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sldIdLst>
    <p:sldId id="317" r:id="rId2"/>
    <p:sldId id="318" r:id="rId3"/>
    <p:sldId id="320" r:id="rId4"/>
    <p:sldId id="288" r:id="rId5"/>
    <p:sldId id="289" r:id="rId6"/>
    <p:sldId id="290" r:id="rId7"/>
    <p:sldId id="291" r:id="rId8"/>
    <p:sldId id="292" r:id="rId9"/>
    <p:sldId id="294" r:id="rId10"/>
    <p:sldId id="321" r:id="rId11"/>
    <p:sldId id="295" r:id="rId12"/>
    <p:sldId id="296" r:id="rId13"/>
    <p:sldId id="297" r:id="rId14"/>
    <p:sldId id="298" r:id="rId15"/>
    <p:sldId id="299" r:id="rId16"/>
    <p:sldId id="300" r:id="rId17"/>
    <p:sldId id="322" r:id="rId18"/>
    <p:sldId id="302" r:id="rId19"/>
    <p:sldId id="303" r:id="rId20"/>
    <p:sldId id="304" r:id="rId21"/>
    <p:sldId id="308" r:id="rId22"/>
    <p:sldId id="324" r:id="rId23"/>
    <p:sldId id="305" r:id="rId24"/>
    <p:sldId id="306" r:id="rId25"/>
    <p:sldId id="328" r:id="rId26"/>
    <p:sldId id="329" r:id="rId27"/>
    <p:sldId id="330" r:id="rId28"/>
    <p:sldId id="331" r:id="rId29"/>
    <p:sldId id="309" r:id="rId30"/>
    <p:sldId id="310" r:id="rId31"/>
    <p:sldId id="311" r:id="rId32"/>
    <p:sldId id="312" r:id="rId33"/>
    <p:sldId id="313" r:id="rId34"/>
    <p:sldId id="314" r:id="rId35"/>
    <p:sldId id="315" r:id="rId36"/>
    <p:sldId id="316" r:id="rId37"/>
    <p:sldId id="325" r:id="rId38"/>
    <p:sldId id="326" r:id="rId39"/>
    <p:sldId id="327" r:id="rId40"/>
    <p:sldId id="333" r:id="rId41"/>
    <p:sldId id="332" r:id="rId4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27"/>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bg>
      <p:bgRef idx="1003">
        <a:schemeClr val="bg1"/>
      </p:bgRef>
    </p:bg>
    <p:spTree>
      <p:nvGrpSpPr>
        <p:cNvPr id="1" name=""/>
        <p:cNvGrpSpPr/>
        <p:nvPr/>
      </p:nvGrpSpPr>
      <p:grpSpPr>
        <a:xfrm>
          <a:off x="0" y="0"/>
          <a:ext cx="0" cy="0"/>
          <a:chOff x="0" y="0"/>
          <a:chExt cx="0" cy="0"/>
        </a:xfrm>
      </p:grpSpPr>
      <p:sp>
        <p:nvSpPr>
          <p:cNvPr id="12" name="11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12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8 - Υπότιτλος"/>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p:txBody>
          <a:bodyPr/>
          <a:lstStyle/>
          <a:p>
            <a:fld id="{2D3E3375-9DF1-4812-9541-DB4E482F8F6F}" type="datetimeFigureOut">
              <a:rPr lang="el-GR" smtClean="0"/>
              <a:pPr/>
              <a:t>16/12/2021</a:t>
            </a:fld>
            <a:endParaRPr lang="el-GR"/>
          </a:p>
        </p:txBody>
      </p:sp>
      <p:sp>
        <p:nvSpPr>
          <p:cNvPr id="17" name="16 - Θέση υποσέλιδου"/>
          <p:cNvSpPr>
            <a:spLocks noGrp="1"/>
          </p:cNvSpPr>
          <p:nvPr>
            <p:ph type="ftr" sz="quarter" idx="11"/>
          </p:nvPr>
        </p:nvSpPr>
        <p:spPr/>
        <p:txBody>
          <a:bodyPr/>
          <a:lstStyle/>
          <a:p>
            <a:endParaRPr lang="el-GR"/>
          </a:p>
        </p:txBody>
      </p:sp>
      <p:sp>
        <p:nvSpPr>
          <p:cNvPr id="29" name="28 - Θέση αριθμού διαφάνειας"/>
          <p:cNvSpPr>
            <a:spLocks noGrp="1"/>
          </p:cNvSpPr>
          <p:nvPr>
            <p:ph type="sldNum" sz="quarter" idx="12"/>
          </p:nvPr>
        </p:nvSpPr>
        <p:spPr/>
        <p:txBody>
          <a:bodyPr lIns="0" tIns="0" rIns="0" bIns="0">
            <a:noAutofit/>
          </a:bodyPr>
          <a:lstStyle>
            <a:lvl1pPr>
              <a:defRPr sz="1400">
                <a:solidFill>
                  <a:srgbClr val="FFFFFF"/>
                </a:solidFill>
              </a:defRPr>
            </a:lvl1pPr>
          </a:lstStyle>
          <a:p>
            <a:fld id="{D3CE0894-5393-446B-B644-093747CE53C1}" type="slidenum">
              <a:rPr lang="el-GR" smtClean="0"/>
              <a:pPr/>
              <a:t>‹#›</a:t>
            </a:fld>
            <a:endParaRPr lang="el-GR"/>
          </a:p>
        </p:txBody>
      </p:sp>
      <p:sp>
        <p:nvSpPr>
          <p:cNvPr id="7" name="6 - Ορθογώνιο"/>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 Ορθογώνιο"/>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 Ορθογώνιο"/>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l-GR" smtClean="0"/>
              <a:t>Kλικ για επεξεργασία του τίτλου</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D3E3375-9DF1-4812-9541-DB4E482F8F6F}" type="datetimeFigureOut">
              <a:rPr lang="el-GR" smtClean="0"/>
              <a:pPr/>
              <a:t>16/12/2021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CE0894-5393-446B-B644-093747CE53C1}"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41"/>
            <a:ext cx="201168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914400" y="274640"/>
            <a:ext cx="55626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D3E3375-9DF1-4812-9541-DB4E482F8F6F}" type="datetimeFigureOut">
              <a:rPr lang="el-GR" smtClean="0"/>
              <a:pPr/>
              <a:t>16/12/2021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CE0894-5393-446B-B644-093747CE53C1}"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4" name="3 - Θέση ημερομηνίας"/>
          <p:cNvSpPr>
            <a:spLocks noGrp="1"/>
          </p:cNvSpPr>
          <p:nvPr>
            <p:ph type="dt" sz="half" idx="10"/>
          </p:nvPr>
        </p:nvSpPr>
        <p:spPr/>
        <p:txBody>
          <a:bodyPr/>
          <a:lstStyle/>
          <a:p>
            <a:fld id="{2D3E3375-9DF1-4812-9541-DB4E482F8F6F}" type="datetimeFigureOut">
              <a:rPr lang="el-GR" smtClean="0"/>
              <a:pPr/>
              <a:t>16/12/2021</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D3CE0894-5393-446B-B644-093747CE53C1}" type="slidenum">
              <a:rPr lang="el-GR" smtClean="0"/>
              <a:pPr/>
              <a:t>‹#›</a:t>
            </a:fld>
            <a:endParaRPr lang="el-GR"/>
          </a:p>
        </p:txBody>
      </p:sp>
      <p:sp>
        <p:nvSpPr>
          <p:cNvPr id="8" name="7 - Θέση περιεχομένου"/>
          <p:cNvSpPr>
            <a:spLocks noGrp="1"/>
          </p:cNvSpPr>
          <p:nvPr>
            <p:ph sz="quarter" idx="1"/>
          </p:nvPr>
        </p:nvSpPr>
        <p:spPr>
          <a:xfrm>
            <a:off x="914400" y="1447800"/>
            <a:ext cx="777240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bg>
      <p:bgRef idx="1003">
        <a:schemeClr val="bg1"/>
      </p:bgRef>
    </p:bg>
    <p:spTree>
      <p:nvGrpSpPr>
        <p:cNvPr id="1" name=""/>
        <p:cNvGrpSpPr/>
        <p:nvPr/>
      </p:nvGrpSpPr>
      <p:grpSpPr>
        <a:xfrm>
          <a:off x="0" y="0"/>
          <a:ext cx="0" cy="0"/>
          <a:chOff x="0" y="0"/>
          <a:chExt cx="0" cy="0"/>
        </a:xfrm>
      </p:grpSpPr>
      <p:sp>
        <p:nvSpPr>
          <p:cNvPr id="11" name="10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9 - Στρογγυλεμένο ορθογώνιο"/>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722313" y="952500"/>
            <a:ext cx="7772400" cy="1362075"/>
          </a:xfrm>
        </p:spPr>
        <p:txBody>
          <a:bodyPr anchor="b" anchorCtr="0"/>
          <a:lstStyle>
            <a:lvl1pPr algn="l">
              <a:buNone/>
              <a:defRPr sz="4000" b="0" cap="none"/>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2D3E3375-9DF1-4812-9541-DB4E482F8F6F}" type="datetimeFigureOut">
              <a:rPr lang="el-GR" smtClean="0"/>
              <a:pPr/>
              <a:t>16/12/2021</a:t>
            </a:fld>
            <a:endParaRPr lang="el-GR"/>
          </a:p>
        </p:txBody>
      </p:sp>
      <p:sp>
        <p:nvSpPr>
          <p:cNvPr id="5" name="4 - Θέση υποσέλιδου"/>
          <p:cNvSpPr>
            <a:spLocks noGrp="1"/>
          </p:cNvSpPr>
          <p:nvPr>
            <p:ph type="ftr" sz="quarter" idx="11"/>
          </p:nvPr>
        </p:nvSpPr>
        <p:spPr>
          <a:xfrm>
            <a:off x="800100" y="6172200"/>
            <a:ext cx="4000500" cy="457200"/>
          </a:xfrm>
        </p:spPr>
        <p:txBody>
          <a:bodyPr/>
          <a:lstStyle/>
          <a:p>
            <a:endParaRPr lang="el-GR"/>
          </a:p>
        </p:txBody>
      </p:sp>
      <p:sp>
        <p:nvSpPr>
          <p:cNvPr id="7" name="6 - Ορθογώνιο"/>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Ορθογώνιο"/>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 Ορθογώνιο"/>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5 - Θέση αριθμού διαφάνειας"/>
          <p:cNvSpPr>
            <a:spLocks noGrp="1"/>
          </p:cNvSpPr>
          <p:nvPr>
            <p:ph type="sldNum" sz="quarter" idx="12"/>
          </p:nvPr>
        </p:nvSpPr>
        <p:spPr>
          <a:xfrm>
            <a:off x="146304" y="6208776"/>
            <a:ext cx="457200" cy="457200"/>
          </a:xfrm>
        </p:spPr>
        <p:txBody>
          <a:bodyPr/>
          <a:lstStyle/>
          <a:p>
            <a:fld id="{D3CE0894-5393-446B-B644-093747CE53C1}" type="slidenum">
              <a:rPr lang="el-GR" smtClean="0"/>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5" name="4 - Θέση ημερομηνίας"/>
          <p:cNvSpPr>
            <a:spLocks noGrp="1"/>
          </p:cNvSpPr>
          <p:nvPr>
            <p:ph type="dt" sz="half" idx="10"/>
          </p:nvPr>
        </p:nvSpPr>
        <p:spPr/>
        <p:txBody>
          <a:bodyPr/>
          <a:lstStyle/>
          <a:p>
            <a:fld id="{2D3E3375-9DF1-4812-9541-DB4E482F8F6F}" type="datetimeFigureOut">
              <a:rPr lang="el-GR" smtClean="0"/>
              <a:pPr/>
              <a:t>16/12/2021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CE0894-5393-446B-B644-093747CE53C1}" type="slidenum">
              <a:rPr lang="el-GR" smtClean="0"/>
              <a:pPr/>
              <a:t>‹#›</a:t>
            </a:fld>
            <a:endParaRPr lang="el-GR"/>
          </a:p>
        </p:txBody>
      </p:sp>
      <p:sp>
        <p:nvSpPr>
          <p:cNvPr id="9" name="8 - Θέση περιεχομένου"/>
          <p:cNvSpPr>
            <a:spLocks noGrp="1"/>
          </p:cNvSpPr>
          <p:nvPr>
            <p:ph sz="quarter" idx="1"/>
          </p:nvPr>
        </p:nvSpPr>
        <p:spPr>
          <a:xfrm>
            <a:off x="91440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1" name="10 - Θέση περιεχομένου"/>
          <p:cNvSpPr>
            <a:spLocks noGrp="1"/>
          </p:cNvSpPr>
          <p:nvPr>
            <p:ph sz="quarter" idx="2"/>
          </p:nvPr>
        </p:nvSpPr>
        <p:spPr>
          <a:xfrm>
            <a:off x="4933950" y="1447800"/>
            <a:ext cx="3749040" cy="45720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273050"/>
            <a:ext cx="7772400" cy="1143000"/>
          </a:xfrm>
        </p:spPr>
        <p:txBody>
          <a:bodyPr anchor="b" anchorCtr="0"/>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7" name="6 - Θέση ημερομηνίας"/>
          <p:cNvSpPr>
            <a:spLocks noGrp="1"/>
          </p:cNvSpPr>
          <p:nvPr>
            <p:ph type="dt" sz="half" idx="10"/>
          </p:nvPr>
        </p:nvSpPr>
        <p:spPr/>
        <p:txBody>
          <a:bodyPr/>
          <a:lstStyle/>
          <a:p>
            <a:fld id="{2D3E3375-9DF1-4812-9541-DB4E482F8F6F}" type="datetimeFigureOut">
              <a:rPr lang="el-GR" smtClean="0"/>
              <a:pPr/>
              <a:t>16/12/2021</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D3CE0894-5393-446B-B644-093747CE53C1}" type="slidenum">
              <a:rPr lang="el-GR" smtClean="0"/>
              <a:pPr/>
              <a:t>‹#›</a:t>
            </a:fld>
            <a:endParaRPr lang="el-GR"/>
          </a:p>
        </p:txBody>
      </p:sp>
      <p:sp>
        <p:nvSpPr>
          <p:cNvPr id="11" name="10 - Θέση περιεχομένου"/>
          <p:cNvSpPr>
            <a:spLocks noGrp="1"/>
          </p:cNvSpPr>
          <p:nvPr>
            <p:ph sz="half" idx="2"/>
          </p:nvPr>
        </p:nvSpPr>
        <p:spPr>
          <a:xfrm>
            <a:off x="9144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13" name="12 - Θέση περιεχομένου"/>
          <p:cNvSpPr>
            <a:spLocks noGrp="1"/>
          </p:cNvSpPr>
          <p:nvPr>
            <p:ph sz="half" idx="4"/>
          </p:nvPr>
        </p:nvSpPr>
        <p:spPr>
          <a:xfrm>
            <a:off x="4953000" y="2247900"/>
            <a:ext cx="3733800" cy="38862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D3E3375-9DF1-4812-9541-DB4E482F8F6F}" type="datetimeFigureOut">
              <a:rPr lang="el-GR" smtClean="0"/>
              <a:pPr/>
              <a:t>16/12/2021</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D3CE0894-5393-446B-B644-093747CE53C1}"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2D3E3375-9DF1-4812-9541-DB4E482F8F6F}" type="datetimeFigureOut">
              <a:rPr lang="el-GR" smtClean="0"/>
              <a:pPr/>
              <a:t>16/12/2021</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D3CE0894-5393-446B-B644-093747CE53C1}"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8" name="7 - Ορθογώνιο"/>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8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1 - Τίτλος"/>
          <p:cNvSpPr>
            <a:spLocks noGrp="1"/>
          </p:cNvSpPr>
          <p:nvPr>
            <p:ph type="title"/>
          </p:nvPr>
        </p:nvSpPr>
        <p:spPr>
          <a:xfrm>
            <a:off x="914400" y="273050"/>
            <a:ext cx="7772400" cy="1143000"/>
          </a:xfrm>
        </p:spPr>
        <p:txBody>
          <a:bodyPr anchor="b" anchorCtr="0"/>
          <a:lstStyle>
            <a:lvl1pPr algn="l">
              <a:buNone/>
              <a:defRPr sz="4000" b="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D3E3375-9DF1-4812-9541-DB4E482F8F6F}" type="datetimeFigureOut">
              <a:rPr lang="el-GR" smtClean="0"/>
              <a:pPr/>
              <a:t>16/12/2021</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D3CE0894-5393-446B-B644-093747CE53C1}" type="slidenum">
              <a:rPr lang="el-GR" smtClean="0"/>
              <a:pPr/>
              <a:t>‹#›</a:t>
            </a:fld>
            <a:endParaRPr lang="el-GR"/>
          </a:p>
        </p:txBody>
      </p:sp>
      <p:sp>
        <p:nvSpPr>
          <p:cNvPr id="11" name="10 - Θέση περιεχομένου"/>
          <p:cNvSpPr>
            <a:spLocks noGrp="1"/>
          </p:cNvSpPr>
          <p:nvPr>
            <p:ph sz="quarter" idx="1"/>
          </p:nvPr>
        </p:nvSpPr>
        <p:spPr>
          <a:xfrm>
            <a:off x="2971800" y="1600200"/>
            <a:ext cx="5715000" cy="4495800"/>
          </a:xfrm>
        </p:spPr>
        <p:txBody>
          <a:bodyPr vert="horz"/>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2D3E3375-9DF1-4812-9541-DB4E482F8F6F}" type="datetimeFigureOut">
              <a:rPr lang="el-GR" smtClean="0"/>
              <a:pPr/>
              <a:t>16/12/2021</a:t>
            </a:fld>
            <a:endParaRPr lang="el-GR"/>
          </a:p>
        </p:txBody>
      </p:sp>
      <p:sp>
        <p:nvSpPr>
          <p:cNvPr id="6" name="5 - Θέση υποσέλιδου"/>
          <p:cNvSpPr>
            <a:spLocks noGrp="1"/>
          </p:cNvSpPr>
          <p:nvPr>
            <p:ph type="ftr" sz="quarter" idx="11"/>
          </p:nvPr>
        </p:nvSpPr>
        <p:spPr>
          <a:xfrm>
            <a:off x="914400" y="6172200"/>
            <a:ext cx="3886200" cy="457200"/>
          </a:xfrm>
        </p:spPr>
        <p:txBody>
          <a:bodyPr/>
          <a:lstStyle/>
          <a:p>
            <a:endParaRPr lang="el-GR"/>
          </a:p>
        </p:txBody>
      </p:sp>
      <p:sp>
        <p:nvSpPr>
          <p:cNvPr id="7" name="6 - Θέση αριθμού διαφάνειας"/>
          <p:cNvSpPr>
            <a:spLocks noGrp="1"/>
          </p:cNvSpPr>
          <p:nvPr>
            <p:ph type="sldNum" sz="quarter" idx="12"/>
          </p:nvPr>
        </p:nvSpPr>
        <p:spPr>
          <a:xfrm>
            <a:off x="146304" y="6208776"/>
            <a:ext cx="457200" cy="457200"/>
          </a:xfrm>
        </p:spPr>
        <p:txBody>
          <a:bodyPr/>
          <a:lstStyle/>
          <a:p>
            <a:fld id="{D3CE0894-5393-446B-B644-093747CE53C1}" type="slidenum">
              <a:rPr lang="el-GR" smtClean="0"/>
              <a:pPr/>
              <a:t>‹#›</a:t>
            </a:fld>
            <a:endParaRPr lang="el-GR"/>
          </a:p>
        </p:txBody>
      </p:sp>
      <p:sp>
        <p:nvSpPr>
          <p:cNvPr id="11" name="10 - Ορθογώνιο"/>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 Ορθογώνιο"/>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 Ορθογώνιο"/>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2 - Θέση εικόνας"/>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 Ορθογώνιο"/>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7 - Στρογγυλεμένο ορθογώνιο"/>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21 - Θέση τίτλου"/>
          <p:cNvSpPr>
            <a:spLocks noGrp="1"/>
          </p:cNvSpPr>
          <p:nvPr>
            <p:ph type="title"/>
          </p:nvPr>
        </p:nvSpPr>
        <p:spPr>
          <a:xfrm>
            <a:off x="914400" y="274638"/>
            <a:ext cx="7772400" cy="1143000"/>
          </a:xfrm>
          <a:prstGeom prst="rect">
            <a:avLst/>
          </a:prstGeom>
        </p:spPr>
        <p:txBody>
          <a:bodyPr bIns="91440" anchor="b" anchorCtr="0">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2D3E3375-9DF1-4812-9541-DB4E482F8F6F}" type="datetimeFigureOut">
              <a:rPr lang="el-GR" smtClean="0"/>
              <a:pPr/>
              <a:t>16/12/2021</a:t>
            </a:fld>
            <a:endParaRPr lang="el-GR"/>
          </a:p>
        </p:txBody>
      </p:sp>
      <p:sp>
        <p:nvSpPr>
          <p:cNvPr id="3" name="2 - Θέση υποσέλιδου"/>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l-GR"/>
          </a:p>
        </p:txBody>
      </p:sp>
      <p:sp>
        <p:nvSpPr>
          <p:cNvPr id="23" name="22 - Θέση αριθμού διαφάνειας"/>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D3CE0894-5393-446B-B644-093747CE53C1}"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hyperlink" Target="https://el.wikipedia.org/wiki/%CE%A0%CE%B1%CE%B3%CE%BA%CF%81%CE%B5%CE%B1%CF%84%CE%AF%CF%84%CE%B9%CE%B4%CE%B1" TargetMode="External"/><Relationship Id="rId2" Type="http://schemas.openxmlformats.org/officeDocument/2006/relationships/hyperlink" Target="https://www.sambalis.gr/pathiseis/chole/chololithiasi" TargetMode="External"/><Relationship Id="rId1" Type="http://schemas.openxmlformats.org/officeDocument/2006/relationships/slideLayout" Target="../slideLayouts/slideLayout2.xml"/><Relationship Id="rId4" Type="http://schemas.openxmlformats.org/officeDocument/2006/relationships/hyperlink" Target="http://www.keelpno.gr/el-gr/%CE%BD%CE%BF%CF%83%CE%AE%CE%BC%CE%B1%CF%84%CE%B1%CE%B8%CE%AD%CE%BC%CE%B1%CF%84%CE%B1%CF%85%CE%B3%CE%B5%CE%AF%CE%B1%CF%82/%CE%BB%CE%BF%CE%B9%CE%BC%CF%8E%CE%B4%CE%B7%CE%BD%CE%BF%CF%83%CE%AE%CE%BC%CE%B1%CF%84%CE%B1/%CE%BD%CE%BF%CF%83%CE%AE%CE%BC%CE%B1%CF%84%CE%B1%CF%80%CE%BF%CF%85%CF%80%CF%81%CE%BF%CE%BB%CE%B1%CE%BC%CE%B2%CE%AC%CE%BD%CE%BF%CE%BD%CF%84%CE%B1%CE%B9%CE%BC%CE%B5%CE%B5%CE%BC%CE%B2%CE%BF%CE%BB%CE%B9%CE%B1%CF%83%CE%BC%CF%8C/%CF%80%CE%B1%CF%81%CF%89%CF%84%CE%AF%CF%84%CE%B9%CE%B4%CE%B1.aspx"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https://el.wikipedia.org/wiki/%CE%9A%CE%B1%CF%84%CE%B1%CF%80%CE%BB%CE%B7%CE%BE%CE%AF%CE%B1"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Υπότιτλος"/>
          <p:cNvSpPr>
            <a:spLocks noGrp="1"/>
          </p:cNvSpPr>
          <p:nvPr>
            <p:ph type="subTitle" idx="1"/>
          </p:nvPr>
        </p:nvSpPr>
        <p:spPr/>
        <p:txBody>
          <a:bodyPr/>
          <a:lstStyle/>
          <a:p>
            <a:r>
              <a:rPr lang="el-GR" dirty="0" smtClean="0"/>
              <a:t>Μαρία </a:t>
            </a:r>
            <a:r>
              <a:rPr lang="el-GR" dirty="0" err="1" smtClean="0"/>
              <a:t>Λαγκαδινού</a:t>
            </a:r>
            <a:r>
              <a:rPr lang="el-GR" dirty="0" smtClean="0"/>
              <a:t> </a:t>
            </a:r>
          </a:p>
          <a:p>
            <a:r>
              <a:rPr lang="el-GR" dirty="0" smtClean="0"/>
              <a:t>Παθολόγος-</a:t>
            </a:r>
            <a:r>
              <a:rPr lang="el-GR" dirty="0" err="1" smtClean="0"/>
              <a:t>Λοιμωξιολόγος</a:t>
            </a:r>
            <a:endParaRPr lang="el-GR" dirty="0"/>
          </a:p>
        </p:txBody>
      </p:sp>
      <p:sp>
        <p:nvSpPr>
          <p:cNvPr id="2" name="1 - Τίτλος"/>
          <p:cNvSpPr>
            <a:spLocks noGrp="1"/>
          </p:cNvSpPr>
          <p:nvPr>
            <p:ph type="ctrTitle"/>
          </p:nvPr>
        </p:nvSpPr>
        <p:spPr/>
        <p:txBody>
          <a:bodyPr/>
          <a:lstStyle/>
          <a:p>
            <a:r>
              <a:rPr lang="el-GR" dirty="0" smtClean="0"/>
              <a:t>Παθήσεις Γαστρεντερικού</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Ίκτερος </a:t>
            </a:r>
            <a:endParaRPr lang="el-GR" dirty="0"/>
          </a:p>
        </p:txBody>
      </p:sp>
      <p:sp>
        <p:nvSpPr>
          <p:cNvPr id="3" name="2 - Θέση περιεχομένου"/>
          <p:cNvSpPr>
            <a:spLocks noGrp="1"/>
          </p:cNvSpPr>
          <p:nvPr>
            <p:ph sz="quarter" idx="1"/>
          </p:nvPr>
        </p:nvSpPr>
        <p:spPr/>
        <p:txBody>
          <a:bodyPr/>
          <a:lstStyle/>
          <a:p>
            <a:r>
              <a:rPr lang="el-GR" dirty="0" smtClean="0"/>
              <a:t>Κίτρινη χροιά δέρματος και επιπεφυκότων</a:t>
            </a:r>
          </a:p>
          <a:p>
            <a:r>
              <a:rPr lang="el-GR" dirty="0" smtClean="0"/>
              <a:t>Οφείλεται στην αύξηση της </a:t>
            </a:r>
            <a:r>
              <a:rPr lang="el-GR" dirty="0" err="1" smtClean="0"/>
              <a:t>χολερυθρίνης</a:t>
            </a:r>
            <a:endParaRPr lang="el-GR" dirty="0" smtClean="0"/>
          </a:p>
          <a:p>
            <a:r>
              <a:rPr lang="el-GR" dirty="0" smtClean="0"/>
              <a:t> </a:t>
            </a:r>
          </a:p>
          <a:p>
            <a:pPr lvl="1"/>
            <a:r>
              <a:rPr lang="el-GR" dirty="0" smtClean="0"/>
              <a:t>Αποφρακτικός ίκτερος: συνοδεύεται από </a:t>
            </a:r>
            <a:r>
              <a:rPr lang="el-GR" dirty="0" err="1" smtClean="0"/>
              <a:t>υπέρχρωση</a:t>
            </a:r>
            <a:r>
              <a:rPr lang="el-GR" dirty="0" smtClean="0"/>
              <a:t> ούρων και αποχρωματισμών κοπράνων</a:t>
            </a:r>
          </a:p>
          <a:p>
            <a:pPr lvl="1"/>
            <a:r>
              <a:rPr lang="el-GR" dirty="0" err="1" smtClean="0"/>
              <a:t>Ηπατοκυτταρικός</a:t>
            </a:r>
            <a:r>
              <a:rPr lang="el-GR" dirty="0" smtClean="0"/>
              <a:t> ίκτερος</a:t>
            </a:r>
          </a:p>
          <a:p>
            <a:pPr lvl="1"/>
            <a:endParaRPr lang="el-GR" dirty="0" smtClean="0"/>
          </a:p>
          <a:p>
            <a:pPr lvl="1"/>
            <a:r>
              <a:rPr lang="el-GR" dirty="0" smtClean="0"/>
              <a:t>Μπορεί να συνυπάρχει πυρετός με ή χωρίς ρίγος και κνησμός</a:t>
            </a:r>
          </a:p>
          <a:p>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 name="TextShape 1"/>
          <p:cNvSpPr txBox="1"/>
          <p:nvPr/>
        </p:nvSpPr>
        <p:spPr>
          <a:xfrm>
            <a:off x="914400" y="274680"/>
            <a:ext cx="7772040" cy="1142640"/>
          </a:xfrm>
          <a:prstGeom prst="rect">
            <a:avLst/>
          </a:prstGeom>
          <a:noFill/>
          <a:ln>
            <a:noFill/>
          </a:ln>
        </p:spPr>
        <p:txBody>
          <a:bodyPr lIns="90000" tIns="45000" rIns="90000" bIns="91440" anchor="b">
            <a:noAutofit/>
          </a:bodyPr>
          <a:lstStyle/>
          <a:p>
            <a:pPr>
              <a:lnSpc>
                <a:spcPct val="100000"/>
              </a:lnSpc>
            </a:pPr>
            <a:r>
              <a:rPr lang="el-GR" sz="4000" b="0" strike="noStrike" spc="-1">
                <a:solidFill>
                  <a:srgbClr val="696464"/>
                </a:solidFill>
                <a:latin typeface="Franklin Gothic Book"/>
              </a:rPr>
              <a:t>+</a:t>
            </a:r>
            <a:endParaRPr lang="el-GR" sz="4000" b="0" strike="noStrike" spc="-1">
              <a:solidFill>
                <a:srgbClr val="000000"/>
              </a:solidFill>
              <a:latin typeface="Perpetua"/>
            </a:endParaRPr>
          </a:p>
        </p:txBody>
      </p:sp>
      <p:pic>
        <p:nvPicPr>
          <p:cNvPr id="333" name="Picture 2"/>
          <p:cNvPicPr/>
          <p:nvPr/>
        </p:nvPicPr>
        <p:blipFill>
          <a:blip r:embed="rId2"/>
          <a:stretch/>
        </p:blipFill>
        <p:spPr>
          <a:xfrm>
            <a:off x="539640" y="404640"/>
            <a:ext cx="8136720" cy="61520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335" name="Picture 2"/>
          <p:cNvPicPr/>
          <p:nvPr/>
        </p:nvPicPr>
        <p:blipFill>
          <a:blip r:embed="rId2"/>
          <a:stretch/>
        </p:blipFill>
        <p:spPr>
          <a:xfrm>
            <a:off x="467640" y="367200"/>
            <a:ext cx="8208720" cy="615780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337" name="Picture 2"/>
          <p:cNvPicPr/>
          <p:nvPr/>
        </p:nvPicPr>
        <p:blipFill>
          <a:blip r:embed="rId2"/>
          <a:stretch/>
        </p:blipFill>
        <p:spPr>
          <a:xfrm>
            <a:off x="467640" y="0"/>
            <a:ext cx="8064360" cy="663552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339" name="Picture 2"/>
          <p:cNvPicPr/>
          <p:nvPr/>
        </p:nvPicPr>
        <p:blipFill>
          <a:blip r:embed="rId2"/>
          <a:stretch/>
        </p:blipFill>
        <p:spPr>
          <a:xfrm>
            <a:off x="1746720" y="1447920"/>
            <a:ext cx="6107400" cy="45716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341" name="Picture 3"/>
          <p:cNvPicPr/>
          <p:nvPr/>
        </p:nvPicPr>
        <p:blipFill>
          <a:blip r:embed="rId2"/>
          <a:stretch/>
        </p:blipFill>
        <p:spPr>
          <a:xfrm>
            <a:off x="1751760" y="1447920"/>
            <a:ext cx="6097320" cy="45716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343" name="Picture 2"/>
          <p:cNvPicPr/>
          <p:nvPr/>
        </p:nvPicPr>
        <p:blipFill>
          <a:blip r:embed="rId2"/>
          <a:stretch/>
        </p:blipFill>
        <p:spPr>
          <a:xfrm>
            <a:off x="683640" y="260640"/>
            <a:ext cx="7776360" cy="6192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Υπότιτλος"/>
          <p:cNvSpPr>
            <a:spLocks noGrp="1"/>
          </p:cNvSpPr>
          <p:nvPr>
            <p:ph type="subTitle" idx="1"/>
          </p:nvPr>
        </p:nvSpPr>
        <p:spPr/>
        <p:txBody>
          <a:bodyPr/>
          <a:lstStyle/>
          <a:p>
            <a:endParaRPr lang="el-GR"/>
          </a:p>
        </p:txBody>
      </p:sp>
      <p:sp>
        <p:nvSpPr>
          <p:cNvPr id="3" name="2 - Τίτλος"/>
          <p:cNvSpPr>
            <a:spLocks noGrp="1"/>
          </p:cNvSpPr>
          <p:nvPr>
            <p:ph type="ctrTitle"/>
          </p:nvPr>
        </p:nvSpPr>
        <p:spPr/>
        <p:txBody>
          <a:bodyPr/>
          <a:lstStyle/>
          <a:p>
            <a:r>
              <a:rPr lang="el-GR" dirty="0" smtClean="0"/>
              <a:t>Ειδικές παθήσεις </a:t>
            </a:r>
            <a:endParaRPr lang="el-G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347" name="TextShape 2"/>
          <p:cNvSpPr txBox="1"/>
          <p:nvPr/>
        </p:nvSpPr>
        <p:spPr>
          <a:xfrm>
            <a:off x="914400" y="1447920"/>
            <a:ext cx="7772040" cy="4571640"/>
          </a:xfrm>
          <a:prstGeom prst="rect">
            <a:avLst/>
          </a:prstGeom>
          <a:noFill/>
          <a:ln>
            <a:noFill/>
          </a:ln>
        </p:spPr>
        <p:txBody>
          <a:bodyPr lIns="90000" tIns="45000" rIns="90000" bIns="45000">
            <a:noAutofit/>
          </a:bodyPr>
          <a:lstStyle/>
          <a:p>
            <a:endParaRPr lang="el-GR" sz="2600" b="0" strike="noStrike" spc="-1">
              <a:solidFill>
                <a:srgbClr val="000000"/>
              </a:solidFill>
              <a:latin typeface="Perpetua"/>
            </a:endParaRPr>
          </a:p>
        </p:txBody>
      </p:sp>
      <p:pic>
        <p:nvPicPr>
          <p:cNvPr id="348" name="Picture 2"/>
          <p:cNvPicPr/>
          <p:nvPr/>
        </p:nvPicPr>
        <p:blipFill>
          <a:blip r:embed="rId2"/>
          <a:stretch/>
        </p:blipFill>
        <p:spPr>
          <a:xfrm>
            <a:off x="0" y="0"/>
            <a:ext cx="9233640" cy="68576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TextShape 1"/>
          <p:cNvSpPr txBox="1"/>
          <p:nvPr/>
        </p:nvSpPr>
        <p:spPr>
          <a:xfrm>
            <a:off x="914400" y="274680"/>
            <a:ext cx="7772040" cy="1142640"/>
          </a:xfrm>
          <a:prstGeom prst="rect">
            <a:avLst/>
          </a:prstGeom>
          <a:noFill/>
          <a:ln>
            <a:noFill/>
          </a:ln>
        </p:spPr>
        <p:txBody>
          <a:bodyPr lIns="90000" tIns="45000" rIns="90000" bIns="91440" anchor="b">
            <a:normAutofit fontScale="88500" lnSpcReduction="10000"/>
          </a:bodyPr>
          <a:lstStyle/>
          <a:p>
            <a:pPr>
              <a:lnSpc>
                <a:spcPct val="100000"/>
              </a:lnSpc>
            </a:pPr>
            <a:r>
              <a:rPr lang="el-GR" sz="4000" b="0" strike="noStrike" spc="-1">
                <a:solidFill>
                  <a:srgbClr val="696464"/>
                </a:solidFill>
                <a:latin typeface="Franklin Gothic Book"/>
              </a:rPr>
              <a:t>Χρήσιμες οδηγίες</a:t>
            </a:r>
            <a:r>
              <a:t/>
            </a:r>
            <a:br/>
            <a:endParaRPr lang="el-GR" sz="4000" b="0" strike="noStrike" spc="-1">
              <a:solidFill>
                <a:srgbClr val="000000"/>
              </a:solidFill>
              <a:latin typeface="Perpetua"/>
            </a:endParaRPr>
          </a:p>
        </p:txBody>
      </p:sp>
      <p:sp>
        <p:nvSpPr>
          <p:cNvPr id="350" name="TextShape 2"/>
          <p:cNvSpPr txBox="1"/>
          <p:nvPr/>
        </p:nvSpPr>
        <p:spPr>
          <a:xfrm>
            <a:off x="914400" y="1124640"/>
            <a:ext cx="7772040" cy="4894560"/>
          </a:xfrm>
          <a:prstGeom prst="rect">
            <a:avLst/>
          </a:prstGeom>
          <a:noFill/>
          <a:ln>
            <a:noFill/>
          </a:ln>
        </p:spPr>
        <p:txBody>
          <a:bodyPr lIns="90000" tIns="45000" rIns="90000" bIns="45000">
            <a:normAutofit fontScale="74500" lnSpcReduction="20000"/>
          </a:bodyPr>
          <a:lstStyle/>
          <a:p>
            <a:pPr>
              <a:lnSpc>
                <a:spcPct val="100000"/>
              </a:lnSpc>
              <a:spcBef>
                <a:spcPts val="581"/>
              </a:spcBef>
            </a:pPr>
            <a:endParaRPr lang="el-GR" sz="2600" b="0" strike="noStrike"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dirty="0">
                <a:solidFill>
                  <a:srgbClr val="000000"/>
                </a:solidFill>
                <a:latin typeface="Perpetua"/>
              </a:rPr>
              <a:t>Η αποφυγή ύπνου σε εντελώς οριζόντια θέση.</a:t>
            </a:r>
          </a:p>
          <a:p>
            <a:pPr>
              <a:lnSpc>
                <a:spcPct val="100000"/>
              </a:lnSpc>
              <a:spcBef>
                <a:spcPts val="581"/>
              </a:spcBef>
            </a:pPr>
            <a:endParaRPr lang="el-GR" sz="2600" b="0" strike="noStrike"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dirty="0">
                <a:solidFill>
                  <a:srgbClr val="000000"/>
                </a:solidFill>
                <a:latin typeface="Perpetua"/>
              </a:rPr>
              <a:t>Κατά την κατάκλιση πρέπει να ανασηκώνετε το πάνω μέρος του σώματος σας με μαξιλάρια κάτω από την πλάτη.</a:t>
            </a:r>
          </a:p>
          <a:p>
            <a:pPr>
              <a:lnSpc>
                <a:spcPct val="100000"/>
              </a:lnSpc>
              <a:spcBef>
                <a:spcPts val="581"/>
              </a:spcBef>
            </a:pPr>
            <a:endParaRPr lang="el-GR" sz="2600" b="0" strike="noStrike"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dirty="0">
                <a:solidFill>
                  <a:srgbClr val="000000"/>
                </a:solidFill>
                <a:latin typeface="Perpetua"/>
              </a:rPr>
              <a:t>Η αποφυγή </a:t>
            </a:r>
            <a:r>
              <a:rPr lang="el-GR" sz="2600" spc="-1" dirty="0" smtClean="0">
                <a:solidFill>
                  <a:srgbClr val="000000"/>
                </a:solidFill>
                <a:latin typeface="Perpetua"/>
              </a:rPr>
              <a:t>της κατάκλισης</a:t>
            </a:r>
            <a:r>
              <a:rPr lang="el-GR" sz="2600" b="0" strike="noStrike" spc="-1" dirty="0" smtClean="0">
                <a:solidFill>
                  <a:srgbClr val="000000"/>
                </a:solidFill>
                <a:latin typeface="Perpetua"/>
              </a:rPr>
              <a:t> </a:t>
            </a:r>
            <a:r>
              <a:rPr lang="el-GR" sz="2600" b="0" strike="noStrike" spc="-1" dirty="0">
                <a:solidFill>
                  <a:srgbClr val="000000"/>
                </a:solidFill>
                <a:latin typeface="Perpetua"/>
              </a:rPr>
              <a:t>μετά το γεύμα γιατί έτσι παλινδρομεί πιο εύκολα το γαστρικό περιεχόμενο προς τον οισοφάγο. Μην ξαπλώνετε πριν περάσουν 2-3 ώρες από το τελευταίο γεύμα.</a:t>
            </a:r>
          </a:p>
          <a:p>
            <a:pPr>
              <a:lnSpc>
                <a:spcPct val="100000"/>
              </a:lnSpc>
              <a:spcBef>
                <a:spcPts val="581"/>
              </a:spcBef>
            </a:pPr>
            <a:endParaRPr lang="el-GR" sz="2600" b="0" strike="noStrike"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spc="-1" dirty="0" smtClean="0">
                <a:solidFill>
                  <a:srgbClr val="000000"/>
                </a:solidFill>
                <a:latin typeface="Perpetua"/>
              </a:rPr>
              <a:t>Μείωση σωματικού βάρους:</a:t>
            </a:r>
            <a:r>
              <a:rPr lang="el-GR" sz="2600" b="0" strike="noStrike" spc="-1" dirty="0" smtClean="0">
                <a:solidFill>
                  <a:srgbClr val="000000"/>
                </a:solidFill>
                <a:latin typeface="Perpetua"/>
              </a:rPr>
              <a:t> </a:t>
            </a:r>
            <a:r>
              <a:rPr lang="el-GR" sz="2600" b="0" strike="noStrike" spc="-1" dirty="0">
                <a:solidFill>
                  <a:srgbClr val="000000"/>
                </a:solidFill>
                <a:latin typeface="Perpetua"/>
              </a:rPr>
              <a:t>το υπερβολικό σωματικό βάρος αυξάνει την πίεση στο στομάχι, που προάγει την παλινδρόμηση.</a:t>
            </a:r>
          </a:p>
          <a:p>
            <a:pPr>
              <a:lnSpc>
                <a:spcPct val="100000"/>
              </a:lnSpc>
              <a:spcBef>
                <a:spcPts val="581"/>
              </a:spcBef>
            </a:pPr>
            <a:endParaRPr lang="el-GR" sz="2600" b="0" strike="noStrike"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dirty="0" smtClean="0">
                <a:solidFill>
                  <a:srgbClr val="000000"/>
                </a:solidFill>
                <a:latin typeface="Perpetua"/>
              </a:rPr>
              <a:t>Αποφυγή στενών ρούχων. </a:t>
            </a:r>
            <a:r>
              <a:rPr lang="el-GR" sz="2600" spc="-1" dirty="0">
                <a:solidFill>
                  <a:srgbClr val="000000"/>
                </a:solidFill>
                <a:latin typeface="Perpetua"/>
              </a:rPr>
              <a:t>Α</a:t>
            </a:r>
            <a:r>
              <a:rPr lang="el-GR" sz="2600" b="0" strike="noStrike" spc="-1" dirty="0" smtClean="0">
                <a:solidFill>
                  <a:srgbClr val="000000"/>
                </a:solidFill>
                <a:latin typeface="Perpetua"/>
              </a:rPr>
              <a:t>ποφύγετε </a:t>
            </a:r>
            <a:r>
              <a:rPr lang="el-GR" sz="2600" b="0" strike="noStrike" spc="-1" dirty="0">
                <a:solidFill>
                  <a:srgbClr val="000000"/>
                </a:solidFill>
                <a:latin typeface="Perpetua"/>
              </a:rPr>
              <a:t>να σηκώνετε βάρη, τις ασκήσεις κοιλιακών και τα σκυψίματα ώστε να μην πιέζεται το στομάχι σας.</a:t>
            </a:r>
          </a:p>
          <a:p>
            <a:pPr>
              <a:lnSpc>
                <a:spcPct val="100000"/>
              </a:lnSpc>
              <a:spcBef>
                <a:spcPts val="581"/>
              </a:spcBef>
            </a:pPr>
            <a:endParaRPr lang="el-GR" sz="2600" b="0" strike="noStrike"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dirty="0" smtClean="0">
                <a:solidFill>
                  <a:srgbClr val="000000"/>
                </a:solidFill>
                <a:latin typeface="Perpetua"/>
              </a:rPr>
              <a:t>Διακοπή </a:t>
            </a:r>
            <a:r>
              <a:rPr lang="el-GR" sz="2600" b="0" strike="noStrike" spc="-1" dirty="0" err="1" smtClean="0">
                <a:solidFill>
                  <a:srgbClr val="000000"/>
                </a:solidFill>
                <a:latin typeface="Perpetua"/>
              </a:rPr>
              <a:t>καπνισματος</a:t>
            </a:r>
            <a:r>
              <a:rPr lang="el-GR" sz="2600" b="0" strike="noStrike" spc="-1" dirty="0" smtClean="0">
                <a:solidFill>
                  <a:srgbClr val="000000"/>
                </a:solidFill>
                <a:latin typeface="Perpetua"/>
              </a:rPr>
              <a:t>.</a:t>
            </a:r>
            <a:endParaRPr lang="el-GR" sz="2600" b="0" strike="noStrike" spc="-1" dirty="0">
              <a:solidFill>
                <a:srgbClr val="000000"/>
              </a:solidFill>
              <a:latin typeface="Perpetua"/>
            </a:endParaRPr>
          </a:p>
          <a:p>
            <a:pPr>
              <a:lnSpc>
                <a:spcPct val="100000"/>
              </a:lnSpc>
              <a:spcBef>
                <a:spcPts val="581"/>
              </a:spcBef>
            </a:pPr>
            <a:endParaRPr lang="el-GR" sz="2600" b="0" strike="noStrike" spc="-1" dirty="0">
              <a:solidFill>
                <a:srgbClr val="000000"/>
              </a:solidFill>
              <a:latin typeface="Perpetua"/>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Εισαγωγή</a:t>
            </a:r>
            <a:endParaRPr lang="el-GR" dirty="0"/>
          </a:p>
        </p:txBody>
      </p:sp>
      <p:sp>
        <p:nvSpPr>
          <p:cNvPr id="3" name="2 - Θέση περιεχομένου"/>
          <p:cNvSpPr>
            <a:spLocks noGrp="1"/>
          </p:cNvSpPr>
          <p:nvPr>
            <p:ph sz="quarter" idx="1"/>
          </p:nvPr>
        </p:nvSpPr>
        <p:spPr/>
        <p:txBody>
          <a:bodyPr/>
          <a:lstStyle/>
          <a:p>
            <a:r>
              <a:rPr lang="el-GR" dirty="0" smtClean="0"/>
              <a:t>Οι αιτίες των παθήσεων του πεπτικού συστήματος είναι εξαιρετικά ποικίλες. </a:t>
            </a:r>
          </a:p>
          <a:p>
            <a:r>
              <a:rPr lang="el-GR" dirty="0" smtClean="0"/>
              <a:t>Η διάδοση τους εξαρτάται από τις γεωγραφικές και κοινωνικές συνθήκες. </a:t>
            </a:r>
          </a:p>
          <a:p>
            <a:r>
              <a:rPr lang="el-GR" dirty="0" smtClean="0"/>
              <a:t>Η δομή της νοσηρότητας εξαρτάται επίσης από την ηλικία και το φύλο των αρρώστων</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TextShape 1"/>
          <p:cNvSpPr txBox="1"/>
          <p:nvPr/>
        </p:nvSpPr>
        <p:spPr>
          <a:xfrm>
            <a:off x="914400" y="274680"/>
            <a:ext cx="7772040" cy="1142640"/>
          </a:xfrm>
          <a:prstGeom prst="rect">
            <a:avLst/>
          </a:prstGeom>
          <a:noFill/>
          <a:ln>
            <a:noFill/>
          </a:ln>
        </p:spPr>
        <p:txBody>
          <a:bodyPr lIns="90000" tIns="45000" rIns="90000" bIns="91440" anchor="b">
            <a:noAutofit/>
          </a:bodyPr>
          <a:lstStyle/>
          <a:p>
            <a:pPr>
              <a:lnSpc>
                <a:spcPct val="100000"/>
              </a:lnSpc>
            </a:pPr>
            <a:r>
              <a:rPr lang="el-GR" sz="4000" b="0" strike="noStrike" spc="-1">
                <a:solidFill>
                  <a:srgbClr val="696464"/>
                </a:solidFill>
                <a:latin typeface="Franklin Gothic Book"/>
              </a:rPr>
              <a:t>Χρήσιμες οδηγίες Ι</a:t>
            </a:r>
            <a:endParaRPr lang="el-GR" sz="4000" b="0" strike="noStrike" spc="-1">
              <a:solidFill>
                <a:srgbClr val="000000"/>
              </a:solidFill>
              <a:latin typeface="Perpetua"/>
            </a:endParaRPr>
          </a:p>
        </p:txBody>
      </p:sp>
      <p:sp>
        <p:nvSpPr>
          <p:cNvPr id="352" name="TextShape 2"/>
          <p:cNvSpPr txBox="1"/>
          <p:nvPr/>
        </p:nvSpPr>
        <p:spPr>
          <a:xfrm>
            <a:off x="914400" y="1447920"/>
            <a:ext cx="7772040" cy="4571640"/>
          </a:xfrm>
          <a:prstGeom prst="rect">
            <a:avLst/>
          </a:prstGeom>
          <a:noFill/>
          <a:ln>
            <a:noFill/>
          </a:ln>
        </p:spPr>
        <p:txBody>
          <a:bodyPr lIns="90000" tIns="45000" rIns="90000" bIns="45000">
            <a:normAutofit fontScale="75500" lnSpcReduction="20000"/>
          </a:bodyPr>
          <a:lstStyle/>
          <a:p>
            <a:pPr marL="274320" indent="-273960">
              <a:lnSpc>
                <a:spcPct val="100000"/>
              </a:lnSpc>
              <a:spcBef>
                <a:spcPts val="581"/>
              </a:spcBef>
              <a:buClr>
                <a:srgbClr val="D34817"/>
              </a:buClr>
              <a:buSzPct val="85000"/>
              <a:buFont typeface="Wingdings 2" charset="2"/>
              <a:buChar char=""/>
            </a:pPr>
            <a:r>
              <a:rPr lang="el-GR" sz="2600" b="0" strike="noStrike" spc="-1" dirty="0">
                <a:solidFill>
                  <a:srgbClr val="000000"/>
                </a:solidFill>
                <a:latin typeface="Perpetua"/>
              </a:rPr>
              <a:t>Η αριστερή θέση στον ύπνο βοηθά, γιατί κρατά το στομάχι κάτω από τον θώρακα. </a:t>
            </a:r>
          </a:p>
          <a:p>
            <a:pPr>
              <a:lnSpc>
                <a:spcPct val="100000"/>
              </a:lnSpc>
              <a:spcBef>
                <a:spcPts val="581"/>
              </a:spcBef>
            </a:pPr>
            <a:endParaRPr lang="el-GR" sz="2600" b="0" strike="noStrike"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dirty="0">
                <a:solidFill>
                  <a:srgbClr val="000000"/>
                </a:solidFill>
                <a:latin typeface="Perpetua"/>
              </a:rPr>
              <a:t>Αν δεν αντιμετωπιστεί σωστά η </a:t>
            </a:r>
            <a:r>
              <a:rPr lang="el-GR" sz="2600" b="0" strike="noStrike" spc="-1" dirty="0" err="1">
                <a:solidFill>
                  <a:srgbClr val="000000"/>
                </a:solidFill>
                <a:latin typeface="Perpetua"/>
              </a:rPr>
              <a:t>γαστροοισοφαγική</a:t>
            </a:r>
            <a:r>
              <a:rPr lang="el-GR" sz="2600" b="0" strike="noStrike" spc="-1" dirty="0">
                <a:solidFill>
                  <a:srgbClr val="000000"/>
                </a:solidFill>
                <a:latin typeface="Perpetua"/>
              </a:rPr>
              <a:t> παλινδρόμηση τότε οι βλαπτικές συνέπειες και τα συμπτώματα </a:t>
            </a:r>
            <a:r>
              <a:rPr lang="el-GR" sz="2600" b="0" strike="noStrike" spc="-1" dirty="0" smtClean="0">
                <a:solidFill>
                  <a:srgbClr val="000000"/>
                </a:solidFill>
                <a:latin typeface="Perpetua"/>
              </a:rPr>
              <a:t>της, επιδεινώνονται </a:t>
            </a:r>
            <a:r>
              <a:rPr lang="el-GR" sz="2600" b="0" strike="noStrike" spc="-1" dirty="0">
                <a:solidFill>
                  <a:srgbClr val="000000"/>
                </a:solidFill>
                <a:latin typeface="Perpetua"/>
              </a:rPr>
              <a:t>προοδευτικά, με αποτέλεσμα να έχουμε καταστρεπτικές </a:t>
            </a:r>
            <a:r>
              <a:rPr lang="el-GR" sz="2600" b="0" strike="noStrike" spc="-1" dirty="0" smtClean="0">
                <a:solidFill>
                  <a:srgbClr val="000000"/>
                </a:solidFill>
                <a:latin typeface="Perpetua"/>
              </a:rPr>
              <a:t>επιπλοκές</a:t>
            </a:r>
            <a:r>
              <a:rPr lang="el-GR" sz="2600" b="0" strike="noStrike" spc="-1" dirty="0">
                <a:solidFill>
                  <a:srgbClr val="000000"/>
                </a:solidFill>
                <a:latin typeface="Perpetua"/>
              </a:rPr>
              <a:t>.</a:t>
            </a:r>
          </a:p>
          <a:p>
            <a:pPr>
              <a:lnSpc>
                <a:spcPct val="100000"/>
              </a:lnSpc>
              <a:spcBef>
                <a:spcPts val="581"/>
              </a:spcBef>
            </a:pPr>
            <a:endParaRPr lang="el-GR" sz="2600" b="0" strike="noStrike"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dirty="0">
                <a:solidFill>
                  <a:srgbClr val="000000"/>
                </a:solidFill>
                <a:latin typeface="Perpetua"/>
              </a:rPr>
              <a:t>Όσο νωρίτερα επισκεφτεί ο ασθενής τον ιατρό του, τόσο πιο εύκολή είναι η θεραπεία του.</a:t>
            </a:r>
          </a:p>
          <a:p>
            <a:pPr>
              <a:lnSpc>
                <a:spcPct val="100000"/>
              </a:lnSpc>
              <a:spcBef>
                <a:spcPts val="581"/>
              </a:spcBef>
            </a:pPr>
            <a:endParaRPr lang="el-GR" sz="2600" b="0" strike="noStrike"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dirty="0">
                <a:solidFill>
                  <a:srgbClr val="000000"/>
                </a:solidFill>
                <a:latin typeface="Perpetua"/>
              </a:rPr>
              <a:t>Ο ιατρός θα αντιμετωπίσει τα συμπτώματα, και θα ανακουφίσει τον ασθενή με τα  κατάλληλα φάρμακα.</a:t>
            </a:r>
          </a:p>
          <a:p>
            <a:pPr>
              <a:lnSpc>
                <a:spcPct val="100000"/>
              </a:lnSpc>
              <a:spcBef>
                <a:spcPts val="581"/>
              </a:spcBef>
            </a:pPr>
            <a:endParaRPr lang="el-GR" sz="2600" b="0" strike="noStrike" spc="-1" dirty="0">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dirty="0">
                <a:solidFill>
                  <a:srgbClr val="000000"/>
                </a:solidFill>
                <a:latin typeface="Perpetua"/>
              </a:rPr>
              <a:t>Επίσης ο ιατρός θα δώσει τις απαραίτητες οδηγίες και δίαιτες στον ασθενή, ώστε τα συμπτώματα να μην επανεμφανιστούν</a:t>
            </a: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363" name="TextShape 2"/>
          <p:cNvSpPr txBox="1"/>
          <p:nvPr/>
        </p:nvSpPr>
        <p:spPr>
          <a:xfrm>
            <a:off x="914400" y="1447920"/>
            <a:ext cx="7772040" cy="4571640"/>
          </a:xfrm>
          <a:prstGeom prst="rect">
            <a:avLst/>
          </a:prstGeom>
          <a:noFill/>
          <a:ln>
            <a:noFill/>
          </a:ln>
        </p:spPr>
        <p:txBody>
          <a:bodyPr lIns="90000" tIns="45000" rIns="90000" bIns="45000">
            <a:noAutofit/>
          </a:bodyPr>
          <a:lstStyle/>
          <a:p>
            <a:endParaRPr lang="el-GR" sz="2600" b="0" strike="noStrike" spc="-1">
              <a:solidFill>
                <a:srgbClr val="000000"/>
              </a:solidFill>
              <a:latin typeface="Perpetua"/>
            </a:endParaRPr>
          </a:p>
        </p:txBody>
      </p:sp>
      <p:pic>
        <p:nvPicPr>
          <p:cNvPr id="364" name="Picture 2"/>
          <p:cNvPicPr/>
          <p:nvPr/>
        </p:nvPicPr>
        <p:blipFill>
          <a:blip r:embed="rId2"/>
          <a:stretch/>
        </p:blipFill>
        <p:spPr>
          <a:xfrm>
            <a:off x="0" y="0"/>
            <a:ext cx="9386640" cy="68576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Χρόνια Γαστρίτιδα</a:t>
            </a:r>
            <a:br>
              <a:rPr lang="el-GR" dirty="0" smtClean="0"/>
            </a:br>
            <a:endParaRPr lang="el-GR" dirty="0"/>
          </a:p>
        </p:txBody>
      </p:sp>
      <p:sp>
        <p:nvSpPr>
          <p:cNvPr id="3" name="2 - Θέση περιεχομένου"/>
          <p:cNvSpPr>
            <a:spLocks noGrp="1"/>
          </p:cNvSpPr>
          <p:nvPr>
            <p:ph sz="quarter" idx="1"/>
          </p:nvPr>
        </p:nvSpPr>
        <p:spPr/>
        <p:txBody>
          <a:bodyPr>
            <a:normAutofit lnSpcReduction="10000"/>
          </a:bodyPr>
          <a:lstStyle/>
          <a:p>
            <a:pPr>
              <a:buNone/>
            </a:pPr>
            <a:endParaRPr lang="el-GR" dirty="0" smtClean="0"/>
          </a:p>
          <a:p>
            <a:pPr algn="just"/>
            <a:r>
              <a:rPr lang="el-GR" dirty="0" smtClean="0"/>
              <a:t>Συχνότερη σε ηλικιωμένα άτομα </a:t>
            </a:r>
          </a:p>
          <a:p>
            <a:pPr algn="just"/>
            <a:r>
              <a:rPr lang="el-GR" dirty="0" smtClean="0"/>
              <a:t>Μπορεί να είναι Υπερτροφική με υπερέκκριση γαστρικού υγρού &amp;  υδροχλωρικού οξέος ή να είναι ατροφική (πλήρης ατροφία βλεννογόνου &amp;  αδένων )  με το γαστρικό υγρό να αποτελείται κυρίως από βλέννα &amp;  νερό</a:t>
            </a:r>
          </a:p>
          <a:p>
            <a:pPr algn="just"/>
            <a:r>
              <a:rPr lang="el-GR" dirty="0" smtClean="0"/>
              <a:t>Η ατροφική παρατηρείται σε κακοήθη σιδηροπενική αναιμία, στον διαβήτη, σε γαστρικό </a:t>
            </a:r>
            <a:r>
              <a:rPr lang="el-GR" dirty="0" err="1" smtClean="0"/>
              <a:t>ελκος</a:t>
            </a:r>
            <a:r>
              <a:rPr lang="el-GR" dirty="0" smtClean="0"/>
              <a:t>, σε καρκίνωμα στομάχου, κίρρωση ήπατος, δεξιά καρδιακή ανεπάρκεια κλπ</a:t>
            </a:r>
          </a:p>
          <a:p>
            <a:pPr>
              <a:buNone/>
            </a:pPr>
            <a:endParaRPr lang="el-GR" dirty="0" smtClean="0"/>
          </a:p>
          <a:p>
            <a:endParaRPr lang="el-GR" dirty="0" smtClean="0"/>
          </a:p>
          <a:p>
            <a:endParaRPr lang="el-GR"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354" name="TextShape 2"/>
          <p:cNvSpPr txBox="1"/>
          <p:nvPr/>
        </p:nvSpPr>
        <p:spPr>
          <a:xfrm>
            <a:off x="914400" y="1447920"/>
            <a:ext cx="7772040" cy="4571640"/>
          </a:xfrm>
          <a:prstGeom prst="rect">
            <a:avLst/>
          </a:prstGeom>
          <a:noFill/>
          <a:ln>
            <a:noFill/>
          </a:ln>
        </p:spPr>
        <p:txBody>
          <a:bodyPr lIns="90000" tIns="45000" rIns="90000" bIns="45000">
            <a:noAutofit/>
          </a:bodyPr>
          <a:lstStyle/>
          <a:p>
            <a:endParaRPr lang="el-GR" sz="2600" b="0" strike="noStrike" spc="-1">
              <a:solidFill>
                <a:srgbClr val="000000"/>
              </a:solidFill>
              <a:latin typeface="Perpetua"/>
            </a:endParaRPr>
          </a:p>
        </p:txBody>
      </p:sp>
      <p:pic>
        <p:nvPicPr>
          <p:cNvPr id="355" name="Picture 2"/>
          <p:cNvPicPr/>
          <p:nvPr/>
        </p:nvPicPr>
        <p:blipFill>
          <a:blip r:embed="rId2"/>
          <a:stretch/>
        </p:blipFill>
        <p:spPr>
          <a:xfrm>
            <a:off x="61920" y="0"/>
            <a:ext cx="9019800" cy="659700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357" name="TextShape 2"/>
          <p:cNvSpPr txBox="1"/>
          <p:nvPr/>
        </p:nvSpPr>
        <p:spPr>
          <a:xfrm>
            <a:off x="914400" y="1447920"/>
            <a:ext cx="7772040" cy="4571640"/>
          </a:xfrm>
          <a:prstGeom prst="rect">
            <a:avLst/>
          </a:prstGeom>
          <a:noFill/>
          <a:ln>
            <a:noFill/>
          </a:ln>
        </p:spPr>
        <p:txBody>
          <a:bodyPr lIns="90000" tIns="45000" rIns="90000" bIns="45000">
            <a:noAutofit/>
          </a:bodyPr>
          <a:lstStyle/>
          <a:p>
            <a:endParaRPr lang="el-GR" sz="2600" b="0" strike="noStrike" spc="-1">
              <a:solidFill>
                <a:srgbClr val="000000"/>
              </a:solidFill>
              <a:latin typeface="Perpetua"/>
            </a:endParaRPr>
          </a:p>
        </p:txBody>
      </p:sp>
      <p:pic>
        <p:nvPicPr>
          <p:cNvPr id="358" name="Picture 2"/>
          <p:cNvPicPr/>
          <p:nvPr/>
        </p:nvPicPr>
        <p:blipFill>
          <a:blip r:embed="rId2"/>
          <a:stretch/>
        </p:blipFill>
        <p:spPr>
          <a:xfrm>
            <a:off x="0" y="188640"/>
            <a:ext cx="9143640" cy="666900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Διαγνωστική προσέγγιση</a:t>
            </a:r>
            <a:endParaRPr lang="el-GR" dirty="0"/>
          </a:p>
        </p:txBody>
      </p:sp>
      <p:sp>
        <p:nvSpPr>
          <p:cNvPr id="3" name="2 - Θέση περιεχομένου"/>
          <p:cNvSpPr>
            <a:spLocks noGrp="1"/>
          </p:cNvSpPr>
          <p:nvPr>
            <p:ph sz="quarter" idx="1"/>
          </p:nvPr>
        </p:nvSpPr>
        <p:spPr/>
        <p:txBody>
          <a:bodyPr>
            <a:normAutofit lnSpcReduction="10000"/>
          </a:bodyPr>
          <a:lstStyle/>
          <a:p>
            <a:endParaRPr lang="el-GR" dirty="0" smtClean="0"/>
          </a:p>
          <a:p>
            <a:r>
              <a:rPr lang="el-GR" dirty="0" smtClean="0"/>
              <a:t>Πλήρες ιστορικό και φυσική εξέταση</a:t>
            </a:r>
          </a:p>
          <a:p>
            <a:r>
              <a:rPr lang="el-GR" dirty="0" smtClean="0"/>
              <a:t>Ασθενής προχωρημένης ηλικίας ή ασθενείς με ύποπτα συμπτώματα θα πρέπει να υποβάλλονται σε ενδοσκοπικό έλεγχο</a:t>
            </a:r>
          </a:p>
          <a:p>
            <a:r>
              <a:rPr lang="el-GR" dirty="0" smtClean="0"/>
              <a:t>Σε άτομα &lt;45 ετών μπορεί να εφαρμοστεί απλά συμπτωματική θεραπεία</a:t>
            </a:r>
          </a:p>
          <a:p>
            <a:r>
              <a:rPr lang="el-GR" dirty="0" smtClean="0"/>
              <a:t>Θεραπεία: αντιμετώπιση αιτίας, αναστολείς αντλίας πρωτονίων, </a:t>
            </a:r>
          </a:p>
          <a:p>
            <a:r>
              <a:rPr lang="el-GR" dirty="0" smtClean="0"/>
              <a:t>Αν συσχετισθεί το έλκος με </a:t>
            </a:r>
            <a:r>
              <a:rPr lang="en-US" dirty="0" err="1" smtClean="0"/>
              <a:t>H.pylori</a:t>
            </a:r>
            <a:r>
              <a:rPr lang="en-US" dirty="0" smtClean="0"/>
              <a:t> </a:t>
            </a:r>
            <a:r>
              <a:rPr lang="el-GR" dirty="0" err="1" smtClean="0"/>
              <a:t>τοτε</a:t>
            </a:r>
            <a:r>
              <a:rPr lang="el-GR" dirty="0" smtClean="0"/>
              <a:t> απαιτείται θεραπεία εκρίζωσης</a:t>
            </a:r>
          </a:p>
          <a:p>
            <a:endParaRPr lang="el-G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Αιμορραγία πεπτικού</a:t>
            </a:r>
            <a:endParaRPr lang="el-GR" dirty="0"/>
          </a:p>
        </p:txBody>
      </p:sp>
      <p:sp>
        <p:nvSpPr>
          <p:cNvPr id="3" name="2 - Θέση περιεχομένου"/>
          <p:cNvSpPr>
            <a:spLocks noGrp="1"/>
          </p:cNvSpPr>
          <p:nvPr>
            <p:ph sz="quarter" idx="1"/>
          </p:nvPr>
        </p:nvSpPr>
        <p:spPr/>
        <p:txBody>
          <a:bodyPr>
            <a:normAutofit lnSpcReduction="10000"/>
          </a:bodyPr>
          <a:lstStyle/>
          <a:p>
            <a:r>
              <a:rPr lang="el-GR" dirty="0" smtClean="0"/>
              <a:t>Αιμορραγία από μια πηγή που </a:t>
            </a:r>
            <a:r>
              <a:rPr lang="el-GR" dirty="0" err="1" smtClean="0"/>
              <a:t>εντοπίζεταιστον</a:t>
            </a:r>
            <a:r>
              <a:rPr lang="el-GR" dirty="0" smtClean="0"/>
              <a:t> οισοφάγο, στο στομάχι, στο λεπτό ή στο </a:t>
            </a:r>
            <a:r>
              <a:rPr lang="el-GR" dirty="0" err="1" smtClean="0"/>
              <a:t>παχυ</a:t>
            </a:r>
            <a:endParaRPr lang="el-GR" dirty="0" smtClean="0"/>
          </a:p>
          <a:p>
            <a:r>
              <a:rPr lang="el-GR" dirty="0" smtClean="0"/>
              <a:t>Αίτια: διαταραχές πηκτικότητας, κίρρωση ήπατος, αντιφλεγμονώδη φάρμακα, κακοήθειες </a:t>
            </a:r>
            <a:r>
              <a:rPr lang="el-GR" dirty="0" err="1" smtClean="0"/>
              <a:t>κ.α</a:t>
            </a:r>
            <a:endParaRPr lang="el-GR" dirty="0" smtClean="0"/>
          </a:p>
          <a:p>
            <a:r>
              <a:rPr lang="el-GR" dirty="0" smtClean="0"/>
              <a:t> Κλινικές εκδηλώσεις: </a:t>
            </a:r>
          </a:p>
          <a:p>
            <a:pPr lvl="1"/>
            <a:r>
              <a:rPr lang="el-GR" dirty="0" smtClean="0"/>
              <a:t>η αιμορραγία από το ανώτερο πεπτικό μπορεί να εκδηλωθεί ως αιματέμεση, </a:t>
            </a:r>
            <a:r>
              <a:rPr lang="el-GR" dirty="0" err="1" smtClean="0"/>
              <a:t>μελαινα</a:t>
            </a:r>
            <a:r>
              <a:rPr lang="el-GR" dirty="0" smtClean="0"/>
              <a:t> κένωση, </a:t>
            </a:r>
            <a:r>
              <a:rPr lang="el-GR" dirty="0" err="1" smtClean="0"/>
              <a:t>καφεοειδείς</a:t>
            </a:r>
            <a:r>
              <a:rPr lang="el-GR" dirty="0" smtClean="0"/>
              <a:t> έμετοι</a:t>
            </a:r>
          </a:p>
          <a:p>
            <a:pPr lvl="1"/>
            <a:r>
              <a:rPr lang="el-GR" dirty="0" smtClean="0"/>
              <a:t>Η αιμορραγία από το κατώτερο πεπτικό εκδηλώνεται ως </a:t>
            </a:r>
            <a:r>
              <a:rPr lang="el-GR" dirty="0" err="1" smtClean="0"/>
              <a:t>αιμοχεσία</a:t>
            </a:r>
            <a:r>
              <a:rPr lang="el-GR" dirty="0" smtClean="0"/>
              <a:t> /λανθάνουσα </a:t>
            </a:r>
          </a:p>
          <a:p>
            <a:pPr>
              <a:buNone/>
            </a:pPr>
            <a:r>
              <a:rPr lang="el-GR" dirty="0" smtClean="0"/>
              <a:t>  </a:t>
            </a:r>
            <a:endParaRPr lang="el-G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Εκτίμηση ασθενούς</a:t>
            </a:r>
            <a:endParaRPr lang="el-GR" dirty="0"/>
          </a:p>
        </p:txBody>
      </p:sp>
      <p:sp>
        <p:nvSpPr>
          <p:cNvPr id="3" name="2 - Θέση περιεχομένου"/>
          <p:cNvSpPr>
            <a:spLocks noGrp="1"/>
          </p:cNvSpPr>
          <p:nvPr>
            <p:ph sz="quarter" idx="1"/>
          </p:nvPr>
        </p:nvSpPr>
        <p:spPr/>
        <p:txBody>
          <a:bodyPr/>
          <a:lstStyle/>
          <a:p>
            <a:r>
              <a:rPr lang="el-GR" dirty="0" smtClean="0"/>
              <a:t>Το επείγον είναι η εκτίμηση της αιμοδυναμικής σταθερότητας του ασθενή</a:t>
            </a:r>
          </a:p>
          <a:p>
            <a:r>
              <a:rPr lang="el-GR" dirty="0" err="1" smtClean="0"/>
              <a:t>Ελεγχος</a:t>
            </a:r>
            <a:r>
              <a:rPr lang="el-GR" dirty="0" smtClean="0"/>
              <a:t> ζωτικών σημείων</a:t>
            </a:r>
          </a:p>
          <a:p>
            <a:r>
              <a:rPr lang="el-GR" dirty="0" smtClean="0"/>
              <a:t>Εξασφάλιση περιφερικής γραμμής </a:t>
            </a:r>
          </a:p>
          <a:p>
            <a:r>
              <a:rPr lang="el-GR" dirty="0" smtClean="0"/>
              <a:t>Χορήγηση υγρών</a:t>
            </a:r>
          </a:p>
          <a:p>
            <a:r>
              <a:rPr lang="el-GR" dirty="0" smtClean="0"/>
              <a:t>Έλεγχος αιματοκρίτη, πηκτικότητας</a:t>
            </a:r>
          </a:p>
          <a:p>
            <a:r>
              <a:rPr lang="el-GR" dirty="0" smtClean="0"/>
              <a:t>Διασταύρωση για παράγωγα αίματος</a:t>
            </a:r>
          </a:p>
          <a:p>
            <a:endParaRPr lang="el-GR" dirty="0" smtClean="0"/>
          </a:p>
          <a:p>
            <a:endParaRPr lang="el-G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Αντιμετώπιση</a:t>
            </a:r>
            <a:endParaRPr lang="el-GR" dirty="0"/>
          </a:p>
        </p:txBody>
      </p:sp>
      <p:sp>
        <p:nvSpPr>
          <p:cNvPr id="3" name="2 - Θέση περιεχομένου"/>
          <p:cNvSpPr>
            <a:spLocks noGrp="1"/>
          </p:cNvSpPr>
          <p:nvPr>
            <p:ph sz="quarter" idx="1"/>
          </p:nvPr>
        </p:nvSpPr>
        <p:spPr/>
        <p:txBody>
          <a:bodyPr/>
          <a:lstStyle/>
          <a:p>
            <a:pPr algn="just"/>
            <a:r>
              <a:rPr lang="el-GR" dirty="0" smtClean="0"/>
              <a:t>Ενδοσκόπηση: σε ενεργό αιμορραγία γίνεται αιμόσταση</a:t>
            </a:r>
          </a:p>
          <a:p>
            <a:pPr algn="just"/>
            <a:r>
              <a:rPr lang="el-GR" dirty="0" smtClean="0"/>
              <a:t>Σε όλους τους ασθενείς χορηγείται ενδοφλέβια αναστολέας αντλίας πρωτονίων. </a:t>
            </a:r>
          </a:p>
          <a:p>
            <a:pPr algn="just"/>
            <a:r>
              <a:rPr lang="el-GR" dirty="0" smtClean="0"/>
              <a:t>Οι πιο συχνά χρησιμοποιούμενοι αναστολείς αντλίας πρωτονίων είναι η </a:t>
            </a:r>
            <a:r>
              <a:rPr lang="el-GR" dirty="0" err="1" smtClean="0"/>
              <a:t>εσομεπραζόλη</a:t>
            </a:r>
            <a:r>
              <a:rPr lang="el-GR" dirty="0" smtClean="0"/>
              <a:t> και η </a:t>
            </a:r>
            <a:r>
              <a:rPr lang="el-GR" dirty="0" err="1" smtClean="0"/>
              <a:t>παντοπραζόλη</a:t>
            </a:r>
            <a:r>
              <a:rPr lang="el-GR" dirty="0" smtClean="0"/>
              <a:t> και χορηγούνται αρχικά </a:t>
            </a:r>
            <a:r>
              <a:rPr lang="el-GR" dirty="0" err="1" smtClean="0"/>
              <a:t>τεσσερις</a:t>
            </a:r>
            <a:r>
              <a:rPr lang="el-GR" dirty="0" smtClean="0"/>
              <a:t> φορές την ημέρα. </a:t>
            </a:r>
          </a:p>
          <a:p>
            <a:pPr algn="just"/>
            <a:r>
              <a:rPr lang="el-GR" dirty="0" smtClean="0"/>
              <a:t>Η δόση μειώνεται σταδιακά και αλλάζει σε από του στόματος δόση όταν σταματά η αιμορραγία</a:t>
            </a:r>
            <a:endParaRPr lang="el-G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366" name="TextShape 2"/>
          <p:cNvSpPr txBox="1"/>
          <p:nvPr/>
        </p:nvSpPr>
        <p:spPr>
          <a:xfrm>
            <a:off x="914400" y="1447920"/>
            <a:ext cx="7772040" cy="4571640"/>
          </a:xfrm>
          <a:prstGeom prst="rect">
            <a:avLst/>
          </a:prstGeom>
          <a:noFill/>
          <a:ln>
            <a:noFill/>
          </a:ln>
        </p:spPr>
        <p:txBody>
          <a:bodyPr lIns="90000" tIns="45000" rIns="90000" bIns="45000">
            <a:noAutofit/>
          </a:bodyPr>
          <a:lstStyle/>
          <a:p>
            <a:endParaRPr lang="el-GR" sz="2600" b="0" strike="noStrike" spc="-1">
              <a:solidFill>
                <a:srgbClr val="000000"/>
              </a:solidFill>
              <a:latin typeface="Perpetua"/>
            </a:endParaRPr>
          </a:p>
        </p:txBody>
      </p:sp>
      <p:pic>
        <p:nvPicPr>
          <p:cNvPr id="367" name="Picture 2"/>
          <p:cNvPicPr/>
          <p:nvPr/>
        </p:nvPicPr>
        <p:blipFill>
          <a:blip r:embed="rId2"/>
          <a:stretch/>
        </p:blipFill>
        <p:spPr>
          <a:xfrm>
            <a:off x="323640" y="0"/>
            <a:ext cx="8872560" cy="685764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sp>
        <p:nvSpPr>
          <p:cNvPr id="3" name="2 - Θέση περιεχομένου"/>
          <p:cNvSpPr>
            <a:spLocks noGrp="1"/>
          </p:cNvSpPr>
          <p:nvPr>
            <p:ph sz="quarter" idx="1"/>
          </p:nvPr>
        </p:nvSpPr>
        <p:spPr/>
        <p:txBody>
          <a:bodyPr/>
          <a:lstStyle/>
          <a:p>
            <a:endParaRPr lang="el-GR" dirty="0" smtClean="0"/>
          </a:p>
          <a:p>
            <a:endParaRPr lang="el-GR" dirty="0" smtClean="0"/>
          </a:p>
          <a:p>
            <a:endParaRPr lang="el-GR" dirty="0" smtClean="0"/>
          </a:p>
          <a:p>
            <a:r>
              <a:rPr lang="el-GR" dirty="0" smtClean="0"/>
              <a:t>Συμπτώματα Παθήσεων Γαστρεντερικού Συστήματος</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369" name="TextShape 2"/>
          <p:cNvSpPr txBox="1"/>
          <p:nvPr/>
        </p:nvSpPr>
        <p:spPr>
          <a:xfrm>
            <a:off x="914400" y="1447920"/>
            <a:ext cx="7772040" cy="4571640"/>
          </a:xfrm>
          <a:prstGeom prst="rect">
            <a:avLst/>
          </a:prstGeom>
          <a:noFill/>
          <a:ln>
            <a:noFill/>
          </a:ln>
        </p:spPr>
        <p:txBody>
          <a:bodyPr lIns="90000" tIns="45000" rIns="90000" bIns="45000">
            <a:noAutofit/>
          </a:bodyPr>
          <a:lstStyle/>
          <a:p>
            <a:endParaRPr lang="el-GR" sz="2600" b="0" strike="noStrike" spc="-1">
              <a:solidFill>
                <a:srgbClr val="000000"/>
              </a:solidFill>
              <a:latin typeface="Perpetua"/>
            </a:endParaRPr>
          </a:p>
        </p:txBody>
      </p:sp>
      <p:pic>
        <p:nvPicPr>
          <p:cNvPr id="370" name="Picture 2"/>
          <p:cNvPicPr/>
          <p:nvPr/>
        </p:nvPicPr>
        <p:blipFill>
          <a:blip r:embed="rId2"/>
          <a:stretch/>
        </p:blipFill>
        <p:spPr>
          <a:xfrm>
            <a:off x="0" y="0"/>
            <a:ext cx="9386640" cy="666900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372" name="TextShape 2"/>
          <p:cNvSpPr txBox="1"/>
          <p:nvPr/>
        </p:nvSpPr>
        <p:spPr>
          <a:xfrm>
            <a:off x="914400" y="1447920"/>
            <a:ext cx="7772040" cy="4571640"/>
          </a:xfrm>
          <a:prstGeom prst="rect">
            <a:avLst/>
          </a:prstGeom>
          <a:noFill/>
          <a:ln>
            <a:noFill/>
          </a:ln>
        </p:spPr>
        <p:txBody>
          <a:bodyPr lIns="90000" tIns="45000" rIns="90000" bIns="45000">
            <a:noAutofit/>
          </a:bodyPr>
          <a:lstStyle/>
          <a:p>
            <a:endParaRPr lang="el-GR" sz="2600" b="0" strike="noStrike" spc="-1">
              <a:solidFill>
                <a:srgbClr val="000000"/>
              </a:solidFill>
              <a:latin typeface="Perpetua"/>
            </a:endParaRPr>
          </a:p>
        </p:txBody>
      </p:sp>
      <p:pic>
        <p:nvPicPr>
          <p:cNvPr id="373" name="Picture 2"/>
          <p:cNvPicPr/>
          <p:nvPr/>
        </p:nvPicPr>
        <p:blipFill>
          <a:blip r:embed="rId2"/>
          <a:stretch/>
        </p:blipFill>
        <p:spPr>
          <a:xfrm>
            <a:off x="-33480" y="260640"/>
            <a:ext cx="9210240" cy="6264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375" name="TextShape 2"/>
          <p:cNvSpPr txBox="1"/>
          <p:nvPr/>
        </p:nvSpPr>
        <p:spPr>
          <a:xfrm>
            <a:off x="914400" y="1447920"/>
            <a:ext cx="7772040" cy="4571640"/>
          </a:xfrm>
          <a:prstGeom prst="rect">
            <a:avLst/>
          </a:prstGeom>
          <a:noFill/>
          <a:ln>
            <a:noFill/>
          </a:ln>
        </p:spPr>
        <p:txBody>
          <a:bodyPr lIns="90000" tIns="45000" rIns="90000" bIns="45000">
            <a:noAutofit/>
          </a:bodyPr>
          <a:lstStyle/>
          <a:p>
            <a:endParaRPr lang="el-GR" sz="2600" b="0" strike="noStrike" spc="-1">
              <a:solidFill>
                <a:srgbClr val="000000"/>
              </a:solidFill>
              <a:latin typeface="Perpetua"/>
            </a:endParaRPr>
          </a:p>
        </p:txBody>
      </p:sp>
      <p:pic>
        <p:nvPicPr>
          <p:cNvPr id="376" name="Picture 2"/>
          <p:cNvPicPr/>
          <p:nvPr/>
        </p:nvPicPr>
        <p:blipFill>
          <a:blip r:embed="rId2"/>
          <a:stretch/>
        </p:blipFill>
        <p:spPr>
          <a:xfrm>
            <a:off x="-6120" y="332640"/>
            <a:ext cx="9149760" cy="6192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378" name="TextShape 2"/>
          <p:cNvSpPr txBox="1"/>
          <p:nvPr/>
        </p:nvSpPr>
        <p:spPr>
          <a:xfrm>
            <a:off x="914400" y="1447920"/>
            <a:ext cx="7772040" cy="4571640"/>
          </a:xfrm>
          <a:prstGeom prst="rect">
            <a:avLst/>
          </a:prstGeom>
          <a:noFill/>
          <a:ln>
            <a:noFill/>
          </a:ln>
        </p:spPr>
        <p:txBody>
          <a:bodyPr lIns="90000" tIns="45000" rIns="90000" bIns="45000">
            <a:noAutofit/>
          </a:bodyPr>
          <a:lstStyle/>
          <a:p>
            <a:endParaRPr lang="el-GR" sz="2600" b="0" strike="noStrike" spc="-1">
              <a:solidFill>
                <a:srgbClr val="000000"/>
              </a:solidFill>
              <a:latin typeface="Perpetua"/>
            </a:endParaRPr>
          </a:p>
        </p:txBody>
      </p:sp>
      <p:pic>
        <p:nvPicPr>
          <p:cNvPr id="379" name="Picture 2"/>
          <p:cNvPicPr/>
          <p:nvPr/>
        </p:nvPicPr>
        <p:blipFill>
          <a:blip r:embed="rId2"/>
          <a:stretch/>
        </p:blipFill>
        <p:spPr>
          <a:xfrm>
            <a:off x="957240" y="928800"/>
            <a:ext cx="7229160" cy="500040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 name="TextShape 1"/>
          <p:cNvSpPr txBox="1"/>
          <p:nvPr/>
        </p:nvSpPr>
        <p:spPr>
          <a:xfrm>
            <a:off x="914400" y="274680"/>
            <a:ext cx="7772040" cy="1142640"/>
          </a:xfrm>
          <a:prstGeom prst="rect">
            <a:avLst/>
          </a:prstGeom>
          <a:noFill/>
          <a:ln>
            <a:noFill/>
          </a:ln>
        </p:spPr>
        <p:txBody>
          <a:bodyPr lIns="90000" tIns="45000" rIns="90000" bIns="91440" anchor="b">
            <a:noAutofit/>
          </a:bodyPr>
          <a:lstStyle/>
          <a:p>
            <a:pPr>
              <a:lnSpc>
                <a:spcPct val="100000"/>
              </a:lnSpc>
            </a:pPr>
            <a:r>
              <a:rPr lang="el-GR" sz="4000" b="0" strike="noStrike" spc="-1">
                <a:solidFill>
                  <a:srgbClr val="696464"/>
                </a:solidFill>
                <a:latin typeface="Franklin Gothic Book"/>
              </a:rPr>
              <a:t>Ειλεός </a:t>
            </a:r>
            <a:endParaRPr lang="el-GR" sz="4000" b="0" strike="noStrike" spc="-1">
              <a:solidFill>
                <a:srgbClr val="000000"/>
              </a:solidFill>
              <a:latin typeface="Perpetua"/>
            </a:endParaRPr>
          </a:p>
        </p:txBody>
      </p:sp>
      <p:sp>
        <p:nvSpPr>
          <p:cNvPr id="381" name="TextShape 2"/>
          <p:cNvSpPr txBox="1"/>
          <p:nvPr/>
        </p:nvSpPr>
        <p:spPr>
          <a:xfrm>
            <a:off x="914400" y="1447920"/>
            <a:ext cx="7772040" cy="4571640"/>
          </a:xfrm>
          <a:prstGeom prst="rect">
            <a:avLst/>
          </a:prstGeom>
          <a:noFill/>
          <a:ln>
            <a:noFill/>
          </a:ln>
        </p:spPr>
        <p:txBody>
          <a:bodyPr lIns="90000" tIns="45000" rIns="90000" bIns="45000">
            <a:normAutofit fontScale="96500" lnSpcReduction="10000"/>
          </a:bodyPr>
          <a:lstStyle/>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Η πάθηση αυτή ορίζεται ως η αδυναμία προώθησης του εντερικού περιεχομένου. Η πλήρης και επίμονη διακοπή της φυσιολογικής προώθησης των αερίων και κοπράνων σε περιοχή του εντέρου προσδιορίζει την έννοια της εντερικής αποφράξεως. Μπορεί να αφορά συνήθως το λεπτό έντερο ( ειλεός λεπτού εντέρου), ή σπανιότερα το παχύ έντερο (ειλεός παχέως εντέρου). </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Η εντερική απόφραξη ή ειλεός ανήκει στις ιδιαίτερα επείγουσες καταστάσεις της γαστρεντερολογίας, κυρίως από την άποψη της γρήγορης και σωστής διάγνωσης καθώς και από την επιλογή της αποτελεσματικής θεραπείας.</a:t>
            </a:r>
          </a:p>
          <a:p>
            <a:pPr>
              <a:lnSpc>
                <a:spcPct val="100000"/>
              </a:lnSpc>
              <a:spcBef>
                <a:spcPts val="581"/>
              </a:spcBef>
            </a:pPr>
            <a:endParaRPr lang="el-GR" sz="2600" b="0" strike="noStrike" spc="-1">
              <a:solidFill>
                <a:srgbClr val="000000"/>
              </a:solidFill>
              <a:latin typeface="Perpetua"/>
            </a:endParaRPr>
          </a:p>
          <a:p>
            <a:pPr>
              <a:lnSpc>
                <a:spcPct val="100000"/>
              </a:lnSpc>
              <a:spcBef>
                <a:spcPts val="581"/>
              </a:spcBef>
            </a:pPr>
            <a:endParaRPr lang="el-GR" sz="2600" b="0" strike="noStrike" spc="-1">
              <a:solidFill>
                <a:srgbClr val="000000"/>
              </a:solidFill>
              <a:latin typeface="Perpetua"/>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sp>
        <p:nvSpPr>
          <p:cNvPr id="383" name="TextShape 2"/>
          <p:cNvSpPr txBox="1"/>
          <p:nvPr/>
        </p:nvSpPr>
        <p:spPr>
          <a:xfrm>
            <a:off x="914400" y="1447920"/>
            <a:ext cx="7772040" cy="4571640"/>
          </a:xfrm>
          <a:prstGeom prst="rect">
            <a:avLst/>
          </a:prstGeom>
          <a:noFill/>
          <a:ln>
            <a:noFill/>
          </a:ln>
        </p:spPr>
        <p:txBody>
          <a:bodyPr lIns="90000" tIns="45000" rIns="90000" bIns="45000">
            <a:noAutofit/>
          </a:bodyPr>
          <a:lstStyle/>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Διακρίνεται σε δύο κατηγορίες από πλευράς αιτιολoγίας: </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μηχανικός ειλεός (όταν οφείλεται σε απόφραξη από κάποιο μηχανικό εμπόδιο), και </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παραλυτικός ειλεός (όταν οφείλεται σε παράλυση των μυικών ινών του εντέρου), που προκαλούν τα ψυχιατρικά φάρμακα, η ακινησία και τραύματα με κακώσεις νεύρων (που είναι υπεύθυνα για την κίνηση του εντέρου).</a:t>
            </a:r>
          </a:p>
          <a:p>
            <a:pPr>
              <a:lnSpc>
                <a:spcPct val="100000"/>
              </a:lnSpc>
              <a:spcBef>
                <a:spcPts val="581"/>
              </a:spcBef>
            </a:pPr>
            <a:endParaRPr lang="el-GR" sz="2600" b="0" strike="noStrike" spc="-1">
              <a:solidFill>
                <a:srgbClr val="000000"/>
              </a:solidFill>
              <a:latin typeface="Perpetua"/>
            </a:endParaRPr>
          </a:p>
          <a:p>
            <a:pPr>
              <a:lnSpc>
                <a:spcPct val="100000"/>
              </a:lnSpc>
              <a:spcBef>
                <a:spcPts val="581"/>
              </a:spcBef>
            </a:pPr>
            <a:endParaRPr lang="el-GR" sz="2600" b="0" strike="noStrike" spc="-1">
              <a:solidFill>
                <a:srgbClr val="000000"/>
              </a:solidFill>
              <a:latin typeface="Perpetua"/>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TextShape 1"/>
          <p:cNvSpPr txBox="1"/>
          <p:nvPr/>
        </p:nvSpPr>
        <p:spPr>
          <a:xfrm>
            <a:off x="914400" y="274680"/>
            <a:ext cx="7772040" cy="1142640"/>
          </a:xfrm>
          <a:prstGeom prst="rect">
            <a:avLst/>
          </a:prstGeom>
          <a:noFill/>
          <a:ln>
            <a:noFill/>
          </a:ln>
        </p:spPr>
        <p:txBody>
          <a:bodyPr lIns="90000" tIns="45000" rIns="90000" bIns="91440" anchor="b">
            <a:noAutofit/>
          </a:bodyPr>
          <a:lstStyle/>
          <a:p>
            <a:pPr>
              <a:lnSpc>
                <a:spcPct val="100000"/>
              </a:lnSpc>
            </a:pPr>
            <a:r>
              <a:rPr lang="el-GR" sz="4000" b="0" strike="noStrike" spc="-1">
                <a:solidFill>
                  <a:srgbClr val="696464"/>
                </a:solidFill>
                <a:latin typeface="Franklin Gothic Book"/>
              </a:rPr>
              <a:t>Αντιμετώπιση </a:t>
            </a:r>
            <a:endParaRPr lang="el-GR" sz="4000" b="0" strike="noStrike" spc="-1">
              <a:solidFill>
                <a:srgbClr val="000000"/>
              </a:solidFill>
              <a:latin typeface="Perpetua"/>
            </a:endParaRPr>
          </a:p>
        </p:txBody>
      </p:sp>
      <p:sp>
        <p:nvSpPr>
          <p:cNvPr id="385" name="TextShape 2"/>
          <p:cNvSpPr txBox="1"/>
          <p:nvPr/>
        </p:nvSpPr>
        <p:spPr>
          <a:xfrm>
            <a:off x="914400" y="1447920"/>
            <a:ext cx="7772040" cy="4571640"/>
          </a:xfrm>
          <a:prstGeom prst="rect">
            <a:avLst/>
          </a:prstGeom>
          <a:noFill/>
          <a:ln>
            <a:noFill/>
          </a:ln>
        </p:spPr>
        <p:txBody>
          <a:bodyPr lIns="90000" tIns="45000" rIns="90000" bIns="45000">
            <a:normAutofit fontScale="55000" lnSpcReduction="20000"/>
          </a:bodyPr>
          <a:lstStyle/>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Ο ειλεός γενικά είναι μια κατάσταση που χρήζει άμεσης αντιμετώπισης.</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Αναλόγως του χρόνου που παρήλθε από την έναρξη των συμπτωμάτων και τα ευρήματα, αποφασίζεται το πόσον επειγόντως θα γίνει η επέμβαση που θα άρει το εμπόδιο του εντέρου και θα λύσει το πρόβλημα του ειλεού.</a:t>
            </a: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Επίσης σημαντικός παράγων είναι η ηλικία, οι συνοδοί νόσοι, και η εν γένει κατάσταση του ασθενούς. Προηγουμένως είναι απαραίτητο να διορθωθούν τυχόν ηλεκτρολυτικές ή άλλες διαταραχές που συνέβησαν λόγω του ειλεού. Αναλόγως του αιτίου του ειλεού ο χειρουργός αποκαθιστά τον αυλό του εντέρου ( λύση συμφύσεων, αφαίρεση όγκου κ.λ.π.) και την εντερική λειτουργία. Αν πρόκειται για παραλυτικό ειλεό πρέπει να αρθεί το παθολογικό αίτιο που τον προκάλεσε.</a:t>
            </a:r>
          </a:p>
          <a:p>
            <a:pPr>
              <a:lnSpc>
                <a:spcPct val="100000"/>
              </a:lnSpc>
              <a:spcBef>
                <a:spcPts val="581"/>
              </a:spcBef>
            </a:pPr>
            <a:endParaRPr lang="el-GR" sz="2600" b="0" strike="noStrike" spc="-1">
              <a:solidFill>
                <a:srgbClr val="000000"/>
              </a:solidFill>
              <a:latin typeface="Perpetua"/>
            </a:endParaRPr>
          </a:p>
          <a:p>
            <a:pPr marL="274320" indent="-273960">
              <a:lnSpc>
                <a:spcPct val="100000"/>
              </a:lnSpc>
              <a:spcBef>
                <a:spcPts val="581"/>
              </a:spcBef>
              <a:buClr>
                <a:srgbClr val="D34817"/>
              </a:buClr>
              <a:buSzPct val="85000"/>
              <a:buFont typeface="Wingdings 2" charset="2"/>
              <a:buChar char=""/>
            </a:pPr>
            <a:r>
              <a:rPr lang="el-GR" sz="2600" b="0" strike="noStrike" spc="-1">
                <a:solidFill>
                  <a:srgbClr val="000000"/>
                </a:solidFill>
                <a:latin typeface="Perpetua"/>
              </a:rPr>
              <a:t>Σε ασθενείς με ψευδοαπόφραξη, η κολοσκοπική αποσυμπίεση είναι επιτυχής σε περισσότερο από 80% των περιπτώσεων και επίσης αντιμετωπίζει την πλειοψηφία των υποτροπίων. Μετά το πρώτο 24ώρο, η κλινική εικόνα θα πρέπει να αναθεωρηθεί και να παρθεί απόφαση για περαιτέρω χειρουργική αντιμετώπιση. Το αποτέλεσμα της ενδοσκοπικής θεραπείας σε αποφράξεις χωρίς επιπλοκές εξαρτάται από την γενική κατάσταση του ασθενούς όπου η σταθεροποίηση του είναι το πρώτο βήμα της θεραπείας. Η σοβαρότερη επιπλοκή της αποφράξεως είναι η διάτρηση η οποία οδηγεί σε αυξημένη νοσηρότητα και θνητότητα. Σημαντικό είναι να αποφασιστεί ο σωστός χρόνος μεταξύ του χειρουργείου και της συντηρητικής αγωγής, για την πρόληψη της διάτρησης. Σε οξείες εντερικές αποφράξεις που αναπτύσσονται σε ασθενείς με κακοήθη παθήσεις του εντέρου είναι απαραίτητο να επιλεγεί σύμφωνα με το σημείο της απόφραξης και την γενική κατάσταση του ασθενούς, είτε επείγον χειρουργείο, είτε ανακουφιστική ενδοσκοπική παρέμβαση. </a:t>
            </a:r>
          </a:p>
          <a:p>
            <a:pPr>
              <a:lnSpc>
                <a:spcPct val="100000"/>
              </a:lnSpc>
              <a:spcBef>
                <a:spcPts val="581"/>
              </a:spcBef>
            </a:pPr>
            <a:endParaRPr lang="el-GR" sz="2600" b="0" strike="noStrike" spc="-1">
              <a:solidFill>
                <a:srgbClr val="000000"/>
              </a:solidFill>
              <a:latin typeface="Perpetua"/>
            </a:endParaRPr>
          </a:p>
          <a:p>
            <a:pPr>
              <a:lnSpc>
                <a:spcPct val="100000"/>
              </a:lnSpc>
              <a:spcBef>
                <a:spcPts val="581"/>
              </a:spcBef>
            </a:pPr>
            <a:endParaRPr lang="el-GR" sz="2600" b="0" strike="noStrike" spc="-1">
              <a:solidFill>
                <a:srgbClr val="000000"/>
              </a:solidFill>
              <a:latin typeface="Perpetua"/>
            </a:endParaRPr>
          </a:p>
        </p:txBody>
      </p:sp>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Οξεία Παγκρεατίτιδα</a:t>
            </a:r>
            <a:endParaRPr lang="el-GR" dirty="0"/>
          </a:p>
        </p:txBody>
      </p:sp>
      <p:sp>
        <p:nvSpPr>
          <p:cNvPr id="3" name="2 - Θέση περιεχομένου"/>
          <p:cNvSpPr>
            <a:spLocks noGrp="1"/>
          </p:cNvSpPr>
          <p:nvPr>
            <p:ph sz="quarter" idx="1"/>
          </p:nvPr>
        </p:nvSpPr>
        <p:spPr/>
        <p:txBody>
          <a:bodyPr>
            <a:normAutofit fontScale="70000" lnSpcReduction="20000"/>
          </a:bodyPr>
          <a:lstStyle/>
          <a:p>
            <a:r>
              <a:rPr lang="el-GR" dirty="0" smtClean="0"/>
              <a:t>Αίτια:  </a:t>
            </a:r>
          </a:p>
          <a:p>
            <a:pPr lvl="1"/>
            <a:r>
              <a:rPr lang="el-GR" b="1" dirty="0" smtClean="0">
                <a:hlinkClick r:id="rId2"/>
              </a:rPr>
              <a:t>χολόλιθοι</a:t>
            </a:r>
            <a:r>
              <a:rPr lang="el-GR" dirty="0" smtClean="0"/>
              <a:t> (η </a:t>
            </a:r>
            <a:r>
              <a:rPr lang="el-GR" b="1" dirty="0" smtClean="0"/>
              <a:t>λιθίαση της χοληδόχου κύστεως</a:t>
            </a:r>
            <a:r>
              <a:rPr lang="el-GR" dirty="0" smtClean="0"/>
              <a:t> και των χοληφόρων) , </a:t>
            </a:r>
          </a:p>
          <a:p>
            <a:pPr lvl="1"/>
            <a:r>
              <a:rPr lang="el-GR" dirty="0" smtClean="0"/>
              <a:t> αλκοόλ που μπορεί να κάνει έναρξη η έξαρση </a:t>
            </a:r>
            <a:r>
              <a:rPr lang="el-GR" b="1" dirty="0" smtClean="0"/>
              <a:t>χρόνιας </a:t>
            </a:r>
            <a:r>
              <a:rPr lang="el-GR" b="1" dirty="0" smtClean="0">
                <a:hlinkClick r:id="rId3"/>
              </a:rPr>
              <a:t>παγκρεατίτιδας</a:t>
            </a:r>
            <a:r>
              <a:rPr lang="el-GR" dirty="0" smtClean="0"/>
              <a:t>.</a:t>
            </a:r>
          </a:p>
          <a:p>
            <a:r>
              <a:rPr lang="el-GR" b="1" dirty="0" smtClean="0"/>
              <a:t>Οξεία παγκρεατίτιδα</a:t>
            </a:r>
            <a:r>
              <a:rPr lang="el-GR" dirty="0" smtClean="0"/>
              <a:t> μπορεί να είναι αποτέλεσμα  ενός όγκου που βρίσκονται  στο πάγκρεας: 10%  </a:t>
            </a:r>
            <a:r>
              <a:rPr lang="el-GR" b="1" dirty="0" err="1" smtClean="0"/>
              <a:t>αδενοκαρκινώματος</a:t>
            </a:r>
            <a:r>
              <a:rPr lang="el-GR" b="1" dirty="0" smtClean="0"/>
              <a:t> του παγκρέατος</a:t>
            </a:r>
            <a:r>
              <a:rPr lang="el-GR" dirty="0" smtClean="0"/>
              <a:t> </a:t>
            </a:r>
          </a:p>
          <a:p>
            <a:r>
              <a:rPr lang="el-GR" dirty="0" smtClean="0"/>
              <a:t>Το υπόλοιπο 20% μπορεί να σχετίζεται με:</a:t>
            </a:r>
          </a:p>
          <a:p>
            <a:r>
              <a:rPr lang="el-GR" b="1" dirty="0" err="1" smtClean="0"/>
              <a:t>υπερλιπιδαιμία</a:t>
            </a:r>
            <a:r>
              <a:rPr lang="el-GR" b="1" dirty="0" smtClean="0"/>
              <a:t>.</a:t>
            </a:r>
            <a:endParaRPr lang="el-GR" dirty="0" smtClean="0"/>
          </a:p>
          <a:p>
            <a:r>
              <a:rPr lang="el-GR" b="1" dirty="0" err="1" smtClean="0"/>
              <a:t>υπερπαραθυρεοειδισμό</a:t>
            </a:r>
            <a:r>
              <a:rPr lang="el-GR" dirty="0" smtClean="0"/>
              <a:t>.</a:t>
            </a:r>
          </a:p>
          <a:p>
            <a:r>
              <a:rPr lang="el-GR" dirty="0" smtClean="0"/>
              <a:t>ιογενείς λοιμώξεις (</a:t>
            </a:r>
            <a:r>
              <a:rPr lang="el-GR" b="1" dirty="0" smtClean="0">
                <a:hlinkClick r:id="rId4"/>
              </a:rPr>
              <a:t>παρωτίτιδα</a:t>
            </a:r>
            <a:r>
              <a:rPr lang="el-GR" dirty="0" smtClean="0"/>
              <a:t>) και παράσιτα (</a:t>
            </a:r>
            <a:r>
              <a:rPr lang="el-GR" b="1" dirty="0" err="1" smtClean="0"/>
              <a:t>ασκαρίδες</a:t>
            </a:r>
            <a:r>
              <a:rPr lang="el-GR" dirty="0" smtClean="0"/>
              <a:t>).</a:t>
            </a:r>
          </a:p>
          <a:p>
            <a:r>
              <a:rPr lang="el-GR" dirty="0" smtClean="0"/>
              <a:t>τραυματισμός του παγκρέατος (π.χ. μετά από τροχαίο ατύχημα).</a:t>
            </a:r>
          </a:p>
          <a:p>
            <a:r>
              <a:rPr lang="el-GR" dirty="0" smtClean="0"/>
              <a:t>χειρουργικές επεμβάσεις ή ιατρικούς χειρισμούς (π.χ. ΕRCP).</a:t>
            </a:r>
          </a:p>
          <a:p>
            <a:r>
              <a:rPr lang="el-GR" dirty="0" smtClean="0"/>
              <a:t>ανατομικές ανωμαλίες του παγκρέατος (δισχιδές πάγκρεας).</a:t>
            </a:r>
          </a:p>
          <a:p>
            <a:r>
              <a:rPr lang="el-GR" dirty="0" smtClean="0"/>
              <a:t>φάρμακα (</a:t>
            </a:r>
            <a:r>
              <a:rPr lang="el-GR" dirty="0" err="1" smtClean="0"/>
              <a:t>θειαζιδικά</a:t>
            </a:r>
            <a:r>
              <a:rPr lang="el-GR" dirty="0" smtClean="0"/>
              <a:t> διουρητικά, </a:t>
            </a:r>
            <a:r>
              <a:rPr lang="el-GR" dirty="0" err="1" smtClean="0"/>
              <a:t>αζαθειοπρίνη</a:t>
            </a:r>
            <a:r>
              <a:rPr lang="el-GR" dirty="0" smtClean="0"/>
              <a:t>, οιστρογόνα).</a:t>
            </a:r>
          </a:p>
          <a:p>
            <a:r>
              <a:rPr lang="el-GR" dirty="0" smtClean="0"/>
              <a:t>Τέλος, υπάρχουν περίπου 10% περιπτώσεων οξείας παγκρεατίτιδας που θεωρούνται ιδιοπαθείς (αγνώστου αιτιολογία</a:t>
            </a:r>
          </a:p>
          <a:p>
            <a:r>
              <a:rPr lang="el-GR" dirty="0" smtClean="0"/>
              <a:t> </a:t>
            </a:r>
            <a:endParaRPr lang="el-GR"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Οξεία Παγκρεατίτιδα</a:t>
            </a:r>
            <a:endParaRPr lang="el-GR" dirty="0"/>
          </a:p>
        </p:txBody>
      </p:sp>
      <p:sp>
        <p:nvSpPr>
          <p:cNvPr id="3" name="2 - Θέση περιεχομένου"/>
          <p:cNvSpPr>
            <a:spLocks noGrp="1"/>
          </p:cNvSpPr>
          <p:nvPr>
            <p:ph sz="quarter" idx="1"/>
          </p:nvPr>
        </p:nvSpPr>
        <p:spPr/>
        <p:txBody>
          <a:bodyPr>
            <a:normAutofit fontScale="92500" lnSpcReduction="20000"/>
          </a:bodyPr>
          <a:lstStyle/>
          <a:p>
            <a:pPr algn="just"/>
            <a:r>
              <a:rPr lang="el-GR" dirty="0" smtClean="0"/>
              <a:t>Το κύριο βασικό σύμπτωμα είναι ο </a:t>
            </a:r>
            <a:r>
              <a:rPr lang="el-GR" b="1" dirty="0" smtClean="0"/>
              <a:t>πόνος</a:t>
            </a:r>
            <a:r>
              <a:rPr lang="el-GR" dirty="0" smtClean="0"/>
              <a:t>. Πόνος </a:t>
            </a:r>
            <a:r>
              <a:rPr lang="el-GR" dirty="0" err="1" smtClean="0"/>
              <a:t>ζωστηροειδής</a:t>
            </a:r>
            <a:r>
              <a:rPr lang="el-GR" dirty="0" smtClean="0"/>
              <a:t> (περιμετρικός στην άνω κοιλιά), εντοπιζόμενος στο </a:t>
            </a:r>
            <a:r>
              <a:rPr lang="el-GR" dirty="0" err="1" smtClean="0"/>
              <a:t>επιγάστριο</a:t>
            </a:r>
            <a:r>
              <a:rPr lang="el-GR" dirty="0" smtClean="0"/>
              <a:t> με αντανάκλαση στην οσφύ και επεκτεινόμενος και στα αριστερά.</a:t>
            </a:r>
          </a:p>
          <a:p>
            <a:pPr algn="just"/>
            <a:r>
              <a:rPr lang="el-GR" dirty="0" smtClean="0"/>
              <a:t>Ο πόνος είναι έντονος, που δύσκολα ανακουφίζει τον ασθενή ενώ παράλληλα συνοδεύεται από:</a:t>
            </a:r>
          </a:p>
          <a:p>
            <a:pPr lvl="1" algn="just"/>
            <a:r>
              <a:rPr lang="el-GR" dirty="0" smtClean="0"/>
              <a:t>εμετούς,</a:t>
            </a:r>
          </a:p>
          <a:p>
            <a:pPr lvl="1" algn="just"/>
            <a:r>
              <a:rPr lang="el-GR" dirty="0" smtClean="0"/>
              <a:t>πυρέτιο,</a:t>
            </a:r>
          </a:p>
          <a:p>
            <a:pPr lvl="1" algn="just"/>
            <a:r>
              <a:rPr lang="el-GR" dirty="0" smtClean="0"/>
              <a:t>μετεωρισμό (φούσκωμα) στην κοιλιά.</a:t>
            </a:r>
          </a:p>
          <a:p>
            <a:pPr algn="just"/>
            <a:r>
              <a:rPr lang="el-GR" dirty="0" smtClean="0"/>
              <a:t>Η βαρεία μορφή συνοδεύεται από: συστηματικές αντιδράσεις σε τοξίνες που απελευθερώνονται στην κυκλοφορία από το πάγκρεας, με αποτέλεσμα την </a:t>
            </a:r>
            <a:r>
              <a:rPr lang="el-GR" b="1" dirty="0" smtClean="0">
                <a:hlinkClick r:id="rId2"/>
              </a:rPr>
              <a:t>καταπληξία</a:t>
            </a:r>
            <a:r>
              <a:rPr lang="el-GR" dirty="0" smtClean="0"/>
              <a:t> (σοκ).</a:t>
            </a:r>
          </a:p>
          <a:p>
            <a:endParaRPr lang="el-GR"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Αντιμετώπιση</a:t>
            </a:r>
            <a:endParaRPr lang="el-GR" dirty="0"/>
          </a:p>
        </p:txBody>
      </p:sp>
      <p:sp>
        <p:nvSpPr>
          <p:cNvPr id="3" name="2 - Θέση περιεχομένου"/>
          <p:cNvSpPr>
            <a:spLocks noGrp="1"/>
          </p:cNvSpPr>
          <p:nvPr>
            <p:ph sz="quarter" idx="1"/>
          </p:nvPr>
        </p:nvSpPr>
        <p:spPr/>
        <p:txBody>
          <a:bodyPr>
            <a:normAutofit fontScale="85000" lnSpcReduction="20000"/>
          </a:bodyPr>
          <a:lstStyle/>
          <a:p>
            <a:pPr algn="just"/>
            <a:r>
              <a:rPr lang="el-GR" dirty="0" smtClean="0"/>
              <a:t>Η </a:t>
            </a:r>
            <a:r>
              <a:rPr lang="el-GR" b="1" dirty="0" smtClean="0"/>
              <a:t>θεραπεία της οξείας παγκρεατίτιδας</a:t>
            </a:r>
            <a:r>
              <a:rPr lang="el-GR" dirty="0" smtClean="0"/>
              <a:t> είναι κυρίως συντηρητική. </a:t>
            </a:r>
          </a:p>
          <a:p>
            <a:pPr algn="just"/>
            <a:r>
              <a:rPr lang="el-GR" dirty="0" smtClean="0"/>
              <a:t>Περιλαμβάνει </a:t>
            </a:r>
            <a:r>
              <a:rPr lang="el-GR" b="1" dirty="0" smtClean="0"/>
              <a:t>παρεντερική χορήγηση υγρών</a:t>
            </a:r>
            <a:r>
              <a:rPr lang="el-GR" dirty="0" smtClean="0"/>
              <a:t> και ηλεκτρολυτών, αναλγητική και αντιπυρετική θεραπεία και </a:t>
            </a:r>
            <a:r>
              <a:rPr lang="el-GR" b="1" dirty="0" smtClean="0"/>
              <a:t>τοποθέτηση </a:t>
            </a:r>
            <a:r>
              <a:rPr lang="el-GR" b="1" dirty="0" err="1" smtClean="0"/>
              <a:t>ρινογαστρικού</a:t>
            </a:r>
            <a:r>
              <a:rPr lang="el-GR" b="1" dirty="0" smtClean="0"/>
              <a:t> καθετήρα</a:t>
            </a:r>
            <a:r>
              <a:rPr lang="el-GR" dirty="0" smtClean="0"/>
              <a:t>.</a:t>
            </a:r>
          </a:p>
          <a:p>
            <a:pPr algn="just"/>
            <a:r>
              <a:rPr lang="el-GR" dirty="0" smtClean="0"/>
              <a:t> Στις πιο σοβαρές περιπτώσεις χορηγούνται αντιβιοτικά, παρεντερική σίτιση και υποστήριξη των συστημάτων που πάσχουν (αναπνευστικό, κυκλοφορικό). </a:t>
            </a:r>
          </a:p>
          <a:p>
            <a:pPr algn="just"/>
            <a:r>
              <a:rPr lang="el-GR" dirty="0" smtClean="0"/>
              <a:t>Επίσης χορηγούνται φάρμακα, που μειώνουν τη γαστρική και παγκρεατική έκκριση (</a:t>
            </a:r>
            <a:r>
              <a:rPr lang="el-GR" b="1" dirty="0" err="1" smtClean="0"/>
              <a:t>σωματοστατίνη</a:t>
            </a:r>
            <a:r>
              <a:rPr lang="el-GR" dirty="0" smtClean="0"/>
              <a:t>).</a:t>
            </a:r>
          </a:p>
          <a:p>
            <a:pPr algn="just"/>
            <a:r>
              <a:rPr lang="el-GR" dirty="0" smtClean="0"/>
              <a:t>Απαιτεί συνεχή </a:t>
            </a:r>
            <a:r>
              <a:rPr lang="el-GR" dirty="0" err="1" smtClean="0"/>
              <a:t>ενδονοσοκομειακή</a:t>
            </a:r>
            <a:r>
              <a:rPr lang="el-GR" dirty="0" smtClean="0"/>
              <a:t> παρακολούθηση, με </a:t>
            </a:r>
            <a:r>
              <a:rPr lang="el-GR" dirty="0" err="1" smtClean="0"/>
              <a:t>monitiring</a:t>
            </a:r>
            <a:r>
              <a:rPr lang="el-GR" dirty="0" smtClean="0"/>
              <a:t> των βασικών λειτουργιών όλων των συστημάτων (αναπνευστικό, καρδιαγγειακό, νεφρικό), και αιματολογικό συνεχή έλεγχο.</a:t>
            </a:r>
          </a:p>
          <a:p>
            <a:pPr algn="just"/>
            <a:endParaRPr lang="el-GR"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319" name="Picture 2"/>
          <p:cNvPicPr/>
          <p:nvPr/>
        </p:nvPicPr>
        <p:blipFill>
          <a:blip r:embed="rId2"/>
          <a:stretch/>
        </p:blipFill>
        <p:spPr>
          <a:xfrm>
            <a:off x="755640" y="260640"/>
            <a:ext cx="7848360" cy="6336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Ηπατίτιδα </a:t>
            </a:r>
            <a:endParaRPr lang="el-GR" dirty="0"/>
          </a:p>
        </p:txBody>
      </p:sp>
      <p:sp>
        <p:nvSpPr>
          <p:cNvPr id="3" name="2 - Θέση περιεχομένου"/>
          <p:cNvSpPr>
            <a:spLocks noGrp="1"/>
          </p:cNvSpPr>
          <p:nvPr>
            <p:ph sz="quarter" idx="1"/>
          </p:nvPr>
        </p:nvSpPr>
        <p:spPr/>
        <p:txBody>
          <a:bodyPr/>
          <a:lstStyle/>
          <a:p>
            <a:endParaRPr lang="el-G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Κίρρωση </a:t>
            </a:r>
            <a:endParaRPr lang="el-GR" dirty="0"/>
          </a:p>
        </p:txBody>
      </p:sp>
      <p:sp>
        <p:nvSpPr>
          <p:cNvPr id="3" name="2 - Θέση περιεχομένου"/>
          <p:cNvSpPr>
            <a:spLocks noGrp="1"/>
          </p:cNvSpPr>
          <p:nvPr>
            <p:ph sz="quarter" idx="1"/>
          </p:nvPr>
        </p:nvSpPr>
        <p:spPr/>
        <p:txBody>
          <a:bodyPr/>
          <a:lstStyle/>
          <a:p>
            <a:endParaRPr lang="el-G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321" name="Picture 2"/>
          <p:cNvPicPr/>
          <p:nvPr/>
        </p:nvPicPr>
        <p:blipFill>
          <a:blip r:embed="rId2"/>
          <a:stretch/>
        </p:blipFill>
        <p:spPr>
          <a:xfrm>
            <a:off x="323640" y="620640"/>
            <a:ext cx="8523360" cy="5688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323" name="Picture 2"/>
          <p:cNvPicPr/>
          <p:nvPr/>
        </p:nvPicPr>
        <p:blipFill>
          <a:blip r:embed="rId2"/>
          <a:stretch/>
        </p:blipFill>
        <p:spPr>
          <a:xfrm>
            <a:off x="428596" y="571480"/>
            <a:ext cx="8476206" cy="5667004"/>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325" name="Picture 2"/>
          <p:cNvPicPr/>
          <p:nvPr/>
        </p:nvPicPr>
        <p:blipFill>
          <a:blip r:embed="rId2"/>
          <a:stretch/>
        </p:blipFill>
        <p:spPr>
          <a:xfrm>
            <a:off x="971640" y="473760"/>
            <a:ext cx="7632360" cy="5985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327" name="Picture 2"/>
          <p:cNvPicPr/>
          <p:nvPr/>
        </p:nvPicPr>
        <p:blipFill>
          <a:blip r:embed="rId2"/>
          <a:stretch/>
        </p:blipFill>
        <p:spPr>
          <a:xfrm>
            <a:off x="467640" y="476640"/>
            <a:ext cx="8318160" cy="59781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 name="TextShape 1"/>
          <p:cNvSpPr txBox="1"/>
          <p:nvPr/>
        </p:nvSpPr>
        <p:spPr>
          <a:xfrm>
            <a:off x="914400" y="274680"/>
            <a:ext cx="7772040" cy="1142640"/>
          </a:xfrm>
          <a:prstGeom prst="rect">
            <a:avLst/>
          </a:prstGeom>
          <a:noFill/>
          <a:ln>
            <a:noFill/>
          </a:ln>
        </p:spPr>
        <p:txBody>
          <a:bodyPr lIns="90000" tIns="45000" rIns="90000" bIns="91440" anchor="b">
            <a:noAutofit/>
          </a:bodyPr>
          <a:lstStyle/>
          <a:p>
            <a:endParaRPr lang="el-GR" sz="1800" b="0" strike="noStrike" spc="-1">
              <a:solidFill>
                <a:srgbClr val="000000"/>
              </a:solidFill>
              <a:latin typeface="Perpetua"/>
            </a:endParaRPr>
          </a:p>
        </p:txBody>
      </p:sp>
      <p:pic>
        <p:nvPicPr>
          <p:cNvPr id="331" name="Picture 2"/>
          <p:cNvPicPr/>
          <p:nvPr/>
        </p:nvPicPr>
        <p:blipFill>
          <a:blip r:embed="rId2"/>
          <a:stretch/>
        </p:blipFill>
        <p:spPr>
          <a:xfrm>
            <a:off x="683640" y="476640"/>
            <a:ext cx="7632360" cy="6048360"/>
          </a:xfrm>
          <a:prstGeom prst="rect">
            <a:avLst/>
          </a:prstGeom>
          <a:ln>
            <a:noFill/>
          </a:ln>
        </p:spPr>
      </p:pic>
    </p:spTree>
  </p:cSld>
  <p:clrMapOvr>
    <a:masterClrMapping/>
  </p:clrMapOvr>
  <mc:AlternateContent xmlns:mc="http://schemas.openxmlformats.org/markup-compatibility/2006">
    <mc:Choice xmlns:p15="http://schemas.microsoft.com/office/powerpoint/2012/main"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Δικαιοσύνη">
  <a:themeElements>
    <a:clrScheme name="Δικαιοσύνη">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Δικαιοσύνη">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Δικαιοσύνη">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687</TotalTime>
  <Words>984</Words>
  <Application>Microsoft Office PowerPoint</Application>
  <PresentationFormat>Προβολή στην οθόνη (4:3)</PresentationFormat>
  <Paragraphs>118</Paragraphs>
  <Slides>41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41</vt:i4>
      </vt:variant>
    </vt:vector>
  </HeadingPairs>
  <TitlesOfParts>
    <vt:vector size="42" baseType="lpstr">
      <vt:lpstr>Δικαιοσύνη</vt:lpstr>
      <vt:lpstr>Παθήσεις Γαστρεντερικού</vt:lpstr>
      <vt:lpstr>Εισαγωγή</vt:lpstr>
      <vt:lpstr>Διαφάνεια 3</vt:lpstr>
      <vt:lpstr>Διαφάνεια 4</vt:lpstr>
      <vt:lpstr>Διαφάνεια 5</vt:lpstr>
      <vt:lpstr>Διαφάνεια 6</vt:lpstr>
      <vt:lpstr>Διαφάνεια 7</vt:lpstr>
      <vt:lpstr>Διαφάνεια 8</vt:lpstr>
      <vt:lpstr>Διαφάνεια 9</vt:lpstr>
      <vt:lpstr>Ίκτερος </vt:lpstr>
      <vt:lpstr>Διαφάνεια 11</vt:lpstr>
      <vt:lpstr>Διαφάνεια 12</vt:lpstr>
      <vt:lpstr>Διαφάνεια 13</vt:lpstr>
      <vt:lpstr>Διαφάνεια 14</vt:lpstr>
      <vt:lpstr>Διαφάνεια 15</vt:lpstr>
      <vt:lpstr>Διαφάνεια 16</vt:lpstr>
      <vt:lpstr>Ειδικές παθήσεις </vt:lpstr>
      <vt:lpstr>Διαφάνεια 18</vt:lpstr>
      <vt:lpstr>Διαφάνεια 19</vt:lpstr>
      <vt:lpstr>Διαφάνεια 20</vt:lpstr>
      <vt:lpstr>Διαφάνεια 21</vt:lpstr>
      <vt:lpstr>Χρόνια Γαστρίτιδα </vt:lpstr>
      <vt:lpstr>Διαφάνεια 23</vt:lpstr>
      <vt:lpstr>Διαφάνεια 24</vt:lpstr>
      <vt:lpstr>Διαγνωστική προσέγγιση</vt:lpstr>
      <vt:lpstr>Αιμορραγία πεπτικού</vt:lpstr>
      <vt:lpstr>Εκτίμηση ασθενούς</vt:lpstr>
      <vt:lpstr>Αντιμετώπιση</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Οξεία Παγκρεατίτιδα</vt:lpstr>
      <vt:lpstr>Οξεία Παγκρεατίτιδα</vt:lpstr>
      <vt:lpstr>Αντιμετώπιση</vt:lpstr>
      <vt:lpstr>Ηπατίτιδα </vt:lpstr>
      <vt:lpstr>Κίρρωση </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Παθήσεις Γαστρεντερικού</dc:title>
  <dc:creator>LAGA</dc:creator>
  <cp:lastModifiedBy>LAGA</cp:lastModifiedBy>
  <cp:revision>25</cp:revision>
  <dcterms:created xsi:type="dcterms:W3CDTF">2021-12-12T10:54:43Z</dcterms:created>
  <dcterms:modified xsi:type="dcterms:W3CDTF">2021-12-16T13:50:33Z</dcterms:modified>
</cp:coreProperties>
</file>