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84" r:id="rId5"/>
    <p:sldId id="259" r:id="rId6"/>
    <p:sldId id="285" r:id="rId7"/>
    <p:sldId id="265" r:id="rId8"/>
    <p:sldId id="288" r:id="rId9"/>
    <p:sldId id="279" r:id="rId10"/>
    <p:sldId id="280" r:id="rId11"/>
    <p:sldId id="267" r:id="rId12"/>
    <p:sldId id="269" r:id="rId13"/>
    <p:sldId id="282" r:id="rId14"/>
    <p:sldId id="262" r:id="rId15"/>
    <p:sldId id="291" r:id="rId16"/>
    <p:sldId id="290" r:id="rId17"/>
    <p:sldId id="281" r:id="rId18"/>
    <p:sldId id="28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Michalaki" userId="889d5982a491d101" providerId="LiveId" clId="{BFD6B76A-264E-4D3B-A7A9-13874142FB10}"/>
    <pc:docChg chg="modSld">
      <pc:chgData name="Marina Michalaki" userId="889d5982a491d101" providerId="LiveId" clId="{BFD6B76A-264E-4D3B-A7A9-13874142FB10}" dt="2019-10-02T19:57:31.812" v="9" actId="6549"/>
      <pc:docMkLst>
        <pc:docMk/>
      </pc:docMkLst>
      <pc:sldChg chg="modSp">
        <pc:chgData name="Marina Michalaki" userId="889d5982a491d101" providerId="LiveId" clId="{BFD6B76A-264E-4D3B-A7A9-13874142FB10}" dt="2019-10-02T19:57:31.812" v="9" actId="6549"/>
        <pc:sldMkLst>
          <pc:docMk/>
          <pc:sldMk cId="0" sldId="280"/>
        </pc:sldMkLst>
        <pc:spChg chg="mod">
          <ac:chgData name="Marina Michalaki" userId="889d5982a491d101" providerId="LiveId" clId="{BFD6B76A-264E-4D3B-A7A9-13874142FB10}" dt="2019-10-02T19:57:31.812" v="9" actId="6549"/>
          <ac:spMkLst>
            <pc:docMk/>
            <pc:sldMk cId="0" sldId="280"/>
            <ac:spMk id="11268" creationId="{00000000-0000-0000-0000-000000000000}"/>
          </ac:spMkLst>
        </pc:spChg>
      </pc:sldChg>
      <pc:sldChg chg="modNotesTx">
        <pc:chgData name="Marina Michalaki" userId="889d5982a491d101" providerId="LiveId" clId="{BFD6B76A-264E-4D3B-A7A9-13874142FB10}" dt="2019-10-02T19:54:46.796" v="2" actId="6549"/>
        <pc:sldMkLst>
          <pc:docMk/>
          <pc:sldMk cId="0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EF65053-DE40-4BB8-B1BD-FDB6DFC939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(CT) scan with C. coronal and D. transverse views depicting a right-sided </a:t>
            </a:r>
            <a:r>
              <a:rPr lang="en-US" dirty="0" err="1"/>
              <a:t>adrenocortical</a:t>
            </a:r>
            <a:r>
              <a:rPr lang="en-US" dirty="0"/>
              <a:t> carcinoma. Note the </a:t>
            </a:r>
          </a:p>
          <a:p>
            <a:r>
              <a:rPr lang="en-US" dirty="0"/>
              <a:t>irregular border and inhomogeneous structure.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Magnetic resonance imaging scan with A.  </a:t>
            </a:r>
            <a:r>
              <a:rPr lang="en-US" dirty="0" err="1"/>
              <a:t>rontal</a:t>
            </a:r>
            <a:r>
              <a:rPr lang="en-US" dirty="0"/>
              <a:t> and B. lateral views o  a right </a:t>
            </a:r>
            <a:r>
              <a:rPr lang="en-US" dirty="0" err="1"/>
              <a:t>adrenocortical</a:t>
            </a:r>
            <a:r>
              <a:rPr lang="en-US" dirty="0"/>
              <a:t> carcinoma that was detected incidentally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F/U,  follow-up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Note: </a:t>
            </a:r>
            <a:r>
              <a:rPr lang="en-US" dirty="0"/>
              <a:t>Bilateral adrenal enlargement/masses may be caused by congenital adrenal hyperplasia, bilateral macronodular hyperplasia, bilateral hemorrhage (due to antiphospholipid syndrome or sepsis-associated Waterhouse-</a:t>
            </a:r>
            <a:r>
              <a:rPr lang="en-US" dirty="0" err="1"/>
              <a:t>Friderichsen</a:t>
            </a:r>
            <a:r>
              <a:rPr lang="en-US" dirty="0"/>
              <a:t> syndrome), granuloma, amyloidosis, or infiltrative disease including tuberculosis.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0022F-DA94-4D83-AE60-4C57A16BA4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36940-3314-41B9-B0E0-7F84FCF2CF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02F5-692D-4C6F-99A5-977118D06F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C8C3-714D-47B7-A7D4-9E5FB9DBFA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AEF4A-5E29-4900-AD13-4D0D564123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E1B61-A194-4514-8610-B5B762BD18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0B12F-DE92-49A5-825D-A911527B21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A2287-401D-4B3A-B4B4-05C60F96FB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916B-0CD4-4A5F-A3AB-A26C43EA96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66807-7B11-4615-9267-2AD2FA635B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D2B8B-E8D4-4D99-AC81-0D2B13CA54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AFB9FC7-19CA-453C-99DA-07249164A8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971550" y="1916113"/>
            <a:ext cx="74168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>
                <a:solidFill>
                  <a:schemeClr val="tx1"/>
                </a:solidFill>
              </a:rPr>
              <a:t>ΤΥΧΑΙΩΜΑΤΑ ΤΩΝ ΕΠΙΝΕΦΡΙΔΙΩΝ</a:t>
            </a:r>
          </a:p>
          <a:p>
            <a:pPr algn="ctr">
              <a:spcBef>
                <a:spcPct val="50000"/>
              </a:spcBef>
            </a:pPr>
            <a:endParaRPr lang="el-GR" sz="3200">
              <a:solidFill>
                <a:schemeClr val="tx1"/>
              </a:solidFill>
            </a:endParaRPr>
          </a:p>
          <a:p>
            <a:pPr algn="ctr">
              <a:spcBef>
                <a:spcPct val="30000"/>
              </a:spcBef>
            </a:pPr>
            <a:r>
              <a:rPr lang="el-GR" sz="2000">
                <a:solidFill>
                  <a:schemeClr val="tx1"/>
                </a:solidFill>
              </a:rPr>
              <a:t>Μαρίνα Μιχαλάκη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187450" y="333375"/>
            <a:ext cx="712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1. </a:t>
            </a:r>
            <a:r>
              <a:rPr lang="el-GR" sz="2800">
                <a:solidFill>
                  <a:schemeClr val="tx1"/>
                </a:solidFill>
              </a:rPr>
              <a:t>Υποκλινικό </a:t>
            </a:r>
            <a:r>
              <a:rPr lang="en-US" sz="2800">
                <a:solidFill>
                  <a:schemeClr val="tx1"/>
                </a:solidFill>
              </a:rPr>
              <a:t>Cushing </a:t>
            </a:r>
            <a:r>
              <a:rPr lang="el-GR" sz="2800">
                <a:solidFill>
                  <a:schemeClr val="tx1"/>
                </a:solidFill>
              </a:rPr>
              <a:t>– Αντιμετώπιση </a:t>
            </a:r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el-GR" sz="2400" b="1" dirty="0"/>
              <a:t>Δεν υπάρχουν οδηγίες για την καλύτερη αντιμετώπιση των ασθενών με </a:t>
            </a:r>
            <a:r>
              <a:rPr lang="el-GR" sz="2400" b="1" dirty="0" err="1"/>
              <a:t>υποκλινικό</a:t>
            </a:r>
            <a:r>
              <a:rPr lang="el-GR" sz="2400" b="1"/>
              <a:t> σ</a:t>
            </a:r>
            <a:r>
              <a:rPr lang="el-GR" sz="2400" b="1" dirty="0"/>
              <a:t>. </a:t>
            </a:r>
            <a:r>
              <a:rPr lang="en-US" sz="2400" b="1" dirty="0"/>
              <a:t>Cushing</a:t>
            </a:r>
          </a:p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el-GR" sz="2400" b="1" dirty="0"/>
              <a:t>Λογική προσέγγιση αποτελεί η χειρουργική εξαίρεση σε νέα άτομα (&lt;40 έτη) και σε αυτούς με παχυσαρκία, πρόσφατη αρτηριακή υπέρταση, σακχαρώδη διαβήτη και οστεοπόρωση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765175"/>
            <a:ext cx="8604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tx1"/>
                </a:solidFill>
              </a:rPr>
              <a:t>2.  Φαιοχρωμοκύτωμα </a:t>
            </a:r>
            <a:r>
              <a:rPr lang="en-US" sz="2800">
                <a:solidFill>
                  <a:schemeClr val="tx1"/>
                </a:solidFill>
              </a:rPr>
              <a:t>(4-7</a:t>
            </a:r>
            <a:r>
              <a:rPr lang="el-GR" sz="2800">
                <a:solidFill>
                  <a:schemeClr val="tx1"/>
                </a:solidFill>
              </a:rPr>
              <a:t>%</a:t>
            </a:r>
            <a:r>
              <a:rPr lang="en-US" sz="2800">
                <a:solidFill>
                  <a:schemeClr val="tx1"/>
                </a:solidFill>
              </a:rPr>
              <a:t>)</a:t>
            </a:r>
            <a:endParaRPr lang="el-GR" sz="2800">
              <a:solidFill>
                <a:schemeClr val="tx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Ολοι</a:t>
            </a:r>
            <a:r>
              <a:rPr lang="el-GR" dirty="0">
                <a:solidFill>
                  <a:schemeClr val="tx1"/>
                </a:solidFill>
              </a:rPr>
              <a:t> οι ασθενείς με </a:t>
            </a:r>
            <a:r>
              <a:rPr lang="el-GR" dirty="0" err="1">
                <a:solidFill>
                  <a:schemeClr val="tx1"/>
                </a:solidFill>
              </a:rPr>
              <a:t>τυχαιώμα</a:t>
            </a:r>
            <a:r>
              <a:rPr lang="el-GR" dirty="0">
                <a:solidFill>
                  <a:schemeClr val="tx1"/>
                </a:solidFill>
              </a:rPr>
              <a:t> πρέπει να ελέγχονται για </a:t>
            </a:r>
            <a:r>
              <a:rPr lang="el-GR" dirty="0" err="1">
                <a:solidFill>
                  <a:schemeClr val="tx1"/>
                </a:solidFill>
              </a:rPr>
              <a:t>φαιοχρωμοκυτωμα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Νορμοτασικοί</a:t>
            </a:r>
            <a:r>
              <a:rPr lang="el-GR" dirty="0">
                <a:solidFill>
                  <a:schemeClr val="tx1"/>
                </a:solidFill>
              </a:rPr>
              <a:t>  ≈ 15%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Είναι θανατηφόρο νόσημα. 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19250" y="404813"/>
            <a:ext cx="5616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tx1"/>
                </a:solidFill>
              </a:rPr>
              <a:t>Αλδοστερόνωμα  (1-10%)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534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 Η απουσία υπέρτασης αποκλείει το αλδοστερόνωμα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Η ευκαλιαιμία δεν το αποκλείει (7-38%, Κ&gt; 4</a:t>
            </a:r>
            <a:r>
              <a:rPr lang="en-US" sz="2000">
                <a:solidFill>
                  <a:schemeClr val="tx1"/>
                </a:solidFill>
              </a:rPr>
              <a:t>mEq/L)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n-US" sz="2000">
                <a:solidFill>
                  <a:schemeClr val="tx1"/>
                </a:solidFill>
              </a:rPr>
              <a:t>screening: </a:t>
            </a:r>
            <a:r>
              <a:rPr lang="el-GR" sz="2000">
                <a:solidFill>
                  <a:schemeClr val="tx1"/>
                </a:solidFill>
              </a:rPr>
              <a:t>αλδοστερόνη πλάσματος / ρενίνη πλάσματος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 Εάν το </a:t>
            </a:r>
            <a:r>
              <a:rPr lang="en-US" sz="2000">
                <a:solidFill>
                  <a:schemeClr val="tx1"/>
                </a:solidFill>
              </a:rPr>
              <a:t>screening </a:t>
            </a:r>
            <a:r>
              <a:rPr lang="el-GR" sz="2000">
                <a:solidFill>
                  <a:schemeClr val="tx1"/>
                </a:solidFill>
              </a:rPr>
              <a:t>είναι θετικό χρειάζονται περισσότερες δοκιμασίες για τη διάγνωση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el-GR" sz="3200" b="1">
                <a:solidFill>
                  <a:schemeClr val="tx1"/>
                </a:solidFill>
              </a:rPr>
              <a:t>Άλλη ορμονική δραστηριότητα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n-US" sz="2400" b="1">
                <a:cs typeface="Arial" charset="0"/>
              </a:rPr>
              <a:t>⁭</a:t>
            </a:r>
            <a:r>
              <a:rPr lang="el-GR" sz="2400" b="1">
                <a:cs typeface="Arial" charset="0"/>
              </a:rPr>
              <a:t> ανδρογόνα ή ⁭ οιστρογόνα → σπάνια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400" b="1">
                <a:cs typeface="Arial" charset="0"/>
              </a:rPr>
              <a:t>Συγγενής υπερπλασία των επινεφριδίων ειδικά σε αμφοτερόπλευρες μάζες των επινεφριδίων 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καρκίνωμα  (</a:t>
            </a:r>
            <a:r>
              <a:rPr lang="el-GR" sz="3200" dirty="0" err="1">
                <a:solidFill>
                  <a:schemeClr val="tx1"/>
                </a:solidFill>
              </a:rPr>
              <a:t>≈5</a:t>
            </a:r>
            <a:r>
              <a:rPr lang="el-GR" sz="3200" dirty="0">
                <a:solidFill>
                  <a:schemeClr val="tx1"/>
                </a:solidFill>
              </a:rPr>
              <a:t>%)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612775" y="2005013"/>
            <a:ext cx="81359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>
                <a:solidFill>
                  <a:schemeClr val="tx1"/>
                </a:solidFill>
              </a:rPr>
              <a:t> Συνήθως είναι ασυμπτωματικά.  Σπάνια οσφυαλγία, κοιλιακό άλγος ανορεξία απώλεια βάρους, ναυτία έμετοι, μυαλγίες και πυρετό.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>
                <a:solidFill>
                  <a:schemeClr val="tx1"/>
                </a:solidFill>
              </a:rPr>
              <a:t> Συνήθως είναι μη ορμονοπαραγωγά. Μπορεί να υπερεκκρίνουν  κορτιζόλη ή  και ανδρογόνα</a:t>
            </a:r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04864"/>
            <a:ext cx="7374089" cy="27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καρκίνωμα</a:t>
            </a:r>
            <a:r>
              <a:rPr lang="en-US" sz="3200">
                <a:solidFill>
                  <a:schemeClr val="tx1"/>
                </a:solidFill>
              </a:rPr>
              <a:t>-CT</a:t>
            </a:r>
            <a:r>
              <a:rPr lang="el-GR" sz="3200">
                <a:solidFill>
                  <a:schemeClr val="tx1"/>
                </a:solidFill>
              </a:rPr>
              <a:t> 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5525" y="1466850"/>
            <a:ext cx="45529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καρκίνωμα</a:t>
            </a:r>
            <a:r>
              <a:rPr lang="en-US" sz="3200" dirty="0">
                <a:solidFill>
                  <a:schemeClr val="tx1"/>
                </a:solidFill>
              </a:rPr>
              <a:t>-MRI</a:t>
            </a:r>
            <a:r>
              <a:rPr lang="el-GR" sz="3200" dirty="0"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85725"/>
            <a:ext cx="8523287" cy="644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0" y="109538"/>
            <a:ext cx="78105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490913" y="404813"/>
            <a:ext cx="2305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>
                <a:solidFill>
                  <a:schemeClr val="tx1"/>
                </a:solidFill>
              </a:rPr>
              <a:t>Ορισμός</a:t>
            </a:r>
            <a:r>
              <a:rPr lang="en-US" sz="3200">
                <a:solidFill>
                  <a:schemeClr val="tx1"/>
                </a:solidFill>
              </a:rPr>
              <a:t> </a:t>
            </a:r>
            <a:endParaRPr lang="el-GR" sz="3200">
              <a:solidFill>
                <a:schemeClr val="tx1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68313" y="1916113"/>
            <a:ext cx="8135937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l-GR">
                <a:solidFill>
                  <a:schemeClr val="tx1"/>
                </a:solidFill>
              </a:rPr>
              <a:t>Όγκοι των επινεφριδίων που αποκαλύπτονται τυχαία, στα πλαίσια απεικονιστικών εξετάσεων της κοιλίας ή του θώρακα για λόγους άσχετους προς την επινεφριδιακή λειτουργία.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	</a:t>
            </a:r>
            <a:endParaRPr lang="el-GR" sz="2000">
              <a:solidFill>
                <a:schemeClr val="tx1"/>
              </a:solidFill>
            </a:endParaRPr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924175"/>
            <a:ext cx="7273925" cy="230505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l-GR" sz="2400" b="1"/>
              <a:t>  ≈ 5% </a:t>
            </a:r>
            <a:r>
              <a:rPr lang="en-US" sz="2400" b="1"/>
              <a:t>CT </a:t>
            </a:r>
            <a:r>
              <a:rPr lang="el-GR" sz="2400" b="1"/>
              <a:t>κοιλίας</a:t>
            </a:r>
            <a:r>
              <a:rPr lang="en-US" sz="2400" b="1"/>
              <a:t>/</a:t>
            </a:r>
            <a:r>
              <a:rPr lang="el-GR" sz="2400" b="1"/>
              <a:t>θώρακα </a:t>
            </a:r>
            <a:endParaRPr lang="en-US" sz="2400" b="1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400" b="1"/>
              <a:t> </a:t>
            </a:r>
            <a:r>
              <a:rPr lang="el-GR" sz="2400" b="1"/>
              <a:t>6 % (</a:t>
            </a:r>
            <a:r>
              <a:rPr lang="en-US" sz="2400" b="1"/>
              <a:t>2-32%</a:t>
            </a:r>
            <a:r>
              <a:rPr lang="el-GR" sz="2400" b="1"/>
              <a:t>)</a:t>
            </a:r>
            <a:r>
              <a:rPr lang="en-US" sz="2400" b="1"/>
              <a:t>  </a:t>
            </a:r>
            <a:r>
              <a:rPr lang="el-GR" sz="2400" b="1"/>
              <a:t>νεκροτομικό υλικό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l-GR" sz="2400" b="1"/>
              <a:t> 0.2 → 7</a:t>
            </a:r>
            <a:r>
              <a:rPr lang="en-US" sz="2400" b="1"/>
              <a:t> %</a:t>
            </a:r>
            <a:r>
              <a:rPr lang="el-GR" sz="2400" b="1"/>
              <a:t> με την πάροδο της ηλικίας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/>
          </a:p>
          <a:p>
            <a:pPr algn="l" eaLnBrk="1" hangingPunct="1">
              <a:lnSpc>
                <a:spcPct val="120000"/>
              </a:lnSpc>
            </a:pPr>
            <a:r>
              <a:rPr lang="el-GR" sz="2400" b="1"/>
              <a:t> </a:t>
            </a:r>
          </a:p>
        </p:txBody>
      </p:sp>
      <p:sp>
        <p:nvSpPr>
          <p:cNvPr id="4099" name="4 - Τίτλος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l-GR"/>
              <a:t>Επιδημιολογία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-27384"/>
            <a:ext cx="4392488" cy="70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042988" y="2001838"/>
            <a:ext cx="59055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Κακοήθεια</a:t>
            </a:r>
            <a:r>
              <a:rPr lang="en-US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Αυτόνομη ορμονική δραστηριότητα</a:t>
            </a:r>
            <a:r>
              <a:rPr lang="en-US">
                <a:solidFill>
                  <a:schemeClr val="tx1"/>
                </a:solidFill>
              </a:rPr>
              <a:t>;</a:t>
            </a:r>
            <a:endParaRPr lang="el-GR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chemeClr val="tx1"/>
                </a:solidFill>
              </a:rPr>
              <a:t> Διερεύνηση</a:t>
            </a:r>
            <a:r>
              <a:rPr lang="en-US">
                <a:solidFill>
                  <a:schemeClr val="tx1"/>
                </a:solidFill>
              </a:rPr>
              <a:t>; </a:t>
            </a:r>
            <a:endParaRPr lang="el-GR">
              <a:solidFill>
                <a:schemeClr val="tx1"/>
              </a:solidFill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429000" y="3352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3429000" y="3733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429000" y="4114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343400" y="3200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Συχνό εύρημα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4343400" y="3581400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Κόστος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343400" y="3962400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Ταλαιπωρία του ασθενούς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7288"/>
          </a:xfrm>
        </p:spPr>
        <p:txBody>
          <a:bodyPr/>
          <a:lstStyle/>
          <a:p>
            <a:pPr eaLnBrk="1" hangingPunct="1"/>
            <a:r>
              <a:rPr lang="el-GR" sz="3200" b="1" dirty="0">
                <a:solidFill>
                  <a:schemeClr val="tx1"/>
                </a:solidFill>
              </a:rPr>
              <a:t>Διαγνωστική Προσέγγιση</a:t>
            </a:r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66124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latin typeface="Calibri" pitchFamily="34" charset="0"/>
              </a:rPr>
              <a:t>Δεν υπάρχει σήμερα ομοφωνία ή κατευθυντήριες οδηγίες σχετικά με την εκτίμηση της ορμονικής δραστηριότητας των </a:t>
            </a:r>
            <a:r>
              <a:rPr lang="el-GR" sz="2000" b="1" dirty="0" err="1">
                <a:latin typeface="Calibri" pitchFamily="34" charset="0"/>
              </a:rPr>
              <a:t>τυχαιωμάτων</a:t>
            </a:r>
            <a:endParaRPr lang="el-GR" sz="2000" b="1" dirty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latin typeface="Calibri" pitchFamily="34" charset="0"/>
              </a:rPr>
              <a:t>Η κακοήθεια είναι σχετικά σπάνια</a:t>
            </a:r>
            <a:r>
              <a:rPr lang="en-US" sz="2000" b="1" dirty="0">
                <a:latin typeface="Calibri" pitchFamily="34" charset="0"/>
              </a:rPr>
              <a:t>, ≈</a:t>
            </a:r>
            <a:r>
              <a:rPr lang="el-GR" sz="2000" b="1" dirty="0">
                <a:latin typeface="Calibri" pitchFamily="34" charset="0"/>
              </a:rPr>
              <a:t> 5</a:t>
            </a:r>
            <a:r>
              <a:rPr lang="en-US" sz="2000" b="1" dirty="0">
                <a:latin typeface="Calibri" pitchFamily="34" charset="0"/>
              </a:rPr>
              <a:t> %</a:t>
            </a:r>
            <a:endParaRPr lang="el-GR" sz="2000" b="1" dirty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alibri" pitchFamily="34" charset="0"/>
              </a:rPr>
              <a:t>Y</a:t>
            </a:r>
            <a:r>
              <a:rPr lang="el-GR" sz="2000" b="1" dirty="0" err="1">
                <a:latin typeface="Calibri" pitchFamily="34" charset="0"/>
              </a:rPr>
              <a:t>ποψία</a:t>
            </a:r>
            <a:r>
              <a:rPr lang="el-GR" sz="2000" b="1" dirty="0">
                <a:latin typeface="Calibri" pitchFamily="34" charset="0"/>
              </a:rPr>
              <a:t> για κακοήθεια εάν στη </a:t>
            </a:r>
            <a:r>
              <a:rPr lang="en-US" sz="2000" b="1" dirty="0">
                <a:latin typeface="Calibri" pitchFamily="34" charset="0"/>
              </a:rPr>
              <a:t>CT</a:t>
            </a:r>
            <a:r>
              <a:rPr lang="el-GR" sz="2000" b="1" dirty="0">
                <a:latin typeface="Calibri" pitchFamily="34" charset="0"/>
              </a:rPr>
              <a:t> η διάμετρος είναι ≥ </a:t>
            </a:r>
            <a:r>
              <a:rPr lang="en-US" sz="2000" b="1" dirty="0">
                <a:latin typeface="Calibri" pitchFamily="34" charset="0"/>
              </a:rPr>
              <a:t>4</a:t>
            </a:r>
            <a:r>
              <a:rPr lang="el-GR" sz="2000" b="1" dirty="0">
                <a:latin typeface="Calibri" pitchFamily="34" charset="0"/>
              </a:rPr>
              <a:t> εκ, με ανώμαλα όρια, ανομοιογένεια,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ασβεστώσεις, </a:t>
            </a:r>
            <a:r>
              <a:rPr lang="en-US" sz="2000" b="1" dirty="0">
                <a:latin typeface="Calibri" pitchFamily="34" charset="0"/>
              </a:rPr>
              <a:t>washout </a:t>
            </a:r>
            <a:r>
              <a:rPr lang="el-GR" sz="2000" b="1" dirty="0">
                <a:latin typeface="Calibri" pitchFamily="34" charset="0"/>
              </a:rPr>
              <a:t>του σκιαγραφικού μετά από 15΄ &lt; 40%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latin typeface="Calibri" pitchFamily="34" charset="0"/>
              </a:rPr>
              <a:t>Υπέρ της καλοήθειας, εάν η πυκνότητα σε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μονάδες </a:t>
            </a:r>
            <a:r>
              <a:rPr lang="en-US" sz="2000" b="1" dirty="0" err="1">
                <a:latin typeface="Calibri" pitchFamily="34" charset="0"/>
              </a:rPr>
              <a:t>Housfield</a:t>
            </a:r>
            <a:r>
              <a:rPr lang="en-US" sz="2000" b="1" dirty="0">
                <a:latin typeface="Calibri" pitchFamily="34" charset="0"/>
              </a:rPr>
              <a:t> Units &lt; 10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washout </a:t>
            </a:r>
            <a:r>
              <a:rPr lang="el-GR" sz="2000" b="1" dirty="0">
                <a:latin typeface="Calibri" pitchFamily="34" charset="0"/>
              </a:rPr>
              <a:t>του σκιαγραφικού μετά από 15΄ &gt; 50%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latin typeface="Calibri" pitchFamily="34" charset="0"/>
              </a:rPr>
              <a:t>Η </a:t>
            </a:r>
            <a:r>
              <a:rPr lang="en-US" sz="2000" b="1" dirty="0">
                <a:latin typeface="Calibri" pitchFamily="34" charset="0"/>
              </a:rPr>
              <a:t>FNA </a:t>
            </a:r>
            <a:r>
              <a:rPr lang="el-GR" sz="2000" b="1" dirty="0">
                <a:latin typeface="Calibri" pitchFamily="34" charset="0"/>
              </a:rPr>
              <a:t>δεν έχει ένδειξη παρά μόνο για διάγνωση μεταστάσεων εάν υπάρχει γνωστός πρωτοπαθής όγκος ή για διάγνωση κάποιας φλεγμονής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l-GR" sz="2000" b="1" dirty="0" err="1">
                <a:latin typeface="Calibri" pitchFamily="34" charset="0"/>
              </a:rPr>
              <a:t>γινεται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b="1" dirty="0" err="1">
                <a:latin typeface="Calibri" pitchFamily="34" charset="0"/>
              </a:rPr>
              <a:t>εφοσον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b="1" dirty="0" err="1">
                <a:latin typeface="Calibri" pitchFamily="34" charset="0"/>
              </a:rPr>
              <a:t>αποκλεισθει</a:t>
            </a:r>
            <a:r>
              <a:rPr lang="el-GR" sz="2000" b="1" dirty="0">
                <a:latin typeface="Calibri" pitchFamily="34" charset="0"/>
              </a:rPr>
              <a:t> το </a:t>
            </a:r>
            <a:r>
              <a:rPr lang="el-GR" sz="2000" b="1" dirty="0" err="1">
                <a:latin typeface="Calibri" pitchFamily="34" charset="0"/>
              </a:rPr>
              <a:t>φαιοΧ</a:t>
            </a:r>
            <a:endParaRPr lang="el-GR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32000" y="333375"/>
            <a:ext cx="5564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1. </a:t>
            </a:r>
            <a:r>
              <a:rPr lang="el-GR" sz="2800">
                <a:solidFill>
                  <a:schemeClr val="tx1"/>
                </a:solidFill>
              </a:rPr>
              <a:t>Υποκλινικό </a:t>
            </a:r>
            <a:r>
              <a:rPr lang="en-US" sz="2800">
                <a:solidFill>
                  <a:schemeClr val="tx1"/>
                </a:solidFill>
              </a:rPr>
              <a:t>Cushing </a:t>
            </a:r>
            <a:r>
              <a:rPr lang="el-GR" sz="2800">
                <a:solidFill>
                  <a:schemeClr val="tx1"/>
                </a:solidFill>
              </a:rPr>
              <a:t>(≈ </a:t>
            </a:r>
            <a:r>
              <a:rPr lang="en-US" sz="2800">
                <a:solidFill>
                  <a:schemeClr val="tx1"/>
                </a:solidFill>
              </a:rPr>
              <a:t>5</a:t>
            </a:r>
            <a:r>
              <a:rPr lang="el-GR" sz="2800">
                <a:solidFill>
                  <a:schemeClr val="tx1"/>
                </a:solidFill>
              </a:rPr>
              <a:t>,3)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96925" y="1589088"/>
            <a:ext cx="7591425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Ορισμός</a:t>
            </a:r>
            <a:r>
              <a:rPr lang="en-US">
                <a:solidFill>
                  <a:schemeClr val="tx1"/>
                </a:solidFill>
              </a:rPr>
              <a:t>:</a:t>
            </a:r>
            <a:r>
              <a:rPr lang="el-GR">
                <a:solidFill>
                  <a:schemeClr val="tx1"/>
                </a:solidFill>
              </a:rPr>
              <a:t> Αυτόνομη παραγωγή γλυκοκορτικοειδών χωρίς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τη χαρακτηριστική εικόνα του συνδρόμου </a:t>
            </a:r>
            <a:r>
              <a:rPr lang="en-US">
                <a:solidFill>
                  <a:schemeClr val="tx1"/>
                </a:solidFill>
              </a:rPr>
              <a:t>Cushing</a:t>
            </a:r>
            <a:r>
              <a:rPr lang="el-GR">
                <a:solidFill>
                  <a:schemeClr val="tx1"/>
                </a:solidFill>
              </a:rPr>
              <a:t>. Οι ασθενείς αυτοί μπορεί να έχουν κάποια σημεία από τη συνεχή αυτόνομη ενδογενή παραγωγή κορτιζόλης όπως </a:t>
            </a:r>
            <a:r>
              <a:rPr lang="el-GR" i="1">
                <a:solidFill>
                  <a:schemeClr val="tx1"/>
                </a:solidFill>
              </a:rPr>
              <a:t>αρτηριακή υπέρταση, κεντρική παχυσαρκία, σακχαρώδη διαβήτη και οστεοπόρωση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l-GR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457200" y="773113"/>
            <a:ext cx="8229600" cy="1143000"/>
          </a:xfrm>
        </p:spPr>
        <p:txBody>
          <a:bodyPr/>
          <a:lstStyle/>
          <a:p>
            <a:r>
              <a:rPr lang="el-GR" sz="3200" b="1">
                <a:solidFill>
                  <a:schemeClr val="tx1"/>
                </a:solidFill>
              </a:rPr>
              <a:t>Ήπιο ↔ Υποκλινικό,  </a:t>
            </a:r>
            <a:r>
              <a:rPr lang="en-US" sz="3200" b="1">
                <a:solidFill>
                  <a:schemeClr val="tx1"/>
                </a:solidFill>
              </a:rPr>
              <a:t>Cushing</a:t>
            </a:r>
            <a:r>
              <a:rPr lang="el-GR" sz="32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05025"/>
            <a:ext cx="8229600" cy="3771900"/>
          </a:xfrm>
        </p:spPr>
        <p:txBody>
          <a:bodyPr/>
          <a:lstStyle/>
          <a:p>
            <a:pPr>
              <a:buFontTx/>
              <a:buNone/>
            </a:pPr>
            <a:r>
              <a:rPr lang="el-GR"/>
              <a:t>		Η κλινική εικόνα του συνδρόμου εξαρτάται από την ποσότητα των ΓΚ που εκκρίνονται. Κάποιες επινεφριδιακές μάζες εκκρίνουν τόσο λίγη κορτιζόλη που μόνο κάποια ελάχιστα χαρακτηριστικά του συνδρόμου αναγνωρίζονται.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043608" y="692696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u="sng" dirty="0">
                <a:solidFill>
                  <a:schemeClr val="tx1"/>
                </a:solidFill>
              </a:rPr>
              <a:t>Διαγνωστικές δοκιμασίες</a:t>
            </a:r>
            <a:r>
              <a:rPr lang="el-GR" sz="2000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3816424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/>
              <a:t>Δοκιμασία ολονύκτιας αναστολής</a:t>
            </a:r>
            <a:r>
              <a:rPr lang="en-US" sz="2000" b="1" dirty="0"/>
              <a:t> (Overnight) </a:t>
            </a:r>
            <a:r>
              <a:rPr lang="el-GR" sz="2000" b="1" dirty="0"/>
              <a:t>με </a:t>
            </a:r>
            <a:r>
              <a:rPr lang="en-US" sz="2000" b="1" dirty="0"/>
              <a:t>1mg </a:t>
            </a:r>
            <a:r>
              <a:rPr lang="en-US" sz="2000" b="1" dirty="0" err="1"/>
              <a:t>dexamethasone</a:t>
            </a:r>
            <a:endParaRPr lang="el-GR" sz="2000" b="1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/>
              <a:t>Μέτρηση </a:t>
            </a:r>
            <a:r>
              <a:rPr lang="el-GR" sz="2000" b="1" dirty="0" err="1"/>
              <a:t>κορτιζόλης</a:t>
            </a:r>
            <a:r>
              <a:rPr lang="el-GR" sz="2000" b="1" dirty="0"/>
              <a:t> σιέλου μεταξύ </a:t>
            </a:r>
            <a:r>
              <a:rPr lang="en-US" sz="2000" b="1" dirty="0"/>
              <a:t>2300 and 2400 h</a:t>
            </a:r>
            <a:endParaRPr lang="el-GR" sz="2000" b="1" dirty="0"/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/>
              <a:t>Ελεύθερη </a:t>
            </a:r>
            <a:r>
              <a:rPr lang="el-GR" sz="2000" b="1" dirty="0" err="1"/>
              <a:t>κορτιζόλη</a:t>
            </a:r>
            <a:r>
              <a:rPr lang="el-GR" sz="2000" b="1" dirty="0"/>
              <a:t> ούρων 24 ωρών (</a:t>
            </a:r>
            <a:r>
              <a:rPr lang="en-US" sz="2000" b="1" dirty="0"/>
              <a:t>UFC</a:t>
            </a:r>
            <a:r>
              <a:rPr lang="el-GR" sz="2000" b="1" dirty="0"/>
              <a:t>)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/>
              <a:t>Μέτρηση </a:t>
            </a:r>
            <a:r>
              <a:rPr lang="en-US" sz="2000" b="1" dirty="0"/>
              <a:t>ACTH</a:t>
            </a:r>
            <a:r>
              <a:rPr lang="el-GR" sz="2000" b="1" dirty="0"/>
              <a:t> ( κατασταλμένη)</a:t>
            </a:r>
            <a:r>
              <a:rPr lang="en-US" sz="2000" b="1" dirty="0"/>
              <a:t> 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/>
              <a:t>CRH test.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/>
              <a:t>Μέτρηση </a:t>
            </a:r>
            <a:r>
              <a:rPr lang="en-US" sz="2000" b="1" dirty="0"/>
              <a:t>DHEAS</a:t>
            </a:r>
            <a:r>
              <a:rPr lang="el-GR" sz="2000" b="1" dirty="0"/>
              <a:t> ( κατασταλμένη)</a:t>
            </a:r>
            <a:r>
              <a:rPr lang="en-US" sz="2000" b="1" dirty="0"/>
              <a:t> </a:t>
            </a:r>
          </a:p>
        </p:txBody>
      </p:sp>
      <p:sp>
        <p:nvSpPr>
          <p:cNvPr id="10244" name="3 - TextBox"/>
          <p:cNvSpPr txBox="1">
            <a:spLocks noChangeArrowheads="1"/>
          </p:cNvSpPr>
          <p:nvPr/>
        </p:nvSpPr>
        <p:spPr bwMode="auto">
          <a:xfrm>
            <a:off x="0" y="62372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 dirty="0">
                <a:solidFill>
                  <a:srgbClr val="FF0000"/>
                </a:solidFill>
              </a:rPr>
              <a:t>Χρειάζονται ≥ 2 παθολογικές δοκιμασίες για τη διάγνωση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551</Words>
  <Application>Microsoft Office PowerPoint</Application>
  <PresentationFormat>On-screen Show (4:3)</PresentationFormat>
  <Paragraphs>69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Επιδημιολογία</vt:lpstr>
      <vt:lpstr>PowerPoint Presentation</vt:lpstr>
      <vt:lpstr>PowerPoint Presentation</vt:lpstr>
      <vt:lpstr>Διαγνωστική Προσέγγιση</vt:lpstr>
      <vt:lpstr>PowerPoint Presentation</vt:lpstr>
      <vt:lpstr>Ήπιο ↔ Υποκλινικό,  Cushing </vt:lpstr>
      <vt:lpstr>PowerPoint Presentation</vt:lpstr>
      <vt:lpstr>PowerPoint Presentation</vt:lpstr>
      <vt:lpstr>PowerPoint Presentation</vt:lpstr>
      <vt:lpstr>PowerPoint Presentation</vt:lpstr>
      <vt:lpstr>Άλλη ορμονική δραστηριότητα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Customer</dc:creator>
  <cp:lastModifiedBy>Marina Michalaki</cp:lastModifiedBy>
  <cp:revision>109</cp:revision>
  <dcterms:created xsi:type="dcterms:W3CDTF">2004-01-17T08:44:40Z</dcterms:created>
  <dcterms:modified xsi:type="dcterms:W3CDTF">2019-10-02T19:57:40Z</dcterms:modified>
</cp:coreProperties>
</file>