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/>
    <p:restoredTop sz="94721"/>
  </p:normalViewPr>
  <p:slideViewPr>
    <p:cSldViewPr snapToGrid="0" snapToObjects="1">
      <p:cViewPr varScale="1">
        <p:scale>
          <a:sx n="108" d="100"/>
          <a:sy n="108" d="100"/>
        </p:scale>
        <p:origin x="148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CBE46-225F-5B4D-AC35-686716AACAEE}" type="datetimeFigureOut">
              <a:rPr lang="en-US" smtClean="0"/>
              <a:t>5/13/21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68662-C3F7-C14F-9A4B-E85069263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CBE46-225F-5B4D-AC35-686716AACAEE}" type="datetimeFigureOut">
              <a:rPr lang="en-US" smtClean="0"/>
              <a:t>5/13/21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68662-C3F7-C14F-9A4B-E85069263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CBE46-225F-5B4D-AC35-686716AACAEE}" type="datetimeFigureOut">
              <a:rPr lang="en-US" smtClean="0"/>
              <a:t>5/13/21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68662-C3F7-C14F-9A4B-E85069263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CBE46-225F-5B4D-AC35-686716AACAEE}" type="datetimeFigureOut">
              <a:rPr lang="en-US" smtClean="0"/>
              <a:t>5/13/21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68662-C3F7-C14F-9A4B-E85069263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CBE46-225F-5B4D-AC35-686716AACAEE}" type="datetimeFigureOut">
              <a:rPr lang="en-US" smtClean="0"/>
              <a:t>5/13/21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68662-C3F7-C14F-9A4B-E85069263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CBE46-225F-5B4D-AC35-686716AACAEE}" type="datetimeFigureOut">
              <a:rPr lang="en-US" smtClean="0"/>
              <a:t>5/13/21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68662-C3F7-C14F-9A4B-E85069263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CBE46-225F-5B4D-AC35-686716AACAEE}" type="datetimeFigureOut">
              <a:rPr lang="en-US" smtClean="0"/>
              <a:t>5/13/21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68662-C3F7-C14F-9A4B-E85069263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CBE46-225F-5B4D-AC35-686716AACAEE}" type="datetimeFigureOut">
              <a:rPr lang="en-US" smtClean="0"/>
              <a:t>5/13/21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68662-C3F7-C14F-9A4B-E85069263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CBE46-225F-5B4D-AC35-686716AACAEE}" type="datetimeFigureOut">
              <a:rPr lang="en-US" smtClean="0"/>
              <a:t>5/13/21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68662-C3F7-C14F-9A4B-E85069263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CBE46-225F-5B4D-AC35-686716AACAEE}" type="datetimeFigureOut">
              <a:rPr lang="en-US" smtClean="0"/>
              <a:t>5/13/21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68662-C3F7-C14F-9A4B-E85069263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CBE46-225F-5B4D-AC35-686716AACAEE}" type="datetimeFigureOut">
              <a:rPr lang="en-US" smtClean="0"/>
              <a:t>5/13/21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68662-C3F7-C14F-9A4B-E85069263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CBE46-225F-5B4D-AC35-686716AACAEE}" type="datetimeFigureOut">
              <a:rPr lang="en-US" smtClean="0"/>
              <a:t>5/13/21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68662-C3F7-C14F-9A4B-E850692639AE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l-GR" i="1" dirty="0"/>
              <a:t>ΟΔΥΣΣΕΙΑ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Ἄνδρα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μοι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ἔννεπε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Μοῦσα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πολύτροπον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3D175-51AE-064E-B320-A83BBB9F7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Κύκλια Έπη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CA0FA-A7DF-DC4F-B870-ECCA1518C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i="1" dirty="0"/>
              <a:t>Κύπρια</a:t>
            </a:r>
            <a:r>
              <a:rPr lang="el-GR" dirty="0"/>
              <a:t>: γεγονότα του πολέμου έως την αρχή της </a:t>
            </a:r>
            <a:r>
              <a:rPr lang="el-GR" i="1" dirty="0" err="1"/>
              <a:t>Ιλιάδας</a:t>
            </a:r>
            <a:endParaRPr lang="el-GR" i="1" dirty="0"/>
          </a:p>
          <a:p>
            <a:r>
              <a:rPr lang="el-GR" i="1" dirty="0"/>
              <a:t>(</a:t>
            </a:r>
            <a:r>
              <a:rPr lang="el-GR" i="1" dirty="0" err="1"/>
              <a:t>Ιλιάδα</a:t>
            </a:r>
            <a:r>
              <a:rPr lang="el-GR" i="1" dirty="0"/>
              <a:t>)</a:t>
            </a:r>
          </a:p>
          <a:p>
            <a:r>
              <a:rPr lang="el-GR" i="1" dirty="0" err="1"/>
              <a:t>Αιθιοπίς</a:t>
            </a:r>
            <a:r>
              <a:rPr lang="el-GR" dirty="0"/>
              <a:t> (τα μετά την </a:t>
            </a:r>
            <a:r>
              <a:rPr lang="el-GR" dirty="0" err="1"/>
              <a:t>Ιλιάδα</a:t>
            </a:r>
            <a:r>
              <a:rPr lang="el-GR" dirty="0"/>
              <a:t> έως τον φόνο του Αχιλλέα από τον Πάρη και τον Απόλλωνα)</a:t>
            </a:r>
          </a:p>
          <a:p>
            <a:r>
              <a:rPr lang="el-GR" i="1" dirty="0"/>
              <a:t>Μικρά </a:t>
            </a:r>
            <a:r>
              <a:rPr lang="el-GR" i="1" dirty="0" err="1"/>
              <a:t>Ιλιάς</a:t>
            </a:r>
            <a:r>
              <a:rPr lang="el-GR" dirty="0"/>
              <a:t> (από τη διαμάχη του Οδυσσέα και του Αίαντα, έως τον Δούρειο Ίππο, άλωση της Τροίας, επιστροφή των Αχαιών)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076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9C39C-0207-CB4F-91C8-A0677B2F9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Κύκλια Έπη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C2840-D004-9047-9391-FC1CF7AF9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i="1" dirty="0"/>
              <a:t>Ν</a:t>
            </a:r>
            <a:r>
              <a:rPr lang="en-US" i="1" dirty="0" err="1"/>
              <a:t>ό</a:t>
            </a:r>
            <a:r>
              <a:rPr lang="el-GR" i="1" dirty="0" err="1"/>
              <a:t>στοι</a:t>
            </a:r>
            <a:r>
              <a:rPr lang="el-GR" i="1" dirty="0"/>
              <a:t> </a:t>
            </a:r>
            <a:r>
              <a:rPr lang="el-GR" dirty="0"/>
              <a:t>(επιστροφές των πολεμιστών έως την επάνοδο του Αγαμέμνονα, και του Μενέλαου με την Ελένη)</a:t>
            </a:r>
          </a:p>
          <a:p>
            <a:r>
              <a:rPr lang="el-GR" dirty="0"/>
              <a:t>(</a:t>
            </a:r>
            <a:r>
              <a:rPr lang="el-GR" i="1" dirty="0"/>
              <a:t>Οδύσσεια</a:t>
            </a:r>
            <a:r>
              <a:rPr lang="el-GR" dirty="0"/>
              <a:t>)</a:t>
            </a:r>
          </a:p>
          <a:p>
            <a:r>
              <a:rPr lang="el-GR" i="1" dirty="0" err="1"/>
              <a:t>Τηλεγονία</a:t>
            </a:r>
            <a:r>
              <a:rPr lang="el-GR" dirty="0"/>
              <a:t> (από την ολοκλήρωση του νόστου έως </a:t>
            </a:r>
            <a:r>
              <a:rPr lang="el-GR"/>
              <a:t>τον θάνατό του)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135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pPr algn="ctr">
              <a:buNone/>
            </a:pPr>
            <a:r>
              <a:rPr lang="el-GR" sz="4000" dirty="0"/>
              <a:t>Το ανθρώπινο πνεύμα </a:t>
            </a:r>
          </a:p>
          <a:p>
            <a:pPr algn="ctr">
              <a:buNone/>
            </a:pPr>
            <a:r>
              <a:rPr lang="el-GR" sz="4000" dirty="0"/>
              <a:t>στο τέλος πάντα νικά </a:t>
            </a:r>
            <a:endParaRPr 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τρία αφηγηματικά </a:t>
            </a:r>
            <a:r>
              <a:rPr lang="el-GR" b="1" i="1" dirty="0"/>
              <a:t>μοτίβα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l-GR" dirty="0"/>
          </a:p>
          <a:p>
            <a:pPr marL="514350" indent="-514350">
              <a:buFont typeface="+mj-lt"/>
              <a:buAutoNum type="arabicPeriod"/>
            </a:pPr>
            <a:endParaRPr lang="el-GR" dirty="0"/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ναυτικές ιστορίες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τρωικός πόλεμος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καθυστερημένη επιστροφή του συζύγου στην πατρίδα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Δράση της </a:t>
            </a:r>
            <a:r>
              <a:rPr lang="el-GR" i="1" dirty="0"/>
              <a:t>Οδύσσειας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r>
              <a:rPr lang="el-GR" dirty="0"/>
              <a:t>5 μεγάλα αφηγηματικά </a:t>
            </a:r>
            <a:r>
              <a:rPr lang="el-GR" b="1" i="1" dirty="0"/>
              <a:t>σύνολα</a:t>
            </a:r>
            <a:endParaRPr lang="en-US" b="1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1. Η Ιθάκη πριν από την επιστροφή του Οδυσσέα (ραψ. α – β) </a:t>
            </a:r>
          </a:p>
          <a:p>
            <a:endParaRPr lang="el-GR" dirty="0"/>
          </a:p>
          <a:p>
            <a:r>
              <a:rPr lang="el-GR" dirty="0"/>
              <a:t>2. Το ταξίδι του Τηλέμαχου στην Πύλο και την Σπάρτη (ραψ. γ – δ)</a:t>
            </a:r>
          </a:p>
          <a:p>
            <a:endParaRPr lang="el-GR" dirty="0"/>
          </a:p>
          <a:p>
            <a:pPr>
              <a:buNone/>
            </a:pPr>
            <a:r>
              <a:rPr lang="el-GR" dirty="0"/>
              <a:t>(</a:t>
            </a:r>
            <a:r>
              <a:rPr lang="el-GR" b="1" dirty="0"/>
              <a:t>συνολικά 4 ραψωδίες</a:t>
            </a:r>
            <a:r>
              <a:rPr lang="el-GR" dirty="0"/>
              <a:t>: </a:t>
            </a:r>
            <a:r>
              <a:rPr lang="el-GR" i="1" dirty="0"/>
              <a:t>Τηλεμάχεια)</a:t>
            </a:r>
            <a:r>
              <a:rPr lang="el-GR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dirty="0"/>
          </a:p>
          <a:p>
            <a:r>
              <a:rPr lang="el-GR" dirty="0"/>
              <a:t>3. Το ταξίδι του Οδυσσέα με σχεδία από την Ωγυγία στην Σχερία (ραψ. ε) </a:t>
            </a:r>
          </a:p>
          <a:p>
            <a:r>
              <a:rPr lang="el-GR" dirty="0"/>
              <a:t>4. Ο Οδυσσέας στην Σχερία, το νησί των Φαιάκων. Ο ήρωας διηγείται τις περιπέτειές του. (ραψ. ζ– μ)</a:t>
            </a:r>
          </a:p>
          <a:p>
            <a:r>
              <a:rPr lang="el-GR" dirty="0"/>
              <a:t>[</a:t>
            </a:r>
            <a:r>
              <a:rPr lang="el-GR" b="1" i="1" dirty="0"/>
              <a:t>Απόλογοι</a:t>
            </a:r>
            <a:r>
              <a:rPr lang="el-GR" dirty="0"/>
              <a:t> </a:t>
            </a:r>
            <a:r>
              <a:rPr lang="el-GR" b="1" dirty="0"/>
              <a:t>ι, κ, λ, μ</a:t>
            </a:r>
            <a:r>
              <a:rPr lang="el-GR" dirty="0"/>
              <a:t>]</a:t>
            </a:r>
          </a:p>
          <a:p>
            <a:pPr>
              <a:buNone/>
            </a:pPr>
            <a:r>
              <a:rPr lang="el-GR" b="1" dirty="0"/>
              <a:t>(συνολικά 8 ραψωδίες</a:t>
            </a:r>
            <a:r>
              <a:rPr lang="el-GR" dirty="0"/>
              <a:t>)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r>
              <a:rPr lang="en-US" dirty="0"/>
              <a:t>5</a:t>
            </a:r>
            <a:r>
              <a:rPr lang="en-US" b="1" dirty="0"/>
              <a:t>. </a:t>
            </a:r>
            <a:r>
              <a:rPr lang="el-GR" b="1" dirty="0"/>
              <a:t>Ο Οδυσσέας στην Ιθάκη (ραψ. ν – ω)</a:t>
            </a:r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(συνολικά </a:t>
            </a:r>
            <a:r>
              <a:rPr lang="el-GR" b="1" dirty="0"/>
              <a:t>12 ραψωδίες</a:t>
            </a:r>
            <a:r>
              <a:rPr lang="el-GR" dirty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Διμερής δομή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1. 12 ραψωδίες: όλοι οι συμμετέχοντες ετοιμάζονται για την επιστροφή του Οδυσσέα στην Ιθάκη.</a:t>
            </a:r>
          </a:p>
          <a:p>
            <a:endParaRPr lang="el-GR" dirty="0"/>
          </a:p>
          <a:p>
            <a:r>
              <a:rPr lang="el-GR" dirty="0"/>
              <a:t>2. 12 ραψωδίες: η ίδια η επιστροφή (νόστος). Ανάκτηση και διασφάλιση των αγαθών του Οδυσσέα.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1CF44-9916-C145-A9F3-A6B683C68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Η υπόθεση διαδραματίζεται σε: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68FF4-58A8-A842-BE35-8E2005A90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τρεις κύριους τόπους</a:t>
            </a:r>
          </a:p>
          <a:p>
            <a:r>
              <a:rPr lang="el-GR" dirty="0"/>
              <a:t>δύο δευτερεύοντες  </a:t>
            </a:r>
          </a:p>
          <a:p>
            <a:pPr lvl="1"/>
            <a:r>
              <a:rPr lang="el-GR" dirty="0"/>
              <a:t>Τρεις: </a:t>
            </a:r>
          </a:p>
          <a:p>
            <a:pPr lvl="2"/>
            <a:r>
              <a:rPr lang="el-GR" dirty="0" err="1"/>
              <a:t>Ωγυγία</a:t>
            </a:r>
            <a:r>
              <a:rPr lang="el-GR" dirty="0"/>
              <a:t> (νησί Καλυψώς)</a:t>
            </a:r>
          </a:p>
          <a:p>
            <a:pPr lvl="2"/>
            <a:r>
              <a:rPr lang="el-GR" dirty="0" err="1"/>
              <a:t>Σχερία</a:t>
            </a:r>
            <a:r>
              <a:rPr lang="el-GR" dirty="0"/>
              <a:t> (νησί Φαιάκων)</a:t>
            </a:r>
          </a:p>
          <a:p>
            <a:pPr lvl="2"/>
            <a:r>
              <a:rPr lang="el-GR" dirty="0"/>
              <a:t>Ιθάκη (πατρίδα)</a:t>
            </a:r>
          </a:p>
          <a:p>
            <a:r>
              <a:rPr lang="el-GR" dirty="0"/>
              <a:t>- Δύο:</a:t>
            </a:r>
          </a:p>
          <a:p>
            <a:pPr lvl="1"/>
            <a:r>
              <a:rPr lang="el-GR" dirty="0"/>
              <a:t>Παλάτι του </a:t>
            </a:r>
            <a:r>
              <a:rPr lang="el-GR" dirty="0" err="1"/>
              <a:t>Νέστορα</a:t>
            </a:r>
            <a:r>
              <a:rPr lang="el-GR" dirty="0"/>
              <a:t> στην </a:t>
            </a:r>
            <a:r>
              <a:rPr lang="el-GR" dirty="0" err="1"/>
              <a:t>Πύλο</a:t>
            </a:r>
            <a:endParaRPr lang="el-GR" dirty="0"/>
          </a:p>
          <a:p>
            <a:pPr lvl="1"/>
            <a:r>
              <a:rPr lang="el-GR" dirty="0"/>
              <a:t>Παλάτι της Ελένης στη Σπάρτη </a:t>
            </a:r>
          </a:p>
          <a:p>
            <a:pPr lvl="1"/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258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327</Words>
  <Application>Microsoft Macintosh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ΟΔΥΣΣΕΙΑ</vt:lpstr>
      <vt:lpstr>PowerPoint Presentation</vt:lpstr>
      <vt:lpstr>τρία αφηγηματικά μοτίβα</vt:lpstr>
      <vt:lpstr>Δράση της Οδύσσειας</vt:lpstr>
      <vt:lpstr>PowerPoint Presentation</vt:lpstr>
      <vt:lpstr>PowerPoint Presentation</vt:lpstr>
      <vt:lpstr>PowerPoint Presentation</vt:lpstr>
      <vt:lpstr>Διμερής δομή</vt:lpstr>
      <vt:lpstr>Η υπόθεση διαδραματίζεται σε:</vt:lpstr>
      <vt:lpstr>Κύκλια Έπη </vt:lpstr>
      <vt:lpstr>Κύκλια Έπη </vt:lpstr>
    </vt:vector>
  </TitlesOfParts>
  <Company>BD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ΟΔΥΣΣΕΙΑ</dc:title>
  <dc:creator>E Coleman</dc:creator>
  <cp:lastModifiedBy>Effy Karakantza</cp:lastModifiedBy>
  <cp:revision>6</cp:revision>
  <dcterms:created xsi:type="dcterms:W3CDTF">2012-04-22T19:07:27Z</dcterms:created>
  <dcterms:modified xsi:type="dcterms:W3CDTF">2021-05-13T08:48:09Z</dcterms:modified>
</cp:coreProperties>
</file>