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8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4" r:id="rId17"/>
    <p:sldId id="285" r:id="rId18"/>
    <p:sldId id="290" r:id="rId19"/>
    <p:sldId id="286" r:id="rId20"/>
    <p:sldId id="287" r:id="rId21"/>
    <p:sldId id="28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91" r:id="rId35"/>
    <p:sldId id="294" r:id="rId36"/>
    <p:sldId id="295" r:id="rId3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Ευθεία γραμμή σύνδεσης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Τίτλος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25" name="Υπότιτλος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31" name="Θέση ημερομηνίας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18" name="Θέση υποσέλιδου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l-GR" smtClean="0"/>
              <a:t>Στυλ κύριου τίτλου</a:t>
            </a:r>
            <a:endParaRPr kumimoji="0" lang="en-US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Θέση εικόνας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Θέση τίτλου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1" name="Θέση κειμένου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27" name="Θέση ημερομηνίας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D51D231-1996-4890-934F-6E0BA8194670}" type="datetimeFigureOut">
              <a:rPr lang="el-GR" smtClean="0"/>
              <a:t>24/05/2021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l-GR"/>
          </a:p>
        </p:txBody>
      </p:sp>
      <p:sp>
        <p:nvSpPr>
          <p:cNvPr id="16" name="Θέση αριθμού διαφάνειας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E15E1E3-E827-40B7-8D31-132E24033B07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2843808" y="332656"/>
            <a:ext cx="6120680" cy="1790055"/>
          </a:xfrm>
        </p:spPr>
        <p:txBody>
          <a:bodyPr/>
          <a:lstStyle/>
          <a:p>
            <a:r>
              <a:rPr lang="el-G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ΕΝΔΟΝΟΣΟΚΟΜΕΙΑΚΕΣ ΛΟΙΜΩΞΕΙ</a:t>
            </a:r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Σ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pic>
        <p:nvPicPr>
          <p:cNvPr id="4" name="Picture 4" descr="Αποτέλεσμα εικόνας για πανεπιστημιο πατρων λογοτυπο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2622550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868893" y="5389144"/>
            <a:ext cx="5783262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b="1" u="sng" dirty="0" smtClean="0">
                <a:solidFill>
                  <a:schemeClr val="bg1"/>
                </a:solidFill>
                <a:latin typeface="Arial Narrow" pitchFamily="34" charset="0"/>
              </a:rPr>
              <a:t>Δρ</a:t>
            </a:r>
            <a:r>
              <a:rPr lang="el-GR" altLang="el-GR" b="1" u="sng" dirty="0">
                <a:solidFill>
                  <a:schemeClr val="bg1"/>
                </a:solidFill>
                <a:latin typeface="Arial Narrow" pitchFamily="34" charset="0"/>
              </a:rPr>
              <a:t>. </a:t>
            </a:r>
            <a:r>
              <a:rPr lang="el-GR" altLang="el-GR" b="1" u="sng" dirty="0" err="1">
                <a:solidFill>
                  <a:schemeClr val="bg1"/>
                </a:solidFill>
                <a:latin typeface="Arial Narrow" pitchFamily="34" charset="0"/>
              </a:rPr>
              <a:t>Τζεναλής</a:t>
            </a:r>
            <a:r>
              <a:rPr lang="el-GR" altLang="el-GR" b="1" u="sng" dirty="0">
                <a:solidFill>
                  <a:schemeClr val="bg1"/>
                </a:solidFill>
                <a:latin typeface="Arial Narrow" pitchFamily="34" charset="0"/>
              </a:rPr>
              <a:t> Αναστάσιος. </a:t>
            </a:r>
          </a:p>
          <a:p>
            <a:pPr eaLnBrk="1" hangingPunct="1"/>
            <a:r>
              <a:rPr lang="en-US" altLang="el-GR" dirty="0">
                <a:solidFill>
                  <a:schemeClr val="bg1"/>
                </a:solidFill>
                <a:latin typeface="Arial Narrow" pitchFamily="34" charset="0"/>
              </a:rPr>
              <a:t>BSc, MSc, PhD, </a:t>
            </a:r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Επίκουρος Καθηγητής</a:t>
            </a: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Παθολογικής-Μονάδος Εντατικής Θεραπείας</a:t>
            </a:r>
            <a:endParaRPr lang="en-US" altLang="el-GR" dirty="0">
              <a:solidFill>
                <a:schemeClr val="bg1"/>
              </a:solidFill>
              <a:latin typeface="Arial Narrow" pitchFamily="34" charset="0"/>
            </a:endParaRPr>
          </a:p>
          <a:p>
            <a:pPr eaLnBrk="1" hangingPunct="1"/>
            <a:r>
              <a:rPr lang="el-GR" altLang="el-GR" dirty="0">
                <a:solidFill>
                  <a:schemeClr val="bg1"/>
                </a:solidFill>
                <a:latin typeface="Arial Narrow" pitchFamily="34" charset="0"/>
              </a:rPr>
              <a:t>Τμήμα Νοσηλευτικής ΣΕΑΥ Πανεπιστήμιο Πατρών</a:t>
            </a:r>
          </a:p>
          <a:p>
            <a:pPr eaLnBrk="1" hangingPunct="1"/>
            <a:endParaRPr lang="el-GR" altLang="el-GR" b="1" u="sng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6" name="Υπότιτλος 2"/>
          <p:cNvSpPr>
            <a:spLocks noGrp="1"/>
          </p:cNvSpPr>
          <p:nvPr>
            <p:ph type="subTitle" idx="1"/>
          </p:nvPr>
        </p:nvSpPr>
        <p:spPr>
          <a:xfrm>
            <a:off x="3851920" y="2492896"/>
            <a:ext cx="5114778" cy="1101248"/>
          </a:xfrm>
        </p:spPr>
        <p:txBody>
          <a:bodyPr/>
          <a:lstStyle/>
          <a:p>
            <a:pPr algn="ctr"/>
            <a:r>
              <a:rPr lang="el-GR" dirty="0" err="1">
                <a:solidFill>
                  <a:srgbClr val="FFFF00"/>
                </a:solidFill>
                <a:latin typeface="Arial Narrow" pitchFamily="34" charset="0"/>
              </a:rPr>
              <a:t>Διατμηματικό</a:t>
            </a:r>
            <a:r>
              <a:rPr lang="el-GR" dirty="0">
                <a:solidFill>
                  <a:srgbClr val="FFFF00"/>
                </a:solidFill>
                <a:latin typeface="Arial Narrow" pitchFamily="34" charset="0"/>
              </a:rPr>
              <a:t> Πρόγραμμα Μεταπτυχιακών Σπουδών (ΔΠΜΣ) στις «Επιστήμες Αποκατάστασης</a:t>
            </a:r>
            <a:r>
              <a:rPr lang="el-GR" dirty="0"/>
              <a:t>»</a:t>
            </a:r>
          </a:p>
        </p:txBody>
      </p:sp>
      <p:pic>
        <p:nvPicPr>
          <p:cNvPr id="7" name="Εικόνα 7" descr="C:\Documents and Settings\george\Desktop\12736148_10208638802749275_1370506359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242" y="4290497"/>
            <a:ext cx="1097912" cy="993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http://th04.deviantart.net/fs71/PRE/i/2013/089/9/1/medical_logo_by_vishalpandya1991-d5zs5sy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501008"/>
            <a:ext cx="1632362" cy="216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4" descr="Νοσοκομειακές λοιμώξεις ως δείκτης ποιότητας - ΦΙΛΟΚΤΗΤΗ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034544"/>
            <a:ext cx="3962003" cy="235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6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32657"/>
            <a:ext cx="6192689" cy="2488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 descr="Κορωνοϊός: Η πανδημία ακυρώνει εκατομμύρια χειρουργεία παγκοσμίως - CNN.g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212976"/>
            <a:ext cx="642138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56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5840329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 descr="Τι είναι οι Λοιμώξεις του Αναπνευστικού και πως αντιμετωπίζονται | Vrisko  B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212976"/>
            <a:ext cx="6624736" cy="3408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405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854250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 descr="Σηψαιμία - Αιμοκαλλιέργειες - Ιωάννης Μπουζαλάς Χειρουργός Ουρολόγος  Ανδρολόγο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852936"/>
            <a:ext cx="7145567" cy="3739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4207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5688632" cy="2207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 descr="Καθετηριασμός Κεντρικών Φλεβικών Γραμμών - ppt κατέβασμ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72816"/>
            <a:ext cx="660073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2077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Break the Chain of Infection | Affordable healthcare MD Eastern Sho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7488832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5289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42048" cy="626328"/>
          </a:xfrm>
        </p:spPr>
        <p:txBody>
          <a:bodyPr/>
          <a:lstStyle/>
          <a:p>
            <a:r>
              <a:rPr lang="el-GR" dirty="0" smtClean="0"/>
              <a:t>ΑΠΑΝΤΗΣΗ ΣΤΗ ΛΟΙΜΩΞΗ</a:t>
            </a:r>
            <a:endParaRPr lang="el-GR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96752"/>
            <a:ext cx="7200800" cy="3904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8" name="Picture 4" descr="Sepsis (Septicemia) Diagnosis, Causes, Treatment &amp;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384530"/>
            <a:ext cx="3672408" cy="2163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9715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242048" cy="698336"/>
          </a:xfrm>
        </p:spPr>
        <p:txBody>
          <a:bodyPr/>
          <a:lstStyle/>
          <a:p>
            <a:r>
              <a:rPr lang="el-GR" dirty="0" smtClean="0"/>
              <a:t>ΑΙΤΙΕΣ ΠΡΟΚΛΗΣΗΣ</a:t>
            </a:r>
            <a:endParaRPr lang="el-GR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340768"/>
            <a:ext cx="5832647" cy="2282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 descr="Sepsis | El Camino Heal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36" y="3501008"/>
            <a:ext cx="7571624" cy="312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438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242048" cy="698336"/>
          </a:xfrm>
        </p:spPr>
        <p:txBody>
          <a:bodyPr/>
          <a:lstStyle/>
          <a:p>
            <a:r>
              <a:rPr lang="el-GR" dirty="0" smtClean="0"/>
              <a:t>ΠΑΘΟΦΥΣΙΟΛΟΓΙΑ ΣΗΨΗΣ</a:t>
            </a:r>
            <a:endParaRPr lang="el-GR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6192688" cy="3473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 descr="Bacteria In Blood Photograph by Kateryna K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5760640" cy="2400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5778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What is Sepsis | Sepsis Allian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704856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2215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242048" cy="698336"/>
          </a:xfrm>
        </p:spPr>
        <p:txBody>
          <a:bodyPr/>
          <a:lstStyle/>
          <a:p>
            <a:r>
              <a:rPr lang="el-GR" dirty="0" smtClean="0"/>
              <a:t>ΠΑΡΑΓΟΝΤΕΣ ΚΙΝΔΥΝΟΥ</a:t>
            </a:r>
            <a:endParaRPr lang="el-GR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17847"/>
            <a:ext cx="5184576" cy="2951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 descr="Quick Facts About Sepsis - bioMérieux Conn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015" y="2132856"/>
            <a:ext cx="4859036" cy="4747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319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7242048" cy="926976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ΕΝΔΟΝΟΣΟΚΟΜΕΙΑΚΕΣ ΛΟΙΜΩΞΕΙΣ</a:t>
            </a:r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395536" y="1484784"/>
            <a:ext cx="74888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Οι νοσοκομειακές λοιμώξεις αποτελούν </a:t>
            </a:r>
            <a:r>
              <a:rPr lang="el-G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ένα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μείζον πρόβλημα δημόσιας υγε</a:t>
            </a:r>
            <a:r>
              <a:rPr lang="el-GR" b="1" dirty="0">
                <a:solidFill>
                  <a:srgbClr val="FF0000"/>
                </a:solidFill>
              </a:rPr>
              <a:t>ίας  </a:t>
            </a:r>
            <a:r>
              <a:rPr lang="el-GR" dirty="0"/>
              <a:t>που θέτει σε κίνδυνο την ασφάλεια των ασθενών και εκφράζεται με σημαντική αύξηση των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δεικτών της νοσηρότητας, της θνησιμότητας, καθώς επίσης της διάρκειας και του κόστους νοσηλείας. </a:t>
            </a:r>
            <a:endParaRPr lang="el-G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q"/>
            </a:pPr>
            <a:endParaRPr lang="el-G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Η </a:t>
            </a:r>
            <a:r>
              <a:rPr lang="el-GR" dirty="0"/>
              <a:t>σύγχρονη ιατρονοσηλευτική φροντίδα επιβάλλει συχνά τη χρήση παρεμβατικών τεχνικών για την αντιμετώπιση ιδιαίτερα των βαρέως πασχόντων ασθενών, με αποτέλεσμα τον κίνδυνο εμφάνισης λοιμώξεων συνδεόμενες με αυτές, όπως μικροβιαιμία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σχετιζόμενη με κεντρικούς αγγειακούς καθετήρες, ουρολοίμωξη σχετιζόμενη με </a:t>
            </a:r>
            <a:r>
              <a:rPr lang="el-G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ουροκαθετήρες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και πνευμονία σχετιζόμενη με τον αναπνευστήρα. </a:t>
            </a:r>
            <a:endParaRPr lang="el-GR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indent="-285750">
              <a:buFont typeface="Wingdings" pitchFamily="2" charset="2"/>
              <a:buChar char="q"/>
            </a:pPr>
            <a:endParaRPr lang="el-GR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Οι </a:t>
            </a:r>
            <a:r>
              <a:rPr lang="el-GR" dirty="0"/>
              <a:t>συνηθέστερες νοσοκομειακές λοιμώξεις είναι αυτές του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ουροποιητικού συστήματος, του ανώτερου και κατώτερου αναπνευστικού συστήματος, του χειρουργικού πεδίου, του αίματος (βακτηριαιμίες), του δέρματος και των μαλακών μορίω</a:t>
            </a:r>
            <a:r>
              <a:rPr lang="el-GR" dirty="0"/>
              <a:t>ν.</a:t>
            </a:r>
          </a:p>
        </p:txBody>
      </p:sp>
      <p:sp>
        <p:nvSpPr>
          <p:cNvPr id="4" name="AutoShape 2" descr="Λοιμώξεις αναπνευστικού: Τα συμπτώματα που πρέπει να γνωρίζετε | TheCalle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076" name="Picture 4" descr="Ένα υποκατάστατο ζάχαρης φαίνεται ότι ενισχύει μια ενδονοσοκομειακή λοίμωξη  - Βιοχημικό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472" y="160338"/>
            <a:ext cx="1753413" cy="125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53031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7242048" cy="698336"/>
          </a:xfrm>
        </p:spPr>
        <p:txBody>
          <a:bodyPr/>
          <a:lstStyle/>
          <a:p>
            <a:r>
              <a:rPr lang="el-GR" dirty="0" smtClean="0"/>
              <a:t>ΕΠΙΠΛΟΚΕΣ ΣΗΨΗΣ</a:t>
            </a:r>
            <a:endParaRPr lang="el-GR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5549427" cy="2573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4" name="Picture 4" descr="Recovering from Sep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913884"/>
            <a:ext cx="3744416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1500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Recovering from Sep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8640"/>
            <a:ext cx="7488832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051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7242048" cy="710952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ΜΕΤΡΑ ΠΡΟΛΗΨΗΣ ΕΝ.ΛΟΙΜΩΞΕΩΝ</a:t>
            </a:r>
            <a:endParaRPr lang="el-GR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340768"/>
            <a:ext cx="6358093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Υγεία και πρόληψη. Προκλήσεις στην Ευρώπη και την Ελλάδα | Virus.com.g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3318" name="Picture 6" descr="Preventing 3 common Disaster Recovery scenarios | N-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725144"/>
            <a:ext cx="4481736" cy="1839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79407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476672"/>
            <a:ext cx="565777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 descr="Hand washing stops infections, so why do health care workers skip i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7277230" cy="358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41924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5229225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 descr="Healthcare workers have low hand hygiene compliance, study finds - New  Zealand's Cleaning Industry and Environmental Technology Magaz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060509"/>
            <a:ext cx="5053236" cy="3692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Why Hospitals Want Patients to Ask Doctors, 'Have You Washed Your Hands?' -  WS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656616"/>
            <a:ext cx="3752600" cy="250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6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Why Hospitals Want Patients to Ask Doctors, 'Have You Washed Your Hands?' -  WSJ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488832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43728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Infection Prevention and Control - Physioped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88639"/>
            <a:ext cx="7920880" cy="649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2599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0338"/>
            <a:ext cx="6730469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Age distribution of COVID patients in hospitals in the Netherlands |  Dashboard Coronavirus | Government.n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38" name="Picture 6" descr="Lake County News,California - Medical errors still harm too many people but  there are glimpses of real chan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282" y="4869160"/>
            <a:ext cx="3725466" cy="19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Should you declare as a private patient when attending a public hospital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8802" y="4930991"/>
            <a:ext cx="3957966" cy="190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1774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5940853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 descr="Ουρολοίμωξη: Συμπτώματα και αντιμετώπιση άμεσα στο σπίτ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149080"/>
            <a:ext cx="3744416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81830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5722439" cy="403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AutoShape 4" descr="How Trauma Affects the Quality of Life and Changes Every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486" name="Picture 6" descr="Process Trauma Surgery Operation Group Surgeons Stock Photo (Edit Now)  122050254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5" y="4077072"/>
            <a:ext cx="4021743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00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/>
          <p:cNvSpPr/>
          <p:nvPr/>
        </p:nvSpPr>
        <p:spPr>
          <a:xfrm>
            <a:off x="323528" y="197346"/>
            <a:ext cx="777686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l-GR" dirty="0"/>
              <a:t>Στην Ευρωπαϊκή Ένωση υπολογίζεται ότι κάθε χρόνο, περίπου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4.100.000 ασθενείς εμφανίζουν νοσοκομειακή λοίμωξη</a:t>
            </a:r>
            <a:r>
              <a:rPr lang="el-GR" dirty="0"/>
              <a:t>, με τον εκτιμώμενο αριθμό θανάτων να αγγίζει τις 37.000. </a:t>
            </a:r>
            <a:endParaRPr lang="el-GR" dirty="0" smtClean="0"/>
          </a:p>
          <a:p>
            <a:pPr marL="285750" indent="-285750">
              <a:buFont typeface="Wingdings" pitchFamily="2" charset="2"/>
              <a:buChar char="q"/>
            </a:pPr>
            <a:endParaRPr lang="el-GR" dirty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Παρόμοιο </a:t>
            </a:r>
            <a:r>
              <a:rPr lang="el-GR" dirty="0"/>
              <a:t>πρόβλημα αντιμετωπίζουν και τα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ελληνικά νοσοκομεία</a:t>
            </a:r>
            <a:r>
              <a:rPr lang="el-GR" dirty="0"/>
              <a:t>, τα οποία κυρίως κατά την τελευταία δεκαετία, έρχονται αντιμέτωπα με τα ολοένα αυξανόμενα επίπεδα της μικροβιακής αντοχής και την εμφάνιση νοσοκομειακών λοιμώξεων από </a:t>
            </a:r>
            <a:r>
              <a:rPr lang="el-GR" dirty="0" err="1"/>
              <a:t>πολυανθεκτικούς</a:t>
            </a:r>
            <a:r>
              <a:rPr lang="el-GR" dirty="0"/>
              <a:t> </a:t>
            </a:r>
            <a:r>
              <a:rPr lang="el-GR" dirty="0" err="1"/>
              <a:t>Gram</a:t>
            </a:r>
            <a:r>
              <a:rPr lang="el-GR" dirty="0"/>
              <a:t> – αρνητικούς μικροοργανισμούς</a:t>
            </a:r>
            <a:r>
              <a:rPr lang="el-GR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l-GR" dirty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Η εκτεταμένη διασπορά παθογόνων στελεχών που παράγουν </a:t>
            </a:r>
            <a:r>
              <a:rPr lang="el-GR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καρβαπενεμάσες</a:t>
            </a:r>
            <a:r>
              <a:rPr lang="el-GR" dirty="0"/>
              <a:t> θέτει στο περιθώριο τον τελευταίο </a:t>
            </a:r>
            <a:r>
              <a:rPr lang="el-GR" dirty="0" err="1"/>
              <a:t>αντιμικροβιακό</a:t>
            </a:r>
            <a:r>
              <a:rPr lang="el-GR" dirty="0"/>
              <a:t> παράγοντα της θεραπευτικής φαρέτρας, τις </a:t>
            </a:r>
            <a:r>
              <a:rPr lang="el-GR" dirty="0" err="1"/>
              <a:t>καρβαπενέμες</a:t>
            </a:r>
            <a:r>
              <a:rPr lang="el-GR" dirty="0" smtClean="0"/>
              <a:t>.</a:t>
            </a:r>
          </a:p>
          <a:p>
            <a:pPr marL="285750" indent="-285750">
              <a:buFont typeface="Wingdings" pitchFamily="2" charset="2"/>
              <a:buChar char="q"/>
            </a:pPr>
            <a:endParaRPr lang="el-GR" dirty="0"/>
          </a:p>
          <a:p>
            <a:pPr marL="285750" indent="-285750">
              <a:buFont typeface="Wingdings" pitchFamily="2" charset="2"/>
              <a:buChar char="q"/>
            </a:pPr>
            <a:r>
              <a:rPr lang="el-GR" dirty="0" smtClean="0"/>
              <a:t> </a:t>
            </a:r>
            <a:r>
              <a:rPr lang="el-GR" dirty="0"/>
              <a:t>Η αυξημένη επίπτωση των λοιμώξεων που οφείλονται σε αυτά, συνιστούν ένα δυσεπίλυτο καθημερινό πρόβλημα των κλινικών ιατρών που επιβάλλει την άμεση εφαρμογή </a:t>
            </a:r>
            <a:r>
              <a:rPr lang="el-G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μέτρων ελέγχου λοιμώξεων</a:t>
            </a:r>
          </a:p>
        </p:txBody>
      </p:sp>
      <p:pic>
        <p:nvPicPr>
          <p:cNvPr id="4098" name="Picture 2" descr="Νοσοκομειακές λοιμώξεις ως δείκτης ποιότητας - Όμιλος ΙΑΣ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85" y="5085184"/>
            <a:ext cx="5619750" cy="15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375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60648"/>
            <a:ext cx="5674306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508" name="Picture 4" descr="Bacterial Pneumonia Contagious Period, Treatment &amp; Sympto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697" y="4293096"/>
            <a:ext cx="4695825" cy="23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02626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5691349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 descr="SORBAVIEW® ULTIMATE IJ DRESSING SYST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437112"/>
            <a:ext cx="2808312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41158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5666811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6" name="Picture 4" descr="Antibiotics Medicine at Rs 50/piece | Antibiotic Medicine | ID: 155223492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221088"/>
            <a:ext cx="4762500" cy="2418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46894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589220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 descr="Antibiotic resistance is not new – it existed long before people used drugs  to kill bacter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581128"/>
            <a:ext cx="4450904" cy="2030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802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48064" y="6021288"/>
            <a:ext cx="2962672" cy="59544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sz="40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Ευχαριστώ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TextBox 2"/>
          <p:cNvSpPr txBox="1">
            <a:spLocks noChangeArrowheads="1"/>
          </p:cNvSpPr>
          <p:nvPr/>
        </p:nvSpPr>
        <p:spPr bwMode="auto">
          <a:xfrm>
            <a:off x="395536" y="548680"/>
            <a:ext cx="5783262" cy="2523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Δόκτωρ. </a:t>
            </a:r>
            <a:r>
              <a:rPr lang="el-GR" altLang="el-GR" sz="20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Τζεναλής</a:t>
            </a:r>
            <a:r>
              <a:rPr lang="el-GR" altLang="el-GR" sz="2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Αναστάσιος. </a:t>
            </a:r>
          </a:p>
          <a:p>
            <a:pPr eaLnBrk="1" hangingPunct="1"/>
            <a:r>
              <a:rPr lang="en-US" altLang="el-GR" sz="2000" dirty="0" smtClean="0">
                <a:latin typeface="Arial Narrow" pitchFamily="34" charset="0"/>
              </a:rPr>
              <a:t>MSc</a:t>
            </a:r>
            <a:r>
              <a:rPr lang="en-US" altLang="el-GR" sz="2000" dirty="0">
                <a:latin typeface="Arial Narrow" pitchFamily="34" charset="0"/>
              </a:rPr>
              <a:t>, PhD, </a:t>
            </a:r>
            <a:r>
              <a:rPr lang="el-GR" altLang="el-GR" sz="2000" dirty="0">
                <a:latin typeface="Arial Narrow" pitchFamily="34" charset="0"/>
              </a:rPr>
              <a:t>Επίκουρος Καθηγητής</a:t>
            </a:r>
          </a:p>
          <a:p>
            <a:pPr eaLnBrk="1" hangingPunct="1"/>
            <a:r>
              <a:rPr lang="el-GR" altLang="el-GR" sz="2000" dirty="0">
                <a:latin typeface="Arial Narrow" pitchFamily="34" charset="0"/>
              </a:rPr>
              <a:t>Παθολογικής-Μονάδος Εντατικής Θεραπείας</a:t>
            </a:r>
            <a:endParaRPr lang="en-US" altLang="el-GR" sz="2000" dirty="0">
              <a:latin typeface="Arial Narrow" pitchFamily="34" charset="0"/>
            </a:endParaRPr>
          </a:p>
          <a:p>
            <a:pPr eaLnBrk="1" hangingPunct="1"/>
            <a:r>
              <a:rPr lang="el-GR" altLang="el-GR" sz="2000" dirty="0">
                <a:latin typeface="Arial Narrow" pitchFamily="34" charset="0"/>
              </a:rPr>
              <a:t>Τμήμα Νοσηλευτικής ΣΕΑΥ Πανεπιστήμιο </a:t>
            </a:r>
            <a:r>
              <a:rPr lang="el-GR" altLang="el-GR" sz="2000" dirty="0" smtClean="0">
                <a:latin typeface="Arial Narrow" pitchFamily="34" charset="0"/>
              </a:rPr>
              <a:t>Πατρών</a:t>
            </a:r>
          </a:p>
          <a:p>
            <a:pPr eaLnBrk="1" hangingPunct="1"/>
            <a:r>
              <a:rPr lang="el-GR" altLang="el-GR" sz="2000" u="sng" dirty="0" smtClean="0">
                <a:latin typeface="Arial Narrow" pitchFamily="34" charset="0"/>
              </a:rPr>
              <a:t>Επικοινωνία:</a:t>
            </a:r>
          </a:p>
          <a:p>
            <a:pPr eaLnBrk="1" hangingPunct="1"/>
            <a:r>
              <a:rPr lang="en-US" altLang="el-GR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antzenalis@upatras.gr</a:t>
            </a:r>
          </a:p>
          <a:p>
            <a:pPr eaLnBrk="1" hangingPunct="1"/>
            <a:endParaRPr lang="el-GR" altLang="el-GR" sz="2000" dirty="0">
              <a:latin typeface="Arial Narrow" pitchFamily="34" charset="0"/>
            </a:endParaRPr>
          </a:p>
          <a:p>
            <a:pPr eaLnBrk="1" hangingPunct="1"/>
            <a:endParaRPr lang="el-GR" altLang="el-GR" b="1" u="sng" dirty="0">
              <a:latin typeface="Calibri" pitchFamily="34" charset="0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34</a:t>
            </a:fld>
            <a:endParaRPr lang="el-GR"/>
          </a:p>
        </p:txBody>
      </p:sp>
      <p:pic>
        <p:nvPicPr>
          <p:cNvPr id="7" name="Picture 4" descr="Αποτέλεσμα εικόνας για πανεπιστημιο πατρων λογοτυπο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710" y="233404"/>
            <a:ext cx="1542430" cy="158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8" name="Picture 2" descr="Prevention of Hospital-Acquired Infections: How Germinator Can Help Medical  Faciliti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4191000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Three Reasons to Consider the Transition from RN to Nurse Practitioner -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7" y="2780928"/>
            <a:ext cx="3024336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437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412776"/>
            <a:ext cx="7632848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400" dirty="0">
                <a:latin typeface="Calibri" pitchFamily="34" charset="0"/>
              </a:rPr>
              <a:t/>
            </a:r>
            <a:br>
              <a:rPr lang="en-US" sz="6400" dirty="0">
                <a:latin typeface="Calibri" pitchFamily="34" charset="0"/>
              </a:rPr>
            </a:b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60F52B-67F1-40A4-A6EE-DA32378F881C}" type="slidenum">
              <a:rPr lang="el-GR" smtClean="0"/>
              <a:t>35</a:t>
            </a:fld>
            <a:endParaRPr lang="el-GR"/>
          </a:p>
        </p:txBody>
      </p:sp>
      <p:pic>
        <p:nvPicPr>
          <p:cNvPr id="54274" name="Picture 2" descr="Bibliography Animated Word Cloud, Text Stock Footage Video (100%  Royalty-free) 30851932 | Shutterstoc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0345" y="188640"/>
            <a:ext cx="3816424" cy="1284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" y="1473236"/>
            <a:ext cx="2071262" cy="163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70083" y="1988840"/>
            <a:ext cx="4822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err="1" smtClean="0"/>
              <a:t>Μασγάλα</a:t>
            </a:r>
            <a:r>
              <a:rPr lang="el-GR" sz="1600" b="1" dirty="0" smtClean="0"/>
              <a:t> </a:t>
            </a:r>
            <a:r>
              <a:rPr lang="el-GR" sz="1600" b="1" dirty="0" err="1" smtClean="0"/>
              <a:t>Αικ</a:t>
            </a:r>
            <a:r>
              <a:rPr lang="el-GR" sz="1600" b="1" dirty="0" smtClean="0"/>
              <a:t>. (2020). Πρόληψη </a:t>
            </a:r>
            <a:r>
              <a:rPr lang="el-GR" sz="1600" b="1" dirty="0" err="1" smtClean="0"/>
              <a:t>Ενδονοσοκομειακών</a:t>
            </a:r>
            <a:r>
              <a:rPr lang="el-GR" sz="1600" b="1" dirty="0" smtClean="0"/>
              <a:t> Λοιμώξεων. Εκπαιδευτικό Υλικό ΕΝΛ . </a:t>
            </a:r>
            <a:r>
              <a:rPr lang="el-GR" sz="1600" b="1" dirty="0" err="1" smtClean="0"/>
              <a:t>Κωσταντοπούλειο</a:t>
            </a:r>
            <a:r>
              <a:rPr lang="el-GR" sz="1600" b="1" dirty="0" smtClean="0"/>
              <a:t> ΓΝΝΙ</a:t>
            </a:r>
            <a:endParaRPr lang="el-GR" sz="16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2" y="3356992"/>
            <a:ext cx="2071262" cy="1720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275854" y="3605135"/>
            <a:ext cx="48245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Αρβανίτη Κ. (2020). Φυσιολογία των </a:t>
            </a:r>
            <a:r>
              <a:rPr lang="el-GR" sz="1600" b="1" dirty="0" err="1" smtClean="0"/>
              <a:t>λιμώξεων</a:t>
            </a:r>
            <a:r>
              <a:rPr lang="el-GR" sz="1600" b="1" dirty="0" smtClean="0"/>
              <a:t> και της Σήψης. Σημειώσεις Μεταπτυχιακού Μαθήματος. </a:t>
            </a:r>
            <a:r>
              <a:rPr lang="el-GR" sz="1600" b="1" dirty="0" err="1" smtClean="0"/>
              <a:t>Μεπατυχιακό</a:t>
            </a:r>
            <a:r>
              <a:rPr lang="el-GR" sz="1600" b="1" dirty="0" smtClean="0"/>
              <a:t> Πρόγραμμα: Εξειδίκευση στη Νοσηλευτική των  Μονάδων Εντατικής </a:t>
            </a:r>
            <a:r>
              <a:rPr lang="el-GR" sz="1600" b="1" dirty="0" err="1" smtClean="0"/>
              <a:t>Θεραπέιας</a:t>
            </a:r>
            <a:r>
              <a:rPr lang="el-GR" sz="1600" b="1" dirty="0" smtClean="0"/>
              <a:t>.</a:t>
            </a:r>
            <a:endParaRPr lang="el-GR" sz="1600" b="1" dirty="0"/>
          </a:p>
        </p:txBody>
      </p:sp>
      <p:sp>
        <p:nvSpPr>
          <p:cNvPr id="11" name="Τίτλος 1"/>
          <p:cNvSpPr>
            <a:spLocks noGrp="1"/>
          </p:cNvSpPr>
          <p:nvPr>
            <p:ph type="title"/>
          </p:nvPr>
        </p:nvSpPr>
        <p:spPr>
          <a:xfrm>
            <a:off x="335461" y="476672"/>
            <a:ext cx="3394720" cy="763556"/>
          </a:xfrm>
        </p:spPr>
        <p:txBody>
          <a:bodyPr>
            <a:normAutofit/>
          </a:bodyPr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2" name="Ορθογώνιο 1"/>
          <p:cNvSpPr/>
          <p:nvPr/>
        </p:nvSpPr>
        <p:spPr>
          <a:xfrm>
            <a:off x="3180156" y="5445224"/>
            <a:ext cx="51362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b="1" dirty="0" smtClean="0"/>
              <a:t>ΕΟΔΥ.(2021).Νοσοκομειακές Λοιμώξεις. </a:t>
            </a:r>
            <a:r>
              <a:rPr lang="en-US" sz="1600" b="1" dirty="0" smtClean="0"/>
              <a:t>Available at: </a:t>
            </a:r>
            <a:r>
              <a:rPr lang="el-GR" sz="1600" b="1" dirty="0" smtClean="0"/>
              <a:t> </a:t>
            </a:r>
            <a:r>
              <a:rPr lang="en-US" sz="1600" b="1" dirty="0" smtClean="0"/>
              <a:t>https</a:t>
            </a:r>
            <a:r>
              <a:rPr lang="en-US" sz="1600" b="1" dirty="0"/>
              <a:t>://eody.gov.gr/disease/nosokomeiakes-loimoxeis</a:t>
            </a:r>
            <a:r>
              <a:rPr lang="en-US" sz="1600" b="1" dirty="0" smtClean="0"/>
              <a:t>/(10/01/21)</a:t>
            </a:r>
            <a:endParaRPr lang="el-GR" sz="1600" b="1" dirty="0"/>
          </a:p>
        </p:txBody>
      </p:sp>
      <p:pic>
        <p:nvPicPr>
          <p:cNvPr id="2050" name="Picture 2" descr="Αρχική - Εθνικός Οργανισμός Δημόσιας Υγεία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002" y="5148009"/>
            <a:ext cx="1816681" cy="1425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49978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512" y="332656"/>
            <a:ext cx="2952328" cy="554320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ΒΙΒΛΙΟΓΡΑΦΙΑ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07504" y="1484784"/>
            <a:ext cx="7956376" cy="4846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200" b="1" dirty="0" smtClean="0"/>
              <a:t>1. </a:t>
            </a:r>
            <a:r>
              <a:rPr lang="en-US" sz="1200" b="1" dirty="0" smtClean="0"/>
              <a:t>Singer </a:t>
            </a:r>
            <a:r>
              <a:rPr lang="en-US" sz="1200" b="1" dirty="0"/>
              <a:t>M, </a:t>
            </a:r>
            <a:r>
              <a:rPr lang="en-US" sz="1200" b="1" dirty="0" err="1"/>
              <a:t>Deutschman</a:t>
            </a:r>
            <a:r>
              <a:rPr lang="en-US" sz="1200" b="1" dirty="0"/>
              <a:t> CS, Seymour CW, Shankar-</a:t>
            </a:r>
            <a:r>
              <a:rPr lang="en-US" sz="1200" b="1" dirty="0" err="1"/>
              <a:t>Hari</a:t>
            </a:r>
            <a:r>
              <a:rPr lang="en-US" sz="1200" b="1" dirty="0"/>
              <a:t> M, </a:t>
            </a:r>
            <a:r>
              <a:rPr lang="en-US" sz="1200" b="1" dirty="0" err="1"/>
              <a:t>Annane</a:t>
            </a:r>
            <a:r>
              <a:rPr lang="en-US" sz="1200" b="1" dirty="0"/>
              <a:t> D, </a:t>
            </a:r>
            <a:r>
              <a:rPr lang="en-US" sz="1200" b="1" dirty="0" smtClean="0"/>
              <a:t>Bauer</a:t>
            </a:r>
            <a:r>
              <a:rPr lang="el-GR" sz="1200" b="1" dirty="0" smtClean="0"/>
              <a:t> </a:t>
            </a:r>
            <a:r>
              <a:rPr lang="en-US" sz="1200" b="1" dirty="0" smtClean="0"/>
              <a:t>M</a:t>
            </a:r>
            <a:r>
              <a:rPr lang="en-US" sz="1200" b="1" dirty="0"/>
              <a:t>, et al. The Third International Consensus Definitions for Sepsis and </a:t>
            </a:r>
            <a:r>
              <a:rPr lang="en-US" sz="1200" b="1" dirty="0" smtClean="0"/>
              <a:t>Septic</a:t>
            </a:r>
            <a:r>
              <a:rPr lang="el-GR" sz="1200" b="1" dirty="0" smtClean="0"/>
              <a:t> </a:t>
            </a:r>
            <a:r>
              <a:rPr lang="en-US" sz="1200" b="1" dirty="0" smtClean="0"/>
              <a:t>Shock </a:t>
            </a:r>
            <a:r>
              <a:rPr lang="en-US" sz="1200" b="1" dirty="0"/>
              <a:t>(Sepsis-3). </a:t>
            </a:r>
            <a:r>
              <a:rPr lang="en-US" sz="1200" b="1" i="1" dirty="0"/>
              <a:t>JAMA</a:t>
            </a:r>
            <a:r>
              <a:rPr lang="en-US" sz="1200" b="1" dirty="0"/>
              <a:t>. 2016 Feb 23. 315 (8):801-10.</a:t>
            </a:r>
            <a:br>
              <a:rPr lang="en-US" sz="1200" b="1" dirty="0"/>
            </a:br>
            <a:r>
              <a:rPr lang="en-US" sz="1200" b="1" dirty="0"/>
              <a:t>2. van </a:t>
            </a:r>
            <a:r>
              <a:rPr lang="en-US" sz="1200" b="1" dirty="0" err="1"/>
              <a:t>Nieuwkoop</a:t>
            </a:r>
            <a:r>
              <a:rPr lang="en-US" sz="1200" b="1" dirty="0"/>
              <a:t> C, </a:t>
            </a:r>
            <a:r>
              <a:rPr lang="en-US" sz="1200" b="1" dirty="0" err="1"/>
              <a:t>Bonten</a:t>
            </a:r>
            <a:r>
              <a:rPr lang="en-US" sz="1200" b="1" dirty="0"/>
              <a:t> TN, </a:t>
            </a:r>
            <a:r>
              <a:rPr lang="en-US" sz="1200" b="1" dirty="0" err="1"/>
              <a:t>van't</a:t>
            </a:r>
            <a:r>
              <a:rPr lang="en-US" sz="1200" b="1" dirty="0"/>
              <a:t> </a:t>
            </a:r>
            <a:r>
              <a:rPr lang="en-US" sz="1200" b="1" dirty="0" err="1"/>
              <a:t>Wout</a:t>
            </a:r>
            <a:r>
              <a:rPr lang="en-US" sz="1200" b="1" dirty="0"/>
              <a:t> JW, </a:t>
            </a:r>
            <a:r>
              <a:rPr lang="en-US" sz="1200" b="1" dirty="0" err="1"/>
              <a:t>Kuijper</a:t>
            </a:r>
            <a:r>
              <a:rPr lang="en-US" sz="1200" b="1" dirty="0"/>
              <a:t> EJ, </a:t>
            </a:r>
            <a:r>
              <a:rPr lang="en-US" sz="1200" b="1" dirty="0" err="1"/>
              <a:t>Groeneveld</a:t>
            </a:r>
            <a:r>
              <a:rPr lang="en-US" sz="1200" b="1" dirty="0"/>
              <a:t> </a:t>
            </a:r>
            <a:r>
              <a:rPr lang="en-US" sz="1200" b="1" dirty="0" smtClean="0"/>
              <a:t>GH,</a:t>
            </a:r>
            <a:r>
              <a:rPr lang="el-GR" sz="1200" b="1" dirty="0" smtClean="0"/>
              <a:t> </a:t>
            </a:r>
            <a:r>
              <a:rPr lang="en-US" sz="1200" b="1" dirty="0" smtClean="0"/>
              <a:t>Becker </a:t>
            </a:r>
            <a:r>
              <a:rPr lang="en-US" sz="1200" b="1" dirty="0"/>
              <a:t>MJ, et al. </a:t>
            </a:r>
            <a:r>
              <a:rPr lang="en-US" sz="1200" b="1" dirty="0" err="1"/>
              <a:t>Procalcitonin</a:t>
            </a:r>
            <a:r>
              <a:rPr lang="en-US" sz="1200" b="1" dirty="0"/>
              <a:t> reflects bacteremia and bacterial load </a:t>
            </a:r>
            <a:r>
              <a:rPr lang="en-US" sz="1200" b="1" dirty="0" smtClean="0"/>
              <a:t>in</a:t>
            </a:r>
            <a:r>
              <a:rPr lang="el-GR" sz="1200" b="1" dirty="0" smtClean="0"/>
              <a:t> </a:t>
            </a:r>
            <a:r>
              <a:rPr lang="en-US" sz="1200" b="1" dirty="0" err="1" smtClean="0"/>
              <a:t>urosepsis</a:t>
            </a:r>
            <a:r>
              <a:rPr lang="en-US" sz="1200" b="1" dirty="0" smtClean="0"/>
              <a:t> </a:t>
            </a:r>
            <a:r>
              <a:rPr lang="en-US" sz="1200" b="1" dirty="0"/>
              <a:t>syndrome: a prospective observational study. </a:t>
            </a:r>
            <a:r>
              <a:rPr lang="en-US" sz="1200" b="1" i="1" dirty="0" err="1"/>
              <a:t>Crit</a:t>
            </a:r>
            <a:r>
              <a:rPr lang="en-US" sz="1200" b="1" i="1" dirty="0"/>
              <a:t> Care</a:t>
            </a:r>
            <a:r>
              <a:rPr lang="en-US" sz="1200" b="1" dirty="0"/>
              <a:t>. </a:t>
            </a:r>
            <a:r>
              <a:rPr lang="en-US" sz="1200" b="1" dirty="0" smtClean="0"/>
              <a:t>2010.</a:t>
            </a:r>
            <a:r>
              <a:rPr lang="el-GR" sz="1200" b="1" dirty="0" smtClean="0"/>
              <a:t> </a:t>
            </a:r>
            <a:r>
              <a:rPr lang="en-US" sz="1200" b="1" dirty="0" smtClean="0"/>
              <a:t>14(6</a:t>
            </a:r>
            <a:r>
              <a:rPr lang="en-US" sz="1200" b="1" dirty="0"/>
              <a:t>):R206.</a:t>
            </a:r>
            <a:br>
              <a:rPr lang="en-US" sz="1200" b="1" dirty="0"/>
            </a:br>
            <a:r>
              <a:rPr lang="en-US" sz="1200" b="1" dirty="0"/>
              <a:t>3. </a:t>
            </a:r>
            <a:r>
              <a:rPr lang="en-US" sz="1200" b="1" dirty="0" err="1"/>
              <a:t>Heyland</a:t>
            </a:r>
            <a:r>
              <a:rPr lang="en-US" sz="1200" b="1" dirty="0"/>
              <a:t> DK, Johnson AP, Reynolds SC, </a:t>
            </a:r>
            <a:r>
              <a:rPr lang="en-US" sz="1200" b="1" dirty="0" err="1"/>
              <a:t>Muscedere</a:t>
            </a:r>
            <a:r>
              <a:rPr lang="en-US" sz="1200" b="1" dirty="0"/>
              <a:t> J. </a:t>
            </a:r>
            <a:r>
              <a:rPr lang="en-US" sz="1200" b="1" dirty="0" err="1"/>
              <a:t>Procalcitonin</a:t>
            </a:r>
            <a:r>
              <a:rPr lang="en-US" sz="1200" b="1" dirty="0"/>
              <a:t> </a:t>
            </a:r>
            <a:r>
              <a:rPr lang="en-US" sz="1200" b="1" dirty="0" smtClean="0"/>
              <a:t>for</a:t>
            </a:r>
            <a:r>
              <a:rPr lang="el-GR" sz="1200" b="1" dirty="0" smtClean="0"/>
              <a:t> </a:t>
            </a:r>
            <a:r>
              <a:rPr lang="en-US" sz="1200" b="1" dirty="0" smtClean="0"/>
              <a:t>reduced </a:t>
            </a:r>
            <a:r>
              <a:rPr lang="en-US" sz="1200" b="1" dirty="0"/>
              <a:t>antibiotic exposure in the critical care setting: A systematic </a:t>
            </a:r>
            <a:r>
              <a:rPr lang="en-US" sz="1200" b="1" dirty="0" smtClean="0"/>
              <a:t>review</a:t>
            </a:r>
            <a:r>
              <a:rPr lang="el-GR" sz="1200" b="1" dirty="0" smtClean="0"/>
              <a:t> </a:t>
            </a:r>
            <a:r>
              <a:rPr lang="en-US" sz="1200" b="1" dirty="0" smtClean="0"/>
              <a:t>and </a:t>
            </a:r>
            <a:r>
              <a:rPr lang="en-US" sz="1200" b="1" dirty="0"/>
              <a:t>an economic evaluation. </a:t>
            </a:r>
            <a:r>
              <a:rPr lang="en-US" sz="1200" b="1" i="1" dirty="0" err="1"/>
              <a:t>Crit</a:t>
            </a:r>
            <a:r>
              <a:rPr lang="en-US" sz="1200" b="1" i="1" dirty="0"/>
              <a:t> Care Med</a:t>
            </a:r>
            <a:r>
              <a:rPr lang="en-US" sz="1200" b="1" dirty="0"/>
              <a:t>. 2011 Jul. 39(7):1792-9.</a:t>
            </a:r>
            <a:br>
              <a:rPr lang="en-US" sz="1200" b="1" dirty="0"/>
            </a:br>
            <a:r>
              <a:rPr lang="en-US" sz="1200" b="1" dirty="0"/>
              <a:t>4. Tang BM, </a:t>
            </a:r>
            <a:r>
              <a:rPr lang="en-US" sz="1200" b="1" dirty="0" err="1"/>
              <a:t>Eslick</a:t>
            </a:r>
            <a:r>
              <a:rPr lang="en-US" sz="1200" b="1" dirty="0"/>
              <a:t> GD, Craig JC, McLean AS. Accuracy of </a:t>
            </a:r>
            <a:r>
              <a:rPr lang="en-US" sz="1200" b="1" dirty="0" err="1"/>
              <a:t>procalcitonin</a:t>
            </a:r>
            <a:r>
              <a:rPr lang="en-US" sz="1200" b="1" dirty="0"/>
              <a:t> </a:t>
            </a:r>
            <a:r>
              <a:rPr lang="en-US" sz="1200" b="1" dirty="0" smtClean="0"/>
              <a:t>for</a:t>
            </a:r>
            <a:r>
              <a:rPr lang="el-GR" sz="1200" b="1" dirty="0" smtClean="0"/>
              <a:t> </a:t>
            </a:r>
            <a:r>
              <a:rPr lang="en-US" sz="1200" b="1" dirty="0" smtClean="0"/>
              <a:t>sepsis </a:t>
            </a:r>
            <a:r>
              <a:rPr lang="en-US" sz="1200" b="1" dirty="0"/>
              <a:t>diagnosis in critically ill patients: systematic review and </a:t>
            </a:r>
            <a:r>
              <a:rPr lang="en-US" sz="1200" b="1" dirty="0" smtClean="0"/>
              <a:t>meta-analysis.</a:t>
            </a:r>
            <a:r>
              <a:rPr lang="el-GR" sz="1200" b="1" dirty="0" smtClean="0"/>
              <a:t> </a:t>
            </a:r>
            <a:r>
              <a:rPr lang="en-US" sz="1200" b="1" i="1" dirty="0" smtClean="0"/>
              <a:t>Lancet </a:t>
            </a:r>
            <a:r>
              <a:rPr lang="en-US" sz="1200" b="1" i="1" dirty="0"/>
              <a:t>Infect Dis</a:t>
            </a:r>
            <a:r>
              <a:rPr lang="en-US" sz="1200" b="1" dirty="0"/>
              <a:t>. 2007 Mar. 7 (3):210-7.</a:t>
            </a:r>
            <a:br>
              <a:rPr lang="en-US" sz="1200" b="1" dirty="0"/>
            </a:br>
            <a:r>
              <a:rPr lang="en-US" sz="1200" b="1" dirty="0"/>
              <a:t>5. Bone RC, Balk RA, </a:t>
            </a:r>
            <a:r>
              <a:rPr lang="en-US" sz="1200" b="1" dirty="0" err="1"/>
              <a:t>Cerra</a:t>
            </a:r>
            <a:r>
              <a:rPr lang="en-US" sz="1200" b="1" dirty="0"/>
              <a:t> FB, Dellinger RP, Fein AM, </a:t>
            </a:r>
            <a:r>
              <a:rPr lang="en-US" sz="1200" b="1" dirty="0" err="1"/>
              <a:t>Knaus</a:t>
            </a:r>
            <a:r>
              <a:rPr lang="en-US" sz="1200" b="1" dirty="0"/>
              <a:t> WA, et </a:t>
            </a:r>
            <a:r>
              <a:rPr lang="en-US" sz="1200" b="1" dirty="0" smtClean="0"/>
              <a:t>al.</a:t>
            </a:r>
            <a:r>
              <a:rPr lang="el-GR" sz="1200" b="1" dirty="0" smtClean="0"/>
              <a:t> </a:t>
            </a:r>
            <a:r>
              <a:rPr lang="en-US" sz="1200" b="1" dirty="0" smtClean="0"/>
              <a:t>Definitions </a:t>
            </a:r>
            <a:r>
              <a:rPr lang="en-US" sz="1200" b="1" dirty="0"/>
              <a:t>for sepsis and organ failure and guidelines for the use </a:t>
            </a:r>
            <a:r>
              <a:rPr lang="en-US" sz="1200" b="1" dirty="0" smtClean="0"/>
              <a:t>of</a:t>
            </a:r>
            <a:r>
              <a:rPr lang="el-GR" sz="1200" b="1" dirty="0" smtClean="0"/>
              <a:t> </a:t>
            </a:r>
            <a:r>
              <a:rPr lang="en-US" sz="1200" b="1" dirty="0" smtClean="0"/>
              <a:t>innovative </a:t>
            </a:r>
            <a:r>
              <a:rPr lang="en-US" sz="1200" b="1" dirty="0"/>
              <a:t>therapies in sepsis. The ACCP/SCCM Consensus </a:t>
            </a:r>
            <a:r>
              <a:rPr lang="en-US" sz="1200" b="1" dirty="0" smtClean="0"/>
              <a:t>Conference</a:t>
            </a:r>
            <a:r>
              <a:rPr lang="el-GR" sz="1200" b="1" dirty="0" smtClean="0"/>
              <a:t> </a:t>
            </a:r>
            <a:r>
              <a:rPr lang="en-US" sz="1200" b="1" dirty="0" smtClean="0"/>
              <a:t>Committee</a:t>
            </a:r>
            <a:r>
              <a:rPr lang="en-US" sz="1200" b="1" dirty="0"/>
              <a:t>. American College of Chest Physicians/Society of Critical </a:t>
            </a:r>
            <a:r>
              <a:rPr lang="en-US" sz="1200" b="1" dirty="0" smtClean="0"/>
              <a:t>Care</a:t>
            </a:r>
            <a:r>
              <a:rPr lang="el-GR" sz="1200" b="1" dirty="0" smtClean="0"/>
              <a:t> </a:t>
            </a:r>
            <a:r>
              <a:rPr lang="en-US" sz="1200" b="1" dirty="0" smtClean="0"/>
              <a:t>Medicine</a:t>
            </a:r>
            <a:r>
              <a:rPr lang="en-US" sz="1200" b="1" dirty="0"/>
              <a:t>. </a:t>
            </a:r>
            <a:r>
              <a:rPr lang="en-US" sz="1200" b="1" i="1" dirty="0"/>
              <a:t>Chest</a:t>
            </a:r>
            <a:r>
              <a:rPr lang="en-US" sz="1200" b="1" dirty="0"/>
              <a:t>. 1992 Jun. 101 (6):1644-55.</a:t>
            </a:r>
            <a:br>
              <a:rPr lang="en-US" sz="1200" b="1" dirty="0"/>
            </a:br>
            <a:r>
              <a:rPr lang="en-US" sz="1200" b="1" dirty="0"/>
              <a:t>6. Levy MM, Fink MP, Marshall JC, Abraham E, Angus D, Cook D, et al. </a:t>
            </a:r>
            <a:r>
              <a:rPr lang="en-US" sz="1200" b="1" dirty="0" smtClean="0"/>
              <a:t>2001</a:t>
            </a:r>
            <a:r>
              <a:rPr lang="el-GR" sz="1200" b="1" dirty="0" smtClean="0"/>
              <a:t> </a:t>
            </a:r>
            <a:r>
              <a:rPr lang="en-US" sz="1200" b="1" dirty="0" smtClean="0"/>
              <a:t>SCCM/ESICM/ACCP/ATS/SIS </a:t>
            </a:r>
            <a:r>
              <a:rPr lang="en-US" sz="1200" b="1" dirty="0"/>
              <a:t>International Sepsis Definitions </a:t>
            </a:r>
            <a:r>
              <a:rPr lang="en-US" sz="1200" b="1" dirty="0" smtClean="0"/>
              <a:t>Conference.</a:t>
            </a:r>
            <a:r>
              <a:rPr lang="el-GR" sz="1200" b="1" dirty="0" smtClean="0"/>
              <a:t> </a:t>
            </a:r>
            <a:r>
              <a:rPr lang="en-US" sz="1200" b="1" i="1" dirty="0" err="1" smtClean="0"/>
              <a:t>Crit</a:t>
            </a:r>
            <a:r>
              <a:rPr lang="en-US" sz="1200" b="1" i="1" dirty="0" smtClean="0"/>
              <a:t> </a:t>
            </a:r>
            <a:r>
              <a:rPr lang="en-US" sz="1200" b="1" i="1" dirty="0"/>
              <a:t>Care Med</a:t>
            </a:r>
            <a:r>
              <a:rPr lang="en-US" sz="1200" b="1" dirty="0"/>
              <a:t>. 2003 Apr. 31(4):1250-6.</a:t>
            </a:r>
            <a:br>
              <a:rPr lang="en-US" sz="1200" b="1" dirty="0"/>
            </a:br>
            <a:r>
              <a:rPr lang="en-US" sz="1200" b="1" dirty="0"/>
              <a:t>7. </a:t>
            </a:r>
            <a:r>
              <a:rPr lang="en-US" sz="1200" b="1" dirty="0" err="1"/>
              <a:t>Marik</a:t>
            </a:r>
            <a:r>
              <a:rPr lang="en-US" sz="1200" b="1" dirty="0"/>
              <a:t> PE. Fever in the ICU. </a:t>
            </a:r>
            <a:r>
              <a:rPr lang="en-US" sz="1200" b="1" i="1" dirty="0"/>
              <a:t>Chest</a:t>
            </a:r>
            <a:r>
              <a:rPr lang="en-US" sz="1200" b="1" dirty="0"/>
              <a:t>. 2000 Mar. 117 (3):855-69.</a:t>
            </a:r>
            <a:br>
              <a:rPr lang="en-US" sz="1200" b="1" dirty="0"/>
            </a:br>
            <a:r>
              <a:rPr lang="en-US" sz="1200" b="1" dirty="0"/>
              <a:t>8. </a:t>
            </a:r>
            <a:r>
              <a:rPr lang="en-US" sz="1200" b="1" dirty="0" err="1"/>
              <a:t>Dimopoulos</a:t>
            </a:r>
            <a:r>
              <a:rPr lang="en-US" sz="1200" b="1" dirty="0"/>
              <a:t> G, </a:t>
            </a:r>
            <a:r>
              <a:rPr lang="en-US" sz="1200" b="1" dirty="0" err="1"/>
              <a:t>Falagas</a:t>
            </a:r>
            <a:r>
              <a:rPr lang="en-US" sz="1200" b="1" dirty="0"/>
              <a:t> ME. Approach to the febrile patient in the ICU. </a:t>
            </a:r>
            <a:r>
              <a:rPr lang="en-US" sz="1200" b="1" i="1" dirty="0" smtClean="0"/>
              <a:t>Infect</a:t>
            </a:r>
            <a:r>
              <a:rPr lang="el-GR" sz="1200" b="1" i="1" dirty="0" smtClean="0"/>
              <a:t> </a:t>
            </a:r>
            <a:r>
              <a:rPr lang="en-US" sz="1200" b="1" i="1" dirty="0" smtClean="0"/>
              <a:t>Dis </a:t>
            </a:r>
            <a:r>
              <a:rPr lang="en-US" sz="1200" b="1" i="1" dirty="0" err="1"/>
              <a:t>Clin</a:t>
            </a:r>
            <a:r>
              <a:rPr lang="en-US" sz="1200" b="1" i="1" dirty="0"/>
              <a:t> North Am</a:t>
            </a:r>
            <a:r>
              <a:rPr lang="en-US" sz="1200" b="1" dirty="0"/>
              <a:t>. 2009 Sep. 23 (3):471-84.</a:t>
            </a:r>
            <a:br>
              <a:rPr lang="en-US" sz="1200" b="1" dirty="0"/>
            </a:br>
            <a:r>
              <a:rPr lang="en-US" sz="1200" b="1" dirty="0"/>
              <a:t>9. Bone RC. Sepsis and its complications: the clinical problem. </a:t>
            </a:r>
            <a:r>
              <a:rPr lang="en-US" sz="1200" b="1" i="1" dirty="0" err="1"/>
              <a:t>Crit</a:t>
            </a:r>
            <a:r>
              <a:rPr lang="en-US" sz="1200" b="1" i="1" dirty="0"/>
              <a:t> Care </a:t>
            </a:r>
            <a:r>
              <a:rPr lang="en-US" sz="1200" b="1" i="1" dirty="0" smtClean="0"/>
              <a:t>Med</a:t>
            </a:r>
            <a:r>
              <a:rPr lang="en-US" sz="1200" b="1" dirty="0" smtClean="0"/>
              <a:t>.</a:t>
            </a:r>
            <a:r>
              <a:rPr lang="el-GR" sz="1200" b="1" dirty="0" smtClean="0"/>
              <a:t> </a:t>
            </a:r>
            <a:r>
              <a:rPr lang="en-US" sz="1200" b="1" dirty="0" smtClean="0"/>
              <a:t>1994 </a:t>
            </a:r>
            <a:r>
              <a:rPr lang="en-US" sz="1200" b="1" dirty="0"/>
              <a:t>Jul. 22(7):S8-11.</a:t>
            </a:r>
            <a:br>
              <a:rPr lang="en-US" sz="1200" b="1" dirty="0"/>
            </a:br>
            <a:r>
              <a:rPr lang="en-US" sz="1200" b="1" dirty="0"/>
              <a:t>10. Kobayashi M, </a:t>
            </a:r>
            <a:r>
              <a:rPr lang="en-US" sz="1200" b="1" dirty="0" err="1"/>
              <a:t>Tsuda</a:t>
            </a:r>
            <a:r>
              <a:rPr lang="en-US" sz="1200" b="1" dirty="0"/>
              <a:t> Y, Yoshida T, et al. Bacterial sepsis and </a:t>
            </a:r>
            <a:r>
              <a:rPr lang="en-US" sz="1200" b="1" dirty="0" err="1" smtClean="0"/>
              <a:t>chemokines</a:t>
            </a:r>
            <a:r>
              <a:rPr lang="en-US" sz="1200" b="1" dirty="0" smtClean="0"/>
              <a:t>.</a:t>
            </a:r>
            <a:r>
              <a:rPr lang="el-GR" sz="1200" b="1" dirty="0" smtClean="0"/>
              <a:t> </a:t>
            </a:r>
            <a:r>
              <a:rPr lang="en-US" sz="1200" b="1" i="1" dirty="0" err="1" smtClean="0"/>
              <a:t>Curr</a:t>
            </a:r>
            <a:r>
              <a:rPr lang="en-US" sz="1200" b="1" i="1" dirty="0" smtClean="0"/>
              <a:t> </a:t>
            </a:r>
            <a:r>
              <a:rPr lang="en-US" sz="1200" b="1" i="1" dirty="0"/>
              <a:t>Drug Targets</a:t>
            </a:r>
            <a:r>
              <a:rPr lang="en-US" sz="1200" b="1" dirty="0"/>
              <a:t>. 2006 Jan. 7(1):119-34</a:t>
            </a:r>
            <a:r>
              <a:rPr lang="en-US" sz="1200" b="1" dirty="0"/>
              <a:t> </a:t>
            </a:r>
            <a:r>
              <a:rPr lang="en-US" sz="1400" b="1" dirty="0"/>
              <a:t/>
            </a:r>
            <a:br>
              <a:rPr lang="en-US" sz="1400" b="1" dirty="0"/>
            </a:br>
            <a:endParaRPr lang="el-GR" sz="1400" b="1" dirty="0"/>
          </a:p>
        </p:txBody>
      </p:sp>
    </p:spTree>
    <p:extLst>
      <p:ext uri="{BB962C8B-B14F-4D97-AF65-F5344CB8AC3E}">
        <p14:creationId xmlns:p14="http://schemas.microsoft.com/office/powerpoint/2010/main" val="439917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4664"/>
            <a:ext cx="705678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348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04704"/>
          </a:xfrm>
        </p:spPr>
        <p:txBody>
          <a:bodyPr/>
          <a:lstStyle/>
          <a:p>
            <a:r>
              <a:rPr lang="el-GR" dirty="0" smtClean="0"/>
              <a:t>ΟΡΙΣΜΟΙ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6957153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ΕΝΔΟΝΟΣΟΚΟΜΕΙΑΚΕΣ ΛΟΙΜΩΞΕΙΣ: Ο εφιάλτης των ασθενών στα νοσοκομεία του ΕΣΥ  - ΠΑΤΡΙ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1466" y="4612778"/>
            <a:ext cx="3571875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284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591724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Ενδονοσοκομειακές λοιμώξεις: Πώς προκαλούνται και πώς προλαμβάνοντα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712705"/>
            <a:ext cx="6343650" cy="300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54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404664"/>
            <a:ext cx="6237253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 descr="3.000 άνθρωποι πεθαίνουν κάθε χρόνο από ενδονοσοκομειακές λοιμώξει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3933056"/>
            <a:ext cx="7632849" cy="263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1121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54293"/>
            <a:ext cx="6729047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 descr="ΕΝΔΟΝΟΣΟΚΟΜΕΙΑΚΕΣ ΛΟΙΜΩΞΕΙΣ: Προσβάλλουν έναν στους δέκα νοσηλευόμενους -  ΠΑΤΡΙ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97152"/>
            <a:ext cx="5487566" cy="1863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414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6291447" cy="482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 descr="Υπ. Υγείας: &quot;Δεν χάθηκε η προσφορά του Νιάρχος - Υπάρχει πρόγραμμα σε  εξέλιξη για τις ενδονοσοκομειακές λοιμώξεις&quot; - Iatroped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437112"/>
            <a:ext cx="5400600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9675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Αφθονία">
  <a:themeElements>
    <a:clrScheme name="Προσαρμοσμένο 31">
      <a:dk1>
        <a:sysClr val="windowText" lastClr="000000"/>
      </a:dk1>
      <a:lt1>
        <a:sysClr val="window" lastClr="FFFFFF"/>
      </a:lt1>
      <a:dk2>
        <a:srgbClr val="FF0000"/>
      </a:dk2>
      <a:lt2>
        <a:srgbClr val="FF0000"/>
      </a:lt2>
      <a:accent1>
        <a:srgbClr val="B14C1D"/>
      </a:accent1>
      <a:accent2>
        <a:srgbClr val="FFFFFF"/>
      </a:accent2>
      <a:accent3>
        <a:srgbClr val="7030A0"/>
      </a:accent3>
      <a:accent4>
        <a:srgbClr val="7030A0"/>
      </a:accent4>
      <a:accent5>
        <a:srgbClr val="FFFFFF"/>
      </a:accent5>
      <a:accent6>
        <a:srgbClr val="7030A0"/>
      </a:accent6>
      <a:hlink>
        <a:srgbClr val="381750"/>
      </a:hlink>
      <a:folHlink>
        <a:srgbClr val="FFFFFF"/>
      </a:folHlink>
    </a:clrScheme>
    <a:fontScheme name="Αφθονία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Αφθονία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140</TotalTime>
  <Words>309</Words>
  <Application>Microsoft Office PowerPoint</Application>
  <PresentationFormat>Προβολή στην οθόνη (4:3)</PresentationFormat>
  <Paragraphs>42</Paragraphs>
  <Slides>36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36</vt:i4>
      </vt:variant>
    </vt:vector>
  </HeadingPairs>
  <TitlesOfParts>
    <vt:vector size="37" baseType="lpstr">
      <vt:lpstr>Αφθονία</vt:lpstr>
      <vt:lpstr>ΕΝΔΟΝΟΣΟΚΟΜΕΙΑΚΕΣ ΛΟΙΜΩΞΕΙΣ</vt:lpstr>
      <vt:lpstr>ΕΝΔΟΝΟΣΟΚΟΜΕΙΑΚΕΣ ΛΟΙΜΩΞΕΙΣ</vt:lpstr>
      <vt:lpstr>Παρουσίαση του PowerPoint</vt:lpstr>
      <vt:lpstr>Παρουσίαση του PowerPoint</vt:lpstr>
      <vt:lpstr>ΟΡΙΣΜΟΙ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ΑΠΑΝΤΗΣΗ ΣΤΗ ΛΟΙΜΩΞΗ</vt:lpstr>
      <vt:lpstr>ΑΙΤΙΕΣ ΠΡΟΚΛΗΣΗΣ</vt:lpstr>
      <vt:lpstr>ΠΑΘΟΦΥΣΙΟΛΟΓΙΑ ΣΗΨΗΣ</vt:lpstr>
      <vt:lpstr>Παρουσίαση του PowerPoint</vt:lpstr>
      <vt:lpstr>ΠΑΡΑΓΟΝΤΕΣ ΚΙΝΔΥΝΟΥ</vt:lpstr>
      <vt:lpstr>ΕΠΙΠΛΟΚΕΣ ΣΗΨΗΣ</vt:lpstr>
      <vt:lpstr>Παρουσίαση του PowerPoint</vt:lpstr>
      <vt:lpstr>ΜΕΤΡΑ ΠΡΟΛΗΨΗΣ ΕΝ.ΛΟΙΜΩΞΕΩΝ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ΒΙΒΛΙΟΓΡΑΦΙΑ</vt:lpstr>
      <vt:lpstr>ΒΙΒΛΙΟΓΡΑΦΙΑ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18</cp:revision>
  <dcterms:created xsi:type="dcterms:W3CDTF">2021-05-24T08:21:33Z</dcterms:created>
  <dcterms:modified xsi:type="dcterms:W3CDTF">2021-05-24T16:19:59Z</dcterms:modified>
</cp:coreProperties>
</file>