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66" r:id="rId4"/>
    <p:sldId id="267" r:id="rId5"/>
    <p:sldId id="271" r:id="rId6"/>
    <p:sldId id="290" r:id="rId7"/>
    <p:sldId id="291" r:id="rId8"/>
    <p:sldId id="295" r:id="rId9"/>
    <p:sldId id="296" r:id="rId10"/>
    <p:sldId id="297" r:id="rId11"/>
    <p:sldId id="292" r:id="rId12"/>
    <p:sldId id="298" r:id="rId13"/>
    <p:sldId id="299" r:id="rId14"/>
    <p:sldId id="293" r:id="rId15"/>
    <p:sldId id="302" r:id="rId16"/>
    <p:sldId id="303" r:id="rId17"/>
    <p:sldId id="300" r:id="rId18"/>
    <p:sldId id="301" r:id="rId19"/>
    <p:sldId id="294" r:id="rId20"/>
    <p:sldId id="304" r:id="rId21"/>
    <p:sldId id="288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38" autoAdjust="0"/>
  </p:normalViewPr>
  <p:slideViewPr>
    <p:cSldViewPr>
      <p:cViewPr varScale="1">
        <p:scale>
          <a:sx n="100" d="100"/>
          <a:sy n="100" d="100"/>
        </p:scale>
        <p:origin x="-19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30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B642E88-00D3-4824-9AA6-3865BC91D87A}" type="datetimeFigureOut">
              <a:rPr lang="en-US"/>
              <a:pPr>
                <a:defRPr/>
              </a:pPr>
              <a:t>4/27/2014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3B321D3-F2E3-40C6-BA02-54B853889E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614B1F-26ED-4F8F-8A3A-59FA060C53B4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4513E1-A5BD-4A3A-9C33-37E2A8459A86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F5016C-27A2-45B8-9812-59F80B774EE9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8E35F-6676-44B7-9841-840DABF717F3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919027-4CD7-4329-B9F5-C65E99D69B74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9A33534-6DC1-4922-836A-4A482C8888F6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095193D-E90E-4851-AC7B-48ED1D596FEE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9E292F-DEF5-41FB-B1D9-B267C501AF58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05BCDC-D6DD-451B-99D5-651FC39B10BE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174324-7121-4CE8-9407-58AF604ECA4B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14F8B0-2FD7-447A-952D-F2D73E6B460B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019FC0-FA3F-44B4-BE06-8E1B50CDD2E2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7C8243-DF8E-40D4-8E68-2E401013D914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6F5AFD-85FC-4218-80B8-0675C34ED022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AC8000-F980-413F-AC0C-23B07DA531E3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10784D-20BF-4CAC-B932-28B1819104D5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0E15B3-F6FB-4402-A166-7FD2BC1C7AC5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E4020B-320E-48B9-9922-2E99B6B91B55}" type="slidenum">
              <a:rPr lang="en-GB"/>
              <a:pPr>
                <a:defRPr/>
              </a:pPr>
              <a:t>6</a:t>
            </a:fld>
            <a:endParaRPr lang="en-GB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7665EF-6EF5-420B-918E-1D7BB51C262E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AA2550-7310-4433-A14C-E9FC32779250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BFDEE5-469B-43DE-A229-8BBD2CBD92EF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2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A12829-8EE3-48BB-B0CA-169611CEF8C4}" type="datetime1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13452E-DA6F-46E4-8101-CABF8D0AE3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5C49DD3-86BE-4A1A-85A3-62002E5E3AB8}" type="datetime1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8770159-1B76-4AFD-A065-DA015F77E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44A274-7175-4999-A8D5-AF03EBBA09FA}" type="datetime1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C6925C4-3ACC-45C2-970F-349D543D7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187B27F-5A02-4515-803E-0B9842FE6A62}" type="datetime1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972128-CC31-483E-8B28-8DC4F7D658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3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1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32FC519-F7AB-4055-9B4A-69F4FDCAD1BC}" type="datetime1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A8F4AA-DD89-4938-86B1-25B3BAA89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90C1EC-E951-4699-8D53-BB064A424FE8}" type="datetime1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08914C-317D-4CC7-8C48-BCC38AB4E4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15995F-6FD7-478F-86FE-9734423C1E5F}" type="datetime1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6CBF72-3288-4730-B56B-5A47E8967E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6B603F-C4AD-4F53-BBD4-FDC8281211B5}" type="datetime1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0D7CC8-5F18-42D4-A437-A3D1F5B931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13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3065F0-49F7-4FE4-9C2C-D4D1B697C488}" type="datetime1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A2713B-8625-4343-B15A-F7DD8004B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A3F64E-8E0A-4561-9D1B-0090329950B3}" type="datetime1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306FE0-9691-4625-AF37-0BA60F4494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owchart: Process 13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15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879B5D-527E-48D5-BCAD-BE05DD502D98}" type="datetime1">
              <a:rPr lang="en-US"/>
              <a:pPr>
                <a:defRPr/>
              </a:pPr>
              <a:t>4/27/2014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9B5B19-B816-4463-AA78-0F2C33DE5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1000" r="89000" b="9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19A1B5E-A28E-4658-AE54-4F36D1F0DB74}" type="datetime1">
              <a:rPr lang="en-US"/>
              <a:pPr>
                <a:defRPr/>
              </a:pPr>
              <a:t>4/27/2014</a:t>
            </a:fld>
            <a:endParaRPr lang="en-US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CDC38BCE-9A55-4711-941F-6620DCA02110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8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50" y="285750"/>
            <a:ext cx="7407275" cy="213995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4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GB" sz="44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l-GR" sz="4000" b="1" dirty="0" smtClean="0">
                <a:solidFill>
                  <a:schemeClr val="tx2">
                    <a:satMod val="130000"/>
                  </a:schemeClr>
                </a:solidFill>
              </a:rPr>
              <a:t>Εκπαιδευτικές εφαρμογές των λογισμικών γενικής χρήσης</a:t>
            </a:r>
            <a:br>
              <a:rPr lang="el-GR" sz="40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l-GR" sz="3200" b="1" dirty="0" smtClean="0">
                <a:solidFill>
                  <a:schemeClr val="tx2">
                    <a:satMod val="130000"/>
                  </a:schemeClr>
                </a:solidFill>
              </a:rPr>
              <a:t>επεξεργασία κειμένου - παρουσιάσεις</a:t>
            </a:r>
            <a:endParaRPr lang="en-GB" sz="40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63" y="3500438"/>
            <a:ext cx="7786687" cy="15716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l-GR" b="1" i="1" dirty="0" smtClean="0"/>
              <a:t>8</a:t>
            </a:r>
            <a:r>
              <a:rPr lang="el-GR" b="1" i="1" baseline="30000" dirty="0" smtClean="0"/>
              <a:t>ο</a:t>
            </a:r>
            <a:r>
              <a:rPr lang="el-GR" b="1" i="1" dirty="0" smtClean="0"/>
              <a:t> </a:t>
            </a:r>
            <a:r>
              <a:rPr lang="el-GR" b="1" dirty="0" smtClean="0"/>
              <a:t>Κεφάλαιο</a:t>
            </a:r>
            <a:endParaRPr lang="en-GB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Κόμης, Β. (2004), </a:t>
            </a:r>
            <a:r>
              <a:rPr lang="el-GR" i="1" dirty="0" smtClean="0"/>
              <a:t>Εισαγωγή στις Εφαρμογές των ΤΠΕ στην Εκπαίδευση, </a:t>
            </a:r>
            <a:r>
              <a:rPr lang="el-GR" dirty="0" smtClean="0"/>
              <a:t>Αθήνα, Εκδόσεις Νέων Τεχνολογιών</a:t>
            </a:r>
          </a:p>
        </p:txBody>
      </p:sp>
      <p:pic>
        <p:nvPicPr>
          <p:cNvPr id="13316" name="Picture 3" descr="index_top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1750" y="0"/>
            <a:ext cx="2762250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Παραδείγματα χρήσεων</a:t>
            </a:r>
            <a:endParaRPr lang="en-GB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000125" y="1447800"/>
            <a:ext cx="7934325" cy="4800600"/>
          </a:xfrm>
        </p:spPr>
        <p:txBody>
          <a:bodyPr/>
          <a:lstStyle/>
          <a:p>
            <a:r>
              <a:rPr lang="el-GR" sz="2800" smtClean="0"/>
              <a:t>Επεξεργασία κειμένου</a:t>
            </a:r>
            <a:endParaRPr lang="en-GB" sz="2800" smtClean="0"/>
          </a:p>
          <a:p>
            <a:pPr lvl="1"/>
            <a:r>
              <a:rPr lang="el-GR" sz="2400" u="sng" smtClean="0"/>
              <a:t>Εποπτικό μέσο</a:t>
            </a:r>
            <a:r>
              <a:rPr lang="el-GR" sz="2400" smtClean="0"/>
              <a:t>: ο δάσκαλος παρουσιάζει ή οργανώνει πληροφορίες και δημιουργεί φύλλα εργασίας</a:t>
            </a:r>
          </a:p>
          <a:p>
            <a:pPr lvl="1"/>
            <a:r>
              <a:rPr lang="el-GR" sz="2400" u="sng" smtClean="0"/>
              <a:t>Γνωστικό εργαλείο</a:t>
            </a:r>
            <a:r>
              <a:rPr lang="el-GR" sz="2400" smtClean="0"/>
              <a:t>: ο μαθητής δημιουργεί κείμενα, φτιάχνει περιλήψεις και βελτιώνει τη γραπτή έκφραση   </a:t>
            </a:r>
          </a:p>
          <a:p>
            <a:r>
              <a:rPr lang="el-GR" sz="2800" smtClean="0"/>
              <a:t>Λογισμικό παρουσιάσεων</a:t>
            </a:r>
          </a:p>
          <a:p>
            <a:pPr lvl="1"/>
            <a:r>
              <a:rPr lang="el-GR" sz="2400" u="sng" smtClean="0"/>
              <a:t>Εποπτικό μέσο</a:t>
            </a:r>
            <a:r>
              <a:rPr lang="el-GR" sz="2400" smtClean="0"/>
              <a:t>: ο δάσκαλος οργανώνει πληροφορίες πολυμεσικής μορφής και κάνει παρουσιάσεις</a:t>
            </a:r>
          </a:p>
          <a:p>
            <a:pPr lvl="1"/>
            <a:r>
              <a:rPr lang="el-GR" sz="2400" u="sng" smtClean="0"/>
              <a:t>Γνωστικό εργαλείο</a:t>
            </a:r>
            <a:r>
              <a:rPr lang="el-GR" sz="2400" smtClean="0"/>
              <a:t>: ο μαθητής συλλέγει, οργανώνει και δομεί πληροφορίες (που σχετίζονται με συγκεκριμένες έννοιες) με τη μορφή πολυμέσων ή υπερμέσων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F7273B-F1B9-46CC-9BC6-F6F906A51A2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Επεξεργασία κειμένου (1)</a:t>
            </a:r>
            <a:endParaRPr lang="en-GB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1214438" y="1447800"/>
            <a:ext cx="7720012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800" smtClean="0"/>
              <a:t>Ο </a:t>
            </a:r>
            <a:r>
              <a:rPr lang="el-GR" sz="2800" b="1" i="1" smtClean="0"/>
              <a:t>επεξεργαστής κειμένου</a:t>
            </a:r>
            <a:r>
              <a:rPr lang="el-GR" sz="2800" smtClean="0"/>
              <a:t> (</a:t>
            </a:r>
            <a:r>
              <a:rPr lang="en-US" sz="2800" smtClean="0"/>
              <a:t>word processing</a:t>
            </a:r>
            <a:r>
              <a:rPr lang="el-GR" sz="2800" smtClean="0"/>
              <a:t>) είναι μια ειδική κατηγορία λογισμικού που χρησιμοποιείται για την παραγωγή, τροποποίηση, σελιδοποίηση και επικοινωνία κειμένων σε ψηφιακή μορφή. </a:t>
            </a:r>
          </a:p>
          <a:p>
            <a:pPr>
              <a:lnSpc>
                <a:spcPct val="80000"/>
              </a:lnSpc>
            </a:pPr>
            <a:r>
              <a:rPr lang="el-GR" sz="2800" smtClean="0"/>
              <a:t>Πρόκειται για το πλέον χρησιμοποιούμενο λογισμικό σήμερα. </a:t>
            </a:r>
          </a:p>
          <a:p>
            <a:pPr>
              <a:lnSpc>
                <a:spcPct val="80000"/>
              </a:lnSpc>
            </a:pPr>
            <a:r>
              <a:rPr lang="el-GR" sz="2800" smtClean="0"/>
              <a:t>Θεωρείται το πιο δημοφιλές ως προς τη χρήση λογισμικό στην εκπαίδευση.</a:t>
            </a:r>
          </a:p>
          <a:p>
            <a:pPr>
              <a:lnSpc>
                <a:spcPct val="80000"/>
              </a:lnSpc>
            </a:pPr>
            <a:r>
              <a:rPr lang="el-GR" sz="2800" smtClean="0"/>
              <a:t>Είναι ένα ανοικτό εργαλείο για τη μάθηση της γλώσσας (ανάγνωση, γραφή, συμβολική έκφραση) σε όλες τις τάξεις</a:t>
            </a:r>
          </a:p>
          <a:p>
            <a:pPr>
              <a:buFont typeface="Wingdings 2" pitchFamily="18" charset="2"/>
              <a:buNone/>
            </a:pPr>
            <a:endParaRPr lang="en-GB" sz="480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C94F1-5481-412C-9871-E7B53EAB782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Επεξεργασία κειμένου (2)</a:t>
            </a:r>
            <a:endParaRPr lang="en-GB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1214438" y="1428750"/>
            <a:ext cx="749935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800" smtClean="0"/>
              <a:t>Η </a:t>
            </a:r>
            <a:r>
              <a:rPr lang="el-GR" sz="2800" i="1" smtClean="0"/>
              <a:t>επεξεργασία κειμένου</a:t>
            </a:r>
            <a:r>
              <a:rPr lang="el-GR" sz="2800" smtClean="0"/>
              <a:t> προσφέρει πολλές και ιδιαίτερα χρήσιμες λειτουργίες. </a:t>
            </a:r>
          </a:p>
          <a:p>
            <a:pPr>
              <a:lnSpc>
                <a:spcPct val="80000"/>
              </a:lnSpc>
            </a:pPr>
            <a:r>
              <a:rPr lang="el-GR" sz="2800" smtClean="0"/>
              <a:t>Είναι ένα από τα πιο ισχυρά εργαλεία παραγωγικότητας που μας παρέχουν οι ΤΠΕ. </a:t>
            </a:r>
          </a:p>
          <a:p>
            <a:pPr lvl="1">
              <a:lnSpc>
                <a:spcPct val="80000"/>
              </a:lnSpc>
            </a:pPr>
            <a:r>
              <a:rPr lang="el-GR" sz="2400" smtClean="0"/>
              <a:t>Ορθογραφικό λεξικό και διορθωτής που απελευθερώνει τους χρήστες από τα ορθογραφικά λάθη, </a:t>
            </a:r>
          </a:p>
          <a:p>
            <a:pPr lvl="1">
              <a:lnSpc>
                <a:spcPct val="80000"/>
              </a:lnSpc>
            </a:pPr>
            <a:r>
              <a:rPr lang="el-GR" sz="2400" smtClean="0"/>
              <a:t>Λεξικό των συνωνύμων που επιτρέπει στους χρήστες να δημιουργούν πιο πλούσια γλωσσικά κείμενα </a:t>
            </a:r>
          </a:p>
          <a:p>
            <a:pPr lvl="1">
              <a:lnSpc>
                <a:spcPct val="80000"/>
              </a:lnSpc>
            </a:pPr>
            <a:r>
              <a:rPr lang="el-GR" sz="2400" smtClean="0"/>
              <a:t>Γραμματική που προτείνει στους χρήστες διορθώσεις στο συντακτικό επίπεδο αλλά όχι στο σημασιολογικό. </a:t>
            </a:r>
          </a:p>
          <a:p>
            <a:endParaRPr lang="en-GB" sz="480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7C2EC-EFD2-4D3C-B98D-899C33A4089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Επεξεργασία κειμένου (3)</a:t>
            </a:r>
            <a:endParaRPr lang="en-GB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1285875" y="1357313"/>
            <a:ext cx="7499350" cy="4800600"/>
          </a:xfrm>
        </p:spPr>
        <p:txBody>
          <a:bodyPr/>
          <a:lstStyle/>
          <a:p>
            <a:r>
              <a:rPr lang="el-GR" sz="2800" smtClean="0"/>
              <a:t>Λειτουργίες σύνθεσης κειμένων </a:t>
            </a:r>
          </a:p>
          <a:p>
            <a:pPr lvl="1"/>
            <a:r>
              <a:rPr lang="el-GR" sz="2400" smtClean="0"/>
              <a:t>εισαγωγή, αντιγραφή-επικόλληση, έρευνα λέξεων, λεξικό, συνώνυμα, κλπ.</a:t>
            </a:r>
          </a:p>
          <a:p>
            <a:r>
              <a:rPr lang="el-GR" sz="2800" smtClean="0"/>
              <a:t>Λειτουργίες χειρισμού </a:t>
            </a:r>
          </a:p>
          <a:p>
            <a:pPr lvl="1"/>
            <a:r>
              <a:rPr lang="el-GR" sz="2400" smtClean="0"/>
              <a:t>μετακίνηση μέσα στο κείμενο, επιλογή μέρους κειμένου, αναίρεση, αποθήκευση, εκτύπωση, κλπ.</a:t>
            </a:r>
          </a:p>
          <a:p>
            <a:r>
              <a:rPr lang="el-GR" sz="2800" smtClean="0"/>
              <a:t>Λειτουργίες δόμησης και μορφοποίησης</a:t>
            </a:r>
          </a:p>
          <a:p>
            <a:pPr lvl="1"/>
            <a:r>
              <a:rPr lang="el-GR" sz="2400" smtClean="0"/>
              <a:t>Μορφοποίηση χαρακτήρων, εισαγωγή εικόνων, πινάκων, περιεχομένων, κλπ.</a:t>
            </a:r>
          </a:p>
          <a:p>
            <a:r>
              <a:rPr lang="el-GR" sz="2800" smtClean="0"/>
              <a:t>Μετακειμενικές λειτουργίες</a:t>
            </a:r>
          </a:p>
          <a:p>
            <a:pPr lvl="1"/>
            <a:r>
              <a:rPr lang="el-GR" sz="2400" smtClean="0"/>
              <a:t>Σχόλια, στατιστικά, ορθογραφικός έλεγχος, κλπ. </a:t>
            </a:r>
          </a:p>
          <a:p>
            <a:pPr lvl="1"/>
            <a:endParaRPr lang="en-GB" sz="240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6F855D-0D8E-4986-8249-F0B0F63A00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Λογισμικό παρουσιάσεων (1)</a:t>
            </a:r>
            <a:endParaRPr lang="en-GB"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1285875" y="1447800"/>
            <a:ext cx="7648575" cy="4800600"/>
          </a:xfrm>
        </p:spPr>
        <p:txBody>
          <a:bodyPr/>
          <a:lstStyle/>
          <a:p>
            <a:r>
              <a:rPr lang="el-GR" sz="2800" smtClean="0"/>
              <a:t>Ένα λογισμικό παρουσιάσεων επιτρέπει την οργάνωση και την παρουσίαση διαφόρων μορφών πληροφορίας με τη μορφή διαφανειών.</a:t>
            </a:r>
          </a:p>
          <a:p>
            <a:r>
              <a:rPr lang="el-GR" sz="2800" smtClean="0"/>
              <a:t>Οι πληροφορίες μπορεί να είναι κείμενα, εικόνες, κινούμενες εικόνες, ήχοι και βίντεο.</a:t>
            </a:r>
          </a:p>
          <a:p>
            <a:r>
              <a:rPr lang="el-GR" sz="2800" smtClean="0"/>
              <a:t>Πρόκειται για συστήματα που επιτρέπουν τη γρήγορη ανάπτυξη απλών (αλλά και σύνθετων) παρουσιάσεων κάνοντας χρήση πολυμέσων.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12E0F6-F01C-4DD4-8025-331DE353B41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Λογισμικό παρουσιάσεων (2)</a:t>
            </a:r>
            <a:endParaRPr lang="en-GB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1071563" y="1447800"/>
            <a:ext cx="7862887" cy="4800600"/>
          </a:xfrm>
        </p:spPr>
        <p:txBody>
          <a:bodyPr/>
          <a:lstStyle/>
          <a:p>
            <a:r>
              <a:rPr lang="el-GR" smtClean="0"/>
              <a:t>Με ένα λογισμικό παρουσιάσεων  δημιουργούνται</a:t>
            </a:r>
          </a:p>
          <a:p>
            <a:pPr lvl="1"/>
            <a:r>
              <a:rPr lang="el-GR" smtClean="0"/>
              <a:t>Απλές πολυμεσικές εφαρμογές (γραμμική οργάνωση παρουσιάσεων)</a:t>
            </a:r>
          </a:p>
          <a:p>
            <a:pPr lvl="2"/>
            <a:r>
              <a:rPr lang="el-GR" smtClean="0"/>
              <a:t>Παρουσίαση και μετάδοση πληροφοριών</a:t>
            </a:r>
          </a:p>
          <a:p>
            <a:pPr lvl="1"/>
            <a:r>
              <a:rPr lang="el-GR" smtClean="0"/>
              <a:t>Πιο σύνθετες υπερμεσικές εφαρμογές (μη γραμμική οργάνωση υλικού με χρήση συνδέσμων και δυνατότητα αλληλεπίδρασης)</a:t>
            </a:r>
          </a:p>
          <a:p>
            <a:pPr lvl="2"/>
            <a:r>
              <a:rPr lang="el-GR" smtClean="0"/>
              <a:t>Οργάνωση πληροφοριών με έμφαση στη δομή, στις σχέσεις και στις αλληλεξαρτήσεις τους </a:t>
            </a:r>
          </a:p>
          <a:p>
            <a:pPr lvl="1"/>
            <a:endParaRPr lang="en-GB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AD7DBB-7C89-46A9-98D2-4CB4051B05E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Λογισμικό παρουσιάσεων (3)</a:t>
            </a:r>
            <a:endParaRPr lang="en-GB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357313" y="1447800"/>
            <a:ext cx="7577137" cy="4800600"/>
          </a:xfrm>
        </p:spPr>
        <p:txBody>
          <a:bodyPr/>
          <a:lstStyle/>
          <a:p>
            <a:r>
              <a:rPr lang="el-GR" smtClean="0"/>
              <a:t>Τρεις βασικές λειτουργίες </a:t>
            </a:r>
          </a:p>
          <a:p>
            <a:pPr lvl="1"/>
            <a:r>
              <a:rPr lang="el-GR" smtClean="0"/>
              <a:t>Δόμηση πληροφοριών με γραμμικό ή υπερμεσικό τρόπο</a:t>
            </a:r>
          </a:p>
          <a:p>
            <a:pPr lvl="1"/>
            <a:r>
              <a:rPr lang="el-GR" smtClean="0"/>
              <a:t>Ενσωμάτωση πολυμεσικού υλικού διαφόρων μορφών (κείμενα, εικόνες, ήχοι, βίντεο)</a:t>
            </a:r>
          </a:p>
          <a:p>
            <a:pPr lvl="1"/>
            <a:r>
              <a:rPr lang="el-GR" smtClean="0"/>
              <a:t>Δημιουργία κινούμενων αναπαραστάσεων</a:t>
            </a:r>
          </a:p>
          <a:p>
            <a:pPr lvl="2"/>
            <a:endParaRPr lang="el-GR" smtClean="0"/>
          </a:p>
          <a:p>
            <a:pPr lvl="2"/>
            <a:r>
              <a:rPr lang="el-GR" smtClean="0"/>
              <a:t>Δημιουργία αυτόματων παρουσιάσεων</a:t>
            </a:r>
          </a:p>
          <a:p>
            <a:pPr lvl="2"/>
            <a:r>
              <a:rPr lang="el-GR" smtClean="0"/>
              <a:t>Καταγραφή μιας παρουσίασης  </a:t>
            </a:r>
            <a:endParaRPr lang="en-GB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FF1853-A41A-472C-A2F6-4A7852F34D6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dirty="0" smtClean="0"/>
              <a:t>Βασικές χρήσεις λογισμικού παρουσίασης  (1)</a:t>
            </a:r>
            <a:endParaRPr lang="en-GB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1143000" y="1857375"/>
            <a:ext cx="7791450" cy="4391025"/>
          </a:xfrm>
        </p:spPr>
        <p:txBody>
          <a:bodyPr/>
          <a:lstStyle/>
          <a:p>
            <a:r>
              <a:rPr lang="el-GR" sz="2800" smtClean="0"/>
              <a:t>Σε ένα συμπεριφοριστικό πλαίσιο</a:t>
            </a:r>
          </a:p>
          <a:p>
            <a:r>
              <a:rPr lang="el-GR" sz="2800" smtClean="0"/>
              <a:t>Χρήστης ο εκπαιδευτικός</a:t>
            </a:r>
          </a:p>
          <a:p>
            <a:r>
              <a:rPr lang="el-GR" sz="2800" smtClean="0"/>
              <a:t>Ως εποπτικό μέσο στα χέρια του εκπαιδευτικού για παρουσίαση πληροφοριών και για υποστήριξη της διδασκαλίας </a:t>
            </a:r>
          </a:p>
          <a:p>
            <a:pPr lvl="1"/>
            <a:r>
              <a:rPr lang="el-GR" sz="2400" smtClean="0"/>
              <a:t>Χρησιμοποιείται συνεπώς για τη </a:t>
            </a:r>
            <a:r>
              <a:rPr lang="el-GR" sz="2400" smtClean="0">
                <a:solidFill>
                  <a:srgbClr val="FF0000"/>
                </a:solidFill>
              </a:rPr>
              <a:t>μετάδοση</a:t>
            </a:r>
            <a:r>
              <a:rPr lang="el-GR" sz="2400" smtClean="0"/>
              <a:t> πληροφοριών και γνώσεων</a:t>
            </a:r>
          </a:p>
          <a:p>
            <a:pPr lvl="1"/>
            <a:r>
              <a:rPr lang="el-GR" sz="2400" smtClean="0"/>
              <a:t>Χρήσιμο και στους μαθητές αφού οργανώνει συστηματικά τις προς πρόσκτηση πληροφορίες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F7F0DB-F0F3-41DF-A0A4-80555437E9B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dirty="0" smtClean="0"/>
              <a:t>Βασικές χρήσεις λογισμικού παρουσίασης  (2)</a:t>
            </a:r>
            <a:endParaRPr lang="en-GB" dirty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1285875" y="1785938"/>
            <a:ext cx="7648575" cy="4462462"/>
          </a:xfrm>
        </p:spPr>
        <p:txBody>
          <a:bodyPr/>
          <a:lstStyle/>
          <a:p>
            <a:r>
              <a:rPr lang="el-GR" sz="2800" smtClean="0"/>
              <a:t>Σε ένα εποικοδομιστικό πλαίσιο</a:t>
            </a:r>
          </a:p>
          <a:p>
            <a:r>
              <a:rPr lang="el-GR" sz="2800" smtClean="0"/>
              <a:t>Χρήστης ο μαθητής</a:t>
            </a:r>
          </a:p>
          <a:p>
            <a:r>
              <a:rPr lang="el-GR" sz="2800" smtClean="0"/>
              <a:t>Γνωστικό εργαλείο</a:t>
            </a:r>
          </a:p>
          <a:p>
            <a:pPr lvl="1"/>
            <a:r>
              <a:rPr lang="el-GR" sz="2400" smtClean="0"/>
              <a:t>Ανοικτό εργαλείο που χρησιμοποιείται από τους </a:t>
            </a:r>
            <a:r>
              <a:rPr lang="el-GR" sz="2400" u="sng" smtClean="0"/>
              <a:t>μαθητές</a:t>
            </a:r>
            <a:r>
              <a:rPr lang="el-GR" sz="2400" smtClean="0"/>
              <a:t> για οργάνωση πληροφοριών πολυμεσικής μορφής και για δόμηση των γνώσεών τους </a:t>
            </a:r>
          </a:p>
          <a:p>
            <a:pPr lvl="1"/>
            <a:r>
              <a:rPr lang="el-GR" sz="2400" smtClean="0"/>
              <a:t>Χρησιμοποιείται συνεπώς για μάθηση εννοιών και την οικοδόμηση γνώσεων</a:t>
            </a:r>
          </a:p>
          <a:p>
            <a:pPr lvl="1"/>
            <a:r>
              <a:rPr lang="el-GR" sz="2400" smtClean="0"/>
              <a:t>Κατάλληλο για τη δημιουργία σχεδίων εργασίας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3E8354-A742-4CD7-9E16-D493F82DFF9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Η χρήση του PowerPoint (1) </a:t>
            </a:r>
            <a:endParaRPr lang="en-GB" dirty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smtClean="0"/>
              <a:t>Υπάρχουν πολλά λογισμικά παρουσιάσεων </a:t>
            </a:r>
          </a:p>
          <a:p>
            <a:r>
              <a:rPr lang="en-GB" sz="2800" smtClean="0"/>
              <a:t>Power Point: </a:t>
            </a:r>
            <a:r>
              <a:rPr lang="el-GR" sz="2800" smtClean="0"/>
              <a:t>Βασικό λογισμικό παρουσιάσεων</a:t>
            </a:r>
            <a:r>
              <a:rPr lang="en-GB" sz="2800" smtClean="0"/>
              <a:t> </a:t>
            </a:r>
            <a:r>
              <a:rPr lang="el-GR" sz="2800" smtClean="0"/>
              <a:t>του λογισμικού </a:t>
            </a:r>
            <a:r>
              <a:rPr lang="en-GB" sz="2800" smtClean="0"/>
              <a:t>Microsoft Office</a:t>
            </a:r>
          </a:p>
          <a:p>
            <a:r>
              <a:rPr lang="el-GR" sz="2800" smtClean="0"/>
              <a:t>Απαιτούμενος εξοπλισμός: ένας υπολογιστής &amp; ένας προβολέας βίντεο.  </a:t>
            </a:r>
          </a:p>
          <a:p>
            <a:r>
              <a:rPr lang="el-GR" sz="2800" smtClean="0"/>
              <a:t>Προαιρετική οθόνη (η προβολή είναι υψηλότερης ποιότητας) - ένας απλός άσπρος τοίχος είναι αρκετός.  </a:t>
            </a:r>
          </a:p>
          <a:p>
            <a:endParaRPr lang="en-GB" sz="280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78A2E-A98C-4404-9F77-980E107A17B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b="1" i="1" dirty="0" smtClean="0">
                <a:solidFill>
                  <a:schemeClr val="tx2">
                    <a:satMod val="130000"/>
                  </a:schemeClr>
                </a:solidFill>
              </a:rPr>
              <a:t>Σκοπός</a:t>
            </a:r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en-GB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63" y="1447800"/>
            <a:ext cx="7862887" cy="4800600"/>
          </a:xfrm>
        </p:spPr>
        <p:txBody>
          <a:bodyPr/>
          <a:lstStyle/>
          <a:p>
            <a:pPr eaLnBrk="1" hangingPunct="1"/>
            <a:r>
              <a:rPr lang="el-GR" sz="2400" smtClean="0"/>
              <a:t>Η συνοπτική παρουσίαση </a:t>
            </a:r>
          </a:p>
          <a:p>
            <a:pPr lvl="1" eaLnBrk="1" hangingPunct="1"/>
            <a:r>
              <a:rPr lang="el-GR" sz="2400" smtClean="0"/>
              <a:t>των λογισμικών γενικής χρήσης (επεξεργασία κειμένου  &amp; παρουσιάσεις)</a:t>
            </a:r>
            <a:endParaRPr lang="en-US" sz="2400" smtClean="0">
              <a:latin typeface="Corbel" pitchFamily="34" charset="0"/>
            </a:endParaRPr>
          </a:p>
          <a:p>
            <a:pPr lvl="1" eaLnBrk="1" hangingPunct="1"/>
            <a:r>
              <a:rPr lang="el-GR" sz="2400" smtClean="0"/>
              <a:t>και το πως εντάσσονται στην εκπαιδευτική διαδικασία. </a:t>
            </a:r>
          </a:p>
          <a:p>
            <a:pPr eaLnBrk="1" hangingPunct="1"/>
            <a:r>
              <a:rPr lang="el-GR" sz="2400" smtClean="0"/>
              <a:t>Η έμφαση δίνεται </a:t>
            </a:r>
          </a:p>
          <a:p>
            <a:pPr lvl="1" eaLnBrk="1" hangingPunct="1"/>
            <a:r>
              <a:rPr lang="el-GR" sz="2400" smtClean="0"/>
              <a:t>στο πως τα λογισμικά γενικής χρήσης μπορούν να χρησιμοποιηθούν ως γνωστικά εργαλεία από τους μαθητές (κειμενογράφος &amp; παρουσιάσεις) και ως εποπτικά μέσα διδασκαλίας από τους εκπαιδευτικούς (παρουσιάσεις).</a:t>
            </a:r>
          </a:p>
          <a:p>
            <a:pPr eaLnBrk="1" hangingPunct="1"/>
            <a:endParaRPr lang="en-GB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ΤΠΕ και Εκπαίδευση, Β. Κόμης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980094-BDE6-4439-983F-D29815E75E1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>
                <a:latin typeface="+mn-lt"/>
              </a:rPr>
              <a:t>Η χρήση του </a:t>
            </a:r>
            <a:r>
              <a:rPr lang="en-GB" dirty="0" smtClean="0">
                <a:latin typeface="+mn-lt"/>
              </a:rPr>
              <a:t>Power Point (2)</a:t>
            </a:r>
            <a:endParaRPr lang="en-GB" dirty="0">
              <a:latin typeface="+mn-lt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Δημιουργία διαφάνειας (τίτλος - υπότιτλοι) με κείμενα</a:t>
            </a:r>
          </a:p>
          <a:p>
            <a:r>
              <a:rPr lang="el-GR" smtClean="0"/>
              <a:t>Ενσωμάτωση εικόνων &amp; γραφικών </a:t>
            </a:r>
          </a:p>
          <a:p>
            <a:r>
              <a:rPr lang="el-GR" smtClean="0"/>
              <a:t>Ενσωμάτωση ήχων &amp; βίντεο</a:t>
            </a:r>
          </a:p>
          <a:p>
            <a:r>
              <a:rPr lang="el-GR" smtClean="0"/>
              <a:t>Δημιουργία συνδέσμων και υπερσυνδέσμων</a:t>
            </a:r>
          </a:p>
          <a:p>
            <a:r>
              <a:rPr lang="el-GR" smtClean="0"/>
              <a:t>Δημιουργία κίνησης </a:t>
            </a:r>
          </a:p>
          <a:p>
            <a:r>
              <a:rPr lang="el-GR" smtClean="0"/>
              <a:t>Προβολή παρουσίασης </a:t>
            </a:r>
          </a:p>
          <a:p>
            <a:endParaRPr lang="en-GB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8AE8D8-E86D-4489-8181-3595F2E32DE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313" y="357188"/>
            <a:ext cx="749935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sz="4400" dirty="0" smtClean="0"/>
              <a:t>Γενικές κατηγορίες εκπαιδευτικού λογισμικού &amp; Θεωρίες Μάθησης</a:t>
            </a:r>
            <a:r>
              <a:rPr lang="en-GB" sz="2800" dirty="0"/>
              <a:t/>
            </a:r>
            <a:br>
              <a:rPr lang="en-GB" sz="2800" dirty="0"/>
            </a:br>
            <a:endParaRPr lang="en-GB" kern="0" dirty="0" smtClean="0">
              <a:effectLst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35D32-1B2F-45AA-A6C5-BC95316E584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33797" name="Picture 4"/>
          <p:cNvPicPr>
            <a:picLocks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9388" y="1500188"/>
            <a:ext cx="8964612" cy="4968875"/>
          </a:xfrm>
          <a:noFill/>
        </p:spPr>
      </p:pic>
      <p:sp>
        <p:nvSpPr>
          <p:cNvPr id="33798" name="TextBox 6"/>
          <p:cNvSpPr txBox="1">
            <a:spLocks noChangeArrowheads="1"/>
          </p:cNvSpPr>
          <p:nvPr/>
        </p:nvSpPr>
        <p:spPr bwMode="auto">
          <a:xfrm>
            <a:off x="428625" y="3000375"/>
            <a:ext cx="2833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>
                <a:solidFill>
                  <a:srgbClr val="FF0000"/>
                </a:solidFill>
              </a:rPr>
              <a:t>Λογισμικά κλειστού τύπου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33799" name="TextBox 7"/>
          <p:cNvSpPr txBox="1">
            <a:spLocks noChangeArrowheads="1"/>
          </p:cNvSpPr>
          <p:nvPr/>
        </p:nvSpPr>
        <p:spPr bwMode="auto">
          <a:xfrm>
            <a:off x="5286375" y="2928938"/>
            <a:ext cx="2849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>
                <a:solidFill>
                  <a:srgbClr val="FF0000"/>
                </a:solidFill>
              </a:rPr>
              <a:t>Λογισμικά ανοικτού τύπου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 rot="19045941">
            <a:off x="4614863" y="2840038"/>
            <a:ext cx="2847975" cy="4192587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i="1" dirty="0" smtClean="0">
                <a:solidFill>
                  <a:schemeClr val="tx2">
                    <a:satMod val="130000"/>
                  </a:schemeClr>
                </a:solidFill>
              </a:rPr>
              <a:t>Έννοιες – Κλειδιά</a:t>
            </a:r>
            <a:endParaRPr lang="en-GB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071563" y="1447800"/>
          <a:ext cx="7862912" cy="476728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931456"/>
                <a:gridCol w="3931456"/>
              </a:tblGrid>
              <a:tr h="47672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Εκπαιδευτικό λογισμικό</a:t>
                      </a:r>
                      <a:endParaRPr kumimoji="0" lang="en-GB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Γνωστική ψυχολογία</a:t>
                      </a:r>
                      <a:endParaRPr kumimoji="0" lang="en-GB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Γνωστικές θεωρίες</a:t>
                      </a: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kumimoji="0" lang="el-G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Εποικοδομισμός</a:t>
                      </a:r>
                      <a:endParaRPr kumimoji="0" lang="el-GR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Λογισμικό γενικής χρήσης </a:t>
                      </a: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Επεξεργασία κειμένου</a:t>
                      </a: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Λογισμικό</a:t>
                      </a:r>
                      <a:r>
                        <a:rPr kumimoji="0" lang="el-G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παρουσιάσεων</a:t>
                      </a: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kumimoji="0" lang="el-G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Γνωστικό εργαλείο </a:t>
                      </a: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kumimoji="0" lang="el-G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Εποπτικό μέσο διδασκαλίας</a:t>
                      </a:r>
                      <a:endParaRPr kumimoji="0" lang="el-GR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Υπερκείμενα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l-G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Υπερμέσα</a:t>
                      </a:r>
                      <a:endParaRPr kumimoji="0" lang="el-GR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Κόμβος</a:t>
                      </a: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Σύνδεσμος</a:t>
                      </a: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kumimoji="0" lang="el-G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Πλοήγηση</a:t>
                      </a: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endParaRPr kumimoji="0" lang="en-GB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B4E490-9ED4-4CCB-A8F9-908BB3CE91F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b="1" dirty="0" smtClean="0"/>
              <a:t>Μοντέλα μάθησης </a:t>
            </a:r>
            <a:r>
              <a:rPr lang="en-GB" b="1" dirty="0" smtClean="0"/>
              <a:t>(</a:t>
            </a:r>
            <a:r>
              <a:rPr lang="el-GR" sz="4400" b="1" dirty="0" smtClean="0"/>
              <a:t>1</a:t>
            </a:r>
            <a:r>
              <a:rPr lang="en-GB" b="1" dirty="0" smtClean="0"/>
              <a:t>)</a:t>
            </a:r>
            <a:endParaRPr lang="en-GB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000125" y="1447800"/>
            <a:ext cx="7934325" cy="4910138"/>
          </a:xfrm>
        </p:spPr>
        <p:txBody>
          <a:bodyPr/>
          <a:lstStyle/>
          <a:p>
            <a:r>
              <a:rPr lang="el-GR" sz="2800" smtClean="0"/>
              <a:t>Την ανάπτυξη εκπαιδευτικού λογισμικού επιδρούν  οι ακόλουθες ψυχολογικές θεωρίες</a:t>
            </a:r>
          </a:p>
          <a:p>
            <a:pPr lvl="1"/>
            <a:r>
              <a:rPr lang="el-GR" sz="2400" smtClean="0"/>
              <a:t>ο </a:t>
            </a:r>
            <a:r>
              <a:rPr lang="el-GR" sz="2400" b="1" i="1" smtClean="0"/>
              <a:t>συμπεριφορισμός</a:t>
            </a:r>
            <a:r>
              <a:rPr lang="el-GR" sz="2400" smtClean="0"/>
              <a:t> (behaviorism)</a:t>
            </a:r>
          </a:p>
          <a:p>
            <a:pPr lvl="2"/>
            <a:r>
              <a:rPr lang="en-GB" sz="2000" smtClean="0"/>
              <a:t>Pavlov, Skinner, Crowder, </a:t>
            </a:r>
            <a:r>
              <a:rPr lang="fr-FR" sz="2000" smtClean="0"/>
              <a:t>Gagné</a:t>
            </a:r>
            <a:endParaRPr lang="el-GR" sz="2000" smtClean="0"/>
          </a:p>
          <a:p>
            <a:pPr lvl="1"/>
            <a:r>
              <a:rPr lang="el-GR" sz="2400" smtClean="0"/>
              <a:t>η </a:t>
            </a:r>
            <a:r>
              <a:rPr lang="el-GR" sz="2400" b="1" smtClean="0"/>
              <a:t>γνωστική ψυχολογία </a:t>
            </a:r>
            <a:r>
              <a:rPr lang="el-GR" sz="2400" smtClean="0"/>
              <a:t>(</a:t>
            </a:r>
            <a:r>
              <a:rPr lang="en-GB" sz="2400" smtClean="0"/>
              <a:t>cognitive psychology</a:t>
            </a:r>
            <a:r>
              <a:rPr lang="el-GR" sz="2400" smtClean="0"/>
              <a:t>)</a:t>
            </a:r>
            <a:endParaRPr lang="en-GB" sz="2400" smtClean="0"/>
          </a:p>
          <a:p>
            <a:pPr lvl="2"/>
            <a:r>
              <a:rPr lang="en-GB" sz="2000" smtClean="0"/>
              <a:t>Newell, Simon,  Anderson </a:t>
            </a:r>
          </a:p>
          <a:p>
            <a:pPr lvl="1"/>
            <a:r>
              <a:rPr lang="el-GR" sz="2400" smtClean="0"/>
              <a:t>ο </a:t>
            </a:r>
            <a:r>
              <a:rPr lang="el-GR" sz="2400" b="1" i="1" smtClean="0"/>
              <a:t>εποικοδομισμός</a:t>
            </a:r>
            <a:r>
              <a:rPr lang="el-GR" sz="2400" smtClean="0"/>
              <a:t> (constructivism)</a:t>
            </a:r>
            <a:endParaRPr lang="fr-FR" sz="2400" smtClean="0"/>
          </a:p>
          <a:p>
            <a:pPr lvl="2"/>
            <a:r>
              <a:rPr lang="fr-FR" sz="2000" smtClean="0"/>
              <a:t>Piaget</a:t>
            </a:r>
            <a:r>
              <a:rPr lang="en-GB" sz="2000" smtClean="0"/>
              <a:t>, Papert, Bruner</a:t>
            </a:r>
            <a:endParaRPr lang="el-GR" sz="2000" smtClean="0"/>
          </a:p>
          <a:p>
            <a:pPr lvl="1"/>
            <a:r>
              <a:rPr lang="el-GR" smtClean="0"/>
              <a:t> </a:t>
            </a:r>
            <a:r>
              <a:rPr lang="el-GR" sz="2400" smtClean="0"/>
              <a:t>οι </a:t>
            </a:r>
            <a:r>
              <a:rPr lang="el-GR" sz="2400" b="1" i="1" smtClean="0"/>
              <a:t>κοινωνικοπολιτισμικές</a:t>
            </a:r>
            <a:r>
              <a:rPr lang="el-GR" sz="2400" b="1" smtClean="0"/>
              <a:t> </a:t>
            </a:r>
            <a:r>
              <a:rPr lang="el-GR" sz="2400" smtClean="0"/>
              <a:t>(</a:t>
            </a:r>
            <a:r>
              <a:rPr lang="en-US" sz="2400" smtClean="0"/>
              <a:t>sociocultural</a:t>
            </a:r>
            <a:r>
              <a:rPr lang="el-GR" sz="2400" smtClean="0"/>
              <a:t>) ή</a:t>
            </a:r>
            <a:r>
              <a:rPr lang="el-GR" sz="2400" b="1" smtClean="0"/>
              <a:t> </a:t>
            </a:r>
            <a:r>
              <a:rPr lang="el-GR" sz="2400" b="1" i="1" smtClean="0"/>
              <a:t>ιστορικοπολιτισμικές</a:t>
            </a:r>
            <a:r>
              <a:rPr lang="el-GR" sz="2400" b="1" smtClean="0"/>
              <a:t> </a:t>
            </a:r>
            <a:r>
              <a:rPr lang="el-GR" sz="2400" smtClean="0"/>
              <a:t>(</a:t>
            </a:r>
            <a:r>
              <a:rPr lang="en-US" sz="2400" smtClean="0"/>
              <a:t>historicocultural</a:t>
            </a:r>
            <a:r>
              <a:rPr lang="el-GR" sz="2400" smtClean="0"/>
              <a:t>) </a:t>
            </a:r>
            <a:r>
              <a:rPr lang="el-GR" sz="2400" b="1" i="1" smtClean="0"/>
              <a:t>προσεγγίσεις</a:t>
            </a:r>
            <a:r>
              <a:rPr lang="el-GR" sz="2400" smtClean="0"/>
              <a:t>.</a:t>
            </a:r>
            <a:endParaRPr lang="en-GB" sz="2400" smtClean="0"/>
          </a:p>
          <a:p>
            <a:pPr lvl="2"/>
            <a:r>
              <a:rPr lang="en-GB" sz="2000" smtClean="0"/>
              <a:t>Vygotsky, Luria,</a:t>
            </a:r>
            <a:r>
              <a:rPr lang="el-GR" sz="2000" smtClean="0"/>
              <a:t> </a:t>
            </a:r>
            <a:r>
              <a:rPr lang="en-GB" sz="2000" smtClean="0"/>
              <a:t>Leontiev, Bruner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FD628C-432C-4A37-8438-70B27EC5754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357313" y="2428875"/>
            <a:ext cx="7500937" cy="25003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71438" y="3719513"/>
            <a:ext cx="12842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>
                <a:solidFill>
                  <a:srgbClr val="FF0000"/>
                </a:solidFill>
              </a:rPr>
              <a:t>Γνωστικές </a:t>
            </a:r>
          </a:p>
          <a:p>
            <a:pPr algn="ctr"/>
            <a:r>
              <a:rPr lang="el-GR">
                <a:solidFill>
                  <a:srgbClr val="FF0000"/>
                </a:solidFill>
              </a:rPr>
              <a:t>θεωρίες</a:t>
            </a:r>
            <a:endParaRPr lang="en-GB">
              <a:solidFill>
                <a:srgbClr val="FF0000"/>
              </a:solidFill>
            </a:endParaRPr>
          </a:p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b="1" dirty="0" smtClean="0"/>
              <a:t>Μοντέλα μάθησης </a:t>
            </a:r>
            <a:r>
              <a:rPr lang="en-GB" b="1" dirty="0" smtClean="0"/>
              <a:t>(</a:t>
            </a:r>
            <a:r>
              <a:rPr lang="el-GR" sz="4000" b="1" dirty="0" smtClean="0"/>
              <a:t>2</a:t>
            </a:r>
            <a:r>
              <a:rPr lang="en-GB" b="1" dirty="0" smtClean="0"/>
              <a:t>)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ECE33-0D33-47E7-83C6-71560212382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28625" y="1285875"/>
          <a:ext cx="8501093" cy="5311140"/>
        </p:xfrm>
        <a:graphic>
          <a:graphicData uri="http://schemas.openxmlformats.org/drawingml/2006/table">
            <a:tbl>
              <a:tblPr/>
              <a:tblGrid>
                <a:gridCol w="2277169"/>
                <a:gridCol w="2866367"/>
                <a:gridCol w="3357557"/>
              </a:tblGrid>
              <a:tr h="528638"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Συμπεριφοριστικές θεωρίες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Γνωστικές θεωρίες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Κοινωνικοπολιτισμικές θεωρίες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2025"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Γραμμική Οργάνωση Πληροφορίας (</a:t>
                      </a:r>
                      <a:r>
                        <a:rPr kumimoji="0" lang="el-G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Skinner</a:t>
                      </a: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Δομικός εποικοδομισμός (Piaget)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Κοινωνικός εποικοδομισμός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2025"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Μέθοδος πολλαπλών Επιλογών (Crowder)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Εποικοδομισμός</a:t>
                      </a: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του </a:t>
                      </a:r>
                      <a:r>
                        <a:rPr kumimoji="0" lang="el-G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Papert</a:t>
                      </a: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l-G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constructionism</a:t>
                      </a: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Κοινωνικοπολιτισμική</a:t>
                      </a: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θεωρία του </a:t>
                      </a:r>
                      <a:r>
                        <a:rPr kumimoji="0" lang="el-G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Vygotsky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Διδακτικός Σχεδιασμός (</a:t>
                      </a: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Gagné</a:t>
                      </a: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Ανακαλυπτική μάθηση (Bruner)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Εγκαθιδρυμένη γνώση (situated cognition)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2025"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Επεξεργασία της πληροφορίας (γνωστικοί ψυχολόγοι)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Κατανεμημένη γνώση (distributed cognition)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2025"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Συνδεσιασμός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(Varela,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Maturana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Θεωρία της δραστηριότητας (επίγονοι της θεωρίας του </a:t>
                      </a:r>
                      <a:r>
                        <a:rPr kumimoji="0" lang="el-G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Vygotsky</a:t>
                      </a: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sz="4800" dirty="0" smtClean="0"/>
              <a:t>Βασική ορολογία </a:t>
            </a:r>
            <a:endParaRPr lang="en-US" sz="48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643063"/>
            <a:ext cx="7499350" cy="4605337"/>
          </a:xfrm>
        </p:spPr>
        <p:txBody>
          <a:bodyPr/>
          <a:lstStyle/>
          <a:p>
            <a:r>
              <a:rPr lang="el-GR" smtClean="0"/>
              <a:t>Λογισμικό γενικής χρήσης</a:t>
            </a:r>
          </a:p>
          <a:p>
            <a:r>
              <a:rPr lang="el-GR" smtClean="0"/>
              <a:t>Επεξεργασία κειμένου</a:t>
            </a:r>
          </a:p>
          <a:p>
            <a:r>
              <a:rPr lang="el-GR" smtClean="0"/>
              <a:t>Λογισμικό παρουσιάσεων</a:t>
            </a:r>
          </a:p>
          <a:p>
            <a:r>
              <a:rPr lang="el-GR" smtClean="0"/>
              <a:t>πολυμέσα (multimedia)</a:t>
            </a:r>
          </a:p>
          <a:p>
            <a:r>
              <a:rPr lang="el-GR" smtClean="0"/>
              <a:t>υπερμέσα (hypermedia)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AC0F5-FA4F-42DB-BD49-C86DDCFA96F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Λογισμικά γενικής χρήσης</a:t>
            </a:r>
            <a:endParaRPr lang="en-GB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214438" y="1500188"/>
            <a:ext cx="7499350" cy="4800600"/>
          </a:xfrm>
        </p:spPr>
        <p:txBody>
          <a:bodyPr/>
          <a:lstStyle/>
          <a:p>
            <a:r>
              <a:rPr lang="el-GR" sz="2800" smtClean="0"/>
              <a:t>Με τον όρο «λογισμικά γενικής χρήσης» εννοούμε τις πιο διαδεδομένες εμπορικές εφαρμογές πληροφορικής που χρησιμοποιούνται για τη διαχείριση και την επεξεργασία βασικών μορφών πληροφορίας.</a:t>
            </a:r>
          </a:p>
          <a:p>
            <a:r>
              <a:rPr lang="el-GR" sz="2800" smtClean="0"/>
              <a:t>Τα λογισμικά γενικής χρήσης απαντώνται σε όλα τα υπολογιστικά συστήματα και χρησιμοποιούνται ευρέως στις μέρες μας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3526AB-21FE-4A7D-9C6B-00610F06ABF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dirty="0" smtClean="0"/>
              <a:t>Κατηγορίες λογισμικών γενικής χρήσης</a:t>
            </a:r>
            <a:endParaRPr lang="en-GB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1214438" y="1447800"/>
            <a:ext cx="7720012" cy="4800600"/>
          </a:xfrm>
        </p:spPr>
        <p:txBody>
          <a:bodyPr/>
          <a:lstStyle/>
          <a:p>
            <a:r>
              <a:rPr lang="el-GR" sz="2800" smtClean="0"/>
              <a:t>Κατηγορίες λογισμικού γενικής χρήσης:</a:t>
            </a:r>
          </a:p>
          <a:p>
            <a:pPr lvl="1"/>
            <a:r>
              <a:rPr lang="el-GR" sz="2400" smtClean="0"/>
              <a:t>Επεξεργασία κειμένου</a:t>
            </a:r>
          </a:p>
          <a:p>
            <a:pPr lvl="1"/>
            <a:r>
              <a:rPr lang="el-GR" sz="2400" smtClean="0"/>
              <a:t>Λογισμικό παρουσιάσεων</a:t>
            </a:r>
          </a:p>
          <a:p>
            <a:pPr lvl="1"/>
            <a:r>
              <a:rPr lang="el-GR" sz="2400" smtClean="0"/>
              <a:t>Λογιστικά φύλλα </a:t>
            </a:r>
          </a:p>
          <a:p>
            <a:pPr lvl="1"/>
            <a:r>
              <a:rPr lang="el-GR" sz="2400" smtClean="0"/>
              <a:t>Βάσεις δεδομένων</a:t>
            </a:r>
          </a:p>
          <a:p>
            <a:pPr lvl="1"/>
            <a:r>
              <a:rPr lang="el-GR" sz="2400" smtClean="0"/>
              <a:t>Επεξεργασία εικόνων</a:t>
            </a:r>
          </a:p>
          <a:p>
            <a:pPr lvl="1"/>
            <a:r>
              <a:rPr lang="el-GR" sz="2400" smtClean="0"/>
              <a:t>Επεξεργασία ήχου</a:t>
            </a:r>
          </a:p>
          <a:p>
            <a:pPr lvl="1"/>
            <a:r>
              <a:rPr lang="el-GR" sz="2400" smtClean="0"/>
              <a:t>Επεξεργασία βίντεο </a:t>
            </a:r>
          </a:p>
          <a:p>
            <a:pPr lvl="1"/>
            <a:r>
              <a:rPr lang="el-GR" sz="2400" smtClean="0"/>
              <a:t>Φυλλομετρητές</a:t>
            </a:r>
          </a:p>
          <a:p>
            <a:pPr lvl="1"/>
            <a:r>
              <a:rPr lang="el-GR" sz="2400" smtClean="0"/>
              <a:t>Ηλεκτρονική επικοινωνία (</a:t>
            </a:r>
            <a:r>
              <a:rPr lang="en-GB" sz="2400" smtClean="0"/>
              <a:t>e-mail</a:t>
            </a:r>
            <a:r>
              <a:rPr lang="el-GR" sz="2400" smtClean="0"/>
              <a:t>)  </a:t>
            </a:r>
          </a:p>
          <a:p>
            <a:pPr lvl="1"/>
            <a:r>
              <a:rPr lang="el-GR" sz="2400" smtClean="0"/>
              <a:t>Μηχανές αναζήτησης </a:t>
            </a:r>
            <a:endParaRPr lang="en-GB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636247-C056-49B8-9BE6-12928CA52DA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Εκπαιδευτικές χρήσεις</a:t>
            </a:r>
            <a:endParaRPr lang="en-GB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Παρότι δεν είναι εκπαιδευτικές εφαρμογές, τα λογισμικά γενικής χρήσης έχουν πολλές εκπαιδευτικές χρήσεις</a:t>
            </a:r>
          </a:p>
          <a:p>
            <a:pPr marL="917575" lvl="1" indent="-514350"/>
            <a:r>
              <a:rPr lang="el-GR" smtClean="0"/>
              <a:t>Ως </a:t>
            </a:r>
            <a:r>
              <a:rPr lang="el-GR" smtClean="0">
                <a:solidFill>
                  <a:srgbClr val="FF0000"/>
                </a:solidFill>
              </a:rPr>
              <a:t>εποπτικά μέσα διδασκαλίας </a:t>
            </a:r>
            <a:r>
              <a:rPr lang="el-GR" smtClean="0"/>
              <a:t>(για επιδείξεις, παρουσιάσεις, κλπ.)</a:t>
            </a:r>
          </a:p>
          <a:p>
            <a:pPr marL="917575" lvl="1" indent="-514350"/>
            <a:r>
              <a:rPr lang="el-GR" smtClean="0"/>
              <a:t>Ως </a:t>
            </a:r>
            <a:r>
              <a:rPr lang="el-GR" smtClean="0">
                <a:solidFill>
                  <a:srgbClr val="FF0000"/>
                </a:solidFill>
              </a:rPr>
              <a:t>εργαλεία </a:t>
            </a:r>
            <a:r>
              <a:rPr lang="el-GR" smtClean="0"/>
              <a:t>επεξεργασίας, αναζήτησης και επικοινωνίας της πληροφορίας</a:t>
            </a:r>
          </a:p>
          <a:p>
            <a:pPr marL="917575" lvl="1" indent="-514350"/>
            <a:r>
              <a:rPr lang="el-GR" smtClean="0"/>
              <a:t>Ως </a:t>
            </a:r>
            <a:r>
              <a:rPr lang="el-GR" smtClean="0">
                <a:solidFill>
                  <a:srgbClr val="FF0000"/>
                </a:solidFill>
              </a:rPr>
              <a:t>γνωστικά εργαλεία </a:t>
            </a:r>
            <a:endParaRPr lang="en-GB" smtClean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9301A4-BB61-4889-B593-6395B2D4D44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1861</TotalTime>
  <Words>1175</Words>
  <Application>Microsoft Office PowerPoint</Application>
  <PresentationFormat>Προβολή στην οθόνη (4:3)</PresentationFormat>
  <Paragraphs>213</Paragraphs>
  <Slides>21</Slides>
  <Notes>21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9" baseType="lpstr">
      <vt:lpstr>Arial</vt:lpstr>
      <vt:lpstr>Gill Sans MT</vt:lpstr>
      <vt:lpstr>Wingdings 2</vt:lpstr>
      <vt:lpstr>Verdana</vt:lpstr>
      <vt:lpstr>Calibri</vt:lpstr>
      <vt:lpstr>Corbel</vt:lpstr>
      <vt:lpstr>Times New Roman</vt:lpstr>
      <vt:lpstr>Solstice</vt:lpstr>
      <vt:lpstr> Εκπαιδευτικές εφαρμογές των λογισμικών γενικής χρήσης επεξεργασία κειμένου - παρουσιάσεις</vt:lpstr>
      <vt:lpstr>Σκοπός </vt:lpstr>
      <vt:lpstr>Έννοιες – Κλειδιά</vt:lpstr>
      <vt:lpstr>Μοντέλα μάθησης (1)</vt:lpstr>
      <vt:lpstr>Μοντέλα μάθησης (2)</vt:lpstr>
      <vt:lpstr>Βασική ορολογία </vt:lpstr>
      <vt:lpstr>Λογισμικά γενικής χρήσης</vt:lpstr>
      <vt:lpstr>Κατηγορίες λογισμικών γενικής χρήσης</vt:lpstr>
      <vt:lpstr>Εκπαιδευτικές χρήσεις</vt:lpstr>
      <vt:lpstr>Παραδείγματα χρήσεων</vt:lpstr>
      <vt:lpstr>Επεξεργασία κειμένου (1)</vt:lpstr>
      <vt:lpstr>Επεξεργασία κειμένου (2)</vt:lpstr>
      <vt:lpstr>Επεξεργασία κειμένου (3)</vt:lpstr>
      <vt:lpstr>Λογισμικό παρουσιάσεων (1)</vt:lpstr>
      <vt:lpstr>Λογισμικό παρουσιάσεων (2)</vt:lpstr>
      <vt:lpstr>Λογισμικό παρουσιάσεων (3)</vt:lpstr>
      <vt:lpstr>Βασικές χρήσεις λογισμικού παρουσίασης  (1)</vt:lpstr>
      <vt:lpstr>Βασικές χρήσεις λογισμικού παρουσίασης  (2)</vt:lpstr>
      <vt:lpstr>Η χρήση του PowerPoint (1) </vt:lpstr>
      <vt:lpstr>Η χρήση του Power Point (2)</vt:lpstr>
      <vt:lpstr>Γενικές κατηγορίες εκπαιδευτικού λογισμικού &amp; Θεωρίες Μάθησης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Φάσεις και Μοντέλα ένταξης των Τεχνολογιών της Πληροφορίας και των Επικοινωνιών στην Εκπαίδευση</dc:title>
  <dc:creator>maxoula</dc:creator>
  <cp:lastModifiedBy>maxoula</cp:lastModifiedBy>
  <cp:revision>473</cp:revision>
  <dcterms:created xsi:type="dcterms:W3CDTF">2007-03-24T20:13:53Z</dcterms:created>
  <dcterms:modified xsi:type="dcterms:W3CDTF">2014-04-27T19:40:21Z</dcterms:modified>
</cp:coreProperties>
</file>