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756" r:id="rId2"/>
  </p:sldMasterIdLst>
  <p:notesMasterIdLst>
    <p:notesMasterId r:id="rId40"/>
  </p:notesMasterIdLst>
  <p:sldIdLst>
    <p:sldId id="256" r:id="rId3"/>
    <p:sldId id="257" r:id="rId4"/>
    <p:sldId id="258" r:id="rId5"/>
    <p:sldId id="278" r:id="rId6"/>
    <p:sldId id="286" r:id="rId7"/>
    <p:sldId id="287" r:id="rId8"/>
    <p:sldId id="285" r:id="rId9"/>
    <p:sldId id="292" r:id="rId10"/>
    <p:sldId id="260" r:id="rId11"/>
    <p:sldId id="284" r:id="rId12"/>
    <p:sldId id="275" r:id="rId13"/>
    <p:sldId id="276" r:id="rId14"/>
    <p:sldId id="277" r:id="rId15"/>
    <p:sldId id="270" r:id="rId16"/>
    <p:sldId id="271" r:id="rId17"/>
    <p:sldId id="272" r:id="rId18"/>
    <p:sldId id="279" r:id="rId19"/>
    <p:sldId id="288" r:id="rId20"/>
    <p:sldId id="280" r:id="rId21"/>
    <p:sldId id="289" r:id="rId22"/>
    <p:sldId id="290" r:id="rId23"/>
    <p:sldId id="281" r:id="rId24"/>
    <p:sldId id="293" r:id="rId25"/>
    <p:sldId id="291" r:id="rId26"/>
    <p:sldId id="294" r:id="rId27"/>
    <p:sldId id="282" r:id="rId28"/>
    <p:sldId id="295" r:id="rId29"/>
    <p:sldId id="283" r:id="rId30"/>
    <p:sldId id="273" r:id="rId31"/>
    <p:sldId id="264" r:id="rId32"/>
    <p:sldId id="268" r:id="rId33"/>
    <p:sldId id="267" r:id="rId34"/>
    <p:sldId id="296" r:id="rId35"/>
    <p:sldId id="265" r:id="rId36"/>
    <p:sldId id="297" r:id="rId37"/>
    <p:sldId id="298" r:id="rId38"/>
    <p:sldId id="26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2" autoAdjust="0"/>
    <p:restoredTop sz="91101" autoAdjust="0"/>
  </p:normalViewPr>
  <p:slideViewPr>
    <p:cSldViewPr>
      <p:cViewPr varScale="1">
        <p:scale>
          <a:sx n="39" d="100"/>
          <a:sy n="39" d="100"/>
        </p:scale>
        <p:origin x="350" y="53"/>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7A704-9F1C-4FD3-85D1-57AF2D7FD0E8}" type="datetimeFigureOut">
              <a:rPr lang="en-US" smtClean="0"/>
              <a:pPr/>
              <a:t>1/18/2021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BFB8C-BBFF-4397-A51C-1E92596422A9}" type="slidenum">
              <a:rPr lang="en-US" smtClean="0"/>
              <a:pPr/>
              <a:t>‹#›</a:t>
            </a:fld>
            <a:endParaRPr lang="en-US" dirty="0"/>
          </a:p>
        </p:txBody>
      </p:sp>
    </p:spTree>
    <p:extLst>
      <p:ext uri="{BB962C8B-B14F-4D97-AF65-F5344CB8AC3E}">
        <p14:creationId xmlns:p14="http://schemas.microsoft.com/office/powerpoint/2010/main" val="263180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a:t>
            </a:fld>
            <a:endParaRPr lang="en-US"/>
          </a:p>
        </p:txBody>
      </p:sp>
    </p:spTree>
    <p:extLst>
      <p:ext uri="{BB962C8B-B14F-4D97-AF65-F5344CB8AC3E}">
        <p14:creationId xmlns:p14="http://schemas.microsoft.com/office/powerpoint/2010/main" val="42698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17" name="Footer Placeholder 16"/>
          <p:cNvSpPr>
            <a:spLocks noGrp="1"/>
          </p:cNvSpPr>
          <p:nvPr>
            <p:ph type="ftr" sz="quarter" idx="11"/>
          </p:nvPr>
        </p:nvSpPr>
        <p:spPr>
          <a:xfrm>
            <a:off x="5410200" y="4205288"/>
            <a:ext cx="1295400" cy="457200"/>
          </a:xfrm>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5" name="Footer Placeholder 4"/>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6" name="Slide Number Placeholder 5"/>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5" name="Footer Placeholder 4"/>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6" name="Slide Number Placeholder 5"/>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5" name="Footer Placeholder 4"/>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6" name="Slide Number Placeholder 5"/>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5" name="Footer Placeholder 4"/>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6" name="Slide Number Placeholder 5"/>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r"/>
            <a:fld id="{2B2597FF-48B0-441B-9545-71AB352AD09F}" type="datetime1">
              <a:rPr lang="en-US" smtClean="0"/>
              <a:t>1/18/2021</a:t>
            </a:fld>
            <a:endParaRPr lang="en-US" sz="1200">
              <a:solidFill>
                <a:schemeClr val="bg2">
                  <a:shade val="50000"/>
                </a:schemeClr>
              </a:solidFill>
            </a:endParaRPr>
          </a:p>
        </p:txBody>
      </p:sp>
      <p:sp>
        <p:nvSpPr>
          <p:cNvPr id="27" name="Slide Number Placeholder 26"/>
          <p:cNvSpPr>
            <a:spLocks noGrp="1"/>
          </p:cNvSpPr>
          <p:nvPr>
            <p:ph type="sldNum" sz="quarter" idx="11"/>
          </p:nvPr>
        </p:nvSpPr>
        <p:spPr/>
        <p:txBody>
          <a:bodyPr rtlCol="0"/>
          <a:lstStyle/>
          <a:p>
            <a:pPr algn="ctr"/>
            <a:fld id="{990B41CA-569D-40E7-8E58-026C0338B2C8}" type="slidenum">
              <a:rPr lang="en-US" smtClean="0"/>
              <a:pPr algn="ctr"/>
              <a:t>‹#›</a:t>
            </a:fld>
            <a:endParaRPr lang="en-US" sz="1200">
              <a:solidFill>
                <a:schemeClr val="bg2">
                  <a:shade val="50000"/>
                </a:schemeClr>
              </a:solidFill>
              <a:effectLst/>
            </a:endParaRPr>
          </a:p>
        </p:txBody>
      </p:sp>
      <p:sp>
        <p:nvSpPr>
          <p:cNvPr id="28" name="Footer Placeholder 27"/>
          <p:cNvSpPr>
            <a:spLocks noGrp="1"/>
          </p:cNvSpPr>
          <p:nvPr>
            <p:ph type="ftr" sz="quarter" idx="12"/>
          </p:nvPr>
        </p:nvSpPr>
        <p:spPr/>
        <p:txBody>
          <a:bodyPr rtlCol="0"/>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4" name="Footer Placeholder 3"/>
          <p:cNvSpPr>
            <a:spLocks noGrp="1"/>
          </p:cNvSpPr>
          <p:nvPr>
            <p:ph type="ftr" sz="quarter" idx="11"/>
          </p:nvPr>
        </p:nvSpPr>
        <p:spPr>
          <a:xfrm>
            <a:off x="5257800" y="612648"/>
            <a:ext cx="1325880" cy="457200"/>
          </a:xfrm>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5" name="Slide Number Placeholder 4"/>
          <p:cNvSpPr>
            <a:spLocks noGrp="1"/>
          </p:cNvSpPr>
          <p:nvPr>
            <p:ph type="sldNum" sz="quarter" idx="12"/>
          </p:nvPr>
        </p:nvSpPr>
        <p:spPr>
          <a:xfrm>
            <a:off x="8174736" y="2272"/>
            <a:ext cx="762000" cy="365760"/>
          </a:xfrm>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3" name="Footer Placeholder 2"/>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4" name="Slide Number Placeholder 3"/>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r"/>
            <a:fld id="{2B2597FF-48B0-441B-9545-71AB352AD09F}" type="datetime1">
              <a:rPr lang="en-US" smtClean="0"/>
              <a:t>1/18/2021</a:t>
            </a:fld>
            <a:endParaRPr lang="en-US" sz="1200">
              <a:solidFill>
                <a:schemeClr val="bg2">
                  <a:shade val="50000"/>
                </a:schemeClr>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750" y="1340768"/>
            <a:ext cx="7406640" cy="1944216"/>
          </a:xfrm>
        </p:spPr>
        <p:txBody>
          <a:bodyPr>
            <a:normAutofit/>
          </a:bodyPr>
          <a:lstStyle/>
          <a:p>
            <a:r>
              <a:rPr lang="el-GR" dirty="0" smtClean="0"/>
              <a:t>4</a:t>
            </a:r>
            <a:r>
              <a:rPr lang="el-GR" dirty="0"/>
              <a:t>. Ανθρώπινο Δυναμικό και ΔΟΠ</a:t>
            </a:r>
            <a:endParaRPr lang="en-US" dirty="0"/>
          </a:p>
        </p:txBody>
      </p:sp>
      <p:sp>
        <p:nvSpPr>
          <p:cNvPr id="3" name="Subtitle 2"/>
          <p:cNvSpPr>
            <a:spLocks noGrp="1"/>
          </p:cNvSpPr>
          <p:nvPr>
            <p:ph type="subTitle" idx="1"/>
          </p:nvPr>
        </p:nvSpPr>
        <p:spPr>
          <a:xfrm>
            <a:off x="966456" y="5967611"/>
            <a:ext cx="7854016" cy="1152128"/>
          </a:xfrm>
        </p:spPr>
        <p:txBody>
          <a:bodyPr>
            <a:normAutofit/>
          </a:bodyPr>
          <a:lstStyle/>
          <a:p>
            <a:pPr algn="just"/>
            <a:r>
              <a:rPr lang="el-GR" sz="1600" dirty="0" smtClean="0"/>
              <a:t>Το εκπαιδευτικό υλικό βασίστηκε στο βιβλίο των Τσαρούχα</a:t>
            </a:r>
            <a:r>
              <a:rPr lang="el-GR" sz="1600" dirty="0"/>
              <a:t>, </a:t>
            </a:r>
            <a:r>
              <a:rPr lang="el-GR" sz="1600" dirty="0" smtClean="0"/>
              <a:t>&amp; </a:t>
            </a:r>
            <a:r>
              <a:rPr lang="el-GR" sz="1600" dirty="0" err="1" smtClean="0"/>
              <a:t>Ντέλιου</a:t>
            </a:r>
            <a:r>
              <a:rPr lang="el-GR" sz="1600" dirty="0" smtClean="0"/>
              <a:t> </a:t>
            </a:r>
            <a:r>
              <a:rPr lang="el-GR" sz="1600" dirty="0"/>
              <a:t>(2017). </a:t>
            </a:r>
            <a:r>
              <a:rPr lang="el-GR" sz="1600" i="1" dirty="0"/>
              <a:t>Σύγχρονες Μέθοδοι στη Διοίκηση και Τεχνολογία Ποιότητας, </a:t>
            </a:r>
            <a:r>
              <a:rPr lang="el-GR" sz="1600" dirty="0"/>
              <a:t>Εκδόσεις Δισίγμα.</a:t>
            </a:r>
            <a:endParaRPr lang="en-US" sz="1600" dirty="0"/>
          </a:p>
        </p:txBody>
      </p:sp>
      <p:sp>
        <p:nvSpPr>
          <p:cNvPr id="4" name="Θέση υποσέλιδου 3">
            <a:extLst>
              <a:ext uri="{FF2B5EF4-FFF2-40B4-BE49-F238E27FC236}">
                <a16:creationId xmlns="" xmlns:a16="http://schemas.microsoft.com/office/drawing/2014/main" id="{9197A7A2-4213-4EF7-A45A-E183FF2B3FB9}"/>
              </a:ext>
            </a:extLst>
          </p:cNvPr>
          <p:cNvSpPr>
            <a:spLocks noGrp="1"/>
          </p:cNvSpPr>
          <p:nvPr>
            <p:ph type="ftr" sz="quarter" idx="11"/>
          </p:nvPr>
        </p:nvSpPr>
        <p:spPr>
          <a:xfrm>
            <a:off x="4860032" y="4205288"/>
            <a:ext cx="4283968" cy="807888"/>
          </a:xfrm>
        </p:spPr>
        <p:txBody>
          <a:bodyPr/>
          <a:lstStyle/>
          <a:p>
            <a:r>
              <a:rPr lang="el-GR" sz="1600" b="1" dirty="0"/>
              <a:t>ΠΑΝΕΠΙΣΤΗΜΙΟ ΠΑΤΡΩΝ</a:t>
            </a:r>
          </a:p>
          <a:p>
            <a:r>
              <a:rPr lang="el-GR" sz="1600" b="1" dirty="0"/>
              <a:t>Τμήμα Διοίκησης Τουρισμού</a:t>
            </a:r>
            <a:endParaRPr lang="en-US" sz="1600" b="1" dirty="0"/>
          </a:p>
        </p:txBody>
      </p:sp>
      <p:sp>
        <p:nvSpPr>
          <p:cNvPr id="5" name="Θέση αριθμού διαφάνειας 4">
            <a:extLst>
              <a:ext uri="{FF2B5EF4-FFF2-40B4-BE49-F238E27FC236}">
                <a16:creationId xmlns="" xmlns:a16="http://schemas.microsoft.com/office/drawing/2014/main" id="{72F5882C-6663-40B5-AFCC-494319BE88DF}"/>
              </a:ext>
            </a:extLst>
          </p:cNvPr>
          <p:cNvSpPr>
            <a:spLocks noGrp="1"/>
          </p:cNvSpPr>
          <p:nvPr>
            <p:ph type="sldNum" sz="quarter" idx="12"/>
          </p:nvPr>
        </p:nvSpPr>
        <p:spPr/>
        <p:txBody>
          <a:bodyPr/>
          <a:lstStyle/>
          <a:p>
            <a:fld id="{990B41CA-569D-40E7-8E58-026C0338B2C8}" type="slidenum">
              <a:rPr lang="en-US" smtClean="0"/>
              <a:pPr/>
              <a:t>1</a:t>
            </a:fld>
            <a:endParaRPr lang="en-US"/>
          </a:p>
        </p:txBody>
      </p:sp>
      <p:sp>
        <p:nvSpPr>
          <p:cNvPr id="6" name="Ορθογώνιο 5"/>
          <p:cNvSpPr/>
          <p:nvPr/>
        </p:nvSpPr>
        <p:spPr>
          <a:xfrm>
            <a:off x="323977" y="184016"/>
            <a:ext cx="4572000" cy="646331"/>
          </a:xfrm>
          <a:prstGeom prst="rect">
            <a:avLst/>
          </a:prstGeom>
        </p:spPr>
        <p:txBody>
          <a:bodyPr>
            <a:spAutoFit/>
          </a:bodyPr>
          <a:lstStyle/>
          <a:p>
            <a:r>
              <a:rPr lang="el-GR" altLang="ko-KR" b="1" dirty="0">
                <a:solidFill>
                  <a:schemeClr val="accent6"/>
                </a:solidFill>
                <a:latin typeface="Comic Sans MS" pitchFamily="66" charset="0"/>
                <a:cs typeface="Arial" pitchFamily="34" charset="0"/>
              </a:rPr>
              <a:t>4601 Διοίκηση Ολικής Ποιότητας  Υπηρεσιών στον Τουρισμό </a:t>
            </a:r>
            <a:endParaRPr lang="el-GR" altLang="ko-KR" b="1" dirty="0">
              <a:solidFill>
                <a:schemeClr val="accent6"/>
              </a:solidFill>
              <a:latin typeface="Comic Sans MS" pitchFamily="66" charset="0"/>
              <a:cs typeface="Arial" pitchFamily="34" charset="0"/>
            </a:endParaRPr>
          </a:p>
        </p:txBody>
      </p:sp>
      <p:sp>
        <p:nvSpPr>
          <p:cNvPr id="7" name="Rectangle 2"/>
          <p:cNvSpPr txBox="1">
            <a:spLocks/>
          </p:cNvSpPr>
          <p:nvPr/>
        </p:nvSpPr>
        <p:spPr>
          <a:xfrm>
            <a:off x="3887416" y="3246274"/>
            <a:ext cx="5256584" cy="5334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l-GR" sz="1800" b="1" dirty="0" smtClean="0">
                <a:solidFill>
                  <a:srgbClr val="FFFF00"/>
                </a:solidFill>
                <a:latin typeface="Comic Sans MS" panose="030F0702030302020204" pitchFamily="66" charset="0"/>
              </a:rPr>
              <a:t>Διδάσκουσα:</a:t>
            </a:r>
            <a:endParaRPr lang="en-US" sz="1800" b="1" dirty="0" smtClean="0">
              <a:solidFill>
                <a:srgbClr val="FFFF00"/>
              </a:solidFill>
              <a:latin typeface="Comic Sans MS" panose="030F0702030302020204" pitchFamily="66" charset="0"/>
            </a:endParaRPr>
          </a:p>
          <a:p>
            <a:pPr algn="r"/>
            <a:r>
              <a:rPr lang="el-GR" sz="1800" b="1" dirty="0" smtClean="0">
                <a:solidFill>
                  <a:srgbClr val="FFFF00"/>
                </a:solidFill>
                <a:latin typeface="Comic Sans MS" panose="030F0702030302020204" pitchFamily="66" charset="0"/>
              </a:rPr>
              <a:t> </a:t>
            </a:r>
            <a:r>
              <a:rPr lang="el-GR" altLang="el-GR" sz="1800" b="1" dirty="0" smtClean="0">
                <a:solidFill>
                  <a:srgbClr val="FFFF00"/>
                </a:solidFill>
                <a:latin typeface="Arial" pitchFamily="34" charset="0"/>
              </a:rPr>
              <a:t>Άννα </a:t>
            </a:r>
            <a:r>
              <a:rPr lang="el-GR" altLang="el-GR" sz="1800" b="1" dirty="0" err="1" smtClean="0">
                <a:solidFill>
                  <a:srgbClr val="FFFF00"/>
                </a:solidFill>
                <a:latin typeface="Arial" pitchFamily="34" charset="0"/>
              </a:rPr>
              <a:t>Κουρτεσοπούλου</a:t>
            </a:r>
            <a:r>
              <a:rPr lang="el-GR" altLang="el-GR" sz="1800" b="1" dirty="0" smtClean="0">
                <a:solidFill>
                  <a:srgbClr val="FFFF00"/>
                </a:solidFill>
                <a:latin typeface="Arial" pitchFamily="34" charset="0"/>
              </a:rPr>
              <a:t>, </a:t>
            </a:r>
            <a:r>
              <a:rPr lang="en-US" altLang="el-GR" sz="1800" b="1" dirty="0" smtClean="0">
                <a:solidFill>
                  <a:srgbClr val="FFFF00"/>
                </a:solidFill>
                <a:latin typeface="Arial" pitchFamily="34" charset="0"/>
              </a:rPr>
              <a:t>Ph.D., M.B.A.</a:t>
            </a:r>
            <a:r>
              <a:rPr lang="el-GR" altLang="el-GR" sz="1800" b="1" dirty="0" smtClean="0">
                <a:solidFill>
                  <a:srgbClr val="FFFF00"/>
                </a:solidFill>
                <a:latin typeface="Arial" pitchFamily="34" charset="0"/>
              </a:rPr>
              <a:t>, </a:t>
            </a:r>
            <a:r>
              <a:rPr lang="en-US" altLang="el-GR" sz="1800" b="1" dirty="0" err="1" smtClean="0">
                <a:solidFill>
                  <a:srgbClr val="FFFF00"/>
                </a:solidFill>
                <a:latin typeface="Arial" pitchFamily="34" charset="0"/>
              </a:rPr>
              <a:t>MSc</a:t>
            </a:r>
            <a:endParaRPr lang="el-GR" sz="1800" dirty="0">
              <a:solidFill>
                <a:srgbClr val="FFFF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493204" y="655695"/>
            <a:ext cx="8229600" cy="1066800"/>
          </a:xfrm>
        </p:spPr>
        <p:txBody>
          <a:bodyPr>
            <a:noAutofit/>
          </a:bodyPr>
          <a:lstStyle/>
          <a:p>
            <a:pPr algn="ctr"/>
            <a:r>
              <a:rPr lang="el-GR" sz="2400" b="1" dirty="0" smtClean="0"/>
              <a:t>Επαναπροσδιορισμός του ρόλου των εργαζομένων</a:t>
            </a:r>
            <a:endParaRPr lang="el-GR" sz="2400" b="1"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10</a:t>
            </a:fld>
            <a:endParaRPr lang="en-US"/>
          </a:p>
        </p:txBody>
      </p:sp>
      <p:sp>
        <p:nvSpPr>
          <p:cNvPr id="8" name="TextBox 7"/>
          <p:cNvSpPr txBox="1"/>
          <p:nvPr/>
        </p:nvSpPr>
        <p:spPr>
          <a:xfrm>
            <a:off x="755576" y="2010158"/>
            <a:ext cx="3744416" cy="3970318"/>
          </a:xfrm>
          <a:prstGeom prst="rect">
            <a:avLst/>
          </a:prstGeom>
          <a:noFill/>
        </p:spPr>
        <p:txBody>
          <a:bodyPr wrap="square" rtlCol="0">
            <a:spAutoFit/>
          </a:bodyPr>
          <a:lstStyle/>
          <a:p>
            <a:r>
              <a:rPr lang="el-GR" dirty="0" smtClean="0"/>
              <a:t>«Ποτέ μη λες στους ανθρώπους πώς να κάνουν κάτι. Μίλησε τους για το τι θέλεις να πετύχεις και θα σε εντυπωσιάσουν με την ευφυΐα τους»</a:t>
            </a:r>
          </a:p>
          <a:p>
            <a:pPr algn="r"/>
            <a:r>
              <a:rPr lang="en-US" sz="1400" dirty="0" smtClean="0"/>
              <a:t>George Patton</a:t>
            </a:r>
          </a:p>
          <a:p>
            <a:endParaRPr lang="el-GR" dirty="0" smtClean="0"/>
          </a:p>
          <a:p>
            <a:r>
              <a:rPr lang="el-GR" dirty="0" smtClean="0"/>
              <a:t>«Γκρέμισε τα εμπόδια ανάμεσα στους ανθρώπους και τα τμήματα. Απομάκρυνε ότι εμποδίζει τον εργαζόμενο να νιώσει υπερήφανος για την εργασία του»</a:t>
            </a:r>
            <a:endParaRPr lang="en-US" dirty="0"/>
          </a:p>
          <a:p>
            <a:pPr algn="r"/>
            <a:r>
              <a:rPr lang="en-US" sz="1400" dirty="0" smtClean="0"/>
              <a:t>Deming</a:t>
            </a:r>
            <a:endParaRPr lang="el-GR" sz="1400" dirty="0" smtClean="0"/>
          </a:p>
          <a:p>
            <a:pPr algn="r"/>
            <a:endParaRPr lang="en-US" dirty="0" smtClean="0"/>
          </a:p>
        </p:txBody>
      </p:sp>
      <p:sp>
        <p:nvSpPr>
          <p:cNvPr id="11" name="TextBox 10"/>
          <p:cNvSpPr txBox="1"/>
          <p:nvPr/>
        </p:nvSpPr>
        <p:spPr>
          <a:xfrm>
            <a:off x="4978388" y="1412776"/>
            <a:ext cx="3958348" cy="5293757"/>
          </a:xfrm>
          <a:prstGeom prst="rect">
            <a:avLst/>
          </a:prstGeom>
          <a:noFill/>
        </p:spPr>
        <p:txBody>
          <a:bodyPr wrap="square" rtlCol="0">
            <a:spAutoFit/>
          </a:bodyPr>
          <a:lstStyle/>
          <a:p>
            <a:r>
              <a:rPr lang="en-US" b="1" dirty="0" smtClean="0"/>
              <a:t>10 </a:t>
            </a:r>
            <a:r>
              <a:rPr lang="el-GR" b="1" dirty="0" smtClean="0"/>
              <a:t>σημαντικότερα θέματα ΔΟΠ</a:t>
            </a:r>
            <a:r>
              <a:rPr lang="el-GR" dirty="0" smtClean="0"/>
              <a:t>:</a:t>
            </a:r>
          </a:p>
          <a:p>
            <a:endParaRPr lang="el-GR" dirty="0" smtClean="0"/>
          </a:p>
          <a:p>
            <a:pPr marL="342900" indent="-342900">
              <a:buFont typeface="+mj-lt"/>
              <a:buAutoNum type="arabicPeriod"/>
            </a:pPr>
            <a:r>
              <a:rPr lang="el-GR" dirty="0" smtClean="0"/>
              <a:t>Παραγωγικότητα εργαζομένων (βελτίωση)</a:t>
            </a:r>
          </a:p>
          <a:p>
            <a:pPr marL="342900" indent="-342900">
              <a:buFont typeface="+mj-lt"/>
              <a:buAutoNum type="arabicPeriod"/>
            </a:pPr>
            <a:r>
              <a:rPr lang="el-GR" dirty="0" smtClean="0"/>
              <a:t>Εκπαίδευση &amp; ανάπτυξη εργαζομένων</a:t>
            </a:r>
          </a:p>
          <a:p>
            <a:pPr marL="342900" indent="-342900">
              <a:buFont typeface="+mj-lt"/>
              <a:buAutoNum type="arabicPeriod"/>
            </a:pPr>
            <a:r>
              <a:rPr lang="el-GR" dirty="0" smtClean="0"/>
              <a:t>Ανοικτή επικοινωνία μεταξύ της διοίκησης και των υπαλλήλων </a:t>
            </a:r>
          </a:p>
          <a:p>
            <a:pPr marL="342900" indent="-342900">
              <a:buFont typeface="+mj-lt"/>
              <a:buAutoNum type="arabicPeriod"/>
            </a:pPr>
            <a:r>
              <a:rPr lang="el-GR" dirty="0" smtClean="0"/>
              <a:t>Παροχές και προνόμια στους υπαλλήλους</a:t>
            </a:r>
          </a:p>
          <a:p>
            <a:pPr marL="342900" indent="-342900">
              <a:buFont typeface="+mj-lt"/>
              <a:buAutoNum type="arabicPeriod"/>
            </a:pPr>
            <a:r>
              <a:rPr lang="el-GR" dirty="0" smtClean="0"/>
              <a:t>Κώδικες συμπεριφοράς στο χώρο εργασίας</a:t>
            </a:r>
          </a:p>
          <a:p>
            <a:pPr marL="342900" indent="-342900">
              <a:buFont typeface="+mj-lt"/>
              <a:buAutoNum type="arabicPeriod"/>
            </a:pPr>
            <a:r>
              <a:rPr lang="el-GR" dirty="0" smtClean="0"/>
              <a:t>Επίλυση διαφωνιών</a:t>
            </a:r>
          </a:p>
          <a:p>
            <a:pPr marL="342900" indent="-342900">
              <a:buFont typeface="+mj-lt"/>
              <a:buAutoNum type="arabicPeriod"/>
            </a:pPr>
            <a:r>
              <a:rPr lang="el-GR" dirty="0" smtClean="0"/>
              <a:t> Ικανοποίηση υπαλλήλων</a:t>
            </a:r>
          </a:p>
          <a:p>
            <a:pPr marL="342900" indent="-342900">
              <a:buFont typeface="+mj-lt"/>
              <a:buAutoNum type="arabicPeriod"/>
            </a:pPr>
            <a:r>
              <a:rPr lang="el-GR" dirty="0" smtClean="0"/>
              <a:t>Ρυθμίσεις ευέλικτου ωραρίου</a:t>
            </a:r>
          </a:p>
          <a:p>
            <a:pPr marL="342900" indent="-342900">
              <a:buFont typeface="+mj-lt"/>
              <a:buAutoNum type="arabicPeriod"/>
            </a:pPr>
            <a:r>
              <a:rPr lang="el-GR" dirty="0" smtClean="0"/>
              <a:t>Σχέσεις διοίκησης-υπαλλήλων-συνδικάτων</a:t>
            </a:r>
          </a:p>
          <a:p>
            <a:pPr marL="342900" indent="-342900">
              <a:buFont typeface="+mj-lt"/>
              <a:buAutoNum type="arabicPeriod"/>
            </a:pPr>
            <a:r>
              <a:rPr lang="el-GR" dirty="0" smtClean="0"/>
              <a:t>Φροντίδα παιδιών</a:t>
            </a:r>
            <a:endParaRPr lang="el-GR" dirty="0"/>
          </a:p>
          <a:p>
            <a:pPr algn="r"/>
            <a:r>
              <a:rPr lang="en-US" sz="1400" dirty="0" smtClean="0"/>
              <a:t>AMA (American Management Association)</a:t>
            </a:r>
            <a:r>
              <a:rPr lang="el-GR" sz="1400" dirty="0" smtClean="0"/>
              <a:t> </a:t>
            </a:r>
            <a:endParaRPr lang="el-GR" sz="1400" dirty="0"/>
          </a:p>
        </p:txBody>
      </p:sp>
    </p:spTree>
    <p:extLst>
      <p:ext uri="{BB962C8B-B14F-4D97-AF65-F5344CB8AC3E}">
        <p14:creationId xmlns:p14="http://schemas.microsoft.com/office/powerpoint/2010/main" val="1859335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395536" y="841248"/>
            <a:ext cx="8229600" cy="1066800"/>
          </a:xfrm>
        </p:spPr>
        <p:txBody>
          <a:bodyPr>
            <a:noAutofit/>
          </a:bodyPr>
          <a:lstStyle/>
          <a:p>
            <a:pPr algn="ctr"/>
            <a:r>
              <a:rPr lang="en-US" sz="2400" b="1" dirty="0" smtClean="0"/>
              <a:t>EFQM</a:t>
            </a:r>
            <a:r>
              <a:rPr lang="el-GR" sz="2400" b="1" dirty="0" smtClean="0"/>
              <a:t>: Κριτήριο 3.Διοίκηση </a:t>
            </a:r>
            <a:r>
              <a:rPr lang="el-GR" sz="2400" b="1" dirty="0"/>
              <a:t>Ανθρώπινου Δυναμικού </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11</a:t>
            </a:fld>
            <a:endParaRPr lang="en-US"/>
          </a:p>
        </p:txBody>
      </p:sp>
      <p:sp>
        <p:nvSpPr>
          <p:cNvPr id="8" name="Ορθογώνιο 7"/>
          <p:cNvSpPr/>
          <p:nvPr/>
        </p:nvSpPr>
        <p:spPr>
          <a:xfrm>
            <a:off x="655566" y="1898739"/>
            <a:ext cx="7444826" cy="3293209"/>
          </a:xfrm>
          <a:prstGeom prst="rect">
            <a:avLst/>
          </a:prstGeom>
        </p:spPr>
        <p:txBody>
          <a:bodyPr wrap="square">
            <a:spAutoFit/>
          </a:bodyPr>
          <a:lstStyle/>
          <a:p>
            <a:pPr>
              <a:spcBef>
                <a:spcPct val="50000"/>
              </a:spcBef>
            </a:pPr>
            <a:r>
              <a:rPr lang="el-GR" altLang="el-GR" u="sng" dirty="0"/>
              <a:t>Υποκριτήρια</a:t>
            </a:r>
            <a:r>
              <a:rPr lang="en-US" altLang="el-GR" dirty="0"/>
              <a:t>:</a:t>
            </a:r>
            <a:endParaRPr lang="el-GR" altLang="el-GR" dirty="0"/>
          </a:p>
          <a:p>
            <a:pPr>
              <a:spcBef>
                <a:spcPct val="50000"/>
              </a:spcBef>
            </a:pPr>
            <a:r>
              <a:rPr lang="el-GR" altLang="el-GR" sz="2000" dirty="0"/>
              <a:t>α) Προγραμματισμός, διοίκηση και ανάπτυξη των ανθρωπίνων πόρων.</a:t>
            </a:r>
          </a:p>
          <a:p>
            <a:pPr>
              <a:spcBef>
                <a:spcPct val="50000"/>
              </a:spcBef>
            </a:pPr>
            <a:r>
              <a:rPr lang="el-GR" altLang="el-GR" sz="2000" dirty="0"/>
              <a:t>β) Αναγνώριση, ανάπτυξη και διατήρηση των </a:t>
            </a:r>
            <a:r>
              <a:rPr lang="el-GR" altLang="el-GR" sz="2000" dirty="0" smtClean="0"/>
              <a:t>γνώσεων </a:t>
            </a:r>
            <a:r>
              <a:rPr lang="el-GR" altLang="el-GR" sz="2000" dirty="0"/>
              <a:t>και των δεξιοτήτων των εργαζομένων.</a:t>
            </a:r>
          </a:p>
          <a:p>
            <a:pPr>
              <a:spcBef>
                <a:spcPct val="50000"/>
              </a:spcBef>
            </a:pPr>
            <a:r>
              <a:rPr lang="el-GR" altLang="el-GR" sz="2000" dirty="0"/>
              <a:t>γ) Συμμετοχή και ενδυνάμωση των εργαζομένων</a:t>
            </a:r>
          </a:p>
          <a:p>
            <a:pPr>
              <a:spcBef>
                <a:spcPct val="50000"/>
              </a:spcBef>
            </a:pPr>
            <a:r>
              <a:rPr lang="el-GR" altLang="el-GR" sz="2000" dirty="0"/>
              <a:t>δ) Επικοινωνία μεταξύ των εργαζομένων και του Οργανισμού</a:t>
            </a:r>
          </a:p>
          <a:p>
            <a:pPr>
              <a:spcBef>
                <a:spcPct val="50000"/>
              </a:spcBef>
            </a:pPr>
            <a:r>
              <a:rPr lang="el-GR" altLang="el-GR" sz="2000" dirty="0"/>
              <a:t>ε) Ανταμοιβή, αναγνώριση και μέριμνα για τους εργαζόμενους </a:t>
            </a:r>
            <a:endParaRPr lang="el-GR" sz="2000" dirty="0"/>
          </a:p>
        </p:txBody>
      </p:sp>
    </p:spTree>
    <p:extLst>
      <p:ext uri="{BB962C8B-B14F-4D97-AF65-F5344CB8AC3E}">
        <p14:creationId xmlns:p14="http://schemas.microsoft.com/office/powerpoint/2010/main" val="1556177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395536" y="841248"/>
            <a:ext cx="8229600" cy="1066800"/>
          </a:xfrm>
        </p:spPr>
        <p:txBody>
          <a:bodyPr>
            <a:noAutofit/>
          </a:bodyPr>
          <a:lstStyle/>
          <a:p>
            <a:pPr algn="ctr"/>
            <a:r>
              <a:rPr lang="en-US" sz="2400" b="1" dirty="0" smtClean="0"/>
              <a:t>EFQM</a:t>
            </a:r>
            <a:r>
              <a:rPr lang="el-GR" sz="2400" b="1" dirty="0" smtClean="0"/>
              <a:t>: Κριτήριο 3.Διοίκηση </a:t>
            </a:r>
            <a:r>
              <a:rPr lang="el-GR" sz="2400" b="1" dirty="0"/>
              <a:t>Ανθρώπινου Δυναμικού </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12</a:t>
            </a:fld>
            <a:endParaRPr lang="en-US"/>
          </a:p>
        </p:txBody>
      </p:sp>
      <p:sp>
        <p:nvSpPr>
          <p:cNvPr id="6" name="Text Box 2"/>
          <p:cNvSpPr txBox="1">
            <a:spLocks noChangeArrowheads="1"/>
          </p:cNvSpPr>
          <p:nvPr/>
        </p:nvSpPr>
        <p:spPr bwMode="auto">
          <a:xfrm>
            <a:off x="783336" y="2156937"/>
            <a:ext cx="77724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l-GR" altLang="el-GR" sz="2000" u="sng" dirty="0"/>
              <a:t>Σημεία Εστίασης:</a:t>
            </a:r>
            <a:endParaRPr lang="en-US" altLang="el-GR" sz="2000" u="sng" dirty="0"/>
          </a:p>
          <a:p>
            <a:pPr eaLnBrk="1" hangingPunct="1">
              <a:spcBef>
                <a:spcPct val="50000"/>
              </a:spcBef>
              <a:buFontTx/>
              <a:buChar char="•"/>
            </a:pPr>
            <a:r>
              <a:rPr lang="el-GR" altLang="el-GR" sz="2000" dirty="0"/>
              <a:t> Διαδικασίες Προσλήψεων/ Εκπαίδευση/ Ανάπτυξη </a:t>
            </a:r>
            <a:r>
              <a:rPr lang="el-GR" altLang="el-GR" sz="2000" dirty="0" smtClean="0"/>
              <a:t>προσωπικού</a:t>
            </a:r>
            <a:endParaRPr lang="el-GR" altLang="el-GR" sz="2000" dirty="0"/>
          </a:p>
          <a:p>
            <a:pPr eaLnBrk="1" hangingPunct="1">
              <a:spcBef>
                <a:spcPct val="50000"/>
              </a:spcBef>
              <a:buFontTx/>
              <a:buChar char="•"/>
            </a:pPr>
            <a:r>
              <a:rPr lang="el-GR" altLang="el-GR" sz="2000" dirty="0"/>
              <a:t> Καθορισμός αρμοδιοτήτων στις θέσεις εργασίας</a:t>
            </a:r>
          </a:p>
          <a:p>
            <a:pPr eaLnBrk="1" hangingPunct="1">
              <a:spcBef>
                <a:spcPct val="50000"/>
              </a:spcBef>
              <a:buFontTx/>
              <a:buChar char="•"/>
            </a:pPr>
            <a:r>
              <a:rPr lang="el-GR" altLang="el-GR" sz="2000" dirty="0"/>
              <a:t> Συμμετοχή &amp; ομαδικότητα</a:t>
            </a:r>
          </a:p>
          <a:p>
            <a:pPr eaLnBrk="1" hangingPunct="1">
              <a:spcBef>
                <a:spcPct val="50000"/>
              </a:spcBef>
              <a:buFontTx/>
              <a:buChar char="•"/>
            </a:pPr>
            <a:r>
              <a:rPr lang="el-GR" altLang="el-GR" sz="2000" dirty="0"/>
              <a:t>Υποστήριξη-Ενδυνάμωση-Παρακίνηση/ </a:t>
            </a:r>
            <a:r>
              <a:rPr lang="el-GR" altLang="el-GR" sz="2000" dirty="0" smtClean="0"/>
              <a:t>Προαγωγές </a:t>
            </a:r>
            <a:r>
              <a:rPr lang="el-GR" altLang="el-GR" sz="2000" dirty="0"/>
              <a:t>&amp; παροχή υλικών και ηθικών ανταμοιβών</a:t>
            </a:r>
          </a:p>
          <a:p>
            <a:pPr eaLnBrk="1" hangingPunct="1">
              <a:spcBef>
                <a:spcPct val="50000"/>
              </a:spcBef>
              <a:buFontTx/>
              <a:buChar char="•"/>
            </a:pPr>
            <a:r>
              <a:rPr lang="el-GR" altLang="el-GR" sz="2000" dirty="0"/>
              <a:t> Ύπαρξη διαύλων επικοινωνίας</a:t>
            </a:r>
          </a:p>
          <a:p>
            <a:pPr eaLnBrk="1" hangingPunct="1">
              <a:spcBef>
                <a:spcPct val="50000"/>
              </a:spcBef>
            </a:pPr>
            <a:r>
              <a:rPr lang="el-GR" altLang="el-GR" sz="2400" dirty="0"/>
              <a:t>                                                                                              </a:t>
            </a:r>
            <a:endParaRPr lang="en-GB" altLang="el-GR" sz="2400" dirty="0"/>
          </a:p>
        </p:txBody>
      </p:sp>
    </p:spTree>
    <p:extLst>
      <p:ext uri="{BB962C8B-B14F-4D97-AF65-F5344CB8AC3E}">
        <p14:creationId xmlns:p14="http://schemas.microsoft.com/office/powerpoint/2010/main" val="237383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395536" y="841248"/>
            <a:ext cx="8229600" cy="1066800"/>
          </a:xfrm>
        </p:spPr>
        <p:txBody>
          <a:bodyPr>
            <a:noAutofit/>
          </a:bodyPr>
          <a:lstStyle/>
          <a:p>
            <a:pPr algn="ctr"/>
            <a:r>
              <a:rPr lang="en-US" sz="2400" b="1" dirty="0" smtClean="0"/>
              <a:t>EFQM</a:t>
            </a:r>
            <a:r>
              <a:rPr lang="el-GR" sz="2400" b="1" dirty="0" smtClean="0"/>
              <a:t>: Κριτήριο 7.Ικανοποίηση Ανθρώπινου </a:t>
            </a:r>
            <a:r>
              <a:rPr lang="el-GR" sz="2400" b="1" dirty="0"/>
              <a:t>Δυναμικού </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13</a:t>
            </a:fld>
            <a:endParaRPr lang="en-US"/>
          </a:p>
        </p:txBody>
      </p:sp>
      <p:sp>
        <p:nvSpPr>
          <p:cNvPr id="6" name="Text Box 2"/>
          <p:cNvSpPr txBox="1">
            <a:spLocks noChangeArrowheads="1"/>
          </p:cNvSpPr>
          <p:nvPr/>
        </p:nvSpPr>
        <p:spPr bwMode="auto">
          <a:xfrm>
            <a:off x="433068" y="1772816"/>
            <a:ext cx="8315396"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l-GR" altLang="el-GR" sz="1800" dirty="0" smtClean="0"/>
              <a:t>Θεωρεί τους εργαζόμενους ως εσωτερικούς πελάτες της επιχείρησης στην αλυσίδα προμηθευτών-πελατών και υιοθετεί την οπτική που υπαγορεύει την άμεση ικανοποίηση των αναγκών τους και την στοχευμένη ανταπόκριση στις προσδοκίες τους</a:t>
            </a:r>
            <a:r>
              <a:rPr lang="el-GR" altLang="el-GR" sz="2000" dirty="0" smtClean="0"/>
              <a:t>. </a:t>
            </a:r>
          </a:p>
          <a:p>
            <a:pPr eaLnBrk="1" hangingPunct="1">
              <a:spcBef>
                <a:spcPct val="50000"/>
              </a:spcBef>
            </a:pPr>
            <a:r>
              <a:rPr lang="el-GR" altLang="el-GR" sz="2000" b="1" u="sng" dirty="0" smtClean="0"/>
              <a:t>Εξετάζει</a:t>
            </a:r>
            <a:r>
              <a:rPr lang="el-GR" altLang="el-GR" sz="2000" u="sng" dirty="0" smtClean="0"/>
              <a:t>: </a:t>
            </a:r>
          </a:p>
          <a:p>
            <a:pPr marL="342900" indent="-342900" eaLnBrk="1" hangingPunct="1">
              <a:buFont typeface="Wingdings" panose="05000000000000000000" pitchFamily="2" charset="2"/>
              <a:buChar char="ü"/>
            </a:pPr>
            <a:r>
              <a:rPr lang="el-GR" altLang="el-GR" sz="2000" dirty="0" smtClean="0"/>
              <a:t>Την </a:t>
            </a:r>
            <a:r>
              <a:rPr lang="el-GR" altLang="el-GR" sz="2000" dirty="0"/>
              <a:t>γνώμη του προσωπικού για τον </a:t>
            </a:r>
            <a:r>
              <a:rPr lang="el-GR" altLang="el-GR" sz="2000" dirty="0" smtClean="0"/>
              <a:t>Οργανισμό</a:t>
            </a:r>
            <a:endParaRPr lang="el-GR" altLang="el-GR" sz="2000" dirty="0"/>
          </a:p>
          <a:p>
            <a:pPr marL="342900" indent="-342900" eaLnBrk="1" hangingPunct="1">
              <a:buFont typeface="Wingdings" panose="05000000000000000000" pitchFamily="2" charset="2"/>
              <a:buChar char="ü"/>
            </a:pPr>
            <a:r>
              <a:rPr lang="el-GR" altLang="el-GR" sz="2000" dirty="0"/>
              <a:t> Το βαθμό στον οποίο ο Οργανισμός </a:t>
            </a:r>
            <a:r>
              <a:rPr lang="el-GR" altLang="el-GR" sz="2000" dirty="0" smtClean="0"/>
              <a:t>ικανοποιεί </a:t>
            </a:r>
            <a:r>
              <a:rPr lang="el-GR" altLang="el-GR" sz="2000" dirty="0"/>
              <a:t>τις ανάγκες και προσδοκίες των </a:t>
            </a:r>
            <a:r>
              <a:rPr lang="el-GR" altLang="el-GR" sz="2000" dirty="0" smtClean="0"/>
              <a:t>εργαζομένων </a:t>
            </a:r>
            <a:r>
              <a:rPr lang="el-GR" altLang="el-GR" sz="2000" dirty="0"/>
              <a:t>του</a:t>
            </a:r>
          </a:p>
          <a:p>
            <a:pPr marL="342900" indent="-342900" eaLnBrk="1" hangingPunct="1">
              <a:buFont typeface="Wingdings" panose="05000000000000000000" pitchFamily="2" charset="2"/>
              <a:buChar char="ü"/>
            </a:pPr>
            <a:r>
              <a:rPr lang="el-GR" altLang="el-GR" sz="2000" dirty="0"/>
              <a:t> Τις τάσεις όπως καταγράφονται από </a:t>
            </a:r>
            <a:r>
              <a:rPr lang="el-GR" altLang="el-GR" sz="2000" dirty="0" smtClean="0"/>
              <a:t>εσωτερικούς δείκτες</a:t>
            </a:r>
            <a:r>
              <a:rPr lang="el-GR" altLang="el-GR" sz="2400" dirty="0" smtClean="0"/>
              <a:t>                                                                                   </a:t>
            </a:r>
            <a:endParaRPr lang="en-GB" altLang="el-GR" sz="2400" dirty="0"/>
          </a:p>
        </p:txBody>
      </p:sp>
      <p:sp>
        <p:nvSpPr>
          <p:cNvPr id="3" name="Ορθογώνιο 2"/>
          <p:cNvSpPr/>
          <p:nvPr/>
        </p:nvSpPr>
        <p:spPr>
          <a:xfrm>
            <a:off x="485140" y="4520266"/>
            <a:ext cx="8451596" cy="2123658"/>
          </a:xfrm>
          <a:prstGeom prst="rect">
            <a:avLst/>
          </a:prstGeom>
        </p:spPr>
        <p:txBody>
          <a:bodyPr wrap="square">
            <a:spAutoFit/>
          </a:bodyPr>
          <a:lstStyle/>
          <a:p>
            <a:pPr>
              <a:spcBef>
                <a:spcPct val="50000"/>
              </a:spcBef>
            </a:pPr>
            <a:r>
              <a:rPr lang="el-GR" altLang="el-GR" sz="2000" b="1" u="sng" dirty="0">
                <a:latin typeface="Times New Roman" panose="02020603050405020304" pitchFamily="18" charset="0"/>
              </a:rPr>
              <a:t>Δείκτες </a:t>
            </a:r>
            <a:r>
              <a:rPr lang="el-GR" altLang="el-GR" sz="2000" b="1" u="sng" dirty="0" smtClean="0">
                <a:latin typeface="Times New Roman" panose="02020603050405020304" pitchFamily="18" charset="0"/>
              </a:rPr>
              <a:t>επίδοσης:</a:t>
            </a:r>
            <a:endParaRPr lang="el-GR" altLang="el-GR" sz="2000" b="1" u="sng" dirty="0">
              <a:latin typeface="Times New Roman" panose="02020603050405020304" pitchFamily="18" charset="0"/>
            </a:endParaRPr>
          </a:p>
          <a:p>
            <a:r>
              <a:rPr lang="el-GR" altLang="el-GR" sz="2000" dirty="0">
                <a:latin typeface="Times New Roman" panose="02020603050405020304" pitchFamily="18" charset="0"/>
              </a:rPr>
              <a:t>Μέσα από εσωτερικούς δείκτες και μετρήσεις, σχετικά με</a:t>
            </a:r>
            <a:r>
              <a:rPr lang="en-US" altLang="el-GR" sz="2000" dirty="0" smtClean="0">
                <a:latin typeface="Times New Roman" panose="02020603050405020304" pitchFamily="18" charset="0"/>
              </a:rPr>
              <a:t>:</a:t>
            </a:r>
            <a:endParaRPr lang="el-GR" altLang="el-GR" sz="2000" dirty="0" smtClean="0">
              <a:latin typeface="Times New Roman" panose="02020603050405020304" pitchFamily="18" charset="0"/>
            </a:endParaRPr>
          </a:p>
          <a:p>
            <a:pPr marL="342900" indent="-342900">
              <a:buFont typeface="Wingdings" panose="05000000000000000000" pitchFamily="2" charset="2"/>
              <a:buChar char="ü"/>
            </a:pPr>
            <a:r>
              <a:rPr lang="el-GR" altLang="el-GR" sz="2000" dirty="0" smtClean="0">
                <a:latin typeface="Times New Roman" panose="02020603050405020304" pitchFamily="18" charset="0"/>
              </a:rPr>
              <a:t> </a:t>
            </a:r>
            <a:r>
              <a:rPr lang="el-GR" altLang="el-GR" dirty="0">
                <a:latin typeface="Times New Roman" panose="02020603050405020304" pitchFamily="18" charset="0"/>
              </a:rPr>
              <a:t>Ο</a:t>
            </a:r>
            <a:r>
              <a:rPr lang="el-GR" altLang="el-GR" dirty="0" smtClean="0">
                <a:latin typeface="Times New Roman" panose="02020603050405020304" pitchFamily="18" charset="0"/>
              </a:rPr>
              <a:t> βαθμός συμμετοχής </a:t>
            </a:r>
            <a:r>
              <a:rPr lang="el-GR" altLang="el-GR" dirty="0">
                <a:latin typeface="Times New Roman" panose="02020603050405020304" pitchFamily="18" charset="0"/>
              </a:rPr>
              <a:t>του </a:t>
            </a:r>
            <a:r>
              <a:rPr lang="el-GR" altLang="el-GR" dirty="0" smtClean="0">
                <a:latin typeface="Times New Roman" panose="02020603050405020304" pitchFamily="18" charset="0"/>
              </a:rPr>
              <a:t>προσωπικού σε ομάδες βελτίωσης της ποιότητας  </a:t>
            </a:r>
            <a:endParaRPr lang="el-GR" altLang="el-GR" dirty="0">
              <a:latin typeface="Times New Roman" panose="02020603050405020304" pitchFamily="18" charset="0"/>
            </a:endParaRPr>
          </a:p>
          <a:p>
            <a:pPr marL="342900" indent="-342900">
              <a:buFont typeface="Wingdings" panose="05000000000000000000" pitchFamily="2" charset="2"/>
              <a:buChar char="ü"/>
            </a:pPr>
            <a:r>
              <a:rPr lang="el-GR" altLang="el-GR" dirty="0">
                <a:latin typeface="Times New Roman" panose="02020603050405020304" pitchFamily="18" charset="0"/>
              </a:rPr>
              <a:t> Ικανοποίηση του </a:t>
            </a:r>
            <a:r>
              <a:rPr lang="el-GR" altLang="el-GR" dirty="0" smtClean="0">
                <a:latin typeface="Times New Roman" panose="02020603050405020304" pitchFamily="18" charset="0"/>
              </a:rPr>
              <a:t>προσωπικού</a:t>
            </a:r>
          </a:p>
          <a:p>
            <a:pPr marL="342900" indent="-342900">
              <a:buFont typeface="Wingdings" panose="05000000000000000000" pitchFamily="2" charset="2"/>
              <a:buChar char="ü"/>
            </a:pPr>
            <a:r>
              <a:rPr lang="el-GR" altLang="el-GR" dirty="0" smtClean="0">
                <a:latin typeface="Times New Roman" panose="02020603050405020304" pitchFamily="18" charset="0"/>
              </a:rPr>
              <a:t>Η ποιότητα και η συχνότητα της επιμόρφωσης του προσωπικού</a:t>
            </a:r>
          </a:p>
          <a:p>
            <a:pPr marL="342900" indent="-342900">
              <a:buFont typeface="Wingdings" panose="05000000000000000000" pitchFamily="2" charset="2"/>
              <a:buChar char="ü"/>
            </a:pPr>
            <a:r>
              <a:rPr lang="el-GR" altLang="el-GR" dirty="0" smtClean="0">
                <a:latin typeface="Times New Roman" panose="02020603050405020304" pitchFamily="18" charset="0"/>
              </a:rPr>
              <a:t>Οι απουσίες υπαλλήλων </a:t>
            </a:r>
            <a:r>
              <a:rPr lang="el-GR" altLang="el-GR" dirty="0" err="1" smtClean="0">
                <a:latin typeface="Times New Roman" panose="02020603050405020304" pitchFamily="18" charset="0"/>
              </a:rPr>
              <a:t>ανα</a:t>
            </a:r>
            <a:r>
              <a:rPr lang="el-GR" altLang="el-GR" dirty="0" smtClean="0">
                <a:latin typeface="Times New Roman" panose="02020603050405020304" pitchFamily="18" charset="0"/>
              </a:rPr>
              <a:t> χρονική περίοδο</a:t>
            </a:r>
          </a:p>
          <a:p>
            <a:pPr marL="342900" indent="-342900">
              <a:buFont typeface="Wingdings" panose="05000000000000000000" pitchFamily="2" charset="2"/>
              <a:buChar char="ü"/>
            </a:pPr>
            <a:r>
              <a:rPr lang="el-GR" altLang="el-GR" dirty="0" smtClean="0">
                <a:latin typeface="Times New Roman" panose="02020603050405020304" pitchFamily="18" charset="0"/>
              </a:rPr>
              <a:t>Ο αριθμός ατυχημάτων ανά </a:t>
            </a:r>
            <a:r>
              <a:rPr lang="el-GR" altLang="el-GR" dirty="0" err="1" smtClean="0">
                <a:latin typeface="Times New Roman" panose="02020603050405020304" pitchFamily="18" charset="0"/>
              </a:rPr>
              <a:t>χρνική</a:t>
            </a:r>
            <a:r>
              <a:rPr lang="el-GR" altLang="el-GR" dirty="0" smtClean="0">
                <a:latin typeface="Times New Roman" panose="02020603050405020304" pitchFamily="18" charset="0"/>
              </a:rPr>
              <a:t> περίοδο</a:t>
            </a:r>
          </a:p>
        </p:txBody>
      </p:sp>
    </p:spTree>
    <p:extLst>
      <p:ext uri="{BB962C8B-B14F-4D97-AF65-F5344CB8AC3E}">
        <p14:creationId xmlns:p14="http://schemas.microsoft.com/office/powerpoint/2010/main" val="1850533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424797" y="583713"/>
            <a:ext cx="8229600" cy="1066800"/>
          </a:xfrm>
        </p:spPr>
        <p:txBody>
          <a:bodyPr>
            <a:noAutofit/>
          </a:bodyPr>
          <a:lstStyle/>
          <a:p>
            <a:pPr algn="ctr"/>
            <a:r>
              <a:rPr lang="el-GR" sz="2400" b="1" dirty="0" smtClean="0"/>
              <a:t>Προσωπική ποιότητα: η προσέγγιση του </a:t>
            </a:r>
            <a:r>
              <a:rPr lang="en-US" sz="2400" b="1" dirty="0" smtClean="0"/>
              <a:t>Claus Moller</a:t>
            </a:r>
            <a:endParaRPr lang="el-GR" sz="2400" b="1" dirty="0"/>
          </a:p>
        </p:txBody>
      </p:sp>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251520" y="1556792"/>
            <a:ext cx="3600400" cy="5040560"/>
          </a:xfrm>
        </p:spPr>
        <p:txBody>
          <a:bodyPr>
            <a:normAutofit fontScale="92500"/>
          </a:bodyPr>
          <a:lstStyle/>
          <a:p>
            <a:pPr marL="82296" indent="0" algn="ctr">
              <a:buNone/>
            </a:pPr>
            <a:r>
              <a:rPr lang="el-GR" sz="1800" i="1" dirty="0" smtClean="0"/>
              <a:t>«Μόνο οι άνθρωποι που έχουν αυτοεκτίμηση και αισθάνονται δυνατοί μπορούν να αναλαμβάνουν ευθύνες»</a:t>
            </a:r>
          </a:p>
          <a:p>
            <a:pPr marL="82296" indent="0" algn="just">
              <a:buNone/>
            </a:pPr>
            <a:endParaRPr lang="el-GR" sz="1800" i="1" dirty="0"/>
          </a:p>
          <a:p>
            <a:pPr marL="82296" indent="0" algn="just">
              <a:buNone/>
            </a:pPr>
            <a:r>
              <a:rPr lang="el-GR" sz="1800" dirty="0" smtClean="0"/>
              <a:t>Μόνο όταν ο εργαζόμενος θέτει στόχους ποιοτικής αναβάθμισης της ίδιας της προσωπικότητας του</a:t>
            </a:r>
          </a:p>
          <a:p>
            <a:pPr marL="82296" indent="0" algn="just">
              <a:buNone/>
            </a:pPr>
            <a:r>
              <a:rPr lang="el-GR" sz="1800" dirty="0" smtClean="0"/>
              <a:t>                  θετικός αντίκτυπος στη βελτίωση της ποιότητας των αγαθών που παράγει. </a:t>
            </a:r>
          </a:p>
          <a:p>
            <a:pPr marL="82296" indent="0" algn="just">
              <a:buNone/>
            </a:pPr>
            <a:endParaRPr lang="el-GR" sz="1800" dirty="0" smtClean="0"/>
          </a:p>
          <a:p>
            <a:pPr marL="82296" indent="0">
              <a:buNone/>
            </a:pPr>
            <a:r>
              <a:rPr lang="el-GR" sz="3200" dirty="0" smtClean="0"/>
              <a:t>12 </a:t>
            </a:r>
            <a:r>
              <a:rPr lang="el-GR" sz="2000" dirty="0" smtClean="0">
                <a:solidFill>
                  <a:schemeClr val="accent3"/>
                </a:solidFill>
              </a:rPr>
              <a:t>κανόνες επιδίωξης υψηλού επιπέδου προσωπικής ποιότητας</a:t>
            </a:r>
            <a:r>
              <a:rPr lang="el-GR" sz="2000" dirty="0" smtClean="0"/>
              <a:t>:</a:t>
            </a:r>
          </a:p>
          <a:p>
            <a:pPr marL="82296" indent="0">
              <a:buNone/>
            </a:pPr>
            <a:endParaRPr lang="el-GR" sz="2000" dirty="0" smtClean="0"/>
          </a:p>
          <a:p>
            <a:pPr marL="82296" indent="0" algn="just">
              <a:buNone/>
            </a:pPr>
            <a:r>
              <a:rPr lang="el-GR" sz="1600" dirty="0" smtClean="0"/>
              <a:t>Πηγή: </a:t>
            </a:r>
            <a:r>
              <a:rPr lang="el-GR" sz="1600" dirty="0" err="1" smtClean="0"/>
              <a:t>Στειακάκης</a:t>
            </a:r>
            <a:r>
              <a:rPr lang="el-GR" sz="1600" dirty="0" smtClean="0"/>
              <a:t> &amp; Κωφίδης (2017)</a:t>
            </a:r>
            <a:endParaRPr lang="el-GR" sz="1600"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14</a:t>
            </a:fld>
            <a:endParaRPr lang="en-US"/>
          </a:p>
        </p:txBody>
      </p:sp>
      <p:sp>
        <p:nvSpPr>
          <p:cNvPr id="7" name="Δεξιό βέλος 6"/>
          <p:cNvSpPr/>
          <p:nvPr/>
        </p:nvSpPr>
        <p:spPr>
          <a:xfrm flipV="1">
            <a:off x="424797" y="3861048"/>
            <a:ext cx="864096" cy="1440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8" name="TextBox 7"/>
          <p:cNvSpPr txBox="1"/>
          <p:nvPr/>
        </p:nvSpPr>
        <p:spPr>
          <a:xfrm>
            <a:off x="4247456" y="1412776"/>
            <a:ext cx="4896544" cy="6463308"/>
          </a:xfrm>
          <a:prstGeom prst="rect">
            <a:avLst/>
          </a:prstGeom>
          <a:solidFill>
            <a:schemeClr val="bg1">
              <a:lumMod val="85000"/>
            </a:schemeClr>
          </a:solidFill>
        </p:spPr>
        <p:txBody>
          <a:bodyPr wrap="square" rtlCol="0">
            <a:spAutoFit/>
          </a:bodyPr>
          <a:lstStyle/>
          <a:p>
            <a:pPr marL="342900" indent="-342900">
              <a:buFont typeface="+mj-lt"/>
              <a:buAutoNum type="arabicPeriod"/>
            </a:pPr>
            <a:r>
              <a:rPr lang="el-GR" dirty="0" smtClean="0"/>
              <a:t>Θέτει στόχους για τη προσωπική ποιότητα</a:t>
            </a:r>
          </a:p>
          <a:p>
            <a:pPr marL="342900" indent="-342900">
              <a:buFont typeface="+mj-lt"/>
              <a:buAutoNum type="arabicPeriod"/>
            </a:pPr>
            <a:r>
              <a:rPr lang="el-GR" dirty="0" smtClean="0"/>
              <a:t>Παρακολουθεί την εξέλιξη του</a:t>
            </a:r>
          </a:p>
          <a:p>
            <a:pPr marL="342900" indent="-342900">
              <a:buFont typeface="+mj-lt"/>
              <a:buAutoNum type="arabicPeriod"/>
            </a:pPr>
            <a:r>
              <a:rPr lang="el-GR" dirty="0"/>
              <a:t>Ε</a:t>
            </a:r>
            <a:r>
              <a:rPr lang="el-GR" dirty="0" smtClean="0"/>
              <a:t>λέγχει την ανταπόκριση του περίγυρου του στις προσπάθειες που καταβάλει</a:t>
            </a:r>
          </a:p>
          <a:p>
            <a:pPr marL="342900" indent="-342900">
              <a:buFont typeface="+mj-lt"/>
              <a:buAutoNum type="arabicPeriod"/>
            </a:pPr>
            <a:r>
              <a:rPr lang="el-GR" dirty="0" smtClean="0"/>
              <a:t>Αντιμετωπίζει τον επόμενο στόχο του ως πολύτιμο πελάτη</a:t>
            </a:r>
          </a:p>
          <a:p>
            <a:pPr marL="342900" indent="-342900">
              <a:buFont typeface="+mj-lt"/>
              <a:buAutoNum type="arabicPeriod"/>
            </a:pPr>
            <a:r>
              <a:rPr lang="el-GR" dirty="0" smtClean="0"/>
              <a:t>Αποφεύγει τα λάθη</a:t>
            </a:r>
          </a:p>
          <a:p>
            <a:pPr marL="342900" indent="-342900">
              <a:buFont typeface="+mj-lt"/>
              <a:buAutoNum type="arabicPeriod"/>
            </a:pPr>
            <a:r>
              <a:rPr lang="el-GR" dirty="0" smtClean="0"/>
              <a:t>Προχωρά προς τους στόχους του ολοένα και πιο αποτελεσματικά</a:t>
            </a:r>
          </a:p>
          <a:p>
            <a:pPr marL="342900" indent="-342900">
              <a:buFont typeface="+mj-lt"/>
              <a:buAutoNum type="arabicPeriod"/>
            </a:pPr>
            <a:r>
              <a:rPr lang="el-GR" dirty="0" smtClean="0"/>
              <a:t>Χρησιμοποιεί αποδοτικά τους διαθέσιμους πόρους </a:t>
            </a:r>
          </a:p>
          <a:p>
            <a:pPr marL="342900" indent="-342900">
              <a:buFont typeface="+mj-lt"/>
              <a:buAutoNum type="arabicPeriod"/>
            </a:pPr>
            <a:r>
              <a:rPr lang="el-GR" dirty="0" smtClean="0"/>
              <a:t>Δεσμεύεται για την τήρηση των σχεδίων του</a:t>
            </a:r>
          </a:p>
          <a:p>
            <a:pPr marL="342900" indent="-342900">
              <a:buFont typeface="+mj-lt"/>
              <a:buAutoNum type="arabicPeriod"/>
            </a:pPr>
            <a:r>
              <a:rPr lang="el-GR" dirty="0" smtClean="0"/>
              <a:t>Τελειώνει πάντα ότι αρχίζει και ενδυναμώνει την αυτοπειθαρχία του</a:t>
            </a:r>
          </a:p>
          <a:p>
            <a:pPr marL="342900" indent="-342900">
              <a:buFont typeface="+mj-lt"/>
              <a:buAutoNum type="arabicPeriod"/>
            </a:pPr>
            <a:r>
              <a:rPr lang="el-GR" dirty="0" smtClean="0"/>
              <a:t>Ελέγχει το άγχος του</a:t>
            </a:r>
          </a:p>
          <a:p>
            <a:pPr marL="342900" indent="-342900">
              <a:buFont typeface="+mj-lt"/>
              <a:buAutoNum type="arabicPeriod"/>
            </a:pPr>
            <a:r>
              <a:rPr lang="el-GR" dirty="0" smtClean="0"/>
              <a:t>Διαμορφώνει και τηρεί ηθική συμπεριφορά</a:t>
            </a:r>
          </a:p>
          <a:p>
            <a:pPr marL="342900" indent="-342900">
              <a:buFont typeface="+mj-lt"/>
              <a:buAutoNum type="arabicPeriod"/>
            </a:pPr>
            <a:r>
              <a:rPr lang="el-GR" dirty="0" smtClean="0"/>
              <a:t>Απαιτεί την ποιότητα</a:t>
            </a:r>
          </a:p>
          <a:p>
            <a:pPr marL="342900" indent="-342900">
              <a:buFont typeface="+mj-lt"/>
              <a:buAutoNum type="arabicPeriod"/>
            </a:pPr>
            <a:endParaRPr lang="el-GR" dirty="0" smtClean="0"/>
          </a:p>
          <a:p>
            <a:pPr marL="342900" indent="-342900">
              <a:buFont typeface="+mj-lt"/>
              <a:buAutoNum type="arabicPeriod"/>
            </a:pPr>
            <a:endParaRPr lang="el-GR" dirty="0" smtClean="0"/>
          </a:p>
          <a:p>
            <a:pPr marL="342900" indent="-342900">
              <a:buFont typeface="+mj-lt"/>
              <a:buAutoNum type="arabicPeriod"/>
            </a:pPr>
            <a:endParaRPr lang="el-GR" dirty="0" smtClean="0"/>
          </a:p>
          <a:p>
            <a:pPr marL="342900" indent="-342900">
              <a:buFont typeface="+mj-lt"/>
              <a:buAutoNum type="arabicPeriod"/>
            </a:pPr>
            <a:endParaRPr lang="el-GR" dirty="0"/>
          </a:p>
        </p:txBody>
      </p:sp>
    </p:spTree>
    <p:extLst>
      <p:ext uri="{BB962C8B-B14F-4D97-AF65-F5344CB8AC3E}">
        <p14:creationId xmlns:p14="http://schemas.microsoft.com/office/powerpoint/2010/main" val="453702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350471" y="916263"/>
            <a:ext cx="8229600" cy="1066800"/>
          </a:xfrm>
        </p:spPr>
        <p:txBody>
          <a:bodyPr>
            <a:noAutofit/>
          </a:bodyPr>
          <a:lstStyle/>
          <a:p>
            <a:pPr algn="ctr"/>
            <a:r>
              <a:rPr lang="el-GR" sz="2400" b="1" dirty="0" smtClean="0"/>
              <a:t>Αποφυγή ακούσιου λάθους: </a:t>
            </a:r>
            <a:r>
              <a:rPr lang="en-US" sz="2400" b="1" dirty="0" err="1" smtClean="0"/>
              <a:t>Poka</a:t>
            </a:r>
            <a:r>
              <a:rPr lang="en-US" sz="2400" b="1" dirty="0" smtClean="0"/>
              <a:t>-Yoke </a:t>
            </a:r>
            <a:r>
              <a:rPr lang="el-GR" sz="2400" b="1" dirty="0" smtClean="0"/>
              <a:t>η προσέγγιση του </a:t>
            </a:r>
            <a:r>
              <a:rPr lang="en-US" sz="2400" b="1" dirty="0" smtClean="0"/>
              <a:t>Shigeo Shingo </a:t>
            </a:r>
            <a:r>
              <a:rPr lang="el-GR" sz="2400" b="1" dirty="0" smtClean="0"/>
              <a:t>στη </a:t>
            </a:r>
            <a:r>
              <a:rPr lang="en-US" sz="2400" b="1" dirty="0" smtClean="0"/>
              <a:t>Toyota</a:t>
            </a:r>
            <a:endParaRPr lang="el-GR" sz="2400" b="1" dirty="0"/>
          </a:p>
        </p:txBody>
      </p:sp>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260110" y="2132856"/>
            <a:ext cx="3600400" cy="4991806"/>
          </a:xfrm>
        </p:spPr>
        <p:txBody>
          <a:bodyPr>
            <a:normAutofit/>
          </a:bodyPr>
          <a:lstStyle/>
          <a:p>
            <a:pPr marL="82296" indent="0" algn="ctr">
              <a:buNone/>
            </a:pPr>
            <a:r>
              <a:rPr lang="el-GR" sz="1800" i="1" dirty="0" smtClean="0"/>
              <a:t>«Η πιο επικίνδυνη σπατάλη είναι η σπατάλη που δεν αναγνωρίζουμε</a:t>
            </a:r>
          </a:p>
          <a:p>
            <a:pPr marL="82296" indent="0" algn="ctr">
              <a:buNone/>
            </a:pPr>
            <a:r>
              <a:rPr lang="el-GR" sz="1800" i="1" dirty="0" smtClean="0"/>
              <a:t> </a:t>
            </a:r>
          </a:p>
          <a:p>
            <a:pPr marL="82296" indent="0" algn="ctr">
              <a:buNone/>
            </a:pPr>
            <a:r>
              <a:rPr lang="el-GR" sz="1800" i="1" dirty="0" smtClean="0"/>
              <a:t>Ένας αμείλικτος καταιγισμός από γιατί είναι ο καλύτερος τρόπος για να διαπεράσεις την ομίχλη που δημιουργεί στο μυαλό η κατεστημένη σκέψη. Να το χρησιμοποιείς συχνά</a:t>
            </a:r>
          </a:p>
          <a:p>
            <a:pPr marL="82296" indent="0" algn="ctr">
              <a:buNone/>
            </a:pPr>
            <a:endParaRPr lang="el-GR" sz="1800" i="1" dirty="0" smtClean="0"/>
          </a:p>
          <a:p>
            <a:pPr marL="82296" indent="0" algn="ctr">
              <a:buNone/>
            </a:pPr>
            <a:endParaRPr lang="el-GR" sz="1800" i="1" dirty="0" smtClean="0"/>
          </a:p>
          <a:p>
            <a:pPr marL="82296" indent="0" algn="ctr">
              <a:buNone/>
            </a:pPr>
            <a:r>
              <a:rPr lang="el-GR" sz="1800" i="1" dirty="0" smtClean="0"/>
              <a:t>Συνήθως, βελτίωση σημαίνει να κάνεις κάτι που δεν έχεις ποτέ ξανακάνει»</a:t>
            </a:r>
          </a:p>
          <a:p>
            <a:pPr marL="82296" indent="0" algn="just">
              <a:buNone/>
            </a:pPr>
            <a:endParaRPr lang="el-GR" sz="1800" i="1" dirty="0"/>
          </a:p>
          <a:p>
            <a:pPr marL="82296" indent="0" algn="just">
              <a:buNone/>
            </a:pPr>
            <a:endParaRPr lang="el-GR" sz="1800" dirty="0" smtClean="0"/>
          </a:p>
          <a:p>
            <a:pPr marL="82296" indent="0">
              <a:buNone/>
            </a:pPr>
            <a:endParaRPr lang="el-GR" sz="2000" dirty="0" smtClean="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a:t>
            </a:r>
            <a:r>
              <a:rPr lang="el-GR" sz="1000" dirty="0" smtClean="0"/>
              <a:t>Ανθρώπινο Δυναμικό </a:t>
            </a:r>
            <a:r>
              <a:rPr lang="el-GR" sz="1000" dirty="0"/>
              <a:t>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15</a:t>
            </a:fld>
            <a:endParaRPr lang="en-US"/>
          </a:p>
        </p:txBody>
      </p:sp>
      <p:sp>
        <p:nvSpPr>
          <p:cNvPr id="7" name="Δεξιό βέλος 6"/>
          <p:cNvSpPr/>
          <p:nvPr/>
        </p:nvSpPr>
        <p:spPr>
          <a:xfrm flipV="1">
            <a:off x="1628262" y="3068960"/>
            <a:ext cx="864096" cy="1440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8" name="TextBox 7"/>
          <p:cNvSpPr txBox="1"/>
          <p:nvPr/>
        </p:nvSpPr>
        <p:spPr>
          <a:xfrm>
            <a:off x="4048662" y="2653937"/>
            <a:ext cx="4896544" cy="3416320"/>
          </a:xfrm>
          <a:prstGeom prst="rect">
            <a:avLst/>
          </a:prstGeom>
          <a:solidFill>
            <a:schemeClr val="bg1">
              <a:lumMod val="85000"/>
            </a:schemeClr>
          </a:solidFill>
        </p:spPr>
        <p:txBody>
          <a:bodyPr wrap="square" rtlCol="0">
            <a:spAutoFit/>
          </a:bodyPr>
          <a:lstStyle/>
          <a:p>
            <a:pPr marL="342900" indent="-342900">
              <a:buFont typeface="+mj-lt"/>
              <a:buAutoNum type="arabicPeriod"/>
            </a:pPr>
            <a:r>
              <a:rPr lang="el-GR" sz="2000" b="1" dirty="0" smtClean="0"/>
              <a:t>Εγρήγορση, </a:t>
            </a:r>
            <a:r>
              <a:rPr lang="el-GR" sz="1600" dirty="0" smtClean="0"/>
              <a:t>ύπαρξη συλλογικής ευθύνης μέσω συνεχούς επικοινωνίας μεταξύ των εργαζομένων ώστε να υπάρξει </a:t>
            </a:r>
            <a:r>
              <a:rPr lang="el-GR" sz="1600" dirty="0" err="1" smtClean="0"/>
              <a:t>συναντίληψη</a:t>
            </a:r>
            <a:r>
              <a:rPr lang="el-GR" sz="1600" dirty="0" smtClean="0"/>
              <a:t> επίτευξης επιθυμητού επιπέδου ποιότητας και εξεύρεση λύσεων μέσω συλλογικών εργαλείων όπως ο καταιγισμός ιδεών. </a:t>
            </a:r>
          </a:p>
          <a:p>
            <a:pPr marL="342900" indent="-342900">
              <a:buFont typeface="+mj-lt"/>
              <a:buAutoNum type="arabicPeriod"/>
            </a:pPr>
            <a:endParaRPr lang="el-GR" sz="1600" dirty="0" smtClean="0"/>
          </a:p>
          <a:p>
            <a:pPr marL="342900" indent="-342900">
              <a:buFont typeface="+mj-lt"/>
              <a:buAutoNum type="arabicPeriod"/>
            </a:pPr>
            <a:r>
              <a:rPr lang="el-GR" sz="2000" b="1" dirty="0" smtClean="0"/>
              <a:t>Ανίχνευση ριζικής αιτίας </a:t>
            </a:r>
            <a:r>
              <a:rPr lang="el-GR" sz="1600" dirty="0" smtClean="0"/>
              <a:t>(5 γιατί- οι ερωτήσεις θα πρέπει να εστιάζουν </a:t>
            </a:r>
            <a:r>
              <a:rPr lang="el-GR" sz="1600" u="sng" dirty="0" smtClean="0"/>
              <a:t>στο τι φταίει </a:t>
            </a:r>
            <a:r>
              <a:rPr lang="el-GR" sz="1600" dirty="0" smtClean="0"/>
              <a:t>και όχι στο ποιος (π.χ. γιατί έχει πρόβλημα το φωτοτυπικό) </a:t>
            </a:r>
          </a:p>
          <a:p>
            <a:pPr marL="285750" indent="-285750">
              <a:buFontTx/>
              <a:buChar char="-"/>
            </a:pPr>
            <a:endParaRPr lang="el-GR" sz="1600" dirty="0" smtClean="0"/>
          </a:p>
          <a:p>
            <a:pPr marL="342900" indent="-342900">
              <a:buFont typeface="+mj-lt"/>
              <a:buAutoNum type="arabicPeriod"/>
            </a:pPr>
            <a:endParaRPr lang="el-GR" sz="1600" dirty="0" smtClean="0"/>
          </a:p>
        </p:txBody>
      </p:sp>
      <p:sp>
        <p:nvSpPr>
          <p:cNvPr id="9" name="Δεξιό βέλος 8"/>
          <p:cNvSpPr/>
          <p:nvPr/>
        </p:nvSpPr>
        <p:spPr>
          <a:xfrm flipV="1">
            <a:off x="1600280" y="5229200"/>
            <a:ext cx="864096" cy="1440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6" name="Ορθογώνιο 5"/>
          <p:cNvSpPr/>
          <p:nvPr/>
        </p:nvSpPr>
        <p:spPr>
          <a:xfrm>
            <a:off x="5272291" y="6237312"/>
            <a:ext cx="3207929" cy="307777"/>
          </a:xfrm>
          <a:prstGeom prst="rect">
            <a:avLst/>
          </a:prstGeom>
        </p:spPr>
        <p:txBody>
          <a:bodyPr wrap="none">
            <a:spAutoFit/>
          </a:bodyPr>
          <a:lstStyle/>
          <a:p>
            <a:pPr marL="82296" indent="0" algn="just">
              <a:buNone/>
            </a:pPr>
            <a:r>
              <a:rPr lang="el-GR" sz="1400" dirty="0"/>
              <a:t>Πηγή: </a:t>
            </a:r>
            <a:r>
              <a:rPr lang="el-GR" sz="1400" dirty="0" err="1"/>
              <a:t>Στειακάκης</a:t>
            </a:r>
            <a:r>
              <a:rPr lang="el-GR" sz="1400" dirty="0"/>
              <a:t> &amp; Κωφίδης (2017)</a:t>
            </a:r>
          </a:p>
        </p:txBody>
      </p:sp>
    </p:spTree>
    <p:extLst>
      <p:ext uri="{BB962C8B-B14F-4D97-AF65-F5344CB8AC3E}">
        <p14:creationId xmlns:p14="http://schemas.microsoft.com/office/powerpoint/2010/main" val="1427857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424797" y="583713"/>
            <a:ext cx="8229600" cy="1066800"/>
          </a:xfrm>
        </p:spPr>
        <p:txBody>
          <a:bodyPr>
            <a:noAutofit/>
          </a:bodyPr>
          <a:lstStyle/>
          <a:p>
            <a:pPr algn="ctr"/>
            <a:r>
              <a:rPr lang="el-GR" sz="2400" b="1" dirty="0" smtClean="0"/>
              <a:t>Αποφυγή ακούσιου λάθους συνέχεια…</a:t>
            </a:r>
            <a:endParaRPr lang="el-GR" sz="2400" b="1"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a:t>
            </a:r>
            <a:r>
              <a:rPr lang="el-GR" sz="1000" dirty="0" smtClean="0"/>
              <a:t>Ανθρώπινο Δυναμικό </a:t>
            </a:r>
            <a:r>
              <a:rPr lang="el-GR" sz="1000" dirty="0"/>
              <a:t>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16</a:t>
            </a:fld>
            <a:endParaRPr lang="en-US"/>
          </a:p>
        </p:txBody>
      </p:sp>
      <p:sp>
        <p:nvSpPr>
          <p:cNvPr id="8" name="TextBox 7"/>
          <p:cNvSpPr txBox="1"/>
          <p:nvPr/>
        </p:nvSpPr>
        <p:spPr>
          <a:xfrm>
            <a:off x="409929" y="1556792"/>
            <a:ext cx="8388424" cy="4278094"/>
          </a:xfrm>
          <a:prstGeom prst="rect">
            <a:avLst/>
          </a:prstGeom>
          <a:solidFill>
            <a:schemeClr val="bg1">
              <a:lumMod val="85000"/>
            </a:schemeClr>
          </a:solidFill>
        </p:spPr>
        <p:txBody>
          <a:bodyPr wrap="square" rtlCol="0">
            <a:spAutoFit/>
          </a:bodyPr>
          <a:lstStyle/>
          <a:p>
            <a:r>
              <a:rPr lang="el-GR" sz="2000" b="1" dirty="0" smtClean="0"/>
              <a:t>3. </a:t>
            </a:r>
            <a:r>
              <a:rPr lang="el-GR" sz="2400" b="1" dirty="0" smtClean="0"/>
              <a:t>6 </a:t>
            </a:r>
            <a:r>
              <a:rPr lang="el-GR" sz="2400" b="1" dirty="0"/>
              <a:t>τεχνικές </a:t>
            </a:r>
            <a:r>
              <a:rPr lang="el-GR" sz="2400" b="1" dirty="0" smtClean="0"/>
              <a:t>απαλλαγής </a:t>
            </a:r>
            <a:r>
              <a:rPr lang="el-GR" sz="2400" b="1" dirty="0"/>
              <a:t>από τα σφάλματα</a:t>
            </a:r>
            <a:r>
              <a:rPr lang="el-GR" sz="1600" dirty="0" smtClean="0"/>
              <a:t>:</a:t>
            </a:r>
          </a:p>
          <a:p>
            <a:pPr marL="285750" indent="-285750">
              <a:buFontTx/>
              <a:buChar char="-"/>
            </a:pPr>
            <a:r>
              <a:rPr lang="el-GR" sz="2000" b="1" dirty="0" smtClean="0"/>
              <a:t>Απάλειψη</a:t>
            </a:r>
            <a:r>
              <a:rPr lang="el-GR" sz="1600" dirty="0" smtClean="0"/>
              <a:t> όλων των ενεργειών που προκαλούν σφάλματα ή δεν προσθέτουν αξία στο προϊόν</a:t>
            </a:r>
          </a:p>
          <a:p>
            <a:pPr marL="285750" indent="-285750">
              <a:buFontTx/>
              <a:buChar char="-"/>
            </a:pPr>
            <a:r>
              <a:rPr lang="el-GR" sz="2000" b="1" dirty="0" smtClean="0"/>
              <a:t>Αντικατάσταση</a:t>
            </a:r>
            <a:r>
              <a:rPr lang="el-GR" sz="2000" dirty="0" smtClean="0"/>
              <a:t> </a:t>
            </a:r>
            <a:r>
              <a:rPr lang="el-GR" sz="1600" dirty="0" smtClean="0"/>
              <a:t> του εξοπλισμού με νέες διατάξεις πιο αυτοματοποιημένες π.χ. ανταλλαγή πληροφοριών μέσω Διαδικτύου</a:t>
            </a:r>
          </a:p>
          <a:p>
            <a:pPr marL="285750" indent="-285750">
              <a:buFontTx/>
              <a:buChar char="-"/>
            </a:pPr>
            <a:r>
              <a:rPr lang="el-GR" sz="2000" b="1" dirty="0" smtClean="0"/>
              <a:t>Πρόληψη</a:t>
            </a:r>
            <a:r>
              <a:rPr lang="el-GR" sz="1600" dirty="0" smtClean="0"/>
              <a:t> μέσω ανασχεδιασμού των διεργασιών όπως π.χ. αναδιάταξη αντικειμένων του χώρου εργασίας</a:t>
            </a:r>
          </a:p>
          <a:p>
            <a:pPr marL="285750" indent="-285750">
              <a:buFontTx/>
              <a:buChar char="-"/>
            </a:pPr>
            <a:r>
              <a:rPr lang="el-GR" sz="2000" b="1" dirty="0" smtClean="0"/>
              <a:t>Διευκόλυνση</a:t>
            </a:r>
            <a:r>
              <a:rPr lang="el-GR" sz="1600" dirty="0" smtClean="0"/>
              <a:t> μέσω σχεδιασμού των διαδικασιών ώστε οι σωστές να είναι ευκολότερες   από τις λανθασμένες π.χ. ηχητικά σήματα</a:t>
            </a:r>
          </a:p>
          <a:p>
            <a:pPr marL="285750" indent="-285750">
              <a:buFontTx/>
              <a:buChar char="-"/>
            </a:pPr>
            <a:r>
              <a:rPr lang="el-GR" sz="1600" dirty="0" smtClean="0"/>
              <a:t> </a:t>
            </a:r>
            <a:r>
              <a:rPr lang="el-GR" sz="2000" b="1" dirty="0" smtClean="0"/>
              <a:t>Άμεση ανίχνευση </a:t>
            </a:r>
            <a:r>
              <a:rPr lang="el-GR" sz="1600" dirty="0" smtClean="0"/>
              <a:t>μέσω της λήψης όλων των απαραίτητων μέτρων για την έγκαιρη ανίχνευση και διόρθωση σφαλμάτων </a:t>
            </a:r>
          </a:p>
          <a:p>
            <a:pPr marL="285750" indent="-285750">
              <a:buFontTx/>
              <a:buChar char="-"/>
            </a:pPr>
            <a:r>
              <a:rPr lang="el-GR" sz="2000" b="1" dirty="0" smtClean="0"/>
              <a:t>Μείωση των συνεπειών </a:t>
            </a:r>
            <a:r>
              <a:rPr lang="el-GR" sz="1600" dirty="0" smtClean="0"/>
              <a:t>σφαλμάτων που δεν μπορούν να αποφευχθούν πχ. Μέτρα ατομικής προστασίας  </a:t>
            </a:r>
          </a:p>
          <a:p>
            <a:pPr marL="285750" indent="-285750">
              <a:buFontTx/>
              <a:buChar char="-"/>
            </a:pPr>
            <a:endParaRPr lang="el-GR" sz="1600" dirty="0" smtClean="0"/>
          </a:p>
          <a:p>
            <a:pPr marL="342900" indent="-342900">
              <a:buFont typeface="+mj-lt"/>
              <a:buAutoNum type="arabicPeriod"/>
            </a:pPr>
            <a:endParaRPr lang="el-GR" sz="1600" dirty="0" smtClean="0"/>
          </a:p>
        </p:txBody>
      </p:sp>
    </p:spTree>
    <p:extLst>
      <p:ext uri="{BB962C8B-B14F-4D97-AF65-F5344CB8AC3E}">
        <p14:creationId xmlns:p14="http://schemas.microsoft.com/office/powerpoint/2010/main" val="3062763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424797" y="583713"/>
            <a:ext cx="8229600" cy="1066800"/>
          </a:xfrm>
        </p:spPr>
        <p:txBody>
          <a:bodyPr>
            <a:noAutofit/>
          </a:bodyPr>
          <a:lstStyle/>
          <a:p>
            <a:pPr algn="ctr"/>
            <a:r>
              <a:rPr lang="el-GR" sz="2400" b="1" dirty="0"/>
              <a:t>Η διοίκηση ανθρώπινου δυναμικού παροχής υπηρεσιών </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a:t>
            </a:r>
            <a:r>
              <a:rPr lang="el-GR" sz="1000" dirty="0" smtClean="0"/>
              <a:t>Ανθρώπινο Δυναμικό </a:t>
            </a:r>
            <a:r>
              <a:rPr lang="el-GR" sz="1000" dirty="0"/>
              <a:t>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17</a:t>
            </a:fld>
            <a:endParaRPr lang="en-US"/>
          </a:p>
        </p:txBody>
      </p:sp>
      <p:sp>
        <p:nvSpPr>
          <p:cNvPr id="3" name="Ορθογώνιο 2"/>
          <p:cNvSpPr/>
          <p:nvPr/>
        </p:nvSpPr>
        <p:spPr>
          <a:xfrm>
            <a:off x="755575" y="1859340"/>
            <a:ext cx="7898821" cy="3970318"/>
          </a:xfrm>
          <a:prstGeom prst="rect">
            <a:avLst/>
          </a:prstGeom>
        </p:spPr>
        <p:txBody>
          <a:bodyPr wrap="square">
            <a:spAutoFit/>
          </a:bodyPr>
          <a:lstStyle/>
          <a:p>
            <a:r>
              <a:rPr lang="el-GR" dirty="0">
                <a:solidFill>
                  <a:srgbClr val="000000"/>
                </a:solidFill>
                <a:latin typeface="Times New Roman" panose="02020603050405020304" pitchFamily="18" charset="0"/>
              </a:rPr>
              <a:t>Η λήψη μιας υπηρεσίας προϋποθέτει </a:t>
            </a:r>
            <a:r>
              <a:rPr lang="el-GR" b="1" dirty="0" smtClean="0">
                <a:solidFill>
                  <a:srgbClr val="000000"/>
                </a:solidFill>
                <a:latin typeface="Times New Roman" panose="02020603050405020304" pitchFamily="18" charset="0"/>
              </a:rPr>
              <a:t>αλληλεπίδραση</a:t>
            </a:r>
            <a:r>
              <a:rPr lang="el-GR" dirty="0" smtClean="0">
                <a:solidFill>
                  <a:srgbClr val="000000"/>
                </a:solidFill>
                <a:latin typeface="Times New Roman" panose="02020603050405020304" pitchFamily="18" charset="0"/>
              </a:rPr>
              <a:t> </a:t>
            </a:r>
            <a:r>
              <a:rPr lang="el-GR" dirty="0">
                <a:solidFill>
                  <a:srgbClr val="000000"/>
                </a:solidFill>
                <a:latin typeface="Times New Roman" panose="02020603050405020304" pitchFamily="18" charset="0"/>
              </a:rPr>
              <a:t>μεταξύ του πελάτη και του προσωπικού που παρέχει την υπηρεσία. </a:t>
            </a:r>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l-GR" dirty="0" smtClean="0">
                <a:solidFill>
                  <a:srgbClr val="000000"/>
                </a:solidFill>
                <a:latin typeface="Times New Roman" panose="02020603050405020304" pitchFamily="18" charset="0"/>
              </a:rPr>
              <a:t>Το </a:t>
            </a:r>
            <a:r>
              <a:rPr lang="el-GR" dirty="0">
                <a:solidFill>
                  <a:srgbClr val="000000"/>
                </a:solidFill>
                <a:latin typeface="Times New Roman" panose="02020603050405020304" pitchFamily="18" charset="0"/>
              </a:rPr>
              <a:t>πώς νιώθει ένας εργαζόμενος επηρεάζει τον τρόπο που συμπεριφέρεται, και αυτός ο τρόπος συμπεριφοράς του μεταδίδεται στον πελάτη μέσω της επικοινωνίας με αυτόν, έτσι ώστε τελικά να </a:t>
            </a:r>
            <a:r>
              <a:rPr lang="el-GR" b="1" dirty="0">
                <a:solidFill>
                  <a:srgbClr val="000000"/>
                </a:solidFill>
                <a:latin typeface="Times New Roman" panose="02020603050405020304" pitchFamily="18" charset="0"/>
              </a:rPr>
              <a:t>επηρεάζεται η ποιότητα της παρεχόμενης υπηρεσίας </a:t>
            </a:r>
            <a:endParaRPr lang="en-US" b="1" dirty="0" smtClean="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l-GR" dirty="0">
                <a:solidFill>
                  <a:srgbClr val="000000"/>
                </a:solidFill>
                <a:latin typeface="Times New Roman" panose="02020603050405020304" pitchFamily="18" charset="0"/>
              </a:rPr>
              <a:t>Με δεδομένο ότι στον κλάδο των υπηρεσιών η (τεχνική) </a:t>
            </a:r>
            <a:r>
              <a:rPr lang="el-GR" i="1" dirty="0">
                <a:solidFill>
                  <a:srgbClr val="000000"/>
                </a:solidFill>
                <a:latin typeface="Times New Roman" panose="02020603050405020304" pitchFamily="18" charset="0"/>
              </a:rPr>
              <a:t>ικανότητα</a:t>
            </a:r>
            <a:r>
              <a:rPr lang="el-GR" dirty="0">
                <a:solidFill>
                  <a:srgbClr val="000000"/>
                </a:solidFill>
                <a:latin typeface="Times New Roman" panose="02020603050405020304" pitchFamily="18" charset="0"/>
              </a:rPr>
              <a:t>, η </a:t>
            </a:r>
            <a:r>
              <a:rPr lang="el-GR" i="1" dirty="0" err="1">
                <a:solidFill>
                  <a:srgbClr val="000000"/>
                </a:solidFill>
                <a:latin typeface="Times New Roman" panose="02020603050405020304" pitchFamily="18" charset="0"/>
              </a:rPr>
              <a:t>συμπεριφορική</a:t>
            </a:r>
            <a:r>
              <a:rPr lang="el-GR" i="1" dirty="0">
                <a:solidFill>
                  <a:srgbClr val="000000"/>
                </a:solidFill>
                <a:latin typeface="Times New Roman" panose="02020603050405020304" pitchFamily="18" charset="0"/>
              </a:rPr>
              <a:t> </a:t>
            </a:r>
            <a:r>
              <a:rPr lang="el-GR" i="1" dirty="0" err="1">
                <a:solidFill>
                  <a:srgbClr val="000000"/>
                </a:solidFill>
                <a:latin typeface="Times New Roman" panose="02020603050405020304" pitchFamily="18" charset="0"/>
              </a:rPr>
              <a:t>καταλληλότητα</a:t>
            </a:r>
            <a:r>
              <a:rPr lang="el-GR" dirty="0">
                <a:solidFill>
                  <a:srgbClr val="000000"/>
                </a:solidFill>
                <a:latin typeface="Times New Roman" panose="02020603050405020304" pitchFamily="18" charset="0"/>
              </a:rPr>
              <a:t>, η </a:t>
            </a:r>
            <a:r>
              <a:rPr lang="el-GR" i="1" dirty="0">
                <a:solidFill>
                  <a:srgbClr val="000000"/>
                </a:solidFill>
                <a:latin typeface="Times New Roman" panose="02020603050405020304" pitchFamily="18" charset="0"/>
              </a:rPr>
              <a:t>διάθεση ανταπόκρισης </a:t>
            </a:r>
            <a:r>
              <a:rPr lang="el-GR" dirty="0">
                <a:solidFill>
                  <a:srgbClr val="000000"/>
                </a:solidFill>
                <a:latin typeface="Times New Roman" panose="02020603050405020304" pitchFamily="18" charset="0"/>
              </a:rPr>
              <a:t>και το </a:t>
            </a:r>
            <a:r>
              <a:rPr lang="el-GR" i="1" dirty="0">
                <a:solidFill>
                  <a:srgbClr val="000000"/>
                </a:solidFill>
                <a:latin typeface="Times New Roman" panose="02020603050405020304" pitchFamily="18" charset="0"/>
              </a:rPr>
              <a:t>ενδιαφέρον</a:t>
            </a:r>
            <a:r>
              <a:rPr lang="el-GR" dirty="0">
                <a:solidFill>
                  <a:srgbClr val="000000"/>
                </a:solidFill>
                <a:latin typeface="Times New Roman" panose="02020603050405020304" pitchFamily="18" charset="0"/>
              </a:rPr>
              <a:t> των εργαζομένων για τον πελάτη που εξυπηρετούν είναι </a:t>
            </a:r>
            <a:r>
              <a:rPr lang="el-GR" u="sng" dirty="0">
                <a:solidFill>
                  <a:srgbClr val="000000"/>
                </a:solidFill>
                <a:latin typeface="Times New Roman" panose="02020603050405020304" pitchFamily="18" charset="0"/>
              </a:rPr>
              <a:t>κρίσιμα και καθοριστικής σημασίας θέματα,</a:t>
            </a:r>
            <a:r>
              <a:rPr lang="el-GR" dirty="0">
                <a:solidFill>
                  <a:srgbClr val="000000"/>
                </a:solidFill>
                <a:latin typeface="Times New Roman" panose="02020603050405020304" pitchFamily="18" charset="0"/>
              </a:rPr>
              <a:t> οι επιχειρήσεις επιδιώκουν να διατηρούν το προσωπικό τους ικανοποιημένο και ευδιάθετο μέσω των </a:t>
            </a:r>
            <a:r>
              <a:rPr lang="el-GR" b="1" dirty="0">
                <a:solidFill>
                  <a:srgbClr val="000000"/>
                </a:solidFill>
                <a:latin typeface="Times New Roman" panose="02020603050405020304" pitchFamily="18" charset="0"/>
              </a:rPr>
              <a:t>κατάλληλων πρακτικών διοίκησης ανθρώπινου δυναμικού</a:t>
            </a:r>
          </a:p>
        </p:txBody>
      </p:sp>
    </p:spTree>
    <p:extLst>
      <p:ext uri="{BB962C8B-B14F-4D97-AF65-F5344CB8AC3E}">
        <p14:creationId xmlns:p14="http://schemas.microsoft.com/office/powerpoint/2010/main" val="3457042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424797" y="583713"/>
            <a:ext cx="8229600" cy="1066800"/>
          </a:xfrm>
        </p:spPr>
        <p:txBody>
          <a:bodyPr>
            <a:noAutofit/>
          </a:bodyPr>
          <a:lstStyle/>
          <a:p>
            <a:pPr algn="ctr"/>
            <a:r>
              <a:rPr lang="el-GR" sz="2400" b="1" dirty="0" smtClean="0"/>
              <a:t>Παραδείγματα πρακτικών ΔΟΠ </a:t>
            </a:r>
            <a:endParaRPr lang="el-GR" sz="2400" b="1"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a:t>
            </a:r>
            <a:r>
              <a:rPr lang="el-GR" sz="1000" dirty="0" smtClean="0"/>
              <a:t>Ανθρώπινο Δυναμικό </a:t>
            </a:r>
            <a:r>
              <a:rPr lang="el-GR" sz="1000" dirty="0"/>
              <a:t>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18</a:t>
            </a:fld>
            <a:endParaRPr lang="en-US"/>
          </a:p>
        </p:txBody>
      </p:sp>
      <p:sp>
        <p:nvSpPr>
          <p:cNvPr id="3" name="Ορθογώνιο 2"/>
          <p:cNvSpPr/>
          <p:nvPr/>
        </p:nvSpPr>
        <p:spPr>
          <a:xfrm>
            <a:off x="755575" y="1859340"/>
            <a:ext cx="7898821" cy="4247317"/>
          </a:xfrm>
          <a:prstGeom prst="rect">
            <a:avLst/>
          </a:prstGeom>
        </p:spPr>
        <p:txBody>
          <a:bodyPr wrap="square">
            <a:spAutoFit/>
          </a:bodyPr>
          <a:lstStyle/>
          <a:p>
            <a:r>
              <a:rPr lang="el-GR" dirty="0" smtClean="0">
                <a:solidFill>
                  <a:srgbClr val="000000"/>
                </a:solidFill>
                <a:latin typeface="Times New Roman" panose="02020603050405020304" pitchFamily="18" charset="0"/>
              </a:rPr>
              <a:t>Η </a:t>
            </a:r>
            <a:r>
              <a:rPr lang="en-US" b="1" dirty="0" err="1" smtClean="0">
                <a:solidFill>
                  <a:srgbClr val="000000"/>
                </a:solidFill>
                <a:latin typeface="Times New Roman" panose="02020603050405020304" pitchFamily="18" charset="0"/>
              </a:rPr>
              <a:t>Cahoot</a:t>
            </a:r>
            <a:r>
              <a:rPr lang="en-US" b="1" dirty="0" smtClean="0">
                <a:solidFill>
                  <a:srgbClr val="000000"/>
                </a:solidFill>
                <a:latin typeface="Times New Roman" panose="02020603050405020304" pitchFamily="18" charset="0"/>
              </a:rPr>
              <a:t> bank </a:t>
            </a:r>
            <a:r>
              <a:rPr lang="el-GR" dirty="0" smtClean="0">
                <a:solidFill>
                  <a:srgbClr val="000000"/>
                </a:solidFill>
                <a:latin typeface="Times New Roman" panose="02020603050405020304" pitchFamily="18" charset="0"/>
              </a:rPr>
              <a:t>δεν χρησιμοποιεί τραπεζικούς υπαλλήλους στα ταμία των τραπεζών της αλλά  μάνατζερ πρώτης γραμμής που πρέπει να λαμβάνουν αποφάσεις και να συνεισφέρουν ιδέες για βελτίωση της λειτουργίας της επιχείρησης </a:t>
            </a:r>
          </a:p>
          <a:p>
            <a:endParaRPr lang="el-GR" dirty="0">
              <a:solidFill>
                <a:srgbClr val="000000"/>
              </a:solidFill>
              <a:latin typeface="Times New Roman" panose="02020603050405020304" pitchFamily="18" charset="0"/>
            </a:endParaRPr>
          </a:p>
          <a:p>
            <a:r>
              <a:rPr lang="el-GR" b="1" dirty="0" smtClean="0">
                <a:solidFill>
                  <a:srgbClr val="000000"/>
                </a:solidFill>
                <a:latin typeface="Times New Roman" panose="02020603050405020304" pitchFamily="18" charset="0"/>
              </a:rPr>
              <a:t>Όταν οι ιδέες των εργαζομένων υλοποιούνται και αναγνωρίζονται </a:t>
            </a:r>
            <a:r>
              <a:rPr lang="el-GR" dirty="0" smtClean="0">
                <a:solidFill>
                  <a:srgbClr val="000000"/>
                </a:solidFill>
                <a:latin typeface="Times New Roman" panose="02020603050405020304" pitchFamily="18" charset="0"/>
              </a:rPr>
              <a:t>επικρατεί ένα έντονο συναίσθημα παρακίνησης σε ολόκληρο τον οργανισμό </a:t>
            </a:r>
          </a:p>
          <a:p>
            <a:endParaRPr lang="el-GR" b="1" dirty="0">
              <a:solidFill>
                <a:srgbClr val="000000"/>
              </a:solidFill>
              <a:latin typeface="Times New Roman" panose="02020603050405020304" pitchFamily="18" charset="0"/>
            </a:endParaRPr>
          </a:p>
          <a:p>
            <a:r>
              <a:rPr lang="el-GR" dirty="0" smtClean="0">
                <a:solidFill>
                  <a:srgbClr val="000000"/>
                </a:solidFill>
                <a:latin typeface="Times New Roman" panose="02020603050405020304" pitchFamily="18" charset="0"/>
              </a:rPr>
              <a:t>Επίσης</a:t>
            </a:r>
            <a:r>
              <a:rPr lang="el-GR" b="1" dirty="0" smtClean="0">
                <a:solidFill>
                  <a:srgbClr val="000000"/>
                </a:solidFill>
                <a:latin typeface="Times New Roman" panose="02020603050405020304" pitchFamily="18" charset="0"/>
              </a:rPr>
              <a:t> </a:t>
            </a:r>
            <a:r>
              <a:rPr lang="el-GR" dirty="0" smtClean="0">
                <a:solidFill>
                  <a:srgbClr val="000000"/>
                </a:solidFill>
                <a:latin typeface="Times New Roman" panose="02020603050405020304" pitchFamily="18" charset="0"/>
              </a:rPr>
              <a:t>η διαμόρφωση ενός περιβάλλοντος εργασίας που επιτρέπει την ισορροπία μεταξύ εργασίας και προσωπικής ζωής είναι επίσης ένα ισχυρό κίνητρο. (π.χ. τηλεργασία, ευέλικτο ωράριο, διαμοιρασμός εργασιών)</a:t>
            </a:r>
          </a:p>
          <a:p>
            <a:endParaRPr lang="el-GR" b="1" dirty="0">
              <a:solidFill>
                <a:srgbClr val="000000"/>
              </a:solidFill>
              <a:latin typeface="Times New Roman" panose="02020603050405020304" pitchFamily="18" charset="0"/>
            </a:endParaRPr>
          </a:p>
          <a:p>
            <a:r>
              <a:rPr lang="el-GR" dirty="0" smtClean="0">
                <a:solidFill>
                  <a:srgbClr val="000000"/>
                </a:solidFill>
                <a:latin typeface="Times New Roman" panose="02020603050405020304" pitchFamily="18" charset="0"/>
              </a:rPr>
              <a:t>Συνεπάγεται ότι οι υπάλληλοι είναι πιο </a:t>
            </a:r>
            <a:r>
              <a:rPr lang="el-GR" b="1" dirty="0" smtClean="0">
                <a:solidFill>
                  <a:srgbClr val="000000"/>
                </a:solidFill>
                <a:latin typeface="Times New Roman" panose="02020603050405020304" pitchFamily="18" charset="0"/>
              </a:rPr>
              <a:t>αφοσιωμένοι</a:t>
            </a:r>
            <a:r>
              <a:rPr lang="el-GR" dirty="0" smtClean="0">
                <a:solidFill>
                  <a:srgbClr val="000000"/>
                </a:solidFill>
                <a:latin typeface="Times New Roman" panose="02020603050405020304" pitchFamily="18" charset="0"/>
              </a:rPr>
              <a:t> στη δουλειά τους, έχουν λιγότερες πιθανότητες να βιώσουν υπερκόπωση ή εργασιακή εξουθένωση και παραμένουν μακροχρόνια στην </a:t>
            </a:r>
            <a:r>
              <a:rPr lang="el-GR" dirty="0">
                <a:solidFill>
                  <a:srgbClr val="000000"/>
                </a:solidFill>
                <a:latin typeface="Times New Roman" panose="02020603050405020304" pitchFamily="18" charset="0"/>
              </a:rPr>
              <a:t>ε</a:t>
            </a:r>
            <a:r>
              <a:rPr lang="el-GR" dirty="0" smtClean="0">
                <a:solidFill>
                  <a:srgbClr val="000000"/>
                </a:solidFill>
                <a:latin typeface="Times New Roman" panose="02020603050405020304" pitchFamily="18" charset="0"/>
              </a:rPr>
              <a:t>ταιρεία. </a:t>
            </a:r>
            <a:endParaRPr lang="el-GR" dirty="0">
              <a:solidFill>
                <a:srgbClr val="000000"/>
              </a:solidFill>
              <a:latin typeface="Times New Roman" panose="02020603050405020304" pitchFamily="18" charset="0"/>
            </a:endParaRPr>
          </a:p>
        </p:txBody>
      </p:sp>
      <p:sp>
        <p:nvSpPr>
          <p:cNvPr id="6" name="Ορθογώνιο 5"/>
          <p:cNvSpPr/>
          <p:nvPr/>
        </p:nvSpPr>
        <p:spPr>
          <a:xfrm>
            <a:off x="1043608" y="6309320"/>
            <a:ext cx="7992888" cy="307777"/>
          </a:xfrm>
          <a:prstGeom prst="rect">
            <a:avLst/>
          </a:prstGeom>
        </p:spPr>
        <p:txBody>
          <a:bodyPr wrap="square">
            <a:spAutoFit/>
          </a:bodyPr>
          <a:lstStyle/>
          <a:p>
            <a:r>
              <a:rPr lang="el-GR" sz="1400" dirty="0"/>
              <a:t>Πηγή: </a:t>
            </a:r>
            <a:r>
              <a:rPr lang="en-US" sz="1400" dirty="0" smtClean="0"/>
              <a:t>Daft, R.L., &amp; Benson, A. (2019)</a:t>
            </a:r>
            <a:r>
              <a:rPr lang="el-GR" sz="1400" dirty="0" smtClean="0"/>
              <a:t>. </a:t>
            </a:r>
            <a:r>
              <a:rPr lang="el-GR" sz="1400" dirty="0" err="1" smtClean="0"/>
              <a:t>Μάνατζεμεντ</a:t>
            </a:r>
            <a:r>
              <a:rPr lang="el-GR" sz="1400" dirty="0" smtClean="0"/>
              <a:t>. Αθήνα</a:t>
            </a:r>
            <a:r>
              <a:rPr lang="el-GR" sz="1400" dirty="0"/>
              <a:t>: Εκδόσεις </a:t>
            </a:r>
            <a:r>
              <a:rPr lang="el-GR" sz="1400" dirty="0" smtClean="0"/>
              <a:t>Κλειδάριθμος</a:t>
            </a:r>
            <a:endParaRPr lang="el-GR" sz="1400" dirty="0"/>
          </a:p>
        </p:txBody>
      </p:sp>
    </p:spTree>
    <p:extLst>
      <p:ext uri="{BB962C8B-B14F-4D97-AF65-F5344CB8AC3E}">
        <p14:creationId xmlns:p14="http://schemas.microsoft.com/office/powerpoint/2010/main" val="1473654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683568" y="1771664"/>
            <a:ext cx="5800688" cy="4117776"/>
          </a:xfrm>
        </p:spPr>
        <p:txBody>
          <a:bodyPr>
            <a:normAutofit fontScale="70000" lnSpcReduction="20000"/>
          </a:bodyPr>
          <a:lstStyle/>
          <a:p>
            <a:pPr marL="82296" indent="0">
              <a:buNone/>
            </a:pPr>
            <a:endParaRPr lang="el-GR" sz="2000" b="1" dirty="0"/>
          </a:p>
          <a:p>
            <a:pPr marL="82296" indent="0" algn="just">
              <a:lnSpc>
                <a:spcPct val="120000"/>
              </a:lnSpc>
              <a:buNone/>
            </a:pPr>
            <a:r>
              <a:rPr lang="el-GR" sz="2000" b="1" dirty="0"/>
              <a:t> </a:t>
            </a:r>
            <a:r>
              <a:rPr lang="el-GR" dirty="0"/>
              <a:t>Το πρώτο στάδιο είναι αυτό του </a:t>
            </a:r>
            <a:r>
              <a:rPr lang="el-GR" b="1" dirty="0" smtClean="0">
                <a:solidFill>
                  <a:schemeClr val="accent3"/>
                </a:solidFill>
              </a:rPr>
              <a:t>προσέλκυσης</a:t>
            </a:r>
            <a:r>
              <a:rPr lang="el-GR" dirty="0" smtClean="0"/>
              <a:t>, </a:t>
            </a:r>
            <a:r>
              <a:rPr lang="el-GR" dirty="0"/>
              <a:t>κατά το οποίο προσελκύονται ενδιαφερόμενοι. Η διαδικασία επιλογής θα μειώσει τους ενδιαφερόμενους, που, βάσει των τυπικών τους προσόντων, μπορούν να περάσουν στη φάση της πρόσληψης και να ξεκινήσουν να εργάζονται. </a:t>
            </a:r>
          </a:p>
          <a:p>
            <a:pPr marL="82296" indent="0" algn="just">
              <a:lnSpc>
                <a:spcPct val="120000"/>
              </a:lnSpc>
              <a:buNone/>
            </a:pPr>
            <a:endParaRPr lang="el-GR" dirty="0"/>
          </a:p>
          <a:p>
            <a:pPr marL="82296" indent="0" algn="just">
              <a:lnSpc>
                <a:spcPct val="120000"/>
              </a:lnSpc>
              <a:buNone/>
            </a:pPr>
            <a:r>
              <a:rPr lang="el-GR" dirty="0"/>
              <a:t>Η εφαρμογή της ΔΟΠ σε αυτό το στάδιο ξεκινά με τη διαμόρφωση της θέσης εργασίας και εκτείνεται ως την επιτυχή πρόσληψη του καταλληλότερου υποψήφιου. </a:t>
            </a:r>
            <a:endParaRPr lang="el-GR" sz="2000" b="1"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906488"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19</a:t>
            </a:fld>
            <a:endParaRPr lang="en-US"/>
          </a:p>
        </p:txBody>
      </p:sp>
      <p:pic>
        <p:nvPicPr>
          <p:cNvPr id="7" name="Εικόνα 6">
            <a:extLst>
              <a:ext uri="{FF2B5EF4-FFF2-40B4-BE49-F238E27FC236}">
                <a16:creationId xmlns="" xmlns:a16="http://schemas.microsoft.com/office/drawing/2014/main" id="{AAD6DA9D-3EC4-43B2-B6A6-3A502A6304F1}"/>
              </a:ext>
            </a:extLst>
          </p:cNvPr>
          <p:cNvPicPr>
            <a:picLocks noChangeAspect="1"/>
          </p:cNvPicPr>
          <p:nvPr/>
        </p:nvPicPr>
        <p:blipFill>
          <a:blip r:embed="rId2"/>
          <a:stretch>
            <a:fillRect/>
          </a:stretch>
        </p:blipFill>
        <p:spPr>
          <a:xfrm>
            <a:off x="6837513" y="1628800"/>
            <a:ext cx="2095500" cy="2181225"/>
          </a:xfrm>
          <a:prstGeom prst="rect">
            <a:avLst/>
          </a:prstGeom>
        </p:spPr>
      </p:pic>
      <p:sp>
        <p:nvSpPr>
          <p:cNvPr id="2" name="Ορθογώνιο 1"/>
          <p:cNvSpPr/>
          <p:nvPr/>
        </p:nvSpPr>
        <p:spPr>
          <a:xfrm>
            <a:off x="539552" y="1069848"/>
            <a:ext cx="8064896" cy="523220"/>
          </a:xfrm>
          <a:prstGeom prst="rect">
            <a:avLst/>
          </a:prstGeom>
        </p:spPr>
        <p:txBody>
          <a:bodyPr wrap="square">
            <a:spAutoFit/>
          </a:bodyPr>
          <a:lstStyle/>
          <a:p>
            <a:r>
              <a:rPr lang="el-GR" sz="2400" b="1" dirty="0">
                <a:solidFill>
                  <a:schemeClr val="tx2"/>
                </a:solidFill>
                <a:latin typeface="+mj-lt"/>
                <a:ea typeface="+mj-ea"/>
                <a:cs typeface="+mj-cs"/>
              </a:rPr>
              <a:t>Πρακτικές ΔΑΔ και ποιότητας: </a:t>
            </a:r>
            <a:r>
              <a:rPr lang="el-GR" sz="2800" b="1" dirty="0">
                <a:solidFill>
                  <a:srgbClr val="FF0000"/>
                </a:solidFill>
                <a:latin typeface="+mj-lt"/>
                <a:ea typeface="+mj-ea"/>
                <a:cs typeface="+mj-cs"/>
              </a:rPr>
              <a:t>επιλογή </a:t>
            </a:r>
            <a:r>
              <a:rPr lang="en-US" sz="2800" b="1" dirty="0" smtClean="0">
                <a:solidFill>
                  <a:srgbClr val="FF0000"/>
                </a:solidFill>
                <a:latin typeface="+mj-lt"/>
                <a:ea typeface="+mj-ea"/>
                <a:cs typeface="+mj-cs"/>
              </a:rPr>
              <a:t>&amp; </a:t>
            </a:r>
            <a:r>
              <a:rPr lang="el-GR" sz="2800" b="1" dirty="0" smtClean="0">
                <a:solidFill>
                  <a:srgbClr val="FF0000"/>
                </a:solidFill>
                <a:latin typeface="+mj-lt"/>
                <a:ea typeface="+mj-ea"/>
                <a:cs typeface="+mj-cs"/>
              </a:rPr>
              <a:t>πρόσληψη</a:t>
            </a:r>
            <a:endParaRPr lang="el-GR" sz="2800" b="1" dirty="0">
              <a:solidFill>
                <a:srgbClr val="FF0000"/>
              </a:solidFill>
              <a:latin typeface="+mj-lt"/>
              <a:ea typeface="+mj-ea"/>
              <a:cs typeface="+mj-cs"/>
            </a:endParaRPr>
          </a:p>
        </p:txBody>
      </p:sp>
    </p:spTree>
    <p:extLst>
      <p:ext uri="{BB962C8B-B14F-4D97-AF65-F5344CB8AC3E}">
        <p14:creationId xmlns:p14="http://schemas.microsoft.com/office/powerpoint/2010/main" val="2446994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64FD857-77F1-42EE-839F-127C4D38D53E}"/>
              </a:ext>
            </a:extLst>
          </p:cNvPr>
          <p:cNvSpPr>
            <a:spLocks noGrp="1"/>
          </p:cNvSpPr>
          <p:nvPr>
            <p:ph type="title"/>
          </p:nvPr>
        </p:nvSpPr>
        <p:spPr/>
        <p:txBody>
          <a:bodyPr/>
          <a:lstStyle/>
          <a:p>
            <a:pPr algn="ctr"/>
            <a:r>
              <a:rPr lang="el-GR" b="1" dirty="0"/>
              <a:t>Περιεχόμενα </a:t>
            </a:r>
          </a:p>
        </p:txBody>
      </p:sp>
      <p:sp>
        <p:nvSpPr>
          <p:cNvPr id="3" name="Θέση περιεχομένου 2">
            <a:extLst>
              <a:ext uri="{FF2B5EF4-FFF2-40B4-BE49-F238E27FC236}">
                <a16:creationId xmlns="" xmlns:a16="http://schemas.microsoft.com/office/drawing/2014/main" id="{C0EE969C-C0A5-4141-BC92-3891DDF7CCFC}"/>
              </a:ext>
            </a:extLst>
          </p:cNvPr>
          <p:cNvSpPr>
            <a:spLocks noGrp="1"/>
          </p:cNvSpPr>
          <p:nvPr>
            <p:ph sz="half" idx="1"/>
          </p:nvPr>
        </p:nvSpPr>
        <p:spPr/>
        <p:txBody>
          <a:bodyPr>
            <a:normAutofit lnSpcReduction="10000"/>
          </a:bodyPr>
          <a:lstStyle/>
          <a:p>
            <a:pPr marL="82296" indent="0" algn="ctr">
              <a:buNone/>
            </a:pPr>
            <a:r>
              <a:rPr lang="el-GR" b="1" dirty="0"/>
              <a:t>Μέρος Α’: Διοίκηση Ανθρώπινου Δυναμικού </a:t>
            </a:r>
            <a:endParaRPr lang="el-GR" b="1" dirty="0">
              <a:solidFill>
                <a:srgbClr val="C00000"/>
              </a:solidFill>
            </a:endParaRPr>
          </a:p>
          <a:p>
            <a:pPr marL="539496" indent="-457200">
              <a:buFont typeface="Wingdings" panose="05000000000000000000" pitchFamily="2" charset="2"/>
              <a:buChar char="ü"/>
            </a:pPr>
            <a:r>
              <a:rPr lang="el-GR" dirty="0" smtClean="0"/>
              <a:t>Ορισμός </a:t>
            </a:r>
            <a:r>
              <a:rPr lang="el-GR" dirty="0"/>
              <a:t>– Ιστορική </a:t>
            </a:r>
            <a:r>
              <a:rPr lang="el-GR" dirty="0" smtClean="0"/>
              <a:t>ανασκόπηση</a:t>
            </a:r>
          </a:p>
          <a:p>
            <a:pPr marL="539496" indent="-457200">
              <a:buFont typeface="Wingdings" panose="05000000000000000000" pitchFamily="2" charset="2"/>
              <a:buChar char="ü"/>
            </a:pPr>
            <a:r>
              <a:rPr lang="el-GR" dirty="0" smtClean="0"/>
              <a:t>Διερεύνηση ανθρώπινων αναγκών</a:t>
            </a:r>
            <a:endParaRPr lang="el-GR" dirty="0"/>
          </a:p>
          <a:p>
            <a:pPr marL="425196" indent="-342900">
              <a:buFont typeface="Wingdings" panose="05000000000000000000" pitchFamily="2" charset="2"/>
              <a:buChar char="ü"/>
            </a:pPr>
            <a:r>
              <a:rPr lang="el-GR" b="1" dirty="0">
                <a:solidFill>
                  <a:srgbClr val="C00000"/>
                </a:solidFill>
              </a:rPr>
              <a:t> </a:t>
            </a:r>
            <a:r>
              <a:rPr lang="el-GR" dirty="0" smtClean="0"/>
              <a:t>Σχέση </a:t>
            </a:r>
            <a:r>
              <a:rPr lang="el-GR" dirty="0"/>
              <a:t>με την  ποιότητα</a:t>
            </a:r>
          </a:p>
          <a:p>
            <a:pPr marL="425196" indent="-342900">
              <a:buFont typeface="Wingdings" panose="05000000000000000000" pitchFamily="2" charset="2"/>
              <a:buChar char="ü"/>
            </a:pPr>
            <a:r>
              <a:rPr lang="el-GR" b="1" dirty="0">
                <a:solidFill>
                  <a:srgbClr val="C00000"/>
                </a:solidFill>
              </a:rPr>
              <a:t> </a:t>
            </a:r>
            <a:r>
              <a:rPr lang="el-GR" dirty="0" smtClean="0"/>
              <a:t>Πρακτικές </a:t>
            </a:r>
            <a:r>
              <a:rPr lang="el-GR" dirty="0"/>
              <a:t>ΔΑΔ και ποιότητας: επιλογή και πρόσληψη, ομαδική συνεργασία και εκπαίδευση, αξιολόγηση, </a:t>
            </a:r>
            <a:r>
              <a:rPr lang="el-GR" dirty="0" smtClean="0"/>
              <a:t>αποζημίωση</a:t>
            </a:r>
          </a:p>
          <a:p>
            <a:pPr marL="425196" indent="-342900">
              <a:buFont typeface="Wingdings" panose="05000000000000000000" pitchFamily="2" charset="2"/>
              <a:buChar char="ü"/>
            </a:pPr>
            <a:r>
              <a:rPr lang="el-GR" dirty="0" smtClean="0"/>
              <a:t>Το αντίστοιχο κριτήριο του συστήματος </a:t>
            </a:r>
            <a:r>
              <a:rPr lang="en-US" dirty="0" smtClean="0"/>
              <a:t>EFQM</a:t>
            </a:r>
            <a:endParaRPr lang="el-GR" dirty="0"/>
          </a:p>
          <a:p>
            <a:pPr marL="596646" indent="-514350">
              <a:buAutoNum type="arabicPeriod"/>
            </a:pPr>
            <a:endParaRPr lang="el-GR" dirty="0"/>
          </a:p>
        </p:txBody>
      </p:sp>
      <p:sp>
        <p:nvSpPr>
          <p:cNvPr id="4" name="Θέση περιεχομένου 3">
            <a:extLst>
              <a:ext uri="{FF2B5EF4-FFF2-40B4-BE49-F238E27FC236}">
                <a16:creationId xmlns="" xmlns:a16="http://schemas.microsoft.com/office/drawing/2014/main" id="{AD1B082E-69E1-4238-808E-55C60E4FF3E7}"/>
              </a:ext>
            </a:extLst>
          </p:cNvPr>
          <p:cNvSpPr>
            <a:spLocks noGrp="1"/>
          </p:cNvSpPr>
          <p:nvPr>
            <p:ph sz="half" idx="2"/>
          </p:nvPr>
        </p:nvSpPr>
        <p:spPr/>
        <p:txBody>
          <a:bodyPr>
            <a:normAutofit lnSpcReduction="10000"/>
          </a:bodyPr>
          <a:lstStyle/>
          <a:p>
            <a:pPr marL="82296" indent="0" algn="ctr">
              <a:buNone/>
            </a:pPr>
            <a:r>
              <a:rPr lang="el-GR" sz="2400" b="1" dirty="0"/>
              <a:t>Μέρος Β’: Το πρότυπο </a:t>
            </a:r>
            <a:r>
              <a:rPr lang="en-US" sz="2400" b="1" dirty="0"/>
              <a:t>Investors in People </a:t>
            </a:r>
            <a:endParaRPr lang="el-GR" sz="2400" b="1" dirty="0">
              <a:solidFill>
                <a:srgbClr val="C00000"/>
              </a:solidFill>
            </a:endParaRPr>
          </a:p>
          <a:p>
            <a:pPr marL="82296" indent="0">
              <a:buNone/>
            </a:pPr>
            <a:r>
              <a:rPr lang="el-GR" sz="2400" b="1" dirty="0">
                <a:solidFill>
                  <a:schemeClr val="accent3"/>
                </a:solidFill>
              </a:rPr>
              <a:t>1. </a:t>
            </a:r>
            <a:r>
              <a:rPr lang="el-GR" sz="2400" dirty="0"/>
              <a:t>Ορισμός</a:t>
            </a:r>
            <a:r>
              <a:rPr lang="el-GR" sz="2400" b="1" dirty="0"/>
              <a:t> </a:t>
            </a:r>
          </a:p>
          <a:p>
            <a:pPr marL="82296" indent="0">
              <a:buNone/>
            </a:pPr>
            <a:r>
              <a:rPr lang="el-GR" sz="2400" b="1" dirty="0">
                <a:solidFill>
                  <a:schemeClr val="accent3"/>
                </a:solidFill>
              </a:rPr>
              <a:t>2. </a:t>
            </a:r>
            <a:r>
              <a:rPr lang="el-GR" sz="2400" dirty="0"/>
              <a:t>Στάδια</a:t>
            </a:r>
            <a:r>
              <a:rPr lang="el-GR" sz="2400" b="1" dirty="0">
                <a:solidFill>
                  <a:srgbClr val="C00000"/>
                </a:solidFill>
              </a:rPr>
              <a:t> </a:t>
            </a:r>
            <a:r>
              <a:rPr lang="el-GR" sz="2400" dirty="0"/>
              <a:t>της πιστοποίησης </a:t>
            </a:r>
          </a:p>
          <a:p>
            <a:pPr marL="82296" indent="0">
              <a:buNone/>
            </a:pPr>
            <a:r>
              <a:rPr lang="el-GR" sz="2400" b="1" dirty="0">
                <a:solidFill>
                  <a:schemeClr val="accent3"/>
                </a:solidFill>
              </a:rPr>
              <a:t>3. </a:t>
            </a:r>
            <a:r>
              <a:rPr lang="el-GR" sz="2400" dirty="0"/>
              <a:t>Βασικές Αρχές </a:t>
            </a:r>
          </a:p>
          <a:p>
            <a:pPr marL="82296" indent="0">
              <a:buNone/>
            </a:pPr>
            <a:r>
              <a:rPr lang="el-GR" sz="2400" b="1" dirty="0">
                <a:solidFill>
                  <a:schemeClr val="accent3"/>
                </a:solidFill>
              </a:rPr>
              <a:t>4. </a:t>
            </a:r>
            <a:r>
              <a:rPr lang="el-GR" sz="2400" dirty="0"/>
              <a:t>Οφέλη – Πλεονεκτήματα</a:t>
            </a:r>
          </a:p>
        </p:txBody>
      </p:sp>
      <p:sp>
        <p:nvSpPr>
          <p:cNvPr id="5" name="Θέση υποσέλιδου 4">
            <a:extLst>
              <a:ext uri="{FF2B5EF4-FFF2-40B4-BE49-F238E27FC236}">
                <a16:creationId xmlns="" xmlns:a16="http://schemas.microsoft.com/office/drawing/2014/main"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Κεφάλαιο4. </a:t>
            </a:r>
            <a:r>
              <a:rPr lang="el-GR" sz="1000" dirty="0"/>
              <a:t>Ανθρώπινο Δυναμικό και ΔΟΠ</a:t>
            </a:r>
            <a:endParaRPr lang="en-US" sz="1000" dirty="0"/>
          </a:p>
        </p:txBody>
      </p:sp>
      <p:sp>
        <p:nvSpPr>
          <p:cNvPr id="6" name="Θέση αριθμού διαφάνειας 5">
            <a:extLst>
              <a:ext uri="{FF2B5EF4-FFF2-40B4-BE49-F238E27FC236}">
                <a16:creationId xmlns="" xmlns:a16="http://schemas.microsoft.com/office/drawing/2014/main" id="{61DC2ACD-A1A5-4C0F-9237-3CBBC445035D}"/>
              </a:ext>
            </a:extLst>
          </p:cNvPr>
          <p:cNvSpPr>
            <a:spLocks noGrp="1"/>
          </p:cNvSpPr>
          <p:nvPr>
            <p:ph type="sldNum" sz="quarter" idx="12"/>
          </p:nvPr>
        </p:nvSpPr>
        <p:spPr/>
        <p:txBody>
          <a:bodyPr/>
          <a:lstStyle/>
          <a:p>
            <a:fld id="{990B41CA-569D-40E7-8E58-026C0338B2C8}" type="slidenum">
              <a:rPr lang="en-US" smtClean="0"/>
              <a:pPr/>
              <a:t>2</a:t>
            </a:fld>
            <a:endParaRPr lang="en-US"/>
          </a:p>
        </p:txBody>
      </p:sp>
    </p:spTree>
    <p:extLst>
      <p:ext uri="{BB962C8B-B14F-4D97-AF65-F5344CB8AC3E}">
        <p14:creationId xmlns:p14="http://schemas.microsoft.com/office/powerpoint/2010/main" val="1959273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683568" y="1771664"/>
            <a:ext cx="5800688" cy="4117776"/>
          </a:xfrm>
        </p:spPr>
        <p:txBody>
          <a:bodyPr>
            <a:normAutofit/>
          </a:bodyPr>
          <a:lstStyle/>
          <a:p>
            <a:pPr marL="82296" indent="0">
              <a:buNone/>
            </a:pPr>
            <a:endParaRPr lang="el-GR" sz="2000" b="1" dirty="0"/>
          </a:p>
          <a:p>
            <a:pPr marL="82296" indent="0" algn="just">
              <a:lnSpc>
                <a:spcPct val="120000"/>
              </a:lnSpc>
              <a:buNone/>
            </a:pPr>
            <a:r>
              <a:rPr lang="el-GR" sz="2000" b="1" dirty="0"/>
              <a:t> </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906488"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20</a:t>
            </a:fld>
            <a:endParaRPr lang="en-US"/>
          </a:p>
        </p:txBody>
      </p:sp>
      <p:sp>
        <p:nvSpPr>
          <p:cNvPr id="2" name="Ορθογώνιο 1"/>
          <p:cNvSpPr/>
          <p:nvPr/>
        </p:nvSpPr>
        <p:spPr>
          <a:xfrm>
            <a:off x="517307" y="803296"/>
            <a:ext cx="8064896" cy="461665"/>
          </a:xfrm>
          <a:prstGeom prst="rect">
            <a:avLst/>
          </a:prstGeom>
        </p:spPr>
        <p:txBody>
          <a:bodyPr wrap="square">
            <a:spAutoFit/>
          </a:bodyPr>
          <a:lstStyle/>
          <a:p>
            <a:r>
              <a:rPr lang="el-GR" sz="2400" b="1" dirty="0" smtClean="0">
                <a:solidFill>
                  <a:schemeClr val="tx2"/>
                </a:solidFill>
                <a:latin typeface="+mj-lt"/>
                <a:ea typeface="+mj-ea"/>
                <a:cs typeface="+mj-cs"/>
              </a:rPr>
              <a:t>Πρόσληψη των κατάλληλων ατόμων-</a:t>
            </a:r>
            <a:r>
              <a:rPr lang="en-US" sz="2400" b="1" dirty="0" smtClean="0">
                <a:solidFill>
                  <a:schemeClr val="tx2"/>
                </a:solidFill>
                <a:latin typeface="+mj-lt"/>
                <a:ea typeface="+mj-ea"/>
                <a:cs typeface="+mj-cs"/>
              </a:rPr>
              <a:t>Quiz</a:t>
            </a:r>
            <a:r>
              <a:rPr lang="el-GR" sz="2400" b="1" dirty="0" smtClean="0">
                <a:solidFill>
                  <a:schemeClr val="tx2"/>
                </a:solidFill>
                <a:latin typeface="+mj-lt"/>
                <a:ea typeface="+mj-ea"/>
                <a:cs typeface="+mj-cs"/>
              </a:rPr>
              <a:t> </a:t>
            </a:r>
            <a:endParaRPr lang="el-GR" sz="2400" b="1" dirty="0">
              <a:solidFill>
                <a:schemeClr val="tx2"/>
              </a:solidFill>
              <a:latin typeface="+mj-lt"/>
              <a:ea typeface="+mj-ea"/>
              <a:cs typeface="+mj-cs"/>
            </a:endParaRPr>
          </a:p>
        </p:txBody>
      </p:sp>
      <p:sp>
        <p:nvSpPr>
          <p:cNvPr id="6" name="Ορθογώνιο 5"/>
          <p:cNvSpPr/>
          <p:nvPr/>
        </p:nvSpPr>
        <p:spPr>
          <a:xfrm>
            <a:off x="244668" y="6216432"/>
            <a:ext cx="6678488" cy="307777"/>
          </a:xfrm>
          <a:prstGeom prst="rect">
            <a:avLst/>
          </a:prstGeom>
        </p:spPr>
        <p:txBody>
          <a:bodyPr wrap="square">
            <a:spAutoFit/>
          </a:bodyPr>
          <a:lstStyle/>
          <a:p>
            <a:r>
              <a:rPr lang="el-GR" sz="1400" dirty="0" err="1"/>
              <a:t>Daft</a:t>
            </a:r>
            <a:r>
              <a:rPr lang="el-GR" sz="1400" dirty="0"/>
              <a:t>, R.L., &amp; </a:t>
            </a:r>
            <a:r>
              <a:rPr lang="el-GR" sz="1400" dirty="0" err="1"/>
              <a:t>Benson</a:t>
            </a:r>
            <a:r>
              <a:rPr lang="el-GR" sz="1400" dirty="0"/>
              <a:t>, A. (2019). </a:t>
            </a:r>
            <a:r>
              <a:rPr lang="el-GR" sz="1400" dirty="0" err="1"/>
              <a:t>Μάνατζεμεντ</a:t>
            </a:r>
            <a:r>
              <a:rPr lang="el-GR" sz="1400" dirty="0"/>
              <a:t>. Αθήνα: Εκδόσεις Κλειδάριθμος</a:t>
            </a:r>
          </a:p>
        </p:txBody>
      </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240155"/>
            <a:ext cx="7255744" cy="4956048"/>
          </a:xfrm>
          <a:prstGeom prst="rect">
            <a:avLst/>
          </a:prstGeom>
        </p:spPr>
      </p:pic>
    </p:spTree>
    <p:extLst>
      <p:ext uri="{BB962C8B-B14F-4D97-AF65-F5344CB8AC3E}">
        <p14:creationId xmlns:p14="http://schemas.microsoft.com/office/powerpoint/2010/main" val="194126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1122468" y="1486695"/>
            <a:ext cx="5800688" cy="4117776"/>
          </a:xfrm>
        </p:spPr>
        <p:txBody>
          <a:bodyPr>
            <a:normAutofit/>
          </a:bodyPr>
          <a:lstStyle/>
          <a:p>
            <a:pPr marL="82296" indent="0">
              <a:buNone/>
            </a:pPr>
            <a:endParaRPr lang="el-GR" sz="2000" b="1" dirty="0"/>
          </a:p>
          <a:p>
            <a:pPr marL="82296" indent="0" algn="just">
              <a:lnSpc>
                <a:spcPct val="120000"/>
              </a:lnSpc>
              <a:buNone/>
            </a:pPr>
            <a:r>
              <a:rPr lang="el-GR" sz="2000" b="1" dirty="0"/>
              <a:t> </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906488"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21</a:t>
            </a:fld>
            <a:endParaRPr lang="en-US"/>
          </a:p>
        </p:txBody>
      </p:sp>
      <p:sp>
        <p:nvSpPr>
          <p:cNvPr id="2" name="Ορθογώνιο 1"/>
          <p:cNvSpPr/>
          <p:nvPr/>
        </p:nvSpPr>
        <p:spPr>
          <a:xfrm>
            <a:off x="517307" y="803296"/>
            <a:ext cx="8064896" cy="461665"/>
          </a:xfrm>
          <a:prstGeom prst="rect">
            <a:avLst/>
          </a:prstGeom>
        </p:spPr>
        <p:txBody>
          <a:bodyPr wrap="square">
            <a:spAutoFit/>
          </a:bodyPr>
          <a:lstStyle/>
          <a:p>
            <a:r>
              <a:rPr lang="el-GR" sz="2400" b="1" dirty="0" smtClean="0">
                <a:solidFill>
                  <a:schemeClr val="tx2"/>
                </a:solidFill>
                <a:latin typeface="+mj-lt"/>
                <a:ea typeface="+mj-ea"/>
                <a:cs typeface="+mj-cs"/>
              </a:rPr>
              <a:t>Πρόσληψη των κατάλληλων ατόμων-</a:t>
            </a:r>
            <a:r>
              <a:rPr lang="en-US" sz="2400" b="1" dirty="0" smtClean="0">
                <a:solidFill>
                  <a:schemeClr val="tx2"/>
                </a:solidFill>
                <a:latin typeface="+mj-lt"/>
                <a:ea typeface="+mj-ea"/>
                <a:cs typeface="+mj-cs"/>
              </a:rPr>
              <a:t>Quiz</a:t>
            </a:r>
            <a:r>
              <a:rPr lang="el-GR" sz="2400" b="1" dirty="0" smtClean="0">
                <a:solidFill>
                  <a:schemeClr val="tx2"/>
                </a:solidFill>
                <a:latin typeface="+mj-lt"/>
                <a:ea typeface="+mj-ea"/>
                <a:cs typeface="+mj-cs"/>
              </a:rPr>
              <a:t> </a:t>
            </a:r>
            <a:endParaRPr lang="el-GR" sz="2400" b="1" dirty="0">
              <a:solidFill>
                <a:schemeClr val="tx2"/>
              </a:solidFill>
              <a:latin typeface="+mj-lt"/>
              <a:ea typeface="+mj-ea"/>
              <a:cs typeface="+mj-cs"/>
            </a:endParaRPr>
          </a:p>
        </p:txBody>
      </p:sp>
      <p:sp>
        <p:nvSpPr>
          <p:cNvPr id="6" name="Ορθογώνιο 5"/>
          <p:cNvSpPr/>
          <p:nvPr/>
        </p:nvSpPr>
        <p:spPr>
          <a:xfrm>
            <a:off x="244668" y="6216432"/>
            <a:ext cx="6678488" cy="307777"/>
          </a:xfrm>
          <a:prstGeom prst="rect">
            <a:avLst/>
          </a:prstGeom>
        </p:spPr>
        <p:txBody>
          <a:bodyPr wrap="square">
            <a:spAutoFit/>
          </a:bodyPr>
          <a:lstStyle/>
          <a:p>
            <a:r>
              <a:rPr lang="el-GR" sz="1400" dirty="0" err="1"/>
              <a:t>Daft</a:t>
            </a:r>
            <a:r>
              <a:rPr lang="el-GR" sz="1400" dirty="0"/>
              <a:t>, R.L., &amp; </a:t>
            </a:r>
            <a:r>
              <a:rPr lang="el-GR" sz="1400" dirty="0" err="1"/>
              <a:t>Benson</a:t>
            </a:r>
            <a:r>
              <a:rPr lang="el-GR" sz="1400" dirty="0"/>
              <a:t>, A. (2019). </a:t>
            </a:r>
            <a:r>
              <a:rPr lang="el-GR" sz="1400" dirty="0" err="1"/>
              <a:t>Μάνατζεμεντ</a:t>
            </a:r>
            <a:r>
              <a:rPr lang="el-GR" sz="1400" dirty="0"/>
              <a:t>. Αθήνα: Εκδόσεις Κλειδάριθμος</a:t>
            </a:r>
          </a:p>
        </p:txBody>
      </p:sp>
      <p:sp>
        <p:nvSpPr>
          <p:cNvPr id="7" name="TextBox 6"/>
          <p:cNvSpPr txBox="1"/>
          <p:nvPr/>
        </p:nvSpPr>
        <p:spPr>
          <a:xfrm>
            <a:off x="1475656" y="1556792"/>
            <a:ext cx="6699080" cy="3724096"/>
          </a:xfrm>
          <a:prstGeom prst="rect">
            <a:avLst/>
          </a:prstGeom>
          <a:noFill/>
        </p:spPr>
        <p:txBody>
          <a:bodyPr wrap="square" rtlCol="0">
            <a:spAutoFit/>
          </a:bodyPr>
          <a:lstStyle/>
          <a:p>
            <a:r>
              <a:rPr lang="el-GR" b="1" dirty="0" smtClean="0"/>
              <a:t>Αποτελέσματα</a:t>
            </a:r>
          </a:p>
          <a:p>
            <a:endParaRPr lang="el-GR" b="1" dirty="0"/>
          </a:p>
          <a:p>
            <a:r>
              <a:rPr lang="el-GR" dirty="0" smtClean="0"/>
              <a:t>Σημειώστε </a:t>
            </a:r>
            <a:r>
              <a:rPr lang="el-GR" u="sng" dirty="0" smtClean="0"/>
              <a:t>1 πόντο για κάθε απάντηση «γενικά ισχύει»</a:t>
            </a:r>
          </a:p>
          <a:p>
            <a:endParaRPr lang="el-GR" u="sng" dirty="0" smtClean="0"/>
          </a:p>
          <a:p>
            <a:r>
              <a:rPr lang="el-GR" b="1" dirty="0" smtClean="0"/>
              <a:t>&lt;4 πόντους</a:t>
            </a:r>
            <a:r>
              <a:rPr lang="el-GR" dirty="0" smtClean="0"/>
              <a:t>: </a:t>
            </a:r>
          </a:p>
          <a:p>
            <a:r>
              <a:rPr lang="el-GR" sz="1600" dirty="0" smtClean="0"/>
              <a:t>τα προβλήματα με το ανθρώπινο δυναμικό  θα καταλαμβάνουν τον μεγαλύτερο χρόνο σας, ενώ αν δεν αντιμετωπίζετε σωστά τους ανθρώπους η αποτελεσματικότητα σας θα μειωθεί. Θα πρέπει να μάθετε πώς να προσλαμβάνετε τα κατάλληλα άτομα και πώς να απομακρύνετε τα ακατάλληλα.</a:t>
            </a:r>
          </a:p>
          <a:p>
            <a:endParaRPr lang="el-GR" sz="1600" dirty="0"/>
          </a:p>
          <a:p>
            <a:r>
              <a:rPr lang="el-GR" b="1" dirty="0" smtClean="0"/>
              <a:t>&gt;5 πόντους</a:t>
            </a:r>
            <a:r>
              <a:rPr lang="el-GR" sz="1600" dirty="0" smtClean="0"/>
              <a:t>: </a:t>
            </a:r>
          </a:p>
          <a:p>
            <a:r>
              <a:rPr lang="el-GR" sz="1600" dirty="0" smtClean="0"/>
              <a:t>έχετε σωστή αντίληψη και προσδοκίες για να γίνετε μάνατζερ και να χειρίζεστε το προσωπικό σας. </a:t>
            </a:r>
            <a:endParaRPr lang="el-GR" sz="1600" dirty="0"/>
          </a:p>
        </p:txBody>
      </p:sp>
    </p:spTree>
    <p:extLst>
      <p:ext uri="{BB962C8B-B14F-4D97-AF65-F5344CB8AC3E}">
        <p14:creationId xmlns:p14="http://schemas.microsoft.com/office/powerpoint/2010/main" val="896651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1344168" y="1988840"/>
            <a:ext cx="6972248" cy="3901752"/>
          </a:xfrm>
        </p:spPr>
        <p:txBody>
          <a:bodyPr>
            <a:noAutofit/>
          </a:bodyPr>
          <a:lstStyle/>
          <a:p>
            <a:pPr marL="82296" indent="0" algn="just">
              <a:lnSpc>
                <a:spcPct val="120000"/>
              </a:lnSpc>
              <a:buNone/>
            </a:pPr>
            <a:r>
              <a:rPr lang="el-GR" sz="1600" dirty="0" smtClean="0"/>
              <a:t>Ένας </a:t>
            </a:r>
            <a:r>
              <a:rPr lang="el-GR" sz="1600" dirty="0"/>
              <a:t>οργανισμός οφείλει να έχει το ανθρώπινο δυναμικό του ενωμένο και να το διαμορφώνει έτσι ώστε να λειτουργεί ως ασπίδα στις περιβαλλοντικές μετατοπίσεις. Βασική μέθοδος για να γίνει αυτό είναι η </a:t>
            </a:r>
            <a:r>
              <a:rPr lang="el-GR" sz="1600" b="1" dirty="0">
                <a:solidFill>
                  <a:schemeClr val="accent3"/>
                </a:solidFill>
              </a:rPr>
              <a:t>ομαδοσυνεργατικότητα</a:t>
            </a:r>
            <a:r>
              <a:rPr lang="el-GR" sz="1600" dirty="0"/>
              <a:t> του προσωπικού. </a:t>
            </a:r>
            <a:endParaRPr lang="el-GR" sz="1600" dirty="0" smtClean="0"/>
          </a:p>
          <a:p>
            <a:pPr marL="82296" indent="0" algn="just">
              <a:lnSpc>
                <a:spcPct val="120000"/>
              </a:lnSpc>
              <a:buNone/>
            </a:pPr>
            <a:endParaRPr lang="el-GR" sz="1600" dirty="0"/>
          </a:p>
          <a:p>
            <a:pPr marL="82296" indent="0" algn="just">
              <a:lnSpc>
                <a:spcPct val="120000"/>
              </a:lnSpc>
              <a:buNone/>
            </a:pPr>
            <a:r>
              <a:rPr lang="el-GR" sz="1600" dirty="0"/>
              <a:t>Η </a:t>
            </a:r>
            <a:r>
              <a:rPr lang="el-GR" sz="1600" b="1" dirty="0"/>
              <a:t>αποτελεσματικότητα</a:t>
            </a:r>
            <a:r>
              <a:rPr lang="el-GR" sz="1600" dirty="0"/>
              <a:t> της έγκειται σε μια σειρά από παράγοντες όπως, κλίμα εμπιστοσύνης, ικανότητες μελών, αντιμετώπιση διαφορών, υψηλά επίπεδα αυτονομίας, κοινός σκοπός και συγκεκριμένοι στόχοι. </a:t>
            </a:r>
            <a:endParaRPr lang="el-GR" sz="1600" dirty="0" smtClean="0"/>
          </a:p>
          <a:p>
            <a:pPr marL="82296" indent="0" algn="just">
              <a:lnSpc>
                <a:spcPct val="120000"/>
              </a:lnSpc>
              <a:buNone/>
            </a:pPr>
            <a:endParaRPr lang="el-GR" sz="1600" dirty="0" smtClean="0"/>
          </a:p>
          <a:p>
            <a:pPr marL="82296" indent="0" algn="just">
              <a:lnSpc>
                <a:spcPct val="120000"/>
              </a:lnSpc>
              <a:buNone/>
            </a:pPr>
            <a:r>
              <a:rPr lang="el-GR" sz="1600" b="1" dirty="0" smtClean="0"/>
              <a:t>Ιδανικές συμπεριφορές συνεργασίας </a:t>
            </a:r>
          </a:p>
          <a:p>
            <a:pPr marL="82296" indent="0" algn="just">
              <a:lnSpc>
                <a:spcPct val="120000"/>
              </a:lnSpc>
              <a:buNone/>
            </a:pPr>
            <a:r>
              <a:rPr lang="el-GR" sz="1600" dirty="0" smtClean="0"/>
              <a:t>1) επικοινωνία</a:t>
            </a:r>
            <a:r>
              <a:rPr lang="el-GR" sz="1600" dirty="0"/>
              <a:t>, (2) αξιοποίηση όλων των ειδικεύσεων που προσφέρονται, (3) συντονισμός, (4) συνεργασία, (5) ενεργή διαχείριση συγκρούσεων, (6) προσπάθεια, (7) κοινή λήψη αποφάσεων, (8) αλληλοβοήθεια/ καταμερισμός εργασιακού </a:t>
            </a:r>
            <a:r>
              <a:rPr lang="el-GR" sz="1600" dirty="0" smtClean="0"/>
              <a:t>φόρτου</a:t>
            </a:r>
          </a:p>
          <a:p>
            <a:pPr marL="82296" indent="0" algn="r">
              <a:lnSpc>
                <a:spcPct val="120000"/>
              </a:lnSpc>
              <a:buNone/>
            </a:pPr>
            <a:r>
              <a:rPr lang="en-US" sz="1600" dirty="0"/>
              <a:t>Valentine</a:t>
            </a:r>
            <a:r>
              <a:rPr lang="el-GR" sz="1600" dirty="0"/>
              <a:t>, </a:t>
            </a:r>
            <a:r>
              <a:rPr lang="en-US" sz="1600" dirty="0" err="1"/>
              <a:t>Nembrhard</a:t>
            </a:r>
            <a:r>
              <a:rPr lang="el-GR" sz="1600" dirty="0"/>
              <a:t> &amp; </a:t>
            </a:r>
            <a:r>
              <a:rPr lang="en-US" sz="1600" dirty="0"/>
              <a:t>Edmondson</a:t>
            </a:r>
            <a:r>
              <a:rPr lang="el-GR" sz="1600" dirty="0"/>
              <a:t> (2012) </a:t>
            </a:r>
          </a:p>
          <a:p>
            <a:pPr marL="82296" indent="0" algn="just">
              <a:lnSpc>
                <a:spcPct val="120000"/>
              </a:lnSpc>
              <a:buNone/>
            </a:pPr>
            <a:endParaRPr lang="el-GR" sz="1600"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a:t>
            </a:r>
            <a:r>
              <a:rPr lang="el-GR" sz="1000" dirty="0" smtClean="0"/>
              <a:t>ΔΟΠ</a:t>
            </a:r>
            <a:endParaRPr lang="el-GR" sz="1000" dirty="0"/>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22</a:t>
            </a:fld>
            <a:endParaRPr lang="en-US"/>
          </a:p>
        </p:txBody>
      </p:sp>
      <p:sp>
        <p:nvSpPr>
          <p:cNvPr id="2" name="Ορθογώνιο 1"/>
          <p:cNvSpPr/>
          <p:nvPr/>
        </p:nvSpPr>
        <p:spPr>
          <a:xfrm>
            <a:off x="373431" y="1050482"/>
            <a:ext cx="4214615" cy="584775"/>
          </a:xfrm>
          <a:prstGeom prst="rect">
            <a:avLst/>
          </a:prstGeom>
        </p:spPr>
        <p:txBody>
          <a:bodyPr wrap="none">
            <a:spAutoFit/>
          </a:bodyPr>
          <a:lstStyle/>
          <a:p>
            <a:pPr marL="82296" indent="0" algn="just">
              <a:buNone/>
            </a:pPr>
            <a:r>
              <a:rPr lang="el-GR" sz="3200" b="1" dirty="0" smtClean="0">
                <a:solidFill>
                  <a:schemeClr val="tx2"/>
                </a:solidFill>
                <a:latin typeface="+mj-lt"/>
                <a:ea typeface="+mj-ea"/>
                <a:cs typeface="+mj-cs"/>
              </a:rPr>
              <a:t>Ομαδική </a:t>
            </a:r>
            <a:r>
              <a:rPr lang="el-GR" sz="3200" b="1" dirty="0">
                <a:solidFill>
                  <a:schemeClr val="tx2"/>
                </a:solidFill>
                <a:latin typeface="+mj-lt"/>
                <a:ea typeface="+mj-ea"/>
                <a:cs typeface="+mj-cs"/>
              </a:rPr>
              <a:t>συνεργασία</a:t>
            </a:r>
          </a:p>
        </p:txBody>
      </p:sp>
      <p:pic>
        <p:nvPicPr>
          <p:cNvPr id="7" name="Εικόνα 6"/>
          <p:cNvPicPr>
            <a:picLocks noChangeAspect="1"/>
          </p:cNvPicPr>
          <p:nvPr/>
        </p:nvPicPr>
        <p:blipFill>
          <a:blip r:embed="rId2"/>
          <a:stretch>
            <a:fillRect/>
          </a:stretch>
        </p:blipFill>
        <p:spPr>
          <a:xfrm>
            <a:off x="6597307" y="979117"/>
            <a:ext cx="2339429" cy="1009723"/>
          </a:xfrm>
          <a:prstGeom prst="rect">
            <a:avLst/>
          </a:prstGeom>
        </p:spPr>
      </p:pic>
    </p:spTree>
    <p:extLst>
      <p:ext uri="{BB962C8B-B14F-4D97-AF65-F5344CB8AC3E}">
        <p14:creationId xmlns:p14="http://schemas.microsoft.com/office/powerpoint/2010/main" val="2835204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611560" y="1684882"/>
            <a:ext cx="7704856" cy="3901752"/>
          </a:xfrm>
        </p:spPr>
        <p:txBody>
          <a:bodyPr>
            <a:noAutofit/>
          </a:bodyPr>
          <a:lstStyle/>
          <a:p>
            <a:pPr marL="368046" indent="-285750" algn="just">
              <a:lnSpc>
                <a:spcPct val="120000"/>
              </a:lnSpc>
              <a:buFont typeface="Wingdings" panose="05000000000000000000" pitchFamily="2" charset="2"/>
              <a:buChar char="ü"/>
            </a:pPr>
            <a:r>
              <a:rPr lang="el-GR" sz="1600" b="1" dirty="0" smtClean="0"/>
              <a:t>Η </a:t>
            </a:r>
            <a:r>
              <a:rPr lang="el-GR" sz="1600" b="1" dirty="0"/>
              <a:t>συνεκτικότητα </a:t>
            </a:r>
            <a:r>
              <a:rPr lang="el-GR" sz="1600" dirty="0"/>
              <a:t>μιας ομάδας θεωρείται σημαντικός παράγοντας στην επίδοση της, παρακινώντας τα μέλη της να συνεργαστούν και να αποδώσουν καλύτερα σε ένα κλίμα οικείο μεταξύ τους </a:t>
            </a:r>
          </a:p>
          <a:p>
            <a:pPr marL="368046" indent="-285750" algn="just">
              <a:lnSpc>
                <a:spcPct val="120000"/>
              </a:lnSpc>
              <a:buFont typeface="Wingdings" panose="05000000000000000000" pitchFamily="2" charset="2"/>
              <a:buChar char="ü"/>
            </a:pPr>
            <a:r>
              <a:rPr lang="el-GR" sz="1600" b="1" dirty="0"/>
              <a:t>Η συμμετοχή των μελών μιας ομάδας στη διαδικασία καθορισμού στόχων</a:t>
            </a:r>
            <a:r>
              <a:rPr lang="el-GR" sz="1600" dirty="0"/>
              <a:t>, δείχνει να οδηγεί σε σαφήνεια στόχων και σε μεγιστοποίηση της επίδοσης της ίδιας της </a:t>
            </a:r>
            <a:r>
              <a:rPr lang="el-GR" sz="1600" dirty="0" smtClean="0"/>
              <a:t>ομάδας</a:t>
            </a:r>
          </a:p>
          <a:p>
            <a:pPr marL="368046" indent="-285750" algn="just">
              <a:lnSpc>
                <a:spcPct val="120000"/>
              </a:lnSpc>
              <a:buFont typeface="Wingdings" panose="05000000000000000000" pitchFamily="2" charset="2"/>
              <a:buChar char="ü"/>
            </a:pPr>
            <a:r>
              <a:rPr lang="el-GR" sz="1600" b="1" dirty="0"/>
              <a:t>Η συμφωνία στόχων </a:t>
            </a:r>
            <a:r>
              <a:rPr lang="el-GR" sz="1600" dirty="0"/>
              <a:t>δημιουργεί κύρος σε μια ομάδα που είναι με τη σειρά της </a:t>
            </a:r>
            <a:r>
              <a:rPr lang="el-GR" sz="1600" dirty="0" smtClean="0"/>
              <a:t>δείκτης </a:t>
            </a:r>
            <a:r>
              <a:rPr lang="el-GR" sz="1600" dirty="0"/>
              <a:t>επίδοσης </a:t>
            </a:r>
            <a:endParaRPr lang="el-GR" sz="1600" dirty="0" smtClean="0"/>
          </a:p>
          <a:p>
            <a:pPr marL="368046" indent="-285750" algn="just">
              <a:lnSpc>
                <a:spcPct val="120000"/>
              </a:lnSpc>
              <a:buFont typeface="Wingdings" panose="05000000000000000000" pitchFamily="2" charset="2"/>
              <a:buChar char="ü"/>
            </a:pPr>
            <a:r>
              <a:rPr lang="el-GR" sz="1600" b="1" dirty="0"/>
              <a:t>Η κατανόηση των αρμοδιοτήτων</a:t>
            </a:r>
            <a:r>
              <a:rPr lang="el-GR" sz="1600" dirty="0"/>
              <a:t>, το </a:t>
            </a:r>
            <a:r>
              <a:rPr lang="el-GR" sz="1600" b="1" dirty="0"/>
              <a:t>πεδίο ευθύνης</a:t>
            </a:r>
            <a:r>
              <a:rPr lang="el-GR" sz="1600" dirty="0"/>
              <a:t>, η </a:t>
            </a:r>
            <a:r>
              <a:rPr lang="el-GR" sz="1600" b="1" dirty="0" err="1"/>
              <a:t>άλληλο</a:t>
            </a:r>
            <a:r>
              <a:rPr lang="el-GR" sz="1600" b="1" dirty="0"/>
              <a:t>-κάλυψη των μελών της</a:t>
            </a:r>
            <a:r>
              <a:rPr lang="el-GR" sz="1600" dirty="0"/>
              <a:t>, αλλά και το επίπεδο </a:t>
            </a:r>
            <a:r>
              <a:rPr lang="el-GR" sz="1600" b="1" dirty="0"/>
              <a:t>αυτονομίας</a:t>
            </a:r>
            <a:r>
              <a:rPr lang="el-GR" sz="1600" dirty="0"/>
              <a:t> μιας ομάδας, επιδρούν με τη σειρά τους στην επίδοση της </a:t>
            </a:r>
            <a:endParaRPr lang="el-GR" sz="1600" dirty="0" smtClean="0"/>
          </a:p>
          <a:p>
            <a:pPr marL="368046" indent="-285750" algn="just">
              <a:lnSpc>
                <a:spcPct val="120000"/>
              </a:lnSpc>
              <a:buFont typeface="Wingdings" panose="05000000000000000000" pitchFamily="2" charset="2"/>
              <a:buChar char="ü"/>
            </a:pPr>
            <a:r>
              <a:rPr lang="el-GR" sz="1600" b="1" dirty="0" smtClean="0"/>
              <a:t>Η ικανοποίηση </a:t>
            </a:r>
            <a:r>
              <a:rPr lang="el-GR" sz="1600" b="1" dirty="0"/>
              <a:t>ρόλου </a:t>
            </a:r>
            <a:r>
              <a:rPr lang="el-GR" sz="1600" dirty="0"/>
              <a:t>μέσα σε μια ομάδα, πχ., το αίσθημα της ικανοποίησης που βιώνουν τα μέλη της ομάδας, όταν επιλύσουν ένα πρόβλημα, λειτουργεί σαν εσωτερική αμοιβή, που ενισχύει τα κίνητρα τους, να παραμείνουν στην </a:t>
            </a:r>
            <a:r>
              <a:rPr lang="el-GR" sz="1600" dirty="0" smtClean="0"/>
              <a:t>ομάδα</a:t>
            </a:r>
          </a:p>
          <a:p>
            <a:pPr marL="368046" indent="-285750" algn="just">
              <a:lnSpc>
                <a:spcPct val="120000"/>
              </a:lnSpc>
              <a:buFont typeface="Wingdings" panose="05000000000000000000" pitchFamily="2" charset="2"/>
              <a:buChar char="ü"/>
            </a:pPr>
            <a:r>
              <a:rPr lang="el-GR" sz="1600" dirty="0" smtClean="0"/>
              <a:t>Η </a:t>
            </a:r>
            <a:r>
              <a:rPr lang="el-GR" sz="1600" dirty="0"/>
              <a:t>ύπαρξη </a:t>
            </a:r>
            <a:r>
              <a:rPr lang="el-GR" sz="1600" b="1" dirty="0"/>
              <a:t>εμπιστοσύνης</a:t>
            </a:r>
            <a:r>
              <a:rPr lang="el-GR" sz="1600" dirty="0"/>
              <a:t> σε μια ομάδα εργασίας οδηγεί σε υψηλότερα επίπεδα επίδοσης</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a:t>
            </a:r>
            <a:r>
              <a:rPr lang="el-GR" sz="1000" dirty="0" smtClean="0"/>
              <a:t>ΔΟΠ</a:t>
            </a:r>
            <a:endParaRPr lang="el-GR" sz="1000" dirty="0"/>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23</a:t>
            </a:fld>
            <a:endParaRPr lang="en-US"/>
          </a:p>
        </p:txBody>
      </p:sp>
      <p:sp>
        <p:nvSpPr>
          <p:cNvPr id="2" name="Ορθογώνιο 1"/>
          <p:cNvSpPr/>
          <p:nvPr/>
        </p:nvSpPr>
        <p:spPr>
          <a:xfrm>
            <a:off x="149222" y="1114646"/>
            <a:ext cx="6724918" cy="461665"/>
          </a:xfrm>
          <a:prstGeom prst="rect">
            <a:avLst/>
          </a:prstGeom>
        </p:spPr>
        <p:txBody>
          <a:bodyPr wrap="none">
            <a:spAutoFit/>
          </a:bodyPr>
          <a:lstStyle/>
          <a:p>
            <a:pPr marL="82296" indent="0" algn="just">
              <a:buNone/>
            </a:pPr>
            <a:r>
              <a:rPr lang="el-GR" sz="2400" b="1" dirty="0">
                <a:solidFill>
                  <a:srgbClr val="FF0000"/>
                </a:solidFill>
                <a:latin typeface="+mj-lt"/>
                <a:ea typeface="+mj-ea"/>
                <a:cs typeface="+mj-cs"/>
              </a:rPr>
              <a:t>Παράγοντες επίδοσης της ομαδικής εργασίας</a:t>
            </a:r>
          </a:p>
        </p:txBody>
      </p:sp>
      <p:pic>
        <p:nvPicPr>
          <p:cNvPr id="7" name="Εικόνα 6"/>
          <p:cNvPicPr>
            <a:picLocks noChangeAspect="1"/>
          </p:cNvPicPr>
          <p:nvPr/>
        </p:nvPicPr>
        <p:blipFill>
          <a:blip r:embed="rId2"/>
          <a:stretch>
            <a:fillRect/>
          </a:stretch>
        </p:blipFill>
        <p:spPr>
          <a:xfrm>
            <a:off x="6597307" y="979117"/>
            <a:ext cx="2339429" cy="1009723"/>
          </a:xfrm>
          <a:prstGeom prst="rect">
            <a:avLst/>
          </a:prstGeom>
        </p:spPr>
      </p:pic>
    </p:spTree>
    <p:extLst>
      <p:ext uri="{BB962C8B-B14F-4D97-AF65-F5344CB8AC3E}">
        <p14:creationId xmlns:p14="http://schemas.microsoft.com/office/powerpoint/2010/main" val="39415401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909937" y="1626655"/>
            <a:ext cx="6758407" cy="1368152"/>
          </a:xfrm>
        </p:spPr>
        <p:txBody>
          <a:bodyPr>
            <a:noAutofit/>
          </a:bodyPr>
          <a:lstStyle/>
          <a:p>
            <a:pPr marL="82296" indent="0" algn="just">
              <a:lnSpc>
                <a:spcPct val="120000"/>
              </a:lnSpc>
              <a:buNone/>
            </a:pPr>
            <a:r>
              <a:rPr lang="el-GR" sz="1600" dirty="0" smtClean="0"/>
              <a:t>Η </a:t>
            </a:r>
            <a:r>
              <a:rPr lang="el-GR" sz="1600" b="1" dirty="0">
                <a:solidFill>
                  <a:schemeClr val="accent3"/>
                </a:solidFill>
              </a:rPr>
              <a:t>εκπαίδευση, η ανάπτυξη κι η κατάρτιση </a:t>
            </a:r>
            <a:r>
              <a:rPr lang="el-GR" sz="1600" dirty="0"/>
              <a:t>έχουν αναγνωριστεί ως ζωτικής σημασίας για την εφαρμογή της ΔΟΠ διότι κινητοποιείται ο εργαζόμενος και συμμετέχει ενεργότερα αξιοποιώντας τις ικανότητές του προς όφελος του οργανισμού</a:t>
            </a:r>
            <a:r>
              <a:rPr lang="en-US" sz="1600" dirty="0"/>
              <a:t>.</a:t>
            </a:r>
            <a:endParaRPr lang="el-GR" sz="1600"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a:t>
            </a:r>
            <a:r>
              <a:rPr lang="el-GR" sz="1000" dirty="0" smtClean="0"/>
              <a:t>ΔΟΠ</a:t>
            </a:r>
            <a:endParaRPr lang="el-GR" sz="1000" dirty="0"/>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24</a:t>
            </a:fld>
            <a:endParaRPr lang="en-US"/>
          </a:p>
        </p:txBody>
      </p:sp>
      <p:pic>
        <p:nvPicPr>
          <p:cNvPr id="6" name="Εικόνα 5">
            <a:extLst>
              <a:ext uri="{FF2B5EF4-FFF2-40B4-BE49-F238E27FC236}">
                <a16:creationId xmlns="" xmlns:a16="http://schemas.microsoft.com/office/drawing/2014/main" id="{8C7CF41D-0F99-4C1D-86F2-621AE1C7F746}"/>
              </a:ext>
            </a:extLst>
          </p:cNvPr>
          <p:cNvPicPr>
            <a:picLocks noChangeAspect="1"/>
          </p:cNvPicPr>
          <p:nvPr/>
        </p:nvPicPr>
        <p:blipFill>
          <a:blip r:embed="rId2"/>
          <a:stretch>
            <a:fillRect/>
          </a:stretch>
        </p:blipFill>
        <p:spPr>
          <a:xfrm>
            <a:off x="7668344" y="980728"/>
            <a:ext cx="1325233" cy="1008112"/>
          </a:xfrm>
          <a:prstGeom prst="rect">
            <a:avLst/>
          </a:prstGeom>
        </p:spPr>
      </p:pic>
      <p:sp>
        <p:nvSpPr>
          <p:cNvPr id="2" name="Ορθογώνιο 1"/>
          <p:cNvSpPr/>
          <p:nvPr/>
        </p:nvSpPr>
        <p:spPr>
          <a:xfrm>
            <a:off x="1211648" y="950397"/>
            <a:ext cx="2513830" cy="584775"/>
          </a:xfrm>
          <a:prstGeom prst="rect">
            <a:avLst/>
          </a:prstGeom>
        </p:spPr>
        <p:txBody>
          <a:bodyPr wrap="none">
            <a:spAutoFit/>
          </a:bodyPr>
          <a:lstStyle/>
          <a:p>
            <a:pPr marL="82296" indent="0" algn="just">
              <a:buNone/>
            </a:pPr>
            <a:r>
              <a:rPr lang="el-GR" sz="3200" b="1" dirty="0">
                <a:solidFill>
                  <a:srgbClr val="FF0000"/>
                </a:solidFill>
                <a:latin typeface="+mj-lt"/>
                <a:ea typeface="+mj-ea"/>
                <a:cs typeface="+mj-cs"/>
              </a:rPr>
              <a:t>Εκπαίδευση</a:t>
            </a:r>
            <a:endParaRPr lang="en-US" sz="3200" b="1" dirty="0">
              <a:solidFill>
                <a:srgbClr val="FF0000"/>
              </a:solidFill>
              <a:latin typeface="+mj-lt"/>
              <a:ea typeface="+mj-ea"/>
              <a:cs typeface="+mj-cs"/>
            </a:endParaRPr>
          </a:p>
        </p:txBody>
      </p:sp>
      <p:sp>
        <p:nvSpPr>
          <p:cNvPr id="7" name="Ορθογώνιο 6"/>
          <p:cNvSpPr/>
          <p:nvPr/>
        </p:nvSpPr>
        <p:spPr>
          <a:xfrm>
            <a:off x="1043608" y="3140968"/>
            <a:ext cx="8202311" cy="2554545"/>
          </a:xfrm>
          <a:prstGeom prst="rect">
            <a:avLst/>
          </a:prstGeom>
        </p:spPr>
        <p:txBody>
          <a:bodyPr wrap="square">
            <a:spAutoFit/>
          </a:bodyPr>
          <a:lstStyle/>
          <a:p>
            <a:r>
              <a:rPr lang="el-GR" sz="1600" dirty="0"/>
              <a:t>Οι </a:t>
            </a:r>
            <a:r>
              <a:rPr lang="el-GR" sz="1600" b="1" dirty="0">
                <a:solidFill>
                  <a:srgbClr val="C00000"/>
                </a:solidFill>
              </a:rPr>
              <a:t>γενικοί σκοποί </a:t>
            </a:r>
            <a:r>
              <a:rPr lang="el-GR" sz="1600" dirty="0"/>
              <a:t>οποιουδήποτε </a:t>
            </a:r>
            <a:r>
              <a:rPr lang="el-GR" sz="1600" dirty="0" err="1"/>
              <a:t>προγρά</a:t>
            </a:r>
            <a:r>
              <a:rPr lang="el-GR" sz="1600" dirty="0"/>
              <a:t>µµ</a:t>
            </a:r>
            <a:r>
              <a:rPr lang="el-GR" sz="1600" dirty="0" err="1"/>
              <a:t>ατος</a:t>
            </a:r>
            <a:r>
              <a:rPr lang="el-GR" sz="1600" dirty="0"/>
              <a:t> εκπαίδευσης και ανάπτυξης</a:t>
            </a:r>
          </a:p>
          <a:p>
            <a:r>
              <a:rPr lang="el-GR" sz="1600" dirty="0"/>
              <a:t>προσωπικού µ</a:t>
            </a:r>
            <a:r>
              <a:rPr lang="el-GR" sz="1600" dirty="0" err="1"/>
              <a:t>πορούν</a:t>
            </a:r>
            <a:r>
              <a:rPr lang="el-GR" sz="1600" dirty="0"/>
              <a:t> να καταταχθούν στις ακόλουθες </a:t>
            </a:r>
            <a:r>
              <a:rPr lang="el-GR" sz="1600" dirty="0" smtClean="0"/>
              <a:t>7 περιοχές:</a:t>
            </a:r>
            <a:endParaRPr lang="en-US" sz="1600" dirty="0" smtClean="0"/>
          </a:p>
          <a:p>
            <a:endParaRPr lang="el-GR" sz="1600" dirty="0"/>
          </a:p>
          <a:p>
            <a:r>
              <a:rPr lang="el-GR" sz="1600" dirty="0"/>
              <a:t>♦ Βελτίωση απόδοσης</a:t>
            </a:r>
          </a:p>
          <a:p>
            <a:r>
              <a:rPr lang="el-GR" sz="1600" dirty="0"/>
              <a:t>♦ </a:t>
            </a:r>
            <a:r>
              <a:rPr lang="el-GR" sz="1600" dirty="0" err="1"/>
              <a:t>Αναβάθµιση</a:t>
            </a:r>
            <a:r>
              <a:rPr lang="el-GR" sz="1600" dirty="0"/>
              <a:t> ικανοτήτων </a:t>
            </a:r>
            <a:r>
              <a:rPr lang="el-GR" sz="1600" dirty="0" err="1"/>
              <a:t>εργαζοµένων</a:t>
            </a:r>
            <a:endParaRPr lang="el-GR" sz="1600" dirty="0"/>
          </a:p>
          <a:p>
            <a:r>
              <a:rPr lang="el-GR" sz="1600" dirty="0"/>
              <a:t>♦ Αποφυγή της διοικητικής </a:t>
            </a:r>
            <a:r>
              <a:rPr lang="el-GR" sz="1600" dirty="0" err="1"/>
              <a:t>παρακµής-ατροφίας</a:t>
            </a:r>
            <a:endParaRPr lang="el-GR" sz="1600" dirty="0"/>
          </a:p>
          <a:p>
            <a:r>
              <a:rPr lang="el-GR" sz="1600" dirty="0"/>
              <a:t>♦ Επίλυση </a:t>
            </a:r>
            <a:r>
              <a:rPr lang="el-GR" sz="1600" dirty="0" err="1"/>
              <a:t>οργανωσιακών</a:t>
            </a:r>
            <a:r>
              <a:rPr lang="el-GR" sz="1600" dirty="0"/>
              <a:t> </a:t>
            </a:r>
            <a:r>
              <a:rPr lang="el-GR" sz="1600" dirty="0" err="1"/>
              <a:t>προβληµάτων</a:t>
            </a:r>
            <a:endParaRPr lang="el-GR" sz="1600" dirty="0"/>
          </a:p>
          <a:p>
            <a:r>
              <a:rPr lang="el-GR" sz="1600" dirty="0"/>
              <a:t>♦ Τοποθέτηση και κοινωνικοποίηση νέων </a:t>
            </a:r>
            <a:r>
              <a:rPr lang="el-GR" sz="1600" dirty="0" err="1"/>
              <a:t>εργαζοµένων</a:t>
            </a:r>
            <a:endParaRPr lang="el-GR" sz="1600" dirty="0"/>
          </a:p>
          <a:p>
            <a:r>
              <a:rPr lang="el-GR" sz="1600" dirty="0"/>
              <a:t>♦ </a:t>
            </a:r>
            <a:r>
              <a:rPr lang="el-GR" sz="1600" dirty="0" smtClean="0"/>
              <a:t>Προετοιμασία </a:t>
            </a:r>
            <a:r>
              <a:rPr lang="el-GR" sz="1600" dirty="0"/>
              <a:t>για προαγωγή και διοικητική διαδοχή</a:t>
            </a:r>
          </a:p>
          <a:p>
            <a:r>
              <a:rPr lang="el-GR" sz="1600" dirty="0"/>
              <a:t>♦ Ικανοποίηση της ανάγκης των </a:t>
            </a:r>
            <a:r>
              <a:rPr lang="el-GR" sz="1600" dirty="0" err="1"/>
              <a:t>εργαζοµένων</a:t>
            </a:r>
            <a:r>
              <a:rPr lang="el-GR" sz="1600" dirty="0"/>
              <a:t> για </a:t>
            </a:r>
            <a:r>
              <a:rPr lang="el-GR" sz="1600" dirty="0" smtClean="0"/>
              <a:t>προσωπική ανάπτυξη</a:t>
            </a:r>
            <a:endParaRPr lang="el-GR" sz="1600" dirty="0"/>
          </a:p>
        </p:txBody>
      </p:sp>
    </p:spTree>
    <p:extLst>
      <p:ext uri="{BB962C8B-B14F-4D97-AF65-F5344CB8AC3E}">
        <p14:creationId xmlns:p14="http://schemas.microsoft.com/office/powerpoint/2010/main" val="3321343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a:t>
            </a:r>
            <a:r>
              <a:rPr lang="el-GR" sz="1000" dirty="0" smtClean="0"/>
              <a:t>ΔΟΠ</a:t>
            </a:r>
            <a:endParaRPr lang="el-GR" sz="1000" dirty="0"/>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25</a:t>
            </a:fld>
            <a:endParaRPr lang="en-US"/>
          </a:p>
        </p:txBody>
      </p:sp>
      <p:sp>
        <p:nvSpPr>
          <p:cNvPr id="2" name="Ορθογώνιο 1"/>
          <p:cNvSpPr/>
          <p:nvPr/>
        </p:nvSpPr>
        <p:spPr>
          <a:xfrm>
            <a:off x="251520" y="1083624"/>
            <a:ext cx="8424936" cy="954107"/>
          </a:xfrm>
          <a:prstGeom prst="rect">
            <a:avLst/>
          </a:prstGeom>
        </p:spPr>
        <p:txBody>
          <a:bodyPr wrap="square">
            <a:spAutoFit/>
          </a:bodyPr>
          <a:lstStyle/>
          <a:p>
            <a:pPr marL="82296" indent="0">
              <a:buNone/>
            </a:pPr>
            <a:r>
              <a:rPr lang="el-GR" sz="2800" b="1" dirty="0">
                <a:solidFill>
                  <a:schemeClr val="tx2"/>
                </a:solidFill>
                <a:latin typeface="+mj-lt"/>
                <a:ea typeface="+mj-ea"/>
                <a:cs typeface="+mj-cs"/>
              </a:rPr>
              <a:t>Οφέλη εκπαίδευσης στην αποτελεσματικότητα </a:t>
            </a:r>
            <a:br>
              <a:rPr lang="el-GR" sz="2800" b="1" dirty="0">
                <a:solidFill>
                  <a:schemeClr val="tx2"/>
                </a:solidFill>
                <a:latin typeface="+mj-lt"/>
                <a:ea typeface="+mj-ea"/>
                <a:cs typeface="+mj-cs"/>
              </a:rPr>
            </a:br>
            <a:r>
              <a:rPr lang="el-GR" sz="2800" b="1" dirty="0">
                <a:solidFill>
                  <a:schemeClr val="tx2"/>
                </a:solidFill>
                <a:latin typeface="+mj-lt"/>
                <a:ea typeface="+mj-ea"/>
                <a:cs typeface="+mj-cs"/>
              </a:rPr>
              <a:t>&amp; επάρκεια των οργανισμών </a:t>
            </a:r>
            <a:endParaRPr lang="en-US" sz="2800" b="1" dirty="0">
              <a:solidFill>
                <a:schemeClr val="tx2"/>
              </a:solidFill>
              <a:latin typeface="+mj-lt"/>
              <a:ea typeface="+mj-ea"/>
              <a:cs typeface="+mj-cs"/>
            </a:endParaRPr>
          </a:p>
        </p:txBody>
      </p:sp>
      <p:sp>
        <p:nvSpPr>
          <p:cNvPr id="9" name="Ορθογώνιο 8"/>
          <p:cNvSpPr/>
          <p:nvPr/>
        </p:nvSpPr>
        <p:spPr>
          <a:xfrm>
            <a:off x="467544" y="2204864"/>
            <a:ext cx="7201004" cy="3785652"/>
          </a:xfrm>
          <a:prstGeom prst="rect">
            <a:avLst/>
          </a:prstGeom>
        </p:spPr>
        <p:txBody>
          <a:bodyPr wrap="square">
            <a:spAutoFit/>
          </a:bodyPr>
          <a:lstStyle/>
          <a:p>
            <a:pPr marL="285750" indent="-285750">
              <a:buFont typeface="Wingdings" panose="05000000000000000000" pitchFamily="2" charset="2"/>
              <a:buChar char="ü"/>
            </a:pPr>
            <a:r>
              <a:rPr lang="el-GR" sz="2000" dirty="0"/>
              <a:t>μείωση του χρόνου εκμάθησης για την επίτευξη παραδεκτής εκτέλεσης του κάθε έργου, </a:t>
            </a:r>
            <a:endParaRPr lang="el-GR" sz="2000" dirty="0" smtClean="0"/>
          </a:p>
          <a:p>
            <a:pPr marL="285750" indent="-285750">
              <a:buFont typeface="Wingdings" panose="05000000000000000000" pitchFamily="2" charset="2"/>
              <a:buChar char="ü"/>
            </a:pPr>
            <a:r>
              <a:rPr lang="el-GR" sz="2000" dirty="0" smtClean="0"/>
              <a:t>η </a:t>
            </a:r>
            <a:r>
              <a:rPr lang="el-GR" sz="2000" dirty="0"/>
              <a:t>βελτίωση της ποιοτικής και ποσοτικής απόδοσης των εργαζομένων </a:t>
            </a:r>
          </a:p>
          <a:p>
            <a:pPr marL="285750" indent="-285750">
              <a:buFont typeface="Wingdings" panose="05000000000000000000" pitchFamily="2" charset="2"/>
              <a:buChar char="ü"/>
            </a:pPr>
            <a:r>
              <a:rPr lang="el-GR" sz="2000" dirty="0" smtClean="0"/>
              <a:t>η </a:t>
            </a:r>
            <a:r>
              <a:rPr lang="el-GR" sz="2000" dirty="0"/>
              <a:t>καλύτερη εκτέλεση του </a:t>
            </a:r>
            <a:r>
              <a:rPr lang="el-GR" sz="2000" dirty="0" smtClean="0"/>
              <a:t>έργου</a:t>
            </a:r>
          </a:p>
          <a:p>
            <a:pPr marL="285750" indent="-285750">
              <a:buFont typeface="Wingdings" panose="05000000000000000000" pitchFamily="2" charset="2"/>
              <a:buChar char="ü"/>
            </a:pPr>
            <a:r>
              <a:rPr lang="el-GR" sz="2000" dirty="0" smtClean="0"/>
              <a:t> η </a:t>
            </a:r>
            <a:r>
              <a:rPr lang="el-GR" sz="2000" dirty="0"/>
              <a:t>διαμόρφωση στάσεων για καλύτερη συνεργασία με τη διοίκηση για μεγαλύτερη αφοσίωση στην </a:t>
            </a:r>
            <a:r>
              <a:rPr lang="el-GR" sz="2000" dirty="0" smtClean="0"/>
              <a:t>επιχείρηση</a:t>
            </a:r>
          </a:p>
          <a:p>
            <a:pPr marL="285750" indent="-285750">
              <a:buFont typeface="Wingdings" panose="05000000000000000000" pitchFamily="2" charset="2"/>
              <a:buChar char="ü"/>
            </a:pPr>
            <a:r>
              <a:rPr lang="el-GR" sz="2000" dirty="0"/>
              <a:t>η βοήθεια για επίλυση λειτουργικών προβλημάτων, </a:t>
            </a:r>
            <a:endParaRPr lang="el-GR" sz="2000" dirty="0" smtClean="0"/>
          </a:p>
          <a:p>
            <a:pPr marL="285750" indent="-285750">
              <a:buFont typeface="Wingdings" panose="05000000000000000000" pitchFamily="2" charset="2"/>
              <a:buChar char="ü"/>
            </a:pPr>
            <a:r>
              <a:rPr lang="el-GR" sz="2000" dirty="0" smtClean="0"/>
              <a:t>η </a:t>
            </a:r>
            <a:r>
              <a:rPr lang="el-GR" sz="2000" dirty="0"/>
              <a:t>δυνατότητα άμεσης αντιμετώπισης έκτακτων αναγκών </a:t>
            </a:r>
            <a:endParaRPr lang="el-GR" sz="2000" dirty="0" smtClean="0"/>
          </a:p>
          <a:p>
            <a:pPr marL="285750" indent="-285750">
              <a:buFont typeface="Wingdings" panose="05000000000000000000" pitchFamily="2" charset="2"/>
              <a:buChar char="ü"/>
            </a:pPr>
            <a:r>
              <a:rPr lang="el-GR" sz="2000" dirty="0" smtClean="0"/>
              <a:t>η </a:t>
            </a:r>
            <a:r>
              <a:rPr lang="el-GR" sz="2000" dirty="0"/>
              <a:t>απόκτηση γνώσεων (</a:t>
            </a:r>
            <a:r>
              <a:rPr lang="el-GR" sz="2000" dirty="0" err="1"/>
              <a:t>knowledge</a:t>
            </a:r>
            <a:r>
              <a:rPr lang="el-GR" sz="2000" dirty="0"/>
              <a:t>) και δεξιοτήτων (</a:t>
            </a:r>
            <a:r>
              <a:rPr lang="el-GR" sz="2000" dirty="0" err="1"/>
              <a:t>skills</a:t>
            </a:r>
            <a:r>
              <a:rPr lang="el-GR" sz="2000" dirty="0"/>
              <a:t>) για την προώθησή τους μέσα στην επιχείρηση και την επιτυχημένη σταδιοδρομία τους.  </a:t>
            </a:r>
          </a:p>
        </p:txBody>
      </p:sp>
    </p:spTree>
    <p:extLst>
      <p:ext uri="{BB962C8B-B14F-4D97-AF65-F5344CB8AC3E}">
        <p14:creationId xmlns:p14="http://schemas.microsoft.com/office/powerpoint/2010/main" val="16046398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395536" y="1700808"/>
            <a:ext cx="8229600" cy="4325112"/>
          </a:xfrm>
        </p:spPr>
        <p:txBody>
          <a:bodyPr>
            <a:normAutofit fontScale="70000" lnSpcReduction="20000"/>
          </a:bodyPr>
          <a:lstStyle/>
          <a:p>
            <a:pPr marL="82296" indent="0" algn="just">
              <a:buNone/>
            </a:pPr>
            <a:endParaRPr lang="en-US" b="1" dirty="0"/>
          </a:p>
          <a:p>
            <a:pPr marL="82296" indent="0" algn="just">
              <a:lnSpc>
                <a:spcPct val="120000"/>
              </a:lnSpc>
              <a:buNone/>
            </a:pPr>
            <a:r>
              <a:rPr lang="el-GR" dirty="0"/>
              <a:t>Η συνεχής βελτίωση των εργαζομένων, σε όρους ποιότητας, έχει ως αποτέλεσμα να προσφέρονται διαρκώς όλο και αρτιότερες υπηρεσίες ή προϊόντα στους καταναλωτές. </a:t>
            </a:r>
            <a:endParaRPr lang="en-US" dirty="0"/>
          </a:p>
          <a:p>
            <a:pPr marL="82296" indent="0" algn="just">
              <a:lnSpc>
                <a:spcPct val="120000"/>
              </a:lnSpc>
              <a:buNone/>
            </a:pPr>
            <a:r>
              <a:rPr lang="el-GR" dirty="0"/>
              <a:t>Για να είναι βέβαιος ο οργανισμός πως η βελτίωση πραγματοποιείται</a:t>
            </a:r>
            <a:r>
              <a:rPr lang="en-US" dirty="0"/>
              <a:t>,</a:t>
            </a:r>
            <a:r>
              <a:rPr lang="el-GR" dirty="0"/>
              <a:t> δεν μπορεί παρά να </a:t>
            </a:r>
            <a:r>
              <a:rPr lang="el-GR" b="1" dirty="0">
                <a:solidFill>
                  <a:schemeClr val="accent3"/>
                </a:solidFill>
              </a:rPr>
              <a:t>αξιολογεί την απόδοση του προσωπικού</a:t>
            </a:r>
            <a:r>
              <a:rPr lang="el-GR" dirty="0">
                <a:solidFill>
                  <a:schemeClr val="accent3"/>
                </a:solidFill>
              </a:rPr>
              <a:t>,</a:t>
            </a:r>
            <a:r>
              <a:rPr lang="el-GR" dirty="0"/>
              <a:t> η οποία στηρίζεται στις μεθόδους και τις διαδικασίες αμφίδρομης επικοινωνιακής σχέσης μεταξύ στελεχών και εργαζομένων. </a:t>
            </a:r>
            <a:endParaRPr lang="en-US" dirty="0"/>
          </a:p>
          <a:p>
            <a:pPr marL="82296" indent="0" algn="just">
              <a:lnSpc>
                <a:spcPct val="120000"/>
              </a:lnSpc>
              <a:buNone/>
            </a:pPr>
            <a:r>
              <a:rPr lang="el-GR" dirty="0"/>
              <a:t>Η αξιολόγηση επιτυγχάνεται μέσω της παρατήρησης των εργασιών, του επιπέδου της απόδοσης των εργαζομένων και ολοκληρώνεται με την ανατροφοδότηση (</a:t>
            </a:r>
            <a:r>
              <a:rPr lang="en-US" dirty="0"/>
              <a:t>feedback</a:t>
            </a:r>
            <a:r>
              <a:rPr lang="el-GR" dirty="0"/>
              <a:t>). </a:t>
            </a:r>
            <a:endParaRPr lang="en-US" dirty="0"/>
          </a:p>
          <a:p>
            <a:pPr marL="82296" indent="0" algn="just">
              <a:lnSpc>
                <a:spcPct val="120000"/>
              </a:lnSpc>
              <a:buNone/>
            </a:pPr>
            <a:r>
              <a:rPr lang="el-GR" dirty="0"/>
              <a:t>Άρα</a:t>
            </a:r>
            <a:r>
              <a:rPr lang="en-US" dirty="0"/>
              <a:t>, </a:t>
            </a:r>
            <a:r>
              <a:rPr lang="el-GR" dirty="0"/>
              <a:t>ο ρόλος της αξιολόγησης έχει ένα θετικό πρόσημο</a:t>
            </a:r>
            <a:r>
              <a:rPr lang="en-US" dirty="0"/>
              <a:t>,</a:t>
            </a:r>
            <a:r>
              <a:rPr lang="el-GR" dirty="0"/>
              <a:t> όχι μόνο για τον εκάστοτε οργανισμό, αλλά και για τον ίδιο τον εργαζόμενο</a:t>
            </a:r>
            <a:r>
              <a:rPr lang="en-US" dirty="0"/>
              <a:t>.</a:t>
            </a:r>
            <a:endParaRPr lang="el-GR"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26</a:t>
            </a:fld>
            <a:endParaRPr lang="en-US"/>
          </a:p>
        </p:txBody>
      </p:sp>
      <p:sp>
        <p:nvSpPr>
          <p:cNvPr id="2" name="Ορθογώνιο 1"/>
          <p:cNvSpPr/>
          <p:nvPr/>
        </p:nvSpPr>
        <p:spPr>
          <a:xfrm>
            <a:off x="820370" y="980728"/>
            <a:ext cx="2225289" cy="523220"/>
          </a:xfrm>
          <a:prstGeom prst="rect">
            <a:avLst/>
          </a:prstGeom>
        </p:spPr>
        <p:txBody>
          <a:bodyPr wrap="none">
            <a:spAutoFit/>
          </a:bodyPr>
          <a:lstStyle/>
          <a:p>
            <a:pPr marL="82296" indent="0" algn="just">
              <a:buNone/>
            </a:pPr>
            <a:r>
              <a:rPr lang="el-GR" sz="2800" b="1" dirty="0" smtClean="0">
                <a:solidFill>
                  <a:srgbClr val="FF0000"/>
                </a:solidFill>
                <a:latin typeface="+mj-lt"/>
                <a:ea typeface="+mj-ea"/>
                <a:cs typeface="+mj-cs"/>
              </a:rPr>
              <a:t>Αξιολόγηση</a:t>
            </a:r>
            <a:endParaRPr lang="en-US" sz="2800" b="1" dirty="0">
              <a:solidFill>
                <a:srgbClr val="FF0000"/>
              </a:solidFill>
              <a:latin typeface="+mj-lt"/>
              <a:ea typeface="+mj-ea"/>
              <a:cs typeface="+mj-cs"/>
            </a:endParaRPr>
          </a:p>
        </p:txBody>
      </p:sp>
    </p:spTree>
    <p:extLst>
      <p:ext uri="{BB962C8B-B14F-4D97-AF65-F5344CB8AC3E}">
        <p14:creationId xmlns:p14="http://schemas.microsoft.com/office/powerpoint/2010/main" val="3921016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27</a:t>
            </a:fld>
            <a:endParaRPr lang="en-US"/>
          </a:p>
        </p:txBody>
      </p:sp>
      <p:sp>
        <p:nvSpPr>
          <p:cNvPr id="2" name="Ορθογώνιο 1"/>
          <p:cNvSpPr/>
          <p:nvPr/>
        </p:nvSpPr>
        <p:spPr>
          <a:xfrm>
            <a:off x="683568" y="980728"/>
            <a:ext cx="4224233" cy="523220"/>
          </a:xfrm>
          <a:prstGeom prst="rect">
            <a:avLst/>
          </a:prstGeom>
        </p:spPr>
        <p:txBody>
          <a:bodyPr wrap="none">
            <a:spAutoFit/>
          </a:bodyPr>
          <a:lstStyle/>
          <a:p>
            <a:pPr marL="82296" indent="0" algn="just">
              <a:buNone/>
            </a:pPr>
            <a:r>
              <a:rPr lang="el-GR" sz="2800" b="1" dirty="0" smtClean="0">
                <a:solidFill>
                  <a:srgbClr val="FF0000"/>
                </a:solidFill>
                <a:latin typeface="+mj-lt"/>
                <a:ea typeface="+mj-ea"/>
                <a:cs typeface="+mj-cs"/>
              </a:rPr>
              <a:t>Αξιολόγηση συνέχεια…</a:t>
            </a:r>
            <a:endParaRPr lang="en-US" sz="2800" b="1" dirty="0">
              <a:solidFill>
                <a:srgbClr val="FF0000"/>
              </a:solidFill>
              <a:latin typeface="+mj-lt"/>
              <a:ea typeface="+mj-ea"/>
              <a:cs typeface="+mj-cs"/>
            </a:endParaRPr>
          </a:p>
        </p:txBody>
      </p:sp>
      <p:sp>
        <p:nvSpPr>
          <p:cNvPr id="7" name="TextBox 6"/>
          <p:cNvSpPr txBox="1"/>
          <p:nvPr/>
        </p:nvSpPr>
        <p:spPr>
          <a:xfrm>
            <a:off x="251520" y="1772816"/>
            <a:ext cx="3886200" cy="3847207"/>
          </a:xfrm>
          <a:prstGeom prst="rect">
            <a:avLst/>
          </a:prstGeom>
          <a:noFill/>
        </p:spPr>
        <p:txBody>
          <a:bodyPr wrap="square" rtlCol="0">
            <a:spAutoFit/>
          </a:bodyPr>
          <a:lstStyle/>
          <a:p>
            <a:r>
              <a:rPr lang="el-GR" dirty="0"/>
              <a:t>Η </a:t>
            </a:r>
            <a:r>
              <a:rPr lang="el-GR" dirty="0" err="1"/>
              <a:t>συστηµατική</a:t>
            </a:r>
            <a:r>
              <a:rPr lang="el-GR" dirty="0"/>
              <a:t> συλλογή και </a:t>
            </a:r>
            <a:r>
              <a:rPr lang="el-GR" dirty="0" err="1"/>
              <a:t>εκτίµηση</a:t>
            </a:r>
            <a:r>
              <a:rPr lang="el-GR" dirty="0"/>
              <a:t> στοιχείων και πληροφοριών που αφορούν </a:t>
            </a:r>
            <a:r>
              <a:rPr lang="el-GR" dirty="0" smtClean="0"/>
              <a:t>την </a:t>
            </a:r>
            <a:r>
              <a:rPr lang="el-GR" sz="2400" b="1" dirty="0" smtClean="0"/>
              <a:t>επίτευξη </a:t>
            </a:r>
            <a:r>
              <a:rPr lang="el-GR" sz="2400" b="1" dirty="0"/>
              <a:t>των </a:t>
            </a:r>
            <a:r>
              <a:rPr lang="el-GR" sz="2400" b="1" dirty="0" err="1"/>
              <a:t>προκαθορισµένων</a:t>
            </a:r>
            <a:r>
              <a:rPr lang="el-GR" sz="2400" b="1" dirty="0"/>
              <a:t> στόχων τ</a:t>
            </a:r>
            <a:r>
              <a:rPr lang="el-GR" dirty="0"/>
              <a:t>ου κάθε εκπαιδευτικού </a:t>
            </a:r>
            <a:r>
              <a:rPr lang="el-GR" dirty="0" err="1" smtClean="0"/>
              <a:t>προγρά</a:t>
            </a:r>
            <a:r>
              <a:rPr lang="el-GR" dirty="0" smtClean="0"/>
              <a:t>µµ</a:t>
            </a:r>
            <a:r>
              <a:rPr lang="el-GR" dirty="0" err="1" smtClean="0"/>
              <a:t>ατος</a:t>
            </a:r>
            <a:r>
              <a:rPr lang="el-GR" dirty="0" smtClean="0"/>
              <a:t> ώστε </a:t>
            </a:r>
            <a:r>
              <a:rPr lang="el-GR" dirty="0"/>
              <a:t>να προσδιοριστεί η </a:t>
            </a:r>
            <a:r>
              <a:rPr lang="el-GR" dirty="0" err="1"/>
              <a:t>αποτελεσµατικότητά</a:t>
            </a:r>
            <a:r>
              <a:rPr lang="el-GR" dirty="0"/>
              <a:t> του. </a:t>
            </a:r>
            <a:endParaRPr lang="el-GR" dirty="0" smtClean="0"/>
          </a:p>
          <a:p>
            <a:endParaRPr lang="el-GR" dirty="0"/>
          </a:p>
          <a:p>
            <a:r>
              <a:rPr lang="el-GR" sz="2800" dirty="0" smtClean="0"/>
              <a:t>Η </a:t>
            </a:r>
            <a:r>
              <a:rPr lang="el-GR" sz="2800" dirty="0"/>
              <a:t>µ</a:t>
            </a:r>
            <a:r>
              <a:rPr lang="el-GR" sz="2800" dirty="0" err="1"/>
              <a:t>έτρηση</a:t>
            </a:r>
            <a:r>
              <a:rPr lang="el-GR" sz="2800" dirty="0"/>
              <a:t> </a:t>
            </a:r>
            <a:r>
              <a:rPr lang="el-GR" dirty="0" smtClean="0"/>
              <a:t>της </a:t>
            </a:r>
            <a:r>
              <a:rPr lang="el-GR" dirty="0" err="1" smtClean="0"/>
              <a:t>αποτελεσµατικότητας</a:t>
            </a:r>
            <a:r>
              <a:rPr lang="el-GR" dirty="0" smtClean="0"/>
              <a:t> </a:t>
            </a:r>
            <a:r>
              <a:rPr lang="el-GR" dirty="0"/>
              <a:t>της εκπαίδευσης γίνεται µε βάση τους στόχους ή τα κριτήρια </a:t>
            </a:r>
            <a:r>
              <a:rPr lang="el-GR" dirty="0" smtClean="0"/>
              <a:t>σε 4 </a:t>
            </a:r>
            <a:r>
              <a:rPr lang="el-GR" dirty="0"/>
              <a:t>επίπεδα:</a:t>
            </a:r>
          </a:p>
        </p:txBody>
      </p:sp>
      <p:sp>
        <p:nvSpPr>
          <p:cNvPr id="8" name="Ορθογώνιο 7"/>
          <p:cNvSpPr/>
          <p:nvPr/>
        </p:nvSpPr>
        <p:spPr>
          <a:xfrm>
            <a:off x="4137720" y="1772816"/>
            <a:ext cx="5035369" cy="4770537"/>
          </a:xfrm>
          <a:prstGeom prst="rect">
            <a:avLst/>
          </a:prstGeom>
        </p:spPr>
        <p:txBody>
          <a:bodyPr wrap="square">
            <a:spAutoFit/>
          </a:bodyPr>
          <a:lstStyle/>
          <a:p>
            <a:r>
              <a:rPr lang="el-GR" sz="2400" b="1" dirty="0" smtClean="0">
                <a:solidFill>
                  <a:srgbClr val="C00000"/>
                </a:solidFill>
              </a:rPr>
              <a:t>1. Αντίδραση</a:t>
            </a:r>
            <a:endParaRPr lang="el-GR" sz="2400" b="1" dirty="0">
              <a:solidFill>
                <a:srgbClr val="C00000"/>
              </a:solidFill>
            </a:endParaRPr>
          </a:p>
          <a:p>
            <a:r>
              <a:rPr lang="el-GR" sz="1600" dirty="0"/>
              <a:t>Πόσο </a:t>
            </a:r>
            <a:r>
              <a:rPr lang="el-GR" sz="1600" dirty="0" err="1"/>
              <a:t>ικανοποιηµένοι</a:t>
            </a:r>
            <a:r>
              <a:rPr lang="el-GR" sz="1600" dirty="0"/>
              <a:t> είναι οι </a:t>
            </a:r>
            <a:r>
              <a:rPr lang="el-GR" sz="1600" dirty="0" err="1"/>
              <a:t>εκπαιδευόµενοι</a:t>
            </a:r>
            <a:r>
              <a:rPr lang="el-GR" sz="1600" dirty="0"/>
              <a:t> από το </a:t>
            </a:r>
            <a:r>
              <a:rPr lang="el-GR" sz="1600" dirty="0" err="1"/>
              <a:t>περιεχόµενο</a:t>
            </a:r>
            <a:r>
              <a:rPr lang="el-GR" sz="1600" dirty="0"/>
              <a:t>, τη διάρκεια, </a:t>
            </a:r>
            <a:r>
              <a:rPr lang="el-GR" sz="1600" dirty="0" smtClean="0"/>
              <a:t>τους εκπαιδευτές</a:t>
            </a:r>
            <a:r>
              <a:rPr lang="el-GR" sz="1600" dirty="0"/>
              <a:t>, το υλικό, τους χώρους κλπ. Είναι δείκτης του πόσο καλά σχεδιάστηκε και υλοποιήθηκε το </a:t>
            </a:r>
            <a:r>
              <a:rPr lang="el-GR" sz="1600" dirty="0" err="1"/>
              <a:t>πρόγρα</a:t>
            </a:r>
            <a:r>
              <a:rPr lang="el-GR" sz="1600" dirty="0"/>
              <a:t>µµα.</a:t>
            </a:r>
          </a:p>
          <a:p>
            <a:r>
              <a:rPr lang="el-GR" sz="2400" b="1" dirty="0">
                <a:solidFill>
                  <a:srgbClr val="C00000"/>
                </a:solidFill>
              </a:rPr>
              <a:t>2. Μάθηση</a:t>
            </a:r>
          </a:p>
          <a:p>
            <a:r>
              <a:rPr lang="el-GR" sz="1600" dirty="0"/>
              <a:t>Η αξιολόγηση του τι </a:t>
            </a:r>
            <a:r>
              <a:rPr lang="el-GR" sz="1600" dirty="0" err="1"/>
              <a:t>έµαθαν</a:t>
            </a:r>
            <a:r>
              <a:rPr lang="el-GR" sz="1600" dirty="0"/>
              <a:t>. Γίνεται </a:t>
            </a:r>
            <a:r>
              <a:rPr lang="el-GR" sz="1600" dirty="0" err="1"/>
              <a:t>πρίν</a:t>
            </a:r>
            <a:r>
              <a:rPr lang="el-GR" sz="1600" dirty="0"/>
              <a:t>, κατά τη διάρκεια, και στο τέλος </a:t>
            </a:r>
            <a:r>
              <a:rPr lang="el-GR" sz="1600" dirty="0" smtClean="0"/>
              <a:t>του </a:t>
            </a:r>
            <a:r>
              <a:rPr lang="el-GR" sz="1600" dirty="0" err="1" smtClean="0"/>
              <a:t>προγρά</a:t>
            </a:r>
            <a:r>
              <a:rPr lang="el-GR" sz="1600" dirty="0" smtClean="0"/>
              <a:t>µµ</a:t>
            </a:r>
            <a:r>
              <a:rPr lang="el-GR" sz="1600" dirty="0" err="1" smtClean="0"/>
              <a:t>ατος</a:t>
            </a:r>
            <a:r>
              <a:rPr lang="el-GR" sz="1600" dirty="0"/>
              <a:t>.</a:t>
            </a:r>
          </a:p>
          <a:p>
            <a:r>
              <a:rPr lang="el-GR" sz="2400" b="1" dirty="0">
                <a:solidFill>
                  <a:srgbClr val="C00000"/>
                </a:solidFill>
              </a:rPr>
              <a:t>3. </a:t>
            </a:r>
            <a:r>
              <a:rPr lang="el-GR" sz="2400" b="1" dirty="0" err="1">
                <a:solidFill>
                  <a:srgbClr val="C00000"/>
                </a:solidFill>
              </a:rPr>
              <a:t>Συµπεριφορά</a:t>
            </a:r>
            <a:endParaRPr lang="el-GR" sz="2400" b="1" dirty="0">
              <a:solidFill>
                <a:srgbClr val="C00000"/>
              </a:solidFill>
            </a:endParaRPr>
          </a:p>
          <a:p>
            <a:r>
              <a:rPr lang="el-GR" sz="1600" dirty="0"/>
              <a:t>ΟΙ γνώσεις αποκτήθηκαν. </a:t>
            </a:r>
            <a:r>
              <a:rPr lang="el-GR" sz="1600" dirty="0" err="1"/>
              <a:t>Εφαρµόζονται</a:t>
            </a:r>
            <a:r>
              <a:rPr lang="el-GR" sz="1600" dirty="0"/>
              <a:t> </a:t>
            </a:r>
            <a:r>
              <a:rPr lang="el-GR" sz="1600" dirty="0" err="1"/>
              <a:t>όµως</a:t>
            </a:r>
            <a:r>
              <a:rPr lang="el-GR" sz="1600" dirty="0"/>
              <a:t>, δηλαδή αλλάζουν τον </a:t>
            </a:r>
            <a:r>
              <a:rPr lang="el-GR" sz="1600" dirty="0" smtClean="0"/>
              <a:t>τρόπο εργασίας </a:t>
            </a:r>
            <a:r>
              <a:rPr lang="el-GR" sz="1600" dirty="0"/>
              <a:t>και </a:t>
            </a:r>
            <a:r>
              <a:rPr lang="el-GR" sz="1600" dirty="0" err="1"/>
              <a:t>συµπεριφοράς</a:t>
            </a:r>
            <a:r>
              <a:rPr lang="el-GR" sz="1600" dirty="0"/>
              <a:t> οι </a:t>
            </a:r>
            <a:r>
              <a:rPr lang="el-GR" sz="1600" dirty="0" err="1"/>
              <a:t>εργαζόµενοι</a:t>
            </a:r>
            <a:r>
              <a:rPr lang="el-GR" sz="1600" dirty="0"/>
              <a:t>;</a:t>
            </a:r>
          </a:p>
          <a:p>
            <a:r>
              <a:rPr lang="el-GR" sz="2400" b="1" dirty="0" smtClean="0">
                <a:solidFill>
                  <a:srgbClr val="C00000"/>
                </a:solidFill>
              </a:rPr>
              <a:t>4. </a:t>
            </a:r>
            <a:r>
              <a:rPr lang="el-GR" sz="2400" b="1" dirty="0" err="1" smtClean="0">
                <a:solidFill>
                  <a:srgbClr val="C00000"/>
                </a:solidFill>
              </a:rPr>
              <a:t>Αποτελέσµατα</a:t>
            </a:r>
            <a:endParaRPr lang="el-GR" sz="2400" b="1" dirty="0">
              <a:solidFill>
                <a:srgbClr val="C00000"/>
              </a:solidFill>
            </a:endParaRPr>
          </a:p>
          <a:p>
            <a:r>
              <a:rPr lang="el-GR" sz="1600" dirty="0"/>
              <a:t>Ποια είναι τα </a:t>
            </a:r>
            <a:r>
              <a:rPr lang="el-GR" sz="1600" dirty="0" err="1"/>
              <a:t>αποτελέσµατα</a:t>
            </a:r>
            <a:r>
              <a:rPr lang="el-GR" sz="1600" dirty="0"/>
              <a:t> που επιτεύχθηκαν µε τη βοήθεια της εκπαίδευσης; (</a:t>
            </a:r>
            <a:r>
              <a:rPr lang="el-GR" sz="1600" dirty="0" smtClean="0"/>
              <a:t>σε παραγωγικότητα-κέρδη-κόστος </a:t>
            </a:r>
            <a:r>
              <a:rPr lang="el-GR" sz="1600" dirty="0"/>
              <a:t>παραγωγής-επίπεδο εξυπηρέτησης πελατών κ.α.)</a:t>
            </a:r>
          </a:p>
        </p:txBody>
      </p:sp>
    </p:spTree>
    <p:extLst>
      <p:ext uri="{BB962C8B-B14F-4D97-AF65-F5344CB8AC3E}">
        <p14:creationId xmlns:p14="http://schemas.microsoft.com/office/powerpoint/2010/main" val="230034844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374114" y="1772816"/>
            <a:ext cx="3549814" cy="4176464"/>
          </a:xfrm>
        </p:spPr>
        <p:txBody>
          <a:bodyPr>
            <a:normAutofit fontScale="92500" lnSpcReduction="10000"/>
          </a:bodyPr>
          <a:lstStyle/>
          <a:p>
            <a:pPr marL="82296" indent="0" algn="just">
              <a:lnSpc>
                <a:spcPct val="120000"/>
              </a:lnSpc>
              <a:buNone/>
            </a:pPr>
            <a:r>
              <a:rPr lang="el-GR" sz="1800" dirty="0"/>
              <a:t>Ε</a:t>
            </a:r>
            <a:r>
              <a:rPr lang="el-GR" sz="1800" dirty="0" smtClean="0"/>
              <a:t>ίναι </a:t>
            </a:r>
            <a:r>
              <a:rPr lang="el-GR" sz="1800" dirty="0"/>
              <a:t>ένα από τα βασικά στοιχεία της διαχείρισης των ανθρώπινων πόρων</a:t>
            </a:r>
            <a:r>
              <a:rPr lang="en-US" sz="1800" dirty="0">
                <a:sym typeface="Symbol" panose="05050102010706020507" pitchFamily="18" charset="2"/>
              </a:rPr>
              <a:t></a:t>
            </a:r>
            <a:r>
              <a:rPr lang="el-GR" sz="1800" dirty="0"/>
              <a:t> ο </a:t>
            </a:r>
            <a:r>
              <a:rPr lang="el-GR" sz="1800" dirty="0" smtClean="0"/>
              <a:t>οργανισμός αποζημιώνει </a:t>
            </a:r>
            <a:r>
              <a:rPr lang="el-GR" sz="1800" dirty="0"/>
              <a:t>τους εργαζομένους του για την προσφορά της εργασία τους</a:t>
            </a:r>
            <a:r>
              <a:rPr lang="en-US" sz="1800" dirty="0" smtClean="0"/>
              <a:t>.</a:t>
            </a:r>
            <a:endParaRPr lang="el-GR" sz="1800" dirty="0" smtClean="0"/>
          </a:p>
          <a:p>
            <a:pPr marL="82296" indent="0">
              <a:lnSpc>
                <a:spcPct val="120000"/>
              </a:lnSpc>
              <a:buNone/>
            </a:pPr>
            <a:endParaRPr lang="en-US" sz="1800" dirty="0"/>
          </a:p>
          <a:p>
            <a:pPr marL="82296" indent="0" algn="just">
              <a:lnSpc>
                <a:spcPct val="120000"/>
              </a:lnSpc>
              <a:buNone/>
            </a:pPr>
            <a:r>
              <a:rPr lang="el-GR" sz="1800" dirty="0"/>
              <a:t>Δεν είναι λίγα τα ερευνητικά αποτελέσματα που υποστηρίζουν πως η αμοιβή κινητοποιεί και ενθαρρύνει τους εργαζόμενους βελτιώνοντας την ασφάλεια, την ποιότητα, τη δημιουργικότητα και την αποτελεσματικότητά τους.</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834480"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28</a:t>
            </a:fld>
            <a:endParaRPr lang="en-US"/>
          </a:p>
        </p:txBody>
      </p:sp>
      <p:pic>
        <p:nvPicPr>
          <p:cNvPr id="6" name="Εικόνα 5">
            <a:extLst>
              <a:ext uri="{FF2B5EF4-FFF2-40B4-BE49-F238E27FC236}">
                <a16:creationId xmlns="" xmlns:a16="http://schemas.microsoft.com/office/drawing/2014/main" id="{8CF617E2-CEB0-4330-AC14-C52C4E27B4B5}"/>
              </a:ext>
            </a:extLst>
          </p:cNvPr>
          <p:cNvPicPr>
            <a:picLocks noChangeAspect="1"/>
          </p:cNvPicPr>
          <p:nvPr/>
        </p:nvPicPr>
        <p:blipFill>
          <a:blip r:embed="rId2"/>
          <a:stretch>
            <a:fillRect/>
          </a:stretch>
        </p:blipFill>
        <p:spPr>
          <a:xfrm rot="174306">
            <a:off x="7110234" y="1273997"/>
            <a:ext cx="1855814" cy="646154"/>
          </a:xfrm>
          <a:prstGeom prst="rect">
            <a:avLst/>
          </a:prstGeom>
        </p:spPr>
      </p:pic>
      <p:sp>
        <p:nvSpPr>
          <p:cNvPr id="2" name="Ορθογώνιο 1"/>
          <p:cNvSpPr/>
          <p:nvPr/>
        </p:nvSpPr>
        <p:spPr>
          <a:xfrm>
            <a:off x="374114" y="959666"/>
            <a:ext cx="7404591" cy="461665"/>
          </a:xfrm>
          <a:prstGeom prst="rect">
            <a:avLst/>
          </a:prstGeom>
        </p:spPr>
        <p:txBody>
          <a:bodyPr wrap="none">
            <a:spAutoFit/>
          </a:bodyPr>
          <a:lstStyle/>
          <a:p>
            <a:pPr marL="82296" indent="0" algn="just">
              <a:buNone/>
            </a:pPr>
            <a:r>
              <a:rPr lang="el-GR" sz="2400" b="1" dirty="0" smtClean="0">
                <a:solidFill>
                  <a:srgbClr val="FF0000"/>
                </a:solidFill>
                <a:latin typeface="+mj-lt"/>
                <a:ea typeface="+mj-ea"/>
                <a:cs typeface="+mj-cs"/>
              </a:rPr>
              <a:t>Αναγνώριση, κινήτρων &amp; Ανταμοιβή/αποζημίωση </a:t>
            </a:r>
            <a:endParaRPr lang="en-US" sz="2400" b="1" dirty="0">
              <a:solidFill>
                <a:srgbClr val="FF0000"/>
              </a:solidFill>
              <a:latin typeface="+mj-lt"/>
              <a:ea typeface="+mj-ea"/>
              <a:cs typeface="+mj-cs"/>
            </a:endParaRPr>
          </a:p>
        </p:txBody>
      </p:sp>
      <p:sp>
        <p:nvSpPr>
          <p:cNvPr id="8" name="Ορθογώνιο 7"/>
          <p:cNvSpPr/>
          <p:nvPr/>
        </p:nvSpPr>
        <p:spPr>
          <a:xfrm>
            <a:off x="5031545" y="1789066"/>
            <a:ext cx="3949685" cy="707886"/>
          </a:xfrm>
          <a:prstGeom prst="rect">
            <a:avLst/>
          </a:prstGeom>
        </p:spPr>
        <p:txBody>
          <a:bodyPr wrap="square">
            <a:spAutoFit/>
          </a:bodyPr>
          <a:lstStyle/>
          <a:p>
            <a:r>
              <a:rPr lang="el-GR" sz="2000" b="1" dirty="0"/>
              <a:t>Προγράμματα Αναγνώρισης Υπαλλήλων</a:t>
            </a:r>
            <a:endParaRPr lang="el-GR" sz="2000" dirty="0"/>
          </a:p>
        </p:txBody>
      </p:sp>
      <p:sp>
        <p:nvSpPr>
          <p:cNvPr id="9" name="Rectangle 3"/>
          <p:cNvSpPr txBox="1">
            <a:spLocks noChangeArrowheads="1"/>
          </p:cNvSpPr>
          <p:nvPr/>
        </p:nvSpPr>
        <p:spPr>
          <a:xfrm>
            <a:off x="4357809" y="2826116"/>
            <a:ext cx="4581555" cy="4274330"/>
          </a:xfrm>
          <a:prstGeom prst="rect">
            <a:avLst/>
          </a:prstGeom>
        </p:spPr>
        <p:txBody>
          <a:bodyPr vert="horz">
            <a:normAutofit fontScale="62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48640" indent="-411480">
              <a:lnSpc>
                <a:spcPct val="90000"/>
              </a:lnSpc>
              <a:spcBef>
                <a:spcPct val="35000"/>
              </a:spcBef>
              <a:buClr>
                <a:schemeClr val="tx1">
                  <a:shade val="95000"/>
                </a:schemeClr>
              </a:buClr>
              <a:buFont typeface="Wingdings 2"/>
              <a:buChar char=""/>
              <a:defRPr/>
            </a:pPr>
            <a:r>
              <a:rPr lang="el-GR" dirty="0" smtClean="0"/>
              <a:t>Τύποι Προγραμμάτων</a:t>
            </a:r>
            <a:endParaRPr lang="en-US" dirty="0" smtClean="0"/>
          </a:p>
          <a:p>
            <a:pPr marL="868680" lvl="1" indent="-283464">
              <a:lnSpc>
                <a:spcPct val="90000"/>
              </a:lnSpc>
              <a:spcBef>
                <a:spcPct val="35000"/>
              </a:spcBef>
              <a:buFont typeface="Wingdings 2"/>
              <a:buChar char=""/>
              <a:defRPr/>
            </a:pPr>
            <a:r>
              <a:rPr lang="el-GR" dirty="0" smtClean="0"/>
              <a:t>Προσωπική εξατομικευμένη προσοχή</a:t>
            </a:r>
            <a:endParaRPr lang="en-US" dirty="0" smtClean="0"/>
          </a:p>
          <a:p>
            <a:pPr marL="868680" lvl="1" indent="-283464">
              <a:lnSpc>
                <a:spcPct val="90000"/>
              </a:lnSpc>
              <a:spcBef>
                <a:spcPct val="35000"/>
              </a:spcBef>
              <a:buFont typeface="Wingdings 2"/>
              <a:buChar char=""/>
              <a:defRPr/>
            </a:pPr>
            <a:r>
              <a:rPr lang="el-GR" dirty="0" smtClean="0"/>
              <a:t>Εκδήλωση ενδιαφέροντος</a:t>
            </a:r>
            <a:endParaRPr lang="en-US" dirty="0" smtClean="0"/>
          </a:p>
          <a:p>
            <a:pPr marL="868680" lvl="1" indent="-283464">
              <a:lnSpc>
                <a:spcPct val="90000"/>
              </a:lnSpc>
              <a:spcBef>
                <a:spcPct val="35000"/>
              </a:spcBef>
              <a:buFont typeface="Wingdings 2"/>
              <a:buChar char=""/>
              <a:defRPr/>
            </a:pPr>
            <a:r>
              <a:rPr lang="el-GR" dirty="0" smtClean="0"/>
              <a:t>Έγκριση-Αποδοχή</a:t>
            </a:r>
            <a:endParaRPr lang="en-US" dirty="0" smtClean="0"/>
          </a:p>
          <a:p>
            <a:pPr marL="868680" lvl="1" indent="-283464">
              <a:lnSpc>
                <a:spcPct val="90000"/>
              </a:lnSpc>
              <a:spcBef>
                <a:spcPct val="35000"/>
              </a:spcBef>
              <a:buFont typeface="Wingdings 2"/>
              <a:buChar char=""/>
              <a:defRPr/>
            </a:pPr>
            <a:r>
              <a:rPr lang="el-GR" dirty="0" smtClean="0"/>
              <a:t>Ευχαριστία για μια καλά περαιωμένη εργασία</a:t>
            </a:r>
            <a:endParaRPr lang="en-US" dirty="0" smtClean="0"/>
          </a:p>
          <a:p>
            <a:pPr marL="548640" indent="-411480">
              <a:lnSpc>
                <a:spcPct val="90000"/>
              </a:lnSpc>
              <a:spcBef>
                <a:spcPct val="35000"/>
              </a:spcBef>
              <a:buClr>
                <a:schemeClr val="tx1">
                  <a:shade val="95000"/>
                </a:schemeClr>
              </a:buClr>
              <a:buFont typeface="Wingdings 2"/>
              <a:buChar char=""/>
              <a:defRPr/>
            </a:pPr>
            <a:r>
              <a:rPr lang="el-GR" dirty="0" smtClean="0"/>
              <a:t>Οφέλη των Προγραμμάτων</a:t>
            </a:r>
            <a:endParaRPr lang="en-US" dirty="0" smtClean="0"/>
          </a:p>
          <a:p>
            <a:pPr marL="868680" lvl="1" indent="-283464">
              <a:lnSpc>
                <a:spcPct val="90000"/>
              </a:lnSpc>
              <a:spcBef>
                <a:spcPct val="35000"/>
              </a:spcBef>
              <a:buFont typeface="Wingdings 2"/>
              <a:buChar char=""/>
              <a:defRPr/>
            </a:pPr>
            <a:r>
              <a:rPr lang="el-GR" dirty="0" smtClean="0"/>
              <a:t>Εκπλήρωση ανάγκης του υπαλλήλου για αναγνώριση</a:t>
            </a:r>
            <a:endParaRPr lang="en-US" dirty="0" smtClean="0"/>
          </a:p>
          <a:p>
            <a:pPr marL="868680" lvl="1" indent="-283464">
              <a:lnSpc>
                <a:spcPct val="90000"/>
              </a:lnSpc>
              <a:spcBef>
                <a:spcPct val="35000"/>
              </a:spcBef>
              <a:buFont typeface="Wingdings 2"/>
              <a:buChar char=""/>
              <a:defRPr/>
            </a:pPr>
            <a:r>
              <a:rPr lang="el-GR" dirty="0" smtClean="0"/>
              <a:t>Ενθαρρύνουν την εκδήλωση επιθυμητής συμπεριφοράς</a:t>
            </a:r>
            <a:endParaRPr lang="en-US" dirty="0" smtClean="0"/>
          </a:p>
          <a:p>
            <a:pPr marL="868680" lvl="1" indent="-283464">
              <a:lnSpc>
                <a:spcPct val="90000"/>
              </a:lnSpc>
              <a:spcBef>
                <a:spcPct val="35000"/>
              </a:spcBef>
              <a:buFont typeface="Wingdings 2"/>
              <a:buChar char=""/>
              <a:defRPr/>
            </a:pPr>
            <a:r>
              <a:rPr lang="el-GR" dirty="0" smtClean="0"/>
              <a:t>Ενισχύουν την συνεκτικότητα και την παρακίνηση της ομάδας</a:t>
            </a:r>
            <a:endParaRPr lang="en-US" dirty="0" smtClean="0"/>
          </a:p>
          <a:p>
            <a:pPr marL="868680" lvl="1" indent="-283464">
              <a:lnSpc>
                <a:spcPct val="90000"/>
              </a:lnSpc>
              <a:spcBef>
                <a:spcPct val="35000"/>
              </a:spcBef>
              <a:buFont typeface="Wingdings 2"/>
              <a:buChar char=""/>
              <a:defRPr/>
            </a:pPr>
            <a:r>
              <a:rPr lang="el-GR" dirty="0" smtClean="0"/>
              <a:t>Ενθαρρύνει τις προτάσεις από τους υπαλλήλους για βελτίωση των διαδικασιών και την περικοπή κόστους</a:t>
            </a:r>
            <a:endParaRPr lang="en-US" dirty="0"/>
          </a:p>
        </p:txBody>
      </p:sp>
    </p:spTree>
    <p:extLst>
      <p:ext uri="{BB962C8B-B14F-4D97-AF65-F5344CB8AC3E}">
        <p14:creationId xmlns:p14="http://schemas.microsoft.com/office/powerpoint/2010/main" val="1247026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906488"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29</a:t>
            </a:fld>
            <a:endParaRPr lang="en-US"/>
          </a:p>
        </p:txBody>
      </p:sp>
      <p:pic>
        <p:nvPicPr>
          <p:cNvPr id="6" name="Εικόνα 5"/>
          <p:cNvPicPr>
            <a:picLocks noChangeAspect="1"/>
          </p:cNvPicPr>
          <p:nvPr/>
        </p:nvPicPr>
        <p:blipFill>
          <a:blip r:embed="rId2"/>
          <a:stretch>
            <a:fillRect/>
          </a:stretch>
        </p:blipFill>
        <p:spPr>
          <a:xfrm>
            <a:off x="496289" y="1530456"/>
            <a:ext cx="8076069" cy="5298406"/>
          </a:xfrm>
          <a:prstGeom prst="rect">
            <a:avLst/>
          </a:prstGeom>
        </p:spPr>
      </p:pic>
      <p:sp>
        <p:nvSpPr>
          <p:cNvPr id="8" name="Ορθογώνιο 7"/>
          <p:cNvSpPr/>
          <p:nvPr/>
        </p:nvSpPr>
        <p:spPr>
          <a:xfrm>
            <a:off x="467544" y="746682"/>
            <a:ext cx="4572000" cy="646331"/>
          </a:xfrm>
          <a:prstGeom prst="rect">
            <a:avLst/>
          </a:prstGeom>
        </p:spPr>
        <p:txBody>
          <a:bodyPr>
            <a:spAutoFit/>
          </a:bodyPr>
          <a:lstStyle/>
          <a:p>
            <a:r>
              <a:rPr lang="el-GR" b="1" dirty="0">
                <a:solidFill>
                  <a:srgbClr val="000000"/>
                </a:solidFill>
                <a:latin typeface="Times New Roman" panose="02020603050405020304" pitchFamily="18" charset="0"/>
              </a:rPr>
              <a:t>Σχέση πρακτικών διοίκησης ανθρώπινων πόρων και ποιότητας υπηρεσιών </a:t>
            </a:r>
            <a:endParaRPr lang="el-GR" b="1" dirty="0"/>
          </a:p>
        </p:txBody>
      </p:sp>
      <p:sp>
        <p:nvSpPr>
          <p:cNvPr id="9" name="Ορθογώνιο 8"/>
          <p:cNvSpPr/>
          <p:nvPr/>
        </p:nvSpPr>
        <p:spPr>
          <a:xfrm>
            <a:off x="6732240" y="6521085"/>
            <a:ext cx="2284600" cy="307777"/>
          </a:xfrm>
          <a:prstGeom prst="rect">
            <a:avLst/>
          </a:prstGeom>
        </p:spPr>
        <p:txBody>
          <a:bodyPr wrap="none">
            <a:spAutoFit/>
          </a:bodyPr>
          <a:lstStyle/>
          <a:p>
            <a:r>
              <a:rPr lang="el-GR" sz="1400" dirty="0" smtClean="0">
                <a:solidFill>
                  <a:srgbClr val="000000"/>
                </a:solidFill>
                <a:latin typeface="Times New Roman" panose="02020603050405020304" pitchFamily="18" charset="0"/>
              </a:rPr>
              <a:t>Χυτήρης &amp; </a:t>
            </a:r>
            <a:r>
              <a:rPr lang="el-GR" sz="1400" dirty="0"/>
              <a:t>Άννινος </a:t>
            </a:r>
            <a:r>
              <a:rPr lang="el-GR" sz="1400" dirty="0" smtClean="0">
                <a:solidFill>
                  <a:srgbClr val="000000"/>
                </a:solidFill>
                <a:latin typeface="Times New Roman" panose="02020603050405020304" pitchFamily="18" charset="0"/>
              </a:rPr>
              <a:t> (2015) </a:t>
            </a:r>
            <a:endParaRPr lang="el-GR" sz="1400" dirty="0"/>
          </a:p>
        </p:txBody>
      </p:sp>
    </p:spTree>
    <p:extLst>
      <p:ext uri="{BB962C8B-B14F-4D97-AF65-F5344CB8AC3E}">
        <p14:creationId xmlns:p14="http://schemas.microsoft.com/office/powerpoint/2010/main" val="120405485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539552" y="908720"/>
            <a:ext cx="8229600" cy="1066800"/>
          </a:xfrm>
        </p:spPr>
        <p:txBody>
          <a:bodyPr>
            <a:normAutofit/>
          </a:bodyPr>
          <a:lstStyle/>
          <a:p>
            <a:pPr algn="ctr"/>
            <a:r>
              <a:rPr lang="el-GR" sz="2400" b="1" dirty="0"/>
              <a:t>Μέρος Α’: Διοίκηση Ανθρώπινου Δυναμικού </a:t>
            </a:r>
          </a:p>
        </p:txBody>
      </p:sp>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457200" y="1844824"/>
            <a:ext cx="8229600" cy="4729712"/>
          </a:xfrm>
        </p:spPr>
        <p:txBody>
          <a:bodyPr/>
          <a:lstStyle/>
          <a:p>
            <a:pPr marL="82296" indent="0">
              <a:buNone/>
            </a:pPr>
            <a:r>
              <a:rPr lang="el-GR" sz="2000" b="1" dirty="0">
                <a:solidFill>
                  <a:schemeClr val="accent3"/>
                </a:solidFill>
                <a:latin typeface="+mj-lt"/>
              </a:rPr>
              <a:t>1</a:t>
            </a:r>
            <a:r>
              <a:rPr lang="el-GR" sz="2000" b="1" dirty="0">
                <a:latin typeface="+mj-lt"/>
              </a:rPr>
              <a:t>.Ορισμός – Ιστορική ανασκόπηση </a:t>
            </a:r>
          </a:p>
          <a:p>
            <a:pPr marL="82296" indent="0">
              <a:buNone/>
            </a:pPr>
            <a:endParaRPr lang="el-GR" dirty="0">
              <a:latin typeface="+mj-lt"/>
            </a:endParaRP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90464"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3</a:t>
            </a:fld>
            <a:endParaRPr lang="en-US"/>
          </a:p>
        </p:txBody>
      </p:sp>
      <p:pic>
        <p:nvPicPr>
          <p:cNvPr id="1026" name="Picture 2">
            <a:extLst>
              <a:ext uri="{FF2B5EF4-FFF2-40B4-BE49-F238E27FC236}">
                <a16:creationId xmlns="" xmlns:a16="http://schemas.microsoft.com/office/drawing/2014/main" id="{5D0DBF42-B99F-444F-9886-72A687252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500" y="3630166"/>
            <a:ext cx="5893772" cy="210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Πίνακας 5">
            <a:extLst>
              <a:ext uri="{FF2B5EF4-FFF2-40B4-BE49-F238E27FC236}">
                <a16:creationId xmlns="" xmlns:a16="http://schemas.microsoft.com/office/drawing/2014/main" id="{CC3E21B6-9708-4158-BAB8-C11CDD3895B2}"/>
              </a:ext>
            </a:extLst>
          </p:cNvPr>
          <p:cNvGraphicFramePr>
            <a:graphicFrameLocks noGrp="1"/>
          </p:cNvGraphicFramePr>
          <p:nvPr>
            <p:extLst>
              <p:ext uri="{D42A27DB-BD31-4B8C-83A1-F6EECF244321}">
                <p14:modId xmlns:p14="http://schemas.microsoft.com/office/powerpoint/2010/main" val="1841890769"/>
              </p:ext>
            </p:extLst>
          </p:nvPr>
        </p:nvGraphicFramePr>
        <p:xfrm>
          <a:off x="1126500" y="2348880"/>
          <a:ext cx="7818072" cy="1737360"/>
        </p:xfrm>
        <a:graphic>
          <a:graphicData uri="http://schemas.openxmlformats.org/drawingml/2006/table">
            <a:tbl>
              <a:tblPr firstRow="1" bandRow="1">
                <a:tableStyleId>{775DCB02-9BB8-47FD-8907-85C794F793BA}</a:tableStyleId>
              </a:tblPr>
              <a:tblGrid>
                <a:gridCol w="7818072">
                  <a:extLst>
                    <a:ext uri="{9D8B030D-6E8A-4147-A177-3AD203B41FA5}">
                      <a16:colId xmlns="" xmlns:a16="http://schemas.microsoft.com/office/drawing/2014/main" val="470427875"/>
                    </a:ext>
                  </a:extLst>
                </a:gridCol>
              </a:tblGrid>
              <a:tr h="15841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i="1" kern="1200" dirty="0">
                          <a:effectLst/>
                        </a:rPr>
                        <a:t>Η ΔΑΔ ορίζεται ως η στρατηγική διοικητική προσέγγιση των πιο ουσιαστικών λειτουργικών στοιχείων ενός οργανισμού, που συνεισφέρουν στην επίτευξη των στόχων του. Ουσιαστικά, μελετά τους ανθρώπους του οργανισμού, όχι ως μία κατηγορία κόστους, αλλά ως ένα περιουσιακό στοιχείο (</a:t>
                      </a:r>
                      <a:r>
                        <a:rPr lang="en-US" sz="1800" i="1" kern="1200" dirty="0">
                          <a:effectLst/>
                        </a:rPr>
                        <a:t>asset</a:t>
                      </a:r>
                      <a:r>
                        <a:rPr lang="el-GR" sz="1800" i="1" kern="1200" dirty="0">
                          <a:effectLst/>
                        </a:rPr>
                        <a:t>) γύρω από το οποίο δημιουργείται ένα επενδυτικό πεδίο με σημαντικότατη απόδοση. </a:t>
                      </a:r>
                    </a:p>
                  </a:txBody>
                  <a:tcPr/>
                </a:tc>
                <a:extLst>
                  <a:ext uri="{0D108BD9-81ED-4DB2-BD59-A6C34878D82A}">
                    <a16:rowId xmlns="" xmlns:a16="http://schemas.microsoft.com/office/drawing/2014/main" val="971971147"/>
                  </a:ext>
                </a:extLst>
              </a:tr>
            </a:tbl>
          </a:graphicData>
        </a:graphic>
      </p:graphicFrame>
      <p:pic>
        <p:nvPicPr>
          <p:cNvPr id="1027" name="Diagram 7">
            <a:extLst>
              <a:ext uri="{FF2B5EF4-FFF2-40B4-BE49-F238E27FC236}">
                <a16:creationId xmlns="" xmlns:a16="http://schemas.microsoft.com/office/drawing/2014/main" id="{F4CD8351-7CE7-4FF7-BD6A-FD5768B7E0ED}"/>
              </a:ext>
            </a:extLst>
          </p:cNvPr>
          <p:cNvPicPr>
            <a:picLocks noChangeArrowheads="1"/>
          </p:cNvPicPr>
          <p:nvPr/>
        </p:nvPicPr>
        <p:blipFill>
          <a:blip r:embed="rId3">
            <a:extLst>
              <a:ext uri="{28A0092B-C50C-407E-A947-70E740481C1C}">
                <a14:useLocalDpi xmlns:a14="http://schemas.microsoft.com/office/drawing/2010/main" val="0"/>
              </a:ext>
            </a:extLst>
          </a:blip>
          <a:srcRect t="-27414" b="-47812"/>
          <a:stretch>
            <a:fillRect/>
          </a:stretch>
        </p:blipFill>
        <p:spPr bwMode="auto">
          <a:xfrm>
            <a:off x="3868598" y="4452541"/>
            <a:ext cx="53086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127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down)">
                                      <p:cBhvr>
                                        <p:cTn id="37" dur="580">
                                          <p:stCondLst>
                                            <p:cond delay="0"/>
                                          </p:stCondLst>
                                        </p:cTn>
                                        <p:tgtEl>
                                          <p:spTgt spid="1026"/>
                                        </p:tgtEl>
                                      </p:cBhvr>
                                    </p:animEffect>
                                    <p:anim calcmode="lin" valueType="num">
                                      <p:cBhvr>
                                        <p:cTn id="3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3" dur="26">
                                          <p:stCondLst>
                                            <p:cond delay="650"/>
                                          </p:stCondLst>
                                        </p:cTn>
                                        <p:tgtEl>
                                          <p:spTgt spid="1026"/>
                                        </p:tgtEl>
                                      </p:cBhvr>
                                      <p:to x="100000" y="60000"/>
                                    </p:animScale>
                                    <p:animScale>
                                      <p:cBhvr>
                                        <p:cTn id="44" dur="166" decel="50000">
                                          <p:stCondLst>
                                            <p:cond delay="676"/>
                                          </p:stCondLst>
                                        </p:cTn>
                                        <p:tgtEl>
                                          <p:spTgt spid="1026"/>
                                        </p:tgtEl>
                                      </p:cBhvr>
                                      <p:to x="100000" y="100000"/>
                                    </p:animScale>
                                    <p:animScale>
                                      <p:cBhvr>
                                        <p:cTn id="45" dur="26">
                                          <p:stCondLst>
                                            <p:cond delay="1312"/>
                                          </p:stCondLst>
                                        </p:cTn>
                                        <p:tgtEl>
                                          <p:spTgt spid="1026"/>
                                        </p:tgtEl>
                                      </p:cBhvr>
                                      <p:to x="100000" y="80000"/>
                                    </p:animScale>
                                    <p:animScale>
                                      <p:cBhvr>
                                        <p:cTn id="46" dur="166" decel="50000">
                                          <p:stCondLst>
                                            <p:cond delay="1338"/>
                                          </p:stCondLst>
                                        </p:cTn>
                                        <p:tgtEl>
                                          <p:spTgt spid="1026"/>
                                        </p:tgtEl>
                                      </p:cBhvr>
                                      <p:to x="100000" y="100000"/>
                                    </p:animScale>
                                    <p:animScale>
                                      <p:cBhvr>
                                        <p:cTn id="47" dur="26">
                                          <p:stCondLst>
                                            <p:cond delay="1642"/>
                                          </p:stCondLst>
                                        </p:cTn>
                                        <p:tgtEl>
                                          <p:spTgt spid="1026"/>
                                        </p:tgtEl>
                                      </p:cBhvr>
                                      <p:to x="100000" y="90000"/>
                                    </p:animScale>
                                    <p:animScale>
                                      <p:cBhvr>
                                        <p:cTn id="48" dur="166" decel="50000">
                                          <p:stCondLst>
                                            <p:cond delay="1668"/>
                                          </p:stCondLst>
                                        </p:cTn>
                                        <p:tgtEl>
                                          <p:spTgt spid="1026"/>
                                        </p:tgtEl>
                                      </p:cBhvr>
                                      <p:to x="100000" y="100000"/>
                                    </p:animScale>
                                    <p:animScale>
                                      <p:cBhvr>
                                        <p:cTn id="49" dur="26">
                                          <p:stCondLst>
                                            <p:cond delay="1808"/>
                                          </p:stCondLst>
                                        </p:cTn>
                                        <p:tgtEl>
                                          <p:spTgt spid="1026"/>
                                        </p:tgtEl>
                                      </p:cBhvr>
                                      <p:to x="100000" y="95000"/>
                                    </p:animScale>
                                    <p:animScale>
                                      <p:cBhvr>
                                        <p:cTn id="50" dur="166" decel="50000">
                                          <p:stCondLst>
                                            <p:cond delay="1834"/>
                                          </p:stCondLst>
                                        </p:cTn>
                                        <p:tgtEl>
                                          <p:spTgt spid="102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027"/>
                                        </p:tgtEl>
                                        <p:attrNameLst>
                                          <p:attrName>style.visibility</p:attrName>
                                        </p:attrNameLst>
                                      </p:cBhvr>
                                      <p:to>
                                        <p:strVal val="visible"/>
                                      </p:to>
                                    </p:set>
                                    <p:animEffect transition="in" filter="wipe(down)">
                                      <p:cBhvr>
                                        <p:cTn id="55" dur="580">
                                          <p:stCondLst>
                                            <p:cond delay="0"/>
                                          </p:stCondLst>
                                        </p:cTn>
                                        <p:tgtEl>
                                          <p:spTgt spid="1027"/>
                                        </p:tgtEl>
                                      </p:cBhvr>
                                    </p:animEffect>
                                    <p:anim calcmode="lin" valueType="num">
                                      <p:cBhvr>
                                        <p:cTn id="5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61" dur="26">
                                          <p:stCondLst>
                                            <p:cond delay="650"/>
                                          </p:stCondLst>
                                        </p:cTn>
                                        <p:tgtEl>
                                          <p:spTgt spid="1027"/>
                                        </p:tgtEl>
                                      </p:cBhvr>
                                      <p:to x="100000" y="60000"/>
                                    </p:animScale>
                                    <p:animScale>
                                      <p:cBhvr>
                                        <p:cTn id="62" dur="166" decel="50000">
                                          <p:stCondLst>
                                            <p:cond delay="676"/>
                                          </p:stCondLst>
                                        </p:cTn>
                                        <p:tgtEl>
                                          <p:spTgt spid="1027"/>
                                        </p:tgtEl>
                                      </p:cBhvr>
                                      <p:to x="100000" y="100000"/>
                                    </p:animScale>
                                    <p:animScale>
                                      <p:cBhvr>
                                        <p:cTn id="63" dur="26">
                                          <p:stCondLst>
                                            <p:cond delay="1312"/>
                                          </p:stCondLst>
                                        </p:cTn>
                                        <p:tgtEl>
                                          <p:spTgt spid="1027"/>
                                        </p:tgtEl>
                                      </p:cBhvr>
                                      <p:to x="100000" y="80000"/>
                                    </p:animScale>
                                    <p:animScale>
                                      <p:cBhvr>
                                        <p:cTn id="64" dur="166" decel="50000">
                                          <p:stCondLst>
                                            <p:cond delay="1338"/>
                                          </p:stCondLst>
                                        </p:cTn>
                                        <p:tgtEl>
                                          <p:spTgt spid="1027"/>
                                        </p:tgtEl>
                                      </p:cBhvr>
                                      <p:to x="100000" y="100000"/>
                                    </p:animScale>
                                    <p:animScale>
                                      <p:cBhvr>
                                        <p:cTn id="65" dur="26">
                                          <p:stCondLst>
                                            <p:cond delay="1642"/>
                                          </p:stCondLst>
                                        </p:cTn>
                                        <p:tgtEl>
                                          <p:spTgt spid="1027"/>
                                        </p:tgtEl>
                                      </p:cBhvr>
                                      <p:to x="100000" y="90000"/>
                                    </p:animScale>
                                    <p:animScale>
                                      <p:cBhvr>
                                        <p:cTn id="66" dur="166" decel="50000">
                                          <p:stCondLst>
                                            <p:cond delay="1668"/>
                                          </p:stCondLst>
                                        </p:cTn>
                                        <p:tgtEl>
                                          <p:spTgt spid="1027"/>
                                        </p:tgtEl>
                                      </p:cBhvr>
                                      <p:to x="100000" y="100000"/>
                                    </p:animScale>
                                    <p:animScale>
                                      <p:cBhvr>
                                        <p:cTn id="67" dur="26">
                                          <p:stCondLst>
                                            <p:cond delay="1808"/>
                                          </p:stCondLst>
                                        </p:cTn>
                                        <p:tgtEl>
                                          <p:spTgt spid="1027"/>
                                        </p:tgtEl>
                                      </p:cBhvr>
                                      <p:to x="100000" y="95000"/>
                                    </p:animScale>
                                    <p:animScale>
                                      <p:cBhvr>
                                        <p:cTn id="68"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251520" y="612648"/>
            <a:ext cx="8229600" cy="1066800"/>
          </a:xfrm>
        </p:spPr>
        <p:txBody>
          <a:bodyPr>
            <a:noAutofit/>
          </a:bodyPr>
          <a:lstStyle/>
          <a:p>
            <a:pPr algn="ctr"/>
            <a:r>
              <a:rPr lang="el-GR" sz="3200" b="1" dirty="0"/>
              <a:t>Μέρος Β’: Το πρότυπο </a:t>
            </a:r>
            <a:r>
              <a:rPr lang="en-US" sz="3200" b="1" dirty="0" smtClean="0"/>
              <a:t>Investors </a:t>
            </a:r>
            <a:r>
              <a:rPr lang="en-US" sz="3200" b="1" dirty="0"/>
              <a:t>in People</a:t>
            </a:r>
            <a:endParaRPr lang="el-GR" sz="3200" b="1"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30</a:t>
            </a:fld>
            <a:endParaRPr lang="en-US"/>
          </a:p>
        </p:txBody>
      </p:sp>
      <p:graphicFrame>
        <p:nvGraphicFramePr>
          <p:cNvPr id="6" name="Πίνακας 5">
            <a:extLst>
              <a:ext uri="{FF2B5EF4-FFF2-40B4-BE49-F238E27FC236}">
                <a16:creationId xmlns="" xmlns:a16="http://schemas.microsoft.com/office/drawing/2014/main" id="{EFB109F6-9C61-4DDC-B85F-90B38366F488}"/>
              </a:ext>
            </a:extLst>
          </p:cNvPr>
          <p:cNvGraphicFramePr>
            <a:graphicFrameLocks noGrp="1"/>
          </p:cNvGraphicFramePr>
          <p:nvPr>
            <p:extLst>
              <p:ext uri="{D42A27DB-BD31-4B8C-83A1-F6EECF244321}">
                <p14:modId xmlns:p14="http://schemas.microsoft.com/office/powerpoint/2010/main" val="1081161029"/>
              </p:ext>
            </p:extLst>
          </p:nvPr>
        </p:nvGraphicFramePr>
        <p:xfrm>
          <a:off x="467544" y="1839215"/>
          <a:ext cx="8338827" cy="3563633"/>
        </p:xfrm>
        <a:graphic>
          <a:graphicData uri="http://schemas.openxmlformats.org/drawingml/2006/table">
            <a:tbl>
              <a:tblPr firstRow="1" bandRow="1">
                <a:tableStyleId>{D113A9D2-9D6B-4929-AA2D-F23B5EE8CBE7}</a:tableStyleId>
              </a:tblPr>
              <a:tblGrid>
                <a:gridCol w="8338827">
                  <a:extLst>
                    <a:ext uri="{9D8B030D-6E8A-4147-A177-3AD203B41FA5}">
                      <a16:colId xmlns="" xmlns:a16="http://schemas.microsoft.com/office/drawing/2014/main" val="3888192992"/>
                    </a:ext>
                  </a:extLst>
                </a:gridCol>
              </a:tblGrid>
              <a:tr h="3563633">
                <a:tc>
                  <a:txBody>
                    <a:bodyPr/>
                    <a:lstStyle/>
                    <a:p>
                      <a:pPr algn="just"/>
                      <a:r>
                        <a:rPr lang="en-US" sz="1600" b="0" kern="1200" dirty="0" err="1">
                          <a:effectLst/>
                        </a:rPr>
                        <a:t>Το</a:t>
                      </a:r>
                      <a:r>
                        <a:rPr lang="en-US" sz="1600" b="0" kern="1200" dirty="0">
                          <a:effectLst/>
                        </a:rPr>
                        <a:t> Πρότυπο Αριστείας στη Διοίκηση Ανθρώπινου Δυναμικού, Investors In People, δημιουργήθηκε από τις κρατικές αρχές διακυβέρνησης στη Μ. </a:t>
                      </a:r>
                      <a:r>
                        <a:rPr lang="el-GR" sz="1600" b="0" kern="1200" dirty="0">
                          <a:effectLst/>
                        </a:rPr>
                        <a:t>Βρετανία</a:t>
                      </a:r>
                      <a:r>
                        <a:rPr lang="en-US" sz="1600" b="0" kern="1200" dirty="0">
                          <a:effectLst/>
                        </a:rPr>
                        <a:t>. </a:t>
                      </a:r>
                      <a:endParaRPr lang="el-GR" sz="1600" b="0" kern="1200" dirty="0">
                        <a:effectLst/>
                      </a:endParaRPr>
                    </a:p>
                    <a:p>
                      <a:pPr algn="just"/>
                      <a:endParaRPr lang="el-GR" sz="1600" b="0" kern="1200" dirty="0">
                        <a:effectLst/>
                      </a:endParaRPr>
                    </a:p>
                    <a:p>
                      <a:pPr algn="just"/>
                      <a:r>
                        <a:rPr lang="el-GR" sz="1600" b="0" kern="1200" dirty="0">
                          <a:effectLst/>
                        </a:rPr>
                        <a:t>Αποτελεί το πρώτο πρότυπο Αριστείας</a:t>
                      </a:r>
                      <a:r>
                        <a:rPr lang="en-US" sz="1600" b="0" kern="1200" dirty="0">
                          <a:effectLst/>
                        </a:rPr>
                        <a:t> που εστιάζει στο Ανθρώπινο Δυναμικό και υποστηρίζει τις επιχειρήσεις να αναπτυχθούν και να αποκτήσουν ανταγωνιστικό πλεονέκτημα μέσω του ανθρώπινου παράγοντα. </a:t>
                      </a:r>
                      <a:endParaRPr lang="el-GR" sz="1600" b="0" kern="1200" dirty="0">
                        <a:effectLst/>
                      </a:endParaRPr>
                    </a:p>
                    <a:p>
                      <a:pPr algn="just"/>
                      <a:endParaRPr lang="el-GR" sz="1600" b="0" kern="1200" dirty="0">
                        <a:effectLst/>
                      </a:endParaRPr>
                    </a:p>
                    <a:p>
                      <a:pPr algn="just"/>
                      <a:r>
                        <a:rPr lang="el-GR" sz="1600" b="0" kern="1200" dirty="0">
                          <a:effectLst/>
                        </a:rPr>
                        <a:t>Ο Εθνικός Εκπρόσωπος του Διεθνούς Οργανισμού Investors in People </a:t>
                      </a:r>
                      <a:r>
                        <a:rPr lang="en-US" sz="1600" b="0" kern="1200" dirty="0">
                          <a:effectLst/>
                        </a:rPr>
                        <a:t>International</a:t>
                      </a:r>
                      <a:r>
                        <a:rPr lang="el-GR" sz="1600" b="0" kern="1200" dirty="0">
                          <a:effectLst/>
                        </a:rPr>
                        <a:t> στη χώρα μας είναι η Ελληνική Εταιρεία Διοικήσεως Επιχειρήσεων. </a:t>
                      </a:r>
                    </a:p>
                    <a:p>
                      <a:pPr algn="just"/>
                      <a:endParaRPr lang="el-GR" sz="1600" b="0" kern="1200" dirty="0">
                        <a:effectLst/>
                      </a:endParaRPr>
                    </a:p>
                    <a:p>
                      <a:pPr algn="just"/>
                      <a:r>
                        <a:rPr lang="en-US" sz="1600" b="0" kern="1200" dirty="0" err="1">
                          <a:effectLst/>
                        </a:rPr>
                        <a:t>Το</a:t>
                      </a:r>
                      <a:r>
                        <a:rPr lang="en-US" sz="1600" b="0" kern="1200" dirty="0">
                          <a:effectLst/>
                        </a:rPr>
                        <a:t> Investors in People </a:t>
                      </a:r>
                      <a:r>
                        <a:rPr lang="el-GR" sz="1600" b="0" kern="1200" dirty="0">
                          <a:effectLst/>
                        </a:rPr>
                        <a:t>πιστοποιεί</a:t>
                      </a:r>
                      <a:r>
                        <a:rPr lang="en-US" sz="1600" b="0" kern="1200" dirty="0">
                          <a:effectLst/>
                        </a:rPr>
                        <a:t> τους οργανισμούς που αναγνωρίζουν τον καταλυτικό ρόλο που διαδραματίζει το ανθρώπινο δυναμικό στη βελτίωση της ανταγωνιστικότητάς τους</a:t>
                      </a:r>
                      <a:r>
                        <a:rPr lang="en-US" sz="1600" kern="1200" dirty="0">
                          <a:effectLst/>
                        </a:rPr>
                        <a:t>. </a:t>
                      </a:r>
                      <a:endParaRPr lang="el-GR" sz="1600" i="0" dirty="0"/>
                    </a:p>
                  </a:txBody>
                  <a:tcPr/>
                </a:tc>
                <a:extLst>
                  <a:ext uri="{0D108BD9-81ED-4DB2-BD59-A6C34878D82A}">
                    <a16:rowId xmlns="" xmlns:a16="http://schemas.microsoft.com/office/drawing/2014/main" val="2822843391"/>
                  </a:ext>
                </a:extLst>
              </a:tr>
            </a:tbl>
          </a:graphicData>
        </a:graphic>
      </p:graphicFrame>
      <p:pic>
        <p:nvPicPr>
          <p:cNvPr id="5122" name="Picture 2" descr="Αποτέλεσμα εικόνας για investors in people logo">
            <a:extLst>
              <a:ext uri="{FF2B5EF4-FFF2-40B4-BE49-F238E27FC236}">
                <a16:creationId xmlns="" xmlns:a16="http://schemas.microsoft.com/office/drawing/2014/main" id="{C5CA6B1F-0263-43A9-A9FD-5A46AB1986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8168" y="5733256"/>
            <a:ext cx="2736304" cy="84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99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251520" y="1268760"/>
            <a:ext cx="8229600" cy="720080"/>
          </a:xfrm>
        </p:spPr>
        <p:txBody>
          <a:bodyPr>
            <a:noAutofit/>
          </a:bodyPr>
          <a:lstStyle/>
          <a:p>
            <a:pPr algn="ctr"/>
            <a:r>
              <a:rPr lang="el-GR" sz="2800" b="1" dirty="0"/>
              <a:t>Στάδια της πιστοποίησης </a:t>
            </a:r>
          </a:p>
        </p:txBody>
      </p:sp>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899592" y="2132856"/>
            <a:ext cx="7776864" cy="4296544"/>
          </a:xfrm>
        </p:spPr>
        <p:txBody>
          <a:bodyPr>
            <a:normAutofit/>
          </a:bodyPr>
          <a:lstStyle/>
          <a:p>
            <a:pPr lvl="0" algn="just">
              <a:lnSpc>
                <a:spcPct val="100000"/>
              </a:lnSpc>
              <a:buFont typeface="Wingdings" panose="05000000000000000000" pitchFamily="2" charset="2"/>
              <a:buChar char="ü"/>
            </a:pPr>
            <a:r>
              <a:rPr lang="el-GR" sz="2100" dirty="0" smtClean="0"/>
              <a:t>1</a:t>
            </a:r>
            <a:r>
              <a:rPr lang="el-GR" sz="2100" baseline="30000" dirty="0" smtClean="0"/>
              <a:t>ο</a:t>
            </a:r>
            <a:r>
              <a:rPr lang="el-GR" sz="2100" dirty="0" smtClean="0"/>
              <a:t> </a:t>
            </a:r>
            <a:r>
              <a:rPr lang="el-GR" sz="2100" dirty="0"/>
              <a:t>στάδιο προετοιμασίας: Workshops </a:t>
            </a:r>
          </a:p>
          <a:p>
            <a:pPr lvl="0" algn="just">
              <a:lnSpc>
                <a:spcPct val="100000"/>
              </a:lnSpc>
              <a:buFont typeface="Wingdings" panose="05000000000000000000" pitchFamily="2" charset="2"/>
              <a:buChar char="ü"/>
            </a:pPr>
            <a:r>
              <a:rPr lang="el-GR" sz="2100" dirty="0"/>
              <a:t>2</a:t>
            </a:r>
            <a:r>
              <a:rPr lang="el-GR" sz="2100" baseline="30000" dirty="0"/>
              <a:t>ο</a:t>
            </a:r>
            <a:r>
              <a:rPr lang="el-GR" sz="2100" dirty="0"/>
              <a:t> </a:t>
            </a:r>
            <a:r>
              <a:rPr lang="el-GR" sz="2100" baseline="30000" dirty="0"/>
              <a:t> </a:t>
            </a:r>
            <a:r>
              <a:rPr lang="el-GR" sz="2100" dirty="0"/>
              <a:t>στάδιο υλοποίησης: κινητοποίηση εργαζομένων μέσα από το πρότυπο  </a:t>
            </a:r>
          </a:p>
          <a:p>
            <a:pPr lvl="0" algn="just">
              <a:lnSpc>
                <a:spcPct val="100000"/>
              </a:lnSpc>
              <a:buFont typeface="Wingdings" panose="05000000000000000000" pitchFamily="2" charset="2"/>
              <a:buChar char="ü"/>
            </a:pPr>
            <a:r>
              <a:rPr lang="el-GR" sz="2100" dirty="0"/>
              <a:t>3</a:t>
            </a:r>
            <a:r>
              <a:rPr lang="el-GR" sz="2100" baseline="30000" dirty="0"/>
              <a:t>ο</a:t>
            </a:r>
            <a:r>
              <a:rPr lang="el-GR" sz="2100" dirty="0"/>
              <a:t>  στάδιο: αξιολόγηση </a:t>
            </a:r>
          </a:p>
          <a:p>
            <a:pPr marL="82296" indent="0" algn="just">
              <a:lnSpc>
                <a:spcPct val="100000"/>
              </a:lnSpc>
              <a:buNone/>
            </a:pPr>
            <a:endParaRPr lang="el-GR" sz="2100" dirty="0"/>
          </a:p>
          <a:p>
            <a:pPr marL="82296" indent="0" algn="just">
              <a:lnSpc>
                <a:spcPct val="100000"/>
              </a:lnSpc>
              <a:buNone/>
            </a:pPr>
            <a:r>
              <a:rPr lang="el-GR" sz="2100" dirty="0"/>
              <a:t>Στο τέλος, ο αξιολογητής δίνει προφορικό </a:t>
            </a:r>
            <a:r>
              <a:rPr lang="en-US" sz="2100" dirty="0"/>
              <a:t>feedback</a:t>
            </a:r>
            <a:r>
              <a:rPr lang="el-GR" sz="2100" dirty="0"/>
              <a:t> στη διοικητική ομάδα για την πορεία της αξιολόγησης και την απόκτηση της πιστοποίησης </a:t>
            </a:r>
            <a:r>
              <a:rPr lang="en-US" sz="2100" dirty="0"/>
              <a:t>INVESTORS IN PEOPLE</a:t>
            </a:r>
            <a:r>
              <a:rPr lang="el-GR" sz="2100" dirty="0"/>
              <a:t> στο επίπεδο της διάκρισης που επετεύχθη (</a:t>
            </a:r>
            <a:r>
              <a:rPr lang="en-US" sz="2100" dirty="0"/>
              <a:t>Standard</a:t>
            </a:r>
            <a:r>
              <a:rPr lang="el-GR" sz="2100" dirty="0"/>
              <a:t>, </a:t>
            </a:r>
            <a:r>
              <a:rPr lang="en-US" sz="2100" dirty="0"/>
              <a:t>Silver</a:t>
            </a:r>
            <a:r>
              <a:rPr lang="el-GR" sz="2100" dirty="0"/>
              <a:t>, </a:t>
            </a:r>
            <a:r>
              <a:rPr lang="en-US" sz="2100" dirty="0"/>
              <a:t>Gold</a:t>
            </a:r>
            <a:r>
              <a:rPr lang="el-GR" sz="2100" dirty="0"/>
              <a:t>). </a:t>
            </a:r>
          </a:p>
          <a:p>
            <a:pPr marL="82296" indent="0">
              <a:buNone/>
            </a:pPr>
            <a:endParaRPr lang="el-GR"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546448"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31</a:t>
            </a:fld>
            <a:endParaRPr lang="en-US"/>
          </a:p>
        </p:txBody>
      </p:sp>
    </p:spTree>
    <p:extLst>
      <p:ext uri="{BB962C8B-B14F-4D97-AF65-F5344CB8AC3E}">
        <p14:creationId xmlns:p14="http://schemas.microsoft.com/office/powerpoint/2010/main" val="1885795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6260264" y="1916832"/>
            <a:ext cx="2673424" cy="3595538"/>
          </a:xfrm>
        </p:spPr>
        <p:txBody>
          <a:bodyPr>
            <a:normAutofit fontScale="85000" lnSpcReduction="10000"/>
          </a:bodyPr>
          <a:lstStyle/>
          <a:p>
            <a:pPr marL="82296" indent="0">
              <a:lnSpc>
                <a:spcPct val="100000"/>
              </a:lnSpc>
              <a:buNone/>
            </a:pPr>
            <a:r>
              <a:rPr lang="el-GR" sz="2000" dirty="0" smtClean="0"/>
              <a:t>Αυτή </a:t>
            </a:r>
            <a:r>
              <a:rPr lang="el-GR" sz="2000" dirty="0"/>
              <a:t>τη στιγμή, εφαρμόζεται το μοντέλο 6</a:t>
            </a:r>
            <a:r>
              <a:rPr lang="el-GR" sz="2000" baseline="30000" dirty="0"/>
              <a:t>ης</a:t>
            </a:r>
            <a:r>
              <a:rPr lang="el-GR" sz="2000" dirty="0"/>
              <a:t> γενιάς, που βασίζεται σε 3 βασικές αρχές:</a:t>
            </a:r>
          </a:p>
          <a:p>
            <a:pPr marL="82296" indent="0">
              <a:lnSpc>
                <a:spcPct val="100000"/>
              </a:lnSpc>
              <a:buNone/>
            </a:pPr>
            <a:r>
              <a:rPr lang="el-GR" sz="2000" i="1" dirty="0">
                <a:solidFill>
                  <a:srgbClr val="C00000"/>
                </a:solidFill>
              </a:rPr>
              <a:t> </a:t>
            </a:r>
            <a:r>
              <a:rPr lang="el-GR" sz="2000" b="1" i="1" dirty="0">
                <a:solidFill>
                  <a:srgbClr val="C00000"/>
                </a:solidFill>
              </a:rPr>
              <a:t>Ηγεσία, Υποστήριξη, Διαρκής Βελτίωση</a:t>
            </a:r>
            <a:r>
              <a:rPr lang="el-GR" sz="2000" i="1" dirty="0">
                <a:solidFill>
                  <a:srgbClr val="C00000"/>
                </a:solidFill>
              </a:rPr>
              <a:t>. </a:t>
            </a:r>
            <a:endParaRPr lang="el-GR" sz="2000" dirty="0"/>
          </a:p>
          <a:p>
            <a:pPr marL="82296" indent="0">
              <a:lnSpc>
                <a:spcPct val="100000"/>
              </a:lnSpc>
              <a:buNone/>
            </a:pPr>
            <a:endParaRPr lang="el-GR" sz="2000" dirty="0" smtClean="0"/>
          </a:p>
          <a:p>
            <a:pPr marL="82296" indent="0">
              <a:lnSpc>
                <a:spcPct val="100000"/>
              </a:lnSpc>
              <a:buNone/>
            </a:pPr>
            <a:r>
              <a:rPr lang="el-GR" sz="2000" dirty="0" smtClean="0"/>
              <a:t>Οι </a:t>
            </a:r>
            <a:r>
              <a:rPr lang="el-GR" sz="2000" dirty="0"/>
              <a:t>αρχές περιστρέφονται γύρω από 9 δείκτες αξιολόγησης με 27 συνολικά τεκμηριώσεις.</a:t>
            </a:r>
          </a:p>
          <a:p>
            <a:pPr marL="82296" indent="0">
              <a:buNone/>
            </a:pPr>
            <a:endParaRPr lang="el-GR"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546448"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32</a:t>
            </a:fld>
            <a:endParaRPr lang="en-US"/>
          </a:p>
        </p:txBody>
      </p:sp>
      <p:pic>
        <p:nvPicPr>
          <p:cNvPr id="3074" name="Picture 2">
            <a:extLst>
              <a:ext uri="{FF2B5EF4-FFF2-40B4-BE49-F238E27FC236}">
                <a16:creationId xmlns="" xmlns:a16="http://schemas.microsoft.com/office/drawing/2014/main" id="{BB6E8479-B0D0-4469-9643-2D7044278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364" y="2136016"/>
            <a:ext cx="4954111"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468235" y="875784"/>
            <a:ext cx="4448654" cy="523220"/>
          </a:xfrm>
          <a:prstGeom prst="rect">
            <a:avLst/>
          </a:prstGeom>
        </p:spPr>
        <p:txBody>
          <a:bodyPr wrap="none">
            <a:spAutoFit/>
          </a:bodyPr>
          <a:lstStyle/>
          <a:p>
            <a:r>
              <a:rPr lang="el-GR" sz="2800" b="1" dirty="0">
                <a:solidFill>
                  <a:schemeClr val="tx2"/>
                </a:solidFill>
                <a:latin typeface="+mj-lt"/>
                <a:ea typeface="+mj-ea"/>
                <a:cs typeface="+mj-cs"/>
              </a:rPr>
              <a:t>Βασικές Αρχές </a:t>
            </a:r>
            <a:r>
              <a:rPr lang="el-GR" sz="2800" b="1" dirty="0" smtClean="0">
                <a:solidFill>
                  <a:schemeClr val="tx2"/>
                </a:solidFill>
                <a:latin typeface="+mj-lt"/>
                <a:ea typeface="+mj-ea"/>
                <a:cs typeface="+mj-cs"/>
              </a:rPr>
              <a:t>προτύπου </a:t>
            </a:r>
            <a:endParaRPr lang="el-GR" sz="2800" b="1" dirty="0">
              <a:solidFill>
                <a:schemeClr val="tx2"/>
              </a:solidFill>
              <a:latin typeface="+mj-lt"/>
              <a:ea typeface="+mj-ea"/>
              <a:cs typeface="+mj-cs"/>
            </a:endParaRPr>
          </a:p>
        </p:txBody>
      </p:sp>
    </p:spTree>
    <p:extLst>
      <p:ext uri="{BB962C8B-B14F-4D97-AF65-F5344CB8AC3E}">
        <p14:creationId xmlns:p14="http://schemas.microsoft.com/office/powerpoint/2010/main" val="1450350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2000"/>
                                        <p:tgtEl>
                                          <p:spTgt spid="3074"/>
                                        </p:tgtEl>
                                      </p:cBhvr>
                                    </p:animEffect>
                                    <p:anim calcmode="lin" valueType="num">
                                      <p:cBhvr>
                                        <p:cTn id="25" dur="2000" fill="hold"/>
                                        <p:tgtEl>
                                          <p:spTgt spid="3074"/>
                                        </p:tgtEl>
                                        <p:attrNameLst>
                                          <p:attrName>ppt_w</p:attrName>
                                        </p:attrNameLst>
                                      </p:cBhvr>
                                      <p:tavLst>
                                        <p:tav tm="0" fmla="#ppt_w*sin(2.5*pi*$)">
                                          <p:val>
                                            <p:fltVal val="0"/>
                                          </p:val>
                                        </p:tav>
                                        <p:tav tm="100000">
                                          <p:val>
                                            <p:fltVal val="1"/>
                                          </p:val>
                                        </p:tav>
                                      </p:tavLst>
                                    </p:anim>
                                    <p:anim calcmode="lin" valueType="num">
                                      <p:cBhvr>
                                        <p:cTn id="26"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8">
            <a:extLst>
              <a:ext uri="{FF2B5EF4-FFF2-40B4-BE49-F238E27FC236}">
                <a16:creationId xmlns="" xmlns:a16="http://schemas.microsoft.com/office/drawing/2014/main" id="{0EFC7C48-C0B2-4FE3-A08F-E1C51D678398}"/>
              </a:ext>
            </a:extLst>
          </p:cNvPr>
          <p:cNvSpPr>
            <a:spLocks noGrp="1"/>
          </p:cNvSpPr>
          <p:nvPr>
            <p:ph idx="1"/>
          </p:nvPr>
        </p:nvSpPr>
        <p:spPr>
          <a:xfrm>
            <a:off x="899592" y="2060848"/>
            <a:ext cx="7634357" cy="3956816"/>
          </a:xfrm>
        </p:spPr>
        <p:txBody>
          <a:bodyPr>
            <a:normAutofit fontScale="77500" lnSpcReduction="20000"/>
          </a:bodyPr>
          <a:lstStyle/>
          <a:p>
            <a:pPr>
              <a:buFont typeface="Wingdings" panose="05000000000000000000" pitchFamily="2" charset="2"/>
              <a:buChar char="ü"/>
            </a:pPr>
            <a:r>
              <a:rPr lang="el-GR" sz="2900" dirty="0"/>
              <a:t>Στην άρτια στελέχωση </a:t>
            </a:r>
            <a:r>
              <a:rPr lang="el-GR" sz="2900" dirty="0" smtClean="0"/>
              <a:t>των θέσεων </a:t>
            </a:r>
            <a:r>
              <a:rPr lang="el-GR" sz="2900" dirty="0"/>
              <a:t>εργασίας μέσα </a:t>
            </a:r>
            <a:r>
              <a:rPr lang="el-GR" sz="2900" dirty="0" smtClean="0"/>
              <a:t>από αδιάβλητα </a:t>
            </a:r>
            <a:r>
              <a:rPr lang="el-GR" sz="2900" dirty="0"/>
              <a:t>και αξιοκρατικά </a:t>
            </a:r>
            <a:r>
              <a:rPr lang="el-GR" sz="2900" dirty="0" smtClean="0"/>
              <a:t>συστήματα επιλογής </a:t>
            </a:r>
            <a:r>
              <a:rPr lang="el-GR" sz="2900" dirty="0"/>
              <a:t>και αξιολόγησης </a:t>
            </a:r>
            <a:r>
              <a:rPr lang="el-GR" sz="2900" dirty="0" smtClean="0"/>
              <a:t>των γνώσεων </a:t>
            </a:r>
            <a:r>
              <a:rPr lang="el-GR" sz="2900" dirty="0"/>
              <a:t>και </a:t>
            </a:r>
            <a:r>
              <a:rPr lang="el-GR" sz="2900" dirty="0" smtClean="0"/>
              <a:t>ικανοτήτων.</a:t>
            </a:r>
          </a:p>
          <a:p>
            <a:pPr>
              <a:buFont typeface="Wingdings" panose="05000000000000000000" pitchFamily="2" charset="2"/>
              <a:buChar char="ü"/>
            </a:pPr>
            <a:r>
              <a:rPr lang="el-GR" sz="2900" dirty="0" smtClean="0"/>
              <a:t>Στην </a:t>
            </a:r>
            <a:r>
              <a:rPr lang="el-GR" sz="2900" dirty="0"/>
              <a:t>παροχή ίσων </a:t>
            </a:r>
            <a:r>
              <a:rPr lang="el-GR" sz="2900" dirty="0" smtClean="0"/>
              <a:t>ευκαιριών, στη </a:t>
            </a:r>
            <a:r>
              <a:rPr lang="el-GR" sz="2900" dirty="0"/>
              <a:t>μάθηση και την </a:t>
            </a:r>
            <a:r>
              <a:rPr lang="el-GR" sz="2900" dirty="0" smtClean="0"/>
              <a:t>επαγγελματική εξέλιξη/σταδιοδρομία </a:t>
            </a:r>
            <a:r>
              <a:rPr lang="el-GR" sz="2900" dirty="0"/>
              <a:t>για όλους </a:t>
            </a:r>
            <a:r>
              <a:rPr lang="el-GR" sz="2900" dirty="0" smtClean="0"/>
              <a:t>τους εργαζόμενους.</a:t>
            </a:r>
          </a:p>
          <a:p>
            <a:pPr>
              <a:buFont typeface="Wingdings" panose="05000000000000000000" pitchFamily="2" charset="2"/>
              <a:buChar char="ü"/>
            </a:pPr>
            <a:r>
              <a:rPr lang="el-GR" sz="2900" dirty="0" smtClean="0"/>
              <a:t>Στην </a:t>
            </a:r>
            <a:r>
              <a:rPr lang="el-GR" sz="2900" dirty="0"/>
              <a:t>καλλιέργεια </a:t>
            </a:r>
            <a:r>
              <a:rPr lang="el-GR" sz="2900" dirty="0" smtClean="0"/>
              <a:t>κλίματος συνεχούς </a:t>
            </a:r>
            <a:r>
              <a:rPr lang="el-GR" sz="2900" dirty="0"/>
              <a:t>αναγνώρισης </a:t>
            </a:r>
            <a:r>
              <a:rPr lang="el-GR" sz="2900" dirty="0" smtClean="0"/>
              <a:t>και επιβράβευσης.</a:t>
            </a:r>
          </a:p>
          <a:p>
            <a:pPr>
              <a:buFont typeface="Wingdings" panose="05000000000000000000" pitchFamily="2" charset="2"/>
              <a:buChar char="ü"/>
            </a:pPr>
            <a:r>
              <a:rPr lang="el-GR" sz="2900" dirty="0" smtClean="0"/>
              <a:t>Στη </a:t>
            </a:r>
            <a:r>
              <a:rPr lang="el-GR" sz="2900" dirty="0"/>
              <a:t>δέσμευση της επιχείρησης </a:t>
            </a:r>
            <a:r>
              <a:rPr lang="el-GR" sz="2900" dirty="0" smtClean="0"/>
              <a:t>για δημιουργία </a:t>
            </a:r>
            <a:r>
              <a:rPr lang="el-GR" sz="2900" dirty="0"/>
              <a:t>κατάλληλου </a:t>
            </a:r>
            <a:r>
              <a:rPr lang="el-GR" sz="2900" dirty="0" smtClean="0"/>
              <a:t>εργασιακού περιβάλλοντος </a:t>
            </a:r>
            <a:r>
              <a:rPr lang="el-GR" sz="2900" dirty="0"/>
              <a:t>και </a:t>
            </a:r>
            <a:r>
              <a:rPr lang="el-GR" sz="2900" dirty="0" smtClean="0"/>
              <a:t>κουλτούρας που </a:t>
            </a:r>
            <a:r>
              <a:rPr lang="el-GR" sz="2900" dirty="0"/>
              <a:t>προάγουν την εμπιστοσύνη, </a:t>
            </a:r>
            <a:r>
              <a:rPr lang="el-GR" sz="2900" dirty="0" smtClean="0"/>
              <a:t>τη συνεργασία </a:t>
            </a:r>
            <a:r>
              <a:rPr lang="el-GR" sz="2900" dirty="0"/>
              <a:t>και την παροχή κινήτρων.</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90464"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33</a:t>
            </a:fld>
            <a:endParaRPr lang="en-US"/>
          </a:p>
        </p:txBody>
      </p:sp>
      <p:sp>
        <p:nvSpPr>
          <p:cNvPr id="2" name="Ορθογώνιο 1"/>
          <p:cNvSpPr/>
          <p:nvPr/>
        </p:nvSpPr>
        <p:spPr>
          <a:xfrm>
            <a:off x="1547664" y="952830"/>
            <a:ext cx="3373039" cy="523220"/>
          </a:xfrm>
          <a:prstGeom prst="rect">
            <a:avLst/>
          </a:prstGeom>
        </p:spPr>
        <p:txBody>
          <a:bodyPr wrap="none">
            <a:spAutoFit/>
          </a:bodyPr>
          <a:lstStyle/>
          <a:p>
            <a:r>
              <a:rPr lang="el-GR" sz="2800" b="1" dirty="0" smtClean="0">
                <a:solidFill>
                  <a:schemeClr val="tx2"/>
                </a:solidFill>
                <a:latin typeface="+mj-lt"/>
                <a:ea typeface="+mj-ea"/>
                <a:cs typeface="+mj-cs"/>
              </a:rPr>
              <a:t>Εστίαση προτύπου </a:t>
            </a:r>
            <a:endParaRPr lang="el-GR" sz="2800" b="1" dirty="0">
              <a:solidFill>
                <a:schemeClr val="tx2"/>
              </a:solidFill>
              <a:latin typeface="+mj-lt"/>
              <a:ea typeface="+mj-ea"/>
              <a:cs typeface="+mj-cs"/>
            </a:endParaRPr>
          </a:p>
        </p:txBody>
      </p:sp>
    </p:spTree>
    <p:extLst>
      <p:ext uri="{BB962C8B-B14F-4D97-AF65-F5344CB8AC3E}">
        <p14:creationId xmlns:p14="http://schemas.microsoft.com/office/powerpoint/2010/main" val="164670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8">
            <a:extLst>
              <a:ext uri="{FF2B5EF4-FFF2-40B4-BE49-F238E27FC236}">
                <a16:creationId xmlns="" xmlns:a16="http://schemas.microsoft.com/office/drawing/2014/main" id="{0EFC7C48-C0B2-4FE3-A08F-E1C51D678398}"/>
              </a:ext>
            </a:extLst>
          </p:cNvPr>
          <p:cNvSpPr>
            <a:spLocks noGrp="1"/>
          </p:cNvSpPr>
          <p:nvPr>
            <p:ph idx="1"/>
          </p:nvPr>
        </p:nvSpPr>
        <p:spPr>
          <a:xfrm>
            <a:off x="899592" y="1961456"/>
            <a:ext cx="7848872" cy="4896544"/>
          </a:xfrm>
        </p:spPr>
        <p:txBody>
          <a:bodyPr>
            <a:normAutofit/>
          </a:bodyPr>
          <a:lstStyle/>
          <a:p>
            <a:pPr>
              <a:buFont typeface="Wingdings" panose="05000000000000000000" pitchFamily="2" charset="2"/>
              <a:buChar char="ü"/>
            </a:pPr>
            <a:r>
              <a:rPr lang="el-GR" sz="1800" dirty="0" smtClean="0">
                <a:latin typeface="MgUniverseLight-Normal"/>
              </a:rPr>
              <a:t>Κερδοφορία </a:t>
            </a:r>
            <a:r>
              <a:rPr lang="el-GR" sz="1800" dirty="0">
                <a:latin typeface="MgUniverseLight-Normal"/>
              </a:rPr>
              <a:t>μέσω της </a:t>
            </a:r>
            <a:r>
              <a:rPr lang="el-GR" sz="1800" dirty="0" smtClean="0">
                <a:latin typeface="MgUniverseLight-Normal"/>
              </a:rPr>
              <a:t>αυξημένης παραγωγικότητας</a:t>
            </a:r>
            <a:r>
              <a:rPr lang="el-GR" sz="1800" dirty="0">
                <a:latin typeface="MgUniverseLight-Normal"/>
              </a:rPr>
              <a:t>.</a:t>
            </a:r>
          </a:p>
          <a:p>
            <a:pPr>
              <a:buFont typeface="Wingdings" panose="05000000000000000000" pitchFamily="2" charset="2"/>
              <a:buChar char="ü"/>
            </a:pPr>
            <a:r>
              <a:rPr lang="el-GR" sz="1800" dirty="0" smtClean="0">
                <a:latin typeface="MgUniverseLight-Normal"/>
              </a:rPr>
              <a:t>Βέλτιστη </a:t>
            </a:r>
            <a:r>
              <a:rPr lang="el-GR" sz="1800" dirty="0">
                <a:latin typeface="MgUniverseLight-Normal"/>
              </a:rPr>
              <a:t>εξυπηρέτηση πελατών </a:t>
            </a:r>
            <a:r>
              <a:rPr lang="el-GR" sz="1800" dirty="0" smtClean="0">
                <a:latin typeface="MgUniverseLight-Normal"/>
              </a:rPr>
              <a:t>και ικανοποίηση </a:t>
            </a:r>
            <a:r>
              <a:rPr lang="el-GR" sz="1800" dirty="0">
                <a:latin typeface="MgUniverseLight-Normal"/>
              </a:rPr>
              <a:t>μέσω της </a:t>
            </a:r>
            <a:r>
              <a:rPr lang="el-GR" sz="1800" dirty="0" err="1" smtClean="0">
                <a:latin typeface="MgUniverseLight-Normal"/>
              </a:rPr>
              <a:t>πελατοκεντρικής</a:t>
            </a:r>
            <a:r>
              <a:rPr lang="el-GR" sz="1800" dirty="0" smtClean="0">
                <a:latin typeface="MgUniverseLight-Normal"/>
              </a:rPr>
              <a:t> κουλτούρας</a:t>
            </a:r>
            <a:r>
              <a:rPr lang="el-GR" sz="1800" dirty="0">
                <a:latin typeface="MgUniverseLight-Normal"/>
              </a:rPr>
              <a:t>.</a:t>
            </a:r>
          </a:p>
          <a:p>
            <a:pPr>
              <a:buFont typeface="Wingdings" panose="05000000000000000000" pitchFamily="2" charset="2"/>
              <a:buChar char="ü"/>
            </a:pPr>
            <a:r>
              <a:rPr lang="el-GR" sz="1800" dirty="0" smtClean="0">
                <a:latin typeface="MgUniverseLight-Normal"/>
              </a:rPr>
              <a:t>Μειωμένο κόστος, αποτελεσματικότερη διαχείριση των </a:t>
            </a:r>
            <a:r>
              <a:rPr lang="el-GR" sz="1800" dirty="0">
                <a:latin typeface="MgUniverseLight-Normal"/>
              </a:rPr>
              <a:t>πόρων, υπεύθυνη </a:t>
            </a:r>
            <a:r>
              <a:rPr lang="el-GR" sz="1800" dirty="0" smtClean="0">
                <a:latin typeface="MgUniverseLight-Normal"/>
              </a:rPr>
              <a:t>και συνειδητοποιημένη </a:t>
            </a:r>
            <a:r>
              <a:rPr lang="el-GR" sz="1800" dirty="0">
                <a:latin typeface="MgUniverseLight-Normal"/>
              </a:rPr>
              <a:t>εργασία.</a:t>
            </a:r>
          </a:p>
          <a:p>
            <a:pPr>
              <a:buFont typeface="Wingdings" panose="05000000000000000000" pitchFamily="2" charset="2"/>
              <a:buChar char="ü"/>
            </a:pPr>
            <a:r>
              <a:rPr lang="el-GR" sz="1800" dirty="0" smtClean="0">
                <a:latin typeface="MgUniverseLight-Normal"/>
              </a:rPr>
              <a:t>Ενίσχυση </a:t>
            </a:r>
            <a:r>
              <a:rPr lang="el-GR" sz="1800" dirty="0">
                <a:latin typeface="MgUniverseLight-Normal"/>
              </a:rPr>
              <a:t>της </a:t>
            </a:r>
            <a:r>
              <a:rPr lang="el-GR" sz="1800" dirty="0" smtClean="0">
                <a:latin typeface="MgUniverseLight-Normal"/>
              </a:rPr>
              <a:t>υλοποίησης συστημάτων </a:t>
            </a:r>
            <a:r>
              <a:rPr lang="el-GR" sz="1800" dirty="0">
                <a:latin typeface="MgUniverseLight-Normal"/>
              </a:rPr>
              <a:t>Διαχείρισης </a:t>
            </a:r>
            <a:r>
              <a:rPr lang="el-GR" sz="1800" dirty="0" smtClean="0">
                <a:latin typeface="MgUniverseLight-Normal"/>
              </a:rPr>
              <a:t>Ολικής Ποιότητας</a:t>
            </a:r>
            <a:r>
              <a:rPr lang="el-GR" sz="1800" dirty="0">
                <a:latin typeface="MgUniverseLight-Normal"/>
              </a:rPr>
              <a:t>.</a:t>
            </a:r>
          </a:p>
          <a:p>
            <a:pPr>
              <a:buFont typeface="Wingdings" panose="05000000000000000000" pitchFamily="2" charset="2"/>
              <a:buChar char="ü"/>
            </a:pPr>
            <a:r>
              <a:rPr lang="el-GR" sz="1800" dirty="0" smtClean="0">
                <a:latin typeface="MgUniverseLight-Normal"/>
              </a:rPr>
              <a:t>Ισχυρό </a:t>
            </a:r>
            <a:r>
              <a:rPr lang="el-GR" sz="1800" dirty="0">
                <a:latin typeface="MgUniverseLight-Normal"/>
              </a:rPr>
              <a:t>ανταγωνιστικό </a:t>
            </a:r>
            <a:r>
              <a:rPr lang="el-GR" sz="1800" dirty="0" smtClean="0">
                <a:latin typeface="MgUniverseLight-Normal"/>
              </a:rPr>
              <a:t>πλεονέκτημα που </a:t>
            </a:r>
            <a:r>
              <a:rPr lang="el-GR" sz="1800" dirty="0">
                <a:latin typeface="MgUniverseLight-Normal"/>
              </a:rPr>
              <a:t>προκύπτει από την </a:t>
            </a:r>
            <a:r>
              <a:rPr lang="el-GR" sz="1800" dirty="0" smtClean="0">
                <a:latin typeface="MgUniverseLight-Normal"/>
              </a:rPr>
              <a:t>καλύτερη επίδοση</a:t>
            </a:r>
            <a:r>
              <a:rPr lang="el-GR" sz="1800" dirty="0">
                <a:latin typeface="MgUniverseLight-Normal"/>
              </a:rPr>
              <a:t>.</a:t>
            </a:r>
          </a:p>
          <a:p>
            <a:pPr>
              <a:buFont typeface="Wingdings" panose="05000000000000000000" pitchFamily="2" charset="2"/>
              <a:buChar char="ü"/>
            </a:pPr>
            <a:r>
              <a:rPr lang="el-GR" sz="1800" dirty="0" smtClean="0">
                <a:latin typeface="MgUniverseLight-Normal"/>
              </a:rPr>
              <a:t>Παγκόσμια </a:t>
            </a:r>
            <a:r>
              <a:rPr lang="el-GR" sz="1800" dirty="0">
                <a:latin typeface="MgUniverseLight-Normal"/>
              </a:rPr>
              <a:t>αναγνώριση </a:t>
            </a:r>
            <a:r>
              <a:rPr lang="el-GR" sz="1800" dirty="0" smtClean="0">
                <a:latin typeface="MgUniverseLight-Normal"/>
              </a:rPr>
              <a:t>για τους </a:t>
            </a:r>
            <a:r>
              <a:rPr lang="el-GR" sz="1800" dirty="0">
                <a:latin typeface="MgUniverseLight-Normal"/>
              </a:rPr>
              <a:t>πελάτες και προσέλκυση </a:t>
            </a:r>
            <a:r>
              <a:rPr lang="el-GR" sz="1800" dirty="0" smtClean="0">
                <a:latin typeface="MgUniverseLight-Normal"/>
              </a:rPr>
              <a:t>των καλύτερων στελεχών </a:t>
            </a:r>
            <a:r>
              <a:rPr lang="el-GR" sz="1800" dirty="0">
                <a:latin typeface="MgUniverseLight-Normal"/>
              </a:rPr>
              <a:t>της αγοράς.</a:t>
            </a:r>
          </a:p>
          <a:p>
            <a:pPr>
              <a:buFont typeface="Wingdings" panose="05000000000000000000" pitchFamily="2" charset="2"/>
              <a:buChar char="ü"/>
            </a:pPr>
            <a:r>
              <a:rPr lang="el-GR" sz="1800" dirty="0" smtClean="0">
                <a:latin typeface="MgUniverseLight-Normal"/>
              </a:rPr>
              <a:t>Δομημένη </a:t>
            </a:r>
            <a:r>
              <a:rPr lang="el-GR" sz="1800" dirty="0">
                <a:latin typeface="MgUniverseLight-Normal"/>
              </a:rPr>
              <a:t>και </a:t>
            </a:r>
            <a:r>
              <a:rPr lang="el-GR" sz="1800" dirty="0" smtClean="0">
                <a:latin typeface="MgUniverseLight-Normal"/>
              </a:rPr>
              <a:t>αποτελεσματική προσέγγιση </a:t>
            </a:r>
            <a:r>
              <a:rPr lang="el-GR" sz="1800" dirty="0">
                <a:latin typeface="MgUniverseLight-Normal"/>
              </a:rPr>
              <a:t>όσον αφορά </a:t>
            </a:r>
            <a:r>
              <a:rPr lang="el-GR" sz="1800" dirty="0" smtClean="0">
                <a:latin typeface="MgUniverseLight-Normal"/>
              </a:rPr>
              <a:t>την εκπαίδευση </a:t>
            </a:r>
            <a:r>
              <a:rPr lang="el-GR" sz="1800" dirty="0">
                <a:latin typeface="MgUniverseLight-Normal"/>
              </a:rPr>
              <a:t>και την ανάπτυξη </a:t>
            </a:r>
            <a:r>
              <a:rPr lang="el-GR" sz="1800" dirty="0" smtClean="0">
                <a:latin typeface="MgUniverseLight-Normal"/>
              </a:rPr>
              <a:t>των ανθρώπων</a:t>
            </a:r>
            <a:r>
              <a:rPr lang="el-GR" sz="1800" dirty="0">
                <a:latin typeface="MgUniverseLight-Normal"/>
              </a:rPr>
              <a:t>.</a:t>
            </a:r>
          </a:p>
          <a:p>
            <a:pPr>
              <a:buFont typeface="Wingdings" panose="05000000000000000000" pitchFamily="2" charset="2"/>
              <a:buChar char="ü"/>
            </a:pPr>
            <a:r>
              <a:rPr lang="el-GR" sz="1800" dirty="0" smtClean="0">
                <a:latin typeface="MgUniverseLight-Normal"/>
              </a:rPr>
              <a:t>Αναθεώρηση της αποτελεσματικότητας </a:t>
            </a:r>
            <a:r>
              <a:rPr lang="el-GR" sz="1800" dirty="0">
                <a:latin typeface="MgUniverseLight-Normal"/>
              </a:rPr>
              <a:t>των </a:t>
            </a:r>
            <a:r>
              <a:rPr lang="el-GR" sz="1800" dirty="0" smtClean="0">
                <a:latin typeface="MgUniverseLight-Normal"/>
              </a:rPr>
              <a:t>διαδικασιών και </a:t>
            </a:r>
            <a:r>
              <a:rPr lang="el-GR" sz="1800" dirty="0">
                <a:latin typeface="MgUniverseLight-Normal"/>
              </a:rPr>
              <a:t>επαναπροσδιορισμός των </a:t>
            </a:r>
            <a:r>
              <a:rPr lang="el-GR" sz="1800" dirty="0" smtClean="0">
                <a:latin typeface="MgUniverseLight-Normal"/>
              </a:rPr>
              <a:t>στόχων της </a:t>
            </a:r>
            <a:r>
              <a:rPr lang="el-GR" sz="1800" dirty="0">
                <a:latin typeface="MgUniverseLight-Normal"/>
              </a:rPr>
              <a:t>επιχείρησης.</a:t>
            </a:r>
          </a:p>
          <a:p>
            <a:pPr>
              <a:buFont typeface="Wingdings" panose="05000000000000000000" pitchFamily="2" charset="2"/>
              <a:buChar char="ü"/>
            </a:pPr>
            <a:r>
              <a:rPr lang="el-GR" sz="1800" dirty="0" smtClean="0">
                <a:latin typeface="MgUniverseLight-Normal"/>
              </a:rPr>
              <a:t>Σύγκριση </a:t>
            </a:r>
            <a:r>
              <a:rPr lang="el-GR" sz="1800" dirty="0">
                <a:latin typeface="MgUniverseLight-Normal"/>
              </a:rPr>
              <a:t>(</a:t>
            </a:r>
            <a:r>
              <a:rPr lang="en-US" sz="1800" dirty="0" smtClean="0">
                <a:latin typeface="MgUniverseLight-Normal"/>
              </a:rPr>
              <a:t>benchmarking)</a:t>
            </a:r>
            <a:r>
              <a:rPr lang="el-GR" sz="1800" dirty="0" smtClean="0">
                <a:latin typeface="MgUniverseLight-Normal"/>
              </a:rPr>
              <a:t> με </a:t>
            </a:r>
            <a:r>
              <a:rPr lang="el-GR" sz="1800" dirty="0">
                <a:latin typeface="MgUniverseLight-Normal"/>
              </a:rPr>
              <a:t>κορυφαίες επιχειρήσεις </a:t>
            </a:r>
            <a:r>
              <a:rPr lang="el-GR" sz="1800" dirty="0" smtClean="0">
                <a:latin typeface="MgUniverseLight-Normal"/>
              </a:rPr>
              <a:t>που εφαρμόζουν </a:t>
            </a:r>
            <a:r>
              <a:rPr lang="el-GR" sz="1800" dirty="0">
                <a:latin typeface="MgUniverseLight-Normal"/>
              </a:rPr>
              <a:t>το πρότυπο </a:t>
            </a:r>
            <a:r>
              <a:rPr lang="el-GR" sz="1800" dirty="0" err="1">
                <a:latin typeface="MgUniverseLight-Normal"/>
              </a:rPr>
              <a:t>Investors</a:t>
            </a:r>
            <a:r>
              <a:rPr lang="el-GR" sz="1800" dirty="0">
                <a:latin typeface="MgUniverseLight-Normal"/>
              </a:rPr>
              <a:t> </a:t>
            </a:r>
            <a:r>
              <a:rPr lang="el-GR" sz="1800" dirty="0" smtClean="0">
                <a:latin typeface="MgUniverseLight-Normal"/>
              </a:rPr>
              <a:t>in </a:t>
            </a:r>
            <a:r>
              <a:rPr lang="en-US" sz="1800" dirty="0" smtClean="0">
                <a:latin typeface="MgUniverseLight-Normal"/>
              </a:rPr>
              <a:t>People</a:t>
            </a:r>
            <a:r>
              <a:rPr lang="en-US" sz="1800" dirty="0">
                <a:latin typeface="MgUniverseLight-Normal"/>
              </a:rPr>
              <a:t>.</a:t>
            </a:r>
            <a:endParaRPr lang="el-GR" sz="1800"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90464"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34</a:t>
            </a:fld>
            <a:endParaRPr lang="en-US"/>
          </a:p>
        </p:txBody>
      </p:sp>
      <p:sp>
        <p:nvSpPr>
          <p:cNvPr id="2" name="Ορθογώνιο 1"/>
          <p:cNvSpPr/>
          <p:nvPr/>
        </p:nvSpPr>
        <p:spPr>
          <a:xfrm>
            <a:off x="2101032" y="1161534"/>
            <a:ext cx="4916731" cy="523220"/>
          </a:xfrm>
          <a:prstGeom prst="rect">
            <a:avLst/>
          </a:prstGeom>
        </p:spPr>
        <p:txBody>
          <a:bodyPr wrap="none">
            <a:spAutoFit/>
          </a:bodyPr>
          <a:lstStyle/>
          <a:p>
            <a:r>
              <a:rPr lang="el-GR" sz="2800" b="1" dirty="0">
                <a:solidFill>
                  <a:schemeClr val="tx2"/>
                </a:solidFill>
                <a:latin typeface="+mj-lt"/>
                <a:ea typeface="+mj-ea"/>
                <a:cs typeface="+mj-cs"/>
              </a:rPr>
              <a:t>Οφέλη – </a:t>
            </a:r>
            <a:r>
              <a:rPr lang="el-GR" sz="2800" b="1" dirty="0" smtClean="0">
                <a:solidFill>
                  <a:schemeClr val="tx2"/>
                </a:solidFill>
                <a:latin typeface="+mj-lt"/>
                <a:ea typeface="+mj-ea"/>
                <a:cs typeface="+mj-cs"/>
              </a:rPr>
              <a:t>για τις επιχειρήσεις</a:t>
            </a:r>
            <a:endParaRPr lang="el-GR" sz="2800" b="1" dirty="0">
              <a:solidFill>
                <a:schemeClr val="tx2"/>
              </a:solidFill>
              <a:latin typeface="+mj-lt"/>
              <a:ea typeface="+mj-ea"/>
              <a:cs typeface="+mj-cs"/>
            </a:endParaRPr>
          </a:p>
        </p:txBody>
      </p:sp>
    </p:spTree>
    <p:extLst>
      <p:ext uri="{BB962C8B-B14F-4D97-AF65-F5344CB8AC3E}">
        <p14:creationId xmlns:p14="http://schemas.microsoft.com/office/powerpoint/2010/main" val="1280167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Effect transition="in" filter="fade">
                                      <p:cBhvr>
                                        <p:cTn id="63" dur="1000"/>
                                        <p:tgtEl>
                                          <p:spTgt spid="9">
                                            <p:txEl>
                                              <p:pRg st="8" end="8"/>
                                            </p:txEl>
                                          </p:spTgt>
                                        </p:tgtEl>
                                      </p:cBhvr>
                                    </p:animEffect>
                                    <p:anim calcmode="lin" valueType="num">
                                      <p:cBhvr>
                                        <p:cTn id="64"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8">
            <a:extLst>
              <a:ext uri="{FF2B5EF4-FFF2-40B4-BE49-F238E27FC236}">
                <a16:creationId xmlns="" xmlns:a16="http://schemas.microsoft.com/office/drawing/2014/main" id="{0EFC7C48-C0B2-4FE3-A08F-E1C51D678398}"/>
              </a:ext>
            </a:extLst>
          </p:cNvPr>
          <p:cNvSpPr>
            <a:spLocks noGrp="1"/>
          </p:cNvSpPr>
          <p:nvPr>
            <p:ph idx="1"/>
          </p:nvPr>
        </p:nvSpPr>
        <p:spPr>
          <a:xfrm>
            <a:off x="899592" y="1961456"/>
            <a:ext cx="7848872" cy="3123728"/>
          </a:xfrm>
        </p:spPr>
        <p:txBody>
          <a:bodyPr>
            <a:normAutofit/>
          </a:bodyPr>
          <a:lstStyle/>
          <a:p>
            <a:pPr>
              <a:spcBef>
                <a:spcPts val="600"/>
              </a:spcBef>
              <a:buFont typeface="Wingdings" panose="05000000000000000000" pitchFamily="2" charset="2"/>
              <a:buChar char="ü"/>
            </a:pPr>
            <a:r>
              <a:rPr lang="el-GR" sz="1800" dirty="0">
                <a:latin typeface="MgUniverseLight-Normal"/>
              </a:rPr>
              <a:t>Πιστοποιημένο </a:t>
            </a:r>
            <a:r>
              <a:rPr lang="el-GR" sz="1800" dirty="0" smtClean="0">
                <a:latin typeface="MgUniverseLight-Normal"/>
              </a:rPr>
              <a:t>εργασιακό περιβάλλον </a:t>
            </a:r>
            <a:r>
              <a:rPr lang="el-GR" sz="1800" dirty="0">
                <a:latin typeface="MgUniverseLight-Normal"/>
              </a:rPr>
              <a:t>που σέβεται </a:t>
            </a:r>
            <a:r>
              <a:rPr lang="el-GR" sz="1800" dirty="0" smtClean="0">
                <a:latin typeface="MgUniverseLight-Normal"/>
              </a:rPr>
              <a:t>τους εργαζόμενους</a:t>
            </a:r>
            <a:r>
              <a:rPr lang="el-GR" sz="1800" dirty="0">
                <a:latin typeface="MgUniverseLight-Normal"/>
              </a:rPr>
              <a:t>, τη διαφορετικότητα, </a:t>
            </a:r>
            <a:r>
              <a:rPr lang="el-GR" sz="1800" dirty="0" smtClean="0">
                <a:latin typeface="MgUniverseLight-Normal"/>
              </a:rPr>
              <a:t>την ιδιαιτερότητα </a:t>
            </a:r>
            <a:r>
              <a:rPr lang="el-GR" sz="1800" dirty="0">
                <a:latin typeface="MgUniverseLight-Normal"/>
              </a:rPr>
              <a:t>και τις ανθρώπινες </a:t>
            </a:r>
            <a:r>
              <a:rPr lang="el-GR" sz="1800" dirty="0" smtClean="0">
                <a:latin typeface="MgUniverseLight-Normal"/>
              </a:rPr>
              <a:t>αξίες.</a:t>
            </a:r>
          </a:p>
          <a:p>
            <a:pPr>
              <a:spcBef>
                <a:spcPts val="600"/>
              </a:spcBef>
              <a:buFont typeface="Wingdings" panose="05000000000000000000" pitchFamily="2" charset="2"/>
              <a:buChar char="ü"/>
            </a:pPr>
            <a:r>
              <a:rPr lang="el-GR" sz="1800" dirty="0" smtClean="0">
                <a:latin typeface="MgUniverseLight-Normal"/>
              </a:rPr>
              <a:t>Αποτελεσματικότερη εξυπηρέτηση πελατών.</a:t>
            </a:r>
          </a:p>
          <a:p>
            <a:pPr>
              <a:spcBef>
                <a:spcPts val="600"/>
              </a:spcBef>
              <a:buFont typeface="Wingdings" panose="05000000000000000000" pitchFamily="2" charset="2"/>
              <a:buChar char="ü"/>
            </a:pPr>
            <a:r>
              <a:rPr lang="el-GR" sz="1800" dirty="0" smtClean="0">
                <a:latin typeface="MgUniverseLight-Normal"/>
              </a:rPr>
              <a:t>Αναγνώριση </a:t>
            </a:r>
            <a:r>
              <a:rPr lang="el-GR" sz="1800" dirty="0">
                <a:latin typeface="MgUniverseLight-Normal"/>
              </a:rPr>
              <a:t>και </a:t>
            </a:r>
            <a:r>
              <a:rPr lang="el-GR" sz="1800" dirty="0" smtClean="0">
                <a:latin typeface="MgUniverseLight-Normal"/>
              </a:rPr>
              <a:t>εξέλιξη.</a:t>
            </a:r>
          </a:p>
          <a:p>
            <a:pPr>
              <a:spcBef>
                <a:spcPts val="600"/>
              </a:spcBef>
              <a:buFont typeface="Wingdings" panose="05000000000000000000" pitchFamily="2" charset="2"/>
              <a:buChar char="ü"/>
            </a:pPr>
            <a:r>
              <a:rPr lang="el-GR" sz="1800" dirty="0" smtClean="0">
                <a:latin typeface="MgUniverseLight-Normal"/>
              </a:rPr>
              <a:t>Ποιότητα </a:t>
            </a:r>
            <a:r>
              <a:rPr lang="el-GR" sz="1800" dirty="0">
                <a:latin typeface="MgUniverseLight-Normal"/>
              </a:rPr>
              <a:t>στην </a:t>
            </a:r>
            <a:r>
              <a:rPr lang="el-GR" sz="1800" dirty="0" smtClean="0">
                <a:latin typeface="MgUniverseLight-Normal"/>
              </a:rPr>
              <a:t>εκπαίδευση</a:t>
            </a:r>
          </a:p>
          <a:p>
            <a:pPr>
              <a:spcBef>
                <a:spcPts val="600"/>
              </a:spcBef>
              <a:buFont typeface="Wingdings" panose="05000000000000000000" pitchFamily="2" charset="2"/>
              <a:buChar char="ü"/>
            </a:pPr>
            <a:r>
              <a:rPr lang="el-GR" sz="1800" dirty="0" smtClean="0">
                <a:latin typeface="MgUniverseLight-Normal"/>
              </a:rPr>
              <a:t>Βελτίωση </a:t>
            </a:r>
            <a:r>
              <a:rPr lang="el-GR" sz="1800" dirty="0">
                <a:latin typeface="MgUniverseLight-Normal"/>
              </a:rPr>
              <a:t>της </a:t>
            </a:r>
            <a:r>
              <a:rPr lang="el-GR" sz="1800" dirty="0" smtClean="0">
                <a:latin typeface="MgUniverseLight-Normal"/>
              </a:rPr>
              <a:t>εσωτερικής επικοινωνίας.</a:t>
            </a:r>
          </a:p>
          <a:p>
            <a:pPr>
              <a:spcBef>
                <a:spcPts val="600"/>
              </a:spcBef>
              <a:buFont typeface="Wingdings" panose="05000000000000000000" pitchFamily="2" charset="2"/>
              <a:buChar char="ü"/>
            </a:pPr>
            <a:r>
              <a:rPr lang="el-GR" sz="1800" dirty="0" smtClean="0">
                <a:latin typeface="MgUniverseLight-Normal"/>
              </a:rPr>
              <a:t>Ανάπτυξη </a:t>
            </a:r>
            <a:r>
              <a:rPr lang="el-GR" sz="1800" dirty="0">
                <a:latin typeface="MgUniverseLight-Normal"/>
              </a:rPr>
              <a:t>δεξιοτήτων και </a:t>
            </a:r>
            <a:r>
              <a:rPr lang="el-GR" sz="1800" dirty="0" smtClean="0">
                <a:latin typeface="MgUniverseLight-Normal"/>
              </a:rPr>
              <a:t>ευκαιρίες καριέρας. </a:t>
            </a:r>
          </a:p>
          <a:p>
            <a:pPr>
              <a:spcBef>
                <a:spcPts val="600"/>
              </a:spcBef>
              <a:buFont typeface="Wingdings" panose="05000000000000000000" pitchFamily="2" charset="2"/>
              <a:buChar char="ü"/>
            </a:pPr>
            <a:r>
              <a:rPr lang="el-GR" sz="1800" dirty="0" smtClean="0">
                <a:latin typeface="MgUniverseLight-Normal"/>
              </a:rPr>
              <a:t>Συμμετοχή </a:t>
            </a:r>
            <a:r>
              <a:rPr lang="el-GR" sz="1800" dirty="0">
                <a:latin typeface="MgUniverseLight-Normal"/>
              </a:rPr>
              <a:t>και </a:t>
            </a:r>
            <a:r>
              <a:rPr lang="el-GR" sz="1800" dirty="0" smtClean="0">
                <a:latin typeface="MgUniverseLight-Normal"/>
              </a:rPr>
              <a:t>παρακίνηση.</a:t>
            </a:r>
          </a:p>
          <a:p>
            <a:pPr>
              <a:spcBef>
                <a:spcPts val="600"/>
              </a:spcBef>
              <a:buFont typeface="Wingdings" panose="05000000000000000000" pitchFamily="2" charset="2"/>
              <a:buChar char="ü"/>
            </a:pPr>
            <a:r>
              <a:rPr lang="el-GR" sz="1800" dirty="0" smtClean="0">
                <a:latin typeface="MgUniverseLight-Normal"/>
              </a:rPr>
              <a:t>Δικαιότερο </a:t>
            </a:r>
            <a:r>
              <a:rPr lang="el-GR" sz="1800" dirty="0">
                <a:latin typeface="MgUniverseLight-Normal"/>
              </a:rPr>
              <a:t>σύστημα αξιολόγησης</a:t>
            </a:r>
            <a:endParaRPr lang="el-GR" sz="1800"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90464"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35</a:t>
            </a:fld>
            <a:endParaRPr lang="en-US"/>
          </a:p>
        </p:txBody>
      </p:sp>
      <p:sp>
        <p:nvSpPr>
          <p:cNvPr id="2" name="Ορθογώνιο 1"/>
          <p:cNvSpPr/>
          <p:nvPr/>
        </p:nvSpPr>
        <p:spPr>
          <a:xfrm>
            <a:off x="2101032" y="1161534"/>
            <a:ext cx="5477782" cy="523220"/>
          </a:xfrm>
          <a:prstGeom prst="rect">
            <a:avLst/>
          </a:prstGeom>
        </p:spPr>
        <p:txBody>
          <a:bodyPr wrap="none">
            <a:spAutoFit/>
          </a:bodyPr>
          <a:lstStyle/>
          <a:p>
            <a:r>
              <a:rPr lang="el-GR" sz="2800" b="1" dirty="0">
                <a:solidFill>
                  <a:schemeClr val="tx2"/>
                </a:solidFill>
                <a:latin typeface="+mj-lt"/>
                <a:ea typeface="+mj-ea"/>
                <a:cs typeface="+mj-cs"/>
              </a:rPr>
              <a:t>Οφέλη – </a:t>
            </a:r>
            <a:r>
              <a:rPr lang="el-GR" sz="2800" b="1" dirty="0" smtClean="0">
                <a:solidFill>
                  <a:schemeClr val="tx2"/>
                </a:solidFill>
                <a:latin typeface="+mj-lt"/>
                <a:ea typeface="+mj-ea"/>
                <a:cs typeface="+mj-cs"/>
              </a:rPr>
              <a:t>για τους εργαζόμενους</a:t>
            </a:r>
            <a:endParaRPr lang="el-GR" sz="2800" b="1" dirty="0">
              <a:solidFill>
                <a:schemeClr val="tx2"/>
              </a:solidFill>
              <a:latin typeface="+mj-lt"/>
              <a:ea typeface="+mj-ea"/>
              <a:cs typeface="+mj-cs"/>
            </a:endParaRPr>
          </a:p>
        </p:txBody>
      </p:sp>
    </p:spTree>
    <p:extLst>
      <p:ext uri="{BB962C8B-B14F-4D97-AF65-F5344CB8AC3E}">
        <p14:creationId xmlns:p14="http://schemas.microsoft.com/office/powerpoint/2010/main" val="4165879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1000"/>
                                        <p:tgtEl>
                                          <p:spTgt spid="9">
                                            <p:txEl>
                                              <p:pRg st="7" end="7"/>
                                            </p:txEl>
                                          </p:spTgt>
                                        </p:tgtEl>
                                      </p:cBhvr>
                                    </p:animEffect>
                                    <p:anim calcmode="lin" valueType="num">
                                      <p:cBhvr>
                                        <p:cTn id="5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90464"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36</a:t>
            </a:fld>
            <a:endParaRPr lang="en-US"/>
          </a:p>
        </p:txBody>
      </p:sp>
      <p:sp>
        <p:nvSpPr>
          <p:cNvPr id="2" name="Ορθογώνιο 1"/>
          <p:cNvSpPr/>
          <p:nvPr/>
        </p:nvSpPr>
        <p:spPr>
          <a:xfrm>
            <a:off x="2101032" y="1161534"/>
            <a:ext cx="3594254" cy="523220"/>
          </a:xfrm>
          <a:prstGeom prst="rect">
            <a:avLst/>
          </a:prstGeom>
        </p:spPr>
        <p:txBody>
          <a:bodyPr wrap="none">
            <a:spAutoFit/>
          </a:bodyPr>
          <a:lstStyle/>
          <a:p>
            <a:r>
              <a:rPr lang="el-GR" sz="2800" b="1" dirty="0" smtClean="0">
                <a:solidFill>
                  <a:schemeClr val="tx2"/>
                </a:solidFill>
                <a:latin typeface="+mj-lt"/>
                <a:ea typeface="+mj-ea"/>
                <a:cs typeface="+mj-cs"/>
              </a:rPr>
              <a:t>Μελέτη περίπτωσης </a:t>
            </a:r>
            <a:endParaRPr lang="el-GR" sz="2800" b="1" dirty="0">
              <a:solidFill>
                <a:schemeClr val="tx2"/>
              </a:solidFill>
              <a:latin typeface="+mj-lt"/>
              <a:ea typeface="+mj-ea"/>
              <a:cs typeface="+mj-cs"/>
            </a:endParaRPr>
          </a:p>
        </p:txBody>
      </p:sp>
      <p:pic>
        <p:nvPicPr>
          <p:cNvPr id="6" name="Εικόνα 5"/>
          <p:cNvPicPr>
            <a:picLocks noChangeAspect="1"/>
          </p:cNvPicPr>
          <p:nvPr/>
        </p:nvPicPr>
        <p:blipFill>
          <a:blip r:embed="rId2"/>
          <a:stretch>
            <a:fillRect/>
          </a:stretch>
        </p:blipFill>
        <p:spPr>
          <a:xfrm>
            <a:off x="1937773" y="2348880"/>
            <a:ext cx="5010491" cy="1664744"/>
          </a:xfrm>
          <a:prstGeom prst="rect">
            <a:avLst/>
          </a:prstGeom>
        </p:spPr>
      </p:pic>
    </p:spTree>
    <p:extLst>
      <p:ext uri="{BB962C8B-B14F-4D97-AF65-F5344CB8AC3E}">
        <p14:creationId xmlns:p14="http://schemas.microsoft.com/office/powerpoint/2010/main" val="373100573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normAutofit/>
          </a:bodyPr>
          <a:lstStyle/>
          <a:p>
            <a:r>
              <a:rPr lang="el-GR" sz="1800" dirty="0" err="1"/>
              <a:t>Daft</a:t>
            </a:r>
            <a:r>
              <a:rPr lang="el-GR" sz="1800" dirty="0"/>
              <a:t>, R.L., &amp; </a:t>
            </a:r>
            <a:r>
              <a:rPr lang="el-GR" sz="1800" dirty="0" err="1"/>
              <a:t>Benson</a:t>
            </a:r>
            <a:r>
              <a:rPr lang="el-GR" sz="1800" dirty="0"/>
              <a:t>, A. (2019). </a:t>
            </a:r>
            <a:r>
              <a:rPr lang="el-GR" sz="1800" dirty="0" err="1"/>
              <a:t>Μάνατζεμεντ</a:t>
            </a:r>
            <a:r>
              <a:rPr lang="el-GR" sz="1800" dirty="0"/>
              <a:t>. Αθήνα: Εκδόσεις Κλειδάριθμος</a:t>
            </a:r>
            <a:endParaRPr lang="en-US" sz="1800" dirty="0" smtClean="0"/>
          </a:p>
          <a:p>
            <a:r>
              <a:rPr lang="el-GR" sz="1800" dirty="0"/>
              <a:t>Greenberg, J., &amp; </a:t>
            </a:r>
            <a:r>
              <a:rPr lang="el-GR" sz="1800" dirty="0" err="1"/>
              <a:t>Baron</a:t>
            </a:r>
            <a:r>
              <a:rPr lang="el-GR" sz="1800" dirty="0"/>
              <a:t>, R. A. (2013). </a:t>
            </a:r>
            <a:r>
              <a:rPr lang="el-GR" sz="1800" dirty="0" err="1"/>
              <a:t>Οργανωσιακή</a:t>
            </a:r>
            <a:r>
              <a:rPr lang="el-GR" sz="1800" dirty="0"/>
              <a:t> Ψυχολογία και Συμπεριφορά. Αθήνα: Εκδόσεις Γ.  ΔΑΡΔΑΝΟΣ - Κ. ΔΑΡΔΑΝΟΣ </a:t>
            </a:r>
          </a:p>
          <a:p>
            <a:r>
              <a:rPr lang="el-GR" sz="1800" dirty="0" err="1" smtClean="0"/>
              <a:t>Στειακάκης</a:t>
            </a:r>
            <a:r>
              <a:rPr lang="en-US" sz="1800" dirty="0" smtClean="0"/>
              <a:t>, </a:t>
            </a:r>
            <a:r>
              <a:rPr lang="el-GR" sz="1800" dirty="0" smtClean="0"/>
              <a:t> Μ</a:t>
            </a:r>
            <a:r>
              <a:rPr lang="en-US" sz="1800" dirty="0" smtClean="0"/>
              <a:t>.</a:t>
            </a:r>
            <a:r>
              <a:rPr lang="el-GR" sz="1800" dirty="0" smtClean="0"/>
              <a:t> </a:t>
            </a:r>
            <a:r>
              <a:rPr lang="en-US" sz="1800" dirty="0" smtClean="0"/>
              <a:t>&amp; </a:t>
            </a:r>
            <a:r>
              <a:rPr lang="el-GR" sz="1800" dirty="0" err="1" smtClean="0"/>
              <a:t>Κοφίδης</a:t>
            </a:r>
            <a:r>
              <a:rPr lang="en-US" sz="1800" dirty="0" smtClean="0"/>
              <a:t>, N. (2017). </a:t>
            </a:r>
            <a:r>
              <a:rPr lang="el-GR" sz="1800" dirty="0" smtClean="0"/>
              <a:t>Διοίκηση </a:t>
            </a:r>
            <a:r>
              <a:rPr lang="el-GR" sz="1800" dirty="0"/>
              <a:t>και Έλεγχος Ποιότητας, 2η </a:t>
            </a:r>
            <a:r>
              <a:rPr lang="el-GR" sz="1800" dirty="0" smtClean="0"/>
              <a:t>Έκδοση</a:t>
            </a:r>
            <a:r>
              <a:rPr lang="en-US" sz="1800" dirty="0" smtClean="0"/>
              <a:t>, </a:t>
            </a:r>
            <a:r>
              <a:rPr lang="el-GR" sz="1800" dirty="0" smtClean="0"/>
              <a:t>Εκδόσεις </a:t>
            </a:r>
            <a:r>
              <a:rPr lang="el-GR" sz="1800" dirty="0" err="1" smtClean="0"/>
              <a:t>Τζιόλα</a:t>
            </a:r>
            <a:endParaRPr lang="el-GR" sz="1800" dirty="0" smtClean="0"/>
          </a:p>
          <a:p>
            <a:r>
              <a:rPr lang="el-GR" sz="1800" dirty="0"/>
              <a:t>Τσαρούχα, &amp; </a:t>
            </a:r>
            <a:r>
              <a:rPr lang="el-GR" sz="1800" dirty="0" err="1"/>
              <a:t>Ντέλιου</a:t>
            </a:r>
            <a:r>
              <a:rPr lang="el-GR" sz="1800" dirty="0"/>
              <a:t> (2017). Σύγχρονες Μέθοδοι στη Διοίκηση και Τεχνολογία Ποιότητας, Εκδόσεις </a:t>
            </a:r>
            <a:r>
              <a:rPr lang="el-GR" sz="1800" dirty="0" err="1" smtClean="0"/>
              <a:t>Δισίγμα</a:t>
            </a:r>
            <a:endParaRPr lang="el-GR" sz="1800" dirty="0" smtClean="0"/>
          </a:p>
          <a:p>
            <a:r>
              <a:rPr lang="el-GR" sz="1800" dirty="0" smtClean="0">
                <a:solidFill>
                  <a:srgbClr val="000000"/>
                </a:solidFill>
                <a:latin typeface="Times New Roman" panose="02020603050405020304" pitchFamily="18" charset="0"/>
              </a:rPr>
              <a:t>Χυτήρης, Λ. </a:t>
            </a:r>
            <a:r>
              <a:rPr lang="el-GR" sz="1800" dirty="0">
                <a:solidFill>
                  <a:srgbClr val="000000"/>
                </a:solidFill>
                <a:latin typeface="Times New Roman" panose="02020603050405020304" pitchFamily="18" charset="0"/>
              </a:rPr>
              <a:t>&amp; </a:t>
            </a:r>
            <a:r>
              <a:rPr lang="el-GR" sz="1800" dirty="0"/>
              <a:t>Άννινος </a:t>
            </a:r>
            <a:r>
              <a:rPr lang="el-GR" sz="1800" dirty="0" smtClean="0"/>
              <a:t>, Λ.</a:t>
            </a:r>
            <a:r>
              <a:rPr lang="el-GR" sz="1800" dirty="0" smtClean="0">
                <a:solidFill>
                  <a:srgbClr val="000000"/>
                </a:solidFill>
                <a:latin typeface="Times New Roman" panose="02020603050405020304" pitchFamily="18" charset="0"/>
              </a:rPr>
              <a:t> </a:t>
            </a:r>
            <a:r>
              <a:rPr lang="el-GR" sz="1800" dirty="0">
                <a:solidFill>
                  <a:srgbClr val="000000"/>
                </a:solidFill>
                <a:latin typeface="Times New Roman" panose="02020603050405020304" pitchFamily="18" charset="0"/>
              </a:rPr>
              <a:t>(2015</a:t>
            </a:r>
            <a:r>
              <a:rPr lang="el-GR" sz="1800" dirty="0" smtClean="0">
                <a:solidFill>
                  <a:srgbClr val="000000"/>
                </a:solidFill>
                <a:latin typeface="Times New Roman" panose="02020603050405020304" pitchFamily="18" charset="0"/>
              </a:rPr>
              <a:t>). Διοίκηση και Ποσότητα Υπηρεσιών. Ελληνικά Ακαδημαϊκά Ηλεκτρονικά συγγράμματα και βοηθήματα. Εκδόσεις </a:t>
            </a:r>
            <a:r>
              <a:rPr lang="en-US" sz="1800" dirty="0" err="1" smtClean="0">
                <a:solidFill>
                  <a:srgbClr val="000000"/>
                </a:solidFill>
                <a:latin typeface="Times New Roman" panose="02020603050405020304" pitchFamily="18" charset="0"/>
              </a:rPr>
              <a:t>Kallipos</a:t>
            </a:r>
            <a:r>
              <a:rPr lang="en-US" sz="1800" dirty="0" smtClean="0">
                <a:solidFill>
                  <a:srgbClr val="000000"/>
                </a:solidFill>
                <a:latin typeface="Times New Roman" panose="02020603050405020304" pitchFamily="18" charset="0"/>
              </a:rPr>
              <a:t>. </a:t>
            </a:r>
            <a:r>
              <a:rPr lang="el-GR" sz="1800" dirty="0" smtClean="0">
                <a:solidFill>
                  <a:srgbClr val="000000"/>
                </a:solidFill>
                <a:latin typeface="Times New Roman" panose="02020603050405020304" pitchFamily="18" charset="0"/>
              </a:rPr>
              <a:t> </a:t>
            </a:r>
            <a:endParaRPr lang="el-GR" sz="1800" dirty="0"/>
          </a:p>
          <a:p>
            <a:endParaRPr lang="el-GR" sz="1800" dirty="0" smtClean="0"/>
          </a:p>
        </p:txBody>
      </p:sp>
      <p:sp>
        <p:nvSpPr>
          <p:cNvPr id="4" name="Θέση υποσέλιδου 3"/>
          <p:cNvSpPr>
            <a:spLocks noGrp="1"/>
          </p:cNvSpPr>
          <p:nvPr>
            <p:ph type="ftr" sz="quarter" idx="11"/>
          </p:nvPr>
        </p:nvSpPr>
        <p:spPr>
          <a:xfrm>
            <a:off x="5257800" y="612648"/>
            <a:ext cx="1690464" cy="457200"/>
          </a:xfrm>
        </p:spPr>
        <p:txBody>
          <a:bodyPr/>
          <a:lstStyle/>
          <a:p>
            <a:r>
              <a:rPr lang="el-GR" sz="1200" dirty="0">
                <a:solidFill>
                  <a:schemeClr val="bg2">
                    <a:shade val="50000"/>
                  </a:schemeClr>
                </a:solidFill>
              </a:rPr>
              <a:t>Κεφάλαιο4. Ανθρώπινο Δυναμικό και ΔΟΠ</a:t>
            </a:r>
          </a:p>
          <a:p>
            <a:endParaRPr lang="en-US" sz="1200" dirty="0">
              <a:solidFill>
                <a:schemeClr val="bg2">
                  <a:shade val="50000"/>
                </a:schemeClr>
              </a:solidFill>
              <a:effectLst/>
            </a:endParaRPr>
          </a:p>
        </p:txBody>
      </p:sp>
      <p:sp>
        <p:nvSpPr>
          <p:cNvPr id="5" name="Θέση αριθμού διαφάνειας 4"/>
          <p:cNvSpPr>
            <a:spLocks noGrp="1"/>
          </p:cNvSpPr>
          <p:nvPr>
            <p:ph type="sldNum" sz="quarter" idx="12"/>
          </p:nvPr>
        </p:nvSpPr>
        <p:spPr/>
        <p:txBody>
          <a:bodyPr/>
          <a:lstStyle/>
          <a:p>
            <a:pPr algn="ctr"/>
            <a:fld id="{990B41CA-569D-40E7-8E58-026C0338B2C8}" type="slidenum">
              <a:rPr lang="en-US" smtClean="0"/>
              <a:pPr algn="ctr"/>
              <a:t>37</a:t>
            </a:fld>
            <a:endParaRPr lang="en-US" sz="1200">
              <a:solidFill>
                <a:schemeClr val="bg2">
                  <a:shade val="50000"/>
                </a:schemeClr>
              </a:solidFill>
              <a:effectLst/>
            </a:endParaRPr>
          </a:p>
        </p:txBody>
      </p:sp>
    </p:spTree>
    <p:extLst>
      <p:ext uri="{BB962C8B-B14F-4D97-AF65-F5344CB8AC3E}">
        <p14:creationId xmlns:p14="http://schemas.microsoft.com/office/powerpoint/2010/main" val="306585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539552" y="908720"/>
            <a:ext cx="8229600" cy="1066800"/>
          </a:xfrm>
        </p:spPr>
        <p:txBody>
          <a:bodyPr>
            <a:normAutofit/>
          </a:bodyPr>
          <a:lstStyle/>
          <a:p>
            <a:pPr algn="ctr"/>
            <a:r>
              <a:rPr lang="el-GR" sz="2400" b="1" dirty="0"/>
              <a:t>Διερεύνηση ανθρώπινων αναγκών</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90464"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4</a:t>
            </a:fld>
            <a:endParaRPr lang="en-US"/>
          </a:p>
        </p:txBody>
      </p:sp>
      <p:sp>
        <p:nvSpPr>
          <p:cNvPr id="7" name="Ορθογώνιο 6"/>
          <p:cNvSpPr/>
          <p:nvPr/>
        </p:nvSpPr>
        <p:spPr>
          <a:xfrm>
            <a:off x="571162" y="2060848"/>
            <a:ext cx="8197990" cy="3139321"/>
          </a:xfrm>
          <a:prstGeom prst="rect">
            <a:avLst/>
          </a:prstGeom>
        </p:spPr>
        <p:txBody>
          <a:bodyPr wrap="square">
            <a:spAutoFit/>
          </a:bodyPr>
          <a:lstStyle/>
          <a:p>
            <a:r>
              <a:rPr lang="el-GR" dirty="0"/>
              <a:t>Η αξιοποίηση του ανθρώπινου παράγοντα με τρόπο που να καλύπτει όχι μόνο την ικανοποίηση των στόχων της επιχείρησης, αλλά και των εργαζομένων. </a:t>
            </a:r>
            <a:endParaRPr lang="en-US" dirty="0" smtClean="0"/>
          </a:p>
          <a:p>
            <a:endParaRPr lang="en-US" dirty="0"/>
          </a:p>
          <a:p>
            <a:r>
              <a:rPr lang="el-GR" dirty="0" smtClean="0"/>
              <a:t>Η </a:t>
            </a:r>
            <a:r>
              <a:rPr lang="el-GR" dirty="0"/>
              <a:t>Αδυναμία κατανόησης των αναγκών που επηρεάζουν την αποτελεσματική υποκίνηση (ή παρακίνηση) των εργαζόμενων, στερεί από τη διοίκηση τη γνώση για τη διαμόρφωση μιας αποτελεσματικής στρατηγικής κινήτρων. </a:t>
            </a:r>
            <a:endParaRPr lang="en-US" dirty="0" smtClean="0"/>
          </a:p>
          <a:p>
            <a:endParaRPr lang="en-US" dirty="0"/>
          </a:p>
          <a:p>
            <a:r>
              <a:rPr lang="el-GR" dirty="0" smtClean="0"/>
              <a:t>Λύση</a:t>
            </a:r>
            <a:r>
              <a:rPr lang="el-GR" dirty="0"/>
              <a:t>: </a:t>
            </a:r>
            <a:r>
              <a:rPr lang="el-GR" b="1" dirty="0"/>
              <a:t>Συστηματικές προσεγγίσεις για την ανάλυση και την ιεράρχηση των αναγκών</a:t>
            </a:r>
            <a:r>
              <a:rPr lang="el-GR" dirty="0"/>
              <a:t> κατά </a:t>
            </a:r>
            <a:endParaRPr lang="en-US" dirty="0" smtClean="0"/>
          </a:p>
          <a:p>
            <a:pPr marL="285750" indent="-285750">
              <a:buFont typeface="Wingdings" panose="05000000000000000000" pitchFamily="2" charset="2"/>
              <a:buChar char="ü"/>
            </a:pPr>
            <a:r>
              <a:rPr lang="el-GR" dirty="0" err="1" smtClean="0"/>
              <a:t>Maslow</a:t>
            </a:r>
            <a:r>
              <a:rPr lang="el-GR" dirty="0" smtClean="0"/>
              <a:t> </a:t>
            </a:r>
            <a:endParaRPr lang="en-US" dirty="0" smtClean="0"/>
          </a:p>
          <a:p>
            <a:pPr marL="285750" indent="-285750">
              <a:buFont typeface="Wingdings" panose="05000000000000000000" pitchFamily="2" charset="2"/>
              <a:buChar char="ü"/>
            </a:pPr>
            <a:r>
              <a:rPr lang="en-US" dirty="0" smtClean="0"/>
              <a:t>Alderfer (</a:t>
            </a:r>
            <a:r>
              <a:rPr lang="el-GR" dirty="0" smtClean="0"/>
              <a:t>θεωρία </a:t>
            </a:r>
            <a:r>
              <a:rPr lang="en-US" dirty="0" smtClean="0"/>
              <a:t>ERG)</a:t>
            </a:r>
            <a:endParaRPr lang="el-GR" dirty="0"/>
          </a:p>
        </p:txBody>
      </p:sp>
    </p:spTree>
    <p:extLst>
      <p:ext uri="{BB962C8B-B14F-4D97-AF65-F5344CB8AC3E}">
        <p14:creationId xmlns:p14="http://schemas.microsoft.com/office/powerpoint/2010/main" val="1698642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539552" y="908720"/>
            <a:ext cx="8229600" cy="720080"/>
          </a:xfrm>
        </p:spPr>
        <p:txBody>
          <a:bodyPr>
            <a:normAutofit fontScale="90000"/>
          </a:bodyPr>
          <a:lstStyle/>
          <a:p>
            <a:pPr algn="ctr"/>
            <a:r>
              <a:rPr lang="el-GR" altLang="el-GR" sz="2400" dirty="0">
                <a:solidFill>
                  <a:schemeClr val="accent3"/>
                </a:solidFill>
              </a:rPr>
              <a:t>Ιεράρχηση Αναγκών</a:t>
            </a:r>
            <a:r>
              <a:rPr lang="en-US" altLang="el-GR" sz="2400" dirty="0">
                <a:solidFill>
                  <a:schemeClr val="accent3"/>
                </a:solidFill>
              </a:rPr>
              <a:t>- </a:t>
            </a:r>
            <a:r>
              <a:rPr lang="el-GR" altLang="el-GR" sz="2400" dirty="0">
                <a:solidFill>
                  <a:schemeClr val="accent3"/>
                </a:solidFill>
              </a:rPr>
              <a:t>Θεωρία </a:t>
            </a:r>
            <a:r>
              <a:rPr lang="en-US" altLang="el-GR" sz="2400" dirty="0" smtClean="0">
                <a:solidFill>
                  <a:schemeClr val="accent3"/>
                </a:solidFill>
              </a:rPr>
              <a:t>Maslow</a:t>
            </a:r>
            <a:r>
              <a:rPr lang="el-GR" altLang="el-GR" sz="2400" dirty="0">
                <a:solidFill>
                  <a:schemeClr val="accent3"/>
                </a:solidFill>
              </a:rPr>
              <a:t> </a:t>
            </a:r>
            <a:r>
              <a:rPr lang="el-GR" altLang="el-GR" sz="2400" dirty="0" smtClean="0">
                <a:solidFill>
                  <a:schemeClr val="accent3"/>
                </a:solidFill>
              </a:rPr>
              <a:t>&amp; αντιστοίχιση εντός εργασίας </a:t>
            </a:r>
            <a:endParaRPr lang="el-GR" sz="2400" b="1"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90464"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5</a:t>
            </a:fld>
            <a:endParaRPr lang="en-US"/>
          </a:p>
        </p:txBody>
      </p:sp>
      <p:pic>
        <p:nvPicPr>
          <p:cNvPr id="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6" y="1720329"/>
            <a:ext cx="5256584" cy="4588991"/>
          </a:xfrm>
          <a:noFill/>
        </p:spPr>
      </p:pic>
      <p:sp>
        <p:nvSpPr>
          <p:cNvPr id="8" name="Text Box 6"/>
          <p:cNvSpPr txBox="1">
            <a:spLocks noChangeArrowheads="1"/>
          </p:cNvSpPr>
          <p:nvPr/>
        </p:nvSpPr>
        <p:spPr bwMode="auto">
          <a:xfrm>
            <a:off x="6505786" y="1844824"/>
            <a:ext cx="254096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cs typeface="Arial" charset="0"/>
              </a:defRPr>
            </a:lvl1pPr>
            <a:lvl2pPr marL="742950" indent="-285750" eaLnBrk="0" hangingPunct="0">
              <a:spcBef>
                <a:spcPct val="20000"/>
              </a:spcBef>
              <a:buClr>
                <a:schemeClr val="tx1"/>
              </a:buClr>
              <a:buSzPct val="75000"/>
              <a:buChar char="–"/>
              <a:defRPr sz="2400">
                <a:solidFill>
                  <a:schemeClr val="tx1"/>
                </a:solidFill>
                <a:latin typeface="Arial" charset="0"/>
                <a:cs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cs typeface="Arial" charset="0"/>
              </a:defRPr>
            </a:lvl3pPr>
            <a:lvl4pPr marL="1600200" indent="-228600" eaLnBrk="0" hangingPunct="0">
              <a:spcBef>
                <a:spcPct val="20000"/>
              </a:spcBef>
              <a:buClr>
                <a:schemeClr val="tx1"/>
              </a:buClr>
              <a:buSzPct val="80000"/>
              <a:buChar char="–"/>
              <a:defRPr>
                <a:solidFill>
                  <a:schemeClr val="tx1"/>
                </a:solidFill>
                <a:latin typeface="Arial" charset="0"/>
                <a:cs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9pPr>
          </a:lstStyle>
          <a:p>
            <a:pPr eaLnBrk="1" hangingPunct="1">
              <a:spcBef>
                <a:spcPct val="50000"/>
              </a:spcBef>
              <a:buClrTx/>
              <a:buSzTx/>
              <a:buFontTx/>
              <a:buChar char="•"/>
            </a:pPr>
            <a:r>
              <a:rPr lang="el-GR" altLang="el-GR" sz="1600" dirty="0"/>
              <a:t>ιεράρχηση αναγκών από την χαμηλότερη στην υψηλότερη</a:t>
            </a:r>
          </a:p>
          <a:p>
            <a:pPr eaLnBrk="1" hangingPunct="1">
              <a:spcBef>
                <a:spcPct val="50000"/>
              </a:spcBef>
              <a:buClrTx/>
              <a:buSzTx/>
              <a:buFontTx/>
              <a:buChar char="•"/>
            </a:pPr>
            <a:r>
              <a:rPr lang="el-GR" altLang="el-GR" sz="1600" dirty="0"/>
              <a:t>Οι </a:t>
            </a:r>
            <a:r>
              <a:rPr lang="el-GR" altLang="el-GR" sz="1600" dirty="0" err="1"/>
              <a:t>εκπληρούμενες</a:t>
            </a:r>
            <a:r>
              <a:rPr lang="el-GR" altLang="el-GR" sz="1600" dirty="0"/>
              <a:t> ανάγκες παύουν να παρακινούν</a:t>
            </a:r>
          </a:p>
          <a:p>
            <a:pPr eaLnBrk="1" hangingPunct="1">
              <a:spcBef>
                <a:spcPct val="50000"/>
              </a:spcBef>
              <a:buClrTx/>
              <a:buSzTx/>
              <a:buFontTx/>
              <a:buChar char="•"/>
            </a:pPr>
            <a:r>
              <a:rPr lang="el-GR" altLang="el-GR" sz="1600" dirty="0"/>
              <a:t>Αυτοπραγμάτωση: η επιθυμία για αυτό-εκπλήρωση, συγκεκριμένα η τάση ενός ατόμου να πραγματώσει δυνατότητές του, την επιθυμία να γίνει όλο και περισσότερο ο εαυτός</a:t>
            </a:r>
          </a:p>
          <a:p>
            <a:pPr eaLnBrk="1" hangingPunct="1">
              <a:spcBef>
                <a:spcPct val="0"/>
              </a:spcBef>
              <a:buClrTx/>
              <a:buSzTx/>
              <a:buFontTx/>
              <a:buNone/>
            </a:pPr>
            <a:r>
              <a:rPr lang="el-GR" altLang="el-GR" sz="1600" dirty="0"/>
              <a:t>του, </a:t>
            </a:r>
            <a:r>
              <a:rPr lang="el-GR" altLang="el-GR" sz="1600" b="1" dirty="0"/>
              <a:t>να γίνει αυτό το οποίο είναι ικανός να γίνει</a:t>
            </a:r>
          </a:p>
          <a:p>
            <a:pPr eaLnBrk="1" hangingPunct="1">
              <a:spcBef>
                <a:spcPct val="50000"/>
              </a:spcBef>
              <a:buClrTx/>
              <a:buSzTx/>
              <a:buFontTx/>
              <a:buChar char="•"/>
            </a:pPr>
            <a:endParaRPr lang="el-GR" altLang="el-GR" sz="1600" dirty="0"/>
          </a:p>
        </p:txBody>
      </p:sp>
      <p:sp>
        <p:nvSpPr>
          <p:cNvPr id="3" name="Ελλειψοειδής επεξήγηση 2"/>
          <p:cNvSpPr/>
          <p:nvPr/>
        </p:nvSpPr>
        <p:spPr>
          <a:xfrm>
            <a:off x="1547664" y="5589240"/>
            <a:ext cx="2088232" cy="720080"/>
          </a:xfrm>
          <a:prstGeom prst="wedgeEllipseCallout">
            <a:avLst>
              <a:gd name="adj1" fmla="val -54969"/>
              <a:gd name="adj2" fmla="val -63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Θέρμανση, αέρας, βασικός μισθός</a:t>
            </a:r>
            <a:endParaRPr lang="el-GR" sz="1400" dirty="0"/>
          </a:p>
        </p:txBody>
      </p:sp>
      <p:sp>
        <p:nvSpPr>
          <p:cNvPr id="9" name="Ελλειψοειδής επεξήγηση 8"/>
          <p:cNvSpPr/>
          <p:nvPr/>
        </p:nvSpPr>
        <p:spPr>
          <a:xfrm>
            <a:off x="2519686" y="4941168"/>
            <a:ext cx="2628378" cy="720080"/>
          </a:xfrm>
          <a:prstGeom prst="wedgeEllipseCallout">
            <a:avLst>
              <a:gd name="adj1" fmla="val -66269"/>
              <a:gd name="adj2" fmla="val -59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Ασφαλής εργασία, επιδόματα, εργασιακή ασφάλεια</a:t>
            </a:r>
            <a:endParaRPr lang="el-GR" sz="1400" dirty="0"/>
          </a:p>
        </p:txBody>
      </p:sp>
      <p:sp>
        <p:nvSpPr>
          <p:cNvPr id="10" name="Ελλειψοειδής επεξήγηση 9"/>
          <p:cNvSpPr/>
          <p:nvPr/>
        </p:nvSpPr>
        <p:spPr>
          <a:xfrm>
            <a:off x="3059831" y="4221088"/>
            <a:ext cx="2736131" cy="720080"/>
          </a:xfrm>
          <a:prstGeom prst="wedgeEllipseCallout">
            <a:avLst>
              <a:gd name="adj1" fmla="val -54969"/>
              <a:gd name="adj2" fmla="val -63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Ομάδες εργασίας, πελάτες, συνάδελφοι, προϊστάμενοι </a:t>
            </a:r>
            <a:endParaRPr lang="el-GR" sz="1400" dirty="0"/>
          </a:p>
        </p:txBody>
      </p:sp>
      <p:sp>
        <p:nvSpPr>
          <p:cNvPr id="11" name="Ελλειψοειδής επεξήγηση 10"/>
          <p:cNvSpPr/>
          <p:nvPr/>
        </p:nvSpPr>
        <p:spPr>
          <a:xfrm>
            <a:off x="3839342" y="3492225"/>
            <a:ext cx="2378585" cy="720080"/>
          </a:xfrm>
          <a:prstGeom prst="wedgeEllipseCallout">
            <a:avLst>
              <a:gd name="adj1" fmla="val -54969"/>
              <a:gd name="adj2" fmla="val -63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Αναγνώριση, υψηλό κύρος, αυξημένες ευθύνες</a:t>
            </a:r>
            <a:endParaRPr lang="el-GR" sz="1400" dirty="0"/>
          </a:p>
        </p:txBody>
      </p:sp>
      <p:sp>
        <p:nvSpPr>
          <p:cNvPr id="12" name="Ελλειψοειδής επεξήγηση 11"/>
          <p:cNvSpPr/>
          <p:nvPr/>
        </p:nvSpPr>
        <p:spPr>
          <a:xfrm>
            <a:off x="4932040" y="1789928"/>
            <a:ext cx="1687060" cy="1743082"/>
          </a:xfrm>
          <a:prstGeom prst="wedgeEllipseCallout">
            <a:avLst>
              <a:gd name="adj1" fmla="val -69186"/>
              <a:gd name="adj2" fmla="val -8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Ευκαιρίες εκπαίδευση, εξέλιξη, ανάπτυξη &amp; δημιουργικότητα</a:t>
            </a:r>
            <a:endParaRPr lang="el-GR" sz="1400" dirty="0"/>
          </a:p>
        </p:txBody>
      </p:sp>
    </p:spTree>
    <p:extLst>
      <p:ext uri="{BB962C8B-B14F-4D97-AF65-F5344CB8AC3E}">
        <p14:creationId xmlns:p14="http://schemas.microsoft.com/office/powerpoint/2010/main" val="3518135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539552" y="908720"/>
            <a:ext cx="8229600" cy="1066800"/>
          </a:xfrm>
        </p:spPr>
        <p:txBody>
          <a:bodyPr>
            <a:normAutofit/>
          </a:bodyPr>
          <a:lstStyle/>
          <a:p>
            <a:pPr algn="ctr"/>
            <a:r>
              <a:rPr lang="en-US" sz="2400" b="1" dirty="0"/>
              <a:t>Alderfer (</a:t>
            </a:r>
            <a:r>
              <a:rPr lang="el-GR" sz="2400" b="1" dirty="0"/>
              <a:t>θεωρία </a:t>
            </a:r>
            <a:r>
              <a:rPr lang="en-US" sz="2400" b="1" dirty="0"/>
              <a:t>ERG)</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90464"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6</a:t>
            </a:fld>
            <a:endParaRPr lang="en-US"/>
          </a:p>
        </p:txBody>
      </p:sp>
      <p:sp>
        <p:nvSpPr>
          <p:cNvPr id="3" name="Ορθογώνιο 2"/>
          <p:cNvSpPr/>
          <p:nvPr/>
        </p:nvSpPr>
        <p:spPr>
          <a:xfrm>
            <a:off x="1043608" y="6237312"/>
            <a:ext cx="7992888" cy="307777"/>
          </a:xfrm>
          <a:prstGeom prst="rect">
            <a:avLst/>
          </a:prstGeom>
        </p:spPr>
        <p:txBody>
          <a:bodyPr wrap="square">
            <a:spAutoFit/>
          </a:bodyPr>
          <a:lstStyle/>
          <a:p>
            <a:r>
              <a:rPr lang="el-GR" sz="1400" dirty="0"/>
              <a:t>Πηγή: </a:t>
            </a:r>
            <a:r>
              <a:rPr lang="en-US" sz="1400" dirty="0" smtClean="0"/>
              <a:t>Daft, R.L., &amp; Benson, A. (2019)</a:t>
            </a:r>
            <a:r>
              <a:rPr lang="el-GR" sz="1400" dirty="0" smtClean="0"/>
              <a:t>. </a:t>
            </a:r>
            <a:r>
              <a:rPr lang="el-GR" sz="1400" dirty="0" err="1" smtClean="0"/>
              <a:t>Μάνατζεμεντ</a:t>
            </a:r>
            <a:r>
              <a:rPr lang="el-GR" sz="1400" dirty="0" smtClean="0"/>
              <a:t>. Αθήνα</a:t>
            </a:r>
            <a:r>
              <a:rPr lang="el-GR" sz="1400" dirty="0"/>
              <a:t>: Εκδόσεις </a:t>
            </a:r>
            <a:r>
              <a:rPr lang="el-GR" sz="1400" dirty="0" smtClean="0"/>
              <a:t>Κλειδάριθμος</a:t>
            </a:r>
            <a:endParaRPr lang="el-GR" sz="1400" dirty="0"/>
          </a:p>
        </p:txBody>
      </p:sp>
      <p:sp>
        <p:nvSpPr>
          <p:cNvPr id="8" name="TextBox 7"/>
          <p:cNvSpPr txBox="1"/>
          <p:nvPr/>
        </p:nvSpPr>
        <p:spPr>
          <a:xfrm>
            <a:off x="827584" y="2060848"/>
            <a:ext cx="7941568" cy="3077766"/>
          </a:xfrm>
          <a:prstGeom prst="rect">
            <a:avLst/>
          </a:prstGeom>
          <a:noFill/>
        </p:spPr>
        <p:txBody>
          <a:bodyPr wrap="square" rtlCol="0">
            <a:spAutoFit/>
          </a:bodyPr>
          <a:lstStyle/>
          <a:p>
            <a:r>
              <a:rPr lang="el-GR" dirty="0" smtClean="0"/>
              <a:t>3 κατηγορίες αναγκών:</a:t>
            </a:r>
          </a:p>
          <a:p>
            <a:pPr marL="342900" indent="-342900">
              <a:buAutoNum type="arabicPeriod"/>
            </a:pPr>
            <a:r>
              <a:rPr lang="el-GR" b="1" dirty="0" smtClean="0"/>
              <a:t>Υπαρξιακές </a:t>
            </a:r>
            <a:r>
              <a:rPr lang="el-GR" dirty="0" smtClean="0"/>
              <a:t>ανάγκες (φυσική ευημερία)</a:t>
            </a:r>
          </a:p>
          <a:p>
            <a:pPr marL="342900" indent="-342900">
              <a:buAutoNum type="arabicPeriod"/>
            </a:pPr>
            <a:r>
              <a:rPr lang="el-GR" dirty="0" smtClean="0"/>
              <a:t>Ανάγκες </a:t>
            </a:r>
            <a:r>
              <a:rPr lang="el-GR" b="1" dirty="0" smtClean="0"/>
              <a:t>σχέσεων</a:t>
            </a:r>
            <a:r>
              <a:rPr lang="el-GR" dirty="0" smtClean="0"/>
              <a:t> (ικανοποιητικές σχέσεις με </a:t>
            </a:r>
            <a:r>
              <a:rPr lang="el-GR" dirty="0"/>
              <a:t>ά</a:t>
            </a:r>
            <a:r>
              <a:rPr lang="el-GR" dirty="0" smtClean="0"/>
              <a:t>λλους)</a:t>
            </a:r>
          </a:p>
          <a:p>
            <a:pPr marL="342900" indent="-342900">
              <a:buAutoNum type="arabicPeriod"/>
            </a:pPr>
            <a:r>
              <a:rPr lang="el-GR" dirty="0" smtClean="0"/>
              <a:t>Ανάγκες </a:t>
            </a:r>
            <a:r>
              <a:rPr lang="el-GR" b="1" dirty="0" smtClean="0"/>
              <a:t>ανάπτυξης</a:t>
            </a:r>
            <a:r>
              <a:rPr lang="el-GR" dirty="0" smtClean="0"/>
              <a:t> (ανάπτυξη ανθρώπινων δυνατοτήτων (την επιθυμία για προσωπική εξέλιξη και για αυξημένες ικανότητες)</a:t>
            </a:r>
          </a:p>
          <a:p>
            <a:endParaRPr lang="el-GR" dirty="0"/>
          </a:p>
          <a:p>
            <a:r>
              <a:rPr lang="el-GR" dirty="0" smtClean="0"/>
              <a:t>Προϋποθέτει ότι τα άτομα προχωρούν προς τα πάνω στην ιεραρχία ένα βήμα κάθε φορά. </a:t>
            </a:r>
          </a:p>
          <a:p>
            <a:r>
              <a:rPr lang="el-GR" dirty="0" smtClean="0"/>
              <a:t>Αρχή της </a:t>
            </a:r>
            <a:r>
              <a:rPr lang="el-GR" b="1" dirty="0" smtClean="0"/>
              <a:t>απογοήτευσης- παλινδρόμησης</a:t>
            </a:r>
          </a:p>
          <a:p>
            <a:r>
              <a:rPr lang="el-GR" sz="1600" dirty="0" smtClean="0"/>
              <a:t>Δηλαδή η αποτυχία ικανοποίησης μιας ανάγκης υψηλότερου επιπέδου μπορεί να προκαλέσει μια παλινδρόμηση σε μια ανάγκη χαμηλότερου επιπέδου  </a:t>
            </a:r>
            <a:endParaRPr lang="el-GR" sz="1600" dirty="0"/>
          </a:p>
        </p:txBody>
      </p:sp>
    </p:spTree>
    <p:extLst>
      <p:ext uri="{BB962C8B-B14F-4D97-AF65-F5344CB8AC3E}">
        <p14:creationId xmlns:p14="http://schemas.microsoft.com/office/powerpoint/2010/main" val="731999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539552" y="908720"/>
            <a:ext cx="8229600" cy="1066800"/>
          </a:xfrm>
        </p:spPr>
        <p:txBody>
          <a:bodyPr>
            <a:normAutofit/>
          </a:bodyPr>
          <a:lstStyle/>
          <a:p>
            <a:pPr algn="ctr"/>
            <a:r>
              <a:rPr lang="el-GR" sz="2400" b="1" dirty="0"/>
              <a:t>Τι παρακινεί τους ανθρώπους </a:t>
            </a:r>
            <a:r>
              <a:rPr lang="el-GR" sz="2400" b="1" dirty="0" smtClean="0"/>
              <a:t>να </a:t>
            </a:r>
            <a:r>
              <a:rPr lang="el-GR" sz="2400" b="1" dirty="0"/>
              <a:t>εργάζονται;</a:t>
            </a:r>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90464"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7</a:t>
            </a:fld>
            <a:endParaRPr lang="en-US"/>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658933"/>
            <a:ext cx="7560840" cy="47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1043608" y="6237312"/>
            <a:ext cx="7992888" cy="523220"/>
          </a:xfrm>
          <a:prstGeom prst="rect">
            <a:avLst/>
          </a:prstGeom>
        </p:spPr>
        <p:txBody>
          <a:bodyPr wrap="square">
            <a:spAutoFit/>
          </a:bodyPr>
          <a:lstStyle/>
          <a:p>
            <a:r>
              <a:rPr lang="el-GR" sz="1400" dirty="0"/>
              <a:t>Πηγή: Greenberg, J., &amp; </a:t>
            </a:r>
            <a:r>
              <a:rPr lang="el-GR" sz="1400" dirty="0" err="1"/>
              <a:t>Baron</a:t>
            </a:r>
            <a:r>
              <a:rPr lang="el-GR" sz="1400" dirty="0"/>
              <a:t>, R. A. (2013). </a:t>
            </a:r>
            <a:r>
              <a:rPr lang="el-GR" sz="1400" dirty="0" err="1"/>
              <a:t>Οργανωσιακή</a:t>
            </a:r>
            <a:r>
              <a:rPr lang="el-GR" sz="1400" dirty="0"/>
              <a:t> Ψυχολογία και Συμπεριφορά. Αθήνα: Εκδόσεις Γ.  ΔΑΡΔΑΝΟΣ - Κ. ΔΑΡΔΑΝΟΣ </a:t>
            </a:r>
          </a:p>
        </p:txBody>
      </p:sp>
    </p:spTree>
    <p:extLst>
      <p:ext uri="{BB962C8B-B14F-4D97-AF65-F5344CB8AC3E}">
        <p14:creationId xmlns:p14="http://schemas.microsoft.com/office/powerpoint/2010/main" val="2212780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539552" y="908720"/>
            <a:ext cx="8229600" cy="1066800"/>
          </a:xfrm>
        </p:spPr>
        <p:txBody>
          <a:bodyPr>
            <a:normAutofit/>
          </a:bodyPr>
          <a:lstStyle/>
          <a:p>
            <a:pPr algn="ctr"/>
            <a:r>
              <a:rPr lang="el-GR" sz="2400" b="1" dirty="0" smtClean="0"/>
              <a:t>Παγκόσμια κίνητρα εργασίας </a:t>
            </a:r>
            <a:endParaRPr lang="el-GR" sz="2400" b="1"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90464"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8</a:t>
            </a:fld>
            <a:endParaRPr lang="en-US"/>
          </a:p>
        </p:txBody>
      </p:sp>
      <p:sp>
        <p:nvSpPr>
          <p:cNvPr id="7" name="Θέση περιεχομένου 6"/>
          <p:cNvSpPr>
            <a:spLocks noGrp="1"/>
          </p:cNvSpPr>
          <p:nvPr>
            <p:ph idx="1"/>
          </p:nvPr>
        </p:nvSpPr>
        <p:spPr/>
        <p:txBody>
          <a:bodyPr/>
          <a:lstStyle/>
          <a:p>
            <a:pPr marL="0" lvl="0" indent="0">
              <a:spcBef>
                <a:spcPts val="0"/>
              </a:spcBef>
              <a:buClrTx/>
              <a:buNone/>
            </a:pPr>
            <a:r>
              <a:rPr lang="el-GR" altLang="el-GR" sz="4000" dirty="0">
                <a:solidFill>
                  <a:prstClr val="black"/>
                </a:solidFill>
                <a:latin typeface="Times New Roman" pitchFamily="18" charset="0"/>
                <a:cs typeface="Times New Roman" pitchFamily="18" charset="0"/>
              </a:rPr>
              <a:t>Τ</a:t>
            </a:r>
            <a:r>
              <a:rPr lang="el-GR" altLang="el-GR" sz="2000" b="1" dirty="0">
                <a:solidFill>
                  <a:prstClr val="black"/>
                </a:solidFill>
                <a:latin typeface="Calibri" panose="020F0502020204030204"/>
              </a:rPr>
              <a:t>ι παρακινεί τους ανθρώπους να συμπεριφέρονται</a:t>
            </a:r>
            <a:br>
              <a:rPr lang="el-GR" altLang="el-GR" sz="2000" b="1" dirty="0">
                <a:solidFill>
                  <a:prstClr val="black"/>
                </a:solidFill>
                <a:latin typeface="Calibri" panose="020F0502020204030204"/>
              </a:rPr>
            </a:br>
            <a:r>
              <a:rPr lang="el-GR" altLang="el-GR" sz="2000" b="1" dirty="0">
                <a:solidFill>
                  <a:prstClr val="black"/>
                </a:solidFill>
                <a:latin typeface="Calibri" panose="020F0502020204030204"/>
              </a:rPr>
              <a:t>όπως συμπεριφέρονται;</a:t>
            </a:r>
          </a:p>
          <a:p>
            <a:pPr marL="0" lvl="0" indent="0">
              <a:spcBef>
                <a:spcPts val="0"/>
              </a:spcBef>
              <a:buClrTx/>
              <a:buNone/>
            </a:pPr>
            <a:endParaRPr lang="el-GR" altLang="el-GR" sz="2000" b="1" dirty="0">
              <a:solidFill>
                <a:prstClr val="black"/>
              </a:solidFill>
              <a:latin typeface="Calibri" panose="020F0502020204030204"/>
            </a:endParaRPr>
          </a:p>
          <a:p>
            <a:pPr marL="0" lvl="0" indent="0">
              <a:spcBef>
                <a:spcPts val="0"/>
              </a:spcBef>
              <a:buClrTx/>
              <a:buNone/>
            </a:pPr>
            <a:r>
              <a:rPr lang="el-GR" altLang="el-GR" sz="2000" b="1" i="1" dirty="0">
                <a:solidFill>
                  <a:prstClr val="black"/>
                </a:solidFill>
                <a:latin typeface="Calibri" panose="020F0502020204030204"/>
              </a:rPr>
              <a:t>Αποτελέσματα από 5.679 στελεχών (</a:t>
            </a:r>
            <a:r>
              <a:rPr lang="el-GR" altLang="el-GR" sz="2000" b="1" i="1" dirty="0" err="1">
                <a:solidFill>
                  <a:prstClr val="black"/>
                </a:solidFill>
                <a:latin typeface="Calibri" panose="020F0502020204030204"/>
              </a:rPr>
              <a:t>McKinsey</a:t>
            </a:r>
            <a:r>
              <a:rPr lang="el-GR" altLang="el-GR" sz="2000" b="1" i="1" dirty="0">
                <a:solidFill>
                  <a:prstClr val="black"/>
                </a:solidFill>
                <a:latin typeface="Calibri" panose="020F0502020204030204"/>
              </a:rPr>
              <a:t>) έδειξαν</a:t>
            </a:r>
          </a:p>
          <a:p>
            <a:pPr marL="342900" lvl="0" indent="-342900">
              <a:spcBef>
                <a:spcPts val="0"/>
              </a:spcBef>
              <a:buClrTx/>
              <a:buFont typeface="Wingdings" panose="05000000000000000000" pitchFamily="2" charset="2"/>
              <a:buChar char="ü"/>
            </a:pPr>
            <a:r>
              <a:rPr lang="el-GR" altLang="el-GR" sz="2000" dirty="0">
                <a:solidFill>
                  <a:prstClr val="black"/>
                </a:solidFill>
                <a:latin typeface="Calibri" panose="020F0502020204030204"/>
              </a:rPr>
              <a:t>Ενδιαφέρουσα &amp; προκλητική εργασία (59%)</a:t>
            </a:r>
          </a:p>
          <a:p>
            <a:pPr marL="342900" lvl="0" indent="-342900">
              <a:spcBef>
                <a:spcPts val="0"/>
              </a:spcBef>
              <a:buClrTx/>
              <a:buFont typeface="Wingdings" panose="05000000000000000000" pitchFamily="2" charset="2"/>
              <a:buChar char="ü"/>
            </a:pPr>
            <a:r>
              <a:rPr lang="el-GR" altLang="el-GR" sz="2000" dirty="0">
                <a:solidFill>
                  <a:prstClr val="black"/>
                </a:solidFill>
                <a:latin typeface="Calibri" panose="020F0502020204030204"/>
              </a:rPr>
              <a:t>Δυνατότητα εξισορρόπησης εργασιακής &amp; προσωπικής ζωής (51%)</a:t>
            </a:r>
          </a:p>
          <a:p>
            <a:pPr marL="342900" lvl="0" indent="-342900">
              <a:spcBef>
                <a:spcPts val="0"/>
              </a:spcBef>
              <a:buClrTx/>
              <a:buFont typeface="Wingdings" panose="05000000000000000000" pitchFamily="2" charset="2"/>
              <a:buChar char="ü"/>
            </a:pPr>
            <a:r>
              <a:rPr lang="el-GR" altLang="el-GR" sz="2000" dirty="0">
                <a:solidFill>
                  <a:prstClr val="black"/>
                </a:solidFill>
                <a:latin typeface="Calibri" panose="020F0502020204030204"/>
              </a:rPr>
              <a:t>Ικανή διοίκηση (48%)</a:t>
            </a:r>
          </a:p>
          <a:p>
            <a:pPr marL="342900" lvl="0" indent="-342900">
              <a:spcBef>
                <a:spcPts val="0"/>
              </a:spcBef>
              <a:buClrTx/>
              <a:buFont typeface="Wingdings" panose="05000000000000000000" pitchFamily="2" charset="2"/>
              <a:buChar char="ü"/>
            </a:pPr>
            <a:r>
              <a:rPr lang="el-GR" altLang="el-GR" sz="2000" dirty="0">
                <a:solidFill>
                  <a:prstClr val="black"/>
                </a:solidFill>
                <a:latin typeface="Calibri" panose="020F0502020204030204"/>
              </a:rPr>
              <a:t>Συμμετοχή στη λήψη αποφάσεων (41%)</a:t>
            </a:r>
          </a:p>
          <a:p>
            <a:pPr marL="342900" lvl="0" indent="-342900">
              <a:spcBef>
                <a:spcPts val="0"/>
              </a:spcBef>
              <a:buClrTx/>
              <a:buFont typeface="Wingdings" panose="05000000000000000000" pitchFamily="2" charset="2"/>
              <a:buChar char="ü"/>
            </a:pPr>
            <a:r>
              <a:rPr lang="el-GR" altLang="el-GR" sz="2000" dirty="0">
                <a:solidFill>
                  <a:prstClr val="black"/>
                </a:solidFill>
                <a:latin typeface="Calibri" panose="020F0502020204030204"/>
              </a:rPr>
              <a:t>Ανάληψη πρωτοβουλιών (40%)</a:t>
            </a:r>
          </a:p>
          <a:p>
            <a:pPr marL="342900" lvl="0" indent="-342900">
              <a:spcBef>
                <a:spcPts val="0"/>
              </a:spcBef>
              <a:buClrTx/>
              <a:buFont typeface="Wingdings" panose="05000000000000000000" pitchFamily="2" charset="2"/>
              <a:buChar char="ü"/>
            </a:pPr>
            <a:r>
              <a:rPr lang="el-GR" altLang="el-GR" sz="2000" dirty="0">
                <a:solidFill>
                  <a:prstClr val="black"/>
                </a:solidFill>
                <a:latin typeface="Calibri" panose="020F0502020204030204"/>
              </a:rPr>
              <a:t>Ταίριασμα με τις αξίες &amp; κουλτούρα του οργανισμού (39%)</a:t>
            </a:r>
          </a:p>
          <a:p>
            <a:pPr marL="342900" lvl="0" indent="-342900">
              <a:spcBef>
                <a:spcPts val="0"/>
              </a:spcBef>
              <a:buClrTx/>
              <a:buFont typeface="Wingdings" panose="05000000000000000000" pitchFamily="2" charset="2"/>
              <a:buChar char="ü"/>
            </a:pPr>
            <a:r>
              <a:rPr lang="el-GR" altLang="el-GR" sz="2000" dirty="0">
                <a:solidFill>
                  <a:prstClr val="black"/>
                </a:solidFill>
                <a:latin typeface="Calibri" panose="020F0502020204030204"/>
              </a:rPr>
              <a:t>Αναγνώριση &amp; επιβράβευση για την ατομική συνεισφορά (39%)</a:t>
            </a:r>
          </a:p>
          <a:p>
            <a:pPr marL="342900" lvl="0" indent="-342900">
              <a:spcBef>
                <a:spcPts val="0"/>
              </a:spcBef>
              <a:buClrTx/>
              <a:buFont typeface="Wingdings" panose="05000000000000000000" pitchFamily="2" charset="2"/>
              <a:buChar char="ü"/>
            </a:pPr>
            <a:r>
              <a:rPr lang="el-GR" altLang="el-GR" sz="2000" dirty="0">
                <a:solidFill>
                  <a:prstClr val="black"/>
                </a:solidFill>
                <a:latin typeface="Calibri" panose="020F0502020204030204"/>
              </a:rPr>
              <a:t>Ευκαιρίες εξέλιξης καριέρας (37%)</a:t>
            </a:r>
          </a:p>
          <a:p>
            <a:pPr marL="0" lvl="0" indent="0">
              <a:spcBef>
                <a:spcPts val="0"/>
              </a:spcBef>
              <a:buClrTx/>
              <a:buNone/>
            </a:pPr>
            <a:endParaRPr lang="el-GR" altLang="el-GR" sz="2000" b="1" dirty="0">
              <a:solidFill>
                <a:prstClr val="black"/>
              </a:solidFill>
              <a:latin typeface="Calibri" panose="020F0502020204030204"/>
            </a:endParaRPr>
          </a:p>
          <a:p>
            <a:endParaRPr lang="el-GR" dirty="0"/>
          </a:p>
        </p:txBody>
      </p:sp>
    </p:spTree>
    <p:extLst>
      <p:ext uri="{BB962C8B-B14F-4D97-AF65-F5344CB8AC3E}">
        <p14:creationId xmlns:p14="http://schemas.microsoft.com/office/powerpoint/2010/main" val="2927891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5323B4B-8A4F-48E9-B622-DCFCF75CBB17}"/>
              </a:ext>
            </a:extLst>
          </p:cNvPr>
          <p:cNvSpPr>
            <a:spLocks noGrp="1"/>
          </p:cNvSpPr>
          <p:nvPr>
            <p:ph type="title"/>
          </p:nvPr>
        </p:nvSpPr>
        <p:spPr>
          <a:xfrm>
            <a:off x="457200" y="918534"/>
            <a:ext cx="8229600" cy="1066800"/>
          </a:xfrm>
        </p:spPr>
        <p:txBody>
          <a:bodyPr>
            <a:noAutofit/>
          </a:bodyPr>
          <a:lstStyle/>
          <a:p>
            <a:pPr algn="ctr"/>
            <a:r>
              <a:rPr lang="el-GR" sz="2400" b="1" dirty="0" smtClean="0"/>
              <a:t>Η σημασία του </a:t>
            </a:r>
            <a:r>
              <a:rPr lang="el-GR" sz="2400" b="1" dirty="0"/>
              <a:t>Ανθρώπινου Δυναμικού </a:t>
            </a:r>
            <a:r>
              <a:rPr lang="el-GR" sz="2400" b="1" dirty="0" smtClean="0"/>
              <a:t>στην ποιοτική &amp; αναπτυξιακή διαδικασία </a:t>
            </a:r>
            <a:endParaRPr lang="el-GR" sz="2400" b="1" dirty="0"/>
          </a:p>
        </p:txBody>
      </p:sp>
      <p:sp>
        <p:nvSpPr>
          <p:cNvPr id="3"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p:txBody>
          <a:bodyPr>
            <a:normAutofit/>
          </a:bodyPr>
          <a:lstStyle/>
          <a:p>
            <a:pPr marL="82296" indent="0" algn="just">
              <a:buNone/>
            </a:pPr>
            <a:r>
              <a:rPr lang="el-GR" sz="2000" b="1" dirty="0">
                <a:solidFill>
                  <a:schemeClr val="accent3"/>
                </a:solidFill>
              </a:rPr>
              <a:t>2. </a:t>
            </a:r>
            <a:r>
              <a:rPr lang="el-GR" sz="2000" b="1" dirty="0"/>
              <a:t>Σχέση με την ποιότητα</a:t>
            </a:r>
          </a:p>
          <a:p>
            <a:pPr marL="82296" indent="0" algn="just">
              <a:buNone/>
            </a:pPr>
            <a:endParaRPr lang="el-GR" sz="2000" b="1" dirty="0"/>
          </a:p>
        </p:txBody>
      </p:sp>
      <p:sp>
        <p:nvSpPr>
          <p:cNvPr id="4" name="Θέση υποσέλιδου 3">
            <a:extLst>
              <a:ext uri="{FF2B5EF4-FFF2-40B4-BE49-F238E27FC236}">
                <a16:creationId xmlns="" xmlns:a16="http://schemas.microsoft.com/office/drawing/2014/main" id="{9DB2C214-1FAC-44BB-A46E-B4B92CB788CB}"/>
              </a:ext>
            </a:extLst>
          </p:cNvPr>
          <p:cNvSpPr>
            <a:spLocks noGrp="1"/>
          </p:cNvSpPr>
          <p:nvPr>
            <p:ph type="ftr" sz="quarter" idx="11"/>
          </p:nvPr>
        </p:nvSpPr>
        <p:spPr>
          <a:xfrm>
            <a:off x="5257800" y="612648"/>
            <a:ext cx="1618456" cy="457200"/>
          </a:xfrm>
        </p:spPr>
        <p:txBody>
          <a:bodyPr/>
          <a:lstStyle/>
          <a:p>
            <a:r>
              <a:rPr lang="el-GR" sz="1000" dirty="0"/>
              <a:t>Κεφάλαιο4. Ανθρώπινο Δυναμικό και ΔΟΠ</a:t>
            </a:r>
          </a:p>
        </p:txBody>
      </p:sp>
      <p:sp>
        <p:nvSpPr>
          <p:cNvPr id="5" name="Θέση αριθμού διαφάνειας 4">
            <a:extLst>
              <a:ext uri="{FF2B5EF4-FFF2-40B4-BE49-F238E27FC236}">
                <a16:creationId xmlns="" xmlns:a16="http://schemas.microsoft.com/office/drawing/2014/main" id="{DD2D41C3-3240-4660-8549-AD04D8F203D4}"/>
              </a:ext>
            </a:extLst>
          </p:cNvPr>
          <p:cNvSpPr>
            <a:spLocks noGrp="1"/>
          </p:cNvSpPr>
          <p:nvPr>
            <p:ph type="sldNum" sz="quarter" idx="12"/>
          </p:nvPr>
        </p:nvSpPr>
        <p:spPr/>
        <p:txBody>
          <a:bodyPr/>
          <a:lstStyle/>
          <a:p>
            <a:fld id="{990B41CA-569D-40E7-8E58-026C0338B2C8}" type="slidenum">
              <a:rPr lang="en-US" smtClean="0"/>
              <a:pPr/>
              <a:t>9</a:t>
            </a:fld>
            <a:endParaRPr lang="en-US"/>
          </a:p>
        </p:txBody>
      </p:sp>
      <p:pic>
        <p:nvPicPr>
          <p:cNvPr id="2050" name="Διάγραμμα 4">
            <a:extLst>
              <a:ext uri="{FF2B5EF4-FFF2-40B4-BE49-F238E27FC236}">
                <a16:creationId xmlns="" xmlns:a16="http://schemas.microsoft.com/office/drawing/2014/main" id="{C2C4EBA6-7CCE-4B40-9AE8-BEF130F93172}"/>
              </a:ext>
            </a:extLst>
          </p:cNvPr>
          <p:cNvPicPr>
            <a:picLocks noChangeArrowheads="1"/>
          </p:cNvPicPr>
          <p:nvPr/>
        </p:nvPicPr>
        <p:blipFill>
          <a:blip r:embed="rId2">
            <a:extLst>
              <a:ext uri="{28A0092B-C50C-407E-A947-70E740481C1C}">
                <a14:useLocalDpi xmlns:a14="http://schemas.microsoft.com/office/drawing/2010/main" val="0"/>
              </a:ext>
            </a:extLst>
          </a:blip>
          <a:srcRect t="-189474" b="-190788"/>
          <a:stretch>
            <a:fillRect/>
          </a:stretch>
        </p:blipFill>
        <p:spPr bwMode="auto">
          <a:xfrm>
            <a:off x="1767171" y="4512188"/>
            <a:ext cx="6045290" cy="30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Διάγραμμα 1">
            <a:extLst>
              <a:ext uri="{FF2B5EF4-FFF2-40B4-BE49-F238E27FC236}">
                <a16:creationId xmlns="" xmlns:a16="http://schemas.microsoft.com/office/drawing/2014/main" id="{1A2178EE-2FB2-4B81-8913-C08B4B568BCA}"/>
              </a:ext>
            </a:extLst>
          </p:cNvPr>
          <p:cNvPicPr>
            <a:picLocks noChangeArrowheads="1"/>
          </p:cNvPicPr>
          <p:nvPr/>
        </p:nvPicPr>
        <p:blipFill>
          <a:blip r:embed="rId3">
            <a:extLst>
              <a:ext uri="{28A0092B-C50C-407E-A947-70E740481C1C}">
                <a14:useLocalDpi xmlns:a14="http://schemas.microsoft.com/office/drawing/2010/main" val="0"/>
              </a:ext>
            </a:extLst>
          </a:blip>
          <a:srcRect l="-21210" r="-21091" b="-4945"/>
          <a:stretch>
            <a:fillRect/>
          </a:stretch>
        </p:blipFill>
        <p:spPr bwMode="auto">
          <a:xfrm>
            <a:off x="3203848" y="2276872"/>
            <a:ext cx="5808428" cy="3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5">
            <a:extLst>
              <a:ext uri="{FF2B5EF4-FFF2-40B4-BE49-F238E27FC236}">
                <a16:creationId xmlns="" xmlns:a16="http://schemas.microsoft.com/office/drawing/2014/main" id="{BCBAE8DF-8020-4DEA-A0E7-5EFBD4CB51C0}"/>
              </a:ext>
            </a:extLst>
          </p:cNvPr>
          <p:cNvPicPr>
            <a:picLocks noChangeAspect="1"/>
          </p:cNvPicPr>
          <p:nvPr/>
        </p:nvPicPr>
        <p:blipFill>
          <a:blip r:embed="rId4"/>
          <a:stretch>
            <a:fillRect/>
          </a:stretch>
        </p:blipFill>
        <p:spPr>
          <a:xfrm>
            <a:off x="755576" y="2886218"/>
            <a:ext cx="2067685" cy="1184920"/>
          </a:xfrm>
          <a:prstGeom prst="rect">
            <a:avLst/>
          </a:prstGeom>
        </p:spPr>
      </p:pic>
    </p:spTree>
    <p:extLst>
      <p:ext uri="{BB962C8B-B14F-4D97-AF65-F5344CB8AC3E}">
        <p14:creationId xmlns:p14="http://schemas.microsoft.com/office/powerpoint/2010/main" val="241335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1000"/>
                                        <p:tgtEl>
                                          <p:spTgt spid="2051"/>
                                        </p:tgtEl>
                                      </p:cBhvr>
                                    </p:animEffect>
                                    <p:anim calcmode="lin" valueType="num">
                                      <p:cBhvr>
                                        <p:cTn id="20" dur="1000" fill="hold"/>
                                        <p:tgtEl>
                                          <p:spTgt spid="2051"/>
                                        </p:tgtEl>
                                        <p:attrNameLst>
                                          <p:attrName>ppt_x</p:attrName>
                                        </p:attrNameLst>
                                      </p:cBhvr>
                                      <p:tavLst>
                                        <p:tav tm="0">
                                          <p:val>
                                            <p:strVal val="#ppt_x"/>
                                          </p:val>
                                        </p:tav>
                                        <p:tav tm="100000">
                                          <p:val>
                                            <p:strVal val="#ppt_x"/>
                                          </p:val>
                                        </p:tav>
                                      </p:tavLst>
                                    </p:anim>
                                    <p:anim calcmode="lin" valueType="num">
                                      <p:cBhvr>
                                        <p:cTn id="2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8820AE4-6656-4BD3-B238-B08937F5EF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0</TotalTime>
  <Words>3314</Words>
  <Application>Microsoft Office PowerPoint</Application>
  <PresentationFormat>Προβολή στην οθόνη (4:3)</PresentationFormat>
  <Paragraphs>387</Paragraphs>
  <Slides>37</Slides>
  <Notes>1</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37</vt:i4>
      </vt:variant>
    </vt:vector>
  </HeadingPairs>
  <TitlesOfParts>
    <vt:vector size="49" baseType="lpstr">
      <vt:lpstr>맑은 고딕</vt:lpstr>
      <vt:lpstr>Arial</vt:lpstr>
      <vt:lpstr>Calibri</vt:lpstr>
      <vt:lpstr>Comic Sans MS</vt:lpstr>
      <vt:lpstr>Georgia</vt:lpstr>
      <vt:lpstr>MgUniverseLight-Normal</vt:lpstr>
      <vt:lpstr>Symbol</vt:lpstr>
      <vt:lpstr>Times New Roman</vt:lpstr>
      <vt:lpstr>Trebuchet MS</vt:lpstr>
      <vt:lpstr>Wingdings</vt:lpstr>
      <vt:lpstr>Wingdings 2</vt:lpstr>
      <vt:lpstr>Urban</vt:lpstr>
      <vt:lpstr>4. Ανθρώπινο Δυναμικό και ΔΟΠ</vt:lpstr>
      <vt:lpstr>Περιεχόμενα </vt:lpstr>
      <vt:lpstr>Μέρος Α’: Διοίκηση Ανθρώπινου Δυναμικού </vt:lpstr>
      <vt:lpstr>Διερεύνηση ανθρώπινων αναγκών</vt:lpstr>
      <vt:lpstr>Ιεράρχηση Αναγκών- Θεωρία Maslow &amp; αντιστοίχιση εντός εργασίας </vt:lpstr>
      <vt:lpstr>Alderfer (θεωρία ERG)</vt:lpstr>
      <vt:lpstr>Τι παρακινεί τους ανθρώπους να εργάζονται;</vt:lpstr>
      <vt:lpstr>Παγκόσμια κίνητρα εργασίας </vt:lpstr>
      <vt:lpstr>Η σημασία του Ανθρώπινου Δυναμικού στην ποιοτική &amp; αναπτυξιακή διαδικασία </vt:lpstr>
      <vt:lpstr>Επαναπροσδιορισμός του ρόλου των εργαζομένων</vt:lpstr>
      <vt:lpstr>EFQM: Κριτήριο 3.Διοίκηση Ανθρώπινου Δυναμικού </vt:lpstr>
      <vt:lpstr>EFQM: Κριτήριο 3.Διοίκηση Ανθρώπινου Δυναμικού </vt:lpstr>
      <vt:lpstr>EFQM: Κριτήριο 7.Ικανοποίηση Ανθρώπινου Δυναμικού </vt:lpstr>
      <vt:lpstr>Προσωπική ποιότητα: η προσέγγιση του Claus Moller</vt:lpstr>
      <vt:lpstr>Αποφυγή ακούσιου λάθους: Poka-Yoke η προσέγγιση του Shigeo Shingo στη Toyota</vt:lpstr>
      <vt:lpstr>Αποφυγή ακούσιου λάθους συνέχεια…</vt:lpstr>
      <vt:lpstr>Η διοίκηση ανθρώπινου δυναμικού παροχής υπηρεσιών </vt:lpstr>
      <vt:lpstr>Παραδείγματα πρακτικών ΔΟΠ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Μέρος Β’: Το πρότυπο Investors in People</vt:lpstr>
      <vt:lpstr>Στάδια της πιστοποίησης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βιβλιογραφία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2017-10-28T12:43:39Z</dcterms:created>
  <dcterms:modified xsi:type="dcterms:W3CDTF">2021-01-18T14:36:39Z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