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3" r:id="rId3"/>
    <p:sldId id="257" r:id="rId4"/>
    <p:sldId id="300" r:id="rId5"/>
    <p:sldId id="299" r:id="rId6"/>
    <p:sldId id="301" r:id="rId7"/>
    <p:sldId id="262" r:id="rId8"/>
    <p:sldId id="263" r:id="rId9"/>
    <p:sldId id="264" r:id="rId10"/>
    <p:sldId id="265" r:id="rId11"/>
    <p:sldId id="266" r:id="rId12"/>
    <p:sldId id="274" r:id="rId13"/>
    <p:sldId id="275" r:id="rId14"/>
    <p:sldId id="276" r:id="rId15"/>
    <p:sldId id="277" r:id="rId16"/>
    <p:sldId id="278" r:id="rId17"/>
    <p:sldId id="281" r:id="rId18"/>
    <p:sldId id="282" r:id="rId19"/>
    <p:sldId id="283" r:id="rId20"/>
    <p:sldId id="284" r:id="rId21"/>
    <p:sldId id="285" r:id="rId22"/>
    <p:sldId id="286" r:id="rId23"/>
    <p:sldId id="260" r:id="rId24"/>
    <p:sldId id="287" r:id="rId25"/>
    <p:sldId id="288" r:id="rId26"/>
    <p:sldId id="290" r:id="rId27"/>
    <p:sldId id="289" r:id="rId28"/>
    <p:sldId id="267" r:id="rId29"/>
    <p:sldId id="302" r:id="rId30"/>
    <p:sldId id="303" r:id="rId31"/>
    <p:sldId id="272" r:id="rId32"/>
    <p:sldId id="268" r:id="rId33"/>
    <p:sldId id="292" r:id="rId34"/>
    <p:sldId id="291" r:id="rId35"/>
    <p:sldId id="295" r:id="rId36"/>
    <p:sldId id="296" r:id="rId37"/>
    <p:sldId id="297" r:id="rId38"/>
    <p:sldId id="294" r:id="rId39"/>
    <p:sldId id="293"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8" d="100"/>
          <a:sy n="68" d="100"/>
        </p:scale>
        <p:origin x="60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45074-F8F5-4665-8DE9-22A8E2B41D7D}"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el-GR"/>
        </a:p>
      </dgm:t>
    </dgm:pt>
    <dgm:pt modelId="{916D5A43-E0EF-414F-851A-DE7D7FABAD03}">
      <dgm:prSet phldrT="[Κείμενο]" custT="1"/>
      <dgm:spPr/>
      <dgm:t>
        <a:bodyPr/>
        <a:lstStyle/>
        <a:p>
          <a:r>
            <a:rPr lang="el-GR" sz="2000" dirty="0"/>
            <a:t>Συνεργατικά Σχήματα </a:t>
          </a:r>
        </a:p>
      </dgm:t>
    </dgm:pt>
    <dgm:pt modelId="{5D17282C-BB9C-4B0C-9D10-FECA94AA007C}" type="parTrans" cxnId="{192A806A-8A63-48DD-A879-CC5401E5EB6B}">
      <dgm:prSet/>
      <dgm:spPr/>
      <dgm:t>
        <a:bodyPr/>
        <a:lstStyle/>
        <a:p>
          <a:endParaRPr lang="el-GR" sz="2800"/>
        </a:p>
      </dgm:t>
    </dgm:pt>
    <dgm:pt modelId="{CF11A4CA-76A7-4910-A129-FBC515E9663C}" type="sibTrans" cxnId="{192A806A-8A63-48DD-A879-CC5401E5EB6B}">
      <dgm:prSet custT="1">
        <dgm:style>
          <a:lnRef idx="1">
            <a:schemeClr val="accent2"/>
          </a:lnRef>
          <a:fillRef idx="3">
            <a:schemeClr val="accent2"/>
          </a:fillRef>
          <a:effectRef idx="2">
            <a:schemeClr val="accent2"/>
          </a:effectRef>
          <a:fontRef idx="minor">
            <a:schemeClr val="lt1"/>
          </a:fontRef>
        </dgm:style>
      </dgm:prSet>
      <dgm:spPr>
        <a:solidFill>
          <a:srgbClr val="7030A0"/>
        </a:solidFill>
        <a:ln>
          <a:solidFill>
            <a:srgbClr val="7030A0"/>
          </a:solidFill>
        </a:ln>
      </dgm:spPr>
      <dgm:t>
        <a:bodyPr/>
        <a:lstStyle/>
        <a:p>
          <a:r>
            <a:rPr lang="el-GR" sz="2400" dirty="0"/>
            <a:t>Πρωτογενής Τομέας </a:t>
          </a:r>
        </a:p>
      </dgm:t>
    </dgm:pt>
    <dgm:pt modelId="{2C09F113-9C32-47E0-AC5C-E8A66B796CA4}">
      <dgm:prSet phldrT="[Κείμενο]" phldr="1" custT="1"/>
      <dgm:spPr/>
      <dgm:t>
        <a:bodyPr/>
        <a:lstStyle/>
        <a:p>
          <a:endParaRPr lang="el-GR" sz="2800" dirty="0"/>
        </a:p>
      </dgm:t>
    </dgm:pt>
    <dgm:pt modelId="{5C8FBAAB-92E8-4B14-A584-EF2694D4CF2D}" type="parTrans" cxnId="{A0A25918-048D-43D4-92A6-43A1F60B3661}">
      <dgm:prSet/>
      <dgm:spPr/>
      <dgm:t>
        <a:bodyPr/>
        <a:lstStyle/>
        <a:p>
          <a:endParaRPr lang="el-GR" sz="2800"/>
        </a:p>
      </dgm:t>
    </dgm:pt>
    <dgm:pt modelId="{2673D92B-A727-4A7C-9074-775A3995F4F2}" type="sibTrans" cxnId="{A0A25918-048D-43D4-92A6-43A1F60B3661}">
      <dgm:prSet/>
      <dgm:spPr/>
      <dgm:t>
        <a:bodyPr/>
        <a:lstStyle/>
        <a:p>
          <a:endParaRPr lang="el-GR" sz="2800"/>
        </a:p>
      </dgm:t>
    </dgm:pt>
    <dgm:pt modelId="{BB30D31E-692F-4E68-9B95-BF1E5F2DC5B4}">
      <dgm:prSet phldrT="[Κείμενο]" custT="1"/>
      <dgm:spPr/>
      <dgm:t>
        <a:bodyPr/>
        <a:lstStyle/>
        <a:p>
          <a:r>
            <a:rPr lang="el-GR" sz="2000" dirty="0"/>
            <a:t>Ομάδες </a:t>
          </a:r>
        </a:p>
        <a:p>
          <a:r>
            <a:rPr lang="el-GR" sz="2000" dirty="0"/>
            <a:t>Παραγωγών </a:t>
          </a:r>
        </a:p>
      </dgm:t>
    </dgm:pt>
    <dgm:pt modelId="{BCCB9285-36A1-462F-89B3-FD2B04590503}" type="sibTrans" cxnId="{442B346C-5DCA-4EAA-A4B3-55BAA31FE0CB}">
      <dgm:prSet custT="1">
        <dgm:style>
          <a:lnRef idx="1">
            <a:schemeClr val="accent2"/>
          </a:lnRef>
          <a:fillRef idx="3">
            <a:schemeClr val="accent2"/>
          </a:fillRef>
          <a:effectRef idx="2">
            <a:schemeClr val="accent2"/>
          </a:effectRef>
          <a:fontRef idx="minor">
            <a:schemeClr val="lt1"/>
          </a:fontRef>
        </dgm:style>
      </dgm:prSet>
      <dgm:spPr>
        <a:solidFill>
          <a:srgbClr val="7030A0"/>
        </a:solidFill>
        <a:ln>
          <a:solidFill>
            <a:srgbClr val="7030A0"/>
          </a:solidFill>
        </a:ln>
      </dgm:spPr>
      <dgm:t>
        <a:bodyPr/>
        <a:lstStyle/>
        <a:p>
          <a:r>
            <a:rPr lang="el-GR" sz="2400" dirty="0"/>
            <a:t>Συνεργασία</a:t>
          </a:r>
        </a:p>
      </dgm:t>
    </dgm:pt>
    <dgm:pt modelId="{7C67922D-8DB8-4019-B75B-9EF9D44AFD45}" type="parTrans" cxnId="{442B346C-5DCA-4EAA-A4B3-55BAA31FE0CB}">
      <dgm:prSet/>
      <dgm:spPr/>
      <dgm:t>
        <a:bodyPr/>
        <a:lstStyle/>
        <a:p>
          <a:endParaRPr lang="el-GR" sz="2800"/>
        </a:p>
      </dgm:t>
    </dgm:pt>
    <dgm:pt modelId="{96EADCBD-F7AA-4E6B-A7E9-85F7FBEC6FA3}" type="pres">
      <dgm:prSet presAssocID="{12445074-F8F5-4665-8DE9-22A8E2B41D7D}" presName="Name0" presStyleCnt="0">
        <dgm:presLayoutVars>
          <dgm:chMax/>
          <dgm:chPref/>
          <dgm:dir/>
          <dgm:animLvl val="lvl"/>
        </dgm:presLayoutVars>
      </dgm:prSet>
      <dgm:spPr/>
    </dgm:pt>
    <dgm:pt modelId="{654CEFC1-2831-4E14-B447-9B2DC304E497}" type="pres">
      <dgm:prSet presAssocID="{916D5A43-E0EF-414F-851A-DE7D7FABAD03}" presName="composite" presStyleCnt="0"/>
      <dgm:spPr/>
    </dgm:pt>
    <dgm:pt modelId="{05CD2755-2F68-409E-B1B3-F2FE0010077A}" type="pres">
      <dgm:prSet presAssocID="{916D5A43-E0EF-414F-851A-DE7D7FABAD03}" presName="Parent1" presStyleLbl="node1" presStyleIdx="0" presStyleCnt="4" custScaleX="104524">
        <dgm:presLayoutVars>
          <dgm:chMax val="1"/>
          <dgm:chPref val="1"/>
          <dgm:bulletEnabled val="1"/>
        </dgm:presLayoutVars>
      </dgm:prSet>
      <dgm:spPr/>
    </dgm:pt>
    <dgm:pt modelId="{E263B783-B243-468E-AECE-629420EFB0FC}" type="pres">
      <dgm:prSet presAssocID="{916D5A43-E0EF-414F-851A-DE7D7FABAD03}" presName="Childtext1" presStyleLbl="revTx" presStyleIdx="0" presStyleCnt="2">
        <dgm:presLayoutVars>
          <dgm:chMax val="0"/>
          <dgm:chPref val="0"/>
          <dgm:bulletEnabled val="1"/>
        </dgm:presLayoutVars>
      </dgm:prSet>
      <dgm:spPr/>
    </dgm:pt>
    <dgm:pt modelId="{61080FDB-1E0B-4A6F-A814-9F7D81C01782}" type="pres">
      <dgm:prSet presAssocID="{916D5A43-E0EF-414F-851A-DE7D7FABAD03}" presName="BalanceSpacing" presStyleCnt="0"/>
      <dgm:spPr/>
    </dgm:pt>
    <dgm:pt modelId="{C980A20B-C2C8-41DB-9F78-76B139BC11CB}" type="pres">
      <dgm:prSet presAssocID="{916D5A43-E0EF-414F-851A-DE7D7FABAD03}" presName="BalanceSpacing1" presStyleCnt="0"/>
      <dgm:spPr/>
    </dgm:pt>
    <dgm:pt modelId="{BF44C8C6-E77E-443F-AD20-F7AED04B1FE8}" type="pres">
      <dgm:prSet presAssocID="{CF11A4CA-76A7-4910-A129-FBC515E9663C}" presName="Accent1Text" presStyleLbl="node1" presStyleIdx="1" presStyleCnt="4" custScaleX="104408"/>
      <dgm:spPr/>
    </dgm:pt>
    <dgm:pt modelId="{F672C9BA-97A1-4241-8E55-69BEBA59C0D3}" type="pres">
      <dgm:prSet presAssocID="{CF11A4CA-76A7-4910-A129-FBC515E9663C}" presName="spaceBetweenRectangles" presStyleCnt="0"/>
      <dgm:spPr/>
    </dgm:pt>
    <dgm:pt modelId="{D4618CFF-AE87-4F06-8F74-347DDD2666D4}" type="pres">
      <dgm:prSet presAssocID="{BB30D31E-692F-4E68-9B95-BF1E5F2DC5B4}" presName="composite" presStyleCnt="0"/>
      <dgm:spPr/>
    </dgm:pt>
    <dgm:pt modelId="{82F8AEE7-AAA7-405C-B654-F8B54AF5645F}" type="pres">
      <dgm:prSet presAssocID="{BB30D31E-692F-4E68-9B95-BF1E5F2DC5B4}" presName="Parent1" presStyleLbl="node1" presStyleIdx="2" presStyleCnt="4" custLinFactNeighborX="-1941">
        <dgm:presLayoutVars>
          <dgm:chMax val="1"/>
          <dgm:chPref val="1"/>
          <dgm:bulletEnabled val="1"/>
        </dgm:presLayoutVars>
      </dgm:prSet>
      <dgm:spPr/>
    </dgm:pt>
    <dgm:pt modelId="{6795183C-68E7-4A56-B3A4-21063A9AD080}" type="pres">
      <dgm:prSet presAssocID="{BB30D31E-692F-4E68-9B95-BF1E5F2DC5B4}" presName="Childtext1" presStyleLbl="revTx" presStyleIdx="1" presStyleCnt="2">
        <dgm:presLayoutVars>
          <dgm:chMax val="0"/>
          <dgm:chPref val="0"/>
          <dgm:bulletEnabled val="1"/>
        </dgm:presLayoutVars>
      </dgm:prSet>
      <dgm:spPr/>
    </dgm:pt>
    <dgm:pt modelId="{B3F69480-6C10-4103-B9BF-8999783C6D0F}" type="pres">
      <dgm:prSet presAssocID="{BB30D31E-692F-4E68-9B95-BF1E5F2DC5B4}" presName="BalanceSpacing" presStyleCnt="0"/>
      <dgm:spPr/>
    </dgm:pt>
    <dgm:pt modelId="{B3FEE8F9-C0D9-43FF-8516-F14DB9F7B7E3}" type="pres">
      <dgm:prSet presAssocID="{BB30D31E-692F-4E68-9B95-BF1E5F2DC5B4}" presName="BalanceSpacing1" presStyleCnt="0"/>
      <dgm:spPr/>
    </dgm:pt>
    <dgm:pt modelId="{76B7F3B3-152F-4821-A09A-879DB55C31E7}" type="pres">
      <dgm:prSet presAssocID="{BCCB9285-36A1-462F-89B3-FD2B04590503}" presName="Accent1Text" presStyleLbl="node1" presStyleIdx="3" presStyleCnt="4"/>
      <dgm:spPr/>
    </dgm:pt>
  </dgm:ptLst>
  <dgm:cxnLst>
    <dgm:cxn modelId="{A0A25918-048D-43D4-92A6-43A1F60B3661}" srcId="{916D5A43-E0EF-414F-851A-DE7D7FABAD03}" destId="{2C09F113-9C32-47E0-AC5C-E8A66B796CA4}" srcOrd="0" destOrd="0" parTransId="{5C8FBAAB-92E8-4B14-A584-EF2694D4CF2D}" sibTransId="{2673D92B-A727-4A7C-9074-775A3995F4F2}"/>
    <dgm:cxn modelId="{192A806A-8A63-48DD-A879-CC5401E5EB6B}" srcId="{12445074-F8F5-4665-8DE9-22A8E2B41D7D}" destId="{916D5A43-E0EF-414F-851A-DE7D7FABAD03}" srcOrd="0" destOrd="0" parTransId="{5D17282C-BB9C-4B0C-9D10-FECA94AA007C}" sibTransId="{CF11A4CA-76A7-4910-A129-FBC515E9663C}"/>
    <dgm:cxn modelId="{442B346C-5DCA-4EAA-A4B3-55BAA31FE0CB}" srcId="{12445074-F8F5-4665-8DE9-22A8E2B41D7D}" destId="{BB30D31E-692F-4E68-9B95-BF1E5F2DC5B4}" srcOrd="1" destOrd="0" parTransId="{7C67922D-8DB8-4019-B75B-9EF9D44AFD45}" sibTransId="{BCCB9285-36A1-462F-89B3-FD2B04590503}"/>
    <dgm:cxn modelId="{6B194176-EF59-4E18-8AEB-DD7205CBDDAA}" type="presOf" srcId="{2C09F113-9C32-47E0-AC5C-E8A66B796CA4}" destId="{E263B783-B243-468E-AECE-629420EFB0FC}" srcOrd="0" destOrd="0" presId="urn:microsoft.com/office/officeart/2008/layout/AlternatingHexagons"/>
    <dgm:cxn modelId="{058289A2-7623-4082-9744-B1B5075407C6}" type="presOf" srcId="{BB30D31E-692F-4E68-9B95-BF1E5F2DC5B4}" destId="{82F8AEE7-AAA7-405C-B654-F8B54AF5645F}" srcOrd="0" destOrd="0" presId="urn:microsoft.com/office/officeart/2008/layout/AlternatingHexagons"/>
    <dgm:cxn modelId="{968D66AD-EB33-4C8F-8C79-2EBA967F30EA}" type="presOf" srcId="{12445074-F8F5-4665-8DE9-22A8E2B41D7D}" destId="{96EADCBD-F7AA-4E6B-A7E9-85F7FBEC6FA3}" srcOrd="0" destOrd="0" presId="urn:microsoft.com/office/officeart/2008/layout/AlternatingHexagons"/>
    <dgm:cxn modelId="{F7139CBA-B4F8-4ABF-862F-37C046773905}" type="presOf" srcId="{CF11A4CA-76A7-4910-A129-FBC515E9663C}" destId="{BF44C8C6-E77E-443F-AD20-F7AED04B1FE8}" srcOrd="0" destOrd="0" presId="urn:microsoft.com/office/officeart/2008/layout/AlternatingHexagons"/>
    <dgm:cxn modelId="{B5018AF3-9C39-4ACE-B4B1-750F33B6F5A6}" type="presOf" srcId="{BCCB9285-36A1-462F-89B3-FD2B04590503}" destId="{76B7F3B3-152F-4821-A09A-879DB55C31E7}" srcOrd="0" destOrd="0" presId="urn:microsoft.com/office/officeart/2008/layout/AlternatingHexagons"/>
    <dgm:cxn modelId="{D9759CFF-9F8F-47ED-8A4C-535710E4B7F7}" type="presOf" srcId="{916D5A43-E0EF-414F-851A-DE7D7FABAD03}" destId="{05CD2755-2F68-409E-B1B3-F2FE0010077A}" srcOrd="0" destOrd="0" presId="urn:microsoft.com/office/officeart/2008/layout/AlternatingHexagons"/>
    <dgm:cxn modelId="{4708A61F-E274-4512-ADD1-7CF1352B9F51}" type="presParOf" srcId="{96EADCBD-F7AA-4E6B-A7E9-85F7FBEC6FA3}" destId="{654CEFC1-2831-4E14-B447-9B2DC304E497}" srcOrd="0" destOrd="0" presId="urn:microsoft.com/office/officeart/2008/layout/AlternatingHexagons"/>
    <dgm:cxn modelId="{26366A95-6D75-4517-AED5-3ED05142BDF2}" type="presParOf" srcId="{654CEFC1-2831-4E14-B447-9B2DC304E497}" destId="{05CD2755-2F68-409E-B1B3-F2FE0010077A}" srcOrd="0" destOrd="0" presId="urn:microsoft.com/office/officeart/2008/layout/AlternatingHexagons"/>
    <dgm:cxn modelId="{1C1CAB98-F622-4DE9-A039-CB9B95C50FD3}" type="presParOf" srcId="{654CEFC1-2831-4E14-B447-9B2DC304E497}" destId="{E263B783-B243-468E-AECE-629420EFB0FC}" srcOrd="1" destOrd="0" presId="urn:microsoft.com/office/officeart/2008/layout/AlternatingHexagons"/>
    <dgm:cxn modelId="{F20AF0B9-536A-4C09-A6F7-46CC8331635F}" type="presParOf" srcId="{654CEFC1-2831-4E14-B447-9B2DC304E497}" destId="{61080FDB-1E0B-4A6F-A814-9F7D81C01782}" srcOrd="2" destOrd="0" presId="urn:microsoft.com/office/officeart/2008/layout/AlternatingHexagons"/>
    <dgm:cxn modelId="{ED9CABDE-D789-46D9-A25E-AB3F96D8775A}" type="presParOf" srcId="{654CEFC1-2831-4E14-B447-9B2DC304E497}" destId="{C980A20B-C2C8-41DB-9F78-76B139BC11CB}" srcOrd="3" destOrd="0" presId="urn:microsoft.com/office/officeart/2008/layout/AlternatingHexagons"/>
    <dgm:cxn modelId="{0EAFAFB1-10ED-4CF9-B2A0-EBE032F70041}" type="presParOf" srcId="{654CEFC1-2831-4E14-B447-9B2DC304E497}" destId="{BF44C8C6-E77E-443F-AD20-F7AED04B1FE8}" srcOrd="4" destOrd="0" presId="urn:microsoft.com/office/officeart/2008/layout/AlternatingHexagons"/>
    <dgm:cxn modelId="{553016A9-032E-408C-9ED8-ADD5AF443A11}" type="presParOf" srcId="{96EADCBD-F7AA-4E6B-A7E9-85F7FBEC6FA3}" destId="{F672C9BA-97A1-4241-8E55-69BEBA59C0D3}" srcOrd="1" destOrd="0" presId="urn:microsoft.com/office/officeart/2008/layout/AlternatingHexagons"/>
    <dgm:cxn modelId="{113AFEF8-98D8-48B6-8493-BB2FA25A8EF5}" type="presParOf" srcId="{96EADCBD-F7AA-4E6B-A7E9-85F7FBEC6FA3}" destId="{D4618CFF-AE87-4F06-8F74-347DDD2666D4}" srcOrd="2" destOrd="0" presId="urn:microsoft.com/office/officeart/2008/layout/AlternatingHexagons"/>
    <dgm:cxn modelId="{76EF69F5-C757-4456-9ADD-009BDCA3FF02}" type="presParOf" srcId="{D4618CFF-AE87-4F06-8F74-347DDD2666D4}" destId="{82F8AEE7-AAA7-405C-B654-F8B54AF5645F}" srcOrd="0" destOrd="0" presId="urn:microsoft.com/office/officeart/2008/layout/AlternatingHexagons"/>
    <dgm:cxn modelId="{666339E8-F157-43F6-A228-6FA50FC00DEF}" type="presParOf" srcId="{D4618CFF-AE87-4F06-8F74-347DDD2666D4}" destId="{6795183C-68E7-4A56-B3A4-21063A9AD080}" srcOrd="1" destOrd="0" presId="urn:microsoft.com/office/officeart/2008/layout/AlternatingHexagons"/>
    <dgm:cxn modelId="{CC094AB4-A259-48FE-B996-746071295E4F}" type="presParOf" srcId="{D4618CFF-AE87-4F06-8F74-347DDD2666D4}" destId="{B3F69480-6C10-4103-B9BF-8999783C6D0F}" srcOrd="2" destOrd="0" presId="urn:microsoft.com/office/officeart/2008/layout/AlternatingHexagons"/>
    <dgm:cxn modelId="{F81B5EE8-AAC8-4D14-AF56-9894E13FF05E}" type="presParOf" srcId="{D4618CFF-AE87-4F06-8F74-347DDD2666D4}" destId="{B3FEE8F9-C0D9-43FF-8516-F14DB9F7B7E3}" srcOrd="3" destOrd="0" presId="urn:microsoft.com/office/officeart/2008/layout/AlternatingHexagons"/>
    <dgm:cxn modelId="{9F9AA564-8DE1-4572-98F8-5E548EF0FE8D}" type="presParOf" srcId="{D4618CFF-AE87-4F06-8F74-347DDD2666D4}" destId="{76B7F3B3-152F-4821-A09A-879DB55C31E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2755-2F68-409E-B1B3-F2FE0010077A}">
      <dsp:nvSpPr>
        <dsp:cNvPr id="0" name=""/>
        <dsp:cNvSpPr/>
      </dsp:nvSpPr>
      <dsp:spPr>
        <a:xfrm rot="5400000">
          <a:off x="4548074" y="114514"/>
          <a:ext cx="2512707" cy="228495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Συνεργατικά Σχήματα </a:t>
          </a:r>
        </a:p>
      </dsp:txBody>
      <dsp:txXfrm rot="-5400000">
        <a:off x="5025517" y="400442"/>
        <a:ext cx="1557821" cy="1713097"/>
      </dsp:txXfrm>
    </dsp:sp>
    <dsp:sp modelId="{E263B783-B243-468E-AECE-629420EFB0FC}">
      <dsp:nvSpPr>
        <dsp:cNvPr id="0" name=""/>
        <dsp:cNvSpPr/>
      </dsp:nvSpPr>
      <dsp:spPr>
        <a:xfrm>
          <a:off x="6963792" y="503178"/>
          <a:ext cx="2804182" cy="150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l-GR" sz="2800" kern="1200" dirty="0"/>
        </a:p>
      </dsp:txBody>
      <dsp:txXfrm>
        <a:off x="6963792" y="503178"/>
        <a:ext cx="2804182" cy="1507624"/>
      </dsp:txXfrm>
    </dsp:sp>
    <dsp:sp modelId="{BF44C8C6-E77E-443F-AD20-F7AED04B1FE8}">
      <dsp:nvSpPr>
        <dsp:cNvPr id="0" name=""/>
        <dsp:cNvSpPr/>
      </dsp:nvSpPr>
      <dsp:spPr>
        <a:xfrm rot="5400000">
          <a:off x="2187134" y="115782"/>
          <a:ext cx="2512707" cy="2282417"/>
        </a:xfrm>
        <a:prstGeom prst="hexagon">
          <a:avLst>
            <a:gd name="adj" fmla="val 25000"/>
            <a:gd name="vf" fmla="val 115470"/>
          </a:avLst>
        </a:prstGeom>
        <a:solidFill>
          <a:srgbClr val="7030A0"/>
        </a:solidFill>
        <a:ln w="6350" cap="flat" cmpd="sng" algn="ctr">
          <a:solidFill>
            <a:srgbClr val="7030A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Πρωτογενής Τομέας </a:t>
          </a:r>
        </a:p>
      </dsp:txBody>
      <dsp:txXfrm rot="-5400000">
        <a:off x="2665250" y="400231"/>
        <a:ext cx="1556475" cy="1713519"/>
      </dsp:txXfrm>
    </dsp:sp>
    <dsp:sp modelId="{82F8AEE7-AAA7-405C-B654-F8B54AF5645F}">
      <dsp:nvSpPr>
        <dsp:cNvPr id="0" name=""/>
        <dsp:cNvSpPr/>
      </dsp:nvSpPr>
      <dsp:spPr>
        <a:xfrm rot="5400000">
          <a:off x="3320650" y="2296749"/>
          <a:ext cx="2512707" cy="218605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Ομάδες </a:t>
          </a:r>
        </a:p>
        <a:p>
          <a:pPr marL="0" lvl="0" indent="0" algn="ctr" defTabSz="889000">
            <a:lnSpc>
              <a:spcPct val="90000"/>
            </a:lnSpc>
            <a:spcBef>
              <a:spcPct val="0"/>
            </a:spcBef>
            <a:spcAft>
              <a:spcPct val="35000"/>
            </a:spcAft>
            <a:buNone/>
          </a:pPr>
          <a:r>
            <a:rPr lang="el-GR" sz="2000" kern="1200" dirty="0"/>
            <a:t>Παραγωγών </a:t>
          </a:r>
        </a:p>
      </dsp:txBody>
      <dsp:txXfrm rot="-5400000">
        <a:off x="3824636" y="2524988"/>
        <a:ext cx="1504735" cy="1729580"/>
      </dsp:txXfrm>
    </dsp:sp>
    <dsp:sp modelId="{6795183C-68E7-4A56-B3A4-21063A9AD080}">
      <dsp:nvSpPr>
        <dsp:cNvPr id="0" name=""/>
        <dsp:cNvSpPr/>
      </dsp:nvSpPr>
      <dsp:spPr>
        <a:xfrm>
          <a:off x="722225" y="2635965"/>
          <a:ext cx="2713724" cy="1507624"/>
        </a:xfrm>
        <a:prstGeom prst="rect">
          <a:avLst/>
        </a:prstGeom>
        <a:noFill/>
        <a:ln>
          <a:noFill/>
        </a:ln>
        <a:effectLst/>
      </dsp:spPr>
      <dsp:style>
        <a:lnRef idx="0">
          <a:scrgbClr r="0" g="0" b="0"/>
        </a:lnRef>
        <a:fillRef idx="0">
          <a:scrgbClr r="0" g="0" b="0"/>
        </a:fillRef>
        <a:effectRef idx="0">
          <a:scrgbClr r="0" g="0" b="0"/>
        </a:effectRef>
        <a:fontRef idx="minor"/>
      </dsp:style>
    </dsp:sp>
    <dsp:sp modelId="{76B7F3B3-152F-4821-A09A-879DB55C31E7}">
      <dsp:nvSpPr>
        <dsp:cNvPr id="0" name=""/>
        <dsp:cNvSpPr/>
      </dsp:nvSpPr>
      <dsp:spPr>
        <a:xfrm rot="5400000">
          <a:off x="5724022" y="2296749"/>
          <a:ext cx="2512707" cy="2186055"/>
        </a:xfrm>
        <a:prstGeom prst="hexagon">
          <a:avLst>
            <a:gd name="adj" fmla="val 25000"/>
            <a:gd name="vf" fmla="val 115470"/>
          </a:avLst>
        </a:prstGeom>
        <a:solidFill>
          <a:srgbClr val="7030A0"/>
        </a:solidFill>
        <a:ln w="6350" cap="flat" cmpd="sng" algn="ctr">
          <a:solidFill>
            <a:srgbClr val="7030A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Συνεργασία</a:t>
          </a:r>
        </a:p>
      </dsp:txBody>
      <dsp:txXfrm rot="-5400000">
        <a:off x="6228008" y="2524988"/>
        <a:ext cx="1504735" cy="17295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0EC4-7F05-4D43-89E6-B0423DB9E2B7}" type="datetimeFigureOut">
              <a:rPr lang="el-GR" smtClean="0"/>
              <a:pPr/>
              <a:t>16/3/2022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80765-86C1-478E-B843-00DC60A9426A}" type="slidenum">
              <a:rPr lang="el-GR" smtClean="0"/>
              <a:pPr/>
              <a:t>‹#›</a:t>
            </a:fld>
            <a:endParaRPr lang="el-GR"/>
          </a:p>
        </p:txBody>
      </p:sp>
    </p:spTree>
    <p:extLst>
      <p:ext uri="{BB962C8B-B14F-4D97-AF65-F5344CB8AC3E}">
        <p14:creationId xmlns:p14="http://schemas.microsoft.com/office/powerpoint/2010/main" val="32134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16/3/2022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16/3/2022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16/3/2022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16" t="1754" r="67573"/>
          <a:stretch/>
        </p:blipFill>
        <p:spPr bwMode="auto">
          <a:xfrm rot="5400000">
            <a:off x="5334289" y="-4406882"/>
            <a:ext cx="1523419" cy="10515603"/>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838200" y="602166"/>
            <a:ext cx="10515600"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0515600" cy="4351338"/>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userDrawn="1"/>
        </p:nvPicPr>
        <p:blipFill>
          <a:blip r:embed="rId4"/>
          <a:stretch>
            <a:fillRect/>
          </a:stretch>
        </p:blipFill>
        <p:spPr>
          <a:xfrm>
            <a:off x="11484803" y="5299294"/>
            <a:ext cx="707197" cy="1554615"/>
          </a:xfrm>
          <a:prstGeom prst="rect">
            <a:avLst/>
          </a:prstGeom>
        </p:spPr>
      </p:pic>
    </p:spTree>
    <p:extLst>
      <p:ext uri="{BB962C8B-B14F-4D97-AF65-F5344CB8AC3E}">
        <p14:creationId xmlns:p14="http://schemas.microsoft.com/office/powerpoint/2010/main"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16/3/2022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16/3/2022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16/3/2022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16/3/2022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16/3/2022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16/3/2022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16/3/2022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07867" y="2152838"/>
            <a:ext cx="10648226" cy="1994559"/>
          </a:xfrm>
        </p:spPr>
        <p:txBody>
          <a:bodyPr>
            <a:normAutofit fontScale="90000"/>
          </a:bodyPr>
          <a:lstStyle/>
          <a:p>
            <a:r>
              <a:rPr lang="el-GR" sz="4800" b="1" dirty="0">
                <a:solidFill>
                  <a:srgbClr val="7030A0"/>
                </a:solidFill>
                <a:latin typeface="Bookman Old Style" panose="02050604050505020204" pitchFamily="18" charset="0"/>
              </a:rPr>
              <a:t>Εισαγωγή:</a:t>
            </a:r>
            <a:br>
              <a:rPr lang="el-GR" sz="4800" b="1" dirty="0">
                <a:solidFill>
                  <a:srgbClr val="7030A0"/>
                </a:solidFill>
                <a:latin typeface="Bookman Old Style" panose="02050604050505020204" pitchFamily="18" charset="0"/>
              </a:rPr>
            </a:br>
            <a:r>
              <a:rPr lang="el-GR" sz="4800" b="1" dirty="0">
                <a:solidFill>
                  <a:srgbClr val="7030A0"/>
                </a:solidFill>
                <a:latin typeface="Bookman Old Style" panose="02050604050505020204" pitchFamily="18" charset="0"/>
              </a:rPr>
              <a:t>Ο ιδιαίτερος Χαρακτήρας των Αγροτικών Συνεταιρισμών </a:t>
            </a:r>
          </a:p>
        </p:txBody>
      </p:sp>
      <p:sp>
        <p:nvSpPr>
          <p:cNvPr id="3" name="Υπότιτλος 2"/>
          <p:cNvSpPr>
            <a:spLocks noGrp="1"/>
          </p:cNvSpPr>
          <p:nvPr>
            <p:ph type="subTitle" idx="1"/>
          </p:nvPr>
        </p:nvSpPr>
        <p:spPr>
          <a:xfrm>
            <a:off x="1003300" y="5113493"/>
            <a:ext cx="9144000" cy="1655762"/>
          </a:xfrm>
        </p:spPr>
        <p:txBody>
          <a:bodyPr>
            <a:normAutofit/>
          </a:bodyPr>
          <a:lstStyle/>
          <a:p>
            <a:r>
              <a:rPr lang="el-GR" dirty="0">
                <a:solidFill>
                  <a:srgbClr val="7030A0"/>
                </a:solidFill>
              </a:rPr>
              <a:t>Τμήμα Διοίκησης Επιχειρήσεων Αγροτικών Προϊόντων και Τροφίμων </a:t>
            </a:r>
          </a:p>
        </p:txBody>
      </p:sp>
      <p:pic>
        <p:nvPicPr>
          <p:cNvPr id="8" name="Picture 7" descr="C:\Users\ttato\Pictures\LabES logos\logo-up-4color-stamp.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147300" y="4764399"/>
            <a:ext cx="2324100" cy="2353951"/>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p:cNvSpPr txBox="1">
            <a:spLocks/>
          </p:cNvSpPr>
          <p:nvPr/>
        </p:nvSpPr>
        <p:spPr>
          <a:xfrm>
            <a:off x="923277" y="133216"/>
            <a:ext cx="10648226" cy="140262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800" b="1" dirty="0">
                <a:solidFill>
                  <a:schemeClr val="accent6">
                    <a:lumMod val="75000"/>
                  </a:schemeClr>
                </a:solidFill>
                <a:latin typeface="Bookman Old Style" panose="02050604050505020204" pitchFamily="18" charset="0"/>
              </a:rPr>
              <a:t>Αρχές Διοίκησης Αγροτικών Συνεταιρισμών</a:t>
            </a:r>
          </a:p>
        </p:txBody>
      </p:sp>
    </p:spTree>
    <p:extLst>
      <p:ext uri="{BB962C8B-B14F-4D97-AF65-F5344CB8AC3E}">
        <p14:creationId xmlns:p14="http://schemas.microsoft.com/office/powerpoint/2010/main" val="26317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algn="ctr" eaLnBrk="1" hangingPunct="1"/>
            <a:r>
              <a:rPr lang="el-GR" dirty="0"/>
              <a:t>Οι ΑΡΧΕΣ των Συνεταιρισμών</a:t>
            </a:r>
            <a:endParaRPr lang="en-US" dirty="0"/>
          </a:p>
        </p:txBody>
      </p:sp>
      <p:pic>
        <p:nvPicPr>
          <p:cNvPr id="8194" name="Picture 2" descr="shadow"/>
          <p:cNvPicPr>
            <a:picLocks noGrp="1" noChangeAspect="1" noChangeArrowheads="1"/>
          </p:cNvPicPr>
          <p:nvPr>
            <p:ph idx="1"/>
          </p:nvPr>
        </p:nvPicPr>
        <p:blipFill>
          <a:blip r:embed="rId2"/>
          <a:stretch>
            <a:fillRect/>
          </a:stretch>
        </p:blipFill>
        <p:spPr>
          <a:xfrm>
            <a:off x="4013661" y="4112135"/>
            <a:ext cx="3702723" cy="260562"/>
          </a:xfrm>
          <a:noFill/>
        </p:spPr>
      </p:pic>
      <p:sp>
        <p:nvSpPr>
          <p:cNvPr id="9219" name="AutoShape 3"/>
          <p:cNvSpPr>
            <a:spLocks noChangeArrowheads="1"/>
          </p:cNvSpPr>
          <p:nvPr/>
        </p:nvSpPr>
        <p:spPr bwMode="auto">
          <a:xfrm>
            <a:off x="2963861" y="1458915"/>
            <a:ext cx="2501902" cy="2005012"/>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Δημοκρατικός </a:t>
            </a:r>
          </a:p>
          <a:p>
            <a:pPr algn="ctr">
              <a:defRPr/>
            </a:pPr>
            <a:r>
              <a:rPr lang="el-GR" sz="2400" b="1" dirty="0">
                <a:solidFill>
                  <a:schemeClr val="tx2"/>
                </a:solidFill>
                <a:ea typeface="HY견고딕" pitchFamily="2" charset="-127"/>
              </a:rPr>
              <a:t>έλεγχος </a:t>
            </a:r>
          </a:p>
          <a:p>
            <a:pPr algn="ctr">
              <a:defRPr/>
            </a:pPr>
            <a:r>
              <a:rPr lang="el-GR" sz="2400" b="1" dirty="0">
                <a:solidFill>
                  <a:schemeClr val="tx2"/>
                </a:solidFill>
                <a:ea typeface="HY견고딕" pitchFamily="2" charset="-127"/>
              </a:rPr>
              <a:t>των µελών</a:t>
            </a:r>
            <a:endParaRPr lang="en-US" sz="2400" b="1" dirty="0">
              <a:solidFill>
                <a:schemeClr val="tx2"/>
              </a:solidFill>
              <a:ea typeface="HY견고딕" pitchFamily="2" charset="-127"/>
            </a:endParaRPr>
          </a:p>
        </p:txBody>
      </p:sp>
      <p:sp>
        <p:nvSpPr>
          <p:cNvPr id="9220" name="AutoShape 4"/>
          <p:cNvSpPr>
            <a:spLocks noChangeArrowheads="1"/>
          </p:cNvSpPr>
          <p:nvPr/>
        </p:nvSpPr>
        <p:spPr bwMode="auto">
          <a:xfrm>
            <a:off x="3006725" y="4687890"/>
            <a:ext cx="2501901" cy="2005012"/>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Οικονομική </a:t>
            </a:r>
          </a:p>
          <a:p>
            <a:pPr algn="ctr">
              <a:defRPr/>
            </a:pPr>
            <a:r>
              <a:rPr lang="el-GR" sz="2400" b="1" dirty="0">
                <a:solidFill>
                  <a:schemeClr val="tx2"/>
                </a:solidFill>
                <a:ea typeface="HY견고딕" pitchFamily="2" charset="-127"/>
              </a:rPr>
              <a:t>συμμετοχή </a:t>
            </a:r>
          </a:p>
          <a:p>
            <a:pPr algn="ctr">
              <a:defRPr/>
            </a:pPr>
            <a:r>
              <a:rPr lang="el-GR" sz="2400" b="1" dirty="0">
                <a:solidFill>
                  <a:schemeClr val="tx2"/>
                </a:solidFill>
                <a:ea typeface="HY견고딕" pitchFamily="2" charset="-127"/>
              </a:rPr>
              <a:t>των μελών</a:t>
            </a:r>
            <a:endParaRPr lang="en-US" sz="2400" b="1" dirty="0">
              <a:solidFill>
                <a:schemeClr val="tx2"/>
              </a:solidFill>
              <a:ea typeface="HY견고딕" pitchFamily="2" charset="-127"/>
            </a:endParaRPr>
          </a:p>
        </p:txBody>
      </p:sp>
      <p:sp>
        <p:nvSpPr>
          <p:cNvPr id="9221" name="AutoShape 5"/>
          <p:cNvSpPr>
            <a:spLocks noChangeArrowheads="1"/>
          </p:cNvSpPr>
          <p:nvPr/>
        </p:nvSpPr>
        <p:spPr bwMode="auto">
          <a:xfrm>
            <a:off x="1282700" y="2997200"/>
            <a:ext cx="2501901" cy="2005013"/>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Εθελοντική </a:t>
            </a:r>
          </a:p>
          <a:p>
            <a:pPr algn="ctr">
              <a:defRPr/>
            </a:pPr>
            <a:r>
              <a:rPr lang="el-GR" sz="2400" b="1" dirty="0">
                <a:solidFill>
                  <a:schemeClr val="tx2"/>
                </a:solidFill>
                <a:ea typeface="HY견고딕" pitchFamily="2" charset="-127"/>
              </a:rPr>
              <a:t>και </a:t>
            </a:r>
          </a:p>
          <a:p>
            <a:pPr algn="ctr">
              <a:defRPr/>
            </a:pPr>
            <a:r>
              <a:rPr lang="el-GR" sz="2400" b="1" dirty="0">
                <a:solidFill>
                  <a:schemeClr val="tx2"/>
                </a:solidFill>
                <a:ea typeface="HY견고딕" pitchFamily="2" charset="-127"/>
              </a:rPr>
              <a:t>Ελεύθερη</a:t>
            </a:r>
          </a:p>
          <a:p>
            <a:pPr algn="ctr">
              <a:defRPr/>
            </a:pPr>
            <a:r>
              <a:rPr lang="el-GR" sz="2400" b="1" dirty="0">
                <a:solidFill>
                  <a:schemeClr val="tx2"/>
                </a:solidFill>
                <a:ea typeface="HY견고딕" pitchFamily="2" charset="-127"/>
              </a:rPr>
              <a:t> συμμετοχή</a:t>
            </a:r>
            <a:endParaRPr lang="en-US" sz="2400" b="1" dirty="0">
              <a:solidFill>
                <a:schemeClr val="tx2"/>
              </a:solidFill>
              <a:ea typeface="HY견고딕" pitchFamily="2" charset="-127"/>
            </a:endParaRPr>
          </a:p>
        </p:txBody>
      </p:sp>
      <p:sp>
        <p:nvSpPr>
          <p:cNvPr id="9222" name="AutoShape 6"/>
          <p:cNvSpPr>
            <a:spLocks noChangeArrowheads="1"/>
          </p:cNvSpPr>
          <p:nvPr/>
        </p:nvSpPr>
        <p:spPr bwMode="auto">
          <a:xfrm>
            <a:off x="4649786" y="2997200"/>
            <a:ext cx="2501902" cy="2005013"/>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Αυτονομία </a:t>
            </a:r>
          </a:p>
          <a:p>
            <a:pPr algn="ctr">
              <a:defRPr/>
            </a:pPr>
            <a:r>
              <a:rPr lang="el-GR" sz="2400" b="1" dirty="0">
                <a:solidFill>
                  <a:schemeClr val="tx2"/>
                </a:solidFill>
                <a:ea typeface="HY견고딕" pitchFamily="2" charset="-127"/>
              </a:rPr>
              <a:t>&amp; </a:t>
            </a:r>
          </a:p>
          <a:p>
            <a:pPr algn="ctr">
              <a:defRPr/>
            </a:pPr>
            <a:r>
              <a:rPr lang="el-GR" sz="2400" b="1" dirty="0">
                <a:solidFill>
                  <a:schemeClr val="tx2"/>
                </a:solidFill>
                <a:ea typeface="HY견고딕" pitchFamily="2" charset="-127"/>
              </a:rPr>
              <a:t>Ανεξαρτησία</a:t>
            </a:r>
            <a:endParaRPr lang="en-US" sz="2400" b="1" dirty="0">
              <a:solidFill>
                <a:schemeClr val="tx2"/>
              </a:solidFill>
              <a:ea typeface="HY견고딕" pitchFamily="2" charset="-127"/>
            </a:endParaRPr>
          </a:p>
        </p:txBody>
      </p:sp>
      <p:sp>
        <p:nvSpPr>
          <p:cNvPr id="9223" name="AutoShape 7"/>
          <p:cNvSpPr>
            <a:spLocks noChangeArrowheads="1"/>
          </p:cNvSpPr>
          <p:nvPr/>
        </p:nvSpPr>
        <p:spPr bwMode="auto">
          <a:xfrm>
            <a:off x="6430961" y="4687890"/>
            <a:ext cx="2501902" cy="2005012"/>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Συνεργασία </a:t>
            </a:r>
          </a:p>
          <a:p>
            <a:pPr algn="ctr">
              <a:defRPr/>
            </a:pPr>
            <a:r>
              <a:rPr lang="el-GR" sz="2400" b="1" dirty="0">
                <a:solidFill>
                  <a:schemeClr val="tx2"/>
                </a:solidFill>
                <a:ea typeface="HY견고딕" pitchFamily="2" charset="-127"/>
              </a:rPr>
              <a:t>μεταξύ των </a:t>
            </a:r>
          </a:p>
          <a:p>
            <a:pPr algn="ctr">
              <a:defRPr/>
            </a:pPr>
            <a:r>
              <a:rPr lang="el-GR" sz="2400" b="1" dirty="0">
                <a:solidFill>
                  <a:schemeClr val="tx2"/>
                </a:solidFill>
                <a:ea typeface="HY견고딕" pitchFamily="2" charset="-127"/>
              </a:rPr>
              <a:t>συνεταιρισμών</a:t>
            </a:r>
            <a:endParaRPr lang="en-US" sz="2400" b="1" dirty="0">
              <a:solidFill>
                <a:schemeClr val="tx2"/>
              </a:solidFill>
              <a:ea typeface="HY견고딕" pitchFamily="2" charset="-127"/>
            </a:endParaRPr>
          </a:p>
        </p:txBody>
      </p:sp>
      <p:pic>
        <p:nvPicPr>
          <p:cNvPr id="8201" name="Picture 9" descr="shadow"/>
          <p:cNvPicPr>
            <a:picLocks noChangeAspect="1" noChangeArrowheads="1"/>
          </p:cNvPicPr>
          <p:nvPr/>
        </p:nvPicPr>
        <p:blipFill>
          <a:blip r:embed="rId2"/>
          <a:srcRect/>
          <a:stretch>
            <a:fillRect/>
          </a:stretch>
        </p:blipFill>
        <p:spPr bwMode="auto">
          <a:xfrm>
            <a:off x="3635681" y="6689347"/>
            <a:ext cx="1341134" cy="217867"/>
          </a:xfrm>
          <a:prstGeom prst="rect">
            <a:avLst/>
          </a:prstGeom>
          <a:noFill/>
          <a:ln w="9525">
            <a:noFill/>
            <a:miter lim="800000"/>
            <a:headEnd/>
            <a:tailEnd/>
          </a:ln>
        </p:spPr>
      </p:pic>
      <p:pic>
        <p:nvPicPr>
          <p:cNvPr id="8202" name="Picture 10" descr="shadow"/>
          <p:cNvPicPr>
            <a:picLocks noChangeAspect="1" noChangeArrowheads="1"/>
          </p:cNvPicPr>
          <p:nvPr/>
        </p:nvPicPr>
        <p:blipFill>
          <a:blip r:embed="rId2"/>
          <a:srcRect/>
          <a:stretch>
            <a:fillRect/>
          </a:stretch>
        </p:blipFill>
        <p:spPr bwMode="auto">
          <a:xfrm>
            <a:off x="5269217" y="4981197"/>
            <a:ext cx="1341133" cy="217867"/>
          </a:xfrm>
          <a:prstGeom prst="rect">
            <a:avLst/>
          </a:prstGeom>
          <a:noFill/>
          <a:ln w="9525">
            <a:noFill/>
            <a:miter lim="800000"/>
            <a:headEnd/>
            <a:tailEnd/>
          </a:ln>
        </p:spPr>
      </p:pic>
      <p:pic>
        <p:nvPicPr>
          <p:cNvPr id="8203" name="Picture 11" descr="shadow"/>
          <p:cNvPicPr>
            <a:picLocks noChangeAspect="1" noChangeArrowheads="1"/>
          </p:cNvPicPr>
          <p:nvPr/>
        </p:nvPicPr>
        <p:blipFill>
          <a:blip r:embed="rId2"/>
          <a:srcRect/>
          <a:stretch>
            <a:fillRect/>
          </a:stretch>
        </p:blipFill>
        <p:spPr bwMode="auto">
          <a:xfrm>
            <a:off x="7075792" y="6689347"/>
            <a:ext cx="1341133" cy="217867"/>
          </a:xfrm>
          <a:prstGeom prst="rect">
            <a:avLst/>
          </a:prstGeom>
          <a:noFill/>
          <a:ln w="9525">
            <a:noFill/>
            <a:miter lim="800000"/>
            <a:headEnd/>
            <a:tailEnd/>
          </a:ln>
        </p:spPr>
      </p:pic>
      <p:sp>
        <p:nvSpPr>
          <p:cNvPr id="12" name="AutoShape 7"/>
          <p:cNvSpPr>
            <a:spLocks noChangeArrowheads="1"/>
          </p:cNvSpPr>
          <p:nvPr/>
        </p:nvSpPr>
        <p:spPr bwMode="auto">
          <a:xfrm>
            <a:off x="6430961" y="1458915"/>
            <a:ext cx="2501902" cy="2005012"/>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Εκπαίδευση, </a:t>
            </a:r>
          </a:p>
          <a:p>
            <a:pPr algn="ctr">
              <a:defRPr/>
            </a:pPr>
            <a:r>
              <a:rPr lang="el-GR" sz="2400" b="1" dirty="0">
                <a:solidFill>
                  <a:schemeClr val="tx2"/>
                </a:solidFill>
                <a:ea typeface="HY견고딕" pitchFamily="2" charset="-127"/>
              </a:rPr>
              <a:t>κατάρτιση &amp;</a:t>
            </a:r>
          </a:p>
          <a:p>
            <a:pPr algn="ctr">
              <a:defRPr/>
            </a:pPr>
            <a:r>
              <a:rPr lang="el-GR" sz="2400" b="1" dirty="0">
                <a:solidFill>
                  <a:schemeClr val="tx2"/>
                </a:solidFill>
                <a:ea typeface="HY견고딕" pitchFamily="2" charset="-127"/>
              </a:rPr>
              <a:t>πληροφόρηση</a:t>
            </a:r>
            <a:endParaRPr lang="en-US" sz="2400" b="1" dirty="0">
              <a:solidFill>
                <a:schemeClr val="tx2"/>
              </a:solidFill>
              <a:ea typeface="HY견고딕" pitchFamily="2" charset="-127"/>
            </a:endParaRPr>
          </a:p>
        </p:txBody>
      </p:sp>
      <p:sp>
        <p:nvSpPr>
          <p:cNvPr id="13" name="AutoShape 7"/>
          <p:cNvSpPr>
            <a:spLocks noChangeArrowheads="1"/>
          </p:cNvSpPr>
          <p:nvPr/>
        </p:nvSpPr>
        <p:spPr bwMode="auto">
          <a:xfrm>
            <a:off x="8140700" y="2997200"/>
            <a:ext cx="2501901" cy="2005013"/>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2400" b="1" dirty="0">
                <a:solidFill>
                  <a:schemeClr val="tx2"/>
                </a:solidFill>
                <a:ea typeface="HY견고딕" pitchFamily="2" charset="-127"/>
              </a:rPr>
              <a:t>Ενδιαφέρον </a:t>
            </a:r>
          </a:p>
          <a:p>
            <a:pPr algn="ctr">
              <a:defRPr/>
            </a:pPr>
            <a:r>
              <a:rPr lang="el-GR" sz="2400" b="1" dirty="0">
                <a:solidFill>
                  <a:schemeClr val="tx2"/>
                </a:solidFill>
                <a:ea typeface="HY견고딕" pitchFamily="2" charset="-127"/>
              </a:rPr>
              <a:t>για την </a:t>
            </a:r>
          </a:p>
          <a:p>
            <a:pPr algn="ctr">
              <a:defRPr/>
            </a:pPr>
            <a:r>
              <a:rPr lang="el-GR" sz="2400" b="1" dirty="0">
                <a:solidFill>
                  <a:schemeClr val="tx2"/>
                </a:solidFill>
                <a:ea typeface="HY견고딕" pitchFamily="2" charset="-127"/>
              </a:rPr>
              <a:t>κοινωνία</a:t>
            </a:r>
            <a:endParaRPr lang="en-US" sz="2400" b="1" dirty="0">
              <a:solidFill>
                <a:schemeClr val="tx2"/>
              </a:solidFill>
              <a:ea typeface="HY견고딕" pitchFamily="2" charset="-127"/>
            </a:endParaRPr>
          </a:p>
        </p:txBody>
      </p:sp>
      <p:pic>
        <p:nvPicPr>
          <p:cNvPr id="8206" name="Picture 10" descr="shadow"/>
          <p:cNvPicPr>
            <a:picLocks noChangeAspect="1" noChangeArrowheads="1"/>
          </p:cNvPicPr>
          <p:nvPr/>
        </p:nvPicPr>
        <p:blipFill>
          <a:blip r:embed="rId2"/>
          <a:srcRect/>
          <a:stretch>
            <a:fillRect/>
          </a:stretch>
        </p:blipFill>
        <p:spPr bwMode="auto">
          <a:xfrm>
            <a:off x="7075792" y="3474659"/>
            <a:ext cx="1341133" cy="217867"/>
          </a:xfrm>
          <a:prstGeom prst="rect">
            <a:avLst/>
          </a:prstGeom>
          <a:noFill/>
          <a:ln w="9525">
            <a:noFill/>
            <a:miter lim="800000"/>
            <a:headEnd/>
            <a:tailEnd/>
          </a:ln>
        </p:spPr>
      </p:pic>
      <p:pic>
        <p:nvPicPr>
          <p:cNvPr id="8207" name="Picture 10" descr="shadow"/>
          <p:cNvPicPr>
            <a:picLocks noChangeAspect="1" noChangeArrowheads="1"/>
          </p:cNvPicPr>
          <p:nvPr/>
        </p:nvPicPr>
        <p:blipFill>
          <a:blip r:embed="rId2"/>
          <a:srcRect/>
          <a:stretch>
            <a:fillRect/>
          </a:stretch>
        </p:blipFill>
        <p:spPr bwMode="auto">
          <a:xfrm>
            <a:off x="3586467" y="3474659"/>
            <a:ext cx="1341133" cy="217867"/>
          </a:xfrm>
          <a:prstGeom prst="rect">
            <a:avLst/>
          </a:prstGeom>
          <a:noFill/>
          <a:ln w="9525">
            <a:noFill/>
            <a:miter lim="800000"/>
            <a:headEnd/>
            <a:tailEnd/>
          </a:ln>
        </p:spPr>
      </p:pic>
      <p:pic>
        <p:nvPicPr>
          <p:cNvPr id="16" name="Picture 10" descr="shadow"/>
          <p:cNvPicPr>
            <a:picLocks noChangeAspect="1" noChangeArrowheads="1"/>
          </p:cNvPicPr>
          <p:nvPr/>
        </p:nvPicPr>
        <p:blipFill>
          <a:blip r:embed="rId2"/>
          <a:srcRect/>
          <a:stretch>
            <a:fillRect/>
          </a:stretch>
        </p:blipFill>
        <p:spPr bwMode="auto">
          <a:xfrm>
            <a:off x="8801406" y="4995484"/>
            <a:ext cx="1341134" cy="217867"/>
          </a:xfrm>
          <a:prstGeom prst="rect">
            <a:avLst/>
          </a:prstGeom>
          <a:noFill/>
          <a:ln w="9525">
            <a:noFill/>
            <a:miter lim="800000"/>
            <a:headEnd/>
            <a:tailEnd/>
          </a:ln>
        </p:spPr>
      </p:pic>
    </p:spTree>
    <p:extLst>
      <p:ext uri="{BB962C8B-B14F-4D97-AF65-F5344CB8AC3E}">
        <p14:creationId xmlns:p14="http://schemas.microsoft.com/office/powerpoint/2010/main" val="140788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par>
                                <p:cTn id="10" presetID="53"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Effect transition="in" filter="fade">
                                      <p:cBhvr>
                                        <p:cTn id="20" dur="500"/>
                                        <p:tgtEl>
                                          <p:spTgt spid="9219"/>
                                        </p:tgtEl>
                                      </p:cBhvr>
                                    </p:animEffect>
                                  </p:childTnLst>
                                </p:cTn>
                              </p:par>
                              <p:par>
                                <p:cTn id="21" presetID="53" presetClass="entr" presetSubtype="0" fill="hold" nodeType="withEffect">
                                  <p:stCondLst>
                                    <p:cond delay="0"/>
                                  </p:stCondLst>
                                  <p:childTnLst>
                                    <p:set>
                                      <p:cBhvr>
                                        <p:cTn id="22" dur="1" fill="hold">
                                          <p:stCondLst>
                                            <p:cond delay="0"/>
                                          </p:stCondLst>
                                        </p:cTn>
                                        <p:tgtEl>
                                          <p:spTgt spid="8207"/>
                                        </p:tgtEl>
                                        <p:attrNameLst>
                                          <p:attrName>style.visibility</p:attrName>
                                        </p:attrNameLst>
                                      </p:cBhvr>
                                      <p:to>
                                        <p:strVal val="visible"/>
                                      </p:to>
                                    </p:set>
                                    <p:anim calcmode="lin" valueType="num">
                                      <p:cBhvr>
                                        <p:cTn id="23" dur="500" fill="hold"/>
                                        <p:tgtEl>
                                          <p:spTgt spid="8207"/>
                                        </p:tgtEl>
                                        <p:attrNameLst>
                                          <p:attrName>ppt_w</p:attrName>
                                        </p:attrNameLst>
                                      </p:cBhvr>
                                      <p:tavLst>
                                        <p:tav tm="0">
                                          <p:val>
                                            <p:fltVal val="0"/>
                                          </p:val>
                                        </p:tav>
                                        <p:tav tm="100000">
                                          <p:val>
                                            <p:strVal val="#ppt_w"/>
                                          </p:val>
                                        </p:tav>
                                      </p:tavLst>
                                    </p:anim>
                                    <p:anim calcmode="lin" valueType="num">
                                      <p:cBhvr>
                                        <p:cTn id="24" dur="500" fill="hold"/>
                                        <p:tgtEl>
                                          <p:spTgt spid="8207"/>
                                        </p:tgtEl>
                                        <p:attrNameLst>
                                          <p:attrName>ppt_h</p:attrName>
                                        </p:attrNameLst>
                                      </p:cBhvr>
                                      <p:tavLst>
                                        <p:tav tm="0">
                                          <p:val>
                                            <p:fltVal val="0"/>
                                          </p:val>
                                        </p:tav>
                                        <p:tav tm="100000">
                                          <p:val>
                                            <p:strVal val="#ppt_h"/>
                                          </p:val>
                                        </p:tav>
                                      </p:tavLst>
                                    </p:anim>
                                    <p:animEffect transition="in" filter="fade">
                                      <p:cBhvr>
                                        <p:cTn id="25" dur="500"/>
                                        <p:tgtEl>
                                          <p:spTgt spid="8207"/>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p:cTn id="29" dur="500" fill="hold"/>
                                        <p:tgtEl>
                                          <p:spTgt spid="9220"/>
                                        </p:tgtEl>
                                        <p:attrNameLst>
                                          <p:attrName>ppt_w</p:attrName>
                                        </p:attrNameLst>
                                      </p:cBhvr>
                                      <p:tavLst>
                                        <p:tav tm="0">
                                          <p:val>
                                            <p:fltVal val="0"/>
                                          </p:val>
                                        </p:tav>
                                        <p:tav tm="100000">
                                          <p:val>
                                            <p:strVal val="#ppt_w"/>
                                          </p:val>
                                        </p:tav>
                                      </p:tavLst>
                                    </p:anim>
                                    <p:anim calcmode="lin" valueType="num">
                                      <p:cBhvr>
                                        <p:cTn id="30" dur="500" fill="hold"/>
                                        <p:tgtEl>
                                          <p:spTgt spid="9220"/>
                                        </p:tgtEl>
                                        <p:attrNameLst>
                                          <p:attrName>ppt_h</p:attrName>
                                        </p:attrNameLst>
                                      </p:cBhvr>
                                      <p:tavLst>
                                        <p:tav tm="0">
                                          <p:val>
                                            <p:fltVal val="0"/>
                                          </p:val>
                                        </p:tav>
                                        <p:tav tm="100000">
                                          <p:val>
                                            <p:strVal val="#ppt_h"/>
                                          </p:val>
                                        </p:tav>
                                      </p:tavLst>
                                    </p:anim>
                                    <p:animEffect transition="in" filter="fade">
                                      <p:cBhvr>
                                        <p:cTn id="31" dur="500"/>
                                        <p:tgtEl>
                                          <p:spTgt spid="9220"/>
                                        </p:tgtEl>
                                      </p:cBhvr>
                                    </p:animEffect>
                                  </p:childTnLst>
                                </p:cTn>
                              </p:par>
                              <p:par>
                                <p:cTn id="32" presetID="53" presetClass="entr" presetSubtype="0" fill="hold" nodeType="withEffect">
                                  <p:stCondLst>
                                    <p:cond delay="0"/>
                                  </p:stCondLst>
                                  <p:childTnLst>
                                    <p:set>
                                      <p:cBhvr>
                                        <p:cTn id="33" dur="1" fill="hold">
                                          <p:stCondLst>
                                            <p:cond delay="0"/>
                                          </p:stCondLst>
                                        </p:cTn>
                                        <p:tgtEl>
                                          <p:spTgt spid="8201"/>
                                        </p:tgtEl>
                                        <p:attrNameLst>
                                          <p:attrName>style.visibility</p:attrName>
                                        </p:attrNameLst>
                                      </p:cBhvr>
                                      <p:to>
                                        <p:strVal val="visible"/>
                                      </p:to>
                                    </p:set>
                                    <p:anim calcmode="lin" valueType="num">
                                      <p:cBhvr>
                                        <p:cTn id="34" dur="500" fill="hold"/>
                                        <p:tgtEl>
                                          <p:spTgt spid="8201"/>
                                        </p:tgtEl>
                                        <p:attrNameLst>
                                          <p:attrName>ppt_w</p:attrName>
                                        </p:attrNameLst>
                                      </p:cBhvr>
                                      <p:tavLst>
                                        <p:tav tm="0">
                                          <p:val>
                                            <p:fltVal val="0"/>
                                          </p:val>
                                        </p:tav>
                                        <p:tav tm="100000">
                                          <p:val>
                                            <p:strVal val="#ppt_w"/>
                                          </p:val>
                                        </p:tav>
                                      </p:tavLst>
                                    </p:anim>
                                    <p:anim calcmode="lin" valueType="num">
                                      <p:cBhvr>
                                        <p:cTn id="35" dur="500" fill="hold"/>
                                        <p:tgtEl>
                                          <p:spTgt spid="8201"/>
                                        </p:tgtEl>
                                        <p:attrNameLst>
                                          <p:attrName>ppt_h</p:attrName>
                                        </p:attrNameLst>
                                      </p:cBhvr>
                                      <p:tavLst>
                                        <p:tav tm="0">
                                          <p:val>
                                            <p:fltVal val="0"/>
                                          </p:val>
                                        </p:tav>
                                        <p:tav tm="100000">
                                          <p:val>
                                            <p:strVal val="#ppt_h"/>
                                          </p:val>
                                        </p:tav>
                                      </p:tavLst>
                                    </p:anim>
                                    <p:animEffect transition="in" filter="fade">
                                      <p:cBhvr>
                                        <p:cTn id="36" dur="500"/>
                                        <p:tgtEl>
                                          <p:spTgt spid="8201"/>
                                        </p:tgtEl>
                                      </p:cBhvr>
                                    </p:animEffect>
                                  </p:childTnLst>
                                </p:cTn>
                              </p:par>
                            </p:childTnLst>
                          </p:cTn>
                        </p:par>
                        <p:par>
                          <p:cTn id="37" fill="hold">
                            <p:stCondLst>
                              <p:cond delay="1500"/>
                            </p:stCondLst>
                            <p:childTnLst>
                              <p:par>
                                <p:cTn id="38" presetID="53" presetClass="entr" presetSubtype="0" fill="hold" grpId="0" nodeType="afterEffect">
                                  <p:stCondLst>
                                    <p:cond delay="0"/>
                                  </p:stCondLst>
                                  <p:childTnLst>
                                    <p:set>
                                      <p:cBhvr>
                                        <p:cTn id="39" dur="1" fill="hold">
                                          <p:stCondLst>
                                            <p:cond delay="0"/>
                                          </p:stCondLst>
                                        </p:cTn>
                                        <p:tgtEl>
                                          <p:spTgt spid="9222"/>
                                        </p:tgtEl>
                                        <p:attrNameLst>
                                          <p:attrName>style.visibility</p:attrName>
                                        </p:attrNameLst>
                                      </p:cBhvr>
                                      <p:to>
                                        <p:strVal val="visible"/>
                                      </p:to>
                                    </p:set>
                                    <p:anim calcmode="lin" valueType="num">
                                      <p:cBhvr>
                                        <p:cTn id="40" dur="500" fill="hold"/>
                                        <p:tgtEl>
                                          <p:spTgt spid="9222"/>
                                        </p:tgtEl>
                                        <p:attrNameLst>
                                          <p:attrName>ppt_w</p:attrName>
                                        </p:attrNameLst>
                                      </p:cBhvr>
                                      <p:tavLst>
                                        <p:tav tm="0">
                                          <p:val>
                                            <p:fltVal val="0"/>
                                          </p:val>
                                        </p:tav>
                                        <p:tav tm="100000">
                                          <p:val>
                                            <p:strVal val="#ppt_w"/>
                                          </p:val>
                                        </p:tav>
                                      </p:tavLst>
                                    </p:anim>
                                    <p:anim calcmode="lin" valueType="num">
                                      <p:cBhvr>
                                        <p:cTn id="41" dur="500" fill="hold"/>
                                        <p:tgtEl>
                                          <p:spTgt spid="9222"/>
                                        </p:tgtEl>
                                        <p:attrNameLst>
                                          <p:attrName>ppt_h</p:attrName>
                                        </p:attrNameLst>
                                      </p:cBhvr>
                                      <p:tavLst>
                                        <p:tav tm="0">
                                          <p:val>
                                            <p:fltVal val="0"/>
                                          </p:val>
                                        </p:tav>
                                        <p:tav tm="100000">
                                          <p:val>
                                            <p:strVal val="#ppt_h"/>
                                          </p:val>
                                        </p:tav>
                                      </p:tavLst>
                                    </p:anim>
                                    <p:animEffect transition="in" filter="fade">
                                      <p:cBhvr>
                                        <p:cTn id="42" dur="500"/>
                                        <p:tgtEl>
                                          <p:spTgt spid="9222"/>
                                        </p:tgtEl>
                                      </p:cBhvr>
                                    </p:animEffect>
                                  </p:childTnLst>
                                </p:cTn>
                              </p:par>
                              <p:par>
                                <p:cTn id="43" presetID="53" presetClass="entr" presetSubtype="0" fill="hold" nodeType="withEffect">
                                  <p:stCondLst>
                                    <p:cond delay="0"/>
                                  </p:stCondLst>
                                  <p:childTnLst>
                                    <p:set>
                                      <p:cBhvr>
                                        <p:cTn id="44" dur="1" fill="hold">
                                          <p:stCondLst>
                                            <p:cond delay="0"/>
                                          </p:stCondLst>
                                        </p:cTn>
                                        <p:tgtEl>
                                          <p:spTgt spid="8202"/>
                                        </p:tgtEl>
                                        <p:attrNameLst>
                                          <p:attrName>style.visibility</p:attrName>
                                        </p:attrNameLst>
                                      </p:cBhvr>
                                      <p:to>
                                        <p:strVal val="visible"/>
                                      </p:to>
                                    </p:set>
                                    <p:anim calcmode="lin" valueType="num">
                                      <p:cBhvr>
                                        <p:cTn id="45" dur="500" fill="hold"/>
                                        <p:tgtEl>
                                          <p:spTgt spid="8202"/>
                                        </p:tgtEl>
                                        <p:attrNameLst>
                                          <p:attrName>ppt_w</p:attrName>
                                        </p:attrNameLst>
                                      </p:cBhvr>
                                      <p:tavLst>
                                        <p:tav tm="0">
                                          <p:val>
                                            <p:fltVal val="0"/>
                                          </p:val>
                                        </p:tav>
                                        <p:tav tm="100000">
                                          <p:val>
                                            <p:strVal val="#ppt_w"/>
                                          </p:val>
                                        </p:tav>
                                      </p:tavLst>
                                    </p:anim>
                                    <p:anim calcmode="lin" valueType="num">
                                      <p:cBhvr>
                                        <p:cTn id="46" dur="500" fill="hold"/>
                                        <p:tgtEl>
                                          <p:spTgt spid="8202"/>
                                        </p:tgtEl>
                                        <p:attrNameLst>
                                          <p:attrName>ppt_h</p:attrName>
                                        </p:attrNameLst>
                                      </p:cBhvr>
                                      <p:tavLst>
                                        <p:tav tm="0">
                                          <p:val>
                                            <p:fltVal val="0"/>
                                          </p:val>
                                        </p:tav>
                                        <p:tav tm="100000">
                                          <p:val>
                                            <p:strVal val="#ppt_h"/>
                                          </p:val>
                                        </p:tav>
                                      </p:tavLst>
                                    </p:anim>
                                    <p:animEffect transition="in" filter="fade">
                                      <p:cBhvr>
                                        <p:cTn id="47" dur="500"/>
                                        <p:tgtEl>
                                          <p:spTgt spid="8202"/>
                                        </p:tgtEl>
                                      </p:cBhvr>
                                    </p:animEffect>
                                  </p:childTnLst>
                                </p:cTn>
                              </p:par>
                            </p:childTnLst>
                          </p:cTn>
                        </p:par>
                        <p:par>
                          <p:cTn id="48" fill="hold">
                            <p:stCondLst>
                              <p:cond delay="2000"/>
                            </p:stCondLst>
                            <p:childTnLst>
                              <p:par>
                                <p:cTn id="49" presetID="53" presetClass="entr" presetSubtype="0" fill="hold" grpId="0" nodeType="afterEffect">
                                  <p:stCondLst>
                                    <p:cond delay="0"/>
                                  </p:stCondLst>
                                  <p:childTnLst>
                                    <p:set>
                                      <p:cBhvr>
                                        <p:cTn id="50" dur="1" fill="hold">
                                          <p:stCondLst>
                                            <p:cond delay="0"/>
                                          </p:stCondLst>
                                        </p:cTn>
                                        <p:tgtEl>
                                          <p:spTgt spid="9223"/>
                                        </p:tgtEl>
                                        <p:attrNameLst>
                                          <p:attrName>style.visibility</p:attrName>
                                        </p:attrNameLst>
                                      </p:cBhvr>
                                      <p:to>
                                        <p:strVal val="visible"/>
                                      </p:to>
                                    </p:set>
                                    <p:anim calcmode="lin" valueType="num">
                                      <p:cBhvr>
                                        <p:cTn id="51" dur="500" fill="hold"/>
                                        <p:tgtEl>
                                          <p:spTgt spid="9223"/>
                                        </p:tgtEl>
                                        <p:attrNameLst>
                                          <p:attrName>ppt_w</p:attrName>
                                        </p:attrNameLst>
                                      </p:cBhvr>
                                      <p:tavLst>
                                        <p:tav tm="0">
                                          <p:val>
                                            <p:fltVal val="0"/>
                                          </p:val>
                                        </p:tav>
                                        <p:tav tm="100000">
                                          <p:val>
                                            <p:strVal val="#ppt_w"/>
                                          </p:val>
                                        </p:tav>
                                      </p:tavLst>
                                    </p:anim>
                                    <p:anim calcmode="lin" valueType="num">
                                      <p:cBhvr>
                                        <p:cTn id="52" dur="500" fill="hold"/>
                                        <p:tgtEl>
                                          <p:spTgt spid="9223"/>
                                        </p:tgtEl>
                                        <p:attrNameLst>
                                          <p:attrName>ppt_h</p:attrName>
                                        </p:attrNameLst>
                                      </p:cBhvr>
                                      <p:tavLst>
                                        <p:tav tm="0">
                                          <p:val>
                                            <p:fltVal val="0"/>
                                          </p:val>
                                        </p:tav>
                                        <p:tav tm="100000">
                                          <p:val>
                                            <p:strVal val="#ppt_h"/>
                                          </p:val>
                                        </p:tav>
                                      </p:tavLst>
                                    </p:anim>
                                    <p:animEffect transition="in" filter="fade">
                                      <p:cBhvr>
                                        <p:cTn id="53" dur="500"/>
                                        <p:tgtEl>
                                          <p:spTgt spid="9223"/>
                                        </p:tgtEl>
                                      </p:cBhvr>
                                    </p:animEffect>
                                  </p:childTnLst>
                                </p:cTn>
                              </p:par>
                              <p:par>
                                <p:cTn id="54" presetID="53" presetClass="entr" presetSubtype="0" fill="hold" nodeType="withEffect">
                                  <p:stCondLst>
                                    <p:cond delay="0"/>
                                  </p:stCondLst>
                                  <p:childTnLst>
                                    <p:set>
                                      <p:cBhvr>
                                        <p:cTn id="55" dur="1" fill="hold">
                                          <p:stCondLst>
                                            <p:cond delay="0"/>
                                          </p:stCondLst>
                                        </p:cTn>
                                        <p:tgtEl>
                                          <p:spTgt spid="8203"/>
                                        </p:tgtEl>
                                        <p:attrNameLst>
                                          <p:attrName>style.visibility</p:attrName>
                                        </p:attrNameLst>
                                      </p:cBhvr>
                                      <p:to>
                                        <p:strVal val="visible"/>
                                      </p:to>
                                    </p:set>
                                    <p:anim calcmode="lin" valueType="num">
                                      <p:cBhvr>
                                        <p:cTn id="56" dur="500" fill="hold"/>
                                        <p:tgtEl>
                                          <p:spTgt spid="8203"/>
                                        </p:tgtEl>
                                        <p:attrNameLst>
                                          <p:attrName>ppt_w</p:attrName>
                                        </p:attrNameLst>
                                      </p:cBhvr>
                                      <p:tavLst>
                                        <p:tav tm="0">
                                          <p:val>
                                            <p:fltVal val="0"/>
                                          </p:val>
                                        </p:tav>
                                        <p:tav tm="100000">
                                          <p:val>
                                            <p:strVal val="#ppt_w"/>
                                          </p:val>
                                        </p:tav>
                                      </p:tavLst>
                                    </p:anim>
                                    <p:anim calcmode="lin" valueType="num">
                                      <p:cBhvr>
                                        <p:cTn id="57" dur="500" fill="hold"/>
                                        <p:tgtEl>
                                          <p:spTgt spid="8203"/>
                                        </p:tgtEl>
                                        <p:attrNameLst>
                                          <p:attrName>ppt_h</p:attrName>
                                        </p:attrNameLst>
                                      </p:cBhvr>
                                      <p:tavLst>
                                        <p:tav tm="0">
                                          <p:val>
                                            <p:fltVal val="0"/>
                                          </p:val>
                                        </p:tav>
                                        <p:tav tm="100000">
                                          <p:val>
                                            <p:strVal val="#ppt_h"/>
                                          </p:val>
                                        </p:tav>
                                      </p:tavLst>
                                    </p:anim>
                                    <p:animEffect transition="in" filter="fade">
                                      <p:cBhvr>
                                        <p:cTn id="58" dur="500"/>
                                        <p:tgtEl>
                                          <p:spTgt spid="8203"/>
                                        </p:tgtEl>
                                      </p:cBhvr>
                                    </p:animEffect>
                                  </p:childTnLst>
                                </p:cTn>
                              </p:par>
                            </p:childTnLst>
                          </p:cTn>
                        </p:par>
                        <p:par>
                          <p:cTn id="59" fill="hold">
                            <p:stCondLst>
                              <p:cond delay="2500"/>
                            </p:stCondLst>
                            <p:childTnLst>
                              <p:par>
                                <p:cTn id="60" presetID="53"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0" fill="hold" nodeType="withEffect">
                                  <p:stCondLst>
                                    <p:cond delay="0"/>
                                  </p:stCondLst>
                                  <p:childTnLst>
                                    <p:set>
                                      <p:cBhvr>
                                        <p:cTn id="66" dur="1" fill="hold">
                                          <p:stCondLst>
                                            <p:cond delay="0"/>
                                          </p:stCondLst>
                                        </p:cTn>
                                        <p:tgtEl>
                                          <p:spTgt spid="8206"/>
                                        </p:tgtEl>
                                        <p:attrNameLst>
                                          <p:attrName>style.visibility</p:attrName>
                                        </p:attrNameLst>
                                      </p:cBhvr>
                                      <p:to>
                                        <p:strVal val="visible"/>
                                      </p:to>
                                    </p:set>
                                    <p:anim calcmode="lin" valueType="num">
                                      <p:cBhvr>
                                        <p:cTn id="67" dur="500" fill="hold"/>
                                        <p:tgtEl>
                                          <p:spTgt spid="8206"/>
                                        </p:tgtEl>
                                        <p:attrNameLst>
                                          <p:attrName>ppt_w</p:attrName>
                                        </p:attrNameLst>
                                      </p:cBhvr>
                                      <p:tavLst>
                                        <p:tav tm="0">
                                          <p:val>
                                            <p:fltVal val="0"/>
                                          </p:val>
                                        </p:tav>
                                        <p:tav tm="100000">
                                          <p:val>
                                            <p:strVal val="#ppt_w"/>
                                          </p:val>
                                        </p:tav>
                                      </p:tavLst>
                                    </p:anim>
                                    <p:anim calcmode="lin" valueType="num">
                                      <p:cBhvr>
                                        <p:cTn id="68" dur="500" fill="hold"/>
                                        <p:tgtEl>
                                          <p:spTgt spid="8206"/>
                                        </p:tgtEl>
                                        <p:attrNameLst>
                                          <p:attrName>ppt_h</p:attrName>
                                        </p:attrNameLst>
                                      </p:cBhvr>
                                      <p:tavLst>
                                        <p:tav tm="0">
                                          <p:val>
                                            <p:fltVal val="0"/>
                                          </p:val>
                                        </p:tav>
                                        <p:tav tm="100000">
                                          <p:val>
                                            <p:strVal val="#ppt_h"/>
                                          </p:val>
                                        </p:tav>
                                      </p:tavLst>
                                    </p:anim>
                                    <p:animEffect transition="in" filter="fade">
                                      <p:cBhvr>
                                        <p:cTn id="69" dur="500"/>
                                        <p:tgtEl>
                                          <p:spTgt spid="8206"/>
                                        </p:tgtEl>
                                      </p:cBhvr>
                                    </p:animEffect>
                                  </p:childTnLst>
                                </p:cTn>
                              </p:par>
                            </p:childTnLst>
                          </p:cTn>
                        </p:par>
                        <p:par>
                          <p:cTn id="70" fill="hold">
                            <p:stCondLst>
                              <p:cond delay="3000"/>
                            </p:stCondLst>
                            <p:childTnLst>
                              <p:par>
                                <p:cTn id="71" presetID="53"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par>
                                <p:cTn id="76" presetID="53"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par>
                          <p:cTn id="81" fill="hold">
                            <p:stCondLst>
                              <p:cond delay="3500"/>
                            </p:stCondLst>
                            <p:childTnLst>
                              <p:par>
                                <p:cTn id="82" presetID="26" presetClass="emph" presetSubtype="0" repeatCount="4000" fill="hold" grpId="1" nodeType="afterEffect">
                                  <p:stCondLst>
                                    <p:cond delay="0"/>
                                  </p:stCondLst>
                                  <p:childTnLst>
                                    <p:animEffect transition="out" filter="fade">
                                      <p:cBhvr>
                                        <p:cTn id="83" dur="1000" tmFilter="0, 0; .2, .5; .8, .5; 1, 0"/>
                                        <p:tgtEl>
                                          <p:spTgt spid="13"/>
                                        </p:tgtEl>
                                      </p:cBhvr>
                                    </p:animEffect>
                                    <p:animScale>
                                      <p:cBhvr>
                                        <p:cTn id="84"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223" grpId="0" animBg="1"/>
      <p:bldP spid="12"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p:cNvSpPr>
            <a:spLocks noChangeArrowheads="1"/>
          </p:cNvSpPr>
          <p:nvPr/>
        </p:nvSpPr>
        <p:spPr bwMode="auto">
          <a:xfrm>
            <a:off x="3309939" y="1820864"/>
            <a:ext cx="2224087" cy="1893887"/>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Δημοκρατικός </a:t>
            </a:r>
          </a:p>
          <a:p>
            <a:pPr algn="ctr">
              <a:defRPr/>
            </a:pPr>
            <a:r>
              <a:rPr lang="el-GR" b="1" dirty="0">
                <a:solidFill>
                  <a:schemeClr val="tx2"/>
                </a:solidFill>
                <a:ea typeface="HY견고딕" pitchFamily="2" charset="-127"/>
              </a:rPr>
              <a:t>έλεγχος </a:t>
            </a:r>
          </a:p>
          <a:p>
            <a:pPr algn="ctr">
              <a:defRPr/>
            </a:pPr>
            <a:r>
              <a:rPr lang="el-GR" b="1" dirty="0">
                <a:solidFill>
                  <a:schemeClr val="tx2"/>
                </a:solidFill>
                <a:ea typeface="HY견고딕" pitchFamily="2" charset="-127"/>
              </a:rPr>
              <a:t>των µελών</a:t>
            </a:r>
            <a:endParaRPr lang="en-US" b="1" dirty="0">
              <a:solidFill>
                <a:schemeClr val="tx2"/>
              </a:solidFill>
              <a:ea typeface="HY견고딕" pitchFamily="2" charset="-127"/>
            </a:endParaRPr>
          </a:p>
        </p:txBody>
      </p:sp>
      <p:sp>
        <p:nvSpPr>
          <p:cNvPr id="9220" name="AutoShape 4"/>
          <p:cNvSpPr>
            <a:spLocks noChangeArrowheads="1"/>
          </p:cNvSpPr>
          <p:nvPr/>
        </p:nvSpPr>
        <p:spPr bwMode="auto">
          <a:xfrm>
            <a:off x="3371850" y="3678239"/>
            <a:ext cx="2224088" cy="1893887"/>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Οικονομική </a:t>
            </a:r>
          </a:p>
          <a:p>
            <a:pPr algn="ctr">
              <a:defRPr/>
            </a:pPr>
            <a:r>
              <a:rPr lang="el-GR" b="1" dirty="0">
                <a:solidFill>
                  <a:schemeClr val="tx2"/>
                </a:solidFill>
                <a:ea typeface="HY견고딕" pitchFamily="2" charset="-127"/>
              </a:rPr>
              <a:t>συμμετοχή </a:t>
            </a:r>
          </a:p>
          <a:p>
            <a:pPr algn="ctr">
              <a:defRPr/>
            </a:pPr>
            <a:r>
              <a:rPr lang="el-GR" b="1" dirty="0">
                <a:solidFill>
                  <a:schemeClr val="tx2"/>
                </a:solidFill>
                <a:ea typeface="HY견고딕" pitchFamily="2" charset="-127"/>
              </a:rPr>
              <a:t>των μελών</a:t>
            </a:r>
            <a:endParaRPr lang="en-US" b="1" dirty="0">
              <a:solidFill>
                <a:schemeClr val="tx2"/>
              </a:solidFill>
              <a:ea typeface="HY견고딕" pitchFamily="2" charset="-127"/>
            </a:endParaRPr>
          </a:p>
        </p:txBody>
      </p:sp>
      <p:sp>
        <p:nvSpPr>
          <p:cNvPr id="9221" name="AutoShape 5"/>
          <p:cNvSpPr>
            <a:spLocks noChangeArrowheads="1"/>
          </p:cNvSpPr>
          <p:nvPr/>
        </p:nvSpPr>
        <p:spPr bwMode="auto">
          <a:xfrm>
            <a:off x="1657350" y="2752725"/>
            <a:ext cx="2224088" cy="1893888"/>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Εθελοντική </a:t>
            </a:r>
          </a:p>
          <a:p>
            <a:pPr algn="ctr">
              <a:defRPr/>
            </a:pPr>
            <a:r>
              <a:rPr lang="el-GR" b="1" dirty="0">
                <a:solidFill>
                  <a:schemeClr val="tx2"/>
                </a:solidFill>
                <a:ea typeface="HY견고딕" pitchFamily="2" charset="-127"/>
              </a:rPr>
              <a:t>και </a:t>
            </a:r>
          </a:p>
          <a:p>
            <a:pPr algn="ctr">
              <a:defRPr/>
            </a:pPr>
            <a:r>
              <a:rPr lang="el-GR" b="1" dirty="0">
                <a:solidFill>
                  <a:schemeClr val="tx2"/>
                </a:solidFill>
                <a:ea typeface="HY견고딕" pitchFamily="2" charset="-127"/>
              </a:rPr>
              <a:t>Ελεύθερη</a:t>
            </a:r>
          </a:p>
          <a:p>
            <a:pPr algn="ctr">
              <a:defRPr/>
            </a:pPr>
            <a:r>
              <a:rPr lang="el-GR" b="1" dirty="0">
                <a:solidFill>
                  <a:schemeClr val="tx2"/>
                </a:solidFill>
                <a:ea typeface="HY견고딕" pitchFamily="2" charset="-127"/>
              </a:rPr>
              <a:t> συμμετοχή</a:t>
            </a:r>
            <a:endParaRPr lang="en-US" b="1" dirty="0">
              <a:solidFill>
                <a:schemeClr val="tx2"/>
              </a:solidFill>
              <a:ea typeface="HY견고딕" pitchFamily="2" charset="-127"/>
            </a:endParaRPr>
          </a:p>
        </p:txBody>
      </p:sp>
      <p:sp>
        <p:nvSpPr>
          <p:cNvPr id="9222" name="AutoShape 6"/>
          <p:cNvSpPr>
            <a:spLocks noChangeArrowheads="1"/>
          </p:cNvSpPr>
          <p:nvPr/>
        </p:nvSpPr>
        <p:spPr bwMode="auto">
          <a:xfrm>
            <a:off x="5024439" y="2714625"/>
            <a:ext cx="2224087" cy="1893888"/>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Αυτονομία </a:t>
            </a:r>
          </a:p>
          <a:p>
            <a:pPr algn="ctr">
              <a:defRPr/>
            </a:pPr>
            <a:r>
              <a:rPr lang="el-GR" b="1" dirty="0">
                <a:solidFill>
                  <a:schemeClr val="tx2"/>
                </a:solidFill>
                <a:ea typeface="HY견고딕" pitchFamily="2" charset="-127"/>
              </a:rPr>
              <a:t>&amp; </a:t>
            </a:r>
          </a:p>
          <a:p>
            <a:pPr algn="ctr">
              <a:defRPr/>
            </a:pPr>
            <a:r>
              <a:rPr lang="el-GR" b="1" dirty="0">
                <a:solidFill>
                  <a:schemeClr val="tx2"/>
                </a:solidFill>
                <a:ea typeface="HY견고딕" pitchFamily="2" charset="-127"/>
              </a:rPr>
              <a:t>Ανεξαρτησία</a:t>
            </a:r>
            <a:endParaRPr lang="en-US" b="1" dirty="0">
              <a:solidFill>
                <a:schemeClr val="tx2"/>
              </a:solidFill>
              <a:ea typeface="HY견고딕" pitchFamily="2" charset="-127"/>
            </a:endParaRPr>
          </a:p>
        </p:txBody>
      </p:sp>
      <p:sp>
        <p:nvSpPr>
          <p:cNvPr id="9223" name="AutoShape 7"/>
          <p:cNvSpPr>
            <a:spLocks noChangeArrowheads="1"/>
          </p:cNvSpPr>
          <p:nvPr/>
        </p:nvSpPr>
        <p:spPr bwMode="auto">
          <a:xfrm>
            <a:off x="6738939" y="3643314"/>
            <a:ext cx="2224087" cy="1893887"/>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Συνεργασία </a:t>
            </a:r>
          </a:p>
          <a:p>
            <a:pPr algn="ctr">
              <a:defRPr/>
            </a:pPr>
            <a:r>
              <a:rPr lang="el-GR" b="1" dirty="0">
                <a:solidFill>
                  <a:schemeClr val="tx2"/>
                </a:solidFill>
                <a:ea typeface="HY견고딕" pitchFamily="2" charset="-127"/>
              </a:rPr>
              <a:t>μεταξύ των </a:t>
            </a:r>
          </a:p>
          <a:p>
            <a:pPr algn="ctr">
              <a:defRPr/>
            </a:pPr>
            <a:r>
              <a:rPr lang="el-GR" b="1" dirty="0">
                <a:solidFill>
                  <a:schemeClr val="tx2"/>
                </a:solidFill>
                <a:ea typeface="HY견고딕" pitchFamily="2" charset="-127"/>
              </a:rPr>
              <a:t>συνεταιρισμών</a:t>
            </a:r>
            <a:endParaRPr lang="en-US" b="1" dirty="0">
              <a:solidFill>
                <a:schemeClr val="tx2"/>
              </a:solidFill>
              <a:ea typeface="HY견고딕" pitchFamily="2" charset="-127"/>
            </a:endParaRPr>
          </a:p>
        </p:txBody>
      </p:sp>
      <p:sp>
        <p:nvSpPr>
          <p:cNvPr id="10247" name="Rectangle 8"/>
          <p:cNvSpPr>
            <a:spLocks noGrp="1" noChangeArrowheads="1"/>
          </p:cNvSpPr>
          <p:nvPr>
            <p:ph type="title"/>
          </p:nvPr>
        </p:nvSpPr>
        <p:spPr/>
        <p:txBody>
          <a:bodyPr/>
          <a:lstStyle/>
          <a:p>
            <a:pPr algn="ctr" eaLnBrk="1" hangingPunct="1"/>
            <a:r>
              <a:rPr lang="el-GR" dirty="0"/>
              <a:t>Οι ΑΡΧΕΣ των Συνεταιρισμών</a:t>
            </a:r>
            <a:endParaRPr lang="en-US" dirty="0"/>
          </a:p>
        </p:txBody>
      </p:sp>
      <p:sp>
        <p:nvSpPr>
          <p:cNvPr id="12" name="AutoShape 7"/>
          <p:cNvSpPr>
            <a:spLocks noChangeArrowheads="1"/>
          </p:cNvSpPr>
          <p:nvPr/>
        </p:nvSpPr>
        <p:spPr bwMode="auto">
          <a:xfrm>
            <a:off x="6734175" y="1820864"/>
            <a:ext cx="2224088" cy="1893887"/>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el-GR" b="1" dirty="0">
                <a:solidFill>
                  <a:schemeClr val="tx2"/>
                </a:solidFill>
                <a:ea typeface="HY견고딕" pitchFamily="2" charset="-127"/>
              </a:rPr>
              <a:t>Εκπαίδευση, </a:t>
            </a:r>
          </a:p>
          <a:p>
            <a:pPr algn="ctr">
              <a:defRPr/>
            </a:pPr>
            <a:r>
              <a:rPr lang="el-GR" b="1" dirty="0">
                <a:solidFill>
                  <a:schemeClr val="tx2"/>
                </a:solidFill>
                <a:ea typeface="HY견고딕" pitchFamily="2" charset="-127"/>
              </a:rPr>
              <a:t>κατάρτιση &amp;</a:t>
            </a:r>
          </a:p>
          <a:p>
            <a:pPr algn="ctr">
              <a:defRPr/>
            </a:pPr>
            <a:r>
              <a:rPr lang="el-GR" b="1" dirty="0">
                <a:solidFill>
                  <a:schemeClr val="tx2"/>
                </a:solidFill>
                <a:ea typeface="HY견고딕" pitchFamily="2" charset="-127"/>
              </a:rPr>
              <a:t>πληροφόρηση</a:t>
            </a:r>
            <a:endParaRPr lang="en-US" b="1" dirty="0">
              <a:solidFill>
                <a:schemeClr val="tx2"/>
              </a:solidFill>
              <a:ea typeface="HY견고딕" pitchFamily="2" charset="-127"/>
            </a:endParaRPr>
          </a:p>
        </p:txBody>
      </p:sp>
      <p:sp>
        <p:nvSpPr>
          <p:cNvPr id="13" name="AutoShape 7"/>
          <p:cNvSpPr>
            <a:spLocks noChangeArrowheads="1"/>
          </p:cNvSpPr>
          <p:nvPr/>
        </p:nvSpPr>
        <p:spPr bwMode="auto">
          <a:xfrm>
            <a:off x="8443914" y="2714625"/>
            <a:ext cx="2224087" cy="1893888"/>
          </a:xfrm>
          <a:prstGeom prst="hexagon">
            <a:avLst>
              <a:gd name="adj" fmla="val 28903"/>
              <a:gd name="vf" fmla="val 11547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a:solidFill>
                  <a:schemeClr val="tx2"/>
                </a:solidFill>
                <a:ea typeface="HY견고딕" pitchFamily="2" charset="-127"/>
              </a:rPr>
              <a:t>Ενδιαφέρον </a:t>
            </a:r>
          </a:p>
          <a:p>
            <a:pPr algn="ctr">
              <a:defRPr/>
            </a:pPr>
            <a:r>
              <a:rPr lang="el-GR" b="1" dirty="0">
                <a:solidFill>
                  <a:schemeClr val="tx2"/>
                </a:solidFill>
                <a:ea typeface="HY견고딕" pitchFamily="2" charset="-127"/>
              </a:rPr>
              <a:t>για την </a:t>
            </a:r>
          </a:p>
          <a:p>
            <a:pPr algn="ctr">
              <a:defRPr/>
            </a:pPr>
            <a:r>
              <a:rPr lang="el-GR" b="1" dirty="0">
                <a:solidFill>
                  <a:schemeClr val="tx2"/>
                </a:solidFill>
                <a:ea typeface="HY견고딕" pitchFamily="2" charset="-127"/>
              </a:rPr>
              <a:t>κοινωνία</a:t>
            </a:r>
            <a:endParaRPr lang="en-US" b="1" dirty="0">
              <a:solidFill>
                <a:schemeClr val="tx2"/>
              </a:solidFill>
              <a:ea typeface="HY견고딕" pitchFamily="2" charset="-127"/>
            </a:endParaRPr>
          </a:p>
        </p:txBody>
      </p:sp>
      <p:sp>
        <p:nvSpPr>
          <p:cNvPr id="18" name="17 - Έλλειψη"/>
          <p:cNvSpPr/>
          <p:nvPr/>
        </p:nvSpPr>
        <p:spPr bwMode="auto">
          <a:xfrm>
            <a:off x="1666875" y="1523729"/>
            <a:ext cx="9001125" cy="4357687"/>
          </a:xfrm>
          <a:prstGeom prst="ellipse">
            <a:avLst/>
          </a:prstGeom>
          <a:gradFill>
            <a:gsLst>
              <a:gs pos="0">
                <a:schemeClr val="accent6">
                  <a:lumMod val="110000"/>
                  <a:satMod val="105000"/>
                  <a:tint val="67000"/>
                </a:schemeClr>
              </a:gs>
              <a:gs pos="38000">
                <a:schemeClr val="accent6">
                  <a:lumMod val="105000"/>
                  <a:satMod val="103000"/>
                  <a:tint val="73000"/>
                  <a:alpha val="10000"/>
                </a:schemeClr>
              </a:gs>
              <a:gs pos="100000">
                <a:schemeClr val="accent6">
                  <a:lumMod val="105000"/>
                  <a:satMod val="109000"/>
                  <a:tint val="81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sz="3600" b="1" spc="100" dirty="0">
                <a:solidFill>
                  <a:srgbClr val="7030A0"/>
                </a:solidFill>
              </a:rPr>
              <a:t>ΙΔΙΑΙΤΕΡΟΣ ΧΑΡΑΚΤΗΡΑΣ </a:t>
            </a:r>
          </a:p>
          <a:p>
            <a:pPr algn="ctr">
              <a:defRPr/>
            </a:pPr>
            <a:r>
              <a:rPr lang="el-GR" sz="3600" b="1" spc="100" dirty="0">
                <a:solidFill>
                  <a:srgbClr val="7030A0"/>
                </a:solidFill>
              </a:rPr>
              <a:t>ΛΕΙΤΟΥΡΓΙΑΣ </a:t>
            </a:r>
          </a:p>
          <a:p>
            <a:pPr algn="ctr">
              <a:defRPr/>
            </a:pPr>
            <a:r>
              <a:rPr lang="el-GR" sz="3600" b="1" spc="100" dirty="0">
                <a:solidFill>
                  <a:srgbClr val="7030A0"/>
                </a:solidFill>
              </a:rPr>
              <a:t>ΤΩΝ ΑΓΡΟΤΙΚΩΝ ΣΥΝΕΤΑΙΡΙΣΜΩΝ</a:t>
            </a:r>
          </a:p>
        </p:txBody>
      </p:sp>
      <p:sp>
        <p:nvSpPr>
          <p:cNvPr id="10251" name="18 - Ορθογώνιο"/>
          <p:cNvSpPr>
            <a:spLocks noChangeArrowheads="1"/>
          </p:cNvSpPr>
          <p:nvPr/>
        </p:nvSpPr>
        <p:spPr bwMode="auto">
          <a:xfrm>
            <a:off x="1524000" y="5857876"/>
            <a:ext cx="9144000" cy="708025"/>
          </a:xfrm>
          <a:prstGeom prst="rect">
            <a:avLst/>
          </a:prstGeom>
          <a:noFill/>
          <a:ln w="9525">
            <a:noFill/>
            <a:miter lim="800000"/>
            <a:headEnd/>
            <a:tailEnd/>
          </a:ln>
        </p:spPr>
        <p:txBody>
          <a:bodyPr>
            <a:spAutoFit/>
          </a:bodyPr>
          <a:lstStyle/>
          <a:p>
            <a:pPr algn="ctr"/>
            <a:r>
              <a:rPr lang="el-GR" sz="2000" b="1" i="1" dirty="0"/>
              <a:t>Οι συνεταιρισμοί και οι επιχειρήσεις τους είναι μικτοί </a:t>
            </a:r>
          </a:p>
          <a:p>
            <a:pPr algn="ctr"/>
            <a:r>
              <a:rPr lang="el-GR" sz="2000" b="1" i="1" dirty="0"/>
              <a:t>κοινωνικό-οικονομικοί οργανισμοί</a:t>
            </a:r>
          </a:p>
        </p:txBody>
      </p:sp>
    </p:spTree>
    <p:extLst>
      <p:ext uri="{BB962C8B-B14F-4D97-AF65-F5344CB8AC3E}">
        <p14:creationId xmlns:p14="http://schemas.microsoft.com/office/powerpoint/2010/main" val="6462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0251">
                                            <p:txEl>
                                              <p:pRg st="0" end="0"/>
                                            </p:txEl>
                                          </p:spTgt>
                                        </p:tgtEl>
                                        <p:attrNameLst>
                                          <p:attrName>style.visibility</p:attrName>
                                        </p:attrNameLst>
                                      </p:cBhvr>
                                      <p:to>
                                        <p:strVal val="visible"/>
                                      </p:to>
                                    </p:set>
                                    <p:anim calcmode="lin" valueType="num">
                                      <p:cBhvr>
                                        <p:cTn id="13" dur="500" fill="hold"/>
                                        <p:tgtEl>
                                          <p:spTgt spid="10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5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251">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0251">
                                            <p:txEl>
                                              <p:pRg st="1" end="1"/>
                                            </p:txEl>
                                          </p:spTgt>
                                        </p:tgtEl>
                                        <p:attrNameLst>
                                          <p:attrName>style.visibility</p:attrName>
                                        </p:attrNameLst>
                                      </p:cBhvr>
                                      <p:to>
                                        <p:strVal val="visible"/>
                                      </p:to>
                                    </p:set>
                                    <p:anim calcmode="lin" valueType="num">
                                      <p:cBhvr>
                                        <p:cTn id="19" dur="500" fill="hold"/>
                                        <p:tgtEl>
                                          <p:spTgt spid="102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25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0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l-GR" dirty="0"/>
              <a:t>Χαρακτηριστικά Γνωρίσματα των Συνεταιρισμών</a:t>
            </a:r>
            <a:r>
              <a:rPr lang="el-GR" sz="2800" dirty="0">
                <a:cs typeface="Arial" charset="0"/>
              </a:rPr>
              <a:t> </a:t>
            </a:r>
          </a:p>
        </p:txBody>
      </p:sp>
      <p:sp>
        <p:nvSpPr>
          <p:cNvPr id="8195" name="Rectangle 3"/>
          <p:cNvSpPr>
            <a:spLocks noGrp="1" noChangeArrowheads="1"/>
          </p:cNvSpPr>
          <p:nvPr>
            <p:ph idx="1"/>
          </p:nvPr>
        </p:nvSpPr>
        <p:spPr/>
        <p:txBody>
          <a:bodyPr>
            <a:normAutofit fontScale="77500" lnSpcReduction="20000"/>
          </a:bodyPr>
          <a:lstStyle/>
          <a:p>
            <a:pPr marL="533400" indent="-533400">
              <a:lnSpc>
                <a:spcPct val="110000"/>
              </a:lnSpc>
              <a:buNone/>
            </a:pPr>
            <a:r>
              <a:rPr lang="el-GR" sz="2600" dirty="0">
                <a:cs typeface="Arial" charset="0"/>
              </a:rPr>
              <a:t>Τα κυριότερα χαρακτηριστικά γνωρίσματα των συνεταιρισμών  </a:t>
            </a:r>
            <a:r>
              <a:rPr lang="el-GR" sz="3100" dirty="0">
                <a:cs typeface="Arial" charset="0"/>
              </a:rPr>
              <a:t>είναι</a:t>
            </a:r>
            <a:r>
              <a:rPr lang="el-GR" sz="2000" dirty="0">
                <a:cs typeface="Arial" charset="0"/>
              </a:rPr>
              <a:t>:</a:t>
            </a:r>
          </a:p>
          <a:p>
            <a:pPr marL="533400" indent="-533400">
              <a:lnSpc>
                <a:spcPct val="110000"/>
              </a:lnSpc>
              <a:buNone/>
            </a:pPr>
            <a:endParaRPr lang="en-US" sz="2000" dirty="0">
              <a:cs typeface="Arial" charset="0"/>
            </a:endParaRPr>
          </a:p>
          <a:p>
            <a:pPr marL="533400" indent="-533400">
              <a:lnSpc>
                <a:spcPct val="110000"/>
              </a:lnSpc>
              <a:spcBef>
                <a:spcPts val="400"/>
              </a:spcBef>
              <a:spcAft>
                <a:spcPts val="1200"/>
              </a:spcAft>
              <a:buFont typeface="+mj-lt"/>
              <a:buAutoNum type="arabicPeriod"/>
            </a:pPr>
            <a:r>
              <a:rPr lang="el-GR" sz="2600" b="1" dirty="0">
                <a:solidFill>
                  <a:srgbClr val="38741A"/>
                </a:solidFill>
                <a:cs typeface="Arial" charset="0"/>
              </a:rPr>
              <a:t>Ο συνεταιρισμός είναι οικονομική οργάνωση,</a:t>
            </a:r>
            <a:r>
              <a:rPr lang="el-GR" sz="2600" dirty="0">
                <a:solidFill>
                  <a:srgbClr val="38741A"/>
                </a:solidFill>
                <a:cs typeface="Arial" charset="0"/>
              </a:rPr>
              <a:t> </a:t>
            </a:r>
            <a:r>
              <a:rPr lang="el-GR" sz="2600" dirty="0">
                <a:cs typeface="Arial" charset="0"/>
              </a:rPr>
              <a:t>είναι  δηλ. μια</a:t>
            </a:r>
            <a:r>
              <a:rPr lang="en-US" sz="2600" dirty="0">
                <a:cs typeface="Arial" charset="0"/>
              </a:rPr>
              <a:t> </a:t>
            </a:r>
            <a:r>
              <a:rPr lang="el-GR" sz="2600" dirty="0">
                <a:cs typeface="Arial" charset="0"/>
              </a:rPr>
              <a:t>επιχειρηματική μονάδα, διότι πραγματοποιεί διάφορες οικονομικές δραστηριότητες (παραγωγή αγροτικών προϊόντων, μεταποίηση, εμπορία, προμήθειες </a:t>
            </a:r>
            <a:r>
              <a:rPr lang="el-GR" sz="2600" dirty="0" err="1">
                <a:cs typeface="Arial" charset="0"/>
              </a:rPr>
              <a:t>αγροχημικών</a:t>
            </a:r>
            <a:r>
              <a:rPr lang="el-GR" sz="2600" dirty="0">
                <a:cs typeface="Arial" charset="0"/>
              </a:rPr>
              <a:t> και λοιπών αγαθών, πιστωτικές και ασφαλιστικές εργασίες). </a:t>
            </a:r>
          </a:p>
          <a:p>
            <a:pPr marL="533400" indent="-533400">
              <a:lnSpc>
                <a:spcPct val="110000"/>
              </a:lnSpc>
              <a:spcBef>
                <a:spcPts val="400"/>
              </a:spcBef>
              <a:spcAft>
                <a:spcPts val="1200"/>
              </a:spcAft>
              <a:buFont typeface="+mj-lt"/>
              <a:buAutoNum type="arabicPeriod"/>
            </a:pPr>
            <a:r>
              <a:rPr lang="el-GR" sz="2600" b="1" dirty="0">
                <a:solidFill>
                  <a:srgbClr val="38741A"/>
                </a:solidFill>
                <a:cs typeface="Arial" charset="0"/>
              </a:rPr>
              <a:t>Ο συνεταιρισμός είναι ένωση προσώπων και όχι κεφαλαίων, </a:t>
            </a:r>
            <a:r>
              <a:rPr lang="el-GR" sz="2600" dirty="0">
                <a:cs typeface="Arial" charset="0"/>
              </a:rPr>
              <a:t>διότι η συγκρότηση και λειτουργία του στηρίζεται στα πρόσωπα και όχι στα κεφάλαια. Για το λόγο αυτό και το ύψος της συνεταιριστικής μερίδας είναι χαμηλό, για να μπορούν, δηλαδή, περισσότερα άτομα να γίνουν μέλη του συνεταιρισμού και από τα πολλά μέλη να συγκεντρωθούν τα απαιτούμενα κεφάλαια και όχι να διατεθούν από λίγα άτομα</a:t>
            </a:r>
            <a:r>
              <a:rPr lang="el-GR" sz="1900" dirty="0">
                <a:cs typeface="Arial" charset="0"/>
              </a:rPr>
              <a:t>. </a:t>
            </a:r>
            <a:endParaRPr lang="el-GR" sz="1900" dirty="0"/>
          </a:p>
        </p:txBody>
      </p:sp>
    </p:spTree>
    <p:extLst>
      <p:ext uri="{BB962C8B-B14F-4D97-AF65-F5344CB8AC3E}">
        <p14:creationId xmlns:p14="http://schemas.microsoft.com/office/powerpoint/2010/main" val="3934709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 calcmode="lin" valueType="num">
                                      <p:cBhvr additive="base">
                                        <p:cTn id="13"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cs typeface="Arial" charset="0"/>
              </a:rPr>
              <a:t>Χαρακτηριστικά Γνωρίσματα των Συνεταιρισμών</a:t>
            </a:r>
            <a:endParaRPr lang="el-GR" dirty="0"/>
          </a:p>
        </p:txBody>
      </p:sp>
      <p:sp>
        <p:nvSpPr>
          <p:cNvPr id="1027" name="Rectangle 3"/>
          <p:cNvSpPr>
            <a:spLocks noGrp="1" noChangeArrowheads="1"/>
          </p:cNvSpPr>
          <p:nvPr>
            <p:ph idx="1"/>
          </p:nvPr>
        </p:nvSpPr>
        <p:spPr/>
        <p:txBody>
          <a:bodyPr/>
          <a:lstStyle/>
          <a:p>
            <a:pPr marL="457200" indent="-457200">
              <a:spcAft>
                <a:spcPts val="1200"/>
              </a:spcAft>
              <a:buClr>
                <a:srgbClr val="38741A"/>
              </a:buClr>
              <a:buFont typeface="+mj-lt"/>
              <a:buAutoNum type="arabicPeriod" startAt="3"/>
            </a:pPr>
            <a:r>
              <a:rPr lang="el-GR" sz="2200" b="1" dirty="0">
                <a:solidFill>
                  <a:srgbClr val="38741A"/>
                </a:solidFill>
                <a:cs typeface="Arial" charset="0"/>
              </a:rPr>
              <a:t>Ο συνεταιρισμός συγκροτείται εθελοντικά, </a:t>
            </a:r>
            <a:r>
              <a:rPr lang="el-GR" sz="2200" dirty="0">
                <a:cs typeface="Arial" charset="0"/>
              </a:rPr>
              <a:t>που σημαίνει ότι κάποιος γίνεται μέλος με τη δική του θέληση και μόνο και όχι ύστερα από κάποια πίεση ή εξαναγκασμό.</a:t>
            </a:r>
          </a:p>
          <a:p>
            <a:pPr marL="457200" indent="-457200">
              <a:spcAft>
                <a:spcPts val="1200"/>
              </a:spcAft>
              <a:buClr>
                <a:srgbClr val="38741A"/>
              </a:buClr>
              <a:buFont typeface="+mj-lt"/>
              <a:buAutoNum type="arabicPeriod" startAt="3"/>
            </a:pPr>
            <a:r>
              <a:rPr lang="el-GR" sz="2200" b="1" dirty="0">
                <a:solidFill>
                  <a:srgbClr val="38741A"/>
                </a:solidFill>
                <a:cs typeface="Arial" charset="0"/>
              </a:rPr>
              <a:t>Ο συνεταιρισμός είναι μια δημοκρατικά διοικούμενη επιχείρηση, </a:t>
            </a:r>
            <a:r>
              <a:rPr lang="el-GR" sz="2200" dirty="0">
                <a:cs typeface="Arial" charset="0"/>
              </a:rPr>
              <a:t>με  μια διοίκηση εκλεγμένη από τη βάση,  με δημοκρατικές διαδικασίες, η οποία λειτουργεί επίσης με βάση τις αρχές της Δημοκρατίας, δηλαδή σύμφωνα με τους κανόνες της πλειοψηφίας</a:t>
            </a:r>
            <a:r>
              <a:rPr lang="en-US" sz="2200" dirty="0">
                <a:cs typeface="Arial" charset="0"/>
              </a:rPr>
              <a:t>, </a:t>
            </a:r>
            <a:r>
              <a:rPr lang="el-GR" sz="2200" dirty="0">
                <a:cs typeface="Arial" charset="0"/>
              </a:rPr>
              <a:t>και</a:t>
            </a:r>
          </a:p>
          <a:p>
            <a:pPr marL="457200" indent="-457200">
              <a:spcAft>
                <a:spcPts val="1200"/>
              </a:spcAft>
              <a:buClr>
                <a:srgbClr val="38741A"/>
              </a:buClr>
              <a:buFont typeface="+mj-lt"/>
              <a:buAutoNum type="arabicPeriod" startAt="3"/>
            </a:pPr>
            <a:r>
              <a:rPr lang="el-GR" sz="2200" b="1" dirty="0">
                <a:solidFill>
                  <a:srgbClr val="38741A"/>
                </a:solidFill>
                <a:cs typeface="Arial" charset="0"/>
              </a:rPr>
              <a:t>Οι σκοποί των Συνεταιρισμών είναι ταυτόχρονα οικονομικοί, κοινωνικοί και πολιτιστικοί, </a:t>
            </a:r>
            <a:r>
              <a:rPr lang="el-GR" sz="2200" dirty="0">
                <a:cs typeface="Arial" charset="0"/>
              </a:rPr>
              <a:t>δηλαδή καλύπτουν ένα ευρύ φάσμα δραστηριοτήτων και  όχι μόνο οικονομικών, αν και είναι κατά βάση οικονομικές οργανώσεις.</a:t>
            </a:r>
            <a:endParaRPr lang="el-GR" sz="2200" dirty="0"/>
          </a:p>
        </p:txBody>
      </p:sp>
    </p:spTree>
    <p:extLst>
      <p:ext uri="{BB962C8B-B14F-4D97-AF65-F5344CB8AC3E}">
        <p14:creationId xmlns:p14="http://schemas.microsoft.com/office/powerpoint/2010/main" val="12462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l-GR" dirty="0"/>
              <a:t>Οι Σκοποί Των Συνεταιρισμών</a:t>
            </a:r>
          </a:p>
        </p:txBody>
      </p:sp>
      <p:sp>
        <p:nvSpPr>
          <p:cNvPr id="9219" name="Rectangle 3"/>
          <p:cNvSpPr>
            <a:spLocks noGrp="1" noChangeArrowheads="1"/>
          </p:cNvSpPr>
          <p:nvPr>
            <p:ph idx="1"/>
          </p:nvPr>
        </p:nvSpPr>
        <p:spPr/>
        <p:txBody>
          <a:bodyPr>
            <a:normAutofit fontScale="92500"/>
          </a:bodyPr>
          <a:lstStyle/>
          <a:p>
            <a:pPr marL="93663" indent="0">
              <a:lnSpc>
                <a:spcPct val="120000"/>
              </a:lnSpc>
              <a:buNone/>
            </a:pPr>
            <a:r>
              <a:rPr lang="el-GR" sz="1800" b="1" dirty="0">
                <a:latin typeface="Segoe Script" pitchFamily="34" charset="0"/>
                <a:cs typeface="Arial" charset="0"/>
              </a:rPr>
              <a:t>Βασικός σκοπός </a:t>
            </a:r>
            <a:r>
              <a:rPr lang="el-GR" sz="1800" dirty="0">
                <a:latin typeface="Segoe Script" pitchFamily="34" charset="0"/>
                <a:cs typeface="Arial" charset="0"/>
              </a:rPr>
              <a:t>των συνεταιρισμών είναι η</a:t>
            </a:r>
            <a:r>
              <a:rPr lang="el-GR" sz="1800" i="1" dirty="0">
                <a:latin typeface="Segoe Script" pitchFamily="34" charset="0"/>
                <a:cs typeface="Arial" charset="0"/>
              </a:rPr>
              <a:t> </a:t>
            </a:r>
            <a:r>
              <a:rPr lang="el-GR" sz="1800" b="1" dirty="0">
                <a:solidFill>
                  <a:srgbClr val="38741A"/>
                </a:solidFill>
                <a:latin typeface="Segoe Script" pitchFamily="34" charset="0"/>
                <a:cs typeface="Arial" charset="0"/>
              </a:rPr>
              <a:t>ευημερία των μελών </a:t>
            </a:r>
            <a:r>
              <a:rPr lang="el-GR" sz="1800" dirty="0">
                <a:latin typeface="Segoe Script" pitchFamily="34" charset="0"/>
                <a:cs typeface="Arial" charset="0"/>
              </a:rPr>
              <a:t>τους, δηλαδή η </a:t>
            </a:r>
            <a:r>
              <a:rPr lang="el-GR" sz="1800" b="1" dirty="0">
                <a:latin typeface="Segoe Script" pitchFamily="34" charset="0"/>
                <a:cs typeface="Arial" charset="0"/>
              </a:rPr>
              <a:t>βελτίωση της οικονομικής, κοινωνικής και πολιτιστικής θέσης </a:t>
            </a:r>
            <a:r>
              <a:rPr lang="el-GR" sz="1800" dirty="0">
                <a:latin typeface="Segoe Script" pitchFamily="34" charset="0"/>
                <a:cs typeface="Arial" charset="0"/>
              </a:rPr>
              <a:t> τους και αναλύεται στους εξής επιμέρους σκοπούς:</a:t>
            </a:r>
          </a:p>
          <a:p>
            <a:pPr>
              <a:lnSpc>
                <a:spcPct val="120000"/>
              </a:lnSpc>
              <a:spcAft>
                <a:spcPts val="1200"/>
              </a:spcAft>
              <a:buNone/>
            </a:pPr>
            <a:r>
              <a:rPr lang="el-GR" sz="1800" b="1" dirty="0">
                <a:solidFill>
                  <a:srgbClr val="38741A"/>
                </a:solidFill>
                <a:cs typeface="Arial" charset="0"/>
              </a:rPr>
              <a:t>1.Μεγιστοποίηση των ωφελειών, </a:t>
            </a:r>
            <a:r>
              <a:rPr lang="el-GR" sz="1800" dirty="0">
                <a:solidFill>
                  <a:srgbClr val="38741A"/>
                </a:solidFill>
                <a:cs typeface="Arial" charset="0"/>
              </a:rPr>
              <a:t> </a:t>
            </a:r>
            <a:r>
              <a:rPr lang="el-GR" sz="1800" dirty="0">
                <a:cs typeface="Arial" charset="0"/>
              </a:rPr>
              <a:t>με την επίτευξη υψηλότερων</a:t>
            </a:r>
            <a:r>
              <a:rPr lang="en-US" sz="1800" dirty="0">
                <a:cs typeface="Arial" charset="0"/>
              </a:rPr>
              <a:t> </a:t>
            </a:r>
            <a:r>
              <a:rPr lang="el-GR" sz="1800" dirty="0">
                <a:cs typeface="Arial" charset="0"/>
              </a:rPr>
              <a:t>τιμών και μεγαλυτέρων ποσοτήτων πώλησης αγροτικών προϊόντων των μελών τους  και  συνεπώς μεγαλύτερου εισοδήματος.</a:t>
            </a:r>
            <a:endParaRPr lang="en-US" sz="1800" dirty="0">
              <a:cs typeface="Arial" charset="0"/>
            </a:endParaRPr>
          </a:p>
          <a:p>
            <a:pPr>
              <a:lnSpc>
                <a:spcPct val="120000"/>
              </a:lnSpc>
              <a:spcAft>
                <a:spcPts val="1200"/>
              </a:spcAft>
              <a:buNone/>
            </a:pPr>
            <a:r>
              <a:rPr lang="el-GR" sz="1800" b="1" dirty="0">
                <a:solidFill>
                  <a:srgbClr val="38741A"/>
                </a:solidFill>
                <a:cs typeface="Arial" charset="0"/>
              </a:rPr>
              <a:t>2.Ελαχιστοποίηση των δαπανών</a:t>
            </a:r>
            <a:r>
              <a:rPr lang="el-GR" sz="1800" dirty="0">
                <a:solidFill>
                  <a:srgbClr val="38741A"/>
                </a:solidFill>
                <a:cs typeface="Arial" charset="0"/>
              </a:rPr>
              <a:t>, </a:t>
            </a:r>
            <a:r>
              <a:rPr lang="el-GR" sz="1800" dirty="0">
                <a:cs typeface="Arial" charset="0"/>
              </a:rPr>
              <a:t>παραγωγής αλλά  και προσφοράς υπηρεσιών των συνεταιρισμών προς τα μέλη τους, με τη μείωση του κόστους  μεταποίησης και εμπορίας των αγροτικών προϊόντων τους και   τη διάθεση  αγροτικών εφοδίων σε χαμηλές τιμές, με αποτέλεσμα να αυξάνονται τα καθαρά εισοδήματα των μελών  του συνεταιρισμού.</a:t>
            </a:r>
          </a:p>
          <a:p>
            <a:pPr>
              <a:lnSpc>
                <a:spcPct val="120000"/>
              </a:lnSpc>
              <a:spcAft>
                <a:spcPts val="1200"/>
              </a:spcAft>
              <a:buNone/>
            </a:pPr>
            <a:r>
              <a:rPr lang="el-GR" sz="1800" b="1" dirty="0">
                <a:solidFill>
                  <a:srgbClr val="38741A"/>
                </a:solidFill>
                <a:cs typeface="Arial" charset="0"/>
              </a:rPr>
              <a:t>3.Προσφορά περισσότερων υπηρεσιών στα μέλη τους, </a:t>
            </a:r>
            <a:r>
              <a:rPr lang="el-GR" sz="1800" dirty="0">
                <a:cs typeface="Arial" charset="0"/>
              </a:rPr>
              <a:t>πέρα από τις</a:t>
            </a:r>
            <a:r>
              <a:rPr lang="en-US" sz="1800" dirty="0">
                <a:cs typeface="Arial" charset="0"/>
              </a:rPr>
              <a:t> </a:t>
            </a:r>
            <a:r>
              <a:rPr lang="el-GR" sz="1800" dirty="0">
                <a:cs typeface="Arial" charset="0"/>
              </a:rPr>
              <a:t>βασικές  λειτουργίες αγροτικής πίστης, όπως είναι η προμήθεια εφοδίων, η μεταποίηση και διάθεση</a:t>
            </a:r>
            <a:r>
              <a:rPr lang="en-US" sz="1800" dirty="0">
                <a:cs typeface="Arial" charset="0"/>
              </a:rPr>
              <a:t> </a:t>
            </a:r>
            <a:r>
              <a:rPr lang="el-GR" sz="1800" dirty="0">
                <a:cs typeface="Arial" charset="0"/>
              </a:rPr>
              <a:t>αγροτικών προϊόντων κλπ. </a:t>
            </a:r>
            <a:endParaRPr lang="en-US" sz="1800" dirty="0">
              <a:cs typeface="Arial" charset="0"/>
            </a:endParaRPr>
          </a:p>
        </p:txBody>
      </p:sp>
    </p:spTree>
    <p:extLst>
      <p:ext uri="{BB962C8B-B14F-4D97-AF65-F5344CB8AC3E}">
        <p14:creationId xmlns:p14="http://schemas.microsoft.com/office/powerpoint/2010/main" val="3368243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r>
              <a:rPr lang="el-GR" dirty="0"/>
              <a:t>Οι Σκοποί των Συνεταιρισμών</a:t>
            </a:r>
          </a:p>
        </p:txBody>
      </p:sp>
      <p:sp>
        <p:nvSpPr>
          <p:cNvPr id="10243" name="Rectangle 3"/>
          <p:cNvSpPr>
            <a:spLocks noGrp="1" noChangeArrowheads="1"/>
          </p:cNvSpPr>
          <p:nvPr>
            <p:ph idx="1"/>
          </p:nvPr>
        </p:nvSpPr>
        <p:spPr/>
        <p:txBody>
          <a:bodyPr>
            <a:normAutofit fontScale="92500" lnSpcReduction="10000"/>
          </a:bodyPr>
          <a:lstStyle/>
          <a:p>
            <a:pPr>
              <a:lnSpc>
                <a:spcPct val="105000"/>
              </a:lnSpc>
              <a:spcAft>
                <a:spcPts val="1200"/>
              </a:spcAft>
              <a:buNone/>
            </a:pPr>
            <a:r>
              <a:rPr lang="el-GR" sz="2000" b="1" dirty="0">
                <a:solidFill>
                  <a:srgbClr val="38741A"/>
                </a:solidFill>
                <a:cs typeface="Arial" charset="0"/>
              </a:rPr>
              <a:t>4. Προσφορά καλύτερων υπηρεσιών στα μέλη τους</a:t>
            </a:r>
            <a:r>
              <a:rPr lang="el-GR" sz="2000" dirty="0">
                <a:solidFill>
                  <a:srgbClr val="38741A"/>
                </a:solidFill>
                <a:cs typeface="Arial" charset="0"/>
              </a:rPr>
              <a:t>, </a:t>
            </a:r>
            <a:r>
              <a:rPr lang="el-GR" sz="2000" dirty="0">
                <a:cs typeface="Arial" charset="0"/>
              </a:rPr>
              <a:t>π.χ. η αγορά όλων των ποσοτήτων των προϊόντων των μελών, η άμεση πληρωμή των μελών κατά την αγορά των προϊόντων τους, η  τιμολόγηση των προϊόντων με βάση την ποιότητά τους κλπ.</a:t>
            </a:r>
            <a:endParaRPr lang="en-US" sz="2000" dirty="0">
              <a:cs typeface="Arial" charset="0"/>
            </a:endParaRPr>
          </a:p>
          <a:p>
            <a:pPr>
              <a:lnSpc>
                <a:spcPct val="105000"/>
              </a:lnSpc>
              <a:spcAft>
                <a:spcPts val="1200"/>
              </a:spcAft>
              <a:buNone/>
            </a:pPr>
            <a:r>
              <a:rPr lang="el-GR" sz="2000" b="1" dirty="0">
                <a:solidFill>
                  <a:srgbClr val="38741A"/>
                </a:solidFill>
                <a:cs typeface="Arial" charset="0"/>
              </a:rPr>
              <a:t>5. Εξασφάλιση  κοινωνικής δικαιοσύνης στα μέλη τους, </a:t>
            </a:r>
            <a:r>
              <a:rPr lang="el-GR" sz="2000" dirty="0">
                <a:solidFill>
                  <a:srgbClr val="38741A"/>
                </a:solidFill>
                <a:cs typeface="Arial" charset="0"/>
              </a:rPr>
              <a:t> </a:t>
            </a:r>
            <a:r>
              <a:rPr lang="el-GR" sz="2000" dirty="0">
                <a:cs typeface="Arial" charset="0"/>
              </a:rPr>
              <a:t>έτσι ώστε η τιμή των προϊόντων που  παραδίδουν τα μέλη στο συνεταιρισμό να είναι ανάλογη με την ποιότητά τους, αλλά και  οι τιμές των πωλουμένων  προϊόντων από το συνεταιρισμό στους καταναλωτές να είναι επίσης ανάλογες με την ποιότητά τους.</a:t>
            </a:r>
          </a:p>
          <a:p>
            <a:pPr>
              <a:lnSpc>
                <a:spcPct val="105000"/>
              </a:lnSpc>
              <a:spcAft>
                <a:spcPts val="1200"/>
              </a:spcAft>
              <a:buNone/>
            </a:pPr>
            <a:r>
              <a:rPr lang="el-GR" sz="2000" b="1" dirty="0">
                <a:solidFill>
                  <a:srgbClr val="38741A"/>
                </a:solidFill>
                <a:cs typeface="Arial" charset="0"/>
              </a:rPr>
              <a:t>6. Διαφύλαξη της υγείας των καταναλωτών</a:t>
            </a:r>
            <a:r>
              <a:rPr lang="el-GR" sz="2000" dirty="0">
                <a:cs typeface="Arial" charset="0"/>
              </a:rPr>
              <a:t>, με  τη διάθεση σ’</a:t>
            </a:r>
            <a:r>
              <a:rPr lang="en-US" sz="2000" dirty="0">
                <a:cs typeface="Arial" charset="0"/>
              </a:rPr>
              <a:t> </a:t>
            </a:r>
            <a:r>
              <a:rPr lang="el-GR" sz="2000" dirty="0">
                <a:cs typeface="Arial" charset="0"/>
              </a:rPr>
              <a:t>αυτούς προϊόντων εξασφαλισμένης ποιότητας, αγνών και ανόθευτων, και</a:t>
            </a:r>
          </a:p>
          <a:p>
            <a:pPr>
              <a:lnSpc>
                <a:spcPct val="105000"/>
              </a:lnSpc>
              <a:spcAft>
                <a:spcPts val="1200"/>
              </a:spcAft>
              <a:buNone/>
            </a:pPr>
            <a:r>
              <a:rPr lang="el-GR" sz="2000" b="1" dirty="0">
                <a:solidFill>
                  <a:srgbClr val="38741A"/>
                </a:solidFill>
                <a:cs typeface="Arial" charset="0"/>
              </a:rPr>
              <a:t>7. Βελτίωση του μορφωτικού επιπέδου των μελών τους</a:t>
            </a:r>
            <a:r>
              <a:rPr lang="el-GR" sz="2000" b="1" dirty="0">
                <a:cs typeface="Arial" charset="0"/>
              </a:rPr>
              <a:t>,</a:t>
            </a:r>
            <a:r>
              <a:rPr lang="el-GR" sz="2000" dirty="0">
                <a:cs typeface="Arial" charset="0"/>
              </a:rPr>
              <a:t> με την</a:t>
            </a:r>
            <a:r>
              <a:rPr lang="en-US" sz="2000" dirty="0">
                <a:cs typeface="Arial" charset="0"/>
              </a:rPr>
              <a:t> </a:t>
            </a:r>
            <a:r>
              <a:rPr lang="el-GR" sz="2000" dirty="0">
                <a:cs typeface="Arial" charset="0"/>
              </a:rPr>
              <a:t>εκπαίδευση,</a:t>
            </a:r>
            <a:r>
              <a:rPr lang="el-GR" sz="2000" b="1" dirty="0">
                <a:cs typeface="Arial" charset="0"/>
              </a:rPr>
              <a:t> </a:t>
            </a:r>
            <a:r>
              <a:rPr lang="el-GR" sz="2000" dirty="0">
                <a:cs typeface="Arial" charset="0"/>
              </a:rPr>
              <a:t> τα διάφορα σεμινάρια, διαλέξεις, περιοδικά, βιβλία  κατανοητά από τους παραγωγούς-μέλη, τη συνεχή και πλήρη ενημέρωσή τους κλπ.</a:t>
            </a:r>
            <a:r>
              <a:rPr lang="el-GR" sz="2000" dirty="0"/>
              <a:t> </a:t>
            </a:r>
          </a:p>
        </p:txBody>
      </p:sp>
    </p:spTree>
    <p:extLst>
      <p:ext uri="{BB962C8B-B14F-4D97-AF65-F5344CB8AC3E}">
        <p14:creationId xmlns:p14="http://schemas.microsoft.com/office/powerpoint/2010/main" val="3763036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l-GR" dirty="0"/>
              <a:t>Τρόποι επίτευξης των σκοπών των Συνεταιρισμών</a:t>
            </a:r>
          </a:p>
        </p:txBody>
      </p:sp>
      <p:sp>
        <p:nvSpPr>
          <p:cNvPr id="11267" name="Rectangle 3"/>
          <p:cNvSpPr>
            <a:spLocks noGrp="1" noChangeArrowheads="1"/>
          </p:cNvSpPr>
          <p:nvPr>
            <p:ph idx="1"/>
          </p:nvPr>
        </p:nvSpPr>
        <p:spPr>
          <a:xfrm>
            <a:off x="838200" y="1725263"/>
            <a:ext cx="10515600" cy="4648903"/>
          </a:xfrm>
        </p:spPr>
        <p:txBody>
          <a:bodyPr>
            <a:normAutofit/>
          </a:bodyPr>
          <a:lstStyle/>
          <a:p>
            <a:pPr marL="0" indent="0">
              <a:lnSpc>
                <a:spcPct val="105000"/>
              </a:lnSpc>
              <a:buNone/>
            </a:pPr>
            <a:r>
              <a:rPr lang="el-GR" sz="2000" dirty="0">
                <a:cs typeface="Arial" charset="0"/>
              </a:rPr>
              <a:t>Οι τρόποι επίτευξης των σκοπών των συνεταιρισμών είναι μέσα  από τις </a:t>
            </a:r>
            <a:r>
              <a:rPr lang="el-GR" sz="2000" b="1" dirty="0">
                <a:solidFill>
                  <a:srgbClr val="38741A"/>
                </a:solidFill>
                <a:cs typeface="Arial" charset="0"/>
              </a:rPr>
              <a:t>δραστηριότητες</a:t>
            </a:r>
            <a:r>
              <a:rPr lang="el-GR" sz="2000" dirty="0">
                <a:solidFill>
                  <a:srgbClr val="38741A"/>
                </a:solidFill>
                <a:cs typeface="Arial" charset="0"/>
              </a:rPr>
              <a:t> </a:t>
            </a:r>
            <a:r>
              <a:rPr lang="el-GR" sz="2000" dirty="0">
                <a:cs typeface="Arial" charset="0"/>
              </a:rPr>
              <a:t>τους όπως αυτές αναφέρονται στα καταστατικά και στους νόμους των Συνεταιρισμών. </a:t>
            </a:r>
            <a:r>
              <a:rPr lang="el-GR" sz="2000" dirty="0" err="1">
                <a:cs typeface="Arial" charset="0"/>
              </a:rPr>
              <a:t>Π.χ</a:t>
            </a:r>
            <a:r>
              <a:rPr lang="el-GR" sz="2000" dirty="0">
                <a:cs typeface="Arial" charset="0"/>
              </a:rPr>
              <a:t>:</a:t>
            </a:r>
          </a:p>
          <a:p>
            <a:pPr marL="542925" indent="-542925">
              <a:lnSpc>
                <a:spcPct val="105000"/>
              </a:lnSpc>
              <a:spcAft>
                <a:spcPts val="1200"/>
              </a:spcAft>
              <a:buNone/>
            </a:pPr>
            <a:endParaRPr lang="el-GR" sz="1000" b="1" dirty="0">
              <a:solidFill>
                <a:srgbClr val="38741A"/>
              </a:solidFill>
            </a:endParaRPr>
          </a:p>
          <a:p>
            <a:pPr marL="542925" indent="-542925">
              <a:lnSpc>
                <a:spcPct val="105000"/>
              </a:lnSpc>
              <a:spcAft>
                <a:spcPts val="1200"/>
              </a:spcAft>
              <a:buFont typeface="+mj-lt"/>
              <a:buAutoNum type="arabicPeriod"/>
            </a:pPr>
            <a:r>
              <a:rPr lang="el-GR" sz="2000" b="1" dirty="0">
                <a:solidFill>
                  <a:srgbClr val="38741A"/>
                </a:solidFill>
              </a:rPr>
              <a:t>Η προμήθεια και διανομή γεωργικών εφοδίων στους αγρότες</a:t>
            </a:r>
            <a:r>
              <a:rPr lang="el-GR" sz="2000" dirty="0">
                <a:solidFill>
                  <a:srgbClr val="38741A"/>
                </a:solidFill>
              </a:rPr>
              <a:t>,</a:t>
            </a:r>
            <a:r>
              <a:rPr lang="en-US" sz="2000" dirty="0">
                <a:solidFill>
                  <a:srgbClr val="38741A"/>
                </a:solidFill>
              </a:rPr>
              <a:t> </a:t>
            </a:r>
            <a:endParaRPr lang="el-GR" sz="2000" dirty="0">
              <a:cs typeface="Arial" charset="0"/>
            </a:endParaRPr>
          </a:p>
          <a:p>
            <a:pPr marL="542925" indent="-542925">
              <a:lnSpc>
                <a:spcPct val="105000"/>
              </a:lnSpc>
              <a:spcAft>
                <a:spcPts val="1200"/>
              </a:spcAft>
              <a:buFont typeface="+mj-lt"/>
              <a:buAutoNum type="arabicPeriod"/>
            </a:pPr>
            <a:r>
              <a:rPr lang="el-GR" sz="2000" b="1" dirty="0">
                <a:solidFill>
                  <a:srgbClr val="38741A"/>
                </a:solidFill>
              </a:rPr>
              <a:t>Η συλλογική παραγωγή αγροτικών προϊόντων</a:t>
            </a:r>
            <a:r>
              <a:rPr lang="el-GR" sz="2000" dirty="0">
                <a:solidFill>
                  <a:srgbClr val="38741A"/>
                </a:solidFill>
              </a:rPr>
              <a:t>, </a:t>
            </a:r>
          </a:p>
          <a:p>
            <a:pPr marL="542925" indent="-542925">
              <a:buFontTx/>
              <a:buAutoNum type="arabicPeriod" startAt="3"/>
            </a:pPr>
            <a:r>
              <a:rPr lang="el-GR" sz="2000" b="1" dirty="0">
                <a:solidFill>
                  <a:srgbClr val="38741A"/>
                </a:solidFill>
              </a:rPr>
              <a:t>Η μεταποίηση αγροτικών προϊόντων</a:t>
            </a:r>
            <a:r>
              <a:rPr lang="el-GR" sz="2000" b="1" dirty="0"/>
              <a:t>, </a:t>
            </a:r>
            <a:endParaRPr lang="el-GR" sz="2000" dirty="0">
              <a:cs typeface="Arial" charset="0"/>
            </a:endParaRPr>
          </a:p>
          <a:p>
            <a:pPr marL="542925" indent="-542925">
              <a:buFontTx/>
              <a:buAutoNum type="arabicPeriod" startAt="4"/>
            </a:pPr>
            <a:r>
              <a:rPr lang="el-GR" sz="2000" b="1" dirty="0">
                <a:solidFill>
                  <a:srgbClr val="38741A"/>
                </a:solidFill>
              </a:rPr>
              <a:t>Η εμπορία αγροτικών προϊόντων</a:t>
            </a:r>
            <a:r>
              <a:rPr lang="el-GR" sz="2000" dirty="0"/>
              <a:t>,</a:t>
            </a:r>
            <a:endParaRPr lang="el-GR" sz="2000" dirty="0">
              <a:cs typeface="Arial" charset="0"/>
            </a:endParaRPr>
          </a:p>
          <a:p>
            <a:pPr marL="542925" indent="-542925">
              <a:buFontTx/>
              <a:buAutoNum type="arabicPeriod" startAt="5"/>
            </a:pPr>
            <a:r>
              <a:rPr lang="el-GR" sz="2000" b="1" dirty="0">
                <a:solidFill>
                  <a:srgbClr val="38741A"/>
                </a:solidFill>
              </a:rPr>
              <a:t>Η άσκηση πιστωτικών εργασιών</a:t>
            </a:r>
            <a:r>
              <a:rPr lang="el-GR" sz="2000" dirty="0"/>
              <a:t>, </a:t>
            </a:r>
            <a:endParaRPr lang="el-GR" sz="2000" dirty="0">
              <a:cs typeface="Arial" charset="0"/>
            </a:endParaRPr>
          </a:p>
          <a:p>
            <a:pPr marL="542925" indent="-542925">
              <a:buFontTx/>
              <a:buAutoNum type="arabicPeriod" startAt="6"/>
            </a:pPr>
            <a:r>
              <a:rPr lang="el-GR" sz="2000" b="1" dirty="0">
                <a:solidFill>
                  <a:srgbClr val="38741A"/>
                </a:solidFill>
              </a:rPr>
              <a:t>Η ασφάλιση κεφαλαίων και προϊόντων.</a:t>
            </a:r>
            <a:endParaRPr lang="el-GR" sz="2000" dirty="0">
              <a:cs typeface="Arial" charset="0"/>
            </a:endParaRPr>
          </a:p>
        </p:txBody>
      </p:sp>
    </p:spTree>
    <p:extLst>
      <p:ext uri="{BB962C8B-B14F-4D97-AF65-F5344CB8AC3E}">
        <p14:creationId xmlns:p14="http://schemas.microsoft.com/office/powerpoint/2010/main" val="1555021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 calcmode="lin" valueType="num">
                                      <p:cBhvr additive="base">
                                        <p:cTn id="7"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additive="base">
                                        <p:cTn id="13"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additive="base">
                                        <p:cTn id="25" dur="500" fill="hold"/>
                                        <p:tgtEl>
                                          <p:spTgt spid="1126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r>
              <a:rPr lang="el-GR" dirty="0"/>
              <a:t>Μηχανισμοί επίτευξης των στόχων των Συνεταιρισμών</a:t>
            </a:r>
            <a:endParaRPr lang="el-GR" sz="2400" dirty="0">
              <a:cs typeface="Arial" charset="0"/>
            </a:endParaRPr>
          </a:p>
        </p:txBody>
      </p:sp>
      <p:sp>
        <p:nvSpPr>
          <p:cNvPr id="196611" name="Rectangle 3"/>
          <p:cNvSpPr>
            <a:spLocks noGrp="1" noChangeArrowheads="1"/>
          </p:cNvSpPr>
          <p:nvPr>
            <p:ph idx="1"/>
          </p:nvPr>
        </p:nvSpPr>
        <p:spPr/>
        <p:txBody>
          <a:bodyPr>
            <a:normAutofit fontScale="92500" lnSpcReduction="10000"/>
          </a:bodyPr>
          <a:lstStyle/>
          <a:p>
            <a:pPr marL="357188" indent="-357188">
              <a:buNone/>
            </a:pPr>
            <a:r>
              <a:rPr lang="el-GR" sz="2000" dirty="0">
                <a:cs typeface="Arial" charset="0"/>
              </a:rPr>
              <a:t>ΔΥΟ οι βασικοί μηχανισμοί επίτευξης των στόχοι των συνεταιρισμών :</a:t>
            </a:r>
            <a:endParaRPr lang="en-US" sz="2000" dirty="0">
              <a:cs typeface="Arial" charset="0"/>
            </a:endParaRPr>
          </a:p>
          <a:p>
            <a:pPr marL="357188" indent="-357188">
              <a:buFontTx/>
              <a:buAutoNum type="arabicPeriod" startAt="2"/>
            </a:pPr>
            <a:endParaRPr lang="en-US" sz="2000" b="1" dirty="0"/>
          </a:p>
          <a:p>
            <a:pPr marL="457200" indent="-457200">
              <a:buFont typeface="+mj-lt"/>
              <a:buAutoNum type="arabicPeriod"/>
            </a:pPr>
            <a:r>
              <a:rPr lang="el-GR" sz="2000" b="1" dirty="0"/>
              <a:t>Η επίτευξη «</a:t>
            </a:r>
            <a:r>
              <a:rPr lang="el-GR" b="1" dirty="0">
                <a:solidFill>
                  <a:srgbClr val="38741A"/>
                </a:solidFill>
                <a:latin typeface="Segoe Script" pitchFamily="34" charset="0"/>
              </a:rPr>
              <a:t>οικονομιών μεγέθους»</a:t>
            </a:r>
            <a:r>
              <a:rPr lang="el-GR" sz="2000" b="1" dirty="0"/>
              <a:t>. </a:t>
            </a:r>
            <a:endParaRPr lang="en-US" sz="2000" b="1" dirty="0"/>
          </a:p>
          <a:p>
            <a:pPr marL="609600" indent="-609600">
              <a:buNone/>
            </a:pPr>
            <a:endParaRPr lang="en-US" sz="2000" b="1" dirty="0"/>
          </a:p>
          <a:p>
            <a:pPr marL="361950" indent="11113">
              <a:lnSpc>
                <a:spcPct val="125000"/>
              </a:lnSpc>
              <a:buNone/>
            </a:pPr>
            <a:r>
              <a:rPr lang="el-GR" sz="2000" dirty="0"/>
              <a:t>Η δραστηριότητα αυτή</a:t>
            </a:r>
            <a:r>
              <a:rPr lang="en-US" sz="2000" dirty="0"/>
              <a:t> </a:t>
            </a:r>
            <a:r>
              <a:rPr lang="el-GR" sz="2000" dirty="0">
                <a:cs typeface="Arial" charset="0"/>
              </a:rPr>
              <a:t>σχετίζεται με το μέγεθος (όγκος) κάθε ενέργειας του συνεταιρισμού.</a:t>
            </a:r>
          </a:p>
          <a:p>
            <a:pPr marL="361950" indent="11113">
              <a:lnSpc>
                <a:spcPct val="125000"/>
              </a:lnSpc>
              <a:buNone/>
            </a:pPr>
            <a:r>
              <a:rPr lang="el-GR" sz="1900" dirty="0">
                <a:cs typeface="Arial" charset="0"/>
              </a:rPr>
              <a:t> Έτσι, η ανάληψη της μεταποίησης  των αγροτικών προϊόντων </a:t>
            </a:r>
            <a:r>
              <a:rPr lang="el-GR" sz="1900" b="1" dirty="0">
                <a:cs typeface="Arial" charset="0"/>
              </a:rPr>
              <a:t>όλων των μελών</a:t>
            </a:r>
            <a:r>
              <a:rPr lang="el-GR" sz="1900" dirty="0">
                <a:cs typeface="Arial" charset="0"/>
              </a:rPr>
              <a:t> από το συνεταιρισμού  θα συντελέσει στη μεγιστοποίηση των ωφελειών γιατί θα βελτιωθεί η αποδοτικότητα λειτουργίας του συνεταιρισμού, με την  καλύτερη αξιοποίηση του εργοστασίου αφού θα επεξεργαστεί μεγάλη ποσότητα προϊόντων και θα  έχει χαμηλότερο κόστος παραγωγής μεταποιημένων προϊόντων και συνεπώς υψηλότερο εισόδημα για τα μέλη του. </a:t>
            </a:r>
            <a:endParaRPr lang="el-GR" dirty="0"/>
          </a:p>
        </p:txBody>
      </p:sp>
    </p:spTree>
    <p:extLst>
      <p:ext uri="{BB962C8B-B14F-4D97-AF65-F5344CB8AC3E}">
        <p14:creationId xmlns:p14="http://schemas.microsoft.com/office/powerpoint/2010/main" val="992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6611">
                                            <p:txEl>
                                              <p:pRg st="2" end="2"/>
                                            </p:txEl>
                                          </p:spTgt>
                                        </p:tgtEl>
                                        <p:attrNameLst>
                                          <p:attrName>style.visibility</p:attrName>
                                        </p:attrNameLst>
                                      </p:cBhvr>
                                      <p:to>
                                        <p:strVal val="visible"/>
                                      </p:to>
                                    </p:set>
                                    <p:anim calcmode="lin" valueType="num">
                                      <p:cBhvr additive="base">
                                        <p:cTn id="13" dur="500" fill="hold"/>
                                        <p:tgtEl>
                                          <p:spTgt spid="1966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6611">
                                            <p:txEl>
                                              <p:pRg st="4" end="4"/>
                                            </p:txEl>
                                          </p:spTgt>
                                        </p:tgtEl>
                                        <p:attrNameLst>
                                          <p:attrName>style.visibility</p:attrName>
                                        </p:attrNameLst>
                                      </p:cBhvr>
                                      <p:to>
                                        <p:strVal val="visible"/>
                                      </p:to>
                                    </p:set>
                                    <p:anim calcmode="lin" valueType="num">
                                      <p:cBhvr additive="base">
                                        <p:cTn id="19" dur="500" fill="hold"/>
                                        <p:tgtEl>
                                          <p:spTgt spid="1966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661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6611">
                                            <p:txEl>
                                              <p:pRg st="5" end="5"/>
                                            </p:txEl>
                                          </p:spTgt>
                                        </p:tgtEl>
                                        <p:attrNameLst>
                                          <p:attrName>style.visibility</p:attrName>
                                        </p:attrNameLst>
                                      </p:cBhvr>
                                      <p:to>
                                        <p:strVal val="visible"/>
                                      </p:to>
                                    </p:set>
                                    <p:anim calcmode="lin" valueType="num">
                                      <p:cBhvr additive="base">
                                        <p:cTn id="23" dur="500" fill="hold"/>
                                        <p:tgtEl>
                                          <p:spTgt spid="196611">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966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2400" b="1" i="1" dirty="0">
                <a:cs typeface="Arial" charset="0"/>
              </a:rPr>
              <a:t>Μηχανισμοί επίτευξης των στόχων των Συνεταιρισμών</a:t>
            </a:r>
            <a:endParaRPr lang="el-GR" sz="2400" dirty="0">
              <a:cs typeface="Arial" charset="0"/>
            </a:endParaRPr>
          </a:p>
        </p:txBody>
      </p:sp>
      <p:sp>
        <p:nvSpPr>
          <p:cNvPr id="14339" name="Rectangle 3"/>
          <p:cNvSpPr>
            <a:spLocks noGrp="1" noChangeArrowheads="1"/>
          </p:cNvSpPr>
          <p:nvPr>
            <p:ph idx="1"/>
          </p:nvPr>
        </p:nvSpPr>
        <p:spPr>
          <a:xfrm>
            <a:off x="838200" y="1503323"/>
            <a:ext cx="10515600" cy="4351338"/>
          </a:xfrm>
        </p:spPr>
        <p:txBody>
          <a:bodyPr/>
          <a:lstStyle/>
          <a:p>
            <a:pPr marL="609600" indent="-609600">
              <a:buNone/>
            </a:pPr>
            <a:endParaRPr lang="en-US" sz="2000" b="1" dirty="0"/>
          </a:p>
          <a:p>
            <a:pPr marL="0" indent="0">
              <a:buNone/>
            </a:pPr>
            <a:r>
              <a:rPr lang="en-US" sz="2000" b="1" dirty="0">
                <a:solidFill>
                  <a:srgbClr val="38741A"/>
                </a:solidFill>
              </a:rPr>
              <a:t>2. </a:t>
            </a:r>
            <a:r>
              <a:rPr lang="el-GR" sz="2000" b="1" dirty="0">
                <a:solidFill>
                  <a:srgbClr val="38741A"/>
                </a:solidFill>
              </a:rPr>
              <a:t>Η Διαπραγματευτική Δύναμη του</a:t>
            </a:r>
            <a:r>
              <a:rPr lang="en-US" sz="2000" b="1" dirty="0">
                <a:solidFill>
                  <a:srgbClr val="38741A"/>
                </a:solidFill>
              </a:rPr>
              <a:t> </a:t>
            </a:r>
            <a:r>
              <a:rPr lang="el-GR" sz="2000" b="1" dirty="0">
                <a:solidFill>
                  <a:srgbClr val="38741A"/>
                </a:solidFill>
                <a:cs typeface="Arial" charset="0"/>
              </a:rPr>
              <a:t>Συνεταιρισμού. </a:t>
            </a:r>
            <a:endParaRPr lang="en-US" sz="2000" b="1" dirty="0">
              <a:solidFill>
                <a:srgbClr val="38741A"/>
              </a:solidFill>
              <a:cs typeface="Arial" charset="0"/>
            </a:endParaRPr>
          </a:p>
          <a:p>
            <a:pPr marL="263525" indent="0">
              <a:lnSpc>
                <a:spcPct val="120000"/>
              </a:lnSpc>
              <a:spcAft>
                <a:spcPts val="1200"/>
              </a:spcAft>
              <a:buNone/>
            </a:pPr>
            <a:r>
              <a:rPr lang="el-GR" sz="2000" dirty="0">
                <a:cs typeface="Arial" charset="0"/>
              </a:rPr>
              <a:t>Σχετίζεται με τον </a:t>
            </a:r>
            <a:r>
              <a:rPr lang="el-GR" sz="2000" b="1" dirty="0">
                <a:solidFill>
                  <a:srgbClr val="38741A"/>
                </a:solidFill>
                <a:cs typeface="Arial" charset="0"/>
              </a:rPr>
              <a:t>όγκο συναλλαγών </a:t>
            </a:r>
            <a:r>
              <a:rPr lang="el-GR" sz="2000" dirty="0">
                <a:cs typeface="Arial" charset="0"/>
              </a:rPr>
              <a:t>με τρίτους. Ένας συνεταιρισμός έχει μεγαλύτερη διαπραγματευτική δύναμη όσο μεγαλύτερο αριθμό μελών διαθέτει και όσο μεγαλύτερη ποσότητα προϊόντων ή εφοδίων διακινεί ή προμηθεύεται για τα μέλη του. </a:t>
            </a:r>
            <a:endParaRPr lang="en-US" sz="2000" dirty="0">
              <a:cs typeface="Arial" charset="0"/>
            </a:endParaRPr>
          </a:p>
        </p:txBody>
      </p:sp>
      <p:sp>
        <p:nvSpPr>
          <p:cNvPr id="4" name="3 - Οριζόντιος πάπυρος"/>
          <p:cNvSpPr/>
          <p:nvPr/>
        </p:nvSpPr>
        <p:spPr>
          <a:xfrm>
            <a:off x="958789" y="4612678"/>
            <a:ext cx="10484528" cy="2143140"/>
          </a:xfrm>
          <a:prstGeom prst="horizontalScroll">
            <a:avLst/>
          </a:prstGeom>
          <a:solidFill>
            <a:srgbClr val="38741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spc="100" dirty="0">
                <a:solidFill>
                  <a:schemeClr val="tx1"/>
                </a:solidFill>
                <a:latin typeface="Palatino Linotype" pitchFamily="18" charset="0"/>
                <a:cs typeface="Arial" charset="0"/>
              </a:rPr>
              <a:t>Ο συνεταιρισμός μέσω της μεγαλύτερης διαπραγματευτικής του δύναμης επιτυχαίνει υψηλότερες τιμές για τα προϊόντα που πουλά ή χαμηλότερες για τις προμήθειες που αγοράζει για τα μέλη του. </a:t>
            </a:r>
            <a:endParaRPr lang="el-GR" sz="2000" dirty="0">
              <a:latin typeface="Palatino Linotype" pitchFamily="18" charset="0"/>
            </a:endParaRPr>
          </a:p>
        </p:txBody>
      </p:sp>
    </p:spTree>
    <p:extLst>
      <p:ext uri="{BB962C8B-B14F-4D97-AF65-F5344CB8AC3E}">
        <p14:creationId xmlns:p14="http://schemas.microsoft.com/office/powerpoint/2010/main" val="3704569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sz="2400" b="1" i="1" dirty="0">
                <a:cs typeface="Arial" charset="0"/>
              </a:rPr>
              <a:t>Προϋποθέσεις επίτευξης των σκοπών των</a:t>
            </a:r>
            <a:r>
              <a:rPr lang="en-US" sz="2400" b="1" i="1" dirty="0">
                <a:cs typeface="Arial" charset="0"/>
              </a:rPr>
              <a:t> </a:t>
            </a:r>
            <a:r>
              <a:rPr lang="el-GR" sz="2400" b="1" i="1" dirty="0">
                <a:cs typeface="Arial" charset="0"/>
              </a:rPr>
              <a:t>Συνεταιρισμών</a:t>
            </a:r>
            <a:endParaRPr lang="el-GR" sz="2400" dirty="0">
              <a:cs typeface="Arial" charset="0"/>
            </a:endParaRPr>
          </a:p>
        </p:txBody>
      </p:sp>
      <p:sp>
        <p:nvSpPr>
          <p:cNvPr id="4100" name="Rectangle 4"/>
          <p:cNvSpPr>
            <a:spLocks noGrp="1" noChangeArrowheads="1"/>
          </p:cNvSpPr>
          <p:nvPr>
            <p:ph idx="1"/>
          </p:nvPr>
        </p:nvSpPr>
        <p:spPr>
          <a:xfrm>
            <a:off x="838200" y="1725264"/>
            <a:ext cx="8758561" cy="4351338"/>
          </a:xfrm>
        </p:spPr>
        <p:txBody>
          <a:bodyPr>
            <a:normAutofit fontScale="92500" lnSpcReduction="10000"/>
          </a:bodyPr>
          <a:lstStyle/>
          <a:p>
            <a:pPr>
              <a:lnSpc>
                <a:spcPct val="120000"/>
              </a:lnSpc>
              <a:spcAft>
                <a:spcPts val="1200"/>
              </a:spcAft>
              <a:buNone/>
            </a:pPr>
            <a:r>
              <a:rPr lang="el-GR" sz="2000" b="1" dirty="0">
                <a:solidFill>
                  <a:srgbClr val="38741A"/>
                </a:solidFill>
                <a:cs typeface="Arial" charset="0"/>
              </a:rPr>
              <a:t>1. Ο μεγάλος αριθμός μελών των Συνεταιρισμών</a:t>
            </a:r>
            <a:r>
              <a:rPr lang="el-GR" sz="2000" b="1" dirty="0">
                <a:cs typeface="Arial" charset="0"/>
              </a:rPr>
              <a:t>.</a:t>
            </a:r>
            <a:r>
              <a:rPr lang="el-GR" sz="2000" dirty="0">
                <a:cs typeface="Arial" charset="0"/>
              </a:rPr>
              <a:t> Είναι γεγονός, ότι όσο μεγαλύτερος είναι  ο αριθμός των μελών των συνεταιρισμών, τόσο μεγαλύτερες είναι οι διαχειριζόμενες ποσότητες προϊόντων και  κατ’ επέκταση τόσο μεγαλύτερη είναι η διαπραγματευτική  δύναμη και οι οικονομίες μεγέθους και συνεπώς και οι ωφέλειες για τα μέλη τους.</a:t>
            </a:r>
          </a:p>
          <a:p>
            <a:pPr>
              <a:lnSpc>
                <a:spcPct val="120000"/>
              </a:lnSpc>
              <a:spcAft>
                <a:spcPts val="1200"/>
              </a:spcAft>
              <a:buNone/>
            </a:pPr>
            <a:r>
              <a:rPr lang="el-GR" sz="2000" b="1" dirty="0">
                <a:solidFill>
                  <a:srgbClr val="38741A"/>
                </a:solidFill>
                <a:cs typeface="Arial" charset="0"/>
              </a:rPr>
              <a:t>2.</a:t>
            </a:r>
            <a:r>
              <a:rPr lang="el-GR" sz="2000" dirty="0">
                <a:solidFill>
                  <a:srgbClr val="38741A"/>
                </a:solidFill>
                <a:cs typeface="Arial" charset="0"/>
              </a:rPr>
              <a:t> </a:t>
            </a:r>
            <a:r>
              <a:rPr lang="el-GR" sz="2000" b="1" dirty="0">
                <a:solidFill>
                  <a:srgbClr val="38741A"/>
                </a:solidFill>
                <a:cs typeface="Arial" charset="0"/>
              </a:rPr>
              <a:t>Ο μεγάλος όγκος συναλλαγών του κάθε μέλους με τον Συνεταιρισμό του.</a:t>
            </a:r>
            <a:r>
              <a:rPr lang="el-GR" sz="2000" b="1" dirty="0">
                <a:cs typeface="Arial" charset="0"/>
              </a:rPr>
              <a:t> </a:t>
            </a:r>
            <a:r>
              <a:rPr lang="el-GR" sz="2000" dirty="0">
                <a:cs typeface="Arial" charset="0"/>
              </a:rPr>
              <a:t>Αν όλα τα μέλη του συνεταιρισμού παραδίδουν ή διακινούν όλη την ποσότητα των προϊόντων τους και προμηθεύονται όλα τα γεωργικά εφόδιά τους  μέσα από το συνεταιρισμό τους, τότε ο συνεταιρισμός πετυχαίνει μεγαλύτερη διαπραγματευτική δύναμη και μεγαλύτερες οικονομίες μεγέθους και συνεπώς μεγαλύτερες ωφέλειες για τα μέλη  του.</a:t>
            </a:r>
            <a:endParaRPr lang="el-GR" sz="2000" dirty="0"/>
          </a:p>
        </p:txBody>
      </p:sp>
      <p:sp>
        <p:nvSpPr>
          <p:cNvPr id="4" name="3 - Δεξιό άγκιστρο"/>
          <p:cNvSpPr/>
          <p:nvPr/>
        </p:nvSpPr>
        <p:spPr>
          <a:xfrm>
            <a:off x="9096396" y="1725264"/>
            <a:ext cx="642942" cy="4918446"/>
          </a:xfrm>
          <a:prstGeom prst="rightBrace">
            <a:avLst>
              <a:gd name="adj1" fmla="val 66757"/>
              <a:gd name="adj2" fmla="val 44824"/>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l-GR" sz="3600"/>
          </a:p>
        </p:txBody>
      </p:sp>
      <p:sp>
        <p:nvSpPr>
          <p:cNvPr id="6" name="5 - Ορθογώνιο"/>
          <p:cNvSpPr/>
          <p:nvPr/>
        </p:nvSpPr>
        <p:spPr>
          <a:xfrm rot="5400000">
            <a:off x="8029109" y="3362324"/>
            <a:ext cx="5572164"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3200" b="1" dirty="0">
                <a:ln w="11430"/>
                <a:solidFill>
                  <a:srgbClr val="38741A"/>
                </a:solidFill>
                <a:effectLst>
                  <a:outerShdw blurRad="80000" dist="40000" dir="5040000" algn="tl">
                    <a:srgbClr val="000000">
                      <a:alpha val="30000"/>
                    </a:srgbClr>
                  </a:outerShdw>
                </a:effectLst>
              </a:rPr>
              <a:t>ΔΕΣΜΕΥΣΗ  ΤΩΝ  ΜΕΛΩΝ </a:t>
            </a:r>
          </a:p>
          <a:p>
            <a:pPr algn="ctr"/>
            <a:r>
              <a:rPr lang="en-US" sz="3200" b="1" dirty="0">
                <a:ln w="11430"/>
                <a:solidFill>
                  <a:srgbClr val="38741A"/>
                </a:solidFill>
                <a:effectLst>
                  <a:outerShdw blurRad="80000" dist="40000" dir="5040000" algn="tl">
                    <a:srgbClr val="000000">
                      <a:alpha val="30000"/>
                    </a:srgbClr>
                  </a:outerShdw>
                </a:effectLst>
              </a:rPr>
              <a:t>Commitment </a:t>
            </a:r>
          </a:p>
        </p:txBody>
      </p:sp>
    </p:spTree>
    <p:extLst>
      <p:ext uri="{BB962C8B-B14F-4D97-AF65-F5344CB8AC3E}">
        <p14:creationId xmlns:p14="http://schemas.microsoft.com/office/powerpoint/2010/main" val="36756402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autoUpdateAnimBg="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p:txBody>
          <a:bodyPr/>
          <a:lstStyle/>
          <a:p>
            <a:pPr marL="0" indent="0">
              <a:buNone/>
            </a:pPr>
            <a:r>
              <a:rPr lang="el-GR" dirty="0"/>
              <a:t>Βασικά Ερωτήματα:</a:t>
            </a:r>
          </a:p>
          <a:p>
            <a:r>
              <a:rPr lang="el-GR" dirty="0"/>
              <a:t>Τι είναι ένας (αγροτικός) συνεταιρισμός </a:t>
            </a:r>
          </a:p>
          <a:p>
            <a:r>
              <a:rPr lang="el-GR" dirty="0"/>
              <a:t>Υπάρχουν άλλα ειδή Συνεταιρισμών </a:t>
            </a:r>
          </a:p>
          <a:p>
            <a:r>
              <a:rPr lang="el-GR" dirty="0"/>
              <a:t>Παραδείγματα Συνεταιρισμών…</a:t>
            </a:r>
          </a:p>
          <a:p>
            <a:endParaRPr lang="el-GR" dirty="0"/>
          </a:p>
          <a:p>
            <a:r>
              <a:rPr lang="el-GR" dirty="0"/>
              <a:t>Ποιες οι ιδιαιτερότητες των αγροτικών συνεταιρισμών και ποιες οι ιδιαίτερες απαιτήσεις για τη διοίκηση τους</a:t>
            </a:r>
          </a:p>
        </p:txBody>
      </p:sp>
    </p:spTree>
    <p:extLst>
      <p:ext uri="{BB962C8B-B14F-4D97-AF65-F5344CB8AC3E}">
        <p14:creationId xmlns:p14="http://schemas.microsoft.com/office/powerpoint/2010/main" val="258111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r>
              <a:rPr lang="el-GR" dirty="0"/>
              <a:t>Προϋποθέσεις επίτευξης των σκοπών των</a:t>
            </a:r>
            <a:r>
              <a:rPr lang="en-US" dirty="0"/>
              <a:t> </a:t>
            </a:r>
            <a:r>
              <a:rPr lang="el-GR" dirty="0"/>
              <a:t>Συνεταιρισμών</a:t>
            </a:r>
          </a:p>
        </p:txBody>
      </p:sp>
      <p:sp>
        <p:nvSpPr>
          <p:cNvPr id="197635" name="Rectangle 3"/>
          <p:cNvSpPr>
            <a:spLocks noGrp="1" noChangeArrowheads="1"/>
          </p:cNvSpPr>
          <p:nvPr>
            <p:ph idx="1"/>
          </p:nvPr>
        </p:nvSpPr>
        <p:spPr/>
        <p:txBody>
          <a:bodyPr>
            <a:normAutofit lnSpcReduction="10000"/>
          </a:bodyPr>
          <a:lstStyle/>
          <a:p>
            <a:pPr>
              <a:lnSpc>
                <a:spcPct val="125000"/>
              </a:lnSpc>
              <a:spcAft>
                <a:spcPts val="1200"/>
              </a:spcAft>
              <a:buNone/>
            </a:pPr>
            <a:r>
              <a:rPr lang="el-GR" sz="2000" b="1" dirty="0">
                <a:solidFill>
                  <a:srgbClr val="38741A"/>
                </a:solidFill>
                <a:cs typeface="Arial" charset="0"/>
              </a:rPr>
              <a:t>3. Η ορθολογική οργάνωση και αξιοκρατική στελέχωση των Συνεταιρισμών. </a:t>
            </a:r>
            <a:r>
              <a:rPr lang="el-GR" sz="2000" dirty="0">
                <a:solidFill>
                  <a:srgbClr val="38741A"/>
                </a:solidFill>
                <a:cs typeface="Arial" charset="0"/>
              </a:rPr>
              <a:t> </a:t>
            </a:r>
            <a:r>
              <a:rPr lang="el-GR" sz="2000" dirty="0">
                <a:cs typeface="Arial" charset="0"/>
              </a:rPr>
              <a:t>Με τη σωστή οργάνωση των συνεταιρισμών σε διάφορα τμήματα και τη σωστή στελέχωση των τμημάτων αυτών με ικανά στελέχη, οι συνεταιρισμοί θα μπορούν να λειτουργούν αποδοτικά </a:t>
            </a:r>
            <a:r>
              <a:rPr lang="en-US" sz="2000" dirty="0">
                <a:cs typeface="Arial" charset="0"/>
              </a:rPr>
              <a:t>(</a:t>
            </a:r>
            <a:r>
              <a:rPr lang="el-GR" sz="2000" b="1" i="1" dirty="0">
                <a:cs typeface="Arial" charset="0"/>
              </a:rPr>
              <a:t>δηλαδή, να παράγουν το μεγαλύτερο δυνατό έργο με το μικρότερο δυνατό κόστος </a:t>
            </a:r>
            <a:r>
              <a:rPr lang="en-US" sz="2000" dirty="0">
                <a:cs typeface="Arial" charset="0"/>
              </a:rPr>
              <a:t>)</a:t>
            </a:r>
            <a:r>
              <a:rPr lang="el-GR" sz="2000" dirty="0">
                <a:cs typeface="Arial" charset="0"/>
              </a:rPr>
              <a:t>.</a:t>
            </a:r>
            <a:r>
              <a:rPr lang="en-US" sz="2000" dirty="0">
                <a:cs typeface="Arial" charset="0"/>
              </a:rPr>
              <a:t> </a:t>
            </a:r>
            <a:r>
              <a:rPr lang="el-GR" sz="2000" dirty="0">
                <a:cs typeface="Arial" charset="0"/>
              </a:rPr>
              <a:t>και</a:t>
            </a:r>
          </a:p>
          <a:p>
            <a:pPr>
              <a:lnSpc>
                <a:spcPct val="125000"/>
              </a:lnSpc>
              <a:spcAft>
                <a:spcPts val="1200"/>
              </a:spcAft>
              <a:buNone/>
            </a:pPr>
            <a:r>
              <a:rPr lang="el-GR" sz="2000" b="1" dirty="0">
                <a:solidFill>
                  <a:srgbClr val="38741A"/>
                </a:solidFill>
                <a:cs typeface="Arial" charset="0"/>
              </a:rPr>
              <a:t>4.Η επαρκής και έγκαιρη χρηματοδότηση των Συνεταιρισμών</a:t>
            </a:r>
            <a:r>
              <a:rPr lang="el-GR" sz="2000" dirty="0">
                <a:solidFill>
                  <a:srgbClr val="38741A"/>
                </a:solidFill>
                <a:cs typeface="Arial" charset="0"/>
              </a:rPr>
              <a:t>. </a:t>
            </a:r>
            <a:r>
              <a:rPr lang="el-GR" sz="2000" dirty="0">
                <a:cs typeface="Arial" charset="0"/>
              </a:rPr>
              <a:t>Για να λειτουργήσουν σωστά και αποτελεσματικά οι συνεταιρισμοί (χαμηλότερο  κόστος, καλύτερη ποιότητα προϊόντων κλπ.) θα πρέπει να χρηματοδοτούνται έγκαιρα και επαρκώς  για να αναπτύξουν τις δραστηριότητές τους και  να προκύψουν  έτσι ωφέλειες για τα μέλη τους.</a:t>
            </a:r>
            <a:r>
              <a:rPr lang="en-US" sz="2000" dirty="0">
                <a:cs typeface="Arial" charset="0"/>
              </a:rPr>
              <a:t> </a:t>
            </a:r>
            <a:r>
              <a:rPr lang="en-US" sz="2000" b="1" i="1" dirty="0">
                <a:cs typeface="Arial" charset="0"/>
              </a:rPr>
              <a:t>(</a:t>
            </a:r>
            <a:r>
              <a:rPr lang="el-GR" sz="2000" b="1" i="1" dirty="0">
                <a:cs typeface="Arial" charset="0"/>
              </a:rPr>
              <a:t>Πολλές Φορές τα μέλη θα πρέπει να χρηματοδοτήσουν νέες επενδυτικές – αναπτυξιακές στρατηγικές προσπάθειες του συνεταιρισμού τους)</a:t>
            </a:r>
            <a:endParaRPr lang="el-GR" sz="2000" b="1" i="1" dirty="0"/>
          </a:p>
        </p:txBody>
      </p:sp>
    </p:spTree>
    <p:extLst>
      <p:ext uri="{BB962C8B-B14F-4D97-AF65-F5344CB8AC3E}">
        <p14:creationId xmlns:p14="http://schemas.microsoft.com/office/powerpoint/2010/main" val="3191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Ιδιαιτερότητες των Συνεταιρισμών</a:t>
            </a:r>
          </a:p>
        </p:txBody>
      </p:sp>
      <p:sp>
        <p:nvSpPr>
          <p:cNvPr id="3" name="Θέση περιεχομένου 2"/>
          <p:cNvSpPr>
            <a:spLocks noGrp="1"/>
          </p:cNvSpPr>
          <p:nvPr>
            <p:ph idx="1"/>
          </p:nvPr>
        </p:nvSpPr>
        <p:spPr/>
        <p:txBody>
          <a:bodyPr>
            <a:normAutofit/>
          </a:bodyPr>
          <a:lstStyle/>
          <a:p>
            <a:pPr indent="0" algn="just">
              <a:spcAft>
                <a:spcPts val="0"/>
              </a:spcAft>
              <a:buNone/>
            </a:pPr>
            <a:r>
              <a:rPr lang="el-GR" dirty="0">
                <a:latin typeface="Times New Roman" panose="02020603050405020304" pitchFamily="18" charset="0"/>
                <a:ea typeface="MS Mincho" panose="02020609040205080304" pitchFamily="49" charset="-128"/>
              </a:rPr>
              <a:t>Ο συνεταιρισμός είναι μια επιχείρηση – οργάνωση που ανήκει στους χρήστες της και ελέγχεται από αυτούς. Ο συνεταιρισμός διαφέρει σε θέματα διοίκησης και οργάνωσης από τις άλλες μορφές επιχειρήσεων, γιατί λειτουργεί προς όφελος των μελών του, αντί να επιδιώκει τη δημιουργία κερδών σε όσους έχουν επενδύσει σε αυτόν. </a:t>
            </a:r>
          </a:p>
          <a:p>
            <a:pPr indent="0" algn="just">
              <a:spcAft>
                <a:spcPts val="0"/>
              </a:spcAft>
              <a:buNone/>
            </a:pPr>
            <a:r>
              <a:rPr lang="el-GR" dirty="0">
                <a:latin typeface="Times New Roman" panose="02020603050405020304" pitchFamily="18" charset="0"/>
                <a:ea typeface="MS Mincho" panose="02020609040205080304" pitchFamily="49" charset="-128"/>
              </a:rPr>
              <a:t>Τα οφέλη προς τα μέλη σε συνδυασμό με τις αρχές και αξίες στις οποίες στηρίζεται η λειτουργία των συνεταιρισμών είναι αυτό που καθιστά τους συνεταιρισμούς μια εναλλακτική και ιδιαίτερη πρόταση επιχειρηματικότητας</a:t>
            </a:r>
            <a:r>
              <a:rPr lang="el-GR" b="1" i="1" dirty="0">
                <a:latin typeface="Times New Roman" panose="02020603050405020304" pitchFamily="18" charset="0"/>
                <a:ea typeface="MS Mincho" panose="02020609040205080304" pitchFamily="49" charset="-128"/>
              </a:rPr>
              <a:t>. </a:t>
            </a:r>
            <a:endParaRPr lang="el-GR"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57080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Ιδιαιτερότητες των Συνεταιρισμών</a:t>
            </a:r>
          </a:p>
        </p:txBody>
      </p:sp>
      <p:sp>
        <p:nvSpPr>
          <p:cNvPr id="3" name="Θέση περιεχομένου 2"/>
          <p:cNvSpPr>
            <a:spLocks noGrp="1"/>
          </p:cNvSpPr>
          <p:nvPr>
            <p:ph idx="1"/>
          </p:nvPr>
        </p:nvSpPr>
        <p:spPr>
          <a:xfrm>
            <a:off x="838200" y="1547711"/>
            <a:ext cx="10515600" cy="5132736"/>
          </a:xfrm>
        </p:spPr>
        <p:txBody>
          <a:bodyPr>
            <a:normAutofit fontScale="85000" lnSpcReduction="20000"/>
          </a:bodyPr>
          <a:lstStyle/>
          <a:p>
            <a:pPr marL="457200" indent="-457200" algn="just">
              <a:lnSpc>
                <a:spcPct val="120000"/>
              </a:lnSpc>
            </a:pPr>
            <a:r>
              <a:rPr lang="el-GR" sz="2000" b="1" i="1" dirty="0">
                <a:solidFill>
                  <a:srgbClr val="7030A0"/>
                </a:solidFill>
              </a:rPr>
              <a:t> συνεταιριστικές επιχειρήσεις τα μέλη συγκεντρώνουν στο πρόσωπό τους μια τριπλή ιδιότητα η οποία έχει οδηγήσει στη διατύπωση τριών αρχών που διέπουν τη διοίκηση και λειτουργία των συνεταιρισμών:</a:t>
            </a:r>
          </a:p>
          <a:p>
            <a:pPr marL="457200" indent="-457200" algn="just">
              <a:lnSpc>
                <a:spcPct val="120000"/>
              </a:lnSpc>
            </a:pPr>
            <a:r>
              <a:rPr lang="el-GR" sz="2000" b="1" i="1" dirty="0">
                <a:solidFill>
                  <a:srgbClr val="7030A0"/>
                </a:solidFill>
              </a:rPr>
              <a:t>Η αρχή του μέλους– ιδιοκτήτη (user - </a:t>
            </a:r>
            <a:r>
              <a:rPr lang="el-GR" sz="2000" b="1" i="1" dirty="0" err="1">
                <a:solidFill>
                  <a:srgbClr val="7030A0"/>
                </a:solidFill>
              </a:rPr>
              <a:t>owner</a:t>
            </a:r>
            <a:r>
              <a:rPr lang="el-GR" sz="2000" b="1" i="1" dirty="0">
                <a:solidFill>
                  <a:srgbClr val="7030A0"/>
                </a:solidFill>
              </a:rPr>
              <a:t>). </a:t>
            </a:r>
            <a:r>
              <a:rPr lang="el-GR" sz="2000" dirty="0"/>
              <a:t>Τα μέλη- χρήστες των συνεταιρισμών είναι ιδιοκτήτες του και παρέχουν την απαραίτητη χρηματοδότηση της επιχείρησης. Τα μέλη μπορούν να χρηματοδοτήσουν τους συνεταιρισμούς τους με πολλούς και διαφορετικούς τρόπους. </a:t>
            </a:r>
          </a:p>
          <a:p>
            <a:pPr marL="457200" indent="-457200" algn="just">
              <a:lnSpc>
                <a:spcPct val="120000"/>
              </a:lnSpc>
            </a:pPr>
            <a:r>
              <a:rPr lang="el-GR" sz="2100" b="1" i="1" dirty="0">
                <a:solidFill>
                  <a:srgbClr val="7030A0"/>
                </a:solidFill>
              </a:rPr>
              <a:t>Η αρχή του μέλους– επιβλέποντα (</a:t>
            </a:r>
            <a:r>
              <a:rPr lang="el-GR" sz="2100" b="1" i="1" dirty="0" err="1">
                <a:solidFill>
                  <a:srgbClr val="7030A0"/>
                </a:solidFill>
              </a:rPr>
              <a:t>user</a:t>
            </a:r>
            <a:r>
              <a:rPr lang="el-GR" sz="2100" b="1" i="1" dirty="0">
                <a:solidFill>
                  <a:srgbClr val="7030A0"/>
                </a:solidFill>
              </a:rPr>
              <a:t> - </a:t>
            </a:r>
            <a:r>
              <a:rPr lang="el-GR" sz="2100" b="1" i="1" dirty="0" err="1">
                <a:solidFill>
                  <a:srgbClr val="7030A0"/>
                </a:solidFill>
              </a:rPr>
              <a:t>control</a:t>
            </a:r>
            <a:r>
              <a:rPr lang="el-GR" sz="2100" b="1" i="1" dirty="0">
                <a:solidFill>
                  <a:srgbClr val="7030A0"/>
                </a:solidFill>
              </a:rPr>
              <a:t>). </a:t>
            </a:r>
            <a:r>
              <a:rPr lang="el-GR" sz="2000" dirty="0"/>
              <a:t>Τα μέλη- χρήστες του συνεταιρισμού ελέγχουν τη συνεταιριστική επιχείρηση. Τα μέλη, λοιπόν, εκλέγουν το διοικητικό συμβούλιο και εγκρίνουν τις αλλαγές στη δομή και τη λειτουργία του. Το διοικητικό συμβούλιο καθορίζει την πολιτική και είναι υπεύθυνο για την καθημερινή λειτουργία και επίβλεψη της συνεταιριστικής επιχείρησης.</a:t>
            </a:r>
          </a:p>
          <a:p>
            <a:pPr marL="457200" indent="-457200" algn="just">
              <a:lnSpc>
                <a:spcPct val="120000"/>
              </a:lnSpc>
            </a:pPr>
            <a:r>
              <a:rPr lang="el-GR" sz="2100" b="1" i="1" dirty="0">
                <a:solidFill>
                  <a:srgbClr val="7030A0"/>
                </a:solidFill>
              </a:rPr>
              <a:t>Η αρχή του μέλους– </a:t>
            </a:r>
            <a:r>
              <a:rPr lang="el-GR" sz="2100" b="1" i="1" dirty="0" err="1">
                <a:solidFill>
                  <a:srgbClr val="7030A0"/>
                </a:solidFill>
              </a:rPr>
              <a:t>ωφελουμένου</a:t>
            </a:r>
            <a:r>
              <a:rPr lang="el-GR" sz="2100" b="1" i="1" dirty="0">
                <a:solidFill>
                  <a:srgbClr val="7030A0"/>
                </a:solidFill>
              </a:rPr>
              <a:t> (</a:t>
            </a:r>
            <a:r>
              <a:rPr lang="el-GR" sz="2100" b="1" i="1" dirty="0" err="1">
                <a:solidFill>
                  <a:srgbClr val="7030A0"/>
                </a:solidFill>
              </a:rPr>
              <a:t>user</a:t>
            </a:r>
            <a:r>
              <a:rPr lang="el-GR" sz="2100" b="1" i="1" dirty="0">
                <a:solidFill>
                  <a:srgbClr val="7030A0"/>
                </a:solidFill>
              </a:rPr>
              <a:t> - </a:t>
            </a:r>
            <a:r>
              <a:rPr lang="el-GR" sz="2100" b="1" i="1" dirty="0" err="1">
                <a:solidFill>
                  <a:srgbClr val="7030A0"/>
                </a:solidFill>
              </a:rPr>
              <a:t>benefit</a:t>
            </a:r>
            <a:r>
              <a:rPr lang="el-GR" sz="2100" b="1" i="1" dirty="0">
                <a:solidFill>
                  <a:srgbClr val="7030A0"/>
                </a:solidFill>
              </a:rPr>
              <a:t>). </a:t>
            </a:r>
            <a:r>
              <a:rPr lang="el-GR" sz="2000" dirty="0"/>
              <a:t>Η αρχή αυτή επιβεβαιώνει ότι βασικός σκοπός μιας συνεταιριστικής επιχείρησης είναι να παρέχει και να διανέμει οφέλη για τα μέλη της με βάση τον όγκο συναλλαγών τους. Τα οφέλη μπορεί να περιλαμβάνουν υπηρεσίες που διαφορετικά δεν θα ήταν διαθέσιμες, οικονομίες μεγέθους κατά την αγορά εφοδίων ή κατά την πώληση προϊόντων ή τη διανομή των πλεονασμάτων με βάση τις συναλλαγές του μέλους με τον συνεταιρισμό.</a:t>
            </a:r>
            <a:endParaRPr lang="el-GR" sz="20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97825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Ιδιαιτερότητες των Συνεταιρισμών</a:t>
            </a:r>
          </a:p>
        </p:txBody>
      </p:sp>
      <p:sp>
        <p:nvSpPr>
          <p:cNvPr id="3" name="Θέση περιεχομένου 2"/>
          <p:cNvSpPr>
            <a:spLocks noGrp="1"/>
          </p:cNvSpPr>
          <p:nvPr>
            <p:ph idx="1"/>
          </p:nvPr>
        </p:nvSpPr>
        <p:spPr>
          <a:xfrm>
            <a:off x="838199" y="1725264"/>
            <a:ext cx="11260873" cy="4653234"/>
          </a:xfrm>
        </p:spPr>
        <p:txBody>
          <a:bodyPr>
            <a:noAutofit/>
          </a:bodyPr>
          <a:lstStyle/>
          <a:p>
            <a:pPr marL="623888" indent="-623888">
              <a:spcBef>
                <a:spcPts val="1200"/>
              </a:spcBef>
              <a:spcAft>
                <a:spcPts val="1200"/>
              </a:spcAft>
              <a:buNone/>
            </a:pPr>
            <a:r>
              <a:rPr lang="el-GR" sz="3200" dirty="0"/>
              <a:t>1</a:t>
            </a:r>
            <a:r>
              <a:rPr lang="el-GR" sz="3200" baseline="30000" dirty="0"/>
              <a:t>η</a:t>
            </a:r>
            <a:r>
              <a:rPr lang="el-GR" sz="3200" dirty="0"/>
              <a:t>: </a:t>
            </a:r>
            <a:r>
              <a:rPr lang="el-GR" sz="3600" dirty="0"/>
              <a:t>Τα μέλη του συνεταιρισμού είναι οι ιδιοκτήτες του</a:t>
            </a:r>
          </a:p>
          <a:p>
            <a:pPr marL="533400" indent="-533400">
              <a:spcBef>
                <a:spcPts val="1200"/>
              </a:spcBef>
              <a:spcAft>
                <a:spcPts val="1200"/>
              </a:spcAft>
              <a:buNone/>
            </a:pPr>
            <a:r>
              <a:rPr lang="el-GR" sz="3600" dirty="0"/>
              <a:t>2</a:t>
            </a:r>
            <a:r>
              <a:rPr lang="el-GR" sz="3600" baseline="30000" dirty="0"/>
              <a:t>η</a:t>
            </a:r>
            <a:r>
              <a:rPr lang="el-GR" sz="3600" dirty="0"/>
              <a:t>: Το κύριο επάγγελμα των μελών είναι η αγροτική παραγωγή (</a:t>
            </a:r>
            <a:r>
              <a:rPr lang="el-GR" sz="3600" i="1" dirty="0"/>
              <a:t>δεν είναι, οι λογιστές, οι γεωπόνοι και οι  διοικητικοί </a:t>
            </a:r>
            <a:r>
              <a:rPr lang="el-GR" sz="3600" i="1" dirty="0" err="1"/>
              <a:t>κλπ</a:t>
            </a:r>
            <a:r>
              <a:rPr lang="el-GR" sz="3600" i="1" dirty="0"/>
              <a:t> που χρειάζεται ο συνεταιρισμός για να λειτουργήσει</a:t>
            </a:r>
            <a:r>
              <a:rPr lang="el-GR" sz="3600" dirty="0"/>
              <a:t>)</a:t>
            </a:r>
          </a:p>
          <a:p>
            <a:pPr marL="533400" indent="-533400">
              <a:spcBef>
                <a:spcPts val="1200"/>
              </a:spcBef>
              <a:spcAft>
                <a:spcPts val="1200"/>
              </a:spcAft>
              <a:buNone/>
            </a:pPr>
            <a:r>
              <a:rPr lang="el-GR" sz="3600" dirty="0"/>
              <a:t>3</a:t>
            </a:r>
            <a:r>
              <a:rPr lang="el-GR" sz="3600" baseline="30000" dirty="0"/>
              <a:t>η</a:t>
            </a:r>
            <a:r>
              <a:rPr lang="el-GR" sz="3600" dirty="0"/>
              <a:t> Ιδιαίτερα προβλήματα διοίκησης </a:t>
            </a:r>
            <a:r>
              <a:rPr lang="el-GR" sz="3200" i="1" dirty="0"/>
              <a:t>(αν κάποια εμφανίζονται και στις ιδιωτικές επιχειρήσεις)</a:t>
            </a:r>
            <a:endParaRPr lang="el-GR" sz="3600" i="1" dirty="0"/>
          </a:p>
        </p:txBody>
      </p:sp>
    </p:spTree>
    <p:extLst>
      <p:ext uri="{BB962C8B-B14F-4D97-AF65-F5344CB8AC3E}">
        <p14:creationId xmlns:p14="http://schemas.microsoft.com/office/powerpoint/2010/main" val="375255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0" dirty="0">
                <a:latin typeface="Times New Roman" panose="02020603050405020304" pitchFamily="18" charset="0"/>
              </a:rPr>
              <a:t>Ωφέλειες από την αποτελεσματική οργάνωση και διοίκηση των αγροτικών συνεταιρισμών </a:t>
            </a:r>
            <a:endParaRPr lang="el-GR" dirty="0"/>
          </a:p>
        </p:txBody>
      </p:sp>
      <p:pic>
        <p:nvPicPr>
          <p:cNvPr id="5" name="Θέση περιεχομένου 4"/>
          <p:cNvPicPr>
            <a:picLocks noGrp="1"/>
          </p:cNvPicPr>
          <p:nvPr>
            <p:ph idx="1"/>
          </p:nvPr>
        </p:nvPicPr>
        <p:blipFill>
          <a:blip r:embed="rId2"/>
          <a:srcRect/>
          <a:stretch>
            <a:fillRect/>
          </a:stretch>
        </p:blipFill>
        <p:spPr bwMode="auto">
          <a:xfrm>
            <a:off x="838201" y="1612629"/>
            <a:ext cx="10515600" cy="5245371"/>
          </a:xfrm>
          <a:prstGeom prst="rect">
            <a:avLst/>
          </a:prstGeom>
          <a:noFill/>
          <a:ln w="9525">
            <a:noFill/>
            <a:miter lim="800000"/>
            <a:headEnd/>
            <a:tailEnd/>
          </a:ln>
        </p:spPr>
      </p:pic>
    </p:spTree>
    <p:extLst>
      <p:ext uri="{BB962C8B-B14F-4D97-AF65-F5344CB8AC3E}">
        <p14:creationId xmlns:p14="http://schemas.microsoft.com/office/powerpoint/2010/main" val="280341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επιχείρηση ως σύστημα</a:t>
            </a: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778" y="1794781"/>
            <a:ext cx="8839281" cy="5063219"/>
          </a:xfrm>
          <a:prstGeom prst="rect">
            <a:avLst/>
          </a:prstGeom>
          <a:noFill/>
        </p:spPr>
      </p:pic>
    </p:spTree>
    <p:extLst>
      <p:ext uri="{BB962C8B-B14F-4D97-AF65-F5344CB8AC3E}">
        <p14:creationId xmlns:p14="http://schemas.microsoft.com/office/powerpoint/2010/main" val="385297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λειτουργίες του </a:t>
            </a:r>
            <a:r>
              <a:rPr lang="en-US" dirty="0"/>
              <a:t>Management</a:t>
            </a:r>
            <a:endParaRPr lang="el-GR" dirty="0"/>
          </a:p>
        </p:txBody>
      </p:sp>
      <p:pic>
        <p:nvPicPr>
          <p:cNvPr id="1026" name="Picture 2"/>
          <p:cNvPicPr>
            <a:picLocks noChangeAspect="1" noChangeArrowheads="1"/>
          </p:cNvPicPr>
          <p:nvPr/>
        </p:nvPicPr>
        <p:blipFill>
          <a:blip r:embed="rId2"/>
          <a:srcRect/>
          <a:stretch>
            <a:fillRect/>
          </a:stretch>
        </p:blipFill>
        <p:spPr bwMode="auto">
          <a:xfrm>
            <a:off x="1108983" y="1807029"/>
            <a:ext cx="10258158" cy="505097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Ικανότητες που επηρεάζουν την αποτελεσματικότητα του μάνατζερ</a:t>
            </a:r>
          </a:p>
        </p:txBody>
      </p:sp>
      <p:pic>
        <p:nvPicPr>
          <p:cNvPr id="4" name="Θέση περιεχομένου 3"/>
          <p:cNvPicPr>
            <a:picLocks noGrp="1"/>
          </p:cNvPicPr>
          <p:nvPr>
            <p:ph idx="1"/>
          </p:nvPr>
        </p:nvPicPr>
        <p:blipFill>
          <a:blip r:embed="rId2"/>
          <a:srcRect l="4324" r="5503"/>
          <a:stretch>
            <a:fillRect/>
          </a:stretch>
        </p:blipFill>
        <p:spPr bwMode="auto">
          <a:xfrm>
            <a:off x="1818751" y="1612629"/>
            <a:ext cx="8410471" cy="5245371"/>
          </a:xfrm>
          <a:prstGeom prst="rect">
            <a:avLst/>
          </a:prstGeom>
          <a:noFill/>
        </p:spPr>
      </p:pic>
    </p:spTree>
    <p:extLst>
      <p:ext uri="{BB962C8B-B14F-4D97-AF65-F5344CB8AC3E}">
        <p14:creationId xmlns:p14="http://schemas.microsoft.com/office/powerpoint/2010/main" val="404485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Ιδιαίτερα προβλήματα διοίκησης Συνεταιρισμών </a:t>
            </a:r>
            <a:endParaRPr lang="el-GR" altLang="el-GR" dirty="0"/>
          </a:p>
        </p:txBody>
      </p:sp>
      <p:sp>
        <p:nvSpPr>
          <p:cNvPr id="2" name="Content Placeholder 1"/>
          <p:cNvSpPr>
            <a:spLocks noGrp="1"/>
          </p:cNvSpPr>
          <p:nvPr>
            <p:ph idx="1"/>
          </p:nvPr>
        </p:nvSpPr>
        <p:spPr>
          <a:xfrm>
            <a:off x="838199" y="1725264"/>
            <a:ext cx="10948639" cy="4929536"/>
          </a:xfrm>
        </p:spPr>
        <p:txBody>
          <a:bodyPr>
            <a:normAutofit fontScale="92500"/>
          </a:bodyPr>
          <a:lstStyle/>
          <a:p>
            <a:pPr>
              <a:lnSpc>
                <a:spcPct val="110000"/>
              </a:lnSpc>
            </a:pPr>
            <a:r>
              <a:rPr lang="el-GR" altLang="el-GR" sz="2400" dirty="0">
                <a:highlight>
                  <a:srgbClr val="FFFF00"/>
                </a:highlight>
                <a:ea typeface="MS PGothic" panose="020B0600070205080204" pitchFamily="34" charset="-128"/>
              </a:rPr>
              <a:t>Προέρχονται από την έλλειψη συνεταιριστικής &amp; επιχειρηματικής κουλτούρας.</a:t>
            </a:r>
          </a:p>
          <a:p>
            <a:r>
              <a:rPr lang="el-GR" altLang="el-GR" sz="2000" dirty="0">
                <a:ea typeface="MS PGothic" panose="020B0600070205080204" pitchFamily="34" charset="-128"/>
              </a:rPr>
              <a:t>Το πρόβλημα του:</a:t>
            </a:r>
          </a:p>
          <a:p>
            <a:pPr lvl="1"/>
            <a:r>
              <a:rPr lang="el-GR" altLang="el-GR" sz="2800" b="1" dirty="0">
                <a:solidFill>
                  <a:srgbClr val="7030A0"/>
                </a:solidFill>
                <a:ea typeface="MS PGothic" panose="020B0600070205080204" pitchFamily="34" charset="-128"/>
              </a:rPr>
              <a:t>Λαθρεπιβάτη (</a:t>
            </a:r>
            <a:r>
              <a:rPr lang="en-US" altLang="el-GR" sz="2800" b="1" i="1" dirty="0">
                <a:solidFill>
                  <a:srgbClr val="7030A0"/>
                </a:solidFill>
                <a:ea typeface="MS PGothic" panose="020B0600070205080204" pitchFamily="34" charset="-128"/>
              </a:rPr>
              <a:t>free riding</a:t>
            </a:r>
            <a:r>
              <a:rPr lang="en-US" altLang="el-GR" sz="2800" b="1" dirty="0">
                <a:solidFill>
                  <a:srgbClr val="7030A0"/>
                </a:solidFill>
                <a:ea typeface="MS PGothic" panose="020B0600070205080204" pitchFamily="34" charset="-128"/>
              </a:rPr>
              <a:t>)</a:t>
            </a:r>
            <a:endParaRPr lang="el-GR" altLang="el-GR" sz="2800" b="1" dirty="0">
              <a:solidFill>
                <a:srgbClr val="7030A0"/>
              </a:solidFill>
              <a:ea typeface="MS PGothic" panose="020B0600070205080204" pitchFamily="34" charset="-128"/>
            </a:endParaRPr>
          </a:p>
          <a:p>
            <a:pPr lvl="1"/>
            <a:r>
              <a:rPr lang="el-GR" altLang="el-GR" sz="2800" b="1" dirty="0">
                <a:solidFill>
                  <a:srgbClr val="7030A0"/>
                </a:solidFill>
                <a:ea typeface="MS PGothic" panose="020B0600070205080204" pitchFamily="34" charset="-128"/>
              </a:rPr>
              <a:t>Αντιπροσώπευσής </a:t>
            </a:r>
          </a:p>
          <a:p>
            <a:pPr marL="457200" lvl="1" indent="0">
              <a:buNone/>
            </a:pPr>
            <a:r>
              <a:rPr lang="el-GR" altLang="el-GR" sz="2800" b="1" dirty="0">
                <a:ea typeface="MS PGothic" panose="020B0600070205080204" pitchFamily="34" charset="-128"/>
              </a:rPr>
              <a:t>	(Ελέγχου της διοίκησής)</a:t>
            </a:r>
          </a:p>
          <a:p>
            <a:pPr lvl="1"/>
            <a:r>
              <a:rPr lang="el-GR" altLang="el-GR" sz="2800" b="1" dirty="0">
                <a:ea typeface="MS PGothic" panose="020B0600070205080204" pitchFamily="34" charset="-128"/>
              </a:rPr>
              <a:t>Χρονικού ορίζοντα</a:t>
            </a:r>
          </a:p>
          <a:p>
            <a:pPr lvl="1"/>
            <a:r>
              <a:rPr lang="el-GR" altLang="el-GR" sz="2800" b="1" dirty="0">
                <a:ea typeface="MS PGothic" panose="020B0600070205080204" pitchFamily="34" charset="-128"/>
              </a:rPr>
              <a:t>Χαρτοφυλακίου</a:t>
            </a:r>
          </a:p>
          <a:p>
            <a:pPr lvl="1"/>
            <a:r>
              <a:rPr lang="el-GR" altLang="el-GR" sz="2800" b="1" dirty="0">
                <a:ea typeface="MS PGothic" panose="020B0600070205080204" pitchFamily="34" charset="-128"/>
              </a:rPr>
              <a:t>Κόστους επιρροής</a:t>
            </a:r>
          </a:p>
          <a:p>
            <a:pPr algn="ctr">
              <a:buFont typeface="Wingdings" pitchFamily="2" charset="2"/>
              <a:buNone/>
            </a:pPr>
            <a:endParaRPr lang="el-GR" altLang="el-GR" b="1" dirty="0">
              <a:solidFill>
                <a:srgbClr val="17375E"/>
              </a:solidFill>
              <a:effectLst>
                <a:outerShdw blurRad="38100" dist="38100" dir="2700000" algn="tl">
                  <a:srgbClr val="C0C0C0"/>
                </a:outerShdw>
              </a:effectLst>
              <a:latin typeface="Segoe Script" panose="020B0504020000000003" pitchFamily="34" charset="0"/>
              <a:ea typeface="MS PGothic" panose="020B0600070205080204" pitchFamily="34" charset="-128"/>
            </a:endParaRPr>
          </a:p>
          <a:p>
            <a:pPr algn="ctr">
              <a:buFont typeface="Wingdings" pitchFamily="2" charset="2"/>
              <a:buNone/>
            </a:pPr>
            <a:r>
              <a:rPr lang="el-GR" altLang="el-GR" sz="3500" b="1" dirty="0">
                <a:solidFill>
                  <a:srgbClr val="17375E"/>
                </a:solidFill>
                <a:effectLst>
                  <a:outerShdw blurRad="38100" dist="38100" dir="2700000" algn="tl">
                    <a:srgbClr val="C0C0C0"/>
                  </a:outerShdw>
                </a:effectLst>
                <a:latin typeface="Segoe Script" panose="020B0504020000000003" pitchFamily="34" charset="0"/>
                <a:ea typeface="MS PGothic" panose="020B0600070205080204" pitchFamily="34" charset="-128"/>
              </a:rPr>
              <a:t>Πολύ μικρό κοινωνικό κεφάλαιο </a:t>
            </a:r>
          </a:p>
          <a:p>
            <a:pPr algn="ctr">
              <a:buFont typeface="Wingdings" pitchFamily="2" charset="2"/>
              <a:buNone/>
            </a:pPr>
            <a:r>
              <a:rPr lang="el-GR" altLang="el-GR" sz="3000" b="1" dirty="0">
                <a:solidFill>
                  <a:srgbClr val="17375E"/>
                </a:solidFill>
                <a:effectLst>
                  <a:outerShdw blurRad="38100" dist="38100" dir="2700000" algn="tl">
                    <a:srgbClr val="C0C0C0"/>
                  </a:outerShdw>
                </a:effectLst>
                <a:latin typeface="Segoe Script" panose="020B0504020000000003" pitchFamily="34" charset="0"/>
                <a:ea typeface="MS PGothic" panose="020B0600070205080204" pitchFamily="34" charset="-128"/>
              </a:rPr>
              <a:t>(εμπιστοσύνη, αμοιβαιότητα, ενεργή συμμετοχή) </a:t>
            </a:r>
          </a:p>
          <a:p>
            <a:pPr>
              <a:buFont typeface="Wingdings" pitchFamily="2" charset="2"/>
              <a:buNone/>
            </a:pPr>
            <a:endParaRPr lang="el-GR" altLang="el-GR" b="1" dirty="0">
              <a:solidFill>
                <a:srgbClr val="17375E"/>
              </a:solidFill>
              <a:effectLst>
                <a:outerShdw blurRad="38100" dist="38100" dir="2700000" algn="tl">
                  <a:srgbClr val="C0C0C0"/>
                </a:outerShdw>
              </a:effectLst>
              <a:latin typeface="Segoe Script" panose="020B0504020000000003" pitchFamily="34" charset="0"/>
              <a:ea typeface="MS PGothic" panose="020B0600070205080204" pitchFamily="34" charset="-128"/>
            </a:endParaRPr>
          </a:p>
        </p:txBody>
      </p:sp>
      <p:sp>
        <p:nvSpPr>
          <p:cNvPr id="7" name="Βέλος: Καμπύλο προς τα αριστερά 6"/>
          <p:cNvSpPr/>
          <p:nvPr/>
        </p:nvSpPr>
        <p:spPr>
          <a:xfrm rot="18961150">
            <a:off x="8239195" y="2466507"/>
            <a:ext cx="2127108" cy="3447051"/>
          </a:xfrm>
          <a:prstGeom prst="curvedLeftArrow">
            <a:avLst>
              <a:gd name="adj1" fmla="val 25000"/>
              <a:gd name="adj2" fmla="val 55151"/>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55323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31BAD-D702-4CFF-B938-73E7CE1FB670}"/>
              </a:ext>
            </a:extLst>
          </p:cNvPr>
          <p:cNvSpPr>
            <a:spLocks noGrp="1"/>
          </p:cNvSpPr>
          <p:nvPr>
            <p:ph type="title"/>
          </p:nvPr>
        </p:nvSpPr>
        <p:spPr>
          <a:xfrm>
            <a:off x="838200" y="602166"/>
            <a:ext cx="10515600" cy="903077"/>
          </a:xfrm>
        </p:spPr>
        <p:txBody>
          <a:bodyPr>
            <a:normAutofit fontScale="90000"/>
          </a:bodyPr>
          <a:lstStyle/>
          <a:p>
            <a:r>
              <a:rPr lang="el-GR" dirty="0"/>
              <a:t>Ιδιαίτερα προβλήματα διοίκησης Συνεταιρισμών </a:t>
            </a:r>
          </a:p>
        </p:txBody>
      </p:sp>
      <p:sp>
        <p:nvSpPr>
          <p:cNvPr id="3" name="Θέση περιεχομένου 2">
            <a:extLst>
              <a:ext uri="{FF2B5EF4-FFF2-40B4-BE49-F238E27FC236}">
                <a16:creationId xmlns:a16="http://schemas.microsoft.com/office/drawing/2014/main" id="{E7AD4DCD-2729-42B4-B719-EFFA0624A64D}"/>
              </a:ext>
            </a:extLst>
          </p:cNvPr>
          <p:cNvSpPr>
            <a:spLocks noGrp="1"/>
          </p:cNvSpPr>
          <p:nvPr>
            <p:ph idx="1"/>
          </p:nvPr>
        </p:nvSpPr>
        <p:spPr>
          <a:xfrm>
            <a:off x="801858" y="1631853"/>
            <a:ext cx="11000936" cy="4811150"/>
          </a:xfrm>
        </p:spPr>
        <p:txBody>
          <a:bodyPr>
            <a:normAutofit/>
          </a:bodyPr>
          <a:lstStyle/>
          <a:p>
            <a:r>
              <a:rPr lang="el-GR" b="1" dirty="0"/>
              <a:t>Free </a:t>
            </a:r>
            <a:r>
              <a:rPr lang="el-GR" b="1" dirty="0" err="1"/>
              <a:t>Rider</a:t>
            </a:r>
            <a:r>
              <a:rPr lang="el-GR" b="1" dirty="0"/>
              <a:t> </a:t>
            </a:r>
            <a:r>
              <a:rPr lang="el-GR" b="1" dirty="0" err="1"/>
              <a:t>Problem</a:t>
            </a:r>
            <a:r>
              <a:rPr lang="el-GR" b="1" dirty="0"/>
              <a:t> (Το Πρόβλημα του Λαθρεπιβάτη</a:t>
            </a:r>
            <a:r>
              <a:rPr lang="el-GR" dirty="0"/>
              <a:t>)</a:t>
            </a:r>
          </a:p>
          <a:p>
            <a:pPr marL="0" indent="0">
              <a:buNone/>
            </a:pPr>
            <a:r>
              <a:rPr lang="el-GR" dirty="0"/>
              <a:t> </a:t>
            </a:r>
            <a:r>
              <a:rPr lang="el-GR" sz="2000" dirty="0"/>
              <a:t>Όλα τα μέλη του συνεταιρισμού έχουν τα ίδια οφέλη από το συνεταιρισμό (Παλιά και νέα μέλη, μικρή ή μεγάλη συμμέτοχη).</a:t>
            </a:r>
          </a:p>
          <a:p>
            <a:r>
              <a:rPr lang="el-GR" b="1" dirty="0" err="1"/>
              <a:t>Horizon</a:t>
            </a:r>
            <a:r>
              <a:rPr lang="el-GR" b="1" dirty="0"/>
              <a:t> </a:t>
            </a:r>
            <a:r>
              <a:rPr lang="el-GR" b="1" dirty="0" err="1"/>
              <a:t>Problem</a:t>
            </a:r>
            <a:r>
              <a:rPr lang="el-GR" b="1" dirty="0"/>
              <a:t> (το πρόβλημα του χρονικού ορίζοντα)</a:t>
            </a:r>
          </a:p>
          <a:p>
            <a:pPr marL="0" indent="0">
              <a:buNone/>
            </a:pPr>
            <a:r>
              <a:rPr lang="el-GR" dirty="0"/>
              <a:t> </a:t>
            </a:r>
            <a:r>
              <a:rPr lang="el-GR" sz="2000" dirty="0"/>
              <a:t>εμφανίζεται, όταν τα μέλη του συνεταιρισμού δεν είναι διατιθέμενα να επενδύσουν σε σχέδια με αυξημένο χρονικό ορίζοντα (μακροχρόνια). Τα μέλη ενδέχεται να περιορίσουν τις επενδύσεις τους σε περιουσιακά στοιχεία, όταν η απόδοση των περιουσιακών αυτών στοιχείων επιτυγχάνεται σε μακρύτερο ορίζοντα από τον προσωπικό τους ορίζοντα.</a:t>
            </a:r>
          </a:p>
          <a:p>
            <a:r>
              <a:rPr lang="el-GR" b="1" dirty="0" err="1"/>
              <a:t>Portfolio</a:t>
            </a:r>
            <a:r>
              <a:rPr lang="el-GR" b="1" dirty="0"/>
              <a:t> </a:t>
            </a:r>
            <a:r>
              <a:rPr lang="el-GR" b="1" dirty="0" err="1"/>
              <a:t>Problem</a:t>
            </a:r>
            <a:r>
              <a:rPr lang="el-GR" b="1" dirty="0"/>
              <a:t> (το πρόβλημα του χαρτοφυλακίου)</a:t>
            </a:r>
          </a:p>
          <a:p>
            <a:pPr marL="0" indent="0">
              <a:buNone/>
            </a:pPr>
            <a:r>
              <a:rPr lang="el-GR" sz="2100" dirty="0"/>
              <a:t> Τα μέλη των συνεταιρισμών δεν μπορούν να επενδύσουν στο συνεταιρισμό σύμφωνα με τις προσωπικές επιλογές σε θέματα ρίσκου. Αναγκάζονται να επενδύσουν μέσα από τη συνεταιριστική μερίδα (που δεν διαπραγματεύεται όπως οι μετοχές )</a:t>
            </a:r>
          </a:p>
        </p:txBody>
      </p:sp>
    </p:spTree>
    <p:extLst>
      <p:ext uri="{BB962C8B-B14F-4D97-AF65-F5344CB8AC3E}">
        <p14:creationId xmlns:p14="http://schemas.microsoft.com/office/powerpoint/2010/main" val="139900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p>
        </p:txBody>
      </p:sp>
      <p:graphicFrame>
        <p:nvGraphicFramePr>
          <p:cNvPr id="9" name="Διάγραμμα 8"/>
          <p:cNvGraphicFramePr/>
          <p:nvPr>
            <p:extLst>
              <p:ext uri="{D42A27DB-BD31-4B8C-83A1-F6EECF244321}">
                <p14:modId xmlns:p14="http://schemas.microsoft.com/office/powerpoint/2010/main" val="3183789002"/>
              </p:ext>
            </p:extLst>
          </p:nvPr>
        </p:nvGraphicFramePr>
        <p:xfrm>
          <a:off x="-1574800" y="2324100"/>
          <a:ext cx="10490200" cy="46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Οβάλ 10"/>
          <p:cNvSpPr/>
          <p:nvPr/>
        </p:nvSpPr>
        <p:spPr>
          <a:xfrm>
            <a:off x="7167390" y="1938138"/>
            <a:ext cx="4542010" cy="2138562"/>
          </a:xfrm>
          <a:prstGeom prst="ellipse">
            <a:avLst/>
          </a:prstGeom>
          <a:ln>
            <a:noFill/>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800" dirty="0"/>
              <a:t>Με άλλα λόγια:</a:t>
            </a:r>
          </a:p>
          <a:p>
            <a:pPr algn="ctr"/>
            <a:r>
              <a:rPr lang="el-GR" sz="2800" dirty="0"/>
              <a:t>Αγροτικοί ΣΥΝΕΤΑΙΡΙΣΜΟΙ</a:t>
            </a:r>
          </a:p>
        </p:txBody>
      </p:sp>
      <p:sp>
        <p:nvSpPr>
          <p:cNvPr id="12" name="Βέλος: Αριστερό-δεξιό 11"/>
          <p:cNvSpPr/>
          <p:nvPr/>
        </p:nvSpPr>
        <p:spPr>
          <a:xfrm rot="20510588">
            <a:off x="5727700" y="3378200"/>
            <a:ext cx="2235200" cy="1003300"/>
          </a:xfrm>
          <a:prstGeom prst="leftRight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1861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E80724-E19A-4C6E-AECD-4AB2E62677C1}"/>
              </a:ext>
            </a:extLst>
          </p:cNvPr>
          <p:cNvSpPr>
            <a:spLocks noGrp="1"/>
          </p:cNvSpPr>
          <p:nvPr>
            <p:ph type="title"/>
          </p:nvPr>
        </p:nvSpPr>
        <p:spPr/>
        <p:txBody>
          <a:bodyPr>
            <a:normAutofit fontScale="90000"/>
          </a:bodyPr>
          <a:lstStyle/>
          <a:p>
            <a:r>
              <a:rPr lang="el-GR" dirty="0"/>
              <a:t>Ιδιαίτερα προβλήματα διοίκησης Συνεταιρισμών </a:t>
            </a:r>
          </a:p>
        </p:txBody>
      </p:sp>
      <p:sp>
        <p:nvSpPr>
          <p:cNvPr id="3" name="Θέση περιεχομένου 2">
            <a:extLst>
              <a:ext uri="{FF2B5EF4-FFF2-40B4-BE49-F238E27FC236}">
                <a16:creationId xmlns:a16="http://schemas.microsoft.com/office/drawing/2014/main" id="{B888B8B7-5990-4BD8-BF03-86BAF5A105F4}"/>
              </a:ext>
            </a:extLst>
          </p:cNvPr>
          <p:cNvSpPr>
            <a:spLocks noGrp="1"/>
          </p:cNvSpPr>
          <p:nvPr>
            <p:ph idx="1"/>
          </p:nvPr>
        </p:nvSpPr>
        <p:spPr>
          <a:xfrm>
            <a:off x="956602" y="1725264"/>
            <a:ext cx="10944665" cy="4351338"/>
          </a:xfrm>
        </p:spPr>
        <p:txBody>
          <a:bodyPr/>
          <a:lstStyle/>
          <a:p>
            <a:r>
              <a:rPr lang="el-GR" b="1" dirty="0"/>
              <a:t>Control </a:t>
            </a:r>
            <a:r>
              <a:rPr lang="el-GR" b="1" dirty="0" err="1"/>
              <a:t>Problem</a:t>
            </a:r>
            <a:r>
              <a:rPr lang="el-GR" b="1" dirty="0"/>
              <a:t> (το πρόβλημα του ελέγχου της διοίκησης)</a:t>
            </a:r>
          </a:p>
          <a:p>
            <a:pPr marL="0" indent="0">
              <a:buNone/>
            </a:pPr>
            <a:r>
              <a:rPr lang="el-GR" dirty="0"/>
              <a:t> </a:t>
            </a:r>
            <a:r>
              <a:rPr lang="el-GR" sz="2000" dirty="0"/>
              <a:t>Το συγκεκριμένο πρόβλημα αποτελεί μια μορφή του προβλήματος εντολέα –εντολοδόχου λόγω της απόκλισης συμφερόντων μεταξύ του εντολέα (π.χ. τα μέλη του συνεταιρισμού) και του εντολοδόχου (π.χ. εκπροσώπων της διοίκησης). Το πρόβλημα εμφανίζεται στην προσπάθεια επίτευξης ενός συλλογικού στόχου υπό των περιορισμό των ατομικών επιδιώξεων των μελών του. </a:t>
            </a:r>
          </a:p>
          <a:p>
            <a:r>
              <a:rPr lang="el-GR" b="1" dirty="0" err="1"/>
              <a:t>Influence</a:t>
            </a:r>
            <a:r>
              <a:rPr lang="el-GR" b="1" dirty="0"/>
              <a:t> </a:t>
            </a:r>
            <a:r>
              <a:rPr lang="el-GR" b="1" dirty="0" err="1"/>
              <a:t>Cost</a:t>
            </a:r>
            <a:r>
              <a:rPr lang="el-GR" b="1" dirty="0"/>
              <a:t> </a:t>
            </a:r>
            <a:r>
              <a:rPr lang="el-GR" b="1" dirty="0" err="1"/>
              <a:t>Problem</a:t>
            </a:r>
            <a:r>
              <a:rPr lang="el-GR" b="1" dirty="0"/>
              <a:t> (το πρόβλημα του κόστους επιρροής)</a:t>
            </a:r>
          </a:p>
          <a:p>
            <a:pPr marL="0" indent="0">
              <a:buNone/>
            </a:pPr>
            <a:r>
              <a:rPr lang="el-GR" b="1" dirty="0"/>
              <a:t> </a:t>
            </a:r>
            <a:r>
              <a:rPr lang="el-GR" sz="2000" dirty="0"/>
              <a:t>Το Κόστος Επιρροής συνδέεται με τις δραστηριότητες με τις οποίες τα μέλη ενός συνεταιρισμού προσπαθούν να επηρεάσουν τις αποφάσεις για την κατανομή του πλούτου ή άλλων παροχών του συνεταιρισμού.</a:t>
            </a:r>
          </a:p>
        </p:txBody>
      </p:sp>
    </p:spTree>
    <p:extLst>
      <p:ext uri="{BB962C8B-B14F-4D97-AF65-F5344CB8AC3E}">
        <p14:creationId xmlns:p14="http://schemas.microsoft.com/office/powerpoint/2010/main" val="266109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Σχέσεις Αγροτών – Συνεταιρισμών</a:t>
            </a:r>
            <a:br>
              <a:rPr lang="el-GR" sz="3100" i="1" dirty="0"/>
            </a:br>
            <a:r>
              <a:rPr lang="el-GR" sz="3100" i="1" dirty="0"/>
              <a:t>Αποτελέσματα ερευνάς σε νέους αγρότες…</a:t>
            </a:r>
            <a:endParaRPr lang="el-GR" i="1" dirty="0"/>
          </a:p>
        </p:txBody>
      </p:sp>
      <p:sp>
        <p:nvSpPr>
          <p:cNvPr id="3" name="Θέση περιεχομένου 2"/>
          <p:cNvSpPr>
            <a:spLocks noGrp="1"/>
          </p:cNvSpPr>
          <p:nvPr>
            <p:ph idx="1"/>
          </p:nvPr>
        </p:nvSpPr>
        <p:spPr>
          <a:xfrm>
            <a:off x="584199" y="1536157"/>
            <a:ext cx="11293573" cy="4949483"/>
          </a:xfrm>
        </p:spPr>
        <p:txBody>
          <a:bodyPr>
            <a:normAutofit/>
          </a:bodyPr>
          <a:lstStyle/>
          <a:p>
            <a:r>
              <a:rPr lang="el-GR" dirty="0"/>
              <a:t>¾  του δείγματος δεν συμμετέχουν σε συνεργατικές δράσεις (ομάδες παραγωγών, συνεταιρισμοί κλπ.)</a:t>
            </a:r>
          </a:p>
          <a:p>
            <a:pPr marL="457200" lvl="1" indent="0">
              <a:buNone/>
            </a:pPr>
            <a:r>
              <a:rPr lang="el-GR" dirty="0"/>
              <a:t>Λόγοι</a:t>
            </a:r>
          </a:p>
          <a:p>
            <a:pPr lvl="1"/>
            <a:r>
              <a:rPr lang="el-GR" dirty="0"/>
              <a:t>Έλλειψη εμπιστοσύνης προς τον Συνεταιρισμό και το ΔΣ </a:t>
            </a:r>
          </a:p>
          <a:p>
            <a:pPr lvl="1"/>
            <a:r>
              <a:rPr lang="el-GR" dirty="0"/>
              <a:t>Μη - χρήσιμες υπηρεσίες από τους συνεταιρισμούς στα μέλη του</a:t>
            </a:r>
          </a:p>
          <a:p>
            <a:pPr lvl="1"/>
            <a:r>
              <a:rPr lang="el-GR" dirty="0"/>
              <a:t>Ανεξαρτησία / Αυτοδύναμη λήψη αποφάσεων</a:t>
            </a:r>
          </a:p>
          <a:p>
            <a:r>
              <a:rPr lang="el-GR" dirty="0"/>
              <a:t>¼ του δείγματος συμμετέχει σε συνεργατικές δράσεις, θέλοντας</a:t>
            </a:r>
          </a:p>
          <a:p>
            <a:pPr lvl="1"/>
            <a:r>
              <a:rPr lang="el-GR" dirty="0"/>
              <a:t>εξασφαλίσουν την πώληση των προϊόντων τους,</a:t>
            </a:r>
          </a:p>
          <a:p>
            <a:pPr lvl="1"/>
            <a:r>
              <a:rPr lang="el-GR" dirty="0"/>
              <a:t>ελαχιστοποιήσουν το ρίσκο τους. </a:t>
            </a:r>
          </a:p>
          <a:p>
            <a:pPr marL="457200" lvl="1" indent="0">
              <a:buNone/>
            </a:pPr>
            <a:r>
              <a:rPr lang="el-GR" b="1" dirty="0">
                <a:solidFill>
                  <a:srgbClr val="7030A0"/>
                </a:solidFill>
              </a:rPr>
              <a:t> Ωστόσο: δεν συμμετέχουν ενεργά στις διαδικασίες λήψης αποφάσεων</a:t>
            </a:r>
            <a:r>
              <a:rPr lang="en-US" b="1" dirty="0">
                <a:solidFill>
                  <a:srgbClr val="7030A0"/>
                </a:solidFill>
              </a:rPr>
              <a:t> </a:t>
            </a:r>
            <a:endParaRPr lang="el-GR" b="1" dirty="0">
              <a:solidFill>
                <a:srgbClr val="7030A0"/>
              </a:solidFill>
            </a:endParaRPr>
          </a:p>
          <a:p>
            <a:pPr marL="457200" lvl="1" indent="0" algn="ctr">
              <a:buNone/>
            </a:pPr>
            <a:endParaRPr lang="el-GR" b="1" dirty="0">
              <a:solidFill>
                <a:srgbClr val="7030A0"/>
              </a:solidFill>
            </a:endParaRPr>
          </a:p>
          <a:p>
            <a:pPr marL="0" lvl="1" indent="0" algn="ctr">
              <a:buNone/>
            </a:pPr>
            <a:r>
              <a:rPr lang="en-US" b="1" dirty="0">
                <a:solidFill>
                  <a:srgbClr val="7030A0"/>
                </a:solidFill>
              </a:rPr>
              <a:t>(</a:t>
            </a:r>
            <a:r>
              <a:rPr lang="el-GR" b="1" dirty="0">
                <a:solidFill>
                  <a:srgbClr val="7030A0"/>
                </a:solidFill>
              </a:rPr>
              <a:t>Πρόβλημα έλλειψης συνεταιριστικής εκπαίδευσης)</a:t>
            </a:r>
          </a:p>
        </p:txBody>
      </p:sp>
    </p:spTree>
    <p:extLst>
      <p:ext uri="{BB962C8B-B14F-4D97-AF65-F5344CB8AC3E}">
        <p14:creationId xmlns:p14="http://schemas.microsoft.com/office/powerpoint/2010/main" val="23792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ρόλος της Συνεταιριστικής Εκπαίδευσης</a:t>
            </a:r>
          </a:p>
        </p:txBody>
      </p:sp>
      <p:sp>
        <p:nvSpPr>
          <p:cNvPr id="6" name="Θέση περιεχομένου 5"/>
          <p:cNvSpPr>
            <a:spLocks noGrp="1"/>
          </p:cNvSpPr>
          <p:nvPr>
            <p:ph idx="1"/>
          </p:nvPr>
        </p:nvSpPr>
        <p:spPr>
          <a:xfrm>
            <a:off x="647700" y="1725264"/>
            <a:ext cx="11049000" cy="4351338"/>
          </a:xfrm>
        </p:spPr>
        <p:txBody>
          <a:bodyPr>
            <a:normAutofit fontScale="92500" lnSpcReduction="10000"/>
          </a:bodyPr>
          <a:lstStyle/>
          <a:p>
            <a:pPr algn="ctr"/>
            <a:r>
              <a:rPr lang="el-GR" dirty="0"/>
              <a:t>Για να έχουμε επιτυχημένους συνεταιρισμούς θα πρέπει πρώτα να μάθουμε πώς να συνεργαζόμαστε…</a:t>
            </a:r>
          </a:p>
          <a:p>
            <a:pPr marL="0" indent="0" algn="ctr">
              <a:buNone/>
            </a:pPr>
            <a:r>
              <a:rPr lang="el-GR" dirty="0"/>
              <a:t>(</a:t>
            </a:r>
            <a:r>
              <a:rPr lang="el-GR" sz="3000" b="1" i="1" dirty="0">
                <a:solidFill>
                  <a:srgbClr val="7030A0"/>
                </a:solidFill>
              </a:rPr>
              <a:t>Δημοκρατική διαδικασία λήψης αποφάσεων</a:t>
            </a:r>
            <a:r>
              <a:rPr lang="el-GR" dirty="0"/>
              <a:t>)</a:t>
            </a:r>
          </a:p>
          <a:p>
            <a:pPr marL="0" indent="0" algn="ctr">
              <a:buNone/>
            </a:pPr>
            <a:endParaRPr lang="el-GR" dirty="0"/>
          </a:p>
          <a:p>
            <a:pPr marL="0" indent="0" algn="ctr">
              <a:buNone/>
            </a:pPr>
            <a:r>
              <a:rPr lang="el-GR" dirty="0"/>
              <a:t>(θυμηθείτε… ατομική επίδοση, ατομική εργασία, ανταγωνισμός)</a:t>
            </a:r>
          </a:p>
          <a:p>
            <a:pPr algn="ctr"/>
            <a:endParaRPr lang="el-GR" dirty="0"/>
          </a:p>
          <a:p>
            <a:pPr marL="533400" algn="just"/>
            <a:r>
              <a:rPr lang="el-GR" dirty="0"/>
              <a:t>Απαραίτητη η εκπαίδευση στη συνεργασία από τη πρωτοβάθμια εκπαίδευση ακόμη…</a:t>
            </a:r>
          </a:p>
          <a:p>
            <a:pPr marL="1160463" algn="just"/>
            <a:r>
              <a:rPr lang="el-GR" dirty="0" err="1"/>
              <a:t>Ομαδο</a:t>
            </a:r>
            <a:r>
              <a:rPr lang="el-GR" dirty="0"/>
              <a:t>-συνεργατική διδασκαλία</a:t>
            </a:r>
          </a:p>
          <a:p>
            <a:pPr marL="1160463" algn="just"/>
            <a:r>
              <a:rPr lang="el-GR" dirty="0"/>
              <a:t>Σχολικοί συνεταιρισμοί</a:t>
            </a:r>
          </a:p>
        </p:txBody>
      </p:sp>
    </p:spTree>
    <p:extLst>
      <p:ext uri="{BB962C8B-B14F-4D97-AF65-F5344CB8AC3E}">
        <p14:creationId xmlns:p14="http://schemas.microsoft.com/office/powerpoint/2010/main" val="28650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normAutofit/>
          </a:bodyPr>
          <a:lstStyle/>
          <a:p>
            <a:r>
              <a:rPr lang="el-GR" dirty="0"/>
              <a:t>Το συνεταιριστικό Μοντέλο Επιχειρηματικότητας</a:t>
            </a:r>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Ορισμός ενός Συνεταιρισμού </a:t>
            </a:r>
          </a:p>
        </p:txBody>
      </p:sp>
      <p:sp>
        <p:nvSpPr>
          <p:cNvPr id="5" name="4 - Θέση περιεχομένου"/>
          <p:cNvSpPr>
            <a:spLocks noGrp="1"/>
          </p:cNvSpPr>
          <p:nvPr>
            <p:ph idx="1"/>
          </p:nvPr>
        </p:nvSpPr>
        <p:spPr/>
        <p:txBody>
          <a:bodyPr/>
          <a:lstStyle/>
          <a:p>
            <a:r>
              <a:rPr lang="el-GR" dirty="0"/>
              <a:t>Σύμφωνα με τη Διεθνή Συνεταιριστική Ένωση (</a:t>
            </a:r>
            <a:r>
              <a:rPr lang="el-GR" dirty="0" err="1"/>
              <a:t>International</a:t>
            </a:r>
            <a:r>
              <a:rPr lang="el-GR" dirty="0"/>
              <a:t> </a:t>
            </a:r>
            <a:r>
              <a:rPr lang="el-GR" dirty="0" err="1"/>
              <a:t>Cooperative</a:t>
            </a:r>
            <a:r>
              <a:rPr lang="el-GR" dirty="0"/>
              <a:t> </a:t>
            </a:r>
            <a:r>
              <a:rPr lang="el-GR" dirty="0" err="1"/>
              <a:t>Alliance</a:t>
            </a:r>
            <a:r>
              <a:rPr lang="el-GR" dirty="0"/>
              <a:t> - ICA), </a:t>
            </a:r>
          </a:p>
          <a:p>
            <a:r>
              <a:rPr lang="el-GR" dirty="0"/>
              <a:t>«Συνεταιρισμός είναι μια αυτόνομη ένωση προσώπων που συγκροτείται εθελοντικά για την αντιμετώπιση των κοινών οικονομικών, κοινωνικών και πολιτιστικών αναγκών και επιδιώξεών τους δια μέσου μιας </a:t>
            </a:r>
            <a:r>
              <a:rPr lang="el-GR" dirty="0" err="1"/>
              <a:t>συνιδιόκτητης</a:t>
            </a:r>
            <a:r>
              <a:rPr lang="el-GR" dirty="0"/>
              <a:t> και </a:t>
            </a:r>
            <a:r>
              <a:rPr lang="el-GR" dirty="0" err="1"/>
              <a:t>δημο</a:t>
            </a:r>
            <a:r>
              <a:rPr lang="el-GR" dirty="0"/>
              <a:t>-κρατικά διοικούμενης επιχείρησης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a:t>Η διαφορά των συνεταιρισμών και των ιδιωτικών επιχειρήσεων </a:t>
            </a:r>
            <a:endParaRPr lang="el-GR" dirty="0"/>
          </a:p>
        </p:txBody>
      </p:sp>
      <p:sp>
        <p:nvSpPr>
          <p:cNvPr id="3" name="2 - Θέση περιεχομένου"/>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srcRect/>
          <a:stretch>
            <a:fillRect/>
          </a:stretch>
        </p:blipFill>
        <p:spPr bwMode="auto">
          <a:xfrm>
            <a:off x="1345744" y="1687493"/>
            <a:ext cx="10127797" cy="5170507"/>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μέλη των Συνεταιρισμών </a:t>
            </a:r>
          </a:p>
        </p:txBody>
      </p:sp>
      <p:sp>
        <p:nvSpPr>
          <p:cNvPr id="3" name="2 - Θέση περιεχομένου"/>
          <p:cNvSpPr>
            <a:spLocks noGrp="1"/>
          </p:cNvSpPr>
          <p:nvPr>
            <p:ph idx="1"/>
          </p:nvPr>
        </p:nvSpPr>
        <p:spPr>
          <a:xfrm>
            <a:off x="838200" y="1725264"/>
            <a:ext cx="10907486" cy="4351338"/>
          </a:xfrm>
        </p:spPr>
        <p:txBody>
          <a:bodyPr>
            <a:noAutofit/>
          </a:bodyPr>
          <a:lstStyle/>
          <a:p>
            <a:pPr marL="457200" indent="-457200" algn="just">
              <a:lnSpc>
                <a:spcPct val="120000"/>
              </a:lnSpc>
            </a:pPr>
            <a:r>
              <a:rPr lang="el-GR" sz="2200" b="1" i="1" dirty="0">
                <a:solidFill>
                  <a:srgbClr val="7030A0"/>
                </a:solidFill>
              </a:rPr>
              <a:t>Η αρχή του μέλους– ιδιοκτήτη (</a:t>
            </a:r>
            <a:r>
              <a:rPr lang="el-GR" sz="2200" b="1" i="1" dirty="0" err="1">
                <a:solidFill>
                  <a:srgbClr val="7030A0"/>
                </a:solidFill>
              </a:rPr>
              <a:t>user</a:t>
            </a:r>
            <a:r>
              <a:rPr lang="el-GR" sz="2200" b="1" i="1" dirty="0">
                <a:solidFill>
                  <a:srgbClr val="7030A0"/>
                </a:solidFill>
              </a:rPr>
              <a:t> - </a:t>
            </a:r>
            <a:r>
              <a:rPr lang="el-GR" sz="2200" b="1" i="1" dirty="0" err="1">
                <a:solidFill>
                  <a:srgbClr val="7030A0"/>
                </a:solidFill>
              </a:rPr>
              <a:t>owner</a:t>
            </a:r>
            <a:r>
              <a:rPr lang="el-GR" sz="2200" b="1" i="1" dirty="0">
                <a:solidFill>
                  <a:srgbClr val="7030A0"/>
                </a:solidFill>
              </a:rPr>
              <a:t>). </a:t>
            </a:r>
            <a:r>
              <a:rPr lang="el-GR" sz="2200" dirty="0"/>
              <a:t>Τα μέλη- χρήστες των συνεταιρισμών είναι ιδιοκτήτες του και παρέχουν την απαραίτητη χρηματοδότηση της επιχείρησης. </a:t>
            </a:r>
          </a:p>
          <a:p>
            <a:pPr marL="457200" indent="-457200" algn="just">
              <a:lnSpc>
                <a:spcPct val="120000"/>
              </a:lnSpc>
            </a:pPr>
            <a:r>
              <a:rPr lang="el-GR" sz="2200" b="1" i="1" dirty="0">
                <a:solidFill>
                  <a:srgbClr val="7030A0"/>
                </a:solidFill>
              </a:rPr>
              <a:t>Η αρχή του μέλους– επιβλέποντα (</a:t>
            </a:r>
            <a:r>
              <a:rPr lang="el-GR" sz="2200" b="1" i="1" dirty="0" err="1">
                <a:solidFill>
                  <a:srgbClr val="7030A0"/>
                </a:solidFill>
              </a:rPr>
              <a:t>user</a:t>
            </a:r>
            <a:r>
              <a:rPr lang="el-GR" sz="2200" b="1" i="1" dirty="0">
                <a:solidFill>
                  <a:srgbClr val="7030A0"/>
                </a:solidFill>
              </a:rPr>
              <a:t> - </a:t>
            </a:r>
            <a:r>
              <a:rPr lang="el-GR" sz="2200" b="1" i="1" dirty="0" err="1">
                <a:solidFill>
                  <a:srgbClr val="7030A0"/>
                </a:solidFill>
              </a:rPr>
              <a:t>control</a:t>
            </a:r>
            <a:r>
              <a:rPr lang="el-GR" sz="2200" b="1" i="1" dirty="0">
                <a:solidFill>
                  <a:srgbClr val="7030A0"/>
                </a:solidFill>
              </a:rPr>
              <a:t>). </a:t>
            </a:r>
            <a:r>
              <a:rPr lang="el-GR" sz="2200" dirty="0"/>
              <a:t>Τα μέλη- χρήστες του συνεταιρισμού ελέγχουν τη συνεταιριστική επιχείρηση. Τα μέλη, εκλέγουν το διοικητικό συμβούλιο και εγκρίνουν τις αλλαγές στη δομή και τη λειτουργία του. Το διοικητικό συμβούλιο καθορίζει την πολιτική και είναι υπεύθυνο για την καθημερινή λειτουργία και επίβλεψη της συνεταιριστικής επιχείρησης.</a:t>
            </a:r>
          </a:p>
          <a:p>
            <a:pPr marL="457200" indent="-457200" algn="just">
              <a:lnSpc>
                <a:spcPct val="120000"/>
              </a:lnSpc>
            </a:pPr>
            <a:r>
              <a:rPr lang="el-GR" sz="2200" b="1" i="1" dirty="0">
                <a:solidFill>
                  <a:srgbClr val="7030A0"/>
                </a:solidFill>
              </a:rPr>
              <a:t>Η αρχή του μέλους– ωφελουμένου (</a:t>
            </a:r>
            <a:r>
              <a:rPr lang="el-GR" sz="2200" b="1" i="1" dirty="0" err="1">
                <a:solidFill>
                  <a:srgbClr val="7030A0"/>
                </a:solidFill>
              </a:rPr>
              <a:t>user</a:t>
            </a:r>
            <a:r>
              <a:rPr lang="el-GR" sz="2200" b="1" i="1" dirty="0">
                <a:solidFill>
                  <a:srgbClr val="7030A0"/>
                </a:solidFill>
              </a:rPr>
              <a:t> - </a:t>
            </a:r>
            <a:r>
              <a:rPr lang="el-GR" sz="2200" b="1" i="1" dirty="0" err="1">
                <a:solidFill>
                  <a:srgbClr val="7030A0"/>
                </a:solidFill>
              </a:rPr>
              <a:t>benefit</a:t>
            </a:r>
            <a:r>
              <a:rPr lang="el-GR" sz="2200" b="1" i="1" dirty="0">
                <a:solidFill>
                  <a:srgbClr val="7030A0"/>
                </a:solidFill>
              </a:rPr>
              <a:t>). </a:t>
            </a:r>
            <a:r>
              <a:rPr lang="el-GR" sz="2200" dirty="0"/>
              <a:t>Η αρχή αυτή επιβεβαιώνει ότι βασικός σκοπός μιας συνεταιριστικής επιχείρησης είναι να παρέχει και να διανέμει οφέλη για τα μέλη της με βάση τον όγκο συναλλαγών τους.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Πλεονάσματα </a:t>
            </a:r>
            <a:r>
              <a:rPr lang="en-US" dirty="0" err="1"/>
              <a:t>vs</a:t>
            </a:r>
            <a:r>
              <a:rPr lang="en-US" dirty="0"/>
              <a:t> </a:t>
            </a:r>
            <a:r>
              <a:rPr lang="el-GR" dirty="0"/>
              <a:t>Κέρδη</a:t>
            </a:r>
          </a:p>
        </p:txBody>
      </p:sp>
      <p:sp>
        <p:nvSpPr>
          <p:cNvPr id="3" name="2 - Θέση περιεχομένου"/>
          <p:cNvSpPr>
            <a:spLocks noGrp="1"/>
          </p:cNvSpPr>
          <p:nvPr>
            <p:ph idx="1"/>
          </p:nvPr>
        </p:nvSpPr>
        <p:spPr/>
        <p:txBody>
          <a:bodyPr>
            <a:normAutofit/>
          </a:bodyPr>
          <a:lstStyle/>
          <a:p>
            <a:r>
              <a:rPr lang="el-GR" dirty="0"/>
              <a:t>Το κέρδος αποτελεί αμοιβή του επιχειρηματία για την επιτυχή αξιοποίηση των ικανοτήτων, του χρόνου και των πόρων προς ικανοποίηση των πελατών του. </a:t>
            </a:r>
          </a:p>
          <a:p>
            <a:r>
              <a:rPr lang="el-GR" dirty="0"/>
              <a:t>Στην περίπτωση όμως των συνεταιρισμών, επιχειρηματίες και πελάτες είναι τα ίδια πρόσωπα, οπότε δεν νοείται η ύπαρξη κέρδους από τη συναλλαγή ενός προσώπου με τον εαυτό του. </a:t>
            </a:r>
          </a:p>
          <a:p>
            <a:r>
              <a:rPr lang="el-GR" dirty="0"/>
              <a:t>Το πλεόνασμα είναι αμοιβή της συνεργασία των μελών του συνεταιρισμού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Ορισμός ενός Συνεταιρισμού </a:t>
            </a:r>
          </a:p>
        </p:txBody>
      </p:sp>
      <p:sp>
        <p:nvSpPr>
          <p:cNvPr id="5" name="4 - Θέση περιεχομένου"/>
          <p:cNvSpPr>
            <a:spLocks noGrp="1"/>
          </p:cNvSpPr>
          <p:nvPr>
            <p:ph idx="1"/>
          </p:nvPr>
        </p:nvSpPr>
        <p:spPr/>
        <p:txBody>
          <a:bodyPr/>
          <a:lstStyle/>
          <a:p>
            <a:r>
              <a:rPr lang="el-GR" b="1" i="1" dirty="0"/>
              <a:t>Έτσι, λοιπόν, συνεταιρισμός είναι μια </a:t>
            </a:r>
            <a:r>
              <a:rPr lang="el-GR" b="1" i="1" dirty="0">
                <a:solidFill>
                  <a:srgbClr val="00B050"/>
                </a:solidFill>
              </a:rPr>
              <a:t>επιχείρηση – οργάνωση </a:t>
            </a:r>
            <a:r>
              <a:rPr lang="el-GR" b="1" i="1" dirty="0"/>
              <a:t>που ανήκει στους χρήστες της και ελέγχεται από αυτούς. </a:t>
            </a:r>
            <a:endParaRPr lang="en-US" b="1" i="1" dirty="0"/>
          </a:p>
          <a:p>
            <a:r>
              <a:rPr lang="el-GR" b="1" i="1" dirty="0"/>
              <a:t>Ο συνεταιρισμός διαφέρει σε θέματα διοίκησης και οργάνωσης από τις άλλες μορφές επιχειρήσεων, γιατί λειτουργεί προς όφελος των μελών του, αντί να επιδιώκει τη δημιουργία κερδών σε όσους έχουν επενδύσει σε αυτόν.</a:t>
            </a:r>
            <a:endParaRPr lang="en-US" b="1" i="1" dirty="0"/>
          </a:p>
          <a:p>
            <a:r>
              <a:rPr lang="el-GR" b="1" i="1" dirty="0"/>
              <a:t> Τα οφέλη προς τα μέλη σε συνδυασμό με τις αρχές και αξίες στις οποίες στηρίζεται η λειτουργία των συνεταιρισμών είναι αυτό που καθιστά τους συνεταιρισμούς μια εναλλακτική και ιδιαίτερη πρόταση επιχειρηματικότητας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Συνεταιριστικό Μοντέλο Επιχειρηματικότητας </a:t>
            </a:r>
          </a:p>
        </p:txBody>
      </p:sp>
      <p:sp>
        <p:nvSpPr>
          <p:cNvPr id="3" name="2 - Θέση περιεχομένου"/>
          <p:cNvSpPr>
            <a:spLocks noGrp="1"/>
          </p:cNvSpPr>
          <p:nvPr>
            <p:ph idx="1"/>
          </p:nvPr>
        </p:nvSpPr>
        <p:spPr/>
        <p:txBody>
          <a:bodyPr/>
          <a:lstStyle/>
          <a:p>
            <a:r>
              <a:rPr lang="el-GR" b="1" dirty="0"/>
              <a:t>Οι συνεταιρισμοί έχουν αρχές </a:t>
            </a:r>
          </a:p>
          <a:p>
            <a:r>
              <a:rPr lang="el-GR" b="1" dirty="0"/>
              <a:t>Υπάρχει ιδιαίτερη Συνεταιριστική νομοθεσία </a:t>
            </a:r>
          </a:p>
          <a:p>
            <a:r>
              <a:rPr lang="el-GR" b="1" dirty="0"/>
              <a:t>Οι συνεταιρισμοί είναι Απαραίτητοι  &amp; Χρήσιμοι </a:t>
            </a:r>
          </a:p>
          <a:p>
            <a:r>
              <a:rPr lang="el-GR" b="1" dirty="0"/>
              <a:t>Οι συνεταιρισμοί είναι διαφορετικοί </a:t>
            </a:r>
          </a:p>
          <a:p>
            <a:endParaRPr lang="el-GR" b="1" dirty="0"/>
          </a:p>
          <a:p>
            <a:pPr algn="ctr">
              <a:buNone/>
            </a:pPr>
            <a:r>
              <a:rPr lang="el-GR" sz="3200" i="1" dirty="0"/>
              <a:t>Κύριος στόχος των δραστηριοτήτων των συνεταιρισμών είναι να βελτιωθεί η οικονομική και κοινωνική θέση των μελών του συνεταιρισμού.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2C24D5-D9D2-4CB5-AE4F-559C77EDF046}"/>
              </a:ext>
            </a:extLst>
          </p:cNvPr>
          <p:cNvSpPr>
            <a:spLocks noGrp="1"/>
          </p:cNvSpPr>
          <p:nvPr>
            <p:ph type="title"/>
          </p:nvPr>
        </p:nvSpPr>
        <p:spPr/>
        <p:txBody>
          <a:bodyPr>
            <a:normAutofit/>
          </a:bodyPr>
          <a:lstStyle/>
          <a:p>
            <a:r>
              <a:rPr lang="el-GR" dirty="0"/>
              <a:t>Τι είναι ομάδα παραγωγών</a:t>
            </a:r>
          </a:p>
        </p:txBody>
      </p:sp>
      <p:sp>
        <p:nvSpPr>
          <p:cNvPr id="3" name="Θέση περιεχομένου 2">
            <a:extLst>
              <a:ext uri="{FF2B5EF4-FFF2-40B4-BE49-F238E27FC236}">
                <a16:creationId xmlns:a16="http://schemas.microsoft.com/office/drawing/2014/main" id="{21CB1320-2314-429B-8840-9B18AF76C2FA}"/>
              </a:ext>
            </a:extLst>
          </p:cNvPr>
          <p:cNvSpPr>
            <a:spLocks noGrp="1"/>
          </p:cNvSpPr>
          <p:nvPr>
            <p:ph idx="1"/>
          </p:nvPr>
        </p:nvSpPr>
        <p:spPr/>
        <p:txBody>
          <a:bodyPr>
            <a:normAutofit/>
          </a:bodyPr>
          <a:lstStyle/>
          <a:p>
            <a:r>
              <a:rPr lang="el-GR" dirty="0"/>
              <a:t> Ένωση παραγωγών αγροτικών προϊόντων για την επίτευξη συγκεκριμένων στόχων που σχετίζονται με την παραγωγή μεταποίηση και διάθεση των προϊόντων τους</a:t>
            </a:r>
          </a:p>
          <a:p>
            <a:r>
              <a:rPr lang="el-GR" dirty="0"/>
              <a:t> Η εκπροσώπηση μπορεί να γίνει με οποιοδήποτε νομικό πρόσωπο Αστικής ή Κεφαλαιουχικής εταιρίας, αγροτικού συνεταιρισμού, κοινωνικής συνεταιριστικής </a:t>
            </a:r>
            <a:r>
              <a:rPr lang="el-GR" dirty="0" err="1"/>
              <a:t>επιχείρισης</a:t>
            </a:r>
            <a:r>
              <a:rPr lang="el-GR" dirty="0"/>
              <a:t> (ΚΟΙΝΣΕΠ)</a:t>
            </a:r>
          </a:p>
          <a:p>
            <a:r>
              <a:rPr lang="el-GR" dirty="0"/>
              <a:t> Στην πράξη για φορολογικούς και ασφαλιστικούς λόγους οι επιλογές περιορίζονται σε αγροτικό συνεταιρισμό, ΚΟΙΝΣΕΠ, ή ίσως Ιδιωτική Κεφαλαιουχική Εταιρία (ΙΚΕ)</a:t>
            </a:r>
          </a:p>
        </p:txBody>
      </p:sp>
    </p:spTree>
    <p:extLst>
      <p:ext uri="{BB962C8B-B14F-4D97-AF65-F5344CB8AC3E}">
        <p14:creationId xmlns:p14="http://schemas.microsoft.com/office/powerpoint/2010/main" val="136600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3F7F6-51E0-405E-9C82-6DB9FA7C9ECA}"/>
              </a:ext>
            </a:extLst>
          </p:cNvPr>
          <p:cNvSpPr>
            <a:spLocks noGrp="1"/>
          </p:cNvSpPr>
          <p:nvPr>
            <p:ph type="title"/>
          </p:nvPr>
        </p:nvSpPr>
        <p:spPr/>
        <p:txBody>
          <a:bodyPr>
            <a:normAutofit/>
          </a:bodyPr>
          <a:lstStyle/>
          <a:p>
            <a:r>
              <a:rPr lang="el-GR" sz="3200" dirty="0"/>
              <a:t>Ποια η διαφορά ΟΠ με τον παραδοσιακό</a:t>
            </a:r>
            <a:br>
              <a:rPr lang="el-GR" sz="3200" dirty="0"/>
            </a:br>
            <a:r>
              <a:rPr lang="el-GR" sz="3200" dirty="0"/>
              <a:t>συνεταιρισμό</a:t>
            </a:r>
          </a:p>
        </p:txBody>
      </p:sp>
      <p:sp>
        <p:nvSpPr>
          <p:cNvPr id="3" name="Θέση περιεχομένου 2">
            <a:extLst>
              <a:ext uri="{FF2B5EF4-FFF2-40B4-BE49-F238E27FC236}">
                <a16:creationId xmlns:a16="http://schemas.microsoft.com/office/drawing/2014/main" id="{8D905BD7-3640-4C31-81D2-8FB72E3ABB40}"/>
              </a:ext>
            </a:extLst>
          </p:cNvPr>
          <p:cNvSpPr>
            <a:spLocks noGrp="1"/>
          </p:cNvSpPr>
          <p:nvPr>
            <p:ph idx="1"/>
          </p:nvPr>
        </p:nvSpPr>
        <p:spPr/>
        <p:txBody>
          <a:bodyPr>
            <a:normAutofit/>
          </a:bodyPr>
          <a:lstStyle/>
          <a:p>
            <a:r>
              <a:rPr lang="el-GR" dirty="0"/>
              <a:t> Οι παραδοσιακοί συνεταιρισμοί που γνωρίζουμε συνήθως ξεκινούσαν την δραστηριότητά τους μετά την παραλαβή των προϊόντων από τα μέλη τους</a:t>
            </a:r>
          </a:p>
          <a:p>
            <a:r>
              <a:rPr lang="el-GR" dirty="0"/>
              <a:t> Οι ομάδες παραγωγών εστιάζουν στην παραγωγή των αγροτικών προϊόντων δίνοντας έμφαση στις έννοιες προδιαγραφές, ποιότητα, ποσότητα, κόστος παραγωγής, κοινή διαχείριση-διάθεση</a:t>
            </a:r>
          </a:p>
          <a:p>
            <a:r>
              <a:rPr lang="el-GR" dirty="0"/>
              <a:t> Συνεπώς η ομάδα παραγωγών μπορεί να λειτουργεί με τη νομική μορφή του αγροτικού συνεταιρισμού αλλά και με κάθε άλλης μορφή εταιρία.</a:t>
            </a:r>
          </a:p>
        </p:txBody>
      </p:sp>
    </p:spTree>
    <p:extLst>
      <p:ext uri="{BB962C8B-B14F-4D97-AF65-F5344CB8AC3E}">
        <p14:creationId xmlns:p14="http://schemas.microsoft.com/office/powerpoint/2010/main" val="26235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9F6CB7-B346-4741-A555-BDB0A0F55D9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BF08725-1D4C-4CDC-B0B5-904F4A4F568B}"/>
              </a:ext>
            </a:extLst>
          </p:cNvPr>
          <p:cNvSpPr>
            <a:spLocks noGrp="1"/>
          </p:cNvSpPr>
          <p:nvPr>
            <p:ph idx="1"/>
          </p:nvPr>
        </p:nvSpPr>
        <p:spPr>
          <a:xfrm>
            <a:off x="838200" y="1725263"/>
            <a:ext cx="10515600" cy="4914687"/>
          </a:xfrm>
        </p:spPr>
        <p:txBody>
          <a:bodyPr>
            <a:normAutofit fontScale="62500" lnSpcReduction="20000"/>
          </a:bodyPr>
          <a:lstStyle/>
          <a:p>
            <a:pPr marL="0" indent="0">
              <a:buNone/>
            </a:pPr>
            <a:r>
              <a:rPr lang="el-GR" dirty="0"/>
              <a:t>Με βάση την παραγωγική δραστηριότητα, οι αγροτικοί συνεταιρισμοί μπορούν να χαρακτηριστούν ως:</a:t>
            </a:r>
          </a:p>
          <a:p>
            <a:r>
              <a:rPr lang="el-GR" dirty="0"/>
              <a:t> </a:t>
            </a:r>
            <a:r>
              <a:rPr lang="el-GR" b="1" dirty="0"/>
              <a:t>Προμηθευτικοί συνεταιρισμοί</a:t>
            </a:r>
            <a:r>
              <a:rPr lang="el-GR" dirty="0"/>
              <a:t>, που το κύριο ή αποκλειστικό έργο τους είναι η προμήθεια</a:t>
            </a:r>
          </a:p>
          <a:p>
            <a:pPr marL="0" indent="0">
              <a:buNone/>
            </a:pPr>
            <a:r>
              <a:rPr lang="el-GR" dirty="0"/>
              <a:t>     γεωργικών εφοδίων (λιπασμάτων, φυτοφαρμάκων, ζωοτροφών κ.λπ.) στους αγρότες-μέλη</a:t>
            </a:r>
          </a:p>
          <a:p>
            <a:pPr marL="0" indent="0">
              <a:buNone/>
            </a:pPr>
            <a:r>
              <a:rPr lang="el-GR" dirty="0"/>
              <a:t>     τους.</a:t>
            </a:r>
          </a:p>
          <a:p>
            <a:r>
              <a:rPr lang="el-GR" b="1" dirty="0"/>
              <a:t>Παραγωγικοί συνεταιρισμοί</a:t>
            </a:r>
            <a:r>
              <a:rPr lang="el-GR" dirty="0"/>
              <a:t>, στους οποίους οι παραγωγοί-μέλη τους επιδίδονται στην από</a:t>
            </a:r>
          </a:p>
          <a:p>
            <a:pPr marL="0" indent="0">
              <a:buNone/>
            </a:pPr>
            <a:r>
              <a:rPr lang="el-GR" dirty="0"/>
              <a:t>    κοινού παραγωγή αγροτικών προϊόντων.</a:t>
            </a:r>
          </a:p>
          <a:p>
            <a:r>
              <a:rPr lang="el-GR" b="1" dirty="0"/>
              <a:t>Πιστωτικοί συνεταιρισμοί</a:t>
            </a:r>
            <a:r>
              <a:rPr lang="el-GR" dirty="0"/>
              <a:t>, οι οποίοι αναλαμβάνουν το έργο της παροχής δανείων (καλλιεργητικών, συλλεκτικών κ.λπ.) στα μέλη τους.</a:t>
            </a:r>
          </a:p>
          <a:p>
            <a:r>
              <a:rPr lang="el-GR" dirty="0"/>
              <a:t> </a:t>
            </a:r>
            <a:r>
              <a:rPr lang="el-GR" b="1" dirty="0"/>
              <a:t>Μεταποιητικοί συνεταιρισμοί</a:t>
            </a:r>
            <a:r>
              <a:rPr lang="el-GR" dirty="0"/>
              <a:t>, οι οποίοι με τις υποδομές που διαθέτουν, μεταποιούν τα πρωτογενή αγροτικά προϊόντα των μελών τους, γι’ αυτό και ονομάζονται πολλές φορές αγροτοβιομηχανικοί ή </a:t>
            </a:r>
            <a:r>
              <a:rPr lang="el-GR" dirty="0" err="1"/>
              <a:t>γεωργοβιομηχανικοί</a:t>
            </a:r>
            <a:r>
              <a:rPr lang="el-GR" dirty="0"/>
              <a:t> συνεταιρισμοί.</a:t>
            </a:r>
          </a:p>
          <a:p>
            <a:r>
              <a:rPr lang="el-GR" dirty="0"/>
              <a:t> </a:t>
            </a:r>
            <a:r>
              <a:rPr lang="el-GR" b="1" dirty="0"/>
              <a:t>Εμπορικοί συνεταιρισμοί</a:t>
            </a:r>
            <a:r>
              <a:rPr lang="el-GR" dirty="0"/>
              <a:t>, οι οποίοι αναλαμβάνουν τη διάθεση των αγροτικών προϊόντων</a:t>
            </a:r>
          </a:p>
          <a:p>
            <a:pPr marL="0" indent="0">
              <a:buNone/>
            </a:pPr>
            <a:r>
              <a:rPr lang="el-GR" dirty="0"/>
              <a:t>     των μελών τους.</a:t>
            </a:r>
          </a:p>
          <a:p>
            <a:r>
              <a:rPr lang="el-GR" dirty="0"/>
              <a:t> </a:t>
            </a:r>
            <a:r>
              <a:rPr lang="el-GR" b="1" dirty="0"/>
              <a:t>Συνεταιρισμοί πολλαπλού σκοπού</a:t>
            </a:r>
            <a:r>
              <a:rPr lang="el-GR" dirty="0"/>
              <a:t>, που είναι οι συνεταιρισμοί που ασχολούνται ταυτόχρονα</a:t>
            </a:r>
          </a:p>
          <a:p>
            <a:pPr marL="0" indent="0">
              <a:buNone/>
            </a:pPr>
            <a:r>
              <a:rPr lang="el-GR" dirty="0"/>
              <a:t>   με περισσότερες από μια δραστηριότητες, όπως π.χ. προμηθευτικές, μεταποιητικές κ.λπ. δραστηριότητες</a:t>
            </a:r>
          </a:p>
        </p:txBody>
      </p:sp>
    </p:spTree>
    <p:extLst>
      <p:ext uri="{BB962C8B-B14F-4D97-AF65-F5344CB8AC3E}">
        <p14:creationId xmlns:p14="http://schemas.microsoft.com/office/powerpoint/2010/main" val="240924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228600" indent="-228600">
              <a:spcBef>
                <a:spcPts val="1000"/>
              </a:spcBef>
            </a:pPr>
            <a:r>
              <a:rPr lang="el-GR" dirty="0">
                <a:solidFill>
                  <a:srgbClr val="000000"/>
                </a:solidFill>
                <a:ea typeface="+mn-ea"/>
                <a:cs typeface="+mn-cs"/>
              </a:rPr>
              <a:t>Η  «Φύση» των Συνεταιρισμών </a:t>
            </a:r>
            <a:endParaRPr lang="el-GR" dirty="0"/>
          </a:p>
        </p:txBody>
      </p:sp>
      <p:sp>
        <p:nvSpPr>
          <p:cNvPr id="3" name="2 - Θέση περιεχομένου"/>
          <p:cNvSpPr>
            <a:spLocks noGrp="1"/>
          </p:cNvSpPr>
          <p:nvPr>
            <p:ph idx="1"/>
          </p:nvPr>
        </p:nvSpPr>
        <p:spPr>
          <a:xfrm>
            <a:off x="838200" y="1725264"/>
            <a:ext cx="10515600" cy="4816938"/>
          </a:xfrm>
        </p:spPr>
        <p:txBody>
          <a:bodyPr>
            <a:normAutofit/>
          </a:bodyPr>
          <a:lstStyle/>
          <a:p>
            <a:r>
              <a:rPr lang="el-GR" dirty="0"/>
              <a:t>Οι Συνεταιρισμοί </a:t>
            </a:r>
            <a:r>
              <a:rPr lang="en-US" dirty="0"/>
              <a:t>(</a:t>
            </a:r>
            <a:r>
              <a:rPr lang="el-GR" dirty="0"/>
              <a:t>ως επιχειρήσεις) είναι </a:t>
            </a:r>
            <a:r>
              <a:rPr lang="el-GR" b="1" dirty="0"/>
              <a:t>διαφορετικοί</a:t>
            </a:r>
            <a:r>
              <a:rPr lang="el-GR" dirty="0"/>
              <a:t>.</a:t>
            </a:r>
          </a:p>
          <a:p>
            <a:pPr marL="0" indent="0">
              <a:buNone/>
            </a:pPr>
            <a:endParaRPr lang="el-GR" sz="1100" dirty="0"/>
          </a:p>
          <a:p>
            <a:pPr marL="811213"/>
            <a:r>
              <a:rPr lang="el-GR" dirty="0"/>
              <a:t>Οι Συνεταιρισμοί έχουν αρχές</a:t>
            </a:r>
            <a:r>
              <a:rPr lang="en-US" dirty="0"/>
              <a:t>,</a:t>
            </a:r>
            <a:endParaRPr lang="el-GR" dirty="0"/>
          </a:p>
          <a:p>
            <a:pPr marL="811213"/>
            <a:r>
              <a:rPr lang="el-GR" dirty="0"/>
              <a:t>Υπάρχει ξεχωριστό νομοθετικό πλαίσιο για τους Συνεταιρισμούς </a:t>
            </a:r>
            <a:r>
              <a:rPr lang="el-GR" sz="2000" dirty="0"/>
              <a:t>(Άρθρο 12 συντάγματος: το </a:t>
            </a:r>
            <a:r>
              <a:rPr lang="el-GR" sz="2000" b="1" dirty="0"/>
              <a:t>Δικαίωμα του συνεταιρίζεσθαι</a:t>
            </a:r>
            <a:r>
              <a:rPr lang="el-GR" sz="2000" dirty="0"/>
              <a:t>)</a:t>
            </a:r>
            <a:r>
              <a:rPr lang="en-US" sz="2000" dirty="0"/>
              <a:t>,</a:t>
            </a:r>
            <a:endParaRPr lang="el-GR" dirty="0"/>
          </a:p>
          <a:p>
            <a:endParaRPr lang="el-GR" sz="1100" dirty="0"/>
          </a:p>
          <a:p>
            <a:pPr marL="0" indent="0">
              <a:buNone/>
            </a:pPr>
            <a:endParaRPr lang="el-GR" b="1" i="1" dirty="0"/>
          </a:p>
          <a:p>
            <a:pPr marL="0" indent="0" algn="ctr">
              <a:buNone/>
            </a:pPr>
            <a:r>
              <a:rPr lang="el-GR" sz="3200" b="1" i="1" dirty="0">
                <a:solidFill>
                  <a:srgbClr val="7030A0"/>
                </a:solidFill>
                <a:effectLst>
                  <a:outerShdw blurRad="38100" dist="38100" dir="2700000" algn="tl">
                    <a:srgbClr val="000000">
                      <a:alpha val="43137"/>
                    </a:srgbClr>
                  </a:outerShdw>
                </a:effectLst>
              </a:rPr>
              <a:t>Ο Συνεταιρισμός είναι μια έννοια παρεξηγημένη</a:t>
            </a:r>
          </a:p>
          <a:p>
            <a:endParaRPr lang="el-GR" dirty="0"/>
          </a:p>
        </p:txBody>
      </p:sp>
    </p:spTree>
    <p:extLst>
      <p:ext uri="{BB962C8B-B14F-4D97-AF65-F5344CB8AC3E}">
        <p14:creationId xmlns:p14="http://schemas.microsoft.com/office/powerpoint/2010/main" val="116826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228600" indent="-228600" algn="l">
              <a:spcBef>
                <a:spcPts val="1000"/>
              </a:spcBef>
            </a:pPr>
            <a:r>
              <a:rPr lang="el-GR" dirty="0">
                <a:solidFill>
                  <a:srgbClr val="000000"/>
                </a:solidFill>
                <a:ea typeface="+mn-ea"/>
                <a:cs typeface="+mn-cs"/>
              </a:rPr>
              <a:t>Η παρεξηγημένη έννοια των Συνεταιρισμών:</a:t>
            </a:r>
            <a:endParaRPr lang="el-GR" dirty="0">
              <a:effectLst/>
            </a:endParaRPr>
          </a:p>
        </p:txBody>
      </p:sp>
      <p:sp>
        <p:nvSpPr>
          <p:cNvPr id="3" name="2 - Θέση περιεχομένου"/>
          <p:cNvSpPr>
            <a:spLocks noGrp="1"/>
          </p:cNvSpPr>
          <p:nvPr>
            <p:ph idx="1"/>
          </p:nvPr>
        </p:nvSpPr>
        <p:spPr>
          <a:xfrm>
            <a:off x="838200" y="1725264"/>
            <a:ext cx="10515600" cy="4675536"/>
          </a:xfrm>
        </p:spPr>
        <p:txBody>
          <a:bodyPr>
            <a:normAutofit fontScale="92500" lnSpcReduction="10000"/>
          </a:bodyPr>
          <a:lstStyle/>
          <a:p>
            <a:r>
              <a:rPr lang="el-GR" b="1" dirty="0"/>
              <a:t>Γιατί είναι παρεξηγημένη έννοια ο Συνεταιρισμός?</a:t>
            </a:r>
          </a:p>
          <a:p>
            <a:pPr lvl="1"/>
            <a:endParaRPr lang="el-GR" dirty="0"/>
          </a:p>
          <a:p>
            <a:pPr lvl="1"/>
            <a:r>
              <a:rPr lang="el-GR" dirty="0"/>
              <a:t>Ως θεσμός</a:t>
            </a:r>
            <a:r>
              <a:rPr lang="en-US" dirty="0"/>
              <a:t>,</a:t>
            </a:r>
            <a:endParaRPr lang="el-GR" dirty="0"/>
          </a:p>
          <a:p>
            <a:pPr lvl="1"/>
            <a:r>
              <a:rPr lang="el-GR" dirty="0"/>
              <a:t>Ως τρόπος σκέψης / δράσης (επιχειρηματικής &amp; κοινωνικής)</a:t>
            </a:r>
            <a:r>
              <a:rPr lang="en-US" dirty="0"/>
              <a:t>,</a:t>
            </a:r>
            <a:endParaRPr lang="el-GR" dirty="0"/>
          </a:p>
          <a:p>
            <a:pPr lvl="1"/>
            <a:r>
              <a:rPr lang="el-GR" dirty="0"/>
              <a:t>Ως επιχείρηση</a:t>
            </a:r>
            <a:r>
              <a:rPr lang="en-US" dirty="0"/>
              <a:t>.</a:t>
            </a:r>
            <a:endParaRPr lang="el-GR" dirty="0"/>
          </a:p>
          <a:p>
            <a:pPr marL="0" indent="0" algn="ctr">
              <a:buNone/>
            </a:pPr>
            <a:endParaRPr lang="el-GR" sz="2200" dirty="0"/>
          </a:p>
          <a:p>
            <a:pPr marL="0" indent="0" algn="ctr">
              <a:buNone/>
            </a:pPr>
            <a:r>
              <a:rPr lang="el-GR" b="1" dirty="0"/>
              <a:t>Η παρεξήγηση αυτή οφείλεται:</a:t>
            </a:r>
          </a:p>
          <a:p>
            <a:pPr marL="514350" indent="-514350" algn="ctr">
              <a:lnSpc>
                <a:spcPct val="110000"/>
              </a:lnSpc>
              <a:spcBef>
                <a:spcPts val="600"/>
              </a:spcBef>
              <a:spcAft>
                <a:spcPts val="600"/>
              </a:spcAft>
              <a:buFont typeface="+mj-lt"/>
              <a:buAutoNum type="arabicPeriod"/>
            </a:pPr>
            <a:r>
              <a:rPr lang="el-GR" b="1" dirty="0"/>
              <a:t> στον αποτυχημένο τρόπο λειτουργίας των συνεταιρισμών στη χωρά μας (τελευταία 40 χρόνια)</a:t>
            </a:r>
          </a:p>
          <a:p>
            <a:pPr marL="514350" indent="-514350" algn="ctr">
              <a:lnSpc>
                <a:spcPct val="110000"/>
              </a:lnSpc>
              <a:spcBef>
                <a:spcPts val="600"/>
              </a:spcBef>
              <a:spcAft>
                <a:spcPts val="600"/>
              </a:spcAft>
              <a:buFont typeface="+mj-lt"/>
              <a:buAutoNum type="arabicPeriod"/>
            </a:pPr>
            <a:r>
              <a:rPr lang="el-GR" b="1" dirty="0"/>
              <a:t>Έλλειψη συνεργατικής εκπαίδευσης </a:t>
            </a:r>
          </a:p>
          <a:p>
            <a:pPr marL="514350" indent="-514350" algn="ctr">
              <a:lnSpc>
                <a:spcPct val="110000"/>
              </a:lnSpc>
              <a:spcBef>
                <a:spcPts val="600"/>
              </a:spcBef>
              <a:spcAft>
                <a:spcPts val="600"/>
              </a:spcAft>
              <a:buFont typeface="+mj-lt"/>
              <a:buAutoNum type="arabicPeriod"/>
            </a:pPr>
            <a:r>
              <a:rPr lang="el-GR" b="1" dirty="0"/>
              <a:t> στη νοοτροπία του λαού μας (</a:t>
            </a:r>
            <a:r>
              <a:rPr lang="el-GR" i="1" dirty="0"/>
              <a:t>εν μέρει</a:t>
            </a:r>
            <a:r>
              <a:rPr lang="el-GR" b="1" dirty="0"/>
              <a:t>) </a:t>
            </a:r>
          </a:p>
          <a:p>
            <a:pPr lvl="1"/>
            <a:endParaRPr lang="el-GR" dirty="0"/>
          </a:p>
        </p:txBody>
      </p:sp>
    </p:spTree>
    <p:extLst>
      <p:ext uri="{BB962C8B-B14F-4D97-AF65-F5344CB8AC3E}">
        <p14:creationId xmlns:p14="http://schemas.microsoft.com/office/powerpoint/2010/main" val="97432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dirty="0"/>
              <a:t>Οι Αγροτικοί Συνεταιρισμοί (ΑΣ) </a:t>
            </a:r>
          </a:p>
        </p:txBody>
      </p:sp>
      <p:sp>
        <p:nvSpPr>
          <p:cNvPr id="8195" name="2 - Θέση περιεχομένου"/>
          <p:cNvSpPr>
            <a:spLocks noGrp="1"/>
          </p:cNvSpPr>
          <p:nvPr>
            <p:ph idx="1"/>
          </p:nvPr>
        </p:nvSpPr>
        <p:spPr/>
        <p:txBody>
          <a:bodyPr>
            <a:normAutofit lnSpcReduction="10000"/>
          </a:bodyPr>
          <a:lstStyle/>
          <a:p>
            <a:pPr marL="0" indent="0" algn="ctr">
              <a:spcBef>
                <a:spcPts val="1800"/>
              </a:spcBef>
              <a:spcAft>
                <a:spcPts val="1800"/>
              </a:spcAft>
              <a:buNone/>
            </a:pPr>
            <a:r>
              <a:rPr lang="el-GR" dirty="0"/>
              <a:t>Η βασικότερη διάφορα των ΑΣ από τις άλλες επιχειρήσεις είναι ότι η λειτουργία τους βασίζεται </a:t>
            </a:r>
            <a:r>
              <a:rPr lang="el-GR" b="1" i="1" dirty="0"/>
              <a:t>( ή θα πρέπει να βασίζεται)</a:t>
            </a:r>
            <a:r>
              <a:rPr lang="el-GR" dirty="0"/>
              <a:t> σε ηθικές αρχές &amp; αξίες, </a:t>
            </a:r>
          </a:p>
          <a:p>
            <a:pPr marL="0" indent="0" algn="ctr">
              <a:spcBef>
                <a:spcPts val="1800"/>
              </a:spcBef>
              <a:spcAft>
                <a:spcPts val="1800"/>
              </a:spcAft>
              <a:buNone/>
            </a:pPr>
            <a:r>
              <a:rPr lang="el-GR" dirty="0"/>
              <a:t>Οι ΑΣ βασίζονται στις αξίες της αυτοβοήθειας, της </a:t>
            </a:r>
            <a:r>
              <a:rPr lang="el-GR" dirty="0" err="1"/>
              <a:t>αυτοευθύνης</a:t>
            </a:r>
            <a:r>
              <a:rPr lang="el-GR" dirty="0"/>
              <a:t>, της δημοκρατίας, της ισότητας, της δικαιοσύνης και της αλληλεγγύης, </a:t>
            </a:r>
          </a:p>
          <a:p>
            <a:pPr marL="0" indent="0" algn="ctr">
              <a:spcBef>
                <a:spcPts val="1800"/>
              </a:spcBef>
              <a:spcAft>
                <a:spcPts val="1800"/>
              </a:spcAft>
              <a:buNone/>
            </a:pPr>
            <a:r>
              <a:rPr lang="el-GR" dirty="0"/>
              <a:t>Με βάση τις παραπάνω αξίες έχουν διατυπωθεί οι </a:t>
            </a:r>
            <a:r>
              <a:rPr lang="el-GR" sz="3200" b="1" i="1" dirty="0"/>
              <a:t>7 συνεταιριστικές αρχές </a:t>
            </a:r>
            <a:r>
              <a:rPr lang="el-GR" dirty="0"/>
              <a:t>που καθορίζουν τον τρόπο λειτουργιάς των συνεταιρισμών</a:t>
            </a:r>
            <a:r>
              <a:rPr lang="el-GR" sz="2400" dirty="0"/>
              <a:t>.</a:t>
            </a:r>
          </a:p>
        </p:txBody>
      </p:sp>
    </p:spTree>
    <p:extLst>
      <p:ext uri="{BB962C8B-B14F-4D97-AF65-F5344CB8AC3E}">
        <p14:creationId xmlns:p14="http://schemas.microsoft.com/office/powerpoint/2010/main" val="128079205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7584</TotalTime>
  <Words>2877</Words>
  <Application>Microsoft Office PowerPoint</Application>
  <PresentationFormat>Ευρεία οθόνη</PresentationFormat>
  <Paragraphs>245</Paragraphs>
  <Slides>39</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39</vt:i4>
      </vt:variant>
    </vt:vector>
  </HeadingPairs>
  <TitlesOfParts>
    <vt:vector size="49" baseType="lpstr">
      <vt:lpstr>Arial</vt:lpstr>
      <vt:lpstr>Bookman Old Style</vt:lpstr>
      <vt:lpstr>Calibri</vt:lpstr>
      <vt:lpstr>Calibri Light</vt:lpstr>
      <vt:lpstr>Palatino Linotype</vt:lpstr>
      <vt:lpstr>Segoe Script</vt:lpstr>
      <vt:lpstr>Tahoma</vt:lpstr>
      <vt:lpstr>Times New Roman</vt:lpstr>
      <vt:lpstr>Wingdings</vt:lpstr>
      <vt:lpstr>Θέμα του Office</vt:lpstr>
      <vt:lpstr>Εισαγωγή: Ο ιδιαίτερος Χαρακτήρας των Αγροτικών Συνεταιρισμών </vt:lpstr>
      <vt:lpstr>Εισαγωγή</vt:lpstr>
      <vt:lpstr>Εισαγωγή </vt:lpstr>
      <vt:lpstr>Τι είναι ομάδα παραγωγών</vt:lpstr>
      <vt:lpstr>Ποια η διαφορά ΟΠ με τον παραδοσιακό συνεταιρισμό</vt:lpstr>
      <vt:lpstr>Παρουσίαση του PowerPoint</vt:lpstr>
      <vt:lpstr>Η  «Φύση» των Συνεταιρισμών </vt:lpstr>
      <vt:lpstr>Η παρεξηγημένη έννοια των Συνεταιρισμών:</vt:lpstr>
      <vt:lpstr>Οι Αγροτικοί Συνεταιρισμοί (ΑΣ) </vt:lpstr>
      <vt:lpstr>Οι ΑΡΧΕΣ των Συνεταιρισμών</vt:lpstr>
      <vt:lpstr>Οι ΑΡΧΕΣ των Συνεταιρισμών</vt:lpstr>
      <vt:lpstr>Χαρακτηριστικά Γνωρίσματα των Συνεταιρισμών </vt:lpstr>
      <vt:lpstr>Χαρακτηριστικά Γνωρίσματα των Συνεταιρισμών</vt:lpstr>
      <vt:lpstr>Οι Σκοποί Των Συνεταιρισμών</vt:lpstr>
      <vt:lpstr>Οι Σκοποί των Συνεταιρισμών</vt:lpstr>
      <vt:lpstr>Τρόποι επίτευξης των σκοπών των Συνεταιρισμών</vt:lpstr>
      <vt:lpstr>Μηχανισμοί επίτευξης των στόχων των Συνεταιρισμών</vt:lpstr>
      <vt:lpstr>Μηχανισμοί επίτευξης των στόχων των Συνεταιρισμών</vt:lpstr>
      <vt:lpstr>Προϋποθέσεις επίτευξης των σκοπών των Συνεταιρισμών</vt:lpstr>
      <vt:lpstr>Προϋποθέσεις επίτευξης των σκοπών των Συνεταιρισμών</vt:lpstr>
      <vt:lpstr>Ιδιαιτερότητες των Συνεταιρισμών</vt:lpstr>
      <vt:lpstr>Ιδιαιτερότητες των Συνεταιρισμών</vt:lpstr>
      <vt:lpstr>Ιδιαιτερότητες των Συνεταιρισμών</vt:lpstr>
      <vt:lpstr>Ωφέλειες από την αποτελεσματική οργάνωση και διοίκηση των αγροτικών συνεταιρισμών </vt:lpstr>
      <vt:lpstr>Η επιχείρηση ως σύστημα</vt:lpstr>
      <vt:lpstr>Οι λειτουργίες του Management</vt:lpstr>
      <vt:lpstr>Ικανότητες που επηρεάζουν την αποτελεσματικότητα του μάνατζερ</vt:lpstr>
      <vt:lpstr>Ιδιαίτερα προβλήματα διοίκησης Συνεταιρισμών </vt:lpstr>
      <vt:lpstr>Ιδιαίτερα προβλήματα διοίκησης Συνεταιρισμών </vt:lpstr>
      <vt:lpstr>Ιδιαίτερα προβλήματα διοίκησης Συνεταιρισμών </vt:lpstr>
      <vt:lpstr>Σχέσεις Αγροτών – Συνεταιρισμών Αποτελέσματα ερευνάς σε νέους αγρότες…</vt:lpstr>
      <vt:lpstr>Ο ρόλος της Συνεταιριστικής Εκπαίδευσης</vt:lpstr>
      <vt:lpstr>Το συνεταιριστικό Μοντέλο Επιχειρηματικότητας</vt:lpstr>
      <vt:lpstr>Ο Ορισμός ενός Συνεταιρισμού </vt:lpstr>
      <vt:lpstr>Η διαφορά των συνεταιρισμών και των ιδιωτικών επιχειρήσεων </vt:lpstr>
      <vt:lpstr>Τα μέλη των Συνεταιρισμών </vt:lpstr>
      <vt:lpstr>Πλεονάσματα vs Κέρδη</vt:lpstr>
      <vt:lpstr>Ο Ορισμός ενός Συνεταιρισμού </vt:lpstr>
      <vt:lpstr>Το Συνεταιριστικό Μοντέλο Επιχειρηματικότητας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ΠΛΙΑΚΟΥΡΑ ΑΛΕΞΑΝΔΡΑ</cp:lastModifiedBy>
  <cp:revision>70</cp:revision>
  <dcterms:created xsi:type="dcterms:W3CDTF">2016-09-28T08:36:10Z</dcterms:created>
  <dcterms:modified xsi:type="dcterms:W3CDTF">2022-03-16T09:33:24Z</dcterms:modified>
</cp:coreProperties>
</file>