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1634" y="490220"/>
            <a:ext cx="584073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3815" y="1955673"/>
            <a:ext cx="7116368" cy="1801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ΗΥ-SPSS</a:t>
            </a:r>
          </a:p>
          <a:p>
            <a:pPr marL="37465" marR="30480" algn="ctr">
              <a:lnSpc>
                <a:spcPct val="100000"/>
              </a:lnSpc>
              <a:spcBef>
                <a:spcPts val="55"/>
              </a:spcBef>
            </a:pPr>
            <a:r>
              <a:rPr sz="3600" spc="-15" dirty="0"/>
              <a:t>Statistical </a:t>
            </a:r>
            <a:r>
              <a:rPr sz="3600" spc="-25" dirty="0"/>
              <a:t>Package for </a:t>
            </a:r>
            <a:r>
              <a:rPr sz="3600" dirty="0"/>
              <a:t>Social </a:t>
            </a:r>
            <a:r>
              <a:rPr sz="3600" spc="-5" dirty="0"/>
              <a:t>Sciences  4</a:t>
            </a:r>
            <a:r>
              <a:rPr sz="3600" spc="-7" baseline="25462" dirty="0"/>
              <a:t>ο</a:t>
            </a:r>
            <a:r>
              <a:rPr sz="3600" spc="390" baseline="25462" dirty="0"/>
              <a:t> </a:t>
            </a:r>
            <a:r>
              <a:rPr sz="3600" spc="-20" dirty="0"/>
              <a:t>ΜΑΘΗΜΑ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412" y="302768"/>
            <a:ext cx="7595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Ένωση </a:t>
            </a:r>
            <a:r>
              <a:rPr sz="3200" spc="-10" dirty="0"/>
              <a:t>αρχείων: </a:t>
            </a:r>
            <a:r>
              <a:rPr sz="3200" spc="-15" dirty="0"/>
              <a:t>Merge </a:t>
            </a:r>
            <a:r>
              <a:rPr sz="3200" dirty="0"/>
              <a:t>Files &amp; Add</a:t>
            </a:r>
            <a:r>
              <a:rPr sz="3200" spc="-50" dirty="0"/>
              <a:t> </a:t>
            </a:r>
            <a:r>
              <a:rPr sz="3200" spc="-20" dirty="0"/>
              <a:t>Variables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476375" y="1557400"/>
            <a:ext cx="6191250" cy="3671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1549" y="1552575"/>
            <a:ext cx="6200775" cy="3681729"/>
          </a:xfrm>
          <a:custGeom>
            <a:avLst/>
            <a:gdLst/>
            <a:ahLst/>
            <a:cxnLst/>
            <a:rect l="l" t="t" r="r" b="b"/>
            <a:pathLst>
              <a:path w="6200775" h="3681729">
                <a:moveTo>
                  <a:pt x="0" y="3681349"/>
                </a:moveTo>
                <a:lnTo>
                  <a:pt x="6200775" y="3681349"/>
                </a:lnTo>
                <a:lnTo>
                  <a:pt x="6200775" y="0"/>
                </a:lnTo>
                <a:lnTo>
                  <a:pt x="0" y="0"/>
                </a:lnTo>
                <a:lnTo>
                  <a:pt x="0" y="36813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302768"/>
            <a:ext cx="5357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Χωρισμός </a:t>
            </a:r>
            <a:r>
              <a:rPr sz="3200" spc="-10" dirty="0"/>
              <a:t>δεδομένων: </a:t>
            </a:r>
            <a:r>
              <a:rPr sz="3200" dirty="0"/>
              <a:t>Split</a:t>
            </a:r>
            <a:r>
              <a:rPr sz="3200" spc="-35" dirty="0"/>
              <a:t> </a:t>
            </a:r>
            <a:r>
              <a:rPr sz="3200" dirty="0"/>
              <a:t>File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639" y="1008125"/>
            <a:ext cx="8700770" cy="53905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6985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Όταν θέλω </a:t>
            </a:r>
            <a:r>
              <a:rPr sz="2200" dirty="0">
                <a:latin typeface="Calibri"/>
                <a:cs typeface="Calibri"/>
              </a:rPr>
              <a:t>να </a:t>
            </a:r>
            <a:r>
              <a:rPr sz="2200" spc="-5" dirty="0">
                <a:latin typeface="Calibri"/>
                <a:cs typeface="Calibri"/>
              </a:rPr>
              <a:t>χωρίσω </a:t>
            </a:r>
            <a:r>
              <a:rPr sz="2200" spc="-10" dirty="0">
                <a:latin typeface="Calibri"/>
                <a:cs typeface="Calibri"/>
              </a:rPr>
              <a:t>το </a:t>
            </a:r>
            <a:r>
              <a:rPr sz="2200" spc="-15" dirty="0">
                <a:latin typeface="Calibri"/>
                <a:cs typeface="Calibri"/>
              </a:rPr>
              <a:t>δείγμα </a:t>
            </a:r>
            <a:r>
              <a:rPr sz="2200" spc="-10" dirty="0">
                <a:latin typeface="Calibri"/>
                <a:cs typeface="Calibri"/>
              </a:rPr>
              <a:t>μου </a:t>
            </a:r>
            <a:r>
              <a:rPr sz="2200" dirty="0">
                <a:latin typeface="Calibri"/>
                <a:cs typeface="Calibri"/>
              </a:rPr>
              <a:t>σε </a:t>
            </a:r>
            <a:r>
              <a:rPr sz="2200" spc="-10" dirty="0">
                <a:latin typeface="Calibri"/>
                <a:cs typeface="Calibri"/>
              </a:rPr>
              <a:t>ομάδες π.χ. </a:t>
            </a:r>
            <a:r>
              <a:rPr sz="2200" spc="-25" dirty="0">
                <a:latin typeface="Calibri"/>
                <a:cs typeface="Calibri"/>
              </a:rPr>
              <a:t>κατά φύλο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gender</a:t>
            </a:r>
            <a:r>
              <a:rPr sz="2200" spc="-10" dirty="0">
                <a:latin typeface="Calibri"/>
                <a:cs typeface="Calibri"/>
              </a:rPr>
              <a:t>:  </a:t>
            </a:r>
            <a:r>
              <a:rPr sz="2200" spc="-5" dirty="0">
                <a:latin typeface="Calibri"/>
                <a:cs typeface="Calibri"/>
              </a:rPr>
              <a:t>male &amp; </a:t>
            </a:r>
            <a:r>
              <a:rPr sz="2200" spc="-10" dirty="0">
                <a:latin typeface="Calibri"/>
                <a:cs typeface="Calibri"/>
              </a:rPr>
              <a:t>female)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15" dirty="0">
                <a:latin typeface="Calibri"/>
                <a:cs typeface="Calibri"/>
              </a:rPr>
              <a:t>επίπεδο </a:t>
            </a:r>
            <a:r>
              <a:rPr sz="2200" spc="-10" dirty="0">
                <a:latin typeface="Calibri"/>
                <a:cs typeface="Calibri"/>
              </a:rPr>
              <a:t>αθλητικής </a:t>
            </a:r>
            <a:r>
              <a:rPr sz="2200" spc="-5" dirty="0">
                <a:latin typeface="Calibri"/>
                <a:cs typeface="Calibri"/>
              </a:rPr>
              <a:t>δραστηριότητας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level</a:t>
            </a:r>
            <a:r>
              <a:rPr sz="2200" spc="-10" dirty="0">
                <a:latin typeface="Calibri"/>
                <a:cs typeface="Calibri"/>
              </a:rPr>
              <a:t>:  recreational </a:t>
            </a:r>
            <a:r>
              <a:rPr sz="2200" spc="-5" dirty="0">
                <a:latin typeface="Calibri"/>
                <a:cs typeface="Calibri"/>
              </a:rPr>
              <a:t>&amp; </a:t>
            </a:r>
            <a:r>
              <a:rPr sz="2200" spc="-10" dirty="0">
                <a:latin typeface="Calibri"/>
                <a:cs typeface="Calibri"/>
              </a:rPr>
              <a:t>competitive) </a:t>
            </a:r>
            <a:r>
              <a:rPr sz="2200" b="1" spc="-10" dirty="0">
                <a:latin typeface="Calibri"/>
                <a:cs typeface="Calibri"/>
              </a:rPr>
              <a:t>για </a:t>
            </a:r>
            <a:r>
              <a:rPr sz="2200" b="1" dirty="0">
                <a:latin typeface="Calibri"/>
                <a:cs typeface="Calibri"/>
              </a:rPr>
              <a:t>να </a:t>
            </a:r>
            <a:r>
              <a:rPr sz="2200" b="1" spc="-25" dirty="0">
                <a:latin typeface="Calibri"/>
                <a:cs typeface="Calibri"/>
              </a:rPr>
              <a:t>κάνω </a:t>
            </a:r>
            <a:r>
              <a:rPr sz="2200" b="1" spc="-20" dirty="0">
                <a:latin typeface="Calibri"/>
                <a:cs typeface="Calibri"/>
              </a:rPr>
              <a:t>κατόπιν </a:t>
            </a:r>
            <a:r>
              <a:rPr sz="2200" b="1" dirty="0">
                <a:latin typeface="Calibri"/>
                <a:cs typeface="Calibri"/>
              </a:rPr>
              <a:t>τις </a:t>
            </a:r>
            <a:r>
              <a:rPr sz="2200" b="1" spc="-5" dirty="0">
                <a:latin typeface="Calibri"/>
                <a:cs typeface="Calibri"/>
              </a:rPr>
              <a:t>αναλύσεις </a:t>
            </a:r>
            <a:r>
              <a:rPr sz="2200" b="1" spc="-10" dirty="0">
                <a:latin typeface="Calibri"/>
                <a:cs typeface="Calibri"/>
              </a:rPr>
              <a:t>μου  χωριστά </a:t>
            </a:r>
            <a:r>
              <a:rPr sz="2200" b="1" spc="-5" dirty="0">
                <a:latin typeface="Calibri"/>
                <a:cs typeface="Calibri"/>
              </a:rPr>
              <a:t>για </a:t>
            </a:r>
            <a:r>
              <a:rPr sz="2200" b="1" spc="-20" dirty="0">
                <a:latin typeface="Calibri"/>
                <a:cs typeface="Calibri"/>
              </a:rPr>
              <a:t>κάθε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ομάδα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b="1" spc="-5" dirty="0">
                <a:latin typeface="Calibri"/>
                <a:cs typeface="Calibri"/>
              </a:rPr>
              <a:t>Split File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5" dirty="0">
                <a:latin typeface="Calibri"/>
                <a:cs typeface="Calibri"/>
              </a:rPr>
              <a:t>τσεκάρω </a:t>
            </a:r>
            <a:r>
              <a:rPr sz="2200" b="1" spc="-5" dirty="0">
                <a:latin typeface="Calibri"/>
                <a:cs typeface="Calibri"/>
              </a:rPr>
              <a:t>Compare </a:t>
            </a:r>
            <a:r>
              <a:rPr sz="2200" b="1" spc="-10" dirty="0">
                <a:latin typeface="Calibri"/>
                <a:cs typeface="Calibri"/>
              </a:rPr>
              <a:t>Groups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5" dirty="0">
                <a:latin typeface="Calibri"/>
                <a:cs typeface="Calibri"/>
              </a:rPr>
              <a:t>μαρκάρω </a:t>
            </a:r>
            <a:r>
              <a:rPr sz="2200" spc="-10" dirty="0">
                <a:latin typeface="Calibri"/>
                <a:cs typeface="Calibri"/>
              </a:rPr>
              <a:t>από  </a:t>
            </a:r>
            <a:r>
              <a:rPr sz="2200" spc="-5" dirty="0">
                <a:latin typeface="Calibri"/>
                <a:cs typeface="Calibri"/>
              </a:rPr>
              <a:t>αριστερά τις </a:t>
            </a:r>
            <a:r>
              <a:rPr sz="2200" spc="-10" dirty="0">
                <a:latin typeface="Calibri"/>
                <a:cs typeface="Calibri"/>
              </a:rPr>
              <a:t>μεταβλητές </a:t>
            </a:r>
            <a:r>
              <a:rPr sz="2200" b="1" spc="-15" dirty="0">
                <a:latin typeface="Calibri"/>
                <a:cs typeface="Calibri"/>
              </a:rPr>
              <a:t>gender </a:t>
            </a:r>
            <a:r>
              <a:rPr sz="2200" b="1" spc="-5" dirty="0">
                <a:latin typeface="Calibri"/>
                <a:cs typeface="Calibri"/>
              </a:rPr>
              <a:t>&amp; </a:t>
            </a:r>
            <a:r>
              <a:rPr sz="2200" b="1" spc="-10" dirty="0">
                <a:latin typeface="Calibri"/>
                <a:cs typeface="Calibri"/>
              </a:rPr>
              <a:t>level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5" dirty="0">
                <a:latin typeface="Calibri"/>
                <a:cs typeface="Calibri"/>
              </a:rPr>
              <a:t>μετακινώ δεξιά </a:t>
            </a:r>
            <a:r>
              <a:rPr sz="2200" dirty="0">
                <a:latin typeface="Calibri"/>
                <a:cs typeface="Calibri"/>
              </a:rPr>
              <a:t>στο </a:t>
            </a:r>
            <a:r>
              <a:rPr sz="2200" spc="-20" dirty="0">
                <a:latin typeface="Calibri"/>
                <a:cs typeface="Calibri"/>
              </a:rPr>
              <a:t>κουτί  </a:t>
            </a:r>
            <a:r>
              <a:rPr sz="2200" b="1" spc="-10" dirty="0">
                <a:latin typeface="Calibri"/>
                <a:cs typeface="Calibri"/>
              </a:rPr>
              <a:t>Group </a:t>
            </a:r>
            <a:r>
              <a:rPr sz="2200" b="1" spc="-5" dirty="0">
                <a:latin typeface="Calibri"/>
                <a:cs typeface="Calibri"/>
              </a:rPr>
              <a:t>based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on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Τα </a:t>
            </a:r>
            <a:r>
              <a:rPr sz="2200" spc="-10" dirty="0">
                <a:latin typeface="Calibri"/>
                <a:cs typeface="Calibri"/>
              </a:rPr>
              <a:t>δεδομένα μας </a:t>
            </a:r>
            <a:r>
              <a:rPr sz="2200" spc="-5" dirty="0">
                <a:latin typeface="Calibri"/>
                <a:cs typeface="Calibri"/>
              </a:rPr>
              <a:t>θα παρουσιαστούν </a:t>
            </a:r>
            <a:r>
              <a:rPr sz="2200" spc="-25" dirty="0">
                <a:latin typeface="Calibri"/>
                <a:cs typeface="Calibri"/>
              </a:rPr>
              <a:t>κατά </a:t>
            </a:r>
            <a:r>
              <a:rPr sz="2200" spc="-10" dirty="0">
                <a:latin typeface="Calibri"/>
                <a:cs typeface="Calibri"/>
              </a:rPr>
              <a:t>τέτοιο </a:t>
            </a:r>
            <a:r>
              <a:rPr sz="2200" spc="-5" dirty="0">
                <a:latin typeface="Calibri"/>
                <a:cs typeface="Calibri"/>
              </a:rPr>
              <a:t>τρόπο </a:t>
            </a:r>
            <a:r>
              <a:rPr sz="2200" dirty="0">
                <a:latin typeface="Calibri"/>
                <a:cs typeface="Calibri"/>
              </a:rPr>
              <a:t>ώστε </a:t>
            </a:r>
            <a:r>
              <a:rPr sz="2200" spc="-5" dirty="0">
                <a:latin typeface="Calibri"/>
                <a:cs typeface="Calibri"/>
              </a:rPr>
              <a:t>πρώτα </a:t>
            </a:r>
            <a:r>
              <a:rPr sz="2200" spc="-10" dirty="0">
                <a:latin typeface="Calibri"/>
                <a:cs typeface="Calibri"/>
              </a:rPr>
              <a:t>θα  φαίνονται όλοι </a:t>
            </a:r>
            <a:r>
              <a:rPr sz="2200" spc="-5" dirty="0">
                <a:latin typeface="Calibri"/>
                <a:cs typeface="Calibri"/>
              </a:rPr>
              <a:t>οι άνδρες (τιμή 1) που παίζουν π.χ. ποδόσφαιρο  </a:t>
            </a:r>
            <a:r>
              <a:rPr sz="2200" spc="-15" dirty="0">
                <a:latin typeface="Calibri"/>
                <a:cs typeface="Calibri"/>
              </a:rPr>
              <a:t>ερασιτεχνικά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recreational=1, </a:t>
            </a:r>
            <a:r>
              <a:rPr sz="2200" b="1" spc="-5" dirty="0">
                <a:latin typeface="Calibri"/>
                <a:cs typeface="Calibri"/>
              </a:rPr>
              <a:t>άρα τιμές 1 </a:t>
            </a:r>
            <a:r>
              <a:rPr sz="2200" b="1" spc="-30" dirty="0">
                <a:latin typeface="Calibri"/>
                <a:cs typeface="Calibri"/>
              </a:rPr>
              <a:t>και </a:t>
            </a:r>
            <a:r>
              <a:rPr sz="2200" b="1" spc="-5" dirty="0">
                <a:latin typeface="Calibri"/>
                <a:cs typeface="Calibri"/>
              </a:rPr>
              <a:t>1</a:t>
            </a:r>
            <a:r>
              <a:rPr sz="2200" spc="-5" dirty="0">
                <a:latin typeface="Calibri"/>
                <a:cs typeface="Calibri"/>
              </a:rPr>
              <a:t>), </a:t>
            </a:r>
            <a:r>
              <a:rPr sz="2200" spc="-20" dirty="0">
                <a:latin typeface="Calibri"/>
                <a:cs typeface="Calibri"/>
              </a:rPr>
              <a:t>κατόπιν </a:t>
            </a:r>
            <a:r>
              <a:rPr sz="2200" spc="-15" dirty="0">
                <a:latin typeface="Calibri"/>
                <a:cs typeface="Calibri"/>
              </a:rPr>
              <a:t>όλοι </a:t>
            </a:r>
            <a:r>
              <a:rPr sz="2200" dirty="0">
                <a:latin typeface="Calibri"/>
                <a:cs typeface="Calibri"/>
              </a:rPr>
              <a:t>οι </a:t>
            </a:r>
            <a:r>
              <a:rPr sz="2200" spc="-10" dirty="0">
                <a:latin typeface="Calibri"/>
                <a:cs typeface="Calibri"/>
              </a:rPr>
              <a:t>άνδρες  </a:t>
            </a:r>
            <a:r>
              <a:rPr sz="2200" spc="-5" dirty="0">
                <a:latin typeface="Calibri"/>
                <a:cs typeface="Calibri"/>
              </a:rPr>
              <a:t>που </a:t>
            </a:r>
            <a:r>
              <a:rPr sz="2200" spc="-10" dirty="0">
                <a:latin typeface="Calibri"/>
                <a:cs typeface="Calibri"/>
              </a:rPr>
              <a:t>παίζουν </a:t>
            </a:r>
            <a:r>
              <a:rPr sz="2200" spc="-15" dirty="0">
                <a:latin typeface="Calibri"/>
                <a:cs typeface="Calibri"/>
              </a:rPr>
              <a:t>επαγγελματικό </a:t>
            </a:r>
            <a:r>
              <a:rPr sz="2200" dirty="0">
                <a:latin typeface="Calibri"/>
                <a:cs typeface="Calibri"/>
              </a:rPr>
              <a:t>ποδόσφαιρο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competitive=2, </a:t>
            </a:r>
            <a:r>
              <a:rPr sz="2200" b="1" spc="-5" dirty="0">
                <a:latin typeface="Calibri"/>
                <a:cs typeface="Calibri"/>
              </a:rPr>
              <a:t>άρα τιμές 1  </a:t>
            </a:r>
            <a:r>
              <a:rPr sz="2200" b="1" spc="-30" dirty="0">
                <a:latin typeface="Calibri"/>
                <a:cs typeface="Calibri"/>
              </a:rPr>
              <a:t>και </a:t>
            </a:r>
            <a:r>
              <a:rPr sz="2200" b="1" spc="-5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), μετά </a:t>
            </a:r>
            <a:r>
              <a:rPr sz="2200" spc="-10" dirty="0">
                <a:latin typeface="Calibri"/>
                <a:cs typeface="Calibri"/>
              </a:rPr>
              <a:t>όλες </a:t>
            </a:r>
            <a:r>
              <a:rPr sz="2200" dirty="0">
                <a:latin typeface="Calibri"/>
                <a:cs typeface="Calibri"/>
              </a:rPr>
              <a:t>οι </a:t>
            </a:r>
            <a:r>
              <a:rPr sz="2200" spc="-10" dirty="0">
                <a:latin typeface="Calibri"/>
                <a:cs typeface="Calibri"/>
              </a:rPr>
              <a:t>γυναίκες (τιμή </a:t>
            </a:r>
            <a:r>
              <a:rPr sz="2200" spc="-5" dirty="0">
                <a:latin typeface="Calibri"/>
                <a:cs typeface="Calibri"/>
              </a:rPr>
              <a:t>2) που </a:t>
            </a:r>
            <a:r>
              <a:rPr sz="2200" spc="-10" dirty="0">
                <a:latin typeface="Calibri"/>
                <a:cs typeface="Calibri"/>
              </a:rPr>
              <a:t>παίζουν </a:t>
            </a:r>
            <a:r>
              <a:rPr sz="2200" spc="-15" dirty="0">
                <a:latin typeface="Calibri"/>
                <a:cs typeface="Calibri"/>
              </a:rPr>
              <a:t>ερασιτεχνικό  </a:t>
            </a:r>
            <a:r>
              <a:rPr sz="2200" spc="-5" dirty="0">
                <a:latin typeface="Calibri"/>
                <a:cs typeface="Calibri"/>
              </a:rPr>
              <a:t>ποδόσφαιρο (</a:t>
            </a:r>
            <a:r>
              <a:rPr sz="2200" b="1" spc="-5" dirty="0">
                <a:latin typeface="Calibri"/>
                <a:cs typeface="Calibri"/>
              </a:rPr>
              <a:t>άρα τιμές 2 </a:t>
            </a:r>
            <a:r>
              <a:rPr sz="2200" b="1" spc="-30" dirty="0">
                <a:latin typeface="Calibri"/>
                <a:cs typeface="Calibri"/>
              </a:rPr>
              <a:t>και </a:t>
            </a:r>
            <a:r>
              <a:rPr sz="2200" b="1" spc="-5" dirty="0">
                <a:latin typeface="Calibri"/>
                <a:cs typeface="Calibri"/>
              </a:rPr>
              <a:t>1</a:t>
            </a:r>
            <a:r>
              <a:rPr sz="2200" spc="-5" dirty="0">
                <a:latin typeface="Calibri"/>
                <a:cs typeface="Calibri"/>
              </a:rPr>
              <a:t>)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10" dirty="0">
                <a:latin typeface="Calibri"/>
                <a:cs typeface="Calibri"/>
              </a:rPr>
              <a:t>τέλος όλες </a:t>
            </a:r>
            <a:r>
              <a:rPr sz="2200" dirty="0">
                <a:latin typeface="Calibri"/>
                <a:cs typeface="Calibri"/>
              </a:rPr>
              <a:t>οι </a:t>
            </a:r>
            <a:r>
              <a:rPr sz="2200" spc="-5" dirty="0">
                <a:latin typeface="Calibri"/>
                <a:cs typeface="Calibri"/>
              </a:rPr>
              <a:t>γυναίκες που </a:t>
            </a:r>
            <a:r>
              <a:rPr sz="2200" spc="-10" dirty="0">
                <a:latin typeface="Calibri"/>
                <a:cs typeface="Calibri"/>
              </a:rPr>
              <a:t>παίζουν  </a:t>
            </a:r>
            <a:r>
              <a:rPr sz="2200" spc="-15" dirty="0">
                <a:latin typeface="Calibri"/>
                <a:cs typeface="Calibri"/>
              </a:rPr>
              <a:t>επαγγελματικά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competitive=2, </a:t>
            </a:r>
            <a:r>
              <a:rPr sz="2200" b="1" spc="-5" dirty="0">
                <a:latin typeface="Calibri"/>
                <a:cs typeface="Calibri"/>
              </a:rPr>
              <a:t>άρα τιμές 2 </a:t>
            </a:r>
            <a:r>
              <a:rPr sz="2200" b="1" spc="-30" dirty="0">
                <a:latin typeface="Calibri"/>
                <a:cs typeface="Calibri"/>
              </a:rPr>
              <a:t>και </a:t>
            </a:r>
            <a:r>
              <a:rPr sz="2200" b="1" spc="-5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). </a:t>
            </a:r>
            <a:r>
              <a:rPr sz="2200" spc="-10" dirty="0">
                <a:latin typeface="Calibri"/>
                <a:cs typeface="Calibri"/>
              </a:rPr>
              <a:t>Με αυτόν </a:t>
            </a:r>
            <a:r>
              <a:rPr sz="2200" spc="-5" dirty="0">
                <a:latin typeface="Calibri"/>
                <a:cs typeface="Calibri"/>
              </a:rPr>
              <a:t>τον τρόπο  </a:t>
            </a:r>
            <a:r>
              <a:rPr sz="2200" spc="-10" dirty="0">
                <a:latin typeface="Calibri"/>
                <a:cs typeface="Calibri"/>
              </a:rPr>
              <a:t>τα αποτελέσματά μας </a:t>
            </a:r>
            <a:r>
              <a:rPr sz="2200" dirty="0">
                <a:latin typeface="Calibri"/>
                <a:cs typeface="Calibri"/>
              </a:rPr>
              <a:t>σε </a:t>
            </a:r>
            <a:r>
              <a:rPr sz="2200" spc="-20" dirty="0">
                <a:latin typeface="Calibri"/>
                <a:cs typeface="Calibri"/>
              </a:rPr>
              <a:t>κάθε </a:t>
            </a:r>
            <a:r>
              <a:rPr sz="2200" spc="-5" dirty="0">
                <a:latin typeface="Calibri"/>
                <a:cs typeface="Calibri"/>
              </a:rPr>
              <a:t>ανάλυση (π.χ. </a:t>
            </a:r>
            <a:r>
              <a:rPr sz="2200" spc="-10" dirty="0">
                <a:latin typeface="Calibri"/>
                <a:cs typeface="Calibri"/>
              </a:rPr>
              <a:t>Correlation, ανάλυση  </a:t>
            </a:r>
            <a:r>
              <a:rPr sz="2200" spc="-5" dirty="0">
                <a:latin typeface="Calibri"/>
                <a:cs typeface="Calibri"/>
              </a:rPr>
              <a:t>συσχέτισης) θα παρουσιάζονται </a:t>
            </a:r>
            <a:r>
              <a:rPr sz="2200" b="1" spc="-10" dirty="0">
                <a:latin typeface="Calibri"/>
                <a:cs typeface="Calibri"/>
              </a:rPr>
              <a:t>χωριστά για </a:t>
            </a:r>
            <a:r>
              <a:rPr sz="2200" b="1" dirty="0">
                <a:latin typeface="Calibri"/>
                <a:cs typeface="Calibri"/>
              </a:rPr>
              <a:t>τις </a:t>
            </a:r>
            <a:r>
              <a:rPr sz="2200" b="1" spc="-5" dirty="0">
                <a:latin typeface="Calibri"/>
                <a:cs typeface="Calibri"/>
              </a:rPr>
              <a:t>4 </a:t>
            </a:r>
            <a:r>
              <a:rPr sz="2200" b="1" spc="-10" dirty="0">
                <a:latin typeface="Calibri"/>
                <a:cs typeface="Calibri"/>
              </a:rPr>
              <a:t>ομάδες</a:t>
            </a:r>
            <a:r>
              <a:rPr sz="2200" spc="-10" dirty="0">
                <a:latin typeface="Calibri"/>
                <a:cs typeface="Calibri"/>
              </a:rPr>
              <a:t>. Π.χ. </a:t>
            </a:r>
            <a:r>
              <a:rPr sz="2200" spc="-5" dirty="0">
                <a:latin typeface="Calibri"/>
                <a:cs typeface="Calibri"/>
              </a:rPr>
              <a:t>Ανάλυση  </a:t>
            </a:r>
            <a:r>
              <a:rPr sz="2200" spc="-10" dirty="0">
                <a:latin typeface="Calibri"/>
                <a:cs typeface="Calibri"/>
              </a:rPr>
              <a:t>συσχέτισης: </a:t>
            </a:r>
            <a:r>
              <a:rPr sz="2200" spc="-15" dirty="0">
                <a:latin typeface="Calibri"/>
                <a:cs typeface="Calibri"/>
              </a:rPr>
              <a:t>Analyze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Correlate </a:t>
            </a:r>
            <a:r>
              <a:rPr sz="2200" spc="-5" dirty="0">
                <a:latin typeface="Calibri"/>
                <a:cs typeface="Calibri"/>
              </a:rPr>
              <a:t>→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Bivariate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Αν δεν </a:t>
            </a:r>
            <a:r>
              <a:rPr sz="2200" spc="-10" dirty="0">
                <a:latin typeface="Calibri"/>
                <a:cs typeface="Calibri"/>
              </a:rPr>
              <a:t>θέλουμε </a:t>
            </a:r>
            <a:r>
              <a:rPr sz="2200" spc="-25" dirty="0">
                <a:latin typeface="Calibri"/>
                <a:cs typeface="Calibri"/>
              </a:rPr>
              <a:t>τελικά </a:t>
            </a:r>
            <a:r>
              <a:rPr sz="2200" dirty="0">
                <a:latin typeface="Calibri"/>
                <a:cs typeface="Calibri"/>
              </a:rPr>
              <a:t>να </a:t>
            </a:r>
            <a:r>
              <a:rPr sz="2200" spc="-10" dirty="0">
                <a:latin typeface="Calibri"/>
                <a:cs typeface="Calibri"/>
              </a:rPr>
              <a:t>συγκρίνουμε </a:t>
            </a:r>
            <a:r>
              <a:rPr sz="2200" spc="-25" dirty="0">
                <a:latin typeface="Calibri"/>
                <a:cs typeface="Calibri"/>
              </a:rPr>
              <a:t>κατά </a:t>
            </a:r>
            <a:r>
              <a:rPr sz="2200" spc="-10" dirty="0">
                <a:latin typeface="Calibri"/>
                <a:cs typeface="Calibri"/>
              </a:rPr>
              <a:t>ομάδες, τσεκάρουμε </a:t>
            </a:r>
            <a:r>
              <a:rPr sz="2200" spc="-15" dirty="0">
                <a:latin typeface="Calibri"/>
                <a:cs typeface="Calibri"/>
              </a:rPr>
              <a:t>πάλι  </a:t>
            </a:r>
            <a:r>
              <a:rPr sz="2200" spc="-10" dirty="0">
                <a:latin typeface="Calibri"/>
                <a:cs typeface="Calibri"/>
              </a:rPr>
              <a:t>το </a:t>
            </a:r>
            <a:r>
              <a:rPr sz="2200" b="1" spc="-10" dirty="0">
                <a:latin typeface="Calibri"/>
                <a:cs typeface="Calibri"/>
              </a:rPr>
              <a:t>Analyze </a:t>
            </a:r>
            <a:r>
              <a:rPr sz="2200" b="1" spc="-5" dirty="0">
                <a:latin typeface="Calibri"/>
                <a:cs typeface="Calibri"/>
              </a:rPr>
              <a:t>all cases, do </a:t>
            </a:r>
            <a:r>
              <a:rPr sz="2200" b="1" spc="-10" dirty="0">
                <a:latin typeface="Calibri"/>
                <a:cs typeface="Calibri"/>
              </a:rPr>
              <a:t>not </a:t>
            </a:r>
            <a:r>
              <a:rPr sz="2200" b="1" spc="-20" dirty="0">
                <a:latin typeface="Calibri"/>
                <a:cs typeface="Calibri"/>
              </a:rPr>
              <a:t>create </a:t>
            </a:r>
            <a:r>
              <a:rPr sz="2200" b="1" spc="-15" dirty="0">
                <a:latin typeface="Calibri"/>
                <a:cs typeface="Calibri"/>
              </a:rPr>
              <a:t>groups </a:t>
            </a:r>
            <a:r>
              <a:rPr sz="2200" b="1" spc="-10" dirty="0">
                <a:latin typeface="Calibri"/>
                <a:cs typeface="Calibri"/>
              </a:rPr>
              <a:t>option </a:t>
            </a:r>
            <a:r>
              <a:rPr sz="2200" b="1" spc="-30" dirty="0">
                <a:latin typeface="Calibri"/>
                <a:cs typeface="Calibri"/>
              </a:rPr>
              <a:t>και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ΟΚ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302768"/>
            <a:ext cx="5357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Χωρισμός </a:t>
            </a:r>
            <a:r>
              <a:rPr sz="3200" spc="-10" dirty="0"/>
              <a:t>δεδομένων: </a:t>
            </a:r>
            <a:r>
              <a:rPr sz="3200" dirty="0"/>
              <a:t>Split</a:t>
            </a:r>
            <a:r>
              <a:rPr sz="3200" spc="-35" dirty="0"/>
              <a:t> </a:t>
            </a:r>
            <a:r>
              <a:rPr sz="3200" dirty="0"/>
              <a:t>File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00112" y="1185925"/>
            <a:ext cx="2376424" cy="374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350" y="1181100"/>
            <a:ext cx="2386330" cy="3754754"/>
          </a:xfrm>
          <a:custGeom>
            <a:avLst/>
            <a:gdLst/>
            <a:ahLst/>
            <a:cxnLst/>
            <a:rect l="l" t="t" r="r" b="b"/>
            <a:pathLst>
              <a:path w="2386329" h="3754754">
                <a:moveTo>
                  <a:pt x="0" y="3754374"/>
                </a:moveTo>
                <a:lnTo>
                  <a:pt x="2385949" y="3754374"/>
                </a:lnTo>
                <a:lnTo>
                  <a:pt x="2385949" y="0"/>
                </a:lnTo>
                <a:lnTo>
                  <a:pt x="0" y="0"/>
                </a:lnTo>
                <a:lnTo>
                  <a:pt x="0" y="37543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01" y="1196847"/>
            <a:ext cx="4176649" cy="3024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5075" y="1192149"/>
            <a:ext cx="4186554" cy="3034030"/>
          </a:xfrm>
          <a:custGeom>
            <a:avLst/>
            <a:gdLst/>
            <a:ahLst/>
            <a:cxnLst/>
            <a:rect l="l" t="t" r="r" b="b"/>
            <a:pathLst>
              <a:path w="4186554" h="3034029">
                <a:moveTo>
                  <a:pt x="0" y="3033776"/>
                </a:moveTo>
                <a:lnTo>
                  <a:pt x="4186174" y="3033776"/>
                </a:lnTo>
                <a:lnTo>
                  <a:pt x="4186174" y="0"/>
                </a:lnTo>
                <a:lnTo>
                  <a:pt x="0" y="0"/>
                </a:lnTo>
                <a:lnTo>
                  <a:pt x="0" y="30337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3196" y="4461443"/>
            <a:ext cx="1597152" cy="383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0089" y="2204973"/>
            <a:ext cx="1064895" cy="2236470"/>
          </a:xfrm>
          <a:custGeom>
            <a:avLst/>
            <a:gdLst/>
            <a:ahLst/>
            <a:cxnLst/>
            <a:rect l="l" t="t" r="r" b="b"/>
            <a:pathLst>
              <a:path w="1064895" h="2236470">
                <a:moveTo>
                  <a:pt x="1038790" y="34268"/>
                </a:moveTo>
                <a:lnTo>
                  <a:pt x="1023276" y="44973"/>
                </a:lnTo>
                <a:lnTo>
                  <a:pt x="0" y="2228088"/>
                </a:lnTo>
                <a:lnTo>
                  <a:pt x="17272" y="2236089"/>
                </a:lnTo>
                <a:lnTo>
                  <a:pt x="1040468" y="53001"/>
                </a:lnTo>
                <a:lnTo>
                  <a:pt x="1038790" y="34268"/>
                </a:lnTo>
                <a:close/>
              </a:path>
              <a:path w="1064895" h="2236470">
                <a:moveTo>
                  <a:pt x="1056026" y="13080"/>
                </a:moveTo>
                <a:lnTo>
                  <a:pt x="1038225" y="13080"/>
                </a:lnTo>
                <a:lnTo>
                  <a:pt x="1055369" y="21209"/>
                </a:lnTo>
                <a:lnTo>
                  <a:pt x="1040468" y="53001"/>
                </a:lnTo>
                <a:lnTo>
                  <a:pt x="1045210" y="105917"/>
                </a:lnTo>
                <a:lnTo>
                  <a:pt x="1045717" y="111125"/>
                </a:lnTo>
                <a:lnTo>
                  <a:pt x="1050289" y="114935"/>
                </a:lnTo>
                <a:lnTo>
                  <a:pt x="1055496" y="114426"/>
                </a:lnTo>
                <a:lnTo>
                  <a:pt x="1060831" y="114046"/>
                </a:lnTo>
                <a:lnTo>
                  <a:pt x="1064640" y="109347"/>
                </a:lnTo>
                <a:lnTo>
                  <a:pt x="1064133" y="104139"/>
                </a:lnTo>
                <a:lnTo>
                  <a:pt x="1056026" y="13080"/>
                </a:lnTo>
                <a:close/>
              </a:path>
              <a:path w="1064895" h="2236470">
                <a:moveTo>
                  <a:pt x="1054862" y="0"/>
                </a:moveTo>
                <a:lnTo>
                  <a:pt x="968756" y="59436"/>
                </a:lnTo>
                <a:lnTo>
                  <a:pt x="964438" y="62484"/>
                </a:lnTo>
                <a:lnTo>
                  <a:pt x="963421" y="68325"/>
                </a:lnTo>
                <a:lnTo>
                  <a:pt x="966342" y="72643"/>
                </a:lnTo>
                <a:lnTo>
                  <a:pt x="969390" y="76962"/>
                </a:lnTo>
                <a:lnTo>
                  <a:pt x="975233" y="78104"/>
                </a:lnTo>
                <a:lnTo>
                  <a:pt x="1023276" y="44973"/>
                </a:lnTo>
                <a:lnTo>
                  <a:pt x="1038225" y="13080"/>
                </a:lnTo>
                <a:lnTo>
                  <a:pt x="1056026" y="13080"/>
                </a:lnTo>
                <a:lnTo>
                  <a:pt x="1054862" y="0"/>
                </a:lnTo>
                <a:close/>
              </a:path>
              <a:path w="1064895" h="2236470">
                <a:moveTo>
                  <a:pt x="1048672" y="18034"/>
                </a:moveTo>
                <a:lnTo>
                  <a:pt x="1037336" y="18034"/>
                </a:lnTo>
                <a:lnTo>
                  <a:pt x="1052194" y="25018"/>
                </a:lnTo>
                <a:lnTo>
                  <a:pt x="1038790" y="34268"/>
                </a:lnTo>
                <a:lnTo>
                  <a:pt x="1040468" y="53001"/>
                </a:lnTo>
                <a:lnTo>
                  <a:pt x="1055369" y="21209"/>
                </a:lnTo>
                <a:lnTo>
                  <a:pt x="1048672" y="18034"/>
                </a:lnTo>
                <a:close/>
              </a:path>
              <a:path w="1064895" h="2236470">
                <a:moveTo>
                  <a:pt x="1038225" y="13080"/>
                </a:moveTo>
                <a:lnTo>
                  <a:pt x="1023276" y="44973"/>
                </a:lnTo>
                <a:lnTo>
                  <a:pt x="1038790" y="34268"/>
                </a:lnTo>
                <a:lnTo>
                  <a:pt x="1037336" y="18034"/>
                </a:lnTo>
                <a:lnTo>
                  <a:pt x="1048672" y="18034"/>
                </a:lnTo>
                <a:lnTo>
                  <a:pt x="1038225" y="13080"/>
                </a:lnTo>
                <a:close/>
              </a:path>
              <a:path w="1064895" h="2236470">
                <a:moveTo>
                  <a:pt x="1037336" y="18034"/>
                </a:moveTo>
                <a:lnTo>
                  <a:pt x="1038790" y="34268"/>
                </a:lnTo>
                <a:lnTo>
                  <a:pt x="1052194" y="25018"/>
                </a:lnTo>
                <a:lnTo>
                  <a:pt x="1037336" y="180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302768"/>
            <a:ext cx="5357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Χωρισμός </a:t>
            </a:r>
            <a:r>
              <a:rPr sz="3200" spc="-10" dirty="0"/>
              <a:t>δεδομένων: </a:t>
            </a:r>
            <a:r>
              <a:rPr sz="3200" dirty="0"/>
              <a:t>Split</a:t>
            </a:r>
            <a:r>
              <a:rPr sz="3200" spc="-35" dirty="0"/>
              <a:t> </a:t>
            </a:r>
            <a:r>
              <a:rPr sz="3200" dirty="0"/>
              <a:t>File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187450" y="1125600"/>
            <a:ext cx="2305050" cy="504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2687" y="1120838"/>
            <a:ext cx="2314575" cy="5050155"/>
          </a:xfrm>
          <a:custGeom>
            <a:avLst/>
            <a:gdLst/>
            <a:ahLst/>
            <a:cxnLst/>
            <a:rect l="l" t="t" r="r" b="b"/>
            <a:pathLst>
              <a:path w="2314575" h="5050155">
                <a:moveTo>
                  <a:pt x="0" y="5049774"/>
                </a:moveTo>
                <a:lnTo>
                  <a:pt x="2314575" y="5049774"/>
                </a:lnTo>
                <a:lnTo>
                  <a:pt x="2314575" y="0"/>
                </a:lnTo>
                <a:lnTo>
                  <a:pt x="0" y="0"/>
                </a:lnTo>
                <a:lnTo>
                  <a:pt x="0" y="50497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1701" y="1173225"/>
            <a:ext cx="3816350" cy="268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6875" y="1168400"/>
            <a:ext cx="3825875" cy="2697480"/>
          </a:xfrm>
          <a:custGeom>
            <a:avLst/>
            <a:gdLst/>
            <a:ahLst/>
            <a:cxnLst/>
            <a:rect l="l" t="t" r="r" b="b"/>
            <a:pathLst>
              <a:path w="3825875" h="2697479">
                <a:moveTo>
                  <a:pt x="0" y="2697099"/>
                </a:moveTo>
                <a:lnTo>
                  <a:pt x="3825875" y="2697099"/>
                </a:lnTo>
                <a:lnTo>
                  <a:pt x="3825875" y="0"/>
                </a:lnTo>
                <a:lnTo>
                  <a:pt x="0" y="0"/>
                </a:lnTo>
                <a:lnTo>
                  <a:pt x="0" y="26970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51275" y="4149788"/>
            <a:ext cx="4968875" cy="8305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Αν θέλουμε τελικά να συγκρίνουμε όλο</a:t>
            </a:r>
            <a:r>
              <a:rPr sz="1600" spc="1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το</a:t>
            </a:r>
            <a:endParaRPr sz="1600">
              <a:latin typeface="Verdana"/>
              <a:cs typeface="Verdana"/>
            </a:endParaRPr>
          </a:p>
          <a:p>
            <a:pPr marL="92075" marR="142875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δείγμα μαζί, τσεκάρουμε πάλι το </a:t>
            </a:r>
            <a:r>
              <a:rPr sz="1600" b="1" spc="-10" dirty="0">
                <a:latin typeface="Verdana"/>
                <a:cs typeface="Verdana"/>
              </a:rPr>
              <a:t>Analyze </a:t>
            </a:r>
            <a:r>
              <a:rPr sz="1600" b="1" spc="-5" dirty="0">
                <a:latin typeface="Verdana"/>
                <a:cs typeface="Verdana"/>
              </a:rPr>
              <a:t>all  </a:t>
            </a:r>
            <a:r>
              <a:rPr sz="1600" b="1" spc="-10" dirty="0">
                <a:latin typeface="Verdana"/>
                <a:cs typeface="Verdana"/>
              </a:rPr>
              <a:t>cases, do not create groups </a:t>
            </a:r>
            <a:r>
              <a:rPr sz="1600" b="1" spc="-5" dirty="0">
                <a:latin typeface="Verdana"/>
                <a:cs typeface="Verdana"/>
              </a:rPr>
              <a:t>option </a:t>
            </a:r>
            <a:r>
              <a:rPr sz="1600" spc="-5" dirty="0">
                <a:latin typeface="Verdana"/>
                <a:cs typeface="Verdana"/>
              </a:rPr>
              <a:t>και</a:t>
            </a:r>
            <a:r>
              <a:rPr sz="1600" spc="18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ΟΚ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501" y="302768"/>
            <a:ext cx="5357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Χωρισμός </a:t>
            </a:r>
            <a:r>
              <a:rPr sz="3200" spc="-10" dirty="0"/>
              <a:t>δεδομένων: </a:t>
            </a:r>
            <a:r>
              <a:rPr sz="3200" dirty="0"/>
              <a:t>Split</a:t>
            </a:r>
            <a:r>
              <a:rPr sz="3200" spc="-35" dirty="0"/>
              <a:t> </a:t>
            </a:r>
            <a:r>
              <a:rPr sz="3200" dirty="0"/>
              <a:t>File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30312" y="1125600"/>
            <a:ext cx="6632699" cy="497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313" y="266191"/>
            <a:ext cx="6078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Επιλογή </a:t>
            </a:r>
            <a:r>
              <a:rPr sz="3200" spc="-5" dirty="0"/>
              <a:t>περιπτώσεων: </a:t>
            </a:r>
            <a:r>
              <a:rPr sz="3200" dirty="0"/>
              <a:t>Select</a:t>
            </a:r>
            <a:r>
              <a:rPr sz="3200" spc="-75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90" y="1102614"/>
            <a:ext cx="8488045" cy="4891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9525" indent="-342900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Π.χ. </a:t>
            </a:r>
            <a:r>
              <a:rPr sz="2400" spc="-10" dirty="0">
                <a:latin typeface="Calibri"/>
                <a:cs typeface="Calibri"/>
              </a:rPr>
              <a:t>όταν </a:t>
            </a:r>
            <a:r>
              <a:rPr sz="2400" spc="-15" dirty="0">
                <a:latin typeface="Calibri"/>
                <a:cs typeface="Calibri"/>
              </a:rPr>
              <a:t>θέλω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αναλύσω </a:t>
            </a:r>
            <a:r>
              <a:rPr sz="2400" spc="-5" dirty="0">
                <a:latin typeface="Calibri"/>
                <a:cs typeface="Calibri"/>
              </a:rPr>
              <a:t>χωριστά </a:t>
            </a:r>
            <a:r>
              <a:rPr sz="2400" spc="-10" dirty="0">
                <a:latin typeface="Calibri"/>
                <a:cs typeface="Calibri"/>
              </a:rPr>
              <a:t>μόνο αυτές </a:t>
            </a:r>
            <a:r>
              <a:rPr sz="2400" spc="-5" dirty="0">
                <a:latin typeface="Calibri"/>
                <a:cs typeface="Calibri"/>
              </a:rPr>
              <a:t>τις περιπτώσεις 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20" dirty="0">
                <a:latin typeface="Calibri"/>
                <a:cs typeface="Calibri"/>
              </a:rPr>
              <a:t>κάνουν </a:t>
            </a:r>
            <a:r>
              <a:rPr sz="2400" b="1" spc="-10" dirty="0">
                <a:latin typeface="Calibri"/>
                <a:cs typeface="Calibri"/>
              </a:rPr>
              <a:t>aerobics </a:t>
            </a:r>
            <a:r>
              <a:rPr sz="2400" b="1" spc="-5" dirty="0">
                <a:latin typeface="Calibri"/>
                <a:cs typeface="Calibri"/>
              </a:rPr>
              <a:t>(τιμή 3)</a:t>
            </a:r>
            <a:r>
              <a:rPr sz="2400" spc="-5" dirty="0">
                <a:latin typeface="Calibri"/>
                <a:cs typeface="Calibri"/>
              </a:rPr>
              <a:t>. Πώς θα τις </a:t>
            </a:r>
            <a:r>
              <a:rPr sz="2400" spc="-10" dirty="0">
                <a:latin typeface="Calibri"/>
                <a:cs typeface="Calibri"/>
              </a:rPr>
              <a:t>χωρίσω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30" dirty="0">
                <a:latin typeface="Calibri"/>
                <a:cs typeface="Calibri"/>
              </a:rPr>
              <a:t>το  </a:t>
            </a:r>
            <a:r>
              <a:rPr sz="2400" spc="-10" dirty="0">
                <a:latin typeface="Calibri"/>
                <a:cs typeface="Calibri"/>
              </a:rPr>
              <a:t>υπόλοιπο </a:t>
            </a:r>
            <a:r>
              <a:rPr sz="2400" spc="-15" dirty="0">
                <a:latin typeface="Calibri"/>
                <a:cs typeface="Calibri"/>
              </a:rPr>
              <a:t>δείγμα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μου;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54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Data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b="1" dirty="0">
                <a:latin typeface="Calibri"/>
                <a:cs typeface="Calibri"/>
              </a:rPr>
              <a:t>Select </a:t>
            </a:r>
            <a:r>
              <a:rPr sz="2400" b="1" spc="-5" dirty="0">
                <a:latin typeface="Calibri"/>
                <a:cs typeface="Calibri"/>
              </a:rPr>
              <a:t>Cases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b="1" spc="-5" dirty="0">
                <a:latin typeface="Calibri"/>
                <a:cs typeface="Calibri"/>
              </a:rPr>
              <a:t>επιλέγω τη </a:t>
            </a:r>
            <a:r>
              <a:rPr sz="2400" b="1" spc="-15" dirty="0">
                <a:latin typeface="Calibri"/>
                <a:cs typeface="Calibri"/>
              </a:rPr>
              <a:t>μεταβλητή </a:t>
            </a:r>
            <a:r>
              <a:rPr sz="2400" b="1" spc="-5" dirty="0">
                <a:latin typeface="Calibri"/>
                <a:cs typeface="Calibri"/>
              </a:rPr>
              <a:t>που </a:t>
            </a:r>
            <a:r>
              <a:rPr sz="2400" b="1" spc="-15" dirty="0">
                <a:latin typeface="Calibri"/>
                <a:cs typeface="Calibri"/>
              </a:rPr>
              <a:t>θέλω </a:t>
            </a:r>
            <a:r>
              <a:rPr sz="2400" spc="-5" dirty="0">
                <a:latin typeface="Calibri"/>
                <a:cs typeface="Calibri"/>
              </a:rPr>
              <a:t>(π.χ.  </a:t>
            </a:r>
            <a:r>
              <a:rPr sz="2400" b="1" spc="-5" dirty="0">
                <a:latin typeface="Calibri"/>
                <a:cs typeface="Calibri"/>
              </a:rPr>
              <a:t>Activity</a:t>
            </a:r>
            <a:r>
              <a:rPr sz="2400" spc="-5" dirty="0">
                <a:latin typeface="Calibri"/>
                <a:cs typeface="Calibri"/>
              </a:rPr>
              <a:t>)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20" dirty="0">
                <a:latin typeface="Calibri"/>
                <a:cs typeface="Calibri"/>
              </a:rPr>
              <a:t>τσεκάρω </a:t>
            </a:r>
            <a:r>
              <a:rPr sz="2400" spc="-10" dirty="0">
                <a:latin typeface="Calibri"/>
                <a:cs typeface="Calibri"/>
              </a:rPr>
              <a:t>το </a:t>
            </a:r>
            <a:r>
              <a:rPr sz="2400" b="1" spc="-5" dirty="0">
                <a:latin typeface="Calibri"/>
                <a:cs typeface="Calibri"/>
              </a:rPr>
              <a:t>If condition is </a:t>
            </a:r>
            <a:r>
              <a:rPr sz="2400" b="1" spc="-10" dirty="0">
                <a:latin typeface="Calibri"/>
                <a:cs typeface="Calibri"/>
              </a:rPr>
              <a:t>satisfied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5" dirty="0">
                <a:latin typeface="Calibri"/>
                <a:cs typeface="Calibri"/>
              </a:rPr>
              <a:t>κατόπιν  </a:t>
            </a:r>
            <a:r>
              <a:rPr sz="2400" spc="-20" dirty="0">
                <a:latin typeface="Calibri"/>
                <a:cs typeface="Calibri"/>
              </a:rPr>
              <a:t>τσεκάρω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b="1" spc="-50" dirty="0">
                <a:latin typeface="Calibri"/>
                <a:cs typeface="Calibri"/>
              </a:rPr>
              <a:t>If. </a:t>
            </a:r>
            <a:r>
              <a:rPr sz="2400" b="1" dirty="0">
                <a:latin typeface="Calibri"/>
                <a:cs typeface="Calibri"/>
              </a:rPr>
              <a:t>. . </a:t>
            </a:r>
            <a:r>
              <a:rPr sz="2400" dirty="0">
                <a:latin typeface="Calibri"/>
                <a:cs typeface="Calibri"/>
              </a:rPr>
              <a:t>→ επιλέγω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b="1" spc="-5" dirty="0">
                <a:latin typeface="Calibri"/>
                <a:cs typeface="Calibri"/>
              </a:rPr>
              <a:t>activity </a:t>
            </a:r>
            <a:r>
              <a:rPr sz="2400" spc="-30" dirty="0">
                <a:latin typeface="Calibri"/>
                <a:cs typeface="Calibri"/>
              </a:rPr>
              <a:t>και την  </a:t>
            </a:r>
            <a:r>
              <a:rPr sz="2400" spc="-15" dirty="0">
                <a:latin typeface="Calibri"/>
                <a:cs typeface="Calibri"/>
              </a:rPr>
              <a:t>μετακινώ </a:t>
            </a:r>
            <a:r>
              <a:rPr sz="2400" dirty="0">
                <a:latin typeface="Calibri"/>
                <a:cs typeface="Calibri"/>
              </a:rPr>
              <a:t>αριστερά → </a:t>
            </a:r>
            <a:r>
              <a:rPr sz="2400" spc="-15" dirty="0">
                <a:latin typeface="Calibri"/>
                <a:cs typeface="Calibri"/>
              </a:rPr>
              <a:t>δίνω </a:t>
            </a:r>
            <a:r>
              <a:rPr sz="2400" b="1" dirty="0">
                <a:latin typeface="Calibri"/>
                <a:cs typeface="Calibri"/>
              </a:rPr>
              <a:t>τιμή 3 </a:t>
            </a:r>
            <a:r>
              <a:rPr sz="2400" spc="-5" dirty="0">
                <a:latin typeface="Calibri"/>
                <a:cs typeface="Calibri"/>
              </a:rPr>
              <a:t>σε </a:t>
            </a:r>
            <a:r>
              <a:rPr sz="2400" spc="-10" dirty="0">
                <a:latin typeface="Calibri"/>
                <a:cs typeface="Calibri"/>
              </a:rPr>
              <a:t>όσους </a:t>
            </a:r>
            <a:r>
              <a:rPr sz="2400" spc="-20" dirty="0">
                <a:latin typeface="Calibri"/>
                <a:cs typeface="Calibri"/>
              </a:rPr>
              <a:t>κάνουν </a:t>
            </a:r>
            <a:r>
              <a:rPr sz="2400" b="1" spc="-5" dirty="0">
                <a:latin typeface="Calibri"/>
                <a:cs typeface="Calibri"/>
              </a:rPr>
              <a:t>aerobics  (activity=3)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b="1" spc="-10" dirty="0">
                <a:latin typeface="Calibri"/>
                <a:cs typeface="Calibri"/>
              </a:rPr>
              <a:t>Continue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ΟΚ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b="1" spc="-15" dirty="0">
                <a:latin typeface="Calibri"/>
                <a:cs typeface="Calibri"/>
              </a:rPr>
              <a:t>Data </a:t>
            </a:r>
            <a:r>
              <a:rPr sz="2400" b="1" dirty="0">
                <a:latin typeface="Calibri"/>
                <a:cs typeface="Calibri"/>
              </a:rPr>
              <a:t>File </a:t>
            </a:r>
            <a:r>
              <a:rPr sz="2400" spc="-10" dirty="0">
                <a:latin typeface="Calibri"/>
                <a:cs typeface="Calibri"/>
              </a:rPr>
              <a:t>τώρα </a:t>
            </a:r>
            <a:r>
              <a:rPr sz="2400" spc="-5" dirty="0">
                <a:latin typeface="Calibri"/>
                <a:cs typeface="Calibri"/>
              </a:rPr>
              <a:t>θα </a:t>
            </a:r>
            <a:r>
              <a:rPr sz="2400" spc="-10" dirty="0">
                <a:latin typeface="Calibri"/>
                <a:cs typeface="Calibri"/>
              </a:rPr>
              <a:t>δείτε ότι έχει </a:t>
            </a:r>
            <a:r>
              <a:rPr sz="2400" spc="-5" dirty="0">
                <a:latin typeface="Calibri"/>
                <a:cs typeface="Calibri"/>
              </a:rPr>
              <a:t>δημιουργηθεί </a:t>
            </a:r>
            <a:r>
              <a:rPr sz="2400" dirty="0">
                <a:latin typeface="Calibri"/>
                <a:cs typeface="Calibri"/>
              </a:rPr>
              <a:t>μια </a:t>
            </a:r>
            <a:r>
              <a:rPr sz="2400" spc="-10" dirty="0">
                <a:latin typeface="Calibri"/>
                <a:cs typeface="Calibri"/>
              </a:rPr>
              <a:t>νέα 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15" dirty="0">
                <a:latin typeface="Calibri"/>
                <a:cs typeface="Calibri"/>
              </a:rPr>
              <a:t>τον τίτλο </a:t>
            </a:r>
            <a:r>
              <a:rPr sz="2400" spc="-20" dirty="0">
                <a:latin typeface="Calibri"/>
                <a:cs typeface="Calibri"/>
              </a:rPr>
              <a:t>(</a:t>
            </a:r>
            <a:r>
              <a:rPr sz="2400" b="1" spc="-20" dirty="0">
                <a:latin typeface="Calibri"/>
                <a:cs typeface="Calibri"/>
              </a:rPr>
              <a:t>FILTER_$</a:t>
            </a:r>
            <a:r>
              <a:rPr sz="2400" spc="-20" dirty="0">
                <a:latin typeface="Calibri"/>
                <a:cs typeface="Calibri"/>
              </a:rPr>
              <a:t>). </a:t>
            </a:r>
            <a:r>
              <a:rPr sz="2400" spc="-5" dirty="0">
                <a:latin typeface="Calibri"/>
                <a:cs typeface="Calibri"/>
              </a:rPr>
              <a:t>Όσες περιπτώσεις </a:t>
            </a:r>
            <a:r>
              <a:rPr sz="2400" spc="-10" dirty="0">
                <a:latin typeface="Calibri"/>
                <a:cs typeface="Calibri"/>
              </a:rPr>
              <a:t>έχουν </a:t>
            </a:r>
            <a:r>
              <a:rPr sz="2400" b="1" dirty="0">
                <a:latin typeface="Calibri"/>
                <a:cs typeface="Calibri"/>
              </a:rPr>
              <a:t>τιμή  1 </a:t>
            </a:r>
            <a:r>
              <a:rPr sz="2400" spc="-20" dirty="0">
                <a:latin typeface="Calibri"/>
                <a:cs typeface="Calibri"/>
              </a:rPr>
              <a:t>κάνουν </a:t>
            </a:r>
            <a:r>
              <a:rPr sz="2400" b="1" spc="-10" dirty="0">
                <a:latin typeface="Calibri"/>
                <a:cs typeface="Calibri"/>
              </a:rPr>
              <a:t>aerobics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ενώ όλοι </a:t>
            </a:r>
            <a:r>
              <a:rPr sz="2400" spc="-5" dirty="0">
                <a:latin typeface="Calibri"/>
                <a:cs typeface="Calibri"/>
              </a:rPr>
              <a:t>οι άλλοι </a:t>
            </a:r>
            <a:r>
              <a:rPr sz="2400" spc="-10" dirty="0">
                <a:latin typeface="Calibri"/>
                <a:cs typeface="Calibri"/>
              </a:rPr>
              <a:t>έχουν </a:t>
            </a:r>
            <a:r>
              <a:rPr sz="2400" i="1" spc="-5" dirty="0">
                <a:latin typeface="Calibri"/>
                <a:cs typeface="Calibri"/>
              </a:rPr>
              <a:t>τιμή </a:t>
            </a:r>
            <a:r>
              <a:rPr sz="2400" i="1" dirty="0">
                <a:latin typeface="Calibri"/>
                <a:cs typeface="Calibri"/>
              </a:rPr>
              <a:t>0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είναι  </a:t>
            </a:r>
            <a:r>
              <a:rPr sz="2400" spc="-15" dirty="0">
                <a:latin typeface="Calibri"/>
                <a:cs typeface="Calibri"/>
              </a:rPr>
              <a:t>τσεκαρισμένοι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b="1" spc="-10" dirty="0">
                <a:latin typeface="Calibri"/>
                <a:cs typeface="Calibri"/>
              </a:rPr>
              <a:t>πλάγιες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γραμμές</a:t>
            </a:r>
            <a:endParaRPr sz="2400">
              <a:latin typeface="Calibri"/>
              <a:cs typeface="Calibri"/>
            </a:endParaRPr>
          </a:p>
          <a:p>
            <a:pPr marL="355600" indent="-342900" algn="just">
              <a:lnSpc>
                <a:spcPts val="2735"/>
              </a:lnSpc>
              <a:spcBef>
                <a:spcPts val="259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Αν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θέλω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επιλέξω</a:t>
            </a:r>
            <a:r>
              <a:rPr sz="2400" b="1" spc="3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ξανά</a:t>
            </a:r>
            <a:r>
              <a:rPr sz="2400" b="1" spc="3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όλες</a:t>
            </a:r>
            <a:r>
              <a:rPr sz="2400" b="1" spc="3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τις</a:t>
            </a:r>
            <a:r>
              <a:rPr sz="2400" b="1" spc="3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περιπτώσεις</a:t>
            </a:r>
            <a:r>
              <a:rPr sz="2400" b="1" spc="3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κάνω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κλικ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στο</a:t>
            </a:r>
            <a:endParaRPr sz="2400">
              <a:latin typeface="Calibri"/>
              <a:cs typeface="Calibri"/>
            </a:endParaRPr>
          </a:p>
          <a:p>
            <a:pPr marL="355600" algn="just">
              <a:lnSpc>
                <a:spcPts val="2735"/>
              </a:lnSpc>
            </a:pPr>
            <a:r>
              <a:rPr sz="2400" b="1" spc="-15" dirty="0">
                <a:latin typeface="Calibri"/>
                <a:cs typeface="Calibri"/>
              </a:rPr>
              <a:t>Data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b="1" dirty="0">
                <a:latin typeface="Calibri"/>
                <a:cs typeface="Calibri"/>
              </a:rPr>
              <a:t>Select </a:t>
            </a:r>
            <a:r>
              <a:rPr sz="2400" b="1" spc="-5" dirty="0">
                <a:latin typeface="Calibri"/>
                <a:cs typeface="Calibri"/>
              </a:rPr>
              <a:t>Cases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b="1" spc="-5" dirty="0">
                <a:latin typeface="Calibri"/>
                <a:cs typeface="Calibri"/>
              </a:rPr>
              <a:t>All cases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ΟΚ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313" y="266191"/>
            <a:ext cx="6078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Επιλογή </a:t>
            </a:r>
            <a:r>
              <a:rPr sz="3200" spc="-5" dirty="0"/>
              <a:t>περιπτώσεων: </a:t>
            </a:r>
            <a:r>
              <a:rPr sz="3200" dirty="0"/>
              <a:t>Select</a:t>
            </a:r>
            <a:r>
              <a:rPr sz="3200" spc="-75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58887" y="1208024"/>
            <a:ext cx="2646299" cy="381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4125" y="1203325"/>
            <a:ext cx="2656205" cy="3825875"/>
          </a:xfrm>
          <a:custGeom>
            <a:avLst/>
            <a:gdLst/>
            <a:ahLst/>
            <a:cxnLst/>
            <a:rect l="l" t="t" r="r" b="b"/>
            <a:pathLst>
              <a:path w="2656204" h="3825875">
                <a:moveTo>
                  <a:pt x="0" y="3825875"/>
                </a:moveTo>
                <a:lnTo>
                  <a:pt x="2655824" y="3825875"/>
                </a:lnTo>
                <a:lnTo>
                  <a:pt x="2655824" y="0"/>
                </a:lnTo>
                <a:lnTo>
                  <a:pt x="0" y="0"/>
                </a:lnTo>
                <a:lnTo>
                  <a:pt x="0" y="38258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268349"/>
            <a:ext cx="3335401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7173" y="1263650"/>
            <a:ext cx="3345179" cy="3609975"/>
          </a:xfrm>
          <a:custGeom>
            <a:avLst/>
            <a:gdLst/>
            <a:ahLst/>
            <a:cxnLst/>
            <a:rect l="l" t="t" r="r" b="b"/>
            <a:pathLst>
              <a:path w="3345179" h="3609975">
                <a:moveTo>
                  <a:pt x="0" y="3609975"/>
                </a:moveTo>
                <a:lnTo>
                  <a:pt x="3344926" y="3609975"/>
                </a:lnTo>
                <a:lnTo>
                  <a:pt x="3344926" y="0"/>
                </a:lnTo>
                <a:lnTo>
                  <a:pt x="0" y="0"/>
                </a:lnTo>
                <a:lnTo>
                  <a:pt x="0" y="3609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313" y="266191"/>
            <a:ext cx="6078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Επιλογή </a:t>
            </a:r>
            <a:r>
              <a:rPr sz="3200" spc="-5" dirty="0"/>
              <a:t>περιπτώσεων: </a:t>
            </a:r>
            <a:r>
              <a:rPr sz="3200" dirty="0"/>
              <a:t>Select</a:t>
            </a:r>
            <a:r>
              <a:rPr sz="3200" spc="-75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932426" y="1341437"/>
            <a:ext cx="2951099" cy="4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7600" y="1336675"/>
            <a:ext cx="2961005" cy="4689475"/>
          </a:xfrm>
          <a:custGeom>
            <a:avLst/>
            <a:gdLst/>
            <a:ahLst/>
            <a:cxnLst/>
            <a:rect l="l" t="t" r="r" b="b"/>
            <a:pathLst>
              <a:path w="2961004" h="4689475">
                <a:moveTo>
                  <a:pt x="0" y="4689475"/>
                </a:moveTo>
                <a:lnTo>
                  <a:pt x="2960624" y="4689475"/>
                </a:lnTo>
                <a:lnTo>
                  <a:pt x="2960624" y="0"/>
                </a:lnTo>
                <a:lnTo>
                  <a:pt x="0" y="0"/>
                </a:lnTo>
                <a:lnTo>
                  <a:pt x="0" y="4689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1550" y="1700212"/>
            <a:ext cx="3456051" cy="388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6787" y="1695450"/>
            <a:ext cx="3465829" cy="3898900"/>
          </a:xfrm>
          <a:custGeom>
            <a:avLst/>
            <a:gdLst/>
            <a:ahLst/>
            <a:cxnLst/>
            <a:rect l="l" t="t" r="r" b="b"/>
            <a:pathLst>
              <a:path w="3465829" h="3898900">
                <a:moveTo>
                  <a:pt x="0" y="3898900"/>
                </a:moveTo>
                <a:lnTo>
                  <a:pt x="3465576" y="3898900"/>
                </a:lnTo>
                <a:lnTo>
                  <a:pt x="3465576" y="0"/>
                </a:lnTo>
                <a:lnTo>
                  <a:pt x="0" y="0"/>
                </a:lnTo>
                <a:lnTo>
                  <a:pt x="0" y="3898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313" y="266191"/>
            <a:ext cx="6078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Επιλογή </a:t>
            </a:r>
            <a:r>
              <a:rPr sz="3200" spc="-5" dirty="0"/>
              <a:t>περιπτώσεων: </a:t>
            </a:r>
            <a:r>
              <a:rPr sz="3200" dirty="0"/>
              <a:t>Select</a:t>
            </a:r>
            <a:r>
              <a:rPr sz="3200" spc="-75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859401" y="1268475"/>
            <a:ext cx="3241675" cy="482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1550" y="1341500"/>
            <a:ext cx="3313176" cy="338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0425" y="5106149"/>
            <a:ext cx="1371735" cy="33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6089" y="4436998"/>
            <a:ext cx="232410" cy="652145"/>
          </a:xfrm>
          <a:custGeom>
            <a:avLst/>
            <a:gdLst/>
            <a:ahLst/>
            <a:cxnLst/>
            <a:rect l="l" t="t" r="r" b="b"/>
            <a:pathLst>
              <a:path w="232410" h="652145">
                <a:moveTo>
                  <a:pt x="48074" y="54529"/>
                </a:moveTo>
                <a:lnTo>
                  <a:pt x="41107" y="82035"/>
                </a:lnTo>
                <a:lnTo>
                  <a:pt x="204469" y="651763"/>
                </a:lnTo>
                <a:lnTo>
                  <a:pt x="231902" y="643763"/>
                </a:lnTo>
                <a:lnTo>
                  <a:pt x="68514" y="74064"/>
                </a:lnTo>
                <a:lnTo>
                  <a:pt x="48074" y="54529"/>
                </a:lnTo>
                <a:close/>
              </a:path>
              <a:path w="232410" h="652145">
                <a:moveTo>
                  <a:pt x="32385" y="0"/>
                </a:moveTo>
                <a:lnTo>
                  <a:pt x="1905" y="119887"/>
                </a:lnTo>
                <a:lnTo>
                  <a:pt x="0" y="127634"/>
                </a:lnTo>
                <a:lnTo>
                  <a:pt x="4699" y="135381"/>
                </a:lnTo>
                <a:lnTo>
                  <a:pt x="19938" y="139192"/>
                </a:lnTo>
                <a:lnTo>
                  <a:pt x="27686" y="134619"/>
                </a:lnTo>
                <a:lnTo>
                  <a:pt x="29718" y="127000"/>
                </a:lnTo>
                <a:lnTo>
                  <a:pt x="41107" y="82035"/>
                </a:lnTo>
                <a:lnTo>
                  <a:pt x="26543" y="31242"/>
                </a:lnTo>
                <a:lnTo>
                  <a:pt x="53975" y="23368"/>
                </a:lnTo>
                <a:lnTo>
                  <a:pt x="56795" y="23368"/>
                </a:lnTo>
                <a:lnTo>
                  <a:pt x="32385" y="0"/>
                </a:lnTo>
                <a:close/>
              </a:path>
              <a:path w="232410" h="652145">
                <a:moveTo>
                  <a:pt x="56795" y="23368"/>
                </a:moveTo>
                <a:lnTo>
                  <a:pt x="53975" y="23368"/>
                </a:lnTo>
                <a:lnTo>
                  <a:pt x="68514" y="74064"/>
                </a:lnTo>
                <a:lnTo>
                  <a:pt x="107823" y="111632"/>
                </a:lnTo>
                <a:lnTo>
                  <a:pt x="116840" y="111506"/>
                </a:lnTo>
                <a:lnTo>
                  <a:pt x="127762" y="100075"/>
                </a:lnTo>
                <a:lnTo>
                  <a:pt x="127508" y="91058"/>
                </a:lnTo>
                <a:lnTo>
                  <a:pt x="56795" y="23368"/>
                </a:lnTo>
                <a:close/>
              </a:path>
              <a:path w="232410" h="652145">
                <a:moveTo>
                  <a:pt x="53975" y="23368"/>
                </a:moveTo>
                <a:lnTo>
                  <a:pt x="26543" y="31242"/>
                </a:lnTo>
                <a:lnTo>
                  <a:pt x="41107" y="82035"/>
                </a:lnTo>
                <a:lnTo>
                  <a:pt x="48074" y="54529"/>
                </a:lnTo>
                <a:lnTo>
                  <a:pt x="30353" y="37592"/>
                </a:lnTo>
                <a:lnTo>
                  <a:pt x="54102" y="30733"/>
                </a:lnTo>
                <a:lnTo>
                  <a:pt x="56087" y="30733"/>
                </a:lnTo>
                <a:lnTo>
                  <a:pt x="53975" y="23368"/>
                </a:lnTo>
                <a:close/>
              </a:path>
              <a:path w="232410" h="652145">
                <a:moveTo>
                  <a:pt x="56087" y="30733"/>
                </a:moveTo>
                <a:lnTo>
                  <a:pt x="54102" y="30733"/>
                </a:lnTo>
                <a:lnTo>
                  <a:pt x="48074" y="54529"/>
                </a:lnTo>
                <a:lnTo>
                  <a:pt x="68514" y="74064"/>
                </a:lnTo>
                <a:lnTo>
                  <a:pt x="56087" y="30733"/>
                </a:lnTo>
                <a:close/>
              </a:path>
              <a:path w="232410" h="652145">
                <a:moveTo>
                  <a:pt x="54102" y="30733"/>
                </a:moveTo>
                <a:lnTo>
                  <a:pt x="30353" y="37592"/>
                </a:lnTo>
                <a:lnTo>
                  <a:pt x="48074" y="54529"/>
                </a:lnTo>
                <a:lnTo>
                  <a:pt x="54102" y="3073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6455" y="266191"/>
            <a:ext cx="5982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Ταξινόμηση </a:t>
            </a:r>
            <a:r>
              <a:rPr sz="3200" spc="-5" dirty="0"/>
              <a:t>δεδομένων: </a:t>
            </a:r>
            <a:r>
              <a:rPr sz="3200" dirty="0"/>
              <a:t>Sort</a:t>
            </a:r>
            <a:r>
              <a:rPr sz="3200" spc="-55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1142237"/>
            <a:ext cx="8627745" cy="4652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Π.χ. </a:t>
            </a:r>
            <a:r>
              <a:rPr sz="2200" spc="-5" dirty="0">
                <a:latin typeface="Calibri"/>
                <a:cs typeface="Calibri"/>
              </a:rPr>
              <a:t>Όταν </a:t>
            </a:r>
            <a:r>
              <a:rPr sz="2200" spc="-15" dirty="0">
                <a:latin typeface="Calibri"/>
                <a:cs typeface="Calibri"/>
              </a:rPr>
              <a:t>θέλω </a:t>
            </a:r>
            <a:r>
              <a:rPr sz="2200" dirty="0">
                <a:latin typeface="Calibri"/>
                <a:cs typeface="Calibri"/>
              </a:rPr>
              <a:t>να </a:t>
            </a:r>
            <a:r>
              <a:rPr sz="2200" spc="-10" dirty="0">
                <a:latin typeface="Calibri"/>
                <a:cs typeface="Calibri"/>
              </a:rPr>
              <a:t>ταξινομήσω τα δεδομένα μου </a:t>
            </a:r>
            <a:r>
              <a:rPr sz="2200" spc="-5" dirty="0">
                <a:latin typeface="Calibri"/>
                <a:cs typeface="Calibri"/>
              </a:rPr>
              <a:t>με </a:t>
            </a:r>
            <a:r>
              <a:rPr sz="2200" spc="-10" dirty="0">
                <a:latin typeface="Calibri"/>
                <a:cs typeface="Calibri"/>
              </a:rPr>
              <a:t>βάση </a:t>
            </a:r>
            <a:r>
              <a:rPr sz="2200" dirty="0">
                <a:latin typeface="Calibri"/>
                <a:cs typeface="Calibri"/>
              </a:rPr>
              <a:t>τη </a:t>
            </a:r>
            <a:r>
              <a:rPr sz="2200" spc="-10" dirty="0">
                <a:latin typeface="Calibri"/>
                <a:cs typeface="Calibri"/>
              </a:rPr>
              <a:t>μεταβλητή  </a:t>
            </a:r>
            <a:r>
              <a:rPr sz="2200" spc="-20" dirty="0">
                <a:latin typeface="Calibri"/>
                <a:cs typeface="Calibri"/>
              </a:rPr>
              <a:t>sex </a:t>
            </a:r>
            <a:r>
              <a:rPr sz="2200" spc="-15" dirty="0">
                <a:latin typeface="Calibri"/>
                <a:cs typeface="Calibri"/>
              </a:rPr>
              <a:t>(φύλο), </a:t>
            </a:r>
            <a:r>
              <a:rPr sz="2200" spc="-5" dirty="0">
                <a:latin typeface="Calibri"/>
                <a:cs typeface="Calibri"/>
              </a:rPr>
              <a:t>όπου η τιμή 1 αναφέρεται στους άνδρες (male)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5" dirty="0">
                <a:latin typeface="Calibri"/>
                <a:cs typeface="Calibri"/>
              </a:rPr>
              <a:t>η </a:t>
            </a:r>
            <a:r>
              <a:rPr sz="2200" spc="-10" dirty="0">
                <a:latin typeface="Calibri"/>
                <a:cs typeface="Calibri"/>
              </a:rPr>
              <a:t>τιμή </a:t>
            </a:r>
            <a:r>
              <a:rPr sz="2200" spc="-5" dirty="0">
                <a:latin typeface="Calibri"/>
                <a:cs typeface="Calibri"/>
              </a:rPr>
              <a:t>2  στις </a:t>
            </a:r>
            <a:r>
              <a:rPr sz="2200" spc="-10" dirty="0">
                <a:latin typeface="Calibri"/>
                <a:cs typeface="Calibri"/>
              </a:rPr>
              <a:t>γυναίκες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(female)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b="1" spc="-5" dirty="0">
                <a:latin typeface="Calibri"/>
                <a:cs typeface="Calibri"/>
              </a:rPr>
              <a:t>Sort </a:t>
            </a:r>
            <a:r>
              <a:rPr sz="2200" b="1" spc="-10" dirty="0">
                <a:latin typeface="Calibri"/>
                <a:cs typeface="Calibri"/>
              </a:rPr>
              <a:t>Cases </a:t>
            </a:r>
            <a:r>
              <a:rPr sz="2200" spc="-5" dirty="0">
                <a:latin typeface="Calibri"/>
                <a:cs typeface="Calibri"/>
              </a:rPr>
              <a:t>→ Επιλέγω </a:t>
            </a:r>
            <a:r>
              <a:rPr sz="2200" dirty="0">
                <a:latin typeface="Calibri"/>
                <a:cs typeface="Calibri"/>
              </a:rPr>
              <a:t>τη </a:t>
            </a:r>
            <a:r>
              <a:rPr sz="2200" spc="-10" dirty="0">
                <a:latin typeface="Calibri"/>
                <a:cs typeface="Calibri"/>
              </a:rPr>
              <a:t>μεταβλητή </a:t>
            </a:r>
            <a:r>
              <a:rPr sz="2200" b="1" spc="-10" dirty="0">
                <a:latin typeface="Calibri"/>
                <a:cs typeface="Calibri"/>
              </a:rPr>
              <a:t>(sex) </a:t>
            </a:r>
            <a:r>
              <a:rPr sz="2200" spc="-25" dirty="0">
                <a:latin typeface="Calibri"/>
                <a:cs typeface="Calibri"/>
              </a:rPr>
              <a:t>και </a:t>
            </a:r>
            <a:r>
              <a:rPr sz="2200" spc="-5" dirty="0">
                <a:latin typeface="Calibri"/>
                <a:cs typeface="Calibri"/>
              </a:rPr>
              <a:t>τη </a:t>
            </a:r>
            <a:r>
              <a:rPr sz="2200" spc="-10" dirty="0">
                <a:latin typeface="Calibri"/>
                <a:cs typeface="Calibri"/>
              </a:rPr>
              <a:t>μετακινώ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δεξιά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spc="-20" dirty="0">
                <a:latin typeface="Calibri"/>
                <a:cs typeface="Calibri"/>
              </a:rPr>
              <a:t>κουτί </a:t>
            </a:r>
            <a:r>
              <a:rPr sz="2200" b="1" spc="-5" dirty="0">
                <a:latin typeface="Calibri"/>
                <a:cs typeface="Calibri"/>
              </a:rPr>
              <a:t>Sort </a:t>
            </a:r>
            <a:r>
              <a:rPr sz="2200" b="1" spc="-15" dirty="0">
                <a:latin typeface="Calibri"/>
                <a:cs typeface="Calibri"/>
              </a:rPr>
              <a:t>by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15" dirty="0">
                <a:latin typeface="Calibri"/>
                <a:cs typeface="Calibri"/>
              </a:rPr>
              <a:t>πατάω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ΟΚ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Αν </a:t>
            </a:r>
            <a:r>
              <a:rPr sz="2200" spc="-10" dirty="0">
                <a:latin typeface="Calibri"/>
                <a:cs typeface="Calibri"/>
              </a:rPr>
              <a:t>πάτε </a:t>
            </a:r>
            <a:r>
              <a:rPr sz="2200" spc="-5" dirty="0">
                <a:latin typeface="Calibri"/>
                <a:cs typeface="Calibri"/>
              </a:rPr>
              <a:t>στα </a:t>
            </a:r>
            <a:r>
              <a:rPr sz="2200" spc="-10" dirty="0">
                <a:latin typeface="Calibri"/>
                <a:cs typeface="Calibri"/>
              </a:rPr>
              <a:t>δεδομένα </a:t>
            </a:r>
            <a:r>
              <a:rPr sz="2200" spc="-5" dirty="0">
                <a:latin typeface="Calibri"/>
                <a:cs typeface="Calibri"/>
              </a:rPr>
              <a:t>μας στο </a:t>
            </a:r>
            <a:r>
              <a:rPr sz="2200" b="1" spc="-15" dirty="0">
                <a:latin typeface="Calibri"/>
                <a:cs typeface="Calibri"/>
              </a:rPr>
              <a:t>Data </a:t>
            </a:r>
            <a:r>
              <a:rPr sz="2200" b="1" spc="-10" dirty="0">
                <a:latin typeface="Calibri"/>
                <a:cs typeface="Calibri"/>
              </a:rPr>
              <a:t>View </a:t>
            </a:r>
            <a:r>
              <a:rPr sz="2200" spc="-5" dirty="0">
                <a:latin typeface="Calibri"/>
                <a:cs typeface="Calibri"/>
              </a:rPr>
              <a:t>θα </a:t>
            </a:r>
            <a:r>
              <a:rPr sz="2200" spc="-15" dirty="0">
                <a:latin typeface="Calibri"/>
                <a:cs typeface="Calibri"/>
              </a:rPr>
              <a:t>δείτε </a:t>
            </a:r>
            <a:r>
              <a:rPr sz="2200" spc="-5" dirty="0">
                <a:latin typeface="Calibri"/>
                <a:cs typeface="Calibri"/>
              </a:rPr>
              <a:t>ότι </a:t>
            </a:r>
            <a:r>
              <a:rPr sz="2200" spc="-10" dirty="0">
                <a:latin typeface="Calibri"/>
                <a:cs typeface="Calibri"/>
              </a:rPr>
              <a:t>τα </a:t>
            </a:r>
            <a:r>
              <a:rPr sz="2200" spc="-5" dirty="0">
                <a:latin typeface="Calibri"/>
                <a:cs typeface="Calibri"/>
              </a:rPr>
              <a:t>δεδομένα  </a:t>
            </a:r>
            <a:r>
              <a:rPr sz="2200" spc="-15" dirty="0">
                <a:latin typeface="Calibri"/>
                <a:cs typeface="Calibri"/>
              </a:rPr>
              <a:t>ταξινομήθηκαν </a:t>
            </a:r>
            <a:r>
              <a:rPr sz="2200" spc="-5" dirty="0">
                <a:latin typeface="Calibri"/>
                <a:cs typeface="Calibri"/>
              </a:rPr>
              <a:t>με </a:t>
            </a:r>
            <a:r>
              <a:rPr sz="2200" spc="-10" dirty="0">
                <a:latin typeface="Calibri"/>
                <a:cs typeface="Calibri"/>
              </a:rPr>
              <a:t>βάση </a:t>
            </a:r>
            <a:r>
              <a:rPr sz="2200" spc="-5" dirty="0">
                <a:latin typeface="Calibri"/>
                <a:cs typeface="Calibri"/>
              </a:rPr>
              <a:t>τη </a:t>
            </a:r>
            <a:r>
              <a:rPr sz="2200" spc="-10" dirty="0">
                <a:latin typeface="Calibri"/>
                <a:cs typeface="Calibri"/>
              </a:rPr>
              <a:t>μεταβλητή </a:t>
            </a:r>
            <a:r>
              <a:rPr sz="2200" b="1" spc="-10" dirty="0">
                <a:latin typeface="Calibri"/>
                <a:cs typeface="Calibri"/>
              </a:rPr>
              <a:t>sex. </a:t>
            </a:r>
            <a:r>
              <a:rPr sz="2200" spc="-5" dirty="0">
                <a:latin typeface="Calibri"/>
                <a:cs typeface="Calibri"/>
              </a:rPr>
              <a:t>Πρώτα, παρουσιάζονται </a:t>
            </a:r>
            <a:r>
              <a:rPr sz="2200" dirty="0">
                <a:latin typeface="Calibri"/>
                <a:cs typeface="Calibri"/>
              </a:rPr>
              <a:t>οι  </a:t>
            </a:r>
            <a:r>
              <a:rPr sz="2200" spc="-10" dirty="0">
                <a:latin typeface="Calibri"/>
                <a:cs typeface="Calibri"/>
              </a:rPr>
              <a:t>τιμές για </a:t>
            </a:r>
            <a:r>
              <a:rPr sz="2200" spc="-5" dirty="0">
                <a:latin typeface="Calibri"/>
                <a:cs typeface="Calibri"/>
              </a:rPr>
              <a:t>τους </a:t>
            </a:r>
            <a:r>
              <a:rPr sz="2200" spc="-10" dirty="0">
                <a:latin typeface="Calibri"/>
                <a:cs typeface="Calibri"/>
              </a:rPr>
              <a:t>άνδρες </a:t>
            </a:r>
            <a:r>
              <a:rPr sz="2200" b="1" spc="-5" dirty="0">
                <a:latin typeface="Calibri"/>
                <a:cs typeface="Calibri"/>
              </a:rPr>
              <a:t>(male) </a:t>
            </a:r>
            <a:r>
              <a:rPr sz="2200" spc="-5" dirty="0">
                <a:latin typeface="Calibri"/>
                <a:cs typeface="Calibri"/>
              </a:rPr>
              <a:t>με </a:t>
            </a:r>
            <a:r>
              <a:rPr sz="2200" b="1" spc="-5" dirty="0">
                <a:latin typeface="Calibri"/>
                <a:cs typeface="Calibri"/>
              </a:rPr>
              <a:t>τιμή 1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5" dirty="0">
                <a:latin typeface="Calibri"/>
                <a:cs typeface="Calibri"/>
              </a:rPr>
              <a:t>μετά όλες </a:t>
            </a:r>
            <a:r>
              <a:rPr sz="2200" dirty="0">
                <a:latin typeface="Calibri"/>
                <a:cs typeface="Calibri"/>
              </a:rPr>
              <a:t>οι </a:t>
            </a:r>
            <a:r>
              <a:rPr sz="2200" spc="-10" dirty="0">
                <a:latin typeface="Calibri"/>
                <a:cs typeface="Calibri"/>
              </a:rPr>
              <a:t>τιμές για τις  γυναίκες </a:t>
            </a:r>
            <a:r>
              <a:rPr sz="2200" b="1" spc="-10" dirty="0">
                <a:latin typeface="Calibri"/>
                <a:cs typeface="Calibri"/>
              </a:rPr>
              <a:t>(female) </a:t>
            </a:r>
            <a:r>
              <a:rPr sz="2200" spc="-5" dirty="0">
                <a:latin typeface="Calibri"/>
                <a:cs typeface="Calibri"/>
              </a:rPr>
              <a:t>με τιμή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Αν </a:t>
            </a:r>
            <a:r>
              <a:rPr sz="2200" spc="-10" dirty="0">
                <a:latin typeface="Calibri"/>
                <a:cs typeface="Calibri"/>
              </a:rPr>
              <a:t>έχουμε </a:t>
            </a:r>
            <a:r>
              <a:rPr sz="2200" spc="-5" dirty="0">
                <a:latin typeface="Calibri"/>
                <a:cs typeface="Calibri"/>
              </a:rPr>
              <a:t>επιλέξει στο </a:t>
            </a:r>
            <a:r>
              <a:rPr sz="2200" spc="-15" dirty="0">
                <a:latin typeface="Calibri"/>
                <a:cs typeface="Calibri"/>
              </a:rPr>
              <a:t>κουτί </a:t>
            </a:r>
            <a:r>
              <a:rPr sz="2200" b="1" dirty="0">
                <a:latin typeface="Calibri"/>
                <a:cs typeface="Calibri"/>
              </a:rPr>
              <a:t>Sort </a:t>
            </a:r>
            <a:r>
              <a:rPr sz="2200" b="1" spc="-10" dirty="0">
                <a:latin typeface="Calibri"/>
                <a:cs typeface="Calibri"/>
              </a:rPr>
              <a:t>Order </a:t>
            </a:r>
            <a:r>
              <a:rPr sz="2200" spc="-10" dirty="0">
                <a:latin typeface="Calibri"/>
                <a:cs typeface="Calibri"/>
              </a:rPr>
              <a:t>το </a:t>
            </a:r>
            <a:r>
              <a:rPr sz="2200" b="1" dirty="0">
                <a:latin typeface="Calibri"/>
                <a:cs typeface="Calibri"/>
              </a:rPr>
              <a:t>Ascending, </a:t>
            </a:r>
            <a:r>
              <a:rPr sz="2200" spc="-5" dirty="0">
                <a:latin typeface="Calibri"/>
                <a:cs typeface="Calibri"/>
              </a:rPr>
              <a:t>η </a:t>
            </a:r>
            <a:r>
              <a:rPr sz="2200" spc="-10" dirty="0">
                <a:latin typeface="Calibri"/>
                <a:cs typeface="Calibri"/>
              </a:rPr>
              <a:t>ταξινόμηση θα  </a:t>
            </a:r>
            <a:r>
              <a:rPr sz="2200" spc="-15" dirty="0">
                <a:latin typeface="Calibri"/>
                <a:cs typeface="Calibri"/>
              </a:rPr>
              <a:t>γίνει </a:t>
            </a:r>
            <a:r>
              <a:rPr sz="2200" spc="-10" dirty="0">
                <a:latin typeface="Calibri"/>
                <a:cs typeface="Calibri"/>
              </a:rPr>
              <a:t>από </a:t>
            </a:r>
            <a:r>
              <a:rPr sz="2200" spc="-5" dirty="0">
                <a:latin typeface="Calibri"/>
                <a:cs typeface="Calibri"/>
              </a:rPr>
              <a:t>τη </a:t>
            </a:r>
            <a:r>
              <a:rPr sz="2200" b="1" spc="-10" dirty="0">
                <a:latin typeface="Calibri"/>
                <a:cs typeface="Calibri"/>
              </a:rPr>
              <a:t>μικρότερη </a:t>
            </a:r>
            <a:r>
              <a:rPr sz="2200" b="1" spc="-5" dirty="0">
                <a:latin typeface="Calibri"/>
                <a:cs typeface="Calibri"/>
              </a:rPr>
              <a:t>(1) </a:t>
            </a:r>
            <a:r>
              <a:rPr sz="2200" spc="-5" dirty="0">
                <a:latin typeface="Calibri"/>
                <a:cs typeface="Calibri"/>
              </a:rPr>
              <a:t>προς τη </a:t>
            </a:r>
            <a:r>
              <a:rPr sz="2200" b="1" spc="-10" dirty="0">
                <a:latin typeface="Calibri"/>
                <a:cs typeface="Calibri"/>
              </a:rPr>
              <a:t>μεγαλύτερη </a:t>
            </a:r>
            <a:r>
              <a:rPr sz="2200" spc="-10" dirty="0">
                <a:latin typeface="Calibri"/>
                <a:cs typeface="Calibri"/>
              </a:rPr>
              <a:t>τιμή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(2)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Αν </a:t>
            </a:r>
            <a:r>
              <a:rPr sz="2200" spc="-10" dirty="0">
                <a:latin typeface="Calibri"/>
                <a:cs typeface="Calibri"/>
              </a:rPr>
              <a:t>έχουμε </a:t>
            </a:r>
            <a:r>
              <a:rPr sz="2200" spc="-5" dirty="0">
                <a:latin typeface="Calibri"/>
                <a:cs typeface="Calibri"/>
              </a:rPr>
              <a:t>επιλέξει στο </a:t>
            </a:r>
            <a:r>
              <a:rPr sz="2200" spc="-15" dirty="0">
                <a:latin typeface="Calibri"/>
                <a:cs typeface="Calibri"/>
              </a:rPr>
              <a:t>κουτί </a:t>
            </a:r>
            <a:r>
              <a:rPr sz="2200" b="1" spc="-5" dirty="0">
                <a:latin typeface="Calibri"/>
                <a:cs typeface="Calibri"/>
              </a:rPr>
              <a:t>Sort </a:t>
            </a:r>
            <a:r>
              <a:rPr sz="2200" b="1" spc="-10" dirty="0">
                <a:latin typeface="Calibri"/>
                <a:cs typeface="Calibri"/>
              </a:rPr>
              <a:t>Order </a:t>
            </a:r>
            <a:r>
              <a:rPr sz="2200" spc="-10" dirty="0">
                <a:latin typeface="Calibri"/>
                <a:cs typeface="Calibri"/>
              </a:rPr>
              <a:t>το </a:t>
            </a:r>
            <a:r>
              <a:rPr sz="2200" b="1" dirty="0">
                <a:latin typeface="Calibri"/>
                <a:cs typeface="Calibri"/>
              </a:rPr>
              <a:t>Discending, </a:t>
            </a:r>
            <a:r>
              <a:rPr sz="2200" spc="-5" dirty="0">
                <a:latin typeface="Calibri"/>
                <a:cs typeface="Calibri"/>
              </a:rPr>
              <a:t>η </a:t>
            </a:r>
            <a:r>
              <a:rPr sz="2200" spc="-10" dirty="0">
                <a:latin typeface="Calibri"/>
                <a:cs typeface="Calibri"/>
              </a:rPr>
              <a:t>ταξινόμηση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θα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libri"/>
                <a:cs typeface="Calibri"/>
              </a:rPr>
              <a:t>γίνει </a:t>
            </a:r>
            <a:r>
              <a:rPr sz="2200" spc="-5" dirty="0">
                <a:latin typeface="Calibri"/>
                <a:cs typeface="Calibri"/>
              </a:rPr>
              <a:t>από τη </a:t>
            </a:r>
            <a:r>
              <a:rPr sz="2200" b="1" spc="-10" dirty="0">
                <a:latin typeface="Calibri"/>
                <a:cs typeface="Calibri"/>
              </a:rPr>
              <a:t>μεγαλύτερη </a:t>
            </a:r>
            <a:r>
              <a:rPr sz="2200" b="1" spc="-5" dirty="0">
                <a:latin typeface="Calibri"/>
                <a:cs typeface="Calibri"/>
              </a:rPr>
              <a:t>(2) </a:t>
            </a:r>
            <a:r>
              <a:rPr sz="2200" spc="-5" dirty="0">
                <a:latin typeface="Calibri"/>
                <a:cs typeface="Calibri"/>
              </a:rPr>
              <a:t>προς τη </a:t>
            </a:r>
            <a:r>
              <a:rPr sz="2200" b="1" spc="-10" dirty="0">
                <a:latin typeface="Calibri"/>
                <a:cs typeface="Calibri"/>
              </a:rPr>
              <a:t>μικρότερη </a:t>
            </a:r>
            <a:r>
              <a:rPr sz="2200" spc="-5" dirty="0">
                <a:latin typeface="Calibri"/>
                <a:cs typeface="Calibri"/>
              </a:rPr>
              <a:t>τιμή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(1)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782" y="343661"/>
            <a:ext cx="6053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Περιεχόμενα </a:t>
            </a:r>
            <a:r>
              <a:rPr sz="4000" dirty="0"/>
              <a:t>4</a:t>
            </a:r>
            <a:r>
              <a:rPr sz="3975" baseline="25157" dirty="0"/>
              <a:t>ου</a:t>
            </a:r>
            <a:r>
              <a:rPr sz="3975" spc="457" baseline="25157" dirty="0"/>
              <a:t> </a:t>
            </a:r>
            <a:r>
              <a:rPr sz="4000" spc="-15" dirty="0"/>
              <a:t>μαθήματος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2742" y="1208354"/>
            <a:ext cx="4495165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alibri"/>
                <a:cs typeface="Calibri"/>
              </a:rPr>
              <a:t>Ένωση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αρχείων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Merge </a:t>
            </a:r>
            <a:r>
              <a:rPr sz="2600" spc="-5" dirty="0">
                <a:latin typeface="Calibri"/>
                <a:cs typeface="Calibri"/>
              </a:rPr>
              <a:t>Files </a:t>
            </a:r>
            <a:r>
              <a:rPr sz="2600" dirty="0">
                <a:latin typeface="Calibri"/>
                <a:cs typeface="Calibri"/>
              </a:rPr>
              <a:t>&amp; Add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Cases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Merge </a:t>
            </a:r>
            <a:r>
              <a:rPr sz="2600" spc="-5" dirty="0">
                <a:latin typeface="Calibri"/>
                <a:cs typeface="Calibri"/>
              </a:rPr>
              <a:t>Files </a:t>
            </a:r>
            <a:r>
              <a:rPr sz="2600" dirty="0">
                <a:latin typeface="Calibri"/>
                <a:cs typeface="Calibri"/>
              </a:rPr>
              <a:t>&amp; Add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Variables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latin typeface="Calibri"/>
                <a:cs typeface="Calibri"/>
              </a:rPr>
              <a:t>Χωρισμός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δεδομένων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Split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File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latin typeface="Calibri"/>
                <a:cs typeface="Calibri"/>
              </a:rPr>
              <a:t>Επιλογή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περιπτώσεων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Select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Cases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-10" dirty="0">
                <a:latin typeface="Calibri"/>
                <a:cs typeface="Calibri"/>
              </a:rPr>
              <a:t>Ταξινόμηση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δεδομένων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Sort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Cases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latin typeface="Calibri"/>
                <a:cs typeface="Calibri"/>
              </a:rPr>
              <a:t>Επανάληψη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Πέρασμα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δεδομένων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35" dirty="0">
                <a:latin typeface="Calibri"/>
                <a:cs typeface="Calibri"/>
              </a:rPr>
              <a:t>Transform </a:t>
            </a:r>
            <a:r>
              <a:rPr sz="2600" dirty="0">
                <a:latin typeface="Calibri"/>
                <a:cs typeface="Calibri"/>
              </a:rPr>
              <a:t>&amp; </a:t>
            </a:r>
            <a:r>
              <a:rPr sz="2600" spc="-5" dirty="0">
                <a:latin typeface="Calibri"/>
                <a:cs typeface="Calibri"/>
              </a:rPr>
              <a:t>Compute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Variable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558" y="266191"/>
            <a:ext cx="5982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Ταξινόμηση </a:t>
            </a:r>
            <a:r>
              <a:rPr sz="3200" spc="-5" dirty="0"/>
              <a:t>δεδομένων: </a:t>
            </a:r>
            <a:r>
              <a:rPr sz="3200" dirty="0"/>
              <a:t>Sort</a:t>
            </a:r>
            <a:r>
              <a:rPr sz="3200" spc="-60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0825" y="1285875"/>
            <a:ext cx="2755900" cy="417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62" y="1281049"/>
            <a:ext cx="2765425" cy="4184650"/>
          </a:xfrm>
          <a:custGeom>
            <a:avLst/>
            <a:gdLst/>
            <a:ahLst/>
            <a:cxnLst/>
            <a:rect l="l" t="t" r="r" b="b"/>
            <a:pathLst>
              <a:path w="2765425" h="4184650">
                <a:moveTo>
                  <a:pt x="0" y="4184650"/>
                </a:moveTo>
                <a:lnTo>
                  <a:pt x="2765425" y="4184650"/>
                </a:lnTo>
                <a:lnTo>
                  <a:pt x="2765425" y="0"/>
                </a:lnTo>
                <a:lnTo>
                  <a:pt x="0" y="0"/>
                </a:lnTo>
                <a:lnTo>
                  <a:pt x="0" y="41846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201" y="1268349"/>
            <a:ext cx="2952750" cy="2447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7375" y="1263650"/>
            <a:ext cx="2962275" cy="2457450"/>
          </a:xfrm>
          <a:custGeom>
            <a:avLst/>
            <a:gdLst/>
            <a:ahLst/>
            <a:cxnLst/>
            <a:rect l="l" t="t" r="r" b="b"/>
            <a:pathLst>
              <a:path w="2962275" h="2457450">
                <a:moveTo>
                  <a:pt x="0" y="2457450"/>
                </a:moveTo>
                <a:lnTo>
                  <a:pt x="2962275" y="2457450"/>
                </a:lnTo>
                <a:lnTo>
                  <a:pt x="2962275" y="0"/>
                </a:lnTo>
                <a:lnTo>
                  <a:pt x="0" y="0"/>
                </a:lnTo>
                <a:lnTo>
                  <a:pt x="0" y="2457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8877" y="3879048"/>
            <a:ext cx="1383670" cy="341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853" y="2420873"/>
            <a:ext cx="1231900" cy="1449705"/>
          </a:xfrm>
          <a:custGeom>
            <a:avLst/>
            <a:gdLst/>
            <a:ahLst/>
            <a:cxnLst/>
            <a:rect l="l" t="t" r="r" b="b"/>
            <a:pathLst>
              <a:path w="1231900" h="1449704">
                <a:moveTo>
                  <a:pt x="1195007" y="43225"/>
                </a:moveTo>
                <a:lnTo>
                  <a:pt x="1168313" y="52692"/>
                </a:lnTo>
                <a:lnTo>
                  <a:pt x="0" y="1430655"/>
                </a:lnTo>
                <a:lnTo>
                  <a:pt x="21717" y="1449196"/>
                </a:lnTo>
                <a:lnTo>
                  <a:pt x="1190056" y="71225"/>
                </a:lnTo>
                <a:lnTo>
                  <a:pt x="1195007" y="43225"/>
                </a:lnTo>
                <a:close/>
              </a:path>
              <a:path w="1231900" h="1449704">
                <a:moveTo>
                  <a:pt x="1229454" y="12446"/>
                </a:moveTo>
                <a:lnTo>
                  <a:pt x="1202436" y="12446"/>
                </a:lnTo>
                <a:lnTo>
                  <a:pt x="1224280" y="30861"/>
                </a:lnTo>
                <a:lnTo>
                  <a:pt x="1190056" y="71225"/>
                </a:lnTo>
                <a:lnTo>
                  <a:pt x="1181989" y="116839"/>
                </a:lnTo>
                <a:lnTo>
                  <a:pt x="1180592" y="124587"/>
                </a:lnTo>
                <a:lnTo>
                  <a:pt x="1185799" y="132079"/>
                </a:lnTo>
                <a:lnTo>
                  <a:pt x="1201293" y="134874"/>
                </a:lnTo>
                <a:lnTo>
                  <a:pt x="1208786" y="129666"/>
                </a:lnTo>
                <a:lnTo>
                  <a:pt x="1210183" y="121920"/>
                </a:lnTo>
                <a:lnTo>
                  <a:pt x="1229454" y="12446"/>
                </a:lnTo>
                <a:close/>
              </a:path>
              <a:path w="1231900" h="1449704">
                <a:moveTo>
                  <a:pt x="1210420" y="19176"/>
                </a:moveTo>
                <a:lnTo>
                  <a:pt x="1199261" y="19176"/>
                </a:lnTo>
                <a:lnTo>
                  <a:pt x="1218057" y="35051"/>
                </a:lnTo>
                <a:lnTo>
                  <a:pt x="1195007" y="43225"/>
                </a:lnTo>
                <a:lnTo>
                  <a:pt x="1190056" y="71225"/>
                </a:lnTo>
                <a:lnTo>
                  <a:pt x="1224280" y="30861"/>
                </a:lnTo>
                <a:lnTo>
                  <a:pt x="1210420" y="19176"/>
                </a:lnTo>
                <a:close/>
              </a:path>
              <a:path w="1231900" h="1449704">
                <a:moveTo>
                  <a:pt x="1231646" y="0"/>
                </a:moveTo>
                <a:lnTo>
                  <a:pt x="1115060" y="41275"/>
                </a:lnTo>
                <a:lnTo>
                  <a:pt x="1107567" y="43814"/>
                </a:lnTo>
                <a:lnTo>
                  <a:pt x="1103630" y="51942"/>
                </a:lnTo>
                <a:lnTo>
                  <a:pt x="1108964" y="66928"/>
                </a:lnTo>
                <a:lnTo>
                  <a:pt x="1117092" y="70738"/>
                </a:lnTo>
                <a:lnTo>
                  <a:pt x="1124585" y="68199"/>
                </a:lnTo>
                <a:lnTo>
                  <a:pt x="1168313" y="52692"/>
                </a:lnTo>
                <a:lnTo>
                  <a:pt x="1202436" y="12446"/>
                </a:lnTo>
                <a:lnTo>
                  <a:pt x="1229454" y="12446"/>
                </a:lnTo>
                <a:lnTo>
                  <a:pt x="1231646" y="0"/>
                </a:lnTo>
                <a:close/>
              </a:path>
              <a:path w="1231900" h="1449704">
                <a:moveTo>
                  <a:pt x="1202436" y="12446"/>
                </a:moveTo>
                <a:lnTo>
                  <a:pt x="1168313" y="52692"/>
                </a:lnTo>
                <a:lnTo>
                  <a:pt x="1195007" y="43225"/>
                </a:lnTo>
                <a:lnTo>
                  <a:pt x="1199261" y="19176"/>
                </a:lnTo>
                <a:lnTo>
                  <a:pt x="1210420" y="19176"/>
                </a:lnTo>
                <a:lnTo>
                  <a:pt x="1202436" y="12446"/>
                </a:lnTo>
                <a:close/>
              </a:path>
              <a:path w="1231900" h="1449704">
                <a:moveTo>
                  <a:pt x="1199261" y="19176"/>
                </a:moveTo>
                <a:lnTo>
                  <a:pt x="1195007" y="43225"/>
                </a:lnTo>
                <a:lnTo>
                  <a:pt x="1218057" y="35051"/>
                </a:lnTo>
                <a:lnTo>
                  <a:pt x="1199261" y="191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0851" y="1268475"/>
            <a:ext cx="2447925" cy="4248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6025" y="1263650"/>
            <a:ext cx="2457450" cy="4257675"/>
          </a:xfrm>
          <a:custGeom>
            <a:avLst/>
            <a:gdLst/>
            <a:ahLst/>
            <a:cxnLst/>
            <a:rect l="l" t="t" r="r" b="b"/>
            <a:pathLst>
              <a:path w="2457450" h="4257675">
                <a:moveTo>
                  <a:pt x="0" y="4257675"/>
                </a:moveTo>
                <a:lnTo>
                  <a:pt x="2457450" y="4257675"/>
                </a:lnTo>
                <a:lnTo>
                  <a:pt x="2457450" y="0"/>
                </a:lnTo>
                <a:lnTo>
                  <a:pt x="0" y="0"/>
                </a:lnTo>
                <a:lnTo>
                  <a:pt x="0" y="4257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Βιβλιογραφία </a:t>
            </a:r>
            <a:r>
              <a:rPr dirty="0"/>
              <a:t>4</a:t>
            </a:r>
            <a:r>
              <a:rPr sz="3600" baseline="25462" dirty="0"/>
              <a:t>ου</a:t>
            </a:r>
            <a:r>
              <a:rPr sz="3600" spc="284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8790" y="1481684"/>
            <a:ext cx="8455660" cy="247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68580" indent="-287020" algn="just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3505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A.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(2009).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Discovering 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SPSS 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(3</a:t>
            </a:r>
            <a:r>
              <a:rPr sz="1950" i="1" spc="7" baseline="2564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London: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Sage  Publications.</a:t>
            </a:r>
            <a:endParaRPr sz="2000">
              <a:latin typeface="Calibri"/>
              <a:cs typeface="Calibri"/>
            </a:endParaRPr>
          </a:p>
          <a:p>
            <a:pPr marL="349885" marR="68580" indent="-287020" algn="just">
              <a:lnSpc>
                <a:spcPts val="2760"/>
              </a:lnSpc>
              <a:spcBef>
                <a:spcPts val="150"/>
              </a:spcBef>
              <a:buFont typeface="Arial"/>
              <a:buChar char="•"/>
              <a:tabLst>
                <a:tab pos="3505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Ntoumanis,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N.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(2013).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Guide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to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SPSS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for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 and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Exercise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8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49885" marR="68580" indent="-287020" algn="just">
              <a:lnSpc>
                <a:spcPts val="2760"/>
              </a:lnSpc>
              <a:spcBef>
                <a:spcPts val="5"/>
              </a:spcBef>
              <a:buFont typeface="Arial"/>
              <a:buChar char="•"/>
              <a:tabLst>
                <a:tab pos="3505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Ν.,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&amp;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Μίνος, Γ.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(2016).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Εφαρμογές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 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20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Υγείας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την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του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7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688" y="302768"/>
            <a:ext cx="6989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Ένωση </a:t>
            </a:r>
            <a:r>
              <a:rPr sz="3200" spc="-10" dirty="0"/>
              <a:t>αρχείων: </a:t>
            </a:r>
            <a:r>
              <a:rPr sz="3200" spc="-15" dirty="0"/>
              <a:t>Merge </a:t>
            </a:r>
            <a:r>
              <a:rPr sz="3200" dirty="0"/>
              <a:t>Files &amp; Add</a:t>
            </a:r>
            <a:r>
              <a:rPr sz="3200" spc="-60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639" y="1008125"/>
            <a:ext cx="8771255" cy="53232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Ένωση </a:t>
            </a:r>
            <a:r>
              <a:rPr sz="2200" b="1" dirty="0">
                <a:latin typeface="Calibri"/>
                <a:cs typeface="Calibri"/>
              </a:rPr>
              <a:t>δύο </a:t>
            </a:r>
            <a:r>
              <a:rPr sz="2200" b="1" spc="-10" dirty="0">
                <a:latin typeface="Calibri"/>
                <a:cs typeface="Calibri"/>
              </a:rPr>
              <a:t>διαφορετικών αρχείων/ </a:t>
            </a:r>
            <a:r>
              <a:rPr sz="2200" b="1" spc="-15" dirty="0">
                <a:latin typeface="Calibri"/>
                <a:cs typeface="Calibri"/>
              </a:rPr>
              <a:t>φακέλων </a:t>
            </a:r>
            <a:r>
              <a:rPr sz="2200" b="1" dirty="0">
                <a:latin typeface="Calibri"/>
                <a:cs typeface="Calibri"/>
              </a:rPr>
              <a:t>που </a:t>
            </a:r>
            <a:r>
              <a:rPr sz="2200" b="1" spc="-5" dirty="0">
                <a:latin typeface="Calibri"/>
                <a:cs typeface="Calibri"/>
              </a:rPr>
              <a:t>περιέχουν </a:t>
            </a:r>
            <a:r>
              <a:rPr sz="2200" b="1" dirty="0">
                <a:latin typeface="Calibri"/>
                <a:cs typeface="Calibri"/>
              </a:rPr>
              <a:t>τις ίδιες  </a:t>
            </a:r>
            <a:r>
              <a:rPr sz="2200" b="1" spc="-10" dirty="0">
                <a:latin typeface="Calibri"/>
                <a:cs typeface="Calibri"/>
              </a:rPr>
              <a:t>μεταβλητέ</a:t>
            </a:r>
            <a:r>
              <a:rPr sz="2200" spc="-10" dirty="0">
                <a:latin typeface="Calibri"/>
                <a:cs typeface="Calibri"/>
              </a:rPr>
              <a:t>ς </a:t>
            </a:r>
            <a:r>
              <a:rPr sz="2200" spc="-5" dirty="0">
                <a:latin typeface="Calibri"/>
                <a:cs typeface="Calibri"/>
              </a:rPr>
              <a:t>(π.χ. να προσθέσω </a:t>
            </a:r>
            <a:r>
              <a:rPr sz="2200" spc="-10" dirty="0">
                <a:latin typeface="Calibri"/>
                <a:cs typeface="Calibri"/>
              </a:rPr>
              <a:t>τα δεδομένα του αρχείου study </a:t>
            </a:r>
            <a:r>
              <a:rPr sz="2200" spc="-5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σε </a:t>
            </a:r>
            <a:r>
              <a:rPr sz="2200" spc="-5" dirty="0">
                <a:latin typeface="Calibri"/>
                <a:cs typeface="Calibri"/>
              </a:rPr>
              <a:t>ένα  </a:t>
            </a:r>
            <a:r>
              <a:rPr sz="2200" spc="-15" dirty="0">
                <a:latin typeface="Calibri"/>
                <a:cs typeface="Calibri"/>
              </a:rPr>
              <a:t>παλιότερο αρχείο </a:t>
            </a:r>
            <a:r>
              <a:rPr sz="2200" spc="-5" dirty="0">
                <a:latin typeface="Calibri"/>
                <a:cs typeface="Calibri"/>
              </a:rPr>
              <a:t>με </a:t>
            </a:r>
            <a:r>
              <a:rPr sz="2200" spc="-10" dirty="0">
                <a:latin typeface="Calibri"/>
                <a:cs typeface="Calibri"/>
              </a:rPr>
              <a:t>το </a:t>
            </a:r>
            <a:r>
              <a:rPr sz="2200" spc="-5" dirty="0">
                <a:latin typeface="Calibri"/>
                <a:cs typeface="Calibri"/>
              </a:rPr>
              <a:t>όνομα </a:t>
            </a:r>
            <a:r>
              <a:rPr sz="2200" spc="-10" dirty="0">
                <a:latin typeface="Calibri"/>
                <a:cs typeface="Calibri"/>
              </a:rPr>
              <a:t>study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1)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Ανοίγω </a:t>
            </a:r>
            <a:r>
              <a:rPr sz="2200" b="1" spc="-10" dirty="0">
                <a:latin typeface="Calibri"/>
                <a:cs typeface="Calibri"/>
              </a:rPr>
              <a:t>study1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File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b="1" spc="-5" dirty="0">
                <a:latin typeface="Calibri"/>
                <a:cs typeface="Calibri"/>
              </a:rPr>
              <a:t>Open </a:t>
            </a:r>
            <a:r>
              <a:rPr sz="2200" b="1" spc="-25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→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study1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Επιλέγω </a:t>
            </a:r>
            <a:r>
              <a:rPr sz="2200" b="1" spc="-20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b="1" spc="-15" dirty="0">
                <a:latin typeface="Calibri"/>
                <a:cs typeface="Calibri"/>
              </a:rPr>
              <a:t>Merge </a:t>
            </a:r>
            <a:r>
              <a:rPr sz="2200" b="1" spc="-5" dirty="0">
                <a:latin typeface="Calibri"/>
                <a:cs typeface="Calibri"/>
              </a:rPr>
              <a:t>Files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b="1" spc="-5" dirty="0">
                <a:latin typeface="Calibri"/>
                <a:cs typeface="Calibri"/>
              </a:rPr>
              <a:t>Add</a:t>
            </a:r>
            <a:r>
              <a:rPr sz="2200" b="1" spc="1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Cases</a:t>
            </a:r>
            <a:endParaRPr sz="2200">
              <a:latin typeface="Calibri"/>
              <a:cs typeface="Calibri"/>
            </a:endParaRPr>
          </a:p>
          <a:p>
            <a:pPr marL="355600" marR="5715" indent="-342900" algn="just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Αναζήτηση </a:t>
            </a:r>
            <a:r>
              <a:rPr sz="2200" b="1" spc="-10" dirty="0">
                <a:latin typeface="Calibri"/>
                <a:cs typeface="Calibri"/>
              </a:rPr>
              <a:t>(Browse…) </a:t>
            </a:r>
            <a:r>
              <a:rPr sz="2200" spc="-10" dirty="0">
                <a:latin typeface="Calibri"/>
                <a:cs typeface="Calibri"/>
              </a:rPr>
              <a:t>του αρχείου </a:t>
            </a:r>
            <a:r>
              <a:rPr sz="2200" spc="-5" dirty="0">
                <a:latin typeface="Calibri"/>
                <a:cs typeface="Calibri"/>
              </a:rPr>
              <a:t>που </a:t>
            </a:r>
            <a:r>
              <a:rPr sz="2200" spc="-15" dirty="0">
                <a:latin typeface="Calibri"/>
                <a:cs typeface="Calibri"/>
              </a:rPr>
              <a:t>θέλω </a:t>
            </a:r>
            <a:r>
              <a:rPr sz="2200" spc="-5" dirty="0">
                <a:latin typeface="Calibri"/>
                <a:cs typeface="Calibri"/>
              </a:rPr>
              <a:t>να ενώσω </a:t>
            </a:r>
            <a:r>
              <a:rPr sz="2200" b="1" spc="-5" dirty="0">
                <a:latin typeface="Calibri"/>
                <a:cs typeface="Calibri"/>
              </a:rPr>
              <a:t>(study2)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20" dirty="0">
                <a:latin typeface="Calibri"/>
                <a:cs typeface="Calibri"/>
              </a:rPr>
              <a:t>το  </a:t>
            </a:r>
            <a:r>
              <a:rPr sz="2200" spc="-5" dirty="0">
                <a:latin typeface="Calibri"/>
                <a:cs typeface="Calibri"/>
              </a:rPr>
              <a:t>επιλέγω, </a:t>
            </a:r>
            <a:r>
              <a:rPr sz="2200" spc="-20" dirty="0">
                <a:latin typeface="Calibri"/>
                <a:cs typeface="Calibri"/>
              </a:rPr>
              <a:t>πατάω </a:t>
            </a:r>
            <a:r>
              <a:rPr sz="2200" b="1" spc="-10" dirty="0">
                <a:latin typeface="Calibri"/>
                <a:cs typeface="Calibri"/>
              </a:rPr>
              <a:t>Open </a:t>
            </a:r>
            <a:r>
              <a:rPr sz="2200" spc="-30" dirty="0">
                <a:latin typeface="Calibri"/>
                <a:cs typeface="Calibri"/>
              </a:rPr>
              <a:t>και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Continue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Στο </a:t>
            </a:r>
            <a:r>
              <a:rPr sz="2200" spc="-15" dirty="0">
                <a:latin typeface="Calibri"/>
                <a:cs typeface="Calibri"/>
              </a:rPr>
              <a:t>δεξιό </a:t>
            </a:r>
            <a:r>
              <a:rPr sz="2200" spc="-5" dirty="0">
                <a:latin typeface="Calibri"/>
                <a:cs typeface="Calibri"/>
              </a:rPr>
              <a:t>παράθυρο </a:t>
            </a:r>
            <a:r>
              <a:rPr sz="2200" spc="-10" dirty="0">
                <a:latin typeface="Calibri"/>
                <a:cs typeface="Calibri"/>
              </a:rPr>
              <a:t>διαλόγου βρίσκονται </a:t>
            </a:r>
            <a:r>
              <a:rPr sz="2200" dirty="0">
                <a:latin typeface="Calibri"/>
                <a:cs typeface="Calibri"/>
              </a:rPr>
              <a:t>οι </a:t>
            </a:r>
            <a:r>
              <a:rPr sz="2200" spc="-5" dirty="0">
                <a:latin typeface="Calibri"/>
                <a:cs typeface="Calibri"/>
              </a:rPr>
              <a:t>απαντήσεις που </a:t>
            </a:r>
            <a:r>
              <a:rPr sz="2200" spc="-15" dirty="0">
                <a:latin typeface="Calibri"/>
                <a:cs typeface="Calibri"/>
              </a:rPr>
              <a:t>υπάρχουν 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5" dirty="0">
                <a:latin typeface="Calibri"/>
                <a:cs typeface="Calibri"/>
              </a:rPr>
              <a:t>στα </a:t>
            </a:r>
            <a:r>
              <a:rPr sz="2200" spc="-10" dirty="0">
                <a:latin typeface="Calibri"/>
                <a:cs typeface="Calibri"/>
              </a:rPr>
              <a:t>δύο αρχεία (</a:t>
            </a:r>
            <a:r>
              <a:rPr sz="2200" b="1" spc="-10" dirty="0">
                <a:latin typeface="Calibri"/>
                <a:cs typeface="Calibri"/>
              </a:rPr>
              <a:t>study1 </a:t>
            </a:r>
            <a:r>
              <a:rPr sz="2200" b="1" spc="-5" dirty="0">
                <a:latin typeface="Calibri"/>
                <a:cs typeface="Calibri"/>
              </a:rPr>
              <a:t>&amp; </a:t>
            </a:r>
            <a:r>
              <a:rPr sz="2200" b="1" spc="-10" dirty="0">
                <a:latin typeface="Calibri"/>
                <a:cs typeface="Calibri"/>
              </a:rPr>
              <a:t>study2</a:t>
            </a:r>
            <a:r>
              <a:rPr sz="2200" spc="-10" dirty="0">
                <a:latin typeface="Calibri"/>
                <a:cs typeface="Calibri"/>
              </a:rPr>
              <a:t>). Στο </a:t>
            </a:r>
            <a:r>
              <a:rPr sz="2200" dirty="0">
                <a:latin typeface="Calibri"/>
                <a:cs typeface="Calibri"/>
              </a:rPr>
              <a:t>αριστερό </a:t>
            </a:r>
            <a:r>
              <a:rPr sz="2200" spc="-5" dirty="0">
                <a:latin typeface="Calibri"/>
                <a:cs typeface="Calibri"/>
              </a:rPr>
              <a:t>παράθυρο </a:t>
            </a:r>
            <a:r>
              <a:rPr sz="2200" spc="-10" dirty="0">
                <a:latin typeface="Calibri"/>
                <a:cs typeface="Calibri"/>
              </a:rPr>
              <a:t>διαλόγου  βρίσκονται </a:t>
            </a:r>
            <a:r>
              <a:rPr sz="2200" dirty="0">
                <a:latin typeface="Calibri"/>
                <a:cs typeface="Calibri"/>
              </a:rPr>
              <a:t>οι </a:t>
            </a:r>
            <a:r>
              <a:rPr sz="2200" spc="-10" dirty="0">
                <a:latin typeface="Calibri"/>
                <a:cs typeface="Calibri"/>
              </a:rPr>
              <a:t>μεταβλητές </a:t>
            </a:r>
            <a:r>
              <a:rPr sz="2200" spc="-5" dirty="0">
                <a:latin typeface="Calibri"/>
                <a:cs typeface="Calibri"/>
              </a:rPr>
              <a:t>που </a:t>
            </a:r>
            <a:r>
              <a:rPr sz="2200" spc="-10" dirty="0">
                <a:latin typeface="Calibri"/>
                <a:cs typeface="Calibri"/>
              </a:rPr>
              <a:t>υπάρχουν </a:t>
            </a:r>
            <a:r>
              <a:rPr sz="2200" spc="-15" dirty="0">
                <a:latin typeface="Calibri"/>
                <a:cs typeface="Calibri"/>
              </a:rPr>
              <a:t>είτε </a:t>
            </a:r>
            <a:r>
              <a:rPr sz="2200" spc="-5" dirty="0">
                <a:latin typeface="Calibri"/>
                <a:cs typeface="Calibri"/>
              </a:rPr>
              <a:t>στο study1 </a:t>
            </a:r>
            <a:r>
              <a:rPr sz="2200" spc="-15" dirty="0">
                <a:latin typeface="Calibri"/>
                <a:cs typeface="Calibri"/>
              </a:rPr>
              <a:t>είτε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spc="-15" dirty="0">
                <a:latin typeface="Calibri"/>
                <a:cs typeface="Calibri"/>
              </a:rPr>
              <a:t>είτε </a:t>
            </a:r>
            <a:r>
              <a:rPr sz="2200" spc="-5" dirty="0">
                <a:latin typeface="Calibri"/>
                <a:cs typeface="Calibri"/>
              </a:rPr>
              <a:t>στο  </a:t>
            </a:r>
            <a:r>
              <a:rPr sz="2200" spc="-10" dirty="0">
                <a:latin typeface="Calibri"/>
                <a:cs typeface="Calibri"/>
              </a:rPr>
              <a:t>study2 (</a:t>
            </a:r>
            <a:r>
              <a:rPr sz="2200" b="1" spc="-10" dirty="0">
                <a:latin typeface="Calibri"/>
                <a:cs typeface="Calibri"/>
              </a:rPr>
              <a:t>unpaired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variables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Μαρκάρω-μαυρίζω </a:t>
            </a:r>
            <a:r>
              <a:rPr sz="2200" spc="-10" dirty="0">
                <a:latin typeface="Calibri"/>
                <a:cs typeface="Calibri"/>
              </a:rPr>
              <a:t>από </a:t>
            </a:r>
            <a:r>
              <a:rPr sz="2200" spc="-5" dirty="0">
                <a:latin typeface="Calibri"/>
                <a:cs typeface="Calibri"/>
              </a:rPr>
              <a:t>αριστερά </a:t>
            </a:r>
            <a:r>
              <a:rPr sz="2200" spc="-10" dirty="0">
                <a:latin typeface="Calibri"/>
                <a:cs typeface="Calibri"/>
              </a:rPr>
              <a:t>όλες </a:t>
            </a:r>
            <a:r>
              <a:rPr sz="2200" spc="-5" dirty="0">
                <a:latin typeface="Calibri"/>
                <a:cs typeface="Calibri"/>
              </a:rPr>
              <a:t>τις </a:t>
            </a:r>
            <a:r>
              <a:rPr sz="2200" spc="-10" dirty="0">
                <a:latin typeface="Calibri"/>
                <a:cs typeface="Calibri"/>
              </a:rPr>
              <a:t>μεταβλητές </a:t>
            </a:r>
            <a:r>
              <a:rPr sz="2200" spc="-5" dirty="0">
                <a:latin typeface="Calibri"/>
                <a:cs typeface="Calibri"/>
              </a:rPr>
              <a:t>που </a:t>
            </a:r>
            <a:r>
              <a:rPr sz="2200" spc="-15" dirty="0">
                <a:latin typeface="Calibri"/>
                <a:cs typeface="Calibri"/>
              </a:rPr>
              <a:t>θέλω </a:t>
            </a:r>
            <a:r>
              <a:rPr sz="2200" spc="5" dirty="0">
                <a:latin typeface="Calibri"/>
                <a:cs typeface="Calibri"/>
              </a:rPr>
              <a:t>να  </a:t>
            </a:r>
            <a:r>
              <a:rPr sz="2200" spc="-10" dirty="0">
                <a:latin typeface="Calibri"/>
                <a:cs typeface="Calibri"/>
              </a:rPr>
              <a:t>ενώσω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5" dirty="0">
                <a:latin typeface="Calibri"/>
                <a:cs typeface="Calibri"/>
              </a:rPr>
              <a:t>τις </a:t>
            </a:r>
            <a:r>
              <a:rPr sz="2200" spc="-15" dirty="0">
                <a:latin typeface="Calibri"/>
                <a:cs typeface="Calibri"/>
              </a:rPr>
              <a:t>μετακινώ δεξιά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b="1" spc="-20" dirty="0">
                <a:latin typeface="Calibri"/>
                <a:cs typeface="Calibri"/>
              </a:rPr>
              <a:t>Variables </a:t>
            </a: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spc="-10" dirty="0">
                <a:latin typeface="Calibri"/>
                <a:cs typeface="Calibri"/>
              </a:rPr>
              <a:t>New </a:t>
            </a:r>
            <a:r>
              <a:rPr sz="2200" b="1" spc="-15" dirty="0">
                <a:latin typeface="Calibri"/>
                <a:cs typeface="Calibri"/>
              </a:rPr>
              <a:t>Working </a:t>
            </a:r>
            <a:r>
              <a:rPr sz="2200" b="1" spc="-20" dirty="0">
                <a:latin typeface="Calibri"/>
                <a:cs typeface="Calibri"/>
              </a:rPr>
              <a:t>Data</a:t>
            </a:r>
            <a:r>
              <a:rPr sz="2200" b="1" spc="30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File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Αν </a:t>
            </a:r>
            <a:r>
              <a:rPr sz="2200" spc="-15" dirty="0">
                <a:latin typeface="Calibri"/>
                <a:cs typeface="Calibri"/>
              </a:rPr>
              <a:t>θέλω </a:t>
            </a:r>
            <a:r>
              <a:rPr sz="2200" spc="-5" dirty="0">
                <a:latin typeface="Calibri"/>
                <a:cs typeface="Calibri"/>
              </a:rPr>
              <a:t>να ξέρω </a:t>
            </a:r>
            <a:r>
              <a:rPr sz="2200" dirty="0">
                <a:latin typeface="Calibri"/>
                <a:cs typeface="Calibri"/>
              </a:rPr>
              <a:t>από </a:t>
            </a:r>
            <a:r>
              <a:rPr sz="2200" spc="-5" dirty="0">
                <a:latin typeface="Calibri"/>
                <a:cs typeface="Calibri"/>
              </a:rPr>
              <a:t>ποιο </a:t>
            </a:r>
            <a:r>
              <a:rPr sz="2200" spc="-10" dirty="0">
                <a:latin typeface="Calibri"/>
                <a:cs typeface="Calibri"/>
              </a:rPr>
              <a:t>αρχείο προέρχονται </a:t>
            </a:r>
            <a:r>
              <a:rPr sz="2200" spc="-5" dirty="0">
                <a:latin typeface="Calibri"/>
                <a:cs typeface="Calibri"/>
              </a:rPr>
              <a:t>οι </a:t>
            </a:r>
            <a:r>
              <a:rPr sz="2200" dirty="0">
                <a:latin typeface="Calibri"/>
                <a:cs typeface="Calibri"/>
              </a:rPr>
              <a:t>νέοι </a:t>
            </a:r>
            <a:r>
              <a:rPr sz="2200" spc="-5" dirty="0">
                <a:latin typeface="Calibri"/>
                <a:cs typeface="Calibri"/>
              </a:rPr>
              <a:t>συμμετέχοντες →  </a:t>
            </a:r>
            <a:r>
              <a:rPr sz="2200" spc="-15" dirty="0">
                <a:latin typeface="Calibri"/>
                <a:cs typeface="Calibri"/>
              </a:rPr>
              <a:t>τσεκάρω </a:t>
            </a:r>
            <a:r>
              <a:rPr sz="2200" b="1" spc="-10" dirty="0">
                <a:latin typeface="Calibri"/>
                <a:cs typeface="Calibri"/>
              </a:rPr>
              <a:t>Indicate </a:t>
            </a:r>
            <a:r>
              <a:rPr sz="2200" b="1" spc="-5" dirty="0">
                <a:latin typeface="Calibri"/>
                <a:cs typeface="Calibri"/>
              </a:rPr>
              <a:t>case </a:t>
            </a:r>
            <a:r>
              <a:rPr sz="2200" b="1" spc="-10" dirty="0">
                <a:latin typeface="Calibri"/>
                <a:cs typeface="Calibri"/>
              </a:rPr>
              <a:t>source </a:t>
            </a:r>
            <a:r>
              <a:rPr sz="2200" b="1" spc="-5" dirty="0">
                <a:latin typeface="Calibri"/>
                <a:cs typeface="Calibri"/>
              </a:rPr>
              <a:t>as </a:t>
            </a:r>
            <a:r>
              <a:rPr sz="2200" b="1" spc="-10" dirty="0">
                <a:latin typeface="Calibri"/>
                <a:cs typeface="Calibri"/>
              </a:rPr>
              <a:t>variable </a:t>
            </a:r>
            <a:r>
              <a:rPr sz="2200" spc="-5" dirty="0">
                <a:latin typeface="Calibri"/>
                <a:cs typeface="Calibri"/>
              </a:rPr>
              <a:t>→ Δημιουργεί μια </a:t>
            </a:r>
            <a:r>
              <a:rPr sz="2200" spc="-10" dirty="0">
                <a:latin typeface="Calibri"/>
                <a:cs typeface="Calibri"/>
              </a:rPr>
              <a:t>νέα  μεταβλητή </a:t>
            </a:r>
            <a:r>
              <a:rPr sz="2200" b="1" spc="-10" dirty="0">
                <a:latin typeface="Calibri"/>
                <a:cs typeface="Calibri"/>
              </a:rPr>
              <a:t>source </a:t>
            </a:r>
            <a:r>
              <a:rPr sz="2200" b="1" spc="-5" dirty="0">
                <a:latin typeface="Calibri"/>
                <a:cs typeface="Calibri"/>
              </a:rPr>
              <a:t>01. </a:t>
            </a:r>
            <a:r>
              <a:rPr sz="2200" spc="-5" dirty="0">
                <a:latin typeface="Calibri"/>
                <a:cs typeface="Calibri"/>
              </a:rPr>
              <a:t>Αυτή η </a:t>
            </a:r>
            <a:r>
              <a:rPr sz="2200" spc="-10" dirty="0">
                <a:latin typeface="Calibri"/>
                <a:cs typeface="Calibri"/>
              </a:rPr>
              <a:t>μεταβλητή δείχνει π.χ. </a:t>
            </a:r>
            <a:r>
              <a:rPr sz="2200" spc="-5" dirty="0">
                <a:latin typeface="Calibri"/>
                <a:cs typeface="Calibri"/>
              </a:rPr>
              <a:t>ότι </a:t>
            </a:r>
            <a:r>
              <a:rPr sz="2200" dirty="0">
                <a:latin typeface="Calibri"/>
                <a:cs typeface="Calibri"/>
              </a:rPr>
              <a:t>οι </a:t>
            </a:r>
            <a:r>
              <a:rPr sz="2200" spc="-5" dirty="0">
                <a:latin typeface="Calibri"/>
                <a:cs typeface="Calibri"/>
              </a:rPr>
              <a:t>πρώτοι 10  συμμετέχοντες </a:t>
            </a:r>
            <a:r>
              <a:rPr sz="2200" spc="-10" dirty="0">
                <a:latin typeface="Calibri"/>
                <a:cs typeface="Calibri"/>
              </a:rPr>
              <a:t>προέρχονται από το αρχείο study1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10" dirty="0">
                <a:latin typeface="Calibri"/>
                <a:cs typeface="Calibri"/>
              </a:rPr>
              <a:t>έχουν τιμή </a:t>
            </a:r>
            <a:r>
              <a:rPr sz="2200" spc="-5" dirty="0">
                <a:latin typeface="Calibri"/>
                <a:cs typeface="Calibri"/>
              </a:rPr>
              <a:t>0, ενώ  </a:t>
            </a:r>
            <a:r>
              <a:rPr sz="2200" dirty="0">
                <a:latin typeface="Calibri"/>
                <a:cs typeface="Calibri"/>
              </a:rPr>
              <a:t>οι </a:t>
            </a:r>
            <a:r>
              <a:rPr sz="2200" spc="-10" dirty="0">
                <a:latin typeface="Calibri"/>
                <a:cs typeface="Calibri"/>
              </a:rPr>
              <a:t>υπόλοιποι προέρχονται από το </a:t>
            </a:r>
            <a:r>
              <a:rPr sz="2200" spc="-15" dirty="0">
                <a:latin typeface="Calibri"/>
                <a:cs typeface="Calibri"/>
              </a:rPr>
              <a:t>αρχείο </a:t>
            </a:r>
            <a:r>
              <a:rPr sz="2200" spc="-10" dirty="0">
                <a:latin typeface="Calibri"/>
                <a:cs typeface="Calibri"/>
              </a:rPr>
              <a:t>study2 (έχουν τιμή </a:t>
            </a:r>
            <a:r>
              <a:rPr sz="2200" spc="-5" dirty="0">
                <a:latin typeface="Calibri"/>
                <a:cs typeface="Calibri"/>
              </a:rPr>
              <a:t>1) </a:t>
            </a:r>
            <a:r>
              <a:rPr sz="2200" spc="-30" dirty="0">
                <a:latin typeface="Calibri"/>
                <a:cs typeface="Calibri"/>
              </a:rPr>
              <a:t>και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ΟΚ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688" y="230505"/>
            <a:ext cx="6989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Ένωση </a:t>
            </a:r>
            <a:r>
              <a:rPr sz="3200" spc="-10" dirty="0"/>
              <a:t>αρχείων: </a:t>
            </a:r>
            <a:r>
              <a:rPr sz="3200" spc="-15" dirty="0"/>
              <a:t>Merge </a:t>
            </a:r>
            <a:r>
              <a:rPr sz="3200" dirty="0"/>
              <a:t>Files &amp; Add</a:t>
            </a:r>
            <a:r>
              <a:rPr sz="3200" spc="-60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77837" y="1515999"/>
            <a:ext cx="4248150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075" y="1511300"/>
            <a:ext cx="4257675" cy="3609975"/>
          </a:xfrm>
          <a:custGeom>
            <a:avLst/>
            <a:gdLst/>
            <a:ahLst/>
            <a:cxnLst/>
            <a:rect l="l" t="t" r="r" b="b"/>
            <a:pathLst>
              <a:path w="4257675" h="3609975">
                <a:moveTo>
                  <a:pt x="0" y="3609975"/>
                </a:moveTo>
                <a:lnTo>
                  <a:pt x="4257675" y="3609975"/>
                </a:lnTo>
                <a:lnTo>
                  <a:pt x="4257675" y="0"/>
                </a:lnTo>
                <a:lnTo>
                  <a:pt x="0" y="0"/>
                </a:lnTo>
                <a:lnTo>
                  <a:pt x="0" y="3609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6825" y="1700276"/>
            <a:ext cx="3078099" cy="323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1998" y="1695450"/>
            <a:ext cx="3088005" cy="3240405"/>
          </a:xfrm>
          <a:custGeom>
            <a:avLst/>
            <a:gdLst/>
            <a:ahLst/>
            <a:cxnLst/>
            <a:rect l="l" t="t" r="r" b="b"/>
            <a:pathLst>
              <a:path w="3088004" h="3240404">
                <a:moveTo>
                  <a:pt x="0" y="3240024"/>
                </a:moveTo>
                <a:lnTo>
                  <a:pt x="3087751" y="3240024"/>
                </a:lnTo>
                <a:lnTo>
                  <a:pt x="3087751" y="0"/>
                </a:lnTo>
                <a:lnTo>
                  <a:pt x="0" y="0"/>
                </a:lnTo>
                <a:lnTo>
                  <a:pt x="0" y="3240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688" y="302768"/>
            <a:ext cx="6989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Ένωση </a:t>
            </a:r>
            <a:r>
              <a:rPr sz="3200" spc="-10" dirty="0"/>
              <a:t>αρχείων: </a:t>
            </a:r>
            <a:r>
              <a:rPr sz="3200" spc="-15" dirty="0"/>
              <a:t>Merge </a:t>
            </a:r>
            <a:r>
              <a:rPr sz="3200" dirty="0"/>
              <a:t>Files &amp; Add</a:t>
            </a:r>
            <a:r>
              <a:rPr sz="3200" spc="-60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135626" y="1268475"/>
            <a:ext cx="3813175" cy="3097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0800" y="1263650"/>
            <a:ext cx="3822700" cy="3107055"/>
          </a:xfrm>
          <a:custGeom>
            <a:avLst/>
            <a:gdLst/>
            <a:ahLst/>
            <a:cxnLst/>
            <a:rect l="l" t="t" r="r" b="b"/>
            <a:pathLst>
              <a:path w="3822700" h="3107054">
                <a:moveTo>
                  <a:pt x="0" y="3106674"/>
                </a:moveTo>
                <a:lnTo>
                  <a:pt x="3822700" y="3106674"/>
                </a:lnTo>
                <a:lnTo>
                  <a:pt x="3822700" y="0"/>
                </a:lnTo>
                <a:lnTo>
                  <a:pt x="0" y="0"/>
                </a:lnTo>
                <a:lnTo>
                  <a:pt x="0" y="31066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5626" y="5038725"/>
            <a:ext cx="3600450" cy="1076325"/>
          </a:xfrm>
          <a:custGeom>
            <a:avLst/>
            <a:gdLst/>
            <a:ahLst/>
            <a:cxnLst/>
            <a:rect l="l" t="t" r="r" b="b"/>
            <a:pathLst>
              <a:path w="3600450" h="1076325">
                <a:moveTo>
                  <a:pt x="0" y="1076325"/>
                </a:moveTo>
                <a:lnTo>
                  <a:pt x="3600450" y="1076325"/>
                </a:lnTo>
                <a:lnTo>
                  <a:pt x="3600450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15254" y="5071364"/>
            <a:ext cx="32918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Αναζητώ </a:t>
            </a:r>
            <a:r>
              <a:rPr sz="1600" b="1" spc="-10" dirty="0">
                <a:latin typeface="Verdana"/>
                <a:cs typeface="Verdana"/>
              </a:rPr>
              <a:t>(Browse…)</a:t>
            </a:r>
            <a:r>
              <a:rPr sz="1600" b="1" spc="6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και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επιλέγω το </a:t>
            </a:r>
            <a:r>
              <a:rPr sz="1600" spc="-10" dirty="0">
                <a:latin typeface="Verdana"/>
                <a:cs typeface="Verdana"/>
              </a:rPr>
              <a:t>αρχείο </a:t>
            </a:r>
            <a:r>
              <a:rPr sz="1600" spc="-5" dirty="0">
                <a:latin typeface="Verdana"/>
                <a:cs typeface="Verdana"/>
              </a:rPr>
              <a:t>που </a:t>
            </a:r>
            <a:r>
              <a:rPr sz="1600" spc="-10" dirty="0">
                <a:latin typeface="Verdana"/>
                <a:cs typeface="Verdana"/>
              </a:rPr>
              <a:t>θέλω </a:t>
            </a:r>
            <a:r>
              <a:rPr sz="1600" spc="-5" dirty="0">
                <a:latin typeface="Verdana"/>
                <a:cs typeface="Verdana"/>
              </a:rPr>
              <a:t>να  ενώσω </a:t>
            </a:r>
            <a:r>
              <a:rPr sz="1600" spc="-10" dirty="0">
                <a:latin typeface="Verdana"/>
                <a:cs typeface="Verdana"/>
              </a:rPr>
              <a:t>(πχ. </a:t>
            </a:r>
            <a:r>
              <a:rPr sz="1600" b="1" spc="-5" dirty="0">
                <a:latin typeface="Verdana"/>
                <a:cs typeface="Verdana"/>
              </a:rPr>
              <a:t>study2</a:t>
            </a:r>
            <a:r>
              <a:rPr sz="1600" spc="-5" dirty="0">
                <a:latin typeface="Verdana"/>
                <a:cs typeface="Verdana"/>
              </a:rPr>
              <a:t>), το ανοίγω  </a:t>
            </a:r>
            <a:r>
              <a:rPr sz="1600" spc="-10" dirty="0">
                <a:latin typeface="Verdana"/>
                <a:cs typeface="Verdana"/>
              </a:rPr>
              <a:t>(</a:t>
            </a:r>
            <a:r>
              <a:rPr sz="1600" b="1" spc="-10" dirty="0">
                <a:latin typeface="Verdana"/>
                <a:cs typeface="Verdana"/>
              </a:rPr>
              <a:t>Open</a:t>
            </a:r>
            <a:r>
              <a:rPr sz="1600" spc="-10" dirty="0">
                <a:latin typeface="Verdana"/>
                <a:cs typeface="Verdana"/>
              </a:rPr>
              <a:t>) </a:t>
            </a:r>
            <a:r>
              <a:rPr sz="1600" spc="-5" dirty="0">
                <a:latin typeface="Verdana"/>
                <a:cs typeface="Verdana"/>
              </a:rPr>
              <a:t>και </a:t>
            </a:r>
            <a:r>
              <a:rPr sz="1600" spc="-10" dirty="0">
                <a:latin typeface="Verdana"/>
                <a:cs typeface="Verdana"/>
              </a:rPr>
              <a:t>πατάω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Continue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6126" y="5229225"/>
            <a:ext cx="99771" cy="91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7102" y="4149725"/>
            <a:ext cx="167005" cy="1656714"/>
          </a:xfrm>
          <a:custGeom>
            <a:avLst/>
            <a:gdLst/>
            <a:ahLst/>
            <a:cxnLst/>
            <a:rect l="l" t="t" r="r" b="b"/>
            <a:pathLst>
              <a:path w="167004" h="1656714">
                <a:moveTo>
                  <a:pt x="51537" y="37664"/>
                </a:moveTo>
                <a:lnTo>
                  <a:pt x="43064" y="54638"/>
                </a:lnTo>
                <a:lnTo>
                  <a:pt x="147574" y="1656384"/>
                </a:lnTo>
                <a:lnTo>
                  <a:pt x="166497" y="1655140"/>
                </a:lnTo>
                <a:lnTo>
                  <a:pt x="62110" y="53357"/>
                </a:lnTo>
                <a:lnTo>
                  <a:pt x="51537" y="37664"/>
                </a:lnTo>
                <a:close/>
              </a:path>
              <a:path w="167004" h="1656714">
                <a:moveTo>
                  <a:pt x="49022" y="0"/>
                </a:moveTo>
                <a:lnTo>
                  <a:pt x="2413" y="93472"/>
                </a:lnTo>
                <a:lnTo>
                  <a:pt x="0" y="98170"/>
                </a:lnTo>
                <a:lnTo>
                  <a:pt x="1904" y="103886"/>
                </a:lnTo>
                <a:lnTo>
                  <a:pt x="6603" y="106299"/>
                </a:lnTo>
                <a:lnTo>
                  <a:pt x="11429" y="108585"/>
                </a:lnTo>
                <a:lnTo>
                  <a:pt x="17145" y="106680"/>
                </a:lnTo>
                <a:lnTo>
                  <a:pt x="19430" y="101981"/>
                </a:lnTo>
                <a:lnTo>
                  <a:pt x="43064" y="54638"/>
                </a:lnTo>
                <a:lnTo>
                  <a:pt x="40767" y="19431"/>
                </a:lnTo>
                <a:lnTo>
                  <a:pt x="59817" y="18161"/>
                </a:lnTo>
                <a:lnTo>
                  <a:pt x="61297" y="18161"/>
                </a:lnTo>
                <a:lnTo>
                  <a:pt x="49022" y="0"/>
                </a:lnTo>
                <a:close/>
              </a:path>
              <a:path w="167004" h="1656714">
                <a:moveTo>
                  <a:pt x="61297" y="18161"/>
                </a:moveTo>
                <a:lnTo>
                  <a:pt x="59817" y="18161"/>
                </a:lnTo>
                <a:lnTo>
                  <a:pt x="62110" y="53357"/>
                </a:lnTo>
                <a:lnTo>
                  <a:pt x="94615" y="101600"/>
                </a:lnTo>
                <a:lnTo>
                  <a:pt x="100583" y="102743"/>
                </a:lnTo>
                <a:lnTo>
                  <a:pt x="104901" y="99822"/>
                </a:lnTo>
                <a:lnTo>
                  <a:pt x="109347" y="96900"/>
                </a:lnTo>
                <a:lnTo>
                  <a:pt x="110490" y="91058"/>
                </a:lnTo>
                <a:lnTo>
                  <a:pt x="107569" y="86613"/>
                </a:lnTo>
                <a:lnTo>
                  <a:pt x="61297" y="18161"/>
                </a:lnTo>
                <a:close/>
              </a:path>
              <a:path w="167004" h="1656714">
                <a:moveTo>
                  <a:pt x="59817" y="18161"/>
                </a:moveTo>
                <a:lnTo>
                  <a:pt x="40767" y="19431"/>
                </a:lnTo>
                <a:lnTo>
                  <a:pt x="43064" y="54638"/>
                </a:lnTo>
                <a:lnTo>
                  <a:pt x="51537" y="37664"/>
                </a:lnTo>
                <a:lnTo>
                  <a:pt x="42418" y="24130"/>
                </a:lnTo>
                <a:lnTo>
                  <a:pt x="58800" y="23113"/>
                </a:lnTo>
                <a:lnTo>
                  <a:pt x="60139" y="23113"/>
                </a:lnTo>
                <a:lnTo>
                  <a:pt x="59817" y="18161"/>
                </a:lnTo>
                <a:close/>
              </a:path>
              <a:path w="167004" h="1656714">
                <a:moveTo>
                  <a:pt x="60139" y="23113"/>
                </a:moveTo>
                <a:lnTo>
                  <a:pt x="58800" y="23113"/>
                </a:lnTo>
                <a:lnTo>
                  <a:pt x="51537" y="37664"/>
                </a:lnTo>
                <a:lnTo>
                  <a:pt x="62110" y="53357"/>
                </a:lnTo>
                <a:lnTo>
                  <a:pt x="60139" y="23113"/>
                </a:lnTo>
                <a:close/>
              </a:path>
              <a:path w="167004" h="1656714">
                <a:moveTo>
                  <a:pt x="58800" y="23113"/>
                </a:moveTo>
                <a:lnTo>
                  <a:pt x="42418" y="24130"/>
                </a:lnTo>
                <a:lnTo>
                  <a:pt x="51537" y="37664"/>
                </a:lnTo>
                <a:lnTo>
                  <a:pt x="58800" y="231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825" y="1139825"/>
            <a:ext cx="4754626" cy="4975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062" y="1135062"/>
            <a:ext cx="4764405" cy="4984750"/>
          </a:xfrm>
          <a:custGeom>
            <a:avLst/>
            <a:gdLst/>
            <a:ahLst/>
            <a:cxnLst/>
            <a:rect l="l" t="t" r="r" b="b"/>
            <a:pathLst>
              <a:path w="4764405" h="4984750">
                <a:moveTo>
                  <a:pt x="0" y="4984750"/>
                </a:moveTo>
                <a:lnTo>
                  <a:pt x="4764151" y="4984750"/>
                </a:lnTo>
                <a:lnTo>
                  <a:pt x="4764151" y="0"/>
                </a:lnTo>
                <a:lnTo>
                  <a:pt x="0" y="0"/>
                </a:lnTo>
                <a:lnTo>
                  <a:pt x="0" y="4984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2500" y="5691695"/>
            <a:ext cx="1729105" cy="307975"/>
          </a:xfrm>
          <a:custGeom>
            <a:avLst/>
            <a:gdLst/>
            <a:ahLst/>
            <a:cxnLst/>
            <a:rect l="l" t="t" r="r" b="b"/>
            <a:pathLst>
              <a:path w="1729104" h="307975">
                <a:moveTo>
                  <a:pt x="54929" y="39315"/>
                </a:moveTo>
                <a:lnTo>
                  <a:pt x="37377" y="46331"/>
                </a:lnTo>
                <a:lnTo>
                  <a:pt x="52116" y="58147"/>
                </a:lnTo>
                <a:lnTo>
                  <a:pt x="1725802" y="307365"/>
                </a:lnTo>
                <a:lnTo>
                  <a:pt x="1728597" y="288518"/>
                </a:lnTo>
                <a:lnTo>
                  <a:pt x="54929" y="39315"/>
                </a:lnTo>
                <a:close/>
              </a:path>
              <a:path w="1729104" h="307975">
                <a:moveTo>
                  <a:pt x="101980" y="0"/>
                </a:moveTo>
                <a:lnTo>
                  <a:pt x="0" y="40766"/>
                </a:lnTo>
                <a:lnTo>
                  <a:pt x="85598" y="109448"/>
                </a:lnTo>
                <a:lnTo>
                  <a:pt x="91566" y="108800"/>
                </a:lnTo>
                <a:lnTo>
                  <a:pt x="98171" y="100583"/>
                </a:lnTo>
                <a:lnTo>
                  <a:pt x="97536" y="94589"/>
                </a:lnTo>
                <a:lnTo>
                  <a:pt x="52116" y="58147"/>
                </a:lnTo>
                <a:lnTo>
                  <a:pt x="17272" y="52958"/>
                </a:lnTo>
                <a:lnTo>
                  <a:pt x="20065" y="34124"/>
                </a:lnTo>
                <a:lnTo>
                  <a:pt x="67916" y="34124"/>
                </a:lnTo>
                <a:lnTo>
                  <a:pt x="108965" y="17691"/>
                </a:lnTo>
                <a:lnTo>
                  <a:pt x="111378" y="12153"/>
                </a:lnTo>
                <a:lnTo>
                  <a:pt x="109474" y="7264"/>
                </a:lnTo>
                <a:lnTo>
                  <a:pt x="107441" y="2387"/>
                </a:lnTo>
                <a:lnTo>
                  <a:pt x="101980" y="0"/>
                </a:lnTo>
                <a:close/>
              </a:path>
              <a:path w="1729104" h="307975">
                <a:moveTo>
                  <a:pt x="20065" y="34124"/>
                </a:moveTo>
                <a:lnTo>
                  <a:pt x="17272" y="52958"/>
                </a:lnTo>
                <a:lnTo>
                  <a:pt x="52116" y="58147"/>
                </a:lnTo>
                <a:lnTo>
                  <a:pt x="44931" y="52387"/>
                </a:lnTo>
                <a:lnTo>
                  <a:pt x="22225" y="52387"/>
                </a:lnTo>
                <a:lnTo>
                  <a:pt x="24637" y="36118"/>
                </a:lnTo>
                <a:lnTo>
                  <a:pt x="33457" y="36118"/>
                </a:lnTo>
                <a:lnTo>
                  <a:pt x="20065" y="34124"/>
                </a:lnTo>
                <a:close/>
              </a:path>
              <a:path w="1729104" h="307975">
                <a:moveTo>
                  <a:pt x="24637" y="36118"/>
                </a:moveTo>
                <a:lnTo>
                  <a:pt x="22225" y="52387"/>
                </a:lnTo>
                <a:lnTo>
                  <a:pt x="37377" y="46331"/>
                </a:lnTo>
                <a:lnTo>
                  <a:pt x="24637" y="36118"/>
                </a:lnTo>
                <a:close/>
              </a:path>
              <a:path w="1729104" h="307975">
                <a:moveTo>
                  <a:pt x="37377" y="46331"/>
                </a:moveTo>
                <a:lnTo>
                  <a:pt x="22225" y="52387"/>
                </a:lnTo>
                <a:lnTo>
                  <a:pt x="44931" y="52387"/>
                </a:lnTo>
                <a:lnTo>
                  <a:pt x="37377" y="46331"/>
                </a:lnTo>
                <a:close/>
              </a:path>
              <a:path w="1729104" h="307975">
                <a:moveTo>
                  <a:pt x="33457" y="36118"/>
                </a:moveTo>
                <a:lnTo>
                  <a:pt x="24637" y="36118"/>
                </a:lnTo>
                <a:lnTo>
                  <a:pt x="37377" y="46331"/>
                </a:lnTo>
                <a:lnTo>
                  <a:pt x="54929" y="39315"/>
                </a:lnTo>
                <a:lnTo>
                  <a:pt x="33457" y="36118"/>
                </a:lnTo>
                <a:close/>
              </a:path>
              <a:path w="1729104" h="307975">
                <a:moveTo>
                  <a:pt x="67916" y="34124"/>
                </a:moveTo>
                <a:lnTo>
                  <a:pt x="20065" y="34124"/>
                </a:lnTo>
                <a:lnTo>
                  <a:pt x="54929" y="39315"/>
                </a:lnTo>
                <a:lnTo>
                  <a:pt x="67916" y="341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5539" y="3716273"/>
            <a:ext cx="1231265" cy="1329055"/>
          </a:xfrm>
          <a:custGeom>
            <a:avLst/>
            <a:gdLst/>
            <a:ahLst/>
            <a:cxnLst/>
            <a:rect l="l" t="t" r="r" b="b"/>
            <a:pathLst>
              <a:path w="1231265" h="1329054">
                <a:moveTo>
                  <a:pt x="1205360" y="27761"/>
                </a:moveTo>
                <a:lnTo>
                  <a:pt x="1187175" y="33321"/>
                </a:lnTo>
                <a:lnTo>
                  <a:pt x="0" y="1315974"/>
                </a:lnTo>
                <a:lnTo>
                  <a:pt x="14096" y="1328927"/>
                </a:lnTo>
                <a:lnTo>
                  <a:pt x="1201265" y="46148"/>
                </a:lnTo>
                <a:lnTo>
                  <a:pt x="1205360" y="27761"/>
                </a:lnTo>
                <a:close/>
              </a:path>
              <a:path w="1231265" h="1329054">
                <a:moveTo>
                  <a:pt x="1229380" y="7365"/>
                </a:moveTo>
                <a:lnTo>
                  <a:pt x="1211199" y="7365"/>
                </a:lnTo>
                <a:lnTo>
                  <a:pt x="1225168" y="20319"/>
                </a:lnTo>
                <a:lnTo>
                  <a:pt x="1201265" y="46148"/>
                </a:lnTo>
                <a:lnTo>
                  <a:pt x="1189735" y="97917"/>
                </a:lnTo>
                <a:lnTo>
                  <a:pt x="1188592" y="103124"/>
                </a:lnTo>
                <a:lnTo>
                  <a:pt x="1191894" y="108203"/>
                </a:lnTo>
                <a:lnTo>
                  <a:pt x="1202181" y="110489"/>
                </a:lnTo>
                <a:lnTo>
                  <a:pt x="1207261" y="107187"/>
                </a:lnTo>
                <a:lnTo>
                  <a:pt x="1208404" y="102107"/>
                </a:lnTo>
                <a:lnTo>
                  <a:pt x="1229380" y="7365"/>
                </a:lnTo>
                <a:close/>
              </a:path>
              <a:path w="1231265" h="1329054">
                <a:moveTo>
                  <a:pt x="1231010" y="0"/>
                </a:moveTo>
                <a:lnTo>
                  <a:pt x="1125981" y="32003"/>
                </a:lnTo>
                <a:lnTo>
                  <a:pt x="1123187" y="37337"/>
                </a:lnTo>
                <a:lnTo>
                  <a:pt x="1126235" y="47498"/>
                </a:lnTo>
                <a:lnTo>
                  <a:pt x="1131569" y="50292"/>
                </a:lnTo>
                <a:lnTo>
                  <a:pt x="1187175" y="33321"/>
                </a:lnTo>
                <a:lnTo>
                  <a:pt x="1211199" y="7365"/>
                </a:lnTo>
                <a:lnTo>
                  <a:pt x="1229380" y="7365"/>
                </a:lnTo>
                <a:lnTo>
                  <a:pt x="1231010" y="0"/>
                </a:lnTo>
                <a:close/>
              </a:path>
              <a:path w="1231265" h="1329054">
                <a:moveTo>
                  <a:pt x="1215992" y="11811"/>
                </a:moveTo>
                <a:lnTo>
                  <a:pt x="1208912" y="11811"/>
                </a:lnTo>
                <a:lnTo>
                  <a:pt x="1220977" y="22987"/>
                </a:lnTo>
                <a:lnTo>
                  <a:pt x="1205360" y="27761"/>
                </a:lnTo>
                <a:lnTo>
                  <a:pt x="1201265" y="46148"/>
                </a:lnTo>
                <a:lnTo>
                  <a:pt x="1225168" y="20319"/>
                </a:lnTo>
                <a:lnTo>
                  <a:pt x="1215992" y="11811"/>
                </a:lnTo>
                <a:close/>
              </a:path>
              <a:path w="1231265" h="1329054">
                <a:moveTo>
                  <a:pt x="1211199" y="7365"/>
                </a:moveTo>
                <a:lnTo>
                  <a:pt x="1187175" y="33321"/>
                </a:lnTo>
                <a:lnTo>
                  <a:pt x="1205360" y="27761"/>
                </a:lnTo>
                <a:lnTo>
                  <a:pt x="1208912" y="11811"/>
                </a:lnTo>
                <a:lnTo>
                  <a:pt x="1215992" y="11811"/>
                </a:lnTo>
                <a:lnTo>
                  <a:pt x="1211199" y="7365"/>
                </a:lnTo>
                <a:close/>
              </a:path>
              <a:path w="1231265" h="1329054">
                <a:moveTo>
                  <a:pt x="1208912" y="11811"/>
                </a:moveTo>
                <a:lnTo>
                  <a:pt x="1205360" y="27761"/>
                </a:lnTo>
                <a:lnTo>
                  <a:pt x="1220977" y="22987"/>
                </a:lnTo>
                <a:lnTo>
                  <a:pt x="1208912" y="118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688" y="302768"/>
            <a:ext cx="6989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Ένωση </a:t>
            </a:r>
            <a:r>
              <a:rPr sz="3200" spc="-10" dirty="0"/>
              <a:t>αρχείων: </a:t>
            </a:r>
            <a:r>
              <a:rPr sz="3200" spc="-15" dirty="0"/>
              <a:t>Merge </a:t>
            </a:r>
            <a:r>
              <a:rPr sz="3200" dirty="0"/>
              <a:t>Files &amp; Add</a:t>
            </a:r>
            <a:r>
              <a:rPr sz="3200" spc="-60" dirty="0"/>
              <a:t> </a:t>
            </a:r>
            <a:r>
              <a:rPr sz="3200" spc="-5" dirty="0"/>
              <a:t>Cases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0825" y="1052575"/>
            <a:ext cx="4321175" cy="3671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62" y="1047750"/>
            <a:ext cx="4330700" cy="3681729"/>
          </a:xfrm>
          <a:custGeom>
            <a:avLst/>
            <a:gdLst/>
            <a:ahLst/>
            <a:cxnLst/>
            <a:rect l="l" t="t" r="r" b="b"/>
            <a:pathLst>
              <a:path w="4330700" h="3681729">
                <a:moveTo>
                  <a:pt x="0" y="3681349"/>
                </a:moveTo>
                <a:lnTo>
                  <a:pt x="4330700" y="3681349"/>
                </a:lnTo>
                <a:lnTo>
                  <a:pt x="4330700" y="0"/>
                </a:lnTo>
                <a:lnTo>
                  <a:pt x="0" y="0"/>
                </a:lnTo>
                <a:lnTo>
                  <a:pt x="0" y="3681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212" y="4941887"/>
            <a:ext cx="347980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233679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Τσεκάρω το </a:t>
            </a:r>
            <a:r>
              <a:rPr sz="1800" b="1" spc="-5" dirty="0">
                <a:latin typeface="Verdana"/>
                <a:cs typeface="Verdana"/>
              </a:rPr>
              <a:t>Indicate case  source </a:t>
            </a:r>
            <a:r>
              <a:rPr sz="1800" b="1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variable </a:t>
            </a:r>
            <a:r>
              <a:rPr sz="1800" dirty="0">
                <a:latin typeface="Verdana"/>
                <a:cs typeface="Verdana"/>
              </a:rPr>
              <a:t>και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b="1" spc="5" dirty="0">
                <a:latin typeface="Verdana"/>
                <a:cs typeface="Verdana"/>
              </a:rPr>
              <a:t>ΟΚ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87900" y="1052575"/>
            <a:ext cx="3960876" cy="367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3201" y="1047750"/>
            <a:ext cx="3970654" cy="3681729"/>
          </a:xfrm>
          <a:custGeom>
            <a:avLst/>
            <a:gdLst/>
            <a:ahLst/>
            <a:cxnLst/>
            <a:rect l="l" t="t" r="r" b="b"/>
            <a:pathLst>
              <a:path w="3970654" h="3681729">
                <a:moveTo>
                  <a:pt x="0" y="3681349"/>
                </a:moveTo>
                <a:lnTo>
                  <a:pt x="3970401" y="3681349"/>
                </a:lnTo>
                <a:lnTo>
                  <a:pt x="3970401" y="0"/>
                </a:lnTo>
                <a:lnTo>
                  <a:pt x="0" y="0"/>
                </a:lnTo>
                <a:lnTo>
                  <a:pt x="0" y="3681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7900" y="4964176"/>
            <a:ext cx="3961129" cy="15703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 marR="83185" algn="just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Οι πρώτες </a:t>
            </a:r>
            <a:r>
              <a:rPr sz="1600" spc="-10" dirty="0">
                <a:latin typeface="Verdana"/>
                <a:cs typeface="Verdana"/>
              </a:rPr>
              <a:t>10 </a:t>
            </a:r>
            <a:r>
              <a:rPr sz="1600" spc="-5" dirty="0">
                <a:latin typeface="Verdana"/>
                <a:cs typeface="Verdana"/>
              </a:rPr>
              <a:t>περιπτώσεις (1-10)  προέρχονται από το αρχείο study1  και στη </a:t>
            </a:r>
            <a:r>
              <a:rPr sz="1600" dirty="0">
                <a:latin typeface="Verdana"/>
                <a:cs typeface="Verdana"/>
              </a:rPr>
              <a:t>νέα </a:t>
            </a:r>
            <a:r>
              <a:rPr sz="1600" spc="-5" dirty="0">
                <a:latin typeface="Verdana"/>
                <a:cs typeface="Verdana"/>
              </a:rPr>
              <a:t>μεταβλητή </a:t>
            </a:r>
            <a:r>
              <a:rPr sz="1600" dirty="0">
                <a:latin typeface="Verdana"/>
                <a:cs typeface="Verdana"/>
              </a:rPr>
              <a:t>source01  </a:t>
            </a:r>
            <a:r>
              <a:rPr sz="1600" spc="-5" dirty="0">
                <a:latin typeface="Verdana"/>
                <a:cs typeface="Verdana"/>
              </a:rPr>
              <a:t>έχουν τιμή </a:t>
            </a:r>
            <a:r>
              <a:rPr sz="1600" spc="5" dirty="0">
                <a:latin typeface="Verdana"/>
                <a:cs typeface="Verdana"/>
              </a:rPr>
              <a:t>0, </a:t>
            </a:r>
            <a:r>
              <a:rPr sz="1600" spc="-5" dirty="0">
                <a:latin typeface="Verdana"/>
                <a:cs typeface="Verdana"/>
              </a:rPr>
              <a:t>ενώ </a:t>
            </a:r>
            <a:r>
              <a:rPr sz="1600" spc="5" dirty="0">
                <a:latin typeface="Verdana"/>
                <a:cs typeface="Verdana"/>
              </a:rPr>
              <a:t>οι </a:t>
            </a:r>
            <a:r>
              <a:rPr sz="1600" dirty="0">
                <a:latin typeface="Verdana"/>
                <a:cs typeface="Verdana"/>
              </a:rPr>
              <a:t>υπόλοιπες </a:t>
            </a:r>
            <a:r>
              <a:rPr sz="1600" spc="-15" dirty="0">
                <a:latin typeface="Verdana"/>
                <a:cs typeface="Verdana"/>
              </a:rPr>
              <a:t>10  </a:t>
            </a:r>
            <a:r>
              <a:rPr sz="1600" spc="-5" dirty="0">
                <a:latin typeface="Verdana"/>
                <a:cs typeface="Verdana"/>
              </a:rPr>
              <a:t>(11-20) προέρχονται από το study2  και έχουν τιμή</a:t>
            </a:r>
            <a:r>
              <a:rPr sz="1600" spc="5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1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412" y="302768"/>
            <a:ext cx="7595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Ένωση </a:t>
            </a:r>
            <a:r>
              <a:rPr sz="3200" spc="-10" dirty="0"/>
              <a:t>αρχείων: </a:t>
            </a:r>
            <a:r>
              <a:rPr sz="3200" spc="-15" dirty="0"/>
              <a:t>Merge </a:t>
            </a:r>
            <a:r>
              <a:rPr sz="3200" dirty="0"/>
              <a:t>Files &amp; Add</a:t>
            </a:r>
            <a:r>
              <a:rPr sz="3200" spc="-50" dirty="0"/>
              <a:t> </a:t>
            </a:r>
            <a:r>
              <a:rPr sz="3200" spc="-20" dirty="0"/>
              <a:t>Variables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90" y="1139190"/>
            <a:ext cx="848614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323340" algn="l"/>
                <a:tab pos="1957070" algn="l"/>
                <a:tab pos="3128010" algn="l"/>
                <a:tab pos="3818254" algn="l"/>
                <a:tab pos="4661535" algn="l"/>
                <a:tab pos="4961890" algn="l"/>
                <a:tab pos="5322570" algn="l"/>
                <a:tab pos="6165850" algn="l"/>
                <a:tab pos="6558915" algn="l"/>
                <a:tab pos="7198995" algn="l"/>
              </a:tabLst>
            </a:pPr>
            <a:r>
              <a:rPr sz="2400" spc="-5" dirty="0">
                <a:latin typeface="Calibri"/>
                <a:cs typeface="Calibri"/>
              </a:rPr>
              <a:t>Έν</a:t>
            </a:r>
            <a:r>
              <a:rPr sz="2400" spc="-10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ση	</a:t>
            </a:r>
            <a:r>
              <a:rPr sz="2400" spc="-5" dirty="0">
                <a:latin typeface="Calibri"/>
                <a:cs typeface="Calibri"/>
              </a:rPr>
              <a:t>δ</a:t>
            </a:r>
            <a:r>
              <a:rPr sz="2400" spc="5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ο	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20" dirty="0">
                <a:latin typeface="Calibri"/>
                <a:cs typeface="Calibri"/>
              </a:rPr>
              <a:t>ρ</a:t>
            </a:r>
            <a:r>
              <a:rPr sz="2400" spc="-30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ε</a:t>
            </a:r>
            <a:r>
              <a:rPr sz="2400" spc="10" dirty="0">
                <a:latin typeface="Calibri"/>
                <a:cs typeface="Calibri"/>
              </a:rPr>
              <a:t>ί</a:t>
            </a:r>
            <a:r>
              <a:rPr sz="2400" spc="-20" dirty="0">
                <a:latin typeface="Calibri"/>
                <a:cs typeface="Calibri"/>
              </a:rPr>
              <a:t>ω</a:t>
            </a:r>
            <a:r>
              <a:rPr sz="2400" dirty="0">
                <a:latin typeface="Calibri"/>
                <a:cs typeface="Calibri"/>
              </a:rPr>
              <a:t>ν	(</a:t>
            </a:r>
            <a:r>
              <a:rPr sz="2400" spc="5" dirty="0">
                <a:latin typeface="Calibri"/>
                <a:cs typeface="Calibri"/>
              </a:rPr>
              <a:t>π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spc="-5" dirty="0">
                <a:latin typeface="Calibri"/>
                <a:cs typeface="Calibri"/>
              </a:rPr>
              <a:t>χ</a:t>
            </a:r>
            <a:r>
              <a:rPr sz="2400" dirty="0">
                <a:latin typeface="Calibri"/>
                <a:cs typeface="Calibri"/>
              </a:rPr>
              <a:t>.	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dy	1	&amp;	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dy	</a:t>
            </a:r>
            <a:r>
              <a:rPr sz="2400" b="1" spc="-5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)	που	περι</a:t>
            </a:r>
            <a:r>
              <a:rPr sz="2400" spc="-10" dirty="0">
                <a:latin typeface="Calibri"/>
                <a:cs typeface="Calibri"/>
              </a:rPr>
              <a:t>έ</a:t>
            </a:r>
            <a:r>
              <a:rPr sz="2400" spc="-30" dirty="0">
                <a:latin typeface="Calibri"/>
                <a:cs typeface="Calibri"/>
              </a:rPr>
              <a:t>χ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spc="-15" dirty="0">
                <a:latin typeface="Calibri"/>
                <a:cs typeface="Calibri"/>
              </a:rPr>
              <a:t>υ</a:t>
            </a:r>
            <a:r>
              <a:rPr sz="2400" dirty="0">
                <a:latin typeface="Calibri"/>
                <a:cs typeface="Calibri"/>
              </a:rPr>
              <a:t>ν  </a:t>
            </a:r>
            <a:r>
              <a:rPr sz="2400" spc="-10" dirty="0">
                <a:latin typeface="Calibri"/>
                <a:cs typeface="Calibri"/>
              </a:rPr>
              <a:t>διαφορετικές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spc="-10" dirty="0">
                <a:latin typeface="Calibri"/>
                <a:cs typeface="Calibri"/>
              </a:rPr>
              <a:t>αλλά </a:t>
            </a:r>
            <a:r>
              <a:rPr sz="2400" spc="-5" dirty="0">
                <a:latin typeface="Calibri"/>
                <a:cs typeface="Calibri"/>
              </a:rPr>
              <a:t>ίδιο </a:t>
            </a:r>
            <a:r>
              <a:rPr sz="2400" spc="-15" dirty="0">
                <a:latin typeface="Calibri"/>
                <a:cs typeface="Calibri"/>
              </a:rPr>
              <a:t>δείγμα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συμμετεχόντων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Ανοίγω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αρχείο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study1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b="1" spc="-15" dirty="0">
                <a:latin typeface="Calibri"/>
                <a:cs typeface="Calibri"/>
              </a:rPr>
              <a:t>Data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b="1" spc="-15" dirty="0">
                <a:latin typeface="Calibri"/>
                <a:cs typeface="Calibri"/>
              </a:rPr>
              <a:t>Merge </a:t>
            </a:r>
            <a:r>
              <a:rPr sz="2400" b="1" dirty="0">
                <a:latin typeface="Calibri"/>
                <a:cs typeface="Calibri"/>
              </a:rPr>
              <a:t>Files → </a:t>
            </a:r>
            <a:r>
              <a:rPr sz="2400" b="1" spc="-5" dirty="0">
                <a:latin typeface="Calibri"/>
                <a:cs typeface="Calibri"/>
              </a:rPr>
              <a:t>Add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Variables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400" spc="-10" dirty="0">
                <a:latin typeface="Calibri"/>
                <a:cs typeface="Calibri"/>
              </a:rPr>
              <a:t>Αναζήτηση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b="1" spc="-5" dirty="0">
                <a:latin typeface="Calibri"/>
                <a:cs typeface="Calibri"/>
              </a:rPr>
              <a:t>Browse</a:t>
            </a:r>
            <a:r>
              <a:rPr sz="2400" spc="-5" dirty="0">
                <a:latin typeface="Calibri"/>
                <a:cs typeface="Calibri"/>
              </a:rPr>
              <a:t>)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αρχείο </a:t>
            </a:r>
            <a:r>
              <a:rPr sz="2400" b="1" spc="-10" dirty="0">
                <a:latin typeface="Calibri"/>
                <a:cs typeface="Calibri"/>
              </a:rPr>
              <a:t>study </a:t>
            </a:r>
            <a:r>
              <a:rPr sz="2400" b="1" dirty="0">
                <a:latin typeface="Calibri"/>
                <a:cs typeface="Calibri"/>
              </a:rPr>
              <a:t>3 → </a:t>
            </a:r>
            <a:r>
              <a:rPr sz="2400" b="1" spc="-10" dirty="0">
                <a:latin typeface="Calibri"/>
                <a:cs typeface="Calibri"/>
              </a:rPr>
              <a:t>Continue </a:t>
            </a:r>
            <a:r>
              <a:rPr sz="2400" b="1" dirty="0">
                <a:latin typeface="Calibri"/>
                <a:cs typeface="Calibri"/>
              </a:rPr>
              <a:t>→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5" dirty="0">
                <a:latin typeface="Calibri"/>
                <a:cs typeface="Calibri"/>
              </a:rPr>
              <a:t>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dirty="0">
                <a:latin typeface="Calibri"/>
                <a:cs typeface="Calibri"/>
              </a:rPr>
              <a:t>New </a:t>
            </a:r>
            <a:r>
              <a:rPr sz="2400" b="1" spc="-15" dirty="0">
                <a:latin typeface="Calibri"/>
                <a:cs typeface="Calibri"/>
              </a:rPr>
              <a:t>Working Data </a:t>
            </a:r>
            <a:r>
              <a:rPr sz="2400" b="1" dirty="0">
                <a:latin typeface="Calibri"/>
                <a:cs typeface="Calibri"/>
              </a:rPr>
              <a:t>File </a:t>
            </a:r>
            <a:r>
              <a:rPr sz="2400" spc="-5" dirty="0">
                <a:latin typeface="Calibri"/>
                <a:cs typeface="Calibri"/>
              </a:rPr>
              <a:t>περιέχει τις </a:t>
            </a:r>
            <a:r>
              <a:rPr sz="2400" spc="-10" dirty="0">
                <a:latin typeface="Calibri"/>
                <a:cs typeface="Calibri"/>
              </a:rPr>
              <a:t>μεταβλητές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5" dirty="0">
                <a:latin typeface="Calibri"/>
                <a:cs typeface="Calibri"/>
              </a:rPr>
              <a:t>θα  </a:t>
            </a:r>
            <a:r>
              <a:rPr sz="2400" spc="-10" dirty="0">
                <a:latin typeface="Calibri"/>
                <a:cs typeface="Calibri"/>
              </a:rPr>
              <a:t>ενωθούν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5" dirty="0">
                <a:latin typeface="Calibri"/>
                <a:cs typeface="Calibri"/>
              </a:rPr>
              <a:t>καινούργιο </a:t>
            </a:r>
            <a:r>
              <a:rPr sz="2400" spc="-10" dirty="0">
                <a:latin typeface="Calibri"/>
                <a:cs typeface="Calibri"/>
              </a:rPr>
              <a:t>αρχείο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5" dirty="0">
                <a:latin typeface="Calibri"/>
                <a:cs typeface="Calibri"/>
              </a:rPr>
              <a:t>θα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δημιουργηθεί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Δύο από τις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spc="-10" dirty="0">
                <a:latin typeface="Calibri"/>
                <a:cs typeface="Calibri"/>
              </a:rPr>
              <a:t>μας </a:t>
            </a:r>
            <a:r>
              <a:rPr sz="2400" spc="-5" dirty="0">
                <a:latin typeface="Calibri"/>
                <a:cs typeface="Calibri"/>
              </a:rPr>
              <a:t>(ΑΑ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5" dirty="0">
                <a:latin typeface="Calibri"/>
                <a:cs typeface="Calibri"/>
              </a:rPr>
              <a:t>sex) υπάρχουν </a:t>
            </a:r>
            <a:r>
              <a:rPr sz="2400" spc="-10" dirty="0">
                <a:latin typeface="Calibri"/>
                <a:cs typeface="Calibri"/>
              </a:rPr>
              <a:t>ταυτόχρονα  </a:t>
            </a:r>
            <a:r>
              <a:rPr sz="2400" spc="-5" dirty="0">
                <a:latin typeface="Calibri"/>
                <a:cs typeface="Calibri"/>
              </a:rPr>
              <a:t>στα </a:t>
            </a:r>
            <a:r>
              <a:rPr sz="2400" dirty="0">
                <a:latin typeface="Calibri"/>
                <a:cs typeface="Calibri"/>
              </a:rPr>
              <a:t>δύο </a:t>
            </a:r>
            <a:r>
              <a:rPr sz="2400" spc="-10" dirty="0">
                <a:latin typeface="Calibri"/>
                <a:cs typeface="Calibri"/>
              </a:rPr>
              <a:t>αρχεία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γι’αυτό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spc="-5" dirty="0">
                <a:latin typeface="Calibri"/>
                <a:cs typeface="Calibri"/>
              </a:rPr>
              <a:t>εμφανίζονται </a:t>
            </a:r>
            <a:r>
              <a:rPr sz="2400" spc="-10" dirty="0">
                <a:latin typeface="Calibri"/>
                <a:cs typeface="Calibri"/>
              </a:rPr>
              <a:t>ταυτόχρονα 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πεδίο </a:t>
            </a:r>
            <a:r>
              <a:rPr sz="2400" b="1" spc="-15" dirty="0">
                <a:latin typeface="Calibri"/>
                <a:cs typeface="Calibri"/>
              </a:rPr>
              <a:t>Excluded Variables </a:t>
            </a:r>
            <a:r>
              <a:rPr sz="2400" b="1" spc="-20" dirty="0">
                <a:latin typeface="Calibri"/>
                <a:cs typeface="Calibri"/>
              </a:rPr>
              <a:t>box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πεδίο </a:t>
            </a:r>
            <a:r>
              <a:rPr sz="2400" b="1" dirty="0">
                <a:latin typeface="Calibri"/>
                <a:cs typeface="Calibri"/>
              </a:rPr>
              <a:t>New </a:t>
            </a:r>
            <a:r>
              <a:rPr sz="2400" b="1" spc="-5" dirty="0">
                <a:latin typeface="Calibri"/>
                <a:cs typeface="Calibri"/>
              </a:rPr>
              <a:t>Active  </a:t>
            </a:r>
            <a:r>
              <a:rPr sz="2400" b="1" spc="-10" dirty="0">
                <a:latin typeface="Calibri"/>
                <a:cs typeface="Calibri"/>
              </a:rPr>
              <a:t>Dataset. </a:t>
            </a:r>
            <a:r>
              <a:rPr sz="2400" dirty="0">
                <a:latin typeface="Calibri"/>
                <a:cs typeface="Calibri"/>
              </a:rPr>
              <a:t>Εάν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πεδίο </a:t>
            </a:r>
            <a:r>
              <a:rPr sz="2400" b="1" spc="-15" dirty="0">
                <a:latin typeface="Calibri"/>
                <a:cs typeface="Calibri"/>
              </a:rPr>
              <a:t>Excluded </a:t>
            </a:r>
            <a:r>
              <a:rPr sz="2400" b="1" spc="-20" dirty="0">
                <a:latin typeface="Calibri"/>
                <a:cs typeface="Calibri"/>
              </a:rPr>
              <a:t>Variables box </a:t>
            </a:r>
            <a:r>
              <a:rPr sz="2400" spc="-20" dirty="0">
                <a:latin typeface="Calibri"/>
                <a:cs typeface="Calibri"/>
              </a:rPr>
              <a:t>ήταν άδειο, </a:t>
            </a:r>
            <a:r>
              <a:rPr sz="2400" spc="-15" dirty="0">
                <a:latin typeface="Calibri"/>
                <a:cs typeface="Calibri"/>
              </a:rPr>
              <a:t>αυτό  </a:t>
            </a:r>
            <a:r>
              <a:rPr sz="2400" spc="-5" dirty="0">
                <a:latin typeface="Calibri"/>
                <a:cs typeface="Calibri"/>
              </a:rPr>
              <a:t>θα </a:t>
            </a:r>
            <a:r>
              <a:rPr sz="2400" spc="-10" dirty="0">
                <a:latin typeface="Calibri"/>
                <a:cs typeface="Calibri"/>
              </a:rPr>
              <a:t>σήμαινε ότι </a:t>
            </a:r>
            <a:r>
              <a:rPr sz="2400" spc="-5" dirty="0">
                <a:latin typeface="Calibri"/>
                <a:cs typeface="Calibri"/>
              </a:rPr>
              <a:t>δεν </a:t>
            </a:r>
            <a:r>
              <a:rPr sz="2400" spc="-15" dirty="0">
                <a:latin typeface="Calibri"/>
                <a:cs typeface="Calibri"/>
              </a:rPr>
              <a:t>υπήρχαν κοινές-ίδιες </a:t>
            </a:r>
            <a:r>
              <a:rPr sz="2400" spc="-10" dirty="0">
                <a:latin typeface="Calibri"/>
                <a:cs typeface="Calibri"/>
              </a:rPr>
              <a:t>μεταβλητές </a:t>
            </a:r>
            <a:r>
              <a:rPr sz="2400" spc="-5" dirty="0">
                <a:latin typeface="Calibri"/>
                <a:cs typeface="Calibri"/>
              </a:rPr>
              <a:t>στα δύο  </a:t>
            </a:r>
            <a:r>
              <a:rPr sz="2400" spc="-10" dirty="0">
                <a:latin typeface="Calibri"/>
                <a:cs typeface="Calibri"/>
              </a:rPr>
              <a:t>αρχεία.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412" y="230505"/>
            <a:ext cx="7595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Ένωση </a:t>
            </a:r>
            <a:r>
              <a:rPr sz="3200" spc="-10" dirty="0"/>
              <a:t>αρχείων: </a:t>
            </a:r>
            <a:r>
              <a:rPr sz="3200" spc="-15" dirty="0"/>
              <a:t>Merge </a:t>
            </a:r>
            <a:r>
              <a:rPr sz="3200" dirty="0"/>
              <a:t>Files &amp; Add</a:t>
            </a:r>
            <a:r>
              <a:rPr sz="3200" spc="-50" dirty="0"/>
              <a:t> </a:t>
            </a:r>
            <a:r>
              <a:rPr sz="3200" spc="-20" dirty="0"/>
              <a:t>Variables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79387" y="925449"/>
            <a:ext cx="3230499" cy="3146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625" y="920750"/>
            <a:ext cx="3240405" cy="3155950"/>
          </a:xfrm>
          <a:custGeom>
            <a:avLst/>
            <a:gdLst/>
            <a:ahLst/>
            <a:cxnLst/>
            <a:rect l="l" t="t" r="r" b="b"/>
            <a:pathLst>
              <a:path w="3240404" h="3155950">
                <a:moveTo>
                  <a:pt x="0" y="3155950"/>
                </a:moveTo>
                <a:lnTo>
                  <a:pt x="3240024" y="3155950"/>
                </a:lnTo>
                <a:lnTo>
                  <a:pt x="3240024" y="0"/>
                </a:lnTo>
                <a:lnTo>
                  <a:pt x="0" y="0"/>
                </a:lnTo>
                <a:lnTo>
                  <a:pt x="0" y="3155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2500" y="908050"/>
            <a:ext cx="5535676" cy="460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7801" y="903350"/>
            <a:ext cx="5545455" cy="4618355"/>
          </a:xfrm>
          <a:custGeom>
            <a:avLst/>
            <a:gdLst/>
            <a:ahLst/>
            <a:cxnLst/>
            <a:rect l="l" t="t" r="r" b="b"/>
            <a:pathLst>
              <a:path w="5545455" h="4618355">
                <a:moveTo>
                  <a:pt x="0" y="4617974"/>
                </a:moveTo>
                <a:lnTo>
                  <a:pt x="5545201" y="4617974"/>
                </a:lnTo>
                <a:lnTo>
                  <a:pt x="5545201" y="0"/>
                </a:lnTo>
                <a:lnTo>
                  <a:pt x="0" y="0"/>
                </a:lnTo>
                <a:lnTo>
                  <a:pt x="0" y="46179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412" y="302768"/>
            <a:ext cx="7595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Ένωση </a:t>
            </a:r>
            <a:r>
              <a:rPr sz="3200" spc="-10" dirty="0"/>
              <a:t>αρχείων: </a:t>
            </a:r>
            <a:r>
              <a:rPr sz="3200" spc="-15" dirty="0"/>
              <a:t>Merge </a:t>
            </a:r>
            <a:r>
              <a:rPr sz="3200" dirty="0"/>
              <a:t>Files &amp; Add</a:t>
            </a:r>
            <a:r>
              <a:rPr sz="3200" spc="-50" dirty="0"/>
              <a:t> </a:t>
            </a:r>
            <a:r>
              <a:rPr sz="3200" spc="-20" dirty="0"/>
              <a:t>Variables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11187" y="1151000"/>
            <a:ext cx="3600450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425" y="1146175"/>
            <a:ext cx="3609975" cy="3249930"/>
          </a:xfrm>
          <a:custGeom>
            <a:avLst/>
            <a:gdLst/>
            <a:ahLst/>
            <a:cxnLst/>
            <a:rect l="l" t="t" r="r" b="b"/>
            <a:pathLst>
              <a:path w="3609975" h="3249929">
                <a:moveTo>
                  <a:pt x="0" y="3249549"/>
                </a:moveTo>
                <a:lnTo>
                  <a:pt x="3609975" y="3249549"/>
                </a:lnTo>
                <a:lnTo>
                  <a:pt x="3609975" y="0"/>
                </a:lnTo>
                <a:lnTo>
                  <a:pt x="0" y="0"/>
                </a:lnTo>
                <a:lnTo>
                  <a:pt x="0" y="32495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123950"/>
            <a:ext cx="3779774" cy="326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7173" y="1119124"/>
            <a:ext cx="3789679" cy="3276600"/>
          </a:xfrm>
          <a:custGeom>
            <a:avLst/>
            <a:gdLst/>
            <a:ahLst/>
            <a:cxnLst/>
            <a:rect l="l" t="t" r="r" b="b"/>
            <a:pathLst>
              <a:path w="3789679" h="3276600">
                <a:moveTo>
                  <a:pt x="0" y="3276600"/>
                </a:moveTo>
                <a:lnTo>
                  <a:pt x="3789426" y="3276600"/>
                </a:lnTo>
                <a:lnTo>
                  <a:pt x="3789426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1926" y="4724336"/>
            <a:ext cx="158432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Κλικ </a:t>
            </a:r>
            <a:r>
              <a:rPr sz="1800" spc="-5" dirty="0">
                <a:latin typeface="Verdana"/>
                <a:cs typeface="Verdana"/>
              </a:rPr>
              <a:t>στο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ΟΚ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95389" y="2492375"/>
            <a:ext cx="1098550" cy="2236470"/>
          </a:xfrm>
          <a:custGeom>
            <a:avLst/>
            <a:gdLst/>
            <a:ahLst/>
            <a:cxnLst/>
            <a:rect l="l" t="t" r="r" b="b"/>
            <a:pathLst>
              <a:path w="1098550" h="2236470">
                <a:moveTo>
                  <a:pt x="1073258" y="34018"/>
                </a:moveTo>
                <a:lnTo>
                  <a:pt x="1057517" y="44576"/>
                </a:lnTo>
                <a:lnTo>
                  <a:pt x="0" y="2227834"/>
                </a:lnTo>
                <a:lnTo>
                  <a:pt x="17144" y="2236216"/>
                </a:lnTo>
                <a:lnTo>
                  <a:pt x="1074692" y="52770"/>
                </a:lnTo>
                <a:lnTo>
                  <a:pt x="1073258" y="34018"/>
                </a:lnTo>
                <a:close/>
              </a:path>
              <a:path w="1098550" h="2236470">
                <a:moveTo>
                  <a:pt x="1090772" y="12826"/>
                </a:moveTo>
                <a:lnTo>
                  <a:pt x="1072895" y="12826"/>
                </a:lnTo>
                <a:lnTo>
                  <a:pt x="1090040" y="21082"/>
                </a:lnTo>
                <a:lnTo>
                  <a:pt x="1074692" y="52770"/>
                </a:lnTo>
                <a:lnTo>
                  <a:pt x="1078737" y="105663"/>
                </a:lnTo>
                <a:lnTo>
                  <a:pt x="1079245" y="110871"/>
                </a:lnTo>
                <a:lnTo>
                  <a:pt x="1083817" y="114808"/>
                </a:lnTo>
                <a:lnTo>
                  <a:pt x="1094231" y="114046"/>
                </a:lnTo>
                <a:lnTo>
                  <a:pt x="1098168" y="109474"/>
                </a:lnTo>
                <a:lnTo>
                  <a:pt x="1097787" y="104139"/>
                </a:lnTo>
                <a:lnTo>
                  <a:pt x="1090772" y="12826"/>
                </a:lnTo>
                <a:close/>
              </a:path>
              <a:path w="1098550" h="2236470">
                <a:moveTo>
                  <a:pt x="1089786" y="0"/>
                </a:moveTo>
                <a:lnTo>
                  <a:pt x="998601" y="61213"/>
                </a:lnTo>
                <a:lnTo>
                  <a:pt x="997457" y="67183"/>
                </a:lnTo>
                <a:lnTo>
                  <a:pt x="1003300" y="75819"/>
                </a:lnTo>
                <a:lnTo>
                  <a:pt x="1009268" y="76962"/>
                </a:lnTo>
                <a:lnTo>
                  <a:pt x="1057517" y="44576"/>
                </a:lnTo>
                <a:lnTo>
                  <a:pt x="1072895" y="12826"/>
                </a:lnTo>
                <a:lnTo>
                  <a:pt x="1090772" y="12826"/>
                </a:lnTo>
                <a:lnTo>
                  <a:pt x="1089786" y="0"/>
                </a:lnTo>
                <a:close/>
              </a:path>
              <a:path w="1098550" h="2236470">
                <a:moveTo>
                  <a:pt x="1082919" y="17652"/>
                </a:moveTo>
                <a:lnTo>
                  <a:pt x="1072006" y="17652"/>
                </a:lnTo>
                <a:lnTo>
                  <a:pt x="1086865" y="24891"/>
                </a:lnTo>
                <a:lnTo>
                  <a:pt x="1073258" y="34018"/>
                </a:lnTo>
                <a:lnTo>
                  <a:pt x="1074692" y="52770"/>
                </a:lnTo>
                <a:lnTo>
                  <a:pt x="1090040" y="21082"/>
                </a:lnTo>
                <a:lnTo>
                  <a:pt x="1082919" y="17652"/>
                </a:lnTo>
                <a:close/>
              </a:path>
              <a:path w="1098550" h="2236470">
                <a:moveTo>
                  <a:pt x="1072895" y="12826"/>
                </a:moveTo>
                <a:lnTo>
                  <a:pt x="1057517" y="44576"/>
                </a:lnTo>
                <a:lnTo>
                  <a:pt x="1073258" y="34018"/>
                </a:lnTo>
                <a:lnTo>
                  <a:pt x="1072006" y="17652"/>
                </a:lnTo>
                <a:lnTo>
                  <a:pt x="1082919" y="17652"/>
                </a:lnTo>
                <a:lnTo>
                  <a:pt x="1072895" y="12826"/>
                </a:lnTo>
                <a:close/>
              </a:path>
              <a:path w="1098550" h="2236470">
                <a:moveTo>
                  <a:pt x="1072006" y="17652"/>
                </a:moveTo>
                <a:lnTo>
                  <a:pt x="1073258" y="34018"/>
                </a:lnTo>
                <a:lnTo>
                  <a:pt x="1086865" y="24891"/>
                </a:lnTo>
                <a:lnTo>
                  <a:pt x="1072006" y="176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1197</Words>
  <Application>Microsoft Office PowerPoint</Application>
  <PresentationFormat>Προβολή στην οθόνη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Office Theme</vt:lpstr>
      <vt:lpstr>Παρουσίαση του PowerPoint</vt:lpstr>
      <vt:lpstr>Περιεχόμενα 4ου μαθήματος</vt:lpstr>
      <vt:lpstr>Ένωση αρχείων: Merge Files &amp; Add Cases</vt:lpstr>
      <vt:lpstr>Ένωση αρχείων: Merge Files &amp; Add Cases</vt:lpstr>
      <vt:lpstr>Ένωση αρχείων: Merge Files &amp; Add Cases</vt:lpstr>
      <vt:lpstr>Ένωση αρχείων: Merge Files &amp; Add Cases</vt:lpstr>
      <vt:lpstr>Ένωση αρχείων: Merge Files &amp; Add Variables</vt:lpstr>
      <vt:lpstr>Ένωση αρχείων: Merge Files &amp; Add Variables</vt:lpstr>
      <vt:lpstr>Ένωση αρχείων: Merge Files &amp; Add Variables</vt:lpstr>
      <vt:lpstr>Ένωση αρχείων: Merge Files &amp; Add Variables</vt:lpstr>
      <vt:lpstr>Χωρισμός δεδομένων: Split File</vt:lpstr>
      <vt:lpstr>Χωρισμός δεδομένων: Split File</vt:lpstr>
      <vt:lpstr>Χωρισμός δεδομένων: Split File</vt:lpstr>
      <vt:lpstr>Χωρισμός δεδομένων: Split File</vt:lpstr>
      <vt:lpstr>Επιλογή περιπτώσεων: Select Cases</vt:lpstr>
      <vt:lpstr>Επιλογή περιπτώσεων: Select Cases</vt:lpstr>
      <vt:lpstr>Επιλογή περιπτώσεων: Select Cases</vt:lpstr>
      <vt:lpstr>Επιλογή περιπτώσεων: Select Cases</vt:lpstr>
      <vt:lpstr>Ταξινόμηση δεδομένων: Sort Cases</vt:lpstr>
      <vt:lpstr>Ταξινόμηση δεδομένων: Sort Cases</vt:lpstr>
      <vt:lpstr>Βιβλιογραφία 4ου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&amp; Research methods</dc:title>
  <dc:creator>γ</dc:creator>
  <cp:lastModifiedBy>Dapontas Dimitrios</cp:lastModifiedBy>
  <cp:revision>1</cp:revision>
  <dcterms:created xsi:type="dcterms:W3CDTF">2022-02-27T14:16:40Z</dcterms:created>
  <dcterms:modified xsi:type="dcterms:W3CDTF">2022-02-27T14:16:49Z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