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mfissanewz.blogspot.com/2021/10/blog-post_39.html" TargetMode="External"/><Relationship Id="rId2" Type="http://schemas.openxmlformats.org/officeDocument/2006/relationships/hyperlink" Target="https://eranistis.net/wordpress/2013/10/06/%CE%BF-%CE%B5%CF%80%CE%AF%CE%BA%CE%BF%CF%85%CF%81%CE%BF%CF%82-%CE%BF-%CE%BD%CE%AF%CF%84%CF%83%CE%B5-%CE%BA%CE%B1%CE%B9-%CE%B7-%CF%84%CE%AD%CF%87%CE%BD%CE%B7-%CF%84%CE%BF%CF%85-%CE%B6%CE%B7%CE%BD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B2EC7880-C5D9-40A8-A6B0-3198AD07A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4619543" cy="6854038"/>
          </a:xfrm>
          <a:prstGeom prst="rect">
            <a:avLst/>
          </a:prstGeom>
          <a:solidFill>
            <a:schemeClr val="tx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5BBAFA4C-BC42-9F94-EF2F-6D4E3B657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l-GR" dirty="0">
                <a:solidFill>
                  <a:srgbClr val="FF0000"/>
                </a:solidFill>
              </a:rPr>
              <a:t>Επικούρεια Χειρουργική </a:t>
            </a:r>
            <a:r>
              <a:rPr lang="en-US" dirty="0">
                <a:solidFill>
                  <a:srgbClr val="FF0000"/>
                </a:solidFill>
              </a:rPr>
              <a:t>: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l-GR" sz="2400" dirty="0"/>
              <a:t>Επιχειρηματολογία και κενή επιθυμία</a:t>
            </a:r>
            <a:br>
              <a:rPr lang="el-GR" sz="2400" dirty="0"/>
            </a:br>
            <a:r>
              <a:rPr lang="el-GR" sz="2400" dirty="0"/>
              <a:t> </a:t>
            </a:r>
            <a:br>
              <a:rPr lang="el-GR" sz="2800" dirty="0"/>
            </a:br>
            <a:r>
              <a:rPr lang="el-GR" sz="2400" dirty="0">
                <a:solidFill>
                  <a:schemeClr val="accent6">
                    <a:lumMod val="50000"/>
                  </a:schemeClr>
                </a:solidFill>
              </a:rPr>
              <a:t>«Ας αποδιώξουμε τις κακές συνήθειες, σαν παλιανθρώπους που μας έβλαψαν για πολύ καιρό"</a:t>
            </a:r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3C22A76F-A33F-7E46-C5ED-A78BE882C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523" y="4953001"/>
            <a:ext cx="3178496" cy="1714258"/>
          </a:xfrm>
        </p:spPr>
        <p:txBody>
          <a:bodyPr>
            <a:normAutofit/>
          </a:bodyPr>
          <a:lstStyle/>
          <a:p>
            <a:r>
              <a:rPr lang="el-GR" dirty="0"/>
              <a:t>Μάθημα</a:t>
            </a:r>
            <a:r>
              <a:rPr lang="en-US" dirty="0"/>
              <a:t>: </a:t>
            </a:r>
            <a:r>
              <a:rPr lang="el-GR" dirty="0"/>
              <a:t>Ελληνιστική και ρωμαϊκή φιλοσοφία/</a:t>
            </a:r>
            <a:r>
              <a:rPr lang="el-GR" dirty="0" err="1"/>
              <a:t>Ε’εξάμηνο</a:t>
            </a:r>
            <a:endParaRPr lang="el-GR" dirty="0"/>
          </a:p>
          <a:p>
            <a:r>
              <a:rPr lang="el-GR" dirty="0"/>
              <a:t>Φοιτήτρια</a:t>
            </a:r>
            <a:r>
              <a:rPr lang="en-US" dirty="0"/>
              <a:t>: </a:t>
            </a:r>
            <a:r>
              <a:rPr lang="el-GR" dirty="0"/>
              <a:t>Μαρία Βασιλική Σούλη </a:t>
            </a:r>
            <a:endParaRPr lang="en-US" dirty="0"/>
          </a:p>
        </p:txBody>
      </p:sp>
      <p:pic>
        <p:nvPicPr>
          <p:cNvPr id="5" name="Θέση περιεχομένου 4" descr="Εικόνα που περιέχει Τεχνούργημα, άγαλμα, προτομή, γλυπτική&#10;&#10;Περιγραφή που δημιουργήθηκε αυτόματα">
            <a:extLst>
              <a:ext uri="{FF2B5EF4-FFF2-40B4-BE49-F238E27FC236}">
                <a16:creationId xmlns:a16="http://schemas.microsoft.com/office/drawing/2014/main" id="{A86EE2D4-2879-6CE6-8D4A-5BE735ECC6E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7510" r="1" b="17510"/>
          <a:stretch/>
        </p:blipFill>
        <p:spPr>
          <a:xfrm>
            <a:off x="4619543" y="10"/>
            <a:ext cx="757245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9511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AE91C62-8B2B-0252-574A-0C476436A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3126" y="378304"/>
            <a:ext cx="8911687" cy="1280890"/>
          </a:xfrm>
        </p:spPr>
        <p:txBody>
          <a:bodyPr>
            <a:normAutofit/>
          </a:bodyPr>
          <a:lstStyle/>
          <a:p>
            <a:r>
              <a:rPr lang="el-GR" sz="2000" b="1" dirty="0"/>
              <a:t>1. Οι Επικούρειοι υποστηρίζουν ότι τα επιχειρήματά τους, αντιστοιχούν σε συγκεκριμένες περιπτώσεις και καταστάσεις </a:t>
            </a:r>
            <a:r>
              <a:rPr lang="en-US" sz="2000" b="1" dirty="0"/>
              <a:t>: </a:t>
            </a:r>
            <a:br>
              <a:rPr lang="en-US" sz="1200" b="1" dirty="0"/>
            </a:br>
            <a:endParaRPr lang="el-GR" sz="12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0426A14-7C8F-E780-6351-796CC82D3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7187" y="1327355"/>
            <a:ext cx="10167425" cy="499478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000" dirty="0"/>
              <a:t> </a:t>
            </a:r>
            <a:r>
              <a:rPr lang="el-GR" sz="8000" b="1" dirty="0"/>
              <a:t>1) Σκοπός δασκάλου </a:t>
            </a:r>
            <a:r>
              <a:rPr lang="en-US" sz="8000" b="1" dirty="0"/>
              <a:t>: </a:t>
            </a:r>
            <a:endParaRPr lang="el-GR" sz="8000" b="1" dirty="0"/>
          </a:p>
          <a:p>
            <a:pPr marL="0" indent="0">
              <a:buNone/>
            </a:pPr>
            <a:r>
              <a:rPr lang="el-GR" sz="8000" b="1" dirty="0"/>
              <a:t>α) </a:t>
            </a:r>
            <a:r>
              <a:rPr lang="el-GR" sz="8000" dirty="0" err="1"/>
              <a:t>Ν’ακολουθήσει</a:t>
            </a:r>
            <a:r>
              <a:rPr lang="el-GR" sz="8000" dirty="0"/>
              <a:t> μια συγκεκριμένη πορεία θεραπείας για κάθε μαθητή, ύστερα από οξυδερκείς διαγνώσεις των ιδιαιτεροτήτων τους.  </a:t>
            </a:r>
          </a:p>
          <a:p>
            <a:pPr marL="0" indent="0">
              <a:buNone/>
            </a:pPr>
            <a:r>
              <a:rPr lang="el-GR" sz="8000" dirty="0"/>
              <a:t>Ο Επίκουρος, πρέπει </a:t>
            </a:r>
            <a:r>
              <a:rPr lang="el-GR" sz="8000" dirty="0" err="1"/>
              <a:t>ν΄αντιμετωπίσει</a:t>
            </a:r>
            <a:r>
              <a:rPr lang="el-GR" sz="8000" dirty="0"/>
              <a:t> τη </a:t>
            </a:r>
            <a:r>
              <a:rPr lang="el-GR" sz="8000" dirty="0" err="1"/>
              <a:t>Νικίδιον</a:t>
            </a:r>
            <a:r>
              <a:rPr lang="el-GR" sz="8000" dirty="0"/>
              <a:t> </a:t>
            </a:r>
            <a:r>
              <a:rPr lang="el-GR" sz="8000" b="1" dirty="0"/>
              <a:t>ήπια</a:t>
            </a:r>
            <a:r>
              <a:rPr lang="el-GR" sz="8000" dirty="0"/>
              <a:t> και να θεραπεύσει τις κακές της επιθυμίες («ο πιο ηθικός και πιο δίκαιος άνθρωπος»).</a:t>
            </a:r>
          </a:p>
          <a:p>
            <a:pPr marL="0" indent="0">
              <a:buNone/>
            </a:pPr>
            <a:r>
              <a:rPr lang="el-GR" sz="8000" b="1" dirty="0"/>
              <a:t>β) </a:t>
            </a:r>
            <a:r>
              <a:rPr lang="el-GR" sz="8000" dirty="0"/>
              <a:t>Αν ο ήπιος λόγος δεν έχει αποτελέσματα, τότε ο δάσκαλος/γιατρός, μπορεί να χρησιμοποιήσει σκληρά και δυνατά γιατρικά. Το «δριμύ» επιχείρημα, για παράδειγμα, </a:t>
            </a:r>
            <a:r>
              <a:rPr lang="el-GR" sz="8000" dirty="0" err="1"/>
              <a:t>τ’οποίο</a:t>
            </a:r>
            <a:r>
              <a:rPr lang="el-GR" sz="8000" dirty="0"/>
              <a:t> θα το χρησιμοποιήσει λαμβάνοντας υπόψη και τα υπόλοιπα δεδομένα. Για παράδειγμα η χρήση του </a:t>
            </a:r>
            <a:r>
              <a:rPr lang="el-GR" sz="8000" b="1" dirty="0"/>
              <a:t>καθαρτικού</a:t>
            </a:r>
            <a:r>
              <a:rPr lang="el-GR" sz="8000" dirty="0"/>
              <a:t> στη περίπτωση της </a:t>
            </a:r>
            <a:r>
              <a:rPr lang="el-GR" sz="8000" dirty="0" err="1"/>
              <a:t>Νικίδιον</a:t>
            </a:r>
            <a:r>
              <a:rPr lang="el-GR" sz="8000" dirty="0"/>
              <a:t>, που στοχεύει στη κριτική των εξαρτήσεων και του τρόπου ζωής της. </a:t>
            </a:r>
          </a:p>
          <a:p>
            <a:pPr marL="0" indent="0">
              <a:buNone/>
            </a:pPr>
            <a:r>
              <a:rPr lang="el-GR" sz="8000" b="1" dirty="0"/>
              <a:t>γ) </a:t>
            </a:r>
            <a:r>
              <a:rPr lang="el-GR" sz="8000" dirty="0"/>
              <a:t>Αν δε λειτουργήσει το καθαρτικό τη πρώτη φορά, τότε πρέπει να δοκιμάσει τη </a:t>
            </a:r>
            <a:r>
              <a:rPr lang="el-GR" sz="8000" b="1" dirty="0"/>
              <a:t>σκληρή θεραπεία </a:t>
            </a:r>
            <a:r>
              <a:rPr lang="el-GR" sz="8000" dirty="0"/>
              <a:t>ξανά και ξανά, ώστε να πετύχει το σκοπό της την επόμενη. </a:t>
            </a:r>
          </a:p>
          <a:p>
            <a:pPr marL="0" indent="0">
              <a:buNone/>
            </a:pPr>
            <a:r>
              <a:rPr lang="el-GR" sz="8000" dirty="0"/>
              <a:t>Έτσι λοιπόν, ο Επίκουρος, δίνει στη </a:t>
            </a:r>
            <a:r>
              <a:rPr lang="el-GR" sz="8000" dirty="0" err="1"/>
              <a:t>Νικίδιον</a:t>
            </a:r>
            <a:r>
              <a:rPr lang="el-GR" sz="8000" dirty="0"/>
              <a:t> ένα δυνατό μείγμα επαίνων, ανακατεμένο με μπόλικα επαινετικά λόγια, το οποίο θα της χορηγηθεί τη κρίσιμη ώρα.  Ωστόσο, ο Επίκουρος, υπογραμμίζει, ότι </a:t>
            </a:r>
            <a:r>
              <a:rPr lang="en-US" sz="8000" dirty="0"/>
              <a:t>:</a:t>
            </a:r>
          </a:p>
          <a:p>
            <a:pPr marL="0" indent="0">
              <a:buNone/>
            </a:pPr>
            <a:r>
              <a:rPr lang="el-GR" sz="8000" dirty="0"/>
              <a:t>     - Μερικοί άνθρωποι βρίσκουν την αλήθεια μόνοι τους, </a:t>
            </a:r>
          </a:p>
          <a:p>
            <a:pPr marL="0" indent="0">
              <a:buNone/>
            </a:pPr>
            <a:r>
              <a:rPr lang="el-GR" sz="8000" dirty="0"/>
              <a:t>     - άλλοι χρειάζονται έναν οδηγό, αλλά να τον ακολουθούν σωστά και</a:t>
            </a:r>
          </a:p>
          <a:p>
            <a:pPr marL="0" indent="0">
              <a:buNone/>
            </a:pPr>
            <a:r>
              <a:rPr lang="el-GR" sz="8000" dirty="0"/>
              <a:t>     - άλλοι είναι εκείνοι που πρέπει να καθοδηγούνται.</a:t>
            </a:r>
          </a:p>
          <a:p>
            <a:pPr marL="0" indent="0">
              <a:buNone/>
            </a:pPr>
            <a:r>
              <a:rPr lang="el-GR" sz="8000" dirty="0"/>
              <a:t> </a:t>
            </a:r>
            <a:endParaRPr lang="el-GR" sz="8000" b="1" dirty="0"/>
          </a:p>
          <a:p>
            <a:pPr marL="0" indent="0">
              <a:buNone/>
            </a:pPr>
            <a:endParaRPr lang="el-GR" dirty="0"/>
          </a:p>
          <a:p>
            <a:endParaRPr lang="en-US" b="1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19930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4DD37E8-379E-2A7A-1B61-E226A7AF0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400" b="1" dirty="0"/>
              <a:t>δ) </a:t>
            </a:r>
            <a:r>
              <a:rPr lang="el-GR" sz="2400" dirty="0"/>
              <a:t>Ο δάσκαλος/γιατρός, πρέπει να επέμβει με το </a:t>
            </a:r>
            <a:r>
              <a:rPr lang="el-GR" sz="2400" b="1" dirty="0"/>
              <a:t>νυστέρι</a:t>
            </a:r>
            <a:r>
              <a:rPr lang="el-GR" sz="2400" dirty="0"/>
              <a:t>, την οποία δοκιμασία ο Φιλόδημος</a:t>
            </a:r>
            <a:r>
              <a:rPr lang="el-GR" sz="2400" b="1" dirty="0"/>
              <a:t>, </a:t>
            </a:r>
            <a:r>
              <a:rPr lang="el-GR" sz="2400" dirty="0"/>
              <a:t>την ονομάζει </a:t>
            </a:r>
            <a: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νουθετεῖν</a:t>
            </a:r>
            <a:r>
              <a:rPr lang="el-G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l-G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l-GR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Αυτό δείχνει πως ο δάσκαλος πρέπει να εκφράσει την αρνητική κριτική του για τις πεποιθήσεις και τη διαγωγή του μαθητή του και να επιχειρηματολογήσει τους λόγους της αποδοκιμασίας του. </a:t>
            </a:r>
            <a:endParaRPr lang="el-GR" sz="24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BA16D4C-B3E5-D399-1A7B-350FB1BEE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7875" y="2835349"/>
            <a:ext cx="8915400" cy="3777622"/>
          </a:xfrm>
        </p:spPr>
        <p:txBody>
          <a:bodyPr>
            <a:normAutofit/>
          </a:bodyPr>
          <a:lstStyle/>
          <a:p>
            <a:r>
              <a:rPr lang="el-GR" sz="2400" dirty="0"/>
              <a:t>Διακρίνουμε λοιπόν ότι ο Επίκουρος, χρησιμοποιεί ένα ιατρικό μοντέλο, για να περιγράψει τη σχέση μεταξύ του ηθικού δασκάλου και του ασθενή μαθητή. Σε αυτό το πλαίσιο, ο δάσκαλος/γιατρός,  έχει ν’ αντιμετωπίσει τις μεταπτώσεις μέσα στη ψυχή ενός ατόμου. Έτσι, ο φιλόσοφος, εξασκεί το δικό του έργο, χρησιμοποιώντας </a:t>
            </a:r>
            <a:r>
              <a:rPr lang="el-GR" sz="2400" b="1" dirty="0"/>
              <a:t>τον </a:t>
            </a:r>
            <a:r>
              <a:rPr lang="el-GR" sz="2400" b="1" dirty="0" err="1"/>
              <a:t>λόγον</a:t>
            </a:r>
            <a:r>
              <a:rPr lang="el-GR" sz="24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39200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DA80B06-277B-18B5-6439-11C3804D3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5846" y="220072"/>
            <a:ext cx="8911687" cy="1280890"/>
          </a:xfrm>
        </p:spPr>
        <p:txBody>
          <a:bodyPr>
            <a:noAutofit/>
          </a:bodyPr>
          <a:lstStyle/>
          <a:p>
            <a:r>
              <a:rPr lang="el-GR" sz="2800" dirty="0"/>
              <a:t>Όμως αυτή η θεραπεία, πρέπει να εφαρμοστεί μέσω επιχειρημάτων. Δουλειά του δασκάλου, είναι να ξεριζώσει τις λάθος πεποιθήσεις και να επιβεβαιώσει τις ορθές με επιχειρήματα.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898BBF6-CFD7-1CB3-FD1C-35D20A562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6830" y="2017122"/>
            <a:ext cx="8915400" cy="3777622"/>
          </a:xfrm>
        </p:spPr>
        <p:txBody>
          <a:bodyPr>
            <a:noAutofit/>
          </a:bodyPr>
          <a:lstStyle/>
          <a:p>
            <a:r>
              <a:rPr lang="el-GR" sz="2400" dirty="0"/>
              <a:t>1) Ο καθαρμός και τα φάρμακα, δεν είναι υποβοηθητικά στοιχεία της φιλοσοφίας.</a:t>
            </a:r>
          </a:p>
          <a:p>
            <a:r>
              <a:rPr lang="el-GR" sz="2400" dirty="0"/>
              <a:t>2) Όποια μέρη της παραδοσιακής φιλοσοφίας παραλείπονται, θεωρούνται κενά.</a:t>
            </a:r>
          </a:p>
          <a:p>
            <a:r>
              <a:rPr lang="el-GR" sz="2400" dirty="0"/>
              <a:t>3) Η αλληλεπίδραση </a:t>
            </a:r>
            <a:r>
              <a:rPr lang="el-GR" sz="2400" dirty="0" err="1"/>
              <a:t>διαμεσολαβείται</a:t>
            </a:r>
            <a:r>
              <a:rPr lang="el-GR" sz="2400" dirty="0"/>
              <a:t> από τη φιλοσοφία και η φιλοσοφία στοχεύει ολοκληρωτικά στη βελτίωση της καθημερινής πρακτικής. </a:t>
            </a:r>
          </a:p>
          <a:p>
            <a:r>
              <a:rPr lang="el-GR" sz="2400" dirty="0"/>
              <a:t>4) Επίκουρος </a:t>
            </a:r>
            <a:r>
              <a:rPr lang="en-US" sz="2400" dirty="0"/>
              <a:t>: </a:t>
            </a:r>
            <a:r>
              <a:rPr lang="el-GR" sz="2400" dirty="0"/>
              <a:t>«Να γελάμε και να φιλοσοφούμε ταυτόχρονα και να φροντίζουμε το νοικοκυριό μας και να χειριζόμαστε τις ιδιωτικές μας υποθέσεις χωρίς να πάψουμε να </a:t>
            </a:r>
            <a:r>
              <a:rPr lang="el-GR" sz="2400" dirty="0" err="1"/>
              <a:t>κυρήσσουμε</a:t>
            </a:r>
            <a:r>
              <a:rPr lang="el-GR" sz="2400" dirty="0"/>
              <a:t> τα διδάγματα της ορθής φιλοσοφίας». </a:t>
            </a:r>
          </a:p>
        </p:txBody>
      </p:sp>
    </p:spTree>
    <p:extLst>
      <p:ext uri="{BB962C8B-B14F-4D97-AF65-F5344CB8AC3E}">
        <p14:creationId xmlns:p14="http://schemas.microsoft.com/office/powerpoint/2010/main" val="2668584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E1FC393-F37F-6BF2-4989-84C99DD7C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4495" y="691116"/>
            <a:ext cx="9580118" cy="1213884"/>
          </a:xfrm>
        </p:spPr>
        <p:txBody>
          <a:bodyPr>
            <a:noAutofit/>
          </a:bodyPr>
          <a:lstStyle/>
          <a:p>
            <a:r>
              <a:rPr lang="el-GR" sz="2400" dirty="0"/>
              <a:t>Τα επιχειρήματα που ακούει η </a:t>
            </a:r>
            <a:r>
              <a:rPr lang="el-GR" sz="2400" dirty="0" err="1"/>
              <a:t>Νικίδιον</a:t>
            </a:r>
            <a:r>
              <a:rPr lang="el-GR" sz="2400" dirty="0"/>
              <a:t>, αφορούν στην υγεία της ως ατόμου. Στο πυρήνα της θεραπευτικής κοινότητας, βρίσκονται οι έννοιες αδελφοσύνη και φιλία, οι οποίες αφορούν τον κάθε μαθητή μεμονωμένα. Ο Επίκουρος ισχυρίζεται ότι η ευρύτερη πολιτική κοινότητα, δεν περιλαμβάνεται στο στόχο.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AFE6A87-D9FF-B5C4-485B-F52ABFA17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2716" y="2860158"/>
            <a:ext cx="9580119" cy="3869771"/>
          </a:xfrm>
        </p:spPr>
        <p:txBody>
          <a:bodyPr>
            <a:normAutofit fontScale="92500"/>
          </a:bodyPr>
          <a:lstStyle/>
          <a:p>
            <a:r>
              <a:rPr lang="el-GR" sz="2400" dirty="0"/>
              <a:t>Σε αντίθεση με τον </a:t>
            </a:r>
            <a:r>
              <a:rPr lang="el-GR" sz="2400" dirty="0" err="1"/>
              <a:t>σταγειρίτη</a:t>
            </a:r>
            <a:r>
              <a:rPr lang="el-GR" sz="2400" dirty="0"/>
              <a:t> φιλόσοφο, σε αυτά τα επιχειρήματα του Επίκουρου, η χρήση της πρακτικής συλλογιστικής, είναι απλώς </a:t>
            </a:r>
            <a:r>
              <a:rPr lang="el-GR" sz="2400" dirty="0" err="1"/>
              <a:t>εργαλειακή</a:t>
            </a:r>
            <a:r>
              <a:rPr lang="el-GR" sz="2400" dirty="0"/>
              <a:t>. Ελλοχεύουν δύο φόβοι </a:t>
            </a:r>
            <a:r>
              <a:rPr lang="en-US" sz="2400" dirty="0"/>
              <a:t>:</a:t>
            </a:r>
          </a:p>
          <a:p>
            <a:r>
              <a:rPr lang="en-US" sz="2400" dirty="0"/>
              <a:t>     - </a:t>
            </a:r>
            <a:r>
              <a:rPr lang="el-GR" sz="2400" dirty="0"/>
              <a:t>αυτοί που προέρχονται από εσφαλμένες πεποιθήσεις περί επιθυμίας, είναι ο λόγος που φιλοσοφούμε περί επιθυμίας και</a:t>
            </a:r>
          </a:p>
          <a:p>
            <a:r>
              <a:rPr lang="el-GR" sz="2400" dirty="0"/>
              <a:t>     - οι φόβοι μας για τα ουράνια φαινόμενα, είναι ο λόγος που μελετούμε τα ουράνια φαινόμενα. (π.χ. Στην Επιστολή προς </a:t>
            </a:r>
            <a:r>
              <a:rPr lang="el-GR" sz="2400" dirty="0" err="1"/>
              <a:t>Μενοικέα</a:t>
            </a:r>
            <a:r>
              <a:rPr lang="el-GR" sz="2400" dirty="0"/>
              <a:t>, γίνεται λόγος για το πως θα εξασφαλίσουμε την υγεία της ψυχής, ενώ ο Επίκουρος υπόσχεται στο μαθητή του μια ζωή όμοια με των Θεών).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44241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698BB72-7703-891B-D33F-AF8930922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590346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l-GR" sz="3100" dirty="0"/>
              <a:t>Η θεραπεία θα πρέπει </a:t>
            </a:r>
            <a:r>
              <a:rPr lang="el-GR" sz="3100" dirty="0" err="1"/>
              <a:t>ν’ακολουθήσει</a:t>
            </a:r>
            <a:r>
              <a:rPr lang="el-GR" sz="3100" dirty="0"/>
              <a:t> μια επίμοχθη πορεία, καθώς η πρόσβαση στις </a:t>
            </a:r>
            <a:r>
              <a:rPr lang="el-GR" sz="3100" dirty="0" err="1"/>
              <a:t>αρρώστειες</a:t>
            </a:r>
            <a:r>
              <a:rPr lang="el-GR" sz="3100" dirty="0"/>
              <a:t> της ψυχής, γίνεται μόνο μέσα από τις έλλογες δυνάμεις της.</a:t>
            </a:r>
            <a:br>
              <a:rPr lang="el-GR" sz="2400" dirty="0"/>
            </a:br>
            <a:endParaRPr lang="el-GR" sz="24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714B6FC-4F17-82F1-657D-25BF3CE91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8970" y="2330543"/>
            <a:ext cx="8915400" cy="3777622"/>
          </a:xfrm>
        </p:spPr>
        <p:txBody>
          <a:bodyPr>
            <a:noAutofit/>
          </a:bodyPr>
          <a:lstStyle/>
          <a:p>
            <a:r>
              <a:rPr lang="el-GR" sz="2400" b="1" dirty="0"/>
              <a:t>1) </a:t>
            </a:r>
            <a:r>
              <a:rPr lang="el-GR" sz="2400" dirty="0"/>
              <a:t>Τα επιχειρήματα που δρουν μέσω αυτών των δυνάμεων, δεν έχουν εγγενή ανθρώπινη αξία, καθώς δεν είμαστε ποτέ ασφαλείς από τις σωματικές αρρώστιες.</a:t>
            </a:r>
          </a:p>
          <a:p>
            <a:r>
              <a:rPr lang="el-GR" sz="2400" b="1" dirty="0"/>
              <a:t>2) </a:t>
            </a:r>
            <a:r>
              <a:rPr lang="el-GR" sz="2400" dirty="0"/>
              <a:t>Οι εσφαλμένες πεποιθήσεις είναι βαθιά ριζωμένες στις ψυχές των ανθρώπων και χρειάζεται να τις αντιπαλεύουμε διαρκώς. </a:t>
            </a:r>
          </a:p>
          <a:p>
            <a:r>
              <a:rPr lang="el-GR" sz="2400" b="1" dirty="0"/>
              <a:t>3)</a:t>
            </a:r>
            <a:r>
              <a:rPr lang="el-GR" sz="2400" dirty="0"/>
              <a:t>Τα επιχειρήματα είναι χρήσιμα και αναγκαία, αλλά μόνο η καθημερινή χρήση του πρακτικού λόγου μάς δίνει τη δυνατότητα να ικανοποιούμε τις βασικές μας ανάγκες. </a:t>
            </a:r>
          </a:p>
          <a:p>
            <a:r>
              <a:rPr lang="el-GR" sz="2400" b="1" dirty="0"/>
              <a:t>4)</a:t>
            </a:r>
            <a:r>
              <a:rPr lang="el-GR" sz="2400" dirty="0"/>
              <a:t>Η συνεκτικότητα, η λογική εγκυρότητα, οι καθαροί ορισμοί, έχουν υψηλή </a:t>
            </a:r>
            <a:r>
              <a:rPr lang="el-GR" sz="2400" dirty="0" err="1"/>
              <a:t>εργαλειακή</a:t>
            </a:r>
            <a:r>
              <a:rPr lang="el-GR" sz="2400" dirty="0"/>
              <a:t> αξία.</a:t>
            </a:r>
          </a:p>
        </p:txBody>
      </p:sp>
    </p:spTree>
    <p:extLst>
      <p:ext uri="{BB962C8B-B14F-4D97-AF65-F5344CB8AC3E}">
        <p14:creationId xmlns:p14="http://schemas.microsoft.com/office/powerpoint/2010/main" val="3256890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BF2A97-A44A-F5AA-7935-AB3F035C1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22" y="411459"/>
            <a:ext cx="8911687" cy="1280890"/>
          </a:xfrm>
        </p:spPr>
        <p:txBody>
          <a:bodyPr>
            <a:normAutofit/>
          </a:bodyPr>
          <a:lstStyle/>
          <a:p>
            <a:endParaRPr lang="el-GR" sz="28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8715155-2C0A-5A48-44D4-AD609D316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2691" y="938181"/>
            <a:ext cx="10813312" cy="52344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l-GR" sz="2400" dirty="0"/>
          </a:p>
          <a:p>
            <a:r>
              <a:rPr lang="el-GR" sz="2400" dirty="0"/>
              <a:t>Αριστοτέλης </a:t>
            </a:r>
            <a:r>
              <a:rPr lang="en-US" sz="2400" dirty="0"/>
              <a:t>: </a:t>
            </a:r>
            <a:r>
              <a:rPr lang="el-GR" sz="2400" dirty="0"/>
              <a:t>Ο ηθικά ενήλικος, το άτομο με πρακτική σοφία, είναι σαν γιατρός στη σχέση του με τις καινούριες καταστάσεις και περιπτώσεις</a:t>
            </a:r>
            <a:r>
              <a:rPr lang="en-US" sz="2400" dirty="0"/>
              <a:t> : </a:t>
            </a:r>
            <a:r>
              <a:rPr lang="el-GR" sz="2400" dirty="0"/>
              <a:t>αντιλαμβάνεται το ευρύτερο πλαίσιο, είναι ευπροσάρμοστος, ευέλικτος.</a:t>
            </a:r>
          </a:p>
          <a:p>
            <a:r>
              <a:rPr lang="el-GR" sz="2400" dirty="0" err="1"/>
              <a:t>Στωϊκοί</a:t>
            </a:r>
            <a:r>
              <a:rPr lang="el-GR" sz="2400" dirty="0"/>
              <a:t> </a:t>
            </a:r>
            <a:r>
              <a:rPr lang="en-US" sz="2400" dirty="0"/>
              <a:t>: </a:t>
            </a:r>
            <a:r>
              <a:rPr lang="el-GR" sz="2400" dirty="0"/>
              <a:t>Υπάρχει μεγάλη διαφορά ανάμεσα στη σχολή τους και στο Κήπο. Σημειώνουν ότι η </a:t>
            </a:r>
            <a:r>
              <a:rPr lang="el-GR" sz="2400" dirty="0" err="1"/>
              <a:t>Νικίδιον</a:t>
            </a:r>
            <a:r>
              <a:rPr lang="el-GR" sz="2400" dirty="0"/>
              <a:t> πρέπει να εκπαιδευτεί με τη κατάλληλη αυστηρότητα, για να εντρυφήσει στα επιχειρήματα που επιφέρουν την αταραξία και να εκτιμήσει την ανωτερότητά τους.</a:t>
            </a:r>
          </a:p>
          <a:p>
            <a:r>
              <a:rPr lang="el-GR" sz="2600" dirty="0" err="1"/>
              <a:t>Λουκρήτιος</a:t>
            </a:r>
            <a:r>
              <a:rPr lang="el-GR" sz="2600" dirty="0"/>
              <a:t> </a:t>
            </a:r>
            <a:r>
              <a:rPr lang="en-US" sz="2600" dirty="0"/>
              <a:t>:</a:t>
            </a:r>
            <a:r>
              <a:rPr lang="el-GR" sz="2600" dirty="0"/>
              <a:t> Η καθαρότητα της επικούρειας επιχειρηματολογίας είναι σαν ήλιος που σκορπά στις μαύρες σκιές. </a:t>
            </a:r>
          </a:p>
          <a:p>
            <a:r>
              <a:rPr lang="el-GR" sz="2400" dirty="0"/>
              <a:t>Αν η </a:t>
            </a:r>
            <a:r>
              <a:rPr lang="el-GR" sz="2400" dirty="0" err="1"/>
              <a:t>Νικίδιον</a:t>
            </a:r>
            <a:r>
              <a:rPr lang="el-GR" sz="2400" dirty="0"/>
              <a:t> σημειώσει καθημερινή πρόοδο, τότε θα μπορέσει να διακρίνει ένα έγκυρο από ένα άκυρο επιχείρημα .</a:t>
            </a:r>
          </a:p>
        </p:txBody>
      </p:sp>
    </p:spTree>
    <p:extLst>
      <p:ext uri="{BB962C8B-B14F-4D97-AF65-F5344CB8AC3E}">
        <p14:creationId xmlns:p14="http://schemas.microsoft.com/office/powerpoint/2010/main" val="3334921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DE6558E-9F72-C574-37E0-76721E44F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Βιβλιογραφία </a:t>
            </a:r>
            <a:r>
              <a:rPr lang="en-US" dirty="0"/>
              <a:t>: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0D03237-ECF4-26E7-AF6F-C8732E7CA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Martha Nussbaum </a:t>
            </a:r>
            <a:r>
              <a:rPr lang="el-GR" dirty="0"/>
              <a:t>« Η θεραπεία της επιθυμίας »</a:t>
            </a:r>
          </a:p>
          <a:p>
            <a:r>
              <a:rPr lang="el-GR" dirty="0"/>
              <a:t>Εικόνα 1 </a:t>
            </a:r>
            <a:r>
              <a:rPr lang="en-US" dirty="0"/>
              <a:t>: </a:t>
            </a:r>
            <a:r>
              <a:rPr lang="el-GR" dirty="0">
                <a:hlinkClick r:id="rId2"/>
              </a:rPr>
              <a:t>Ο Επίκουρος, ο Νίτσε και η τέχνη του ηδέως ζην</a:t>
            </a:r>
            <a:endParaRPr lang="el-GR" dirty="0"/>
          </a:p>
          <a:p>
            <a:r>
              <a:rPr lang="el-GR" dirty="0"/>
              <a:t>Εικόνα 2 </a:t>
            </a:r>
            <a:r>
              <a:rPr lang="en-US" dirty="0"/>
              <a:t>: </a:t>
            </a:r>
            <a:r>
              <a:rPr lang="el-GR" dirty="0">
                <a:hlinkClick r:id="rId3"/>
              </a:rPr>
              <a:t>Επίκουρος: Κι η ζωή κυλά με αναβολές και χάνεται, κι ο καθένας μας πεθαίνει μες στις έγνοιες ~ ΆΜΦΙΣΣΑ </a:t>
            </a:r>
            <a:r>
              <a:rPr lang="el-GR" dirty="0" err="1">
                <a:hlinkClick r:id="rId3"/>
              </a:rPr>
              <a:t>Newz</a:t>
            </a: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29217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BF14099-520A-7126-255B-28BD3F68A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6451" y="5890438"/>
            <a:ext cx="8911687" cy="841744"/>
          </a:xfrm>
        </p:spPr>
        <p:txBody>
          <a:bodyPr/>
          <a:lstStyle/>
          <a:p>
            <a:r>
              <a:rPr lang="el-GR" dirty="0"/>
              <a:t>        Ευχαριστώ για τη προσοχή σας !</a:t>
            </a:r>
          </a:p>
        </p:txBody>
      </p:sp>
      <p:pic>
        <p:nvPicPr>
          <p:cNvPr id="5" name="Θέση περιεχομένου 4" descr="Εικόνα που περιέχει άγαλμα, γλυπτό, ασπρόμαυρο, σαγόνι&#10;&#10;Περιγραφή που δημιουργήθηκε αυτόματα">
            <a:extLst>
              <a:ext uri="{FF2B5EF4-FFF2-40B4-BE49-F238E27FC236}">
                <a16:creationId xmlns:a16="http://schemas.microsoft.com/office/drawing/2014/main" id="{ACAAC66F-75AC-2993-26EE-D1385FF4C0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7900" y="125818"/>
            <a:ext cx="8293394" cy="5557701"/>
          </a:xfrm>
        </p:spPr>
      </p:pic>
    </p:spTree>
    <p:extLst>
      <p:ext uri="{BB962C8B-B14F-4D97-AF65-F5344CB8AC3E}">
        <p14:creationId xmlns:p14="http://schemas.microsoft.com/office/powerpoint/2010/main" val="3253046607"/>
      </p:ext>
    </p:extLst>
  </p:cSld>
  <p:clrMapOvr>
    <a:masterClrMapping/>
  </p:clrMapOvr>
</p:sld>
</file>

<file path=ppt/theme/theme1.xml><?xml version="1.0" encoding="utf-8"?>
<a:theme xmlns:a="http://schemas.openxmlformats.org/drawingml/2006/main" name="Θρόισμα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322</TotalTime>
  <Words>943</Words>
  <Application>Microsoft Office PowerPoint</Application>
  <PresentationFormat>Ευρεία οθόνη</PresentationFormat>
  <Paragraphs>44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Θρόισμα</vt:lpstr>
      <vt:lpstr>Επικούρεια Χειρουργική : Επιχειρηματολογία και κενή επιθυμία   «Ας αποδιώξουμε τις κακές συνήθειες, σαν παλιανθρώπους που μας έβλαψαν για πολύ καιρό"</vt:lpstr>
      <vt:lpstr>1. Οι Επικούρειοι υποστηρίζουν ότι τα επιχειρήματά τους, αντιστοιχούν σε συγκεκριμένες περιπτώσεις και καταστάσεις :  </vt:lpstr>
      <vt:lpstr>δ) Ο δάσκαλος/γιατρός, πρέπει να επέμβει με το νυστέρι, την οποία δοκιμασία ο Φιλόδημος, την ονομάζει «νουθετεῖν». Αυτό δείχνει πως ο δάσκαλος πρέπει να εκφράσει την αρνητική κριτική του για τις πεποιθήσεις και τη διαγωγή του μαθητή του και να επιχειρηματολογήσει τους λόγους της αποδοκιμασίας του. </vt:lpstr>
      <vt:lpstr>Όμως αυτή η θεραπεία, πρέπει να εφαρμοστεί μέσω επιχειρημάτων. Δουλειά του δασκάλου, είναι να ξεριζώσει τις λάθος πεποιθήσεις και να επιβεβαιώσει τις ορθές με επιχειρήματα.</vt:lpstr>
      <vt:lpstr>Τα επιχειρήματα που ακούει η Νικίδιον, αφορούν στην υγεία της ως ατόμου. Στο πυρήνα της θεραπευτικής κοινότητας, βρίσκονται οι έννοιες αδελφοσύνη και φιλία, οι οποίες αφορούν τον κάθε μαθητή μεμονωμένα. Ο Επίκουρος ισχυρίζεται ότι η ευρύτερη πολιτική κοινότητα, δεν περιλαμβάνεται στο στόχο. </vt:lpstr>
      <vt:lpstr>Η θεραπεία θα πρέπει ν’ακολουθήσει μια επίμοχθη πορεία, καθώς η πρόσβαση στις αρρώστειες της ψυχής, γίνεται μόνο μέσα από τις έλλογες δυνάμεις της. </vt:lpstr>
      <vt:lpstr>Παρουσίαση του PowerPoint</vt:lpstr>
      <vt:lpstr>Βιβλιογραφία :</vt:lpstr>
      <vt:lpstr>        Ευχαριστώ για τη προσοχή σας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vasiliki souli</dc:creator>
  <cp:lastModifiedBy>vasiliki souli</cp:lastModifiedBy>
  <cp:revision>3</cp:revision>
  <dcterms:created xsi:type="dcterms:W3CDTF">2024-12-07T12:46:00Z</dcterms:created>
  <dcterms:modified xsi:type="dcterms:W3CDTF">2024-12-12T08:55:48Z</dcterms:modified>
</cp:coreProperties>
</file>