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91" r:id="rId2"/>
    <p:sldId id="392" r:id="rId3"/>
    <p:sldId id="393" r:id="rId4"/>
    <p:sldId id="394" r:id="rId5"/>
    <p:sldId id="311" r:id="rId6"/>
    <p:sldId id="356" r:id="rId7"/>
    <p:sldId id="312" r:id="rId8"/>
    <p:sldId id="357" r:id="rId9"/>
    <p:sldId id="358" r:id="rId10"/>
    <p:sldId id="313" r:id="rId11"/>
    <p:sldId id="314" r:id="rId12"/>
    <p:sldId id="285" r:id="rId13"/>
    <p:sldId id="315" r:id="rId14"/>
    <p:sldId id="316" r:id="rId15"/>
    <p:sldId id="317" r:id="rId16"/>
    <p:sldId id="318" r:id="rId17"/>
    <p:sldId id="340" r:id="rId18"/>
    <p:sldId id="319" r:id="rId19"/>
    <p:sldId id="320" r:id="rId20"/>
    <p:sldId id="359" r:id="rId21"/>
    <p:sldId id="321" r:id="rId22"/>
    <p:sldId id="322" r:id="rId23"/>
    <p:sldId id="323" r:id="rId24"/>
    <p:sldId id="360" r:id="rId25"/>
    <p:sldId id="361" r:id="rId26"/>
    <p:sldId id="362" r:id="rId27"/>
    <p:sldId id="363" r:id="rId28"/>
    <p:sldId id="364" r:id="rId29"/>
    <p:sldId id="365" r:id="rId30"/>
    <p:sldId id="367" r:id="rId31"/>
    <p:sldId id="366" r:id="rId32"/>
    <p:sldId id="269" r:id="rId33"/>
    <p:sldId id="270" r:id="rId34"/>
    <p:sldId id="271" r:id="rId35"/>
    <p:sldId id="265" r:id="rId36"/>
    <p:sldId id="266" r:id="rId37"/>
    <p:sldId id="267" r:id="rId38"/>
    <p:sldId id="268" r:id="rId39"/>
    <p:sldId id="337" r:id="rId40"/>
    <p:sldId id="368" r:id="rId41"/>
    <p:sldId id="369" r:id="rId42"/>
    <p:sldId id="370" r:id="rId43"/>
    <p:sldId id="371" r:id="rId44"/>
    <p:sldId id="372" r:id="rId45"/>
    <p:sldId id="286" r:id="rId46"/>
    <p:sldId id="373" r:id="rId47"/>
    <p:sldId id="287" r:id="rId48"/>
    <p:sldId id="288" r:id="rId49"/>
    <p:sldId id="296"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5" r:id="rId68"/>
    <p:sldId id="396" r:id="rId69"/>
    <p:sldId id="397" r:id="rId7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CS2009\Pliroforiki\Lab01exerc2009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s2010\Pliroforiki2010feb\DerivativeFigs201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OCS2009\Pliroforiki\Lab01exerc2009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1"/>
            <c:trendlineLbl>
              <c:layout>
                <c:manualLayout>
                  <c:x val="-0.2887300962379703"/>
                  <c:y val="4.1192038495188113E-2"/>
                </c:manualLayout>
              </c:layout>
              <c:numFmt formatCode="0.00" sourceLinked="0"/>
            </c:trendlineLbl>
          </c:trendline>
          <c:xVal>
            <c:numRef>
              <c:f>Φύλλο1!$D$1:$D$8</c:f>
              <c:numCache>
                <c:formatCode>General</c:formatCode>
                <c:ptCount val="8"/>
                <c:pt idx="0">
                  <c:v>0</c:v>
                </c:pt>
                <c:pt idx="1">
                  <c:v>3.1955555555555649E-6</c:v>
                </c:pt>
                <c:pt idx="2">
                  <c:v>6.3577777777777834E-6</c:v>
                </c:pt>
                <c:pt idx="3">
                  <c:v>1.8704444444444493E-5</c:v>
                </c:pt>
                <c:pt idx="4">
                  <c:v>3.0582222222222313E-5</c:v>
                </c:pt>
                <c:pt idx="5">
                  <c:v>3.8533333333333448E-5</c:v>
                </c:pt>
                <c:pt idx="6">
                  <c:v>5.1377777777777838E-5</c:v>
                </c:pt>
                <c:pt idx="7">
                  <c:v>6.4222222222222445E-5</c:v>
                </c:pt>
              </c:numCache>
            </c:numRef>
          </c:xVal>
          <c:yVal>
            <c:numRef>
              <c:f>Φύλλο1!$B$1:$B$8</c:f>
              <c:numCache>
                <c:formatCode>General</c:formatCode>
                <c:ptCount val="8"/>
                <c:pt idx="0">
                  <c:v>0</c:v>
                </c:pt>
                <c:pt idx="1">
                  <c:v>4.2000000000000079E-2</c:v>
                </c:pt>
                <c:pt idx="2">
                  <c:v>9.0000000000000066E-2</c:v>
                </c:pt>
                <c:pt idx="3">
                  <c:v>0.27100000000000002</c:v>
                </c:pt>
                <c:pt idx="4">
                  <c:v>0.43500000000000044</c:v>
                </c:pt>
                <c:pt idx="5">
                  <c:v>0.54700000000000004</c:v>
                </c:pt>
                <c:pt idx="6">
                  <c:v>0.750000000000001</c:v>
                </c:pt>
                <c:pt idx="7">
                  <c:v>0.93</c:v>
                </c:pt>
              </c:numCache>
            </c:numRef>
          </c:yVal>
          <c:smooth val="0"/>
        </c:ser>
        <c:dLbls>
          <c:showLegendKey val="0"/>
          <c:showVal val="0"/>
          <c:showCatName val="0"/>
          <c:showSerName val="0"/>
          <c:showPercent val="0"/>
          <c:showBubbleSize val="0"/>
        </c:dLbls>
        <c:axId val="78526720"/>
        <c:axId val="78541184"/>
      </c:scatterChart>
      <c:valAx>
        <c:axId val="78526720"/>
        <c:scaling>
          <c:orientation val="minMax"/>
        </c:scaling>
        <c:delete val="0"/>
        <c:axPos val="b"/>
        <c:title>
          <c:tx>
            <c:rich>
              <a:bodyPr/>
              <a:lstStyle/>
              <a:p>
                <a:pPr>
                  <a:defRPr/>
                </a:pPr>
                <a:r>
                  <a:rPr lang="el-GR"/>
                  <a:t>Συγκέντρωση / </a:t>
                </a:r>
                <a:r>
                  <a:rPr lang="en-US"/>
                  <a:t>ppm</a:t>
                </a:r>
              </a:p>
            </c:rich>
          </c:tx>
          <c:layout/>
          <c:overlay val="0"/>
        </c:title>
        <c:numFmt formatCode="0.0E+00" sourceLinked="0"/>
        <c:majorTickMark val="out"/>
        <c:minorTickMark val="none"/>
        <c:tickLblPos val="nextTo"/>
        <c:crossAx val="78541184"/>
        <c:crosses val="autoZero"/>
        <c:crossBetween val="midCat"/>
      </c:valAx>
      <c:valAx>
        <c:axId val="78541184"/>
        <c:scaling>
          <c:orientation val="minMax"/>
          <c:min val="0"/>
        </c:scaling>
        <c:delete val="0"/>
        <c:axPos val="l"/>
        <c:title>
          <c:tx>
            <c:rich>
              <a:bodyPr rot="-5400000" vert="horz"/>
              <a:lstStyle/>
              <a:p>
                <a:pPr>
                  <a:defRPr/>
                </a:pPr>
                <a:r>
                  <a:rPr lang="el-GR"/>
                  <a:t>Απορρόφηση</a:t>
                </a:r>
              </a:p>
            </c:rich>
          </c:tx>
          <c:layout>
            <c:manualLayout>
              <c:xMode val="edge"/>
              <c:yMode val="edge"/>
              <c:x val="3.0555555555555603E-2"/>
              <c:y val="0.26702901720618255"/>
            </c:manualLayout>
          </c:layout>
          <c:overlay val="0"/>
        </c:title>
        <c:numFmt formatCode="General" sourceLinked="1"/>
        <c:majorTickMark val="out"/>
        <c:minorTickMark val="none"/>
        <c:tickLblPos val="nextTo"/>
        <c:crossAx val="78526720"/>
        <c:crosses val="autoZero"/>
        <c:crossBetween val="midCat"/>
        <c:majorUnit val="0.2"/>
      </c:valAx>
      <c:spPr>
        <a:noFill/>
        <a:ln>
          <a:solidFill>
            <a:srgbClr val="4F81BD"/>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1"/>
            <c:trendlineLbl>
              <c:layout>
                <c:manualLayout>
                  <c:x val="-0.2887300962379703"/>
                  <c:y val="4.1192038495188099E-2"/>
                </c:manualLayout>
              </c:layout>
              <c:numFmt formatCode="0.00E+00" sourceLinked="0"/>
            </c:trendlineLbl>
          </c:trendline>
          <c:xVal>
            <c:numRef>
              <c:f>Φύλλο1!$D$1:$D$8</c:f>
              <c:numCache>
                <c:formatCode>General</c:formatCode>
                <c:ptCount val="8"/>
                <c:pt idx="0">
                  <c:v>0</c:v>
                </c:pt>
                <c:pt idx="1">
                  <c:v>3.1955555555555644E-6</c:v>
                </c:pt>
                <c:pt idx="2">
                  <c:v>6.3577777777777834E-6</c:v>
                </c:pt>
                <c:pt idx="3">
                  <c:v>1.8704444444444476E-5</c:v>
                </c:pt>
                <c:pt idx="4">
                  <c:v>3.0582222222222279E-5</c:v>
                </c:pt>
                <c:pt idx="5">
                  <c:v>3.8533333333333421E-5</c:v>
                </c:pt>
                <c:pt idx="6">
                  <c:v>5.1377777777777784E-5</c:v>
                </c:pt>
                <c:pt idx="7">
                  <c:v>6.4222222222222417E-5</c:v>
                </c:pt>
              </c:numCache>
            </c:numRef>
          </c:xVal>
          <c:yVal>
            <c:numRef>
              <c:f>Φύλλο1!$B$1:$B$8</c:f>
              <c:numCache>
                <c:formatCode>General</c:formatCode>
                <c:ptCount val="8"/>
                <c:pt idx="0">
                  <c:v>0</c:v>
                </c:pt>
                <c:pt idx="1">
                  <c:v>4.2000000000000023E-2</c:v>
                </c:pt>
                <c:pt idx="2">
                  <c:v>9.0000000000000024E-2</c:v>
                </c:pt>
                <c:pt idx="3">
                  <c:v>0.27100000000000002</c:v>
                </c:pt>
                <c:pt idx="4">
                  <c:v>0.43500000000000044</c:v>
                </c:pt>
                <c:pt idx="5">
                  <c:v>0.54700000000000004</c:v>
                </c:pt>
                <c:pt idx="6">
                  <c:v>0.750000000000001</c:v>
                </c:pt>
                <c:pt idx="7">
                  <c:v>0.93</c:v>
                </c:pt>
              </c:numCache>
            </c:numRef>
          </c:yVal>
          <c:smooth val="0"/>
        </c:ser>
        <c:dLbls>
          <c:showLegendKey val="0"/>
          <c:showVal val="0"/>
          <c:showCatName val="0"/>
          <c:showSerName val="0"/>
          <c:showPercent val="0"/>
          <c:showBubbleSize val="0"/>
        </c:dLbls>
        <c:axId val="78570624"/>
        <c:axId val="78572544"/>
      </c:scatterChart>
      <c:valAx>
        <c:axId val="78570624"/>
        <c:scaling>
          <c:orientation val="minMax"/>
        </c:scaling>
        <c:delete val="0"/>
        <c:axPos val="b"/>
        <c:title>
          <c:tx>
            <c:rich>
              <a:bodyPr/>
              <a:lstStyle/>
              <a:p>
                <a:pPr>
                  <a:defRPr/>
                </a:pPr>
                <a:r>
                  <a:rPr lang="el-GR"/>
                  <a:t>Συγκέντρωση / </a:t>
                </a:r>
                <a:r>
                  <a:rPr lang="en-US"/>
                  <a:t>ppm</a:t>
                </a:r>
              </a:p>
            </c:rich>
          </c:tx>
          <c:layout/>
          <c:overlay val="0"/>
        </c:title>
        <c:numFmt formatCode="0.0E+00" sourceLinked="0"/>
        <c:majorTickMark val="out"/>
        <c:minorTickMark val="none"/>
        <c:tickLblPos val="nextTo"/>
        <c:crossAx val="78572544"/>
        <c:crosses val="autoZero"/>
        <c:crossBetween val="midCat"/>
      </c:valAx>
      <c:valAx>
        <c:axId val="78572544"/>
        <c:scaling>
          <c:orientation val="minMax"/>
          <c:min val="0"/>
        </c:scaling>
        <c:delete val="0"/>
        <c:axPos val="l"/>
        <c:title>
          <c:tx>
            <c:rich>
              <a:bodyPr rot="-5400000" vert="horz"/>
              <a:lstStyle/>
              <a:p>
                <a:pPr>
                  <a:defRPr/>
                </a:pPr>
                <a:r>
                  <a:rPr lang="el-GR"/>
                  <a:t>Απορρόφηση</a:t>
                </a:r>
              </a:p>
            </c:rich>
          </c:tx>
          <c:layout>
            <c:manualLayout>
              <c:xMode val="edge"/>
              <c:yMode val="edge"/>
              <c:x val="3.0555555555555582E-2"/>
              <c:y val="0.26702901720618255"/>
            </c:manualLayout>
          </c:layout>
          <c:overlay val="0"/>
        </c:title>
        <c:numFmt formatCode="General" sourceLinked="1"/>
        <c:majorTickMark val="out"/>
        <c:minorTickMark val="none"/>
        <c:tickLblPos val="nextTo"/>
        <c:crossAx val="78570624"/>
        <c:crosses val="autoZero"/>
        <c:crossBetween val="midCat"/>
        <c:majorUnit val="0.2"/>
      </c:valAx>
      <c:spPr>
        <a:noFill/>
        <a:ln>
          <a:solidFill>
            <a:srgbClr val="4F81BD"/>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strRef>
              <c:f>Φύλλο1!$A$1:$A$464</c:f>
              <c:strCache>
                <c:ptCount val="464"/>
                <c:pt idx="0">
                  <c:v>0,501</c:v>
                </c:pt>
                <c:pt idx="1">
                  <c:v>1,503</c:v>
                </c:pt>
                <c:pt idx="2">
                  <c:v>2,506</c:v>
                </c:pt>
                <c:pt idx="3">
                  <c:v>3,508</c:v>
                </c:pt>
                <c:pt idx="4">
                  <c:v>4,511</c:v>
                </c:pt>
                <c:pt idx="5">
                  <c:v>5,513</c:v>
                </c:pt>
                <c:pt idx="6">
                  <c:v>6,516</c:v>
                </c:pt>
                <c:pt idx="7">
                  <c:v>7,518</c:v>
                </c:pt>
                <c:pt idx="8">
                  <c:v>8,521</c:v>
                </c:pt>
                <c:pt idx="9">
                  <c:v>9,522</c:v>
                </c:pt>
                <c:pt idx="10">
                  <c:v>10,525</c:v>
                </c:pt>
                <c:pt idx="11">
                  <c:v>11,527</c:v>
                </c:pt>
                <c:pt idx="12">
                  <c:v>12,53</c:v>
                </c:pt>
                <c:pt idx="13">
                  <c:v>13,532</c:v>
                </c:pt>
                <c:pt idx="14">
                  <c:v>14,534</c:v>
                </c:pt>
                <c:pt idx="15">
                  <c:v>15,537</c:v>
                </c:pt>
                <c:pt idx="16">
                  <c:v>16,539</c:v>
                </c:pt>
                <c:pt idx="17">
                  <c:v>17,542</c:v>
                </c:pt>
                <c:pt idx="18">
                  <c:v>18,544</c:v>
                </c:pt>
                <c:pt idx="19">
                  <c:v>19,547</c:v>
                </c:pt>
                <c:pt idx="20">
                  <c:v>20,549</c:v>
                </c:pt>
                <c:pt idx="21">
                  <c:v>21,552</c:v>
                </c:pt>
                <c:pt idx="22">
                  <c:v>22,554</c:v>
                </c:pt>
                <c:pt idx="23">
                  <c:v>23,556</c:v>
                </c:pt>
                <c:pt idx="24">
                  <c:v>24,559</c:v>
                </c:pt>
                <c:pt idx="25">
                  <c:v>25,561</c:v>
                </c:pt>
                <c:pt idx="26">
                  <c:v>26,563</c:v>
                </c:pt>
                <c:pt idx="27">
                  <c:v>27,565</c:v>
                </c:pt>
                <c:pt idx="28">
                  <c:v>28,568</c:v>
                </c:pt>
                <c:pt idx="29">
                  <c:v>29,57</c:v>
                </c:pt>
                <c:pt idx="30">
                  <c:v>30,573</c:v>
                </c:pt>
                <c:pt idx="31">
                  <c:v>31,575</c:v>
                </c:pt>
                <c:pt idx="32">
                  <c:v>32,577</c:v>
                </c:pt>
                <c:pt idx="33">
                  <c:v>33,58</c:v>
                </c:pt>
                <c:pt idx="34">
                  <c:v>34,582</c:v>
                </c:pt>
                <c:pt idx="35">
                  <c:v>35,585</c:v>
                </c:pt>
                <c:pt idx="36">
                  <c:v>36,587</c:v>
                </c:pt>
                <c:pt idx="37">
                  <c:v>37,59</c:v>
                </c:pt>
                <c:pt idx="38">
                  <c:v>38,592</c:v>
                </c:pt>
                <c:pt idx="39">
                  <c:v>39,594</c:v>
                </c:pt>
                <c:pt idx="40">
                  <c:v>40,597</c:v>
                </c:pt>
                <c:pt idx="41">
                  <c:v>41,599</c:v>
                </c:pt>
                <c:pt idx="42">
                  <c:v>42,602</c:v>
                </c:pt>
                <c:pt idx="43">
                  <c:v>43,604</c:v>
                </c:pt>
                <c:pt idx="44">
                  <c:v>44,606</c:v>
                </c:pt>
                <c:pt idx="45">
                  <c:v>45,608</c:v>
                </c:pt>
                <c:pt idx="46">
                  <c:v>46,611</c:v>
                </c:pt>
                <c:pt idx="47">
                  <c:v>47,613</c:v>
                </c:pt>
                <c:pt idx="48">
                  <c:v>48,615</c:v>
                </c:pt>
                <c:pt idx="49">
                  <c:v>49,618</c:v>
                </c:pt>
                <c:pt idx="50">
                  <c:v>50,62</c:v>
                </c:pt>
                <c:pt idx="51">
                  <c:v>51,623</c:v>
                </c:pt>
                <c:pt idx="52">
                  <c:v>52,625</c:v>
                </c:pt>
                <c:pt idx="53">
                  <c:v>53,628</c:v>
                </c:pt>
                <c:pt idx="54">
                  <c:v>54,63</c:v>
                </c:pt>
                <c:pt idx="55">
                  <c:v>55,633</c:v>
                </c:pt>
                <c:pt idx="56">
                  <c:v>56,635</c:v>
                </c:pt>
                <c:pt idx="57">
                  <c:v>57,637</c:v>
                </c:pt>
                <c:pt idx="58">
                  <c:v>58,64</c:v>
                </c:pt>
                <c:pt idx="59">
                  <c:v>59,642</c:v>
                </c:pt>
                <c:pt idx="60">
                  <c:v>60,645</c:v>
                </c:pt>
                <c:pt idx="61">
                  <c:v>61,646</c:v>
                </c:pt>
                <c:pt idx="62">
                  <c:v>62,649</c:v>
                </c:pt>
                <c:pt idx="63">
                  <c:v>63,651</c:v>
                </c:pt>
                <c:pt idx="64">
                  <c:v>64,654</c:v>
                </c:pt>
                <c:pt idx="65">
                  <c:v>65,656</c:v>
                </c:pt>
                <c:pt idx="66">
                  <c:v>66,658</c:v>
                </c:pt>
                <c:pt idx="67">
                  <c:v>67,661</c:v>
                </c:pt>
                <c:pt idx="68">
                  <c:v>68,663</c:v>
                </c:pt>
                <c:pt idx="69">
                  <c:v>69,666</c:v>
                </c:pt>
                <c:pt idx="70">
                  <c:v>70,668</c:v>
                </c:pt>
                <c:pt idx="71">
                  <c:v>71,671</c:v>
                </c:pt>
                <c:pt idx="72">
                  <c:v>72,673</c:v>
                </c:pt>
                <c:pt idx="73">
                  <c:v>73,676</c:v>
                </c:pt>
                <c:pt idx="74">
                  <c:v>74,678</c:v>
                </c:pt>
                <c:pt idx="75">
                  <c:v>75,68</c:v>
                </c:pt>
                <c:pt idx="76">
                  <c:v>76,683</c:v>
                </c:pt>
                <c:pt idx="77">
                  <c:v>77,685</c:v>
                </c:pt>
                <c:pt idx="78">
                  <c:v>78,688</c:v>
                </c:pt>
                <c:pt idx="79">
                  <c:v>79,689</c:v>
                </c:pt>
                <c:pt idx="80">
                  <c:v>80,692</c:v>
                </c:pt>
                <c:pt idx="81">
                  <c:v>81,694</c:v>
                </c:pt>
                <c:pt idx="82">
                  <c:v>82,697</c:v>
                </c:pt>
                <c:pt idx="83">
                  <c:v>83,699</c:v>
                </c:pt>
                <c:pt idx="84">
                  <c:v>84,701</c:v>
                </c:pt>
                <c:pt idx="85">
                  <c:v>85,704</c:v>
                </c:pt>
                <c:pt idx="86">
                  <c:v>86,706</c:v>
                </c:pt>
                <c:pt idx="87">
                  <c:v>87,709</c:v>
                </c:pt>
                <c:pt idx="88">
                  <c:v>88,711</c:v>
                </c:pt>
                <c:pt idx="89">
                  <c:v>89,714</c:v>
                </c:pt>
                <c:pt idx="90">
                  <c:v>90,716</c:v>
                </c:pt>
                <c:pt idx="91">
                  <c:v>91,719</c:v>
                </c:pt>
                <c:pt idx="92">
                  <c:v>92,721</c:v>
                </c:pt>
                <c:pt idx="93">
                  <c:v>93,723</c:v>
                </c:pt>
                <c:pt idx="94">
                  <c:v>94,726</c:v>
                </c:pt>
                <c:pt idx="95">
                  <c:v>95,728</c:v>
                </c:pt>
                <c:pt idx="96">
                  <c:v>96,73</c:v>
                </c:pt>
                <c:pt idx="97">
                  <c:v>97,732</c:v>
                </c:pt>
                <c:pt idx="98">
                  <c:v>98,735</c:v>
                </c:pt>
                <c:pt idx="99">
                  <c:v>99,737</c:v>
                </c:pt>
                <c:pt idx="100">
                  <c:v>100,74</c:v>
                </c:pt>
                <c:pt idx="101">
                  <c:v>101,742</c:v>
                </c:pt>
                <c:pt idx="102">
                  <c:v>102,744</c:v>
                </c:pt>
                <c:pt idx="103">
                  <c:v>103,747</c:v>
                </c:pt>
                <c:pt idx="104">
                  <c:v>104,749</c:v>
                </c:pt>
                <c:pt idx="105">
                  <c:v>105,752</c:v>
                </c:pt>
                <c:pt idx="106">
                  <c:v>106,754</c:v>
                </c:pt>
                <c:pt idx="107">
                  <c:v>107,757</c:v>
                </c:pt>
                <c:pt idx="108">
                  <c:v>108,759</c:v>
                </c:pt>
                <c:pt idx="109">
                  <c:v>109,761</c:v>
                </c:pt>
                <c:pt idx="110">
                  <c:v>110,764</c:v>
                </c:pt>
                <c:pt idx="111">
                  <c:v>111,766</c:v>
                </c:pt>
                <c:pt idx="112">
                  <c:v>112,769</c:v>
                </c:pt>
                <c:pt idx="113">
                  <c:v>113,771</c:v>
                </c:pt>
                <c:pt idx="114">
                  <c:v>114,773</c:v>
                </c:pt>
                <c:pt idx="115">
                  <c:v>115,775</c:v>
                </c:pt>
                <c:pt idx="116">
                  <c:v>116,778</c:v>
                </c:pt>
                <c:pt idx="117">
                  <c:v>117,78</c:v>
                </c:pt>
                <c:pt idx="118">
                  <c:v>118,782</c:v>
                </c:pt>
                <c:pt idx="119">
                  <c:v>119,785</c:v>
                </c:pt>
                <c:pt idx="120">
                  <c:v>120,787</c:v>
                </c:pt>
                <c:pt idx="121">
                  <c:v>121,79</c:v>
                </c:pt>
                <c:pt idx="122">
                  <c:v>122,792</c:v>
                </c:pt>
                <c:pt idx="123">
                  <c:v>123,795</c:v>
                </c:pt>
                <c:pt idx="124">
                  <c:v>124,797</c:v>
                </c:pt>
                <c:pt idx="125">
                  <c:v>125,8</c:v>
                </c:pt>
                <c:pt idx="126">
                  <c:v>126,802</c:v>
                </c:pt>
                <c:pt idx="127">
                  <c:v>127,804</c:v>
                </c:pt>
                <c:pt idx="128">
                  <c:v>128,807</c:v>
                </c:pt>
                <c:pt idx="129">
                  <c:v>129,809</c:v>
                </c:pt>
                <c:pt idx="130">
                  <c:v>130,812</c:v>
                </c:pt>
                <c:pt idx="131">
                  <c:v>131,813</c:v>
                </c:pt>
                <c:pt idx="132">
                  <c:v>132,816</c:v>
                </c:pt>
                <c:pt idx="133">
                  <c:v>133,818</c:v>
                </c:pt>
                <c:pt idx="134">
                  <c:v>134,821</c:v>
                </c:pt>
                <c:pt idx="135">
                  <c:v>135,823</c:v>
                </c:pt>
                <c:pt idx="136">
                  <c:v>136,825</c:v>
                </c:pt>
                <c:pt idx="137">
                  <c:v>137,828</c:v>
                </c:pt>
                <c:pt idx="138">
                  <c:v>138,83</c:v>
                </c:pt>
                <c:pt idx="139">
                  <c:v>139,833</c:v>
                </c:pt>
                <c:pt idx="140">
                  <c:v>140,835</c:v>
                </c:pt>
                <c:pt idx="141">
                  <c:v>141,838</c:v>
                </c:pt>
                <c:pt idx="142">
                  <c:v>142,84</c:v>
                </c:pt>
                <c:pt idx="143">
                  <c:v>143,843</c:v>
                </c:pt>
                <c:pt idx="144">
                  <c:v>144,845</c:v>
                </c:pt>
                <c:pt idx="145">
                  <c:v>145,847</c:v>
                </c:pt>
                <c:pt idx="146">
                  <c:v>146,85</c:v>
                </c:pt>
                <c:pt idx="147">
                  <c:v>147,852</c:v>
                </c:pt>
                <c:pt idx="148">
                  <c:v>148,854</c:v>
                </c:pt>
                <c:pt idx="149">
                  <c:v>149,856</c:v>
                </c:pt>
                <c:pt idx="150">
                  <c:v>150,859</c:v>
                </c:pt>
                <c:pt idx="151">
                  <c:v>151,861</c:v>
                </c:pt>
                <c:pt idx="152">
                  <c:v>152,863</c:v>
                </c:pt>
                <c:pt idx="153">
                  <c:v>153,866</c:v>
                </c:pt>
                <c:pt idx="154">
                  <c:v>154,868</c:v>
                </c:pt>
                <c:pt idx="155">
                  <c:v>155,871</c:v>
                </c:pt>
                <c:pt idx="156">
                  <c:v>156,873</c:v>
                </c:pt>
                <c:pt idx="157">
                  <c:v>157,876</c:v>
                </c:pt>
                <c:pt idx="158">
                  <c:v>158,878</c:v>
                </c:pt>
                <c:pt idx="159">
                  <c:v>159,881</c:v>
                </c:pt>
                <c:pt idx="160">
                  <c:v>160,883</c:v>
                </c:pt>
                <c:pt idx="161">
                  <c:v>161,885</c:v>
                </c:pt>
                <c:pt idx="162">
                  <c:v>162,888</c:v>
                </c:pt>
                <c:pt idx="163">
                  <c:v>163,89</c:v>
                </c:pt>
                <c:pt idx="164">
                  <c:v>164,893</c:v>
                </c:pt>
                <c:pt idx="165">
                  <c:v>165,895</c:v>
                </c:pt>
                <c:pt idx="166">
                  <c:v>166,897</c:v>
                </c:pt>
                <c:pt idx="167">
                  <c:v>167,899</c:v>
                </c:pt>
                <c:pt idx="168">
                  <c:v>168,902</c:v>
                </c:pt>
                <c:pt idx="169">
                  <c:v>169,904</c:v>
                </c:pt>
                <c:pt idx="170">
                  <c:v>170,906</c:v>
                </c:pt>
                <c:pt idx="171">
                  <c:v>171,909</c:v>
                </c:pt>
                <c:pt idx="172">
                  <c:v>172,911</c:v>
                </c:pt>
                <c:pt idx="173">
                  <c:v>173,914</c:v>
                </c:pt>
                <c:pt idx="174">
                  <c:v>174,916</c:v>
                </c:pt>
                <c:pt idx="175">
                  <c:v>175,919</c:v>
                </c:pt>
                <c:pt idx="176">
                  <c:v>176,921</c:v>
                </c:pt>
                <c:pt idx="177">
                  <c:v>177,924</c:v>
                </c:pt>
                <c:pt idx="178">
                  <c:v>178,926</c:v>
                </c:pt>
                <c:pt idx="179">
                  <c:v>179,928</c:v>
                </c:pt>
                <c:pt idx="180">
                  <c:v>180,931</c:v>
                </c:pt>
                <c:pt idx="181">
                  <c:v>181,933</c:v>
                </c:pt>
                <c:pt idx="182">
                  <c:v>182,936</c:v>
                </c:pt>
                <c:pt idx="183">
                  <c:v>183,937</c:v>
                </c:pt>
                <c:pt idx="184">
                  <c:v>184,94</c:v>
                </c:pt>
                <c:pt idx="185">
                  <c:v>185,942</c:v>
                </c:pt>
                <c:pt idx="186">
                  <c:v>186,945</c:v>
                </c:pt>
                <c:pt idx="187">
                  <c:v>187,947</c:v>
                </c:pt>
                <c:pt idx="188">
                  <c:v>188,949</c:v>
                </c:pt>
                <c:pt idx="189">
                  <c:v>189,952</c:v>
                </c:pt>
                <c:pt idx="190">
                  <c:v>190,954</c:v>
                </c:pt>
                <c:pt idx="191">
                  <c:v>191,957</c:v>
                </c:pt>
                <c:pt idx="192">
                  <c:v>192,959</c:v>
                </c:pt>
                <c:pt idx="193">
                  <c:v>193,962</c:v>
                </c:pt>
                <c:pt idx="194">
                  <c:v>194,964</c:v>
                </c:pt>
                <c:pt idx="195">
                  <c:v>195,967</c:v>
                </c:pt>
                <c:pt idx="196">
                  <c:v>196,969</c:v>
                </c:pt>
                <c:pt idx="197">
                  <c:v>197,971</c:v>
                </c:pt>
                <c:pt idx="198">
                  <c:v>198,974</c:v>
                </c:pt>
                <c:pt idx="199">
                  <c:v>199,976</c:v>
                </c:pt>
                <c:pt idx="200">
                  <c:v>200,979</c:v>
                </c:pt>
                <c:pt idx="201">
                  <c:v>201,98</c:v>
                </c:pt>
                <c:pt idx="202">
                  <c:v>202,983</c:v>
                </c:pt>
                <c:pt idx="203">
                  <c:v>203,985</c:v>
                </c:pt>
                <c:pt idx="204">
                  <c:v>204,987</c:v>
                </c:pt>
                <c:pt idx="205">
                  <c:v>205,99</c:v>
                </c:pt>
                <c:pt idx="206">
                  <c:v>206,992</c:v>
                </c:pt>
                <c:pt idx="207">
                  <c:v>207,995</c:v>
                </c:pt>
                <c:pt idx="208">
                  <c:v>208,997</c:v>
                </c:pt>
                <c:pt idx="209">
                  <c:v>210</c:v>
                </c:pt>
                <c:pt idx="210">
                  <c:v>211,002</c:v>
                </c:pt>
                <c:pt idx="211">
                  <c:v>212,005</c:v>
                </c:pt>
                <c:pt idx="212">
                  <c:v>213,007</c:v>
                </c:pt>
                <c:pt idx="213">
                  <c:v>214,009</c:v>
                </c:pt>
                <c:pt idx="214">
                  <c:v>215,012</c:v>
                </c:pt>
                <c:pt idx="215">
                  <c:v>216,014</c:v>
                </c:pt>
                <c:pt idx="216">
                  <c:v>217,017</c:v>
                </c:pt>
                <c:pt idx="217">
                  <c:v>218,019</c:v>
                </c:pt>
                <c:pt idx="218">
                  <c:v>219,021</c:v>
                </c:pt>
                <c:pt idx="219">
                  <c:v>220,023</c:v>
                </c:pt>
                <c:pt idx="220">
                  <c:v>221,026</c:v>
                </c:pt>
                <c:pt idx="221">
                  <c:v>222,028</c:v>
                </c:pt>
                <c:pt idx="222">
                  <c:v>223,03</c:v>
                </c:pt>
                <c:pt idx="223">
                  <c:v>224,033</c:v>
                </c:pt>
                <c:pt idx="224">
                  <c:v>225,035</c:v>
                </c:pt>
                <c:pt idx="225">
                  <c:v>226,038</c:v>
                </c:pt>
                <c:pt idx="226">
                  <c:v>227,04</c:v>
                </c:pt>
                <c:pt idx="227">
                  <c:v>228,043</c:v>
                </c:pt>
                <c:pt idx="228">
                  <c:v>229,045</c:v>
                </c:pt>
                <c:pt idx="229">
                  <c:v>230,048</c:v>
                </c:pt>
                <c:pt idx="230">
                  <c:v>231,05</c:v>
                </c:pt>
                <c:pt idx="231">
                  <c:v>232,052</c:v>
                </c:pt>
                <c:pt idx="232">
                  <c:v>233,055</c:v>
                </c:pt>
                <c:pt idx="233">
                  <c:v>234,057</c:v>
                </c:pt>
                <c:pt idx="234">
                  <c:v>235,06</c:v>
                </c:pt>
                <c:pt idx="235">
                  <c:v>236,062</c:v>
                </c:pt>
                <c:pt idx="236">
                  <c:v>237,064</c:v>
                </c:pt>
                <c:pt idx="237">
                  <c:v>238,066</c:v>
                </c:pt>
                <c:pt idx="238">
                  <c:v>239,068</c:v>
                </c:pt>
                <c:pt idx="239">
                  <c:v>240,071</c:v>
                </c:pt>
                <c:pt idx="240">
                  <c:v>241,073</c:v>
                </c:pt>
                <c:pt idx="241">
                  <c:v>242,076</c:v>
                </c:pt>
                <c:pt idx="242">
                  <c:v>243,078</c:v>
                </c:pt>
                <c:pt idx="243">
                  <c:v>244,081</c:v>
                </c:pt>
                <c:pt idx="244">
                  <c:v>245,083</c:v>
                </c:pt>
                <c:pt idx="245">
                  <c:v>246,086</c:v>
                </c:pt>
                <c:pt idx="246">
                  <c:v>247,088</c:v>
                </c:pt>
                <c:pt idx="247">
                  <c:v>248,09</c:v>
                </c:pt>
                <c:pt idx="248">
                  <c:v>249,093</c:v>
                </c:pt>
                <c:pt idx="249">
                  <c:v>250,095</c:v>
                </c:pt>
                <c:pt idx="250">
                  <c:v>251,098</c:v>
                </c:pt>
                <c:pt idx="251">
                  <c:v>252,1</c:v>
                </c:pt>
                <c:pt idx="252">
                  <c:v>253,103</c:v>
                </c:pt>
                <c:pt idx="253">
                  <c:v>254,104</c:v>
                </c:pt>
                <c:pt idx="254">
                  <c:v>255,107</c:v>
                </c:pt>
                <c:pt idx="255">
                  <c:v>256,109</c:v>
                </c:pt>
                <c:pt idx="256">
                  <c:v>257,111</c:v>
                </c:pt>
                <c:pt idx="257">
                  <c:v>258,114</c:v>
                </c:pt>
                <c:pt idx="258">
                  <c:v>259,116</c:v>
                </c:pt>
                <c:pt idx="259">
                  <c:v>260,119</c:v>
                </c:pt>
                <c:pt idx="260">
                  <c:v>261,121</c:v>
                </c:pt>
                <c:pt idx="261">
                  <c:v>262,124</c:v>
                </c:pt>
                <c:pt idx="262">
                  <c:v>263,126</c:v>
                </c:pt>
                <c:pt idx="263">
                  <c:v>264,129</c:v>
                </c:pt>
                <c:pt idx="264">
                  <c:v>265,131</c:v>
                </c:pt>
                <c:pt idx="265">
                  <c:v>266,133</c:v>
                </c:pt>
                <c:pt idx="266">
                  <c:v>267,136</c:v>
                </c:pt>
                <c:pt idx="267">
                  <c:v>268,138</c:v>
                </c:pt>
                <c:pt idx="268">
                  <c:v>269,141</c:v>
                </c:pt>
                <c:pt idx="269">
                  <c:v>270,143</c:v>
                </c:pt>
                <c:pt idx="270">
                  <c:v>271,146</c:v>
                </c:pt>
                <c:pt idx="271">
                  <c:v>272,147</c:v>
                </c:pt>
                <c:pt idx="272">
                  <c:v>273,15</c:v>
                </c:pt>
                <c:pt idx="273">
                  <c:v>274,152</c:v>
                </c:pt>
                <c:pt idx="274">
                  <c:v>275,154</c:v>
                </c:pt>
                <c:pt idx="275">
                  <c:v>276,157</c:v>
                </c:pt>
                <c:pt idx="276">
                  <c:v>277,159</c:v>
                </c:pt>
                <c:pt idx="277">
                  <c:v>278,162</c:v>
                </c:pt>
                <c:pt idx="278">
                  <c:v>279,164</c:v>
                </c:pt>
                <c:pt idx="279">
                  <c:v>280,167</c:v>
                </c:pt>
                <c:pt idx="280">
                  <c:v>281,169</c:v>
                </c:pt>
                <c:pt idx="281">
                  <c:v>282,171</c:v>
                </c:pt>
                <c:pt idx="282">
                  <c:v>283,174</c:v>
                </c:pt>
                <c:pt idx="283">
                  <c:v>284,176</c:v>
                </c:pt>
                <c:pt idx="284">
                  <c:v>285,179</c:v>
                </c:pt>
                <c:pt idx="285">
                  <c:v>286,181</c:v>
                </c:pt>
                <c:pt idx="286">
                  <c:v>287,184</c:v>
                </c:pt>
                <c:pt idx="287">
                  <c:v>288,186</c:v>
                </c:pt>
                <c:pt idx="288">
                  <c:v>289,188</c:v>
                </c:pt>
                <c:pt idx="289">
                  <c:v>290,19</c:v>
                </c:pt>
                <c:pt idx="290">
                  <c:v>291,192</c:v>
                </c:pt>
                <c:pt idx="291">
                  <c:v>292,195</c:v>
                </c:pt>
                <c:pt idx="292">
                  <c:v>293,197</c:v>
                </c:pt>
                <c:pt idx="293">
                  <c:v>294,2</c:v>
                </c:pt>
                <c:pt idx="294">
                  <c:v>295,202</c:v>
                </c:pt>
                <c:pt idx="295">
                  <c:v>296,205</c:v>
                </c:pt>
                <c:pt idx="296">
                  <c:v>297,207</c:v>
                </c:pt>
                <c:pt idx="297">
                  <c:v>298,21</c:v>
                </c:pt>
                <c:pt idx="298">
                  <c:v>299,212</c:v>
                </c:pt>
                <c:pt idx="299">
                  <c:v>300,214</c:v>
                </c:pt>
                <c:pt idx="300">
                  <c:v>301,217</c:v>
                </c:pt>
                <c:pt idx="301">
                  <c:v>302,219</c:v>
                </c:pt>
                <c:pt idx="302">
                  <c:v>303,222</c:v>
                </c:pt>
                <c:pt idx="303">
                  <c:v>304,224</c:v>
                </c:pt>
                <c:pt idx="304">
                  <c:v>305,227</c:v>
                </c:pt>
                <c:pt idx="305">
                  <c:v>306,229</c:v>
                </c:pt>
                <c:pt idx="306">
                  <c:v>307,231</c:v>
                </c:pt>
                <c:pt idx="307">
                  <c:v>308,233</c:v>
                </c:pt>
                <c:pt idx="308">
                  <c:v>309,235</c:v>
                </c:pt>
                <c:pt idx="309">
                  <c:v>310,238</c:v>
                </c:pt>
                <c:pt idx="310">
                  <c:v>311,24</c:v>
                </c:pt>
                <c:pt idx="311">
                  <c:v>312,243</c:v>
                </c:pt>
                <c:pt idx="312">
                  <c:v>313,245</c:v>
                </c:pt>
                <c:pt idx="313">
                  <c:v>314,248</c:v>
                </c:pt>
                <c:pt idx="314">
                  <c:v>315,25</c:v>
                </c:pt>
                <c:pt idx="315">
                  <c:v>316,253</c:v>
                </c:pt>
                <c:pt idx="316">
                  <c:v>317,255</c:v>
                </c:pt>
                <c:pt idx="317">
                  <c:v>318,257</c:v>
                </c:pt>
                <c:pt idx="318">
                  <c:v>319,26</c:v>
                </c:pt>
                <c:pt idx="319">
                  <c:v>320,262</c:v>
                </c:pt>
                <c:pt idx="320">
                  <c:v>321,265</c:v>
                </c:pt>
                <c:pt idx="321">
                  <c:v>322,267</c:v>
                </c:pt>
                <c:pt idx="322">
                  <c:v>323,27</c:v>
                </c:pt>
                <c:pt idx="323">
                  <c:v>324,271</c:v>
                </c:pt>
                <c:pt idx="324">
                  <c:v>325,273</c:v>
                </c:pt>
                <c:pt idx="325">
                  <c:v>326,276</c:v>
                </c:pt>
                <c:pt idx="326">
                  <c:v>327,278</c:v>
                </c:pt>
                <c:pt idx="327">
                  <c:v>328,281</c:v>
                </c:pt>
                <c:pt idx="328">
                  <c:v>329,283</c:v>
                </c:pt>
                <c:pt idx="329">
                  <c:v>330,286</c:v>
                </c:pt>
                <c:pt idx="330">
                  <c:v>331,288</c:v>
                </c:pt>
                <c:pt idx="331">
                  <c:v>332,291</c:v>
                </c:pt>
                <c:pt idx="332">
                  <c:v>333,293</c:v>
                </c:pt>
                <c:pt idx="333">
                  <c:v>334,295</c:v>
                </c:pt>
                <c:pt idx="334">
                  <c:v>335,298</c:v>
                </c:pt>
                <c:pt idx="335">
                  <c:v>336,3</c:v>
                </c:pt>
                <c:pt idx="336">
                  <c:v>337,303</c:v>
                </c:pt>
                <c:pt idx="337">
                  <c:v>338,305</c:v>
                </c:pt>
                <c:pt idx="338">
                  <c:v>339,308</c:v>
                </c:pt>
                <c:pt idx="339">
                  <c:v>340,31</c:v>
                </c:pt>
                <c:pt idx="340">
                  <c:v>341,312</c:v>
                </c:pt>
                <c:pt idx="341">
                  <c:v>342,314</c:v>
                </c:pt>
                <c:pt idx="342">
                  <c:v>343,316</c:v>
                </c:pt>
                <c:pt idx="343">
                  <c:v>344,319</c:v>
                </c:pt>
                <c:pt idx="344">
                  <c:v>345,321</c:v>
                </c:pt>
                <c:pt idx="345">
                  <c:v>346,324</c:v>
                </c:pt>
                <c:pt idx="346">
                  <c:v>347,326</c:v>
                </c:pt>
                <c:pt idx="347">
                  <c:v>348,329</c:v>
                </c:pt>
                <c:pt idx="348">
                  <c:v>349,331</c:v>
                </c:pt>
                <c:pt idx="349">
                  <c:v>350,334</c:v>
                </c:pt>
                <c:pt idx="350">
                  <c:v>351,336</c:v>
                </c:pt>
                <c:pt idx="351">
                  <c:v>352,338</c:v>
                </c:pt>
                <c:pt idx="352">
                  <c:v>353,341</c:v>
                </c:pt>
                <c:pt idx="353">
                  <c:v>354,343</c:v>
                </c:pt>
                <c:pt idx="354">
                  <c:v>355,346</c:v>
                </c:pt>
                <c:pt idx="355">
                  <c:v>356,348</c:v>
                </c:pt>
                <c:pt idx="356">
                  <c:v>357,351</c:v>
                </c:pt>
                <c:pt idx="357">
                  <c:v>358,353</c:v>
                </c:pt>
                <c:pt idx="358">
                  <c:v>359,354</c:v>
                </c:pt>
                <c:pt idx="359">
                  <c:v>360,357</c:v>
                </c:pt>
                <c:pt idx="360">
                  <c:v>361,359</c:v>
                </c:pt>
                <c:pt idx="361">
                  <c:v>362,362</c:v>
                </c:pt>
                <c:pt idx="362">
                  <c:v>363,364</c:v>
                </c:pt>
                <c:pt idx="363">
                  <c:v>364,367</c:v>
                </c:pt>
                <c:pt idx="364">
                  <c:v>365,369</c:v>
                </c:pt>
                <c:pt idx="365">
                  <c:v>366,372</c:v>
                </c:pt>
                <c:pt idx="366">
                  <c:v>367,374</c:v>
                </c:pt>
                <c:pt idx="367">
                  <c:v>368,376</c:v>
                </c:pt>
                <c:pt idx="368">
                  <c:v>369,379</c:v>
                </c:pt>
                <c:pt idx="369">
                  <c:v>370,381</c:v>
                </c:pt>
                <c:pt idx="370">
                  <c:v>371,384</c:v>
                </c:pt>
                <c:pt idx="371">
                  <c:v>372,386</c:v>
                </c:pt>
                <c:pt idx="372">
                  <c:v>373,389</c:v>
                </c:pt>
                <c:pt idx="373">
                  <c:v>374,391</c:v>
                </c:pt>
                <c:pt idx="374">
                  <c:v>375,394</c:v>
                </c:pt>
                <c:pt idx="375">
                  <c:v>376,396</c:v>
                </c:pt>
                <c:pt idx="376">
                  <c:v>377,397</c:v>
                </c:pt>
                <c:pt idx="377">
                  <c:v>378,4</c:v>
                </c:pt>
                <c:pt idx="378">
                  <c:v>379,402</c:v>
                </c:pt>
                <c:pt idx="379">
                  <c:v>380,405</c:v>
                </c:pt>
                <c:pt idx="380">
                  <c:v>381,407</c:v>
                </c:pt>
                <c:pt idx="381">
                  <c:v>382,41</c:v>
                </c:pt>
                <c:pt idx="382">
                  <c:v>383,412</c:v>
                </c:pt>
                <c:pt idx="383">
                  <c:v>384,415</c:v>
                </c:pt>
                <c:pt idx="384">
                  <c:v>385,417</c:v>
                </c:pt>
                <c:pt idx="385">
                  <c:v>386,419</c:v>
                </c:pt>
                <c:pt idx="386">
                  <c:v>387,422</c:v>
                </c:pt>
                <c:pt idx="387">
                  <c:v>388,424</c:v>
                </c:pt>
                <c:pt idx="388">
                  <c:v>389,427</c:v>
                </c:pt>
                <c:pt idx="389">
                  <c:v>390,429</c:v>
                </c:pt>
                <c:pt idx="390">
                  <c:v>391,432</c:v>
                </c:pt>
                <c:pt idx="391">
                  <c:v>392,434</c:v>
                </c:pt>
                <c:pt idx="392">
                  <c:v>393,437</c:v>
                </c:pt>
                <c:pt idx="393">
                  <c:v>394,438</c:v>
                </c:pt>
                <c:pt idx="394">
                  <c:v>395,44</c:v>
                </c:pt>
                <c:pt idx="395">
                  <c:v>396,443</c:v>
                </c:pt>
                <c:pt idx="396">
                  <c:v>397,445</c:v>
                </c:pt>
                <c:pt idx="397">
                  <c:v>398,448</c:v>
                </c:pt>
                <c:pt idx="398">
                  <c:v>399,45</c:v>
                </c:pt>
                <c:pt idx="399">
                  <c:v>400,453</c:v>
                </c:pt>
                <c:pt idx="400">
                  <c:v>401,455</c:v>
                </c:pt>
                <c:pt idx="401">
                  <c:v>402,457</c:v>
                </c:pt>
                <c:pt idx="402">
                  <c:v>403,46</c:v>
                </c:pt>
                <c:pt idx="403">
                  <c:v>404,462</c:v>
                </c:pt>
                <c:pt idx="404">
                  <c:v>405,465</c:v>
                </c:pt>
                <c:pt idx="405">
                  <c:v>406,467</c:v>
                </c:pt>
                <c:pt idx="406">
                  <c:v>407,47</c:v>
                </c:pt>
                <c:pt idx="407">
                  <c:v>408,472</c:v>
                </c:pt>
                <c:pt idx="408">
                  <c:v>409,475</c:v>
                </c:pt>
                <c:pt idx="409">
                  <c:v>410,477</c:v>
                </c:pt>
                <c:pt idx="410">
                  <c:v>411,479</c:v>
                </c:pt>
                <c:pt idx="411">
                  <c:v>412,481</c:v>
                </c:pt>
                <c:pt idx="412">
                  <c:v>413,483</c:v>
                </c:pt>
                <c:pt idx="413">
                  <c:v>414,486</c:v>
                </c:pt>
                <c:pt idx="414">
                  <c:v>415,488</c:v>
                </c:pt>
                <c:pt idx="415">
                  <c:v>416,491</c:v>
                </c:pt>
                <c:pt idx="416">
                  <c:v>417,493</c:v>
                </c:pt>
                <c:pt idx="417">
                  <c:v>418,496</c:v>
                </c:pt>
                <c:pt idx="418">
                  <c:v>419,498</c:v>
                </c:pt>
                <c:pt idx="419">
                  <c:v>420,5</c:v>
                </c:pt>
                <c:pt idx="420">
                  <c:v>421,503</c:v>
                </c:pt>
                <c:pt idx="421">
                  <c:v>422,505</c:v>
                </c:pt>
                <c:pt idx="422">
                  <c:v>423,508</c:v>
                </c:pt>
                <c:pt idx="423">
                  <c:v>424,51</c:v>
                </c:pt>
                <c:pt idx="424">
                  <c:v>425,513</c:v>
                </c:pt>
                <c:pt idx="425">
                  <c:v>426,515</c:v>
                </c:pt>
                <c:pt idx="426">
                  <c:v>427,518</c:v>
                </c:pt>
                <c:pt idx="427">
                  <c:v>428,52</c:v>
                </c:pt>
                <c:pt idx="428">
                  <c:v>429,521</c:v>
                </c:pt>
                <c:pt idx="429">
                  <c:v>430,524</c:v>
                </c:pt>
                <c:pt idx="430">
                  <c:v>431,526</c:v>
                </c:pt>
                <c:pt idx="431">
                  <c:v>432,529</c:v>
                </c:pt>
                <c:pt idx="432">
                  <c:v>433,531</c:v>
                </c:pt>
                <c:pt idx="433">
                  <c:v>434,534</c:v>
                </c:pt>
                <c:pt idx="434">
                  <c:v>435,536</c:v>
                </c:pt>
                <c:pt idx="435">
                  <c:v>436,539</c:v>
                </c:pt>
                <c:pt idx="436">
                  <c:v>437,541</c:v>
                </c:pt>
                <c:pt idx="437">
                  <c:v>438,543</c:v>
                </c:pt>
                <c:pt idx="438">
                  <c:v>439,546</c:v>
                </c:pt>
                <c:pt idx="439">
                  <c:v>440,548</c:v>
                </c:pt>
                <c:pt idx="440">
                  <c:v>441,551</c:v>
                </c:pt>
                <c:pt idx="441">
                  <c:v>442,553</c:v>
                </c:pt>
                <c:pt idx="442">
                  <c:v>443,556</c:v>
                </c:pt>
                <c:pt idx="443">
                  <c:v>444,558</c:v>
                </c:pt>
                <c:pt idx="444">
                  <c:v>445,561</c:v>
                </c:pt>
                <c:pt idx="445">
                  <c:v>446,562</c:v>
                </c:pt>
                <c:pt idx="446">
                  <c:v>447,564</c:v>
                </c:pt>
                <c:pt idx="447">
                  <c:v>448,567</c:v>
                </c:pt>
                <c:pt idx="448">
                  <c:v>449,569</c:v>
                </c:pt>
                <c:pt idx="449">
                  <c:v>450,572</c:v>
                </c:pt>
                <c:pt idx="450">
                  <c:v>451,574</c:v>
                </c:pt>
                <c:pt idx="451">
                  <c:v>452,577</c:v>
                </c:pt>
                <c:pt idx="452">
                  <c:v>453,579</c:v>
                </c:pt>
                <c:pt idx="453">
                  <c:v>454,582</c:v>
                </c:pt>
                <c:pt idx="454">
                  <c:v>455,584</c:v>
                </c:pt>
                <c:pt idx="455">
                  <c:v>456,586</c:v>
                </c:pt>
                <c:pt idx="456">
                  <c:v>457,589</c:v>
                </c:pt>
                <c:pt idx="457">
                  <c:v>458,591</c:v>
                </c:pt>
                <c:pt idx="458">
                  <c:v>459,594</c:v>
                </c:pt>
                <c:pt idx="459">
                  <c:v>460,596</c:v>
                </c:pt>
                <c:pt idx="460">
                  <c:v>461,599</c:v>
                </c:pt>
                <c:pt idx="461">
                  <c:v>462,601</c:v>
                </c:pt>
                <c:pt idx="462">
                  <c:v>463,604</c:v>
                </c:pt>
                <c:pt idx="463">
                  <c:v>EOF</c:v>
                </c:pt>
              </c:strCache>
            </c:strRef>
          </c:xVal>
          <c:yVal>
            <c:numRef>
              <c:f>Φύλλο1!$B$1:$B$464</c:f>
              <c:numCache>
                <c:formatCode>General</c:formatCode>
                <c:ptCount val="464"/>
                <c:pt idx="0">
                  <c:v>24.883108</c:v>
                </c:pt>
                <c:pt idx="1">
                  <c:v>24.955176000000002</c:v>
                </c:pt>
                <c:pt idx="2">
                  <c:v>29.078488</c:v>
                </c:pt>
                <c:pt idx="3">
                  <c:v>39.838907000000006</c:v>
                </c:pt>
                <c:pt idx="4">
                  <c:v>48.602017000000011</c:v>
                </c:pt>
                <c:pt idx="5">
                  <c:v>54.091187000000005</c:v>
                </c:pt>
                <c:pt idx="6">
                  <c:v>57.963977</c:v>
                </c:pt>
                <c:pt idx="7">
                  <c:v>59.896082</c:v>
                </c:pt>
                <c:pt idx="8">
                  <c:v>60.541260999999999</c:v>
                </c:pt>
                <c:pt idx="9">
                  <c:v>61.946584999999999</c:v>
                </c:pt>
                <c:pt idx="10">
                  <c:v>63.763725000000036</c:v>
                </c:pt>
                <c:pt idx="11">
                  <c:v>64.317960999999997</c:v>
                </c:pt>
                <c:pt idx="12">
                  <c:v>64.400324000000026</c:v>
                </c:pt>
                <c:pt idx="13">
                  <c:v>63.804905999999995</c:v>
                </c:pt>
                <c:pt idx="14">
                  <c:v>63.430839999999996</c:v>
                </c:pt>
                <c:pt idx="15">
                  <c:v>62.861160000000005</c:v>
                </c:pt>
                <c:pt idx="16">
                  <c:v>62.313787999999995</c:v>
                </c:pt>
                <c:pt idx="17">
                  <c:v>61.375189000000006</c:v>
                </c:pt>
                <c:pt idx="18">
                  <c:v>60.862135000000038</c:v>
                </c:pt>
                <c:pt idx="19">
                  <c:v>60.366239</c:v>
                </c:pt>
                <c:pt idx="20">
                  <c:v>59.717627999999998</c:v>
                </c:pt>
                <c:pt idx="21">
                  <c:v>58.591997000000006</c:v>
                </c:pt>
                <c:pt idx="22">
                  <c:v>57.653399</c:v>
                </c:pt>
                <c:pt idx="23">
                  <c:v>56.960174000000002</c:v>
                </c:pt>
                <c:pt idx="24">
                  <c:v>56.764562000000012</c:v>
                </c:pt>
                <c:pt idx="25">
                  <c:v>55.922054000000003</c:v>
                </c:pt>
                <c:pt idx="26">
                  <c:v>55.412431000000005</c:v>
                </c:pt>
                <c:pt idx="27">
                  <c:v>54.691752000000037</c:v>
                </c:pt>
                <c:pt idx="28">
                  <c:v>54.298811000000036</c:v>
                </c:pt>
                <c:pt idx="29">
                  <c:v>53.509496000000006</c:v>
                </c:pt>
                <c:pt idx="30">
                  <c:v>52.538296000000003</c:v>
                </c:pt>
                <c:pt idx="31">
                  <c:v>52.104173000000003</c:v>
                </c:pt>
                <c:pt idx="32">
                  <c:v>51.323437000000006</c:v>
                </c:pt>
                <c:pt idx="33">
                  <c:v>50.673111000000013</c:v>
                </c:pt>
                <c:pt idx="34">
                  <c:v>49.914681999999964</c:v>
                </c:pt>
                <c:pt idx="35">
                  <c:v>49.266071000000011</c:v>
                </c:pt>
                <c:pt idx="36">
                  <c:v>48.577995000000001</c:v>
                </c:pt>
                <c:pt idx="37">
                  <c:v>48.644915000000012</c:v>
                </c:pt>
                <c:pt idx="38">
                  <c:v>47.795543000000038</c:v>
                </c:pt>
                <c:pt idx="39">
                  <c:v>47.733771000000011</c:v>
                </c:pt>
                <c:pt idx="40">
                  <c:v>47.361419999999995</c:v>
                </c:pt>
                <c:pt idx="41">
                  <c:v>46.819195000000001</c:v>
                </c:pt>
                <c:pt idx="42">
                  <c:v>46.326732000000035</c:v>
                </c:pt>
                <c:pt idx="43">
                  <c:v>46.028165000000037</c:v>
                </c:pt>
                <c:pt idx="44">
                  <c:v>45.650665999999994</c:v>
                </c:pt>
                <c:pt idx="45">
                  <c:v>45.515110000000035</c:v>
                </c:pt>
                <c:pt idx="46">
                  <c:v>45.091282</c:v>
                </c:pt>
                <c:pt idx="47">
                  <c:v>44.866499000000005</c:v>
                </c:pt>
                <c:pt idx="48">
                  <c:v>44.828749000000002</c:v>
                </c:pt>
                <c:pt idx="49">
                  <c:v>44.145820000000001</c:v>
                </c:pt>
                <c:pt idx="50">
                  <c:v>44.101206999999995</c:v>
                </c:pt>
                <c:pt idx="51">
                  <c:v>43.864413000000006</c:v>
                </c:pt>
                <c:pt idx="52">
                  <c:v>43.619039000000001</c:v>
                </c:pt>
                <c:pt idx="53">
                  <c:v>43.313607999999995</c:v>
                </c:pt>
                <c:pt idx="54">
                  <c:v>43.382243999999993</c:v>
                </c:pt>
                <c:pt idx="55">
                  <c:v>43.001314000000001</c:v>
                </c:pt>
                <c:pt idx="56">
                  <c:v>42.764520000000012</c:v>
                </c:pt>
                <c:pt idx="57">
                  <c:v>42.925814000000003</c:v>
                </c:pt>
                <c:pt idx="58">
                  <c:v>42.704463000000004</c:v>
                </c:pt>
                <c:pt idx="59">
                  <c:v>42.450510000000001</c:v>
                </c:pt>
                <c:pt idx="60">
                  <c:v>42.285783000000002</c:v>
                </c:pt>
                <c:pt idx="61">
                  <c:v>42.103896999999996</c:v>
                </c:pt>
                <c:pt idx="62">
                  <c:v>42.179397000000002</c:v>
                </c:pt>
                <c:pt idx="63">
                  <c:v>42.031829999999999</c:v>
                </c:pt>
                <c:pt idx="64">
                  <c:v>42.256613000000002</c:v>
                </c:pt>
                <c:pt idx="65">
                  <c:v>41.867103</c:v>
                </c:pt>
                <c:pt idx="66">
                  <c:v>41.819057999999998</c:v>
                </c:pt>
                <c:pt idx="67">
                  <c:v>41.779592000000036</c:v>
                </c:pt>
                <c:pt idx="68">
                  <c:v>41.654331000000006</c:v>
                </c:pt>
                <c:pt idx="69">
                  <c:v>41.690365000000035</c:v>
                </c:pt>
                <c:pt idx="70">
                  <c:v>41.585695000000001</c:v>
                </c:pt>
                <c:pt idx="71">
                  <c:v>41.422685000000001</c:v>
                </c:pt>
                <c:pt idx="72">
                  <c:v>41.436412000000011</c:v>
                </c:pt>
                <c:pt idx="73">
                  <c:v>41.364343999999996</c:v>
                </c:pt>
                <c:pt idx="74">
                  <c:v>41.278549000000012</c:v>
                </c:pt>
                <c:pt idx="75">
                  <c:v>41.225356000000069</c:v>
                </c:pt>
                <c:pt idx="76">
                  <c:v>41.275117000000037</c:v>
                </c:pt>
                <c:pt idx="77">
                  <c:v>41.067493000000006</c:v>
                </c:pt>
                <c:pt idx="78">
                  <c:v>41.285412000000036</c:v>
                </c:pt>
                <c:pt idx="79">
                  <c:v>41.065777000000011</c:v>
                </c:pt>
                <c:pt idx="80">
                  <c:v>41.247662999999996</c:v>
                </c:pt>
                <c:pt idx="81">
                  <c:v>40.986844999999995</c:v>
                </c:pt>
                <c:pt idx="82">
                  <c:v>41.197901000000002</c:v>
                </c:pt>
                <c:pt idx="83">
                  <c:v>40.907914000000005</c:v>
                </c:pt>
                <c:pt idx="84">
                  <c:v>41.064060999999995</c:v>
                </c:pt>
                <c:pt idx="85">
                  <c:v>41.040038000000003</c:v>
                </c:pt>
                <c:pt idx="86">
                  <c:v>41.230504000000003</c:v>
                </c:pt>
                <c:pt idx="87">
                  <c:v>41.108674000000001</c:v>
                </c:pt>
                <c:pt idx="88">
                  <c:v>41.057196999999995</c:v>
                </c:pt>
                <c:pt idx="89">
                  <c:v>41.134413000000002</c:v>
                </c:pt>
                <c:pt idx="90">
                  <c:v>41.189322000000011</c:v>
                </c:pt>
                <c:pt idx="91">
                  <c:v>40.919924999999999</c:v>
                </c:pt>
                <c:pt idx="92">
                  <c:v>40.724313000000045</c:v>
                </c:pt>
                <c:pt idx="93">
                  <c:v>41.000573000000003</c:v>
                </c:pt>
                <c:pt idx="94">
                  <c:v>40.813539000000006</c:v>
                </c:pt>
                <c:pt idx="95">
                  <c:v>41.040038000000003</c:v>
                </c:pt>
                <c:pt idx="96">
                  <c:v>40.775790000000036</c:v>
                </c:pt>
                <c:pt idx="97">
                  <c:v>40.837561999999998</c:v>
                </c:pt>
                <c:pt idx="98">
                  <c:v>40.391427999999998</c:v>
                </c:pt>
                <c:pt idx="99">
                  <c:v>40.748335000000054</c:v>
                </c:pt>
                <c:pt idx="100">
                  <c:v>41.016016</c:v>
                </c:pt>
                <c:pt idx="101">
                  <c:v>40.633370000000035</c:v>
                </c:pt>
                <c:pt idx="102">
                  <c:v>40.628222000000036</c:v>
                </c:pt>
                <c:pt idx="103">
                  <c:v>40.552722000000003</c:v>
                </c:pt>
                <c:pt idx="104">
                  <c:v>40.559585999999996</c:v>
                </c:pt>
                <c:pt idx="105">
                  <c:v>40.762062000000036</c:v>
                </c:pt>
                <c:pt idx="106">
                  <c:v>40.861584999999998</c:v>
                </c:pt>
                <c:pt idx="107">
                  <c:v>40.631654000000005</c:v>
                </c:pt>
                <c:pt idx="108">
                  <c:v>40.293621000000002</c:v>
                </c:pt>
                <c:pt idx="109">
                  <c:v>40.643664999999999</c:v>
                </c:pt>
                <c:pt idx="110">
                  <c:v>40.370836999999995</c:v>
                </c:pt>
                <c:pt idx="111">
                  <c:v>40.914777999999998</c:v>
                </c:pt>
                <c:pt idx="112">
                  <c:v>40.259303000000003</c:v>
                </c:pt>
                <c:pt idx="113">
                  <c:v>40.571597000000004</c:v>
                </c:pt>
                <c:pt idx="114">
                  <c:v>40.523552000000045</c:v>
                </c:pt>
                <c:pt idx="115">
                  <c:v>40.509824999999999</c:v>
                </c:pt>
                <c:pt idx="116">
                  <c:v>40.683131000000003</c:v>
                </c:pt>
                <c:pt idx="117">
                  <c:v>40.777505000000012</c:v>
                </c:pt>
                <c:pt idx="118">
                  <c:v>40.940516000000002</c:v>
                </c:pt>
                <c:pt idx="119">
                  <c:v>40.677983000000005</c:v>
                </c:pt>
                <c:pt idx="120">
                  <c:v>40.686563</c:v>
                </c:pt>
                <c:pt idx="121">
                  <c:v>40.477222999999995</c:v>
                </c:pt>
                <c:pt idx="122">
                  <c:v>40.614494999999998</c:v>
                </c:pt>
                <c:pt idx="123">
                  <c:v>40.472075000000011</c:v>
                </c:pt>
                <c:pt idx="124">
                  <c:v>40.612779000000003</c:v>
                </c:pt>
                <c:pt idx="125">
                  <c:v>40.659108000000003</c:v>
                </c:pt>
                <c:pt idx="126">
                  <c:v>40.887322999999995</c:v>
                </c:pt>
                <c:pt idx="127">
                  <c:v>40.851288999999959</c:v>
                </c:pt>
                <c:pt idx="128">
                  <c:v>40.552722000000003</c:v>
                </c:pt>
                <c:pt idx="129">
                  <c:v>40.665972000000046</c:v>
                </c:pt>
                <c:pt idx="130">
                  <c:v>40.753482999999996</c:v>
                </c:pt>
                <c:pt idx="131">
                  <c:v>40.285042000000011</c:v>
                </c:pt>
                <c:pt idx="132">
                  <c:v>40.652245000000001</c:v>
                </c:pt>
                <c:pt idx="133">
                  <c:v>40.686563</c:v>
                </c:pt>
                <c:pt idx="134">
                  <c:v>40.626506000000013</c:v>
                </c:pt>
                <c:pt idx="135">
                  <c:v>40.588756000000011</c:v>
                </c:pt>
                <c:pt idx="136">
                  <c:v>40.599052000000036</c:v>
                </c:pt>
                <c:pt idx="137">
                  <c:v>41.041754000000005</c:v>
                </c:pt>
                <c:pt idx="138">
                  <c:v>40.530416000000002</c:v>
                </c:pt>
                <c:pt idx="139">
                  <c:v>40.437757000000005</c:v>
                </c:pt>
                <c:pt idx="140">
                  <c:v>40.722597000000036</c:v>
                </c:pt>
                <c:pt idx="141">
                  <c:v>40.710585000000002</c:v>
                </c:pt>
                <c:pt idx="142">
                  <c:v>40.580177000000006</c:v>
                </c:pt>
                <c:pt idx="143">
                  <c:v>40.592188000000036</c:v>
                </c:pt>
                <c:pt idx="144">
                  <c:v>40.849573000000007</c:v>
                </c:pt>
                <c:pt idx="145">
                  <c:v>40.446336000000002</c:v>
                </c:pt>
                <c:pt idx="146">
                  <c:v>40.792949000000036</c:v>
                </c:pt>
                <c:pt idx="147">
                  <c:v>40.919924999999999</c:v>
                </c:pt>
                <c:pt idx="148">
                  <c:v>40.657392000000002</c:v>
                </c:pt>
                <c:pt idx="149">
                  <c:v>40.453199999999995</c:v>
                </c:pt>
                <c:pt idx="150">
                  <c:v>41.033175000000035</c:v>
                </c:pt>
                <c:pt idx="151">
                  <c:v>40.439473</c:v>
                </c:pt>
                <c:pt idx="152">
                  <c:v>40.496098000000003</c:v>
                </c:pt>
                <c:pt idx="153">
                  <c:v>40.772358000000054</c:v>
                </c:pt>
                <c:pt idx="154">
                  <c:v>40.887322999999995</c:v>
                </c:pt>
                <c:pt idx="155">
                  <c:v>40.508109000000012</c:v>
                </c:pt>
                <c:pt idx="156">
                  <c:v>40.563018000000035</c:v>
                </c:pt>
                <c:pt idx="157">
                  <c:v>40.813539000000006</c:v>
                </c:pt>
                <c:pt idx="158">
                  <c:v>40.621358000000036</c:v>
                </c:pt>
                <c:pt idx="159">
                  <c:v>40.696858000000013</c:v>
                </c:pt>
                <c:pt idx="160">
                  <c:v>40.590472000000013</c:v>
                </c:pt>
                <c:pt idx="161">
                  <c:v>40.877027999999996</c:v>
                </c:pt>
                <c:pt idx="162">
                  <c:v>40.729460000000003</c:v>
                </c:pt>
                <c:pt idx="163">
                  <c:v>40.775790000000036</c:v>
                </c:pt>
                <c:pt idx="164">
                  <c:v>40.444620999999998</c:v>
                </c:pt>
                <c:pt idx="165">
                  <c:v>40.641949000000004</c:v>
                </c:pt>
                <c:pt idx="166">
                  <c:v>40.506393000000003</c:v>
                </c:pt>
                <c:pt idx="167">
                  <c:v>40.583608999999996</c:v>
                </c:pt>
                <c:pt idx="168">
                  <c:v>40.695142000000054</c:v>
                </c:pt>
                <c:pt idx="169">
                  <c:v>40.820403000000006</c:v>
                </c:pt>
                <c:pt idx="170">
                  <c:v>40.585324</c:v>
                </c:pt>
                <c:pt idx="171">
                  <c:v>40.489233999999996</c:v>
                </c:pt>
                <c:pt idx="172">
                  <c:v>40.784369000000005</c:v>
                </c:pt>
                <c:pt idx="173">
                  <c:v>40.561302000000012</c:v>
                </c:pt>
                <c:pt idx="174">
                  <c:v>40.434325000000001</c:v>
                </c:pt>
                <c:pt idx="175">
                  <c:v>40.681415000000001</c:v>
                </c:pt>
                <c:pt idx="176">
                  <c:v>40.430893000000005</c:v>
                </c:pt>
                <c:pt idx="177">
                  <c:v>40.605915000000046</c:v>
                </c:pt>
                <c:pt idx="178">
                  <c:v>40.640233000000002</c:v>
                </c:pt>
                <c:pt idx="179">
                  <c:v>40.660824000000005</c:v>
                </c:pt>
                <c:pt idx="180">
                  <c:v>40.621358000000036</c:v>
                </c:pt>
                <c:pt idx="181">
                  <c:v>40.906198000000003</c:v>
                </c:pt>
                <c:pt idx="182">
                  <c:v>40.825551000000011</c:v>
                </c:pt>
                <c:pt idx="183">
                  <c:v>40.774074000000006</c:v>
                </c:pt>
                <c:pt idx="184">
                  <c:v>40.643664999999999</c:v>
                </c:pt>
                <c:pt idx="185">
                  <c:v>40.827266999999999</c:v>
                </c:pt>
                <c:pt idx="186">
                  <c:v>40.732892000000035</c:v>
                </c:pt>
                <c:pt idx="187">
                  <c:v>40.636802000000003</c:v>
                </c:pt>
                <c:pt idx="188">
                  <c:v>40.865016000000011</c:v>
                </c:pt>
                <c:pt idx="189">
                  <c:v>40.489233999999996</c:v>
                </c:pt>
                <c:pt idx="190">
                  <c:v>40.973118000000035</c:v>
                </c:pt>
                <c:pt idx="191">
                  <c:v>40.828983000000001</c:v>
                </c:pt>
                <c:pt idx="192">
                  <c:v>40.530416000000002</c:v>
                </c:pt>
                <c:pt idx="193">
                  <c:v>40.715733000000036</c:v>
                </c:pt>
                <c:pt idx="194">
                  <c:v>40.770642000000002</c:v>
                </c:pt>
                <c:pt idx="195">
                  <c:v>40.660824000000005</c:v>
                </c:pt>
                <c:pt idx="196">
                  <c:v>40.710585000000002</c:v>
                </c:pt>
                <c:pt idx="197">
                  <c:v>40.770642000000002</c:v>
                </c:pt>
                <c:pt idx="198">
                  <c:v>40.736324000000003</c:v>
                </c:pt>
                <c:pt idx="199">
                  <c:v>40.635086000000001</c:v>
                </c:pt>
                <c:pt idx="200">
                  <c:v>40.774074000000006</c:v>
                </c:pt>
                <c:pt idx="201">
                  <c:v>40.906198000000003</c:v>
                </c:pt>
                <c:pt idx="202">
                  <c:v>40.839278</c:v>
                </c:pt>
                <c:pt idx="203">
                  <c:v>40.835846000000004</c:v>
                </c:pt>
                <c:pt idx="204">
                  <c:v>41.002289000000005</c:v>
                </c:pt>
                <c:pt idx="205">
                  <c:v>40.782653000000003</c:v>
                </c:pt>
                <c:pt idx="206">
                  <c:v>40.887322999999995</c:v>
                </c:pt>
                <c:pt idx="207">
                  <c:v>40.758631000000001</c:v>
                </c:pt>
                <c:pt idx="208">
                  <c:v>41.074356000000002</c:v>
                </c:pt>
                <c:pt idx="209">
                  <c:v>40.753482999999996</c:v>
                </c:pt>
                <c:pt idx="210">
                  <c:v>40.643664999999999</c:v>
                </c:pt>
                <c:pt idx="211">
                  <c:v>40.949096000000004</c:v>
                </c:pt>
                <c:pt idx="212">
                  <c:v>41.014299999999999</c:v>
                </c:pt>
                <c:pt idx="213">
                  <c:v>40.714017000000005</c:v>
                </c:pt>
                <c:pt idx="214">
                  <c:v>40.799812000000045</c:v>
                </c:pt>
                <c:pt idx="215">
                  <c:v>40.842710000000011</c:v>
                </c:pt>
                <c:pt idx="216">
                  <c:v>40.811823999999959</c:v>
                </c:pt>
                <c:pt idx="217">
                  <c:v>40.700290000000003</c:v>
                </c:pt>
                <c:pt idx="218">
                  <c:v>40.676266999999996</c:v>
                </c:pt>
                <c:pt idx="219">
                  <c:v>40.758631000000001</c:v>
                </c:pt>
                <c:pt idx="220">
                  <c:v>40.871879999999997</c:v>
                </c:pt>
                <c:pt idx="221">
                  <c:v>41.004003999999995</c:v>
                </c:pt>
                <c:pt idx="222">
                  <c:v>41.076072000000003</c:v>
                </c:pt>
                <c:pt idx="223">
                  <c:v>40.748335000000054</c:v>
                </c:pt>
                <c:pt idx="224">
                  <c:v>41.045186000000001</c:v>
                </c:pt>
                <c:pt idx="225">
                  <c:v>41.093231000000003</c:v>
                </c:pt>
                <c:pt idx="226">
                  <c:v>40.777505000000012</c:v>
                </c:pt>
                <c:pt idx="227">
                  <c:v>40.974833999999994</c:v>
                </c:pt>
                <c:pt idx="228">
                  <c:v>40.775790000000036</c:v>
                </c:pt>
                <c:pt idx="229">
                  <c:v>40.617926999999995</c:v>
                </c:pt>
                <c:pt idx="230">
                  <c:v>40.801527999999998</c:v>
                </c:pt>
                <c:pt idx="231">
                  <c:v>41.055481999999998</c:v>
                </c:pt>
                <c:pt idx="232">
                  <c:v>40.962823</c:v>
                </c:pt>
                <c:pt idx="233">
                  <c:v>40.684846999999998</c:v>
                </c:pt>
                <c:pt idx="234">
                  <c:v>40.911345999999995</c:v>
                </c:pt>
                <c:pt idx="235">
                  <c:v>40.738040000000012</c:v>
                </c:pt>
                <c:pt idx="236">
                  <c:v>40.816970999999995</c:v>
                </c:pt>
                <c:pt idx="237">
                  <c:v>40.794664000000004</c:v>
                </c:pt>
                <c:pt idx="238">
                  <c:v>40.611062999999994</c:v>
                </c:pt>
                <c:pt idx="239">
                  <c:v>40.777505000000012</c:v>
                </c:pt>
                <c:pt idx="240">
                  <c:v>40.967971000000006</c:v>
                </c:pt>
                <c:pt idx="241">
                  <c:v>40.648813000000011</c:v>
                </c:pt>
                <c:pt idx="242">
                  <c:v>41.084651999999998</c:v>
                </c:pt>
                <c:pt idx="243">
                  <c:v>40.787800999999995</c:v>
                </c:pt>
                <c:pt idx="244">
                  <c:v>40.624790000000012</c:v>
                </c:pt>
                <c:pt idx="245">
                  <c:v>40.738040000000012</c:v>
                </c:pt>
                <c:pt idx="246">
                  <c:v>40.772358000000054</c:v>
                </c:pt>
                <c:pt idx="247">
                  <c:v>40.844425999999999</c:v>
                </c:pt>
                <c:pt idx="248">
                  <c:v>40.744903000000001</c:v>
                </c:pt>
                <c:pt idx="249">
                  <c:v>40.650529000000006</c:v>
                </c:pt>
                <c:pt idx="250">
                  <c:v>40.935368000000011</c:v>
                </c:pt>
                <c:pt idx="251">
                  <c:v>40.739756000000035</c:v>
                </c:pt>
                <c:pt idx="252">
                  <c:v>40.950811999999999</c:v>
                </c:pt>
                <c:pt idx="253">
                  <c:v>40.840993999999995</c:v>
                </c:pt>
                <c:pt idx="254">
                  <c:v>41.074356000000002</c:v>
                </c:pt>
                <c:pt idx="255">
                  <c:v>40.940516000000002</c:v>
                </c:pt>
                <c:pt idx="256">
                  <c:v>40.911345999999995</c:v>
                </c:pt>
                <c:pt idx="257">
                  <c:v>40.753482999999996</c:v>
                </c:pt>
                <c:pt idx="258">
                  <c:v>40.923357000000003</c:v>
                </c:pt>
                <c:pt idx="259">
                  <c:v>40.768926000000036</c:v>
                </c:pt>
                <c:pt idx="260">
                  <c:v>40.703722000000013</c:v>
                </c:pt>
                <c:pt idx="261">
                  <c:v>40.528700000000036</c:v>
                </c:pt>
                <c:pt idx="262">
                  <c:v>40.923357000000003</c:v>
                </c:pt>
                <c:pt idx="263">
                  <c:v>40.887322999999995</c:v>
                </c:pt>
                <c:pt idx="264">
                  <c:v>40.931937000000005</c:v>
                </c:pt>
                <c:pt idx="265">
                  <c:v>40.578461000000004</c:v>
                </c:pt>
                <c:pt idx="266">
                  <c:v>41.093231000000003</c:v>
                </c:pt>
                <c:pt idx="267">
                  <c:v>40.935368000000011</c:v>
                </c:pt>
                <c:pt idx="268">
                  <c:v>40.751766999999994</c:v>
                </c:pt>
                <c:pt idx="269">
                  <c:v>40.703722000000013</c:v>
                </c:pt>
                <c:pt idx="270">
                  <c:v>40.684846999999998</c:v>
                </c:pt>
                <c:pt idx="271">
                  <c:v>40.794664000000004</c:v>
                </c:pt>
                <c:pt idx="272">
                  <c:v>40.561302000000012</c:v>
                </c:pt>
                <c:pt idx="273">
                  <c:v>40.727744000000001</c:v>
                </c:pt>
                <c:pt idx="274">
                  <c:v>40.707153000000012</c:v>
                </c:pt>
                <c:pt idx="275">
                  <c:v>40.607631000000005</c:v>
                </c:pt>
                <c:pt idx="276">
                  <c:v>40.636802000000003</c:v>
                </c:pt>
                <c:pt idx="277">
                  <c:v>40.671120000000002</c:v>
                </c:pt>
                <c:pt idx="278">
                  <c:v>40.614494999999998</c:v>
                </c:pt>
                <c:pt idx="279">
                  <c:v>40.607631000000005</c:v>
                </c:pt>
                <c:pt idx="280">
                  <c:v>40.779221</c:v>
                </c:pt>
                <c:pt idx="281">
                  <c:v>40.605915000000046</c:v>
                </c:pt>
                <c:pt idx="282">
                  <c:v>41.065777000000011</c:v>
                </c:pt>
                <c:pt idx="283">
                  <c:v>40.667687999999998</c:v>
                </c:pt>
                <c:pt idx="284">
                  <c:v>40.846142</c:v>
                </c:pt>
                <c:pt idx="285">
                  <c:v>40.789517000000011</c:v>
                </c:pt>
                <c:pt idx="286">
                  <c:v>40.892471</c:v>
                </c:pt>
                <c:pt idx="287">
                  <c:v>40.664256000000002</c:v>
                </c:pt>
                <c:pt idx="288">
                  <c:v>40.454916000000004</c:v>
                </c:pt>
                <c:pt idx="289">
                  <c:v>40.564734000000001</c:v>
                </c:pt>
                <c:pt idx="290">
                  <c:v>40.755199000000012</c:v>
                </c:pt>
                <c:pt idx="291">
                  <c:v>40.506393000000003</c:v>
                </c:pt>
                <c:pt idx="292">
                  <c:v>40.587039999999995</c:v>
                </c:pt>
                <c:pt idx="293">
                  <c:v>40.865016000000011</c:v>
                </c:pt>
                <c:pt idx="294">
                  <c:v>40.835846000000004</c:v>
                </c:pt>
                <c:pt idx="295">
                  <c:v>40.739756000000035</c:v>
                </c:pt>
                <c:pt idx="296">
                  <c:v>40.683131000000003</c:v>
                </c:pt>
                <c:pt idx="297">
                  <c:v>40.556154000000006</c:v>
                </c:pt>
                <c:pt idx="298">
                  <c:v>40.544143000000005</c:v>
                </c:pt>
                <c:pt idx="299">
                  <c:v>40.552722000000003</c:v>
                </c:pt>
                <c:pt idx="300">
                  <c:v>40.623074000000003</c:v>
                </c:pt>
                <c:pt idx="301">
                  <c:v>40.544143000000005</c:v>
                </c:pt>
                <c:pt idx="302">
                  <c:v>40.571597000000004</c:v>
                </c:pt>
                <c:pt idx="303">
                  <c:v>40.859868999999975</c:v>
                </c:pt>
                <c:pt idx="304">
                  <c:v>40.674551000000001</c:v>
                </c:pt>
                <c:pt idx="305">
                  <c:v>40.768926000000036</c:v>
                </c:pt>
                <c:pt idx="306">
                  <c:v>40.554437999999998</c:v>
                </c:pt>
                <c:pt idx="307">
                  <c:v>40.772358000000054</c:v>
                </c:pt>
                <c:pt idx="308">
                  <c:v>40.720881000000006</c:v>
                </c:pt>
                <c:pt idx="309">
                  <c:v>40.796380000000013</c:v>
                </c:pt>
                <c:pt idx="310">
                  <c:v>40.695142000000054</c:v>
                </c:pt>
                <c:pt idx="311">
                  <c:v>40.688279000000001</c:v>
                </c:pt>
                <c:pt idx="312">
                  <c:v>40.779221</c:v>
                </c:pt>
                <c:pt idx="313">
                  <c:v>40.707153000000012</c:v>
                </c:pt>
                <c:pt idx="314">
                  <c:v>40.506393000000003</c:v>
                </c:pt>
                <c:pt idx="315">
                  <c:v>40.605915000000046</c:v>
                </c:pt>
                <c:pt idx="316">
                  <c:v>40.604199000000001</c:v>
                </c:pt>
                <c:pt idx="317">
                  <c:v>40.444620999999998</c:v>
                </c:pt>
                <c:pt idx="318">
                  <c:v>40.626506000000013</c:v>
                </c:pt>
                <c:pt idx="319">
                  <c:v>40.461780000000005</c:v>
                </c:pt>
                <c:pt idx="320">
                  <c:v>40.561302000000012</c:v>
                </c:pt>
                <c:pt idx="321">
                  <c:v>40.635086000000001</c:v>
                </c:pt>
                <c:pt idx="322">
                  <c:v>40.346813999999995</c:v>
                </c:pt>
                <c:pt idx="323">
                  <c:v>40.679699000000006</c:v>
                </c:pt>
                <c:pt idx="324">
                  <c:v>40.599052000000036</c:v>
                </c:pt>
                <c:pt idx="325">
                  <c:v>40.540711000000002</c:v>
                </c:pt>
                <c:pt idx="326">
                  <c:v>40.652245000000001</c:v>
                </c:pt>
                <c:pt idx="327">
                  <c:v>40.708869</c:v>
                </c:pt>
                <c:pt idx="328">
                  <c:v>40.413734000000005</c:v>
                </c:pt>
                <c:pt idx="329">
                  <c:v>40.564734000000001</c:v>
                </c:pt>
                <c:pt idx="330">
                  <c:v>40.466927000000005</c:v>
                </c:pt>
                <c:pt idx="331">
                  <c:v>40.691710000000036</c:v>
                </c:pt>
                <c:pt idx="332">
                  <c:v>40.629938000000045</c:v>
                </c:pt>
                <c:pt idx="333">
                  <c:v>40.554437999999998</c:v>
                </c:pt>
                <c:pt idx="334">
                  <c:v>40.799812000000045</c:v>
                </c:pt>
                <c:pt idx="335">
                  <c:v>40.623074000000003</c:v>
                </c:pt>
                <c:pt idx="336">
                  <c:v>40.561302000000012</c:v>
                </c:pt>
                <c:pt idx="337">
                  <c:v>40.460063999999996</c:v>
                </c:pt>
                <c:pt idx="338">
                  <c:v>40.568165000000036</c:v>
                </c:pt>
                <c:pt idx="339">
                  <c:v>40.494382000000002</c:v>
                </c:pt>
                <c:pt idx="340">
                  <c:v>40.664256000000002</c:v>
                </c:pt>
                <c:pt idx="341">
                  <c:v>40.724313000000045</c:v>
                </c:pt>
                <c:pt idx="342">
                  <c:v>40.339951000000006</c:v>
                </c:pt>
                <c:pt idx="343">
                  <c:v>40.336519000000003</c:v>
                </c:pt>
                <c:pt idx="344">
                  <c:v>40.660824000000005</c:v>
                </c:pt>
                <c:pt idx="345">
                  <c:v>40.398291</c:v>
                </c:pt>
                <c:pt idx="346">
                  <c:v>40.576745000000003</c:v>
                </c:pt>
                <c:pt idx="347">
                  <c:v>40.401723000000004</c:v>
                </c:pt>
                <c:pt idx="348">
                  <c:v>40.551005999999994</c:v>
                </c:pt>
                <c:pt idx="349">
                  <c:v>40.346813999999995</c:v>
                </c:pt>
                <c:pt idx="350">
                  <c:v>40.523552000000045</c:v>
                </c:pt>
                <c:pt idx="351">
                  <c:v>40.391427999999998</c:v>
                </c:pt>
                <c:pt idx="352">
                  <c:v>40.449767999999999</c:v>
                </c:pt>
                <c:pt idx="353">
                  <c:v>40.363973000000001</c:v>
                </c:pt>
                <c:pt idx="354">
                  <c:v>40.456631999999999</c:v>
                </c:pt>
                <c:pt idx="355">
                  <c:v>40.387995999999994</c:v>
                </c:pt>
                <c:pt idx="356">
                  <c:v>40.425746000000011</c:v>
                </c:pt>
                <c:pt idx="357">
                  <c:v>40.238712000000071</c:v>
                </c:pt>
                <c:pt idx="358">
                  <c:v>40.212974000000003</c:v>
                </c:pt>
                <c:pt idx="359">
                  <c:v>40.451483999999958</c:v>
                </c:pt>
                <c:pt idx="360">
                  <c:v>40.279894000000006</c:v>
                </c:pt>
                <c:pt idx="361">
                  <c:v>40.166644000000005</c:v>
                </c:pt>
                <c:pt idx="362">
                  <c:v>40.307347999999998</c:v>
                </c:pt>
                <c:pt idx="363">
                  <c:v>40.285042000000011</c:v>
                </c:pt>
                <c:pt idx="364">
                  <c:v>40.393143000000002</c:v>
                </c:pt>
                <c:pt idx="365">
                  <c:v>40.326223000000006</c:v>
                </c:pt>
                <c:pt idx="366">
                  <c:v>40.236996000000012</c:v>
                </c:pt>
                <c:pt idx="367">
                  <c:v>40.061974000000006</c:v>
                </c:pt>
                <c:pt idx="368">
                  <c:v>39.971032000000001</c:v>
                </c:pt>
                <c:pt idx="369">
                  <c:v>40.120315000000055</c:v>
                </c:pt>
                <c:pt idx="370">
                  <c:v>39.952157</c:v>
                </c:pt>
                <c:pt idx="371">
                  <c:v>40.254155000000011</c:v>
                </c:pt>
                <c:pt idx="372">
                  <c:v>40.099724000000002</c:v>
                </c:pt>
                <c:pt idx="373">
                  <c:v>39.964168000000001</c:v>
                </c:pt>
                <c:pt idx="374">
                  <c:v>39.955588999999996</c:v>
                </c:pt>
                <c:pt idx="375">
                  <c:v>40.254155000000011</c:v>
                </c:pt>
                <c:pt idx="376">
                  <c:v>39.940145000000001</c:v>
                </c:pt>
                <c:pt idx="377">
                  <c:v>40.127179000000012</c:v>
                </c:pt>
                <c:pt idx="378">
                  <c:v>40.207826000000004</c:v>
                </c:pt>
                <c:pt idx="379">
                  <c:v>40.243860000000005</c:v>
                </c:pt>
                <c:pt idx="380">
                  <c:v>39.842339000000003</c:v>
                </c:pt>
                <c:pt idx="381">
                  <c:v>40.111736000000001</c:v>
                </c:pt>
                <c:pt idx="382">
                  <c:v>39.938430000000011</c:v>
                </c:pt>
                <c:pt idx="383">
                  <c:v>40.144338000000012</c:v>
                </c:pt>
                <c:pt idx="384">
                  <c:v>40.118599000000003</c:v>
                </c:pt>
                <c:pt idx="385">
                  <c:v>39.969316000000013</c:v>
                </c:pt>
                <c:pt idx="386">
                  <c:v>39.940145000000001</c:v>
                </c:pt>
                <c:pt idx="387">
                  <c:v>39.845771000000006</c:v>
                </c:pt>
                <c:pt idx="388">
                  <c:v>39.916123000000006</c:v>
                </c:pt>
                <c:pt idx="389">
                  <c:v>39.355022999999996</c:v>
                </c:pt>
                <c:pt idx="390">
                  <c:v>39.670749000000001</c:v>
                </c:pt>
                <c:pt idx="391">
                  <c:v>39.180001000000004</c:v>
                </c:pt>
                <c:pt idx="392">
                  <c:v>39.343012000000002</c:v>
                </c:pt>
                <c:pt idx="393">
                  <c:v>39.106217000000001</c:v>
                </c:pt>
                <c:pt idx="394">
                  <c:v>39.291535000000046</c:v>
                </c:pt>
                <c:pt idx="395">
                  <c:v>39.121660000000006</c:v>
                </c:pt>
                <c:pt idx="396">
                  <c:v>39.157693999999999</c:v>
                </c:pt>
                <c:pt idx="397">
                  <c:v>38.819661999999994</c:v>
                </c:pt>
                <c:pt idx="398">
                  <c:v>38.835105000000013</c:v>
                </c:pt>
                <c:pt idx="399">
                  <c:v>39.025570000000037</c:v>
                </c:pt>
                <c:pt idx="400">
                  <c:v>38.624049000000007</c:v>
                </c:pt>
                <c:pt idx="401">
                  <c:v>38.193358000000046</c:v>
                </c:pt>
                <c:pt idx="402">
                  <c:v>38.131585000000001</c:v>
                </c:pt>
                <c:pt idx="403">
                  <c:v>38.452459000000005</c:v>
                </c:pt>
                <c:pt idx="404">
                  <c:v>38.349505000000001</c:v>
                </c:pt>
                <c:pt idx="405">
                  <c:v>37.947983999999998</c:v>
                </c:pt>
                <c:pt idx="406">
                  <c:v>37.881062999999997</c:v>
                </c:pt>
                <c:pt idx="407">
                  <c:v>37.910233999999996</c:v>
                </c:pt>
                <c:pt idx="408">
                  <c:v>37.824439000000005</c:v>
                </c:pt>
                <c:pt idx="409">
                  <c:v>37.707757000000001</c:v>
                </c:pt>
                <c:pt idx="410">
                  <c:v>37.299373000000045</c:v>
                </c:pt>
                <c:pt idx="411">
                  <c:v>37.174112000000036</c:v>
                </c:pt>
                <c:pt idx="412">
                  <c:v>37.283930000000012</c:v>
                </c:pt>
                <c:pt idx="413">
                  <c:v>37.072874000000006</c:v>
                </c:pt>
                <c:pt idx="414">
                  <c:v>37.078021</c:v>
                </c:pt>
                <c:pt idx="415">
                  <c:v>36.923590000000011</c:v>
                </c:pt>
                <c:pt idx="416">
                  <c:v>36.726262000000013</c:v>
                </c:pt>
                <c:pt idx="417">
                  <c:v>36.734840999999996</c:v>
                </c:pt>
                <c:pt idx="418">
                  <c:v>36.564966999999996</c:v>
                </c:pt>
                <c:pt idx="419">
                  <c:v>36.501477999999999</c:v>
                </c:pt>
                <c:pt idx="420">
                  <c:v>36.369354000000001</c:v>
                </c:pt>
                <c:pt idx="421">
                  <c:v>36.099957000000003</c:v>
                </c:pt>
                <c:pt idx="422">
                  <c:v>35.997003000000007</c:v>
                </c:pt>
                <c:pt idx="423">
                  <c:v>35.811685999999959</c:v>
                </c:pt>
                <c:pt idx="424">
                  <c:v>35.972981000000004</c:v>
                </c:pt>
                <c:pt idx="425">
                  <c:v>35.854583999999974</c:v>
                </c:pt>
                <c:pt idx="426">
                  <c:v>35.861446999999998</c:v>
                </c:pt>
                <c:pt idx="427">
                  <c:v>35.622937000000036</c:v>
                </c:pt>
                <c:pt idx="428">
                  <c:v>35.526846000000006</c:v>
                </c:pt>
                <c:pt idx="429">
                  <c:v>35.604061999999999</c:v>
                </c:pt>
                <c:pt idx="430">
                  <c:v>35.380994999999999</c:v>
                </c:pt>
                <c:pt idx="431">
                  <c:v>35.084143999999995</c:v>
                </c:pt>
                <c:pt idx="432">
                  <c:v>34.926280999999996</c:v>
                </c:pt>
                <c:pt idx="433">
                  <c:v>35.202541000000011</c:v>
                </c:pt>
                <c:pt idx="434">
                  <c:v>35.159642999999996</c:v>
                </c:pt>
                <c:pt idx="435">
                  <c:v>34.893679000000006</c:v>
                </c:pt>
                <c:pt idx="436">
                  <c:v>34.907405999999995</c:v>
                </c:pt>
                <c:pt idx="437">
                  <c:v>34.699782000000013</c:v>
                </c:pt>
                <c:pt idx="438">
                  <c:v>34.746111000000013</c:v>
                </c:pt>
                <c:pt idx="439">
                  <c:v>34.696350000000045</c:v>
                </c:pt>
                <c:pt idx="440">
                  <c:v>34.627714000000012</c:v>
                </c:pt>
                <c:pt idx="441">
                  <c:v>34.624282000000001</c:v>
                </c:pt>
                <c:pt idx="442">
                  <c:v>34.449259999999995</c:v>
                </c:pt>
                <c:pt idx="443">
                  <c:v>34.418374</c:v>
                </c:pt>
                <c:pt idx="444">
                  <c:v>34.382340000000006</c:v>
                </c:pt>
                <c:pt idx="445">
                  <c:v>34.511032</c:v>
                </c:pt>
                <c:pt idx="446">
                  <c:v>34.018569000000006</c:v>
                </c:pt>
                <c:pt idx="447">
                  <c:v>34.126671000000002</c:v>
                </c:pt>
                <c:pt idx="448">
                  <c:v>33.816091999999998</c:v>
                </c:pt>
                <c:pt idx="449">
                  <c:v>33.939637000000005</c:v>
                </c:pt>
                <c:pt idx="450">
                  <c:v>34.006557000000001</c:v>
                </c:pt>
                <c:pt idx="451">
                  <c:v>33.907035</c:v>
                </c:pt>
                <c:pt idx="452">
                  <c:v>34.145545000000013</c:v>
                </c:pt>
                <c:pt idx="453">
                  <c:v>33.781774000000006</c:v>
                </c:pt>
                <c:pt idx="454">
                  <c:v>33.865853000000001</c:v>
                </c:pt>
                <c:pt idx="455">
                  <c:v>33.649650000000001</c:v>
                </c:pt>
                <c:pt idx="456">
                  <c:v>33.246413000000011</c:v>
                </c:pt>
                <c:pt idx="457">
                  <c:v>33.519240999999994</c:v>
                </c:pt>
                <c:pt idx="458">
                  <c:v>33.599889000000005</c:v>
                </c:pt>
                <c:pt idx="459">
                  <c:v>33.205231000000012</c:v>
                </c:pt>
                <c:pt idx="460">
                  <c:v>33.435162000000012</c:v>
                </c:pt>
                <c:pt idx="461">
                  <c:v>33.292742000000054</c:v>
                </c:pt>
                <c:pt idx="462">
                  <c:v>33.404275999999996</c:v>
                </c:pt>
              </c:numCache>
            </c:numRef>
          </c:yVal>
          <c:smooth val="0"/>
        </c:ser>
        <c:dLbls>
          <c:showLegendKey val="0"/>
          <c:showVal val="0"/>
          <c:showCatName val="0"/>
          <c:showSerName val="0"/>
          <c:showPercent val="0"/>
          <c:showBubbleSize val="0"/>
        </c:dLbls>
        <c:axId val="123733120"/>
        <c:axId val="123735040"/>
      </c:scatterChart>
      <c:valAx>
        <c:axId val="123733120"/>
        <c:scaling>
          <c:orientation val="minMax"/>
        </c:scaling>
        <c:delete val="0"/>
        <c:axPos val="b"/>
        <c:title>
          <c:tx>
            <c:rich>
              <a:bodyPr/>
              <a:lstStyle/>
              <a:p>
                <a:pPr>
                  <a:defRPr/>
                </a:pPr>
                <a:r>
                  <a:rPr lang="el-GR"/>
                  <a:t>Χρόνος / </a:t>
                </a:r>
                <a:r>
                  <a:rPr lang="en-US"/>
                  <a:t>sec</a:t>
                </a:r>
              </a:p>
            </c:rich>
          </c:tx>
          <c:layout/>
          <c:overlay val="0"/>
        </c:title>
        <c:majorTickMark val="out"/>
        <c:minorTickMark val="none"/>
        <c:tickLblPos val="nextTo"/>
        <c:crossAx val="123735040"/>
        <c:crosses val="autoZero"/>
        <c:crossBetween val="midCat"/>
      </c:valAx>
      <c:valAx>
        <c:axId val="123735040"/>
        <c:scaling>
          <c:orientation val="minMax"/>
        </c:scaling>
        <c:delete val="0"/>
        <c:axPos val="l"/>
        <c:title>
          <c:tx>
            <c:rich>
              <a:bodyPr rot="-5400000" vert="horz"/>
              <a:lstStyle/>
              <a:p>
                <a:pPr>
                  <a:defRPr/>
                </a:pPr>
                <a:r>
                  <a:rPr lang="el-GR"/>
                  <a:t>Θερμοκρασία / °</a:t>
                </a:r>
                <a:r>
                  <a:rPr lang="en-US"/>
                  <a:t>C</a:t>
                </a:r>
              </a:p>
            </c:rich>
          </c:tx>
          <c:layout/>
          <c:overlay val="0"/>
        </c:title>
        <c:numFmt formatCode="General" sourceLinked="1"/>
        <c:majorTickMark val="out"/>
        <c:minorTickMark val="none"/>
        <c:tickLblPos val="nextTo"/>
        <c:crossAx val="123733120"/>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2"/>
          </c:marker>
          <c:xVal>
            <c:strRef>
              <c:f>Φύλλο1!$A$1:$A$464</c:f>
              <c:strCache>
                <c:ptCount val="464"/>
                <c:pt idx="0">
                  <c:v>0,501</c:v>
                </c:pt>
                <c:pt idx="1">
                  <c:v>1,503</c:v>
                </c:pt>
                <c:pt idx="2">
                  <c:v>2,506</c:v>
                </c:pt>
                <c:pt idx="3">
                  <c:v>3,508</c:v>
                </c:pt>
                <c:pt idx="4">
                  <c:v>4,511</c:v>
                </c:pt>
                <c:pt idx="5">
                  <c:v>5,513</c:v>
                </c:pt>
                <c:pt idx="6">
                  <c:v>6,516</c:v>
                </c:pt>
                <c:pt idx="7">
                  <c:v>7,518</c:v>
                </c:pt>
                <c:pt idx="8">
                  <c:v>8,521</c:v>
                </c:pt>
                <c:pt idx="9">
                  <c:v>9,522</c:v>
                </c:pt>
                <c:pt idx="10">
                  <c:v>10,525</c:v>
                </c:pt>
                <c:pt idx="11">
                  <c:v>11,527</c:v>
                </c:pt>
                <c:pt idx="12">
                  <c:v>12,53</c:v>
                </c:pt>
                <c:pt idx="13">
                  <c:v>13,532</c:v>
                </c:pt>
                <c:pt idx="14">
                  <c:v>14,534</c:v>
                </c:pt>
                <c:pt idx="15">
                  <c:v>15,537</c:v>
                </c:pt>
                <c:pt idx="16">
                  <c:v>16,539</c:v>
                </c:pt>
                <c:pt idx="17">
                  <c:v>17,542</c:v>
                </c:pt>
                <c:pt idx="18">
                  <c:v>18,544</c:v>
                </c:pt>
                <c:pt idx="19">
                  <c:v>19,547</c:v>
                </c:pt>
                <c:pt idx="20">
                  <c:v>20,549</c:v>
                </c:pt>
                <c:pt idx="21">
                  <c:v>21,552</c:v>
                </c:pt>
                <c:pt idx="22">
                  <c:v>22,554</c:v>
                </c:pt>
                <c:pt idx="23">
                  <c:v>23,556</c:v>
                </c:pt>
                <c:pt idx="24">
                  <c:v>24,559</c:v>
                </c:pt>
                <c:pt idx="25">
                  <c:v>25,561</c:v>
                </c:pt>
                <c:pt idx="26">
                  <c:v>26,563</c:v>
                </c:pt>
                <c:pt idx="27">
                  <c:v>27,565</c:v>
                </c:pt>
                <c:pt idx="28">
                  <c:v>28,568</c:v>
                </c:pt>
                <c:pt idx="29">
                  <c:v>29,57</c:v>
                </c:pt>
                <c:pt idx="30">
                  <c:v>30,573</c:v>
                </c:pt>
                <c:pt idx="31">
                  <c:v>31,575</c:v>
                </c:pt>
                <c:pt idx="32">
                  <c:v>32,577</c:v>
                </c:pt>
                <c:pt idx="33">
                  <c:v>33,58</c:v>
                </c:pt>
                <c:pt idx="34">
                  <c:v>34,582</c:v>
                </c:pt>
                <c:pt idx="35">
                  <c:v>35,585</c:v>
                </c:pt>
                <c:pt idx="36">
                  <c:v>36,587</c:v>
                </c:pt>
                <c:pt idx="37">
                  <c:v>37,59</c:v>
                </c:pt>
                <c:pt idx="38">
                  <c:v>38,592</c:v>
                </c:pt>
                <c:pt idx="39">
                  <c:v>39,594</c:v>
                </c:pt>
                <c:pt idx="40">
                  <c:v>40,597</c:v>
                </c:pt>
                <c:pt idx="41">
                  <c:v>41,599</c:v>
                </c:pt>
                <c:pt idx="42">
                  <c:v>42,602</c:v>
                </c:pt>
                <c:pt idx="43">
                  <c:v>43,604</c:v>
                </c:pt>
                <c:pt idx="44">
                  <c:v>44,606</c:v>
                </c:pt>
                <c:pt idx="45">
                  <c:v>45,608</c:v>
                </c:pt>
                <c:pt idx="46">
                  <c:v>46,611</c:v>
                </c:pt>
                <c:pt idx="47">
                  <c:v>47,613</c:v>
                </c:pt>
                <c:pt idx="48">
                  <c:v>48,615</c:v>
                </c:pt>
                <c:pt idx="49">
                  <c:v>49,618</c:v>
                </c:pt>
                <c:pt idx="50">
                  <c:v>50,62</c:v>
                </c:pt>
                <c:pt idx="51">
                  <c:v>51,623</c:v>
                </c:pt>
                <c:pt idx="52">
                  <c:v>52,625</c:v>
                </c:pt>
                <c:pt idx="53">
                  <c:v>53,628</c:v>
                </c:pt>
                <c:pt idx="54">
                  <c:v>54,63</c:v>
                </c:pt>
                <c:pt idx="55">
                  <c:v>55,633</c:v>
                </c:pt>
                <c:pt idx="56">
                  <c:v>56,635</c:v>
                </c:pt>
                <c:pt idx="57">
                  <c:v>57,637</c:v>
                </c:pt>
                <c:pt idx="58">
                  <c:v>58,64</c:v>
                </c:pt>
                <c:pt idx="59">
                  <c:v>59,642</c:v>
                </c:pt>
                <c:pt idx="60">
                  <c:v>60,645</c:v>
                </c:pt>
                <c:pt idx="61">
                  <c:v>61,646</c:v>
                </c:pt>
                <c:pt idx="62">
                  <c:v>62,649</c:v>
                </c:pt>
                <c:pt idx="63">
                  <c:v>63,651</c:v>
                </c:pt>
                <c:pt idx="64">
                  <c:v>64,654</c:v>
                </c:pt>
                <c:pt idx="65">
                  <c:v>65,656</c:v>
                </c:pt>
                <c:pt idx="66">
                  <c:v>66,658</c:v>
                </c:pt>
                <c:pt idx="67">
                  <c:v>67,661</c:v>
                </c:pt>
                <c:pt idx="68">
                  <c:v>68,663</c:v>
                </c:pt>
                <c:pt idx="69">
                  <c:v>69,666</c:v>
                </c:pt>
                <c:pt idx="70">
                  <c:v>70,668</c:v>
                </c:pt>
                <c:pt idx="71">
                  <c:v>71,671</c:v>
                </c:pt>
                <c:pt idx="72">
                  <c:v>72,673</c:v>
                </c:pt>
                <c:pt idx="73">
                  <c:v>73,676</c:v>
                </c:pt>
                <c:pt idx="74">
                  <c:v>74,678</c:v>
                </c:pt>
                <c:pt idx="75">
                  <c:v>75,68</c:v>
                </c:pt>
                <c:pt idx="76">
                  <c:v>76,683</c:v>
                </c:pt>
                <c:pt idx="77">
                  <c:v>77,685</c:v>
                </c:pt>
                <c:pt idx="78">
                  <c:v>78,688</c:v>
                </c:pt>
                <c:pt idx="79">
                  <c:v>79,689</c:v>
                </c:pt>
                <c:pt idx="80">
                  <c:v>80,692</c:v>
                </c:pt>
                <c:pt idx="81">
                  <c:v>81,694</c:v>
                </c:pt>
                <c:pt idx="82">
                  <c:v>82,697</c:v>
                </c:pt>
                <c:pt idx="83">
                  <c:v>83,699</c:v>
                </c:pt>
                <c:pt idx="84">
                  <c:v>84,701</c:v>
                </c:pt>
                <c:pt idx="85">
                  <c:v>85,704</c:v>
                </c:pt>
                <c:pt idx="86">
                  <c:v>86,706</c:v>
                </c:pt>
                <c:pt idx="87">
                  <c:v>87,709</c:v>
                </c:pt>
                <c:pt idx="88">
                  <c:v>88,711</c:v>
                </c:pt>
                <c:pt idx="89">
                  <c:v>89,714</c:v>
                </c:pt>
                <c:pt idx="90">
                  <c:v>90,716</c:v>
                </c:pt>
                <c:pt idx="91">
                  <c:v>91,719</c:v>
                </c:pt>
                <c:pt idx="92">
                  <c:v>92,721</c:v>
                </c:pt>
                <c:pt idx="93">
                  <c:v>93,723</c:v>
                </c:pt>
                <c:pt idx="94">
                  <c:v>94,726</c:v>
                </c:pt>
                <c:pt idx="95">
                  <c:v>95,728</c:v>
                </c:pt>
                <c:pt idx="96">
                  <c:v>96,73</c:v>
                </c:pt>
                <c:pt idx="97">
                  <c:v>97,732</c:v>
                </c:pt>
                <c:pt idx="98">
                  <c:v>98,735</c:v>
                </c:pt>
                <c:pt idx="99">
                  <c:v>99,737</c:v>
                </c:pt>
                <c:pt idx="100">
                  <c:v>100,74</c:v>
                </c:pt>
                <c:pt idx="101">
                  <c:v>101,742</c:v>
                </c:pt>
                <c:pt idx="102">
                  <c:v>102,744</c:v>
                </c:pt>
                <c:pt idx="103">
                  <c:v>103,747</c:v>
                </c:pt>
                <c:pt idx="104">
                  <c:v>104,749</c:v>
                </c:pt>
                <c:pt idx="105">
                  <c:v>105,752</c:v>
                </c:pt>
                <c:pt idx="106">
                  <c:v>106,754</c:v>
                </c:pt>
                <c:pt idx="107">
                  <c:v>107,757</c:v>
                </c:pt>
                <c:pt idx="108">
                  <c:v>108,759</c:v>
                </c:pt>
                <c:pt idx="109">
                  <c:v>109,761</c:v>
                </c:pt>
                <c:pt idx="110">
                  <c:v>110,764</c:v>
                </c:pt>
                <c:pt idx="111">
                  <c:v>111,766</c:v>
                </c:pt>
                <c:pt idx="112">
                  <c:v>112,769</c:v>
                </c:pt>
                <c:pt idx="113">
                  <c:v>113,771</c:v>
                </c:pt>
                <c:pt idx="114">
                  <c:v>114,773</c:v>
                </c:pt>
                <c:pt idx="115">
                  <c:v>115,775</c:v>
                </c:pt>
                <c:pt idx="116">
                  <c:v>116,778</c:v>
                </c:pt>
                <c:pt idx="117">
                  <c:v>117,78</c:v>
                </c:pt>
                <c:pt idx="118">
                  <c:v>118,782</c:v>
                </c:pt>
                <c:pt idx="119">
                  <c:v>119,785</c:v>
                </c:pt>
                <c:pt idx="120">
                  <c:v>120,787</c:v>
                </c:pt>
                <c:pt idx="121">
                  <c:v>121,79</c:v>
                </c:pt>
                <c:pt idx="122">
                  <c:v>122,792</c:v>
                </c:pt>
                <c:pt idx="123">
                  <c:v>123,795</c:v>
                </c:pt>
                <c:pt idx="124">
                  <c:v>124,797</c:v>
                </c:pt>
                <c:pt idx="125">
                  <c:v>125,8</c:v>
                </c:pt>
                <c:pt idx="126">
                  <c:v>126,802</c:v>
                </c:pt>
                <c:pt idx="127">
                  <c:v>127,804</c:v>
                </c:pt>
                <c:pt idx="128">
                  <c:v>128,807</c:v>
                </c:pt>
                <c:pt idx="129">
                  <c:v>129,809</c:v>
                </c:pt>
                <c:pt idx="130">
                  <c:v>130,812</c:v>
                </c:pt>
                <c:pt idx="131">
                  <c:v>131,813</c:v>
                </c:pt>
                <c:pt idx="132">
                  <c:v>132,816</c:v>
                </c:pt>
                <c:pt idx="133">
                  <c:v>133,818</c:v>
                </c:pt>
                <c:pt idx="134">
                  <c:v>134,821</c:v>
                </c:pt>
                <c:pt idx="135">
                  <c:v>135,823</c:v>
                </c:pt>
                <c:pt idx="136">
                  <c:v>136,825</c:v>
                </c:pt>
                <c:pt idx="137">
                  <c:v>137,828</c:v>
                </c:pt>
                <c:pt idx="138">
                  <c:v>138,83</c:v>
                </c:pt>
                <c:pt idx="139">
                  <c:v>139,833</c:v>
                </c:pt>
                <c:pt idx="140">
                  <c:v>140,835</c:v>
                </c:pt>
                <c:pt idx="141">
                  <c:v>141,838</c:v>
                </c:pt>
                <c:pt idx="142">
                  <c:v>142,84</c:v>
                </c:pt>
                <c:pt idx="143">
                  <c:v>143,843</c:v>
                </c:pt>
                <c:pt idx="144">
                  <c:v>144,845</c:v>
                </c:pt>
                <c:pt idx="145">
                  <c:v>145,847</c:v>
                </c:pt>
                <c:pt idx="146">
                  <c:v>146,85</c:v>
                </c:pt>
                <c:pt idx="147">
                  <c:v>147,852</c:v>
                </c:pt>
                <c:pt idx="148">
                  <c:v>148,854</c:v>
                </c:pt>
                <c:pt idx="149">
                  <c:v>149,856</c:v>
                </c:pt>
                <c:pt idx="150">
                  <c:v>150,859</c:v>
                </c:pt>
                <c:pt idx="151">
                  <c:v>151,861</c:v>
                </c:pt>
                <c:pt idx="152">
                  <c:v>152,863</c:v>
                </c:pt>
                <c:pt idx="153">
                  <c:v>153,866</c:v>
                </c:pt>
                <c:pt idx="154">
                  <c:v>154,868</c:v>
                </c:pt>
                <c:pt idx="155">
                  <c:v>155,871</c:v>
                </c:pt>
                <c:pt idx="156">
                  <c:v>156,873</c:v>
                </c:pt>
                <c:pt idx="157">
                  <c:v>157,876</c:v>
                </c:pt>
                <c:pt idx="158">
                  <c:v>158,878</c:v>
                </c:pt>
                <c:pt idx="159">
                  <c:v>159,881</c:v>
                </c:pt>
                <c:pt idx="160">
                  <c:v>160,883</c:v>
                </c:pt>
                <c:pt idx="161">
                  <c:v>161,885</c:v>
                </c:pt>
                <c:pt idx="162">
                  <c:v>162,888</c:v>
                </c:pt>
                <c:pt idx="163">
                  <c:v>163,89</c:v>
                </c:pt>
                <c:pt idx="164">
                  <c:v>164,893</c:v>
                </c:pt>
                <c:pt idx="165">
                  <c:v>165,895</c:v>
                </c:pt>
                <c:pt idx="166">
                  <c:v>166,897</c:v>
                </c:pt>
                <c:pt idx="167">
                  <c:v>167,899</c:v>
                </c:pt>
                <c:pt idx="168">
                  <c:v>168,902</c:v>
                </c:pt>
                <c:pt idx="169">
                  <c:v>169,904</c:v>
                </c:pt>
                <c:pt idx="170">
                  <c:v>170,906</c:v>
                </c:pt>
                <c:pt idx="171">
                  <c:v>171,909</c:v>
                </c:pt>
                <c:pt idx="172">
                  <c:v>172,911</c:v>
                </c:pt>
                <c:pt idx="173">
                  <c:v>173,914</c:v>
                </c:pt>
                <c:pt idx="174">
                  <c:v>174,916</c:v>
                </c:pt>
                <c:pt idx="175">
                  <c:v>175,919</c:v>
                </c:pt>
                <c:pt idx="176">
                  <c:v>176,921</c:v>
                </c:pt>
                <c:pt idx="177">
                  <c:v>177,924</c:v>
                </c:pt>
                <c:pt idx="178">
                  <c:v>178,926</c:v>
                </c:pt>
                <c:pt idx="179">
                  <c:v>179,928</c:v>
                </c:pt>
                <c:pt idx="180">
                  <c:v>180,931</c:v>
                </c:pt>
                <c:pt idx="181">
                  <c:v>181,933</c:v>
                </c:pt>
                <c:pt idx="182">
                  <c:v>182,936</c:v>
                </c:pt>
                <c:pt idx="183">
                  <c:v>183,937</c:v>
                </c:pt>
                <c:pt idx="184">
                  <c:v>184,94</c:v>
                </c:pt>
                <c:pt idx="185">
                  <c:v>185,942</c:v>
                </c:pt>
                <c:pt idx="186">
                  <c:v>186,945</c:v>
                </c:pt>
                <c:pt idx="187">
                  <c:v>187,947</c:v>
                </c:pt>
                <c:pt idx="188">
                  <c:v>188,949</c:v>
                </c:pt>
                <c:pt idx="189">
                  <c:v>189,952</c:v>
                </c:pt>
                <c:pt idx="190">
                  <c:v>190,954</c:v>
                </c:pt>
                <c:pt idx="191">
                  <c:v>191,957</c:v>
                </c:pt>
                <c:pt idx="192">
                  <c:v>192,959</c:v>
                </c:pt>
                <c:pt idx="193">
                  <c:v>193,962</c:v>
                </c:pt>
                <c:pt idx="194">
                  <c:v>194,964</c:v>
                </c:pt>
                <c:pt idx="195">
                  <c:v>195,967</c:v>
                </c:pt>
                <c:pt idx="196">
                  <c:v>196,969</c:v>
                </c:pt>
                <c:pt idx="197">
                  <c:v>197,971</c:v>
                </c:pt>
                <c:pt idx="198">
                  <c:v>198,974</c:v>
                </c:pt>
                <c:pt idx="199">
                  <c:v>199,976</c:v>
                </c:pt>
                <c:pt idx="200">
                  <c:v>200,979</c:v>
                </c:pt>
                <c:pt idx="201">
                  <c:v>201,98</c:v>
                </c:pt>
                <c:pt idx="202">
                  <c:v>202,983</c:v>
                </c:pt>
                <c:pt idx="203">
                  <c:v>203,985</c:v>
                </c:pt>
                <c:pt idx="204">
                  <c:v>204,987</c:v>
                </c:pt>
                <c:pt idx="205">
                  <c:v>205,99</c:v>
                </c:pt>
                <c:pt idx="206">
                  <c:v>206,992</c:v>
                </c:pt>
                <c:pt idx="207">
                  <c:v>207,995</c:v>
                </c:pt>
                <c:pt idx="208">
                  <c:v>208,997</c:v>
                </c:pt>
                <c:pt idx="209">
                  <c:v>210</c:v>
                </c:pt>
                <c:pt idx="210">
                  <c:v>211,002</c:v>
                </c:pt>
                <c:pt idx="211">
                  <c:v>212,005</c:v>
                </c:pt>
                <c:pt idx="212">
                  <c:v>213,007</c:v>
                </c:pt>
                <c:pt idx="213">
                  <c:v>214,009</c:v>
                </c:pt>
                <c:pt idx="214">
                  <c:v>215,012</c:v>
                </c:pt>
                <c:pt idx="215">
                  <c:v>216,014</c:v>
                </c:pt>
                <c:pt idx="216">
                  <c:v>217,017</c:v>
                </c:pt>
                <c:pt idx="217">
                  <c:v>218,019</c:v>
                </c:pt>
                <c:pt idx="218">
                  <c:v>219,021</c:v>
                </c:pt>
                <c:pt idx="219">
                  <c:v>220,023</c:v>
                </c:pt>
                <c:pt idx="220">
                  <c:v>221,026</c:v>
                </c:pt>
                <c:pt idx="221">
                  <c:v>222,028</c:v>
                </c:pt>
                <c:pt idx="222">
                  <c:v>223,03</c:v>
                </c:pt>
                <c:pt idx="223">
                  <c:v>224,033</c:v>
                </c:pt>
                <c:pt idx="224">
                  <c:v>225,035</c:v>
                </c:pt>
                <c:pt idx="225">
                  <c:v>226,038</c:v>
                </c:pt>
                <c:pt idx="226">
                  <c:v>227,04</c:v>
                </c:pt>
                <c:pt idx="227">
                  <c:v>228,043</c:v>
                </c:pt>
                <c:pt idx="228">
                  <c:v>229,045</c:v>
                </c:pt>
                <c:pt idx="229">
                  <c:v>230,048</c:v>
                </c:pt>
                <c:pt idx="230">
                  <c:v>231,05</c:v>
                </c:pt>
                <c:pt idx="231">
                  <c:v>232,052</c:v>
                </c:pt>
                <c:pt idx="232">
                  <c:v>233,055</c:v>
                </c:pt>
                <c:pt idx="233">
                  <c:v>234,057</c:v>
                </c:pt>
                <c:pt idx="234">
                  <c:v>235,06</c:v>
                </c:pt>
                <c:pt idx="235">
                  <c:v>236,062</c:v>
                </c:pt>
                <c:pt idx="236">
                  <c:v>237,064</c:v>
                </c:pt>
                <c:pt idx="237">
                  <c:v>238,066</c:v>
                </c:pt>
                <c:pt idx="238">
                  <c:v>239,068</c:v>
                </c:pt>
                <c:pt idx="239">
                  <c:v>240,071</c:v>
                </c:pt>
                <c:pt idx="240">
                  <c:v>241,073</c:v>
                </c:pt>
                <c:pt idx="241">
                  <c:v>242,076</c:v>
                </c:pt>
                <c:pt idx="242">
                  <c:v>243,078</c:v>
                </c:pt>
                <c:pt idx="243">
                  <c:v>244,081</c:v>
                </c:pt>
                <c:pt idx="244">
                  <c:v>245,083</c:v>
                </c:pt>
                <c:pt idx="245">
                  <c:v>246,086</c:v>
                </c:pt>
                <c:pt idx="246">
                  <c:v>247,088</c:v>
                </c:pt>
                <c:pt idx="247">
                  <c:v>248,09</c:v>
                </c:pt>
                <c:pt idx="248">
                  <c:v>249,093</c:v>
                </c:pt>
                <c:pt idx="249">
                  <c:v>250,095</c:v>
                </c:pt>
                <c:pt idx="250">
                  <c:v>251,098</c:v>
                </c:pt>
                <c:pt idx="251">
                  <c:v>252,1</c:v>
                </c:pt>
                <c:pt idx="252">
                  <c:v>253,103</c:v>
                </c:pt>
                <c:pt idx="253">
                  <c:v>254,104</c:v>
                </c:pt>
                <c:pt idx="254">
                  <c:v>255,107</c:v>
                </c:pt>
                <c:pt idx="255">
                  <c:v>256,109</c:v>
                </c:pt>
                <c:pt idx="256">
                  <c:v>257,111</c:v>
                </c:pt>
                <c:pt idx="257">
                  <c:v>258,114</c:v>
                </c:pt>
                <c:pt idx="258">
                  <c:v>259,116</c:v>
                </c:pt>
                <c:pt idx="259">
                  <c:v>260,119</c:v>
                </c:pt>
                <c:pt idx="260">
                  <c:v>261,121</c:v>
                </c:pt>
                <c:pt idx="261">
                  <c:v>262,124</c:v>
                </c:pt>
                <c:pt idx="262">
                  <c:v>263,126</c:v>
                </c:pt>
                <c:pt idx="263">
                  <c:v>264,129</c:v>
                </c:pt>
                <c:pt idx="264">
                  <c:v>265,131</c:v>
                </c:pt>
                <c:pt idx="265">
                  <c:v>266,133</c:v>
                </c:pt>
                <c:pt idx="266">
                  <c:v>267,136</c:v>
                </c:pt>
                <c:pt idx="267">
                  <c:v>268,138</c:v>
                </c:pt>
                <c:pt idx="268">
                  <c:v>269,141</c:v>
                </c:pt>
                <c:pt idx="269">
                  <c:v>270,143</c:v>
                </c:pt>
                <c:pt idx="270">
                  <c:v>271,146</c:v>
                </c:pt>
                <c:pt idx="271">
                  <c:v>272,147</c:v>
                </c:pt>
                <c:pt idx="272">
                  <c:v>273,15</c:v>
                </c:pt>
                <c:pt idx="273">
                  <c:v>274,152</c:v>
                </c:pt>
                <c:pt idx="274">
                  <c:v>275,154</c:v>
                </c:pt>
                <c:pt idx="275">
                  <c:v>276,157</c:v>
                </c:pt>
                <c:pt idx="276">
                  <c:v>277,159</c:v>
                </c:pt>
                <c:pt idx="277">
                  <c:v>278,162</c:v>
                </c:pt>
                <c:pt idx="278">
                  <c:v>279,164</c:v>
                </c:pt>
                <c:pt idx="279">
                  <c:v>280,167</c:v>
                </c:pt>
                <c:pt idx="280">
                  <c:v>281,169</c:v>
                </c:pt>
                <c:pt idx="281">
                  <c:v>282,171</c:v>
                </c:pt>
                <c:pt idx="282">
                  <c:v>283,174</c:v>
                </c:pt>
                <c:pt idx="283">
                  <c:v>284,176</c:v>
                </c:pt>
                <c:pt idx="284">
                  <c:v>285,179</c:v>
                </c:pt>
                <c:pt idx="285">
                  <c:v>286,181</c:v>
                </c:pt>
                <c:pt idx="286">
                  <c:v>287,184</c:v>
                </c:pt>
                <c:pt idx="287">
                  <c:v>288,186</c:v>
                </c:pt>
                <c:pt idx="288">
                  <c:v>289,188</c:v>
                </c:pt>
                <c:pt idx="289">
                  <c:v>290,19</c:v>
                </c:pt>
                <c:pt idx="290">
                  <c:v>291,192</c:v>
                </c:pt>
                <c:pt idx="291">
                  <c:v>292,195</c:v>
                </c:pt>
                <c:pt idx="292">
                  <c:v>293,197</c:v>
                </c:pt>
                <c:pt idx="293">
                  <c:v>294,2</c:v>
                </c:pt>
                <c:pt idx="294">
                  <c:v>295,202</c:v>
                </c:pt>
                <c:pt idx="295">
                  <c:v>296,205</c:v>
                </c:pt>
                <c:pt idx="296">
                  <c:v>297,207</c:v>
                </c:pt>
                <c:pt idx="297">
                  <c:v>298,21</c:v>
                </c:pt>
                <c:pt idx="298">
                  <c:v>299,212</c:v>
                </c:pt>
                <c:pt idx="299">
                  <c:v>300,214</c:v>
                </c:pt>
                <c:pt idx="300">
                  <c:v>301,217</c:v>
                </c:pt>
                <c:pt idx="301">
                  <c:v>302,219</c:v>
                </c:pt>
                <c:pt idx="302">
                  <c:v>303,222</c:v>
                </c:pt>
                <c:pt idx="303">
                  <c:v>304,224</c:v>
                </c:pt>
                <c:pt idx="304">
                  <c:v>305,227</c:v>
                </c:pt>
                <c:pt idx="305">
                  <c:v>306,229</c:v>
                </c:pt>
                <c:pt idx="306">
                  <c:v>307,231</c:v>
                </c:pt>
                <c:pt idx="307">
                  <c:v>308,233</c:v>
                </c:pt>
                <c:pt idx="308">
                  <c:v>309,235</c:v>
                </c:pt>
                <c:pt idx="309">
                  <c:v>310,238</c:v>
                </c:pt>
                <c:pt idx="310">
                  <c:v>311,24</c:v>
                </c:pt>
                <c:pt idx="311">
                  <c:v>312,243</c:v>
                </c:pt>
                <c:pt idx="312">
                  <c:v>313,245</c:v>
                </c:pt>
                <c:pt idx="313">
                  <c:v>314,248</c:v>
                </c:pt>
                <c:pt idx="314">
                  <c:v>315,25</c:v>
                </c:pt>
                <c:pt idx="315">
                  <c:v>316,253</c:v>
                </c:pt>
                <c:pt idx="316">
                  <c:v>317,255</c:v>
                </c:pt>
                <c:pt idx="317">
                  <c:v>318,257</c:v>
                </c:pt>
                <c:pt idx="318">
                  <c:v>319,26</c:v>
                </c:pt>
                <c:pt idx="319">
                  <c:v>320,262</c:v>
                </c:pt>
                <c:pt idx="320">
                  <c:v>321,265</c:v>
                </c:pt>
                <c:pt idx="321">
                  <c:v>322,267</c:v>
                </c:pt>
                <c:pt idx="322">
                  <c:v>323,27</c:v>
                </c:pt>
                <c:pt idx="323">
                  <c:v>324,271</c:v>
                </c:pt>
                <c:pt idx="324">
                  <c:v>325,273</c:v>
                </c:pt>
                <c:pt idx="325">
                  <c:v>326,276</c:v>
                </c:pt>
                <c:pt idx="326">
                  <c:v>327,278</c:v>
                </c:pt>
                <c:pt idx="327">
                  <c:v>328,281</c:v>
                </c:pt>
                <c:pt idx="328">
                  <c:v>329,283</c:v>
                </c:pt>
                <c:pt idx="329">
                  <c:v>330,286</c:v>
                </c:pt>
                <c:pt idx="330">
                  <c:v>331,288</c:v>
                </c:pt>
                <c:pt idx="331">
                  <c:v>332,291</c:v>
                </c:pt>
                <c:pt idx="332">
                  <c:v>333,293</c:v>
                </c:pt>
                <c:pt idx="333">
                  <c:v>334,295</c:v>
                </c:pt>
                <c:pt idx="334">
                  <c:v>335,298</c:v>
                </c:pt>
                <c:pt idx="335">
                  <c:v>336,3</c:v>
                </c:pt>
                <c:pt idx="336">
                  <c:v>337,303</c:v>
                </c:pt>
                <c:pt idx="337">
                  <c:v>338,305</c:v>
                </c:pt>
                <c:pt idx="338">
                  <c:v>339,308</c:v>
                </c:pt>
                <c:pt idx="339">
                  <c:v>340,31</c:v>
                </c:pt>
                <c:pt idx="340">
                  <c:v>341,312</c:v>
                </c:pt>
                <c:pt idx="341">
                  <c:v>342,314</c:v>
                </c:pt>
                <c:pt idx="342">
                  <c:v>343,316</c:v>
                </c:pt>
                <c:pt idx="343">
                  <c:v>344,319</c:v>
                </c:pt>
                <c:pt idx="344">
                  <c:v>345,321</c:v>
                </c:pt>
                <c:pt idx="345">
                  <c:v>346,324</c:v>
                </c:pt>
                <c:pt idx="346">
                  <c:v>347,326</c:v>
                </c:pt>
                <c:pt idx="347">
                  <c:v>348,329</c:v>
                </c:pt>
                <c:pt idx="348">
                  <c:v>349,331</c:v>
                </c:pt>
                <c:pt idx="349">
                  <c:v>350,334</c:v>
                </c:pt>
                <c:pt idx="350">
                  <c:v>351,336</c:v>
                </c:pt>
                <c:pt idx="351">
                  <c:v>352,338</c:v>
                </c:pt>
                <c:pt idx="352">
                  <c:v>353,341</c:v>
                </c:pt>
                <c:pt idx="353">
                  <c:v>354,343</c:v>
                </c:pt>
                <c:pt idx="354">
                  <c:v>355,346</c:v>
                </c:pt>
                <c:pt idx="355">
                  <c:v>356,348</c:v>
                </c:pt>
                <c:pt idx="356">
                  <c:v>357,351</c:v>
                </c:pt>
                <c:pt idx="357">
                  <c:v>358,353</c:v>
                </c:pt>
                <c:pt idx="358">
                  <c:v>359,354</c:v>
                </c:pt>
                <c:pt idx="359">
                  <c:v>360,357</c:v>
                </c:pt>
                <c:pt idx="360">
                  <c:v>361,359</c:v>
                </c:pt>
                <c:pt idx="361">
                  <c:v>362,362</c:v>
                </c:pt>
                <c:pt idx="362">
                  <c:v>363,364</c:v>
                </c:pt>
                <c:pt idx="363">
                  <c:v>364,367</c:v>
                </c:pt>
                <c:pt idx="364">
                  <c:v>365,369</c:v>
                </c:pt>
                <c:pt idx="365">
                  <c:v>366,372</c:v>
                </c:pt>
                <c:pt idx="366">
                  <c:v>367,374</c:v>
                </c:pt>
                <c:pt idx="367">
                  <c:v>368,376</c:v>
                </c:pt>
                <c:pt idx="368">
                  <c:v>369,379</c:v>
                </c:pt>
                <c:pt idx="369">
                  <c:v>370,381</c:v>
                </c:pt>
                <c:pt idx="370">
                  <c:v>371,384</c:v>
                </c:pt>
                <c:pt idx="371">
                  <c:v>372,386</c:v>
                </c:pt>
                <c:pt idx="372">
                  <c:v>373,389</c:v>
                </c:pt>
                <c:pt idx="373">
                  <c:v>374,391</c:v>
                </c:pt>
                <c:pt idx="374">
                  <c:v>375,394</c:v>
                </c:pt>
                <c:pt idx="375">
                  <c:v>376,396</c:v>
                </c:pt>
                <c:pt idx="376">
                  <c:v>377,397</c:v>
                </c:pt>
                <c:pt idx="377">
                  <c:v>378,4</c:v>
                </c:pt>
                <c:pt idx="378">
                  <c:v>379,402</c:v>
                </c:pt>
                <c:pt idx="379">
                  <c:v>380,405</c:v>
                </c:pt>
                <c:pt idx="380">
                  <c:v>381,407</c:v>
                </c:pt>
                <c:pt idx="381">
                  <c:v>382,41</c:v>
                </c:pt>
                <c:pt idx="382">
                  <c:v>383,412</c:v>
                </c:pt>
                <c:pt idx="383">
                  <c:v>384,415</c:v>
                </c:pt>
                <c:pt idx="384">
                  <c:v>385,417</c:v>
                </c:pt>
                <c:pt idx="385">
                  <c:v>386,419</c:v>
                </c:pt>
                <c:pt idx="386">
                  <c:v>387,422</c:v>
                </c:pt>
                <c:pt idx="387">
                  <c:v>388,424</c:v>
                </c:pt>
                <c:pt idx="388">
                  <c:v>389,427</c:v>
                </c:pt>
                <c:pt idx="389">
                  <c:v>390,429</c:v>
                </c:pt>
                <c:pt idx="390">
                  <c:v>391,432</c:v>
                </c:pt>
                <c:pt idx="391">
                  <c:v>392,434</c:v>
                </c:pt>
                <c:pt idx="392">
                  <c:v>393,437</c:v>
                </c:pt>
                <c:pt idx="393">
                  <c:v>394,438</c:v>
                </c:pt>
                <c:pt idx="394">
                  <c:v>395,44</c:v>
                </c:pt>
                <c:pt idx="395">
                  <c:v>396,443</c:v>
                </c:pt>
                <c:pt idx="396">
                  <c:v>397,445</c:v>
                </c:pt>
                <c:pt idx="397">
                  <c:v>398,448</c:v>
                </c:pt>
                <c:pt idx="398">
                  <c:v>399,45</c:v>
                </c:pt>
                <c:pt idx="399">
                  <c:v>400,453</c:v>
                </c:pt>
                <c:pt idx="400">
                  <c:v>401,455</c:v>
                </c:pt>
                <c:pt idx="401">
                  <c:v>402,457</c:v>
                </c:pt>
                <c:pt idx="402">
                  <c:v>403,46</c:v>
                </c:pt>
                <c:pt idx="403">
                  <c:v>404,462</c:v>
                </c:pt>
                <c:pt idx="404">
                  <c:v>405,465</c:v>
                </c:pt>
                <c:pt idx="405">
                  <c:v>406,467</c:v>
                </c:pt>
                <c:pt idx="406">
                  <c:v>407,47</c:v>
                </c:pt>
                <c:pt idx="407">
                  <c:v>408,472</c:v>
                </c:pt>
                <c:pt idx="408">
                  <c:v>409,475</c:v>
                </c:pt>
                <c:pt idx="409">
                  <c:v>410,477</c:v>
                </c:pt>
                <c:pt idx="410">
                  <c:v>411,479</c:v>
                </c:pt>
                <c:pt idx="411">
                  <c:v>412,481</c:v>
                </c:pt>
                <c:pt idx="412">
                  <c:v>413,483</c:v>
                </c:pt>
                <c:pt idx="413">
                  <c:v>414,486</c:v>
                </c:pt>
                <c:pt idx="414">
                  <c:v>415,488</c:v>
                </c:pt>
                <c:pt idx="415">
                  <c:v>416,491</c:v>
                </c:pt>
                <c:pt idx="416">
                  <c:v>417,493</c:v>
                </c:pt>
                <c:pt idx="417">
                  <c:v>418,496</c:v>
                </c:pt>
                <c:pt idx="418">
                  <c:v>419,498</c:v>
                </c:pt>
                <c:pt idx="419">
                  <c:v>420,5</c:v>
                </c:pt>
                <c:pt idx="420">
                  <c:v>421,503</c:v>
                </c:pt>
                <c:pt idx="421">
                  <c:v>422,505</c:v>
                </c:pt>
                <c:pt idx="422">
                  <c:v>423,508</c:v>
                </c:pt>
                <c:pt idx="423">
                  <c:v>424,51</c:v>
                </c:pt>
                <c:pt idx="424">
                  <c:v>425,513</c:v>
                </c:pt>
                <c:pt idx="425">
                  <c:v>426,515</c:v>
                </c:pt>
                <c:pt idx="426">
                  <c:v>427,518</c:v>
                </c:pt>
                <c:pt idx="427">
                  <c:v>428,52</c:v>
                </c:pt>
                <c:pt idx="428">
                  <c:v>429,521</c:v>
                </c:pt>
                <c:pt idx="429">
                  <c:v>430,524</c:v>
                </c:pt>
                <c:pt idx="430">
                  <c:v>431,526</c:v>
                </c:pt>
                <c:pt idx="431">
                  <c:v>432,529</c:v>
                </c:pt>
                <c:pt idx="432">
                  <c:v>433,531</c:v>
                </c:pt>
                <c:pt idx="433">
                  <c:v>434,534</c:v>
                </c:pt>
                <c:pt idx="434">
                  <c:v>435,536</c:v>
                </c:pt>
                <c:pt idx="435">
                  <c:v>436,539</c:v>
                </c:pt>
                <c:pt idx="436">
                  <c:v>437,541</c:v>
                </c:pt>
                <c:pt idx="437">
                  <c:v>438,543</c:v>
                </c:pt>
                <c:pt idx="438">
                  <c:v>439,546</c:v>
                </c:pt>
                <c:pt idx="439">
                  <c:v>440,548</c:v>
                </c:pt>
                <c:pt idx="440">
                  <c:v>441,551</c:v>
                </c:pt>
                <c:pt idx="441">
                  <c:v>442,553</c:v>
                </c:pt>
                <c:pt idx="442">
                  <c:v>443,556</c:v>
                </c:pt>
                <c:pt idx="443">
                  <c:v>444,558</c:v>
                </c:pt>
                <c:pt idx="444">
                  <c:v>445,561</c:v>
                </c:pt>
                <c:pt idx="445">
                  <c:v>446,562</c:v>
                </c:pt>
                <c:pt idx="446">
                  <c:v>447,564</c:v>
                </c:pt>
                <c:pt idx="447">
                  <c:v>448,567</c:v>
                </c:pt>
                <c:pt idx="448">
                  <c:v>449,569</c:v>
                </c:pt>
                <c:pt idx="449">
                  <c:v>450,572</c:v>
                </c:pt>
                <c:pt idx="450">
                  <c:v>451,574</c:v>
                </c:pt>
                <c:pt idx="451">
                  <c:v>452,577</c:v>
                </c:pt>
                <c:pt idx="452">
                  <c:v>453,579</c:v>
                </c:pt>
                <c:pt idx="453">
                  <c:v>454,582</c:v>
                </c:pt>
                <c:pt idx="454">
                  <c:v>455,584</c:v>
                </c:pt>
                <c:pt idx="455">
                  <c:v>456,586</c:v>
                </c:pt>
                <c:pt idx="456">
                  <c:v>457,589</c:v>
                </c:pt>
                <c:pt idx="457">
                  <c:v>458,591</c:v>
                </c:pt>
                <c:pt idx="458">
                  <c:v>459,594</c:v>
                </c:pt>
                <c:pt idx="459">
                  <c:v>460,596</c:v>
                </c:pt>
                <c:pt idx="460">
                  <c:v>461,599</c:v>
                </c:pt>
                <c:pt idx="461">
                  <c:v>462,601</c:v>
                </c:pt>
                <c:pt idx="462">
                  <c:v>463,604</c:v>
                </c:pt>
                <c:pt idx="463">
                  <c:v>EOF</c:v>
                </c:pt>
              </c:strCache>
            </c:strRef>
          </c:xVal>
          <c:yVal>
            <c:numRef>
              <c:f>Φύλλο1!$B$1:$B$464</c:f>
              <c:numCache>
                <c:formatCode>General</c:formatCode>
                <c:ptCount val="464"/>
                <c:pt idx="0">
                  <c:v>24.883108</c:v>
                </c:pt>
                <c:pt idx="1">
                  <c:v>24.955176000000002</c:v>
                </c:pt>
                <c:pt idx="2">
                  <c:v>29.078488</c:v>
                </c:pt>
                <c:pt idx="3">
                  <c:v>39.838907000000006</c:v>
                </c:pt>
                <c:pt idx="4">
                  <c:v>48.602017000000011</c:v>
                </c:pt>
                <c:pt idx="5">
                  <c:v>54.091187000000005</c:v>
                </c:pt>
                <c:pt idx="6">
                  <c:v>57.963977</c:v>
                </c:pt>
                <c:pt idx="7">
                  <c:v>59.896082</c:v>
                </c:pt>
                <c:pt idx="8">
                  <c:v>60.541260999999999</c:v>
                </c:pt>
                <c:pt idx="9">
                  <c:v>61.946584999999999</c:v>
                </c:pt>
                <c:pt idx="10">
                  <c:v>63.763725000000036</c:v>
                </c:pt>
                <c:pt idx="11">
                  <c:v>64.317960999999997</c:v>
                </c:pt>
                <c:pt idx="12">
                  <c:v>64.400324000000026</c:v>
                </c:pt>
                <c:pt idx="13">
                  <c:v>63.804905999999995</c:v>
                </c:pt>
                <c:pt idx="14">
                  <c:v>63.430839999999996</c:v>
                </c:pt>
                <c:pt idx="15">
                  <c:v>62.861160000000005</c:v>
                </c:pt>
                <c:pt idx="16">
                  <c:v>62.313787999999995</c:v>
                </c:pt>
                <c:pt idx="17">
                  <c:v>61.375189000000006</c:v>
                </c:pt>
                <c:pt idx="18">
                  <c:v>60.862135000000038</c:v>
                </c:pt>
                <c:pt idx="19">
                  <c:v>60.366239</c:v>
                </c:pt>
                <c:pt idx="20">
                  <c:v>59.717627999999998</c:v>
                </c:pt>
                <c:pt idx="21">
                  <c:v>58.591997000000006</c:v>
                </c:pt>
                <c:pt idx="22">
                  <c:v>57.653399</c:v>
                </c:pt>
                <c:pt idx="23">
                  <c:v>56.960174000000002</c:v>
                </c:pt>
                <c:pt idx="24">
                  <c:v>56.764562000000012</c:v>
                </c:pt>
                <c:pt idx="25">
                  <c:v>55.922054000000003</c:v>
                </c:pt>
                <c:pt idx="26">
                  <c:v>55.412431000000005</c:v>
                </c:pt>
                <c:pt idx="27">
                  <c:v>54.691752000000037</c:v>
                </c:pt>
                <c:pt idx="28">
                  <c:v>54.298811000000036</c:v>
                </c:pt>
                <c:pt idx="29">
                  <c:v>53.509496000000006</c:v>
                </c:pt>
                <c:pt idx="30">
                  <c:v>52.538296000000003</c:v>
                </c:pt>
                <c:pt idx="31">
                  <c:v>52.104173000000003</c:v>
                </c:pt>
                <c:pt idx="32">
                  <c:v>51.323437000000006</c:v>
                </c:pt>
                <c:pt idx="33">
                  <c:v>50.673111000000013</c:v>
                </c:pt>
                <c:pt idx="34">
                  <c:v>49.914681999999964</c:v>
                </c:pt>
                <c:pt idx="35">
                  <c:v>49.266071000000011</c:v>
                </c:pt>
                <c:pt idx="36">
                  <c:v>48.577995000000001</c:v>
                </c:pt>
                <c:pt idx="37">
                  <c:v>48.644915000000012</c:v>
                </c:pt>
                <c:pt idx="38">
                  <c:v>47.795543000000038</c:v>
                </c:pt>
                <c:pt idx="39">
                  <c:v>47.733771000000011</c:v>
                </c:pt>
                <c:pt idx="40">
                  <c:v>47.361419999999995</c:v>
                </c:pt>
                <c:pt idx="41">
                  <c:v>46.819195000000001</c:v>
                </c:pt>
                <c:pt idx="42">
                  <c:v>46.326732000000035</c:v>
                </c:pt>
                <c:pt idx="43">
                  <c:v>46.028165000000037</c:v>
                </c:pt>
                <c:pt idx="44">
                  <c:v>45.650665999999994</c:v>
                </c:pt>
                <c:pt idx="45">
                  <c:v>45.515110000000035</c:v>
                </c:pt>
                <c:pt idx="46">
                  <c:v>45.091282</c:v>
                </c:pt>
                <c:pt idx="47">
                  <c:v>44.866499000000005</c:v>
                </c:pt>
                <c:pt idx="48">
                  <c:v>44.828749000000002</c:v>
                </c:pt>
                <c:pt idx="49">
                  <c:v>44.145820000000001</c:v>
                </c:pt>
                <c:pt idx="50">
                  <c:v>44.101206999999995</c:v>
                </c:pt>
                <c:pt idx="51">
                  <c:v>43.864413000000006</c:v>
                </c:pt>
                <c:pt idx="52">
                  <c:v>43.619039000000001</c:v>
                </c:pt>
                <c:pt idx="53">
                  <c:v>43.313607999999995</c:v>
                </c:pt>
                <c:pt idx="54">
                  <c:v>43.382243999999993</c:v>
                </c:pt>
                <c:pt idx="55">
                  <c:v>43.001314000000001</c:v>
                </c:pt>
                <c:pt idx="56">
                  <c:v>42.764520000000012</c:v>
                </c:pt>
                <c:pt idx="57">
                  <c:v>42.925814000000003</c:v>
                </c:pt>
                <c:pt idx="58">
                  <c:v>42.704463000000004</c:v>
                </c:pt>
                <c:pt idx="59">
                  <c:v>42.450510000000001</c:v>
                </c:pt>
                <c:pt idx="60">
                  <c:v>42.285783000000002</c:v>
                </c:pt>
                <c:pt idx="61">
                  <c:v>42.103896999999996</c:v>
                </c:pt>
                <c:pt idx="62">
                  <c:v>42.179397000000002</c:v>
                </c:pt>
                <c:pt idx="63">
                  <c:v>42.031829999999999</c:v>
                </c:pt>
                <c:pt idx="64">
                  <c:v>42.256613000000002</c:v>
                </c:pt>
                <c:pt idx="65">
                  <c:v>41.867103</c:v>
                </c:pt>
                <c:pt idx="66">
                  <c:v>41.819057999999998</c:v>
                </c:pt>
                <c:pt idx="67">
                  <c:v>41.779592000000036</c:v>
                </c:pt>
                <c:pt idx="68">
                  <c:v>41.654331000000006</c:v>
                </c:pt>
                <c:pt idx="69">
                  <c:v>41.690365000000035</c:v>
                </c:pt>
                <c:pt idx="70">
                  <c:v>41.585695000000001</c:v>
                </c:pt>
                <c:pt idx="71">
                  <c:v>41.422685000000001</c:v>
                </c:pt>
                <c:pt idx="72">
                  <c:v>41.436412000000011</c:v>
                </c:pt>
                <c:pt idx="73">
                  <c:v>41.364343999999996</c:v>
                </c:pt>
                <c:pt idx="74">
                  <c:v>41.278549000000012</c:v>
                </c:pt>
                <c:pt idx="75">
                  <c:v>41.225356000000069</c:v>
                </c:pt>
                <c:pt idx="76">
                  <c:v>41.275117000000037</c:v>
                </c:pt>
                <c:pt idx="77">
                  <c:v>41.067493000000006</c:v>
                </c:pt>
                <c:pt idx="78">
                  <c:v>41.285412000000036</c:v>
                </c:pt>
                <c:pt idx="79">
                  <c:v>41.065777000000011</c:v>
                </c:pt>
                <c:pt idx="80">
                  <c:v>41.247662999999996</c:v>
                </c:pt>
                <c:pt idx="81">
                  <c:v>40.986844999999995</c:v>
                </c:pt>
                <c:pt idx="82">
                  <c:v>41.197901000000002</c:v>
                </c:pt>
                <c:pt idx="83">
                  <c:v>40.907914000000005</c:v>
                </c:pt>
                <c:pt idx="84">
                  <c:v>41.064060999999995</c:v>
                </c:pt>
                <c:pt idx="85">
                  <c:v>41.040038000000003</c:v>
                </c:pt>
                <c:pt idx="86">
                  <c:v>41.230504000000003</c:v>
                </c:pt>
                <c:pt idx="87">
                  <c:v>41.108674000000001</c:v>
                </c:pt>
                <c:pt idx="88">
                  <c:v>41.057196999999995</c:v>
                </c:pt>
                <c:pt idx="89">
                  <c:v>41.134413000000002</c:v>
                </c:pt>
                <c:pt idx="90">
                  <c:v>41.189322000000011</c:v>
                </c:pt>
                <c:pt idx="91">
                  <c:v>40.919924999999999</c:v>
                </c:pt>
                <c:pt idx="92">
                  <c:v>40.724313000000045</c:v>
                </c:pt>
                <c:pt idx="93">
                  <c:v>41.000573000000003</c:v>
                </c:pt>
                <c:pt idx="94">
                  <c:v>40.813539000000006</c:v>
                </c:pt>
                <c:pt idx="95">
                  <c:v>41.040038000000003</c:v>
                </c:pt>
                <c:pt idx="96">
                  <c:v>40.775790000000036</c:v>
                </c:pt>
                <c:pt idx="97">
                  <c:v>40.837561999999998</c:v>
                </c:pt>
                <c:pt idx="98">
                  <c:v>40.391427999999998</c:v>
                </c:pt>
                <c:pt idx="99">
                  <c:v>40.748335000000054</c:v>
                </c:pt>
                <c:pt idx="100">
                  <c:v>41.016016</c:v>
                </c:pt>
                <c:pt idx="101">
                  <c:v>40.633370000000035</c:v>
                </c:pt>
                <c:pt idx="102">
                  <c:v>40.628222000000036</c:v>
                </c:pt>
                <c:pt idx="103">
                  <c:v>40.552722000000003</c:v>
                </c:pt>
                <c:pt idx="104">
                  <c:v>40.559585999999996</c:v>
                </c:pt>
                <c:pt idx="105">
                  <c:v>40.762062000000036</c:v>
                </c:pt>
                <c:pt idx="106">
                  <c:v>40.861584999999998</c:v>
                </c:pt>
                <c:pt idx="107">
                  <c:v>40.631654000000005</c:v>
                </c:pt>
                <c:pt idx="108">
                  <c:v>40.293621000000002</c:v>
                </c:pt>
                <c:pt idx="109">
                  <c:v>40.643664999999999</c:v>
                </c:pt>
                <c:pt idx="110">
                  <c:v>40.370836999999995</c:v>
                </c:pt>
                <c:pt idx="111">
                  <c:v>40.914777999999998</c:v>
                </c:pt>
                <c:pt idx="112">
                  <c:v>40.259303000000003</c:v>
                </c:pt>
                <c:pt idx="113">
                  <c:v>40.571597000000004</c:v>
                </c:pt>
                <c:pt idx="114">
                  <c:v>40.523552000000045</c:v>
                </c:pt>
                <c:pt idx="115">
                  <c:v>40.509824999999999</c:v>
                </c:pt>
                <c:pt idx="116">
                  <c:v>40.683131000000003</c:v>
                </c:pt>
                <c:pt idx="117">
                  <c:v>40.777505000000012</c:v>
                </c:pt>
                <c:pt idx="118">
                  <c:v>40.940516000000002</c:v>
                </c:pt>
                <c:pt idx="119">
                  <c:v>40.677983000000005</c:v>
                </c:pt>
                <c:pt idx="120">
                  <c:v>40.686563</c:v>
                </c:pt>
                <c:pt idx="121">
                  <c:v>40.477222999999995</c:v>
                </c:pt>
                <c:pt idx="122">
                  <c:v>40.614494999999998</c:v>
                </c:pt>
                <c:pt idx="123">
                  <c:v>40.472075000000011</c:v>
                </c:pt>
                <c:pt idx="124">
                  <c:v>40.612779000000003</c:v>
                </c:pt>
                <c:pt idx="125">
                  <c:v>40.659108000000003</c:v>
                </c:pt>
                <c:pt idx="126">
                  <c:v>40.887322999999995</c:v>
                </c:pt>
                <c:pt idx="127">
                  <c:v>40.851288999999959</c:v>
                </c:pt>
                <c:pt idx="128">
                  <c:v>40.552722000000003</c:v>
                </c:pt>
                <c:pt idx="129">
                  <c:v>40.665972000000046</c:v>
                </c:pt>
                <c:pt idx="130">
                  <c:v>40.753482999999996</c:v>
                </c:pt>
                <c:pt idx="131">
                  <c:v>40.285042000000011</c:v>
                </c:pt>
                <c:pt idx="132">
                  <c:v>40.652245000000001</c:v>
                </c:pt>
                <c:pt idx="133">
                  <c:v>40.686563</c:v>
                </c:pt>
                <c:pt idx="134">
                  <c:v>40.626506000000013</c:v>
                </c:pt>
                <c:pt idx="135">
                  <c:v>40.588756000000011</c:v>
                </c:pt>
                <c:pt idx="136">
                  <c:v>40.599052000000036</c:v>
                </c:pt>
                <c:pt idx="137">
                  <c:v>41.041754000000005</c:v>
                </c:pt>
                <c:pt idx="138">
                  <c:v>40.530416000000002</c:v>
                </c:pt>
                <c:pt idx="139">
                  <c:v>40.437757000000005</c:v>
                </c:pt>
                <c:pt idx="140">
                  <c:v>40.722597000000036</c:v>
                </c:pt>
                <c:pt idx="141">
                  <c:v>40.710585000000002</c:v>
                </c:pt>
                <c:pt idx="142">
                  <c:v>40.580177000000006</c:v>
                </c:pt>
                <c:pt idx="143">
                  <c:v>40.592188000000036</c:v>
                </c:pt>
                <c:pt idx="144">
                  <c:v>40.849573000000007</c:v>
                </c:pt>
                <c:pt idx="145">
                  <c:v>40.446336000000002</c:v>
                </c:pt>
                <c:pt idx="146">
                  <c:v>40.792949000000036</c:v>
                </c:pt>
                <c:pt idx="147">
                  <c:v>40.919924999999999</c:v>
                </c:pt>
                <c:pt idx="148">
                  <c:v>40.657392000000002</c:v>
                </c:pt>
                <c:pt idx="149">
                  <c:v>40.453199999999995</c:v>
                </c:pt>
                <c:pt idx="150">
                  <c:v>41.033175000000035</c:v>
                </c:pt>
                <c:pt idx="151">
                  <c:v>40.439473</c:v>
                </c:pt>
                <c:pt idx="152">
                  <c:v>40.496098000000003</c:v>
                </c:pt>
                <c:pt idx="153">
                  <c:v>40.772358000000054</c:v>
                </c:pt>
                <c:pt idx="154">
                  <c:v>40.887322999999995</c:v>
                </c:pt>
                <c:pt idx="155">
                  <c:v>40.508109000000012</c:v>
                </c:pt>
                <c:pt idx="156">
                  <c:v>40.563018000000035</c:v>
                </c:pt>
                <c:pt idx="157">
                  <c:v>40.813539000000006</c:v>
                </c:pt>
                <c:pt idx="158">
                  <c:v>40.621358000000036</c:v>
                </c:pt>
                <c:pt idx="159">
                  <c:v>40.696858000000013</c:v>
                </c:pt>
                <c:pt idx="160">
                  <c:v>40.590472000000013</c:v>
                </c:pt>
                <c:pt idx="161">
                  <c:v>40.877027999999996</c:v>
                </c:pt>
                <c:pt idx="162">
                  <c:v>40.729460000000003</c:v>
                </c:pt>
                <c:pt idx="163">
                  <c:v>40.775790000000036</c:v>
                </c:pt>
                <c:pt idx="164">
                  <c:v>40.444620999999998</c:v>
                </c:pt>
                <c:pt idx="165">
                  <c:v>40.641949000000004</c:v>
                </c:pt>
                <c:pt idx="166">
                  <c:v>40.506393000000003</c:v>
                </c:pt>
                <c:pt idx="167">
                  <c:v>40.583608999999996</c:v>
                </c:pt>
                <c:pt idx="168">
                  <c:v>40.695142000000054</c:v>
                </c:pt>
                <c:pt idx="169">
                  <c:v>40.820403000000006</c:v>
                </c:pt>
                <c:pt idx="170">
                  <c:v>40.585324</c:v>
                </c:pt>
                <c:pt idx="171">
                  <c:v>40.489233999999996</c:v>
                </c:pt>
                <c:pt idx="172">
                  <c:v>40.784369000000005</c:v>
                </c:pt>
                <c:pt idx="173">
                  <c:v>40.561302000000012</c:v>
                </c:pt>
                <c:pt idx="174">
                  <c:v>40.434325000000001</c:v>
                </c:pt>
                <c:pt idx="175">
                  <c:v>40.681415000000001</c:v>
                </c:pt>
                <c:pt idx="176">
                  <c:v>40.430893000000005</c:v>
                </c:pt>
                <c:pt idx="177">
                  <c:v>40.605915000000046</c:v>
                </c:pt>
                <c:pt idx="178">
                  <c:v>40.640233000000002</c:v>
                </c:pt>
                <c:pt idx="179">
                  <c:v>40.660824000000005</c:v>
                </c:pt>
                <c:pt idx="180">
                  <c:v>40.621358000000036</c:v>
                </c:pt>
                <c:pt idx="181">
                  <c:v>40.906198000000003</c:v>
                </c:pt>
                <c:pt idx="182">
                  <c:v>40.825551000000011</c:v>
                </c:pt>
                <c:pt idx="183">
                  <c:v>40.774074000000006</c:v>
                </c:pt>
                <c:pt idx="184">
                  <c:v>40.643664999999999</c:v>
                </c:pt>
                <c:pt idx="185">
                  <c:v>40.827266999999999</c:v>
                </c:pt>
                <c:pt idx="186">
                  <c:v>40.732892000000035</c:v>
                </c:pt>
                <c:pt idx="187">
                  <c:v>40.636802000000003</c:v>
                </c:pt>
                <c:pt idx="188">
                  <c:v>40.865016000000011</c:v>
                </c:pt>
                <c:pt idx="189">
                  <c:v>40.489233999999996</c:v>
                </c:pt>
                <c:pt idx="190">
                  <c:v>40.973118000000035</c:v>
                </c:pt>
                <c:pt idx="191">
                  <c:v>40.828983000000001</c:v>
                </c:pt>
                <c:pt idx="192">
                  <c:v>40.530416000000002</c:v>
                </c:pt>
                <c:pt idx="193">
                  <c:v>40.715733000000036</c:v>
                </c:pt>
                <c:pt idx="194">
                  <c:v>40.770642000000002</c:v>
                </c:pt>
                <c:pt idx="195">
                  <c:v>40.660824000000005</c:v>
                </c:pt>
                <c:pt idx="196">
                  <c:v>40.710585000000002</c:v>
                </c:pt>
                <c:pt idx="197">
                  <c:v>40.770642000000002</c:v>
                </c:pt>
                <c:pt idx="198">
                  <c:v>40.736324000000003</c:v>
                </c:pt>
                <c:pt idx="199">
                  <c:v>40.635086000000001</c:v>
                </c:pt>
                <c:pt idx="200">
                  <c:v>40.774074000000006</c:v>
                </c:pt>
                <c:pt idx="201">
                  <c:v>40.906198000000003</c:v>
                </c:pt>
                <c:pt idx="202">
                  <c:v>40.839278</c:v>
                </c:pt>
                <c:pt idx="203">
                  <c:v>40.835846000000004</c:v>
                </c:pt>
                <c:pt idx="204">
                  <c:v>41.002289000000005</c:v>
                </c:pt>
                <c:pt idx="205">
                  <c:v>40.782653000000003</c:v>
                </c:pt>
                <c:pt idx="206">
                  <c:v>40.887322999999995</c:v>
                </c:pt>
                <c:pt idx="207">
                  <c:v>40.758631000000001</c:v>
                </c:pt>
                <c:pt idx="208">
                  <c:v>41.074356000000002</c:v>
                </c:pt>
                <c:pt idx="209">
                  <c:v>40.753482999999996</c:v>
                </c:pt>
                <c:pt idx="210">
                  <c:v>40.643664999999999</c:v>
                </c:pt>
                <c:pt idx="211">
                  <c:v>40.949096000000004</c:v>
                </c:pt>
                <c:pt idx="212">
                  <c:v>41.014299999999999</c:v>
                </c:pt>
                <c:pt idx="213">
                  <c:v>40.714017000000005</c:v>
                </c:pt>
                <c:pt idx="214">
                  <c:v>40.799812000000045</c:v>
                </c:pt>
                <c:pt idx="215">
                  <c:v>40.842710000000011</c:v>
                </c:pt>
                <c:pt idx="216">
                  <c:v>40.811823999999959</c:v>
                </c:pt>
                <c:pt idx="217">
                  <c:v>40.700290000000003</c:v>
                </c:pt>
                <c:pt idx="218">
                  <c:v>40.676266999999996</c:v>
                </c:pt>
                <c:pt idx="219">
                  <c:v>40.758631000000001</c:v>
                </c:pt>
                <c:pt idx="220">
                  <c:v>40.871879999999997</c:v>
                </c:pt>
                <c:pt idx="221">
                  <c:v>41.004003999999995</c:v>
                </c:pt>
                <c:pt idx="222">
                  <c:v>41.076072000000003</c:v>
                </c:pt>
                <c:pt idx="223">
                  <c:v>40.748335000000054</c:v>
                </c:pt>
                <c:pt idx="224">
                  <c:v>41.045186000000001</c:v>
                </c:pt>
                <c:pt idx="225">
                  <c:v>41.093231000000003</c:v>
                </c:pt>
                <c:pt idx="226">
                  <c:v>40.777505000000012</c:v>
                </c:pt>
                <c:pt idx="227">
                  <c:v>40.974833999999994</c:v>
                </c:pt>
                <c:pt idx="228">
                  <c:v>40.775790000000036</c:v>
                </c:pt>
                <c:pt idx="229">
                  <c:v>40.617926999999995</c:v>
                </c:pt>
                <c:pt idx="230">
                  <c:v>40.801527999999998</c:v>
                </c:pt>
                <c:pt idx="231">
                  <c:v>41.055481999999998</c:v>
                </c:pt>
                <c:pt idx="232">
                  <c:v>40.962823</c:v>
                </c:pt>
                <c:pt idx="233">
                  <c:v>40.684846999999998</c:v>
                </c:pt>
                <c:pt idx="234">
                  <c:v>40.911345999999995</c:v>
                </c:pt>
                <c:pt idx="235">
                  <c:v>40.738040000000012</c:v>
                </c:pt>
                <c:pt idx="236">
                  <c:v>40.816970999999995</c:v>
                </c:pt>
                <c:pt idx="237">
                  <c:v>40.794664000000004</c:v>
                </c:pt>
                <c:pt idx="238">
                  <c:v>40.611062999999994</c:v>
                </c:pt>
                <c:pt idx="239">
                  <c:v>40.777505000000012</c:v>
                </c:pt>
                <c:pt idx="240">
                  <c:v>40.967971000000006</c:v>
                </c:pt>
                <c:pt idx="241">
                  <c:v>40.648813000000011</c:v>
                </c:pt>
                <c:pt idx="242">
                  <c:v>41.084651999999998</c:v>
                </c:pt>
                <c:pt idx="243">
                  <c:v>40.787800999999995</c:v>
                </c:pt>
                <c:pt idx="244">
                  <c:v>40.624790000000012</c:v>
                </c:pt>
                <c:pt idx="245">
                  <c:v>40.738040000000012</c:v>
                </c:pt>
                <c:pt idx="246">
                  <c:v>40.772358000000054</c:v>
                </c:pt>
                <c:pt idx="247">
                  <c:v>40.844425999999999</c:v>
                </c:pt>
                <c:pt idx="248">
                  <c:v>40.744903000000001</c:v>
                </c:pt>
                <c:pt idx="249">
                  <c:v>40.650529000000006</c:v>
                </c:pt>
                <c:pt idx="250">
                  <c:v>40.935368000000011</c:v>
                </c:pt>
                <c:pt idx="251">
                  <c:v>40.739756000000035</c:v>
                </c:pt>
                <c:pt idx="252">
                  <c:v>40.950811999999999</c:v>
                </c:pt>
                <c:pt idx="253">
                  <c:v>40.840993999999995</c:v>
                </c:pt>
                <c:pt idx="254">
                  <c:v>41.074356000000002</c:v>
                </c:pt>
                <c:pt idx="255">
                  <c:v>40.940516000000002</c:v>
                </c:pt>
                <c:pt idx="256">
                  <c:v>40.911345999999995</c:v>
                </c:pt>
                <c:pt idx="257">
                  <c:v>40.753482999999996</c:v>
                </c:pt>
                <c:pt idx="258">
                  <c:v>40.923357000000003</c:v>
                </c:pt>
                <c:pt idx="259">
                  <c:v>40.768926000000036</c:v>
                </c:pt>
                <c:pt idx="260">
                  <c:v>40.703722000000013</c:v>
                </c:pt>
                <c:pt idx="261">
                  <c:v>40.528700000000036</c:v>
                </c:pt>
                <c:pt idx="262">
                  <c:v>40.923357000000003</c:v>
                </c:pt>
                <c:pt idx="263">
                  <c:v>40.887322999999995</c:v>
                </c:pt>
                <c:pt idx="264">
                  <c:v>40.931937000000005</c:v>
                </c:pt>
                <c:pt idx="265">
                  <c:v>40.578461000000004</c:v>
                </c:pt>
                <c:pt idx="266">
                  <c:v>41.093231000000003</c:v>
                </c:pt>
                <c:pt idx="267">
                  <c:v>40.935368000000011</c:v>
                </c:pt>
                <c:pt idx="268">
                  <c:v>40.751766999999994</c:v>
                </c:pt>
                <c:pt idx="269">
                  <c:v>40.703722000000013</c:v>
                </c:pt>
                <c:pt idx="270">
                  <c:v>40.684846999999998</c:v>
                </c:pt>
                <c:pt idx="271">
                  <c:v>40.794664000000004</c:v>
                </c:pt>
                <c:pt idx="272">
                  <c:v>40.561302000000012</c:v>
                </c:pt>
                <c:pt idx="273">
                  <c:v>40.727744000000001</c:v>
                </c:pt>
                <c:pt idx="274">
                  <c:v>40.707153000000012</c:v>
                </c:pt>
                <c:pt idx="275">
                  <c:v>40.607631000000005</c:v>
                </c:pt>
                <c:pt idx="276">
                  <c:v>40.636802000000003</c:v>
                </c:pt>
                <c:pt idx="277">
                  <c:v>40.671120000000002</c:v>
                </c:pt>
                <c:pt idx="278">
                  <c:v>40.614494999999998</c:v>
                </c:pt>
                <c:pt idx="279">
                  <c:v>40.607631000000005</c:v>
                </c:pt>
                <c:pt idx="280">
                  <c:v>40.779221</c:v>
                </c:pt>
                <c:pt idx="281">
                  <c:v>40.605915000000046</c:v>
                </c:pt>
                <c:pt idx="282">
                  <c:v>41.065777000000011</c:v>
                </c:pt>
                <c:pt idx="283">
                  <c:v>40.667687999999998</c:v>
                </c:pt>
                <c:pt idx="284">
                  <c:v>40.846142</c:v>
                </c:pt>
                <c:pt idx="285">
                  <c:v>40.789517000000011</c:v>
                </c:pt>
                <c:pt idx="286">
                  <c:v>40.892471</c:v>
                </c:pt>
                <c:pt idx="287">
                  <c:v>40.664256000000002</c:v>
                </c:pt>
                <c:pt idx="288">
                  <c:v>40.454916000000004</c:v>
                </c:pt>
                <c:pt idx="289">
                  <c:v>40.564734000000001</c:v>
                </c:pt>
                <c:pt idx="290">
                  <c:v>40.755199000000012</c:v>
                </c:pt>
                <c:pt idx="291">
                  <c:v>40.506393000000003</c:v>
                </c:pt>
                <c:pt idx="292">
                  <c:v>40.587039999999995</c:v>
                </c:pt>
                <c:pt idx="293">
                  <c:v>40.865016000000011</c:v>
                </c:pt>
                <c:pt idx="294">
                  <c:v>40.835846000000004</c:v>
                </c:pt>
                <c:pt idx="295">
                  <c:v>40.739756000000035</c:v>
                </c:pt>
                <c:pt idx="296">
                  <c:v>40.683131000000003</c:v>
                </c:pt>
                <c:pt idx="297">
                  <c:v>40.556154000000006</c:v>
                </c:pt>
                <c:pt idx="298">
                  <c:v>40.544143000000005</c:v>
                </c:pt>
                <c:pt idx="299">
                  <c:v>40.552722000000003</c:v>
                </c:pt>
                <c:pt idx="300">
                  <c:v>40.623074000000003</c:v>
                </c:pt>
                <c:pt idx="301">
                  <c:v>40.544143000000005</c:v>
                </c:pt>
                <c:pt idx="302">
                  <c:v>40.571597000000004</c:v>
                </c:pt>
                <c:pt idx="303">
                  <c:v>40.859868999999975</c:v>
                </c:pt>
                <c:pt idx="304">
                  <c:v>40.674551000000001</c:v>
                </c:pt>
                <c:pt idx="305">
                  <c:v>40.768926000000036</c:v>
                </c:pt>
                <c:pt idx="306">
                  <c:v>40.554437999999998</c:v>
                </c:pt>
                <c:pt idx="307">
                  <c:v>40.772358000000054</c:v>
                </c:pt>
                <c:pt idx="308">
                  <c:v>40.720881000000006</c:v>
                </c:pt>
                <c:pt idx="309">
                  <c:v>40.796380000000013</c:v>
                </c:pt>
                <c:pt idx="310">
                  <c:v>40.695142000000054</c:v>
                </c:pt>
                <c:pt idx="311">
                  <c:v>40.688279000000001</c:v>
                </c:pt>
                <c:pt idx="312">
                  <c:v>40.779221</c:v>
                </c:pt>
                <c:pt idx="313">
                  <c:v>40.707153000000012</c:v>
                </c:pt>
                <c:pt idx="314">
                  <c:v>40.506393000000003</c:v>
                </c:pt>
                <c:pt idx="315">
                  <c:v>40.605915000000046</c:v>
                </c:pt>
                <c:pt idx="316">
                  <c:v>40.604199000000001</c:v>
                </c:pt>
                <c:pt idx="317">
                  <c:v>40.444620999999998</c:v>
                </c:pt>
                <c:pt idx="318">
                  <c:v>40.626506000000013</c:v>
                </c:pt>
                <c:pt idx="319">
                  <c:v>40.461780000000005</c:v>
                </c:pt>
                <c:pt idx="320">
                  <c:v>40.561302000000012</c:v>
                </c:pt>
                <c:pt idx="321">
                  <c:v>40.635086000000001</c:v>
                </c:pt>
                <c:pt idx="322">
                  <c:v>40.346813999999995</c:v>
                </c:pt>
                <c:pt idx="323">
                  <c:v>40.679699000000006</c:v>
                </c:pt>
                <c:pt idx="324">
                  <c:v>40.599052000000036</c:v>
                </c:pt>
                <c:pt idx="325">
                  <c:v>40.540711000000002</c:v>
                </c:pt>
                <c:pt idx="326">
                  <c:v>40.652245000000001</c:v>
                </c:pt>
                <c:pt idx="327">
                  <c:v>40.708869</c:v>
                </c:pt>
                <c:pt idx="328">
                  <c:v>40.413734000000005</c:v>
                </c:pt>
                <c:pt idx="329">
                  <c:v>40.564734000000001</c:v>
                </c:pt>
                <c:pt idx="330">
                  <c:v>40.466927000000005</c:v>
                </c:pt>
                <c:pt idx="331">
                  <c:v>40.691710000000036</c:v>
                </c:pt>
                <c:pt idx="332">
                  <c:v>40.629938000000045</c:v>
                </c:pt>
                <c:pt idx="333">
                  <c:v>40.554437999999998</c:v>
                </c:pt>
                <c:pt idx="334">
                  <c:v>40.799812000000045</c:v>
                </c:pt>
                <c:pt idx="335">
                  <c:v>40.623074000000003</c:v>
                </c:pt>
                <c:pt idx="336">
                  <c:v>40.561302000000012</c:v>
                </c:pt>
                <c:pt idx="337">
                  <c:v>40.460063999999996</c:v>
                </c:pt>
                <c:pt idx="338">
                  <c:v>40.568165000000036</c:v>
                </c:pt>
                <c:pt idx="339">
                  <c:v>40.494382000000002</c:v>
                </c:pt>
                <c:pt idx="340">
                  <c:v>40.664256000000002</c:v>
                </c:pt>
                <c:pt idx="341">
                  <c:v>40.724313000000045</c:v>
                </c:pt>
                <c:pt idx="342">
                  <c:v>40.339951000000006</c:v>
                </c:pt>
                <c:pt idx="343">
                  <c:v>40.336519000000003</c:v>
                </c:pt>
                <c:pt idx="344">
                  <c:v>40.660824000000005</c:v>
                </c:pt>
                <c:pt idx="345">
                  <c:v>40.398291</c:v>
                </c:pt>
                <c:pt idx="346">
                  <c:v>40.576745000000003</c:v>
                </c:pt>
                <c:pt idx="347">
                  <c:v>40.401723000000004</c:v>
                </c:pt>
                <c:pt idx="348">
                  <c:v>40.551005999999994</c:v>
                </c:pt>
                <c:pt idx="349">
                  <c:v>40.346813999999995</c:v>
                </c:pt>
                <c:pt idx="350">
                  <c:v>40.523552000000045</c:v>
                </c:pt>
                <c:pt idx="351">
                  <c:v>40.391427999999998</c:v>
                </c:pt>
                <c:pt idx="352">
                  <c:v>40.449767999999999</c:v>
                </c:pt>
                <c:pt idx="353">
                  <c:v>40.363973000000001</c:v>
                </c:pt>
                <c:pt idx="354">
                  <c:v>40.456631999999999</c:v>
                </c:pt>
                <c:pt idx="355">
                  <c:v>40.387995999999994</c:v>
                </c:pt>
                <c:pt idx="356">
                  <c:v>40.425746000000011</c:v>
                </c:pt>
                <c:pt idx="357">
                  <c:v>40.238712000000071</c:v>
                </c:pt>
                <c:pt idx="358">
                  <c:v>40.212974000000003</c:v>
                </c:pt>
                <c:pt idx="359">
                  <c:v>40.451483999999958</c:v>
                </c:pt>
                <c:pt idx="360">
                  <c:v>40.279894000000006</c:v>
                </c:pt>
                <c:pt idx="361">
                  <c:v>40.166644000000005</c:v>
                </c:pt>
                <c:pt idx="362">
                  <c:v>40.307347999999998</c:v>
                </c:pt>
                <c:pt idx="363">
                  <c:v>40.285042000000011</c:v>
                </c:pt>
                <c:pt idx="364">
                  <c:v>40.393143000000002</c:v>
                </c:pt>
                <c:pt idx="365">
                  <c:v>40.326223000000006</c:v>
                </c:pt>
                <c:pt idx="366">
                  <c:v>40.236996000000012</c:v>
                </c:pt>
                <c:pt idx="367">
                  <c:v>40.061974000000006</c:v>
                </c:pt>
                <c:pt idx="368">
                  <c:v>39.971032000000001</c:v>
                </c:pt>
                <c:pt idx="369">
                  <c:v>40.120315000000055</c:v>
                </c:pt>
                <c:pt idx="370">
                  <c:v>39.952157</c:v>
                </c:pt>
                <c:pt idx="371">
                  <c:v>40.254155000000011</c:v>
                </c:pt>
                <c:pt idx="372">
                  <c:v>40.099724000000002</c:v>
                </c:pt>
                <c:pt idx="373">
                  <c:v>39.964168000000001</c:v>
                </c:pt>
                <c:pt idx="374">
                  <c:v>39.955588999999996</c:v>
                </c:pt>
                <c:pt idx="375">
                  <c:v>40.254155000000011</c:v>
                </c:pt>
                <c:pt idx="376">
                  <c:v>39.940145000000001</c:v>
                </c:pt>
                <c:pt idx="377">
                  <c:v>40.127179000000012</c:v>
                </c:pt>
                <c:pt idx="378">
                  <c:v>40.207826000000004</c:v>
                </c:pt>
                <c:pt idx="379">
                  <c:v>40.243860000000005</c:v>
                </c:pt>
                <c:pt idx="380">
                  <c:v>39.842339000000003</c:v>
                </c:pt>
                <c:pt idx="381">
                  <c:v>40.111736000000001</c:v>
                </c:pt>
                <c:pt idx="382">
                  <c:v>39.938430000000011</c:v>
                </c:pt>
                <c:pt idx="383">
                  <c:v>40.144338000000012</c:v>
                </c:pt>
                <c:pt idx="384">
                  <c:v>40.118599000000003</c:v>
                </c:pt>
                <c:pt idx="385">
                  <c:v>39.969316000000013</c:v>
                </c:pt>
                <c:pt idx="386">
                  <c:v>39.940145000000001</c:v>
                </c:pt>
                <c:pt idx="387">
                  <c:v>39.845771000000006</c:v>
                </c:pt>
                <c:pt idx="388">
                  <c:v>39.916123000000006</c:v>
                </c:pt>
                <c:pt idx="389">
                  <c:v>39.355022999999996</c:v>
                </c:pt>
                <c:pt idx="390">
                  <c:v>39.670749000000001</c:v>
                </c:pt>
                <c:pt idx="391">
                  <c:v>39.180001000000004</c:v>
                </c:pt>
                <c:pt idx="392">
                  <c:v>39.343012000000002</c:v>
                </c:pt>
                <c:pt idx="393">
                  <c:v>39.106217000000001</c:v>
                </c:pt>
                <c:pt idx="394">
                  <c:v>39.291535000000046</c:v>
                </c:pt>
                <c:pt idx="395">
                  <c:v>39.121660000000006</c:v>
                </c:pt>
                <c:pt idx="396">
                  <c:v>39.157693999999999</c:v>
                </c:pt>
                <c:pt idx="397">
                  <c:v>38.819661999999994</c:v>
                </c:pt>
                <c:pt idx="398">
                  <c:v>38.835105000000013</c:v>
                </c:pt>
                <c:pt idx="399">
                  <c:v>39.025570000000037</c:v>
                </c:pt>
                <c:pt idx="400">
                  <c:v>38.624049000000007</c:v>
                </c:pt>
                <c:pt idx="401">
                  <c:v>38.193358000000046</c:v>
                </c:pt>
                <c:pt idx="402">
                  <c:v>38.131585000000001</c:v>
                </c:pt>
                <c:pt idx="403">
                  <c:v>38.452459000000005</c:v>
                </c:pt>
                <c:pt idx="404">
                  <c:v>38.349505000000001</c:v>
                </c:pt>
                <c:pt idx="405">
                  <c:v>37.947983999999998</c:v>
                </c:pt>
                <c:pt idx="406">
                  <c:v>37.881062999999997</c:v>
                </c:pt>
                <c:pt idx="407">
                  <c:v>37.910233999999996</c:v>
                </c:pt>
                <c:pt idx="408">
                  <c:v>37.824439000000005</c:v>
                </c:pt>
                <c:pt idx="409">
                  <c:v>37.707757000000001</c:v>
                </c:pt>
                <c:pt idx="410">
                  <c:v>37.299373000000045</c:v>
                </c:pt>
                <c:pt idx="411">
                  <c:v>37.174112000000036</c:v>
                </c:pt>
                <c:pt idx="412">
                  <c:v>37.283930000000012</c:v>
                </c:pt>
                <c:pt idx="413">
                  <c:v>37.072874000000006</c:v>
                </c:pt>
                <c:pt idx="414">
                  <c:v>37.078021</c:v>
                </c:pt>
                <c:pt idx="415">
                  <c:v>36.923590000000011</c:v>
                </c:pt>
                <c:pt idx="416">
                  <c:v>36.726262000000013</c:v>
                </c:pt>
                <c:pt idx="417">
                  <c:v>36.734840999999996</c:v>
                </c:pt>
                <c:pt idx="418">
                  <c:v>36.564966999999996</c:v>
                </c:pt>
                <c:pt idx="419">
                  <c:v>36.501477999999999</c:v>
                </c:pt>
                <c:pt idx="420">
                  <c:v>36.369354000000001</c:v>
                </c:pt>
                <c:pt idx="421">
                  <c:v>36.099957000000003</c:v>
                </c:pt>
                <c:pt idx="422">
                  <c:v>35.997003000000007</c:v>
                </c:pt>
                <c:pt idx="423">
                  <c:v>35.811685999999959</c:v>
                </c:pt>
                <c:pt idx="424">
                  <c:v>35.972981000000004</c:v>
                </c:pt>
                <c:pt idx="425">
                  <c:v>35.854583999999974</c:v>
                </c:pt>
                <c:pt idx="426">
                  <c:v>35.861446999999998</c:v>
                </c:pt>
                <c:pt idx="427">
                  <c:v>35.622937000000036</c:v>
                </c:pt>
                <c:pt idx="428">
                  <c:v>35.526846000000006</c:v>
                </c:pt>
                <c:pt idx="429">
                  <c:v>35.604061999999999</c:v>
                </c:pt>
                <c:pt idx="430">
                  <c:v>35.380994999999999</c:v>
                </c:pt>
                <c:pt idx="431">
                  <c:v>35.084143999999995</c:v>
                </c:pt>
                <c:pt idx="432">
                  <c:v>34.926280999999996</c:v>
                </c:pt>
                <c:pt idx="433">
                  <c:v>35.202541000000011</c:v>
                </c:pt>
                <c:pt idx="434">
                  <c:v>35.159642999999996</c:v>
                </c:pt>
                <c:pt idx="435">
                  <c:v>34.893679000000006</c:v>
                </c:pt>
                <c:pt idx="436">
                  <c:v>34.907405999999995</c:v>
                </c:pt>
                <c:pt idx="437">
                  <c:v>34.699782000000013</c:v>
                </c:pt>
                <c:pt idx="438">
                  <c:v>34.746111000000013</c:v>
                </c:pt>
                <c:pt idx="439">
                  <c:v>34.696350000000045</c:v>
                </c:pt>
                <c:pt idx="440">
                  <c:v>34.627714000000012</c:v>
                </c:pt>
                <c:pt idx="441">
                  <c:v>34.624282000000001</c:v>
                </c:pt>
                <c:pt idx="442">
                  <c:v>34.449259999999995</c:v>
                </c:pt>
                <c:pt idx="443">
                  <c:v>34.418374</c:v>
                </c:pt>
                <c:pt idx="444">
                  <c:v>34.382340000000006</c:v>
                </c:pt>
                <c:pt idx="445">
                  <c:v>34.511032</c:v>
                </c:pt>
                <c:pt idx="446">
                  <c:v>34.018569000000006</c:v>
                </c:pt>
                <c:pt idx="447">
                  <c:v>34.126671000000002</c:v>
                </c:pt>
                <c:pt idx="448">
                  <c:v>33.816091999999998</c:v>
                </c:pt>
                <c:pt idx="449">
                  <c:v>33.939637000000005</c:v>
                </c:pt>
                <c:pt idx="450">
                  <c:v>34.006557000000001</c:v>
                </c:pt>
                <c:pt idx="451">
                  <c:v>33.907035</c:v>
                </c:pt>
                <c:pt idx="452">
                  <c:v>34.145545000000013</c:v>
                </c:pt>
                <c:pt idx="453">
                  <c:v>33.781774000000006</c:v>
                </c:pt>
                <c:pt idx="454">
                  <c:v>33.865853000000001</c:v>
                </c:pt>
                <c:pt idx="455">
                  <c:v>33.649650000000001</c:v>
                </c:pt>
                <c:pt idx="456">
                  <c:v>33.246413000000011</c:v>
                </c:pt>
                <c:pt idx="457">
                  <c:v>33.519240999999994</c:v>
                </c:pt>
                <c:pt idx="458">
                  <c:v>33.599889000000005</c:v>
                </c:pt>
                <c:pt idx="459">
                  <c:v>33.205231000000012</c:v>
                </c:pt>
                <c:pt idx="460">
                  <c:v>33.435162000000012</c:v>
                </c:pt>
                <c:pt idx="461">
                  <c:v>33.292742000000054</c:v>
                </c:pt>
                <c:pt idx="462">
                  <c:v>33.404275999999996</c:v>
                </c:pt>
              </c:numCache>
            </c:numRef>
          </c:yVal>
          <c:smooth val="0"/>
        </c:ser>
        <c:dLbls>
          <c:showLegendKey val="0"/>
          <c:showVal val="0"/>
          <c:showCatName val="0"/>
          <c:showSerName val="0"/>
          <c:showPercent val="0"/>
          <c:showBubbleSize val="0"/>
        </c:dLbls>
        <c:axId val="131032960"/>
        <c:axId val="131043328"/>
      </c:scatterChart>
      <c:valAx>
        <c:axId val="131032960"/>
        <c:scaling>
          <c:orientation val="minMax"/>
        </c:scaling>
        <c:delete val="0"/>
        <c:axPos val="b"/>
        <c:title>
          <c:tx>
            <c:rich>
              <a:bodyPr/>
              <a:lstStyle/>
              <a:p>
                <a:pPr>
                  <a:defRPr/>
                </a:pPr>
                <a:r>
                  <a:rPr lang="el-GR"/>
                  <a:t>Χρόνος / </a:t>
                </a:r>
                <a:r>
                  <a:rPr lang="en-US"/>
                  <a:t>sec</a:t>
                </a:r>
              </a:p>
            </c:rich>
          </c:tx>
          <c:layout/>
          <c:overlay val="0"/>
        </c:title>
        <c:majorTickMark val="out"/>
        <c:minorTickMark val="none"/>
        <c:tickLblPos val="nextTo"/>
        <c:crossAx val="131043328"/>
        <c:crosses val="autoZero"/>
        <c:crossBetween val="midCat"/>
      </c:valAx>
      <c:valAx>
        <c:axId val="131043328"/>
        <c:scaling>
          <c:orientation val="minMax"/>
          <c:min val="30"/>
        </c:scaling>
        <c:delete val="0"/>
        <c:axPos val="l"/>
        <c:title>
          <c:tx>
            <c:rich>
              <a:bodyPr rot="-5400000" vert="horz"/>
              <a:lstStyle/>
              <a:p>
                <a:pPr>
                  <a:defRPr/>
                </a:pPr>
                <a:r>
                  <a:rPr lang="el-GR"/>
                  <a:t>Θερμοκρασία / °</a:t>
                </a:r>
                <a:r>
                  <a:rPr lang="en-US"/>
                  <a:t>C</a:t>
                </a:r>
              </a:p>
            </c:rich>
          </c:tx>
          <c:layout/>
          <c:overlay val="0"/>
        </c:title>
        <c:numFmt formatCode="General" sourceLinked="1"/>
        <c:majorTickMark val="out"/>
        <c:minorTickMark val="none"/>
        <c:tickLblPos val="nextTo"/>
        <c:crossAx val="131032960"/>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7"/>
            <c:spPr>
              <a:solidFill>
                <a:schemeClr val="tx1"/>
              </a:solidFill>
            </c:spPr>
          </c:marker>
          <c:xVal>
            <c:numRef>
              <c:f>Φύλλο2!$A$1:$A$30</c:f>
              <c:numCache>
                <c:formatCode>General</c:formatCode>
                <c:ptCount val="30"/>
                <c:pt idx="0">
                  <c:v>0.72000000000000053</c:v>
                </c:pt>
                <c:pt idx="1">
                  <c:v>1.72</c:v>
                </c:pt>
                <c:pt idx="2">
                  <c:v>3.72</c:v>
                </c:pt>
                <c:pt idx="3">
                  <c:v>5.72</c:v>
                </c:pt>
                <c:pt idx="4">
                  <c:v>7.72</c:v>
                </c:pt>
                <c:pt idx="5">
                  <c:v>9.7200000000000024</c:v>
                </c:pt>
                <c:pt idx="6">
                  <c:v>10.719999999999999</c:v>
                </c:pt>
                <c:pt idx="7">
                  <c:v>11.719999999999999</c:v>
                </c:pt>
                <c:pt idx="8">
                  <c:v>12.719999999999999</c:v>
                </c:pt>
                <c:pt idx="9">
                  <c:v>13.719999999999999</c:v>
                </c:pt>
                <c:pt idx="10">
                  <c:v>15.719999999999999</c:v>
                </c:pt>
                <c:pt idx="11">
                  <c:v>17.72</c:v>
                </c:pt>
                <c:pt idx="12">
                  <c:v>18.72</c:v>
                </c:pt>
                <c:pt idx="13">
                  <c:v>19.22</c:v>
                </c:pt>
                <c:pt idx="14">
                  <c:v>19.850000000000001</c:v>
                </c:pt>
                <c:pt idx="15">
                  <c:v>20.420000000000002</c:v>
                </c:pt>
                <c:pt idx="16">
                  <c:v>20.54</c:v>
                </c:pt>
                <c:pt idx="17">
                  <c:v>20.62</c:v>
                </c:pt>
                <c:pt idx="18">
                  <c:v>20.72</c:v>
                </c:pt>
                <c:pt idx="19">
                  <c:v>20.779999999999987</c:v>
                </c:pt>
                <c:pt idx="20">
                  <c:v>20.82</c:v>
                </c:pt>
                <c:pt idx="21">
                  <c:v>20.86</c:v>
                </c:pt>
                <c:pt idx="22">
                  <c:v>21.02</c:v>
                </c:pt>
                <c:pt idx="23">
                  <c:v>21.6</c:v>
                </c:pt>
                <c:pt idx="24">
                  <c:v>22.9</c:v>
                </c:pt>
                <c:pt idx="25">
                  <c:v>23.72</c:v>
                </c:pt>
                <c:pt idx="26">
                  <c:v>25.72</c:v>
                </c:pt>
                <c:pt idx="27">
                  <c:v>27.72</c:v>
                </c:pt>
                <c:pt idx="28">
                  <c:v>30.72</c:v>
                </c:pt>
                <c:pt idx="29">
                  <c:v>31.72</c:v>
                </c:pt>
              </c:numCache>
            </c:numRef>
          </c:xVal>
          <c:yVal>
            <c:numRef>
              <c:f>Φύλλο2!$B$1:$B$30</c:f>
              <c:numCache>
                <c:formatCode>General</c:formatCode>
                <c:ptCount val="30"/>
                <c:pt idx="0">
                  <c:v>3.3099999999999987</c:v>
                </c:pt>
                <c:pt idx="1">
                  <c:v>3.69</c:v>
                </c:pt>
                <c:pt idx="2">
                  <c:v>3.98</c:v>
                </c:pt>
                <c:pt idx="3">
                  <c:v>4.22</c:v>
                </c:pt>
                <c:pt idx="4">
                  <c:v>4.4300000000000024</c:v>
                </c:pt>
                <c:pt idx="5">
                  <c:v>4.6099999999999985</c:v>
                </c:pt>
                <c:pt idx="6">
                  <c:v>4.6899999999999995</c:v>
                </c:pt>
                <c:pt idx="7">
                  <c:v>4.7699999999999996</c:v>
                </c:pt>
                <c:pt idx="8">
                  <c:v>4.87</c:v>
                </c:pt>
                <c:pt idx="9">
                  <c:v>4.96</c:v>
                </c:pt>
                <c:pt idx="10">
                  <c:v>5.14</c:v>
                </c:pt>
                <c:pt idx="11">
                  <c:v>5.4300000000000024</c:v>
                </c:pt>
                <c:pt idx="12">
                  <c:v>5.63</c:v>
                </c:pt>
                <c:pt idx="13">
                  <c:v>5.7700000000000014</c:v>
                </c:pt>
                <c:pt idx="14">
                  <c:v>6.04</c:v>
                </c:pt>
                <c:pt idx="15">
                  <c:v>6.55</c:v>
                </c:pt>
                <c:pt idx="16">
                  <c:v>6.81</c:v>
                </c:pt>
                <c:pt idx="17">
                  <c:v>7.09</c:v>
                </c:pt>
                <c:pt idx="18">
                  <c:v>7.6899999999999995</c:v>
                </c:pt>
                <c:pt idx="19">
                  <c:v>8.91</c:v>
                </c:pt>
                <c:pt idx="20">
                  <c:v>9.61</c:v>
                </c:pt>
                <c:pt idx="21">
                  <c:v>9.9600000000000026</c:v>
                </c:pt>
                <c:pt idx="22">
                  <c:v>10.52</c:v>
                </c:pt>
                <c:pt idx="23">
                  <c:v>11.139999999999999</c:v>
                </c:pt>
                <c:pt idx="24">
                  <c:v>11.54</c:v>
                </c:pt>
                <c:pt idx="25">
                  <c:v>11.81</c:v>
                </c:pt>
                <c:pt idx="26">
                  <c:v>12.06</c:v>
                </c:pt>
                <c:pt idx="27">
                  <c:v>12.209999999999999</c:v>
                </c:pt>
                <c:pt idx="28">
                  <c:v>12.39</c:v>
                </c:pt>
                <c:pt idx="29">
                  <c:v>12.42</c:v>
                </c:pt>
              </c:numCache>
            </c:numRef>
          </c:yVal>
          <c:smooth val="0"/>
        </c:ser>
        <c:dLbls>
          <c:showLegendKey val="0"/>
          <c:showVal val="0"/>
          <c:showCatName val="0"/>
          <c:showSerName val="0"/>
          <c:showPercent val="0"/>
          <c:showBubbleSize val="0"/>
        </c:dLbls>
        <c:axId val="131394944"/>
        <c:axId val="133457408"/>
      </c:scatterChart>
      <c:valAx>
        <c:axId val="131394944"/>
        <c:scaling>
          <c:orientation val="minMax"/>
        </c:scaling>
        <c:delete val="0"/>
        <c:axPos val="b"/>
        <c:title>
          <c:tx>
            <c:rich>
              <a:bodyPr/>
              <a:lstStyle/>
              <a:p>
                <a:pPr>
                  <a:defRPr/>
                </a:pPr>
                <a:r>
                  <a:rPr lang="el-GR" sz="1400" dirty="0"/>
                  <a:t>Όγκος </a:t>
                </a:r>
                <a:r>
                  <a:rPr lang="en-US" sz="1400" dirty="0" err="1"/>
                  <a:t>NaOH</a:t>
                </a:r>
                <a:r>
                  <a:rPr lang="en-US" sz="1400" dirty="0"/>
                  <a:t> / ml</a:t>
                </a:r>
              </a:p>
            </c:rich>
          </c:tx>
          <c:layout/>
          <c:overlay val="0"/>
        </c:title>
        <c:numFmt formatCode="General" sourceLinked="1"/>
        <c:majorTickMark val="out"/>
        <c:minorTickMark val="none"/>
        <c:tickLblPos val="nextTo"/>
        <c:crossAx val="133457408"/>
        <c:crosses val="autoZero"/>
        <c:crossBetween val="midCat"/>
      </c:valAx>
      <c:valAx>
        <c:axId val="133457408"/>
        <c:scaling>
          <c:orientation val="minMax"/>
        </c:scaling>
        <c:delete val="0"/>
        <c:axPos val="l"/>
        <c:title>
          <c:tx>
            <c:rich>
              <a:bodyPr rot="-5400000" vert="horz"/>
              <a:lstStyle/>
              <a:p>
                <a:pPr>
                  <a:defRPr/>
                </a:pPr>
                <a:r>
                  <a:rPr lang="en-US" sz="1400" dirty="0"/>
                  <a:t>pH</a:t>
                </a:r>
              </a:p>
            </c:rich>
          </c:tx>
          <c:layout/>
          <c:overlay val="0"/>
        </c:title>
        <c:numFmt formatCode="General" sourceLinked="1"/>
        <c:majorTickMark val="out"/>
        <c:minorTickMark val="none"/>
        <c:tickLblPos val="nextTo"/>
        <c:crossAx val="131394944"/>
        <c:crosses val="autoZero"/>
        <c:crossBetween val="midCat"/>
      </c:valAx>
      <c:spPr>
        <a:ln>
          <a:solidFill>
            <a:srgbClr val="000000"/>
          </a:solidFill>
        </a:ln>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850000000000002"/>
          <c:y val="0.19293712316968131"/>
        </c:manualLayout>
      </c:layout>
      <c:overlay val="0"/>
    </c:title>
    <c:autoTitleDeleted val="0"/>
    <c:plotArea>
      <c:layout>
        <c:manualLayout>
          <c:layoutTarget val="inner"/>
          <c:xMode val="edge"/>
          <c:yMode val="edge"/>
          <c:x val="0.13222384163177014"/>
          <c:y val="3.5230141209488051E-2"/>
          <c:w val="0.83224697284586635"/>
          <c:h val="0.77687006178491269"/>
        </c:manualLayout>
      </c:layout>
      <c:scatterChart>
        <c:scatterStyle val="lineMarker"/>
        <c:varyColors val="0"/>
        <c:ser>
          <c:idx val="0"/>
          <c:order val="0"/>
          <c:tx>
            <c:v>1st Derivative</c:v>
          </c:tx>
          <c:xVal>
            <c:numRef>
              <c:f>Φύλλο1!$F$2:$F$30</c:f>
              <c:numCache>
                <c:formatCode>General</c:formatCode>
                <c:ptCount val="29"/>
                <c:pt idx="0">
                  <c:v>1.22</c:v>
                </c:pt>
                <c:pt idx="1">
                  <c:v>2.72</c:v>
                </c:pt>
                <c:pt idx="2">
                  <c:v>4.72</c:v>
                </c:pt>
                <c:pt idx="3">
                  <c:v>6.72</c:v>
                </c:pt>
                <c:pt idx="4">
                  <c:v>8.7199999999999989</c:v>
                </c:pt>
                <c:pt idx="5">
                  <c:v>10.220000000000001</c:v>
                </c:pt>
                <c:pt idx="6">
                  <c:v>11.219999999999999</c:v>
                </c:pt>
                <c:pt idx="7">
                  <c:v>12.219999999999999</c:v>
                </c:pt>
                <c:pt idx="8">
                  <c:v>13.219999999999999</c:v>
                </c:pt>
                <c:pt idx="9">
                  <c:v>14.719999999999999</c:v>
                </c:pt>
                <c:pt idx="10">
                  <c:v>16.72</c:v>
                </c:pt>
                <c:pt idx="11">
                  <c:v>18.22</c:v>
                </c:pt>
                <c:pt idx="12">
                  <c:v>18.97</c:v>
                </c:pt>
                <c:pt idx="13">
                  <c:v>19.535</c:v>
                </c:pt>
                <c:pt idx="14">
                  <c:v>20.135000000000005</c:v>
                </c:pt>
                <c:pt idx="15">
                  <c:v>20.479999999999986</c:v>
                </c:pt>
                <c:pt idx="16">
                  <c:v>20.58</c:v>
                </c:pt>
                <c:pt idx="17">
                  <c:v>20.67</c:v>
                </c:pt>
                <c:pt idx="18">
                  <c:v>20.75</c:v>
                </c:pt>
                <c:pt idx="19">
                  <c:v>20.8</c:v>
                </c:pt>
                <c:pt idx="20">
                  <c:v>20.84</c:v>
                </c:pt>
                <c:pt idx="21">
                  <c:v>20.939999999999987</c:v>
                </c:pt>
                <c:pt idx="22">
                  <c:v>21.310000000000031</c:v>
                </c:pt>
                <c:pt idx="23">
                  <c:v>22.25</c:v>
                </c:pt>
                <c:pt idx="24">
                  <c:v>23.310000000000031</c:v>
                </c:pt>
                <c:pt idx="25">
                  <c:v>24.72</c:v>
                </c:pt>
                <c:pt idx="26">
                  <c:v>26.72</c:v>
                </c:pt>
                <c:pt idx="27">
                  <c:v>29.22</c:v>
                </c:pt>
                <c:pt idx="28">
                  <c:v>31.22</c:v>
                </c:pt>
              </c:numCache>
            </c:numRef>
          </c:xVal>
          <c:yVal>
            <c:numRef>
              <c:f>Φύλλο1!$E$2:$E$30</c:f>
              <c:numCache>
                <c:formatCode>General</c:formatCode>
                <c:ptCount val="29"/>
                <c:pt idx="0">
                  <c:v>0.38000000000000073</c:v>
                </c:pt>
                <c:pt idx="1">
                  <c:v>0.14500000000000021</c:v>
                </c:pt>
                <c:pt idx="2">
                  <c:v>0.11999999999999991</c:v>
                </c:pt>
                <c:pt idx="3">
                  <c:v>0.10499999999999998</c:v>
                </c:pt>
                <c:pt idx="4">
                  <c:v>9.000000000000026E-2</c:v>
                </c:pt>
                <c:pt idx="5">
                  <c:v>8.0000000000000127E-2</c:v>
                </c:pt>
                <c:pt idx="6">
                  <c:v>7.9999999999999377E-2</c:v>
                </c:pt>
                <c:pt idx="7">
                  <c:v>0.10000000000000053</c:v>
                </c:pt>
                <c:pt idx="8">
                  <c:v>9.0000000000000024E-2</c:v>
                </c:pt>
                <c:pt idx="9">
                  <c:v>9.0000000000000024E-2</c:v>
                </c:pt>
                <c:pt idx="10">
                  <c:v>0.14500000000000021</c:v>
                </c:pt>
                <c:pt idx="11">
                  <c:v>0.20000000000000021</c:v>
                </c:pt>
                <c:pt idx="12">
                  <c:v>0.28000000000000008</c:v>
                </c:pt>
                <c:pt idx="13">
                  <c:v>0.42857142857142755</c:v>
                </c:pt>
                <c:pt idx="14">
                  <c:v>0.89473684210526239</c:v>
                </c:pt>
                <c:pt idx="15">
                  <c:v>2.1666666666667109</c:v>
                </c:pt>
                <c:pt idx="16">
                  <c:v>3.4999999999999223</c:v>
                </c:pt>
                <c:pt idx="17">
                  <c:v>6.0000000000001332</c:v>
                </c:pt>
                <c:pt idx="18">
                  <c:v>20.333333333332529</c:v>
                </c:pt>
                <c:pt idx="19">
                  <c:v>17.500000000000352</c:v>
                </c:pt>
                <c:pt idx="20">
                  <c:v>8.750000000000222</c:v>
                </c:pt>
                <c:pt idx="21">
                  <c:v>3.4999999999999867</c:v>
                </c:pt>
                <c:pt idx="22">
                  <c:v>1.0689655172413777</c:v>
                </c:pt>
                <c:pt idx="23">
                  <c:v>0.30769230769230732</c:v>
                </c:pt>
                <c:pt idx="24">
                  <c:v>0.32926829268292912</c:v>
                </c:pt>
                <c:pt idx="25">
                  <c:v>0.125</c:v>
                </c:pt>
                <c:pt idx="26">
                  <c:v>7.5000000000000192E-2</c:v>
                </c:pt>
                <c:pt idx="27">
                  <c:v>6.0000000000000032E-2</c:v>
                </c:pt>
                <c:pt idx="28">
                  <c:v>2.9999999999999381E-2</c:v>
                </c:pt>
              </c:numCache>
            </c:numRef>
          </c:yVal>
          <c:smooth val="0"/>
        </c:ser>
        <c:dLbls>
          <c:showLegendKey val="0"/>
          <c:showVal val="0"/>
          <c:showCatName val="0"/>
          <c:showSerName val="0"/>
          <c:showPercent val="0"/>
          <c:showBubbleSize val="0"/>
        </c:dLbls>
        <c:axId val="81527552"/>
        <c:axId val="81529472"/>
      </c:scatterChart>
      <c:valAx>
        <c:axId val="81527552"/>
        <c:scaling>
          <c:orientation val="minMax"/>
        </c:scaling>
        <c:delete val="0"/>
        <c:axPos val="b"/>
        <c:title>
          <c:tx>
            <c:rich>
              <a:bodyPr/>
              <a:lstStyle/>
              <a:p>
                <a:pPr>
                  <a:defRPr/>
                </a:pPr>
                <a:r>
                  <a:rPr lang="en-US"/>
                  <a:t>Vm / ml</a:t>
                </a:r>
              </a:p>
            </c:rich>
          </c:tx>
          <c:layout/>
          <c:overlay val="0"/>
        </c:title>
        <c:numFmt formatCode="General" sourceLinked="1"/>
        <c:majorTickMark val="out"/>
        <c:minorTickMark val="none"/>
        <c:tickLblPos val="nextTo"/>
        <c:crossAx val="81529472"/>
        <c:crosses val="autoZero"/>
        <c:crossBetween val="midCat"/>
      </c:valAx>
      <c:valAx>
        <c:axId val="81529472"/>
        <c:scaling>
          <c:orientation val="minMax"/>
        </c:scaling>
        <c:delete val="0"/>
        <c:axPos val="l"/>
        <c:title>
          <c:tx>
            <c:rich>
              <a:bodyPr rot="-5400000" vert="horz"/>
              <a:lstStyle/>
              <a:p>
                <a:pPr>
                  <a:defRPr/>
                </a:pPr>
                <a:r>
                  <a:rPr lang="el-GR"/>
                  <a:t>Δ</a:t>
                </a:r>
                <a:r>
                  <a:rPr lang="en-US"/>
                  <a:t>pH/</a:t>
                </a:r>
                <a:r>
                  <a:rPr lang="el-GR"/>
                  <a:t>Δ</a:t>
                </a:r>
                <a:r>
                  <a:rPr lang="en-US"/>
                  <a:t>V</a:t>
                </a:r>
              </a:p>
            </c:rich>
          </c:tx>
          <c:layout/>
          <c:overlay val="0"/>
        </c:title>
        <c:numFmt formatCode="General" sourceLinked="1"/>
        <c:majorTickMark val="out"/>
        <c:minorTickMark val="none"/>
        <c:tickLblPos val="nextTo"/>
        <c:crossAx val="81527552"/>
        <c:crosses val="autoZero"/>
        <c:crossBetween val="midCat"/>
      </c:valAx>
      <c:spPr>
        <a:ln>
          <a:solidFill>
            <a:srgbClr val="4F81BD"/>
          </a:solid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0154427285847"/>
          <c:y val="4.1736420458609688E-2"/>
          <c:w val="0.79753390201224739"/>
          <c:h val="0.84627296587926415"/>
        </c:manualLayout>
      </c:layout>
      <c:scatterChart>
        <c:scatterStyle val="smoothMarker"/>
        <c:varyColors val="0"/>
        <c:ser>
          <c:idx val="0"/>
          <c:order val="0"/>
          <c:tx>
            <c:v>2nd derivative</c:v>
          </c:tx>
          <c:spPr>
            <a:ln w="12700">
              <a:solidFill>
                <a:schemeClr val="tx1"/>
              </a:solidFill>
            </a:ln>
          </c:spPr>
          <c:marker>
            <c:symbol val="diamond"/>
            <c:size val="7"/>
            <c:spPr>
              <a:solidFill>
                <a:schemeClr val="tx1"/>
              </a:solidFill>
              <a:ln>
                <a:solidFill>
                  <a:schemeClr val="tx1"/>
                </a:solidFill>
              </a:ln>
            </c:spPr>
          </c:marker>
          <c:xVal>
            <c:numRef>
              <c:f>Φύλλο2!$F$3:$F$30</c:f>
              <c:numCache>
                <c:formatCode>General</c:formatCode>
                <c:ptCount val="28"/>
                <c:pt idx="0">
                  <c:v>1.9700000000000011</c:v>
                </c:pt>
                <c:pt idx="1">
                  <c:v>3.7199999999999998</c:v>
                </c:pt>
                <c:pt idx="2">
                  <c:v>5.72</c:v>
                </c:pt>
                <c:pt idx="3">
                  <c:v>7.7200000000000006</c:v>
                </c:pt>
                <c:pt idx="4">
                  <c:v>9.4700000000000006</c:v>
                </c:pt>
                <c:pt idx="5">
                  <c:v>10.72</c:v>
                </c:pt>
                <c:pt idx="6">
                  <c:v>11.72</c:v>
                </c:pt>
                <c:pt idx="7">
                  <c:v>12.72</c:v>
                </c:pt>
                <c:pt idx="8">
                  <c:v>13.97</c:v>
                </c:pt>
                <c:pt idx="9">
                  <c:v>15.719999999999999</c:v>
                </c:pt>
                <c:pt idx="10">
                  <c:v>17.47</c:v>
                </c:pt>
                <c:pt idx="11">
                  <c:v>18.594999999999999</c:v>
                </c:pt>
                <c:pt idx="12">
                  <c:v>19.252499999999976</c:v>
                </c:pt>
                <c:pt idx="13">
                  <c:v>19.835000000000001</c:v>
                </c:pt>
                <c:pt idx="14">
                  <c:v>20.307500000000001</c:v>
                </c:pt>
                <c:pt idx="15">
                  <c:v>20.53</c:v>
                </c:pt>
                <c:pt idx="16">
                  <c:v>20.625</c:v>
                </c:pt>
                <c:pt idx="17">
                  <c:v>20.71</c:v>
                </c:pt>
                <c:pt idx="18">
                  <c:v>20.774999999999999</c:v>
                </c:pt>
                <c:pt idx="19">
                  <c:v>20.82</c:v>
                </c:pt>
                <c:pt idx="20">
                  <c:v>20.89</c:v>
                </c:pt>
                <c:pt idx="21">
                  <c:v>21.125</c:v>
                </c:pt>
                <c:pt idx="22">
                  <c:v>21.779999999999987</c:v>
                </c:pt>
                <c:pt idx="23">
                  <c:v>22.779999999999987</c:v>
                </c:pt>
                <c:pt idx="24">
                  <c:v>24.015000000000001</c:v>
                </c:pt>
                <c:pt idx="25">
                  <c:v>25.72</c:v>
                </c:pt>
                <c:pt idx="26">
                  <c:v>27.97</c:v>
                </c:pt>
                <c:pt idx="27">
                  <c:v>30.22</c:v>
                </c:pt>
              </c:numCache>
            </c:numRef>
          </c:xVal>
          <c:yVal>
            <c:numRef>
              <c:f>Φύλλο2!$E$3:$E$30</c:f>
              <c:numCache>
                <c:formatCode>General</c:formatCode>
                <c:ptCount val="28"/>
                <c:pt idx="0">
                  <c:v>-0.15666666666666659</c:v>
                </c:pt>
                <c:pt idx="1">
                  <c:v>-1.2500000000000061E-2</c:v>
                </c:pt>
                <c:pt idx="2">
                  <c:v>-7.4999999999999737E-3</c:v>
                </c:pt>
                <c:pt idx="3">
                  <c:v>-7.4999999999998679E-3</c:v>
                </c:pt>
                <c:pt idx="4">
                  <c:v>-6.6666666666667894E-3</c:v>
                </c:pt>
                <c:pt idx="5">
                  <c:v>-8.8817841970012937E-16</c:v>
                </c:pt>
                <c:pt idx="6">
                  <c:v>2.0000000000001364E-2</c:v>
                </c:pt>
                <c:pt idx="7">
                  <c:v>-1.000000000000068E-2</c:v>
                </c:pt>
                <c:pt idx="8">
                  <c:v>0</c:v>
                </c:pt>
                <c:pt idx="9">
                  <c:v>2.7500000000000194E-2</c:v>
                </c:pt>
                <c:pt idx="10">
                  <c:v>3.6666666666666681E-2</c:v>
                </c:pt>
                <c:pt idx="11">
                  <c:v>0.10666666666666565</c:v>
                </c:pt>
                <c:pt idx="12">
                  <c:v>0.26295828065739441</c:v>
                </c:pt>
                <c:pt idx="13">
                  <c:v>0.77694235588972294</c:v>
                </c:pt>
                <c:pt idx="14">
                  <c:v>3.6867531146708767</c:v>
                </c:pt>
                <c:pt idx="15">
                  <c:v>13.3333333333324</c:v>
                </c:pt>
                <c:pt idx="16">
                  <c:v>27.777777777779054</c:v>
                </c:pt>
                <c:pt idx="17">
                  <c:v>179.16666666665913</c:v>
                </c:pt>
                <c:pt idx="18">
                  <c:v>-56.666666666643195</c:v>
                </c:pt>
                <c:pt idx="19">
                  <c:v>-218.75000000000799</c:v>
                </c:pt>
                <c:pt idx="20">
                  <c:v>-52.500000000003446</c:v>
                </c:pt>
                <c:pt idx="21">
                  <c:v>-6.5703634669150874</c:v>
                </c:pt>
                <c:pt idx="22">
                  <c:v>-0.80986511654156679</c:v>
                </c:pt>
                <c:pt idx="23">
                  <c:v>2.0354702821340671E-2</c:v>
                </c:pt>
                <c:pt idx="24">
                  <c:v>-0.14487112956236062</c:v>
                </c:pt>
                <c:pt idx="25">
                  <c:v>-2.4999999999999911E-2</c:v>
                </c:pt>
                <c:pt idx="26">
                  <c:v>-6.000000000000112E-3</c:v>
                </c:pt>
                <c:pt idx="27">
                  <c:v>-1.5000000000000284E-2</c:v>
                </c:pt>
              </c:numCache>
            </c:numRef>
          </c:yVal>
          <c:smooth val="1"/>
        </c:ser>
        <c:dLbls>
          <c:showLegendKey val="0"/>
          <c:showVal val="0"/>
          <c:showCatName val="0"/>
          <c:showSerName val="0"/>
          <c:showPercent val="0"/>
          <c:showBubbleSize val="0"/>
        </c:dLbls>
        <c:axId val="82041856"/>
        <c:axId val="82048128"/>
      </c:scatterChart>
      <c:valAx>
        <c:axId val="82041856"/>
        <c:scaling>
          <c:orientation val="minMax"/>
        </c:scaling>
        <c:delete val="0"/>
        <c:axPos val="b"/>
        <c:title>
          <c:tx>
            <c:rich>
              <a:bodyPr/>
              <a:lstStyle/>
              <a:p>
                <a:pPr>
                  <a:defRPr/>
                </a:pPr>
                <a:r>
                  <a:rPr lang="en-US" sz="1400" dirty="0" err="1"/>
                  <a:t>V</a:t>
                </a:r>
                <a:r>
                  <a:rPr lang="en-US" sz="1400" baseline="-25000" dirty="0" err="1"/>
                  <a:t>m</a:t>
                </a:r>
                <a:r>
                  <a:rPr lang="en-US" sz="1400" dirty="0"/>
                  <a:t> / ml</a:t>
                </a:r>
              </a:p>
            </c:rich>
          </c:tx>
          <c:layout>
            <c:manualLayout>
              <c:xMode val="edge"/>
              <c:yMode val="edge"/>
              <c:x val="0.47187335958005283"/>
              <c:y val="0.91619203849518904"/>
            </c:manualLayout>
          </c:layout>
          <c:overlay val="0"/>
        </c:title>
        <c:numFmt formatCode="General" sourceLinked="1"/>
        <c:majorTickMark val="out"/>
        <c:minorTickMark val="none"/>
        <c:tickLblPos val="nextTo"/>
        <c:crossAx val="82048128"/>
        <c:crosses val="autoZero"/>
        <c:crossBetween val="midCat"/>
      </c:valAx>
      <c:valAx>
        <c:axId val="82048128"/>
        <c:scaling>
          <c:orientation val="minMax"/>
        </c:scaling>
        <c:delete val="0"/>
        <c:axPos val="l"/>
        <c:title>
          <c:tx>
            <c:rich>
              <a:bodyPr rot="-5400000" vert="horz"/>
              <a:lstStyle/>
              <a:p>
                <a:pPr>
                  <a:defRPr sz="1400"/>
                </a:pPr>
                <a:r>
                  <a:rPr lang="en-US" sz="1400"/>
                  <a:t>d</a:t>
                </a:r>
                <a:r>
                  <a:rPr lang="en-US" sz="1400" baseline="30000"/>
                  <a:t>2</a:t>
                </a:r>
                <a:r>
                  <a:rPr lang="en-US" sz="1400"/>
                  <a:t>pH/dV</a:t>
                </a:r>
                <a:r>
                  <a:rPr lang="en-US" sz="1400" baseline="30000"/>
                  <a:t>2</a:t>
                </a:r>
              </a:p>
            </c:rich>
          </c:tx>
          <c:layout>
            <c:manualLayout>
              <c:xMode val="edge"/>
              <c:yMode val="edge"/>
              <c:x val="4.9039828907899125E-2"/>
              <c:y val="0.3991451482559778"/>
            </c:manualLayout>
          </c:layout>
          <c:overlay val="0"/>
        </c:title>
        <c:numFmt formatCode="General" sourceLinked="1"/>
        <c:majorTickMark val="out"/>
        <c:minorTickMark val="none"/>
        <c:tickLblPos val="nextTo"/>
        <c:crossAx val="82041856"/>
        <c:crosses val="autoZero"/>
        <c:crossBetween val="midCat"/>
      </c:valAx>
      <c:spPr>
        <a:ln>
          <a:solidFill>
            <a:srgbClr val="4F81BD"/>
          </a:solidFill>
        </a:ln>
      </c:spPr>
    </c:plotArea>
    <c:legend>
      <c:legendPos val="r"/>
      <c:layout>
        <c:manualLayout>
          <c:xMode val="edge"/>
          <c:yMode val="edge"/>
          <c:x val="0.17701531058617706"/>
          <c:y val="0.15721529600466638"/>
          <c:w val="0.24525000000000016"/>
          <c:h val="7.7030514955598747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7176326813364"/>
          <c:y val="7.5333509951885716E-2"/>
          <c:w val="0.84829636920384954"/>
          <c:h val="0.87879464046586353"/>
        </c:manualLayout>
      </c:layout>
      <c:scatterChart>
        <c:scatterStyle val="lineMarker"/>
        <c:varyColors val="0"/>
        <c:ser>
          <c:idx val="0"/>
          <c:order val="0"/>
          <c:tx>
            <c:v>2nd Derivative</c:v>
          </c:tx>
          <c:xVal>
            <c:numRef>
              <c:f>Φύλλο1!$J$3:$J$30</c:f>
              <c:numCache>
                <c:formatCode>General</c:formatCode>
                <c:ptCount val="28"/>
                <c:pt idx="0">
                  <c:v>1.9700000000000031</c:v>
                </c:pt>
                <c:pt idx="1">
                  <c:v>3.7199999999999998</c:v>
                </c:pt>
                <c:pt idx="2">
                  <c:v>5.72</c:v>
                </c:pt>
                <c:pt idx="3">
                  <c:v>7.7200000000000006</c:v>
                </c:pt>
                <c:pt idx="4">
                  <c:v>9.4700000000000006</c:v>
                </c:pt>
                <c:pt idx="5">
                  <c:v>10.719999999999999</c:v>
                </c:pt>
                <c:pt idx="6">
                  <c:v>11.719999999999999</c:v>
                </c:pt>
                <c:pt idx="7">
                  <c:v>12.719999999999999</c:v>
                </c:pt>
                <c:pt idx="8">
                  <c:v>13.97</c:v>
                </c:pt>
                <c:pt idx="9">
                  <c:v>15.72</c:v>
                </c:pt>
                <c:pt idx="10">
                  <c:v>17.47</c:v>
                </c:pt>
                <c:pt idx="11">
                  <c:v>18.594999999999999</c:v>
                </c:pt>
                <c:pt idx="12">
                  <c:v>19.252499999999934</c:v>
                </c:pt>
                <c:pt idx="13">
                  <c:v>19.835000000000001</c:v>
                </c:pt>
                <c:pt idx="14">
                  <c:v>20.307500000000001</c:v>
                </c:pt>
                <c:pt idx="15">
                  <c:v>20.53</c:v>
                </c:pt>
                <c:pt idx="16">
                  <c:v>20.625</c:v>
                </c:pt>
                <c:pt idx="17">
                  <c:v>20.71</c:v>
                </c:pt>
                <c:pt idx="18">
                  <c:v>20.774999999999999</c:v>
                </c:pt>
                <c:pt idx="19">
                  <c:v>20.82</c:v>
                </c:pt>
                <c:pt idx="20">
                  <c:v>20.89</c:v>
                </c:pt>
                <c:pt idx="21">
                  <c:v>21.125</c:v>
                </c:pt>
                <c:pt idx="22">
                  <c:v>21.779999999999987</c:v>
                </c:pt>
                <c:pt idx="23">
                  <c:v>22.779999999999987</c:v>
                </c:pt>
                <c:pt idx="24">
                  <c:v>24.015000000000001</c:v>
                </c:pt>
                <c:pt idx="25">
                  <c:v>25.72</c:v>
                </c:pt>
                <c:pt idx="26">
                  <c:v>27.97</c:v>
                </c:pt>
                <c:pt idx="27">
                  <c:v>30.22</c:v>
                </c:pt>
              </c:numCache>
            </c:numRef>
          </c:xVal>
          <c:yVal>
            <c:numRef>
              <c:f>Φύλλο1!$I$3:$I$30</c:f>
              <c:numCache>
                <c:formatCode>General</c:formatCode>
                <c:ptCount val="28"/>
                <c:pt idx="0">
                  <c:v>-0.15666666666666659</c:v>
                </c:pt>
                <c:pt idx="1">
                  <c:v>-1.2500000000000061E-2</c:v>
                </c:pt>
                <c:pt idx="2">
                  <c:v>-7.4999999999999876E-3</c:v>
                </c:pt>
                <c:pt idx="3">
                  <c:v>-7.4999999999998896E-3</c:v>
                </c:pt>
                <c:pt idx="4">
                  <c:v>-6.6666666666667885E-3</c:v>
                </c:pt>
                <c:pt idx="5">
                  <c:v>-8.8817841970013825E-16</c:v>
                </c:pt>
                <c:pt idx="6">
                  <c:v>2.0000000000001392E-2</c:v>
                </c:pt>
                <c:pt idx="7">
                  <c:v>-1.000000000000068E-2</c:v>
                </c:pt>
                <c:pt idx="8">
                  <c:v>0</c:v>
                </c:pt>
                <c:pt idx="9">
                  <c:v>2.7500000000000201E-2</c:v>
                </c:pt>
                <c:pt idx="10">
                  <c:v>3.6666666666666681E-2</c:v>
                </c:pt>
                <c:pt idx="11">
                  <c:v>0.10666666666666579</c:v>
                </c:pt>
                <c:pt idx="12">
                  <c:v>0.26295828065739441</c:v>
                </c:pt>
                <c:pt idx="13">
                  <c:v>0.77694235588972294</c:v>
                </c:pt>
                <c:pt idx="14">
                  <c:v>3.6867531146708767</c:v>
                </c:pt>
                <c:pt idx="15">
                  <c:v>13.3333333333324</c:v>
                </c:pt>
                <c:pt idx="16">
                  <c:v>27.777777777779029</c:v>
                </c:pt>
                <c:pt idx="17">
                  <c:v>179.16666666665913</c:v>
                </c:pt>
                <c:pt idx="18">
                  <c:v>-56.666666666643088</c:v>
                </c:pt>
                <c:pt idx="19">
                  <c:v>-218.75000000000799</c:v>
                </c:pt>
                <c:pt idx="20">
                  <c:v>-52.500000000003446</c:v>
                </c:pt>
                <c:pt idx="21">
                  <c:v>-6.5703634669150874</c:v>
                </c:pt>
                <c:pt idx="22">
                  <c:v>-0.8098651165415679</c:v>
                </c:pt>
                <c:pt idx="23">
                  <c:v>2.0354702821340671E-2</c:v>
                </c:pt>
                <c:pt idx="24">
                  <c:v>-0.14487112956236095</c:v>
                </c:pt>
                <c:pt idx="25">
                  <c:v>-2.4999999999999911E-2</c:v>
                </c:pt>
                <c:pt idx="26">
                  <c:v>-6.0000000000001207E-3</c:v>
                </c:pt>
                <c:pt idx="27">
                  <c:v>-1.5000000000000287E-2</c:v>
                </c:pt>
              </c:numCache>
            </c:numRef>
          </c:yVal>
          <c:smooth val="0"/>
        </c:ser>
        <c:ser>
          <c:idx val="1"/>
          <c:order val="1"/>
          <c:tx>
            <c:v>Linear</c:v>
          </c:tx>
          <c:trendline>
            <c:trendlineType val="linear"/>
            <c:dispRSqr val="1"/>
            <c:dispEq val="1"/>
            <c:trendlineLbl>
              <c:layout>
                <c:manualLayout>
                  <c:x val="-0.10473184601924759"/>
                  <c:y val="-1.8971404084693503E-2"/>
                </c:manualLayout>
              </c:layout>
              <c:numFmt formatCode="General" sourceLinked="0"/>
            </c:trendlineLbl>
          </c:trendline>
          <c:xVal>
            <c:numRef>
              <c:f>Φύλλο1!$J$20:$J$22</c:f>
              <c:numCache>
                <c:formatCode>General</c:formatCode>
                <c:ptCount val="3"/>
                <c:pt idx="0">
                  <c:v>20.71</c:v>
                </c:pt>
                <c:pt idx="1">
                  <c:v>20.774999999999999</c:v>
                </c:pt>
                <c:pt idx="2">
                  <c:v>20.82</c:v>
                </c:pt>
              </c:numCache>
            </c:numRef>
          </c:xVal>
          <c:yVal>
            <c:numRef>
              <c:f>Φύλλο1!$I$20:$I$22</c:f>
              <c:numCache>
                <c:formatCode>General</c:formatCode>
                <c:ptCount val="3"/>
                <c:pt idx="0">
                  <c:v>179.16666666665913</c:v>
                </c:pt>
                <c:pt idx="1">
                  <c:v>-56.666666666643088</c:v>
                </c:pt>
                <c:pt idx="2">
                  <c:v>-218.75000000000799</c:v>
                </c:pt>
              </c:numCache>
            </c:numRef>
          </c:yVal>
          <c:smooth val="0"/>
        </c:ser>
        <c:dLbls>
          <c:showLegendKey val="0"/>
          <c:showVal val="0"/>
          <c:showCatName val="0"/>
          <c:showSerName val="0"/>
          <c:showPercent val="0"/>
          <c:showBubbleSize val="0"/>
        </c:dLbls>
        <c:axId val="82227584"/>
        <c:axId val="82229120"/>
      </c:scatterChart>
      <c:valAx>
        <c:axId val="82227584"/>
        <c:scaling>
          <c:orientation val="minMax"/>
          <c:max val="22"/>
          <c:min val="18"/>
        </c:scaling>
        <c:delete val="0"/>
        <c:axPos val="b"/>
        <c:numFmt formatCode="General" sourceLinked="1"/>
        <c:majorTickMark val="out"/>
        <c:minorTickMark val="none"/>
        <c:tickLblPos val="nextTo"/>
        <c:crossAx val="82229120"/>
        <c:crosses val="autoZero"/>
        <c:crossBetween val="midCat"/>
      </c:valAx>
      <c:valAx>
        <c:axId val="82229120"/>
        <c:scaling>
          <c:orientation val="minMax"/>
        </c:scaling>
        <c:delete val="0"/>
        <c:axPos val="l"/>
        <c:numFmt formatCode="General" sourceLinked="1"/>
        <c:majorTickMark val="out"/>
        <c:minorTickMark val="none"/>
        <c:tickLblPos val="nextTo"/>
        <c:crossAx val="82227584"/>
        <c:crosses val="autoZero"/>
        <c:crossBetween val="midCat"/>
      </c:valAx>
      <c:spPr>
        <a:ln>
          <a:solidFill>
            <a:srgbClr val="4F81BD"/>
          </a:solidFill>
        </a:ln>
      </c:spPr>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0.41458</cdr:x>
      <cdr:y>0.14286</cdr:y>
    </cdr:from>
    <cdr:to>
      <cdr:x>0.66042</cdr:x>
      <cdr:y>0.65015</cdr:y>
    </cdr:to>
    <cdr:sp macro="" textlink="">
      <cdr:nvSpPr>
        <cdr:cNvPr id="3" name="2 - Ευθύγραμμο βέλος σύνδεσης"/>
        <cdr:cNvSpPr/>
      </cdr:nvSpPr>
      <cdr:spPr>
        <a:xfrm xmlns:a="http://schemas.openxmlformats.org/drawingml/2006/main" rot="5400000" flipH="1" flipV="1">
          <a:off x="1895475" y="466725"/>
          <a:ext cx="1123950" cy="16573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l-GR"/>
        </a:p>
      </cdr:txBody>
    </cdr:sp>
  </cdr:relSizeAnchor>
  <cdr:relSizeAnchor xmlns:cdr="http://schemas.openxmlformats.org/drawingml/2006/chartDrawing">
    <cdr:from>
      <cdr:x>0.41667</cdr:x>
      <cdr:y>0.58017</cdr:y>
    </cdr:from>
    <cdr:to>
      <cdr:x>0.675</cdr:x>
      <cdr:y>0.66181</cdr:y>
    </cdr:to>
    <cdr:sp macro="" textlink="">
      <cdr:nvSpPr>
        <cdr:cNvPr id="5" name="4 - Ευθύγραμμο βέλος σύνδεσης"/>
        <cdr:cNvSpPr/>
      </cdr:nvSpPr>
      <cdr:spPr>
        <a:xfrm xmlns:a="http://schemas.openxmlformats.org/drawingml/2006/main" flipV="1">
          <a:off x="1905000" y="1895475"/>
          <a:ext cx="1181100" cy="2667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l-GR"/>
        </a:p>
      </cdr:txBody>
    </cdr:sp>
  </cdr:relSizeAnchor>
  <cdr:relSizeAnchor xmlns:cdr="http://schemas.openxmlformats.org/drawingml/2006/chartDrawing">
    <cdr:from>
      <cdr:x>0.42083</cdr:x>
      <cdr:y>0.6793</cdr:y>
    </cdr:from>
    <cdr:to>
      <cdr:x>0.6875</cdr:x>
      <cdr:y>0.88921</cdr:y>
    </cdr:to>
    <cdr:sp macro="" textlink="">
      <cdr:nvSpPr>
        <cdr:cNvPr id="7" name="6 - Ευθύγραμμο βέλος σύνδεσης"/>
        <cdr:cNvSpPr/>
      </cdr:nvSpPr>
      <cdr:spPr>
        <a:xfrm xmlns:a="http://schemas.openxmlformats.org/drawingml/2006/main">
          <a:off x="1924050" y="2219325"/>
          <a:ext cx="1219200" cy="6858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l-GR"/>
        </a:p>
      </cdr:txBody>
    </cdr:sp>
  </cdr:relSizeAnchor>
  <cdr:relSizeAnchor xmlns:cdr="http://schemas.openxmlformats.org/drawingml/2006/chartDrawing">
    <cdr:from>
      <cdr:x>0.26875</cdr:x>
      <cdr:y>0.60058</cdr:y>
    </cdr:from>
    <cdr:to>
      <cdr:x>0.46875</cdr:x>
      <cdr:y>0.88047</cdr:y>
    </cdr:to>
    <cdr:sp macro="" textlink="">
      <cdr:nvSpPr>
        <cdr:cNvPr id="8" name="7 - TextBox"/>
        <cdr:cNvSpPr txBox="1"/>
      </cdr:nvSpPr>
      <cdr:spPr>
        <a:xfrm xmlns:a="http://schemas.openxmlformats.org/drawingml/2006/main">
          <a:off x="1228725" y="196215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l-GR" sz="1100"/>
            <a:t>Επιλογή</a:t>
          </a:r>
        </a:p>
        <a:p xmlns:a="http://schemas.openxmlformats.org/drawingml/2006/main">
          <a:r>
            <a:rPr lang="el-GR" sz="1100"/>
            <a:t>σημείων</a:t>
          </a:r>
        </a:p>
      </cdr:txBody>
    </cdr:sp>
  </cdr:relSizeAnchor>
  <cdr:relSizeAnchor xmlns:cdr="http://schemas.openxmlformats.org/drawingml/2006/chartDrawing">
    <cdr:from>
      <cdr:x>0.67059</cdr:x>
      <cdr:y>0.44615</cdr:y>
    </cdr:from>
    <cdr:to>
      <cdr:x>0.70588</cdr:x>
      <cdr:y>0.49231</cdr:y>
    </cdr:to>
    <cdr:sp macro="" textlink="">
      <cdr:nvSpPr>
        <cdr:cNvPr id="6" name="5 - Έλλειψη"/>
        <cdr:cNvSpPr/>
      </cdr:nvSpPr>
      <cdr:spPr>
        <a:xfrm xmlns:a="http://schemas.openxmlformats.org/drawingml/2006/main">
          <a:off x="4104456" y="2088232"/>
          <a:ext cx="216024" cy="216024"/>
        </a:xfrm>
        <a:prstGeom xmlns:a="http://schemas.openxmlformats.org/drawingml/2006/main" prst="ellipse">
          <a:avLst/>
        </a:prstGeom>
        <a:solidFill xmlns:a="http://schemas.openxmlformats.org/drawingml/2006/main">
          <a:schemeClr val="accent1">
            <a:alpha val="0"/>
          </a:schemeClr>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0.70588</cdr:x>
      <cdr:y>0.36923</cdr:y>
    </cdr:from>
    <cdr:to>
      <cdr:x>0.72941</cdr:x>
      <cdr:y>0.44615</cdr:y>
    </cdr:to>
    <cdr:sp macro="" textlink="">
      <cdr:nvSpPr>
        <cdr:cNvPr id="10" name="9 - Ευθύγραμμο βέλος σύνδεσης"/>
        <cdr:cNvSpPr/>
      </cdr:nvSpPr>
      <cdr:spPr>
        <a:xfrm xmlns:a="http://schemas.openxmlformats.org/drawingml/2006/main" rot="5400000">
          <a:off x="4320480" y="1728192"/>
          <a:ext cx="144016" cy="3600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0.72941</cdr:x>
      <cdr:y>0.30769</cdr:y>
    </cdr:from>
    <cdr:to>
      <cdr:x>0.87059</cdr:x>
      <cdr:y>0.4</cdr:y>
    </cdr:to>
    <cdr:sp macro="" textlink="">
      <cdr:nvSpPr>
        <cdr:cNvPr id="11" name="10 - TextBox"/>
        <cdr:cNvSpPr txBox="1"/>
      </cdr:nvSpPr>
      <cdr:spPr>
        <a:xfrm xmlns:a="http://schemas.openxmlformats.org/drawingml/2006/main">
          <a:off x="4464496" y="1440160"/>
          <a:ext cx="86409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l-GR" dirty="0" smtClean="0"/>
            <a:t>Ισοδύναμο </a:t>
          </a:r>
        </a:p>
        <a:p xmlns:a="http://schemas.openxmlformats.org/drawingml/2006/main">
          <a:r>
            <a:rPr lang="el-GR" dirty="0" smtClean="0"/>
            <a:t>σημείο</a:t>
          </a:r>
          <a:endParaRPr lang="el-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42B33-FD8F-4E67-AAD9-B448AFC3FE64}" type="datetimeFigureOut">
              <a:rPr lang="el-GR" smtClean="0"/>
              <a:t>26/6/2015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F39FC-A01B-45CA-BC42-2DD34925EBB3}" type="slidenum">
              <a:rPr lang="el-GR" smtClean="0"/>
              <a:t>‹#›</a:t>
            </a:fld>
            <a:endParaRPr lang="el-GR"/>
          </a:p>
        </p:txBody>
      </p:sp>
    </p:spTree>
    <p:extLst>
      <p:ext uri="{BB962C8B-B14F-4D97-AF65-F5344CB8AC3E}">
        <p14:creationId xmlns:p14="http://schemas.microsoft.com/office/powerpoint/2010/main" val="219287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3370B24-2BDD-47DB-93A0-C05D1A20B46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AC9A89E-F5C1-498E-B352-510D89167E3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810AB7F-16AF-4F0A-B400-CA1026A7F539}"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BE8D30E-98A0-4457-80CE-E9A1840EF866}"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8229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880B25F-15BF-486D-9981-2367D39DACA2}"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0BA25790-F32E-42AA-A76B-6C4452B2C91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90C092A-61B4-421B-B6C0-4E1101617AE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FA218BA-97AA-4330-A9F1-74568C1BD3D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88F45C8-6D7F-4BFD-B6F8-452AE3CF1D5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5ACC0D15-B32D-4907-A79C-C02FC3C2B4C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030498C4-82A6-4592-A9AF-7B7726D6E5E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D7F94C3-0435-49F0-A0A9-6CF82B994F6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E074C63-F711-4127-B228-F81A3B0423E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16073A0-1E78-4A98-81D8-A6C9A5C5066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55F8B0-7FBE-4FA0-A46A-19D288E7ABE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hyperlink" Target="http://www.google.gr/url?sa=i&amp;rct=j&amp;q=&amp;esrc=s&amp;frm=1&amp;source=images&amp;cd=&amp;cad=rja&amp;docid=y0zjqs2X3E04PM&amp;tbnid=zgH2_i1BRrpSBM:&amp;ved=0CAUQjRw&amp;url=http://www.nature.com/nature/journal/v412/n6847/extref/412626a0_S1.htm&amp;ei=arhyUrKwNaG_0QWxtYDwCw&amp;bvm=bv.55819444,d.ZGU&amp;psig=AFQjCNE9DMABvSZhmBGwgLGqdZ8-NNI6PQ&amp;ust=1383336419961415"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Πληροφορική</a:t>
            </a:r>
            <a:endParaRPr lang="el-GR"/>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latin typeface="Calibri" panose="020F0502020204030204" pitchFamily="34" charset="0"/>
              </a:rPr>
              <a:t>Κεφάλαιο </a:t>
            </a:r>
            <a:r>
              <a:rPr lang="el-GR" sz="2800" b="1" dirty="0">
                <a:latin typeface="Calibri" panose="020F0502020204030204" pitchFamily="34" charset="0"/>
              </a:rPr>
              <a:t>9</a:t>
            </a:r>
            <a:r>
              <a:rPr lang="el-GR" sz="2800" b="1" baseline="30000" dirty="0" smtClean="0">
                <a:latin typeface="Calibri" panose="020F0502020204030204" pitchFamily="34" charset="0"/>
              </a:rPr>
              <a:t>ο</a:t>
            </a:r>
            <a:r>
              <a:rPr lang="el-GR" sz="2800" b="1" dirty="0" smtClean="0">
                <a:latin typeface="Calibri" panose="020F0502020204030204" pitchFamily="34" charset="0"/>
              </a:rPr>
              <a:t>:</a:t>
            </a:r>
            <a:r>
              <a:rPr lang="en-US" sz="2800" dirty="0" smtClean="0">
                <a:latin typeface="Calibri" panose="020F0502020204030204" pitchFamily="34" charset="0"/>
              </a:rPr>
              <a:t> </a:t>
            </a:r>
            <a:r>
              <a:rPr lang="el-GR" sz="2800" dirty="0">
                <a:latin typeface="Calibri" panose="020F0502020204030204" pitchFamily="34" charset="0"/>
              </a:rPr>
              <a:t>Εισαγωγή στο </a:t>
            </a:r>
            <a:r>
              <a:rPr lang="en-US" sz="2800" dirty="0">
                <a:latin typeface="Calibri" panose="020F0502020204030204" pitchFamily="34" charset="0"/>
              </a:rPr>
              <a:t>EXCEL </a:t>
            </a:r>
            <a:r>
              <a:rPr lang="en-US" sz="2800" dirty="0" smtClean="0">
                <a:latin typeface="Calibri" panose="020F0502020204030204" pitchFamily="34" charset="0"/>
              </a:rPr>
              <a:t>2010 </a:t>
            </a:r>
            <a:r>
              <a:rPr lang="el-GR" sz="2800" dirty="0" smtClean="0">
                <a:latin typeface="Calibri" panose="020F0502020204030204" pitchFamily="34" charset="0"/>
              </a:rPr>
              <a:t>Μέρος Β</a:t>
            </a:r>
            <a:endParaRPr lang="en-US" sz="2800" dirty="0" smtClean="0">
              <a:latin typeface="Calibri" panose="020F0502020204030204" pitchFamily="34" charset="0"/>
            </a:endParaRPr>
          </a:p>
          <a:p>
            <a:r>
              <a:rPr lang="el-GR" sz="2800" dirty="0" smtClean="0">
                <a:latin typeface="Calibri" panose="020F0502020204030204" pitchFamily="34" charset="0"/>
              </a:rPr>
              <a:t>Κλεπετσάνης Παύλος, Επίκουρος Καθηγητής</a:t>
            </a:r>
          </a:p>
          <a:p>
            <a:r>
              <a:rPr lang="el-GR" sz="2800" dirty="0" smtClean="0">
                <a:latin typeface="Calibri" panose="020F0502020204030204" pitchFamily="34" charset="0"/>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7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457200" y="274638"/>
            <a:ext cx="8229600" cy="706437"/>
          </a:xfrm>
        </p:spPr>
        <p:txBody>
          <a:bodyPr/>
          <a:lstStyle/>
          <a:p>
            <a:pPr eaLnBrk="1" hangingPunct="1"/>
            <a:r>
              <a:rPr lang="el-GR" sz="2400" b="1" dirty="0" smtClean="0"/>
              <a:t>Μορφοποίηση γραμμής τάσης (1)</a:t>
            </a:r>
          </a:p>
        </p:txBody>
      </p:sp>
      <p:sp>
        <p:nvSpPr>
          <p:cNvPr id="52228" name="Text Box 7"/>
          <p:cNvSpPr txBox="1">
            <a:spLocks noChangeArrowheads="1"/>
          </p:cNvSpPr>
          <p:nvPr/>
        </p:nvSpPr>
        <p:spPr bwMode="auto">
          <a:xfrm>
            <a:off x="395288" y="1341438"/>
            <a:ext cx="2343150" cy="660400"/>
          </a:xfrm>
          <a:prstGeom prst="rect">
            <a:avLst/>
          </a:prstGeom>
          <a:solidFill>
            <a:schemeClr val="bg1"/>
          </a:solidFill>
          <a:ln w="19050">
            <a:solidFill>
              <a:schemeClr val="tx1"/>
            </a:solidFill>
            <a:miter lim="800000"/>
            <a:headEnd/>
            <a:tailEnd/>
          </a:ln>
        </p:spPr>
        <p:txBody>
          <a:bodyPr wrap="none">
            <a:spAutoFit/>
          </a:bodyPr>
          <a:lstStyle/>
          <a:p>
            <a:r>
              <a:rPr lang="el-GR"/>
              <a:t>Δεξί πλήκτρο επάνω </a:t>
            </a:r>
          </a:p>
          <a:p>
            <a:r>
              <a:rPr lang="el-GR"/>
              <a:t>στην γραμμή τάσης</a:t>
            </a:r>
          </a:p>
        </p:txBody>
      </p:sp>
      <p:pic>
        <p:nvPicPr>
          <p:cNvPr id="52230" name="Picture 6"/>
          <p:cNvPicPr>
            <a:picLocks noChangeAspect="1" noChangeArrowheads="1"/>
          </p:cNvPicPr>
          <p:nvPr/>
        </p:nvPicPr>
        <p:blipFill>
          <a:blip r:embed="rId2" cstate="print"/>
          <a:srcRect/>
          <a:stretch>
            <a:fillRect/>
          </a:stretch>
        </p:blipFill>
        <p:spPr bwMode="auto">
          <a:xfrm>
            <a:off x="1619672" y="2780928"/>
            <a:ext cx="6484499" cy="3744416"/>
          </a:xfrm>
          <a:prstGeom prst="rect">
            <a:avLst/>
          </a:prstGeom>
          <a:noFill/>
          <a:ln w="9525">
            <a:noFill/>
            <a:miter lim="800000"/>
            <a:headEnd/>
            <a:tailEnd/>
          </a:ln>
        </p:spPr>
      </p:pic>
      <p:cxnSp>
        <p:nvCxnSpPr>
          <p:cNvPr id="9" name="8 - Ευθύγραμμο βέλος σύνδεσης"/>
          <p:cNvCxnSpPr/>
          <p:nvPr/>
        </p:nvCxnSpPr>
        <p:spPr>
          <a:xfrm rot="16200000" flipH="1">
            <a:off x="2519772" y="2384884"/>
            <a:ext cx="2376264" cy="172819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9 - Έλλειψη"/>
          <p:cNvSpPr/>
          <p:nvPr/>
        </p:nvSpPr>
        <p:spPr>
          <a:xfrm>
            <a:off x="5292080" y="5301208"/>
            <a:ext cx="3024336" cy="57606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a:xfrm>
            <a:off x="467544" y="260648"/>
            <a:ext cx="8229600" cy="647700"/>
          </a:xfrm>
        </p:spPr>
        <p:txBody>
          <a:bodyPr/>
          <a:lstStyle/>
          <a:p>
            <a:pPr eaLnBrk="1" hangingPunct="1"/>
            <a:r>
              <a:rPr lang="el-GR" sz="2400" b="1" dirty="0" smtClean="0"/>
              <a:t>Μορφοποίηση γραμμής τάσης (2)</a:t>
            </a:r>
          </a:p>
        </p:txBody>
      </p:sp>
      <p:pic>
        <p:nvPicPr>
          <p:cNvPr id="53252" name="Picture 4"/>
          <p:cNvPicPr>
            <a:picLocks noChangeAspect="1" noChangeArrowheads="1"/>
          </p:cNvPicPr>
          <p:nvPr/>
        </p:nvPicPr>
        <p:blipFill>
          <a:blip r:embed="rId2" cstate="print"/>
          <a:srcRect/>
          <a:stretch>
            <a:fillRect/>
          </a:stretch>
        </p:blipFill>
        <p:spPr bwMode="auto">
          <a:xfrm>
            <a:off x="2051720" y="980728"/>
            <a:ext cx="4957671" cy="5328592"/>
          </a:xfrm>
          <a:prstGeom prst="rect">
            <a:avLst/>
          </a:prstGeom>
          <a:noFill/>
          <a:ln w="9525">
            <a:noFill/>
            <a:miter lim="800000"/>
            <a:headEnd/>
            <a:tailEnd/>
          </a:ln>
        </p:spPr>
      </p:pic>
      <p:sp>
        <p:nvSpPr>
          <p:cNvPr id="6" name="5 - Έλλειψη"/>
          <p:cNvSpPr/>
          <p:nvPr/>
        </p:nvSpPr>
        <p:spPr>
          <a:xfrm>
            <a:off x="2123728" y="1772816"/>
            <a:ext cx="1368152" cy="28803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765175"/>
            <a:ext cx="8229600" cy="5360988"/>
          </a:xfrm>
        </p:spPr>
        <p:txBody>
          <a:bodyPr/>
          <a:lstStyle/>
          <a:p>
            <a:pPr marL="0" indent="0" eaLnBrk="1" hangingPunct="1">
              <a:buFontTx/>
              <a:buNone/>
            </a:pPr>
            <a:r>
              <a:rPr lang="el-GR" sz="2000" smtClean="0"/>
              <a:t>Να δημιουργήσετε ένα δεύτερο φύλλο στο </a:t>
            </a:r>
            <a:r>
              <a:rPr lang="en-US" sz="2000" smtClean="0"/>
              <a:t>EXCEL </a:t>
            </a:r>
            <a:r>
              <a:rPr lang="el-GR" sz="2000" smtClean="0"/>
              <a:t>με τα δεδομένα του δεύτερου παραδείγματος – σειρές δεδομένων (2 γραφήματα στην ίδια γραφική παράσταση)</a:t>
            </a:r>
          </a:p>
          <a:p>
            <a:pPr marL="0" indent="0" eaLnBrk="1" hangingPunct="1">
              <a:buFontTx/>
              <a:buNone/>
            </a:pPr>
            <a:endParaRPr lang="el-GR" sz="2000" smtClean="0"/>
          </a:p>
          <a:p>
            <a:pPr marL="0" indent="0" eaLnBrk="1" hangingPunct="1">
              <a:buFontTx/>
              <a:buNone/>
            </a:pPr>
            <a:endParaRPr lang="el-GR" sz="2000" smtClean="0"/>
          </a:p>
          <a:p>
            <a:pPr marL="0" indent="0" eaLnBrk="1" hangingPunct="1">
              <a:buFontTx/>
              <a:buNone/>
            </a:pPr>
            <a:r>
              <a:rPr lang="el-GR" sz="2000" smtClean="0"/>
              <a:t>Να δημιουργήσετε ένα τρίτο φύλλο στο </a:t>
            </a:r>
            <a:r>
              <a:rPr lang="en-US" sz="2000" smtClean="0"/>
              <a:t>EXCEL </a:t>
            </a:r>
            <a:r>
              <a:rPr lang="el-GR" sz="2000" smtClean="0"/>
              <a:t>με τα δεδομένα του τρίτου παραδείγματος – σειρές δεδομένων (γραφικός προσδιορισμός σημείου καμπής)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457200" y="274638"/>
            <a:ext cx="8229600" cy="706437"/>
          </a:xfrm>
        </p:spPr>
        <p:txBody>
          <a:bodyPr/>
          <a:lstStyle/>
          <a:p>
            <a:pPr eaLnBrk="1" hangingPunct="1"/>
            <a:r>
              <a:rPr lang="el-GR" sz="2400" b="1" dirty="0" smtClean="0"/>
              <a:t>Δύο γραφήματα στην ίδια γραφική παράσταση (1)</a:t>
            </a:r>
          </a:p>
        </p:txBody>
      </p:sp>
      <p:sp>
        <p:nvSpPr>
          <p:cNvPr id="55300" name="Text Box 7"/>
          <p:cNvSpPr txBox="1">
            <a:spLocks noChangeArrowheads="1"/>
          </p:cNvSpPr>
          <p:nvPr/>
        </p:nvSpPr>
        <p:spPr bwMode="auto">
          <a:xfrm>
            <a:off x="467544" y="1844824"/>
            <a:ext cx="2166937" cy="641350"/>
          </a:xfrm>
          <a:prstGeom prst="rect">
            <a:avLst/>
          </a:prstGeom>
          <a:noFill/>
          <a:ln w="9525">
            <a:noFill/>
            <a:miter lim="800000"/>
            <a:headEnd/>
            <a:tailEnd/>
          </a:ln>
        </p:spPr>
        <p:txBody>
          <a:bodyPr wrap="none">
            <a:spAutoFit/>
          </a:bodyPr>
          <a:lstStyle/>
          <a:p>
            <a:r>
              <a:rPr lang="el-GR" dirty="0"/>
              <a:t>Οι στήλες </a:t>
            </a:r>
            <a:r>
              <a:rPr lang="en-US" dirty="0"/>
              <a:t>B </a:t>
            </a:r>
            <a:r>
              <a:rPr lang="el-GR" dirty="0"/>
              <a:t>και </a:t>
            </a:r>
            <a:r>
              <a:rPr lang="en-US" dirty="0"/>
              <a:t>C </a:t>
            </a:r>
            <a:endParaRPr lang="el-GR" dirty="0"/>
          </a:p>
          <a:p>
            <a:r>
              <a:rPr lang="el-GR" dirty="0"/>
              <a:t>έναντι της στήλης </a:t>
            </a:r>
            <a:r>
              <a:rPr lang="en-US" dirty="0"/>
              <a:t>A</a:t>
            </a:r>
            <a:endParaRPr lang="el-GR" dirty="0"/>
          </a:p>
        </p:txBody>
      </p:sp>
      <p:pic>
        <p:nvPicPr>
          <p:cNvPr id="26625" name="Picture 1"/>
          <p:cNvPicPr>
            <a:picLocks noChangeAspect="1" noChangeArrowheads="1"/>
          </p:cNvPicPr>
          <p:nvPr/>
        </p:nvPicPr>
        <p:blipFill>
          <a:blip r:embed="rId2" cstate="print"/>
          <a:srcRect/>
          <a:stretch>
            <a:fillRect/>
          </a:stretch>
        </p:blipFill>
        <p:spPr bwMode="auto">
          <a:xfrm>
            <a:off x="4427984" y="980728"/>
            <a:ext cx="3744416" cy="5277456"/>
          </a:xfrm>
          <a:prstGeom prst="rect">
            <a:avLst/>
          </a:prstGeom>
          <a:noFill/>
          <a:ln w="9525">
            <a:noFill/>
            <a:miter lim="800000"/>
            <a:headEnd/>
            <a:tailEnd/>
          </a:ln>
        </p:spPr>
      </p:pic>
      <p:sp>
        <p:nvSpPr>
          <p:cNvPr id="7" name="6 - TextBox"/>
          <p:cNvSpPr txBox="1"/>
          <p:nvPr/>
        </p:nvSpPr>
        <p:spPr>
          <a:xfrm>
            <a:off x="395536" y="4221088"/>
            <a:ext cx="3179075" cy="1477328"/>
          </a:xfrm>
          <a:prstGeom prst="rect">
            <a:avLst/>
          </a:prstGeom>
          <a:noFill/>
        </p:spPr>
        <p:txBody>
          <a:bodyPr wrap="none" rtlCol="0">
            <a:spAutoFit/>
          </a:bodyPr>
          <a:lstStyle/>
          <a:p>
            <a:r>
              <a:rPr lang="el-GR" dirty="0" smtClean="0"/>
              <a:t>Νέα γραφική παράσταση</a:t>
            </a:r>
          </a:p>
          <a:p>
            <a:r>
              <a:rPr lang="el-GR" dirty="0" smtClean="0"/>
              <a:t>χωρίς προεπιλεγμένα σημεία:</a:t>
            </a:r>
          </a:p>
          <a:p>
            <a:r>
              <a:rPr lang="el-GR" dirty="0" smtClean="0"/>
              <a:t>Εισαγωγή </a:t>
            </a:r>
            <a:r>
              <a:rPr lang="el-GR" dirty="0" smtClean="0">
                <a:sym typeface="Symbol"/>
              </a:rPr>
              <a:t></a:t>
            </a:r>
            <a:endParaRPr lang="el-GR" dirty="0" smtClean="0"/>
          </a:p>
          <a:p>
            <a:r>
              <a:rPr lang="el-GR" dirty="0" smtClean="0"/>
              <a:t>Γραφήματα </a:t>
            </a:r>
            <a:r>
              <a:rPr lang="el-GR" dirty="0" smtClean="0">
                <a:sym typeface="Symbol"/>
              </a:rPr>
              <a:t></a:t>
            </a:r>
            <a:endParaRPr lang="el-GR" dirty="0" smtClean="0"/>
          </a:p>
          <a:p>
            <a:r>
              <a:rPr lang="el-GR" dirty="0" smtClean="0"/>
              <a:t>Διασπορά</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457200" y="274638"/>
            <a:ext cx="8229600" cy="706437"/>
          </a:xfrm>
        </p:spPr>
        <p:txBody>
          <a:bodyPr/>
          <a:lstStyle/>
          <a:p>
            <a:pPr eaLnBrk="1" hangingPunct="1"/>
            <a:r>
              <a:rPr lang="el-GR" sz="2400" b="1" dirty="0" smtClean="0"/>
              <a:t>Δύο γραφήματα στην ίδια γραφική παράσταση (2)</a:t>
            </a:r>
          </a:p>
        </p:txBody>
      </p:sp>
      <p:pic>
        <p:nvPicPr>
          <p:cNvPr id="25601" name="Picture 1"/>
          <p:cNvPicPr>
            <a:picLocks noChangeAspect="1" noChangeArrowheads="1"/>
          </p:cNvPicPr>
          <p:nvPr/>
        </p:nvPicPr>
        <p:blipFill>
          <a:blip r:embed="rId2" cstate="print"/>
          <a:srcRect/>
          <a:stretch>
            <a:fillRect/>
          </a:stretch>
        </p:blipFill>
        <p:spPr bwMode="auto">
          <a:xfrm>
            <a:off x="971600" y="908720"/>
            <a:ext cx="7105596" cy="5503353"/>
          </a:xfrm>
          <a:prstGeom prst="rect">
            <a:avLst/>
          </a:prstGeom>
          <a:noFill/>
          <a:ln w="9525">
            <a:noFill/>
            <a:miter lim="800000"/>
            <a:headEnd/>
            <a:tailEnd/>
          </a:ln>
        </p:spPr>
      </p:pic>
      <p:sp>
        <p:nvSpPr>
          <p:cNvPr id="6" name="5 - Έλλειψη"/>
          <p:cNvSpPr/>
          <p:nvPr/>
        </p:nvSpPr>
        <p:spPr>
          <a:xfrm>
            <a:off x="4355976" y="4653136"/>
            <a:ext cx="2952328" cy="21602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179512" y="4293096"/>
            <a:ext cx="3406830" cy="1200329"/>
          </a:xfrm>
          <a:prstGeom prst="rect">
            <a:avLst/>
          </a:prstGeom>
          <a:noFill/>
          <a:ln>
            <a:solidFill>
              <a:srgbClr val="FF0000"/>
            </a:solidFill>
          </a:ln>
        </p:spPr>
        <p:txBody>
          <a:bodyPr wrap="none" rtlCol="0">
            <a:spAutoFit/>
          </a:bodyPr>
          <a:lstStyle/>
          <a:p>
            <a:r>
              <a:rPr lang="el-GR" dirty="0" smtClean="0"/>
              <a:t>Επιλογή πειραματικών σημείων</a:t>
            </a:r>
          </a:p>
          <a:p>
            <a:r>
              <a:rPr lang="el-GR" dirty="0" smtClean="0"/>
              <a:t>σε δύο ομάδες</a:t>
            </a:r>
          </a:p>
          <a:p>
            <a:r>
              <a:rPr lang="el-GR" dirty="0" smtClean="0"/>
              <a:t>Ομάδα 1 : Στήλες (Α, Β) </a:t>
            </a:r>
          </a:p>
          <a:p>
            <a:r>
              <a:rPr lang="el-GR" dirty="0" smtClean="0"/>
              <a:t>Ομάδα 2 : Στήλες (Α, </a:t>
            </a:r>
            <a:r>
              <a:rPr lang="en-US" dirty="0" smtClean="0"/>
              <a:t>C)</a:t>
            </a:r>
            <a:endParaRPr lang="el-GR" dirty="0"/>
          </a:p>
        </p:txBody>
      </p:sp>
      <p:cxnSp>
        <p:nvCxnSpPr>
          <p:cNvPr id="9" name="8 - Ευθύγραμμο βέλος σύνδεσης"/>
          <p:cNvCxnSpPr/>
          <p:nvPr/>
        </p:nvCxnSpPr>
        <p:spPr>
          <a:xfrm>
            <a:off x="3635896" y="4797152"/>
            <a:ext cx="64807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57200" y="274638"/>
            <a:ext cx="8229600" cy="633412"/>
          </a:xfrm>
        </p:spPr>
        <p:txBody>
          <a:bodyPr/>
          <a:lstStyle/>
          <a:p>
            <a:pPr eaLnBrk="1" hangingPunct="1"/>
            <a:r>
              <a:rPr lang="el-GR" sz="2400" b="1" dirty="0" smtClean="0"/>
              <a:t>Δύο γραφήματα στην ίδια γραφική παράσταση (3)</a:t>
            </a:r>
          </a:p>
        </p:txBody>
      </p:sp>
      <p:pic>
        <p:nvPicPr>
          <p:cNvPr id="24577" name="Picture 1"/>
          <p:cNvPicPr>
            <a:picLocks noChangeAspect="1" noChangeArrowheads="1"/>
          </p:cNvPicPr>
          <p:nvPr/>
        </p:nvPicPr>
        <p:blipFill>
          <a:blip r:embed="rId2" cstate="print"/>
          <a:srcRect/>
          <a:stretch>
            <a:fillRect/>
          </a:stretch>
        </p:blipFill>
        <p:spPr bwMode="auto">
          <a:xfrm>
            <a:off x="190500" y="1352550"/>
            <a:ext cx="8763000" cy="4152900"/>
          </a:xfrm>
          <a:prstGeom prst="rect">
            <a:avLst/>
          </a:prstGeom>
          <a:noFill/>
          <a:ln w="9525">
            <a:noFill/>
            <a:miter lim="800000"/>
            <a:headEnd/>
            <a:tailEnd/>
          </a:ln>
        </p:spPr>
      </p:pic>
      <p:sp>
        <p:nvSpPr>
          <p:cNvPr id="6" name="5 - Έλλειψη"/>
          <p:cNvSpPr/>
          <p:nvPr/>
        </p:nvSpPr>
        <p:spPr>
          <a:xfrm>
            <a:off x="3419872" y="3429000"/>
            <a:ext cx="1224136" cy="7200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539552" y="4869160"/>
            <a:ext cx="1733808" cy="369332"/>
          </a:xfrm>
          <a:prstGeom prst="rect">
            <a:avLst/>
          </a:prstGeom>
          <a:noFill/>
        </p:spPr>
        <p:txBody>
          <a:bodyPr wrap="none" rtlCol="0">
            <a:spAutoFit/>
          </a:bodyPr>
          <a:lstStyle/>
          <a:p>
            <a:r>
              <a:rPr lang="el-GR" dirty="0" smtClean="0"/>
              <a:t>Ομάδα 1 </a:t>
            </a:r>
            <a:r>
              <a:rPr lang="en-US" dirty="0" smtClean="0"/>
              <a:t>(X, Y)</a:t>
            </a:r>
            <a:endParaRPr lang="el-GR" dirty="0"/>
          </a:p>
        </p:txBody>
      </p:sp>
      <p:cxnSp>
        <p:nvCxnSpPr>
          <p:cNvPr id="9" name="8 - Ευθύγραμμο βέλος σύνδεσης"/>
          <p:cNvCxnSpPr/>
          <p:nvPr/>
        </p:nvCxnSpPr>
        <p:spPr>
          <a:xfrm rot="16200000" flipV="1">
            <a:off x="719572" y="3969060"/>
            <a:ext cx="115212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rot="16200000" flipV="1">
            <a:off x="1079612" y="4041068"/>
            <a:ext cx="115212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323528" y="1844824"/>
            <a:ext cx="648072" cy="194421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1043608" y="1844824"/>
            <a:ext cx="576064" cy="194421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457200" y="274638"/>
            <a:ext cx="8229600" cy="706437"/>
          </a:xfrm>
        </p:spPr>
        <p:txBody>
          <a:bodyPr/>
          <a:lstStyle/>
          <a:p>
            <a:pPr eaLnBrk="1" hangingPunct="1"/>
            <a:r>
              <a:rPr lang="el-GR" sz="2400" b="1" dirty="0" smtClean="0"/>
              <a:t>Δύο γραφήματα στην ίδια γραφική παράσταση (4)</a:t>
            </a:r>
          </a:p>
        </p:txBody>
      </p:sp>
      <p:pic>
        <p:nvPicPr>
          <p:cNvPr id="23553" name="Picture 1"/>
          <p:cNvPicPr>
            <a:picLocks noChangeAspect="1" noChangeArrowheads="1"/>
          </p:cNvPicPr>
          <p:nvPr/>
        </p:nvPicPr>
        <p:blipFill>
          <a:blip r:embed="rId2" cstate="print"/>
          <a:srcRect/>
          <a:stretch>
            <a:fillRect/>
          </a:stretch>
        </p:blipFill>
        <p:spPr bwMode="auto">
          <a:xfrm>
            <a:off x="467544" y="1196752"/>
            <a:ext cx="8315325" cy="4591050"/>
          </a:xfrm>
          <a:prstGeom prst="rect">
            <a:avLst/>
          </a:prstGeom>
          <a:noFill/>
          <a:ln w="9525">
            <a:noFill/>
            <a:miter lim="800000"/>
            <a:headEnd/>
            <a:tailEnd/>
          </a:ln>
        </p:spPr>
      </p:pic>
      <p:sp>
        <p:nvSpPr>
          <p:cNvPr id="6" name="5 - TextBox"/>
          <p:cNvSpPr txBox="1"/>
          <p:nvPr/>
        </p:nvSpPr>
        <p:spPr>
          <a:xfrm>
            <a:off x="827584" y="4869160"/>
            <a:ext cx="1733808" cy="369332"/>
          </a:xfrm>
          <a:prstGeom prst="rect">
            <a:avLst/>
          </a:prstGeom>
          <a:noFill/>
        </p:spPr>
        <p:txBody>
          <a:bodyPr wrap="none" rtlCol="0">
            <a:spAutoFit/>
          </a:bodyPr>
          <a:lstStyle/>
          <a:p>
            <a:r>
              <a:rPr lang="el-GR" dirty="0" smtClean="0"/>
              <a:t>Ομάδα </a:t>
            </a:r>
            <a:r>
              <a:rPr lang="en-US" dirty="0" smtClean="0"/>
              <a:t>2</a:t>
            </a:r>
            <a:r>
              <a:rPr lang="el-GR" dirty="0" smtClean="0"/>
              <a:t> </a:t>
            </a:r>
            <a:r>
              <a:rPr lang="en-US" dirty="0" smtClean="0"/>
              <a:t>(X, Y)</a:t>
            </a:r>
            <a:endParaRPr lang="el-GR" dirty="0"/>
          </a:p>
        </p:txBody>
      </p:sp>
      <p:cxnSp>
        <p:nvCxnSpPr>
          <p:cNvPr id="7" name="6 - Ευθύγραμμο βέλος σύνδεσης"/>
          <p:cNvCxnSpPr/>
          <p:nvPr/>
        </p:nvCxnSpPr>
        <p:spPr>
          <a:xfrm rot="16200000" flipV="1">
            <a:off x="1007604" y="3969060"/>
            <a:ext cx="1152128"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rot="16200000" flipV="1">
            <a:off x="1655676" y="4329100"/>
            <a:ext cx="1152128"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611560" y="1844824"/>
            <a:ext cx="648072" cy="1944216"/>
          </a:xfrm>
          <a:prstGeom prst="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835696" y="1844824"/>
            <a:ext cx="720080" cy="194421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a:xfrm>
            <a:off x="457200" y="274638"/>
            <a:ext cx="8229600" cy="725487"/>
          </a:xfrm>
        </p:spPr>
        <p:txBody>
          <a:bodyPr/>
          <a:lstStyle/>
          <a:p>
            <a:r>
              <a:rPr lang="el-GR" sz="2400" b="1" dirty="0" smtClean="0"/>
              <a:t>Δύο γραφήματα στην ίδια γραφική παράσταση (</a:t>
            </a:r>
            <a:r>
              <a:rPr lang="en-US" sz="2400" b="1" dirty="0" smtClean="0"/>
              <a:t>5</a:t>
            </a:r>
            <a:r>
              <a:rPr lang="el-GR" sz="2400" b="1" dirty="0" smtClean="0"/>
              <a:t>)</a:t>
            </a:r>
          </a:p>
        </p:txBody>
      </p:sp>
      <p:pic>
        <p:nvPicPr>
          <p:cNvPr id="22530" name="Picture 2"/>
          <p:cNvPicPr>
            <a:picLocks noChangeAspect="1" noChangeArrowheads="1"/>
          </p:cNvPicPr>
          <p:nvPr/>
        </p:nvPicPr>
        <p:blipFill>
          <a:blip r:embed="rId2" cstate="print"/>
          <a:srcRect/>
          <a:stretch>
            <a:fillRect/>
          </a:stretch>
        </p:blipFill>
        <p:spPr bwMode="auto">
          <a:xfrm>
            <a:off x="1187624" y="908720"/>
            <a:ext cx="6771853" cy="5606622"/>
          </a:xfrm>
          <a:prstGeom prst="rect">
            <a:avLst/>
          </a:prstGeom>
          <a:noFill/>
          <a:ln w="9525">
            <a:noFill/>
            <a:miter lim="800000"/>
            <a:headEnd/>
            <a:tailEnd/>
          </a:ln>
        </p:spPr>
      </p:pic>
      <p:sp>
        <p:nvSpPr>
          <p:cNvPr id="8" name="7 - Έλλειψη"/>
          <p:cNvSpPr/>
          <p:nvPr/>
        </p:nvSpPr>
        <p:spPr>
          <a:xfrm>
            <a:off x="2555776" y="5013176"/>
            <a:ext cx="2016224" cy="576064"/>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457200" y="274638"/>
            <a:ext cx="8229600" cy="777875"/>
          </a:xfrm>
        </p:spPr>
        <p:txBody>
          <a:bodyPr/>
          <a:lstStyle/>
          <a:p>
            <a:pPr eaLnBrk="1" hangingPunct="1"/>
            <a:r>
              <a:rPr lang="el-GR" sz="2400" b="1" dirty="0" smtClean="0"/>
              <a:t>Δύο γραφήματα στην ίδια γραφική παράσταση (5)</a:t>
            </a:r>
          </a:p>
        </p:txBody>
      </p:sp>
      <p:pic>
        <p:nvPicPr>
          <p:cNvPr id="21505" name="Picture 1"/>
          <p:cNvPicPr>
            <a:picLocks noChangeAspect="1" noChangeArrowheads="1"/>
          </p:cNvPicPr>
          <p:nvPr/>
        </p:nvPicPr>
        <p:blipFill>
          <a:blip r:embed="rId2" cstate="print"/>
          <a:srcRect/>
          <a:stretch>
            <a:fillRect/>
          </a:stretch>
        </p:blipFill>
        <p:spPr bwMode="auto">
          <a:xfrm>
            <a:off x="445719" y="1031378"/>
            <a:ext cx="7366641" cy="4628006"/>
          </a:xfrm>
          <a:prstGeom prst="rect">
            <a:avLst/>
          </a:prstGeom>
          <a:noFill/>
          <a:ln w="9525">
            <a:noFill/>
            <a:miter lim="800000"/>
            <a:headEnd/>
            <a:tailEnd/>
          </a:ln>
        </p:spPr>
      </p:pic>
      <p:sp>
        <p:nvSpPr>
          <p:cNvPr id="6" name="5 - TextBox"/>
          <p:cNvSpPr txBox="1"/>
          <p:nvPr/>
        </p:nvSpPr>
        <p:spPr>
          <a:xfrm>
            <a:off x="467544" y="5805264"/>
            <a:ext cx="7387985" cy="307777"/>
          </a:xfrm>
          <a:prstGeom prst="rect">
            <a:avLst/>
          </a:prstGeom>
          <a:noFill/>
        </p:spPr>
        <p:txBody>
          <a:bodyPr wrap="none" rtlCol="0">
            <a:spAutoFit/>
          </a:bodyPr>
          <a:lstStyle/>
          <a:p>
            <a:r>
              <a:rPr lang="el-GR" sz="1400" dirty="0" smtClean="0"/>
              <a:t>Προσθήκη τίτλων στους άξονες, περίγραμμα διαγράμματος, διαγραφή οριζόντιων γραμμών</a:t>
            </a:r>
            <a:endParaRPr lang="el-G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274638"/>
            <a:ext cx="8229600" cy="922337"/>
          </a:xfrm>
        </p:spPr>
        <p:txBody>
          <a:bodyPr/>
          <a:lstStyle/>
          <a:p>
            <a:pPr eaLnBrk="1" hangingPunct="1"/>
            <a:r>
              <a:rPr lang="el-GR" sz="2400" b="1" dirty="0" smtClean="0"/>
              <a:t>Δύο γραφήματα στην ίδια γραφική παράσταση (6)</a:t>
            </a:r>
          </a:p>
        </p:txBody>
      </p:sp>
      <p:sp>
        <p:nvSpPr>
          <p:cNvPr id="61444" name="AutoShape 7"/>
          <p:cNvSpPr>
            <a:spLocks noChangeArrowheads="1"/>
          </p:cNvSpPr>
          <p:nvPr/>
        </p:nvSpPr>
        <p:spPr bwMode="auto">
          <a:xfrm>
            <a:off x="5076056" y="2996952"/>
            <a:ext cx="1655762" cy="648072"/>
          </a:xfrm>
          <a:prstGeom prst="flowChartAlternateProcess">
            <a:avLst/>
          </a:prstGeom>
          <a:noFill/>
          <a:ln w="22225">
            <a:solidFill>
              <a:schemeClr val="tx1"/>
            </a:solidFill>
            <a:miter lim="800000"/>
            <a:headEnd/>
            <a:tailEnd/>
          </a:ln>
        </p:spPr>
        <p:txBody>
          <a:bodyPr wrap="none" anchor="ctr"/>
          <a:lstStyle/>
          <a:p>
            <a:endParaRPr lang="el-GR"/>
          </a:p>
        </p:txBody>
      </p:sp>
      <p:sp>
        <p:nvSpPr>
          <p:cNvPr id="61446" name="Text Box 9"/>
          <p:cNvSpPr txBox="1">
            <a:spLocks noChangeArrowheads="1"/>
          </p:cNvSpPr>
          <p:nvPr/>
        </p:nvSpPr>
        <p:spPr bwMode="auto">
          <a:xfrm>
            <a:off x="5364088" y="5445224"/>
            <a:ext cx="1195388" cy="392113"/>
          </a:xfrm>
          <a:prstGeom prst="rect">
            <a:avLst/>
          </a:prstGeom>
          <a:solidFill>
            <a:schemeClr val="bg1"/>
          </a:solidFill>
          <a:ln w="25400">
            <a:solidFill>
              <a:srgbClr val="FF0000"/>
            </a:solidFill>
            <a:miter lim="800000"/>
            <a:headEnd/>
            <a:tailEnd/>
          </a:ln>
        </p:spPr>
        <p:txBody>
          <a:bodyPr wrap="none">
            <a:spAutoFit/>
          </a:bodyPr>
          <a:lstStyle/>
          <a:p>
            <a:r>
              <a:rPr lang="el-GR"/>
              <a:t>Διαγραφή</a:t>
            </a:r>
          </a:p>
        </p:txBody>
      </p:sp>
      <p:pic>
        <p:nvPicPr>
          <p:cNvPr id="20481" name="Picture 1"/>
          <p:cNvPicPr>
            <a:picLocks noChangeAspect="1" noChangeArrowheads="1"/>
          </p:cNvPicPr>
          <p:nvPr/>
        </p:nvPicPr>
        <p:blipFill>
          <a:blip r:embed="rId2" cstate="print"/>
          <a:srcRect/>
          <a:stretch>
            <a:fillRect/>
          </a:stretch>
        </p:blipFill>
        <p:spPr bwMode="auto">
          <a:xfrm>
            <a:off x="1187624" y="1268760"/>
            <a:ext cx="5720262" cy="3600400"/>
          </a:xfrm>
          <a:prstGeom prst="rect">
            <a:avLst/>
          </a:prstGeom>
          <a:noFill/>
          <a:ln w="9525">
            <a:noFill/>
            <a:miter lim="800000"/>
            <a:headEnd/>
            <a:tailEnd/>
          </a:ln>
        </p:spPr>
      </p:pic>
      <p:cxnSp>
        <p:nvCxnSpPr>
          <p:cNvPr id="10" name="9 - Ευθύγραμμο βέλος σύνδεσης"/>
          <p:cNvCxnSpPr/>
          <p:nvPr/>
        </p:nvCxnSpPr>
        <p:spPr>
          <a:xfrm rot="5400000" flipH="1" flipV="1">
            <a:off x="4896036" y="4473116"/>
            <a:ext cx="1800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 Ορθογώνιο"/>
          <p:cNvSpPr/>
          <p:nvPr/>
        </p:nvSpPr>
        <p:spPr>
          <a:xfrm>
            <a:off x="4932040" y="2996952"/>
            <a:ext cx="1944216" cy="50405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smtClean="0"/>
              <a:t>Άδειες Χρήσης</a:t>
            </a:r>
            <a:endParaRPr lang="el-GR" b="1"/>
          </a:p>
        </p:txBody>
      </p:sp>
      <p:sp>
        <p:nvSpPr>
          <p:cNvPr id="9" name="Subtitle 8"/>
          <p:cNvSpPr>
            <a:spLocks noGrp="1"/>
          </p:cNvSpPr>
          <p:nvPr>
            <p:ph idx="1"/>
          </p:nvPr>
        </p:nvSpPr>
        <p:spPr/>
        <p:txBody>
          <a:bodyPr>
            <a:normAutofit/>
          </a:bodyPr>
          <a:lstStyle/>
          <a:p>
            <a:pPr algn="l"/>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algn="l"/>
            <a:r>
              <a:rPr lang="el-GR" sz="2800" smtClean="0"/>
              <a:t>Για εκπαιδευτικό υλικό, όπως εικόνες, που υπόκειται σε άλλου τύπου άδειας χρήσης, η άδεια χρήσης αναφέρεται ρητώς. </a:t>
            </a:r>
            <a:endParaRPr lang="en-US" sz="2800" smtClean="0"/>
          </a:p>
          <a:p>
            <a:r>
              <a:rPr lang="el-GR" sz="2800"/>
              <a:t>Αναφορά-Μη-Εμπορική Χρήση-Παρόμοια Διανομή </a:t>
            </a:r>
            <a:endParaRPr lang="el-GR" sz="280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648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b="1" dirty="0" smtClean="0"/>
              <a:t>Δύο γραφήματα στην ίδια γραφική παράσταση (7)</a:t>
            </a:r>
            <a:endParaRPr lang="el-GR" sz="2400" b="1" dirty="0"/>
          </a:p>
        </p:txBody>
      </p:sp>
      <p:pic>
        <p:nvPicPr>
          <p:cNvPr id="54274" name="Picture 2"/>
          <p:cNvPicPr>
            <a:picLocks noChangeAspect="1" noChangeArrowheads="1"/>
          </p:cNvPicPr>
          <p:nvPr/>
        </p:nvPicPr>
        <p:blipFill>
          <a:blip r:embed="rId2" cstate="print"/>
          <a:srcRect/>
          <a:stretch>
            <a:fillRect/>
          </a:stretch>
        </p:blipFill>
        <p:spPr bwMode="auto">
          <a:xfrm>
            <a:off x="899592" y="1412776"/>
            <a:ext cx="7465860" cy="468052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457200" y="274638"/>
            <a:ext cx="8229600" cy="706437"/>
          </a:xfrm>
        </p:spPr>
        <p:txBody>
          <a:bodyPr/>
          <a:lstStyle/>
          <a:p>
            <a:pPr eaLnBrk="1" hangingPunct="1"/>
            <a:r>
              <a:rPr lang="el-GR" sz="2400" b="1" dirty="0" smtClean="0"/>
              <a:t>Κατανομή πειραματικών σημείων σε δύο ομάδες (1)</a:t>
            </a:r>
          </a:p>
        </p:txBody>
      </p:sp>
      <p:pic>
        <p:nvPicPr>
          <p:cNvPr id="19457" name="Picture 1"/>
          <p:cNvPicPr>
            <a:picLocks noChangeAspect="1" noChangeArrowheads="1"/>
          </p:cNvPicPr>
          <p:nvPr/>
        </p:nvPicPr>
        <p:blipFill>
          <a:blip r:embed="rId2" cstate="print"/>
          <a:srcRect/>
          <a:stretch>
            <a:fillRect/>
          </a:stretch>
        </p:blipFill>
        <p:spPr bwMode="auto">
          <a:xfrm>
            <a:off x="1115616" y="1052736"/>
            <a:ext cx="6924675" cy="4305300"/>
          </a:xfrm>
          <a:prstGeom prst="rect">
            <a:avLst/>
          </a:prstGeom>
          <a:noFill/>
          <a:ln w="9525">
            <a:noFill/>
            <a:miter lim="800000"/>
            <a:headEnd/>
            <a:tailEnd/>
          </a:ln>
        </p:spPr>
      </p:pic>
      <p:sp>
        <p:nvSpPr>
          <p:cNvPr id="6" name="5 - TextBox"/>
          <p:cNvSpPr txBox="1"/>
          <p:nvPr/>
        </p:nvSpPr>
        <p:spPr>
          <a:xfrm>
            <a:off x="827584" y="5805264"/>
            <a:ext cx="6794039" cy="369332"/>
          </a:xfrm>
          <a:prstGeom prst="rect">
            <a:avLst/>
          </a:prstGeom>
          <a:noFill/>
        </p:spPr>
        <p:txBody>
          <a:bodyPr wrap="none" rtlCol="0">
            <a:spAutoFit/>
          </a:bodyPr>
          <a:lstStyle/>
          <a:p>
            <a:r>
              <a:rPr lang="el-GR" dirty="0" smtClean="0"/>
              <a:t>Τα σημεία κατανέμονται σε δύο ομάδες λόγω διαφορετικής τάσης</a:t>
            </a:r>
            <a:endParaRPr lang="el-GR" dirty="0"/>
          </a:p>
        </p:txBody>
      </p:sp>
      <p:sp>
        <p:nvSpPr>
          <p:cNvPr id="8" name="7 - Ορθογώνιο"/>
          <p:cNvSpPr/>
          <p:nvPr/>
        </p:nvSpPr>
        <p:spPr>
          <a:xfrm>
            <a:off x="3347864" y="2348880"/>
            <a:ext cx="1368152" cy="72008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860032" y="2276872"/>
            <a:ext cx="1440160" cy="720080"/>
          </a:xfrm>
          <a:prstGeom prst="rect">
            <a:avLst/>
          </a:prstGeom>
          <a:solidFill>
            <a:schemeClr val="accent1">
              <a:alpha val="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ύγραμμο βέλος σύνδεσης"/>
          <p:cNvCxnSpPr/>
          <p:nvPr/>
        </p:nvCxnSpPr>
        <p:spPr>
          <a:xfrm rot="16200000" flipV="1">
            <a:off x="4499992" y="3356992"/>
            <a:ext cx="648072"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3995936" y="3789040"/>
            <a:ext cx="2444900" cy="369332"/>
          </a:xfrm>
          <a:prstGeom prst="rect">
            <a:avLst/>
          </a:prstGeom>
          <a:noFill/>
        </p:spPr>
        <p:txBody>
          <a:bodyPr wrap="none" rtlCol="0">
            <a:spAutoFit/>
          </a:bodyPr>
          <a:lstStyle/>
          <a:p>
            <a:r>
              <a:rPr lang="el-GR" dirty="0" smtClean="0"/>
              <a:t>Μη επιλεγμένο σημείο</a:t>
            </a:r>
            <a:endParaRPr lang="el-GR" dirty="0"/>
          </a:p>
        </p:txBody>
      </p:sp>
      <p:sp>
        <p:nvSpPr>
          <p:cNvPr id="13" name="12 - Ορθογώνιο"/>
          <p:cNvSpPr/>
          <p:nvPr/>
        </p:nvSpPr>
        <p:spPr>
          <a:xfrm>
            <a:off x="1331640" y="1412776"/>
            <a:ext cx="1224136" cy="1728192"/>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1331640" y="3356992"/>
            <a:ext cx="1296144" cy="1944216"/>
          </a:xfrm>
          <a:prstGeom prst="rect">
            <a:avLst/>
          </a:prstGeom>
          <a:solidFill>
            <a:schemeClr val="accent1">
              <a:alpha val="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0" y="1988840"/>
            <a:ext cx="1083951" cy="369332"/>
          </a:xfrm>
          <a:prstGeom prst="rect">
            <a:avLst/>
          </a:prstGeom>
          <a:noFill/>
        </p:spPr>
        <p:txBody>
          <a:bodyPr wrap="square" rtlCol="0">
            <a:spAutoFit/>
          </a:bodyPr>
          <a:lstStyle/>
          <a:p>
            <a:r>
              <a:rPr lang="el-GR" dirty="0" smtClean="0"/>
              <a:t>Ομάδα 1</a:t>
            </a:r>
            <a:endParaRPr lang="el-GR" dirty="0"/>
          </a:p>
        </p:txBody>
      </p:sp>
      <p:sp>
        <p:nvSpPr>
          <p:cNvPr id="16" name="15 - TextBox"/>
          <p:cNvSpPr txBox="1"/>
          <p:nvPr/>
        </p:nvSpPr>
        <p:spPr>
          <a:xfrm>
            <a:off x="0" y="3933056"/>
            <a:ext cx="1083951" cy="369332"/>
          </a:xfrm>
          <a:prstGeom prst="rect">
            <a:avLst/>
          </a:prstGeom>
          <a:noFill/>
        </p:spPr>
        <p:txBody>
          <a:bodyPr wrap="none" rtlCol="0">
            <a:spAutoFit/>
          </a:bodyPr>
          <a:lstStyle/>
          <a:p>
            <a:r>
              <a:rPr lang="el-GR" dirty="0" smtClean="0"/>
              <a:t>Ομάδα 2</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457200" y="274638"/>
            <a:ext cx="8229600" cy="633412"/>
          </a:xfrm>
        </p:spPr>
        <p:txBody>
          <a:bodyPr/>
          <a:lstStyle/>
          <a:p>
            <a:pPr eaLnBrk="1" hangingPunct="1"/>
            <a:r>
              <a:rPr lang="el-GR" sz="2400" b="1" dirty="0" smtClean="0"/>
              <a:t>Κατανομή πειραματικών σημείων σε δύο ομάδες (2)</a:t>
            </a:r>
          </a:p>
        </p:txBody>
      </p:sp>
      <p:sp>
        <p:nvSpPr>
          <p:cNvPr id="7" name="6 - TextBox"/>
          <p:cNvSpPr txBox="1"/>
          <p:nvPr/>
        </p:nvSpPr>
        <p:spPr>
          <a:xfrm>
            <a:off x="323528" y="1052736"/>
            <a:ext cx="7249420" cy="307777"/>
          </a:xfrm>
          <a:prstGeom prst="rect">
            <a:avLst/>
          </a:prstGeom>
          <a:noFill/>
        </p:spPr>
        <p:txBody>
          <a:bodyPr wrap="none" rtlCol="0">
            <a:spAutoFit/>
          </a:bodyPr>
          <a:lstStyle/>
          <a:p>
            <a:r>
              <a:rPr lang="el-GR" sz="1400" dirty="0" smtClean="0"/>
              <a:t>Προσθέτουμε στην ήδη επιλεγείσα ομάδα δύο επιπλέον ομάδες που περιέχουν τα σημεία</a:t>
            </a:r>
            <a:endParaRPr lang="el-GR" sz="1400" dirty="0"/>
          </a:p>
        </p:txBody>
      </p:sp>
      <p:pic>
        <p:nvPicPr>
          <p:cNvPr id="18433" name="Picture 1"/>
          <p:cNvPicPr>
            <a:picLocks noChangeAspect="1" noChangeArrowheads="1"/>
          </p:cNvPicPr>
          <p:nvPr/>
        </p:nvPicPr>
        <p:blipFill>
          <a:blip r:embed="rId2" cstate="print"/>
          <a:srcRect/>
          <a:stretch>
            <a:fillRect/>
          </a:stretch>
        </p:blipFill>
        <p:spPr bwMode="auto">
          <a:xfrm>
            <a:off x="1691680" y="1772816"/>
            <a:ext cx="5410200" cy="3409950"/>
          </a:xfrm>
          <a:prstGeom prst="rect">
            <a:avLst/>
          </a:prstGeom>
          <a:noFill/>
          <a:ln w="9525">
            <a:noFill/>
            <a:miter lim="800000"/>
            <a:headEnd/>
            <a:tailEnd/>
          </a:ln>
        </p:spPr>
      </p:pic>
      <p:sp>
        <p:nvSpPr>
          <p:cNvPr id="9" name="8 - Έλλειψη"/>
          <p:cNvSpPr/>
          <p:nvPr/>
        </p:nvSpPr>
        <p:spPr>
          <a:xfrm>
            <a:off x="4067944" y="4221088"/>
            <a:ext cx="2808312" cy="28803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7200" y="274638"/>
            <a:ext cx="8229600" cy="706437"/>
          </a:xfrm>
        </p:spPr>
        <p:txBody>
          <a:bodyPr/>
          <a:lstStyle/>
          <a:p>
            <a:pPr eaLnBrk="1" hangingPunct="1"/>
            <a:r>
              <a:rPr lang="el-GR" sz="2400" b="1" dirty="0" smtClean="0"/>
              <a:t>Κατανομή πειραματικών σημείων σε δύο ομάδες (3)</a:t>
            </a:r>
          </a:p>
        </p:txBody>
      </p:sp>
      <p:pic>
        <p:nvPicPr>
          <p:cNvPr id="17409" name="Picture 1"/>
          <p:cNvPicPr>
            <a:picLocks noChangeAspect="1" noChangeArrowheads="1"/>
          </p:cNvPicPr>
          <p:nvPr/>
        </p:nvPicPr>
        <p:blipFill>
          <a:blip r:embed="rId2" cstate="print"/>
          <a:srcRect/>
          <a:stretch>
            <a:fillRect/>
          </a:stretch>
        </p:blipFill>
        <p:spPr bwMode="auto">
          <a:xfrm>
            <a:off x="251520" y="908720"/>
            <a:ext cx="4752528" cy="2802353"/>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a:stretch>
            <a:fillRect/>
          </a:stretch>
        </p:blipFill>
        <p:spPr bwMode="auto">
          <a:xfrm>
            <a:off x="3995936" y="3717032"/>
            <a:ext cx="4961674" cy="2952328"/>
          </a:xfrm>
          <a:prstGeom prst="rect">
            <a:avLst/>
          </a:prstGeom>
          <a:noFill/>
          <a:ln w="9525">
            <a:noFill/>
            <a:miter lim="800000"/>
            <a:headEnd/>
            <a:tailEnd/>
          </a:ln>
        </p:spPr>
      </p:pic>
      <p:sp>
        <p:nvSpPr>
          <p:cNvPr id="11" name="10 - Ορθογώνιο"/>
          <p:cNvSpPr/>
          <p:nvPr/>
        </p:nvSpPr>
        <p:spPr>
          <a:xfrm>
            <a:off x="3995936" y="5229200"/>
            <a:ext cx="864096" cy="72008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r>
              <a:rPr lang="el-GR" sz="2400" b="1" dirty="0" smtClean="0"/>
              <a:t>Κατανομή πειραματικών σημείων σε δύο ομάδες (4)</a:t>
            </a:r>
            <a:endParaRPr lang="el-GR" sz="2400" b="1" dirty="0"/>
          </a:p>
        </p:txBody>
      </p:sp>
      <p:pic>
        <p:nvPicPr>
          <p:cNvPr id="55298" name="Picture 2"/>
          <p:cNvPicPr>
            <a:picLocks noChangeAspect="1" noChangeArrowheads="1"/>
          </p:cNvPicPr>
          <p:nvPr/>
        </p:nvPicPr>
        <p:blipFill>
          <a:blip r:embed="rId2" cstate="print"/>
          <a:srcRect/>
          <a:stretch>
            <a:fillRect/>
          </a:stretch>
        </p:blipFill>
        <p:spPr bwMode="auto">
          <a:xfrm>
            <a:off x="1475656" y="1268760"/>
            <a:ext cx="6430101" cy="3967509"/>
          </a:xfrm>
          <a:prstGeom prst="rect">
            <a:avLst/>
          </a:prstGeom>
          <a:noFill/>
          <a:ln w="9525">
            <a:noFill/>
            <a:miter lim="800000"/>
            <a:headEnd/>
            <a:tailEnd/>
          </a:ln>
        </p:spPr>
      </p:pic>
      <p:sp>
        <p:nvSpPr>
          <p:cNvPr id="5" name="4 - TextBox"/>
          <p:cNvSpPr txBox="1"/>
          <p:nvPr/>
        </p:nvSpPr>
        <p:spPr>
          <a:xfrm>
            <a:off x="683568" y="5661248"/>
            <a:ext cx="4957767" cy="307777"/>
          </a:xfrm>
          <a:prstGeom prst="rect">
            <a:avLst/>
          </a:prstGeom>
          <a:noFill/>
        </p:spPr>
        <p:txBody>
          <a:bodyPr wrap="none" rtlCol="0">
            <a:spAutoFit/>
          </a:bodyPr>
          <a:lstStyle/>
          <a:p>
            <a:r>
              <a:rPr lang="el-GR" sz="1400" dirty="0" smtClean="0"/>
              <a:t>Εργασίες σωστής μορφοποίησης της γραφικής παράστασης</a:t>
            </a:r>
            <a:endParaRPr lang="el-GR"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r>
              <a:rPr lang="el-GR" sz="2400" b="1" dirty="0" smtClean="0"/>
              <a:t>Κατανομή πειραματικών σημείων σε δύο ομάδες (5)</a:t>
            </a:r>
            <a:endParaRPr lang="el-GR" sz="2400" b="1" dirty="0"/>
          </a:p>
        </p:txBody>
      </p:sp>
      <p:pic>
        <p:nvPicPr>
          <p:cNvPr id="56322" name="Picture 2"/>
          <p:cNvPicPr>
            <a:picLocks noChangeAspect="1" noChangeArrowheads="1"/>
          </p:cNvPicPr>
          <p:nvPr/>
        </p:nvPicPr>
        <p:blipFill>
          <a:blip r:embed="rId2" cstate="print"/>
          <a:srcRect/>
          <a:stretch>
            <a:fillRect/>
          </a:stretch>
        </p:blipFill>
        <p:spPr bwMode="auto">
          <a:xfrm>
            <a:off x="1115616" y="1412776"/>
            <a:ext cx="6662488" cy="402046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r>
              <a:rPr lang="el-GR" sz="2400" b="1" dirty="0" smtClean="0"/>
              <a:t>Κατανομή πειραματικών σημείων σε δύο ομάδες (6)</a:t>
            </a:r>
            <a:endParaRPr lang="el-GR" sz="2400" b="1" dirty="0"/>
          </a:p>
        </p:txBody>
      </p:sp>
      <p:pic>
        <p:nvPicPr>
          <p:cNvPr id="57346" name="Picture 2"/>
          <p:cNvPicPr>
            <a:picLocks noChangeAspect="1" noChangeArrowheads="1"/>
          </p:cNvPicPr>
          <p:nvPr/>
        </p:nvPicPr>
        <p:blipFill>
          <a:blip r:embed="rId2" cstate="print"/>
          <a:srcRect/>
          <a:stretch>
            <a:fillRect/>
          </a:stretch>
        </p:blipFill>
        <p:spPr bwMode="auto">
          <a:xfrm>
            <a:off x="899592" y="1196752"/>
            <a:ext cx="7420639" cy="453650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Κατανομή πειραματικών σημείων σε δύο ομάδες (7)</a:t>
            </a:r>
            <a:endParaRPr lang="el-GR" sz="2400" b="1" dirty="0"/>
          </a:p>
        </p:txBody>
      </p:sp>
      <p:pic>
        <p:nvPicPr>
          <p:cNvPr id="58370" name="Picture 2"/>
          <p:cNvPicPr>
            <a:picLocks noChangeAspect="1" noChangeArrowheads="1"/>
          </p:cNvPicPr>
          <p:nvPr/>
        </p:nvPicPr>
        <p:blipFill>
          <a:blip r:embed="rId2" cstate="print"/>
          <a:srcRect/>
          <a:stretch>
            <a:fillRect/>
          </a:stretch>
        </p:blipFill>
        <p:spPr bwMode="auto">
          <a:xfrm>
            <a:off x="2555776" y="980728"/>
            <a:ext cx="5162550" cy="5591175"/>
          </a:xfrm>
          <a:prstGeom prst="rect">
            <a:avLst/>
          </a:prstGeom>
          <a:noFill/>
          <a:ln w="9525">
            <a:noFill/>
            <a:miter lim="800000"/>
            <a:headEnd/>
            <a:tailEnd/>
          </a:ln>
        </p:spPr>
      </p:pic>
      <p:sp>
        <p:nvSpPr>
          <p:cNvPr id="5" name="4 - Έλλειψη"/>
          <p:cNvSpPr/>
          <p:nvPr/>
        </p:nvSpPr>
        <p:spPr>
          <a:xfrm>
            <a:off x="3347864" y="4581128"/>
            <a:ext cx="3744416" cy="93610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251520" y="4725144"/>
            <a:ext cx="1747530" cy="646331"/>
          </a:xfrm>
          <a:prstGeom prst="rect">
            <a:avLst/>
          </a:prstGeom>
          <a:noFill/>
        </p:spPr>
        <p:txBody>
          <a:bodyPr wrap="none" rtlCol="0">
            <a:spAutoFit/>
          </a:bodyPr>
          <a:lstStyle/>
          <a:p>
            <a:r>
              <a:rPr lang="el-GR" dirty="0" smtClean="0"/>
              <a:t>Προέκταση </a:t>
            </a:r>
          </a:p>
          <a:p>
            <a:r>
              <a:rPr lang="el-GR" dirty="0" smtClean="0"/>
              <a:t>γραμμής τάσης</a:t>
            </a:r>
            <a:endParaRPr lang="el-GR" dirty="0"/>
          </a:p>
        </p:txBody>
      </p:sp>
      <p:cxnSp>
        <p:nvCxnSpPr>
          <p:cNvPr id="8" name="7 - Ευθύγραμμο βέλος σύνδεσης"/>
          <p:cNvCxnSpPr/>
          <p:nvPr/>
        </p:nvCxnSpPr>
        <p:spPr>
          <a:xfrm>
            <a:off x="2051720" y="5013176"/>
            <a:ext cx="122413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r>
              <a:rPr lang="el-GR" sz="2400" b="1" dirty="0" smtClean="0"/>
              <a:t>Κατανομή πειραματικών σημείων σε δύο ομάδες (8)</a:t>
            </a:r>
            <a:endParaRPr lang="el-GR" sz="2400" b="1" dirty="0"/>
          </a:p>
        </p:txBody>
      </p:sp>
      <p:pic>
        <p:nvPicPr>
          <p:cNvPr id="59394" name="Picture 2"/>
          <p:cNvPicPr>
            <a:picLocks noChangeAspect="1" noChangeArrowheads="1"/>
          </p:cNvPicPr>
          <p:nvPr/>
        </p:nvPicPr>
        <p:blipFill>
          <a:blip r:embed="rId2" cstate="print"/>
          <a:srcRect/>
          <a:stretch>
            <a:fillRect/>
          </a:stretch>
        </p:blipFill>
        <p:spPr bwMode="auto">
          <a:xfrm>
            <a:off x="1835696" y="1916832"/>
            <a:ext cx="5295900" cy="1466850"/>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1979712" y="3789040"/>
            <a:ext cx="5381625" cy="1581150"/>
          </a:xfrm>
          <a:prstGeom prst="rect">
            <a:avLst/>
          </a:prstGeom>
          <a:noFill/>
          <a:ln w="9525">
            <a:noFill/>
            <a:miter lim="800000"/>
            <a:headEnd/>
            <a:tailEnd/>
          </a:ln>
        </p:spPr>
      </p:pic>
      <p:sp>
        <p:nvSpPr>
          <p:cNvPr id="6" name="5 - Έλλειψη"/>
          <p:cNvSpPr/>
          <p:nvPr/>
        </p:nvSpPr>
        <p:spPr>
          <a:xfrm>
            <a:off x="3491880" y="2708920"/>
            <a:ext cx="2880320" cy="57606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3131840" y="4365104"/>
            <a:ext cx="3528392" cy="100811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107504" y="1412776"/>
            <a:ext cx="4195572" cy="369332"/>
          </a:xfrm>
          <a:prstGeom prst="rect">
            <a:avLst/>
          </a:prstGeom>
          <a:noFill/>
        </p:spPr>
        <p:txBody>
          <a:bodyPr wrap="none" rtlCol="0">
            <a:spAutoFit/>
          </a:bodyPr>
          <a:lstStyle/>
          <a:p>
            <a:r>
              <a:rPr lang="el-GR" dirty="0" smtClean="0"/>
              <a:t>Προέκταση μπροστά  κατά 2.0 μονάδες</a:t>
            </a:r>
            <a:endParaRPr lang="el-GR" dirty="0"/>
          </a:p>
        </p:txBody>
      </p:sp>
      <p:sp>
        <p:nvSpPr>
          <p:cNvPr id="9" name="8 - TextBox"/>
          <p:cNvSpPr txBox="1"/>
          <p:nvPr/>
        </p:nvSpPr>
        <p:spPr>
          <a:xfrm>
            <a:off x="251520" y="5445224"/>
            <a:ext cx="4626779" cy="369332"/>
          </a:xfrm>
          <a:prstGeom prst="rect">
            <a:avLst/>
          </a:prstGeom>
          <a:noFill/>
        </p:spPr>
        <p:txBody>
          <a:bodyPr wrap="none" rtlCol="0">
            <a:spAutoFit/>
          </a:bodyPr>
          <a:lstStyle/>
          <a:p>
            <a:r>
              <a:rPr lang="el-GR" dirty="0" smtClean="0"/>
              <a:t>Προέκταση προς τα πίσω κατά 2.0 μονάδες</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l-GR" sz="2400" b="1" dirty="0" smtClean="0"/>
              <a:t>Κατανομή πειραματικών σημείων σε δύο ομάδες (9)</a:t>
            </a:r>
            <a:endParaRPr lang="el-GR" sz="2400" b="1" dirty="0"/>
          </a:p>
        </p:txBody>
      </p:sp>
      <p:pic>
        <p:nvPicPr>
          <p:cNvPr id="60418" name="Picture 2"/>
          <p:cNvPicPr>
            <a:picLocks noChangeAspect="1" noChangeArrowheads="1"/>
          </p:cNvPicPr>
          <p:nvPr/>
        </p:nvPicPr>
        <p:blipFill>
          <a:blip r:embed="rId2" cstate="print"/>
          <a:srcRect/>
          <a:stretch>
            <a:fillRect/>
          </a:stretch>
        </p:blipFill>
        <p:spPr bwMode="auto">
          <a:xfrm>
            <a:off x="899592" y="1196752"/>
            <a:ext cx="7626866" cy="4608512"/>
          </a:xfrm>
          <a:prstGeom prst="rect">
            <a:avLst/>
          </a:prstGeom>
          <a:noFill/>
          <a:ln w="9525">
            <a:noFill/>
            <a:miter lim="800000"/>
            <a:headEnd/>
            <a:tailEnd/>
          </a:ln>
        </p:spPr>
      </p:pic>
      <p:sp>
        <p:nvSpPr>
          <p:cNvPr id="5" name="Text Box 10"/>
          <p:cNvSpPr txBox="1">
            <a:spLocks noChangeArrowheads="1"/>
          </p:cNvSpPr>
          <p:nvPr/>
        </p:nvSpPr>
        <p:spPr bwMode="auto">
          <a:xfrm>
            <a:off x="539552" y="5877272"/>
            <a:ext cx="7773988" cy="641350"/>
          </a:xfrm>
          <a:prstGeom prst="rect">
            <a:avLst/>
          </a:prstGeom>
          <a:noFill/>
          <a:ln w="9525">
            <a:noFill/>
            <a:miter lim="800000"/>
            <a:headEnd/>
            <a:tailEnd/>
          </a:ln>
        </p:spPr>
        <p:txBody>
          <a:bodyPr wrap="none">
            <a:spAutoFit/>
          </a:bodyPr>
          <a:lstStyle/>
          <a:p>
            <a:r>
              <a:rPr lang="el-GR" dirty="0"/>
              <a:t>Προέκταση ευθύγραμμων </a:t>
            </a:r>
            <a:r>
              <a:rPr lang="el-GR" dirty="0" smtClean="0"/>
              <a:t>τμημάτων</a:t>
            </a:r>
            <a:endParaRPr lang="en-US" dirty="0"/>
          </a:p>
          <a:p>
            <a:r>
              <a:rPr lang="el-GR" dirty="0"/>
              <a:t>Γραφικός προσδιορισμός σημείου τομής – σημεία </a:t>
            </a:r>
            <a:r>
              <a:rPr lang="en-US" dirty="0"/>
              <a:t>A1 (x1,y1) </a:t>
            </a:r>
            <a:r>
              <a:rPr lang="el-GR" dirty="0"/>
              <a:t>και </a:t>
            </a:r>
            <a:r>
              <a:rPr lang="en-US" dirty="0"/>
              <a:t>A2 (x1, 0) </a:t>
            </a:r>
            <a:endParaRPr lang="el-GR" dirty="0"/>
          </a:p>
        </p:txBody>
      </p:sp>
      <p:sp>
        <p:nvSpPr>
          <p:cNvPr id="6" name="Text Box 9"/>
          <p:cNvSpPr txBox="1">
            <a:spLocks noChangeArrowheads="1"/>
          </p:cNvSpPr>
          <p:nvPr/>
        </p:nvSpPr>
        <p:spPr bwMode="auto">
          <a:xfrm>
            <a:off x="2915816" y="908720"/>
            <a:ext cx="6086475" cy="366712"/>
          </a:xfrm>
          <a:prstGeom prst="rect">
            <a:avLst/>
          </a:prstGeom>
          <a:noFill/>
          <a:ln w="9525">
            <a:noFill/>
            <a:miter lim="800000"/>
            <a:headEnd/>
            <a:tailEnd/>
          </a:ln>
        </p:spPr>
        <p:txBody>
          <a:bodyPr wrap="none">
            <a:spAutoFit/>
          </a:bodyPr>
          <a:lstStyle/>
          <a:p>
            <a:r>
              <a:rPr lang="el-GR" dirty="0"/>
              <a:t>Μη ορατό σημείο τομής – επίλυση συστήματος εξισώσεων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smtClean="0"/>
              <a:t>Χρηματοδότηση</a:t>
            </a:r>
            <a:endParaRPr lang="el-GR" b="1"/>
          </a:p>
        </p:txBody>
      </p:sp>
      <p:sp>
        <p:nvSpPr>
          <p:cNvPr id="3" name="Content Placeholder 2"/>
          <p:cNvSpPr>
            <a:spLocks noGrp="1"/>
          </p:cNvSpPr>
          <p:nvPr>
            <p:ph idx="1"/>
          </p:nvPr>
        </p:nvSpPr>
        <p:spPr>
          <a:xfrm>
            <a:off x="457200" y="1340768"/>
            <a:ext cx="8229600" cy="4525963"/>
          </a:xfrm>
        </p:spPr>
        <p:txBody>
          <a:bodyPr>
            <a:normAutofit/>
          </a:bodyPr>
          <a:lstStyle/>
          <a:p>
            <a:r>
              <a:rPr lang="el-GR" sz="2400" smtClean="0"/>
              <a:t>Το παρόν εκπαιδευτικό υλικό έχει αναπτυχθεί στα πλαίσια του εκπαιδευτικού έργου του διδάσκοντα.</a:t>
            </a:r>
            <a:endParaRPr lang="en-US" sz="2400" smtClean="0"/>
          </a:p>
          <a:p>
            <a:r>
              <a:rPr lang="el-GR" sz="2400" smtClean="0"/>
              <a:t>Το έργο «</a:t>
            </a:r>
            <a:r>
              <a:rPr lang="el-GR" sz="2400" b="1" smtClean="0"/>
              <a:t>Ανοικτά Ακαδημαϊκά Μαθήματα στο Πανεπιστήμιο Πατρών</a:t>
            </a:r>
            <a:r>
              <a:rPr lang="el-GR" sz="2400" smtClean="0"/>
              <a:t>» έχει χρηματοδοτήσει μόνο τη αναδιαμόρφωση του εκπαιδευτικού υλικού. </a:t>
            </a:r>
          </a:p>
          <a:p>
            <a:r>
              <a:rPr 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298988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2400" b="1" dirty="0" smtClean="0"/>
              <a:t>Κατανομή πειραματικών σημείων σε δύο ομάδες (10)</a:t>
            </a:r>
            <a:endParaRPr lang="el-GR" sz="2400" b="1" dirty="0"/>
          </a:p>
        </p:txBody>
      </p:sp>
      <p:pic>
        <p:nvPicPr>
          <p:cNvPr id="62467" name="Picture 3"/>
          <p:cNvPicPr>
            <a:picLocks noChangeAspect="1" noChangeArrowheads="1"/>
          </p:cNvPicPr>
          <p:nvPr/>
        </p:nvPicPr>
        <p:blipFill>
          <a:blip r:embed="rId2" cstate="print"/>
          <a:srcRect/>
          <a:stretch>
            <a:fillRect/>
          </a:stretch>
        </p:blipFill>
        <p:spPr bwMode="auto">
          <a:xfrm>
            <a:off x="323528" y="1196752"/>
            <a:ext cx="8458200" cy="1190625"/>
          </a:xfrm>
          <a:prstGeom prst="rect">
            <a:avLst/>
          </a:prstGeom>
          <a:noFill/>
          <a:ln w="9525">
            <a:noFill/>
            <a:miter lim="800000"/>
            <a:headEnd/>
            <a:tailEnd/>
          </a:ln>
        </p:spPr>
      </p:pic>
      <p:pic>
        <p:nvPicPr>
          <p:cNvPr id="62468" name="Picture 4"/>
          <p:cNvPicPr>
            <a:picLocks noChangeAspect="1" noChangeArrowheads="1"/>
          </p:cNvPicPr>
          <p:nvPr/>
        </p:nvPicPr>
        <p:blipFill>
          <a:blip r:embed="rId3" cstate="print"/>
          <a:srcRect/>
          <a:stretch>
            <a:fillRect/>
          </a:stretch>
        </p:blipFill>
        <p:spPr bwMode="auto">
          <a:xfrm>
            <a:off x="755576" y="2564904"/>
            <a:ext cx="3364619" cy="3096344"/>
          </a:xfrm>
          <a:prstGeom prst="rect">
            <a:avLst/>
          </a:prstGeom>
          <a:noFill/>
          <a:ln w="9525">
            <a:noFill/>
            <a:miter lim="800000"/>
            <a:headEnd/>
            <a:tailEnd/>
          </a:ln>
        </p:spPr>
      </p:pic>
      <p:pic>
        <p:nvPicPr>
          <p:cNvPr id="62469" name="Picture 5"/>
          <p:cNvPicPr>
            <a:picLocks noChangeAspect="1" noChangeArrowheads="1"/>
          </p:cNvPicPr>
          <p:nvPr/>
        </p:nvPicPr>
        <p:blipFill>
          <a:blip r:embed="rId4" cstate="print"/>
          <a:srcRect/>
          <a:stretch>
            <a:fillRect/>
          </a:stretch>
        </p:blipFill>
        <p:spPr bwMode="auto">
          <a:xfrm>
            <a:off x="5292080" y="2636912"/>
            <a:ext cx="2819400" cy="3629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r>
              <a:rPr lang="el-GR" sz="2400" b="1" dirty="0" smtClean="0"/>
              <a:t>Κατανομή πειραματικών σημείων σε δύο ομάδες (11)</a:t>
            </a:r>
            <a:endParaRPr lang="el-GR" sz="2400" b="1" dirty="0"/>
          </a:p>
        </p:txBody>
      </p:sp>
      <p:pic>
        <p:nvPicPr>
          <p:cNvPr id="61442" name="Picture 2"/>
          <p:cNvPicPr>
            <a:picLocks noChangeAspect="1" noChangeArrowheads="1"/>
          </p:cNvPicPr>
          <p:nvPr/>
        </p:nvPicPr>
        <p:blipFill>
          <a:blip r:embed="rId2" cstate="print"/>
          <a:srcRect/>
          <a:stretch>
            <a:fillRect/>
          </a:stretch>
        </p:blipFill>
        <p:spPr bwMode="auto">
          <a:xfrm>
            <a:off x="1403648" y="1268760"/>
            <a:ext cx="6663502" cy="4159721"/>
          </a:xfrm>
          <a:prstGeom prst="rect">
            <a:avLst/>
          </a:prstGeom>
          <a:noFill/>
          <a:ln w="9525">
            <a:noFill/>
            <a:miter lim="800000"/>
            <a:headEnd/>
            <a:tailEnd/>
          </a:ln>
        </p:spPr>
      </p:pic>
      <p:sp>
        <p:nvSpPr>
          <p:cNvPr id="5" name="4 - TextBox"/>
          <p:cNvSpPr txBox="1"/>
          <p:nvPr/>
        </p:nvSpPr>
        <p:spPr>
          <a:xfrm>
            <a:off x="683568" y="5733256"/>
            <a:ext cx="2318263" cy="369332"/>
          </a:xfrm>
          <a:prstGeom prst="rect">
            <a:avLst/>
          </a:prstGeom>
          <a:noFill/>
        </p:spPr>
        <p:txBody>
          <a:bodyPr wrap="none" rtlCol="0">
            <a:spAutoFit/>
          </a:bodyPr>
          <a:lstStyle/>
          <a:p>
            <a:r>
              <a:rPr lang="el-GR" dirty="0" smtClean="0"/>
              <a:t>Προσθήκη ενδείξεων</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l-GR" sz="2400" b="1" dirty="0" smtClean="0"/>
              <a:t>Εισαγωγή πειραματικών σημείων από αρχείο δεδομένων (</a:t>
            </a:r>
            <a:r>
              <a:rPr lang="en-US" sz="2400" b="1" dirty="0" smtClean="0"/>
              <a:t>data file) – (1)</a:t>
            </a:r>
            <a:endParaRPr lang="el-GR" sz="2400" b="1" dirty="0" smtClean="0"/>
          </a:p>
        </p:txBody>
      </p:sp>
      <p:sp>
        <p:nvSpPr>
          <p:cNvPr id="70659" name="Rectangle 3"/>
          <p:cNvSpPr>
            <a:spLocks noGrp="1" noChangeArrowheads="1"/>
          </p:cNvSpPr>
          <p:nvPr>
            <p:ph type="body" idx="1"/>
          </p:nvPr>
        </p:nvSpPr>
        <p:spPr/>
        <p:txBody>
          <a:bodyPr/>
          <a:lstStyle/>
          <a:p>
            <a:pPr marL="0" indent="0" eaLnBrk="1" hangingPunct="1">
              <a:buFontTx/>
              <a:buNone/>
            </a:pPr>
            <a:r>
              <a:rPr lang="el-GR" sz="1800" dirty="0" smtClean="0"/>
              <a:t>Αρχεία που δημιουργούνται από επιστημονικά όργανα συχνά περιέχουν μεγάλο αριθμό πειραματικών δεδομένων τα οποία μπορούν να εισαχθούν στο </a:t>
            </a:r>
            <a:r>
              <a:rPr lang="en-US" sz="1800" dirty="0" smtClean="0"/>
              <a:t>Excel</a:t>
            </a:r>
            <a:r>
              <a:rPr lang="el-GR" sz="1800" dirty="0" smtClean="0"/>
              <a:t> αυτόματα.</a:t>
            </a:r>
          </a:p>
          <a:p>
            <a:pPr marL="0" indent="0" eaLnBrk="1" hangingPunct="1">
              <a:buFontTx/>
              <a:buNone/>
            </a:pPr>
            <a:r>
              <a:rPr lang="el-GR" sz="1800" dirty="0" smtClean="0"/>
              <a:t>Πρέπει να ελέγχονται από τον χρήστη για την ύπαρξη τυχόν γραμμών που περιέχουν ορισμένα στοιχεία για το όργανο και το είδος της μέτρησης και οι οποίες πρέπει να απομακρυνθούν για να μην δημιουργηθούν προβλήματα κατά την εισαγωγή των πειραματικών σημείων</a:t>
            </a:r>
          </a:p>
          <a:p>
            <a:pPr marL="0" indent="0" eaLnBrk="1" hangingPunct="1">
              <a:buFontTx/>
              <a:buNone/>
            </a:pPr>
            <a:r>
              <a:rPr lang="el-GR" sz="1800" dirty="0" smtClean="0"/>
              <a:t>ΠΡΟΣΟΧΗ : να διατηρήσετε το αρχικό αρχείο ανέπαφο και να αποθηκεύσετε το νέο αρχείο (όπου έχουν διαγραφεί όλα τα περιττά στοιχεία) με νέο όνομα – συνήθως προσθέτουμε πριν ή μετά το όνομα του τον χαρακτήρα </a:t>
            </a:r>
            <a:r>
              <a:rPr lang="en-US" sz="1800" dirty="0" smtClean="0"/>
              <a:t>m </a:t>
            </a:r>
            <a:r>
              <a:rPr lang="el-GR" sz="1800" dirty="0" smtClean="0"/>
              <a:t>(</a:t>
            </a:r>
            <a:r>
              <a:rPr lang="en-US" sz="1800" dirty="0" smtClean="0"/>
              <a:t>modified)</a:t>
            </a:r>
            <a:endParaRPr lang="el-GR" sz="18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6"/>
          <p:cNvPicPr>
            <a:picLocks noGrp="1" noChangeAspect="1" noChangeArrowheads="1"/>
          </p:cNvPicPr>
          <p:nvPr>
            <p:ph idx="1"/>
          </p:nvPr>
        </p:nvPicPr>
        <p:blipFill>
          <a:blip r:embed="rId2" cstate="print"/>
          <a:srcRect/>
          <a:stretch>
            <a:fillRect/>
          </a:stretch>
        </p:blipFill>
        <p:spPr>
          <a:xfrm>
            <a:off x="1258888" y="549275"/>
            <a:ext cx="6624637" cy="5748338"/>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Grp="1" noChangeAspect="1" noChangeArrowheads="1"/>
          </p:cNvPicPr>
          <p:nvPr>
            <p:ph idx="1"/>
          </p:nvPr>
        </p:nvPicPr>
        <p:blipFill>
          <a:blip r:embed="rId2" cstate="print"/>
          <a:srcRect/>
          <a:stretch>
            <a:fillRect/>
          </a:stretch>
        </p:blipFill>
        <p:spPr>
          <a:xfrm>
            <a:off x="1619250" y="620713"/>
            <a:ext cx="6361113" cy="5503862"/>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lstStyle/>
          <a:p>
            <a:pPr eaLnBrk="1" hangingPunct="1"/>
            <a:r>
              <a:rPr lang="el-GR" sz="2400" b="1" dirty="0" smtClean="0"/>
              <a:t>Εισαγωγή πειραματικών σημείων από αρχείο δεδομένων (</a:t>
            </a:r>
            <a:r>
              <a:rPr lang="en-US" sz="2400" b="1" dirty="0" smtClean="0"/>
              <a:t>data file) – (2)</a:t>
            </a:r>
            <a:endParaRPr lang="el-GR" sz="2400" b="1" dirty="0" smtClean="0"/>
          </a:p>
        </p:txBody>
      </p:sp>
      <p:pic>
        <p:nvPicPr>
          <p:cNvPr id="8193" name="Picture 1"/>
          <p:cNvPicPr>
            <a:picLocks noChangeAspect="1" noChangeArrowheads="1"/>
          </p:cNvPicPr>
          <p:nvPr/>
        </p:nvPicPr>
        <p:blipFill>
          <a:blip r:embed="rId2" cstate="print"/>
          <a:srcRect/>
          <a:stretch>
            <a:fillRect/>
          </a:stretch>
        </p:blipFill>
        <p:spPr bwMode="auto">
          <a:xfrm>
            <a:off x="611560" y="1484784"/>
            <a:ext cx="7598573" cy="3240360"/>
          </a:xfrm>
          <a:prstGeom prst="rect">
            <a:avLst/>
          </a:prstGeom>
          <a:noFill/>
          <a:ln w="9525">
            <a:noFill/>
            <a:miter lim="800000"/>
            <a:headEnd/>
            <a:tailEnd/>
          </a:ln>
        </p:spPr>
      </p:pic>
      <p:sp>
        <p:nvSpPr>
          <p:cNvPr id="6" name="5 - Έλλειψη"/>
          <p:cNvSpPr/>
          <p:nvPr/>
        </p:nvSpPr>
        <p:spPr>
          <a:xfrm>
            <a:off x="5724128" y="1844824"/>
            <a:ext cx="1368152" cy="3600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1907704" y="1988840"/>
            <a:ext cx="792088" cy="14401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467544" y="5229200"/>
            <a:ext cx="7164334" cy="369332"/>
          </a:xfrm>
          <a:prstGeom prst="rect">
            <a:avLst/>
          </a:prstGeom>
          <a:noFill/>
        </p:spPr>
        <p:txBody>
          <a:bodyPr wrap="none" rtlCol="0">
            <a:spAutoFit/>
          </a:bodyPr>
          <a:lstStyle/>
          <a:p>
            <a:r>
              <a:rPr lang="el-GR" dirty="0" smtClean="0"/>
              <a:t>Επιλογή : Δεδομένα </a:t>
            </a:r>
            <a:r>
              <a:rPr lang="el-GR" dirty="0" smtClean="0">
                <a:sym typeface="Symbol"/>
              </a:rPr>
              <a:t> Λήψη εξωτερικών δεδομένων  Από κείμενο</a:t>
            </a:r>
            <a:r>
              <a:rPr lang="el-GR" dirty="0" smtClean="0"/>
              <a:t>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57200" y="274638"/>
            <a:ext cx="8229600" cy="850106"/>
          </a:xfrm>
        </p:spPr>
        <p:txBody>
          <a:bodyPr/>
          <a:lstStyle/>
          <a:p>
            <a:pPr eaLnBrk="1" hangingPunct="1"/>
            <a:r>
              <a:rPr lang="el-GR" sz="2400" b="1" dirty="0" smtClean="0"/>
              <a:t>Εισαγωγή πειραματικών σημείων από αρχείο δεδομένων (</a:t>
            </a:r>
            <a:r>
              <a:rPr lang="en-US" sz="2400" b="1" dirty="0" smtClean="0"/>
              <a:t>data file) – (3)</a:t>
            </a:r>
            <a:endParaRPr lang="el-GR" sz="2400" b="1" dirty="0" smtClean="0"/>
          </a:p>
        </p:txBody>
      </p:sp>
      <p:pic>
        <p:nvPicPr>
          <p:cNvPr id="7170" name="Picture 2"/>
          <p:cNvPicPr>
            <a:picLocks noChangeAspect="1" noChangeArrowheads="1"/>
          </p:cNvPicPr>
          <p:nvPr/>
        </p:nvPicPr>
        <p:blipFill>
          <a:blip r:embed="rId2" cstate="print"/>
          <a:srcRect/>
          <a:stretch>
            <a:fillRect/>
          </a:stretch>
        </p:blipFill>
        <p:spPr bwMode="auto">
          <a:xfrm>
            <a:off x="827584" y="1124744"/>
            <a:ext cx="7560840" cy="4758882"/>
          </a:xfrm>
          <a:prstGeom prst="rect">
            <a:avLst/>
          </a:prstGeom>
          <a:noFill/>
          <a:ln w="9525">
            <a:noFill/>
            <a:miter lim="800000"/>
            <a:headEnd/>
            <a:tailEnd/>
          </a:ln>
        </p:spPr>
      </p:pic>
      <p:sp>
        <p:nvSpPr>
          <p:cNvPr id="7" name="6 - Στρογγυλεμένο ορθογώνιο"/>
          <p:cNvSpPr/>
          <p:nvPr/>
        </p:nvSpPr>
        <p:spPr>
          <a:xfrm>
            <a:off x="2411760" y="4293096"/>
            <a:ext cx="5832648" cy="28803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2699792" y="5157192"/>
            <a:ext cx="1512168" cy="21602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6300192" y="5373216"/>
            <a:ext cx="1008112" cy="432048"/>
          </a:xfrm>
          <a:prstGeom prst="ellipse">
            <a:avLst/>
          </a:prstGeom>
          <a:solidFill>
            <a:schemeClr val="accent1">
              <a:alpha val="0"/>
            </a:schemeClr>
          </a:solidFill>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ύγραμμο βέλος σύνδεσης"/>
          <p:cNvCxnSpPr/>
          <p:nvPr/>
        </p:nvCxnSpPr>
        <p:spPr>
          <a:xfrm rot="5400000">
            <a:off x="3491880" y="4869160"/>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4283968" y="5301208"/>
            <a:ext cx="194421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3707904" y="4005064"/>
            <a:ext cx="312906" cy="369332"/>
          </a:xfrm>
          <a:prstGeom prst="rect">
            <a:avLst/>
          </a:prstGeom>
          <a:noFill/>
        </p:spPr>
        <p:txBody>
          <a:bodyPr wrap="none" rtlCol="0">
            <a:spAutoFit/>
          </a:bodyPr>
          <a:lstStyle/>
          <a:p>
            <a:r>
              <a:rPr lang="el-GR" dirty="0" smtClean="0"/>
              <a:t>1</a:t>
            </a:r>
            <a:endParaRPr lang="el-GR" dirty="0"/>
          </a:p>
        </p:txBody>
      </p:sp>
      <p:sp>
        <p:nvSpPr>
          <p:cNvPr id="15" name="14 - TextBox"/>
          <p:cNvSpPr txBox="1"/>
          <p:nvPr/>
        </p:nvSpPr>
        <p:spPr>
          <a:xfrm>
            <a:off x="3779912" y="4869160"/>
            <a:ext cx="312906" cy="369332"/>
          </a:xfrm>
          <a:prstGeom prst="rect">
            <a:avLst/>
          </a:prstGeom>
          <a:noFill/>
        </p:spPr>
        <p:txBody>
          <a:bodyPr wrap="none" rtlCol="0">
            <a:spAutoFit/>
          </a:bodyPr>
          <a:lstStyle/>
          <a:p>
            <a:r>
              <a:rPr lang="el-GR" dirty="0" smtClean="0"/>
              <a:t>2</a:t>
            </a:r>
            <a:endParaRPr lang="el-GR" dirty="0"/>
          </a:p>
        </p:txBody>
      </p:sp>
      <p:sp>
        <p:nvSpPr>
          <p:cNvPr id="16" name="15 - TextBox"/>
          <p:cNvSpPr txBox="1"/>
          <p:nvPr/>
        </p:nvSpPr>
        <p:spPr>
          <a:xfrm>
            <a:off x="5940152" y="5229200"/>
            <a:ext cx="312906" cy="369332"/>
          </a:xfrm>
          <a:prstGeom prst="rect">
            <a:avLst/>
          </a:prstGeom>
          <a:noFill/>
        </p:spPr>
        <p:txBody>
          <a:bodyPr wrap="none" rtlCol="0">
            <a:spAutoFit/>
          </a:bodyPr>
          <a:lstStyle/>
          <a:p>
            <a:r>
              <a:rPr lang="el-GR" dirty="0" smtClean="0"/>
              <a:t>3</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p:txBody>
          <a:bodyPr/>
          <a:lstStyle/>
          <a:p>
            <a:pPr eaLnBrk="1" hangingPunct="1"/>
            <a:r>
              <a:rPr lang="el-GR" sz="2400" b="1" dirty="0" smtClean="0"/>
              <a:t>Εισαγωγή πειραματικών σημείων από αρχείο δεδομένων (</a:t>
            </a:r>
            <a:r>
              <a:rPr lang="en-US" sz="2400" b="1" dirty="0" smtClean="0"/>
              <a:t>data file) – (4)</a:t>
            </a:r>
            <a:endParaRPr lang="el-GR" sz="2400" b="1" dirty="0" smtClean="0"/>
          </a:p>
        </p:txBody>
      </p:sp>
      <p:pic>
        <p:nvPicPr>
          <p:cNvPr id="6145" name="Picture 1"/>
          <p:cNvPicPr>
            <a:picLocks noChangeAspect="1" noChangeArrowheads="1"/>
          </p:cNvPicPr>
          <p:nvPr/>
        </p:nvPicPr>
        <p:blipFill>
          <a:blip r:embed="rId2" cstate="print"/>
          <a:srcRect/>
          <a:stretch>
            <a:fillRect/>
          </a:stretch>
        </p:blipFill>
        <p:spPr bwMode="auto">
          <a:xfrm>
            <a:off x="1262063" y="1376363"/>
            <a:ext cx="6619875" cy="4105275"/>
          </a:xfrm>
          <a:prstGeom prst="rect">
            <a:avLst/>
          </a:prstGeom>
          <a:noFill/>
          <a:ln w="9525">
            <a:noFill/>
            <a:miter lim="800000"/>
            <a:headEnd/>
            <a:tailEnd/>
          </a:ln>
        </p:spPr>
      </p:pic>
      <p:sp>
        <p:nvSpPr>
          <p:cNvPr id="5" name="4 - Στρογγυλεμένο ορθογώνιο"/>
          <p:cNvSpPr/>
          <p:nvPr/>
        </p:nvSpPr>
        <p:spPr>
          <a:xfrm>
            <a:off x="1547664" y="2492896"/>
            <a:ext cx="4104456" cy="36004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1691680" y="2492896"/>
            <a:ext cx="1008112" cy="216024"/>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2915816" y="2996952"/>
            <a:ext cx="1080120" cy="43204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1475656" y="3933056"/>
            <a:ext cx="3024336" cy="1008112"/>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7308304" y="3645024"/>
            <a:ext cx="432048" cy="144016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ύγραμμο βέλος σύνδεσης"/>
          <p:cNvCxnSpPr/>
          <p:nvPr/>
        </p:nvCxnSpPr>
        <p:spPr>
          <a:xfrm rot="5400000">
            <a:off x="7344308" y="4473116"/>
            <a:ext cx="13681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7740352" y="3140968"/>
            <a:ext cx="1053686" cy="646331"/>
          </a:xfrm>
          <a:prstGeom prst="rect">
            <a:avLst/>
          </a:prstGeom>
          <a:noFill/>
        </p:spPr>
        <p:txBody>
          <a:bodyPr wrap="none" rtlCol="0">
            <a:spAutoFit/>
          </a:bodyPr>
          <a:lstStyle/>
          <a:p>
            <a:r>
              <a:rPr lang="el-GR" dirty="0" smtClean="0"/>
              <a:t>Έλεγχος</a:t>
            </a:r>
          </a:p>
          <a:p>
            <a:r>
              <a:rPr lang="el-GR" dirty="0" smtClean="0"/>
              <a:t>αρχείου</a:t>
            </a:r>
            <a:endParaRPr lang="el-GR" dirty="0"/>
          </a:p>
        </p:txBody>
      </p:sp>
      <p:sp>
        <p:nvSpPr>
          <p:cNvPr id="13" name="12 - Έλλειψη"/>
          <p:cNvSpPr/>
          <p:nvPr/>
        </p:nvSpPr>
        <p:spPr>
          <a:xfrm>
            <a:off x="6084168" y="4869160"/>
            <a:ext cx="864096" cy="57606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pPr eaLnBrk="1" hangingPunct="1"/>
            <a:r>
              <a:rPr lang="el-GR" sz="2400" b="1" dirty="0" smtClean="0"/>
              <a:t>Εισαγωγή πειραματικών σημείων από αρχείο δεδομένων (</a:t>
            </a:r>
            <a:r>
              <a:rPr lang="en-US" sz="2400" b="1" dirty="0" smtClean="0"/>
              <a:t>data file) – (5)</a:t>
            </a:r>
            <a:endParaRPr lang="el-GR" sz="2400" b="1" dirty="0" smtClean="0"/>
          </a:p>
        </p:txBody>
      </p:sp>
      <p:pic>
        <p:nvPicPr>
          <p:cNvPr id="57345" name="Picture 1"/>
          <p:cNvPicPr>
            <a:picLocks noChangeAspect="1" noChangeArrowheads="1"/>
          </p:cNvPicPr>
          <p:nvPr/>
        </p:nvPicPr>
        <p:blipFill>
          <a:blip r:embed="rId2" cstate="print"/>
          <a:srcRect/>
          <a:stretch>
            <a:fillRect/>
          </a:stretch>
        </p:blipFill>
        <p:spPr bwMode="auto">
          <a:xfrm>
            <a:off x="827584" y="1268760"/>
            <a:ext cx="7399152" cy="4628451"/>
          </a:xfrm>
          <a:prstGeom prst="rect">
            <a:avLst/>
          </a:prstGeom>
          <a:noFill/>
          <a:ln w="9525">
            <a:noFill/>
            <a:miter lim="800000"/>
            <a:headEnd/>
            <a:tailEnd/>
          </a:ln>
        </p:spPr>
      </p:pic>
      <p:sp>
        <p:nvSpPr>
          <p:cNvPr id="6" name="5 - TextBox"/>
          <p:cNvSpPr txBox="1"/>
          <p:nvPr/>
        </p:nvSpPr>
        <p:spPr>
          <a:xfrm>
            <a:off x="683568" y="6237312"/>
            <a:ext cx="4581511" cy="369332"/>
          </a:xfrm>
          <a:prstGeom prst="rect">
            <a:avLst/>
          </a:prstGeom>
          <a:noFill/>
        </p:spPr>
        <p:txBody>
          <a:bodyPr wrap="none" rtlCol="0">
            <a:spAutoFit/>
          </a:bodyPr>
          <a:lstStyle/>
          <a:p>
            <a:r>
              <a:rPr lang="el-GR" dirty="0" smtClean="0"/>
              <a:t>Επιλογές : 1. χαρακτήρας </a:t>
            </a:r>
            <a:r>
              <a:rPr lang="en-US" dirty="0" smtClean="0"/>
              <a:t>Tab </a:t>
            </a:r>
            <a:r>
              <a:rPr lang="el-GR" dirty="0" smtClean="0"/>
              <a:t>και 2. Κόμμα</a:t>
            </a:r>
            <a:endParaRPr lang="el-GR" dirty="0"/>
          </a:p>
        </p:txBody>
      </p:sp>
      <p:sp>
        <p:nvSpPr>
          <p:cNvPr id="7" name="6 - Στρογγυλεμένο ορθογώνιο"/>
          <p:cNvSpPr/>
          <p:nvPr/>
        </p:nvSpPr>
        <p:spPr>
          <a:xfrm>
            <a:off x="1043608" y="2276872"/>
            <a:ext cx="1368152"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1043608" y="2708920"/>
            <a:ext cx="1368152" cy="216024"/>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899592" y="3573016"/>
            <a:ext cx="1944216" cy="360040"/>
          </a:xfrm>
          <a:prstGeom prst="ellipse">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6228184" y="5229200"/>
            <a:ext cx="1080120" cy="576064"/>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p:txBody>
          <a:bodyPr/>
          <a:lstStyle/>
          <a:p>
            <a:r>
              <a:rPr lang="el-GR" sz="2400" b="1" dirty="0" smtClean="0"/>
              <a:t>Εισαγωγή πειραματικών σημείων από αρχείο δεδομένων (</a:t>
            </a:r>
            <a:r>
              <a:rPr lang="en-US" sz="2400" b="1" dirty="0" smtClean="0"/>
              <a:t>data file) – (6)</a:t>
            </a:r>
            <a:endParaRPr lang="el-GR" sz="2400" b="1" dirty="0" smtClean="0"/>
          </a:p>
        </p:txBody>
      </p:sp>
      <p:pic>
        <p:nvPicPr>
          <p:cNvPr id="56321" name="Picture 1"/>
          <p:cNvPicPr>
            <a:picLocks noChangeAspect="1" noChangeArrowheads="1"/>
          </p:cNvPicPr>
          <p:nvPr/>
        </p:nvPicPr>
        <p:blipFill>
          <a:blip r:embed="rId2" cstate="print"/>
          <a:srcRect/>
          <a:stretch>
            <a:fillRect/>
          </a:stretch>
        </p:blipFill>
        <p:spPr bwMode="auto">
          <a:xfrm>
            <a:off x="1204913" y="1314450"/>
            <a:ext cx="6734175" cy="4229100"/>
          </a:xfrm>
          <a:prstGeom prst="rect">
            <a:avLst/>
          </a:prstGeom>
          <a:noFill/>
          <a:ln w="9525">
            <a:noFill/>
            <a:miter lim="800000"/>
            <a:headEnd/>
            <a:tailEnd/>
          </a:ln>
        </p:spPr>
      </p:pic>
      <p:sp>
        <p:nvSpPr>
          <p:cNvPr id="6" name="5 - Στρογγυλεμένο ορθογώνιο"/>
          <p:cNvSpPr/>
          <p:nvPr/>
        </p:nvSpPr>
        <p:spPr>
          <a:xfrm>
            <a:off x="1475656" y="2276872"/>
            <a:ext cx="1008112"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Στρογγυλεμένο ορθογώνιο"/>
          <p:cNvSpPr/>
          <p:nvPr/>
        </p:nvSpPr>
        <p:spPr>
          <a:xfrm>
            <a:off x="1403648" y="2636912"/>
            <a:ext cx="1152128"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1475656" y="3861048"/>
            <a:ext cx="3528392" cy="1008112"/>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6012160" y="4941168"/>
            <a:ext cx="936104" cy="432048"/>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smtClean="0"/>
              <a:t>Περιεχόμενα ενότητας</a:t>
            </a:r>
            <a:endParaRPr lang="el-GR" b="1"/>
          </a:p>
        </p:txBody>
      </p:sp>
      <p:sp>
        <p:nvSpPr>
          <p:cNvPr id="3" name="Content Placeholder 2"/>
          <p:cNvSpPr>
            <a:spLocks noGrp="1"/>
          </p:cNvSpPr>
          <p:nvPr>
            <p:ph idx="1"/>
          </p:nvPr>
        </p:nvSpPr>
        <p:spPr/>
        <p:txBody>
          <a:bodyPr/>
          <a:lstStyle/>
          <a:p>
            <a:pPr eaLnBrk="1" hangingPunct="1"/>
            <a:endParaRPr lang="el-GR" dirty="0" smtClean="0">
              <a:latin typeface="Calibri" panose="020F0502020204030204" pitchFamily="34" charset="0"/>
            </a:endParaRPr>
          </a:p>
          <a:p>
            <a:pPr eaLnBrk="1" hangingPunct="1"/>
            <a:r>
              <a:rPr lang="el-GR" sz="3600" dirty="0" smtClean="0">
                <a:latin typeface="Calibri" panose="020F0502020204030204" pitchFamily="34" charset="0"/>
              </a:rPr>
              <a:t>Εισαγωγή </a:t>
            </a:r>
            <a:r>
              <a:rPr lang="el-GR" sz="3600" dirty="0">
                <a:latin typeface="Calibri" panose="020F0502020204030204" pitchFamily="34" charset="0"/>
              </a:rPr>
              <a:t>στο </a:t>
            </a:r>
            <a:r>
              <a:rPr lang="en-US" sz="3600" dirty="0">
                <a:latin typeface="Calibri" panose="020F0502020204030204" pitchFamily="34" charset="0"/>
              </a:rPr>
              <a:t>EXCEL 2010</a:t>
            </a:r>
            <a:br>
              <a:rPr lang="en-US" sz="3600" dirty="0">
                <a:latin typeface="Calibri" panose="020F0502020204030204" pitchFamily="34" charset="0"/>
              </a:rPr>
            </a:br>
            <a:endParaRPr lang="el-GR" sz="3600" dirty="0" smtClean="0">
              <a:latin typeface="Calibri" panose="020F0502020204030204" pitchFamily="34" charset="0"/>
            </a:endParaRPr>
          </a:p>
          <a:p>
            <a:pPr eaLnBrk="1" hangingPunct="1"/>
            <a:r>
              <a:rPr lang="el-GR" dirty="0" smtClean="0">
                <a:latin typeface="Calibri" panose="020F0502020204030204" pitchFamily="34" charset="0"/>
              </a:rPr>
              <a:t>Κατασκευή </a:t>
            </a:r>
            <a:r>
              <a:rPr lang="el-GR" dirty="0">
                <a:latin typeface="Calibri" panose="020F0502020204030204" pitchFamily="34" charset="0"/>
              </a:rPr>
              <a:t>γραφικών παραστάσεων από πειραματικά δεδομένα</a:t>
            </a:r>
            <a:r>
              <a:rPr lang="el-GR" sz="3600" dirty="0">
                <a:latin typeface="Calibri" panose="020F0502020204030204" pitchFamily="34" charset="0"/>
              </a:rPr>
              <a:t/>
            </a:r>
            <a:br>
              <a:rPr lang="el-GR" sz="3600" dirty="0">
                <a:latin typeface="Calibri" panose="020F0502020204030204" pitchFamily="34" charset="0"/>
              </a:rPr>
            </a:br>
            <a:endParaRPr lang="el-GR" dirty="0">
              <a:latin typeface="Calibri" panose="020F0502020204030204" pitchFamily="34" charset="0"/>
            </a:endParaRPr>
          </a:p>
        </p:txBody>
      </p:sp>
    </p:spTree>
    <p:extLst>
      <p:ext uri="{BB962C8B-B14F-4D97-AF65-F5344CB8AC3E}">
        <p14:creationId xmlns:p14="http://schemas.microsoft.com/office/powerpoint/2010/main" val="152720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66130"/>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7</a:t>
            </a:r>
            <a:r>
              <a:rPr lang="en-US" sz="2400" b="1" dirty="0" smtClean="0"/>
              <a:t>)</a:t>
            </a:r>
            <a:endParaRPr lang="el-GR" sz="2400" b="1" dirty="0"/>
          </a:p>
        </p:txBody>
      </p:sp>
      <p:pic>
        <p:nvPicPr>
          <p:cNvPr id="58370" name="Picture 2"/>
          <p:cNvPicPr>
            <a:picLocks noChangeAspect="1" noChangeArrowheads="1"/>
          </p:cNvPicPr>
          <p:nvPr/>
        </p:nvPicPr>
        <p:blipFill>
          <a:blip r:embed="rId2" cstate="print"/>
          <a:srcRect/>
          <a:stretch>
            <a:fillRect/>
          </a:stretch>
        </p:blipFill>
        <p:spPr bwMode="auto">
          <a:xfrm>
            <a:off x="1331640" y="1484784"/>
            <a:ext cx="6600825" cy="4114800"/>
          </a:xfrm>
          <a:prstGeom prst="rect">
            <a:avLst/>
          </a:prstGeom>
          <a:noFill/>
          <a:ln w="9525">
            <a:noFill/>
            <a:miter lim="800000"/>
            <a:headEnd/>
            <a:tailEnd/>
          </a:ln>
        </p:spPr>
      </p:pic>
      <p:sp>
        <p:nvSpPr>
          <p:cNvPr id="5" name="4 - Στρογγυλεμένο ορθογώνιο"/>
          <p:cNvSpPr/>
          <p:nvPr/>
        </p:nvSpPr>
        <p:spPr>
          <a:xfrm>
            <a:off x="4860032" y="2564904"/>
            <a:ext cx="1584176" cy="43204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8</a:t>
            </a:r>
            <a:r>
              <a:rPr lang="en-US" sz="2400" b="1" dirty="0" smtClean="0"/>
              <a:t>)</a:t>
            </a:r>
            <a:endParaRPr lang="el-GR" sz="2400" b="1" dirty="0"/>
          </a:p>
        </p:txBody>
      </p:sp>
      <p:pic>
        <p:nvPicPr>
          <p:cNvPr id="59394" name="Picture 2"/>
          <p:cNvPicPr>
            <a:picLocks noChangeAspect="1" noChangeArrowheads="1"/>
          </p:cNvPicPr>
          <p:nvPr/>
        </p:nvPicPr>
        <p:blipFill>
          <a:blip r:embed="rId2" cstate="print"/>
          <a:srcRect/>
          <a:stretch>
            <a:fillRect/>
          </a:stretch>
        </p:blipFill>
        <p:spPr bwMode="auto">
          <a:xfrm>
            <a:off x="1475656" y="1484784"/>
            <a:ext cx="5872233" cy="3816424"/>
          </a:xfrm>
          <a:prstGeom prst="rect">
            <a:avLst/>
          </a:prstGeom>
          <a:noFill/>
          <a:ln w="9525">
            <a:noFill/>
            <a:miter lim="800000"/>
            <a:headEnd/>
            <a:tailEnd/>
          </a:ln>
        </p:spPr>
      </p:pic>
      <p:sp>
        <p:nvSpPr>
          <p:cNvPr id="5" name="4 - Στρογγυλεμένο ορθογώνιο"/>
          <p:cNvSpPr/>
          <p:nvPr/>
        </p:nvSpPr>
        <p:spPr>
          <a:xfrm>
            <a:off x="2843808" y="3068960"/>
            <a:ext cx="2736304" cy="57606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Στρογγυλεμένο ορθογώνιο"/>
          <p:cNvSpPr/>
          <p:nvPr/>
        </p:nvSpPr>
        <p:spPr>
          <a:xfrm>
            <a:off x="2915816" y="3645024"/>
            <a:ext cx="3888432" cy="360040"/>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95536" y="5733256"/>
            <a:ext cx="8352928" cy="584775"/>
          </a:xfrm>
          <a:prstGeom prst="rect">
            <a:avLst/>
          </a:prstGeom>
          <a:noFill/>
        </p:spPr>
        <p:txBody>
          <a:bodyPr wrap="square" rtlCol="0">
            <a:spAutoFit/>
          </a:bodyPr>
          <a:lstStyle/>
          <a:p>
            <a:r>
              <a:rPr lang="en-US" sz="1600" dirty="0" smtClean="0"/>
              <a:t>Control panel </a:t>
            </a:r>
            <a:r>
              <a:rPr lang="en-US" sz="1600" dirty="0" smtClean="0">
                <a:sym typeface="Symbol"/>
              </a:rPr>
              <a:t> Clock, Language and Region  Change Keyboard or other input method  Region and Language  Additional Settings</a:t>
            </a:r>
            <a:endParaRPr lang="el-GR"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9</a:t>
            </a:r>
            <a:r>
              <a:rPr lang="en-US" sz="2400" b="1" dirty="0" smtClean="0"/>
              <a:t>)</a:t>
            </a:r>
            <a:endParaRPr lang="el-GR" sz="2400" b="1" dirty="0"/>
          </a:p>
        </p:txBody>
      </p:sp>
      <p:pic>
        <p:nvPicPr>
          <p:cNvPr id="60418" name="Picture 2"/>
          <p:cNvPicPr>
            <a:picLocks noChangeAspect="1" noChangeArrowheads="1"/>
          </p:cNvPicPr>
          <p:nvPr/>
        </p:nvPicPr>
        <p:blipFill>
          <a:blip r:embed="rId2" cstate="print"/>
          <a:srcRect/>
          <a:stretch>
            <a:fillRect/>
          </a:stretch>
        </p:blipFill>
        <p:spPr bwMode="auto">
          <a:xfrm>
            <a:off x="251520" y="1196752"/>
            <a:ext cx="8779214" cy="5325393"/>
          </a:xfrm>
          <a:prstGeom prst="rect">
            <a:avLst/>
          </a:prstGeom>
          <a:noFill/>
          <a:ln w="9525">
            <a:noFill/>
            <a:miter lim="800000"/>
            <a:headEnd/>
            <a:tailEnd/>
          </a:ln>
        </p:spPr>
      </p:pic>
      <p:sp>
        <p:nvSpPr>
          <p:cNvPr id="5" name="4 - Στρογγυλεμένο ορθογώνιο"/>
          <p:cNvSpPr/>
          <p:nvPr/>
        </p:nvSpPr>
        <p:spPr>
          <a:xfrm>
            <a:off x="251520" y="1340768"/>
            <a:ext cx="1584176" cy="28803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Στρογγυλεμένο ορθογώνιο"/>
          <p:cNvSpPr/>
          <p:nvPr/>
        </p:nvSpPr>
        <p:spPr>
          <a:xfrm>
            <a:off x="2987824" y="5301208"/>
            <a:ext cx="1368152" cy="43204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7 - Ευθύγραμμο βέλος σύνδεσης"/>
          <p:cNvCxnSpPr/>
          <p:nvPr/>
        </p:nvCxnSpPr>
        <p:spPr>
          <a:xfrm rot="16200000" flipH="1">
            <a:off x="791580" y="2600908"/>
            <a:ext cx="3600400" cy="165618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8 - Στρογγυλεμένο ορθογώνιο"/>
          <p:cNvSpPr/>
          <p:nvPr/>
        </p:nvSpPr>
        <p:spPr>
          <a:xfrm>
            <a:off x="4716016" y="1196752"/>
            <a:ext cx="1296144" cy="36004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Λυγισμένο βέλος"/>
          <p:cNvSpPr/>
          <p:nvPr/>
        </p:nvSpPr>
        <p:spPr>
          <a:xfrm>
            <a:off x="3995936" y="1196752"/>
            <a:ext cx="720080" cy="4104456"/>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11 - Στρογγυλεμένο ορθογώνιο"/>
          <p:cNvSpPr/>
          <p:nvPr/>
        </p:nvSpPr>
        <p:spPr>
          <a:xfrm>
            <a:off x="6660232" y="2708920"/>
            <a:ext cx="1944216" cy="36004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Στρογγυλεμένο ορθογώνιο"/>
          <p:cNvSpPr/>
          <p:nvPr/>
        </p:nvSpPr>
        <p:spPr>
          <a:xfrm>
            <a:off x="6660232" y="3284984"/>
            <a:ext cx="2016224" cy="36004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6372200" y="2708920"/>
            <a:ext cx="312906" cy="369332"/>
          </a:xfrm>
          <a:prstGeom prst="rect">
            <a:avLst/>
          </a:prstGeom>
          <a:noFill/>
        </p:spPr>
        <p:txBody>
          <a:bodyPr wrap="none" rtlCol="0">
            <a:spAutoFit/>
          </a:bodyPr>
          <a:lstStyle/>
          <a:p>
            <a:r>
              <a:rPr lang="el-GR" dirty="0" smtClean="0"/>
              <a:t>1</a:t>
            </a:r>
            <a:endParaRPr lang="el-GR" dirty="0"/>
          </a:p>
        </p:txBody>
      </p:sp>
      <p:sp>
        <p:nvSpPr>
          <p:cNvPr id="15" name="14 - TextBox"/>
          <p:cNvSpPr txBox="1"/>
          <p:nvPr/>
        </p:nvSpPr>
        <p:spPr>
          <a:xfrm>
            <a:off x="6372200" y="3284984"/>
            <a:ext cx="312906" cy="369332"/>
          </a:xfrm>
          <a:prstGeom prst="rect">
            <a:avLst/>
          </a:prstGeom>
          <a:noFill/>
        </p:spPr>
        <p:txBody>
          <a:bodyPr wrap="none" rtlCol="0">
            <a:spAutoFit/>
          </a:bodyPr>
          <a:lstStyle/>
          <a:p>
            <a:r>
              <a:rPr lang="el-GR" dirty="0" smtClean="0"/>
              <a:t>2</a:t>
            </a:r>
            <a:endParaRPr lang="el-GR" dirty="0"/>
          </a:p>
        </p:txBody>
      </p:sp>
      <p:sp>
        <p:nvSpPr>
          <p:cNvPr id="16" name="15 - Έλλειψη"/>
          <p:cNvSpPr/>
          <p:nvPr/>
        </p:nvSpPr>
        <p:spPr>
          <a:xfrm>
            <a:off x="6588224" y="6093296"/>
            <a:ext cx="936104" cy="360040"/>
          </a:xfrm>
          <a:prstGeom prst="ellipse">
            <a:avLst/>
          </a:prstGeom>
          <a:solidFill>
            <a:schemeClr val="accent1">
              <a:alpha val="0"/>
            </a:schemeClr>
          </a:solidFill>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66130"/>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10</a:t>
            </a:r>
            <a:r>
              <a:rPr lang="en-US" sz="2400" b="1" dirty="0" smtClean="0"/>
              <a:t>)</a:t>
            </a:r>
            <a:endParaRPr lang="el-GR" sz="2400" b="1" dirty="0"/>
          </a:p>
        </p:txBody>
      </p:sp>
      <p:pic>
        <p:nvPicPr>
          <p:cNvPr id="61442" name="Picture 2"/>
          <p:cNvPicPr>
            <a:picLocks noChangeAspect="1" noChangeArrowheads="1"/>
          </p:cNvPicPr>
          <p:nvPr/>
        </p:nvPicPr>
        <p:blipFill>
          <a:blip r:embed="rId2" cstate="print"/>
          <a:srcRect/>
          <a:stretch>
            <a:fillRect/>
          </a:stretch>
        </p:blipFill>
        <p:spPr bwMode="auto">
          <a:xfrm>
            <a:off x="2699792" y="1916832"/>
            <a:ext cx="3864336" cy="2474763"/>
          </a:xfrm>
          <a:prstGeom prst="rect">
            <a:avLst/>
          </a:prstGeom>
          <a:noFill/>
          <a:ln w="9525">
            <a:noFill/>
            <a:miter lim="800000"/>
            <a:headEnd/>
            <a:tailEnd/>
          </a:ln>
        </p:spPr>
      </p:pic>
      <p:sp>
        <p:nvSpPr>
          <p:cNvPr id="5" name="4 - Στρογγυλεμένο ορθογώνιο"/>
          <p:cNvSpPr/>
          <p:nvPr/>
        </p:nvSpPr>
        <p:spPr>
          <a:xfrm>
            <a:off x="3131840" y="2780928"/>
            <a:ext cx="2448272" cy="28803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3923928" y="3645024"/>
            <a:ext cx="1296144" cy="432048"/>
          </a:xfrm>
          <a:prstGeom prst="ellipse">
            <a:avLst/>
          </a:prstGeom>
          <a:solidFill>
            <a:schemeClr val="accent1">
              <a:alpha val="0"/>
            </a:schemeClr>
          </a:solidFill>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11</a:t>
            </a:r>
            <a:r>
              <a:rPr lang="en-US" sz="2400" b="1" dirty="0" smtClean="0"/>
              <a:t>)</a:t>
            </a:r>
            <a:endParaRPr lang="el-GR" sz="2400" b="1" dirty="0"/>
          </a:p>
        </p:txBody>
      </p:sp>
      <p:pic>
        <p:nvPicPr>
          <p:cNvPr id="62466" name="Picture 2"/>
          <p:cNvPicPr>
            <a:picLocks noChangeAspect="1" noChangeArrowheads="1"/>
          </p:cNvPicPr>
          <p:nvPr/>
        </p:nvPicPr>
        <p:blipFill>
          <a:blip r:embed="rId2" cstate="print"/>
          <a:srcRect/>
          <a:stretch>
            <a:fillRect/>
          </a:stretch>
        </p:blipFill>
        <p:spPr bwMode="auto">
          <a:xfrm>
            <a:off x="3203848" y="1340768"/>
            <a:ext cx="2581275" cy="5133975"/>
          </a:xfrm>
          <a:prstGeom prst="rect">
            <a:avLst/>
          </a:prstGeom>
          <a:noFill/>
          <a:ln w="9525">
            <a:noFill/>
            <a:miter lim="800000"/>
            <a:headEnd/>
            <a:tailEnd/>
          </a:ln>
        </p:spPr>
      </p:pic>
      <p:sp>
        <p:nvSpPr>
          <p:cNvPr id="5" name="4 - TextBox"/>
          <p:cNvSpPr txBox="1"/>
          <p:nvPr/>
        </p:nvSpPr>
        <p:spPr>
          <a:xfrm>
            <a:off x="179512" y="1844824"/>
            <a:ext cx="2783519" cy="646331"/>
          </a:xfrm>
          <a:prstGeom prst="rect">
            <a:avLst/>
          </a:prstGeom>
          <a:noFill/>
        </p:spPr>
        <p:txBody>
          <a:bodyPr wrap="none" rtlCol="0">
            <a:spAutoFit/>
          </a:bodyPr>
          <a:lstStyle/>
          <a:p>
            <a:r>
              <a:rPr lang="el-GR" dirty="0" smtClean="0"/>
              <a:t>Σωστή εισαγωγή</a:t>
            </a:r>
          </a:p>
          <a:p>
            <a:r>
              <a:rPr lang="el-GR" dirty="0" smtClean="0"/>
              <a:t>πειραματικών δεδομένων</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 Γράφημα"/>
          <p:cNvGraphicFramePr/>
          <p:nvPr/>
        </p:nvGraphicFramePr>
        <p:xfrm>
          <a:off x="1259632" y="1340768"/>
          <a:ext cx="648072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Ορθογώνιο"/>
          <p:cNvSpPr/>
          <p:nvPr/>
        </p:nvSpPr>
        <p:spPr>
          <a:xfrm>
            <a:off x="539552" y="332656"/>
            <a:ext cx="8136904" cy="830997"/>
          </a:xfrm>
          <a:prstGeom prst="rect">
            <a:avLst/>
          </a:prstGeom>
        </p:spPr>
        <p:txBody>
          <a:bodyPr wrap="square">
            <a:spAutoFit/>
          </a:bodyPr>
          <a:lstStyle/>
          <a:p>
            <a:pPr algn="ctr"/>
            <a:r>
              <a:rPr lang="el-GR" sz="2400" b="1" dirty="0" smtClean="0"/>
              <a:t>Εισαγωγή πειραματικών σημείων από αρχείο δεδομένων (</a:t>
            </a:r>
            <a:r>
              <a:rPr lang="en-US" sz="2400" b="1" dirty="0" smtClean="0"/>
              <a:t>data file) – (</a:t>
            </a:r>
            <a:r>
              <a:rPr lang="el-GR" sz="2400" b="1" dirty="0" smtClean="0"/>
              <a:t>11</a:t>
            </a:r>
            <a:r>
              <a:rPr lang="en-US" sz="2400" b="1" dirty="0" smtClean="0"/>
              <a:t>)</a:t>
            </a:r>
            <a:endParaRPr lang="el-GR"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sz="2400" b="1" dirty="0" smtClean="0"/>
              <a:t>Εισαγωγή πειραματικών σημείων από αρχείο δεδομένων (</a:t>
            </a:r>
            <a:r>
              <a:rPr lang="en-US" sz="2400" b="1" dirty="0" smtClean="0"/>
              <a:t>data file) – (</a:t>
            </a:r>
            <a:r>
              <a:rPr lang="el-GR" sz="2400" b="1" dirty="0" smtClean="0"/>
              <a:t>12</a:t>
            </a:r>
            <a:r>
              <a:rPr lang="en-US" sz="2400" b="1" dirty="0" smtClean="0"/>
              <a:t>)</a:t>
            </a:r>
            <a:endParaRPr lang="el-GR" sz="2400" b="1" dirty="0"/>
          </a:p>
        </p:txBody>
      </p:sp>
      <p:pic>
        <p:nvPicPr>
          <p:cNvPr id="63490" name="Picture 2"/>
          <p:cNvPicPr>
            <a:picLocks noChangeAspect="1" noChangeArrowheads="1"/>
          </p:cNvPicPr>
          <p:nvPr/>
        </p:nvPicPr>
        <p:blipFill>
          <a:blip r:embed="rId2" cstate="print"/>
          <a:srcRect/>
          <a:stretch>
            <a:fillRect/>
          </a:stretch>
        </p:blipFill>
        <p:spPr bwMode="auto">
          <a:xfrm>
            <a:off x="179512" y="1556792"/>
            <a:ext cx="4693853" cy="2558802"/>
          </a:xfrm>
          <a:prstGeom prst="rect">
            <a:avLst/>
          </a:prstGeom>
          <a:noFill/>
          <a:ln w="9525">
            <a:noFill/>
            <a:miter lim="800000"/>
            <a:headEnd/>
            <a:tailEnd/>
          </a:ln>
        </p:spPr>
      </p:pic>
      <p:sp>
        <p:nvSpPr>
          <p:cNvPr id="5" name="4 - Στρογγυλεμένο ορθογώνιο"/>
          <p:cNvSpPr/>
          <p:nvPr/>
        </p:nvSpPr>
        <p:spPr>
          <a:xfrm>
            <a:off x="2411760" y="3645024"/>
            <a:ext cx="2232248" cy="36004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3491" name="Picture 3"/>
          <p:cNvPicPr>
            <a:picLocks noChangeAspect="1" noChangeArrowheads="1"/>
          </p:cNvPicPr>
          <p:nvPr/>
        </p:nvPicPr>
        <p:blipFill>
          <a:blip r:embed="rId3" cstate="print"/>
          <a:srcRect/>
          <a:stretch>
            <a:fillRect/>
          </a:stretch>
        </p:blipFill>
        <p:spPr bwMode="auto">
          <a:xfrm>
            <a:off x="4716016" y="1196752"/>
            <a:ext cx="4211960" cy="4918298"/>
          </a:xfrm>
          <a:prstGeom prst="rect">
            <a:avLst/>
          </a:prstGeom>
          <a:noFill/>
          <a:ln w="9525">
            <a:noFill/>
            <a:miter lim="800000"/>
            <a:headEnd/>
            <a:tailEnd/>
          </a:ln>
        </p:spPr>
      </p:pic>
      <p:sp>
        <p:nvSpPr>
          <p:cNvPr id="7" name="6 - Στρογγυλεμένο ορθογώνιο"/>
          <p:cNvSpPr/>
          <p:nvPr/>
        </p:nvSpPr>
        <p:spPr>
          <a:xfrm>
            <a:off x="4788024" y="1772816"/>
            <a:ext cx="1152128" cy="288032"/>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Στρογγυλεμένο ορθογώνιο"/>
          <p:cNvSpPr/>
          <p:nvPr/>
        </p:nvSpPr>
        <p:spPr>
          <a:xfrm>
            <a:off x="5940152" y="1484784"/>
            <a:ext cx="1512168" cy="165618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3492" name="Picture 4"/>
          <p:cNvPicPr>
            <a:picLocks noChangeAspect="1" noChangeArrowheads="1"/>
          </p:cNvPicPr>
          <p:nvPr/>
        </p:nvPicPr>
        <p:blipFill>
          <a:blip r:embed="rId4" cstate="print"/>
          <a:srcRect/>
          <a:stretch>
            <a:fillRect/>
          </a:stretch>
        </p:blipFill>
        <p:spPr bwMode="auto">
          <a:xfrm>
            <a:off x="6228184" y="3429000"/>
            <a:ext cx="1752600" cy="3295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457200" y="274638"/>
            <a:ext cx="8229600" cy="850106"/>
          </a:xfrm>
        </p:spPr>
        <p:txBody>
          <a:bodyPr/>
          <a:lstStyle/>
          <a:p>
            <a:pPr eaLnBrk="1" hangingPunct="1"/>
            <a:r>
              <a:rPr lang="el-GR" sz="2400" b="1" dirty="0" smtClean="0"/>
              <a:t>Ρύθμιση εύρους των αξόνων</a:t>
            </a:r>
          </a:p>
        </p:txBody>
      </p:sp>
      <p:graphicFrame>
        <p:nvGraphicFramePr>
          <p:cNvPr id="5" name="1 - Γράφημα"/>
          <p:cNvGraphicFramePr/>
          <p:nvPr/>
        </p:nvGraphicFramePr>
        <p:xfrm>
          <a:off x="899592" y="1196752"/>
          <a:ext cx="6552728"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274638"/>
            <a:ext cx="8229600" cy="633412"/>
          </a:xfrm>
        </p:spPr>
        <p:txBody>
          <a:bodyPr/>
          <a:lstStyle/>
          <a:p>
            <a:pPr algn="l" eaLnBrk="1" hangingPunct="1"/>
            <a:r>
              <a:rPr lang="el-GR" sz="1600" smtClean="0"/>
              <a:t>Επιλογή ομάδων σημείων από μεγάλο πλήθος σημείων – γραμμική προσαρμογή</a:t>
            </a:r>
          </a:p>
        </p:txBody>
      </p:sp>
      <p:graphicFrame>
        <p:nvGraphicFramePr>
          <p:cNvPr id="5122" name="Object 5"/>
          <p:cNvGraphicFramePr>
            <a:graphicFrameLocks noGrp="1" noChangeAspect="1"/>
          </p:cNvGraphicFramePr>
          <p:nvPr>
            <p:ph idx="1"/>
          </p:nvPr>
        </p:nvGraphicFramePr>
        <p:xfrm>
          <a:off x="1475656" y="1052736"/>
          <a:ext cx="6037262" cy="4741863"/>
        </p:xfrm>
        <a:graphic>
          <a:graphicData uri="http://schemas.openxmlformats.org/presentationml/2006/ole">
            <mc:AlternateContent xmlns:mc="http://schemas.openxmlformats.org/markup-compatibility/2006">
              <mc:Choice xmlns:v="urn:schemas-microsoft-com:vml" Requires="v">
                <p:oleObj spid="_x0000_s5131" name="Worksheet" r:id="rId3" imgW="6572154" imgH="5162537" progId="Excel.Sheet.8">
                  <p:embed/>
                </p:oleObj>
              </mc:Choice>
              <mc:Fallback>
                <p:oleObj name="Worksheet" r:id="rId3" imgW="6572154" imgH="5162537" progId="Excel.Sheet.8">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052736"/>
                        <a:ext cx="6037262" cy="474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4638"/>
            <a:ext cx="8229600" cy="633412"/>
          </a:xfrm>
        </p:spPr>
        <p:txBody>
          <a:bodyPr/>
          <a:lstStyle/>
          <a:p>
            <a:pPr eaLnBrk="1" hangingPunct="1"/>
            <a:r>
              <a:rPr lang="el-GR" sz="2400" b="1" dirty="0" smtClean="0"/>
              <a:t>Εύρεση πρώτης και δεύτερης παραγώγου</a:t>
            </a:r>
            <a:r>
              <a:rPr lang="en-US" sz="2400" b="1" dirty="0" smtClean="0"/>
              <a:t> (1)</a:t>
            </a:r>
            <a:endParaRPr lang="el-GR" sz="2400" b="1" dirty="0" smtClean="0"/>
          </a:p>
        </p:txBody>
      </p:sp>
      <p:sp>
        <p:nvSpPr>
          <p:cNvPr id="86019" name="Rectangle 3"/>
          <p:cNvSpPr>
            <a:spLocks noGrp="1" noChangeArrowheads="1"/>
          </p:cNvSpPr>
          <p:nvPr>
            <p:ph type="body" idx="1"/>
          </p:nvPr>
        </p:nvSpPr>
        <p:spPr>
          <a:xfrm>
            <a:off x="285750" y="981075"/>
            <a:ext cx="8572500" cy="5145088"/>
          </a:xfrm>
        </p:spPr>
        <p:txBody>
          <a:bodyPr/>
          <a:lstStyle/>
          <a:p>
            <a:pPr marL="0" indent="0" eaLnBrk="1" hangingPunct="1">
              <a:lnSpc>
                <a:spcPct val="90000"/>
              </a:lnSpc>
              <a:buFontTx/>
              <a:buNone/>
            </a:pPr>
            <a:r>
              <a:rPr lang="el-GR" sz="1600" dirty="0" smtClean="0"/>
              <a:t>Ο προσδιορισμός της α’ και της β’ παραγώγου δεν γίνεται αυτόματα στο </a:t>
            </a:r>
            <a:r>
              <a:rPr lang="en-US" sz="1600" dirty="0" smtClean="0"/>
              <a:t>Excel </a:t>
            </a:r>
            <a:r>
              <a:rPr lang="el-GR" sz="1600" dirty="0" smtClean="0"/>
              <a:t>όπως σε άλλα λογισμικά τα οποία εξειδικεύονται στην επεξεργασία πειραματικών δεδομένων</a:t>
            </a:r>
          </a:p>
          <a:p>
            <a:pPr marL="0" indent="0" eaLnBrk="1" hangingPunct="1">
              <a:lnSpc>
                <a:spcPct val="90000"/>
              </a:lnSpc>
              <a:buFontTx/>
              <a:buNone/>
            </a:pPr>
            <a:endParaRPr lang="en-US" sz="2000" dirty="0" smtClean="0"/>
          </a:p>
          <a:p>
            <a:pPr marL="0" indent="0" eaLnBrk="1" hangingPunct="1">
              <a:lnSpc>
                <a:spcPct val="90000"/>
              </a:lnSpc>
              <a:buFontTx/>
              <a:buNone/>
            </a:pPr>
            <a:r>
              <a:rPr lang="el-GR" sz="1600" dirty="0" smtClean="0"/>
              <a:t>Απαιτείται ο υπολογισμός σειράς διαφορών στις στήλες των πειραματικών σημείων :</a:t>
            </a:r>
          </a:p>
          <a:p>
            <a:pPr marL="0" indent="0" eaLnBrk="1" hangingPunct="1">
              <a:lnSpc>
                <a:spcPct val="90000"/>
              </a:lnSpc>
              <a:buFontTx/>
              <a:buNone/>
            </a:pPr>
            <a:r>
              <a:rPr lang="el-GR" sz="1600" b="1" dirty="0" smtClean="0"/>
              <a:t>Δ</a:t>
            </a:r>
            <a:r>
              <a:rPr lang="en-US" sz="1600" b="1" dirty="0" smtClean="0"/>
              <a:t>V,  </a:t>
            </a:r>
            <a:r>
              <a:rPr lang="el-GR" sz="1600" b="1" dirty="0" smtClean="0"/>
              <a:t>Δ</a:t>
            </a:r>
            <a:r>
              <a:rPr lang="en-US" sz="1600" b="1" dirty="0" smtClean="0"/>
              <a:t>pH,  V(</a:t>
            </a:r>
            <a:r>
              <a:rPr lang="en-US" sz="1600" b="1" dirty="0" err="1" smtClean="0"/>
              <a:t>avge</a:t>
            </a:r>
            <a:r>
              <a:rPr lang="en-US" sz="1600" b="1" dirty="0" smtClean="0"/>
              <a:t>),   </a:t>
            </a:r>
            <a:r>
              <a:rPr lang="el-GR" sz="1600" b="1" dirty="0" smtClean="0"/>
              <a:t>Δ</a:t>
            </a:r>
            <a:r>
              <a:rPr lang="en-US" sz="1600" b="1" dirty="0" smtClean="0"/>
              <a:t>pH/</a:t>
            </a:r>
            <a:r>
              <a:rPr lang="el-GR" sz="1600" b="1" dirty="0" smtClean="0"/>
              <a:t>Δ</a:t>
            </a:r>
            <a:r>
              <a:rPr lang="en-US" sz="1600" b="1" dirty="0" smtClean="0"/>
              <a:t>V,   </a:t>
            </a:r>
            <a:r>
              <a:rPr lang="el-GR" sz="1600" b="1" dirty="0" smtClean="0"/>
              <a:t>Δ</a:t>
            </a:r>
            <a:r>
              <a:rPr lang="en-US" sz="1600" b="1" dirty="0" smtClean="0"/>
              <a:t>V(1),   </a:t>
            </a:r>
            <a:r>
              <a:rPr lang="el-GR" sz="1600" b="1" dirty="0" smtClean="0"/>
              <a:t>Δ(Δ</a:t>
            </a:r>
            <a:r>
              <a:rPr lang="en-US" sz="1600" b="1" dirty="0" smtClean="0"/>
              <a:t>pH)</a:t>
            </a:r>
            <a:r>
              <a:rPr lang="el-GR" sz="1600" b="1" dirty="0" smtClean="0"/>
              <a:t>,   Δ</a:t>
            </a:r>
            <a:r>
              <a:rPr lang="en-US" sz="1600" b="1" dirty="0" smtClean="0"/>
              <a:t>V</a:t>
            </a:r>
            <a:r>
              <a:rPr lang="el-GR" sz="1600" b="1" dirty="0" smtClean="0"/>
              <a:t>(1)</a:t>
            </a:r>
            <a:r>
              <a:rPr lang="en-US" sz="1600" b="1" dirty="0" smtClean="0"/>
              <a:t>(</a:t>
            </a:r>
            <a:r>
              <a:rPr lang="en-US" sz="1600" b="1" dirty="0" err="1" smtClean="0"/>
              <a:t>avge</a:t>
            </a:r>
            <a:r>
              <a:rPr lang="en-US" sz="1600" b="1" dirty="0" smtClean="0"/>
              <a:t>),  </a:t>
            </a:r>
            <a:r>
              <a:rPr lang="el-GR" sz="1600" b="1" dirty="0" smtClean="0"/>
              <a:t>Δ</a:t>
            </a:r>
            <a:r>
              <a:rPr lang="en-US" sz="1600" b="1" dirty="0" smtClean="0"/>
              <a:t>(</a:t>
            </a:r>
            <a:r>
              <a:rPr lang="el-GR" sz="1600" b="1" dirty="0" smtClean="0"/>
              <a:t>Δ</a:t>
            </a:r>
            <a:r>
              <a:rPr lang="en-US" sz="1600" b="1" dirty="0" smtClean="0"/>
              <a:t>pH)</a:t>
            </a:r>
            <a:r>
              <a:rPr lang="el-GR" sz="1600" b="1" dirty="0" smtClean="0"/>
              <a:t>/Δ</a:t>
            </a:r>
            <a:r>
              <a:rPr lang="en-US" sz="1600" b="1" dirty="0" smtClean="0"/>
              <a:t>V</a:t>
            </a:r>
          </a:p>
          <a:p>
            <a:pPr marL="0" indent="0" eaLnBrk="1" hangingPunct="1">
              <a:lnSpc>
                <a:spcPct val="90000"/>
              </a:lnSpc>
              <a:buFontTx/>
              <a:buNone/>
            </a:pPr>
            <a:r>
              <a:rPr lang="el-GR" sz="1600" dirty="0" smtClean="0"/>
              <a:t>Οι διαφορές και οι μέσοι όροι αναφέρονται στις διαδοχικές τιμές</a:t>
            </a:r>
          </a:p>
          <a:p>
            <a:pPr marL="0" indent="0" eaLnBrk="1" hangingPunct="1">
              <a:lnSpc>
                <a:spcPct val="90000"/>
              </a:lnSpc>
              <a:buFontTx/>
              <a:buNone/>
            </a:pPr>
            <a:r>
              <a:rPr lang="el-GR" sz="1600" dirty="0" smtClean="0"/>
              <a:t>Γραφική παράσταση :  </a:t>
            </a:r>
            <a:r>
              <a:rPr lang="en-US" sz="1600" dirty="0" smtClean="0"/>
              <a:t>a) </a:t>
            </a:r>
            <a:r>
              <a:rPr lang="el-GR" sz="1600" dirty="0" smtClean="0"/>
              <a:t>Δ</a:t>
            </a:r>
            <a:r>
              <a:rPr lang="en-US" sz="1600" dirty="0" smtClean="0"/>
              <a:t>pH/</a:t>
            </a:r>
            <a:r>
              <a:rPr lang="el-GR" sz="1600" dirty="0" smtClean="0"/>
              <a:t>Δ</a:t>
            </a:r>
            <a:r>
              <a:rPr lang="en-US" sz="1600" dirty="0" smtClean="0"/>
              <a:t>V </a:t>
            </a:r>
            <a:r>
              <a:rPr lang="el-GR" sz="1600" dirty="0" smtClean="0"/>
              <a:t>έναντι του </a:t>
            </a:r>
            <a:r>
              <a:rPr lang="en-US" sz="1600" dirty="0" smtClean="0"/>
              <a:t>V(</a:t>
            </a:r>
            <a:r>
              <a:rPr lang="en-US" sz="1600" dirty="0" err="1" smtClean="0"/>
              <a:t>avge</a:t>
            </a:r>
            <a:r>
              <a:rPr lang="en-US" sz="1600" dirty="0" smtClean="0"/>
              <a:t>) </a:t>
            </a:r>
            <a:r>
              <a:rPr lang="el-GR" sz="1600" dirty="0" smtClean="0"/>
              <a:t>και </a:t>
            </a:r>
          </a:p>
          <a:p>
            <a:pPr marL="0" indent="0" eaLnBrk="1" hangingPunct="1">
              <a:lnSpc>
                <a:spcPct val="90000"/>
              </a:lnSpc>
              <a:buFontTx/>
              <a:buNone/>
            </a:pPr>
            <a:r>
              <a:rPr lang="el-GR" sz="1600" dirty="0" smtClean="0"/>
              <a:t>		    </a:t>
            </a:r>
            <a:r>
              <a:rPr lang="en-US" sz="1600" dirty="0" smtClean="0"/>
              <a:t>b) </a:t>
            </a:r>
            <a:r>
              <a:rPr lang="el-GR" sz="1600" dirty="0" smtClean="0"/>
              <a:t>Δ</a:t>
            </a:r>
            <a:r>
              <a:rPr lang="en-US" sz="1600" dirty="0" smtClean="0"/>
              <a:t>(</a:t>
            </a:r>
            <a:r>
              <a:rPr lang="el-GR" sz="1600" dirty="0" smtClean="0"/>
              <a:t>Δ</a:t>
            </a:r>
            <a:r>
              <a:rPr lang="en-US" sz="1600" dirty="0" smtClean="0"/>
              <a:t>pH)</a:t>
            </a:r>
            <a:r>
              <a:rPr lang="el-GR" sz="1600" dirty="0" smtClean="0"/>
              <a:t>/Δ</a:t>
            </a:r>
            <a:r>
              <a:rPr lang="en-US" sz="1600" dirty="0" smtClean="0"/>
              <a:t>V </a:t>
            </a:r>
            <a:r>
              <a:rPr lang="el-GR" sz="1600" dirty="0" smtClean="0"/>
              <a:t>έναντι του Δ</a:t>
            </a:r>
            <a:r>
              <a:rPr lang="en-US" sz="1600" dirty="0" smtClean="0"/>
              <a:t>V1(</a:t>
            </a:r>
            <a:r>
              <a:rPr lang="en-US" sz="1600" dirty="0" err="1" smtClean="0"/>
              <a:t>avge</a:t>
            </a:r>
            <a:r>
              <a:rPr lang="en-US" sz="1600" dirty="0" smtClean="0"/>
              <a:t>)</a:t>
            </a:r>
            <a:endParaRPr lang="el-GR" sz="1600" dirty="0" smtClean="0"/>
          </a:p>
          <a:p>
            <a:pPr marL="0" indent="0" eaLnBrk="1" hangingPunct="1">
              <a:lnSpc>
                <a:spcPct val="90000"/>
              </a:lnSpc>
              <a:buFontTx/>
              <a:buNone/>
            </a:pPr>
            <a:endParaRPr lang="el-GR" sz="1600" dirty="0" smtClean="0"/>
          </a:p>
          <a:p>
            <a:pPr marL="0" indent="0" eaLnBrk="1" hangingPunct="1">
              <a:lnSpc>
                <a:spcPct val="90000"/>
              </a:lnSpc>
              <a:buFontTx/>
              <a:buNone/>
            </a:pPr>
            <a:r>
              <a:rPr lang="el-GR" sz="1600" dirty="0" smtClean="0"/>
              <a:t>Χρήση στην Φαρμακευτική :</a:t>
            </a:r>
          </a:p>
          <a:p>
            <a:pPr eaLnBrk="1" hangingPunct="1">
              <a:lnSpc>
                <a:spcPct val="90000"/>
              </a:lnSpc>
              <a:buFontTx/>
              <a:buAutoNum type="arabicPeriod"/>
            </a:pPr>
            <a:r>
              <a:rPr lang="el-GR" sz="1600" dirty="0" smtClean="0"/>
              <a:t>Προσδιορισμός ισοδύναμου σημείου τιτλοδότησης </a:t>
            </a:r>
          </a:p>
          <a:p>
            <a:pPr eaLnBrk="1" hangingPunct="1">
              <a:lnSpc>
                <a:spcPct val="90000"/>
              </a:lnSpc>
              <a:buFontTx/>
              <a:buAutoNum type="arabicPeriod"/>
            </a:pPr>
            <a:r>
              <a:rPr lang="el-GR" sz="1600" dirty="0" smtClean="0"/>
              <a:t>Φασματοσκοπία ορατού - υπεριώδους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57200" y="274638"/>
            <a:ext cx="8229600" cy="850900"/>
          </a:xfrm>
        </p:spPr>
        <p:txBody>
          <a:bodyPr/>
          <a:lstStyle/>
          <a:p>
            <a:pPr eaLnBrk="1" hangingPunct="1"/>
            <a:r>
              <a:rPr lang="el-GR" sz="2400" b="1" dirty="0" smtClean="0"/>
              <a:t>Αλλαγή τύπου γραφήματος (1)</a:t>
            </a:r>
          </a:p>
        </p:txBody>
      </p:sp>
      <p:sp>
        <p:nvSpPr>
          <p:cNvPr id="50180" name="Text Box 7"/>
          <p:cNvSpPr txBox="1">
            <a:spLocks noChangeArrowheads="1"/>
          </p:cNvSpPr>
          <p:nvPr/>
        </p:nvSpPr>
        <p:spPr bwMode="auto">
          <a:xfrm>
            <a:off x="395288" y="1341438"/>
            <a:ext cx="2917658" cy="646331"/>
          </a:xfrm>
          <a:prstGeom prst="rect">
            <a:avLst/>
          </a:prstGeom>
          <a:solidFill>
            <a:schemeClr val="bg1"/>
          </a:solidFill>
          <a:ln w="19050">
            <a:solidFill>
              <a:schemeClr val="tx1"/>
            </a:solidFill>
            <a:miter lim="800000"/>
            <a:headEnd/>
            <a:tailEnd/>
          </a:ln>
        </p:spPr>
        <p:txBody>
          <a:bodyPr wrap="none">
            <a:spAutoFit/>
          </a:bodyPr>
          <a:lstStyle/>
          <a:p>
            <a:r>
              <a:rPr lang="el-GR" dirty="0"/>
              <a:t>Δεξί πλήκτρο</a:t>
            </a:r>
          </a:p>
          <a:p>
            <a:r>
              <a:rPr lang="el-GR" dirty="0"/>
              <a:t>επάνω στην </a:t>
            </a:r>
            <a:r>
              <a:rPr lang="el-GR" dirty="0" smtClean="0"/>
              <a:t>γραμμή τάσης</a:t>
            </a:r>
            <a:endParaRPr lang="el-GR" dirty="0"/>
          </a:p>
        </p:txBody>
      </p:sp>
      <p:pic>
        <p:nvPicPr>
          <p:cNvPr id="50182" name="Picture 6"/>
          <p:cNvPicPr>
            <a:picLocks noChangeAspect="1" noChangeArrowheads="1"/>
          </p:cNvPicPr>
          <p:nvPr/>
        </p:nvPicPr>
        <p:blipFill>
          <a:blip r:embed="rId2" cstate="print"/>
          <a:srcRect/>
          <a:stretch>
            <a:fillRect/>
          </a:stretch>
        </p:blipFill>
        <p:spPr bwMode="auto">
          <a:xfrm>
            <a:off x="2627784" y="3140968"/>
            <a:ext cx="4991100" cy="3371850"/>
          </a:xfrm>
          <a:prstGeom prst="rect">
            <a:avLst/>
          </a:prstGeom>
          <a:noFill/>
          <a:ln w="9525">
            <a:noFill/>
            <a:miter lim="800000"/>
            <a:headEnd/>
            <a:tailEnd/>
          </a:ln>
        </p:spPr>
      </p:pic>
      <p:cxnSp>
        <p:nvCxnSpPr>
          <p:cNvPr id="9" name="8 - Ευθύγραμμο βέλος σύνδεσης"/>
          <p:cNvCxnSpPr/>
          <p:nvPr/>
        </p:nvCxnSpPr>
        <p:spPr>
          <a:xfrm>
            <a:off x="2195736" y="2060848"/>
            <a:ext cx="2736304" cy="26642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 Έλλειψη"/>
          <p:cNvSpPr/>
          <p:nvPr/>
        </p:nvSpPr>
        <p:spPr>
          <a:xfrm>
            <a:off x="4932040" y="5013176"/>
            <a:ext cx="2664296" cy="3600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3995936" y="1340768"/>
            <a:ext cx="4752527" cy="461665"/>
          </a:xfrm>
          <a:prstGeom prst="rect">
            <a:avLst/>
          </a:prstGeom>
          <a:noFill/>
        </p:spPr>
        <p:txBody>
          <a:bodyPr wrap="square" rtlCol="0">
            <a:spAutoFit/>
          </a:bodyPr>
          <a:lstStyle/>
          <a:p>
            <a:r>
              <a:rPr lang="el-GR" sz="1200" dirty="0" smtClean="0"/>
              <a:t>Δεν ενώνουμε ποτέ τα πειραματικά σημεία μεταξύ τους εκτός από τις γραφικές παραστάσεις της πρώτης και της δεύτερης παραγώγου</a:t>
            </a:r>
            <a:endParaRPr lang="el-GR"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2400" b="1" dirty="0" smtClean="0"/>
              <a:t>Εύρεση πρώτης και δεύτερης παραγώγου</a:t>
            </a:r>
            <a:r>
              <a:rPr lang="en-US" sz="2400" b="1" dirty="0" smtClean="0"/>
              <a:t> (2)</a:t>
            </a:r>
            <a:endParaRPr lang="el-GR" sz="2400" b="1" dirty="0"/>
          </a:p>
        </p:txBody>
      </p:sp>
      <p:graphicFrame>
        <p:nvGraphicFramePr>
          <p:cNvPr id="4" name="3 - Πίνακας"/>
          <p:cNvGraphicFramePr>
            <a:graphicFrameLocks noGrp="1"/>
          </p:cNvGraphicFramePr>
          <p:nvPr/>
        </p:nvGraphicFramePr>
        <p:xfrm>
          <a:off x="2555776" y="908720"/>
          <a:ext cx="3404556" cy="5669280"/>
        </p:xfrm>
        <a:graphic>
          <a:graphicData uri="http://schemas.openxmlformats.org/drawingml/2006/table">
            <a:tbl>
              <a:tblPr/>
              <a:tblGrid>
                <a:gridCol w="1854380"/>
                <a:gridCol w="1550176"/>
              </a:tblGrid>
              <a:tr h="178293">
                <a:tc>
                  <a:txBody>
                    <a:bodyPr/>
                    <a:lstStyle/>
                    <a:p>
                      <a:pPr algn="ctr">
                        <a:spcBef>
                          <a:spcPts val="300"/>
                        </a:spcBef>
                        <a:spcAft>
                          <a:spcPts val="300"/>
                        </a:spcAft>
                      </a:pPr>
                      <a:r>
                        <a:rPr lang="el-GR" sz="1200" dirty="0">
                          <a:latin typeface="Times New Roman"/>
                          <a:ea typeface="Times New Roman"/>
                          <a:cs typeface="Times New Roman"/>
                        </a:rPr>
                        <a:t>Όγκος </a:t>
                      </a:r>
                      <a:r>
                        <a:rPr lang="en-US" sz="1200" dirty="0" err="1">
                          <a:latin typeface="Times New Roman"/>
                          <a:ea typeface="Times New Roman"/>
                          <a:cs typeface="Times New Roman"/>
                        </a:rPr>
                        <a:t>NaOH</a:t>
                      </a:r>
                      <a:r>
                        <a:rPr lang="en-US" sz="1200" dirty="0">
                          <a:latin typeface="Times New Roman"/>
                          <a:ea typeface="Times New Roman"/>
                          <a:cs typeface="Times New Roman"/>
                        </a:rPr>
                        <a:t> / ml</a:t>
                      </a:r>
                      <a:endParaRPr lang="el-GR"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dirty="0">
                          <a:latin typeface="Times New Roman"/>
                          <a:ea typeface="Times New Roman"/>
                          <a:cs typeface="Times New Roman"/>
                        </a:rPr>
                        <a:t>pH</a:t>
                      </a:r>
                      <a:endParaRPr lang="el-GR" sz="1200" dirty="0">
                        <a:latin typeface="Times New Roman"/>
                        <a:ea typeface="Times New Roman"/>
                        <a:cs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0,72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3,31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3,69</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3,72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3,98</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5,72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4,22</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7,72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4,43</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9,72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4,61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10,72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4,69</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11,72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4,77</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12,72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4,87</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13,72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4,96</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15,72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5,14</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17,72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5,43</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18,72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5,63</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19,22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5,77</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19,85</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6,04</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20,42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6,55</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20,54</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6,81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20,62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7,09</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7,69</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20,78</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8,91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20,82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9,61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20,86</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9,96</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21,02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10,52</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21,60</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11,14</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22,90</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11,54</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23,72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11,81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25,72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12,06</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27,72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12,21</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30,72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12,39</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52">
                <a:tc>
                  <a:txBody>
                    <a:bodyPr/>
                    <a:lstStyle/>
                    <a:p>
                      <a:pPr algn="ctr">
                        <a:spcAft>
                          <a:spcPts val="0"/>
                        </a:spcAft>
                      </a:pPr>
                      <a:r>
                        <a:rPr lang="el-GR" sz="1200">
                          <a:latin typeface="Arial"/>
                          <a:ea typeface="Times New Roman"/>
                          <a:cs typeface="Times New Roman"/>
                        </a:rPr>
                        <a:t>31,72</a:t>
                      </a:r>
                      <a:endParaRPr lang="el-GR" sz="120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200" dirty="0">
                          <a:latin typeface="Arial"/>
                          <a:ea typeface="Times New Roman"/>
                          <a:cs typeface="Times New Roman"/>
                        </a:rPr>
                        <a:t>12,42</a:t>
                      </a:r>
                      <a:endParaRPr lang="el-GR" sz="1200" dirty="0">
                        <a:latin typeface="Times New Roman"/>
                        <a:ea typeface="Times New Roman"/>
                        <a:cs typeface="Times New Roman"/>
                      </a:endParaRPr>
                    </a:p>
                  </a:txBody>
                  <a:tcPr marL="58615" marR="58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2400" b="1" dirty="0" smtClean="0"/>
              <a:t>Εύρεση πρώτης και δεύτερης παραγώγου</a:t>
            </a:r>
            <a:r>
              <a:rPr lang="en-US" sz="2400" b="1" dirty="0" smtClean="0"/>
              <a:t> (3)</a:t>
            </a:r>
            <a:endParaRPr lang="el-GR" sz="2400" b="1" dirty="0"/>
          </a:p>
        </p:txBody>
      </p:sp>
      <p:graphicFrame>
        <p:nvGraphicFramePr>
          <p:cNvPr id="7" name="1 - Γράφημα"/>
          <p:cNvGraphicFramePr/>
          <p:nvPr/>
        </p:nvGraphicFramePr>
        <p:xfrm>
          <a:off x="1475656" y="1340768"/>
          <a:ext cx="5814392" cy="38918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2400" b="1" dirty="0" smtClean="0"/>
              <a:t>Εύρεση πρώτης και δεύτερης παραγώγου</a:t>
            </a:r>
            <a:r>
              <a:rPr lang="en-US" sz="2400" b="1" dirty="0" smtClean="0"/>
              <a:t> (4)</a:t>
            </a:r>
            <a:endParaRPr lang="el-GR" sz="2400" b="1" dirty="0"/>
          </a:p>
        </p:txBody>
      </p:sp>
      <p:sp>
        <p:nvSpPr>
          <p:cNvPr id="3" name="2 - Θέση περιεχομένου"/>
          <p:cNvSpPr>
            <a:spLocks noGrp="1"/>
          </p:cNvSpPr>
          <p:nvPr>
            <p:ph idx="1"/>
          </p:nvPr>
        </p:nvSpPr>
        <p:spPr>
          <a:xfrm>
            <a:off x="395536" y="1340768"/>
            <a:ext cx="8229600" cy="4525963"/>
          </a:xfrm>
        </p:spPr>
        <p:txBody>
          <a:bodyPr/>
          <a:lstStyle/>
          <a:p>
            <a:r>
              <a:rPr lang="el-GR" sz="1800" dirty="0" smtClean="0"/>
              <a:t>Στην πρώτη παράγωγο προσδιορίζουμε την μεταβολή της κλίσης της καμπύλης της γραφικής παράστασης Α1 έναντι του προστιθέμενου όγκου της βάσης.</a:t>
            </a:r>
          </a:p>
          <a:p>
            <a:pPr>
              <a:buNone/>
            </a:pPr>
            <a:r>
              <a:rPr lang="el-GR" sz="1800" dirty="0" smtClean="0"/>
              <a:t> </a:t>
            </a:r>
          </a:p>
          <a:p>
            <a:r>
              <a:rPr lang="el-GR" sz="1800" dirty="0" smtClean="0"/>
              <a:t>Εάν σε μία </a:t>
            </a:r>
            <a:r>
              <a:rPr lang="el-GR" sz="1800" dirty="0" err="1" smtClean="0"/>
              <a:t>ποτενσιομετρική</a:t>
            </a:r>
            <a:r>
              <a:rPr lang="el-GR" sz="1800" dirty="0" smtClean="0"/>
              <a:t> τιτλοδότηση υπάρχουν Ν πειραματικά σημεία, στην πρώτη παράγωγο τα σημεία μειώνονται και ένα</a:t>
            </a:r>
            <a:r>
              <a:rPr lang="en-US" sz="1800" dirty="0" smtClean="0"/>
              <a:t> (N-1)</a:t>
            </a:r>
            <a:r>
              <a:rPr lang="el-GR" sz="1800" dirty="0" smtClean="0"/>
              <a:t>, ενώ στην δεύτερη παράγωγο τα σημεία είναι μειωμένα κατά δύο</a:t>
            </a:r>
            <a:r>
              <a:rPr lang="en-US" sz="1800" dirty="0" smtClean="0"/>
              <a:t> (N-2)</a:t>
            </a:r>
            <a:r>
              <a:rPr lang="el-GR" sz="1800" dirty="0" smtClean="0"/>
              <a:t>.</a:t>
            </a:r>
          </a:p>
          <a:p>
            <a:pPr>
              <a:buNone/>
            </a:pPr>
            <a:r>
              <a:rPr lang="el-GR" sz="1800" dirty="0" smtClean="0"/>
              <a:t> </a:t>
            </a:r>
          </a:p>
          <a:p>
            <a:pPr>
              <a:spcAft>
                <a:spcPts val="1200"/>
              </a:spcAft>
              <a:buNone/>
            </a:pPr>
            <a:r>
              <a:rPr lang="el-GR" sz="1800" dirty="0" smtClean="0"/>
              <a:t>Υπολογισμός σημείων πρώτης παραγώγου.</a:t>
            </a:r>
          </a:p>
          <a:p>
            <a:r>
              <a:rPr lang="el-GR" sz="1800" b="1" dirty="0" smtClean="0"/>
              <a:t>Στήλη </a:t>
            </a:r>
            <a:r>
              <a:rPr lang="en-US" sz="1800" b="1" dirty="0" smtClean="0"/>
              <a:t>C</a:t>
            </a:r>
            <a:r>
              <a:rPr lang="en-US" sz="1800" dirty="0" smtClean="0"/>
              <a:t> </a:t>
            </a:r>
            <a:r>
              <a:rPr lang="el-GR" sz="1800" dirty="0" smtClean="0"/>
              <a:t>: διαφορά διαδοχικών τιμών του </a:t>
            </a:r>
            <a:r>
              <a:rPr lang="en-US" sz="1800" dirty="0" smtClean="0"/>
              <a:t>V</a:t>
            </a:r>
            <a:r>
              <a:rPr lang="el-GR" sz="1800" dirty="0" smtClean="0"/>
              <a:t> (</a:t>
            </a:r>
            <a:r>
              <a:rPr lang="en-US" sz="1800" dirty="0" smtClean="0"/>
              <a:t>V</a:t>
            </a:r>
            <a:r>
              <a:rPr lang="en-US" sz="1800" baseline="-25000" dirty="0" smtClean="0"/>
              <a:t>i</a:t>
            </a:r>
            <a:r>
              <a:rPr lang="en-US" sz="1800" dirty="0" smtClean="0"/>
              <a:t> </a:t>
            </a:r>
            <a:r>
              <a:rPr lang="el-GR" sz="1800" dirty="0" smtClean="0"/>
              <a:t>– </a:t>
            </a:r>
            <a:r>
              <a:rPr lang="en-US" sz="1800" dirty="0" smtClean="0"/>
              <a:t>V</a:t>
            </a:r>
            <a:r>
              <a:rPr lang="en-US" sz="1800" baseline="-25000" dirty="0" smtClean="0"/>
              <a:t>i</a:t>
            </a:r>
            <a:r>
              <a:rPr lang="el-GR" sz="1800" baseline="-25000" dirty="0" smtClean="0"/>
              <a:t>-1</a:t>
            </a:r>
            <a:r>
              <a:rPr lang="el-GR" sz="1800" dirty="0" smtClean="0"/>
              <a:t>),</a:t>
            </a:r>
          </a:p>
          <a:p>
            <a:r>
              <a:rPr lang="el-GR" sz="1800" b="1" dirty="0" smtClean="0"/>
              <a:t>Στήλη </a:t>
            </a:r>
            <a:r>
              <a:rPr lang="en-US" sz="1800" b="1" dirty="0" smtClean="0"/>
              <a:t>D</a:t>
            </a:r>
            <a:r>
              <a:rPr lang="en-US" sz="1800" dirty="0" smtClean="0"/>
              <a:t> </a:t>
            </a:r>
            <a:r>
              <a:rPr lang="el-GR" sz="1800" dirty="0" smtClean="0"/>
              <a:t>: διαφορά διαδοχικών τιμών του </a:t>
            </a:r>
            <a:r>
              <a:rPr lang="en-US" sz="1800" dirty="0" smtClean="0"/>
              <a:t>pH</a:t>
            </a:r>
            <a:r>
              <a:rPr lang="el-GR" sz="1800" dirty="0" smtClean="0"/>
              <a:t> (</a:t>
            </a:r>
            <a:r>
              <a:rPr lang="en-US" sz="1800" dirty="0" err="1" smtClean="0"/>
              <a:t>pH</a:t>
            </a:r>
            <a:r>
              <a:rPr lang="en-US" sz="1800" baseline="-25000" dirty="0" err="1" smtClean="0"/>
              <a:t>i</a:t>
            </a:r>
            <a:r>
              <a:rPr lang="en-US" sz="1800" dirty="0" smtClean="0"/>
              <a:t> </a:t>
            </a:r>
            <a:r>
              <a:rPr lang="el-GR" sz="1800" dirty="0" smtClean="0"/>
              <a:t>– </a:t>
            </a:r>
            <a:r>
              <a:rPr lang="en-US" sz="1800" dirty="0" err="1" smtClean="0"/>
              <a:t>pH</a:t>
            </a:r>
            <a:r>
              <a:rPr lang="en-US" sz="1800" baseline="-25000" dirty="0" err="1" smtClean="0"/>
              <a:t>i</a:t>
            </a:r>
            <a:r>
              <a:rPr lang="el-GR" sz="1800" baseline="-25000" dirty="0" smtClean="0"/>
              <a:t>-1</a:t>
            </a:r>
            <a:r>
              <a:rPr lang="el-GR" sz="1800" dirty="0" smtClean="0"/>
              <a:t>),</a:t>
            </a:r>
          </a:p>
          <a:p>
            <a:r>
              <a:rPr lang="el-GR" sz="1800" b="1" dirty="0" smtClean="0"/>
              <a:t>Στήλη Ε</a:t>
            </a:r>
            <a:r>
              <a:rPr lang="el-GR" sz="1800" dirty="0" smtClean="0"/>
              <a:t> : λόγος των τιμών της στήλης </a:t>
            </a:r>
            <a:r>
              <a:rPr lang="en-US" sz="1800" dirty="0" smtClean="0"/>
              <a:t>D </a:t>
            </a:r>
            <a:r>
              <a:rPr lang="el-GR" sz="1800" dirty="0" smtClean="0"/>
              <a:t>προς τις τιμές της στήλης </a:t>
            </a:r>
            <a:r>
              <a:rPr lang="en-US" sz="1800" dirty="0" smtClean="0"/>
              <a:t>C</a:t>
            </a:r>
            <a:r>
              <a:rPr lang="el-GR" sz="1800" dirty="0" smtClean="0"/>
              <a:t>,</a:t>
            </a:r>
          </a:p>
          <a:p>
            <a:r>
              <a:rPr lang="el-GR" sz="1800" b="1" dirty="0" smtClean="0"/>
              <a:t>Στήλη </a:t>
            </a:r>
            <a:r>
              <a:rPr lang="en-US" sz="1800" b="1" dirty="0" smtClean="0"/>
              <a:t>F</a:t>
            </a:r>
            <a:r>
              <a:rPr lang="en-US" sz="1800" dirty="0" smtClean="0"/>
              <a:t> </a:t>
            </a:r>
            <a:r>
              <a:rPr lang="el-GR" sz="1800" dirty="0" smtClean="0"/>
              <a:t>: </a:t>
            </a:r>
            <a:r>
              <a:rPr lang="el-GR" sz="1800" dirty="0" err="1" smtClean="0"/>
              <a:t>ημιάθροισμα</a:t>
            </a:r>
            <a:r>
              <a:rPr lang="el-GR" sz="1800" dirty="0" smtClean="0"/>
              <a:t> των διαδοχικών τιμών του όγκου (</a:t>
            </a:r>
            <a:r>
              <a:rPr lang="en-US" sz="1800" dirty="0" smtClean="0"/>
              <a:t>V</a:t>
            </a:r>
            <a:r>
              <a:rPr lang="en-US" sz="1800" baseline="-25000" dirty="0" smtClean="0"/>
              <a:t>i</a:t>
            </a:r>
            <a:r>
              <a:rPr lang="el-GR" sz="1800" dirty="0" smtClean="0"/>
              <a:t> + </a:t>
            </a:r>
            <a:r>
              <a:rPr lang="en-US" sz="1800" dirty="0" smtClean="0"/>
              <a:t>V</a:t>
            </a:r>
            <a:r>
              <a:rPr lang="en-US" sz="1800" baseline="-25000" dirty="0" smtClean="0"/>
              <a:t>i</a:t>
            </a:r>
            <a:r>
              <a:rPr lang="el-GR" sz="1800" baseline="-25000" dirty="0" smtClean="0"/>
              <a:t>-1</a:t>
            </a:r>
            <a:r>
              <a:rPr lang="el-GR" sz="1800" dirty="0" smtClean="0"/>
              <a:t>)/2</a:t>
            </a:r>
            <a:endParaRPr lang="el-GR"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Εύρεση πρώτης και δεύτερης παραγώγου</a:t>
            </a:r>
            <a:r>
              <a:rPr lang="en-US" sz="2400" b="1" dirty="0" smtClean="0"/>
              <a:t> (5)</a:t>
            </a:r>
            <a:endParaRPr lang="el-GR" sz="2400" b="1" dirty="0"/>
          </a:p>
        </p:txBody>
      </p:sp>
      <p:graphicFrame>
        <p:nvGraphicFramePr>
          <p:cNvPr id="4" name="3 - Πίνακας"/>
          <p:cNvGraphicFramePr>
            <a:graphicFrameLocks noGrp="1"/>
          </p:cNvGraphicFramePr>
          <p:nvPr/>
        </p:nvGraphicFramePr>
        <p:xfrm>
          <a:off x="2627784" y="1988840"/>
          <a:ext cx="6120680" cy="4104462"/>
        </p:xfrm>
        <a:graphic>
          <a:graphicData uri="http://schemas.openxmlformats.org/drawingml/2006/table">
            <a:tbl>
              <a:tblPr/>
              <a:tblGrid>
                <a:gridCol w="1084676"/>
                <a:gridCol w="852448"/>
                <a:gridCol w="819631"/>
                <a:gridCol w="819631"/>
                <a:gridCol w="1647106"/>
                <a:gridCol w="897188"/>
              </a:tblGrid>
              <a:tr h="273630">
                <a:tc>
                  <a:txBody>
                    <a:bodyPr/>
                    <a:lstStyle/>
                    <a:p>
                      <a:pPr algn="ctr">
                        <a:spcAft>
                          <a:spcPts val="0"/>
                        </a:spcAft>
                      </a:pPr>
                      <a:r>
                        <a:rPr lang="en-US" sz="1600" b="1" dirty="0">
                          <a:solidFill>
                            <a:srgbClr val="000000"/>
                          </a:solidFill>
                          <a:latin typeface="Times New Roman"/>
                          <a:ea typeface="Times New Roman"/>
                          <a:cs typeface="Times New Roman"/>
                        </a:rPr>
                        <a:t>A</a:t>
                      </a:r>
                      <a:endParaRPr lang="el-GR" sz="16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Times New Roman"/>
                          <a:ea typeface="Times New Roman"/>
                          <a:cs typeface="Times New Roman"/>
                        </a:rPr>
                        <a:t>B</a:t>
                      </a:r>
                      <a:endParaRPr lang="el-GR" sz="16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Times New Roman"/>
                          <a:ea typeface="Times New Roman"/>
                          <a:cs typeface="Times New Roman"/>
                        </a:rPr>
                        <a:t>C</a:t>
                      </a:r>
                      <a:endParaRPr lang="el-GR" sz="16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D</a:t>
                      </a:r>
                      <a:endParaRPr lang="el-GR" sz="1600">
                        <a:latin typeface="Times New Roman"/>
                        <a:ea typeface="Times New Roman"/>
                        <a:cs typeface="Times New Roman"/>
                      </a:endParaRPr>
                    </a:p>
                  </a:txBody>
                  <a:tcPr marL="52214" marR="5221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Times New Roman"/>
                          <a:ea typeface="Times New Roman"/>
                          <a:cs typeface="Times New Roman"/>
                        </a:rPr>
                        <a:t>E</a:t>
                      </a:r>
                      <a:endParaRPr lang="el-GR" sz="1600" dirty="0">
                        <a:latin typeface="Times New Roman"/>
                        <a:ea typeface="Times New Roman"/>
                        <a:cs typeface="Times New Roman"/>
                      </a:endParaRPr>
                    </a:p>
                  </a:txBody>
                  <a:tcPr marL="52214" marR="5221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Times New Roman"/>
                          <a:ea typeface="Times New Roman"/>
                          <a:cs typeface="Times New Roman"/>
                        </a:rPr>
                        <a:t>F</a:t>
                      </a:r>
                      <a:endParaRPr lang="el-GR" sz="1600" dirty="0">
                        <a:latin typeface="Times New Roman"/>
                        <a:ea typeface="Times New Roman"/>
                        <a:cs typeface="Times New Roman"/>
                      </a:endParaRPr>
                    </a:p>
                  </a:txBody>
                  <a:tcPr marL="52214" marR="5221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27">
                <a:tc>
                  <a:txBody>
                    <a:bodyPr/>
                    <a:lstStyle/>
                    <a:p>
                      <a:pPr algn="r">
                        <a:spcAft>
                          <a:spcPts val="0"/>
                        </a:spcAft>
                      </a:pPr>
                      <a:r>
                        <a:rPr lang="el-GR" sz="1400" dirty="0">
                          <a:solidFill>
                            <a:srgbClr val="000000"/>
                          </a:solidFill>
                          <a:latin typeface="Arial"/>
                          <a:ea typeface="Times New Roman"/>
                          <a:cs typeface="Times New Roman"/>
                        </a:rPr>
                        <a:t>0.72</a:t>
                      </a:r>
                      <a:endParaRPr lang="el-GR" sz="14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solidFill>
                            <a:srgbClr val="000000"/>
                          </a:solidFill>
                          <a:latin typeface="Arial"/>
                          <a:ea typeface="Times New Roman"/>
                          <a:cs typeface="Times New Roman"/>
                        </a:rPr>
                        <a:t>3.31</a:t>
                      </a:r>
                      <a:endParaRPr lang="el-GR" sz="14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400" dirty="0">
                        <a:latin typeface="Calibri"/>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l-GR" sz="1400" dirty="0">
                        <a:latin typeface="Calibri"/>
                        <a:ea typeface="Times New Roman"/>
                        <a:cs typeface="Times New Roman"/>
                      </a:endParaRPr>
                    </a:p>
                  </a:txBody>
                  <a:tcPr marL="52214" marR="522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l-GR" sz="1400" dirty="0">
                        <a:latin typeface="Calibri"/>
                        <a:ea typeface="Times New Roman"/>
                        <a:cs typeface="Times New Roman"/>
                      </a:endParaRPr>
                    </a:p>
                  </a:txBody>
                  <a:tcPr marL="52214" marR="5221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l-GR" sz="1400" dirty="0">
                        <a:latin typeface="Calibri"/>
                        <a:ea typeface="Times New Roman"/>
                        <a:cs typeface="Times New Roman"/>
                      </a:endParaRPr>
                    </a:p>
                  </a:txBody>
                  <a:tcPr marL="52214" marR="52214" marT="0" marB="0" anchor="b">
                    <a:lnL>
                      <a:noFill/>
                    </a:lnL>
                    <a:lnR>
                      <a:noFill/>
                    </a:lnR>
                    <a:lnT w="12700" cap="flat" cmpd="sng" algn="ctr">
                      <a:solidFill>
                        <a:srgbClr val="000000"/>
                      </a:solidFill>
                      <a:prstDash val="solid"/>
                      <a:round/>
                      <a:headEnd type="none" w="med" len="med"/>
                      <a:tailEnd type="none" w="med" len="med"/>
                    </a:lnT>
                    <a:lnB>
                      <a:noFill/>
                    </a:lnB>
                  </a:tcPr>
                </a:tc>
              </a:tr>
              <a:tr h="239427">
                <a:tc>
                  <a:txBody>
                    <a:bodyPr/>
                    <a:lstStyle/>
                    <a:p>
                      <a:pPr algn="r">
                        <a:spcAft>
                          <a:spcPts val="0"/>
                        </a:spcAft>
                      </a:pPr>
                      <a:r>
                        <a:rPr lang="el-GR" sz="1400">
                          <a:solidFill>
                            <a:srgbClr val="000000"/>
                          </a:solidFill>
                          <a:latin typeface="Arial"/>
                          <a:ea typeface="Times New Roman"/>
                          <a:cs typeface="Times New Roman"/>
                        </a:rPr>
                        <a:t>1.72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3.69</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solidFill>
                            <a:srgbClr val="000000"/>
                          </a:solidFill>
                          <a:latin typeface="Calibri"/>
                          <a:ea typeface="Times New Roman"/>
                          <a:cs typeface="Times New Roman"/>
                        </a:rPr>
                        <a:t>1</a:t>
                      </a:r>
                      <a:endParaRPr lang="el-GR" sz="14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0.38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0.38</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1.22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3.72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3.98</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solidFill>
                            <a:srgbClr val="000000"/>
                          </a:solidFill>
                          <a:latin typeface="Calibri"/>
                          <a:ea typeface="Times New Roman"/>
                          <a:cs typeface="Times New Roman"/>
                        </a:rPr>
                        <a:t>2</a:t>
                      </a:r>
                      <a:endParaRPr lang="el-GR" sz="14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0.29</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0.145</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2.72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5.72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4.22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0.24</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0.12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4.72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7.72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4.43</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0.21</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0.105</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6.72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9.72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4.61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0.09</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8.72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10.72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4.69</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0.08</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10.22</a:t>
                      </a:r>
                      <a:endParaRPr lang="el-GR" sz="140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11.72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4.77</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11.22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12.72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4.87</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12.22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13.72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4.96</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0.09</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0.09</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13.22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15.72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5.14</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0.09</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14.72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17.72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solidFill>
                            <a:srgbClr val="000000"/>
                          </a:solidFill>
                          <a:latin typeface="Arial"/>
                          <a:ea typeface="Times New Roman"/>
                          <a:cs typeface="Times New Roman"/>
                        </a:rPr>
                        <a:t>5.43</a:t>
                      </a:r>
                      <a:endParaRPr lang="el-GR" sz="1400" dirty="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0.29</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0.145</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16.72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18.72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5.63</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18.22</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19.22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5.77</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0.5</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0.14</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0.28</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18.97</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19.85</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6.04</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0.63</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0.27</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0.428571</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19.535</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r h="239427">
                <a:tc>
                  <a:txBody>
                    <a:bodyPr/>
                    <a:lstStyle/>
                    <a:p>
                      <a:pPr algn="r">
                        <a:spcAft>
                          <a:spcPts val="0"/>
                        </a:spcAft>
                      </a:pPr>
                      <a:r>
                        <a:rPr lang="el-GR" sz="1400">
                          <a:solidFill>
                            <a:srgbClr val="000000"/>
                          </a:solidFill>
                          <a:latin typeface="Arial"/>
                          <a:ea typeface="Times New Roman"/>
                          <a:cs typeface="Times New Roman"/>
                        </a:rPr>
                        <a:t>20.42</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Arial"/>
                          <a:ea typeface="Times New Roman"/>
                          <a:cs typeface="Times New Roman"/>
                        </a:rPr>
                        <a:t>6.55</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solidFill>
                            <a:srgbClr val="000000"/>
                          </a:solidFill>
                          <a:latin typeface="Calibri"/>
                          <a:ea typeface="Times New Roman"/>
                          <a:cs typeface="Times New Roman"/>
                        </a:rPr>
                        <a:t>0.57</a:t>
                      </a:r>
                      <a:endParaRPr lang="el-GR" sz="1400">
                        <a:latin typeface="Times New Roman"/>
                        <a:ea typeface="Times New Roman"/>
                        <a:cs typeface="Times New Roman"/>
                      </a:endParaRPr>
                    </a:p>
                  </a:txBody>
                  <a:tcPr marL="52214" marR="5221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0.51</a:t>
                      </a:r>
                      <a:endParaRPr lang="el-GR" sz="140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0.894737</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20.135</a:t>
                      </a:r>
                      <a:endParaRPr lang="el-GR" sz="1400" dirty="0">
                        <a:latin typeface="Times New Roman"/>
                        <a:ea typeface="Times New Roman"/>
                        <a:cs typeface="Times New Roman"/>
                      </a:endParaRPr>
                    </a:p>
                  </a:txBody>
                  <a:tcPr marL="52214" marR="52214" marT="0" marB="0" anchor="b">
                    <a:lnL>
                      <a:noFill/>
                    </a:lnL>
                    <a:lnR>
                      <a:noFill/>
                    </a:lnR>
                    <a:lnT>
                      <a:noFill/>
                    </a:lnT>
                    <a:lnB>
                      <a:noFill/>
                    </a:lnB>
                  </a:tcPr>
                </a:tc>
              </a:tr>
            </a:tbl>
          </a:graphicData>
        </a:graphic>
      </p:graphicFrame>
      <p:sp>
        <p:nvSpPr>
          <p:cNvPr id="5" name="4 - Ορθογώνιο"/>
          <p:cNvSpPr/>
          <p:nvPr/>
        </p:nvSpPr>
        <p:spPr>
          <a:xfrm>
            <a:off x="251520" y="1052736"/>
            <a:ext cx="4572000" cy="1754326"/>
          </a:xfrm>
          <a:prstGeom prst="rect">
            <a:avLst/>
          </a:prstGeom>
        </p:spPr>
        <p:txBody>
          <a:bodyPr>
            <a:spAutoFit/>
          </a:bodyPr>
          <a:lstStyle/>
          <a:p>
            <a:r>
              <a:rPr lang="el-GR" dirty="0" smtClean="0"/>
              <a:t>Στήλη Α : </a:t>
            </a:r>
            <a:r>
              <a:rPr lang="en-US" dirty="0" smtClean="0"/>
              <a:t>V</a:t>
            </a:r>
          </a:p>
          <a:p>
            <a:r>
              <a:rPr lang="el-GR" dirty="0" smtClean="0"/>
              <a:t>Στήλη Β : </a:t>
            </a:r>
            <a:r>
              <a:rPr lang="en-US" dirty="0" smtClean="0"/>
              <a:t>pH</a:t>
            </a:r>
            <a:endParaRPr lang="el-GR" dirty="0" smtClean="0"/>
          </a:p>
          <a:p>
            <a:r>
              <a:rPr lang="el-GR" dirty="0" smtClean="0"/>
              <a:t>Στήλη </a:t>
            </a:r>
            <a:r>
              <a:rPr lang="en-US" dirty="0" smtClean="0"/>
              <a:t>C </a:t>
            </a:r>
            <a:r>
              <a:rPr lang="el-GR" dirty="0" smtClean="0"/>
              <a:t>: </a:t>
            </a:r>
            <a:r>
              <a:rPr lang="en-US" dirty="0" smtClean="0"/>
              <a:t>V</a:t>
            </a:r>
            <a:r>
              <a:rPr lang="en-US" baseline="-25000" dirty="0" smtClean="0"/>
              <a:t>i</a:t>
            </a:r>
            <a:r>
              <a:rPr lang="en-US" dirty="0" smtClean="0"/>
              <a:t> </a:t>
            </a:r>
            <a:r>
              <a:rPr lang="el-GR" dirty="0" smtClean="0"/>
              <a:t>– </a:t>
            </a:r>
            <a:r>
              <a:rPr lang="en-US" dirty="0" smtClean="0"/>
              <a:t>V</a:t>
            </a:r>
            <a:r>
              <a:rPr lang="en-US" baseline="-25000" dirty="0" smtClean="0"/>
              <a:t>i</a:t>
            </a:r>
            <a:r>
              <a:rPr lang="el-GR" baseline="-25000" dirty="0" smtClean="0"/>
              <a:t>-1</a:t>
            </a:r>
            <a:endParaRPr lang="el-GR" dirty="0" smtClean="0"/>
          </a:p>
          <a:p>
            <a:r>
              <a:rPr lang="el-GR" dirty="0" smtClean="0"/>
              <a:t>Στήλη </a:t>
            </a:r>
            <a:r>
              <a:rPr lang="en-US" dirty="0" smtClean="0"/>
              <a:t>D </a:t>
            </a:r>
            <a:r>
              <a:rPr lang="el-GR" dirty="0" smtClean="0"/>
              <a:t>:</a:t>
            </a:r>
            <a:r>
              <a:rPr lang="en-US" dirty="0" smtClean="0"/>
              <a:t> </a:t>
            </a:r>
            <a:r>
              <a:rPr lang="en-US" dirty="0" err="1" smtClean="0"/>
              <a:t>pH</a:t>
            </a:r>
            <a:r>
              <a:rPr lang="en-US" baseline="-25000" dirty="0" err="1" smtClean="0"/>
              <a:t>i</a:t>
            </a:r>
            <a:r>
              <a:rPr lang="en-US" dirty="0" smtClean="0"/>
              <a:t> </a:t>
            </a:r>
            <a:r>
              <a:rPr lang="el-GR" dirty="0" smtClean="0"/>
              <a:t>– </a:t>
            </a:r>
            <a:r>
              <a:rPr lang="en-US" dirty="0" err="1" smtClean="0"/>
              <a:t>pH</a:t>
            </a:r>
            <a:r>
              <a:rPr lang="en-US" baseline="-25000" dirty="0" err="1" smtClean="0"/>
              <a:t>i</a:t>
            </a:r>
            <a:r>
              <a:rPr lang="el-GR" baseline="-25000" dirty="0" smtClean="0"/>
              <a:t>-1</a:t>
            </a:r>
            <a:endParaRPr lang="el-GR" dirty="0" smtClean="0"/>
          </a:p>
          <a:p>
            <a:r>
              <a:rPr lang="el-GR" dirty="0" smtClean="0"/>
              <a:t>Στήλη Ε : </a:t>
            </a:r>
            <a:r>
              <a:rPr lang="en-US" dirty="0" smtClean="0"/>
              <a:t>D /</a:t>
            </a:r>
            <a:r>
              <a:rPr lang="el-GR" dirty="0" smtClean="0"/>
              <a:t> </a:t>
            </a:r>
            <a:r>
              <a:rPr lang="en-US" dirty="0" smtClean="0"/>
              <a:t>C</a:t>
            </a:r>
            <a:endParaRPr lang="el-GR" dirty="0" smtClean="0"/>
          </a:p>
          <a:p>
            <a:r>
              <a:rPr lang="el-GR" dirty="0" smtClean="0"/>
              <a:t>Στήλη </a:t>
            </a:r>
            <a:r>
              <a:rPr lang="en-US" dirty="0" smtClean="0"/>
              <a:t>F </a:t>
            </a:r>
            <a:r>
              <a:rPr lang="el-GR" dirty="0" smtClean="0"/>
              <a:t>: (</a:t>
            </a:r>
            <a:r>
              <a:rPr lang="en-US" dirty="0" smtClean="0"/>
              <a:t>V</a:t>
            </a:r>
            <a:r>
              <a:rPr lang="en-US" baseline="-25000" dirty="0" smtClean="0"/>
              <a:t>i</a:t>
            </a:r>
            <a:r>
              <a:rPr lang="el-GR" dirty="0" smtClean="0"/>
              <a:t> + </a:t>
            </a:r>
            <a:r>
              <a:rPr lang="en-US" dirty="0" smtClean="0"/>
              <a:t>V</a:t>
            </a:r>
            <a:r>
              <a:rPr lang="en-US" baseline="-25000" dirty="0" smtClean="0"/>
              <a:t>i</a:t>
            </a:r>
            <a:r>
              <a:rPr lang="el-GR" baseline="-25000" dirty="0" smtClean="0"/>
              <a:t>-1</a:t>
            </a:r>
            <a:r>
              <a:rPr lang="el-GR" dirty="0" smtClean="0"/>
              <a:t>)/2</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Εύρεση πρώτης και δεύτερης παραγώγου</a:t>
            </a:r>
            <a:r>
              <a:rPr lang="en-US" sz="2400" b="1" dirty="0" smtClean="0"/>
              <a:t> (6)</a:t>
            </a:r>
            <a:endParaRPr lang="el-GR" sz="2400" b="1" dirty="0"/>
          </a:p>
        </p:txBody>
      </p:sp>
      <p:graphicFrame>
        <p:nvGraphicFramePr>
          <p:cNvPr id="4" name="3 - Γράφημα"/>
          <p:cNvGraphicFramePr/>
          <p:nvPr/>
        </p:nvGraphicFramePr>
        <p:xfrm>
          <a:off x="1619672" y="1340768"/>
          <a:ext cx="5919167" cy="43264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Εύρεση πρώτης και δεύτερης παραγώγου</a:t>
            </a:r>
            <a:r>
              <a:rPr lang="en-US" sz="2400" b="1" dirty="0" smtClean="0"/>
              <a:t> (7)</a:t>
            </a:r>
            <a:endParaRPr lang="el-GR" sz="2400" b="1" dirty="0"/>
          </a:p>
        </p:txBody>
      </p:sp>
      <p:sp>
        <p:nvSpPr>
          <p:cNvPr id="3" name="2 - Θέση περιεχομένου"/>
          <p:cNvSpPr>
            <a:spLocks noGrp="1"/>
          </p:cNvSpPr>
          <p:nvPr>
            <p:ph idx="1"/>
          </p:nvPr>
        </p:nvSpPr>
        <p:spPr>
          <a:xfrm>
            <a:off x="323528" y="1196752"/>
            <a:ext cx="8568952" cy="4525963"/>
          </a:xfrm>
        </p:spPr>
        <p:txBody>
          <a:bodyPr/>
          <a:lstStyle/>
          <a:p>
            <a:pPr>
              <a:spcAft>
                <a:spcPts val="1200"/>
              </a:spcAft>
              <a:buNone/>
            </a:pPr>
            <a:r>
              <a:rPr lang="el-GR" sz="1800" dirty="0" smtClean="0"/>
              <a:t>Υπολογισμός σημείων δεύτερης παραγώγου.</a:t>
            </a:r>
            <a:endParaRPr lang="en-US" sz="1800" dirty="0" smtClean="0"/>
          </a:p>
          <a:p>
            <a:pPr marL="0" indent="0">
              <a:spcAft>
                <a:spcPts val="1200"/>
              </a:spcAft>
              <a:buNone/>
            </a:pPr>
            <a:r>
              <a:rPr lang="el-GR" sz="1800" dirty="0" smtClean="0"/>
              <a:t>Στην δεύτερη παράγωγο χρησιμοποιούμε για </a:t>
            </a:r>
            <a:r>
              <a:rPr lang="en-US" sz="1800" dirty="0" smtClean="0"/>
              <a:t>x </a:t>
            </a:r>
            <a:r>
              <a:rPr lang="el-GR" sz="1800" dirty="0" smtClean="0"/>
              <a:t>τις τιμές της στήλης </a:t>
            </a:r>
            <a:r>
              <a:rPr lang="en-US" sz="1800" dirty="0" smtClean="0"/>
              <a:t>F (</a:t>
            </a:r>
            <a:r>
              <a:rPr lang="el-GR" sz="1800" dirty="0" smtClean="0"/>
              <a:t>μέσος όρος διαδοχικών τιμών όγκου) και για </a:t>
            </a:r>
            <a:r>
              <a:rPr lang="en-US" sz="1800" dirty="0" smtClean="0"/>
              <a:t>y </a:t>
            </a:r>
            <a:r>
              <a:rPr lang="el-GR" sz="1800" dirty="0" smtClean="0"/>
              <a:t>τις τιμές της στήλης </a:t>
            </a:r>
            <a:r>
              <a:rPr lang="en-US" sz="1800" dirty="0" smtClean="0"/>
              <a:t>E (</a:t>
            </a:r>
            <a:r>
              <a:rPr lang="el-GR" sz="1800" dirty="0" smtClean="0"/>
              <a:t>λόγος Δ</a:t>
            </a:r>
            <a:r>
              <a:rPr lang="en-US" sz="1800" dirty="0" smtClean="0"/>
              <a:t>pH/</a:t>
            </a:r>
            <a:r>
              <a:rPr lang="el-GR" sz="1800" dirty="0" smtClean="0"/>
              <a:t>Δ</a:t>
            </a:r>
            <a:r>
              <a:rPr lang="en-US" sz="1800" dirty="0" smtClean="0"/>
              <a:t>V) </a:t>
            </a:r>
            <a:r>
              <a:rPr lang="el-GR" sz="1800" dirty="0" smtClean="0"/>
              <a:t>και ακολουθούμε την ίδια πορεία όπως στον υπολογισμό της πρώτης παραγώγου</a:t>
            </a:r>
          </a:p>
          <a:p>
            <a:r>
              <a:rPr lang="el-GR" sz="1800" b="1" dirty="0" smtClean="0"/>
              <a:t>Στήλη </a:t>
            </a:r>
            <a:r>
              <a:rPr lang="en-US" sz="1800" b="1" dirty="0" smtClean="0"/>
              <a:t>G</a:t>
            </a:r>
            <a:r>
              <a:rPr lang="en-US" sz="1800" dirty="0" smtClean="0"/>
              <a:t> </a:t>
            </a:r>
            <a:r>
              <a:rPr lang="el-GR" sz="1800" dirty="0" smtClean="0"/>
              <a:t>: διαφορά διαδοχικών τιμών των λόγων Δ</a:t>
            </a:r>
            <a:r>
              <a:rPr lang="en-US" sz="1800" dirty="0" smtClean="0"/>
              <a:t>pH</a:t>
            </a:r>
            <a:r>
              <a:rPr lang="el-GR" sz="1800" dirty="0" smtClean="0"/>
              <a:t>/Δ</a:t>
            </a:r>
            <a:r>
              <a:rPr lang="en-US" sz="1800" dirty="0" smtClean="0"/>
              <a:t>V </a:t>
            </a:r>
            <a:r>
              <a:rPr lang="el-GR" sz="1800" dirty="0" smtClean="0"/>
              <a:t>– διαφορά των διαδοχικών τιμών της στήλης Ε,</a:t>
            </a:r>
          </a:p>
          <a:p>
            <a:r>
              <a:rPr lang="el-GR" sz="1800" b="1" dirty="0" smtClean="0"/>
              <a:t>Στήλη </a:t>
            </a:r>
            <a:r>
              <a:rPr lang="en-US" sz="1800" b="1" dirty="0" smtClean="0"/>
              <a:t>H</a:t>
            </a:r>
            <a:r>
              <a:rPr lang="en-US" sz="1800" dirty="0" smtClean="0"/>
              <a:t> </a:t>
            </a:r>
            <a:r>
              <a:rPr lang="el-GR" sz="1800" dirty="0" smtClean="0"/>
              <a:t>: διαφορά διαδοχικών τιμών του </a:t>
            </a:r>
            <a:r>
              <a:rPr lang="el-GR" sz="1800" dirty="0" err="1" smtClean="0"/>
              <a:t>ημιαθροίσματος</a:t>
            </a:r>
            <a:r>
              <a:rPr lang="el-GR" sz="1800" dirty="0" smtClean="0"/>
              <a:t> των όγκων - διαφορά των διαδοχικών τιμών της στήλης </a:t>
            </a:r>
            <a:r>
              <a:rPr lang="en-US" sz="1800" dirty="0" smtClean="0"/>
              <a:t>F</a:t>
            </a:r>
            <a:r>
              <a:rPr lang="el-GR" sz="1800" dirty="0" smtClean="0"/>
              <a:t>,</a:t>
            </a:r>
          </a:p>
          <a:p>
            <a:r>
              <a:rPr lang="el-GR" sz="1800" b="1" dirty="0" smtClean="0"/>
              <a:t>Στήλη </a:t>
            </a:r>
            <a:r>
              <a:rPr lang="en-US" sz="1800" b="1" dirty="0" smtClean="0"/>
              <a:t>I</a:t>
            </a:r>
            <a:r>
              <a:rPr lang="el-GR" sz="1800" dirty="0" smtClean="0"/>
              <a:t> : λόγος των τιμών της στήλης </a:t>
            </a:r>
            <a:r>
              <a:rPr lang="en-US" sz="1800" dirty="0" smtClean="0"/>
              <a:t>G </a:t>
            </a:r>
            <a:r>
              <a:rPr lang="el-GR" sz="1800" dirty="0" smtClean="0"/>
              <a:t>προς τις τιμές της στήλης </a:t>
            </a:r>
            <a:r>
              <a:rPr lang="en-US" sz="1800" dirty="0" smtClean="0"/>
              <a:t>H</a:t>
            </a:r>
            <a:r>
              <a:rPr lang="el-GR" sz="1800" dirty="0" smtClean="0"/>
              <a:t>,</a:t>
            </a:r>
          </a:p>
          <a:p>
            <a:r>
              <a:rPr lang="el-GR" sz="1800" b="1" dirty="0" smtClean="0"/>
              <a:t>Στήλη </a:t>
            </a:r>
            <a:r>
              <a:rPr lang="en-US" sz="1800" b="1" dirty="0" smtClean="0"/>
              <a:t>J</a:t>
            </a:r>
            <a:r>
              <a:rPr lang="en-US" sz="1800" dirty="0" smtClean="0"/>
              <a:t> </a:t>
            </a:r>
            <a:r>
              <a:rPr lang="el-GR" sz="1800" dirty="0" smtClean="0"/>
              <a:t>: </a:t>
            </a:r>
            <a:r>
              <a:rPr lang="el-GR" sz="1800" dirty="0" err="1" smtClean="0"/>
              <a:t>ημιάθροισμα</a:t>
            </a:r>
            <a:r>
              <a:rPr lang="el-GR" sz="1800" dirty="0" smtClean="0"/>
              <a:t> των διαδοχικών τιμών των </a:t>
            </a:r>
            <a:r>
              <a:rPr lang="el-GR" sz="1800" dirty="0" err="1" smtClean="0"/>
              <a:t>ημιαθροισμάτων</a:t>
            </a:r>
            <a:r>
              <a:rPr lang="el-GR" sz="1800" dirty="0" smtClean="0"/>
              <a:t> του όγκου (</a:t>
            </a:r>
            <a:r>
              <a:rPr lang="en-US" sz="1800" dirty="0" smtClean="0"/>
              <a:t>V</a:t>
            </a:r>
            <a:r>
              <a:rPr lang="en-US" sz="1800" baseline="-25000" dirty="0" smtClean="0"/>
              <a:t>i</a:t>
            </a:r>
            <a:r>
              <a:rPr lang="el-GR" sz="1800" dirty="0" smtClean="0"/>
              <a:t> + </a:t>
            </a:r>
            <a:r>
              <a:rPr lang="en-US" sz="1800" dirty="0" smtClean="0"/>
              <a:t>V</a:t>
            </a:r>
            <a:r>
              <a:rPr lang="en-US" sz="1800" baseline="-25000" dirty="0" smtClean="0"/>
              <a:t>i</a:t>
            </a:r>
            <a:r>
              <a:rPr lang="el-GR" sz="1800" baseline="-25000" dirty="0" smtClean="0"/>
              <a:t>-1</a:t>
            </a:r>
            <a:r>
              <a:rPr lang="el-GR" sz="1800" dirty="0" smtClean="0"/>
              <a:t>)/2 - </a:t>
            </a:r>
            <a:r>
              <a:rPr lang="el-GR" sz="1800" dirty="0" err="1" smtClean="0"/>
              <a:t>ημιάθροισμα</a:t>
            </a:r>
            <a:r>
              <a:rPr lang="el-GR" sz="1800" dirty="0" smtClean="0"/>
              <a:t> των διαδοχικών τιμών της στήλης </a:t>
            </a:r>
            <a:r>
              <a:rPr lang="en-US" sz="1800" dirty="0" smtClean="0"/>
              <a:t>F</a:t>
            </a:r>
            <a:endParaRPr lang="el-GR" sz="1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Εύρεση πρώτης και δεύτερης παραγώγου</a:t>
            </a:r>
            <a:r>
              <a:rPr lang="en-US" sz="2400" b="1" dirty="0" smtClean="0"/>
              <a:t> (8)</a:t>
            </a:r>
            <a:endParaRPr lang="el-GR" sz="2400" b="1" dirty="0"/>
          </a:p>
        </p:txBody>
      </p:sp>
      <p:graphicFrame>
        <p:nvGraphicFramePr>
          <p:cNvPr id="4" name="3 - Πίνακας"/>
          <p:cNvGraphicFramePr>
            <a:graphicFrameLocks noGrp="1"/>
          </p:cNvGraphicFramePr>
          <p:nvPr/>
        </p:nvGraphicFramePr>
        <p:xfrm>
          <a:off x="3059830" y="1288789"/>
          <a:ext cx="5400604" cy="4592136"/>
        </p:xfrm>
        <a:graphic>
          <a:graphicData uri="http://schemas.openxmlformats.org/drawingml/2006/table">
            <a:tbl>
              <a:tblPr/>
              <a:tblGrid>
                <a:gridCol w="1350151"/>
                <a:gridCol w="1350151"/>
                <a:gridCol w="1350151"/>
                <a:gridCol w="1350151"/>
              </a:tblGrid>
              <a:tr h="131534">
                <a:tc>
                  <a:txBody>
                    <a:bodyPr/>
                    <a:lstStyle/>
                    <a:p>
                      <a:pPr algn="r">
                        <a:spcAft>
                          <a:spcPts val="0"/>
                        </a:spcAft>
                      </a:pPr>
                      <a:r>
                        <a:rPr lang="en-US" sz="1800" b="1" dirty="0">
                          <a:solidFill>
                            <a:srgbClr val="000000"/>
                          </a:solidFill>
                          <a:latin typeface="Calibri"/>
                          <a:ea typeface="Times New Roman"/>
                          <a:cs typeface="Times New Roman"/>
                        </a:rPr>
                        <a:t>G</a:t>
                      </a:r>
                      <a:endParaRPr lang="el-GR" sz="18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n-US" sz="1800" b="1" dirty="0">
                          <a:solidFill>
                            <a:srgbClr val="000000"/>
                          </a:solidFill>
                          <a:latin typeface="Calibri"/>
                          <a:ea typeface="Times New Roman"/>
                          <a:cs typeface="Times New Roman"/>
                        </a:rPr>
                        <a:t>H</a:t>
                      </a:r>
                      <a:endParaRPr lang="el-GR" sz="18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n-US" sz="1800" b="1" dirty="0">
                          <a:solidFill>
                            <a:srgbClr val="000000"/>
                          </a:solidFill>
                          <a:latin typeface="Calibri"/>
                          <a:ea typeface="Times New Roman"/>
                          <a:cs typeface="Times New Roman"/>
                        </a:rPr>
                        <a:t>I</a:t>
                      </a:r>
                      <a:endParaRPr lang="el-GR" sz="18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n-US" sz="1800" b="1" dirty="0">
                          <a:solidFill>
                            <a:srgbClr val="000000"/>
                          </a:solidFill>
                          <a:latin typeface="Calibri"/>
                          <a:ea typeface="Times New Roman"/>
                          <a:cs typeface="Times New Roman"/>
                        </a:rPr>
                        <a:t>J</a:t>
                      </a:r>
                      <a:endParaRPr lang="el-GR" sz="18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dirty="0">
                          <a:solidFill>
                            <a:srgbClr val="000000"/>
                          </a:solidFill>
                          <a:latin typeface="Calibri"/>
                          <a:ea typeface="Times New Roman"/>
                          <a:cs typeface="Times New Roman"/>
                        </a:rPr>
                        <a:t>1.5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-0.235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-0.15667</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1.97</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-0.025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-0.0125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3.72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-0.015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-0.0075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5.72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-0.015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-0.0075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7.72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1.5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-0.00667</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9.47</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-8.9E-16</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-8.9E-16</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10.72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0.02</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11.72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-0.01</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12.72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1.5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13.97</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0.055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0.0275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15.72</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1.5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0.055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0.036667</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17.47</a:t>
                      </a:r>
                      <a:endParaRPr lang="el-GR" sz="140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0.75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0.08</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0.106667</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18.595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0.565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0.148571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0.262958</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19.2525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0.6</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0.466165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0.776942</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19.835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0.345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1.27193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3.686753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20.3075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0.1</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1.333333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13.33333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20.53</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0.09</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2.5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27.77778</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20.625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0.08</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14.33333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179.1667</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20.71</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217578">
                <a:tc>
                  <a:txBody>
                    <a:bodyPr/>
                    <a:lstStyle/>
                    <a:p>
                      <a:pPr algn="r">
                        <a:spcAft>
                          <a:spcPts val="0"/>
                        </a:spcAft>
                      </a:pPr>
                      <a:r>
                        <a:rPr lang="el-GR" sz="1400">
                          <a:solidFill>
                            <a:srgbClr val="000000"/>
                          </a:solidFill>
                          <a:latin typeface="Calibri"/>
                          <a:ea typeface="Times New Roman"/>
                          <a:cs typeface="Times New Roman"/>
                        </a:rPr>
                        <a:t>0.05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-2.83333</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-56.6667</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20.775</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r h="123313">
                <a:tc>
                  <a:txBody>
                    <a:bodyPr/>
                    <a:lstStyle/>
                    <a:p>
                      <a:pPr algn="r">
                        <a:spcAft>
                          <a:spcPts val="0"/>
                        </a:spcAft>
                      </a:pPr>
                      <a:r>
                        <a:rPr lang="el-GR" sz="1400">
                          <a:solidFill>
                            <a:srgbClr val="000000"/>
                          </a:solidFill>
                          <a:latin typeface="Calibri"/>
                          <a:ea typeface="Times New Roman"/>
                          <a:cs typeface="Times New Roman"/>
                        </a:rPr>
                        <a:t>0.04</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-8.75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a:solidFill>
                            <a:srgbClr val="000000"/>
                          </a:solidFill>
                          <a:latin typeface="Calibri"/>
                          <a:ea typeface="Times New Roman"/>
                          <a:cs typeface="Times New Roman"/>
                        </a:rPr>
                        <a:t>-218.75</a:t>
                      </a:r>
                      <a:endParaRPr lang="el-GR" sz="1400">
                        <a:latin typeface="Times New Roman"/>
                        <a:ea typeface="Times New Roman"/>
                        <a:cs typeface="Times New Roman"/>
                      </a:endParaRPr>
                    </a:p>
                  </a:txBody>
                  <a:tcPr marL="35537" marR="35537" marT="0" marB="0" anchor="b">
                    <a:lnL>
                      <a:noFill/>
                    </a:lnL>
                    <a:lnR>
                      <a:noFill/>
                    </a:lnR>
                    <a:lnT>
                      <a:noFill/>
                    </a:lnT>
                    <a:lnB>
                      <a:noFill/>
                    </a:lnB>
                  </a:tcPr>
                </a:tc>
                <a:tc>
                  <a:txBody>
                    <a:bodyPr/>
                    <a:lstStyle/>
                    <a:p>
                      <a:pPr algn="r">
                        <a:spcAft>
                          <a:spcPts val="0"/>
                        </a:spcAft>
                      </a:pPr>
                      <a:r>
                        <a:rPr lang="el-GR" sz="1400" dirty="0">
                          <a:solidFill>
                            <a:srgbClr val="000000"/>
                          </a:solidFill>
                          <a:latin typeface="Calibri"/>
                          <a:ea typeface="Times New Roman"/>
                          <a:cs typeface="Times New Roman"/>
                        </a:rPr>
                        <a:t>20.82</a:t>
                      </a:r>
                      <a:endParaRPr lang="el-GR" sz="1400" dirty="0">
                        <a:latin typeface="Times New Roman"/>
                        <a:ea typeface="Times New Roman"/>
                        <a:cs typeface="Times New Roman"/>
                      </a:endParaRPr>
                    </a:p>
                  </a:txBody>
                  <a:tcPr marL="35537" marR="35537" marT="0" marB="0" anchor="b">
                    <a:lnL>
                      <a:noFill/>
                    </a:lnL>
                    <a:lnR>
                      <a:noFill/>
                    </a:lnR>
                    <a:lnT>
                      <a:noFill/>
                    </a:lnT>
                    <a:lnB>
                      <a:noFill/>
                    </a:lnB>
                  </a:tcPr>
                </a:tc>
              </a:tr>
            </a:tbl>
          </a:graphicData>
        </a:graphic>
      </p:graphicFrame>
      <p:sp>
        <p:nvSpPr>
          <p:cNvPr id="5" name="4 - Ορθογώνιο"/>
          <p:cNvSpPr/>
          <p:nvPr/>
        </p:nvSpPr>
        <p:spPr>
          <a:xfrm>
            <a:off x="323528" y="1412776"/>
            <a:ext cx="2952328" cy="1200329"/>
          </a:xfrm>
          <a:prstGeom prst="rect">
            <a:avLst/>
          </a:prstGeom>
        </p:spPr>
        <p:txBody>
          <a:bodyPr wrap="square">
            <a:spAutoFit/>
          </a:bodyPr>
          <a:lstStyle/>
          <a:p>
            <a:r>
              <a:rPr lang="el-GR" dirty="0" smtClean="0"/>
              <a:t>Στήλη </a:t>
            </a:r>
            <a:r>
              <a:rPr lang="en-US" dirty="0" smtClean="0"/>
              <a:t>G </a:t>
            </a:r>
            <a:r>
              <a:rPr lang="el-GR" dirty="0" smtClean="0"/>
              <a:t>: (Ε</a:t>
            </a:r>
            <a:r>
              <a:rPr lang="en-US" baseline="-25000" dirty="0" err="1" smtClean="0"/>
              <a:t>i</a:t>
            </a:r>
            <a:r>
              <a:rPr lang="en-US" dirty="0" smtClean="0"/>
              <a:t> </a:t>
            </a:r>
            <a:r>
              <a:rPr lang="el-GR" dirty="0" smtClean="0"/>
              <a:t>– Ε</a:t>
            </a:r>
            <a:r>
              <a:rPr lang="en-US" baseline="-25000" dirty="0" err="1" smtClean="0"/>
              <a:t>i</a:t>
            </a:r>
            <a:r>
              <a:rPr lang="el-GR" baseline="-25000" dirty="0" smtClean="0"/>
              <a:t>-1</a:t>
            </a:r>
            <a:r>
              <a:rPr lang="el-GR" dirty="0" smtClean="0"/>
              <a:t>)</a:t>
            </a:r>
          </a:p>
          <a:p>
            <a:r>
              <a:rPr lang="el-GR" dirty="0" smtClean="0"/>
              <a:t>Στήλη </a:t>
            </a:r>
            <a:r>
              <a:rPr lang="en-US" dirty="0" smtClean="0"/>
              <a:t>H </a:t>
            </a:r>
            <a:r>
              <a:rPr lang="el-GR" dirty="0" smtClean="0"/>
              <a:t>: (</a:t>
            </a:r>
            <a:r>
              <a:rPr lang="en-US" dirty="0" err="1" smtClean="0"/>
              <a:t>F</a:t>
            </a:r>
            <a:r>
              <a:rPr lang="en-US" baseline="-25000" dirty="0" err="1" smtClean="0"/>
              <a:t>i</a:t>
            </a:r>
            <a:r>
              <a:rPr lang="en-US" dirty="0" smtClean="0"/>
              <a:t> </a:t>
            </a:r>
            <a:r>
              <a:rPr lang="el-GR" dirty="0" smtClean="0"/>
              <a:t>– </a:t>
            </a:r>
            <a:r>
              <a:rPr lang="en-US" dirty="0" err="1" smtClean="0"/>
              <a:t>F</a:t>
            </a:r>
            <a:r>
              <a:rPr lang="en-US" baseline="-25000" dirty="0" err="1" smtClean="0"/>
              <a:t>i</a:t>
            </a:r>
            <a:r>
              <a:rPr lang="el-GR" baseline="-25000" dirty="0" smtClean="0"/>
              <a:t>-1</a:t>
            </a:r>
            <a:r>
              <a:rPr lang="el-GR" dirty="0" smtClean="0"/>
              <a:t>)</a:t>
            </a:r>
          </a:p>
          <a:p>
            <a:r>
              <a:rPr lang="el-GR" dirty="0" smtClean="0"/>
              <a:t>Στήλη </a:t>
            </a:r>
            <a:r>
              <a:rPr lang="en-US" dirty="0" smtClean="0"/>
              <a:t>I</a:t>
            </a:r>
            <a:r>
              <a:rPr lang="el-GR" dirty="0" smtClean="0"/>
              <a:t> : </a:t>
            </a:r>
            <a:r>
              <a:rPr lang="en-US" dirty="0" smtClean="0"/>
              <a:t>G / H</a:t>
            </a:r>
            <a:r>
              <a:rPr lang="el-GR" dirty="0" smtClean="0"/>
              <a:t>,</a:t>
            </a:r>
          </a:p>
          <a:p>
            <a:r>
              <a:rPr lang="el-GR" dirty="0" smtClean="0"/>
              <a:t>Στήλη </a:t>
            </a:r>
            <a:r>
              <a:rPr lang="en-US" dirty="0" smtClean="0"/>
              <a:t>J </a:t>
            </a:r>
            <a:r>
              <a:rPr lang="el-GR" dirty="0" smtClean="0"/>
              <a:t>: (</a:t>
            </a:r>
            <a:r>
              <a:rPr lang="en-US" dirty="0" err="1" smtClean="0"/>
              <a:t>F</a:t>
            </a:r>
            <a:r>
              <a:rPr lang="en-US" baseline="-25000" dirty="0" err="1" smtClean="0"/>
              <a:t>i</a:t>
            </a:r>
            <a:r>
              <a:rPr lang="el-GR" dirty="0" smtClean="0"/>
              <a:t> + </a:t>
            </a:r>
            <a:r>
              <a:rPr lang="en-US" dirty="0" err="1" smtClean="0"/>
              <a:t>F</a:t>
            </a:r>
            <a:r>
              <a:rPr lang="en-US" baseline="-25000" dirty="0" err="1" smtClean="0"/>
              <a:t>i</a:t>
            </a:r>
            <a:r>
              <a:rPr lang="el-GR" baseline="-25000" dirty="0" smtClean="0"/>
              <a:t>-1</a:t>
            </a:r>
            <a:r>
              <a:rPr lang="el-GR" dirty="0" smtClean="0"/>
              <a:t>)/2</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l-GR" sz="2400" b="1" dirty="0" smtClean="0"/>
              <a:t>Εύρεση πρώτης και δεύτερης παραγώγου</a:t>
            </a:r>
            <a:r>
              <a:rPr lang="en-US" sz="2400" b="1" dirty="0" smtClean="0"/>
              <a:t> (9)</a:t>
            </a:r>
            <a:endParaRPr lang="el-GR" sz="2400" b="1" dirty="0"/>
          </a:p>
        </p:txBody>
      </p:sp>
      <p:graphicFrame>
        <p:nvGraphicFramePr>
          <p:cNvPr id="5" name="2 - Γράφημα"/>
          <p:cNvGraphicFramePr/>
          <p:nvPr/>
        </p:nvGraphicFramePr>
        <p:xfrm>
          <a:off x="1115616" y="980728"/>
          <a:ext cx="7200800"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Εύρεση πρώτης και δεύτερης παραγώγου</a:t>
            </a:r>
            <a:r>
              <a:rPr lang="en-US" sz="2400" b="1" dirty="0" smtClean="0"/>
              <a:t> (10)</a:t>
            </a:r>
            <a:endParaRPr lang="el-GR" sz="2400" b="1" dirty="0"/>
          </a:p>
        </p:txBody>
      </p:sp>
      <p:graphicFrame>
        <p:nvGraphicFramePr>
          <p:cNvPr id="4" name="3 - Γράφημα"/>
          <p:cNvGraphicFramePr/>
          <p:nvPr/>
        </p:nvGraphicFramePr>
        <p:xfrm>
          <a:off x="1475656" y="1124744"/>
          <a:ext cx="612068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TextBox"/>
          <p:cNvSpPr txBox="1"/>
          <p:nvPr/>
        </p:nvSpPr>
        <p:spPr>
          <a:xfrm>
            <a:off x="467544" y="5877272"/>
            <a:ext cx="8352928" cy="646331"/>
          </a:xfrm>
          <a:prstGeom prst="rect">
            <a:avLst/>
          </a:prstGeom>
          <a:noFill/>
        </p:spPr>
        <p:txBody>
          <a:bodyPr wrap="square" rtlCol="0">
            <a:spAutoFit/>
          </a:bodyPr>
          <a:lstStyle/>
          <a:p>
            <a:r>
              <a:rPr lang="el-GR" dirty="0" smtClean="0"/>
              <a:t>Δεν υπάρχει εργαλείο για μεγέθυνση στο </a:t>
            </a:r>
            <a:r>
              <a:rPr lang="en-US" dirty="0" smtClean="0"/>
              <a:t>Excel – </a:t>
            </a:r>
            <a:r>
              <a:rPr lang="el-GR" dirty="0" smtClean="0"/>
              <a:t>γίνεται έμμεσα με αλλαγή στην ανώτατη και την κατώτατη τιμή κάθε άξονα</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b="1" dirty="0" smtClean="0"/>
              <a:t>Υπολογισμός Ολοκληρώματος (1)</a:t>
            </a:r>
            <a:endParaRPr lang="el-GR" sz="2400" b="1" dirty="0"/>
          </a:p>
        </p:txBody>
      </p:sp>
      <p:sp>
        <p:nvSpPr>
          <p:cNvPr id="3" name="2 - Θέση περιεχομένου"/>
          <p:cNvSpPr>
            <a:spLocks noGrp="1"/>
          </p:cNvSpPr>
          <p:nvPr>
            <p:ph idx="1"/>
          </p:nvPr>
        </p:nvSpPr>
        <p:spPr/>
        <p:txBody>
          <a:bodyPr/>
          <a:lstStyle/>
          <a:p>
            <a:r>
              <a:rPr lang="el-GR" sz="2000" dirty="0" smtClean="0"/>
              <a:t>Υπολογισμός του εμβαδού κάτω από μια καμπύλη</a:t>
            </a:r>
          </a:p>
          <a:p>
            <a:pPr lvl="1"/>
            <a:r>
              <a:rPr lang="el-GR" sz="1600" dirty="0" smtClean="0"/>
              <a:t>Α) συνάρτηση</a:t>
            </a:r>
          </a:p>
          <a:p>
            <a:pPr lvl="1"/>
            <a:r>
              <a:rPr lang="el-GR" sz="1600" dirty="0" smtClean="0"/>
              <a:t>Β) πειραματικά δεδομένα</a:t>
            </a:r>
          </a:p>
          <a:p>
            <a:pPr lvl="1"/>
            <a:endParaRPr lang="el-GR" sz="1600" dirty="0" smtClean="0"/>
          </a:p>
          <a:p>
            <a:pPr marL="0" lvl="1" indent="0">
              <a:buNone/>
            </a:pPr>
            <a:r>
              <a:rPr lang="el-GR" sz="2000" dirty="0" smtClean="0"/>
              <a:t>Υγρή Χρωματογραφία Υψηλής Απόδοσης </a:t>
            </a:r>
            <a:r>
              <a:rPr lang="en-US" sz="2000" dirty="0" smtClean="0"/>
              <a:t>(HPLC)</a:t>
            </a:r>
            <a:r>
              <a:rPr lang="el-GR" sz="2000" dirty="0" smtClean="0"/>
              <a:t> </a:t>
            </a:r>
          </a:p>
          <a:p>
            <a:pPr marL="0" lvl="1" indent="0">
              <a:buNone/>
            </a:pPr>
            <a:r>
              <a:rPr lang="el-GR" sz="2000" dirty="0" smtClean="0"/>
              <a:t>Φασματοσκοπική Ανάλυση</a:t>
            </a:r>
          </a:p>
          <a:p>
            <a:pPr marL="0" lvl="1" indent="0">
              <a:buNone/>
            </a:pPr>
            <a:r>
              <a:rPr lang="el-GR" sz="1600" dirty="0" smtClean="0"/>
              <a:t>	</a:t>
            </a:r>
            <a:r>
              <a:rPr lang="el-GR" sz="1800" dirty="0" smtClean="0"/>
              <a:t>Ποσοτικός προσδιορισμός ενώσεων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sz="2400" b="1" dirty="0" smtClean="0"/>
              <a:t>Αλλαγή τύπου γραφήματος (2)</a:t>
            </a:r>
            <a:endParaRPr lang="el-GR" sz="2400" b="1" dirty="0"/>
          </a:p>
        </p:txBody>
      </p:sp>
      <p:pic>
        <p:nvPicPr>
          <p:cNvPr id="116738" name="Picture 2"/>
          <p:cNvPicPr>
            <a:picLocks noChangeAspect="1" noChangeArrowheads="1"/>
          </p:cNvPicPr>
          <p:nvPr/>
        </p:nvPicPr>
        <p:blipFill>
          <a:blip r:embed="rId2" cstate="print"/>
          <a:srcRect/>
          <a:stretch>
            <a:fillRect/>
          </a:stretch>
        </p:blipFill>
        <p:spPr bwMode="auto">
          <a:xfrm>
            <a:off x="1043608" y="1268760"/>
            <a:ext cx="7407187" cy="4478238"/>
          </a:xfrm>
          <a:prstGeom prst="rect">
            <a:avLst/>
          </a:prstGeom>
          <a:noFill/>
          <a:ln w="9525">
            <a:noFill/>
            <a:miter lim="800000"/>
            <a:headEnd/>
            <a:tailEnd/>
          </a:ln>
        </p:spPr>
      </p:pic>
      <p:sp>
        <p:nvSpPr>
          <p:cNvPr id="4" name="3 - Ορθογώνιο"/>
          <p:cNvSpPr/>
          <p:nvPr/>
        </p:nvSpPr>
        <p:spPr>
          <a:xfrm>
            <a:off x="2771800" y="4509120"/>
            <a:ext cx="792088" cy="79208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ύγραμμο βέλος σύνδεσης"/>
          <p:cNvCxnSpPr/>
          <p:nvPr/>
        </p:nvCxnSpPr>
        <p:spPr>
          <a:xfrm flipV="1">
            <a:off x="1979712" y="5373216"/>
            <a:ext cx="792088"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1043608" y="6093296"/>
            <a:ext cx="1769780" cy="369332"/>
          </a:xfrm>
          <a:prstGeom prst="rect">
            <a:avLst/>
          </a:prstGeom>
          <a:noFill/>
        </p:spPr>
        <p:txBody>
          <a:bodyPr wrap="none" rtlCol="0">
            <a:spAutoFit/>
          </a:bodyPr>
          <a:lstStyle/>
          <a:p>
            <a:r>
              <a:rPr lang="el-GR" dirty="0" smtClean="0"/>
              <a:t>Βασική επιλογή</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706090"/>
          </a:xfrm>
        </p:spPr>
        <p:txBody>
          <a:bodyPr/>
          <a:lstStyle/>
          <a:p>
            <a:r>
              <a:rPr lang="el-GR" sz="2400" b="1" dirty="0" smtClean="0"/>
              <a:t>Υπολογισμός Ολοκληρώματος (2)</a:t>
            </a:r>
            <a:endParaRPr lang="el-GR" sz="2400" b="1" dirty="0"/>
          </a:p>
        </p:txBody>
      </p:sp>
      <p:pic>
        <p:nvPicPr>
          <p:cNvPr id="70658" name="Picture 2" descr="http://www.ualberta.ca/~csps/JPPS7(3)/I.Kanfer/Figure2.gif"/>
          <p:cNvPicPr>
            <a:picLocks noChangeAspect="1" noChangeArrowheads="1"/>
          </p:cNvPicPr>
          <p:nvPr/>
        </p:nvPicPr>
        <p:blipFill>
          <a:blip r:embed="rId2" cstate="print"/>
          <a:srcRect/>
          <a:stretch>
            <a:fillRect/>
          </a:stretch>
        </p:blipFill>
        <p:spPr bwMode="auto">
          <a:xfrm>
            <a:off x="179512" y="1052736"/>
            <a:ext cx="4032448" cy="2717870"/>
          </a:xfrm>
          <a:prstGeom prst="rect">
            <a:avLst/>
          </a:prstGeom>
          <a:noFill/>
        </p:spPr>
      </p:pic>
      <p:pic>
        <p:nvPicPr>
          <p:cNvPr id="70660" name="Picture 4" descr="4.10 Figure 1. Typical HPLC-ICP-MS chromatogram of an As multi-analyte working standard solution (5 ng/g)"/>
          <p:cNvPicPr>
            <a:picLocks noChangeAspect="1" noChangeArrowheads="1"/>
          </p:cNvPicPr>
          <p:nvPr/>
        </p:nvPicPr>
        <p:blipFill>
          <a:blip r:embed="rId3" cstate="print"/>
          <a:srcRect/>
          <a:stretch>
            <a:fillRect/>
          </a:stretch>
        </p:blipFill>
        <p:spPr bwMode="auto">
          <a:xfrm>
            <a:off x="179512" y="3861048"/>
            <a:ext cx="4104456" cy="2813467"/>
          </a:xfrm>
          <a:prstGeom prst="rect">
            <a:avLst/>
          </a:prstGeom>
          <a:noFill/>
        </p:spPr>
      </p:pic>
      <p:pic>
        <p:nvPicPr>
          <p:cNvPr id="7" name="Picture 4" descr="http://www.nature.com/nature/journal/v412/n6847/extref/images/626-2.gif">
            <a:hlinkClick r:id="rId4"/>
          </p:cNvPr>
          <p:cNvPicPr>
            <a:picLocks noChangeAspect="1" noChangeArrowheads="1"/>
          </p:cNvPicPr>
          <p:nvPr/>
        </p:nvPicPr>
        <p:blipFill>
          <a:blip r:embed="rId5" cstate="print"/>
          <a:srcRect/>
          <a:stretch>
            <a:fillRect/>
          </a:stretch>
        </p:blipFill>
        <p:spPr bwMode="auto">
          <a:xfrm>
            <a:off x="4499992" y="1988840"/>
            <a:ext cx="4306699" cy="3600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treecropsresearch.org/files/HPLC-Chromatogram.png"/>
          <p:cNvPicPr>
            <a:picLocks noChangeAspect="1" noChangeArrowheads="1"/>
          </p:cNvPicPr>
          <p:nvPr/>
        </p:nvPicPr>
        <p:blipFill>
          <a:blip r:embed="rId2" cstate="print"/>
          <a:srcRect/>
          <a:stretch>
            <a:fillRect/>
          </a:stretch>
        </p:blipFill>
        <p:spPr bwMode="auto">
          <a:xfrm>
            <a:off x="539552" y="1556792"/>
            <a:ext cx="8009452" cy="3960440"/>
          </a:xfrm>
          <a:prstGeom prst="rect">
            <a:avLst/>
          </a:prstGeom>
          <a:noFill/>
        </p:spPr>
      </p:pic>
      <p:sp>
        <p:nvSpPr>
          <p:cNvPr id="5" name="1 - Τίτλος"/>
          <p:cNvSpPr>
            <a:spLocks noGrp="1"/>
          </p:cNvSpPr>
          <p:nvPr>
            <p:ph type="title"/>
          </p:nvPr>
        </p:nvSpPr>
        <p:spPr/>
        <p:txBody>
          <a:bodyPr/>
          <a:lstStyle/>
          <a:p>
            <a:r>
              <a:rPr lang="el-GR" sz="2400" b="1" dirty="0" smtClean="0"/>
              <a:t>Υπολογισμός Ολοκληρώματος (3)</a:t>
            </a:r>
            <a:endParaRPr lang="el-GR" sz="24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196752"/>
            <a:ext cx="8229600" cy="1512168"/>
          </a:xfrm>
        </p:spPr>
        <p:txBody>
          <a:bodyPr/>
          <a:lstStyle/>
          <a:p>
            <a:pPr marL="0" indent="0">
              <a:buNone/>
            </a:pPr>
            <a:r>
              <a:rPr lang="el-GR" sz="2000" dirty="0" smtClean="0"/>
              <a:t>Υπολογισμός του ολοκληρώματος ανάμεσα σε δύο καθορισμένες τιμές του </a:t>
            </a:r>
            <a:r>
              <a:rPr lang="en-US" sz="2000" dirty="0" smtClean="0"/>
              <a:t>x</a:t>
            </a:r>
            <a:r>
              <a:rPr lang="el-GR" sz="2000" dirty="0" smtClean="0"/>
              <a:t>-άξονα</a:t>
            </a:r>
            <a:endParaRPr lang="en-US" sz="2000" dirty="0" smtClean="0"/>
          </a:p>
          <a:p>
            <a:pPr marL="0" indent="0">
              <a:buNone/>
            </a:pPr>
            <a:r>
              <a:rPr lang="el-GR" sz="2000" dirty="0" smtClean="0"/>
              <a:t>Γνωστή συνάρτηση</a:t>
            </a:r>
          </a:p>
        </p:txBody>
      </p:sp>
      <p:sp>
        <p:nvSpPr>
          <p:cNvPr id="4" name="1 - Τίτλος"/>
          <p:cNvSpPr>
            <a:spLocks noGrp="1"/>
          </p:cNvSpPr>
          <p:nvPr>
            <p:ph type="title"/>
          </p:nvPr>
        </p:nvSpPr>
        <p:spPr>
          <a:xfrm>
            <a:off x="457200" y="274638"/>
            <a:ext cx="8229600" cy="778098"/>
          </a:xfrm>
        </p:spPr>
        <p:txBody>
          <a:bodyPr/>
          <a:lstStyle/>
          <a:p>
            <a:r>
              <a:rPr lang="el-GR" sz="2400" b="1" dirty="0" smtClean="0"/>
              <a:t>Υπολογισμός Ολοκληρώματος (4)</a:t>
            </a:r>
            <a:endParaRPr lang="el-GR" sz="2400" b="1" dirty="0"/>
          </a:p>
        </p:txBody>
      </p:sp>
      <p:pic>
        <p:nvPicPr>
          <p:cNvPr id="79874" name="Picture 2" descr="http://images.tutorcircle.com/cms/images/tcimages/sine%20graph.JPG"/>
          <p:cNvPicPr>
            <a:picLocks noChangeAspect="1" noChangeArrowheads="1"/>
          </p:cNvPicPr>
          <p:nvPr/>
        </p:nvPicPr>
        <p:blipFill>
          <a:blip r:embed="rId2" cstate="print"/>
          <a:srcRect/>
          <a:stretch>
            <a:fillRect/>
          </a:stretch>
        </p:blipFill>
        <p:spPr bwMode="auto">
          <a:xfrm>
            <a:off x="611560" y="2780928"/>
            <a:ext cx="4429125" cy="3343275"/>
          </a:xfrm>
          <a:prstGeom prst="rect">
            <a:avLst/>
          </a:prstGeom>
          <a:noFill/>
        </p:spPr>
      </p:pic>
      <p:cxnSp>
        <p:nvCxnSpPr>
          <p:cNvPr id="7" name="6 - Ευθύγραμμο βέλος σύνδεσης"/>
          <p:cNvCxnSpPr/>
          <p:nvPr/>
        </p:nvCxnSpPr>
        <p:spPr>
          <a:xfrm>
            <a:off x="3203848" y="3717032"/>
            <a:ext cx="21602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H="1">
            <a:off x="4283968" y="3645024"/>
            <a:ext cx="360040" cy="5760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 TextBox"/>
          <p:cNvSpPr txBox="1"/>
          <p:nvPr/>
        </p:nvSpPr>
        <p:spPr>
          <a:xfrm>
            <a:off x="2987824" y="3429000"/>
            <a:ext cx="312906" cy="369332"/>
          </a:xfrm>
          <a:prstGeom prst="rect">
            <a:avLst/>
          </a:prstGeom>
          <a:noFill/>
        </p:spPr>
        <p:txBody>
          <a:bodyPr wrap="none" rtlCol="0">
            <a:spAutoFit/>
          </a:bodyPr>
          <a:lstStyle/>
          <a:p>
            <a:r>
              <a:rPr lang="en-US" dirty="0" smtClean="0"/>
              <a:t>a</a:t>
            </a:r>
            <a:endParaRPr lang="el-GR" dirty="0"/>
          </a:p>
        </p:txBody>
      </p:sp>
      <p:sp>
        <p:nvSpPr>
          <p:cNvPr id="11" name="10 - TextBox"/>
          <p:cNvSpPr txBox="1"/>
          <p:nvPr/>
        </p:nvSpPr>
        <p:spPr>
          <a:xfrm>
            <a:off x="4644008" y="3356992"/>
            <a:ext cx="312906" cy="369332"/>
          </a:xfrm>
          <a:prstGeom prst="rect">
            <a:avLst/>
          </a:prstGeom>
          <a:noFill/>
        </p:spPr>
        <p:txBody>
          <a:bodyPr wrap="none" rtlCol="0">
            <a:spAutoFit/>
          </a:bodyPr>
          <a:lstStyle/>
          <a:p>
            <a:r>
              <a:rPr lang="en-US" dirty="0" smtClean="0"/>
              <a:t>b</a:t>
            </a:r>
            <a:endParaRPr lang="el-GR" dirty="0"/>
          </a:p>
        </p:txBody>
      </p:sp>
      <p:sp>
        <p:nvSpPr>
          <p:cNvPr id="12" name="11 - TextBox"/>
          <p:cNvSpPr txBox="1"/>
          <p:nvPr/>
        </p:nvSpPr>
        <p:spPr>
          <a:xfrm>
            <a:off x="3707904" y="3789040"/>
            <a:ext cx="576064" cy="461665"/>
          </a:xfrm>
          <a:prstGeom prst="rect">
            <a:avLst/>
          </a:prstGeom>
          <a:noFill/>
        </p:spPr>
        <p:txBody>
          <a:bodyPr wrap="square" rtlCol="0">
            <a:spAutoFit/>
          </a:bodyPr>
          <a:lstStyle/>
          <a:p>
            <a:r>
              <a:rPr lang="en-US" sz="2400" dirty="0" smtClean="0"/>
              <a:t>A</a:t>
            </a:r>
            <a:endParaRPr lang="el-GR" sz="2400" dirty="0"/>
          </a:p>
        </p:txBody>
      </p:sp>
      <p:sp>
        <p:nvSpPr>
          <p:cNvPr id="798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98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3861048"/>
            <a:ext cx="2633435" cy="1152128"/>
          </a:xfrm>
          <a:prstGeom prst="rect">
            <a:avLst/>
          </a:prstGeom>
          <a:noFill/>
        </p:spPr>
      </p:pic>
      <p:sp>
        <p:nvSpPr>
          <p:cNvPr id="79877" name="Rectangle 5"/>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124744"/>
            <a:ext cx="8229600" cy="1972815"/>
          </a:xfrm>
        </p:spPr>
        <p:txBody>
          <a:bodyPr/>
          <a:lstStyle/>
          <a:p>
            <a:pPr marL="0" indent="0">
              <a:buNone/>
            </a:pPr>
            <a:r>
              <a:rPr lang="el-GR" sz="2000" dirty="0" smtClean="0"/>
              <a:t>Μη - γνωστή συνάρτηση</a:t>
            </a:r>
          </a:p>
          <a:p>
            <a:pPr marL="0" indent="0">
              <a:buNone/>
            </a:pPr>
            <a:r>
              <a:rPr lang="el-GR" sz="2000" dirty="0" smtClean="0"/>
              <a:t>Πειραματικά σημεία (</a:t>
            </a:r>
            <a:r>
              <a:rPr lang="en-US" sz="2000" dirty="0" smtClean="0"/>
              <a:t>HPLC : </a:t>
            </a:r>
            <a:r>
              <a:rPr lang="el-GR" sz="2000" dirty="0" smtClean="0"/>
              <a:t>Απορρόφηση έναντι χρόνου</a:t>
            </a:r>
            <a:r>
              <a:rPr lang="en-US" sz="2000" dirty="0" smtClean="0"/>
              <a:t>)</a:t>
            </a:r>
            <a:r>
              <a:rPr lang="el-GR" sz="2000" dirty="0" smtClean="0"/>
              <a:t> </a:t>
            </a:r>
          </a:p>
          <a:p>
            <a:pPr marL="0" indent="0">
              <a:buNone/>
            </a:pPr>
            <a:r>
              <a:rPr lang="el-GR" sz="2000" dirty="0" smtClean="0"/>
              <a:t>Μέθοδος του Τραπεζίου</a:t>
            </a:r>
          </a:p>
          <a:p>
            <a:pPr marL="0" indent="0">
              <a:buNone/>
            </a:pPr>
            <a:r>
              <a:rPr lang="el-GR" sz="2000" dirty="0" smtClean="0"/>
              <a:t>Αριθμητική Ολοκλήρωση με την βοήθεια του </a:t>
            </a:r>
            <a:r>
              <a:rPr lang="en-US" sz="2000" dirty="0" smtClean="0"/>
              <a:t>Excel</a:t>
            </a:r>
          </a:p>
          <a:p>
            <a:pPr marL="0" indent="0">
              <a:buNone/>
            </a:pPr>
            <a:r>
              <a:rPr lang="el-GR" sz="2000" dirty="0" smtClean="0"/>
              <a:t>	Χωρισμός του εμβαδού σε μικρά τραπέζια </a:t>
            </a:r>
          </a:p>
          <a:p>
            <a:pPr marL="0" indent="0">
              <a:buNone/>
            </a:pPr>
            <a:r>
              <a:rPr lang="el-GR" sz="2000" dirty="0" smtClean="0"/>
              <a:t>	Πρόσθεση όλων των επιμέρους εμβαδών </a:t>
            </a:r>
            <a:endParaRPr lang="en-US" sz="2000" dirty="0" smtClean="0"/>
          </a:p>
          <a:p>
            <a:endParaRPr lang="el-GR" dirty="0"/>
          </a:p>
        </p:txBody>
      </p:sp>
      <p:sp>
        <p:nvSpPr>
          <p:cNvPr id="4" name="1 - Τίτλος"/>
          <p:cNvSpPr>
            <a:spLocks noGrp="1"/>
          </p:cNvSpPr>
          <p:nvPr>
            <p:ph type="title"/>
          </p:nvPr>
        </p:nvSpPr>
        <p:spPr>
          <a:xfrm>
            <a:off x="457200" y="274638"/>
            <a:ext cx="8229600" cy="922114"/>
          </a:xfrm>
        </p:spPr>
        <p:txBody>
          <a:bodyPr/>
          <a:lstStyle/>
          <a:p>
            <a:r>
              <a:rPr lang="el-GR" sz="2400" b="1" dirty="0" smtClean="0"/>
              <a:t>Υπολογισμός Ολοκληρώματος (5)</a:t>
            </a:r>
            <a:endParaRPr lang="el-GR" sz="2400" b="1" dirty="0"/>
          </a:p>
        </p:txBody>
      </p:sp>
      <p:pic>
        <p:nvPicPr>
          <p:cNvPr id="80898" name="Picture 2" descr="http://turing.cs.camosun.bc.ca/COMP130/images/trapezium.jpg"/>
          <p:cNvPicPr>
            <a:picLocks noChangeAspect="1" noChangeArrowheads="1"/>
          </p:cNvPicPr>
          <p:nvPr/>
        </p:nvPicPr>
        <p:blipFill>
          <a:blip r:embed="rId2" cstate="print"/>
          <a:srcRect/>
          <a:stretch>
            <a:fillRect/>
          </a:stretch>
        </p:blipFill>
        <p:spPr bwMode="auto">
          <a:xfrm>
            <a:off x="1403648" y="3429000"/>
            <a:ext cx="5257800" cy="312420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340769"/>
            <a:ext cx="8229600" cy="1080120"/>
          </a:xfrm>
        </p:spPr>
        <p:txBody>
          <a:bodyPr/>
          <a:lstStyle/>
          <a:p>
            <a:pPr marL="0" indent="0">
              <a:buNone/>
            </a:pPr>
            <a:r>
              <a:rPr lang="el-GR" sz="1800" dirty="0" smtClean="0"/>
              <a:t>Αύξηση του βαθμού κατάτμησης οδηγεί σε τιμή πολύ κοντά στην πραγματική</a:t>
            </a:r>
          </a:p>
          <a:p>
            <a:pPr>
              <a:buNone/>
            </a:pPr>
            <a:r>
              <a:rPr lang="el-GR" sz="1800" dirty="0" smtClean="0"/>
              <a:t>Συμβιβασμός βαθμού κατάτμησης – ακρίβειας</a:t>
            </a:r>
          </a:p>
          <a:p>
            <a:pPr>
              <a:buNone/>
            </a:pPr>
            <a:r>
              <a:rPr lang="el-GR" sz="1800" dirty="0" smtClean="0"/>
              <a:t>Συνήθως στον </a:t>
            </a:r>
            <a:r>
              <a:rPr lang="en-US" sz="1800" dirty="0" smtClean="0"/>
              <a:t>x-</a:t>
            </a:r>
            <a:r>
              <a:rPr lang="el-GR" sz="1800" dirty="0" smtClean="0"/>
              <a:t>άξονα είναι ο χρόνος</a:t>
            </a:r>
          </a:p>
          <a:p>
            <a:pPr>
              <a:buNone/>
            </a:pPr>
            <a:endParaRPr lang="el-GR" sz="1800" dirty="0"/>
          </a:p>
        </p:txBody>
      </p:sp>
      <p:sp>
        <p:nvSpPr>
          <p:cNvPr id="4" name="1 - Τίτλος"/>
          <p:cNvSpPr>
            <a:spLocks noGrp="1"/>
          </p:cNvSpPr>
          <p:nvPr>
            <p:ph type="title"/>
          </p:nvPr>
        </p:nvSpPr>
        <p:spPr>
          <a:xfrm>
            <a:off x="457200" y="274638"/>
            <a:ext cx="8229600" cy="922114"/>
          </a:xfrm>
        </p:spPr>
        <p:txBody>
          <a:bodyPr/>
          <a:lstStyle/>
          <a:p>
            <a:r>
              <a:rPr lang="el-GR" sz="2400" b="1" dirty="0" smtClean="0"/>
              <a:t>Υπολογισμός Ολοκληρώματος (6)</a:t>
            </a:r>
            <a:endParaRPr lang="el-GR" sz="2400" b="1" dirty="0"/>
          </a:p>
        </p:txBody>
      </p:sp>
      <p:sp>
        <p:nvSpPr>
          <p:cNvPr id="819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19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852936"/>
            <a:ext cx="5066277" cy="1080120"/>
          </a:xfrm>
          <a:prstGeom prst="rect">
            <a:avLst/>
          </a:prstGeom>
          <a:noFill/>
        </p:spPr>
      </p:pic>
      <p:sp>
        <p:nvSpPr>
          <p:cNvPr id="81923"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539552" y="332656"/>
            <a:ext cx="4536504" cy="6081368"/>
          </a:xfrm>
          <a:prstGeom prst="rect">
            <a:avLst/>
          </a:prstGeom>
          <a:noFill/>
          <a:ln w="9525">
            <a:noFill/>
            <a:miter lim="800000"/>
            <a:headEnd/>
            <a:tailEnd/>
          </a:ln>
        </p:spPr>
      </p:pic>
      <p:sp>
        <p:nvSpPr>
          <p:cNvPr id="5" name="4 - TextBox"/>
          <p:cNvSpPr txBox="1"/>
          <p:nvPr/>
        </p:nvSpPr>
        <p:spPr>
          <a:xfrm>
            <a:off x="5436096" y="764704"/>
            <a:ext cx="3456384" cy="5293757"/>
          </a:xfrm>
          <a:prstGeom prst="rect">
            <a:avLst/>
          </a:prstGeom>
          <a:noFill/>
        </p:spPr>
        <p:txBody>
          <a:bodyPr wrap="square" rtlCol="0">
            <a:spAutoFit/>
          </a:bodyPr>
          <a:lstStyle/>
          <a:p>
            <a:pPr>
              <a:spcBef>
                <a:spcPts val="1200"/>
              </a:spcBef>
            </a:pPr>
            <a:r>
              <a:rPr lang="el-GR" dirty="0" smtClean="0"/>
              <a:t>Στήλη Α : χρόνος</a:t>
            </a:r>
          </a:p>
          <a:p>
            <a:pPr>
              <a:spcBef>
                <a:spcPts val="1200"/>
              </a:spcBef>
            </a:pPr>
            <a:r>
              <a:rPr lang="el-GR" dirty="0" smtClean="0"/>
              <a:t>Στήλη Β : συνάρτηση ή πειραματικές τιμές</a:t>
            </a:r>
          </a:p>
          <a:p>
            <a:pPr>
              <a:spcBef>
                <a:spcPts val="1200"/>
              </a:spcBef>
            </a:pPr>
            <a:r>
              <a:rPr lang="el-GR" dirty="0" smtClean="0"/>
              <a:t>Στήλη </a:t>
            </a:r>
            <a:r>
              <a:rPr lang="en-US" dirty="0" smtClean="0"/>
              <a:t>C </a:t>
            </a:r>
            <a:r>
              <a:rPr lang="el-GR" dirty="0" smtClean="0"/>
              <a:t>: </a:t>
            </a:r>
            <a:r>
              <a:rPr lang="en-US" dirty="0" smtClean="0"/>
              <a:t>t</a:t>
            </a:r>
            <a:r>
              <a:rPr lang="en-US" baseline="-25000" dirty="0" smtClean="0"/>
              <a:t>2</a:t>
            </a:r>
            <a:r>
              <a:rPr lang="en-US" dirty="0" smtClean="0"/>
              <a:t>-t</a:t>
            </a:r>
            <a:r>
              <a:rPr lang="en-US" baseline="-25000" dirty="0" smtClean="0"/>
              <a:t>1</a:t>
            </a:r>
          </a:p>
          <a:p>
            <a:pPr>
              <a:spcBef>
                <a:spcPts val="1200"/>
              </a:spcBef>
            </a:pPr>
            <a:r>
              <a:rPr lang="el-GR" dirty="0" smtClean="0"/>
              <a:t>Στήλη </a:t>
            </a:r>
            <a:r>
              <a:rPr lang="en-US" dirty="0" smtClean="0"/>
              <a:t>D : </a:t>
            </a:r>
            <a:r>
              <a:rPr lang="el-GR" dirty="0" err="1" smtClean="0"/>
              <a:t>ημιάθροισμα</a:t>
            </a:r>
            <a:r>
              <a:rPr lang="el-GR" dirty="0" smtClean="0"/>
              <a:t> διαδοχικών τιμών της συνάρτησης ή των πειραματικών σημείων</a:t>
            </a:r>
          </a:p>
          <a:p>
            <a:pPr>
              <a:spcBef>
                <a:spcPts val="1200"/>
              </a:spcBef>
            </a:pPr>
            <a:r>
              <a:rPr lang="el-GR" dirty="0" smtClean="0"/>
              <a:t>Στήλη </a:t>
            </a:r>
            <a:r>
              <a:rPr lang="en-US" dirty="0" smtClean="0"/>
              <a:t>E : </a:t>
            </a:r>
            <a:r>
              <a:rPr lang="el-GR" dirty="0" smtClean="0"/>
              <a:t>υπολογισμός και άθροισμα των επιμέρους εμβαδών</a:t>
            </a:r>
          </a:p>
          <a:p>
            <a:pPr>
              <a:spcBef>
                <a:spcPts val="1200"/>
              </a:spcBef>
            </a:pPr>
            <a:r>
              <a:rPr lang="el-GR" dirty="0" smtClean="0"/>
              <a:t>Προσθέτουμε κατά σειρά υπολογισμού όλα τα εμβαδά τοποθετώντας την τιμή 0 στο πρώτο κελίο της στήλης </a:t>
            </a:r>
            <a:r>
              <a:rPr lang="en-US" dirty="0" smtClean="0"/>
              <a:t>E</a:t>
            </a:r>
          </a:p>
          <a:p>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30560"/>
            <a:ext cx="5449794"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473" y="757883"/>
            <a:ext cx="2736304" cy="1908215"/>
          </a:xfrm>
          <a:prstGeom prst="rect">
            <a:avLst/>
          </a:prstGeom>
          <a:noFill/>
        </p:spPr>
        <p:txBody>
          <a:bodyPr wrap="square" rtlCol="0">
            <a:spAutoFit/>
          </a:bodyPr>
          <a:lstStyle/>
          <a:p>
            <a:r>
              <a:rPr lang="el-GR" dirty="0" smtClean="0"/>
              <a:t>Καθορισμός γραμμής βάσης </a:t>
            </a:r>
            <a:r>
              <a:rPr lang="en-US" dirty="0" smtClean="0"/>
              <a:t>(baseline)</a:t>
            </a:r>
            <a:r>
              <a:rPr lang="el-GR" dirty="0" smtClean="0"/>
              <a:t> στην τιμή 0</a:t>
            </a:r>
          </a:p>
          <a:p>
            <a:pPr>
              <a:spcBef>
                <a:spcPts val="1200"/>
              </a:spcBef>
            </a:pPr>
            <a:r>
              <a:rPr lang="el-GR" dirty="0" smtClean="0"/>
              <a:t>Αφαίρεση υποκείμενου τμήματος κατά την ολοκλήρωση</a:t>
            </a:r>
            <a:endParaRPr lang="en-US" dirty="0" smtClean="0"/>
          </a:p>
        </p:txBody>
      </p:sp>
    </p:spTree>
    <p:extLst>
      <p:ext uri="{BB962C8B-B14F-4D97-AF65-F5344CB8AC3E}">
        <p14:creationId xmlns:p14="http://schemas.microsoft.com/office/powerpoint/2010/main" val="99418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fontScale="90000"/>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a:t>
            </a:r>
            <a:r>
              <a:rPr lang="el-GR" dirty="0"/>
              <a:t>Κατασκευή γραφικών παραστάσεων από πειραματικά δεδομένα</a:t>
            </a:r>
            <a:r>
              <a:rPr lang="el-GR" dirty="0" smtClean="0"/>
              <a:t>».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557523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2685722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31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468313" y="476250"/>
            <a:ext cx="8229600" cy="633413"/>
          </a:xfrm>
        </p:spPr>
        <p:txBody>
          <a:bodyPr/>
          <a:lstStyle/>
          <a:p>
            <a:pPr eaLnBrk="1" hangingPunct="1"/>
            <a:r>
              <a:rPr lang="el-GR" sz="2400" b="1" dirty="0" smtClean="0"/>
              <a:t>Μορφοποίηση ετικέτας δεδομένων (1)</a:t>
            </a:r>
          </a:p>
        </p:txBody>
      </p:sp>
      <p:pic>
        <p:nvPicPr>
          <p:cNvPr id="51204" name="Picture 4"/>
          <p:cNvPicPr>
            <a:picLocks noChangeAspect="1" noChangeArrowheads="1"/>
          </p:cNvPicPr>
          <p:nvPr/>
        </p:nvPicPr>
        <p:blipFill>
          <a:blip r:embed="rId2" cstate="print"/>
          <a:srcRect/>
          <a:stretch>
            <a:fillRect/>
          </a:stretch>
        </p:blipFill>
        <p:spPr bwMode="auto">
          <a:xfrm>
            <a:off x="1381125" y="1366838"/>
            <a:ext cx="6381750" cy="4124325"/>
          </a:xfrm>
          <a:prstGeom prst="rect">
            <a:avLst/>
          </a:prstGeom>
          <a:noFill/>
          <a:ln w="9525">
            <a:noFill/>
            <a:miter lim="800000"/>
            <a:headEnd/>
            <a:tailEnd/>
          </a:ln>
        </p:spPr>
      </p:pic>
      <p:sp>
        <p:nvSpPr>
          <p:cNvPr id="6" name="Text Box 7"/>
          <p:cNvSpPr txBox="1">
            <a:spLocks noChangeArrowheads="1"/>
          </p:cNvSpPr>
          <p:nvPr/>
        </p:nvSpPr>
        <p:spPr bwMode="auto">
          <a:xfrm>
            <a:off x="323528" y="5661248"/>
            <a:ext cx="2161041" cy="646331"/>
          </a:xfrm>
          <a:prstGeom prst="rect">
            <a:avLst/>
          </a:prstGeom>
          <a:solidFill>
            <a:schemeClr val="bg1"/>
          </a:solidFill>
          <a:ln w="19050">
            <a:solidFill>
              <a:schemeClr val="tx1"/>
            </a:solidFill>
            <a:miter lim="800000"/>
            <a:headEnd/>
            <a:tailEnd/>
          </a:ln>
        </p:spPr>
        <p:txBody>
          <a:bodyPr wrap="none">
            <a:spAutoFit/>
          </a:bodyPr>
          <a:lstStyle/>
          <a:p>
            <a:r>
              <a:rPr lang="el-GR" dirty="0"/>
              <a:t>Δεξί πλήκτρο</a:t>
            </a:r>
          </a:p>
          <a:p>
            <a:r>
              <a:rPr lang="el-GR" dirty="0"/>
              <a:t>επάνω στην </a:t>
            </a:r>
            <a:r>
              <a:rPr lang="el-GR" dirty="0" smtClean="0"/>
              <a:t>ετικέτα</a:t>
            </a:r>
            <a:endParaRPr lang="el-GR" dirty="0"/>
          </a:p>
        </p:txBody>
      </p:sp>
      <p:cxnSp>
        <p:nvCxnSpPr>
          <p:cNvPr id="7" name="6 - Ευθύγραμμο βέλος σύνδεσης"/>
          <p:cNvCxnSpPr/>
          <p:nvPr/>
        </p:nvCxnSpPr>
        <p:spPr>
          <a:xfrm flipV="1">
            <a:off x="1907704" y="3284984"/>
            <a:ext cx="2448272" cy="2304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 Έλλειψη"/>
          <p:cNvSpPr/>
          <p:nvPr/>
        </p:nvSpPr>
        <p:spPr>
          <a:xfrm>
            <a:off x="5076056" y="4581128"/>
            <a:ext cx="2664296" cy="3600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sz="2400" b="1" dirty="0" smtClean="0"/>
              <a:t>Μορφοποίηση ετικέτας δεδομένων (2)</a:t>
            </a:r>
            <a:endParaRPr lang="el-GR" sz="2400" b="1" dirty="0"/>
          </a:p>
        </p:txBody>
      </p:sp>
      <p:pic>
        <p:nvPicPr>
          <p:cNvPr id="117762" name="Picture 2"/>
          <p:cNvPicPr>
            <a:picLocks noChangeAspect="1" noChangeArrowheads="1"/>
          </p:cNvPicPr>
          <p:nvPr/>
        </p:nvPicPr>
        <p:blipFill>
          <a:blip r:embed="rId2" cstate="print"/>
          <a:srcRect/>
          <a:stretch>
            <a:fillRect/>
          </a:stretch>
        </p:blipFill>
        <p:spPr bwMode="auto">
          <a:xfrm>
            <a:off x="3563888" y="980728"/>
            <a:ext cx="4933950" cy="5372100"/>
          </a:xfrm>
          <a:prstGeom prst="rect">
            <a:avLst/>
          </a:prstGeom>
          <a:noFill/>
          <a:ln w="9525">
            <a:noFill/>
            <a:miter lim="800000"/>
            <a:headEnd/>
            <a:tailEnd/>
          </a:ln>
        </p:spPr>
      </p:pic>
      <p:sp>
        <p:nvSpPr>
          <p:cNvPr id="5" name="4 - TextBox"/>
          <p:cNvSpPr txBox="1"/>
          <p:nvPr/>
        </p:nvSpPr>
        <p:spPr>
          <a:xfrm>
            <a:off x="251520" y="1412776"/>
            <a:ext cx="3024336" cy="923330"/>
          </a:xfrm>
          <a:prstGeom prst="rect">
            <a:avLst/>
          </a:prstGeom>
          <a:noFill/>
        </p:spPr>
        <p:txBody>
          <a:bodyPr wrap="square" rtlCol="0">
            <a:spAutoFit/>
          </a:bodyPr>
          <a:lstStyle/>
          <a:p>
            <a:r>
              <a:rPr lang="el-GR" dirty="0" smtClean="0"/>
              <a:t>Συνίσταται η επιστημονική αναγραφή των αριθμών με 3 δεκαδικά ψηφία</a:t>
            </a:r>
            <a:endParaRPr lang="el-GR" dirty="0"/>
          </a:p>
        </p:txBody>
      </p:sp>
      <p:sp>
        <p:nvSpPr>
          <p:cNvPr id="6" name="5 - Έλλειψη"/>
          <p:cNvSpPr/>
          <p:nvPr/>
        </p:nvSpPr>
        <p:spPr>
          <a:xfrm>
            <a:off x="5004048" y="2780928"/>
            <a:ext cx="1224136" cy="28803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2400" b="1" dirty="0" smtClean="0"/>
              <a:t>Μορφοποίηση ετικέτας δεδομένων (3)</a:t>
            </a:r>
            <a:endParaRPr lang="el-GR" sz="2400" b="1" dirty="0"/>
          </a:p>
        </p:txBody>
      </p:sp>
      <p:graphicFrame>
        <p:nvGraphicFramePr>
          <p:cNvPr id="3" name="3 - Γράφημα"/>
          <p:cNvGraphicFramePr/>
          <p:nvPr/>
        </p:nvGraphicFramePr>
        <p:xfrm>
          <a:off x="251520" y="119675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 Γράφημα"/>
          <p:cNvGraphicFramePr/>
          <p:nvPr/>
        </p:nvGraphicFramePr>
        <p:xfrm>
          <a:off x="3995936" y="364502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4 - Δεξιό βέλος"/>
          <p:cNvSpPr/>
          <p:nvPr/>
        </p:nvSpPr>
        <p:spPr>
          <a:xfrm>
            <a:off x="2699792" y="5013176"/>
            <a:ext cx="1296144"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1403648" y="4941168"/>
            <a:ext cx="1217834" cy="461665"/>
          </a:xfrm>
          <a:prstGeom prst="rect">
            <a:avLst/>
          </a:prstGeom>
          <a:noFill/>
        </p:spPr>
        <p:txBody>
          <a:bodyPr wrap="none" rtlCol="0">
            <a:spAutoFit/>
          </a:bodyPr>
          <a:lstStyle/>
          <a:p>
            <a:r>
              <a:rPr lang="el-GR" sz="2400" dirty="0" smtClean="0"/>
              <a:t>ΣΩΣΤΟ</a:t>
            </a:r>
            <a:endParaRPr lang="el-GR" sz="2400" dirty="0"/>
          </a:p>
        </p:txBody>
      </p:sp>
      <p:sp>
        <p:nvSpPr>
          <p:cNvPr id="7" name="6 - Αριστερό βέλος"/>
          <p:cNvSpPr/>
          <p:nvPr/>
        </p:nvSpPr>
        <p:spPr>
          <a:xfrm>
            <a:off x="4788024" y="1916832"/>
            <a:ext cx="1512168" cy="2880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6588224" y="1772816"/>
            <a:ext cx="1512168" cy="461665"/>
          </a:xfrm>
          <a:prstGeom prst="rect">
            <a:avLst/>
          </a:prstGeom>
          <a:noFill/>
        </p:spPr>
        <p:txBody>
          <a:bodyPr wrap="square" rtlCol="0">
            <a:spAutoFit/>
          </a:bodyPr>
          <a:lstStyle/>
          <a:p>
            <a:r>
              <a:rPr lang="el-GR" sz="2400" dirty="0" smtClean="0"/>
              <a:t>ΛΑΘΟΣ</a:t>
            </a:r>
            <a:endParaRPr lang="el-GR" sz="2400" dirty="0"/>
          </a:p>
        </p:txBody>
      </p:sp>
      <p:sp>
        <p:nvSpPr>
          <p:cNvPr id="9" name="8 - Έλλειψη"/>
          <p:cNvSpPr/>
          <p:nvPr/>
        </p:nvSpPr>
        <p:spPr>
          <a:xfrm>
            <a:off x="1187624" y="1412776"/>
            <a:ext cx="1944216" cy="50405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4932040" y="3861048"/>
            <a:ext cx="1728192" cy="576064"/>
          </a:xfrm>
          <a:prstGeom prst="ellipse">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6631</TotalTime>
  <Words>1970</Words>
  <Application>Microsoft Office PowerPoint</Application>
  <PresentationFormat>On-screen Show (4:3)</PresentationFormat>
  <Paragraphs>488</Paragraphs>
  <Slides>69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Προεπιλεγμένη σχεδίαση</vt:lpstr>
      <vt:lpstr>Worksheet</vt:lpstr>
      <vt:lpstr>Πληροφορική</vt:lpstr>
      <vt:lpstr>Άδειες Χρήσης</vt:lpstr>
      <vt:lpstr>Χρηματοδότηση</vt:lpstr>
      <vt:lpstr>Περιεχόμενα ενότητας</vt:lpstr>
      <vt:lpstr>Αλλαγή τύπου γραφήματος (1)</vt:lpstr>
      <vt:lpstr>Αλλαγή τύπου γραφήματος (2)</vt:lpstr>
      <vt:lpstr>Μορφοποίηση ετικέτας δεδομένων (1)</vt:lpstr>
      <vt:lpstr>Μορφοποίηση ετικέτας δεδομένων (2)</vt:lpstr>
      <vt:lpstr>Μορφοποίηση ετικέτας δεδομένων (3)</vt:lpstr>
      <vt:lpstr>Μορφοποίηση γραμμής τάσης (1)</vt:lpstr>
      <vt:lpstr>Μορφοποίηση γραμμής τάσης (2)</vt:lpstr>
      <vt:lpstr>PowerPoint Presentation</vt:lpstr>
      <vt:lpstr>Δύο γραφήματα στην ίδια γραφική παράσταση (1)</vt:lpstr>
      <vt:lpstr>Δύο γραφήματα στην ίδια γραφική παράσταση (2)</vt:lpstr>
      <vt:lpstr>Δύο γραφήματα στην ίδια γραφική παράσταση (3)</vt:lpstr>
      <vt:lpstr>Δύο γραφήματα στην ίδια γραφική παράσταση (4)</vt:lpstr>
      <vt:lpstr>Δύο γραφήματα στην ίδια γραφική παράσταση (5)</vt:lpstr>
      <vt:lpstr>Δύο γραφήματα στην ίδια γραφική παράσταση (5)</vt:lpstr>
      <vt:lpstr>Δύο γραφήματα στην ίδια γραφική παράσταση (6)</vt:lpstr>
      <vt:lpstr>Δύο γραφήματα στην ίδια γραφική παράσταση (7)</vt:lpstr>
      <vt:lpstr>Κατανομή πειραματικών σημείων σε δύο ομάδες (1)</vt:lpstr>
      <vt:lpstr>Κατανομή πειραματικών σημείων σε δύο ομάδες (2)</vt:lpstr>
      <vt:lpstr>Κατανομή πειραματικών σημείων σε δύο ομάδες (3)</vt:lpstr>
      <vt:lpstr>Κατανομή πειραματικών σημείων σε δύο ομάδες (4)</vt:lpstr>
      <vt:lpstr>Κατανομή πειραματικών σημείων σε δύο ομάδες (5)</vt:lpstr>
      <vt:lpstr>Κατανομή πειραματικών σημείων σε δύο ομάδες (6)</vt:lpstr>
      <vt:lpstr>Κατανομή πειραματικών σημείων σε δύο ομάδες (7)</vt:lpstr>
      <vt:lpstr>Κατανομή πειραματικών σημείων σε δύο ομάδες (8)</vt:lpstr>
      <vt:lpstr>Κατανομή πειραματικών σημείων σε δύο ομάδες (9)</vt:lpstr>
      <vt:lpstr>Κατανομή πειραματικών σημείων σε δύο ομάδες (10)</vt:lpstr>
      <vt:lpstr>Κατανομή πειραματικών σημείων σε δύο ομάδες (11)</vt:lpstr>
      <vt:lpstr>Εισαγωγή πειραματικών σημείων από αρχείο δεδομένων (data file) – (1)</vt:lpstr>
      <vt:lpstr>PowerPoint Presentation</vt:lpstr>
      <vt:lpstr>PowerPoint Presentation</vt:lpstr>
      <vt:lpstr>Εισαγωγή πειραματικών σημείων από αρχείο δεδομένων (data file) – (2)</vt:lpstr>
      <vt:lpstr>Εισαγωγή πειραματικών σημείων από αρχείο δεδομένων (data file) – (3)</vt:lpstr>
      <vt:lpstr>Εισαγωγή πειραματικών σημείων από αρχείο δεδομένων (data file) – (4)</vt:lpstr>
      <vt:lpstr>Εισαγωγή πειραματικών σημείων από αρχείο δεδομένων (data file) – (5)</vt:lpstr>
      <vt:lpstr>Εισαγωγή πειραματικών σημείων από αρχείο δεδομένων (data file) – (6)</vt:lpstr>
      <vt:lpstr>Εισαγωγή πειραματικών σημείων από αρχείο δεδομένων (data file) – (7)</vt:lpstr>
      <vt:lpstr>Εισαγωγή πειραματικών σημείων από αρχείο δεδομένων (data file) – (8)</vt:lpstr>
      <vt:lpstr>Εισαγωγή πειραματικών σημείων από αρχείο δεδομένων (data file) – (9)</vt:lpstr>
      <vt:lpstr>Εισαγωγή πειραματικών σημείων από αρχείο δεδομένων (data file) – (10)</vt:lpstr>
      <vt:lpstr>Εισαγωγή πειραματικών σημείων από αρχείο δεδομένων (data file) – (11)</vt:lpstr>
      <vt:lpstr>PowerPoint Presentation</vt:lpstr>
      <vt:lpstr>Εισαγωγή πειραματικών σημείων από αρχείο δεδομένων (data file) – (12)</vt:lpstr>
      <vt:lpstr>Ρύθμιση εύρους των αξόνων</vt:lpstr>
      <vt:lpstr>Επιλογή ομάδων σημείων από μεγάλο πλήθος σημείων – γραμμική προσαρμογή</vt:lpstr>
      <vt:lpstr>Εύρεση πρώτης και δεύτερης παραγώγου (1)</vt:lpstr>
      <vt:lpstr>Εύρεση πρώτης και δεύτερης παραγώγου (2)</vt:lpstr>
      <vt:lpstr>Εύρεση πρώτης και δεύτερης παραγώγου (3)</vt:lpstr>
      <vt:lpstr>Εύρεση πρώτης και δεύτερης παραγώγου (4)</vt:lpstr>
      <vt:lpstr>Εύρεση πρώτης και δεύτερης παραγώγου (5)</vt:lpstr>
      <vt:lpstr>Εύρεση πρώτης και δεύτερης παραγώγου (6)</vt:lpstr>
      <vt:lpstr>Εύρεση πρώτης και δεύτερης παραγώγου (7)</vt:lpstr>
      <vt:lpstr>Εύρεση πρώτης και δεύτερης παραγώγου (8)</vt:lpstr>
      <vt:lpstr>Εύρεση πρώτης και δεύτερης παραγώγου (9)</vt:lpstr>
      <vt:lpstr>Εύρεση πρώτης και δεύτερης παραγώγου (10)</vt:lpstr>
      <vt:lpstr>Υπολογισμός Ολοκληρώματος (1)</vt:lpstr>
      <vt:lpstr>Υπολογισμός Ολοκληρώματος (2)</vt:lpstr>
      <vt:lpstr>Υπολογισμός Ολοκληρώματος (3)</vt:lpstr>
      <vt:lpstr>Υπολογισμός Ολοκληρώματος (4)</vt:lpstr>
      <vt:lpstr>Υπολογισμός Ολοκληρώματος (5)</vt:lpstr>
      <vt:lpstr>Υπολογισμός Ολοκληρώματος (6)</vt:lpstr>
      <vt:lpstr>PowerPoint Presentation</vt:lpstr>
      <vt:lpstr>PowerPoint Presentation</vt:lpstr>
      <vt:lpstr>Σημείωμα Αναφοράς</vt:lpstr>
      <vt:lpstr>Σημείωμα Αδειοδότησης</vt:lpstr>
      <vt:lpstr>Τέλος Ενότητας</vt:lpstr>
    </vt:vector>
  </TitlesOfParts>
  <Company>UoP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Pavlos Klepetsanis</dc:creator>
  <cp:lastModifiedBy>admin</cp:lastModifiedBy>
  <cp:revision>141</cp:revision>
  <cp:lastPrinted>2010-10-28T19:17:11Z</cp:lastPrinted>
  <dcterms:created xsi:type="dcterms:W3CDTF">2007-11-26T20:20:59Z</dcterms:created>
  <dcterms:modified xsi:type="dcterms:W3CDTF">2015-06-29T07:58:17Z</dcterms:modified>
</cp:coreProperties>
</file>