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4"/>
    <p:restoredTop sz="79116"/>
  </p:normalViewPr>
  <p:slideViewPr>
    <p:cSldViewPr snapToGrid="0" snapToObjects="1">
      <p:cViewPr varScale="1">
        <p:scale>
          <a:sx n="100" d="100"/>
          <a:sy n="100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997B-CDEB-8E48-A1D2-E11FD35B7A30}" type="datetimeFigureOut">
              <a:rPr lang="el-GR" smtClean="0"/>
              <a:t>23/5/23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73DC-7B16-6F41-ABA0-D38E23A241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0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273DC-7B16-6F41-ABA0-D38E23A2410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54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‘Δ</a:t>
            </a:r>
            <a:r>
              <a:rPr lang="en-US" dirty="0" err="1"/>
              <a:t>ί</a:t>
            </a:r>
            <a:r>
              <a:rPr lang="el-GR" dirty="0" err="1"/>
              <a:t>γλωσσες</a:t>
            </a:r>
            <a:r>
              <a:rPr lang="el-GR" dirty="0"/>
              <a:t>’ συμπεριφορές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Μορφές </a:t>
            </a:r>
            <a:r>
              <a:rPr lang="el-GR" dirty="0" err="1"/>
              <a:t>διγλωσσικής</a:t>
            </a:r>
            <a:r>
              <a:rPr lang="el-GR" dirty="0"/>
              <a:t> συμπεριφοράς / Αίτια γλωσσικής μεταβολής από επαφή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1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«Διαπραγμάτευση»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Πρόκειται για την προσπάθεια (ακούσια ή εκούσια) των δίγλωσσων ατόμων να φέρουν τις δύο γλώσσες που γνωρίζουν πιο κοντά την μία στην άλλη, να τις κάνουν να συγκλίνουν</a:t>
            </a:r>
          </a:p>
          <a:p>
            <a:r>
              <a:rPr lang="el-GR" dirty="0"/>
              <a:t>Π.χ. Επιλογή δομικών σχημάτων που ταιριάζουν και στις δύο γλώσσες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Στρατηγικές κατάκτησης Γ2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Ίσως από τους πιο σημαντικούς μηχανισμούς γλωσσικής επαφής, πολυσυζητημένος</a:t>
            </a:r>
          </a:p>
          <a:p>
            <a:r>
              <a:rPr lang="el-GR" dirty="0"/>
              <a:t>Διάφορες στρατηγικές που χρησιμοποιούν οι ομιλητές της Γ2 για να κατακτήσουν / χρησιμοποιήσουν την Γ2: μεγαλύτερη διαύγεια / αναλυτικότητα</a:t>
            </a:r>
          </a:p>
          <a:p>
            <a:r>
              <a:rPr lang="el-GR" dirty="0"/>
              <a:t>Περιορισμός ανώμαλων σχηματισμών, ενίσχυση συχνότητας μη μαρκαρισμένων δομών, διπλό μαρκάρισμα (;)</a:t>
            </a:r>
          </a:p>
          <a:p>
            <a:r>
              <a:rPr lang="el-GR" dirty="0"/>
              <a:t>‘Λάθη’ και </a:t>
            </a:r>
            <a:r>
              <a:rPr lang="el-GR" dirty="0" err="1"/>
              <a:t>διαγλώσσα</a:t>
            </a:r>
            <a:r>
              <a:rPr lang="el-GR" dirty="0"/>
              <a:t> </a:t>
            </a:r>
            <a:r>
              <a:rPr lang="en-US" dirty="0"/>
              <a:t>(interlanguage)</a:t>
            </a:r>
          </a:p>
        </p:txBody>
      </p:sp>
    </p:spTree>
    <p:extLst>
      <p:ext uri="{BB962C8B-B14F-4D97-AF65-F5344CB8AC3E}">
        <p14:creationId xmlns:p14="http://schemas.microsoft.com/office/powerpoint/2010/main" val="9909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6. Στρατηγικές δίγλωσσης κατάκτησης Γ1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περίπτωση των δίγλωσσων που επιδεικνύουν παιδική διγλωσσία, έχουμε φαινόμενα που δείχνουν ότι οι δύο γλώσσες «επικοινωνούν»</a:t>
            </a:r>
            <a:r>
              <a:rPr lang="en-US" dirty="0"/>
              <a:t>, </a:t>
            </a:r>
            <a:r>
              <a:rPr lang="el-GR" dirty="0"/>
              <a:t>κυρίως στον φωνολογικό και τον συντακτικό τομέα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7. Εκούσια μεταβολή («Συνειδητή απόφαση»)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Σχετίζεται με «ρυθμιστικού» τύπου παρεμβάσεις ομιλητών</a:t>
            </a:r>
          </a:p>
          <a:p>
            <a:r>
              <a:rPr lang="el-GR" dirty="0"/>
              <a:t>Π.χ. Πρότυπη Αγγλική από τον 17</a:t>
            </a:r>
            <a:r>
              <a:rPr lang="el-GR" baseline="30000" dirty="0"/>
              <a:t>ο</a:t>
            </a:r>
            <a:r>
              <a:rPr lang="el-GR" dirty="0"/>
              <a:t> αιώνα: Αποφυγή «διαχωρισμένων» απαρεμφάτων </a:t>
            </a:r>
            <a:r>
              <a:rPr lang="en-US" dirty="0"/>
              <a:t>(split infinitives) </a:t>
            </a:r>
            <a:r>
              <a:rPr lang="el-GR" dirty="0"/>
              <a:t>με επιρροή από την Λατινική [γραμματικοί]</a:t>
            </a:r>
          </a:p>
          <a:p>
            <a:r>
              <a:rPr lang="el-GR" dirty="0"/>
              <a:t>Εμμέσως, και όταν μια μικρή κοινότητα αποφασίζει να διαφοροποιηθεί από τους γείτονες, αυτή η εκούσια μεταβολή είναι αποτέλεσμα γλωσσικής επαφής [π.χ. </a:t>
            </a:r>
            <a:r>
              <a:rPr lang="en-US" dirty="0" err="1"/>
              <a:t>Uisai</a:t>
            </a:r>
            <a:r>
              <a:rPr lang="en-US" dirty="0"/>
              <a:t> </a:t>
            </a:r>
            <a:r>
              <a:rPr lang="el-GR" dirty="0"/>
              <a:t>στην Παπούα: Αντιστροφή όλων των δεικτών συμφωνίας γραμματικού γένους]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2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C260-238F-BC47-B649-1B45587C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Συμπέρασμα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9D60-2E66-A545-8234-3949487C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«…τα δίγλωσσα άτομα αρνούνται να κρατήσουν τα δύο γλωσσικά τους συστήματα χωριστά αλλά μεταμορφώνουν τις γλώσσες που χρησιμοποιούν με απροσδόκητους τρόπους και δεν συμμορφώνονται στους κανόνες της </a:t>
            </a:r>
            <a:r>
              <a:rPr lang="el-GR" dirty="0" err="1"/>
              <a:t>μονογλωσσίας</a:t>
            </a:r>
            <a:r>
              <a:rPr lang="el-GR" dirty="0"/>
              <a:t>» (</a:t>
            </a:r>
            <a:r>
              <a:rPr lang="el-GR" dirty="0" err="1"/>
              <a:t>Τσοκαλίδου</a:t>
            </a:r>
            <a:r>
              <a:rPr lang="el-GR" dirty="0"/>
              <a:t>, 2012: 45)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762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Γλωσσική επαφή στην γλωσσική πράξη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Ανεξάρτητα από τα είδη διγλωσσίας, μπορούμε να ερευνήσουμε την ίδια την γλωσσική συμπεριφορά των δίγλωσσων ατόμων, για να διαπιστώσουμε τι σημαίνει η συνύπαρξη δύο ή περισσότερων γλωσσών στην ατομική πράξη</a:t>
            </a:r>
          </a:p>
          <a:p>
            <a:r>
              <a:rPr lang="el-GR" dirty="0"/>
              <a:t>Φυσικά, οι ίδιες αυτές μορφές γλωσσικής συμπεριφοράς δίγλωσσων ατόμων, εφόσον πραγματώνονται σε δίγλωσσες κοινότητες, μπορούν να οδηγήσουν και στη γλωσσική μεταβολή σε επίπεδο κοινότητας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7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Μορφές δίγλωσσης συμπεριφοράς 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Thomason</a:t>
            </a:r>
            <a:r>
              <a:rPr lang="el-GR" dirty="0"/>
              <a:t>,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Εναλλαγή κωδίκων (γλωσσών)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Εναλλακτική χρήση δύο γλωσσών («Αναπλήρωση κωδίκων»)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«Παθητική» γνώση («Παθητική εξοικείωση»)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«Διαπραγμάτευση»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Στρατηγικές κατάκτησης Γ2</a:t>
            </a:r>
            <a:r>
              <a:rPr lang="en-US" dirty="0"/>
              <a:t> &gt; </a:t>
            </a:r>
            <a:r>
              <a:rPr lang="el-GR" dirty="0"/>
              <a:t>Γλωσσικές χρήσεις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Στρατηγικές κατάκτησης Γ1 («Δίγλωσση κατάκτηση Γ1») &gt; </a:t>
            </a:r>
            <a:r>
              <a:rPr lang="el-GR"/>
              <a:t>Γλωσσικές χρήσεις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Εκούσια μεταβολή («Συνειδητή απόφαση»)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8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 Εναλλαγή </a:t>
            </a:r>
            <a:r>
              <a:rPr lang="en-US" dirty="0" err="1"/>
              <a:t>κ</a:t>
            </a:r>
            <a:r>
              <a:rPr lang="el-GR" dirty="0" err="1"/>
              <a:t>ωδ</a:t>
            </a:r>
            <a:r>
              <a:rPr lang="en-US" dirty="0" err="1"/>
              <a:t>ί</a:t>
            </a:r>
            <a:r>
              <a:rPr lang="el-GR" dirty="0" err="1"/>
              <a:t>κων</a:t>
            </a:r>
            <a:r>
              <a:rPr lang="el-GR" dirty="0"/>
              <a:t> (γλωσσών) [</a:t>
            </a:r>
            <a:r>
              <a:rPr lang="en-US" dirty="0"/>
              <a:t>Code switching]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Ίσως ο πιο γνωστός μηχανισμός, έχει ερευνηθεί διεξοδικά, ίσως επειδή είναι ο πιο εμφανής από τους μηχανισμούς</a:t>
            </a:r>
          </a:p>
          <a:p>
            <a:r>
              <a:rPr lang="el-GR" dirty="0"/>
              <a:t>Πρόκειται για την εναλλαγή ανάμεσα σε δύο γλώσσες στο ίδιο </a:t>
            </a:r>
            <a:r>
              <a:rPr lang="el-GR" dirty="0" err="1"/>
              <a:t>εκφώνημα</a:t>
            </a:r>
            <a:r>
              <a:rPr lang="el-GR" dirty="0"/>
              <a:t>, και χωρίζεται σε δύο κατηγορίες</a:t>
            </a:r>
          </a:p>
          <a:p>
            <a:pPr marL="0" indent="0">
              <a:buNone/>
            </a:pPr>
            <a:r>
              <a:rPr lang="el-GR" dirty="0"/>
              <a:t>1. </a:t>
            </a:r>
            <a:r>
              <a:rPr lang="el-GR" dirty="0" err="1"/>
              <a:t>Ενδοπροτασιακή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2. </a:t>
            </a:r>
            <a:r>
              <a:rPr lang="el-GR" dirty="0" err="1"/>
              <a:t>Διαπροτασιακή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56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</a:t>
            </a:r>
            <a:r>
              <a:rPr lang="el-GR" dirty="0" err="1"/>
              <a:t>Κατζούρμπος</a:t>
            </a:r>
            <a:r>
              <a:rPr lang="el-GR" dirty="0"/>
              <a:t>», Κρήτη 16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200" dirty="0"/>
              <a:t>ΔΑ. </a:t>
            </a:r>
            <a:r>
              <a:rPr lang="el-GR" dirty="0"/>
              <a:t>Εις τον </a:t>
            </a:r>
            <a:r>
              <a:rPr lang="el-GR" dirty="0" err="1"/>
              <a:t>ποέτα</a:t>
            </a:r>
            <a:r>
              <a:rPr lang="el-GR" dirty="0"/>
              <a:t> βρίσκομε τον </a:t>
            </a:r>
            <a:r>
              <a:rPr lang="el-GR" dirty="0" err="1"/>
              <a:t>κωμικόν</a:t>
            </a:r>
            <a:r>
              <a:rPr lang="el-GR" dirty="0"/>
              <a:t> γραμμένο</a:t>
            </a:r>
            <a:br>
              <a:rPr lang="el-GR" dirty="0"/>
            </a:br>
            <a:r>
              <a:rPr lang="el-GR" dirty="0"/>
              <a:t>κι' έτσι από τον </a:t>
            </a:r>
            <a:r>
              <a:rPr lang="el-GR" dirty="0" err="1"/>
              <a:t>Τερέντσιο</a:t>
            </a:r>
            <a:r>
              <a:rPr lang="el-GR" dirty="0"/>
              <a:t> καλά </a:t>
            </a:r>
            <a:r>
              <a:rPr lang="el-GR" dirty="0" err="1"/>
              <a:t>ξεδηγημένο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πως γιατί αγάπα ο </a:t>
            </a:r>
            <a:r>
              <a:rPr lang="el-GR" dirty="0" err="1"/>
              <a:t>Πάμφιλος</a:t>
            </a:r>
            <a:r>
              <a:rPr lang="el-GR" dirty="0"/>
              <a:t> την όμορφη </a:t>
            </a:r>
            <a:r>
              <a:rPr lang="el-GR" dirty="0" err="1"/>
              <a:t>Γλυτσέρε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με δίχως </a:t>
            </a:r>
            <a:r>
              <a:rPr lang="el-GR" dirty="0" err="1"/>
              <a:t>ύπν</a:t>
            </a:r>
            <a:r>
              <a:rPr lang="el-GR" dirty="0"/>
              <a:t>' ολότελα </a:t>
            </a:r>
            <a:r>
              <a:rPr lang="el-GR" dirty="0" err="1"/>
              <a:t>le</a:t>
            </a:r>
            <a:r>
              <a:rPr lang="el-GR" dirty="0"/>
              <a:t> </a:t>
            </a:r>
            <a:r>
              <a:rPr lang="el-GR" dirty="0" err="1"/>
              <a:t>notti</a:t>
            </a:r>
            <a:r>
              <a:rPr lang="el-GR" dirty="0"/>
              <a:t> </a:t>
            </a:r>
            <a:r>
              <a:rPr lang="el-GR" dirty="0" err="1"/>
              <a:t>απέρνα</a:t>
            </a:r>
            <a:r>
              <a:rPr lang="el-GR" dirty="0"/>
              <a:t> </a:t>
            </a:r>
            <a:r>
              <a:rPr lang="el-GR" dirty="0" err="1"/>
              <a:t>intiere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και πως τον κύρη του ποσώς δεν τον </a:t>
            </a:r>
            <a:r>
              <a:rPr lang="el-GR" dirty="0" err="1"/>
              <a:t>εψήφα</a:t>
            </a:r>
            <a:r>
              <a:rPr lang="el-GR" dirty="0"/>
              <a:t> πλιο του, </a:t>
            </a:r>
            <a:br>
              <a:rPr lang="el-GR" dirty="0"/>
            </a:br>
            <a:r>
              <a:rPr lang="el-GR" dirty="0"/>
              <a:t>μηδέ ποτέ του </a:t>
            </a:r>
            <a:r>
              <a:rPr lang="el-GR" dirty="0" err="1"/>
              <a:t>ελόγιαζε</a:t>
            </a:r>
            <a:r>
              <a:rPr lang="el-GR" dirty="0"/>
              <a:t> να </a:t>
            </a:r>
            <a:r>
              <a:rPr lang="el-GR" dirty="0" err="1"/>
              <a:t>πηαίνη</a:t>
            </a:r>
            <a:r>
              <a:rPr lang="el-GR" dirty="0"/>
              <a:t> στο σκολειό του. </a:t>
            </a:r>
            <a:br>
              <a:rPr lang="el-GR" dirty="0"/>
            </a:br>
            <a:r>
              <a:rPr lang="el-GR" dirty="0"/>
              <a:t>Και </a:t>
            </a:r>
            <a:r>
              <a:rPr lang="el-GR" dirty="0" err="1"/>
              <a:t>στένω</a:t>
            </a:r>
            <a:r>
              <a:rPr lang="el-GR" dirty="0"/>
              <a:t> τ' </a:t>
            </a:r>
            <a:r>
              <a:rPr lang="el-GR" dirty="0" err="1"/>
              <a:t>αργομέντο</a:t>
            </a:r>
            <a:r>
              <a:rPr lang="el-GR" dirty="0"/>
              <a:t> μου στο </a:t>
            </a:r>
            <a:r>
              <a:rPr lang="el-GR" dirty="0" err="1"/>
              <a:t>Νικολό</a:t>
            </a:r>
            <a:r>
              <a:rPr lang="el-GR" dirty="0"/>
              <a:t> απάνω </a:t>
            </a:r>
            <a:br>
              <a:rPr lang="el-GR" dirty="0"/>
            </a:br>
            <a:r>
              <a:rPr lang="el-GR" dirty="0"/>
              <a:t>και </a:t>
            </a:r>
            <a:r>
              <a:rPr lang="el-GR" dirty="0" err="1"/>
              <a:t>κονκλουδέρω</a:t>
            </a:r>
            <a:r>
              <a:rPr lang="el-GR" dirty="0"/>
              <a:t> </a:t>
            </a:r>
            <a:r>
              <a:rPr lang="el-GR" dirty="0" err="1"/>
              <a:t>μοναχάς</a:t>
            </a:r>
            <a:r>
              <a:rPr lang="el-GR" dirty="0"/>
              <a:t> το πως τον κόπο χάνω </a:t>
            </a:r>
            <a:br>
              <a:rPr lang="el-GR" dirty="0"/>
            </a:br>
            <a:r>
              <a:rPr lang="el-GR" dirty="0"/>
              <a:t>να τ' </a:t>
            </a:r>
            <a:r>
              <a:rPr lang="el-GR" dirty="0" err="1"/>
              <a:t>αρμηνεύγω</a:t>
            </a:r>
            <a:r>
              <a:rPr lang="el-GR" dirty="0"/>
              <a:t> </a:t>
            </a:r>
            <a:r>
              <a:rPr lang="el-GR" dirty="0" err="1"/>
              <a:t>δασκαλιές</a:t>
            </a:r>
            <a:r>
              <a:rPr lang="el-GR" dirty="0"/>
              <a:t>, κι' ο κύρης του </a:t>
            </a:r>
            <a:r>
              <a:rPr lang="el-GR" dirty="0" err="1"/>
              <a:t>όχ</a:t>
            </a:r>
            <a:r>
              <a:rPr lang="el-GR" dirty="0"/>
              <a:t> την άλλη </a:t>
            </a:r>
            <a:br>
              <a:rPr lang="el-GR" dirty="0"/>
            </a:br>
            <a:r>
              <a:rPr lang="el-GR" dirty="0" err="1"/>
              <a:t>τσι</a:t>
            </a:r>
            <a:r>
              <a:rPr lang="el-GR" dirty="0"/>
              <a:t> πλερωμές in </a:t>
            </a:r>
            <a:r>
              <a:rPr lang="el-GR" dirty="0" err="1"/>
              <a:t>verità</a:t>
            </a:r>
            <a:r>
              <a:rPr lang="el-GR" dirty="0"/>
              <a:t> να μου </a:t>
            </a:r>
            <a:r>
              <a:rPr lang="el-GR" dirty="0" err="1"/>
              <a:t>κρεσέρη</a:t>
            </a:r>
            <a:r>
              <a:rPr lang="el-GR" dirty="0"/>
              <a:t> πάλι. 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Ελληνο</a:t>
            </a:r>
            <a:r>
              <a:rPr lang="el-GR" dirty="0"/>
              <a:t>-Αυστραλιανή κοινότητα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</a:t>
            </a:r>
            <a:r>
              <a:rPr lang="el-GR" dirty="0"/>
              <a:t>- </a:t>
            </a:r>
            <a:r>
              <a:rPr lang="en-US" dirty="0"/>
              <a:t>The reason I like to speak Greek sometimes is because I’m afraid sometimes I might forget it, if I don’t speak it. </a:t>
            </a:r>
          </a:p>
          <a:p>
            <a:pPr marL="0" indent="0">
              <a:buNone/>
            </a:pPr>
            <a:r>
              <a:rPr lang="en-US" dirty="0"/>
              <a:t>	- That’s good. You have to always speak Greek because </a:t>
            </a:r>
            <a:r>
              <a:rPr lang="el-GR" dirty="0"/>
              <a:t>θα ξεχάσεις τη γλώσσα σου.</a:t>
            </a:r>
          </a:p>
          <a:p>
            <a:r>
              <a:rPr lang="el-GR" dirty="0"/>
              <a:t>Β. </a:t>
            </a:r>
            <a:r>
              <a:rPr lang="en-US" dirty="0"/>
              <a:t>She is so set in her ways, you know, like </a:t>
            </a:r>
            <a:r>
              <a:rPr lang="el-GR" dirty="0"/>
              <a:t>έτσι έμαθα από μικρή, δε μπορώ </a:t>
            </a:r>
            <a:r>
              <a:rPr lang="el-GR" dirty="0" err="1"/>
              <a:t>ν’αλλάξω</a:t>
            </a:r>
            <a:r>
              <a:rPr lang="el-GR" dirty="0"/>
              <a:t> τώρα, </a:t>
            </a:r>
            <a:r>
              <a:rPr lang="en-US" dirty="0"/>
              <a:t>you know, of course she can, </a:t>
            </a:r>
            <a:r>
              <a:rPr lang="el-GR" dirty="0"/>
              <a:t>μπορείς </a:t>
            </a:r>
            <a:r>
              <a:rPr lang="el-GR" dirty="0" err="1"/>
              <a:t>ν’αλλάξεις</a:t>
            </a:r>
            <a:r>
              <a:rPr lang="el-GR" dirty="0"/>
              <a:t>, όχι, όχι, όχι, όχι, </a:t>
            </a:r>
            <a:r>
              <a:rPr lang="en-US" dirty="0"/>
              <a:t>like she is so </a:t>
            </a:r>
            <a:r>
              <a:rPr lang="el-GR" dirty="0"/>
              <a:t>πρέπει να πλύνω τα ρούχα, πρέπει να σιδερώσω, </a:t>
            </a:r>
            <a:r>
              <a:rPr lang="en-US" dirty="0"/>
              <a:t>mum sit down, </a:t>
            </a:r>
            <a:r>
              <a:rPr lang="el-GR" dirty="0"/>
              <a:t>κάτσε κάτω, πιες έναν καφέ, </a:t>
            </a:r>
            <a:r>
              <a:rPr lang="en-US" dirty="0"/>
              <a:t>you know, she says </a:t>
            </a:r>
            <a:r>
              <a:rPr lang="el-GR" dirty="0"/>
              <a:t>όχι, όχι, όχι, έχω δουλειά, έχω δουλειά. </a:t>
            </a:r>
            <a:r>
              <a:rPr lang="en-US" dirty="0"/>
              <a:t>It’s terrible</a:t>
            </a:r>
          </a:p>
          <a:p>
            <a:r>
              <a:rPr lang="el-GR" dirty="0"/>
              <a:t>Γ. </a:t>
            </a:r>
            <a:r>
              <a:rPr lang="en-US" dirty="0"/>
              <a:t>My father works in a coffee lounge restaurant, he is a </a:t>
            </a:r>
            <a:r>
              <a:rPr lang="el-GR" dirty="0"/>
              <a:t>καφετζή. Φτιάχνει καφεδάκια, </a:t>
            </a:r>
            <a:r>
              <a:rPr lang="en-US" dirty="0"/>
              <a:t>take away shop in </a:t>
            </a:r>
            <a:r>
              <a:rPr lang="en-US" dirty="0" err="1"/>
              <a:t>Yavo</a:t>
            </a:r>
            <a:r>
              <a:rPr lang="en-US" dirty="0"/>
              <a:t>. All the Greeks go there, all the </a:t>
            </a:r>
            <a:r>
              <a:rPr lang="el-GR" dirty="0"/>
              <a:t>Πόντιοι. Εγώ Πόντιος είμαι!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3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Ζητήματα με την εναλλαγή κωδίκων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Ποιοι δίγλωσσοι καταφεύγουν σε αυτόν τον μηχανισμό;</a:t>
            </a:r>
          </a:p>
          <a:p>
            <a:r>
              <a:rPr lang="el-GR" dirty="0"/>
              <a:t>Πώς διαφοροποιείς την εναλλαγή γλωσσών από τον δανεισμό (λεξιλογικό και δομικό);</a:t>
            </a:r>
            <a:endParaRPr lang="en-US" dirty="0"/>
          </a:p>
          <a:p>
            <a:r>
              <a:rPr lang="el-GR" dirty="0"/>
              <a:t>Λειτουργία: Γρήγορη κατανόηση</a:t>
            </a:r>
            <a:r>
              <a:rPr lang="en-US" dirty="0"/>
              <a:t> / </a:t>
            </a:r>
            <a:r>
              <a:rPr lang="el-GR" dirty="0"/>
              <a:t>επεξήγηση, ευφημισμός, συναισθηματική σύνδεση, ταυτότητα </a:t>
            </a:r>
          </a:p>
          <a:p>
            <a:r>
              <a:rPr lang="el-GR" dirty="0"/>
              <a:t>Ενώ μέχρι πριν λίγα χρόνια θεωρούνταν αποτέλεσμα της αδυναμίας των δίγλωσσων να επικοινωνήσουν με άλλον τρόπο, σήμερα θεωρείται μία δυναμική διαδικασία που συμβάλλει ίσως στην διατήρηση και των δύο γλωσσών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4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Αναπλήρωση γλωσσών (εναλλακτική χρήση)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Πρόκειται για την συχνή χρήση δύο γλωσσών από έναν δίγλωσσο σε διαφορετικά περιβάλλοντα (# εναλλαγή γλωσσών στην ίδια επικοινωνιακή περίσταση – </a:t>
            </a:r>
            <a:r>
              <a:rPr lang="el-GR" dirty="0" err="1"/>
              <a:t>εκφώνημα</a:t>
            </a:r>
            <a:r>
              <a:rPr lang="el-GR" dirty="0"/>
              <a:t>)</a:t>
            </a:r>
          </a:p>
          <a:p>
            <a:r>
              <a:rPr lang="el-GR" dirty="0"/>
              <a:t>Συχνά σε καταστάσεις αφαιρετικής διγλωσσίας (μία γλώσσα μόνο στο οικογενειακό περιβάλλον, σε όλα τα υπόλοιπα η Γ2)</a:t>
            </a:r>
          </a:p>
          <a:p>
            <a:r>
              <a:rPr lang="el-GR" dirty="0"/>
              <a:t>Αρκεί η συχνή χρήση δύο γλωσσών για να έχουμε μεταφορά στοιχείων από την μία στην άλλη (συχνά ακούσια)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5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«Παθητική» γνώση (παθητική εξοικείωση)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Πρόκειται για την γνώση μίας Γ2 που είναι ελλιπής ή περιορίζεται στο επίπεδο κατανόησης &gt; Το δίγλωσσο άτομο δεν την χρησιμοποιεί στην επικοινωνία του</a:t>
            </a:r>
          </a:p>
          <a:p>
            <a:r>
              <a:rPr lang="el-GR" dirty="0"/>
              <a:t>Συνήθως αφορά την εισαγωγή λεξιλογικών δανείων ή/και την διγλωσσία που αφορά δύο συγγενικές γλώσσες ή δύο διαλέκτους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5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{CABA9CC6-BF38-5E4F-989A-ACED88CAFC24}tf16401369</Template>
  <TotalTime>3977</TotalTime>
  <Words>934</Words>
  <Application>Microsoft Macintosh PowerPoint</Application>
  <PresentationFormat>Ευρεία οθόνη</PresentationFormat>
  <Paragraphs>54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‘Δίγλωσσες’ συμπεριφορές</vt:lpstr>
      <vt:lpstr>Γλωσσική επαφή στην γλωσσική πράξη</vt:lpstr>
      <vt:lpstr>Μορφές δίγλωσσης συμπεριφοράς  (Thomason, 2019)</vt:lpstr>
      <vt:lpstr>1. Εναλλαγή κωδίκων (γλωσσών) [Code switching]</vt:lpstr>
      <vt:lpstr>«Κατζούρμπος», Κρήτη 16ος αι.</vt:lpstr>
      <vt:lpstr>Ελληνο-Αυστραλιανή κοινότητα </vt:lpstr>
      <vt:lpstr>Ζητήματα με την εναλλαγή κωδίκων</vt:lpstr>
      <vt:lpstr>2. Αναπλήρωση γλωσσών (εναλλακτική χρήση)</vt:lpstr>
      <vt:lpstr>3. «Παθητική» γνώση (παθητική εξοικείωση)</vt:lpstr>
      <vt:lpstr>4. «Διαπραγμάτευση»</vt:lpstr>
      <vt:lpstr>5. Στρατηγικές κατάκτησης Γ2</vt:lpstr>
      <vt:lpstr>6. Στρατηγικές δίγλωσσης κατάκτησης Γ1</vt:lpstr>
      <vt:lpstr>7. Εκούσια μεταβολή («Συνειδητή απόφαση»)</vt:lpstr>
      <vt:lpstr>Συμπέρασμα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Μηχανισμοί Μεταβολής</dc:title>
  <dc:creator>Microsoft Office User</dc:creator>
  <cp:lastModifiedBy>Μαρκόπουλος Θεόδωρος</cp:lastModifiedBy>
  <cp:revision>38</cp:revision>
  <dcterms:created xsi:type="dcterms:W3CDTF">2019-05-13T08:59:47Z</dcterms:created>
  <dcterms:modified xsi:type="dcterms:W3CDTF">2023-05-23T20:34:51Z</dcterms:modified>
</cp:coreProperties>
</file>