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8" r:id="rId4"/>
    <p:sldId id="257" r:id="rId5"/>
    <p:sldId id="259" r:id="rId6"/>
    <p:sldId id="260" r:id="rId7"/>
    <p:sldId id="261" r:id="rId8"/>
    <p:sldId id="262" r:id="rId9"/>
    <p:sldId id="263"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2" name="1 - Θέση υποσέλιδου"/>
          <p:cNvSpPr>
            <a:spLocks noGrp="1"/>
          </p:cNvSpPr>
          <p:nvPr>
            <p:ph type="ftr" sz="quarter" idx="11"/>
          </p:nvPr>
        </p:nvSpPr>
        <p:spPr/>
        <p:txBody>
          <a:bodyPr/>
          <a:lstStyle/>
          <a:p>
            <a:endParaRPr lang="el-GR" dirty="0"/>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CAEB40D1-D56D-414A-8BDD-42E638C7782F}"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19" name="18 - Θέση υποσέλιδου"/>
          <p:cNvSpPr>
            <a:spLocks noGrp="1"/>
          </p:cNvSpPr>
          <p:nvPr>
            <p:ph type="ftr" sz="quarter" idx="11"/>
          </p:nvPr>
        </p:nvSpPr>
        <p:spPr>
          <a:xfrm>
            <a:off x="3581400" y="76200"/>
            <a:ext cx="2895600" cy="288925"/>
          </a:xfrm>
        </p:spPr>
        <p:txBody>
          <a:bodyPr/>
          <a:lstStyle/>
          <a:p>
            <a:endParaRPr lang="el-GR" dirty="0"/>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CAEB40D1-D56D-414A-8BDD-42E638C7782F}"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11" name="10 - Θέση υποσέλιδου"/>
          <p:cNvSpPr>
            <a:spLocks noGrp="1"/>
          </p:cNvSpPr>
          <p:nvPr>
            <p:ph type="ftr" sz="quarter" idx="11"/>
          </p:nvPr>
        </p:nvSpPr>
        <p:spPr/>
        <p:txBody>
          <a:bodyPr/>
          <a:lstStyle/>
          <a:p>
            <a:endParaRPr lang="el-GR" dirty="0"/>
          </a:p>
        </p:txBody>
      </p:sp>
      <p:sp>
        <p:nvSpPr>
          <p:cNvPr id="16" name="15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10" name="9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CAEB40D1-D56D-414A-8BDD-42E638C7782F}" type="slidenum">
              <a:rPr lang="el-GR" smtClean="0"/>
              <a:pPr/>
              <a:t>‹#›</a:t>
            </a:fld>
            <a:endParaRPr lang="el-GR" dirty="0"/>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21" name="20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24" name="23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29" name="28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A296D3F8-A997-4AD1-B6E4-E0E5187F9571}" type="datetimeFigureOut">
              <a:rPr lang="el-GR" smtClean="0"/>
              <a:pPr/>
              <a:t>9/11/2016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CAEB40D1-D56D-414A-8BDD-42E638C7782F}" type="slidenum">
              <a:rPr lang="el-GR" smtClean="0"/>
              <a:pPr/>
              <a:t>‹#›</a:t>
            </a:fld>
            <a:endParaRPr lang="el-GR" dirty="0"/>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296D3F8-A997-4AD1-B6E4-E0E5187F9571}" type="datetimeFigureOut">
              <a:rPr lang="el-GR" smtClean="0"/>
              <a:pPr/>
              <a:t>9/11/2016</a:t>
            </a:fld>
            <a:endParaRPr lang="el-GR" dirty="0"/>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dirty="0"/>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EB40D1-D56D-414A-8BDD-42E638C7782F}" type="slidenum">
              <a:rPr lang="el-GR" smtClean="0"/>
              <a:pPr/>
              <a:t>‹#›</a:t>
            </a:fld>
            <a:endParaRPr lang="el-GR" dirty="0"/>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642918"/>
            <a:ext cx="6286544" cy="1928826"/>
          </a:xfrm>
        </p:spPr>
        <p:txBody>
          <a:bodyPr>
            <a:normAutofit fontScale="90000"/>
          </a:bodyPr>
          <a:lstStyle/>
          <a:p>
            <a:pPr algn="l"/>
            <a:r>
              <a:rPr lang="el-GR" sz="3200" dirty="0" smtClean="0">
                <a:latin typeface="Calibri" pitchFamily="34" charset="0"/>
              </a:rPr>
              <a:t>θέμα: </a:t>
            </a:r>
            <a:br>
              <a:rPr lang="el-GR" sz="3200" dirty="0" smtClean="0">
                <a:latin typeface="Calibri" pitchFamily="34" charset="0"/>
              </a:rPr>
            </a:br>
            <a:r>
              <a:rPr lang="el-GR" sz="3200" dirty="0" smtClean="0">
                <a:latin typeface="Calibri" pitchFamily="34" charset="0"/>
              </a:rPr>
              <a:t> </a:t>
            </a:r>
            <a:r>
              <a:rPr lang="el-GR" sz="3200" dirty="0" smtClean="0">
                <a:latin typeface="Calibri" pitchFamily="34" charset="0"/>
              </a:rPr>
              <a:t>                </a:t>
            </a:r>
            <a:r>
              <a:rPr lang="en-US" b="1" u="sng" dirty="0" smtClean="0">
                <a:latin typeface="Calibri" pitchFamily="34" charset="0"/>
              </a:rPr>
              <a:t>richard gloss</a:t>
            </a:r>
            <a:r>
              <a:rPr lang="en-US" b="1" dirty="0" smtClean="0">
                <a:latin typeface="Calibri" pitchFamily="34" charset="0"/>
              </a:rPr>
              <a:t/>
            </a:r>
            <a:br>
              <a:rPr lang="en-US" b="1" dirty="0" smtClean="0">
                <a:latin typeface="Calibri" pitchFamily="34" charset="0"/>
              </a:rPr>
            </a:br>
            <a:r>
              <a:rPr lang="en-US" b="1" dirty="0" smtClean="0">
                <a:latin typeface="Calibri" pitchFamily="34" charset="0"/>
              </a:rPr>
              <a:t> </a:t>
            </a:r>
            <a:r>
              <a:rPr lang="en-US" b="1" dirty="0" smtClean="0">
                <a:latin typeface="Calibri" pitchFamily="34" charset="0"/>
              </a:rPr>
              <a:t>         </a:t>
            </a:r>
            <a:r>
              <a:rPr lang="el-GR" sz="2800" b="1" u="sng" dirty="0" smtClean="0">
                <a:latin typeface="Calibri" pitchFamily="34" charset="0"/>
              </a:rPr>
              <a:t>το φαινομενο τησ διασπορασ</a:t>
            </a:r>
            <a:br>
              <a:rPr lang="el-GR" sz="2800" b="1" u="sng" dirty="0" smtClean="0">
                <a:latin typeface="Calibri" pitchFamily="34" charset="0"/>
              </a:rPr>
            </a:br>
            <a:endParaRPr lang="el-GR" sz="3200" dirty="0"/>
          </a:p>
        </p:txBody>
      </p:sp>
      <p:sp>
        <p:nvSpPr>
          <p:cNvPr id="3" name="2 - Υπότιτλος"/>
          <p:cNvSpPr>
            <a:spLocks noGrp="1"/>
          </p:cNvSpPr>
          <p:nvPr>
            <p:ph type="subTitle" idx="1"/>
          </p:nvPr>
        </p:nvSpPr>
        <p:spPr>
          <a:xfrm>
            <a:off x="1142976" y="2500306"/>
            <a:ext cx="6286544" cy="3714776"/>
          </a:xfrm>
        </p:spPr>
        <p:txBody>
          <a:bodyPr>
            <a:normAutofit/>
          </a:bodyPr>
          <a:lstStyle/>
          <a:p>
            <a:pPr marL="514350" indent="-514350" algn="l"/>
            <a:endParaRPr lang="el-GR" sz="2800" dirty="0" smtClean="0">
              <a:solidFill>
                <a:schemeClr val="tx1"/>
              </a:solidFill>
            </a:endParaRPr>
          </a:p>
          <a:p>
            <a:pPr marL="514350" indent="-514350" algn="l"/>
            <a:endParaRPr lang="el-GR" sz="2800" dirty="0" smtClean="0">
              <a:solidFill>
                <a:schemeClr val="tx1"/>
              </a:solidFill>
            </a:endParaRPr>
          </a:p>
          <a:p>
            <a:pPr marL="514350" indent="-514350" algn="l"/>
            <a:r>
              <a:rPr lang="el-GR" sz="2800" dirty="0" smtClean="0">
                <a:solidFill>
                  <a:schemeClr val="tx1"/>
                </a:solidFill>
              </a:rPr>
              <a:t>Διδάσκουσα :  κα Ευγενία Αρβανίτη</a:t>
            </a:r>
          </a:p>
          <a:p>
            <a:pPr marL="514350" indent="-514350" algn="l"/>
            <a:r>
              <a:rPr lang="el-GR" sz="2800" dirty="0" smtClean="0">
                <a:solidFill>
                  <a:schemeClr val="tx1"/>
                </a:solidFill>
              </a:rPr>
              <a:t>Φοιτητές : Βασιλική Κανελλοπούλου </a:t>
            </a:r>
          </a:p>
          <a:p>
            <a:pPr marL="514350" indent="-514350" algn="l"/>
            <a:r>
              <a:rPr lang="el-GR" sz="2800" dirty="0" smtClean="0">
                <a:solidFill>
                  <a:schemeClr val="tx1"/>
                </a:solidFill>
              </a:rPr>
              <a:t>                    Γεώργιος Μουστάκας</a:t>
            </a:r>
          </a:p>
          <a:p>
            <a:pPr marL="514350" indent="-514350" algn="l"/>
            <a:r>
              <a:rPr lang="el-GR" sz="2800" dirty="0" smtClean="0">
                <a:solidFill>
                  <a:schemeClr val="tx1"/>
                </a:solidFill>
              </a:rPr>
              <a:t>Τμήμα : Φιλολογίας</a:t>
            </a:r>
          </a:p>
          <a:p>
            <a:pPr marL="514350" indent="-514350" algn="l"/>
            <a:r>
              <a:rPr lang="el-GR" sz="2800" dirty="0" smtClean="0">
                <a:solidFill>
                  <a:schemeClr val="tx1"/>
                </a:solidFill>
              </a:rPr>
              <a:t>Ακαδημαϊκό έτος : 2016- 2017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600" dirty="0" smtClean="0"/>
              <a:t>Συμπεράσματα</a:t>
            </a:r>
            <a:endParaRPr lang="el-GR" sz="3600" dirty="0"/>
          </a:p>
        </p:txBody>
      </p:sp>
      <p:sp>
        <p:nvSpPr>
          <p:cNvPr id="3" name="2 - Θέση περιεχομένου"/>
          <p:cNvSpPr>
            <a:spLocks noGrp="1"/>
          </p:cNvSpPr>
          <p:nvPr>
            <p:ph idx="1"/>
          </p:nvPr>
        </p:nvSpPr>
        <p:spPr>
          <a:xfrm>
            <a:off x="457200" y="1071547"/>
            <a:ext cx="7901014" cy="2786082"/>
          </a:xfrm>
        </p:spPr>
        <p:txBody>
          <a:bodyPr>
            <a:normAutofit/>
          </a:bodyPr>
          <a:lstStyle/>
          <a:p>
            <a:pPr>
              <a:buFont typeface="Wingdings" pitchFamily="2" charset="2"/>
              <a:buChar char="ü"/>
            </a:pPr>
            <a:r>
              <a:rPr lang="el-GR" dirty="0" smtClean="0"/>
              <a:t> Οι κριτικές είναι αντιφατικές</a:t>
            </a:r>
          </a:p>
          <a:p>
            <a:pPr>
              <a:buFont typeface="Wingdings" pitchFamily="2" charset="2"/>
              <a:buChar char="ü"/>
            </a:pPr>
            <a:r>
              <a:rPr lang="el-GR" dirty="0"/>
              <a:t> </a:t>
            </a:r>
            <a:r>
              <a:rPr lang="el-GR" dirty="0" smtClean="0"/>
              <a:t>Σύμφωνα με τον </a:t>
            </a:r>
            <a:r>
              <a:rPr lang="en-US" dirty="0" smtClean="0"/>
              <a:t>Clogg</a:t>
            </a:r>
            <a:r>
              <a:rPr lang="el-GR" dirty="0" smtClean="0"/>
              <a:t>: </a:t>
            </a:r>
          </a:p>
          <a:p>
            <a:pPr>
              <a:buNone/>
            </a:pPr>
            <a:r>
              <a:rPr lang="el-GR" sz="3600" i="1" dirty="0"/>
              <a:t> </a:t>
            </a:r>
            <a:r>
              <a:rPr lang="el-GR" sz="3600" i="1" dirty="0" smtClean="0"/>
              <a:t>  Διασπορά είναι μια μόνιμη εξορία από την πατρίδα </a:t>
            </a:r>
            <a:endParaRPr lang="el-GR" sz="3600" dirty="0"/>
          </a:p>
        </p:txBody>
      </p:sp>
      <p:pic>
        <p:nvPicPr>
          <p:cNvPr id="2050" name="Picture 2" descr="C:\Users\vasiliki\Pictures\Ellis01.jpg"/>
          <p:cNvPicPr>
            <a:picLocks noChangeAspect="1" noChangeArrowheads="1"/>
          </p:cNvPicPr>
          <p:nvPr/>
        </p:nvPicPr>
        <p:blipFill>
          <a:blip r:embed="rId2"/>
          <a:srcRect/>
          <a:stretch>
            <a:fillRect/>
          </a:stretch>
        </p:blipFill>
        <p:spPr bwMode="auto">
          <a:xfrm>
            <a:off x="3500430" y="3214686"/>
            <a:ext cx="5214974" cy="328614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n-US" sz="4000" b="1" u="sng" dirty="0" smtClean="0"/>
              <a:t>Richard  Clogg </a:t>
            </a:r>
            <a:endParaRPr lang="el-GR" sz="4000" dirty="0"/>
          </a:p>
        </p:txBody>
      </p:sp>
      <p:sp>
        <p:nvSpPr>
          <p:cNvPr id="3" name="2 - Θέση περιεχομένου"/>
          <p:cNvSpPr>
            <a:spLocks noGrp="1"/>
          </p:cNvSpPr>
          <p:nvPr>
            <p:ph idx="1"/>
          </p:nvPr>
        </p:nvSpPr>
        <p:spPr>
          <a:xfrm>
            <a:off x="357158" y="1000108"/>
            <a:ext cx="6143668" cy="5072098"/>
          </a:xfrm>
        </p:spPr>
        <p:txBody>
          <a:bodyPr>
            <a:normAutofit fontScale="92500" lnSpcReduction="10000"/>
          </a:bodyPr>
          <a:lstStyle/>
          <a:p>
            <a:pPr marL="514350" indent="-514350">
              <a:buFont typeface="Wingdings" pitchFamily="2" charset="2"/>
              <a:buChar char="v"/>
            </a:pPr>
            <a:r>
              <a:rPr lang="el-GR" sz="2800" dirty="0" smtClean="0"/>
              <a:t>Μελετητής σύγχρονης ελληνικής ιστορίας </a:t>
            </a:r>
          </a:p>
          <a:p>
            <a:pPr marL="514350" indent="-514350">
              <a:buFont typeface="Wingdings" pitchFamily="2" charset="2"/>
              <a:buChar char="v"/>
            </a:pPr>
            <a:r>
              <a:rPr lang="el-GR" sz="2800" dirty="0" smtClean="0"/>
              <a:t>Αξιοσημείωτη προσφορά μέσα από την πληθώρα των έργων του και συγκεκριμένα στο φαινόμενο της διασποράς </a:t>
            </a:r>
          </a:p>
          <a:p>
            <a:pPr marL="514350" indent="-514350">
              <a:buFont typeface="Wingdings" pitchFamily="2" charset="2"/>
              <a:buChar char="v"/>
            </a:pPr>
            <a:r>
              <a:rPr lang="el-GR" sz="2800" dirty="0" smtClean="0"/>
              <a:t>Άρθρα για την ελληνική διασπορά:</a:t>
            </a:r>
          </a:p>
          <a:p>
            <a:pPr marL="514350" indent="-514350">
              <a:buNone/>
            </a:pPr>
            <a:r>
              <a:rPr lang="en-US" sz="2800" dirty="0" smtClean="0"/>
              <a:t>     </a:t>
            </a:r>
            <a:r>
              <a:rPr lang="el-GR" sz="2800" dirty="0" smtClean="0"/>
              <a:t>1. Μετανάστευση Ελλήνων( Ρωσία, Η.Π.Α.</a:t>
            </a:r>
            <a:r>
              <a:rPr lang="en-US" sz="2800" dirty="0" smtClean="0"/>
              <a:t>,</a:t>
            </a:r>
            <a:r>
              <a:rPr lang="el-GR" sz="2800" dirty="0" smtClean="0"/>
              <a:t> Αίγυπτος)   </a:t>
            </a:r>
          </a:p>
          <a:p>
            <a:pPr marL="514350" indent="-514350">
              <a:buNone/>
            </a:pPr>
            <a:r>
              <a:rPr lang="el-GR" sz="2800" dirty="0" smtClean="0"/>
              <a:t>     2. Μετανάστευση άλλων λαών στην Ελλάδα( Ασία, Βουλγαρία, Ρωσία κατά τον Β’ Παγκόσμιο πόλεμο)</a:t>
            </a:r>
          </a:p>
          <a:p>
            <a:endParaRPr lang="el-GR" dirty="0"/>
          </a:p>
        </p:txBody>
      </p:sp>
      <p:pic>
        <p:nvPicPr>
          <p:cNvPr id="4" name="Picture 2" descr="C:\Users\vasiliki\Pictures\richard_clogg.jpg"/>
          <p:cNvPicPr>
            <a:picLocks noChangeAspect="1" noChangeArrowheads="1"/>
          </p:cNvPicPr>
          <p:nvPr/>
        </p:nvPicPr>
        <p:blipFill>
          <a:blip r:embed="rId2"/>
          <a:srcRect/>
          <a:stretch>
            <a:fillRect/>
          </a:stretch>
        </p:blipFill>
        <p:spPr bwMode="auto">
          <a:xfrm>
            <a:off x="6715140" y="1785926"/>
            <a:ext cx="2143140" cy="250033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600" i="1" dirty="0" smtClean="0"/>
              <a:t>«</a:t>
            </a:r>
            <a:r>
              <a:rPr lang="el-GR" sz="3600" i="1" dirty="0" smtClean="0"/>
              <a:t>Μειονότητεσ </a:t>
            </a:r>
            <a:r>
              <a:rPr lang="el-GR" sz="3600" i="1" dirty="0" smtClean="0"/>
              <a:t>στην Ελλάδα»</a:t>
            </a:r>
            <a:endParaRPr lang="el-GR" sz="3600" dirty="0"/>
          </a:p>
        </p:txBody>
      </p:sp>
      <p:sp>
        <p:nvSpPr>
          <p:cNvPr id="3" name="2 - Θέση περιεχομένου"/>
          <p:cNvSpPr>
            <a:spLocks noGrp="1"/>
          </p:cNvSpPr>
          <p:nvPr>
            <p:ph idx="1"/>
          </p:nvPr>
        </p:nvSpPr>
        <p:spPr>
          <a:xfrm>
            <a:off x="457200" y="1000108"/>
            <a:ext cx="8229600" cy="5500726"/>
          </a:xfrm>
        </p:spPr>
        <p:txBody>
          <a:bodyPr>
            <a:normAutofit/>
          </a:bodyPr>
          <a:lstStyle/>
          <a:p>
            <a:pPr>
              <a:buFont typeface="Wingdings" pitchFamily="2" charset="2"/>
              <a:buChar char="Ø"/>
            </a:pPr>
            <a:r>
              <a:rPr lang="el-GR" sz="2800" dirty="0" smtClean="0"/>
              <a:t>16</a:t>
            </a:r>
            <a:r>
              <a:rPr lang="el-GR" sz="2800" baseline="30000" dirty="0" smtClean="0"/>
              <a:t>ος</a:t>
            </a:r>
            <a:r>
              <a:rPr lang="el-GR" sz="2800" dirty="0" smtClean="0"/>
              <a:t> αι.: Αρχή μεταναστευτικής διαδικασίας μέχρι τον 18</a:t>
            </a:r>
            <a:r>
              <a:rPr lang="el-GR" sz="2800" baseline="30000" dirty="0" smtClean="0"/>
              <a:t>ο</a:t>
            </a:r>
            <a:r>
              <a:rPr lang="el-GR" sz="2800" dirty="0" smtClean="0"/>
              <a:t> αι. → έμποροι στην Μεσόγειο, Βαλκανική χερσόνησο, Οδησσό, Μαριούπολη(κατά το τέλος του Ρωσοτουρκικού πολέμου</a:t>
            </a:r>
          </a:p>
          <a:p>
            <a:pPr>
              <a:buFont typeface="Wingdings" pitchFamily="2" charset="2"/>
              <a:buChar char="Ø"/>
            </a:pPr>
            <a:r>
              <a:rPr lang="el-GR" sz="2800" dirty="0" smtClean="0"/>
              <a:t>19</a:t>
            </a:r>
            <a:r>
              <a:rPr lang="el-GR" sz="2800" baseline="30000" dirty="0" smtClean="0"/>
              <a:t>ος</a:t>
            </a:r>
            <a:r>
              <a:rPr lang="el-GR" sz="2800" dirty="0" smtClean="0"/>
              <a:t> αι.: Αίγυπτος, Καύκασος, Ρωσία, Πόντος</a:t>
            </a:r>
          </a:p>
          <a:p>
            <a:pPr>
              <a:buFont typeface="Wingdings" pitchFamily="2" charset="2"/>
              <a:buChar char="Ø"/>
            </a:pPr>
            <a:r>
              <a:rPr lang="el-GR" sz="2800" dirty="0" smtClean="0"/>
              <a:t>Τουρκοκρατία: Κοινότητες Ελλήνων σε Βαλκάνια, Μαύρη Θάλασσα, Μεσόγειο(όχι μόνο για εμπορικούς λόγους αλλά και εξαιτίας καταπιέσεων και διωγμών.)</a:t>
            </a:r>
          </a:p>
          <a:p>
            <a:pPr>
              <a:buFont typeface="Wingdings" pitchFamily="2" charset="2"/>
              <a:buChar char="Ø"/>
            </a:pPr>
            <a:endParaRPr lang="el-GR"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600" i="1" dirty="0" smtClean="0"/>
              <a:t>«</a:t>
            </a:r>
            <a:r>
              <a:rPr lang="el-GR" sz="3600" i="1" dirty="0" smtClean="0"/>
              <a:t>Μειονότητεσ </a:t>
            </a:r>
            <a:r>
              <a:rPr lang="el-GR" sz="3600" i="1" dirty="0" smtClean="0"/>
              <a:t>στην Ελλάδα»</a:t>
            </a:r>
            <a:endParaRPr lang="el-GR" sz="3600" i="1" dirty="0"/>
          </a:p>
        </p:txBody>
      </p:sp>
      <p:sp>
        <p:nvSpPr>
          <p:cNvPr id="3" name="2 - Θέση περιεχομένου"/>
          <p:cNvSpPr>
            <a:spLocks noGrp="1"/>
          </p:cNvSpPr>
          <p:nvPr>
            <p:ph idx="1"/>
          </p:nvPr>
        </p:nvSpPr>
        <p:spPr>
          <a:xfrm>
            <a:off x="357158" y="1142984"/>
            <a:ext cx="8501122" cy="4983179"/>
          </a:xfrm>
        </p:spPr>
        <p:txBody>
          <a:bodyPr>
            <a:normAutofit/>
          </a:bodyPr>
          <a:lstStyle/>
          <a:p>
            <a:pPr>
              <a:buNone/>
            </a:pPr>
            <a:endParaRPr lang="el-GR" sz="3000" dirty="0" smtClean="0"/>
          </a:p>
          <a:p>
            <a:pPr>
              <a:buNone/>
            </a:pPr>
            <a:r>
              <a:rPr lang="el-GR" sz="3000" b="1" dirty="0" smtClean="0"/>
              <a:t>Ιστορική διασπορά  </a:t>
            </a:r>
            <a:r>
              <a:rPr lang="en-US" sz="3000" i="1" dirty="0" smtClean="0"/>
              <a:t>vs</a:t>
            </a:r>
            <a:r>
              <a:rPr lang="el-GR" sz="3000" i="1" dirty="0" smtClean="0"/>
              <a:t> </a:t>
            </a:r>
            <a:r>
              <a:rPr lang="el-GR" sz="3000" dirty="0" smtClean="0"/>
              <a:t> </a:t>
            </a:r>
            <a:r>
              <a:rPr lang="el-GR" sz="3000" b="1" dirty="0" smtClean="0"/>
              <a:t>Μεταναστευτική διασπορά</a:t>
            </a:r>
          </a:p>
          <a:p>
            <a:pPr>
              <a:buNone/>
            </a:pPr>
            <a:r>
              <a:rPr lang="el-GR" sz="3000" dirty="0" smtClean="0"/>
              <a:t>         </a:t>
            </a:r>
          </a:p>
          <a:p>
            <a:pPr>
              <a:buNone/>
            </a:pPr>
            <a:r>
              <a:rPr lang="el-GR" sz="3000" i="1" dirty="0"/>
              <a:t> </a:t>
            </a:r>
            <a:r>
              <a:rPr lang="el-GR" sz="3000" i="1" dirty="0" smtClean="0"/>
              <a:t>         Διαφορά  </a:t>
            </a:r>
            <a:r>
              <a:rPr lang="el-GR" sz="3000" dirty="0" smtClean="0"/>
              <a:t>→ Η Μεταναστευτική διασπορά πρόκειται για εκούσια μετακίνηση πληθυσμών, η οποία συνδέεται στενά με το φαινόμενο της εργατικής μετανάστευσης ( τέλος 19</a:t>
            </a:r>
            <a:r>
              <a:rPr lang="el-GR" sz="3000" baseline="30000" dirty="0" smtClean="0"/>
              <a:t>ου</a:t>
            </a:r>
            <a:r>
              <a:rPr lang="el-GR" sz="3000" dirty="0" smtClean="0"/>
              <a:t> αι.- 1970)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600" dirty="0" smtClean="0"/>
              <a:t>Ορισμόσ Ελληνικήσ Διασποράσ</a:t>
            </a:r>
            <a:endParaRPr lang="el-GR" sz="3600" dirty="0"/>
          </a:p>
        </p:txBody>
      </p:sp>
      <p:sp>
        <p:nvSpPr>
          <p:cNvPr id="3" name="2 - Θέση περιεχομένου"/>
          <p:cNvSpPr>
            <a:spLocks noGrp="1"/>
          </p:cNvSpPr>
          <p:nvPr>
            <p:ph idx="1"/>
          </p:nvPr>
        </p:nvSpPr>
        <p:spPr>
          <a:xfrm>
            <a:off x="457200" y="1071546"/>
            <a:ext cx="8543956" cy="5054617"/>
          </a:xfrm>
        </p:spPr>
        <p:txBody>
          <a:bodyPr/>
          <a:lstStyle/>
          <a:p>
            <a:pPr algn="just">
              <a:buNone/>
            </a:pPr>
            <a:r>
              <a:rPr lang="el-GR" dirty="0" smtClean="0"/>
              <a:t>   </a:t>
            </a:r>
          </a:p>
          <a:p>
            <a:pPr algn="just">
              <a:buNone/>
            </a:pPr>
            <a:r>
              <a:rPr lang="el-GR" dirty="0" smtClean="0"/>
              <a:t> ▪ Ξεκινώντας τον ορισμό του με μια ιστορική αναδρομή κάνει τον διαχωρισμό μεταξύ των Ελλήνων της Κωνσταντινούπολης, της Δυτικής Μακεδονίας, της Καππαδοκίας και του Πόντου και των Ελλήνων της Διασποράς, εφόσον οι πρώτοι δεν προέκυψαν από κάποια εκούσια ή ακούσια μετανάστευση.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a:bodyPr>
          <a:lstStyle/>
          <a:p>
            <a:r>
              <a:rPr lang="el-GR" sz="3600" i="1" dirty="0" smtClean="0"/>
              <a:t>«Ελληνική Διασπορά τον 20</a:t>
            </a:r>
            <a:r>
              <a:rPr lang="el-GR" sz="3600" i="1" baseline="30000" dirty="0" smtClean="0"/>
              <a:t>ο</a:t>
            </a:r>
            <a:r>
              <a:rPr lang="el-GR" sz="3600" i="1" dirty="0" smtClean="0"/>
              <a:t> αι.»</a:t>
            </a:r>
            <a:endParaRPr lang="el-GR" sz="3600" i="1" dirty="0"/>
          </a:p>
        </p:txBody>
      </p:sp>
      <p:sp>
        <p:nvSpPr>
          <p:cNvPr id="3" name="2 - Θέση περιεχομένου"/>
          <p:cNvSpPr>
            <a:spLocks noGrp="1"/>
          </p:cNvSpPr>
          <p:nvPr>
            <p:ph idx="1"/>
          </p:nvPr>
        </p:nvSpPr>
        <p:spPr>
          <a:xfrm>
            <a:off x="457200" y="1000108"/>
            <a:ext cx="8229600" cy="5572164"/>
          </a:xfrm>
        </p:spPr>
        <p:txBody>
          <a:bodyPr/>
          <a:lstStyle/>
          <a:p>
            <a:r>
              <a:rPr lang="el-GR" sz="2800" dirty="0" smtClean="0"/>
              <a:t>Βασισμένος στο άρθρο του </a:t>
            </a:r>
            <a:r>
              <a:rPr lang="en-US" sz="2800" dirty="0" smtClean="0"/>
              <a:t>Armstrong </a:t>
            </a:r>
            <a:r>
              <a:rPr lang="el-GR" sz="2800" dirty="0" smtClean="0"/>
              <a:t>διαχωρίζει την διασπορά σε 2 μορφές:</a:t>
            </a:r>
          </a:p>
          <a:p>
            <a:pPr>
              <a:buNone/>
            </a:pPr>
            <a:r>
              <a:rPr lang="el-GR" sz="2800" dirty="0"/>
              <a:t> </a:t>
            </a:r>
            <a:r>
              <a:rPr lang="el-GR" sz="2800" dirty="0" smtClean="0"/>
              <a:t> </a:t>
            </a:r>
          </a:p>
          <a:p>
            <a:pPr marL="514350" indent="-514350">
              <a:buAutoNum type="arabicPeriod"/>
            </a:pPr>
            <a:r>
              <a:rPr lang="el-GR" sz="2800" dirty="0" smtClean="0"/>
              <a:t>Προλεταριακές   2. Κινητοποιημένες </a:t>
            </a:r>
          </a:p>
          <a:p>
            <a:pPr marL="514350" indent="-514350">
              <a:buNone/>
            </a:pPr>
            <a:r>
              <a:rPr lang="el-GR" sz="2800" dirty="0" smtClean="0"/>
              <a:t>                                           </a:t>
            </a:r>
            <a:endParaRPr lang="el-GR" sz="2800" dirty="0"/>
          </a:p>
          <a:p>
            <a:pPr marL="514350" indent="-514350">
              <a:buNone/>
            </a:pPr>
            <a:endParaRPr lang="el-GR" sz="2800" dirty="0" smtClean="0"/>
          </a:p>
          <a:p>
            <a:pPr marL="514350" indent="-514350">
              <a:buNone/>
            </a:pPr>
            <a:r>
              <a:rPr lang="el-GR" sz="2800" dirty="0" smtClean="0"/>
              <a:t>                                      Αρχέτυπες     Περιπτωσιακές</a:t>
            </a:r>
          </a:p>
          <a:p>
            <a:pPr>
              <a:buNone/>
            </a:pPr>
            <a:r>
              <a:rPr lang="el-GR" sz="2800" dirty="0"/>
              <a:t> </a:t>
            </a:r>
            <a:r>
              <a:rPr lang="el-GR" sz="2800" dirty="0" smtClean="0"/>
              <a:t>    </a:t>
            </a:r>
          </a:p>
          <a:p>
            <a:pPr>
              <a:buNone/>
            </a:pPr>
            <a:r>
              <a:rPr lang="el-GR" sz="2800" dirty="0"/>
              <a:t> </a:t>
            </a:r>
            <a:r>
              <a:rPr lang="el-GR" sz="2800" dirty="0" smtClean="0"/>
              <a:t>   </a:t>
            </a:r>
          </a:p>
          <a:p>
            <a:pPr>
              <a:buNone/>
            </a:pPr>
            <a:endParaRPr lang="el-GR" dirty="0" smtClean="0"/>
          </a:p>
        </p:txBody>
      </p:sp>
      <p:cxnSp>
        <p:nvCxnSpPr>
          <p:cNvPr id="7" name="6 - Ευθύγραμμο βέλος σύνδεσης"/>
          <p:cNvCxnSpPr/>
          <p:nvPr/>
        </p:nvCxnSpPr>
        <p:spPr>
          <a:xfrm>
            <a:off x="2786050" y="1928802"/>
            <a:ext cx="642942"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rot="5400000">
            <a:off x="1142976" y="1928802"/>
            <a:ext cx="50006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p:nvPr/>
        </p:nvCxnSpPr>
        <p:spPr>
          <a:xfrm>
            <a:off x="5715008" y="3143248"/>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rot="5400000">
            <a:off x="4036215" y="3250405"/>
            <a:ext cx="857256"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lstStyle/>
          <a:p>
            <a:r>
              <a:rPr lang="el-GR" i="1" dirty="0" smtClean="0"/>
              <a:t>«Ελληνική Διασπορά τον 20</a:t>
            </a:r>
            <a:r>
              <a:rPr lang="el-GR" i="1" baseline="30000" dirty="0" smtClean="0"/>
              <a:t>ο</a:t>
            </a:r>
            <a:r>
              <a:rPr lang="el-GR" i="1" dirty="0" smtClean="0"/>
              <a:t> αι.»</a:t>
            </a:r>
            <a:endParaRPr lang="el-GR" dirty="0"/>
          </a:p>
        </p:txBody>
      </p:sp>
      <p:sp>
        <p:nvSpPr>
          <p:cNvPr id="3" name="2 - Θέση περιεχομένου"/>
          <p:cNvSpPr>
            <a:spLocks noGrp="1"/>
          </p:cNvSpPr>
          <p:nvPr>
            <p:ph idx="1"/>
          </p:nvPr>
        </p:nvSpPr>
        <p:spPr>
          <a:xfrm>
            <a:off x="457200" y="1000108"/>
            <a:ext cx="8229600" cy="5500726"/>
          </a:xfrm>
        </p:spPr>
        <p:txBody>
          <a:bodyPr/>
          <a:lstStyle/>
          <a:p>
            <a:pPr>
              <a:buFont typeface="Wingdings" pitchFamily="2" charset="2"/>
              <a:buChar char="§"/>
            </a:pPr>
            <a:r>
              <a:rPr lang="el-GR" sz="2800" dirty="0" smtClean="0"/>
              <a:t>Κινητοποιημένες: Εθνικές ομάδες μέσα στα πλαίσια αποικιακών αυτοκρατοριών( πλούσιοι Έλληνες και Κύπριοι, Έλληνες εφοπλιστές στο Λονδίνο, 19</a:t>
            </a:r>
            <a:r>
              <a:rPr lang="el-GR" sz="2800" baseline="30000" dirty="0" smtClean="0"/>
              <a:t>ος</a:t>
            </a:r>
            <a:r>
              <a:rPr lang="el-GR" sz="2800" dirty="0" smtClean="0"/>
              <a:t> – 20</a:t>
            </a:r>
            <a:r>
              <a:rPr lang="el-GR" sz="2800" baseline="30000" dirty="0" smtClean="0"/>
              <a:t>ος</a:t>
            </a:r>
            <a:r>
              <a:rPr lang="el-GR" sz="2800" dirty="0" smtClean="0"/>
              <a:t> αι.)</a:t>
            </a:r>
          </a:p>
          <a:p>
            <a:pPr>
              <a:buFont typeface="Wingdings" pitchFamily="2" charset="2"/>
              <a:buChar char="§"/>
            </a:pPr>
            <a:r>
              <a:rPr lang="el-GR" sz="2800" dirty="0" smtClean="0"/>
              <a:t>Προλεταριακές: Εθνικές ομάδες που μετανάστευσαν στις χώρες προηγμένης βιομηχανικής ανάπτυξης       ( εργάτες σιδηροδρόμων και ορυχείων στην Δυτική Γερμανία)</a:t>
            </a:r>
          </a:p>
          <a:p>
            <a:r>
              <a:rPr lang="el-GR" sz="2800" dirty="0"/>
              <a:t> </a:t>
            </a:r>
            <a:r>
              <a:rPr lang="el-GR" sz="2800" dirty="0" smtClean="0"/>
              <a:t>Αρχέτυπες: Ύπαρξη πληρότητας και νομιμότητας </a:t>
            </a:r>
          </a:p>
          <a:p>
            <a:r>
              <a:rPr lang="el-GR" sz="2800" dirty="0" smtClean="0"/>
              <a:t>Περιπτωσιακές: Ύπαρξη μερικότητας και προσωρινότητας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sz="3600" dirty="0" smtClean="0"/>
              <a:t>Οικονομικόσ ρόλοσ σύγχρονησ διασποράσ</a:t>
            </a:r>
            <a:endParaRPr lang="el-GR" sz="3600" dirty="0"/>
          </a:p>
        </p:txBody>
      </p:sp>
      <p:sp>
        <p:nvSpPr>
          <p:cNvPr id="3" name="2 - Θέση περιεχομένου"/>
          <p:cNvSpPr>
            <a:spLocks noGrp="1"/>
          </p:cNvSpPr>
          <p:nvPr>
            <p:ph idx="1"/>
          </p:nvPr>
        </p:nvSpPr>
        <p:spPr>
          <a:xfrm>
            <a:off x="457200" y="928670"/>
            <a:ext cx="8229600" cy="5500726"/>
          </a:xfrm>
        </p:spPr>
        <p:txBody>
          <a:bodyPr>
            <a:normAutofit/>
          </a:bodyPr>
          <a:lstStyle/>
          <a:p>
            <a:pPr>
              <a:buFont typeface="Wingdings" pitchFamily="2" charset="2"/>
              <a:buChar char="v"/>
            </a:pPr>
            <a:r>
              <a:rPr lang="el-GR" sz="2800" dirty="0" smtClean="0"/>
              <a:t>Παλαιότερα: Αφορούσε την υποστήριξη στην πατρίδα </a:t>
            </a:r>
          </a:p>
          <a:p>
            <a:pPr>
              <a:buFont typeface="Wingdings" pitchFamily="2" charset="2"/>
              <a:buChar char="v"/>
            </a:pPr>
            <a:r>
              <a:rPr lang="el-GR" sz="2800" dirty="0" smtClean="0"/>
              <a:t>Σήμερα: Αφορά τους ίδιους τους μετανάστες παρά την πατρίδα  </a:t>
            </a:r>
            <a:endParaRPr lang="el-GR" sz="2800" dirty="0"/>
          </a:p>
        </p:txBody>
      </p:sp>
      <p:pic>
        <p:nvPicPr>
          <p:cNvPr id="1026" name="Picture 2" descr="C:\Users\vasiliki\Pictures\1525395_505310522899435_1413476433_n.jpg"/>
          <p:cNvPicPr>
            <a:picLocks noChangeAspect="1" noChangeArrowheads="1"/>
          </p:cNvPicPr>
          <p:nvPr/>
        </p:nvPicPr>
        <p:blipFill>
          <a:blip r:embed="rId2"/>
          <a:srcRect/>
          <a:stretch>
            <a:fillRect/>
          </a:stretch>
        </p:blipFill>
        <p:spPr bwMode="auto">
          <a:xfrm>
            <a:off x="2000232" y="2857496"/>
            <a:ext cx="5072098" cy="37147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714380"/>
          </a:xfrm>
        </p:spPr>
        <p:txBody>
          <a:bodyPr>
            <a:normAutofit fontScale="90000"/>
          </a:bodyPr>
          <a:lstStyle/>
          <a:p>
            <a:r>
              <a:rPr lang="el-GR" sz="3600" dirty="0" smtClean="0"/>
              <a:t>Κοινωνικοπολιτικόσ ρόλοσ σύγχρονησ διασποράσ</a:t>
            </a:r>
            <a:endParaRPr lang="el-GR" sz="3600" dirty="0"/>
          </a:p>
        </p:txBody>
      </p:sp>
      <p:sp>
        <p:nvSpPr>
          <p:cNvPr id="3" name="2 - Θέση περιεχομένου"/>
          <p:cNvSpPr>
            <a:spLocks noGrp="1"/>
          </p:cNvSpPr>
          <p:nvPr>
            <p:ph idx="1"/>
          </p:nvPr>
        </p:nvSpPr>
        <p:spPr>
          <a:xfrm>
            <a:off x="457200" y="1214422"/>
            <a:ext cx="8229600" cy="5357850"/>
          </a:xfrm>
        </p:spPr>
        <p:txBody>
          <a:bodyPr>
            <a:normAutofit/>
          </a:bodyPr>
          <a:lstStyle/>
          <a:p>
            <a:pPr>
              <a:buFont typeface="Wingdings" pitchFamily="2" charset="2"/>
              <a:buChar char="v"/>
            </a:pPr>
            <a:r>
              <a:rPr lang="el-GR" sz="2800" dirty="0" smtClean="0"/>
              <a:t>Εξάλειψη ρατσισμού και προκαταλήψεων</a:t>
            </a:r>
          </a:p>
          <a:p>
            <a:pPr>
              <a:buFont typeface="Wingdings" pitchFamily="2" charset="2"/>
              <a:buChar char="v"/>
            </a:pPr>
            <a:r>
              <a:rPr lang="el-GR" sz="2800" dirty="0" smtClean="0"/>
              <a:t>Αξία πολυπολιτισμικότητας </a:t>
            </a:r>
          </a:p>
          <a:p>
            <a:pPr>
              <a:buFont typeface="Wingdings" pitchFamily="2" charset="2"/>
              <a:buChar char="v"/>
            </a:pPr>
            <a:r>
              <a:rPr lang="el-GR" sz="2800" dirty="0" smtClean="0"/>
              <a:t>Καλλιέργεια ανθρώπινων ιδανικών (αλληλοσεβασμός)</a:t>
            </a:r>
          </a:p>
          <a:p>
            <a:pPr>
              <a:buFont typeface="Wingdings" pitchFamily="2" charset="2"/>
              <a:buChar char="v"/>
            </a:pPr>
            <a:r>
              <a:rPr lang="el-GR" sz="2800" dirty="0" smtClean="0"/>
              <a:t>Αλληλεπίδραση με σκοπό την αφομοίωση και συνεργασία των διαφορετικών λαών </a:t>
            </a:r>
          </a:p>
          <a:p>
            <a:pPr>
              <a:buFont typeface="Wingdings" pitchFamily="2" charset="2"/>
              <a:buChar char="v"/>
            </a:pPr>
            <a:r>
              <a:rPr lang="el-GR" sz="2800" dirty="0" smtClean="0"/>
              <a:t>Εκπαίδευση: Διευρυμένα προγράμματα σπουδών με βάση τον διάλογο και την ελευθερία του λόγου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181</TotalTime>
  <Words>414</Words>
  <Application>Microsoft Office PowerPoint</Application>
  <PresentationFormat>Προβολή στην οθόνη (4:3)</PresentationFormat>
  <Paragraphs>53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Διαστημικό</vt:lpstr>
      <vt:lpstr>θέμα:                   richard gloss           το φαινομενο τησ διασπορασ </vt:lpstr>
      <vt:lpstr>Richard  Clogg </vt:lpstr>
      <vt:lpstr>«Μειονότητεσ στην Ελλάδα»</vt:lpstr>
      <vt:lpstr>«Μειονότητεσ στην Ελλάδα»</vt:lpstr>
      <vt:lpstr>Ορισμόσ Ελληνικήσ Διασποράσ</vt:lpstr>
      <vt:lpstr>«Ελληνική Διασπορά τον 20ο αι.»</vt:lpstr>
      <vt:lpstr>«Ελληνική Διασπορά τον 20ο αι.»</vt:lpstr>
      <vt:lpstr>Οικονομικόσ ρόλοσ σύγχρονησ διασποράσ</vt:lpstr>
      <vt:lpstr>Κοινωνικοπολιτικόσ ρόλοσ σύγχρονησ διασποράσ</vt:lpstr>
      <vt:lpstr>Συμπεράσματα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Richard  Clogg </dc:title>
  <dc:creator>vasiliki kanellopoulou</dc:creator>
  <cp:lastModifiedBy>vasiliki kanellopoulou</cp:lastModifiedBy>
  <cp:revision>5</cp:revision>
  <dcterms:created xsi:type="dcterms:W3CDTF">2016-11-08T18:10:30Z</dcterms:created>
  <dcterms:modified xsi:type="dcterms:W3CDTF">2016-11-08T23:07:11Z</dcterms:modified>
</cp:coreProperties>
</file>