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98" r:id="rId1"/>
  </p:sldMasterIdLst>
  <p:notesMasterIdLst>
    <p:notesMasterId r:id="rId57"/>
  </p:notesMasterIdLst>
  <p:sldIdLst>
    <p:sldId id="273" r:id="rId2"/>
    <p:sldId id="317" r:id="rId3"/>
    <p:sldId id="442" r:id="rId4"/>
    <p:sldId id="322" r:id="rId5"/>
    <p:sldId id="323" r:id="rId6"/>
    <p:sldId id="443" r:id="rId7"/>
    <p:sldId id="324" r:id="rId8"/>
    <p:sldId id="325" r:id="rId9"/>
    <p:sldId id="326" r:id="rId10"/>
    <p:sldId id="444" r:id="rId11"/>
    <p:sldId id="327" r:id="rId12"/>
    <p:sldId id="445" r:id="rId13"/>
    <p:sldId id="337" r:id="rId14"/>
    <p:sldId id="338" r:id="rId15"/>
    <p:sldId id="446" r:id="rId16"/>
    <p:sldId id="339" r:id="rId17"/>
    <p:sldId id="458" r:id="rId18"/>
    <p:sldId id="328" r:id="rId19"/>
    <p:sldId id="459" r:id="rId20"/>
    <p:sldId id="340" r:id="rId21"/>
    <p:sldId id="460" r:id="rId22"/>
    <p:sldId id="341" r:id="rId23"/>
    <p:sldId id="461" r:id="rId24"/>
    <p:sldId id="333" r:id="rId25"/>
    <p:sldId id="441" r:id="rId26"/>
    <p:sldId id="447" r:id="rId27"/>
    <p:sldId id="454" r:id="rId28"/>
    <p:sldId id="455" r:id="rId29"/>
    <p:sldId id="456" r:id="rId30"/>
    <p:sldId id="457" r:id="rId31"/>
    <p:sldId id="342" r:id="rId32"/>
    <p:sldId id="418" r:id="rId33"/>
    <p:sldId id="419" r:id="rId34"/>
    <p:sldId id="448" r:id="rId35"/>
    <p:sldId id="420" r:id="rId36"/>
    <p:sldId id="449" r:id="rId37"/>
    <p:sldId id="423" r:id="rId38"/>
    <p:sldId id="428" r:id="rId39"/>
    <p:sldId id="429" r:id="rId40"/>
    <p:sldId id="450" r:id="rId41"/>
    <p:sldId id="430" r:id="rId42"/>
    <p:sldId id="451" r:id="rId43"/>
    <p:sldId id="431" r:id="rId44"/>
    <p:sldId id="432" r:id="rId45"/>
    <p:sldId id="433" r:id="rId46"/>
    <p:sldId id="434" r:id="rId47"/>
    <p:sldId id="435" r:id="rId48"/>
    <p:sldId id="436" r:id="rId49"/>
    <p:sldId id="437" r:id="rId50"/>
    <p:sldId id="438" r:id="rId51"/>
    <p:sldId id="452" r:id="rId52"/>
    <p:sldId id="439" r:id="rId53"/>
    <p:sldId id="440" r:id="rId54"/>
    <p:sldId id="453" r:id="rId55"/>
    <p:sldId id="462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53"/>
    <a:srgbClr val="00F26D"/>
    <a:srgbClr val="2DFF8C"/>
    <a:srgbClr val="00EE6C"/>
    <a:srgbClr val="00FE73"/>
    <a:srgbClr val="00D661"/>
    <a:srgbClr val="81FFBA"/>
    <a:srgbClr val="FF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24" autoAdjust="0"/>
  </p:normalViewPr>
  <p:slideViewPr>
    <p:cSldViewPr>
      <p:cViewPr varScale="1">
        <p:scale>
          <a:sx n="79" d="100"/>
          <a:sy n="79" d="100"/>
        </p:scale>
        <p:origin x="154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notesViewPr>
    <p:cSldViewPr>
      <p:cViewPr varScale="1">
        <p:scale>
          <a:sx n="40" d="100"/>
          <a:sy n="40" d="100"/>
        </p:scale>
        <p:origin x="-1500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FBBBD85-ECBE-4DF7-81AE-D262DAB92C7D}" type="datetimeFigureOut">
              <a:rPr lang="el-GR"/>
              <a:pPr>
                <a:defRPr/>
              </a:pPr>
              <a:t>24/5/2022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C66CCD-3AA7-400D-9C10-A5DC1AF6E95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018826-2648-440A-8B6C-155BE2FC4284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34D1D7-0EE1-45C1-BD3D-F605CE50678E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CE2ED3-7302-452B-AC9C-4428045E81B4}" type="slidenum">
              <a:rPr lang="el-GR" smtClean="0"/>
              <a:pPr/>
              <a:t>54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20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21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23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24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1" name="Rounded Rectangle 25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2" name="Rounded Rectangle 26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40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41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42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Rectangle 4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1FD6EB-2181-493D-8D67-2E1FA1F378D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7CD71-ECF8-48EF-A31F-FAF6917D69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859A-0674-4F97-87E6-D44AE28853F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65B00-48B2-418D-BE72-BE3C59FB27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BB47D-B34D-4650-AB7B-CF40C0EC0BB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3C218-03DB-451F-8990-17237FB6BA4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42E7D75-C53F-42A1-B000-6DB61C21886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C9648-6409-4AF2-8022-55E27D6C6C6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31090-C08B-4A3F-A795-0EF0AC0980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591C8-E6E8-4164-A9DF-6F25916C0A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7C04-ACA4-4AC1-92AA-034741C5358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111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ADFD81-6C5E-4D55-B15C-FE30F39932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63" r:id="rId2"/>
    <p:sldLayoutId id="2147484464" r:id="rId3"/>
    <p:sldLayoutId id="2147484465" r:id="rId4"/>
    <p:sldLayoutId id="2147484472" r:id="rId5"/>
    <p:sldLayoutId id="2147484473" r:id="rId6"/>
    <p:sldLayoutId id="2147484466" r:id="rId7"/>
    <p:sldLayoutId id="2147484467" r:id="rId8"/>
    <p:sldLayoutId id="2147484468" r:id="rId9"/>
    <p:sldLayoutId id="2147484469" r:id="rId10"/>
    <p:sldLayoutId id="21474844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1CFF8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1CFF83"/>
        </a:buClr>
        <a:buFont typeface="Georgia" pitchFamily="18" charset="0"/>
        <a:buChar char="▫"/>
        <a:defRPr sz="2000" kern="1200">
          <a:solidFill>
            <a:srgbClr val="1CFF8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144463"/>
            <a:ext cx="9144000" cy="944562"/>
          </a:xfrm>
          <a:prstGeom prst="rect">
            <a:avLst/>
          </a:prstGeom>
          <a:solidFill>
            <a:srgbClr val="FFC000">
              <a:alpha val="17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1" lang="el-GR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ΘΕΜΑΤΑ ΑΜΠΕΛΟΥΡΓΙΑΣ</a:t>
            </a:r>
            <a:endParaRPr kumimoji="1" lang="en-US" sz="2500" b="1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r>
              <a:rPr kumimoji="1" lang="el-GR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ΑΝΑΠΤΥΞΗ ΤΗΣ ΑΜΠΕΛΟΥ -</a:t>
            </a:r>
            <a:r>
              <a:rPr kumimoji="1" lang="en-US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1" lang="el-GR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ΥΠΟΚΕΙΜΕΝΑ - ΠΟΙΚΙΛΙΕΣ</a:t>
            </a:r>
            <a:r>
              <a:rPr kumimoji="1" lang="en-US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 </a:t>
            </a:r>
            <a:endParaRPr kumimoji="1" lang="el-GR" sz="2500" b="1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79512" y="1266825"/>
            <a:ext cx="4392488" cy="2522215"/>
          </a:xfrm>
          <a:prstGeom prst="rect">
            <a:avLst/>
          </a:prstGeom>
          <a:solidFill>
            <a:srgbClr val="FFC000">
              <a:alpha val="17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ΑΡΓΥΡΩ </a:t>
            </a:r>
            <a:r>
              <a:rPr kumimoji="1" lang="el-GR" sz="2500" b="1" dirty="0" err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ΜΠΕΚΑΤΩΡΟΥ</a:t>
            </a:r>
            <a:endParaRPr kumimoji="1" lang="el-GR" sz="25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Αναπληρώτρια Καθηγήτρια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Χημείας &amp; Τεχνολογίας Τροφίμων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endParaRPr kumimoji="1" lang="el-GR" sz="16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endParaRPr kumimoji="1" lang="en-US" sz="20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Πάτρα 202</a:t>
            </a:r>
            <a:r>
              <a:rPr kumimoji="1" lang="en-US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kumimoji="1" lang="el-GR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 </a:t>
            </a:r>
            <a:endParaRPr kumimoji="1" lang="el-GR" sz="16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3" y="6381750"/>
            <a:ext cx="8532813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Grapes </a:t>
            </a:r>
            <a:r>
              <a:rPr lang="el-GR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John-Clive Dawson-Squibb</a:t>
            </a:r>
            <a:endParaRPr lang="el-GR" sz="2500" dirty="0">
              <a:solidFill>
                <a:srgbClr val="FFF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4. Εκβλάστηση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484438" y="800100"/>
            <a:ext cx="6659562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2400"/>
              </a:spcAft>
            </a:pPr>
            <a:r>
              <a:rPr lang="el-GR">
                <a:latin typeface="Georgia" pitchFamily="18" charset="0"/>
              </a:rPr>
              <a:t> Η εκβλάστηση επηρεάζεται από:</a:t>
            </a:r>
          </a:p>
          <a:p>
            <a:pPr marL="273050" lvl="1" indent="-177800">
              <a:spcAft>
                <a:spcPts val="2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l-GR">
                <a:latin typeface="Georgia" pitchFamily="18" charset="0"/>
              </a:rPr>
              <a:t>τη θερμοκρασία </a:t>
            </a:r>
            <a:br>
              <a:rPr lang="el-GR">
                <a:latin typeface="Georgia" pitchFamily="18" charset="0"/>
              </a:rPr>
            </a:br>
            <a:r>
              <a:rPr lang="el-GR" sz="2200">
                <a:solidFill>
                  <a:srgbClr val="00B050"/>
                </a:solidFill>
                <a:latin typeface="Georgia" pitchFamily="18" charset="0"/>
              </a:rPr>
              <a:t>(</a:t>
            </a:r>
            <a:r>
              <a:rPr lang="el-GR" sz="2200" b="1">
                <a:solidFill>
                  <a:srgbClr val="00B050"/>
                </a:solidFill>
                <a:latin typeface="Georgia" pitchFamily="18" charset="0"/>
              </a:rPr>
              <a:t>ευνοείται σε &gt;10</a:t>
            </a:r>
            <a:r>
              <a:rPr lang="el-GR" sz="2200" b="1" baseline="30000">
                <a:solidFill>
                  <a:srgbClr val="00B050"/>
                </a:solidFill>
                <a:latin typeface="Georgia" pitchFamily="18" charset="0"/>
              </a:rPr>
              <a:t>ο</a:t>
            </a:r>
            <a:r>
              <a:rPr lang="en-US" sz="2200" b="1">
                <a:solidFill>
                  <a:srgbClr val="00B050"/>
                </a:solidFill>
                <a:latin typeface="Georgia" pitchFamily="18" charset="0"/>
              </a:rPr>
              <a:t>C</a:t>
            </a:r>
            <a:r>
              <a:rPr lang="en-US" sz="2200">
                <a:solidFill>
                  <a:srgbClr val="00B050"/>
                </a:solidFill>
                <a:latin typeface="Georgia" pitchFamily="18" charset="0"/>
              </a:rPr>
              <a:t>)</a:t>
            </a:r>
            <a:endParaRPr lang="el-GR" sz="2200">
              <a:solidFill>
                <a:srgbClr val="00B050"/>
              </a:solidFill>
              <a:latin typeface="Georgia" pitchFamily="18" charset="0"/>
            </a:endParaRPr>
          </a:p>
          <a:p>
            <a:pPr marL="273050" lvl="1" indent="-177800">
              <a:spcAft>
                <a:spcPts val="2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l-GR">
                <a:latin typeface="Georgia" pitchFamily="18" charset="0"/>
              </a:rPr>
              <a:t>το γεωγραφικό πλάτος</a:t>
            </a:r>
          </a:p>
          <a:p>
            <a:pPr marL="273050" lvl="1" indent="-177800">
              <a:spcAft>
                <a:spcPts val="2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l-GR">
                <a:latin typeface="Georgia" pitchFamily="18" charset="0"/>
              </a:rPr>
              <a:t>την ημερομηνία κλαδέματος</a:t>
            </a:r>
            <a:br>
              <a:rPr lang="el-GR">
                <a:latin typeface="Georgia" pitchFamily="18" charset="0"/>
              </a:rPr>
            </a:br>
            <a:r>
              <a:rPr lang="el-GR" sz="2200">
                <a:solidFill>
                  <a:srgbClr val="00B050"/>
                </a:solidFill>
                <a:latin typeface="Georgia" pitchFamily="18" charset="0"/>
              </a:rPr>
              <a:t>(</a:t>
            </a:r>
            <a:r>
              <a:rPr lang="el-GR" sz="2200" b="1">
                <a:solidFill>
                  <a:srgbClr val="00B050"/>
                </a:solidFill>
                <a:latin typeface="Georgia" pitchFamily="18" charset="0"/>
              </a:rPr>
              <a:t>καθυστερεί όσο καθυστερεί το κλάδεμα</a:t>
            </a:r>
            <a:r>
              <a:rPr lang="el-GR" sz="2200">
                <a:solidFill>
                  <a:srgbClr val="00B050"/>
                </a:solidFill>
                <a:latin typeface="Georgia" pitchFamily="18" charset="0"/>
              </a:rPr>
              <a:t>)</a:t>
            </a:r>
          </a:p>
          <a:p>
            <a:pPr marL="273050" lvl="1" indent="-177800">
              <a:spcAft>
                <a:spcPts val="2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l-GR">
                <a:latin typeface="Georgia" pitchFamily="18" charset="0"/>
              </a:rPr>
              <a:t>τη φύση του εδάφους</a:t>
            </a:r>
          </a:p>
          <a:p>
            <a:pPr marL="273050" lvl="1" indent="-177800">
              <a:spcAft>
                <a:spcPts val="2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l-GR">
                <a:latin typeface="Georgia" pitchFamily="18" charset="0"/>
              </a:rPr>
              <a:t>την υγρασία</a:t>
            </a:r>
          </a:p>
          <a:p>
            <a:pPr marL="273050" lvl="1" indent="-177800">
              <a:spcAft>
                <a:spcPts val="2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l-GR">
                <a:latin typeface="Georgia" pitchFamily="18" charset="0"/>
              </a:rPr>
              <a:t>τη ζωηρότητα των βλαστών </a:t>
            </a:r>
            <a:br>
              <a:rPr lang="el-GR">
                <a:latin typeface="Georgia" pitchFamily="18" charset="0"/>
              </a:rPr>
            </a:br>
            <a:r>
              <a:rPr lang="el-GR" sz="2200">
                <a:solidFill>
                  <a:srgbClr val="00B050"/>
                </a:solidFill>
                <a:latin typeface="Georgia" pitchFamily="18" charset="0"/>
              </a:rPr>
              <a:t>(</a:t>
            </a:r>
            <a:r>
              <a:rPr lang="el-GR" sz="2200" b="1">
                <a:solidFill>
                  <a:srgbClr val="00B050"/>
                </a:solidFill>
                <a:latin typeface="Georgia" pitchFamily="18" charset="0"/>
              </a:rPr>
              <a:t>καθυστερεί σε μεγάλου πάχους κληματίδες</a:t>
            </a:r>
            <a:r>
              <a:rPr lang="el-GR" sz="2200">
                <a:solidFill>
                  <a:srgbClr val="00B050"/>
                </a:solidFill>
                <a:latin typeface="Georgia" pitchFamily="18" charset="0"/>
              </a:rPr>
              <a:t>)</a:t>
            </a:r>
          </a:p>
        </p:txBody>
      </p:sp>
      <p:grpSp>
        <p:nvGrpSpPr>
          <p:cNvPr id="17413" name="Group 12"/>
          <p:cNvGrpSpPr>
            <a:grpSpLocks/>
          </p:cNvGrpSpPr>
          <p:nvPr/>
        </p:nvGrpSpPr>
        <p:grpSpPr bwMode="auto">
          <a:xfrm>
            <a:off x="107950" y="927100"/>
            <a:ext cx="2484438" cy="5778500"/>
            <a:chOff x="142875" y="890588"/>
            <a:chExt cx="2484637" cy="5778772"/>
          </a:xfrm>
        </p:grpSpPr>
        <p:pic>
          <p:nvPicPr>
            <p:cNvPr id="17414" name="Picture 9" descr="budding 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388" y="2636838"/>
              <a:ext cx="2447925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10" descr="budding 3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388" y="4257675"/>
              <a:ext cx="244792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Picture 7" descr="budding 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388" y="966788"/>
              <a:ext cx="2447925" cy="184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42875" y="890588"/>
              <a:ext cx="649340" cy="6302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3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2875" y="2744875"/>
              <a:ext cx="649340" cy="6318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3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Β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875" y="4184806"/>
              <a:ext cx="649340" cy="6318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3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Γ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391" y="944566"/>
              <a:ext cx="2448121" cy="572479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5. Αύξηση του βλαστού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38" y="1425575"/>
            <a:ext cx="8640762" cy="484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Από την εκβλάστηση μέχρι την πτώση των φύλλων, η βλάστηση μεταπίπτει σε διαδοχικά στάδια, κατά </a:t>
            </a:r>
            <a:r>
              <a:rPr lang="en-US" sz="2600" dirty="0" err="1">
                <a:solidFill>
                  <a:srgbClr val="00B050"/>
                </a:solidFill>
                <a:latin typeface="+mn-lt"/>
              </a:rPr>
              <a:t>Baggiolini</a:t>
            </a:r>
            <a:r>
              <a:rPr lang="en-US" sz="2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600" dirty="0">
                <a:solidFill>
                  <a:srgbClr val="00B050"/>
                </a:solidFill>
                <a:latin typeface="+mn-lt"/>
              </a:rPr>
              <a:t>και </a:t>
            </a:r>
            <a:r>
              <a:rPr lang="en-US" sz="2600" dirty="0" err="1">
                <a:solidFill>
                  <a:srgbClr val="00B050"/>
                </a:solidFill>
                <a:latin typeface="+mn-lt"/>
              </a:rPr>
              <a:t>Baillod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Η αύξηση οφείλεται στη δραστηριότητα του ακραίου </a:t>
            </a:r>
            <a:r>
              <a:rPr lang="el-GR" sz="2600" dirty="0" err="1">
                <a:latin typeface="+mn-lt"/>
              </a:rPr>
              <a:t>μεριστώματος</a:t>
            </a:r>
            <a:r>
              <a:rPr lang="el-GR" sz="2600" dirty="0">
                <a:latin typeface="+mn-lt"/>
              </a:rPr>
              <a:t> της κορυφής</a:t>
            </a:r>
          </a:p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Τα μεσογονάτια διαστήματα αποκτούν το τελικό τους μήκος σε διάστημα 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12-32 ημερών</a:t>
            </a:r>
            <a:endParaRPr lang="en-US" sz="2600" b="1" dirty="0">
              <a:solidFill>
                <a:srgbClr val="00B050"/>
              </a:solidFill>
              <a:latin typeface="+mn-lt"/>
            </a:endParaRPr>
          </a:p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Η αύξηση ακολουθεί τα γενικά χαρακτηριστικά σιγμοειδούς καμπύλης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5. Αύξηση του βλαστού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" y="1169988"/>
            <a:ext cx="8928100" cy="52466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Η αύξηση ελέγχεται απ’ την ορμονική ισορροπία των βλαστών </a:t>
            </a:r>
          </a:p>
          <a:p>
            <a:pPr marL="627063" lvl="1" indent="-176213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επιτάχυνση από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αυξίνες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/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γιββερελίνες</a:t>
            </a:r>
            <a:endParaRPr lang="el-GR" sz="2600" dirty="0">
              <a:latin typeface="+mn-lt"/>
            </a:endParaRPr>
          </a:p>
          <a:p>
            <a:pPr marL="627063" lvl="1" indent="-176213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επιβράδυνση από αναστολείς όπως το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αμπσισικό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 οξύ</a:t>
            </a:r>
            <a:endParaRPr lang="en-US" sz="2600" dirty="0">
              <a:latin typeface="+mn-lt"/>
            </a:endParaRPr>
          </a:p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 Κατά την </a:t>
            </a:r>
            <a:r>
              <a:rPr lang="el-GR" sz="2600" b="1" dirty="0">
                <a:latin typeface="+mn-lt"/>
              </a:rPr>
              <a:t>ανθοφορία</a:t>
            </a:r>
            <a:r>
              <a:rPr lang="el-GR" sz="2600" dirty="0">
                <a:latin typeface="+mn-lt"/>
              </a:rPr>
              <a:t> το μήκος βλαστού αυξάνεται </a:t>
            </a:r>
            <a:br>
              <a:rPr lang="el-GR" sz="2600" dirty="0">
                <a:latin typeface="+mn-lt"/>
              </a:rPr>
            </a:b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&gt;5 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cm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/ημέρα</a:t>
            </a:r>
            <a:r>
              <a:rPr lang="el-GR" sz="2600" dirty="0">
                <a:latin typeface="+mn-lt"/>
              </a:rPr>
              <a:t>) &amp; κατά τη </a:t>
            </a:r>
            <a:r>
              <a:rPr lang="el-GR" sz="2600" b="1" dirty="0">
                <a:latin typeface="+mn-lt"/>
              </a:rPr>
              <a:t>θερινή περίοδο </a:t>
            </a:r>
            <a:r>
              <a:rPr lang="el-GR" sz="2600" dirty="0">
                <a:latin typeface="+mn-lt"/>
              </a:rPr>
              <a:t>μειώνεται 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&lt;2 </a:t>
            </a:r>
            <a:r>
              <a:rPr lang="en-US" sz="2600" b="1" dirty="0" smtClean="0">
                <a:solidFill>
                  <a:srgbClr val="00B050"/>
                </a:solidFill>
                <a:latin typeface="+mn-lt"/>
              </a:rPr>
              <a:t>mm????/</a:t>
            </a:r>
            <a:r>
              <a:rPr lang="el-GR" sz="2600" b="1" dirty="0" smtClean="0">
                <a:solidFill>
                  <a:srgbClr val="00B050"/>
                </a:solidFill>
                <a:latin typeface="+mn-lt"/>
              </a:rPr>
              <a:t>ημέρα</a:t>
            </a:r>
            <a:r>
              <a:rPr lang="el-GR" sz="2600" dirty="0" smtClean="0">
                <a:latin typeface="+mn-lt"/>
              </a:rPr>
              <a:t>) </a:t>
            </a:r>
            <a:r>
              <a:rPr lang="el-GR" sz="2600" dirty="0">
                <a:latin typeface="+mn-lt"/>
              </a:rPr>
              <a:t>λόγω συσσώρευσης αναστολέων από τα φύλλα που βρίσκονται στο στάδιο του γηρασμού, υδατικού στρες, υψηλών θερμοκρασιών, έλλειψης αζώτου κ.α.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5. Αύξηση του βλαστού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900" y="1089025"/>
            <a:ext cx="8712200" cy="5646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500" dirty="0">
                <a:latin typeface="+mn-lt"/>
              </a:rPr>
              <a:t>Ο ρυθμός αύξησης είναι βέλτιστος στους </a:t>
            </a:r>
            <a:r>
              <a:rPr lang="el-GR" sz="2500" b="1" dirty="0">
                <a:solidFill>
                  <a:srgbClr val="00B050"/>
                </a:solidFill>
                <a:latin typeface="+mn-lt"/>
              </a:rPr>
              <a:t>25-30</a:t>
            </a:r>
            <a:r>
              <a:rPr lang="en-US" sz="2500" b="1" baseline="30000" dirty="0" err="1">
                <a:solidFill>
                  <a:srgbClr val="00B050"/>
                </a:solidFill>
                <a:latin typeface="+mn-lt"/>
              </a:rPr>
              <a:t>o</a:t>
            </a:r>
            <a:r>
              <a:rPr lang="en-US" sz="2500" b="1" dirty="0" err="1">
                <a:solidFill>
                  <a:srgbClr val="00B050"/>
                </a:solidFill>
                <a:latin typeface="+mn-lt"/>
              </a:rPr>
              <a:t>C</a:t>
            </a:r>
            <a:r>
              <a:rPr lang="en-US" sz="2500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500" dirty="0">
                <a:latin typeface="+mn-lt"/>
              </a:rPr>
              <a:t>και μειώνεται εντελώς </a:t>
            </a:r>
            <a:r>
              <a:rPr lang="el-GR" sz="2500" b="1" dirty="0">
                <a:solidFill>
                  <a:srgbClr val="00B050"/>
                </a:solidFill>
                <a:latin typeface="+mn-lt"/>
              </a:rPr>
              <a:t>&lt;11</a:t>
            </a:r>
            <a:r>
              <a:rPr lang="el-GR" sz="2500" b="1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sz="2500" b="1" dirty="0">
                <a:solidFill>
                  <a:srgbClr val="00B050"/>
                </a:solidFill>
                <a:latin typeface="+mn-lt"/>
              </a:rPr>
              <a:t>C </a:t>
            </a:r>
            <a:r>
              <a:rPr lang="en-US" sz="2500" dirty="0">
                <a:latin typeface="+mn-lt"/>
              </a:rPr>
              <a:t>κ</a:t>
            </a:r>
            <a:r>
              <a:rPr lang="el-GR" sz="2500" dirty="0">
                <a:latin typeface="+mn-lt"/>
              </a:rPr>
              <a:t>αι </a:t>
            </a:r>
            <a:r>
              <a:rPr lang="el-GR" sz="2500" b="1" dirty="0">
                <a:solidFill>
                  <a:srgbClr val="00B050"/>
                </a:solidFill>
                <a:latin typeface="+mn-lt"/>
              </a:rPr>
              <a:t>&gt;38</a:t>
            </a:r>
            <a:r>
              <a:rPr lang="en-US" sz="2500" b="1" baseline="30000" dirty="0" err="1">
                <a:solidFill>
                  <a:srgbClr val="00B050"/>
                </a:solidFill>
                <a:latin typeface="+mn-lt"/>
              </a:rPr>
              <a:t>o</a:t>
            </a:r>
            <a:r>
              <a:rPr lang="en-US" sz="2500" b="1" dirty="0" err="1">
                <a:solidFill>
                  <a:srgbClr val="00B050"/>
                </a:solidFill>
                <a:latin typeface="+mn-lt"/>
              </a:rPr>
              <a:t>C</a:t>
            </a:r>
            <a:r>
              <a:rPr lang="en-US" sz="25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500" dirty="0">
                <a:latin typeface="+mn-lt"/>
              </a:rPr>
              <a:t>για τις περισσότερες ποικιλίες</a:t>
            </a:r>
          </a:p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500" dirty="0">
                <a:latin typeface="+mn-lt"/>
              </a:rPr>
              <a:t>Η αύξηση σταματά εντελώς το καλοκαίρι με την αποξήρανση του βλαστικού άκρου και συνεχίζεται το φθινόπωρο με τους </a:t>
            </a:r>
            <a:r>
              <a:rPr lang="el-GR" sz="2500" dirty="0" err="1">
                <a:latin typeface="+mn-lt"/>
              </a:rPr>
              <a:t>ταχυφυείς</a:t>
            </a:r>
            <a:endParaRPr lang="el-GR" sz="2500" dirty="0">
              <a:latin typeface="+mn-lt"/>
            </a:endParaRPr>
          </a:p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500" dirty="0">
                <a:latin typeface="+mn-lt"/>
              </a:rPr>
              <a:t>Ο ρυθμός αύξησης/ανάπτυξης νέου  φυλλώματος έχουν σημασία για την προσβολή από ασθένειες του φυλλώματος (π.χ. περονόσπορος) </a:t>
            </a:r>
            <a:endParaRPr lang="en-US" sz="2500" dirty="0">
              <a:latin typeface="+mn-lt"/>
            </a:endParaRPr>
          </a:p>
          <a:p>
            <a:pPr marL="273050" indent="-27305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500" dirty="0">
                <a:latin typeface="+mn-lt"/>
              </a:rPr>
              <a:t>Έτσι</a:t>
            </a:r>
            <a:r>
              <a:rPr lang="en-US" sz="2500" dirty="0">
                <a:latin typeface="+mn-lt"/>
              </a:rPr>
              <a:t> </a:t>
            </a:r>
            <a:r>
              <a:rPr lang="el-GR" sz="2500" dirty="0">
                <a:latin typeface="+mn-lt"/>
              </a:rPr>
              <a:t>η νέα βλάστηση πρέπει να προστατεύεται με ψεκασμούς (χαλκός ή μυκητοκτόνα)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04813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5. Αύξηση του βλαστού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775" y="1592263"/>
            <a:ext cx="8426450" cy="4878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Aft>
                <a:spcPts val="600"/>
              </a:spcAf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Ζωηρότητα των βλαστών (τεχνικός όρος)</a:t>
            </a:r>
            <a:endParaRPr lang="en-US" sz="2600" b="1" dirty="0">
              <a:solidFill>
                <a:srgbClr val="00B050"/>
              </a:solidFill>
              <a:latin typeface="+mn-lt"/>
            </a:endParaRPr>
          </a:p>
          <a:p>
            <a:pPr marL="273050" indent="-273050">
              <a:spcAft>
                <a:spcPts val="600"/>
              </a:spcAft>
              <a:defRPr/>
            </a:pPr>
            <a:endParaRPr lang="el-GR" sz="2600" b="1" dirty="0">
              <a:solidFill>
                <a:srgbClr val="00B050"/>
              </a:solidFill>
              <a:latin typeface="+mn-lt"/>
            </a:endParaRPr>
          </a:p>
          <a:p>
            <a:pPr marL="273050" indent="-27305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Εκτιμάται από το βάρος των βλαστών που αποκόπτονται κατά το </a:t>
            </a:r>
            <a:r>
              <a:rPr lang="el-GR" sz="2600" b="1" dirty="0">
                <a:latin typeface="+mn-lt"/>
              </a:rPr>
              <a:t>χειμερινό</a:t>
            </a:r>
            <a:r>
              <a:rPr lang="el-GR" sz="2600" dirty="0">
                <a:latin typeface="+mn-lt"/>
              </a:rPr>
              <a:t> </a:t>
            </a:r>
            <a:r>
              <a:rPr lang="el-GR" sz="2600" b="1" dirty="0">
                <a:latin typeface="+mn-lt"/>
              </a:rPr>
              <a:t>κλάδεμα ανθοφορίας</a:t>
            </a:r>
            <a:endParaRPr lang="en-US" sz="2600" b="1" dirty="0">
              <a:latin typeface="+mn-lt"/>
            </a:endParaRPr>
          </a:p>
          <a:p>
            <a:pPr marL="273050" indent="-273050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l-GR" sz="2600" b="1" dirty="0">
              <a:latin typeface="+mn-lt"/>
            </a:endParaRPr>
          </a:p>
          <a:p>
            <a:pPr marL="627063" indent="-273050">
              <a:spcAft>
                <a:spcPts val="600"/>
              </a:spcAft>
              <a:defRPr/>
            </a:pPr>
            <a:r>
              <a:rPr lang="el-GR" sz="2600" dirty="0">
                <a:latin typeface="+mn-lt"/>
              </a:rPr>
              <a:t>	π.χ. σε αμπελώνα ζεστής περιοχής με κανονική άρδευση, το ξύλο κλαδέματος είναι ~600 </a:t>
            </a:r>
            <a:r>
              <a:rPr lang="en-US" sz="2600" dirty="0">
                <a:latin typeface="+mn-lt"/>
              </a:rPr>
              <a:t>kg/</a:t>
            </a:r>
            <a:r>
              <a:rPr lang="el-GR" sz="2600" dirty="0">
                <a:latin typeface="+mn-lt"/>
              </a:rPr>
              <a:t>στρέμμα (τριπλάσιο σε σχέση με αμπελώνα λιγότερο ευνοϊκής περιοχής)</a:t>
            </a:r>
          </a:p>
          <a:p>
            <a:pPr marL="273050" indent="-273050">
              <a:spcAft>
                <a:spcPts val="600"/>
              </a:spcAft>
              <a:defRPr/>
            </a:pPr>
            <a:r>
              <a:rPr lang="el-GR" sz="2600" dirty="0">
                <a:latin typeface="+mn-lt"/>
              </a:rPr>
              <a:t>  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04813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5. Αύξηση του βλαστού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88" y="985838"/>
            <a:ext cx="8640762" cy="5646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Aft>
                <a:spcPts val="1800"/>
              </a:spcAf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Ωρίμανση των βλαστών</a:t>
            </a:r>
          </a:p>
          <a:p>
            <a:pPr marL="273050" indent="-27305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Κατά την εξέλιξη της βλαστικής περιόδου συμβαίνουν ανατομικές/μορφολογικές μεταβολές που οδηγούν σε ωρίμανση του βλαστού (ώριμες </a:t>
            </a:r>
            <a:r>
              <a:rPr lang="el-GR" sz="2600" dirty="0" err="1">
                <a:latin typeface="+mn-lt"/>
              </a:rPr>
              <a:t>κλιματίδες</a:t>
            </a:r>
            <a:r>
              <a:rPr lang="el-GR" sz="2600" dirty="0">
                <a:latin typeface="+mn-lt"/>
              </a:rPr>
              <a:t>):</a:t>
            </a:r>
          </a:p>
          <a:p>
            <a:pPr marL="730250" lvl="1" indent="-27305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Αλλαγή  χρώματος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600" dirty="0">
                <a:latin typeface="+mn-lt"/>
              </a:rPr>
              <a:t>(</a:t>
            </a:r>
            <a:r>
              <a:rPr lang="el-GR" sz="2600" dirty="0">
                <a:latin typeface="+mn-lt"/>
              </a:rPr>
              <a:t>από τη βάση</a:t>
            </a:r>
            <a:r>
              <a:rPr lang="en-US" sz="2600" dirty="0">
                <a:latin typeface="+mn-lt"/>
              </a:rPr>
              <a:t>)</a:t>
            </a:r>
            <a:r>
              <a:rPr lang="el-GR" sz="2600" dirty="0">
                <a:latin typeface="+mn-lt"/>
              </a:rPr>
              <a:t> από πράσινο</a:t>
            </a:r>
            <a:r>
              <a:rPr lang="en-US" sz="2600" dirty="0">
                <a:latin typeface="+mn-lt"/>
              </a:rPr>
              <a:t> </a:t>
            </a:r>
            <a:r>
              <a:rPr lang="el-GR" sz="2600" dirty="0">
                <a:latin typeface="+mn-lt"/>
              </a:rPr>
              <a:t>σε σκούρο καστανό</a:t>
            </a:r>
          </a:p>
          <a:p>
            <a:pPr marL="730250" lvl="1" indent="-27305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Αύξηση ελαστικότητας</a:t>
            </a:r>
          </a:p>
          <a:p>
            <a:pPr marL="730250" lvl="1" indent="-27305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Σχηματισμός νέων αγγείων </a:t>
            </a:r>
            <a:r>
              <a:rPr lang="el-GR" sz="2600" dirty="0">
                <a:latin typeface="+mn-lt"/>
              </a:rPr>
              <a:t>ξύλου και βίβλου, σχηματισμός φελλού, αποβολή μέρους του φλοιού με τη μορφή ρυτιδώματος</a:t>
            </a:r>
          </a:p>
          <a:p>
            <a:pPr marL="730250" lvl="1" indent="-27305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Εναπόθεση αμύλου </a:t>
            </a:r>
            <a:r>
              <a:rPr lang="el-GR" sz="2600" dirty="0">
                <a:latin typeface="+mn-lt"/>
              </a:rPr>
              <a:t>κ.α. ουσιών στα κύτταρα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5. Αύξηση του βλαστού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38" y="1416050"/>
            <a:ext cx="7705725" cy="4754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lnSpc>
                <a:spcPct val="150000"/>
              </a:lnSpc>
              <a:spcAft>
                <a:spcPts val="1200"/>
              </a:spcAf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Ωρίμανση των βλαστών</a:t>
            </a:r>
          </a:p>
          <a:p>
            <a:pPr marL="273050" indent="-27305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Η ωρίμανση έχει σημασία για την ανθεκτικότητα της κληματίδας σε χαμηλές θερμοκρασίες και για επαρκή αποθέματα αμύλου για τη νέα βλάστηση </a:t>
            </a:r>
          </a:p>
          <a:p>
            <a:pPr marL="273050" indent="-273050">
              <a:lnSpc>
                <a:spcPct val="150000"/>
              </a:lnSpc>
              <a:spcAft>
                <a:spcPts val="1200"/>
              </a:spcAft>
              <a:defRPr/>
            </a:pPr>
            <a:r>
              <a:rPr lang="el-GR" sz="2600" dirty="0">
                <a:latin typeface="+mn-lt"/>
              </a:rPr>
              <a:t>	</a:t>
            </a:r>
          </a:p>
          <a:p>
            <a:pPr marL="273050" indent="-273050">
              <a:lnSpc>
                <a:spcPct val="150000"/>
              </a:lnSpc>
              <a:spcAft>
                <a:spcPts val="1200"/>
              </a:spcAft>
              <a:defRPr/>
            </a:pPr>
            <a:r>
              <a:rPr lang="el-GR" sz="2600" dirty="0">
                <a:latin typeface="+mn-lt"/>
              </a:rPr>
              <a:t>	(μέχρι το νέο φύλλωμα να αποκτήσει ικανοποιητική φωτοσυνθετική επιφάνεια)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5. Αύξηση του βλαστού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88" y="1174750"/>
            <a:ext cx="8748712" cy="5170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Aft>
                <a:spcPts val="2400"/>
              </a:spcAft>
              <a:defRPr/>
            </a:pPr>
            <a:r>
              <a:rPr lang="el-GR" sz="2500" b="1" dirty="0">
                <a:solidFill>
                  <a:srgbClr val="00B050"/>
                </a:solidFill>
                <a:latin typeface="+mn-lt"/>
              </a:rPr>
              <a:t>Ωρίμανση των βλαστών</a:t>
            </a:r>
          </a:p>
          <a:p>
            <a:pPr marL="273050" indent="-27305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500" dirty="0">
                <a:latin typeface="+mn-lt"/>
              </a:rPr>
              <a:t>Η ωρίμανση εκτιμάται μακροσκοπικά με:</a:t>
            </a:r>
          </a:p>
          <a:p>
            <a:pPr marL="730250" lvl="1" indent="-27305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500" b="1" dirty="0">
                <a:solidFill>
                  <a:srgbClr val="00B050"/>
                </a:solidFill>
                <a:latin typeface="+mn-lt"/>
              </a:rPr>
              <a:t>έλεγχο της σκληρότητας των κληματίδων ή της αναλογίας ξύλου/εντεριώνης</a:t>
            </a:r>
            <a:r>
              <a:rPr lang="el-GR" sz="2500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500" dirty="0">
                <a:latin typeface="+mn-lt"/>
              </a:rPr>
              <a:t>(όταν η εντεριώνη είναι &gt;60% η κληματίδα θεωρείται ανώριμη και ακατάλληλη για αγενή πολλαπλασιασμό της αμπέλου) </a:t>
            </a:r>
          </a:p>
          <a:p>
            <a:pPr marL="730250" lvl="1" indent="-27305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500" b="1" dirty="0">
                <a:solidFill>
                  <a:srgbClr val="00B050"/>
                </a:solidFill>
                <a:latin typeface="+mn-lt"/>
              </a:rPr>
              <a:t>με</a:t>
            </a:r>
            <a:r>
              <a:rPr lang="el-GR" sz="2500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500" b="1" dirty="0">
                <a:solidFill>
                  <a:srgbClr val="00B050"/>
                </a:solidFill>
                <a:latin typeface="+mn-lt"/>
              </a:rPr>
              <a:t>τεστ ιωδίου/αμύλου </a:t>
            </a:r>
            <a:r>
              <a:rPr lang="el-GR" sz="2500" dirty="0">
                <a:latin typeface="+mn-lt"/>
              </a:rPr>
              <a:t>(εμφάνιση ιώδους απόχρωσης παρουσία αμύλου, ή κιτρινωπής όταν τα επίπεδα αμύλου είναι χαμηλά)</a:t>
            </a:r>
          </a:p>
          <a:p>
            <a:pPr marL="730250" lvl="1" indent="-27305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500" b="1" dirty="0">
                <a:solidFill>
                  <a:srgbClr val="00B050"/>
                </a:solidFill>
                <a:latin typeface="+mn-lt"/>
              </a:rPr>
              <a:t>χημική ανάλυση υδατανθράκων </a:t>
            </a:r>
            <a:r>
              <a:rPr lang="el-GR" sz="2500" dirty="0">
                <a:latin typeface="+mn-lt"/>
              </a:rPr>
              <a:t>(άμυλο, σάκχαρα)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6. Άνθηση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188" y="1552575"/>
            <a:ext cx="8029575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Aft>
                <a:spcPts val="36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Οι 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ταξιανθίες</a:t>
            </a:r>
            <a:r>
              <a:rPr lang="el-GR" sz="2600" dirty="0">
                <a:latin typeface="+mn-lt"/>
              </a:rPr>
              <a:t> εμφανίζονται με την εκβλάστηση των βλαστών και στα μέσα Μαΐου αρχίζει η ανθοφορία</a:t>
            </a:r>
          </a:p>
          <a:p>
            <a:pPr marL="273050" indent="-273050">
              <a:spcAft>
                <a:spcPts val="36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Δεν αναπτύσσονται όλες οι ταξιανθίες κανονικά  ένα μέρος αποξηραίνεται και πέφτει (κυρίως σε ασθενικά η νεαρά φυτά)</a:t>
            </a:r>
          </a:p>
          <a:p>
            <a:pPr marL="273050" indent="-273050">
              <a:spcAft>
                <a:spcPts val="36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Σε μερικές ταξιανθίες παρατηρείται επίσης πτώση ανθέων και </a:t>
            </a:r>
            <a:r>
              <a:rPr lang="el-GR" sz="2600" b="1" dirty="0">
                <a:latin typeface="+mn-lt"/>
              </a:rPr>
              <a:t>μετατροπή τους σε έλικες </a:t>
            </a:r>
            <a:r>
              <a:rPr lang="el-GR" sz="2600" dirty="0">
                <a:latin typeface="+mn-lt"/>
              </a:rPr>
              <a:t>(«</a:t>
            </a:r>
            <a:r>
              <a:rPr lang="el-GR" sz="2600" b="1" i="1" dirty="0" err="1">
                <a:solidFill>
                  <a:srgbClr val="00B050"/>
                </a:solidFill>
                <a:latin typeface="+mn-lt"/>
              </a:rPr>
              <a:t>φιλάζ</a:t>
            </a:r>
            <a:r>
              <a:rPr lang="el-GR" sz="2600" dirty="0">
                <a:latin typeface="+mn-lt"/>
              </a:rPr>
              <a:t>»)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6. Άνθηση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1449388"/>
            <a:ext cx="4248150" cy="477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>
              <a:spcAft>
                <a:spcPts val="42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Η ανθοφορία ολοκληρώνεται σε 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5-10 μέρες</a:t>
            </a:r>
          </a:p>
          <a:p>
            <a:pPr marL="273050" indent="-273050">
              <a:spcAft>
                <a:spcPts val="42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Θερμοκρασία 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15</a:t>
            </a:r>
            <a:r>
              <a:rPr lang="en-US" sz="2600" b="1" baseline="30000" dirty="0" err="1">
                <a:solidFill>
                  <a:srgbClr val="00B050"/>
                </a:solidFill>
                <a:latin typeface="+mn-lt"/>
              </a:rPr>
              <a:t>o</a:t>
            </a:r>
            <a:r>
              <a:rPr lang="en-US" sz="2600" b="1" dirty="0" err="1">
                <a:solidFill>
                  <a:srgbClr val="00B050"/>
                </a:solidFill>
                <a:latin typeface="+mn-lt"/>
              </a:rPr>
              <a:t>C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-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35</a:t>
            </a:r>
            <a:r>
              <a:rPr lang="en-US" sz="2600" b="1" baseline="30000" dirty="0">
                <a:solidFill>
                  <a:srgbClr val="00B050"/>
                </a:solidFill>
                <a:latin typeface="+mn-lt"/>
              </a:rPr>
              <a:t>o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el-GR" sz="2600" dirty="0">
                <a:latin typeface="+mn-lt"/>
              </a:rPr>
              <a:t> -</a:t>
            </a:r>
            <a:r>
              <a:rPr lang="en-US" sz="2600" dirty="0">
                <a:latin typeface="+mn-lt"/>
              </a:rPr>
              <a:t> </a:t>
            </a:r>
            <a:r>
              <a:rPr lang="el-GR" sz="2600" dirty="0">
                <a:latin typeface="+mn-lt"/>
              </a:rPr>
              <a:t>βέλτιστη 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20-25</a:t>
            </a:r>
            <a:r>
              <a:rPr lang="el-GR" sz="2600" b="1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en-US" sz="2600" dirty="0">
                <a:latin typeface="+mn-lt"/>
              </a:rPr>
              <a:t> </a:t>
            </a:r>
          </a:p>
          <a:p>
            <a:pPr marL="273050" indent="-273050">
              <a:spcAft>
                <a:spcPts val="42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Τα άνθη γονιμοποιούνται από την ίδια τους τη γύρη αλλά κυρίως από τη γύρω άλλων ανθέων</a:t>
            </a:r>
          </a:p>
        </p:txBody>
      </p:sp>
      <p:pic>
        <p:nvPicPr>
          <p:cNvPr id="26629" name="Picture 2" descr="http://images-3.redbubble.com/img/art/size:large/view:main/758108-1-flowering-grape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050" y="1319213"/>
            <a:ext cx="439261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36830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1. Ετήσιος κύκλος της αμπέλου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215900" y="1096963"/>
            <a:ext cx="8677275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l-GR" b="1" dirty="0">
                <a:solidFill>
                  <a:srgbClr val="FF0000"/>
                </a:solidFill>
                <a:latin typeface="+mn-lt"/>
              </a:rPr>
              <a:t>Φυσιολογικές &amp; ανατομικές μεταβολές</a:t>
            </a:r>
          </a:p>
          <a:p>
            <a:pPr marL="177800" indent="-1778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200" b="1" dirty="0">
                <a:solidFill>
                  <a:srgbClr val="00B050"/>
                </a:solidFill>
                <a:latin typeface="+mn-lt"/>
              </a:rPr>
              <a:t>Η βλαστική περίοδος εναλλάσσεται με τη χειμερινή ανάπαυση</a:t>
            </a:r>
          </a:p>
          <a:p>
            <a:pPr marL="177800" indent="-1778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200" b="1" dirty="0">
                <a:solidFill>
                  <a:srgbClr val="00B050"/>
                </a:solidFill>
                <a:latin typeface="+mn-lt"/>
              </a:rPr>
              <a:t>Βλαστική περίοδος: 3 φάσεις</a:t>
            </a:r>
          </a:p>
          <a:p>
            <a:pPr marL="635000" lvl="1" indent="-1778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1</a:t>
            </a:r>
            <a:r>
              <a:rPr lang="el-GR" b="1" baseline="30000" dirty="0">
                <a:solidFill>
                  <a:srgbClr val="00B050"/>
                </a:solidFill>
                <a:latin typeface="+mn-lt"/>
              </a:rPr>
              <a:t>η</a:t>
            </a:r>
            <a:r>
              <a:rPr lang="el-GR" dirty="0">
                <a:latin typeface="+mn-lt"/>
              </a:rPr>
              <a:t>: </a:t>
            </a:r>
            <a:r>
              <a:rPr lang="el-GR" b="1" dirty="0">
                <a:latin typeface="+mn-lt"/>
              </a:rPr>
              <a:t>εκβλάστηση</a:t>
            </a:r>
            <a:r>
              <a:rPr lang="el-GR" dirty="0">
                <a:latin typeface="+mn-lt"/>
              </a:rPr>
              <a:t> (τέλη Μαρτίου-αρχές Απριλίου) έως </a:t>
            </a:r>
            <a:r>
              <a:rPr lang="el-GR" b="1" dirty="0">
                <a:latin typeface="+mn-lt"/>
              </a:rPr>
              <a:t>ανθοφορία</a:t>
            </a:r>
            <a:r>
              <a:rPr lang="el-GR" dirty="0">
                <a:latin typeface="+mn-lt"/>
              </a:rPr>
              <a:t> (μέσα Μαΐου-αρχές Ιουνίου)</a:t>
            </a:r>
          </a:p>
          <a:p>
            <a:pPr marL="635000" lvl="1" indent="-1778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2</a:t>
            </a:r>
            <a:r>
              <a:rPr lang="el-GR" b="1" baseline="30000" dirty="0">
                <a:solidFill>
                  <a:srgbClr val="00B050"/>
                </a:solidFill>
                <a:latin typeface="+mn-lt"/>
              </a:rPr>
              <a:t>η</a:t>
            </a:r>
            <a:r>
              <a:rPr lang="el-GR" dirty="0">
                <a:latin typeface="+mn-lt"/>
              </a:rPr>
              <a:t>: </a:t>
            </a:r>
            <a:r>
              <a:rPr lang="el-GR" b="1" dirty="0">
                <a:latin typeface="+mn-lt"/>
              </a:rPr>
              <a:t>ανθοφορία</a:t>
            </a:r>
            <a:r>
              <a:rPr lang="el-GR" dirty="0">
                <a:latin typeface="+mn-lt"/>
              </a:rPr>
              <a:t> μέχρι έναρξη ωρίμανσης (</a:t>
            </a:r>
            <a:r>
              <a:rPr lang="el-GR" b="1" dirty="0" err="1">
                <a:latin typeface="+mn-lt"/>
              </a:rPr>
              <a:t>περκασμός</a:t>
            </a:r>
            <a:r>
              <a:rPr lang="el-GR" dirty="0">
                <a:latin typeface="+mn-lt"/>
              </a:rPr>
              <a:t>)  (αρχές Αυγούστου)</a:t>
            </a:r>
          </a:p>
          <a:p>
            <a:pPr marL="635000" lvl="1" indent="-1778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3</a:t>
            </a:r>
            <a:r>
              <a:rPr lang="el-GR" b="1" baseline="30000" dirty="0">
                <a:solidFill>
                  <a:srgbClr val="00B050"/>
                </a:solidFill>
                <a:latin typeface="+mn-lt"/>
              </a:rPr>
              <a:t>η</a:t>
            </a:r>
            <a:r>
              <a:rPr lang="el-GR" dirty="0">
                <a:latin typeface="+mn-lt"/>
              </a:rPr>
              <a:t>: </a:t>
            </a:r>
            <a:r>
              <a:rPr lang="el-GR" b="1" dirty="0" err="1">
                <a:latin typeface="+mn-lt"/>
              </a:rPr>
              <a:t>περκασμός</a:t>
            </a:r>
            <a:r>
              <a:rPr lang="el-GR" dirty="0">
                <a:latin typeface="+mn-lt"/>
              </a:rPr>
              <a:t> μέχρι </a:t>
            </a:r>
            <a:r>
              <a:rPr lang="el-GR" b="1" dirty="0">
                <a:latin typeface="+mn-lt"/>
              </a:rPr>
              <a:t>ωρίμανση</a:t>
            </a:r>
            <a:r>
              <a:rPr lang="el-GR" dirty="0">
                <a:latin typeface="+mn-lt"/>
              </a:rPr>
              <a:t>  (Σεπτέμβριος)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6. Άνθηση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pic>
        <p:nvPicPr>
          <p:cNvPr id="27652" name="Picture 7" descr="P160511_15.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714375"/>
            <a:ext cx="4794250" cy="2859088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142875" y="979488"/>
            <a:ext cx="8677275" cy="5648325"/>
            <a:chOff x="106114" y="908050"/>
            <a:chExt cx="8677596" cy="3974404"/>
          </a:xfrm>
        </p:grpSpPr>
        <p:sp>
          <p:nvSpPr>
            <p:cNvPr id="4" name="TextBox 3"/>
            <p:cNvSpPr txBox="1"/>
            <p:nvPr/>
          </p:nvSpPr>
          <p:spPr>
            <a:xfrm>
              <a:off x="107702" y="908050"/>
              <a:ext cx="8676008" cy="39744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Aft>
                  <a:spcPts val="1800"/>
                </a:spcAft>
                <a:defRPr/>
              </a:pPr>
              <a:r>
                <a:rPr lang="el-GR" sz="2600" b="1" dirty="0">
                  <a:solidFill>
                    <a:srgbClr val="00B050"/>
                  </a:solidFill>
                  <a:latin typeface="+mn-lt"/>
                </a:rPr>
                <a:t>Γονιμοποίηση</a:t>
              </a:r>
            </a:p>
            <a:p>
              <a:pPr marL="177800" indent="-177800">
                <a:spcAft>
                  <a:spcPts val="3600"/>
                </a:spcAft>
                <a:buFont typeface="Wingdings" pitchFamily="2" charset="2"/>
                <a:buChar char="§"/>
                <a:defRPr/>
              </a:pPr>
              <a:r>
                <a:rPr lang="el-GR" sz="2600" dirty="0">
                  <a:latin typeface="+mn-lt"/>
                </a:rPr>
                <a:t>Απελευθέρωση γύρης </a:t>
              </a:r>
              <a:br>
                <a:rPr lang="el-GR" sz="2600" dirty="0">
                  <a:latin typeface="+mn-lt"/>
                </a:rPr>
              </a:br>
              <a:r>
                <a:rPr lang="el-GR" sz="2600" dirty="0">
                  <a:latin typeface="+mn-lt"/>
                </a:rPr>
                <a:t>από τους ανθήρες των </a:t>
              </a:r>
              <a:br>
                <a:rPr lang="el-GR" sz="2600" dirty="0">
                  <a:latin typeface="+mn-lt"/>
                </a:rPr>
              </a:br>
              <a:r>
                <a:rPr lang="el-GR" sz="2600" dirty="0">
                  <a:latin typeface="+mn-lt"/>
                </a:rPr>
                <a:t>στημόνων και μεταφορά </a:t>
              </a:r>
              <a:br>
                <a:rPr lang="el-GR" sz="2600" dirty="0">
                  <a:latin typeface="+mn-lt"/>
                </a:rPr>
              </a:br>
              <a:r>
                <a:rPr lang="el-GR" sz="2600" dirty="0">
                  <a:latin typeface="+mn-lt"/>
                </a:rPr>
                <a:t>με αέρα ή έντομα</a:t>
              </a:r>
            </a:p>
            <a:p>
              <a:pPr marL="177800" indent="-177800">
                <a:spcAft>
                  <a:spcPts val="3600"/>
                </a:spcAft>
                <a:buFont typeface="Wingdings" pitchFamily="2" charset="2"/>
                <a:buChar char="§"/>
                <a:defRPr/>
              </a:pPr>
              <a:r>
                <a:rPr lang="el-GR" sz="2600" dirty="0">
                  <a:latin typeface="+mn-lt"/>
                </a:rPr>
                <a:t>Οι γυρεόκοκκοι όταν έρθουν σε επαφή με το </a:t>
              </a:r>
              <a:br>
                <a:rPr lang="el-GR" sz="2600" dirty="0">
                  <a:latin typeface="+mn-lt"/>
                </a:rPr>
              </a:br>
              <a:r>
                <a:rPr lang="el-GR" sz="2600" dirty="0">
                  <a:latin typeface="+mn-lt"/>
                </a:rPr>
                <a:t>στίγμα της υπέρου απορροφούν νερό, και βλαστάνουν (δημιουργία </a:t>
              </a:r>
              <a:r>
                <a:rPr lang="el-GR" sz="2600" dirty="0" err="1">
                  <a:latin typeface="+mn-lt"/>
                </a:rPr>
                <a:t>γυρεοσωλήνα</a:t>
              </a:r>
              <a:r>
                <a:rPr lang="el-GR" sz="2600" dirty="0">
                  <a:latin typeface="+mn-lt"/>
                </a:rPr>
                <a:t> που φτάνει ως τη σπερμοβλάστη) </a:t>
              </a:r>
            </a:p>
            <a:p>
              <a:pPr marL="177800" indent="-177800">
                <a:spcAft>
                  <a:spcPts val="3600"/>
                </a:spcAft>
                <a:buFont typeface="Wingdings" pitchFamily="2" charset="2"/>
                <a:buChar char="§"/>
                <a:defRPr/>
              </a:pPr>
              <a:r>
                <a:rPr lang="el-GR" sz="2600" dirty="0">
                  <a:latin typeface="+mn-lt"/>
                </a:rPr>
                <a:t>Το έμβρυο στην ωοθήκη γονιμοποιείται και εξελίσσεται σε καρπό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114" y="3576642"/>
              <a:ext cx="8642670" cy="302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7800">
                <a:spcAft>
                  <a:spcPts val="1000"/>
                </a:spcAft>
                <a:defRPr/>
              </a:pPr>
              <a:endParaRPr lang="el-GR" sz="22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6. Άνθηση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pic>
        <p:nvPicPr>
          <p:cNvPr id="28676" name="Picture 7" descr="P160511_15.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714375"/>
            <a:ext cx="4794250" cy="2859088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 bwMode="auto">
          <a:xfrm>
            <a:off x="71438" y="1196975"/>
            <a:ext cx="8642350" cy="5006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>
              <a:spcAft>
                <a:spcPts val="1000"/>
              </a:spcAf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Γονιμοποίηση</a:t>
            </a:r>
          </a:p>
          <a:p>
            <a:pPr marL="177800" indent="-177800">
              <a:spcAft>
                <a:spcPts val="1000"/>
              </a:spcAft>
              <a:buFont typeface="Wingdings" pitchFamily="2" charset="2"/>
              <a:buChar char="§"/>
              <a:defRPr/>
            </a:pPr>
            <a:endParaRPr lang="el-GR" sz="2600" dirty="0">
              <a:latin typeface="+mn-lt"/>
            </a:endParaRPr>
          </a:p>
          <a:p>
            <a:pPr marL="177800" indent="-177800">
              <a:spcAft>
                <a:spcPts val="1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Η βλάστηση του </a:t>
            </a:r>
            <a:br>
              <a:rPr lang="el-GR" sz="2600" dirty="0">
                <a:latin typeface="+mn-lt"/>
              </a:rPr>
            </a:br>
            <a:r>
              <a:rPr lang="el-GR" sz="2600" dirty="0">
                <a:latin typeface="+mn-lt"/>
              </a:rPr>
              <a:t>γυρεόκοκκου επηρεάζεται </a:t>
            </a:r>
            <a:br>
              <a:rPr lang="el-GR" sz="2600" dirty="0">
                <a:latin typeface="+mn-lt"/>
              </a:rPr>
            </a:br>
            <a:r>
              <a:rPr lang="el-GR" sz="2600" dirty="0">
                <a:latin typeface="+mn-lt"/>
              </a:rPr>
              <a:t>από την παρουσία </a:t>
            </a:r>
            <a:br>
              <a:rPr lang="el-GR" sz="2600" dirty="0">
                <a:latin typeface="+mn-lt"/>
              </a:rPr>
            </a:b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βορίου</a:t>
            </a:r>
            <a:r>
              <a:rPr lang="el-GR" sz="2600" dirty="0" err="1">
                <a:latin typeface="+mn-lt"/>
              </a:rPr>
              <a:t>–έλλειψη</a:t>
            </a:r>
            <a:r>
              <a:rPr lang="el-GR" sz="2600" dirty="0">
                <a:latin typeface="+mn-lt"/>
              </a:rPr>
              <a:t> βορίου</a:t>
            </a:r>
            <a:br>
              <a:rPr lang="el-GR" sz="2600" dirty="0">
                <a:latin typeface="+mn-lt"/>
              </a:rPr>
            </a:br>
            <a:r>
              <a:rPr lang="el-GR" sz="2600" dirty="0">
                <a:latin typeface="+mn-lt"/>
              </a:rPr>
              <a:t>οδηγεί σε  μειωμένη γονιμοποίηση και εκτεταμένη </a:t>
            </a:r>
            <a:r>
              <a:rPr lang="el-GR" sz="2600" b="1" i="1" dirty="0" err="1">
                <a:solidFill>
                  <a:srgbClr val="00B050"/>
                </a:solidFill>
                <a:latin typeface="+mn-lt"/>
              </a:rPr>
              <a:t>ανθόρροια</a:t>
            </a:r>
            <a:endParaRPr lang="el-GR" sz="2600" b="1" i="1" dirty="0">
              <a:solidFill>
                <a:srgbClr val="00B050"/>
              </a:solidFill>
              <a:latin typeface="+mn-lt"/>
            </a:endParaRPr>
          </a:p>
          <a:p>
            <a:pPr marL="177800" indent="-177800">
              <a:spcAft>
                <a:spcPts val="1000"/>
              </a:spcAft>
              <a:defRPr/>
            </a:pPr>
            <a:endParaRPr lang="el-GR" sz="2600" b="1" i="1" dirty="0">
              <a:solidFill>
                <a:srgbClr val="00B050"/>
              </a:solidFill>
              <a:latin typeface="+mn-lt"/>
            </a:endParaRPr>
          </a:p>
          <a:p>
            <a:pPr marL="177800" indent="-177800">
              <a:spcAft>
                <a:spcPts val="1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Η παρουσία ενός μεγάλου ποσοστού μικρών και </a:t>
            </a:r>
            <a:r>
              <a:rPr lang="el-GR" sz="2600" dirty="0" err="1">
                <a:latin typeface="+mn-lt"/>
              </a:rPr>
              <a:t>αγίγαρτων</a:t>
            </a:r>
            <a:r>
              <a:rPr lang="el-GR" sz="2600" dirty="0">
                <a:latin typeface="+mn-lt"/>
              </a:rPr>
              <a:t> ραγών ονομάζεται </a:t>
            </a:r>
            <a:r>
              <a:rPr lang="el-GR" sz="2600" b="1" i="1" dirty="0" err="1">
                <a:solidFill>
                  <a:srgbClr val="00B050"/>
                </a:solidFill>
                <a:latin typeface="+mn-lt"/>
              </a:rPr>
              <a:t>μικρορραγία</a:t>
            </a:r>
            <a:endParaRPr lang="el-GR" sz="2600" b="1" i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6. Άνθηση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50" y="1592263"/>
            <a:ext cx="8135938" cy="444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3000"/>
              </a:spcAf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Αντιμετώπιση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ανθόρροιας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 -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μικρορραγίας</a:t>
            </a:r>
            <a:endParaRPr lang="el-GR" sz="2600" b="1" dirty="0">
              <a:solidFill>
                <a:srgbClr val="00B050"/>
              </a:solidFill>
              <a:latin typeface="+mn-lt"/>
            </a:endParaRPr>
          </a:p>
          <a:p>
            <a:pPr lvl="1" indent="-2794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Εφαρμογή πρακτικών όπως </a:t>
            </a:r>
            <a:r>
              <a:rPr lang="el-GR" sz="2600" b="1" dirty="0">
                <a:latin typeface="+mn-lt"/>
              </a:rPr>
              <a:t>κορφολόγημα</a:t>
            </a:r>
            <a:r>
              <a:rPr lang="el-GR" sz="2600" dirty="0">
                <a:latin typeface="+mn-lt"/>
              </a:rPr>
              <a:t> (</a:t>
            </a:r>
            <a:r>
              <a:rPr lang="el-GR" sz="2600" b="1" dirty="0">
                <a:latin typeface="+mn-lt"/>
              </a:rPr>
              <a:t>θερινά κλαδέματα</a:t>
            </a:r>
            <a:r>
              <a:rPr lang="el-GR" sz="2600" dirty="0">
                <a:latin typeface="+mn-lt"/>
              </a:rPr>
              <a:t>) ώστε να μην ανταγωνίζονται οι βλαστοί τα άνθη για θρεπτικά συστατικά</a:t>
            </a:r>
          </a:p>
          <a:p>
            <a:pPr lvl="1" indent="-2794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latin typeface="+mn-lt"/>
              </a:rPr>
              <a:t>Επεμβάσεις με διάφορες </a:t>
            </a:r>
            <a:r>
              <a:rPr lang="el-GR" sz="2600" b="1" dirty="0">
                <a:latin typeface="+mn-lt"/>
              </a:rPr>
              <a:t>χημικές ενώσεις </a:t>
            </a:r>
            <a:r>
              <a:rPr lang="el-GR" sz="2600" dirty="0">
                <a:latin typeface="+mn-lt"/>
              </a:rPr>
              <a:t>(αναστολείς αύξησης, </a:t>
            </a:r>
            <a:r>
              <a:rPr lang="el-GR" sz="2600" dirty="0" err="1">
                <a:latin typeface="+mn-lt"/>
              </a:rPr>
              <a:t>πολυαμίνες</a:t>
            </a:r>
            <a:r>
              <a:rPr lang="el-GR" sz="2600" dirty="0">
                <a:latin typeface="+mn-lt"/>
              </a:rPr>
              <a:t>)</a:t>
            </a:r>
          </a:p>
          <a:p>
            <a:pPr>
              <a:spcAft>
                <a:spcPts val="3000"/>
              </a:spcAft>
              <a:defRPr/>
            </a:pPr>
            <a:endParaRPr lang="el-GR" sz="26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6. Άνθηση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725" y="965200"/>
            <a:ext cx="8353425" cy="3724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4800"/>
              </a:spcAft>
              <a:defRPr/>
            </a:pPr>
            <a:endParaRPr lang="el-GR" sz="2600" dirty="0">
              <a:latin typeface="+mn-lt"/>
            </a:endParaRPr>
          </a:p>
          <a:p>
            <a:pPr>
              <a:spcAft>
                <a:spcPts val="4800"/>
              </a:spcAf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Παρθενοκαρπία -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απυρηνία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 </a:t>
            </a:r>
          </a:p>
          <a:p>
            <a:pPr marL="450850" indent="-273050">
              <a:spcAft>
                <a:spcPts val="4800"/>
              </a:spcAft>
              <a:buFont typeface="Wingdings" pitchFamily="2" charset="2"/>
              <a:buChar char="§"/>
              <a:defRPr/>
            </a:pPr>
            <a:r>
              <a:rPr lang="el-GR" sz="2600" b="1" dirty="0">
                <a:latin typeface="+mn-lt"/>
              </a:rPr>
              <a:t>Απουσία ενεργών εμβρύων </a:t>
            </a:r>
            <a:r>
              <a:rPr lang="el-GR" sz="2600" dirty="0">
                <a:latin typeface="+mn-lt"/>
              </a:rPr>
              <a:t>όπως π.χ. στην Κορινθιακή σταφίδα. Η ωοθήκη γονιμοποιείται απευθείας με γυρεόκοκκο, διαιρείται και μετασχηματίζεται σε καρπό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7</a:t>
            </a: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. Προσδιορισμός σταδίου ωρίμανσης 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6263" y="1233488"/>
            <a:ext cx="78486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24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Ωριμότητα (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ripeness) 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είναι η κατάσταση ενός οργανισμού ή ενός αυτόνομου τμήματος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του όταν έχει ολοκληρωθεί η ανάπτυξη του (αύξηση και διαφοροποίηση) ως σύνολο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Προκειμένου για σταφυλές για παραγωγή οίνων διακρίνουμε: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endParaRPr lang="el-GR" sz="2600" b="1" dirty="0">
              <a:solidFill>
                <a:srgbClr val="00B050"/>
              </a:solidFill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24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(α) Βιολογική ή φυσιολογική ωριμότητα</a:t>
            </a:r>
            <a:r>
              <a:rPr lang="en-US" sz="2600" b="1" dirty="0">
                <a:solidFill>
                  <a:srgbClr val="00B050"/>
                </a:solidFill>
                <a:latin typeface="+mn-lt"/>
              </a:rPr>
              <a:t> (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ΒΩ</a:t>
            </a:r>
            <a:r>
              <a:rPr lang="el-GR" sz="2600" b="1" dirty="0">
                <a:solidFill>
                  <a:srgbClr val="00B050"/>
                </a:solidFill>
                <a:latin typeface="+mn-lt"/>
              </a:rPr>
              <a:t>)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Όταν τα γίγαρτα έχουν ολοκληρώσει την ανάπτυξη τους και μπορούν να βλαστήσουν όταν βρεθούν σε κατάλληλες συνθήκες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7</a:t>
            </a: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. Προσδιορισμός σταδίου ωρίμανσης 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8163" y="1557338"/>
            <a:ext cx="7994650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(β) Εμπορική ή βιομηχανική ωριμότητα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Όταν τα σταφύλια αποκτήσουν την απαιτούμενη περιεκτικότητα σε σάκχαρα και οξύτητα που απαιτείται για συγκεκριμένη ποιότητα κρασιού</a:t>
            </a:r>
            <a:endParaRPr lang="en-US" sz="2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endParaRPr lang="en-US" sz="2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i="1" dirty="0">
                <a:solidFill>
                  <a:srgbClr val="00B050"/>
                </a:solidFill>
                <a:latin typeface="+mn-lt"/>
              </a:rPr>
              <a:t>Δείκτης Εμπορικής ωριμότητας: </a:t>
            </a:r>
            <a:endParaRPr lang="en-US" sz="2600" b="1" i="1" dirty="0">
              <a:solidFill>
                <a:srgbClr val="00B050"/>
              </a:solidFill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i="1" dirty="0" err="1">
                <a:solidFill>
                  <a:srgbClr val="00B050"/>
                </a:solidFill>
                <a:latin typeface="+mn-lt"/>
              </a:rPr>
              <a:t>Δ.Ε.Ω</a:t>
            </a:r>
            <a:r>
              <a:rPr lang="el-GR" sz="2600" b="1" i="1" dirty="0">
                <a:solidFill>
                  <a:srgbClr val="00B050"/>
                </a:solidFill>
                <a:latin typeface="+mn-lt"/>
              </a:rPr>
              <a:t>. = Σάκχαρα (</a:t>
            </a:r>
            <a:r>
              <a:rPr lang="en-US" sz="2600" b="1" i="1" dirty="0">
                <a:solidFill>
                  <a:srgbClr val="00B050"/>
                </a:solidFill>
                <a:latin typeface="+mn-lt"/>
              </a:rPr>
              <a:t>g/l</a:t>
            </a:r>
            <a:r>
              <a:rPr lang="el-GR" sz="2600" b="1" i="1" dirty="0">
                <a:solidFill>
                  <a:srgbClr val="00B050"/>
                </a:solidFill>
                <a:latin typeface="+mn-lt"/>
              </a:rPr>
              <a:t>)</a:t>
            </a:r>
            <a:r>
              <a:rPr lang="en-US" sz="26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600" b="1" i="1" dirty="0">
                <a:solidFill>
                  <a:srgbClr val="00B050"/>
                </a:solidFill>
                <a:latin typeface="+mn-lt"/>
              </a:rPr>
              <a:t>/</a:t>
            </a:r>
            <a:r>
              <a:rPr lang="en-US" sz="26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600" b="1" i="1" dirty="0">
                <a:solidFill>
                  <a:srgbClr val="00B050"/>
                </a:solidFill>
                <a:latin typeface="+mn-lt"/>
              </a:rPr>
              <a:t>Τρυγικό οξύ</a:t>
            </a:r>
            <a:r>
              <a:rPr lang="en-US" sz="26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l-GR" sz="2600" b="1" i="1" dirty="0">
                <a:solidFill>
                  <a:srgbClr val="00B050"/>
                </a:solidFill>
                <a:latin typeface="+mn-lt"/>
              </a:rPr>
              <a:t> (</a:t>
            </a:r>
            <a:r>
              <a:rPr lang="en-US" sz="2600" b="1" i="1" dirty="0">
                <a:solidFill>
                  <a:srgbClr val="00B050"/>
                </a:solidFill>
                <a:latin typeface="+mn-lt"/>
              </a:rPr>
              <a:t>g/l</a:t>
            </a:r>
            <a:r>
              <a:rPr lang="el-GR" sz="2600" b="1" i="1" dirty="0">
                <a:solidFill>
                  <a:srgbClr val="00B050"/>
                </a:solidFill>
                <a:latin typeface="+mn-lt"/>
              </a:rPr>
              <a:t>)</a:t>
            </a:r>
            <a:endParaRPr lang="el-GR" sz="2600" b="1" baseline="-25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7</a:t>
            </a: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. Προσδιορισμός σταδίου ωρίμανσης 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0213" y="1233488"/>
            <a:ext cx="828198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30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(γ) Τεχνολογική ωριμότητα (ΤΩ)</a:t>
            </a:r>
          </a:p>
          <a:p>
            <a:pPr algn="just">
              <a:spcBef>
                <a:spcPts val="0"/>
              </a:spcBef>
              <a:spcAft>
                <a:spcPts val="30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Όταν τα σταφύλια αποκτήσουν τα απαιτούμενα χαρακτηριστικά (σάκχαρα, οξύτητα, χρωστικές, αρώματα) για συγκεκριμένη ποιότητα κρασιού</a:t>
            </a:r>
          </a:p>
          <a:p>
            <a:pPr marL="730250" lvl="1" indent="-273050">
              <a:spcBef>
                <a:spcPts val="0"/>
              </a:spcBef>
              <a:spcAft>
                <a:spcPts val="30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Για ξηρούς οίνους από πρώιμες ποικιλίες η </a:t>
            </a:r>
            <a:r>
              <a:rPr lang="el-GR" sz="2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ΤΩ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είναι πριν την </a:t>
            </a:r>
            <a:r>
              <a:rPr lang="el-GR" sz="26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ΒΩ</a:t>
            </a:r>
            <a:endParaRPr lang="en-US" sz="2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730250" lvl="1" indent="-273050">
              <a:spcBef>
                <a:spcPts val="0"/>
              </a:spcBef>
              <a:spcAft>
                <a:spcPts val="30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Σε ψυχρές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περιοχές μεγιστοποίηση της συγκέντρωσης των σακχάρων συμβαίνει όταν ακόμη η οξύτητα είναι υψηλή</a:t>
            </a:r>
            <a:endParaRPr lang="el-GR" sz="2600" baseline="-25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8. Ένα προσεγγιστικό ημερολόγιο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7950" y="1520825"/>
          <a:ext cx="8964996" cy="4680235"/>
        </p:xfrm>
        <a:graphic>
          <a:graphicData uri="http://schemas.openxmlformats.org/drawingml/2006/table">
            <a:tbl>
              <a:tblPr/>
              <a:tblGrid>
                <a:gridCol w="225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23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0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0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ΔΕΚΕΜΒΡΙΟΣ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F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ΕΤΟΣ 1</a:t>
                      </a:r>
                      <a:r>
                        <a:rPr lang="el-GR" sz="2300" b="1" baseline="3000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ο</a:t>
                      </a:r>
                      <a:endParaRPr lang="el-GR" sz="23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1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(π.χ. 2009)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endParaRPr lang="el-GR" sz="21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E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Παραγγελία φυτών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0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0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ΚΑΛΟΚΑΙΡΙ 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F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ΕΤΟΣ 2</a:t>
                      </a:r>
                      <a:r>
                        <a:rPr lang="el-GR" sz="2300" b="1" baseline="3000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ο</a:t>
                      </a:r>
                      <a:endParaRPr lang="el-GR" sz="23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1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(2010)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endParaRPr lang="el-GR" sz="21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E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Προετοιμασία του εδάφους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0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0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ΜΑΡΤΙΟΣ 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F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ΕΤΟΣ 3</a:t>
                      </a:r>
                      <a:r>
                        <a:rPr lang="el-GR" sz="2300" b="1" baseline="3000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ο</a:t>
                      </a:r>
                      <a:endParaRPr lang="el-GR" sz="23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1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(2011)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endParaRPr lang="el-GR" sz="21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E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Φύτευση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0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0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ΑΝΟΙΞΗ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F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ΕΤΟΣ 4</a:t>
                      </a:r>
                      <a:r>
                        <a:rPr lang="el-GR" sz="2300" b="1" baseline="3000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ο</a:t>
                      </a:r>
                      <a:endParaRPr lang="el-GR" sz="23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F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1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(2012)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endParaRPr lang="el-GR" sz="21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E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Διαμόρφωση κλίματος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0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ΣΕΠΤΕΜΒΡΙΟΣ 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F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ΕΤΟΣ 5</a:t>
                      </a:r>
                      <a:r>
                        <a:rPr lang="el-GR" sz="2300" b="1" baseline="3000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ο</a:t>
                      </a:r>
                      <a:endParaRPr lang="el-GR" sz="2300" b="1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FF8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1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(2013)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E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0"/>
                        </a:spcAft>
                      </a:pPr>
                      <a:r>
                        <a:rPr lang="el-GR" sz="2300" b="1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Πρώτος τρυγητός</a:t>
                      </a:r>
                    </a:p>
                  </a:txBody>
                  <a:tcPr marL="68295" marR="68295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9.  Είδη αμπελοκαλλιέργειας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825" y="1016000"/>
            <a:ext cx="8713788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24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Α. Συμβατική καλλιέργεια</a:t>
            </a:r>
          </a:p>
          <a:p>
            <a:pPr marL="450850" lvl="1" indent="-355600">
              <a:spcBef>
                <a:spcPts val="0"/>
              </a:spcBef>
              <a:spcAft>
                <a:spcPts val="24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5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Θεωρεί το έδαφος απλό υπόστρωμα και το κλήμα ως μέσο παραγωγής σταφυλιών</a:t>
            </a:r>
          </a:p>
          <a:p>
            <a:pPr marL="450850" lvl="1" indent="-355600">
              <a:spcBef>
                <a:spcPts val="0"/>
              </a:spcBef>
              <a:spcAft>
                <a:spcPts val="24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5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Αντιμετωπίζει το αμπέλι ως φυτό που δέχεται νερό και ανόργανα συστατικά από το έδαφος και δημιουργεί οργανικές ενώσεις μέσω της φωτοσύνθεσης</a:t>
            </a:r>
          </a:p>
          <a:p>
            <a:pPr marL="450850" lvl="1" indent="-355600">
              <a:spcBef>
                <a:spcPts val="0"/>
              </a:spcBef>
              <a:spcAft>
                <a:spcPts val="24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5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Χρησιμοποιεί τεχνικές και επιστημονικές γνώσεις για εντατικότερη παραγωγή </a:t>
            </a:r>
          </a:p>
          <a:p>
            <a:pPr marL="450850" lvl="1" indent="-355600">
              <a:spcBef>
                <a:spcPts val="0"/>
              </a:spcBef>
              <a:spcAft>
                <a:spcPts val="24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5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Θεωρεί εχθρική οποιαδήποτε φυτική και ζωική μορφή ζωής που εμποδίζει τη μέγιστη απόδοση, και την αντιμετωπίζει με χρήση φυτοφαρμάκων η ζιζανιοκτόνων</a:t>
            </a:r>
            <a:endParaRPr lang="el-GR" sz="2500" baseline="-25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9.  Είδη αμπελοκαλλιέργειας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6263" y="1665288"/>
            <a:ext cx="813593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24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Β. Ορθή γεωργική πρακτική</a:t>
            </a:r>
          </a:p>
          <a:p>
            <a:pPr marL="450850" lvl="1" indent="-355600">
              <a:spcBef>
                <a:spcPts val="0"/>
              </a:spcBef>
              <a:spcAft>
                <a:spcPts val="36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Σε αντίθεση  με τη συμβατική καλλιέργεια στοχεύει στην αποφυγή ή ελαχιστοποίηση των συνθετικών γεωργικών φαρμάκων και παρασκευασμάτων (σωστές ποσότητες στο σωστό χρόνο)</a:t>
            </a:r>
          </a:p>
          <a:p>
            <a:pPr marL="450850" lvl="1" indent="-355600">
              <a:spcBef>
                <a:spcPts val="0"/>
              </a:spcBef>
              <a:spcAft>
                <a:spcPts val="36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Στόχος της είναι η μείωση των αρνητικών επιπτώσεων στο περιβάλλον χωρίς να επηρεάζεται το οικονομικό αποτέλεσμα τη εκμετάλλευσης</a:t>
            </a:r>
            <a:endParaRPr lang="el-GR" sz="2600" baseline="-25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36830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1. Ετήσιος κύκλος της αμπέλου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179388" y="944563"/>
            <a:ext cx="8785225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l-GR" b="1" dirty="0">
                <a:solidFill>
                  <a:srgbClr val="FF0000"/>
                </a:solidFill>
                <a:latin typeface="+mn-lt"/>
              </a:rPr>
              <a:t>Φυσιολογικές &amp; ανατομικές μεταβολές</a:t>
            </a:r>
          </a:p>
          <a:p>
            <a:pPr marL="273050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Τροπικές περιοχές: </a:t>
            </a:r>
          </a:p>
          <a:p>
            <a:pPr marL="730250" lvl="1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sz="2200" dirty="0">
                <a:latin typeface="+mn-lt"/>
              </a:rPr>
              <a:t>θερμοκρασίες </a:t>
            </a:r>
            <a:r>
              <a:rPr lang="en-US" sz="2200" dirty="0">
                <a:solidFill>
                  <a:srgbClr val="00B050"/>
                </a:solidFill>
                <a:latin typeface="+mn-lt"/>
              </a:rPr>
              <a:t>&gt;</a:t>
            </a:r>
            <a:r>
              <a:rPr lang="el-GR" sz="2200" dirty="0">
                <a:solidFill>
                  <a:srgbClr val="00B050"/>
                </a:solidFill>
                <a:latin typeface="+mn-lt"/>
              </a:rPr>
              <a:t>12</a:t>
            </a:r>
            <a:r>
              <a:rPr lang="el-GR" sz="2200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sz="2200" dirty="0">
                <a:solidFill>
                  <a:srgbClr val="00B050"/>
                </a:solidFill>
                <a:latin typeface="+mn-lt"/>
              </a:rPr>
              <a:t>C</a:t>
            </a:r>
            <a:r>
              <a:rPr lang="en-US" sz="2200" dirty="0">
                <a:latin typeface="+mn-lt"/>
              </a:rPr>
              <a:t>, </a:t>
            </a:r>
            <a:r>
              <a:rPr lang="el-GR" sz="2200" dirty="0">
                <a:latin typeface="+mn-lt"/>
              </a:rPr>
              <a:t>μέση </a:t>
            </a:r>
            <a:r>
              <a:rPr lang="el-GR" sz="2200" dirty="0">
                <a:solidFill>
                  <a:srgbClr val="00B050"/>
                </a:solidFill>
                <a:latin typeface="+mn-lt"/>
              </a:rPr>
              <a:t>20-36</a:t>
            </a:r>
            <a:r>
              <a:rPr lang="el-GR" sz="2200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sz="2200" dirty="0">
                <a:solidFill>
                  <a:srgbClr val="00B050"/>
                </a:solidFill>
                <a:latin typeface="+mn-lt"/>
              </a:rPr>
              <a:t>C</a:t>
            </a:r>
            <a:endParaRPr lang="el-GR" sz="2200" dirty="0">
              <a:solidFill>
                <a:srgbClr val="00B050"/>
              </a:solidFill>
              <a:latin typeface="+mn-lt"/>
            </a:endParaRPr>
          </a:p>
          <a:p>
            <a:pPr marL="730250" lvl="1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sz="2200" dirty="0">
                <a:latin typeface="+mn-lt"/>
              </a:rPr>
              <a:t>βροχή </a:t>
            </a:r>
            <a:r>
              <a:rPr lang="el-GR" sz="2200" dirty="0">
                <a:solidFill>
                  <a:srgbClr val="00B050"/>
                </a:solidFill>
                <a:latin typeface="+mn-lt"/>
              </a:rPr>
              <a:t>&gt;1000 </a:t>
            </a:r>
            <a:r>
              <a:rPr lang="en-US" sz="2200" dirty="0">
                <a:solidFill>
                  <a:srgbClr val="00B050"/>
                </a:solidFill>
                <a:latin typeface="+mn-lt"/>
              </a:rPr>
              <a:t>mm</a:t>
            </a:r>
            <a:endParaRPr lang="el-GR" sz="2200" dirty="0">
              <a:solidFill>
                <a:srgbClr val="00B050"/>
              </a:solidFill>
              <a:latin typeface="+mn-lt"/>
            </a:endParaRPr>
          </a:p>
          <a:p>
            <a:pPr marL="730250" lvl="1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sz="2200" dirty="0">
                <a:latin typeface="+mn-lt"/>
              </a:rPr>
              <a:t>υπάρχει χειμερινή ανάπαυση</a:t>
            </a:r>
          </a:p>
          <a:p>
            <a:pPr marL="730250" lvl="1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sz="2200" dirty="0">
                <a:latin typeface="+mn-lt"/>
              </a:rPr>
              <a:t>θεωρητικά </a:t>
            </a:r>
            <a:r>
              <a:rPr lang="el-GR" sz="2200" b="1" dirty="0">
                <a:latin typeface="+mn-lt"/>
              </a:rPr>
              <a:t>3 παραγωγές το χρόνο </a:t>
            </a:r>
            <a:r>
              <a:rPr lang="el-GR" sz="2200" dirty="0">
                <a:latin typeface="+mn-lt"/>
              </a:rPr>
              <a:t>/ 1 εμπορικά κατάλληλη (κύκλος 110-130 ημερών)</a:t>
            </a:r>
          </a:p>
          <a:p>
            <a:pPr marL="273050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Κούβα</a:t>
            </a:r>
            <a:r>
              <a:rPr lang="el-GR" dirty="0">
                <a:latin typeface="+mn-lt"/>
              </a:rPr>
              <a:t>: </a:t>
            </a:r>
          </a:p>
          <a:p>
            <a:pPr marL="730250" lvl="1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sz="2200" b="1" dirty="0">
                <a:latin typeface="+mn-lt"/>
              </a:rPr>
              <a:t>2 εμπορεύσιμες παραγωγές </a:t>
            </a:r>
            <a:r>
              <a:rPr lang="el-GR" sz="2200" dirty="0">
                <a:latin typeface="+mn-lt"/>
              </a:rPr>
              <a:t>το χρόνο</a:t>
            </a:r>
          </a:p>
          <a:p>
            <a:pPr marL="273050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Νότια Ινδία</a:t>
            </a:r>
            <a:r>
              <a:rPr lang="el-GR" dirty="0">
                <a:latin typeface="+mn-lt"/>
              </a:rPr>
              <a:t>: </a:t>
            </a:r>
          </a:p>
          <a:p>
            <a:pPr marL="730250" lvl="1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sz="2200" b="1" dirty="0">
                <a:latin typeface="+mn-lt"/>
              </a:rPr>
              <a:t>2 παραγωγές</a:t>
            </a:r>
            <a:r>
              <a:rPr lang="el-GR" sz="2200" dirty="0">
                <a:latin typeface="+mn-lt"/>
              </a:rPr>
              <a:t> (Ιούλιος, Φεβρουάριος)</a:t>
            </a:r>
          </a:p>
          <a:p>
            <a:pPr marL="730250" lvl="1" indent="-2730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l-GR" sz="2200" dirty="0">
                <a:latin typeface="+mn-lt"/>
              </a:rPr>
              <a:t>2 κλαδέματα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9.  Είδη αμπελοκαλλιέργειας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7338" y="1268413"/>
            <a:ext cx="813752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tabLst>
                <a:tab pos="273050" algn="l"/>
              </a:tabLst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Γ. Βιολογική καλλιέργεια</a:t>
            </a:r>
          </a:p>
          <a:p>
            <a:pPr marL="450850" lvl="1" indent="-355600">
              <a:spcBef>
                <a:spcPts val="0"/>
              </a:spcBef>
              <a:spcAft>
                <a:spcPts val="18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Δε χρησιμοποιεί κανένα συνθετικό γεωργικό λίπασμα ή φάρμακο</a:t>
            </a:r>
          </a:p>
          <a:p>
            <a:pPr marL="450850" lvl="1" indent="-355600">
              <a:spcBef>
                <a:spcPts val="0"/>
              </a:spcBef>
              <a:spcAft>
                <a:spcPts val="18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Θεωρεί τη γη, τα φυτά και τα ζώα ως ένα ενιαίο σύνολο</a:t>
            </a:r>
          </a:p>
          <a:p>
            <a:pPr marL="450850" lvl="1" indent="-355600">
              <a:spcBef>
                <a:spcPts val="0"/>
              </a:spcBef>
              <a:spcAft>
                <a:spcPts val="18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Η λίπανση γίνεται με </a:t>
            </a:r>
            <a:r>
              <a:rPr lang="el-GR" sz="26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κομπόστ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και η κατεργασία του εδάφους ελάχιστη</a:t>
            </a:r>
          </a:p>
          <a:p>
            <a:pPr marL="450850" lvl="1" indent="-355600">
              <a:spcBef>
                <a:spcPts val="0"/>
              </a:spcBef>
              <a:spcAft>
                <a:spcPts val="1800"/>
              </a:spcAft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tabLst>
                <a:tab pos="273050" algn="l"/>
              </a:tabLst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Τα άλλα φυτά δεν θεωρούνται ανταγωνιστές και η προστασία γίνεται μόνο με θειάφι και θειικό χαλκό χωρίς να επιβαρύνεται η φυσιολογική ισορροπία και να μειώνεται η παραγωγική ικανότητα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825" y="620713"/>
            <a:ext cx="8458200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300"/>
              </a:spcBef>
              <a:buClr>
                <a:srgbClr val="1CFF83"/>
              </a:buClr>
              <a:defRPr/>
            </a:pPr>
            <a:r>
              <a:rPr lang="el-GR" sz="2800" b="1" dirty="0">
                <a:solidFill>
                  <a:srgbClr val="00B050"/>
                </a:solidFill>
                <a:latin typeface="+mn-lt"/>
              </a:rPr>
              <a:t>Προϊόντα  Αμπέλου</a:t>
            </a:r>
            <a:endParaRPr lang="el-GR" sz="2200" b="1" dirty="0">
              <a:solidFill>
                <a:srgbClr val="00B050"/>
              </a:solidFill>
              <a:latin typeface="+mn-lt"/>
            </a:endParaRPr>
          </a:p>
          <a:p>
            <a:pPr marL="365125" indent="-255588">
              <a:spcBef>
                <a:spcPts val="300"/>
              </a:spcBef>
              <a:buClr>
                <a:srgbClr val="1CFF83"/>
              </a:buClr>
              <a:defRPr/>
            </a:pPr>
            <a:endParaRPr lang="el-GR" sz="2200" b="1" dirty="0">
              <a:solidFill>
                <a:srgbClr val="00B050"/>
              </a:solidFill>
              <a:latin typeface="+mn-lt"/>
            </a:endParaRPr>
          </a:p>
          <a:p>
            <a:pPr marL="531813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buFont typeface="Wingdings" pitchFamily="2" charset="2"/>
              <a:buChar char="§"/>
              <a:defRPr/>
            </a:pPr>
            <a:r>
              <a:rPr lang="el-G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Σταφύλια</a:t>
            </a:r>
          </a:p>
          <a:p>
            <a:pPr marL="989013" lvl="1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defRPr/>
            </a:pPr>
            <a:r>
              <a:rPr lang="el-GR" i="1" dirty="0">
                <a:solidFill>
                  <a:srgbClr val="00B050"/>
                </a:solidFill>
                <a:latin typeface="+mn-lt"/>
              </a:rPr>
              <a:t>-Επιτραπέζια, </a:t>
            </a:r>
            <a:r>
              <a:rPr lang="el-GR" i="1" dirty="0" err="1">
                <a:solidFill>
                  <a:srgbClr val="00B050"/>
                </a:solidFill>
                <a:latin typeface="+mn-lt"/>
              </a:rPr>
              <a:t>Οινοποιήσιμα</a:t>
            </a:r>
            <a:r>
              <a:rPr lang="el-GR" i="1" dirty="0">
                <a:solidFill>
                  <a:srgbClr val="00B050"/>
                </a:solidFill>
                <a:latin typeface="+mn-lt"/>
              </a:rPr>
              <a:t>, Για σταφίδα</a:t>
            </a:r>
          </a:p>
          <a:p>
            <a:pPr marL="531813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buFont typeface="Wingdings" pitchFamily="2" charset="2"/>
              <a:buChar char="§"/>
              <a:defRPr/>
            </a:pPr>
            <a:r>
              <a:rPr lang="el-G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Μούστος</a:t>
            </a:r>
          </a:p>
          <a:p>
            <a:pPr marL="531813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buFont typeface="Wingdings" pitchFamily="2" charset="2"/>
              <a:buChar char="§"/>
              <a:defRPr/>
            </a:pPr>
            <a:r>
              <a:rPr lang="el-G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Κρασί</a:t>
            </a:r>
          </a:p>
          <a:p>
            <a:pPr marL="989013" lvl="1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defRPr/>
            </a:pPr>
            <a:r>
              <a:rPr lang="el-GR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-</a:t>
            </a:r>
            <a:r>
              <a:rPr lang="el-GR" i="1" dirty="0">
                <a:solidFill>
                  <a:srgbClr val="00B050"/>
                </a:solidFill>
                <a:latin typeface="+mn-lt"/>
              </a:rPr>
              <a:t>Επιτραπέζια, Επιδόρπια, Αφρώδη</a:t>
            </a:r>
          </a:p>
          <a:p>
            <a:pPr marL="531813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buFont typeface="Wingdings" pitchFamily="2" charset="2"/>
              <a:buChar char="§"/>
              <a:defRPr/>
            </a:pPr>
            <a:r>
              <a:rPr lang="el-G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Χυμός </a:t>
            </a:r>
            <a:r>
              <a:rPr lang="el-GR" sz="28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σταφυλών</a:t>
            </a:r>
            <a:endParaRPr lang="el-GR" sz="2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531813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buFont typeface="Wingdings" pitchFamily="2" charset="2"/>
              <a:buChar char="§"/>
              <a:defRPr/>
            </a:pPr>
            <a:r>
              <a:rPr lang="el-G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Φύλλα</a:t>
            </a:r>
          </a:p>
          <a:p>
            <a:pPr marL="531813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buFont typeface="Wingdings" pitchFamily="2" charset="2"/>
              <a:buChar char="§"/>
              <a:defRPr/>
            </a:pPr>
            <a:r>
              <a:rPr lang="el-G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Στέμφυλα</a:t>
            </a:r>
          </a:p>
          <a:p>
            <a:pPr marL="531813" indent="-4222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Pct val="150000"/>
              <a:buFont typeface="Wingdings" pitchFamily="2" charset="2"/>
              <a:buChar char="§"/>
              <a:defRPr/>
            </a:pPr>
            <a:r>
              <a:rPr lang="el-G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Υποκείμενα προς εμβολιασμό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950" y="1250950"/>
            <a:ext cx="8928100" cy="5273675"/>
          </a:xfrm>
        </p:spPr>
        <p:txBody>
          <a:bodyPr/>
          <a:lstStyle/>
          <a:p>
            <a:pPr marL="290513" indent="-290513">
              <a:spcBef>
                <a:spcPts val="0"/>
              </a:spcBef>
              <a:spcAft>
                <a:spcPts val="2400"/>
              </a:spcAft>
              <a:buFont typeface="Georgia" pitchFamily="18" charset="0"/>
              <a:buNone/>
              <a:defRPr/>
            </a:pPr>
            <a:r>
              <a:rPr lang="el-GR" sz="2400" b="1" i="1" dirty="0">
                <a:solidFill>
                  <a:srgbClr val="FA1402"/>
                </a:solidFill>
              </a:rPr>
              <a:t>Τι είναι η κόμη του πρέμνου</a:t>
            </a:r>
            <a:r>
              <a:rPr lang="el-GR" sz="2400" b="1" dirty="0">
                <a:solidFill>
                  <a:srgbClr val="FA1402"/>
                </a:solidFill>
              </a:rPr>
              <a:t>;</a:t>
            </a:r>
          </a:p>
          <a:p>
            <a:pPr marL="290513" indent="-290513">
              <a:spcBef>
                <a:spcPts val="0"/>
              </a:spcBef>
              <a:spcAft>
                <a:spcPts val="3600"/>
              </a:spcAft>
              <a:buSzPct val="110000"/>
              <a:buFont typeface="Arial" pitchFamily="34" charset="0"/>
              <a:buChar char="•"/>
              <a:defRPr/>
            </a:pPr>
            <a:r>
              <a:rPr lang="el-GR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Το υπέργειο τμήμα του πρέμνου όπως αυτό διαμορφώνεται από τους βλαστούς του πρέμνου</a:t>
            </a:r>
            <a:r>
              <a:rPr lang="el-GR" sz="24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l-G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l-GR" sz="2400" i="1" dirty="0">
                <a:solidFill>
                  <a:schemeClr val="accent6">
                    <a:lumMod val="50000"/>
                  </a:schemeClr>
                </a:solidFill>
              </a:rPr>
              <a:t>(Περιλαμβάνει όλα τα ετήσια βλαστικά και αναπαραγωγικά στοιχεία τους βραχίονες και τον κορμό του πρέμνου)</a:t>
            </a:r>
          </a:p>
          <a:p>
            <a:pPr marL="804863" indent="-354013">
              <a:spcBef>
                <a:spcPts val="0"/>
              </a:spcBef>
              <a:spcAft>
                <a:spcPts val="3600"/>
              </a:spcAft>
              <a:buSzPct val="110000"/>
              <a:buFont typeface="Arial" pitchFamily="34" charset="0"/>
              <a:buChar char="•"/>
              <a:defRPr/>
            </a:pPr>
            <a:r>
              <a:rPr lang="el-GR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Ανοιχτή (</a:t>
            </a:r>
            <a:r>
              <a:rPr lang="el-GR" sz="2400" b="1" i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μη </a:t>
            </a:r>
            <a:r>
              <a:rPr lang="el-GR" sz="2400" b="1" i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σκιαζόμενη</a:t>
            </a:r>
            <a:r>
              <a:rPr lang="el-GR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) - Πυκνή (</a:t>
            </a:r>
            <a:r>
              <a:rPr lang="el-GR" sz="2400" b="1" i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σκιαζόμενη</a:t>
            </a:r>
            <a:r>
              <a:rPr lang="el-GR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) </a:t>
            </a:r>
          </a:p>
          <a:p>
            <a:pPr marL="804863" indent="-354013">
              <a:spcBef>
                <a:spcPts val="0"/>
              </a:spcBef>
              <a:spcAft>
                <a:spcPts val="3600"/>
              </a:spcAft>
              <a:buSzPct val="110000"/>
              <a:buFont typeface="Arial" pitchFamily="34" charset="0"/>
              <a:buChar char="•"/>
              <a:defRPr/>
            </a:pPr>
            <a:r>
              <a:rPr lang="el-GR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Εξωτερικές - Εσωτερικές στιβάδες φύλλων</a:t>
            </a:r>
            <a:endParaRPr lang="en-US" sz="2400" baseline="-250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marL="804863" indent="-354013">
              <a:spcBef>
                <a:spcPts val="0"/>
              </a:spcBef>
              <a:spcAft>
                <a:spcPts val="3600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Η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πυκνή</a:t>
            </a: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κόμη</a:t>
            </a: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περιλαμβάνει</a:t>
            </a: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μεγάλη</a:t>
            </a: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αναλογία</a:t>
            </a: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εσωτερικών</a:t>
            </a: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στιβάδων</a:t>
            </a:r>
            <a:r>
              <a:rPr lang="en-US" sz="24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φύλλων</a:t>
            </a:r>
            <a:endParaRPr lang="el-GR" baseline="-250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668338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8313" y="1412875"/>
            <a:ext cx="8135937" cy="5256213"/>
          </a:xfrm>
        </p:spPr>
        <p:txBody>
          <a:bodyPr/>
          <a:lstStyle/>
          <a:p>
            <a:pPr marL="290513" indent="-290513">
              <a:spcBef>
                <a:spcPts val="0"/>
              </a:spcBef>
              <a:spcAft>
                <a:spcPts val="6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A1402"/>
                </a:solidFill>
              </a:rPr>
              <a:t>Τι είναι</a:t>
            </a:r>
            <a:r>
              <a:rPr lang="en-US" sz="2600" b="1" i="1" dirty="0">
                <a:solidFill>
                  <a:srgbClr val="FA1402"/>
                </a:solidFill>
              </a:rPr>
              <a:t> </a:t>
            </a:r>
            <a:r>
              <a:rPr lang="el-GR" sz="2600" b="1" i="1" dirty="0">
                <a:solidFill>
                  <a:srgbClr val="FA1402"/>
                </a:solidFill>
              </a:rPr>
              <a:t>η διαχείριση της κόμης των </a:t>
            </a:r>
            <a:r>
              <a:rPr lang="el-GR" sz="2600" b="1" i="1" dirty="0" err="1">
                <a:solidFill>
                  <a:srgbClr val="FA1402"/>
                </a:solidFill>
              </a:rPr>
              <a:t>πρέμνων</a:t>
            </a:r>
            <a:r>
              <a:rPr lang="el-GR" sz="2600" b="1" dirty="0">
                <a:solidFill>
                  <a:srgbClr val="FA1402"/>
                </a:solidFill>
              </a:rPr>
              <a:t>;</a:t>
            </a:r>
          </a:p>
          <a:p>
            <a:pPr marL="290513" indent="-290513">
              <a:spcBef>
                <a:spcPts val="0"/>
              </a:spcBef>
              <a:spcAft>
                <a:spcPts val="600"/>
              </a:spcAft>
              <a:buFont typeface="Georgia" pitchFamily="18" charset="0"/>
              <a:buNone/>
              <a:defRPr/>
            </a:pPr>
            <a:endParaRPr lang="el-GR" sz="2600" b="1" dirty="0">
              <a:solidFill>
                <a:srgbClr val="FA1402"/>
              </a:solidFill>
            </a:endParaRPr>
          </a:p>
          <a:p>
            <a:pPr marL="290513" indent="-290513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Είναι ένα σύνολο τεχνικών με τις οποίες επιτυγχάνουμε αλλαγές στη θέση και τον αριθμό των βλαστών και των φρούτων στο χώρο και το χρόνο</a:t>
            </a:r>
          </a:p>
          <a:p>
            <a:pPr marL="290513" indent="-290513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l-GR" sz="2600" dirty="0">
              <a:solidFill>
                <a:schemeClr val="accent6">
                  <a:lumMod val="50000"/>
                </a:schemeClr>
              </a:solidFill>
            </a:endParaRPr>
          </a:p>
          <a:p>
            <a:pPr marL="290513" indent="-290513" algn="just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b="1" dirty="0">
                <a:solidFill>
                  <a:schemeClr val="accent6">
                    <a:lumMod val="50000"/>
                  </a:schemeClr>
                </a:solidFill>
              </a:rPr>
              <a:t>Στόχος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 η αριστοποίηση των </a:t>
            </a:r>
            <a:r>
              <a:rPr lang="el-GR" sz="2600" dirty="0" err="1">
                <a:solidFill>
                  <a:schemeClr val="accent6">
                    <a:lumMod val="50000"/>
                  </a:schemeClr>
                </a:solidFill>
              </a:rPr>
              <a:t>μικροκλιματικών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 συνθηκών εντός της κόμης και ισορροπία μεταξύ αύξησης της βλάστησης και της αύξησης των </a:t>
            </a:r>
            <a:r>
              <a:rPr lang="el-GR" sz="2600" dirty="0" err="1">
                <a:solidFill>
                  <a:schemeClr val="accent6">
                    <a:lumMod val="50000"/>
                  </a:schemeClr>
                </a:solidFill>
              </a:rPr>
              <a:t>σταφυλών</a:t>
            </a:r>
            <a:endParaRPr lang="en-US" sz="2600" baseline="-25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Georgia" pitchFamily="18" charset="0"/>
              <a:buNone/>
              <a:defRPr/>
            </a:pPr>
            <a:endParaRPr lang="el-GR" sz="22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7938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1485900"/>
            <a:ext cx="8027988" cy="47879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48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A1402"/>
                </a:solidFill>
              </a:rPr>
              <a:t>Οι τεχνικές για τη διαμόρφωση της αρχιτεκτονικής της κόμης:</a:t>
            </a:r>
            <a:endParaRPr lang="el-GR" sz="2600" dirty="0">
              <a:solidFill>
                <a:schemeClr val="tx2"/>
              </a:solidFill>
            </a:endParaRPr>
          </a:p>
          <a:p>
            <a:pPr marL="531813" indent="-176213" algn="just">
              <a:spcBef>
                <a:spcPts val="0"/>
              </a:spcBef>
              <a:spcAft>
                <a:spcPts val="4800"/>
              </a:spcAft>
              <a:buFont typeface="Wingdings" pitchFamily="2" charset="2"/>
              <a:buChar char="§"/>
              <a:defRPr/>
            </a:pPr>
            <a:r>
              <a:rPr lang="el-GR" sz="2600" b="1" i="1" dirty="0">
                <a:solidFill>
                  <a:schemeClr val="accent6">
                    <a:lumMod val="50000"/>
                  </a:schemeClr>
                </a:solidFill>
              </a:rPr>
              <a:t>Χειμερινό κλάδεμα</a:t>
            </a:r>
            <a:endParaRPr lang="el-GR" sz="2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531813" indent="-176213" algn="just">
              <a:spcBef>
                <a:spcPts val="0"/>
              </a:spcBef>
              <a:spcAft>
                <a:spcPts val="48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600" b="1" i="1" dirty="0">
                <a:solidFill>
                  <a:schemeClr val="accent6">
                    <a:lumMod val="50000"/>
                  </a:schemeClr>
                </a:solidFill>
              </a:rPr>
              <a:t>Χλωρά κλαδέματα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7938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7800" y="1016000"/>
            <a:ext cx="8750300" cy="55086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rgbClr val="FF0000"/>
                </a:solidFill>
              </a:rPr>
              <a:t>Στόχος</a:t>
            </a:r>
          </a:p>
          <a:p>
            <a:pPr marL="273050" indent="-273050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b="1" dirty="0">
                <a:solidFill>
                  <a:schemeClr val="accent6">
                    <a:lumMod val="50000"/>
                  </a:schemeClr>
                </a:solidFill>
              </a:rPr>
              <a:t>Διαμόρφωση της ετήσιας βλάστησης στο χώρο και η διαμόρφωση της  πυκνότητα της</a:t>
            </a:r>
            <a:endParaRPr lang="el-GR" sz="2600" b="1" baseline="-25000" dirty="0">
              <a:solidFill>
                <a:schemeClr val="accent6">
                  <a:lumMod val="50000"/>
                </a:schemeClr>
              </a:solidFill>
            </a:endParaRPr>
          </a:p>
          <a:p>
            <a:pPr marL="273050" indent="-273050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b="1" dirty="0"/>
              <a:t>Αριστοποίηση των </a:t>
            </a:r>
            <a:r>
              <a:rPr lang="el-GR" sz="2600" b="1" dirty="0" err="1"/>
              <a:t>μικροκλιματικών</a:t>
            </a:r>
            <a:r>
              <a:rPr lang="el-GR" sz="2600" b="1" dirty="0"/>
              <a:t> συνθηκών</a:t>
            </a:r>
            <a:endParaRPr lang="el-GR" sz="2500" b="1" dirty="0"/>
          </a:p>
          <a:p>
            <a:pPr marL="557213" lvl="2" indent="0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5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Δημιουργία άριστων κλιματικών παραμέτρων στο εσωτερικό και τον άμεσα περιβάλλοντα χώρο της κόμης έτσι ώστε:</a:t>
            </a:r>
            <a:endParaRPr lang="el-GR" sz="25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marL="1000126" lvl="3" indent="-185738">
              <a:spcBef>
                <a:spcPts val="0"/>
              </a:spcBef>
              <a:spcAft>
                <a:spcPts val="1800"/>
              </a:spcAft>
              <a:buSzPct val="65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Να μεγιστοποιούν την προσλαμβανόμενη ηλιακή ενέργεια και τους ρυθμούς φωτοσύνθεσης</a:t>
            </a:r>
          </a:p>
          <a:p>
            <a:pPr marL="1000126" lvl="3" indent="-185738">
              <a:spcBef>
                <a:spcPts val="0"/>
              </a:spcBef>
              <a:spcAft>
                <a:spcPts val="1800"/>
              </a:spcAft>
              <a:buSzPct val="65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Να ελαχιστοποιούν τις απώλειες νερού λόγω </a:t>
            </a:r>
            <a:r>
              <a:rPr lang="el-GR" sz="2600" dirty="0" err="1">
                <a:solidFill>
                  <a:schemeClr val="tx2"/>
                </a:solidFill>
              </a:rPr>
              <a:t>εξατμισοδιαπνοής</a:t>
            </a:r>
            <a:endParaRPr lang="el-GR" sz="2600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67175" y="2052638"/>
          <a:ext cx="4933950" cy="425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3" imgW="9339922" imgH="8945994" progId="Photoshop.Image.4">
                  <p:embed/>
                </p:oleObj>
              </mc:Choice>
              <mc:Fallback>
                <p:oleObj name="Image" r:id="rId3" imgW="9339922" imgH="8945994" progId="Photoshop.Image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052638"/>
                        <a:ext cx="4933950" cy="425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950" y="2033588"/>
            <a:ext cx="4284663" cy="4824412"/>
          </a:xfrm>
        </p:spPr>
        <p:txBody>
          <a:bodyPr/>
          <a:lstStyle/>
          <a:p>
            <a:pPr marL="185738" indent="-185738">
              <a:spcBef>
                <a:spcPct val="0"/>
              </a:spcBef>
              <a:spcAft>
                <a:spcPts val="3000"/>
              </a:spcAft>
              <a:buClr>
                <a:schemeClr val="tx2"/>
              </a:buClr>
              <a:buSzPct val="65000"/>
              <a:buFont typeface="Wingdings" pitchFamily="2" charset="2"/>
              <a:buChar char="§"/>
            </a:pPr>
            <a:r>
              <a:rPr lang="el-GR" sz="2600">
                <a:solidFill>
                  <a:schemeClr val="tx2"/>
                </a:solidFill>
              </a:rPr>
              <a:t>Να εξασφαλίζουν την υγεία των φυτικών οργάνων (φύλλα και σταφύλια) έναντι προσβολών ιδιαίτερα από μύκητες</a:t>
            </a:r>
          </a:p>
          <a:p>
            <a:pPr marL="185738" indent="-185738">
              <a:spcBef>
                <a:spcPct val="0"/>
              </a:spcBef>
              <a:spcAft>
                <a:spcPts val="3000"/>
              </a:spcAft>
              <a:buClr>
                <a:schemeClr val="tx2"/>
              </a:buClr>
              <a:buSzPct val="65000"/>
              <a:buFont typeface="Wingdings" pitchFamily="2" charset="2"/>
              <a:buChar char="§"/>
            </a:pPr>
            <a:r>
              <a:rPr lang="el-GR" sz="2600">
                <a:solidFill>
                  <a:schemeClr val="tx2"/>
                </a:solidFill>
              </a:rPr>
              <a:t>Να εξασφαλίζουν άριστες συνθήκες μεταφοράς των σακχάρων από τα φύλλα στα σταφύλια</a:t>
            </a:r>
            <a:endParaRPr lang="el-GR" sz="2600" baseline="-250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7800" y="1016000"/>
            <a:ext cx="87503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rgbClr val="FF0000"/>
                </a:solidFill>
                <a:latin typeface="+mn-lt"/>
              </a:rPr>
              <a:t>Στόχος</a:t>
            </a:r>
            <a:endParaRPr lang="el-GR" sz="25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defRPr/>
            </a:pPr>
            <a:r>
              <a:rPr lang="el-GR" sz="2500" b="1" dirty="0">
                <a:latin typeface="+mn-lt"/>
              </a:rPr>
              <a:t>Αριστοποίηση των </a:t>
            </a:r>
            <a:r>
              <a:rPr lang="el-GR" sz="2500" b="1" dirty="0" err="1">
                <a:latin typeface="+mn-lt"/>
              </a:rPr>
              <a:t>μικροκλιματικών</a:t>
            </a:r>
            <a:r>
              <a:rPr lang="el-GR" sz="2500" b="1" dirty="0">
                <a:latin typeface="+mn-lt"/>
              </a:rPr>
              <a:t> συνθηκών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endParaRPr lang="el-GR" sz="25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type="subTitle" idx="4294967295"/>
          </p:nvPr>
        </p:nvGraphicFramePr>
        <p:xfrm>
          <a:off x="900113" y="1916113"/>
          <a:ext cx="7308850" cy="477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3" imgW="8793505" imgH="5743735" progId="Photoshop.Image.4">
                  <p:embed/>
                </p:oleObj>
              </mc:Choice>
              <mc:Fallback>
                <p:oleObj name="Image" r:id="rId3" imgW="8793505" imgH="5743735" progId="Photoshop.Image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916113"/>
                        <a:ext cx="7308850" cy="4773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7800" y="1016000"/>
            <a:ext cx="87503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rgbClr val="FF0000"/>
                </a:solidFill>
                <a:latin typeface="+mn-lt"/>
              </a:rPr>
              <a:t>Στόχος</a:t>
            </a:r>
            <a:endParaRPr lang="el-GR" sz="25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defRPr/>
            </a:pPr>
            <a:r>
              <a:rPr lang="el-GR" sz="2500" b="1" dirty="0">
                <a:latin typeface="+mn-lt"/>
              </a:rPr>
              <a:t>Αριστοποίηση των </a:t>
            </a:r>
            <a:r>
              <a:rPr lang="el-GR" sz="2500" b="1" dirty="0" err="1">
                <a:latin typeface="+mn-lt"/>
              </a:rPr>
              <a:t>μικροκλιματικών</a:t>
            </a:r>
            <a:r>
              <a:rPr lang="el-GR" sz="2500" b="1" dirty="0">
                <a:latin typeface="+mn-lt"/>
              </a:rPr>
              <a:t> συνθηκών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endParaRPr lang="el-GR" sz="25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62188"/>
            <a:ext cx="4581525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2224088"/>
            <a:ext cx="4608512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7800" y="1016000"/>
            <a:ext cx="87503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rgbClr val="FF0000"/>
                </a:solidFill>
                <a:latin typeface="+mn-lt"/>
              </a:rPr>
              <a:t>Στόχος</a:t>
            </a:r>
            <a:endParaRPr lang="el-GR" sz="25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defRPr/>
            </a:pPr>
            <a:r>
              <a:rPr lang="el-GR" sz="2500" b="1" dirty="0">
                <a:latin typeface="+mn-lt"/>
              </a:rPr>
              <a:t>Αριστοποίηση των </a:t>
            </a:r>
            <a:r>
              <a:rPr lang="el-GR" sz="2500" b="1" dirty="0" err="1">
                <a:latin typeface="+mn-lt"/>
              </a:rPr>
              <a:t>μικροκλιματικών</a:t>
            </a:r>
            <a:r>
              <a:rPr lang="el-GR" sz="2500" b="1" dirty="0">
                <a:latin typeface="+mn-lt"/>
              </a:rPr>
              <a:t> συνθηκών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endParaRPr lang="el-GR" sz="25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61925" y="1447800"/>
            <a:ext cx="8839200" cy="50419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4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F0000"/>
                </a:solidFill>
              </a:rPr>
              <a:t>Κλάδεμα</a:t>
            </a:r>
            <a:r>
              <a:rPr lang="el-GR" sz="2600" b="1" dirty="0">
                <a:solidFill>
                  <a:srgbClr val="0070C0"/>
                </a:solidFill>
              </a:rPr>
              <a:t>: Μερική ή ολική αφαίρεση οργάνων του πρέμνου  </a:t>
            </a:r>
          </a:p>
          <a:p>
            <a:pPr marL="177800" indent="-177800">
              <a:spcBef>
                <a:spcPts val="0"/>
              </a:spcBef>
              <a:spcAft>
                <a:spcPts val="2400"/>
              </a:spcAft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rgbClr val="FA1402"/>
                </a:solidFill>
              </a:rPr>
              <a:t>Στόχος του κλαδέματος:</a:t>
            </a:r>
            <a:r>
              <a:rPr lang="el-GR" sz="2600" b="1" dirty="0">
                <a:solidFill>
                  <a:schemeClr val="tx2"/>
                </a:solidFill>
              </a:rPr>
              <a:t> </a:t>
            </a:r>
          </a:p>
          <a:p>
            <a:pPr marL="457200" indent="-361950"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Η αντιμετώπιση του φαινομένου της κυριαρχίας του κορυφαίου οφθαλμού</a:t>
            </a:r>
          </a:p>
          <a:p>
            <a:pPr marL="457200" indent="-361950"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Ο έλεγχος του αριθμού των υπό βλάστηση οφθαλμών</a:t>
            </a:r>
          </a:p>
          <a:p>
            <a:pPr marL="457200" indent="-361950"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Ο έλεγχος του φορτίου των </a:t>
            </a:r>
            <a:r>
              <a:rPr lang="el-GR" sz="2600" dirty="0" err="1">
                <a:solidFill>
                  <a:schemeClr val="tx2"/>
                </a:solidFill>
              </a:rPr>
              <a:t>σταφυλών</a:t>
            </a:r>
            <a:r>
              <a:rPr lang="el-GR" sz="2600" dirty="0">
                <a:solidFill>
                  <a:schemeClr val="tx2"/>
                </a:solidFill>
              </a:rPr>
              <a:t> / πρέμνο</a:t>
            </a:r>
          </a:p>
          <a:p>
            <a:pPr marL="457200" indent="-361950"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Η αριστοποίηση των </a:t>
            </a:r>
            <a:r>
              <a:rPr lang="el-GR" sz="2600" dirty="0" err="1">
                <a:solidFill>
                  <a:schemeClr val="tx2"/>
                </a:solidFill>
              </a:rPr>
              <a:t>μικροκλιματικών</a:t>
            </a:r>
            <a:r>
              <a:rPr lang="el-GR" sz="2600" dirty="0">
                <a:solidFill>
                  <a:schemeClr val="tx2"/>
                </a:solidFill>
              </a:rPr>
              <a:t> συνθηκών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rgyro\Documents\argy LAB AND TEACHING\3_AMPELOURGIA\lectures argyro ampelourgia\kyklos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" y="765175"/>
            <a:ext cx="749617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1. Ετήσιος κύκλος της αμπέλου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61925" y="1052513"/>
            <a:ext cx="8839200" cy="5616575"/>
          </a:xfrm>
        </p:spPr>
        <p:txBody>
          <a:bodyPr/>
          <a:lstStyle/>
          <a:p>
            <a:pPr marL="177800" indent="-177800">
              <a:spcBef>
                <a:spcPts val="0"/>
              </a:spcBef>
              <a:spcAft>
                <a:spcPts val="1800"/>
              </a:spcAft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rgbClr val="FF0000"/>
                </a:solidFill>
              </a:rPr>
              <a:t>Βασικές αρχές που διέπουν το κλάδεμα</a:t>
            </a:r>
            <a:endParaRPr lang="el-GR" sz="2600" dirty="0">
              <a:solidFill>
                <a:srgbClr val="FF0000"/>
              </a:solidFill>
            </a:endParaRPr>
          </a:p>
          <a:p>
            <a:pPr marL="45085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Η ευρωστία του πρέμνου εξαρτάται από τη φωτοσυνθετική δραστηριότητα των φύλλων κατά την περίοδο ανάπτυξης των βλαστών</a:t>
            </a:r>
          </a:p>
          <a:p>
            <a:pPr marL="45085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Άρα το κλάδεμα εξασθενεί το πρέμνο</a:t>
            </a:r>
          </a:p>
          <a:p>
            <a:pPr marL="45085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Η ζωηρότητα των κληματίδων είναι αντιστρόφως ανάλογη του αριθμού τους</a:t>
            </a:r>
          </a:p>
          <a:p>
            <a:pPr marL="45085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Ο αριθμός των </a:t>
            </a:r>
            <a:r>
              <a:rPr lang="el-GR" sz="2600" dirty="0" err="1">
                <a:solidFill>
                  <a:schemeClr val="tx2"/>
                </a:solidFill>
              </a:rPr>
              <a:t>σταφυλών</a:t>
            </a:r>
            <a:r>
              <a:rPr lang="el-GR" sz="2600" dirty="0">
                <a:solidFill>
                  <a:schemeClr val="tx2"/>
                </a:solidFill>
              </a:rPr>
              <a:t> είναι αντιστρόφως ανάλογος της ζωηρότητας</a:t>
            </a:r>
          </a:p>
          <a:p>
            <a:pPr marL="45085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+mj-lt"/>
              <a:buAutoNum type="alphaLcParenR"/>
              <a:defRPr/>
            </a:pPr>
            <a:r>
              <a:rPr lang="el-GR" sz="2600" dirty="0">
                <a:solidFill>
                  <a:schemeClr val="tx2"/>
                </a:solidFill>
              </a:rPr>
              <a:t>Οι καρποφόροι βλαστοί προέρχονται από κληματίδες που βρίσκονται σε διετές  ξύλο</a:t>
            </a:r>
            <a:endParaRPr lang="el-GR" sz="2600" baseline="-250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8313" y="1771650"/>
            <a:ext cx="8172450" cy="4502150"/>
          </a:xfrm>
        </p:spPr>
        <p:txBody>
          <a:bodyPr/>
          <a:lstStyle/>
          <a:p>
            <a:pPr indent="-365125">
              <a:spcBef>
                <a:spcPts val="0"/>
              </a:spcBef>
              <a:spcAft>
                <a:spcPts val="18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A1402"/>
                </a:solidFill>
              </a:rPr>
              <a:t>Χειμερινό Κλάδεμ</a:t>
            </a:r>
            <a:r>
              <a:rPr lang="el-GR" sz="2600" b="1" i="1" dirty="0">
                <a:solidFill>
                  <a:srgbClr val="FF0000"/>
                </a:solidFill>
              </a:rPr>
              <a:t>α: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Αφαίρεση </a:t>
            </a:r>
            <a:r>
              <a:rPr lang="el-GR" sz="2600" dirty="0" err="1">
                <a:solidFill>
                  <a:schemeClr val="tx2"/>
                </a:solidFill>
              </a:rPr>
              <a:t>ξυλοποιημένων</a:t>
            </a:r>
            <a:r>
              <a:rPr lang="el-GR" sz="2600" dirty="0">
                <a:solidFill>
                  <a:schemeClr val="tx2"/>
                </a:solidFill>
              </a:rPr>
              <a:t> κληματίδων και βραχιόνων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  <a:defRPr/>
            </a:pPr>
            <a:endParaRPr lang="el-GR" sz="2600" dirty="0">
              <a:solidFill>
                <a:schemeClr val="tx2"/>
              </a:solidFill>
            </a:endParaRPr>
          </a:p>
          <a:p>
            <a:pPr indent="-365125">
              <a:spcBef>
                <a:spcPts val="0"/>
              </a:spcBef>
              <a:spcAft>
                <a:spcPts val="1800"/>
              </a:spcAft>
              <a:buSzPct val="70000"/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F0000"/>
                </a:solidFill>
              </a:rPr>
              <a:t>Κλάδεμα καρποφορίας</a:t>
            </a:r>
            <a:r>
              <a:rPr lang="el-GR" sz="2600" b="1" dirty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Διάταξη της ετήσιας βλάστησης στο χώρο και επιλογή του ύψους του φορτίου των </a:t>
            </a:r>
            <a:r>
              <a:rPr lang="el-GR" sz="2600" dirty="0" err="1">
                <a:solidFill>
                  <a:schemeClr val="tx2"/>
                </a:solidFill>
              </a:rPr>
              <a:t>σταφυλών</a:t>
            </a:r>
            <a:endParaRPr lang="el-GR" sz="2600" b="1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9850" y="944563"/>
            <a:ext cx="882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r>
              <a:rPr lang="el-GR" sz="2600" b="1" dirty="0">
                <a:latin typeface="+mn-lt"/>
              </a:rPr>
              <a:t>Το κλάδεμα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288" y="1196975"/>
            <a:ext cx="8353425" cy="5338763"/>
          </a:xfrm>
        </p:spPr>
        <p:txBody>
          <a:bodyPr/>
          <a:lstStyle/>
          <a:p>
            <a:pPr indent="-365125">
              <a:spcBef>
                <a:spcPts val="0"/>
              </a:spcBef>
              <a:spcAft>
                <a:spcPts val="1800"/>
              </a:spcAft>
              <a:buSzPct val="70000"/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F0000"/>
                </a:solidFill>
              </a:rPr>
              <a:t>Κλάδεμα μόρφωσης</a:t>
            </a:r>
            <a:r>
              <a:rPr lang="el-GR" sz="2600" b="1" dirty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Διάταξη του κορμού και των βραχιόνων στο χώρο </a:t>
            </a:r>
            <a:br>
              <a:rPr lang="el-GR" sz="2600" dirty="0">
                <a:solidFill>
                  <a:schemeClr val="tx2"/>
                </a:solidFill>
              </a:rPr>
            </a:br>
            <a:r>
              <a:rPr lang="el-GR" sz="2600" dirty="0">
                <a:solidFill>
                  <a:schemeClr val="tx2"/>
                </a:solidFill>
              </a:rPr>
              <a:t>(γίνεται τα πρώτα 3-4 έτη)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500" b="1" dirty="0">
                <a:solidFill>
                  <a:schemeClr val="tx2"/>
                </a:solidFill>
              </a:rPr>
              <a:t>Σχήματα μόρφωσης των </a:t>
            </a:r>
            <a:r>
              <a:rPr lang="el-GR" sz="2500" b="1" dirty="0" err="1">
                <a:solidFill>
                  <a:schemeClr val="tx2"/>
                </a:solidFill>
              </a:rPr>
              <a:t>πρέμνων</a:t>
            </a:r>
            <a:endParaRPr lang="el-GR" sz="2500" b="1" dirty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spcAft>
                <a:spcPts val="18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500" dirty="0">
                <a:solidFill>
                  <a:schemeClr val="tx2"/>
                </a:solidFill>
              </a:rPr>
              <a:t>Ως προς το ύψος του βασικού κορμού: </a:t>
            </a:r>
            <a:br>
              <a:rPr lang="el-GR" sz="2500" dirty="0">
                <a:solidFill>
                  <a:schemeClr val="tx2"/>
                </a:solidFill>
              </a:rPr>
            </a:br>
            <a:r>
              <a:rPr lang="el-GR" sz="2500" dirty="0">
                <a:solidFill>
                  <a:schemeClr val="tx2"/>
                </a:solidFill>
              </a:rPr>
              <a:t>α) Χαμηλά,   β) Μέσου ύψους,   γ) Υψηλά σχήματα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500" dirty="0">
                <a:solidFill>
                  <a:schemeClr val="tx2"/>
                </a:solidFill>
              </a:rPr>
              <a:t>Κύπελλο 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500" dirty="0">
                <a:solidFill>
                  <a:schemeClr val="tx2"/>
                </a:solidFill>
              </a:rPr>
              <a:t>Γραμμωτά σχήματα (</a:t>
            </a:r>
            <a:r>
              <a:rPr lang="en-US" sz="2500" dirty="0" err="1">
                <a:solidFill>
                  <a:schemeClr val="tx2"/>
                </a:solidFill>
              </a:rPr>
              <a:t>Royat</a:t>
            </a:r>
            <a:r>
              <a:rPr lang="en-US" sz="2500" dirty="0">
                <a:solidFill>
                  <a:schemeClr val="tx2"/>
                </a:solidFill>
              </a:rPr>
              <a:t>, </a:t>
            </a:r>
            <a:r>
              <a:rPr lang="en-US" sz="2500" dirty="0" err="1">
                <a:solidFill>
                  <a:schemeClr val="tx2"/>
                </a:solidFill>
              </a:rPr>
              <a:t>Guyot</a:t>
            </a:r>
            <a:r>
              <a:rPr lang="en-US" sz="2500" dirty="0">
                <a:solidFill>
                  <a:schemeClr val="tx2"/>
                </a:solidFill>
              </a:rPr>
              <a:t>, </a:t>
            </a:r>
            <a:r>
              <a:rPr lang="en-US" sz="2500" dirty="0" err="1">
                <a:solidFill>
                  <a:schemeClr val="tx2"/>
                </a:solidFill>
              </a:rPr>
              <a:t>Sylvoz</a:t>
            </a:r>
            <a:r>
              <a:rPr lang="en-US" sz="2500" dirty="0">
                <a:solidFill>
                  <a:schemeClr val="tx2"/>
                </a:solidFill>
              </a:rPr>
              <a:t>, Lyre, </a:t>
            </a:r>
            <a:r>
              <a:rPr lang="en-US" sz="2500" dirty="0" err="1">
                <a:solidFill>
                  <a:schemeClr val="tx2"/>
                </a:solidFill>
              </a:rPr>
              <a:t>σύγχρονα</a:t>
            </a:r>
            <a:r>
              <a:rPr lang="en-US" sz="2500" dirty="0">
                <a:solidFill>
                  <a:schemeClr val="tx2"/>
                </a:solidFill>
              </a:rPr>
              <a:t> </a:t>
            </a:r>
            <a:r>
              <a:rPr lang="en-US" sz="2500" dirty="0" err="1">
                <a:solidFill>
                  <a:schemeClr val="tx2"/>
                </a:solidFill>
              </a:rPr>
              <a:t>μικτά</a:t>
            </a:r>
            <a:r>
              <a:rPr lang="en-US" sz="2500" dirty="0">
                <a:solidFill>
                  <a:schemeClr val="tx2"/>
                </a:solidFill>
              </a:rPr>
              <a:t>)</a:t>
            </a:r>
            <a:endParaRPr lang="el-GR" sz="2500" dirty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spcAft>
                <a:spcPts val="18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500" dirty="0">
                <a:solidFill>
                  <a:schemeClr val="tx2"/>
                </a:solidFill>
              </a:rPr>
              <a:t>Κρεβατίνα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type="subTitle" idx="4294967295"/>
          </p:nvPr>
        </p:nvGraphicFramePr>
        <p:xfrm>
          <a:off x="3517900" y="1822450"/>
          <a:ext cx="5591175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Image" r:id="rId3" imgW="10076950" imgH="7243205" progId="Photoshop.Image.4">
                  <p:embed/>
                </p:oleObj>
              </mc:Choice>
              <mc:Fallback>
                <p:oleObj name="Image" r:id="rId3" imgW="10076950" imgH="7243205" progId="Photoshop.Image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1822450"/>
                        <a:ext cx="5591175" cy="401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1438" y="944563"/>
            <a:ext cx="83534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65125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buSzPct val="70000"/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chemeClr val="tx2"/>
                </a:solidFill>
                <a:latin typeface="+mn-lt"/>
              </a:rPr>
              <a:t>Σχήματα μόρφωσης των </a:t>
            </a:r>
            <a:r>
              <a:rPr lang="el-GR" sz="2600" b="1" dirty="0" err="1">
                <a:solidFill>
                  <a:schemeClr val="tx2"/>
                </a:solidFill>
                <a:latin typeface="+mn-lt"/>
              </a:rPr>
              <a:t>πρέμνων</a:t>
            </a:r>
            <a:r>
              <a:rPr lang="el-GR" sz="2600" b="1" dirty="0">
                <a:solidFill>
                  <a:schemeClr val="tx2"/>
                </a:solidFill>
                <a:latin typeface="+mn-lt"/>
              </a:rPr>
              <a:t> - </a:t>
            </a:r>
            <a:r>
              <a:rPr lang="el-GR" sz="2600" b="1" dirty="0">
                <a:solidFill>
                  <a:srgbClr val="FF0000"/>
                </a:solidFill>
                <a:latin typeface="+mn-lt"/>
              </a:rPr>
              <a:t>Κύπελλο</a:t>
            </a:r>
            <a:r>
              <a:rPr lang="el-GR" sz="2600" b="1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388" y="1484313"/>
            <a:ext cx="3529012" cy="53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700" dirty="0">
                <a:latin typeface="+mn-lt"/>
              </a:rPr>
              <a:t>Διαμόρφωση χωρίς υποστύλωμα</a:t>
            </a:r>
          </a:p>
          <a:p>
            <a:pPr marL="177800" indent="-17780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700" dirty="0">
                <a:latin typeface="+mn-lt"/>
              </a:rPr>
              <a:t> Χαμηλό σχήμα</a:t>
            </a:r>
          </a:p>
          <a:p>
            <a:pPr marL="177800" indent="-17780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700" dirty="0">
                <a:latin typeface="+mn-lt"/>
              </a:rPr>
              <a:t>Καλής ποιότητας σταφύλια επειδή το κλίμα είναι πιο κοντά στο έδαφος</a:t>
            </a:r>
          </a:p>
          <a:p>
            <a:pPr marL="177800" indent="-177800"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l-GR" sz="2700" dirty="0">
                <a:latin typeface="+mn-lt"/>
              </a:rPr>
              <a:t>Το πιο διαδεδομένο σχήμα από την αρχαιότητα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b="1" dirty="0">
              <a:solidFill>
                <a:srgbClr val="00B050"/>
              </a:solidFill>
              <a:latin typeface="+mn-lt"/>
            </a:endParaRPr>
          </a:p>
        </p:txBody>
      </p: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-41275" y="1844675"/>
            <a:ext cx="9185275" cy="3779838"/>
            <a:chOff x="-36512" y="1556792"/>
            <a:chExt cx="9185053" cy="3780420"/>
          </a:xfrm>
        </p:grpSpPr>
        <p:pic>
          <p:nvPicPr>
            <p:cNvPr id="4915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6512" y="1557212"/>
              <a:ext cx="4868297" cy="378000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</p:pic>
        <p:pic>
          <p:nvPicPr>
            <p:cNvPr id="4915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7515" y="1556792"/>
              <a:ext cx="4361026" cy="378000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925" y="1089025"/>
            <a:ext cx="90725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65125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buSzPct val="70000"/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chemeClr val="tx2"/>
                </a:solidFill>
                <a:latin typeface="+mn-lt"/>
              </a:rPr>
              <a:t>Σχήματα μόρφωσης των </a:t>
            </a:r>
            <a:r>
              <a:rPr lang="el-GR" sz="2600" b="1" dirty="0" err="1">
                <a:solidFill>
                  <a:schemeClr val="tx2"/>
                </a:solidFill>
                <a:latin typeface="+mn-lt"/>
              </a:rPr>
              <a:t>πρέμνων</a:t>
            </a:r>
            <a:r>
              <a:rPr lang="el-GR" sz="2600" b="1" dirty="0">
                <a:solidFill>
                  <a:schemeClr val="tx2"/>
                </a:solidFill>
                <a:latin typeface="+mn-lt"/>
              </a:rPr>
              <a:t> – </a:t>
            </a:r>
            <a:r>
              <a:rPr lang="el-GR" sz="2600" b="1" dirty="0">
                <a:solidFill>
                  <a:srgbClr val="FF0000"/>
                </a:solidFill>
                <a:latin typeface="+mn-lt"/>
              </a:rPr>
              <a:t>Κορδόνι (</a:t>
            </a:r>
            <a:r>
              <a:rPr lang="en-US" sz="2600" b="1" dirty="0" err="1">
                <a:solidFill>
                  <a:srgbClr val="FF0000"/>
                </a:solidFill>
                <a:latin typeface="+mn-lt"/>
              </a:rPr>
              <a:t>Royat</a:t>
            </a:r>
            <a:r>
              <a:rPr lang="en-US" sz="2600" b="1" dirty="0">
                <a:solidFill>
                  <a:srgbClr val="FF0000"/>
                </a:solidFill>
                <a:latin typeface="+mn-lt"/>
              </a:rPr>
              <a:t>)</a:t>
            </a:r>
            <a:r>
              <a:rPr lang="el-GR" sz="2600" b="1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873125"/>
            <a:ext cx="39592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1438" y="944563"/>
            <a:ext cx="83534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65125">
              <a:spcBef>
                <a:spcPts val="0"/>
              </a:spcBef>
              <a:spcAft>
                <a:spcPts val="0"/>
              </a:spcAft>
              <a:buClr>
                <a:srgbClr val="1CFF83"/>
              </a:buClr>
              <a:buSzPct val="70000"/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chemeClr val="tx2"/>
                </a:solidFill>
                <a:latin typeface="+mn-lt"/>
              </a:rPr>
              <a:t>Σχήματα μόρφωσης των </a:t>
            </a:r>
            <a:r>
              <a:rPr lang="el-GR" sz="2600" b="1" dirty="0" err="1">
                <a:solidFill>
                  <a:schemeClr val="tx2"/>
                </a:solidFill>
                <a:latin typeface="+mn-lt"/>
              </a:rPr>
              <a:t>πρέμνων</a:t>
            </a:r>
            <a:r>
              <a:rPr lang="el-GR" sz="2600" b="1" dirty="0">
                <a:solidFill>
                  <a:schemeClr val="tx2"/>
                </a:solidFill>
                <a:latin typeface="+mn-lt"/>
              </a:rPr>
              <a:t> – </a:t>
            </a:r>
            <a:endParaRPr lang="en-US" sz="2600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l-GR" sz="2600" b="1" i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l-GR" sz="2600" b="1" i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l-GR" sz="2600" b="1" i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600" b="1" i="1" dirty="0">
                <a:solidFill>
                  <a:srgbClr val="FF0000"/>
                </a:solidFill>
                <a:latin typeface="+mn-lt"/>
              </a:rPr>
              <a:t>Διαμόρφωση σε </a:t>
            </a:r>
            <a:r>
              <a:rPr lang="el-GR" sz="2600" b="1" i="1" dirty="0" err="1">
                <a:solidFill>
                  <a:srgbClr val="FF0000"/>
                </a:solidFill>
                <a:latin typeface="+mn-lt"/>
              </a:rPr>
              <a:t>αμολυτή</a:t>
            </a:r>
            <a:r>
              <a:rPr lang="el-GR" sz="2600" b="1" i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600" b="1" i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2600" b="1" i="1" dirty="0" err="1">
                <a:solidFill>
                  <a:srgbClr val="FF0000"/>
                </a:solidFill>
                <a:latin typeface="+mn-lt"/>
              </a:rPr>
              <a:t>Guyot</a:t>
            </a:r>
            <a:r>
              <a:rPr lang="el-GR" sz="2600" b="1" i="1" dirty="0">
                <a:solidFill>
                  <a:srgbClr val="FF0000"/>
                </a:solidFill>
                <a:latin typeface="+mn-lt"/>
              </a:rPr>
              <a:t> – </a:t>
            </a:r>
            <a:r>
              <a:rPr lang="el-GR" sz="2600" b="1" i="1" dirty="0" err="1">
                <a:solidFill>
                  <a:srgbClr val="FF0000"/>
                </a:solidFill>
                <a:latin typeface="+mn-lt"/>
              </a:rPr>
              <a:t>γκυγιό</a:t>
            </a:r>
            <a:r>
              <a:rPr lang="el-GR" sz="2600" b="1" i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76363"/>
            <a:ext cx="8243887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0225" y="6280150"/>
            <a:ext cx="59404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b="1" i="1" dirty="0">
                <a:solidFill>
                  <a:srgbClr val="FF0000"/>
                </a:solidFill>
                <a:latin typeface="+mn-lt"/>
              </a:rPr>
              <a:t>Κλάδεμα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l-GR" b="1" i="1" dirty="0">
                <a:solidFill>
                  <a:srgbClr val="FF0000"/>
                </a:solidFill>
                <a:latin typeface="+mn-lt"/>
              </a:rPr>
              <a:t>σε ένα και δύο κορδόνια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1438" y="944563"/>
            <a:ext cx="8353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65125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buSzPct val="70000"/>
              <a:buFont typeface="Georgia" pitchFamily="18" charset="0"/>
              <a:buNone/>
              <a:defRPr/>
            </a:pPr>
            <a:r>
              <a:rPr lang="el-GR" sz="2600" b="1" dirty="0">
                <a:solidFill>
                  <a:schemeClr val="tx2"/>
                </a:solidFill>
                <a:latin typeface="+mn-lt"/>
              </a:rPr>
              <a:t>Σχήματα μόρφωσης των </a:t>
            </a:r>
            <a:r>
              <a:rPr lang="el-GR" sz="2600" b="1" dirty="0" err="1">
                <a:solidFill>
                  <a:schemeClr val="tx2"/>
                </a:solidFill>
                <a:latin typeface="+mn-lt"/>
              </a:rPr>
              <a:t>πρέμνων</a:t>
            </a:r>
            <a:endParaRPr lang="el-GR" sz="2800" b="1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1700213"/>
            <a:ext cx="4167188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2024063"/>
            <a:ext cx="501173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1438" y="944563"/>
            <a:ext cx="90725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365125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buSzPct val="70000"/>
              <a:defRPr/>
            </a:pPr>
            <a:r>
              <a:rPr lang="el-GR" sz="2600" b="1" dirty="0">
                <a:solidFill>
                  <a:schemeClr val="tx2"/>
                </a:solidFill>
                <a:latin typeface="+mn-lt"/>
              </a:rPr>
              <a:t>Σχήματα μόρφωσης των </a:t>
            </a:r>
            <a:r>
              <a:rPr lang="el-GR" sz="2600" b="1" dirty="0" err="1">
                <a:solidFill>
                  <a:schemeClr val="tx2"/>
                </a:solidFill>
                <a:latin typeface="+mn-lt"/>
              </a:rPr>
              <a:t>πρέμνων</a:t>
            </a:r>
            <a:r>
              <a:rPr lang="el-GR" sz="2600" b="1" dirty="0">
                <a:solidFill>
                  <a:schemeClr val="tx2"/>
                </a:solidFill>
                <a:latin typeface="+mn-lt"/>
              </a:rPr>
              <a:t> - </a:t>
            </a:r>
            <a:r>
              <a:rPr lang="el-GR" sz="2600" b="1" i="1" dirty="0">
                <a:solidFill>
                  <a:srgbClr val="FF0000"/>
                </a:solidFill>
                <a:latin typeface="+mn-lt"/>
              </a:rPr>
              <a:t>Κλάδεμα</a:t>
            </a:r>
            <a:r>
              <a:rPr lang="en-US" sz="26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+mn-lt"/>
              </a:rPr>
              <a:t>Sylvoz</a:t>
            </a:r>
            <a:endParaRPr lang="el-GR" sz="2600" b="1" i="1" dirty="0">
              <a:solidFill>
                <a:srgbClr val="FF0000"/>
              </a:solidFill>
              <a:latin typeface="+mn-lt"/>
            </a:endParaRPr>
          </a:p>
          <a:p>
            <a:pPr marL="365125" indent="-365125"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buSzPct val="70000"/>
              <a:buFont typeface="Georgia" pitchFamily="18" charset="0"/>
              <a:buNone/>
              <a:defRPr/>
            </a:pPr>
            <a:endParaRPr lang="el-GR" sz="2600" b="1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016000"/>
            <a:ext cx="6684962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1160463"/>
            <a:ext cx="8736012" cy="52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04813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2. Χειμερινή ανάπαυση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1268413"/>
            <a:ext cx="8532813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3600"/>
              </a:spcAft>
              <a:defRPr/>
            </a:pP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Η φάση μετά την πτώση των φύλλων – οι οφθαλμοί εισέρχονται σε «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λήθαργο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» (</a:t>
            </a:r>
            <a:r>
              <a:rPr lang="el-G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μη ικανότητα ανάπτυξης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). Διακρίνονται οι φάσεις:</a:t>
            </a:r>
          </a:p>
          <a:p>
            <a:pPr marL="812800" lvl="1" indent="-355600">
              <a:spcAft>
                <a:spcPts val="3600"/>
              </a:spcAft>
              <a:buFontTx/>
              <a:buAutoNum type="arabicPeriod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«προ της εισόδου στο λήθαργο» 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κανονική ανάπτυξη των οφθαλμών κατά την άνοιξη υπό κατάλληλες συνθήκες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~8 ημέρες, 20</a:t>
            </a:r>
            <a:r>
              <a:rPr lang="el-GR" b="1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812800" lvl="1" indent="-355600">
              <a:spcAft>
                <a:spcPts val="3600"/>
              </a:spcAft>
              <a:buFontTx/>
              <a:buAutoNum type="arabicPeriod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«εισόδου στο λήθαργο» 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μείωση του χρόνου ανάπτυξης των οφθαλμών ακόμα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και υπό κατάλληλες συνθήκες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~50 ημέρες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, 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20</a:t>
            </a:r>
            <a:r>
              <a:rPr lang="el-GR" b="1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484313"/>
            <a:ext cx="8208962" cy="4905375"/>
          </a:xfrm>
        </p:spPr>
        <p:txBody>
          <a:bodyPr/>
          <a:lstStyle/>
          <a:p>
            <a:pPr indent="-365125">
              <a:spcBef>
                <a:spcPts val="0"/>
              </a:spcBef>
              <a:spcAft>
                <a:spcPts val="36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A1402"/>
                </a:solidFill>
              </a:rPr>
              <a:t>Κλάδεμα</a:t>
            </a:r>
            <a:r>
              <a:rPr lang="en-US" sz="2600" b="1" i="1" dirty="0">
                <a:solidFill>
                  <a:srgbClr val="FA1402"/>
                </a:solidFill>
              </a:rPr>
              <a:t> </a:t>
            </a:r>
            <a:r>
              <a:rPr lang="el-GR" sz="2600" b="1" i="1" dirty="0">
                <a:solidFill>
                  <a:srgbClr val="FA1402"/>
                </a:solidFill>
              </a:rPr>
              <a:t>καρποφορίας</a:t>
            </a:r>
            <a:endParaRPr lang="en-US" sz="2600" b="1" i="1" dirty="0">
              <a:solidFill>
                <a:srgbClr val="FA1402"/>
              </a:solidFill>
            </a:endParaRPr>
          </a:p>
          <a:p>
            <a:pPr indent="-365125">
              <a:spcBef>
                <a:spcPts val="0"/>
              </a:spcBef>
              <a:spcAft>
                <a:spcPts val="36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Στόχοι του κλαδέματος καρποφορίας:</a:t>
            </a:r>
            <a:endParaRPr lang="el-GR" sz="2600" b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36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Η ισορροπία φορτίου και βλάστησης</a:t>
            </a:r>
          </a:p>
          <a:p>
            <a:pPr>
              <a:spcBef>
                <a:spcPts val="0"/>
              </a:spcBef>
              <a:spcAft>
                <a:spcPts val="36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Η διατήρηση της παραγωγικότητας των </a:t>
            </a:r>
            <a:r>
              <a:rPr lang="el-GR" sz="2600" dirty="0" err="1">
                <a:solidFill>
                  <a:schemeClr val="tx2"/>
                </a:solidFill>
              </a:rPr>
              <a:t>πρέμνων</a:t>
            </a:r>
            <a:endParaRPr lang="el-GR" sz="26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36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 Η εξασφάλιση ποιοτικών </a:t>
            </a:r>
            <a:r>
              <a:rPr lang="el-GR" sz="2600" dirty="0" err="1">
                <a:solidFill>
                  <a:schemeClr val="tx2"/>
                </a:solidFill>
              </a:rPr>
              <a:t>σταφυλών</a:t>
            </a:r>
            <a:endParaRPr lang="el-GR" sz="26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3600"/>
              </a:spcAft>
              <a:buSzPct val="100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Η διατήρηση του σχήματος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188" y="1484313"/>
            <a:ext cx="7993062" cy="4868862"/>
          </a:xfrm>
        </p:spPr>
        <p:txBody>
          <a:bodyPr/>
          <a:lstStyle/>
          <a:p>
            <a:pPr indent="-365125">
              <a:spcBef>
                <a:spcPts val="0"/>
              </a:spcBef>
              <a:spcAft>
                <a:spcPts val="30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A1402"/>
                </a:solidFill>
              </a:rPr>
              <a:t>Κλάδεμα</a:t>
            </a:r>
            <a:r>
              <a:rPr lang="en-US" sz="2600" b="1" i="1" dirty="0">
                <a:solidFill>
                  <a:srgbClr val="FA1402"/>
                </a:solidFill>
              </a:rPr>
              <a:t> </a:t>
            </a:r>
            <a:r>
              <a:rPr lang="el-GR" sz="2600" b="1" i="1" dirty="0">
                <a:solidFill>
                  <a:srgbClr val="FA1402"/>
                </a:solidFill>
              </a:rPr>
              <a:t>καρποφορίας</a:t>
            </a:r>
            <a:endParaRPr lang="en-US" sz="2600" b="1" i="1" dirty="0">
              <a:solidFill>
                <a:srgbClr val="FA1402"/>
              </a:solidFill>
            </a:endParaRPr>
          </a:p>
          <a:p>
            <a:pPr indent="-365125">
              <a:spcBef>
                <a:spcPts val="0"/>
              </a:spcBef>
              <a:spcAft>
                <a:spcPts val="3000"/>
              </a:spcAft>
              <a:buSzPct val="65000"/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Είδη κλαδέματος:</a:t>
            </a:r>
            <a:endParaRPr lang="en-US" sz="2600" b="1" baseline="-250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Βραχύ κλάδεμα (μέχρι 3 οφθαλμούς)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Μακρύ κλάδεμα (</a:t>
            </a:r>
            <a:r>
              <a:rPr lang="el-GR" sz="2600" dirty="0" err="1">
                <a:solidFill>
                  <a:schemeClr val="tx2"/>
                </a:solidFill>
              </a:rPr>
              <a:t>αμολυτές</a:t>
            </a:r>
            <a:r>
              <a:rPr lang="el-GR" sz="2600" dirty="0">
                <a:solidFill>
                  <a:schemeClr val="tx2"/>
                </a:solidFill>
              </a:rPr>
              <a:t> 5-10 οφθαλμών)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tx2"/>
                </a:solidFill>
              </a:rPr>
              <a:t>Μικτό κλάδεμα</a:t>
            </a:r>
            <a:endParaRPr lang="en-US" sz="2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0"/>
              </a:spcAft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Στις </a:t>
            </a:r>
            <a:r>
              <a:rPr lang="el-GR" sz="2600" b="1" i="1" dirty="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οινοποιήσιμες</a:t>
            </a:r>
            <a:r>
              <a:rPr lang="el-GR" sz="2600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 ποικιλίες εφαρμόζεται κατά κανόνα βραχύ κλάδεμα</a:t>
            </a:r>
            <a:endParaRPr lang="el-GR" sz="2600" b="1" baseline="-250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46163" y="1304925"/>
            <a:ext cx="7018337" cy="504031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  <a:buSzPct val="70000"/>
              <a:buFont typeface="Georgia" pitchFamily="18" charset="0"/>
              <a:buNone/>
              <a:defRPr/>
            </a:pPr>
            <a:r>
              <a:rPr lang="el-GR" b="1" i="1" dirty="0">
                <a:solidFill>
                  <a:srgbClr val="FA1402"/>
                </a:solidFill>
              </a:rPr>
              <a:t>Χλωρά κλαδέματα</a:t>
            </a:r>
            <a:endParaRPr lang="en-US" b="1" i="1" dirty="0">
              <a:solidFill>
                <a:srgbClr val="FA1402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  <a:buSzPct val="70000"/>
              <a:buFont typeface="Wingdings" pitchFamily="2" charset="2"/>
              <a:buChar char="§"/>
              <a:defRPr/>
            </a:pP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Βλαστολόγημα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0000"/>
              <a:buFont typeface="Wingdings" pitchFamily="2" charset="2"/>
              <a:buChar char="§"/>
              <a:defRPr/>
            </a:pPr>
            <a:r>
              <a:rPr lang="el-GR" dirty="0" err="1">
                <a:solidFill>
                  <a:schemeClr val="accent6">
                    <a:lumMod val="50000"/>
                  </a:schemeClr>
                </a:solidFill>
              </a:rPr>
              <a:t>Κορυφολόγημα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  <a:buSzPct val="70000"/>
              <a:buFont typeface="Wingdings" pitchFamily="2" charset="2"/>
              <a:buChar char="§"/>
              <a:defRPr/>
            </a:pP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Ξεφύλλισμα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0000"/>
              <a:buFont typeface="Wingdings" pitchFamily="2" charset="2"/>
              <a:buChar char="§"/>
              <a:defRPr/>
            </a:pP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Χαραγή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0000"/>
              <a:buFont typeface="Wingdings" pitchFamily="2" charset="2"/>
              <a:buChar char="§"/>
              <a:defRPr/>
            </a:pP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Αραίωμα φορτίου</a:t>
            </a:r>
          </a:p>
          <a:p>
            <a:pPr>
              <a:spcBef>
                <a:spcPts val="0"/>
              </a:spcBef>
              <a:spcAft>
                <a:spcPts val="2400"/>
              </a:spcAft>
              <a:buSzPct val="70000"/>
              <a:buFont typeface="Wingdings" pitchFamily="2" charset="2"/>
              <a:buChar char="§"/>
              <a:defRPr/>
            </a:pP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Χρήση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</a:rPr>
              <a:t>φυτορυθμιστικών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 ουσιών</a:t>
            </a:r>
            <a:endParaRPr lang="el-GR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188" y="1376363"/>
            <a:ext cx="7813675" cy="504031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4200"/>
              </a:spcAft>
              <a:buSzPct val="65000"/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F0000"/>
                </a:solidFill>
              </a:rPr>
              <a:t>Κριτήρια αξιολόγησης αποτελεσματικότητας της βλάστησης</a:t>
            </a:r>
          </a:p>
          <a:p>
            <a:pPr>
              <a:spcBef>
                <a:spcPts val="0"/>
              </a:spcBef>
              <a:spcAft>
                <a:spcPts val="4200"/>
              </a:spcAft>
              <a:buSzPct val="65000"/>
              <a:buFont typeface="Monotype Sorts" pitchFamily="2" charset="2"/>
              <a:buChar char="l"/>
              <a:defRPr/>
            </a:pPr>
            <a:r>
              <a:rPr lang="el-GR" sz="2600" dirty="0"/>
              <a:t>Σχέση μεταξύ Ενεργού </a:t>
            </a:r>
            <a:r>
              <a:rPr lang="el-GR" sz="2600" dirty="0" err="1"/>
              <a:t>Φυλλικής</a:t>
            </a:r>
            <a:r>
              <a:rPr lang="el-GR" sz="2600" dirty="0"/>
              <a:t> Επιφάνειας και του φορτίου των </a:t>
            </a:r>
            <a:r>
              <a:rPr lang="el-GR" sz="2600" dirty="0" err="1"/>
              <a:t>σταφυλών</a:t>
            </a:r>
            <a:r>
              <a:rPr lang="el-GR" sz="2600" dirty="0"/>
              <a:t>:  </a:t>
            </a:r>
            <a:br>
              <a:rPr lang="el-GR" sz="2600" dirty="0"/>
            </a:br>
            <a:r>
              <a:rPr lang="el-GR" sz="2600" b="1" dirty="0">
                <a:solidFill>
                  <a:srgbClr val="00B050"/>
                </a:solidFill>
              </a:rPr>
              <a:t>8-12 </a:t>
            </a:r>
            <a:r>
              <a:rPr lang="en-US" sz="2600" b="1" dirty="0">
                <a:solidFill>
                  <a:srgbClr val="00B050"/>
                </a:solidFill>
              </a:rPr>
              <a:t>cm</a:t>
            </a:r>
            <a:r>
              <a:rPr lang="en-US" sz="2600" b="1" baseline="30000" dirty="0">
                <a:solidFill>
                  <a:srgbClr val="00B050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l-GR" sz="2600" b="1" dirty="0">
                <a:solidFill>
                  <a:srgbClr val="00B050"/>
                </a:solidFill>
              </a:rPr>
              <a:t>ενεργού </a:t>
            </a:r>
            <a:r>
              <a:rPr lang="el-GR" sz="2600" b="1" dirty="0" err="1">
                <a:solidFill>
                  <a:srgbClr val="00B050"/>
                </a:solidFill>
              </a:rPr>
              <a:t>φυλλικής</a:t>
            </a:r>
            <a:r>
              <a:rPr lang="el-GR" sz="2600" b="1" dirty="0">
                <a:solidFill>
                  <a:srgbClr val="00B050"/>
                </a:solidFill>
              </a:rPr>
              <a:t> επιφάνειας/ γραμμάριο </a:t>
            </a:r>
            <a:r>
              <a:rPr lang="el-GR" sz="2600" b="1" dirty="0" err="1">
                <a:solidFill>
                  <a:srgbClr val="00B050"/>
                </a:solidFill>
              </a:rPr>
              <a:t>σταφυλών</a:t>
            </a:r>
            <a:endParaRPr lang="el-GR" sz="2600" baseline="-25000" dirty="0"/>
          </a:p>
          <a:p>
            <a:pPr>
              <a:spcBef>
                <a:spcPts val="0"/>
              </a:spcBef>
              <a:spcAft>
                <a:spcPts val="4200"/>
              </a:spcAft>
              <a:buSzPct val="65000"/>
              <a:buFont typeface="Monotype Sorts" pitchFamily="2" charset="2"/>
              <a:buChar char="l"/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Σχέση μεταξύ συνολικής </a:t>
            </a:r>
            <a:r>
              <a:rPr lang="el-GR" sz="2600" dirty="0" err="1">
                <a:solidFill>
                  <a:schemeClr val="accent6">
                    <a:lumMod val="50000"/>
                  </a:schemeClr>
                </a:solidFill>
              </a:rPr>
              <a:t>φυλλικής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 επιφάνειας και της αντίστοιχης εξωτερικής: </a:t>
            </a:r>
            <a:br>
              <a:rPr lang="el-GR" sz="2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l-GR" sz="2600" b="1" dirty="0">
                <a:solidFill>
                  <a:srgbClr val="00B050"/>
                </a:solidFill>
              </a:rPr>
              <a:t>ΣΕΦ/ΕΦΕ=1,5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288" y="1855788"/>
            <a:ext cx="8316912" cy="434498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600"/>
              </a:spcAft>
              <a:buSzPct val="65000"/>
              <a:buFont typeface="Georgia" pitchFamily="18" charset="0"/>
              <a:buNone/>
              <a:defRPr/>
            </a:pPr>
            <a:r>
              <a:rPr lang="el-GR" sz="2600" b="1" i="1" dirty="0">
                <a:solidFill>
                  <a:srgbClr val="FF0000"/>
                </a:solidFill>
              </a:rPr>
              <a:t>Κριτήρια αξιολόγησης αποτελεσματικότητας της βλάστησης</a:t>
            </a:r>
          </a:p>
          <a:p>
            <a:pPr>
              <a:spcBef>
                <a:spcPts val="0"/>
              </a:spcBef>
              <a:spcAft>
                <a:spcPts val="3600"/>
              </a:spcAft>
              <a:buSzPct val="65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Πυκνότητα βλαστών:  </a:t>
            </a:r>
            <a:r>
              <a:rPr lang="el-GR" sz="2600" b="1" dirty="0">
                <a:solidFill>
                  <a:srgbClr val="00B050"/>
                </a:solidFill>
              </a:rPr>
              <a:t>15-20 βλαστοί/</a:t>
            </a:r>
            <a:r>
              <a:rPr lang="en-US" sz="2600" b="1" dirty="0">
                <a:solidFill>
                  <a:srgbClr val="00B050"/>
                </a:solidFill>
              </a:rPr>
              <a:t>m</a:t>
            </a:r>
            <a:r>
              <a:rPr lang="en-US" sz="2600" b="1" baseline="30000" dirty="0">
                <a:solidFill>
                  <a:srgbClr val="00B050"/>
                </a:solidFill>
              </a:rPr>
              <a:t>2</a:t>
            </a:r>
            <a:endParaRPr lang="en-US" sz="2600" baseline="300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SzPct val="65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Βάρος φορτίου/ξύλο κλαδέματος (</a:t>
            </a:r>
            <a:r>
              <a:rPr lang="el-GR" sz="2600" b="1" dirty="0">
                <a:solidFill>
                  <a:schemeClr val="accent6">
                    <a:lumMod val="50000"/>
                  </a:schemeClr>
                </a:solidFill>
              </a:rPr>
              <a:t>Δείκτης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Ravaz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00B853"/>
                </a:solidFill>
              </a:rPr>
              <a:t>&lt;5 </a:t>
            </a:r>
            <a:r>
              <a:rPr lang="el-GR" sz="2400" b="1" dirty="0">
                <a:solidFill>
                  <a:srgbClr val="00B853"/>
                </a:solidFill>
              </a:rPr>
              <a:t>	ελλιπές κλάδεμα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65000"/>
              <a:buFont typeface="Georgia" pitchFamily="18" charset="0"/>
              <a:buNone/>
              <a:defRPr/>
            </a:pPr>
            <a:r>
              <a:rPr lang="el-GR" sz="2400" b="1" dirty="0">
                <a:solidFill>
                  <a:srgbClr val="00B853"/>
                </a:solidFill>
              </a:rPr>
              <a:t>	</a:t>
            </a:r>
            <a:r>
              <a:rPr lang="en-GB" sz="2400" b="1" dirty="0">
                <a:solidFill>
                  <a:srgbClr val="00B853"/>
                </a:solidFill>
              </a:rPr>
              <a:t>&gt;10 </a:t>
            </a:r>
            <a:r>
              <a:rPr lang="el-GR" sz="2400" b="1" dirty="0">
                <a:solidFill>
                  <a:srgbClr val="00B853"/>
                </a:solidFill>
              </a:rPr>
              <a:t>υπερβολικό κλάδεμα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65000"/>
              <a:buFont typeface="Georgia" pitchFamily="18" charset="0"/>
              <a:buNone/>
              <a:defRPr/>
            </a:pPr>
            <a:endParaRPr lang="el-GR" sz="26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spcAft>
                <a:spcPts val="3600"/>
              </a:spcAft>
              <a:buSzPct val="65000"/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chemeClr val="accent6">
                    <a:lumMod val="50000"/>
                  </a:schemeClr>
                </a:solidFill>
              </a:rPr>
              <a:t>Ευρωστία: </a:t>
            </a:r>
            <a:r>
              <a:rPr lang="el-GR" sz="2600" b="1" dirty="0">
                <a:solidFill>
                  <a:srgbClr val="00B050"/>
                </a:solidFill>
              </a:rPr>
              <a:t>300-600 </a:t>
            </a:r>
            <a:r>
              <a:rPr lang="en-US" sz="2600" b="1" dirty="0">
                <a:solidFill>
                  <a:srgbClr val="00B050"/>
                </a:solidFill>
              </a:rPr>
              <a:t>g/m</a:t>
            </a:r>
            <a:endParaRPr lang="el-GR" sz="2600" baseline="-25000" dirty="0">
              <a:solidFill>
                <a:srgbClr val="00B05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7463" y="0"/>
            <a:ext cx="86217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850" y="944563"/>
            <a:ext cx="882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1CFF83"/>
              </a:buClr>
              <a:buFont typeface="Georgia" pitchFamily="18" charset="0"/>
              <a:buNone/>
              <a:defRPr/>
            </a:pPr>
            <a:r>
              <a:rPr lang="el-GR" sz="2600" b="1" dirty="0">
                <a:latin typeface="+mn-lt"/>
              </a:rPr>
              <a:t>Το κλάδεμα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512763"/>
            <a:ext cx="87852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Διαχείριση της Φυτικής Κόμης </a:t>
            </a:r>
            <a:r>
              <a:rPr lang="el-GR" sz="2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Οιναμπελών</a:t>
            </a:r>
            <a:endParaRPr lang="el-GR" sz="2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144463"/>
            <a:ext cx="9144000" cy="944562"/>
          </a:xfrm>
          <a:prstGeom prst="rect">
            <a:avLst/>
          </a:prstGeom>
          <a:solidFill>
            <a:srgbClr val="FFC000">
              <a:alpha val="17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1" lang="el-GR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ΘΕΜΑΤΑ ΑΜΠΕΛΟΥΡΓΙΑΣ</a:t>
            </a:r>
            <a:endParaRPr kumimoji="1" lang="en-US" sz="2500" b="1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r>
              <a:rPr kumimoji="1" lang="el-GR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ΑΝΑΠΤΥΞΗ ΤΗΣ ΑΜΠΕΛΟΥ -</a:t>
            </a:r>
            <a:r>
              <a:rPr kumimoji="1" lang="en-US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1" lang="el-GR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ΥΠΟΚΕΙΜΕΝΑ - ΠΟΙΚΙΛΙΕΣ</a:t>
            </a:r>
            <a:r>
              <a:rPr kumimoji="1" lang="en-US" sz="2500" b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 </a:t>
            </a:r>
            <a:endParaRPr kumimoji="1" lang="el-GR" sz="2500" b="1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3" y="6381750"/>
            <a:ext cx="8532813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Grapes </a:t>
            </a:r>
            <a:r>
              <a:rPr lang="el-GR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John-Clive Dawson-Squibb</a:t>
            </a:r>
            <a:endParaRPr lang="el-GR" sz="2500" dirty="0">
              <a:solidFill>
                <a:srgbClr val="FFF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5757862"/>
            <a:ext cx="4897438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l-GR" sz="5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Ευχαριστώ </a:t>
            </a:r>
            <a:r>
              <a:rPr lang="en-US" sz="5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!!!</a:t>
            </a:r>
            <a:endParaRPr lang="el-GR" sz="5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7F6899E-04F4-423C-A69C-6385243BA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266825"/>
            <a:ext cx="4392488" cy="2522215"/>
          </a:xfrm>
          <a:prstGeom prst="rect">
            <a:avLst/>
          </a:prstGeom>
          <a:solidFill>
            <a:srgbClr val="FFC000">
              <a:alpha val="17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5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ΑΡΓΥΡΩ </a:t>
            </a:r>
            <a:r>
              <a:rPr kumimoji="1" lang="el-GR" sz="2500" b="1" dirty="0" err="1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ΜΠΕΚΑΤΩΡΟΥ</a:t>
            </a:r>
            <a:endParaRPr kumimoji="1" lang="el-GR" sz="25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Αναπληρώτρια Καθηγήτρια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Χημείας &amp; Τεχνολογίας Τροφίμων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endParaRPr kumimoji="1" lang="el-GR" sz="16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endParaRPr kumimoji="1" lang="en-US" sz="20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kumimoji="1" lang="el-GR" sz="2000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Πάτρα 2020 </a:t>
            </a:r>
            <a:endParaRPr kumimoji="1" lang="el-GR" sz="1600" b="1" dirty="0">
              <a:solidFill>
                <a:srgbClr val="FFFF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04813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2. Χειμερινή ανάπαυση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1349375"/>
            <a:ext cx="8534400" cy="4924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Aft>
                <a:spcPts val="3000"/>
              </a:spcAft>
              <a:buFont typeface="+mj-lt"/>
              <a:buAutoNum type="arabicPeriod" startAt="3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του «λήθαργου»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εντελώς απώλεια ανάπτυξης των οφθαλμών (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από το μέσα Ιουλίου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 – σχετίζεται με τη συσσώρευση ανασταλτικών ουσιών (π.χ.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αμπσισικό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οξύ) </a:t>
            </a:r>
          </a:p>
          <a:p>
            <a:pPr marL="355600" indent="-355600">
              <a:spcAft>
                <a:spcPts val="3000"/>
              </a:spcAft>
              <a:buFontTx/>
              <a:buAutoNum type="arabicPeriod" startAt="3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«άρσης του λήθαργου»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οι οφθαλμοί πρέπει να παραμείνουν για συνεχές διάστημα σε χαμηλές θερμοκρασίες (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7-15 ημέρες, 8-13</a:t>
            </a:r>
            <a:r>
              <a:rPr lang="el-GR" b="1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για να περάσουν στη φάση αυτή</a:t>
            </a:r>
          </a:p>
          <a:p>
            <a:pPr marL="355600" indent="-355600">
              <a:spcAft>
                <a:spcPts val="3000"/>
              </a:spcAft>
              <a:buFontTx/>
              <a:buAutoNum type="arabicPeriod" startAt="3"/>
              <a:defRPr/>
            </a:pPr>
            <a:r>
              <a:rPr lang="el-GR" b="1" dirty="0">
                <a:solidFill>
                  <a:srgbClr val="00B050"/>
                </a:solidFill>
                <a:latin typeface="+mn-lt"/>
              </a:rPr>
              <a:t>φάση «μετά την άρση του λήθαργου»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ικανότητα ανάπτυξης των οφθαλμών υπό ευνοϊκές συνθήκες – 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αρχή άνοιξης, Τ&gt;10</a:t>
            </a:r>
            <a:r>
              <a:rPr lang="el-GR" b="1" baseline="30000" dirty="0">
                <a:solidFill>
                  <a:srgbClr val="00B050"/>
                </a:solidFill>
                <a:latin typeface="+mn-lt"/>
              </a:rPr>
              <a:t>ο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2. Χειμερινή ανάπαυση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1443038"/>
            <a:ext cx="8750300" cy="169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  <a:defRPr/>
            </a:pPr>
            <a:r>
              <a:rPr lang="el-GR" dirty="0">
                <a:latin typeface="+mn-lt"/>
              </a:rPr>
              <a:t>Η ανάπτυξη των οφθαλμών επιταχύνεται με χορήγηση </a:t>
            </a:r>
            <a:r>
              <a:rPr lang="el-GR" b="1" dirty="0" err="1">
                <a:solidFill>
                  <a:srgbClr val="00B050"/>
                </a:solidFill>
                <a:latin typeface="+mn-lt"/>
              </a:rPr>
              <a:t>κυαναμιδίου</a:t>
            </a:r>
            <a:r>
              <a:rPr lang="el-GR" b="1" dirty="0">
                <a:solidFill>
                  <a:srgbClr val="00B050"/>
                </a:solidFill>
                <a:latin typeface="+mn-lt"/>
              </a:rPr>
              <a:t> του ασβεστίου </a:t>
            </a:r>
            <a:r>
              <a:rPr lang="el-GR" dirty="0">
                <a:latin typeface="+mn-lt"/>
              </a:rPr>
              <a:t>(2-4%) το Φεβρουάριο μετά το κλάδεμα καρποφορίας </a:t>
            </a:r>
          </a:p>
          <a:p>
            <a:pPr algn="ctr">
              <a:spcAft>
                <a:spcPts val="1000"/>
              </a:spcAft>
              <a:defRPr/>
            </a:pPr>
            <a:r>
              <a:rPr lang="el-GR" dirty="0">
                <a:latin typeface="+mn-lt"/>
              </a:rPr>
              <a:t> </a:t>
            </a:r>
          </a:p>
        </p:txBody>
      </p:sp>
      <p:pic>
        <p:nvPicPr>
          <p:cNvPr id="14341" name="Picture 2" descr="http://upload.wikimedia.org/wikipedia/commons/f/f6/Calcium_cyanamid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863" y="3500438"/>
            <a:ext cx="6321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549275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3. </a:t>
            </a:r>
            <a:r>
              <a:rPr lang="el-GR" sz="2800" b="1" kern="0" dirty="0" err="1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Δακρυόρροια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pic>
        <p:nvPicPr>
          <p:cNvPr id="15364" name="Picture 6" descr="http://3.bp.blogspot.com/-vn4uvv1U83I/TX5pnpgsk2I/AAAAAAAAABA/niEXcrqd3XA/s400/tea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5488" y="1306513"/>
            <a:ext cx="4368800" cy="3275012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grpSp>
        <p:nvGrpSpPr>
          <p:cNvPr id="15365" name="Group 7"/>
          <p:cNvGrpSpPr>
            <a:grpSpLocks/>
          </p:cNvGrpSpPr>
          <p:nvPr/>
        </p:nvGrpSpPr>
        <p:grpSpPr bwMode="auto">
          <a:xfrm>
            <a:off x="71438" y="1368425"/>
            <a:ext cx="8064500" cy="4797425"/>
            <a:chOff x="71438" y="1214438"/>
            <a:chExt cx="8064959" cy="4797405"/>
          </a:xfrm>
        </p:grpSpPr>
        <p:sp>
          <p:nvSpPr>
            <p:cNvPr id="4" name="TextBox 3"/>
            <p:cNvSpPr txBox="1"/>
            <p:nvPr/>
          </p:nvSpPr>
          <p:spPr>
            <a:xfrm>
              <a:off x="71438" y="1214438"/>
              <a:ext cx="4465891" cy="33543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7800" indent="-177800">
                <a:spcAft>
                  <a:spcPts val="2400"/>
                </a:spcAft>
                <a:buFont typeface="Wingdings" pitchFamily="2" charset="2"/>
                <a:buChar char="§"/>
                <a:defRPr/>
              </a:pPr>
              <a:r>
                <a:rPr lang="el-GR" dirty="0">
                  <a:latin typeface="+mn-lt"/>
                </a:rPr>
                <a:t>Η πρώτη ορατή εκδήλωση της μετάβασης του φυτού από τη χειμερινή στη βλαστική περίοδο</a:t>
              </a:r>
            </a:p>
            <a:p>
              <a:pPr marL="177800" indent="-177800">
                <a:spcAft>
                  <a:spcPts val="2400"/>
                </a:spcAft>
                <a:buFont typeface="Wingdings" pitchFamily="2" charset="2"/>
                <a:buChar char="§"/>
                <a:defRPr/>
              </a:pPr>
              <a:r>
                <a:rPr lang="el-GR" dirty="0">
                  <a:latin typeface="+mn-lt"/>
                </a:rPr>
                <a:t>Εκδηλώνεται με εκροή υγρού από τις τομές του κλαδέματος  που σημαίνει ότι το ριζικό σύστημα ενεργοποιείται λόγω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438" y="4503724"/>
              <a:ext cx="8064959" cy="15081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7800" indent="-177800">
                <a:spcAft>
                  <a:spcPts val="2400"/>
                </a:spcAft>
                <a:defRPr/>
              </a:pPr>
              <a:r>
                <a:rPr lang="el-GR" dirty="0">
                  <a:latin typeface="+mn-lt"/>
                </a:rPr>
                <a:t>  αύξησης της θερμοκρασίας του εδάφους και νερό απορροφάται από τις ρίζες του φυτού</a:t>
              </a:r>
            </a:p>
            <a:p>
              <a:pPr marL="177800" indent="-177800">
                <a:spcAft>
                  <a:spcPts val="2400"/>
                </a:spcAft>
                <a:buFont typeface="Wingdings" pitchFamily="2" charset="2"/>
                <a:buChar char="§"/>
                <a:defRPr/>
              </a:pPr>
              <a:r>
                <a:rPr lang="el-GR" dirty="0">
                  <a:latin typeface="+mn-lt"/>
                </a:rPr>
                <a:t>Σταματά λίγο πριν την εκβλάστηση των οφθαλμών </a:t>
              </a: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76250"/>
            <a:ext cx="8137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>
              <a:spcBef>
                <a:spcPts val="0"/>
              </a:spcBef>
              <a:defRPr/>
            </a:pPr>
            <a:r>
              <a:rPr lang="el-GR" sz="2800" b="1" kern="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4. Εκβλάστηση</a:t>
            </a:r>
            <a:endParaRPr lang="en-US" sz="2800" b="1" kern="0" dirty="0">
              <a:solidFill>
                <a:srgbClr val="E97117"/>
              </a:solidFill>
              <a:latin typeface="Franklin Gothic Medium Cond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7463" y="-350838"/>
            <a:ext cx="86217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627063" algn="l"/>
              </a:tabLst>
              <a:defRPr/>
            </a:pP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Αμπελουργία</a:t>
            </a:r>
            <a:r>
              <a:rPr kumimoji="1" lang="el-G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 </a:t>
            </a:r>
            <a:r>
              <a:rPr kumimoji="1" lang="el-G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– </a:t>
            </a:r>
            <a:r>
              <a:rPr kumimoji="1" lang="el-G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  <a:cs typeface="Segoe UI" pitchFamily="34" charset="0"/>
              </a:rPr>
              <a:t>Ανάπτυξη της Αμπέλου</a:t>
            </a:r>
            <a:endParaRPr lang="el-G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388" y="1052513"/>
            <a:ext cx="6480175" cy="561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dirty="0">
                <a:latin typeface="Georgia" pitchFamily="18" charset="0"/>
              </a:rPr>
              <a:t>Διόγκωση και «άνοιγμα» των οφθαλμών</a:t>
            </a:r>
          </a:p>
          <a:p>
            <a:pPr marL="177800" indent="-177800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dirty="0">
                <a:latin typeface="Georgia" pitchFamily="18" charset="0"/>
              </a:rPr>
              <a:t>Ημερομηνία εκβλάστησης θεωρείται όταν </a:t>
            </a:r>
            <a:r>
              <a:rPr lang="el-GR" b="1" dirty="0">
                <a:solidFill>
                  <a:srgbClr val="00B050"/>
                </a:solidFill>
                <a:latin typeface="Georgia" pitchFamily="18" charset="0"/>
              </a:rPr>
              <a:t>50%</a:t>
            </a:r>
            <a:r>
              <a:rPr lang="el-GR" dirty="0">
                <a:latin typeface="Georgia" pitchFamily="18" charset="0"/>
              </a:rPr>
              <a:t> των οφθαλμών βρίσκονται στο στάδιο (Β) και εξαρτάται από την ποικιλία:</a:t>
            </a:r>
          </a:p>
          <a:p>
            <a:pPr marL="627063" lvl="1" indent="-176213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b="1" dirty="0">
                <a:solidFill>
                  <a:srgbClr val="00B050"/>
                </a:solidFill>
                <a:latin typeface="Georgia" pitchFamily="18" charset="0"/>
              </a:rPr>
              <a:t>Ποικιλίες πρώιμης εκβλάστησης</a:t>
            </a:r>
          </a:p>
          <a:p>
            <a:pPr marL="627063" lvl="1" indent="-176213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b="1" dirty="0">
                <a:solidFill>
                  <a:srgbClr val="00B050"/>
                </a:solidFill>
                <a:latin typeface="Georgia" pitchFamily="18" charset="0"/>
              </a:rPr>
              <a:t>Ποικιλίες μέσης εκβλάστησης</a:t>
            </a:r>
          </a:p>
          <a:p>
            <a:pPr marL="627063" lvl="1" indent="-176213">
              <a:spcAft>
                <a:spcPts val="3000"/>
              </a:spcAft>
              <a:buFont typeface="Wingdings" pitchFamily="2" charset="2"/>
              <a:buChar char="§"/>
              <a:defRPr/>
            </a:pPr>
            <a:r>
              <a:rPr lang="el-GR" b="1" dirty="0">
                <a:solidFill>
                  <a:srgbClr val="00B050"/>
                </a:solidFill>
                <a:latin typeface="Georgia" pitchFamily="18" charset="0"/>
              </a:rPr>
              <a:t>Ποικιλίες όψιμης εκβλάστησης</a:t>
            </a:r>
          </a:p>
          <a:p>
            <a:pPr marL="273050" indent="-177800">
              <a:spcAft>
                <a:spcPts val="1800"/>
              </a:spcAft>
              <a:defRPr/>
            </a:pPr>
            <a:r>
              <a:rPr lang="el-GR" sz="1800" dirty="0">
                <a:latin typeface="Georgia" pitchFamily="18" charset="0"/>
              </a:rPr>
              <a:t>*</a:t>
            </a:r>
            <a:r>
              <a:rPr lang="el-GR" sz="2200" i="1" dirty="0">
                <a:latin typeface="Georgia" pitchFamily="18" charset="0"/>
              </a:rPr>
              <a:t>σε περιοχές με εαρινό παγετό πρέπει να αποφεύγεται η καλλιέργεια ποικιλιών πρώιμης εκβλάστησης</a:t>
            </a:r>
          </a:p>
        </p:txBody>
      </p:sp>
      <p:grpSp>
        <p:nvGrpSpPr>
          <p:cNvPr id="16389" name="Group 12"/>
          <p:cNvGrpSpPr>
            <a:grpSpLocks/>
          </p:cNvGrpSpPr>
          <p:nvPr/>
        </p:nvGrpSpPr>
        <p:grpSpPr bwMode="auto">
          <a:xfrm>
            <a:off x="107950" y="927100"/>
            <a:ext cx="2484438" cy="5778500"/>
            <a:chOff x="142875" y="890588"/>
            <a:chExt cx="2484637" cy="5778772"/>
          </a:xfrm>
        </p:grpSpPr>
        <p:pic>
          <p:nvPicPr>
            <p:cNvPr id="16390" name="Picture 9" descr="budding 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388" y="2636838"/>
              <a:ext cx="2447925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10" descr="budding 3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388" y="4257675"/>
              <a:ext cx="2447925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Picture 7" descr="budding 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388" y="966788"/>
              <a:ext cx="2447925" cy="184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42875" y="890588"/>
              <a:ext cx="649340" cy="6302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3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2875" y="2744875"/>
              <a:ext cx="649340" cy="6318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3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Β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875" y="4184806"/>
              <a:ext cx="649340" cy="6318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3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Γ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391" y="944566"/>
              <a:ext cx="2448121" cy="572479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Προσαρμοσμένος 4">
      <a:dk1>
        <a:srgbClr val="0038B0"/>
      </a:dk1>
      <a:lt1>
        <a:srgbClr val="FFFFFF"/>
      </a:lt1>
      <a:dk2>
        <a:srgbClr val="003760"/>
      </a:dk2>
      <a:lt2>
        <a:srgbClr val="D519FF"/>
      </a:lt2>
      <a:accent1>
        <a:srgbClr val="00421D"/>
      </a:accent1>
      <a:accent2>
        <a:srgbClr val="00632C"/>
      </a:accent2>
      <a:accent3>
        <a:srgbClr val="1CFF83"/>
      </a:accent3>
      <a:accent4>
        <a:srgbClr val="00194F"/>
      </a:accent4>
      <a:accent5>
        <a:srgbClr val="002676"/>
      </a:accent5>
      <a:accent6>
        <a:srgbClr val="72A0FF"/>
      </a:accent6>
      <a:hlink>
        <a:srgbClr val="EEA3FF"/>
      </a:hlink>
      <a:folHlink>
        <a:srgbClr val="AB00D2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8576</TotalTime>
  <Words>2211</Words>
  <Application>Microsoft Office PowerPoint</Application>
  <PresentationFormat>On-screen Show (4:3)</PresentationFormat>
  <Paragraphs>382</Paragraphs>
  <Slides>55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Brush Script MT</vt:lpstr>
      <vt:lpstr>Calibri</vt:lpstr>
      <vt:lpstr>Century Gothic</vt:lpstr>
      <vt:lpstr>Franklin Gothic Medium Cond</vt:lpstr>
      <vt:lpstr>Georgia</vt:lpstr>
      <vt:lpstr>Monotype Sorts</vt:lpstr>
      <vt:lpstr>Segoe UI</vt:lpstr>
      <vt:lpstr>Times New Roman</vt:lpstr>
      <vt:lpstr>Trebuchet MS</vt:lpstr>
      <vt:lpstr>Verdana</vt:lpstr>
      <vt:lpstr>Wingdings</vt:lpstr>
      <vt:lpstr>Wingdings 2</vt:lpstr>
      <vt:lpstr>Urban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ΑΜΠΕΛΟΥΡΓΙΑ</dc:title>
  <dc:creator>AGGELOPOULOS KOSTAS</dc:creator>
  <cp:lastModifiedBy>Argyro Bekatorou</cp:lastModifiedBy>
  <cp:revision>1166</cp:revision>
  <dcterms:created xsi:type="dcterms:W3CDTF">2001-02-27T07:52:24Z</dcterms:created>
  <dcterms:modified xsi:type="dcterms:W3CDTF">2022-05-24T13:42:07Z</dcterms:modified>
</cp:coreProperties>
</file>