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57" r:id="rId4"/>
    <p:sldId id="260" r:id="rId5"/>
    <p:sldId id="272" r:id="rId6"/>
    <p:sldId id="386" r:id="rId7"/>
    <p:sldId id="259" r:id="rId8"/>
    <p:sldId id="387" r:id="rId9"/>
    <p:sldId id="264" r:id="rId10"/>
    <p:sldId id="265" r:id="rId11"/>
    <p:sldId id="262" r:id="rId12"/>
    <p:sldId id="261" r:id="rId13"/>
    <p:sldId id="269" r:id="rId14"/>
    <p:sldId id="270" r:id="rId15"/>
    <p:sldId id="271" r:id="rId16"/>
    <p:sldId id="273" r:id="rId17"/>
    <p:sldId id="274" r:id="rId18"/>
    <p:sldId id="267" r:id="rId19"/>
    <p:sldId id="268" r:id="rId20"/>
    <p:sldId id="275" r:id="rId21"/>
    <p:sldId id="276" r:id="rId22"/>
    <p:sldId id="385" r:id="rId23"/>
    <p:sldId id="383" r:id="rId24"/>
    <p:sldId id="289" r:id="rId25"/>
    <p:sldId id="384" r:id="rId26"/>
    <p:sldId id="329" r:id="rId27"/>
    <p:sldId id="340" r:id="rId28"/>
    <p:sldId id="307" r:id="rId29"/>
    <p:sldId id="368" r:id="rId30"/>
    <p:sldId id="33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890" y="-81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9E885A-6945-4E97-80F2-E671AB124513}" type="datetimeFigureOut">
              <a:rPr lang="en-US" smtClean="0"/>
              <a:t>3/3/2021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86B80C-7949-4970-B3FD-8528C2F3ABC1}" type="slidenum">
              <a:rPr lang="en-US" smtClean="0"/>
              <a:t>‹#›</a:t>
            </a:fld>
            <a:endParaRPr lang="en-US"/>
          </a:p>
        </p:txBody>
      </p:sp>
    </p:spTree>
    <p:extLst>
      <p:ext uri="{BB962C8B-B14F-4D97-AF65-F5344CB8AC3E}">
        <p14:creationId xmlns:p14="http://schemas.microsoft.com/office/powerpoint/2010/main" val="293901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6B80C-7949-4970-B3FD-8528C2F3ABC1}" type="slidenum">
              <a:rPr lang="en-US" smtClean="0"/>
              <a:t>1</a:t>
            </a:fld>
            <a:endParaRPr lang="en-US"/>
          </a:p>
        </p:txBody>
      </p:sp>
    </p:spTree>
    <p:extLst>
      <p:ext uri="{BB962C8B-B14F-4D97-AF65-F5344CB8AC3E}">
        <p14:creationId xmlns:p14="http://schemas.microsoft.com/office/powerpoint/2010/main" val="420737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6B80C-7949-4970-B3FD-8528C2F3ABC1}" type="slidenum">
              <a:rPr lang="en-US" smtClean="0"/>
              <a:t>14</a:t>
            </a:fld>
            <a:endParaRPr lang="en-US"/>
          </a:p>
        </p:txBody>
      </p:sp>
    </p:spTree>
    <p:extLst>
      <p:ext uri="{BB962C8B-B14F-4D97-AF65-F5344CB8AC3E}">
        <p14:creationId xmlns:p14="http://schemas.microsoft.com/office/powerpoint/2010/main" val="221802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6B80C-7949-4970-B3FD-8528C2F3ABC1}" type="slidenum">
              <a:rPr lang="en-US" smtClean="0"/>
              <a:t>18</a:t>
            </a:fld>
            <a:endParaRPr lang="en-US"/>
          </a:p>
        </p:txBody>
      </p:sp>
    </p:spTree>
    <p:extLst>
      <p:ext uri="{BB962C8B-B14F-4D97-AF65-F5344CB8AC3E}">
        <p14:creationId xmlns:p14="http://schemas.microsoft.com/office/powerpoint/2010/main" val="2980609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E0B085-D724-4483-8F49-AE3851250AE4}"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r>
              <a:rPr lang="en-US">
                <a:latin typeface="Times New Roman" pitchFamily="18" charset="0"/>
              </a:rPr>
              <a:t>SLIDE 2</a:t>
            </a:r>
          </a:p>
          <a:p>
            <a:endParaRPr lang="en-US">
              <a:latin typeface="Times New Roman" pitchFamily="18" charset="0"/>
            </a:endParaRPr>
          </a:p>
          <a:p>
            <a:pPr lvl="1">
              <a:buFontTx/>
              <a:buChar char="•"/>
            </a:pPr>
            <a:r>
              <a:rPr lang="en-US">
                <a:latin typeface="Times New Roman" pitchFamily="18" charset="0"/>
              </a:rPr>
              <a:t>The ideal seismic response would give us information about the stratigraphy in the subsurface at the same scale as an outcrop</a:t>
            </a:r>
          </a:p>
          <a:p>
            <a:pPr lvl="1">
              <a:buFontTx/>
              <a:buChar char="•"/>
            </a:pPr>
            <a:r>
              <a:rPr lang="en-US">
                <a:latin typeface="Times New Roman" pitchFamily="18" charset="0"/>
              </a:rPr>
              <a:t>Here the beds are about a foot thick – the ideal seismic line would show us this level of detail</a:t>
            </a:r>
          </a:p>
          <a:p>
            <a:pPr lvl="1">
              <a:buFontTx/>
              <a:buChar char="•"/>
            </a:pPr>
            <a:r>
              <a:rPr lang="en-US">
                <a:latin typeface="Times New Roman" pitchFamily="18" charset="0"/>
              </a:rPr>
              <a:t>Unfortunately, we do not live in an ideal world</a:t>
            </a:r>
          </a:p>
          <a:p>
            <a:pPr lvl="1">
              <a:buFontTx/>
              <a:buChar char="•"/>
            </a:pPr>
            <a:r>
              <a:rPr lang="en-US">
                <a:latin typeface="Times New Roman" pitchFamily="18" charset="0"/>
              </a:rPr>
              <a:t>Seismic Reflections do not allow us to </a:t>
            </a:r>
            <a:r>
              <a:rPr lang="ja-JP" altLang="en-US">
                <a:latin typeface="Times New Roman" pitchFamily="18" charset="0"/>
              </a:rPr>
              <a:t>“</a:t>
            </a:r>
            <a:r>
              <a:rPr lang="en-US" altLang="ja-JP">
                <a:latin typeface="Times New Roman" pitchFamily="18" charset="0"/>
              </a:rPr>
              <a:t>resolve</a:t>
            </a:r>
            <a:r>
              <a:rPr lang="ja-JP" altLang="en-US">
                <a:latin typeface="Times New Roman" pitchFamily="18" charset="0"/>
              </a:rPr>
              <a:t>”</a:t>
            </a:r>
            <a:r>
              <a:rPr lang="en-US" altLang="ja-JP">
                <a:latin typeface="Times New Roman" pitchFamily="18" charset="0"/>
              </a:rPr>
              <a:t> (be able to distinguish) strata at this scale</a:t>
            </a:r>
            <a:endParaRPr lang="en-US">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143000" y="685800"/>
            <a:ext cx="4572000" cy="3429000"/>
          </a:xfrm>
          <a:ln/>
        </p:spPr>
      </p:sp>
      <p:sp>
        <p:nvSpPr>
          <p:cNvPr id="67587" name="Notes Placeholder 2"/>
          <p:cNvSpPr>
            <a:spLocks noGrp="1"/>
          </p:cNvSpPr>
          <p:nvPr>
            <p:ph type="body" idx="1"/>
          </p:nvPr>
        </p:nvSpPr>
        <p:spPr>
          <a:noFill/>
          <a:ln/>
        </p:spPr>
        <p:txBody>
          <a:bodyPr/>
          <a:lstStyle/>
          <a:p>
            <a:pPr marL="342900" indent="-342900">
              <a:spcBef>
                <a:spcPct val="20000"/>
              </a:spcBef>
              <a:buClr>
                <a:schemeClr val="accent1"/>
              </a:buClr>
              <a:buSzPct val="65000"/>
              <a:buFont typeface="Wingdings" pitchFamily="2" charset="2"/>
              <a:buChar char="n"/>
              <a:defRPr/>
            </a:pPr>
            <a:r>
              <a:rPr kumimoji="1" lang="en-US" sz="2000" b="1" kern="1200" dirty="0">
                <a:solidFill>
                  <a:schemeClr val="tx1"/>
                </a:solidFill>
                <a:latin typeface="Times New Roman" pitchFamily="18" charset="0"/>
                <a:ea typeface="+mn-ea"/>
                <a:cs typeface="Times New Roman" pitchFamily="18" charset="0"/>
              </a:rPr>
              <a:t>Sedimentary basin can be divided into:</a:t>
            </a:r>
          </a:p>
          <a:p>
            <a:pPr marL="800100" lvl="1" indent="-342900">
              <a:spcBef>
                <a:spcPct val="20000"/>
              </a:spcBef>
              <a:buClr>
                <a:schemeClr val="accent1"/>
              </a:buClr>
              <a:buSzPct val="65000"/>
              <a:buFont typeface="Wingdings" pitchFamily="2" charset="2"/>
              <a:buChar char="n"/>
              <a:defRPr/>
            </a:pPr>
            <a:r>
              <a:rPr kumimoji="1" lang="en-US" sz="1200" b="1" kern="1200" dirty="0">
                <a:solidFill>
                  <a:schemeClr val="tx1"/>
                </a:solidFill>
                <a:latin typeface="Times New Roman" pitchFamily="18" charset="0"/>
                <a:ea typeface="+mn-ea"/>
                <a:cs typeface="Times New Roman" pitchFamily="18" charset="0"/>
              </a:rPr>
              <a:t>A lower rifted margin sequence (~5 km)</a:t>
            </a:r>
          </a:p>
          <a:p>
            <a:pPr marL="800100" lvl="1" indent="-342900">
              <a:spcBef>
                <a:spcPct val="20000"/>
              </a:spcBef>
              <a:buClr>
                <a:schemeClr val="accent1"/>
              </a:buClr>
              <a:buSzPct val="65000"/>
              <a:buFont typeface="Wingdings" pitchFamily="2" charset="2"/>
              <a:buChar char="n"/>
              <a:defRPr/>
            </a:pPr>
            <a:r>
              <a:rPr kumimoji="1" lang="en-US" sz="1200" b="1" kern="1200" dirty="0">
                <a:solidFill>
                  <a:schemeClr val="tx1"/>
                </a:solidFill>
                <a:latin typeface="Times New Roman" pitchFamily="18" charset="0"/>
                <a:ea typeface="+mn-ea"/>
                <a:cs typeface="Times New Roman" pitchFamily="18" charset="0"/>
              </a:rPr>
              <a:t>An upper foreland basin sequence (~3.4 km).</a:t>
            </a:r>
            <a:endParaRPr lang="en-GB" dirty="0"/>
          </a:p>
        </p:txBody>
      </p:sp>
      <p:sp>
        <p:nvSpPr>
          <p:cNvPr id="67588" name="Slide Number Placeholder 3"/>
          <p:cNvSpPr>
            <a:spLocks noGrp="1"/>
          </p:cNvSpPr>
          <p:nvPr>
            <p:ph type="sldNum" sz="quarter" idx="5"/>
          </p:nvPr>
        </p:nvSpPr>
        <p:spPr>
          <a:noFill/>
        </p:spPr>
        <p:txBody>
          <a:bodyPr/>
          <a:lstStyle/>
          <a:p>
            <a:fld id="{E0BA3E35-0BA5-4480-BC68-934DB5D55004}"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5BB6D7-2A9A-4CF4-A9FE-CCE43F354374}" type="datetime1">
              <a:rPr lang="en-US" smtClean="0"/>
              <a:t>3/3/2021</a:t>
            </a:fld>
            <a:endParaRPr lang="en-US"/>
          </a:p>
        </p:txBody>
      </p:sp>
      <p:sp>
        <p:nvSpPr>
          <p:cNvPr id="5" name="Footer Placeholder 4"/>
          <p:cNvSpPr>
            <a:spLocks noGrp="1"/>
          </p:cNvSpPr>
          <p:nvPr>
            <p:ph type="ftr" sz="quarter" idx="11"/>
          </p:nvPr>
        </p:nvSpPr>
        <p:spPr/>
        <p:txBody>
          <a:bodyPr/>
          <a:lstStyle/>
          <a:p>
            <a:r>
              <a:rPr lang="en-US"/>
              <a:t>PGEG 230 Geological Mapping</a:t>
            </a:r>
          </a:p>
        </p:txBody>
      </p:sp>
      <p:sp>
        <p:nvSpPr>
          <p:cNvPr id="6" name="Slide Number Placeholder 5"/>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275115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81C53D-4175-4BED-B88C-23CC24C220B4}" type="datetime1">
              <a:rPr lang="en-US" smtClean="0"/>
              <a:t>3/3/2021</a:t>
            </a:fld>
            <a:endParaRPr lang="en-US"/>
          </a:p>
        </p:txBody>
      </p:sp>
      <p:sp>
        <p:nvSpPr>
          <p:cNvPr id="5" name="Footer Placeholder 4"/>
          <p:cNvSpPr>
            <a:spLocks noGrp="1"/>
          </p:cNvSpPr>
          <p:nvPr>
            <p:ph type="ftr" sz="quarter" idx="11"/>
          </p:nvPr>
        </p:nvSpPr>
        <p:spPr/>
        <p:txBody>
          <a:bodyPr/>
          <a:lstStyle/>
          <a:p>
            <a:r>
              <a:rPr lang="en-US"/>
              <a:t>PGEG 230 Geological Mapping</a:t>
            </a:r>
          </a:p>
        </p:txBody>
      </p:sp>
      <p:sp>
        <p:nvSpPr>
          <p:cNvPr id="6" name="Slide Number Placeholder 5"/>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213677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8019B7-77A0-497C-AE78-F05D14C5B2DC}" type="datetime1">
              <a:rPr lang="en-US" smtClean="0"/>
              <a:t>3/3/2021</a:t>
            </a:fld>
            <a:endParaRPr lang="en-US"/>
          </a:p>
        </p:txBody>
      </p:sp>
      <p:sp>
        <p:nvSpPr>
          <p:cNvPr id="5" name="Footer Placeholder 4"/>
          <p:cNvSpPr>
            <a:spLocks noGrp="1"/>
          </p:cNvSpPr>
          <p:nvPr>
            <p:ph type="ftr" sz="quarter" idx="11"/>
          </p:nvPr>
        </p:nvSpPr>
        <p:spPr/>
        <p:txBody>
          <a:bodyPr/>
          <a:lstStyle/>
          <a:p>
            <a:r>
              <a:rPr lang="en-US"/>
              <a:t>PGEG 230 Geological Mapping</a:t>
            </a:r>
          </a:p>
        </p:txBody>
      </p:sp>
      <p:sp>
        <p:nvSpPr>
          <p:cNvPr id="6" name="Slide Number Placeholder 5"/>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292582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C0971790-17BF-4DE9-8988-557CC22858AB}" type="slidenum">
              <a:rPr lang="en-GB"/>
              <a:pPr/>
              <a:t>‹#›</a:t>
            </a:fld>
            <a:endParaRPr lang="en-GB"/>
          </a:p>
        </p:txBody>
      </p:sp>
    </p:spTree>
    <p:extLst>
      <p:ext uri="{BB962C8B-B14F-4D97-AF65-F5344CB8AC3E}">
        <p14:creationId xmlns:p14="http://schemas.microsoft.com/office/powerpoint/2010/main" val="428154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A4E97B8C-D3B3-47BB-B776-FE255CAF1133}" type="slidenum">
              <a:rPr lang="en-GB"/>
              <a:pPr/>
              <a:t>‹#›</a:t>
            </a:fld>
            <a:endParaRPr lang="en-GB"/>
          </a:p>
        </p:txBody>
      </p:sp>
    </p:spTree>
    <p:extLst>
      <p:ext uri="{BB962C8B-B14F-4D97-AF65-F5344CB8AC3E}">
        <p14:creationId xmlns:p14="http://schemas.microsoft.com/office/powerpoint/2010/main" val="3295102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C7381931-0565-49E0-95D4-E5BFDA85168E}" type="slidenum">
              <a:rPr lang="en-GB"/>
              <a:pPr/>
              <a:t>‹#›</a:t>
            </a:fld>
            <a:endParaRPr lang="en-GB"/>
          </a:p>
        </p:txBody>
      </p:sp>
    </p:spTree>
    <p:extLst>
      <p:ext uri="{BB962C8B-B14F-4D97-AF65-F5344CB8AC3E}">
        <p14:creationId xmlns:p14="http://schemas.microsoft.com/office/powerpoint/2010/main" val="26883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a:defRPr/>
            </a:lvl1pPr>
          </a:lstStyle>
          <a:p>
            <a:endParaRPr lang="en-GB"/>
          </a:p>
        </p:txBody>
      </p:sp>
      <p:sp>
        <p:nvSpPr>
          <p:cNvPr id="6" name="5 - Θέση υποσέλιδου"/>
          <p:cNvSpPr>
            <a:spLocks noGrp="1"/>
          </p:cNvSpPr>
          <p:nvPr>
            <p:ph type="ftr" sz="quarter" idx="11"/>
          </p:nvPr>
        </p:nvSpPr>
        <p:spPr/>
        <p:txBody>
          <a:bodyPr/>
          <a:lstStyle>
            <a:lvl1pPr>
              <a:defRPr/>
            </a:lvl1pPr>
          </a:lstStyle>
          <a:p>
            <a:endParaRPr lang="en-GB"/>
          </a:p>
        </p:txBody>
      </p:sp>
      <p:sp>
        <p:nvSpPr>
          <p:cNvPr id="7" name="6 - Θέση αριθμού διαφάνειας"/>
          <p:cNvSpPr>
            <a:spLocks noGrp="1"/>
          </p:cNvSpPr>
          <p:nvPr>
            <p:ph type="sldNum" sz="quarter" idx="12"/>
          </p:nvPr>
        </p:nvSpPr>
        <p:spPr/>
        <p:txBody>
          <a:bodyPr/>
          <a:lstStyle>
            <a:lvl1pPr>
              <a:defRPr/>
            </a:lvl1pPr>
          </a:lstStyle>
          <a:p>
            <a:fld id="{C107F938-5E33-41C1-8B97-16978C9C3CFC}" type="slidenum">
              <a:rPr lang="en-GB"/>
              <a:pPr/>
              <a:t>‹#›</a:t>
            </a:fld>
            <a:endParaRPr lang="en-GB"/>
          </a:p>
        </p:txBody>
      </p:sp>
    </p:spTree>
    <p:extLst>
      <p:ext uri="{BB962C8B-B14F-4D97-AF65-F5344CB8AC3E}">
        <p14:creationId xmlns:p14="http://schemas.microsoft.com/office/powerpoint/2010/main" val="4245682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a:defRPr/>
            </a:lvl1pPr>
          </a:lstStyle>
          <a:p>
            <a:endParaRPr lang="en-GB"/>
          </a:p>
        </p:txBody>
      </p:sp>
      <p:sp>
        <p:nvSpPr>
          <p:cNvPr id="8" name="7 - Θέση υποσέλιδου"/>
          <p:cNvSpPr>
            <a:spLocks noGrp="1"/>
          </p:cNvSpPr>
          <p:nvPr>
            <p:ph type="ftr" sz="quarter" idx="11"/>
          </p:nvPr>
        </p:nvSpPr>
        <p:spPr/>
        <p:txBody>
          <a:bodyPr/>
          <a:lstStyle>
            <a:lvl1pPr>
              <a:defRPr/>
            </a:lvl1pPr>
          </a:lstStyle>
          <a:p>
            <a:endParaRPr lang="en-GB"/>
          </a:p>
        </p:txBody>
      </p:sp>
      <p:sp>
        <p:nvSpPr>
          <p:cNvPr id="9" name="8 - Θέση αριθμού διαφάνειας"/>
          <p:cNvSpPr>
            <a:spLocks noGrp="1"/>
          </p:cNvSpPr>
          <p:nvPr>
            <p:ph type="sldNum" sz="quarter" idx="12"/>
          </p:nvPr>
        </p:nvSpPr>
        <p:spPr/>
        <p:txBody>
          <a:bodyPr/>
          <a:lstStyle>
            <a:lvl1pPr>
              <a:defRPr/>
            </a:lvl1pPr>
          </a:lstStyle>
          <a:p>
            <a:fld id="{B4A5639C-DAE7-4BD6-BE0C-63DF6A46EB9E}" type="slidenum">
              <a:rPr lang="en-GB"/>
              <a:pPr/>
              <a:t>‹#›</a:t>
            </a:fld>
            <a:endParaRPr lang="en-GB"/>
          </a:p>
        </p:txBody>
      </p:sp>
    </p:spTree>
    <p:extLst>
      <p:ext uri="{BB962C8B-B14F-4D97-AF65-F5344CB8AC3E}">
        <p14:creationId xmlns:p14="http://schemas.microsoft.com/office/powerpoint/2010/main" val="3399153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a:defRPr/>
            </a:lvl1pPr>
          </a:lstStyle>
          <a:p>
            <a:endParaRPr lang="en-GB"/>
          </a:p>
        </p:txBody>
      </p:sp>
      <p:sp>
        <p:nvSpPr>
          <p:cNvPr id="4" name="3 - Θέση υποσέλιδου"/>
          <p:cNvSpPr>
            <a:spLocks noGrp="1"/>
          </p:cNvSpPr>
          <p:nvPr>
            <p:ph type="ftr" sz="quarter" idx="11"/>
          </p:nvPr>
        </p:nvSpPr>
        <p:spPr/>
        <p:txBody>
          <a:bodyPr/>
          <a:lstStyle>
            <a:lvl1pPr>
              <a:defRPr/>
            </a:lvl1pPr>
          </a:lstStyle>
          <a:p>
            <a:endParaRPr lang="en-GB"/>
          </a:p>
        </p:txBody>
      </p:sp>
      <p:sp>
        <p:nvSpPr>
          <p:cNvPr id="5" name="4 - Θέση αριθμού διαφάνειας"/>
          <p:cNvSpPr>
            <a:spLocks noGrp="1"/>
          </p:cNvSpPr>
          <p:nvPr>
            <p:ph type="sldNum" sz="quarter" idx="12"/>
          </p:nvPr>
        </p:nvSpPr>
        <p:spPr/>
        <p:txBody>
          <a:bodyPr/>
          <a:lstStyle>
            <a:lvl1pPr>
              <a:defRPr/>
            </a:lvl1pPr>
          </a:lstStyle>
          <a:p>
            <a:fld id="{5F888F5F-5E93-41A7-8199-4B75B78B5D44}" type="slidenum">
              <a:rPr lang="en-GB"/>
              <a:pPr/>
              <a:t>‹#›</a:t>
            </a:fld>
            <a:endParaRPr lang="en-GB"/>
          </a:p>
        </p:txBody>
      </p:sp>
    </p:spTree>
    <p:extLst>
      <p:ext uri="{BB962C8B-B14F-4D97-AF65-F5344CB8AC3E}">
        <p14:creationId xmlns:p14="http://schemas.microsoft.com/office/powerpoint/2010/main" val="1107676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n-GB"/>
          </a:p>
        </p:txBody>
      </p:sp>
      <p:sp>
        <p:nvSpPr>
          <p:cNvPr id="3" name="2 - Θέση υποσέλιδου"/>
          <p:cNvSpPr>
            <a:spLocks noGrp="1"/>
          </p:cNvSpPr>
          <p:nvPr>
            <p:ph type="ftr" sz="quarter" idx="11"/>
          </p:nvPr>
        </p:nvSpPr>
        <p:spPr/>
        <p:txBody>
          <a:bodyPr/>
          <a:lstStyle>
            <a:lvl1pPr>
              <a:defRPr/>
            </a:lvl1pPr>
          </a:lstStyle>
          <a:p>
            <a:endParaRPr lang="en-GB"/>
          </a:p>
        </p:txBody>
      </p:sp>
      <p:sp>
        <p:nvSpPr>
          <p:cNvPr id="4" name="3 - Θέση αριθμού διαφάνειας"/>
          <p:cNvSpPr>
            <a:spLocks noGrp="1"/>
          </p:cNvSpPr>
          <p:nvPr>
            <p:ph type="sldNum" sz="quarter" idx="12"/>
          </p:nvPr>
        </p:nvSpPr>
        <p:spPr/>
        <p:txBody>
          <a:bodyPr/>
          <a:lstStyle>
            <a:lvl1pPr>
              <a:defRPr/>
            </a:lvl1pPr>
          </a:lstStyle>
          <a:p>
            <a:fld id="{2EF68179-A4CE-49E3-8BC4-9D216F35DF62}" type="slidenum">
              <a:rPr lang="en-GB"/>
              <a:pPr/>
              <a:t>‹#›</a:t>
            </a:fld>
            <a:endParaRPr lang="en-GB"/>
          </a:p>
        </p:txBody>
      </p:sp>
    </p:spTree>
    <p:extLst>
      <p:ext uri="{BB962C8B-B14F-4D97-AF65-F5344CB8AC3E}">
        <p14:creationId xmlns:p14="http://schemas.microsoft.com/office/powerpoint/2010/main" val="658878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p>
        </p:txBody>
      </p:sp>
      <p:sp>
        <p:nvSpPr>
          <p:cNvPr id="6" name="5 - Θέση υποσέλιδου"/>
          <p:cNvSpPr>
            <a:spLocks noGrp="1"/>
          </p:cNvSpPr>
          <p:nvPr>
            <p:ph type="ftr" sz="quarter" idx="11"/>
          </p:nvPr>
        </p:nvSpPr>
        <p:spPr/>
        <p:txBody>
          <a:bodyPr/>
          <a:lstStyle>
            <a:lvl1pPr>
              <a:defRPr/>
            </a:lvl1pPr>
          </a:lstStyle>
          <a:p>
            <a:endParaRPr lang="en-GB"/>
          </a:p>
        </p:txBody>
      </p:sp>
      <p:sp>
        <p:nvSpPr>
          <p:cNvPr id="7" name="6 - Θέση αριθμού διαφάνειας"/>
          <p:cNvSpPr>
            <a:spLocks noGrp="1"/>
          </p:cNvSpPr>
          <p:nvPr>
            <p:ph type="sldNum" sz="quarter" idx="12"/>
          </p:nvPr>
        </p:nvSpPr>
        <p:spPr/>
        <p:txBody>
          <a:bodyPr/>
          <a:lstStyle>
            <a:lvl1pPr>
              <a:defRPr/>
            </a:lvl1pPr>
          </a:lstStyle>
          <a:p>
            <a:fld id="{85A4AA4C-8625-4500-96CD-7D6DA9F2C45A}" type="slidenum">
              <a:rPr lang="en-GB"/>
              <a:pPr/>
              <a:t>‹#›</a:t>
            </a:fld>
            <a:endParaRPr lang="en-GB"/>
          </a:p>
        </p:txBody>
      </p:sp>
    </p:spTree>
    <p:extLst>
      <p:ext uri="{BB962C8B-B14F-4D97-AF65-F5344CB8AC3E}">
        <p14:creationId xmlns:p14="http://schemas.microsoft.com/office/powerpoint/2010/main" val="274665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B79573-F729-459F-AB68-7A039158FEC1}" type="datetime1">
              <a:rPr lang="en-US" smtClean="0"/>
              <a:t>3/3/2021</a:t>
            </a:fld>
            <a:endParaRPr lang="en-US"/>
          </a:p>
        </p:txBody>
      </p:sp>
      <p:sp>
        <p:nvSpPr>
          <p:cNvPr id="5" name="Footer Placeholder 4"/>
          <p:cNvSpPr>
            <a:spLocks noGrp="1"/>
          </p:cNvSpPr>
          <p:nvPr>
            <p:ph type="ftr" sz="quarter" idx="11"/>
          </p:nvPr>
        </p:nvSpPr>
        <p:spPr/>
        <p:txBody>
          <a:bodyPr/>
          <a:lstStyle/>
          <a:p>
            <a:r>
              <a:rPr lang="en-US"/>
              <a:t>PGEG 230 Geological Mapping</a:t>
            </a:r>
          </a:p>
        </p:txBody>
      </p:sp>
      <p:sp>
        <p:nvSpPr>
          <p:cNvPr id="6" name="Slide Number Placeholder 5"/>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1835977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p>
        </p:txBody>
      </p:sp>
      <p:sp>
        <p:nvSpPr>
          <p:cNvPr id="6" name="5 - Θέση υποσέλιδου"/>
          <p:cNvSpPr>
            <a:spLocks noGrp="1"/>
          </p:cNvSpPr>
          <p:nvPr>
            <p:ph type="ftr" sz="quarter" idx="11"/>
          </p:nvPr>
        </p:nvSpPr>
        <p:spPr/>
        <p:txBody>
          <a:bodyPr/>
          <a:lstStyle>
            <a:lvl1pPr>
              <a:defRPr/>
            </a:lvl1pPr>
          </a:lstStyle>
          <a:p>
            <a:endParaRPr lang="en-GB"/>
          </a:p>
        </p:txBody>
      </p:sp>
      <p:sp>
        <p:nvSpPr>
          <p:cNvPr id="7" name="6 - Θέση αριθμού διαφάνειας"/>
          <p:cNvSpPr>
            <a:spLocks noGrp="1"/>
          </p:cNvSpPr>
          <p:nvPr>
            <p:ph type="sldNum" sz="quarter" idx="12"/>
          </p:nvPr>
        </p:nvSpPr>
        <p:spPr/>
        <p:txBody>
          <a:bodyPr/>
          <a:lstStyle>
            <a:lvl1pPr>
              <a:defRPr/>
            </a:lvl1pPr>
          </a:lstStyle>
          <a:p>
            <a:fld id="{5D2EF529-4010-4240-81EF-EA9B8D4F1EF1}" type="slidenum">
              <a:rPr lang="en-GB"/>
              <a:pPr/>
              <a:t>‹#›</a:t>
            </a:fld>
            <a:endParaRPr lang="en-GB"/>
          </a:p>
        </p:txBody>
      </p:sp>
    </p:spTree>
    <p:extLst>
      <p:ext uri="{BB962C8B-B14F-4D97-AF65-F5344CB8AC3E}">
        <p14:creationId xmlns:p14="http://schemas.microsoft.com/office/powerpoint/2010/main" val="4177571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5A363F74-3E19-4BF2-974B-D1C80A0DD902}" type="slidenum">
              <a:rPr lang="en-GB"/>
              <a:pPr/>
              <a:t>‹#›</a:t>
            </a:fld>
            <a:endParaRPr lang="en-GB"/>
          </a:p>
        </p:txBody>
      </p:sp>
    </p:spTree>
    <p:extLst>
      <p:ext uri="{BB962C8B-B14F-4D97-AF65-F5344CB8AC3E}">
        <p14:creationId xmlns:p14="http://schemas.microsoft.com/office/powerpoint/2010/main" val="944640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738AFF03-1BEE-4D0D-B413-6AA551518B5B}" type="slidenum">
              <a:rPr lang="en-GB"/>
              <a:pPr/>
              <a:t>‹#›</a:t>
            </a:fld>
            <a:endParaRPr lang="en-GB"/>
          </a:p>
        </p:txBody>
      </p:sp>
    </p:spTree>
    <p:extLst>
      <p:ext uri="{BB962C8B-B14F-4D97-AF65-F5344CB8AC3E}">
        <p14:creationId xmlns:p14="http://schemas.microsoft.com/office/powerpoint/2010/main" val="1366226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29600" cy="647700"/>
          </a:xfrm>
        </p:spPr>
        <p:txBody>
          <a:bodyPr/>
          <a:lstStyle/>
          <a:p>
            <a:r>
              <a:rPr lang="en-US"/>
              <a:t>Click to edit Master title style</a:t>
            </a:r>
          </a:p>
        </p:txBody>
      </p:sp>
      <p:sp>
        <p:nvSpPr>
          <p:cNvPr id="3" name="Content Placeholder 2"/>
          <p:cNvSpPr>
            <a:spLocks noGrp="1"/>
          </p:cNvSpPr>
          <p:nvPr>
            <p:ph sz="quarter" idx="1"/>
          </p:nvPr>
        </p:nvSpPr>
        <p:spPr>
          <a:xfrm>
            <a:off x="457200" y="908050"/>
            <a:ext cx="4038600" cy="2535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595688"/>
            <a:ext cx="4038600" cy="2535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908050"/>
            <a:ext cx="4038600" cy="5222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8" name="Rectangle 6"/>
          <p:cNvSpPr>
            <a:spLocks noGrp="1" noChangeArrowheads="1"/>
          </p:cNvSpPr>
          <p:nvPr>
            <p:ph type="sldNum" sz="quarter" idx="12"/>
          </p:nvPr>
        </p:nvSpPr>
        <p:spPr>
          <a:ln/>
        </p:spPr>
        <p:txBody>
          <a:bodyPr/>
          <a:lstStyle>
            <a:lvl1pPr>
              <a:defRPr/>
            </a:lvl1pPr>
          </a:lstStyle>
          <a:p>
            <a:pPr>
              <a:defRPr/>
            </a:pPr>
            <a:fld id="{56052464-DD12-4F77-873C-70B476D9CF25}" type="slidenum">
              <a:rPr lang="en-GB" altLang="en-US"/>
              <a:pPr>
                <a:defRPr/>
              </a:pPr>
              <a:t>‹#›</a:t>
            </a:fld>
            <a:endParaRPr lang="en-GB" altLang="en-US"/>
          </a:p>
        </p:txBody>
      </p:sp>
    </p:spTree>
    <p:extLst>
      <p:ext uri="{BB962C8B-B14F-4D97-AF65-F5344CB8AC3E}">
        <p14:creationId xmlns:p14="http://schemas.microsoft.com/office/powerpoint/2010/main" val="1936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DD31E2-C931-4308-BA18-B3EC264AD208}" type="datetime1">
              <a:rPr lang="en-US" smtClean="0"/>
              <a:t>3/3/2021</a:t>
            </a:fld>
            <a:endParaRPr lang="en-US"/>
          </a:p>
        </p:txBody>
      </p:sp>
      <p:sp>
        <p:nvSpPr>
          <p:cNvPr id="5" name="Footer Placeholder 4"/>
          <p:cNvSpPr>
            <a:spLocks noGrp="1"/>
          </p:cNvSpPr>
          <p:nvPr>
            <p:ph type="ftr" sz="quarter" idx="11"/>
          </p:nvPr>
        </p:nvSpPr>
        <p:spPr/>
        <p:txBody>
          <a:bodyPr/>
          <a:lstStyle/>
          <a:p>
            <a:r>
              <a:rPr lang="en-US"/>
              <a:t>PGEG 230 Geological Mapping</a:t>
            </a:r>
          </a:p>
        </p:txBody>
      </p:sp>
      <p:sp>
        <p:nvSpPr>
          <p:cNvPr id="6" name="Slide Number Placeholder 5"/>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2116135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C883A0-81ED-4AE8-88A7-B910D5A26F20}" type="datetime1">
              <a:rPr lang="en-US" smtClean="0"/>
              <a:t>3/3/2021</a:t>
            </a:fld>
            <a:endParaRPr lang="en-US"/>
          </a:p>
        </p:txBody>
      </p:sp>
      <p:sp>
        <p:nvSpPr>
          <p:cNvPr id="6" name="Footer Placeholder 5"/>
          <p:cNvSpPr>
            <a:spLocks noGrp="1"/>
          </p:cNvSpPr>
          <p:nvPr>
            <p:ph type="ftr" sz="quarter" idx="11"/>
          </p:nvPr>
        </p:nvSpPr>
        <p:spPr/>
        <p:txBody>
          <a:bodyPr/>
          <a:lstStyle/>
          <a:p>
            <a:r>
              <a:rPr lang="en-US"/>
              <a:t>PGEG 230 Geological Mapping</a:t>
            </a:r>
          </a:p>
        </p:txBody>
      </p:sp>
      <p:sp>
        <p:nvSpPr>
          <p:cNvPr id="7" name="Slide Number Placeholder 6"/>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3856679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CBEA19-F57E-4E89-97C7-239F5F3516F8}" type="datetime1">
              <a:rPr lang="en-US" smtClean="0"/>
              <a:t>3/3/2021</a:t>
            </a:fld>
            <a:endParaRPr lang="en-US"/>
          </a:p>
        </p:txBody>
      </p:sp>
      <p:sp>
        <p:nvSpPr>
          <p:cNvPr id="8" name="Footer Placeholder 7"/>
          <p:cNvSpPr>
            <a:spLocks noGrp="1"/>
          </p:cNvSpPr>
          <p:nvPr>
            <p:ph type="ftr" sz="quarter" idx="11"/>
          </p:nvPr>
        </p:nvSpPr>
        <p:spPr/>
        <p:txBody>
          <a:bodyPr/>
          <a:lstStyle/>
          <a:p>
            <a:r>
              <a:rPr lang="en-US"/>
              <a:t>PGEG 230 Geological Mapping</a:t>
            </a:r>
          </a:p>
        </p:txBody>
      </p:sp>
      <p:sp>
        <p:nvSpPr>
          <p:cNvPr id="9" name="Slide Number Placeholder 8"/>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23788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7AD1BB-CE19-4B63-9255-2DF482BEEB16}" type="datetime1">
              <a:rPr lang="en-US" smtClean="0"/>
              <a:t>3/3/2021</a:t>
            </a:fld>
            <a:endParaRPr lang="en-US"/>
          </a:p>
        </p:txBody>
      </p:sp>
      <p:sp>
        <p:nvSpPr>
          <p:cNvPr id="4" name="Footer Placeholder 3"/>
          <p:cNvSpPr>
            <a:spLocks noGrp="1"/>
          </p:cNvSpPr>
          <p:nvPr>
            <p:ph type="ftr" sz="quarter" idx="11"/>
          </p:nvPr>
        </p:nvSpPr>
        <p:spPr/>
        <p:txBody>
          <a:bodyPr/>
          <a:lstStyle/>
          <a:p>
            <a:r>
              <a:rPr lang="en-US"/>
              <a:t>PGEG 230 Geological Mapping</a:t>
            </a:r>
          </a:p>
        </p:txBody>
      </p:sp>
      <p:sp>
        <p:nvSpPr>
          <p:cNvPr id="5" name="Slide Number Placeholder 4"/>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162072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62F73-9B95-429F-9662-F6087B2DACE3}" type="datetime1">
              <a:rPr lang="en-US" smtClean="0"/>
              <a:t>3/3/2021</a:t>
            </a:fld>
            <a:endParaRPr lang="en-US"/>
          </a:p>
        </p:txBody>
      </p:sp>
      <p:sp>
        <p:nvSpPr>
          <p:cNvPr id="3" name="Footer Placeholder 2"/>
          <p:cNvSpPr>
            <a:spLocks noGrp="1"/>
          </p:cNvSpPr>
          <p:nvPr>
            <p:ph type="ftr" sz="quarter" idx="11"/>
          </p:nvPr>
        </p:nvSpPr>
        <p:spPr/>
        <p:txBody>
          <a:bodyPr/>
          <a:lstStyle/>
          <a:p>
            <a:r>
              <a:rPr lang="en-US"/>
              <a:t>PGEG 230 Geological Mapping</a:t>
            </a:r>
          </a:p>
        </p:txBody>
      </p:sp>
      <p:sp>
        <p:nvSpPr>
          <p:cNvPr id="4" name="Slide Number Placeholder 3"/>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3984052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3DFB4C-761C-4FF0-9D99-113B4C10A666}" type="datetime1">
              <a:rPr lang="en-US" smtClean="0"/>
              <a:t>3/3/2021</a:t>
            </a:fld>
            <a:endParaRPr lang="en-US"/>
          </a:p>
        </p:txBody>
      </p:sp>
      <p:sp>
        <p:nvSpPr>
          <p:cNvPr id="6" name="Footer Placeholder 5"/>
          <p:cNvSpPr>
            <a:spLocks noGrp="1"/>
          </p:cNvSpPr>
          <p:nvPr>
            <p:ph type="ftr" sz="quarter" idx="11"/>
          </p:nvPr>
        </p:nvSpPr>
        <p:spPr/>
        <p:txBody>
          <a:bodyPr/>
          <a:lstStyle/>
          <a:p>
            <a:r>
              <a:rPr lang="en-US"/>
              <a:t>PGEG 230 Geological Mapping</a:t>
            </a:r>
          </a:p>
        </p:txBody>
      </p:sp>
      <p:sp>
        <p:nvSpPr>
          <p:cNvPr id="7" name="Slide Number Placeholder 6"/>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3089259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3D3B3-E1AB-42FA-BD29-6D79E40CF12F}" type="datetime1">
              <a:rPr lang="en-US" smtClean="0"/>
              <a:t>3/3/2021</a:t>
            </a:fld>
            <a:endParaRPr lang="en-US"/>
          </a:p>
        </p:txBody>
      </p:sp>
      <p:sp>
        <p:nvSpPr>
          <p:cNvPr id="6" name="Footer Placeholder 5"/>
          <p:cNvSpPr>
            <a:spLocks noGrp="1"/>
          </p:cNvSpPr>
          <p:nvPr>
            <p:ph type="ftr" sz="quarter" idx="11"/>
          </p:nvPr>
        </p:nvSpPr>
        <p:spPr/>
        <p:txBody>
          <a:bodyPr/>
          <a:lstStyle/>
          <a:p>
            <a:r>
              <a:rPr lang="en-US"/>
              <a:t>PGEG 230 Geological Mapping</a:t>
            </a:r>
          </a:p>
        </p:txBody>
      </p:sp>
      <p:sp>
        <p:nvSpPr>
          <p:cNvPr id="7" name="Slide Number Placeholder 6"/>
          <p:cNvSpPr>
            <a:spLocks noGrp="1"/>
          </p:cNvSpPr>
          <p:nvPr>
            <p:ph type="sldNum" sz="quarter" idx="12"/>
          </p:nvPr>
        </p:nvSpPr>
        <p:spPr/>
        <p:txBody>
          <a:bodyPr/>
          <a:lstStyle/>
          <a:p>
            <a:fld id="{D0086E60-E301-43CD-AAC9-BA90E812C44E}" type="slidenum">
              <a:rPr lang="en-US" smtClean="0"/>
              <a:t>‹#›</a:t>
            </a:fld>
            <a:endParaRPr lang="en-US"/>
          </a:p>
        </p:txBody>
      </p:sp>
    </p:spTree>
    <p:extLst>
      <p:ext uri="{BB962C8B-B14F-4D97-AF65-F5344CB8AC3E}">
        <p14:creationId xmlns:p14="http://schemas.microsoft.com/office/powerpoint/2010/main" val="736876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12DCB6-DB7E-4708-9CA0-C35E3067961F}" type="datetime1">
              <a:rPr lang="en-US" smtClean="0"/>
              <a:t>3/3/2021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PGEG 230 Geological Mapping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86E60-E301-43CD-AAC9-BA90E812C44E}" type="slidenum">
              <a:rPr lang="en-US" smtClean="0"/>
              <a:t>‹#›</a:t>
            </a:fld>
            <a:endParaRPr lang="en-US"/>
          </a:p>
        </p:txBody>
      </p:sp>
    </p:spTree>
    <p:extLst>
      <p:ext uri="{BB962C8B-B14F-4D97-AF65-F5344CB8AC3E}">
        <p14:creationId xmlns:p14="http://schemas.microsoft.com/office/powerpoint/2010/main" val="636342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252C6"/>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67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136B6DE8-5910-435F-872F-7A202A46C078}" type="slidenum">
              <a:rPr lang="en-GB"/>
              <a:pPr/>
              <a:t>‹#›</a:t>
            </a:fld>
            <a:endParaRPr lang="en-GB"/>
          </a:p>
        </p:txBody>
      </p:sp>
    </p:spTree>
    <p:extLst>
      <p:ext uri="{BB962C8B-B14F-4D97-AF65-F5344CB8AC3E}">
        <p14:creationId xmlns:p14="http://schemas.microsoft.com/office/powerpoint/2010/main" val="2438914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fontAlgn="base">
        <a:spcBef>
          <a:spcPct val="0"/>
        </a:spcBef>
        <a:spcAft>
          <a:spcPct val="0"/>
        </a:spcAft>
        <a:defRPr sz="4400">
          <a:solidFill>
            <a:srgbClr val="FFD72D"/>
          </a:solidFill>
          <a:latin typeface="+mj-lt"/>
          <a:ea typeface="+mj-ea"/>
          <a:cs typeface="+mj-cs"/>
        </a:defRPr>
      </a:lvl1pPr>
      <a:lvl2pPr algn="ctr" rtl="0" fontAlgn="base">
        <a:spcBef>
          <a:spcPct val="0"/>
        </a:spcBef>
        <a:spcAft>
          <a:spcPct val="0"/>
        </a:spcAft>
        <a:defRPr sz="4400">
          <a:solidFill>
            <a:srgbClr val="FFD72D"/>
          </a:solidFill>
          <a:latin typeface="Comic Sans MS" pitchFamily="66" charset="0"/>
        </a:defRPr>
      </a:lvl2pPr>
      <a:lvl3pPr algn="ctr" rtl="0" fontAlgn="base">
        <a:spcBef>
          <a:spcPct val="0"/>
        </a:spcBef>
        <a:spcAft>
          <a:spcPct val="0"/>
        </a:spcAft>
        <a:defRPr sz="4400">
          <a:solidFill>
            <a:srgbClr val="FFD72D"/>
          </a:solidFill>
          <a:latin typeface="Comic Sans MS" pitchFamily="66" charset="0"/>
        </a:defRPr>
      </a:lvl3pPr>
      <a:lvl4pPr algn="ctr" rtl="0" fontAlgn="base">
        <a:spcBef>
          <a:spcPct val="0"/>
        </a:spcBef>
        <a:spcAft>
          <a:spcPct val="0"/>
        </a:spcAft>
        <a:defRPr sz="4400">
          <a:solidFill>
            <a:srgbClr val="FFD72D"/>
          </a:solidFill>
          <a:latin typeface="Comic Sans MS" pitchFamily="66" charset="0"/>
        </a:defRPr>
      </a:lvl4pPr>
      <a:lvl5pPr algn="ctr" rtl="0" fontAlgn="base">
        <a:spcBef>
          <a:spcPct val="0"/>
        </a:spcBef>
        <a:spcAft>
          <a:spcPct val="0"/>
        </a:spcAft>
        <a:defRPr sz="4400">
          <a:solidFill>
            <a:srgbClr val="FFD72D"/>
          </a:solidFill>
          <a:latin typeface="Comic Sans MS" pitchFamily="66" charset="0"/>
        </a:defRPr>
      </a:lvl5pPr>
      <a:lvl6pPr marL="457200" algn="ctr" rtl="0" fontAlgn="base">
        <a:spcBef>
          <a:spcPct val="0"/>
        </a:spcBef>
        <a:spcAft>
          <a:spcPct val="0"/>
        </a:spcAft>
        <a:defRPr sz="4400">
          <a:solidFill>
            <a:srgbClr val="FFD72D"/>
          </a:solidFill>
          <a:latin typeface="Comic Sans MS" pitchFamily="66" charset="0"/>
        </a:defRPr>
      </a:lvl6pPr>
      <a:lvl7pPr marL="914400" algn="ctr" rtl="0" fontAlgn="base">
        <a:spcBef>
          <a:spcPct val="0"/>
        </a:spcBef>
        <a:spcAft>
          <a:spcPct val="0"/>
        </a:spcAft>
        <a:defRPr sz="4400">
          <a:solidFill>
            <a:srgbClr val="FFD72D"/>
          </a:solidFill>
          <a:latin typeface="Comic Sans MS" pitchFamily="66" charset="0"/>
        </a:defRPr>
      </a:lvl7pPr>
      <a:lvl8pPr marL="1371600" algn="ctr" rtl="0" fontAlgn="base">
        <a:spcBef>
          <a:spcPct val="0"/>
        </a:spcBef>
        <a:spcAft>
          <a:spcPct val="0"/>
        </a:spcAft>
        <a:defRPr sz="4400">
          <a:solidFill>
            <a:srgbClr val="FFD72D"/>
          </a:solidFill>
          <a:latin typeface="Comic Sans MS" pitchFamily="66" charset="0"/>
        </a:defRPr>
      </a:lvl8pPr>
      <a:lvl9pPr marL="1828800" algn="ctr" rtl="0" fontAlgn="base">
        <a:spcBef>
          <a:spcPct val="0"/>
        </a:spcBef>
        <a:spcAft>
          <a:spcPct val="0"/>
        </a:spcAft>
        <a:defRPr sz="4400">
          <a:solidFill>
            <a:srgbClr val="FFD72D"/>
          </a:solidFill>
          <a:latin typeface="Comic Sans MS" pitchFamily="66"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en.wikipedia.org/wiki/"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79968"/>
            <a:ext cx="4343400" cy="550413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347" y="879968"/>
            <a:ext cx="3589653" cy="5504134"/>
          </a:xfrm>
          <a:prstGeom prst="rect">
            <a:avLst/>
          </a:prstGeom>
        </p:spPr>
      </p:pic>
      <p:sp>
        <p:nvSpPr>
          <p:cNvPr id="2" name="Title 1"/>
          <p:cNvSpPr>
            <a:spLocks noGrp="1"/>
          </p:cNvSpPr>
          <p:nvPr>
            <p:ph type="ctrTitle"/>
          </p:nvPr>
        </p:nvSpPr>
        <p:spPr>
          <a:xfrm>
            <a:off x="152400" y="-142734"/>
            <a:ext cx="9144000" cy="1125396"/>
          </a:xfrm>
        </p:spPr>
        <p:txBody>
          <a:bodyPr>
            <a:normAutofit/>
          </a:bodyPr>
          <a:lstStyle/>
          <a:p>
            <a:pPr algn="l"/>
            <a:r>
              <a:rPr lang="en-US" sz="3600" dirty="0">
                <a:solidFill>
                  <a:schemeClr val="bg1"/>
                </a:solidFill>
                <a:effectLst>
                  <a:outerShdw blurRad="38100" dist="38100" dir="2700000" algn="tl">
                    <a:srgbClr val="000000">
                      <a:alpha val="43137"/>
                    </a:srgbClr>
                  </a:outerShdw>
                </a:effectLst>
              </a:rPr>
              <a:t>Geological Maps Analysis &amp; Interpretation</a:t>
            </a:r>
          </a:p>
        </p:txBody>
      </p:sp>
      <p:sp>
        <p:nvSpPr>
          <p:cNvPr id="10" name="Footer Placeholder 9"/>
          <p:cNvSpPr>
            <a:spLocks noGrp="1"/>
          </p:cNvSpPr>
          <p:nvPr>
            <p:ph type="ftr" sz="quarter" idx="11"/>
          </p:nvPr>
        </p:nvSpPr>
        <p:spPr>
          <a:xfrm>
            <a:off x="76200" y="6457156"/>
            <a:ext cx="2895600" cy="365125"/>
          </a:xfrm>
        </p:spPr>
        <p:txBody>
          <a:bodyPr/>
          <a:lstStyle/>
          <a:p>
            <a:r>
              <a:rPr lang="en-US" dirty="0"/>
              <a:t>Geological Mapping</a:t>
            </a:r>
          </a:p>
        </p:txBody>
      </p:sp>
      <p:sp>
        <p:nvSpPr>
          <p:cNvPr id="11" name="Slide Number Placeholder 10"/>
          <p:cNvSpPr>
            <a:spLocks noGrp="1"/>
          </p:cNvSpPr>
          <p:nvPr>
            <p:ph type="sldNum" sz="quarter" idx="12"/>
          </p:nvPr>
        </p:nvSpPr>
        <p:spPr>
          <a:xfrm>
            <a:off x="6929705" y="6384103"/>
            <a:ext cx="2133600" cy="365125"/>
          </a:xfrm>
        </p:spPr>
        <p:txBody>
          <a:bodyPr/>
          <a:lstStyle/>
          <a:p>
            <a:fld id="{D0086E60-E301-43CD-AAC9-BA90E812C44E}" type="slidenum">
              <a:rPr lang="en-US" smtClean="0"/>
              <a:t>1</a:t>
            </a:fld>
            <a:endParaRPr lang="en-US" dirty="0"/>
          </a:p>
        </p:txBody>
      </p:sp>
    </p:spTree>
    <p:extLst>
      <p:ext uri="{BB962C8B-B14F-4D97-AF65-F5344CB8AC3E}">
        <p14:creationId xmlns:p14="http://schemas.microsoft.com/office/powerpoint/2010/main" val="27721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3600" dirty="0"/>
              <a:t>What will you should know when you leave this course? </a:t>
            </a:r>
            <a:br>
              <a:rPr lang="en-US" sz="3600" dirty="0"/>
            </a:br>
            <a:endParaRPr lang="en-US" sz="3600" dirty="0"/>
          </a:p>
        </p:txBody>
      </p:sp>
      <p:sp>
        <p:nvSpPr>
          <p:cNvPr id="3" name="Content Placeholder 2"/>
          <p:cNvSpPr>
            <a:spLocks noGrp="1"/>
          </p:cNvSpPr>
          <p:nvPr>
            <p:ph idx="1"/>
          </p:nvPr>
        </p:nvSpPr>
        <p:spPr>
          <a:xfrm>
            <a:off x="457200" y="1371600"/>
            <a:ext cx="8305800" cy="4906963"/>
          </a:xfrm>
        </p:spPr>
        <p:txBody>
          <a:bodyPr>
            <a:normAutofit fontScale="55000" lnSpcReduction="20000"/>
          </a:bodyPr>
          <a:lstStyle/>
          <a:p>
            <a:pPr lvl="0">
              <a:buFont typeface="Wingdings" panose="05000000000000000000" pitchFamily="2" charset="2"/>
              <a:buChar char="v"/>
            </a:pPr>
            <a:r>
              <a:rPr lang="en-US" sz="4000" dirty="0">
                <a:solidFill>
                  <a:srgbClr val="FF0000"/>
                </a:solidFill>
              </a:rPr>
              <a:t>Employ appropriate geological techniques to understand and interpret geological maps.</a:t>
            </a:r>
          </a:p>
          <a:p>
            <a:pPr lvl="0">
              <a:buFont typeface="Wingdings" panose="05000000000000000000" pitchFamily="2" charset="2"/>
              <a:buChar char="v"/>
            </a:pPr>
            <a:r>
              <a:rPr lang="en-US" sz="4000" dirty="0">
                <a:solidFill>
                  <a:srgbClr val="FF0000"/>
                </a:solidFill>
              </a:rPr>
              <a:t>Construct (balanced) geological cross sections</a:t>
            </a:r>
            <a:r>
              <a:rPr lang="en-US" sz="4000" dirty="0"/>
              <a:t>.</a:t>
            </a:r>
          </a:p>
          <a:p>
            <a:pPr lvl="0">
              <a:buFont typeface="Wingdings" panose="05000000000000000000" pitchFamily="2" charset="2"/>
              <a:buChar char="v"/>
            </a:pPr>
            <a:r>
              <a:rPr lang="en-US" sz="4000" dirty="0"/>
              <a:t>Understand the principles employed in constructing a stratigraphic chart.</a:t>
            </a:r>
          </a:p>
          <a:p>
            <a:pPr lvl="0">
              <a:buFont typeface="Wingdings" panose="05000000000000000000" pitchFamily="2" charset="2"/>
              <a:buChar char="v"/>
            </a:pPr>
            <a:r>
              <a:rPr lang="en-US" sz="4000" dirty="0">
                <a:solidFill>
                  <a:srgbClr val="FF0000"/>
                </a:solidFill>
              </a:rPr>
              <a:t>Develop the ability to visualize and interpret three dimensional geological structures.</a:t>
            </a:r>
          </a:p>
          <a:p>
            <a:pPr lvl="0">
              <a:buFont typeface="Wingdings" panose="05000000000000000000" pitchFamily="2" charset="2"/>
              <a:buChar char="v"/>
            </a:pPr>
            <a:r>
              <a:rPr lang="en-US" sz="4000" dirty="0">
                <a:solidFill>
                  <a:srgbClr val="FF0000"/>
                </a:solidFill>
              </a:rPr>
              <a:t>Interpret structures and geological history from a map</a:t>
            </a:r>
            <a:r>
              <a:rPr lang="en-US" sz="4000" dirty="0"/>
              <a:t>.  </a:t>
            </a:r>
          </a:p>
          <a:p>
            <a:pPr lvl="0">
              <a:buFont typeface="Wingdings" panose="05000000000000000000" pitchFamily="2" charset="2"/>
              <a:buChar char="v"/>
            </a:pPr>
            <a:r>
              <a:rPr lang="en-US" sz="4000" dirty="0">
                <a:solidFill>
                  <a:srgbClr val="FF0000"/>
                </a:solidFill>
              </a:rPr>
              <a:t>Design and draw a geological map employing appropriate geological data.</a:t>
            </a:r>
          </a:p>
          <a:p>
            <a:pPr lvl="0">
              <a:buFont typeface="Wingdings" panose="05000000000000000000" pitchFamily="2" charset="2"/>
              <a:buChar char="v"/>
            </a:pPr>
            <a:r>
              <a:rPr lang="en-US" sz="4000" dirty="0">
                <a:solidFill>
                  <a:srgbClr val="FF0000"/>
                </a:solidFill>
              </a:rPr>
              <a:t>Describe measure and analyze geologic structures</a:t>
            </a:r>
            <a:r>
              <a:rPr lang="en-US" sz="4000" dirty="0"/>
              <a:t>.</a:t>
            </a:r>
          </a:p>
          <a:p>
            <a:pPr lvl="0">
              <a:buFont typeface="Wingdings" panose="05000000000000000000" pitchFamily="2" charset="2"/>
              <a:buChar char="v"/>
            </a:pPr>
            <a:r>
              <a:rPr lang="en-US" sz="4000" dirty="0"/>
              <a:t>Develop skills in preparation for field mapping</a:t>
            </a:r>
          </a:p>
          <a:p>
            <a:pPr lvl="0">
              <a:buFont typeface="Wingdings" panose="05000000000000000000" pitchFamily="2" charset="2"/>
              <a:buChar char="v"/>
            </a:pPr>
            <a:r>
              <a:rPr lang="en-US" sz="4000" dirty="0">
                <a:solidFill>
                  <a:srgbClr val="FF0000"/>
                </a:solidFill>
              </a:rPr>
              <a:t>Understand and demonstrate practical skills in the acquisition of geological field data.</a:t>
            </a:r>
          </a:p>
          <a:p>
            <a:pPr lvl="0">
              <a:buFont typeface="Wingdings" panose="05000000000000000000" pitchFamily="2" charset="2"/>
              <a:buChar char="v"/>
            </a:pPr>
            <a:r>
              <a:rPr lang="en-US" sz="4000" dirty="0">
                <a:solidFill>
                  <a:srgbClr val="FF0000"/>
                </a:solidFill>
              </a:rPr>
              <a:t>Utilize safe practices in the field.</a:t>
            </a:r>
          </a:p>
          <a:p>
            <a:pPr>
              <a:buFont typeface="Wingdings" panose="05000000000000000000" pitchFamily="2" charset="2"/>
              <a:buChar char="v"/>
            </a:pPr>
            <a:endParaRPr lang="en-US" dirty="0"/>
          </a:p>
        </p:txBody>
      </p:sp>
      <p:sp>
        <p:nvSpPr>
          <p:cNvPr id="5" name="Slide Number Placeholder 4"/>
          <p:cNvSpPr>
            <a:spLocks noGrp="1"/>
          </p:cNvSpPr>
          <p:nvPr>
            <p:ph type="sldNum" sz="quarter" idx="12"/>
          </p:nvPr>
        </p:nvSpPr>
        <p:spPr/>
        <p:txBody>
          <a:bodyPr/>
          <a:lstStyle/>
          <a:p>
            <a:fld id="{D0086E60-E301-43CD-AAC9-BA90E812C44E}" type="slidenum">
              <a:rPr lang="en-US" smtClean="0"/>
              <a:t>10</a:t>
            </a:fld>
            <a:endParaRPr lang="en-US" dirty="0"/>
          </a:p>
        </p:txBody>
      </p:sp>
    </p:spTree>
    <p:extLst>
      <p:ext uri="{BB962C8B-B14F-4D97-AF65-F5344CB8AC3E}">
        <p14:creationId xmlns:p14="http://schemas.microsoft.com/office/powerpoint/2010/main" val="244404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52400"/>
            <a:ext cx="8229600" cy="1143000"/>
          </a:xfrm>
        </p:spPr>
        <p:txBody>
          <a:bodyPr>
            <a:normAutofit/>
          </a:bodyPr>
          <a:lstStyle/>
          <a:p>
            <a:r>
              <a:rPr lang="en-US" sz="4000" dirty="0"/>
              <a:t>Key Features of a Geological Map</a:t>
            </a:r>
          </a:p>
        </p:txBody>
      </p:sp>
      <p:sp>
        <p:nvSpPr>
          <p:cNvPr id="5" name="Slide Number Placeholder 4"/>
          <p:cNvSpPr>
            <a:spLocks noGrp="1"/>
          </p:cNvSpPr>
          <p:nvPr>
            <p:ph type="sldNum" sz="quarter" idx="12"/>
          </p:nvPr>
        </p:nvSpPr>
        <p:spPr/>
        <p:txBody>
          <a:bodyPr/>
          <a:lstStyle/>
          <a:p>
            <a:fld id="{D0086E60-E301-43CD-AAC9-BA90E812C44E}" type="slidenum">
              <a:rPr lang="en-US" smtClean="0"/>
              <a:t>11</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4400" y="845819"/>
            <a:ext cx="3914775" cy="6002656"/>
          </a:xfrm>
          <a:prstGeom prst="rect">
            <a:avLst/>
          </a:prstGeom>
        </p:spPr>
      </p:pic>
      <p:sp>
        <p:nvSpPr>
          <p:cNvPr id="7" name="TextBox 6"/>
          <p:cNvSpPr txBox="1"/>
          <p:nvPr/>
        </p:nvSpPr>
        <p:spPr>
          <a:xfrm>
            <a:off x="49531" y="1219200"/>
            <a:ext cx="4389119" cy="5016758"/>
          </a:xfrm>
          <a:prstGeom prst="rect">
            <a:avLst/>
          </a:prstGeom>
          <a:noFill/>
        </p:spPr>
        <p:txBody>
          <a:bodyPr wrap="square" rtlCol="0">
            <a:spAutoFit/>
          </a:bodyPr>
          <a:lstStyle/>
          <a:p>
            <a:pPr marL="285750" indent="-285750">
              <a:buFont typeface="Wingdings" panose="05000000000000000000" pitchFamily="2" charset="2"/>
              <a:buChar char="v"/>
            </a:pPr>
            <a:r>
              <a:rPr lang="en-US" sz="2000" dirty="0"/>
              <a:t>Geological Maps Several Key Features: </a:t>
            </a:r>
          </a:p>
          <a:p>
            <a:pPr marL="457200" indent="-457200">
              <a:buFont typeface="+mj-lt"/>
              <a:buAutoNum type="arabicPeriod"/>
            </a:pPr>
            <a:endParaRPr lang="en-US" sz="2000" dirty="0"/>
          </a:p>
          <a:p>
            <a:pPr marL="457200" indent="-457200">
              <a:buFont typeface="+mj-lt"/>
              <a:buAutoNum type="arabicPeriod"/>
            </a:pPr>
            <a:r>
              <a:rPr lang="en-US" sz="2000" dirty="0">
                <a:solidFill>
                  <a:srgbClr val="FF0000"/>
                </a:solidFill>
              </a:rPr>
              <a:t>The map </a:t>
            </a:r>
            <a:r>
              <a:rPr lang="en-US" sz="2000" dirty="0"/>
              <a:t>itself which provides information about topography, regional structures, faults and folds</a:t>
            </a:r>
          </a:p>
          <a:p>
            <a:pPr marL="457200" indent="-457200">
              <a:buFont typeface="+mj-lt"/>
              <a:buAutoNum type="arabicPeriod"/>
            </a:pPr>
            <a:r>
              <a:rPr lang="en-US" sz="2000" dirty="0"/>
              <a:t>The </a:t>
            </a:r>
            <a:r>
              <a:rPr lang="en-US" sz="2000" dirty="0">
                <a:solidFill>
                  <a:srgbClr val="FF0000"/>
                </a:solidFill>
              </a:rPr>
              <a:t>map legend or key </a:t>
            </a:r>
            <a:r>
              <a:rPr lang="en-US" sz="2000" dirty="0"/>
              <a:t>which includes symbols that explain the map content</a:t>
            </a:r>
          </a:p>
          <a:p>
            <a:pPr marL="457200" indent="-457200">
              <a:buFont typeface="+mj-lt"/>
              <a:buAutoNum type="arabicPeriod"/>
            </a:pPr>
            <a:r>
              <a:rPr lang="en-US" sz="2000" dirty="0"/>
              <a:t> An accompanying explanation of the rock or sediment units </a:t>
            </a:r>
          </a:p>
          <a:p>
            <a:pPr marL="457200" indent="-457200">
              <a:buFont typeface="+mj-lt"/>
              <a:buAutoNum type="arabicPeriod"/>
            </a:pPr>
            <a:r>
              <a:rPr lang="en-US" sz="2000" dirty="0"/>
              <a:t> </a:t>
            </a:r>
            <a:r>
              <a:rPr lang="en-US" sz="2000" dirty="0">
                <a:solidFill>
                  <a:srgbClr val="FF0000"/>
                </a:solidFill>
              </a:rPr>
              <a:t>Geological cross section </a:t>
            </a:r>
            <a:r>
              <a:rPr lang="en-US" sz="2000" dirty="0"/>
              <a:t>of the area that the map covers</a:t>
            </a:r>
          </a:p>
          <a:p>
            <a:pPr marL="457200" indent="-457200">
              <a:buFont typeface="+mj-lt"/>
              <a:buAutoNum type="arabicPeriod"/>
            </a:pPr>
            <a:r>
              <a:rPr lang="en-US" sz="2000" dirty="0"/>
              <a:t>Some geological maps may include </a:t>
            </a:r>
            <a:r>
              <a:rPr lang="en-US" sz="2000" dirty="0">
                <a:solidFill>
                  <a:srgbClr val="FF0000"/>
                </a:solidFill>
              </a:rPr>
              <a:t>stratigraphic logs </a:t>
            </a:r>
            <a:r>
              <a:rPr lang="en-US" sz="2000" dirty="0"/>
              <a:t>of key areas</a:t>
            </a:r>
          </a:p>
          <a:p>
            <a:endParaRPr lang="en-US" sz="2000" dirty="0"/>
          </a:p>
        </p:txBody>
      </p:sp>
    </p:spTree>
    <p:extLst>
      <p:ext uri="{BB962C8B-B14F-4D97-AF65-F5344CB8AC3E}">
        <p14:creationId xmlns:p14="http://schemas.microsoft.com/office/powerpoint/2010/main" val="4166160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PGEG 230 Geological Mapping</a:t>
            </a:r>
          </a:p>
        </p:txBody>
      </p:sp>
      <p:sp>
        <p:nvSpPr>
          <p:cNvPr id="5" name="Slide Number Placeholder 4"/>
          <p:cNvSpPr>
            <a:spLocks noGrp="1"/>
          </p:cNvSpPr>
          <p:nvPr>
            <p:ph type="sldNum" sz="quarter" idx="12"/>
          </p:nvPr>
        </p:nvSpPr>
        <p:spPr/>
        <p:txBody>
          <a:bodyPr/>
          <a:lstStyle/>
          <a:p>
            <a:fld id="{D0086E60-E301-43CD-AAC9-BA90E812C44E}" type="slidenum">
              <a:rPr lang="en-US" smtClean="0"/>
              <a:t>12</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3825"/>
            <a:ext cx="8924810"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72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PGEG 230 Geological Mapping</a:t>
            </a:r>
          </a:p>
        </p:txBody>
      </p:sp>
      <p:sp>
        <p:nvSpPr>
          <p:cNvPr id="3" name="Slide Number Placeholder 2"/>
          <p:cNvSpPr>
            <a:spLocks noGrp="1"/>
          </p:cNvSpPr>
          <p:nvPr>
            <p:ph type="sldNum" sz="quarter" idx="12"/>
          </p:nvPr>
        </p:nvSpPr>
        <p:spPr/>
        <p:txBody>
          <a:bodyPr/>
          <a:lstStyle/>
          <a:p>
            <a:fld id="{D0086E60-E301-43CD-AAC9-BA90E812C44E}" type="slidenum">
              <a:rPr lang="en-US" smtClean="0"/>
              <a:t>13</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5" y="133350"/>
            <a:ext cx="9158505" cy="67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270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PGEG 230 Geological Mapping</a:t>
            </a:r>
          </a:p>
        </p:txBody>
      </p:sp>
      <p:sp>
        <p:nvSpPr>
          <p:cNvPr id="3" name="Slide Number Placeholder 2"/>
          <p:cNvSpPr>
            <a:spLocks noGrp="1"/>
          </p:cNvSpPr>
          <p:nvPr>
            <p:ph type="sldNum" sz="quarter" idx="12"/>
          </p:nvPr>
        </p:nvSpPr>
        <p:spPr/>
        <p:txBody>
          <a:bodyPr/>
          <a:lstStyle/>
          <a:p>
            <a:fld id="{D0086E60-E301-43CD-AAC9-BA90E812C44E}" type="slidenum">
              <a:rPr lang="en-US" smtClean="0"/>
              <a:t>14</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884931"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743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0086E60-E301-43CD-AAC9-BA90E812C44E}" type="slidenum">
              <a:rPr lang="en-US" smtClean="0"/>
              <a:t>15</a:t>
            </a:fld>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688"/>
          <a:stretch/>
        </p:blipFill>
        <p:spPr bwMode="auto">
          <a:xfrm>
            <a:off x="457200" y="762000"/>
            <a:ext cx="8105775" cy="508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560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PGEG 230 Geological Mapping</a:t>
            </a:r>
          </a:p>
        </p:txBody>
      </p:sp>
      <p:sp>
        <p:nvSpPr>
          <p:cNvPr id="3" name="Slide Number Placeholder 2"/>
          <p:cNvSpPr>
            <a:spLocks noGrp="1"/>
          </p:cNvSpPr>
          <p:nvPr>
            <p:ph type="sldNum" sz="quarter" idx="12"/>
          </p:nvPr>
        </p:nvSpPr>
        <p:spPr/>
        <p:txBody>
          <a:bodyPr/>
          <a:lstStyle/>
          <a:p>
            <a:fld id="{D0086E60-E301-43CD-AAC9-BA90E812C44E}" type="slidenum">
              <a:rPr lang="en-US" smtClean="0"/>
              <a:t>16</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500063"/>
            <a:ext cx="773430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995363"/>
            <a:ext cx="7972425"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69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600" dirty="0"/>
              <a:t>Geological Cross Sections</a:t>
            </a:r>
            <a:br>
              <a:rPr lang="en-US" sz="3600" dirty="0"/>
            </a:br>
            <a:endParaRPr lang="en-US" sz="3600" dirty="0"/>
          </a:p>
        </p:txBody>
      </p:sp>
      <p:sp>
        <p:nvSpPr>
          <p:cNvPr id="5" name="Slide Number Placeholder 4"/>
          <p:cNvSpPr>
            <a:spLocks noGrp="1"/>
          </p:cNvSpPr>
          <p:nvPr>
            <p:ph type="sldNum" sz="quarter" idx="12"/>
          </p:nvPr>
        </p:nvSpPr>
        <p:spPr/>
        <p:txBody>
          <a:bodyPr/>
          <a:lstStyle/>
          <a:p>
            <a:fld id="{D0086E60-E301-43CD-AAC9-BA90E812C44E}" type="slidenum">
              <a:rPr lang="en-US" smtClean="0"/>
              <a:t>17</a:t>
            </a:fld>
            <a:endParaRPr lang="en-US"/>
          </a:p>
        </p:txBody>
      </p:sp>
      <p:sp>
        <p:nvSpPr>
          <p:cNvPr id="7" name="TextBox 6"/>
          <p:cNvSpPr txBox="1"/>
          <p:nvPr/>
        </p:nvSpPr>
        <p:spPr>
          <a:xfrm>
            <a:off x="30480" y="1219200"/>
            <a:ext cx="8961119" cy="2246769"/>
          </a:xfrm>
          <a:prstGeom prst="rect">
            <a:avLst/>
          </a:prstGeom>
          <a:noFill/>
        </p:spPr>
        <p:txBody>
          <a:bodyPr wrap="square" rtlCol="0">
            <a:spAutoFit/>
          </a:bodyPr>
          <a:lstStyle/>
          <a:p>
            <a:pPr marL="285750" indent="-285750">
              <a:buFont typeface="Wingdings" panose="05000000000000000000" pitchFamily="2" charset="2"/>
              <a:buChar char="v"/>
            </a:pPr>
            <a:r>
              <a:rPr lang="en-US" sz="2000" dirty="0"/>
              <a:t>A Geological cross-section is a sideways view of a slice of the earth</a:t>
            </a:r>
          </a:p>
          <a:p>
            <a:pPr marL="285750" indent="-285750">
              <a:buFont typeface="Wingdings" panose="05000000000000000000" pitchFamily="2" charset="2"/>
              <a:buChar char="v"/>
            </a:pPr>
            <a:r>
              <a:rPr lang="en-US" sz="2000" dirty="0"/>
              <a:t>It shows how different rock types are layered or otherwise related to each other</a:t>
            </a:r>
          </a:p>
          <a:p>
            <a:pPr marL="285750" indent="-285750">
              <a:buFont typeface="Wingdings" panose="05000000000000000000" pitchFamily="2" charset="2"/>
              <a:buChar char="v"/>
            </a:pPr>
            <a:r>
              <a:rPr lang="en-US" sz="2000" dirty="0"/>
              <a:t>It also portrays geological structures beneath earth’s surface such as folds and faults</a:t>
            </a:r>
          </a:p>
          <a:p>
            <a:pPr marL="285750" indent="-285750">
              <a:buFont typeface="Wingdings" panose="05000000000000000000" pitchFamily="2" charset="2"/>
              <a:buChar char="v"/>
            </a:pPr>
            <a:r>
              <a:rPr lang="en-US" sz="2000" dirty="0"/>
              <a:t>Cross-sections are constructed based on geological mapping combined with geophysical data if it is available</a:t>
            </a:r>
          </a:p>
          <a:p>
            <a:endParaRPr lang="en-US" sz="2000" dirty="0"/>
          </a:p>
        </p:txBody>
      </p:sp>
      <p:pic>
        <p:nvPicPr>
          <p:cNvPr id="13" name="Content Placeholder 12"/>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44000"/>
                    </a14:imgEffect>
                    <a14:imgEffect>
                      <a14:brightnessContrast bright="4000" contrast="-6000"/>
                    </a14:imgEffect>
                  </a14:imgLayer>
                </a14:imgProps>
              </a:ext>
              <a:ext uri="{28A0092B-C50C-407E-A947-70E740481C1C}">
                <a14:useLocalDpi xmlns:a14="http://schemas.microsoft.com/office/drawing/2010/main" val="0"/>
              </a:ext>
            </a:extLst>
          </a:blip>
          <a:stretch>
            <a:fillRect/>
          </a:stretch>
        </p:blipFill>
        <p:spPr>
          <a:xfrm>
            <a:off x="180110" y="3200400"/>
            <a:ext cx="8811489" cy="3028950"/>
          </a:xfrm>
        </p:spPr>
      </p:pic>
      <p:sp>
        <p:nvSpPr>
          <p:cNvPr id="14" name="Rectangle 13"/>
          <p:cNvSpPr/>
          <p:nvPr/>
        </p:nvSpPr>
        <p:spPr>
          <a:xfrm>
            <a:off x="3429000" y="6393388"/>
            <a:ext cx="6019799" cy="276999"/>
          </a:xfrm>
          <a:prstGeom prst="rect">
            <a:avLst/>
          </a:prstGeom>
        </p:spPr>
        <p:txBody>
          <a:bodyPr wrap="square">
            <a:spAutoFit/>
          </a:bodyPr>
          <a:lstStyle/>
          <a:p>
            <a:r>
              <a:rPr lang="en-US" sz="1200" dirty="0"/>
              <a:t>http://britgeoheritage.blogspot.ae/2013_05_01_archive.html</a:t>
            </a:r>
          </a:p>
        </p:txBody>
      </p:sp>
      <p:sp>
        <p:nvSpPr>
          <p:cNvPr id="4" name="TextBox 3">
            <a:extLst>
              <a:ext uri="{FF2B5EF4-FFF2-40B4-BE49-F238E27FC236}">
                <a16:creationId xmlns:a16="http://schemas.microsoft.com/office/drawing/2014/main" id="{C04D3479-C7FA-4E98-94C3-1F54BCA11108}"/>
              </a:ext>
            </a:extLst>
          </p:cNvPr>
          <p:cNvSpPr txBox="1"/>
          <p:nvPr/>
        </p:nvSpPr>
        <p:spPr>
          <a:xfrm rot="19415913">
            <a:off x="3694778" y="5382423"/>
            <a:ext cx="1447800" cy="246221"/>
          </a:xfrm>
          <a:prstGeom prst="rect">
            <a:avLst/>
          </a:prstGeom>
          <a:noFill/>
        </p:spPr>
        <p:txBody>
          <a:bodyPr wrap="square" rtlCol="0">
            <a:spAutoFit/>
          </a:bodyPr>
          <a:lstStyle/>
          <a:p>
            <a:r>
              <a:rPr lang="en-US" sz="1000" dirty="0"/>
              <a:t>Sandstones and shales</a:t>
            </a:r>
          </a:p>
        </p:txBody>
      </p:sp>
      <p:sp>
        <p:nvSpPr>
          <p:cNvPr id="9" name="TextBox 8">
            <a:extLst>
              <a:ext uri="{FF2B5EF4-FFF2-40B4-BE49-F238E27FC236}">
                <a16:creationId xmlns:a16="http://schemas.microsoft.com/office/drawing/2014/main" id="{EDE48083-1601-4136-9D35-896BB1D36DAB}"/>
              </a:ext>
            </a:extLst>
          </p:cNvPr>
          <p:cNvSpPr txBox="1"/>
          <p:nvPr/>
        </p:nvSpPr>
        <p:spPr>
          <a:xfrm rot="19415913">
            <a:off x="2903610" y="5324058"/>
            <a:ext cx="1447800" cy="246221"/>
          </a:xfrm>
          <a:prstGeom prst="rect">
            <a:avLst/>
          </a:prstGeom>
          <a:noFill/>
        </p:spPr>
        <p:txBody>
          <a:bodyPr wrap="square" rtlCol="0">
            <a:spAutoFit/>
          </a:bodyPr>
          <a:lstStyle/>
          <a:p>
            <a:r>
              <a:rPr lang="en-US" sz="1000" dirty="0"/>
              <a:t>limestones</a:t>
            </a:r>
          </a:p>
        </p:txBody>
      </p:sp>
      <p:sp>
        <p:nvSpPr>
          <p:cNvPr id="10" name="TextBox 9">
            <a:extLst>
              <a:ext uri="{FF2B5EF4-FFF2-40B4-BE49-F238E27FC236}">
                <a16:creationId xmlns:a16="http://schemas.microsoft.com/office/drawing/2014/main" id="{3993CA2E-88EA-4C65-9F43-6B6DC58912F7}"/>
              </a:ext>
            </a:extLst>
          </p:cNvPr>
          <p:cNvSpPr txBox="1"/>
          <p:nvPr/>
        </p:nvSpPr>
        <p:spPr>
          <a:xfrm rot="19415913">
            <a:off x="2243706" y="5312173"/>
            <a:ext cx="1447800" cy="246221"/>
          </a:xfrm>
          <a:prstGeom prst="rect">
            <a:avLst/>
          </a:prstGeom>
          <a:noFill/>
        </p:spPr>
        <p:txBody>
          <a:bodyPr wrap="square" rtlCol="0">
            <a:spAutoFit/>
          </a:bodyPr>
          <a:lstStyle/>
          <a:p>
            <a:r>
              <a:rPr lang="en-US" sz="1000" dirty="0"/>
              <a:t>Argillaceous shales</a:t>
            </a:r>
          </a:p>
        </p:txBody>
      </p:sp>
      <p:sp>
        <p:nvSpPr>
          <p:cNvPr id="11" name="TextBox 10">
            <a:extLst>
              <a:ext uri="{FF2B5EF4-FFF2-40B4-BE49-F238E27FC236}">
                <a16:creationId xmlns:a16="http://schemas.microsoft.com/office/drawing/2014/main" id="{B02022A7-F763-484C-B14F-372885F7431F}"/>
              </a:ext>
            </a:extLst>
          </p:cNvPr>
          <p:cNvSpPr txBox="1"/>
          <p:nvPr/>
        </p:nvSpPr>
        <p:spPr>
          <a:xfrm rot="19146273">
            <a:off x="1240738" y="5367408"/>
            <a:ext cx="1447800" cy="400110"/>
          </a:xfrm>
          <a:prstGeom prst="rect">
            <a:avLst/>
          </a:prstGeom>
          <a:noFill/>
        </p:spPr>
        <p:txBody>
          <a:bodyPr wrap="square" rtlCol="0">
            <a:spAutoFit/>
          </a:bodyPr>
          <a:lstStyle/>
          <a:p>
            <a:r>
              <a:rPr lang="en-US" sz="1000" dirty="0"/>
              <a:t>Limestones with </a:t>
            </a:r>
            <a:r>
              <a:rPr lang="en-US" sz="1000" dirty="0" err="1"/>
              <a:t>rudists</a:t>
            </a:r>
            <a:r>
              <a:rPr lang="en-US" sz="1000" dirty="0"/>
              <a:t> and chert nodules</a:t>
            </a:r>
          </a:p>
        </p:txBody>
      </p:sp>
      <p:sp>
        <p:nvSpPr>
          <p:cNvPr id="15" name="TextBox 14">
            <a:extLst>
              <a:ext uri="{FF2B5EF4-FFF2-40B4-BE49-F238E27FC236}">
                <a16:creationId xmlns:a16="http://schemas.microsoft.com/office/drawing/2014/main" id="{C13C6F38-87BD-4BA6-89D3-FD4EE0C7B8D0}"/>
              </a:ext>
            </a:extLst>
          </p:cNvPr>
          <p:cNvSpPr txBox="1"/>
          <p:nvPr/>
        </p:nvSpPr>
        <p:spPr>
          <a:xfrm rot="19105118">
            <a:off x="123681" y="5506283"/>
            <a:ext cx="1447800" cy="246221"/>
          </a:xfrm>
          <a:prstGeom prst="rect">
            <a:avLst/>
          </a:prstGeom>
          <a:noFill/>
        </p:spPr>
        <p:txBody>
          <a:bodyPr wrap="square" rtlCol="0">
            <a:spAutoFit/>
          </a:bodyPr>
          <a:lstStyle/>
          <a:p>
            <a:r>
              <a:rPr lang="en-US" sz="1000" dirty="0"/>
              <a:t>Sandstones and shales</a:t>
            </a:r>
          </a:p>
        </p:txBody>
      </p:sp>
      <p:sp>
        <p:nvSpPr>
          <p:cNvPr id="16" name="TextBox 15">
            <a:extLst>
              <a:ext uri="{FF2B5EF4-FFF2-40B4-BE49-F238E27FC236}">
                <a16:creationId xmlns:a16="http://schemas.microsoft.com/office/drawing/2014/main" id="{EB6C4F99-20BA-445E-B865-32EBD3EFA323}"/>
              </a:ext>
            </a:extLst>
          </p:cNvPr>
          <p:cNvSpPr txBox="1"/>
          <p:nvPr/>
        </p:nvSpPr>
        <p:spPr>
          <a:xfrm rot="19415913">
            <a:off x="5462672" y="5515690"/>
            <a:ext cx="1447800" cy="246221"/>
          </a:xfrm>
          <a:prstGeom prst="rect">
            <a:avLst/>
          </a:prstGeom>
          <a:noFill/>
        </p:spPr>
        <p:txBody>
          <a:bodyPr wrap="square" rtlCol="0">
            <a:spAutoFit/>
          </a:bodyPr>
          <a:lstStyle/>
          <a:p>
            <a:r>
              <a:rPr lang="en-US" sz="1000" dirty="0"/>
              <a:t>Granite intrusion</a:t>
            </a:r>
          </a:p>
        </p:txBody>
      </p:sp>
    </p:spTree>
    <p:extLst>
      <p:ext uri="{BB962C8B-B14F-4D97-AF65-F5344CB8AC3E}">
        <p14:creationId xmlns:p14="http://schemas.microsoft.com/office/powerpoint/2010/main" val="2720942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6172200" cy="762000"/>
          </a:xfrm>
        </p:spPr>
        <p:txBody>
          <a:bodyPr>
            <a:normAutofit/>
          </a:bodyPr>
          <a:lstStyle/>
          <a:p>
            <a:r>
              <a:rPr lang="en-US" sz="3600" dirty="0"/>
              <a:t>Geological Cross Sections</a:t>
            </a:r>
          </a:p>
        </p:txBody>
      </p:sp>
      <p:sp>
        <p:nvSpPr>
          <p:cNvPr id="5" name="Slide Number Placeholder 4"/>
          <p:cNvSpPr>
            <a:spLocks noGrp="1"/>
          </p:cNvSpPr>
          <p:nvPr>
            <p:ph type="sldNum" sz="quarter" idx="12"/>
          </p:nvPr>
        </p:nvSpPr>
        <p:spPr/>
        <p:txBody>
          <a:bodyPr/>
          <a:lstStyle/>
          <a:p>
            <a:fld id="{D0086E60-E301-43CD-AAC9-BA90E812C44E}" type="slidenum">
              <a:rPr lang="en-US" smtClean="0"/>
              <a:t>18</a:t>
            </a:fld>
            <a:endParaRPr lang="en-US"/>
          </a:p>
        </p:txBody>
      </p:sp>
      <p:pic>
        <p:nvPicPr>
          <p:cNvPr id="6" name="Content Placeholder 5"/>
          <p:cNvPicPr preferRelativeResize="0">
            <a:picLocks noGrp="1"/>
          </p:cNvPicPr>
          <p:nvPr>
            <p:ph idx="1"/>
          </p:nvPr>
        </p:nvPicPr>
        <p:blipFill rotWithShape="1">
          <a:blip r:embed="rId3">
            <a:extLst>
              <a:ext uri="{28A0092B-C50C-407E-A947-70E740481C1C}">
                <a14:useLocalDpi xmlns:a14="http://schemas.microsoft.com/office/drawing/2010/main" val="0"/>
              </a:ext>
            </a:extLst>
          </a:blip>
          <a:srcRect t="182" b="51205"/>
          <a:stretch/>
        </p:blipFill>
        <p:spPr>
          <a:xfrm>
            <a:off x="0" y="838200"/>
            <a:ext cx="5715000" cy="4724400"/>
          </a:xfrm>
        </p:spPr>
      </p:pic>
      <p:pic>
        <p:nvPicPr>
          <p:cNvPr id="10" name="Content Placeholder 5"/>
          <p:cNvPicPr>
            <a:picLocks noChangeAspect="1"/>
          </p:cNvPicPr>
          <p:nvPr/>
        </p:nvPicPr>
        <p:blipFill rotWithShape="1">
          <a:blip r:embed="rId3">
            <a:extLst>
              <a:ext uri="{28A0092B-C50C-407E-A947-70E740481C1C}">
                <a14:useLocalDpi xmlns:a14="http://schemas.microsoft.com/office/drawing/2010/main" val="0"/>
              </a:ext>
            </a:extLst>
          </a:blip>
          <a:srcRect t="48425" b="-48425"/>
          <a:stretch/>
        </p:blipFill>
        <p:spPr>
          <a:xfrm>
            <a:off x="5650586" y="2362200"/>
            <a:ext cx="3493413" cy="5569111"/>
          </a:xfrm>
          <a:prstGeom prst="rect">
            <a:avLst/>
          </a:prstGeom>
        </p:spPr>
      </p:pic>
      <p:sp>
        <p:nvSpPr>
          <p:cNvPr id="8" name="Rectangle 7"/>
          <p:cNvSpPr/>
          <p:nvPr/>
        </p:nvSpPr>
        <p:spPr>
          <a:xfrm>
            <a:off x="3276600" y="6477000"/>
            <a:ext cx="4572000" cy="276999"/>
          </a:xfrm>
          <a:prstGeom prst="rect">
            <a:avLst/>
          </a:prstGeom>
        </p:spPr>
        <p:txBody>
          <a:bodyPr>
            <a:spAutoFit/>
          </a:bodyPr>
          <a:lstStyle/>
          <a:p>
            <a:r>
              <a:rPr lang="en-US" sz="1200" dirty="0"/>
              <a:t>http://geology.utah.gov/online_html/pi/pi-66/images/pi66expl.jpg</a:t>
            </a:r>
          </a:p>
        </p:txBody>
      </p:sp>
    </p:spTree>
    <p:extLst>
      <p:ext uri="{BB962C8B-B14F-4D97-AF65-F5344CB8AC3E}">
        <p14:creationId xmlns:p14="http://schemas.microsoft.com/office/powerpoint/2010/main" val="39874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B9B51-1628-46DB-9280-41B62515E415}"/>
              </a:ext>
            </a:extLst>
          </p:cNvPr>
          <p:cNvPicPr>
            <a:picLocks noChangeAspect="1"/>
          </p:cNvPicPr>
          <p:nvPr/>
        </p:nvPicPr>
        <p:blipFill>
          <a:blip r:embed="rId2"/>
          <a:stretch>
            <a:fillRect/>
          </a:stretch>
        </p:blipFill>
        <p:spPr>
          <a:xfrm>
            <a:off x="1905000" y="9770"/>
            <a:ext cx="5334000" cy="6838462"/>
          </a:xfrm>
          <a:prstGeom prst="rect">
            <a:avLst/>
          </a:prstGeom>
        </p:spPr>
      </p:pic>
      <p:sp>
        <p:nvSpPr>
          <p:cNvPr id="5" name="Slide Number Placeholder 4">
            <a:extLst>
              <a:ext uri="{FF2B5EF4-FFF2-40B4-BE49-F238E27FC236}">
                <a16:creationId xmlns:a16="http://schemas.microsoft.com/office/drawing/2014/main" id="{FC6B298C-6AC7-4136-8F8F-82AFD93F2B34}"/>
              </a:ext>
            </a:extLst>
          </p:cNvPr>
          <p:cNvSpPr>
            <a:spLocks noGrp="1"/>
          </p:cNvSpPr>
          <p:nvPr>
            <p:ph type="sldNum" sz="quarter" idx="12"/>
          </p:nvPr>
        </p:nvSpPr>
        <p:spPr>
          <a:xfrm>
            <a:off x="6457950" y="6356350"/>
            <a:ext cx="2057400" cy="365125"/>
          </a:xfrm>
        </p:spPr>
        <p:txBody>
          <a:bodyPr>
            <a:normAutofit/>
          </a:bodyPr>
          <a:lstStyle/>
          <a:p>
            <a:pPr>
              <a:spcAft>
                <a:spcPts val="600"/>
              </a:spcAft>
            </a:pPr>
            <a:fld id="{D0086E60-E301-43CD-AAC9-BA90E812C44E}" type="slidenum">
              <a:rPr lang="en-US" smtClean="0"/>
              <a:pPr>
                <a:spcAft>
                  <a:spcPts val="600"/>
                </a:spcAft>
              </a:pPr>
              <a:t>19</a:t>
            </a:fld>
            <a:endParaRPr lang="en-US"/>
          </a:p>
        </p:txBody>
      </p:sp>
    </p:spTree>
    <p:extLst>
      <p:ext uri="{BB962C8B-B14F-4D97-AF65-F5344CB8AC3E}">
        <p14:creationId xmlns:p14="http://schemas.microsoft.com/office/powerpoint/2010/main" val="3270291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172200" cy="1143000"/>
          </a:xfrm>
        </p:spPr>
        <p:txBody>
          <a:bodyPr>
            <a:normAutofit/>
          </a:bodyPr>
          <a:lstStyle/>
          <a:p>
            <a:r>
              <a:rPr lang="en-US" sz="3600" dirty="0"/>
              <a:t>What is a Geological Map?</a:t>
            </a:r>
          </a:p>
        </p:txBody>
      </p:sp>
      <p:sp>
        <p:nvSpPr>
          <p:cNvPr id="5" name="Slide Number Placeholder 4"/>
          <p:cNvSpPr>
            <a:spLocks noGrp="1"/>
          </p:cNvSpPr>
          <p:nvPr>
            <p:ph type="sldNum" sz="quarter" idx="12"/>
          </p:nvPr>
        </p:nvSpPr>
        <p:spPr/>
        <p:txBody>
          <a:bodyPr/>
          <a:lstStyle/>
          <a:p>
            <a:fld id="{D0086E60-E301-43CD-AAC9-BA90E812C44E}" type="slidenum">
              <a:rPr lang="en-US" smtClean="0"/>
              <a:t>2</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5134" y="721044"/>
            <a:ext cx="3952666" cy="6060756"/>
          </a:xfrm>
          <a:prstGeom prst="rect">
            <a:avLst/>
          </a:prstGeom>
        </p:spPr>
      </p:pic>
      <p:sp>
        <p:nvSpPr>
          <p:cNvPr id="7" name="TextBox 6"/>
          <p:cNvSpPr txBox="1"/>
          <p:nvPr/>
        </p:nvSpPr>
        <p:spPr>
          <a:xfrm>
            <a:off x="30481" y="1524000"/>
            <a:ext cx="5151119" cy="3416320"/>
          </a:xfrm>
          <a:prstGeom prst="rect">
            <a:avLst/>
          </a:prstGeom>
          <a:noFill/>
        </p:spPr>
        <p:txBody>
          <a:bodyPr wrap="square" rtlCol="0">
            <a:spAutoFit/>
          </a:bodyPr>
          <a:lstStyle/>
          <a:p>
            <a:pPr marL="285750" indent="-285750">
              <a:buFont typeface="Wingdings" panose="05000000000000000000" pitchFamily="2" charset="2"/>
              <a:buChar char="v"/>
            </a:pPr>
            <a:r>
              <a:rPr lang="en-US" dirty="0"/>
              <a:t>Geol. maps shows </a:t>
            </a:r>
            <a:r>
              <a:rPr lang="en-US" dirty="0">
                <a:solidFill>
                  <a:srgbClr val="FF0000"/>
                </a:solidFill>
              </a:rPr>
              <a:t>“mappable” rock units</a:t>
            </a:r>
          </a:p>
          <a:p>
            <a:pPr marL="285750" indent="-285750">
              <a:buFont typeface="Wingdings" panose="05000000000000000000" pitchFamily="2" charset="2"/>
              <a:buChar char="v"/>
            </a:pPr>
            <a:r>
              <a:rPr lang="en-US" dirty="0"/>
              <a:t>Geol. Maps graphically communicate vast amounts of geological information.</a:t>
            </a:r>
          </a:p>
          <a:p>
            <a:pPr marL="285750" indent="-285750">
              <a:buFont typeface="Wingdings" panose="05000000000000000000" pitchFamily="2" charset="2"/>
              <a:buChar char="v"/>
            </a:pPr>
            <a:r>
              <a:rPr lang="en-US" dirty="0"/>
              <a:t>Geol. Maps display </a:t>
            </a:r>
            <a:r>
              <a:rPr lang="en-US" dirty="0">
                <a:solidFill>
                  <a:srgbClr val="FF0000"/>
                </a:solidFill>
              </a:rPr>
              <a:t>geological structures </a:t>
            </a:r>
            <a:r>
              <a:rPr lang="en-US" dirty="0"/>
              <a:t>such as faults and folds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Display 3D features in a 2D flat piece of paper.</a:t>
            </a:r>
          </a:p>
          <a:p>
            <a:pPr marL="285750" indent="-285750">
              <a:buFont typeface="Wingdings" panose="05000000000000000000" pitchFamily="2" charset="2"/>
              <a:buChar char="v"/>
            </a:pPr>
            <a:r>
              <a:rPr lang="en-US" dirty="0"/>
              <a:t>A mappable unit of rock or sediment </a:t>
            </a:r>
          </a:p>
          <a:p>
            <a:pPr marL="1200150" lvl="2" indent="-285750">
              <a:buFont typeface="Wingdings" panose="05000000000000000000" pitchFamily="2" charset="2"/>
              <a:buChar char="ü"/>
            </a:pPr>
            <a:r>
              <a:rPr lang="en-US" dirty="0"/>
              <a:t>Can be </a:t>
            </a:r>
            <a:r>
              <a:rPr lang="en-US" dirty="0">
                <a:solidFill>
                  <a:srgbClr val="FF0000"/>
                </a:solidFill>
              </a:rPr>
              <a:t>consistently recognized</a:t>
            </a:r>
          </a:p>
          <a:p>
            <a:pPr marL="1200150" lvl="2" indent="-285750">
              <a:buFont typeface="Wingdings" panose="05000000000000000000" pitchFamily="2" charset="2"/>
              <a:buChar char="ü"/>
            </a:pPr>
            <a:r>
              <a:rPr lang="en-US" dirty="0"/>
              <a:t> </a:t>
            </a:r>
            <a:r>
              <a:rPr lang="en-US" dirty="0">
                <a:solidFill>
                  <a:srgbClr val="FF0000"/>
                </a:solidFill>
              </a:rPr>
              <a:t>Can trace across a landscape</a:t>
            </a:r>
          </a:p>
          <a:p>
            <a:pPr marL="1200150" lvl="2" indent="-285750">
              <a:buFont typeface="Wingdings" panose="05000000000000000000" pitchFamily="2" charset="2"/>
              <a:buChar char="ü"/>
            </a:pPr>
            <a:r>
              <a:rPr lang="en-US" dirty="0"/>
              <a:t>Can </a:t>
            </a:r>
            <a:r>
              <a:rPr lang="en-US" dirty="0">
                <a:solidFill>
                  <a:srgbClr val="FF0000"/>
                </a:solidFill>
              </a:rPr>
              <a:t>be described so that it is easily </a:t>
            </a:r>
          </a:p>
          <a:p>
            <a:pPr lvl="2"/>
            <a:r>
              <a:rPr lang="en-US" dirty="0">
                <a:solidFill>
                  <a:srgbClr val="FF0000"/>
                </a:solidFill>
              </a:rPr>
              <a:t>       recognized  and verified by others</a:t>
            </a:r>
          </a:p>
        </p:txBody>
      </p:sp>
    </p:spTree>
    <p:extLst>
      <p:ext uri="{BB962C8B-B14F-4D97-AF65-F5344CB8AC3E}">
        <p14:creationId xmlns:p14="http://schemas.microsoft.com/office/powerpoint/2010/main" val="120810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99866E-D614-444C-BB45-EEADDA76349C}"/>
              </a:ext>
            </a:extLst>
          </p:cNvPr>
          <p:cNvSpPr>
            <a:spLocks noGrp="1"/>
          </p:cNvSpPr>
          <p:nvPr>
            <p:ph type="ftr" sz="quarter" idx="11"/>
          </p:nvPr>
        </p:nvSpPr>
        <p:spPr/>
        <p:txBody>
          <a:bodyPr/>
          <a:lstStyle/>
          <a:p>
            <a:r>
              <a:rPr lang="en-US"/>
              <a:t>PGEG 230 Geological Mapping</a:t>
            </a:r>
          </a:p>
        </p:txBody>
      </p:sp>
      <p:sp>
        <p:nvSpPr>
          <p:cNvPr id="3" name="Slide Number Placeholder 2">
            <a:extLst>
              <a:ext uri="{FF2B5EF4-FFF2-40B4-BE49-F238E27FC236}">
                <a16:creationId xmlns:a16="http://schemas.microsoft.com/office/drawing/2014/main" id="{33AF0D5E-DD8F-426D-A4CF-247799EB4DD5}"/>
              </a:ext>
            </a:extLst>
          </p:cNvPr>
          <p:cNvSpPr>
            <a:spLocks noGrp="1"/>
          </p:cNvSpPr>
          <p:nvPr>
            <p:ph type="sldNum" sz="quarter" idx="12"/>
          </p:nvPr>
        </p:nvSpPr>
        <p:spPr/>
        <p:txBody>
          <a:bodyPr/>
          <a:lstStyle/>
          <a:p>
            <a:fld id="{D0086E60-E301-43CD-AAC9-BA90E812C44E}" type="slidenum">
              <a:rPr lang="en-US" smtClean="0"/>
              <a:t>20</a:t>
            </a:fld>
            <a:endParaRPr lang="en-US"/>
          </a:p>
        </p:txBody>
      </p:sp>
      <p:pic>
        <p:nvPicPr>
          <p:cNvPr id="4" name="Picture 3">
            <a:extLst>
              <a:ext uri="{FF2B5EF4-FFF2-40B4-BE49-F238E27FC236}">
                <a16:creationId xmlns:a16="http://schemas.microsoft.com/office/drawing/2014/main" id="{50B48642-CADD-45F4-AE8A-86106A6F5221}"/>
              </a:ext>
            </a:extLst>
          </p:cNvPr>
          <p:cNvPicPr>
            <a:picLocks noChangeAspect="1"/>
          </p:cNvPicPr>
          <p:nvPr/>
        </p:nvPicPr>
        <p:blipFill>
          <a:blip r:embed="rId2"/>
          <a:stretch>
            <a:fillRect/>
          </a:stretch>
        </p:blipFill>
        <p:spPr>
          <a:xfrm>
            <a:off x="1824839" y="0"/>
            <a:ext cx="5494322" cy="6858000"/>
          </a:xfrm>
          <a:prstGeom prst="rect">
            <a:avLst/>
          </a:prstGeom>
        </p:spPr>
      </p:pic>
    </p:spTree>
    <p:extLst>
      <p:ext uri="{BB962C8B-B14F-4D97-AF65-F5344CB8AC3E}">
        <p14:creationId xmlns:p14="http://schemas.microsoft.com/office/powerpoint/2010/main" val="2565153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ubs.usgs.gov/of/2007/1373/images/Fig4_11_6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32931"/>
            <a:ext cx="9144000" cy="50221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txBox="1">
            <a:spLocks noChangeArrowheads="1"/>
          </p:cNvSpPr>
          <p:nvPr/>
        </p:nvSpPr>
        <p:spPr bwMode="auto">
          <a:xfrm>
            <a:off x="0" y="640028"/>
            <a:ext cx="9042400" cy="6477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r>
              <a:rPr lang="en-US" sz="3600" kern="0" dirty="0">
                <a:solidFill>
                  <a:schemeClr val="accent1"/>
                </a:solidFill>
                <a:latin typeface="Comic Sans MS" pitchFamily="66" charset="0"/>
                <a:ea typeface="+mj-ea"/>
                <a:cs typeface="Times New Roman" pitchFamily="18" charset="0"/>
              </a:rPr>
              <a:t>Seismic Interpretation and Subsurface Mapping</a:t>
            </a:r>
            <a:endParaRPr kumimoji="0" lang="en-GB" sz="3600" b="1" i="0" u="none" strike="noStrike" kern="0" cap="none" spc="0" normalizeH="0" baseline="0" noProof="0" dirty="0">
              <a:ln>
                <a:noFill/>
              </a:ln>
              <a:solidFill>
                <a:schemeClr val="accent1"/>
              </a:solidFill>
              <a:effectLst/>
              <a:uLnTx/>
              <a:uFillTx/>
              <a:latin typeface="+mj-lt"/>
              <a:ea typeface="+mj-ea"/>
              <a:cs typeface="+mj-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 Θέση αριθμού διαφάνειας"/>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3049E4-8648-4462-A8E2-EDDF255337F7}" type="slidenum">
              <a:rPr kumimoji="0" lang="en-GB"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9578" name="Text Box 10"/>
          <p:cNvSpPr txBox="1">
            <a:spLocks noChangeArrowheads="1"/>
          </p:cNvSpPr>
          <p:nvPr/>
        </p:nvSpPr>
        <p:spPr bwMode="auto">
          <a:xfrm>
            <a:off x="2600325" y="6858000"/>
            <a:ext cx="4521200" cy="396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GB" sz="2000" b="0" i="0" u="none" strike="noStrike" kern="1200" cap="none" spc="0" normalizeH="0" baseline="0" noProof="0">
                <a:ln>
                  <a:noFill/>
                </a:ln>
                <a:solidFill>
                  <a:srgbClr val="FFFFFF"/>
                </a:solidFill>
                <a:effectLst/>
                <a:uLnTx/>
                <a:uFillTx/>
                <a:latin typeface="Comic Sans MS" pitchFamily="66" charset="0"/>
                <a:ea typeface="+mn-ea"/>
                <a:cs typeface="+mn-cs"/>
              </a:rPr>
              <a:t> </a:t>
            </a:r>
          </a:p>
        </p:txBody>
      </p:sp>
      <p:sp>
        <p:nvSpPr>
          <p:cNvPr id="109579" name="Text Box 11"/>
          <p:cNvSpPr txBox="1">
            <a:spLocks noChangeArrowheads="1"/>
          </p:cNvSpPr>
          <p:nvPr/>
        </p:nvSpPr>
        <p:spPr bwMode="auto">
          <a:xfrm>
            <a:off x="5889625" y="1731963"/>
            <a:ext cx="2946400" cy="3667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9580" name="Text Box 12"/>
          <p:cNvSpPr txBox="1">
            <a:spLocks noChangeArrowheads="1"/>
          </p:cNvSpPr>
          <p:nvPr/>
        </p:nvSpPr>
        <p:spPr bwMode="auto">
          <a:xfrm>
            <a:off x="5715000" y="1009650"/>
            <a:ext cx="3181350" cy="36671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9583" name="Text Box 15"/>
          <p:cNvSpPr txBox="1">
            <a:spLocks noChangeArrowheads="1"/>
          </p:cNvSpPr>
          <p:nvPr/>
        </p:nvSpPr>
        <p:spPr bwMode="auto">
          <a:xfrm>
            <a:off x="7191375" y="2176463"/>
            <a:ext cx="1803400" cy="3667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9587" name="Text Box 19"/>
          <p:cNvSpPr txBox="1">
            <a:spLocks noChangeArrowheads="1"/>
          </p:cNvSpPr>
          <p:nvPr/>
        </p:nvSpPr>
        <p:spPr bwMode="auto">
          <a:xfrm>
            <a:off x="1727200" y="111630"/>
            <a:ext cx="5635625" cy="779462"/>
          </a:xfrm>
          <a:prstGeom prst="rect">
            <a:avLst/>
          </a:prstGeom>
          <a:noFill/>
          <a:ln w="9525" algn="ctr">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kern="1200" cap="none" spc="0" normalizeH="0" baseline="0" noProof="0" dirty="0">
                <a:ln>
                  <a:noFill/>
                </a:ln>
                <a:solidFill>
                  <a:srgbClr val="FFFFCC"/>
                </a:solidFill>
                <a:effectLst/>
                <a:uLnTx/>
                <a:uFillTx/>
                <a:latin typeface="Comic Sans MS" pitchFamily="66" charset="0"/>
                <a:ea typeface="+mn-ea"/>
                <a:cs typeface="+mn-cs"/>
              </a:rPr>
              <a:t>Seismic acquisition offshore</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FFFFCC"/>
              </a:solidFill>
              <a:effectLst/>
              <a:uLnTx/>
              <a:uFillTx/>
              <a:latin typeface="Comic Sans MS" pitchFamily="66" charset="0"/>
              <a:ea typeface="+mn-ea"/>
              <a:cs typeface="+mn-cs"/>
            </a:endParaRPr>
          </a:p>
        </p:txBody>
      </p:sp>
      <p:pic>
        <p:nvPicPr>
          <p:cNvPr id="11" name="Picture 4" descr="streamers"/>
          <p:cNvPicPr>
            <a:picLocks noChangeAspect="1" noChangeArrowheads="1"/>
          </p:cNvPicPr>
          <p:nvPr/>
        </p:nvPicPr>
        <p:blipFill>
          <a:blip r:embed="rId2" cstate="print"/>
          <a:srcRect/>
          <a:stretch>
            <a:fillRect/>
          </a:stretch>
        </p:blipFill>
        <p:spPr bwMode="auto">
          <a:xfrm>
            <a:off x="4300253" y="929365"/>
            <a:ext cx="4061716" cy="265219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29365"/>
            <a:ext cx="4038600" cy="247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7812"/>
          <a:stretch/>
        </p:blipFill>
        <p:spPr>
          <a:xfrm>
            <a:off x="6351464" y="4117019"/>
            <a:ext cx="2010507" cy="183466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4881"/>
          <a:stretch/>
        </p:blipFill>
        <p:spPr>
          <a:xfrm>
            <a:off x="4300253" y="4083124"/>
            <a:ext cx="1871514" cy="1868555"/>
          </a:xfrm>
          <a:prstGeom prst="rect">
            <a:avLst/>
          </a:prstGeom>
        </p:spPr>
      </p:pic>
      <p:pic>
        <p:nvPicPr>
          <p:cNvPr id="1085" name="Picture 6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193" t="28148" r="7655" b="3898"/>
          <a:stretch/>
        </p:blipFill>
        <p:spPr bwMode="auto">
          <a:xfrm>
            <a:off x="0" y="3782191"/>
            <a:ext cx="4079762" cy="235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36010" y="3581557"/>
            <a:ext cx="264477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Towed streamer geometry</a:t>
            </a:r>
          </a:p>
        </p:txBody>
      </p:sp>
      <p:sp>
        <p:nvSpPr>
          <p:cNvPr id="74" name="TextBox 73"/>
          <p:cNvSpPr txBox="1"/>
          <p:nvPr/>
        </p:nvSpPr>
        <p:spPr>
          <a:xfrm>
            <a:off x="4235885" y="5964823"/>
            <a:ext cx="214415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Cable (or Streamer)</a:t>
            </a:r>
          </a:p>
        </p:txBody>
      </p:sp>
      <p:sp>
        <p:nvSpPr>
          <p:cNvPr id="75" name="TextBox 74"/>
          <p:cNvSpPr txBox="1"/>
          <p:nvPr/>
        </p:nvSpPr>
        <p:spPr>
          <a:xfrm>
            <a:off x="6351464" y="5964823"/>
            <a:ext cx="214415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Air-gun sound source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5 - Θέση αριθμού διαφάνειας"/>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A4175-084D-4613-B99B-497DD1E49763}" type="slidenum">
              <a:rPr kumimoji="0" lang="en-GB"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8550" name="Rectangle 6"/>
          <p:cNvSpPr>
            <a:spLocks noChangeArrowheads="1"/>
          </p:cNvSpPr>
          <p:nvPr/>
        </p:nvSpPr>
        <p:spPr bwMode="auto">
          <a:xfrm>
            <a:off x="504825" y="820738"/>
            <a:ext cx="8128000" cy="2033587"/>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1200" cap="none" spc="0" normalizeH="0" baseline="0" noProof="0" dirty="0">
                <a:ln>
                  <a:noFill/>
                </a:ln>
                <a:solidFill>
                  <a:srgbClr val="FFFFFF"/>
                </a:solidFill>
                <a:effectLst/>
                <a:uLnTx/>
                <a:uFillTx/>
                <a:latin typeface="Comic Sans MS" pitchFamily="66" charset="0"/>
                <a:ea typeface="+mn-ea"/>
                <a:cs typeface="+mn-cs"/>
              </a:rPr>
              <a:t>Onshore seismic acquisition requires an energy input from a “thumper” truck or dynamite.  Geophones arrayed in a line behind the truck record the returning seismic signal.</a:t>
            </a:r>
          </a:p>
        </p:txBody>
      </p:sp>
      <p:sp>
        <p:nvSpPr>
          <p:cNvPr id="108571" name="Text Box 27"/>
          <p:cNvSpPr txBox="1">
            <a:spLocks noChangeArrowheads="1"/>
          </p:cNvSpPr>
          <p:nvPr/>
        </p:nvSpPr>
        <p:spPr bwMode="auto">
          <a:xfrm>
            <a:off x="6469325" y="4378325"/>
            <a:ext cx="2249487" cy="1616075"/>
          </a:xfrm>
          <a:prstGeom prst="rect">
            <a:avLst/>
          </a:prstGeom>
          <a:noFill/>
          <a:ln w="38100" algn="ctr">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mic Sans MS" pitchFamily="66" charset="0"/>
                <a:ea typeface="+mn-ea"/>
                <a:cs typeface="+mn-cs"/>
              </a:rPr>
              <a:t>Sub-horizontal beds</a:t>
            </a:r>
            <a:endParaRPr kumimoji="0" lang="en-GB" sz="1000" b="0"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mic Sans MS" pitchFamily="66" charset="0"/>
                <a:ea typeface="+mn-ea"/>
                <a:cs typeface="+mn-cs"/>
              </a:rPr>
              <a:t>Unconformity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mic Sans MS" pitchFamily="66" charset="0"/>
                <a:ea typeface="+mn-ea"/>
                <a:cs typeface="+mn-cs"/>
              </a:rPr>
              <a:t>Dipping beds</a:t>
            </a:r>
          </a:p>
        </p:txBody>
      </p:sp>
      <p:sp>
        <p:nvSpPr>
          <p:cNvPr id="108573" name="Line 29"/>
          <p:cNvSpPr>
            <a:spLocks noChangeShapeType="1"/>
          </p:cNvSpPr>
          <p:nvPr/>
        </p:nvSpPr>
        <p:spPr bwMode="auto">
          <a:xfrm flipH="1" flipV="1">
            <a:off x="5922516" y="5077572"/>
            <a:ext cx="393700" cy="9525"/>
          </a:xfrm>
          <a:prstGeom prst="line">
            <a:avLst/>
          </a:prstGeom>
          <a:noFill/>
          <a:ln w="38100">
            <a:solidFill>
              <a:srgbClr val="FFD72D"/>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579" name="Text Box 35"/>
          <p:cNvSpPr txBox="1">
            <a:spLocks noChangeArrowheads="1"/>
          </p:cNvSpPr>
          <p:nvPr/>
        </p:nvSpPr>
        <p:spPr bwMode="auto">
          <a:xfrm>
            <a:off x="111125" y="84138"/>
            <a:ext cx="7289800" cy="579437"/>
          </a:xfrm>
          <a:prstGeom prst="rect">
            <a:avLst/>
          </a:prstGeom>
          <a:noFill/>
          <a:ln w="38100" algn="ctr">
            <a:noFill/>
            <a:miter lim="800000"/>
            <a:headEnd/>
            <a:tailEnd/>
          </a:ln>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kern="1200" cap="none" spc="0" normalizeH="0" baseline="0" noProof="0">
                <a:ln>
                  <a:noFill/>
                </a:ln>
                <a:solidFill>
                  <a:srgbClr val="FFFFFF"/>
                </a:solidFill>
                <a:effectLst/>
                <a:uLnTx/>
                <a:uFillTx/>
                <a:latin typeface="Comic Sans MS" pitchFamily="66" charset="0"/>
                <a:ea typeface="+mn-ea"/>
                <a:cs typeface="+mn-cs"/>
              </a:rPr>
              <a:t>Seismic acquisition onshore (1)</a:t>
            </a:r>
            <a:endParaRPr kumimoji="0" lang="en-US" sz="32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108585" name="Picture 41" descr="LandStratcrop4"/>
          <p:cNvPicPr>
            <a:picLocks noChangeAspect="1" noChangeArrowheads="1"/>
          </p:cNvPicPr>
          <p:nvPr/>
        </p:nvPicPr>
        <p:blipFill>
          <a:blip r:embed="rId2" cstate="print"/>
          <a:srcRect/>
          <a:stretch>
            <a:fillRect/>
          </a:stretch>
        </p:blipFill>
        <p:spPr bwMode="auto">
          <a:xfrm>
            <a:off x="56010" y="1965325"/>
            <a:ext cx="5715000" cy="4321175"/>
          </a:xfrm>
          <a:prstGeom prst="rect">
            <a:avLst/>
          </a:prstGeom>
          <a:noFill/>
          <a:ln w="38100">
            <a:solidFill>
              <a:schemeClr val="bg1"/>
            </a:solidFill>
            <a:miter lim="800000"/>
            <a:headEnd/>
            <a:tailEnd/>
          </a:ln>
        </p:spPr>
      </p:pic>
      <p:sp>
        <p:nvSpPr>
          <p:cNvPr id="108586" name="Text Box 42"/>
          <p:cNvSpPr txBox="1">
            <a:spLocks noChangeArrowheads="1"/>
          </p:cNvSpPr>
          <p:nvPr/>
        </p:nvSpPr>
        <p:spPr bwMode="auto">
          <a:xfrm>
            <a:off x="2271420" y="3219450"/>
            <a:ext cx="1085850" cy="396875"/>
          </a:xfrm>
          <a:prstGeom prst="rect">
            <a:avLst/>
          </a:prstGeom>
          <a:noFill/>
          <a:ln w="38100" algn="ctr">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Comic Sans MS" pitchFamily="66" charset="0"/>
                <a:ea typeface="+mn-ea"/>
                <a:cs typeface="+mn-cs"/>
              </a:rPr>
              <a:t>Geophones (receivers)</a:t>
            </a:r>
            <a:endParaRPr kumimoji="0" lang="en-US" sz="1000" b="1"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
        <p:nvSpPr>
          <p:cNvPr id="108587" name="Text Box 43"/>
          <p:cNvSpPr txBox="1">
            <a:spLocks noChangeArrowheads="1"/>
          </p:cNvSpPr>
          <p:nvPr/>
        </p:nvSpPr>
        <p:spPr bwMode="auto">
          <a:xfrm>
            <a:off x="4917120" y="3086100"/>
            <a:ext cx="762000" cy="396875"/>
          </a:xfrm>
          <a:prstGeom prst="rect">
            <a:avLst/>
          </a:prstGeom>
          <a:noFill/>
          <a:ln w="38100" algn="ctr">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Comic Sans MS" pitchFamily="66" charset="0"/>
                <a:ea typeface="+mn-ea"/>
                <a:cs typeface="+mn-cs"/>
              </a:rPr>
              <a:t>Vibrator (source)</a:t>
            </a:r>
            <a:endParaRPr kumimoji="0" lang="en-US" sz="1000" b="1"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
        <p:nvSpPr>
          <p:cNvPr id="108588" name="Line 44"/>
          <p:cNvSpPr>
            <a:spLocks noChangeShapeType="1"/>
          </p:cNvSpPr>
          <p:nvPr/>
        </p:nvSpPr>
        <p:spPr bwMode="auto">
          <a:xfrm flipH="1" flipV="1">
            <a:off x="4840026" y="3143250"/>
            <a:ext cx="171450" cy="11430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516" y="1965325"/>
            <a:ext cx="3135423" cy="203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5 - Θέση αριθμού διαφάνειας"/>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A4175-084D-4613-B99B-497DD1E49763}" type="slidenum">
              <a:rPr kumimoji="0" lang="en-GB"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8579" name="Text Box 35"/>
          <p:cNvSpPr txBox="1">
            <a:spLocks noChangeArrowheads="1"/>
          </p:cNvSpPr>
          <p:nvPr/>
        </p:nvSpPr>
        <p:spPr bwMode="auto">
          <a:xfrm>
            <a:off x="111125" y="84138"/>
            <a:ext cx="7289800" cy="579437"/>
          </a:xfrm>
          <a:prstGeom prst="rect">
            <a:avLst/>
          </a:prstGeom>
          <a:noFill/>
          <a:ln w="38100" algn="ctr">
            <a:noFill/>
            <a:miter lim="800000"/>
            <a:headEnd/>
            <a:tailEnd/>
          </a:ln>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kern="1200" cap="none" spc="0" normalizeH="0" baseline="0" noProof="0">
                <a:ln>
                  <a:noFill/>
                </a:ln>
                <a:solidFill>
                  <a:srgbClr val="FFFFFF"/>
                </a:solidFill>
                <a:effectLst/>
                <a:uLnTx/>
                <a:uFillTx/>
                <a:latin typeface="Comic Sans MS" pitchFamily="66" charset="0"/>
                <a:ea typeface="+mn-ea"/>
                <a:cs typeface="+mn-cs"/>
              </a:rPr>
              <a:t>Seismic acquisition onshore (1)</a:t>
            </a:r>
            <a:endParaRPr kumimoji="0" lang="en-US" sz="32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108585" name="Picture 41" descr="LandStratcrop4"/>
          <p:cNvPicPr>
            <a:picLocks noChangeAspect="1" noChangeArrowheads="1"/>
          </p:cNvPicPr>
          <p:nvPr/>
        </p:nvPicPr>
        <p:blipFill>
          <a:blip r:embed="rId2" cstate="print"/>
          <a:srcRect/>
          <a:stretch>
            <a:fillRect/>
          </a:stretch>
        </p:blipFill>
        <p:spPr bwMode="auto">
          <a:xfrm>
            <a:off x="186227" y="743277"/>
            <a:ext cx="4048990" cy="3061486"/>
          </a:xfrm>
          <a:prstGeom prst="rect">
            <a:avLst/>
          </a:prstGeom>
          <a:noFill/>
          <a:ln w="38100">
            <a:solidFill>
              <a:schemeClr val="bg1"/>
            </a:solidFill>
            <a:miter lim="800000"/>
            <a:headEnd/>
            <a:tailEnd/>
          </a:ln>
        </p:spPr>
      </p:pic>
      <p:sp>
        <p:nvSpPr>
          <p:cNvPr id="108586" name="Text Box 42"/>
          <p:cNvSpPr txBox="1">
            <a:spLocks noChangeArrowheads="1"/>
          </p:cNvSpPr>
          <p:nvPr/>
        </p:nvSpPr>
        <p:spPr bwMode="auto">
          <a:xfrm>
            <a:off x="1537721" y="1164553"/>
            <a:ext cx="1132454" cy="400110"/>
          </a:xfrm>
          <a:prstGeom prst="rect">
            <a:avLst/>
          </a:prstGeom>
          <a:noFill/>
          <a:ln w="38100"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Comic Sans MS" pitchFamily="66" charset="0"/>
                <a:ea typeface="+mn-ea"/>
                <a:cs typeface="+mn-cs"/>
              </a:rPr>
              <a:t>Geophones (receivers)</a:t>
            </a:r>
            <a:endParaRPr kumimoji="0" lang="en-US" sz="1000" b="1"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
        <p:nvSpPr>
          <p:cNvPr id="108587" name="Text Box 43"/>
          <p:cNvSpPr txBox="1">
            <a:spLocks noChangeArrowheads="1"/>
          </p:cNvSpPr>
          <p:nvPr/>
        </p:nvSpPr>
        <p:spPr bwMode="auto">
          <a:xfrm>
            <a:off x="5562600" y="3086100"/>
            <a:ext cx="762000" cy="396875"/>
          </a:xfrm>
          <a:prstGeom prst="rect">
            <a:avLst/>
          </a:prstGeom>
          <a:noFill/>
          <a:ln w="38100" algn="ctr">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omic Sans MS" pitchFamily="66" charset="0"/>
                <a:ea typeface="+mn-ea"/>
                <a:cs typeface="+mn-cs"/>
              </a:rPr>
              <a:t>Vibrator (source)</a:t>
            </a:r>
            <a:endParaRPr kumimoji="0" lang="en-US" sz="10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108588" name="Line 44"/>
          <p:cNvSpPr>
            <a:spLocks noChangeShapeType="1"/>
          </p:cNvSpPr>
          <p:nvPr/>
        </p:nvSpPr>
        <p:spPr bwMode="auto">
          <a:xfrm flipH="1" flipV="1">
            <a:off x="5410200" y="3143250"/>
            <a:ext cx="171450" cy="11430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1" name="Picture 7" descr="C:\Users\User\Documents\Jim's stuff\Geoscience References\Presentations\Seismic for Dummies\Pics\seismic-vibrators.jpg"/>
          <p:cNvPicPr>
            <a:picLocks noChangeAspect="1" noChangeArrowheads="1"/>
          </p:cNvPicPr>
          <p:nvPr/>
        </p:nvPicPr>
        <p:blipFill>
          <a:blip r:embed="rId3" cstate="print"/>
          <a:srcRect/>
          <a:stretch>
            <a:fillRect/>
          </a:stretch>
        </p:blipFill>
        <p:spPr bwMode="auto">
          <a:xfrm>
            <a:off x="4582758" y="709989"/>
            <a:ext cx="4129180" cy="3094774"/>
          </a:xfrm>
          <a:prstGeom prst="rect">
            <a:avLst/>
          </a:prstGeom>
          <a:noFill/>
          <a:ln w="9525">
            <a:noFill/>
            <a:miter lim="800000"/>
            <a:headEnd/>
            <a:tailEnd/>
          </a:ln>
          <a:effectLst>
            <a:outerShdw blurRad="50800" dist="50800" dir="5400000" algn="ctr" rotWithShape="0">
              <a:srgbClr val="000000">
                <a:alpha val="49000"/>
              </a:srgbClr>
            </a:outerShdw>
          </a:effectLst>
        </p:spPr>
      </p:pic>
      <p:sp>
        <p:nvSpPr>
          <p:cNvPr id="13" name="TextBox 12"/>
          <p:cNvSpPr txBox="1"/>
          <p:nvPr/>
        </p:nvSpPr>
        <p:spPr>
          <a:xfrm>
            <a:off x="1800133" y="4112435"/>
            <a:ext cx="2331819"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CC"/>
                </a:solidFill>
                <a:effectLst/>
                <a:uLnTx/>
                <a:uFillTx/>
                <a:latin typeface="Arial" charset="0"/>
                <a:ea typeface="+mn-ea"/>
                <a:cs typeface="+mn-cs"/>
              </a:rPr>
              <a:t>Vibroseis</a:t>
            </a:r>
            <a:r>
              <a:rPr kumimoji="0" lang="en-US" sz="1400" b="0" i="0" u="none" strike="noStrike" kern="1200" cap="none" spc="0" normalizeH="0" baseline="0" noProof="0" dirty="0">
                <a:ln>
                  <a:noFill/>
                </a:ln>
                <a:solidFill>
                  <a:srgbClr val="FFFFCC"/>
                </a:solidFill>
                <a:effectLst/>
                <a:uLnTx/>
                <a:uFillTx/>
                <a:latin typeface="Arial" charset="0"/>
                <a:ea typeface="+mn-ea"/>
                <a:cs typeface="+mn-cs"/>
              </a:rPr>
              <a:t> trucks example</a:t>
            </a:r>
          </a:p>
        </p:txBody>
      </p:sp>
      <p:pic>
        <p:nvPicPr>
          <p:cNvPr id="12" name="Picture 31" descr="0872"/>
          <p:cNvPicPr>
            <a:picLocks noChangeAspect="1" noChangeArrowheads="1"/>
          </p:cNvPicPr>
          <p:nvPr/>
        </p:nvPicPr>
        <p:blipFill rotWithShape="1">
          <a:blip r:embed="rId4" cstate="print"/>
          <a:srcRect r="2382"/>
          <a:stretch/>
        </p:blipFill>
        <p:spPr bwMode="auto">
          <a:xfrm>
            <a:off x="1800132" y="4111074"/>
            <a:ext cx="5384799" cy="2736167"/>
          </a:xfrm>
          <a:prstGeom prst="rect">
            <a:avLst/>
          </a:prstGeom>
          <a:noFill/>
          <a:ln w="9525">
            <a:noFill/>
            <a:miter lim="800000"/>
            <a:headEnd/>
            <a:tailEnd/>
          </a:ln>
        </p:spPr>
      </p:pic>
      <p:sp>
        <p:nvSpPr>
          <p:cNvPr id="2" name="TextBox 1"/>
          <p:cNvSpPr txBox="1"/>
          <p:nvPr/>
        </p:nvSpPr>
        <p:spPr>
          <a:xfrm>
            <a:off x="1800133" y="4095819"/>
            <a:ext cx="3428140" cy="523220"/>
          </a:xfrm>
          <a:prstGeom prst="rect">
            <a:avLst/>
          </a:prstGeom>
          <a:solidFill>
            <a:srgbClr val="CCCCFF">
              <a:alpha val="96078"/>
            </a:srgb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mic Sans MS"/>
                <a:ea typeface="+mn-ea"/>
                <a:cs typeface="+mn-cs"/>
              </a:rPr>
              <a:t>A desert </a:t>
            </a:r>
            <a:r>
              <a:rPr kumimoji="0" lang="en-US" sz="1400" b="0" i="0" u="none" strike="noStrike" kern="1200" cap="none" spc="0" normalizeH="0" baseline="0" noProof="0" dirty="0" err="1">
                <a:ln>
                  <a:noFill/>
                </a:ln>
                <a:solidFill>
                  <a:srgbClr val="000000"/>
                </a:solidFill>
                <a:effectLst/>
                <a:uLnTx/>
                <a:uFillTx/>
                <a:latin typeface="Comic Sans MS"/>
                <a:ea typeface="+mn-ea"/>
                <a:cs typeface="+mn-cs"/>
              </a:rPr>
              <a:t>vibroseis</a:t>
            </a:r>
            <a:r>
              <a:rPr kumimoji="0" lang="en-US" sz="1400" b="0" i="0" u="none" strike="noStrike" kern="1200" cap="none" spc="0" normalizeH="0" baseline="0" noProof="0" dirty="0">
                <a:ln>
                  <a:noFill/>
                </a:ln>
                <a:solidFill>
                  <a:srgbClr val="000000"/>
                </a:solidFill>
                <a:effectLst/>
                <a:uLnTx/>
                <a:uFillTx/>
                <a:latin typeface="Comic Sans MS"/>
                <a:ea typeface="+mn-ea"/>
                <a:cs typeface="+mn-cs"/>
              </a:rPr>
              <a:t> crew in Abu Dhabi in action.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idx="1"/>
          </p:nvPr>
        </p:nvSpPr>
        <p:spPr>
          <a:xfrm>
            <a:off x="128588" y="98425"/>
            <a:ext cx="8229600" cy="622300"/>
          </a:xfrm>
        </p:spPr>
        <p:txBody>
          <a:bodyPr/>
          <a:lstStyle/>
          <a:p>
            <a:pPr marL="609600" indent="-609600">
              <a:buFontTx/>
              <a:buNone/>
            </a:pPr>
            <a:r>
              <a:rPr lang="en-GB"/>
              <a:t>Seismic acquisition onshore (2)</a:t>
            </a:r>
          </a:p>
        </p:txBody>
      </p:sp>
      <p:sp>
        <p:nvSpPr>
          <p:cNvPr id="10" name="5 - Θέση αριθμού διαφάνειας"/>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A0B647-D907-4A4B-9DC9-4E1A09B7D851}" type="slidenum">
              <a:rPr kumimoji="0" lang="en-GB"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59747" name="Rectangle 3"/>
          <p:cNvSpPr>
            <a:spLocks noChangeArrowheads="1"/>
          </p:cNvSpPr>
          <p:nvPr/>
        </p:nvSpPr>
        <p:spPr bwMode="auto">
          <a:xfrm>
            <a:off x="168275" y="1063625"/>
            <a:ext cx="6897688" cy="2033588"/>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FF6600"/>
              </a:solidFill>
              <a:effectLst/>
              <a:uLnTx/>
              <a:uFillTx/>
              <a:latin typeface="Comic Sans MS" pitchFamily="66" charset="0"/>
              <a:ea typeface="+mn-ea"/>
              <a:cs typeface="+mn-cs"/>
            </a:endParaRPr>
          </a:p>
        </p:txBody>
      </p:sp>
      <p:sp>
        <p:nvSpPr>
          <p:cNvPr id="159785" name="Text Box 41"/>
          <p:cNvSpPr txBox="1">
            <a:spLocks noChangeArrowheads="1"/>
          </p:cNvSpPr>
          <p:nvPr/>
        </p:nvSpPr>
        <p:spPr bwMode="auto">
          <a:xfrm>
            <a:off x="6762750" y="3471863"/>
            <a:ext cx="2351088" cy="1616075"/>
          </a:xfrm>
          <a:prstGeom prst="rect">
            <a:avLst/>
          </a:prstGeom>
          <a:noFill/>
          <a:ln w="38100" algn="ctr">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omic Sans MS" pitchFamily="66" charset="0"/>
                <a:ea typeface="+mn-ea"/>
                <a:cs typeface="+mn-cs"/>
              </a:rPr>
              <a:t>Lithology change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omic Sans MS" pitchFamily="66" charset="0"/>
                <a:ea typeface="+mn-ea"/>
                <a:cs typeface="+mn-cs"/>
              </a:rPr>
              <a:t>Angular unconformity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omic Sans MS" pitchFamily="66" charset="0"/>
                <a:ea typeface="+mn-ea"/>
                <a:cs typeface="+mn-cs"/>
              </a:rPr>
              <a:t>Lithology change</a:t>
            </a:r>
          </a:p>
        </p:txBody>
      </p:sp>
      <p:sp>
        <p:nvSpPr>
          <p:cNvPr id="159786" name="Line 42"/>
          <p:cNvSpPr>
            <a:spLocks noChangeShapeType="1"/>
          </p:cNvSpPr>
          <p:nvPr/>
        </p:nvSpPr>
        <p:spPr bwMode="auto">
          <a:xfrm flipH="1">
            <a:off x="6405563" y="3870325"/>
            <a:ext cx="390525" cy="258763"/>
          </a:xfrm>
          <a:prstGeom prst="line">
            <a:avLst/>
          </a:prstGeom>
          <a:noFill/>
          <a:ln w="38100">
            <a:solidFill>
              <a:srgbClr val="FFD72D"/>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87" name="Line 43"/>
          <p:cNvSpPr>
            <a:spLocks noChangeShapeType="1"/>
          </p:cNvSpPr>
          <p:nvPr/>
        </p:nvSpPr>
        <p:spPr bwMode="auto">
          <a:xfrm flipH="1">
            <a:off x="6396038" y="4357688"/>
            <a:ext cx="392112" cy="0"/>
          </a:xfrm>
          <a:prstGeom prst="line">
            <a:avLst/>
          </a:prstGeom>
          <a:noFill/>
          <a:ln w="38100">
            <a:solidFill>
              <a:srgbClr val="FFD72D"/>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88" name="Line 44"/>
          <p:cNvSpPr>
            <a:spLocks noChangeShapeType="1"/>
          </p:cNvSpPr>
          <p:nvPr/>
        </p:nvSpPr>
        <p:spPr bwMode="auto">
          <a:xfrm flipH="1" flipV="1">
            <a:off x="6405563" y="4594225"/>
            <a:ext cx="363537" cy="293688"/>
          </a:xfrm>
          <a:prstGeom prst="line">
            <a:avLst/>
          </a:prstGeom>
          <a:noFill/>
          <a:ln w="38100">
            <a:solidFill>
              <a:srgbClr val="FFD72D"/>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92" name="Rectangle 48"/>
          <p:cNvSpPr>
            <a:spLocks noChangeArrowheads="1"/>
          </p:cNvSpPr>
          <p:nvPr/>
        </p:nvSpPr>
        <p:spPr bwMode="auto">
          <a:xfrm>
            <a:off x="504825" y="823913"/>
            <a:ext cx="8229600" cy="2830512"/>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1200" cap="none" spc="0" normalizeH="0" baseline="0" noProof="0">
                <a:ln>
                  <a:noFill/>
                </a:ln>
                <a:solidFill>
                  <a:srgbClr val="FFFFFF"/>
                </a:solidFill>
                <a:effectLst/>
                <a:uLnTx/>
                <a:uFillTx/>
                <a:latin typeface="Comic Sans MS" pitchFamily="66" charset="0"/>
                <a:ea typeface="+mn-ea"/>
                <a:cs typeface="+mn-cs"/>
              </a:rPr>
              <a:t>Seismic horizons represent changes in density and allow the subsurface geology to be interpreted.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2000" b="0" i="0" u="none" strike="noStrike" kern="1200" cap="none" spc="0" normalizeH="0" baseline="0" noProof="0">
              <a:ln>
                <a:noFill/>
              </a:ln>
              <a:solidFill>
                <a:srgbClr val="FFFFFF"/>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1200" cap="none" spc="0" normalizeH="0" baseline="0" noProof="0">
              <a:ln>
                <a:noFill/>
              </a:ln>
              <a:solidFill>
                <a:srgbClr val="FF0000"/>
              </a:solidFill>
              <a:effectLst/>
              <a:uLnTx/>
              <a:uFillTx/>
              <a:latin typeface="Comic Sans MS" pitchFamily="66" charset="0"/>
              <a:ea typeface="+mn-ea"/>
              <a:cs typeface="+mn-cs"/>
            </a:endParaRPr>
          </a:p>
        </p:txBody>
      </p:sp>
      <p:pic>
        <p:nvPicPr>
          <p:cNvPr id="159793" name="Picture 49" descr="LandStratSeismiccrop3"/>
          <p:cNvPicPr>
            <a:picLocks noChangeAspect="1" noChangeArrowheads="1"/>
          </p:cNvPicPr>
          <p:nvPr/>
        </p:nvPicPr>
        <p:blipFill>
          <a:blip r:embed="rId2" cstate="print"/>
          <a:srcRect/>
          <a:stretch>
            <a:fillRect/>
          </a:stretch>
        </p:blipFill>
        <p:spPr bwMode="auto">
          <a:xfrm>
            <a:off x="657225" y="1946275"/>
            <a:ext cx="5715000" cy="4321175"/>
          </a:xfrm>
          <a:prstGeom prst="rect">
            <a:avLst/>
          </a:prstGeom>
          <a:noFill/>
          <a:ln w="38100">
            <a:solidFill>
              <a:schemeClr val="bg1"/>
            </a:solid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2"/>
          <p:cNvSpPr>
            <a:spLocks noGrp="1" noChangeArrowheads="1"/>
          </p:cNvSpPr>
          <p:nvPr>
            <p:ph type="title"/>
          </p:nvPr>
        </p:nvSpPr>
        <p:spPr/>
        <p:txBody>
          <a:bodyPr/>
          <a:lstStyle/>
          <a:p>
            <a:r>
              <a:rPr lang="en-US"/>
              <a:t>The Ideal Seismic Response</a:t>
            </a:r>
          </a:p>
        </p:txBody>
      </p:sp>
      <p:sp>
        <p:nvSpPr>
          <p:cNvPr id="17410" name="Date Placeholder 2"/>
          <p:cNvSpPr>
            <a:spLocks noGrp="1"/>
          </p:cNvSpPr>
          <p:nvPr>
            <p:ph type="dt" sz="half" idx="10"/>
          </p:nvPr>
        </p:nvSpPr>
        <p:spPr>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L 6 – Seismic Reflections </a:t>
            </a:r>
          </a:p>
        </p:txBody>
      </p:sp>
      <p:sp>
        <p:nvSpPr>
          <p:cNvPr id="17411" name="Footer Placeholder 3"/>
          <p:cNvSpPr>
            <a:spLocks noGrp="1"/>
          </p:cNvSpPr>
          <p:nvPr>
            <p:ph type="ftr" sz="quarter" idx="11"/>
          </p:nvPr>
        </p:nvSpPr>
        <p:spPr>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pitchFamily="34" charset="0"/>
                <a:ea typeface="MS PGothic" pitchFamily="34" charset="-128"/>
                <a:cs typeface="+mn-cs"/>
              </a:rPr>
              <a:t>Courtesy of ExxonMobil</a:t>
            </a:r>
            <a:endParaRPr kumimoji="0" lang="en-US" sz="1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12" name="Rectangle 82"/>
          <p:cNvSpPr>
            <a:spLocks noChangeArrowheads="1"/>
          </p:cNvSpPr>
          <p:nvPr/>
        </p:nvSpPr>
        <p:spPr bwMode="auto">
          <a:xfrm>
            <a:off x="4683125" y="5653088"/>
            <a:ext cx="461963" cy="477837"/>
          </a:xfrm>
          <a:prstGeom prst="rect">
            <a:avLst/>
          </a:prstGeom>
          <a:solidFill>
            <a:schemeClr val="bg1"/>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13" name="Rectangle 80"/>
          <p:cNvSpPr>
            <a:spLocks noChangeArrowheads="1"/>
          </p:cNvSpPr>
          <p:nvPr/>
        </p:nvSpPr>
        <p:spPr bwMode="auto">
          <a:xfrm>
            <a:off x="1139825" y="5653088"/>
            <a:ext cx="461963" cy="477837"/>
          </a:xfrm>
          <a:prstGeom prst="rect">
            <a:avLst/>
          </a:prstGeom>
          <a:solidFill>
            <a:schemeClr val="bg1"/>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7415" name="Picture 3" descr="brushy3"/>
          <p:cNvPicPr>
            <a:picLocks noChangeAspect="1" noChangeArrowheads="1"/>
          </p:cNvPicPr>
          <p:nvPr/>
        </p:nvPicPr>
        <p:blipFill>
          <a:blip r:embed="rId3" cstate="print">
            <a:lum bright="-10000" contrast="10000"/>
          </a:blip>
          <a:srcRect l="8632" t="8185"/>
          <a:stretch>
            <a:fillRect/>
          </a:stretch>
        </p:blipFill>
        <p:spPr bwMode="auto">
          <a:xfrm>
            <a:off x="508000" y="1597025"/>
            <a:ext cx="8281988" cy="3954463"/>
          </a:xfrm>
          <a:prstGeom prst="rect">
            <a:avLst/>
          </a:prstGeom>
          <a:solidFill>
            <a:schemeClr val="tx1"/>
          </a:solidFill>
          <a:ln w="38100">
            <a:solidFill>
              <a:schemeClr val="tx1"/>
            </a:solidFill>
            <a:miter lim="800000"/>
            <a:headEnd/>
            <a:tailEnd/>
          </a:ln>
        </p:spPr>
      </p:pic>
      <p:sp>
        <p:nvSpPr>
          <p:cNvPr id="17416" name="Freeform 5"/>
          <p:cNvSpPr>
            <a:spLocks/>
          </p:cNvSpPr>
          <p:nvPr/>
        </p:nvSpPr>
        <p:spPr bwMode="auto">
          <a:xfrm>
            <a:off x="1246188" y="3179763"/>
            <a:ext cx="7396162" cy="276225"/>
          </a:xfrm>
          <a:custGeom>
            <a:avLst/>
            <a:gdLst>
              <a:gd name="T0" fmla="*/ 0 w 4659"/>
              <a:gd name="T1" fmla="*/ 0 h 174"/>
              <a:gd name="T2" fmla="*/ 2147483647 w 4659"/>
              <a:gd name="T3" fmla="*/ 2147483647 h 174"/>
              <a:gd name="T4" fmla="*/ 2147483647 w 4659"/>
              <a:gd name="T5" fmla="*/ 2147483647 h 174"/>
              <a:gd name="T6" fmla="*/ 2147483647 w 4659"/>
              <a:gd name="T7" fmla="*/ 2147483647 h 174"/>
              <a:gd name="T8" fmla="*/ 2147483647 w 4659"/>
              <a:gd name="T9" fmla="*/ 2147483647 h 174"/>
              <a:gd name="T10" fmla="*/ 2147483647 w 4659"/>
              <a:gd name="T11" fmla="*/ 2147483647 h 174"/>
              <a:gd name="T12" fmla="*/ 0 60000 65536"/>
              <a:gd name="T13" fmla="*/ 0 60000 65536"/>
              <a:gd name="T14" fmla="*/ 0 60000 65536"/>
              <a:gd name="T15" fmla="*/ 0 60000 65536"/>
              <a:gd name="T16" fmla="*/ 0 60000 65536"/>
              <a:gd name="T17" fmla="*/ 0 60000 65536"/>
              <a:gd name="T18" fmla="*/ 0 w 4659"/>
              <a:gd name="T19" fmla="*/ 0 h 174"/>
              <a:gd name="T20" fmla="*/ 4659 w 4659"/>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4659" h="174">
                <a:moveTo>
                  <a:pt x="0" y="0"/>
                </a:moveTo>
                <a:cubicBezTo>
                  <a:pt x="145" y="3"/>
                  <a:pt x="290" y="7"/>
                  <a:pt x="521" y="17"/>
                </a:cubicBezTo>
                <a:cubicBezTo>
                  <a:pt x="752" y="27"/>
                  <a:pt x="1095" y="48"/>
                  <a:pt x="1385" y="61"/>
                </a:cubicBezTo>
                <a:cubicBezTo>
                  <a:pt x="1675" y="74"/>
                  <a:pt x="1935" y="79"/>
                  <a:pt x="2259" y="97"/>
                </a:cubicBezTo>
                <a:cubicBezTo>
                  <a:pt x="2583" y="115"/>
                  <a:pt x="2927" y="160"/>
                  <a:pt x="3327" y="167"/>
                </a:cubicBezTo>
                <a:cubicBezTo>
                  <a:pt x="3727" y="174"/>
                  <a:pt x="4193" y="157"/>
                  <a:pt x="4659" y="141"/>
                </a:cubicBezTo>
              </a:path>
            </a:pathLst>
          </a:custGeom>
          <a:noFill/>
          <a:ln w="28575">
            <a:solidFill>
              <a:schemeClr val="tx1"/>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17" name="Freeform 6"/>
          <p:cNvSpPr>
            <a:spLocks/>
          </p:cNvSpPr>
          <p:nvPr/>
        </p:nvSpPr>
        <p:spPr bwMode="auto">
          <a:xfrm>
            <a:off x="1765300" y="3389313"/>
            <a:ext cx="7016750" cy="798512"/>
          </a:xfrm>
          <a:custGeom>
            <a:avLst/>
            <a:gdLst>
              <a:gd name="T0" fmla="*/ 0 w 4420"/>
              <a:gd name="T1" fmla="*/ 0 h 503"/>
              <a:gd name="T2" fmla="*/ 2147483647 w 4420"/>
              <a:gd name="T3" fmla="*/ 2147483647 h 503"/>
              <a:gd name="T4" fmla="*/ 2147483647 w 4420"/>
              <a:gd name="T5" fmla="*/ 2147483647 h 503"/>
              <a:gd name="T6" fmla="*/ 2147483647 w 4420"/>
              <a:gd name="T7" fmla="*/ 2147483647 h 503"/>
              <a:gd name="T8" fmla="*/ 2147483647 w 4420"/>
              <a:gd name="T9" fmla="*/ 2147483647 h 503"/>
              <a:gd name="T10" fmla="*/ 2147483647 w 4420"/>
              <a:gd name="T11" fmla="*/ 2147483647 h 503"/>
              <a:gd name="T12" fmla="*/ 2147483647 w 4420"/>
              <a:gd name="T13" fmla="*/ 2147483647 h 503"/>
              <a:gd name="T14" fmla="*/ 0 60000 65536"/>
              <a:gd name="T15" fmla="*/ 0 60000 65536"/>
              <a:gd name="T16" fmla="*/ 0 60000 65536"/>
              <a:gd name="T17" fmla="*/ 0 60000 65536"/>
              <a:gd name="T18" fmla="*/ 0 60000 65536"/>
              <a:gd name="T19" fmla="*/ 0 60000 65536"/>
              <a:gd name="T20" fmla="*/ 0 60000 65536"/>
              <a:gd name="T21" fmla="*/ 0 w 4420"/>
              <a:gd name="T22" fmla="*/ 0 h 503"/>
              <a:gd name="T23" fmla="*/ 4420 w 4420"/>
              <a:gd name="T24" fmla="*/ 503 h 5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20" h="503">
                <a:moveTo>
                  <a:pt x="0" y="0"/>
                </a:moveTo>
                <a:cubicBezTo>
                  <a:pt x="215" y="22"/>
                  <a:pt x="431" y="45"/>
                  <a:pt x="644" y="71"/>
                </a:cubicBezTo>
                <a:cubicBezTo>
                  <a:pt x="857" y="97"/>
                  <a:pt x="1048" y="127"/>
                  <a:pt x="1279" y="159"/>
                </a:cubicBezTo>
                <a:cubicBezTo>
                  <a:pt x="1510" y="191"/>
                  <a:pt x="1782" y="230"/>
                  <a:pt x="2029" y="265"/>
                </a:cubicBezTo>
                <a:cubicBezTo>
                  <a:pt x="2276" y="300"/>
                  <a:pt x="2541" y="345"/>
                  <a:pt x="2761" y="371"/>
                </a:cubicBezTo>
                <a:cubicBezTo>
                  <a:pt x="2981" y="397"/>
                  <a:pt x="3076" y="401"/>
                  <a:pt x="3352" y="423"/>
                </a:cubicBezTo>
                <a:cubicBezTo>
                  <a:pt x="3628" y="445"/>
                  <a:pt x="4024" y="474"/>
                  <a:pt x="4420" y="503"/>
                </a:cubicBezTo>
              </a:path>
            </a:pathLst>
          </a:custGeom>
          <a:noFill/>
          <a:ln w="28575">
            <a:solidFill>
              <a:schemeClr val="tx1"/>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18" name="Freeform 7"/>
          <p:cNvSpPr>
            <a:spLocks/>
          </p:cNvSpPr>
          <p:nvPr/>
        </p:nvSpPr>
        <p:spPr bwMode="auto">
          <a:xfrm>
            <a:off x="1400175" y="1876425"/>
            <a:ext cx="7424738" cy="1008063"/>
          </a:xfrm>
          <a:custGeom>
            <a:avLst/>
            <a:gdLst>
              <a:gd name="T0" fmla="*/ 0 w 4677"/>
              <a:gd name="T1" fmla="*/ 2147483647 h 635"/>
              <a:gd name="T2" fmla="*/ 2147483647 w 4677"/>
              <a:gd name="T3" fmla="*/ 2147483647 h 635"/>
              <a:gd name="T4" fmla="*/ 2147483647 w 4677"/>
              <a:gd name="T5" fmla="*/ 2147483647 h 635"/>
              <a:gd name="T6" fmla="*/ 2147483647 w 4677"/>
              <a:gd name="T7" fmla="*/ 2147483647 h 635"/>
              <a:gd name="T8" fmla="*/ 2147483647 w 4677"/>
              <a:gd name="T9" fmla="*/ 2147483647 h 635"/>
              <a:gd name="T10" fmla="*/ 2147483647 w 4677"/>
              <a:gd name="T11" fmla="*/ 2147483647 h 635"/>
              <a:gd name="T12" fmla="*/ 2147483647 w 4677"/>
              <a:gd name="T13" fmla="*/ 0 h 635"/>
              <a:gd name="T14" fmla="*/ 0 60000 65536"/>
              <a:gd name="T15" fmla="*/ 0 60000 65536"/>
              <a:gd name="T16" fmla="*/ 0 60000 65536"/>
              <a:gd name="T17" fmla="*/ 0 60000 65536"/>
              <a:gd name="T18" fmla="*/ 0 60000 65536"/>
              <a:gd name="T19" fmla="*/ 0 60000 65536"/>
              <a:gd name="T20" fmla="*/ 0 60000 65536"/>
              <a:gd name="T21" fmla="*/ 0 w 4677"/>
              <a:gd name="T22" fmla="*/ 0 h 635"/>
              <a:gd name="T23" fmla="*/ 4677 w 4677"/>
              <a:gd name="T24" fmla="*/ 635 h 6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77" h="635">
                <a:moveTo>
                  <a:pt x="0" y="635"/>
                </a:moveTo>
                <a:cubicBezTo>
                  <a:pt x="114" y="618"/>
                  <a:pt x="229" y="602"/>
                  <a:pt x="441" y="582"/>
                </a:cubicBezTo>
                <a:cubicBezTo>
                  <a:pt x="653" y="562"/>
                  <a:pt x="984" y="544"/>
                  <a:pt x="1271" y="512"/>
                </a:cubicBezTo>
                <a:cubicBezTo>
                  <a:pt x="1558" y="480"/>
                  <a:pt x="1797" y="438"/>
                  <a:pt x="2162" y="388"/>
                </a:cubicBezTo>
                <a:cubicBezTo>
                  <a:pt x="2527" y="338"/>
                  <a:pt x="3139" y="262"/>
                  <a:pt x="3459" y="212"/>
                </a:cubicBezTo>
                <a:cubicBezTo>
                  <a:pt x="3779" y="162"/>
                  <a:pt x="3882" y="123"/>
                  <a:pt x="4085" y="88"/>
                </a:cubicBezTo>
                <a:cubicBezTo>
                  <a:pt x="4288" y="53"/>
                  <a:pt x="4482" y="26"/>
                  <a:pt x="4677" y="0"/>
                </a:cubicBezTo>
              </a:path>
            </a:pathLst>
          </a:custGeom>
          <a:noFill/>
          <a:ln w="28575">
            <a:solidFill>
              <a:schemeClr val="tx1"/>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19" name="Freeform 8"/>
          <p:cNvSpPr>
            <a:spLocks/>
          </p:cNvSpPr>
          <p:nvPr/>
        </p:nvSpPr>
        <p:spPr bwMode="auto">
          <a:xfrm>
            <a:off x="2979738" y="1611313"/>
            <a:ext cx="4046537" cy="741362"/>
          </a:xfrm>
          <a:custGeom>
            <a:avLst/>
            <a:gdLst>
              <a:gd name="T0" fmla="*/ 0 w 2549"/>
              <a:gd name="T1" fmla="*/ 2147483647 h 467"/>
              <a:gd name="T2" fmla="*/ 2147483647 w 2549"/>
              <a:gd name="T3" fmla="*/ 2147483647 h 467"/>
              <a:gd name="T4" fmla="*/ 2147483647 w 2549"/>
              <a:gd name="T5" fmla="*/ 2147483647 h 467"/>
              <a:gd name="T6" fmla="*/ 2147483647 w 2549"/>
              <a:gd name="T7" fmla="*/ 2147483647 h 467"/>
              <a:gd name="T8" fmla="*/ 2147483647 w 2549"/>
              <a:gd name="T9" fmla="*/ 2147483647 h 467"/>
              <a:gd name="T10" fmla="*/ 2147483647 w 2549"/>
              <a:gd name="T11" fmla="*/ 2147483647 h 467"/>
              <a:gd name="T12" fmla="*/ 2147483647 w 2549"/>
              <a:gd name="T13" fmla="*/ 0 h 467"/>
              <a:gd name="T14" fmla="*/ 0 60000 65536"/>
              <a:gd name="T15" fmla="*/ 0 60000 65536"/>
              <a:gd name="T16" fmla="*/ 0 60000 65536"/>
              <a:gd name="T17" fmla="*/ 0 60000 65536"/>
              <a:gd name="T18" fmla="*/ 0 60000 65536"/>
              <a:gd name="T19" fmla="*/ 0 60000 65536"/>
              <a:gd name="T20" fmla="*/ 0 60000 65536"/>
              <a:gd name="T21" fmla="*/ 0 w 2549"/>
              <a:gd name="T22" fmla="*/ 0 h 467"/>
              <a:gd name="T23" fmla="*/ 2549 w 2549"/>
              <a:gd name="T24" fmla="*/ 467 h 4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49" h="467">
                <a:moveTo>
                  <a:pt x="0" y="467"/>
                </a:moveTo>
                <a:cubicBezTo>
                  <a:pt x="127" y="453"/>
                  <a:pt x="254" y="439"/>
                  <a:pt x="388" y="423"/>
                </a:cubicBezTo>
                <a:cubicBezTo>
                  <a:pt x="522" y="407"/>
                  <a:pt x="677" y="389"/>
                  <a:pt x="802" y="370"/>
                </a:cubicBezTo>
                <a:cubicBezTo>
                  <a:pt x="927" y="351"/>
                  <a:pt x="1032" y="335"/>
                  <a:pt x="1138" y="308"/>
                </a:cubicBezTo>
                <a:cubicBezTo>
                  <a:pt x="1244" y="281"/>
                  <a:pt x="1332" y="237"/>
                  <a:pt x="1438" y="211"/>
                </a:cubicBezTo>
                <a:cubicBezTo>
                  <a:pt x="1544" y="185"/>
                  <a:pt x="1588" y="185"/>
                  <a:pt x="1773" y="150"/>
                </a:cubicBezTo>
                <a:cubicBezTo>
                  <a:pt x="1958" y="115"/>
                  <a:pt x="2253" y="57"/>
                  <a:pt x="2549" y="0"/>
                </a:cubicBezTo>
              </a:path>
            </a:pathLst>
          </a:custGeom>
          <a:noFill/>
          <a:ln w="28575">
            <a:solidFill>
              <a:schemeClr val="tx1"/>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0" name="Freeform 9"/>
          <p:cNvSpPr>
            <a:spLocks/>
          </p:cNvSpPr>
          <p:nvPr/>
        </p:nvSpPr>
        <p:spPr bwMode="auto">
          <a:xfrm>
            <a:off x="2100263" y="3656013"/>
            <a:ext cx="4791075" cy="1301750"/>
          </a:xfrm>
          <a:custGeom>
            <a:avLst/>
            <a:gdLst>
              <a:gd name="T0" fmla="*/ 0 w 3018"/>
              <a:gd name="T1" fmla="*/ 0 h 820"/>
              <a:gd name="T2" fmla="*/ 2147483647 w 3018"/>
              <a:gd name="T3" fmla="*/ 2147483647 h 820"/>
              <a:gd name="T4" fmla="*/ 2147483647 w 3018"/>
              <a:gd name="T5" fmla="*/ 2147483647 h 820"/>
              <a:gd name="T6" fmla="*/ 2147483647 w 3018"/>
              <a:gd name="T7" fmla="*/ 2147483647 h 820"/>
              <a:gd name="T8" fmla="*/ 2147483647 w 3018"/>
              <a:gd name="T9" fmla="*/ 2147483647 h 820"/>
              <a:gd name="T10" fmla="*/ 2147483647 w 3018"/>
              <a:gd name="T11" fmla="*/ 2147483647 h 820"/>
              <a:gd name="T12" fmla="*/ 2147483647 w 3018"/>
              <a:gd name="T13" fmla="*/ 2147483647 h 820"/>
              <a:gd name="T14" fmla="*/ 2147483647 w 3018"/>
              <a:gd name="T15" fmla="*/ 2147483647 h 820"/>
              <a:gd name="T16" fmla="*/ 0 60000 65536"/>
              <a:gd name="T17" fmla="*/ 0 60000 65536"/>
              <a:gd name="T18" fmla="*/ 0 60000 65536"/>
              <a:gd name="T19" fmla="*/ 0 60000 65536"/>
              <a:gd name="T20" fmla="*/ 0 60000 65536"/>
              <a:gd name="T21" fmla="*/ 0 60000 65536"/>
              <a:gd name="T22" fmla="*/ 0 60000 65536"/>
              <a:gd name="T23" fmla="*/ 0 60000 65536"/>
              <a:gd name="T24" fmla="*/ 0 w 3018"/>
              <a:gd name="T25" fmla="*/ 0 h 820"/>
              <a:gd name="T26" fmla="*/ 3018 w 3018"/>
              <a:gd name="T27" fmla="*/ 820 h 8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18" h="820">
                <a:moveTo>
                  <a:pt x="0" y="0"/>
                </a:moveTo>
                <a:cubicBezTo>
                  <a:pt x="194" y="52"/>
                  <a:pt x="389" y="105"/>
                  <a:pt x="547" y="150"/>
                </a:cubicBezTo>
                <a:cubicBezTo>
                  <a:pt x="705" y="195"/>
                  <a:pt x="810" y="235"/>
                  <a:pt x="945" y="273"/>
                </a:cubicBezTo>
                <a:cubicBezTo>
                  <a:pt x="1080" y="311"/>
                  <a:pt x="1230" y="341"/>
                  <a:pt x="1359" y="379"/>
                </a:cubicBezTo>
                <a:cubicBezTo>
                  <a:pt x="1488" y="417"/>
                  <a:pt x="1593" y="463"/>
                  <a:pt x="1721" y="503"/>
                </a:cubicBezTo>
                <a:cubicBezTo>
                  <a:pt x="1849" y="543"/>
                  <a:pt x="1979" y="576"/>
                  <a:pt x="2127" y="617"/>
                </a:cubicBezTo>
                <a:cubicBezTo>
                  <a:pt x="2275" y="658"/>
                  <a:pt x="2464" y="716"/>
                  <a:pt x="2612" y="750"/>
                </a:cubicBezTo>
                <a:cubicBezTo>
                  <a:pt x="2760" y="784"/>
                  <a:pt x="2889" y="802"/>
                  <a:pt x="3018" y="820"/>
                </a:cubicBezTo>
              </a:path>
            </a:pathLst>
          </a:custGeom>
          <a:noFill/>
          <a:ln w="28575">
            <a:solidFill>
              <a:schemeClr val="tx1"/>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1" name="Freeform 11"/>
          <p:cNvSpPr>
            <a:spLocks/>
          </p:cNvSpPr>
          <p:nvPr/>
        </p:nvSpPr>
        <p:spPr bwMode="auto">
          <a:xfrm>
            <a:off x="1604963" y="2746375"/>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2" name="Freeform 12"/>
          <p:cNvSpPr>
            <a:spLocks/>
          </p:cNvSpPr>
          <p:nvPr/>
        </p:nvSpPr>
        <p:spPr bwMode="auto">
          <a:xfrm flipH="1" flipV="1">
            <a:off x="1239838" y="3035300"/>
            <a:ext cx="3651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3" name="Freeform 13"/>
          <p:cNvSpPr>
            <a:spLocks/>
          </p:cNvSpPr>
          <p:nvPr/>
        </p:nvSpPr>
        <p:spPr bwMode="auto">
          <a:xfrm>
            <a:off x="4764088" y="2436813"/>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4" name="Freeform 14"/>
          <p:cNvSpPr>
            <a:spLocks/>
          </p:cNvSpPr>
          <p:nvPr/>
        </p:nvSpPr>
        <p:spPr bwMode="auto">
          <a:xfrm flipH="1" flipV="1">
            <a:off x="4398963" y="3201988"/>
            <a:ext cx="365125"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5" name="Freeform 15"/>
          <p:cNvSpPr>
            <a:spLocks/>
          </p:cNvSpPr>
          <p:nvPr/>
        </p:nvSpPr>
        <p:spPr bwMode="auto">
          <a:xfrm>
            <a:off x="5395913" y="2311400"/>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6" name="Freeform 16"/>
          <p:cNvSpPr>
            <a:spLocks/>
          </p:cNvSpPr>
          <p:nvPr/>
        </p:nvSpPr>
        <p:spPr bwMode="auto">
          <a:xfrm flipH="1" flipV="1">
            <a:off x="5030788" y="3273425"/>
            <a:ext cx="3651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7" name="Freeform 17"/>
          <p:cNvSpPr>
            <a:spLocks/>
          </p:cNvSpPr>
          <p:nvPr/>
        </p:nvSpPr>
        <p:spPr bwMode="auto">
          <a:xfrm>
            <a:off x="6027738" y="2254250"/>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8" name="Freeform 18"/>
          <p:cNvSpPr>
            <a:spLocks/>
          </p:cNvSpPr>
          <p:nvPr/>
        </p:nvSpPr>
        <p:spPr bwMode="auto">
          <a:xfrm flipH="1" flipV="1">
            <a:off x="5662613" y="3300413"/>
            <a:ext cx="365125"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29" name="Freeform 19"/>
          <p:cNvSpPr>
            <a:spLocks/>
          </p:cNvSpPr>
          <p:nvPr/>
        </p:nvSpPr>
        <p:spPr bwMode="auto">
          <a:xfrm>
            <a:off x="6659563" y="2157413"/>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0" name="Freeform 20"/>
          <p:cNvSpPr>
            <a:spLocks/>
          </p:cNvSpPr>
          <p:nvPr/>
        </p:nvSpPr>
        <p:spPr bwMode="auto">
          <a:xfrm flipH="1" flipV="1">
            <a:off x="6294438" y="3314700"/>
            <a:ext cx="3651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1" name="Freeform 21"/>
          <p:cNvSpPr>
            <a:spLocks/>
          </p:cNvSpPr>
          <p:nvPr/>
        </p:nvSpPr>
        <p:spPr bwMode="auto">
          <a:xfrm>
            <a:off x="7291388" y="2044700"/>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2" name="Freeform 22"/>
          <p:cNvSpPr>
            <a:spLocks/>
          </p:cNvSpPr>
          <p:nvPr/>
        </p:nvSpPr>
        <p:spPr bwMode="auto">
          <a:xfrm flipH="1" flipV="1">
            <a:off x="6926263" y="3328988"/>
            <a:ext cx="365125"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3" name="Freeform 23"/>
          <p:cNvSpPr>
            <a:spLocks/>
          </p:cNvSpPr>
          <p:nvPr/>
        </p:nvSpPr>
        <p:spPr bwMode="auto">
          <a:xfrm>
            <a:off x="7923213" y="1890713"/>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4" name="Freeform 24"/>
          <p:cNvSpPr>
            <a:spLocks/>
          </p:cNvSpPr>
          <p:nvPr/>
        </p:nvSpPr>
        <p:spPr bwMode="auto">
          <a:xfrm flipH="1" flipV="1">
            <a:off x="7558088" y="3302000"/>
            <a:ext cx="3651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5" name="Freeform 25"/>
          <p:cNvSpPr>
            <a:spLocks/>
          </p:cNvSpPr>
          <p:nvPr/>
        </p:nvSpPr>
        <p:spPr bwMode="auto">
          <a:xfrm>
            <a:off x="2236788" y="2689225"/>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6" name="Freeform 26"/>
          <p:cNvSpPr>
            <a:spLocks/>
          </p:cNvSpPr>
          <p:nvPr/>
        </p:nvSpPr>
        <p:spPr bwMode="auto">
          <a:xfrm flipH="1" flipV="1">
            <a:off x="1871663" y="3076575"/>
            <a:ext cx="3651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7" name="Freeform 27"/>
          <p:cNvSpPr>
            <a:spLocks/>
          </p:cNvSpPr>
          <p:nvPr/>
        </p:nvSpPr>
        <p:spPr bwMode="auto">
          <a:xfrm>
            <a:off x="2868613" y="2632075"/>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8" name="Freeform 28"/>
          <p:cNvSpPr>
            <a:spLocks/>
          </p:cNvSpPr>
          <p:nvPr/>
        </p:nvSpPr>
        <p:spPr bwMode="auto">
          <a:xfrm flipH="1" flipV="1">
            <a:off x="2503488" y="3105150"/>
            <a:ext cx="3651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39" name="Freeform 29"/>
          <p:cNvSpPr>
            <a:spLocks/>
          </p:cNvSpPr>
          <p:nvPr/>
        </p:nvSpPr>
        <p:spPr bwMode="auto">
          <a:xfrm>
            <a:off x="3500438" y="2605088"/>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0" name="Freeform 30"/>
          <p:cNvSpPr>
            <a:spLocks/>
          </p:cNvSpPr>
          <p:nvPr/>
        </p:nvSpPr>
        <p:spPr bwMode="auto">
          <a:xfrm flipH="1" flipV="1">
            <a:off x="3135313" y="3146425"/>
            <a:ext cx="3651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1" name="Freeform 31"/>
          <p:cNvSpPr>
            <a:spLocks/>
          </p:cNvSpPr>
          <p:nvPr/>
        </p:nvSpPr>
        <p:spPr bwMode="auto">
          <a:xfrm>
            <a:off x="4132263" y="2520950"/>
            <a:ext cx="198437" cy="2413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2" name="Freeform 32"/>
          <p:cNvSpPr>
            <a:spLocks/>
          </p:cNvSpPr>
          <p:nvPr/>
        </p:nvSpPr>
        <p:spPr bwMode="auto">
          <a:xfrm flipH="1" flipV="1">
            <a:off x="3767138" y="3203575"/>
            <a:ext cx="3651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3" name="Freeform 33"/>
          <p:cNvSpPr>
            <a:spLocks/>
          </p:cNvSpPr>
          <p:nvPr/>
        </p:nvSpPr>
        <p:spPr bwMode="auto">
          <a:xfrm>
            <a:off x="1631950" y="2420938"/>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4" name="Freeform 34"/>
          <p:cNvSpPr>
            <a:spLocks/>
          </p:cNvSpPr>
          <p:nvPr/>
        </p:nvSpPr>
        <p:spPr bwMode="auto">
          <a:xfrm>
            <a:off x="4791075" y="1985963"/>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5" name="Freeform 35"/>
          <p:cNvSpPr>
            <a:spLocks/>
          </p:cNvSpPr>
          <p:nvPr/>
        </p:nvSpPr>
        <p:spPr bwMode="auto">
          <a:xfrm>
            <a:off x="5422900" y="1803400"/>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6" name="Freeform 36"/>
          <p:cNvSpPr>
            <a:spLocks/>
          </p:cNvSpPr>
          <p:nvPr/>
        </p:nvSpPr>
        <p:spPr bwMode="auto">
          <a:xfrm>
            <a:off x="6054725" y="1690688"/>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7" name="Freeform 37"/>
          <p:cNvSpPr>
            <a:spLocks/>
          </p:cNvSpPr>
          <p:nvPr/>
        </p:nvSpPr>
        <p:spPr bwMode="auto">
          <a:xfrm>
            <a:off x="6686550" y="1579563"/>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8" name="Freeform 38"/>
          <p:cNvSpPr>
            <a:spLocks/>
          </p:cNvSpPr>
          <p:nvPr/>
        </p:nvSpPr>
        <p:spPr bwMode="auto">
          <a:xfrm>
            <a:off x="7318375" y="1495425"/>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49" name="Freeform 39"/>
          <p:cNvSpPr>
            <a:spLocks/>
          </p:cNvSpPr>
          <p:nvPr/>
        </p:nvSpPr>
        <p:spPr bwMode="auto">
          <a:xfrm>
            <a:off x="2263775" y="2335213"/>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0" name="Freeform 40"/>
          <p:cNvSpPr>
            <a:spLocks/>
          </p:cNvSpPr>
          <p:nvPr/>
        </p:nvSpPr>
        <p:spPr bwMode="auto">
          <a:xfrm>
            <a:off x="2895600" y="2251075"/>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1" name="Freeform 41"/>
          <p:cNvSpPr>
            <a:spLocks/>
          </p:cNvSpPr>
          <p:nvPr/>
        </p:nvSpPr>
        <p:spPr bwMode="auto">
          <a:xfrm>
            <a:off x="3527425" y="2154238"/>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2" name="Freeform 42"/>
          <p:cNvSpPr>
            <a:spLocks/>
          </p:cNvSpPr>
          <p:nvPr/>
        </p:nvSpPr>
        <p:spPr bwMode="auto">
          <a:xfrm>
            <a:off x="4159250" y="2111375"/>
            <a:ext cx="223838" cy="228600"/>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3" name="Freeform 43"/>
          <p:cNvSpPr>
            <a:spLocks/>
          </p:cNvSpPr>
          <p:nvPr/>
        </p:nvSpPr>
        <p:spPr bwMode="auto">
          <a:xfrm>
            <a:off x="1603375" y="3317875"/>
            <a:ext cx="365125" cy="214313"/>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4" name="Freeform 44"/>
          <p:cNvSpPr>
            <a:spLocks/>
          </p:cNvSpPr>
          <p:nvPr/>
        </p:nvSpPr>
        <p:spPr bwMode="auto">
          <a:xfrm>
            <a:off x="4805363" y="3751263"/>
            <a:ext cx="365125" cy="214312"/>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5" name="Freeform 45"/>
          <p:cNvSpPr>
            <a:spLocks/>
          </p:cNvSpPr>
          <p:nvPr/>
        </p:nvSpPr>
        <p:spPr bwMode="auto">
          <a:xfrm>
            <a:off x="5422900" y="3794125"/>
            <a:ext cx="365125" cy="214313"/>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6" name="Freeform 46"/>
          <p:cNvSpPr>
            <a:spLocks/>
          </p:cNvSpPr>
          <p:nvPr/>
        </p:nvSpPr>
        <p:spPr bwMode="auto">
          <a:xfrm>
            <a:off x="6040438" y="3876675"/>
            <a:ext cx="365125" cy="214313"/>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7" name="Freeform 47"/>
          <p:cNvSpPr>
            <a:spLocks/>
          </p:cNvSpPr>
          <p:nvPr/>
        </p:nvSpPr>
        <p:spPr bwMode="auto">
          <a:xfrm>
            <a:off x="6630988" y="3960813"/>
            <a:ext cx="365125" cy="214312"/>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8" name="Freeform 48"/>
          <p:cNvSpPr>
            <a:spLocks/>
          </p:cNvSpPr>
          <p:nvPr/>
        </p:nvSpPr>
        <p:spPr bwMode="auto">
          <a:xfrm>
            <a:off x="7291388" y="3960813"/>
            <a:ext cx="365125" cy="214312"/>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59" name="Freeform 49"/>
          <p:cNvSpPr>
            <a:spLocks/>
          </p:cNvSpPr>
          <p:nvPr/>
        </p:nvSpPr>
        <p:spPr bwMode="auto">
          <a:xfrm>
            <a:off x="7937500" y="4017963"/>
            <a:ext cx="365125" cy="214312"/>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0" name="Freeform 50"/>
          <p:cNvSpPr>
            <a:spLocks/>
          </p:cNvSpPr>
          <p:nvPr/>
        </p:nvSpPr>
        <p:spPr bwMode="auto">
          <a:xfrm>
            <a:off x="2278063" y="3359150"/>
            <a:ext cx="365125" cy="214313"/>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1" name="Freeform 51"/>
          <p:cNvSpPr>
            <a:spLocks/>
          </p:cNvSpPr>
          <p:nvPr/>
        </p:nvSpPr>
        <p:spPr bwMode="auto">
          <a:xfrm>
            <a:off x="2909888" y="3427413"/>
            <a:ext cx="365125" cy="214312"/>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2" name="Freeform 52"/>
          <p:cNvSpPr>
            <a:spLocks/>
          </p:cNvSpPr>
          <p:nvPr/>
        </p:nvSpPr>
        <p:spPr bwMode="auto">
          <a:xfrm>
            <a:off x="3498850" y="3484563"/>
            <a:ext cx="365125" cy="214312"/>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3" name="Freeform 53"/>
          <p:cNvSpPr>
            <a:spLocks/>
          </p:cNvSpPr>
          <p:nvPr/>
        </p:nvSpPr>
        <p:spPr bwMode="auto">
          <a:xfrm>
            <a:off x="4130675" y="3611563"/>
            <a:ext cx="365125" cy="214312"/>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4" name="Freeform 54"/>
          <p:cNvSpPr>
            <a:spLocks/>
          </p:cNvSpPr>
          <p:nvPr/>
        </p:nvSpPr>
        <p:spPr bwMode="auto">
          <a:xfrm flipH="1" flipV="1">
            <a:off x="4792663" y="5722938"/>
            <a:ext cx="250825"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5" name="Freeform 55"/>
          <p:cNvSpPr>
            <a:spLocks/>
          </p:cNvSpPr>
          <p:nvPr/>
        </p:nvSpPr>
        <p:spPr bwMode="auto">
          <a:xfrm flipH="1" flipV="1">
            <a:off x="2652713" y="3719513"/>
            <a:ext cx="252412"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6" name="Freeform 56"/>
          <p:cNvSpPr>
            <a:spLocks/>
          </p:cNvSpPr>
          <p:nvPr/>
        </p:nvSpPr>
        <p:spPr bwMode="auto">
          <a:xfrm flipH="1" flipV="1">
            <a:off x="3898900" y="4084638"/>
            <a:ext cx="252413"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7" name="Freeform 57"/>
          <p:cNvSpPr>
            <a:spLocks/>
          </p:cNvSpPr>
          <p:nvPr/>
        </p:nvSpPr>
        <p:spPr bwMode="auto">
          <a:xfrm flipH="1" flipV="1">
            <a:off x="4545013" y="4281488"/>
            <a:ext cx="250825"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8" name="Freeform 58"/>
          <p:cNvSpPr>
            <a:spLocks/>
          </p:cNvSpPr>
          <p:nvPr/>
        </p:nvSpPr>
        <p:spPr bwMode="auto">
          <a:xfrm flipH="1" flipV="1">
            <a:off x="5176838" y="4505325"/>
            <a:ext cx="2508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69" name="Freeform 59"/>
          <p:cNvSpPr>
            <a:spLocks/>
          </p:cNvSpPr>
          <p:nvPr/>
        </p:nvSpPr>
        <p:spPr bwMode="auto">
          <a:xfrm flipH="1" flipV="1">
            <a:off x="5780088" y="4630738"/>
            <a:ext cx="250825"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0" name="Freeform 60"/>
          <p:cNvSpPr>
            <a:spLocks/>
          </p:cNvSpPr>
          <p:nvPr/>
        </p:nvSpPr>
        <p:spPr bwMode="auto">
          <a:xfrm flipH="1" flipV="1">
            <a:off x="6411913" y="4799013"/>
            <a:ext cx="250825"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1" name="Freeform 61"/>
          <p:cNvSpPr>
            <a:spLocks/>
          </p:cNvSpPr>
          <p:nvPr/>
        </p:nvSpPr>
        <p:spPr bwMode="auto">
          <a:xfrm flipH="1" flipV="1">
            <a:off x="1390650" y="3468688"/>
            <a:ext cx="250825" cy="255587"/>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2" name="Freeform 62"/>
          <p:cNvSpPr>
            <a:spLocks/>
          </p:cNvSpPr>
          <p:nvPr/>
        </p:nvSpPr>
        <p:spPr bwMode="auto">
          <a:xfrm flipV="1">
            <a:off x="1252538" y="5724525"/>
            <a:ext cx="2508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chemeClr val="tx1"/>
          </a:solidFill>
          <a:ln w="2857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3" name="Freeform 63"/>
          <p:cNvSpPr>
            <a:spLocks/>
          </p:cNvSpPr>
          <p:nvPr/>
        </p:nvSpPr>
        <p:spPr bwMode="auto">
          <a:xfrm flipH="1" flipV="1">
            <a:off x="2009775" y="3581400"/>
            <a:ext cx="250825"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4" name="Freeform 64"/>
          <p:cNvSpPr>
            <a:spLocks/>
          </p:cNvSpPr>
          <p:nvPr/>
        </p:nvSpPr>
        <p:spPr bwMode="auto">
          <a:xfrm flipH="1" flipV="1">
            <a:off x="3282950" y="3930650"/>
            <a:ext cx="252413" cy="255588"/>
          </a:xfrm>
          <a:custGeom>
            <a:avLst/>
            <a:gdLst>
              <a:gd name="T0" fmla="*/ 0 w 168"/>
              <a:gd name="T1" fmla="*/ 0 h 432"/>
              <a:gd name="T2" fmla="*/ 2147483647 w 168"/>
              <a:gd name="T3" fmla="*/ 2147483647 h 432"/>
              <a:gd name="T4" fmla="*/ 2147483647 w 168"/>
              <a:gd name="T5" fmla="*/ 2147483647 h 432"/>
              <a:gd name="T6" fmla="*/ 0 w 168"/>
              <a:gd name="T7" fmla="*/ 2147483647 h 432"/>
              <a:gd name="T8" fmla="*/ 0 60000 65536"/>
              <a:gd name="T9" fmla="*/ 0 60000 65536"/>
              <a:gd name="T10" fmla="*/ 0 60000 65536"/>
              <a:gd name="T11" fmla="*/ 0 60000 65536"/>
              <a:gd name="T12" fmla="*/ 0 w 168"/>
              <a:gd name="T13" fmla="*/ 0 h 432"/>
              <a:gd name="T14" fmla="*/ 168 w 168"/>
              <a:gd name="T15" fmla="*/ 432 h 432"/>
            </a:gdLst>
            <a:ahLst/>
            <a:cxnLst>
              <a:cxn ang="T8">
                <a:pos x="T0" y="T1"/>
              </a:cxn>
              <a:cxn ang="T9">
                <a:pos x="T2" y="T3"/>
              </a:cxn>
              <a:cxn ang="T10">
                <a:pos x="T4" y="T5"/>
              </a:cxn>
              <a:cxn ang="T11">
                <a:pos x="T6" y="T7"/>
              </a:cxn>
            </a:cxnLst>
            <a:rect l="T12" t="T13" r="T14" b="T15"/>
            <a:pathLst>
              <a:path w="168" h="432">
                <a:moveTo>
                  <a:pt x="0" y="0"/>
                </a:moveTo>
                <a:cubicBezTo>
                  <a:pt x="60" y="24"/>
                  <a:pt x="120" y="48"/>
                  <a:pt x="144" y="96"/>
                </a:cubicBezTo>
                <a:cubicBezTo>
                  <a:pt x="168" y="144"/>
                  <a:pt x="168" y="232"/>
                  <a:pt x="144" y="288"/>
                </a:cubicBezTo>
                <a:cubicBezTo>
                  <a:pt x="120" y="344"/>
                  <a:pt x="60" y="388"/>
                  <a:pt x="0" y="432"/>
                </a:cubicBezTo>
              </a:path>
            </a:pathLst>
          </a:custGeom>
          <a:solidFill>
            <a:srgbClr val="FF0000"/>
          </a:solid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5" name="Line 65"/>
          <p:cNvSpPr>
            <a:spLocks noChangeShapeType="1"/>
          </p:cNvSpPr>
          <p:nvPr/>
        </p:nvSpPr>
        <p:spPr bwMode="auto">
          <a:xfrm>
            <a:off x="1604963"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6" name="Line 66"/>
          <p:cNvSpPr>
            <a:spLocks noChangeShapeType="1"/>
          </p:cNvSpPr>
          <p:nvPr/>
        </p:nvSpPr>
        <p:spPr bwMode="auto">
          <a:xfrm>
            <a:off x="4764088"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7" name="Line 67"/>
          <p:cNvSpPr>
            <a:spLocks noChangeShapeType="1"/>
          </p:cNvSpPr>
          <p:nvPr/>
        </p:nvSpPr>
        <p:spPr bwMode="auto">
          <a:xfrm>
            <a:off x="5395913"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8" name="Line 68"/>
          <p:cNvSpPr>
            <a:spLocks noChangeShapeType="1"/>
          </p:cNvSpPr>
          <p:nvPr/>
        </p:nvSpPr>
        <p:spPr bwMode="auto">
          <a:xfrm>
            <a:off x="6027738"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79" name="Line 69"/>
          <p:cNvSpPr>
            <a:spLocks noChangeShapeType="1"/>
          </p:cNvSpPr>
          <p:nvPr/>
        </p:nvSpPr>
        <p:spPr bwMode="auto">
          <a:xfrm>
            <a:off x="6659563"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80" name="Line 70"/>
          <p:cNvSpPr>
            <a:spLocks noChangeShapeType="1"/>
          </p:cNvSpPr>
          <p:nvPr/>
        </p:nvSpPr>
        <p:spPr bwMode="auto">
          <a:xfrm>
            <a:off x="7291388"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81" name="Line 71"/>
          <p:cNvSpPr>
            <a:spLocks noChangeShapeType="1"/>
          </p:cNvSpPr>
          <p:nvPr/>
        </p:nvSpPr>
        <p:spPr bwMode="auto">
          <a:xfrm>
            <a:off x="7923213"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82" name="Line 72"/>
          <p:cNvSpPr>
            <a:spLocks noChangeShapeType="1"/>
          </p:cNvSpPr>
          <p:nvPr/>
        </p:nvSpPr>
        <p:spPr bwMode="auto">
          <a:xfrm>
            <a:off x="2236788"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83" name="Line 73"/>
          <p:cNvSpPr>
            <a:spLocks noChangeShapeType="1"/>
          </p:cNvSpPr>
          <p:nvPr/>
        </p:nvSpPr>
        <p:spPr bwMode="auto">
          <a:xfrm>
            <a:off x="2868613"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84" name="Line 74"/>
          <p:cNvSpPr>
            <a:spLocks noChangeShapeType="1"/>
          </p:cNvSpPr>
          <p:nvPr/>
        </p:nvSpPr>
        <p:spPr bwMode="auto">
          <a:xfrm>
            <a:off x="3500438"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85" name="Line 75"/>
          <p:cNvSpPr>
            <a:spLocks noChangeShapeType="1"/>
          </p:cNvSpPr>
          <p:nvPr/>
        </p:nvSpPr>
        <p:spPr bwMode="auto">
          <a:xfrm>
            <a:off x="4132263" y="1598613"/>
            <a:ext cx="0" cy="3716337"/>
          </a:xfrm>
          <a:prstGeom prst="line">
            <a:avLst/>
          </a:prstGeom>
          <a:no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86" name="Text Box 76"/>
          <p:cNvSpPr txBox="1">
            <a:spLocks noChangeArrowheads="1"/>
          </p:cNvSpPr>
          <p:nvPr/>
        </p:nvSpPr>
        <p:spPr bwMode="auto">
          <a:xfrm>
            <a:off x="1646238" y="5699125"/>
            <a:ext cx="2244725" cy="3048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pitchFamily="34" charset="0"/>
                <a:ea typeface="+mn-ea"/>
                <a:cs typeface="+mn-cs"/>
              </a:rPr>
              <a:t>Increase in Impedance</a:t>
            </a:r>
          </a:p>
        </p:txBody>
      </p:sp>
      <p:sp>
        <p:nvSpPr>
          <p:cNvPr id="17487" name="Text Box 77"/>
          <p:cNvSpPr txBox="1">
            <a:spLocks noChangeArrowheads="1"/>
          </p:cNvSpPr>
          <p:nvPr/>
        </p:nvSpPr>
        <p:spPr bwMode="auto">
          <a:xfrm>
            <a:off x="5159375" y="5699125"/>
            <a:ext cx="2286000" cy="3048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pitchFamily="34" charset="0"/>
                <a:ea typeface="+mn-ea"/>
                <a:cs typeface="+mn-cs"/>
              </a:rPr>
              <a:t>Decrease in Impedance</a:t>
            </a:r>
          </a:p>
        </p:txBody>
      </p:sp>
      <p:sp>
        <p:nvSpPr>
          <p:cNvPr id="291919" name="Text Box 79"/>
          <p:cNvSpPr txBox="1">
            <a:spLocks noChangeArrowheads="1"/>
          </p:cNvSpPr>
          <p:nvPr/>
        </p:nvSpPr>
        <p:spPr bwMode="auto">
          <a:xfrm>
            <a:off x="685800" y="1071563"/>
            <a:ext cx="7021513" cy="3968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pitchFamily="34" charset="0"/>
                <a:ea typeface="+mn-ea"/>
                <a:cs typeface="+mn-cs"/>
              </a:rPr>
              <a:t>Able to resolve boundaries of beds a few meters thick</a:t>
            </a:r>
          </a:p>
        </p:txBody>
      </p:sp>
      <p:sp>
        <p:nvSpPr>
          <p:cNvPr id="17489" name="Line 81"/>
          <p:cNvSpPr>
            <a:spLocks noChangeShapeType="1"/>
          </p:cNvSpPr>
          <p:nvPr/>
        </p:nvSpPr>
        <p:spPr bwMode="auto">
          <a:xfrm>
            <a:off x="1244600" y="5683250"/>
            <a:ext cx="0" cy="400050"/>
          </a:xfrm>
          <a:prstGeom prst="line">
            <a:avLst/>
          </a:prstGeom>
          <a:noFill/>
          <a:ln w="285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90" name="Line 83"/>
          <p:cNvSpPr>
            <a:spLocks noChangeShapeType="1"/>
          </p:cNvSpPr>
          <p:nvPr/>
        </p:nvSpPr>
        <p:spPr bwMode="auto">
          <a:xfrm>
            <a:off x="5048250" y="5683250"/>
            <a:ext cx="0" cy="400050"/>
          </a:xfrm>
          <a:prstGeom prst="line">
            <a:avLst/>
          </a:prstGeom>
          <a:noFill/>
          <a:ln w="285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91" name="Rectangle 84"/>
          <p:cNvSpPr>
            <a:spLocks noChangeAspect="1" noChangeArrowheads="1"/>
          </p:cNvSpPr>
          <p:nvPr/>
        </p:nvSpPr>
        <p:spPr bwMode="auto">
          <a:xfrm>
            <a:off x="684213" y="1706563"/>
            <a:ext cx="165100" cy="574675"/>
          </a:xfrm>
          <a:prstGeom prst="rect">
            <a:avLst/>
          </a:prstGeom>
          <a:solidFill>
            <a:schemeClr val="tx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92" name="Text Box 85"/>
          <p:cNvSpPr txBox="1">
            <a:spLocks noChangeArrowheads="1"/>
          </p:cNvSpPr>
          <p:nvPr/>
        </p:nvSpPr>
        <p:spPr bwMode="auto">
          <a:xfrm>
            <a:off x="790575" y="1841500"/>
            <a:ext cx="815975" cy="3048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mn-cs"/>
              </a:rPr>
              <a:t>1 meter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91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91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p:cNvSpPr>
            <a:spLocks noGrp="1" noChangeArrowheads="1"/>
          </p:cNvSpPr>
          <p:nvPr>
            <p:ph type="title"/>
          </p:nvPr>
        </p:nvSpPr>
        <p:spPr>
          <a:xfrm>
            <a:off x="128588" y="-182563"/>
            <a:ext cx="8229600" cy="1143001"/>
          </a:xfrm>
          <a:noFill/>
          <a:ln/>
        </p:spPr>
        <p:txBody>
          <a:bodyPr/>
          <a:lstStyle/>
          <a:p>
            <a:pPr algn="l"/>
            <a:r>
              <a:rPr lang="en-GB" sz="3200">
                <a:solidFill>
                  <a:schemeClr val="bg1"/>
                </a:solidFill>
              </a:rPr>
              <a:t>What is a reflector?</a:t>
            </a:r>
          </a:p>
        </p:txBody>
      </p:sp>
      <p:sp>
        <p:nvSpPr>
          <p:cNvPr id="25" name="5 - Θέση αριθμού διαφάνειας"/>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C6FBBE-C93D-4E64-BC0F-6F3956775D10}" type="slidenum">
              <a:rPr kumimoji="0" lang="en-GB"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31077" name="Text Box 5"/>
          <p:cNvSpPr txBox="1">
            <a:spLocks noChangeArrowheads="1"/>
          </p:cNvSpPr>
          <p:nvPr/>
        </p:nvSpPr>
        <p:spPr bwMode="auto">
          <a:xfrm>
            <a:off x="5575300" y="806450"/>
            <a:ext cx="3327400" cy="2225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omic Sans MS" pitchFamily="66" charset="0"/>
                <a:ea typeface="+mn-ea"/>
                <a:cs typeface="+mn-cs"/>
              </a:rPr>
              <a:t>There are many reflectors on a seismic section.  Major changes in properties usually produce strong, continuous reflectors as shown by the arrow.  </a:t>
            </a:r>
          </a:p>
        </p:txBody>
      </p:sp>
      <p:sp>
        <p:nvSpPr>
          <p:cNvPr id="131078" name="Text Box 6"/>
          <p:cNvSpPr txBox="1">
            <a:spLocks noChangeArrowheads="1"/>
          </p:cNvSpPr>
          <p:nvPr/>
        </p:nvSpPr>
        <p:spPr bwMode="auto">
          <a:xfrm>
            <a:off x="393700" y="806450"/>
            <a:ext cx="4178300" cy="25304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omic Sans MS" pitchFamily="66" charset="0"/>
                <a:ea typeface="+mn-ea"/>
                <a:cs typeface="+mn-cs"/>
              </a:rPr>
              <a:t>A seismic reflector is a boundary between beds with different properties.  There may be a change of lithology or fluid fill from Bed 1 to Bed 2.  These property changes cause some sound waves to be reflected towards the surface.</a:t>
            </a:r>
          </a:p>
        </p:txBody>
      </p:sp>
      <p:grpSp>
        <p:nvGrpSpPr>
          <p:cNvPr id="131104" name="Group 32"/>
          <p:cNvGrpSpPr>
            <a:grpSpLocks/>
          </p:cNvGrpSpPr>
          <p:nvPr/>
        </p:nvGrpSpPr>
        <p:grpSpPr bwMode="auto">
          <a:xfrm>
            <a:off x="330200" y="3590925"/>
            <a:ext cx="4419600" cy="2463800"/>
            <a:chOff x="208" y="2136"/>
            <a:chExt cx="2784" cy="1552"/>
          </a:xfrm>
        </p:grpSpPr>
        <p:sp>
          <p:nvSpPr>
            <p:cNvPr id="131080" name="Rectangle 8"/>
            <p:cNvSpPr>
              <a:spLocks noChangeArrowheads="1"/>
            </p:cNvSpPr>
            <p:nvPr/>
          </p:nvSpPr>
          <p:spPr bwMode="auto">
            <a:xfrm>
              <a:off x="328" y="2504"/>
              <a:ext cx="2392" cy="528"/>
            </a:xfrm>
            <a:prstGeom prst="rect">
              <a:avLst/>
            </a:prstGeom>
            <a:solidFill>
              <a:srgbClr val="FFE2A7"/>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081" name="Rectangle 9"/>
            <p:cNvSpPr>
              <a:spLocks noChangeArrowheads="1"/>
            </p:cNvSpPr>
            <p:nvPr/>
          </p:nvSpPr>
          <p:spPr bwMode="auto">
            <a:xfrm>
              <a:off x="328" y="3032"/>
              <a:ext cx="2392" cy="528"/>
            </a:xfrm>
            <a:prstGeom prst="rect">
              <a:avLst/>
            </a:prstGeom>
            <a:solidFill>
              <a:srgbClr val="FFCC66"/>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082" name="Text Box 10"/>
            <p:cNvSpPr txBox="1">
              <a:spLocks noChangeArrowheads="1"/>
            </p:cNvSpPr>
            <p:nvPr/>
          </p:nvSpPr>
          <p:spPr bwMode="auto">
            <a:xfrm>
              <a:off x="416" y="2587"/>
              <a:ext cx="496" cy="2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Bed 1</a:t>
              </a:r>
            </a:p>
          </p:txBody>
        </p:sp>
        <p:sp>
          <p:nvSpPr>
            <p:cNvPr id="131083" name="Text Box 11"/>
            <p:cNvSpPr txBox="1">
              <a:spLocks noChangeArrowheads="1"/>
            </p:cNvSpPr>
            <p:nvPr/>
          </p:nvSpPr>
          <p:spPr bwMode="auto">
            <a:xfrm>
              <a:off x="416" y="3283"/>
              <a:ext cx="496" cy="2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Bed 2</a:t>
              </a:r>
            </a:p>
          </p:txBody>
        </p:sp>
        <p:sp>
          <p:nvSpPr>
            <p:cNvPr id="131084" name="Line 12"/>
            <p:cNvSpPr>
              <a:spLocks noChangeShapeType="1"/>
            </p:cNvSpPr>
            <p:nvPr/>
          </p:nvSpPr>
          <p:spPr bwMode="auto">
            <a:xfrm>
              <a:off x="1200" y="2512"/>
              <a:ext cx="608" cy="52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085" name="Line 13"/>
            <p:cNvSpPr>
              <a:spLocks noChangeShapeType="1"/>
            </p:cNvSpPr>
            <p:nvPr/>
          </p:nvSpPr>
          <p:spPr bwMode="auto">
            <a:xfrm rot="-404860">
              <a:off x="1832" y="2984"/>
              <a:ext cx="824" cy="488"/>
            </a:xfrm>
            <a:prstGeom prst="line">
              <a:avLst/>
            </a:prstGeom>
            <a:noFill/>
            <a:ln w="9525">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087" name="Line 15"/>
            <p:cNvSpPr>
              <a:spLocks noChangeShapeType="1"/>
            </p:cNvSpPr>
            <p:nvPr/>
          </p:nvSpPr>
          <p:spPr bwMode="auto">
            <a:xfrm flipH="1">
              <a:off x="1808" y="2512"/>
              <a:ext cx="600" cy="512"/>
            </a:xfrm>
            <a:prstGeom prst="line">
              <a:avLst/>
            </a:prstGeom>
            <a:noFill/>
            <a:ln w="9525">
              <a:solidFill>
                <a:schemeClr val="tx1"/>
              </a:solidFill>
              <a:round/>
              <a:headEnd type="triangle" w="med" len="me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088" name="Text Box 16"/>
            <p:cNvSpPr txBox="1">
              <a:spLocks noChangeArrowheads="1"/>
            </p:cNvSpPr>
            <p:nvPr/>
          </p:nvSpPr>
          <p:spPr bwMode="auto">
            <a:xfrm rot="2417266">
              <a:off x="1040" y="2720"/>
              <a:ext cx="824" cy="19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Incoming ray</a:t>
              </a:r>
            </a:p>
          </p:txBody>
        </p:sp>
        <p:sp>
          <p:nvSpPr>
            <p:cNvPr id="131089" name="Text Box 17"/>
            <p:cNvSpPr txBox="1">
              <a:spLocks noChangeArrowheads="1"/>
            </p:cNvSpPr>
            <p:nvPr/>
          </p:nvSpPr>
          <p:spPr bwMode="auto">
            <a:xfrm rot="19047740">
              <a:off x="1816" y="2555"/>
              <a:ext cx="1064" cy="192"/>
            </a:xfrm>
            <a:prstGeom prst="rect">
              <a:avLst/>
            </a:prstGeom>
            <a:noFill/>
            <a:ln w="9525" algn="ctr">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Reflected ray</a:t>
              </a:r>
            </a:p>
          </p:txBody>
        </p:sp>
        <p:sp>
          <p:nvSpPr>
            <p:cNvPr id="131090" name="Text Box 18"/>
            <p:cNvSpPr txBox="1">
              <a:spLocks noChangeArrowheads="1"/>
            </p:cNvSpPr>
            <p:nvPr/>
          </p:nvSpPr>
          <p:spPr bwMode="auto">
            <a:xfrm rot="1414762">
              <a:off x="1928" y="3163"/>
              <a:ext cx="1064" cy="192"/>
            </a:xfrm>
            <a:prstGeom prst="rect">
              <a:avLst/>
            </a:prstGeom>
            <a:noFill/>
            <a:ln w="9525" algn="ctr">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Refracted ray</a:t>
              </a:r>
            </a:p>
          </p:txBody>
        </p:sp>
        <p:sp>
          <p:nvSpPr>
            <p:cNvPr id="131091" name="Text Box 19"/>
            <p:cNvSpPr txBox="1">
              <a:spLocks noChangeArrowheads="1"/>
            </p:cNvSpPr>
            <p:nvPr/>
          </p:nvSpPr>
          <p:spPr bwMode="auto">
            <a:xfrm>
              <a:off x="392" y="2848"/>
              <a:ext cx="1080" cy="19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lower velocity</a:t>
              </a:r>
            </a:p>
          </p:txBody>
        </p:sp>
        <p:sp>
          <p:nvSpPr>
            <p:cNvPr id="131092" name="Text Box 20"/>
            <p:cNvSpPr txBox="1">
              <a:spLocks noChangeArrowheads="1"/>
            </p:cNvSpPr>
            <p:nvPr/>
          </p:nvSpPr>
          <p:spPr bwMode="auto">
            <a:xfrm>
              <a:off x="392" y="3024"/>
              <a:ext cx="1080" cy="19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higher velocity</a:t>
              </a:r>
            </a:p>
          </p:txBody>
        </p:sp>
        <p:sp>
          <p:nvSpPr>
            <p:cNvPr id="131093" name="Rectangle 21"/>
            <p:cNvSpPr>
              <a:spLocks noChangeArrowheads="1"/>
            </p:cNvSpPr>
            <p:nvPr/>
          </p:nvSpPr>
          <p:spPr bwMode="auto">
            <a:xfrm>
              <a:off x="1048" y="2400"/>
              <a:ext cx="288" cy="104"/>
            </a:xfrm>
            <a:prstGeom prst="rect">
              <a:avLst/>
            </a:prstGeom>
            <a:solidFill>
              <a:schemeClr val="bg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094" name="Text Box 22"/>
            <p:cNvSpPr txBox="1">
              <a:spLocks noChangeArrowheads="1"/>
            </p:cNvSpPr>
            <p:nvPr/>
          </p:nvSpPr>
          <p:spPr bwMode="auto">
            <a:xfrm>
              <a:off x="992" y="2152"/>
              <a:ext cx="648" cy="28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energy source</a:t>
              </a:r>
            </a:p>
          </p:txBody>
        </p:sp>
        <p:sp>
          <p:nvSpPr>
            <p:cNvPr id="131095" name="AutoShape 23"/>
            <p:cNvSpPr>
              <a:spLocks noChangeArrowheads="1"/>
            </p:cNvSpPr>
            <p:nvPr/>
          </p:nvSpPr>
          <p:spPr bwMode="auto">
            <a:xfrm>
              <a:off x="2288" y="2400"/>
              <a:ext cx="248" cy="104"/>
            </a:xfrm>
            <a:prstGeom prst="triangle">
              <a:avLst>
                <a:gd name="adj" fmla="val 50000"/>
              </a:avLst>
            </a:prstGeom>
            <a:solidFill>
              <a:srgbClr val="FFFF99"/>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096" name="Text Box 24"/>
            <p:cNvSpPr txBox="1">
              <a:spLocks noChangeArrowheads="1"/>
            </p:cNvSpPr>
            <p:nvPr/>
          </p:nvSpPr>
          <p:spPr bwMode="auto">
            <a:xfrm>
              <a:off x="2080" y="2152"/>
              <a:ext cx="648" cy="28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signal receiver</a:t>
              </a:r>
            </a:p>
          </p:txBody>
        </p:sp>
        <p:sp>
          <p:nvSpPr>
            <p:cNvPr id="131097" name="Rectangle 25"/>
            <p:cNvSpPr>
              <a:spLocks noChangeArrowheads="1"/>
            </p:cNvSpPr>
            <p:nvPr/>
          </p:nvSpPr>
          <p:spPr bwMode="auto">
            <a:xfrm>
              <a:off x="208" y="2136"/>
              <a:ext cx="2648" cy="1552"/>
            </a:xfrm>
            <a:prstGeom prst="rect">
              <a:avLst/>
            </a:prstGeom>
            <a:noFill/>
            <a:ln w="38100">
              <a:solidFill>
                <a:schemeClr val="bg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grpSp>
      <p:pic>
        <p:nvPicPr>
          <p:cNvPr id="131099" name="Picture 27" descr="Reflectors84-70"/>
          <p:cNvPicPr>
            <a:picLocks noChangeAspect="1" noChangeArrowheads="1"/>
          </p:cNvPicPr>
          <p:nvPr/>
        </p:nvPicPr>
        <p:blipFill>
          <a:blip r:embed="rId2" cstate="print"/>
          <a:srcRect/>
          <a:stretch>
            <a:fillRect/>
          </a:stretch>
        </p:blipFill>
        <p:spPr bwMode="auto">
          <a:xfrm>
            <a:off x="5573713" y="3603625"/>
            <a:ext cx="3195637" cy="2438400"/>
          </a:xfrm>
          <a:prstGeom prst="rect">
            <a:avLst/>
          </a:prstGeom>
          <a:noFill/>
          <a:ln w="38100">
            <a:solidFill>
              <a:schemeClr val="bg1"/>
            </a:solidFill>
            <a:miter lim="800000"/>
            <a:headEnd/>
            <a:tailEnd/>
          </a:ln>
        </p:spPr>
      </p:pic>
      <p:sp>
        <p:nvSpPr>
          <p:cNvPr id="131102" name="Line 30"/>
          <p:cNvSpPr>
            <a:spLocks noChangeShapeType="1"/>
          </p:cNvSpPr>
          <p:nvPr/>
        </p:nvSpPr>
        <p:spPr bwMode="auto">
          <a:xfrm flipV="1">
            <a:off x="4330700" y="4737100"/>
            <a:ext cx="1193800" cy="269875"/>
          </a:xfrm>
          <a:prstGeom prst="line">
            <a:avLst/>
          </a:prstGeom>
          <a:noFill/>
          <a:ln w="19050">
            <a:solidFill>
              <a:srgbClr val="FFD72D"/>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42913" y="828683"/>
            <a:ext cx="8229600" cy="647700"/>
          </a:xfrm>
        </p:spPr>
        <p:txBody>
          <a:bodyPr/>
          <a:lstStyle/>
          <a:p>
            <a:r>
              <a:rPr lang="en-US" sz="2800" b="1" dirty="0">
                <a:solidFill>
                  <a:srgbClr val="FF0000"/>
                </a:solidFill>
              </a:rPr>
              <a:t>Seismic cross-section of UAE</a:t>
            </a:r>
            <a:endParaRPr lang="en-GB" sz="2800" b="1" dirty="0">
              <a:solidFill>
                <a:srgbClr val="FF0000"/>
              </a:solidFill>
            </a:endParaRPr>
          </a:p>
        </p:txBody>
      </p:sp>
      <p:pic>
        <p:nvPicPr>
          <p:cNvPr id="11268" name="Content Placeholder 4" descr="Fig.2.jpg"/>
          <p:cNvPicPr>
            <a:picLocks noGrp="1" noChangeAspect="1"/>
          </p:cNvPicPr>
          <p:nvPr>
            <p:ph idx="1"/>
          </p:nvPr>
        </p:nvPicPr>
        <p:blipFill>
          <a:blip r:embed="rId3" cstate="print"/>
          <a:stretch>
            <a:fillRect/>
          </a:stretch>
        </p:blipFill>
        <p:spPr>
          <a:xfrm>
            <a:off x="721993" y="1600200"/>
            <a:ext cx="7700014" cy="4525963"/>
          </a:xfrm>
        </p:spPr>
      </p:pic>
      <p:sp>
        <p:nvSpPr>
          <p:cNvPr id="4" name="Slide Number Placeholder 3"/>
          <p:cNvSpPr>
            <a:spLocks noGrp="1"/>
          </p:cNvSpPr>
          <p:nvPr>
            <p:ph type="sldNum" sz="quarter" idx="12"/>
          </p:nvPr>
        </p:nvSpPr>
        <p:spPr>
          <a:xfrm>
            <a:off x="6553200" y="6543675"/>
            <a:ext cx="2133600" cy="457200"/>
          </a:xfrm>
        </p:spPr>
        <p:txBody>
          <a:bodyPr/>
          <a:lstStyle/>
          <a:p>
            <a:pPr>
              <a:defRPr/>
            </a:pPr>
            <a:fld id="{5993FC75-56E3-4594-9FA0-A794C0CDE56F}" type="slidenum">
              <a:rPr lang="en-GB" altLang="en-US" smtClean="0"/>
              <a:pPr>
                <a:defRPr/>
              </a:pPr>
              <a:t>28</a:t>
            </a:fld>
            <a:endParaRPr lang="en-GB" altLang="en-US"/>
          </a:p>
        </p:txBody>
      </p:sp>
      <p:sp>
        <p:nvSpPr>
          <p:cNvPr id="11269" name="Line 13"/>
          <p:cNvSpPr>
            <a:spLocks noChangeShapeType="1"/>
          </p:cNvSpPr>
          <p:nvPr/>
        </p:nvSpPr>
        <p:spPr bwMode="auto">
          <a:xfrm>
            <a:off x="319088" y="1331913"/>
            <a:ext cx="0" cy="533400"/>
          </a:xfrm>
          <a:prstGeom prst="line">
            <a:avLst/>
          </a:prstGeom>
          <a:noFill/>
          <a:ln w="9525">
            <a:solidFill>
              <a:schemeClr val="tx1"/>
            </a:solidFill>
            <a:round/>
            <a:headEnd/>
            <a:tailEnd type="triangle" w="med" len="med"/>
          </a:ln>
        </p:spPr>
        <p:txBody>
          <a:bodyPr wrap="none" anchor="ctr"/>
          <a:lstStyle/>
          <a:p>
            <a:endParaRPr lang="en-US"/>
          </a:p>
        </p:txBody>
      </p:sp>
      <p:sp>
        <p:nvSpPr>
          <p:cNvPr id="10" name="Text Box 14"/>
          <p:cNvSpPr txBox="1">
            <a:spLocks noChangeArrowheads="1"/>
          </p:cNvSpPr>
          <p:nvPr/>
        </p:nvSpPr>
        <p:spPr bwMode="auto">
          <a:xfrm>
            <a:off x="4763" y="1233488"/>
            <a:ext cx="1079142" cy="338554"/>
          </a:xfrm>
          <a:prstGeom prst="rect">
            <a:avLst/>
          </a:prstGeom>
          <a:noFill/>
          <a:ln w="9525">
            <a:solidFill>
              <a:srgbClr val="0070C0"/>
            </a:solidFill>
            <a:miter lim="800000"/>
            <a:headEnd/>
            <a:tailEnd/>
          </a:ln>
        </p:spPr>
        <p:txBody>
          <a:bodyPr wrap="none">
            <a:spAutoFit/>
          </a:bodyPr>
          <a:lstStyle/>
          <a:p>
            <a:pPr>
              <a:defRPr/>
            </a:pPr>
            <a:r>
              <a:rPr lang="en-US" sz="1600" b="1" dirty="0">
                <a:solidFill>
                  <a:srgbClr val="FF0000"/>
                </a:solidFill>
                <a:latin typeface="+mj-lt"/>
              </a:rPr>
              <a:t>Abu Dhabi</a:t>
            </a:r>
            <a:endParaRPr lang="en-US" b="1" dirty="0">
              <a:solidFill>
                <a:srgbClr val="FF0000"/>
              </a:solidFill>
              <a:latin typeface="+mj-lt"/>
            </a:endParaRPr>
          </a:p>
        </p:txBody>
      </p:sp>
      <p:sp>
        <p:nvSpPr>
          <p:cNvPr id="11271" name="Line 15"/>
          <p:cNvSpPr>
            <a:spLocks noChangeShapeType="1"/>
          </p:cNvSpPr>
          <p:nvPr/>
        </p:nvSpPr>
        <p:spPr bwMode="auto">
          <a:xfrm>
            <a:off x="8120063" y="1363663"/>
            <a:ext cx="0" cy="533400"/>
          </a:xfrm>
          <a:prstGeom prst="line">
            <a:avLst/>
          </a:prstGeom>
          <a:noFill/>
          <a:ln w="9525">
            <a:solidFill>
              <a:schemeClr val="tx1"/>
            </a:solidFill>
            <a:round/>
            <a:headEnd/>
            <a:tailEnd type="triangle" w="med" len="med"/>
          </a:ln>
        </p:spPr>
        <p:txBody>
          <a:bodyPr wrap="none" anchor="ctr"/>
          <a:lstStyle/>
          <a:p>
            <a:endParaRPr lang="en-US"/>
          </a:p>
        </p:txBody>
      </p:sp>
      <p:sp>
        <p:nvSpPr>
          <p:cNvPr id="12" name="Text Box 16"/>
          <p:cNvSpPr txBox="1">
            <a:spLocks noChangeArrowheads="1"/>
          </p:cNvSpPr>
          <p:nvPr/>
        </p:nvSpPr>
        <p:spPr bwMode="auto">
          <a:xfrm>
            <a:off x="7740650" y="1143000"/>
            <a:ext cx="832279" cy="338554"/>
          </a:xfrm>
          <a:prstGeom prst="rect">
            <a:avLst/>
          </a:prstGeom>
          <a:noFill/>
          <a:ln w="9525">
            <a:noFill/>
            <a:miter lim="800000"/>
            <a:headEnd/>
            <a:tailEnd/>
          </a:ln>
        </p:spPr>
        <p:txBody>
          <a:bodyPr wrap="none">
            <a:spAutoFit/>
          </a:bodyPr>
          <a:lstStyle/>
          <a:p>
            <a:pPr>
              <a:defRPr/>
            </a:pPr>
            <a:r>
              <a:rPr lang="en-US" sz="1600" b="1" dirty="0">
                <a:solidFill>
                  <a:schemeClr val="bg1"/>
                </a:solidFill>
                <a:latin typeface="+mj-lt"/>
              </a:rPr>
              <a:t>Al-Ain</a:t>
            </a:r>
            <a:endParaRPr lang="en-US" b="1" dirty="0">
              <a:solidFill>
                <a:schemeClr val="bg1"/>
              </a:solidFill>
              <a:latin typeface="+mj-lt"/>
            </a:endParaRPr>
          </a:p>
        </p:txBody>
      </p:sp>
      <p:sp>
        <p:nvSpPr>
          <p:cNvPr id="13" name="Text Box 7"/>
          <p:cNvSpPr txBox="1">
            <a:spLocks noChangeArrowheads="1"/>
          </p:cNvSpPr>
          <p:nvPr/>
        </p:nvSpPr>
        <p:spPr bwMode="auto">
          <a:xfrm>
            <a:off x="8023225" y="464073"/>
            <a:ext cx="1120775" cy="581025"/>
          </a:xfrm>
          <a:prstGeom prst="rect">
            <a:avLst/>
          </a:prstGeom>
          <a:noFill/>
          <a:ln w="9525">
            <a:noFill/>
            <a:miter lim="800000"/>
            <a:headEnd/>
            <a:tailEnd/>
          </a:ln>
          <a:effectLst/>
        </p:spPr>
        <p:txBody>
          <a:bodyPr wrap="none">
            <a:spAutoFit/>
          </a:bodyPr>
          <a:lstStyle/>
          <a:p>
            <a:pPr algn="ctr">
              <a:defRPr/>
            </a:pPr>
            <a:r>
              <a:rPr lang="en-US" sz="1600" b="1" dirty="0">
                <a:latin typeface="+mj-lt"/>
              </a:rPr>
              <a:t>Oman</a:t>
            </a:r>
          </a:p>
          <a:p>
            <a:pPr algn="ctr">
              <a:defRPr/>
            </a:pPr>
            <a:r>
              <a:rPr lang="en-US" sz="1600" b="1" dirty="0">
                <a:latin typeface="+mj-lt"/>
              </a:rPr>
              <a:t>Mountains</a:t>
            </a:r>
            <a:endParaRPr lang="en-US" dirty="0">
              <a:latin typeface="+mj-lt"/>
            </a:endParaRPr>
          </a:p>
        </p:txBody>
      </p:sp>
      <p:sp>
        <p:nvSpPr>
          <p:cNvPr id="14" name="Text Box 8"/>
          <p:cNvSpPr txBox="1">
            <a:spLocks noChangeArrowheads="1"/>
          </p:cNvSpPr>
          <p:nvPr/>
        </p:nvSpPr>
        <p:spPr bwMode="auto">
          <a:xfrm>
            <a:off x="1357290" y="1562091"/>
            <a:ext cx="2114550" cy="581025"/>
          </a:xfrm>
          <a:prstGeom prst="rect">
            <a:avLst/>
          </a:prstGeom>
          <a:noFill/>
          <a:ln w="9525">
            <a:noFill/>
            <a:miter lim="800000"/>
            <a:headEnd/>
            <a:tailEnd/>
          </a:ln>
          <a:effectLst/>
        </p:spPr>
        <p:txBody>
          <a:bodyPr wrap="none">
            <a:spAutoFit/>
          </a:bodyPr>
          <a:lstStyle/>
          <a:p>
            <a:pPr algn="ctr">
              <a:defRPr/>
            </a:pPr>
            <a:r>
              <a:rPr lang="en-US" sz="1600" b="1" dirty="0">
                <a:latin typeface="+mj-lt"/>
              </a:rPr>
              <a:t>United Arab Emirates</a:t>
            </a:r>
          </a:p>
          <a:p>
            <a:pPr algn="ctr">
              <a:defRPr/>
            </a:pPr>
            <a:r>
              <a:rPr lang="en-US" sz="1600" b="1" dirty="0">
                <a:latin typeface="+mj-lt"/>
              </a:rPr>
              <a:t>Foreland Basin</a:t>
            </a:r>
          </a:p>
        </p:txBody>
      </p:sp>
      <p:sp>
        <p:nvSpPr>
          <p:cNvPr id="11276" name="Text Box 11"/>
          <p:cNvSpPr txBox="1">
            <a:spLocks noChangeArrowheads="1"/>
          </p:cNvSpPr>
          <p:nvPr/>
        </p:nvSpPr>
        <p:spPr bwMode="auto">
          <a:xfrm>
            <a:off x="8361363" y="2643188"/>
            <a:ext cx="782637" cy="581025"/>
          </a:xfrm>
          <a:prstGeom prst="rect">
            <a:avLst/>
          </a:prstGeom>
          <a:noFill/>
          <a:ln w="9525">
            <a:noFill/>
            <a:miter lim="800000"/>
            <a:headEnd/>
            <a:tailEnd/>
          </a:ln>
        </p:spPr>
        <p:txBody>
          <a:bodyPr wrap="none">
            <a:spAutoFit/>
          </a:bodyPr>
          <a:lstStyle/>
          <a:p>
            <a:pPr algn="ctr"/>
            <a:r>
              <a:rPr lang="en-US" sz="1600" b="1">
                <a:latin typeface="Times New Roman" pitchFamily="18" charset="0"/>
              </a:rPr>
              <a:t>Semail</a:t>
            </a:r>
          </a:p>
          <a:p>
            <a:pPr algn="ctr"/>
            <a:r>
              <a:rPr lang="en-US" sz="1600" b="1">
                <a:latin typeface="Times New Roman" pitchFamily="18" charset="0"/>
              </a:rPr>
              <a:t>Thrust</a:t>
            </a:r>
            <a:endParaRPr lang="en-US" b="1">
              <a:latin typeface="Times New Roman" pitchFamily="18" charset="0"/>
            </a:endParaRPr>
          </a:p>
        </p:txBody>
      </p:sp>
      <p:sp>
        <p:nvSpPr>
          <p:cNvPr id="18" name="TextBox 17"/>
          <p:cNvSpPr txBox="1"/>
          <p:nvPr/>
        </p:nvSpPr>
        <p:spPr>
          <a:xfrm>
            <a:off x="7010949" y="6083949"/>
            <a:ext cx="1994007" cy="461665"/>
          </a:xfrm>
          <a:prstGeom prst="rect">
            <a:avLst/>
          </a:prstGeom>
          <a:noFill/>
        </p:spPr>
        <p:txBody>
          <a:bodyPr wrap="none" rtlCol="0">
            <a:spAutoFit/>
          </a:bodyPr>
          <a:lstStyle/>
          <a:p>
            <a:pPr algn="r"/>
            <a:r>
              <a:rPr lang="en-US" sz="1200" dirty="0"/>
              <a:t>Adapted from</a:t>
            </a:r>
          </a:p>
          <a:p>
            <a:r>
              <a:rPr lang="en-US" sz="1200" dirty="0"/>
              <a:t>Prof. Mohammed Ali, 2010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5 - Θέση αριθμού διαφάνειας"/>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FD5B34-F10C-4B78-BCA4-0B3BA3A73E1E}" type="slidenum">
              <a:rPr kumimoji="0" lang="en-GB"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61795" name="Line 3"/>
          <p:cNvSpPr>
            <a:spLocks noChangeShapeType="1"/>
          </p:cNvSpPr>
          <p:nvPr/>
        </p:nvSpPr>
        <p:spPr bwMode="auto">
          <a:xfrm>
            <a:off x="3883025" y="1733550"/>
            <a:ext cx="1588" cy="3208338"/>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796" name="Text Box 4"/>
          <p:cNvSpPr txBox="1">
            <a:spLocks noChangeArrowheads="1"/>
          </p:cNvSpPr>
          <p:nvPr/>
        </p:nvSpPr>
        <p:spPr bwMode="auto">
          <a:xfrm>
            <a:off x="4768850" y="4448175"/>
            <a:ext cx="1103313" cy="425450"/>
          </a:xfrm>
          <a:prstGeom prst="rect">
            <a:avLst/>
          </a:prstGeom>
          <a:solidFill>
            <a:schemeClr val="bg1"/>
          </a:solidFill>
          <a:ln w="28575">
            <a:solidFill>
              <a:srgbClr val="99FF99"/>
            </a:solid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charset="0"/>
                <a:ea typeface="+mn-ea"/>
                <a:cs typeface="+mn-cs"/>
              </a:rPr>
              <a:t>Blackshale Coal 240 ms</a:t>
            </a:r>
          </a:p>
        </p:txBody>
      </p:sp>
      <p:sp>
        <p:nvSpPr>
          <p:cNvPr id="161797" name="Line 5"/>
          <p:cNvSpPr>
            <a:spLocks noChangeShapeType="1"/>
          </p:cNvSpPr>
          <p:nvPr/>
        </p:nvSpPr>
        <p:spPr bwMode="auto">
          <a:xfrm>
            <a:off x="3771900" y="3709988"/>
            <a:ext cx="215900" cy="1587"/>
          </a:xfrm>
          <a:prstGeom prst="line">
            <a:avLst/>
          </a:prstGeom>
          <a:noFill/>
          <a:ln w="38100">
            <a:solidFill>
              <a:srgbClr val="FF66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798" name="Text Box 6"/>
          <p:cNvSpPr txBox="1">
            <a:spLocks noChangeArrowheads="1"/>
          </p:cNvSpPr>
          <p:nvPr/>
        </p:nvSpPr>
        <p:spPr bwMode="auto">
          <a:xfrm>
            <a:off x="3994150" y="3259138"/>
            <a:ext cx="1479550" cy="273050"/>
          </a:xfrm>
          <a:prstGeom prst="rect">
            <a:avLst/>
          </a:prstGeom>
          <a:solidFill>
            <a:schemeClr val="bg1"/>
          </a:solidFill>
          <a:ln w="28575">
            <a:solidFill>
              <a:srgbClr val="FF3300"/>
            </a:solid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charset="0"/>
                <a:ea typeface="+mn-ea"/>
                <a:cs typeface="+mn-cs"/>
              </a:rPr>
              <a:t>Base Permian 150 ms</a:t>
            </a:r>
          </a:p>
        </p:txBody>
      </p:sp>
      <p:sp>
        <p:nvSpPr>
          <p:cNvPr id="161799" name="Text Box 7"/>
          <p:cNvSpPr txBox="1">
            <a:spLocks noChangeArrowheads="1"/>
          </p:cNvSpPr>
          <p:nvPr/>
        </p:nvSpPr>
        <p:spPr bwMode="auto">
          <a:xfrm>
            <a:off x="3044825" y="881063"/>
            <a:ext cx="1803400" cy="51911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charset="0"/>
                <a:ea typeface="+mn-ea"/>
                <a:cs typeface="+mn-cs"/>
              </a:rPr>
              <a:t>Eakring Village </a:t>
            </a:r>
            <a:r>
              <a:rPr kumimoji="0" lang="en-GB" sz="1200" b="1" i="0" u="none" strike="noStrike" kern="1200" cap="none" spc="0" normalizeH="0" baseline="0" noProof="0">
                <a:ln>
                  <a:noFill/>
                </a:ln>
                <a:solidFill>
                  <a:srgbClr val="000000"/>
                </a:solidFill>
                <a:effectLst/>
                <a:uLnTx/>
                <a:uFillTx/>
                <a:latin typeface="Arial" charset="0"/>
                <a:ea typeface="+mn-ea"/>
                <a:cs typeface="+mn-cs"/>
              </a:rPr>
              <a:t>(projected)</a:t>
            </a:r>
          </a:p>
        </p:txBody>
      </p:sp>
      <p:pic>
        <p:nvPicPr>
          <p:cNvPr id="161794" name="Picture 2" descr="bp-84-69welldemo"/>
          <p:cNvPicPr>
            <a:picLocks noChangeAspect="1" noChangeArrowheads="1"/>
          </p:cNvPicPr>
          <p:nvPr/>
        </p:nvPicPr>
        <p:blipFill>
          <a:blip r:embed="rId2" cstate="print"/>
          <a:srcRect/>
          <a:stretch>
            <a:fillRect/>
          </a:stretch>
        </p:blipFill>
        <p:spPr bwMode="auto">
          <a:xfrm>
            <a:off x="1192213" y="825500"/>
            <a:ext cx="7035800" cy="5805488"/>
          </a:xfrm>
          <a:prstGeom prst="rect">
            <a:avLst/>
          </a:prstGeom>
          <a:noFill/>
          <a:ln w="38100">
            <a:solidFill>
              <a:schemeClr val="bg1"/>
            </a:solidFill>
            <a:miter lim="800000"/>
            <a:headEnd/>
            <a:tailEnd/>
          </a:ln>
        </p:spPr>
      </p:pic>
      <p:sp>
        <p:nvSpPr>
          <p:cNvPr id="161807" name="Text Box 15"/>
          <p:cNvSpPr txBox="1">
            <a:spLocks noChangeArrowheads="1"/>
          </p:cNvSpPr>
          <p:nvPr/>
        </p:nvSpPr>
        <p:spPr bwMode="auto">
          <a:xfrm>
            <a:off x="3660775" y="5080000"/>
            <a:ext cx="746125" cy="577850"/>
          </a:xfrm>
          <a:prstGeom prst="rect">
            <a:avLst/>
          </a:prstGeom>
          <a:solidFill>
            <a:schemeClr val="bg1"/>
          </a:solidFill>
          <a:ln w="28575">
            <a:solidFill>
              <a:srgbClr val="0066FF"/>
            </a:solid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charset="0"/>
                <a:ea typeface="+mn-ea"/>
                <a:cs typeface="+mn-cs"/>
              </a:rPr>
              <a:t>Near Top Dinantian  500 ms</a:t>
            </a:r>
          </a:p>
        </p:txBody>
      </p:sp>
      <p:sp>
        <p:nvSpPr>
          <p:cNvPr id="161808" name="Text Box 16"/>
          <p:cNvSpPr txBox="1">
            <a:spLocks noChangeArrowheads="1"/>
          </p:cNvSpPr>
          <p:nvPr/>
        </p:nvSpPr>
        <p:spPr bwMode="auto">
          <a:xfrm>
            <a:off x="2781300" y="4222750"/>
            <a:ext cx="708025" cy="549275"/>
          </a:xfrm>
          <a:prstGeom prst="rect">
            <a:avLst/>
          </a:prstGeom>
          <a:solidFill>
            <a:srgbClr val="FFFFA7"/>
          </a:solidFill>
          <a:ln w="2857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charset="0"/>
                <a:ea typeface="+mn-ea"/>
                <a:cs typeface="+mn-cs"/>
              </a:rPr>
              <a:t>Potential reservoir interval</a:t>
            </a:r>
          </a:p>
        </p:txBody>
      </p:sp>
      <p:grpSp>
        <p:nvGrpSpPr>
          <p:cNvPr id="161809" name="Group 17"/>
          <p:cNvGrpSpPr>
            <a:grpSpLocks/>
          </p:cNvGrpSpPr>
          <p:nvPr/>
        </p:nvGrpSpPr>
        <p:grpSpPr bwMode="auto">
          <a:xfrm>
            <a:off x="3924300" y="1366838"/>
            <a:ext cx="271463" cy="271462"/>
            <a:chOff x="2786" y="2556"/>
            <a:chExt cx="222" cy="222"/>
          </a:xfrm>
        </p:grpSpPr>
        <p:grpSp>
          <p:nvGrpSpPr>
            <p:cNvPr id="161810" name="Group 18"/>
            <p:cNvGrpSpPr>
              <a:grpSpLocks/>
            </p:cNvGrpSpPr>
            <p:nvPr/>
          </p:nvGrpSpPr>
          <p:grpSpPr bwMode="auto">
            <a:xfrm>
              <a:off x="2786" y="2556"/>
              <a:ext cx="222" cy="222"/>
              <a:chOff x="3692" y="2466"/>
              <a:chExt cx="222" cy="222"/>
            </a:xfrm>
          </p:grpSpPr>
          <p:sp>
            <p:nvSpPr>
              <p:cNvPr id="161811" name="Line 19"/>
              <p:cNvSpPr>
                <a:spLocks noChangeShapeType="1"/>
              </p:cNvSpPr>
              <p:nvPr/>
            </p:nvSpPr>
            <p:spPr bwMode="auto">
              <a:xfrm>
                <a:off x="3798" y="2466"/>
                <a:ext cx="0" cy="222"/>
              </a:xfrm>
              <a:prstGeom prst="line">
                <a:avLst/>
              </a:prstGeom>
              <a:noFill/>
              <a:ln w="1905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12" name="Line 20"/>
              <p:cNvSpPr>
                <a:spLocks noChangeShapeType="1"/>
              </p:cNvSpPr>
              <p:nvPr/>
            </p:nvSpPr>
            <p:spPr bwMode="auto">
              <a:xfrm rot="-5400000">
                <a:off x="3803" y="2465"/>
                <a:ext cx="0" cy="222"/>
              </a:xfrm>
              <a:prstGeom prst="line">
                <a:avLst/>
              </a:prstGeom>
              <a:noFill/>
              <a:ln w="1905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161813" name="Oval 21"/>
            <p:cNvSpPr>
              <a:spLocks noChangeArrowheads="1"/>
            </p:cNvSpPr>
            <p:nvPr/>
          </p:nvSpPr>
          <p:spPr bwMode="auto">
            <a:xfrm>
              <a:off x="2838" y="2616"/>
              <a:ext cx="102" cy="102"/>
            </a:xfrm>
            <a:prstGeom prst="ellipse">
              <a:avLst/>
            </a:prstGeom>
            <a:solidFill>
              <a:schemeClr val="tx1"/>
            </a:solid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161814" name="Line 22"/>
          <p:cNvSpPr>
            <a:spLocks noChangeShapeType="1"/>
          </p:cNvSpPr>
          <p:nvPr/>
        </p:nvSpPr>
        <p:spPr bwMode="auto">
          <a:xfrm>
            <a:off x="3802063" y="2076450"/>
            <a:ext cx="1587" cy="155575"/>
          </a:xfrm>
          <a:prstGeom prst="line">
            <a:avLst/>
          </a:prstGeom>
          <a:noFill/>
          <a:ln w="1905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15" name="Line 23"/>
          <p:cNvSpPr>
            <a:spLocks noChangeShapeType="1"/>
          </p:cNvSpPr>
          <p:nvPr/>
        </p:nvSpPr>
        <p:spPr bwMode="auto">
          <a:xfrm>
            <a:off x="7708900" y="2093913"/>
            <a:ext cx="1588" cy="155575"/>
          </a:xfrm>
          <a:prstGeom prst="line">
            <a:avLst/>
          </a:prstGeom>
          <a:noFill/>
          <a:ln w="1905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23" name="Text Box 31"/>
          <p:cNvSpPr txBox="1">
            <a:spLocks noChangeArrowheads="1"/>
          </p:cNvSpPr>
          <p:nvPr/>
        </p:nvSpPr>
        <p:spPr bwMode="auto">
          <a:xfrm>
            <a:off x="1025525" y="3405188"/>
            <a:ext cx="304800" cy="1524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28" name="Text Box 36"/>
          <p:cNvSpPr txBox="1">
            <a:spLocks noChangeArrowheads="1"/>
          </p:cNvSpPr>
          <p:nvPr/>
        </p:nvSpPr>
        <p:spPr bwMode="auto">
          <a:xfrm rot="-5400000">
            <a:off x="768350" y="5572126"/>
            <a:ext cx="1438275" cy="184150"/>
          </a:xfrm>
          <a:prstGeom prst="rect">
            <a:avLst/>
          </a:prstGeom>
          <a:noFill/>
          <a:ln w="9525">
            <a:noFill/>
            <a:miter lim="800000"/>
            <a:headEnd/>
            <a:tailEnd/>
          </a:ln>
          <a:effectLst/>
        </p:spPr>
        <p:txBody>
          <a:bodyPr>
            <a:spAutoFit/>
          </a:bodyPr>
          <a:lstStyle/>
          <a:p>
            <a:pPr marL="0" marR="0" lvl="0" indent="0" algn="l" defTabSz="1392238" rtl="0" eaLnBrk="1" fontAlgn="base" latinLnBrk="0" hangingPunct="1">
              <a:lnSpc>
                <a:spcPct val="100000"/>
              </a:lnSpc>
              <a:spcBef>
                <a:spcPct val="5000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Two Way Time (TWT)   in Seconds</a:t>
            </a:r>
          </a:p>
        </p:txBody>
      </p:sp>
      <p:sp>
        <p:nvSpPr>
          <p:cNvPr id="161832" name="AutoShape 40"/>
          <p:cNvSpPr>
            <a:spLocks/>
          </p:cNvSpPr>
          <p:nvPr/>
        </p:nvSpPr>
        <p:spPr bwMode="auto">
          <a:xfrm>
            <a:off x="3644900" y="4206875"/>
            <a:ext cx="228600" cy="558800"/>
          </a:xfrm>
          <a:prstGeom prst="leftBrace">
            <a:avLst>
              <a:gd name="adj1" fmla="val 20370"/>
              <a:gd name="adj2" fmla="val 50000"/>
            </a:avLst>
          </a:prstGeom>
          <a:noFill/>
          <a:ln w="28575">
            <a:solidFill>
              <a:srgbClr val="FFFFA7"/>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33" name="Line 41"/>
          <p:cNvSpPr>
            <a:spLocks noChangeShapeType="1"/>
          </p:cNvSpPr>
          <p:nvPr/>
        </p:nvSpPr>
        <p:spPr bwMode="auto">
          <a:xfrm flipH="1" flipV="1">
            <a:off x="4229100" y="3889375"/>
            <a:ext cx="723900" cy="406400"/>
          </a:xfrm>
          <a:prstGeom prst="line">
            <a:avLst/>
          </a:prstGeom>
          <a:noFill/>
          <a:ln w="28575">
            <a:solidFill>
              <a:srgbClr val="99FF99"/>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34" name="Rectangle 42"/>
          <p:cNvSpPr>
            <a:spLocks noChangeArrowheads="1"/>
          </p:cNvSpPr>
          <p:nvPr/>
        </p:nvSpPr>
        <p:spPr bwMode="auto">
          <a:xfrm>
            <a:off x="128588" y="-47625"/>
            <a:ext cx="7258050" cy="874713"/>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srgbClr val="FFFFFF"/>
                </a:solidFill>
                <a:effectLst/>
                <a:uLnTx/>
                <a:uFillTx/>
                <a:latin typeface="Comic Sans MS" pitchFamily="66" charset="0"/>
                <a:ea typeface="+mn-ea"/>
                <a:cs typeface="+mn-cs"/>
              </a:rPr>
              <a:t>Well tie to seismic</a:t>
            </a:r>
          </a:p>
        </p:txBody>
      </p:sp>
      <p:sp>
        <p:nvSpPr>
          <p:cNvPr id="161837" name="Rectangle 45"/>
          <p:cNvSpPr>
            <a:spLocks noChangeArrowheads="1"/>
          </p:cNvSpPr>
          <p:nvPr/>
        </p:nvSpPr>
        <p:spPr bwMode="auto">
          <a:xfrm>
            <a:off x="1403350" y="2997200"/>
            <a:ext cx="120650" cy="88900"/>
          </a:xfrm>
          <a:prstGeom prst="rect">
            <a:avLst/>
          </a:prstGeom>
          <a:solidFill>
            <a:schemeClr val="bg1"/>
          </a:solidFill>
          <a:ln w="38100" algn="ctr">
            <a:solidFill>
              <a:schemeClr val="bg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38" name="Rectangle 46"/>
          <p:cNvSpPr>
            <a:spLocks noChangeArrowheads="1"/>
          </p:cNvSpPr>
          <p:nvPr/>
        </p:nvSpPr>
        <p:spPr bwMode="auto">
          <a:xfrm>
            <a:off x="1435100" y="2298700"/>
            <a:ext cx="120650" cy="88900"/>
          </a:xfrm>
          <a:prstGeom prst="rect">
            <a:avLst/>
          </a:prstGeom>
          <a:solidFill>
            <a:schemeClr val="bg1"/>
          </a:solidFill>
          <a:ln w="38100" algn="ctr">
            <a:solidFill>
              <a:schemeClr val="bg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39" name="Rectangle 47"/>
          <p:cNvSpPr>
            <a:spLocks noChangeArrowheads="1"/>
          </p:cNvSpPr>
          <p:nvPr/>
        </p:nvSpPr>
        <p:spPr bwMode="auto">
          <a:xfrm>
            <a:off x="1403350" y="4768850"/>
            <a:ext cx="120650" cy="88900"/>
          </a:xfrm>
          <a:prstGeom prst="rect">
            <a:avLst/>
          </a:prstGeom>
          <a:solidFill>
            <a:schemeClr val="bg1"/>
          </a:solidFill>
          <a:ln w="38100" algn="ctr">
            <a:solidFill>
              <a:schemeClr val="bg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41" name="Rectangle 49"/>
          <p:cNvSpPr>
            <a:spLocks noChangeArrowheads="1"/>
          </p:cNvSpPr>
          <p:nvPr/>
        </p:nvSpPr>
        <p:spPr bwMode="auto">
          <a:xfrm>
            <a:off x="1397000" y="6483350"/>
            <a:ext cx="146050" cy="95250"/>
          </a:xfrm>
          <a:prstGeom prst="rect">
            <a:avLst/>
          </a:prstGeom>
          <a:solidFill>
            <a:schemeClr val="bg1"/>
          </a:solidFill>
          <a:ln w="38100" algn="ctr">
            <a:solidFill>
              <a:schemeClr val="bg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61848" name="Group 56"/>
          <p:cNvGrpSpPr>
            <a:grpSpLocks/>
          </p:cNvGrpSpPr>
          <p:nvPr/>
        </p:nvGrpSpPr>
        <p:grpSpPr bwMode="auto">
          <a:xfrm>
            <a:off x="1333500" y="2274888"/>
            <a:ext cx="315913" cy="4387850"/>
            <a:chOff x="840" y="1361"/>
            <a:chExt cx="199" cy="2764"/>
          </a:xfrm>
        </p:grpSpPr>
        <p:sp>
          <p:nvSpPr>
            <p:cNvPr id="161824" name="Text Box 32"/>
            <p:cNvSpPr txBox="1">
              <a:spLocks noChangeArrowheads="1"/>
            </p:cNvSpPr>
            <p:nvPr/>
          </p:nvSpPr>
          <p:spPr bwMode="auto">
            <a:xfrm>
              <a:off x="840" y="2024"/>
              <a:ext cx="183" cy="116"/>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0.1</a:t>
              </a:r>
            </a:p>
          </p:txBody>
        </p:sp>
        <p:sp>
          <p:nvSpPr>
            <p:cNvPr id="161825" name="Text Box 33"/>
            <p:cNvSpPr txBox="1">
              <a:spLocks noChangeArrowheads="1"/>
            </p:cNvSpPr>
            <p:nvPr/>
          </p:nvSpPr>
          <p:spPr bwMode="auto">
            <a:xfrm>
              <a:off x="840" y="2253"/>
              <a:ext cx="183" cy="116"/>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0.2</a:t>
              </a:r>
            </a:p>
          </p:txBody>
        </p:sp>
        <p:sp>
          <p:nvSpPr>
            <p:cNvPr id="161826" name="Text Box 34"/>
            <p:cNvSpPr txBox="1">
              <a:spLocks noChangeArrowheads="1"/>
            </p:cNvSpPr>
            <p:nvPr/>
          </p:nvSpPr>
          <p:spPr bwMode="auto">
            <a:xfrm>
              <a:off x="840" y="2472"/>
              <a:ext cx="183" cy="116"/>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0.3</a:t>
              </a:r>
            </a:p>
          </p:txBody>
        </p:sp>
        <p:sp>
          <p:nvSpPr>
            <p:cNvPr id="161827" name="Text Box 35"/>
            <p:cNvSpPr txBox="1">
              <a:spLocks noChangeArrowheads="1"/>
            </p:cNvSpPr>
            <p:nvPr/>
          </p:nvSpPr>
          <p:spPr bwMode="auto">
            <a:xfrm>
              <a:off x="840" y="2697"/>
              <a:ext cx="192" cy="11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0.4</a:t>
              </a:r>
            </a:p>
          </p:txBody>
        </p:sp>
        <p:sp>
          <p:nvSpPr>
            <p:cNvPr id="161840" name="Text Box 48"/>
            <p:cNvSpPr txBox="1">
              <a:spLocks noChangeArrowheads="1"/>
            </p:cNvSpPr>
            <p:nvPr/>
          </p:nvSpPr>
          <p:spPr bwMode="auto">
            <a:xfrm>
              <a:off x="840" y="2913"/>
              <a:ext cx="192" cy="11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0.5</a:t>
              </a:r>
            </a:p>
          </p:txBody>
        </p:sp>
        <p:sp>
          <p:nvSpPr>
            <p:cNvPr id="161842" name="Text Box 50"/>
            <p:cNvSpPr txBox="1">
              <a:spLocks noChangeArrowheads="1"/>
            </p:cNvSpPr>
            <p:nvPr/>
          </p:nvSpPr>
          <p:spPr bwMode="auto">
            <a:xfrm>
              <a:off x="840" y="4009"/>
              <a:ext cx="192" cy="11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1.0</a:t>
              </a:r>
            </a:p>
          </p:txBody>
        </p:sp>
        <p:sp>
          <p:nvSpPr>
            <p:cNvPr id="161843" name="Text Box 51"/>
            <p:cNvSpPr txBox="1">
              <a:spLocks noChangeArrowheads="1"/>
            </p:cNvSpPr>
            <p:nvPr/>
          </p:nvSpPr>
          <p:spPr bwMode="auto">
            <a:xfrm>
              <a:off x="840" y="1805"/>
              <a:ext cx="183" cy="116"/>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0.0</a:t>
              </a:r>
            </a:p>
          </p:txBody>
        </p:sp>
        <p:sp>
          <p:nvSpPr>
            <p:cNvPr id="161844" name="Text Box 52"/>
            <p:cNvSpPr txBox="1">
              <a:spLocks noChangeArrowheads="1"/>
            </p:cNvSpPr>
            <p:nvPr/>
          </p:nvSpPr>
          <p:spPr bwMode="auto">
            <a:xfrm>
              <a:off x="840" y="1577"/>
              <a:ext cx="199" cy="116"/>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-0.1</a:t>
              </a:r>
            </a:p>
          </p:txBody>
        </p:sp>
        <p:sp>
          <p:nvSpPr>
            <p:cNvPr id="161845" name="Text Box 53"/>
            <p:cNvSpPr txBox="1">
              <a:spLocks noChangeArrowheads="1"/>
            </p:cNvSpPr>
            <p:nvPr/>
          </p:nvSpPr>
          <p:spPr bwMode="auto">
            <a:xfrm>
              <a:off x="840" y="1361"/>
              <a:ext cx="199" cy="116"/>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-0.2</a:t>
              </a:r>
            </a:p>
          </p:txBody>
        </p:sp>
      </p:grpSp>
      <p:grpSp>
        <p:nvGrpSpPr>
          <p:cNvPr id="161849" name="Group 57"/>
          <p:cNvGrpSpPr>
            <a:grpSpLocks/>
          </p:cNvGrpSpPr>
          <p:nvPr/>
        </p:nvGrpSpPr>
        <p:grpSpPr bwMode="auto">
          <a:xfrm>
            <a:off x="1592263" y="2374900"/>
            <a:ext cx="101600" cy="4219575"/>
            <a:chOff x="1003" y="1424"/>
            <a:chExt cx="64" cy="2658"/>
          </a:xfrm>
        </p:grpSpPr>
        <p:sp>
          <p:nvSpPr>
            <p:cNvPr id="161800" name="Line 8"/>
            <p:cNvSpPr>
              <a:spLocks noChangeShapeType="1"/>
            </p:cNvSpPr>
            <p:nvPr/>
          </p:nvSpPr>
          <p:spPr bwMode="auto">
            <a:xfrm>
              <a:off x="1003" y="4081"/>
              <a:ext cx="64" cy="1"/>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01" name="Line 9"/>
            <p:cNvSpPr>
              <a:spLocks noChangeShapeType="1"/>
            </p:cNvSpPr>
            <p:nvPr/>
          </p:nvSpPr>
          <p:spPr bwMode="auto">
            <a:xfrm>
              <a:off x="1003" y="1865"/>
              <a:ext cx="64" cy="1"/>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02" name="Line 10"/>
            <p:cNvSpPr>
              <a:spLocks noChangeShapeType="1"/>
            </p:cNvSpPr>
            <p:nvPr/>
          </p:nvSpPr>
          <p:spPr bwMode="auto">
            <a:xfrm>
              <a:off x="1003" y="2086"/>
              <a:ext cx="64" cy="1"/>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03" name="Line 11"/>
            <p:cNvSpPr>
              <a:spLocks noChangeShapeType="1"/>
            </p:cNvSpPr>
            <p:nvPr/>
          </p:nvSpPr>
          <p:spPr bwMode="auto">
            <a:xfrm>
              <a:off x="1003" y="2311"/>
              <a:ext cx="64" cy="1"/>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04" name="Line 12"/>
            <p:cNvSpPr>
              <a:spLocks noChangeShapeType="1"/>
            </p:cNvSpPr>
            <p:nvPr/>
          </p:nvSpPr>
          <p:spPr bwMode="auto">
            <a:xfrm>
              <a:off x="1003" y="2531"/>
              <a:ext cx="64" cy="1"/>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05" name="Line 13"/>
            <p:cNvSpPr>
              <a:spLocks noChangeShapeType="1"/>
            </p:cNvSpPr>
            <p:nvPr/>
          </p:nvSpPr>
          <p:spPr bwMode="auto">
            <a:xfrm>
              <a:off x="1003" y="2754"/>
              <a:ext cx="64" cy="1"/>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06" name="Line 14"/>
            <p:cNvSpPr>
              <a:spLocks noChangeShapeType="1"/>
            </p:cNvSpPr>
            <p:nvPr/>
          </p:nvSpPr>
          <p:spPr bwMode="auto">
            <a:xfrm>
              <a:off x="1003" y="2972"/>
              <a:ext cx="64" cy="1"/>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46" name="Line 54"/>
            <p:cNvSpPr>
              <a:spLocks noChangeShapeType="1"/>
            </p:cNvSpPr>
            <p:nvPr/>
          </p:nvSpPr>
          <p:spPr bwMode="auto">
            <a:xfrm>
              <a:off x="1003" y="1644"/>
              <a:ext cx="64" cy="1"/>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47" name="Line 55"/>
            <p:cNvSpPr>
              <a:spLocks noChangeShapeType="1"/>
            </p:cNvSpPr>
            <p:nvPr/>
          </p:nvSpPr>
          <p:spPr bwMode="auto">
            <a:xfrm>
              <a:off x="1003" y="1424"/>
              <a:ext cx="64" cy="1"/>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161851" name="Text Box 59"/>
          <p:cNvSpPr txBox="1">
            <a:spLocks noChangeArrowheads="1"/>
          </p:cNvSpPr>
          <p:nvPr/>
        </p:nvSpPr>
        <p:spPr bwMode="auto">
          <a:xfrm>
            <a:off x="3184525" y="830263"/>
            <a:ext cx="1803400" cy="51911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charset="0"/>
                <a:ea typeface="+mn-ea"/>
                <a:cs typeface="+mn-cs"/>
              </a:rPr>
              <a:t>Eakring Village </a:t>
            </a:r>
            <a:r>
              <a:rPr kumimoji="0" lang="en-GB" sz="1200" b="1" i="0" u="none" strike="noStrike" kern="1200" cap="none" spc="0" normalizeH="0" baseline="0" noProof="0">
                <a:ln>
                  <a:noFill/>
                </a:ln>
                <a:solidFill>
                  <a:srgbClr val="000000"/>
                </a:solidFill>
                <a:effectLst/>
                <a:uLnTx/>
                <a:uFillTx/>
                <a:latin typeface="Arial" charset="0"/>
                <a:ea typeface="+mn-ea"/>
                <a:cs typeface="+mn-cs"/>
              </a:rPr>
              <a:t>(projected)</a:t>
            </a:r>
          </a:p>
        </p:txBody>
      </p:sp>
      <p:sp>
        <p:nvSpPr>
          <p:cNvPr id="161852" name="Line 60"/>
          <p:cNvSpPr>
            <a:spLocks noChangeShapeType="1"/>
          </p:cNvSpPr>
          <p:nvPr/>
        </p:nvSpPr>
        <p:spPr bwMode="auto">
          <a:xfrm>
            <a:off x="4060825" y="2349500"/>
            <a:ext cx="1588" cy="2484438"/>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30" name="Line 38"/>
          <p:cNvSpPr>
            <a:spLocks noChangeShapeType="1"/>
          </p:cNvSpPr>
          <p:nvPr/>
        </p:nvSpPr>
        <p:spPr bwMode="auto">
          <a:xfrm>
            <a:off x="3943350" y="3887788"/>
            <a:ext cx="215900" cy="1587"/>
          </a:xfrm>
          <a:prstGeom prst="line">
            <a:avLst/>
          </a:prstGeom>
          <a:noFill/>
          <a:ln w="38100">
            <a:solidFill>
              <a:srgbClr val="99FF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31" name="Line 39"/>
          <p:cNvSpPr>
            <a:spLocks noChangeShapeType="1"/>
          </p:cNvSpPr>
          <p:nvPr/>
        </p:nvSpPr>
        <p:spPr bwMode="auto">
          <a:xfrm>
            <a:off x="3943350" y="4827588"/>
            <a:ext cx="215900" cy="1587"/>
          </a:xfrm>
          <a:prstGeom prst="line">
            <a:avLst/>
          </a:prstGeom>
          <a:noFill/>
          <a:ln w="38100">
            <a:solidFill>
              <a:srgbClr val="0066FF"/>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53" name="Line 61"/>
          <p:cNvSpPr>
            <a:spLocks noChangeShapeType="1"/>
          </p:cNvSpPr>
          <p:nvPr/>
        </p:nvSpPr>
        <p:spPr bwMode="auto">
          <a:xfrm>
            <a:off x="3943350" y="3595688"/>
            <a:ext cx="215900" cy="1587"/>
          </a:xfrm>
          <a:prstGeom prst="line">
            <a:avLst/>
          </a:prstGeom>
          <a:noFill/>
          <a:ln w="38100">
            <a:solidFill>
              <a:srgbClr val="FF66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54" name="Text Box 62"/>
          <p:cNvSpPr txBox="1">
            <a:spLocks noChangeArrowheads="1"/>
          </p:cNvSpPr>
          <p:nvPr/>
        </p:nvSpPr>
        <p:spPr bwMode="auto">
          <a:xfrm>
            <a:off x="4210050" y="3144838"/>
            <a:ext cx="1479550" cy="273050"/>
          </a:xfrm>
          <a:prstGeom prst="rect">
            <a:avLst/>
          </a:prstGeom>
          <a:solidFill>
            <a:schemeClr val="bg1"/>
          </a:solidFill>
          <a:ln w="28575">
            <a:solidFill>
              <a:srgbClr val="FF6600"/>
            </a:solid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charset="0"/>
                <a:ea typeface="+mn-ea"/>
                <a:cs typeface="+mn-cs"/>
              </a:rPr>
              <a:t>Base Permian 150 ms</a:t>
            </a:r>
          </a:p>
        </p:txBody>
      </p:sp>
      <p:sp>
        <p:nvSpPr>
          <p:cNvPr id="161855" name="Text Box 63"/>
          <p:cNvSpPr txBox="1">
            <a:spLocks noChangeArrowheads="1"/>
          </p:cNvSpPr>
          <p:nvPr/>
        </p:nvSpPr>
        <p:spPr bwMode="auto">
          <a:xfrm>
            <a:off x="4972050" y="4308475"/>
            <a:ext cx="1103313" cy="425450"/>
          </a:xfrm>
          <a:prstGeom prst="rect">
            <a:avLst/>
          </a:prstGeom>
          <a:solidFill>
            <a:schemeClr val="bg1"/>
          </a:solidFill>
          <a:ln w="28575">
            <a:solidFill>
              <a:srgbClr val="99FF99"/>
            </a:solid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charset="0"/>
                <a:ea typeface="+mn-ea"/>
                <a:cs typeface="+mn-cs"/>
              </a:rPr>
              <a:t>Blackshale Coal 240 ms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normAutofit fontScale="90000"/>
          </a:bodyPr>
          <a:lstStyle/>
          <a:p>
            <a:r>
              <a:rPr lang="en-US" dirty="0"/>
              <a:t>Why are Geological Maps Important?</a:t>
            </a:r>
          </a:p>
        </p:txBody>
      </p:sp>
      <p:sp>
        <p:nvSpPr>
          <p:cNvPr id="3" name="Content Placeholder 2"/>
          <p:cNvSpPr>
            <a:spLocks noGrp="1"/>
          </p:cNvSpPr>
          <p:nvPr>
            <p:ph idx="1"/>
          </p:nvPr>
        </p:nvSpPr>
        <p:spPr>
          <a:xfrm>
            <a:off x="304800" y="933450"/>
            <a:ext cx="5181600" cy="3200400"/>
          </a:xfrm>
        </p:spPr>
        <p:txBody>
          <a:bodyPr>
            <a:normAutofit/>
          </a:bodyPr>
          <a:lstStyle/>
          <a:p>
            <a:pPr marL="514350" indent="-514350">
              <a:buAutoNum type="arabicParenR"/>
            </a:pPr>
            <a:r>
              <a:rPr lang="en-US" sz="1600" dirty="0"/>
              <a:t>Geological Maps and cross-sections can provide an </a:t>
            </a:r>
            <a:r>
              <a:rPr lang="en-US" sz="1600" dirty="0">
                <a:solidFill>
                  <a:srgbClr val="FF0000"/>
                </a:solidFill>
              </a:rPr>
              <a:t>insight in to the history of the earth in a specific location </a:t>
            </a:r>
          </a:p>
          <a:p>
            <a:pPr marL="514350" indent="-514350">
              <a:buAutoNum type="arabicParenR"/>
            </a:pPr>
            <a:r>
              <a:rPr lang="en-US" sz="1600" dirty="0"/>
              <a:t>Geological Maps can provide invaluable </a:t>
            </a:r>
            <a:r>
              <a:rPr lang="en-US" sz="1600" dirty="0">
                <a:solidFill>
                  <a:srgbClr val="FF0000"/>
                </a:solidFill>
              </a:rPr>
              <a:t>information to civil engineers, petroleum engineers, economic geologists and hazard assessment specialist</a:t>
            </a:r>
          </a:p>
          <a:p>
            <a:pPr marL="514350" indent="-514350">
              <a:buAutoNum type="arabicParenR"/>
            </a:pPr>
            <a:r>
              <a:rPr lang="en-US" sz="1600" dirty="0"/>
              <a:t>These maps can tell us where to look for </a:t>
            </a:r>
            <a:r>
              <a:rPr lang="en-US" sz="1600" dirty="0">
                <a:solidFill>
                  <a:srgbClr val="FF0000"/>
                </a:solidFill>
              </a:rPr>
              <a:t>economic mineral resources such as gems, metal ore and petroleum. </a:t>
            </a:r>
          </a:p>
          <a:p>
            <a:pPr marL="514350" indent="-514350">
              <a:buAutoNum type="arabicParenR"/>
            </a:pPr>
            <a:r>
              <a:rPr lang="en-US" sz="1600" dirty="0"/>
              <a:t>Geological Maps also help us with </a:t>
            </a:r>
            <a:r>
              <a:rPr lang="en-US" sz="1600" dirty="0">
                <a:solidFill>
                  <a:srgbClr val="FF0000"/>
                </a:solidFill>
              </a:rPr>
              <a:t>identifying locations for building roads, farms, houses, finding ground water.</a:t>
            </a:r>
          </a:p>
        </p:txBody>
      </p:sp>
      <p:sp>
        <p:nvSpPr>
          <p:cNvPr id="5" name="Slide Number Placeholder 4"/>
          <p:cNvSpPr>
            <a:spLocks noGrp="1"/>
          </p:cNvSpPr>
          <p:nvPr>
            <p:ph type="sldNum" sz="quarter" idx="12"/>
          </p:nvPr>
        </p:nvSpPr>
        <p:spPr/>
        <p:txBody>
          <a:bodyPr/>
          <a:lstStyle/>
          <a:p>
            <a:fld id="{D0086E60-E301-43CD-AAC9-BA90E812C44E}" type="slidenum">
              <a:rPr lang="en-US" smtClean="0"/>
              <a:t>3</a:t>
            </a:fld>
            <a:endParaRPr lang="en-US"/>
          </a:p>
        </p:txBody>
      </p:sp>
      <p:sp>
        <p:nvSpPr>
          <p:cNvPr id="6" name="Rectangle 5"/>
          <p:cNvSpPr/>
          <p:nvPr/>
        </p:nvSpPr>
        <p:spPr>
          <a:xfrm>
            <a:off x="381000" y="4114800"/>
            <a:ext cx="4572000" cy="2277547"/>
          </a:xfrm>
          <a:prstGeom prst="rect">
            <a:avLst/>
          </a:prstGeom>
        </p:spPr>
        <p:txBody>
          <a:bodyPr>
            <a:spAutoFit/>
          </a:bodyPr>
          <a:lstStyle/>
          <a:p>
            <a:r>
              <a:rPr lang="en-US" sz="1600" b="1" dirty="0"/>
              <a:t>Questions a detailed geologic map can answer: </a:t>
            </a:r>
          </a:p>
          <a:p>
            <a:r>
              <a:rPr lang="en-US" sz="1400" dirty="0"/>
              <a:t>• </a:t>
            </a:r>
            <a:r>
              <a:rPr lang="en-US" sz="1400" i="1" dirty="0">
                <a:solidFill>
                  <a:schemeClr val="accent1">
                    <a:lumMod val="75000"/>
                  </a:schemeClr>
                </a:solidFill>
              </a:rPr>
              <a:t>What are you standing on? </a:t>
            </a:r>
          </a:p>
          <a:p>
            <a:r>
              <a:rPr lang="en-US" sz="1400" i="1" dirty="0">
                <a:solidFill>
                  <a:schemeClr val="accent1">
                    <a:lumMod val="75000"/>
                  </a:schemeClr>
                </a:solidFill>
              </a:rPr>
              <a:t>• Where are similar rocks or sediments found? </a:t>
            </a:r>
          </a:p>
          <a:p>
            <a:r>
              <a:rPr lang="en-US" sz="1400" i="1" dirty="0">
                <a:solidFill>
                  <a:schemeClr val="accent1">
                    <a:lumMod val="75000"/>
                  </a:schemeClr>
                </a:solidFill>
              </a:rPr>
              <a:t>• How old are the rocks? </a:t>
            </a:r>
          </a:p>
          <a:p>
            <a:r>
              <a:rPr lang="en-US" sz="1400" i="1" dirty="0">
                <a:solidFill>
                  <a:schemeClr val="accent1">
                    <a:lumMod val="75000"/>
                  </a:schemeClr>
                </a:solidFill>
              </a:rPr>
              <a:t>• What are they composed of? </a:t>
            </a:r>
          </a:p>
          <a:p>
            <a:r>
              <a:rPr lang="en-US" sz="1400" i="1" dirty="0">
                <a:solidFill>
                  <a:schemeClr val="accent1">
                    <a:lumMod val="75000"/>
                  </a:schemeClr>
                </a:solidFill>
              </a:rPr>
              <a:t>• How were they formed? </a:t>
            </a:r>
          </a:p>
          <a:p>
            <a:r>
              <a:rPr lang="en-US" sz="1400" i="1" dirty="0">
                <a:solidFill>
                  <a:schemeClr val="accent1">
                    <a:lumMod val="75000"/>
                  </a:schemeClr>
                </a:solidFill>
              </a:rPr>
              <a:t>• How have they been affected by faulting, folding, or other geological processes? </a:t>
            </a:r>
          </a:p>
          <a:p>
            <a:r>
              <a:rPr lang="en-US" sz="1400" i="1" dirty="0">
                <a:solidFill>
                  <a:schemeClr val="accent1">
                    <a:lumMod val="75000"/>
                  </a:schemeClr>
                </a:solidFill>
              </a:rPr>
              <a:t>• What is the existing or potential mineral resources and geologic hazards? </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817389"/>
            <a:ext cx="3795601" cy="4536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724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PGEG 230 Geological Mapping</a:t>
            </a:r>
          </a:p>
        </p:txBody>
      </p:sp>
      <p:sp>
        <p:nvSpPr>
          <p:cNvPr id="3" name="Slide Number Placeholder 2"/>
          <p:cNvSpPr>
            <a:spLocks noGrp="1"/>
          </p:cNvSpPr>
          <p:nvPr>
            <p:ph type="sldNum" sz="quarter" idx="12"/>
          </p:nvPr>
        </p:nvSpPr>
        <p:spPr/>
        <p:txBody>
          <a:bodyPr/>
          <a:lstStyle/>
          <a:p>
            <a:fld id="{D0086E60-E301-43CD-AAC9-BA90E812C44E}" type="slidenum">
              <a:rPr lang="en-US" smtClean="0"/>
              <a:t>4</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52400"/>
            <a:ext cx="8702314"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id="{B4B8D08C-6754-4487-9C38-8B4A09756C91}"/>
              </a:ext>
            </a:extLst>
          </p:cNvPr>
          <p:cNvCxnSpPr/>
          <p:nvPr/>
        </p:nvCxnSpPr>
        <p:spPr>
          <a:xfrm>
            <a:off x="6477000" y="4648200"/>
            <a:ext cx="1600200"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89347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A91D15-07F6-4B24-B895-E193604A76D2}"/>
              </a:ext>
            </a:extLst>
          </p:cNvPr>
          <p:cNvSpPr>
            <a:spLocks noGrp="1"/>
          </p:cNvSpPr>
          <p:nvPr>
            <p:ph type="sldNum" sz="quarter" idx="12"/>
          </p:nvPr>
        </p:nvSpPr>
        <p:spPr/>
        <p:txBody>
          <a:bodyPr/>
          <a:lstStyle/>
          <a:p>
            <a:fld id="{D0086E60-E301-43CD-AAC9-BA90E812C44E}" type="slidenum">
              <a:rPr lang="en-US" smtClean="0"/>
              <a:t>5</a:t>
            </a:fld>
            <a:endParaRPr lang="en-US"/>
          </a:p>
        </p:txBody>
      </p:sp>
      <p:sp>
        <p:nvSpPr>
          <p:cNvPr id="4" name="TextBox 3">
            <a:extLst>
              <a:ext uri="{FF2B5EF4-FFF2-40B4-BE49-F238E27FC236}">
                <a16:creationId xmlns:a16="http://schemas.microsoft.com/office/drawing/2014/main" id="{1BDDD3B6-957F-49B3-9546-DFEF0D249FE0}"/>
              </a:ext>
            </a:extLst>
          </p:cNvPr>
          <p:cNvSpPr txBox="1"/>
          <p:nvPr/>
        </p:nvSpPr>
        <p:spPr>
          <a:xfrm>
            <a:off x="304800" y="127133"/>
            <a:ext cx="6553200" cy="461665"/>
          </a:xfrm>
          <a:prstGeom prst="rect">
            <a:avLst/>
          </a:prstGeom>
          <a:noFill/>
        </p:spPr>
        <p:txBody>
          <a:bodyPr wrap="square" rtlCol="0">
            <a:spAutoFit/>
          </a:bodyPr>
          <a:lstStyle/>
          <a:p>
            <a:r>
              <a:rPr lang="en-US" sz="2400" dirty="0">
                <a:solidFill>
                  <a:srgbClr val="FF0000"/>
                </a:solidFill>
                <a:effectLst>
                  <a:outerShdw blurRad="38100" dist="38100" dir="2700000" algn="tl">
                    <a:srgbClr val="000000">
                      <a:alpha val="43137"/>
                    </a:srgbClr>
                  </a:outerShdw>
                </a:effectLst>
              </a:rPr>
              <a:t>Breaking news-Seismic event 2 h ago</a:t>
            </a:r>
          </a:p>
        </p:txBody>
      </p:sp>
      <p:pic>
        <p:nvPicPr>
          <p:cNvPr id="5" name="Picture 4">
            <a:extLst>
              <a:ext uri="{FF2B5EF4-FFF2-40B4-BE49-F238E27FC236}">
                <a16:creationId xmlns:a16="http://schemas.microsoft.com/office/drawing/2014/main" id="{7D9D9FE6-0B2A-4445-AE55-AF05548CA46C}"/>
              </a:ext>
            </a:extLst>
          </p:cNvPr>
          <p:cNvPicPr>
            <a:picLocks noChangeAspect="1"/>
          </p:cNvPicPr>
          <p:nvPr/>
        </p:nvPicPr>
        <p:blipFill>
          <a:blip r:embed="rId2"/>
          <a:stretch>
            <a:fillRect/>
          </a:stretch>
        </p:blipFill>
        <p:spPr>
          <a:xfrm>
            <a:off x="76200" y="762001"/>
            <a:ext cx="2539671" cy="3009628"/>
          </a:xfrm>
          <a:prstGeom prst="rect">
            <a:avLst/>
          </a:prstGeom>
        </p:spPr>
      </p:pic>
      <p:pic>
        <p:nvPicPr>
          <p:cNvPr id="7" name="Picture 6">
            <a:extLst>
              <a:ext uri="{FF2B5EF4-FFF2-40B4-BE49-F238E27FC236}">
                <a16:creationId xmlns:a16="http://schemas.microsoft.com/office/drawing/2014/main" id="{1056BDF5-1347-4CAC-BDC2-A5DEF6842B79}"/>
              </a:ext>
            </a:extLst>
          </p:cNvPr>
          <p:cNvPicPr>
            <a:picLocks noChangeAspect="1"/>
          </p:cNvPicPr>
          <p:nvPr/>
        </p:nvPicPr>
        <p:blipFill>
          <a:blip r:embed="rId3"/>
          <a:stretch>
            <a:fillRect/>
          </a:stretch>
        </p:blipFill>
        <p:spPr>
          <a:xfrm>
            <a:off x="5334000" y="89382"/>
            <a:ext cx="3810000" cy="3070450"/>
          </a:xfrm>
          <a:prstGeom prst="rect">
            <a:avLst/>
          </a:prstGeom>
        </p:spPr>
      </p:pic>
      <p:pic>
        <p:nvPicPr>
          <p:cNvPr id="9" name="Picture 8">
            <a:extLst>
              <a:ext uri="{FF2B5EF4-FFF2-40B4-BE49-F238E27FC236}">
                <a16:creationId xmlns:a16="http://schemas.microsoft.com/office/drawing/2014/main" id="{2EEF8881-B721-4902-AB12-03A5325C17E8}"/>
              </a:ext>
            </a:extLst>
          </p:cNvPr>
          <p:cNvPicPr>
            <a:picLocks noChangeAspect="1"/>
          </p:cNvPicPr>
          <p:nvPr/>
        </p:nvPicPr>
        <p:blipFill>
          <a:blip r:embed="rId4"/>
          <a:stretch>
            <a:fillRect/>
          </a:stretch>
        </p:blipFill>
        <p:spPr>
          <a:xfrm>
            <a:off x="4930522" y="3771629"/>
            <a:ext cx="4213478" cy="3009628"/>
          </a:xfrm>
          <a:prstGeom prst="rect">
            <a:avLst/>
          </a:prstGeom>
        </p:spPr>
      </p:pic>
      <p:pic>
        <p:nvPicPr>
          <p:cNvPr id="11" name="Picture 10">
            <a:extLst>
              <a:ext uri="{FF2B5EF4-FFF2-40B4-BE49-F238E27FC236}">
                <a16:creationId xmlns:a16="http://schemas.microsoft.com/office/drawing/2014/main" id="{2343B637-986B-4C10-ACA4-7E30411A288B}"/>
              </a:ext>
            </a:extLst>
          </p:cNvPr>
          <p:cNvPicPr>
            <a:picLocks noChangeAspect="1"/>
          </p:cNvPicPr>
          <p:nvPr/>
        </p:nvPicPr>
        <p:blipFill>
          <a:blip r:embed="rId5"/>
          <a:stretch>
            <a:fillRect/>
          </a:stretch>
        </p:blipFill>
        <p:spPr>
          <a:xfrm>
            <a:off x="2113978" y="626549"/>
            <a:ext cx="3657600" cy="2092090"/>
          </a:xfrm>
          <a:prstGeom prst="rect">
            <a:avLst/>
          </a:prstGeom>
        </p:spPr>
      </p:pic>
      <p:pic>
        <p:nvPicPr>
          <p:cNvPr id="13" name="Picture 12">
            <a:extLst>
              <a:ext uri="{FF2B5EF4-FFF2-40B4-BE49-F238E27FC236}">
                <a16:creationId xmlns:a16="http://schemas.microsoft.com/office/drawing/2014/main" id="{74808515-1F35-4748-8919-3FAC48855858}"/>
              </a:ext>
            </a:extLst>
          </p:cNvPr>
          <p:cNvPicPr>
            <a:picLocks noChangeAspect="1"/>
          </p:cNvPicPr>
          <p:nvPr/>
        </p:nvPicPr>
        <p:blipFill>
          <a:blip r:embed="rId6"/>
          <a:stretch>
            <a:fillRect/>
          </a:stretch>
        </p:blipFill>
        <p:spPr>
          <a:xfrm>
            <a:off x="148896" y="4031176"/>
            <a:ext cx="2466975" cy="2200275"/>
          </a:xfrm>
          <a:prstGeom prst="rect">
            <a:avLst/>
          </a:prstGeom>
        </p:spPr>
      </p:pic>
      <p:pic>
        <p:nvPicPr>
          <p:cNvPr id="15" name="Picture 14">
            <a:extLst>
              <a:ext uri="{FF2B5EF4-FFF2-40B4-BE49-F238E27FC236}">
                <a16:creationId xmlns:a16="http://schemas.microsoft.com/office/drawing/2014/main" id="{2C2B21EA-CF38-4C2C-91F4-1A6C12D34AAD}"/>
              </a:ext>
            </a:extLst>
          </p:cNvPr>
          <p:cNvPicPr>
            <a:picLocks noChangeAspect="1"/>
          </p:cNvPicPr>
          <p:nvPr/>
        </p:nvPicPr>
        <p:blipFill>
          <a:blip r:embed="rId7"/>
          <a:stretch>
            <a:fillRect/>
          </a:stretch>
        </p:blipFill>
        <p:spPr>
          <a:xfrm>
            <a:off x="2615871" y="3248488"/>
            <a:ext cx="2223975" cy="3107862"/>
          </a:xfrm>
          <a:prstGeom prst="rect">
            <a:avLst/>
          </a:prstGeom>
        </p:spPr>
      </p:pic>
      <p:pic>
        <p:nvPicPr>
          <p:cNvPr id="17" name="Picture 16">
            <a:extLst>
              <a:ext uri="{FF2B5EF4-FFF2-40B4-BE49-F238E27FC236}">
                <a16:creationId xmlns:a16="http://schemas.microsoft.com/office/drawing/2014/main" id="{D86086A1-B64B-439A-B65F-5E7A0A75D73A}"/>
              </a:ext>
            </a:extLst>
          </p:cNvPr>
          <p:cNvPicPr>
            <a:picLocks noChangeAspect="1"/>
          </p:cNvPicPr>
          <p:nvPr/>
        </p:nvPicPr>
        <p:blipFill rotWithShape="1">
          <a:blip r:embed="rId8"/>
          <a:srcRect l="15243" r="3944"/>
          <a:stretch/>
        </p:blipFill>
        <p:spPr>
          <a:xfrm>
            <a:off x="4038600" y="2611471"/>
            <a:ext cx="1339688" cy="1452772"/>
          </a:xfrm>
          <a:prstGeom prst="rect">
            <a:avLst/>
          </a:prstGeom>
        </p:spPr>
      </p:pic>
      <p:sp>
        <p:nvSpPr>
          <p:cNvPr id="2" name="Freeform: Shape 1">
            <a:extLst>
              <a:ext uri="{FF2B5EF4-FFF2-40B4-BE49-F238E27FC236}">
                <a16:creationId xmlns:a16="http://schemas.microsoft.com/office/drawing/2014/main" id="{F3E13E74-D4D1-4059-8C62-6D5EB9C0CC23}"/>
              </a:ext>
            </a:extLst>
          </p:cNvPr>
          <p:cNvSpPr/>
          <p:nvPr/>
        </p:nvSpPr>
        <p:spPr>
          <a:xfrm>
            <a:off x="3659634" y="4086520"/>
            <a:ext cx="153807" cy="1845296"/>
          </a:xfrm>
          <a:custGeom>
            <a:avLst/>
            <a:gdLst>
              <a:gd name="connsiteX0" fmla="*/ 144081 w 153807"/>
              <a:gd name="connsiteY0" fmla="*/ 1845296 h 1845296"/>
              <a:gd name="connsiteX1" fmla="*/ 144081 w 153807"/>
              <a:gd name="connsiteY1" fmla="*/ 1760455 h 1845296"/>
              <a:gd name="connsiteX2" fmla="*/ 141725 w 153807"/>
              <a:gd name="connsiteY2" fmla="*/ 1597843 h 1845296"/>
              <a:gd name="connsiteX3" fmla="*/ 129941 w 153807"/>
              <a:gd name="connsiteY3" fmla="*/ 1581346 h 1845296"/>
              <a:gd name="connsiteX4" fmla="*/ 113444 w 153807"/>
              <a:gd name="connsiteY4" fmla="*/ 1534212 h 1845296"/>
              <a:gd name="connsiteX5" fmla="*/ 106374 w 153807"/>
              <a:gd name="connsiteY5" fmla="*/ 1364529 h 1845296"/>
              <a:gd name="connsiteX6" fmla="*/ 104018 w 153807"/>
              <a:gd name="connsiteY6" fmla="*/ 1338606 h 1845296"/>
              <a:gd name="connsiteX7" fmla="*/ 99304 w 153807"/>
              <a:gd name="connsiteY7" fmla="*/ 1322109 h 1845296"/>
              <a:gd name="connsiteX8" fmla="*/ 87521 w 153807"/>
              <a:gd name="connsiteY8" fmla="*/ 1263191 h 1845296"/>
              <a:gd name="connsiteX9" fmla="*/ 78094 w 153807"/>
              <a:gd name="connsiteY9" fmla="*/ 1190134 h 1845296"/>
              <a:gd name="connsiteX10" fmla="*/ 71024 w 153807"/>
              <a:gd name="connsiteY10" fmla="*/ 1159496 h 1845296"/>
              <a:gd name="connsiteX11" fmla="*/ 68667 w 153807"/>
              <a:gd name="connsiteY11" fmla="*/ 1084082 h 1845296"/>
              <a:gd name="connsiteX12" fmla="*/ 66310 w 153807"/>
              <a:gd name="connsiteY12" fmla="*/ 1069942 h 1845296"/>
              <a:gd name="connsiteX13" fmla="*/ 61597 w 153807"/>
              <a:gd name="connsiteY13" fmla="*/ 1065228 h 1845296"/>
              <a:gd name="connsiteX14" fmla="*/ 42743 w 153807"/>
              <a:gd name="connsiteY14" fmla="*/ 1029878 h 1845296"/>
              <a:gd name="connsiteX15" fmla="*/ 35673 w 153807"/>
              <a:gd name="connsiteY15" fmla="*/ 1022808 h 1845296"/>
              <a:gd name="connsiteX16" fmla="*/ 33317 w 153807"/>
              <a:gd name="connsiteY16" fmla="*/ 1015738 h 1845296"/>
              <a:gd name="connsiteX17" fmla="*/ 28603 w 153807"/>
              <a:gd name="connsiteY17" fmla="*/ 1006311 h 1845296"/>
              <a:gd name="connsiteX18" fmla="*/ 26246 w 153807"/>
              <a:gd name="connsiteY18" fmla="*/ 968604 h 1845296"/>
              <a:gd name="connsiteX19" fmla="*/ 21533 w 153807"/>
              <a:gd name="connsiteY19" fmla="*/ 940323 h 1845296"/>
              <a:gd name="connsiteX20" fmla="*/ 19176 w 153807"/>
              <a:gd name="connsiteY20" fmla="*/ 933253 h 1845296"/>
              <a:gd name="connsiteX21" fmla="*/ 12106 w 153807"/>
              <a:gd name="connsiteY21" fmla="*/ 909686 h 1845296"/>
              <a:gd name="connsiteX22" fmla="*/ 7393 w 153807"/>
              <a:gd name="connsiteY22" fmla="*/ 692870 h 1845296"/>
              <a:gd name="connsiteX23" fmla="*/ 323 w 153807"/>
              <a:gd name="connsiteY23" fmla="*/ 655162 h 1845296"/>
              <a:gd name="connsiteX24" fmla="*/ 2679 w 153807"/>
              <a:gd name="connsiteY24" fmla="*/ 558538 h 1845296"/>
              <a:gd name="connsiteX25" fmla="*/ 5036 w 153807"/>
              <a:gd name="connsiteY25" fmla="*/ 546754 h 1845296"/>
              <a:gd name="connsiteX26" fmla="*/ 9750 w 153807"/>
              <a:gd name="connsiteY26" fmla="*/ 532614 h 1845296"/>
              <a:gd name="connsiteX27" fmla="*/ 12106 w 153807"/>
              <a:gd name="connsiteY27" fmla="*/ 504334 h 1845296"/>
              <a:gd name="connsiteX28" fmla="*/ 16820 w 153807"/>
              <a:gd name="connsiteY28" fmla="*/ 497264 h 1845296"/>
              <a:gd name="connsiteX29" fmla="*/ 26246 w 153807"/>
              <a:gd name="connsiteY29" fmla="*/ 452486 h 1845296"/>
              <a:gd name="connsiteX30" fmla="*/ 35673 w 153807"/>
              <a:gd name="connsiteY30" fmla="*/ 388855 h 1845296"/>
              <a:gd name="connsiteX31" fmla="*/ 42743 w 153807"/>
              <a:gd name="connsiteY31" fmla="*/ 379428 h 1845296"/>
              <a:gd name="connsiteX32" fmla="*/ 52170 w 153807"/>
              <a:gd name="connsiteY32" fmla="*/ 358218 h 1845296"/>
              <a:gd name="connsiteX33" fmla="*/ 63954 w 153807"/>
              <a:gd name="connsiteY33" fmla="*/ 334651 h 1845296"/>
              <a:gd name="connsiteX34" fmla="*/ 73380 w 153807"/>
              <a:gd name="connsiteY34" fmla="*/ 315798 h 1845296"/>
              <a:gd name="connsiteX35" fmla="*/ 78094 w 153807"/>
              <a:gd name="connsiteY35" fmla="*/ 304014 h 1845296"/>
              <a:gd name="connsiteX36" fmla="*/ 99304 w 153807"/>
              <a:gd name="connsiteY36" fmla="*/ 275734 h 1845296"/>
              <a:gd name="connsiteX37" fmla="*/ 101661 w 153807"/>
              <a:gd name="connsiteY37" fmla="*/ 266307 h 1845296"/>
              <a:gd name="connsiteX38" fmla="*/ 108731 w 153807"/>
              <a:gd name="connsiteY38" fmla="*/ 259237 h 1845296"/>
              <a:gd name="connsiteX39" fmla="*/ 113444 w 153807"/>
              <a:gd name="connsiteY39" fmla="*/ 252167 h 1845296"/>
              <a:gd name="connsiteX40" fmla="*/ 127585 w 153807"/>
              <a:gd name="connsiteY40" fmla="*/ 219173 h 1845296"/>
              <a:gd name="connsiteX41" fmla="*/ 132298 w 153807"/>
              <a:gd name="connsiteY41" fmla="*/ 160255 h 1845296"/>
              <a:gd name="connsiteX42" fmla="*/ 137011 w 153807"/>
              <a:gd name="connsiteY42" fmla="*/ 153185 h 1845296"/>
              <a:gd name="connsiteX43" fmla="*/ 139368 w 153807"/>
              <a:gd name="connsiteY43" fmla="*/ 136688 h 1845296"/>
              <a:gd name="connsiteX44" fmla="*/ 146438 w 153807"/>
              <a:gd name="connsiteY44" fmla="*/ 120191 h 1845296"/>
              <a:gd name="connsiteX45" fmla="*/ 153508 w 153807"/>
              <a:gd name="connsiteY45" fmla="*/ 84841 h 1845296"/>
              <a:gd name="connsiteX46" fmla="*/ 153508 w 153807"/>
              <a:gd name="connsiteY46" fmla="*/ 0 h 184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3807" h="1845296">
                <a:moveTo>
                  <a:pt x="144081" y="1845296"/>
                </a:moveTo>
                <a:cubicBezTo>
                  <a:pt x="132771" y="1800053"/>
                  <a:pt x="143159" y="1849914"/>
                  <a:pt x="144081" y="1760455"/>
                </a:cubicBezTo>
                <a:cubicBezTo>
                  <a:pt x="144640" y="1706248"/>
                  <a:pt x="143951" y="1652007"/>
                  <a:pt x="141725" y="1597843"/>
                </a:cubicBezTo>
                <a:cubicBezTo>
                  <a:pt x="141369" y="1589172"/>
                  <a:pt x="133947" y="1587356"/>
                  <a:pt x="129941" y="1581346"/>
                </a:cubicBezTo>
                <a:cubicBezTo>
                  <a:pt x="120876" y="1567748"/>
                  <a:pt x="117567" y="1549331"/>
                  <a:pt x="113444" y="1534212"/>
                </a:cubicBezTo>
                <a:cubicBezTo>
                  <a:pt x="111087" y="1477651"/>
                  <a:pt x="109099" y="1421073"/>
                  <a:pt x="106374" y="1364529"/>
                </a:cubicBezTo>
                <a:cubicBezTo>
                  <a:pt x="105956" y="1355862"/>
                  <a:pt x="105444" y="1347165"/>
                  <a:pt x="104018" y="1338606"/>
                </a:cubicBezTo>
                <a:cubicBezTo>
                  <a:pt x="103078" y="1332965"/>
                  <a:pt x="100526" y="1327696"/>
                  <a:pt x="99304" y="1322109"/>
                </a:cubicBezTo>
                <a:cubicBezTo>
                  <a:pt x="95024" y="1302543"/>
                  <a:pt x="91244" y="1282870"/>
                  <a:pt x="87521" y="1263191"/>
                </a:cubicBezTo>
                <a:cubicBezTo>
                  <a:pt x="81228" y="1229931"/>
                  <a:pt x="82411" y="1228988"/>
                  <a:pt x="78094" y="1190134"/>
                </a:cubicBezTo>
                <a:cubicBezTo>
                  <a:pt x="75656" y="1168192"/>
                  <a:pt x="77793" y="1176420"/>
                  <a:pt x="71024" y="1159496"/>
                </a:cubicBezTo>
                <a:cubicBezTo>
                  <a:pt x="70238" y="1134358"/>
                  <a:pt x="69989" y="1109198"/>
                  <a:pt x="68667" y="1084082"/>
                </a:cubicBezTo>
                <a:cubicBezTo>
                  <a:pt x="68416" y="1079310"/>
                  <a:pt x="67988" y="1074416"/>
                  <a:pt x="66310" y="1069942"/>
                </a:cubicBezTo>
                <a:cubicBezTo>
                  <a:pt x="65530" y="1067862"/>
                  <a:pt x="62699" y="1067157"/>
                  <a:pt x="61597" y="1065228"/>
                </a:cubicBezTo>
                <a:cubicBezTo>
                  <a:pt x="60609" y="1063499"/>
                  <a:pt x="49429" y="1037900"/>
                  <a:pt x="42743" y="1029878"/>
                </a:cubicBezTo>
                <a:cubicBezTo>
                  <a:pt x="40609" y="1027318"/>
                  <a:pt x="38030" y="1025165"/>
                  <a:pt x="35673" y="1022808"/>
                </a:cubicBezTo>
                <a:cubicBezTo>
                  <a:pt x="34888" y="1020451"/>
                  <a:pt x="34296" y="1018021"/>
                  <a:pt x="33317" y="1015738"/>
                </a:cubicBezTo>
                <a:cubicBezTo>
                  <a:pt x="31933" y="1012509"/>
                  <a:pt x="29124" y="1009785"/>
                  <a:pt x="28603" y="1006311"/>
                </a:cubicBezTo>
                <a:cubicBezTo>
                  <a:pt x="26735" y="993857"/>
                  <a:pt x="27588" y="981126"/>
                  <a:pt x="26246" y="968604"/>
                </a:cubicBezTo>
                <a:cubicBezTo>
                  <a:pt x="25228" y="959101"/>
                  <a:pt x="23407" y="949694"/>
                  <a:pt x="21533" y="940323"/>
                </a:cubicBezTo>
                <a:cubicBezTo>
                  <a:pt x="21046" y="937887"/>
                  <a:pt x="19890" y="935632"/>
                  <a:pt x="19176" y="933253"/>
                </a:cubicBezTo>
                <a:cubicBezTo>
                  <a:pt x="11082" y="906274"/>
                  <a:pt x="17444" y="925697"/>
                  <a:pt x="12106" y="909686"/>
                </a:cubicBezTo>
                <a:cubicBezTo>
                  <a:pt x="10535" y="837414"/>
                  <a:pt x="10736" y="765082"/>
                  <a:pt x="7393" y="692870"/>
                </a:cubicBezTo>
                <a:cubicBezTo>
                  <a:pt x="6802" y="680095"/>
                  <a:pt x="771" y="667942"/>
                  <a:pt x="323" y="655162"/>
                </a:cubicBezTo>
                <a:cubicBezTo>
                  <a:pt x="-807" y="622964"/>
                  <a:pt x="1280" y="590725"/>
                  <a:pt x="2679" y="558538"/>
                </a:cubicBezTo>
                <a:cubicBezTo>
                  <a:pt x="2853" y="554536"/>
                  <a:pt x="3982" y="550619"/>
                  <a:pt x="5036" y="546754"/>
                </a:cubicBezTo>
                <a:cubicBezTo>
                  <a:pt x="6343" y="541961"/>
                  <a:pt x="8179" y="537327"/>
                  <a:pt x="9750" y="532614"/>
                </a:cubicBezTo>
                <a:cubicBezTo>
                  <a:pt x="10535" y="523187"/>
                  <a:pt x="10251" y="513610"/>
                  <a:pt x="12106" y="504334"/>
                </a:cubicBezTo>
                <a:cubicBezTo>
                  <a:pt x="12661" y="501557"/>
                  <a:pt x="16075" y="499997"/>
                  <a:pt x="16820" y="497264"/>
                </a:cubicBezTo>
                <a:cubicBezTo>
                  <a:pt x="20833" y="482548"/>
                  <a:pt x="23565" y="467502"/>
                  <a:pt x="26246" y="452486"/>
                </a:cubicBezTo>
                <a:cubicBezTo>
                  <a:pt x="32178" y="419266"/>
                  <a:pt x="23420" y="433783"/>
                  <a:pt x="35673" y="388855"/>
                </a:cubicBezTo>
                <a:cubicBezTo>
                  <a:pt x="36706" y="385066"/>
                  <a:pt x="40386" y="382570"/>
                  <a:pt x="42743" y="379428"/>
                </a:cubicBezTo>
                <a:cubicBezTo>
                  <a:pt x="47788" y="349160"/>
                  <a:pt x="40228" y="377623"/>
                  <a:pt x="52170" y="358218"/>
                </a:cubicBezTo>
                <a:cubicBezTo>
                  <a:pt x="56773" y="350738"/>
                  <a:pt x="63954" y="334651"/>
                  <a:pt x="63954" y="334651"/>
                </a:cubicBezTo>
                <a:cubicBezTo>
                  <a:pt x="68838" y="315109"/>
                  <a:pt x="62456" y="335460"/>
                  <a:pt x="73380" y="315798"/>
                </a:cubicBezTo>
                <a:cubicBezTo>
                  <a:pt x="75435" y="312100"/>
                  <a:pt x="75995" y="307687"/>
                  <a:pt x="78094" y="304014"/>
                </a:cubicBezTo>
                <a:cubicBezTo>
                  <a:pt x="88754" y="285360"/>
                  <a:pt x="88316" y="286722"/>
                  <a:pt x="99304" y="275734"/>
                </a:cubicBezTo>
                <a:cubicBezTo>
                  <a:pt x="100090" y="272592"/>
                  <a:pt x="100054" y="269119"/>
                  <a:pt x="101661" y="266307"/>
                </a:cubicBezTo>
                <a:cubicBezTo>
                  <a:pt x="103315" y="263413"/>
                  <a:pt x="106597" y="261797"/>
                  <a:pt x="108731" y="259237"/>
                </a:cubicBezTo>
                <a:cubicBezTo>
                  <a:pt x="110544" y="257061"/>
                  <a:pt x="112177" y="254700"/>
                  <a:pt x="113444" y="252167"/>
                </a:cubicBezTo>
                <a:cubicBezTo>
                  <a:pt x="123693" y="231668"/>
                  <a:pt x="122897" y="233236"/>
                  <a:pt x="127585" y="219173"/>
                </a:cubicBezTo>
                <a:cubicBezTo>
                  <a:pt x="129156" y="199534"/>
                  <a:pt x="129512" y="179759"/>
                  <a:pt x="132298" y="160255"/>
                </a:cubicBezTo>
                <a:cubicBezTo>
                  <a:pt x="132699" y="157451"/>
                  <a:pt x="136197" y="155898"/>
                  <a:pt x="137011" y="153185"/>
                </a:cubicBezTo>
                <a:cubicBezTo>
                  <a:pt x="138607" y="147864"/>
                  <a:pt x="137842" y="142029"/>
                  <a:pt x="139368" y="136688"/>
                </a:cubicBezTo>
                <a:cubicBezTo>
                  <a:pt x="141012" y="130935"/>
                  <a:pt x="144653" y="125901"/>
                  <a:pt x="146438" y="120191"/>
                </a:cubicBezTo>
                <a:cubicBezTo>
                  <a:pt x="147009" y="118364"/>
                  <a:pt x="153379" y="90260"/>
                  <a:pt x="153508" y="84841"/>
                </a:cubicBezTo>
                <a:cubicBezTo>
                  <a:pt x="154181" y="56569"/>
                  <a:pt x="153508" y="28280"/>
                  <a:pt x="15350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2FCA2F40-FFFF-431B-8BE2-D96307D6C370}"/>
              </a:ext>
            </a:extLst>
          </p:cNvPr>
          <p:cNvSpPr/>
          <p:nvPr/>
        </p:nvSpPr>
        <p:spPr>
          <a:xfrm>
            <a:off x="3901951" y="4319833"/>
            <a:ext cx="300446" cy="1630837"/>
          </a:xfrm>
          <a:custGeom>
            <a:avLst/>
            <a:gdLst>
              <a:gd name="connsiteX0" fmla="*/ 90301 w 300446"/>
              <a:gd name="connsiteY0" fmla="*/ 1630837 h 1630837"/>
              <a:gd name="connsiteX1" fmla="*/ 109154 w 300446"/>
              <a:gd name="connsiteY1" fmla="*/ 1593130 h 1630837"/>
              <a:gd name="connsiteX2" fmla="*/ 116224 w 300446"/>
              <a:gd name="connsiteY2" fmla="*/ 1581346 h 1630837"/>
              <a:gd name="connsiteX3" fmla="*/ 120938 w 300446"/>
              <a:gd name="connsiteY3" fmla="*/ 1574276 h 1630837"/>
              <a:gd name="connsiteX4" fmla="*/ 158645 w 300446"/>
              <a:gd name="connsiteY4" fmla="*/ 1501219 h 1630837"/>
              <a:gd name="connsiteX5" fmla="*/ 163358 w 300446"/>
              <a:gd name="connsiteY5" fmla="*/ 1491792 h 1630837"/>
              <a:gd name="connsiteX6" fmla="*/ 170428 w 300446"/>
              <a:gd name="connsiteY6" fmla="*/ 1475295 h 1630837"/>
              <a:gd name="connsiteX7" fmla="*/ 179855 w 300446"/>
              <a:gd name="connsiteY7" fmla="*/ 1461155 h 1630837"/>
              <a:gd name="connsiteX8" fmla="*/ 179855 w 300446"/>
              <a:gd name="connsiteY8" fmla="*/ 1317396 h 1630837"/>
              <a:gd name="connsiteX9" fmla="*/ 170428 w 300446"/>
              <a:gd name="connsiteY9" fmla="*/ 1298542 h 1630837"/>
              <a:gd name="connsiteX10" fmla="*/ 165715 w 300446"/>
              <a:gd name="connsiteY10" fmla="*/ 1272619 h 1630837"/>
              <a:gd name="connsiteX11" fmla="*/ 163358 w 300446"/>
              <a:gd name="connsiteY11" fmla="*/ 1256122 h 1630837"/>
              <a:gd name="connsiteX12" fmla="*/ 151575 w 300446"/>
              <a:gd name="connsiteY12" fmla="*/ 1230198 h 1630837"/>
              <a:gd name="connsiteX13" fmla="*/ 146861 w 300446"/>
              <a:gd name="connsiteY13" fmla="*/ 1211344 h 1630837"/>
              <a:gd name="connsiteX14" fmla="*/ 144505 w 300446"/>
              <a:gd name="connsiteY14" fmla="*/ 1192491 h 1630837"/>
              <a:gd name="connsiteX15" fmla="*/ 128008 w 300446"/>
              <a:gd name="connsiteY15" fmla="*/ 1138287 h 1630837"/>
              <a:gd name="connsiteX16" fmla="*/ 123294 w 300446"/>
              <a:gd name="connsiteY16" fmla="*/ 1126503 h 1630837"/>
              <a:gd name="connsiteX17" fmla="*/ 111511 w 300446"/>
              <a:gd name="connsiteY17" fmla="*/ 1093509 h 1630837"/>
              <a:gd name="connsiteX18" fmla="*/ 95014 w 300446"/>
              <a:gd name="connsiteY18" fmla="*/ 1039305 h 1630837"/>
              <a:gd name="connsiteX19" fmla="*/ 92657 w 300446"/>
              <a:gd name="connsiteY19" fmla="*/ 1025165 h 1630837"/>
              <a:gd name="connsiteX20" fmla="*/ 85587 w 300446"/>
              <a:gd name="connsiteY20" fmla="*/ 1011025 h 1630837"/>
              <a:gd name="connsiteX21" fmla="*/ 66734 w 300446"/>
              <a:gd name="connsiteY21" fmla="*/ 970961 h 1630837"/>
              <a:gd name="connsiteX22" fmla="*/ 59663 w 300446"/>
              <a:gd name="connsiteY22" fmla="*/ 963891 h 1630837"/>
              <a:gd name="connsiteX23" fmla="*/ 57307 w 300446"/>
              <a:gd name="connsiteY23" fmla="*/ 956821 h 1630837"/>
              <a:gd name="connsiteX24" fmla="*/ 52593 w 300446"/>
              <a:gd name="connsiteY24" fmla="*/ 949751 h 1630837"/>
              <a:gd name="connsiteX25" fmla="*/ 50237 w 300446"/>
              <a:gd name="connsiteY25" fmla="*/ 937967 h 1630837"/>
              <a:gd name="connsiteX26" fmla="*/ 40810 w 300446"/>
              <a:gd name="connsiteY26" fmla="*/ 930897 h 1630837"/>
              <a:gd name="connsiteX27" fmla="*/ 31383 w 300446"/>
              <a:gd name="connsiteY27" fmla="*/ 914400 h 1630837"/>
              <a:gd name="connsiteX28" fmla="*/ 24313 w 300446"/>
              <a:gd name="connsiteY28" fmla="*/ 904973 h 1630837"/>
              <a:gd name="connsiteX29" fmla="*/ 19600 w 300446"/>
              <a:gd name="connsiteY29" fmla="*/ 897903 h 1630837"/>
              <a:gd name="connsiteX30" fmla="*/ 17243 w 300446"/>
              <a:gd name="connsiteY30" fmla="*/ 869623 h 1630837"/>
              <a:gd name="connsiteX31" fmla="*/ 12529 w 300446"/>
              <a:gd name="connsiteY31" fmla="*/ 855482 h 1630837"/>
              <a:gd name="connsiteX32" fmla="*/ 5459 w 300446"/>
              <a:gd name="connsiteY32" fmla="*/ 822489 h 1630837"/>
              <a:gd name="connsiteX33" fmla="*/ 5459 w 300446"/>
              <a:gd name="connsiteY33" fmla="*/ 466627 h 1630837"/>
              <a:gd name="connsiteX34" fmla="*/ 17243 w 300446"/>
              <a:gd name="connsiteY34" fmla="*/ 450130 h 1630837"/>
              <a:gd name="connsiteX35" fmla="*/ 24313 w 300446"/>
              <a:gd name="connsiteY35" fmla="*/ 443060 h 1630837"/>
              <a:gd name="connsiteX36" fmla="*/ 26670 w 300446"/>
              <a:gd name="connsiteY36" fmla="*/ 435990 h 1630837"/>
              <a:gd name="connsiteX37" fmla="*/ 31383 w 300446"/>
              <a:gd name="connsiteY37" fmla="*/ 424206 h 1630837"/>
              <a:gd name="connsiteX38" fmla="*/ 43167 w 300446"/>
              <a:gd name="connsiteY38" fmla="*/ 405353 h 1630837"/>
              <a:gd name="connsiteX39" fmla="*/ 45523 w 300446"/>
              <a:gd name="connsiteY39" fmla="*/ 381786 h 1630837"/>
              <a:gd name="connsiteX40" fmla="*/ 59663 w 300446"/>
              <a:gd name="connsiteY40" fmla="*/ 341722 h 1630837"/>
              <a:gd name="connsiteX41" fmla="*/ 64377 w 300446"/>
              <a:gd name="connsiteY41" fmla="*/ 322868 h 1630837"/>
              <a:gd name="connsiteX42" fmla="*/ 69090 w 300446"/>
              <a:gd name="connsiteY42" fmla="*/ 308728 h 1630837"/>
              <a:gd name="connsiteX43" fmla="*/ 71447 w 300446"/>
              <a:gd name="connsiteY43" fmla="*/ 294588 h 1630837"/>
              <a:gd name="connsiteX44" fmla="*/ 78517 w 300446"/>
              <a:gd name="connsiteY44" fmla="*/ 292231 h 1630837"/>
              <a:gd name="connsiteX45" fmla="*/ 109154 w 300446"/>
              <a:gd name="connsiteY45" fmla="*/ 285161 h 1630837"/>
              <a:gd name="connsiteX46" fmla="*/ 123294 w 300446"/>
              <a:gd name="connsiteY46" fmla="*/ 275734 h 1630837"/>
              <a:gd name="connsiteX47" fmla="*/ 137435 w 300446"/>
              <a:gd name="connsiteY47" fmla="*/ 273377 h 1630837"/>
              <a:gd name="connsiteX48" fmla="*/ 168072 w 300446"/>
              <a:gd name="connsiteY48" fmla="*/ 247454 h 1630837"/>
              <a:gd name="connsiteX49" fmla="*/ 186925 w 300446"/>
              <a:gd name="connsiteY49" fmla="*/ 214460 h 1630837"/>
              <a:gd name="connsiteX50" fmla="*/ 231703 w 300446"/>
              <a:gd name="connsiteY50" fmla="*/ 146115 h 1630837"/>
              <a:gd name="connsiteX51" fmla="*/ 241129 w 300446"/>
              <a:gd name="connsiteY51" fmla="*/ 134332 h 1630837"/>
              <a:gd name="connsiteX52" fmla="*/ 248200 w 300446"/>
              <a:gd name="connsiteY52" fmla="*/ 127262 h 1630837"/>
              <a:gd name="connsiteX53" fmla="*/ 269410 w 300446"/>
              <a:gd name="connsiteY53" fmla="*/ 98981 h 1630837"/>
              <a:gd name="connsiteX54" fmla="*/ 300047 w 300446"/>
              <a:gd name="connsiteY54" fmla="*/ 30637 h 1630837"/>
              <a:gd name="connsiteX55" fmla="*/ 295334 w 300446"/>
              <a:gd name="connsiteY55" fmla="*/ 0 h 163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446" h="1630837">
                <a:moveTo>
                  <a:pt x="90301" y="1630837"/>
                </a:moveTo>
                <a:cubicBezTo>
                  <a:pt x="96585" y="1618268"/>
                  <a:pt x="102634" y="1605578"/>
                  <a:pt x="109154" y="1593130"/>
                </a:cubicBezTo>
                <a:cubicBezTo>
                  <a:pt x="111279" y="1589072"/>
                  <a:pt x="113796" y="1585230"/>
                  <a:pt x="116224" y="1581346"/>
                </a:cubicBezTo>
                <a:cubicBezTo>
                  <a:pt x="117725" y="1578944"/>
                  <a:pt x="119613" y="1576779"/>
                  <a:pt x="120938" y="1574276"/>
                </a:cubicBezTo>
                <a:cubicBezTo>
                  <a:pt x="133761" y="1550056"/>
                  <a:pt x="146112" y="1525590"/>
                  <a:pt x="158645" y="1501219"/>
                </a:cubicBezTo>
                <a:cubicBezTo>
                  <a:pt x="160252" y="1498095"/>
                  <a:pt x="161974" y="1495021"/>
                  <a:pt x="163358" y="1491792"/>
                </a:cubicBezTo>
                <a:cubicBezTo>
                  <a:pt x="165715" y="1486293"/>
                  <a:pt x="167592" y="1480563"/>
                  <a:pt x="170428" y="1475295"/>
                </a:cubicBezTo>
                <a:cubicBezTo>
                  <a:pt x="173114" y="1470307"/>
                  <a:pt x="179855" y="1461155"/>
                  <a:pt x="179855" y="1461155"/>
                </a:cubicBezTo>
                <a:cubicBezTo>
                  <a:pt x="187997" y="1404170"/>
                  <a:pt x="183966" y="1438655"/>
                  <a:pt x="179855" y="1317396"/>
                </a:cubicBezTo>
                <a:cubicBezTo>
                  <a:pt x="179432" y="1304932"/>
                  <a:pt x="178177" y="1306291"/>
                  <a:pt x="170428" y="1298542"/>
                </a:cubicBezTo>
                <a:cubicBezTo>
                  <a:pt x="168857" y="1289901"/>
                  <a:pt x="167159" y="1281282"/>
                  <a:pt x="165715" y="1272619"/>
                </a:cubicBezTo>
                <a:cubicBezTo>
                  <a:pt x="164802" y="1267140"/>
                  <a:pt x="164789" y="1261489"/>
                  <a:pt x="163358" y="1256122"/>
                </a:cubicBezTo>
                <a:cubicBezTo>
                  <a:pt x="159176" y="1240440"/>
                  <a:pt x="158373" y="1240395"/>
                  <a:pt x="151575" y="1230198"/>
                </a:cubicBezTo>
                <a:cubicBezTo>
                  <a:pt x="150004" y="1223913"/>
                  <a:pt x="148055" y="1217711"/>
                  <a:pt x="146861" y="1211344"/>
                </a:cubicBezTo>
                <a:cubicBezTo>
                  <a:pt x="145694" y="1205119"/>
                  <a:pt x="146087" y="1198623"/>
                  <a:pt x="144505" y="1192491"/>
                </a:cubicBezTo>
                <a:cubicBezTo>
                  <a:pt x="139786" y="1174204"/>
                  <a:pt x="133788" y="1156267"/>
                  <a:pt x="128008" y="1138287"/>
                </a:cubicBezTo>
                <a:cubicBezTo>
                  <a:pt x="126713" y="1134259"/>
                  <a:pt x="124632" y="1130517"/>
                  <a:pt x="123294" y="1126503"/>
                </a:cubicBezTo>
                <a:cubicBezTo>
                  <a:pt x="112519" y="1094180"/>
                  <a:pt x="121046" y="1112581"/>
                  <a:pt x="111511" y="1093509"/>
                </a:cubicBezTo>
                <a:cubicBezTo>
                  <a:pt x="106757" y="1055479"/>
                  <a:pt x="113155" y="1093729"/>
                  <a:pt x="95014" y="1039305"/>
                </a:cubicBezTo>
                <a:cubicBezTo>
                  <a:pt x="93503" y="1034772"/>
                  <a:pt x="94168" y="1029698"/>
                  <a:pt x="92657" y="1025165"/>
                </a:cubicBezTo>
                <a:cubicBezTo>
                  <a:pt x="90991" y="1020166"/>
                  <a:pt x="87768" y="1015822"/>
                  <a:pt x="85587" y="1011025"/>
                </a:cubicBezTo>
                <a:cubicBezTo>
                  <a:pt x="76128" y="990213"/>
                  <a:pt x="84840" y="1001136"/>
                  <a:pt x="66734" y="970961"/>
                </a:cubicBezTo>
                <a:cubicBezTo>
                  <a:pt x="65019" y="968103"/>
                  <a:pt x="62020" y="966248"/>
                  <a:pt x="59663" y="963891"/>
                </a:cubicBezTo>
                <a:cubicBezTo>
                  <a:pt x="58878" y="961534"/>
                  <a:pt x="58418" y="959043"/>
                  <a:pt x="57307" y="956821"/>
                </a:cubicBezTo>
                <a:cubicBezTo>
                  <a:pt x="56040" y="954288"/>
                  <a:pt x="53588" y="952403"/>
                  <a:pt x="52593" y="949751"/>
                </a:cubicBezTo>
                <a:cubicBezTo>
                  <a:pt x="51187" y="946000"/>
                  <a:pt x="52360" y="941364"/>
                  <a:pt x="50237" y="937967"/>
                </a:cubicBezTo>
                <a:cubicBezTo>
                  <a:pt x="48155" y="934636"/>
                  <a:pt x="43952" y="933254"/>
                  <a:pt x="40810" y="930897"/>
                </a:cubicBezTo>
                <a:cubicBezTo>
                  <a:pt x="37668" y="925398"/>
                  <a:pt x="34783" y="919743"/>
                  <a:pt x="31383" y="914400"/>
                </a:cubicBezTo>
                <a:cubicBezTo>
                  <a:pt x="29274" y="911086"/>
                  <a:pt x="26596" y="908169"/>
                  <a:pt x="24313" y="904973"/>
                </a:cubicBezTo>
                <a:cubicBezTo>
                  <a:pt x="22667" y="902668"/>
                  <a:pt x="21171" y="900260"/>
                  <a:pt x="19600" y="897903"/>
                </a:cubicBezTo>
                <a:cubicBezTo>
                  <a:pt x="18814" y="888476"/>
                  <a:pt x="18798" y="878954"/>
                  <a:pt x="17243" y="869623"/>
                </a:cubicBezTo>
                <a:cubicBezTo>
                  <a:pt x="16426" y="864722"/>
                  <a:pt x="13734" y="860302"/>
                  <a:pt x="12529" y="855482"/>
                </a:cubicBezTo>
                <a:cubicBezTo>
                  <a:pt x="9801" y="844571"/>
                  <a:pt x="7816" y="833487"/>
                  <a:pt x="5459" y="822489"/>
                </a:cubicBezTo>
                <a:cubicBezTo>
                  <a:pt x="-3104" y="685438"/>
                  <a:pt x="-413" y="742599"/>
                  <a:pt x="5459" y="466627"/>
                </a:cubicBezTo>
                <a:cubicBezTo>
                  <a:pt x="5773" y="451859"/>
                  <a:pt x="8052" y="453194"/>
                  <a:pt x="17243" y="450130"/>
                </a:cubicBezTo>
                <a:cubicBezTo>
                  <a:pt x="19600" y="447773"/>
                  <a:pt x="22464" y="445833"/>
                  <a:pt x="24313" y="443060"/>
                </a:cubicBezTo>
                <a:cubicBezTo>
                  <a:pt x="25691" y="440993"/>
                  <a:pt x="25798" y="438316"/>
                  <a:pt x="26670" y="435990"/>
                </a:cubicBezTo>
                <a:cubicBezTo>
                  <a:pt x="28155" y="432029"/>
                  <a:pt x="29377" y="427931"/>
                  <a:pt x="31383" y="424206"/>
                </a:cubicBezTo>
                <a:cubicBezTo>
                  <a:pt x="34897" y="417681"/>
                  <a:pt x="39239" y="411637"/>
                  <a:pt x="43167" y="405353"/>
                </a:cubicBezTo>
                <a:cubicBezTo>
                  <a:pt x="43952" y="397497"/>
                  <a:pt x="44151" y="389561"/>
                  <a:pt x="45523" y="381786"/>
                </a:cubicBezTo>
                <a:cubicBezTo>
                  <a:pt x="48305" y="366022"/>
                  <a:pt x="54410" y="357480"/>
                  <a:pt x="59663" y="341722"/>
                </a:cubicBezTo>
                <a:cubicBezTo>
                  <a:pt x="61712" y="335576"/>
                  <a:pt x="62597" y="329097"/>
                  <a:pt x="64377" y="322868"/>
                </a:cubicBezTo>
                <a:cubicBezTo>
                  <a:pt x="65742" y="318091"/>
                  <a:pt x="67885" y="313548"/>
                  <a:pt x="69090" y="308728"/>
                </a:cubicBezTo>
                <a:cubicBezTo>
                  <a:pt x="70249" y="304092"/>
                  <a:pt x="69076" y="298737"/>
                  <a:pt x="71447" y="294588"/>
                </a:cubicBezTo>
                <a:cubicBezTo>
                  <a:pt x="72680" y="292431"/>
                  <a:pt x="76234" y="293210"/>
                  <a:pt x="78517" y="292231"/>
                </a:cubicBezTo>
                <a:cubicBezTo>
                  <a:pt x="97857" y="283942"/>
                  <a:pt x="77263" y="288705"/>
                  <a:pt x="109154" y="285161"/>
                </a:cubicBezTo>
                <a:cubicBezTo>
                  <a:pt x="113867" y="282019"/>
                  <a:pt x="118065" y="277913"/>
                  <a:pt x="123294" y="275734"/>
                </a:cubicBezTo>
                <a:cubicBezTo>
                  <a:pt x="127705" y="273896"/>
                  <a:pt x="133395" y="275929"/>
                  <a:pt x="137435" y="273377"/>
                </a:cubicBezTo>
                <a:cubicBezTo>
                  <a:pt x="148746" y="266234"/>
                  <a:pt x="158872" y="257165"/>
                  <a:pt x="168072" y="247454"/>
                </a:cubicBezTo>
                <a:cubicBezTo>
                  <a:pt x="178982" y="235938"/>
                  <a:pt x="179147" y="226833"/>
                  <a:pt x="186925" y="214460"/>
                </a:cubicBezTo>
                <a:cubicBezTo>
                  <a:pt x="201419" y="191401"/>
                  <a:pt x="216443" y="168674"/>
                  <a:pt x="231703" y="146115"/>
                </a:cubicBezTo>
                <a:cubicBezTo>
                  <a:pt x="234521" y="141949"/>
                  <a:pt x="237817" y="138117"/>
                  <a:pt x="241129" y="134332"/>
                </a:cubicBezTo>
                <a:cubicBezTo>
                  <a:pt x="243324" y="131824"/>
                  <a:pt x="246240" y="129958"/>
                  <a:pt x="248200" y="127262"/>
                </a:cubicBezTo>
                <a:cubicBezTo>
                  <a:pt x="270826" y="96152"/>
                  <a:pt x="249653" y="118738"/>
                  <a:pt x="269410" y="98981"/>
                </a:cubicBezTo>
                <a:cubicBezTo>
                  <a:pt x="279622" y="76200"/>
                  <a:pt x="303843" y="55312"/>
                  <a:pt x="300047" y="30637"/>
                </a:cubicBezTo>
                <a:lnTo>
                  <a:pt x="29533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E88E5E08-1CF3-4FA3-A993-C10E92C18AFB}"/>
              </a:ext>
            </a:extLst>
          </p:cNvPr>
          <p:cNvSpPr/>
          <p:nvPr/>
        </p:nvSpPr>
        <p:spPr>
          <a:xfrm>
            <a:off x="3669384" y="4626204"/>
            <a:ext cx="193249" cy="190893"/>
          </a:xfrm>
          <a:custGeom>
            <a:avLst/>
            <a:gdLst>
              <a:gd name="connsiteX0" fmla="*/ 0 w 193249"/>
              <a:gd name="connsiteY0" fmla="*/ 0 h 190893"/>
              <a:gd name="connsiteX1" fmla="*/ 14140 w 193249"/>
              <a:gd name="connsiteY1" fmla="*/ 16497 h 190893"/>
              <a:gd name="connsiteX2" fmla="*/ 32993 w 193249"/>
              <a:gd name="connsiteY2" fmla="*/ 35351 h 190893"/>
              <a:gd name="connsiteX3" fmla="*/ 44777 w 193249"/>
              <a:gd name="connsiteY3" fmla="*/ 49491 h 190893"/>
              <a:gd name="connsiteX4" fmla="*/ 75414 w 193249"/>
              <a:gd name="connsiteY4" fmla="*/ 73058 h 190893"/>
              <a:gd name="connsiteX5" fmla="*/ 96624 w 193249"/>
              <a:gd name="connsiteY5" fmla="*/ 87198 h 190893"/>
              <a:gd name="connsiteX6" fmla="*/ 101338 w 193249"/>
              <a:gd name="connsiteY6" fmla="*/ 94268 h 190893"/>
              <a:gd name="connsiteX7" fmla="*/ 131975 w 193249"/>
              <a:gd name="connsiteY7" fmla="*/ 115478 h 190893"/>
              <a:gd name="connsiteX8" fmla="*/ 143758 w 193249"/>
              <a:gd name="connsiteY8" fmla="*/ 129619 h 190893"/>
              <a:gd name="connsiteX9" fmla="*/ 148472 w 193249"/>
              <a:gd name="connsiteY9" fmla="*/ 134332 h 190893"/>
              <a:gd name="connsiteX10" fmla="*/ 155542 w 193249"/>
              <a:gd name="connsiteY10" fmla="*/ 143759 h 190893"/>
              <a:gd name="connsiteX11" fmla="*/ 157898 w 193249"/>
              <a:gd name="connsiteY11" fmla="*/ 150829 h 190893"/>
              <a:gd name="connsiteX12" fmla="*/ 183822 w 193249"/>
              <a:gd name="connsiteY12" fmla="*/ 174396 h 190893"/>
              <a:gd name="connsiteX13" fmla="*/ 190892 w 193249"/>
              <a:gd name="connsiteY13" fmla="*/ 181466 h 190893"/>
              <a:gd name="connsiteX14" fmla="*/ 193249 w 193249"/>
              <a:gd name="connsiteY14" fmla="*/ 190893 h 19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249" h="190893">
                <a:moveTo>
                  <a:pt x="0" y="0"/>
                </a:moveTo>
                <a:cubicBezTo>
                  <a:pt x="4713" y="5499"/>
                  <a:pt x="9198" y="11202"/>
                  <a:pt x="14140" y="16497"/>
                </a:cubicBezTo>
                <a:cubicBezTo>
                  <a:pt x="20204" y="22994"/>
                  <a:pt x="28063" y="27956"/>
                  <a:pt x="32993" y="35351"/>
                </a:cubicBezTo>
                <a:cubicBezTo>
                  <a:pt x="37452" y="42039"/>
                  <a:pt x="38179" y="44130"/>
                  <a:pt x="44777" y="49491"/>
                </a:cubicBezTo>
                <a:cubicBezTo>
                  <a:pt x="54777" y="57616"/>
                  <a:pt x="64969" y="65514"/>
                  <a:pt x="75414" y="73058"/>
                </a:cubicBezTo>
                <a:cubicBezTo>
                  <a:pt x="83492" y="78892"/>
                  <a:pt x="89598" y="80173"/>
                  <a:pt x="96624" y="87198"/>
                </a:cubicBezTo>
                <a:cubicBezTo>
                  <a:pt x="98627" y="89201"/>
                  <a:pt x="99126" y="92499"/>
                  <a:pt x="101338" y="94268"/>
                </a:cubicBezTo>
                <a:cubicBezTo>
                  <a:pt x="111037" y="102027"/>
                  <a:pt x="122038" y="108025"/>
                  <a:pt x="131975" y="115478"/>
                </a:cubicBezTo>
                <a:cubicBezTo>
                  <a:pt x="140373" y="121777"/>
                  <a:pt x="137770" y="122134"/>
                  <a:pt x="143758" y="129619"/>
                </a:cubicBezTo>
                <a:cubicBezTo>
                  <a:pt x="145146" y="131354"/>
                  <a:pt x="147049" y="132625"/>
                  <a:pt x="148472" y="134332"/>
                </a:cubicBezTo>
                <a:cubicBezTo>
                  <a:pt x="150987" y="137349"/>
                  <a:pt x="153185" y="140617"/>
                  <a:pt x="155542" y="143759"/>
                </a:cubicBezTo>
                <a:cubicBezTo>
                  <a:pt x="156327" y="146116"/>
                  <a:pt x="156373" y="148868"/>
                  <a:pt x="157898" y="150829"/>
                </a:cubicBezTo>
                <a:cubicBezTo>
                  <a:pt x="167391" y="163034"/>
                  <a:pt x="173025" y="164948"/>
                  <a:pt x="183822" y="174396"/>
                </a:cubicBezTo>
                <a:cubicBezTo>
                  <a:pt x="186330" y="176591"/>
                  <a:pt x="188535" y="179109"/>
                  <a:pt x="190892" y="181466"/>
                </a:cubicBezTo>
                <a:lnTo>
                  <a:pt x="193249" y="190893"/>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4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100"/>
                                  </p:stCondLst>
                                  <p:childTnLst>
                                    <p:animClr clrSpc="rgb" dir="cw">
                                      <p:cBhvr>
                                        <p:cTn id="6" dur="6400" fill="hold"/>
                                        <p:tgtEl>
                                          <p:spTgt spid="4"/>
                                        </p:tgtEl>
                                        <p:attrNameLst>
                                          <p:attrName>fillcolor</p:attrName>
                                        </p:attrNameLst>
                                      </p:cBhvr>
                                      <p:to>
                                        <a:schemeClr val="accent2"/>
                                      </p:to>
                                    </p:animClr>
                                    <p:set>
                                      <p:cBhvr>
                                        <p:cTn id="7" dur="6400" fill="hold"/>
                                        <p:tgtEl>
                                          <p:spTgt spid="4"/>
                                        </p:tgtEl>
                                        <p:attrNameLst>
                                          <p:attrName>fill.type</p:attrName>
                                        </p:attrNameLst>
                                      </p:cBhvr>
                                      <p:to>
                                        <p:strVal val="solid"/>
                                      </p:to>
                                    </p:set>
                                    <p:set>
                                      <p:cBhvr>
                                        <p:cTn id="8" dur="64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086E60-E301-43CD-AAC9-BA90E812C44E}" type="slidenum">
              <a:rPr lang="en-US" smtClean="0"/>
              <a:t>6</a:t>
            </a:fld>
            <a:endParaRPr lang="en-US" dirty="0"/>
          </a:p>
        </p:txBody>
      </p:sp>
      <p:sp>
        <p:nvSpPr>
          <p:cNvPr id="9" name="Title 8"/>
          <p:cNvSpPr>
            <a:spLocks noGrp="1"/>
          </p:cNvSpPr>
          <p:nvPr>
            <p:ph type="title"/>
          </p:nvPr>
        </p:nvSpPr>
        <p:spPr/>
        <p:txBody>
          <a:bodyPr/>
          <a:lstStyle/>
          <a:p>
            <a:r>
              <a:rPr lang="en-US" dirty="0"/>
              <a:t>History of Geological Mapping</a:t>
            </a:r>
          </a:p>
        </p:txBody>
      </p:sp>
      <p:sp>
        <p:nvSpPr>
          <p:cNvPr id="10" name="TextBox 9"/>
          <p:cNvSpPr txBox="1"/>
          <p:nvPr/>
        </p:nvSpPr>
        <p:spPr>
          <a:xfrm>
            <a:off x="45720" y="1523999"/>
            <a:ext cx="6596165" cy="4339650"/>
          </a:xfrm>
          <a:prstGeom prst="rect">
            <a:avLst/>
          </a:prstGeom>
          <a:noFill/>
        </p:spPr>
        <p:txBody>
          <a:bodyPr wrap="none" rtlCol="0">
            <a:spAutoFit/>
          </a:bodyPr>
          <a:lstStyle/>
          <a:p>
            <a:pPr marL="285750" indent="-457200">
              <a:buFont typeface="Wingdings" panose="05000000000000000000" pitchFamily="2" charset="2"/>
              <a:buChar char="v"/>
            </a:pPr>
            <a:r>
              <a:rPr lang="en-US" dirty="0"/>
              <a:t>The first extensive regional geology map was </a:t>
            </a:r>
          </a:p>
          <a:p>
            <a:pPr indent="-457200"/>
            <a:r>
              <a:rPr lang="en-US" dirty="0"/>
              <a:t>published in 1815 and was created by William Smith </a:t>
            </a:r>
          </a:p>
          <a:p>
            <a:pPr indent="-457200"/>
            <a:r>
              <a:rPr lang="en-US" dirty="0"/>
              <a:t>or “strata Smith”</a:t>
            </a:r>
          </a:p>
          <a:p>
            <a:pPr indent="-457200"/>
            <a:endParaRPr lang="en-US" dirty="0"/>
          </a:p>
          <a:p>
            <a:pPr marL="285750" indent="-457200">
              <a:buFont typeface="Wingdings" panose="05000000000000000000" pitchFamily="2" charset="2"/>
              <a:buChar char="v"/>
            </a:pPr>
            <a:r>
              <a:rPr lang="en-US" dirty="0"/>
              <a:t>William Smith is considered to be the Father of </a:t>
            </a:r>
          </a:p>
          <a:p>
            <a:pPr indent="-457200"/>
            <a:r>
              <a:rPr lang="en-US" dirty="0"/>
              <a:t>Stratigraphy</a:t>
            </a:r>
          </a:p>
          <a:p>
            <a:pPr indent="-457200"/>
            <a:endParaRPr lang="en-US" dirty="0"/>
          </a:p>
          <a:p>
            <a:pPr indent="-457200">
              <a:buFont typeface="Wingdings" panose="05000000000000000000" pitchFamily="2" charset="2"/>
              <a:buChar char="v"/>
            </a:pPr>
            <a:r>
              <a:rPr lang="en-US" dirty="0"/>
              <a:t>The map was created in response to a need</a:t>
            </a:r>
          </a:p>
          <a:p>
            <a:r>
              <a:rPr lang="en-US" dirty="0"/>
              <a:t>during the industrial revolution for coal and raw materials</a:t>
            </a:r>
          </a:p>
          <a:p>
            <a:r>
              <a:rPr lang="en-US" dirty="0"/>
              <a:t>as well as means of transporting them (train )</a:t>
            </a:r>
          </a:p>
          <a:p>
            <a:endParaRPr lang="en-US" dirty="0"/>
          </a:p>
          <a:p>
            <a:endParaRPr lang="en-US" dirty="0"/>
          </a:p>
          <a:p>
            <a:endParaRPr lang="en-US" dirty="0"/>
          </a:p>
          <a:p>
            <a:r>
              <a:rPr lang="en-US" sz="1200" dirty="0"/>
              <a:t>http://www.nhm.ac.uk/nature-online/science-of-natural-history/biographies/william-smith/index.html</a:t>
            </a:r>
          </a:p>
          <a:p>
            <a:endParaRPr lang="en-US" sz="1200" dirty="0"/>
          </a:p>
          <a:p>
            <a:endParaRPr lang="en-US"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2410" y="1523999"/>
            <a:ext cx="3411110" cy="4114801"/>
          </a:xfrm>
        </p:spPr>
      </p:pic>
    </p:spTree>
    <p:extLst>
      <p:ext uri="{BB962C8B-B14F-4D97-AF65-F5344CB8AC3E}">
        <p14:creationId xmlns:p14="http://schemas.microsoft.com/office/powerpoint/2010/main" val="649878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BA9FA5-B521-4F45-9495-5D5174B1184B}"/>
              </a:ext>
            </a:extLst>
          </p:cNvPr>
          <p:cNvSpPr>
            <a:spLocks noGrp="1"/>
          </p:cNvSpPr>
          <p:nvPr>
            <p:ph type="sldNum" sz="quarter" idx="12"/>
          </p:nvPr>
        </p:nvSpPr>
        <p:spPr/>
        <p:txBody>
          <a:bodyPr/>
          <a:lstStyle/>
          <a:p>
            <a:fld id="{D0086E60-E301-43CD-AAC9-BA90E812C44E}" type="slidenum">
              <a:rPr lang="en-US" smtClean="0"/>
              <a:t>7</a:t>
            </a:fld>
            <a:endParaRPr lang="en-US"/>
          </a:p>
        </p:txBody>
      </p:sp>
      <p:pic>
        <p:nvPicPr>
          <p:cNvPr id="6" name="Picture 5">
            <a:extLst>
              <a:ext uri="{FF2B5EF4-FFF2-40B4-BE49-F238E27FC236}">
                <a16:creationId xmlns:a16="http://schemas.microsoft.com/office/drawing/2014/main" id="{1A71D7FF-5ECC-4074-93EA-F4E805365EB7}"/>
              </a:ext>
            </a:extLst>
          </p:cNvPr>
          <p:cNvPicPr>
            <a:picLocks noChangeAspect="1"/>
          </p:cNvPicPr>
          <p:nvPr/>
        </p:nvPicPr>
        <p:blipFill>
          <a:blip r:embed="rId2"/>
          <a:stretch>
            <a:fillRect/>
          </a:stretch>
        </p:blipFill>
        <p:spPr>
          <a:xfrm>
            <a:off x="4715522" y="3823593"/>
            <a:ext cx="3733800" cy="2989957"/>
          </a:xfrm>
          <a:prstGeom prst="rect">
            <a:avLst/>
          </a:prstGeom>
        </p:spPr>
      </p:pic>
      <p:pic>
        <p:nvPicPr>
          <p:cNvPr id="7" name="Picture 6">
            <a:extLst>
              <a:ext uri="{FF2B5EF4-FFF2-40B4-BE49-F238E27FC236}">
                <a16:creationId xmlns:a16="http://schemas.microsoft.com/office/drawing/2014/main" id="{132D79C3-2E7F-486E-B755-984CE41B4E90}"/>
              </a:ext>
            </a:extLst>
          </p:cNvPr>
          <p:cNvPicPr>
            <a:picLocks noChangeAspect="1"/>
          </p:cNvPicPr>
          <p:nvPr/>
        </p:nvPicPr>
        <p:blipFill>
          <a:blip r:embed="rId3"/>
          <a:stretch>
            <a:fillRect/>
          </a:stretch>
        </p:blipFill>
        <p:spPr>
          <a:xfrm>
            <a:off x="3881437" y="0"/>
            <a:ext cx="5262563" cy="3697073"/>
          </a:xfrm>
          <a:prstGeom prst="rect">
            <a:avLst/>
          </a:prstGeom>
        </p:spPr>
      </p:pic>
      <p:pic>
        <p:nvPicPr>
          <p:cNvPr id="8" name="Picture 7">
            <a:extLst>
              <a:ext uri="{FF2B5EF4-FFF2-40B4-BE49-F238E27FC236}">
                <a16:creationId xmlns:a16="http://schemas.microsoft.com/office/drawing/2014/main" id="{6A90B023-B5B2-4258-9144-E34E76B0A5A9}"/>
              </a:ext>
            </a:extLst>
          </p:cNvPr>
          <p:cNvPicPr>
            <a:picLocks noChangeAspect="1"/>
          </p:cNvPicPr>
          <p:nvPr/>
        </p:nvPicPr>
        <p:blipFill>
          <a:blip r:embed="rId4"/>
          <a:stretch>
            <a:fillRect/>
          </a:stretch>
        </p:blipFill>
        <p:spPr>
          <a:xfrm>
            <a:off x="-6292" y="5268"/>
            <a:ext cx="3957228" cy="5949302"/>
          </a:xfrm>
          <a:prstGeom prst="rect">
            <a:avLst/>
          </a:prstGeom>
        </p:spPr>
      </p:pic>
      <p:sp>
        <p:nvSpPr>
          <p:cNvPr id="9" name="Rectangle 8">
            <a:extLst>
              <a:ext uri="{FF2B5EF4-FFF2-40B4-BE49-F238E27FC236}">
                <a16:creationId xmlns:a16="http://schemas.microsoft.com/office/drawing/2014/main" id="{2C00B8DD-EC99-4317-9EAA-D0083DF3DAE7}"/>
              </a:ext>
            </a:extLst>
          </p:cNvPr>
          <p:cNvSpPr/>
          <p:nvPr/>
        </p:nvSpPr>
        <p:spPr>
          <a:xfrm>
            <a:off x="6019800" y="4876800"/>
            <a:ext cx="990600" cy="914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66DCEC-17FC-4724-AD45-D69F9AFE73AE}"/>
              </a:ext>
            </a:extLst>
          </p:cNvPr>
          <p:cNvSpPr txBox="1"/>
          <p:nvPr/>
        </p:nvSpPr>
        <p:spPr>
          <a:xfrm>
            <a:off x="6019800" y="4788932"/>
            <a:ext cx="304800" cy="369332"/>
          </a:xfrm>
          <a:prstGeom prst="rect">
            <a:avLst/>
          </a:prstGeom>
          <a:noFill/>
        </p:spPr>
        <p:txBody>
          <a:bodyPr wrap="square" rtlCol="0">
            <a:spAutoFit/>
          </a:bodyPr>
          <a:lstStyle/>
          <a:p>
            <a:r>
              <a:rPr lang="el-GR" dirty="0">
                <a:solidFill>
                  <a:schemeClr val="bg1"/>
                </a:solidFill>
              </a:rPr>
              <a:t>Α</a:t>
            </a:r>
            <a:endParaRPr lang="en-US" dirty="0">
              <a:solidFill>
                <a:schemeClr val="bg1"/>
              </a:solidFill>
            </a:endParaRPr>
          </a:p>
        </p:txBody>
      </p:sp>
      <p:sp>
        <p:nvSpPr>
          <p:cNvPr id="11" name="TextBox 10">
            <a:extLst>
              <a:ext uri="{FF2B5EF4-FFF2-40B4-BE49-F238E27FC236}">
                <a16:creationId xmlns:a16="http://schemas.microsoft.com/office/drawing/2014/main" id="{2057E7E0-6CAC-49B9-90D7-FF740DDDB02D}"/>
              </a:ext>
            </a:extLst>
          </p:cNvPr>
          <p:cNvSpPr txBox="1"/>
          <p:nvPr/>
        </p:nvSpPr>
        <p:spPr>
          <a:xfrm>
            <a:off x="228600" y="-29361"/>
            <a:ext cx="4964466" cy="461665"/>
          </a:xfrm>
          <a:prstGeom prst="rect">
            <a:avLst/>
          </a:prstGeom>
          <a:solidFill>
            <a:schemeClr val="bg1">
              <a:lumMod val="95000"/>
            </a:schemeClr>
          </a:solidFill>
        </p:spPr>
        <p:txBody>
          <a:bodyPr wrap="square" rtlCol="0">
            <a:spAutoFit/>
          </a:bodyPr>
          <a:lstStyle/>
          <a:p>
            <a:r>
              <a:rPr lang="en-US" sz="2400" dirty="0">
                <a:solidFill>
                  <a:srgbClr val="FF0000"/>
                </a:solidFill>
                <a:effectLst>
                  <a:outerShdw blurRad="38100" dist="38100" dir="2700000" algn="tl">
                    <a:srgbClr val="000000">
                      <a:alpha val="43137"/>
                    </a:srgbClr>
                  </a:outerShdw>
                </a:effectLst>
              </a:rPr>
              <a:t>Mapping and geomorphology on Mars</a:t>
            </a:r>
          </a:p>
        </p:txBody>
      </p:sp>
    </p:spTree>
    <p:extLst>
      <p:ext uri="{BB962C8B-B14F-4D97-AF65-F5344CB8AC3E}">
        <p14:creationId xmlns:p14="http://schemas.microsoft.com/office/powerpoint/2010/main" val="253497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100"/>
                                  </p:stCondLst>
                                  <p:childTnLst>
                                    <p:animClr clrSpc="rgb" dir="cw">
                                      <p:cBhvr>
                                        <p:cTn id="6" dur="6400" fill="hold"/>
                                        <p:tgtEl>
                                          <p:spTgt spid="11"/>
                                        </p:tgtEl>
                                        <p:attrNameLst>
                                          <p:attrName>fillcolor</p:attrName>
                                        </p:attrNameLst>
                                      </p:cBhvr>
                                      <p:to>
                                        <a:schemeClr val="accent2"/>
                                      </p:to>
                                    </p:animClr>
                                    <p:set>
                                      <p:cBhvr>
                                        <p:cTn id="7" dur="6400" fill="hold"/>
                                        <p:tgtEl>
                                          <p:spTgt spid="11"/>
                                        </p:tgtEl>
                                        <p:attrNameLst>
                                          <p:attrName>fill.type</p:attrName>
                                        </p:attrNameLst>
                                      </p:cBhvr>
                                      <p:to>
                                        <p:strVal val="solid"/>
                                      </p:to>
                                    </p:set>
                                    <p:set>
                                      <p:cBhvr>
                                        <p:cTn id="8" dur="64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086E60-E301-43CD-AAC9-BA90E812C44E}" type="slidenum">
              <a:rPr lang="en-US" smtClean="0"/>
              <a:t>8</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006" y="762001"/>
            <a:ext cx="3898793" cy="5617152"/>
          </a:xfrm>
        </p:spPr>
      </p:pic>
      <p:sp>
        <p:nvSpPr>
          <p:cNvPr id="9" name="Title 8"/>
          <p:cNvSpPr>
            <a:spLocks noGrp="1"/>
          </p:cNvSpPr>
          <p:nvPr>
            <p:ph type="title"/>
          </p:nvPr>
        </p:nvSpPr>
        <p:spPr>
          <a:xfrm>
            <a:off x="441960" y="-76200"/>
            <a:ext cx="8229600" cy="838200"/>
          </a:xfrm>
        </p:spPr>
        <p:txBody>
          <a:bodyPr/>
          <a:lstStyle/>
          <a:p>
            <a:r>
              <a:rPr lang="en-US" dirty="0"/>
              <a:t>History of Geological Mapping</a:t>
            </a:r>
          </a:p>
        </p:txBody>
      </p:sp>
      <p:sp>
        <p:nvSpPr>
          <p:cNvPr id="10" name="TextBox 9"/>
          <p:cNvSpPr txBox="1"/>
          <p:nvPr/>
        </p:nvSpPr>
        <p:spPr>
          <a:xfrm>
            <a:off x="30480" y="533400"/>
            <a:ext cx="4541520" cy="5816977"/>
          </a:xfrm>
          <a:prstGeom prst="rect">
            <a:avLst/>
          </a:prstGeom>
          <a:noFill/>
        </p:spPr>
        <p:txBody>
          <a:bodyPr wrap="square" rtlCol="0">
            <a:spAutoFit/>
          </a:bodyPr>
          <a:lstStyle/>
          <a:p>
            <a:pPr marL="285750" indent="-457200">
              <a:buFont typeface="Wingdings" panose="05000000000000000000" pitchFamily="2" charset="2"/>
              <a:buChar char="v"/>
            </a:pPr>
            <a:endParaRPr lang="en-US" dirty="0"/>
          </a:p>
          <a:p>
            <a:pPr indent="-457200">
              <a:lnSpc>
                <a:spcPct val="150000"/>
              </a:lnSpc>
              <a:buFont typeface="Wingdings" panose="05000000000000000000" pitchFamily="2" charset="2"/>
              <a:buChar char="v"/>
            </a:pPr>
            <a:r>
              <a:rPr lang="en-US" dirty="0"/>
              <a:t>Smith’s Map (to the right), called “Delineation  Of the Strata of England and Wales with Part of Scotland” was the first geological map to identify the layers of rock based on the fossils they contained rather than on their composition.</a:t>
            </a:r>
          </a:p>
          <a:p>
            <a:pPr marL="285750" indent="-457200">
              <a:lnSpc>
                <a:spcPct val="150000"/>
              </a:lnSpc>
              <a:buFont typeface="Wingdings" panose="05000000000000000000" pitchFamily="2" charset="2"/>
              <a:buChar char="v"/>
            </a:pPr>
            <a:endParaRPr lang="en-US" dirty="0"/>
          </a:p>
          <a:p>
            <a:pPr marL="285750" indent="-285750">
              <a:lnSpc>
                <a:spcPct val="150000"/>
              </a:lnSpc>
              <a:buFont typeface="Wingdings" panose="05000000000000000000" pitchFamily="2" charset="2"/>
              <a:buChar char="v"/>
            </a:pPr>
            <a:r>
              <a:rPr lang="en-US" dirty="0"/>
              <a:t>It is now widely accepted that looking at fossils is the most accurate way to compare sedimentary rocks and answer questions about geological time.</a:t>
            </a:r>
          </a:p>
          <a:p>
            <a:pPr marL="285750" indent="-285750">
              <a:lnSpc>
                <a:spcPct val="150000"/>
              </a:lnSpc>
              <a:buFont typeface="Wingdings" panose="05000000000000000000" pitchFamily="2" charset="2"/>
              <a:buChar char="v"/>
            </a:pPr>
            <a:endParaRPr lang="en-US" dirty="0"/>
          </a:p>
          <a:p>
            <a:pPr>
              <a:lnSpc>
                <a:spcPct val="150000"/>
              </a:lnSpc>
            </a:pPr>
            <a:r>
              <a:rPr lang="en-US" sz="1000" dirty="0"/>
              <a:t>http://www.nhm.ac.uk/nature-online/science-of-natural-history/biographies/william-smith/index.html</a:t>
            </a:r>
          </a:p>
        </p:txBody>
      </p:sp>
    </p:spTree>
    <p:extLst>
      <p:ext uri="{BB962C8B-B14F-4D97-AF65-F5344CB8AC3E}">
        <p14:creationId xmlns:p14="http://schemas.microsoft.com/office/powerpoint/2010/main" val="1968186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086E60-E301-43CD-AAC9-BA90E812C44E}" type="slidenum">
              <a:rPr lang="en-US" smtClean="0"/>
              <a:t>9</a:t>
            </a:fld>
            <a:endParaRPr lang="en-US" dirty="0"/>
          </a:p>
        </p:txBody>
      </p:sp>
      <p:sp>
        <p:nvSpPr>
          <p:cNvPr id="9" name="Title 8"/>
          <p:cNvSpPr>
            <a:spLocks noGrp="1"/>
          </p:cNvSpPr>
          <p:nvPr>
            <p:ph type="title"/>
          </p:nvPr>
        </p:nvSpPr>
        <p:spPr>
          <a:xfrm>
            <a:off x="457200" y="0"/>
            <a:ext cx="8229600" cy="838200"/>
          </a:xfrm>
        </p:spPr>
        <p:txBody>
          <a:bodyPr/>
          <a:lstStyle/>
          <a:p>
            <a:r>
              <a:rPr lang="en-US" dirty="0"/>
              <a:t>History of Geological Mapping</a:t>
            </a:r>
          </a:p>
        </p:txBody>
      </p:sp>
      <p:sp>
        <p:nvSpPr>
          <p:cNvPr id="10" name="TextBox 9"/>
          <p:cNvSpPr txBox="1"/>
          <p:nvPr/>
        </p:nvSpPr>
        <p:spPr>
          <a:xfrm>
            <a:off x="30480" y="457200"/>
            <a:ext cx="8961120" cy="3508653"/>
          </a:xfrm>
          <a:prstGeom prst="rect">
            <a:avLst/>
          </a:prstGeom>
          <a:noFill/>
        </p:spPr>
        <p:txBody>
          <a:bodyPr wrap="square" rtlCol="0">
            <a:spAutoFit/>
          </a:bodyPr>
          <a:lstStyle/>
          <a:p>
            <a:pPr marL="285750" indent="-457200">
              <a:buFont typeface="Wingdings" panose="05000000000000000000" pitchFamily="2" charset="2"/>
              <a:buChar char="v"/>
            </a:pPr>
            <a:endParaRPr lang="en-US" dirty="0"/>
          </a:p>
          <a:p>
            <a:r>
              <a:rPr lang="en-US" i="1" dirty="0"/>
              <a:t>"Fossils have been long studied as great curiosities, collected with great pains, treasured with great care and at a great expense, and shown and admired with as much pleasure as a child's hobby-horse is shown and admired by himself and his playfellows, because it is pretty; and this has been done by thousands </a:t>
            </a:r>
            <a:r>
              <a:rPr lang="en-US" i="1" dirty="0">
                <a:solidFill>
                  <a:srgbClr val="FF0000"/>
                </a:solidFill>
              </a:rPr>
              <a:t>who have never paid the least regard to that wonderful order and regularity with which nature has disposed of these singular productions, and assigned to each class its peculiar stratum."</a:t>
            </a:r>
            <a:endParaRPr lang="en-US" dirty="0">
              <a:solidFill>
                <a:srgbClr val="FF0000"/>
              </a:solidFill>
            </a:endParaRPr>
          </a:p>
          <a:p>
            <a:endParaRPr lang="en-US" i="1" dirty="0"/>
          </a:p>
          <a:p>
            <a:r>
              <a:rPr lang="en-US" i="1" dirty="0"/>
              <a:t>William Smith</a:t>
            </a:r>
            <a:r>
              <a:rPr lang="en-US" dirty="0"/>
              <a:t>, notes </a:t>
            </a:r>
          </a:p>
          <a:p>
            <a:r>
              <a:rPr lang="en-US" dirty="0"/>
              <a:t>written January 5, 1796</a:t>
            </a:r>
          </a:p>
          <a:p>
            <a:endParaRPr lang="en-US" dirty="0"/>
          </a:p>
          <a:p>
            <a:r>
              <a:rPr lang="en-US" sz="1200" u="sng" dirty="0">
                <a:solidFill>
                  <a:schemeClr val="tx2"/>
                </a:solidFill>
                <a:hlinkClick r:id="rId2"/>
              </a:rPr>
              <a:t>http://en.wikipedia.org/wiki/</a:t>
            </a:r>
            <a:endParaRPr lang="en-US" sz="1200" u="sng" dirty="0">
              <a:solidFill>
                <a:schemeClr val="tx2"/>
              </a:solidFill>
            </a:endParaRPr>
          </a:p>
          <a:p>
            <a:r>
              <a:rPr lang="en-US" sz="1200" u="sng" dirty="0" err="1">
                <a:solidFill>
                  <a:schemeClr val="tx2"/>
                </a:solidFill>
              </a:rPr>
              <a:t>History_of_geology</a:t>
            </a:r>
            <a:endParaRPr lang="en-US" sz="1200" u="sng" dirty="0">
              <a:solidFill>
                <a:schemeClr val="tx2"/>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800" y="2234029"/>
            <a:ext cx="6241668" cy="4415981"/>
          </a:xfrm>
        </p:spPr>
      </p:pic>
    </p:spTree>
    <p:extLst>
      <p:ext uri="{BB962C8B-B14F-4D97-AF65-F5344CB8AC3E}">
        <p14:creationId xmlns:p14="http://schemas.microsoft.com/office/powerpoint/2010/main" val="493988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TotalTime>
  <Words>1324</Words>
  <Application>Microsoft Office PowerPoint</Application>
  <PresentationFormat>On-screen Show (4:3)</PresentationFormat>
  <Paragraphs>213</Paragraphs>
  <Slides>29</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Comic Sans MS</vt:lpstr>
      <vt:lpstr>Tahoma</vt:lpstr>
      <vt:lpstr>Times New Roman</vt:lpstr>
      <vt:lpstr>Wingdings</vt:lpstr>
      <vt:lpstr>Office Theme</vt:lpstr>
      <vt:lpstr>Default Design</vt:lpstr>
      <vt:lpstr>Geological Maps Analysis &amp; Interpretation</vt:lpstr>
      <vt:lpstr>What is a Geological Map?</vt:lpstr>
      <vt:lpstr>Why are Geological Maps Important?</vt:lpstr>
      <vt:lpstr>PowerPoint Presentation</vt:lpstr>
      <vt:lpstr>PowerPoint Presentation</vt:lpstr>
      <vt:lpstr>History of Geological Mapping</vt:lpstr>
      <vt:lpstr>PowerPoint Presentation</vt:lpstr>
      <vt:lpstr>History of Geological Mapping</vt:lpstr>
      <vt:lpstr>History of Geological Mapping</vt:lpstr>
      <vt:lpstr>What will you should know when you leave this course?  </vt:lpstr>
      <vt:lpstr>Key Features of a Geological Map</vt:lpstr>
      <vt:lpstr>PowerPoint Presentation</vt:lpstr>
      <vt:lpstr>PowerPoint Presentation</vt:lpstr>
      <vt:lpstr>PowerPoint Presentation</vt:lpstr>
      <vt:lpstr>PowerPoint Presentation</vt:lpstr>
      <vt:lpstr>PowerPoint Presentation</vt:lpstr>
      <vt:lpstr>Geological Cross Sections </vt:lpstr>
      <vt:lpstr>Geological Cross 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Ideal Seismic Response</vt:lpstr>
      <vt:lpstr>What is a reflector?</vt:lpstr>
      <vt:lpstr>Seismic cross-section of UAE</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Aisha Al Suwaidi</dc:creator>
  <cp:lastModifiedBy>Reviewer</cp:lastModifiedBy>
  <cp:revision>34</cp:revision>
  <dcterms:created xsi:type="dcterms:W3CDTF">2014-01-12T08:39:16Z</dcterms:created>
  <dcterms:modified xsi:type="dcterms:W3CDTF">2021-03-03T14:04:56Z</dcterms:modified>
</cp:coreProperties>
</file>