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70" r:id="rId3"/>
    <p:sldId id="257" r:id="rId4"/>
    <p:sldId id="265" r:id="rId5"/>
    <p:sldId id="353" r:id="rId6"/>
    <p:sldId id="365" r:id="rId7"/>
    <p:sldId id="266" r:id="rId8"/>
    <p:sldId id="366" r:id="rId9"/>
    <p:sldId id="367" r:id="rId10"/>
    <p:sldId id="368" r:id="rId11"/>
    <p:sldId id="369" r:id="rId12"/>
    <p:sldId id="258" r:id="rId13"/>
    <p:sldId id="371" r:id="rId14"/>
    <p:sldId id="290" r:id="rId15"/>
    <p:sldId id="337" r:id="rId16"/>
    <p:sldId id="340" r:id="rId17"/>
    <p:sldId id="333" r:id="rId18"/>
    <p:sldId id="342" r:id="rId19"/>
    <p:sldId id="416" r:id="rId20"/>
    <p:sldId id="271" r:id="rId21"/>
    <p:sldId id="405" r:id="rId22"/>
    <p:sldId id="272" r:id="rId23"/>
    <p:sldId id="274" r:id="rId24"/>
    <p:sldId id="277" r:id="rId25"/>
    <p:sldId id="279" r:id="rId26"/>
    <p:sldId id="282" r:id="rId27"/>
    <p:sldId id="347" r:id="rId28"/>
    <p:sldId id="374" r:id="rId29"/>
    <p:sldId id="284" r:id="rId30"/>
    <p:sldId id="286" r:id="rId31"/>
    <p:sldId id="372" r:id="rId32"/>
    <p:sldId id="345" r:id="rId33"/>
    <p:sldId id="346" r:id="rId34"/>
    <p:sldId id="383" r:id="rId35"/>
    <p:sldId id="375" r:id="rId36"/>
    <p:sldId id="384" r:id="rId37"/>
    <p:sldId id="417" r:id="rId38"/>
    <p:sldId id="259" r:id="rId39"/>
    <p:sldId id="385" r:id="rId40"/>
    <p:sldId id="376" r:id="rId41"/>
    <p:sldId id="377" r:id="rId42"/>
    <p:sldId id="378" r:id="rId43"/>
    <p:sldId id="379" r:id="rId44"/>
    <p:sldId id="281" r:id="rId45"/>
    <p:sldId id="283" r:id="rId46"/>
    <p:sldId id="381" r:id="rId47"/>
    <p:sldId id="285" r:id="rId48"/>
    <p:sldId id="289" r:id="rId49"/>
    <p:sldId id="382" r:id="rId50"/>
    <p:sldId id="308" r:id="rId51"/>
    <p:sldId id="278" r:id="rId52"/>
    <p:sldId id="306" r:id="rId53"/>
    <p:sldId id="262" r:id="rId54"/>
    <p:sldId id="387" r:id="rId55"/>
    <p:sldId id="407" r:id="rId56"/>
    <p:sldId id="388" r:id="rId57"/>
    <p:sldId id="389" r:id="rId58"/>
    <p:sldId id="390" r:id="rId59"/>
    <p:sldId id="392" r:id="rId60"/>
    <p:sldId id="394" r:id="rId61"/>
    <p:sldId id="397" r:id="rId62"/>
    <p:sldId id="396" r:id="rId63"/>
    <p:sldId id="398" r:id="rId64"/>
    <p:sldId id="399" r:id="rId65"/>
    <p:sldId id="400" r:id="rId66"/>
    <p:sldId id="402" r:id="rId67"/>
    <p:sldId id="403" r:id="rId68"/>
    <p:sldId id="404" r:id="rId69"/>
    <p:sldId id="260" r:id="rId70"/>
    <p:sldId id="263" r:id="rId71"/>
    <p:sldId id="408" r:id="rId72"/>
    <p:sldId id="409" r:id="rId73"/>
    <p:sldId id="264" r:id="rId74"/>
    <p:sldId id="410" r:id="rId75"/>
    <p:sldId id="411" r:id="rId76"/>
    <p:sldId id="413" r:id="rId77"/>
    <p:sldId id="415" r:id="rId78"/>
    <p:sldId id="401" r:id="rId7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7DE15-73C9-48E3-9FF1-6F8ECB0FE757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09C6-A820-4479-9B10-7981CA8DD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11B56-47F0-46D5-9B2D-188935890C3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l-GR" sz="800" dirty="0">
                <a:latin typeface="Arial" charset="0"/>
                <a:cs typeface="Arial" charset="0"/>
              </a:rPr>
              <a:t>Το τμήμα εκείνο του εγκεφάλου από το οποίο εξαρτώνται οι βασικές λειτουργίες της ζωής – αναπνοή, κυκλοφορία του αίματος και ικανότητα για συνείδηση είναι το εγκεφαλικό στέλεχος. Κατά συνέπεια η ανεπανόρθωτη βλάβη του εγκεφαλικού στελέχους ισοδυναμεί με τον εγκεφαλικό θάνατο και με τον θάνατο του ατόμου.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60B17-D0B4-4BDB-9126-CD5BD42271E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33107-F469-437A-8247-01B96FD1B1A6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60B17-D0B4-4BDB-9126-CD5BD42271E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63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EE5A-0537-4F52-8F64-FDCB279027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9858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7367-7568-475E-A6C4-184D5AFD52EC}" type="datetimeFigureOut">
              <a:rPr lang="el-GR" smtClean="0"/>
              <a:pPr/>
              <a:t>15/10/2022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8473-2CFC-4662-8F6A-2BAA0B2E10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ransplant-observatory.org/download/newsletter-transplant-2020-3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ransplant-observatory.org/download/newsletter-transplant-2020-3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rgandonor.gov/learn/organ-donation-statist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www.organdonor.gov/SecInitiative.ht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θάνατος-Τεκμηρίωση-Συντήρηση Δότη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7220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el-GR" sz="2600" b="1" dirty="0">
                <a:solidFill>
                  <a:srgbClr val="002060"/>
                </a:solidFill>
              </a:rPr>
              <a:t>ΦΛΙΓΚΟΥ ΦΩΤΕΙΝΗ</a:t>
            </a:r>
          </a:p>
          <a:p>
            <a:pPr>
              <a:defRPr/>
            </a:pPr>
            <a:r>
              <a:rPr lang="el-GR" sz="2600" b="1" dirty="0">
                <a:solidFill>
                  <a:srgbClr val="002060"/>
                </a:solidFill>
              </a:rPr>
              <a:t>                                                            ΑΝΑΠ.ΚΑΘΗΓΗΤΡΙΑ</a:t>
            </a:r>
          </a:p>
          <a:p>
            <a:pPr>
              <a:defRPr/>
            </a:pPr>
            <a:r>
              <a:rPr lang="el-GR" sz="2600" b="1" dirty="0">
                <a:solidFill>
                  <a:srgbClr val="002060"/>
                </a:solidFill>
              </a:rPr>
              <a:t>                                                              ΕΝΤΑΤΙΚΗΣ ΘΕΡΑΠΕΙΑΣ</a:t>
            </a:r>
          </a:p>
          <a:p>
            <a:pPr>
              <a:defRPr/>
            </a:pPr>
            <a:r>
              <a:rPr lang="el-GR" sz="2600" b="1" dirty="0">
                <a:solidFill>
                  <a:srgbClr val="002060"/>
                </a:solidFill>
              </a:rPr>
              <a:t>                                                              ΠΑΝΕΠΙΣΤΗΜΙΟ ΠΑΤΡΩΝ</a:t>
            </a:r>
            <a:endParaRPr lang="el-GR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565C6-F850-4677-970A-B009E56AC3F0}"/>
              </a:ext>
            </a:extLst>
          </p:cNvPr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D8EB-2CF1-43A9-983E-26CCD8B2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 Στέλεχος</a:t>
            </a:r>
            <a:b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Δικτυωτός Σχηματισμός</a:t>
            </a:r>
            <a:b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A04C-C7E7-48AA-B95C-4B26F8C17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Έλεγχος του επιπέδου Συνείδησης- Αποδέκτης των εξωτερικών ερεθισμάτων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Έλεγχος του ΚαρδιοΑναπνευστικού συστήματος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2DFDF-A87C-4FD2-8BB2-6AC7289027AA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86A1-B097-4888-A003-70AF239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Φλοιός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6A84-835E-4F0D-8B7B-0C09CD21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Ενσυνείδητη αντίληψη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Εκούσια κινητικότητα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Σκέψη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Μνήμη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Διανόηση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0BF26-DA3A-4B2C-AAB2-2D81455490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390900" cy="2771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A44E14-1ABF-499B-96D8-C10EE18A0172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Εγκεφαλικός θάνατος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 θεωρείται η διαχωριστική γραμμή μεταξύ ζωής και θανάτου.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l-GR" dirty="0"/>
              <a:t>  Άτομα με απώλεια υψηλότερων εγκεφαλικών λειτουργιών και άθικτη λειτουργία του στελέχους δεν θεωρούνται νεκρά αλλά βρίσκονται σε </a:t>
            </a:r>
            <a:r>
              <a:rPr lang="el-GR" b="1" dirty="0"/>
              <a:t>φυτική κατάσταση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5B994-0202-4146-AE59-795A96BE20BF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B3E1-B681-43F4-B0F0-42D13D5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Διάγνωση Εγκεφαλικού Θανάτου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9074-50E6-4BEE-B7C0-ADB7E478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Νόμος</a:t>
            </a:r>
            <a:r>
              <a:rPr lang="en-US" dirty="0"/>
              <a:t>:</a:t>
            </a:r>
            <a:r>
              <a:rPr lang="el-GR" dirty="0"/>
              <a:t>2737/1999</a:t>
            </a:r>
          </a:p>
          <a:p>
            <a:r>
              <a:rPr lang="el-GR" dirty="0"/>
              <a:t>Η διάγνωση του Ε.Θ βασίζεται αποκλειστικά  σε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κλινικά </a:t>
            </a:r>
            <a:r>
              <a:rPr lang="el-GR" dirty="0"/>
              <a:t>ευρήματα και όχι σε εργαστηρικά δεδομένα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B3DA0-E6CB-4770-B1A8-065D15F89374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Νοσήματα που οδηγούν στον Εγκεφαλικό Θάνατο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613301" cy="22322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ΚΕΚ.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Ενδοκράνια αιμορραγία.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Εγκεφαλική ανοξία.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Όγκοι εγκεφάλου.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Θάνατος απο υπερδοσολογία φαρμάκου.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sz="2400" dirty="0"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cs typeface="Arial" charset="0"/>
              </a:rPr>
              <a:t> Οι ασθενείς αυτοί είναι η συνηθέστερη πηγή ανεύρεσης μοσχευμάτων.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7B9C4-D240-43E4-A884-0A5D09089466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36756" cy="1108928"/>
          </a:xfrm>
        </p:spPr>
        <p:txBody>
          <a:bodyPr>
            <a:norm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Διάγνωση της νέκρωσης του εγκεφαλικού στελέχους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243762" cy="30031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Η διάγνωση απαιτεί ορισμένες προϋποθέσεις.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Απαιτεί τον αποκλεισμό της αναστρέψιμης καταστολής.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Επιβεβαιώνεται απο κλινικές δοκιμασίες για τον έλεγχο της απώλειας της λειτουργικότητας του εγκεφαλικού στελέχους (κώμα, αντανακλαστικά, άπνοια).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DE493-6609-4850-9AAA-1464ACBB9805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612576" y="620689"/>
            <a:ext cx="10776941" cy="864096"/>
          </a:xfrm>
        </p:spPr>
        <p:txBody>
          <a:bodyPr>
            <a:no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Προϋποθέσεις</a:t>
            </a:r>
            <a:b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Καθορισμός της  αιτίας της εγκεφαλικής βλάβης.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Μη αναστρέψιμη ανατομική βλάβη του εγκεφάλου οφειλόμενη σε διαταραχή που  μπορεί να προκαλέσει βλάβη του στελέχους (ΚΕΚ, ενδοκράνια αιμορραγία).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Ασθενής σε απνοϊκό κώμα.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Αναπνευστική λειτουργία εξαρτώμενη από αναπνευστήρα.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400" dirty="0"/>
              <a:t>Θερμοκρασία </a:t>
            </a:r>
            <a:r>
              <a:rPr lang="el-GR" sz="2400" dirty="0">
                <a:cs typeface="Arial" charset="0"/>
              </a:rPr>
              <a:t>≥</a:t>
            </a:r>
            <a:r>
              <a:rPr lang="en-US" sz="2400" dirty="0"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35</a:t>
            </a:r>
            <a:r>
              <a:rPr lang="en-US" sz="2400" dirty="0">
                <a:cs typeface="Arial" charset="0"/>
              </a:rPr>
              <a:t>°C</a:t>
            </a:r>
            <a:r>
              <a:rPr lang="el-GR" sz="2400" dirty="0">
                <a:cs typeface="Arial" charset="0"/>
              </a:rPr>
              <a:t>.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BB184-0346-493C-B819-C6C5157A8770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8762" y="0"/>
            <a:ext cx="8826475" cy="1092495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Αποκλεισμοί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95536" y="143792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Αποκλεισμός πιθανότητας η μη ανταποκρινόμενη άπνοια να είναι αποτέλεσμα  αναστρέψιμης καταστολής του εγκεφαλικού στελέχους από  ηρεμιστικά φάρμακα, δηλητηρίασης, ή παραγόντων νευρομυϊκού αποκλεισμού.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Αποκλεισμός  υποθερμίας ως αίτιο κώματος (θερμοκρασία κορμού ≥35° </a:t>
            </a:r>
            <a:r>
              <a:rPr lang="en-US" sz="2800" dirty="0"/>
              <a:t>C)</a:t>
            </a:r>
            <a:r>
              <a:rPr lang="el-GR" sz="28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Σημαντική μεταβολική ή ενδοκρινική διαταραχή που θα μπορούσε να προκαλέσει ή να συμμετέχει στο κώμα ή να το παρατείνει.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>
                <a:latin typeface="+mj-lt"/>
              </a:rPr>
              <a:t>Δεν πρέπει να υπάρχουν έντονες διαταραχές των ηλεκτρολυτών του   πλάσματος και της οξεοβασικης ισορροπίας 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l-GR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5B74D-85CA-40A9-9109-A6CBF23435EA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Αίτια αναστρέψιμης καταστολής και μη αναστρέψιμης βλάβης του εγκεφαλικού στελέχο</a:t>
            </a:r>
            <a:r>
              <a:rPr lang="el-GR" sz="2800" b="1" dirty="0"/>
              <a:t>υς</a:t>
            </a:r>
          </a:p>
        </p:txBody>
      </p:sp>
      <p:graphicFrame>
        <p:nvGraphicFramePr>
          <p:cNvPr id="28717" name="Group 45"/>
          <p:cNvGraphicFramePr>
            <a:graphicFrameLocks noGrp="1"/>
          </p:cNvGraphicFramePr>
          <p:nvPr>
            <p:ph type="tbl" idx="1"/>
          </p:nvPr>
        </p:nvGraphicFramePr>
        <p:xfrm>
          <a:off x="1439466" y="1916833"/>
          <a:ext cx="6210300" cy="2952327"/>
        </p:xfrm>
        <a:graphic>
          <a:graphicData uri="http://schemas.openxmlformats.org/drawingml/2006/table">
            <a:tbl>
              <a:tblPr/>
              <a:tblGrid>
                <a:gridCol w="3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 αναστρέψιμη βλάβη ΚΝΣ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Εικόνα αναστρέψιμης καταστολής εγκεφαλικού στελέχους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Βαριές ΚΕΚ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Κατασταλτικά φάρμακα του ΚΝΣ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Ενδοκρανιακή αιμορραγία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Μυοχαλαρωτικά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Χωροκατακτητικές βλάβες εγκεφάλου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Μεταβολικές διαταραχές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Εγκεφαλική ανοξία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Ενδοκρινικές διαταραχές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Πνιγμός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Βαριά υποθερμία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B77C9C-769C-4C8C-AC77-5253D1DC9CF3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8762" y="0"/>
            <a:ext cx="8826475" cy="1092495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Αποκλεισμοί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95536" y="143792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Αποκλεισμός πιθανότητας η μη ανταποκρινόμενη άπνοια να είναι αποτέλεσμα  αναστρέψιμης καταστολής του εγκεφαλικού στελέχους από  ηρεμιστικά φάρμακα, δηλητηρίασης, ή παραγόντων νευρομυϊκού αποκλεισμού.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Αποκλεισμός  υποθερμίας ως αίτιο κώματος (θερμοκρασία κορμού ≥35° </a:t>
            </a:r>
            <a:r>
              <a:rPr lang="en-US" sz="2800" dirty="0"/>
              <a:t>C)</a:t>
            </a:r>
            <a:r>
              <a:rPr lang="el-GR" sz="28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Σημαντική μεταβολική ή ενδοκρινική διαταραχή που θα μπορούσε να προκαλέσει ή να συμμετέχει στο κώμα ή να το παρατείνει.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>
                <a:latin typeface="+mj-lt"/>
              </a:rPr>
              <a:t>Δεν πρέπει να υπάρχουν έντονες διαταραχές των ηλεκτρολυτών του   πλάσματος και της οξεοβασικης ισορροπίας 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l-GR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5B74D-85CA-40A9-9109-A6CBF23435EA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5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F514-2F33-4D73-A28B-29BC6435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 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-ιστορική αναδρομή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24E30-D3E1-42FF-BA3F-6E9F1D15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Πριν την μηχανική αναπνοή (1959), ορισμός</a:t>
            </a:r>
          </a:p>
          <a:p>
            <a:pPr marL="0" indent="0">
              <a:buNone/>
            </a:pPr>
            <a:r>
              <a:rPr lang="el-GR" dirty="0"/>
              <a:t>Του Εγκεφαλικού Θανάτου ήταν η παύση της καρδιακής λειτουργίας και της αναπνοής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1EA3F-CD2E-484F-852C-16A2162EF471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45086" y="263785"/>
            <a:ext cx="2053828" cy="936104"/>
          </a:xfrm>
        </p:spPr>
        <p:txBody>
          <a:bodyPr/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Διάγνωση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4000" dirty="0"/>
              <a:t>    </a:t>
            </a:r>
            <a:r>
              <a:rPr lang="el-GR" sz="2000" dirty="0">
                <a:latin typeface="+mj-lt"/>
              </a:rPr>
              <a:t>Οι κλινικές δοκιμασίες πρέπει να εκτελούνται απο 3 γιατρούς</a:t>
            </a:r>
          </a:p>
          <a:p>
            <a:pPr algn="just">
              <a:buNone/>
              <a:defRPr/>
            </a:pPr>
            <a:r>
              <a:rPr lang="el-GR" sz="2000" dirty="0">
                <a:latin typeface="+mj-lt"/>
              </a:rPr>
              <a:t>  	</a:t>
            </a:r>
            <a:r>
              <a:rPr lang="en-US" sz="2000" dirty="0">
                <a:latin typeface="+mj-lt"/>
              </a:rPr>
              <a:t>( </a:t>
            </a:r>
            <a:r>
              <a:rPr lang="el-GR" sz="2000" dirty="0">
                <a:latin typeface="+mj-lt"/>
              </a:rPr>
              <a:t>Νευροχειρουργός, Θεράπων της Μ.Ε.Θ., Αναισθησιολόγος). </a:t>
            </a:r>
          </a:p>
          <a:p>
            <a:pPr algn="just">
              <a:buNone/>
              <a:defRPr/>
            </a:pPr>
            <a:endParaRPr lang="el-GR" sz="2000" dirty="0">
              <a:latin typeface="+mj-lt"/>
            </a:endParaRPr>
          </a:p>
          <a:p>
            <a:pPr algn="just">
              <a:buNone/>
              <a:defRPr/>
            </a:pPr>
            <a:r>
              <a:rPr lang="el-GR" sz="2000" dirty="0">
                <a:latin typeface="+mj-lt"/>
              </a:rPr>
              <a:t>        Για την επιβεβαίωση του Εγκεφαλικού θανάτου τουλάχιστον 2 κλινικές εκτιμήσεις σε μεσοδιάστημα ανάλογα με την ηλικία</a:t>
            </a:r>
          </a:p>
          <a:p>
            <a:pPr algn="just">
              <a:buNone/>
              <a:defRPr/>
            </a:pPr>
            <a:endParaRPr lang="el-GR" sz="1500" dirty="0">
              <a:latin typeface="+mj-lt"/>
            </a:endParaRPr>
          </a:p>
          <a:p>
            <a:pPr algn="just">
              <a:buNone/>
              <a:defRPr/>
            </a:pPr>
            <a:endParaRPr lang="el-GR" sz="1500" dirty="0">
              <a:latin typeface="+mj-lt"/>
            </a:endParaRPr>
          </a:p>
          <a:p>
            <a:pPr algn="just">
              <a:buNone/>
              <a:defRPr/>
            </a:pPr>
            <a:endParaRPr lang="el-GR" sz="15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72536"/>
              </p:ext>
            </p:extLst>
          </p:nvPr>
        </p:nvGraphicFramePr>
        <p:xfrm>
          <a:off x="2286000" y="3906188"/>
          <a:ext cx="457200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875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Ηλικία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Μεσοδιάστημα μεταξύ 2 κλινικών εκτιμήσεων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75">
                <a:tc>
                  <a:txBody>
                    <a:bodyPr/>
                    <a:lstStyle/>
                    <a:p>
                      <a:r>
                        <a:rPr lang="el-GR" sz="1400" dirty="0"/>
                        <a:t>Ενήλικες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Τουλάχιστον 6 ώρες (συνήθως μετά τις 12 ώρες)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06">
                <a:tc>
                  <a:txBody>
                    <a:bodyPr/>
                    <a:lstStyle/>
                    <a:p>
                      <a:r>
                        <a:rPr lang="el-GR" sz="1400" dirty="0"/>
                        <a:t>Παιδιά απο</a:t>
                      </a:r>
                      <a:r>
                        <a:rPr lang="el-GR" sz="1400" baseline="0" dirty="0"/>
                        <a:t> 2 μηνών- 1 έτους</a:t>
                      </a:r>
                      <a:endParaRPr lang="el-G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Τουλάχιστον 24 ώρες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06">
                <a:tc>
                  <a:txBody>
                    <a:bodyPr/>
                    <a:lstStyle/>
                    <a:p>
                      <a:r>
                        <a:rPr lang="el-GR" sz="1400" dirty="0"/>
                        <a:t>Παιδιά &lt;</a:t>
                      </a:r>
                      <a:r>
                        <a:rPr lang="el-GR" sz="1400" baseline="0" dirty="0"/>
                        <a:t> 2 μηνών</a:t>
                      </a:r>
                      <a:endParaRPr lang="el-G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Τουλάχιστον</a:t>
                      </a:r>
                      <a:r>
                        <a:rPr lang="el-GR" sz="1400" baseline="0" dirty="0"/>
                        <a:t> 48 ώρες</a:t>
                      </a:r>
                      <a:endParaRPr lang="el-G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195DAC3-FB6A-4A19-BEBF-04EA75F58965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8232-F9D9-4BA1-9671-E8910849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60ED4-565D-4272-BDEF-DF80FC4A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711418"/>
            <a:ext cx="6984776" cy="5414746"/>
          </a:xfrm>
        </p:spPr>
      </p:pic>
    </p:spTree>
    <p:extLst>
      <p:ext uri="{BB962C8B-B14F-4D97-AF65-F5344CB8AC3E}">
        <p14:creationId xmlns:p14="http://schemas.microsoft.com/office/powerpoint/2010/main" val="170908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552" y="297656"/>
            <a:ext cx="8229599" cy="521494"/>
          </a:xfrm>
        </p:spPr>
        <p:txBody>
          <a:bodyPr>
            <a:normAutofit/>
          </a:bodyPr>
          <a:lstStyle/>
          <a:p>
            <a:r>
              <a:rPr lang="el-G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Κλινικά κριτήρια Διάγνωσης του Εγκεφαλικού θανάτου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81088" y="1431167"/>
            <a:ext cx="6782991" cy="4380036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l-GR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Αναντίδραστο κώμα: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l-GR" sz="1500" dirty="0">
                <a:latin typeface="+mj-lt"/>
              </a:rPr>
              <a:t>τα άτομα αυτά χαρακτηρίζονται από απουσία κινητικής απάντησης στον πόνο που προκαλείται σε όλα τα άκρα (απουσία επίδρασης κατασταλτικών ή μυοχαλαρωτικών φαρμάκων).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l-GR" sz="1500" dirty="0"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r>
              <a:rPr lang="el-GR" sz="1500" b="1" u="sng" dirty="0">
                <a:latin typeface="+mj-lt"/>
              </a:rPr>
              <a:t>2. Απουσία των αντανακλαστικών του εγκεφαλικού στελέχους.</a:t>
            </a:r>
          </a:p>
          <a:p>
            <a:pPr algn="just">
              <a:buFont typeface="Arial" charset="0"/>
              <a:buNone/>
              <a:defRPr/>
            </a:pPr>
            <a:endParaRPr lang="el-GR" sz="1500" u="sng" dirty="0"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l-GR" sz="1500" u="sng" dirty="0"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l-GR" sz="1500" u="sng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l-GR" sz="1500" u="sng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l-GR" sz="1500" dirty="0"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l-GR" sz="15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328988" y="3643313"/>
            <a:ext cx="4393406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</a:rPr>
              <a:t>Απουσία οφθαλοκεφαλικού αντανακλαστικού (έλεγχος</a:t>
            </a:r>
            <a:r>
              <a:rPr lang="en-US" sz="1500" dirty="0">
                <a:latin typeface="+mj-lt"/>
              </a:rPr>
              <a:t> III, IV,</a:t>
            </a:r>
            <a:r>
              <a:rPr lang="el-GR" sz="1500" dirty="0">
                <a:latin typeface="+mj-lt"/>
              </a:rPr>
              <a:t> και</a:t>
            </a:r>
            <a:r>
              <a:rPr lang="en-US" sz="1500" dirty="0">
                <a:latin typeface="+mj-lt"/>
              </a:rPr>
              <a:t> VI</a:t>
            </a:r>
            <a:r>
              <a:rPr lang="el-GR" sz="1500" dirty="0">
                <a:latin typeface="+mj-lt"/>
              </a:rPr>
              <a:t> εγκεφαλικής συζυγίας): καθήλωση κορών κατά τη στροφή της κεφαλής (</a:t>
            </a:r>
            <a:r>
              <a:rPr lang="en-US" sz="1500" dirty="0">
                <a:latin typeface="+mj-lt"/>
              </a:rPr>
              <a:t>doll’ s eyes)</a:t>
            </a:r>
            <a:r>
              <a:rPr lang="el-GR" sz="1500" dirty="0">
                <a:latin typeface="+mj-lt"/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</a:rPr>
              <a:t> Απουσία αντίδρασης της κόρης στο έντονο φως (έλεγχος </a:t>
            </a:r>
            <a:r>
              <a:rPr lang="en-US" sz="1500" dirty="0">
                <a:latin typeface="+mj-lt"/>
              </a:rPr>
              <a:t>II </a:t>
            </a:r>
            <a:r>
              <a:rPr lang="el-GR" sz="1500" dirty="0">
                <a:latin typeface="+mj-lt"/>
              </a:rPr>
              <a:t>και </a:t>
            </a:r>
            <a:r>
              <a:rPr lang="en-US" sz="1500" dirty="0">
                <a:latin typeface="+mj-lt"/>
              </a:rPr>
              <a:t>III</a:t>
            </a:r>
            <a:r>
              <a:rPr lang="el-GR" sz="1500" dirty="0">
                <a:latin typeface="+mj-lt"/>
              </a:rPr>
              <a:t> εγκεφαλικής συζυγίας). 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</a:rPr>
              <a:t> Απουσία του αντανακλαστικού του κερατοειδούς (έλεγχος </a:t>
            </a:r>
            <a:r>
              <a:rPr lang="en-US" sz="1500" dirty="0">
                <a:latin typeface="+mj-lt"/>
              </a:rPr>
              <a:t> V</a:t>
            </a:r>
            <a:r>
              <a:rPr lang="el-GR" sz="1500" dirty="0">
                <a:latin typeface="+mj-lt"/>
              </a:rPr>
              <a:t> και</a:t>
            </a:r>
            <a:r>
              <a:rPr lang="en-US" sz="1500" dirty="0">
                <a:latin typeface="+mj-lt"/>
              </a:rPr>
              <a:t> VII</a:t>
            </a:r>
            <a:r>
              <a:rPr lang="el-GR" sz="1500" dirty="0">
                <a:latin typeface="+mj-lt"/>
              </a:rPr>
              <a:t> εγκεφαλικής συζυγίας).</a:t>
            </a:r>
          </a:p>
          <a:p>
            <a:pPr>
              <a:defRPr/>
            </a:pPr>
            <a:endParaRPr lang="el-GR" sz="1500" dirty="0">
              <a:latin typeface="+mj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3643312"/>
            <a:ext cx="1821656" cy="151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3000" y="5143501"/>
            <a:ext cx="17145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l-GR" sz="1350" dirty="0"/>
          </a:p>
          <a:p>
            <a:pPr algn="ctr">
              <a:defRPr/>
            </a:pPr>
            <a:r>
              <a:rPr lang="el-GR" sz="1500" dirty="0">
                <a:latin typeface="+mj-lt"/>
              </a:rPr>
              <a:t>Οφθαλμοκεφαλικό αντανακλαστικό</a:t>
            </a:r>
            <a:r>
              <a:rPr lang="el-GR" sz="135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35F0F-2A6C-49FB-8BB1-5B5056F5D3E2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71625" y="1017985"/>
            <a:ext cx="6172200" cy="160734"/>
          </a:xfrm>
        </p:spPr>
        <p:txBody>
          <a:bodyPr>
            <a:normAutofit fontScale="90000"/>
          </a:bodyPr>
          <a:lstStyle/>
          <a:p>
            <a:r>
              <a:rPr lang="el-GR" sz="240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6172200" cy="5143500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l-G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Απουσία των αντανακλαστικών του εγκεφαλικού στελέχους</a:t>
            </a:r>
            <a:r>
              <a:rPr lang="el-G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  <a:cs typeface="Arial" charset="0"/>
              </a:rPr>
              <a:t>Απουσία οθαλμοαιθουσαίου αντανακλαστικού ή αντανακλαστικό του ψυχρού (έλεγχος </a:t>
            </a:r>
            <a:r>
              <a:rPr lang="en-US" sz="1500" dirty="0">
                <a:latin typeface="+mj-lt"/>
                <a:cs typeface="Arial" charset="0"/>
              </a:rPr>
              <a:t>III, VI, VIII</a:t>
            </a:r>
            <a:r>
              <a:rPr lang="el-GR" sz="1500" dirty="0">
                <a:latin typeface="+mj-lt"/>
                <a:cs typeface="Arial" charset="0"/>
              </a:rPr>
              <a:t> εγκεφαλικής συζυγίας)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  <a:cs typeface="Arial" charset="0"/>
              </a:rPr>
              <a:t>Απουσία αντανακλαστικών κινήσεων των μυών του προσώπου στον ισχυρό ερεθισμό στην περιοχή του τριδύμου (πίεση στην υπερκόγχια περιοχή) ή στα άκρα (έλεγχος </a:t>
            </a:r>
            <a:r>
              <a:rPr lang="en-US" sz="1500" dirty="0">
                <a:latin typeface="+mj-lt"/>
                <a:cs typeface="Arial" charset="0"/>
              </a:rPr>
              <a:t>V</a:t>
            </a:r>
            <a:r>
              <a:rPr lang="el-GR" sz="1500" dirty="0">
                <a:latin typeface="+mj-lt"/>
                <a:cs typeface="Arial" charset="0"/>
              </a:rPr>
              <a:t> και</a:t>
            </a:r>
            <a:r>
              <a:rPr lang="en-US" sz="1500" dirty="0">
                <a:latin typeface="+mj-lt"/>
                <a:cs typeface="Arial" charset="0"/>
              </a:rPr>
              <a:t> VII</a:t>
            </a:r>
            <a:r>
              <a:rPr lang="el-GR" sz="1500" dirty="0">
                <a:latin typeface="+mj-lt"/>
                <a:cs typeface="Arial" charset="0"/>
              </a:rPr>
              <a:t> εγκεφαλικής συζυγίας).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500" dirty="0">
                <a:latin typeface="+mj-lt"/>
                <a:cs typeface="Arial" charset="0"/>
              </a:rPr>
              <a:t>Απουσία φαρυγγολαρυγγικών αντανακλαστικών (έλεγχος </a:t>
            </a:r>
            <a:r>
              <a:rPr lang="en-US" sz="1500" dirty="0">
                <a:latin typeface="+mj-lt"/>
                <a:cs typeface="Arial" charset="0"/>
              </a:rPr>
              <a:t>IX</a:t>
            </a:r>
            <a:r>
              <a:rPr lang="el-GR" sz="1500" dirty="0">
                <a:latin typeface="+mj-lt"/>
                <a:cs typeface="Arial" charset="0"/>
              </a:rPr>
              <a:t> και</a:t>
            </a:r>
            <a:r>
              <a:rPr lang="en-US" sz="1500" dirty="0">
                <a:latin typeface="+mj-lt"/>
                <a:cs typeface="Arial" charset="0"/>
              </a:rPr>
              <a:t> X</a:t>
            </a:r>
            <a:r>
              <a:rPr lang="el-GR" sz="1500" dirty="0">
                <a:latin typeface="+mj-lt"/>
                <a:cs typeface="Arial" charset="0"/>
              </a:rPr>
              <a:t> εγκεφαλικής συζυγίας).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479006"/>
            <a:ext cx="3857625" cy="1932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893095" y="5307807"/>
            <a:ext cx="4822031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l-GR" sz="1350" dirty="0"/>
          </a:p>
          <a:p>
            <a:pPr algn="ctr">
              <a:defRPr/>
            </a:pPr>
            <a:r>
              <a:rPr lang="el-GR" sz="1500" dirty="0">
                <a:latin typeface="+mj-lt"/>
              </a:rPr>
              <a:t>Αντανακλαστικά ελέγχου των ΙΙ, ΙΙΙ, IV, V, VI, VII, VIII, IX, X εγκεφαλικών συζυγιών.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2B153-BE7B-40F4-8818-68A22F4CDC1B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393031" y="1228725"/>
            <a:ext cx="6172200" cy="427315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l-G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3.Δοκιμασία Άπνοιας ή Δοκιμασία Απνοϊκής οξυγόνωσης.</a:t>
            </a:r>
            <a:endParaRPr lang="el-G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el-GR" sz="1800" dirty="0">
              <a:latin typeface="+mj-lt"/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800" dirty="0">
                <a:latin typeface="+mj-lt"/>
                <a:cs typeface="Arial" charset="0"/>
              </a:rPr>
              <a:t>Τελική και σημαντικότερη εξέταση για την επιβεβαίωση του εγκεφαλικού θανάτου.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800" dirty="0">
                <a:latin typeface="+mj-lt"/>
                <a:cs typeface="Arial" charset="0"/>
              </a:rPr>
              <a:t> Έχει σαν στόχο τον έλεγχο της λειτουργικότητας του αναπνευστικού κέντρου.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800" dirty="0">
                <a:latin typeface="+mj-lt"/>
                <a:cs typeface="Arial" charset="0"/>
              </a:rPr>
              <a:t> Θα πρέπει να υπάρχει πλήρης έλλειψη αυτόματων αναπνευστικών κινήσεων μετά την αποσύνδεση απο τον αναπνευστήρα </a:t>
            </a:r>
            <a:r>
              <a:rPr lang="el-GR" sz="1800" dirty="0">
                <a:cs typeface="Arial" charset="0"/>
              </a:rPr>
              <a:t>για χρονικό διάστημα ικανό να αυξήσει την </a:t>
            </a:r>
            <a:r>
              <a:rPr lang="en-US" sz="1800" dirty="0">
                <a:cs typeface="Arial" charset="0"/>
              </a:rPr>
              <a:t>PC</a:t>
            </a:r>
            <a:r>
              <a:rPr lang="el-GR" sz="1800" dirty="0">
                <a:cs typeface="Arial" charset="0"/>
              </a:rPr>
              <a:t>Ο</a:t>
            </a:r>
            <a:r>
              <a:rPr lang="en-US" sz="1800" baseline="-25000" dirty="0"/>
              <a:t>2</a:t>
            </a:r>
            <a:r>
              <a:rPr lang="el-GR" sz="1800" dirty="0">
                <a:cs typeface="Arial" charset="0"/>
              </a:rPr>
              <a:t> στο αρτηριακό αίμα &gt; 60 </a:t>
            </a:r>
            <a:r>
              <a:rPr lang="en-US" sz="1800" dirty="0">
                <a:cs typeface="Arial" charset="0"/>
              </a:rPr>
              <a:t>mm</a:t>
            </a:r>
            <a:r>
              <a:rPr lang="el-GR" sz="1800" dirty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Hg</a:t>
            </a:r>
            <a:r>
              <a:rPr lang="el-GR" sz="1800" dirty="0">
                <a:cs typeface="Arial" charset="0"/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1800" dirty="0">
                <a:cs typeface="Arial" charset="0"/>
              </a:rPr>
              <a:t> Παρουσία διαρκούς άπνοιας επιβεβαιώνει την απουσία δραστηριότητας του εγκεφαλικού στελέχους</a:t>
            </a:r>
            <a:r>
              <a:rPr lang="el-GR" sz="1800" dirty="0">
                <a:latin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l-GR" sz="18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l-GR" sz="1800" dirty="0">
              <a:latin typeface="+mj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CCB27F-21D8-4356-B66B-7B0F9EA2B3BB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56059" y="857250"/>
            <a:ext cx="7429499" cy="1108928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Βήματα κατά την Δοκιμασία Άπνοιας.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56060" y="1643063"/>
            <a:ext cx="7429499" cy="41433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  <a:defRPr/>
            </a:pPr>
            <a:endParaRPr lang="el-GR" sz="1500" dirty="0">
              <a:latin typeface="+mj-lt"/>
              <a:cs typeface="Arial" charset="0"/>
            </a:endParaRPr>
          </a:p>
          <a:p>
            <a:pPr marL="0" indent="0" algn="just">
              <a:lnSpc>
                <a:spcPct val="170000"/>
              </a:lnSpc>
              <a:buNone/>
              <a:defRPr/>
            </a:pPr>
            <a:endParaRPr lang="el-GR" sz="1500" dirty="0">
              <a:latin typeface="+mj-lt"/>
              <a:cs typeface="Arial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l-GR" sz="1800" dirty="0">
                <a:cs typeface="Arial" charset="0"/>
              </a:rPr>
              <a:t>  Ασθενής σε ελεγχόμενο μηχανικό Αερισμό, οξυγόνο 100% επί 20</a:t>
            </a:r>
            <a:r>
              <a:rPr lang="en-US" sz="1800" dirty="0">
                <a:cs typeface="Arial" charset="0"/>
              </a:rPr>
              <a:t> min.</a:t>
            </a:r>
            <a:endParaRPr lang="el-GR" sz="1800" dirty="0">
              <a:cs typeface="Arial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l-GR" sz="1800" b="1" dirty="0">
                <a:cs typeface="Arial" charset="0"/>
              </a:rPr>
              <a:t>  </a:t>
            </a:r>
            <a:r>
              <a:rPr lang="en-US" sz="1800" b="1" dirty="0" err="1">
                <a:cs typeface="Arial" charset="0"/>
              </a:rPr>
              <a:t>PaC</a:t>
            </a:r>
            <a:r>
              <a:rPr lang="el-GR" sz="1800" b="1" dirty="0">
                <a:cs typeface="Arial" charset="0"/>
              </a:rPr>
              <a:t>Ο</a:t>
            </a:r>
            <a:r>
              <a:rPr lang="en-US" sz="1800" b="1" baseline="-25000" dirty="0"/>
              <a:t>2</a:t>
            </a:r>
            <a:r>
              <a:rPr lang="en-US" sz="1800" b="1" dirty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&gt; 40 mm Hg </a:t>
            </a:r>
            <a:endParaRPr lang="el-GR" sz="1800" dirty="0">
              <a:cs typeface="Arial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l-GR" sz="1800" dirty="0">
                <a:cs typeface="Arial" charset="0"/>
              </a:rPr>
              <a:t>  Χορήγηση οξυγόνου 6</a:t>
            </a:r>
            <a:r>
              <a:rPr lang="en-US" sz="1800" dirty="0">
                <a:cs typeface="Arial" charset="0"/>
              </a:rPr>
              <a:t> lit/ min </a:t>
            </a:r>
            <a:r>
              <a:rPr lang="el-GR" sz="1800" dirty="0">
                <a:cs typeface="Arial" charset="0"/>
              </a:rPr>
              <a:t>μέσω τραχειοσωλήνα.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  <a:defRPr/>
            </a:pPr>
            <a:r>
              <a:rPr lang="el-GR" sz="1800" dirty="0">
                <a:cs typeface="Arial" charset="0"/>
              </a:rPr>
              <a:t>  Ανάλυση αερίων αίματος μετά απο 5-10 </a:t>
            </a:r>
            <a:r>
              <a:rPr lang="en-US" sz="1800" dirty="0">
                <a:cs typeface="Arial" charset="0"/>
              </a:rPr>
              <a:t>min</a:t>
            </a:r>
            <a:r>
              <a:rPr lang="el-GR" sz="1800" dirty="0">
                <a:cs typeface="Arial" charset="0"/>
              </a:rPr>
              <a:t> ανάλογα με το αρχικό 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PaC</a:t>
            </a:r>
            <a:r>
              <a:rPr lang="el-GR" sz="1800" dirty="0">
                <a:cs typeface="Arial" charset="0"/>
              </a:rPr>
              <a:t>Ο</a:t>
            </a:r>
            <a:r>
              <a:rPr lang="en-US" sz="1800" baseline="-25000" dirty="0"/>
              <a:t>2</a:t>
            </a:r>
            <a:r>
              <a:rPr lang="en-US" sz="1800" dirty="0">
                <a:cs typeface="Arial" charset="0"/>
              </a:rPr>
              <a:t>.</a:t>
            </a:r>
            <a:r>
              <a:rPr lang="el-GR" sz="1800" dirty="0">
                <a:cs typeface="Arial" charset="0"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el-GR" sz="1800" dirty="0">
                <a:cs typeface="Arial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el-GR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B2944-A042-4859-8EDF-E199AFE4D05C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30372" y="77862"/>
            <a:ext cx="8883254" cy="1250975"/>
          </a:xfrm>
        </p:spPr>
        <p:txBody>
          <a:bodyPr/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Δοκιμασία Άπνοιας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09" y="1628800"/>
            <a:ext cx="7850981" cy="3964781"/>
          </a:xfrm>
        </p:spPr>
        <p:txBody>
          <a:bodyPr>
            <a:normAutofit lnSpcReduction="10000"/>
          </a:bodyPr>
          <a:lstStyle/>
          <a:p>
            <a:pPr marL="385763" indent="-385763" algn="just">
              <a:buNone/>
              <a:defRPr/>
            </a:pPr>
            <a:r>
              <a:rPr lang="el-GR" sz="1800" b="1" u="sng" dirty="0">
                <a:latin typeface="+mj-lt"/>
                <a:cs typeface="Arial" pitchFamily="34" charset="0"/>
              </a:rPr>
              <a:t>1) Αποφυγή υποξαιμίας κατά την αποσύνδεση στον αναπνευστήρα που επιτυγχάνεται με </a:t>
            </a:r>
            <a:r>
              <a:rPr lang="el-GR" sz="1800" u="sng" dirty="0">
                <a:latin typeface="+mj-lt"/>
                <a:cs typeface="Arial" pitchFamily="34" charset="0"/>
              </a:rPr>
              <a:t>: </a:t>
            </a:r>
          </a:p>
          <a:p>
            <a:pPr marL="385763" indent="-385763" algn="just">
              <a:buNone/>
              <a:defRPr/>
            </a:pPr>
            <a:r>
              <a:rPr lang="el-GR" sz="1800" dirty="0">
                <a:latin typeface="+mj-lt"/>
                <a:cs typeface="Arial" pitchFamily="34" charset="0"/>
              </a:rPr>
              <a:t>α)  Προξυγόνωση με 100% Ο</a:t>
            </a:r>
            <a:r>
              <a:rPr lang="en-US" sz="1800" baseline="-25000" dirty="0"/>
              <a:t>2</a:t>
            </a:r>
            <a:r>
              <a:rPr lang="el-GR" sz="1800" dirty="0">
                <a:latin typeface="+mj-lt"/>
                <a:cs typeface="Arial" pitchFamily="34" charset="0"/>
              </a:rPr>
              <a:t> για 10 </a:t>
            </a:r>
            <a:r>
              <a:rPr lang="en-US" sz="1800" dirty="0">
                <a:latin typeface="+mj-lt"/>
                <a:cs typeface="Arial" pitchFamily="34" charset="0"/>
              </a:rPr>
              <a:t>min</a:t>
            </a:r>
            <a:r>
              <a:rPr lang="el-GR" sz="1800" dirty="0">
                <a:latin typeface="+mj-lt"/>
                <a:cs typeface="Arial" pitchFamily="34" charset="0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r>
              <a:rPr lang="el-GR" sz="1800" dirty="0">
                <a:latin typeface="+mj-lt"/>
                <a:cs typeface="Arial" pitchFamily="34" charset="0"/>
              </a:rPr>
              <a:t>β) Χορήγηση οξυγόνου 6</a:t>
            </a:r>
            <a:r>
              <a:rPr lang="en-US" sz="1800" dirty="0">
                <a:latin typeface="+mj-lt"/>
                <a:cs typeface="Arial" pitchFamily="34" charset="0"/>
              </a:rPr>
              <a:t> lit</a:t>
            </a:r>
            <a:r>
              <a:rPr lang="el-GR" sz="1800" dirty="0">
                <a:latin typeface="+mj-lt"/>
                <a:cs typeface="Arial" pitchFamily="34" charset="0"/>
              </a:rPr>
              <a:t> μέσω τραχειοσωλήνα κατά τη στιγμή της αποσύνδεσης (απνοϊκή οξυγόνωση).</a:t>
            </a:r>
          </a:p>
          <a:p>
            <a:pPr algn="just">
              <a:buFont typeface="Arial" charset="0"/>
              <a:buNone/>
              <a:defRPr/>
            </a:pPr>
            <a:r>
              <a:rPr lang="el-GR" sz="1800" b="1" dirty="0">
                <a:latin typeface="+mj-lt"/>
                <a:cs typeface="Arial" pitchFamily="34" charset="0"/>
              </a:rPr>
              <a:t>2</a:t>
            </a:r>
            <a:r>
              <a:rPr lang="el-GR" sz="1800" b="1" u="sng" dirty="0">
                <a:latin typeface="+mj-lt"/>
                <a:cs typeface="Arial" pitchFamily="34" charset="0"/>
              </a:rPr>
              <a:t>)  Επίτευξη υπερκαπνίας για την διέγερση του αναπνευστικού κέντρου</a:t>
            </a:r>
            <a:r>
              <a:rPr lang="el-GR" sz="1800" u="sng" dirty="0">
                <a:latin typeface="+mj-lt"/>
                <a:cs typeface="Arial" pitchFamily="34" charset="0"/>
              </a:rPr>
              <a:t>:        </a:t>
            </a:r>
            <a:endParaRPr lang="el-GR" sz="1800" dirty="0">
              <a:latin typeface="+mj-lt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l-GR" sz="1800" dirty="0">
                <a:latin typeface="+mj-lt"/>
                <a:cs typeface="Arial" pitchFamily="34" charset="0"/>
              </a:rPr>
              <a:t>α)  </a:t>
            </a:r>
            <a:r>
              <a:rPr lang="el-GR" sz="1800" dirty="0">
                <a:latin typeface="+mj-lt"/>
                <a:cs typeface="Arial" charset="0"/>
              </a:rPr>
              <a:t>Διόρθωση υποκαπνίας ώστε </a:t>
            </a:r>
            <a:r>
              <a:rPr lang="en-US" sz="1800" dirty="0" err="1">
                <a:cs typeface="Arial" charset="0"/>
              </a:rPr>
              <a:t>PaC</a:t>
            </a:r>
            <a:r>
              <a:rPr lang="el-GR" sz="1800" dirty="0">
                <a:cs typeface="Arial" charset="0"/>
              </a:rPr>
              <a:t>Ο</a:t>
            </a:r>
            <a:r>
              <a:rPr lang="en-US" sz="1800" baseline="-25000" dirty="0"/>
              <a:t>2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l-GR" sz="1800" dirty="0">
                <a:latin typeface="+mj-lt"/>
                <a:cs typeface="Arial" charset="0"/>
              </a:rPr>
              <a:t>&gt;</a:t>
            </a:r>
            <a:r>
              <a:rPr lang="en-US" sz="1800" dirty="0">
                <a:latin typeface="+mj-lt"/>
                <a:cs typeface="Arial" charset="0"/>
              </a:rPr>
              <a:t> 40 mm Hg</a:t>
            </a:r>
            <a:r>
              <a:rPr lang="el-GR" sz="1800" dirty="0">
                <a:latin typeface="+mj-lt"/>
                <a:cs typeface="Arial" charset="0"/>
              </a:rPr>
              <a:t> κατά την στιγμή της αποσύνδεσης</a:t>
            </a:r>
            <a:r>
              <a:rPr lang="en-US" sz="1800" dirty="0">
                <a:latin typeface="+mj-lt"/>
                <a:cs typeface="Arial" charset="0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r>
              <a:rPr lang="el-GR" sz="1800" dirty="0">
                <a:latin typeface="+mj-lt"/>
                <a:cs typeface="Arial" charset="0"/>
              </a:rPr>
              <a:t>β) Παρέλευση ικανοποιητικού χρονικού διαστήματος </a:t>
            </a:r>
            <a:r>
              <a:rPr lang="en-US" sz="1800" dirty="0">
                <a:latin typeface="+mj-lt"/>
                <a:cs typeface="Arial" charset="0"/>
              </a:rPr>
              <a:t>(</a:t>
            </a:r>
            <a:r>
              <a:rPr lang="el-GR" sz="1800" dirty="0">
                <a:latin typeface="+mj-lt"/>
                <a:cs typeface="Arial" charset="0"/>
              </a:rPr>
              <a:t>άνοδος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PaC</a:t>
            </a:r>
            <a:r>
              <a:rPr lang="el-GR" sz="1800" dirty="0">
                <a:cs typeface="Arial" charset="0"/>
              </a:rPr>
              <a:t>Ο</a:t>
            </a:r>
            <a:r>
              <a:rPr lang="en-US" sz="1800" baseline="-25000" dirty="0"/>
              <a:t>2</a:t>
            </a:r>
            <a:r>
              <a:rPr lang="el-GR" sz="1800" dirty="0">
                <a:latin typeface="+mj-lt"/>
                <a:cs typeface="Arial" charset="0"/>
              </a:rPr>
              <a:t> 2- 4 </a:t>
            </a:r>
            <a:r>
              <a:rPr lang="en-US" sz="1800" dirty="0">
                <a:latin typeface="+mj-lt"/>
                <a:cs typeface="Arial" charset="0"/>
              </a:rPr>
              <a:t>mm Hg/min</a:t>
            </a:r>
            <a:r>
              <a:rPr lang="el-GR" sz="1800" dirty="0">
                <a:latin typeface="+mj-lt"/>
                <a:cs typeface="Arial" charset="0"/>
              </a:rPr>
              <a:t> υπο συνθήκες πλήρους άπνοιας).</a:t>
            </a:r>
          </a:p>
          <a:p>
            <a:pPr algn="just">
              <a:buFont typeface="Arial" charset="0"/>
              <a:buNone/>
              <a:defRPr/>
            </a:pPr>
            <a:r>
              <a:rPr lang="el-GR" sz="1800" dirty="0">
                <a:latin typeface="+mj-lt"/>
                <a:cs typeface="Arial" charset="0"/>
              </a:rPr>
              <a:t>γ)  Παρέλευση &gt; 18</a:t>
            </a:r>
            <a:r>
              <a:rPr lang="en-US" sz="1800" dirty="0">
                <a:latin typeface="+mj-lt"/>
                <a:cs typeface="Arial" charset="0"/>
              </a:rPr>
              <a:t>h</a:t>
            </a:r>
            <a:r>
              <a:rPr lang="el-GR" sz="1800" dirty="0">
                <a:latin typeface="+mj-lt"/>
                <a:cs typeface="Arial" charset="0"/>
              </a:rPr>
              <a:t> από διόρθωση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l-GR" sz="1800" dirty="0">
                <a:latin typeface="+mj-lt"/>
                <a:cs typeface="Arial" charset="0"/>
              </a:rPr>
              <a:t> οποιασδήποτε μεταβολικής διαταραχής του αρτηριακού </a:t>
            </a:r>
            <a:r>
              <a:rPr lang="en-US" sz="1800" dirty="0">
                <a:latin typeface="+mj-lt"/>
                <a:cs typeface="Arial" charset="0"/>
              </a:rPr>
              <a:t>pH</a:t>
            </a:r>
            <a:r>
              <a:rPr lang="el-GR" sz="1800" dirty="0">
                <a:latin typeface="+mj-lt"/>
                <a:cs typeface="Arial" charset="0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r>
              <a:rPr lang="el-GR" sz="1800" dirty="0">
                <a:latin typeface="+mj-lt"/>
                <a:cs typeface="Arial" charset="0"/>
              </a:rPr>
              <a:t>δ) Από τη δοκιμασία εξαιρούνται ασθενείς με ΧΑΠ (το αναπνευστικό τους κέντρο διεγείρεται με υψηλότερες τιμές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PaC</a:t>
            </a:r>
            <a:r>
              <a:rPr lang="el-GR" sz="1800" dirty="0">
                <a:cs typeface="Arial" charset="0"/>
              </a:rPr>
              <a:t>Ο</a:t>
            </a:r>
            <a:r>
              <a:rPr lang="en-US" sz="1800" baseline="-25000" dirty="0"/>
              <a:t>2</a:t>
            </a:r>
            <a:r>
              <a:rPr lang="el-GR" sz="1800" dirty="0">
                <a:latin typeface="+mj-lt"/>
                <a:cs typeface="Arial" charset="0"/>
              </a:rPr>
              <a:t>).  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endParaRPr lang="el-GR" sz="1800" dirty="0">
              <a:latin typeface="+mj-lt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7241AD-6838-4DBD-AFE2-8D7CF659854D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1" y="857250"/>
            <a:ext cx="3340894" cy="51435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845" y="857250"/>
            <a:ext cx="3536156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96BFD1-1DCF-4CE3-AF56-5732BE3FAAF8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56059" y="406499"/>
            <a:ext cx="7429499" cy="850562"/>
          </a:xfrm>
        </p:spPr>
        <p:txBody>
          <a:bodyPr>
            <a:no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Κλινικές εκδηλώσεις συμβατές με την διάγνωση του Εγκεφαλικού Θανάτου.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56059" y="1893549"/>
            <a:ext cx="7429499" cy="399335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latin typeface="Arial" charset="0"/>
                <a:cs typeface="Arial" charset="0"/>
              </a:rPr>
              <a:t> </a:t>
            </a:r>
            <a:r>
              <a:rPr lang="el-GR" sz="2400" dirty="0">
                <a:latin typeface="+mj-lt"/>
                <a:cs typeface="Arial" charset="0"/>
              </a:rPr>
              <a:t>Αντανακλαστικό </a:t>
            </a:r>
            <a:r>
              <a:rPr lang="en-US" sz="2400" dirty="0" err="1">
                <a:latin typeface="+mj-lt"/>
                <a:cs typeface="Arial" charset="0"/>
              </a:rPr>
              <a:t>Babinski</a:t>
            </a:r>
            <a:r>
              <a:rPr lang="en-US" sz="2400" dirty="0">
                <a:latin typeface="+mj-lt"/>
                <a:cs typeface="Arial" charset="0"/>
              </a:rPr>
              <a:t>.</a:t>
            </a:r>
            <a:endParaRPr lang="el-GR" sz="2400" dirty="0">
              <a:latin typeface="+mj-lt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latin typeface="+mj-lt"/>
                <a:cs typeface="Arial" charset="0"/>
              </a:rPr>
              <a:t> Εν τω βάθει τενόντια αντανακλαστικά.</a:t>
            </a:r>
            <a:endParaRPr lang="en-US" sz="2400" dirty="0">
              <a:latin typeface="+mj-lt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latin typeface="+mj-lt"/>
                <a:cs typeface="Arial" charset="0"/>
              </a:rPr>
              <a:t> Αυτόματες κινήσεις άκρων (</a:t>
            </a:r>
            <a:r>
              <a:rPr lang="en-US" sz="2400" dirty="0" err="1">
                <a:latin typeface="+mj-lt"/>
                <a:cs typeface="Arial" charset="0"/>
              </a:rPr>
              <a:t>Lasarus</a:t>
            </a:r>
            <a:r>
              <a:rPr lang="en-US" sz="2400" dirty="0">
                <a:latin typeface="+mj-lt"/>
                <a:cs typeface="Arial" charset="0"/>
              </a:rPr>
              <a:t> sign</a:t>
            </a:r>
            <a:r>
              <a:rPr lang="el-GR" sz="2400" dirty="0">
                <a:latin typeface="+mj-lt"/>
                <a:cs typeface="Arial" charset="0"/>
              </a:rPr>
              <a:t>: έκταση σκελών και κορμού, συσπάσεις προσώπου εκτός των παθολογικών κινήσεων κάμψης και έκτασης).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latin typeface="+mj-lt"/>
                <a:cs typeface="Arial" charset="0"/>
              </a:rPr>
              <a:t> Ταχυκαρδία, εφίδρωση, ερύθημα.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latin typeface="+mj-lt"/>
                <a:cs typeface="Arial" charset="0"/>
              </a:rPr>
              <a:t> Απουσία Άποιου Διαβήτη.</a:t>
            </a:r>
            <a:r>
              <a:rPr lang="el-GR" sz="2400" dirty="0">
                <a:cs typeface="Arial" charset="0"/>
              </a:rPr>
              <a:t> </a:t>
            </a:r>
          </a:p>
          <a:p>
            <a:pPr algn="just">
              <a:buFont typeface="Arial" charset="0"/>
              <a:buNone/>
              <a:defRPr/>
            </a:pPr>
            <a:endParaRPr lang="el-GR" sz="2400" dirty="0"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l-GR" sz="2400" b="1" dirty="0">
                <a:cs typeface="Arial" charset="0"/>
              </a:rPr>
              <a:t> Πρόγνωση ασθενών με Εγκεφαλικό θάνατο.</a:t>
            </a:r>
          </a:p>
          <a:p>
            <a:pPr algn="just">
              <a:buFont typeface="Arial" charset="0"/>
              <a:buNone/>
              <a:defRPr/>
            </a:pPr>
            <a:r>
              <a:rPr lang="el-GR" sz="2400" dirty="0">
                <a:cs typeface="Arial" charset="0"/>
              </a:rPr>
              <a:t>Ο εγκεφαλικός θάνατος μετά απο 1-7 ημέρες προκαλεί: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cs typeface="Arial" charset="0"/>
              </a:rPr>
              <a:t> Καρδιοκυκλοφορική κατάρριψη.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400" dirty="0">
                <a:cs typeface="Arial" charset="0"/>
              </a:rPr>
              <a:t> Ασυστολία.</a:t>
            </a:r>
          </a:p>
          <a:p>
            <a:pPr>
              <a:buFont typeface="Wingdings" pitchFamily="2" charset="2"/>
              <a:buChar char="q"/>
              <a:defRPr/>
            </a:pPr>
            <a:endParaRPr lang="el-GR" sz="1800" dirty="0">
              <a:latin typeface="+mj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794200-54DC-40D4-9CB3-401B544F9C19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Παράγοντες που μπορεί να επηρεάσουν την διάγνωση του Εγκεφαλικού Θανάτου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Νομικό έλλειμμα…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l-GR" sz="2000" dirty="0">
                <a:latin typeface="Arial" charset="0"/>
                <a:cs typeface="Arial" charset="0"/>
              </a:rPr>
              <a:t> </a:t>
            </a:r>
            <a:r>
              <a:rPr lang="el-GR" sz="2800" dirty="0">
                <a:cs typeface="Arial" charset="0"/>
              </a:rPr>
              <a:t>Προϋπάρχουσες διαταραχές των κορών.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cs typeface="Arial" charset="0"/>
              </a:rPr>
              <a:t> Σοβαρό γναθοπροσωπικό τραύμα.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cs typeface="Arial" charset="0"/>
              </a:rPr>
              <a:t> Τοξικά επίπεδα φαρμάκων (κατασταλτικά, αγχολυτικά,  οπιοειδή, τρικυκλικά αντικαταθλιπτικά, αντιεπιληπτικά, μυοχαλαρωτικά, αντιβιοτικά).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cs typeface="Arial" charset="0"/>
              </a:rPr>
              <a:t> Προϋπάρχουσα υπνική άπνοια /ΧΑΠ.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cs typeface="Arial" charset="0"/>
              </a:rPr>
              <a:t>Σημαντικού βαθμού υπό/υπερνατριαιμία.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cs typeface="Arial" charset="0"/>
              </a:rPr>
              <a:t> Υπερμαγνησιαιμία (η οποία μπορεί να προκαλέσει άπνοια)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sz="2800" dirty="0"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l-GR" sz="1500" dirty="0">
              <a:latin typeface="+mj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E56B0-2D0E-4455-AFEA-73867F96C42B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–ιστορική αναδρομή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πρώτη αναφορά</a:t>
            </a:r>
            <a:r>
              <a:rPr lang="el-GR" sz="2400" dirty="0"/>
              <a:t>: μη αναστρέψιμο κώμα </a:t>
            </a:r>
            <a:r>
              <a:rPr lang="en-US" sz="2400" dirty="0" err="1"/>
              <a:t>Mollaret</a:t>
            </a:r>
            <a:r>
              <a:rPr lang="en-US" sz="2400" dirty="0"/>
              <a:t> P, </a:t>
            </a:r>
            <a:r>
              <a:rPr lang="en-US" sz="2400" dirty="0" err="1"/>
              <a:t>Goulon</a:t>
            </a:r>
            <a:r>
              <a:rPr lang="en-US" sz="2400" dirty="0"/>
              <a:t> M. Le coma </a:t>
            </a:r>
            <a:r>
              <a:rPr lang="en-US" sz="2400" dirty="0" err="1"/>
              <a:t>dépassé</a:t>
            </a:r>
            <a:r>
              <a:rPr lang="en-US" sz="2400" dirty="0"/>
              <a:t> Rev </a:t>
            </a:r>
            <a:r>
              <a:rPr lang="en-US" sz="2400" dirty="0" err="1"/>
              <a:t>Neurol</a:t>
            </a:r>
            <a:r>
              <a:rPr lang="en-US" sz="2400" dirty="0"/>
              <a:t> (Paris) 1959;101:3-5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   ‘.... 23 comatose patients without consciousness, brain-stem reflexes, and respiration and whose electroencephalograms were flat’</a:t>
            </a:r>
            <a:endParaRPr lang="el-G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463C5-ACFD-4D39-90C3-93AD7C7AA4E0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513" y="620688"/>
            <a:ext cx="9449072" cy="1345490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Επιβεβαιωτικές Εξετάσεις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56060" y="1871663"/>
            <a:ext cx="7429499" cy="3950494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lang="el-GR" sz="2000" b="1" dirty="0">
                <a:latin typeface="+mj-lt"/>
                <a:cs typeface="Arial" charset="0"/>
              </a:rPr>
              <a:t>Α) Ηλεκτροφυσιολογική μέθοδος: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latin typeface="+mj-lt"/>
                <a:cs typeface="Arial" charset="0"/>
              </a:rPr>
              <a:t> Ηλεκτροεγκεφαλογράφημα (</a:t>
            </a:r>
            <a:r>
              <a:rPr lang="en-US" sz="2000" dirty="0">
                <a:latin typeface="+mj-lt"/>
                <a:cs typeface="Arial" charset="0"/>
              </a:rPr>
              <a:t>ECG</a:t>
            </a:r>
            <a:r>
              <a:rPr lang="el-GR" sz="2000" dirty="0">
                <a:latin typeface="+mj-lt"/>
                <a:cs typeface="Arial" charset="0"/>
              </a:rPr>
              <a:t>) απουσία οποιασδήποτε ηλεκτρικής δραστηριότητας για τουλάχιστον 30 </a:t>
            </a:r>
            <a:r>
              <a:rPr lang="en-US" sz="2000" dirty="0">
                <a:latin typeface="+mj-lt"/>
                <a:cs typeface="Arial" charset="0"/>
              </a:rPr>
              <a:t>min</a:t>
            </a:r>
            <a:r>
              <a:rPr lang="el-GR" sz="2000" dirty="0">
                <a:latin typeface="+mj-lt"/>
                <a:cs typeface="Arial" charset="0"/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latin typeface="+mj-lt"/>
                <a:cs typeface="Arial" charset="0"/>
              </a:rPr>
              <a:t> Σωματοαισθητικά προκλητά δυναμικά: Αμφοτερόπλευρη έλλειψη απαντήσεων μετά απο τον ερεθισμό του μέσου νεύρου.</a:t>
            </a:r>
            <a:r>
              <a:rPr lang="el-GR" sz="2000" dirty="0">
                <a:cs typeface="Arial" charset="0"/>
              </a:rPr>
              <a:t> </a:t>
            </a:r>
          </a:p>
          <a:p>
            <a:pPr algn="just">
              <a:buFont typeface="Arial" charset="0"/>
              <a:buNone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Β) </a:t>
            </a:r>
            <a:r>
              <a:rPr lang="el-GR" sz="2000" b="1" dirty="0">
                <a:cs typeface="Arial" charset="0"/>
              </a:rPr>
              <a:t>Εκτίμηση αιματικής ροής του εγκεφάλου: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cs typeface="Arial" charset="0"/>
              </a:rPr>
              <a:t> Αγγειογραφία του εγκεφάλου μετά απο έγχυση σκιαγραφικού.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cs typeface="Arial" charset="0"/>
              </a:rPr>
              <a:t> Ραδιοϊσότοπη αγγειογραφία</a:t>
            </a:r>
            <a:r>
              <a:rPr lang="en-US" sz="2000" dirty="0">
                <a:cs typeface="Arial" charset="0"/>
              </a:rPr>
              <a:t>.</a:t>
            </a:r>
            <a:endParaRPr lang="el-GR" sz="2000" dirty="0"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cs typeface="Arial" charset="0"/>
              </a:rPr>
              <a:t> Διακρανικό </a:t>
            </a:r>
            <a:r>
              <a:rPr lang="en-US" sz="2000" dirty="0">
                <a:cs typeface="Arial" charset="0"/>
              </a:rPr>
              <a:t>Doppler.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MRI</a:t>
            </a:r>
            <a:r>
              <a:rPr lang="el-GR" sz="2000" dirty="0">
                <a:cs typeface="Arial" charset="0"/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cs typeface="Arial" charset="0"/>
              </a:rPr>
              <a:t>Σπινθηρογράφημα εγκεφάλου</a:t>
            </a:r>
            <a:r>
              <a:rPr lang="el-GR" sz="2000" i="1" dirty="0"/>
              <a:t> </a:t>
            </a:r>
            <a:r>
              <a:rPr lang="el-GR" sz="2000" i="1" dirty="0">
                <a:latin typeface="+mj-lt"/>
              </a:rPr>
              <a:t>με τεχνήτιο (Τ</a:t>
            </a:r>
            <a:r>
              <a:rPr lang="en-US" sz="2000" i="1" dirty="0">
                <a:latin typeface="+mj-lt"/>
              </a:rPr>
              <a:t>c99m). </a:t>
            </a:r>
          </a:p>
          <a:p>
            <a:pPr algn="just">
              <a:defRPr/>
            </a:pPr>
            <a:endParaRPr lang="el-GR" sz="1800" dirty="0"/>
          </a:p>
          <a:p>
            <a:pPr algn="just">
              <a:buFont typeface="Wingdings" pitchFamily="2" charset="2"/>
              <a:buChar char="q"/>
              <a:defRPr/>
            </a:pPr>
            <a:endParaRPr lang="el-GR" sz="1500" dirty="0"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el-GR" sz="1500" dirty="0">
              <a:latin typeface="+mj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F4F6C-A825-44F1-A8D1-35FDCC3C60C6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238E-0E5C-4652-A552-7F00DB0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A14A-75E3-4BE5-814F-D0AEBB46074C}"/>
              </a:ext>
            </a:extLst>
          </p:cNvPr>
          <p:cNvSpPr txBox="1"/>
          <p:nvPr/>
        </p:nvSpPr>
        <p:spPr>
          <a:xfrm>
            <a:off x="611560" y="4398944"/>
            <a:ext cx="7632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conclusion, our study </a:t>
            </a:r>
            <a:r>
              <a:rPr lang="en-US" dirty="0" err="1"/>
              <a:t>verifed</a:t>
            </a:r>
            <a:r>
              <a:rPr lang="en-US" dirty="0"/>
              <a:t> that CTA is an excellent alternative to DSA, for the </a:t>
            </a:r>
            <a:r>
              <a:rPr lang="en-US" dirty="0" err="1"/>
              <a:t>confrmation</a:t>
            </a:r>
            <a:r>
              <a:rPr lang="en-US" dirty="0"/>
              <a:t> of BD, especially in patients who do not undergo craniectomy, thus allowing for quicker planning for organ donation and transplantation.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E3023E-8EFF-4B74-934F-17FE04F1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4639"/>
            <a:ext cx="8496944" cy="3442394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AC443A-782D-4DD4-8B8F-763D21FEA070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22525"/>
            <a:ext cx="4500563" cy="208954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911453" y="1232299"/>
            <a:ext cx="208954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350" dirty="0"/>
          </a:p>
          <a:p>
            <a:r>
              <a:rPr lang="el-GR" sz="1350" dirty="0"/>
              <a:t>Αγγειογραφία εγκεφάλου: ΑΡ. Σκιαγράφηση  φυσιολογικής ροής,</a:t>
            </a:r>
          </a:p>
          <a:p>
            <a:r>
              <a:rPr lang="el-GR" sz="1350" dirty="0"/>
              <a:t> ΔΕ. Απουσία ροής </a:t>
            </a:r>
          </a:p>
          <a:p>
            <a:pPr algn="ctr"/>
            <a:endParaRPr lang="el-GR" sz="1350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186" y="2937185"/>
            <a:ext cx="3579019" cy="1521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27" y="4741124"/>
            <a:ext cx="3586163" cy="12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143000" y="3964782"/>
            <a:ext cx="3268266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350"/>
          </a:p>
          <a:p>
            <a:pPr algn="ctr"/>
            <a:r>
              <a:rPr lang="el-GR" sz="1350"/>
              <a:t>Μαγνητική αγγειογραφία με φυσιολογική ροή (ΠΑΝΩ ) </a:t>
            </a:r>
          </a:p>
          <a:p>
            <a:pPr algn="ctr"/>
            <a:r>
              <a:rPr lang="el-GR" sz="1350"/>
              <a:t>Μαγνητική αγγειογραφία ενδεικτική απουσίας ροής στον εγκέφαλο (ΚΑΤΩ)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4D67-B2F7-449D-A799-06F48AD01F99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7" y="1844824"/>
            <a:ext cx="6008481" cy="331236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3CC0DB-0754-4B30-AB21-B83080825765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ΔΟΤΕΣ ΟΡΓΑΝΩΝ –ΣΥΝΤΗΡΗΣΗ ΔΟΤΗ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9C37E-392F-4F91-B64C-30930D0FEA20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42A9-0FC0-4DAE-A204-1E51EEDF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Δότες Οργάνων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78E0-394F-41C6-A8A0-E439726E4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B487B-362E-4F27-A56F-C96812CDDA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467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A4285-79C5-4B55-A1C1-5711E4154C44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8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i="1" dirty="0"/>
              <a:t> </a:t>
            </a:r>
            <a:r>
              <a:rPr lang="el-GR" sz="1300" i="1" u="sng" dirty="0">
                <a:latin typeface="+mn-lt"/>
                <a:hlinkClick r:id="rId2"/>
              </a:rPr>
              <a:t>http://www.transplant-observatory.org/download/newsletter-transplant-2020-3/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7"/>
            <a:ext cx="6636668" cy="388843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46C1B5-8D04-4797-991D-E6DF8E011D13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42A9-0FC0-4DAE-A204-1E51EEDF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Δότες Οργάνων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78E0-394F-41C6-A8A0-E439726E4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B487B-362E-4F27-A56F-C96812CDDA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467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A4285-79C5-4B55-A1C1-5711E4154C44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0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b="1" i="1" u="sng" dirty="0">
                <a:hlinkClick r:id="rId2"/>
              </a:rPr>
              <a:t>http://www.transplant-observatory.org/download/newsletter-transplant-2020-3/</a:t>
            </a:r>
            <a:endParaRPr lang="el-GR" sz="1800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1"/>
            <a:ext cx="6909021" cy="4176464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EC9025-B90A-4A02-87EA-361389FDF03D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i="1" u="sng" dirty="0">
                <a:hlinkClick r:id="rId2"/>
              </a:rPr>
              <a:t>https://www.organdonor.gov/learn/organ-donation-statistics</a:t>
            </a:r>
            <a:endParaRPr lang="el-GR" sz="2700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22" y="2060848"/>
            <a:ext cx="6142355" cy="345368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31453-F420-4A34-BBC0-5772A24791AA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79408" cy="1143000"/>
          </a:xfrm>
        </p:spPr>
        <p:txBody>
          <a:bodyPr/>
          <a:lstStyle/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7187555" cy="5500688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§"/>
              <a:defRPr/>
            </a:pPr>
            <a:r>
              <a:rPr lang="el-GR" sz="2000" dirty="0">
                <a:cs typeface="Arial" charset="0"/>
              </a:rPr>
              <a:t> Το </a:t>
            </a:r>
            <a:r>
              <a:rPr lang="el-GR" sz="2000" b="1" dirty="0">
                <a:cs typeface="Arial" charset="0"/>
              </a:rPr>
              <a:t>1968</a:t>
            </a:r>
            <a:r>
              <a:rPr lang="el-GR" sz="2000" dirty="0">
                <a:cs typeface="Arial" charset="0"/>
              </a:rPr>
              <a:t> η Ιατρική Σχολή του Πανεπιστημίου του </a:t>
            </a:r>
            <a:r>
              <a:rPr lang="en-US" sz="2000" dirty="0">
                <a:cs typeface="Arial" charset="0"/>
              </a:rPr>
              <a:t>Harvard</a:t>
            </a:r>
            <a:r>
              <a:rPr lang="el-GR" sz="2000" dirty="0">
                <a:cs typeface="Arial" charset="0"/>
              </a:rPr>
              <a:t> στις Η. Π. Α. καθιέρωσε τον ορισμό του εγκεφαλικού θανάτου και καθόρισε τις δοκιμασίες για διαπίστωση του με ασφάλεια.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el-GR" sz="2000" dirty="0">
              <a:cs typeface="Arial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l-GR" sz="2000" dirty="0">
                <a:cs typeface="Arial" charset="0"/>
              </a:rPr>
              <a:t> Σύμφωνα με την 9</a:t>
            </a:r>
            <a:r>
              <a:rPr lang="el-GR" sz="2000" baseline="30000" dirty="0">
                <a:cs typeface="Arial" charset="0"/>
              </a:rPr>
              <a:t>η</a:t>
            </a:r>
            <a:r>
              <a:rPr lang="el-GR" sz="2000" dirty="0">
                <a:cs typeface="Arial" charset="0"/>
              </a:rPr>
              <a:t> απόφαση της 21</a:t>
            </a:r>
            <a:r>
              <a:rPr lang="el-GR" sz="2000" baseline="30000" dirty="0">
                <a:cs typeface="Arial" charset="0"/>
              </a:rPr>
              <a:t>ης</a:t>
            </a:r>
            <a:r>
              <a:rPr lang="el-GR" sz="2000" dirty="0">
                <a:cs typeface="Arial" charset="0"/>
              </a:rPr>
              <a:t> ολομέλειας του κεντρικού Συμβουλίου Υγείας </a:t>
            </a:r>
            <a:r>
              <a:rPr lang="el-GR" sz="2000" u="sng" dirty="0">
                <a:cs typeface="Arial" charset="0"/>
              </a:rPr>
              <a:t>(</a:t>
            </a:r>
            <a:r>
              <a:rPr lang="el-GR" sz="2000" b="1" u="sng" dirty="0">
                <a:cs typeface="Arial" charset="0"/>
              </a:rPr>
              <a:t>20-3-1985)</a:t>
            </a:r>
            <a:r>
              <a:rPr lang="el-GR" sz="2000" dirty="0">
                <a:cs typeface="Arial" charset="0"/>
              </a:rPr>
              <a:t> στην Ελλάδα, ο ορισμός του θανάτου του ανθρώπινου σώματος ταυτίζεται με τον εγκεφαλικό θάνατο. 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el-GR" sz="2000" dirty="0">
              <a:cs typeface="Arial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l-GR" sz="2000" dirty="0"/>
              <a:t>Υπ’ αρ. 3853/85 απόφαση Υπ. Υγείας</a:t>
            </a:r>
            <a:endParaRPr lang="el-GR" sz="2000" dirty="0">
              <a:cs typeface="Arial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endParaRPr lang="el-GR" sz="2000" dirty="0">
              <a:latin typeface="+mj-lt"/>
              <a:cs typeface="Arial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endParaRPr lang="el-GR" sz="2000" dirty="0">
              <a:latin typeface="+mj-lt"/>
              <a:cs typeface="Arial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endParaRPr lang="el-GR" sz="2000" dirty="0">
              <a:latin typeface="+mj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BB3C5-F01B-48FA-9F66-C0336787312F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805B-8CD4-4889-ABA5-7CFBC7C8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Συντήρηση Δότη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9648F-6F23-4DB7-AA51-D967946B4BCC}"/>
              </a:ext>
            </a:extLst>
          </p:cNvPr>
          <p:cNvSpPr txBox="1"/>
          <p:nvPr/>
        </p:nvSpPr>
        <p:spPr>
          <a:xfrm>
            <a:off x="539552" y="2204864"/>
            <a:ext cx="82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Η σωστή συντήρηση του δότη είναι κεντρικής </a:t>
            </a:r>
          </a:p>
          <a:p>
            <a:pPr algn="just"/>
            <a:r>
              <a:rPr lang="el-GR" sz="2400" dirty="0">
                <a:latin typeface="+mn-lt"/>
              </a:rPr>
              <a:t>σημασίας για τη βιωσιμότητα των οργάνων καθώς αυξάνει τα αξιοποιήσιμα όργανα.</a:t>
            </a:r>
            <a:endParaRPr lang="en-GB" sz="24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Ό δυνητικός δότης και τα επιμέρους όργανα προς </a:t>
            </a:r>
            <a:r>
              <a:rPr lang="en-GB" sz="2400" dirty="0">
                <a:latin typeface="+mn-lt"/>
              </a:rPr>
              <a:t>  </a:t>
            </a:r>
            <a:r>
              <a:rPr lang="el-GR" sz="2400" dirty="0">
                <a:latin typeface="+mn-lt"/>
              </a:rPr>
              <a:t>δωρεά, χρειάζονται ιδιαίτερη φροντίδα.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Θα πρέπει να ενημερώνεται ο ΕΟΜ για οποιαδήποτε αξιοσημείωτη μεταβολή.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0E135-DB4F-4287-A4F1-8E741B298EBF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4D8A-6AF8-4700-A9B5-74BC25AC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Συντήρηση Δότη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FF61-B84F-4412-8DF5-6C48BEF0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Κατανόηση της παθοφυσιολογίας του Ε.Θ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Εφαρμογή πρωτόκολλων διατήρησης δότη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>
              <a:solidFill>
                <a:srgbClr val="0070C0"/>
              </a:solidFill>
            </a:endParaRPr>
          </a:p>
          <a:p>
            <a:pPr eaLnBrk="1" hangingPunct="1"/>
            <a:endParaRPr lang="el-GR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610473-792A-4336-9AE7-3A9A569FAF8E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0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6C34-9CC4-4B3D-B7C2-6559D65E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400" b="1" dirty="0"/>
              <a:t>Η Αλληλουχία της Αποδιοργάνωσης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C342-CD0C-4282-B7C6-7C2F5E119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1C701-DA0C-474B-9021-42002651DCC0}"/>
              </a:ext>
            </a:extLst>
          </p:cNvPr>
          <p:cNvSpPr txBox="1"/>
          <p:nvPr/>
        </p:nvSpPr>
        <p:spPr>
          <a:xfrm>
            <a:off x="611560" y="1844824"/>
            <a:ext cx="73448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800" b="1" dirty="0"/>
              <a:t>Πριν τον εγκεφαλικό θάνατο</a:t>
            </a:r>
            <a:r>
              <a:rPr lang="el-GR" altLang="el-GR" sz="2800" dirty="0"/>
              <a:t> : «τριάδα </a:t>
            </a:r>
            <a:r>
              <a:rPr lang="en-US" altLang="el-GR" sz="2800" dirty="0"/>
              <a:t>Cushing</a:t>
            </a:r>
            <a:r>
              <a:rPr lang="el-GR" altLang="el-GR" sz="2800" dirty="0"/>
              <a:t>» </a:t>
            </a:r>
            <a:r>
              <a:rPr lang="el-GR" altLang="el-GR" sz="2400" dirty="0"/>
              <a:t>(υπέρταση, βραδυκαρδία, διαταραχές αναπνοής)</a:t>
            </a:r>
          </a:p>
          <a:p>
            <a:pPr eaLnBrk="1" hangingPunct="1"/>
            <a:r>
              <a:rPr lang="el-GR" altLang="el-GR" sz="2800" b="1" dirty="0"/>
              <a:t>Κατά τον εγκολεασμό</a:t>
            </a:r>
            <a:r>
              <a:rPr lang="el-GR" altLang="el-GR" sz="2800" dirty="0"/>
              <a:t> : «καταιγίδα από το αυτόνομο νευρικό σύστημα»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(ταχυκαρδία, υπέρταση, </a:t>
            </a:r>
            <a:r>
              <a:rPr lang="el-GR" altLang="el-GR" sz="2400" dirty="0">
                <a:sym typeface="Symbol" pitchFamily="18" charset="2"/>
              </a:rPr>
              <a:t></a:t>
            </a:r>
            <a:r>
              <a:rPr lang="en-US" altLang="el-GR" sz="2400" dirty="0">
                <a:sym typeface="Symbol" pitchFamily="18" charset="2"/>
              </a:rPr>
              <a:t>SVR,</a:t>
            </a:r>
            <a:r>
              <a:rPr lang="el-GR" altLang="el-GR" sz="2400" dirty="0">
                <a:sym typeface="Symbol" pitchFamily="18" charset="2"/>
              </a:rPr>
              <a:t></a:t>
            </a:r>
            <a:r>
              <a:rPr lang="en-US" altLang="el-GR" sz="2400" dirty="0">
                <a:sym typeface="Symbol" pitchFamily="18" charset="2"/>
              </a:rPr>
              <a:t>CO</a:t>
            </a:r>
            <a:r>
              <a:rPr lang="el-GR" altLang="el-GR" sz="2400" dirty="0">
                <a:sym typeface="Symbol" pitchFamily="18" charset="2"/>
              </a:rPr>
              <a:t>, υπερθερμία)</a:t>
            </a:r>
          </a:p>
          <a:p>
            <a:pPr eaLnBrk="1" hangingPunct="1"/>
            <a:r>
              <a:rPr lang="el-GR" altLang="el-GR" sz="2800" b="1" dirty="0">
                <a:sym typeface="Symbol" pitchFamily="18" charset="2"/>
              </a:rPr>
              <a:t>Μετά τον εγκολεασμό</a:t>
            </a:r>
            <a:r>
              <a:rPr lang="el-GR" altLang="el-GR" sz="2800" dirty="0">
                <a:sym typeface="Symbol" pitchFamily="18" charset="2"/>
              </a:rPr>
              <a:t> : φάση έκπτωσης λειτουργιών</a:t>
            </a:r>
            <a:r>
              <a:rPr lang="en-US" altLang="el-GR" sz="2800" dirty="0">
                <a:sym typeface="Symbol" pitchFamily="18" charset="2"/>
              </a:rPr>
              <a:t> </a:t>
            </a:r>
            <a:endParaRPr lang="el-GR" altLang="el-GR" sz="2800" dirty="0">
              <a:sym typeface="Symbol" pitchFamily="18" charset="2"/>
            </a:endParaRPr>
          </a:p>
          <a:p>
            <a:pPr eaLnBrk="1" hangingPunct="1"/>
            <a:r>
              <a:rPr lang="el-GR" altLang="el-GR" sz="2400" dirty="0">
                <a:sym typeface="Symbol" pitchFamily="18" charset="2"/>
              </a:rPr>
              <a:t>βραδυκαρδία, υπόταση,  </a:t>
            </a:r>
            <a:r>
              <a:rPr lang="en-US" altLang="el-GR" sz="2400" dirty="0">
                <a:sym typeface="Symbol" pitchFamily="18" charset="2"/>
              </a:rPr>
              <a:t>SVR,</a:t>
            </a:r>
            <a:r>
              <a:rPr lang="el-GR" altLang="el-GR" sz="2400" dirty="0">
                <a:sym typeface="Symbol" pitchFamily="18" charset="2"/>
              </a:rPr>
              <a:t>  </a:t>
            </a:r>
            <a:r>
              <a:rPr lang="en-US" altLang="el-GR" sz="2400" dirty="0">
                <a:sym typeface="Symbol" pitchFamily="18" charset="2"/>
              </a:rPr>
              <a:t>CO</a:t>
            </a:r>
            <a:r>
              <a:rPr lang="el-GR" altLang="el-GR" sz="2400" dirty="0">
                <a:sym typeface="Symbol" pitchFamily="18" charset="2"/>
              </a:rPr>
              <a:t> 	</a:t>
            </a:r>
          </a:p>
          <a:p>
            <a:pPr eaLnBrk="1" hangingPunct="1"/>
            <a:r>
              <a:rPr lang="el-GR" altLang="el-GR" sz="2400" dirty="0">
                <a:sym typeface="Symbol" pitchFamily="18" charset="2"/>
              </a:rPr>
              <a:t>ταχεία αποδιοργάνωση όλων των </a:t>
            </a:r>
            <a:r>
              <a:rPr lang="en-US" altLang="el-GR" sz="2400" dirty="0">
                <a:sym typeface="Symbol" pitchFamily="18" charset="2"/>
              </a:rPr>
              <a:t> </a:t>
            </a:r>
            <a:r>
              <a:rPr lang="el-GR" altLang="el-GR" sz="2400" dirty="0">
                <a:sym typeface="Symbol" pitchFamily="18" charset="2"/>
              </a:rPr>
              <a:t>συστημάτων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6B96E-973B-4281-83D8-80C62C2D9408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4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A8EB-AAB8-4A4B-936C-350AEA95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>
                <a:effectLst>
                  <a:outerShdw blurRad="38100" dist="38100" dir="2700000" algn="tl">
                    <a:srgbClr val="1F497D"/>
                  </a:outerShdw>
                </a:effectLst>
              </a:rPr>
              <a:t>Εγκεφαλικός Θάνατος</a:t>
            </a:r>
            <a:br>
              <a:rPr lang="el-GR" altLang="el-GR" sz="3600" b="1" dirty="0">
                <a:effectLst>
                  <a:outerShdw blurRad="38100" dist="38100" dir="2700000" algn="tl">
                    <a:srgbClr val="1F497D"/>
                  </a:outerShdw>
                </a:effectLst>
              </a:rPr>
            </a:br>
            <a:r>
              <a:rPr lang="el-GR" sz="3600" b="1" dirty="0">
                <a:effectLst>
                  <a:outerShdw blurRad="38100" dist="38100" dir="2700000" algn="tl">
                    <a:srgbClr val="1F497D"/>
                  </a:outerShdw>
                </a:effectLst>
              </a:rPr>
              <a:t>Επιπτώσεις</a:t>
            </a:r>
            <a:br>
              <a:rPr lang="el-GR" sz="3600" b="1" dirty="0">
                <a:effectLst>
                  <a:outerShdw blurRad="38100" dist="38100" dir="2700000" algn="tl">
                    <a:srgbClr val="1F497D"/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F0C3-21DA-491C-899D-BD2768E2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 err="1">
                <a:latin typeface="Calibri" pitchFamily="34" charset="0"/>
              </a:rPr>
              <a:t>Αιμοδυναμικό</a:t>
            </a:r>
            <a:endParaRPr lang="el-GR" sz="3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Αναπνευστικό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Ενδοκρινικό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Νεφροί- Ήπαρ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Πήξη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Φλεγμονώδης απάντηση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θερμορύθμιση</a:t>
            </a:r>
            <a:endParaRPr lang="tr-TR" sz="32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382BF-D343-42B3-94DD-E7DD2F7D29A8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8" y="1700213"/>
            <a:ext cx="8229600" cy="410527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6481762" cy="54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Καρδιαγγειακό 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Συμπαθητική καταιγίδα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 Μαζική κυκλοφορία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/>
              <a:t>Αδρεναλίνης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Κορτικιστεροειδών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Γλυκαγόνης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20483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Υπερφόρτωση της Αρ. κοιλίας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/>
              <a:t>Υδροστατικό πνευμονικό οίδημα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/>
              <a:t> βλάβη ισχαιμίας-επαναιμάτωσης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/>
              <a:t>Βλάβη στον πνευμονικό ιστό 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Καρδιαγγειακό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/>
              <a:t>Απώλεια του συμπαθητικού τόνου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/>
              <a:t>Περιφερική αγγειοδιαστολή</a:t>
            </a:r>
          </a:p>
        </p:txBody>
      </p:sp>
      <p:sp>
        <p:nvSpPr>
          <p:cNvPr id="21507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l-GR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l-GR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Υπόταση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Ανεπαρκής αιμάτωση οργάνων (καρδιάς)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Θάνατο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>
              <a:solidFill>
                <a:srgbClr val="0070C0"/>
              </a:solidFill>
            </a:endParaRPr>
          </a:p>
          <a:p>
            <a:pPr eaLnBrk="1" hangingPunct="1"/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Αναπνευστικό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Ενδογενής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επινεφρίνη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Αυξημένη υδροστατική πίεση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Πνευμονικό οίδημα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Τριχοειδική ενδοθηλιακή βλάβη</a:t>
            </a:r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 Point Presentation_fin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92123" y="0"/>
            <a:ext cx="9336123" cy="7101512"/>
          </a:xfrm>
        </p:spPr>
      </p:pic>
      <p:pic>
        <p:nvPicPr>
          <p:cNvPr id="23553" name="Picture 2" descr="f20-6a_hypothalamic_con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4032448" cy="51125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Ορμονικές διαταραχές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Άποιος</a:t>
            </a:r>
            <a:r>
              <a:rPr lang="el-GR" dirty="0"/>
              <a:t> διαβήτης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Θυρεοειδικές</a:t>
            </a:r>
            <a:r>
              <a:rPr lang="el-GR" dirty="0"/>
              <a:t> ορμόνες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/>
              <a:t>Μειωμένη συγκέντρωση  </a:t>
            </a:r>
            <a:r>
              <a:rPr lang="el-GR" dirty="0" err="1"/>
              <a:t>κ΄</a:t>
            </a:r>
            <a:r>
              <a:rPr lang="el-GR" dirty="0"/>
              <a:t> αντίσταση στην ινσουλίνη      υπεργλυκαιμία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Διατραχές</a:t>
            </a:r>
            <a:r>
              <a:rPr lang="el-GR" dirty="0"/>
              <a:t> Θερμορύθμισης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υπερθερμία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υποθερμία</a:t>
            </a:r>
          </a:p>
        </p:txBody>
      </p:sp>
      <p:sp>
        <p:nvSpPr>
          <p:cNvPr id="6" name="Δεξιό βέλος 5"/>
          <p:cNvSpPr/>
          <p:nvPr/>
        </p:nvSpPr>
        <p:spPr>
          <a:xfrm>
            <a:off x="6516216" y="3573016"/>
            <a:ext cx="554038" cy="60325"/>
          </a:xfrm>
          <a:prstGeom prst="rightArrow">
            <a:avLst>
              <a:gd name="adj1" fmla="val 50000"/>
              <a:gd name="adj2" fmla="val 3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πηκτικότητας</a:t>
            </a:r>
          </a:p>
        </p:txBody>
      </p:sp>
      <p:sp>
        <p:nvSpPr>
          <p:cNvPr id="2662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34% των ΚΕΚ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Μείωση της </a:t>
            </a:r>
            <a:r>
              <a:rPr lang="el-GR" dirty="0" err="1"/>
              <a:t>ιστικής</a:t>
            </a:r>
            <a:r>
              <a:rPr lang="el-GR" dirty="0"/>
              <a:t> </a:t>
            </a:r>
            <a:r>
              <a:rPr lang="el-GR" dirty="0" err="1"/>
              <a:t>θρομβοπλαστίνης</a:t>
            </a:r>
            <a:r>
              <a:rPr lang="el-GR" dirty="0"/>
              <a:t> από τον εγκεφαλικό νεκρωτικό ιστό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Διάχυτη </a:t>
            </a:r>
            <a:r>
              <a:rPr lang="el-GR" dirty="0" err="1"/>
              <a:t>ενδαγγειακή</a:t>
            </a:r>
            <a:r>
              <a:rPr lang="el-GR" dirty="0"/>
              <a:t> πήξη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1185407"/>
            <a:ext cx="7704856" cy="1108928"/>
          </a:xfrm>
        </p:spPr>
        <p:txBody>
          <a:bodyPr/>
          <a:lstStyle/>
          <a:p>
            <a:pPr eaLnBrk="1" hangingPunct="1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</a:t>
            </a:r>
            <a:endParaRPr lang="el-G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94235" y="2294335"/>
            <a:ext cx="6172200" cy="33944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>
                <a:cs typeface="Arial" charset="0"/>
              </a:rPr>
              <a:t>Ως </a:t>
            </a:r>
            <a:r>
              <a:rPr lang="el-GR" sz="1800" b="1" dirty="0">
                <a:cs typeface="Arial" charset="0"/>
              </a:rPr>
              <a:t>εγκεφαλικός</a:t>
            </a:r>
            <a:r>
              <a:rPr lang="en-US" sz="1800" b="1" dirty="0">
                <a:cs typeface="Arial" charset="0"/>
              </a:rPr>
              <a:t> </a:t>
            </a:r>
            <a:r>
              <a:rPr lang="el-GR" sz="1800" b="1" dirty="0">
                <a:cs typeface="Arial" charset="0"/>
              </a:rPr>
              <a:t>θάνατος</a:t>
            </a:r>
            <a:r>
              <a:rPr lang="en-US" sz="1800" b="1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ορίζεται</a:t>
            </a:r>
            <a:r>
              <a:rPr lang="en-US" sz="18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η</a:t>
            </a:r>
            <a:r>
              <a:rPr lang="en-US" sz="18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ανεπανόρθωτη</a:t>
            </a:r>
            <a:r>
              <a:rPr lang="en-US" sz="18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απώλεια</a:t>
            </a:r>
            <a:r>
              <a:rPr lang="en-US" sz="18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της ικανότητας για συνείδηση</a:t>
            </a:r>
            <a:r>
              <a:rPr lang="en-US" sz="1800" dirty="0">
                <a:cs typeface="Arial" charset="0"/>
              </a:rPr>
              <a:t>,</a:t>
            </a:r>
            <a:r>
              <a:rPr lang="el-GR" sz="1800" dirty="0">
                <a:cs typeface="Arial" charset="0"/>
              </a:rPr>
              <a:t> σε συνδυασμό με την ανεπανόρθωτη απώλεια των αντανακλαστικών του εγκεφαλικού στελέχους</a:t>
            </a:r>
            <a:r>
              <a:rPr lang="en-US" sz="1800" dirty="0">
                <a:cs typeface="Arial" charset="0"/>
              </a:rPr>
              <a:t> </a:t>
            </a:r>
            <a:r>
              <a:rPr lang="el-GR" sz="1800" dirty="0">
                <a:cs typeface="Arial" charset="0"/>
              </a:rPr>
              <a:t>και την ανεπανόρθωτη απώλεια της ικανότητας για αυτόματη αναπνοή</a:t>
            </a:r>
            <a:r>
              <a:rPr lang="el-GR" sz="18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l-GR" sz="1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/>
              <a:t> Από το εγκεφαλικό στέλεχος εξαρτώνται οι βασικές λειτουργίες της ζωής</a:t>
            </a:r>
            <a:r>
              <a:rPr lang="en-US" sz="1800" dirty="0"/>
              <a:t>:</a:t>
            </a:r>
            <a:r>
              <a:rPr lang="el-GR" sz="1800" dirty="0"/>
              <a:t> αναπνοή, κυκλοφορία και ικανότητα για συνείδηση</a:t>
            </a:r>
            <a:endParaRPr lang="el-GR" sz="1800" dirty="0"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l-GR" sz="1500" dirty="0">
              <a:cs typeface="Arial" charset="0"/>
            </a:endParaRPr>
          </a:p>
          <a:p>
            <a:pPr algn="just" eaLnBrk="1" hangingPunct="1">
              <a:buFontTx/>
              <a:buNone/>
              <a:defRPr/>
            </a:pPr>
            <a:endParaRPr lang="el-GR" sz="1500" dirty="0">
              <a:latin typeface="+mj-lt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l-G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E531B-FB6D-4EA9-802E-18BD776CB758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Θερμορύθμισης</a:t>
            </a:r>
            <a:endParaRPr lang="en-GB" alt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      </a:t>
            </a:r>
            <a:r>
              <a:rPr lang="el-GR" altLang="el-GR" sz="2400" dirty="0"/>
              <a:t>Υπερθερμία (έως 43</a:t>
            </a:r>
            <a:r>
              <a:rPr lang="el-GR" altLang="el-GR" sz="2400" baseline="30000" dirty="0"/>
              <a:t>ο</a:t>
            </a:r>
            <a:r>
              <a:rPr lang="en-US" altLang="el-GR" sz="2400" dirty="0"/>
              <a:t>C</a:t>
            </a:r>
            <a:r>
              <a:rPr lang="el-GR" altLang="el-GR" sz="24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      Υποθερμία (&lt;35</a:t>
            </a:r>
            <a:r>
              <a:rPr lang="el-GR" altLang="el-GR" sz="2400" baseline="30000" dirty="0"/>
              <a:t>ο</a:t>
            </a:r>
            <a:r>
              <a:rPr lang="en-US" altLang="el-GR" sz="2400" dirty="0"/>
              <a:t>C</a:t>
            </a:r>
            <a:r>
              <a:rPr lang="el-GR" altLang="el-GR" sz="2400" dirty="0"/>
              <a:t>), </a:t>
            </a:r>
            <a:r>
              <a:rPr lang="el-GR" altLang="el-GR" sz="2400" dirty="0" err="1"/>
              <a:t>ποικιλοθερμία</a:t>
            </a:r>
            <a:endParaRPr lang="el-GR" alt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Συνέπειες υποθερμίας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 err="1"/>
              <a:t>ΗΚΓκές</a:t>
            </a:r>
            <a:r>
              <a:rPr lang="el-GR" altLang="el-GR" sz="2000" dirty="0"/>
              <a:t> αλλοιώσεις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Διαταραχές ρυθμού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Ελάττωση συσταλτικότητας μυοκαρδίου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Αύξηση </a:t>
            </a:r>
            <a:r>
              <a:rPr lang="el-GR" altLang="el-GR" sz="2000" dirty="0" err="1"/>
              <a:t>γλοιότητας</a:t>
            </a:r>
            <a:r>
              <a:rPr lang="el-GR" altLang="el-GR" sz="2000" dirty="0"/>
              <a:t> αίματος, διαταραχές πήξης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Μετατόπιση καμπύλης </a:t>
            </a:r>
            <a:r>
              <a:rPr lang="en-US" altLang="el-GR" sz="2000" dirty="0" err="1"/>
              <a:t>Hb</a:t>
            </a:r>
            <a:r>
              <a:rPr lang="el-GR" altLang="el-GR" sz="2000" dirty="0"/>
              <a:t> αριστερά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Μεταβολική οξέωση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/>
              <a:t>Αδυναμία χρήσης γλυκόζης</a:t>
            </a:r>
            <a:endParaRPr lang="en-GB" altLang="el-GR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Φλεγμονώδης αντίδραση</a:t>
            </a:r>
          </a:p>
        </p:txBody>
      </p:sp>
      <p:sp>
        <p:nvSpPr>
          <p:cNvPr id="256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Τραύμα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Σοβαρή νόσος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Μεσολαβητές φλεγμονής από την εγκεφαλική βλάβη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Σύνδρομο ισχαιμίας – </a:t>
            </a:r>
            <a:r>
              <a:rPr lang="el-GR" dirty="0" err="1"/>
              <a:t>επαναιμάτωσης</a:t>
            </a: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Μεταβολικές διαταραχές από τις </a:t>
            </a:r>
            <a:r>
              <a:rPr lang="el-GR" dirty="0" err="1"/>
              <a:t>κατεχολαμίνες</a:t>
            </a:r>
            <a:r>
              <a:rPr lang="el-GR" dirty="0"/>
              <a:t> </a:t>
            </a:r>
          </a:p>
          <a:p>
            <a:pPr eaLnBrk="1" hangingPunct="1"/>
            <a:endParaRPr lang="el-GR" dirty="0">
              <a:solidFill>
                <a:srgbClr val="0070C0"/>
              </a:solidFill>
            </a:endParaRPr>
          </a:p>
          <a:p>
            <a:pPr eaLnBrk="1" hangingPunct="1"/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 dirty="0"/>
              <a:t>Διαταραχές ηλεκτρολυτών - </a:t>
            </a:r>
            <a:r>
              <a:rPr lang="en-US" altLang="el-GR" sz="3200" b="1" dirty="0"/>
              <a:t>pH</a:t>
            </a:r>
            <a:endParaRPr lang="en-GB" altLang="el-GR" sz="3200" b="1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/>
              <a:t>Υποκαλιαιμία</a:t>
            </a:r>
            <a:r>
              <a:rPr lang="el-GR" altLang="el-GR" sz="2800" dirty="0"/>
              <a:t>, </a:t>
            </a:r>
            <a:r>
              <a:rPr lang="el-GR" altLang="el-GR" sz="2800" dirty="0" err="1"/>
              <a:t>υπερκαλιαιμία</a:t>
            </a:r>
            <a:endParaRPr lang="el-GR" altLang="el-GR" sz="2800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/>
              <a:t>Υπερνατριαιμία</a:t>
            </a:r>
            <a:r>
              <a:rPr lang="el-GR" altLang="el-GR" sz="2800" dirty="0"/>
              <a:t>, </a:t>
            </a:r>
            <a:r>
              <a:rPr lang="el-GR" altLang="el-GR" sz="2800" dirty="0" err="1"/>
              <a:t>υπονατριαιμία</a:t>
            </a:r>
            <a:endParaRPr lang="el-GR" altLang="el-GR" sz="2800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/>
              <a:t>Υπομαγνησιαιμία</a:t>
            </a:r>
            <a:endParaRPr lang="el-GR" altLang="el-GR" sz="2800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/>
              <a:t>Υποασβεστιαιμία</a:t>
            </a:r>
            <a:endParaRPr lang="el-GR" altLang="el-GR" sz="2800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/>
              <a:t>Υποφωσφαταιμία</a:t>
            </a:r>
            <a:endParaRPr lang="el-GR" altLang="el-GR" sz="2800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/>
              <a:t>Μεταβολική οξέωση</a:t>
            </a:r>
            <a:endParaRPr lang="en-GB" altLang="el-G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5928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964E42-7F69-43C3-9237-8A94E60677FD}"/>
              </a:ext>
            </a:extLst>
          </p:cNvPr>
          <p:cNvSpPr/>
          <p:nvPr/>
        </p:nvSpPr>
        <p:spPr>
          <a:xfrm>
            <a:off x="0" y="632837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066D6-46D9-4D65-8022-147518D966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164" y="244029"/>
            <a:ext cx="7355160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Εγκεφαλικός Θάνατος</a:t>
            </a:r>
            <a:r>
              <a:rPr lang="el-GR" altLang="el-GR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>
                <a:solidFill>
                  <a:srgbClr val="0070C0"/>
                </a:solidFill>
              </a:rPr>
              <a:t>   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ΥΠΟΨΙΑ </a:t>
            </a:r>
            <a:r>
              <a:rPr lang="el-GR" dirty="0">
                <a:solidFill>
                  <a:srgbClr val="0070C0"/>
                </a:solidFill>
              </a:rPr>
              <a:t>     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ΤΕΚΜΗΡΙΩΣΗ        ΔΩΡΕΑ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i="1" dirty="0">
                <a:solidFill>
                  <a:srgbClr val="0070C0"/>
                </a:solidFill>
              </a:rPr>
              <a:t>                            </a:t>
            </a:r>
            <a:r>
              <a:rPr lang="en-GB" i="1" dirty="0">
                <a:solidFill>
                  <a:srgbClr val="0070C0"/>
                </a:solidFill>
              </a:rPr>
              <a:t>  </a:t>
            </a:r>
            <a:r>
              <a:rPr lang="el-G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ΧΡΟΝΟΣ</a:t>
            </a:r>
            <a:endParaRPr lang="en-GB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12- 24h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369888" y="2163763"/>
            <a:ext cx="7777162" cy="10493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4211638" y="4005263"/>
            <a:ext cx="3384550" cy="4841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2D94-DDF6-4CBC-8421-34DB6E84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B4AC7-86D2-482A-BD65-54ECC0495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12266"/>
            <a:ext cx="7776864" cy="543346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25EB64-2B79-42B6-8731-0912A089E809}"/>
              </a:ext>
            </a:extLst>
          </p:cNvPr>
          <p:cNvSpPr/>
          <p:nvPr/>
        </p:nvSpPr>
        <p:spPr>
          <a:xfrm>
            <a:off x="0" y="632837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9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7" y="-243408"/>
            <a:ext cx="9144000" cy="6858000"/>
          </a:xfrm>
          <a:prstGeom prst="rect">
            <a:avLst/>
          </a:prstGeom>
        </p:spPr>
      </p:pic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Κύριοι στόχοι διαχείρισης του δότη</a:t>
            </a:r>
            <a:br>
              <a:rPr lang="en-US" alt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altLang="el-G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9138"/>
            <a:ext cx="7521575" cy="3673475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800" dirty="0">
                <a:solidFill>
                  <a:schemeClr val="tx1"/>
                </a:solidFill>
              </a:rPr>
              <a:t>Βελτιστοποίηση αιμάτωσης και παροχής Ο2 στα όργανα 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altLang="el-GR" sz="2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altLang="el-GR" sz="2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800" dirty="0">
                <a:solidFill>
                  <a:schemeClr val="tx1"/>
                </a:solidFill>
              </a:rPr>
              <a:t>Διατήρηση ενδοκρινικής ομοιοστασίας 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altLang="el-GR" sz="2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altLang="el-GR" sz="28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800" dirty="0">
                <a:solidFill>
                  <a:schemeClr val="tx1"/>
                </a:solidFill>
              </a:rPr>
              <a:t>Προφύλαξη των οργάνων σε </a:t>
            </a:r>
            <a:r>
              <a:rPr lang="en-US" altLang="el-GR" sz="2800" dirty="0">
                <a:solidFill>
                  <a:schemeClr val="tx1"/>
                </a:solidFill>
              </a:rPr>
              <a:t>“</a:t>
            </a:r>
            <a:r>
              <a:rPr lang="el-GR" altLang="el-GR" sz="2800" dirty="0">
                <a:solidFill>
                  <a:schemeClr val="tx1"/>
                </a:solidFill>
              </a:rPr>
              <a:t>κίνδυνο</a:t>
            </a:r>
            <a:r>
              <a:rPr lang="en-US" altLang="el-GR" sz="2800" dirty="0">
                <a:solidFill>
                  <a:schemeClr val="tx1"/>
                </a:solidFill>
              </a:rPr>
              <a:t>”</a:t>
            </a:r>
            <a:endParaRPr lang="el-GR" alt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028384" cy="1008112"/>
          </a:xfrm>
        </p:spPr>
        <p:txBody>
          <a:bodyPr/>
          <a:lstStyle/>
          <a:p>
            <a:pPr eaLnBrk="1" hangingPunct="1"/>
            <a:r>
              <a:rPr lang="el-GR" b="1" dirty="0">
                <a:ea typeface="ＭＳ Ｐゴシック" pitchFamily="34" charset="-128"/>
              </a:rPr>
              <a:t>Κύριος Στόχος </a:t>
            </a:r>
            <a:r>
              <a:rPr lang="en-US" b="1" dirty="0">
                <a:ea typeface="ＭＳ Ｐゴシック" pitchFamily="34" charset="-128"/>
              </a:rPr>
              <a:t>:</a:t>
            </a:r>
            <a:r>
              <a:rPr lang="el-GR" b="1" dirty="0">
                <a:ea typeface="ＭＳ Ｐゴシック" pitchFamily="34" charset="-128"/>
              </a:rPr>
              <a:t> </a:t>
            </a:r>
            <a:r>
              <a:rPr lang="fr-FR" b="1" dirty="0" err="1">
                <a:ea typeface="ＭＳ Ｐゴシック" pitchFamily="34" charset="-128"/>
              </a:rPr>
              <a:t>Oxygen</a:t>
            </a:r>
            <a:r>
              <a:rPr lang="fr-FR" b="1" dirty="0">
                <a:ea typeface="ＭＳ Ｐゴシック" pitchFamily="34" charset="-128"/>
              </a:rPr>
              <a:t> </a:t>
            </a:r>
            <a:r>
              <a:rPr lang="fr-FR" b="1" dirty="0" err="1">
                <a:ea typeface="ＭＳ Ｐゴシック" pitchFamily="34" charset="-128"/>
              </a:rPr>
              <a:t>Delivery</a:t>
            </a:r>
            <a:endParaRPr lang="fr-FR" b="1" dirty="0">
              <a:ea typeface="ＭＳ Ｐゴシック" pitchFamily="34" charset="-128"/>
            </a:endParaRP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623888" y="2003425"/>
            <a:ext cx="7991475" cy="22463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12788" y="2671763"/>
            <a:ext cx="783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DO</a:t>
            </a:r>
            <a:r>
              <a:rPr lang="fr-FR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2</a:t>
            </a:r>
            <a:r>
              <a:rPr lang="fr-FR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 = CO x Hb x 1.31 x SaO</a:t>
            </a:r>
            <a:r>
              <a:rPr lang="fr-FR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2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36763" y="3942805"/>
            <a:ext cx="6648450" cy="2814389"/>
            <a:chOff x="1882775" y="3929311"/>
            <a:chExt cx="6648450" cy="2814389"/>
          </a:xfrm>
        </p:grpSpPr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>
              <a:off x="6737351" y="4006850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chemeClr val="accent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6588125" y="5805487"/>
              <a:ext cx="1943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002060"/>
                  </a:solidFill>
                  <a:latin typeface="+mj-lt"/>
                  <a:cs typeface="+mn-cs"/>
                </a:rPr>
                <a:t>Non Invasive</a:t>
              </a:r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3709986" y="3929311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chemeClr val="accent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259138" y="5734050"/>
              <a:ext cx="1943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002060"/>
                  </a:solidFill>
                  <a:latin typeface="+mj-lt"/>
                  <a:cs typeface="+mn-cs"/>
                </a:rPr>
                <a:t>Non Invasive</a:t>
              </a:r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2387600" y="3937000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rgbClr val="FF33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1882775" y="5737225"/>
              <a:ext cx="19431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6000" b="1" dirty="0">
                  <a:solidFill>
                    <a:srgbClr val="002060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0738" y="3535361"/>
            <a:ext cx="6964362" cy="378857"/>
            <a:chOff x="809246" y="4097049"/>
            <a:chExt cx="6964359" cy="379892"/>
          </a:xfrm>
        </p:grpSpPr>
        <p:sp>
          <p:nvSpPr>
            <p:cNvPr id="3" name="TextBox 2"/>
            <p:cNvSpPr txBox="1"/>
            <p:nvPr/>
          </p:nvSpPr>
          <p:spPr>
            <a:xfrm>
              <a:off x="809246" y="4097049"/>
              <a:ext cx="1206499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mLO</a:t>
              </a:r>
              <a:r>
                <a:rPr lang="en-US" baseline="-25000" dirty="0">
                  <a:latin typeface="+mj-lt"/>
                  <a:cs typeface="+mn-cs"/>
                </a:rPr>
                <a:t>2</a:t>
              </a:r>
              <a:r>
                <a:rPr lang="en-US" dirty="0">
                  <a:latin typeface="+mj-lt"/>
                  <a:cs typeface="+mn-cs"/>
                </a:rPr>
                <a:t>/min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8382" y="4097049"/>
              <a:ext cx="504825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g/L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5356" y="4097049"/>
              <a:ext cx="1257299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mLO</a:t>
              </a:r>
              <a:r>
                <a:rPr lang="en-US" baseline="-25000" dirty="0">
                  <a:latin typeface="+mj-lt"/>
                  <a:cs typeface="+mn-cs"/>
                </a:rPr>
                <a:t>2</a:t>
              </a:r>
              <a:r>
                <a:rPr lang="en-US" dirty="0">
                  <a:latin typeface="+mj-lt"/>
                  <a:cs typeface="+mn-cs"/>
                </a:rPr>
                <a:t>/gHb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3080" y="4097049"/>
              <a:ext cx="390525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7895" y="4106600"/>
              <a:ext cx="936625" cy="3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L/min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Εργαστηριακός Έλεγχος</a:t>
            </a:r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Περιοδικά πλήρης εργαστηριακός έλεγχος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Διόρθωση και επανεκτίμηση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Ηλεκτρολύτες και αέρια αίματος  / 6 ώρες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Καλλιέργειες αίματος - ούρων – βρογχικών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endParaRPr lang="el-GR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PCR - COVID 19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πιθανού δότη</a:t>
            </a:r>
          </a:p>
        </p:txBody>
      </p:sp>
      <p:sp>
        <p:nvSpPr>
          <p:cNvPr id="3789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dirty="0"/>
              <a:t>ΑΠ</a:t>
            </a:r>
            <a:endParaRPr lang="en-US" dirty="0"/>
          </a:p>
          <a:p>
            <a:pPr eaLnBrk="1" hangingPunct="1"/>
            <a:r>
              <a:rPr lang="en-US" dirty="0"/>
              <a:t>H</a:t>
            </a:r>
            <a:r>
              <a:rPr lang="el-GR" dirty="0"/>
              <a:t>ΚΓ</a:t>
            </a:r>
          </a:p>
          <a:p>
            <a:pPr eaLnBrk="1" hangingPunct="1"/>
            <a:r>
              <a:rPr lang="en-US" dirty="0"/>
              <a:t>CO/</a:t>
            </a:r>
            <a:r>
              <a:rPr lang="el-GR" dirty="0"/>
              <a:t> </a:t>
            </a:r>
            <a:r>
              <a:rPr lang="en-US" dirty="0"/>
              <a:t>SVV/PCWP</a:t>
            </a:r>
            <a:r>
              <a:rPr lang="el-GR" dirty="0"/>
              <a:t>/</a:t>
            </a:r>
            <a:r>
              <a:rPr lang="en-US" dirty="0"/>
              <a:t>CVP</a:t>
            </a:r>
            <a:endParaRPr lang="el-GR" dirty="0"/>
          </a:p>
          <a:p>
            <a:pPr eaLnBrk="1" hangingPunct="1"/>
            <a:r>
              <a:rPr lang="en-US" dirty="0"/>
              <a:t>Monitoring</a:t>
            </a:r>
            <a:r>
              <a:rPr lang="el-GR" dirty="0"/>
              <a:t> θερμοκρασίας</a:t>
            </a:r>
            <a:endParaRPr lang="en-US" dirty="0"/>
          </a:p>
          <a:p>
            <a:pPr eaLnBrk="1" hangingPunct="1"/>
            <a:r>
              <a:rPr lang="el-GR" dirty="0"/>
              <a:t>Ωριαία διούρηση</a:t>
            </a:r>
          </a:p>
          <a:p>
            <a:pPr eaLnBrk="1" hangingPunct="1"/>
            <a:r>
              <a:rPr lang="en-US" dirty="0"/>
              <a:t>Monitoring </a:t>
            </a:r>
            <a:r>
              <a:rPr lang="el-GR" dirty="0"/>
              <a:t> αναπνευστικού</a:t>
            </a:r>
          </a:p>
          <a:p>
            <a:pPr eaLnBrk="1" hangingPunct="1"/>
            <a:r>
              <a:rPr lang="en-US" dirty="0"/>
              <a:t>SvcO2</a:t>
            </a:r>
          </a:p>
          <a:p>
            <a:pPr eaLnBrk="1" hangingPunct="1"/>
            <a:r>
              <a:rPr lang="el-GR" dirty="0"/>
              <a:t>Εργαστηριακά- </a:t>
            </a:r>
            <a:r>
              <a:rPr lang="el-GR" dirty="0" err="1"/>
              <a:t>οξεοβασική</a:t>
            </a:r>
            <a:r>
              <a:rPr lang="el-GR" dirty="0"/>
              <a:t> ισορροπία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68560" y="971662"/>
            <a:ext cx="9065939" cy="248279"/>
          </a:xfrm>
        </p:spPr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 Στέλεχος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Fflig\Pictures\stelex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29409"/>
            <a:ext cx="5330056" cy="345983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24825-6AC4-4982-990C-02F41450C007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9937" name="Text Box 7"/>
          <p:cNvSpPr txBox="1">
            <a:spLocks noChangeArrowheads="1"/>
          </p:cNvSpPr>
          <p:nvPr/>
        </p:nvSpPr>
        <p:spPr bwMode="auto">
          <a:xfrm>
            <a:off x="4572000" y="333375"/>
            <a:ext cx="4572000" cy="184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Αιμοδυναμική Εκτίμηση και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US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MAP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&gt;60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mm Hg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Αγγειοδραστικά &lt; 10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(DA, DOB)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Διούρηση &gt;1.0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ml/kg/h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LVEF&gt;45%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216058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solidFill>
                  <a:srgbClr val="002060"/>
                </a:solidFill>
                <a:latin typeface="Garamond" pitchFamily="18" charset="0"/>
              </a:rPr>
              <a:t>Παρακολούθηση ως</a:t>
            </a:r>
          </a:p>
          <a:p>
            <a:pPr>
              <a:spcBef>
                <a:spcPct val="50000"/>
              </a:spcBef>
            </a:pPr>
            <a:r>
              <a:rPr lang="el-GR" altLang="el-GR" sz="1600" b="1" dirty="0">
                <a:solidFill>
                  <a:srgbClr val="002060"/>
                </a:solidFill>
                <a:latin typeface="Garamond" pitchFamily="18" charset="0"/>
              </a:rPr>
              <a:t>τη λήψη των οργάνων</a:t>
            </a:r>
            <a:endParaRPr lang="el-GR" altLang="el-GR" sz="16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39" name="Line 9"/>
          <p:cNvSpPr>
            <a:spLocks noChangeShapeType="1"/>
          </p:cNvSpPr>
          <p:nvPr/>
        </p:nvSpPr>
        <p:spPr bwMode="auto">
          <a:xfrm flipH="1">
            <a:off x="3924300" y="1196975"/>
            <a:ext cx="6477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3132138" y="1052513"/>
            <a:ext cx="7921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>
                <a:solidFill>
                  <a:srgbClr val="002060"/>
                </a:solidFill>
                <a:latin typeface="Garamond" pitchFamily="18" charset="0"/>
              </a:rPr>
              <a:t>Ναι</a:t>
            </a:r>
          </a:p>
        </p:txBody>
      </p:sp>
      <p:sp>
        <p:nvSpPr>
          <p:cNvPr id="39941" name="Line 11"/>
          <p:cNvSpPr>
            <a:spLocks noChangeShapeType="1"/>
          </p:cNvSpPr>
          <p:nvPr/>
        </p:nvSpPr>
        <p:spPr bwMode="auto">
          <a:xfrm flipH="1">
            <a:off x="2411413" y="1196975"/>
            <a:ext cx="7207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2" name="Line 12"/>
          <p:cNvSpPr>
            <a:spLocks noChangeShapeType="1"/>
          </p:cNvSpPr>
          <p:nvPr/>
        </p:nvSpPr>
        <p:spPr bwMode="auto">
          <a:xfrm>
            <a:off x="1403350" y="1484313"/>
            <a:ext cx="0" cy="86518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827088" y="2420938"/>
            <a:ext cx="1223962" cy="2873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Αστάθεια</a:t>
            </a:r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03350" y="2708275"/>
            <a:ext cx="0" cy="43338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403350" y="3141663"/>
            <a:ext cx="187325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3348038" y="2997200"/>
            <a:ext cx="2951162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Καθετήρας πνευμονικής αρτηρίας</a:t>
            </a:r>
          </a:p>
        </p:txBody>
      </p:sp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5076825" y="2349500"/>
            <a:ext cx="1296988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Όχι</a:t>
            </a:r>
          </a:p>
        </p:txBody>
      </p:sp>
      <p:sp>
        <p:nvSpPr>
          <p:cNvPr id="39948" name="Line 20"/>
          <p:cNvSpPr>
            <a:spLocks noChangeShapeType="1"/>
          </p:cNvSpPr>
          <p:nvPr/>
        </p:nvSpPr>
        <p:spPr bwMode="auto">
          <a:xfrm>
            <a:off x="5724525" y="2636838"/>
            <a:ext cx="0" cy="3603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9" name="Line 21"/>
          <p:cNvSpPr>
            <a:spLocks noChangeShapeType="1"/>
          </p:cNvSpPr>
          <p:nvPr/>
        </p:nvSpPr>
        <p:spPr bwMode="auto">
          <a:xfrm>
            <a:off x="4572000" y="3357563"/>
            <a:ext cx="0" cy="64611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0" name="Line 22"/>
          <p:cNvSpPr>
            <a:spLocks noChangeShapeType="1"/>
          </p:cNvSpPr>
          <p:nvPr/>
        </p:nvSpPr>
        <p:spPr bwMode="auto">
          <a:xfrm flipV="1">
            <a:off x="1908175" y="3644900"/>
            <a:ext cx="525621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1" name="Line 23"/>
          <p:cNvSpPr>
            <a:spLocks noChangeShapeType="1"/>
          </p:cNvSpPr>
          <p:nvPr/>
        </p:nvSpPr>
        <p:spPr bwMode="auto">
          <a:xfrm>
            <a:off x="1908175" y="3644900"/>
            <a:ext cx="0" cy="2889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2" name="Line 25"/>
          <p:cNvSpPr>
            <a:spLocks noChangeShapeType="1"/>
          </p:cNvSpPr>
          <p:nvPr/>
        </p:nvSpPr>
        <p:spPr bwMode="auto">
          <a:xfrm>
            <a:off x="7164388" y="3644900"/>
            <a:ext cx="0" cy="2889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3" name="Rectangle 26"/>
          <p:cNvSpPr>
            <a:spLocks noChangeArrowheads="1"/>
          </p:cNvSpPr>
          <p:nvPr/>
        </p:nvSpPr>
        <p:spPr bwMode="auto">
          <a:xfrm>
            <a:off x="1116013" y="4005263"/>
            <a:ext cx="1800225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όγκος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PAOP 8-12 mm Hg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CVP 6-8 mm Hg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4" name="Rectangle 27"/>
          <p:cNvSpPr>
            <a:spLocks noChangeArrowheads="1"/>
          </p:cNvSpPr>
          <p:nvPr/>
        </p:nvSpPr>
        <p:spPr bwMode="auto">
          <a:xfrm>
            <a:off x="3348038" y="4005263"/>
            <a:ext cx="2447925" cy="936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αντλία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CI &gt;2.4 L/min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LVSVI&gt;15 g.m/cm5/beat</a:t>
            </a:r>
          </a:p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Διούρηση &gt;1.0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ml/kg/h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5" name="Rectangle 28"/>
          <p:cNvSpPr>
            <a:spLocks noChangeArrowheads="1"/>
          </p:cNvSpPr>
          <p:nvPr/>
        </p:nvSpPr>
        <p:spPr bwMode="auto">
          <a:xfrm>
            <a:off x="6300788" y="4005263"/>
            <a:ext cx="244792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αντιστάσεις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MAP&gt;60 mm Hg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SVR 800-1200 dyn.sec.cm</a:t>
            </a:r>
            <a:r>
              <a:rPr lang="en-US" altLang="el-GR" sz="1600" b="1" baseline="30000">
                <a:solidFill>
                  <a:srgbClr val="002060"/>
                </a:solidFill>
                <a:latin typeface="Garamond" pitchFamily="18" charset="0"/>
              </a:rPr>
              <a:t>5</a:t>
            </a:r>
            <a:endParaRPr lang="el-GR" altLang="el-GR" sz="1600" b="1" baseline="3000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6" name="Line 29"/>
          <p:cNvSpPr>
            <a:spLocks noChangeShapeType="1"/>
          </p:cNvSpPr>
          <p:nvPr/>
        </p:nvSpPr>
        <p:spPr bwMode="auto">
          <a:xfrm>
            <a:off x="5724525" y="213360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7" name="Text Box 31"/>
          <p:cNvSpPr txBox="1">
            <a:spLocks noChangeArrowheads="1"/>
          </p:cNvSpPr>
          <p:nvPr/>
        </p:nvSpPr>
        <p:spPr bwMode="auto">
          <a:xfrm>
            <a:off x="0" y="4221163"/>
            <a:ext cx="97155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στόχοι</a:t>
            </a:r>
          </a:p>
        </p:txBody>
      </p:sp>
      <p:sp>
        <p:nvSpPr>
          <p:cNvPr id="39958" name="Line 32"/>
          <p:cNvSpPr>
            <a:spLocks noChangeShapeType="1"/>
          </p:cNvSpPr>
          <p:nvPr/>
        </p:nvSpPr>
        <p:spPr bwMode="auto">
          <a:xfrm>
            <a:off x="1908175" y="4797425"/>
            <a:ext cx="0" cy="431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9" name="Line 33"/>
          <p:cNvSpPr>
            <a:spLocks noChangeShapeType="1"/>
          </p:cNvSpPr>
          <p:nvPr/>
        </p:nvSpPr>
        <p:spPr bwMode="auto">
          <a:xfrm>
            <a:off x="4500563" y="4941888"/>
            <a:ext cx="0" cy="2873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0" name="Line 34"/>
          <p:cNvSpPr>
            <a:spLocks noChangeShapeType="1"/>
          </p:cNvSpPr>
          <p:nvPr/>
        </p:nvSpPr>
        <p:spPr bwMode="auto">
          <a:xfrm>
            <a:off x="7164388" y="4868863"/>
            <a:ext cx="0" cy="3619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1" name="Rectangle 35"/>
          <p:cNvSpPr>
            <a:spLocks noChangeArrowheads="1"/>
          </p:cNvSpPr>
          <p:nvPr/>
        </p:nvSpPr>
        <p:spPr bwMode="auto">
          <a:xfrm>
            <a:off x="1187450" y="5229225"/>
            <a:ext cx="1657350" cy="287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Υγρά ή διουρητικά</a:t>
            </a:r>
          </a:p>
        </p:txBody>
      </p:sp>
      <p:sp>
        <p:nvSpPr>
          <p:cNvPr id="39962" name="Rectangle 36"/>
          <p:cNvSpPr>
            <a:spLocks noChangeArrowheads="1"/>
          </p:cNvSpPr>
          <p:nvPr/>
        </p:nvSpPr>
        <p:spPr bwMode="auto">
          <a:xfrm>
            <a:off x="3708400" y="5229225"/>
            <a:ext cx="1871663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Ινότροπα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DA, DOB, EPI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63" name="Rectangle 37"/>
          <p:cNvSpPr>
            <a:spLocks noChangeArrowheads="1"/>
          </p:cNvSpPr>
          <p:nvPr/>
        </p:nvSpPr>
        <p:spPr bwMode="auto">
          <a:xfrm>
            <a:off x="6372225" y="5229225"/>
            <a:ext cx="1800225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Αγγειοδιασταλτικά</a:t>
            </a:r>
            <a:endParaRPr lang="en-US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EPI, NE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64" name="Text Box 38"/>
          <p:cNvSpPr txBox="1">
            <a:spLocks noChangeArrowheads="1"/>
          </p:cNvSpPr>
          <p:nvPr/>
        </p:nvSpPr>
        <p:spPr bwMode="auto">
          <a:xfrm>
            <a:off x="0" y="5157788"/>
            <a:ext cx="97155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αγωγή</a:t>
            </a:r>
          </a:p>
        </p:txBody>
      </p:sp>
      <p:sp>
        <p:nvSpPr>
          <p:cNvPr id="39965" name="Line 39"/>
          <p:cNvSpPr>
            <a:spLocks noChangeShapeType="1"/>
          </p:cNvSpPr>
          <p:nvPr/>
        </p:nvSpPr>
        <p:spPr bwMode="auto">
          <a:xfrm>
            <a:off x="1908175" y="5516563"/>
            <a:ext cx="0" cy="43338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6" name="Line 41"/>
          <p:cNvSpPr>
            <a:spLocks noChangeShapeType="1"/>
          </p:cNvSpPr>
          <p:nvPr/>
        </p:nvSpPr>
        <p:spPr bwMode="auto">
          <a:xfrm>
            <a:off x="7164388" y="573405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7" name="Line 42"/>
          <p:cNvSpPr>
            <a:spLocks noChangeShapeType="1"/>
          </p:cNvSpPr>
          <p:nvPr/>
        </p:nvSpPr>
        <p:spPr bwMode="auto">
          <a:xfrm>
            <a:off x="1908175" y="5949950"/>
            <a:ext cx="525621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8" name="Line 43"/>
          <p:cNvSpPr>
            <a:spLocks noChangeShapeType="1"/>
          </p:cNvSpPr>
          <p:nvPr/>
        </p:nvSpPr>
        <p:spPr bwMode="auto">
          <a:xfrm>
            <a:off x="4500563" y="5734050"/>
            <a:ext cx="0" cy="3587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9" name="Text Box 44"/>
          <p:cNvSpPr txBox="1">
            <a:spLocks noChangeArrowheads="1"/>
          </p:cNvSpPr>
          <p:nvPr/>
        </p:nvSpPr>
        <p:spPr bwMode="auto">
          <a:xfrm>
            <a:off x="2843213" y="6116638"/>
            <a:ext cx="4321175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Σταθερότητα με &lt; 10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DA, DOB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&lt;0.05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ΝΕ και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LVEF &gt;45%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70" name="Text Box 45"/>
          <p:cNvSpPr txBox="1">
            <a:spLocks noChangeArrowheads="1"/>
          </p:cNvSpPr>
          <p:nvPr/>
        </p:nvSpPr>
        <p:spPr bwMode="auto">
          <a:xfrm>
            <a:off x="0" y="6237288"/>
            <a:ext cx="1692275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παρακολούθηση</a:t>
            </a:r>
          </a:p>
        </p:txBody>
      </p:sp>
      <p:sp>
        <p:nvSpPr>
          <p:cNvPr id="39971" name="Line 46"/>
          <p:cNvSpPr>
            <a:spLocks noChangeShapeType="1"/>
          </p:cNvSpPr>
          <p:nvPr/>
        </p:nvSpPr>
        <p:spPr bwMode="auto">
          <a:xfrm flipH="1">
            <a:off x="1763713" y="6453188"/>
            <a:ext cx="10795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72" name="Text Box 47"/>
          <p:cNvSpPr txBox="1">
            <a:spLocks noChangeArrowheads="1"/>
          </p:cNvSpPr>
          <p:nvPr/>
        </p:nvSpPr>
        <p:spPr bwMode="auto">
          <a:xfrm>
            <a:off x="1835696" y="5949280"/>
            <a:ext cx="86360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002060"/>
                </a:solidFill>
                <a:latin typeface="Garamond" pitchFamily="18" charset="0"/>
              </a:rPr>
              <a:t>ναι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 επιπλοκών από το καρδιαγγειακό</a:t>
            </a:r>
            <a:endParaRPr lang="en-GB" alt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25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Μεγάλη βραδυκαρδία, </a:t>
            </a:r>
            <a:r>
              <a:rPr lang="el-GR" alt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ασυστολία</a:t>
            </a:r>
            <a:endParaRPr lang="el-GR" alt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αδρεναλίνη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</a:t>
            </a:r>
            <a:r>
              <a:rPr lang="el-GR" altLang="el-GR" sz="2400" dirty="0" err="1"/>
              <a:t>ισοπροτερενόλη</a:t>
            </a:r>
            <a:endParaRPr lang="el-GR" altLang="el-GR" sz="24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    </a:t>
            </a:r>
            <a:r>
              <a:rPr lang="el-GR" altLang="el-GR" sz="2400" dirty="0" err="1"/>
              <a:t>βηματοδότηση</a:t>
            </a:r>
            <a:endParaRPr lang="el-GR" altLang="el-GR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Ταχυαρρυθμία</a:t>
            </a:r>
            <a:endParaRPr lang="el-GR" alt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β-αναστολέας : </a:t>
            </a:r>
            <a:r>
              <a:rPr lang="el-GR" altLang="el-GR" sz="2400" dirty="0" err="1"/>
              <a:t>εσμολόλη</a:t>
            </a:r>
            <a:endParaRPr lang="el-GR" altLang="el-GR" sz="24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διόρθωση υποθερμίας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Ταχυαρρυθμία</a:t>
            </a: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υπέρταση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αναισθητικό (πτητικό, </a:t>
            </a:r>
            <a:r>
              <a:rPr lang="en-US" altLang="el-GR" sz="2400" dirty="0"/>
              <a:t>Fentanyl</a:t>
            </a:r>
            <a:r>
              <a:rPr lang="el-GR" altLang="el-GR" sz="2400" dirty="0"/>
              <a:t>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β-αναστολέας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ανταγωνιστής </a:t>
            </a:r>
            <a:r>
              <a:rPr lang="en-US" altLang="el-GR" sz="2400" dirty="0"/>
              <a:t>Ca</a:t>
            </a:r>
            <a:r>
              <a:rPr lang="el-GR" altLang="el-GR" sz="2400" dirty="0"/>
              <a:t> </a:t>
            </a:r>
            <a:r>
              <a:rPr lang="en-US" altLang="el-GR" sz="2400" dirty="0"/>
              <a:t>(verapamil)</a:t>
            </a:r>
            <a:endParaRPr lang="el-GR" altLang="el-GR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Ανθεκτική υπέρταση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</a:t>
            </a:r>
            <a:r>
              <a:rPr lang="el-GR" altLang="el-GR" sz="2400" dirty="0" err="1"/>
              <a:t>υδραλαζίνη</a:t>
            </a:r>
            <a:endParaRPr lang="el-GR" altLang="el-GR" sz="24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/>
              <a:t>	</a:t>
            </a:r>
            <a:r>
              <a:rPr lang="el-GR" altLang="el-GR" sz="2400" dirty="0" err="1"/>
              <a:t>νιτροπρωσσικό</a:t>
            </a:r>
            <a:endParaRPr lang="el-GR" altLang="el-GR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l-G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948" y="3433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Χορήγηση υγρών-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αγγεισυσπαστικών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ινοτρόπων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/>
              <a:t>20-30 </a:t>
            </a:r>
            <a:r>
              <a:rPr lang="en-US" dirty="0"/>
              <a:t>ml/Kg </a:t>
            </a:r>
            <a:r>
              <a:rPr lang="el-GR" dirty="0"/>
              <a:t>κρυσταλλοειδή –σε 30 λεπτά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Αγγειοσυσπαστικά</a:t>
            </a:r>
            <a:r>
              <a:rPr lang="el-GR" dirty="0"/>
              <a:t>- </a:t>
            </a:r>
            <a:r>
              <a:rPr lang="el-GR" dirty="0" err="1"/>
              <a:t>ινότροπα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/>
              <a:t>Νορ-αδρεναλίνη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err="1"/>
              <a:t>Βασοπρεσίνη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dirty="0" err="1"/>
              <a:t>Ντοπαμίνη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err="1"/>
              <a:t>Δοβουταμίνη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/>
              <a:t>Δόση</a:t>
            </a:r>
            <a:r>
              <a:rPr lang="en-US" dirty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Αναπνευστικού</a:t>
            </a:r>
            <a:endParaRPr lang="en-GB" alt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/>
              <a:t>προστατευτικός μηχανικός αερισμός  (15% - 20% 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/>
              <a:t>TV  </a:t>
            </a:r>
            <a:r>
              <a:rPr lang="el-GR" altLang="el-GR" dirty="0"/>
              <a:t>6-8 </a:t>
            </a:r>
            <a:r>
              <a:rPr lang="en-US" altLang="el-GR" dirty="0"/>
              <a:t>ml/kg</a:t>
            </a:r>
            <a:r>
              <a:rPr lang="el-GR" altLang="el-GR" dirty="0"/>
              <a:t>  ΙΣΒ 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/>
              <a:t>FiO</a:t>
            </a:r>
            <a:r>
              <a:rPr lang="en-US" altLang="el-GR" baseline="-25000" dirty="0"/>
              <a:t>2</a:t>
            </a:r>
            <a:r>
              <a:rPr lang="el-GR" altLang="el-GR" baseline="-25000" dirty="0"/>
              <a:t> </a:t>
            </a:r>
            <a:r>
              <a:rPr lang="el-GR" altLang="el-GR" dirty="0"/>
              <a:t> - </a:t>
            </a:r>
            <a:r>
              <a:rPr lang="en-US" altLang="el-GR" dirty="0"/>
              <a:t>pO</a:t>
            </a:r>
            <a:r>
              <a:rPr lang="en-US" altLang="el-GR" baseline="-25000" dirty="0"/>
              <a:t>2</a:t>
            </a:r>
            <a:r>
              <a:rPr lang="en-US" altLang="el-GR" dirty="0"/>
              <a:t> </a:t>
            </a:r>
            <a:r>
              <a:rPr lang="el-GR" altLang="el-GR" dirty="0"/>
              <a:t>&gt;90</a:t>
            </a:r>
            <a:r>
              <a:rPr lang="en-US" altLang="el-GR" dirty="0"/>
              <a:t>mmHg</a:t>
            </a:r>
            <a:endParaRPr lang="el-GR" altLang="el-GR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/>
              <a:t>PEEP 5 cm H</a:t>
            </a:r>
            <a:r>
              <a:rPr lang="en-US" altLang="el-GR" baseline="-25000" dirty="0"/>
              <a:t>2</a:t>
            </a:r>
            <a:r>
              <a:rPr lang="en-US" altLang="el-GR" dirty="0"/>
              <a:t>O</a:t>
            </a:r>
            <a:endParaRPr lang="el-GR" altLang="el-GR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dirty="0" err="1"/>
              <a:t>Pplateau</a:t>
            </a:r>
            <a:r>
              <a:rPr lang="el-GR" altLang="el-GR" dirty="0"/>
              <a:t> &lt; 30 cmH2O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/>
              <a:t>pCO</a:t>
            </a:r>
            <a:r>
              <a:rPr lang="en-US" altLang="el-GR" baseline="-25000" dirty="0"/>
              <a:t>2</a:t>
            </a:r>
            <a:r>
              <a:rPr lang="en-US" altLang="el-GR" dirty="0"/>
              <a:t> 35-45 mmHg</a:t>
            </a:r>
            <a:endParaRPr lang="el-GR" altLang="el-GR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/>
              <a:t>pH 7.35- 7.4</a:t>
            </a:r>
            <a:r>
              <a:rPr lang="el-GR" altLang="el-GR" dirty="0"/>
              <a:t>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/>
              <a:t>Απομάκρυνση βρογχικών εκκρίσεων </a:t>
            </a:r>
            <a:endParaRPr lang="el-GR" altLang="el-GR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/>
              <a:t>Παρακολούθηση και αντιμετώπιση πιθανών επιπλοκών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800" dirty="0"/>
              <a:t>Χειρισμοί διάνοιξης των κυψελίδων	</a:t>
            </a:r>
            <a:endParaRPr lang="en-GB" altLang="el-GR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Αιματολογικό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/>
              <a:t>Hb</a:t>
            </a:r>
            <a:r>
              <a:rPr lang="en-US" dirty="0"/>
              <a:t> 7 - 10 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l-GR" dirty="0" err="1"/>
              <a:t>αιμοδυναμικά</a:t>
            </a:r>
            <a:r>
              <a:rPr lang="el-GR" dirty="0"/>
              <a:t> σταθερό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/>
              <a:t>Μετάγγιση αν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/>
              <a:t>&lt; 10 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l-GR" dirty="0"/>
              <a:t>σε αιμοδυναμική αστάθεια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/>
              <a:t>Μετάγγιση πλάσματος αν </a:t>
            </a:r>
            <a:r>
              <a:rPr lang="en-US" dirty="0"/>
              <a:t>INR &gt; 1.5</a:t>
            </a:r>
            <a:endParaRPr lang="el-GR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/>
              <a:t>Μετάγγιση αιμοπεταλίων αν</a:t>
            </a:r>
            <a:r>
              <a:rPr lang="en-US" dirty="0"/>
              <a:t> </a:t>
            </a:r>
            <a:r>
              <a:rPr lang="el-GR" dirty="0"/>
              <a:t>100,000/mm3 με ενεργό αιμορραγία ή &lt; 50.000/mm3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/>
              <a:t>Μετάγγιση </a:t>
            </a:r>
            <a:r>
              <a:rPr lang="el-GR" dirty="0" err="1"/>
              <a:t>κρυοκαθιζήματος</a:t>
            </a:r>
            <a:r>
              <a:rPr lang="el-GR" dirty="0"/>
              <a:t> αν </a:t>
            </a:r>
            <a:r>
              <a:rPr lang="el-GR" dirty="0" err="1"/>
              <a:t>ινοδωγόνο</a:t>
            </a:r>
            <a:r>
              <a:rPr lang="el-GR" dirty="0"/>
              <a:t>&lt;</a:t>
            </a:r>
            <a:r>
              <a:rPr lang="en-US" dirty="0"/>
              <a:t>100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l-GR" dirty="0"/>
              <a:t>μετά από χορήγηση πλάσματος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Ηλεκτρολυτικές Διαταραχές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b="1" dirty="0"/>
              <a:t>Διόρθωση ηλεκτρολυτικών διαταραχών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b="1" dirty="0" err="1"/>
              <a:t>Αποιος</a:t>
            </a:r>
            <a:r>
              <a:rPr lang="el-GR" altLang="el-GR" b="1" dirty="0"/>
              <a:t> διαβήτης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b="1" dirty="0"/>
              <a:t>   </a:t>
            </a:r>
            <a:r>
              <a:rPr lang="el-GR" altLang="el-GR" b="1" dirty="0" err="1"/>
              <a:t>βαζοπρεσσίνη</a:t>
            </a:r>
            <a:r>
              <a:rPr lang="el-GR" altLang="el-GR" b="1" dirty="0"/>
              <a:t>: </a:t>
            </a:r>
            <a:r>
              <a:rPr lang="el-GR" altLang="el-GR" dirty="0"/>
              <a:t>δρα σε </a:t>
            </a:r>
            <a:r>
              <a:rPr lang="en-US" altLang="el-GR" dirty="0"/>
              <a:t>V1 </a:t>
            </a:r>
            <a:r>
              <a:rPr lang="el-GR" altLang="el-GR" dirty="0"/>
              <a:t>και </a:t>
            </a:r>
            <a:r>
              <a:rPr lang="en-US" altLang="el-GR" dirty="0"/>
              <a:t>V2 </a:t>
            </a:r>
            <a:r>
              <a:rPr lang="el-GR" altLang="el-GR" dirty="0"/>
              <a:t>υποδοχείς και χορηγείται σε συνεχή έγχυση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b="1" dirty="0"/>
              <a:t>   </a:t>
            </a:r>
            <a:r>
              <a:rPr lang="el-GR" altLang="el-GR" b="1" dirty="0" err="1"/>
              <a:t>δεσμοπρεσσίνη</a:t>
            </a:r>
            <a:r>
              <a:rPr lang="el-GR" altLang="el-GR" dirty="0"/>
              <a:t>: ειδική για </a:t>
            </a:r>
            <a:r>
              <a:rPr lang="en-US" altLang="el-GR" dirty="0"/>
              <a:t>V2 </a:t>
            </a:r>
            <a:r>
              <a:rPr lang="el-GR" altLang="el-GR" dirty="0"/>
              <a:t>υποδοχείς με κύρια </a:t>
            </a:r>
            <a:r>
              <a:rPr lang="el-GR" altLang="el-GR" dirty="0" err="1"/>
              <a:t>αντιδιουρητική</a:t>
            </a:r>
            <a:r>
              <a:rPr lang="el-GR" altLang="el-GR" dirty="0"/>
              <a:t> δράση. Χορηγείται </a:t>
            </a:r>
            <a:r>
              <a:rPr lang="el-GR" altLang="el-GR" dirty="0" err="1"/>
              <a:t>ενδορρινικά</a:t>
            </a:r>
            <a:r>
              <a:rPr lang="el-GR" altLang="el-GR" dirty="0"/>
              <a:t>, </a:t>
            </a:r>
            <a:r>
              <a:rPr lang="el-GR" altLang="el-GR" dirty="0" err="1"/>
              <a:t>ενδοτραχειακά</a:t>
            </a:r>
            <a:r>
              <a:rPr lang="el-GR" altLang="el-GR" dirty="0"/>
              <a:t>, ενδοφλεβίως, υποδορίως και </a:t>
            </a:r>
            <a:r>
              <a:rPr lang="el-GR" altLang="el-GR" dirty="0" err="1"/>
              <a:t>ενδομυικώς</a:t>
            </a:r>
            <a:r>
              <a:rPr lang="el-GR" altLang="el-GR" dirty="0"/>
              <a:t>. Διάρκεια δράσης 6-20 ώρες</a:t>
            </a:r>
          </a:p>
          <a:p>
            <a:pPr eaLnBrk="1" hangingPunct="1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Θερμοκρασία  σώματος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b="1" dirty="0"/>
              <a:t>Κεντρική θερμοκρασία&gt; 35°</a:t>
            </a:r>
            <a:r>
              <a:rPr lang="en-US" sz="2800" b="1" dirty="0"/>
              <a:t>C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b="1" dirty="0"/>
              <a:t>Ιδανική 36°</a:t>
            </a:r>
            <a:r>
              <a:rPr lang="en-US" sz="2800" b="1" dirty="0"/>
              <a:t>C</a:t>
            </a:r>
            <a:r>
              <a:rPr lang="el-GR" sz="2800" b="1" dirty="0"/>
              <a:t> - 37,5°</a:t>
            </a:r>
            <a:r>
              <a:rPr lang="en-US" sz="2800" b="1" dirty="0"/>
              <a:t>C</a:t>
            </a:r>
            <a:endParaRPr lang="el-GR" sz="28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800" b="1" dirty="0"/>
              <a:t>    Τρόποι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Παθητική εξωτερική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Ενεργητική εξωτερική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Ενεργητική εσωτερική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27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Λοιμώξεις και δείκτες φλεγμονής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H CRP </a:t>
            </a:r>
            <a:r>
              <a:rPr lang="el-GR" altLang="el-GR" dirty="0"/>
              <a:t>αναξιόπιστη για τη διαφορική διάγνωση λοίμωξης</a:t>
            </a:r>
          </a:p>
          <a:p>
            <a:pPr eaLnBrk="1" hangingPunct="1"/>
            <a:r>
              <a:rPr lang="el-GR" altLang="el-GR" dirty="0"/>
              <a:t>Ο εγκεφαλικός θάνατος σχετίζεται με αυξημένα επίπεδα </a:t>
            </a:r>
            <a:r>
              <a:rPr lang="en-US" altLang="el-GR" dirty="0"/>
              <a:t>PCT &gt; </a:t>
            </a:r>
            <a:r>
              <a:rPr lang="el-GR" altLang="el-GR" dirty="0"/>
              <a:t>2 </a:t>
            </a:r>
            <a:r>
              <a:rPr lang="el-GR" altLang="el-GR" dirty="0" err="1"/>
              <a:t>ng</a:t>
            </a:r>
            <a:r>
              <a:rPr lang="el-GR" altLang="el-GR" dirty="0"/>
              <a:t>/</a:t>
            </a:r>
            <a:r>
              <a:rPr lang="en-US" altLang="el-GR" dirty="0"/>
              <a:t>ml, </a:t>
            </a:r>
            <a:r>
              <a:rPr lang="el-GR" altLang="el-GR" dirty="0"/>
              <a:t>στο 50% των περιπτώσεων</a:t>
            </a:r>
          </a:p>
          <a:p>
            <a:pPr eaLnBrk="1" hangingPunct="1"/>
            <a:r>
              <a:rPr lang="el-GR" altLang="el-GR" dirty="0"/>
              <a:t>Τιμές </a:t>
            </a:r>
            <a:r>
              <a:rPr lang="en-US" altLang="el-GR" dirty="0"/>
              <a:t>PCT &gt;9 </a:t>
            </a:r>
            <a:r>
              <a:rPr lang="en-US" altLang="el-GR" dirty="0" err="1"/>
              <a:t>ng</a:t>
            </a:r>
            <a:r>
              <a:rPr lang="en-US" altLang="el-GR" dirty="0"/>
              <a:t>/ml </a:t>
            </a:r>
            <a:r>
              <a:rPr lang="el-GR" altLang="el-GR" dirty="0"/>
              <a:t>μπορεί να είναι ένδειξη λοίμωξης</a:t>
            </a:r>
          </a:p>
          <a:p>
            <a:pPr eaLnBrk="1" hangingPunct="1"/>
            <a:r>
              <a:rPr lang="el-GR" altLang="el-GR" dirty="0"/>
              <a:t>Καλλιέργειες αίματος –ούρων- βρογχικών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95288" y="6078538"/>
            <a:ext cx="87487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latin typeface="Garamond" pitchFamily="18" charset="0"/>
              </a:rPr>
              <a:t>                                                                      Transplantation Proceedings 2007</a:t>
            </a:r>
            <a:r>
              <a:rPr lang="en-US" altLang="el-GR">
                <a:latin typeface="Garamond" pitchFamily="18" charset="0"/>
              </a:rPr>
              <a:t>; </a:t>
            </a:r>
            <a:r>
              <a:rPr lang="el-GR" altLang="el-GR">
                <a:latin typeface="Garamond" pitchFamily="18" charset="0"/>
              </a:rPr>
              <a:t>39</a:t>
            </a:r>
            <a:r>
              <a:rPr lang="en-US" altLang="el-GR">
                <a:latin typeface="Garamond" pitchFamily="18" charset="0"/>
              </a:rPr>
              <a:t>:</a:t>
            </a:r>
            <a:r>
              <a:rPr lang="el-GR" altLang="el-GR">
                <a:latin typeface="Garamond" pitchFamily="18" charset="0"/>
              </a:rPr>
              <a:t> 2970–2974 </a:t>
            </a:r>
          </a:p>
          <a:p>
            <a:pPr>
              <a:spcBef>
                <a:spcPct val="50000"/>
              </a:spcBef>
            </a:pPr>
            <a:endParaRPr lang="el-GR" altLang="el-GR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Γενικά  Μέτρα</a:t>
            </a:r>
            <a:endParaRPr lang="en-GB" alt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dirty="0"/>
              <a:t>Προστασία από λοιμώξεις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/>
              <a:t>Προστασία κερατοειδών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/>
              <a:t>Αποφυγή </a:t>
            </a:r>
            <a:r>
              <a:rPr lang="el-GR" altLang="el-GR" dirty="0" err="1"/>
              <a:t>νεφροτοξικών</a:t>
            </a:r>
            <a:r>
              <a:rPr lang="el-GR" altLang="el-GR" dirty="0"/>
              <a:t> φαρμάκων</a:t>
            </a:r>
            <a:endParaRPr lang="en-US" altLang="el-GR" dirty="0"/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/>
              <a:t>Συνέχιση θρέψης (</a:t>
            </a:r>
            <a:r>
              <a:rPr lang="en-GB" altLang="el-GR" dirty="0"/>
              <a:t>70 </a:t>
            </a:r>
            <a:r>
              <a:rPr lang="el-GR" altLang="el-GR" dirty="0"/>
              <a:t>-</a:t>
            </a:r>
            <a:r>
              <a:rPr lang="en-GB" altLang="el-GR" dirty="0"/>
              <a:t>85% </a:t>
            </a:r>
            <a:r>
              <a:rPr lang="el-GR" altLang="el-GR" dirty="0"/>
              <a:t>των βασικών ενεργειακών αναγκών)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/>
              <a:t>Αντιβιοτική αγωγή</a:t>
            </a:r>
            <a:endParaRPr lang="en-GB" alt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7C1D75-8CAD-4078-84EF-6EFB27741E7C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01B2-755D-40AA-8C9E-9A19627A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Μέσος εγκέφαλος</a:t>
            </a:r>
          </a:p>
          <a:p>
            <a:r>
              <a:rPr lang="el-GR" dirty="0"/>
              <a:t>ΙΙΙ κοινό κινητικό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Αντανακλαστικό της κόρης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Κινήσεις οφθαλμού </a:t>
            </a:r>
            <a:endParaRPr lang="en-US" dirty="0"/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47126E95-C13D-47A5-A798-DEDC01AD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 Στέλεχος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6A933-F284-4047-BD66-63E2823FD57D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87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1503"/>
            <a:ext cx="8229600" cy="22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BB1F18-AE5E-416F-ADAD-73D959833865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69ED7-9D82-447F-832C-E7114D5AA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80331"/>
            <a:ext cx="7355160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EBB-C3DC-4E8F-AAED-4499C04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1AFE6-CFA4-4D28-AFB2-1FE3C3567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6632"/>
            <a:ext cx="6912768" cy="60381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ED37E-13B4-4F92-842E-868DA87127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48" y="6021288"/>
            <a:ext cx="7355160" cy="836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511BFC-8563-48BF-93EF-E9F176B596B4}"/>
              </a:ext>
            </a:extLst>
          </p:cNvPr>
          <p:cNvSpPr/>
          <p:nvPr/>
        </p:nvSpPr>
        <p:spPr>
          <a:xfrm>
            <a:off x="0" y="6583362"/>
            <a:ext cx="9144000" cy="2936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3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Κριτήρια Αποκλεισμού Δοτών.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el-GR" sz="2000" dirty="0">
                <a:latin typeface="+mj-lt"/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Ηλικία &gt;70 έτη</a:t>
            </a:r>
            <a:r>
              <a:rPr lang="en-US" sz="2400" dirty="0">
                <a:cs typeface="Arial" charset="0"/>
              </a:rPr>
              <a:t>;</a:t>
            </a:r>
            <a:endParaRPr lang="el-GR" sz="2400" dirty="0"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Ηπατίτιδες</a:t>
            </a:r>
            <a:r>
              <a:rPr lang="en-US" sz="2400" dirty="0">
                <a:cs typeface="Arial" charset="0"/>
              </a:rPr>
              <a:t> ;</a:t>
            </a:r>
            <a:endParaRPr lang="el-GR" sz="2400" dirty="0"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AIDS</a:t>
            </a:r>
            <a:r>
              <a:rPr lang="el-GR" sz="2400" dirty="0">
                <a:cs typeface="Arial" charset="0"/>
              </a:rPr>
              <a:t> ή άλλη συστηματική πάθηση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Όγκος (εξαιρούνται πρωτοπαθείς όγκοι εγκεφάλου, δέρματος ή </a:t>
            </a:r>
            <a:r>
              <a:rPr lang="el-GR" sz="2400" dirty="0" err="1">
                <a:cs typeface="Arial" charset="0"/>
              </a:rPr>
              <a:t>χειλέων</a:t>
            </a:r>
            <a:r>
              <a:rPr lang="el-GR" sz="2400" dirty="0">
                <a:cs typeface="Arial" charset="0"/>
              </a:rPr>
              <a:t>)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Χρήση παράνομων ουσιών</a:t>
            </a:r>
            <a:r>
              <a:rPr lang="en-US" sz="2400" dirty="0">
                <a:cs typeface="Arial" charset="0"/>
              </a:rPr>
              <a:t> ;</a:t>
            </a:r>
            <a:endParaRPr lang="el-GR" sz="2400" dirty="0"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 Ενεργός φυματίωση </a:t>
            </a:r>
            <a:endParaRPr lang="en-US" sz="2400" dirty="0">
              <a:cs typeface="Arial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l-GR" sz="2400" dirty="0">
                <a:cs typeface="Arial" charset="0"/>
              </a:rPr>
              <a:t>Διευρυμένα κριτήρια</a:t>
            </a:r>
            <a:r>
              <a:rPr lang="en-US" sz="2400" dirty="0">
                <a:cs typeface="Arial" charset="0"/>
              </a:rPr>
              <a:t>…</a:t>
            </a:r>
            <a:endParaRPr lang="el-GR" sz="2400" dirty="0">
              <a:cs typeface="Arial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31" y="1600200"/>
            <a:ext cx="45065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55C03-120D-46EA-B5B1-6EB468DB76CD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30026"/>
          </a:xfrm>
        </p:spPr>
        <p:txBody>
          <a:bodyPr>
            <a:normAutofit fontScale="90000"/>
          </a:bodyPr>
          <a:lstStyle/>
          <a:p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72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ΦΩΤΕΙΝΗ\Pictures\phoca_thumb_l_afisa_organ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" y="13854"/>
            <a:ext cx="1977160" cy="47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ΦΩΤΕΙΝΗ\Pictures\phoca_thumb_m_dilosi_doriti_emp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94" y="181489"/>
            <a:ext cx="1814678" cy="37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ΦΩΤΕΙΝΗ\Pictures\doriti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9080"/>
            <a:ext cx="644420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46" y="2197712"/>
            <a:ext cx="2649818" cy="21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3" y="2354799"/>
            <a:ext cx="2877972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he Secretary's Donation Initiativ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8333" y="4420414"/>
            <a:ext cx="1975667" cy="24375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main_head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979618" cy="23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0333" y="4947087"/>
            <a:ext cx="2738000" cy="187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426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Περιμένουν….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latin typeface="Comic Sans MS" pitchFamily="66" charset="0"/>
              </a:rPr>
              <a:t>  </a:t>
            </a:r>
            <a:r>
              <a:rPr lang="el-GR" dirty="0"/>
              <a:t>Στη λίστα του Εθνικού Οργανισμού Μεταμοσχεύσεων 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&gt; 1.300 ασθενείς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  11.500 σε αιμοκάθαρση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algn="ctr"/>
            <a:br>
              <a:rPr lang="el-G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Επαναφορά Κάρτας Δωρητή Οργάνων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3933056"/>
            <a:ext cx="8229600" cy="2016224"/>
          </a:xfrm>
        </p:spPr>
        <p:txBody>
          <a:bodyPr/>
          <a:lstStyle/>
          <a:p>
            <a:pPr lvl="4">
              <a:buNone/>
            </a:pPr>
            <a:r>
              <a:rPr lang="el-GR" sz="1800" b="1" dirty="0">
                <a:cs typeface="Calibri" pitchFamily="34" charset="0"/>
              </a:rPr>
              <a:t>   </a:t>
            </a:r>
            <a:r>
              <a:rPr lang="en-GB" sz="1800" b="1" dirty="0">
                <a:cs typeface="Calibri" pitchFamily="34" charset="0"/>
              </a:rPr>
              <a:t>            </a:t>
            </a:r>
            <a:r>
              <a:rPr lang="el-GR" sz="1800" b="1" dirty="0">
                <a:cs typeface="Calibri" pitchFamily="34" charset="0"/>
              </a:rPr>
              <a:t>             Στη πράξη</a:t>
            </a:r>
            <a:r>
              <a:rPr lang="el-GR" sz="1800" dirty="0">
                <a:cs typeface="Calibri" pitchFamily="34" charset="0"/>
              </a:rPr>
              <a:t>: </a:t>
            </a:r>
          </a:p>
          <a:p>
            <a:pPr algn="ctr">
              <a:buNone/>
            </a:pPr>
            <a:r>
              <a:rPr lang="el-GR" sz="1800" b="1" dirty="0">
                <a:cs typeface="Calibri" pitchFamily="34" charset="0"/>
              </a:rPr>
              <a:t>	Μητρώο Δωρητών Οργάνων</a:t>
            </a:r>
          </a:p>
          <a:p>
            <a:pPr algn="ctr">
              <a:buNone/>
            </a:pPr>
            <a:r>
              <a:rPr lang="el-GR" sz="1800" b="1" dirty="0">
                <a:cs typeface="Calibri" pitchFamily="34" charset="0"/>
              </a:rPr>
              <a:t>+</a:t>
            </a:r>
          </a:p>
          <a:p>
            <a:pPr algn="ctr">
              <a:buNone/>
            </a:pPr>
            <a:r>
              <a:rPr lang="el-GR" sz="1800" b="1" dirty="0">
                <a:cs typeface="Calibri" pitchFamily="34" charset="0"/>
              </a:rPr>
              <a:t>Μητρώο Αρνητών Οργάνων</a:t>
            </a:r>
          </a:p>
          <a:p>
            <a:pPr algn="ctr">
              <a:buNone/>
            </a:pPr>
            <a:endParaRPr lang="el-GR" sz="1800" dirty="0">
              <a:cs typeface="Calibri" pitchFamily="34" charset="0"/>
            </a:endParaRPr>
          </a:p>
          <a:p>
            <a:pPr algn="ctr">
              <a:buNone/>
            </a:pPr>
            <a:r>
              <a:rPr lang="el-GR" sz="1800" dirty="0">
                <a:cs typeface="Calibri" pitchFamily="34" charset="0"/>
              </a:rPr>
              <a:t>Για όσους δεν είχαν εκφράσει θέση, αποφασίζει η οικογένεια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57200" y="25908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itchFamily="34" charset="0"/>
              </a:rPr>
              <a:t>Σε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itchFamily="34" charset="0"/>
              </a:rPr>
              <a:t>συμβολικό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Calibri" pitchFamily="34" charset="0"/>
              </a:rPr>
              <a:t> επίπεδο</a:t>
            </a:r>
            <a:r>
              <a:rPr kumimoji="0" lang="el-GR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j-ea"/>
                <a:cs typeface="Calibri" pitchFamily="34" charset="0"/>
              </a:rPr>
              <a:t> τοποθετε</a:t>
            </a:r>
            <a:r>
              <a:rPr lang="el-GR" dirty="0" err="1">
                <a:ea typeface="+mj-ea"/>
                <a:cs typeface="Calibri" pitchFamily="34" charset="0"/>
              </a:rPr>
              <a:t>ίται</a:t>
            </a:r>
            <a:r>
              <a:rPr lang="el-GR" dirty="0">
                <a:ea typeface="+mj-ea"/>
                <a:cs typeface="Calibri" pitchFamily="34" charset="0"/>
              </a:rPr>
              <a:t> ξανά η </a:t>
            </a:r>
            <a:r>
              <a:rPr lang="el-GR" b="1" i="1" dirty="0">
                <a:ea typeface="+mj-ea"/>
                <a:cs typeface="Calibri" pitchFamily="34" charset="0"/>
              </a:rPr>
              <a:t>ΣΥΝΑΙΝΕΣΗ</a:t>
            </a:r>
            <a:r>
              <a:rPr lang="el-GR" dirty="0">
                <a:ea typeface="+mj-ea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+mj-ea"/>
                <a:cs typeface="Calibri" pitchFamily="34" charset="0"/>
              </a:rPr>
              <a:t>στο επίκεντρο του θεσμού της Δωρεάς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pic>
        <p:nvPicPr>
          <p:cNvPr id="89090" name="Picture 2" descr="Αποτέλεσμα εικόνας για cons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721429" cy="1905000"/>
          </a:xfrm>
          <a:prstGeom prst="rect">
            <a:avLst/>
          </a:prstGeom>
          <a:noFill/>
        </p:spPr>
      </p:pic>
      <p:pic>
        <p:nvPicPr>
          <p:cNvPr id="6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08" y="76200"/>
            <a:ext cx="1115892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Μέλλον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Εθνικό σχέδιο για δωρεά και μεταμόσχευση</a:t>
            </a:r>
          </a:p>
          <a:p>
            <a:r>
              <a:rPr lang="el-GR" dirty="0"/>
              <a:t>ΕΟΜ σαν ανεξάρτητη αρχή</a:t>
            </a:r>
          </a:p>
          <a:p>
            <a:r>
              <a:rPr lang="el-GR" dirty="0"/>
              <a:t>Ενίσχυση των διαθέσιμων υποδομών</a:t>
            </a:r>
          </a:p>
          <a:p>
            <a:r>
              <a:rPr lang="el-GR" dirty="0"/>
              <a:t>Τοπικοί συντονιστές, σε κάθε </a:t>
            </a:r>
            <a:r>
              <a:rPr lang="el-GR" dirty="0" err="1"/>
              <a:t>νοσ</a:t>
            </a:r>
            <a:r>
              <a:rPr lang="el-GR" dirty="0"/>
              <a:t>. με ΜΕΘ</a:t>
            </a:r>
          </a:p>
          <a:p>
            <a:r>
              <a:rPr lang="el-GR" dirty="0"/>
              <a:t>Εκπαίδευση και πιστοποίηση συντονιστών</a:t>
            </a:r>
          </a:p>
          <a:p>
            <a:r>
              <a:rPr lang="el-GR" dirty="0"/>
              <a:t>Αξιοποίηση τεχνολογίας τηλεϊατρικής  </a:t>
            </a:r>
          </a:p>
          <a:p>
            <a:r>
              <a:rPr lang="el-GR" dirty="0" err="1"/>
              <a:t>Ωνάσειο</a:t>
            </a:r>
            <a:r>
              <a:rPr lang="el-GR" dirty="0"/>
              <a:t> </a:t>
            </a:r>
            <a:r>
              <a:rPr lang="el-GR" dirty="0" err="1"/>
              <a:t>Μεταμοσχευτικό</a:t>
            </a:r>
            <a:r>
              <a:rPr lang="el-GR" dirty="0"/>
              <a:t> κέντρο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BE35-5244-414C-8F4D-E696D54D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 Στέλεχος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404B-8EE3-4AB5-BF03-292C56CF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Γέφυρα</a:t>
            </a:r>
          </a:p>
          <a:p>
            <a:r>
              <a:rPr lang="el-GR" dirty="0"/>
              <a:t>Ι</a:t>
            </a:r>
            <a:r>
              <a:rPr lang="en-US" dirty="0"/>
              <a:t>V</a:t>
            </a:r>
            <a:r>
              <a:rPr lang="el-GR" dirty="0"/>
              <a:t>  Τροχιλιακό</a:t>
            </a:r>
            <a:endParaRPr lang="en-US" dirty="0"/>
          </a:p>
          <a:p>
            <a:r>
              <a:rPr lang="en-US" dirty="0"/>
              <a:t>V</a:t>
            </a:r>
            <a:r>
              <a:rPr lang="el-GR" dirty="0"/>
              <a:t>    Τρίδυμο</a:t>
            </a:r>
            <a:endParaRPr lang="en-US" dirty="0"/>
          </a:p>
          <a:p>
            <a:r>
              <a:rPr lang="en-US" dirty="0"/>
              <a:t>VI</a:t>
            </a:r>
            <a:r>
              <a:rPr lang="el-GR" dirty="0"/>
              <a:t>    Απαγωγό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Συνδυασμένες κινήσεις των οφθαλμών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Αντανακλαστικό του κερατοειδούς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14713-2892-4C85-8076-D95AE6AB6C4C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E83F-E169-4EAA-B08A-A0A9F5F2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 Στέλεχος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06BD-1D2A-4F1D-9BAE-D5127467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Προμήκης Μυελός</a:t>
            </a:r>
          </a:p>
          <a:p>
            <a:r>
              <a:rPr lang="en-US" dirty="0"/>
              <a:t>IX  </a:t>
            </a:r>
            <a:r>
              <a:rPr lang="el-GR" dirty="0"/>
              <a:t>Γλωσσοφαρυγγικό</a:t>
            </a:r>
            <a:endParaRPr lang="en-US" dirty="0"/>
          </a:p>
          <a:p>
            <a:r>
              <a:rPr lang="en-US" dirty="0"/>
              <a:t>X</a:t>
            </a:r>
            <a:r>
              <a:rPr lang="el-GR" dirty="0"/>
              <a:t>    Πνευμονογαστρικό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Φαρρυγγικό αντανακλαστικό (</a:t>
            </a:r>
            <a:r>
              <a:rPr lang="en-US" dirty="0"/>
              <a:t>Gag reflex)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Αντανακλαστικό του βήχα (</a:t>
            </a:r>
            <a:r>
              <a:rPr lang="en-US" dirty="0"/>
              <a:t>Gough reflex)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Αναπνοή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EB64A-D4D5-4370-AA27-EB0D47FBD83B}"/>
              </a:ext>
            </a:extLst>
          </p:cNvPr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77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20245</TotalTime>
  <Words>2629</Words>
  <Application>Microsoft Office PowerPoint</Application>
  <PresentationFormat>Προβολή στην οθόνη (4:3)</PresentationFormat>
  <Paragraphs>474</Paragraphs>
  <Slides>78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78</vt:i4>
      </vt:variant>
    </vt:vector>
  </HeadingPairs>
  <TitlesOfParts>
    <vt:vector size="84" baseType="lpstr">
      <vt:lpstr>Arial</vt:lpstr>
      <vt:lpstr>Calibri</vt:lpstr>
      <vt:lpstr>Comic Sans MS</vt:lpstr>
      <vt:lpstr>Garamond</vt:lpstr>
      <vt:lpstr>Wingdings</vt:lpstr>
      <vt:lpstr>Θέμα του Office</vt:lpstr>
      <vt:lpstr>Εγκεφαλικός θάνατος-Τεκμηρίωση-Συντήρηση Δότη </vt:lpstr>
      <vt:lpstr>Εγκεφαλικός θάνατος  -ιστορική αναδρομή</vt:lpstr>
      <vt:lpstr>Εγκεφαλικός θάνατος –ιστορική αναδρομή</vt:lpstr>
      <vt:lpstr>Εγκεφαλικός θάνατος</vt:lpstr>
      <vt:lpstr>Εγκεφαλικός θάνατος</vt:lpstr>
      <vt:lpstr>Εγκεφαλικό Στέλεχος</vt:lpstr>
      <vt:lpstr>Εγκεφαλικό Στέλεχος</vt:lpstr>
      <vt:lpstr>Εγκεφαλικό Στέλεχος</vt:lpstr>
      <vt:lpstr>Εγκεφαλικό Στέλεχος</vt:lpstr>
      <vt:lpstr>Εγκεφαλικό Στέλεχος Δικτυωτός Σχηματισμός  </vt:lpstr>
      <vt:lpstr>Εγκεφαλικός Φλοιός</vt:lpstr>
      <vt:lpstr>Εγκεφαλικός θάνατος</vt:lpstr>
      <vt:lpstr>Διάγνωση Εγκεφαλικού Θανάτου</vt:lpstr>
      <vt:lpstr>Νοσήματα που οδηγούν στον Εγκεφαλικό Θάνατο</vt:lpstr>
      <vt:lpstr>Διάγνωση της νέκρωσης του εγκεφαλικού στελέχους</vt:lpstr>
      <vt:lpstr>Προϋποθέσεις </vt:lpstr>
      <vt:lpstr>Αποκλεισμοί</vt:lpstr>
      <vt:lpstr>Αίτια αναστρέψιμης καταστολής και μη αναστρέψιμης βλάβης του εγκεφαλικού στελέχους</vt:lpstr>
      <vt:lpstr>Αποκλεισμοί</vt:lpstr>
      <vt:lpstr>Διάγνωση</vt:lpstr>
      <vt:lpstr>Παρουσίαση του PowerPoint</vt:lpstr>
      <vt:lpstr>Κλινικά κριτήρια Διάγνωσης του Εγκεφαλικού θανάτου</vt:lpstr>
      <vt:lpstr>.</vt:lpstr>
      <vt:lpstr>Παρουσίαση του PowerPoint</vt:lpstr>
      <vt:lpstr>Βήματα κατά την Δοκιμασία Άπνοιας.</vt:lpstr>
      <vt:lpstr>Δοκιμασία Άπνοιας</vt:lpstr>
      <vt:lpstr>Παρουσίαση του PowerPoint</vt:lpstr>
      <vt:lpstr>Κλινικές εκδηλώσεις συμβατές με την διάγνωση του Εγκεφαλικού Θανάτου.</vt:lpstr>
      <vt:lpstr>Παράγοντες που μπορεί να επηρεάσουν την διάγνωση του Εγκεφαλικού Θανάτου Νομικό έλλειμμα…</vt:lpstr>
      <vt:lpstr>Επιβεβαιωτικές Εξετάσεις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Δότες Οργάνων</vt:lpstr>
      <vt:lpstr> http://www.transplant-observatory.org/download/newsletter-transplant-2020-3/</vt:lpstr>
      <vt:lpstr>Δότες Οργάνων</vt:lpstr>
      <vt:lpstr>http://www.transplant-observatory.org/download/newsletter-transplant-2020-3/</vt:lpstr>
      <vt:lpstr>https://www.organdonor.gov/learn/organ-donation-statistics</vt:lpstr>
      <vt:lpstr>Συντήρηση Δότη</vt:lpstr>
      <vt:lpstr>Συντήρηση Δότη</vt:lpstr>
      <vt:lpstr>Η Αλληλουχία της Αποδιοργάνωσης</vt:lpstr>
      <vt:lpstr>Εγκεφαλικός Θάνατος Επιπτώσεις </vt:lpstr>
      <vt:lpstr>Παρουσίαση του PowerPoint</vt:lpstr>
      <vt:lpstr>Καρδιαγγειακό Ι</vt:lpstr>
      <vt:lpstr>Καρδιαγγειακό ΙΙ</vt:lpstr>
      <vt:lpstr>Αναπνευστικό</vt:lpstr>
      <vt:lpstr>Ορμονικές διαταραχές</vt:lpstr>
      <vt:lpstr>Διαταραχές πηκτικότητας</vt:lpstr>
      <vt:lpstr>Διαταραχές Θερμορύθμισης</vt:lpstr>
      <vt:lpstr>Φλεγμονώδης αντίδραση</vt:lpstr>
      <vt:lpstr>Διαταραχές ηλεκτρολυτών - pH</vt:lpstr>
      <vt:lpstr>Παρουσίαση του PowerPoint</vt:lpstr>
      <vt:lpstr>Εγκεφαλικός Θάνατος </vt:lpstr>
      <vt:lpstr>Παρουσίαση του PowerPoint</vt:lpstr>
      <vt:lpstr>Κύριοι στόχοι διαχείρισης του δότη </vt:lpstr>
      <vt:lpstr>Κύριος Στόχος : Oxygen Delivery</vt:lpstr>
      <vt:lpstr>Εργαστηριακός Έλεγχος</vt:lpstr>
      <vt:lpstr>Monitoring πιθανού δότη</vt:lpstr>
      <vt:lpstr>Παρουσίαση του PowerPoint</vt:lpstr>
      <vt:lpstr>Αντιμετώπιση επιπλοκών από το καρδιαγγειακό</vt:lpstr>
      <vt:lpstr>Χορήγηση υγρών-αγγεισυσπαστικών-ινοτρόπων</vt:lpstr>
      <vt:lpstr>Υποστήριξη Αναπνευστικού</vt:lpstr>
      <vt:lpstr>Αιματολογικό profile</vt:lpstr>
      <vt:lpstr>Ηλεκτρολυτικές Διαταραχές</vt:lpstr>
      <vt:lpstr>Θερμοκρασία  σώματος</vt:lpstr>
      <vt:lpstr>Λοιμώξεις και δείκτες φλεγμονής</vt:lpstr>
      <vt:lpstr>Γενικά  Μέτρα</vt:lpstr>
      <vt:lpstr>Παρουσίαση του PowerPoint</vt:lpstr>
      <vt:lpstr>Παρουσίαση του PowerPoint</vt:lpstr>
      <vt:lpstr>Παρουσίαση του PowerPoint</vt:lpstr>
      <vt:lpstr>Κριτήρια Αποκλεισμού Δοτών. </vt:lpstr>
      <vt:lpstr>Παρουσίαση του PowerPoint</vt:lpstr>
      <vt:lpstr>Παρουσίαση του PowerPoint</vt:lpstr>
      <vt:lpstr>Παρουσίαση του PowerPoint</vt:lpstr>
      <vt:lpstr>Περιμένουν….</vt:lpstr>
      <vt:lpstr> Επαναφορά Κάρτας Δωρητή Οργάνων</vt:lpstr>
      <vt:lpstr>Μέλλον …</vt:lpstr>
    </vt:vector>
  </TitlesOfParts>
  <Company>PGNP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Εγκεφαλικός θάνατος-Τεκμηρίωση-Συντήρηση Δότη </dc:title>
  <dc:creator>fflig</dc:creator>
  <cp:lastModifiedBy>FLIGOU FOTINI</cp:lastModifiedBy>
  <cp:revision>81</cp:revision>
  <dcterms:created xsi:type="dcterms:W3CDTF">2022-06-10T08:55:11Z</dcterms:created>
  <dcterms:modified xsi:type="dcterms:W3CDTF">2022-10-28T07:05:59Z</dcterms:modified>
</cp:coreProperties>
</file>