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00"/>
  </p:notesMasterIdLst>
  <p:sldIdLst>
    <p:sldId id="423" r:id="rId3"/>
    <p:sldId id="424" r:id="rId4"/>
    <p:sldId id="425" r:id="rId5"/>
    <p:sldId id="271" r:id="rId6"/>
    <p:sldId id="409" r:id="rId7"/>
    <p:sldId id="410" r:id="rId8"/>
    <p:sldId id="411" r:id="rId9"/>
    <p:sldId id="412" r:id="rId10"/>
    <p:sldId id="266" r:id="rId11"/>
    <p:sldId id="378" r:id="rId12"/>
    <p:sldId id="414" r:id="rId13"/>
    <p:sldId id="413" r:id="rId14"/>
    <p:sldId id="379" r:id="rId15"/>
    <p:sldId id="421" r:id="rId16"/>
    <p:sldId id="344" r:id="rId17"/>
    <p:sldId id="362" r:id="rId18"/>
    <p:sldId id="360" r:id="rId19"/>
    <p:sldId id="331" r:id="rId20"/>
    <p:sldId id="361" r:id="rId21"/>
    <p:sldId id="332" r:id="rId22"/>
    <p:sldId id="345" r:id="rId23"/>
    <p:sldId id="328" r:id="rId24"/>
    <p:sldId id="346" r:id="rId25"/>
    <p:sldId id="329" r:id="rId26"/>
    <p:sldId id="347" r:id="rId27"/>
    <p:sldId id="316" r:id="rId28"/>
    <p:sldId id="341" r:id="rId29"/>
    <p:sldId id="315" r:id="rId30"/>
    <p:sldId id="310" r:id="rId31"/>
    <p:sldId id="333" r:id="rId32"/>
    <p:sldId id="380" r:id="rId33"/>
    <p:sldId id="394" r:id="rId34"/>
    <p:sldId id="401" r:id="rId35"/>
    <p:sldId id="396" r:id="rId36"/>
    <p:sldId id="397" r:id="rId37"/>
    <p:sldId id="422" r:id="rId38"/>
    <p:sldId id="408" r:id="rId39"/>
    <p:sldId id="419" r:id="rId40"/>
    <p:sldId id="398" r:id="rId41"/>
    <p:sldId id="339" r:id="rId42"/>
    <p:sldId id="356" r:id="rId43"/>
    <p:sldId id="268" r:id="rId44"/>
    <p:sldId id="381" r:id="rId45"/>
    <p:sldId id="270" r:id="rId46"/>
    <p:sldId id="318" r:id="rId47"/>
    <p:sldId id="273" r:id="rId48"/>
    <p:sldId id="326" r:id="rId49"/>
    <p:sldId id="363" r:id="rId50"/>
    <p:sldId id="383" r:id="rId51"/>
    <p:sldId id="420" r:id="rId52"/>
    <p:sldId id="353" r:id="rId53"/>
    <p:sldId id="382" r:id="rId54"/>
    <p:sldId id="355" r:id="rId55"/>
    <p:sldId id="364" r:id="rId56"/>
    <p:sldId id="415" r:id="rId57"/>
    <p:sldId id="275" r:id="rId58"/>
    <p:sldId id="390" r:id="rId59"/>
    <p:sldId id="391" r:id="rId60"/>
    <p:sldId id="400" r:id="rId61"/>
    <p:sldId id="372" r:id="rId62"/>
    <p:sldId id="276" r:id="rId63"/>
    <p:sldId id="373" r:id="rId64"/>
    <p:sldId id="374" r:id="rId65"/>
    <p:sldId id="277" r:id="rId66"/>
    <p:sldId id="375" r:id="rId67"/>
    <p:sldId id="376" r:id="rId68"/>
    <p:sldId id="279" r:id="rId69"/>
    <p:sldId id="370" r:id="rId70"/>
    <p:sldId id="369" r:id="rId71"/>
    <p:sldId id="367" r:id="rId72"/>
    <p:sldId id="294" r:id="rId73"/>
    <p:sldId id="377" r:id="rId74"/>
    <p:sldId id="386" r:id="rId75"/>
    <p:sldId id="416" r:id="rId76"/>
    <p:sldId id="371" r:id="rId77"/>
    <p:sldId id="417" r:id="rId78"/>
    <p:sldId id="387" r:id="rId79"/>
    <p:sldId id="418" r:id="rId80"/>
    <p:sldId id="388" r:id="rId81"/>
    <p:sldId id="384" r:id="rId82"/>
    <p:sldId id="385" r:id="rId83"/>
    <p:sldId id="295" r:id="rId84"/>
    <p:sldId id="296" r:id="rId85"/>
    <p:sldId id="297" r:id="rId86"/>
    <p:sldId id="402" r:id="rId87"/>
    <p:sldId id="403" r:id="rId88"/>
    <p:sldId id="426" r:id="rId89"/>
    <p:sldId id="427" r:id="rId90"/>
    <p:sldId id="428" r:id="rId91"/>
    <p:sldId id="429" r:id="rId92"/>
    <p:sldId id="437" r:id="rId93"/>
    <p:sldId id="431" r:id="rId94"/>
    <p:sldId id="432" r:id="rId95"/>
    <p:sldId id="433" r:id="rId96"/>
    <p:sldId id="434" r:id="rId97"/>
    <p:sldId id="435" r:id="rId98"/>
    <p:sldId id="436" r:id="rId99"/>
  </p:sldIdLst>
  <p:sldSz cx="9144000" cy="6858000" type="screen4x3"/>
  <p:notesSz cx="6858000" cy="9144000"/>
  <p:defaultTextStyle>
    <a:defPPr>
      <a:defRPr lang="de-DE"/>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0D914"/>
    <a:srgbClr val="B79A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74" autoAdjust="0"/>
    <p:restoredTop sz="94660"/>
  </p:normalViewPr>
  <p:slideViewPr>
    <p:cSldViewPr>
      <p:cViewPr>
        <p:scale>
          <a:sx n="76" d="100"/>
          <a:sy n="76" d="100"/>
        </p:scale>
        <p:origin x="-1278"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96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de-DE"/>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de-DE"/>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3CF7A819-9D8C-0547-A413-FE47408B5A5E}" type="slidenum">
              <a:rPr lang="de-DE"/>
              <a:pPr>
                <a:defRPr/>
              </a:pPr>
              <a:t>‹#›</a:t>
            </a:fld>
            <a:endParaRPr lang="de-DE"/>
          </a:p>
        </p:txBody>
      </p:sp>
    </p:spTree>
    <p:extLst>
      <p:ext uri="{BB962C8B-B14F-4D97-AF65-F5344CB8AC3E}">
        <p14:creationId xmlns:p14="http://schemas.microsoft.com/office/powerpoint/2010/main" val="22656689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10</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11</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12</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13</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14</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15</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16</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18</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20</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21</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a:t>
            </a:fld>
            <a:endParaRPr lang="el-GR">
              <a:solidFill>
                <a:prstClr val="black"/>
              </a:solidFill>
            </a:endParaRPr>
          </a:p>
        </p:txBody>
      </p:sp>
    </p:spTree>
    <p:extLst>
      <p:ext uri="{BB962C8B-B14F-4D97-AF65-F5344CB8AC3E}">
        <p14:creationId xmlns:p14="http://schemas.microsoft.com/office/powerpoint/2010/main" val="4156830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22</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23</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24</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25</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EFA63C43-61DD-964A-A4FB-9D97866813CF}" type="slidenum">
              <a:rPr lang="de-DE"/>
              <a:pPr/>
              <a:t>26</a:t>
            </a:fld>
            <a:endParaRPr lang="de-DE"/>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EFA63C43-61DD-964A-A4FB-9D97866813CF}" type="slidenum">
              <a:rPr lang="de-DE"/>
              <a:pPr/>
              <a:t>27</a:t>
            </a:fld>
            <a:endParaRPr lang="de-DE"/>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EFA63C43-61DD-964A-A4FB-9D97866813CF}" type="slidenum">
              <a:rPr lang="de-DE"/>
              <a:pPr/>
              <a:t>28</a:t>
            </a:fld>
            <a:endParaRPr lang="de-DE"/>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29</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30</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31</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a:t>
            </a:fld>
            <a:endParaRPr lang="el-GR">
              <a:solidFill>
                <a:prstClr val="black"/>
              </a:solidFill>
            </a:endParaRPr>
          </a:p>
        </p:txBody>
      </p:sp>
    </p:spTree>
    <p:extLst>
      <p:ext uri="{BB962C8B-B14F-4D97-AF65-F5344CB8AC3E}">
        <p14:creationId xmlns:p14="http://schemas.microsoft.com/office/powerpoint/2010/main" val="753798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40</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41</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8618AFD3-BAD0-DE48-87BD-5D7D1058DB79}" type="slidenum">
              <a:rPr lang="de-DE"/>
              <a:pPr/>
              <a:t>42</a:t>
            </a:fld>
            <a:endParaRPr lang="de-DE"/>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43</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7D945AE-D948-9642-92E2-2E69EBFEF0D1}" type="slidenum">
              <a:rPr lang="de-DE"/>
              <a:pPr/>
              <a:t>44</a:t>
            </a:fld>
            <a:endParaRPr lang="de-DE"/>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45</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0F501372-3182-9347-AC94-40807D2DC19C}" type="slidenum">
              <a:rPr lang="de-DE"/>
              <a:pPr/>
              <a:t>46</a:t>
            </a:fld>
            <a:endParaRPr lang="de-DE"/>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6B28AEA-71B3-BE4B-BB08-D454149B9486}" type="slidenum">
              <a:rPr lang="de-DE"/>
              <a:pPr/>
              <a:t>47</a:t>
            </a:fld>
            <a:endParaRPr lang="de-DE"/>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6B28AEA-71B3-BE4B-BB08-D454149B9486}" type="slidenum">
              <a:rPr lang="de-DE"/>
              <a:pPr/>
              <a:t>48</a:t>
            </a:fld>
            <a:endParaRPr lang="de-DE"/>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6B28AEA-71B3-BE4B-BB08-D454149B9486}" type="slidenum">
              <a:rPr lang="de-DE"/>
              <a:pPr/>
              <a:t>49</a:t>
            </a:fld>
            <a:endParaRPr lang="de-DE"/>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602DCD5E-B8B0-FD4D-8A96-1FF485E066E5}" type="slidenum">
              <a:rPr lang="de-DE"/>
              <a:pPr/>
              <a:t>4</a:t>
            </a:fld>
            <a:endParaRPr lang="de-DE"/>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6B28AEA-71B3-BE4B-BB08-D454149B9486}" type="slidenum">
              <a:rPr lang="de-DE"/>
              <a:pPr/>
              <a:t>50</a:t>
            </a:fld>
            <a:endParaRPr lang="de-DE"/>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6B28AEA-71B3-BE4B-BB08-D454149B9486}" type="slidenum">
              <a:rPr lang="de-DE"/>
              <a:pPr/>
              <a:t>51</a:t>
            </a:fld>
            <a:endParaRPr lang="de-DE"/>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6B28AEA-71B3-BE4B-BB08-D454149B9486}" type="slidenum">
              <a:rPr lang="de-DE"/>
              <a:pPr/>
              <a:t>52</a:t>
            </a:fld>
            <a:endParaRPr lang="de-DE"/>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6B28AEA-71B3-BE4B-BB08-D454149B9486}" type="slidenum">
              <a:rPr lang="de-DE"/>
              <a:pPr/>
              <a:t>53</a:t>
            </a:fld>
            <a:endParaRPr lang="de-DE"/>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6B28AEA-71B3-BE4B-BB08-D454149B9486}" type="slidenum">
              <a:rPr lang="de-DE"/>
              <a:pPr/>
              <a:t>56</a:t>
            </a:fld>
            <a:endParaRPr lang="de-DE"/>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8B25D86A-B1EE-2B49-9C63-13B2AC174033}" type="slidenum">
              <a:rPr lang="de-DE"/>
              <a:pPr/>
              <a:t>57</a:t>
            </a:fld>
            <a:endParaRPr lang="de-DE"/>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8B25D86A-B1EE-2B49-9C63-13B2AC174033}" type="slidenum">
              <a:rPr lang="de-DE"/>
              <a:pPr/>
              <a:t>58</a:t>
            </a:fld>
            <a:endParaRPr lang="de-DE"/>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DED8EA9-D1B6-5344-B217-4B71FCCECDCD}" type="slidenum">
              <a:rPr lang="de-DE"/>
              <a:pPr/>
              <a:t>60</a:t>
            </a:fld>
            <a:endParaRPr lang="de-DE"/>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DED8EA9-D1B6-5344-B217-4B71FCCECDCD}" type="slidenum">
              <a:rPr lang="de-DE"/>
              <a:pPr/>
              <a:t>61</a:t>
            </a:fld>
            <a:endParaRPr lang="de-DE"/>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DED8EA9-D1B6-5344-B217-4B71FCCECDCD}" type="slidenum">
              <a:rPr lang="de-DE"/>
              <a:pPr/>
              <a:t>62</a:t>
            </a:fld>
            <a:endParaRPr lang="de-DE"/>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602DCD5E-B8B0-FD4D-8A96-1FF485E066E5}" type="slidenum">
              <a:rPr lang="de-DE"/>
              <a:pPr/>
              <a:t>5</a:t>
            </a:fld>
            <a:endParaRPr lang="de-DE"/>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DED8EA9-D1B6-5344-B217-4B71FCCECDCD}" type="slidenum">
              <a:rPr lang="de-DE"/>
              <a:pPr/>
              <a:t>63</a:t>
            </a:fld>
            <a:endParaRPr lang="de-DE"/>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9E40612D-A2DF-854C-B6BE-3744F4D10622}" type="slidenum">
              <a:rPr lang="de-DE"/>
              <a:pPr/>
              <a:t>64</a:t>
            </a:fld>
            <a:endParaRPr lang="de-DE"/>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8EA901BE-64B3-564B-B4B8-BD5304538F45}" type="slidenum">
              <a:rPr lang="de-DE"/>
              <a:pPr/>
              <a:t>65</a:t>
            </a:fld>
            <a:endParaRPr lang="de-DE"/>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8EA901BE-64B3-564B-B4B8-BD5304538F45}" type="slidenum">
              <a:rPr lang="de-DE"/>
              <a:pPr/>
              <a:t>66</a:t>
            </a:fld>
            <a:endParaRPr lang="de-DE"/>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76B582E4-611E-804B-B01A-8F71B1CF2119}" type="slidenum">
              <a:rPr lang="de-DE"/>
              <a:pPr/>
              <a:t>67</a:t>
            </a:fld>
            <a:endParaRPr lang="de-DE"/>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3A4E150-68C9-EF4A-89E7-B6F33398B97A}" type="slidenum">
              <a:rPr lang="de-DE"/>
              <a:pPr/>
              <a:t>71</a:t>
            </a:fld>
            <a:endParaRPr lang="de-DE"/>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8EA901BE-64B3-564B-B4B8-BD5304538F45}" type="slidenum">
              <a:rPr lang="de-DE"/>
              <a:pPr/>
              <a:t>72</a:t>
            </a:fld>
            <a:endParaRPr lang="de-DE"/>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3A4E150-68C9-EF4A-89E7-B6F33398B97A}" type="slidenum">
              <a:rPr lang="de-DE"/>
              <a:pPr/>
              <a:t>75</a:t>
            </a:fld>
            <a:endParaRPr lang="de-DE"/>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3A4E150-68C9-EF4A-89E7-B6F33398B97A}" type="slidenum">
              <a:rPr lang="de-DE"/>
              <a:pPr/>
              <a:t>76</a:t>
            </a:fld>
            <a:endParaRPr lang="de-DE"/>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87F73DA8-3629-BC41-8AE3-22113387BF27}" type="slidenum">
              <a:rPr lang="de-DE"/>
              <a:pPr/>
              <a:t>82</a:t>
            </a:fld>
            <a:endParaRPr lang="de-DE"/>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602DCD5E-B8B0-FD4D-8A96-1FF485E066E5}" type="slidenum">
              <a:rPr lang="de-DE"/>
              <a:pPr/>
              <a:t>6</a:t>
            </a:fld>
            <a:endParaRPr lang="de-DE"/>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99F4C17-F0BA-9B4C-AF27-8B374417E12D}" type="slidenum">
              <a:rPr lang="de-DE"/>
              <a:pPr/>
              <a:t>83</a:t>
            </a:fld>
            <a:endParaRPr lang="de-DE"/>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08CA715D-F8A8-254C-A46B-6E86769B3991}" type="slidenum">
              <a:rPr lang="de-DE"/>
              <a:pPr/>
              <a:t>84</a:t>
            </a:fld>
            <a:endParaRPr lang="de-DE"/>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08CA715D-F8A8-254C-A46B-6E86769B3991}" type="slidenum">
              <a:rPr lang="de-DE"/>
              <a:pPr/>
              <a:t>85</a:t>
            </a:fld>
            <a:endParaRPr lang="de-DE"/>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08CA715D-F8A8-254C-A46B-6E86769B3991}" type="slidenum">
              <a:rPr lang="de-DE"/>
              <a:pPr/>
              <a:t>86</a:t>
            </a:fld>
            <a:endParaRPr lang="de-DE"/>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87</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88</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89</a:t>
            </a:fld>
            <a:endParaRPr lang="el-GR">
              <a:solidFill>
                <a:prstClr val="black"/>
              </a:solidFill>
            </a:endParaRPr>
          </a:p>
        </p:txBody>
      </p:sp>
    </p:spTree>
    <p:extLst>
      <p:ext uri="{BB962C8B-B14F-4D97-AF65-F5344CB8AC3E}">
        <p14:creationId xmlns:p14="http://schemas.microsoft.com/office/powerpoint/2010/main" val="4051807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90</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91</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92</a:t>
            </a:fld>
            <a:endParaRPr lang="el-GR">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602DCD5E-B8B0-FD4D-8A96-1FF485E066E5}" type="slidenum">
              <a:rPr lang="de-DE"/>
              <a:pPr/>
              <a:t>7</a:t>
            </a:fld>
            <a:endParaRPr lang="de-DE"/>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93</a:t>
            </a:fld>
            <a:endParaRPr lang="el-GR">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94</a:t>
            </a:fld>
            <a:endParaRPr lang="el-GR">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95</a:t>
            </a:fld>
            <a:endParaRPr lang="el-GR">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96</a:t>
            </a:fld>
            <a:endParaRPr lang="el-GR">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97</a:t>
            </a:fld>
            <a:endParaRPr lang="el-GR">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602DCD5E-B8B0-FD4D-8A96-1FF485E066E5}" type="slidenum">
              <a:rPr lang="de-DE"/>
              <a:pPr/>
              <a:t>8</a:t>
            </a:fld>
            <a:endParaRPr lang="de-DE"/>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A4AE9EB-6CB1-6841-8610-D2BEBB798932}" type="slidenum">
              <a:rPr lang="de-DE"/>
              <a:pPr/>
              <a:t>9</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7D64CA01-7A69-9342-B45B-416CFE5673C0}" type="slidenum">
              <a:rPr lang="de-DE"/>
              <a:pPr>
                <a:defRPr/>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2CA66B88-7340-DC4E-BE5B-C2D8F0A269F1}" type="slidenum">
              <a:rPr lang="de-DE"/>
              <a:pPr>
                <a:defRPr/>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34E0C376-D56A-FD44-9062-91B804CB8010}" type="slidenum">
              <a:rPr lang="de-DE"/>
              <a:pPr>
                <a:defRPr/>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10421643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53C4726A-630D-4CB4-B088-BAB00F4188E9}" type="slidenum">
              <a:rPr lang="el-GR" smtClean="0">
                <a:solidFill>
                  <a:srgbClr val="5075BC"/>
                </a:solidFill>
              </a:rPr>
              <a:pPr algn="ctr" fontAlgn="auto">
                <a:spcBef>
                  <a:spcPts val="0"/>
                </a:spcBef>
                <a:spcAft>
                  <a:spcPts val="0"/>
                </a:spcAft>
              </a:pP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eaLnBrk="1" fontAlgn="auto" hangingPunct="1">
              <a:spcBef>
                <a:spcPts val="0"/>
              </a:spcBef>
              <a:spcAft>
                <a:spcPts val="0"/>
              </a:spcAft>
              <a:defRPr/>
            </a:pPr>
            <a:r>
              <a:rPr lang="el-GR" sz="1000" dirty="0" smtClean="0">
                <a:solidFill>
                  <a:srgbClr val="5075BC"/>
                </a:solidFill>
                <a:latin typeface="Calibri"/>
                <a:ea typeface="+mn-ea"/>
                <a:cs typeface="+mn-cs"/>
              </a:rPr>
              <a:t>Τίτλος Ενότητας</a:t>
            </a:r>
            <a:endParaRPr lang="en-US" sz="1000" dirty="0">
              <a:solidFill>
                <a:srgbClr val="5075BC"/>
              </a:solidFill>
              <a:latin typeface="Calibri"/>
              <a:ea typeface="ＭＳ Ｐゴシック" pitchFamily="34" charset="-128"/>
              <a:cs typeface="+mn-cs"/>
            </a:endParaRPr>
          </a:p>
        </p:txBody>
      </p:sp>
    </p:spTree>
    <p:extLst>
      <p:ext uri="{BB962C8B-B14F-4D97-AF65-F5344CB8AC3E}">
        <p14:creationId xmlns:p14="http://schemas.microsoft.com/office/powerpoint/2010/main" val="221134232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5068789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53C4726A-630D-4CB4-B088-BAB00F4188E9}" type="slidenum">
              <a:rPr lang="el-GR" smtClean="0">
                <a:solidFill>
                  <a:srgbClr val="5075BC"/>
                </a:solidFill>
              </a:rPr>
              <a:pPr algn="ctr" fontAlgn="auto">
                <a:spcBef>
                  <a:spcPts val="0"/>
                </a:spcBef>
                <a:spcAft>
                  <a:spcPts val="0"/>
                </a:spcAft>
              </a:pP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eaLnBrk="1" fontAlgn="auto" hangingPunct="1">
              <a:spcBef>
                <a:spcPts val="0"/>
              </a:spcBef>
              <a:spcAft>
                <a:spcPts val="0"/>
              </a:spcAft>
              <a:defRPr/>
            </a:pPr>
            <a:r>
              <a:rPr lang="el-GR" sz="1000" dirty="0" smtClean="0">
                <a:solidFill>
                  <a:srgbClr val="5075BC"/>
                </a:solidFill>
                <a:latin typeface="Calibri"/>
                <a:ea typeface="+mn-ea"/>
                <a:cs typeface="+mn-cs"/>
              </a:rPr>
              <a:t>Τίτλος Ενότητας</a:t>
            </a:r>
            <a:endParaRPr lang="en-US" sz="1000" dirty="0">
              <a:solidFill>
                <a:srgbClr val="5075BC"/>
              </a:solidFill>
              <a:latin typeface="Calibri"/>
              <a:ea typeface="ＭＳ Ｐゴシック" pitchFamily="34" charset="-128"/>
              <a:cs typeface="+mn-cs"/>
            </a:endParaRPr>
          </a:p>
        </p:txBody>
      </p:sp>
    </p:spTree>
    <p:extLst>
      <p:ext uri="{BB962C8B-B14F-4D97-AF65-F5344CB8AC3E}">
        <p14:creationId xmlns:p14="http://schemas.microsoft.com/office/powerpoint/2010/main" val="249360142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53C4726A-630D-4CB4-B088-BAB00F4188E9}" type="slidenum">
              <a:rPr lang="el-GR" smtClean="0">
                <a:solidFill>
                  <a:srgbClr val="5075BC"/>
                </a:solidFill>
              </a:rPr>
              <a:pPr algn="ctr" fontAlgn="auto">
                <a:spcBef>
                  <a:spcPts val="0"/>
                </a:spcBef>
                <a:spcAft>
                  <a:spcPts val="0"/>
                </a:spcAft>
              </a:pP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eaLnBrk="1" fontAlgn="auto" hangingPunct="1">
              <a:spcBef>
                <a:spcPts val="0"/>
              </a:spcBef>
              <a:spcAft>
                <a:spcPts val="0"/>
              </a:spcAft>
              <a:defRPr/>
            </a:pPr>
            <a:r>
              <a:rPr lang="el-GR" sz="1000" dirty="0" smtClean="0">
                <a:solidFill>
                  <a:srgbClr val="5075BC"/>
                </a:solidFill>
                <a:latin typeface="Calibri"/>
                <a:ea typeface="+mn-ea"/>
                <a:cs typeface="+mn-cs"/>
              </a:rPr>
              <a:t>Τίτλος Ενότητας</a:t>
            </a:r>
            <a:endParaRPr lang="en-US" sz="1000" dirty="0">
              <a:solidFill>
                <a:srgbClr val="5075BC"/>
              </a:solidFill>
              <a:latin typeface="Calibri"/>
              <a:ea typeface="ＭＳ Ｐゴシック" pitchFamily="34" charset="-128"/>
              <a:cs typeface="+mn-cs"/>
            </a:endParaRPr>
          </a:p>
        </p:txBody>
      </p:sp>
    </p:spTree>
    <p:extLst>
      <p:ext uri="{BB962C8B-B14F-4D97-AF65-F5344CB8AC3E}">
        <p14:creationId xmlns:p14="http://schemas.microsoft.com/office/powerpoint/2010/main" val="360175868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53C4726A-630D-4CB4-B088-BAB00F4188E9}" type="slidenum">
              <a:rPr lang="el-GR" smtClean="0">
                <a:solidFill>
                  <a:srgbClr val="5075BC"/>
                </a:solidFill>
              </a:rPr>
              <a:pPr algn="ctr" fontAlgn="auto">
                <a:spcBef>
                  <a:spcPts val="0"/>
                </a:spcBef>
                <a:spcAft>
                  <a:spcPts val="0"/>
                </a:spcAft>
              </a:pP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eaLnBrk="1" fontAlgn="auto" hangingPunct="1">
              <a:spcBef>
                <a:spcPts val="0"/>
              </a:spcBef>
              <a:spcAft>
                <a:spcPts val="0"/>
              </a:spcAft>
              <a:defRPr/>
            </a:pPr>
            <a:r>
              <a:rPr lang="el-GR" sz="1000" dirty="0" smtClean="0">
                <a:solidFill>
                  <a:srgbClr val="5075BC"/>
                </a:solidFill>
                <a:latin typeface="Calibri"/>
                <a:ea typeface="+mn-ea"/>
                <a:cs typeface="+mn-cs"/>
              </a:rPr>
              <a:t>Τίτλος Ενότητας</a:t>
            </a:r>
            <a:endParaRPr lang="en-US" sz="1000" dirty="0">
              <a:solidFill>
                <a:srgbClr val="5075BC"/>
              </a:solidFill>
              <a:latin typeface="Calibri"/>
              <a:ea typeface="ＭＳ Ｐゴシック" pitchFamily="34" charset="-128"/>
              <a:cs typeface="+mn-cs"/>
            </a:endParaRPr>
          </a:p>
        </p:txBody>
      </p:sp>
    </p:spTree>
    <p:extLst>
      <p:ext uri="{BB962C8B-B14F-4D97-AF65-F5344CB8AC3E}">
        <p14:creationId xmlns:p14="http://schemas.microsoft.com/office/powerpoint/2010/main" val="89921586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01516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53C4726A-630D-4CB4-B088-BAB00F4188E9}" type="slidenum">
              <a:rPr lang="el-GR" smtClean="0">
                <a:solidFill>
                  <a:srgbClr val="5075BC"/>
                </a:solidFill>
              </a:rPr>
              <a:pPr algn="ctr" fontAlgn="auto">
                <a:spcBef>
                  <a:spcPts val="0"/>
                </a:spcBef>
                <a:spcAft>
                  <a:spcPts val="0"/>
                </a:spcAft>
              </a:pP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eaLnBrk="1" fontAlgn="auto" hangingPunct="1">
              <a:spcBef>
                <a:spcPts val="0"/>
              </a:spcBef>
              <a:spcAft>
                <a:spcPts val="0"/>
              </a:spcAft>
              <a:defRPr/>
            </a:pPr>
            <a:r>
              <a:rPr lang="el-GR" sz="1000" dirty="0" smtClean="0">
                <a:solidFill>
                  <a:srgbClr val="5075BC"/>
                </a:solidFill>
                <a:latin typeface="Calibri"/>
                <a:ea typeface="+mn-ea"/>
                <a:cs typeface="+mn-cs"/>
              </a:rPr>
              <a:t>Τίτλος Ενότητας</a:t>
            </a:r>
            <a:endParaRPr lang="en-US" sz="1000" dirty="0">
              <a:solidFill>
                <a:srgbClr val="5075BC"/>
              </a:solidFill>
              <a:latin typeface="Calibri"/>
              <a:ea typeface="ＭＳ Ｐゴシック" pitchFamily="34" charset="-128"/>
              <a:cs typeface="+mn-cs"/>
            </a:endParaRPr>
          </a:p>
        </p:txBody>
      </p:sp>
    </p:spTree>
    <p:extLst>
      <p:ext uri="{BB962C8B-B14F-4D97-AF65-F5344CB8AC3E}">
        <p14:creationId xmlns:p14="http://schemas.microsoft.com/office/powerpoint/2010/main" val="15267252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5962832E-333A-9D49-BF67-409ECCD9725F}" type="slidenum">
              <a:rPr lang="de-DE"/>
              <a:pPr>
                <a:defRPr/>
              </a:pPr>
              <a:t>‹#›</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53C4726A-630D-4CB4-B088-BAB00F4188E9}" type="slidenum">
              <a:rPr lang="el-GR" smtClean="0">
                <a:solidFill>
                  <a:srgbClr val="5075BC"/>
                </a:solidFill>
              </a:rPr>
              <a:pPr algn="ctr" fontAlgn="auto">
                <a:spcBef>
                  <a:spcPts val="0"/>
                </a:spcBef>
                <a:spcAft>
                  <a:spcPts val="0"/>
                </a:spcAft>
              </a:pP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eaLnBrk="1" fontAlgn="auto" hangingPunct="1">
              <a:spcBef>
                <a:spcPts val="0"/>
              </a:spcBef>
              <a:spcAft>
                <a:spcPts val="0"/>
              </a:spcAft>
              <a:defRPr/>
            </a:pPr>
            <a:r>
              <a:rPr lang="el-GR" sz="1000" dirty="0" smtClean="0">
                <a:solidFill>
                  <a:srgbClr val="5075BC"/>
                </a:solidFill>
                <a:latin typeface="Calibri"/>
                <a:ea typeface="+mn-ea"/>
                <a:cs typeface="+mn-cs"/>
              </a:rPr>
              <a:t>Τίτλος Ενότητας</a:t>
            </a:r>
            <a:endParaRPr lang="en-US" sz="1000" dirty="0">
              <a:solidFill>
                <a:srgbClr val="5075BC"/>
              </a:solidFill>
              <a:latin typeface="Calibri"/>
              <a:ea typeface="ＭＳ Ｐゴシック" pitchFamily="34" charset="-128"/>
              <a:cs typeface="+mn-cs"/>
            </a:endParaRPr>
          </a:p>
        </p:txBody>
      </p:sp>
    </p:spTree>
    <p:extLst>
      <p:ext uri="{BB962C8B-B14F-4D97-AF65-F5344CB8AC3E}">
        <p14:creationId xmlns:p14="http://schemas.microsoft.com/office/powerpoint/2010/main" val="1931322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53C4726A-630D-4CB4-B088-BAB00F4188E9}" type="slidenum">
              <a:rPr lang="el-GR" smtClean="0">
                <a:solidFill>
                  <a:srgbClr val="5075BC"/>
                </a:solidFill>
              </a:rPr>
              <a:pPr algn="ctr" fontAlgn="auto">
                <a:spcBef>
                  <a:spcPts val="0"/>
                </a:spcBef>
                <a:spcAft>
                  <a:spcPts val="0"/>
                </a:spcAft>
              </a:pP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eaLnBrk="1" fontAlgn="auto" hangingPunct="1">
              <a:spcBef>
                <a:spcPts val="0"/>
              </a:spcBef>
              <a:spcAft>
                <a:spcPts val="0"/>
              </a:spcAft>
              <a:defRPr/>
            </a:pPr>
            <a:r>
              <a:rPr lang="el-GR" sz="1000" dirty="0" smtClean="0">
                <a:solidFill>
                  <a:srgbClr val="5075BC"/>
                </a:solidFill>
                <a:latin typeface="Calibri"/>
                <a:ea typeface="+mn-ea"/>
                <a:cs typeface="+mn-cs"/>
              </a:rPr>
              <a:t>Τίτλος Ενότητας</a:t>
            </a:r>
            <a:endParaRPr lang="en-US" sz="1000" dirty="0">
              <a:solidFill>
                <a:srgbClr val="5075BC"/>
              </a:solidFill>
              <a:latin typeface="Calibri"/>
              <a:ea typeface="ＭＳ Ｐゴシック" pitchFamily="34" charset="-128"/>
              <a:cs typeface="+mn-cs"/>
            </a:endParaRPr>
          </a:p>
        </p:txBody>
      </p:sp>
    </p:spTree>
    <p:extLst>
      <p:ext uri="{BB962C8B-B14F-4D97-AF65-F5344CB8AC3E}">
        <p14:creationId xmlns:p14="http://schemas.microsoft.com/office/powerpoint/2010/main" val="235165612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4376622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Mastertextformat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330D01D1-2202-D74D-8185-E13AF7FAF901}" type="slidenum">
              <a:rPr lang="de-DE"/>
              <a:pPr>
                <a:defRPr/>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51DA232-390F-A04B-AC27-AD3BB2D51009}" type="slidenum">
              <a:rPr lang="de-DE"/>
              <a:pPr>
                <a:defRPr/>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3CE4D99F-DCB4-A248-A690-4913B560FCE8}" type="slidenum">
              <a:rPr lang="de-DE"/>
              <a:pPr>
                <a:defRPr/>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593C8FBD-1518-F241-A26C-996A3F82EAFD}" type="slidenum">
              <a:rPr lang="de-DE"/>
              <a:pPr>
                <a:defRPr/>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4BF262F7-DAD8-D047-829B-EA9544E4C84B}" type="slidenum">
              <a:rPr lang="de-DE"/>
              <a:pPr>
                <a:defRPr/>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E1C538BB-D6BF-244D-BB1D-66376FF11ED4}" type="slidenum">
              <a:rPr lang="de-DE"/>
              <a:pPr>
                <a:defRPr/>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8521ACE3-26B5-DE4B-9C34-5A866C1CFF51}" type="slidenum">
              <a:rPr lang="de-DE"/>
              <a:pPr>
                <a:defRPr/>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79A3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Mastertitelformat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989AAB-0A4E-AB40-B815-F0060832458C}"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3675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6.jpeg"/><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006575"/>
            <a:ext cx="7772400" cy="1470025"/>
          </a:xfrm>
        </p:spPr>
        <p:txBody>
          <a:bodyPr/>
          <a:lstStyle/>
          <a:p>
            <a:r>
              <a:rPr lang="el-GR" dirty="0" smtClean="0">
                <a:solidFill>
                  <a:srgbClr val="5075BC"/>
                </a:solidFill>
              </a:rPr>
              <a:t>Εισαγωγή στις εικαστικές τέχνες</a:t>
            </a:r>
            <a:endParaRPr lang="el-GR" dirty="0">
              <a:solidFill>
                <a:srgbClr val="5075BC"/>
              </a:solidFill>
            </a:endParaRPr>
          </a:p>
        </p:txBody>
      </p:sp>
      <p:sp>
        <p:nvSpPr>
          <p:cNvPr id="3" name="Υπότιτλος 2"/>
          <p:cNvSpPr>
            <a:spLocks noGrp="1"/>
          </p:cNvSpPr>
          <p:nvPr>
            <p:ph type="subTitle" idx="1"/>
          </p:nvPr>
        </p:nvSpPr>
        <p:spPr>
          <a:xfrm>
            <a:off x="591305" y="3384823"/>
            <a:ext cx="7869127" cy="2842556"/>
          </a:xfrm>
        </p:spPr>
        <p:txBody>
          <a:bodyPr>
            <a:noAutofit/>
          </a:bodyPr>
          <a:lstStyle/>
          <a:p>
            <a:r>
              <a:rPr lang="el-GR" sz="2800" dirty="0">
                <a:solidFill>
                  <a:srgbClr val="5075BC"/>
                </a:solidFill>
                <a:latin typeface="+mj-lt"/>
                <a:ea typeface="+mj-ea"/>
                <a:cs typeface="+mj-cs"/>
              </a:rPr>
              <a:t>Ενότητα 2</a:t>
            </a:r>
            <a:r>
              <a:rPr lang="el-GR" sz="2800" dirty="0" smtClean="0">
                <a:solidFill>
                  <a:srgbClr val="5075BC"/>
                </a:solidFill>
                <a:latin typeface="+mj-lt"/>
                <a:ea typeface="+mj-ea"/>
                <a:cs typeface="+mj-cs"/>
              </a:rPr>
              <a:t>: Ελληνική τέχνη. Εισαγωγή</a:t>
            </a:r>
            <a:endParaRPr lang="en-US" sz="2800" dirty="0" smtClean="0"/>
          </a:p>
          <a:p>
            <a:endParaRPr lang="el-GR" sz="2800" dirty="0" smtClean="0"/>
          </a:p>
          <a:p>
            <a:r>
              <a:rPr lang="el-GR" sz="2800" dirty="0" smtClean="0"/>
              <a:t>Μάρτιν </a:t>
            </a:r>
            <a:r>
              <a:rPr lang="el-GR" sz="2800" dirty="0" err="1" smtClean="0"/>
              <a:t>Κρέεμπ</a:t>
            </a:r>
            <a:endParaRPr lang="el-GR" sz="2800" dirty="0" smtClean="0"/>
          </a:p>
          <a:p>
            <a:r>
              <a:rPr lang="el-GR" sz="2800" dirty="0" smtClean="0"/>
              <a:t>Σχολή  Ανθρωπιστικών και </a:t>
            </a:r>
            <a:r>
              <a:rPr lang="el-GR" sz="2800" dirty="0"/>
              <a:t>Κ</a:t>
            </a:r>
            <a:r>
              <a:rPr lang="el-GR" sz="2800" dirty="0" smtClean="0"/>
              <a:t>οινωνικών </a:t>
            </a:r>
            <a:r>
              <a:rPr lang="el-GR" sz="2800" dirty="0"/>
              <a:t>Σ</a:t>
            </a:r>
            <a:r>
              <a:rPr lang="el-GR" sz="2800" dirty="0" smtClean="0"/>
              <a:t>πουδών</a:t>
            </a:r>
          </a:p>
          <a:p>
            <a:r>
              <a:rPr lang="el-GR" sz="2800" dirty="0" smtClean="0"/>
              <a:t>Τμήμα Θεατρικών Σπουδών</a:t>
            </a:r>
          </a:p>
          <a:p>
            <a:endParaRPr lang="el-GR" sz="2800" dirty="0" smtClean="0"/>
          </a:p>
        </p:txBody>
      </p:sp>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506460"/>
            <a:ext cx="4514857" cy="935086"/>
          </a:xfrm>
          <a:prstGeom prst="rect">
            <a:avLst/>
          </a:prstGeom>
        </p:spPr>
      </p:pic>
      <p:pic>
        <p:nvPicPr>
          <p:cNvPr id="13" name="Εικόνα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305" y="279862"/>
            <a:ext cx="3692664" cy="1388283"/>
          </a:xfrm>
          <a:prstGeom prst="rect">
            <a:avLst/>
          </a:prstGeom>
        </p:spPr>
      </p:pic>
    </p:spTree>
    <p:extLst>
      <p:ext uri="{BB962C8B-B14F-4D97-AF65-F5344CB8AC3E}">
        <p14:creationId xmlns:p14="http://schemas.microsoft.com/office/powerpoint/2010/main" val="176158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269776"/>
            <a:ext cx="7772400" cy="1143000"/>
          </a:xfrm>
          <a:solidFill>
            <a:schemeClr val="bg1"/>
          </a:solidFill>
        </p:spPr>
        <p:txBody>
          <a:bodyPr/>
          <a:lstStyle/>
          <a:p>
            <a:r>
              <a:rPr lang="de-DE" dirty="0" smtClean="0"/>
              <a:t>A</a:t>
            </a:r>
            <a:r>
              <a:rPr lang="el-GR" dirty="0" smtClean="0"/>
              <a:t>ρχαιολογία</a:t>
            </a:r>
            <a:endParaRPr lang="de-DE" dirty="0"/>
          </a:p>
        </p:txBody>
      </p:sp>
      <p:sp>
        <p:nvSpPr>
          <p:cNvPr id="8" name="Textfeld 7"/>
          <p:cNvSpPr txBox="1"/>
          <p:nvPr/>
        </p:nvSpPr>
        <p:spPr>
          <a:xfrm>
            <a:off x="23192" y="6334780"/>
            <a:ext cx="2353128" cy="523220"/>
          </a:xfrm>
          <a:prstGeom prst="rect">
            <a:avLst/>
          </a:prstGeom>
          <a:solidFill>
            <a:schemeClr val="bg1"/>
          </a:solidFill>
        </p:spPr>
        <p:txBody>
          <a:bodyPr wrap="none" rtlCol="0">
            <a:spAutoFit/>
          </a:bodyPr>
          <a:lstStyle/>
          <a:p>
            <a:r>
              <a:rPr lang="el-GR" sz="2800" dirty="0" smtClean="0"/>
              <a:t>Αρχιτεκτονική</a:t>
            </a:r>
            <a:endParaRPr lang="de-DE" sz="2800" dirty="0" smtClean="0"/>
          </a:p>
        </p:txBody>
      </p:sp>
      <p:pic>
        <p:nvPicPr>
          <p:cNvPr id="3" name="Bild 2" descr="Parthen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00808"/>
            <a:ext cx="5191197" cy="3528392"/>
          </a:xfrm>
          <a:prstGeom prst="rect">
            <a:avLst/>
          </a:prstGeom>
        </p:spPr>
      </p:pic>
      <p:pic>
        <p:nvPicPr>
          <p:cNvPr id="4" name="Bild 3" descr="Parthenon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77948" y="3793256"/>
            <a:ext cx="4096512" cy="307238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533400"/>
            <a:ext cx="7772400" cy="1143000"/>
          </a:xfrm>
          <a:solidFill>
            <a:schemeClr val="bg1"/>
          </a:solidFill>
        </p:spPr>
        <p:txBody>
          <a:bodyPr/>
          <a:lstStyle/>
          <a:p>
            <a:r>
              <a:rPr lang="de-DE" dirty="0" smtClean="0"/>
              <a:t>A</a:t>
            </a:r>
            <a:r>
              <a:rPr lang="el-GR" dirty="0" smtClean="0"/>
              <a:t>ρχαιολογία</a:t>
            </a:r>
            <a:endParaRPr lang="de-DE" dirty="0"/>
          </a:p>
        </p:txBody>
      </p:sp>
      <p:pic>
        <p:nvPicPr>
          <p:cNvPr id="6" name="Bild 5" descr="Aristodikos NM 3938.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2695575" cy="6858000"/>
          </a:xfrm>
          <a:prstGeom prst="rect">
            <a:avLst/>
          </a:prstGeom>
        </p:spPr>
      </p:pic>
      <p:sp>
        <p:nvSpPr>
          <p:cNvPr id="8" name="Textfeld 7"/>
          <p:cNvSpPr txBox="1"/>
          <p:nvPr/>
        </p:nvSpPr>
        <p:spPr>
          <a:xfrm>
            <a:off x="2699792" y="6334780"/>
            <a:ext cx="1598339" cy="523220"/>
          </a:xfrm>
          <a:prstGeom prst="rect">
            <a:avLst/>
          </a:prstGeom>
          <a:solidFill>
            <a:schemeClr val="bg1"/>
          </a:solidFill>
        </p:spPr>
        <p:txBody>
          <a:bodyPr wrap="none" rtlCol="0">
            <a:spAutoFit/>
          </a:bodyPr>
          <a:lstStyle/>
          <a:p>
            <a:r>
              <a:rPr lang="el-GR" sz="2800" dirty="0" smtClean="0"/>
              <a:t>Γλυπτική</a:t>
            </a:r>
            <a:endParaRPr lang="de-DE" sz="2800" dirty="0" smtClean="0"/>
          </a:p>
        </p:txBody>
      </p:sp>
    </p:spTree>
    <p:extLst>
      <p:ext uri="{BB962C8B-B14F-4D97-AF65-F5344CB8AC3E}">
        <p14:creationId xmlns:p14="http://schemas.microsoft.com/office/powerpoint/2010/main" val="31261195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533400"/>
            <a:ext cx="7772400" cy="1143000"/>
          </a:xfrm>
          <a:solidFill>
            <a:schemeClr val="bg1"/>
          </a:solidFill>
        </p:spPr>
        <p:txBody>
          <a:bodyPr/>
          <a:lstStyle/>
          <a:p>
            <a:r>
              <a:rPr lang="de-DE" dirty="0" smtClean="0"/>
              <a:t>A</a:t>
            </a:r>
            <a:r>
              <a:rPr lang="el-GR" dirty="0" smtClean="0"/>
              <a:t>ρχαιολογία</a:t>
            </a:r>
            <a:endParaRPr lang="de-DE" dirty="0"/>
          </a:p>
        </p:txBody>
      </p:sp>
      <p:pic>
        <p:nvPicPr>
          <p:cNvPr id="7" name="Bild 6" descr="Probestück,_Berlin,_Altes_Museum,_Vitrine_12.6-5.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286000" y="2133600"/>
            <a:ext cx="3811186" cy="2721519"/>
          </a:xfrm>
          <a:prstGeom prst="rect">
            <a:avLst/>
          </a:prstGeom>
        </p:spPr>
      </p:pic>
      <p:pic>
        <p:nvPicPr>
          <p:cNvPr id="6" name="Bild 5" descr="Aristodikos NM 3938.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2695575" cy="6858000"/>
          </a:xfrm>
          <a:prstGeom prst="rect">
            <a:avLst/>
          </a:prstGeom>
        </p:spPr>
      </p:pic>
      <p:pic>
        <p:nvPicPr>
          <p:cNvPr id="5" name="Bild 4" descr="Delos Küchengerät.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5486401" y="2166128"/>
            <a:ext cx="3657600" cy="4691872"/>
          </a:xfrm>
          <a:prstGeom prst="rect">
            <a:avLst/>
          </a:prstGeom>
        </p:spPr>
      </p:pic>
      <p:sp>
        <p:nvSpPr>
          <p:cNvPr id="8" name="Textfeld 7"/>
          <p:cNvSpPr txBox="1"/>
          <p:nvPr/>
        </p:nvSpPr>
        <p:spPr>
          <a:xfrm>
            <a:off x="2699792" y="6334780"/>
            <a:ext cx="1598339" cy="523220"/>
          </a:xfrm>
          <a:prstGeom prst="rect">
            <a:avLst/>
          </a:prstGeom>
          <a:solidFill>
            <a:schemeClr val="bg1"/>
          </a:solidFill>
        </p:spPr>
        <p:txBody>
          <a:bodyPr wrap="none" rtlCol="0">
            <a:spAutoFit/>
          </a:bodyPr>
          <a:lstStyle/>
          <a:p>
            <a:r>
              <a:rPr lang="el-GR" sz="2800" dirty="0" smtClean="0"/>
              <a:t>Γλυπτική</a:t>
            </a:r>
            <a:endParaRPr lang="de-DE" sz="2800" dirty="0" smtClean="0"/>
          </a:p>
        </p:txBody>
      </p:sp>
      <p:sp>
        <p:nvSpPr>
          <p:cNvPr id="9" name="Textfeld 8"/>
          <p:cNvSpPr txBox="1"/>
          <p:nvPr/>
        </p:nvSpPr>
        <p:spPr>
          <a:xfrm>
            <a:off x="3846121" y="4869160"/>
            <a:ext cx="1661983" cy="523220"/>
          </a:xfrm>
          <a:prstGeom prst="rect">
            <a:avLst/>
          </a:prstGeom>
          <a:solidFill>
            <a:schemeClr val="bg1"/>
          </a:solidFill>
        </p:spPr>
        <p:txBody>
          <a:bodyPr wrap="none" rtlCol="0">
            <a:spAutoFit/>
          </a:bodyPr>
          <a:lstStyle/>
          <a:p>
            <a:r>
              <a:rPr lang="el-GR" sz="2800" dirty="0" smtClean="0"/>
              <a:t>Κεραμική</a:t>
            </a:r>
            <a:endParaRPr lang="de-DE" sz="2800" dirty="0" smtClean="0"/>
          </a:p>
        </p:txBody>
      </p:sp>
    </p:spTree>
    <p:extLst>
      <p:ext uri="{BB962C8B-B14F-4D97-AF65-F5344CB8AC3E}">
        <p14:creationId xmlns:p14="http://schemas.microsoft.com/office/powerpoint/2010/main" val="24392559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685800" y="533400"/>
            <a:ext cx="7772400" cy="1143000"/>
          </a:xfrm>
          <a:solidFill>
            <a:schemeClr val="bg1"/>
          </a:solidFill>
        </p:spPr>
        <p:txBody>
          <a:bodyPr/>
          <a:lstStyle/>
          <a:p>
            <a:r>
              <a:rPr lang="de-DE" dirty="0" smtClean="0"/>
              <a:t>A</a:t>
            </a:r>
            <a:r>
              <a:rPr lang="el-GR" dirty="0" smtClean="0"/>
              <a:t>ρχαιολογία</a:t>
            </a:r>
            <a:endParaRPr lang="de-DE" dirty="0"/>
          </a:p>
        </p:txBody>
      </p:sp>
      <p:sp>
        <p:nvSpPr>
          <p:cNvPr id="4" name="Textfeld 3"/>
          <p:cNvSpPr txBox="1"/>
          <p:nvPr/>
        </p:nvSpPr>
        <p:spPr>
          <a:xfrm>
            <a:off x="2208" y="5903893"/>
            <a:ext cx="1395309" cy="954107"/>
          </a:xfrm>
          <a:prstGeom prst="rect">
            <a:avLst/>
          </a:prstGeom>
          <a:solidFill>
            <a:schemeClr val="bg1"/>
          </a:solidFill>
        </p:spPr>
        <p:txBody>
          <a:bodyPr wrap="none" rtlCol="0">
            <a:spAutoFit/>
          </a:bodyPr>
          <a:lstStyle/>
          <a:p>
            <a:r>
              <a:rPr lang="el-GR" sz="2800" dirty="0" smtClean="0"/>
              <a:t>Ζωγρα-</a:t>
            </a:r>
          </a:p>
          <a:p>
            <a:r>
              <a:rPr lang="el-GR" sz="2800" dirty="0" smtClean="0"/>
              <a:t>φική</a:t>
            </a:r>
            <a:endParaRPr lang="de-DE" sz="2800" dirty="0" smtClean="0"/>
          </a:p>
        </p:txBody>
      </p:sp>
      <p:pic>
        <p:nvPicPr>
          <p:cNvPr id="2" name="Bild 1"/>
          <p:cNvPicPr>
            <a:picLocks noChangeAspect="1"/>
          </p:cNvPicPr>
          <p:nvPr/>
        </p:nvPicPr>
        <p:blipFill>
          <a:blip r:embed="rId3"/>
          <a:stretch>
            <a:fillRect/>
          </a:stretch>
        </p:blipFill>
        <p:spPr>
          <a:xfrm>
            <a:off x="2121441" y="1700808"/>
            <a:ext cx="7022559" cy="515719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tazza farnese vorne und rueckseit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996391" y="1591600"/>
            <a:ext cx="5151219" cy="5266399"/>
          </a:xfrm>
          <a:prstGeom prst="rect">
            <a:avLst/>
          </a:prstGeom>
        </p:spPr>
      </p:pic>
      <p:sp>
        <p:nvSpPr>
          <p:cNvPr id="3" name="Titel 1"/>
          <p:cNvSpPr>
            <a:spLocks noGrp="1"/>
          </p:cNvSpPr>
          <p:nvPr>
            <p:ph type="title"/>
          </p:nvPr>
        </p:nvSpPr>
        <p:spPr>
          <a:xfrm>
            <a:off x="685800" y="533400"/>
            <a:ext cx="7772400" cy="1143000"/>
          </a:xfrm>
          <a:solidFill>
            <a:schemeClr val="bg1"/>
          </a:solidFill>
        </p:spPr>
        <p:txBody>
          <a:bodyPr/>
          <a:lstStyle/>
          <a:p>
            <a:r>
              <a:rPr lang="de-DE" dirty="0" smtClean="0"/>
              <a:t>A</a:t>
            </a:r>
            <a:r>
              <a:rPr lang="el-GR" dirty="0" smtClean="0"/>
              <a:t>ρχαιολογία</a:t>
            </a:r>
            <a:endParaRPr lang="de-DE" dirty="0"/>
          </a:p>
        </p:txBody>
      </p:sp>
      <p:sp>
        <p:nvSpPr>
          <p:cNvPr id="4" name="Textfeld 3"/>
          <p:cNvSpPr txBox="1"/>
          <p:nvPr/>
        </p:nvSpPr>
        <p:spPr>
          <a:xfrm>
            <a:off x="2208" y="5903893"/>
            <a:ext cx="1266618" cy="954107"/>
          </a:xfrm>
          <a:prstGeom prst="rect">
            <a:avLst/>
          </a:prstGeom>
          <a:solidFill>
            <a:schemeClr val="bg1"/>
          </a:solidFill>
        </p:spPr>
        <p:txBody>
          <a:bodyPr wrap="none" rtlCol="0">
            <a:spAutoFit/>
          </a:bodyPr>
          <a:lstStyle/>
          <a:p>
            <a:r>
              <a:rPr lang="el-GR" sz="2800" dirty="0" smtClean="0"/>
              <a:t>Μικρο-</a:t>
            </a:r>
          </a:p>
          <a:p>
            <a:r>
              <a:rPr lang="el-GR" sz="2800" dirty="0" smtClean="0"/>
              <a:t>τεχνία</a:t>
            </a:r>
            <a:endParaRPr lang="de-DE" sz="2800" dirty="0" smtClean="0"/>
          </a:p>
        </p:txBody>
      </p:sp>
    </p:spTree>
    <p:extLst>
      <p:ext uri="{BB962C8B-B14F-4D97-AF65-F5344CB8AC3E}">
        <p14:creationId xmlns:p14="http://schemas.microsoft.com/office/powerpoint/2010/main" val="4003163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304800"/>
            <a:ext cx="7772400" cy="1447800"/>
          </a:xfrm>
          <a:solidFill>
            <a:schemeClr val="bg1"/>
          </a:solidFill>
        </p:spPr>
        <p:txBody>
          <a:bodyPr/>
          <a:lstStyle/>
          <a:p>
            <a:r>
              <a:rPr lang="el-GR" dirty="0" smtClean="0"/>
              <a:t>Πώς γίνεται η αρχαιολογική έρευνα;</a:t>
            </a:r>
            <a:endParaRPr lang="de-DE" dirty="0"/>
          </a:p>
        </p:txBody>
      </p:sp>
      <p:sp>
        <p:nvSpPr>
          <p:cNvPr id="3" name="Inhaltsplatzhalter 2"/>
          <p:cNvSpPr>
            <a:spLocks noGrp="1"/>
          </p:cNvSpPr>
          <p:nvPr>
            <p:ph idx="1"/>
          </p:nvPr>
        </p:nvSpPr>
        <p:spPr>
          <a:xfrm>
            <a:off x="533400" y="2057400"/>
            <a:ext cx="8077200" cy="4419600"/>
          </a:xfrm>
          <a:solidFill>
            <a:schemeClr val="bg1"/>
          </a:solidFill>
        </p:spPr>
        <p:txBody>
          <a:bodyPr/>
          <a:lstStyle/>
          <a:p>
            <a:r>
              <a:rPr lang="el-GR" dirty="0" smtClean="0"/>
              <a:t>Ανακάλυψη αρχαίων τόπων με βάση αρχαίες μαρτυρίες (κείμενα)</a:t>
            </a:r>
          </a:p>
          <a:p>
            <a:r>
              <a:rPr lang="el-GR" dirty="0" smtClean="0">
                <a:solidFill>
                  <a:schemeClr val="bg1"/>
                </a:solidFill>
              </a:rPr>
              <a:t>ή: Ανακάλυψη υπαρκτών / ορατών ακόμα αρχαιοτήτων</a:t>
            </a:r>
          </a:p>
          <a:p>
            <a:r>
              <a:rPr lang="el-GR" dirty="0" smtClean="0">
                <a:solidFill>
                  <a:schemeClr val="bg1"/>
                </a:solidFill>
              </a:rPr>
              <a:t>ή: Ανακάλυψη αρχαίων τόπων με επιφανειακή έρευνα</a:t>
            </a:r>
          </a:p>
          <a:p>
            <a:r>
              <a:rPr lang="el-GR" dirty="0" smtClean="0">
                <a:solidFill>
                  <a:schemeClr val="bg1"/>
                </a:solidFill>
              </a:rPr>
              <a:t>Ανασκαφή</a:t>
            </a:r>
          </a:p>
          <a:p>
            <a:r>
              <a:rPr lang="el-GR" dirty="0" smtClean="0">
                <a:solidFill>
                  <a:schemeClr val="bg1"/>
                </a:solidFill>
              </a:rPr>
              <a:t>Μελέτη του υλικού</a:t>
            </a:r>
            <a:endParaRPr lang="de-DE" dirty="0">
              <a:solidFill>
                <a:schemeClr val="bg1"/>
              </a:solidFill>
            </a:endParaRPr>
          </a:p>
        </p:txBody>
      </p:sp>
      <p:pic>
        <p:nvPicPr>
          <p:cNvPr id="4" name="Bild 3" descr="ol_modell_pl03a.jpg"/>
          <p:cNvPicPr>
            <a:picLocks noChangeAspect="1"/>
          </p:cNvPicPr>
          <p:nvPr/>
        </p:nvPicPr>
        <p:blipFill>
          <a:blip r:embed="rId3"/>
          <a:stretch>
            <a:fillRect/>
          </a:stretch>
        </p:blipFill>
        <p:spPr>
          <a:xfrm>
            <a:off x="2096035" y="3301839"/>
            <a:ext cx="4914365" cy="355616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04800" y="896400"/>
            <a:ext cx="8534400" cy="5065200"/>
          </a:xfrm>
          <a:prstGeom prst="rect">
            <a:avLst/>
          </a:prstGeom>
          <a:solidFill>
            <a:schemeClr val="bg1"/>
          </a:solidFill>
        </p:spPr>
        <p:txBody>
          <a:bodyPr wrap="square" rtlCol="0">
            <a:spAutoFit/>
          </a:bodyPr>
          <a:lstStyle/>
          <a:p>
            <a:r>
              <a:rPr lang="el-GR" sz="3600" dirty="0" smtClean="0"/>
              <a:t>Περιγραφή της Ολυμπίας από τον περιηγητή </a:t>
            </a:r>
            <a:r>
              <a:rPr lang="el-GR" sz="3600" b="1" dirty="0" smtClean="0"/>
              <a:t>Παυσανία</a:t>
            </a:r>
            <a:r>
              <a:rPr lang="el-GR" sz="3600" dirty="0" smtClean="0"/>
              <a:t>: </a:t>
            </a:r>
          </a:p>
          <a:p>
            <a:endParaRPr lang="el-GR" sz="3600" dirty="0" smtClean="0"/>
          </a:p>
          <a:p>
            <a:r>
              <a:rPr lang="el-GR" sz="3600" dirty="0" smtClean="0"/>
              <a:t>[5, 10, </a:t>
            </a:r>
            <a:r>
              <a:rPr lang="de-DE" sz="3600" dirty="0" smtClean="0"/>
              <a:t>3</a:t>
            </a:r>
            <a:r>
              <a:rPr lang="el-GR" sz="3600" dirty="0" smtClean="0"/>
              <a:t>] (ο ναός του Διός) </a:t>
            </a:r>
            <a:r>
              <a:rPr lang="el-GR" sz="3600" i="1" dirty="0" smtClean="0">
                <a:latin typeface="Gentium"/>
              </a:rPr>
              <a:t>πεποίηται δὲ ἐπιχωρίου πώρου. ὕψος μὲν δὴ αὐτοῦ ... ὀκτὼ πόδες καὶ ἑξήκοντα ... </a:t>
            </a:r>
            <a:r>
              <a:rPr lang="el-GR" sz="3600" dirty="0" smtClean="0"/>
              <a:t>[5, 10, 6] </a:t>
            </a:r>
            <a:r>
              <a:rPr lang="el-GR" sz="3600" i="1" dirty="0" smtClean="0">
                <a:latin typeface="Gentium"/>
              </a:rPr>
              <a:t>τὰ δὲ ἐν τοῖς ἀετοῖς, ἔστιν ἔμπροσθεν Πέλοπος ἡ πρὸς Οἰνόμαον τῶν ἵππων ἅμιλλα ... </a:t>
            </a:r>
            <a:endParaRPr lang="de-DE" sz="3600" i="1" dirty="0">
              <a:latin typeface="Gentium"/>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solidFill>
        </p:spPr>
        <p:txBody>
          <a:bodyPr/>
          <a:lstStyle/>
          <a:p>
            <a:r>
              <a:rPr lang="el-GR" dirty="0" smtClean="0"/>
              <a:t>Ο ναός του Διός</a:t>
            </a:r>
            <a:endParaRPr lang="de-DE" dirty="0"/>
          </a:p>
        </p:txBody>
      </p:sp>
      <p:sp>
        <p:nvSpPr>
          <p:cNvPr id="3" name="Inhaltsplatzhalter 2"/>
          <p:cNvSpPr>
            <a:spLocks noGrp="1"/>
          </p:cNvSpPr>
          <p:nvPr>
            <p:ph idx="1"/>
          </p:nvPr>
        </p:nvSpPr>
        <p:spPr>
          <a:xfrm>
            <a:off x="685800" y="1981200"/>
            <a:ext cx="7772400" cy="4648200"/>
          </a:xfrm>
          <a:solidFill>
            <a:schemeClr val="bg1"/>
          </a:solidFill>
        </p:spPr>
        <p:txBody>
          <a:bodyPr/>
          <a:lstStyle/>
          <a:p>
            <a:r>
              <a:rPr lang="el-GR" dirty="0" smtClean="0"/>
              <a:t>κατά την περιγραφή του Παυσανία:</a:t>
            </a:r>
          </a:p>
          <a:p>
            <a:r>
              <a:rPr lang="el-GR" dirty="0" smtClean="0"/>
              <a:t>«κτίστηκε από εντόπιο πωρόλιθο»</a:t>
            </a:r>
          </a:p>
          <a:p>
            <a:r>
              <a:rPr lang="el-GR" dirty="0" smtClean="0"/>
              <a:t>«είχε ύψος 68 πόδια, πλάτος </a:t>
            </a:r>
            <a:r>
              <a:rPr lang="de-DE" dirty="0" smtClean="0"/>
              <a:t>95 </a:t>
            </a:r>
            <a:r>
              <a:rPr lang="el-GR" dirty="0" smtClean="0"/>
              <a:t>και μήκος 230»</a:t>
            </a:r>
          </a:p>
          <a:p>
            <a:r>
              <a:rPr lang="el-GR" dirty="0" smtClean="0"/>
              <a:t>«ο αρχιτέκτων λεγόταν Λίβων και ήταν εντόπιος»</a:t>
            </a:r>
          </a:p>
          <a:p>
            <a:r>
              <a:rPr lang="el-GR" dirty="0" smtClean="0"/>
              <a:t>«είχε κεραμίδια από πεντελικό μάρμαρο»</a:t>
            </a:r>
            <a:endParaRPr lang="de-DE"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Olympia_-_ruine_Zeustempel.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solidFill>
        </p:spPr>
        <p:txBody>
          <a:bodyPr/>
          <a:lstStyle/>
          <a:p>
            <a:r>
              <a:rPr lang="el-GR" dirty="0" smtClean="0"/>
              <a:t>Ο ναός του Διός</a:t>
            </a:r>
            <a:endParaRPr lang="de-DE" dirty="0"/>
          </a:p>
        </p:txBody>
      </p:sp>
      <p:sp>
        <p:nvSpPr>
          <p:cNvPr id="3" name="Inhaltsplatzhalter 2"/>
          <p:cNvSpPr>
            <a:spLocks noGrp="1"/>
          </p:cNvSpPr>
          <p:nvPr>
            <p:ph idx="1"/>
          </p:nvPr>
        </p:nvSpPr>
        <p:spPr>
          <a:xfrm>
            <a:off x="685800" y="1981200"/>
            <a:ext cx="7772400" cy="4876800"/>
          </a:xfrm>
          <a:solidFill>
            <a:schemeClr val="bg1"/>
          </a:solidFill>
        </p:spPr>
        <p:txBody>
          <a:bodyPr/>
          <a:lstStyle/>
          <a:p>
            <a:r>
              <a:rPr lang="el-GR" dirty="0" smtClean="0"/>
              <a:t>κατά την περιγραφή του Παυσανία:</a:t>
            </a:r>
          </a:p>
          <a:p>
            <a:r>
              <a:rPr lang="el-GR" dirty="0" smtClean="0"/>
              <a:t>«έφερε στο μπροστινό αέτωμα παράσταση του Πέλοπα και του Οινόμαου που προετοιμάζουν τον αγώνα τους με άμαξες»</a:t>
            </a:r>
          </a:p>
          <a:p>
            <a:r>
              <a:rPr lang="el-GR" dirty="0" smtClean="0"/>
              <a:t>(εννοείται ότι το «μπροστινό» αέτωμα είναι το ανατολικό, δηλ. εκεί που ήταν η είσοδος του ναού)</a:t>
            </a:r>
          </a:p>
          <a:p>
            <a:r>
              <a:rPr lang="el-GR" dirty="0" smtClean="0"/>
              <a:t>«ανάμεσά τους έστεκε ο Δίας»</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Σκοποί  ενότητας</a:t>
            </a:r>
            <a:endParaRPr lang="el-GR" dirty="0"/>
          </a:p>
        </p:txBody>
      </p:sp>
      <p:sp>
        <p:nvSpPr>
          <p:cNvPr id="3" name="Content Placeholder 2"/>
          <p:cNvSpPr>
            <a:spLocks noGrp="1"/>
          </p:cNvSpPr>
          <p:nvPr>
            <p:ph idx="1"/>
          </p:nvPr>
        </p:nvSpPr>
        <p:spPr/>
        <p:txBody>
          <a:bodyPr/>
          <a:lstStyle/>
          <a:p>
            <a:r>
              <a:rPr lang="el-GR" dirty="0"/>
              <a:t>Οι φοιτητές να έρθουν σε μια πρώτη επαφή με την Ελληνική Τέχνη και την Κλασική </a:t>
            </a:r>
            <a:r>
              <a:rPr lang="el-GR" dirty="0" smtClean="0"/>
              <a:t>Αρχαιολογία.</a:t>
            </a:r>
            <a:endParaRPr lang="el-GR" dirty="0">
              <a:effectLst/>
            </a:endParaRPr>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l-GR" sz="1800">
              <a:solidFill>
                <a:prstClr val="white"/>
              </a:solidFill>
            </a:endParaRPr>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l-GR" sz="1800">
              <a:solidFill>
                <a:prstClr val="white"/>
              </a:solidFill>
            </a:endParaRPr>
          </a:p>
        </p:txBody>
      </p:sp>
      <p:pic>
        <p:nvPicPr>
          <p:cNvPr id="6"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12748271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Olympia ZT Ostgiebel.JPG"/>
          <p:cNvPicPr>
            <a:picLocks noChangeAspect="1"/>
          </p:cNvPicPr>
          <p:nvPr/>
        </p:nvPicPr>
        <p:blipFill>
          <a:blip r:embed="rId3"/>
          <a:stretch>
            <a:fillRect/>
          </a:stretch>
        </p:blipFill>
        <p:spPr>
          <a:xfrm>
            <a:off x="1524000" y="1143000"/>
            <a:ext cx="6096000" cy="4572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304800"/>
            <a:ext cx="7772400" cy="1447800"/>
          </a:xfrm>
          <a:solidFill>
            <a:schemeClr val="bg1"/>
          </a:solidFill>
        </p:spPr>
        <p:txBody>
          <a:bodyPr/>
          <a:lstStyle/>
          <a:p>
            <a:r>
              <a:rPr lang="el-GR" dirty="0" smtClean="0"/>
              <a:t>Πώς γίνεται η αρχαιολογική έρευνα;</a:t>
            </a:r>
            <a:endParaRPr lang="de-DE" dirty="0"/>
          </a:p>
        </p:txBody>
      </p:sp>
      <p:sp>
        <p:nvSpPr>
          <p:cNvPr id="3" name="Inhaltsplatzhalter 2"/>
          <p:cNvSpPr>
            <a:spLocks noGrp="1"/>
          </p:cNvSpPr>
          <p:nvPr>
            <p:ph idx="1"/>
          </p:nvPr>
        </p:nvSpPr>
        <p:spPr>
          <a:xfrm>
            <a:off x="533400" y="2057400"/>
            <a:ext cx="8077200" cy="4419600"/>
          </a:xfrm>
          <a:solidFill>
            <a:schemeClr val="bg1"/>
          </a:solidFill>
        </p:spPr>
        <p:txBody>
          <a:bodyPr/>
          <a:lstStyle/>
          <a:p>
            <a:r>
              <a:rPr lang="el-GR" dirty="0" smtClean="0">
                <a:solidFill>
                  <a:schemeClr val="bg2">
                    <a:lumMod val="60000"/>
                    <a:lumOff val="40000"/>
                  </a:schemeClr>
                </a:solidFill>
              </a:rPr>
              <a:t>Ανακάλυψη αρχαίων τόπων με τη βοήθεια αρχαίων μαρτυριών (κειμένων)</a:t>
            </a:r>
          </a:p>
          <a:p>
            <a:r>
              <a:rPr lang="el-GR" dirty="0" smtClean="0"/>
              <a:t>ή: Ανακάλυψη</a:t>
            </a:r>
            <a:r>
              <a:rPr lang="de-DE" dirty="0" smtClean="0"/>
              <a:t> </a:t>
            </a:r>
            <a:r>
              <a:rPr lang="el-GR" dirty="0" smtClean="0"/>
              <a:t>/ μελέτη υπαρκτών, δηλ. ορατών ακόμα αρχαιοτήτων</a:t>
            </a:r>
          </a:p>
          <a:p>
            <a:r>
              <a:rPr lang="el-GR" dirty="0" smtClean="0">
                <a:solidFill>
                  <a:schemeClr val="bg2">
                    <a:lumMod val="60000"/>
                    <a:lumOff val="40000"/>
                  </a:schemeClr>
                </a:solidFill>
              </a:rPr>
              <a:t>ή: Ανακάλυψη αρχαίων τόπων με επιφανειακή έρευνα</a:t>
            </a:r>
          </a:p>
          <a:p>
            <a:r>
              <a:rPr lang="el-GR" dirty="0" smtClean="0">
                <a:solidFill>
                  <a:schemeClr val="bg2">
                    <a:lumMod val="60000"/>
                    <a:lumOff val="40000"/>
                  </a:schemeClr>
                </a:solidFill>
              </a:rPr>
              <a:t>Ανασκαφή</a:t>
            </a:r>
          </a:p>
          <a:p>
            <a:r>
              <a:rPr lang="el-GR" dirty="0" smtClean="0">
                <a:solidFill>
                  <a:schemeClr val="bg2">
                    <a:lumMod val="60000"/>
                    <a:lumOff val="40000"/>
                  </a:schemeClr>
                </a:solidFill>
              </a:rPr>
              <a:t>Μελέτη του υλικού</a:t>
            </a:r>
            <a:endParaRPr lang="de-DE"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228600"/>
            <a:ext cx="7772400" cy="1524000"/>
          </a:xfrm>
          <a:solidFill>
            <a:schemeClr val="bg1"/>
          </a:solidFill>
        </p:spPr>
        <p:txBody>
          <a:bodyPr/>
          <a:lstStyle/>
          <a:p>
            <a:r>
              <a:rPr lang="el-GR" dirty="0" smtClean="0"/>
              <a:t>Ανακάλυψη / μελέτη ορατών ακόμα αρχαιοτήτων</a:t>
            </a:r>
            <a:endParaRPr lang="de-DE" dirty="0"/>
          </a:p>
        </p:txBody>
      </p:sp>
      <p:sp>
        <p:nvSpPr>
          <p:cNvPr id="3" name="Inhaltsplatzhalter 2"/>
          <p:cNvSpPr>
            <a:spLocks noGrp="1"/>
          </p:cNvSpPr>
          <p:nvPr>
            <p:ph idx="1"/>
          </p:nvPr>
        </p:nvSpPr>
        <p:spPr>
          <a:xfrm>
            <a:off x="6477000" y="3886200"/>
            <a:ext cx="2514600" cy="2743200"/>
          </a:xfrm>
          <a:solidFill>
            <a:schemeClr val="bg1"/>
          </a:solidFill>
        </p:spPr>
        <p:txBody>
          <a:bodyPr/>
          <a:lstStyle/>
          <a:p>
            <a:pPr marL="0" indent="0">
              <a:lnSpc>
                <a:spcPct val="150000"/>
              </a:lnSpc>
              <a:spcBef>
                <a:spcPts val="0"/>
              </a:spcBef>
              <a:buNone/>
            </a:pPr>
            <a:r>
              <a:rPr lang="el-GR" sz="2800" dirty="0" smtClean="0"/>
              <a:t>π.χ. του ναού</a:t>
            </a:r>
            <a:r>
              <a:rPr lang="de-DE" sz="2800" dirty="0" smtClean="0"/>
              <a:t> </a:t>
            </a:r>
            <a:r>
              <a:rPr lang="el-GR" sz="2800" dirty="0" smtClean="0"/>
              <a:t>του Ηφαίστου («Θησείο») στην Αθήνα</a:t>
            </a:r>
            <a:endParaRPr lang="de-DE" sz="2800" dirty="0"/>
          </a:p>
        </p:txBody>
      </p:sp>
      <p:pic>
        <p:nvPicPr>
          <p:cNvPr id="1026" name="Picture 2" descr="Hephaistos Tem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7307"/>
            <a:ext cx="6444208" cy="48331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304800"/>
            <a:ext cx="7772400" cy="1447800"/>
          </a:xfrm>
          <a:solidFill>
            <a:schemeClr val="bg1"/>
          </a:solidFill>
        </p:spPr>
        <p:txBody>
          <a:bodyPr/>
          <a:lstStyle/>
          <a:p>
            <a:r>
              <a:rPr lang="el-GR" dirty="0" smtClean="0"/>
              <a:t>Πώς γίνεται η αρχαιολογική έρευνα;</a:t>
            </a:r>
            <a:endParaRPr lang="de-DE" dirty="0"/>
          </a:p>
        </p:txBody>
      </p:sp>
      <p:sp>
        <p:nvSpPr>
          <p:cNvPr id="3" name="Inhaltsplatzhalter 2"/>
          <p:cNvSpPr>
            <a:spLocks noGrp="1"/>
          </p:cNvSpPr>
          <p:nvPr>
            <p:ph idx="1"/>
          </p:nvPr>
        </p:nvSpPr>
        <p:spPr>
          <a:xfrm>
            <a:off x="533400" y="2057400"/>
            <a:ext cx="8077200" cy="4419600"/>
          </a:xfrm>
          <a:solidFill>
            <a:schemeClr val="bg1"/>
          </a:solidFill>
        </p:spPr>
        <p:txBody>
          <a:bodyPr/>
          <a:lstStyle/>
          <a:p>
            <a:r>
              <a:rPr lang="el-GR" dirty="0" smtClean="0">
                <a:solidFill>
                  <a:schemeClr val="bg2">
                    <a:lumMod val="60000"/>
                    <a:lumOff val="40000"/>
                  </a:schemeClr>
                </a:solidFill>
              </a:rPr>
              <a:t>Ανακάλυψη αρχαίων τόπων με τη βοήθεια αρχαίων μαρτυριών (κειμένων)</a:t>
            </a:r>
          </a:p>
          <a:p>
            <a:r>
              <a:rPr lang="el-GR" dirty="0" smtClean="0">
                <a:solidFill>
                  <a:schemeClr val="bg2">
                    <a:lumMod val="60000"/>
                    <a:lumOff val="40000"/>
                  </a:schemeClr>
                </a:solidFill>
              </a:rPr>
              <a:t>ή: Ανακάλυψη υπαρκτών / ορατών ακόμα αρχαιοτήτων</a:t>
            </a:r>
          </a:p>
          <a:p>
            <a:r>
              <a:rPr lang="el-GR" dirty="0" smtClean="0"/>
              <a:t>ή: Ανακάλυψη αρχαίων τόπων με επιφανειακή έρευνα ή ηλεκτρονικά μέσα</a:t>
            </a:r>
          </a:p>
          <a:p>
            <a:r>
              <a:rPr lang="el-GR" dirty="0" smtClean="0">
                <a:solidFill>
                  <a:schemeClr val="bg2">
                    <a:lumMod val="60000"/>
                    <a:lumOff val="40000"/>
                  </a:schemeClr>
                </a:solidFill>
              </a:rPr>
              <a:t>Ανασκαφή</a:t>
            </a:r>
          </a:p>
          <a:p>
            <a:r>
              <a:rPr lang="el-GR" dirty="0" smtClean="0">
                <a:solidFill>
                  <a:schemeClr val="bg2">
                    <a:lumMod val="60000"/>
                    <a:lumOff val="40000"/>
                  </a:schemeClr>
                </a:solidFill>
              </a:rPr>
              <a:t>Μελέτη του υλικού</a:t>
            </a:r>
            <a:endParaRPr lang="de-DE"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52400"/>
            <a:ext cx="9144000" cy="2057400"/>
          </a:xfrm>
          <a:solidFill>
            <a:schemeClr val="bg1"/>
          </a:solidFill>
        </p:spPr>
        <p:txBody>
          <a:bodyPr/>
          <a:lstStyle/>
          <a:p>
            <a:r>
              <a:rPr lang="el-GR" sz="3600" dirty="0" smtClean="0"/>
              <a:t>Ανακάλυψη αρχαίων τόπων με επιφανειακή έρευνα και με γεωφυσικές / γεωμαγνητικές μετρήσεις</a:t>
            </a:r>
          </a:p>
        </p:txBody>
      </p:sp>
      <p:pic>
        <p:nvPicPr>
          <p:cNvPr id="5" name="Bild 4" descr="Kurgan Barsucij Log.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565400" y="3200400"/>
            <a:ext cx="6578600" cy="3657600"/>
          </a:xfrm>
          <a:prstGeom prst="rect">
            <a:avLst/>
          </a:prstGeom>
        </p:spPr>
      </p:pic>
      <p:pic>
        <p:nvPicPr>
          <p:cNvPr id="6" name="Bild 5" descr="k_moskovskoje_min.jpg"/>
          <p:cNvPicPr>
            <a:picLocks noChangeAspect="1"/>
          </p:cNvPicPr>
          <p:nvPr/>
        </p:nvPicPr>
        <p:blipFill>
          <a:blip r:embed="rId4"/>
          <a:stretch>
            <a:fillRect/>
          </a:stretch>
        </p:blipFill>
        <p:spPr>
          <a:xfrm>
            <a:off x="304800" y="2628900"/>
            <a:ext cx="2286000" cy="1714500"/>
          </a:xfrm>
          <a:prstGeom prst="rect">
            <a:avLst/>
          </a:prstGeom>
        </p:spPr>
      </p:pic>
      <p:pic>
        <p:nvPicPr>
          <p:cNvPr id="8" name="Bild 7" descr="EMnovosibirsk_min.jpg"/>
          <p:cNvPicPr>
            <a:picLocks noChangeAspect="1"/>
          </p:cNvPicPr>
          <p:nvPr/>
        </p:nvPicPr>
        <p:blipFill>
          <a:blip r:embed="rId5"/>
          <a:stretch>
            <a:fillRect/>
          </a:stretch>
        </p:blipFill>
        <p:spPr>
          <a:xfrm>
            <a:off x="304800" y="4572000"/>
            <a:ext cx="2667000" cy="2006600"/>
          </a:xfrm>
          <a:prstGeom prst="rect">
            <a:avLst/>
          </a:prstGeom>
        </p:spPr>
      </p:pic>
      <p:sp>
        <p:nvSpPr>
          <p:cNvPr id="9" name="Rechteck 8"/>
          <p:cNvSpPr/>
          <p:nvPr/>
        </p:nvSpPr>
        <p:spPr bwMode="auto">
          <a:xfrm rot="21300000">
            <a:off x="4343400" y="4043920"/>
            <a:ext cx="1676400" cy="114300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304800"/>
            <a:ext cx="7772400" cy="1447800"/>
          </a:xfrm>
          <a:solidFill>
            <a:schemeClr val="bg1"/>
          </a:solidFill>
        </p:spPr>
        <p:txBody>
          <a:bodyPr/>
          <a:lstStyle/>
          <a:p>
            <a:r>
              <a:rPr lang="el-GR" dirty="0" smtClean="0"/>
              <a:t>Πώς γίνεται η αρχαιολογική έρευνα;</a:t>
            </a:r>
            <a:endParaRPr lang="de-DE" dirty="0"/>
          </a:p>
        </p:txBody>
      </p:sp>
      <p:sp>
        <p:nvSpPr>
          <p:cNvPr id="3" name="Inhaltsplatzhalter 2"/>
          <p:cNvSpPr>
            <a:spLocks noGrp="1"/>
          </p:cNvSpPr>
          <p:nvPr>
            <p:ph idx="1"/>
          </p:nvPr>
        </p:nvSpPr>
        <p:spPr>
          <a:xfrm>
            <a:off x="533400" y="2057400"/>
            <a:ext cx="8077200" cy="4419600"/>
          </a:xfrm>
          <a:solidFill>
            <a:schemeClr val="bg1"/>
          </a:solidFill>
        </p:spPr>
        <p:txBody>
          <a:bodyPr/>
          <a:lstStyle/>
          <a:p>
            <a:r>
              <a:rPr lang="el-GR" dirty="0" smtClean="0">
                <a:solidFill>
                  <a:schemeClr val="bg2">
                    <a:lumMod val="60000"/>
                    <a:lumOff val="40000"/>
                  </a:schemeClr>
                </a:solidFill>
              </a:rPr>
              <a:t>Ανακάλυψη αρχαίων τόπων με τη βοήθεια αρχαίων μαρτυριών (κειμένων)</a:t>
            </a:r>
          </a:p>
          <a:p>
            <a:r>
              <a:rPr lang="el-GR" dirty="0" smtClean="0">
                <a:solidFill>
                  <a:schemeClr val="bg2">
                    <a:lumMod val="60000"/>
                    <a:lumOff val="40000"/>
                  </a:schemeClr>
                </a:solidFill>
              </a:rPr>
              <a:t>Ή: Ανακάλυψη υπαρκτών / ορατών ακόμα αρχαιοτήτων</a:t>
            </a:r>
          </a:p>
          <a:p>
            <a:r>
              <a:rPr lang="el-GR" dirty="0" smtClean="0">
                <a:solidFill>
                  <a:schemeClr val="bg2">
                    <a:lumMod val="60000"/>
                    <a:lumOff val="40000"/>
                  </a:schemeClr>
                </a:solidFill>
              </a:rPr>
              <a:t>Ή: Ανακάλυψη αρχαίων τόπων με επιφανειακή έρευνα</a:t>
            </a:r>
          </a:p>
          <a:p>
            <a:r>
              <a:rPr lang="el-GR" dirty="0" smtClean="0"/>
              <a:t>Ανασκαφή</a:t>
            </a:r>
          </a:p>
          <a:p>
            <a:r>
              <a:rPr lang="el-GR" dirty="0" smtClean="0"/>
              <a:t>Μελέτη του υλικού</a:t>
            </a:r>
            <a:endParaRPr lang="de-DE"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Pompeji SCAVI_VECCHI_GRANDE.jpg"/>
          <p:cNvPicPr>
            <a:picLocks noChangeAspect="1"/>
          </p:cNvPicPr>
          <p:nvPr/>
        </p:nvPicPr>
        <p:blipFill>
          <a:blip r:embed="rId3"/>
          <a:stretch>
            <a:fillRect/>
          </a:stretch>
        </p:blipFill>
        <p:spPr>
          <a:xfrm>
            <a:off x="381000" y="2362200"/>
            <a:ext cx="2444750" cy="2952750"/>
          </a:xfrm>
          <a:prstGeom prst="rect">
            <a:avLst/>
          </a:prstGeom>
        </p:spPr>
      </p:pic>
      <p:pic>
        <p:nvPicPr>
          <p:cNvPr id="5" name="Bild 4" descr="Excavations-At-Pompeii.png"/>
          <p:cNvPicPr>
            <a:picLocks noChangeAspect="1"/>
          </p:cNvPicPr>
          <p:nvPr/>
        </p:nvPicPr>
        <p:blipFill>
          <a:blip r:embed="rId4">
            <a:lum contrast="20000"/>
          </a:blip>
          <a:stretch>
            <a:fillRect/>
          </a:stretch>
        </p:blipFill>
        <p:spPr>
          <a:xfrm>
            <a:off x="3886200" y="2362200"/>
            <a:ext cx="4762500" cy="3848100"/>
          </a:xfrm>
          <a:prstGeom prst="rect">
            <a:avLst/>
          </a:prstGeom>
        </p:spPr>
      </p:pic>
      <p:sp>
        <p:nvSpPr>
          <p:cNvPr id="7" name="Titel 1"/>
          <p:cNvSpPr txBox="1">
            <a:spLocks/>
          </p:cNvSpPr>
          <p:nvPr/>
        </p:nvSpPr>
        <p:spPr bwMode="auto">
          <a:xfrm>
            <a:off x="381000" y="457200"/>
            <a:ext cx="8305800" cy="11430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4400" b="0" i="0" u="none" strike="noStrike" kern="0" cap="none" spc="0" normalizeH="0" baseline="0" noProof="0" dirty="0" smtClean="0">
                <a:ln>
                  <a:noFill/>
                </a:ln>
                <a:solidFill>
                  <a:schemeClr val="tx2"/>
                </a:solidFill>
                <a:effectLst/>
                <a:uLnTx/>
                <a:uFillTx/>
                <a:latin typeface="+mj-lt"/>
                <a:ea typeface="+mj-ea"/>
                <a:cs typeface="+mj-cs"/>
              </a:rPr>
              <a:t>Ανασκαφή</a:t>
            </a:r>
            <a:endParaRPr kumimoji="0" lang="de-DE" sz="4400" b="0" i="0" u="none" strike="noStrike" kern="0" cap="none" spc="0" normalizeH="0" baseline="0" noProof="0" dirty="0">
              <a:ln>
                <a:noFill/>
              </a:ln>
              <a:solidFill>
                <a:schemeClr val="tx2"/>
              </a:solidFill>
              <a:effectLst/>
              <a:uLnTx/>
              <a:uFillTx/>
              <a:latin typeface="+mj-lt"/>
              <a:ea typeface="+mj-ea"/>
              <a:cs typeface="+mj-cs"/>
            </a:endParaRPr>
          </a:p>
        </p:txBody>
      </p:sp>
      <p:sp>
        <p:nvSpPr>
          <p:cNvPr id="6" name="Titel 1"/>
          <p:cNvSpPr txBox="1">
            <a:spLocks/>
          </p:cNvSpPr>
          <p:nvPr/>
        </p:nvSpPr>
        <p:spPr bwMode="auto">
          <a:xfrm>
            <a:off x="381000" y="5562600"/>
            <a:ext cx="2438400" cy="6096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l-GR" b="0" i="0" u="none" strike="noStrike" kern="0" cap="none" spc="0" normalizeH="0" noProof="0" dirty="0" smtClean="0">
                <a:ln>
                  <a:noFill/>
                </a:ln>
                <a:solidFill>
                  <a:schemeClr val="tx2"/>
                </a:solidFill>
                <a:effectLst/>
                <a:uLnTx/>
                <a:uFillTx/>
                <a:latin typeface="+mj-lt"/>
                <a:ea typeface="+mj-ea"/>
                <a:cs typeface="+mj-cs"/>
              </a:rPr>
              <a:t>Πομπηία (Ιταλία)</a:t>
            </a:r>
            <a:endParaRPr kumimoji="0" lang="de-DE" b="0" i="0" u="none" strike="noStrike" kern="0" cap="none" spc="0" normalizeH="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descr="Francois_Louis_The_Excavations_at_Pompeii_With_a_Subsidiary_Study_of_A_Lady_Holding_an_Umbrella_1886_Watercolor_with_white_on_paper-large.jpg"/>
          <p:cNvPicPr>
            <a:picLocks noChangeAspect="1"/>
          </p:cNvPicPr>
          <p:nvPr/>
        </p:nvPicPr>
        <p:blipFill>
          <a:blip r:embed="rId3"/>
          <a:stretch>
            <a:fillRect/>
          </a:stretch>
        </p:blipFill>
        <p:spPr>
          <a:xfrm>
            <a:off x="0" y="2036021"/>
            <a:ext cx="6705600" cy="4821979"/>
          </a:xfrm>
          <a:prstGeom prst="rect">
            <a:avLst/>
          </a:prstGeom>
        </p:spPr>
      </p:pic>
      <p:pic>
        <p:nvPicPr>
          <p:cNvPr id="6" name="Bild 5" descr="Ausgrabungen Pompeji.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959791" y="0"/>
            <a:ext cx="5260409" cy="29718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Hackert Ausgrabungen Pompeji.png"/>
          <p:cNvPicPr>
            <a:picLocks noChangeAspect="1"/>
          </p:cNvPicPr>
          <p:nvPr/>
        </p:nvPicPr>
        <p:blipFill>
          <a:blip r:embed="rId3"/>
          <a:stretch>
            <a:fillRect/>
          </a:stretch>
        </p:blipFill>
        <p:spPr>
          <a:xfrm>
            <a:off x="0" y="-76200"/>
            <a:ext cx="9144000" cy="6407150"/>
          </a:xfrm>
          <a:prstGeom prst="rect">
            <a:avLst/>
          </a:prstGeom>
        </p:spPr>
      </p:pic>
      <p:sp>
        <p:nvSpPr>
          <p:cNvPr id="4" name="Textfeld 3"/>
          <p:cNvSpPr txBox="1"/>
          <p:nvPr/>
        </p:nvSpPr>
        <p:spPr>
          <a:xfrm>
            <a:off x="0" y="6396335"/>
            <a:ext cx="9144000" cy="461665"/>
          </a:xfrm>
          <a:prstGeom prst="rect">
            <a:avLst/>
          </a:prstGeom>
          <a:solidFill>
            <a:schemeClr val="bg1"/>
          </a:solidFill>
        </p:spPr>
        <p:txBody>
          <a:bodyPr wrap="square" rtlCol="0">
            <a:spAutoFit/>
          </a:bodyPr>
          <a:lstStyle/>
          <a:p>
            <a:pPr algn="ctr"/>
            <a:r>
              <a:rPr lang="de-DE" dirty="0" smtClean="0"/>
              <a:t>Jacob Philipp </a:t>
            </a:r>
            <a:r>
              <a:rPr lang="de-DE" dirty="0" err="1" smtClean="0"/>
              <a:t>Hackert</a:t>
            </a:r>
            <a:r>
              <a:rPr lang="de-DE" dirty="0" smtClean="0"/>
              <a:t>, </a:t>
            </a:r>
            <a:r>
              <a:rPr lang="el-GR" dirty="0" smtClean="0"/>
              <a:t>Ανασκαφές της Πομπηίας (1799)</a:t>
            </a:r>
            <a:endParaRPr lang="de-DE"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62000"/>
            <a:ext cx="9144000" cy="1828800"/>
          </a:xfrm>
          <a:solidFill>
            <a:schemeClr val="bg1"/>
          </a:solidFill>
        </p:spPr>
        <p:txBody>
          <a:bodyPr/>
          <a:lstStyle/>
          <a:p>
            <a:r>
              <a:rPr lang="el-GR" dirty="0" smtClean="0"/>
              <a:t>Από πότε υπάρχει η αρχαιολογική / αρχαιογνωστική έρευνα:</a:t>
            </a:r>
            <a:endParaRPr lang="de-DE" dirty="0"/>
          </a:p>
        </p:txBody>
      </p:sp>
      <p:sp>
        <p:nvSpPr>
          <p:cNvPr id="4" name="Inhaltsplatzhalter 2"/>
          <p:cNvSpPr>
            <a:spLocks noGrp="1"/>
          </p:cNvSpPr>
          <p:nvPr>
            <p:ph idx="1"/>
          </p:nvPr>
        </p:nvSpPr>
        <p:spPr>
          <a:xfrm>
            <a:off x="533400" y="3429000"/>
            <a:ext cx="8077200" cy="2133600"/>
          </a:xfrm>
          <a:solidFill>
            <a:schemeClr val="bg1"/>
          </a:solidFill>
        </p:spPr>
        <p:txBody>
          <a:bodyPr/>
          <a:lstStyle/>
          <a:p>
            <a:r>
              <a:rPr lang="el-GR" dirty="0" smtClean="0">
                <a:solidFill>
                  <a:schemeClr val="tx2"/>
                </a:solidFill>
              </a:rPr>
              <a:t>Ταξίδια στην Ελλάδα, όπως του Κυριάκου του Αγκωνίτη, το 1432</a:t>
            </a:r>
            <a:r>
              <a:rPr lang="de-DE" dirty="0" smtClean="0">
                <a:solidFill>
                  <a:schemeClr val="tx2"/>
                </a:solidFill>
              </a:rPr>
              <a:t> </a:t>
            </a:r>
            <a:r>
              <a:rPr lang="el-GR" dirty="0" smtClean="0">
                <a:solidFill>
                  <a:schemeClr val="tx2"/>
                </a:solidFill>
              </a:rPr>
              <a:t>και ξανά μετά το 1450, οδηγούν σε γνωριμία των δυτικών με τα αρχαία μνημεία.</a:t>
            </a:r>
            <a:endParaRPr lang="de-DE" dirty="0" smtClean="0">
              <a:solidFill>
                <a:schemeClr val="tx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Περιεχόμενα ενότητας</a:t>
            </a:r>
            <a:endParaRPr lang="el-GR" dirty="0"/>
          </a:p>
        </p:txBody>
      </p:sp>
      <p:sp>
        <p:nvSpPr>
          <p:cNvPr id="3" name="Content Placeholder 2"/>
          <p:cNvSpPr>
            <a:spLocks noGrp="1"/>
          </p:cNvSpPr>
          <p:nvPr>
            <p:ph idx="1"/>
          </p:nvPr>
        </p:nvSpPr>
        <p:spPr/>
        <p:txBody>
          <a:bodyPr>
            <a:normAutofit/>
          </a:bodyPr>
          <a:lstStyle/>
          <a:p>
            <a:r>
              <a:rPr lang="el-GR" dirty="0"/>
              <a:t>Εισαγωγή στην Ελληνική Τέχνη</a:t>
            </a:r>
          </a:p>
          <a:p>
            <a:r>
              <a:rPr lang="el-GR" dirty="0"/>
              <a:t>Εισαγωγή στην Κλασική Αρχαιολογία (Η ενασχόληση με το παρελθόν στην Ιταλία, τα πρώτα μουσεία αρχαιοτήτων, οι πρώτες ανασκαφές, η ιστορία της τέχνης της αρχαιότητας)</a:t>
            </a:r>
          </a:p>
          <a:p>
            <a:r>
              <a:rPr lang="el-GR" dirty="0"/>
              <a:t>Η αρχαιολογική επιστήμη στην Ελλάδα</a:t>
            </a:r>
            <a:endParaRPr lang="el-GR" dirty="0">
              <a:effectLst/>
            </a:endParaRPr>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l-GR" sz="1800">
              <a:solidFill>
                <a:prstClr val="white"/>
              </a:solidFill>
            </a:endParaRPr>
          </a:p>
        </p:txBody>
      </p:sp>
      <p:sp>
        <p:nvSpPr>
          <p:cNvPr id="6" name="Ορθογώνιο 5"/>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l-GR" sz="1800">
              <a:solidFill>
                <a:prstClr val="white"/>
              </a:solidFill>
            </a:endParaRPr>
          </a:p>
        </p:txBody>
      </p:sp>
      <p:pic>
        <p:nvPicPr>
          <p:cNvPr id="7"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32694451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Kyriakos Inschr Sparta.jpg"/>
          <p:cNvPicPr>
            <a:picLocks noChangeAspect="1"/>
          </p:cNvPicPr>
          <p:nvPr/>
        </p:nvPicPr>
        <p:blipFill>
          <a:blip r:embed="rId3"/>
          <a:stretch>
            <a:fillRect/>
          </a:stretch>
        </p:blipFill>
        <p:spPr>
          <a:xfrm>
            <a:off x="0" y="2132670"/>
            <a:ext cx="3173835" cy="4551947"/>
          </a:xfrm>
          <a:prstGeom prst="rect">
            <a:avLst/>
          </a:prstGeom>
        </p:spPr>
      </p:pic>
      <p:pic>
        <p:nvPicPr>
          <p:cNvPr id="7" name="Bild 6" descr="Kyriakos Athen Laborde.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505200" y="228600"/>
            <a:ext cx="5638800" cy="6456017"/>
          </a:xfrm>
          <a:prstGeom prst="rect">
            <a:avLst/>
          </a:prstGeom>
        </p:spPr>
      </p:pic>
      <p:sp>
        <p:nvSpPr>
          <p:cNvPr id="4" name="Textfeld 3"/>
          <p:cNvSpPr txBox="1"/>
          <p:nvPr/>
        </p:nvSpPr>
        <p:spPr>
          <a:xfrm>
            <a:off x="1" y="228600"/>
            <a:ext cx="3200400" cy="1754327"/>
          </a:xfrm>
          <a:prstGeom prst="rect">
            <a:avLst/>
          </a:prstGeom>
          <a:solidFill>
            <a:schemeClr val="bg1"/>
          </a:solidFill>
        </p:spPr>
        <p:txBody>
          <a:bodyPr wrap="square" rtlCol="0">
            <a:spAutoFit/>
          </a:bodyPr>
          <a:lstStyle/>
          <a:p>
            <a:r>
              <a:rPr lang="el-GR" sz="1800" dirty="0" smtClean="0"/>
              <a:t>Δεξιά: μία σελίδα από τον κώδικα </a:t>
            </a:r>
            <a:r>
              <a:rPr lang="de-DE" sz="1800" dirty="0" err="1" smtClean="0"/>
              <a:t>Barberinus</a:t>
            </a:r>
            <a:r>
              <a:rPr lang="de-DE" sz="1800" dirty="0" smtClean="0"/>
              <a:t> </a:t>
            </a:r>
            <a:r>
              <a:rPr lang="de-DE" sz="1800" dirty="0" err="1" smtClean="0"/>
              <a:t>latinus</a:t>
            </a:r>
            <a:r>
              <a:rPr lang="de-DE" sz="1800" dirty="0" smtClean="0"/>
              <a:t> 4424, </a:t>
            </a:r>
            <a:r>
              <a:rPr lang="el-GR" sz="1800" dirty="0" smtClean="0"/>
              <a:t>κατά τον Κυριάκο τον Αγκωνίτη.</a:t>
            </a:r>
          </a:p>
          <a:p>
            <a:endParaRPr lang="el-GR" sz="1800" dirty="0" smtClean="0"/>
          </a:p>
          <a:p>
            <a:r>
              <a:rPr lang="el-GR" sz="1800" dirty="0" smtClean="0"/>
              <a:t>Κάτω: Ελληνική επιγραφή.</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Kyriakos Athen Labord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505200" y="228600"/>
            <a:ext cx="5638800" cy="6456017"/>
          </a:xfrm>
          <a:prstGeom prst="rect">
            <a:avLst/>
          </a:prstGeom>
        </p:spPr>
      </p:pic>
      <p:sp>
        <p:nvSpPr>
          <p:cNvPr id="4" name="Textfeld 3"/>
          <p:cNvSpPr txBox="1"/>
          <p:nvPr/>
        </p:nvSpPr>
        <p:spPr>
          <a:xfrm>
            <a:off x="-19124" y="4653136"/>
            <a:ext cx="3200400" cy="2031325"/>
          </a:xfrm>
          <a:prstGeom prst="rect">
            <a:avLst/>
          </a:prstGeom>
          <a:solidFill>
            <a:schemeClr val="bg1"/>
          </a:solidFill>
        </p:spPr>
        <p:txBody>
          <a:bodyPr wrap="square" rtlCol="0">
            <a:spAutoFit/>
          </a:bodyPr>
          <a:lstStyle/>
          <a:p>
            <a:r>
              <a:rPr lang="el-GR" sz="1800" dirty="0" smtClean="0"/>
              <a:t>Δεξιά: μέρος σελίδας από τον κώδικα </a:t>
            </a:r>
            <a:r>
              <a:rPr lang="de-DE" sz="1800" dirty="0" err="1" smtClean="0"/>
              <a:t>Barberinus</a:t>
            </a:r>
            <a:r>
              <a:rPr lang="de-DE" sz="1800" dirty="0" smtClean="0"/>
              <a:t> </a:t>
            </a:r>
            <a:r>
              <a:rPr lang="de-DE" sz="1800" dirty="0" err="1" smtClean="0"/>
              <a:t>latinus</a:t>
            </a:r>
            <a:r>
              <a:rPr lang="de-DE" sz="1800" dirty="0" smtClean="0"/>
              <a:t> 4424, </a:t>
            </a:r>
            <a:r>
              <a:rPr lang="el-GR" sz="1800" dirty="0" smtClean="0"/>
              <a:t>κατά τον Κυριάκο τον Αγκωνίτη.</a:t>
            </a:r>
            <a:r>
              <a:rPr lang="de-DE" sz="1800" dirty="0" smtClean="0"/>
              <a:t> </a:t>
            </a:r>
            <a:r>
              <a:rPr lang="el-GR" sz="1800" dirty="0" smtClean="0"/>
              <a:t>Αέτωμα, μετόπες (σχεδιάστηκαν πιο ψηλά από το αέτωμα!</a:t>
            </a:r>
            <a:r>
              <a:rPr lang="de-DE" sz="1800" dirty="0" smtClean="0"/>
              <a:t>)</a:t>
            </a:r>
            <a:r>
              <a:rPr lang="el-GR" sz="1800" dirty="0" smtClean="0"/>
              <a:t> και ζωφόρος του Παρθενώνα.</a:t>
            </a:r>
          </a:p>
        </p:txBody>
      </p:sp>
      <p:pic>
        <p:nvPicPr>
          <p:cNvPr id="8" name="Bild 7" descr="Kyriakos Athen Laborde.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505201" y="304800"/>
            <a:ext cx="5638799" cy="6248400"/>
          </a:xfrm>
          <a:prstGeom prst="rect">
            <a:avLst/>
          </a:prstGeom>
        </p:spPr>
      </p:pic>
      <p:sp>
        <p:nvSpPr>
          <p:cNvPr id="5" name="Rechteck 4"/>
          <p:cNvSpPr/>
          <p:nvPr/>
        </p:nvSpPr>
        <p:spPr bwMode="auto">
          <a:xfrm>
            <a:off x="3733800" y="5638800"/>
            <a:ext cx="4953000" cy="838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 name="Rechteck 8"/>
          <p:cNvSpPr/>
          <p:nvPr/>
        </p:nvSpPr>
        <p:spPr bwMode="auto">
          <a:xfrm>
            <a:off x="3733800" y="1828800"/>
            <a:ext cx="4953000" cy="1905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SC02015"/>
          <p:cNvPicPr>
            <a:picLocks noChangeAspect="1" noChangeArrowheads="1"/>
          </p:cNvPicPr>
          <p:nvPr/>
        </p:nvPicPr>
        <p:blipFill>
          <a:blip r:embed="rId2" cstate="print">
            <a:lum bright="6000" contrast="20000"/>
            <a:extLst>
              <a:ext uri="{28A0092B-C50C-407E-A947-70E740481C1C}">
                <a14:useLocalDpi xmlns:a14="http://schemas.microsoft.com/office/drawing/2010/main"/>
              </a:ext>
            </a:extLst>
          </a:blip>
          <a:srcRect/>
          <a:stretch>
            <a:fillRect/>
          </a:stretch>
        </p:blipFill>
        <p:spPr bwMode="auto">
          <a:xfrm>
            <a:off x="4570040" y="-3572"/>
            <a:ext cx="3962400" cy="6858000"/>
          </a:xfrm>
          <a:prstGeom prst="rect">
            <a:avLst/>
          </a:prstGeom>
          <a:noFill/>
        </p:spPr>
      </p:pic>
      <p:sp>
        <p:nvSpPr>
          <p:cNvPr id="3" name="Textfeld 2"/>
          <p:cNvSpPr txBox="1"/>
          <p:nvPr/>
        </p:nvSpPr>
        <p:spPr>
          <a:xfrm>
            <a:off x="0" y="3441680"/>
            <a:ext cx="3851919" cy="3416320"/>
          </a:xfrm>
          <a:prstGeom prst="rect">
            <a:avLst/>
          </a:prstGeom>
          <a:solidFill>
            <a:schemeClr val="bg1"/>
          </a:solidFill>
        </p:spPr>
        <p:txBody>
          <a:bodyPr wrap="square" rtlCol="0">
            <a:spAutoFit/>
          </a:bodyPr>
          <a:lstStyle/>
          <a:p>
            <a:r>
              <a:rPr lang="el-GR" sz="1800" dirty="0" smtClean="0"/>
              <a:t>Ο Γάλλος ιατρός </a:t>
            </a:r>
            <a:r>
              <a:rPr lang="de-DE" sz="1800" dirty="0" smtClean="0"/>
              <a:t>Jacob </a:t>
            </a:r>
            <a:r>
              <a:rPr lang="de-DE" sz="1800" dirty="0" err="1" smtClean="0"/>
              <a:t>Spon</a:t>
            </a:r>
            <a:r>
              <a:rPr lang="de-DE" sz="1800" dirty="0" smtClean="0"/>
              <a:t>, </a:t>
            </a:r>
            <a:r>
              <a:rPr lang="el-GR" sz="1800" dirty="0" smtClean="0"/>
              <a:t>από τη </a:t>
            </a:r>
            <a:r>
              <a:rPr lang="de-DE" sz="1800" dirty="0" smtClean="0"/>
              <a:t>Lyon, </a:t>
            </a:r>
            <a:r>
              <a:rPr lang="el-GR" sz="1800" dirty="0" smtClean="0"/>
              <a:t>εδώ ντυμένος ως Αρμένης, ταξίδευε στην Ανατολική Μεσόγειο το 1675/76.</a:t>
            </a:r>
          </a:p>
          <a:p>
            <a:r>
              <a:rPr lang="el-GR" sz="1800" dirty="0" smtClean="0"/>
              <a:t>Δημοσίευσε το οδοιπορικό του ταξιδιού το 1678, σε τρεις τόμους.</a:t>
            </a:r>
          </a:p>
          <a:p>
            <a:r>
              <a:rPr lang="el-GR" sz="1800" dirty="0" smtClean="0"/>
              <a:t>Μεταφράσεις σε αρκετές</a:t>
            </a:r>
            <a:r>
              <a:rPr lang="de-DE" sz="1800" dirty="0" smtClean="0"/>
              <a:t> </a:t>
            </a:r>
            <a:r>
              <a:rPr lang="el-GR" sz="1800" dirty="0" smtClean="0"/>
              <a:t>γλώσσες, στα ολλανδικά, γερμανικά, ιταλικά.</a:t>
            </a:r>
          </a:p>
          <a:p>
            <a:endParaRPr lang="el-GR" sz="1800" dirty="0"/>
          </a:p>
          <a:p>
            <a:r>
              <a:rPr lang="el-GR" sz="1800" dirty="0" smtClean="0"/>
              <a:t>Στον </a:t>
            </a:r>
            <a:r>
              <a:rPr lang="de-DE" sz="1800" dirty="0" err="1" smtClean="0"/>
              <a:t>Spon</a:t>
            </a:r>
            <a:r>
              <a:rPr lang="el-GR" sz="1800" dirty="0" smtClean="0"/>
              <a:t> χρωστά ο λόγιος κόσμος της Δύσης την πρώτη τυπωμένη απεικόνιση του Παρθενώνα.</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on Voyage I Titel"/>
          <p:cNvPicPr>
            <a:picLocks noChangeAspect="1" noChangeArrowheads="1"/>
          </p:cNvPicPr>
          <p:nvPr/>
        </p:nvPicPr>
        <p:blipFill>
          <a:blip r:embed="rId2"/>
          <a:srcRect/>
          <a:stretch>
            <a:fillRect/>
          </a:stretch>
        </p:blipFill>
        <p:spPr bwMode="auto">
          <a:xfrm>
            <a:off x="2541588" y="3969"/>
            <a:ext cx="4060825" cy="6850063"/>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ontfaucon Parthenon"/>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48265" y="1181100"/>
            <a:ext cx="7047470" cy="44958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omont189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48606"/>
          </a:xfrm>
          <a:prstGeom prst="rect">
            <a:avLst/>
          </a:prstGeom>
        </p:spPr>
      </p:pic>
      <p:sp>
        <p:nvSpPr>
          <p:cNvPr id="5" name="Textfeld 4"/>
          <p:cNvSpPr txBox="1"/>
          <p:nvPr/>
        </p:nvSpPr>
        <p:spPr>
          <a:xfrm>
            <a:off x="0" y="3995677"/>
            <a:ext cx="4572000" cy="2862323"/>
          </a:xfrm>
          <a:prstGeom prst="rect">
            <a:avLst/>
          </a:prstGeom>
          <a:solidFill>
            <a:srgbClr val="CCFFCC"/>
          </a:solidFill>
        </p:spPr>
        <p:txBody>
          <a:bodyPr wrap="square" rtlCol="0">
            <a:spAutoFit/>
          </a:bodyPr>
          <a:lstStyle/>
          <a:p>
            <a:r>
              <a:rPr lang="el-GR" sz="1800" dirty="0" smtClean="0"/>
              <a:t>Ήδη λίγο νωρίτερα, το 1674, ο φλαμανδός ζωγράφος </a:t>
            </a:r>
            <a:r>
              <a:rPr lang="de-DE" sz="1800" dirty="0" smtClean="0"/>
              <a:t>Jacques Carrey </a:t>
            </a:r>
            <a:r>
              <a:rPr lang="el-GR" sz="1800" dirty="0" smtClean="0"/>
              <a:t>είχε φιλοτεχνήσει, για λογαριασμό του Γάλλου πρέσβη στην Κωνσταντινούπολη, σχέδια των γλυπτών του Παρθενώνα. Λόγω της έκρηξης, το 1687, αυτά αποτελούν σε αρκετές περιπτώσεις τη μόνη μαρτυρία για κατεστραμμένα σήμερα γλύπτα, και βοηθούν στην αποκατάσταση των αποσπασματικά σωζόμενων.</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omont189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48606"/>
          </a:xfrm>
          <a:prstGeom prst="rect">
            <a:avLst/>
          </a:prstGeom>
        </p:spPr>
      </p:pic>
    </p:spTree>
    <p:extLst>
      <p:ext uri="{BB962C8B-B14F-4D97-AF65-F5344CB8AC3E}">
        <p14:creationId xmlns:p14="http://schemas.microsoft.com/office/powerpoint/2010/main" val="22952518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society-dilettanti-member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35759" y="16024"/>
            <a:ext cx="5908241" cy="6858000"/>
          </a:xfrm>
          <a:prstGeom prst="rect">
            <a:avLst/>
          </a:prstGeom>
        </p:spPr>
      </p:pic>
      <p:sp>
        <p:nvSpPr>
          <p:cNvPr id="4" name="Inhaltsplatzhalter 2"/>
          <p:cNvSpPr>
            <a:spLocks noGrp="1"/>
          </p:cNvSpPr>
          <p:nvPr>
            <p:ph idx="1"/>
          </p:nvPr>
        </p:nvSpPr>
        <p:spPr>
          <a:xfrm>
            <a:off x="0" y="0"/>
            <a:ext cx="3059832" cy="6858000"/>
          </a:xfrm>
          <a:solidFill>
            <a:schemeClr val="bg1"/>
          </a:solidFill>
        </p:spPr>
        <p:txBody>
          <a:bodyPr/>
          <a:lstStyle/>
          <a:p>
            <a:pPr marL="162000" indent="0">
              <a:spcBef>
                <a:spcPts val="0"/>
              </a:spcBef>
              <a:buNone/>
            </a:pPr>
            <a:r>
              <a:rPr lang="el-GR" sz="1800" dirty="0" smtClean="0"/>
              <a:t>Μέλη της «Εταιρείας των ερασιτεχνών</a:t>
            </a:r>
            <a:r>
              <a:rPr lang="de-DE" sz="1800" dirty="0" smtClean="0"/>
              <a:t>»</a:t>
            </a:r>
            <a:r>
              <a:rPr lang="el-GR" sz="1800" dirty="0" smtClean="0"/>
              <a:t>, </a:t>
            </a:r>
            <a:r>
              <a:rPr lang="de-DE" sz="1800" i="1" dirty="0" smtClean="0"/>
              <a:t>Society </a:t>
            </a:r>
            <a:r>
              <a:rPr lang="de-DE" sz="1800" i="1" dirty="0" err="1" smtClean="0"/>
              <a:t>of</a:t>
            </a:r>
            <a:r>
              <a:rPr lang="de-DE" sz="1800" i="1" dirty="0" smtClean="0"/>
              <a:t> </a:t>
            </a:r>
            <a:r>
              <a:rPr lang="de-DE" sz="1800" i="1" dirty="0" err="1" smtClean="0"/>
              <a:t>Dilettanti</a:t>
            </a:r>
            <a:r>
              <a:rPr lang="de-DE" sz="1800" dirty="0" smtClean="0"/>
              <a:t>, </a:t>
            </a:r>
            <a:r>
              <a:rPr lang="el-GR" sz="1800" dirty="0" smtClean="0"/>
              <a:t>που ιδρύθηκε το 1734 από άγγλους της καλής κοινωνίας με αρχαιογνωστικές ανησυχίες, συνήθως έχοντας ταξιδέψει σε νότιες χώρες (Γαλλία, Ιταλία, Ελλάδα, Οθωμα-νική Αυτοκρατορία</a:t>
            </a:r>
            <a:r>
              <a:rPr lang="de-DE" sz="1800" dirty="0" smtClean="0"/>
              <a:t>)</a:t>
            </a:r>
            <a:r>
              <a:rPr lang="el-GR" sz="1800" dirty="0" smtClean="0"/>
              <a:t>. Τα μέλη έπρεπε να έχουν κάποια οικονομική άνεση</a:t>
            </a:r>
            <a:r>
              <a:rPr lang="de-DE" sz="1800" dirty="0" smtClean="0"/>
              <a:t>.</a:t>
            </a:r>
            <a:r>
              <a:rPr lang="el-GR" sz="1800" dirty="0" smtClean="0"/>
              <a:t> Ανάμεσά τους ήταν και οι αρχιτέκτονες </a:t>
            </a:r>
            <a:r>
              <a:rPr lang="de-DE" sz="1800" b="1" dirty="0" smtClean="0"/>
              <a:t>James Stuart </a:t>
            </a:r>
            <a:r>
              <a:rPr lang="el-GR" sz="1800" dirty="0" smtClean="0"/>
              <a:t>και </a:t>
            </a:r>
            <a:r>
              <a:rPr lang="de-DE" sz="1800" b="1" dirty="0" smtClean="0"/>
              <a:t>Nicolas </a:t>
            </a:r>
            <a:r>
              <a:rPr lang="de-DE" sz="1800" b="1" dirty="0" err="1" smtClean="0"/>
              <a:t>Revett</a:t>
            </a:r>
            <a:r>
              <a:rPr lang="el-GR" sz="1800" b="1" dirty="0" smtClean="0"/>
              <a:t> </a:t>
            </a:r>
            <a:r>
              <a:rPr lang="el-GR" sz="1800" dirty="0" smtClean="0"/>
              <a:t>που ταξίδεψαν στην Ελλάδα από το 1748/9 ως το 1755.</a:t>
            </a:r>
          </a:p>
          <a:p>
            <a:pPr marL="162000" indent="0">
              <a:spcBef>
                <a:spcPts val="0"/>
              </a:spcBef>
              <a:buNone/>
            </a:pPr>
            <a:r>
              <a:rPr lang="el-GR" sz="1800" dirty="0" smtClean="0"/>
              <a:t>Δεξιά: πίνακας του </a:t>
            </a:r>
            <a:r>
              <a:rPr lang="de-DE" sz="1800" dirty="0" smtClean="0"/>
              <a:t>Joshua Reynolds, 1777/78 </a:t>
            </a:r>
            <a:r>
              <a:rPr lang="el-GR" sz="1800" dirty="0" smtClean="0"/>
              <a:t>(εποχή του ροκοκό</a:t>
            </a:r>
            <a:r>
              <a:rPr lang="de-DE" sz="1800" dirty="0" smtClean="0"/>
              <a:t>).</a:t>
            </a:r>
            <a:r>
              <a:rPr lang="el-GR" sz="1800" dirty="0" smtClean="0"/>
              <a:t> Λάδι σε μουσαμά. Λονδίνο, έδρα της </a:t>
            </a:r>
            <a:r>
              <a:rPr lang="de-DE" sz="1800" i="1" dirty="0"/>
              <a:t>Society </a:t>
            </a:r>
            <a:r>
              <a:rPr lang="de-DE" sz="1800" i="1" dirty="0" err="1"/>
              <a:t>of</a:t>
            </a:r>
            <a:r>
              <a:rPr lang="de-DE" sz="1800" i="1" dirty="0"/>
              <a:t> </a:t>
            </a:r>
            <a:r>
              <a:rPr lang="de-DE" sz="1800" i="1" dirty="0" err="1" smtClean="0"/>
              <a:t>Dilettanti</a:t>
            </a:r>
            <a:r>
              <a:rPr lang="el-GR" sz="1800" i="1" dirty="0" smtClean="0"/>
              <a:t>.</a:t>
            </a:r>
            <a:endParaRPr lang="el-GR" sz="1800"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1-11-22 um 17.12.10.jpg"/>
          <p:cNvPicPr>
            <a:picLocks noChangeAspect="1"/>
          </p:cNvPicPr>
          <p:nvPr/>
        </p:nvPicPr>
        <p:blipFill>
          <a:blip r:embed="rId2"/>
          <a:stretch>
            <a:fillRect/>
          </a:stretch>
        </p:blipFill>
        <p:spPr>
          <a:xfrm>
            <a:off x="2276914" y="0"/>
            <a:ext cx="4590172" cy="6858000"/>
          </a:xfrm>
          <a:prstGeom prst="rect">
            <a:avLst/>
          </a:prstGeom>
        </p:spPr>
      </p:pic>
      <p:sp>
        <p:nvSpPr>
          <p:cNvPr id="3" name="Rechteck 2"/>
          <p:cNvSpPr/>
          <p:nvPr/>
        </p:nvSpPr>
        <p:spPr bwMode="auto">
          <a:xfrm>
            <a:off x="2483768" y="1524000"/>
            <a:ext cx="4032448" cy="6808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9150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StuartRevettTower_v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 y="2"/>
            <a:ext cx="4931156" cy="6101600"/>
          </a:xfrm>
          <a:prstGeom prst="rect">
            <a:avLst/>
          </a:prstGeom>
        </p:spPr>
      </p:pic>
      <p:pic>
        <p:nvPicPr>
          <p:cNvPr id="7" name="Bild 6" descr="Turm der Winde Grundr Stu Rev.jpg"/>
          <p:cNvPicPr>
            <a:picLocks noChangeAspect="1"/>
          </p:cNvPicPr>
          <p:nvPr/>
        </p:nvPicPr>
        <p:blipFill>
          <a:blip r:embed="rId3"/>
          <a:stretch>
            <a:fillRect/>
          </a:stretch>
        </p:blipFill>
        <p:spPr>
          <a:xfrm>
            <a:off x="4732020" y="1203960"/>
            <a:ext cx="4411980" cy="5654040"/>
          </a:xfrm>
          <a:prstGeom prst="rect">
            <a:avLst/>
          </a:prstGeom>
        </p:spPr>
      </p:pic>
      <p:sp>
        <p:nvSpPr>
          <p:cNvPr id="2" name="Textfeld 1"/>
          <p:cNvSpPr txBox="1"/>
          <p:nvPr/>
        </p:nvSpPr>
        <p:spPr>
          <a:xfrm>
            <a:off x="0" y="6239053"/>
            <a:ext cx="4632335" cy="646331"/>
          </a:xfrm>
          <a:prstGeom prst="rect">
            <a:avLst/>
          </a:prstGeom>
          <a:solidFill>
            <a:schemeClr val="bg1"/>
          </a:solidFill>
        </p:spPr>
        <p:txBody>
          <a:bodyPr wrap="none" rtlCol="0">
            <a:spAutoFit/>
          </a:bodyPr>
          <a:lstStyle/>
          <a:p>
            <a:r>
              <a:rPr lang="el-GR" sz="1800" dirty="0" smtClean="0"/>
              <a:t>Αθήνα, Πύργος των Ανέμων </a:t>
            </a:r>
            <a:r>
              <a:rPr lang="de-DE" sz="1800" dirty="0" smtClean="0"/>
              <a:t>(«</a:t>
            </a:r>
            <a:r>
              <a:rPr lang="el-GR" sz="1800" dirty="0" smtClean="0"/>
              <a:t>Αέριδες</a:t>
            </a:r>
            <a:r>
              <a:rPr lang="de-DE" sz="1800" dirty="0" smtClean="0"/>
              <a:t>»)</a:t>
            </a:r>
            <a:endParaRPr lang="el-GR" sz="1800" dirty="0" smtClean="0"/>
          </a:p>
          <a:p>
            <a:r>
              <a:rPr lang="el-GR" sz="1800" dirty="0" smtClean="0"/>
              <a:t>στη Ρωμαϊκή αγορά. Σχέδιο </a:t>
            </a:r>
            <a:r>
              <a:rPr lang="de-DE" sz="1800" dirty="0" smtClean="0"/>
              <a:t>Stuart / </a:t>
            </a:r>
            <a:r>
              <a:rPr lang="de-DE" sz="1800" dirty="0" err="1" smtClean="0"/>
              <a:t>Revett</a:t>
            </a:r>
            <a:r>
              <a:rPr lang="de-DE" sz="1800" dirty="0" smtClean="0"/>
              <a:t>.</a:t>
            </a:r>
            <a:endParaRPr lang="de-DE" sz="1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3568" y="2857500"/>
            <a:ext cx="7772400" cy="1143000"/>
          </a:xfrm>
          <a:solidFill>
            <a:schemeClr val="bg1"/>
          </a:solidFill>
        </p:spPr>
        <p:txBody>
          <a:bodyPr/>
          <a:lstStyle/>
          <a:p>
            <a:r>
              <a:rPr lang="el-GR" dirty="0" smtClean="0"/>
              <a:t>Ελληνική τέχνη</a:t>
            </a:r>
            <a:endParaRPr lang="de-DE"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2590800"/>
            <a:ext cx="7772400" cy="1524000"/>
          </a:xfrm>
          <a:solidFill>
            <a:schemeClr val="bg1"/>
          </a:solidFill>
        </p:spPr>
        <p:txBody>
          <a:bodyPr/>
          <a:lstStyle/>
          <a:p>
            <a:r>
              <a:rPr lang="el-GR" dirty="0" smtClean="0"/>
              <a:t>Η ενασχόληση με το παρελθόν στην Ιταλία</a:t>
            </a:r>
            <a:endParaRPr lang="de-DE"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Marcanova.jpg"/>
          <p:cNvPicPr>
            <a:picLocks noChangeAspect="1"/>
          </p:cNvPicPr>
          <p:nvPr/>
        </p:nvPicPr>
        <p:blipFill>
          <a:blip r:embed="rId3"/>
          <a:stretch>
            <a:fillRect/>
          </a:stretch>
        </p:blipFill>
        <p:spPr>
          <a:xfrm>
            <a:off x="4953000" y="1266824"/>
            <a:ext cx="3124200" cy="4295775"/>
          </a:xfrm>
          <a:prstGeom prst="rect">
            <a:avLst/>
          </a:prstGeom>
        </p:spPr>
      </p:pic>
      <p:sp>
        <p:nvSpPr>
          <p:cNvPr id="4" name="Inhaltsplatzhalter 2"/>
          <p:cNvSpPr>
            <a:spLocks noGrp="1"/>
          </p:cNvSpPr>
          <p:nvPr>
            <p:ph idx="1"/>
          </p:nvPr>
        </p:nvSpPr>
        <p:spPr>
          <a:xfrm>
            <a:off x="1066800" y="3200400"/>
            <a:ext cx="3429000" cy="2362200"/>
          </a:xfrm>
          <a:solidFill>
            <a:schemeClr val="bg1"/>
          </a:solidFill>
        </p:spPr>
        <p:txBody>
          <a:bodyPr/>
          <a:lstStyle/>
          <a:p>
            <a:pPr marL="162000" indent="0">
              <a:spcBef>
                <a:spcPts val="0"/>
              </a:spcBef>
              <a:buNone/>
            </a:pPr>
            <a:r>
              <a:rPr lang="de-DE" sz="2400" dirty="0" smtClean="0"/>
              <a:t>Giovanni </a:t>
            </a:r>
            <a:r>
              <a:rPr lang="de-DE" sz="2400" dirty="0" err="1" smtClean="0"/>
              <a:t>Marcanova</a:t>
            </a:r>
            <a:r>
              <a:rPr lang="de-DE" sz="2400" dirty="0" smtClean="0"/>
              <a:t> </a:t>
            </a:r>
            <a:r>
              <a:rPr lang="de-DE" sz="2400" dirty="0" err="1" smtClean="0"/>
              <a:t>από</a:t>
            </a:r>
            <a:r>
              <a:rPr lang="de-DE" sz="2400" dirty="0" smtClean="0"/>
              <a:t> </a:t>
            </a:r>
            <a:r>
              <a:rPr lang="de-DE" sz="2400" dirty="0" err="1" smtClean="0"/>
              <a:t>τη</a:t>
            </a:r>
            <a:r>
              <a:rPr lang="de-DE" sz="2400" dirty="0" smtClean="0"/>
              <a:t> </a:t>
            </a:r>
            <a:r>
              <a:rPr lang="de-DE" sz="2400" dirty="0" err="1" smtClean="0"/>
              <a:t>Βενετία</a:t>
            </a:r>
            <a:r>
              <a:rPr lang="de-DE" sz="2400" dirty="0" smtClean="0"/>
              <a:t>,</a:t>
            </a:r>
            <a:endParaRPr lang="el-GR" sz="2400" dirty="0" smtClean="0"/>
          </a:p>
          <a:p>
            <a:pPr marL="162000" indent="0">
              <a:spcBef>
                <a:spcPts val="0"/>
              </a:spcBef>
              <a:buNone/>
            </a:pPr>
            <a:r>
              <a:rPr lang="el-GR" sz="2400" dirty="0" smtClean="0"/>
              <a:t>αρχαιοδίφης,</a:t>
            </a:r>
            <a:r>
              <a:rPr lang="de-DE" sz="2400" dirty="0" smtClean="0"/>
              <a:t> </a:t>
            </a:r>
            <a:endParaRPr lang="el-GR" sz="2400" dirty="0" smtClean="0"/>
          </a:p>
          <a:p>
            <a:pPr marL="162000" indent="0">
              <a:spcBef>
                <a:spcPts val="0"/>
              </a:spcBef>
              <a:buNone/>
            </a:pPr>
            <a:r>
              <a:rPr lang="el-GR" sz="2400" dirty="0" smtClean="0"/>
              <a:t>φίλος του Κυριάκου του Αγκωνίτη</a:t>
            </a:r>
          </a:p>
          <a:p>
            <a:pPr marL="162000" indent="0">
              <a:spcBef>
                <a:spcPts val="0"/>
              </a:spcBef>
              <a:buNone/>
            </a:pPr>
            <a:r>
              <a:rPr lang="de-DE" sz="2400" dirty="0" smtClean="0"/>
              <a:t>(</a:t>
            </a:r>
            <a:r>
              <a:rPr lang="de-DE" sz="2400" dirty="0" err="1" smtClean="0"/>
              <a:t>περίπου</a:t>
            </a:r>
            <a:r>
              <a:rPr lang="de-DE" sz="2400" dirty="0" smtClean="0"/>
              <a:t> 1410-1467) </a:t>
            </a:r>
            <a:endParaRPr lang="el-GR" sz="2400"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1-01-22 um 18.30.04.png"/>
          <p:cNvPicPr>
            <a:picLocks noChangeAspect="1"/>
          </p:cNvPicPr>
          <p:nvPr/>
        </p:nvPicPr>
        <p:blipFill>
          <a:blip r:embed="rId3"/>
          <a:stretch>
            <a:fillRect/>
          </a:stretch>
        </p:blipFill>
        <p:spPr>
          <a:xfrm>
            <a:off x="0" y="0"/>
            <a:ext cx="4759326" cy="6858000"/>
          </a:xfrm>
          <a:prstGeom prst="rect">
            <a:avLst/>
          </a:prstGeom>
        </p:spPr>
      </p:pic>
      <p:sp>
        <p:nvSpPr>
          <p:cNvPr id="4" name="Textfeld 3"/>
          <p:cNvSpPr txBox="1"/>
          <p:nvPr/>
        </p:nvSpPr>
        <p:spPr>
          <a:xfrm>
            <a:off x="4800600" y="0"/>
            <a:ext cx="4343400" cy="1631216"/>
          </a:xfrm>
          <a:prstGeom prst="rect">
            <a:avLst/>
          </a:prstGeom>
          <a:solidFill>
            <a:schemeClr val="bg1"/>
          </a:solidFill>
        </p:spPr>
        <p:txBody>
          <a:bodyPr wrap="square" rtlCol="0">
            <a:spAutoFit/>
          </a:bodyPr>
          <a:lstStyle/>
          <a:p>
            <a:r>
              <a:rPr lang="el-GR" sz="2000" dirty="0" smtClean="0"/>
              <a:t>Αριστερά: Σκίτσο από χειρόγραφο του </a:t>
            </a:r>
            <a:r>
              <a:rPr lang="de-DE" sz="2000" dirty="0" err="1" smtClean="0"/>
              <a:t>Marcanova</a:t>
            </a:r>
            <a:r>
              <a:rPr lang="de-DE" sz="2000" dirty="0" smtClean="0"/>
              <a:t>. </a:t>
            </a:r>
            <a:endParaRPr lang="el-GR" sz="2000" dirty="0" smtClean="0"/>
          </a:p>
          <a:p>
            <a:r>
              <a:rPr lang="el-GR" sz="2000" dirty="0" smtClean="0"/>
              <a:t>Κάτω: Ο Μάρκος Αυρήλιος έφιππος στην πλατεία του Καπιτωλίου στη Ρώμη.</a:t>
            </a:r>
            <a:endParaRPr lang="de-DE" sz="2000" dirty="0"/>
          </a:p>
        </p:txBody>
      </p:sp>
      <p:pic>
        <p:nvPicPr>
          <p:cNvPr id="6" name="Bild 5" descr="Marc_Aurel_Capitol_Roma_BW_1.JPG"/>
          <p:cNvPicPr>
            <a:picLocks noChangeAspect="1"/>
          </p:cNvPicPr>
          <p:nvPr/>
        </p:nvPicPr>
        <p:blipFill>
          <a:blip r:embed="rId4" cstate="print">
            <a:lum bright="-2000" contrast="2000"/>
            <a:extLst>
              <a:ext uri="{28A0092B-C50C-407E-A947-70E740481C1C}">
                <a14:useLocalDpi xmlns:a14="http://schemas.microsoft.com/office/drawing/2010/main"/>
              </a:ext>
            </a:extLst>
          </a:blip>
          <a:srcRect/>
          <a:stretch>
            <a:fillRect/>
          </a:stretch>
        </p:blipFill>
        <p:spPr>
          <a:xfrm>
            <a:off x="5105400" y="1905000"/>
            <a:ext cx="3675185" cy="4343400"/>
          </a:xfrm>
          <a:prstGeom prst="rect">
            <a:avLst/>
          </a:prstGeom>
        </p:spPr>
      </p:pic>
      <p:sp>
        <p:nvSpPr>
          <p:cNvPr id="5" name="Rechteck 4"/>
          <p:cNvSpPr/>
          <p:nvPr/>
        </p:nvSpPr>
        <p:spPr bwMode="auto">
          <a:xfrm>
            <a:off x="1905000" y="1828800"/>
            <a:ext cx="914400" cy="914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Rechteck 6"/>
          <p:cNvSpPr/>
          <p:nvPr/>
        </p:nvSpPr>
        <p:spPr bwMode="auto">
          <a:xfrm>
            <a:off x="6660232" y="1866528"/>
            <a:ext cx="914400" cy="914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524000"/>
          </a:xfrm>
          <a:solidFill>
            <a:schemeClr val="bg1"/>
          </a:solidFill>
        </p:spPr>
        <p:txBody>
          <a:bodyPr/>
          <a:lstStyle/>
          <a:p>
            <a:r>
              <a:rPr lang="el-GR" dirty="0" smtClean="0"/>
              <a:t>Η ενασχόληση με το παρελθόν στην Ιταλία</a:t>
            </a:r>
            <a:endParaRPr lang="de-DE" dirty="0"/>
          </a:p>
        </p:txBody>
      </p:sp>
      <p:sp>
        <p:nvSpPr>
          <p:cNvPr id="3" name="Inhaltsplatzhalter 2"/>
          <p:cNvSpPr>
            <a:spLocks noGrp="1"/>
          </p:cNvSpPr>
          <p:nvPr>
            <p:ph idx="1"/>
          </p:nvPr>
        </p:nvSpPr>
        <p:spPr>
          <a:xfrm>
            <a:off x="609600" y="3124200"/>
            <a:ext cx="7924800" cy="1219200"/>
          </a:xfrm>
          <a:solidFill>
            <a:schemeClr val="bg1"/>
          </a:solidFill>
        </p:spPr>
        <p:txBody>
          <a:bodyPr/>
          <a:lstStyle/>
          <a:p>
            <a:r>
              <a:rPr lang="el-GR" dirty="0" smtClean="0"/>
              <a:t>Άλωση της Κωνσταντινούπολης το 1453 </a:t>
            </a:r>
          </a:p>
          <a:p>
            <a:r>
              <a:rPr lang="el-GR" dirty="0" smtClean="0"/>
              <a:t>Έλευση βυζαντινών κωδίκων στη Δύση</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1453.gif"/>
          <p:cNvPicPr>
            <a:picLocks noChangeAspect="1"/>
          </p:cNvPicPr>
          <p:nvPr/>
        </p:nvPicPr>
        <p:blipFill>
          <a:blip r:embed="rId3"/>
          <a:stretch>
            <a:fillRect/>
          </a:stretch>
        </p:blipFill>
        <p:spPr>
          <a:xfrm>
            <a:off x="2032000" y="0"/>
            <a:ext cx="5207000" cy="6858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867400" y="3726000"/>
            <a:ext cx="3276600" cy="3132000"/>
          </a:xfrm>
          <a:solidFill>
            <a:schemeClr val="bg1"/>
          </a:solidFill>
        </p:spPr>
        <p:txBody>
          <a:bodyPr/>
          <a:lstStyle/>
          <a:p>
            <a:pPr marL="162000" indent="0">
              <a:spcBef>
                <a:spcPts val="0"/>
              </a:spcBef>
              <a:buNone/>
            </a:pPr>
            <a:r>
              <a:rPr lang="el-GR" sz="2000" dirty="0" smtClean="0"/>
              <a:t>Ιωάννης Γουτεμβέργιος </a:t>
            </a:r>
            <a:r>
              <a:rPr lang="de-DE" sz="2000" dirty="0" smtClean="0"/>
              <a:t>(Johannes Gutenberg, 1400-1468),</a:t>
            </a:r>
            <a:r>
              <a:rPr lang="el-GR" sz="2000" dirty="0" smtClean="0"/>
              <a:t> εφευρέτης της τυπογραφίας με κινητά στοιχεία</a:t>
            </a:r>
            <a:r>
              <a:rPr lang="de-DE" sz="2000" dirty="0" smtClean="0"/>
              <a:t> </a:t>
            </a:r>
            <a:r>
              <a:rPr lang="el-GR" sz="2000" dirty="0" smtClean="0"/>
              <a:t>(από το 145</a:t>
            </a:r>
            <a:r>
              <a:rPr lang="de-DE" sz="2000" dirty="0" smtClean="0"/>
              <a:t>5)</a:t>
            </a:r>
            <a:r>
              <a:rPr lang="el-GR" sz="2000" dirty="0" smtClean="0"/>
              <a:t>.</a:t>
            </a:r>
          </a:p>
          <a:p>
            <a:pPr marL="162000" indent="0">
              <a:spcBef>
                <a:spcPts val="0"/>
              </a:spcBef>
              <a:buNone/>
            </a:pPr>
            <a:endParaRPr lang="el-GR" sz="2000" dirty="0"/>
          </a:p>
          <a:p>
            <a:pPr marL="162000" indent="0">
              <a:spcBef>
                <a:spcPts val="0"/>
              </a:spcBef>
              <a:buNone/>
            </a:pPr>
            <a:r>
              <a:rPr lang="el-GR" sz="2000" dirty="0" smtClean="0"/>
              <a:t>Γκραβούρα του 16</a:t>
            </a:r>
            <a:r>
              <a:rPr lang="el-GR" sz="2000" baseline="30000" dirty="0" smtClean="0"/>
              <a:t>ου</a:t>
            </a:r>
            <a:r>
              <a:rPr lang="el-GR" sz="2000" dirty="0" smtClean="0"/>
              <a:t> αι. </a:t>
            </a:r>
          </a:p>
          <a:p>
            <a:pPr marL="162000" indent="0">
              <a:spcBef>
                <a:spcPts val="0"/>
              </a:spcBef>
              <a:buNone/>
            </a:pPr>
            <a:r>
              <a:rPr lang="el-GR" sz="2000" dirty="0" smtClean="0"/>
              <a:t>Η πραγματική του μορφή είναι άγνωστη.</a:t>
            </a:r>
          </a:p>
        </p:txBody>
      </p:sp>
      <p:pic>
        <p:nvPicPr>
          <p:cNvPr id="4" name="Bild 3" descr="486px-Johannes_Gutenberg.jpg"/>
          <p:cNvPicPr>
            <a:picLocks noChangeAspect="1"/>
          </p:cNvPicPr>
          <p:nvPr/>
        </p:nvPicPr>
        <p:blipFill>
          <a:blip r:embed="rId3"/>
          <a:stretch>
            <a:fillRect/>
          </a:stretch>
        </p:blipFill>
        <p:spPr>
          <a:xfrm>
            <a:off x="0" y="0"/>
            <a:ext cx="5554980" cy="6858000"/>
          </a:xfrm>
          <a:prstGeom prst="rect">
            <a:avLst/>
          </a:prstGeom>
          <a:scene3d>
            <a:camera prst="orthographicFront">
              <a:rot lat="0" lon="0" rev="0"/>
            </a:camera>
            <a:lightRig rig="threePt" dir="t"/>
          </a:scene3d>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arcus_Musurus.jpg"/>
          <p:cNvPicPr>
            <a:picLocks noChangeAspect="1"/>
          </p:cNvPicPr>
          <p:nvPr/>
        </p:nvPicPr>
        <p:blipFill>
          <a:blip r:embed="rId3"/>
          <a:stretch>
            <a:fillRect/>
          </a:stretch>
        </p:blipFill>
        <p:spPr>
          <a:xfrm>
            <a:off x="4695568" y="0"/>
            <a:ext cx="4448432" cy="6858000"/>
          </a:xfrm>
          <a:prstGeom prst="rect">
            <a:avLst/>
          </a:prstGeom>
        </p:spPr>
      </p:pic>
      <p:sp>
        <p:nvSpPr>
          <p:cNvPr id="3" name="Textfeld 2"/>
          <p:cNvSpPr txBox="1"/>
          <p:nvPr/>
        </p:nvSpPr>
        <p:spPr>
          <a:xfrm>
            <a:off x="251520" y="4077072"/>
            <a:ext cx="4191000" cy="2554545"/>
          </a:xfrm>
          <a:prstGeom prst="rect">
            <a:avLst/>
          </a:prstGeom>
          <a:solidFill>
            <a:schemeClr val="bg1"/>
          </a:solidFill>
        </p:spPr>
        <p:txBody>
          <a:bodyPr wrap="square" rtlCol="0">
            <a:spAutoFit/>
          </a:bodyPr>
          <a:lstStyle/>
          <a:p>
            <a:r>
              <a:rPr lang="el-GR" sz="2000" dirty="0" smtClean="0"/>
              <a:t>Γίνονται εκδόσεις Ελλήνων συγγραφέων, όπως του περιηγητή Παυσανία ή του Πλάτωνα, από Έλληνες και Ιταλούς λογίους, π.χ. τον Μάρκο Μουσούρο</a:t>
            </a:r>
            <a:r>
              <a:rPr lang="de-DE" sz="2000" dirty="0" smtClean="0"/>
              <a:t> (1470-1517)</a:t>
            </a:r>
            <a:r>
              <a:rPr lang="el-GR" sz="2000" dirty="0" smtClean="0"/>
              <a:t>, συχνά στον τυπογράφο της Βενετίας Άλδο Μανούτιο.</a:t>
            </a:r>
            <a:endParaRPr lang="de-DE" sz="2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065549" y="3505280"/>
            <a:ext cx="3886200" cy="3170099"/>
          </a:xfrm>
          <a:prstGeom prst="rect">
            <a:avLst/>
          </a:prstGeom>
          <a:solidFill>
            <a:schemeClr val="bg1"/>
          </a:solidFill>
        </p:spPr>
        <p:txBody>
          <a:bodyPr wrap="square">
            <a:spAutoFit/>
          </a:bodyPr>
          <a:lstStyle/>
          <a:p>
            <a:r>
              <a:rPr lang="el-GR" sz="2000" dirty="0" smtClean="0"/>
              <a:t>Το σύμπλεγμα του Λαοκόοντα και των γιών του όπως ανακαλύφθηκε σε μια κρύπτη, μέσα σε έναν αμπελώνα στη Ρώμη, το 1506. Αναγνωρίστηκε αμέσως, επειδή το είχε περιγράψει ο Πλίνιος ο Πρεσβύτερος (1</a:t>
            </a:r>
            <a:r>
              <a:rPr lang="el-GR" sz="2000" baseline="30000" dirty="0" smtClean="0"/>
              <a:t>ος</a:t>
            </a:r>
            <a:r>
              <a:rPr lang="el-GR" sz="2000" dirty="0" smtClean="0"/>
              <a:t> αι. μ.Χ.</a:t>
            </a:r>
            <a:r>
              <a:rPr lang="de-DE" sz="2000" dirty="0" smtClean="0"/>
              <a:t>)</a:t>
            </a:r>
            <a:r>
              <a:rPr lang="el-GR" sz="2000" dirty="0" smtClean="0"/>
              <a:t> στη «Φυσική Ιστορία</a:t>
            </a:r>
            <a:r>
              <a:rPr lang="de-DE" sz="2000" dirty="0" smtClean="0"/>
              <a:t>»</a:t>
            </a:r>
            <a:r>
              <a:rPr lang="el-GR" sz="2000" dirty="0" smtClean="0"/>
              <a:t> του, και μεταφέρθηκε στο Βατικανό.</a:t>
            </a:r>
            <a:endParaRPr lang="el-GR" sz="2000" dirty="0" smtClean="0">
              <a:solidFill>
                <a:schemeClr val="bg2">
                  <a:lumMod val="60000"/>
                  <a:lumOff val="40000"/>
                </a:schemeClr>
              </a:solidFill>
            </a:endParaRPr>
          </a:p>
        </p:txBody>
      </p:sp>
      <p:pic>
        <p:nvPicPr>
          <p:cNvPr id="4" name="Bild 3" descr="laokoon_gruppe_bosch.jpeg"/>
          <p:cNvPicPr>
            <a:picLocks noChangeAspect="1"/>
          </p:cNvPicPr>
          <p:nvPr/>
        </p:nvPicPr>
        <p:blipFill>
          <a:blip r:embed="rId3"/>
          <a:stretch>
            <a:fillRect/>
          </a:stretch>
        </p:blipFill>
        <p:spPr>
          <a:xfrm>
            <a:off x="0" y="0"/>
            <a:ext cx="4849856" cy="68580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Laokoon_0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92346" y="0"/>
            <a:ext cx="5559308" cy="68580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Laokoon_0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00600" y="0"/>
            <a:ext cx="4343400" cy="5358047"/>
          </a:xfrm>
          <a:prstGeom prst="rect">
            <a:avLst/>
          </a:prstGeom>
        </p:spPr>
      </p:pic>
      <p:pic>
        <p:nvPicPr>
          <p:cNvPr id="3" name="Bild 2" descr="laokoon_gruppe_bosch.jpe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0" y="0"/>
            <a:ext cx="4267200" cy="4765040"/>
          </a:xfrm>
          <a:prstGeom prst="rect">
            <a:avLst/>
          </a:prstGeom>
        </p:spPr>
      </p:pic>
      <p:pic>
        <p:nvPicPr>
          <p:cNvPr id="4" name="Bild 3" descr="laokoon_gruppe_bosch.jpe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0" y="5156454"/>
            <a:ext cx="4267200" cy="170154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3568" y="-27384"/>
            <a:ext cx="7772400" cy="1143000"/>
          </a:xfrm>
          <a:solidFill>
            <a:schemeClr val="bg1"/>
          </a:solidFill>
        </p:spPr>
        <p:txBody>
          <a:bodyPr/>
          <a:lstStyle/>
          <a:p>
            <a:r>
              <a:rPr lang="el-GR" dirty="0" smtClean="0"/>
              <a:t>Ελληνική τέχνη</a:t>
            </a:r>
            <a:endParaRPr lang="de-DE" dirty="0"/>
          </a:p>
        </p:txBody>
      </p:sp>
      <p:sp>
        <p:nvSpPr>
          <p:cNvPr id="14" name="Textfeld 13"/>
          <p:cNvSpPr txBox="1"/>
          <p:nvPr/>
        </p:nvSpPr>
        <p:spPr>
          <a:xfrm>
            <a:off x="2467141" y="1412776"/>
            <a:ext cx="2824939" cy="1077218"/>
          </a:xfrm>
          <a:prstGeom prst="rect">
            <a:avLst/>
          </a:prstGeom>
          <a:solidFill>
            <a:schemeClr val="bg1"/>
          </a:solidFill>
        </p:spPr>
        <p:txBody>
          <a:bodyPr wrap="square" rtlCol="0">
            <a:spAutoFit/>
          </a:bodyPr>
          <a:lstStyle/>
          <a:p>
            <a:r>
              <a:rPr lang="el-GR" sz="1600" dirty="0" smtClean="0"/>
              <a:t>Ο Λαοκόων και οι γιοί του</a:t>
            </a:r>
            <a:r>
              <a:rPr lang="de-DE" sz="1600" dirty="0" smtClean="0"/>
              <a:t>,</a:t>
            </a:r>
            <a:endParaRPr lang="el-GR" sz="1600" dirty="0" smtClean="0"/>
          </a:p>
          <a:p>
            <a:r>
              <a:rPr lang="el-GR" sz="1600" dirty="0" smtClean="0"/>
              <a:t>όπως βρέθηκαν το </a:t>
            </a:r>
            <a:r>
              <a:rPr lang="de-DE" sz="1600" dirty="0" smtClean="0"/>
              <a:t>1506.</a:t>
            </a:r>
          </a:p>
          <a:p>
            <a:r>
              <a:rPr lang="el-GR" sz="1600" dirty="0" smtClean="0"/>
              <a:t>Γκραβούρα του </a:t>
            </a:r>
            <a:r>
              <a:rPr lang="de-DE" sz="1600" dirty="0" smtClean="0"/>
              <a:t>Cornelis Bos (1506/10–1564/85)</a:t>
            </a:r>
          </a:p>
        </p:txBody>
      </p:sp>
      <p:pic>
        <p:nvPicPr>
          <p:cNvPr id="7" name="Bild 6" descr="laokoon_gruppe_bosch.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990600"/>
            <a:ext cx="2335260" cy="3302203"/>
          </a:xfrm>
          <a:prstGeom prst="rect">
            <a:avLst/>
          </a:prstGeom>
        </p:spPr>
      </p:pic>
    </p:spTree>
    <p:extLst>
      <p:ext uri="{BB962C8B-B14F-4D97-AF65-F5344CB8AC3E}">
        <p14:creationId xmlns:p14="http://schemas.microsoft.com/office/powerpoint/2010/main" val="7514932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Laokoon_0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60032" y="260648"/>
            <a:ext cx="3922858" cy="4839264"/>
          </a:xfrm>
          <a:prstGeom prst="rect">
            <a:avLst/>
          </a:prstGeom>
        </p:spPr>
      </p:pic>
      <p:sp>
        <p:nvSpPr>
          <p:cNvPr id="6" name="Rechteck 5"/>
          <p:cNvSpPr/>
          <p:nvPr/>
        </p:nvSpPr>
        <p:spPr>
          <a:xfrm>
            <a:off x="0" y="5254168"/>
            <a:ext cx="9144000" cy="1631216"/>
          </a:xfrm>
          <a:prstGeom prst="rect">
            <a:avLst/>
          </a:prstGeom>
          <a:solidFill>
            <a:schemeClr val="bg1"/>
          </a:solidFill>
        </p:spPr>
        <p:txBody>
          <a:bodyPr wrap="square">
            <a:spAutoFit/>
          </a:bodyPr>
          <a:lstStyle/>
          <a:p>
            <a:r>
              <a:rPr lang="el-GR" sz="2000" dirty="0" smtClean="0"/>
              <a:t>Το δεξί χέρι του Λαοκόοντα δεν είχε βρεθεί την ίδια στιγμή με το σύμπλεγμα, το 1506. Έτσι, κατ’ εντολή του Πάπα, ο Μιχαήλ Άγγελος φιλοτέχνησε ένα χέρι όπως φανταζόταν τη στάση του ήρωα, κόβοντας μάλιστα ένα μέρος του ώμου. Το πραγματικό χέρι ξαναβρέθηκε σε αποθήκη του Βατικανού το 190</a:t>
            </a:r>
            <a:r>
              <a:rPr lang="de-DE" sz="2000" dirty="0" smtClean="0"/>
              <a:t>5</a:t>
            </a:r>
            <a:r>
              <a:rPr lang="el-GR" sz="2000" dirty="0" smtClean="0"/>
              <a:t>, συγκολλήθηκε όμως μόλις το 1960.</a:t>
            </a:r>
            <a:endParaRPr lang="el-GR" sz="2000" dirty="0" smtClean="0">
              <a:solidFill>
                <a:schemeClr val="bg2">
                  <a:lumMod val="60000"/>
                  <a:lumOff val="40000"/>
                </a:schemeClr>
              </a:solidFill>
            </a:endParaRPr>
          </a:p>
        </p:txBody>
      </p:sp>
      <p:pic>
        <p:nvPicPr>
          <p:cNvPr id="7" name="Bild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5536" y="0"/>
            <a:ext cx="3701911" cy="4948327"/>
          </a:xfrm>
          <a:prstGeom prst="rect">
            <a:avLst/>
          </a:prstGeom>
        </p:spPr>
      </p:pic>
    </p:spTree>
    <p:extLst>
      <p:ext uri="{BB962C8B-B14F-4D97-AF65-F5344CB8AC3E}">
        <p14:creationId xmlns:p14="http://schemas.microsoft.com/office/powerpoint/2010/main" val="3275130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934272" y="5288340"/>
            <a:ext cx="3886200" cy="1569660"/>
          </a:xfrm>
          <a:prstGeom prst="rect">
            <a:avLst/>
          </a:prstGeom>
          <a:solidFill>
            <a:schemeClr val="bg1"/>
          </a:solidFill>
        </p:spPr>
        <p:txBody>
          <a:bodyPr wrap="square">
            <a:spAutoFit/>
          </a:bodyPr>
          <a:lstStyle/>
          <a:p>
            <a:r>
              <a:rPr lang="el-GR" dirty="0" smtClean="0"/>
              <a:t>Ο Απόλλων του </a:t>
            </a:r>
            <a:r>
              <a:rPr lang="de-DE" dirty="0" smtClean="0"/>
              <a:t>Belvedere </a:t>
            </a:r>
            <a:r>
              <a:rPr lang="el-GR" dirty="0" smtClean="0"/>
              <a:t>που βρέθηκε γύρω στο 1500 στην </a:t>
            </a:r>
            <a:r>
              <a:rPr lang="de-DE" dirty="0" err="1" smtClean="0"/>
              <a:t>Terracina</a:t>
            </a:r>
            <a:r>
              <a:rPr lang="el-GR" dirty="0" smtClean="0"/>
              <a:t> κοντά στη Ρώμη.</a:t>
            </a:r>
            <a:endParaRPr lang="de-DE" b="1" dirty="0">
              <a:solidFill>
                <a:schemeClr val="bg2">
                  <a:lumMod val="60000"/>
                  <a:lumOff val="40000"/>
                </a:schemeClr>
              </a:solidFill>
            </a:endParaRPr>
          </a:p>
        </p:txBody>
      </p:sp>
      <p:pic>
        <p:nvPicPr>
          <p:cNvPr id="5" name="Bild 4" descr="Belvedere_Apollo_Pio-Clementino_Inv101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8919" y="0"/>
            <a:ext cx="4263081" cy="68580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Belvedere_Apollo_Pio-Clementino_Inv101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4263081" cy="6858000"/>
          </a:xfrm>
          <a:prstGeom prst="rect">
            <a:avLst/>
          </a:prstGeom>
        </p:spPr>
      </p:pic>
      <p:pic>
        <p:nvPicPr>
          <p:cNvPr id="4" name="Bild 3" descr="Goltzius Apollo Belvedere.jpg"/>
          <p:cNvPicPr>
            <a:picLocks noChangeAspect="1"/>
          </p:cNvPicPr>
          <p:nvPr/>
        </p:nvPicPr>
        <p:blipFill>
          <a:blip r:embed="rId4"/>
          <a:stretch>
            <a:fillRect/>
          </a:stretch>
        </p:blipFill>
        <p:spPr>
          <a:xfrm>
            <a:off x="4217276" y="0"/>
            <a:ext cx="4926724" cy="68580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Belvedere_Apollo_Pio-Clementino_Inv1015.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81000" y="116632"/>
            <a:ext cx="5181600" cy="5181600"/>
          </a:xfrm>
          <a:prstGeom prst="rect">
            <a:avLst/>
          </a:prstGeom>
        </p:spPr>
      </p:pic>
      <p:sp>
        <p:nvSpPr>
          <p:cNvPr id="2" name="Textfeld 1"/>
          <p:cNvSpPr txBox="1"/>
          <p:nvPr/>
        </p:nvSpPr>
        <p:spPr>
          <a:xfrm>
            <a:off x="5935133" y="4815632"/>
            <a:ext cx="2885339" cy="2031325"/>
          </a:xfrm>
          <a:prstGeom prst="rect">
            <a:avLst/>
          </a:prstGeom>
          <a:solidFill>
            <a:schemeClr val="bg1"/>
          </a:solidFill>
        </p:spPr>
        <p:txBody>
          <a:bodyPr wrap="square" rtlCol="0">
            <a:spAutoFit/>
          </a:bodyPr>
          <a:lstStyle/>
          <a:p>
            <a:r>
              <a:rPr lang="de-DE" sz="1800" dirty="0" smtClean="0"/>
              <a:t>O</a:t>
            </a:r>
            <a:r>
              <a:rPr lang="el-GR" sz="1800" dirty="0" smtClean="0"/>
              <a:t> Απόλλων του </a:t>
            </a:r>
            <a:r>
              <a:rPr lang="de-DE" sz="1800" dirty="0" smtClean="0"/>
              <a:t>Belvedere</a:t>
            </a:r>
            <a:r>
              <a:rPr lang="el-GR" sz="1800" dirty="0" smtClean="0"/>
              <a:t> ίσως επηρρέασε τη μορφή του Χριστού στην Τελευταία κρίση του Μιχαήλ Άγγελου, </a:t>
            </a:r>
            <a:r>
              <a:rPr lang="de-DE" sz="1800" dirty="0" smtClean="0"/>
              <a:t>Cappella </a:t>
            </a:r>
            <a:r>
              <a:rPr lang="de-DE" sz="1800" dirty="0" err="1" smtClean="0"/>
              <a:t>Sistina</a:t>
            </a:r>
            <a:r>
              <a:rPr lang="de-DE" sz="1800" dirty="0" smtClean="0"/>
              <a:t>, </a:t>
            </a:r>
            <a:r>
              <a:rPr lang="el-GR" sz="1800" dirty="0" smtClean="0"/>
              <a:t>Βατικανό </a:t>
            </a:r>
            <a:r>
              <a:rPr lang="de-DE" sz="1800" dirty="0" smtClean="0"/>
              <a:t>(</a:t>
            </a:r>
            <a:r>
              <a:rPr lang="el-GR" sz="1800" dirty="0" smtClean="0"/>
              <a:t>1535/41</a:t>
            </a:r>
            <a:r>
              <a:rPr lang="de-DE" sz="1800" dirty="0" smtClean="0"/>
              <a:t>)</a:t>
            </a:r>
            <a:r>
              <a:rPr lang="el-GR" sz="1800" dirty="0" smtClean="0"/>
              <a:t>.</a:t>
            </a:r>
            <a:endParaRPr lang="de-DE" sz="1800" dirty="0"/>
          </a:p>
        </p:txBody>
      </p:sp>
      <p:pic>
        <p:nvPicPr>
          <p:cNvPr id="2050" name="Picture 2" descr="File:Michelangelo - Cristo Juiz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3411" y="404664"/>
            <a:ext cx="3195693" cy="415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209800" y="6323072"/>
            <a:ext cx="4724400" cy="523220"/>
          </a:xfrm>
          <a:prstGeom prst="rect">
            <a:avLst/>
          </a:prstGeom>
          <a:solidFill>
            <a:schemeClr val="bg1"/>
          </a:solidFill>
        </p:spPr>
        <p:txBody>
          <a:bodyPr wrap="square" rtlCol="0">
            <a:spAutoFit/>
          </a:bodyPr>
          <a:lstStyle/>
          <a:p>
            <a:r>
              <a:rPr lang="el-GR" sz="2800" dirty="0" smtClean="0"/>
              <a:t>Ηρακλής του τύπου </a:t>
            </a:r>
            <a:r>
              <a:rPr lang="de-DE" sz="2800" dirty="0" err="1" smtClean="0"/>
              <a:t>Farnese</a:t>
            </a:r>
            <a:endParaRPr lang="de-DE" sz="2800" dirty="0"/>
          </a:p>
        </p:txBody>
      </p:sp>
      <p:pic>
        <p:nvPicPr>
          <p:cNvPr id="6" name="Bild 5" descr="Hercules Farnese Jacob Bo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535488" y="25028"/>
            <a:ext cx="4211960" cy="6245320"/>
          </a:xfrm>
          <a:prstGeom prst="rect">
            <a:avLst/>
          </a:prstGeom>
        </p:spPr>
      </p:pic>
      <p:pic>
        <p:nvPicPr>
          <p:cNvPr id="7" name="Bild 6" descr="Herakles Farnese Neapel.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23528" y="-1"/>
            <a:ext cx="3779912" cy="6299853"/>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Toro_farnes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777" y="0"/>
            <a:ext cx="5319741" cy="5445224"/>
          </a:xfrm>
          <a:prstGeom prst="rect">
            <a:avLst/>
          </a:prstGeom>
        </p:spPr>
      </p:pic>
      <p:sp>
        <p:nvSpPr>
          <p:cNvPr id="8" name="Textfeld 7"/>
          <p:cNvSpPr txBox="1"/>
          <p:nvPr/>
        </p:nvSpPr>
        <p:spPr>
          <a:xfrm>
            <a:off x="2857500" y="6334780"/>
            <a:ext cx="3429000" cy="523220"/>
          </a:xfrm>
          <a:prstGeom prst="rect">
            <a:avLst/>
          </a:prstGeom>
          <a:solidFill>
            <a:schemeClr val="bg1"/>
          </a:solidFill>
        </p:spPr>
        <p:txBody>
          <a:bodyPr wrap="square" rtlCol="0">
            <a:spAutoFit/>
          </a:bodyPr>
          <a:lstStyle/>
          <a:p>
            <a:r>
              <a:rPr lang="el-GR" sz="2800" dirty="0" smtClean="0"/>
              <a:t>Ταύρος των </a:t>
            </a:r>
            <a:r>
              <a:rPr lang="de-DE" sz="2800" dirty="0" err="1" smtClean="0"/>
              <a:t>Farnese</a:t>
            </a:r>
            <a:endParaRPr lang="de-DE" sz="2800" dirty="0"/>
          </a:p>
        </p:txBody>
      </p:sp>
      <p:pic>
        <p:nvPicPr>
          <p:cNvPr id="2" name="Bild 1" descr="Farnesischer Stier Duchetti 158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24472" y="1"/>
            <a:ext cx="3719528" cy="5445224"/>
          </a:xfrm>
          <a:prstGeom prst="rect">
            <a:avLst/>
          </a:prstGeom>
        </p:spPr>
      </p:pic>
    </p:spTree>
    <p:extLst>
      <p:ext uri="{BB962C8B-B14F-4D97-AF65-F5344CB8AC3E}">
        <p14:creationId xmlns:p14="http://schemas.microsoft.com/office/powerpoint/2010/main" val="33878370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orsini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528" y="0"/>
            <a:ext cx="3470920" cy="5600701"/>
          </a:xfrm>
          <a:prstGeom prst="rect">
            <a:avLst/>
          </a:prstGeom>
        </p:spPr>
      </p:pic>
      <p:pic>
        <p:nvPicPr>
          <p:cNvPr id="4" name="Bild 3" descr="epicurus_and_metrodorus double herm.jpg"/>
          <p:cNvPicPr>
            <a:picLocks noChangeAspect="1"/>
          </p:cNvPicPr>
          <p:nvPr/>
        </p:nvPicPr>
        <p:blipFill>
          <a:blip r:embed="rId4"/>
          <a:stretch>
            <a:fillRect/>
          </a:stretch>
        </p:blipFill>
        <p:spPr>
          <a:xfrm>
            <a:off x="5364088" y="0"/>
            <a:ext cx="3768203" cy="5652305"/>
          </a:xfrm>
          <a:prstGeom prst="rect">
            <a:avLst/>
          </a:prstGeom>
        </p:spPr>
      </p:pic>
      <p:sp>
        <p:nvSpPr>
          <p:cNvPr id="5" name="Textfeld 4"/>
          <p:cNvSpPr txBox="1"/>
          <p:nvPr/>
        </p:nvSpPr>
        <p:spPr>
          <a:xfrm>
            <a:off x="8260" y="5561945"/>
            <a:ext cx="9135740" cy="1323439"/>
          </a:xfrm>
          <a:prstGeom prst="rect">
            <a:avLst/>
          </a:prstGeom>
          <a:solidFill>
            <a:schemeClr val="bg1"/>
          </a:solidFill>
        </p:spPr>
        <p:txBody>
          <a:bodyPr wrap="square" rtlCol="0">
            <a:spAutoFit/>
          </a:bodyPr>
          <a:lstStyle/>
          <a:p>
            <a:r>
              <a:rPr lang="el-GR" sz="2000" dirty="0" smtClean="0"/>
              <a:t>Πρώτες μελέτες για το αρχαίο πορτρέτο από τον </a:t>
            </a:r>
            <a:r>
              <a:rPr lang="de-DE" sz="2000" b="1" dirty="0" smtClean="0"/>
              <a:t>Fulvio </a:t>
            </a:r>
            <a:r>
              <a:rPr lang="de-DE" sz="2000" b="1" dirty="0" err="1" smtClean="0"/>
              <a:t>Orsini</a:t>
            </a:r>
            <a:r>
              <a:rPr lang="de-DE" sz="2000" b="1" dirty="0" smtClean="0"/>
              <a:t> </a:t>
            </a:r>
            <a:r>
              <a:rPr lang="el-GR" sz="2000" dirty="0" smtClean="0"/>
              <a:t>(15</a:t>
            </a:r>
            <a:r>
              <a:rPr lang="de-DE" sz="2000" dirty="0" smtClean="0"/>
              <a:t>29</a:t>
            </a:r>
            <a:r>
              <a:rPr lang="el-GR" sz="2000" dirty="0" smtClean="0"/>
              <a:t>-1</a:t>
            </a:r>
            <a:r>
              <a:rPr lang="de-DE" sz="2000" dirty="0" smtClean="0"/>
              <a:t>600</a:t>
            </a:r>
            <a:r>
              <a:rPr lang="el-GR" sz="2000" dirty="0" smtClean="0"/>
              <a:t>), λόγιο και συλλέκτη. Τα πορτρέτα σώζονται πολλές φορές χωρίς τα σώματα (αγάλματα</a:t>
            </a:r>
            <a:r>
              <a:rPr lang="de-DE" sz="2000" dirty="0" smtClean="0"/>
              <a:t>)</a:t>
            </a:r>
            <a:r>
              <a:rPr lang="el-GR" sz="2000" dirty="0" smtClean="0"/>
              <a:t>, με το κεφάλι να βρίσκεται πάνω από ερμαϊκή στήλη (καμιά φορά διπλή</a:t>
            </a:r>
            <a:r>
              <a:rPr lang="de-DE" sz="2000" dirty="0" smtClean="0"/>
              <a:t>)</a:t>
            </a:r>
            <a:r>
              <a:rPr lang="el-GR" sz="2000" dirty="0" smtClean="0"/>
              <a:t>, και το όνομα του απεικονιζόμενου να έχει χαραχθεί στη στήλη.</a:t>
            </a:r>
          </a:p>
        </p:txBody>
      </p:sp>
      <p:sp>
        <p:nvSpPr>
          <p:cNvPr id="6" name="Textfeld 5"/>
          <p:cNvSpPr txBox="1">
            <a:spLocks/>
          </p:cNvSpPr>
          <p:nvPr/>
        </p:nvSpPr>
        <p:spPr>
          <a:xfrm>
            <a:off x="3587380" y="2"/>
            <a:ext cx="1692000" cy="3693319"/>
          </a:xfrm>
          <a:prstGeom prst="rect">
            <a:avLst/>
          </a:prstGeom>
          <a:solidFill>
            <a:schemeClr val="bg1"/>
          </a:solidFill>
        </p:spPr>
        <p:txBody>
          <a:bodyPr wrap="square" rtlCol="0">
            <a:spAutoFit/>
          </a:bodyPr>
          <a:lstStyle/>
          <a:p>
            <a:r>
              <a:rPr lang="el-GR" sz="1800" dirty="0" smtClean="0"/>
              <a:t>Αρ.: Όμηρος</a:t>
            </a:r>
            <a:r>
              <a:rPr lang="de-DE" sz="1800" dirty="0" smtClean="0"/>
              <a:t>.</a:t>
            </a:r>
            <a:endParaRPr lang="el-GR" sz="1800" dirty="0" smtClean="0"/>
          </a:p>
          <a:p>
            <a:endParaRPr lang="de-DE" sz="1800" dirty="0" smtClean="0"/>
          </a:p>
          <a:p>
            <a:endParaRPr lang="de-DE" sz="1800" dirty="0"/>
          </a:p>
          <a:p>
            <a:r>
              <a:rPr lang="el-GR" sz="1800" dirty="0" smtClean="0"/>
              <a:t>Δε. </a:t>
            </a:r>
            <a:r>
              <a:rPr lang="el-GR" sz="1800" dirty="0"/>
              <a:t>διπλή ερμαϊκή </a:t>
            </a:r>
            <a:r>
              <a:rPr lang="el-GR" sz="1800" dirty="0" smtClean="0"/>
              <a:t>στήλη με πορτρέτα του Επίκουρου (δε.</a:t>
            </a:r>
            <a:r>
              <a:rPr lang="de-DE" sz="1800" dirty="0" smtClean="0"/>
              <a:t>)</a:t>
            </a:r>
            <a:r>
              <a:rPr lang="el-GR" sz="1800" dirty="0" smtClean="0"/>
              <a:t> και (αρ.</a:t>
            </a:r>
            <a:r>
              <a:rPr lang="de-DE" sz="1800" dirty="0" smtClean="0"/>
              <a:t>)</a:t>
            </a:r>
            <a:r>
              <a:rPr lang="el-GR" sz="1800" dirty="0" smtClean="0"/>
              <a:t> Μητρόδωρου. </a:t>
            </a:r>
          </a:p>
          <a:p>
            <a:r>
              <a:rPr lang="el-GR" sz="1800" dirty="0" smtClean="0"/>
              <a:t>Ρώμη, Μουσ. Καπιτωλίου</a:t>
            </a:r>
            <a:r>
              <a:rPr lang="de-DE" sz="1800" dirty="0" smtClean="0"/>
              <a:t>, </a:t>
            </a:r>
            <a:r>
              <a:rPr lang="el-GR" sz="1800" dirty="0" smtClean="0"/>
              <a:t>«</a:t>
            </a:r>
            <a:r>
              <a:rPr lang="de-DE" sz="1800" dirty="0" err="1" smtClean="0"/>
              <a:t>stanza</a:t>
            </a:r>
            <a:r>
              <a:rPr lang="de-DE" sz="1800" dirty="0" smtClean="0"/>
              <a:t> </a:t>
            </a:r>
            <a:r>
              <a:rPr lang="de-DE" sz="1800" dirty="0" err="1" smtClean="0"/>
              <a:t>dei</a:t>
            </a:r>
            <a:r>
              <a:rPr lang="de-DE" sz="1800" dirty="0" smtClean="0"/>
              <a:t> </a:t>
            </a:r>
            <a:r>
              <a:rPr lang="de-DE" sz="1800" dirty="0" err="1" smtClean="0"/>
              <a:t>filosofi</a:t>
            </a:r>
            <a:r>
              <a:rPr lang="de-DE" sz="1800" dirty="0" smtClean="0"/>
              <a:t>» 63</a:t>
            </a:r>
            <a:r>
              <a:rPr lang="el-GR" sz="1800" dirty="0" smtClean="0"/>
              <a: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5589240"/>
            <a:ext cx="9144000" cy="1077218"/>
          </a:xfrm>
          <a:prstGeom prst="rect">
            <a:avLst/>
          </a:prstGeom>
          <a:solidFill>
            <a:schemeClr val="bg1"/>
          </a:solidFill>
        </p:spPr>
        <p:txBody>
          <a:bodyPr wrap="square">
            <a:spAutoFit/>
          </a:bodyPr>
          <a:lstStyle/>
          <a:p>
            <a:pPr algn="ctr"/>
            <a:r>
              <a:rPr lang="de-DE" dirty="0" smtClean="0"/>
              <a:t>Bernard de </a:t>
            </a:r>
            <a:r>
              <a:rPr lang="de-DE" dirty="0" err="1" smtClean="0"/>
              <a:t>Montfaucon</a:t>
            </a:r>
            <a:r>
              <a:rPr lang="de-DE" dirty="0" smtClean="0"/>
              <a:t> (1655–1741)</a:t>
            </a:r>
            <a:endParaRPr lang="el-GR" dirty="0" smtClean="0"/>
          </a:p>
          <a:p>
            <a:pPr algn="ctr"/>
            <a:r>
              <a:rPr lang="el-GR" sz="2000" dirty="0" smtClean="0"/>
              <a:t>Αρχαιοδίφης, λόγιος</a:t>
            </a:r>
            <a:r>
              <a:rPr lang="de-DE" sz="2000" dirty="0" smtClean="0"/>
              <a:t>. </a:t>
            </a:r>
            <a:r>
              <a:rPr lang="el-GR" sz="2000" dirty="0" smtClean="0"/>
              <a:t>Εκδίδει το 1719 το έργο «</a:t>
            </a:r>
            <a:r>
              <a:rPr lang="de-DE" sz="2000" dirty="0" err="1"/>
              <a:t>L'Antiquité</a:t>
            </a:r>
            <a:r>
              <a:rPr lang="de-DE" sz="2000" dirty="0"/>
              <a:t> </a:t>
            </a:r>
            <a:r>
              <a:rPr lang="de-DE" sz="2000" dirty="0" err="1"/>
              <a:t>expliquée</a:t>
            </a:r>
            <a:r>
              <a:rPr lang="de-DE" sz="2000" dirty="0"/>
              <a:t> et </a:t>
            </a:r>
            <a:r>
              <a:rPr lang="de-DE" sz="2000" dirty="0" err="1"/>
              <a:t>représentée</a:t>
            </a:r>
            <a:r>
              <a:rPr lang="de-DE" sz="2000" dirty="0"/>
              <a:t> en </a:t>
            </a:r>
            <a:r>
              <a:rPr lang="de-DE" sz="2000" dirty="0" err="1"/>
              <a:t>figures</a:t>
            </a:r>
            <a:r>
              <a:rPr lang="de-DE" sz="2000" dirty="0" smtClean="0"/>
              <a:t>»</a:t>
            </a:r>
            <a:r>
              <a:rPr lang="el-GR" sz="2000" dirty="0" smtClean="0"/>
              <a:t> σε 10, το 1724 ένα συμπλήρωμα σε 5 τόμους.</a:t>
            </a:r>
            <a:endParaRPr lang="de-DE" sz="2000" dirty="0"/>
          </a:p>
        </p:txBody>
      </p:sp>
      <p:pic>
        <p:nvPicPr>
          <p:cNvPr id="5" name="Bild 4" descr="Bernard_de_MONTFAUCON.jpeg"/>
          <p:cNvPicPr>
            <a:picLocks noChangeAspect="1"/>
          </p:cNvPicPr>
          <p:nvPr/>
        </p:nvPicPr>
        <p:blipFill>
          <a:blip r:embed="rId3"/>
          <a:stretch>
            <a:fillRect/>
          </a:stretch>
        </p:blipFill>
        <p:spPr>
          <a:xfrm>
            <a:off x="2620136" y="-27384"/>
            <a:ext cx="3903728" cy="54102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5903893"/>
            <a:ext cx="9144000" cy="954107"/>
          </a:xfrm>
          <a:prstGeom prst="rect">
            <a:avLst/>
          </a:prstGeom>
          <a:solidFill>
            <a:schemeClr val="bg1"/>
          </a:solidFill>
        </p:spPr>
        <p:txBody>
          <a:bodyPr wrap="square">
            <a:spAutoFit/>
          </a:bodyPr>
          <a:lstStyle/>
          <a:p>
            <a:pPr algn="ctr"/>
            <a:r>
              <a:rPr lang="de-DE" sz="2800" i="1" dirty="0" err="1" smtClean="0"/>
              <a:t>L’antiquité</a:t>
            </a:r>
            <a:r>
              <a:rPr lang="de-DE" sz="2800" i="1" dirty="0" smtClean="0"/>
              <a:t> </a:t>
            </a:r>
            <a:r>
              <a:rPr lang="de-DE" sz="2800" i="1" dirty="0" err="1" smtClean="0"/>
              <a:t>expliquée</a:t>
            </a:r>
            <a:r>
              <a:rPr lang="de-DE" sz="2800" i="1" dirty="0" smtClean="0"/>
              <a:t> et </a:t>
            </a:r>
            <a:r>
              <a:rPr lang="de-DE" sz="2800" i="1" dirty="0" err="1" smtClean="0"/>
              <a:t>représentée</a:t>
            </a:r>
            <a:r>
              <a:rPr lang="de-DE" sz="2800" i="1" dirty="0" smtClean="0"/>
              <a:t> en </a:t>
            </a:r>
            <a:r>
              <a:rPr lang="de-DE" sz="2800" i="1" dirty="0" err="1" smtClean="0"/>
              <a:t>figures</a:t>
            </a:r>
            <a:r>
              <a:rPr lang="de-DE" sz="2800" i="1" dirty="0" smtClean="0"/>
              <a:t> </a:t>
            </a:r>
            <a:r>
              <a:rPr lang="de-DE" sz="2800" dirty="0" smtClean="0"/>
              <a:t>(1719), «</a:t>
            </a:r>
            <a:r>
              <a:rPr lang="de-DE" sz="2800" i="1" dirty="0" err="1" smtClean="0"/>
              <a:t>Εξήγηση</a:t>
            </a:r>
            <a:r>
              <a:rPr lang="de-DE" sz="2800" i="1" dirty="0" smtClean="0"/>
              <a:t> </a:t>
            </a:r>
            <a:r>
              <a:rPr lang="de-DE" sz="2800" i="1" dirty="0" err="1" smtClean="0"/>
              <a:t>και</a:t>
            </a:r>
            <a:r>
              <a:rPr lang="de-DE" sz="2800" i="1" dirty="0" smtClean="0"/>
              <a:t> </a:t>
            </a:r>
            <a:r>
              <a:rPr lang="de-DE" sz="2800" i="1" dirty="0" err="1" smtClean="0"/>
              <a:t>απεικόνιση</a:t>
            </a:r>
            <a:r>
              <a:rPr lang="de-DE" sz="2800" i="1" dirty="0" smtClean="0"/>
              <a:t> </a:t>
            </a:r>
            <a:r>
              <a:rPr lang="de-DE" sz="2800" i="1" dirty="0" err="1" smtClean="0"/>
              <a:t>των</a:t>
            </a:r>
            <a:r>
              <a:rPr lang="de-DE" sz="2800" i="1" dirty="0" smtClean="0"/>
              <a:t> </a:t>
            </a:r>
            <a:r>
              <a:rPr lang="de-DE" sz="2800" i="1" dirty="0" err="1" smtClean="0"/>
              <a:t>αρχαιοτήτων</a:t>
            </a:r>
            <a:r>
              <a:rPr lang="de-DE" sz="2800" dirty="0" smtClean="0"/>
              <a:t>» </a:t>
            </a:r>
            <a:endParaRPr lang="de-DE" sz="2800" dirty="0"/>
          </a:p>
        </p:txBody>
      </p:sp>
      <p:pic>
        <p:nvPicPr>
          <p:cNvPr id="4" name="Bild 3" descr="Antiquité expliqué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33400" y="304800"/>
            <a:ext cx="8128000" cy="53340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Montfaucon Parthenon"/>
          <p:cNvPicPr>
            <a:picLocks noChangeAspect="1" noChangeArrowheads="1"/>
          </p:cNvPicPr>
          <p:nvPr/>
        </p:nvPicPr>
        <p:blipFill>
          <a:blip r:embed="rId2" cstate="print">
            <a:lum bright="10000" contrast="5000"/>
            <a:extLst>
              <a:ext uri="{28A0092B-C50C-407E-A947-70E740481C1C}">
                <a14:useLocalDpi xmlns:a14="http://schemas.microsoft.com/office/drawing/2010/main"/>
              </a:ext>
            </a:extLst>
          </a:blip>
          <a:srcRect/>
          <a:stretch>
            <a:fillRect/>
          </a:stretch>
        </p:blipFill>
        <p:spPr bwMode="auto">
          <a:xfrm>
            <a:off x="1905000" y="0"/>
            <a:ext cx="5181600" cy="695425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3568" y="-27384"/>
            <a:ext cx="7772400" cy="1143000"/>
          </a:xfrm>
          <a:solidFill>
            <a:schemeClr val="bg1"/>
          </a:solidFill>
        </p:spPr>
        <p:txBody>
          <a:bodyPr/>
          <a:lstStyle/>
          <a:p>
            <a:r>
              <a:rPr lang="el-GR" dirty="0" smtClean="0"/>
              <a:t>Ελληνική τέχνη</a:t>
            </a:r>
            <a:endParaRPr lang="de-DE" dirty="0"/>
          </a:p>
        </p:txBody>
      </p:sp>
      <p:pic>
        <p:nvPicPr>
          <p:cNvPr id="9" name="Bild 8" descr="Coronelli Akropoli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9600" y="3382144"/>
            <a:ext cx="4597452" cy="3505200"/>
          </a:xfrm>
          <a:prstGeom prst="rect">
            <a:avLst/>
          </a:prstGeom>
        </p:spPr>
      </p:pic>
      <p:sp>
        <p:nvSpPr>
          <p:cNvPr id="13" name="Textfeld 12"/>
          <p:cNvSpPr txBox="1"/>
          <p:nvPr/>
        </p:nvSpPr>
        <p:spPr>
          <a:xfrm>
            <a:off x="4419600" y="2924944"/>
            <a:ext cx="1836110" cy="369332"/>
          </a:xfrm>
          <a:prstGeom prst="rect">
            <a:avLst/>
          </a:prstGeom>
          <a:solidFill>
            <a:schemeClr val="bg1"/>
          </a:solidFill>
        </p:spPr>
        <p:txBody>
          <a:bodyPr wrap="none" rtlCol="0">
            <a:spAutoFit/>
          </a:bodyPr>
          <a:lstStyle/>
          <a:p>
            <a:r>
              <a:rPr lang="el-GR" sz="1800" dirty="0" smtClean="0"/>
              <a:t>Παρθενών 1687</a:t>
            </a:r>
            <a:endParaRPr lang="de-DE" sz="1800" dirty="0"/>
          </a:p>
        </p:txBody>
      </p:sp>
      <p:pic>
        <p:nvPicPr>
          <p:cNvPr id="7" name="Bild 6" descr="laokoon_gruppe_bosch.jpe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990600"/>
            <a:ext cx="2335260" cy="3302203"/>
          </a:xfrm>
          <a:prstGeom prst="rect">
            <a:avLst/>
          </a:prstGeom>
        </p:spPr>
      </p:pic>
      <p:sp>
        <p:nvSpPr>
          <p:cNvPr id="8" name="Textfeld 7"/>
          <p:cNvSpPr txBox="1"/>
          <p:nvPr/>
        </p:nvSpPr>
        <p:spPr>
          <a:xfrm>
            <a:off x="2467141" y="1412776"/>
            <a:ext cx="2824939" cy="1077218"/>
          </a:xfrm>
          <a:prstGeom prst="rect">
            <a:avLst/>
          </a:prstGeom>
          <a:solidFill>
            <a:schemeClr val="bg1"/>
          </a:solidFill>
        </p:spPr>
        <p:txBody>
          <a:bodyPr wrap="square" rtlCol="0">
            <a:spAutoFit/>
          </a:bodyPr>
          <a:lstStyle/>
          <a:p>
            <a:r>
              <a:rPr lang="el-GR" sz="1600" dirty="0" smtClean="0"/>
              <a:t>Ο Λαοκόων και οι γιοί του</a:t>
            </a:r>
            <a:r>
              <a:rPr lang="de-DE" sz="1600" dirty="0" smtClean="0"/>
              <a:t>,</a:t>
            </a:r>
            <a:endParaRPr lang="el-GR" sz="1600" dirty="0" smtClean="0"/>
          </a:p>
          <a:p>
            <a:r>
              <a:rPr lang="el-GR" sz="1600" dirty="0" smtClean="0"/>
              <a:t>όπως βρέθηκαν το </a:t>
            </a:r>
            <a:r>
              <a:rPr lang="de-DE" sz="1600" dirty="0" smtClean="0"/>
              <a:t>1506.</a:t>
            </a:r>
          </a:p>
          <a:p>
            <a:r>
              <a:rPr lang="el-GR" sz="1600" dirty="0" smtClean="0"/>
              <a:t>Γκραβούρα του </a:t>
            </a:r>
            <a:r>
              <a:rPr lang="de-DE" sz="1600" dirty="0" smtClean="0"/>
              <a:t>Cornelis Bos (1506/10–1564/85)</a:t>
            </a:r>
          </a:p>
        </p:txBody>
      </p:sp>
    </p:spTree>
    <p:extLst>
      <p:ext uri="{BB962C8B-B14F-4D97-AF65-F5344CB8AC3E}">
        <p14:creationId xmlns:p14="http://schemas.microsoft.com/office/powerpoint/2010/main" val="33708201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797314"/>
            <a:ext cx="9144000" cy="707886"/>
          </a:xfrm>
          <a:prstGeom prst="rect">
            <a:avLst/>
          </a:prstGeom>
          <a:solidFill>
            <a:schemeClr val="bg1"/>
          </a:solidFill>
        </p:spPr>
        <p:txBody>
          <a:bodyPr wrap="square" rtlCol="0">
            <a:spAutoFit/>
          </a:bodyPr>
          <a:lstStyle/>
          <a:p>
            <a:pPr algn="ctr"/>
            <a:r>
              <a:rPr lang="el-GR" sz="4000" dirty="0" smtClean="0"/>
              <a:t>Τα πρώτα μουσεία αρχαιοτήτων</a:t>
            </a:r>
            <a:endParaRPr lang="de-DE" sz="40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152400"/>
            <a:ext cx="9144000" cy="707886"/>
          </a:xfrm>
          <a:prstGeom prst="rect">
            <a:avLst/>
          </a:prstGeom>
          <a:solidFill>
            <a:schemeClr val="bg1"/>
          </a:solidFill>
        </p:spPr>
        <p:txBody>
          <a:bodyPr wrap="square" rtlCol="0">
            <a:spAutoFit/>
          </a:bodyPr>
          <a:lstStyle/>
          <a:p>
            <a:pPr algn="ctr"/>
            <a:r>
              <a:rPr lang="el-GR" sz="4000" dirty="0" smtClean="0"/>
              <a:t>Μουσείο Καπιτωλίου, Ρώμη</a:t>
            </a:r>
            <a:endParaRPr lang="de-DE" sz="4000" dirty="0"/>
          </a:p>
        </p:txBody>
      </p:sp>
      <p:pic>
        <p:nvPicPr>
          <p:cNvPr id="6" name="Bild 5" descr="Spinario_Musei_Capitolini_MC1186.jpg"/>
          <p:cNvPicPr>
            <a:picLocks noChangeAspect="1"/>
          </p:cNvPicPr>
          <p:nvPr/>
        </p:nvPicPr>
        <p:blipFill>
          <a:blip r:embed="rId3" cstate="print">
            <a:lum bright="15000" contrast="7000"/>
            <a:extLst>
              <a:ext uri="{28A0092B-C50C-407E-A947-70E740481C1C}">
                <a14:useLocalDpi xmlns:a14="http://schemas.microsoft.com/office/drawing/2010/main"/>
              </a:ext>
            </a:extLst>
          </a:blip>
          <a:stretch>
            <a:fillRect/>
          </a:stretch>
        </p:blipFill>
        <p:spPr>
          <a:xfrm>
            <a:off x="4747865" y="1066800"/>
            <a:ext cx="3892550" cy="5855089"/>
          </a:xfrm>
          <a:prstGeom prst="rect">
            <a:avLst/>
          </a:prstGeom>
        </p:spPr>
      </p:pic>
      <p:pic>
        <p:nvPicPr>
          <p:cNvPr id="3" name="Bild 2"/>
          <p:cNvPicPr>
            <a:picLocks noChangeAspect="1"/>
          </p:cNvPicPr>
          <p:nvPr/>
        </p:nvPicPr>
        <p:blipFill>
          <a:blip r:embed="rId4"/>
          <a:stretch>
            <a:fillRect/>
          </a:stretch>
        </p:blipFill>
        <p:spPr>
          <a:xfrm>
            <a:off x="503585" y="1052736"/>
            <a:ext cx="3830798" cy="5773956"/>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152400"/>
            <a:ext cx="9144000" cy="707886"/>
          </a:xfrm>
          <a:prstGeom prst="rect">
            <a:avLst/>
          </a:prstGeom>
          <a:solidFill>
            <a:schemeClr val="bg1"/>
          </a:solidFill>
        </p:spPr>
        <p:txBody>
          <a:bodyPr wrap="square" rtlCol="0">
            <a:spAutoFit/>
          </a:bodyPr>
          <a:lstStyle/>
          <a:p>
            <a:pPr algn="ctr"/>
            <a:r>
              <a:rPr lang="el-GR" sz="4000" dirty="0" smtClean="0"/>
              <a:t>Μουσείο Καπιτωλίου, Ρώμη</a:t>
            </a:r>
            <a:endParaRPr lang="de-DE" sz="4000" dirty="0"/>
          </a:p>
        </p:txBody>
      </p:sp>
      <p:pic>
        <p:nvPicPr>
          <p:cNvPr id="7" name="Bild 6" descr="Lupa_capitolina_Musei_Capitolini_MC118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1371600"/>
            <a:ext cx="9144000" cy="5486400"/>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152400"/>
            <a:ext cx="9144000" cy="707886"/>
          </a:xfrm>
          <a:prstGeom prst="rect">
            <a:avLst/>
          </a:prstGeom>
          <a:solidFill>
            <a:schemeClr val="bg1"/>
          </a:solidFill>
        </p:spPr>
        <p:txBody>
          <a:bodyPr wrap="square" rtlCol="0">
            <a:spAutoFit/>
          </a:bodyPr>
          <a:lstStyle/>
          <a:p>
            <a:pPr algn="ctr"/>
            <a:r>
              <a:rPr lang="el-GR" sz="4000" dirty="0" smtClean="0"/>
              <a:t>Τα πρώτα μουσεία</a:t>
            </a:r>
            <a:endParaRPr lang="de-DE" sz="4000" dirty="0"/>
          </a:p>
        </p:txBody>
      </p:sp>
      <p:sp>
        <p:nvSpPr>
          <p:cNvPr id="3" name="Textfeld 2"/>
          <p:cNvSpPr txBox="1"/>
          <p:nvPr/>
        </p:nvSpPr>
        <p:spPr>
          <a:xfrm>
            <a:off x="220092" y="3475608"/>
            <a:ext cx="4343400" cy="3170099"/>
          </a:xfrm>
          <a:prstGeom prst="rect">
            <a:avLst/>
          </a:prstGeom>
          <a:solidFill>
            <a:schemeClr val="bg1"/>
          </a:solidFill>
        </p:spPr>
        <p:txBody>
          <a:bodyPr wrap="square" rtlCol="0">
            <a:spAutoFit/>
          </a:bodyPr>
          <a:lstStyle/>
          <a:p>
            <a:r>
              <a:rPr lang="el-GR" sz="2000" dirty="0" smtClean="0"/>
              <a:t>Ο </a:t>
            </a:r>
            <a:r>
              <a:rPr lang="de-DE" sz="2000" dirty="0" err="1" smtClean="0"/>
              <a:t>Jacopo</a:t>
            </a:r>
            <a:r>
              <a:rPr lang="de-DE" sz="2000" dirty="0" smtClean="0"/>
              <a:t> </a:t>
            </a:r>
            <a:r>
              <a:rPr lang="de-DE" sz="2000" dirty="0" err="1" smtClean="0"/>
              <a:t>Strada</a:t>
            </a:r>
            <a:r>
              <a:rPr lang="el-GR" sz="2000" dirty="0" smtClean="0"/>
              <a:t> (15</a:t>
            </a:r>
            <a:r>
              <a:rPr lang="de-DE" sz="2000" dirty="0" smtClean="0"/>
              <a:t>07</a:t>
            </a:r>
            <a:r>
              <a:rPr lang="el-GR" sz="2000" dirty="0" smtClean="0"/>
              <a:t>-15</a:t>
            </a:r>
            <a:r>
              <a:rPr lang="de-DE" sz="2000" dirty="0" smtClean="0"/>
              <a:t>88</a:t>
            </a:r>
            <a:r>
              <a:rPr lang="el-GR" sz="2000" dirty="0" smtClean="0"/>
              <a:t>), αρχιτέκτων – καλλιτέχνης – μεσάζων στην εμπορία έργων τέχνης. Εργαζόταν για την αυλή της Βαυαρίας, σχεδίασε τη συλλογή αρχαιοτήτων στο Μόναχο και βρήκε τις αρχαιότητες που εκτίθενται εκεί.</a:t>
            </a:r>
          </a:p>
          <a:p>
            <a:r>
              <a:rPr lang="el-GR" sz="2000" dirty="0" smtClean="0"/>
              <a:t>Πίνακας του Τισιανού</a:t>
            </a:r>
            <a:r>
              <a:rPr lang="de-DE" sz="2000" dirty="0" smtClean="0"/>
              <a:t>, 1567/68</a:t>
            </a:r>
            <a:r>
              <a:rPr lang="el-GR" sz="2000" dirty="0" smtClean="0"/>
              <a:t>.</a:t>
            </a:r>
            <a:endParaRPr lang="de-DE" sz="2000" dirty="0" smtClean="0"/>
          </a:p>
          <a:p>
            <a:r>
              <a:rPr lang="el-GR" sz="2000" dirty="0" smtClean="0"/>
              <a:t>Λάδι σε καμβά. Βιέννη, Μουσείο Ιστορίας της Τέχνης.</a:t>
            </a:r>
          </a:p>
        </p:txBody>
      </p:sp>
      <p:pic>
        <p:nvPicPr>
          <p:cNvPr id="4" name="Bild 3" descr="Jacopo Strada (Tizian).tif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00600" y="1143000"/>
            <a:ext cx="4343400" cy="57486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Antiquarium__Residenz_Munche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409903"/>
            <a:ext cx="9144000" cy="5990897"/>
          </a:xfrm>
          <a:prstGeom prst="rect">
            <a:avLst/>
          </a:prstGeom>
        </p:spPr>
      </p:pic>
      <p:sp>
        <p:nvSpPr>
          <p:cNvPr id="3" name="Textfeld 2"/>
          <p:cNvSpPr txBox="1"/>
          <p:nvPr/>
        </p:nvSpPr>
        <p:spPr>
          <a:xfrm>
            <a:off x="0" y="6019800"/>
            <a:ext cx="9144000" cy="830997"/>
          </a:xfrm>
          <a:prstGeom prst="rect">
            <a:avLst/>
          </a:prstGeom>
          <a:solidFill>
            <a:schemeClr val="bg1"/>
          </a:solidFill>
        </p:spPr>
        <p:txBody>
          <a:bodyPr wrap="square" rtlCol="0">
            <a:spAutoFit/>
          </a:bodyPr>
          <a:lstStyle/>
          <a:p>
            <a:r>
              <a:rPr lang="el-GR" dirty="0" smtClean="0"/>
              <a:t>Το λεγόμενο </a:t>
            </a:r>
            <a:r>
              <a:rPr lang="de-DE" dirty="0" err="1" smtClean="0"/>
              <a:t>antiquarium</a:t>
            </a:r>
            <a:r>
              <a:rPr lang="de-DE" dirty="0" smtClean="0"/>
              <a:t> (</a:t>
            </a:r>
            <a:r>
              <a:rPr lang="el-GR" dirty="0" smtClean="0"/>
              <a:t>«συλλογή αρχαιοτήτων»</a:t>
            </a:r>
            <a:r>
              <a:rPr lang="de-DE" dirty="0" smtClean="0"/>
              <a:t>)</a:t>
            </a:r>
            <a:r>
              <a:rPr lang="el-GR" dirty="0" smtClean="0"/>
              <a:t> του παλατιού στο κέντρο του Μονάχου, κατά τα σχέδια του </a:t>
            </a:r>
            <a:r>
              <a:rPr lang="de-DE" dirty="0" err="1" smtClean="0"/>
              <a:t>Jacopo</a:t>
            </a:r>
            <a:r>
              <a:rPr lang="de-DE" dirty="0" smtClean="0"/>
              <a:t> </a:t>
            </a:r>
            <a:r>
              <a:rPr lang="de-DE" dirty="0" err="1" smtClean="0"/>
              <a:t>Strada</a:t>
            </a:r>
            <a:r>
              <a:rPr lang="el-GR" dirty="0" smtClean="0"/>
              <a:t>.</a:t>
            </a:r>
            <a:endParaRPr lang="de-DE" dirty="0"/>
          </a:p>
        </p:txBody>
      </p:sp>
      <p:sp>
        <p:nvSpPr>
          <p:cNvPr id="4" name="Rechteck 3"/>
          <p:cNvSpPr/>
          <p:nvPr/>
        </p:nvSpPr>
        <p:spPr bwMode="auto">
          <a:xfrm rot="20940000">
            <a:off x="890328" y="3725270"/>
            <a:ext cx="2630438" cy="58289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62643" y="0"/>
            <a:ext cx="8652757" cy="1754327"/>
          </a:xfrm>
          <a:prstGeom prst="rect">
            <a:avLst/>
          </a:prstGeom>
          <a:solidFill>
            <a:schemeClr val="bg1"/>
          </a:solidFill>
        </p:spPr>
        <p:txBody>
          <a:bodyPr wrap="square" rtlCol="0">
            <a:spAutoFit/>
          </a:bodyPr>
          <a:lstStyle/>
          <a:p>
            <a:pPr algn="ctr"/>
            <a:r>
              <a:rPr lang="el-GR" sz="3600" dirty="0" smtClean="0"/>
              <a:t>Πρώτες «επιστημονικές» ανασκαφές: Ανασκαφές Ηρακλείου και Πομπηίας</a:t>
            </a:r>
            <a:r>
              <a:rPr lang="de-DE" sz="3600" dirty="0" smtClean="0"/>
              <a:t> </a:t>
            </a:r>
            <a:r>
              <a:rPr lang="el-GR" sz="3600" dirty="0" smtClean="0"/>
              <a:t>(</a:t>
            </a:r>
            <a:r>
              <a:rPr lang="de-DE" sz="3600" dirty="0" err="1" smtClean="0"/>
              <a:t>Ercolano</a:t>
            </a:r>
            <a:r>
              <a:rPr lang="el-GR" sz="3600" dirty="0" smtClean="0"/>
              <a:t> και</a:t>
            </a:r>
            <a:r>
              <a:rPr lang="de-DE" sz="3600" dirty="0" smtClean="0"/>
              <a:t> </a:t>
            </a:r>
            <a:r>
              <a:rPr lang="de-DE" sz="3600" dirty="0" err="1" smtClean="0"/>
              <a:t>Pompei</a:t>
            </a:r>
            <a:r>
              <a:rPr lang="de-DE" sz="3600" dirty="0" smtClean="0"/>
              <a:t>)</a:t>
            </a:r>
            <a:endParaRPr lang="de-DE" sz="3600" dirty="0"/>
          </a:p>
        </p:txBody>
      </p:sp>
      <p:pic>
        <p:nvPicPr>
          <p:cNvPr id="6" name="Bild 5" descr="golf von neapel.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62000" y="1980260"/>
            <a:ext cx="7661361" cy="4877740"/>
          </a:xfrm>
          <a:prstGeom prst="rect">
            <a:avLst/>
          </a:prstGeom>
        </p:spPr>
      </p:pic>
      <p:sp>
        <p:nvSpPr>
          <p:cNvPr id="7" name="Rechteck 6"/>
          <p:cNvSpPr/>
          <p:nvPr/>
        </p:nvSpPr>
        <p:spPr bwMode="auto">
          <a:xfrm>
            <a:off x="5867400" y="4343400"/>
            <a:ext cx="914400" cy="6096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Rechteck 7"/>
          <p:cNvSpPr/>
          <p:nvPr/>
        </p:nvSpPr>
        <p:spPr bwMode="auto">
          <a:xfrm>
            <a:off x="5029200" y="3962400"/>
            <a:ext cx="685800" cy="3810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9" name="Bild 8" descr="golf von neapel.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343400" y="4495800"/>
            <a:ext cx="990600" cy="381000"/>
          </a:xfrm>
          <a:prstGeom prst="rect">
            <a:avLst/>
          </a:prstGeom>
        </p:spPr>
      </p:pic>
      <p:pic>
        <p:nvPicPr>
          <p:cNvPr id="10" name="Bild 9" descr="golf von neapel.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572000" y="4800600"/>
            <a:ext cx="990600" cy="381000"/>
          </a:xfrm>
          <a:prstGeom prst="rect">
            <a:avLst/>
          </a:prstGeom>
        </p:spPr>
      </p:pic>
      <p:pic>
        <p:nvPicPr>
          <p:cNvPr id="11" name="Bild 10" descr="golf von neapel.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5410200" y="4495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62643" y="188640"/>
            <a:ext cx="8652757" cy="2308324"/>
          </a:xfrm>
          <a:prstGeom prst="rect">
            <a:avLst/>
          </a:prstGeom>
          <a:solidFill>
            <a:schemeClr val="bg1"/>
          </a:solidFill>
        </p:spPr>
        <p:txBody>
          <a:bodyPr wrap="square" rtlCol="0">
            <a:spAutoFit/>
          </a:bodyPr>
          <a:lstStyle/>
          <a:p>
            <a:pPr algn="ctr"/>
            <a:r>
              <a:rPr lang="el-GR" sz="3600" dirty="0" smtClean="0"/>
              <a:t>Πρώτες «επιστημονικές» ανασκαφές: Ανασκαφές Ηρακλείου και Πομπηίας</a:t>
            </a:r>
            <a:r>
              <a:rPr lang="de-DE" sz="3600" dirty="0" smtClean="0"/>
              <a:t> </a:t>
            </a:r>
            <a:r>
              <a:rPr lang="el-GR" sz="3600" dirty="0" smtClean="0"/>
              <a:t>(</a:t>
            </a:r>
            <a:r>
              <a:rPr lang="de-DE" sz="3600" dirty="0" err="1" smtClean="0"/>
              <a:t>Ercolano</a:t>
            </a:r>
            <a:r>
              <a:rPr lang="de-DE" sz="3600" dirty="0" smtClean="0"/>
              <a:t> </a:t>
            </a:r>
            <a:r>
              <a:rPr lang="el-GR" sz="3600" dirty="0" smtClean="0"/>
              <a:t>και</a:t>
            </a:r>
            <a:r>
              <a:rPr lang="de-DE" sz="3600" dirty="0" smtClean="0"/>
              <a:t> Pompei)</a:t>
            </a:r>
            <a:r>
              <a:rPr lang="el-GR" sz="3600" dirty="0" smtClean="0"/>
              <a:t>. Εδώ: Πολεοδομικό σχέδιο Πομπηίας.</a:t>
            </a:r>
            <a:endParaRPr lang="de-DE" sz="3600" dirty="0"/>
          </a:p>
        </p:txBody>
      </p:sp>
      <p:pic>
        <p:nvPicPr>
          <p:cNvPr id="5" name="Bild 4" descr="Eschebach_Übersicht_Pompeji_150dpi.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749550"/>
            <a:ext cx="9144000" cy="4108450"/>
          </a:xfrm>
          <a:prstGeom prst="rect">
            <a:avLst/>
          </a:prstGeom>
          <a:solidFill>
            <a:schemeClr val="bg2">
              <a:lumMod val="40000"/>
              <a:lumOff val="60000"/>
            </a:schemeClr>
          </a:solid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pompei.gif"/>
          <p:cNvPicPr>
            <a:picLocks noChangeAspect="1"/>
          </p:cNvPicPr>
          <p:nvPr/>
        </p:nvPicPr>
        <p:blipFill>
          <a:blip r:embed="rId3">
            <a:lum bright="15000" contrast="10000"/>
          </a:blip>
          <a:stretch>
            <a:fillRect/>
          </a:stretch>
        </p:blipFill>
        <p:spPr>
          <a:xfrm>
            <a:off x="514350" y="755650"/>
            <a:ext cx="8115300" cy="53467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Herculaneum11.JPG"/>
          <p:cNvPicPr>
            <a:picLocks noChangeAspect="1"/>
          </p:cNvPicPr>
          <p:nvPr/>
        </p:nvPicPr>
        <p:blipFill>
          <a:blip r:embed="rId2">
            <a:lum bright="10000"/>
          </a:blip>
          <a:stretch>
            <a:fillRect/>
          </a:stretch>
        </p:blipFill>
        <p:spPr>
          <a:xfrm>
            <a:off x="4064000" y="0"/>
            <a:ext cx="5080000" cy="3810000"/>
          </a:xfrm>
          <a:prstGeom prst="rect">
            <a:avLst/>
          </a:prstGeom>
        </p:spPr>
      </p:pic>
      <p:pic>
        <p:nvPicPr>
          <p:cNvPr id="6" name="Bild 5" descr="Pompei28.JPG"/>
          <p:cNvPicPr>
            <a:picLocks noChangeAspect="1"/>
          </p:cNvPicPr>
          <p:nvPr/>
        </p:nvPicPr>
        <p:blipFill>
          <a:blip r:embed="rId3">
            <a:lum bright="10000" contrast="5000"/>
          </a:blip>
          <a:stretch>
            <a:fillRect/>
          </a:stretch>
        </p:blipFill>
        <p:spPr>
          <a:xfrm>
            <a:off x="0" y="3048000"/>
            <a:ext cx="5080000" cy="381000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Pompei17.JPG"/>
          <p:cNvPicPr>
            <a:picLocks noChangeAspect="1"/>
          </p:cNvPicPr>
          <p:nvPr/>
        </p:nvPicPr>
        <p:blipFill>
          <a:blip r:embed="rId2"/>
          <a:stretch>
            <a:fillRect/>
          </a:stretch>
        </p:blipFill>
        <p:spPr>
          <a:xfrm>
            <a:off x="4064000" y="3048000"/>
            <a:ext cx="5080000" cy="3810000"/>
          </a:xfrm>
          <a:prstGeom prst="rect">
            <a:avLst/>
          </a:prstGeom>
        </p:spPr>
      </p:pic>
      <p:pic>
        <p:nvPicPr>
          <p:cNvPr id="4" name="Bild 3" descr="Pompei36.JPG"/>
          <p:cNvPicPr>
            <a:picLocks noChangeAspect="1"/>
          </p:cNvPicPr>
          <p:nvPr/>
        </p:nvPicPr>
        <p:blipFill>
          <a:blip r:embed="rId3"/>
          <a:stretch>
            <a:fillRect/>
          </a:stretch>
        </p:blipFill>
        <p:spPr>
          <a:xfrm>
            <a:off x="0" y="0"/>
            <a:ext cx="5080000" cy="3810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3568" y="-27384"/>
            <a:ext cx="7772400" cy="1143000"/>
          </a:xfrm>
          <a:solidFill>
            <a:schemeClr val="bg1"/>
          </a:solidFill>
        </p:spPr>
        <p:txBody>
          <a:bodyPr/>
          <a:lstStyle/>
          <a:p>
            <a:r>
              <a:rPr lang="el-GR" dirty="0" smtClean="0"/>
              <a:t>Ελληνική τέχνη</a:t>
            </a:r>
            <a:endParaRPr lang="de-DE" dirty="0"/>
          </a:p>
        </p:txBody>
      </p:sp>
      <p:pic>
        <p:nvPicPr>
          <p:cNvPr id="9" name="Bild 8" descr="Coronelli Akropoli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9600" y="3382144"/>
            <a:ext cx="4597452" cy="3505200"/>
          </a:xfrm>
          <a:prstGeom prst="rect">
            <a:avLst/>
          </a:prstGeom>
        </p:spPr>
      </p:pic>
      <p:sp>
        <p:nvSpPr>
          <p:cNvPr id="13" name="Textfeld 12"/>
          <p:cNvSpPr txBox="1"/>
          <p:nvPr/>
        </p:nvSpPr>
        <p:spPr>
          <a:xfrm>
            <a:off x="4419600" y="2924944"/>
            <a:ext cx="1836110" cy="369332"/>
          </a:xfrm>
          <a:prstGeom prst="rect">
            <a:avLst/>
          </a:prstGeom>
          <a:solidFill>
            <a:schemeClr val="bg1"/>
          </a:solidFill>
        </p:spPr>
        <p:txBody>
          <a:bodyPr wrap="none" rtlCol="0">
            <a:spAutoFit/>
          </a:bodyPr>
          <a:lstStyle/>
          <a:p>
            <a:r>
              <a:rPr lang="el-GR" sz="1800" dirty="0" smtClean="0"/>
              <a:t>Παρθενών 1687</a:t>
            </a:r>
            <a:endParaRPr lang="de-DE" sz="1800" dirty="0"/>
          </a:p>
        </p:txBody>
      </p:sp>
      <p:sp>
        <p:nvSpPr>
          <p:cNvPr id="15" name="Textfeld 14"/>
          <p:cNvSpPr txBox="1"/>
          <p:nvPr/>
        </p:nvSpPr>
        <p:spPr>
          <a:xfrm>
            <a:off x="0" y="5804944"/>
            <a:ext cx="1447800" cy="1077218"/>
          </a:xfrm>
          <a:prstGeom prst="rect">
            <a:avLst/>
          </a:prstGeom>
          <a:solidFill>
            <a:schemeClr val="bg1"/>
          </a:solidFill>
        </p:spPr>
        <p:txBody>
          <a:bodyPr wrap="square" rtlCol="0">
            <a:spAutoFit/>
          </a:bodyPr>
          <a:lstStyle/>
          <a:p>
            <a:r>
              <a:rPr lang="el-GR" sz="1600" dirty="0" smtClean="0"/>
              <a:t>Ο </a:t>
            </a:r>
            <a:r>
              <a:rPr lang="de-DE" sz="1600" dirty="0" smtClean="0"/>
              <a:t>Johann Joachim Winckelmann (1717–1768)</a:t>
            </a:r>
            <a:endParaRPr lang="de-DE" sz="1600" dirty="0"/>
          </a:p>
        </p:txBody>
      </p:sp>
      <p:pic>
        <p:nvPicPr>
          <p:cNvPr id="17" name="Bild 16" descr="Johann_Joachim_Winckelmann_(Raphael_Mengs_after_1755).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40800" y="3382144"/>
            <a:ext cx="2743200" cy="3525964"/>
          </a:xfrm>
          <a:prstGeom prst="rect">
            <a:avLst/>
          </a:prstGeom>
        </p:spPr>
      </p:pic>
      <p:pic>
        <p:nvPicPr>
          <p:cNvPr id="7" name="Bild 6" descr="laokoon_gruppe_bosch.jpe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990600"/>
            <a:ext cx="2335260" cy="3302203"/>
          </a:xfrm>
          <a:prstGeom prst="rect">
            <a:avLst/>
          </a:prstGeom>
        </p:spPr>
      </p:pic>
      <p:sp>
        <p:nvSpPr>
          <p:cNvPr id="10" name="Textfeld 9"/>
          <p:cNvSpPr txBox="1"/>
          <p:nvPr/>
        </p:nvSpPr>
        <p:spPr>
          <a:xfrm>
            <a:off x="2467141" y="1412776"/>
            <a:ext cx="2824939" cy="1077218"/>
          </a:xfrm>
          <a:prstGeom prst="rect">
            <a:avLst/>
          </a:prstGeom>
          <a:solidFill>
            <a:schemeClr val="bg1"/>
          </a:solidFill>
        </p:spPr>
        <p:txBody>
          <a:bodyPr wrap="square" rtlCol="0">
            <a:spAutoFit/>
          </a:bodyPr>
          <a:lstStyle/>
          <a:p>
            <a:r>
              <a:rPr lang="el-GR" sz="1600" dirty="0" smtClean="0"/>
              <a:t>Ο Λαοκόων και οι γιοί του</a:t>
            </a:r>
            <a:r>
              <a:rPr lang="de-DE" sz="1600" dirty="0" smtClean="0"/>
              <a:t>,</a:t>
            </a:r>
            <a:endParaRPr lang="el-GR" sz="1600" dirty="0" smtClean="0"/>
          </a:p>
          <a:p>
            <a:r>
              <a:rPr lang="el-GR" sz="1600" dirty="0" smtClean="0"/>
              <a:t>όπως βρέθηκαν το </a:t>
            </a:r>
            <a:r>
              <a:rPr lang="de-DE" sz="1600" dirty="0" smtClean="0"/>
              <a:t>1506.</a:t>
            </a:r>
          </a:p>
          <a:p>
            <a:r>
              <a:rPr lang="el-GR" sz="1600" dirty="0" smtClean="0"/>
              <a:t>Γκραβούρα του </a:t>
            </a:r>
            <a:r>
              <a:rPr lang="de-DE" sz="1600" dirty="0" smtClean="0"/>
              <a:t>Cornelis Bos (1506/10–1564/85)</a:t>
            </a:r>
          </a:p>
        </p:txBody>
      </p:sp>
    </p:spTree>
    <p:extLst>
      <p:ext uri="{BB962C8B-B14F-4D97-AF65-F5344CB8AC3E}">
        <p14:creationId xmlns:p14="http://schemas.microsoft.com/office/powerpoint/2010/main" val="33358749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6/67/Pompeii_Fresco_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1" y="2780928"/>
            <a:ext cx="5043731" cy="4057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ralietravels.files.wordpress.com/2012/11/img_35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0"/>
            <a:ext cx="5250687" cy="39380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868629" y="3720663"/>
            <a:ext cx="2088232" cy="3139321"/>
          </a:xfrm>
          <a:prstGeom prst="rect">
            <a:avLst/>
          </a:prstGeom>
          <a:solidFill>
            <a:schemeClr val="bg1"/>
          </a:solidFill>
        </p:spPr>
        <p:txBody>
          <a:bodyPr wrap="square" rtlCol="0">
            <a:spAutoFit/>
          </a:bodyPr>
          <a:lstStyle/>
          <a:p>
            <a:r>
              <a:rPr lang="el-GR" sz="1800" dirty="0" smtClean="0"/>
              <a:t>Αγάλματα που βρέθηκαν κατά τις ανασκαφές της Πομπηίας </a:t>
            </a:r>
            <a:r>
              <a:rPr lang="de-DE" sz="1800" dirty="0" smtClean="0"/>
              <a:t>(«</a:t>
            </a:r>
            <a:r>
              <a:rPr lang="el-GR" sz="1800" dirty="0" smtClean="0"/>
              <a:t>Δορυφόρος</a:t>
            </a:r>
            <a:r>
              <a:rPr lang="de-DE" sz="1800" dirty="0" smtClean="0"/>
              <a:t>»</a:t>
            </a:r>
            <a:r>
              <a:rPr lang="el-GR" sz="1800" dirty="0" smtClean="0"/>
              <a:t> του Πολυκλείτου, αρ.</a:t>
            </a:r>
            <a:r>
              <a:rPr lang="de-DE" sz="1800" dirty="0" smtClean="0"/>
              <a:t>)</a:t>
            </a:r>
            <a:r>
              <a:rPr lang="el-GR" sz="1800" dirty="0" smtClean="0"/>
              <a:t> και του Ηρακλείου </a:t>
            </a:r>
          </a:p>
          <a:p>
            <a:r>
              <a:rPr lang="el-GR" sz="1800" dirty="0" smtClean="0"/>
              <a:t>/ </a:t>
            </a:r>
            <a:r>
              <a:rPr lang="de-DE" sz="1800" dirty="0" smtClean="0"/>
              <a:t>Herculaneum</a:t>
            </a:r>
            <a:r>
              <a:rPr lang="el-GR" sz="1800" dirty="0" smtClean="0"/>
              <a:t> </a:t>
            </a:r>
            <a:r>
              <a:rPr lang="de-DE" sz="1800" dirty="0" smtClean="0"/>
              <a:t>(«</a:t>
            </a:r>
            <a:r>
              <a:rPr lang="el-GR" sz="1800" dirty="0" smtClean="0"/>
              <a:t>Μικρή Ηρακλειώτισσα</a:t>
            </a:r>
            <a:r>
              <a:rPr lang="de-DE" sz="1800" dirty="0" smtClean="0"/>
              <a:t>»</a:t>
            </a:r>
            <a:r>
              <a:rPr lang="el-GR" sz="1800" dirty="0" smtClean="0"/>
              <a:t>, δεξιά</a:t>
            </a:r>
            <a:r>
              <a:rPr lang="de-DE" sz="1800" dirty="0" smtClean="0"/>
              <a:t>)</a:t>
            </a:r>
            <a:r>
              <a:rPr lang="el-GR" sz="1800" dirty="0" smtClean="0"/>
              <a:t>. </a:t>
            </a:r>
            <a:endParaRPr lang="de-DE" sz="1800" dirty="0"/>
          </a:p>
        </p:txBody>
      </p:sp>
      <p:pic>
        <p:nvPicPr>
          <p:cNvPr id="6" name="Bild 5"/>
          <p:cNvPicPr>
            <a:picLocks noChangeAspect="1"/>
          </p:cNvPicPr>
          <p:nvPr/>
        </p:nvPicPr>
        <p:blipFill rotWithShape="1">
          <a:blip r:embed="rId3"/>
          <a:srcRect l="21658" t="4630" r="25390" b="3991"/>
          <a:stretch/>
        </p:blipFill>
        <p:spPr>
          <a:xfrm>
            <a:off x="6163511" y="0"/>
            <a:ext cx="2980490" cy="6858000"/>
          </a:xfrm>
          <a:prstGeom prst="rect">
            <a:avLst/>
          </a:prstGeom>
        </p:spPr>
      </p:pic>
      <p:pic>
        <p:nvPicPr>
          <p:cNvPr id="7" name="Bild 6"/>
          <p:cNvPicPr>
            <a:picLocks noChangeAspect="1"/>
          </p:cNvPicPr>
          <p:nvPr/>
        </p:nvPicPr>
        <p:blipFill>
          <a:blip r:embed="rId4"/>
          <a:stretch>
            <a:fillRect/>
          </a:stretch>
        </p:blipFill>
        <p:spPr>
          <a:xfrm>
            <a:off x="0" y="10747"/>
            <a:ext cx="3689604" cy="685800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62643" y="228600"/>
            <a:ext cx="8652757" cy="1200329"/>
          </a:xfrm>
          <a:prstGeom prst="rect">
            <a:avLst/>
          </a:prstGeom>
          <a:solidFill>
            <a:schemeClr val="bg1"/>
          </a:solidFill>
        </p:spPr>
        <p:txBody>
          <a:bodyPr wrap="square" rtlCol="0">
            <a:spAutoFit/>
          </a:bodyPr>
          <a:lstStyle/>
          <a:p>
            <a:pPr algn="ctr"/>
            <a:r>
              <a:rPr lang="el-GR" sz="3600" dirty="0" smtClean="0"/>
              <a:t>Ο </a:t>
            </a:r>
            <a:r>
              <a:rPr lang="de-DE" sz="3600" dirty="0" smtClean="0"/>
              <a:t>Johann Joachim Winckelmann</a:t>
            </a:r>
          </a:p>
          <a:p>
            <a:pPr algn="ctr"/>
            <a:r>
              <a:rPr lang="el-GR" sz="3600" dirty="0" smtClean="0"/>
              <a:t>και η Ιστορία της Αρχαίας Τέχνης</a:t>
            </a:r>
            <a:endParaRPr lang="de-DE" sz="3600" dirty="0"/>
          </a:p>
        </p:txBody>
      </p:sp>
      <p:pic>
        <p:nvPicPr>
          <p:cNvPr id="5" name="Bild 4" descr="winckelmann_johann.jpg"/>
          <p:cNvPicPr>
            <a:picLocks noChangeAspect="1"/>
          </p:cNvPicPr>
          <p:nvPr/>
        </p:nvPicPr>
        <p:blipFill>
          <a:blip r:embed="rId3"/>
          <a:stretch>
            <a:fillRect/>
          </a:stretch>
        </p:blipFill>
        <p:spPr>
          <a:xfrm>
            <a:off x="2730538" y="1676400"/>
            <a:ext cx="3746462" cy="518160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endschreibe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828800" y="0"/>
            <a:ext cx="5588535" cy="685800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endschreibe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828800" y="0"/>
            <a:ext cx="5588535" cy="6858000"/>
          </a:xfrm>
          <a:prstGeom prst="rect">
            <a:avLst/>
          </a:prstGeom>
        </p:spPr>
      </p:pic>
      <p:pic>
        <p:nvPicPr>
          <p:cNvPr id="3" name="Bild 2" descr="Sendschreiben.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3499" y="2191888"/>
            <a:ext cx="8277003" cy="4666112"/>
          </a:xfrm>
          <a:prstGeom prst="rect">
            <a:avLst/>
          </a:prstGeom>
        </p:spPr>
      </p:pic>
    </p:spTree>
    <p:extLst>
      <p:ext uri="{BB962C8B-B14F-4D97-AF65-F5344CB8AC3E}">
        <p14:creationId xmlns:p14="http://schemas.microsoft.com/office/powerpoint/2010/main" val="24452852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winckelmann gesch kunst titelblatt.jpg"/>
          <p:cNvPicPr>
            <a:picLocks noChangeAspect="1"/>
          </p:cNvPicPr>
          <p:nvPr/>
        </p:nvPicPr>
        <p:blipFill>
          <a:blip r:embed="rId3"/>
          <a:stretch>
            <a:fillRect/>
          </a:stretch>
        </p:blipFill>
        <p:spPr>
          <a:xfrm>
            <a:off x="2064504" y="0"/>
            <a:ext cx="5014991" cy="685800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winckelmann gesch kunst titelblatt.jpg"/>
          <p:cNvPicPr>
            <a:picLocks noChangeAspect="1"/>
          </p:cNvPicPr>
          <p:nvPr/>
        </p:nvPicPr>
        <p:blipFill>
          <a:blip r:embed="rId3"/>
          <a:stretch>
            <a:fillRect/>
          </a:stretch>
        </p:blipFill>
        <p:spPr>
          <a:xfrm>
            <a:off x="2064504" y="0"/>
            <a:ext cx="5014991" cy="6858000"/>
          </a:xfrm>
          <a:prstGeom prst="rect">
            <a:avLst/>
          </a:prstGeom>
        </p:spPr>
      </p:pic>
      <p:pic>
        <p:nvPicPr>
          <p:cNvPr id="3" name="Bild 2" descr="winckelmann gesch kunst titelblatt.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13024" y="1772815"/>
            <a:ext cx="6317952" cy="5122261"/>
          </a:xfrm>
          <a:prstGeom prst="rect">
            <a:avLst/>
          </a:prstGeom>
        </p:spPr>
      </p:pic>
    </p:spTree>
    <p:extLst>
      <p:ext uri="{BB962C8B-B14F-4D97-AF65-F5344CB8AC3E}">
        <p14:creationId xmlns:p14="http://schemas.microsoft.com/office/powerpoint/2010/main" val="18547950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Winckelmann monumenti Bd. 2 Titelblatt.jpg"/>
          <p:cNvPicPr>
            <a:picLocks noChangeAspect="1"/>
          </p:cNvPicPr>
          <p:nvPr/>
        </p:nvPicPr>
        <p:blipFill>
          <a:blip r:embed="rId2"/>
          <a:stretch>
            <a:fillRect/>
          </a:stretch>
        </p:blipFill>
        <p:spPr>
          <a:xfrm>
            <a:off x="0" y="0"/>
            <a:ext cx="4800600" cy="6923942"/>
          </a:xfrm>
          <a:prstGeom prst="rect">
            <a:avLst/>
          </a:prstGeom>
        </p:spPr>
      </p:pic>
      <p:pic>
        <p:nvPicPr>
          <p:cNvPr id="3" name="Bild 2" descr="Monumenti inediti Nr. 40.png"/>
          <p:cNvPicPr>
            <a:picLocks noChangeAspect="1"/>
          </p:cNvPicPr>
          <p:nvPr/>
        </p:nvPicPr>
        <p:blipFill>
          <a:blip r:embed="rId3"/>
          <a:stretch>
            <a:fillRect/>
          </a:stretch>
        </p:blipFill>
        <p:spPr>
          <a:xfrm>
            <a:off x="4887265" y="228600"/>
            <a:ext cx="4256735" cy="64770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Winckelmann monumenti Bd. 2 Titelblatt.jpg"/>
          <p:cNvPicPr>
            <a:picLocks noChangeAspect="1"/>
          </p:cNvPicPr>
          <p:nvPr/>
        </p:nvPicPr>
        <p:blipFill>
          <a:blip r:embed="rId2"/>
          <a:stretch>
            <a:fillRect/>
          </a:stretch>
        </p:blipFill>
        <p:spPr>
          <a:xfrm>
            <a:off x="0" y="0"/>
            <a:ext cx="4800600" cy="6923942"/>
          </a:xfrm>
          <a:prstGeom prst="rect">
            <a:avLst/>
          </a:prstGeom>
        </p:spPr>
      </p:pic>
      <p:pic>
        <p:nvPicPr>
          <p:cNvPr id="3" name="Bild 2" descr="Monumenti inediti Nr. 40.png"/>
          <p:cNvPicPr>
            <a:picLocks noChangeAspect="1"/>
          </p:cNvPicPr>
          <p:nvPr/>
        </p:nvPicPr>
        <p:blipFill>
          <a:blip r:embed="rId3"/>
          <a:stretch>
            <a:fillRect/>
          </a:stretch>
        </p:blipFill>
        <p:spPr>
          <a:xfrm>
            <a:off x="4887265" y="228600"/>
            <a:ext cx="4256735" cy="6477000"/>
          </a:xfrm>
          <a:prstGeom prst="rect">
            <a:avLst/>
          </a:prstGeom>
        </p:spPr>
      </p:pic>
      <p:sp>
        <p:nvSpPr>
          <p:cNvPr id="4" name="Rechteck 3"/>
          <p:cNvSpPr/>
          <p:nvPr/>
        </p:nvSpPr>
        <p:spPr>
          <a:xfrm>
            <a:off x="4059088" y="6290156"/>
            <a:ext cx="1521024" cy="523220"/>
          </a:xfrm>
          <a:prstGeom prst="rect">
            <a:avLst/>
          </a:prstGeom>
          <a:solidFill>
            <a:schemeClr val="bg1"/>
          </a:solidFill>
        </p:spPr>
        <p:txBody>
          <a:bodyPr wrap="square">
            <a:spAutoFit/>
          </a:bodyPr>
          <a:lstStyle/>
          <a:p>
            <a:pPr algn="ctr"/>
            <a:r>
              <a:rPr lang="de-DE" sz="2800" dirty="0" smtClean="0"/>
              <a:t>1767</a:t>
            </a:r>
            <a:endParaRPr lang="de-DE" sz="2800" dirty="0"/>
          </a:p>
        </p:txBody>
      </p:sp>
    </p:spTree>
    <p:extLst>
      <p:ext uri="{BB962C8B-B14F-4D97-AF65-F5344CB8AC3E}">
        <p14:creationId xmlns:p14="http://schemas.microsoft.com/office/powerpoint/2010/main" val="40075695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Monumenti inediti Nr. 40.png"/>
          <p:cNvPicPr>
            <a:picLocks noChangeAspect="1"/>
          </p:cNvPicPr>
          <p:nvPr/>
        </p:nvPicPr>
        <p:blipFill>
          <a:blip r:embed="rId2"/>
          <a:stretch>
            <a:fillRect/>
          </a:stretch>
        </p:blipFill>
        <p:spPr>
          <a:xfrm>
            <a:off x="4267200" y="228600"/>
            <a:ext cx="4256735" cy="6477000"/>
          </a:xfrm>
          <a:prstGeom prst="rect">
            <a:avLst/>
          </a:prstGeom>
        </p:spPr>
      </p:pic>
      <p:pic>
        <p:nvPicPr>
          <p:cNvPr id="1026" name="Picture 2" descr="Apollo saurocto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5727"/>
            <a:ext cx="3572533" cy="65198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3568" y="-27384"/>
            <a:ext cx="7772400" cy="1143000"/>
          </a:xfrm>
          <a:solidFill>
            <a:schemeClr val="bg1"/>
          </a:solidFill>
        </p:spPr>
        <p:txBody>
          <a:bodyPr/>
          <a:lstStyle/>
          <a:p>
            <a:r>
              <a:rPr lang="el-GR" dirty="0" smtClean="0"/>
              <a:t>Ελληνική τέχνη</a:t>
            </a:r>
            <a:endParaRPr lang="de-DE" dirty="0"/>
          </a:p>
        </p:txBody>
      </p:sp>
      <p:pic>
        <p:nvPicPr>
          <p:cNvPr id="8" name="Bild 7" descr="Kyriakos_Pittakis.jpg"/>
          <p:cNvPicPr>
            <a:picLocks noChangeAspect="1"/>
          </p:cNvPicPr>
          <p:nvPr/>
        </p:nvPicPr>
        <p:blipFill>
          <a:blip r:embed="rId3"/>
          <a:stretch>
            <a:fillRect/>
          </a:stretch>
        </p:blipFill>
        <p:spPr>
          <a:xfrm>
            <a:off x="7010400" y="-27384"/>
            <a:ext cx="1993900" cy="2387600"/>
          </a:xfrm>
          <a:prstGeom prst="rect">
            <a:avLst/>
          </a:prstGeom>
        </p:spPr>
      </p:pic>
      <p:pic>
        <p:nvPicPr>
          <p:cNvPr id="9" name="Bild 8" descr="Coronelli Akropolis.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19600" y="3382144"/>
            <a:ext cx="4597452" cy="3505200"/>
          </a:xfrm>
          <a:prstGeom prst="rect">
            <a:avLst/>
          </a:prstGeom>
        </p:spPr>
      </p:pic>
      <p:sp>
        <p:nvSpPr>
          <p:cNvPr id="12" name="Textfeld 11"/>
          <p:cNvSpPr txBox="1"/>
          <p:nvPr/>
        </p:nvSpPr>
        <p:spPr>
          <a:xfrm>
            <a:off x="6984966" y="2450976"/>
            <a:ext cx="2146967" cy="646331"/>
          </a:xfrm>
          <a:prstGeom prst="rect">
            <a:avLst/>
          </a:prstGeom>
          <a:solidFill>
            <a:schemeClr val="bg1"/>
          </a:solidFill>
        </p:spPr>
        <p:txBody>
          <a:bodyPr wrap="none" rtlCol="0">
            <a:spAutoFit/>
          </a:bodyPr>
          <a:lstStyle/>
          <a:p>
            <a:r>
              <a:rPr lang="el-GR" sz="1800" dirty="0" smtClean="0"/>
              <a:t>Κυριάκος Πιττάκης</a:t>
            </a:r>
            <a:r>
              <a:rPr lang="de-DE" sz="1800" dirty="0" smtClean="0"/>
              <a:t>,</a:t>
            </a:r>
          </a:p>
          <a:p>
            <a:r>
              <a:rPr lang="de-DE" sz="1800" dirty="0" smtClean="0"/>
              <a:t>1798-1863</a:t>
            </a:r>
            <a:endParaRPr lang="de-DE" sz="1800" dirty="0"/>
          </a:p>
        </p:txBody>
      </p:sp>
      <p:sp>
        <p:nvSpPr>
          <p:cNvPr id="13" name="Textfeld 12"/>
          <p:cNvSpPr txBox="1"/>
          <p:nvPr/>
        </p:nvSpPr>
        <p:spPr>
          <a:xfrm>
            <a:off x="4419600" y="2924944"/>
            <a:ext cx="1836110" cy="369332"/>
          </a:xfrm>
          <a:prstGeom prst="rect">
            <a:avLst/>
          </a:prstGeom>
          <a:solidFill>
            <a:schemeClr val="bg1"/>
          </a:solidFill>
        </p:spPr>
        <p:txBody>
          <a:bodyPr wrap="none" rtlCol="0">
            <a:spAutoFit/>
          </a:bodyPr>
          <a:lstStyle/>
          <a:p>
            <a:r>
              <a:rPr lang="el-GR" sz="1800" dirty="0" smtClean="0"/>
              <a:t>Παρθενών 1687</a:t>
            </a:r>
            <a:endParaRPr lang="de-DE" sz="1800" dirty="0"/>
          </a:p>
        </p:txBody>
      </p:sp>
      <p:sp>
        <p:nvSpPr>
          <p:cNvPr id="15" name="Textfeld 14"/>
          <p:cNvSpPr txBox="1"/>
          <p:nvPr/>
        </p:nvSpPr>
        <p:spPr>
          <a:xfrm>
            <a:off x="0" y="5804944"/>
            <a:ext cx="1447800" cy="1077218"/>
          </a:xfrm>
          <a:prstGeom prst="rect">
            <a:avLst/>
          </a:prstGeom>
          <a:solidFill>
            <a:schemeClr val="bg1"/>
          </a:solidFill>
        </p:spPr>
        <p:txBody>
          <a:bodyPr wrap="square" rtlCol="0">
            <a:spAutoFit/>
          </a:bodyPr>
          <a:lstStyle/>
          <a:p>
            <a:r>
              <a:rPr lang="el-GR" sz="1600" dirty="0" smtClean="0"/>
              <a:t>Ο </a:t>
            </a:r>
            <a:r>
              <a:rPr lang="de-DE" sz="1600" dirty="0" smtClean="0"/>
              <a:t>Johann Joachim Winckelmann (1717–1768)</a:t>
            </a:r>
            <a:endParaRPr lang="de-DE" sz="1600" dirty="0"/>
          </a:p>
        </p:txBody>
      </p:sp>
      <p:pic>
        <p:nvPicPr>
          <p:cNvPr id="17" name="Bild 16" descr="Johann_Joachim_Winckelmann_(Raphael_Mengs_after_1755).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0800" y="3382144"/>
            <a:ext cx="2743200" cy="3525964"/>
          </a:xfrm>
          <a:prstGeom prst="rect">
            <a:avLst/>
          </a:prstGeom>
        </p:spPr>
      </p:pic>
      <p:pic>
        <p:nvPicPr>
          <p:cNvPr id="7" name="Bild 6" descr="laokoon_gruppe_bosch.jpe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990600"/>
            <a:ext cx="2335260" cy="3302203"/>
          </a:xfrm>
          <a:prstGeom prst="rect">
            <a:avLst/>
          </a:prstGeom>
        </p:spPr>
      </p:pic>
      <p:sp>
        <p:nvSpPr>
          <p:cNvPr id="16" name="Textfeld 15"/>
          <p:cNvSpPr txBox="1"/>
          <p:nvPr/>
        </p:nvSpPr>
        <p:spPr>
          <a:xfrm>
            <a:off x="2467141" y="1412776"/>
            <a:ext cx="2824939" cy="1077218"/>
          </a:xfrm>
          <a:prstGeom prst="rect">
            <a:avLst/>
          </a:prstGeom>
          <a:solidFill>
            <a:schemeClr val="bg1"/>
          </a:solidFill>
        </p:spPr>
        <p:txBody>
          <a:bodyPr wrap="square" rtlCol="0">
            <a:spAutoFit/>
          </a:bodyPr>
          <a:lstStyle/>
          <a:p>
            <a:r>
              <a:rPr lang="el-GR" sz="1600" dirty="0" smtClean="0"/>
              <a:t>Ο Λαοκόων και οι γιοί του</a:t>
            </a:r>
            <a:r>
              <a:rPr lang="de-DE" sz="1600" dirty="0" smtClean="0"/>
              <a:t>,</a:t>
            </a:r>
            <a:endParaRPr lang="el-GR" sz="1600" dirty="0" smtClean="0"/>
          </a:p>
          <a:p>
            <a:r>
              <a:rPr lang="el-GR" sz="1600" dirty="0" smtClean="0"/>
              <a:t>όπως βρέθηκαν το </a:t>
            </a:r>
            <a:r>
              <a:rPr lang="de-DE" sz="1600" dirty="0" smtClean="0"/>
              <a:t>1506.</a:t>
            </a:r>
          </a:p>
          <a:p>
            <a:r>
              <a:rPr lang="el-GR" sz="1600" dirty="0" smtClean="0"/>
              <a:t>Γκραβούρα του </a:t>
            </a:r>
            <a:r>
              <a:rPr lang="de-DE" sz="1600" dirty="0" smtClean="0"/>
              <a:t>Cornelis Bos (1506/10–1564/85)</a:t>
            </a:r>
          </a:p>
        </p:txBody>
      </p:sp>
    </p:spTree>
    <p:extLst>
      <p:ext uri="{BB962C8B-B14F-4D97-AF65-F5344CB8AC3E}">
        <p14:creationId xmlns:p14="http://schemas.microsoft.com/office/powerpoint/2010/main" val="37659389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90800" y="-152400"/>
            <a:ext cx="4099560" cy="7008654"/>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cstate="print">
            <a:extLst>
              <a:ext uri="{28A0092B-C50C-407E-A947-70E740481C1C}">
                <a14:useLocalDpi xmlns:a14="http://schemas.microsoft.com/office/drawing/2010/main"/>
              </a:ext>
            </a:extLst>
          </a:blip>
          <a:srcRect t="5436" r="10781" b="55424"/>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85800" y="381000"/>
            <a:ext cx="7772400" cy="1470025"/>
          </a:xfrm>
          <a:solidFill>
            <a:schemeClr val="bg1"/>
          </a:solidFill>
        </p:spPr>
        <p:txBody>
          <a:bodyPr/>
          <a:lstStyle/>
          <a:p>
            <a:r>
              <a:rPr lang="el-GR" dirty="0" smtClean="0"/>
              <a:t>Μερικά στοιχεία για την ελληνική αρχαιολογία</a:t>
            </a:r>
            <a:endParaRPr lang="de-DE" dirty="0"/>
          </a:p>
        </p:txBody>
      </p:sp>
      <p:sp>
        <p:nvSpPr>
          <p:cNvPr id="7" name="Inhaltsplatzhalter 2"/>
          <p:cNvSpPr txBox="1">
            <a:spLocks/>
          </p:cNvSpPr>
          <p:nvPr/>
        </p:nvSpPr>
        <p:spPr bwMode="auto">
          <a:xfrm>
            <a:off x="685800" y="2590800"/>
            <a:ext cx="7772400" cy="40386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l-GR" sz="3200" b="0" i="0" u="none" strike="noStrike" kern="0" cap="none" spc="0" normalizeH="0" baseline="0" noProof="0" dirty="0" smtClean="0">
                <a:ln>
                  <a:noFill/>
                </a:ln>
                <a:solidFill>
                  <a:schemeClr val="tx1"/>
                </a:solidFill>
                <a:effectLst/>
                <a:uLnTx/>
                <a:uFillTx/>
                <a:latin typeface="+mn-lt"/>
                <a:ea typeface="+mn-ea"/>
                <a:cs typeface="+mn-cs"/>
              </a:rPr>
              <a:t>Μάιος του 1834: Αρχαιολογικός νόμος</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l-GR" sz="3200" b="0" i="0" u="none" strike="noStrike" kern="0" cap="none" spc="0" normalizeH="0" baseline="0" noProof="0" dirty="0" smtClean="0">
                <a:ln>
                  <a:noFill/>
                </a:ln>
                <a:solidFill>
                  <a:schemeClr val="tx1"/>
                </a:solidFill>
                <a:effectLst/>
                <a:uLnTx/>
                <a:uFillTx/>
                <a:latin typeface="+mn-lt"/>
                <a:ea typeface="+mn-ea"/>
                <a:cs typeface="+mn-cs"/>
              </a:rPr>
              <a:t>Οκτώβριος του 1834:</a:t>
            </a:r>
            <a:r>
              <a:rPr kumimoji="0" lang="el-GR" sz="3200" b="0" i="0" u="none" strike="noStrike" kern="0" cap="none" spc="0" normalizeH="0" noProof="0" dirty="0" smtClean="0">
                <a:ln>
                  <a:noFill/>
                </a:ln>
                <a:solidFill>
                  <a:schemeClr val="tx1"/>
                </a:solidFill>
                <a:effectLst/>
                <a:uLnTx/>
                <a:uFillTx/>
                <a:latin typeface="+mn-lt"/>
                <a:ea typeface="+mn-ea"/>
                <a:cs typeface="+mn-cs"/>
              </a:rPr>
              <a:t> πρώτες ανασκαφές στη Ακρόπολη</a:t>
            </a:r>
            <a:endParaRPr kumimoji="0" lang="el-GR"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l-GR" sz="3200" b="0" i="0" u="none" strike="noStrike" kern="0" cap="none" spc="0" normalizeH="0" baseline="0" noProof="0" dirty="0" smtClean="0">
                <a:ln>
                  <a:noFill/>
                </a:ln>
                <a:solidFill>
                  <a:schemeClr val="tx1"/>
                </a:solidFill>
                <a:effectLst/>
                <a:uLnTx/>
                <a:uFillTx/>
                <a:latin typeface="+mn-lt"/>
                <a:ea typeface="+mn-ea"/>
                <a:cs typeface="+mn-cs"/>
              </a:rPr>
              <a:t>1835: Απομάκρυνση της στρατιωτικής φρουράς από την Ακρόπολη</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l-GR" sz="3200" b="0" i="0" u="none" strike="noStrike" kern="0" cap="none" spc="0" normalizeH="0" baseline="0" noProof="0" dirty="0" smtClean="0">
                <a:ln>
                  <a:noFill/>
                </a:ln>
                <a:solidFill>
                  <a:schemeClr val="tx1"/>
                </a:solidFill>
                <a:effectLst/>
                <a:uLnTx/>
                <a:uFillTx/>
                <a:latin typeface="+mn-lt"/>
                <a:ea typeface="+mn-ea"/>
                <a:cs typeface="+mn-cs"/>
              </a:rPr>
              <a:t>1882-1890: Ανασκαφές υπό τον Παναγιώτη Καββαδία</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N7939"/>
          <p:cNvPicPr>
            <a:picLocks noChangeAspect="1" noChangeArrowheads="1"/>
          </p:cNvPicPr>
          <p:nvPr/>
        </p:nvPicPr>
        <p:blipFill>
          <a:blip r:embed="rId3" cstate="print">
            <a:extLst>
              <a:ext uri="{28A0092B-C50C-407E-A947-70E740481C1C}">
                <a14:useLocalDpi xmlns:a14="http://schemas.microsoft.com/office/drawing/2010/main"/>
              </a:ext>
            </a:extLst>
          </a:blip>
          <a:srcRect l="-26" t="-31"/>
          <a:stretch>
            <a:fillRect/>
          </a:stretch>
        </p:blipFill>
        <p:spPr bwMode="auto">
          <a:xfrm rot="5400000">
            <a:off x="-467898" y="620297"/>
            <a:ext cx="5614763" cy="4678969"/>
          </a:xfrm>
          <a:prstGeom prst="rect">
            <a:avLst/>
          </a:prstGeom>
          <a:noFill/>
        </p:spPr>
      </p:pic>
      <p:sp>
        <p:nvSpPr>
          <p:cNvPr id="3" name="Rectangle 5"/>
          <p:cNvSpPr>
            <a:spLocks noChangeArrowheads="1"/>
          </p:cNvSpPr>
          <p:nvPr/>
        </p:nvSpPr>
        <p:spPr bwMode="auto">
          <a:xfrm>
            <a:off x="228600" y="6396335"/>
            <a:ext cx="2873064" cy="461665"/>
          </a:xfrm>
          <a:prstGeom prst="rect">
            <a:avLst/>
          </a:prstGeom>
          <a:solidFill>
            <a:schemeClr val="bg1"/>
          </a:solidFill>
          <a:ln w="9525">
            <a:noFill/>
            <a:miter lim="800000"/>
            <a:headEnd/>
            <a:tailEnd/>
          </a:ln>
        </p:spPr>
        <p:txBody>
          <a:bodyPr wrap="square">
            <a:prstTxWarp prst="textNoShape">
              <a:avLst/>
            </a:prstTxWarp>
            <a:spAutoFit/>
          </a:bodyPr>
          <a:lstStyle/>
          <a:p>
            <a:r>
              <a:rPr lang="de-DE" dirty="0"/>
              <a:t>Franz </a:t>
            </a:r>
            <a:r>
              <a:rPr lang="de-DE" dirty="0" err="1"/>
              <a:t>Kugler</a:t>
            </a:r>
            <a:r>
              <a:rPr lang="de-DE" dirty="0"/>
              <a:t>, 1835</a:t>
            </a:r>
          </a:p>
        </p:txBody>
      </p:sp>
      <p:pic>
        <p:nvPicPr>
          <p:cNvPr id="4" name="Picture 6" descr="DSCN794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4585617" y="1208779"/>
            <a:ext cx="5614761" cy="3502005"/>
          </a:xfrm>
          <a:prstGeom prst="rect">
            <a:avLst/>
          </a:prstGeom>
          <a:noFill/>
        </p:spPr>
      </p:pic>
      <p:sp>
        <p:nvSpPr>
          <p:cNvPr id="5" name="Rectangle 7"/>
          <p:cNvSpPr>
            <a:spLocks noChangeArrowheads="1"/>
          </p:cNvSpPr>
          <p:nvPr/>
        </p:nvSpPr>
        <p:spPr bwMode="auto">
          <a:xfrm>
            <a:off x="5715000" y="6396335"/>
            <a:ext cx="3428999" cy="461665"/>
          </a:xfrm>
          <a:prstGeom prst="rect">
            <a:avLst/>
          </a:prstGeom>
          <a:solidFill>
            <a:schemeClr val="bg1"/>
          </a:solidFill>
          <a:ln w="9525">
            <a:noFill/>
            <a:miter lim="800000"/>
            <a:headEnd/>
            <a:tailEnd/>
          </a:ln>
        </p:spPr>
        <p:txBody>
          <a:bodyPr wrap="square">
            <a:prstTxWarp prst="textNoShape">
              <a:avLst/>
            </a:prstTxWarp>
            <a:spAutoFit/>
          </a:bodyPr>
          <a:lstStyle/>
          <a:p>
            <a:r>
              <a:rPr lang="de-DE" dirty="0"/>
              <a:t>Gottfried Semper, 1834</a:t>
            </a:r>
          </a:p>
        </p:txBody>
      </p:sp>
      <p:sp>
        <p:nvSpPr>
          <p:cNvPr id="6" name="Rectangle 5"/>
          <p:cNvSpPr>
            <a:spLocks noChangeArrowheads="1"/>
          </p:cNvSpPr>
          <p:nvPr/>
        </p:nvSpPr>
        <p:spPr bwMode="auto">
          <a:xfrm>
            <a:off x="1025860" y="5860355"/>
            <a:ext cx="7092280" cy="461665"/>
          </a:xfrm>
          <a:prstGeom prst="rect">
            <a:avLst/>
          </a:prstGeom>
          <a:solidFill>
            <a:schemeClr val="bg1"/>
          </a:solidFill>
          <a:ln w="9525">
            <a:noFill/>
            <a:miter lim="800000"/>
            <a:headEnd/>
            <a:tailEnd/>
          </a:ln>
        </p:spPr>
        <p:txBody>
          <a:bodyPr wrap="square">
            <a:prstTxWarp prst="textNoShape">
              <a:avLst/>
            </a:prstTxWarp>
            <a:spAutoFit/>
          </a:bodyPr>
          <a:lstStyle/>
          <a:p>
            <a:pPr algn="ctr"/>
            <a:r>
              <a:rPr lang="el-GR" dirty="0" smtClean="0"/>
              <a:t>Έρευνες για την πολυχρωμία των αρχαίων κτιρίων</a:t>
            </a:r>
            <a:endParaRPr lang="de-DE"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3"/>
          <p:cNvSpPr txBox="1">
            <a:spLocks/>
          </p:cNvSpPr>
          <p:nvPr/>
        </p:nvSpPr>
        <p:spPr bwMode="auto">
          <a:xfrm>
            <a:off x="685800" y="381000"/>
            <a:ext cx="7772400" cy="1470025"/>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4400" b="0" i="0" u="none" strike="noStrike" kern="0" cap="none" spc="0" normalizeH="0" baseline="0" noProof="0" smtClean="0">
                <a:ln>
                  <a:noFill/>
                </a:ln>
                <a:solidFill>
                  <a:schemeClr val="tx2"/>
                </a:solidFill>
                <a:effectLst/>
                <a:uLnTx/>
                <a:uFillTx/>
                <a:latin typeface="+mj-lt"/>
                <a:ea typeface="+mj-ea"/>
                <a:cs typeface="+mj-cs"/>
              </a:rPr>
              <a:t>Μερικά στοιχεία για την ελληνική αρχαιολογία</a:t>
            </a:r>
            <a:endParaRPr kumimoji="0" lang="de-DE" sz="4400" b="0" i="0" u="none" strike="noStrike" kern="0" cap="none" spc="0" normalizeH="0" baseline="0" noProof="0" dirty="0">
              <a:ln>
                <a:noFill/>
              </a:ln>
              <a:solidFill>
                <a:schemeClr val="tx2"/>
              </a:solidFill>
              <a:effectLst/>
              <a:uLnTx/>
              <a:uFillTx/>
              <a:latin typeface="+mj-lt"/>
              <a:ea typeface="+mj-ea"/>
              <a:cs typeface="+mj-cs"/>
            </a:endParaRPr>
          </a:p>
        </p:txBody>
      </p:sp>
      <p:sp>
        <p:nvSpPr>
          <p:cNvPr id="3" name="Inhaltsplatzhalter 2"/>
          <p:cNvSpPr txBox="1">
            <a:spLocks/>
          </p:cNvSpPr>
          <p:nvPr/>
        </p:nvSpPr>
        <p:spPr bwMode="auto">
          <a:xfrm>
            <a:off x="685800" y="2438400"/>
            <a:ext cx="7772400" cy="40386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buFontTx/>
              <a:buChar char="•"/>
            </a:pPr>
            <a:r>
              <a:rPr lang="el-GR" sz="3200" kern="0" dirty="0" smtClean="0"/>
              <a:t>1833: Ίδρυση της Αρχαιολογικής Υπηρεσίας ως Κρατικής Υπηρεσίας</a:t>
            </a:r>
          </a:p>
          <a:p>
            <a:pPr marL="342900" lvl="0" indent="-342900">
              <a:spcBef>
                <a:spcPct val="20000"/>
              </a:spcBef>
              <a:buFontTx/>
              <a:buChar char="•"/>
            </a:pPr>
            <a:r>
              <a:rPr lang="el-GR" sz="3200" kern="0" dirty="0" smtClean="0"/>
              <a:t>Από το 1837: Μάθημα αρχαιολογίας στο Εθνικό και Καποδιστριακό Πανεπιστήμιο Αθηνών</a:t>
            </a:r>
          </a:p>
          <a:p>
            <a:pPr marL="342900" lvl="0" indent="-342900">
              <a:spcBef>
                <a:spcPct val="20000"/>
              </a:spcBef>
              <a:buFontTx/>
              <a:buChar char="•"/>
            </a:pPr>
            <a:r>
              <a:rPr lang="el-GR" sz="3200" kern="0" dirty="0" smtClean="0">
                <a:latin typeface="+mn-lt"/>
                <a:ea typeface="+mn-ea"/>
                <a:cs typeface="+mn-cs"/>
              </a:rPr>
              <a:t>Επιστημονική ενασχόληση με τις Ελληνικές αρχαιότητες</a:t>
            </a:r>
            <a:endParaRPr lang="el-GR" sz="3200" kern="0" dirty="0" smtClean="0"/>
          </a:p>
          <a:p>
            <a:pPr marL="342900" indent="-342900">
              <a:spcBef>
                <a:spcPct val="20000"/>
              </a:spcBef>
              <a:buFontTx/>
              <a:buChar char="•"/>
            </a:pPr>
            <a:endParaRPr lang="el-GR" sz="3200" kern="0" dirty="0" smtClean="0"/>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l-GR" sz="32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3"/>
          <p:cNvSpPr txBox="1">
            <a:spLocks/>
          </p:cNvSpPr>
          <p:nvPr/>
        </p:nvSpPr>
        <p:spPr bwMode="auto">
          <a:xfrm>
            <a:off x="685800" y="381000"/>
            <a:ext cx="7772400" cy="1470025"/>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4400" b="0" i="0" u="none" strike="noStrike" kern="0" cap="none" spc="0" normalizeH="0" baseline="0" noProof="0" dirty="0" smtClean="0">
                <a:ln>
                  <a:noFill/>
                </a:ln>
                <a:solidFill>
                  <a:schemeClr val="tx2"/>
                </a:solidFill>
                <a:effectLst/>
                <a:uLnTx/>
                <a:uFillTx/>
                <a:latin typeface="+mj-lt"/>
                <a:ea typeface="+mj-ea"/>
                <a:cs typeface="+mj-cs"/>
              </a:rPr>
              <a:t>Μερική βιβλιογραφία</a:t>
            </a:r>
            <a:endParaRPr kumimoji="0" lang="de-DE" sz="4400" b="0" i="0" u="none" strike="noStrike" kern="0" cap="none" spc="0" normalizeH="0" baseline="0" noProof="0" dirty="0">
              <a:ln>
                <a:noFill/>
              </a:ln>
              <a:solidFill>
                <a:schemeClr val="tx2"/>
              </a:solidFill>
              <a:effectLst/>
              <a:uLnTx/>
              <a:uFillTx/>
              <a:latin typeface="+mj-lt"/>
              <a:ea typeface="+mj-ea"/>
              <a:cs typeface="+mj-cs"/>
            </a:endParaRPr>
          </a:p>
        </p:txBody>
      </p:sp>
      <p:sp>
        <p:nvSpPr>
          <p:cNvPr id="3" name="Inhaltsplatzhalter 2"/>
          <p:cNvSpPr txBox="1">
            <a:spLocks/>
          </p:cNvSpPr>
          <p:nvPr/>
        </p:nvSpPr>
        <p:spPr bwMode="auto">
          <a:xfrm>
            <a:off x="685800" y="2438400"/>
            <a:ext cx="7772400" cy="40386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buFontTx/>
              <a:buChar char="•"/>
            </a:pPr>
            <a:r>
              <a:rPr lang="el-GR" sz="3200" kern="0" dirty="0" smtClean="0"/>
              <a:t>Αγγελικής Κόκκου, Η μέριμνα για τις αρχαιότητες στην Ελλάδα και τα πρώτα μουσεία (Εκδόσεις Καπόν, 2010)</a:t>
            </a:r>
          </a:p>
          <a:p>
            <a:pPr marL="342900" lvl="0" indent="-342900">
              <a:spcBef>
                <a:spcPct val="20000"/>
              </a:spcBef>
              <a:buFontTx/>
              <a:buChar char="•"/>
            </a:pPr>
            <a:r>
              <a:rPr lang="de-DE" sz="3200" kern="0" dirty="0" smtClean="0"/>
              <a:t>Alain Schnapp, </a:t>
            </a:r>
            <a:r>
              <a:rPr lang="el-GR" sz="3200" kern="0" dirty="0" smtClean="0"/>
              <a:t>Η κατάκτηση του παρελθόντος. Οι απαρχές της Αρχαιολογίας (Παν/κές εκδόσεις Κρήτης, 2004)</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l-GR" sz="32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3"/>
          <p:cNvSpPr txBox="1">
            <a:spLocks/>
          </p:cNvSpPr>
          <p:nvPr/>
        </p:nvSpPr>
        <p:spPr bwMode="auto">
          <a:xfrm>
            <a:off x="685800" y="381000"/>
            <a:ext cx="7772400" cy="1470025"/>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4400" b="0" i="0" u="none" strike="noStrike" kern="0" cap="none" spc="0" normalizeH="0" baseline="0" noProof="0" dirty="0" smtClean="0">
                <a:ln>
                  <a:noFill/>
                </a:ln>
                <a:solidFill>
                  <a:schemeClr val="tx2"/>
                </a:solidFill>
                <a:effectLst/>
                <a:uLnTx/>
                <a:uFillTx/>
                <a:latin typeface="+mj-lt"/>
                <a:ea typeface="+mj-ea"/>
                <a:cs typeface="+mj-cs"/>
              </a:rPr>
              <a:t>Μερική βιβλιογραφία</a:t>
            </a:r>
            <a:endParaRPr kumimoji="0" lang="de-DE" sz="4400" b="0" i="0" u="none" strike="noStrike" kern="0" cap="none" spc="0" normalizeH="0" baseline="0" noProof="0" dirty="0">
              <a:ln>
                <a:noFill/>
              </a:ln>
              <a:solidFill>
                <a:schemeClr val="tx2"/>
              </a:solidFill>
              <a:effectLst/>
              <a:uLnTx/>
              <a:uFillTx/>
              <a:latin typeface="+mj-lt"/>
              <a:ea typeface="+mj-ea"/>
              <a:cs typeface="+mj-cs"/>
            </a:endParaRPr>
          </a:p>
        </p:txBody>
      </p:sp>
      <p:sp>
        <p:nvSpPr>
          <p:cNvPr id="3" name="Inhaltsplatzhalter 2"/>
          <p:cNvSpPr txBox="1">
            <a:spLocks/>
          </p:cNvSpPr>
          <p:nvPr/>
        </p:nvSpPr>
        <p:spPr bwMode="auto">
          <a:xfrm>
            <a:off x="685800" y="2286000"/>
            <a:ext cx="7772400" cy="42672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FontTx/>
              <a:buChar char="•"/>
            </a:pPr>
            <a:r>
              <a:rPr lang="el-GR" sz="3200" kern="0" dirty="0" smtClean="0"/>
              <a:t>Β. Χ. Πετράκου, </a:t>
            </a:r>
            <a:r>
              <a:rPr lang="de-DE" sz="3200" dirty="0" err="1" smtClean="0"/>
              <a:t>Τα</a:t>
            </a:r>
            <a:r>
              <a:rPr lang="de-DE" sz="3200" dirty="0" smtClean="0"/>
              <a:t> 170 </a:t>
            </a:r>
            <a:r>
              <a:rPr lang="de-DE" sz="3200" dirty="0" err="1" smtClean="0"/>
              <a:t>χρόνια</a:t>
            </a:r>
            <a:r>
              <a:rPr lang="de-DE" sz="3200" dirty="0" smtClean="0"/>
              <a:t> </a:t>
            </a:r>
            <a:r>
              <a:rPr lang="de-DE" sz="3200" dirty="0" err="1" smtClean="0"/>
              <a:t>της</a:t>
            </a:r>
            <a:r>
              <a:rPr lang="de-DE" sz="3200" dirty="0" smtClean="0"/>
              <a:t> </a:t>
            </a:r>
            <a:r>
              <a:rPr lang="de-DE" sz="3200" dirty="0" err="1" smtClean="0"/>
              <a:t>Αρχαιολογικής</a:t>
            </a:r>
            <a:r>
              <a:rPr lang="de-DE" sz="3200" dirty="0" smtClean="0"/>
              <a:t> </a:t>
            </a:r>
            <a:r>
              <a:rPr lang="de-DE" sz="3200" dirty="0" err="1" smtClean="0"/>
              <a:t>Εταιρείας</a:t>
            </a:r>
            <a:r>
              <a:rPr lang="de-DE" sz="3200" dirty="0" smtClean="0"/>
              <a:t> 1837-2007</a:t>
            </a:r>
            <a:r>
              <a:rPr lang="el-GR" sz="3200" dirty="0" smtClean="0"/>
              <a:t> (2007)</a:t>
            </a:r>
            <a:endParaRPr lang="el-GR" sz="3200" kern="0" dirty="0" smtClean="0"/>
          </a:p>
          <a:p>
            <a:pPr marL="342900" indent="-342900">
              <a:spcBef>
                <a:spcPct val="20000"/>
              </a:spcBef>
              <a:buFontTx/>
              <a:buChar char="•"/>
            </a:pPr>
            <a:r>
              <a:rPr lang="el-GR" sz="3200" kern="0" dirty="0" smtClean="0"/>
              <a:t>Μαίρης Πάντου – </a:t>
            </a:r>
            <a:r>
              <a:rPr lang="de-DE" sz="3200" kern="0" dirty="0" smtClean="0"/>
              <a:t>Martin Kreeb, </a:t>
            </a:r>
            <a:r>
              <a:rPr lang="el-GR" sz="3200" kern="0" dirty="0" smtClean="0"/>
              <a:t>Ο Λουδοβίκος Ρόσς ως Γενικός Έφορος Αρχαιοτήτων: τα πρώτα χρόνια, στο: </a:t>
            </a:r>
            <a:r>
              <a:rPr lang="de-DE" sz="3200" kern="0" dirty="0" smtClean="0"/>
              <a:t>H. R. Goette – </a:t>
            </a:r>
            <a:r>
              <a:rPr lang="el-GR" sz="3200" kern="0" dirty="0" smtClean="0"/>
              <a:t>Όλγας Παλαγγιά, </a:t>
            </a:r>
            <a:r>
              <a:rPr lang="de-DE" sz="3200" kern="0" dirty="0" smtClean="0"/>
              <a:t>Ludwig Ross</a:t>
            </a:r>
            <a:r>
              <a:rPr lang="el-GR" sz="3200" kern="0" dirty="0" smtClean="0"/>
              <a:t> και η Ελλάδα (2005) 73-84</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l-GR" sz="32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Tree>
    <p:extLst>
      <p:ext uri="{BB962C8B-B14F-4D97-AF65-F5344CB8AC3E}">
        <p14:creationId xmlns:p14="http://schemas.microsoft.com/office/powerpoint/2010/main" val="306461622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
        <p:nvSpPr>
          <p:cNvPr id="5" name="Ορθογώνιο 4"/>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l-GR" sz="1800">
              <a:solidFill>
                <a:prstClr val="white"/>
              </a:solidFill>
            </a:endParaRPr>
          </a:p>
        </p:txBody>
      </p:sp>
      <p:sp>
        <p:nvSpPr>
          <p:cNvPr id="6" name="Ορθογώνιο 5"/>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l-GR" sz="1800">
              <a:solidFill>
                <a:prstClr val="white"/>
              </a:solidFill>
            </a:endParaRPr>
          </a:p>
        </p:txBody>
      </p:sp>
      <p:pic>
        <p:nvPicPr>
          <p:cNvPr id="8" name="Εικόνα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273167482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a:t>
            </a:r>
            <a:endParaRPr lang="el-GR" sz="2000" dirty="0"/>
          </a:p>
        </p:txBody>
      </p:sp>
      <p:sp>
        <p:nvSpPr>
          <p:cNvPr id="6" name="Ορθογώνιο 5"/>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l-GR" sz="1800">
              <a:solidFill>
                <a:prstClr val="white"/>
              </a:solidFill>
            </a:endParaRPr>
          </a:p>
        </p:txBody>
      </p:sp>
      <p:sp>
        <p:nvSpPr>
          <p:cNvPr id="7" name="Ορθογώνιο 6"/>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l-GR" sz="1800">
              <a:solidFill>
                <a:prstClr val="white"/>
              </a:solidFill>
            </a:endParaRPr>
          </a:p>
        </p:txBody>
      </p:sp>
      <p:pic>
        <p:nvPicPr>
          <p:cNvPr id="8"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2409486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340768"/>
            <a:ext cx="7772400" cy="1143000"/>
          </a:xfrm>
          <a:solidFill>
            <a:schemeClr val="bg1"/>
          </a:solidFill>
        </p:spPr>
        <p:txBody>
          <a:bodyPr/>
          <a:lstStyle/>
          <a:p>
            <a:r>
              <a:rPr lang="el-GR" dirty="0" smtClean="0"/>
              <a:t>Κλασική </a:t>
            </a:r>
            <a:r>
              <a:rPr lang="de-DE" dirty="0" smtClean="0"/>
              <a:t>A</a:t>
            </a:r>
            <a:r>
              <a:rPr lang="el-GR" dirty="0" smtClean="0"/>
              <a:t>ρχαιολογία</a:t>
            </a:r>
            <a:endParaRPr lang="de-DE" dirty="0"/>
          </a:p>
        </p:txBody>
      </p:sp>
      <p:sp>
        <p:nvSpPr>
          <p:cNvPr id="3" name="Inhaltsplatzhalter 2"/>
          <p:cNvSpPr>
            <a:spLocks noGrp="1"/>
          </p:cNvSpPr>
          <p:nvPr>
            <p:ph idx="1"/>
          </p:nvPr>
        </p:nvSpPr>
        <p:spPr>
          <a:xfrm>
            <a:off x="533400" y="3245768"/>
            <a:ext cx="8077200" cy="2210544"/>
          </a:xfrm>
          <a:solidFill>
            <a:schemeClr val="bg1"/>
          </a:solidFill>
        </p:spPr>
        <p:txBody>
          <a:bodyPr/>
          <a:lstStyle/>
          <a:p>
            <a:r>
              <a:rPr lang="el-GR" dirty="0" smtClean="0"/>
              <a:t>Μελέτη των υλικών καταλοίπων της αρχαιότητας.</a:t>
            </a:r>
            <a:endParaRPr lang="de-DE" dirty="0" smtClean="0"/>
          </a:p>
          <a:p>
            <a:r>
              <a:rPr lang="el-GR" dirty="0" smtClean="0"/>
              <a:t>Καταγραφή της Ιστορίας της Αρχαίας (Ελληνικής και Ρωμαϊκής</a:t>
            </a:r>
            <a:r>
              <a:rPr lang="de-DE" dirty="0" smtClean="0"/>
              <a:t>)</a:t>
            </a:r>
            <a:r>
              <a:rPr lang="el-GR" dirty="0" smtClean="0"/>
              <a:t> Τέχνης</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Πανεπιστήμιο Πατρών, Μάρτιν </a:t>
            </a:r>
            <a:r>
              <a:rPr lang="el-GR" sz="2000" dirty="0" err="1" smtClean="0"/>
              <a:t>Κρέεμπ</a:t>
            </a:r>
            <a:r>
              <a:rPr lang="el-GR" sz="2000" dirty="0" smtClean="0"/>
              <a:t>. «Εισαγωγή στις εικαστικές τέχνες». </a:t>
            </a:r>
            <a:r>
              <a:rPr lang="el-GR" sz="2000" dirty="0"/>
              <a:t>Έκδοση: </a:t>
            </a:r>
            <a:r>
              <a:rPr lang="el-GR" sz="2000" dirty="0" smtClean="0"/>
              <a:t>1.0</a:t>
            </a:r>
            <a:r>
              <a:rPr lang="el-GR" sz="2000" dirty="0"/>
              <a:t>. </a:t>
            </a:r>
            <a:r>
              <a:rPr lang="el-GR" sz="2000" dirty="0" smtClean="0"/>
              <a:t>Πάτρα 2015. </a:t>
            </a:r>
            <a:r>
              <a:rPr lang="el-GR" sz="2000" dirty="0"/>
              <a:t>Διαθέσιμο από τη δικτυακή </a:t>
            </a:r>
            <a:r>
              <a:rPr lang="el-GR" sz="2000" dirty="0" smtClean="0"/>
              <a:t>διεύθυνση: </a:t>
            </a:r>
            <a:r>
              <a:rPr lang="en-US" sz="2000" dirty="0"/>
              <a:t>https://eclass.upatras.gr/courses/THE719/</a:t>
            </a:r>
            <a:endParaRPr lang="el-GR" sz="2000" dirty="0"/>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l-GR" sz="1800">
              <a:solidFill>
                <a:prstClr val="white"/>
              </a:solidFill>
            </a:endParaRPr>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l-GR" sz="1800">
              <a:solidFill>
                <a:prstClr val="white"/>
              </a:solidFill>
            </a:endParaRPr>
          </a:p>
        </p:txBody>
      </p:sp>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23606318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a:t>
            </a:r>
            <a:r>
              <a:rPr lang="el-GR" sz="2000" dirty="0" err="1"/>
              <a:t>Creative</a:t>
            </a:r>
            <a:r>
              <a:rPr lang="el-GR" sz="2000" dirty="0"/>
              <a:t> </a:t>
            </a:r>
            <a:r>
              <a:rPr lang="el-GR" sz="2000" dirty="0" err="1" smtClean="0"/>
              <a:t>Commons</a:t>
            </a:r>
            <a:r>
              <a:rPr lang="el-GR" sz="2000" dirty="0" smtClean="0"/>
              <a:t>. Εξαιρούνται </a:t>
            </a:r>
            <a:r>
              <a:rPr lang="el-GR" sz="2000" dirty="0"/>
              <a:t>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357922"/>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l-GR" sz="1800">
              <a:solidFill>
                <a:prstClr val="white"/>
              </a:solidFill>
            </a:endParaRPr>
          </a:p>
        </p:txBody>
      </p:sp>
      <p:sp>
        <p:nvSpPr>
          <p:cNvPr id="8" name="Ορθογώνιο 7"/>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l-GR" sz="1800">
              <a:solidFill>
                <a:prstClr val="white"/>
              </a:solidFill>
            </a:endParaRPr>
          </a:p>
        </p:txBody>
      </p:sp>
      <p:sp>
        <p:nvSpPr>
          <p:cNvPr id="4" name="Ορθογώνιο 3"/>
          <p:cNvSpPr/>
          <p:nvPr/>
        </p:nvSpPr>
        <p:spPr>
          <a:xfrm>
            <a:off x="464155" y="2933986"/>
            <a:ext cx="8333003" cy="3416320"/>
          </a:xfrm>
          <a:prstGeom prst="rect">
            <a:avLst/>
          </a:prstGeom>
        </p:spPr>
        <p:txBody>
          <a:bodyPr wrap="square">
            <a:spAutoFit/>
          </a:bodyPr>
          <a:lstStyle/>
          <a:p>
            <a:pPr defTabSz="457200" eaLnBrk="1" fontAlgn="auto" hangingPunct="1">
              <a:spcBef>
                <a:spcPts val="0"/>
              </a:spcBef>
              <a:spcAft>
                <a:spcPts val="0"/>
              </a:spcAft>
            </a:pPr>
            <a:r>
              <a:rPr lang="el-GR" sz="1800" dirty="0">
                <a:solidFill>
                  <a:prstClr val="black"/>
                </a:solidFill>
                <a:latin typeface="Calibri"/>
                <a:cs typeface="+mn-cs"/>
              </a:rPr>
              <a:t>[1] http://creativecommons.org/licenses/by-nc-sa/4.0/ </a:t>
            </a:r>
            <a:endParaRPr lang="en-US" sz="1800" dirty="0">
              <a:solidFill>
                <a:prstClr val="black"/>
              </a:solidFill>
              <a:latin typeface="Calibri"/>
              <a:cs typeface="+mn-cs"/>
            </a:endParaRPr>
          </a:p>
          <a:p>
            <a:pPr defTabSz="457200" eaLnBrk="1" fontAlgn="auto" hangingPunct="1">
              <a:spcBef>
                <a:spcPts val="0"/>
              </a:spcBef>
              <a:spcAft>
                <a:spcPts val="0"/>
              </a:spcAft>
            </a:pPr>
            <a:endParaRPr lang="el-GR" sz="1800" dirty="0">
              <a:solidFill>
                <a:prstClr val="black"/>
              </a:solidFill>
              <a:latin typeface="Calibri"/>
              <a:cs typeface="+mn-cs"/>
            </a:endParaRPr>
          </a:p>
          <a:p>
            <a:pPr defTabSz="457200" eaLnBrk="1" fontAlgn="auto" hangingPunct="1">
              <a:spcBef>
                <a:spcPts val="0"/>
              </a:spcBef>
              <a:spcAft>
                <a:spcPts val="0"/>
              </a:spcAft>
            </a:pPr>
            <a:r>
              <a:rPr lang="el-GR" sz="1800" dirty="0">
                <a:solidFill>
                  <a:prstClr val="black"/>
                </a:solidFill>
                <a:latin typeface="Calibri"/>
                <a:cs typeface="+mn-cs"/>
              </a:rPr>
              <a:t>Ως </a:t>
            </a:r>
            <a:r>
              <a:rPr lang="el-GR" sz="1800" b="1" dirty="0">
                <a:solidFill>
                  <a:prstClr val="black"/>
                </a:solidFill>
                <a:latin typeface="Calibri"/>
                <a:cs typeface="+mn-cs"/>
              </a:rPr>
              <a:t>Μη Εμπορική</a:t>
            </a:r>
            <a:r>
              <a:rPr lang="el-GR" sz="1800" dirty="0">
                <a:solidFill>
                  <a:prstClr val="black"/>
                </a:solidFill>
                <a:latin typeface="Calibri"/>
                <a:cs typeface="+mn-cs"/>
              </a:rPr>
              <a:t> ορίζεται η χρήση:</a:t>
            </a:r>
          </a:p>
          <a:p>
            <a:pPr marL="342900" indent="-342900" defTabSz="457200" eaLnBrk="1" fontAlgn="auto" hangingPunct="1">
              <a:spcBef>
                <a:spcPts val="0"/>
              </a:spcBef>
              <a:spcAft>
                <a:spcPts val="0"/>
              </a:spcAft>
              <a:buFont typeface="Arial" panose="020B0604020202020204" pitchFamily="34" charset="0"/>
              <a:buChar char="•"/>
            </a:pPr>
            <a:r>
              <a:rPr lang="el-GR" sz="1800" dirty="0">
                <a:solidFill>
                  <a:prstClr val="black"/>
                </a:solidFill>
                <a:latin typeface="Calibri"/>
                <a:cs typeface="+mn-cs"/>
              </a:rPr>
              <a:t>που δεν περιλαμβάνει άμεσο ή έμμεσο οικονομικό όφελος από την χρήση του έργου, για το διανομέα του έργου και </a:t>
            </a:r>
            <a:r>
              <a:rPr lang="el-GR" sz="1800" dirty="0" err="1">
                <a:solidFill>
                  <a:prstClr val="black"/>
                </a:solidFill>
                <a:latin typeface="Calibri"/>
                <a:cs typeface="+mn-cs"/>
              </a:rPr>
              <a:t>αδειοδόχο</a:t>
            </a:r>
            <a:endParaRPr lang="el-GR" sz="1800" dirty="0">
              <a:solidFill>
                <a:prstClr val="black"/>
              </a:solidFill>
              <a:latin typeface="Calibri"/>
              <a:cs typeface="+mn-cs"/>
            </a:endParaRPr>
          </a:p>
          <a:p>
            <a:pPr marL="342900" indent="-342900" defTabSz="457200" eaLnBrk="1" fontAlgn="auto" hangingPunct="1">
              <a:spcBef>
                <a:spcPts val="0"/>
              </a:spcBef>
              <a:spcAft>
                <a:spcPts val="0"/>
              </a:spcAft>
              <a:buFont typeface="Arial" panose="020B0604020202020204" pitchFamily="34" charset="0"/>
              <a:buChar char="•"/>
            </a:pPr>
            <a:r>
              <a:rPr lang="el-GR" sz="1800" dirty="0">
                <a:solidFill>
                  <a:prstClr val="black"/>
                </a:solidFill>
                <a:latin typeface="Calibri"/>
                <a:cs typeface="+mn-cs"/>
              </a:rPr>
              <a:t>που</a:t>
            </a:r>
            <a:r>
              <a:rPr lang="en-GB" sz="1800" dirty="0">
                <a:solidFill>
                  <a:prstClr val="black"/>
                </a:solidFill>
                <a:latin typeface="Calibri"/>
                <a:cs typeface="+mn-cs"/>
              </a:rPr>
              <a:t> </a:t>
            </a:r>
            <a:r>
              <a:rPr lang="el-GR" sz="1800" dirty="0">
                <a:solidFill>
                  <a:prstClr val="black"/>
                </a:solidFill>
                <a:latin typeface="Calibri"/>
                <a:cs typeface="+mn-cs"/>
              </a:rPr>
              <a:t>δεν περιλαμβάνει οικονομική συναλλαγή ως προϋπόθεση για τη χρήση ή πρόσβαση στο έργο</a:t>
            </a:r>
          </a:p>
          <a:p>
            <a:pPr marL="342900" indent="-342900" defTabSz="457200" eaLnBrk="1" fontAlgn="auto" hangingPunct="1">
              <a:spcBef>
                <a:spcPts val="0"/>
              </a:spcBef>
              <a:spcAft>
                <a:spcPts val="0"/>
              </a:spcAft>
              <a:buFont typeface="Arial" panose="020B0604020202020204" pitchFamily="34" charset="0"/>
              <a:buChar char="•"/>
            </a:pPr>
            <a:r>
              <a:rPr lang="el-GR" sz="1800" dirty="0">
                <a:solidFill>
                  <a:prstClr val="black"/>
                </a:solidFill>
                <a:latin typeface="Calibri"/>
                <a:cs typeface="+mn-cs"/>
              </a:rPr>
              <a:t>που</a:t>
            </a:r>
            <a:r>
              <a:rPr lang="en-GB" sz="1800" dirty="0">
                <a:solidFill>
                  <a:prstClr val="black"/>
                </a:solidFill>
                <a:latin typeface="Calibri"/>
                <a:cs typeface="+mn-cs"/>
              </a:rPr>
              <a:t> </a:t>
            </a:r>
            <a:r>
              <a:rPr lang="el-GR" sz="1800" dirty="0">
                <a:solidFill>
                  <a:prstClr val="black"/>
                </a:solidFill>
                <a:latin typeface="Calibri"/>
                <a:cs typeface="+mn-cs"/>
              </a:rPr>
              <a:t>δεν προσπορίζει στο διανομέα του έργου και</a:t>
            </a:r>
            <a:r>
              <a:rPr lang="en-GB" sz="1800" dirty="0">
                <a:solidFill>
                  <a:prstClr val="black"/>
                </a:solidFill>
                <a:latin typeface="Calibri"/>
                <a:cs typeface="+mn-cs"/>
              </a:rPr>
              <a:t> </a:t>
            </a:r>
            <a:r>
              <a:rPr lang="el-GR" sz="1800" dirty="0" err="1">
                <a:solidFill>
                  <a:prstClr val="black"/>
                </a:solidFill>
                <a:latin typeface="Calibri"/>
                <a:cs typeface="+mn-cs"/>
              </a:rPr>
              <a:t>αδειοδόχο</a:t>
            </a:r>
            <a:r>
              <a:rPr lang="en-GB" sz="1800" dirty="0">
                <a:solidFill>
                  <a:prstClr val="black"/>
                </a:solidFill>
                <a:latin typeface="Calibri"/>
                <a:cs typeface="+mn-cs"/>
              </a:rPr>
              <a:t> </a:t>
            </a:r>
            <a:r>
              <a:rPr lang="el-GR" sz="1800" dirty="0">
                <a:solidFill>
                  <a:prstClr val="black"/>
                </a:solidFill>
                <a:latin typeface="Calibri"/>
                <a:cs typeface="+mn-cs"/>
              </a:rPr>
              <a:t>έμμεσο οικονομικό όφελος (π.χ. διαφημίσεις) από την προβολή του έργου σε διαδικτυακό τόπο</a:t>
            </a:r>
            <a:endParaRPr lang="en-US" sz="1800" dirty="0">
              <a:solidFill>
                <a:prstClr val="black"/>
              </a:solidFill>
              <a:latin typeface="Calibri"/>
              <a:cs typeface="+mn-cs"/>
            </a:endParaRPr>
          </a:p>
          <a:p>
            <a:pPr marL="342900" indent="-342900" defTabSz="457200" eaLnBrk="1" fontAlgn="auto" hangingPunct="1">
              <a:spcBef>
                <a:spcPts val="0"/>
              </a:spcBef>
              <a:spcAft>
                <a:spcPts val="0"/>
              </a:spcAft>
              <a:buFont typeface="Arial" panose="020B0604020202020204" pitchFamily="34" charset="0"/>
              <a:buChar char="•"/>
            </a:pPr>
            <a:endParaRPr lang="el-GR" sz="1800" dirty="0">
              <a:solidFill>
                <a:prstClr val="black"/>
              </a:solidFill>
              <a:latin typeface="Calibri"/>
              <a:cs typeface="+mn-cs"/>
            </a:endParaRPr>
          </a:p>
          <a:p>
            <a:pPr defTabSz="457200" eaLnBrk="1" fontAlgn="auto" hangingPunct="1">
              <a:spcBef>
                <a:spcPts val="0"/>
              </a:spcBef>
              <a:spcAft>
                <a:spcPts val="0"/>
              </a:spcAft>
            </a:pPr>
            <a:r>
              <a:rPr lang="el-GR" sz="1800" dirty="0">
                <a:solidFill>
                  <a:prstClr val="black"/>
                </a:solidFill>
                <a:latin typeface="Calibri"/>
                <a:cs typeface="+mn-cs"/>
              </a:rPr>
              <a:t>Ο δικαιούχος μπορεί να παρέχει στον </a:t>
            </a:r>
            <a:r>
              <a:rPr lang="el-GR" sz="1800" dirty="0" err="1">
                <a:solidFill>
                  <a:prstClr val="black"/>
                </a:solidFill>
                <a:latin typeface="Calibri"/>
                <a:cs typeface="+mn-cs"/>
              </a:rPr>
              <a:t>αδειοδόχο</a:t>
            </a:r>
            <a:r>
              <a:rPr lang="el-GR" sz="1800" dirty="0">
                <a:solidFill>
                  <a:prstClr val="black"/>
                </a:solidFill>
                <a:latin typeface="Calibri"/>
                <a:cs typeface="+mn-cs"/>
              </a:rPr>
              <a:t> ξεχωριστή άδεια να χρησιμοποιεί το έργο για εμπορική χρήση, εφόσον αυτό του ζητηθεί.</a:t>
            </a:r>
          </a:p>
        </p:txBody>
      </p:sp>
    </p:spTree>
    <p:extLst>
      <p:ext uri="{BB962C8B-B14F-4D97-AF65-F5344CB8AC3E}">
        <p14:creationId xmlns:p14="http://schemas.microsoft.com/office/powerpoint/2010/main" val="35136993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(1/</a:t>
            </a:r>
            <a:r>
              <a:rPr lang="el-GR" dirty="0"/>
              <a:t>6</a:t>
            </a:r>
            <a:r>
              <a:rPr lang="en-US" dirty="0" smtClean="0"/>
              <a:t>)</a:t>
            </a:r>
            <a:endParaRPr lang="el-GR" dirty="0"/>
          </a:p>
        </p:txBody>
      </p:sp>
      <p:sp>
        <p:nvSpPr>
          <p:cNvPr id="3" name="Content Placeholder 2"/>
          <p:cNvSpPr>
            <a:spLocks noGrp="1"/>
          </p:cNvSpPr>
          <p:nvPr>
            <p:ph idx="1"/>
          </p:nvPr>
        </p:nvSpPr>
        <p:spPr>
          <a:xfrm>
            <a:off x="107504" y="740980"/>
            <a:ext cx="8928992" cy="5640348"/>
          </a:xfrm>
        </p:spPr>
        <p:txBody>
          <a:bodyPr>
            <a:noAutofit/>
          </a:bodyPr>
          <a:lstStyle/>
          <a:p>
            <a:pPr marL="0" indent="0">
              <a:buNone/>
            </a:pPr>
            <a:r>
              <a:rPr lang="el-GR" sz="1400" dirty="0" smtClean="0"/>
              <a:t>Το </a:t>
            </a:r>
            <a:r>
              <a:rPr lang="el-GR" sz="1400" dirty="0"/>
              <a:t>Έργο αυτό κάνει χρήση των ακόλουθων έργων:</a:t>
            </a:r>
          </a:p>
          <a:p>
            <a:pPr marL="0" indent="0">
              <a:buNone/>
            </a:pPr>
            <a:r>
              <a:rPr lang="el-GR" sz="1400" dirty="0"/>
              <a:t>Εικόνα 5</a:t>
            </a:r>
            <a:r>
              <a:rPr lang="el-GR" sz="1400" dirty="0" smtClean="0"/>
              <a:t>: </a:t>
            </a:r>
            <a:r>
              <a:rPr lang="de-DE" sz="1400" dirty="0"/>
              <a:t>http://</a:t>
            </a:r>
            <a:r>
              <a:rPr lang="de-DE" sz="1400" dirty="0" err="1"/>
              <a:t>www.europeana.eu</a:t>
            </a:r>
            <a:r>
              <a:rPr lang="de-DE" sz="1400" dirty="0"/>
              <a:t>/</a:t>
            </a:r>
            <a:r>
              <a:rPr lang="de-DE" sz="1400" dirty="0" err="1"/>
              <a:t>portal</a:t>
            </a:r>
            <a:r>
              <a:rPr lang="de-DE" sz="1400" dirty="0"/>
              <a:t>/</a:t>
            </a:r>
            <a:r>
              <a:rPr lang="de-DE" sz="1400" dirty="0" err="1"/>
              <a:t>record</a:t>
            </a:r>
            <a:r>
              <a:rPr lang="de-DE" sz="1400" dirty="0"/>
              <a:t>/90402/RP_P_BI_2784.html</a:t>
            </a:r>
            <a:endParaRPr lang="el-GR" sz="1400" dirty="0"/>
          </a:p>
          <a:p>
            <a:pPr marL="0" indent="0">
              <a:buNone/>
            </a:pPr>
            <a:r>
              <a:rPr lang="el-GR" sz="1400" dirty="0"/>
              <a:t>Εικόνα </a:t>
            </a:r>
            <a:r>
              <a:rPr lang="el-GR" sz="1400" dirty="0" smtClean="0"/>
              <a:t>6: </a:t>
            </a:r>
            <a:r>
              <a:rPr lang="de-DE" sz="1400" dirty="0" smtClean="0"/>
              <a:t>Francesco </a:t>
            </a:r>
            <a:r>
              <a:rPr lang="de-DE" sz="1400" dirty="0" err="1" smtClean="0"/>
              <a:t>Fanelli</a:t>
            </a:r>
            <a:r>
              <a:rPr lang="de-DE" sz="1400" dirty="0" smtClean="0"/>
              <a:t>, </a:t>
            </a:r>
            <a:r>
              <a:rPr lang="de-DE" sz="1400" i="1" dirty="0" err="1"/>
              <a:t>Atene</a:t>
            </a:r>
            <a:r>
              <a:rPr lang="de-DE" sz="1400" i="1" dirty="0"/>
              <a:t> </a:t>
            </a:r>
            <a:r>
              <a:rPr lang="de-DE" sz="1400" i="1" dirty="0" err="1"/>
              <a:t>Attica</a:t>
            </a:r>
            <a:r>
              <a:rPr lang="de-DE" sz="1400" i="1" dirty="0"/>
              <a:t> </a:t>
            </a:r>
            <a:r>
              <a:rPr lang="de-DE" sz="1400" i="1" dirty="0" err="1"/>
              <a:t>Descritta</a:t>
            </a:r>
            <a:r>
              <a:rPr lang="de-DE" sz="1400" i="1" dirty="0"/>
              <a:t> da </a:t>
            </a:r>
            <a:r>
              <a:rPr lang="de-DE" sz="1400" i="1" dirty="0" err="1"/>
              <a:t>suoi</a:t>
            </a:r>
            <a:r>
              <a:rPr lang="de-DE" sz="1400" i="1" dirty="0"/>
              <a:t> </a:t>
            </a:r>
            <a:r>
              <a:rPr lang="de-DE" sz="1400" i="1" dirty="0" err="1"/>
              <a:t>Principii</a:t>
            </a:r>
            <a:r>
              <a:rPr lang="de-DE" sz="1400" i="1" dirty="0"/>
              <a:t> </a:t>
            </a:r>
            <a:r>
              <a:rPr lang="de-DE" sz="1400" i="1" dirty="0" err="1"/>
              <a:t>sino</a:t>
            </a:r>
            <a:r>
              <a:rPr lang="de-DE" sz="1400" i="1" dirty="0"/>
              <a:t> all' </a:t>
            </a:r>
            <a:r>
              <a:rPr lang="de-DE" sz="1400" i="1" dirty="0" err="1"/>
              <a:t>acquisto</a:t>
            </a:r>
            <a:r>
              <a:rPr lang="de-DE" sz="1400" i="1" dirty="0"/>
              <a:t> </a:t>
            </a:r>
            <a:r>
              <a:rPr lang="de-DE" sz="1400" i="1" dirty="0" err="1"/>
              <a:t>fatto</a:t>
            </a:r>
            <a:r>
              <a:rPr lang="de-DE" sz="1400" i="1" dirty="0"/>
              <a:t> </a:t>
            </a:r>
            <a:r>
              <a:rPr lang="de-DE" sz="1400" i="1" dirty="0" err="1"/>
              <a:t>dall'Armi</a:t>
            </a:r>
            <a:r>
              <a:rPr lang="de-DE" sz="1400" i="1" dirty="0"/>
              <a:t> </a:t>
            </a:r>
            <a:r>
              <a:rPr lang="de-DE" sz="1400" i="1" dirty="0" err="1"/>
              <a:t>Venete</a:t>
            </a:r>
            <a:r>
              <a:rPr lang="de-DE" sz="1400" i="1" dirty="0"/>
              <a:t> </a:t>
            </a:r>
            <a:r>
              <a:rPr lang="de-DE" sz="1400" i="1" dirty="0" err="1"/>
              <a:t>nel</a:t>
            </a:r>
            <a:r>
              <a:rPr lang="de-DE" sz="1400" i="1" dirty="0"/>
              <a:t> 1687.</a:t>
            </a:r>
            <a:r>
              <a:rPr lang="de-DE" sz="1400" dirty="0"/>
              <a:t> </a:t>
            </a:r>
            <a:r>
              <a:rPr lang="el-GR" sz="1400" dirty="0" smtClean="0"/>
              <a:t>Βενετία</a:t>
            </a:r>
            <a:r>
              <a:rPr lang="de-DE" sz="1400" dirty="0" smtClean="0"/>
              <a:t>: </a:t>
            </a:r>
            <a:r>
              <a:rPr lang="de-DE" sz="1400" dirty="0"/>
              <a:t>Antonio </a:t>
            </a:r>
            <a:r>
              <a:rPr lang="de-DE" sz="1400" dirty="0" err="1"/>
              <a:t>Bortoli</a:t>
            </a:r>
            <a:r>
              <a:rPr lang="de-DE" sz="1400" dirty="0"/>
              <a:t>, </a:t>
            </a:r>
            <a:r>
              <a:rPr lang="de-DE" sz="1400" dirty="0" smtClean="0"/>
              <a:t>1707</a:t>
            </a:r>
            <a:r>
              <a:rPr lang="el-GR" sz="1400" dirty="0" smtClean="0"/>
              <a:t>, σελ. 308.</a:t>
            </a:r>
          </a:p>
          <a:p>
            <a:pPr marL="0" indent="0">
              <a:buNone/>
            </a:pPr>
            <a:r>
              <a:rPr lang="el-GR" sz="1400" dirty="0" smtClean="0"/>
              <a:t>Εικόνα 7: </a:t>
            </a:r>
            <a:r>
              <a:rPr lang="en-US" sz="1400" dirty="0" smtClean="0"/>
              <a:t>http</a:t>
            </a:r>
            <a:r>
              <a:rPr lang="en-US" sz="1400" dirty="0"/>
              <a:t>://upload.wikimedia.org/wikipedia/commons/thumb/d/d5/Johann_Joachim_Winckelmann_(Raphael_Mengs_after_1755).jpg/373px-Johann_Joachim_Winckelmann_(Raphael_Mengs_after_1755).jpg</a:t>
            </a:r>
            <a:endParaRPr lang="el-GR" sz="1400" dirty="0"/>
          </a:p>
          <a:p>
            <a:pPr marL="0" indent="0">
              <a:buNone/>
            </a:pPr>
            <a:r>
              <a:rPr lang="el-GR" sz="1400" dirty="0"/>
              <a:t>Εικόνα 8</a:t>
            </a:r>
            <a:r>
              <a:rPr lang="el-GR" sz="1400" dirty="0" smtClean="0"/>
              <a:t>: </a:t>
            </a:r>
            <a:r>
              <a:rPr lang="de-DE" sz="1400" dirty="0"/>
              <a:t>https://</a:t>
            </a:r>
            <a:r>
              <a:rPr lang="de-DE" sz="1400" dirty="0" err="1"/>
              <a:t>el.wikipedia.org</a:t>
            </a:r>
            <a:r>
              <a:rPr lang="de-DE" sz="1400" dirty="0"/>
              <a:t>/</a:t>
            </a:r>
            <a:r>
              <a:rPr lang="de-DE" sz="1400" dirty="0" err="1"/>
              <a:t>wiki</a:t>
            </a:r>
            <a:r>
              <a:rPr lang="de-DE" sz="1400" dirty="0"/>
              <a:t>/%CE%9A%CF%85%CF%81%CE%B9%CE%AC%CE%BA%CE%BF%CF%82_%CE%A0%CE%B9%CF%84%CF%84%CE%AC%CE%BA%CE%B7%CF%82#/</a:t>
            </a:r>
            <a:r>
              <a:rPr lang="de-DE" sz="1400" dirty="0" err="1"/>
              <a:t>media</a:t>
            </a:r>
            <a:r>
              <a:rPr lang="de-DE" sz="1400" dirty="0"/>
              <a:t>/</a:t>
            </a:r>
            <a:r>
              <a:rPr lang="de-DE" sz="1400" dirty="0" err="1"/>
              <a:t>File:Kyriakos_Pittakis.jpg</a:t>
            </a:r>
            <a:endParaRPr lang="el-GR" sz="1400" dirty="0"/>
          </a:p>
          <a:p>
            <a:pPr marL="0" indent="0">
              <a:buNone/>
            </a:pPr>
            <a:r>
              <a:rPr lang="el-GR" sz="1400" dirty="0"/>
              <a:t>Εικόνα </a:t>
            </a:r>
            <a:r>
              <a:rPr lang="el-GR" sz="1400" dirty="0" smtClean="0"/>
              <a:t>10α: </a:t>
            </a:r>
            <a:r>
              <a:rPr lang="en-US" sz="1400" dirty="0"/>
              <a:t>http://img.cdn.schooljotter2.com/sampled/3374323/900/NaN</a:t>
            </a:r>
            <a:endParaRPr lang="el-GR" sz="1400" dirty="0"/>
          </a:p>
          <a:p>
            <a:pPr marL="0" indent="0">
              <a:buNone/>
            </a:pPr>
            <a:r>
              <a:rPr lang="el-GR" sz="1400" dirty="0"/>
              <a:t>Εικόνα </a:t>
            </a:r>
            <a:r>
              <a:rPr lang="el-GR" sz="1400" dirty="0" smtClean="0"/>
              <a:t>10β: </a:t>
            </a:r>
            <a:r>
              <a:rPr lang="en-US" sz="1400" dirty="0"/>
              <a:t>https://pbs.twimg.com/profile_images/59872548/1.jpg</a:t>
            </a:r>
            <a:endParaRPr lang="el-GR" sz="1400" dirty="0"/>
          </a:p>
          <a:p>
            <a:pPr marL="0" indent="0">
              <a:buNone/>
            </a:pPr>
            <a:r>
              <a:rPr lang="el-GR" sz="1400" dirty="0"/>
              <a:t>Εικόνα </a:t>
            </a:r>
            <a:r>
              <a:rPr lang="el-GR" sz="1400" dirty="0" smtClean="0"/>
              <a:t>11: </a:t>
            </a:r>
            <a:r>
              <a:rPr lang="en-US" sz="1400" dirty="0"/>
              <a:t>https://upload.wikimedia.org/wikipedia/commons/thumb/5/5f/NAMA_3938_Aristodikos_Kouros.JPG/105px-NAMA_3938_Aristodikos_Kouros.JPG</a:t>
            </a:r>
            <a:endParaRPr lang="el-GR" sz="1400" dirty="0"/>
          </a:p>
          <a:p>
            <a:pPr marL="0" indent="0">
              <a:buNone/>
            </a:pPr>
            <a:r>
              <a:rPr lang="el-GR" sz="1400" dirty="0"/>
              <a:t>Εικόνα </a:t>
            </a:r>
            <a:r>
              <a:rPr lang="el-GR" sz="1400" dirty="0" smtClean="0"/>
              <a:t>12α: </a:t>
            </a:r>
            <a:r>
              <a:rPr lang="en-US" sz="1400" dirty="0" smtClean="0"/>
              <a:t>https</a:t>
            </a:r>
            <a:r>
              <a:rPr lang="en-US" sz="1400" dirty="0"/>
              <a:t>://de.wikipedia.org/wiki/Dreiphasenbrand#/media/File:Probest%C3%BCck,_Berlin,_Altes_Museum,_Vitrine_12.6-5.jpg</a:t>
            </a:r>
            <a:endParaRPr lang="el-GR" sz="1400" dirty="0"/>
          </a:p>
          <a:p>
            <a:pPr marL="0" indent="0">
              <a:buNone/>
            </a:pPr>
            <a:r>
              <a:rPr lang="el-GR" sz="1400" dirty="0"/>
              <a:t>Εικόνα </a:t>
            </a:r>
            <a:r>
              <a:rPr lang="el-GR" sz="1400" dirty="0" smtClean="0"/>
              <a:t>12β: </a:t>
            </a:r>
            <a:r>
              <a:rPr lang="en-US" sz="1400" dirty="0"/>
              <a:t>https://s-media-cache-ak0.pinimg.com/236x/c3/1a/d1/c31ad1bff86527970b9df98b3ca0d303.jpg</a:t>
            </a:r>
            <a:endParaRPr lang="el-GR" sz="1400" dirty="0"/>
          </a:p>
          <a:p>
            <a:pPr marL="0" indent="0">
              <a:buNone/>
            </a:pPr>
            <a:r>
              <a:rPr lang="el-GR" sz="1400" dirty="0"/>
              <a:t>Εικόνα </a:t>
            </a:r>
            <a:r>
              <a:rPr lang="el-GR" sz="1400" dirty="0" smtClean="0"/>
              <a:t>13: </a:t>
            </a:r>
            <a:r>
              <a:rPr lang="en-US" sz="1400" dirty="0"/>
              <a:t>http://www1.uni-ak.ac.at/geom/dld/kegelschnitte1.pdf</a:t>
            </a:r>
            <a:endParaRPr lang="el-GR" sz="1400" dirty="0"/>
          </a:p>
          <a:p>
            <a:pPr marL="0" indent="0">
              <a:buNone/>
            </a:pPr>
            <a:endParaRPr lang="el-GR" sz="1400" dirty="0" smtClean="0"/>
          </a:p>
          <a:p>
            <a:pPr marL="0" indent="0">
              <a:buNone/>
            </a:pPr>
            <a:r>
              <a:rPr lang="el-GR" sz="1400" dirty="0" smtClean="0"/>
              <a:t> </a:t>
            </a:r>
            <a:endParaRPr lang="el-GR" sz="1400" dirty="0"/>
          </a:p>
        </p:txBody>
      </p:sp>
    </p:spTree>
    <p:extLst>
      <p:ext uri="{BB962C8B-B14F-4D97-AF65-F5344CB8AC3E}">
        <p14:creationId xmlns:p14="http://schemas.microsoft.com/office/powerpoint/2010/main" val="145585490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l-GR" dirty="0" smtClean="0"/>
              <a:t>2</a:t>
            </a:r>
            <a:r>
              <a:rPr lang="en-US" dirty="0" smtClean="0"/>
              <a:t>/</a:t>
            </a:r>
            <a:r>
              <a:rPr lang="el-GR" dirty="0"/>
              <a:t>6</a:t>
            </a:r>
            <a:r>
              <a:rPr lang="en-US" dirty="0" smtClean="0"/>
              <a:t>)</a:t>
            </a:r>
            <a:endParaRPr lang="el-GR" dirty="0"/>
          </a:p>
        </p:txBody>
      </p:sp>
      <p:sp>
        <p:nvSpPr>
          <p:cNvPr id="3" name="Content Placeholder 2"/>
          <p:cNvSpPr>
            <a:spLocks noGrp="1"/>
          </p:cNvSpPr>
          <p:nvPr>
            <p:ph idx="1"/>
          </p:nvPr>
        </p:nvSpPr>
        <p:spPr>
          <a:xfrm>
            <a:off x="179512" y="740980"/>
            <a:ext cx="8856984" cy="6072396"/>
          </a:xfrm>
        </p:spPr>
        <p:txBody>
          <a:bodyPr>
            <a:noAutofit/>
          </a:bodyPr>
          <a:lstStyle/>
          <a:p>
            <a:pPr marL="0" indent="0">
              <a:buNone/>
            </a:pPr>
            <a:r>
              <a:rPr lang="el-GR" sz="1400" dirty="0" smtClean="0"/>
              <a:t>Το </a:t>
            </a:r>
            <a:r>
              <a:rPr lang="el-GR" sz="1400" dirty="0"/>
              <a:t>Έργο αυτό κάνει χρήση των ακόλουθων </a:t>
            </a:r>
            <a:r>
              <a:rPr lang="el-GR" sz="1400" dirty="0" smtClean="0"/>
              <a:t>έργων:</a:t>
            </a:r>
          </a:p>
          <a:p>
            <a:pPr marL="0" indent="0">
              <a:buNone/>
            </a:pPr>
            <a:r>
              <a:rPr lang="el-GR" sz="1400" dirty="0"/>
              <a:t>Εικόνα 14: </a:t>
            </a:r>
            <a:r>
              <a:rPr lang="en-US" sz="1400" dirty="0"/>
              <a:t>https://upload.wikimedia.org/wikipedia/commons/thumb/a/ac/Tazza_Farnese.jpg/600px-Tazza_Farnese.jpg</a:t>
            </a:r>
            <a:endParaRPr lang="el-GR" sz="1400" dirty="0"/>
          </a:p>
          <a:p>
            <a:pPr marL="0" indent="0">
              <a:buNone/>
            </a:pPr>
            <a:r>
              <a:rPr lang="el-GR" sz="1400" dirty="0" smtClean="0"/>
              <a:t>Εικόνα 15: </a:t>
            </a:r>
            <a:r>
              <a:rPr lang="en-US" sz="1400" dirty="0"/>
              <a:t>http://ochsenreither.de/upload/griechenland2.pdf</a:t>
            </a:r>
            <a:endParaRPr lang="el-GR" sz="1400" dirty="0"/>
          </a:p>
          <a:p>
            <a:pPr marL="0" indent="0">
              <a:buNone/>
            </a:pPr>
            <a:r>
              <a:rPr lang="el-GR" sz="1400" dirty="0"/>
              <a:t>Εικόνα </a:t>
            </a:r>
            <a:r>
              <a:rPr lang="el-GR" sz="1400" dirty="0" smtClean="0"/>
              <a:t>18: </a:t>
            </a:r>
            <a:r>
              <a:rPr lang="en-US" sz="1400" dirty="0"/>
              <a:t>https://de.wikipedia.org/wiki/Griechischer_Tempel#/media/File:Olympia_-_ruine_Zeustempel.jpg</a:t>
            </a:r>
            <a:endParaRPr lang="el-GR" sz="1400" dirty="0"/>
          </a:p>
          <a:p>
            <a:pPr marL="0" indent="0">
              <a:buNone/>
            </a:pPr>
            <a:r>
              <a:rPr lang="el-GR" sz="1400" dirty="0"/>
              <a:t>Εικόνα </a:t>
            </a:r>
            <a:r>
              <a:rPr lang="el-GR" sz="1400" dirty="0" smtClean="0"/>
              <a:t>20: </a:t>
            </a:r>
            <a:r>
              <a:rPr lang="en-US" sz="1400" dirty="0"/>
              <a:t>http://4.bp.blogspot.com/-</a:t>
            </a:r>
            <a:r>
              <a:rPr lang="en-US" sz="1400" dirty="0" smtClean="0"/>
              <a:t>VKmuajFqIDE/TaYY5tmbFkI/AAAAAAAACsE/Uhmg6eNJ9MA/s1600/DSCN6901.JPG</a:t>
            </a:r>
            <a:endParaRPr lang="en-US" sz="1400" dirty="0"/>
          </a:p>
          <a:p>
            <a:pPr marL="0" indent="0">
              <a:buNone/>
            </a:pPr>
            <a:r>
              <a:rPr lang="el-GR" sz="1400" dirty="0" smtClean="0"/>
              <a:t>Εικόνα 22: </a:t>
            </a:r>
            <a:r>
              <a:rPr lang="en-US" sz="1400" dirty="0"/>
              <a:t>https://upload.wikimedia.org/wikipedia/commons/thumb/0/0c/Hephaistos_Temple.JPG/800px-Hephaistos_Temple.JPG</a:t>
            </a:r>
            <a:endParaRPr lang="el-GR" sz="1400" dirty="0"/>
          </a:p>
          <a:p>
            <a:pPr marL="0" indent="0">
              <a:buNone/>
            </a:pPr>
            <a:r>
              <a:rPr lang="el-GR" sz="1400" dirty="0"/>
              <a:t>Εικόνα </a:t>
            </a:r>
            <a:r>
              <a:rPr lang="el-GR" sz="1400" dirty="0" smtClean="0"/>
              <a:t>24α: </a:t>
            </a:r>
            <a:r>
              <a:rPr lang="en-US" sz="1400" dirty="0"/>
              <a:t>http://www.eastern-atlas.de/projekte/abakan/k_moskovskoje_min.jpg</a:t>
            </a:r>
            <a:endParaRPr lang="el-GR" sz="1400" dirty="0"/>
          </a:p>
          <a:p>
            <a:pPr marL="0" indent="0">
              <a:buNone/>
            </a:pPr>
            <a:r>
              <a:rPr lang="el-GR" sz="1400" dirty="0"/>
              <a:t>Εικόνα </a:t>
            </a:r>
            <a:r>
              <a:rPr lang="el-GR" sz="1400" dirty="0" smtClean="0"/>
              <a:t>24β: </a:t>
            </a:r>
            <a:r>
              <a:rPr lang="en-US" sz="1400" dirty="0"/>
              <a:t>http://www.eastern-atlas.de/projekte/abakan/EMnovosibirsk_min.jpg</a:t>
            </a:r>
            <a:endParaRPr lang="el-GR" sz="1400" dirty="0"/>
          </a:p>
          <a:p>
            <a:pPr marL="0" indent="0">
              <a:buNone/>
            </a:pPr>
            <a:r>
              <a:rPr lang="el-GR" sz="1400" dirty="0"/>
              <a:t>Εικόνα </a:t>
            </a:r>
            <a:r>
              <a:rPr lang="el-GR" sz="1400" dirty="0" smtClean="0"/>
              <a:t>24γ: </a:t>
            </a:r>
            <a:r>
              <a:rPr lang="en-US" sz="1400" dirty="0"/>
              <a:t>http://www.eastern-atlas.de/projekte/abakan_ger.php?lang=ger</a:t>
            </a:r>
            <a:endParaRPr lang="el-GR" sz="1400" dirty="0"/>
          </a:p>
          <a:p>
            <a:pPr marL="0" indent="0">
              <a:buNone/>
            </a:pPr>
            <a:r>
              <a:rPr lang="el-GR" sz="1400" dirty="0"/>
              <a:t>Εικόνα </a:t>
            </a:r>
            <a:r>
              <a:rPr lang="el-GR" sz="1400" dirty="0" smtClean="0"/>
              <a:t>26α: </a:t>
            </a:r>
            <a:r>
              <a:rPr lang="en-US" sz="1400" dirty="0"/>
              <a:t>http://www.pompeii.org.uk/public/foto/foto_medie/SCAVI_VECCHI_MEDIA.jpg</a:t>
            </a:r>
            <a:endParaRPr lang="el-GR" sz="1400" dirty="0"/>
          </a:p>
          <a:p>
            <a:pPr marL="0" indent="0">
              <a:buNone/>
            </a:pPr>
            <a:r>
              <a:rPr lang="el-GR" sz="1400" dirty="0"/>
              <a:t>Εικόνα </a:t>
            </a:r>
            <a:r>
              <a:rPr lang="el-GR" sz="1400" dirty="0" smtClean="0"/>
              <a:t>26β: </a:t>
            </a:r>
            <a:r>
              <a:rPr lang="en-US" sz="1400" dirty="0"/>
              <a:t>https://www2.bc.edu/~paznioka/Excavations-At-Pompeii.png</a:t>
            </a:r>
            <a:endParaRPr lang="el-GR" sz="1400" dirty="0"/>
          </a:p>
          <a:p>
            <a:pPr marL="0" indent="0">
              <a:buNone/>
            </a:pPr>
            <a:r>
              <a:rPr lang="el-GR" sz="1400" dirty="0"/>
              <a:t>Εικόνα </a:t>
            </a:r>
            <a:r>
              <a:rPr lang="el-GR" sz="1400" dirty="0" smtClean="0"/>
              <a:t>27α: </a:t>
            </a:r>
            <a:r>
              <a:rPr lang="en-US" sz="1400" dirty="0"/>
              <a:t>http://artrenewal.org/artwork/172/172/37665/Francais_Francois_Louis_The_Excavations_at_Pompeii_With_a_Subsidiary_Study_of_A_Lady_Holding_an_Umbrella_1886_Watercolor_with_white_on_paper-large.jpg</a:t>
            </a:r>
            <a:endParaRPr lang="el-GR" sz="1400" dirty="0"/>
          </a:p>
          <a:p>
            <a:pPr marL="0" indent="0">
              <a:buNone/>
            </a:pPr>
            <a:r>
              <a:rPr lang="el-GR" sz="1400" dirty="0"/>
              <a:t>Εικόνα </a:t>
            </a:r>
            <a:r>
              <a:rPr lang="el-GR" sz="1400" dirty="0" smtClean="0"/>
              <a:t>27β: </a:t>
            </a:r>
            <a:r>
              <a:rPr lang="en-US" sz="1400" dirty="0"/>
              <a:t>https://upload.wikimedia.org/wikipedia/commons/3/33/Excavations_at_Pompei_by_%C3%89douard_Alexandre_Sain.jpg</a:t>
            </a:r>
            <a:endParaRPr lang="el-GR" sz="1400" dirty="0"/>
          </a:p>
          <a:p>
            <a:pPr marL="0" indent="0">
              <a:buNone/>
            </a:pPr>
            <a:endParaRPr lang="el-GR" sz="1400" dirty="0"/>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l-GR" sz="1800">
              <a:solidFill>
                <a:prstClr val="white"/>
              </a:solidFill>
            </a:endParaRPr>
          </a:p>
        </p:txBody>
      </p:sp>
    </p:spTree>
    <p:extLst>
      <p:ext uri="{BB962C8B-B14F-4D97-AF65-F5344CB8AC3E}">
        <p14:creationId xmlns:p14="http://schemas.microsoft.com/office/powerpoint/2010/main" val="18084625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l-GR" dirty="0" smtClean="0"/>
              <a:t>3</a:t>
            </a:r>
            <a:r>
              <a:rPr lang="en-US" dirty="0" smtClean="0"/>
              <a:t>/</a:t>
            </a:r>
            <a:r>
              <a:rPr lang="el-GR" dirty="0"/>
              <a:t>6</a:t>
            </a:r>
            <a:r>
              <a:rPr lang="en-US" dirty="0" smtClean="0"/>
              <a:t>)</a:t>
            </a:r>
            <a:endParaRPr lang="el-GR" dirty="0"/>
          </a:p>
        </p:txBody>
      </p:sp>
      <p:sp>
        <p:nvSpPr>
          <p:cNvPr id="3" name="Content Placeholder 2"/>
          <p:cNvSpPr>
            <a:spLocks noGrp="1"/>
          </p:cNvSpPr>
          <p:nvPr>
            <p:ph idx="1"/>
          </p:nvPr>
        </p:nvSpPr>
        <p:spPr>
          <a:xfrm>
            <a:off x="179512" y="740980"/>
            <a:ext cx="8856984" cy="6072396"/>
          </a:xfrm>
        </p:spPr>
        <p:txBody>
          <a:bodyPr>
            <a:noAutofit/>
          </a:bodyPr>
          <a:lstStyle/>
          <a:p>
            <a:pPr marL="0" indent="0">
              <a:buNone/>
            </a:pPr>
            <a:r>
              <a:rPr lang="el-GR" sz="1400" dirty="0" smtClean="0"/>
              <a:t>Το </a:t>
            </a:r>
            <a:r>
              <a:rPr lang="el-GR" sz="1400" dirty="0"/>
              <a:t>Έργο αυτό κάνει χρήση των ακόλουθων έργων:</a:t>
            </a:r>
          </a:p>
          <a:p>
            <a:pPr marL="0" indent="0">
              <a:buNone/>
            </a:pPr>
            <a:r>
              <a:rPr lang="el-GR" sz="1400" dirty="0"/>
              <a:t>Εικόνα </a:t>
            </a:r>
            <a:r>
              <a:rPr lang="el-GR" sz="1400" dirty="0" smtClean="0"/>
              <a:t>28: </a:t>
            </a:r>
            <a:r>
              <a:rPr lang="en-US" sz="1400" dirty="0"/>
              <a:t>http://classics.uc.edu/pompeii/images/stories/Hackert.jpg</a:t>
            </a:r>
            <a:endParaRPr lang="el-GR" sz="1400" dirty="0"/>
          </a:p>
          <a:p>
            <a:pPr marL="0" indent="0">
              <a:buNone/>
            </a:pPr>
            <a:r>
              <a:rPr lang="el-GR" sz="1400" dirty="0"/>
              <a:t>Εικόνα </a:t>
            </a:r>
            <a:r>
              <a:rPr lang="el-GR" sz="1400" dirty="0" smtClean="0"/>
              <a:t>30</a:t>
            </a:r>
            <a:r>
              <a:rPr lang="de-DE" sz="1400" dirty="0" smtClean="0"/>
              <a:t>-31</a:t>
            </a:r>
            <a:r>
              <a:rPr lang="el-GR" sz="1400" dirty="0" smtClean="0"/>
              <a:t>: Κατά </a:t>
            </a:r>
            <a:r>
              <a:rPr lang="de-DE" sz="1400" dirty="0" smtClean="0"/>
              <a:t>Chr. Hülsen</a:t>
            </a:r>
            <a:r>
              <a:rPr lang="de-DE" sz="1400" i="1" dirty="0" smtClean="0"/>
              <a:t>, Il </a:t>
            </a:r>
            <a:r>
              <a:rPr lang="de-DE" sz="1400" i="1" dirty="0" err="1" smtClean="0"/>
              <a:t>libro</a:t>
            </a:r>
            <a:r>
              <a:rPr lang="de-DE" sz="1400" i="1" dirty="0" smtClean="0"/>
              <a:t> di Giuliano da Sangallo : </a:t>
            </a:r>
            <a:r>
              <a:rPr lang="de-DE" sz="1400" i="1" dirty="0" err="1" smtClean="0"/>
              <a:t>Codice</a:t>
            </a:r>
            <a:r>
              <a:rPr lang="de-DE" sz="1400" i="1" dirty="0" smtClean="0"/>
              <a:t> </a:t>
            </a:r>
            <a:r>
              <a:rPr lang="de-DE" sz="1400" i="1" dirty="0" err="1" smtClean="0"/>
              <a:t>vaticano</a:t>
            </a:r>
            <a:r>
              <a:rPr lang="de-DE" sz="1400" i="1" dirty="0" smtClean="0"/>
              <a:t> </a:t>
            </a:r>
            <a:r>
              <a:rPr lang="de-DE" sz="1400" i="1" dirty="0" err="1" smtClean="0"/>
              <a:t>barberiniano</a:t>
            </a:r>
            <a:r>
              <a:rPr lang="de-DE" sz="1400" i="1" dirty="0" smtClean="0"/>
              <a:t> </a:t>
            </a:r>
            <a:r>
              <a:rPr lang="de-DE" sz="1400" i="1" dirty="0" err="1" smtClean="0"/>
              <a:t>latino</a:t>
            </a:r>
            <a:r>
              <a:rPr lang="de-DE" sz="1400" i="1" dirty="0" smtClean="0"/>
              <a:t> 4424</a:t>
            </a:r>
            <a:r>
              <a:rPr lang="de-DE" sz="1400" dirty="0" smtClean="0"/>
              <a:t>, </a:t>
            </a:r>
            <a:r>
              <a:rPr lang="el-GR" sz="1400" dirty="0" smtClean="0"/>
              <a:t>Λιψία 1910.</a:t>
            </a:r>
            <a:r>
              <a:rPr lang="de-DE" sz="1400" dirty="0" smtClean="0"/>
              <a:t> </a:t>
            </a:r>
            <a:endParaRPr lang="el-GR" sz="1400" dirty="0" smtClean="0"/>
          </a:p>
          <a:p>
            <a:pPr marL="0" indent="0">
              <a:buNone/>
            </a:pPr>
            <a:r>
              <a:rPr lang="el-GR" sz="1400" dirty="0" smtClean="0"/>
              <a:t>Εικόνα 32-34: σελίδες από τον τόμο </a:t>
            </a:r>
            <a:r>
              <a:rPr lang="en-US" sz="1400" dirty="0" smtClean="0"/>
              <a:t>J</a:t>
            </a:r>
            <a:r>
              <a:rPr lang="fr-FR" sz="1400" dirty="0" err="1" smtClean="0"/>
              <a:t>acob</a:t>
            </a:r>
            <a:r>
              <a:rPr lang="fr-FR" sz="1400" dirty="0" smtClean="0"/>
              <a:t> </a:t>
            </a:r>
            <a:r>
              <a:rPr lang="fr-FR" sz="1400" dirty="0" err="1" smtClean="0"/>
              <a:t>Spon</a:t>
            </a:r>
            <a:r>
              <a:rPr lang="en-US" sz="1400" dirty="0" smtClean="0"/>
              <a:t>, </a:t>
            </a:r>
            <a:r>
              <a:rPr lang="fr-FR" sz="1400" i="1" dirty="0" smtClean="0"/>
              <a:t>Voyage </a:t>
            </a:r>
            <a:r>
              <a:rPr lang="fr-FR" sz="1400" i="1" dirty="0"/>
              <a:t>d'Italie, de Dalmatie, de </a:t>
            </a:r>
            <a:r>
              <a:rPr lang="fr-FR" sz="1400" i="1" dirty="0" err="1"/>
              <a:t>Grece</a:t>
            </a:r>
            <a:r>
              <a:rPr lang="fr-FR" sz="1400" dirty="0"/>
              <a:t>, et du </a:t>
            </a:r>
            <a:r>
              <a:rPr lang="fr-FR" sz="1400" dirty="0" smtClean="0"/>
              <a:t>Levant, 1675 </a:t>
            </a:r>
            <a:r>
              <a:rPr lang="fr-FR" sz="1400" dirty="0"/>
              <a:t>&amp; </a:t>
            </a:r>
            <a:r>
              <a:rPr lang="fr-FR" sz="1400" dirty="0" smtClean="0"/>
              <a:t>1676. </a:t>
            </a:r>
            <a:endParaRPr lang="fr-FR" sz="1400" dirty="0"/>
          </a:p>
          <a:p>
            <a:pPr marL="0" indent="0">
              <a:buNone/>
            </a:pPr>
            <a:r>
              <a:rPr lang="el-GR" sz="1400" dirty="0" smtClean="0"/>
              <a:t>Εικόνα 35-36: Κατά </a:t>
            </a:r>
            <a:r>
              <a:rPr lang="de-DE" sz="1400" dirty="0" smtClean="0"/>
              <a:t>Henri </a:t>
            </a:r>
            <a:r>
              <a:rPr lang="de-DE" sz="1400" dirty="0" err="1" smtClean="0"/>
              <a:t>Omont</a:t>
            </a:r>
            <a:r>
              <a:rPr lang="de-DE" sz="1400" dirty="0" smtClean="0"/>
              <a:t>, </a:t>
            </a:r>
            <a:r>
              <a:rPr lang="de-DE" sz="1400" i="1" dirty="0" err="1"/>
              <a:t>Athènes</a:t>
            </a:r>
            <a:r>
              <a:rPr lang="de-DE" sz="1400" i="1" dirty="0"/>
              <a:t> au </a:t>
            </a:r>
            <a:r>
              <a:rPr lang="de-DE" sz="1400" i="1" dirty="0" smtClean="0"/>
              <a:t>17ème </a:t>
            </a:r>
            <a:r>
              <a:rPr lang="de-DE" sz="1400" i="1" dirty="0" err="1"/>
              <a:t>siècle</a:t>
            </a:r>
            <a:r>
              <a:rPr lang="de-DE" sz="1400" i="1" dirty="0"/>
              <a:t> : Dessins des </a:t>
            </a:r>
            <a:r>
              <a:rPr lang="de-DE" sz="1400" i="1" dirty="0" err="1"/>
              <a:t>sculptures</a:t>
            </a:r>
            <a:r>
              <a:rPr lang="de-DE" sz="1400" i="1" dirty="0"/>
              <a:t> du </a:t>
            </a:r>
            <a:r>
              <a:rPr lang="de-DE" sz="1400" i="1" dirty="0" err="1"/>
              <a:t>Parthénon</a:t>
            </a:r>
            <a:r>
              <a:rPr lang="de-DE" sz="1400" i="1" dirty="0"/>
              <a:t> </a:t>
            </a:r>
            <a:r>
              <a:rPr lang="de-DE" sz="1400" i="1" dirty="0" err="1"/>
              <a:t>attribués</a:t>
            </a:r>
            <a:r>
              <a:rPr lang="de-DE" sz="1400" i="1" dirty="0"/>
              <a:t> à Jacques Carrey et </a:t>
            </a:r>
            <a:r>
              <a:rPr lang="de-DE" sz="1400" i="1" dirty="0" err="1"/>
              <a:t>conservés</a:t>
            </a:r>
            <a:r>
              <a:rPr lang="de-DE" sz="1400" i="1" dirty="0"/>
              <a:t> à la </a:t>
            </a:r>
            <a:r>
              <a:rPr lang="de-DE" sz="1400" i="1" dirty="0" err="1"/>
              <a:t>Bibliothèque</a:t>
            </a:r>
            <a:r>
              <a:rPr lang="de-DE" sz="1400" i="1" dirty="0"/>
              <a:t> Nationale </a:t>
            </a:r>
            <a:r>
              <a:rPr lang="de-DE" sz="1400" i="1" dirty="0" err="1"/>
              <a:t>accompagnés</a:t>
            </a:r>
            <a:r>
              <a:rPr lang="de-DE" sz="1400" i="1" dirty="0"/>
              <a:t> de </a:t>
            </a:r>
            <a:r>
              <a:rPr lang="de-DE" sz="1400" i="1" dirty="0" err="1"/>
              <a:t>vues</a:t>
            </a:r>
            <a:r>
              <a:rPr lang="de-DE" sz="1400" i="1" dirty="0"/>
              <a:t> et </a:t>
            </a:r>
            <a:r>
              <a:rPr lang="de-DE" sz="1400" i="1" dirty="0" err="1"/>
              <a:t>plans</a:t>
            </a:r>
            <a:r>
              <a:rPr lang="de-DE" sz="1400" i="1" dirty="0"/>
              <a:t> </a:t>
            </a:r>
            <a:r>
              <a:rPr lang="de-DE" sz="1400" i="1" dirty="0" err="1"/>
              <a:t>d'Athènes</a:t>
            </a:r>
            <a:r>
              <a:rPr lang="de-DE" sz="1400" i="1" dirty="0"/>
              <a:t> et de </a:t>
            </a:r>
            <a:r>
              <a:rPr lang="de-DE" sz="1400" i="1" dirty="0" err="1" smtClean="0"/>
              <a:t>l'Acropole</a:t>
            </a:r>
            <a:r>
              <a:rPr lang="de-DE" sz="1400" dirty="0" smtClean="0"/>
              <a:t>, </a:t>
            </a:r>
            <a:r>
              <a:rPr lang="el-GR" sz="1400" dirty="0" smtClean="0"/>
              <a:t>Παρίσι</a:t>
            </a:r>
            <a:r>
              <a:rPr lang="de-DE" sz="1400" dirty="0" smtClean="0"/>
              <a:t> 1898</a:t>
            </a:r>
            <a:r>
              <a:rPr lang="el-GR" sz="1400" dirty="0" smtClean="0"/>
              <a:t>, σελ. 35</a:t>
            </a:r>
            <a:endParaRPr lang="el-GR" sz="1400" dirty="0"/>
          </a:p>
          <a:p>
            <a:pPr marL="0" indent="0">
              <a:buNone/>
            </a:pPr>
            <a:r>
              <a:rPr lang="el-GR" sz="1400" dirty="0"/>
              <a:t>Εικόνα </a:t>
            </a:r>
            <a:r>
              <a:rPr lang="el-GR" sz="1400" dirty="0" smtClean="0"/>
              <a:t>37: </a:t>
            </a:r>
            <a:r>
              <a:rPr lang="en-US" sz="1400" dirty="0" smtClean="0"/>
              <a:t>http</a:t>
            </a:r>
            <a:r>
              <a:rPr lang="en-US" sz="1400" dirty="0"/>
              <a:t>://www.abcgallery.com/R/reynolds/reynolds222.html</a:t>
            </a:r>
            <a:endParaRPr lang="el-GR" sz="1400" dirty="0"/>
          </a:p>
          <a:p>
            <a:pPr marL="0" indent="0">
              <a:buNone/>
            </a:pPr>
            <a:r>
              <a:rPr lang="el-GR" sz="1400" dirty="0"/>
              <a:t>Εικόνα </a:t>
            </a:r>
            <a:r>
              <a:rPr lang="el-GR" sz="1400" dirty="0" smtClean="0"/>
              <a:t>38-39: σελίδες από τον τόμο </a:t>
            </a:r>
            <a:r>
              <a:rPr lang="en-US" sz="1400" dirty="0"/>
              <a:t>James Stuart &amp; Nicholas </a:t>
            </a:r>
            <a:r>
              <a:rPr lang="en-US" sz="1400" dirty="0" err="1"/>
              <a:t>Revett</a:t>
            </a:r>
            <a:r>
              <a:rPr lang="en-US" sz="1400" dirty="0"/>
              <a:t>, </a:t>
            </a:r>
            <a:r>
              <a:rPr lang="en-US" sz="1400" i="1" dirty="0"/>
              <a:t>The Antiquities of Athens and Other Monuments of Greece</a:t>
            </a:r>
            <a:r>
              <a:rPr lang="en-US" sz="1400" dirty="0"/>
              <a:t> (London, 1762)</a:t>
            </a:r>
            <a:endParaRPr lang="el-GR" sz="1400" dirty="0"/>
          </a:p>
          <a:p>
            <a:pPr marL="0" indent="0">
              <a:buNone/>
            </a:pPr>
            <a:r>
              <a:rPr lang="el-GR" sz="1400" dirty="0"/>
              <a:t>Εικόνα </a:t>
            </a:r>
            <a:r>
              <a:rPr lang="el-GR" sz="1400" dirty="0" smtClean="0"/>
              <a:t>41: </a:t>
            </a:r>
            <a:r>
              <a:rPr lang="en-US" sz="1400" dirty="0"/>
              <a:t>http://www.chimica.unipd.it/gicc06/pubblica/immagini/saggio.jpg</a:t>
            </a:r>
            <a:endParaRPr lang="el-GR" sz="1400" dirty="0"/>
          </a:p>
          <a:p>
            <a:pPr marL="0" indent="0">
              <a:buNone/>
            </a:pPr>
            <a:r>
              <a:rPr lang="el-GR" sz="1400" dirty="0"/>
              <a:t>Εικόνα </a:t>
            </a:r>
            <a:r>
              <a:rPr lang="el-GR" sz="1400" dirty="0" smtClean="0"/>
              <a:t>42α: </a:t>
            </a:r>
            <a:r>
              <a:rPr lang="en-US" sz="1400" dirty="0" smtClean="0"/>
              <a:t>http</a:t>
            </a:r>
            <a:r>
              <a:rPr lang="en-US" sz="1400" dirty="0"/>
              <a:t>://musiquesvoyages.m.u.pic.centerblog.net/IMG_0812r.jpg</a:t>
            </a:r>
            <a:endParaRPr lang="el-GR" sz="1400" dirty="0"/>
          </a:p>
          <a:p>
            <a:pPr marL="0" indent="0">
              <a:buNone/>
            </a:pPr>
            <a:r>
              <a:rPr lang="el-GR" sz="1400" dirty="0"/>
              <a:t>Εικόνα </a:t>
            </a:r>
            <a:r>
              <a:rPr lang="el-GR" sz="1400" dirty="0" smtClean="0"/>
              <a:t>42β: </a:t>
            </a:r>
            <a:r>
              <a:rPr lang="en-US" sz="1400" dirty="0"/>
              <a:t>http://wilanow-palac.pl/file/kon/kurs/sco_02/sco_02_1.jpg</a:t>
            </a:r>
            <a:endParaRPr lang="el-GR" sz="1400" dirty="0"/>
          </a:p>
          <a:p>
            <a:pPr marL="0" indent="0">
              <a:buNone/>
            </a:pPr>
            <a:r>
              <a:rPr lang="el-GR" sz="1400" dirty="0"/>
              <a:t>Εικόνα </a:t>
            </a:r>
            <a:r>
              <a:rPr lang="el-GR" sz="1400" dirty="0" smtClean="0"/>
              <a:t>44: </a:t>
            </a:r>
            <a:r>
              <a:rPr lang="en-US" sz="1400" dirty="0"/>
              <a:t>http://www.azaugg14.ch/Kriege/BildSchlachten/1453Konstantinopel.gif</a:t>
            </a:r>
            <a:endParaRPr lang="el-GR" sz="1400" dirty="0"/>
          </a:p>
          <a:p>
            <a:pPr marL="0" indent="0">
              <a:buNone/>
            </a:pPr>
            <a:r>
              <a:rPr lang="el-GR" sz="1400" dirty="0"/>
              <a:t>Εικόνα </a:t>
            </a:r>
            <a:r>
              <a:rPr lang="el-GR" sz="1400" dirty="0" smtClean="0"/>
              <a:t>45: </a:t>
            </a:r>
            <a:r>
              <a:rPr lang="en-US" sz="1400" dirty="0"/>
              <a:t>https://commons.wikimedia.org/wiki/File:Johannes_Gutenberg.jpg</a:t>
            </a:r>
            <a:endParaRPr lang="el-GR" sz="1400" dirty="0"/>
          </a:p>
          <a:p>
            <a:pPr marL="0" indent="0">
              <a:buNone/>
            </a:pPr>
            <a:r>
              <a:rPr lang="el-GR" sz="1400" dirty="0"/>
              <a:t>Εικόνα </a:t>
            </a:r>
            <a:r>
              <a:rPr lang="el-GR" sz="1400" dirty="0" smtClean="0"/>
              <a:t>46: </a:t>
            </a:r>
            <a:r>
              <a:rPr lang="en-US" sz="1400" dirty="0"/>
              <a:t>https://</a:t>
            </a:r>
            <a:r>
              <a:rPr lang="en-US" sz="1400" dirty="0" smtClean="0"/>
              <a:t>commons.wikimedia.org/wiki/File:Marcus_Musurus.jpg</a:t>
            </a:r>
            <a:endParaRPr lang="el-GR" sz="1400" dirty="0" smtClean="0"/>
          </a:p>
          <a:p>
            <a:pPr marL="0" indent="0">
              <a:buNone/>
            </a:pPr>
            <a:endParaRPr lang="el-GR" sz="1400" dirty="0" smtClean="0"/>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l-GR" sz="1800">
              <a:solidFill>
                <a:prstClr val="white"/>
              </a:solidFill>
            </a:endParaRPr>
          </a:p>
        </p:txBody>
      </p:sp>
    </p:spTree>
    <p:extLst>
      <p:ext uri="{BB962C8B-B14F-4D97-AF65-F5344CB8AC3E}">
        <p14:creationId xmlns:p14="http://schemas.microsoft.com/office/powerpoint/2010/main" val="18084625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l-GR" dirty="0" smtClean="0"/>
              <a:t>5</a:t>
            </a:r>
            <a:r>
              <a:rPr lang="en-US" dirty="0" smtClean="0"/>
              <a:t>/</a:t>
            </a:r>
            <a:r>
              <a:rPr lang="el-GR" dirty="0"/>
              <a:t>6</a:t>
            </a:r>
            <a:r>
              <a:rPr lang="en-US" dirty="0" smtClean="0"/>
              <a:t>)</a:t>
            </a:r>
            <a:endParaRPr lang="el-GR" dirty="0"/>
          </a:p>
        </p:txBody>
      </p:sp>
      <p:sp>
        <p:nvSpPr>
          <p:cNvPr id="3" name="Content Placeholder 2"/>
          <p:cNvSpPr>
            <a:spLocks noGrp="1"/>
          </p:cNvSpPr>
          <p:nvPr>
            <p:ph idx="1"/>
          </p:nvPr>
        </p:nvSpPr>
        <p:spPr>
          <a:xfrm>
            <a:off x="179512" y="740980"/>
            <a:ext cx="8856984" cy="6072396"/>
          </a:xfrm>
        </p:spPr>
        <p:txBody>
          <a:bodyPr>
            <a:noAutofit/>
          </a:bodyPr>
          <a:lstStyle/>
          <a:p>
            <a:pPr marL="0" indent="0">
              <a:buNone/>
            </a:pPr>
            <a:r>
              <a:rPr lang="el-GR" sz="1400" dirty="0" smtClean="0"/>
              <a:t>Το </a:t>
            </a:r>
            <a:r>
              <a:rPr lang="el-GR" sz="1400" dirty="0"/>
              <a:t>Έργο αυτό κάνει χρήση των ακόλουθων έργων:</a:t>
            </a:r>
          </a:p>
          <a:p>
            <a:pPr marL="0" indent="0">
              <a:buNone/>
            </a:pPr>
            <a:r>
              <a:rPr lang="el-GR" sz="1400" dirty="0" smtClean="0"/>
              <a:t>Εικόνα 48:</a:t>
            </a:r>
            <a:r>
              <a:rPr lang="en-US" sz="1400" dirty="0"/>
              <a:t>https://commons.wikimedia.org/wiki/File:Gruppo_del_laocoonte,_02.JPG</a:t>
            </a:r>
            <a:endParaRPr lang="el-GR" sz="1400" dirty="0" smtClean="0"/>
          </a:p>
          <a:p>
            <a:pPr marL="0" indent="0">
              <a:buNone/>
            </a:pPr>
            <a:r>
              <a:rPr lang="el-GR" sz="1400" dirty="0"/>
              <a:t>Εικόνα </a:t>
            </a:r>
            <a:r>
              <a:rPr lang="el-GR" sz="1400" dirty="0" smtClean="0"/>
              <a:t>50: </a:t>
            </a:r>
            <a:r>
              <a:rPr lang="de-DE" sz="1400" dirty="0"/>
              <a:t>https://</a:t>
            </a:r>
            <a:r>
              <a:rPr lang="de-DE" sz="1400" dirty="0" err="1"/>
              <a:t>kritikundkunst.files.wordpress.com</a:t>
            </a:r>
            <a:r>
              <a:rPr lang="de-DE" sz="1400" dirty="0"/>
              <a:t>/2015/03/</a:t>
            </a:r>
            <a:r>
              <a:rPr lang="de-DE" sz="1400" dirty="0" err="1"/>
              <a:t>laokoonfalsch.jpg</a:t>
            </a:r>
            <a:endParaRPr lang="el-GR" sz="1400" dirty="0" smtClean="0"/>
          </a:p>
          <a:p>
            <a:pPr marL="0" indent="0">
              <a:buNone/>
            </a:pPr>
            <a:r>
              <a:rPr lang="el-GR" sz="1400" dirty="0"/>
              <a:t>Εικόνα </a:t>
            </a:r>
            <a:r>
              <a:rPr lang="el-GR" sz="1400" dirty="0" smtClean="0"/>
              <a:t>51: </a:t>
            </a:r>
            <a:r>
              <a:rPr lang="en-US" sz="1400" dirty="0"/>
              <a:t>https://it.wikipedia.org/wiki/Inno_ad_Apollo#/media/File:Belvedere_Apollo_Pio-Clementino_Inv1015.jpg</a:t>
            </a:r>
            <a:endParaRPr lang="el-GR" sz="1400" dirty="0" smtClean="0"/>
          </a:p>
          <a:p>
            <a:pPr marL="0" indent="0">
              <a:buNone/>
            </a:pPr>
            <a:r>
              <a:rPr lang="el-GR" sz="1400" dirty="0"/>
              <a:t>Εικόνα </a:t>
            </a:r>
            <a:r>
              <a:rPr lang="el-GR" sz="1400" dirty="0" smtClean="0"/>
              <a:t>52: </a:t>
            </a:r>
            <a:r>
              <a:rPr lang="en-US" sz="1400" dirty="0"/>
              <a:t>http://www.brynmawr.edu/library/exhibits/antiquity/occupations8a.jpg</a:t>
            </a:r>
            <a:endParaRPr lang="el-GR" sz="1400" dirty="0"/>
          </a:p>
          <a:p>
            <a:pPr marL="0" indent="0">
              <a:buNone/>
            </a:pPr>
            <a:r>
              <a:rPr lang="el-GR" sz="1400" dirty="0"/>
              <a:t>Εικόνα </a:t>
            </a:r>
            <a:r>
              <a:rPr lang="el-GR" sz="1400" dirty="0" smtClean="0"/>
              <a:t>53:</a:t>
            </a:r>
            <a:r>
              <a:rPr lang="en-US" sz="1400" dirty="0"/>
              <a:t>https://commons.wikimedia.org/wiki/File:Michelangelo_-_Cristo_Juiz2.jpg</a:t>
            </a:r>
            <a:endParaRPr lang="el-GR" sz="1400" dirty="0"/>
          </a:p>
          <a:p>
            <a:pPr marL="0" indent="0">
              <a:buNone/>
            </a:pPr>
            <a:r>
              <a:rPr lang="el-GR" sz="1400" dirty="0" smtClean="0"/>
              <a:t>Εικόνα </a:t>
            </a:r>
            <a:r>
              <a:rPr lang="en-US" sz="1400" dirty="0" smtClean="0"/>
              <a:t>54</a:t>
            </a:r>
            <a:r>
              <a:rPr lang="el-GR" sz="1400" dirty="0" smtClean="0"/>
              <a:t>α: </a:t>
            </a:r>
            <a:r>
              <a:rPr lang="en-US" sz="1400" dirty="0"/>
              <a:t>http://www.thenotvanilla.com/wp-content/uploads/2010/12/naples13.jpg</a:t>
            </a:r>
            <a:endParaRPr lang="el-GR" sz="1400" dirty="0" smtClean="0"/>
          </a:p>
          <a:p>
            <a:pPr marL="0" indent="0">
              <a:buNone/>
            </a:pPr>
            <a:r>
              <a:rPr lang="el-GR" sz="1400" dirty="0"/>
              <a:t>Εικόνα </a:t>
            </a:r>
            <a:r>
              <a:rPr lang="el-GR" sz="1400" dirty="0" smtClean="0"/>
              <a:t>54β: </a:t>
            </a:r>
            <a:r>
              <a:rPr lang="en-US" sz="1400" dirty="0"/>
              <a:t>http://images.metmuseum.org/CRDImages/dp/web-large/DP102225.jpg</a:t>
            </a:r>
            <a:endParaRPr lang="el-GR" sz="1400" dirty="0"/>
          </a:p>
          <a:p>
            <a:pPr marL="0" indent="0">
              <a:buNone/>
            </a:pPr>
            <a:r>
              <a:rPr lang="el-GR" sz="1400" dirty="0"/>
              <a:t>Εικόνα </a:t>
            </a:r>
            <a:r>
              <a:rPr lang="el-GR" sz="1400" dirty="0" smtClean="0"/>
              <a:t>55α: </a:t>
            </a:r>
            <a:r>
              <a:rPr lang="en-US" sz="1400" dirty="0"/>
              <a:t>https://commons.wikimedia.org/wiki/File:Toro_farnese.JPG</a:t>
            </a:r>
            <a:endParaRPr lang="el-GR" sz="1400" dirty="0"/>
          </a:p>
          <a:p>
            <a:pPr marL="0" indent="0">
              <a:buNone/>
            </a:pPr>
            <a:r>
              <a:rPr lang="el-GR" sz="1400" dirty="0"/>
              <a:t>Εικόνα </a:t>
            </a:r>
            <a:r>
              <a:rPr lang="el-GR" sz="1400" dirty="0" smtClean="0"/>
              <a:t>55β: </a:t>
            </a:r>
            <a:r>
              <a:rPr lang="en-US" sz="1400" dirty="0"/>
              <a:t>https://en.wikipedia.org/wiki/Farnese_Bull#/media/File:CL_Farnesian_Bull.jpg</a:t>
            </a:r>
            <a:endParaRPr lang="el-GR" sz="1400" dirty="0" smtClean="0"/>
          </a:p>
          <a:p>
            <a:pPr marL="0" indent="0">
              <a:buNone/>
            </a:pPr>
            <a:r>
              <a:rPr lang="el-GR" sz="1400" dirty="0"/>
              <a:t>Εικόνα </a:t>
            </a:r>
            <a:r>
              <a:rPr lang="el-GR" sz="1400" dirty="0" smtClean="0"/>
              <a:t>56α: λεπτομέρεια από τον τόμο </a:t>
            </a:r>
            <a:r>
              <a:rPr lang="it-IT" sz="1400" dirty="0"/>
              <a:t>Giuseppina Alessandra </a:t>
            </a:r>
            <a:r>
              <a:rPr lang="it-IT" sz="1400" dirty="0" smtClean="0"/>
              <a:t>Cellini</a:t>
            </a:r>
            <a:r>
              <a:rPr lang="el-GR" sz="1400" dirty="0" smtClean="0"/>
              <a:t>, </a:t>
            </a:r>
            <a:r>
              <a:rPr lang="it-IT" sz="1400" i="1" dirty="0" smtClean="0"/>
              <a:t>Il </a:t>
            </a:r>
            <a:r>
              <a:rPr lang="it-IT" sz="1400" i="1" dirty="0"/>
              <a:t>contributo di Fulvio Orsini alla ricerca </a:t>
            </a:r>
            <a:r>
              <a:rPr lang="it-IT" sz="1400" i="1" dirty="0" smtClean="0"/>
              <a:t>antiquaria</a:t>
            </a:r>
            <a:r>
              <a:rPr lang="el-GR" sz="1400" dirty="0" smtClean="0"/>
              <a:t>, 2004.</a:t>
            </a:r>
            <a:endParaRPr lang="it-IT" sz="1400" dirty="0"/>
          </a:p>
          <a:p>
            <a:pPr marL="0" indent="0">
              <a:buNone/>
            </a:pPr>
            <a:r>
              <a:rPr lang="el-GR" sz="1400" dirty="0" smtClean="0"/>
              <a:t>Εικόνα 56β: </a:t>
            </a:r>
            <a:r>
              <a:rPr lang="en-US" sz="1400" dirty="0"/>
              <a:t>http://nibiryukov.narod.ru/nb_pinacoteca/nb_pinacoteca_sculpture/nb_sculpture_unknown_greek_epicurean_philosophers_double_herm_epicurus_and_metrodorus.jpg</a:t>
            </a:r>
            <a:endParaRPr lang="el-GR" sz="1400" dirty="0"/>
          </a:p>
          <a:p>
            <a:pPr marL="0" indent="0">
              <a:buNone/>
            </a:pPr>
            <a:r>
              <a:rPr lang="el-GR" sz="1400" dirty="0"/>
              <a:t>Εικόνα </a:t>
            </a:r>
            <a:r>
              <a:rPr lang="el-GR" sz="1400" dirty="0" smtClean="0"/>
              <a:t>57: </a:t>
            </a:r>
            <a:r>
              <a:rPr lang="en-US" sz="1400" dirty="0"/>
              <a:t>https://commons.wikimedia.org/wiki/File:Bernard_de_Montfaucon.jpg</a:t>
            </a:r>
            <a:endParaRPr lang="el-GR" sz="1400" dirty="0"/>
          </a:p>
          <a:p>
            <a:pPr marL="0" indent="0">
              <a:buNone/>
            </a:pPr>
            <a:endParaRPr lang="el-GR" sz="1400" dirty="0"/>
          </a:p>
          <a:p>
            <a:pPr marL="0" indent="0">
              <a:buNone/>
            </a:pPr>
            <a:endParaRPr lang="el-GR" sz="1400" dirty="0" smtClean="0"/>
          </a:p>
          <a:p>
            <a:pPr marL="0" indent="0">
              <a:buNone/>
            </a:pPr>
            <a:r>
              <a:rPr lang="el-GR" sz="1400" dirty="0" smtClean="0"/>
              <a:t> </a:t>
            </a:r>
            <a:endParaRPr lang="el-GR" sz="1400" dirty="0"/>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l-GR" sz="1800">
              <a:solidFill>
                <a:prstClr val="white"/>
              </a:solidFill>
            </a:endParaRPr>
          </a:p>
        </p:txBody>
      </p:sp>
    </p:spTree>
    <p:extLst>
      <p:ext uri="{BB962C8B-B14F-4D97-AF65-F5344CB8AC3E}">
        <p14:creationId xmlns:p14="http://schemas.microsoft.com/office/powerpoint/2010/main" val="18084625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l-GR" dirty="0" smtClean="0"/>
              <a:t>5</a:t>
            </a:r>
            <a:r>
              <a:rPr lang="en-US" dirty="0" smtClean="0"/>
              <a:t>/</a:t>
            </a:r>
            <a:r>
              <a:rPr lang="el-GR" dirty="0"/>
              <a:t>6</a:t>
            </a:r>
            <a:r>
              <a:rPr lang="en-US" dirty="0" smtClean="0"/>
              <a:t>)</a:t>
            </a:r>
            <a:endParaRPr lang="el-GR" dirty="0"/>
          </a:p>
        </p:txBody>
      </p:sp>
      <p:sp>
        <p:nvSpPr>
          <p:cNvPr id="3" name="Content Placeholder 2"/>
          <p:cNvSpPr>
            <a:spLocks noGrp="1"/>
          </p:cNvSpPr>
          <p:nvPr>
            <p:ph idx="1"/>
          </p:nvPr>
        </p:nvSpPr>
        <p:spPr>
          <a:xfrm>
            <a:off x="107504" y="620688"/>
            <a:ext cx="8928992" cy="6192688"/>
          </a:xfrm>
        </p:spPr>
        <p:txBody>
          <a:bodyPr>
            <a:noAutofit/>
          </a:bodyPr>
          <a:lstStyle/>
          <a:p>
            <a:pPr marL="0" indent="0">
              <a:buNone/>
            </a:pPr>
            <a:endParaRPr lang="en-US" sz="1300" dirty="0" smtClean="0"/>
          </a:p>
          <a:p>
            <a:pPr marL="0" indent="0">
              <a:buNone/>
            </a:pPr>
            <a:r>
              <a:rPr lang="el-GR" sz="1300" dirty="0" smtClean="0"/>
              <a:t>Το </a:t>
            </a:r>
            <a:r>
              <a:rPr lang="el-GR" sz="1300" dirty="0"/>
              <a:t>Έργο αυτό κάνει χρήση των ακόλουθων έργων</a:t>
            </a:r>
            <a:r>
              <a:rPr lang="el-GR" sz="1300" dirty="0" smtClean="0"/>
              <a:t>:</a:t>
            </a:r>
          </a:p>
          <a:p>
            <a:pPr marL="0" indent="0">
              <a:buNone/>
            </a:pPr>
            <a:r>
              <a:rPr lang="el-GR" sz="1200" dirty="0" smtClean="0"/>
              <a:t>Εικόνα 58-59: λεπτομέρεια από τον τόμο </a:t>
            </a:r>
            <a:r>
              <a:rPr lang="en-US" sz="1200" dirty="0" smtClean="0"/>
              <a:t>Bernard </a:t>
            </a:r>
            <a:r>
              <a:rPr lang="en-US" sz="1200" dirty="0"/>
              <a:t>de </a:t>
            </a:r>
            <a:r>
              <a:rPr lang="en-US" sz="1200" dirty="0" err="1"/>
              <a:t>Montfaucon</a:t>
            </a:r>
            <a:r>
              <a:rPr lang="en-US" sz="1200" i="1" dirty="0"/>
              <a:t>. </a:t>
            </a:r>
            <a:r>
              <a:rPr lang="en-US" sz="1200" i="1" dirty="0" err="1" smtClean="0"/>
              <a:t>L'Antiquité</a:t>
            </a:r>
            <a:r>
              <a:rPr lang="en-US" sz="1200" i="1" dirty="0" smtClean="0"/>
              <a:t> </a:t>
            </a:r>
            <a:r>
              <a:rPr lang="de-DE" sz="1200" i="1" dirty="0" err="1" smtClean="0"/>
              <a:t>expliquée</a:t>
            </a:r>
            <a:r>
              <a:rPr lang="en-US" sz="1200" i="1" dirty="0" smtClean="0"/>
              <a:t> </a:t>
            </a:r>
            <a:r>
              <a:rPr lang="en-US" sz="1200" i="1" dirty="0"/>
              <a:t>et </a:t>
            </a:r>
            <a:r>
              <a:rPr lang="en-US" sz="1200" i="1" dirty="0" err="1"/>
              <a:t>représentée</a:t>
            </a:r>
            <a:r>
              <a:rPr lang="en-US" sz="1200" i="1" dirty="0"/>
              <a:t> en figures</a:t>
            </a:r>
            <a:r>
              <a:rPr lang="en-US" sz="1200" dirty="0"/>
              <a:t> </a:t>
            </a:r>
            <a:r>
              <a:rPr lang="en-US" sz="1200" dirty="0" smtClean="0"/>
              <a:t>, </a:t>
            </a:r>
            <a:r>
              <a:rPr lang="el-GR" sz="1200" dirty="0" smtClean="0"/>
              <a:t>τόμ</a:t>
            </a:r>
            <a:r>
              <a:rPr lang="en-US" sz="1200" dirty="0" smtClean="0"/>
              <a:t>. 1</a:t>
            </a:r>
            <a:r>
              <a:rPr lang="el-GR" sz="1200" dirty="0" smtClean="0"/>
              <a:t>,</a:t>
            </a:r>
            <a:r>
              <a:rPr lang="en-US" sz="1200" dirty="0" smtClean="0"/>
              <a:t> </a:t>
            </a:r>
            <a:r>
              <a:rPr lang="el-GR" sz="1200" dirty="0" smtClean="0"/>
              <a:t>Παρίσι</a:t>
            </a:r>
            <a:r>
              <a:rPr lang="en-US" sz="1200" dirty="0" smtClean="0"/>
              <a:t> 1719</a:t>
            </a:r>
            <a:r>
              <a:rPr lang="el-GR" sz="1200" dirty="0" smtClean="0"/>
              <a:t>.</a:t>
            </a:r>
          </a:p>
          <a:p>
            <a:pPr marL="0" indent="0">
              <a:buNone/>
            </a:pPr>
            <a:r>
              <a:rPr lang="el-GR" sz="1200" dirty="0" smtClean="0"/>
              <a:t>Εικόνα 61α: </a:t>
            </a:r>
            <a:r>
              <a:rPr lang="de-DE" sz="1200" dirty="0"/>
              <a:t>https://upload.wikimedia.org/wikipedia/commons/f/fb/Head_Constantine_Musei_Capitolini_MC1072.</a:t>
            </a:r>
            <a:r>
              <a:rPr lang="de-DE" sz="1200" dirty="0" smtClean="0"/>
              <a:t>jpg </a:t>
            </a:r>
            <a:endParaRPr lang="el-GR" sz="1200" dirty="0" smtClean="0"/>
          </a:p>
          <a:p>
            <a:pPr marL="0" indent="0">
              <a:buNone/>
            </a:pPr>
            <a:r>
              <a:rPr lang="el-GR" sz="1200" dirty="0" smtClean="0"/>
              <a:t>Εικόνα 61β: </a:t>
            </a:r>
            <a:r>
              <a:rPr lang="en-US" sz="1200" dirty="0"/>
              <a:t>https://</a:t>
            </a:r>
            <a:r>
              <a:rPr lang="en-US" sz="1200" dirty="0" smtClean="0"/>
              <a:t>commons.wikimedia.org/wiki/File:Spinario_Musei_Capitolini_MC1186_n4.jpg</a:t>
            </a:r>
            <a:endParaRPr lang="el-GR" sz="1200" dirty="0" smtClean="0"/>
          </a:p>
          <a:p>
            <a:pPr marL="0" indent="0">
              <a:buNone/>
            </a:pPr>
            <a:r>
              <a:rPr lang="el-GR" sz="1200" dirty="0" smtClean="0"/>
              <a:t>Εικόνα 62: </a:t>
            </a:r>
            <a:r>
              <a:rPr lang="en-US" sz="1200" dirty="0"/>
              <a:t>https://c2.staticflickr.com/6/5087/5210510120_5ae8910420_b.jpg</a:t>
            </a:r>
            <a:endParaRPr lang="el-GR" sz="1200" dirty="0" smtClean="0"/>
          </a:p>
          <a:p>
            <a:pPr marL="0" indent="0">
              <a:buNone/>
            </a:pPr>
            <a:r>
              <a:rPr lang="el-GR" sz="1200" dirty="0" smtClean="0"/>
              <a:t> Εικόνα 63: </a:t>
            </a:r>
            <a:r>
              <a:rPr lang="en-US" sz="1200" dirty="0"/>
              <a:t>https://upload.wikimedia.org/wikipedia/commons/thumb/b/bd/Titian_-_Portrait_of_Jacopo_Strada_-_WGA22980.jpg/369px-Titian_-_Portrait_of_Jacopo_Strada_-_</a:t>
            </a:r>
            <a:r>
              <a:rPr lang="en-US" sz="1200" dirty="0" smtClean="0"/>
              <a:t>WGA22980.jpg</a:t>
            </a:r>
            <a:endParaRPr lang="el-GR" sz="1200" dirty="0" smtClean="0"/>
          </a:p>
          <a:p>
            <a:pPr marL="0" indent="0">
              <a:buNone/>
            </a:pPr>
            <a:r>
              <a:rPr lang="el-GR" sz="1200" dirty="0" smtClean="0"/>
              <a:t>Εικόνα 64: </a:t>
            </a:r>
            <a:r>
              <a:rPr lang="en-US" sz="1200" dirty="0"/>
              <a:t>http://</a:t>
            </a:r>
            <a:r>
              <a:rPr lang="en-US" sz="1200" dirty="0" smtClean="0"/>
              <a:t>www.guiadealemania.com/wp-content/uploads/2012/05/sala-antiguedades-residencia-munich.jpg</a:t>
            </a:r>
            <a:endParaRPr lang="el-GR" sz="1200" dirty="0" smtClean="0"/>
          </a:p>
          <a:p>
            <a:pPr marL="0" indent="0">
              <a:buNone/>
            </a:pPr>
            <a:r>
              <a:rPr lang="el-GR" sz="1200" dirty="0" smtClean="0"/>
              <a:t>Εικόνα 66: </a:t>
            </a:r>
            <a:r>
              <a:rPr lang="en-US" sz="1200" dirty="0" smtClean="0"/>
              <a:t>https</a:t>
            </a:r>
            <a:r>
              <a:rPr lang="en-US" sz="1200" dirty="0"/>
              <a:t>://upload.wikimedia.org/wikipedia/commons/thumb/f/f9/Eschebach_%C3%9Cbersicht_Pompeji_150dpi.png/800px-Eschebach_%C3%9Cbersicht_Pompeji_150dpi.png</a:t>
            </a:r>
            <a:r>
              <a:rPr lang="el-GR" sz="1200" dirty="0" smtClean="0"/>
              <a:t> </a:t>
            </a:r>
          </a:p>
          <a:p>
            <a:pPr marL="0" indent="0">
              <a:buNone/>
            </a:pPr>
            <a:r>
              <a:rPr lang="el-GR" sz="1200" dirty="0" smtClean="0"/>
              <a:t>Εικόνα 67: </a:t>
            </a:r>
            <a:r>
              <a:rPr lang="en-US" sz="1200" dirty="0"/>
              <a:t>http://</a:t>
            </a:r>
            <a:r>
              <a:rPr lang="en-US" sz="1200" dirty="0" smtClean="0"/>
              <a:t>www.julienews.it/upload/video/file/300000/30000/2000/800/332804_0_0.jpg?magic=img_54df16388932f1.62401814</a:t>
            </a:r>
            <a:endParaRPr lang="el-GR" sz="1200" dirty="0" smtClean="0"/>
          </a:p>
          <a:p>
            <a:pPr marL="0" indent="0">
              <a:buNone/>
            </a:pPr>
            <a:r>
              <a:rPr lang="el-GR" sz="1200" dirty="0" smtClean="0"/>
              <a:t>Εικόνα 68α- 69β: φωτογραφικό αρχείο διδάσκοντος</a:t>
            </a:r>
          </a:p>
          <a:p>
            <a:pPr marL="0" indent="0">
              <a:buNone/>
            </a:pPr>
            <a:r>
              <a:rPr lang="el-GR" sz="1200" dirty="0"/>
              <a:t>Ε</a:t>
            </a:r>
            <a:r>
              <a:rPr lang="el-GR" sz="1200" dirty="0" smtClean="0"/>
              <a:t>ικόνα</a:t>
            </a:r>
            <a:r>
              <a:rPr lang="en-US" sz="1200" dirty="0" smtClean="0"/>
              <a:t> 7</a:t>
            </a:r>
            <a:r>
              <a:rPr lang="el-GR" sz="1200" dirty="0" smtClean="0"/>
              <a:t>0α: </a:t>
            </a:r>
            <a:r>
              <a:rPr lang="en-US" sz="1200" dirty="0"/>
              <a:t>https://upload.wikimedia.org/wikipedia/commons/6/67/Pompeii_Fresco_003.jpg </a:t>
            </a:r>
            <a:endParaRPr lang="el-GR" sz="1200" dirty="0" smtClean="0"/>
          </a:p>
          <a:p>
            <a:pPr marL="0" indent="0">
              <a:buNone/>
            </a:pPr>
            <a:r>
              <a:rPr lang="el-GR" sz="1200" dirty="0" smtClean="0"/>
              <a:t>Εικόνα 70β: </a:t>
            </a:r>
            <a:r>
              <a:rPr lang="en-US" sz="1200" dirty="0"/>
              <a:t>https://ralietravels.files.wordpress.com/2012/11/img_3512.jpg</a:t>
            </a:r>
            <a:endParaRPr lang="el-GR" sz="1200" dirty="0" smtClean="0"/>
          </a:p>
          <a:p>
            <a:pPr marL="0" indent="0">
              <a:buNone/>
            </a:pPr>
            <a:r>
              <a:rPr lang="el-GR" sz="1200" dirty="0" smtClean="0"/>
              <a:t>Εικόνα 71α : </a:t>
            </a:r>
            <a:r>
              <a:rPr lang="de-DE" sz="1200" dirty="0"/>
              <a:t>https://</a:t>
            </a:r>
            <a:r>
              <a:rPr lang="de-DE" sz="1200" dirty="0" err="1"/>
              <a:t>upload.wikimedia.org</a:t>
            </a:r>
            <a:r>
              <a:rPr lang="de-DE" sz="1200" dirty="0"/>
              <a:t>/</a:t>
            </a:r>
            <a:r>
              <a:rPr lang="de-DE" sz="1200" dirty="0" err="1"/>
              <a:t>wikipedia</a:t>
            </a:r>
            <a:r>
              <a:rPr lang="de-DE" sz="1200" dirty="0"/>
              <a:t>/</a:t>
            </a:r>
            <a:r>
              <a:rPr lang="de-DE" sz="1200" dirty="0" err="1"/>
              <a:t>commons</a:t>
            </a:r>
            <a:r>
              <a:rPr lang="de-DE" sz="1200" dirty="0"/>
              <a:t>/b/b5/Doryphoros_MAN_Napoli_Inv6011-2.jpg</a:t>
            </a:r>
          </a:p>
          <a:p>
            <a:pPr marL="0" indent="0">
              <a:buNone/>
            </a:pPr>
            <a:r>
              <a:rPr lang="el-GR" sz="1200" dirty="0" smtClean="0"/>
              <a:t>Εικόνα 71β : </a:t>
            </a:r>
            <a:r>
              <a:rPr lang="de-DE" sz="1200" dirty="0"/>
              <a:t>https://upload.wikimedia.org/wikipedia/commons/4/4c/Maiden_from_Herculaneum_%28Pushkin_museum_cast%</a:t>
            </a:r>
            <a:r>
              <a:rPr lang="de-DE" sz="1200" dirty="0" smtClean="0"/>
              <a:t>29_01_by_shakko.jpg </a:t>
            </a:r>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l-GR" sz="1800">
              <a:solidFill>
                <a:prstClr val="white"/>
              </a:solidFill>
            </a:endParaRPr>
          </a:p>
        </p:txBody>
      </p:sp>
    </p:spTree>
    <p:extLst>
      <p:ext uri="{BB962C8B-B14F-4D97-AF65-F5344CB8AC3E}">
        <p14:creationId xmlns:p14="http://schemas.microsoft.com/office/powerpoint/2010/main" val="325558502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l-GR" dirty="0" smtClean="0"/>
              <a:t>6</a:t>
            </a:r>
            <a:r>
              <a:rPr lang="en-US" dirty="0" smtClean="0"/>
              <a:t>/</a:t>
            </a:r>
            <a:r>
              <a:rPr lang="el-GR" dirty="0"/>
              <a:t>6</a:t>
            </a:r>
            <a:r>
              <a:rPr lang="en-US" dirty="0" smtClean="0"/>
              <a:t>)</a:t>
            </a:r>
            <a:endParaRPr lang="el-GR" dirty="0"/>
          </a:p>
        </p:txBody>
      </p:sp>
      <p:sp>
        <p:nvSpPr>
          <p:cNvPr id="3" name="Content Placeholder 2"/>
          <p:cNvSpPr>
            <a:spLocks noGrp="1"/>
          </p:cNvSpPr>
          <p:nvPr>
            <p:ph idx="1"/>
          </p:nvPr>
        </p:nvSpPr>
        <p:spPr>
          <a:xfrm>
            <a:off x="107503" y="764703"/>
            <a:ext cx="8830469" cy="6063461"/>
          </a:xfrm>
        </p:spPr>
        <p:txBody>
          <a:bodyPr>
            <a:noAutofit/>
          </a:bodyPr>
          <a:lstStyle/>
          <a:p>
            <a:pPr marL="0" indent="0">
              <a:buNone/>
            </a:pPr>
            <a:r>
              <a:rPr lang="el-GR" sz="1400" dirty="0" smtClean="0"/>
              <a:t>Το </a:t>
            </a:r>
            <a:r>
              <a:rPr lang="el-GR" sz="1400" dirty="0"/>
              <a:t>Έργο αυτό κάνει χρήση των ακόλουθων έργων</a:t>
            </a:r>
            <a:r>
              <a:rPr lang="el-GR" sz="1400" dirty="0" smtClean="0"/>
              <a:t>:</a:t>
            </a:r>
            <a:endParaRPr lang="el-GR" sz="1400" dirty="0"/>
          </a:p>
          <a:p>
            <a:pPr marL="0" indent="0">
              <a:buNone/>
            </a:pPr>
            <a:r>
              <a:rPr lang="el-GR" sz="1400" dirty="0"/>
              <a:t>Εικόνα 72:</a:t>
            </a:r>
            <a:r>
              <a:rPr lang="en-US" sz="1400" dirty="0"/>
              <a:t> https://upload.wikimedia.org/wikipedia/commons/thumb/6/6b/Johann_Joachim_Winckelmann_(Anton_von_Maron_1768).jpg/434px-Johann_Joachim_Winckelmann_(Anton_von_Maron_1768).jpg</a:t>
            </a:r>
            <a:endParaRPr lang="el-GR" sz="1400" dirty="0"/>
          </a:p>
          <a:p>
            <a:pPr marL="0" indent="0">
              <a:buNone/>
            </a:pPr>
            <a:r>
              <a:rPr lang="el-GR" sz="1400" dirty="0" smtClean="0"/>
              <a:t>Εικόνα 73-74: λεπτομέρεια από τον τόμο </a:t>
            </a:r>
            <a:r>
              <a:rPr lang="de-DE" sz="1400" dirty="0"/>
              <a:t>Johann Joachim </a:t>
            </a:r>
            <a:r>
              <a:rPr lang="de-DE" sz="1400" dirty="0" smtClean="0"/>
              <a:t>Winckelmann</a:t>
            </a:r>
            <a:r>
              <a:rPr lang="de-DE" sz="1400" dirty="0"/>
              <a:t>, </a:t>
            </a:r>
            <a:r>
              <a:rPr lang="de-DE" sz="1400" i="1" dirty="0" smtClean="0"/>
              <a:t>Sendschreiben </a:t>
            </a:r>
            <a:r>
              <a:rPr lang="de-DE" sz="1400" i="1" dirty="0"/>
              <a:t>von den Herculanischen </a:t>
            </a:r>
            <a:r>
              <a:rPr lang="de-DE" sz="1400" i="1" dirty="0" smtClean="0"/>
              <a:t>Entdeckungen</a:t>
            </a:r>
            <a:r>
              <a:rPr lang="de-DE" sz="1400" i="1" dirty="0"/>
              <a:t>: an den </a:t>
            </a:r>
            <a:r>
              <a:rPr lang="de-DE" sz="1400" i="1" dirty="0" err="1"/>
              <a:t>Hochgebohrnen</a:t>
            </a:r>
            <a:r>
              <a:rPr lang="de-DE" sz="1400" i="1" dirty="0"/>
              <a:t> Herrn, Herrn Heinrich Reichsgrafen von </a:t>
            </a:r>
            <a:r>
              <a:rPr lang="de-DE" sz="1400" i="1" dirty="0" err="1" smtClean="0"/>
              <a:t>Bruehl</a:t>
            </a:r>
            <a:r>
              <a:rPr lang="el-GR" sz="1400" dirty="0" smtClean="0"/>
              <a:t>, </a:t>
            </a:r>
            <a:r>
              <a:rPr lang="de-DE" sz="1400" dirty="0" smtClean="0"/>
              <a:t>Dresden 1762</a:t>
            </a:r>
            <a:r>
              <a:rPr lang="el-GR" sz="1400" dirty="0" smtClean="0"/>
              <a:t>.</a:t>
            </a:r>
          </a:p>
          <a:p>
            <a:pPr marL="0" indent="0">
              <a:buNone/>
            </a:pPr>
            <a:r>
              <a:rPr lang="el-GR" sz="1400" dirty="0" smtClean="0"/>
              <a:t>Εικόνα 75-76</a:t>
            </a:r>
            <a:r>
              <a:rPr lang="el-GR" sz="1400" dirty="0"/>
              <a:t>: λεπτομέρεια από τον τόμο </a:t>
            </a:r>
            <a:r>
              <a:rPr lang="de-DE" sz="1400" dirty="0" smtClean="0"/>
              <a:t>Johann </a:t>
            </a:r>
            <a:r>
              <a:rPr lang="de-DE" sz="1400" dirty="0"/>
              <a:t>Joachim Winckelmann </a:t>
            </a:r>
            <a:r>
              <a:rPr lang="el-GR" sz="1400" i="1" dirty="0" smtClean="0"/>
              <a:t>, </a:t>
            </a:r>
            <a:r>
              <a:rPr lang="de-DE" sz="1400" i="1" dirty="0" smtClean="0"/>
              <a:t>Geschichte </a:t>
            </a:r>
            <a:r>
              <a:rPr lang="de-DE" sz="1400" i="1" dirty="0"/>
              <a:t>der Kunst des </a:t>
            </a:r>
            <a:r>
              <a:rPr lang="de-DE" sz="1400" i="1" dirty="0" err="1"/>
              <a:t>Alterthums</a:t>
            </a:r>
            <a:r>
              <a:rPr lang="de-DE" sz="1400" i="1" dirty="0"/>
              <a:t> </a:t>
            </a:r>
            <a:r>
              <a:rPr lang="el-GR" sz="1400" dirty="0" smtClean="0"/>
              <a:t>, </a:t>
            </a:r>
            <a:r>
              <a:rPr lang="de-DE" sz="1400" dirty="0" smtClean="0"/>
              <a:t>Dresden 1764</a:t>
            </a:r>
            <a:r>
              <a:rPr lang="el-GR" sz="1400" dirty="0" smtClean="0"/>
              <a:t>.</a:t>
            </a:r>
          </a:p>
          <a:p>
            <a:pPr marL="0" indent="0">
              <a:buNone/>
            </a:pPr>
            <a:r>
              <a:rPr lang="el-GR" sz="1400" dirty="0" smtClean="0"/>
              <a:t>Εικόνα 77-78: </a:t>
            </a:r>
            <a:r>
              <a:rPr lang="el-GR" sz="1400" dirty="0"/>
              <a:t>λεπτομέρεια από τον τόμο </a:t>
            </a:r>
            <a:r>
              <a:rPr lang="de-DE" sz="1400" dirty="0" smtClean="0"/>
              <a:t>Johann </a:t>
            </a:r>
            <a:r>
              <a:rPr lang="de-DE" sz="1400" dirty="0"/>
              <a:t>Joachim Winckelmann </a:t>
            </a:r>
            <a:r>
              <a:rPr lang="el-GR" sz="1400" dirty="0" smtClean="0"/>
              <a:t>, </a:t>
            </a:r>
            <a:r>
              <a:rPr lang="en-US" sz="1400" i="1" dirty="0" err="1" smtClean="0"/>
              <a:t>Monumenti</a:t>
            </a:r>
            <a:r>
              <a:rPr lang="en-US" sz="1400" i="1" dirty="0" smtClean="0"/>
              <a:t> </a:t>
            </a:r>
            <a:r>
              <a:rPr lang="en-US" sz="1400" i="1" dirty="0" err="1"/>
              <a:t>antichi</a:t>
            </a:r>
            <a:r>
              <a:rPr lang="en-US" sz="1400" i="1" dirty="0"/>
              <a:t> </a:t>
            </a:r>
            <a:r>
              <a:rPr lang="en-US" sz="1400" i="1" dirty="0" err="1" smtClean="0"/>
              <a:t>inediti</a:t>
            </a:r>
            <a:r>
              <a:rPr lang="el-GR" sz="1400" dirty="0" smtClean="0"/>
              <a:t>, </a:t>
            </a:r>
            <a:r>
              <a:rPr lang="en-US" sz="1400" dirty="0" smtClean="0"/>
              <a:t>Vol</a:t>
            </a:r>
            <a:r>
              <a:rPr lang="el-GR" sz="1400" dirty="0" smtClean="0"/>
              <a:t>. 2, </a:t>
            </a:r>
            <a:r>
              <a:rPr lang="en-US" sz="1400" dirty="0" smtClean="0"/>
              <a:t>Roma 1767.</a:t>
            </a:r>
          </a:p>
          <a:p>
            <a:pPr marL="0" indent="0">
              <a:buNone/>
            </a:pPr>
            <a:r>
              <a:rPr lang="el-GR" sz="1400" dirty="0" smtClean="0"/>
              <a:t>Εικόνα</a:t>
            </a:r>
            <a:r>
              <a:rPr lang="en-US" sz="1400" dirty="0" smtClean="0"/>
              <a:t> 77</a:t>
            </a:r>
            <a:r>
              <a:rPr lang="el-GR" sz="1400" dirty="0" smtClean="0"/>
              <a:t>β</a:t>
            </a:r>
            <a:r>
              <a:rPr lang="en-US" sz="1400" dirty="0" smtClean="0"/>
              <a:t>, 78</a:t>
            </a:r>
            <a:r>
              <a:rPr lang="el-GR" sz="1400" dirty="0" smtClean="0"/>
              <a:t>β, 79β</a:t>
            </a:r>
            <a:r>
              <a:rPr lang="el-GR" sz="1400" dirty="0"/>
              <a:t>: </a:t>
            </a:r>
            <a:r>
              <a:rPr lang="el-GR" sz="1400" dirty="0" smtClean="0"/>
              <a:t>λεπτομέρεια </a:t>
            </a:r>
            <a:r>
              <a:rPr lang="el-GR" sz="1400" dirty="0"/>
              <a:t>από τον τόμο </a:t>
            </a:r>
            <a:r>
              <a:rPr lang="de-DE" sz="1400" dirty="0" smtClean="0"/>
              <a:t>Johann </a:t>
            </a:r>
            <a:r>
              <a:rPr lang="de-DE" sz="1400" dirty="0"/>
              <a:t>Joachim Winckelmann </a:t>
            </a:r>
            <a:r>
              <a:rPr lang="el-GR" sz="1400" dirty="0"/>
              <a:t>, </a:t>
            </a:r>
            <a:r>
              <a:rPr lang="en-US" sz="1400" i="1" dirty="0" err="1"/>
              <a:t>Monumenti</a:t>
            </a:r>
            <a:r>
              <a:rPr lang="en-US" sz="1400" i="1" dirty="0"/>
              <a:t> </a:t>
            </a:r>
            <a:r>
              <a:rPr lang="en-US" sz="1400" i="1" dirty="0" err="1"/>
              <a:t>antichi</a:t>
            </a:r>
            <a:r>
              <a:rPr lang="en-US" sz="1400" i="1" dirty="0"/>
              <a:t> </a:t>
            </a:r>
            <a:r>
              <a:rPr lang="en-US" sz="1400" i="1" dirty="0" err="1"/>
              <a:t>inediti</a:t>
            </a:r>
            <a:r>
              <a:rPr lang="el-GR" sz="1400" dirty="0"/>
              <a:t>, </a:t>
            </a:r>
            <a:r>
              <a:rPr lang="en-US" sz="1400" dirty="0"/>
              <a:t>Vol</a:t>
            </a:r>
            <a:r>
              <a:rPr lang="el-GR" sz="1400" dirty="0"/>
              <a:t>. 2, </a:t>
            </a:r>
            <a:r>
              <a:rPr lang="en-US" sz="1400" dirty="0"/>
              <a:t>Roma </a:t>
            </a:r>
            <a:r>
              <a:rPr lang="en-US" sz="1400" dirty="0" smtClean="0"/>
              <a:t>1767</a:t>
            </a:r>
            <a:r>
              <a:rPr lang="el-GR" sz="1400" dirty="0" smtClean="0"/>
              <a:t>.</a:t>
            </a:r>
          </a:p>
          <a:p>
            <a:pPr marL="0" indent="0">
              <a:buNone/>
            </a:pPr>
            <a:r>
              <a:rPr lang="el-GR" sz="1400" dirty="0" smtClean="0"/>
              <a:t>Εικόνα 79α: </a:t>
            </a:r>
            <a:r>
              <a:rPr lang="en-US" sz="1400" dirty="0"/>
              <a:t>https://it.wikipedia.org/wiki/Apollo_sauroctono#/</a:t>
            </a:r>
            <a:r>
              <a:rPr lang="en-US" sz="1400" dirty="0" smtClean="0"/>
              <a:t>media/File:Apollo_Saurocton_Louvre.jpg </a:t>
            </a:r>
          </a:p>
          <a:p>
            <a:pPr marL="0" indent="0">
              <a:buNone/>
            </a:pPr>
            <a:r>
              <a:rPr lang="el-GR" sz="1400" dirty="0" smtClean="0"/>
              <a:t>Εικόνα 80-81: </a:t>
            </a:r>
            <a:r>
              <a:rPr lang="el-GR" sz="1400" dirty="0"/>
              <a:t>λεπτομέρεια από τον τόμο </a:t>
            </a:r>
            <a:r>
              <a:rPr lang="el-GR" sz="1400" dirty="0" smtClean="0"/>
              <a:t>Λουδοβίκος </a:t>
            </a:r>
            <a:r>
              <a:rPr lang="el-GR" sz="1400" dirty="0" err="1" smtClean="0"/>
              <a:t>Ρόσσιος</a:t>
            </a:r>
            <a:r>
              <a:rPr lang="el-GR" sz="1400" dirty="0" smtClean="0"/>
              <a:t>, </a:t>
            </a:r>
            <a:r>
              <a:rPr lang="el-GR" sz="1400" i="1" dirty="0" err="1" smtClean="0"/>
              <a:t>Εγχειρίδιον</a:t>
            </a:r>
            <a:r>
              <a:rPr lang="el-GR" sz="1400" i="1" dirty="0" smtClean="0"/>
              <a:t> της Αρχαιολογίας και των Τεχνών</a:t>
            </a:r>
            <a:r>
              <a:rPr lang="el-GR" sz="1400" dirty="0" smtClean="0"/>
              <a:t>, Αθήνα 1841.</a:t>
            </a:r>
          </a:p>
        </p:txBody>
      </p:sp>
    </p:spTree>
    <p:extLst>
      <p:ext uri="{BB962C8B-B14F-4D97-AF65-F5344CB8AC3E}">
        <p14:creationId xmlns:p14="http://schemas.microsoft.com/office/powerpoint/2010/main" val="2959761011"/>
      </p:ext>
    </p:extLst>
  </p:cSld>
  <p:clrMapOvr>
    <a:masterClrMapping/>
  </p:clrMapOvr>
  <p:timing>
    <p:tnLst>
      <p:par>
        <p:cTn id="1" dur="indefinite" restart="never" nodeType="tmRoot"/>
      </p:par>
    </p:tn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TotalTime>
  <Words>2805</Words>
  <Application>Microsoft Office PowerPoint</Application>
  <PresentationFormat>Προβολή στην οθόνη (4:3)</PresentationFormat>
  <Paragraphs>354</Paragraphs>
  <Slides>97</Slides>
  <Notes>74</Notes>
  <HiddenSlides>0</HiddenSlides>
  <MMClips>0</MMClips>
  <ScaleCrop>false</ScaleCrop>
  <HeadingPairs>
    <vt:vector size="4" baseType="variant">
      <vt:variant>
        <vt:lpstr>Θέμα</vt:lpstr>
      </vt:variant>
      <vt:variant>
        <vt:i4>2</vt:i4>
      </vt:variant>
      <vt:variant>
        <vt:lpstr>Τίτλοι διαφανειών</vt:lpstr>
      </vt:variant>
      <vt:variant>
        <vt:i4>97</vt:i4>
      </vt:variant>
    </vt:vector>
  </HeadingPairs>
  <TitlesOfParts>
    <vt:vector size="99" baseType="lpstr">
      <vt:lpstr>Leere Präsentation</vt:lpstr>
      <vt:lpstr>Θέμα του Office</vt:lpstr>
      <vt:lpstr>Εισαγωγή στις εικαστικές τέχνες</vt:lpstr>
      <vt:lpstr>Σκοποί  ενότητας</vt:lpstr>
      <vt:lpstr>Περιεχόμενα ενότητας</vt:lpstr>
      <vt:lpstr>Ελληνική τέχνη</vt:lpstr>
      <vt:lpstr>Ελληνική τέχνη</vt:lpstr>
      <vt:lpstr>Ελληνική τέχνη</vt:lpstr>
      <vt:lpstr>Ελληνική τέχνη</vt:lpstr>
      <vt:lpstr>Ελληνική τέχνη</vt:lpstr>
      <vt:lpstr>Κλασική Aρχαιολογία</vt:lpstr>
      <vt:lpstr>Aρχαιολογία</vt:lpstr>
      <vt:lpstr>Aρχαιολογία</vt:lpstr>
      <vt:lpstr>Aρχαιολογία</vt:lpstr>
      <vt:lpstr>Aρχαιολογία</vt:lpstr>
      <vt:lpstr>Aρχαιολογία</vt:lpstr>
      <vt:lpstr>Πώς γίνεται η αρχαιολογική έρευνα;</vt:lpstr>
      <vt:lpstr>Παρουσίαση του PowerPoint</vt:lpstr>
      <vt:lpstr>Ο ναός του Διός</vt:lpstr>
      <vt:lpstr>Παρουσίαση του PowerPoint</vt:lpstr>
      <vt:lpstr>Ο ναός του Διός</vt:lpstr>
      <vt:lpstr>Παρουσίαση του PowerPoint</vt:lpstr>
      <vt:lpstr>Πώς γίνεται η αρχαιολογική έρευνα;</vt:lpstr>
      <vt:lpstr>Ανακάλυψη / μελέτη ορατών ακόμα αρχαιοτήτων</vt:lpstr>
      <vt:lpstr>Πώς γίνεται η αρχαιολογική έρευνα;</vt:lpstr>
      <vt:lpstr>Ανακάλυψη αρχαίων τόπων με επιφανειακή έρευνα και με γεωφυσικές / γεωμαγνητικές μετρήσεις</vt:lpstr>
      <vt:lpstr>Πώς γίνεται η αρχαιολογική έρευνα;</vt:lpstr>
      <vt:lpstr>Παρουσίαση του PowerPoint</vt:lpstr>
      <vt:lpstr>Παρουσίαση του PowerPoint</vt:lpstr>
      <vt:lpstr>Παρουσίαση του PowerPoint</vt:lpstr>
      <vt:lpstr>Από πότε υπάρχει η αρχαιολογική / αρχαιογνωστική έρευνα: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ενασχόληση με το παρελθόν στην Ιταλία</vt:lpstr>
      <vt:lpstr>Παρουσίαση του PowerPoint</vt:lpstr>
      <vt:lpstr>Παρουσίαση του PowerPoint</vt:lpstr>
      <vt:lpstr>Η ενασχόληση με το παρελθόν στην Ιταλία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Μερικά στοιχεία για την ελληνική αρχαιολογία</vt:lpstr>
      <vt:lpstr>Παρουσίαση του PowerPoint</vt:lpstr>
      <vt:lpstr>Παρουσίαση του PowerPoint</vt:lpstr>
      <vt:lpstr>Παρουσίαση του PowerPoint</vt:lpstr>
      <vt:lpstr>Παρουσίαση του PowerPoint</vt:lpstr>
      <vt:lpstr>Τέλος Ενότητας</vt:lpstr>
      <vt:lpstr>Χρηματοδότηση</vt:lpstr>
      <vt:lpstr>Σημείωμα Ιστορικού Εκδόσεων Έργου</vt:lpstr>
      <vt:lpstr>Σημείωμα Αναφοράς</vt:lpstr>
      <vt:lpstr>Σημείωμα Αδειοδότησης</vt:lpstr>
      <vt:lpstr>Σημείωμα Χρήσης Έργων Τρίτων (1/6)</vt:lpstr>
      <vt:lpstr>Σημείωμα Χρήσης Έργων Τρίτων (2/6)</vt:lpstr>
      <vt:lpstr>Σημείωμα Χρήσης Έργων Τρίτων (3/6)</vt:lpstr>
      <vt:lpstr>Σημείωμα Χρήσης Έργων Τρίτων (5/6)</vt:lpstr>
      <vt:lpstr>Σημείωμα Χρήσης Έργων Τρίτων (5/6)</vt:lpstr>
      <vt:lpstr>Σημείωμα Χρήσης Έργων Τρίτων (6/6)</vt:lpstr>
    </vt:vector>
  </TitlesOfParts>
  <Company>privat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Martin Kreeb</dc:creator>
  <cp:lastModifiedBy>Mania</cp:lastModifiedBy>
  <cp:revision>240</cp:revision>
  <dcterms:created xsi:type="dcterms:W3CDTF">2012-05-25T06:11:58Z</dcterms:created>
  <dcterms:modified xsi:type="dcterms:W3CDTF">2015-07-21T06:26:32Z</dcterms:modified>
</cp:coreProperties>
</file>