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handoutMasterIdLst>
    <p:handoutMasterId r:id="rId41"/>
  </p:handoutMasterIdLst>
  <p:sldIdLst>
    <p:sldId id="341" r:id="rId2"/>
    <p:sldId id="261" r:id="rId3"/>
    <p:sldId id="262" r:id="rId4"/>
    <p:sldId id="422" r:id="rId5"/>
    <p:sldId id="436" r:id="rId6"/>
    <p:sldId id="437" r:id="rId7"/>
    <p:sldId id="438" r:id="rId8"/>
    <p:sldId id="439" r:id="rId9"/>
    <p:sldId id="440" r:id="rId10"/>
    <p:sldId id="441" r:id="rId11"/>
    <p:sldId id="442" r:id="rId12"/>
    <p:sldId id="443" r:id="rId13"/>
    <p:sldId id="444" r:id="rId14"/>
    <p:sldId id="464" r:id="rId15"/>
    <p:sldId id="445" r:id="rId16"/>
    <p:sldId id="465"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67" r:id="rId30"/>
    <p:sldId id="321" r:id="rId31"/>
    <p:sldId id="320" r:id="rId32"/>
    <p:sldId id="322" r:id="rId33"/>
    <p:sldId id="280" r:id="rId34"/>
    <p:sldId id="342" r:id="rId35"/>
    <p:sldId id="343" r:id="rId36"/>
    <p:sldId id="344" r:id="rId37"/>
    <p:sldId id="345" r:id="rId38"/>
    <p:sldId id="346"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272" autoAdjust="0"/>
  </p:normalViewPr>
  <p:slideViewPr>
    <p:cSldViewPr>
      <p:cViewPr>
        <p:scale>
          <a:sx n="100" d="100"/>
          <a:sy n="100" d="100"/>
        </p:scale>
        <p:origin x="-420"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E8E852-9188-430D-9BE8-9BB856D0F314}" type="datetimeFigureOut">
              <a:rPr lang="el-GR" smtClean="0"/>
              <a:pPr/>
              <a:t>26/8/2015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1CF21A-92A8-4CFE-9F61-18089F3B8DA7}"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664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2200634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7"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0191615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20629002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92150"/>
            <a:ext cx="6657975" cy="752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331913" y="6248400"/>
            <a:ext cx="5138737"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r>
              <a:rPr lang="el-GR" altLang="en-US"/>
              <a:t> ΜΗΧΑΝΙΣΜΟΙ ΠΟΙΟΤΗΤΑΣ ΥΠΗΡΕΣΙΑΣ ΣΕ ΔΙΚΤΥΑ</a:t>
            </a:r>
            <a:endParaRPr lang="en-US" altLang="en-US"/>
          </a:p>
        </p:txBody>
      </p:sp>
      <p:sp>
        <p:nvSpPr>
          <p:cNvPr id="6" name="Slide Number Placeholder 5"/>
          <p:cNvSpPr>
            <a:spLocks noGrp="1"/>
          </p:cNvSpPr>
          <p:nvPr>
            <p:ph type="sldNum" sz="quarter" idx="11"/>
          </p:nvPr>
        </p:nvSpPr>
        <p:spPr>
          <a:xfrm>
            <a:off x="6553200" y="6248400"/>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2F01FF03-B364-442C-8110-96561E33D37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Εισαγωγή στην Ποιότητα Υπηρεσίας</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1229379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3463375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504095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10"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0265245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6"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671241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47219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9"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2724010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721" y="6170955"/>
            <a:ext cx="587839" cy="570413"/>
          </a:xfrm>
          <a:prstGeom prst="rect">
            <a:avLst/>
          </a:prstGeom>
        </p:spPr>
      </p:pic>
    </p:spTree>
    <p:extLst>
      <p:ext uri="{BB962C8B-B14F-4D97-AF65-F5344CB8AC3E}">
        <p14:creationId xmlns:p14="http://schemas.microsoft.com/office/powerpoint/2010/main" xmlns="" val="37511797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xmlns="" val="33886660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 id="2147483674"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uras@ct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u6.cti.gr/ru6/boura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ru6.cti.gr/ru6/bouras/graduate-courses/mhxanismoi-poiothtas-uphresias?language=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ΜΗΧΑΝΙΣΜΟΙ ΠΟΙΟΤΗΤΑΣ ΥΠΗΡΕΣΙΑΣ ΣΕ ΔΙΚΤΥΑ</a:t>
            </a:r>
            <a:endParaRPr lang="el-GR" dirty="0"/>
          </a:p>
        </p:txBody>
      </p:sp>
      <p:sp>
        <p:nvSpPr>
          <p:cNvPr id="3" name="Υπότιτλος 2"/>
          <p:cNvSpPr>
            <a:spLocks noGrp="1"/>
          </p:cNvSpPr>
          <p:nvPr>
            <p:ph type="subTitle" idx="1"/>
          </p:nvPr>
        </p:nvSpPr>
        <p:spPr/>
        <p:txBody>
          <a:bodyPr>
            <a:normAutofit fontScale="55000" lnSpcReduction="20000"/>
          </a:bodyPr>
          <a:lstStyle/>
          <a:p>
            <a:r>
              <a:rPr lang="el-GR" dirty="0" smtClean="0"/>
              <a:t>Ενότητα </a:t>
            </a:r>
            <a:r>
              <a:rPr lang="en-US" dirty="0" smtClean="0"/>
              <a:t>#</a:t>
            </a:r>
            <a:r>
              <a:rPr lang="el-GR" dirty="0" smtClean="0"/>
              <a:t> </a:t>
            </a:r>
            <a:r>
              <a:rPr lang="en-US" dirty="0" smtClean="0"/>
              <a:t>6</a:t>
            </a:r>
            <a:r>
              <a:rPr lang="el-GR" dirty="0" smtClean="0"/>
              <a:t>:</a:t>
            </a:r>
            <a:r>
              <a:rPr lang="en-US" dirty="0" smtClean="0"/>
              <a:t> </a:t>
            </a:r>
            <a:r>
              <a:rPr lang="en-GB" altLang="en-US" dirty="0" smtClean="0"/>
              <a:t>Differentiated Services (</a:t>
            </a:r>
            <a:r>
              <a:rPr lang="en-GB" altLang="en-US" dirty="0" err="1" smtClean="0"/>
              <a:t>DiffServ</a:t>
            </a:r>
            <a:r>
              <a:rPr lang="en-GB" altLang="en-US" dirty="0" smtClean="0"/>
              <a:t>) III</a:t>
            </a:r>
            <a:endParaRPr lang="el-GR" dirty="0" smtClean="0"/>
          </a:p>
          <a:p>
            <a:endParaRPr lang="en-US" dirty="0" smtClean="0"/>
          </a:p>
          <a:p>
            <a:endParaRPr lang="el-GR" dirty="0" smtClean="0"/>
          </a:p>
          <a:p>
            <a:r>
              <a:rPr lang="el-GR" dirty="0" smtClean="0"/>
              <a:t>Καθηγητής Χρήστος Ι. </a:t>
            </a:r>
            <a:r>
              <a:rPr lang="el-GR" dirty="0" err="1" smtClean="0"/>
              <a:t>Μπούρας</a:t>
            </a:r>
            <a:endParaRPr lang="el-GR" dirty="0" smtClean="0"/>
          </a:p>
          <a:p>
            <a:r>
              <a:rPr lang="el-GR" dirty="0" smtClean="0"/>
              <a:t>Τμήμα Μηχανικών Η/Υ &amp; Πληροφορικής</a:t>
            </a:r>
            <a:r>
              <a:rPr lang="en-US" dirty="0" smtClean="0"/>
              <a:t>, </a:t>
            </a:r>
            <a:r>
              <a:rPr lang="el-GR" dirty="0" smtClean="0"/>
              <a:t>Πανεπιστήμιο Πατρών</a:t>
            </a:r>
          </a:p>
          <a:p>
            <a:r>
              <a:rPr lang="en-US" dirty="0" smtClean="0"/>
              <a:t>email: </a:t>
            </a:r>
            <a:r>
              <a:rPr lang="en-US" dirty="0" smtClean="0">
                <a:hlinkClick r:id="rId3"/>
              </a:rPr>
              <a:t>bouras@cti.gr</a:t>
            </a:r>
            <a:r>
              <a:rPr lang="el-GR" dirty="0" smtClean="0"/>
              <a:t>,</a:t>
            </a:r>
            <a:r>
              <a:rPr lang="en-US" dirty="0" smtClean="0"/>
              <a:t> site: </a:t>
            </a:r>
            <a:r>
              <a:rPr lang="en-US" dirty="0" smtClean="0">
                <a:hlinkClick r:id="rId4"/>
              </a:rPr>
              <a:t>http://ru6.cti.gr/ru6/bouras</a:t>
            </a:r>
            <a:r>
              <a:rPr lang="el-GR" dirty="0" smtClean="0"/>
              <a:t>  </a:t>
            </a:r>
            <a:endParaRPr lang="en-US" dirty="0" smtClean="0"/>
          </a:p>
          <a:p>
            <a:endParaRPr lang="en-US" dirty="0" smtClean="0"/>
          </a:p>
          <a:p>
            <a:endParaRPr lang="el-GR" dirty="0" smtClean="0"/>
          </a:p>
        </p:txBody>
      </p:sp>
      <p:pic>
        <p:nvPicPr>
          <p:cNvPr id="4" name="Εικόνα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909301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altLang="en-US" smtClean="0"/>
              <a:t>IP Premium</a:t>
            </a:r>
            <a:r>
              <a:rPr lang="el-GR" altLang="en-US" smtClean="0"/>
              <a:t> (3)</a:t>
            </a:r>
          </a:p>
        </p:txBody>
      </p:sp>
      <p:sp>
        <p:nvSpPr>
          <p:cNvPr id="32773" name="Rectangle 3"/>
          <p:cNvSpPr>
            <a:spLocks noGrp="1" noChangeArrowheads="1"/>
          </p:cNvSpPr>
          <p:nvPr>
            <p:ph type="body" idx="1"/>
          </p:nvPr>
        </p:nvSpPr>
        <p:spPr/>
        <p:txBody>
          <a:bodyPr>
            <a:normAutofit fontScale="70000" lnSpcReduction="20000"/>
          </a:bodyPr>
          <a:lstStyle/>
          <a:p>
            <a:r>
              <a:rPr lang="el-GR" altLang="en-US" smtClean="0"/>
              <a:t>Το προφίλ αστυνόμευσης (</a:t>
            </a:r>
            <a:r>
              <a:rPr lang="en-US" altLang="en-US" smtClean="0"/>
              <a:t>token bucket) </a:t>
            </a:r>
            <a:r>
              <a:rPr lang="el-GR" altLang="en-US" smtClean="0"/>
              <a:t>πρέπει να ορίζεται (σύμφωνα με τον ορισμό της) με βάθος μερικά πακέτα και χωρητικότητα ελαφρά μεγαλύτερη από αυτή που εγγυάται η υπηρεσία. Στόχος είναι να απορροφώνται και κάποιες μικρές αλλοιώσεις στα χαρακτηριστικά της κίνησης</a:t>
            </a:r>
          </a:p>
          <a:p>
            <a:r>
              <a:rPr lang="el-GR" altLang="en-US" smtClean="0"/>
              <a:t>Η αστυνόμευση γίνεται μόνο στους κόμβους εισόδου σε DiffServ </a:t>
            </a:r>
            <a:r>
              <a:rPr lang="en-US" altLang="en-US" smtClean="0"/>
              <a:t>domain. (</a:t>
            </a:r>
            <a:r>
              <a:rPr lang="el-GR" altLang="en-US" smtClean="0"/>
              <a:t>ελαχιστοποίηση χρησιμοποιούμενων μηχανισμών). Επίσης αυτό μπορεί να αποφευχθεί αν η κίνηση προέρχεται από κάποιο άλλο «έμπιστο» διαχειριστικό τμήμα.</a:t>
            </a:r>
          </a:p>
          <a:p>
            <a:r>
              <a:rPr lang="el-GR" altLang="en-US" smtClean="0"/>
              <a:t>Τα πακέτα εισάγονται σε ξεχωριστή ουρά με αυστηρή κατά προτεραιότητα χρονοδρομολόγηση προκειμένου να επιτυγχάνεται η ελάχιστη δυνατή καθυστέρηση.</a:t>
            </a:r>
          </a:p>
          <a:p>
            <a:r>
              <a:rPr lang="el-GR" altLang="en-US" smtClean="0"/>
              <a:t>Τέλος, δεν απαιτεί μηχανισμούς διαχείρισης ουρών αφού προφανώς η ουρά εξυπηρέτησης θα έχει μικρό μήκος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ltLang="en-US" smtClean="0"/>
              <a:t>IP Premium</a:t>
            </a:r>
            <a:r>
              <a:rPr lang="el-GR" altLang="en-US" smtClean="0"/>
              <a:t> (4)</a:t>
            </a:r>
          </a:p>
        </p:txBody>
      </p:sp>
      <p:sp>
        <p:nvSpPr>
          <p:cNvPr id="33797" name="Rectangle 3"/>
          <p:cNvSpPr>
            <a:spLocks noGrp="1" noChangeArrowheads="1"/>
          </p:cNvSpPr>
          <p:nvPr>
            <p:ph type="body" idx="1"/>
          </p:nvPr>
        </p:nvSpPr>
        <p:spPr/>
        <p:txBody>
          <a:bodyPr>
            <a:normAutofit fontScale="77500" lnSpcReduction="20000"/>
          </a:bodyPr>
          <a:lstStyle/>
          <a:p>
            <a:r>
              <a:rPr lang="el-GR" altLang="en-US" smtClean="0"/>
              <a:t>Χρησιμοποιείται η DSCP τιμή 101110 </a:t>
            </a:r>
          </a:p>
          <a:p>
            <a:r>
              <a:rPr lang="el-GR" altLang="en-US" smtClean="0"/>
              <a:t>Αυστηρή αστυνόμευση με βάση το token bucket (CIR και depth)</a:t>
            </a:r>
          </a:p>
          <a:p>
            <a:pPr lvl="1"/>
            <a:r>
              <a:rPr lang="el-GR" altLang="en-US" smtClean="0"/>
              <a:t>Ιδιαίτερη σημασία επιλογής προφίλ αστυνόμευσης ανάλογα με το πρωτόκολλο μεταφοράς (TCP ή UDP)</a:t>
            </a:r>
          </a:p>
          <a:p>
            <a:pPr lvl="1"/>
            <a:r>
              <a:rPr lang="el-GR" altLang="en-US" smtClean="0"/>
              <a:t>token bucket profile και εξάρτηση από TCP window = (2*delay*bandwidth)/(8*MTU)</a:t>
            </a:r>
          </a:p>
          <a:p>
            <a:r>
              <a:rPr lang="el-GR" altLang="en-US" smtClean="0"/>
              <a:t>αυστηρή κατά προτεραιότητα χρονοδρομολόγηση </a:t>
            </a:r>
          </a:p>
          <a:p>
            <a:pPr lvl="1"/>
            <a:r>
              <a:rPr lang="el-GR" altLang="en-US" smtClean="0"/>
              <a:t>Χρήση </a:t>
            </a:r>
            <a:r>
              <a:rPr lang="en-US" altLang="en-US" smtClean="0"/>
              <a:t>Priority Queueing</a:t>
            </a:r>
            <a:r>
              <a:rPr lang="el-GR" altLang="en-US" smtClean="0"/>
              <a:t> ή της ουράς μέγιστης προτεραιότητας του </a:t>
            </a:r>
            <a:r>
              <a:rPr lang="en-US" altLang="en-US" smtClean="0"/>
              <a:t>Modified Deficit Round Robin (strict priority mode)</a:t>
            </a:r>
            <a:endParaRPr lang="el-GR" altLang="en-US" smtClean="0"/>
          </a:p>
          <a:p>
            <a:r>
              <a:rPr lang="el-GR" altLang="en-US" smtClean="0"/>
              <a:t>Παρέχεται σήμερα από το </a:t>
            </a:r>
            <a:r>
              <a:rPr lang="en-US" altLang="en-US" smtClean="0"/>
              <a:t>Geant </a:t>
            </a:r>
            <a:r>
              <a:rPr lang="el-GR" altLang="en-US" smtClean="0"/>
              <a:t>και διάφορα </a:t>
            </a:r>
            <a:r>
              <a:rPr lang="en-US" altLang="en-US" smtClean="0"/>
              <a:t>NRENs</a:t>
            </a:r>
            <a:endParaRPr lang="el-GR"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altLang="en-US" smtClean="0"/>
              <a:t>QBone Premium</a:t>
            </a:r>
            <a:endParaRPr lang="el-GR" altLang="en-US" smtClean="0"/>
          </a:p>
        </p:txBody>
      </p:sp>
      <p:sp>
        <p:nvSpPr>
          <p:cNvPr id="34821" name="Rectangle 3"/>
          <p:cNvSpPr>
            <a:spLocks noGrp="1" noChangeArrowheads="1"/>
          </p:cNvSpPr>
          <p:nvPr>
            <p:ph type="body" idx="1"/>
          </p:nvPr>
        </p:nvSpPr>
        <p:spPr/>
        <p:txBody>
          <a:bodyPr>
            <a:normAutofit fontScale="85000" lnSpcReduction="20000"/>
          </a:bodyPr>
          <a:lstStyle/>
          <a:p>
            <a:r>
              <a:rPr lang="el-GR" altLang="en-US" smtClean="0"/>
              <a:t>Ορίστηκε από τη ομάδα </a:t>
            </a:r>
            <a:r>
              <a:rPr lang="en-US" altLang="en-US" smtClean="0"/>
              <a:t>QBone</a:t>
            </a:r>
            <a:r>
              <a:rPr lang="el-GR" altLang="en-US" smtClean="0"/>
              <a:t> του </a:t>
            </a:r>
            <a:r>
              <a:rPr lang="en-US" altLang="en-US" smtClean="0"/>
              <a:t>Internet</a:t>
            </a:r>
            <a:r>
              <a:rPr lang="el-GR" altLang="en-US" smtClean="0"/>
              <a:t>2</a:t>
            </a:r>
          </a:p>
          <a:p>
            <a:r>
              <a:rPr lang="el-GR" altLang="en-US" smtClean="0"/>
              <a:t>Έχει σαν στόχο την παροχή εγγυήσεων χωρητικότητας χωρίς απώλειες πακέτων, με την ελάχιστη δυνατή καθυστέρηση και </a:t>
            </a:r>
            <a:r>
              <a:rPr lang="en-US" altLang="en-US" smtClean="0"/>
              <a:t>jitter</a:t>
            </a:r>
            <a:r>
              <a:rPr lang="el-GR" altLang="en-US" smtClean="0"/>
              <a:t> σε κίνηση με περιορισμένο μέγιστο ρυθμό που διατρέχει πολλαπλά διαχειριστικά τμήματα</a:t>
            </a:r>
          </a:p>
          <a:p>
            <a:r>
              <a:rPr lang="el-GR" altLang="en-US" smtClean="0"/>
              <a:t>Παρόμοια με την </a:t>
            </a:r>
            <a:r>
              <a:rPr lang="en-US" altLang="en-US" smtClean="0"/>
              <a:t>IP Premium</a:t>
            </a:r>
            <a:endParaRPr lang="el-GR" altLang="en-US" smtClean="0"/>
          </a:p>
          <a:p>
            <a:r>
              <a:rPr lang="el-GR" altLang="en-US" smtClean="0"/>
              <a:t>Διαφορές:</a:t>
            </a:r>
          </a:p>
          <a:p>
            <a:pPr lvl="1"/>
            <a:r>
              <a:rPr lang="el-GR" altLang="en-US" smtClean="0"/>
              <a:t>η </a:t>
            </a:r>
            <a:r>
              <a:rPr lang="en-US" altLang="en-US" smtClean="0"/>
              <a:t>QBone Premium</a:t>
            </a:r>
            <a:r>
              <a:rPr lang="el-GR" altLang="en-US" smtClean="0"/>
              <a:t> απαιτεί οι συνοριακοί κόμβοι ενός </a:t>
            </a:r>
            <a:r>
              <a:rPr lang="en-US" altLang="en-US" smtClean="0"/>
              <a:t>domain</a:t>
            </a:r>
            <a:r>
              <a:rPr lang="el-GR" altLang="en-US" smtClean="0"/>
              <a:t> να υποστηρίζουν την μορφοποίηση της συνένωσης ροών που εξέρχονται από αυτούς.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l-GR" altLang="en-US" smtClean="0"/>
              <a:t>Απόδοση </a:t>
            </a:r>
            <a:r>
              <a:rPr lang="en-US" altLang="en-US" smtClean="0"/>
              <a:t>EF based </a:t>
            </a:r>
            <a:r>
              <a:rPr lang="el-GR" altLang="en-US" smtClean="0"/>
              <a:t>Υπηρεσιών (1)</a:t>
            </a:r>
          </a:p>
        </p:txBody>
      </p:sp>
      <p:sp>
        <p:nvSpPr>
          <p:cNvPr id="35845" name="Rectangle 3"/>
          <p:cNvSpPr>
            <a:spLocks noGrp="1" noChangeArrowheads="1"/>
          </p:cNvSpPr>
          <p:nvPr>
            <p:ph type="body" idx="1"/>
          </p:nvPr>
        </p:nvSpPr>
        <p:spPr/>
        <p:txBody>
          <a:bodyPr>
            <a:normAutofit fontScale="92500" lnSpcReduction="20000"/>
          </a:bodyPr>
          <a:lstStyle/>
          <a:p>
            <a:r>
              <a:rPr lang="el-GR" altLang="en-US" dirty="0" smtClean="0"/>
              <a:t>Η μελέτη και ανάλυση της ποιότητας υπηρεσίας που παρέχουν παρουσιάζει μεγάλη δυσκολία</a:t>
            </a:r>
          </a:p>
          <a:p>
            <a:pPr lvl="1"/>
            <a:r>
              <a:rPr lang="el-GR" altLang="en-US" dirty="0" smtClean="0"/>
              <a:t>Αφορούν συνενώσεις ροών που η μορφή και τα χαρακτηριστικά τους δεν μπορούν να προσεγγιστούν εύκολα, ενώ επίσης δέχονται και αλλοίωση από τα </a:t>
            </a:r>
            <a:r>
              <a:rPr lang="en-US" altLang="en-US" dirty="0" smtClean="0"/>
              <a:t>IP</a:t>
            </a:r>
            <a:r>
              <a:rPr lang="el-GR" altLang="en-US" dirty="0" smtClean="0"/>
              <a:t> δίκτυα. </a:t>
            </a:r>
          </a:p>
          <a:p>
            <a:r>
              <a:rPr lang="el-GR" altLang="en-US" dirty="0" smtClean="0"/>
              <a:t>Έχουν παρουσιαστεί διάφορες έρευνες για την απόδοση των </a:t>
            </a:r>
            <a:r>
              <a:rPr lang="en-US" altLang="en-US" dirty="0" smtClean="0"/>
              <a:t>EF based</a:t>
            </a:r>
            <a:r>
              <a:rPr lang="el-GR" altLang="en-US" dirty="0" smtClean="0"/>
              <a:t> υπηρεσιών. Τα σημεία τα οποία εξετάζονται είναι η επίδραση του μεγέθους της ουράς και του αλγόριθμου δρομολόγησης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l-GR" altLang="en-US" dirty="0" smtClean="0"/>
              <a:t>Απόδοση </a:t>
            </a:r>
            <a:r>
              <a:rPr lang="en-US" altLang="en-US" dirty="0" smtClean="0"/>
              <a:t>EF based </a:t>
            </a:r>
            <a:r>
              <a:rPr lang="el-GR" altLang="en-US" dirty="0" smtClean="0"/>
              <a:t>Υπηρεσιών ()</a:t>
            </a:r>
          </a:p>
        </p:txBody>
      </p:sp>
      <p:sp>
        <p:nvSpPr>
          <p:cNvPr id="35845" name="Rectangle 3"/>
          <p:cNvSpPr>
            <a:spLocks noGrp="1" noChangeArrowheads="1"/>
          </p:cNvSpPr>
          <p:nvPr>
            <p:ph type="body" idx="1"/>
          </p:nvPr>
        </p:nvSpPr>
        <p:spPr/>
        <p:txBody>
          <a:bodyPr>
            <a:normAutofit fontScale="92500" lnSpcReduction="10000"/>
          </a:bodyPr>
          <a:lstStyle/>
          <a:p>
            <a:r>
              <a:rPr lang="el-GR" altLang="en-US" dirty="0" smtClean="0"/>
              <a:t>Σημαντικές παρατηρήσεις:</a:t>
            </a:r>
          </a:p>
          <a:p>
            <a:pPr lvl="1"/>
            <a:r>
              <a:rPr lang="el-GR" altLang="en-US" dirty="0" smtClean="0"/>
              <a:t>Η μέση καθυστέρηση φαίνεται να αυξάνεται γραμμικά με την αύξηση του μεγέθους του πακέτου</a:t>
            </a:r>
          </a:p>
          <a:p>
            <a:pPr lvl="1"/>
            <a:r>
              <a:rPr lang="el-GR" altLang="en-US" dirty="0" smtClean="0"/>
              <a:t>Η αύξηση παρουσιάζεται περισσότερο απότομη με την απουσία κίνησης καλύτερης προσπάθειας.</a:t>
            </a:r>
          </a:p>
          <a:p>
            <a:pPr lvl="1"/>
            <a:r>
              <a:rPr lang="el-GR" altLang="en-US" dirty="0" smtClean="0"/>
              <a:t>Η διακύμανση καθυστέρησης, παρουσιάζεται κατά την απουσία κίνησης καλύτερης προσπάθειας να αυξάνεται γραμμικά ενώ με την παρουσία της παρουσιάζει μεταβολές χωρίς να ακολουθεί συγκεκριμένη μορφή.</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r>
              <a:rPr lang="el-GR" altLang="en-US" dirty="0" smtClean="0"/>
              <a:t>Απόδοση </a:t>
            </a:r>
            <a:r>
              <a:rPr lang="en-US" altLang="en-US" dirty="0" smtClean="0"/>
              <a:t>EF based </a:t>
            </a:r>
            <a:r>
              <a:rPr lang="el-GR" altLang="en-US" dirty="0" smtClean="0"/>
              <a:t>Υπηρεσιών (3)</a:t>
            </a:r>
          </a:p>
        </p:txBody>
      </p:sp>
      <p:sp>
        <p:nvSpPr>
          <p:cNvPr id="36869" name="Rectangle 3"/>
          <p:cNvSpPr>
            <a:spLocks noGrp="1" noChangeArrowheads="1"/>
          </p:cNvSpPr>
          <p:nvPr>
            <p:ph type="body" idx="1"/>
          </p:nvPr>
        </p:nvSpPr>
        <p:spPr/>
        <p:txBody>
          <a:bodyPr>
            <a:normAutofit/>
          </a:bodyPr>
          <a:lstStyle/>
          <a:p>
            <a:r>
              <a:rPr lang="el-GR" altLang="en-US" dirty="0" smtClean="0"/>
              <a:t>Πειραματική αξιολόγηση της απόδοσης που αντιλαμβάνεται η </a:t>
            </a:r>
            <a:r>
              <a:rPr lang="en-US" altLang="en-US" dirty="0" smtClean="0"/>
              <a:t>EF</a:t>
            </a:r>
            <a:r>
              <a:rPr lang="el-GR" altLang="en-US" dirty="0" smtClean="0"/>
              <a:t> κίνηση κατά μήκος ενός </a:t>
            </a:r>
            <a:r>
              <a:rPr lang="en-US" altLang="en-US" dirty="0" err="1" smtClean="0"/>
              <a:t>DiffServ</a:t>
            </a:r>
            <a:r>
              <a:rPr lang="el-GR" altLang="en-US" dirty="0" smtClean="0"/>
              <a:t> διαχειριστικού τμήματος όπου υπάρχουν πολλά σημεία συγκέντρωσης ροών και επομένως πιθανά σημεία συμφόρησης.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r>
              <a:rPr lang="el-GR" altLang="en-US" dirty="0" smtClean="0"/>
              <a:t>Απόδοση </a:t>
            </a:r>
            <a:r>
              <a:rPr lang="en-US" altLang="en-US" dirty="0" smtClean="0"/>
              <a:t>EF based </a:t>
            </a:r>
            <a:r>
              <a:rPr lang="el-GR" altLang="en-US" dirty="0" smtClean="0"/>
              <a:t>Υπηρεσιών (4)</a:t>
            </a:r>
          </a:p>
        </p:txBody>
      </p:sp>
      <p:sp>
        <p:nvSpPr>
          <p:cNvPr id="36869" name="Rectangle 3"/>
          <p:cNvSpPr>
            <a:spLocks noGrp="1" noChangeArrowheads="1"/>
          </p:cNvSpPr>
          <p:nvPr>
            <p:ph type="body" idx="1"/>
          </p:nvPr>
        </p:nvSpPr>
        <p:spPr/>
        <p:txBody>
          <a:bodyPr>
            <a:normAutofit fontScale="70000" lnSpcReduction="20000"/>
          </a:bodyPr>
          <a:lstStyle/>
          <a:p>
            <a:r>
              <a:rPr lang="el-GR" altLang="en-US" dirty="0" smtClean="0"/>
              <a:t>Συμπεράσματα:</a:t>
            </a:r>
          </a:p>
          <a:p>
            <a:pPr lvl="1"/>
            <a:r>
              <a:rPr lang="el-GR" altLang="en-US" dirty="0" smtClean="0"/>
              <a:t>Η καθυστέρηση από άκρο σε άκρο είναι ανάλογη του αριθμού των σημείων που παρουσιάζουν συμφόρηση στη διαδρομή των πακέτων από την πηγή στον προορισμό</a:t>
            </a:r>
          </a:p>
          <a:p>
            <a:pPr lvl="1"/>
            <a:r>
              <a:rPr lang="el-GR" altLang="en-US" dirty="0" smtClean="0"/>
              <a:t>Οι καθυστερήσεις των </a:t>
            </a:r>
            <a:r>
              <a:rPr lang="en-US" altLang="en-US" dirty="0" smtClean="0"/>
              <a:t>EF</a:t>
            </a:r>
            <a:r>
              <a:rPr lang="el-GR" altLang="en-US" dirty="0" smtClean="0"/>
              <a:t> πακέτων οφείλονται κυρίως στην καθυστέρηση στις ουρές. </a:t>
            </a:r>
          </a:p>
          <a:p>
            <a:pPr lvl="1"/>
            <a:r>
              <a:rPr lang="el-GR" altLang="en-US" dirty="0" smtClean="0"/>
              <a:t>Η συνένωση πολλών ροών οδηγεί στην αύξηση της καθυστέρησης και της διακύμανσης καθυστέρησης και ιδίως στη δεύτερη περίπτωση η επίδραση του βαθμού συνένωσης είναι αντιστρόφως ανάλογη του μεγέθους των </a:t>
            </a:r>
            <a:r>
              <a:rPr lang="en-US" altLang="en-US" dirty="0" smtClean="0"/>
              <a:t>EF</a:t>
            </a:r>
            <a:r>
              <a:rPr lang="el-GR" altLang="en-US" dirty="0" smtClean="0"/>
              <a:t> πακέτων.</a:t>
            </a:r>
          </a:p>
          <a:p>
            <a:pPr lvl="1"/>
            <a:r>
              <a:rPr lang="el-GR" altLang="en-US" dirty="0" smtClean="0"/>
              <a:t>Διακύμανση καθυστέρησης εμφανίζεται ακόμη και στις περιπτώσεις όπου δεν έχουμε κίνηση καλύτερης προσπάθειας αλλά υπάρχουν συνενώσεις </a:t>
            </a:r>
            <a:r>
              <a:rPr lang="en-US" altLang="en-US" dirty="0" smtClean="0"/>
              <a:t>EF</a:t>
            </a:r>
            <a:r>
              <a:rPr lang="el-GR" altLang="en-US" dirty="0" smtClean="0"/>
              <a:t> κίνησης. Οφείλεται στη συγκέντρωση πακέτων στις ουρές της </a:t>
            </a:r>
            <a:r>
              <a:rPr lang="en-US" altLang="en-US" dirty="0" smtClean="0"/>
              <a:t>EF</a:t>
            </a:r>
            <a:r>
              <a:rPr lang="el-GR" altLang="en-US" dirty="0" smtClean="0"/>
              <a:t> κίνησης καθώς απομακρύνονται από την είσοδο του </a:t>
            </a:r>
            <a:r>
              <a:rPr lang="en-US" altLang="en-US" dirty="0" err="1" smtClean="0"/>
              <a:t>DiffServ</a:t>
            </a:r>
            <a:r>
              <a:rPr lang="el-GR" altLang="en-US" dirty="0" smtClean="0"/>
              <a:t> </a:t>
            </a:r>
            <a:r>
              <a:rPr lang="en-US" altLang="en-US" dirty="0" smtClean="0"/>
              <a:t>domain</a:t>
            </a:r>
            <a:endParaRPr lang="el-GR" alt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fontScale="90000"/>
          </a:bodyPr>
          <a:lstStyle/>
          <a:p>
            <a:r>
              <a:rPr lang="el-GR" altLang="en-US" smtClean="0"/>
              <a:t>Βασικές Αρχές σχεδίασης </a:t>
            </a:r>
            <a:r>
              <a:rPr lang="en-US" altLang="en-US" smtClean="0"/>
              <a:t>EF based </a:t>
            </a:r>
            <a:r>
              <a:rPr lang="el-GR" altLang="en-US" smtClean="0"/>
              <a:t>υπηρεσιών</a:t>
            </a:r>
          </a:p>
        </p:txBody>
      </p:sp>
      <p:sp>
        <p:nvSpPr>
          <p:cNvPr id="37893" name="Rectangle 3"/>
          <p:cNvSpPr>
            <a:spLocks noGrp="1" noChangeArrowheads="1"/>
          </p:cNvSpPr>
          <p:nvPr>
            <p:ph type="body" idx="1"/>
          </p:nvPr>
        </p:nvSpPr>
        <p:spPr/>
        <p:txBody>
          <a:bodyPr>
            <a:normAutofit fontScale="62500" lnSpcReduction="20000"/>
          </a:bodyPr>
          <a:lstStyle/>
          <a:p>
            <a:r>
              <a:rPr lang="el-GR" altLang="en-US" smtClean="0"/>
              <a:t>Εξάλειψη των παρενεργειών στην απόδοση εξαιτίας της δημιουργίας συνενώσεων καθώς η </a:t>
            </a:r>
            <a:r>
              <a:rPr lang="en-US" altLang="en-US" smtClean="0"/>
              <a:t>EF</a:t>
            </a:r>
            <a:r>
              <a:rPr lang="el-GR" altLang="en-US" smtClean="0"/>
              <a:t> κίνηση διατρέχει ένα </a:t>
            </a:r>
            <a:r>
              <a:rPr lang="en-US" altLang="en-US" smtClean="0"/>
              <a:t>DiffServ enabled domain</a:t>
            </a:r>
            <a:endParaRPr lang="el-GR" altLang="en-US" smtClean="0"/>
          </a:p>
          <a:p>
            <a:pPr lvl="1"/>
            <a:r>
              <a:rPr lang="el-GR" altLang="en-US" smtClean="0"/>
              <a:t>Πρέπει να διατηρείται το φορτίο σε χαμηλά επίπεδα προκειμένου να μπορεί το δίκτυο να απορροφά τις εκρήξεις χωρίς επιβάρυνση της απόδοσης. </a:t>
            </a:r>
          </a:p>
          <a:p>
            <a:r>
              <a:rPr lang="el-GR" altLang="en-US" smtClean="0"/>
              <a:t>Συνεπώς η σωστή υλοποίηση μιας </a:t>
            </a:r>
            <a:r>
              <a:rPr lang="en-US" altLang="en-US" smtClean="0"/>
              <a:t>EF</a:t>
            </a:r>
            <a:r>
              <a:rPr lang="el-GR" altLang="en-US" smtClean="0"/>
              <a:t>-βασισμένης υπηρεσίας πρέπει να επιτυγχάνει 2 στόχους:</a:t>
            </a:r>
          </a:p>
          <a:p>
            <a:pPr lvl="1"/>
            <a:r>
              <a:rPr lang="el-GR" altLang="en-US" smtClean="0"/>
              <a:t>Να έχουν ρυθμιστεί οι μνήμες προσωρινής αποθήκευσης να έχουν τόσες θέσεις ώστε να απορροφούν τις εκρήξεις και συνάμα</a:t>
            </a:r>
          </a:p>
          <a:p>
            <a:pPr lvl="1"/>
            <a:r>
              <a:rPr lang="el-GR" altLang="en-US" smtClean="0"/>
              <a:t>Το μέγεθος των μνημών προσωρινής αποθήκευσης να μην προκαλεί αύξηση της καθυστέρησης από άκρο σε άκρο λόγω παρατεταμένης παραμονής σε αυτούς πακέτων.</a:t>
            </a:r>
          </a:p>
          <a:p>
            <a:r>
              <a:rPr lang="el-GR" altLang="en-US" smtClean="0"/>
              <a:t>Επίσης σημαντικό παράγοντα αποτελεί και ο αλγόριθμος χρονοδρομολόγησης που θα επιλεγεί. </a:t>
            </a:r>
          </a:p>
          <a:p>
            <a:pPr lvl="1"/>
            <a:r>
              <a:rPr lang="el-GR" altLang="en-US" smtClean="0"/>
              <a:t>Απαιτείται πάντως κάποιος ισχυρός μηχανισμός αυστηρής προτεραιότητας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r>
              <a:rPr lang="en-US" altLang="en-US" smtClean="0"/>
              <a:t>AF based </a:t>
            </a:r>
            <a:r>
              <a:rPr lang="el-GR" altLang="en-US" smtClean="0"/>
              <a:t>Υπηρεσίες (1)</a:t>
            </a:r>
          </a:p>
        </p:txBody>
      </p:sp>
      <p:sp>
        <p:nvSpPr>
          <p:cNvPr id="38917" name="Rectangle 3"/>
          <p:cNvSpPr>
            <a:spLocks noGrp="1" noChangeArrowheads="1"/>
          </p:cNvSpPr>
          <p:nvPr>
            <p:ph type="body" idx="1"/>
          </p:nvPr>
        </p:nvSpPr>
        <p:spPr/>
        <p:txBody>
          <a:bodyPr>
            <a:normAutofit fontScale="77500" lnSpcReduction="20000"/>
          </a:bodyPr>
          <a:lstStyle/>
          <a:p>
            <a:r>
              <a:rPr lang="el-GR" altLang="en-US" smtClean="0"/>
              <a:t>Βασικές Αρχές ορισμού </a:t>
            </a:r>
            <a:r>
              <a:rPr lang="en-US" altLang="en-US" smtClean="0"/>
              <a:t>AF PHB</a:t>
            </a:r>
            <a:r>
              <a:rPr lang="el-GR" altLang="en-US" smtClean="0"/>
              <a:t> υπηρεσιών:</a:t>
            </a:r>
          </a:p>
          <a:p>
            <a:pPr lvl="1"/>
            <a:r>
              <a:rPr lang="el-GR" altLang="en-US" smtClean="0"/>
              <a:t>Δεν πρέπει να γίνεται συνένωση των ροών 2 διαφορετικών </a:t>
            </a:r>
            <a:r>
              <a:rPr lang="en-US" altLang="en-US" smtClean="0"/>
              <a:t>AF</a:t>
            </a:r>
            <a:r>
              <a:rPr lang="el-GR" altLang="en-US" smtClean="0"/>
              <a:t> κλάσεων.</a:t>
            </a:r>
          </a:p>
          <a:p>
            <a:pPr lvl="1"/>
            <a:r>
              <a:rPr lang="el-GR" altLang="en-US" smtClean="0"/>
              <a:t>Σε κάθε κλάση πρέπει να παρέχεται συγκεκριμένη ποσότητα πόρων και η κλάση πρέπει να επιτυγχάνει το ρυθμό της τόσο βραχυπρόθεσμα όσο και μακροπρόθεσμα.</a:t>
            </a:r>
          </a:p>
          <a:p>
            <a:pPr lvl="1"/>
            <a:r>
              <a:rPr lang="el-GR" altLang="en-US" smtClean="0"/>
              <a:t>Η πιθανότητα εξυπηρέτησης ενός πακέτου πρέπει να είναι αντιστρόφως ανάλογη της προτεραιότητας εξυπηρέτησής του.</a:t>
            </a:r>
          </a:p>
          <a:p>
            <a:pPr lvl="1"/>
            <a:r>
              <a:rPr lang="el-GR" altLang="en-US" smtClean="0"/>
              <a:t>Κάθε κόμβος πρέπει να δέχεται πακέτα των κλάσεων και πρέπει να τα εξυπηρετεί με τουλάχιστον 2 διαφορετικά επίπεδα προτεραιότητας.</a:t>
            </a:r>
          </a:p>
          <a:p>
            <a:pPr lvl="1"/>
            <a:r>
              <a:rPr lang="el-GR" altLang="en-US" smtClean="0"/>
              <a:t>Κάθε κόμβος πρέπει να διατηρεί αναλλοίωτη τη σειρά των πακέτων που ανήκουν στην ίδια ροή και στην ίδια κλάση </a:t>
            </a:r>
            <a:r>
              <a:rPr lang="en-US" altLang="en-US" smtClean="0"/>
              <a:t>AF</a:t>
            </a:r>
            <a:r>
              <a:rPr lang="el-GR" altLang="en-US"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r>
              <a:rPr lang="en-US" altLang="en-US" smtClean="0"/>
              <a:t>AF based </a:t>
            </a:r>
            <a:r>
              <a:rPr lang="el-GR" altLang="en-US" smtClean="0"/>
              <a:t>Υπηρεσίες (2)</a:t>
            </a:r>
          </a:p>
        </p:txBody>
      </p:sp>
      <p:sp>
        <p:nvSpPr>
          <p:cNvPr id="39941" name="Rectangle 3"/>
          <p:cNvSpPr>
            <a:spLocks noGrp="1" noChangeArrowheads="1"/>
          </p:cNvSpPr>
          <p:nvPr>
            <p:ph type="body" idx="1"/>
          </p:nvPr>
        </p:nvSpPr>
        <p:spPr/>
        <p:txBody>
          <a:bodyPr>
            <a:normAutofit fontScale="62500" lnSpcReduction="20000"/>
          </a:bodyPr>
          <a:lstStyle/>
          <a:p>
            <a:r>
              <a:rPr lang="el-GR" altLang="en-US" dirty="0" smtClean="0"/>
              <a:t>Στο σημείο εισόδου στο </a:t>
            </a:r>
            <a:r>
              <a:rPr lang="en-US" altLang="en-US" dirty="0" smtClean="0"/>
              <a:t>domain</a:t>
            </a:r>
            <a:r>
              <a:rPr lang="el-GR" altLang="en-US" dirty="0" smtClean="0"/>
              <a:t> γίνεται πρώτα σύγκριση της πραγματικής συνένωσης κίνησης με τα προκαθορισμένα και συμφωνημένα χαρακτηριστικά που θα έπρεπε να έχει</a:t>
            </a:r>
          </a:p>
          <a:p>
            <a:pPr lvl="1"/>
            <a:r>
              <a:rPr lang="el-GR" altLang="en-US" dirty="0" smtClean="0"/>
              <a:t>Έτσι η κίνηση εντός προφίλ μαρκάρεται με προτεραιότητα 1 (πράσινα πακέτα)</a:t>
            </a:r>
          </a:p>
          <a:p>
            <a:pPr lvl="1"/>
            <a:r>
              <a:rPr lang="el-GR" altLang="en-US" dirty="0" smtClean="0"/>
              <a:t>κίνηση εκτός προφίλ αλλά εντός ενός ορίου σαν προτεραιότητας 2 (κίτρινα πακέτα)</a:t>
            </a:r>
          </a:p>
          <a:p>
            <a:pPr lvl="1"/>
            <a:r>
              <a:rPr lang="el-GR" altLang="en-US" dirty="0" smtClean="0"/>
              <a:t>Τέλος η υπόλοιπη σαν προτεραιότητας 3 (κόκκινα πακέτα) </a:t>
            </a:r>
          </a:p>
          <a:p>
            <a:pPr lvl="1"/>
            <a:r>
              <a:rPr lang="el-GR" altLang="en-US" dirty="0" smtClean="0"/>
              <a:t>Η διαδικασία αυτή συνήθως γίνεται με τη χρήση 2 συνεχόμενων </a:t>
            </a:r>
            <a:r>
              <a:rPr lang="en-US" altLang="en-US" dirty="0" smtClean="0"/>
              <a:t>leaky bucket</a:t>
            </a:r>
            <a:r>
              <a:rPr lang="el-GR" altLang="en-US" dirty="0" smtClean="0"/>
              <a:t> που λειτουργούν όμως και σαν </a:t>
            </a:r>
            <a:r>
              <a:rPr lang="el-GR" altLang="en-US" dirty="0" err="1" smtClean="0"/>
              <a:t>μορφοποιητές</a:t>
            </a:r>
            <a:r>
              <a:rPr lang="el-GR" altLang="en-US" dirty="0" smtClean="0"/>
              <a:t>. </a:t>
            </a:r>
          </a:p>
          <a:p>
            <a:pPr lvl="1"/>
            <a:r>
              <a:rPr lang="el-GR" altLang="en-US" dirty="0" smtClean="0"/>
              <a:t>Στη συνέχεια μέσα στο δίκτυο κάθε </a:t>
            </a:r>
            <a:r>
              <a:rPr lang="en-US" altLang="en-US" dirty="0" smtClean="0"/>
              <a:t>AF</a:t>
            </a:r>
            <a:r>
              <a:rPr lang="el-GR" altLang="en-US" dirty="0" smtClean="0"/>
              <a:t> κλάση διαχειρίζεται διαφορετικά όσο αφορά το θέμα της απόρριψης πακέτων από τους μηχανισμούς διαχείρισης ουρών.</a:t>
            </a:r>
          </a:p>
          <a:p>
            <a:r>
              <a:rPr lang="el-GR" altLang="en-US" dirty="0" smtClean="0"/>
              <a:t>Παρουσιάζουν ορατή βελτίωση στην ποιότητα εξυπηρέτησης μόνο στην περίπτωση που το δίκτυο βρίσκεται σε συμφόρηση.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dirty="0"/>
          </a:p>
        </p:txBody>
      </p:sp>
      <p:sp>
        <p:nvSpPr>
          <p:cNvPr id="5" name="Content Placeholder 4"/>
          <p:cNvSpPr>
            <a:spLocks noGrp="1"/>
          </p:cNvSpPr>
          <p:nvPr>
            <p:ph idx="1"/>
          </p:nvPr>
        </p:nvSpPr>
        <p:spPr/>
        <p:txBody>
          <a:bodyPr>
            <a:normAutofit/>
          </a:bodyPr>
          <a:lstStyle/>
          <a:p>
            <a:r>
              <a:rPr lang="el-GR" altLang="en-US" dirty="0" smtClean="0"/>
              <a:t>Η παρουσίαση των διάφορων υπηρεσιών για την παροχή ποιότητας υπηρεσίας σε δικτυακή κίνηση </a:t>
            </a:r>
          </a:p>
          <a:p>
            <a:r>
              <a:rPr lang="el-GR" altLang="en-US" dirty="0" smtClean="0"/>
              <a:t>Η παρουσίαση της υπηρεσίας </a:t>
            </a:r>
            <a:r>
              <a:rPr lang="en-GB" altLang="en-US" dirty="0" smtClean="0"/>
              <a:t>Managed Bandwidth Service</a:t>
            </a:r>
            <a:r>
              <a:rPr lang="el-GR" altLang="en-US" dirty="0" smtClean="0"/>
              <a:t> </a:t>
            </a:r>
            <a:endParaRPr lang="en-GB" altLang="en-US" dirty="0" smtClean="0"/>
          </a:p>
          <a:p>
            <a:r>
              <a:rPr lang="en-GB" altLang="en-US" dirty="0" smtClean="0"/>
              <a:t>H </a:t>
            </a:r>
            <a:r>
              <a:rPr lang="el-GR" altLang="en-US" dirty="0" smtClean="0"/>
              <a:t>παρουσίαση των </a:t>
            </a:r>
            <a:r>
              <a:rPr lang="en-GB" altLang="en-US" dirty="0" smtClean="0"/>
              <a:t>Bandwidth Brokers </a:t>
            </a:r>
            <a:r>
              <a:rPr lang="el-GR" altLang="en-US" dirty="0" smtClean="0"/>
              <a:t>και του ρόλου τους</a:t>
            </a:r>
          </a:p>
          <a:p>
            <a:endParaRPr lang="el-GR" altLang="en-US" dirty="0" smtClean="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el-GR" altLang="en-US" smtClean="0"/>
              <a:t>Εγγυήσεις σε </a:t>
            </a:r>
            <a:r>
              <a:rPr lang="en-US" altLang="en-US" smtClean="0"/>
              <a:t>AF based </a:t>
            </a:r>
            <a:r>
              <a:rPr lang="el-GR" altLang="en-US" smtClean="0"/>
              <a:t>Υπηρεσίες</a:t>
            </a:r>
          </a:p>
        </p:txBody>
      </p:sp>
      <p:sp>
        <p:nvSpPr>
          <p:cNvPr id="40965" name="Rectangle 3"/>
          <p:cNvSpPr>
            <a:spLocks noGrp="1" noChangeArrowheads="1"/>
          </p:cNvSpPr>
          <p:nvPr>
            <p:ph type="body" idx="1"/>
          </p:nvPr>
        </p:nvSpPr>
        <p:spPr/>
        <p:txBody>
          <a:bodyPr>
            <a:normAutofit fontScale="70000" lnSpcReduction="20000"/>
          </a:bodyPr>
          <a:lstStyle/>
          <a:p>
            <a:r>
              <a:rPr lang="el-GR" altLang="en-US" smtClean="0"/>
              <a:t>Οι </a:t>
            </a:r>
            <a:r>
              <a:rPr lang="en-US" altLang="en-US" smtClean="0"/>
              <a:t>AF</a:t>
            </a:r>
            <a:r>
              <a:rPr lang="el-GR" altLang="en-US" smtClean="0"/>
              <a:t>-</a:t>
            </a:r>
            <a:r>
              <a:rPr lang="en-US" altLang="en-US" smtClean="0"/>
              <a:t>based</a:t>
            </a:r>
            <a:r>
              <a:rPr lang="el-GR" altLang="en-US" smtClean="0"/>
              <a:t> υπηρεσίες δεν παρέχουν συγκεκριμένες εγγυήσεις για την καθυστέρηση και τη διακύμανση καθυστέρησης </a:t>
            </a:r>
          </a:p>
          <a:p>
            <a:r>
              <a:rPr lang="el-GR" altLang="en-US" smtClean="0"/>
              <a:t>Συγκεκριμένα για την παροχή εγγυήσεων από τις </a:t>
            </a:r>
            <a:r>
              <a:rPr lang="en-US" altLang="en-US" smtClean="0"/>
              <a:t>AF</a:t>
            </a:r>
            <a:r>
              <a:rPr lang="el-GR" altLang="en-US" smtClean="0"/>
              <a:t>- βασισμένες υπηρεσίες ισχύουν:</a:t>
            </a:r>
          </a:p>
          <a:p>
            <a:pPr lvl="1"/>
            <a:r>
              <a:rPr lang="el-GR" altLang="en-US" smtClean="0"/>
              <a:t>Για την εξασφάλιση χωρητικότητας σε </a:t>
            </a:r>
            <a:r>
              <a:rPr lang="en-US" altLang="en-US" smtClean="0"/>
              <a:t>over</a:t>
            </a:r>
            <a:r>
              <a:rPr lang="el-GR" altLang="en-US" smtClean="0"/>
              <a:t>-</a:t>
            </a:r>
            <a:r>
              <a:rPr lang="en-US" altLang="en-US" smtClean="0"/>
              <a:t>provisioned </a:t>
            </a:r>
            <a:r>
              <a:rPr lang="el-GR" altLang="en-US" smtClean="0"/>
              <a:t>δίκτυα (δίκτυα όπου υπάρχει αφθονία εύρους ζώνης για τις ανάγκες και δυνατότητες των υπαρχόντων πελατών) είναι εφικτή η εγγύηση ρυθμού μόνο για την βασική πρόσβαση στους πόρους του δικτύου και όχι για χωρητικότητα που μπορεί να είναι αδιάθετη.</a:t>
            </a:r>
          </a:p>
          <a:p>
            <a:pPr lvl="1"/>
            <a:r>
              <a:rPr lang="el-GR" altLang="en-US" smtClean="0"/>
              <a:t>Η πιθανότητα απόρριψης πακέτων μπορεί να είναι εγγυημένη μόνο όταν πρόκειται για ΣΔΕΠΥ μεταξύ 2 διαχειριστικών τμημάτων</a:t>
            </a:r>
          </a:p>
          <a:p>
            <a:pPr lvl="1"/>
            <a:r>
              <a:rPr lang="el-GR" altLang="en-US" smtClean="0"/>
              <a:t>Τέλος για την καθυστέρηση ισχύουν ακριβώς τα ίδια όπως και στην περίπτωση της απόρριψης πακέτων.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fontScale="90000"/>
          </a:bodyPr>
          <a:lstStyle/>
          <a:p>
            <a:r>
              <a:rPr lang="el-GR" altLang="en-US" smtClean="0"/>
              <a:t>Υπηρεσία </a:t>
            </a:r>
            <a:r>
              <a:rPr lang="en-US" altLang="en-US" smtClean="0"/>
              <a:t>Less Than Best- Effort (LBE)</a:t>
            </a:r>
            <a:endParaRPr lang="el-GR" altLang="en-US" smtClean="0"/>
          </a:p>
        </p:txBody>
      </p:sp>
      <p:sp>
        <p:nvSpPr>
          <p:cNvPr id="41989" name="Rectangle 3"/>
          <p:cNvSpPr>
            <a:spLocks noGrp="1" noChangeArrowheads="1"/>
          </p:cNvSpPr>
          <p:nvPr>
            <p:ph type="body" idx="1"/>
          </p:nvPr>
        </p:nvSpPr>
        <p:spPr/>
        <p:txBody>
          <a:bodyPr>
            <a:normAutofit fontScale="70000" lnSpcReduction="20000"/>
          </a:bodyPr>
          <a:lstStyle/>
          <a:p>
            <a:r>
              <a:rPr lang="el-GR" altLang="en-US" smtClean="0"/>
              <a:t>προσανατολίζεται για χρήση από εφαρμογές που δεν ενδιαφέρονται για βέβαια μετάδοση πακέτων αλλά αυτά μεταδίδονται όταν υπάρχει διαθέσιμο εύρος ζώνης</a:t>
            </a:r>
            <a:endParaRPr lang="en-US" altLang="en-US" smtClean="0"/>
          </a:p>
          <a:p>
            <a:pPr lvl="1"/>
            <a:r>
              <a:rPr lang="el-GR" altLang="en-US" smtClean="0"/>
              <a:t>Τέτοια παραδείγματα είναι εφαρμογές </a:t>
            </a:r>
            <a:r>
              <a:rPr lang="en-US" altLang="en-US" smtClean="0"/>
              <a:t>ftp mirroring</a:t>
            </a:r>
            <a:r>
              <a:rPr lang="el-GR" altLang="en-US" smtClean="0"/>
              <a:t>, </a:t>
            </a:r>
            <a:r>
              <a:rPr lang="en-US" altLang="en-US" smtClean="0"/>
              <a:t>GRID</a:t>
            </a:r>
            <a:r>
              <a:rPr lang="el-GR" altLang="en-US" smtClean="0"/>
              <a:t> μεταφορά δεδομένων, δικτυακή κράτηση αντιγράφων ασφαλείας </a:t>
            </a:r>
          </a:p>
          <a:p>
            <a:r>
              <a:rPr lang="en-US" altLang="en-US" smtClean="0"/>
              <a:t>DSCP </a:t>
            </a:r>
            <a:r>
              <a:rPr lang="el-GR" altLang="en-US" smtClean="0"/>
              <a:t>τιμή 001000</a:t>
            </a:r>
            <a:r>
              <a:rPr lang="en-US" altLang="en-US" smtClean="0"/>
              <a:t> </a:t>
            </a:r>
            <a:endParaRPr lang="el-GR" altLang="en-US" smtClean="0"/>
          </a:p>
          <a:p>
            <a:r>
              <a:rPr lang="el-GR" altLang="en-US" smtClean="0"/>
              <a:t>Γενικοί κανόνες:</a:t>
            </a:r>
          </a:p>
          <a:p>
            <a:pPr lvl="1"/>
            <a:r>
              <a:rPr lang="el-GR" altLang="en-US" smtClean="0"/>
              <a:t>Τα πακέτα που ανήκουν στην κλάση αυτή πρέπει να χρησιμοποιούν ξεχωριστή ουρά, χωρίς να μπλέκονται με πακέτα άλλων κλάσεων</a:t>
            </a:r>
            <a:r>
              <a:rPr lang="en-US" altLang="en-US" smtClean="0"/>
              <a:t> </a:t>
            </a:r>
            <a:endParaRPr lang="el-GR" altLang="en-US" smtClean="0"/>
          </a:p>
          <a:p>
            <a:pPr lvl="1"/>
            <a:r>
              <a:rPr lang="el-GR" altLang="en-US" smtClean="0"/>
              <a:t>χρησιμοποιεί έναν μηχανισμό χρονοδρομολόγησης όπου δίνει στην κλάση απειροελάχιστο εύρος ζώνης</a:t>
            </a:r>
            <a:r>
              <a:rPr lang="en-US" altLang="en-US" smtClean="0"/>
              <a:t> </a:t>
            </a:r>
            <a:endParaRPr lang="el-GR" altLang="en-US" smtClean="0"/>
          </a:p>
          <a:p>
            <a:pPr lvl="1"/>
            <a:r>
              <a:rPr lang="el-GR" altLang="en-US" smtClean="0"/>
              <a:t>Σε δρομολογητές όπου δεν υλοποιούν την υπηρεσία τότε τα πακέτα προωθούνται με την </a:t>
            </a:r>
            <a:r>
              <a:rPr lang="en-US" altLang="en-US" smtClean="0"/>
              <a:t>best effort </a:t>
            </a:r>
            <a:r>
              <a:rPr lang="el-GR" altLang="en-US" smtClean="0"/>
              <a:t>υπηρεσία</a:t>
            </a:r>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normAutofit fontScale="90000"/>
          </a:bodyPr>
          <a:lstStyle/>
          <a:p>
            <a:r>
              <a:rPr lang="el-GR" altLang="en-US" smtClean="0"/>
              <a:t>Υπηρεσία Διαχειριζόμενης Χωρητικότητας (</a:t>
            </a:r>
            <a:r>
              <a:rPr lang="en-US" altLang="en-US" smtClean="0"/>
              <a:t>MBS</a:t>
            </a:r>
            <a:r>
              <a:rPr lang="el-GR" altLang="en-US" smtClean="0"/>
              <a:t>)</a:t>
            </a:r>
          </a:p>
        </p:txBody>
      </p:sp>
      <p:sp>
        <p:nvSpPr>
          <p:cNvPr id="43013" name="Rectangle 3"/>
          <p:cNvSpPr>
            <a:spLocks noGrp="1" noChangeArrowheads="1"/>
          </p:cNvSpPr>
          <p:nvPr>
            <p:ph type="body" idx="1"/>
          </p:nvPr>
        </p:nvSpPr>
        <p:spPr/>
        <p:txBody>
          <a:bodyPr>
            <a:normAutofit fontScale="92500" lnSpcReduction="20000"/>
          </a:bodyPr>
          <a:lstStyle/>
          <a:p>
            <a:r>
              <a:rPr lang="en-US" altLang="en-US" dirty="0" smtClean="0"/>
              <a:t>Point to point </a:t>
            </a:r>
            <a:r>
              <a:rPr lang="el-GR" altLang="en-US" dirty="0" smtClean="0"/>
              <a:t>συνδέσεις εγγυημένου εύρους ζώνης</a:t>
            </a:r>
          </a:p>
          <a:p>
            <a:pPr lvl="1"/>
            <a:r>
              <a:rPr lang="el-GR" altLang="en-US" dirty="0" smtClean="0"/>
              <a:t>Δεν παρέχονται εγγυήσεις για καθυστέρηση ή </a:t>
            </a:r>
            <a:r>
              <a:rPr lang="en-US" altLang="en-US" dirty="0" smtClean="0"/>
              <a:t>jitter</a:t>
            </a:r>
            <a:endParaRPr lang="el-GR" altLang="en-US" dirty="0" smtClean="0"/>
          </a:p>
          <a:p>
            <a:r>
              <a:rPr lang="el-GR" altLang="en-US" dirty="0" smtClean="0"/>
              <a:t>Διαθέσιμες τεχνολογικές λύσεις</a:t>
            </a:r>
          </a:p>
          <a:p>
            <a:pPr lvl="1"/>
            <a:r>
              <a:rPr lang="en-US" altLang="en-US" dirty="0" smtClean="0"/>
              <a:t>ATM PVCs</a:t>
            </a:r>
          </a:p>
          <a:p>
            <a:pPr lvl="1"/>
            <a:r>
              <a:rPr lang="en-US" altLang="en-US" dirty="0" smtClean="0"/>
              <a:t>Classic </a:t>
            </a:r>
            <a:r>
              <a:rPr lang="en-US" altLang="en-US" dirty="0" err="1" smtClean="0"/>
              <a:t>DiffServ</a:t>
            </a:r>
            <a:r>
              <a:rPr lang="en-US" altLang="en-US" dirty="0" smtClean="0"/>
              <a:t> </a:t>
            </a:r>
            <a:r>
              <a:rPr lang="el-GR" altLang="en-US" dirty="0" smtClean="0"/>
              <a:t>μεθόδων και ιδίως της υπηρεσίας </a:t>
            </a:r>
            <a:r>
              <a:rPr lang="en-US" altLang="en-US" dirty="0" smtClean="0"/>
              <a:t>IP Premium</a:t>
            </a:r>
            <a:endParaRPr lang="el-GR" altLang="en-US" dirty="0" smtClean="0"/>
          </a:p>
          <a:p>
            <a:pPr lvl="1"/>
            <a:r>
              <a:rPr lang="el-GR" altLang="en-US" dirty="0" smtClean="0"/>
              <a:t>Χρήση συνδυασμού </a:t>
            </a:r>
            <a:r>
              <a:rPr lang="en-US" altLang="en-US" dirty="0" err="1" smtClean="0"/>
              <a:t>DiffServ</a:t>
            </a:r>
            <a:r>
              <a:rPr lang="en-US" altLang="en-US" dirty="0" smtClean="0"/>
              <a:t> </a:t>
            </a:r>
            <a:r>
              <a:rPr lang="el-GR" altLang="en-US" dirty="0" smtClean="0"/>
              <a:t>μεθόδων με </a:t>
            </a:r>
            <a:r>
              <a:rPr lang="en-US" altLang="en-US" dirty="0" smtClean="0"/>
              <a:t>MPLS VPNs </a:t>
            </a:r>
            <a:r>
              <a:rPr lang="el-GR" altLang="en-US" dirty="0" smtClean="0"/>
              <a:t>και </a:t>
            </a:r>
            <a:r>
              <a:rPr lang="en-US" altLang="en-US" dirty="0" smtClean="0"/>
              <a:t>traffic engineering </a:t>
            </a:r>
            <a:r>
              <a:rPr lang="el-GR" altLang="en-US" dirty="0" smtClean="0"/>
              <a:t>χαρακτηριστικά</a:t>
            </a:r>
          </a:p>
          <a:p>
            <a:r>
              <a:rPr lang="el-GR" altLang="en-US" dirty="0" smtClean="0"/>
              <a:t>Παρέχεται από το </a:t>
            </a:r>
            <a:r>
              <a:rPr lang="en-US" altLang="en-US" dirty="0" err="1" smtClean="0"/>
              <a:t>Geant</a:t>
            </a:r>
            <a:r>
              <a:rPr lang="en-US" altLang="en-US" dirty="0" smtClean="0"/>
              <a:t> </a:t>
            </a:r>
            <a:r>
              <a:rPr lang="el-GR" altLang="en-US" dirty="0" smtClean="0"/>
              <a:t>και διάφορα </a:t>
            </a:r>
            <a:r>
              <a:rPr lang="en-US" altLang="en-US" dirty="0" smtClean="0"/>
              <a:t>NRENs</a:t>
            </a:r>
            <a:endParaRPr lang="el-GR" alt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l-GR" altLang="en-US" smtClean="0"/>
              <a:t>Υλοποίηση </a:t>
            </a:r>
            <a:r>
              <a:rPr lang="en-US" altLang="en-US" smtClean="0"/>
              <a:t>MBS </a:t>
            </a:r>
            <a:r>
              <a:rPr lang="el-GR" altLang="en-US" smtClean="0"/>
              <a:t>υπηρεσίας (1)</a:t>
            </a:r>
          </a:p>
        </p:txBody>
      </p:sp>
      <p:sp>
        <p:nvSpPr>
          <p:cNvPr id="44037" name="Rectangle 3"/>
          <p:cNvSpPr>
            <a:spLocks noGrp="1" noChangeArrowheads="1"/>
          </p:cNvSpPr>
          <p:nvPr>
            <p:ph sz="half" idx="1"/>
          </p:nvPr>
        </p:nvSpPr>
        <p:spPr/>
        <p:txBody>
          <a:bodyPr>
            <a:normAutofit fontScale="85000" lnSpcReduction="20000"/>
          </a:bodyPr>
          <a:lstStyle/>
          <a:p>
            <a:r>
              <a:rPr lang="el-GR" altLang="en-US" smtClean="0"/>
              <a:t>Ιδεατά ιδιωτικά δίκτυα επιπέδου</a:t>
            </a:r>
            <a:r>
              <a:rPr lang="en-US" altLang="en-US" smtClean="0"/>
              <a:t> </a:t>
            </a:r>
            <a:r>
              <a:rPr lang="el-GR" altLang="en-US" smtClean="0"/>
              <a:t>2</a:t>
            </a:r>
            <a:r>
              <a:rPr lang="en-US" altLang="en-US" smtClean="0"/>
              <a:t> </a:t>
            </a:r>
            <a:r>
              <a:rPr lang="el-GR" altLang="en-US" smtClean="0"/>
              <a:t>μεταξύ των 2 άκρων</a:t>
            </a:r>
            <a:endParaRPr lang="en-US" altLang="en-US" smtClean="0"/>
          </a:p>
          <a:p>
            <a:pPr lvl="1"/>
            <a:r>
              <a:rPr lang="en-US" altLang="en-US" smtClean="0"/>
              <a:t>CE, PE, P </a:t>
            </a:r>
            <a:r>
              <a:rPr lang="el-GR" altLang="en-US" smtClean="0"/>
              <a:t>δρομολογητές</a:t>
            </a:r>
            <a:endParaRPr lang="en-US" altLang="en-US" smtClean="0"/>
          </a:p>
          <a:p>
            <a:r>
              <a:rPr lang="el-GR" altLang="en-US" smtClean="0"/>
              <a:t>Οι </a:t>
            </a:r>
            <a:r>
              <a:rPr lang="en-US" altLang="en-US" smtClean="0"/>
              <a:t>access </a:t>
            </a:r>
            <a:r>
              <a:rPr lang="el-GR" altLang="en-US" smtClean="0"/>
              <a:t>δρομολογητές των πελατών είναι οι </a:t>
            </a:r>
            <a:r>
              <a:rPr lang="en-US" altLang="en-US" smtClean="0"/>
              <a:t>CE</a:t>
            </a:r>
          </a:p>
          <a:p>
            <a:r>
              <a:rPr lang="el-GR" altLang="en-US" smtClean="0"/>
              <a:t>Οι ακραίοι δρομολογητές του δικτύου κορμού είναι οι</a:t>
            </a:r>
            <a:r>
              <a:rPr lang="en-US" altLang="en-US" smtClean="0"/>
              <a:t> PE</a:t>
            </a:r>
          </a:p>
          <a:p>
            <a:r>
              <a:rPr lang="el-GR" altLang="en-US" smtClean="0"/>
              <a:t>Οι υπόλοιποι δρομολογητές στο μονοπάτι είναι </a:t>
            </a:r>
            <a:r>
              <a:rPr lang="en-US" altLang="en-US" smtClean="0"/>
              <a:t>P</a:t>
            </a:r>
          </a:p>
          <a:p>
            <a:r>
              <a:rPr lang="el-GR" altLang="en-US" smtClean="0"/>
              <a:t>Υπολογισμός μονοπατιού</a:t>
            </a:r>
            <a:endParaRPr lang="en-US" altLang="en-US" smtClean="0"/>
          </a:p>
          <a:p>
            <a:r>
              <a:rPr lang="en-US" altLang="en-US" smtClean="0"/>
              <a:t>Traffic engineering</a:t>
            </a:r>
            <a:endParaRPr lang="el-GR" altLang="en-US" dirty="0" smtClean="0"/>
          </a:p>
        </p:txBody>
      </p:sp>
      <p:pic>
        <p:nvPicPr>
          <p:cNvPr id="15" name="Picture 4" descr="VPNs σε ένα MPLS δίκτυο, όπου δείχνονται τα βασικά δικτυακά στοιχεία "/>
          <p:cNvPicPr>
            <a:picLocks noGrp="1" noChangeAspect="1" noChangeArrowheads="1"/>
          </p:cNvPicPr>
          <p:nvPr>
            <p:ph sz="half" idx="2"/>
          </p:nvPr>
        </p:nvPicPr>
        <p:blipFill>
          <a:blip r:embed="rId2" cstate="print"/>
          <a:srcRect/>
          <a:stretch>
            <a:fillRect/>
          </a:stretch>
        </p:blipFill>
        <p:spPr>
          <a:xfrm>
            <a:off x="4648200" y="2726518"/>
            <a:ext cx="4038600" cy="2273327"/>
          </a:xfrm>
        </p:spPr>
      </p:pic>
      <p:sp>
        <p:nvSpPr>
          <p:cNvPr id="16" name="Text Placeholder 11"/>
          <p:cNvSpPr txBox="1">
            <a:spLocks/>
          </p:cNvSpPr>
          <p:nvPr/>
        </p:nvSpPr>
        <p:spPr>
          <a:xfrm>
            <a:off x="4644008" y="5013176"/>
            <a:ext cx="4032448" cy="864096"/>
          </a:xfrm>
          <a:prstGeom prst="rect">
            <a:avLst/>
          </a:prstGeom>
        </p:spPr>
        <p:txBody>
          <a:bodyPr vert="horz" lIns="91440" tIns="45720" rIns="91440" bIns="45720" rtlCol="0">
            <a:normAutofit fontScale="70000" lnSpcReduction="20000"/>
          </a:bodyPr>
          <a:lstStyle/>
          <a:p>
            <a:r>
              <a:rPr kumimoji="0" lang="el-GR" b="0" i="0" u="none" strike="noStrike" kern="1200" cap="none" spc="0" normalizeH="0" baseline="0" noProof="0" dirty="0" smtClean="0">
                <a:ln>
                  <a:noFill/>
                </a:ln>
                <a:solidFill>
                  <a:schemeClr val="tx1"/>
                </a:solidFill>
                <a:effectLst/>
                <a:uLnTx/>
                <a:uFillTx/>
                <a:latin typeface="+mn-lt"/>
                <a:ea typeface="+mn-ea"/>
                <a:cs typeface="+mn-cs"/>
              </a:rPr>
              <a:t>Πηγή</a:t>
            </a:r>
            <a:r>
              <a:rPr lang="el-GR" dirty="0" smtClean="0"/>
              <a:t>: </a:t>
            </a:r>
            <a:r>
              <a:rPr lang="en-US" dirty="0" smtClean="0"/>
              <a:t>Configuring MPLS Basic VPN with RIP on</a:t>
            </a:r>
            <a:r>
              <a:rPr lang="el-GR" dirty="0" smtClean="0"/>
              <a:t> </a:t>
            </a:r>
            <a:r>
              <a:rPr lang="en-GB" dirty="0" smtClean="0"/>
              <a:t>Customer Side</a:t>
            </a:r>
            <a:r>
              <a:rPr lang="el-GR" dirty="0" smtClean="0"/>
              <a:t>, </a:t>
            </a:r>
            <a:r>
              <a:rPr lang="en-GB" dirty="0" smtClean="0"/>
              <a:t>http://www.cisco.com/c/en/us/support/docs/multiprotocol-label-switching-mpls/mpls/13732-mpls-vpn-rip.pdf</a:t>
            </a:r>
            <a:endParaRPr lang="el-GR"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l-GR" altLang="en-US" smtClean="0"/>
              <a:t>Υλοποίηση </a:t>
            </a:r>
            <a:r>
              <a:rPr lang="en-US" altLang="en-US" smtClean="0"/>
              <a:t>MBS </a:t>
            </a:r>
            <a:r>
              <a:rPr lang="el-GR" altLang="en-US" smtClean="0"/>
              <a:t>υπηρεσίας (2)</a:t>
            </a:r>
          </a:p>
        </p:txBody>
      </p:sp>
      <p:sp>
        <p:nvSpPr>
          <p:cNvPr id="45061" name="Rectangle 3"/>
          <p:cNvSpPr>
            <a:spLocks noGrp="1" noChangeArrowheads="1"/>
          </p:cNvSpPr>
          <p:nvPr>
            <p:ph type="body" idx="1"/>
          </p:nvPr>
        </p:nvSpPr>
        <p:spPr/>
        <p:txBody>
          <a:bodyPr>
            <a:normAutofit fontScale="62500" lnSpcReduction="20000"/>
          </a:bodyPr>
          <a:lstStyle/>
          <a:p>
            <a:r>
              <a:rPr lang="el-GR" altLang="en-US" smtClean="0"/>
              <a:t>Εκμεταλλεύεται χαρακτηριστικά του </a:t>
            </a:r>
            <a:r>
              <a:rPr lang="en-US" altLang="en-US" smtClean="0"/>
              <a:t>MPLS</a:t>
            </a:r>
            <a:endParaRPr lang="el-GR" altLang="en-US" smtClean="0"/>
          </a:p>
          <a:p>
            <a:r>
              <a:rPr lang="el-GR" altLang="en-US" smtClean="0"/>
              <a:t>Σηματοδοσία και εγκατάσταση</a:t>
            </a:r>
            <a:r>
              <a:rPr lang="en-US" altLang="en-US" smtClean="0"/>
              <a:t> LSP</a:t>
            </a:r>
          </a:p>
          <a:p>
            <a:pPr lvl="1"/>
            <a:r>
              <a:rPr lang="el-GR" altLang="en-US" smtClean="0"/>
              <a:t>Δημιουργεί ένα</a:t>
            </a:r>
            <a:r>
              <a:rPr lang="en-US" altLang="en-US" smtClean="0"/>
              <a:t> LSP </a:t>
            </a:r>
            <a:r>
              <a:rPr lang="el-GR" altLang="en-US" smtClean="0"/>
              <a:t>κατά μήκος του μονοπατιού</a:t>
            </a:r>
            <a:endParaRPr lang="en-US" altLang="en-US" smtClean="0"/>
          </a:p>
          <a:p>
            <a:pPr lvl="2"/>
            <a:r>
              <a:rPr lang="el-GR" altLang="en-US" smtClean="0"/>
              <a:t>Χρησιμοποιεί </a:t>
            </a:r>
            <a:r>
              <a:rPr lang="en-US" altLang="en-US" smtClean="0"/>
              <a:t>dynamic </a:t>
            </a:r>
            <a:r>
              <a:rPr lang="el-GR" altLang="en-US" smtClean="0"/>
              <a:t>ή </a:t>
            </a:r>
            <a:r>
              <a:rPr lang="en-US" altLang="en-US" smtClean="0"/>
              <a:t>explicit path</a:t>
            </a:r>
          </a:p>
          <a:p>
            <a:pPr lvl="2"/>
            <a:r>
              <a:rPr lang="el-GR" altLang="en-US" smtClean="0"/>
              <a:t>Επιτρέπει </a:t>
            </a:r>
            <a:r>
              <a:rPr lang="en-US" altLang="en-US" smtClean="0"/>
              <a:t>recovery </a:t>
            </a:r>
            <a:r>
              <a:rPr lang="el-GR" altLang="en-US" smtClean="0"/>
              <a:t>από </a:t>
            </a:r>
            <a:r>
              <a:rPr lang="en-US" altLang="en-US" smtClean="0"/>
              <a:t>link failures</a:t>
            </a:r>
            <a:r>
              <a:rPr lang="el-GR" altLang="en-US" smtClean="0"/>
              <a:t> (με χρήση του </a:t>
            </a:r>
            <a:r>
              <a:rPr lang="en-US" altLang="en-US" smtClean="0"/>
              <a:t>fast reroute</a:t>
            </a:r>
            <a:r>
              <a:rPr lang="el-GR" altLang="en-US" smtClean="0"/>
              <a:t>)</a:t>
            </a:r>
            <a:endParaRPr lang="en-US" altLang="en-US" smtClean="0"/>
          </a:p>
          <a:p>
            <a:pPr lvl="1"/>
            <a:r>
              <a:rPr lang="el-GR" altLang="en-US" smtClean="0"/>
              <a:t>Διαθέσιμοι μηχανισμοί</a:t>
            </a:r>
            <a:endParaRPr lang="en-US" altLang="en-US" smtClean="0"/>
          </a:p>
          <a:p>
            <a:pPr lvl="2"/>
            <a:r>
              <a:rPr lang="en-US" altLang="en-US" smtClean="0"/>
              <a:t>RSVP-TE</a:t>
            </a:r>
            <a:r>
              <a:rPr lang="el-GR" altLang="en-US" smtClean="0"/>
              <a:t> και </a:t>
            </a:r>
            <a:r>
              <a:rPr lang="en-US" altLang="en-US" smtClean="0"/>
              <a:t>CR-LDP</a:t>
            </a:r>
          </a:p>
          <a:p>
            <a:pPr lvl="1"/>
            <a:r>
              <a:rPr lang="el-GR" altLang="en-US" smtClean="0"/>
              <a:t>Λειτουργία του </a:t>
            </a:r>
            <a:r>
              <a:rPr lang="en-US" altLang="en-US" smtClean="0"/>
              <a:t>RSVP-TE</a:t>
            </a:r>
          </a:p>
          <a:p>
            <a:pPr lvl="2"/>
            <a:r>
              <a:rPr lang="el-GR" altLang="en-US" smtClean="0"/>
              <a:t>Ο αποστολέας στέλνει </a:t>
            </a:r>
            <a:r>
              <a:rPr lang="en-US" altLang="en-US" smtClean="0"/>
              <a:t>PATH </a:t>
            </a:r>
            <a:r>
              <a:rPr lang="el-GR" altLang="en-US" smtClean="0"/>
              <a:t>μήνυμα με το </a:t>
            </a:r>
            <a:r>
              <a:rPr lang="en-US" altLang="en-US" smtClean="0"/>
              <a:t>label </a:t>
            </a:r>
            <a:r>
              <a:rPr lang="el-GR" altLang="en-US" smtClean="0"/>
              <a:t>που θα χρησιμοποιηθεί</a:t>
            </a:r>
            <a:endParaRPr lang="en-US" altLang="en-US" smtClean="0"/>
          </a:p>
          <a:p>
            <a:pPr lvl="2"/>
            <a:r>
              <a:rPr lang="el-GR" altLang="en-US" smtClean="0"/>
              <a:t>Το </a:t>
            </a:r>
            <a:r>
              <a:rPr lang="en-US" altLang="en-US" smtClean="0"/>
              <a:t>rsvp </a:t>
            </a:r>
            <a:r>
              <a:rPr lang="el-GR" altLang="en-US" smtClean="0"/>
              <a:t>δηλώνει το ζητούμενο</a:t>
            </a:r>
            <a:r>
              <a:rPr lang="en-US" altLang="en-US" smtClean="0"/>
              <a:t> bandwidth</a:t>
            </a:r>
            <a:endParaRPr lang="el-GR" altLang="en-US" smtClean="0"/>
          </a:p>
          <a:p>
            <a:pPr lvl="1"/>
            <a:r>
              <a:rPr lang="en-US" altLang="en-US" smtClean="0"/>
              <a:t>Failure recovery (</a:t>
            </a:r>
            <a:r>
              <a:rPr lang="el-GR" altLang="en-US" smtClean="0"/>
              <a:t>Επιτρέπει τη δημιουργία εναλλακτικών μονοπατιών που μετρούν σαν αντικατάσταση των παλιών στη δέσμευση εύρους ζώνης</a:t>
            </a:r>
            <a:r>
              <a:rPr lang="en-US" altLang="en-US" smtClean="0"/>
              <a:t>)</a:t>
            </a:r>
            <a:endParaRPr lang="el-GR" alt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l-GR" altLang="en-US" smtClean="0"/>
              <a:t>Υλοποίηση </a:t>
            </a:r>
            <a:r>
              <a:rPr lang="en-US" altLang="en-US" smtClean="0"/>
              <a:t>MBS </a:t>
            </a:r>
            <a:r>
              <a:rPr lang="el-GR" altLang="en-US" smtClean="0"/>
              <a:t>υπηρεσίας (3)</a:t>
            </a:r>
          </a:p>
        </p:txBody>
      </p:sp>
      <p:sp>
        <p:nvSpPr>
          <p:cNvPr id="46085" name="Rectangle 3"/>
          <p:cNvSpPr>
            <a:spLocks noGrp="1" noChangeArrowheads="1"/>
          </p:cNvSpPr>
          <p:nvPr>
            <p:ph type="body" idx="1"/>
          </p:nvPr>
        </p:nvSpPr>
        <p:spPr/>
        <p:txBody>
          <a:bodyPr>
            <a:normAutofit fontScale="70000" lnSpcReduction="20000"/>
          </a:bodyPr>
          <a:lstStyle/>
          <a:p>
            <a:r>
              <a:rPr lang="el-GR" altLang="en-US" smtClean="0"/>
              <a:t>Δέσμευση του εύρους ζώνης</a:t>
            </a:r>
          </a:p>
          <a:p>
            <a:pPr lvl="1"/>
            <a:r>
              <a:rPr lang="el-GR" altLang="en-US" smtClean="0"/>
              <a:t>Με χρήση κλασσικών </a:t>
            </a:r>
            <a:r>
              <a:rPr lang="en-US" altLang="en-US" smtClean="0"/>
              <a:t>DiffServ </a:t>
            </a:r>
            <a:r>
              <a:rPr lang="el-GR" altLang="en-US" smtClean="0"/>
              <a:t>μεθόδων</a:t>
            </a:r>
          </a:p>
          <a:p>
            <a:pPr lvl="2"/>
            <a:r>
              <a:rPr lang="el-GR" altLang="en-US" smtClean="0"/>
              <a:t>Το </a:t>
            </a:r>
            <a:r>
              <a:rPr lang="en-US" altLang="en-US" smtClean="0"/>
              <a:t>RSVP </a:t>
            </a:r>
            <a:r>
              <a:rPr lang="el-GR" altLang="en-US" smtClean="0"/>
              <a:t>πραγματοποιεί τη σηματοδοσία και έλεγχο του διαθέσιμου εύρους ζώνης</a:t>
            </a:r>
          </a:p>
          <a:p>
            <a:pPr lvl="2"/>
            <a:r>
              <a:rPr lang="en-US" altLang="en-US" smtClean="0"/>
              <a:t>MDRR </a:t>
            </a:r>
            <a:r>
              <a:rPr lang="el-GR" altLang="en-US" smtClean="0"/>
              <a:t>ή (</a:t>
            </a:r>
            <a:r>
              <a:rPr lang="en-US" altLang="en-US" smtClean="0"/>
              <a:t>Weighted Fair Queueing</a:t>
            </a:r>
            <a:r>
              <a:rPr lang="el-GR" altLang="en-US" smtClean="0"/>
              <a:t>)</a:t>
            </a:r>
          </a:p>
          <a:p>
            <a:pPr lvl="2"/>
            <a:r>
              <a:rPr lang="el-GR" altLang="en-US" smtClean="0"/>
              <a:t>Δέσμευση για τις κλάσεις που δημιουργούνται από το </a:t>
            </a:r>
            <a:r>
              <a:rPr lang="en-US" altLang="en-US" smtClean="0"/>
              <a:t>MPLS EXP </a:t>
            </a:r>
            <a:r>
              <a:rPr lang="el-GR" altLang="en-US" smtClean="0"/>
              <a:t>πεδίο</a:t>
            </a:r>
            <a:endParaRPr lang="en-US" altLang="en-US" smtClean="0"/>
          </a:p>
          <a:p>
            <a:pPr lvl="2"/>
            <a:r>
              <a:rPr lang="el-GR" altLang="en-US" smtClean="0"/>
              <a:t>Δέσμευση ανα </a:t>
            </a:r>
            <a:r>
              <a:rPr lang="en-US" altLang="en-US" smtClean="0"/>
              <a:t>traffic engineering tunnel</a:t>
            </a:r>
            <a:endParaRPr lang="el-GR" altLang="en-US" smtClean="0"/>
          </a:p>
          <a:p>
            <a:pPr lvl="2"/>
            <a:r>
              <a:rPr lang="el-GR" altLang="en-US" smtClean="0"/>
              <a:t>Χρησιμοποίηση καθολικά αυτού του μοντέλου</a:t>
            </a:r>
          </a:p>
          <a:p>
            <a:r>
              <a:rPr lang="el-GR" altLang="en-US" smtClean="0"/>
              <a:t>Η λύση αυτή απαιτεί κατάλληλη διαμόρφωση όλων των δρομολογητών</a:t>
            </a:r>
          </a:p>
          <a:p>
            <a:r>
              <a:rPr lang="el-GR" altLang="en-US" smtClean="0"/>
              <a:t>Η υλοποίηση αυτή είναι εύκολα επεκτάσιμη και διασυνδέσιμη με άλλες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normAutofit fontScale="90000"/>
          </a:bodyPr>
          <a:lstStyle/>
          <a:p>
            <a:r>
              <a:rPr lang="el-GR" altLang="en-US" smtClean="0"/>
              <a:t>Εισαγωγή στους </a:t>
            </a:r>
            <a:r>
              <a:rPr lang="en-US" altLang="en-US" smtClean="0"/>
              <a:t>Bandwidth </a:t>
            </a:r>
            <a:r>
              <a:rPr lang="el-GR" altLang="en-US" smtClean="0"/>
              <a:t>Β</a:t>
            </a:r>
            <a:r>
              <a:rPr lang="en-US" altLang="en-US" smtClean="0"/>
              <a:t>rokers</a:t>
            </a:r>
            <a:endParaRPr lang="el-GR" altLang="en-US" smtClean="0"/>
          </a:p>
        </p:txBody>
      </p:sp>
      <p:sp>
        <p:nvSpPr>
          <p:cNvPr id="47109" name="Rectangle 3"/>
          <p:cNvSpPr>
            <a:spLocks noGrp="1" noChangeArrowheads="1"/>
          </p:cNvSpPr>
          <p:nvPr>
            <p:ph sz="half" idx="1"/>
          </p:nvPr>
        </p:nvSpPr>
        <p:spPr/>
        <p:txBody>
          <a:bodyPr>
            <a:normAutofit fontScale="70000" lnSpcReduction="20000"/>
          </a:bodyPr>
          <a:lstStyle/>
          <a:p>
            <a:r>
              <a:rPr lang="el-GR" altLang="en-US" dirty="0" smtClean="0"/>
              <a:t>Η παροχή υπηρεσιών Ποιότητας Εξυπηρέτησης σε ένα σύγχρονο δίκτυο είναι αρκετά δύσκολη προσπάθεια καθώς απαιτεί την εμπλοκή πολλών ατόμων για την αποδοχή των αιτημάτων παροχής της υπηρεσίας και την αντίστοιχη διαμόρφωση του δικτύου.</a:t>
            </a:r>
            <a:r>
              <a:rPr lang="en-US" altLang="en-US" dirty="0" smtClean="0"/>
              <a:t> </a:t>
            </a:r>
            <a:endParaRPr lang="el-GR" altLang="en-US" dirty="0" smtClean="0"/>
          </a:p>
          <a:p>
            <a:r>
              <a:rPr lang="el-GR" altLang="en-US" dirty="0" smtClean="0"/>
              <a:t>Η διαδικασία αυτή έχει γίνει προσπάθεια να αυτοματοποιηθεί σε μεγάλο βαθμό με την δημιουργία ενός ολοκληρωμένου συστήματος που λέγεται «</a:t>
            </a:r>
            <a:r>
              <a:rPr lang="en-US" altLang="en-US" dirty="0" smtClean="0"/>
              <a:t>Bandwidth Broker</a:t>
            </a:r>
            <a:r>
              <a:rPr lang="el-GR" altLang="en-US" dirty="0" smtClean="0"/>
              <a:t>».</a:t>
            </a:r>
            <a:endParaRPr lang="en-US" altLang="en-US" dirty="0" smtClean="0"/>
          </a:p>
          <a:p>
            <a:r>
              <a:rPr lang="el-GR" altLang="en-US" dirty="0" smtClean="0"/>
              <a:t>Αρχιτεκτονική κατανεμημένη ή </a:t>
            </a:r>
            <a:r>
              <a:rPr lang="el-GR" altLang="en-US" dirty="0" err="1" smtClean="0"/>
              <a:t>κεντρικοποιημένη</a:t>
            </a:r>
            <a:endParaRPr lang="el-GR" altLang="en-US" dirty="0" smtClean="0"/>
          </a:p>
        </p:txBody>
      </p:sp>
      <p:pic>
        <p:nvPicPr>
          <p:cNvPr id="15" name="Picture 4" descr="Η αρχιτεκτονική ενός Bandwidth Broker"/>
          <p:cNvPicPr>
            <a:picLocks noGrp="1" noChangeAspect="1" noChangeArrowheads="1"/>
          </p:cNvPicPr>
          <p:nvPr>
            <p:ph sz="half" idx="2"/>
          </p:nvPr>
        </p:nvPicPr>
        <p:blipFill>
          <a:blip r:embed="rId2" cstate="print"/>
          <a:srcRect/>
          <a:stretch>
            <a:fillRect/>
          </a:stretch>
        </p:blipFill>
        <p:spPr>
          <a:xfrm>
            <a:off x="4648200" y="2770811"/>
            <a:ext cx="4038600" cy="218474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normAutofit/>
          </a:bodyPr>
          <a:lstStyle/>
          <a:p>
            <a:r>
              <a:rPr lang="en-US" altLang="en-US" smtClean="0"/>
              <a:t>Bandwidth Broker</a:t>
            </a:r>
            <a:endParaRPr lang="el-GR" altLang="en-US" smtClean="0"/>
          </a:p>
        </p:txBody>
      </p:sp>
      <p:sp>
        <p:nvSpPr>
          <p:cNvPr id="48133" name="Rectangle 3"/>
          <p:cNvSpPr>
            <a:spLocks noGrp="1" noChangeArrowheads="1"/>
          </p:cNvSpPr>
          <p:nvPr>
            <p:ph sz="half" idx="1"/>
          </p:nvPr>
        </p:nvSpPr>
        <p:spPr/>
        <p:txBody>
          <a:bodyPr>
            <a:normAutofit fontScale="85000" lnSpcReduction="10000"/>
          </a:bodyPr>
          <a:lstStyle/>
          <a:p>
            <a:r>
              <a:rPr lang="el-GR" altLang="en-US" smtClean="0"/>
              <a:t>Βασίζεται στο RFC 2905 </a:t>
            </a:r>
            <a:endParaRPr lang="en-US" altLang="en-US" smtClean="0"/>
          </a:p>
          <a:p>
            <a:r>
              <a:rPr lang="el-GR" altLang="en-US" smtClean="0"/>
              <a:t>Ένας </a:t>
            </a:r>
            <a:r>
              <a:rPr lang="en-US" altLang="en-US" smtClean="0"/>
              <a:t>bandwidth broker</a:t>
            </a:r>
            <a:r>
              <a:rPr lang="el-GR" altLang="en-US" smtClean="0"/>
              <a:t> αποτελείται από πολλές οντότητες που συνεργάζονται μεταξύ τους</a:t>
            </a:r>
            <a:endParaRPr lang="en-US" altLang="en-US" smtClean="0"/>
          </a:p>
          <a:p>
            <a:pPr lvl="1"/>
            <a:r>
              <a:rPr lang="en-US" altLang="en-US" smtClean="0"/>
              <a:t>Admission control</a:t>
            </a:r>
          </a:p>
          <a:p>
            <a:pPr lvl="1"/>
            <a:r>
              <a:rPr lang="en-US" altLang="en-US" smtClean="0"/>
              <a:t>Interface </a:t>
            </a:r>
            <a:r>
              <a:rPr lang="el-GR" altLang="en-US" smtClean="0"/>
              <a:t>δημιουργίας αιτημάτων</a:t>
            </a:r>
          </a:p>
          <a:p>
            <a:pPr lvl="1"/>
            <a:r>
              <a:rPr lang="en-US" altLang="en-US" smtClean="0"/>
              <a:t>Interface </a:t>
            </a:r>
            <a:r>
              <a:rPr lang="el-GR" altLang="en-US" smtClean="0"/>
              <a:t>ανανέωσης/ διαμόρφωσης δρομολογητών</a:t>
            </a:r>
          </a:p>
          <a:p>
            <a:pPr lvl="1"/>
            <a:r>
              <a:rPr lang="en-US" altLang="en-US" smtClean="0"/>
              <a:t>Interface </a:t>
            </a:r>
            <a:r>
              <a:rPr lang="el-GR" altLang="en-US" smtClean="0"/>
              <a:t>επικοινωνίας/ διασύνδεσης με γειτονικούς </a:t>
            </a:r>
            <a:r>
              <a:rPr lang="en-US" altLang="en-US" smtClean="0"/>
              <a:t>BBs</a:t>
            </a:r>
            <a:endParaRPr lang="el-GR" altLang="en-US" smtClean="0"/>
          </a:p>
        </p:txBody>
      </p:sp>
      <p:graphicFrame>
        <p:nvGraphicFramePr>
          <p:cNvPr id="2051" name="Object 4"/>
          <p:cNvGraphicFramePr>
            <a:graphicFrameLocks noChangeAspect="1"/>
          </p:cNvGraphicFramePr>
          <p:nvPr>
            <p:ph sz="half" idx="2"/>
          </p:nvPr>
        </p:nvGraphicFramePr>
        <p:xfrm>
          <a:off x="4648200" y="2860825"/>
          <a:ext cx="4038600" cy="2004712"/>
        </p:xfrm>
        <a:graphic>
          <a:graphicData uri="http://schemas.openxmlformats.org/presentationml/2006/ole">
            <p:oleObj spid="_x0000_s2051" name="Bitmap Image" r:id="rId3" imgW="6811326" imgH="3381847" progId="PBrush">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normAutofit fontScale="90000"/>
          </a:bodyPr>
          <a:lstStyle/>
          <a:p>
            <a:r>
              <a:rPr lang="el-GR" altLang="en-US" dirty="0" smtClean="0"/>
              <a:t>Λειτουργία του </a:t>
            </a:r>
            <a:r>
              <a:rPr lang="en-US" altLang="en-US" dirty="0" smtClean="0"/>
              <a:t>Bandwidth Broker</a:t>
            </a:r>
            <a:r>
              <a:rPr lang="el-GR" altLang="en-US" dirty="0" smtClean="0"/>
              <a:t> (1)</a:t>
            </a:r>
          </a:p>
        </p:txBody>
      </p:sp>
      <p:sp>
        <p:nvSpPr>
          <p:cNvPr id="49157" name="Rectangle 3"/>
          <p:cNvSpPr>
            <a:spLocks noGrp="1" noChangeArrowheads="1"/>
          </p:cNvSpPr>
          <p:nvPr>
            <p:ph type="body" idx="1"/>
          </p:nvPr>
        </p:nvSpPr>
        <p:spPr/>
        <p:txBody>
          <a:bodyPr>
            <a:normAutofit/>
          </a:bodyPr>
          <a:lstStyle/>
          <a:p>
            <a:r>
              <a:rPr lang="el-GR" altLang="en-US" dirty="0" smtClean="0"/>
              <a:t>Διαχειρίζεται τους δρομολογητές του δικτύου</a:t>
            </a:r>
          </a:p>
          <a:p>
            <a:r>
              <a:rPr lang="el-GR" altLang="en-US" dirty="0" smtClean="0"/>
              <a:t>Καταγράφει όλες τα διαθέσιμα </a:t>
            </a:r>
            <a:r>
              <a:rPr lang="en-US" altLang="en-US" dirty="0" smtClean="0"/>
              <a:t>SLA</a:t>
            </a:r>
          </a:p>
          <a:p>
            <a:r>
              <a:rPr lang="el-GR" altLang="en-US" dirty="0" smtClean="0"/>
              <a:t>Έχει έλεγχο του δικτύου και των χρησιμοποιούμενων πόρων</a:t>
            </a:r>
          </a:p>
          <a:p>
            <a:r>
              <a:rPr lang="el-GR" altLang="en-US" dirty="0" smtClean="0"/>
              <a:t>Διαχειρίζεται όλες τις υπηρεσίες </a:t>
            </a:r>
            <a:r>
              <a:rPr lang="en-US" altLang="en-US" dirty="0" err="1" smtClean="0"/>
              <a:t>QoS</a:t>
            </a:r>
            <a:r>
              <a:rPr lang="en-US" altLang="en-US" dirty="0" smtClean="0"/>
              <a:t> </a:t>
            </a:r>
            <a:r>
              <a:rPr lang="el-GR" altLang="en-US" dirty="0" smtClean="0"/>
              <a:t>που προσφέρει το δίκτυο</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normAutofit fontScale="90000"/>
          </a:bodyPr>
          <a:lstStyle/>
          <a:p>
            <a:r>
              <a:rPr lang="el-GR" altLang="en-US" dirty="0" smtClean="0"/>
              <a:t>Λειτουργία του </a:t>
            </a:r>
            <a:r>
              <a:rPr lang="en-US" altLang="en-US" dirty="0" smtClean="0"/>
              <a:t>Bandwidth Broker</a:t>
            </a:r>
            <a:r>
              <a:rPr lang="el-GR" altLang="en-US" dirty="0" smtClean="0"/>
              <a:t> (2)</a:t>
            </a:r>
          </a:p>
        </p:txBody>
      </p:sp>
      <p:sp>
        <p:nvSpPr>
          <p:cNvPr id="49157" name="Rectangle 3"/>
          <p:cNvSpPr>
            <a:spLocks noGrp="1" noChangeArrowheads="1"/>
          </p:cNvSpPr>
          <p:nvPr>
            <p:ph type="body" idx="1"/>
          </p:nvPr>
        </p:nvSpPr>
        <p:spPr/>
        <p:txBody>
          <a:bodyPr>
            <a:normAutofit lnSpcReduction="10000"/>
          </a:bodyPr>
          <a:lstStyle/>
          <a:p>
            <a:r>
              <a:rPr lang="el-GR" altLang="en-US" dirty="0" smtClean="0"/>
              <a:t>Συνεπώς:</a:t>
            </a:r>
          </a:p>
          <a:p>
            <a:pPr lvl="1"/>
            <a:r>
              <a:rPr lang="el-GR" altLang="en-US" dirty="0" smtClean="0"/>
              <a:t>Δέχεται αιτήματα χρήσης κάθε υπηρεσίας</a:t>
            </a:r>
          </a:p>
          <a:p>
            <a:pPr lvl="1"/>
            <a:r>
              <a:rPr lang="el-GR" altLang="en-US" dirty="0" smtClean="0"/>
              <a:t>Αποφαίνεται αν μπορούν να υποστηριχτούν</a:t>
            </a:r>
          </a:p>
          <a:p>
            <a:pPr lvl="1"/>
            <a:r>
              <a:rPr lang="el-GR" altLang="en-US" dirty="0" smtClean="0"/>
              <a:t>Σε θετική απάντηση διαμορφώνει αυτόματα το δίκτυο </a:t>
            </a:r>
          </a:p>
          <a:p>
            <a:pPr lvl="1"/>
            <a:r>
              <a:rPr lang="el-GR" altLang="en-US" dirty="0" smtClean="0"/>
              <a:t>Υλοποιεί όλες τα </a:t>
            </a:r>
            <a:r>
              <a:rPr lang="en-US" altLang="en-US" dirty="0" smtClean="0"/>
              <a:t>SLA</a:t>
            </a:r>
            <a:r>
              <a:rPr lang="el-GR" altLang="en-US" dirty="0" smtClean="0"/>
              <a:t> και φροντίζει ώστε να μην παραβιάζετε κανένα</a:t>
            </a:r>
          </a:p>
          <a:p>
            <a:pPr lvl="1"/>
            <a:r>
              <a:rPr lang="el-GR" altLang="en-US" dirty="0" smtClean="0"/>
              <a:t>Φροντίζει για την επικοινωνία με γειτονικά </a:t>
            </a:r>
            <a:r>
              <a:rPr lang="en-US" altLang="en-US" dirty="0" smtClean="0"/>
              <a:t>domains </a:t>
            </a:r>
            <a:r>
              <a:rPr lang="el-GR" altLang="en-US" dirty="0" smtClean="0"/>
              <a:t>μέσω των γειτονικών </a:t>
            </a:r>
            <a:r>
              <a:rPr lang="en-US" altLang="en-US" dirty="0" smtClean="0"/>
              <a:t>bandwidth brokers</a:t>
            </a:r>
            <a:endParaRPr lang="el-GR"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altLang="en-US" dirty="0" smtClean="0"/>
              <a:t>Υπηρεσίες </a:t>
            </a:r>
            <a:r>
              <a:rPr lang="en-US" altLang="en-US" dirty="0" smtClean="0"/>
              <a:t>EF based</a:t>
            </a:r>
            <a:endParaRPr lang="el-GR" altLang="en-US" dirty="0" smtClean="0"/>
          </a:p>
          <a:p>
            <a:pPr lvl="1"/>
            <a:r>
              <a:rPr lang="en-US" altLang="en-US" dirty="0" smtClean="0"/>
              <a:t>IP Premium</a:t>
            </a:r>
          </a:p>
          <a:p>
            <a:r>
              <a:rPr lang="el-GR" altLang="en-US" dirty="0" smtClean="0"/>
              <a:t>Υπηρεσίες </a:t>
            </a:r>
            <a:r>
              <a:rPr lang="en-US" altLang="en-US" dirty="0" smtClean="0"/>
              <a:t>AF based</a:t>
            </a:r>
            <a:endParaRPr lang="el-GR" altLang="en-US" dirty="0" smtClean="0"/>
          </a:p>
          <a:p>
            <a:r>
              <a:rPr lang="el-GR" altLang="en-US" dirty="0" smtClean="0"/>
              <a:t>Υπηρεσία </a:t>
            </a:r>
            <a:r>
              <a:rPr lang="en-US" altLang="en-US" dirty="0" smtClean="0"/>
              <a:t>LBE </a:t>
            </a:r>
            <a:endParaRPr lang="el-GR" altLang="en-US" dirty="0" smtClean="0"/>
          </a:p>
          <a:p>
            <a:r>
              <a:rPr lang="el-GR" altLang="en-US" dirty="0" smtClean="0"/>
              <a:t>Υπηρεσία </a:t>
            </a:r>
            <a:r>
              <a:rPr lang="en-US" altLang="en-US" dirty="0" smtClean="0"/>
              <a:t>MBS</a:t>
            </a:r>
            <a:endParaRPr lang="el-GR" altLang="en-US" dirty="0" smtClean="0"/>
          </a:p>
          <a:p>
            <a:r>
              <a:rPr lang="en-US" altLang="en-US" dirty="0" smtClean="0"/>
              <a:t>Bandwidth Brokers</a:t>
            </a:r>
            <a:endParaRPr lang="el-GR" altLang="en-US" dirty="0" smtClean="0"/>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Σύντομη ανασκόπηση</a:t>
            </a:r>
            <a:endParaRPr lang="el-GR" dirty="0"/>
          </a:p>
        </p:txBody>
      </p:sp>
      <p:sp>
        <p:nvSpPr>
          <p:cNvPr id="5" name="Θέση περιεχομένου 4"/>
          <p:cNvSpPr>
            <a:spLocks noGrp="1"/>
          </p:cNvSpPr>
          <p:nvPr>
            <p:ph idx="1"/>
          </p:nvPr>
        </p:nvSpPr>
        <p:spPr/>
        <p:txBody>
          <a:bodyPr>
            <a:normAutofit/>
          </a:bodyPr>
          <a:lstStyle/>
          <a:p>
            <a:r>
              <a:rPr lang="el-GR" altLang="en-US" dirty="0" smtClean="0"/>
              <a:t>Υπηρεσίες </a:t>
            </a:r>
            <a:r>
              <a:rPr lang="en-US" altLang="en-US" dirty="0" smtClean="0"/>
              <a:t>EF based</a:t>
            </a:r>
            <a:endParaRPr lang="el-GR" altLang="en-US" dirty="0" smtClean="0"/>
          </a:p>
          <a:p>
            <a:pPr lvl="1"/>
            <a:r>
              <a:rPr lang="en-US" altLang="en-US" dirty="0" smtClean="0"/>
              <a:t>IP Premium</a:t>
            </a:r>
          </a:p>
          <a:p>
            <a:r>
              <a:rPr lang="el-GR" altLang="en-US" dirty="0" smtClean="0"/>
              <a:t>Υπηρεσίες </a:t>
            </a:r>
            <a:r>
              <a:rPr lang="en-US" altLang="en-US" dirty="0" smtClean="0"/>
              <a:t>AF based</a:t>
            </a:r>
            <a:endParaRPr lang="el-GR" altLang="en-US" dirty="0" smtClean="0"/>
          </a:p>
          <a:p>
            <a:r>
              <a:rPr lang="el-GR" altLang="en-US" dirty="0" smtClean="0"/>
              <a:t>Υπηρεσία </a:t>
            </a:r>
            <a:r>
              <a:rPr lang="en-US" altLang="en-US" dirty="0" smtClean="0"/>
              <a:t>LBE </a:t>
            </a:r>
            <a:endParaRPr lang="el-GR" altLang="en-US" dirty="0" smtClean="0"/>
          </a:p>
          <a:p>
            <a:r>
              <a:rPr lang="el-GR" altLang="en-US" dirty="0" smtClean="0"/>
              <a:t>Υπηρεσία </a:t>
            </a:r>
            <a:r>
              <a:rPr lang="en-US" altLang="en-US" dirty="0" smtClean="0"/>
              <a:t>MBS</a:t>
            </a:r>
            <a:endParaRPr lang="el-GR" altLang="en-US" dirty="0" smtClean="0"/>
          </a:p>
          <a:p>
            <a:r>
              <a:rPr lang="en-US" altLang="en-US" dirty="0" smtClean="0"/>
              <a:t>Bandwidth Brokers</a:t>
            </a:r>
            <a:endParaRPr lang="el-GR" altLang="en-US" dirty="0" smtClean="0"/>
          </a:p>
        </p:txBody>
      </p:sp>
    </p:spTree>
    <p:extLst>
      <p:ext uri="{BB962C8B-B14F-4D97-AF65-F5344CB8AC3E}">
        <p14:creationId xmlns:p14="http://schemas.microsoft.com/office/powerpoint/2010/main" xmlns="" val="2834887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Βιβλιογραφία</a:t>
            </a:r>
            <a:endParaRPr lang="el-GR" dirty="0"/>
          </a:p>
        </p:txBody>
      </p:sp>
      <p:sp>
        <p:nvSpPr>
          <p:cNvPr id="5" name="Θέση περιεχομένου 4"/>
          <p:cNvSpPr>
            <a:spLocks noGrp="1"/>
          </p:cNvSpPr>
          <p:nvPr>
            <p:ph idx="1"/>
          </p:nvPr>
        </p:nvSpPr>
        <p:spPr/>
        <p:txBody>
          <a:bodyPr>
            <a:normAutofit fontScale="62500" lnSpcReduction="20000"/>
          </a:bodyPr>
          <a:lstStyle/>
          <a:p>
            <a:r>
              <a:rPr lang="el-GR" dirty="0" smtClean="0"/>
              <a:t>Σημειώσεις μαθήματος (Κεφάλαιο </a:t>
            </a:r>
            <a:r>
              <a:rPr lang="en-GB" dirty="0" smtClean="0"/>
              <a:t>4</a:t>
            </a:r>
            <a:r>
              <a:rPr lang="el-GR" dirty="0" smtClean="0"/>
              <a:t>)</a:t>
            </a:r>
            <a:endParaRPr lang="en-GB" dirty="0" smtClean="0"/>
          </a:p>
          <a:p>
            <a:r>
              <a:rPr lang="el-GR" dirty="0" smtClean="0"/>
              <a:t>Βιβλία</a:t>
            </a:r>
            <a:endParaRPr lang="en-GB" dirty="0" smtClean="0"/>
          </a:p>
          <a:p>
            <a:pPr lvl="1"/>
            <a:r>
              <a:rPr lang="en-US" dirty="0" smtClean="0"/>
              <a:t>S. </a:t>
            </a:r>
            <a:r>
              <a:rPr lang="en-US" dirty="0" err="1" smtClean="0"/>
              <a:t>Vegesna</a:t>
            </a:r>
            <a:r>
              <a:rPr lang="en-US" dirty="0" smtClean="0"/>
              <a:t>, IP Quality of Service: the complete resource for understanding and deploying IP Quality of Service for Cisco networks, Cisco Press, 2001</a:t>
            </a:r>
          </a:p>
          <a:p>
            <a:pPr lvl="1"/>
            <a:r>
              <a:rPr lang="en-GB" dirty="0" smtClean="0"/>
              <a:t>H. K. Lew, S. </a:t>
            </a:r>
            <a:r>
              <a:rPr lang="en-GB" dirty="0" err="1" smtClean="0"/>
              <a:t>Spanier</a:t>
            </a:r>
            <a:r>
              <a:rPr lang="en-GB" dirty="0" smtClean="0"/>
              <a:t>, M. Ford, T. Stevenson, Internetworking Technologies Handbook, Cisco Press, 1998</a:t>
            </a:r>
          </a:p>
          <a:p>
            <a:pPr lvl="1"/>
            <a:r>
              <a:rPr lang="en-GB" dirty="0" smtClean="0"/>
              <a:t>W. Stallings, Data and Computer Communications, 10th edition, Pearson, 2013</a:t>
            </a:r>
          </a:p>
          <a:p>
            <a:pPr lvl="1"/>
            <a:r>
              <a:rPr lang="en-GB" dirty="0" smtClean="0"/>
              <a:t>W. Stevens, TCP / IP Illustrated, Volume 1: The Protocols, 2nd edition, Addison-Wesley, </a:t>
            </a:r>
            <a:r>
              <a:rPr lang="en-GB" dirty="0" smtClean="0"/>
              <a:t>2011</a:t>
            </a:r>
            <a:endParaRPr lang="en-GB" dirty="0" smtClean="0"/>
          </a:p>
          <a:p>
            <a:r>
              <a:rPr lang="en-US" dirty="0" smtClean="0"/>
              <a:t>Links</a:t>
            </a:r>
            <a:r>
              <a:rPr lang="el-GR" dirty="0" smtClean="0"/>
              <a:t>:</a:t>
            </a:r>
            <a:endParaRPr lang="en-US" dirty="0" smtClean="0"/>
          </a:p>
          <a:p>
            <a:pPr lvl="1"/>
            <a:r>
              <a:rPr lang="en-US" altLang="en-US" dirty="0" smtClean="0">
                <a:hlinkClick r:id="rId3"/>
              </a:rPr>
              <a:t>http://ru6.cti.gr/ru6/bouras/graduate-courses/mhxanismoi-poiothtas-uphresias?language=el</a:t>
            </a:r>
            <a:r>
              <a:rPr lang="el-GR" altLang="en-US" dirty="0" smtClean="0"/>
              <a:t> </a:t>
            </a:r>
            <a:r>
              <a:rPr lang="en-US" dirty="0" smtClean="0"/>
              <a:t>(</a:t>
            </a:r>
            <a:r>
              <a:rPr lang="el-GR" dirty="0" smtClean="0"/>
              <a:t>Δικτυακός τόπος μαθήματος</a:t>
            </a:r>
            <a:r>
              <a:rPr lang="en-US" dirty="0" smtClean="0"/>
              <a:t>)</a:t>
            </a:r>
            <a:endParaRPr lang="el-GR" dirty="0" smtClean="0"/>
          </a:p>
          <a:p>
            <a:pPr lvl="1"/>
            <a:endParaRPr lang="en-US" dirty="0" smtClean="0"/>
          </a:p>
          <a:p>
            <a:pPr lvl="1"/>
            <a:endParaRPr lang="el-GR" dirty="0"/>
          </a:p>
        </p:txBody>
      </p:sp>
    </p:spTree>
    <p:extLst>
      <p:ext uri="{BB962C8B-B14F-4D97-AF65-F5344CB8AC3E}">
        <p14:creationId xmlns:p14="http://schemas.microsoft.com/office/powerpoint/2010/main" xmlns="" val="2834887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Ερωτήσεις</a:t>
            </a:r>
          </a:p>
        </p:txBody>
      </p:sp>
      <p:sp>
        <p:nvSpPr>
          <p:cNvPr id="5" name="Θέση περιεχομένου 4"/>
          <p:cNvSpPr>
            <a:spLocks noGrp="1"/>
          </p:cNvSpPr>
          <p:nvPr>
            <p:ph idx="1"/>
          </p:nvPr>
        </p:nvSpPr>
        <p:spPr/>
        <p:txBody>
          <a:bodyPr/>
          <a:lstStyle/>
          <a:p>
            <a:endParaRPr lang="el-GR" dirty="0"/>
          </a:p>
        </p:txBody>
      </p:sp>
    </p:spTree>
    <p:extLst>
      <p:ext uri="{BB962C8B-B14F-4D97-AF65-F5344CB8AC3E}">
        <p14:creationId xmlns:p14="http://schemas.microsoft.com/office/powerpoint/2010/main" xmlns="" val="4167249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a:t>
            </a:r>
            <a:r>
              <a:rPr lang="el-GR" sz="2000" smtClean="0"/>
              <a:t>αναπτυχθεί 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502224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2769870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351284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solidFill>
                  <a:srgbClr val="FF0000"/>
                </a:solidFill>
              </a:rPr>
              <a:t>Χρήστος </a:t>
            </a:r>
            <a:r>
              <a:rPr lang="el-GR" sz="2000" dirty="0" err="1" smtClean="0">
                <a:solidFill>
                  <a:srgbClr val="FF0000"/>
                </a:solidFill>
              </a:rPr>
              <a:t>Μπούρας</a:t>
            </a:r>
            <a:r>
              <a:rPr lang="el-GR" sz="2000" dirty="0" smtClean="0">
                <a:solidFill>
                  <a:srgbClr val="FF0000"/>
                </a:solidFill>
              </a:rPr>
              <a:t> 201</a:t>
            </a:r>
            <a:r>
              <a:rPr lang="en-GB" sz="2000" dirty="0" smtClean="0">
                <a:solidFill>
                  <a:srgbClr val="FF0000"/>
                </a:solidFill>
              </a:rPr>
              <a:t>5</a:t>
            </a:r>
            <a:r>
              <a:rPr lang="el-GR" sz="2000" dirty="0" smtClean="0"/>
              <a:t>. «</a:t>
            </a:r>
            <a:r>
              <a:rPr lang="el-GR" sz="2000" dirty="0" smtClean="0">
                <a:solidFill>
                  <a:srgbClr val="FF0000"/>
                </a:solidFill>
              </a:rPr>
              <a:t>Μηχανισμοί Ποιότητας Υπηρεσίας σε Δίκτυα. </a:t>
            </a:r>
            <a:r>
              <a:rPr lang="en-GB" sz="2000" dirty="0" smtClean="0">
                <a:solidFill>
                  <a:srgbClr val="FF0000"/>
                </a:solidFill>
              </a:rPr>
              <a:t>Differentiated Services (</a:t>
            </a:r>
            <a:r>
              <a:rPr lang="en-GB" sz="2000" dirty="0" err="1" smtClean="0">
                <a:solidFill>
                  <a:srgbClr val="FF0000"/>
                </a:solidFill>
              </a:rPr>
              <a:t>DiffServ</a:t>
            </a:r>
            <a:r>
              <a:rPr lang="en-GB" sz="2000" dirty="0" smtClean="0">
                <a:solidFill>
                  <a:srgbClr val="FF0000"/>
                </a:solidFill>
              </a:rPr>
              <a:t>) III</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a:t>
            </a:r>
            <a:r>
              <a:rPr lang="en-GB" sz="2000" dirty="0" smtClean="0">
                <a:solidFill>
                  <a:srgbClr val="FF0000"/>
                </a:solidFill>
              </a:rPr>
              <a:t>5</a:t>
            </a:r>
            <a:r>
              <a:rPr lang="el-GR" sz="2000" dirty="0" smtClean="0"/>
              <a:t>. Διαθέσιμο από τη δικτυακή διεύθυνση: </a:t>
            </a:r>
            <a:r>
              <a:rPr lang="en-US" sz="2000" dirty="0">
                <a:solidFill>
                  <a:srgbClr val="FF0000"/>
                </a:solidFill>
              </a:rPr>
              <a:t>https://</a:t>
            </a:r>
            <a:r>
              <a:rPr lang="en-US" sz="2000" dirty="0" smtClean="0">
                <a:solidFill>
                  <a:srgbClr val="FF0000"/>
                </a:solidFill>
              </a:rPr>
              <a:t>eclass.upatras.gr/courses/CEID1103/</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752950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73536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Differentiated Services (</a:t>
            </a:r>
            <a:r>
              <a:rPr lang="en-GB" dirty="0" err="1" smtClean="0"/>
              <a:t>DiffServ</a:t>
            </a:r>
            <a:r>
              <a:rPr lang="en-GB" dirty="0" smtClean="0"/>
              <a:t>) III</a:t>
            </a:r>
            <a:endParaRPr lang="en-US" dirty="0"/>
          </a:p>
        </p:txBody>
      </p:sp>
      <p:sp>
        <p:nvSpPr>
          <p:cNvPr id="9" name="Text Placeholder 8"/>
          <p:cNvSpPr>
            <a:spLocks noGrp="1"/>
          </p:cNvSpPr>
          <p:nvPr>
            <p:ph type="body" idx="1"/>
          </p:nvPr>
        </p:nvSpPr>
        <p:spPr/>
        <p:txBody>
          <a:bodyPr/>
          <a:lstStyle/>
          <a:p>
            <a:endParaRPr lang="el-GR"/>
          </a:p>
        </p:txBody>
      </p:sp>
    </p:spTree>
    <p:extLst>
      <p:ext uri="{BB962C8B-B14F-4D97-AF65-F5344CB8AC3E}">
        <p14:creationId xmlns:p14="http://schemas.microsoft.com/office/powerpoint/2010/main" xmlns="" val="427316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altLang="en-US" smtClean="0"/>
              <a:t>DiffServ </a:t>
            </a:r>
            <a:r>
              <a:rPr lang="el-GR" altLang="en-US" smtClean="0"/>
              <a:t>Υπηρεσίες (</a:t>
            </a:r>
            <a:r>
              <a:rPr lang="en-US" altLang="en-US" smtClean="0"/>
              <a:t>1</a:t>
            </a:r>
            <a:r>
              <a:rPr lang="el-GR" altLang="en-US" smtClean="0"/>
              <a:t>)</a:t>
            </a:r>
          </a:p>
        </p:txBody>
      </p:sp>
      <p:sp>
        <p:nvSpPr>
          <p:cNvPr id="27653" name="Rectangle 3"/>
          <p:cNvSpPr>
            <a:spLocks noGrp="1" noChangeArrowheads="1"/>
          </p:cNvSpPr>
          <p:nvPr>
            <p:ph type="body" idx="1"/>
          </p:nvPr>
        </p:nvSpPr>
        <p:spPr/>
        <p:txBody>
          <a:bodyPr>
            <a:normAutofit lnSpcReduction="10000"/>
          </a:bodyPr>
          <a:lstStyle/>
          <a:p>
            <a:r>
              <a:rPr lang="en-US" altLang="en-US" smtClean="0"/>
              <a:t>EF based</a:t>
            </a:r>
          </a:p>
          <a:p>
            <a:pPr lvl="1"/>
            <a:r>
              <a:rPr lang="el-GR" altLang="en-US" smtClean="0"/>
              <a:t>Έχουν σαν στόχο να προσομοιώσουν τις εικονικές μισθωμένες γραμμές για την εξυπηρέτηση κίνησης που προέρχεται από συνένωση ροών (όπως προκύπτει από την εφαρμογή των μηχανισμών ταξινόμησης και μαρκαρίσματος)</a:t>
            </a:r>
          </a:p>
          <a:p>
            <a:pPr lvl="1"/>
            <a:r>
              <a:rPr lang="el-GR" altLang="en-US" smtClean="0"/>
              <a:t>Οι υπηρεσίες αυτές απευθύνονται σε εφαρμογές πραγματικού χρόνου ευαίσθητες στην διακύμανση καθυστέρησης και στην απώλεια πακέτων που απαιτούν εγγυήσεις χωρητικότητας.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altLang="en-US" smtClean="0"/>
              <a:t>DiffServ </a:t>
            </a:r>
            <a:r>
              <a:rPr lang="el-GR" altLang="en-US" smtClean="0"/>
              <a:t>Υπηρεσίες (2)</a:t>
            </a:r>
          </a:p>
        </p:txBody>
      </p:sp>
      <p:sp>
        <p:nvSpPr>
          <p:cNvPr id="28677" name="Rectangle 3"/>
          <p:cNvSpPr>
            <a:spLocks noGrp="1" noChangeArrowheads="1"/>
          </p:cNvSpPr>
          <p:nvPr>
            <p:ph type="body" idx="1"/>
          </p:nvPr>
        </p:nvSpPr>
        <p:spPr/>
        <p:txBody>
          <a:bodyPr>
            <a:normAutofit fontScale="85000" lnSpcReduction="10000"/>
          </a:bodyPr>
          <a:lstStyle/>
          <a:p>
            <a:r>
              <a:rPr lang="en-US" altLang="en-US" smtClean="0"/>
              <a:t>AF based</a:t>
            </a:r>
          </a:p>
          <a:p>
            <a:pPr lvl="1"/>
            <a:r>
              <a:rPr lang="el-GR" altLang="en-US" smtClean="0"/>
              <a:t>Βασίζονται στην Εξασφαλισμένης Προώθησης (</a:t>
            </a:r>
            <a:r>
              <a:rPr lang="en-US" altLang="en-US" smtClean="0"/>
              <a:t>Assured Forwarding</a:t>
            </a:r>
            <a:r>
              <a:rPr lang="el-GR" altLang="en-US" smtClean="0"/>
              <a:t>) ανά κόμβο συμπεριφορά του δικτύου (</a:t>
            </a:r>
            <a:r>
              <a:rPr lang="en-US" altLang="en-US" smtClean="0"/>
              <a:t>PHB</a:t>
            </a:r>
            <a:r>
              <a:rPr lang="el-GR" altLang="en-US" smtClean="0"/>
              <a:t>) </a:t>
            </a:r>
          </a:p>
          <a:p>
            <a:pPr lvl="1"/>
            <a:r>
              <a:rPr lang="el-GR" altLang="en-US" smtClean="0"/>
              <a:t>Στόχο τους αποτελεί να εγγυηθούν την εξυπηρέτηση μιας ροής που εναρμονίζεται με το συμφωνηθέν προφίλ με πολύ μεγάλη πιθανότητα και αντίστοιχα κίνηση που βρίσκεται εκτός προφίλ με μικρότερη πιθανότητα</a:t>
            </a:r>
          </a:p>
          <a:p>
            <a:pPr lvl="1"/>
            <a:r>
              <a:rPr lang="el-GR" altLang="en-US" smtClean="0"/>
              <a:t>Γενικά οι υπηρεσίες αυτές βρίσκονται σε πρώιμο στάδιο και αποτελεί θέμα διερεύνησης ο ακριβής καθορισμός τους και η λεπτομερειακή μελέτη της απόδοσης που μπορεί να επιτύχουν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n-US" altLang="en-US" smtClean="0"/>
              <a:t>EF based </a:t>
            </a:r>
            <a:r>
              <a:rPr lang="el-GR" altLang="en-US" smtClean="0"/>
              <a:t>υπηρεσίες</a:t>
            </a:r>
          </a:p>
        </p:txBody>
      </p:sp>
      <p:sp>
        <p:nvSpPr>
          <p:cNvPr id="29701" name="Rectangle 3"/>
          <p:cNvSpPr>
            <a:spLocks noGrp="1" noChangeArrowheads="1"/>
          </p:cNvSpPr>
          <p:nvPr>
            <p:ph type="body" idx="1"/>
          </p:nvPr>
        </p:nvSpPr>
        <p:spPr/>
        <p:txBody>
          <a:bodyPr>
            <a:normAutofit fontScale="85000" lnSpcReduction="20000"/>
          </a:bodyPr>
          <a:lstStyle/>
          <a:p>
            <a:r>
              <a:rPr lang="el-GR" altLang="en-US" smtClean="0"/>
              <a:t>Ο ορισμός τους βασίζεται στα ακόλουθα σημεία:</a:t>
            </a:r>
          </a:p>
          <a:p>
            <a:pPr lvl="1"/>
            <a:r>
              <a:rPr lang="el-GR" altLang="en-US" smtClean="0"/>
              <a:t>Στον καθορισμό της διεπαφής μεταξύ </a:t>
            </a:r>
            <a:r>
              <a:rPr lang="en-US" altLang="en-US" smtClean="0"/>
              <a:t>DiffServ</a:t>
            </a:r>
            <a:r>
              <a:rPr lang="el-GR" altLang="en-US" smtClean="0"/>
              <a:t> διαχειριστικών τμημάτων (</a:t>
            </a:r>
            <a:r>
              <a:rPr lang="en-US" altLang="en-US" smtClean="0"/>
              <a:t>DiffServ domains</a:t>
            </a:r>
            <a:r>
              <a:rPr lang="el-GR" altLang="en-US" smtClean="0"/>
              <a:t>) έτσι ώστε και αυτό να εμφανίζει συμπεριφορά βασισμένη σε </a:t>
            </a:r>
            <a:r>
              <a:rPr lang="en-US" altLang="en-US" smtClean="0"/>
              <a:t>EF</a:t>
            </a:r>
            <a:r>
              <a:rPr lang="el-GR" altLang="en-US" smtClean="0"/>
              <a:t>.</a:t>
            </a:r>
          </a:p>
          <a:p>
            <a:pPr lvl="1"/>
            <a:r>
              <a:rPr lang="el-GR" altLang="en-US" smtClean="0"/>
              <a:t>Στον περιορισμό της χωρητικότητας που αφιερώνεται στην υπηρεσία για να αποφευχθεί αποκλεισμός της κίνησης καλύτερης προσπάθειας (κατάλληλη διαστασιολόγηση)</a:t>
            </a:r>
          </a:p>
          <a:p>
            <a:pPr lvl="1"/>
            <a:r>
              <a:rPr lang="el-GR" altLang="en-US" smtClean="0"/>
              <a:t>Σε μια αρχική στατική ρύθμιση των δικτυακών συσκευών για την παροχή της υπηρεσίας.</a:t>
            </a:r>
          </a:p>
          <a:p>
            <a:pPr lvl="1"/>
            <a:r>
              <a:rPr lang="el-GR" altLang="en-US" smtClean="0"/>
              <a:t>Στην ελαχιστοποίηση των μηχανισμών που χρησιμοποιούνται ανά κόμβο.</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en-US" altLang="en-US" smtClean="0"/>
              <a:t>IP Premium</a:t>
            </a:r>
            <a:r>
              <a:rPr lang="el-GR" altLang="en-US" smtClean="0"/>
              <a:t> (1)</a:t>
            </a:r>
          </a:p>
        </p:txBody>
      </p:sp>
      <p:sp>
        <p:nvSpPr>
          <p:cNvPr id="30725" name="Rectangle 3"/>
          <p:cNvSpPr>
            <a:spLocks noGrp="1" noChangeArrowheads="1"/>
          </p:cNvSpPr>
          <p:nvPr>
            <p:ph type="body" idx="1"/>
          </p:nvPr>
        </p:nvSpPr>
        <p:spPr/>
        <p:txBody>
          <a:bodyPr>
            <a:normAutofit fontScale="70000" lnSpcReduction="20000"/>
          </a:bodyPr>
          <a:lstStyle/>
          <a:p>
            <a:r>
              <a:rPr lang="el-GR" altLang="en-US" smtClean="0"/>
              <a:t>Η πρώτη </a:t>
            </a:r>
            <a:r>
              <a:rPr lang="en-US" altLang="en-US" smtClean="0"/>
              <a:t>EF based </a:t>
            </a:r>
            <a:r>
              <a:rPr lang="el-GR" altLang="en-US" smtClean="0"/>
              <a:t>υπηρεσία είναι η </a:t>
            </a:r>
            <a:r>
              <a:rPr lang="en-US" altLang="en-US" smtClean="0"/>
              <a:t>IP Premium</a:t>
            </a:r>
            <a:endParaRPr lang="el-GR" altLang="en-US" smtClean="0"/>
          </a:p>
          <a:p>
            <a:r>
              <a:rPr lang="el-GR" altLang="en-US" smtClean="0"/>
              <a:t>Οι μηχανισμοί που απαιτούνται για την υλοποίηση της είναι:</a:t>
            </a:r>
          </a:p>
          <a:p>
            <a:pPr lvl="1"/>
            <a:r>
              <a:rPr lang="el-GR" altLang="en-US" smtClean="0"/>
              <a:t>αρχικά ένας μηχανισμός αποδοχής κλήσης, όπου συνήθως η αποδοχή κλήσης γίνεται με βάση τις ΣΔΕΠΥ</a:t>
            </a:r>
          </a:p>
          <a:p>
            <a:pPr lvl="1"/>
            <a:r>
              <a:rPr lang="el-GR" altLang="en-US" smtClean="0"/>
              <a:t>Επίσης απαιτείται ένας μηχανισμός ταξινόμησης σε συνενώσεις ροών</a:t>
            </a:r>
          </a:p>
          <a:p>
            <a:pPr lvl="1"/>
            <a:r>
              <a:rPr lang="el-GR" altLang="en-US" smtClean="0"/>
              <a:t>Σύμφωνα με τον ορισμό της </a:t>
            </a:r>
            <a:r>
              <a:rPr lang="en-US" altLang="en-US" smtClean="0"/>
              <a:t>IP Premium</a:t>
            </a:r>
            <a:r>
              <a:rPr lang="el-GR" altLang="en-US" smtClean="0"/>
              <a:t> υπηρεσίας αν τα πακέτα περιέχουν διευθύνσεις που εξυπηρετούνται από την υπηρεσία αυτή εντάσσονται στο </a:t>
            </a:r>
            <a:r>
              <a:rPr lang="en-US" altLang="en-US" smtClean="0"/>
              <a:t>aggregate</a:t>
            </a:r>
            <a:r>
              <a:rPr lang="el-GR" altLang="en-US" smtClean="0"/>
              <a:t> της κίνησης στην διεπαφή εισόδου του δρομολογητή. Στην συνέχεια η ταξινόμηση γίνεται αποκλειστικά με βάση το </a:t>
            </a:r>
            <a:r>
              <a:rPr lang="en-US" altLang="en-US" smtClean="0"/>
              <a:t>DSCP</a:t>
            </a:r>
            <a:r>
              <a:rPr lang="el-GR" altLang="en-US" smtClean="0"/>
              <a:t> στην επικεφαλίδα του πακέτου. </a:t>
            </a:r>
          </a:p>
          <a:p>
            <a:pPr lvl="1"/>
            <a:r>
              <a:rPr lang="el-GR" altLang="en-US" smtClean="0"/>
              <a:t>Τέλος πακέτα μαρκάρισμενα με το </a:t>
            </a:r>
            <a:r>
              <a:rPr lang="en-US" altLang="en-US" smtClean="0"/>
              <a:t>IP premium DSCP</a:t>
            </a:r>
            <a:r>
              <a:rPr lang="el-GR" altLang="en-US" smtClean="0"/>
              <a:t> μη νόμιμα απορρίπτονται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r>
              <a:rPr lang="en-US" altLang="en-US" smtClean="0"/>
              <a:t>IP Premium</a:t>
            </a:r>
            <a:r>
              <a:rPr lang="el-GR" altLang="en-US" smtClean="0"/>
              <a:t> (2)</a:t>
            </a:r>
          </a:p>
        </p:txBody>
      </p:sp>
      <p:sp>
        <p:nvSpPr>
          <p:cNvPr id="31749" name="Rectangle 3"/>
          <p:cNvSpPr>
            <a:spLocks noGrp="1" noChangeArrowheads="1"/>
          </p:cNvSpPr>
          <p:nvPr>
            <p:ph type="body" idx="1"/>
          </p:nvPr>
        </p:nvSpPr>
        <p:spPr/>
        <p:txBody>
          <a:bodyPr>
            <a:normAutofit fontScale="77500" lnSpcReduction="20000"/>
          </a:bodyPr>
          <a:lstStyle/>
          <a:p>
            <a:r>
              <a:rPr lang="el-GR" altLang="en-US" smtClean="0"/>
              <a:t>Αν η ροή βρίσκεται στο διαχειριστικό τμήμα του χρήστη, τότε η αστυνόμευση γίνεται με βάση έναν </a:t>
            </a:r>
            <a:r>
              <a:rPr lang="en-US" altLang="en-US" smtClean="0"/>
              <a:t>token bucket </a:t>
            </a:r>
            <a:r>
              <a:rPr lang="el-GR" altLang="en-US" smtClean="0"/>
              <a:t>αλγόριθμο και τις παραμέτρους της ΣΔΕΠΥ </a:t>
            </a:r>
          </a:p>
          <a:p>
            <a:r>
              <a:rPr lang="el-GR" altLang="en-US" smtClean="0"/>
              <a:t>Επίσης σε αυτό το σημείο ο χρήστης μπορεί να μορφοποιήσει και την κίνηση του αφού η υπηρεσία αυτή δεν επιτρέπει μορφοποίηση σε άλλο σημείο του δικτύου.</a:t>
            </a:r>
          </a:p>
          <a:p>
            <a:r>
              <a:rPr lang="el-GR" altLang="en-US" smtClean="0"/>
              <a:t>Η διαδικασία της μορφοποίησης θεωρείται σημαντική καθώς το μέγεθος της μνήμης προσωρινής αποθήκευσης στις δικτυακές συσκευές κατά μήκος του μονοπατιού που ακολουθείται είναι περιορισμένο με αποτέλεσμα αν δεν έχει μορφοποιηθεί επαρκώς η κίνηση, τότε να γεμίζουν και πακέτα να απορρίπτονται </a:t>
            </a:r>
          </a:p>
        </p:txBody>
      </p:sp>
    </p:spTree>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2135</TotalTime>
  <Words>2434</Words>
  <Application>Microsoft Office PowerPoint</Application>
  <PresentationFormat>On-screen Show (4:3)</PresentationFormat>
  <Paragraphs>235</Paragraphs>
  <Slides>38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1_Θέμα του Office</vt:lpstr>
      <vt:lpstr>Bitmap Image</vt:lpstr>
      <vt:lpstr>ΜΗΧΑΝΙΣΜΟΙ ΠΟΙΟΤΗΤΑΣ ΥΠΗΡΕΣΙΑΣ ΣΕ ΔΙΚΤΥΑ</vt:lpstr>
      <vt:lpstr>Σκοποί  ενότητας</vt:lpstr>
      <vt:lpstr>Περιεχόμενα ενότητας</vt:lpstr>
      <vt:lpstr>Differentiated Services (DiffServ) III</vt:lpstr>
      <vt:lpstr>DiffServ Υπηρεσίες (1)</vt:lpstr>
      <vt:lpstr>DiffServ Υπηρεσίες (2)</vt:lpstr>
      <vt:lpstr>EF based υπηρεσίες</vt:lpstr>
      <vt:lpstr>IP Premium (1)</vt:lpstr>
      <vt:lpstr>IP Premium (2)</vt:lpstr>
      <vt:lpstr>IP Premium (3)</vt:lpstr>
      <vt:lpstr>IP Premium (4)</vt:lpstr>
      <vt:lpstr>QBone Premium</vt:lpstr>
      <vt:lpstr>Απόδοση EF based Υπηρεσιών (1)</vt:lpstr>
      <vt:lpstr>Απόδοση EF based Υπηρεσιών ()</vt:lpstr>
      <vt:lpstr>Απόδοση EF based Υπηρεσιών (3)</vt:lpstr>
      <vt:lpstr>Απόδοση EF based Υπηρεσιών (4)</vt:lpstr>
      <vt:lpstr>Βασικές Αρχές σχεδίασης EF based υπηρεσιών</vt:lpstr>
      <vt:lpstr>AF based Υπηρεσίες (1)</vt:lpstr>
      <vt:lpstr>AF based Υπηρεσίες (2)</vt:lpstr>
      <vt:lpstr>Εγγυήσεις σε AF based Υπηρεσίες</vt:lpstr>
      <vt:lpstr>Υπηρεσία Less Than Best- Effort (LBE)</vt:lpstr>
      <vt:lpstr>Υπηρεσία Διαχειριζόμενης Χωρητικότητας (MBS)</vt:lpstr>
      <vt:lpstr>Υλοποίηση MBS υπηρεσίας (1)</vt:lpstr>
      <vt:lpstr>Υλοποίηση MBS υπηρεσίας (2)</vt:lpstr>
      <vt:lpstr>Υλοποίηση MBS υπηρεσίας (3)</vt:lpstr>
      <vt:lpstr>Εισαγωγή στους Bandwidth Βrokers</vt:lpstr>
      <vt:lpstr>Bandwidth Broker</vt:lpstr>
      <vt:lpstr>Λειτουργία του Bandwidth Broker (1)</vt:lpstr>
      <vt:lpstr>Λειτουργία του Bandwidth Broker (2)</vt:lpstr>
      <vt:lpstr>Σύντομη ανασκόπηση</vt:lpstr>
      <vt:lpstr>Βιβλιογραφία</vt:lpstr>
      <vt:lpstr>Ερωτήσεις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Vaggelis Kapoulas</cp:lastModifiedBy>
  <cp:revision>324</cp:revision>
  <dcterms:created xsi:type="dcterms:W3CDTF">2012-09-06T09:03:05Z</dcterms:created>
  <dcterms:modified xsi:type="dcterms:W3CDTF">2015-08-26T11:19:44Z</dcterms:modified>
</cp:coreProperties>
</file>