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34" r:id="rId4"/>
    <p:sldId id="336" r:id="rId5"/>
    <p:sldId id="324" r:id="rId6"/>
    <p:sldId id="258" r:id="rId7"/>
    <p:sldId id="282" r:id="rId8"/>
    <p:sldId id="283" r:id="rId9"/>
    <p:sldId id="259" r:id="rId10"/>
    <p:sldId id="260" r:id="rId11"/>
    <p:sldId id="284" r:id="rId12"/>
    <p:sldId id="261" r:id="rId13"/>
    <p:sldId id="286" r:id="rId14"/>
    <p:sldId id="325" r:id="rId15"/>
    <p:sldId id="285" r:id="rId16"/>
    <p:sldId id="262" r:id="rId17"/>
    <p:sldId id="326" r:id="rId18"/>
    <p:sldId id="287" r:id="rId19"/>
    <p:sldId id="327" r:id="rId20"/>
    <p:sldId id="288" r:id="rId21"/>
    <p:sldId id="289" r:id="rId22"/>
    <p:sldId id="328" r:id="rId23"/>
    <p:sldId id="263" r:id="rId24"/>
    <p:sldId id="329" r:id="rId25"/>
    <p:sldId id="330" r:id="rId26"/>
    <p:sldId id="264" r:id="rId27"/>
    <p:sldId id="331" r:id="rId28"/>
    <p:sldId id="337" r:id="rId29"/>
    <p:sldId id="265" r:id="rId30"/>
    <p:sldId id="294" r:id="rId31"/>
    <p:sldId id="266" r:id="rId32"/>
    <p:sldId id="332" r:id="rId33"/>
    <p:sldId id="296" r:id="rId34"/>
    <p:sldId id="333" r:id="rId35"/>
    <p:sldId id="292" r:id="rId36"/>
    <p:sldId id="297" r:id="rId37"/>
    <p:sldId id="267" r:id="rId38"/>
    <p:sldId id="298" r:id="rId39"/>
    <p:sldId id="299" r:id="rId40"/>
    <p:sldId id="268" r:id="rId41"/>
    <p:sldId id="335" r:id="rId42"/>
    <p:sldId id="300" r:id="rId43"/>
    <p:sldId id="301" r:id="rId4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83" d="100"/>
          <a:sy n="83" d="100"/>
        </p:scale>
        <p:origin x="6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D42196-8B65-4C52-BC2D-78256A2DA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6C3D375-C66D-415F-97F4-52AE0BE1C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260E04F-DEED-4475-A628-2CCA639A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10/12/2023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4556B77-EBE9-481A-956F-D55AB4594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C43EEA5-96D8-4D2B-8CC7-F3EF6C55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509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5432EB-8639-45AF-BE41-41E043017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F36171F-91A0-4D71-87C3-C19D67ED5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DD843D2-0F86-4773-B8E8-B78C427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10/12/2023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83BB321-2079-4FD4-B308-43D78B2E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41A305E-6A3E-4D07-B57B-AAAF67C9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5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DDB794C3-D66D-4225-BD21-91891BD241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9F858CA-6972-4AED-99FF-8DECBB316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AA8F129-38F9-464A-A963-5AC613BC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10/12/2023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D42F27C-938F-4C91-9C59-EA99B985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896C8E2-A0A7-4446-98AE-BDC988DEB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825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8EF23D-0188-49DB-A745-59DD27683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70872DC-3331-4EE4-B212-C29C48A31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A5F4AEB-A0A5-48D9-B07E-750843B69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10/12/2023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1A11C52-3242-4FCF-8DBD-2128E1EBA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2D755D1-4111-4759-9A05-FB095F56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478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AA2E35-24E4-406A-8B03-1602D4479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63635E6-4BDE-40E9-96F9-0BA082A68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DAE960C-F887-4B9E-82E0-58EFF356E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10/12/2023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A1376FB-A39C-40FC-9807-40735CD2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71DC325-D2C3-40BC-8FE8-09027077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007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37052F-F86A-4E66-AF2D-8AF6FF90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AD58C75-C7ED-4B2E-B393-FF4FABE7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443FE01-A9B8-4C8C-A8F6-8583BA60D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CD835A2-DB77-4CAA-A7FC-D66F9642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10/12/2023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3714B8A-F20C-4B2C-B3A6-F7BD3D7C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76BBE93-F8A2-464D-934D-67E866ADE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643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34A666-12C1-4953-8B2B-05B8476C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CA3A76F-44B2-4507-BAED-FCB90CECF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4B39E77-6B61-4E05-81C5-E978F1B1A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C2FE629-919B-4B70-889D-00ECCB411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1FA5AEF-8781-46C2-89F5-F04B0B4C9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3395AEE2-8FC9-4444-B603-EE35C068F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10/12/2023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CE13FFA-0BBA-493D-9C50-50ED494CD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0E94CEF5-389C-44D2-985D-53CD8915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990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4D5405-61BD-4F32-91B5-27958160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6ED7412-AABC-4AD0-AD17-90BEE4718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10/12/2023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D350F8E-2EC7-4E24-A6AA-C2A80FCD2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9ECEABD-6D9D-49F3-BED4-F8998C63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832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F7B777E-F18C-451E-94BF-A29483C77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10/12/2023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4FE65BD-98E7-4E1E-85F6-FD3D3AEF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6075F15-800A-4104-9D0F-4252AFE8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047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59220E-0838-47EE-A575-31539711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3AB1C2D-C2EB-4C2F-9D51-EFDDE60B6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BCC2180-66CF-4976-8226-9FE57AB91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BDCB53F-BF15-490D-BB0D-C4539828F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10/12/2023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14C4E98-FF1A-474B-812C-A5059C08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17AA2FC-2ADF-4C21-A38F-FC0C6F40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4045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9DA195-89E8-4C5A-886F-E6EB6AD00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A540474-DB47-4988-B9AD-A671ADE90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CD8236A-EBC0-458A-94AF-DB6FC7D39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09750CD-ADD9-4B78-99E6-46383D34E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AB56D-58E6-4767-9E10-D89000E3E633}" type="datetimeFigureOut">
              <a:rPr lang="el-GR" smtClean="0"/>
              <a:t>10/12/2023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0822721-5AE3-494E-BAE2-D5E3F965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7CC9630-94B8-4E81-9E99-B034B10F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853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20B8D10-4233-4AE9-BF0A-4988C8E8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7258B5F-8DC6-49DF-8578-A6EADB99E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00F3AB4-8DDE-4009-8F54-1A10DFD00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AB56D-58E6-4767-9E10-D89000E3E633}" type="datetimeFigureOut">
              <a:rPr lang="el-GR" smtClean="0"/>
              <a:t>10/12/2023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E2CCBB3-1EBA-4A23-A9D7-C1BABA7B9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1E54B5F-8B99-495B-B2EF-7DB8A08E3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B56CF-D98C-4020-9F97-A58BA0F7E3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021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1CBFEF-5B9B-4665-AC9E-01B3EB0E6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05220"/>
          </a:xfrm>
        </p:spPr>
        <p:txBody>
          <a:bodyPr>
            <a:normAutofit fontScale="90000"/>
          </a:bodyPr>
          <a:lstStyle/>
          <a:p>
            <a:r>
              <a:rPr lang="el-GR" dirty="0"/>
              <a:t>ΒΙΟΛΟΓΙΑ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502C903-89C9-4900-9F47-AA0BF629B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9617"/>
            <a:ext cx="9144000" cy="3018183"/>
          </a:xfrm>
        </p:spPr>
        <p:txBody>
          <a:bodyPr/>
          <a:lstStyle/>
          <a:p>
            <a:pPr algn="l"/>
            <a:r>
              <a:rPr lang="el-GR" dirty="0"/>
              <a:t>ΒΙΒΛΙΟΓΡΑΦΙΑ : </a:t>
            </a:r>
            <a:r>
              <a:rPr lang="en-US" dirty="0"/>
              <a:t>ALBERTS </a:t>
            </a:r>
            <a:r>
              <a:rPr lang="el-GR" dirty="0"/>
              <a:t>ΚΥΤΤΑΡΙΚΗ ΒΙΟΛΟΓΙΑ</a:t>
            </a:r>
            <a:endParaRPr lang="en-US" dirty="0"/>
          </a:p>
          <a:p>
            <a:pPr algn="l"/>
            <a:r>
              <a:rPr lang="el-GR" dirty="0"/>
              <a:t>ΚΕΦ. 7. ΑΠΟ ΤΟ DNA ΣΤΙΣ ΠΡΩΤΕΙΝΕΣ </a:t>
            </a:r>
          </a:p>
          <a:p>
            <a:pPr algn="l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8306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E757FC-3812-4DD5-8575-D6824D9E6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774"/>
            <a:ext cx="10515600" cy="721553"/>
          </a:xfrm>
        </p:spPr>
        <p:txBody>
          <a:bodyPr/>
          <a:lstStyle/>
          <a:p>
            <a:pPr algn="ctr"/>
            <a:r>
              <a:rPr lang="el-GR" dirty="0"/>
              <a:t>Μεταγραφή </a:t>
            </a:r>
            <a:r>
              <a:rPr lang="en-US" dirty="0"/>
              <a:t>DNA </a:t>
            </a:r>
            <a:r>
              <a:rPr lang="el-GR" dirty="0"/>
              <a:t>σε </a:t>
            </a:r>
            <a:r>
              <a:rPr lang="en-US" dirty="0"/>
              <a:t>RNA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D425E9-E3FE-49E4-8338-EDFC8216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9" y="1086678"/>
            <a:ext cx="11479237" cy="562554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Οι </a:t>
            </a:r>
            <a:r>
              <a:rPr lang="en-US" b="1" dirty="0"/>
              <a:t>RNA </a:t>
            </a:r>
            <a:r>
              <a:rPr lang="el-GR" b="1" dirty="0" err="1"/>
              <a:t>πολυμεράσες</a:t>
            </a:r>
            <a:r>
              <a:rPr lang="el-GR" b="1" dirty="0"/>
              <a:t> </a:t>
            </a:r>
            <a:r>
              <a:rPr lang="el-GR" dirty="0"/>
              <a:t>αναγνωρίζουν θέσεις </a:t>
            </a:r>
            <a:r>
              <a:rPr lang="el-GR" b="1" dirty="0"/>
              <a:t>έναρξης και τερματισμού </a:t>
            </a:r>
            <a:r>
              <a:rPr lang="el-GR" dirty="0"/>
              <a:t>της μεταγραφής πάνω στο </a:t>
            </a:r>
            <a:r>
              <a:rPr lang="en-US" dirty="0"/>
              <a:t>DNA</a:t>
            </a:r>
          </a:p>
          <a:p>
            <a:r>
              <a:rPr lang="en-US" dirty="0"/>
              <a:t>H </a:t>
            </a:r>
            <a:r>
              <a:rPr lang="el-GR" b="1" dirty="0" err="1"/>
              <a:t>βακτηριακή</a:t>
            </a:r>
            <a:r>
              <a:rPr lang="el-GR" b="1" dirty="0"/>
              <a:t> </a:t>
            </a:r>
            <a:r>
              <a:rPr lang="en-US" b="1" dirty="0"/>
              <a:t>RNA </a:t>
            </a:r>
            <a:r>
              <a:rPr lang="el-GR" b="1" dirty="0" err="1"/>
              <a:t>πολυμεράση</a:t>
            </a:r>
            <a:r>
              <a:rPr lang="el-GR" b="1" dirty="0"/>
              <a:t> </a:t>
            </a:r>
            <a:r>
              <a:rPr lang="el-GR" dirty="0"/>
              <a:t>περιέχει μια </a:t>
            </a:r>
            <a:r>
              <a:rPr lang="el-GR" dirty="0" err="1"/>
              <a:t>υπομονάδα</a:t>
            </a:r>
            <a:r>
              <a:rPr lang="el-GR" dirty="0"/>
              <a:t> που καλείται </a:t>
            </a:r>
            <a:r>
              <a:rPr lang="el-GR" b="1" dirty="0"/>
              <a:t>παράγοντας σίγμα (σ) </a:t>
            </a:r>
            <a:r>
              <a:rPr lang="el-GR" dirty="0"/>
              <a:t>και αναγνωρίζει τον </a:t>
            </a:r>
            <a:r>
              <a:rPr lang="el-GR" b="1" dirty="0"/>
              <a:t>υποκινητή</a:t>
            </a:r>
            <a:r>
              <a:rPr lang="el-GR" dirty="0"/>
              <a:t> του γονιδίου και συνδέεται ισχυρά με αυτόν</a:t>
            </a:r>
          </a:p>
          <a:p>
            <a:r>
              <a:rPr lang="el-GR" dirty="0"/>
              <a:t>Η μεταγραφή συνεχίζεται αφού απομακρυνθεί ο παράγοντας σ και ολοκληρώνεται, αφού η </a:t>
            </a:r>
            <a:r>
              <a:rPr lang="el-GR" dirty="0" err="1"/>
              <a:t>πολυμεράση</a:t>
            </a:r>
            <a:r>
              <a:rPr lang="el-GR" dirty="0"/>
              <a:t> συναντήσει την </a:t>
            </a:r>
            <a:r>
              <a:rPr lang="el-GR" b="1" dirty="0"/>
              <a:t>αλληλουχία τερματισμού</a:t>
            </a:r>
          </a:p>
          <a:p>
            <a:r>
              <a:rPr lang="el-GR" dirty="0"/>
              <a:t>Το </a:t>
            </a:r>
            <a:r>
              <a:rPr lang="el-GR" b="1" dirty="0" err="1"/>
              <a:t>μετάγραφο</a:t>
            </a:r>
            <a:r>
              <a:rPr lang="el-GR" b="1" dirty="0"/>
              <a:t> </a:t>
            </a:r>
            <a:r>
              <a:rPr lang="en-US" b="1" dirty="0"/>
              <a:t>RNA </a:t>
            </a:r>
            <a:r>
              <a:rPr lang="el-GR" dirty="0"/>
              <a:t>απελευθερώνεται και η </a:t>
            </a:r>
            <a:r>
              <a:rPr lang="en-US" dirty="0"/>
              <a:t>RNA </a:t>
            </a:r>
            <a:r>
              <a:rPr lang="el-GR" dirty="0" err="1"/>
              <a:t>πολυμεράση</a:t>
            </a:r>
            <a:r>
              <a:rPr lang="el-GR" dirty="0"/>
              <a:t> συνδέεται με άλλον υποκινητή για να ξεκινήσει πάλι η διαδικασία από την αρχή</a:t>
            </a:r>
          </a:p>
          <a:p>
            <a:r>
              <a:rPr lang="el-GR" dirty="0"/>
              <a:t>Η </a:t>
            </a:r>
            <a:r>
              <a:rPr lang="en-US" b="1" dirty="0"/>
              <a:t>RNA </a:t>
            </a:r>
            <a:r>
              <a:rPr lang="el-GR" b="1" dirty="0" err="1"/>
              <a:t>πολυμεράση</a:t>
            </a:r>
            <a:r>
              <a:rPr lang="el-GR" b="1" dirty="0"/>
              <a:t> συνθέτει </a:t>
            </a:r>
            <a:r>
              <a:rPr lang="en-US" b="1" dirty="0"/>
              <a:t>RNA </a:t>
            </a:r>
            <a:r>
              <a:rPr lang="el-GR" b="1" dirty="0"/>
              <a:t>με κατεύθυνση 5΄→ 3΄ </a:t>
            </a:r>
            <a:r>
              <a:rPr lang="el-GR" dirty="0"/>
              <a:t>άρα χρησιμοποιεί ως εκμαγείο κλώνο </a:t>
            </a:r>
            <a:r>
              <a:rPr lang="en-US" dirty="0"/>
              <a:t>DNA </a:t>
            </a:r>
            <a:r>
              <a:rPr lang="el-GR" dirty="0"/>
              <a:t>με προσανατολισμό 3΄→ 5΄</a:t>
            </a:r>
            <a:r>
              <a:rPr lang="en-US" dirty="0"/>
              <a:t>(</a:t>
            </a:r>
            <a:r>
              <a:rPr lang="el-GR" dirty="0"/>
              <a:t>μη κωδικός)</a:t>
            </a:r>
          </a:p>
          <a:p>
            <a:r>
              <a:rPr lang="el-GR" dirty="0"/>
              <a:t>Οι RNA </a:t>
            </a:r>
            <a:r>
              <a:rPr lang="el-GR" dirty="0" err="1"/>
              <a:t>πολυμεράσες</a:t>
            </a:r>
            <a:r>
              <a:rPr lang="el-GR" dirty="0"/>
              <a:t> δεν χρειάζονται πρωταρχικό τμήμα (σε αντίθεση με τις DNA </a:t>
            </a:r>
            <a:r>
              <a:rPr lang="el-GR" dirty="0" err="1"/>
              <a:t>πολυμεράσες</a:t>
            </a:r>
            <a:r>
              <a:rPr lang="el-GR" dirty="0"/>
              <a:t>)</a:t>
            </a:r>
          </a:p>
          <a:p>
            <a:r>
              <a:rPr lang="el-GR" dirty="0"/>
              <a:t>Η θέση του υποκινητή σε ένα γονίδιο καθορίζει τον προσανατολισμό της μεταγραφής και την επιλογή του ενός από τους δύο κλώνους του </a:t>
            </a:r>
            <a:r>
              <a:rPr lang="en-US" dirty="0"/>
              <a:t>DNA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77809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372ABC4-6A48-42FB-9D45-87A215A7C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45" y="487948"/>
            <a:ext cx="5449455" cy="574604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BC9586B-E761-4850-8A62-819435FF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90" y="1016000"/>
            <a:ext cx="5595181" cy="2413001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14A4DD6-2313-4E05-8516-0F824D467371}"/>
              </a:ext>
            </a:extLst>
          </p:cNvPr>
          <p:cNvSpPr/>
          <p:nvPr/>
        </p:nvSpPr>
        <p:spPr>
          <a:xfrm>
            <a:off x="6556471" y="4123013"/>
            <a:ext cx="5105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Ένας τυπικός </a:t>
            </a:r>
            <a:r>
              <a:rPr lang="el-GR" sz="2400" b="1" dirty="0"/>
              <a:t>υποκινητής</a:t>
            </a:r>
            <a:r>
              <a:rPr lang="el-GR" sz="2400" dirty="0"/>
              <a:t> αποτελείται από τρία στοιχεία: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/>
              <a:t>Τις πρότυπες αλληλουχίες στις θέσεις -35 και -10 </a:t>
            </a:r>
            <a:r>
              <a:rPr lang="en-US" sz="2400" dirty="0" smtClean="0"/>
              <a:t>(TATA Box) </a:t>
            </a:r>
            <a:r>
              <a:rPr lang="el-GR" sz="2400" dirty="0" smtClean="0"/>
              <a:t>και </a:t>
            </a:r>
            <a:endParaRPr lang="el-GR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/>
              <a:t>το σημείο έναρξης.</a:t>
            </a:r>
          </a:p>
        </p:txBody>
      </p:sp>
    </p:spTree>
    <p:extLst>
      <p:ext uri="{BB962C8B-B14F-4D97-AF65-F5344CB8AC3E}">
        <p14:creationId xmlns:p14="http://schemas.microsoft.com/office/powerpoint/2010/main" val="3873311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B80D3C8-BF7F-49FC-B587-708189618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Ευκαρυωτικές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RNA </a:t>
            </a:r>
            <a:r>
              <a:rPr lang="el-GR" dirty="0" err="1">
                <a:solidFill>
                  <a:schemeClr val="bg1"/>
                </a:solidFill>
              </a:rPr>
              <a:t>πολυμεράσες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2D56BD1-9303-4256-8B03-4068336AB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7" r="3" b="3"/>
          <a:stretch/>
        </p:blipFill>
        <p:spPr>
          <a:xfrm>
            <a:off x="365760" y="2377239"/>
            <a:ext cx="6949440" cy="4078799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F97C8C5-0015-4FA9-BD8A-027FB1BB9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1809" y="2148524"/>
            <a:ext cx="4207646" cy="4519563"/>
          </a:xfrm>
        </p:spPr>
        <p:txBody>
          <a:bodyPr anchor="ctr">
            <a:noAutofit/>
          </a:bodyPr>
          <a:lstStyle/>
          <a:p>
            <a:r>
              <a:rPr lang="el-GR" sz="2400" dirty="0"/>
              <a:t>Στο </a:t>
            </a:r>
            <a:r>
              <a:rPr lang="el-GR" sz="2400" dirty="0" err="1"/>
              <a:t>ευκαρυωτικό</a:t>
            </a:r>
            <a:r>
              <a:rPr lang="el-GR" sz="2400" dirty="0"/>
              <a:t> κύτταρο υπάρχουν </a:t>
            </a:r>
            <a:r>
              <a:rPr lang="el-GR" sz="2400" b="1" dirty="0"/>
              <a:t>3 είδη </a:t>
            </a:r>
            <a:r>
              <a:rPr lang="en-US" sz="2400" b="1" dirty="0"/>
              <a:t>RNA </a:t>
            </a:r>
            <a:r>
              <a:rPr lang="el-GR" sz="2400" b="1" dirty="0" err="1"/>
              <a:t>πολυμερασών</a:t>
            </a:r>
            <a:r>
              <a:rPr lang="el-GR" sz="2400" b="1" dirty="0"/>
              <a:t>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Οι </a:t>
            </a:r>
            <a:r>
              <a:rPr lang="en-US" sz="2400" b="1" dirty="0"/>
              <a:t>RNA </a:t>
            </a:r>
            <a:r>
              <a:rPr lang="el-GR" sz="2400" b="1" dirty="0" err="1"/>
              <a:t>πολυμεράσες</a:t>
            </a:r>
            <a:r>
              <a:rPr lang="el-GR" sz="2400" b="1" dirty="0"/>
              <a:t> Ι και ΙΙΙ</a:t>
            </a:r>
            <a:r>
              <a:rPr lang="el-GR" sz="2400" dirty="0"/>
              <a:t>, (που μεταγράφουν το </a:t>
            </a:r>
            <a:r>
              <a:rPr lang="en-US" sz="2400" dirty="0"/>
              <a:t>rRNA, tRNA </a:t>
            </a:r>
            <a:r>
              <a:rPr lang="el-GR" sz="2400" dirty="0"/>
              <a:t>και μικρά </a:t>
            </a:r>
            <a:r>
              <a:rPr lang="en-US" sz="2400" dirty="0"/>
              <a:t>RNA </a:t>
            </a:r>
            <a:r>
              <a:rPr lang="el-GR" sz="2400" dirty="0"/>
              <a:t>με δομικό και καταλυτικό ρόλο) και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Η </a:t>
            </a:r>
            <a:r>
              <a:rPr lang="en-US" sz="2400" b="1" dirty="0"/>
              <a:t>RNA </a:t>
            </a:r>
            <a:r>
              <a:rPr lang="el-GR" sz="2400" b="1" dirty="0" err="1"/>
              <a:t>πολυμεράση</a:t>
            </a:r>
            <a:r>
              <a:rPr lang="el-GR" sz="2400" b="1" dirty="0"/>
              <a:t> ΙΙ </a:t>
            </a:r>
            <a:r>
              <a:rPr lang="el-GR" sz="2400" dirty="0"/>
              <a:t>που μεταγράφει την πλειονότητα των </a:t>
            </a:r>
            <a:r>
              <a:rPr lang="el-GR" sz="2400" dirty="0" err="1"/>
              <a:t>ευκαρυωτικών</a:t>
            </a:r>
            <a:r>
              <a:rPr lang="el-GR" sz="2400" dirty="0"/>
              <a:t> γονιδίων</a:t>
            </a:r>
            <a:r>
              <a:rPr lang="en-US" sz="2400" dirty="0"/>
              <a:t> </a:t>
            </a:r>
            <a:r>
              <a:rPr lang="el-GR" sz="2400" dirty="0"/>
              <a:t>(</a:t>
            </a:r>
            <a:r>
              <a:rPr lang="en-US" sz="2400" dirty="0"/>
              <a:t>mRNAs) </a:t>
            </a:r>
            <a:r>
              <a:rPr lang="el-GR" sz="2400" dirty="0"/>
              <a:t>καθώς και τα γονίδια που κωδικοποιούν τα </a:t>
            </a:r>
            <a:r>
              <a:rPr lang="en-US" sz="2400" dirty="0"/>
              <a:t>miRNAs.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881349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8672BF-6570-4FBA-9776-BC7A949D8DCD}"/>
              </a:ext>
            </a:extLst>
          </p:cNvPr>
          <p:cNvSpPr txBox="1"/>
          <p:nvPr/>
        </p:nvSpPr>
        <p:spPr>
          <a:xfrm>
            <a:off x="648929" y="629266"/>
            <a:ext cx="3505495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Ευκαρυωτικές RNA πολυμεράσες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9D60558-8562-4732-8E03-F23A1237BF29}"/>
              </a:ext>
            </a:extLst>
          </p:cNvPr>
          <p:cNvSpPr/>
          <p:nvPr/>
        </p:nvSpPr>
        <p:spPr>
          <a:xfrm>
            <a:off x="524491" y="2934286"/>
            <a:ext cx="3872249" cy="2849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dirty="0"/>
              <a:t>Ενώ </a:t>
            </a:r>
            <a:r>
              <a:rPr lang="en-US" sz="2400" dirty="0" err="1"/>
              <a:t>στους</a:t>
            </a:r>
            <a:r>
              <a:rPr lang="en-US" sz="2400" dirty="0"/>
              <a:t> </a:t>
            </a:r>
            <a:r>
              <a:rPr lang="en-US" sz="2400" dirty="0" err="1"/>
              <a:t>ευκ</a:t>
            </a:r>
            <a:r>
              <a:rPr lang="en-US" sz="2400" dirty="0"/>
              <a:t>αρυωτικούς έχουμε περισσότερες</a:t>
            </a:r>
            <a:r>
              <a:rPr lang="el-GR" sz="2400" dirty="0"/>
              <a:t> </a:t>
            </a:r>
            <a:r>
              <a:rPr lang="en-US" sz="2400" dirty="0"/>
              <a:t>RNA </a:t>
            </a:r>
            <a:r>
              <a:rPr lang="el-GR" sz="2400" dirty="0" err="1"/>
              <a:t>πολυμεράσες</a:t>
            </a:r>
            <a:r>
              <a:rPr lang="en-US" sz="2400" dirty="0"/>
              <a:t>,</a:t>
            </a:r>
            <a:r>
              <a:rPr lang="el-GR" sz="2400" dirty="0"/>
              <a:t> σ</a:t>
            </a:r>
            <a:r>
              <a:rPr lang="en-US" sz="2400" dirty="0" err="1"/>
              <a:t>τους</a:t>
            </a:r>
            <a:r>
              <a:rPr lang="en-US" sz="2400" dirty="0"/>
              <a:t> π</a:t>
            </a:r>
            <a:r>
              <a:rPr lang="en-US" sz="2400" dirty="0" err="1"/>
              <a:t>ροκ</a:t>
            </a:r>
            <a:r>
              <a:rPr lang="en-US" sz="2400" dirty="0"/>
              <a:t>αρυωτικούς μια RNA πολυμεράση μεταγράφει όλα τα γονίδια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A448A34-BBF2-4A26-AEBF-386D2B131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601" y="1681297"/>
            <a:ext cx="6465854" cy="3668128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CA7BCA-93A1-4466-A963-3C6DCD84DACE}"/>
              </a:ext>
            </a:extLst>
          </p:cNvPr>
          <p:cNvSpPr txBox="1"/>
          <p:nvPr/>
        </p:nvSpPr>
        <p:spPr>
          <a:xfrm>
            <a:off x="874643" y="1311965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8993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5CEAC3-0A51-4AF9-A412-E2B230E51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305709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 err="1"/>
              <a:t>Ευκαρυωτικές</a:t>
            </a:r>
            <a:r>
              <a:rPr lang="el-GR" sz="3700" dirty="0"/>
              <a:t> </a:t>
            </a:r>
            <a:r>
              <a:rPr lang="en-US" sz="3700" dirty="0"/>
              <a:t>RNA </a:t>
            </a:r>
            <a:r>
              <a:rPr lang="el-GR" sz="3700" dirty="0" err="1"/>
              <a:t>πολυμεράσες</a:t>
            </a:r>
            <a:endParaRPr lang="el-GR" sz="37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050452-724D-4BB5-803C-92B959DA8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90" y="2057663"/>
            <a:ext cx="4135190" cy="4494628"/>
          </a:xfrm>
        </p:spPr>
        <p:txBody>
          <a:bodyPr>
            <a:normAutofit fontScale="92500"/>
          </a:bodyPr>
          <a:lstStyle/>
          <a:p>
            <a:r>
              <a:rPr lang="el-GR" sz="2300" dirty="0"/>
              <a:t>Στο </a:t>
            </a:r>
            <a:r>
              <a:rPr lang="el-GR" sz="2300" dirty="0" err="1"/>
              <a:t>ευκαρυωτικό</a:t>
            </a:r>
            <a:r>
              <a:rPr lang="el-GR" sz="2300" dirty="0"/>
              <a:t> κύτταρο οι RNA </a:t>
            </a:r>
            <a:r>
              <a:rPr lang="el-GR" sz="2300" dirty="0" err="1"/>
              <a:t>πολυμεράσες</a:t>
            </a:r>
            <a:r>
              <a:rPr lang="el-GR" sz="2300" dirty="0"/>
              <a:t> για να ξεκινήσουν και να συνεχίσουν την μεταγραφή απαιτούν επικουρικές πρωτεΐνες γνωστές ως </a:t>
            </a:r>
            <a:r>
              <a:rPr lang="el-GR" sz="2300" b="1" dirty="0"/>
              <a:t>μεταγραφικοί παράγοντες </a:t>
            </a:r>
            <a:r>
              <a:rPr lang="el-GR" sz="2300" dirty="0"/>
              <a:t>(TFIA, TFIB, TFID </a:t>
            </a:r>
            <a:r>
              <a:rPr lang="el-GR" sz="2300" dirty="0" err="1"/>
              <a:t>κλπ</a:t>
            </a:r>
            <a:r>
              <a:rPr lang="el-GR" sz="2300" dirty="0"/>
              <a:t>)</a:t>
            </a:r>
          </a:p>
          <a:p>
            <a:r>
              <a:rPr lang="el-GR" sz="2300" dirty="0"/>
              <a:t>Στο </a:t>
            </a:r>
            <a:r>
              <a:rPr lang="el-GR" sz="2300" dirty="0" err="1"/>
              <a:t>ευκαρυωτικό</a:t>
            </a:r>
            <a:r>
              <a:rPr lang="el-GR" sz="2300" dirty="0"/>
              <a:t> κύτταρο τα γονίδια βρίσκονται σε απόσταση μεταξύ τους και η αρχιτεκτονική αυτή απαιτεί αρκετές ρυθμιστικές αλληλουχίες (ενισχυτές) για τη ρύθμιση της μεταγραφής των γονιδίων</a:t>
            </a:r>
          </a:p>
          <a:p>
            <a:endParaRPr lang="el-GR" sz="1700" dirty="0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00FBA31-F379-418C-9B62-34B47BA98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277" y="807593"/>
            <a:ext cx="5226501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34510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A13E19-9B05-4EF3-BBEE-70E1D3CBBD2D}"/>
              </a:ext>
            </a:extLst>
          </p:cNvPr>
          <p:cNvSpPr txBox="1"/>
          <p:nvPr/>
        </p:nvSpPr>
        <p:spPr>
          <a:xfrm>
            <a:off x="503159" y="159026"/>
            <a:ext cx="3883312" cy="2092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3200" dirty="0">
                <a:latin typeface="+mj-lt"/>
                <a:ea typeface="+mj-ea"/>
                <a:cs typeface="+mj-cs"/>
              </a:rPr>
              <a:t>Σ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το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π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ροκ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αρυωτικό κύτταρο υπάρχει μόνο ένα είδος RNA πολυμεράσης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D8F50FE-AD42-476A-87A4-E2FA0368920A}"/>
              </a:ext>
            </a:extLst>
          </p:cNvPr>
          <p:cNvSpPr/>
          <p:nvPr/>
        </p:nvSpPr>
        <p:spPr>
          <a:xfrm>
            <a:off x="304800" y="2438400"/>
            <a:ext cx="4334256" cy="40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Η RNA π</a:t>
            </a:r>
            <a:r>
              <a:rPr lang="en-US" sz="2400" b="1" dirty="0" err="1"/>
              <a:t>ολυμεράση</a:t>
            </a:r>
            <a:r>
              <a:rPr lang="en-US" sz="2400" b="1" dirty="0"/>
              <a:t> </a:t>
            </a:r>
            <a:r>
              <a:rPr lang="en-US" sz="2400" b="1" dirty="0" err="1"/>
              <a:t>των</a:t>
            </a:r>
            <a:r>
              <a:rPr lang="en-US" sz="2400" b="1" dirty="0"/>
              <a:t> βα</a:t>
            </a:r>
            <a:r>
              <a:rPr lang="en-US" sz="2400" b="1" dirty="0" err="1"/>
              <a:t>κτηρίων</a:t>
            </a:r>
            <a:r>
              <a:rPr lang="en-US" sz="2400" b="1" dirty="0"/>
              <a:t> απ</a:t>
            </a:r>
            <a:r>
              <a:rPr lang="en-US" sz="2400" b="1" dirty="0" err="1"/>
              <a:t>οτελείτ</a:t>
            </a:r>
            <a:r>
              <a:rPr lang="en-US" sz="2400" b="1" dirty="0"/>
              <a:t>αι από τέσσερεις υπομονάδες: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dirty="0"/>
              <a:t>Ο</a:t>
            </a:r>
            <a:r>
              <a:rPr lang="en-US" sz="2400" dirty="0"/>
              <a:t>ι </a:t>
            </a:r>
            <a:r>
              <a:rPr lang="en-US" sz="2400" b="1" dirty="0"/>
              <a:t>α, β </a:t>
            </a:r>
            <a:r>
              <a:rPr lang="en-US" sz="2400" dirty="0"/>
              <a:t>και </a:t>
            </a:r>
            <a:r>
              <a:rPr lang="en-US" sz="2400" b="1" dirty="0"/>
              <a:t>β΄</a:t>
            </a:r>
            <a:r>
              <a:rPr lang="en-US" sz="2400" dirty="0"/>
              <a:t> </a:t>
            </a:r>
            <a:r>
              <a:rPr lang="en-US" sz="2400" dirty="0" err="1"/>
              <a:t>έχουν</a:t>
            </a:r>
            <a:r>
              <a:rPr lang="en-US" sz="2400" dirty="0"/>
              <a:t> </a:t>
            </a:r>
            <a:r>
              <a:rPr lang="en-US" sz="2400" dirty="0" err="1"/>
              <a:t>σχετικά</a:t>
            </a:r>
            <a:r>
              <a:rPr lang="en-US" sz="2400" dirty="0"/>
              <a:t> </a:t>
            </a:r>
            <a:r>
              <a:rPr lang="en-US" sz="2400" dirty="0" err="1"/>
              <a:t>στ</a:t>
            </a:r>
            <a:r>
              <a:rPr lang="en-US" sz="2400" dirty="0"/>
              <a:t>αθερά μεγέθη σε διάφορα είδη βακτηρίων (core RNA enzyme)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dirty="0"/>
              <a:t>Η</a:t>
            </a:r>
            <a:r>
              <a:rPr lang="en-US" sz="2400" dirty="0"/>
              <a:t> </a:t>
            </a:r>
            <a:r>
              <a:rPr lang="en-US" sz="2400" b="1" dirty="0"/>
              <a:t>σ</a:t>
            </a:r>
            <a:r>
              <a:rPr lang="en-US" sz="2400" dirty="0"/>
              <a:t> (πα</a:t>
            </a:r>
            <a:r>
              <a:rPr lang="en-US" sz="2400" dirty="0" err="1"/>
              <a:t>ράγοντ</a:t>
            </a:r>
            <a:r>
              <a:rPr lang="en-US" sz="2400" dirty="0"/>
              <a:t>ας έναρξης, initiation factor) ποικίλλει σε μεγαλύτερο βαθμό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b="1" dirty="0"/>
              <a:t>α</a:t>
            </a:r>
            <a:r>
              <a:rPr lang="en-US" sz="2400" b="1" dirty="0"/>
              <a:t>2ββ΄</a:t>
            </a:r>
            <a:r>
              <a:rPr lang="en-US" sz="2400" dirty="0" err="1"/>
              <a:t>ως</a:t>
            </a:r>
            <a:r>
              <a:rPr lang="en-US" sz="2400" dirty="0"/>
              <a:t> </a:t>
            </a:r>
            <a:r>
              <a:rPr lang="en-US" sz="2400" b="1" dirty="0" err="1"/>
              <a:t>ολοένζυμο</a:t>
            </a:r>
            <a:endParaRPr lang="en-US" sz="2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FE5E45C-92F2-4C81-92DF-EF622EFD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127" y="557784"/>
            <a:ext cx="4367877" cy="57391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498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0F0E6A-C3E6-44D1-9E11-14E14F960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159889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B0682A-B6B6-4E79-B536-3A2FC49F0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36" y="1935625"/>
            <a:ext cx="3839643" cy="4733029"/>
          </a:xfrm>
        </p:spPr>
        <p:txBody>
          <a:bodyPr>
            <a:normAutofit lnSpcReduction="10000"/>
          </a:bodyPr>
          <a:lstStyle/>
          <a:p>
            <a:r>
              <a:rPr lang="el-GR" sz="2000" dirty="0"/>
              <a:t>Η μεταγραφή ξεκινά από μια </a:t>
            </a:r>
            <a:r>
              <a:rPr lang="el-GR" sz="2000" u="sng" dirty="0"/>
              <a:t>αλληλουχία αναγνώρισης </a:t>
            </a:r>
            <a:r>
              <a:rPr lang="el-GR" sz="2000" dirty="0"/>
              <a:t>στο </a:t>
            </a:r>
            <a:r>
              <a:rPr lang="en-US" sz="2000" dirty="0"/>
              <a:t>DNA</a:t>
            </a:r>
            <a:r>
              <a:rPr lang="el-GR" sz="2000" dirty="0"/>
              <a:t> γνωστή ως </a:t>
            </a:r>
            <a:r>
              <a:rPr lang="el-GR" sz="2000" b="1" dirty="0"/>
              <a:t>ΤΑΤΑ </a:t>
            </a:r>
            <a:r>
              <a:rPr lang="en-US" sz="2000" b="1" dirty="0"/>
              <a:t>box </a:t>
            </a:r>
            <a:r>
              <a:rPr lang="el-GR" sz="2000" dirty="0"/>
              <a:t>που αποτελεί τον </a:t>
            </a:r>
            <a:r>
              <a:rPr lang="el-GR" sz="2000" b="1" dirty="0"/>
              <a:t>υποκινητή</a:t>
            </a:r>
            <a:r>
              <a:rPr lang="el-GR" sz="2000" dirty="0"/>
              <a:t> της μεταγραφής του γονιδίου. Συνήθως εντοπίζεται 25 </a:t>
            </a:r>
            <a:r>
              <a:rPr lang="el-GR" sz="2000" dirty="0" err="1"/>
              <a:t>νουκλεοτίδια</a:t>
            </a:r>
            <a:r>
              <a:rPr lang="el-GR" sz="2000" dirty="0"/>
              <a:t> (</a:t>
            </a:r>
            <a:r>
              <a:rPr lang="en-US" sz="2000" dirty="0"/>
              <a:t>upstream) </a:t>
            </a:r>
            <a:r>
              <a:rPr lang="el-GR" sz="2000" dirty="0"/>
              <a:t>ανοδικά του γονιδίου</a:t>
            </a:r>
          </a:p>
          <a:p>
            <a:r>
              <a:rPr lang="el-GR" sz="2000" dirty="0"/>
              <a:t>Στο </a:t>
            </a:r>
            <a:r>
              <a:rPr lang="en-US" sz="2000" dirty="0"/>
              <a:t>TATA box </a:t>
            </a:r>
            <a:r>
              <a:rPr lang="el-GR" sz="2000" dirty="0"/>
              <a:t>συνδέεται ο </a:t>
            </a:r>
            <a:r>
              <a:rPr lang="el-GR" sz="2000" b="1" dirty="0"/>
              <a:t>γενικός παράγοντας μεταγραφής</a:t>
            </a:r>
            <a:r>
              <a:rPr lang="el-GR" sz="2000" dirty="0"/>
              <a:t> </a:t>
            </a:r>
            <a:r>
              <a:rPr lang="en-US" sz="2000" b="1" dirty="0"/>
              <a:t>TFID</a:t>
            </a:r>
            <a:r>
              <a:rPr lang="en-US" sz="2000" dirty="0"/>
              <a:t> </a:t>
            </a:r>
            <a:r>
              <a:rPr lang="el-GR" sz="2000" dirty="0"/>
              <a:t>μέσω μιας ειδικής </a:t>
            </a:r>
            <a:r>
              <a:rPr lang="el-GR" sz="2000" dirty="0" err="1"/>
              <a:t>υπομονάδας</a:t>
            </a:r>
            <a:r>
              <a:rPr lang="el-GR" sz="2000" dirty="0"/>
              <a:t> που περιέχει, την </a:t>
            </a:r>
            <a:r>
              <a:rPr lang="el-GR" sz="2000" b="1" dirty="0"/>
              <a:t>ΤΑΤΑ-δεσμευτική πρωτεΐνη (ΤΒΡ</a:t>
            </a:r>
            <a:r>
              <a:rPr lang="el-GR" sz="2000" b="1" dirty="0" smtClean="0"/>
              <a:t>)</a:t>
            </a:r>
            <a:endParaRPr lang="en-US" sz="2000" b="1" dirty="0" smtClean="0"/>
          </a:p>
          <a:p>
            <a:r>
              <a:rPr lang="el-GR" sz="2000" b="1" dirty="0" smtClean="0"/>
              <a:t>Ο μεσολαβητής </a:t>
            </a:r>
            <a:r>
              <a:rPr lang="el-GR" sz="2000" dirty="0" smtClean="0"/>
              <a:t>εντοπίζεται σταθερά συνδεδεμένος με την </a:t>
            </a:r>
            <a:r>
              <a:rPr lang="el-GR" sz="2000" dirty="0" err="1" smtClean="0"/>
              <a:t>πολυμεράση</a:t>
            </a:r>
            <a:endParaRPr lang="en-US" sz="2000" b="1" dirty="0"/>
          </a:p>
          <a:p>
            <a:endParaRPr lang="el-GR" sz="1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A2FB330-0690-4B5A-AE47-1799935D4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688" y="1935626"/>
            <a:ext cx="6584098" cy="2913465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C965DC-4B0B-448D-964D-E5FE278C3DDF}"/>
              </a:ext>
            </a:extLst>
          </p:cNvPr>
          <p:cNvSpPr txBox="1"/>
          <p:nvPr/>
        </p:nvSpPr>
        <p:spPr>
          <a:xfrm>
            <a:off x="6208041" y="3571662"/>
            <a:ext cx="45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TBP</a:t>
            </a:r>
            <a:endParaRPr lang="el-GR" sz="1200" b="1" dirty="0"/>
          </a:p>
        </p:txBody>
      </p:sp>
    </p:spTree>
    <p:extLst>
      <p:ext uri="{BB962C8B-B14F-4D97-AF65-F5344CB8AC3E}">
        <p14:creationId xmlns:p14="http://schemas.microsoft.com/office/powerpoint/2010/main" val="249172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9301D8-5327-47AB-9C94-6F90AD6A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33" y="510657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2B4117C-136E-48B3-BF25-FB7E4521A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2" y="2438400"/>
            <a:ext cx="4169542" cy="4300025"/>
          </a:xfrm>
        </p:spPr>
        <p:txBody>
          <a:bodyPr>
            <a:normAutofit lnSpcReduction="10000"/>
          </a:bodyPr>
          <a:lstStyle/>
          <a:p>
            <a:r>
              <a:rPr lang="el-GR" sz="2400" dirty="0"/>
              <a:t>Η πρόσδεση του </a:t>
            </a:r>
            <a:r>
              <a:rPr lang="el-GR" sz="2400" b="1" dirty="0"/>
              <a:t>TFID</a:t>
            </a:r>
            <a:r>
              <a:rPr lang="el-GR" sz="2400" dirty="0"/>
              <a:t> επιτρέπει την πρόσδεση του </a:t>
            </a:r>
            <a:r>
              <a:rPr lang="el-GR" sz="2400" b="1" dirty="0"/>
              <a:t>μεταγραφικού παράγοντα TFIB</a:t>
            </a:r>
            <a:r>
              <a:rPr lang="el-GR" sz="2400" dirty="0"/>
              <a:t> καθώς και άλλων </a:t>
            </a:r>
            <a:r>
              <a:rPr lang="el-GR" sz="2400" b="1" dirty="0"/>
              <a:t>μεταγραφικών παραγόντων (TFIE, TFIF) </a:t>
            </a:r>
            <a:r>
              <a:rPr lang="el-GR" sz="2400" dirty="0"/>
              <a:t>ώστε να συγκροτηθεί το πλήρες </a:t>
            </a:r>
            <a:r>
              <a:rPr lang="el-GR" sz="2400" b="1" dirty="0" err="1"/>
              <a:t>σύμπλοκο</a:t>
            </a:r>
            <a:r>
              <a:rPr lang="el-GR" sz="2400" b="1" dirty="0"/>
              <a:t> έναρξης της μεταγραφής </a:t>
            </a:r>
            <a:r>
              <a:rPr lang="el-GR" sz="2400" dirty="0"/>
              <a:t>το οποίο περιέχει συνδεδεμένη και την </a:t>
            </a:r>
            <a:r>
              <a:rPr lang="el-GR" sz="2400" b="1" dirty="0"/>
              <a:t>RNA </a:t>
            </a:r>
            <a:r>
              <a:rPr lang="el-GR" sz="2400" b="1" dirty="0" err="1"/>
              <a:t>πολυμεράση</a:t>
            </a:r>
            <a:r>
              <a:rPr lang="el-GR" sz="2400" b="1" dirty="0"/>
              <a:t> ΙΙ </a:t>
            </a:r>
            <a:r>
              <a:rPr lang="el-GR" sz="2400" dirty="0"/>
              <a:t>με την </a:t>
            </a:r>
            <a:r>
              <a:rPr lang="el-GR" sz="2400" b="1" dirty="0"/>
              <a:t>CTD  επαναλαμβανόμενη αλληλουχία</a:t>
            </a:r>
          </a:p>
          <a:p>
            <a:endParaRPr lang="el-G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412771C-8469-4C90-AF15-B396C41B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448" y="557784"/>
            <a:ext cx="4521878" cy="572160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7980218" y="532938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TFIB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317276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A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8100CD7-BC20-48C7-9C69-F6FD49511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320" y="643467"/>
            <a:ext cx="438721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6194ECF-E724-4B6B-BCFD-B0BF34976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295149"/>
            <a:ext cx="5129784" cy="2269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186" y="3792617"/>
            <a:ext cx="52939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smtClean="0"/>
              <a:t>Το πρώτο βήμα είναι η σύνδεση </a:t>
            </a:r>
            <a:r>
              <a:rPr lang="el-GR" dirty="0"/>
              <a:t>σ</a:t>
            </a:r>
            <a:r>
              <a:rPr lang="el-GR" dirty="0" smtClean="0"/>
              <a:t>το </a:t>
            </a:r>
            <a:r>
              <a:rPr lang="el-GR" dirty="0"/>
              <a:t>TATA </a:t>
            </a:r>
            <a:r>
              <a:rPr lang="el-GR" dirty="0" err="1"/>
              <a:t>box</a:t>
            </a:r>
            <a:r>
              <a:rPr lang="el-GR" dirty="0"/>
              <a:t> </a:t>
            </a:r>
            <a:r>
              <a:rPr lang="el-GR" dirty="0" smtClean="0"/>
              <a:t>του γενικού παράγοντα </a:t>
            </a:r>
            <a:r>
              <a:rPr lang="el-GR" dirty="0"/>
              <a:t>μεταγραφής </a:t>
            </a:r>
            <a:r>
              <a:rPr lang="el-GR" dirty="0" smtClean="0"/>
              <a:t>TFID.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smtClean="0"/>
              <a:t>Ακολουθεί η </a:t>
            </a:r>
            <a:r>
              <a:rPr lang="el-GR" dirty="0"/>
              <a:t>σ</a:t>
            </a:r>
            <a:r>
              <a:rPr lang="el-GR" dirty="0" smtClean="0"/>
              <a:t>ύνδεση και άλλων παραγόντων μεταγραφής, όπως και </a:t>
            </a:r>
            <a:r>
              <a:rPr lang="el-GR" dirty="0" err="1" smtClean="0"/>
              <a:t>ενεργοποιητών</a:t>
            </a:r>
            <a:r>
              <a:rPr lang="el-GR" dirty="0" smtClean="0"/>
              <a:t> που αναγνωρίζουν τις αλληλουχίες των ενισχυτών.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smtClean="0"/>
              <a:t>Το </a:t>
            </a:r>
            <a:r>
              <a:rPr lang="el-GR" dirty="0" err="1" smtClean="0"/>
              <a:t>σύμπλοκο</a:t>
            </a:r>
            <a:r>
              <a:rPr lang="el-GR" dirty="0" smtClean="0"/>
              <a:t> </a:t>
            </a:r>
            <a:r>
              <a:rPr lang="en-US" dirty="0" err="1" smtClean="0"/>
              <a:t>RNApol</a:t>
            </a:r>
            <a:r>
              <a:rPr lang="en-US" dirty="0" smtClean="0"/>
              <a:t>, </a:t>
            </a:r>
            <a:r>
              <a:rPr lang="el-GR" dirty="0" smtClean="0"/>
              <a:t>μεσολαβητής, μεταγραφικοί </a:t>
            </a:r>
            <a:r>
              <a:rPr lang="el-GR" dirty="0" smtClean="0"/>
              <a:t>παράγοντες, </a:t>
            </a:r>
            <a:r>
              <a:rPr lang="el-GR" dirty="0" err="1" smtClean="0"/>
              <a:t>ενεργοποιητές</a:t>
            </a:r>
            <a:r>
              <a:rPr lang="el-GR" dirty="0" smtClean="0"/>
              <a:t> </a:t>
            </a:r>
            <a:r>
              <a:rPr lang="el-GR" dirty="0" smtClean="0"/>
              <a:t>είναι έτοιμο να εκκινήσει την μεταγραφή (εναρκτήριο </a:t>
            </a:r>
            <a:r>
              <a:rPr lang="el-GR" dirty="0" err="1" smtClean="0"/>
              <a:t>σύμπλοκο</a:t>
            </a:r>
            <a:r>
              <a:rPr lang="el-GR" dirty="0" smtClean="0"/>
              <a:t>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523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222452-2F07-4B80-92CB-29DE5F297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951" y="207235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FCDB2F-264D-41F3-A46A-3C2726BE9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69" y="2051616"/>
            <a:ext cx="4190558" cy="4599150"/>
          </a:xfrm>
        </p:spPr>
        <p:txBody>
          <a:bodyPr>
            <a:normAutofit lnSpcReduction="10000"/>
          </a:bodyPr>
          <a:lstStyle/>
          <a:p>
            <a:r>
              <a:rPr lang="el-GR" sz="2200" dirty="0"/>
              <a:t>Για να αρχίσει η μεταγραφή θα πρέπει η </a:t>
            </a:r>
            <a:r>
              <a:rPr lang="el-GR" sz="2200" b="1" dirty="0"/>
              <a:t>RNA </a:t>
            </a:r>
            <a:r>
              <a:rPr lang="el-GR" sz="2200" b="1" dirty="0" err="1"/>
              <a:t>πολυμεράση</a:t>
            </a:r>
            <a:r>
              <a:rPr lang="el-GR" sz="2200" b="1" dirty="0"/>
              <a:t> ΙΙ </a:t>
            </a:r>
            <a:r>
              <a:rPr lang="el-GR" sz="2200" dirty="0"/>
              <a:t>να </a:t>
            </a:r>
            <a:r>
              <a:rPr lang="el-GR" sz="2200" u="sng" dirty="0"/>
              <a:t>απελευθερωθεί από το εναρκτήριο </a:t>
            </a:r>
            <a:r>
              <a:rPr lang="el-GR" sz="2200" u="sng" dirty="0" err="1"/>
              <a:t>σύμπλοκο</a:t>
            </a:r>
            <a:r>
              <a:rPr lang="el-GR" sz="2200" u="sng" dirty="0"/>
              <a:t> </a:t>
            </a:r>
            <a:r>
              <a:rPr lang="el-GR" sz="2200" dirty="0"/>
              <a:t>και να κινηθεί πάνω στην αλληλουχία του γονιδίου που θα μεταγράψει. </a:t>
            </a:r>
          </a:p>
          <a:p>
            <a:r>
              <a:rPr lang="el-GR" sz="2200" dirty="0"/>
              <a:t>Η απελευθέρωση της γίνεται με </a:t>
            </a:r>
            <a:r>
              <a:rPr lang="el-GR" sz="2200" b="1" dirty="0" err="1"/>
              <a:t>φωσφορυλίωση</a:t>
            </a:r>
            <a:r>
              <a:rPr lang="el-GR" sz="2200" b="1" dirty="0"/>
              <a:t> της CTD περιοχής </a:t>
            </a:r>
            <a:r>
              <a:rPr lang="el-GR" sz="2200" dirty="0"/>
              <a:t>της RNA </a:t>
            </a:r>
            <a:r>
              <a:rPr lang="el-GR" sz="2200" dirty="0" err="1"/>
              <a:t>πολυμεράσης</a:t>
            </a:r>
            <a:r>
              <a:rPr lang="el-GR" sz="2200" dirty="0"/>
              <a:t> ΙΙ, που επιτελείται από το </a:t>
            </a:r>
            <a:r>
              <a:rPr lang="el-GR" sz="2200" b="1" dirty="0"/>
              <a:t>μεταγραφικό παράγοντα TFIH </a:t>
            </a:r>
            <a:r>
              <a:rPr lang="el-GR" sz="2200" dirty="0"/>
              <a:t>που περιέχει </a:t>
            </a:r>
            <a:r>
              <a:rPr lang="el-GR" sz="2200" dirty="0" err="1"/>
              <a:t>υπομονάδα</a:t>
            </a:r>
            <a:r>
              <a:rPr lang="el-GR" sz="2200" dirty="0"/>
              <a:t> με δραστικότητα </a:t>
            </a:r>
            <a:r>
              <a:rPr lang="el-GR" sz="2200" b="1" dirty="0" err="1"/>
              <a:t>κινάσης</a:t>
            </a:r>
            <a:r>
              <a:rPr lang="el-GR" sz="2200" dirty="0"/>
              <a:t>.</a:t>
            </a:r>
          </a:p>
          <a:p>
            <a:pPr marL="0" indent="0">
              <a:buNone/>
            </a:pPr>
            <a:r>
              <a:rPr lang="el-GR" sz="2200" dirty="0"/>
              <a:t> </a:t>
            </a:r>
            <a:endParaRPr lang="el-GR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F114475-057F-47CF-8B17-D8D036CF1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688" y="1126943"/>
            <a:ext cx="6584098" cy="4894029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32EF18-CA0A-4204-AE23-E35248F7BADA}"/>
              </a:ext>
            </a:extLst>
          </p:cNvPr>
          <p:cNvSpPr txBox="1"/>
          <p:nvPr/>
        </p:nvSpPr>
        <p:spPr>
          <a:xfrm>
            <a:off x="8110331" y="2822713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TFIH</a:t>
            </a:r>
            <a:endParaRPr lang="el-GR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B99DF-6B08-4383-9A72-029D1003BE25}"/>
              </a:ext>
            </a:extLst>
          </p:cNvPr>
          <p:cNvSpPr txBox="1"/>
          <p:nvPr/>
        </p:nvSpPr>
        <p:spPr>
          <a:xfrm>
            <a:off x="8110331" y="5102087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TFIH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B9720-2E36-4CD0-80EF-7D462E2C4BF9}"/>
              </a:ext>
            </a:extLst>
          </p:cNvPr>
          <p:cNvSpPr txBox="1"/>
          <p:nvPr/>
        </p:nvSpPr>
        <p:spPr>
          <a:xfrm>
            <a:off x="7248939" y="1928505"/>
            <a:ext cx="417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TIFD</a:t>
            </a:r>
            <a:endParaRPr lang="el-GR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41DAF-0E47-4F63-A8C2-E9A4B29E98B1}"/>
              </a:ext>
            </a:extLst>
          </p:cNvPr>
          <p:cNvSpPr txBox="1"/>
          <p:nvPr/>
        </p:nvSpPr>
        <p:spPr>
          <a:xfrm>
            <a:off x="7248939" y="4262904"/>
            <a:ext cx="417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TIFD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98499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4D0B4D-A7CB-4A42-B5CA-DC1CDEC8D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3"/>
          </a:xfrm>
        </p:spPr>
        <p:txBody>
          <a:bodyPr/>
          <a:lstStyle/>
          <a:p>
            <a:pPr algn="ctr"/>
            <a:r>
              <a:rPr lang="el-GR" dirty="0"/>
              <a:t>Από το </a:t>
            </a:r>
            <a:r>
              <a:rPr lang="en-US" dirty="0"/>
              <a:t>DNA </a:t>
            </a:r>
            <a:r>
              <a:rPr lang="el-GR" dirty="0"/>
              <a:t>στις πρωτεΐνες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9CF813-29BB-4458-AB59-B8BC28502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64594" cy="5032375"/>
          </a:xfrm>
        </p:spPr>
        <p:txBody>
          <a:bodyPr>
            <a:normAutofit/>
          </a:bodyPr>
          <a:lstStyle/>
          <a:p>
            <a:r>
              <a:rPr lang="el-GR" dirty="0"/>
              <a:t>1950 η </a:t>
            </a:r>
            <a:r>
              <a:rPr lang="el-GR" b="1" dirty="0"/>
              <a:t>ανακάλυψη της διπλής έλικας </a:t>
            </a:r>
            <a:r>
              <a:rPr lang="el-GR" dirty="0"/>
              <a:t>του </a:t>
            </a:r>
            <a:r>
              <a:rPr lang="en-US" dirty="0"/>
              <a:t>DNA</a:t>
            </a:r>
          </a:p>
          <a:p>
            <a:r>
              <a:rPr lang="en-US" dirty="0"/>
              <a:t>1955 </a:t>
            </a:r>
            <a:r>
              <a:rPr lang="el-GR" dirty="0"/>
              <a:t>η </a:t>
            </a:r>
            <a:r>
              <a:rPr lang="el-GR" b="1" dirty="0"/>
              <a:t>αποκάλυψη του γενετικού κώδικα </a:t>
            </a:r>
            <a:r>
              <a:rPr lang="el-GR" dirty="0"/>
              <a:t>από τον </a:t>
            </a:r>
            <a:r>
              <a:rPr lang="en-US" dirty="0"/>
              <a:t>Nirenberg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l-GR" dirty="0"/>
              <a:t>όπου η αλληλουχία των αμινοξέων της πρωτεΐνης καθορίζεται από την αλληλουχία των βάσεων του </a:t>
            </a:r>
            <a:r>
              <a:rPr lang="en-US" dirty="0"/>
              <a:t>mRNA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0CA075C-2F13-4B92-96E3-5F147840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96" y="3834157"/>
            <a:ext cx="4419600" cy="28575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6C6F47C-6B73-4429-B147-93C218AF4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734" y="3510725"/>
            <a:ext cx="4130947" cy="32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43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A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04245F1-D0ED-4419-8E1F-9DC62D94D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569" y="631388"/>
            <a:ext cx="7537176" cy="5690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B74C4-D412-404D-8E2E-7763ECC04B70}"/>
              </a:ext>
            </a:extLst>
          </p:cNvPr>
          <p:cNvSpPr txBox="1"/>
          <p:nvPr/>
        </p:nvSpPr>
        <p:spPr>
          <a:xfrm>
            <a:off x="6445973" y="2877909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TFIH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011" y="2659259"/>
            <a:ext cx="42242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/>
              <a:t>Ό</a:t>
            </a:r>
            <a:r>
              <a:rPr lang="el-GR" dirty="0" smtClean="0"/>
              <a:t> μεταγραφικός παράγοντας </a:t>
            </a:r>
            <a:r>
              <a:rPr lang="el-GR" dirty="0"/>
              <a:t>TFIH </a:t>
            </a:r>
            <a:r>
              <a:rPr lang="el-GR" dirty="0" smtClean="0"/>
              <a:t> </a:t>
            </a:r>
            <a:r>
              <a:rPr lang="el-GR" dirty="0"/>
              <a:t>περιέχει </a:t>
            </a:r>
            <a:r>
              <a:rPr lang="el-GR" dirty="0" err="1"/>
              <a:t>υπομονάδα</a:t>
            </a:r>
            <a:r>
              <a:rPr lang="el-GR" dirty="0"/>
              <a:t> </a:t>
            </a:r>
            <a:r>
              <a:rPr lang="el-GR" dirty="0" smtClean="0"/>
              <a:t>με δραστικότητα </a:t>
            </a:r>
            <a:r>
              <a:rPr lang="el-GR" dirty="0" err="1"/>
              <a:t>κινάσης</a:t>
            </a:r>
            <a:r>
              <a:rPr lang="el-GR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 smtClean="0"/>
              <a:t>Καταλύει την </a:t>
            </a:r>
            <a:r>
              <a:rPr lang="el-GR" dirty="0" err="1" smtClean="0"/>
              <a:t>φωσφορυλίωση</a:t>
            </a:r>
            <a:r>
              <a:rPr lang="el-GR" dirty="0" smtClean="0"/>
              <a:t> της </a:t>
            </a:r>
            <a:r>
              <a:rPr lang="en-US" dirty="0" smtClean="0"/>
              <a:t>CTD</a:t>
            </a:r>
          </a:p>
          <a:p>
            <a:r>
              <a:rPr lang="el-GR" dirty="0" smtClean="0"/>
              <a:t>     περιοχής της </a:t>
            </a:r>
            <a:r>
              <a:rPr lang="en-US" dirty="0" err="1" smtClean="0"/>
              <a:t>RNApol</a:t>
            </a:r>
            <a:r>
              <a:rPr lang="en-US" dirty="0" smtClean="0"/>
              <a:t> </a:t>
            </a:r>
            <a:r>
              <a:rPr lang="el-GR" dirty="0" smtClean="0"/>
              <a:t>και την αποσπά    από το εναρκτήριο </a:t>
            </a:r>
            <a:r>
              <a:rPr lang="el-GR" dirty="0" err="1" smtClean="0"/>
              <a:t>σύμπλοκο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3015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A3E008D-9144-4B92-B07F-FE10E8EE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609" y="0"/>
            <a:ext cx="49805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090" y="1136072"/>
            <a:ext cx="53663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2000" dirty="0" smtClean="0"/>
              <a:t>Η απελευθέρωση της </a:t>
            </a:r>
            <a:r>
              <a:rPr lang="en-US" sz="2000" dirty="0" err="1" smtClean="0"/>
              <a:t>RNApol</a:t>
            </a:r>
            <a:r>
              <a:rPr lang="en-US" sz="2000" dirty="0" smtClean="0"/>
              <a:t> </a:t>
            </a:r>
            <a:r>
              <a:rPr lang="el-GR" sz="2000" dirty="0" smtClean="0"/>
              <a:t>από το </a:t>
            </a:r>
            <a:r>
              <a:rPr lang="el-GR" sz="2000" dirty="0" smtClean="0"/>
              <a:t>εναρκτήριο</a:t>
            </a:r>
            <a:r>
              <a:rPr lang="en-US" sz="2000" dirty="0" smtClean="0"/>
              <a:t> </a:t>
            </a:r>
            <a:r>
              <a:rPr lang="el-GR" sz="2000" dirty="0" err="1" smtClean="0"/>
              <a:t>σύμπλοκο</a:t>
            </a:r>
            <a:r>
              <a:rPr lang="el-GR" sz="2000" dirty="0" smtClean="0"/>
              <a:t> </a:t>
            </a:r>
            <a:r>
              <a:rPr lang="el-GR" sz="2000" dirty="0" smtClean="0"/>
              <a:t>περιλαμβάνει επιπλέον </a:t>
            </a:r>
            <a:r>
              <a:rPr lang="el-GR" sz="2000" dirty="0" err="1" smtClean="0"/>
              <a:t>φωσφορυλίωση</a:t>
            </a:r>
            <a:r>
              <a:rPr lang="en-US" sz="2000" dirty="0"/>
              <a:t> </a:t>
            </a:r>
            <a:r>
              <a:rPr lang="el-GR" sz="2000" dirty="0" smtClean="0"/>
              <a:t>της </a:t>
            </a:r>
            <a:r>
              <a:rPr lang="en-US" sz="2000" dirty="0" smtClean="0"/>
              <a:t>CTD  </a:t>
            </a:r>
            <a:r>
              <a:rPr lang="el-GR" sz="2000" dirty="0" smtClean="0"/>
              <a:t>περιοχής και </a:t>
            </a:r>
            <a:r>
              <a:rPr lang="el-GR" sz="2000" dirty="0" err="1" smtClean="0"/>
              <a:t>φωσφορυλιώσεις</a:t>
            </a:r>
            <a:r>
              <a:rPr lang="el-GR" sz="2000" dirty="0" smtClean="0"/>
              <a:t> </a:t>
            </a:r>
            <a:r>
              <a:rPr lang="el-GR" sz="2000" dirty="0" smtClean="0"/>
              <a:t>ρυθμιστικών</a:t>
            </a:r>
            <a:r>
              <a:rPr lang="en-US" sz="2000" dirty="0" smtClean="0"/>
              <a:t> </a:t>
            </a:r>
            <a:r>
              <a:rPr lang="el-GR" sz="2000" dirty="0" smtClean="0"/>
              <a:t>μεταγραφικών </a:t>
            </a:r>
            <a:r>
              <a:rPr lang="el-GR" sz="2000" dirty="0" smtClean="0"/>
              <a:t>παραγόντων.</a:t>
            </a:r>
          </a:p>
          <a:p>
            <a:endParaRPr lang="el-GR" sz="20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2000" dirty="0" smtClean="0"/>
              <a:t>Η επιπλέον </a:t>
            </a:r>
            <a:r>
              <a:rPr lang="el-GR" sz="2000" dirty="0" err="1" smtClean="0"/>
              <a:t>φωσφορυλίωση</a:t>
            </a:r>
            <a:r>
              <a:rPr lang="el-GR" sz="2000" dirty="0" smtClean="0"/>
              <a:t> </a:t>
            </a:r>
            <a:r>
              <a:rPr lang="en-US" sz="2000" dirty="0" smtClean="0"/>
              <a:t>(</a:t>
            </a:r>
            <a:r>
              <a:rPr lang="el-GR" sz="2000" dirty="0" smtClean="0"/>
              <a:t>από τον παράγοντα </a:t>
            </a:r>
            <a:r>
              <a:rPr lang="en-US" sz="2000" dirty="0" smtClean="0"/>
              <a:t>P-</a:t>
            </a:r>
            <a:r>
              <a:rPr lang="en-US" sz="2000" dirty="0" err="1" smtClean="0"/>
              <a:t>TEFb</a:t>
            </a:r>
            <a:r>
              <a:rPr lang="en-US" sz="2000" dirty="0" smtClean="0"/>
              <a:t>)</a:t>
            </a:r>
            <a:r>
              <a:rPr lang="el-GR" sz="2000" dirty="0" smtClean="0"/>
              <a:t> και </a:t>
            </a:r>
            <a:r>
              <a:rPr lang="el-GR" sz="2000" dirty="0" smtClean="0"/>
              <a:t>η προσθήκη νέων </a:t>
            </a:r>
            <a:r>
              <a:rPr lang="el-GR" sz="2000" dirty="0" smtClean="0"/>
              <a:t>παραγόντων </a:t>
            </a:r>
            <a:r>
              <a:rPr lang="el-GR" sz="2000" dirty="0" smtClean="0"/>
              <a:t>επιμήκυνσης αποσπά την </a:t>
            </a:r>
            <a:r>
              <a:rPr lang="en-US" sz="2000" dirty="0" err="1" smtClean="0"/>
              <a:t>RNApol</a:t>
            </a:r>
            <a:r>
              <a:rPr lang="en-US" sz="2000" dirty="0" smtClean="0"/>
              <a:t> </a:t>
            </a:r>
            <a:r>
              <a:rPr lang="el-GR" sz="2000" dirty="0" smtClean="0"/>
              <a:t>από </a:t>
            </a:r>
            <a:r>
              <a:rPr lang="el-GR" sz="2000" dirty="0" smtClean="0"/>
              <a:t>την αρχική θέση του </a:t>
            </a:r>
            <a:r>
              <a:rPr lang="el-GR" sz="2000" dirty="0" err="1" smtClean="0"/>
              <a:t>συμπλόκου</a:t>
            </a:r>
            <a:r>
              <a:rPr lang="el-GR" sz="2000" dirty="0" smtClean="0"/>
              <a:t> ώστε να εκκινήσει την μεταγραφή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3024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95D0C99-5ECC-46BE-80CC-9DDDAD1A7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5C9F1E1-3053-4FC9-AF15-36270451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2783058"/>
            <a:ext cx="4135901" cy="4074942"/>
          </a:xfrm>
        </p:spPr>
        <p:txBody>
          <a:bodyPr>
            <a:normAutofit/>
          </a:bodyPr>
          <a:lstStyle/>
          <a:p>
            <a:r>
              <a:rPr lang="el-GR" sz="2400" dirty="0"/>
              <a:t>Όταν η RNA </a:t>
            </a:r>
            <a:r>
              <a:rPr lang="el-GR" sz="2400" dirty="0" err="1"/>
              <a:t>πολυμεράση</a:t>
            </a:r>
            <a:r>
              <a:rPr lang="el-GR" sz="2400" dirty="0"/>
              <a:t> ΙΙ ολοκληρώσει την μεταγραφή απελευθερώνεται από το DNA και </a:t>
            </a:r>
            <a:r>
              <a:rPr lang="el-GR" sz="2400" b="1" dirty="0" err="1"/>
              <a:t>αποφωσφορυλιώνεται</a:t>
            </a:r>
            <a:r>
              <a:rPr lang="el-GR" sz="2400" dirty="0"/>
              <a:t> εκ νέου από </a:t>
            </a:r>
            <a:r>
              <a:rPr lang="el-GR" sz="2400" b="1" dirty="0" err="1"/>
              <a:t>φωσφατάσες</a:t>
            </a:r>
            <a:r>
              <a:rPr lang="el-GR" sz="2400" dirty="0"/>
              <a:t> για να συνεχίσει νέους κύκλους </a:t>
            </a:r>
            <a:r>
              <a:rPr lang="el-GR" sz="2400" dirty="0" smtClean="0"/>
              <a:t>μεταγραφής</a:t>
            </a:r>
            <a:r>
              <a:rPr lang="en-US" sz="2400" dirty="0" smtClean="0"/>
              <a:t> (4. Termination)</a:t>
            </a:r>
            <a:endParaRPr lang="el-GR" sz="2400" dirty="0"/>
          </a:p>
          <a:p>
            <a:endParaRPr lang="el-G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256" y="54523"/>
            <a:ext cx="4294908" cy="67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612493-7A19-4861-89AC-75D9831F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5049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Μεταγραφή στο </a:t>
            </a:r>
            <a:r>
              <a:rPr lang="el-GR" sz="3600" dirty="0" err="1"/>
              <a:t>ευκαρυωτικό</a:t>
            </a:r>
            <a:r>
              <a:rPr lang="el-GR" sz="36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B6C9428-9637-4492-8103-B13FC7879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6" y="1351722"/>
            <a:ext cx="11569148" cy="4825241"/>
          </a:xfrm>
        </p:spPr>
        <p:txBody>
          <a:bodyPr/>
          <a:lstStyle/>
          <a:p>
            <a:r>
              <a:rPr lang="el-GR" dirty="0"/>
              <a:t>Στα </a:t>
            </a:r>
            <a:r>
              <a:rPr lang="el-GR" dirty="0" err="1"/>
              <a:t>ευκαρυωτικά</a:t>
            </a:r>
            <a:r>
              <a:rPr lang="el-GR" dirty="0"/>
              <a:t> κύτταρα η </a:t>
            </a:r>
            <a:r>
              <a:rPr lang="el-GR" b="1" dirty="0"/>
              <a:t>μεταγραφή ολοκληρώνεται στον πυρήνα </a:t>
            </a:r>
            <a:r>
              <a:rPr lang="el-GR" dirty="0"/>
              <a:t>ενώ </a:t>
            </a:r>
            <a:r>
              <a:rPr lang="el-GR" b="1" dirty="0"/>
              <a:t>η σύνθεση των πρωτεϊνών στα </a:t>
            </a:r>
            <a:r>
              <a:rPr lang="el-GR" b="1" dirty="0" err="1"/>
              <a:t>ριβοσωμάτια</a:t>
            </a:r>
            <a:r>
              <a:rPr lang="el-GR" b="1" dirty="0"/>
              <a:t> του κυτταροπλάσματος</a:t>
            </a:r>
            <a:r>
              <a:rPr lang="el-GR" dirty="0"/>
              <a:t>, συνεπώς θα πρέπει το </a:t>
            </a:r>
            <a:r>
              <a:rPr lang="el-GR" dirty="0" err="1"/>
              <a:t>ευκαρυωτικό</a:t>
            </a:r>
            <a:r>
              <a:rPr lang="el-GR" dirty="0"/>
              <a:t> </a:t>
            </a:r>
            <a:r>
              <a:rPr lang="en-US" dirty="0"/>
              <a:t>mRNA </a:t>
            </a:r>
            <a:r>
              <a:rPr lang="el-GR" dirty="0"/>
              <a:t>να μεταφερθεί έξω από τον πυρήνα διαμέσου των πόρων του πυρηνικού </a:t>
            </a:r>
            <a:r>
              <a:rPr lang="el-GR" dirty="0" err="1"/>
              <a:t>φακέλλου</a:t>
            </a:r>
            <a:r>
              <a:rPr lang="el-GR" dirty="0"/>
              <a:t>. </a:t>
            </a:r>
          </a:p>
          <a:p>
            <a:r>
              <a:rPr lang="el-GR" dirty="0"/>
              <a:t>Πριν από την έξοδο του στο κυτταρόπλασμα το </a:t>
            </a:r>
            <a:r>
              <a:rPr lang="en-US" dirty="0"/>
              <a:t>mRNA </a:t>
            </a:r>
            <a:r>
              <a:rPr lang="el-GR" dirty="0"/>
              <a:t>υποβάλλεται σε 3 στάδια επεξεργασίας: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Προσθήκη καλύπτρας στο 5΄ άκρο (</a:t>
            </a:r>
            <a:r>
              <a:rPr lang="en-US" dirty="0"/>
              <a:t>capping)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</a:t>
            </a:r>
            <a:r>
              <a:rPr lang="el-GR" dirty="0" err="1"/>
              <a:t>Πολυαδενυλίωση</a:t>
            </a:r>
            <a:r>
              <a:rPr lang="el-GR" dirty="0"/>
              <a:t> στο 3’ άκρο (</a:t>
            </a:r>
            <a:r>
              <a:rPr lang="en-US" dirty="0"/>
              <a:t>polyadenylation) </a:t>
            </a:r>
            <a:r>
              <a:rPr lang="el-GR" dirty="0"/>
              <a:t>και	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Συρραφή ή συναρμογή (</a:t>
            </a:r>
            <a:r>
              <a:rPr lang="el-GR" dirty="0" err="1"/>
              <a:t>splicing</a:t>
            </a:r>
            <a:r>
              <a:rPr lang="el-GR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55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F54267-8BB1-4B98-9C9A-9586313EF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338328"/>
            <a:ext cx="3685032" cy="1608328"/>
          </a:xfrm>
        </p:spPr>
        <p:txBody>
          <a:bodyPr>
            <a:normAutofit/>
          </a:bodyPr>
          <a:lstStyle/>
          <a:p>
            <a:r>
              <a:rPr lang="el-GR" sz="3600"/>
              <a:t>Μεταγραφή στο ευκαρυωτικό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BD8A93-505E-4F09-B91C-AD4A67E34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961" y="233989"/>
            <a:ext cx="7350040" cy="1605083"/>
          </a:xfrm>
        </p:spPr>
        <p:txBody>
          <a:bodyPr anchor="ctr">
            <a:normAutofit lnSpcReduction="10000"/>
          </a:bodyPr>
          <a:lstStyle/>
          <a:p>
            <a:endParaRPr lang="el-G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Η έκφραση του </a:t>
            </a:r>
            <a:r>
              <a:rPr lang="el-GR" sz="2400" dirty="0" err="1"/>
              <a:t>mRNA</a:t>
            </a:r>
            <a:r>
              <a:rPr lang="el-GR" sz="2400" dirty="0"/>
              <a:t>  απαιτεί:</a:t>
            </a:r>
          </a:p>
          <a:p>
            <a:pPr marL="0" indent="0">
              <a:buNone/>
            </a:pPr>
            <a:r>
              <a:rPr lang="el-GR" sz="2400" dirty="0"/>
              <a:t>Μεταγραφή, τροποποίηση, επεξεργασία, </a:t>
            </a:r>
            <a:r>
              <a:rPr lang="el-GR" sz="2400" dirty="0" err="1"/>
              <a:t>πυρηνο-κυτταροπλασματική</a:t>
            </a:r>
            <a:r>
              <a:rPr lang="el-GR" sz="2400" dirty="0"/>
              <a:t> μεταφορά και μετάφραση.</a:t>
            </a:r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E9CB523-3EAB-4CB3-860A-9D9AB7BD6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67" y="2423160"/>
            <a:ext cx="3764756" cy="378367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415574E-FD1F-415B-ADCE-15C2934DD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035" y="4129214"/>
            <a:ext cx="999831" cy="51820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C5C7CE9-649B-4B08-92E7-FD37DDED0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979" y="2407304"/>
            <a:ext cx="3635512" cy="38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85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FCB3FF-3190-4D95-BB64-B6067BCD9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747F561-8238-49AA-AADD-7394FFB0F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l-GR" sz="2000"/>
              <a:t>Οι τροποποιήσεις των άκρων του mRNA το προστατεύουν από την αποικοδόμηση. </a:t>
            </a:r>
          </a:p>
          <a:p>
            <a:r>
              <a:rPr lang="el-GR" sz="2000"/>
              <a:t>Εσωτερικές αλληλουχίες επίσης μπορεί να ενεργοποιήσουν τα συστήματα αποικοδόμησης.</a:t>
            </a:r>
          </a:p>
          <a:p>
            <a:endParaRPr lang="el-GR" sz="2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1A457B5-D1D8-4D8F-A705-BBFB34771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688" y="1386607"/>
            <a:ext cx="6589965" cy="37562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1312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5ADABF-EBBB-4F49-8676-0FD748C9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84" y="165033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AEA6146-6D89-48A4-BBF5-4C444931D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32" y="1959946"/>
            <a:ext cx="3897720" cy="4733021"/>
          </a:xfrm>
        </p:spPr>
        <p:txBody>
          <a:bodyPr>
            <a:noAutofit/>
          </a:bodyPr>
          <a:lstStyle/>
          <a:p>
            <a:r>
              <a:rPr lang="el-GR" sz="2200" dirty="0"/>
              <a:t>Ο σχηματισμός της </a:t>
            </a:r>
            <a:r>
              <a:rPr lang="el-GR" sz="2200" b="1" dirty="0"/>
              <a:t>καλύπτρας του </a:t>
            </a:r>
            <a:r>
              <a:rPr lang="en-US" sz="2200" b="1" dirty="0"/>
              <a:t>mRNA </a:t>
            </a:r>
            <a:r>
              <a:rPr lang="el-GR" sz="2200" dirty="0"/>
              <a:t>στο </a:t>
            </a:r>
            <a:r>
              <a:rPr lang="el-GR" sz="2200" b="1" dirty="0"/>
              <a:t>5΄άκρο </a:t>
            </a:r>
            <a:r>
              <a:rPr lang="el-GR" sz="2200" dirty="0"/>
              <a:t>του μορίου σχηματίζεται από ειδικούς παράγοντες, συνήθως αμέσως, μόλις η </a:t>
            </a:r>
            <a:r>
              <a:rPr lang="en-US" sz="2200" dirty="0"/>
              <a:t>RNA </a:t>
            </a:r>
            <a:r>
              <a:rPr lang="el-GR" sz="2200" dirty="0" err="1"/>
              <a:t>πολυμεράση</a:t>
            </a:r>
            <a:r>
              <a:rPr lang="el-GR" sz="2200" dirty="0"/>
              <a:t> συνθέσει περίπου 25 </a:t>
            </a:r>
            <a:r>
              <a:rPr lang="el-GR" sz="2200" dirty="0" err="1"/>
              <a:t>νουκλεοτίδια</a:t>
            </a:r>
            <a:r>
              <a:rPr lang="el-GR" sz="2200" dirty="0"/>
              <a:t> και πριν ολοκληρωθεί η μεταγραφή όλου του μορίου. Πραγματοποιείται με την προσθήκη ενός άτυπου </a:t>
            </a:r>
            <a:r>
              <a:rPr lang="el-GR" sz="2200" dirty="0" err="1"/>
              <a:t>νουκλεοτιδίου</a:t>
            </a:r>
            <a:r>
              <a:rPr lang="el-GR" sz="2200" dirty="0"/>
              <a:t> </a:t>
            </a:r>
            <a:r>
              <a:rPr lang="el-GR" sz="2200" b="1" dirty="0"/>
              <a:t>(7-μεθυλο-γουανοσίνη)</a:t>
            </a:r>
            <a:r>
              <a:rPr lang="el-GR" sz="2200" dirty="0"/>
              <a:t> στο 5΄άκρο του </a:t>
            </a:r>
            <a:r>
              <a:rPr lang="en-US" sz="2200" dirty="0"/>
              <a:t>mRNA</a:t>
            </a:r>
            <a:endParaRPr lang="el-GR" sz="2200" dirty="0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BC7B578-B306-4456-A042-B8641AA0E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699" y="43704"/>
            <a:ext cx="6723658" cy="3832484"/>
          </a:xfrm>
          <a:prstGeom prst="rect">
            <a:avLst/>
          </a:prstGeom>
          <a:effectLst/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774" y="3886855"/>
            <a:ext cx="6329507" cy="29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29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CE982D-FC9C-4BD8-96E6-052707817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103483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8D0560-468E-46F6-817D-A6B77513A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68" y="1815676"/>
            <a:ext cx="4350327" cy="4606413"/>
          </a:xfrm>
        </p:spPr>
        <p:txBody>
          <a:bodyPr>
            <a:normAutofit fontScale="92500"/>
          </a:bodyPr>
          <a:lstStyle/>
          <a:p>
            <a:r>
              <a:rPr lang="el-GR" sz="2200" dirty="0"/>
              <a:t>Η </a:t>
            </a:r>
            <a:r>
              <a:rPr lang="el-GR" sz="2200" b="1" dirty="0" err="1"/>
              <a:t>πολυαδενυλίωση</a:t>
            </a:r>
            <a:r>
              <a:rPr lang="el-GR" sz="2200" b="1" dirty="0"/>
              <a:t> </a:t>
            </a:r>
            <a:r>
              <a:rPr lang="el-GR" sz="2200" b="1" dirty="0" err="1"/>
              <a:t>πολυ</a:t>
            </a:r>
            <a:r>
              <a:rPr lang="el-GR" sz="2200" b="1" dirty="0"/>
              <a:t>(Α) </a:t>
            </a:r>
            <a:r>
              <a:rPr lang="el-GR" sz="2200" dirty="0"/>
              <a:t>πραγματοποιείται στα </a:t>
            </a:r>
            <a:r>
              <a:rPr lang="el-GR" sz="2200" dirty="0" err="1"/>
              <a:t>ευκαρυωτικά</a:t>
            </a:r>
            <a:r>
              <a:rPr lang="el-GR" sz="2200" dirty="0"/>
              <a:t> κύτταρα στο </a:t>
            </a:r>
            <a:r>
              <a:rPr lang="el-GR" sz="2200" b="1" dirty="0"/>
              <a:t>3΄άκρο </a:t>
            </a:r>
            <a:r>
              <a:rPr lang="el-GR" sz="2200" dirty="0"/>
              <a:t>του </a:t>
            </a:r>
            <a:r>
              <a:rPr lang="el-GR" sz="2200" dirty="0" err="1"/>
              <a:t>νεοσχηματιζόμενου</a:t>
            </a:r>
            <a:r>
              <a:rPr lang="el-GR" sz="2200" dirty="0"/>
              <a:t> </a:t>
            </a:r>
            <a:r>
              <a:rPr lang="el-GR" sz="2200" dirty="0" err="1"/>
              <a:t>mRNA</a:t>
            </a:r>
            <a:r>
              <a:rPr lang="el-GR" sz="2200" dirty="0"/>
              <a:t> από ειδικούς παράγοντες </a:t>
            </a:r>
            <a:r>
              <a:rPr lang="el-GR" sz="2200" dirty="0" err="1"/>
              <a:t>πολυαδενυλίωσης</a:t>
            </a:r>
            <a:endParaRPr lang="el-GR" sz="22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200" dirty="0"/>
              <a:t>   Περιλαμβάνει την </a:t>
            </a:r>
            <a:r>
              <a:rPr lang="el-GR" sz="2200" dirty="0" err="1"/>
              <a:t>ενζυμική</a:t>
            </a:r>
            <a:r>
              <a:rPr lang="el-GR" sz="2200" dirty="0"/>
              <a:t> βράχυνση αρχικά του 3΄άκρου και στην συνέχεια την προσθήκη μιας σειράς (150-200) διαδοχικών </a:t>
            </a:r>
            <a:r>
              <a:rPr lang="el-GR" sz="2200" dirty="0" err="1"/>
              <a:t>νουκλεοτιδίων</a:t>
            </a:r>
            <a:r>
              <a:rPr lang="el-GR" sz="2200" dirty="0"/>
              <a:t> </a:t>
            </a:r>
            <a:r>
              <a:rPr lang="el-GR" sz="2200" dirty="0" err="1"/>
              <a:t>αδενίνης</a:t>
            </a:r>
            <a:r>
              <a:rPr lang="el-GR" sz="2200" dirty="0"/>
              <a:t> (</a:t>
            </a:r>
            <a:r>
              <a:rPr lang="el-GR" sz="2200" dirty="0" err="1"/>
              <a:t>poly</a:t>
            </a:r>
            <a:r>
              <a:rPr lang="el-GR" sz="2200" dirty="0"/>
              <a:t>-A-</a:t>
            </a:r>
            <a:r>
              <a:rPr lang="el-GR" sz="2200" dirty="0" err="1"/>
              <a:t>tail</a:t>
            </a:r>
            <a:r>
              <a:rPr lang="el-GR" sz="2200" dirty="0" smtClean="0"/>
              <a:t>)</a:t>
            </a:r>
            <a:r>
              <a:rPr lang="en-US" sz="2200" dirty="0" smtClean="0"/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200" dirty="0" smtClean="0"/>
              <a:t>Καταλύεται από την </a:t>
            </a:r>
            <a:r>
              <a:rPr lang="en-US" sz="2200" b="1" dirty="0" smtClean="0"/>
              <a:t>Poly-A </a:t>
            </a:r>
            <a:r>
              <a:rPr lang="el-GR" sz="2200" b="1" dirty="0" err="1" smtClean="0"/>
              <a:t>πολυμεράση</a:t>
            </a:r>
            <a:r>
              <a:rPr lang="el-GR" sz="2200" b="1" dirty="0" smtClean="0"/>
              <a:t> (</a:t>
            </a:r>
            <a:r>
              <a:rPr lang="en-US" sz="2200" b="1" dirty="0" smtClean="0"/>
              <a:t>PAP) </a:t>
            </a:r>
            <a:r>
              <a:rPr lang="el-GR" sz="2200" dirty="0" smtClean="0"/>
              <a:t>ή δράση της οποίας ενισχύεται από την πρωτεΐνη </a:t>
            </a:r>
            <a:r>
              <a:rPr lang="en-US" sz="2200" dirty="0" smtClean="0"/>
              <a:t>PABPII</a:t>
            </a:r>
            <a:endParaRPr lang="el-GR" sz="2200" dirty="0"/>
          </a:p>
          <a:p>
            <a:endParaRPr lang="el-G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097AEB2-2272-4468-86A9-8FA913149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148" y="103483"/>
            <a:ext cx="6558638" cy="3738423"/>
          </a:xfrm>
          <a:prstGeom prst="rect">
            <a:avLst/>
          </a:prstGeom>
          <a:effectLst/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392" y="3876708"/>
            <a:ext cx="4208825" cy="280588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986" y="4545301"/>
            <a:ext cx="28479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53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703" y="136190"/>
            <a:ext cx="6870303" cy="6615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201" y="554182"/>
            <a:ext cx="4635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</a:t>
            </a:r>
            <a:r>
              <a:rPr lang="el-GR" b="1" dirty="0" err="1"/>
              <a:t>πολυαδενυλίωση</a:t>
            </a:r>
            <a:r>
              <a:rPr lang="el-GR" b="1" dirty="0"/>
              <a:t> </a:t>
            </a:r>
            <a:r>
              <a:rPr lang="el-GR" b="1" dirty="0" err="1"/>
              <a:t>πολυ</a:t>
            </a:r>
            <a:r>
              <a:rPr lang="el-GR" b="1" dirty="0"/>
              <a:t>(Α) </a:t>
            </a:r>
            <a:r>
              <a:rPr lang="el-GR" dirty="0"/>
              <a:t>πραγματοποιείται στα </a:t>
            </a:r>
            <a:r>
              <a:rPr lang="el-GR" dirty="0" err="1"/>
              <a:t>ευκαρυωτικά</a:t>
            </a:r>
            <a:r>
              <a:rPr lang="el-GR" dirty="0"/>
              <a:t> κύτταρα στο 3΄άκρο του </a:t>
            </a:r>
            <a:r>
              <a:rPr lang="el-GR" dirty="0" err="1"/>
              <a:t>νεοσχηματιζόμενου</a:t>
            </a:r>
            <a:r>
              <a:rPr lang="el-GR" dirty="0"/>
              <a:t> </a:t>
            </a:r>
            <a:r>
              <a:rPr lang="el-GR" dirty="0" err="1"/>
              <a:t>mRNA</a:t>
            </a:r>
            <a:r>
              <a:rPr lang="el-GR" dirty="0"/>
              <a:t> από ειδικούς παράγοντες </a:t>
            </a:r>
            <a:r>
              <a:rPr lang="el-GR" dirty="0" err="1" smtClean="0"/>
              <a:t>πολυαδενυλίωσης</a:t>
            </a:r>
            <a:r>
              <a:rPr lang="en-US" dirty="0" smtClean="0"/>
              <a:t>  </a:t>
            </a:r>
            <a:r>
              <a:rPr lang="el-GR" dirty="0" smtClean="0"/>
              <a:t>και την </a:t>
            </a:r>
            <a:r>
              <a:rPr lang="en-US" b="1" dirty="0" smtClean="0"/>
              <a:t>Poly-A </a:t>
            </a:r>
            <a:r>
              <a:rPr lang="el-GR" b="1" dirty="0" err="1"/>
              <a:t>πολυμεράση</a:t>
            </a:r>
            <a:r>
              <a:rPr lang="el-GR" b="1" dirty="0"/>
              <a:t> (</a:t>
            </a:r>
            <a:r>
              <a:rPr lang="en-US" b="1" dirty="0"/>
              <a:t>PAP) </a:t>
            </a:r>
            <a:r>
              <a:rPr lang="el-GR" b="1" dirty="0" smtClean="0"/>
              <a:t> </a:t>
            </a:r>
            <a:r>
              <a:rPr lang="el-GR" dirty="0" smtClean="0"/>
              <a:t>αφού απελευθερωθεί το </a:t>
            </a:r>
          </a:p>
          <a:p>
            <a:r>
              <a:rPr lang="en-US" dirty="0" smtClean="0"/>
              <a:t>mRNA </a:t>
            </a:r>
            <a:r>
              <a:rPr lang="el-GR" dirty="0" smtClean="0"/>
              <a:t>από το μεταγραφικό </a:t>
            </a:r>
            <a:r>
              <a:rPr lang="el-GR" dirty="0" err="1" smtClean="0"/>
              <a:t>σύμπλοκο</a:t>
            </a:r>
            <a:r>
              <a:rPr lang="el-GR" dirty="0" smtClean="0"/>
              <a:t> της </a:t>
            </a:r>
            <a:r>
              <a:rPr lang="en-US" dirty="0" smtClean="0"/>
              <a:t>RNA poly II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5851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F49F73-B8A9-4D98-985A-9696BC656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263506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5750C5-F8A9-49B8-B100-3409CB278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885827"/>
            <a:ext cx="4141177" cy="4972173"/>
          </a:xfrm>
        </p:spPr>
        <p:txBody>
          <a:bodyPr>
            <a:normAutofit/>
          </a:bodyPr>
          <a:lstStyle/>
          <a:p>
            <a:r>
              <a:rPr lang="el-GR" sz="2000" b="1" dirty="0"/>
              <a:t>Συρραφή ή συναρμογή (</a:t>
            </a:r>
            <a:r>
              <a:rPr lang="el-GR" sz="2000" b="1" dirty="0" err="1"/>
              <a:t>splicing</a:t>
            </a:r>
            <a:r>
              <a:rPr lang="el-GR" sz="2000" b="1" dirty="0"/>
              <a:t>) των μορίων </a:t>
            </a:r>
            <a:r>
              <a:rPr lang="en-US" sz="2000" b="1" dirty="0"/>
              <a:t>mRNA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  </a:t>
            </a:r>
            <a:r>
              <a:rPr lang="el-GR" sz="2000" dirty="0"/>
              <a:t>Στα περισσότερα </a:t>
            </a:r>
            <a:r>
              <a:rPr lang="el-GR" sz="2000" dirty="0" err="1"/>
              <a:t>ευκαρυωτικά</a:t>
            </a:r>
            <a:r>
              <a:rPr lang="el-GR" sz="2000" dirty="0"/>
              <a:t> γονίδια οι </a:t>
            </a:r>
            <a:r>
              <a:rPr lang="el-GR" sz="2000" dirty="0" err="1"/>
              <a:t>κωδικοποιητικές</a:t>
            </a:r>
            <a:r>
              <a:rPr lang="el-GR" sz="2000" dirty="0"/>
              <a:t> αλληλουχίες διακόπτονται από άλλες παρεμβαλόμενες (</a:t>
            </a:r>
            <a:r>
              <a:rPr lang="en-US" sz="2000" dirty="0"/>
              <a:t>intervening) </a:t>
            </a:r>
            <a:r>
              <a:rPr lang="el-GR" sz="2000" dirty="0"/>
              <a:t>μεγάλου μήκους</a:t>
            </a:r>
            <a:r>
              <a:rPr lang="en-US" sz="2000" dirty="0"/>
              <a:t>,</a:t>
            </a:r>
            <a:r>
              <a:rPr lang="el-GR" sz="2000" dirty="0"/>
              <a:t> μη </a:t>
            </a:r>
            <a:r>
              <a:rPr lang="el-GR" sz="2000" dirty="0" err="1"/>
              <a:t>κωδικοποιητικές</a:t>
            </a:r>
            <a:r>
              <a:rPr lang="el-GR" sz="2000" dirty="0"/>
              <a:t> αλληλουχίες</a:t>
            </a:r>
            <a:r>
              <a:rPr lang="en-US" sz="2000" dirty="0"/>
              <a:t>,</a:t>
            </a:r>
            <a:r>
              <a:rPr lang="el-GR" sz="2000" dirty="0"/>
              <a:t> που ονομάζονται </a:t>
            </a:r>
            <a:r>
              <a:rPr lang="el-GR" sz="2000" b="1" dirty="0" err="1"/>
              <a:t>ιντρόνια</a:t>
            </a:r>
            <a:r>
              <a:rPr lang="el-GR" sz="2000" b="1" dirty="0"/>
              <a:t> (</a:t>
            </a:r>
            <a:r>
              <a:rPr lang="en-US" sz="2000" b="1" dirty="0"/>
              <a:t>introns)</a:t>
            </a:r>
          </a:p>
          <a:p>
            <a:pPr marL="0" indent="0">
              <a:buNone/>
            </a:pPr>
            <a:r>
              <a:rPr lang="en-US" sz="2000" dirty="0"/>
              <a:t>    </a:t>
            </a:r>
            <a:r>
              <a:rPr lang="el-GR" sz="2000" dirty="0"/>
              <a:t>Αντιθέτως τα διάσπαρτα τμήματα της </a:t>
            </a:r>
            <a:r>
              <a:rPr lang="el-GR" sz="2000" dirty="0" err="1"/>
              <a:t>κωδικοποιητικής</a:t>
            </a:r>
            <a:r>
              <a:rPr lang="el-GR" sz="2000" dirty="0"/>
              <a:t> αλληλουχίας που απομένουν ονομάζονται </a:t>
            </a:r>
            <a:r>
              <a:rPr lang="el-GR" sz="2000" b="1" dirty="0" err="1"/>
              <a:t>εξώνια</a:t>
            </a:r>
            <a:r>
              <a:rPr lang="el-GR" sz="2000" b="1" dirty="0"/>
              <a:t> (</a:t>
            </a:r>
            <a:r>
              <a:rPr lang="en-US" sz="2000" b="1" dirty="0"/>
              <a:t>exons)</a:t>
            </a:r>
            <a:r>
              <a:rPr lang="en-US" sz="2000" dirty="0"/>
              <a:t> </a:t>
            </a:r>
            <a:r>
              <a:rPr lang="el-GR" sz="2000" dirty="0"/>
              <a:t>και συνήθως είναι βραχύτερα από τα </a:t>
            </a:r>
            <a:r>
              <a:rPr lang="el-GR" sz="2000" dirty="0" err="1"/>
              <a:t>ιντρόνια</a:t>
            </a:r>
            <a:r>
              <a:rPr lang="el-GR" sz="2000" dirty="0"/>
              <a:t> αντιπροσωπεύοντας ένα μικρό ποσοστό του συνολικού μήκους του γονιδίου</a:t>
            </a:r>
          </a:p>
          <a:p>
            <a:pPr marL="0" indent="0">
              <a:buNone/>
            </a:pPr>
            <a:endParaRPr lang="el-GR" sz="1400" dirty="0"/>
          </a:p>
          <a:p>
            <a:endParaRPr lang="el-GR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2F93180-9CE6-41A1-A624-8925D522A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942" y="1173627"/>
            <a:ext cx="6477844" cy="42267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50934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 descr="Εικόνα που περιέχει κείμενο, άνδρας, άτομο, εφημερ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880EB11C-E8EB-4BE4-9F4E-01FC0A125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00" y="643467"/>
            <a:ext cx="97738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3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E774471-4DB3-4A87-85BE-D120F7CD8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366" y="643467"/>
            <a:ext cx="8521622" cy="557106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29F7BE40-314F-4DCE-9F91-07598FE95BBE}"/>
              </a:ext>
            </a:extLst>
          </p:cNvPr>
          <p:cNvSpPr/>
          <p:nvPr/>
        </p:nvSpPr>
        <p:spPr>
          <a:xfrm>
            <a:off x="590842" y="859221"/>
            <a:ext cx="26025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/>
              <a:t>Τα</a:t>
            </a:r>
            <a:r>
              <a:rPr lang="en-US" sz="2400" dirty="0"/>
              <a:t> </a:t>
            </a:r>
            <a:r>
              <a:rPr lang="el-GR" sz="2400" dirty="0" err="1"/>
              <a:t>ευκαρυωτικά</a:t>
            </a:r>
            <a:endParaRPr lang="el-GR" sz="2400" dirty="0"/>
          </a:p>
          <a:p>
            <a:r>
              <a:rPr lang="el-GR" sz="2400" dirty="0"/>
              <a:t>Γονίδια</a:t>
            </a:r>
            <a:r>
              <a:rPr lang="en-US" sz="2400" dirty="0"/>
              <a:t> </a:t>
            </a:r>
            <a:r>
              <a:rPr lang="el-GR" sz="2400" dirty="0"/>
              <a:t>είναι</a:t>
            </a:r>
          </a:p>
          <a:p>
            <a:r>
              <a:rPr lang="el-GR" sz="2400" b="1" dirty="0"/>
              <a:t>Ασυνεχή</a:t>
            </a:r>
            <a:r>
              <a:rPr lang="en-US" sz="2400" dirty="0"/>
              <a:t> </a:t>
            </a:r>
            <a:r>
              <a:rPr lang="el-GR" sz="2400" dirty="0"/>
              <a:t>και</a:t>
            </a:r>
          </a:p>
          <a:p>
            <a:r>
              <a:rPr lang="el-GR" sz="2400" dirty="0"/>
              <a:t>περιέχουν:</a:t>
            </a:r>
            <a:endParaRPr lang="en-US" sz="2400" dirty="0"/>
          </a:p>
          <a:p>
            <a:endParaRPr lang="el-GR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E</a:t>
            </a:r>
            <a:r>
              <a:rPr lang="el-GR" sz="2400" dirty="0" err="1"/>
              <a:t>ξόνια</a:t>
            </a:r>
            <a:r>
              <a:rPr lang="en-US" sz="2400" dirty="0"/>
              <a:t> </a:t>
            </a:r>
            <a:r>
              <a:rPr lang="el-GR" sz="2400" dirty="0"/>
              <a:t>(</a:t>
            </a:r>
            <a:r>
              <a:rPr lang="el-GR" sz="2400" dirty="0" err="1"/>
              <a:t>exons</a:t>
            </a:r>
            <a:r>
              <a:rPr lang="el-GR" sz="2400" dirty="0"/>
              <a:t>)</a:t>
            </a:r>
          </a:p>
          <a:p>
            <a:r>
              <a:rPr lang="el-GR" sz="2400" dirty="0"/>
              <a:t>και</a:t>
            </a:r>
            <a:r>
              <a:rPr lang="en-US" sz="24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I</a:t>
            </a:r>
            <a:r>
              <a:rPr lang="el-GR" sz="2400" dirty="0" err="1"/>
              <a:t>ντρόνια</a:t>
            </a:r>
            <a:endParaRPr lang="el-GR" sz="2400" dirty="0"/>
          </a:p>
          <a:p>
            <a:r>
              <a:rPr lang="el-GR" sz="2400" dirty="0"/>
              <a:t>(</a:t>
            </a:r>
            <a:r>
              <a:rPr lang="el-GR" sz="2400" dirty="0" err="1"/>
              <a:t>introns</a:t>
            </a:r>
            <a:r>
              <a:rPr lang="el-GR" sz="2400" dirty="0"/>
              <a:t>)</a:t>
            </a:r>
          </a:p>
          <a:p>
            <a:endParaRPr lang="en-US" sz="2400" dirty="0"/>
          </a:p>
          <a:p>
            <a:r>
              <a:rPr lang="el-GR" sz="2400" b="1" dirty="0"/>
              <a:t>Τα </a:t>
            </a:r>
            <a:r>
              <a:rPr lang="el-GR" sz="2400" b="1" dirty="0" err="1"/>
              <a:t>εξόνια</a:t>
            </a:r>
            <a:endParaRPr lang="el-GR" sz="2400" b="1" dirty="0"/>
          </a:p>
          <a:p>
            <a:r>
              <a:rPr lang="el-GR" sz="2400" b="1" dirty="0"/>
              <a:t>διατηρούνται</a:t>
            </a:r>
          </a:p>
          <a:p>
            <a:r>
              <a:rPr lang="el-GR" sz="2400" b="1" dirty="0"/>
              <a:t>στο τελικό</a:t>
            </a:r>
          </a:p>
          <a:p>
            <a:r>
              <a:rPr lang="el-GR" sz="2400" b="1" dirty="0"/>
              <a:t>(ώριμο) </a:t>
            </a:r>
            <a:r>
              <a:rPr lang="el-GR" sz="2400" b="1" dirty="0" err="1"/>
              <a:t>mRNA</a:t>
            </a:r>
            <a:r>
              <a:rPr lang="el-G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4881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E9DDF19-5A5F-4A9B-9C2A-993BC522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l-GR" sz="4800"/>
              <a:t>Μεταγραφή στο ευκαρυωτικό κύτταρο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BAC6751-5111-40C1-9038-E7C9A3005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27" y="2517349"/>
            <a:ext cx="4773468" cy="3639450"/>
          </a:xfrm>
        </p:spPr>
        <p:txBody>
          <a:bodyPr anchor="ctr">
            <a:normAutofit/>
          </a:bodyPr>
          <a:lstStyle/>
          <a:p>
            <a:r>
              <a:rPr lang="el-GR" sz="2200" dirty="0"/>
              <a:t>Ολόκληρο το γονίδιο μεταγράφεται συμπεριλαμβανομένων τις αλληλουχίες των </a:t>
            </a:r>
            <a:r>
              <a:rPr lang="el-GR" sz="2200" dirty="0" err="1"/>
              <a:t>ιντρονίων</a:t>
            </a:r>
            <a:r>
              <a:rPr lang="el-GR" sz="2200" dirty="0"/>
              <a:t> και </a:t>
            </a:r>
            <a:r>
              <a:rPr lang="el-GR" sz="2200" dirty="0" err="1"/>
              <a:t>εξονίων</a:t>
            </a:r>
            <a:r>
              <a:rPr lang="el-GR" sz="2200" dirty="0"/>
              <a:t> (</a:t>
            </a:r>
            <a:r>
              <a:rPr lang="el-GR" sz="2200" dirty="0" err="1"/>
              <a:t>πρ</a:t>
            </a:r>
            <a:r>
              <a:rPr lang="en-US" sz="2200" dirty="0"/>
              <a:t>o-mRNA)</a:t>
            </a:r>
          </a:p>
          <a:p>
            <a:r>
              <a:rPr lang="en-US" sz="2200" dirty="0"/>
              <a:t>H </a:t>
            </a:r>
            <a:r>
              <a:rPr lang="el-GR" sz="2200" dirty="0"/>
              <a:t>συρραφή των </a:t>
            </a:r>
            <a:r>
              <a:rPr lang="el-GR" sz="2200" dirty="0" err="1"/>
              <a:t>εξωνίων</a:t>
            </a:r>
            <a:r>
              <a:rPr lang="el-GR" sz="2200" dirty="0"/>
              <a:t> και η απομάκρυνση των </a:t>
            </a:r>
            <a:r>
              <a:rPr lang="el-GR" sz="2200" dirty="0" err="1"/>
              <a:t>ιντρονίων</a:t>
            </a:r>
            <a:r>
              <a:rPr lang="el-GR" sz="2200" dirty="0"/>
              <a:t>, γίνεται σταδιακά και ενώ η </a:t>
            </a:r>
            <a:r>
              <a:rPr lang="en-US" sz="2200" dirty="0"/>
              <a:t>RNA </a:t>
            </a:r>
            <a:r>
              <a:rPr lang="el-GR" sz="2200" dirty="0" err="1"/>
              <a:t>πολυμεράση</a:t>
            </a:r>
            <a:r>
              <a:rPr lang="el-GR" sz="2200" dirty="0"/>
              <a:t> συνεχίζει τη μεταγραφή και αφού πρώτα τοποθετηθεί η καλύπτρα στο 5΄άκρο του </a:t>
            </a:r>
            <a:r>
              <a:rPr lang="en-US" sz="2200" dirty="0" smtClean="0"/>
              <a:t>mRNA (5</a:t>
            </a:r>
            <a:r>
              <a:rPr lang="el-GR" sz="2200" dirty="0" smtClean="0"/>
              <a:t>΄</a:t>
            </a:r>
            <a:r>
              <a:rPr lang="en-US" sz="2200" dirty="0" smtClean="0"/>
              <a:t>cap)</a:t>
            </a:r>
            <a:endParaRPr lang="en-US" sz="22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BA402F3-0D0E-4EF5-ABE2-C575B4400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397" y="2900218"/>
            <a:ext cx="6126891" cy="276167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91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8A913B-E3CB-45AF-A9C7-991B9747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2724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Μεταγραφή στο </a:t>
            </a:r>
            <a:r>
              <a:rPr lang="el-GR" dirty="0" err="1"/>
              <a:t>ευκαρυωτικό</a:t>
            </a:r>
            <a:r>
              <a:rPr lang="el-GR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6F75CF-E7F4-4C36-BBE2-36001076A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199" y="1334360"/>
            <a:ext cx="5036128" cy="5523640"/>
          </a:xfrm>
        </p:spPr>
        <p:txBody>
          <a:bodyPr>
            <a:normAutofit/>
          </a:bodyPr>
          <a:lstStyle/>
          <a:p>
            <a:r>
              <a:rPr lang="el-GR" dirty="0"/>
              <a:t>H </a:t>
            </a:r>
            <a:r>
              <a:rPr lang="el-GR" b="1" dirty="0"/>
              <a:t>συρραφή του RNA </a:t>
            </a:r>
            <a:r>
              <a:rPr lang="el-GR" dirty="0"/>
              <a:t>και απομάκρυνση των </a:t>
            </a:r>
            <a:r>
              <a:rPr lang="el-GR" dirty="0" err="1"/>
              <a:t>ιντρονίων</a:t>
            </a:r>
            <a:r>
              <a:rPr lang="el-GR" dirty="0"/>
              <a:t> πραγματοποιείται κυρίως από </a:t>
            </a:r>
            <a:r>
              <a:rPr lang="el-GR" b="1" dirty="0"/>
              <a:t>μόρια RNA (</a:t>
            </a:r>
            <a:r>
              <a:rPr lang="el-GR" b="1" dirty="0" err="1"/>
              <a:t>snRNAs</a:t>
            </a:r>
            <a:r>
              <a:rPr lang="el-GR" b="1" dirty="0"/>
              <a:t>) </a:t>
            </a:r>
            <a:r>
              <a:rPr lang="el-GR" dirty="0"/>
              <a:t>που συσκευάζονται μαζί με πρωτεΐνες και συγκροτούν τα μικρά πυρηνικά </a:t>
            </a:r>
            <a:r>
              <a:rPr lang="el-GR" b="1" dirty="0" err="1"/>
              <a:t>ριβονουκλεοπρωτεινικά</a:t>
            </a:r>
            <a:r>
              <a:rPr lang="el-GR" b="1" dirty="0"/>
              <a:t> σωματίδια (</a:t>
            </a:r>
            <a:r>
              <a:rPr lang="el-GR" b="1" dirty="0" err="1"/>
              <a:t>snRNPs</a:t>
            </a:r>
            <a:r>
              <a:rPr lang="el-GR" b="1" dirty="0"/>
              <a:t>) </a:t>
            </a:r>
            <a:r>
              <a:rPr lang="el-GR" dirty="0"/>
              <a:t>ή </a:t>
            </a:r>
            <a:r>
              <a:rPr lang="el-GR" b="1" dirty="0"/>
              <a:t>΄΄</a:t>
            </a:r>
            <a:r>
              <a:rPr lang="el-GR" b="1" dirty="0" err="1"/>
              <a:t>snurps</a:t>
            </a:r>
            <a:r>
              <a:rPr lang="el-GR" b="1" dirty="0"/>
              <a:t>΄΄ </a:t>
            </a:r>
            <a:r>
              <a:rPr lang="el-GR" dirty="0"/>
              <a:t>τα οποία ταξινομούνται σε 5 είδη: U1,U2,U4,U5 και U6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868" y="1391750"/>
            <a:ext cx="7090644" cy="51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09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F645DCF-0E7A-47C0-92F0-D15C939B1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05812"/>
            <a:ext cx="10905066" cy="4182987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0E1EA1DF-BDC3-4851-B143-198D13D435AE}"/>
              </a:ext>
            </a:extLst>
          </p:cNvPr>
          <p:cNvSpPr/>
          <p:nvPr/>
        </p:nvSpPr>
        <p:spPr>
          <a:xfrm>
            <a:off x="2683055" y="80934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3200" b="1" dirty="0"/>
              <a:t>Οι παράγοντες ματίσματος</a:t>
            </a:r>
          </a:p>
        </p:txBody>
      </p:sp>
    </p:spTree>
    <p:extLst>
      <p:ext uri="{BB962C8B-B14F-4D97-AF65-F5344CB8AC3E}">
        <p14:creationId xmlns:p14="http://schemas.microsoft.com/office/powerpoint/2010/main" val="2237102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2F468D-0DA2-4F3B-88E4-CC29602E6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22" y="161778"/>
            <a:ext cx="3505495" cy="1622321"/>
          </a:xfrm>
        </p:spPr>
        <p:txBody>
          <a:bodyPr>
            <a:normAutofit/>
          </a:bodyPr>
          <a:lstStyle/>
          <a:p>
            <a:r>
              <a:rPr lang="el-GR" sz="3700" dirty="0"/>
              <a:t>Μεταγραφή στο </a:t>
            </a:r>
            <a:r>
              <a:rPr lang="el-GR" sz="3700" dirty="0" err="1"/>
              <a:t>ευκαρυωτικό</a:t>
            </a:r>
            <a:r>
              <a:rPr lang="el-GR" sz="37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C1752B-2633-460C-A529-56C979FA6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78" y="1898522"/>
            <a:ext cx="3952385" cy="4797700"/>
          </a:xfrm>
        </p:spPr>
        <p:txBody>
          <a:bodyPr>
            <a:normAutofit fontScale="92500" lnSpcReduction="10000"/>
          </a:bodyPr>
          <a:lstStyle/>
          <a:p>
            <a:r>
              <a:rPr lang="el-GR" sz="2400" dirty="0"/>
              <a:t>Αλληλουχίες που βρίσκονται συνήθως στην αρχή και το τέλος των </a:t>
            </a:r>
            <a:r>
              <a:rPr lang="el-GR" sz="2400" dirty="0" err="1"/>
              <a:t>ιντρονίων</a:t>
            </a:r>
            <a:r>
              <a:rPr lang="el-GR" sz="2400" dirty="0"/>
              <a:t> καθοδηγούν τα </a:t>
            </a:r>
            <a:r>
              <a:rPr lang="el-GR" sz="2400" b="1" dirty="0" err="1"/>
              <a:t>snurps</a:t>
            </a:r>
            <a:r>
              <a:rPr lang="el-GR" sz="2400" dirty="0"/>
              <a:t> ώστε με έναν εξειδικευμένο μηχανισμό τα </a:t>
            </a:r>
            <a:r>
              <a:rPr lang="el-GR" sz="2400" dirty="0" err="1"/>
              <a:t>ιντρόνια</a:t>
            </a:r>
            <a:r>
              <a:rPr lang="el-GR" sz="2400" dirty="0"/>
              <a:t> να αποκοπούν με τη </a:t>
            </a:r>
            <a:r>
              <a:rPr lang="el-GR" sz="2400" b="1" dirty="0"/>
              <a:t>μορφή ΄΄λάσου΄΄ (</a:t>
            </a:r>
            <a:r>
              <a:rPr lang="el-GR" sz="2400" b="1" dirty="0" err="1"/>
              <a:t>lariat</a:t>
            </a:r>
            <a:r>
              <a:rPr lang="el-GR" sz="2400" b="1" dirty="0"/>
              <a:t>)</a:t>
            </a:r>
            <a:r>
              <a:rPr lang="el-GR" sz="2400" dirty="0"/>
              <a:t>. </a:t>
            </a:r>
          </a:p>
          <a:p>
            <a:r>
              <a:rPr lang="el-GR" sz="2400" dirty="0"/>
              <a:t>Στο σχηματισμό του λάσου αποκοπής καθοριστικό ρόλο παίζει ένα </a:t>
            </a:r>
            <a:r>
              <a:rPr lang="el-GR" sz="2400" b="1" dirty="0" err="1"/>
              <a:t>νουκλεοτίδιο</a:t>
            </a:r>
            <a:r>
              <a:rPr lang="el-GR" sz="2400" b="1" dirty="0"/>
              <a:t> </a:t>
            </a:r>
            <a:r>
              <a:rPr lang="el-GR" sz="2400" b="1" dirty="0" err="1"/>
              <a:t>αδενίνης</a:t>
            </a:r>
            <a:r>
              <a:rPr lang="el-GR" sz="2400" b="1" dirty="0"/>
              <a:t> (Α)</a:t>
            </a:r>
            <a:r>
              <a:rPr lang="el-GR" sz="2400" dirty="0"/>
              <a:t> του </a:t>
            </a:r>
            <a:r>
              <a:rPr lang="el-GR" sz="2400" dirty="0" err="1"/>
              <a:t>ιντρονίου</a:t>
            </a:r>
            <a:r>
              <a:rPr lang="el-GR" sz="2400" dirty="0"/>
              <a:t> που διασπά το </a:t>
            </a:r>
            <a:r>
              <a:rPr lang="el-GR" sz="2400" dirty="0" err="1"/>
              <a:t>σακχαροφωσφορικό</a:t>
            </a:r>
            <a:r>
              <a:rPr lang="el-GR" sz="2400" dirty="0"/>
              <a:t> σκελετό του RNA διευκολύνοντας την αποκοπή του </a:t>
            </a:r>
            <a:r>
              <a:rPr lang="el-GR" sz="2400" dirty="0" err="1"/>
              <a:t>ιντρονίου</a:t>
            </a:r>
            <a:endParaRPr lang="el-GR" sz="2400" dirty="0"/>
          </a:p>
          <a:p>
            <a:endParaRPr lang="el-GR" sz="1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256673E-E898-4324-ADCA-694015CA5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890" y="1043137"/>
            <a:ext cx="6593896" cy="512675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65653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9D3E115-6E80-43F3-A472-1B4488399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77" y="643467"/>
            <a:ext cx="7218845" cy="557106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B610E78-2F39-43A0-BD92-FBEB55CE9748}"/>
              </a:ext>
            </a:extLst>
          </p:cNvPr>
          <p:cNvSpPr/>
          <p:nvPr/>
        </p:nvSpPr>
        <p:spPr>
          <a:xfrm>
            <a:off x="546099" y="2934844"/>
            <a:ext cx="3820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/>
              <a:t>Σωμάτιο συρραφής (</a:t>
            </a:r>
            <a:r>
              <a:rPr lang="en-US" sz="2000" b="1" dirty="0"/>
              <a:t>spliceosome</a:t>
            </a:r>
            <a:r>
              <a:rPr lang="el-GR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65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2EEB5A01-B599-4089-B26F-3960E86A89E4}"/>
              </a:ext>
            </a:extLst>
          </p:cNvPr>
          <p:cNvSpPr/>
          <p:nvPr/>
        </p:nvSpPr>
        <p:spPr>
          <a:xfrm>
            <a:off x="267855" y="0"/>
            <a:ext cx="3967743" cy="29808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/>
              <a:t>Μάτισμ</a:t>
            </a:r>
            <a:r>
              <a:rPr lang="en-US" sz="4000" dirty="0"/>
              <a:t>α και ασθένειες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/>
              <a:t>Μετάλλ</a:t>
            </a:r>
            <a:r>
              <a:rPr lang="en-US" sz="2000" dirty="0"/>
              <a:t>αξη μιας βάσης στο γονίδιο της β-­σφαιρίνης οδηγεί σε </a:t>
            </a:r>
            <a:r>
              <a:rPr lang="en-US" sz="2000" b="1" dirty="0"/>
              <a:t>β­‐θαλασσαιμία </a:t>
            </a:r>
            <a:r>
              <a:rPr lang="en-US" sz="2000" dirty="0"/>
              <a:t>δημιουργώντας μια θέση ματίσματος διαφορετική από τη κανονική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A5F1C96-95E2-48A7-A57E-86102EBB4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143" y="910831"/>
            <a:ext cx="7615857" cy="1827805"/>
          </a:xfrm>
          <a:prstGeom prst="rect">
            <a:avLst/>
          </a:prstGeom>
          <a:effectLst/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" y="2718881"/>
            <a:ext cx="6016567" cy="413911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48" y="2980823"/>
            <a:ext cx="4427161" cy="325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3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4B28D4-53D6-4218-A6BF-4CFCAF3D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403"/>
            <a:ext cx="10515600" cy="668545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+mn-lt"/>
              </a:rPr>
              <a:t>Μεταγραφή στο </a:t>
            </a:r>
            <a:r>
              <a:rPr lang="el-GR" sz="3600" dirty="0" err="1">
                <a:latin typeface="+mn-lt"/>
              </a:rPr>
              <a:t>ευκαρυωτικό</a:t>
            </a:r>
            <a:r>
              <a:rPr lang="el-GR" sz="3600" dirty="0">
                <a:latin typeface="+mn-lt"/>
              </a:rPr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8274A6-4501-4733-B4BB-99B3DD443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23" y="1447058"/>
            <a:ext cx="5171159" cy="5010772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l-GR" dirty="0"/>
              <a:t>Η </a:t>
            </a:r>
            <a:r>
              <a:rPr lang="el-GR" b="1" dirty="0"/>
              <a:t>εναλλακτική συρραφή (</a:t>
            </a:r>
            <a:r>
              <a:rPr lang="en-US" b="1" dirty="0"/>
              <a:t>alternative splicing) </a:t>
            </a:r>
            <a:r>
              <a:rPr lang="el-GR" dirty="0"/>
              <a:t>των </a:t>
            </a:r>
            <a:r>
              <a:rPr lang="el-GR" dirty="0" err="1"/>
              <a:t>εξωνίων</a:t>
            </a:r>
            <a:r>
              <a:rPr lang="el-GR" dirty="0"/>
              <a:t> οδηγεί στη σύνθεση πολλών διαφορετικών πρωτεϊνών από ένα γονίδιο.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 Αυτό εξηγεί το γεγονός ότι πολλές διαφορετικές πρωτεΐνες περιέχουν κοινά πρωτεϊνικά κομμάτια στη δομή τους και εξασφαλίζει εξελικτικά πλεονεκτήματα στα </a:t>
            </a:r>
            <a:r>
              <a:rPr lang="el-GR" dirty="0" err="1"/>
              <a:t>ευκαρυωτικά</a:t>
            </a:r>
            <a:r>
              <a:rPr lang="el-GR" dirty="0"/>
              <a:t> κύτταρα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Το 95% των γονιδίων στον άνθρωπο υπόκειται σε εναλλακτική συρραφή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589" y="2591105"/>
            <a:ext cx="6990411" cy="303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4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EF36CE5C-91D2-4C10-9F66-399DA3AA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661" y="643467"/>
            <a:ext cx="9564707" cy="557106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526EC65-1084-41C7-9788-AA7A3AD947E5}"/>
              </a:ext>
            </a:extLst>
          </p:cNvPr>
          <p:cNvSpPr/>
          <p:nvPr/>
        </p:nvSpPr>
        <p:spPr>
          <a:xfrm>
            <a:off x="670561" y="2406804"/>
            <a:ext cx="4042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/>
              <a:t>Εναλλακτικό μάτισμα (</a:t>
            </a:r>
            <a:r>
              <a:rPr lang="en-US" sz="2400" b="1" dirty="0"/>
              <a:t>alternative</a:t>
            </a:r>
            <a:r>
              <a:rPr lang="el-GR" sz="2400" b="1" dirty="0"/>
              <a:t> </a:t>
            </a:r>
            <a:r>
              <a:rPr lang="en-US" sz="2400" b="1" dirty="0"/>
              <a:t>splicing</a:t>
            </a:r>
            <a:r>
              <a:rPr lang="en-US" dirty="0"/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0326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7143204-2C60-4FEA-A12D-CDF37AC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676" y="643467"/>
            <a:ext cx="83746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1" y="618338"/>
            <a:ext cx="7099300" cy="5452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3636" y="6188364"/>
            <a:ext cx="413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Η θρυλική φωτογραφία με τον αριθμό 51 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7629236" y="546749"/>
            <a:ext cx="4403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«Επιστήμη και καθημερινότητα δεν διαχωρίζονται. Η επιστήμη, για </a:t>
            </a:r>
            <a:r>
              <a:rPr lang="el-GR" dirty="0" smtClean="0"/>
              <a:t>μένα</a:t>
            </a:r>
            <a:r>
              <a:rPr lang="el-GR" dirty="0"/>
              <a:t>, είναι μία μερική εξήγηση της ζωής. Στηρίζεται σε γεγονότα, εμπειρία και πείραμα».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066" y="1850731"/>
            <a:ext cx="3644577" cy="5007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7127" y="0"/>
            <a:ext cx="3095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Rosalind Franklin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2547523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7F818C-2273-47C4-BAE0-72C62D506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73" y="93856"/>
            <a:ext cx="10515600" cy="681797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Μεταγραφή στο </a:t>
            </a:r>
            <a:r>
              <a:rPr lang="el-GR" sz="3600" dirty="0" err="1"/>
              <a:t>ευκαρυωτικό</a:t>
            </a:r>
            <a:r>
              <a:rPr lang="el-GR" sz="3600" dirty="0"/>
              <a:t> κύτταρο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5FD810A-0978-4AB2-A237-D4438747A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7409"/>
            <a:ext cx="11233727" cy="5523344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Η </a:t>
            </a:r>
            <a:r>
              <a:rPr lang="el-GR" b="1" dirty="0"/>
              <a:t>μεταφορά του ΄΄ώριμου΄΄ </a:t>
            </a:r>
            <a:r>
              <a:rPr lang="en-US" b="1" dirty="0"/>
              <a:t>mRNA </a:t>
            </a:r>
            <a:r>
              <a:rPr lang="el-GR" dirty="0"/>
              <a:t>από τον πυρήνα στο κυτταρόπλασμα είναι μια πολύ επιλεκτική διεργασία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Το ώριμο </a:t>
            </a:r>
            <a:r>
              <a:rPr lang="en-US" dirty="0"/>
              <a:t>mRNA </a:t>
            </a:r>
            <a:r>
              <a:rPr lang="el-GR" dirty="0"/>
              <a:t>αναγνωρίζεται από </a:t>
            </a:r>
            <a:r>
              <a:rPr lang="el-GR" b="1" dirty="0"/>
              <a:t>ειδικές πρωτεΐνες </a:t>
            </a:r>
            <a:r>
              <a:rPr lang="el-GR" dirty="0"/>
              <a:t>που αντιλαμβάνονται την </a:t>
            </a:r>
            <a:r>
              <a:rPr lang="el-GR" b="1" dirty="0"/>
              <a:t>καλύπτρα στο 5΄άκρο </a:t>
            </a:r>
            <a:r>
              <a:rPr lang="el-GR" dirty="0"/>
              <a:t>και την </a:t>
            </a:r>
            <a:r>
              <a:rPr lang="en-US" b="1" dirty="0"/>
              <a:t>poly-A </a:t>
            </a:r>
            <a:r>
              <a:rPr lang="el-GR" b="1" dirty="0"/>
              <a:t>ουρά στο 3΄άκρο</a:t>
            </a:r>
            <a:r>
              <a:rPr lang="el-GR" dirty="0"/>
              <a:t> και συνδέονται με αυτά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Η </a:t>
            </a:r>
            <a:r>
              <a:rPr lang="el-GR" b="1" dirty="0"/>
              <a:t>πρωτεΐνη </a:t>
            </a:r>
            <a:r>
              <a:rPr lang="el-GR" b="1" dirty="0" err="1"/>
              <a:t>σύμπλοκο</a:t>
            </a:r>
            <a:r>
              <a:rPr lang="el-GR" b="1" dirty="0"/>
              <a:t> συμβολής </a:t>
            </a:r>
            <a:r>
              <a:rPr lang="el-GR" b="1" dirty="0" err="1"/>
              <a:t>εξονίων</a:t>
            </a:r>
            <a:r>
              <a:rPr lang="el-GR" b="1" dirty="0"/>
              <a:t> (</a:t>
            </a:r>
            <a:r>
              <a:rPr lang="en-US" b="1" dirty="0"/>
              <a:t>EJC) </a:t>
            </a:r>
            <a:r>
              <a:rPr lang="en-US" b="1" dirty="0" smtClean="0"/>
              <a:t>TREX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    </a:t>
            </a:r>
            <a:r>
              <a:rPr lang="el-GR" dirty="0"/>
              <a:t>συνδέεται επίσης με το ώριμο </a:t>
            </a:r>
            <a:r>
              <a:rPr lang="en-US" dirty="0"/>
              <a:t>mRNA </a:t>
            </a:r>
            <a:r>
              <a:rPr lang="el-GR" dirty="0"/>
              <a:t>μετά την επιτυχή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l-GR" dirty="0"/>
              <a:t>συρραφή του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Η </a:t>
            </a:r>
            <a:r>
              <a:rPr lang="el-GR" b="1" dirty="0"/>
              <a:t>πρωτεΐνη υποδοχέας πυρηνικής μεταφοράς </a:t>
            </a:r>
            <a:r>
              <a:rPr lang="en-US" b="1" dirty="0" smtClean="0"/>
              <a:t>(TPR)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    </a:t>
            </a:r>
            <a:r>
              <a:rPr lang="el-GR" dirty="0"/>
              <a:t>συνδέεται με </a:t>
            </a:r>
            <a:r>
              <a:rPr lang="el-GR" dirty="0" smtClean="0"/>
              <a:t>την 5΄</a:t>
            </a:r>
            <a:r>
              <a:rPr lang="en-US" dirty="0" smtClean="0"/>
              <a:t>Cap </a:t>
            </a:r>
            <a:r>
              <a:rPr lang="el-GR" dirty="0" smtClean="0"/>
              <a:t>περιοχή του </a:t>
            </a:r>
            <a:r>
              <a:rPr lang="en-US" dirty="0" smtClean="0"/>
              <a:t>mRNA </a:t>
            </a:r>
            <a:r>
              <a:rPr lang="el-GR" dirty="0"/>
              <a:t>και το συνοδεύει </a:t>
            </a:r>
            <a:endParaRPr lang="el-GR" dirty="0" smtClean="0"/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smtClean="0"/>
              <a:t>  </a:t>
            </a:r>
            <a:r>
              <a:rPr lang="el-GR" dirty="0" smtClean="0"/>
              <a:t> εκτός των πόρων </a:t>
            </a:r>
            <a:r>
              <a:rPr lang="el-GR" dirty="0"/>
              <a:t>του πυρηνικού </a:t>
            </a:r>
            <a:r>
              <a:rPr lang="el-GR" dirty="0" smtClean="0"/>
              <a:t>φακέλου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Η </a:t>
            </a:r>
            <a:r>
              <a:rPr lang="el-GR" b="1" dirty="0" smtClean="0"/>
              <a:t>πρωτεΐνη δέσμευσης </a:t>
            </a:r>
            <a:r>
              <a:rPr lang="el-GR" b="1" dirty="0"/>
              <a:t>της </a:t>
            </a:r>
            <a:r>
              <a:rPr lang="el-GR" b="1" dirty="0" err="1"/>
              <a:t>poly</a:t>
            </a:r>
            <a:r>
              <a:rPr lang="el-GR" b="1" dirty="0"/>
              <a:t>-A </a:t>
            </a:r>
            <a:r>
              <a:rPr lang="el-GR" b="1" dirty="0" smtClean="0"/>
              <a:t>ουράς </a:t>
            </a:r>
            <a:r>
              <a:rPr lang="el-GR" dirty="0"/>
              <a:t>στο 3΄άκρο </a:t>
            </a:r>
            <a:endParaRPr lang="el-GR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Στο κυτταρόπλασμα το ώριμο </a:t>
            </a:r>
            <a:r>
              <a:rPr lang="en-US" dirty="0"/>
              <a:t>mRNA </a:t>
            </a:r>
            <a:r>
              <a:rPr lang="el-GR" dirty="0"/>
              <a:t>αποτινάσει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l-GR" dirty="0"/>
              <a:t>ορισμένες από τις πρωτεΐνες, όπως αυτή τις καλύπτρας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l-GR" dirty="0"/>
              <a:t>και συνδέεται με άλλες ώστε το μόριο να οδηγηθεί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l-GR" dirty="0"/>
              <a:t>επιτυχώς στα </a:t>
            </a:r>
            <a:r>
              <a:rPr lang="el-GR" dirty="0" err="1"/>
              <a:t>ριβοσωμάτια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546" y="2248432"/>
            <a:ext cx="3281217" cy="44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9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35" y="314037"/>
            <a:ext cx="8693401" cy="610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C7B906D-D051-48BF-9971-455D0F6CC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371" y="643467"/>
            <a:ext cx="727125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4692AFD-979B-472F-952E-A7B1062E7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517" y="480060"/>
            <a:ext cx="4415585" cy="557106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ECF20EF3-039E-4888-A562-245CA20F616F}"/>
              </a:ext>
            </a:extLst>
          </p:cNvPr>
          <p:cNvSpPr/>
          <p:nvPr/>
        </p:nvSpPr>
        <p:spPr>
          <a:xfrm>
            <a:off x="477012" y="983059"/>
            <a:ext cx="44552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Η RNA </a:t>
            </a:r>
            <a:r>
              <a:rPr lang="el-GR" b="1" dirty="0" err="1"/>
              <a:t>πολυμεράση</a:t>
            </a:r>
            <a:r>
              <a:rPr lang="en-US" b="1" dirty="0"/>
              <a:t> </a:t>
            </a:r>
            <a:r>
              <a:rPr lang="el-GR" b="1" dirty="0"/>
              <a:t>II</a:t>
            </a:r>
            <a:r>
              <a:rPr lang="en-US" b="1" dirty="0"/>
              <a:t>  </a:t>
            </a:r>
            <a:r>
              <a:rPr lang="el-GR" b="1" dirty="0"/>
              <a:t>επιτηρεί τις </a:t>
            </a:r>
            <a:r>
              <a:rPr lang="el-GR" b="1" dirty="0" err="1"/>
              <a:t>συμμεταγραφικές</a:t>
            </a:r>
            <a:r>
              <a:rPr lang="en-US" b="1" dirty="0"/>
              <a:t> </a:t>
            </a:r>
            <a:r>
              <a:rPr lang="el-GR" b="1" dirty="0"/>
              <a:t>τροποποιήσεις: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Κάλυμμα</a:t>
            </a:r>
            <a:r>
              <a:rPr lang="en-US" dirty="0"/>
              <a:t> </a:t>
            </a:r>
            <a:r>
              <a:rPr lang="el-GR" dirty="0"/>
              <a:t>στο</a:t>
            </a:r>
            <a:r>
              <a:rPr lang="en-US" dirty="0"/>
              <a:t> </a:t>
            </a:r>
            <a:r>
              <a:rPr lang="el-GR" dirty="0"/>
              <a:t>5’</a:t>
            </a:r>
            <a:r>
              <a:rPr lang="en-US" dirty="0"/>
              <a:t> </a:t>
            </a:r>
            <a:r>
              <a:rPr lang="el-GR" dirty="0" smtClean="0"/>
              <a:t>άκρο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err="1"/>
              <a:t>Πολυ</a:t>
            </a:r>
            <a:r>
              <a:rPr lang="el-GR" dirty="0"/>
              <a:t>(Α)</a:t>
            </a:r>
            <a:r>
              <a:rPr lang="en-US" dirty="0"/>
              <a:t> </a:t>
            </a:r>
            <a:r>
              <a:rPr lang="el-GR" dirty="0"/>
              <a:t>ουρά</a:t>
            </a:r>
            <a:r>
              <a:rPr lang="en-US" dirty="0"/>
              <a:t> </a:t>
            </a:r>
            <a:r>
              <a:rPr lang="el-GR" dirty="0"/>
              <a:t>στο</a:t>
            </a:r>
            <a:r>
              <a:rPr lang="en-US" dirty="0"/>
              <a:t> </a:t>
            </a:r>
            <a:r>
              <a:rPr lang="el-GR" dirty="0"/>
              <a:t>3’άκρο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Μάτισμα/εναλλακτικό</a:t>
            </a:r>
            <a:r>
              <a:rPr lang="en-US" dirty="0"/>
              <a:t> </a:t>
            </a:r>
            <a:r>
              <a:rPr lang="el-GR" dirty="0"/>
              <a:t>μάτισμα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Επιμέλεια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l-GR" dirty="0" err="1"/>
              <a:t>edi</a:t>
            </a:r>
            <a:r>
              <a:rPr lang="en-US" dirty="0"/>
              <a:t>ng</a:t>
            </a:r>
            <a:r>
              <a:rPr lang="el-GR" dirty="0"/>
              <a:t>)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723" y="3035033"/>
            <a:ext cx="2716392" cy="346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689905-A0BB-4567-9E2A-BE46121D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323557"/>
            <a:ext cx="3505495" cy="1622321"/>
          </a:xfrm>
        </p:spPr>
        <p:txBody>
          <a:bodyPr>
            <a:normAutofit/>
          </a:bodyPr>
          <a:lstStyle/>
          <a:p>
            <a:r>
              <a:rPr lang="el-GR" sz="4100"/>
              <a:t>Από το DNA στις πρωτεΐνες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A574DC-A94B-47D2-966E-27106D43E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14843"/>
            <a:ext cx="3707532" cy="4419600"/>
          </a:xfrm>
        </p:spPr>
        <p:txBody>
          <a:bodyPr>
            <a:normAutofit fontScale="92500" lnSpcReduction="10000"/>
          </a:bodyPr>
          <a:lstStyle/>
          <a:p>
            <a:r>
              <a:rPr lang="el-GR" sz="2500" dirty="0"/>
              <a:t>H αλληλουχία των βάσεων του DNA που καθορίζει την σύνθεση μιας πρωτεΐνης ονομάζεται </a:t>
            </a:r>
            <a:r>
              <a:rPr lang="el-GR" sz="2500" b="1" dirty="0"/>
              <a:t>γονίδιο</a:t>
            </a:r>
          </a:p>
          <a:p>
            <a:r>
              <a:rPr lang="el-GR" sz="2500" dirty="0"/>
              <a:t>Η πληροφορία της σύνθεσης μιας πρωτεΐνης μεταφέρεται από το DNA στο RNA με τη διαδικασία της </a:t>
            </a:r>
            <a:r>
              <a:rPr lang="el-GR" sz="2500" b="1" dirty="0"/>
              <a:t>μεταγραφής</a:t>
            </a:r>
          </a:p>
          <a:p>
            <a:r>
              <a:rPr lang="el-GR" sz="2500" dirty="0"/>
              <a:t>Το ίδιο το DNA δεν κατευθύνει την </a:t>
            </a:r>
            <a:r>
              <a:rPr lang="el-GR" sz="2500" dirty="0" err="1"/>
              <a:t>πρωτεΐνοσύνθεση</a:t>
            </a:r>
            <a:r>
              <a:rPr lang="el-GR" sz="2500" dirty="0"/>
              <a:t> αλλά δρα εποπτικά </a:t>
            </a:r>
          </a:p>
          <a:p>
            <a:endParaRPr lang="el-G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73F168A-90AA-42ED-ACF3-A00698BBC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967689"/>
            <a:ext cx="6019331" cy="291937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58036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AB66B2-E034-4796-95EC-4B78A95C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333845"/>
            <a:ext cx="3505495" cy="1622321"/>
          </a:xfrm>
        </p:spPr>
        <p:txBody>
          <a:bodyPr>
            <a:normAutofit/>
          </a:bodyPr>
          <a:lstStyle/>
          <a:p>
            <a:r>
              <a:rPr lang="el-GR" dirty="0"/>
              <a:t>Μεταγραφή </a:t>
            </a:r>
            <a:r>
              <a:rPr lang="en-US" dirty="0"/>
              <a:t>DNA </a:t>
            </a:r>
            <a:r>
              <a:rPr lang="el-GR" dirty="0"/>
              <a:t>σε </a:t>
            </a:r>
            <a:r>
              <a:rPr lang="en-US" dirty="0"/>
              <a:t>RNA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90A8E27-D8AE-4DC6-ADC7-AC7EA2E11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956166"/>
            <a:ext cx="3707532" cy="4215618"/>
          </a:xfrm>
        </p:spPr>
        <p:txBody>
          <a:bodyPr>
            <a:noAutofit/>
          </a:bodyPr>
          <a:lstStyle/>
          <a:p>
            <a:r>
              <a:rPr lang="el-GR" sz="2400" dirty="0"/>
              <a:t>Είναι το πρώτο βήμα στην έκφραση των γονιδίων</a:t>
            </a:r>
          </a:p>
          <a:p>
            <a:r>
              <a:rPr lang="el-GR" sz="2400" dirty="0"/>
              <a:t>Το </a:t>
            </a:r>
            <a:r>
              <a:rPr lang="en-US" sz="2400" b="1" dirty="0"/>
              <a:t>RNA</a:t>
            </a:r>
            <a:r>
              <a:rPr lang="en-US" sz="2400" dirty="0"/>
              <a:t> </a:t>
            </a:r>
            <a:r>
              <a:rPr lang="el-GR" sz="2400" dirty="0"/>
              <a:t>είναι </a:t>
            </a:r>
            <a:r>
              <a:rPr lang="el-GR" sz="2400" u="sng" dirty="0"/>
              <a:t>μονόκλωνο</a:t>
            </a:r>
            <a:r>
              <a:rPr lang="el-GR" sz="2400" dirty="0"/>
              <a:t> μόριο με </a:t>
            </a:r>
            <a:r>
              <a:rPr lang="el-GR" sz="2400" dirty="0" err="1"/>
              <a:t>νουκλεοτίδια</a:t>
            </a:r>
            <a:r>
              <a:rPr lang="el-GR" sz="2400" dirty="0"/>
              <a:t> από </a:t>
            </a:r>
            <a:r>
              <a:rPr lang="el-GR" sz="2400" dirty="0" err="1"/>
              <a:t>ριβόζη</a:t>
            </a:r>
            <a:r>
              <a:rPr lang="el-GR" sz="2400" dirty="0"/>
              <a:t> και αζωτούχες βάσεις </a:t>
            </a:r>
            <a:r>
              <a:rPr lang="en-US" sz="2400" dirty="0"/>
              <a:t>A,U,G </a:t>
            </a:r>
            <a:r>
              <a:rPr lang="el-GR" sz="2400" dirty="0"/>
              <a:t>και </a:t>
            </a:r>
            <a:r>
              <a:rPr lang="en-US" sz="2400" dirty="0"/>
              <a:t>C</a:t>
            </a:r>
            <a:endParaRPr lang="el-GR" sz="2400" dirty="0"/>
          </a:p>
          <a:p>
            <a:r>
              <a:rPr lang="el-GR" sz="2400" dirty="0"/>
              <a:t>Εξαιτίας της μονόκλωνης δομής τους μπορούν να εξυπηρετήσουν λειτουργίες όπως </a:t>
            </a:r>
            <a:r>
              <a:rPr lang="el-GR" sz="2400" u="sng" dirty="0"/>
              <a:t>κατάλυση</a:t>
            </a:r>
            <a:r>
              <a:rPr lang="el-GR" sz="2400" dirty="0"/>
              <a:t>, </a:t>
            </a:r>
            <a:r>
              <a:rPr lang="el-GR" sz="2400" u="sng" dirty="0"/>
              <a:t>ρύθμιση </a:t>
            </a:r>
            <a:r>
              <a:rPr lang="el-GR" sz="2400" dirty="0"/>
              <a:t>και </a:t>
            </a:r>
            <a:r>
              <a:rPr lang="el-GR" sz="2400" u="sng" dirty="0"/>
              <a:t>σταθεροποίηση δομών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E3547FA-E362-4AED-AE5E-E6E6E3F99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551635"/>
            <a:ext cx="6019331" cy="37514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64076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FA254CD3-7E2A-4C90-9E5F-930F07A6269C}"/>
              </a:ext>
            </a:extLst>
          </p:cNvPr>
          <p:cNvSpPr/>
          <p:nvPr/>
        </p:nvSpPr>
        <p:spPr>
          <a:xfrm>
            <a:off x="323557" y="2622415"/>
            <a:ext cx="4011790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Η </a:t>
            </a:r>
            <a:r>
              <a:rPr lang="en-US" sz="2400" b="1" dirty="0" err="1"/>
              <a:t>Μετ</a:t>
            </a:r>
            <a:r>
              <a:rPr lang="en-US" sz="2400" b="1" dirty="0"/>
              <a:t>αγραφή </a:t>
            </a:r>
            <a:r>
              <a:rPr lang="en-US" sz="2400" dirty="0"/>
              <a:t>είναι το πρώτο βήμα στην ΕΚΦΡΑΣΗ της γενετικής πληροφορίας και η μετατροπή  μιας αλυσίδας δίκλωνου DNA σε μονόκλωνο RNA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296BDF5-B3C2-4582-B653-AE1B5B039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897" y="1709988"/>
            <a:ext cx="6548889" cy="3416194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C8D150-C8F1-41FE-8095-7DAA08A0E2EC}"/>
              </a:ext>
            </a:extLst>
          </p:cNvPr>
          <p:cNvSpPr txBox="1"/>
          <p:nvPr/>
        </p:nvSpPr>
        <p:spPr>
          <a:xfrm>
            <a:off x="484214" y="716807"/>
            <a:ext cx="30600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sz="4400" dirty="0"/>
              <a:t>Μεταγραφή </a:t>
            </a:r>
            <a:r>
              <a:rPr lang="en-US" sz="4400" dirty="0"/>
              <a:t>DNA </a:t>
            </a:r>
            <a:r>
              <a:rPr lang="el-GR" sz="4400" dirty="0"/>
              <a:t>σε </a:t>
            </a:r>
            <a:r>
              <a:rPr lang="en-US" sz="4400" dirty="0"/>
              <a:t>RNA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3430121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CA52AF-1790-45B8-8281-18068A00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449"/>
            <a:ext cx="10515600" cy="774562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Γενικά χαρακτηριστικά της μεταγραφής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6BEF399-509C-4BE3-BE2A-616D58E40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05" y="1444486"/>
            <a:ext cx="11268221" cy="5048387"/>
          </a:xfrm>
        </p:spPr>
        <p:txBody>
          <a:bodyPr>
            <a:normAutofit/>
          </a:bodyPr>
          <a:lstStyle/>
          <a:p>
            <a:r>
              <a:rPr lang="el-GR" dirty="0"/>
              <a:t>Σύνθεση μιας νέας αλυσίδας (RNA) </a:t>
            </a:r>
            <a:r>
              <a:rPr lang="el-GR" b="1" dirty="0"/>
              <a:t>συμπληρωματικής</a:t>
            </a:r>
            <a:r>
              <a:rPr lang="en-US" dirty="0"/>
              <a:t> </a:t>
            </a:r>
            <a:r>
              <a:rPr lang="el-GR" dirty="0"/>
              <a:t>προς την αρχική (DNA)</a:t>
            </a:r>
          </a:p>
          <a:p>
            <a:r>
              <a:rPr lang="el-GR" dirty="0"/>
              <a:t> Κατά τη μεταγραφή </a:t>
            </a:r>
            <a:r>
              <a:rPr lang="el-GR" b="1" dirty="0"/>
              <a:t>μεταγράφεται επιλεκτικά </a:t>
            </a:r>
            <a:r>
              <a:rPr lang="el-GR" dirty="0"/>
              <a:t>ένα πολύ</a:t>
            </a:r>
            <a:r>
              <a:rPr lang="en-US" dirty="0"/>
              <a:t> </a:t>
            </a:r>
            <a:r>
              <a:rPr lang="el-GR" dirty="0"/>
              <a:t>μικρό τμήμα του DNA παράγοντας από 1 έως χιλιάδες αντίγραφα RNA</a:t>
            </a:r>
          </a:p>
          <a:p>
            <a:r>
              <a:rPr lang="el-GR" dirty="0"/>
              <a:t>Η επιλεκτική μεταγραφή προϋποθέτει την </a:t>
            </a:r>
            <a:r>
              <a:rPr lang="el-GR" b="1" dirty="0"/>
              <a:t>ακριβή μεταγραφή </a:t>
            </a:r>
            <a:r>
              <a:rPr lang="el-GR" dirty="0"/>
              <a:t>ενός</a:t>
            </a:r>
            <a:r>
              <a:rPr lang="en-US" dirty="0"/>
              <a:t> </a:t>
            </a:r>
            <a:r>
              <a:rPr lang="el-GR" dirty="0"/>
              <a:t>τμήματος γονιδίου με αρχή και τέλος</a:t>
            </a:r>
          </a:p>
          <a:p>
            <a:r>
              <a:rPr lang="el-GR" dirty="0"/>
              <a:t> Η </a:t>
            </a:r>
            <a:r>
              <a:rPr lang="el-GR" b="1" dirty="0"/>
              <a:t>ασυνεχής πληροφορία </a:t>
            </a:r>
            <a:r>
              <a:rPr lang="el-GR" dirty="0"/>
              <a:t>που πιθανόν παράγεται (</a:t>
            </a:r>
            <a:r>
              <a:rPr lang="el-GR" dirty="0" err="1"/>
              <a:t>ευκαρυωτικά</a:t>
            </a:r>
            <a:r>
              <a:rPr lang="el-GR" dirty="0"/>
              <a:t> κύτταρα) τελικά τροποποιείται (ωριμάζει)</a:t>
            </a:r>
          </a:p>
          <a:p>
            <a:r>
              <a:rPr lang="el-GR" b="1" dirty="0"/>
              <a:t>Διαφορική έκφραση</a:t>
            </a:r>
            <a:r>
              <a:rPr lang="el-GR" dirty="0"/>
              <a:t>: τοπικά και χρονικά = ρύθμιση (</a:t>
            </a:r>
            <a:r>
              <a:rPr lang="el-GR" dirty="0" err="1"/>
              <a:t>regulation</a:t>
            </a:r>
            <a:r>
              <a:rPr lang="el-GR" dirty="0"/>
              <a:t> of </a:t>
            </a:r>
            <a:r>
              <a:rPr lang="el-GR" dirty="0" err="1"/>
              <a:t>gene</a:t>
            </a:r>
            <a:r>
              <a:rPr lang="el-GR" dirty="0"/>
              <a:t> </a:t>
            </a:r>
            <a:r>
              <a:rPr lang="el-GR" dirty="0" err="1"/>
              <a:t>expression</a:t>
            </a:r>
            <a:r>
              <a:rPr lang="el-GR" dirty="0"/>
              <a:t>)</a:t>
            </a:r>
          </a:p>
          <a:p>
            <a:r>
              <a:rPr lang="el-GR" dirty="0"/>
              <a:t>Σημαντική πιστότητα (10</a:t>
            </a:r>
            <a:r>
              <a:rPr lang="en-US" baseline="30000" dirty="0"/>
              <a:t>-4</a:t>
            </a:r>
            <a:r>
              <a:rPr lang="el-GR" dirty="0"/>
              <a:t>) αλλά μικρότερη της αντιγραφής (10</a:t>
            </a:r>
            <a:r>
              <a:rPr lang="en-US" baseline="30000" dirty="0"/>
              <a:t>-7</a:t>
            </a:r>
            <a:r>
              <a:rPr lang="el-G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485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18B8B7-6040-447F-8E48-58FEC5AA6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pPr algn="ctr"/>
            <a:r>
              <a:rPr lang="el-GR" dirty="0"/>
              <a:t>Μεταγραφή </a:t>
            </a:r>
            <a:r>
              <a:rPr lang="en-US" dirty="0"/>
              <a:t>DNA </a:t>
            </a:r>
            <a:r>
              <a:rPr lang="el-GR" dirty="0"/>
              <a:t>σε </a:t>
            </a:r>
            <a:r>
              <a:rPr lang="en-US" dirty="0"/>
              <a:t>RNA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CCD0E38-AAC8-4EA0-85BF-C0EC3E7E1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98713"/>
            <a:ext cx="11175610" cy="4878250"/>
          </a:xfrm>
        </p:spPr>
        <p:txBody>
          <a:bodyPr/>
          <a:lstStyle/>
          <a:p>
            <a:r>
              <a:rPr lang="el-GR" dirty="0"/>
              <a:t>Η μεταγραφή αρχίζει με το ξεδίπλωμα ενός μικρού τμήματος της διπλής έλικας του </a:t>
            </a:r>
            <a:r>
              <a:rPr lang="en-US" dirty="0"/>
              <a:t>DNA</a:t>
            </a:r>
          </a:p>
          <a:p>
            <a:r>
              <a:rPr lang="en-US" dirty="0"/>
              <a:t>H </a:t>
            </a:r>
            <a:r>
              <a:rPr lang="el-GR" dirty="0"/>
              <a:t>μια από τις δύο αλυσίδες του </a:t>
            </a:r>
            <a:r>
              <a:rPr lang="en-US" dirty="0"/>
              <a:t>DNA</a:t>
            </a:r>
            <a:r>
              <a:rPr lang="el-GR" dirty="0"/>
              <a:t> δρα ως </a:t>
            </a:r>
            <a:r>
              <a:rPr lang="el-GR" b="1" dirty="0"/>
              <a:t>εκμαγείο (μη κωδικός κλώνος)</a:t>
            </a:r>
            <a:r>
              <a:rPr lang="el-GR" dirty="0"/>
              <a:t>,</a:t>
            </a:r>
            <a:r>
              <a:rPr lang="el-GR" b="1" dirty="0"/>
              <a:t> </a:t>
            </a:r>
            <a:r>
              <a:rPr lang="el-GR" dirty="0"/>
              <a:t> για τη σύνθεση του </a:t>
            </a:r>
            <a:r>
              <a:rPr lang="en-US" dirty="0"/>
              <a:t>RNA</a:t>
            </a:r>
            <a:r>
              <a:rPr lang="el-GR" dirty="0"/>
              <a:t> με βάση τον κανόνα της συμπληρωματικότητας σχηματίζοντας το </a:t>
            </a:r>
            <a:r>
              <a:rPr lang="el-GR" b="1" dirty="0" err="1"/>
              <a:t>μετάγραφο</a:t>
            </a:r>
            <a:r>
              <a:rPr lang="el-GR" b="1" dirty="0"/>
              <a:t> </a:t>
            </a:r>
            <a:r>
              <a:rPr lang="en-US" b="1" dirty="0"/>
              <a:t>RNA</a:t>
            </a:r>
            <a:endParaRPr lang="el-GR" b="1" dirty="0"/>
          </a:p>
          <a:p>
            <a:r>
              <a:rPr lang="el-GR" dirty="0"/>
              <a:t>Ο κλώνος </a:t>
            </a:r>
            <a:r>
              <a:rPr lang="en-US" dirty="0"/>
              <a:t>DNA </a:t>
            </a:r>
            <a:r>
              <a:rPr lang="el-GR" dirty="0"/>
              <a:t>που </a:t>
            </a:r>
            <a:r>
              <a:rPr lang="el-GR" u="sng" dirty="0"/>
              <a:t>δεν μεταγράφεται </a:t>
            </a:r>
            <a:r>
              <a:rPr lang="el-GR" dirty="0"/>
              <a:t>ονομάζεται </a:t>
            </a:r>
            <a:r>
              <a:rPr lang="el-GR" b="1" dirty="0"/>
              <a:t>κωδικός</a:t>
            </a:r>
            <a:endParaRPr lang="en-US" b="1" dirty="0"/>
          </a:p>
          <a:p>
            <a:r>
              <a:rPr lang="el-GR" dirty="0"/>
              <a:t>Οι </a:t>
            </a:r>
            <a:r>
              <a:rPr lang="en-US" b="1" dirty="0"/>
              <a:t>RNA </a:t>
            </a:r>
            <a:r>
              <a:rPr lang="el-GR" b="1" dirty="0" err="1"/>
              <a:t>πολυμεράσες</a:t>
            </a:r>
            <a:r>
              <a:rPr lang="el-GR" b="1" dirty="0"/>
              <a:t> </a:t>
            </a:r>
            <a:r>
              <a:rPr lang="el-GR" dirty="0"/>
              <a:t>καταλύουν το σχηματισμό των </a:t>
            </a:r>
            <a:r>
              <a:rPr lang="el-GR" dirty="0" err="1"/>
              <a:t>φωσφοδιεστερικών</a:t>
            </a:r>
            <a:r>
              <a:rPr lang="el-GR" dirty="0"/>
              <a:t> δεσμών κάθε φορά που προστίθεται ένα </a:t>
            </a:r>
            <a:r>
              <a:rPr lang="el-GR" dirty="0" err="1"/>
              <a:t>νουκλεοτίδιο</a:t>
            </a:r>
            <a:endParaRPr lang="el-GR" dirty="0"/>
          </a:p>
          <a:p>
            <a:r>
              <a:rPr lang="el-GR" dirty="0"/>
              <a:t>Παράγονται διάφορα </a:t>
            </a:r>
            <a:r>
              <a:rPr lang="el-GR" b="1" dirty="0"/>
              <a:t>είδη </a:t>
            </a:r>
            <a:r>
              <a:rPr lang="en-US" b="1" dirty="0"/>
              <a:t>RNAs </a:t>
            </a:r>
            <a:r>
              <a:rPr lang="el-GR" dirty="0"/>
              <a:t>όπως τα </a:t>
            </a:r>
            <a:r>
              <a:rPr lang="en-US" dirty="0"/>
              <a:t>mRNAs, </a:t>
            </a:r>
            <a:r>
              <a:rPr lang="en-US" dirty="0" err="1"/>
              <a:t>tRNAs</a:t>
            </a:r>
            <a:r>
              <a:rPr lang="en-US" dirty="0"/>
              <a:t>, </a:t>
            </a:r>
            <a:r>
              <a:rPr lang="en-US" dirty="0" err="1"/>
              <a:t>rRNAs</a:t>
            </a:r>
            <a:r>
              <a:rPr lang="en-US" dirty="0"/>
              <a:t>, </a:t>
            </a:r>
            <a:r>
              <a:rPr lang="en-US" dirty="0" err="1"/>
              <a:t>snRNAs</a:t>
            </a:r>
            <a:r>
              <a:rPr lang="en-US" dirty="0"/>
              <a:t>, </a:t>
            </a:r>
            <a:r>
              <a:rPr lang="en-US" dirty="0" err="1"/>
              <a:t>scRNAs</a:t>
            </a:r>
            <a:r>
              <a:rPr lang="en-US" dirty="0"/>
              <a:t> </a:t>
            </a:r>
            <a:r>
              <a:rPr lang="el-GR" dirty="0"/>
              <a:t>και τα </a:t>
            </a:r>
            <a:r>
              <a:rPr lang="en-US" dirty="0"/>
              <a:t>miRNAs</a:t>
            </a:r>
            <a:r>
              <a:rPr lang="el-GR" dirty="0"/>
              <a:t> που λειτουργούν ως ρυθμιστές της έκφρασης των γονιδίων στα </a:t>
            </a:r>
            <a:r>
              <a:rPr lang="el-GR" dirty="0" err="1"/>
              <a:t>ευκαρυωτικά</a:t>
            </a:r>
            <a:r>
              <a:rPr lang="el-GR" dirty="0"/>
              <a:t> κύτταρα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0839515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1937</Words>
  <Application>Microsoft Office PowerPoint</Application>
  <PresentationFormat>Ευρεία οθόνη</PresentationFormat>
  <Paragraphs>167</Paragraphs>
  <Slides>43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Wingdings</vt:lpstr>
      <vt:lpstr>Θέμα του Office</vt:lpstr>
      <vt:lpstr>ΒΙΟΛΟΓΙΑ</vt:lpstr>
      <vt:lpstr>Από το DNA στις πρωτεΐνες</vt:lpstr>
      <vt:lpstr>Παρουσίαση του PowerPoint</vt:lpstr>
      <vt:lpstr>Παρουσίαση του PowerPoint</vt:lpstr>
      <vt:lpstr>Από το DNA στις πρωτεΐνες</vt:lpstr>
      <vt:lpstr>Μεταγραφή DNA σε RNA</vt:lpstr>
      <vt:lpstr>Παρουσίαση του PowerPoint</vt:lpstr>
      <vt:lpstr>Γενικά χαρακτηριστικά της μεταγραφής</vt:lpstr>
      <vt:lpstr>Μεταγραφή DNA σε RNA</vt:lpstr>
      <vt:lpstr>Μεταγραφή DNA σε RNA</vt:lpstr>
      <vt:lpstr>Παρουσίαση του PowerPoint</vt:lpstr>
      <vt:lpstr>Ευκαρυωτικές RNA πολυμεράσες</vt:lpstr>
      <vt:lpstr>Παρουσίαση του PowerPoint</vt:lpstr>
      <vt:lpstr>Ευκαρυωτικές RNA πολυμεράσες</vt:lpstr>
      <vt:lpstr>Παρουσίαση του PowerPoint</vt:lpstr>
      <vt:lpstr>Μεταγραφή στο ευκαρυωτικό κύτταρο</vt:lpstr>
      <vt:lpstr>Μεταγραφή στο ευκαρυωτικό κύτταρο</vt:lpstr>
      <vt:lpstr>Παρουσίαση του PowerPoint</vt:lpstr>
      <vt:lpstr>Μεταγραφή στο ευκαρυωτικό κύτταρο</vt:lpstr>
      <vt:lpstr>Παρουσίαση του PowerPoint</vt:lpstr>
      <vt:lpstr>Παρουσίαση του PowerPoint</vt:lpstr>
      <vt:lpstr>Μεταγραφή στο ευκαρυωτικό κύτταρο</vt:lpstr>
      <vt:lpstr>Μεταγραφή στο ευκαρυωτικό κύτταρο</vt:lpstr>
      <vt:lpstr>Μεταγραφή στο ευκαρυωτικό κύτταρο</vt:lpstr>
      <vt:lpstr>Μεταγραφή στο ευκαρυωτικό κύτταρο</vt:lpstr>
      <vt:lpstr>Μεταγραφή στο ευκαρυωτικό κύτταρο</vt:lpstr>
      <vt:lpstr>Μεταγραφή στο ευκαρυωτικό κύτταρο</vt:lpstr>
      <vt:lpstr>Παρουσίαση του PowerPoint</vt:lpstr>
      <vt:lpstr>Μεταγραφή στο ευκαρυωτικό κύτταρο</vt:lpstr>
      <vt:lpstr>Παρουσίαση του PowerPoint</vt:lpstr>
      <vt:lpstr>Μεταγραφή στο ευκαρυωτικό κύτταρο</vt:lpstr>
      <vt:lpstr>Μεταγραφή στο ευκαρυωτικό κύτταρο</vt:lpstr>
      <vt:lpstr>Παρουσίαση του PowerPoint</vt:lpstr>
      <vt:lpstr>Μεταγραφή στο ευκαρυωτικό κύτταρο</vt:lpstr>
      <vt:lpstr>Παρουσίαση του PowerPoint</vt:lpstr>
      <vt:lpstr>Παρουσίαση του PowerPoint</vt:lpstr>
      <vt:lpstr>Μεταγραφή στο ευκαρυωτικό κύτταρο</vt:lpstr>
      <vt:lpstr>Παρουσίαση του PowerPoint</vt:lpstr>
      <vt:lpstr>Παρουσίαση του PowerPoint</vt:lpstr>
      <vt:lpstr>Μεταγραφή στο ευκαρυωτικό κύτταρο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ΒΙΟΛΟΓΙΑ</dc:title>
  <dc:creator>Χριστόπουλος Θεόδωρος</dc:creator>
  <cp:lastModifiedBy>User</cp:lastModifiedBy>
  <cp:revision>215</cp:revision>
  <dcterms:created xsi:type="dcterms:W3CDTF">2020-11-28T16:28:35Z</dcterms:created>
  <dcterms:modified xsi:type="dcterms:W3CDTF">2023-12-10T08:48:57Z</dcterms:modified>
</cp:coreProperties>
</file>