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7" r:id="rId40"/>
    <p:sldId id="308" r:id="rId41"/>
    <p:sldId id="309" r:id="rId42"/>
    <p:sldId id="310" r:id="rId43"/>
    <p:sldId id="311" r:id="rId44"/>
    <p:sldId id="312" r:id="rId45"/>
    <p:sldId id="313" r:id="rId46"/>
    <p:sldId id="314"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15" r:id="rId60"/>
    <p:sldId id="316" r:id="rId61"/>
    <p:sldId id="317" r:id="rId62"/>
    <p:sldId id="318" r:id="rId63"/>
    <p:sldId id="319" r:id="rId64"/>
    <p:sldId id="320" r:id="rId65"/>
    <p:sldId id="306" r:id="rId6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1" d="100"/>
          <a:sy n="71" d="100"/>
        </p:scale>
        <p:origin x="-702" y="-558"/>
      </p:cViewPr>
      <p:guideLst>
        <p:guide orient="horz" pos="2160"/>
        <p:guide pos="2880"/>
      </p:guideLst>
    </p:cSldViewPr>
  </p:slideViewPr>
  <p:outlineViewPr>
    <p:cViewPr>
      <p:scale>
        <a:sx n="33" d="100"/>
        <a:sy n="33" d="100"/>
      </p:scale>
      <p:origin x="48" y="1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340C7-A634-4980-BE66-268ED8FEE6EB}" type="datetimeFigureOut">
              <a:rPr lang="el-GR" smtClean="0"/>
              <a:pPr/>
              <a:t>4/12/2019</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76EFD5-39D4-42EC-88E2-769FCBD04ED3}" type="slidenum">
              <a:rPr lang="el-GR" smtClean="0"/>
              <a:pPr/>
              <a:t>‹#›</a:t>
            </a:fld>
            <a:endParaRPr lang="el-GR"/>
          </a:p>
        </p:txBody>
      </p:sp>
    </p:spTree>
    <p:extLst>
      <p:ext uri="{BB962C8B-B14F-4D97-AF65-F5344CB8AC3E}">
        <p14:creationId xmlns:p14="http://schemas.microsoft.com/office/powerpoint/2010/main" val="379773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80799-5830-4940-8081-8B074511CECE}" type="datetimeFigureOut">
              <a:rPr lang="el-GR" smtClean="0"/>
              <a:pPr/>
              <a:t>4/12/2019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53BF8-3551-43F9-A606-CD53DDC46A66}" type="slidenum">
              <a:rPr lang="el-GR" smtClean="0"/>
              <a:pPr/>
              <a:t>‹#›</a:t>
            </a:fld>
            <a:endParaRPr lang="el-GR"/>
          </a:p>
        </p:txBody>
      </p:sp>
    </p:spTree>
    <p:extLst>
      <p:ext uri="{BB962C8B-B14F-4D97-AF65-F5344CB8AC3E}">
        <p14:creationId xmlns:p14="http://schemas.microsoft.com/office/powerpoint/2010/main" val="347254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FA53BF8-3551-43F9-A606-CD53DDC46A66}"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FA53BF8-3551-43F9-A606-CD53DDC46A66}"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736D0A3-BB8B-4809-8EDB-E0F18048A7B5}" type="datetimeFigureOut">
              <a:rPr lang="el-GR" smtClean="0"/>
              <a:pPr/>
              <a:t>4/12/2019</a:t>
            </a:fld>
            <a:endParaRPr lang="el-G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F270C74-66F2-47A0-A07B-72925AC6435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36D0A3-BB8B-4809-8EDB-E0F18048A7B5}" type="datetimeFigureOut">
              <a:rPr lang="el-GR" smtClean="0"/>
              <a:pPr/>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270C74-66F2-47A0-A07B-72925AC6435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36D0A3-BB8B-4809-8EDB-E0F18048A7B5}" type="datetimeFigureOut">
              <a:rPr lang="el-GR" smtClean="0"/>
              <a:pPr/>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F270C74-66F2-47A0-A07B-72925AC6435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736D0A3-BB8B-4809-8EDB-E0F18048A7B5}" type="datetimeFigureOut">
              <a:rPr lang="el-GR" smtClean="0"/>
              <a:pPr/>
              <a:t>4/12/2019</a:t>
            </a:fld>
            <a:endParaRPr lang="el-GR"/>
          </a:p>
        </p:txBody>
      </p:sp>
      <p:sp>
        <p:nvSpPr>
          <p:cNvPr id="5" name="Footer Placeholder 4"/>
          <p:cNvSpPr>
            <a:spLocks noGrp="1"/>
          </p:cNvSpPr>
          <p:nvPr>
            <p:ph type="ftr" sz="quarter" idx="11"/>
          </p:nvPr>
        </p:nvSpPr>
        <p:spPr>
          <a:xfrm>
            <a:off x="457200" y="6480969"/>
            <a:ext cx="4260056" cy="300831"/>
          </a:xfrm>
        </p:spPr>
        <p:txBody>
          <a:bodyPr/>
          <a:lstStyle/>
          <a:p>
            <a:endParaRPr lang="el-GR"/>
          </a:p>
        </p:txBody>
      </p:sp>
      <p:sp>
        <p:nvSpPr>
          <p:cNvPr id="6" name="Slide Number Placeholder 5"/>
          <p:cNvSpPr>
            <a:spLocks noGrp="1"/>
          </p:cNvSpPr>
          <p:nvPr>
            <p:ph type="sldNum" sz="quarter" idx="12"/>
          </p:nvPr>
        </p:nvSpPr>
        <p:spPr/>
        <p:txBody>
          <a:bodyPr/>
          <a:lstStyle/>
          <a:p>
            <a:fld id="{1F270C74-66F2-47A0-A07B-72925AC6435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736D0A3-BB8B-4809-8EDB-E0F18048A7B5}" type="datetimeFigureOut">
              <a:rPr lang="el-GR" smtClean="0"/>
              <a:pPr/>
              <a:t>4/12/2019</a:t>
            </a:fld>
            <a:endParaRPr lang="el-GR"/>
          </a:p>
        </p:txBody>
      </p:sp>
      <p:sp>
        <p:nvSpPr>
          <p:cNvPr id="5" name="Footer Placeholder 4"/>
          <p:cNvSpPr>
            <a:spLocks noGrp="1"/>
          </p:cNvSpPr>
          <p:nvPr>
            <p:ph type="ftr" sz="quarter" idx="11"/>
          </p:nvPr>
        </p:nvSpPr>
        <p:spPr>
          <a:xfrm>
            <a:off x="2619376" y="6480969"/>
            <a:ext cx="4260056" cy="300831"/>
          </a:xfrm>
        </p:spPr>
        <p:txBody>
          <a:bodyPr/>
          <a:lstStyle/>
          <a:p>
            <a:endParaRPr lang="el-GR"/>
          </a:p>
        </p:txBody>
      </p:sp>
      <p:sp>
        <p:nvSpPr>
          <p:cNvPr id="6" name="Slide Number Placeholder 5"/>
          <p:cNvSpPr>
            <a:spLocks noGrp="1"/>
          </p:cNvSpPr>
          <p:nvPr>
            <p:ph type="sldNum" sz="quarter" idx="12"/>
          </p:nvPr>
        </p:nvSpPr>
        <p:spPr>
          <a:xfrm>
            <a:off x="8451056" y="809624"/>
            <a:ext cx="502920" cy="300831"/>
          </a:xfrm>
        </p:spPr>
        <p:txBody>
          <a:bodyPr/>
          <a:lstStyle/>
          <a:p>
            <a:fld id="{1F270C74-66F2-47A0-A07B-72925AC6435E}" type="slidenum">
              <a:rPr lang="el-GR" smtClean="0"/>
              <a:pPr/>
              <a:t>‹#›</a:t>
            </a:fld>
            <a:endParaRPr lang="el-G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736D0A3-BB8B-4809-8EDB-E0F18048A7B5}" type="datetimeFigureOut">
              <a:rPr lang="el-GR" smtClean="0"/>
              <a:pPr/>
              <a:t>4/12/2019</a:t>
            </a:fld>
            <a:endParaRPr lang="el-GR"/>
          </a:p>
        </p:txBody>
      </p:sp>
      <p:sp>
        <p:nvSpPr>
          <p:cNvPr id="6" name="Footer Placeholder 5"/>
          <p:cNvSpPr>
            <a:spLocks noGrp="1"/>
          </p:cNvSpPr>
          <p:nvPr>
            <p:ph type="ftr" sz="quarter" idx="11"/>
          </p:nvPr>
        </p:nvSpPr>
        <p:spPr>
          <a:xfrm>
            <a:off x="457200" y="6480969"/>
            <a:ext cx="4260056" cy="301752"/>
          </a:xfrm>
        </p:spPr>
        <p:txBody>
          <a:bodyPr/>
          <a:lstStyle/>
          <a:p>
            <a:endParaRPr lang="el-GR"/>
          </a:p>
        </p:txBody>
      </p:sp>
      <p:sp>
        <p:nvSpPr>
          <p:cNvPr id="7" name="Slide Number Placeholder 6"/>
          <p:cNvSpPr>
            <a:spLocks noGrp="1"/>
          </p:cNvSpPr>
          <p:nvPr>
            <p:ph type="sldNum" sz="quarter" idx="12"/>
          </p:nvPr>
        </p:nvSpPr>
        <p:spPr>
          <a:xfrm>
            <a:off x="7589520" y="6480969"/>
            <a:ext cx="502920" cy="301752"/>
          </a:xfrm>
        </p:spPr>
        <p:txBody>
          <a:bodyPr/>
          <a:lstStyle/>
          <a:p>
            <a:fld id="{1F270C74-66F2-47A0-A07B-72925AC6435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736D0A3-BB8B-4809-8EDB-E0F18048A7B5}" type="datetimeFigureOut">
              <a:rPr lang="el-GR" smtClean="0"/>
              <a:pPr/>
              <a:t>4/12/2019</a:t>
            </a:fld>
            <a:endParaRPr lang="el-GR"/>
          </a:p>
        </p:txBody>
      </p:sp>
      <p:sp>
        <p:nvSpPr>
          <p:cNvPr id="8" name="Footer Placeholder 7"/>
          <p:cNvSpPr>
            <a:spLocks noGrp="1"/>
          </p:cNvSpPr>
          <p:nvPr>
            <p:ph type="ftr" sz="quarter" idx="11"/>
          </p:nvPr>
        </p:nvSpPr>
        <p:spPr>
          <a:xfrm>
            <a:off x="457200" y="6480969"/>
            <a:ext cx="4261104" cy="301752"/>
          </a:xfrm>
        </p:spPr>
        <p:txBody>
          <a:bodyPr/>
          <a:lstStyle/>
          <a:p>
            <a:endParaRPr lang="el-G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F270C74-66F2-47A0-A07B-72925AC6435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36D0A3-BB8B-4809-8EDB-E0F18048A7B5}" type="datetimeFigureOut">
              <a:rPr lang="el-GR" smtClean="0"/>
              <a:pPr/>
              <a:t>4/12/2019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F270C74-66F2-47A0-A07B-72925AC6435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736D0A3-BB8B-4809-8EDB-E0F18048A7B5}" type="datetimeFigureOut">
              <a:rPr lang="el-GR" smtClean="0"/>
              <a:pPr/>
              <a:t>4/12/2019</a:t>
            </a:fld>
            <a:endParaRPr lang="el-GR"/>
          </a:p>
        </p:txBody>
      </p:sp>
      <p:sp>
        <p:nvSpPr>
          <p:cNvPr id="3" name="Footer Placeholder 2"/>
          <p:cNvSpPr>
            <a:spLocks noGrp="1"/>
          </p:cNvSpPr>
          <p:nvPr>
            <p:ph type="ftr" sz="quarter" idx="11"/>
          </p:nvPr>
        </p:nvSpPr>
        <p:spPr>
          <a:xfrm>
            <a:off x="457200" y="6481890"/>
            <a:ext cx="4260056" cy="300831"/>
          </a:xfrm>
        </p:spPr>
        <p:txBody>
          <a:bodyPr/>
          <a:lstStyle/>
          <a:p>
            <a:endParaRPr lang="el-GR"/>
          </a:p>
        </p:txBody>
      </p:sp>
      <p:sp>
        <p:nvSpPr>
          <p:cNvPr id="4" name="Slide Number Placeholder 3"/>
          <p:cNvSpPr>
            <a:spLocks noGrp="1"/>
          </p:cNvSpPr>
          <p:nvPr>
            <p:ph type="sldNum" sz="quarter" idx="12"/>
          </p:nvPr>
        </p:nvSpPr>
        <p:spPr>
          <a:xfrm>
            <a:off x="7589520" y="6480969"/>
            <a:ext cx="502920" cy="301752"/>
          </a:xfrm>
        </p:spPr>
        <p:txBody>
          <a:bodyPr/>
          <a:lstStyle/>
          <a:p>
            <a:fld id="{1F270C74-66F2-47A0-A07B-72925AC6435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736D0A3-BB8B-4809-8EDB-E0F18048A7B5}" type="datetimeFigureOut">
              <a:rPr lang="el-GR" smtClean="0"/>
              <a:pPr/>
              <a:t>4/12/2019</a:t>
            </a:fld>
            <a:endParaRPr lang="el-G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F270C74-66F2-47A0-A07B-72925AC6435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736D0A3-BB8B-4809-8EDB-E0F18048A7B5}" type="datetimeFigureOut">
              <a:rPr lang="el-GR" smtClean="0"/>
              <a:pPr/>
              <a:t>4/12/2019</a:t>
            </a:fld>
            <a:endParaRPr lang="el-G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F270C74-66F2-47A0-A07B-72925AC6435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736D0A3-BB8B-4809-8EDB-E0F18048A7B5}" type="datetimeFigureOut">
              <a:rPr lang="el-GR" smtClean="0"/>
              <a:pPr/>
              <a:t>4/12/2019</a:t>
            </a:fld>
            <a:endParaRPr lang="el-G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F270C74-66F2-47A0-A07B-72925AC6435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429240"/>
            <a:ext cx="7772400" cy="1428760"/>
          </a:xfrm>
        </p:spPr>
        <p:txBody>
          <a:bodyPr>
            <a:noAutofit/>
          </a:bodyPr>
          <a:lstStyle/>
          <a:p>
            <a:pPr algn="ctr"/>
            <a:r>
              <a:rPr lang="en-US" sz="2400" dirty="0" smtClean="0">
                <a:latin typeface="Comic Sans MS" pitchFamily="66" charset="0"/>
                <a:cs typeface="Andalus" pitchFamily="18" charset="-78"/>
              </a:rPr>
              <a:t>Jonathan S. Burgess</a:t>
            </a:r>
            <a:br>
              <a:rPr lang="en-US" sz="2400" dirty="0" smtClean="0">
                <a:latin typeface="Comic Sans MS" pitchFamily="66" charset="0"/>
                <a:cs typeface="Andalus" pitchFamily="18" charset="-78"/>
              </a:rPr>
            </a:br>
            <a:r>
              <a:rPr lang="en-US" sz="2400" dirty="0" smtClean="0">
                <a:latin typeface="Comic Sans MS" pitchFamily="66" charset="0"/>
                <a:cs typeface="Andalus" pitchFamily="18" charset="-78"/>
              </a:rPr>
              <a:t>The Tradition of the Trojan War in Homer &amp; the Epic Cycle</a:t>
            </a:r>
            <a:r>
              <a:rPr lang="en-US" sz="3200" dirty="0" smtClean="0">
                <a:latin typeface="Comic Sans MS" pitchFamily="66" charset="0"/>
                <a:cs typeface="Andalus" pitchFamily="18" charset="-78"/>
              </a:rPr>
              <a:t/>
            </a:r>
            <a:br>
              <a:rPr lang="en-US" sz="3200" dirty="0" smtClean="0">
                <a:latin typeface="Comic Sans MS" pitchFamily="66" charset="0"/>
                <a:cs typeface="Andalus" pitchFamily="18" charset="-78"/>
              </a:rPr>
            </a:br>
            <a:r>
              <a:rPr lang="el-GR" sz="3200" dirty="0" smtClean="0">
                <a:latin typeface="Comic Sans MS" pitchFamily="66" charset="0"/>
                <a:cs typeface="Andalus" pitchFamily="18" charset="-78"/>
              </a:rPr>
              <a:t/>
            </a:r>
            <a:br>
              <a:rPr lang="el-GR" sz="3200" dirty="0" smtClean="0">
                <a:latin typeface="Comic Sans MS" pitchFamily="66" charset="0"/>
                <a:cs typeface="Andalus" pitchFamily="18" charset="-78"/>
              </a:rPr>
            </a:br>
            <a:r>
              <a:rPr lang="en-US" sz="2000" dirty="0" smtClean="0">
                <a:latin typeface="Comic Sans MS" pitchFamily="66" charset="0"/>
                <a:cs typeface="Andalus" pitchFamily="18" charset="-78"/>
              </a:rPr>
              <a:t>(</a:t>
            </a:r>
            <a:r>
              <a:rPr lang="el-GR" sz="2000" dirty="0" smtClean="0">
                <a:latin typeface="Comic Sans MS" pitchFamily="66" charset="0"/>
                <a:cs typeface="Andalus" pitchFamily="18" charset="-78"/>
              </a:rPr>
              <a:t>Κεφάλαιο 2</a:t>
            </a:r>
            <a:r>
              <a:rPr lang="el-GR" sz="1400" dirty="0" smtClean="0">
                <a:latin typeface="Comic Sans MS" pitchFamily="66" charset="0"/>
                <a:cs typeface="Andalus" pitchFamily="18" charset="-78"/>
              </a:rPr>
              <a:t>ο</a:t>
            </a:r>
            <a:r>
              <a:rPr lang="el-GR" sz="2000" dirty="0" smtClean="0">
                <a:latin typeface="Comic Sans MS" pitchFamily="66" charset="0"/>
                <a:cs typeface="Andalus" pitchFamily="18" charset="-78"/>
              </a:rPr>
              <a:t>)</a:t>
            </a:r>
            <a:r>
              <a:rPr lang="el-GR" sz="2400" dirty="0" smtClean="0">
                <a:latin typeface="Comic Sans MS" pitchFamily="66" charset="0"/>
                <a:cs typeface="Andalus" pitchFamily="18" charset="-78"/>
              </a:rPr>
              <a:t/>
            </a:r>
            <a:br>
              <a:rPr lang="el-GR" sz="2400" dirty="0" smtClean="0">
                <a:latin typeface="Comic Sans MS" pitchFamily="66" charset="0"/>
                <a:cs typeface="Andalus" pitchFamily="18" charset="-78"/>
              </a:rPr>
            </a:br>
            <a:r>
              <a:rPr lang="el-GR" sz="2400" dirty="0" smtClean="0">
                <a:latin typeface="Comic Sans MS" pitchFamily="66" charset="0"/>
                <a:cs typeface="Andalus" pitchFamily="18" charset="-78"/>
              </a:rPr>
              <a:t/>
            </a:r>
            <a:br>
              <a:rPr lang="el-GR" sz="2400" dirty="0" smtClean="0">
                <a:latin typeface="Comic Sans MS" pitchFamily="66" charset="0"/>
                <a:cs typeface="Andalus" pitchFamily="18" charset="-78"/>
              </a:rPr>
            </a:br>
            <a:r>
              <a:rPr lang="el-GR" sz="2400" dirty="0" smtClean="0">
                <a:latin typeface="Comic Sans MS" pitchFamily="66" charset="0"/>
                <a:cs typeface="Andalus" pitchFamily="18" charset="-78"/>
              </a:rPr>
              <a:t>Μπόμπολα Κωνσταντίνα </a:t>
            </a:r>
            <a:r>
              <a:rPr lang="en-US" sz="2400" dirty="0" smtClean="0">
                <a:latin typeface="Comic Sans MS" pitchFamily="66" charset="0"/>
                <a:cs typeface="Andalus" pitchFamily="18" charset="-78"/>
              </a:rPr>
              <a:t/>
            </a:r>
            <a:br>
              <a:rPr lang="en-US" sz="2400" dirty="0" smtClean="0">
                <a:latin typeface="Comic Sans MS" pitchFamily="66" charset="0"/>
                <a:cs typeface="Andalus" pitchFamily="18" charset="-78"/>
              </a:rPr>
            </a:br>
            <a:r>
              <a:rPr lang="en-US" sz="2400" dirty="0" smtClean="0">
                <a:latin typeface="Comic Sans MS" pitchFamily="66" charset="0"/>
                <a:cs typeface="Andalus" pitchFamily="18" charset="-78"/>
              </a:rPr>
              <a:t/>
            </a:r>
            <a:br>
              <a:rPr lang="en-US" sz="2400" dirty="0" smtClean="0">
                <a:latin typeface="Comic Sans MS" pitchFamily="66" charset="0"/>
                <a:cs typeface="Andalus" pitchFamily="18" charset="-78"/>
              </a:rPr>
            </a:br>
            <a:endParaRPr lang="el-GR" sz="2400" dirty="0">
              <a:latin typeface="Comic Sans MS" pitchFamily="66" charset="0"/>
            </a:endParaRPr>
          </a:p>
        </p:txBody>
      </p:sp>
      <p:sp>
        <p:nvSpPr>
          <p:cNvPr id="3" name="Subtitle 2"/>
          <p:cNvSpPr>
            <a:spLocks noGrp="1"/>
          </p:cNvSpPr>
          <p:nvPr>
            <p:ph type="subTitle" idx="1"/>
          </p:nvPr>
        </p:nvSpPr>
        <p:spPr>
          <a:xfrm>
            <a:off x="1357290" y="1785926"/>
            <a:ext cx="6400800" cy="1752600"/>
          </a:xfrm>
        </p:spPr>
        <p:txBody>
          <a:bodyPr/>
          <a:lstStyle/>
          <a:p>
            <a:pPr algn="ctr"/>
            <a:r>
              <a:rPr lang="el-GR" sz="2800" dirty="0" smtClean="0">
                <a:solidFill>
                  <a:schemeClr val="tx1"/>
                </a:solidFill>
                <a:latin typeface="Comic Sans MS" pitchFamily="66" charset="0"/>
                <a:cs typeface="Andalus"/>
              </a:rPr>
              <a:t>Πρόγραμμα Μεταπτυχιακών Σπουδών Κλασικής Ειδίκευσης- Τμήμα Φιλολογίας</a:t>
            </a:r>
          </a:p>
          <a:p>
            <a:endParaRPr lang="el-GR" dirty="0">
              <a:latin typeface="+mj-lt"/>
            </a:endParaRPr>
          </a:p>
        </p:txBody>
      </p:sp>
      <p:pic>
        <p:nvPicPr>
          <p:cNvPr id="1026" name="Picture 2"/>
          <p:cNvPicPr>
            <a:picLocks noChangeAspect="1" noChangeArrowheads="1"/>
          </p:cNvPicPr>
          <p:nvPr/>
        </p:nvPicPr>
        <p:blipFill>
          <a:blip r:embed="rId2"/>
          <a:srcRect/>
          <a:stretch>
            <a:fillRect/>
          </a:stretch>
        </p:blipFill>
        <p:spPr bwMode="auto">
          <a:xfrm>
            <a:off x="3857620" y="214290"/>
            <a:ext cx="1471613" cy="1471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4572000"/>
          </a:xfrm>
        </p:spPr>
        <p:txBody>
          <a:bodyPr>
            <a:normAutofit/>
          </a:bodyPr>
          <a:lstStyle/>
          <a:p>
            <a:pPr algn="ctr">
              <a:buNone/>
            </a:pPr>
            <a:r>
              <a:rPr lang="el-GR" sz="2000" dirty="0" smtClean="0">
                <a:latin typeface="Comic Sans MS" pitchFamily="66" charset="0"/>
              </a:rPr>
              <a:t>  </a:t>
            </a:r>
            <a:r>
              <a:rPr lang="el-GR" sz="2400" i="1" dirty="0" smtClean="0">
                <a:latin typeface="Comic Sans MS" pitchFamily="66" charset="0"/>
              </a:rPr>
              <a:t>Η Ασπίδα του Αχιλλέα ως μέσο χρονολόγησης της Ιλιάδας</a:t>
            </a:r>
            <a:endParaRPr lang="el-GR" sz="2400" i="1" dirty="0">
              <a:latin typeface="Comic Sans MS" pitchFamily="66" charset="0"/>
            </a:endParaRPr>
          </a:p>
          <a:p>
            <a:pPr algn="just"/>
            <a:endParaRPr lang="en-US" sz="2000" dirty="0" smtClean="0">
              <a:latin typeface="Comic Sans MS" pitchFamily="66" charset="0"/>
            </a:endParaRPr>
          </a:p>
          <a:p>
            <a:pPr algn="just"/>
            <a:r>
              <a:rPr lang="el-GR" sz="2000" dirty="0" smtClean="0">
                <a:latin typeface="Comic Sans MS" pitchFamily="66" charset="0"/>
              </a:rPr>
              <a:t>Οι εικόνες της ασπίδας είναι περίπλοκες και δεν είναι εύκολο να μας παραπέμψουν σε κανένα έργο τέχνης στον πραγματικό κόσμο. Μερικές σκηνές θυμίζουν γεωμετρική τέχνη, αρκετές όμως τις βρίσκουμε πρώτα στην ανατολίζουσα φάση ή ακόμη αργότερα τον 7</a:t>
            </a:r>
            <a:r>
              <a:rPr lang="el-GR" sz="2000" baseline="30000" dirty="0" smtClean="0">
                <a:latin typeface="Comic Sans MS" pitchFamily="66" charset="0"/>
              </a:rPr>
              <a:t>ο</a:t>
            </a:r>
            <a:r>
              <a:rPr lang="el-GR" sz="2000" dirty="0" smtClean="0">
                <a:latin typeface="Comic Sans MS" pitchFamily="66" charset="0"/>
              </a:rPr>
              <a:t> αιώνα. Η ασπίδα του Αχιλλέα ίσως αναμειγνύει πολύ καλά τις καλλιτεχνικές τεχνικές διαφορετικών περιόδων, αλλά δύσκολα θα μπορούσε να είχε συντεθεί πριν απ’ τον 7</a:t>
            </a:r>
            <a:r>
              <a:rPr lang="el-GR" sz="2000" baseline="30000" dirty="0" smtClean="0">
                <a:latin typeface="Comic Sans MS" pitchFamily="66" charset="0"/>
              </a:rPr>
              <a:t>ο</a:t>
            </a:r>
            <a:r>
              <a:rPr lang="el-GR" sz="2000" dirty="0" smtClean="0">
                <a:latin typeface="Comic Sans MS" pitchFamily="66" charset="0"/>
              </a:rPr>
              <a:t> αιώνα.</a:t>
            </a:r>
            <a:endParaRPr lang="el-GR" sz="20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29600" cy="4572000"/>
          </a:xfrm>
        </p:spPr>
        <p:txBody>
          <a:bodyPr>
            <a:normAutofit fontScale="62500" lnSpcReduction="20000"/>
          </a:bodyPr>
          <a:lstStyle/>
          <a:p>
            <a:pPr algn="ctr">
              <a:buNone/>
            </a:pPr>
            <a:r>
              <a:rPr lang="el-GR" sz="4000" i="1" dirty="0">
                <a:latin typeface="Comic Sans MS" pitchFamily="66" charset="0"/>
              </a:rPr>
              <a:t>Η </a:t>
            </a:r>
            <a:r>
              <a:rPr lang="el-GR" sz="4000" i="1" dirty="0" smtClean="0">
                <a:latin typeface="Comic Sans MS" pitchFamily="66" charset="0"/>
              </a:rPr>
              <a:t>άποψη του </a:t>
            </a:r>
            <a:r>
              <a:rPr lang="en-US" sz="4000" i="1" dirty="0" smtClean="0">
                <a:latin typeface="Comic Sans MS" pitchFamily="66" charset="0"/>
              </a:rPr>
              <a:t>Snodgrass</a:t>
            </a:r>
            <a:endParaRPr lang="en-US" sz="4000" i="1" dirty="0">
              <a:latin typeface="Comic Sans MS" pitchFamily="66" charset="0"/>
            </a:endParaRPr>
          </a:p>
          <a:p>
            <a:pPr algn="just"/>
            <a:endParaRPr lang="en-US" sz="3400" dirty="0" smtClean="0">
              <a:latin typeface="Comic Sans MS" pitchFamily="66" charset="0"/>
            </a:endParaRPr>
          </a:p>
          <a:p>
            <a:pPr algn="just"/>
            <a:r>
              <a:rPr lang="el-GR" sz="3400" dirty="0" smtClean="0">
                <a:latin typeface="Comic Sans MS" pitchFamily="66" charset="0"/>
              </a:rPr>
              <a:t>Υποστηρίζει ότι ο Όμηρος απεικονίζει τον 8</a:t>
            </a:r>
            <a:r>
              <a:rPr lang="el-GR" sz="3400" baseline="30000" dirty="0" smtClean="0">
                <a:latin typeface="Comic Sans MS" pitchFamily="66" charset="0"/>
              </a:rPr>
              <a:t>ο</a:t>
            </a:r>
            <a:r>
              <a:rPr lang="el-GR" sz="3400" dirty="0" smtClean="0">
                <a:latin typeface="Comic Sans MS" pitchFamily="66" charset="0"/>
              </a:rPr>
              <a:t> αιώνα, ότι η γεωμετρική τέχνη είναι πιο ευέλικτη απ’ ό,τι θεωρείται γενικώς και ότι πολλά έργα τέχνης, επειδή είναι δύσκολο να χρονολογηθούν με ακρίβεια, ίσως είναι παλιότερα απ’ ό,τι αρχικά θεωρήθηκε </a:t>
            </a:r>
          </a:p>
          <a:p>
            <a:pPr algn="just">
              <a:buNone/>
            </a:pPr>
            <a:r>
              <a:rPr lang="el-GR" sz="3400" dirty="0" smtClean="0">
                <a:latin typeface="Comic Sans MS" pitchFamily="66" charset="0"/>
              </a:rPr>
              <a:t>(δηλ. ενώ θεωρούνται του 7</a:t>
            </a:r>
            <a:r>
              <a:rPr lang="el-GR" sz="3400" baseline="30000" dirty="0" smtClean="0">
                <a:latin typeface="Comic Sans MS" pitchFamily="66" charset="0"/>
              </a:rPr>
              <a:t>ου</a:t>
            </a:r>
            <a:r>
              <a:rPr lang="el-GR" sz="3400" dirty="0" smtClean="0">
                <a:latin typeface="Comic Sans MS" pitchFamily="66" charset="0"/>
              </a:rPr>
              <a:t> αιώνα, ίσως είναι παλιότερα).</a:t>
            </a:r>
          </a:p>
          <a:p>
            <a:pPr algn="just"/>
            <a:r>
              <a:rPr lang="el-GR" sz="3400" dirty="0" smtClean="0">
                <a:latin typeface="Comic Sans MS" pitchFamily="66" charset="0"/>
              </a:rPr>
              <a:t> Κατά τον </a:t>
            </a:r>
            <a:r>
              <a:rPr lang="en-US" sz="3400" dirty="0" smtClean="0">
                <a:latin typeface="Comic Sans MS" pitchFamily="66" charset="0"/>
              </a:rPr>
              <a:t>Burgess</a:t>
            </a:r>
            <a:r>
              <a:rPr lang="el-GR" sz="3400" dirty="0" smtClean="0">
                <a:latin typeface="Comic Sans MS" pitchFamily="66" charset="0"/>
              </a:rPr>
              <a:t> πάντως θεωρείται πως είναι δύσκολο να αποκόψουμε εντελώς τα ομηρικά έπη από τον 7</a:t>
            </a:r>
            <a:r>
              <a:rPr lang="el-GR" sz="3400" baseline="30000" dirty="0" smtClean="0">
                <a:latin typeface="Comic Sans MS" pitchFamily="66" charset="0"/>
              </a:rPr>
              <a:t>ο</a:t>
            </a:r>
            <a:r>
              <a:rPr lang="el-GR" sz="3400" dirty="0" smtClean="0">
                <a:latin typeface="Comic Sans MS" pitchFamily="66" charset="0"/>
              </a:rPr>
              <a:t>, ακόμη κι από τον 6</a:t>
            </a:r>
            <a:r>
              <a:rPr lang="el-GR" sz="3400" baseline="30000" dirty="0" smtClean="0">
                <a:latin typeface="Comic Sans MS" pitchFamily="66" charset="0"/>
              </a:rPr>
              <a:t>ο</a:t>
            </a:r>
            <a:r>
              <a:rPr lang="el-GR" sz="3400" dirty="0" smtClean="0">
                <a:latin typeface="Comic Sans MS" pitchFamily="66" charset="0"/>
              </a:rPr>
              <a:t> αιώνα. Γι’ αυτό υποστηρίζεται η άποψη για μια ομηρική παράδοση αδιάκοπα ρευστή που σταθεροποιείται μόνο στον 6</a:t>
            </a:r>
            <a:r>
              <a:rPr lang="el-GR" sz="3400" baseline="30000" dirty="0" smtClean="0">
                <a:latin typeface="Comic Sans MS" pitchFamily="66" charset="0"/>
              </a:rPr>
              <a:t>ο</a:t>
            </a:r>
            <a:r>
              <a:rPr lang="el-GR" sz="3400" dirty="0" smtClean="0">
                <a:latin typeface="Comic Sans MS" pitchFamily="66" charset="0"/>
              </a:rPr>
              <a:t> αιώνα. </a:t>
            </a:r>
            <a:endParaRPr lang="en-US" sz="3400" dirty="0" smtClean="0">
              <a:latin typeface="Comic Sans MS" pitchFamily="66" charset="0"/>
            </a:endParaRPr>
          </a:p>
          <a:p>
            <a:pPr>
              <a:buNone/>
            </a:pP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i="1" dirty="0" smtClean="0">
                <a:latin typeface="Comic Sans MS" pitchFamily="66" charset="0"/>
              </a:rPr>
              <a:t>Χρονολόγηση με βάση τις γλωσσικές μορφές</a:t>
            </a:r>
            <a:r>
              <a:rPr lang="el-GR" sz="3200" dirty="0" smtClean="0">
                <a:latin typeface="Comic Sans MS" pitchFamily="66" charset="0"/>
              </a:rPr>
              <a:t>.</a:t>
            </a:r>
            <a:endParaRPr lang="el-GR" sz="3200" dirty="0">
              <a:latin typeface="Comic Sans MS" pitchFamily="66" charset="0"/>
            </a:endParaRPr>
          </a:p>
        </p:txBody>
      </p:sp>
      <p:sp>
        <p:nvSpPr>
          <p:cNvPr id="3" name="Content Placeholder 2"/>
          <p:cNvSpPr>
            <a:spLocks noGrp="1"/>
          </p:cNvSpPr>
          <p:nvPr>
            <p:ph idx="1"/>
          </p:nvPr>
        </p:nvSpPr>
        <p:spPr/>
        <p:txBody>
          <a:bodyPr>
            <a:normAutofit fontScale="25000" lnSpcReduction="20000"/>
          </a:bodyPr>
          <a:lstStyle/>
          <a:p>
            <a:pPr algn="just"/>
            <a:r>
              <a:rPr lang="en-US" sz="8000" dirty="0" err="1" smtClean="0">
                <a:latin typeface="Comic Sans MS" pitchFamily="66" charset="0"/>
              </a:rPr>
              <a:t>Janko</a:t>
            </a:r>
            <a:r>
              <a:rPr lang="en-US" sz="8000" dirty="0" smtClean="0">
                <a:latin typeface="Comic Sans MS" pitchFamily="66" charset="0"/>
              </a:rPr>
              <a:t> (1982):</a:t>
            </a:r>
            <a:r>
              <a:rPr lang="el-GR" sz="8000" dirty="0" smtClean="0">
                <a:latin typeface="Comic Sans MS" pitchFamily="66" charset="0"/>
              </a:rPr>
              <a:t> Με βάση τις γλωσσικές μορφές τα έπη πρέπει να χρονολογηθούν τον 8</a:t>
            </a:r>
            <a:r>
              <a:rPr lang="el-GR" sz="8000" baseline="30000" dirty="0" smtClean="0">
                <a:latin typeface="Comic Sans MS" pitchFamily="66" charset="0"/>
              </a:rPr>
              <a:t>ο</a:t>
            </a:r>
            <a:r>
              <a:rPr lang="el-GR" sz="8000" dirty="0" smtClean="0">
                <a:latin typeface="Comic Sans MS" pitchFamily="66" charset="0"/>
              </a:rPr>
              <a:t> αιώνα</a:t>
            </a:r>
            <a:r>
              <a:rPr lang="en-US" sz="8000" dirty="0" smtClean="0">
                <a:latin typeface="Comic Sans MS" pitchFamily="66" charset="0"/>
              </a:rPr>
              <a:t>.</a:t>
            </a:r>
          </a:p>
          <a:p>
            <a:pPr algn="just"/>
            <a:r>
              <a:rPr lang="el-GR" sz="8000" dirty="0" smtClean="0">
                <a:latin typeface="Comic Sans MS" pitchFamily="66" charset="0"/>
              </a:rPr>
              <a:t>Στο συμπέρασμά του οδηγήθηκε μελετώντας τη χρονολόγηση κι άλλων πολλών επικών ποιημάτων παράλληλα, μέσω στατιστικών ποσοτικών μετρήσεων των μορφών.</a:t>
            </a:r>
          </a:p>
          <a:p>
            <a:pPr algn="just"/>
            <a:r>
              <a:rPr lang="el-GR" sz="8000" b="1" u="sng" dirty="0" smtClean="0">
                <a:latin typeface="Comic Sans MS" pitchFamily="66" charset="0"/>
              </a:rPr>
              <a:t>Όμως</a:t>
            </a:r>
            <a:r>
              <a:rPr lang="el-GR" sz="8000" dirty="0" smtClean="0">
                <a:latin typeface="Comic Sans MS" pitchFamily="66" charset="0"/>
              </a:rPr>
              <a:t> αυτό αμφισβητήθηκε με το επιχείρημα ότι η ποικιλία στη φρασεολογία και στη μορφή ανάμεσα στα ποιήματα εξαρτιόταν όχι μόνο από το χρόνο, αλλά και από το αντικείμενο του θέματος, τις τοπικές διαλέκτους και την ικανότητα των συνθετών.</a:t>
            </a:r>
          </a:p>
          <a:p>
            <a:pPr algn="just"/>
            <a:r>
              <a:rPr lang="el-GR" sz="8000" dirty="0" smtClean="0">
                <a:latin typeface="Comic Sans MS" pitchFamily="66" charset="0"/>
              </a:rPr>
              <a:t>Η επική παράδοση σε γενικές γραμμές ήταν μια περιστροφική ροή αντίθετων ρευμάτων που δεν μπορεί να την μετρήσει μια αυστηρή στατιστική ανάλυση.</a:t>
            </a:r>
          </a:p>
          <a:p>
            <a:pPr algn="just"/>
            <a:endParaRPr lang="en-US" sz="8000" dirty="0" smtClean="0">
              <a:latin typeface="Comic Sans MS" pitchFamily="66" charset="0"/>
            </a:endParaRPr>
          </a:p>
          <a:p>
            <a:pPr algn="just"/>
            <a:r>
              <a:rPr lang="el-GR" sz="8000" dirty="0">
                <a:latin typeface="Comic Sans MS" pitchFamily="66" charset="0"/>
              </a:rPr>
              <a:t>Συμπέρασμα: </a:t>
            </a:r>
            <a:r>
              <a:rPr lang="el-GR" sz="8000" dirty="0" smtClean="0">
                <a:latin typeface="Comic Sans MS" pitchFamily="66" charset="0"/>
              </a:rPr>
              <a:t>Μπορούμε </a:t>
            </a:r>
            <a:r>
              <a:rPr lang="el-GR" sz="8000" dirty="0">
                <a:latin typeface="Comic Sans MS" pitchFamily="66" charset="0"/>
              </a:rPr>
              <a:t>να </a:t>
            </a:r>
            <a:r>
              <a:rPr lang="el-GR" sz="8000" dirty="0" smtClean="0">
                <a:latin typeface="Comic Sans MS" pitchFamily="66" charset="0"/>
              </a:rPr>
              <a:t>ορίσουμε </a:t>
            </a:r>
            <a:r>
              <a:rPr lang="el-GR" sz="8000" dirty="0">
                <a:latin typeface="Comic Sans MS" pitchFamily="66" charset="0"/>
              </a:rPr>
              <a:t>μια χρονολόγηση για τη σταθεροποίηση του ομηρικού έπους, </a:t>
            </a:r>
            <a:r>
              <a:rPr lang="el-GR" sz="8000" dirty="0" smtClean="0">
                <a:latin typeface="Comic Sans MS" pitchFamily="66" charset="0"/>
              </a:rPr>
              <a:t>όμως αυτό δεν </a:t>
            </a:r>
            <a:r>
              <a:rPr lang="el-GR" sz="8000" dirty="0">
                <a:latin typeface="Comic Sans MS" pitchFamily="66" charset="0"/>
              </a:rPr>
              <a:t>αλλάζει το γεγονός ότι μια μακρά διαδικασία προφορικής σύνθεσης βρίσκεται πίσω απ’ αυτήν. </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i="1" dirty="0" smtClean="0">
                <a:latin typeface="Comic Sans MS" pitchFamily="66" charset="0"/>
              </a:rPr>
              <a:t>Ιλιαδικές Εικόνες</a:t>
            </a:r>
            <a:endParaRPr lang="el-GR" sz="3200" i="1"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l-GR" dirty="0" smtClean="0">
                <a:latin typeface="Comic Sans MS" pitchFamily="66" charset="0"/>
              </a:rPr>
              <a:t>Πότε οι καλλιτεχνικές αναπαραστάσεις αντικατοπτρίζουν για πρώτη φορά τα ομηρικά ποιήματα;</a:t>
            </a:r>
          </a:p>
          <a:p>
            <a:pPr>
              <a:buNone/>
            </a:pPr>
            <a:r>
              <a:rPr lang="el-GR" dirty="0" smtClean="0">
                <a:latin typeface="Comic Sans MS" pitchFamily="66" charset="0"/>
              </a:rPr>
              <a:t>-&gt; επειδή μόνο ένα μικρό μέρος αυτών έχει ανακτηθεί, τα συμπεράσματα μπορεί να είναι παραπλανητικά.</a:t>
            </a:r>
          </a:p>
          <a:p>
            <a:r>
              <a:rPr lang="en-US" dirty="0" smtClean="0">
                <a:latin typeface="Comic Sans MS" pitchFamily="66" charset="0"/>
              </a:rPr>
              <a:t>Cook (1983)</a:t>
            </a:r>
            <a:r>
              <a:rPr lang="el-GR" dirty="0" smtClean="0">
                <a:latin typeface="Comic Sans MS" pitchFamily="66" charset="0"/>
              </a:rPr>
              <a:t>: τον 7</a:t>
            </a:r>
            <a:r>
              <a:rPr lang="el-GR" baseline="30000" dirty="0" smtClean="0">
                <a:latin typeface="Comic Sans MS" pitchFamily="66" charset="0"/>
              </a:rPr>
              <a:t>ο</a:t>
            </a:r>
            <a:r>
              <a:rPr lang="el-GR" dirty="0" smtClean="0">
                <a:latin typeface="Comic Sans MS" pitchFamily="66" charset="0"/>
              </a:rPr>
              <a:t> αιώνα έχουμε τις πρώτες ιλιαδικές και οδυσσειακές αναπαραστάσεις. Οι πίνακές του δείχνουν αργή και μικρή επιρροή στους πρώιμους Έλληνες καλλιτέχνες.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572000"/>
          </a:xfrm>
        </p:spPr>
        <p:txBody>
          <a:bodyPr>
            <a:normAutofit/>
          </a:bodyPr>
          <a:lstStyle/>
          <a:p>
            <a:r>
              <a:rPr lang="el-GR" dirty="0" smtClean="0">
                <a:latin typeface="Comic Sans MS" pitchFamily="66" charset="0"/>
              </a:rPr>
              <a:t>Όσον αφορά το Τρωικό πόλεμο, οι περισσότεροι έχουν στο μυαλό τους μια ομηρική ερμηνεία στις εικαστικές αναπαραστάσεις.</a:t>
            </a:r>
          </a:p>
          <a:p>
            <a:r>
              <a:rPr lang="el-GR" dirty="0" smtClean="0">
                <a:latin typeface="Comic Sans MS" pitchFamily="66" charset="0"/>
              </a:rPr>
              <a:t>Αυτό διότι τα ποιήματα ήταν ένα μέρος του πρώιμου ελληνικού πολιτισμού, με αποτέλεσμα να υποθέτουν ότι η εικονογραφία εμπνεύστηκε άμεσα από την ομηρική παράδοση</a:t>
            </a:r>
            <a:r>
              <a:rPr lang="el-GR" dirty="0" smtClean="0"/>
              <a:t>.</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71612"/>
            <a:ext cx="8229600" cy="4572000"/>
          </a:xfrm>
        </p:spPr>
        <p:txBody>
          <a:bodyPr>
            <a:normAutofit/>
          </a:bodyPr>
          <a:lstStyle/>
          <a:p>
            <a:pPr algn="just"/>
            <a:r>
              <a:rPr lang="en-US" dirty="0" err="1" smtClean="0">
                <a:latin typeface="Comic Sans MS" pitchFamily="66" charset="0"/>
              </a:rPr>
              <a:t>Ahlberg</a:t>
            </a:r>
            <a:r>
              <a:rPr lang="en-US" dirty="0" smtClean="0">
                <a:latin typeface="Comic Sans MS" pitchFamily="66" charset="0"/>
              </a:rPr>
              <a:t> – Cornell</a:t>
            </a:r>
            <a:r>
              <a:rPr lang="el-GR" dirty="0" smtClean="0">
                <a:latin typeface="Comic Sans MS" pitchFamily="66" charset="0"/>
              </a:rPr>
              <a:t>: αντιθέτως, υποστηρίζει τη μεγάλη ομηρική επιρροή στους πρώιμους Έλληνες καλλιτέχνες από τον 8</a:t>
            </a:r>
            <a:r>
              <a:rPr lang="el-GR" baseline="30000" dirty="0" smtClean="0">
                <a:latin typeface="Comic Sans MS" pitchFamily="66" charset="0"/>
              </a:rPr>
              <a:t>ο</a:t>
            </a:r>
            <a:r>
              <a:rPr lang="el-GR" dirty="0" smtClean="0">
                <a:latin typeface="Comic Sans MS" pitchFamily="66" charset="0"/>
              </a:rPr>
              <a:t> αιώνα. </a:t>
            </a:r>
          </a:p>
          <a:p>
            <a:pPr algn="just"/>
            <a:r>
              <a:rPr lang="el-GR" dirty="0" smtClean="0">
                <a:latin typeface="Comic Sans MS" pitchFamily="66" charset="0"/>
              </a:rPr>
              <a:t>Ωστόσο: </a:t>
            </a:r>
            <a:r>
              <a:rPr lang="el-GR" i="1" dirty="0" smtClean="0">
                <a:latin typeface="Comic Sans MS" pitchFamily="66" charset="0"/>
              </a:rPr>
              <a:t>η απεικόνιση μιας μυθολογικής σκηνής που συναντάται και στον Όμηρο πηγάζει από τη μυθολογία ή από το ομηρικό έπος</a:t>
            </a:r>
            <a:r>
              <a:rPr lang="el-GR" i="1" dirty="0" smtClean="0"/>
              <a:t>;</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4525963"/>
          </a:xfrm>
        </p:spPr>
        <p:txBody>
          <a:bodyPr>
            <a:noAutofit/>
          </a:bodyPr>
          <a:lstStyle/>
          <a:p>
            <a:r>
              <a:rPr lang="el-GR" sz="1600" dirty="0">
                <a:latin typeface="Comic Sans MS" pitchFamily="66" charset="0"/>
              </a:rPr>
              <a:t>Γ</a:t>
            </a:r>
            <a:r>
              <a:rPr lang="el-GR" sz="1600" dirty="0" smtClean="0">
                <a:latin typeface="Comic Sans MS" pitchFamily="66" charset="0"/>
              </a:rPr>
              <a:t>εωμετρικό αγγείο Λούβρου -&gt;  </a:t>
            </a:r>
            <a:r>
              <a:rPr lang="el-GR" sz="1600" dirty="0">
                <a:latin typeface="Comic Sans MS" pitchFamily="66" charset="0"/>
              </a:rPr>
              <a:t>μονομαχία Αίαντα και </a:t>
            </a:r>
            <a:r>
              <a:rPr lang="el-GR" sz="1600" dirty="0" smtClean="0">
                <a:latin typeface="Comic Sans MS" pitchFamily="66" charset="0"/>
              </a:rPr>
              <a:t>Έκτορα</a:t>
            </a:r>
          </a:p>
          <a:p>
            <a:pPr algn="just">
              <a:buNone/>
            </a:pPr>
            <a:r>
              <a:rPr lang="el-GR" sz="1600" dirty="0" smtClean="0">
                <a:latin typeface="Comic Sans MS" pitchFamily="66" charset="0"/>
              </a:rPr>
              <a:t>     Παριστάνει τη μονομαχία Αίαντα – Έκτορα και χρονολογείται στη μέση του 8</a:t>
            </a:r>
            <a:r>
              <a:rPr lang="el-GR" sz="1600" baseline="30000" dirty="0" smtClean="0">
                <a:latin typeface="Comic Sans MS" pitchFamily="66" charset="0"/>
              </a:rPr>
              <a:t>ου</a:t>
            </a:r>
            <a:r>
              <a:rPr lang="el-GR" sz="1600" dirty="0" smtClean="0">
                <a:latin typeface="Comic Sans MS" pitchFamily="66" charset="0"/>
              </a:rPr>
              <a:t> αιώνα (το επεισόδιο ανήκει στην προομηρική παράδοση).</a:t>
            </a:r>
          </a:p>
          <a:p>
            <a:pPr algn="just">
              <a:buNone/>
            </a:pPr>
            <a:endParaRPr lang="el-GR" sz="1600" dirty="0" smtClean="0">
              <a:latin typeface="Comic Sans MS" pitchFamily="66" charset="0"/>
            </a:endParaRPr>
          </a:p>
          <a:p>
            <a:pPr algn="just"/>
            <a:r>
              <a:rPr lang="en-US" sz="1600" u="sng" dirty="0" err="1" smtClean="0">
                <a:latin typeface="Comic Sans MS" pitchFamily="66" charset="0"/>
              </a:rPr>
              <a:t>Friis</a:t>
            </a:r>
            <a:r>
              <a:rPr lang="en-US" sz="1600" u="sng" dirty="0" smtClean="0">
                <a:latin typeface="Comic Sans MS" pitchFamily="66" charset="0"/>
              </a:rPr>
              <a:t> Johansen</a:t>
            </a:r>
            <a:r>
              <a:rPr lang="el-GR" sz="1600" u="sng" dirty="0" smtClean="0">
                <a:latin typeface="Comic Sans MS" pitchFamily="66" charset="0"/>
              </a:rPr>
              <a:t> (1961):  </a:t>
            </a:r>
            <a:r>
              <a:rPr lang="el-GR" sz="1600" dirty="0" smtClean="0">
                <a:latin typeface="Comic Sans MS" pitchFamily="66" charset="0"/>
              </a:rPr>
              <a:t>συντηριτική άποψη για τις πρώιμες εικόνες της Ιλιάδας. Κατά την άποψη του στα τέλη του 7</a:t>
            </a:r>
            <a:r>
              <a:rPr lang="el-GR" sz="1600" baseline="30000" dirty="0" smtClean="0">
                <a:latin typeface="Comic Sans MS" pitchFamily="66" charset="0"/>
              </a:rPr>
              <a:t>ου</a:t>
            </a:r>
            <a:r>
              <a:rPr lang="el-GR" sz="1600" dirty="0" smtClean="0">
                <a:latin typeface="Comic Sans MS" pitchFamily="66" charset="0"/>
              </a:rPr>
              <a:t> αιώνα αρχίζουν να υπάρχουν σκηνές που αντανακλούν από την Ιλιάδα.</a:t>
            </a:r>
          </a:p>
          <a:p>
            <a:pPr algn="just"/>
            <a:r>
              <a:rPr lang="en-US" sz="1600" u="sng" dirty="0" smtClean="0">
                <a:latin typeface="Comic Sans MS" pitchFamily="66" charset="0"/>
              </a:rPr>
              <a:t>Kirk: </a:t>
            </a:r>
            <a:r>
              <a:rPr lang="el-GR" sz="1600" dirty="0" smtClean="0">
                <a:latin typeface="Comic Sans MS" pitchFamily="66" charset="0"/>
              </a:rPr>
              <a:t>Το αγγείο είναι πρώιμη απόδειξη της Ιλιάδας, δηλ. ο καλλιτέχνης το εμπνεύστηκε απ’ την Ιλιάδα.</a:t>
            </a:r>
          </a:p>
          <a:p>
            <a:pPr algn="just"/>
            <a:r>
              <a:rPr lang="el-GR" sz="1600" dirty="0" smtClean="0">
                <a:latin typeface="Comic Sans MS" pitchFamily="66" charset="0"/>
              </a:rPr>
              <a:t>Ανεξάρτητα από το ποιος έχει δίκιο, φαίνεται πως η μονομαχία αυτή είναι εμβόλιμη στην ιλιαδική αφήγηση, επειδή δεν υπήρχε κανένα κίνητρο για την πραγματοποίησή της. Άρα υπήρχε στην παράδοση ως επεισόδιο και εισήχθη στην Ιλιάδα.</a:t>
            </a:r>
          </a:p>
          <a:p>
            <a:pPr algn="just"/>
            <a:r>
              <a:rPr lang="el-GR" sz="1600" dirty="0" smtClean="0">
                <a:latin typeface="Comic Sans MS" pitchFamily="66" charset="0"/>
              </a:rPr>
              <a:t>Γενικά πάντως οι περισσότεροι ερευνητές συμφωνούν στη φτωχή ομηρική επιρροή στους καλλιτέχνες του 7</a:t>
            </a:r>
            <a:r>
              <a:rPr lang="el-GR" sz="1600" baseline="30000" dirty="0" smtClean="0">
                <a:latin typeface="Comic Sans MS" pitchFamily="66" charset="0"/>
              </a:rPr>
              <a:t>ου</a:t>
            </a:r>
            <a:r>
              <a:rPr lang="el-GR" sz="1600" dirty="0" smtClean="0">
                <a:latin typeface="Comic Sans MS" pitchFamily="66" charset="0"/>
              </a:rPr>
              <a:t>, ακόμα και του πρώτου μισού του 6</a:t>
            </a:r>
            <a:r>
              <a:rPr lang="el-GR" sz="1600" baseline="30000" dirty="0" smtClean="0">
                <a:latin typeface="Comic Sans MS" pitchFamily="66" charset="0"/>
              </a:rPr>
              <a:t>ου</a:t>
            </a:r>
            <a:r>
              <a:rPr lang="el-GR" sz="1600" dirty="0" smtClean="0">
                <a:latin typeface="Comic Sans MS" pitchFamily="66" charset="0"/>
              </a:rPr>
              <a:t> αιώνα.</a:t>
            </a:r>
          </a:p>
          <a:p>
            <a:pPr algn="just">
              <a:buNone/>
            </a:pPr>
            <a:r>
              <a:rPr lang="el-GR" sz="1600" dirty="0" smtClean="0">
                <a:latin typeface="Comic Sans MS" pitchFamily="66" charset="0"/>
              </a:rPr>
              <a:t>       πχ. Ο </a:t>
            </a:r>
            <a:r>
              <a:rPr lang="en-US" sz="1600" dirty="0" smtClean="0">
                <a:latin typeface="Comic Sans MS" pitchFamily="66" charset="0"/>
              </a:rPr>
              <a:t>Snodgrass </a:t>
            </a:r>
            <a:r>
              <a:rPr lang="el-GR" sz="1600" dirty="0" smtClean="0">
                <a:latin typeface="Comic Sans MS" pitchFamily="66" charset="0"/>
              </a:rPr>
              <a:t>υποστηρίζει ότι υπάρχουν λίγες αποδείξεις για την ομηρική επιρροή στους καλλιτέχνες μέχρι και το 550 π.Χ. Τοποθετεί σταθερά στα τέλη του 7</a:t>
            </a:r>
            <a:r>
              <a:rPr lang="el-GR" sz="1600" baseline="30000" dirty="0" smtClean="0">
                <a:latin typeface="Comic Sans MS" pitchFamily="66" charset="0"/>
              </a:rPr>
              <a:t>ου</a:t>
            </a:r>
            <a:r>
              <a:rPr lang="el-GR" sz="1600" dirty="0" smtClean="0">
                <a:latin typeface="Comic Sans MS" pitchFamily="66" charset="0"/>
              </a:rPr>
              <a:t> αιώνα την καλλιτεχνική αντανάκλαση των ομηρικών ποιημάτων. </a:t>
            </a:r>
            <a:endParaRPr lang="el-GR" sz="16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857232"/>
            <a:ext cx="8229600" cy="5214974"/>
          </a:xfrm>
        </p:spPr>
        <p:txBody>
          <a:bodyPr>
            <a:normAutofit fontScale="70000" lnSpcReduction="20000"/>
          </a:bodyPr>
          <a:lstStyle/>
          <a:p>
            <a:r>
              <a:rPr lang="en-US" b="1" dirty="0" smtClean="0">
                <a:latin typeface="Comic Sans MS" pitchFamily="66" charset="0"/>
              </a:rPr>
              <a:t>Karl </a:t>
            </a:r>
            <a:r>
              <a:rPr lang="en-US" b="1" dirty="0" err="1" smtClean="0">
                <a:latin typeface="Comic Sans MS" pitchFamily="66" charset="0"/>
              </a:rPr>
              <a:t>Schelfold</a:t>
            </a:r>
            <a:r>
              <a:rPr lang="el-GR" b="1" dirty="0" smtClean="0">
                <a:latin typeface="Comic Sans MS" pitchFamily="66" charset="0"/>
              </a:rPr>
              <a:t>: </a:t>
            </a:r>
            <a:r>
              <a:rPr lang="el-GR" dirty="0" smtClean="0">
                <a:latin typeface="Comic Sans MS" pitchFamily="66" charset="0"/>
              </a:rPr>
              <a:t>μια διαφορετική άποψη για τις Ιλιαδικές εικόνες </a:t>
            </a:r>
          </a:p>
          <a:p>
            <a:pPr>
              <a:buNone/>
            </a:pPr>
            <a:endParaRPr lang="el-GR" dirty="0" smtClean="0">
              <a:latin typeface="Comic Sans MS" pitchFamily="66" charset="0"/>
            </a:endParaRPr>
          </a:p>
          <a:p>
            <a:pPr>
              <a:buFont typeface="Wingdings" pitchFamily="2" charset="2"/>
              <a:buChar char="Ø"/>
            </a:pPr>
            <a:r>
              <a:rPr lang="el-GR" dirty="0" smtClean="0">
                <a:latin typeface="Comic Sans MS" pitchFamily="66" charset="0"/>
              </a:rPr>
              <a:t>Ισχυρίστηκε ότι ο Όμηρος προκάλεσε επανάσταση στους καλλιτέχνες στις αρχές του 8</a:t>
            </a:r>
            <a:r>
              <a:rPr lang="el-GR" baseline="30000" dirty="0" smtClean="0">
                <a:latin typeface="Comic Sans MS" pitchFamily="66" charset="0"/>
              </a:rPr>
              <a:t>ου</a:t>
            </a:r>
            <a:r>
              <a:rPr lang="el-GR" dirty="0" smtClean="0">
                <a:latin typeface="Comic Sans MS" pitchFamily="66" charset="0"/>
              </a:rPr>
              <a:t> αιώνα. </a:t>
            </a:r>
          </a:p>
          <a:p>
            <a:pPr>
              <a:buFont typeface="Wingdings" pitchFamily="2" charset="2"/>
              <a:buChar char="Ø"/>
            </a:pPr>
            <a:r>
              <a:rPr lang="el-GR" dirty="0" smtClean="0">
                <a:latin typeface="Comic Sans MS" pitchFamily="66" charset="0"/>
              </a:rPr>
              <a:t>Βασική ιδέα της έρευνας του: η μυθολογική εικονογραφία είναι συγκολλημένη με την εξήγηση των ομηρικών ποιημάτων.</a:t>
            </a:r>
          </a:p>
          <a:p>
            <a:pPr>
              <a:buFont typeface="Wingdings" pitchFamily="2" charset="2"/>
              <a:buChar char="Ø"/>
            </a:pPr>
            <a:r>
              <a:rPr lang="el-GR" dirty="0" smtClean="0">
                <a:latin typeface="Comic Sans MS" pitchFamily="66" charset="0"/>
              </a:rPr>
              <a:t>Η άποψή του αυτή, ταιρίαζει με εκείνη της αναλυτικής σχολής που θεωρεί ότι ένας ποιητής με το όνομα </a:t>
            </a:r>
            <a:r>
              <a:rPr lang="el-GR" i="1" dirty="0" smtClean="0">
                <a:latin typeface="Comic Sans MS" pitchFamily="66" charset="0"/>
              </a:rPr>
              <a:t>Όμηρος</a:t>
            </a:r>
            <a:r>
              <a:rPr lang="el-GR" dirty="0" smtClean="0">
                <a:latin typeface="Comic Sans MS" pitchFamily="66" charset="0"/>
              </a:rPr>
              <a:t> δημιούργησε τους πυρήνες της Ιλιάδας και της Οδύσσειας τον 8</a:t>
            </a:r>
            <a:r>
              <a:rPr lang="el-GR" baseline="30000" dirty="0" smtClean="0">
                <a:latin typeface="Comic Sans MS" pitchFamily="66" charset="0"/>
              </a:rPr>
              <a:t>ο</a:t>
            </a:r>
            <a:r>
              <a:rPr lang="el-GR" dirty="0" smtClean="0">
                <a:latin typeface="Comic Sans MS" pitchFamily="66" charset="0"/>
              </a:rPr>
              <a:t> αιώνα και στον 6</a:t>
            </a:r>
            <a:r>
              <a:rPr lang="el-GR" baseline="30000" dirty="0" smtClean="0">
                <a:latin typeface="Comic Sans MS" pitchFamily="66" charset="0"/>
              </a:rPr>
              <a:t>ο</a:t>
            </a:r>
            <a:r>
              <a:rPr lang="el-GR" dirty="0" smtClean="0">
                <a:latin typeface="Comic Sans MS" pitchFamily="66" charset="0"/>
              </a:rPr>
              <a:t> αιώνα κάποιος «ποιητής» της Ιλιάδας και κάποιος της Οδύσσειας</a:t>
            </a:r>
            <a:r>
              <a:rPr lang="en-US" dirty="0" smtClean="0">
                <a:latin typeface="Comic Sans MS" pitchFamily="66" charset="0"/>
              </a:rPr>
              <a:t> </a:t>
            </a:r>
            <a:r>
              <a:rPr lang="el-GR" dirty="0" smtClean="0">
                <a:latin typeface="Comic Sans MS" pitchFamily="66" charset="0"/>
              </a:rPr>
              <a:t>ή περισσότεροι ποιητές, επέκτειναν τα ποιήματα για το τελικό αποτέλεσμα. </a:t>
            </a:r>
          </a:p>
          <a:p>
            <a:pPr>
              <a:buFont typeface="Wingdings" pitchFamily="2" charset="2"/>
              <a:buChar char="Ø"/>
            </a:pPr>
            <a:r>
              <a:rPr lang="el-GR" dirty="0" smtClean="0">
                <a:latin typeface="Comic Sans MS" pitchFamily="66" charset="0"/>
              </a:rPr>
              <a:t>Βασικό επιχειρήμα του:  το έργο τέχνης επηρεάζεται πολύ από την ποίηση και η απουσία καλλιτεχνικών εικόνων ενός μύθου υποδηλώνει ότι ο μύθος δεν ήταν ακόμη γνωστός. </a:t>
            </a:r>
            <a:endParaRPr lang="el-GR"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72000"/>
          </a:xfrm>
        </p:spPr>
        <p:txBody>
          <a:bodyPr>
            <a:normAutofit lnSpcReduction="10000"/>
          </a:bodyPr>
          <a:lstStyle/>
          <a:p>
            <a:r>
              <a:rPr lang="en-US" sz="2400" b="1" dirty="0" err="1" smtClean="0">
                <a:latin typeface="Comic Sans MS" pitchFamily="66" charset="0"/>
              </a:rPr>
              <a:t>Friis</a:t>
            </a:r>
            <a:r>
              <a:rPr lang="en-US" sz="2400" b="1" dirty="0" smtClean="0">
                <a:latin typeface="Comic Sans MS" pitchFamily="66" charset="0"/>
              </a:rPr>
              <a:t> Johansen</a:t>
            </a:r>
            <a:r>
              <a:rPr lang="el-GR" sz="2400" dirty="0" smtClean="0">
                <a:latin typeface="Comic Sans MS" pitchFamily="66" charset="0"/>
              </a:rPr>
              <a:t>: ακολουθεί και αυτός τον τρόπο σκέψης των αναλυτικών </a:t>
            </a:r>
          </a:p>
          <a:p>
            <a:pPr>
              <a:buFont typeface="Wingdings" pitchFamily="2" charset="2"/>
              <a:buChar char="Ø"/>
            </a:pPr>
            <a:r>
              <a:rPr lang="el-GR" sz="2400" dirty="0" smtClean="0">
                <a:latin typeface="Comic Sans MS" pitchFamily="66" charset="0"/>
              </a:rPr>
              <a:t>Συμπεραίνει ότι η Ιλιάδα δεν ήταν γνωστή ως σύνολο στους αττικούς καλλιτέχνες μέχρι τα τέλη του 6</a:t>
            </a:r>
            <a:r>
              <a:rPr lang="el-GR" sz="2400" baseline="30000" dirty="0" smtClean="0">
                <a:latin typeface="Comic Sans MS" pitchFamily="66" charset="0"/>
              </a:rPr>
              <a:t>ου</a:t>
            </a:r>
            <a:r>
              <a:rPr lang="el-GR" sz="2400" dirty="0" smtClean="0">
                <a:latin typeface="Comic Sans MS" pitchFamily="66" charset="0"/>
              </a:rPr>
              <a:t> αιώνα. Υποθέτει ότι εκτελούνταν τμήματα του έργου ανά διάφορες περιοχές και όχι ολόκληρο το έργο.</a:t>
            </a:r>
          </a:p>
          <a:p>
            <a:pPr>
              <a:buNone/>
            </a:pPr>
            <a:endParaRPr lang="el-GR" sz="2400" dirty="0" smtClean="0">
              <a:latin typeface="Comic Sans MS" pitchFamily="66" charset="0"/>
            </a:endParaRPr>
          </a:p>
          <a:p>
            <a:pPr>
              <a:buFont typeface="Arial" pitchFamily="34" charset="0"/>
              <a:buChar char="•"/>
            </a:pPr>
            <a:r>
              <a:rPr lang="el-GR" sz="2400" dirty="0" smtClean="0">
                <a:latin typeface="Comic Sans MS" pitchFamily="66" charset="0"/>
              </a:rPr>
              <a:t>Αβάσιμη θεωρία διότι ολόκληρη η Ιλιάδα ήταν γνωστή στην περιοχή της Κορίνθου και αλλού.</a:t>
            </a:r>
          </a:p>
          <a:p>
            <a:pPr>
              <a:buFont typeface="Arial" pitchFamily="34" charset="0"/>
              <a:buChar char="•"/>
            </a:pPr>
            <a:r>
              <a:rPr lang="el-GR" sz="2400" dirty="0" smtClean="0">
                <a:latin typeface="Comic Sans MS" pitchFamily="66" charset="0"/>
              </a:rPr>
              <a:t>Δίνει μεγάλη σημασία στη σχέση τέχνης και ποίησης, καθώς πιστεύει ότι η απουσία εικονογραφίας δείχνει την άγνοια των καλλιτεχνών για τα ποιήματα. </a:t>
            </a:r>
            <a:endParaRPr lang="el-GR" sz="24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4525963"/>
          </a:xfrm>
        </p:spPr>
        <p:txBody>
          <a:bodyPr>
            <a:noAutofit/>
          </a:bodyPr>
          <a:lstStyle/>
          <a:p>
            <a:r>
              <a:rPr lang="en-US" sz="2400" b="1" dirty="0" smtClean="0">
                <a:latin typeface="Comic Sans MS" pitchFamily="66" charset="0"/>
              </a:rPr>
              <a:t>Steven </a:t>
            </a:r>
            <a:r>
              <a:rPr lang="en-US" sz="2400" b="1" dirty="0" err="1" smtClean="0">
                <a:latin typeface="Comic Sans MS" pitchFamily="66" charset="0"/>
              </a:rPr>
              <a:t>Lowenstam</a:t>
            </a:r>
            <a:r>
              <a:rPr lang="el-GR" sz="2400" dirty="0" smtClean="0">
                <a:latin typeface="Comic Sans MS" pitchFamily="66" charset="0"/>
              </a:rPr>
              <a:t>: παρουσιάζει ένα είδος ομηρικής μεροληψίας </a:t>
            </a:r>
          </a:p>
          <a:p>
            <a:endParaRPr lang="el-GR" sz="2400" dirty="0" smtClean="0">
              <a:latin typeface="Comic Sans MS" pitchFamily="66" charset="0"/>
            </a:endParaRPr>
          </a:p>
          <a:p>
            <a:pPr>
              <a:buFont typeface="Wingdings" pitchFamily="2" charset="2"/>
              <a:buChar char="Ø"/>
            </a:pPr>
            <a:r>
              <a:rPr lang="el-GR" sz="2400" dirty="0" smtClean="0">
                <a:latin typeface="Comic Sans MS" pitchFamily="66" charset="0"/>
              </a:rPr>
              <a:t>Υποστηρίζει ότι υπήρχε μια μακρά και ρευστή παράδοση της ομηρικής ποίησης, τονίζοντας τις διαφορές μεταξύ των καλλιτεχνικών  αναπαραστάσεων και των ομηρικών κειμένων.</a:t>
            </a:r>
          </a:p>
          <a:p>
            <a:pPr>
              <a:buFont typeface="Wingdings" pitchFamily="2" charset="2"/>
              <a:buChar char="Ø"/>
            </a:pPr>
            <a:r>
              <a:rPr lang="el-GR" sz="2400" dirty="0" smtClean="0">
                <a:latin typeface="Comic Sans MS" pitchFamily="66" charset="0"/>
              </a:rPr>
              <a:t>Επιμένει όμως πως οι καλλιτέχνες πρέπει να παρακολουθούσαν στενά τις ποιητικές πηγές.</a:t>
            </a:r>
          </a:p>
          <a:p>
            <a:pPr>
              <a:buFont typeface="Wingdings" pitchFamily="2" charset="2"/>
              <a:buChar char="Ø"/>
            </a:pPr>
            <a:r>
              <a:rPr lang="el-GR" sz="2400" dirty="0" smtClean="0">
                <a:latin typeface="Comic Sans MS" pitchFamily="66" charset="0"/>
              </a:rPr>
              <a:t>Η παράδοση της Ιλιάδας επεκτάθηκε και τροποποιήθηκε και έτσι παρουσιάζει τη δική της ιδιαίτερη παραλλαγή του παραδοσιακού επεισοδίου.</a:t>
            </a:r>
            <a:endParaRPr lang="el-GR" sz="2400" dirty="0">
              <a:latin typeface="Comic Sans MS" pitchFamily="66" charset="0"/>
            </a:endParaRPr>
          </a:p>
          <a:p>
            <a:pPr>
              <a:buFont typeface="Wingdings" pitchFamily="2" charset="2"/>
              <a:buChar char="Ø"/>
            </a:pPr>
            <a:r>
              <a:rPr lang="el-GR" sz="2400" dirty="0" smtClean="0">
                <a:latin typeface="Comic Sans MS" pitchFamily="66" charset="0"/>
              </a:rPr>
              <a:t>Η πολυδιάσταση ομηρική παράδοση, με όλες τις παραλλαγές της, κυριάρχησε  στην επική παράδοση του Τρωικού πολέμου.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i="1" dirty="0" smtClean="0">
                <a:latin typeface="Comic Sans MS" pitchFamily="66" charset="0"/>
              </a:rPr>
              <a:t>Ο Κύκλιος Μύθος στα Ομηρικά ποιήματα</a:t>
            </a:r>
            <a:r>
              <a:rPr lang="el-GR" sz="3200" dirty="0" smtClean="0">
                <a:latin typeface="Comic Sans MS" pitchFamily="66" charset="0"/>
              </a:rPr>
              <a:t>.</a:t>
            </a:r>
            <a:endParaRPr lang="el-GR" sz="3200"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r>
              <a:rPr lang="el-GR" sz="2800" dirty="0" smtClean="0"/>
              <a:t>Τα ομηρικά έπη προϋποθέτουν την πλήρη ανάπτυξη της ελληνικής μυθολογίας καθώς και του τρωικού μύθου. Αναφέρουν συχνά γεγονότα που εκτείνονται έξω από το δραματικό χρόνο της Ιλιάδας και της Οδύσσειας: π.χ. η κρίση του Πάρη (Ιλ. Ω, 28-30), ο θάνατος του Αχιλλέα και η κρίση για τα όπλα του. </a:t>
            </a:r>
          </a:p>
          <a:p>
            <a:r>
              <a:rPr lang="el-GR" sz="2800" dirty="0" smtClean="0"/>
              <a:t>Αυτό σημαίνει ότι ο ομηρικός ποιητής είχε πλούσια μυθολογική παιδεία. </a:t>
            </a:r>
          </a:p>
          <a:p>
            <a:r>
              <a:rPr lang="el-GR" sz="2800" dirty="0" smtClean="0"/>
              <a:t>Ιλιάδα και Οδύσσεια: προϋποθέτουν μια καλά αναπτυγμένη γνώση για το Τρωικό πόλεμο αλλά και για τα ποιήματα του Επικού Κύκλου.</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8229600" cy="4525963"/>
          </a:xfrm>
        </p:spPr>
        <p:txBody>
          <a:bodyPr>
            <a:noAutofit/>
          </a:bodyPr>
          <a:lstStyle/>
          <a:p>
            <a:r>
              <a:rPr lang="el-GR" sz="2800" dirty="0" smtClean="0">
                <a:latin typeface="Comic Sans MS" pitchFamily="66" charset="0"/>
              </a:rPr>
              <a:t>Η ομηρική παράδοση κληρονόμησε από μια παράδοση που ήταν ουσιαστικά ένα απλούστερο πρότυπο και από τη στιγμή που ξεκίνησε, έγινε αντιπροσωπευτική της ιστορίας του Τρωικού πολέμου.</a:t>
            </a:r>
          </a:p>
          <a:p>
            <a:r>
              <a:rPr lang="el-GR" sz="2800" dirty="0" smtClean="0">
                <a:latin typeface="Comic Sans MS" pitchFamily="66" charset="0"/>
              </a:rPr>
              <a:t>Η οργή του Αχιλλέα και η επιστροφή του Οδυσσέα ήταν κοινά ποιητικά θέματα, αλλά δεν αντιμετωπίστηκαν ποτέ με τόσο εκτεταμένο τρόπο όπως στα ομηρικά ποιήματα.</a:t>
            </a:r>
          </a:p>
          <a:p>
            <a:r>
              <a:rPr lang="el-GR" sz="2800" dirty="0" smtClean="0">
                <a:latin typeface="Comic Sans MS" pitchFamily="66" charset="0"/>
              </a:rPr>
              <a:t>Στα ομηρικά ποιήματα πολλά γεγονότα είναι χτισμένα από παραδοσιακά επεισόδια, με τη διαφορά ότι είναι περισσότερο εμπλουτισμένα. </a:t>
            </a:r>
            <a:endParaRPr lang="el-GR" sz="2800"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a:bodyPr>
          <a:lstStyle/>
          <a:p>
            <a:r>
              <a:rPr lang="el-GR" sz="3200" i="1" dirty="0" smtClean="0">
                <a:latin typeface="Comic Sans MS" pitchFamily="66" charset="0"/>
              </a:rPr>
              <a:t>Η ομηρική επιρροή στους καλλιτέχνες μέσω της Νεοαναλυτικής Θεωρίας </a:t>
            </a:r>
            <a:endParaRPr lang="el-GR" sz="3200" i="1" dirty="0">
              <a:latin typeface="Comic Sans MS" pitchFamily="66" charset="0"/>
            </a:endParaRPr>
          </a:p>
        </p:txBody>
      </p:sp>
      <p:sp>
        <p:nvSpPr>
          <p:cNvPr id="3" name="Content Placeholder 2"/>
          <p:cNvSpPr>
            <a:spLocks noGrp="1"/>
          </p:cNvSpPr>
          <p:nvPr>
            <p:ph idx="1"/>
          </p:nvPr>
        </p:nvSpPr>
        <p:spPr>
          <a:xfrm>
            <a:off x="500034" y="1857364"/>
            <a:ext cx="8229600" cy="4525963"/>
          </a:xfrm>
        </p:spPr>
        <p:txBody>
          <a:bodyPr>
            <a:normAutofit fontScale="85000" lnSpcReduction="20000"/>
          </a:bodyPr>
          <a:lstStyle/>
          <a:p>
            <a:r>
              <a:rPr lang="el-GR" dirty="0" smtClean="0">
                <a:latin typeface="Comic Sans MS" pitchFamily="66" charset="0"/>
              </a:rPr>
              <a:t>Πρόκειται για μια ενιαία προσέγγιση των ομηρικών ποιημάτων </a:t>
            </a:r>
          </a:p>
          <a:p>
            <a:r>
              <a:rPr lang="el-GR" dirty="0" smtClean="0">
                <a:latin typeface="Comic Sans MS" pitchFamily="66" charset="0"/>
              </a:rPr>
              <a:t>Για τους Νεοαναλυτές: η Ιλιάδα αποτελούσε μια συλλογή υλικού από διάφορες πηγές, η σύνθεση της οποίας επηρεάστηκε από την προομηρική ποίηση. </a:t>
            </a:r>
          </a:p>
          <a:p>
            <a:r>
              <a:rPr lang="el-GR" dirty="0" smtClean="0">
                <a:latin typeface="Comic Sans MS" pitchFamily="66" charset="0"/>
              </a:rPr>
              <a:t>Αποδίδουν τη συγγραφή της σε ένα συγγραφέα.</a:t>
            </a:r>
          </a:p>
          <a:p>
            <a:r>
              <a:rPr lang="el-GR" dirty="0" smtClean="0">
                <a:latin typeface="Comic Sans MS" pitchFamily="66" charset="0"/>
              </a:rPr>
              <a:t>Επιθυμούν να αναζητήσουν την επίδραση του προομηρικού υλικού στα ομήρικά ποιήματα, καθώς θεωρούν ότι υπάρχουν έμμεσες αντανακλάσεις της κυκλικής παράδοσης στο περιεχόμενο τους.</a:t>
            </a:r>
          </a:p>
          <a:p>
            <a:r>
              <a:rPr lang="el-GR" dirty="0" smtClean="0">
                <a:latin typeface="Comic Sans MS" pitchFamily="66" charset="0"/>
              </a:rPr>
              <a:t>Ιλιάδα και Επικός Κύκλος -&gt; μοιράζονται μοτίβα που ανήκουν περισσότερο στον Επικό Κύκλο</a:t>
            </a:r>
            <a:r>
              <a:rPr lang="el-GR" dirty="0" smtClean="0"/>
              <a:t>.</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txBody>
          <a:bodyPr>
            <a:normAutofit fontScale="92500" lnSpcReduction="10000"/>
          </a:bodyPr>
          <a:lstStyle/>
          <a:p>
            <a:r>
              <a:rPr lang="el-GR" dirty="0" smtClean="0">
                <a:latin typeface="Comic Sans MS" pitchFamily="66" charset="0"/>
              </a:rPr>
              <a:t>Οι Νεοαναλυτικοί πιστεύουν στις </a:t>
            </a:r>
            <a:r>
              <a:rPr lang="el-GR" u="sng" dirty="0" smtClean="0">
                <a:latin typeface="Comic Sans MS" pitchFamily="66" charset="0"/>
              </a:rPr>
              <a:t>ομηρικές επινοήσεις.</a:t>
            </a:r>
          </a:p>
          <a:p>
            <a:pPr algn="just"/>
            <a:r>
              <a:rPr lang="el-GR" dirty="0" smtClean="0">
                <a:latin typeface="Comic Sans MS" pitchFamily="66" charset="0"/>
              </a:rPr>
              <a:t>Πιστεύουν ότι ο ομηρικός ποιητής δεν επινόησε μόνο κάποιες λεπτομέρειες στην αφήγηση, αλλά και ολόκληρες σκηνές, π.χ. η λογομαχία Αγαμέμνονα – Αχιλλέα στην Α ραψωδία. </a:t>
            </a:r>
          </a:p>
          <a:p>
            <a:pPr algn="just"/>
            <a:r>
              <a:rPr lang="el-GR" dirty="0" smtClean="0">
                <a:latin typeface="Comic Sans MS" pitchFamily="66" charset="0"/>
              </a:rPr>
              <a:t>Ο </a:t>
            </a:r>
            <a:r>
              <a:rPr lang="en-US" dirty="0" smtClean="0">
                <a:latin typeface="Comic Sans MS" pitchFamily="66" charset="0"/>
              </a:rPr>
              <a:t>Burgess </a:t>
            </a:r>
            <a:r>
              <a:rPr lang="el-GR" dirty="0" smtClean="0">
                <a:latin typeface="Comic Sans MS" pitchFamily="66" charset="0"/>
              </a:rPr>
              <a:t>νομίζει ότι οι </a:t>
            </a:r>
            <a:r>
              <a:rPr lang="en-US" i="1" dirty="0" smtClean="0">
                <a:latin typeface="Comic Sans MS" pitchFamily="66" charset="0"/>
              </a:rPr>
              <a:t>ad hoc </a:t>
            </a:r>
            <a:r>
              <a:rPr lang="el-GR" i="1" dirty="0" smtClean="0">
                <a:latin typeface="Comic Sans MS" pitchFamily="66" charset="0"/>
              </a:rPr>
              <a:t>επινοήσεις </a:t>
            </a:r>
            <a:r>
              <a:rPr lang="el-GR" dirty="0" smtClean="0">
                <a:latin typeface="Comic Sans MS" pitchFamily="66" charset="0"/>
              </a:rPr>
              <a:t>υπάρχουν στα ομηρικά έπη, αλλά η διεύρυνση του θέματος από τους νεοαναλυτικούς είναι υπερβολική.</a:t>
            </a:r>
          </a:p>
          <a:p>
            <a:pPr algn="just"/>
            <a:endParaRPr lang="el-GR"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txBody>
          <a:bodyPr>
            <a:normAutofit fontScale="92500" lnSpcReduction="20000"/>
          </a:bodyPr>
          <a:lstStyle/>
          <a:p>
            <a:pPr algn="just"/>
            <a:r>
              <a:rPr lang="el-GR" dirty="0" smtClean="0">
                <a:latin typeface="Comic Sans MS" pitchFamily="66" charset="0"/>
              </a:rPr>
              <a:t>Παραδείγματος χάρη, πιστεύουν ότι ο Έκτορας κι ο Πάτροκλος είναι επινοήσεις εμπνευσμένες από τους χαρακτήρες του Μέμνονα και του Αντίλοχου στην Αιθιοπίδα.</a:t>
            </a:r>
          </a:p>
          <a:p>
            <a:pPr algn="just"/>
            <a:r>
              <a:rPr lang="el-GR" u="sng" dirty="0" smtClean="0">
                <a:latin typeface="Comic Sans MS" pitchFamily="66" charset="0"/>
              </a:rPr>
              <a:t>Αμφισβήτηση</a:t>
            </a:r>
            <a:r>
              <a:rPr lang="el-GR" dirty="0" smtClean="0">
                <a:latin typeface="Comic Sans MS" pitchFamily="66" charset="0"/>
              </a:rPr>
              <a:t> θέσης αυτής: ο Έκτορας είναι προομηρικός χαρακτήρας, και στοιχεία γι’ αυτό υπάρχουν στους λυρικούς ποιητές, Σαπφώ και Στησίχορο, καθώς η πρώτη αναφέρεται στο γάμο του, που ίσως είναι παράδοση ανεξάρτητη απ’ την Ιλιάδα, και ο δεύτερος υποστηρίζει ότι πατέρας του Έκτορα ήταν ο Απόλλων, πράγμα που σίγουρα είναι εκτός ιλιαδικής παράδοσης.</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i="1" dirty="0" smtClean="0">
                <a:latin typeface="Comic Sans MS" pitchFamily="66" charset="0"/>
              </a:rPr>
              <a:t>Αναπαραστάσεις της μονομαχίας Αχιλλέα- Έκτορος </a:t>
            </a:r>
            <a:endParaRPr lang="el-GR" sz="3600" i="1" dirty="0">
              <a:latin typeface="Comic Sans MS" pitchFamily="66" charset="0"/>
            </a:endParaRPr>
          </a:p>
        </p:txBody>
      </p:sp>
      <p:sp>
        <p:nvSpPr>
          <p:cNvPr id="3" name="Content Placeholder 2"/>
          <p:cNvSpPr>
            <a:spLocks noGrp="1"/>
          </p:cNvSpPr>
          <p:nvPr>
            <p:ph idx="1"/>
          </p:nvPr>
        </p:nvSpPr>
        <p:spPr/>
        <p:txBody>
          <a:bodyPr>
            <a:normAutofit/>
          </a:bodyPr>
          <a:lstStyle/>
          <a:p>
            <a:r>
              <a:rPr lang="el-GR" sz="2800" dirty="0" smtClean="0">
                <a:latin typeface="Comic Sans MS" pitchFamily="66" charset="0"/>
              </a:rPr>
              <a:t>Η συνάντηση τους είναι παραδοσιακή, με αποτέλεσμα να μην θεωρείται απαραίτητη επιρροή της Ιλιάδας </a:t>
            </a:r>
          </a:p>
          <a:p>
            <a:pPr algn="just"/>
            <a:r>
              <a:rPr lang="el-GR" sz="2800" dirty="0" smtClean="0">
                <a:latin typeface="Comic Sans MS" pitchFamily="66" charset="0"/>
              </a:rPr>
              <a:t>Δύο εκδοχές (σε απεικονίσεις από 6</a:t>
            </a:r>
            <a:r>
              <a:rPr lang="el-GR" sz="2800" baseline="30000" dirty="0" smtClean="0">
                <a:latin typeface="Comic Sans MS" pitchFamily="66" charset="0"/>
              </a:rPr>
              <a:t>ο</a:t>
            </a:r>
            <a:r>
              <a:rPr lang="el-GR" sz="2800" dirty="0" smtClean="0">
                <a:latin typeface="Comic Sans MS" pitchFamily="66" charset="0"/>
              </a:rPr>
              <a:t> αιώνα και αργότερα):</a:t>
            </a:r>
          </a:p>
          <a:p>
            <a:pPr algn="just">
              <a:buNone/>
            </a:pPr>
            <a:r>
              <a:rPr lang="el-GR" sz="2800" dirty="0" smtClean="0">
                <a:latin typeface="Comic Sans MS" pitchFamily="66" charset="0"/>
              </a:rPr>
              <a:t> α)Ιλιάδα: Ο Αχιλλέας σέρνει δεμένο στο άρμα του το νεκρό Έκτορα.</a:t>
            </a:r>
          </a:p>
          <a:p>
            <a:pPr algn="just">
              <a:buNone/>
            </a:pPr>
            <a:r>
              <a:rPr lang="el-GR" sz="2800" dirty="0" smtClean="0">
                <a:latin typeface="Comic Sans MS" pitchFamily="66" charset="0"/>
              </a:rPr>
              <a:t> β)Προομηρική παράδοση: Ο Αχιλλέας σέρνει δεμένο στο άρμα του τον πληγωμένο Έκτορα.</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4572000"/>
          </a:xfrm>
        </p:spPr>
        <p:txBody>
          <a:bodyPr/>
          <a:lstStyle/>
          <a:p>
            <a:r>
              <a:rPr lang="el-GR" dirty="0" smtClean="0">
                <a:latin typeface="Comic Sans MS" pitchFamily="66" charset="0"/>
              </a:rPr>
              <a:t>Υπάρχει η υποψία ότι τα ομηρικά έπη καταστέλλουν βάναυσες και υπερφυσικές πτυχές της παράδοσης.</a:t>
            </a:r>
          </a:p>
          <a:p>
            <a:r>
              <a:rPr lang="el-GR" dirty="0" smtClean="0">
                <a:latin typeface="Comic Sans MS" pitchFamily="66" charset="0"/>
              </a:rPr>
              <a:t>Επομένως υπάρχουν ενδείξεις ότι επεισόδια που αφηγείται η Ιλιάδα μπορούσαν να έχουν υπόσταση ανεξάρτητα από την ομηρική εκδοχή.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4525963"/>
          </a:xfrm>
        </p:spPr>
        <p:txBody>
          <a:bodyPr>
            <a:normAutofit fontScale="70000" lnSpcReduction="20000"/>
          </a:bodyPr>
          <a:lstStyle/>
          <a:p>
            <a:pPr algn="ctr">
              <a:buNone/>
            </a:pPr>
            <a:r>
              <a:rPr lang="el-GR" sz="4600" i="1" dirty="0" smtClean="0">
                <a:latin typeface="Comic Sans MS" pitchFamily="66" charset="0"/>
              </a:rPr>
              <a:t>Τα λύτρα της σορού του Έκτορα</a:t>
            </a:r>
          </a:p>
          <a:p>
            <a:pPr algn="just"/>
            <a:endParaRPr lang="el-GR" sz="4400" dirty="0" smtClean="0">
              <a:latin typeface="Comic Sans MS" pitchFamily="66" charset="0"/>
            </a:endParaRPr>
          </a:p>
          <a:p>
            <a:pPr algn="just"/>
            <a:r>
              <a:rPr lang="el-GR" dirty="0" smtClean="0">
                <a:latin typeface="Comic Sans MS" pitchFamily="66" charset="0"/>
              </a:rPr>
              <a:t>Ενδείξεις για στοιχεία που ανήκουν στον προομηρικό μύθο.</a:t>
            </a:r>
          </a:p>
          <a:p>
            <a:pPr algn="just"/>
            <a:r>
              <a:rPr lang="el-GR" dirty="0" smtClean="0">
                <a:latin typeface="Comic Sans MS" pitchFamily="66" charset="0"/>
              </a:rPr>
              <a:t>Ιλιάδα, Χ 351-352:</a:t>
            </a:r>
          </a:p>
          <a:p>
            <a:pPr algn="just">
              <a:buNone/>
            </a:pPr>
            <a:r>
              <a:rPr lang="el-GR" dirty="0" smtClean="0">
                <a:latin typeface="Comic Sans MS" pitchFamily="66" charset="0"/>
              </a:rPr>
              <a:t>     ο Έκτορας δεν ζυγίζεται με χρυσάφι, αλλά δίνονται πλούσια δώρα στον Αχιλλέα από τον Πρίαμο (οικονομική συναλλαγή).</a:t>
            </a:r>
          </a:p>
          <a:p>
            <a:pPr algn="just"/>
            <a:r>
              <a:rPr lang="el-GR" dirty="0" smtClean="0">
                <a:latin typeface="Comic Sans MS" pitchFamily="66" charset="0"/>
              </a:rPr>
              <a:t>ο Ερμής είναι παρών σε μερικές απεικονίσεις του 6</a:t>
            </a:r>
            <a:r>
              <a:rPr lang="el-GR" baseline="30000" dirty="0" smtClean="0">
                <a:latin typeface="Comic Sans MS" pitchFamily="66" charset="0"/>
              </a:rPr>
              <a:t>ου</a:t>
            </a:r>
            <a:r>
              <a:rPr lang="el-GR" dirty="0" smtClean="0">
                <a:latin typeface="Comic Sans MS" pitchFamily="66" charset="0"/>
              </a:rPr>
              <a:t> αιώνα, όπως και η Ανδρομάχη και άλλοι Τρώες, ως συνοδοί του Πριάμου. Τα στοιχεία αυτά όμως </a:t>
            </a:r>
            <a:r>
              <a:rPr lang="el-GR" u="sng" dirty="0" smtClean="0">
                <a:latin typeface="Comic Sans MS" pitchFamily="66" charset="0"/>
              </a:rPr>
              <a:t>δεν υπάρχουν στην Ιλιάδα</a:t>
            </a:r>
            <a:r>
              <a:rPr lang="el-GR" dirty="0" smtClean="0">
                <a:latin typeface="Comic Sans MS" pitchFamily="66" charset="0"/>
              </a:rPr>
              <a:t>.</a:t>
            </a:r>
          </a:p>
          <a:p>
            <a:pPr algn="just"/>
            <a:r>
              <a:rPr lang="el-GR" dirty="0" smtClean="0">
                <a:latin typeface="Comic Sans MS" pitchFamily="66" charset="0"/>
              </a:rPr>
              <a:t>Συμπέρασμα: Οι πρώιμες αναπαραστάσεις στο 2</a:t>
            </a:r>
            <a:r>
              <a:rPr lang="el-GR" baseline="30000" dirty="0" smtClean="0">
                <a:latin typeface="Comic Sans MS" pitchFamily="66" charset="0"/>
              </a:rPr>
              <a:t>ο</a:t>
            </a:r>
            <a:r>
              <a:rPr lang="el-GR" dirty="0" smtClean="0">
                <a:latin typeface="Comic Sans MS" pitchFamily="66" charset="0"/>
              </a:rPr>
              <a:t> τέταρτο του 6</a:t>
            </a:r>
            <a:r>
              <a:rPr lang="el-GR" baseline="30000" dirty="0" smtClean="0">
                <a:latin typeface="Comic Sans MS" pitchFamily="66" charset="0"/>
              </a:rPr>
              <a:t>ου</a:t>
            </a:r>
            <a:r>
              <a:rPr lang="el-GR" dirty="0" smtClean="0">
                <a:latin typeface="Comic Sans MS" pitchFamily="66" charset="0"/>
              </a:rPr>
              <a:t> αιώνα ίσως δεν έχουν εμπνευστεί από την Ιλιάδα αλλά από την προομηρική παράδοση.</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Πάτροκλος</a:t>
            </a:r>
            <a:endParaRPr lang="el-GR" sz="3600" i="1" dirty="0">
              <a:latin typeface="Comic Sans MS" pitchFamily="66" charset="0"/>
            </a:endParaRPr>
          </a:p>
        </p:txBody>
      </p:sp>
      <p:sp>
        <p:nvSpPr>
          <p:cNvPr id="3" name="Content Placeholder 2"/>
          <p:cNvSpPr>
            <a:spLocks noGrp="1"/>
          </p:cNvSpPr>
          <p:nvPr>
            <p:ph idx="1"/>
          </p:nvPr>
        </p:nvSpPr>
        <p:spPr/>
        <p:txBody>
          <a:bodyPr/>
          <a:lstStyle/>
          <a:p>
            <a:r>
              <a:rPr lang="el-GR" dirty="0" smtClean="0">
                <a:latin typeface="Comic Sans MS" pitchFamily="66" charset="0"/>
              </a:rPr>
              <a:t>Απεικονίσεις της φιγούρας του Πατρόκλου σε διάφορα αγγεία</a:t>
            </a:r>
          </a:p>
          <a:p>
            <a:r>
              <a:rPr lang="el-GR" dirty="0" smtClean="0">
                <a:latin typeface="Comic Sans MS" pitchFamily="66" charset="0"/>
              </a:rPr>
              <a:t>Κορινθιακός αρύβαλλος που χρονολογείται στα τέλη του 7</a:t>
            </a:r>
            <a:r>
              <a:rPr lang="el-GR" baseline="30000" dirty="0" smtClean="0">
                <a:latin typeface="Comic Sans MS" pitchFamily="66" charset="0"/>
              </a:rPr>
              <a:t>ου</a:t>
            </a:r>
            <a:r>
              <a:rPr lang="el-GR" dirty="0" smtClean="0">
                <a:latin typeface="Comic Sans MS" pitchFamily="66" charset="0"/>
              </a:rPr>
              <a:t> αιώνα, σηματοδοτεί έναν πολεμιστή πάνω σε άρμα </a:t>
            </a:r>
          </a:p>
          <a:p>
            <a:r>
              <a:rPr lang="el-GR" dirty="0" smtClean="0">
                <a:latin typeface="Comic Sans MS" pitchFamily="66" charset="0"/>
              </a:rPr>
              <a:t>Υποψίες ότι απεικονίζει τον Πάτροκλο</a:t>
            </a:r>
          </a:p>
          <a:p>
            <a:r>
              <a:rPr lang="el-GR" dirty="0" smtClean="0">
                <a:latin typeface="Comic Sans MS" pitchFamily="66" charset="0"/>
              </a:rPr>
              <a:t>Ο </a:t>
            </a:r>
            <a:r>
              <a:rPr lang="en-US" dirty="0" err="1" smtClean="0">
                <a:latin typeface="Comic Sans MS" pitchFamily="66" charset="0"/>
              </a:rPr>
              <a:t>Snordgass</a:t>
            </a:r>
            <a:r>
              <a:rPr lang="en-US" dirty="0" smtClean="0">
                <a:latin typeface="Comic Sans MS" pitchFamily="66" charset="0"/>
              </a:rPr>
              <a:t> </a:t>
            </a:r>
            <a:r>
              <a:rPr lang="el-GR" dirty="0" smtClean="0">
                <a:latin typeface="Comic Sans MS" pitchFamily="66" charset="0"/>
              </a:rPr>
              <a:t>υποστηρίζει ότι το αγγείο αυτό αντικατοπτρίζει την Ιλιάδα</a:t>
            </a:r>
            <a:endParaRPr lang="el-GR" dirty="0">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4525963"/>
          </a:xfrm>
        </p:spPr>
        <p:txBody>
          <a:bodyPr>
            <a:normAutofit fontScale="77500" lnSpcReduction="20000"/>
          </a:bodyPr>
          <a:lstStyle/>
          <a:p>
            <a:pPr algn="just"/>
            <a:r>
              <a:rPr lang="el-GR" dirty="0" smtClean="0">
                <a:latin typeface="Comic Sans MS" pitchFamily="66" charset="0"/>
              </a:rPr>
              <a:t>Διαφωνία ανάμεσα στους μελετητές για τη μορφή του Πατρόκλου</a:t>
            </a:r>
          </a:p>
          <a:p>
            <a:pPr algn="just"/>
            <a:r>
              <a:rPr lang="el-GR" dirty="0" smtClean="0">
                <a:latin typeface="Comic Sans MS" pitchFamily="66" charset="0"/>
              </a:rPr>
              <a:t>Οι νεοαναλυτικοί μελετητές εκλαμβάνουν τη μορφή του ως ομηρική επινόηση: οι ενέργειες του Πατρόκλου στην </a:t>
            </a:r>
            <a:r>
              <a:rPr lang="el-GR" i="1" dirty="0" smtClean="0">
                <a:latin typeface="Comic Sans MS" pitchFamily="66" charset="0"/>
              </a:rPr>
              <a:t>Ιλιάδα</a:t>
            </a:r>
            <a:r>
              <a:rPr lang="el-GR" dirty="0" smtClean="0">
                <a:latin typeface="Comic Sans MS" pitchFamily="66" charset="0"/>
              </a:rPr>
              <a:t> μοιάζουν με τις πράξεις του Αχιλλέα στο μύθο για το θάνατό του</a:t>
            </a:r>
          </a:p>
          <a:p>
            <a:pPr algn="just"/>
            <a:r>
              <a:rPr lang="el-GR" dirty="0" smtClean="0">
                <a:latin typeface="Comic Sans MS" pitchFamily="66" charset="0"/>
              </a:rPr>
              <a:t>Εάν ισχύει η παραπάνω άποψη τότε η μορφή του Πατρόκλου είναι ασυνήθιστη και μοναδική</a:t>
            </a:r>
          </a:p>
          <a:p>
            <a:pPr algn="just">
              <a:buNone/>
            </a:pPr>
            <a:endParaRPr lang="el-GR" dirty="0" smtClean="0">
              <a:latin typeface="Comic Sans MS" pitchFamily="66" charset="0"/>
            </a:endParaRPr>
          </a:p>
          <a:p>
            <a:pPr algn="just"/>
            <a:r>
              <a:rPr lang="el-GR" dirty="0" smtClean="0">
                <a:latin typeface="Comic Sans MS" pitchFamily="66" charset="0"/>
              </a:rPr>
              <a:t>Ερωτήματα που δημιουργούνται: </a:t>
            </a:r>
          </a:p>
          <a:p>
            <a:pPr>
              <a:buNone/>
            </a:pPr>
            <a:r>
              <a:rPr lang="el-GR" dirty="0" smtClean="0">
                <a:latin typeface="Comic Sans MS" pitchFamily="66" charset="0"/>
              </a:rPr>
              <a:t>     </a:t>
            </a:r>
            <a:r>
              <a:rPr lang="el-GR" i="1" dirty="0" smtClean="0">
                <a:latin typeface="Comic Sans MS" pitchFamily="66" charset="0"/>
              </a:rPr>
              <a:t>Αποτελεί επομένως μια ομηρική εφέρευση ή μια παραδοσιακή φιγούρα; </a:t>
            </a:r>
          </a:p>
          <a:p>
            <a:pPr>
              <a:buNone/>
            </a:pPr>
            <a:r>
              <a:rPr lang="el-GR" i="1" dirty="0" smtClean="0">
                <a:latin typeface="Comic Sans MS" pitchFamily="66" charset="0"/>
              </a:rPr>
              <a:t>     Οι καλλιτέχνες εμπνεύστηκαν από την παράδοση ή συγκεκριμένα από την Ιλιάδα;</a:t>
            </a:r>
            <a:endParaRPr lang="el-GR" i="1" dirty="0">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4525963"/>
          </a:xfrm>
        </p:spPr>
        <p:txBody>
          <a:bodyPr>
            <a:noAutofit/>
          </a:bodyPr>
          <a:lstStyle/>
          <a:p>
            <a:r>
              <a:rPr lang="el-GR" sz="2000" dirty="0" smtClean="0">
                <a:latin typeface="Comic Sans MS" pitchFamily="66" charset="0"/>
              </a:rPr>
              <a:t>Αναφορές στη μορφή του Πατρόκλου:</a:t>
            </a:r>
          </a:p>
          <a:p>
            <a:pPr marL="514350" indent="-514350" algn="just">
              <a:buFont typeface="+mj-lt"/>
              <a:buAutoNum type="arabicPeriod"/>
            </a:pPr>
            <a:r>
              <a:rPr lang="el-GR" sz="2000" i="1" dirty="0" smtClean="0">
                <a:latin typeface="Comic Sans MS" pitchFamily="66" charset="0"/>
              </a:rPr>
              <a:t>Ιλιάδα</a:t>
            </a:r>
            <a:r>
              <a:rPr lang="el-GR" sz="2000" dirty="0" smtClean="0">
                <a:latin typeface="Comic Sans MS" pitchFamily="66" charset="0"/>
              </a:rPr>
              <a:t>: αναφέρεται ως γιος του Μενοίτιου (</a:t>
            </a:r>
            <a:r>
              <a:rPr lang="el-GR" sz="2000" i="1" dirty="0" smtClean="0">
                <a:latin typeface="Comic Sans MS" pitchFamily="66" charset="0"/>
              </a:rPr>
              <a:t>Ιλ. </a:t>
            </a:r>
            <a:r>
              <a:rPr lang="el-GR" sz="2000" dirty="0" smtClean="0">
                <a:latin typeface="Comic Sans MS" pitchFamily="66" charset="0"/>
              </a:rPr>
              <a:t>1.307) άρα το κοινό γνώριζε ποιος είναι</a:t>
            </a:r>
            <a:r>
              <a:rPr lang="en-US" sz="2000" dirty="0" smtClean="0">
                <a:latin typeface="Comic Sans MS" pitchFamily="66" charset="0"/>
              </a:rPr>
              <a:t>. </a:t>
            </a:r>
            <a:r>
              <a:rPr lang="el-GR" sz="2000" dirty="0" smtClean="0">
                <a:latin typeface="Comic Sans MS" pitchFamily="66" charset="0"/>
              </a:rPr>
              <a:t>Αναφέρεται</a:t>
            </a:r>
            <a:r>
              <a:rPr lang="en-US" sz="2000" dirty="0" smtClean="0">
                <a:latin typeface="Comic Sans MS" pitchFamily="66" charset="0"/>
              </a:rPr>
              <a:t> </a:t>
            </a:r>
            <a:r>
              <a:rPr lang="el-GR" sz="2000" dirty="0" smtClean="0">
                <a:latin typeface="Comic Sans MS" pitchFamily="66" charset="0"/>
              </a:rPr>
              <a:t>επίσης  σε μη ιλιαδικούς μύθους, επομένως είχε ένα ρόλο ανεξάρτητο από την Ιλιάδα</a:t>
            </a:r>
          </a:p>
          <a:p>
            <a:pPr marL="514350" indent="-514350" algn="just">
              <a:buFont typeface="+mj-lt"/>
              <a:buAutoNum type="arabicPeriod"/>
            </a:pPr>
            <a:r>
              <a:rPr lang="el-GR" sz="2000" i="1" dirty="0" smtClean="0">
                <a:latin typeface="Comic Sans MS" pitchFamily="66" charset="0"/>
              </a:rPr>
              <a:t>Κύπρια</a:t>
            </a:r>
            <a:r>
              <a:rPr lang="el-GR" sz="2000" dirty="0" smtClean="0">
                <a:latin typeface="Comic Sans MS" pitchFamily="66" charset="0"/>
              </a:rPr>
              <a:t>: σύμφωνα με τον Πρόκλο, ο Πάτροκλος συνδέεται με την πώληση του Λυκάονα. Στην </a:t>
            </a:r>
            <a:r>
              <a:rPr lang="el-GR" sz="2000" i="1" dirty="0" smtClean="0">
                <a:latin typeface="Comic Sans MS" pitchFamily="66" charset="0"/>
              </a:rPr>
              <a:t>Ιλιάδα</a:t>
            </a:r>
            <a:r>
              <a:rPr lang="el-GR" sz="2000" dirty="0" smtClean="0">
                <a:latin typeface="Comic Sans MS" pitchFamily="66" charset="0"/>
              </a:rPr>
              <a:t> δεν υπάρχει αυτή η αναφορά. Αντίθετα αναφέρεται το εξής: </a:t>
            </a:r>
          </a:p>
          <a:p>
            <a:pPr marL="514350" indent="-514350" algn="ctr">
              <a:buNone/>
            </a:pPr>
            <a:r>
              <a:rPr lang="el-GR" sz="2000" dirty="0" smtClean="0">
                <a:latin typeface="Comic Sans MS" pitchFamily="66" charset="0"/>
              </a:rPr>
              <a:t>         υἷος δὲ Πριάμοιο Λυκάονος ὦνον ἔδωκε   </a:t>
            </a:r>
            <a:br>
              <a:rPr lang="el-GR" sz="2000" dirty="0" smtClean="0">
                <a:latin typeface="Comic Sans MS" pitchFamily="66" charset="0"/>
              </a:rPr>
            </a:br>
            <a:r>
              <a:rPr lang="el-GR" sz="2000" dirty="0" smtClean="0">
                <a:latin typeface="Comic Sans MS" pitchFamily="66" charset="0"/>
              </a:rPr>
              <a:t>Πατρόκλῳ ἥρωϊ Ἰησονίδης Εὔνηος.  (</a:t>
            </a:r>
            <a:r>
              <a:rPr lang="el-GR" sz="2000" i="1" dirty="0" smtClean="0">
                <a:latin typeface="Comic Sans MS" pitchFamily="66" charset="0"/>
              </a:rPr>
              <a:t>Ιλ</a:t>
            </a:r>
            <a:r>
              <a:rPr lang="el-GR" sz="2000" dirty="0" smtClean="0">
                <a:latin typeface="Comic Sans MS" pitchFamily="66" charset="0"/>
              </a:rPr>
              <a:t>. 23. 746-747)</a:t>
            </a:r>
          </a:p>
          <a:p>
            <a:pPr marL="514350" indent="-514350" algn="just">
              <a:buAutoNum type="arabicPeriod" startAt="3"/>
            </a:pPr>
            <a:r>
              <a:rPr lang="el-GR" sz="2000" dirty="0" smtClean="0">
                <a:latin typeface="Comic Sans MS" pitchFamily="66" charset="0"/>
              </a:rPr>
              <a:t>Πίνδαρος (</a:t>
            </a:r>
            <a:r>
              <a:rPr lang="en-US" sz="2000" i="1" dirty="0" err="1" smtClean="0">
                <a:latin typeface="Comic Sans MS" pitchFamily="66" charset="0"/>
              </a:rPr>
              <a:t>Ol</a:t>
            </a:r>
            <a:r>
              <a:rPr lang="en-US" sz="2000" i="1" dirty="0" smtClean="0">
                <a:latin typeface="Comic Sans MS" pitchFamily="66" charset="0"/>
              </a:rPr>
              <a:t>. </a:t>
            </a:r>
            <a:r>
              <a:rPr lang="en-US" sz="2000" dirty="0" smtClean="0">
                <a:latin typeface="Comic Sans MS" pitchFamily="66" charset="0"/>
              </a:rPr>
              <a:t>9.70-79)</a:t>
            </a:r>
            <a:r>
              <a:rPr lang="el-GR" sz="2000" dirty="0" smtClean="0">
                <a:latin typeface="Comic Sans MS" pitchFamily="66" charset="0"/>
              </a:rPr>
              <a:t>: περιγράφει τον Πάτροκλο να μοιράζεται κατορθώματα με τον Αχιλλέα στην εκστρατεία στην Τευθρανία. Το κύπελλο του Σωσία παρουσιάζει τον Αχιλλέα να περιποιείται το τραύμα του Πατρόκλου. Αυτό το γεγονός δεν αναφέρεται στην </a:t>
            </a:r>
            <a:r>
              <a:rPr lang="el-GR" sz="2000" i="1" dirty="0" smtClean="0">
                <a:latin typeface="Comic Sans MS" pitchFamily="66" charset="0"/>
              </a:rPr>
              <a:t>Ιλιάδα</a:t>
            </a:r>
            <a:r>
              <a:rPr lang="el-GR" sz="2000" dirty="0" smtClean="0">
                <a:latin typeface="Comic Sans MS" pitchFamily="66" charset="0"/>
              </a:rPr>
              <a:t>. Ίσως να προέρχεται από την εκστρατεία στην Τευθρανία.</a:t>
            </a:r>
          </a:p>
          <a:p>
            <a:pPr marL="514350" indent="-514350" algn="just">
              <a:buAutoNum type="arabicPeriod" startAt="3"/>
            </a:pPr>
            <a:r>
              <a:rPr lang="el-GR" sz="2000" dirty="0" smtClean="0">
                <a:latin typeface="Comic Sans MS" pitchFamily="66" charset="0"/>
              </a:rPr>
              <a:t>Απολλόδωρος (</a:t>
            </a:r>
            <a:r>
              <a:rPr lang="en-US" sz="2000" i="1" dirty="0" smtClean="0">
                <a:latin typeface="Comic Sans MS" pitchFamily="66" charset="0"/>
              </a:rPr>
              <a:t>Bibl. </a:t>
            </a:r>
            <a:r>
              <a:rPr lang="en-US" sz="2000" dirty="0" smtClean="0">
                <a:latin typeface="Comic Sans MS" pitchFamily="66" charset="0"/>
              </a:rPr>
              <a:t>3.10.9)</a:t>
            </a:r>
            <a:r>
              <a:rPr lang="el-GR" sz="2000" dirty="0" smtClean="0">
                <a:latin typeface="Comic Sans MS" pitchFamily="66" charset="0"/>
              </a:rPr>
              <a:t>: περιλαμβάνει τον Πάτροκλο ανάμεσα στους μνηστήρες της Ελένης</a:t>
            </a:r>
          </a:p>
          <a:p>
            <a:endParaRPr lang="el-GR" sz="20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186766" cy="4525963"/>
          </a:xfrm>
        </p:spPr>
        <p:txBody>
          <a:bodyPr>
            <a:normAutofit fontScale="92500" lnSpcReduction="10000"/>
          </a:bodyPr>
          <a:lstStyle/>
          <a:p>
            <a:r>
              <a:rPr lang="el-GR" dirty="0" smtClean="0">
                <a:latin typeface="Comic Sans MS" pitchFamily="66" charset="0"/>
              </a:rPr>
              <a:t>Κάποιοι όμως, όπως ο Αλεξανδρινός Αρίσταρχος και οι Γερμανοί αναλυτικοί, υποστηρίζουν ότι πολλά χωρία που είναι έξω από το στενό αφηγηματικό άξονα των δύο επών προστέθηκαν αργότερα</a:t>
            </a:r>
          </a:p>
          <a:p>
            <a:pPr>
              <a:buNone/>
            </a:pPr>
            <a:r>
              <a:rPr lang="el-GR" dirty="0" smtClean="0">
                <a:latin typeface="Comic Sans MS" pitchFamily="66" charset="0"/>
              </a:rPr>
              <a:t>    γιατί δεν μπορούσαν να συμβιβαστούν με την ιδέα ενός Ομήρου που ήταν τόσο εξοικειωμένος με το υλικό όλου του επικού κύκλου.</a:t>
            </a:r>
          </a:p>
          <a:p>
            <a:pPr>
              <a:buNone/>
            </a:pPr>
            <a:r>
              <a:rPr lang="el-GR" dirty="0" smtClean="0">
                <a:latin typeface="Comic Sans MS" pitchFamily="66" charset="0"/>
              </a:rPr>
              <a:t>    Εξήγηση: </a:t>
            </a:r>
            <a:r>
              <a:rPr lang="el-GR" dirty="0">
                <a:latin typeface="Comic Sans MS" pitchFamily="66" charset="0"/>
              </a:rPr>
              <a:t>α</a:t>
            </a:r>
            <a:r>
              <a:rPr lang="el-GR" dirty="0" smtClean="0">
                <a:latin typeface="Comic Sans MS" pitchFamily="66" charset="0"/>
              </a:rPr>
              <a:t>υτό το πρόσθετο υλικό </a:t>
            </a:r>
            <a:r>
              <a:rPr lang="el-GR" i="1" dirty="0" smtClean="0">
                <a:latin typeface="Comic Sans MS" pitchFamily="66" charset="0"/>
              </a:rPr>
              <a:t>είτε υπήρχε στην παράδοση </a:t>
            </a:r>
            <a:r>
              <a:rPr lang="el-GR" dirty="0" smtClean="0">
                <a:latin typeface="Comic Sans MS" pitchFamily="66" charset="0"/>
              </a:rPr>
              <a:t>είτε επινοήθηκε αργότερα, για να </a:t>
            </a:r>
            <a:r>
              <a:rPr lang="el-GR" i="1" dirty="0" smtClean="0">
                <a:latin typeface="Comic Sans MS" pitchFamily="66" charset="0"/>
              </a:rPr>
              <a:t>συμπληρώσει και να επεκτείνει τα δύο έπη</a:t>
            </a:r>
            <a:r>
              <a:rPr lang="el-GR" dirty="0" smtClean="0">
                <a:latin typeface="Comic Sans MS" pitchFamily="66" charset="0"/>
              </a:rPr>
              <a:t>.</a:t>
            </a:r>
            <a:endParaRPr lang="el-GR" dirty="0">
              <a:latin typeface="Comic Sans MS" pitchFamily="66" charset="0"/>
            </a:endParaRPr>
          </a:p>
        </p:txBody>
      </p:sp>
      <p:sp>
        <p:nvSpPr>
          <p:cNvPr id="4" name="Right Arrow 3"/>
          <p:cNvSpPr/>
          <p:nvPr/>
        </p:nvSpPr>
        <p:spPr>
          <a:xfrm>
            <a:off x="214282" y="3643314"/>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l-GR" sz="4000" dirty="0" smtClean="0">
                <a:latin typeface="Comic Sans MS" pitchFamily="66" charset="0"/>
              </a:rPr>
              <a:t>Σε γενικές γραμμές δεν αναφέρεται συχνά στον έξω- ιλιαδικό μύθο, κάτι όμως που δεν προκαλεί έκπληξη, διότι δεν ήταν σημαντικός μυθολογικός χαρακτήρας. </a:t>
            </a:r>
          </a:p>
          <a:p>
            <a:r>
              <a:rPr lang="el-GR" sz="4000" dirty="0" smtClean="0">
                <a:latin typeface="Comic Sans MS" pitchFamily="66" charset="0"/>
              </a:rPr>
              <a:t>Όμως η περιστασιακή του εμφάνιση σε μη ομηρικούς μύθους είναι σημαντική, επειδή δεν μπορεί ν εξηγηθεί ως παράγωγο/ επινόηση της ομηρικής ποίησης.</a:t>
            </a:r>
          </a:p>
          <a:p>
            <a:pPr algn="just"/>
            <a:r>
              <a:rPr lang="el-GR" sz="4000" dirty="0" smtClean="0">
                <a:latin typeface="Comic Sans MS" pitchFamily="66" charset="0"/>
              </a:rPr>
              <a:t>Αντίθετα οι μελετητές θεωρούν ότι ο παραδοσιακός ρόλος του Πατρόκλου </a:t>
            </a:r>
            <a:r>
              <a:rPr lang="el-GR" sz="4000" u="sng" dirty="0" smtClean="0">
                <a:latin typeface="Comic Sans MS" pitchFamily="66" charset="0"/>
              </a:rPr>
              <a:t>διευρύνθηκε στην </a:t>
            </a:r>
            <a:r>
              <a:rPr lang="el-GR" sz="4000" i="1" u="sng" dirty="0" smtClean="0">
                <a:latin typeface="Comic Sans MS" pitchFamily="66" charset="0"/>
              </a:rPr>
              <a:t>Ιλιάδα.</a:t>
            </a:r>
          </a:p>
          <a:p>
            <a:pPr algn="just"/>
            <a:r>
              <a:rPr lang="el-GR" sz="4000" dirty="0" smtClean="0">
                <a:latin typeface="Comic Sans MS" pitchFamily="66" charset="0"/>
              </a:rPr>
              <a:t>Η φιλία με τον Αχιλλέα και ο θάνατος από το χέρι του Έκτορα -&gt; παραδοσιακά στοιχεία</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572000"/>
          </a:xfrm>
        </p:spPr>
        <p:txBody>
          <a:bodyPr/>
          <a:lstStyle/>
          <a:p>
            <a:pPr algn="just"/>
            <a:r>
              <a:rPr lang="el-GR" sz="2800" dirty="0" smtClean="0">
                <a:latin typeface="Comic Sans MS" pitchFamily="66" charset="0"/>
              </a:rPr>
              <a:t>Ωστόσο υπάρχουν δύο σημεία της ιλιαδικής απεικόνισης για τον Πάτροκλο τα οποία πιθανώς ανήκουν ιδιοσυγκρασιακά στην ομηρική παράδοση:</a:t>
            </a:r>
          </a:p>
          <a:p>
            <a:pPr marL="514350" indent="-514350" algn="just">
              <a:buFont typeface="+mj-lt"/>
              <a:buAutoNum type="arabicPeriod"/>
            </a:pPr>
            <a:r>
              <a:rPr lang="el-GR" sz="2800" dirty="0" smtClean="0">
                <a:latin typeface="Comic Sans MS" pitchFamily="66" charset="0"/>
              </a:rPr>
              <a:t>Τραγική σύνδεση ανάμεσα στην οργή του Αχιλλέα και στο θάνατο του Πατρόκλου</a:t>
            </a:r>
          </a:p>
          <a:p>
            <a:pPr marL="514350" indent="-514350" algn="just">
              <a:buFont typeface="+mj-lt"/>
              <a:buAutoNum type="arabicPeriod"/>
            </a:pPr>
            <a:r>
              <a:rPr lang="el-GR" sz="2800" dirty="0" smtClean="0">
                <a:latin typeface="Comic Sans MS" pitchFamily="66" charset="0"/>
              </a:rPr>
              <a:t>Ο θάνατος του Πατρόκλου αντικατοπτρίζει το θάνατο του Αχιλλέα</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229600" cy="4525963"/>
          </a:xfrm>
        </p:spPr>
        <p:txBody>
          <a:bodyPr>
            <a:normAutofit fontScale="77500" lnSpcReduction="20000"/>
          </a:bodyPr>
          <a:lstStyle/>
          <a:p>
            <a:r>
              <a:rPr lang="el-GR" dirty="0" smtClean="0">
                <a:latin typeface="Comic Sans MS" pitchFamily="66" charset="0"/>
              </a:rPr>
              <a:t>Νεοαναλυτικοί: για αυτούς η συμπεριφορά του Πατρόκλου στην Ιλιάδα είναι ασυνήθιστη</a:t>
            </a:r>
          </a:p>
          <a:p>
            <a:r>
              <a:rPr lang="el-GR" dirty="0" smtClean="0">
                <a:latin typeface="Comic Sans MS" pitchFamily="66" charset="0"/>
              </a:rPr>
              <a:t> Επειδή η ιστορία του θανάτου είναι παρόμοια με εκείνη του Αχιλλέα, προτείνουν ότι οι πράξεις του διαμορφώνονται με βάση εκείνων του Αχιλλέα.</a:t>
            </a:r>
          </a:p>
          <a:p>
            <a:r>
              <a:rPr lang="el-GR" dirty="0" smtClean="0">
                <a:latin typeface="Comic Sans MS" pitchFamily="66" charset="0"/>
              </a:rPr>
              <a:t>Αντιστοίχηση των ήδη ηρώων:</a:t>
            </a:r>
          </a:p>
          <a:p>
            <a:pPr marL="514350" indent="-514350" algn="just">
              <a:buFont typeface="+mj-lt"/>
              <a:buAutoNum type="arabicPeriod"/>
            </a:pPr>
            <a:r>
              <a:rPr lang="el-GR" dirty="0" smtClean="0">
                <a:latin typeface="Comic Sans MS" pitchFamily="66" charset="0"/>
              </a:rPr>
              <a:t>Ο Πάτροκλος ανταποκρίνεται στο ρόλο του Αχιλλέα όταν σκοτώνει το Σαρπηδόνα. </a:t>
            </a:r>
            <a:endParaRPr lang="en-US" dirty="0" smtClean="0">
              <a:latin typeface="Comic Sans MS" pitchFamily="66" charset="0"/>
            </a:endParaRPr>
          </a:p>
          <a:p>
            <a:pPr marL="514350" indent="-514350" algn="just">
              <a:buFont typeface="+mj-lt"/>
              <a:buAutoNum type="arabicPeriod"/>
            </a:pPr>
            <a:r>
              <a:rPr lang="el-GR" dirty="0" smtClean="0">
                <a:latin typeface="Comic Sans MS" pitchFamily="66" charset="0"/>
              </a:rPr>
              <a:t>Στα </a:t>
            </a:r>
            <a:r>
              <a:rPr lang="el-GR" i="1" dirty="0" smtClean="0">
                <a:latin typeface="Comic Sans MS" pitchFamily="66" charset="0"/>
              </a:rPr>
              <a:t>Κύπρια</a:t>
            </a:r>
            <a:r>
              <a:rPr lang="el-GR" dirty="0" smtClean="0">
                <a:latin typeface="Comic Sans MS" pitchFamily="66" charset="0"/>
              </a:rPr>
              <a:t> ο Αχιλλέας νικά τον Μέμνονα, το βασιλιά της Αιθιοπίας που είχε έρθει ως σύμμαχος των Τρώων</a:t>
            </a:r>
            <a:r>
              <a:rPr lang="en-US" dirty="0" smtClean="0">
                <a:latin typeface="Comic Sans MS" pitchFamily="66" charset="0"/>
              </a:rPr>
              <a:t>. </a:t>
            </a:r>
            <a:r>
              <a:rPr lang="el-GR" dirty="0" smtClean="0">
                <a:latin typeface="Comic Sans MS" pitchFamily="66" charset="0"/>
              </a:rPr>
              <a:t>Στην Ιλιάδα, ο Πάτροκλος έρχεται αντιμέτωπος με ένα σημαντικό Τρώα ήρωα τον Έκτορα, αλλά δεν καταφέρνει να τον νικήσει.</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525963"/>
          </a:xfrm>
        </p:spPr>
        <p:txBody>
          <a:bodyPr>
            <a:normAutofit fontScale="70000" lnSpcReduction="20000"/>
          </a:bodyPr>
          <a:lstStyle/>
          <a:p>
            <a:pPr algn="just"/>
            <a:r>
              <a:rPr lang="el-GR" dirty="0" smtClean="0">
                <a:latin typeface="Comic Sans MS" pitchFamily="66" charset="0"/>
              </a:rPr>
              <a:t>Η επίθεση του Πατρόκλου εναντίον των Τρώων -&gt; σύγκριση με αυτή του Αχιλλέα στην Τροία μετά το θάνατο του Μέμνονα </a:t>
            </a:r>
          </a:p>
          <a:p>
            <a:pPr algn="just"/>
            <a:endParaRPr lang="el-GR" dirty="0" smtClean="0">
              <a:latin typeface="Comic Sans MS" pitchFamily="66" charset="0"/>
            </a:endParaRPr>
          </a:p>
          <a:p>
            <a:pPr algn="just"/>
            <a:r>
              <a:rPr lang="el-GR" dirty="0" smtClean="0">
                <a:latin typeface="Comic Sans MS" pitchFamily="66" charset="0"/>
              </a:rPr>
              <a:t>Οι νεοαναλυτικοί συγκρίνουν τη συμπεριφορά του Πατρόκλου με αυτή του Αχιλλέα όταν επιτίθεται στην Τροία μετά το θάνατο του Μέμνονα        (περιγράφεται στην </a:t>
            </a:r>
            <a:r>
              <a:rPr lang="el-GR" i="1" dirty="0" smtClean="0">
                <a:latin typeface="Comic Sans MS" pitchFamily="66" charset="0"/>
              </a:rPr>
              <a:t>Αιθιοπίδα</a:t>
            </a:r>
            <a:r>
              <a:rPr lang="el-GR" dirty="0" smtClean="0">
                <a:latin typeface="Comic Sans MS" pitchFamily="66" charset="0"/>
              </a:rPr>
              <a:t>) </a:t>
            </a:r>
          </a:p>
          <a:p>
            <a:pPr algn="just"/>
            <a:r>
              <a:rPr lang="el-GR" dirty="0" smtClean="0">
                <a:latin typeface="Comic Sans MS" pitchFamily="66" charset="0"/>
              </a:rPr>
              <a:t>ο Πάτροκλος θα είχε καταλάβει την Τροία εάν ο Απόλλωνας δεν τον είχε σταματήσει (</a:t>
            </a:r>
            <a:r>
              <a:rPr lang="el-GR" i="1" dirty="0" smtClean="0">
                <a:latin typeface="Comic Sans MS" pitchFamily="66" charset="0"/>
              </a:rPr>
              <a:t>Ιλ. </a:t>
            </a:r>
            <a:r>
              <a:rPr lang="el-GR" dirty="0" smtClean="0">
                <a:latin typeface="Comic Sans MS" pitchFamily="66" charset="0"/>
              </a:rPr>
              <a:t>16.698-711) -&gt; ήταν προκαθορισμένο να μην καταληφθεί η πόλη ούτε από τον Πάτροκλο ούτε και από τον Αχιλλέα </a:t>
            </a:r>
          </a:p>
          <a:p>
            <a:pPr algn="just"/>
            <a:r>
              <a:rPr lang="el-GR" dirty="0" smtClean="0">
                <a:latin typeface="Comic Sans MS" pitchFamily="66" charset="0"/>
              </a:rPr>
              <a:t>Ασυνήθιστη η επίθεση του Πατρόκλου εναντίον της Τροίας. Μόνο ο Αχιλλέας αναφέρεται ότι επιτέθηκε μόνος στα τείχη της Τροίας.</a:t>
            </a:r>
          </a:p>
          <a:p>
            <a:pPr algn="just"/>
            <a:r>
              <a:rPr lang="el-GR" dirty="0" smtClean="0">
                <a:latin typeface="Comic Sans MS" pitchFamily="66" charset="0"/>
              </a:rPr>
              <a:t>Ένα μοτίβο που ανήκει ο παραδοσιακός μύθος για τον Αχιλλέα, έχει μεταφερθεί στην ιστορία του Πατρόκλου στην </a:t>
            </a:r>
            <a:r>
              <a:rPr lang="el-GR" i="1" dirty="0" smtClean="0">
                <a:latin typeface="Comic Sans MS" pitchFamily="66" charset="0"/>
              </a:rPr>
              <a:t>Ιλιάδα.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229600" cy="4572000"/>
          </a:xfrm>
        </p:spPr>
        <p:txBody>
          <a:bodyPr>
            <a:normAutofit fontScale="77500" lnSpcReduction="20000"/>
          </a:bodyPr>
          <a:lstStyle/>
          <a:p>
            <a:r>
              <a:rPr lang="el-GR" dirty="0" smtClean="0">
                <a:latin typeface="Comic Sans MS" pitchFamily="66" charset="0"/>
              </a:rPr>
              <a:t>Ακόμη και ο θάνατος του Πατρόκλου αντιστοιχεί στο θάνατο του Αχιλλέα: </a:t>
            </a:r>
          </a:p>
          <a:p>
            <a:pPr marL="457200" indent="-457200" algn="just">
              <a:buFont typeface="+mj-lt"/>
              <a:buAutoNum type="arabicPeriod"/>
            </a:pPr>
            <a:r>
              <a:rPr lang="el-GR" dirty="0" smtClean="0">
                <a:latin typeface="Comic Sans MS" pitchFamily="66" charset="0"/>
              </a:rPr>
              <a:t>Ο Πάτροκλος πεθαίνει κοντά στα τείχη της Τροίας</a:t>
            </a:r>
            <a:r>
              <a:rPr lang="en-US" dirty="0" smtClean="0">
                <a:latin typeface="Comic Sans MS" pitchFamily="66" charset="0"/>
              </a:rPr>
              <a:t>,</a:t>
            </a:r>
            <a:r>
              <a:rPr lang="el-GR" dirty="0" smtClean="0">
                <a:latin typeface="Comic Sans MS" pitchFamily="66" charset="0"/>
              </a:rPr>
              <a:t> όπως θα πεθάνει και ο Αχιλλέας.</a:t>
            </a:r>
            <a:r>
              <a:rPr lang="en-US" dirty="0" smtClean="0">
                <a:latin typeface="Comic Sans MS" pitchFamily="66" charset="0"/>
              </a:rPr>
              <a:t> </a:t>
            </a:r>
            <a:r>
              <a:rPr lang="el-GR" dirty="0" smtClean="0">
                <a:latin typeface="Comic Sans MS" pitchFamily="66" charset="0"/>
              </a:rPr>
              <a:t>Στην επίθεση εναντίον της πόλης συμπεριφέρεται όπως θα συμπεριφερόταν και ο Αχιλλέας σε μια παραδοσιακή αφήγηση για το θάνατό του.</a:t>
            </a:r>
          </a:p>
          <a:p>
            <a:pPr marL="457200" indent="-457200" algn="just">
              <a:buFont typeface="+mj-lt"/>
              <a:buAutoNum type="arabicPeriod"/>
            </a:pPr>
            <a:r>
              <a:rPr lang="el-GR" dirty="0" smtClean="0">
                <a:latin typeface="Comic Sans MS" pitchFamily="66" charset="0"/>
              </a:rPr>
              <a:t>Ο Πάτροκλος σκοτώνεται από ένα συνδυασμό ανθρώπων και θεών (Εύφορβος, Έκτορας, Απόλλωνας). Το ίδιο θα συμβεί και στον Αχιλλέα (Πάρης και Απόλλωνας).</a:t>
            </a:r>
          </a:p>
          <a:p>
            <a:pPr marL="457200" indent="-457200" algn="just">
              <a:buFont typeface="+mj-lt"/>
              <a:buAutoNum type="arabicPeriod"/>
            </a:pPr>
            <a:r>
              <a:rPr lang="el-GR" dirty="0" smtClean="0">
                <a:latin typeface="Comic Sans MS" pitchFamily="66" charset="0"/>
              </a:rPr>
              <a:t>Ο δευτερεύων ρόλος του θεού Απόλλωνα στο θάνατο του Πατρόκλου θυμίζει το ρόλο του και στο θάνατο του Αχιλλέα. Η ανάμιξη του Απόλλωνα στο θάνατο του Πατρόκλου είναι μια απόδειξη ότι ο θάνατος του μιμείται το θάνατο του Αχιλλέα.</a:t>
            </a:r>
          </a:p>
          <a:p>
            <a:pPr>
              <a:buNone/>
            </a:pPr>
            <a:endParaRPr lang="el-GR" dirty="0">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txBody>
          <a:bodyPr>
            <a:normAutofit fontScale="77500" lnSpcReduction="20000"/>
          </a:bodyPr>
          <a:lstStyle/>
          <a:p>
            <a:pPr marL="457200" indent="-457200" algn="just"/>
            <a:r>
              <a:rPr lang="el-GR" dirty="0" smtClean="0">
                <a:latin typeface="Comic Sans MS" pitchFamily="66" charset="0"/>
              </a:rPr>
              <a:t>Ωστόσο υπάρχουν </a:t>
            </a:r>
            <a:r>
              <a:rPr lang="el-GR" i="1" dirty="0" smtClean="0">
                <a:latin typeface="Comic Sans MS" pitchFamily="66" charset="0"/>
              </a:rPr>
              <a:t>μικρές διαφορές</a:t>
            </a:r>
            <a:r>
              <a:rPr lang="el-GR" dirty="0" smtClean="0">
                <a:latin typeface="Comic Sans MS" pitchFamily="66" charset="0"/>
              </a:rPr>
              <a:t>: </a:t>
            </a:r>
          </a:p>
          <a:p>
            <a:pPr marL="457200" indent="-457200" algn="just">
              <a:buNone/>
            </a:pPr>
            <a:r>
              <a:rPr lang="el-GR" dirty="0" smtClean="0">
                <a:latin typeface="Comic Sans MS" pitchFamily="66" charset="0"/>
              </a:rPr>
              <a:t>1) ο θάνατος του Πατρόκλου δεν αντανακλά ακριβώς το θάνατο του Αχιλλέα, γιατί ο Αχιλλέας σκοτώνεται από τόξο και βέλος ενώ ο Πάτροκλος από δόρυ. </a:t>
            </a:r>
          </a:p>
          <a:p>
            <a:pPr algn="just">
              <a:buNone/>
            </a:pPr>
            <a:r>
              <a:rPr lang="el-GR" dirty="0" smtClean="0">
                <a:latin typeface="Comic Sans MS" pitchFamily="66" charset="0"/>
              </a:rPr>
              <a:t>2) Εάν η </a:t>
            </a:r>
            <a:r>
              <a:rPr lang="el-GR" i="1" dirty="0" smtClean="0">
                <a:latin typeface="Comic Sans MS" pitchFamily="66" charset="0"/>
              </a:rPr>
              <a:t>Ιλιάδα</a:t>
            </a:r>
            <a:r>
              <a:rPr lang="el-GR" dirty="0" smtClean="0">
                <a:latin typeface="Comic Sans MS" pitchFamily="66" charset="0"/>
              </a:rPr>
              <a:t> μιμούταν ακριβώς το θάνατο το Αχιλλέα, θα έπρεπε ο Πάτροκλος να σκοτωνόταν από τον Πάρη και η οργή του Αχιλλέα να ξεσπούσε σε εκείνον. </a:t>
            </a:r>
          </a:p>
          <a:p>
            <a:pPr algn="just">
              <a:buNone/>
            </a:pPr>
            <a:r>
              <a:rPr lang="el-GR" dirty="0" smtClean="0">
                <a:latin typeface="Comic Sans MS" pitchFamily="66" charset="0"/>
              </a:rPr>
              <a:t>3) Αντιθέτως, ο Πάρης σκοτώνεται από το Φιλοκτήτη (</a:t>
            </a:r>
            <a:r>
              <a:rPr lang="el-GR" i="1" dirty="0" smtClean="0">
                <a:latin typeface="Comic Sans MS" pitchFamily="66" charset="0"/>
              </a:rPr>
              <a:t>Μ. Ιλιάδα</a:t>
            </a:r>
            <a:r>
              <a:rPr lang="el-GR" dirty="0" smtClean="0">
                <a:latin typeface="Comic Sans MS" pitchFamily="66" charset="0"/>
              </a:rPr>
              <a:t>) και ο Πάτροκλος από τον Έκτορα.</a:t>
            </a:r>
          </a:p>
          <a:p>
            <a:pPr algn="just">
              <a:buNone/>
            </a:pPr>
            <a:endParaRPr lang="el-GR" dirty="0" smtClean="0">
              <a:latin typeface="Comic Sans MS" pitchFamily="66" charset="0"/>
            </a:endParaRPr>
          </a:p>
          <a:p>
            <a:pPr marL="457200" indent="-457200" algn="just"/>
            <a:r>
              <a:rPr lang="el-GR" dirty="0" smtClean="0">
                <a:latin typeface="Comic Sans MS" pitchFamily="66" charset="0"/>
              </a:rPr>
              <a:t> Δεν αναιρείται όμως η αντιστοιχία, καθώς οι ομοιότητες είναι τόσο ισχυρές που το κοινό είναι εξοικειωμένο με τη πάραδοση του Τρωικού πολέμου.</a:t>
            </a:r>
          </a:p>
          <a:p>
            <a:endParaRPr lang="el-GR" dirty="0">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Autofit/>
          </a:bodyPr>
          <a:lstStyle/>
          <a:p>
            <a:r>
              <a:rPr lang="en-US" sz="1800" dirty="0" smtClean="0">
                <a:latin typeface="Comic Sans MS" pitchFamily="66" charset="0"/>
              </a:rPr>
              <a:t>Departure of </a:t>
            </a:r>
            <a:r>
              <a:rPr lang="en-US" sz="1800" dirty="0" err="1" smtClean="0">
                <a:latin typeface="Comic Sans MS" pitchFamily="66" charset="0"/>
              </a:rPr>
              <a:t>Patroclus</a:t>
            </a:r>
            <a:r>
              <a:rPr lang="en-US" sz="1800" dirty="0" smtClean="0">
                <a:latin typeface="Comic Sans MS" pitchFamily="66" charset="0"/>
              </a:rPr>
              <a:t>. Corinthian </a:t>
            </a:r>
            <a:r>
              <a:rPr lang="en-US" sz="1800" dirty="0" err="1" smtClean="0">
                <a:latin typeface="Comic Sans MS" pitchFamily="66" charset="0"/>
              </a:rPr>
              <a:t>aryballos</a:t>
            </a:r>
            <a:r>
              <a:rPr lang="en-US" sz="1800" dirty="0" smtClean="0">
                <a:latin typeface="Comic Sans MS" pitchFamily="66" charset="0"/>
              </a:rPr>
              <a:t>. Basel, private collection. Courtesy of the </a:t>
            </a:r>
            <a:r>
              <a:rPr lang="en-US" sz="1800" dirty="0" err="1" smtClean="0">
                <a:latin typeface="Comic Sans MS" pitchFamily="66" charset="0"/>
              </a:rPr>
              <a:t>Antikenmuseum</a:t>
            </a:r>
            <a:r>
              <a:rPr lang="en-US" sz="1800" dirty="0" smtClean="0">
                <a:latin typeface="Comic Sans MS" pitchFamily="66" charset="0"/>
              </a:rPr>
              <a:t> Basel und </a:t>
            </a:r>
            <a:r>
              <a:rPr lang="en-US" sz="1800" dirty="0" err="1" smtClean="0">
                <a:latin typeface="Comic Sans MS" pitchFamily="66" charset="0"/>
              </a:rPr>
              <a:t>Sammlung</a:t>
            </a:r>
            <a:r>
              <a:rPr lang="en-US" sz="1800" dirty="0" smtClean="0">
                <a:latin typeface="Comic Sans MS" pitchFamily="66" charset="0"/>
              </a:rPr>
              <a:t> Ludwig</a:t>
            </a:r>
            <a:r>
              <a:rPr lang="el-GR" sz="1800" dirty="0" smtClean="0">
                <a:latin typeface="Comic Sans MS" pitchFamily="66" charset="0"/>
              </a:rPr>
              <a:t>;</a:t>
            </a:r>
            <a:r>
              <a:rPr lang="en-US" sz="1800" dirty="0" smtClean="0">
                <a:latin typeface="Comic Sans MS" pitchFamily="66" charset="0"/>
              </a:rPr>
              <a:t> photograph </a:t>
            </a:r>
            <a:r>
              <a:rPr lang="en-US" sz="1800" dirty="0" err="1" smtClean="0">
                <a:latin typeface="Comic Sans MS" pitchFamily="66" charset="0"/>
              </a:rPr>
              <a:t>C.Niggli</a:t>
            </a:r>
            <a:r>
              <a:rPr lang="el-GR" sz="1800" dirty="0" smtClean="0">
                <a:latin typeface="Comic Sans MS" pitchFamily="66" charset="0"/>
              </a:rPr>
              <a:t/>
            </a:r>
            <a:br>
              <a:rPr lang="el-GR" sz="1800" dirty="0" smtClean="0">
                <a:latin typeface="Comic Sans MS" pitchFamily="66" charset="0"/>
              </a:rPr>
            </a:br>
            <a:endParaRPr lang="el-GR" sz="1800" dirty="0">
              <a:latin typeface="Comic Sans MS" pitchFamily="66" charset="0"/>
            </a:endParaRPr>
          </a:p>
        </p:txBody>
      </p:sp>
      <p:sp>
        <p:nvSpPr>
          <p:cNvPr id="3" name="Content Placeholder 2"/>
          <p:cNvSpPr>
            <a:spLocks noGrp="1"/>
          </p:cNvSpPr>
          <p:nvPr>
            <p:ph idx="1"/>
          </p:nvPr>
        </p:nvSpPr>
        <p:spPr/>
        <p:txBody>
          <a:bodyPr/>
          <a:lstStyle/>
          <a:p>
            <a:endParaRPr lang="el-GR" dirty="0"/>
          </a:p>
        </p:txBody>
      </p:sp>
      <p:pic>
        <p:nvPicPr>
          <p:cNvPr id="4" name="4 - Θέση περιεχομένου" descr="departure of Patroclus.jpg"/>
          <p:cNvPicPr>
            <a:picLocks noChangeAspect="1"/>
          </p:cNvPicPr>
          <p:nvPr/>
        </p:nvPicPr>
        <p:blipFill>
          <a:blip r:embed="rId2" cstate="print"/>
          <a:stretch>
            <a:fillRect/>
          </a:stretch>
        </p:blipFill>
        <p:spPr>
          <a:xfrm>
            <a:off x="2928926" y="1500174"/>
            <a:ext cx="3426012" cy="45259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Ο Πάτροκλος ως Ηνίοχος;</a:t>
            </a:r>
            <a:endParaRPr lang="el-GR" sz="3600" i="1" dirty="0">
              <a:latin typeface="Comic Sans MS" pitchFamily="66" charset="0"/>
            </a:endParaRPr>
          </a:p>
        </p:txBody>
      </p:sp>
      <p:sp>
        <p:nvSpPr>
          <p:cNvPr id="3" name="Content Placeholder 2"/>
          <p:cNvSpPr>
            <a:spLocks noGrp="1"/>
          </p:cNvSpPr>
          <p:nvPr>
            <p:ph idx="1"/>
          </p:nvPr>
        </p:nvSpPr>
        <p:spPr/>
        <p:txBody>
          <a:bodyPr>
            <a:normAutofit fontScale="70000" lnSpcReduction="20000"/>
          </a:bodyPr>
          <a:lstStyle/>
          <a:p>
            <a:pPr algn="just"/>
            <a:r>
              <a:rPr lang="el-GR" dirty="0" smtClean="0">
                <a:latin typeface="Comic Sans MS" pitchFamily="66" charset="0"/>
              </a:rPr>
              <a:t>Ο Πάτροκλος παρουσιάζεται σαν πολεμιστής πάνω σε άρμα έχοντας τη συνοδεία ενός ηνίοχου (εύρημα που χρονολογείται στα τέλη του 7</a:t>
            </a:r>
            <a:r>
              <a:rPr lang="el-GR" baseline="30000" dirty="0" smtClean="0">
                <a:latin typeface="Comic Sans MS" pitchFamily="66" charset="0"/>
              </a:rPr>
              <a:t>ου</a:t>
            </a:r>
            <a:r>
              <a:rPr lang="el-GR" dirty="0" smtClean="0">
                <a:latin typeface="Comic Sans MS" pitchFamily="66" charset="0"/>
              </a:rPr>
              <a:t> αι. π.Χ)</a:t>
            </a:r>
          </a:p>
          <a:p>
            <a:pPr algn="just"/>
            <a:r>
              <a:rPr lang="el-GR" dirty="0" smtClean="0">
                <a:latin typeface="Comic Sans MS" pitchFamily="66" charset="0"/>
              </a:rPr>
              <a:t>Η εικόνα του Πατρόκλου ως πολεμιστή με τη συνοδεία ηνιόχου δεν ανήκει αποκλειστικά στην </a:t>
            </a:r>
            <a:r>
              <a:rPr lang="el-GR" i="1" dirty="0" smtClean="0">
                <a:latin typeface="Comic Sans MS" pitchFamily="66" charset="0"/>
              </a:rPr>
              <a:t>Ιλιάδα, </a:t>
            </a:r>
            <a:r>
              <a:rPr lang="el-GR" dirty="0" smtClean="0">
                <a:latin typeface="Comic Sans MS" pitchFamily="66" charset="0"/>
              </a:rPr>
              <a:t>άρα θα ήταν λάθος να υποθέσουμε ότι ο Πάτροκλος είναι ο ηνίοχος του Αχιλλέα.</a:t>
            </a:r>
          </a:p>
          <a:p>
            <a:pPr algn="just"/>
            <a:r>
              <a:rPr lang="el-GR" dirty="0" smtClean="0">
                <a:latin typeface="Comic Sans MS" pitchFamily="66" charset="0"/>
              </a:rPr>
              <a:t>Στην </a:t>
            </a:r>
            <a:r>
              <a:rPr lang="el-GR" i="1" dirty="0" smtClean="0">
                <a:latin typeface="Comic Sans MS" pitchFamily="66" charset="0"/>
              </a:rPr>
              <a:t>Ιλιάδα</a:t>
            </a:r>
            <a:r>
              <a:rPr lang="el-GR" dirty="0" smtClean="0">
                <a:latin typeface="Comic Sans MS" pitchFamily="66" charset="0"/>
              </a:rPr>
              <a:t> στη ραψωδία Ρ τα άλογα του Αχιλλέα πενθούν για το θάνατο του Πατρόκλου και τον ονομάζουν  «ηνίοχο». Λίγους στίχους παρακάτω ο Αυτομέδων τον περιγράφει ως τον πιο έμπειρο στο χειρισμό των αλόγων του Αχιλλέα</a:t>
            </a:r>
          </a:p>
          <a:p>
            <a:pPr algn="just"/>
            <a:r>
              <a:rPr lang="el-GR" dirty="0" smtClean="0">
                <a:latin typeface="Comic Sans MS" pitchFamily="66" charset="0"/>
              </a:rPr>
              <a:t>Ηνίοχος στα ομηρικά συμφραζόμενα μπορεί μερικές φορές να ονομάζεται και ο πολεμιστής που βρίσκεται δίπλα σε αυτόν που οδηγεί το άρμα -&gt; επομένως, υπάρχει μια ασυνέπεια στη χρήση του όρου.</a:t>
            </a:r>
          </a:p>
          <a:p>
            <a:pPr algn="just"/>
            <a:r>
              <a:rPr lang="el-GR" dirty="0" smtClean="0">
                <a:latin typeface="Comic Sans MS" pitchFamily="66" charset="0"/>
              </a:rPr>
              <a:t>Συμπέρασμα: ο Πάτροκλος δεν ήταν ηνίοχος</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Ο Πάτροκλος ως θεράπων</a:t>
            </a:r>
            <a:endParaRPr lang="el-GR" sz="3600" i="1"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pPr algn="just"/>
            <a:r>
              <a:rPr lang="el-GR" dirty="0" smtClean="0">
                <a:latin typeface="Comic Sans MS" pitchFamily="66" charset="0"/>
              </a:rPr>
              <a:t>Ο Πάτροκλος συνήθως παρουσιάζεται </a:t>
            </a:r>
            <a:r>
              <a:rPr lang="el-GR" b="1" dirty="0" smtClean="0">
                <a:latin typeface="Comic Sans MS" pitchFamily="66" charset="0"/>
              </a:rPr>
              <a:t>σαν </a:t>
            </a:r>
            <a:r>
              <a:rPr lang="el-GR" b="1" i="1" dirty="0" smtClean="0">
                <a:latin typeface="Comic Sans MS" pitchFamily="66" charset="0"/>
              </a:rPr>
              <a:t>θεράπων</a:t>
            </a:r>
            <a:r>
              <a:rPr lang="el-GR" b="1" dirty="0" smtClean="0">
                <a:latin typeface="Comic Sans MS" pitchFamily="66" charset="0"/>
              </a:rPr>
              <a:t> </a:t>
            </a:r>
            <a:r>
              <a:rPr lang="el-GR" dirty="0" smtClean="0">
                <a:latin typeface="Comic Sans MS" pitchFamily="66" charset="0"/>
              </a:rPr>
              <a:t>του Αχιλλέα -&gt; η χρήση του όρου δηλώνει την υπεροχή έναντι της λέξης «ηνίοχος»</a:t>
            </a:r>
          </a:p>
          <a:p>
            <a:pPr algn="just"/>
            <a:r>
              <a:rPr lang="el-GR" dirty="0" smtClean="0">
                <a:latin typeface="Comic Sans MS" pitchFamily="66" charset="0"/>
              </a:rPr>
              <a:t>σε μη ιλιαδικούς μύθους συμμετείχε στη μάχη, κάτι που  επιβεβαιώνεται και στην </a:t>
            </a:r>
            <a:r>
              <a:rPr lang="el-GR" i="1" dirty="0" smtClean="0">
                <a:latin typeface="Comic Sans MS" pitchFamily="66" charset="0"/>
              </a:rPr>
              <a:t>Ιλιάδα</a:t>
            </a:r>
            <a:r>
              <a:rPr lang="el-GR" dirty="0" smtClean="0">
                <a:latin typeface="Comic Sans MS" pitchFamily="66" charset="0"/>
              </a:rPr>
              <a:t>                                                                                                     </a:t>
            </a:r>
            <a:r>
              <a:rPr lang="el-GR" sz="2400" dirty="0" smtClean="0">
                <a:latin typeface="Comic Sans MS" pitchFamily="66" charset="0"/>
              </a:rPr>
              <a:t>(</a:t>
            </a:r>
            <a:r>
              <a:rPr lang="el-GR" sz="2400" i="1" dirty="0" smtClean="0">
                <a:latin typeface="Comic Sans MS" pitchFamily="66" charset="0"/>
              </a:rPr>
              <a:t>Ιλ.</a:t>
            </a:r>
            <a:r>
              <a:rPr lang="el-GR" sz="2400" dirty="0" smtClean="0">
                <a:latin typeface="Comic Sans MS" pitchFamily="66" charset="0"/>
              </a:rPr>
              <a:t>16.241-245)</a:t>
            </a:r>
          </a:p>
          <a:p>
            <a:pPr algn="just"/>
            <a:r>
              <a:rPr lang="el-GR" dirty="0" smtClean="0">
                <a:latin typeface="Comic Sans MS" pitchFamily="66" charset="0"/>
              </a:rPr>
              <a:t>Ο Πάτροκλος επομένως ήταν έμπειρος πολεμιστής και μαχόταν δίπλα στο Αχιλλέα</a:t>
            </a:r>
          </a:p>
          <a:p>
            <a:pPr algn="just">
              <a:buNone/>
            </a:pPr>
            <a:r>
              <a:rPr lang="el-GR" dirty="0" smtClean="0">
                <a:latin typeface="Comic Sans MS" pitchFamily="66" charset="0"/>
              </a:rPr>
              <a:t>-&gt; Ήταν συμπολεμιστής και όχι ηνίοχος</a:t>
            </a:r>
          </a:p>
          <a:p>
            <a:pPr algn="just"/>
            <a:r>
              <a:rPr lang="el-GR" dirty="0" smtClean="0">
                <a:latin typeface="Comic Sans MS" pitchFamily="66" charset="0"/>
              </a:rPr>
              <a:t>Ίσως ο Αχιλλέας και ο Πάτροκλος να απεικονιζόταν να πολεμούν μαζί αλλά σε διαφορετικά άρματα.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omic Sans MS" pitchFamily="66" charset="0"/>
              </a:rPr>
              <a:t>Battle over </a:t>
            </a:r>
            <a:r>
              <a:rPr lang="en-US" sz="2400" dirty="0" err="1" smtClean="0">
                <a:latin typeface="Comic Sans MS" pitchFamily="66" charset="0"/>
              </a:rPr>
              <a:t>Eyphorbus</a:t>
            </a:r>
            <a:r>
              <a:rPr lang="en-US" sz="2400" dirty="0" smtClean="0">
                <a:latin typeface="Comic Sans MS" pitchFamily="66" charset="0"/>
              </a:rPr>
              <a:t>. </a:t>
            </a:r>
            <a:r>
              <a:rPr lang="en-US" sz="2400" dirty="0" err="1" smtClean="0">
                <a:latin typeface="Comic Sans MS" pitchFamily="66" charset="0"/>
              </a:rPr>
              <a:t>Rhodian</a:t>
            </a:r>
            <a:r>
              <a:rPr lang="en-US" sz="2400" dirty="0" smtClean="0">
                <a:latin typeface="Comic Sans MS" pitchFamily="66" charset="0"/>
              </a:rPr>
              <a:t> plate. London, British Museum 60.4-41 (A749)</a:t>
            </a:r>
            <a:endParaRPr lang="el-GR" sz="2400" dirty="0">
              <a:latin typeface="Comic Sans MS" pitchFamily="66" charset="0"/>
            </a:endParaRPr>
          </a:p>
        </p:txBody>
      </p:sp>
      <p:pic>
        <p:nvPicPr>
          <p:cNvPr id="4" name="8 - Θέση περιεχομένου" descr="fight1.jpg"/>
          <p:cNvPicPr>
            <a:picLocks noGrp="1" noChangeAspect="1"/>
          </p:cNvPicPr>
          <p:nvPr>
            <p:ph idx="1"/>
          </p:nvPr>
        </p:nvPicPr>
        <p:blipFill>
          <a:blip r:embed="rId2"/>
          <a:stretch>
            <a:fillRect/>
          </a:stretch>
        </p:blipFill>
        <p:spPr>
          <a:xfrm>
            <a:off x="2237232" y="1974215"/>
            <a:ext cx="4669536" cy="43891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4572000"/>
          </a:xfrm>
        </p:spPr>
        <p:txBody>
          <a:bodyPr>
            <a:normAutofit fontScale="85000" lnSpcReduction="20000"/>
          </a:bodyPr>
          <a:lstStyle/>
          <a:p>
            <a:r>
              <a:rPr lang="el-GR" dirty="0" smtClean="0">
                <a:latin typeface="Comic Sans MS" pitchFamily="66" charset="0"/>
              </a:rPr>
              <a:t>Θέση του </a:t>
            </a:r>
            <a:r>
              <a:rPr lang="en-US" dirty="0" smtClean="0">
                <a:latin typeface="Comic Sans MS" pitchFamily="66" charset="0"/>
              </a:rPr>
              <a:t>Burgess</a:t>
            </a:r>
            <a:r>
              <a:rPr lang="el-GR" dirty="0" smtClean="0">
                <a:latin typeface="Comic Sans MS" pitchFamily="66" charset="0"/>
              </a:rPr>
              <a:t>: </a:t>
            </a:r>
          </a:p>
          <a:p>
            <a:pPr>
              <a:buFont typeface="Wingdings" pitchFamily="2" charset="2"/>
              <a:buChar char="Ø"/>
            </a:pPr>
            <a:r>
              <a:rPr lang="el-GR" dirty="0" smtClean="0">
                <a:latin typeface="Comic Sans MS" pitchFamily="66" charset="0"/>
              </a:rPr>
              <a:t>Λόγω της προφορικής παράδοσης, τα ομηρικά ποιήματα κληρονόμησαν τους μηχανισμούς της ποιητικής σύνθεσης που αναπτύχθηκαν επί αιώνες. Έτσι, κληρονόμησαν εκτός από τη τεχνική και τις παραδοσιακές ιστορίες.</a:t>
            </a:r>
          </a:p>
          <a:p>
            <a:pPr>
              <a:buFont typeface="Wingdings" pitchFamily="2" charset="2"/>
              <a:buChar char="Ø"/>
            </a:pPr>
            <a:r>
              <a:rPr lang="el-GR" dirty="0" smtClean="0">
                <a:latin typeface="Comic Sans MS" pitchFamily="66" charset="0"/>
              </a:rPr>
              <a:t>Ο μύθος του Τρωικού πολέμου λειτουργεί ως υπόβαθρο για τα ποιήματα</a:t>
            </a:r>
          </a:p>
          <a:p>
            <a:pPr>
              <a:buFont typeface="Wingdings" pitchFamily="2" charset="2"/>
              <a:buChar char="Ø"/>
            </a:pPr>
            <a:r>
              <a:rPr lang="el-GR" dirty="0" smtClean="0">
                <a:latin typeface="Comic Sans MS" pitchFamily="66" charset="0"/>
              </a:rPr>
              <a:t>Η παράδοση του τρωικού πολέμου υπήρχε πολύ πριν από τη σύνθεση είτε των κυκλίων είτε των ομηρικών ποιημάτων. </a:t>
            </a:r>
          </a:p>
          <a:p>
            <a:pPr>
              <a:buFont typeface="Wingdings" pitchFamily="2" charset="2"/>
              <a:buChar char="Ø"/>
            </a:pPr>
            <a:r>
              <a:rPr lang="el-GR" dirty="0" smtClean="0">
                <a:latin typeface="Comic Sans MS" pitchFamily="66" charset="0"/>
              </a:rPr>
              <a:t>Κύκλια και ομηρικά άντλησαν από την ίδια πηγή της προφορικής παράδοσης.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l-GR" sz="3600" i="1" dirty="0" smtClean="0">
                <a:latin typeface="Comic Sans MS" pitchFamily="66" charset="0"/>
              </a:rPr>
              <a:t>Εύφορβος</a:t>
            </a:r>
            <a:endParaRPr lang="el-GR" sz="3600" i="1" dirty="0">
              <a:latin typeface="Comic Sans MS" pitchFamily="66" charset="0"/>
            </a:endParaRPr>
          </a:p>
        </p:txBody>
      </p:sp>
      <p:sp>
        <p:nvSpPr>
          <p:cNvPr id="3" name="Content Placeholder 2"/>
          <p:cNvSpPr>
            <a:spLocks noGrp="1"/>
          </p:cNvSpPr>
          <p:nvPr>
            <p:ph idx="1"/>
          </p:nvPr>
        </p:nvSpPr>
        <p:spPr/>
        <p:txBody>
          <a:bodyPr>
            <a:normAutofit fontScale="70000" lnSpcReduction="20000"/>
          </a:bodyPr>
          <a:lstStyle/>
          <a:p>
            <a:pPr algn="just"/>
            <a:r>
              <a:rPr lang="el-GR" dirty="0" smtClean="0">
                <a:latin typeface="Comic Sans MS" pitchFamily="66" charset="0"/>
              </a:rPr>
              <a:t>Ιδιαίτερα σημαντικός ο ρόλος του στο θάνατο του Πατρόκλου</a:t>
            </a:r>
          </a:p>
          <a:p>
            <a:pPr algn="just"/>
            <a:r>
              <a:rPr lang="el-GR" dirty="0" smtClean="0">
                <a:latin typeface="Comic Sans MS" pitchFamily="66" charset="0"/>
              </a:rPr>
              <a:t>Η μορφή του Εύφορβου επινοήθηκε προς χάριν της</a:t>
            </a:r>
            <a:r>
              <a:rPr lang="el-GR" i="1" dirty="0" smtClean="0">
                <a:latin typeface="Comic Sans MS" pitchFamily="66" charset="0"/>
              </a:rPr>
              <a:t> Ιλιάδας </a:t>
            </a:r>
            <a:r>
              <a:rPr lang="el-GR" dirty="0" smtClean="0">
                <a:latin typeface="Comic Sans MS" pitchFamily="66" charset="0"/>
              </a:rPr>
              <a:t>(αν αυτό συμβαίνει, τότε η ροδίτικη πλάκα θα ήταν αποκλειστικά εμπνευσμένη από την Ιλιάδα)</a:t>
            </a:r>
            <a:r>
              <a:rPr lang="el-GR" i="1" dirty="0" smtClean="0">
                <a:latin typeface="Comic Sans MS" pitchFamily="66" charset="0"/>
              </a:rPr>
              <a:t> </a:t>
            </a:r>
            <a:endParaRPr lang="el-GR" dirty="0" smtClean="0">
              <a:latin typeface="Comic Sans MS" pitchFamily="66" charset="0"/>
            </a:endParaRPr>
          </a:p>
          <a:p>
            <a:pPr algn="just"/>
            <a:r>
              <a:rPr lang="el-GR" dirty="0" smtClean="0">
                <a:latin typeface="Comic Sans MS" pitchFamily="66" charset="0"/>
              </a:rPr>
              <a:t>Ωστόσο στο Άργος έχει δημιουργηθεί παράδοση που συνδέει τον Εύφορβο και το Μενέλαο (Ο Μενέλαος κέρδισε τα όπλα του Εύφορβου). Στοιχεία αυτής της παράδοσης έχουν άμεση σχέση με την</a:t>
            </a:r>
            <a:r>
              <a:rPr lang="el-GR" i="1" dirty="0" smtClean="0">
                <a:latin typeface="Comic Sans MS" pitchFamily="66" charset="0"/>
              </a:rPr>
              <a:t> Ιλιάδα.</a:t>
            </a:r>
          </a:p>
          <a:p>
            <a:pPr algn="just"/>
            <a:r>
              <a:rPr lang="el-GR" dirty="0" smtClean="0">
                <a:latin typeface="Comic Sans MS" pitchFamily="66" charset="0"/>
              </a:rPr>
              <a:t>Δεν είχε άλλο μυθολογικό ρόλο πέρα από τη συμμετοχή του στο θάνατο του Πατρόκλου </a:t>
            </a:r>
          </a:p>
          <a:p>
            <a:pPr algn="just"/>
            <a:endParaRPr lang="el-GR" dirty="0" smtClean="0">
              <a:latin typeface="Comic Sans MS" pitchFamily="66" charset="0"/>
            </a:endParaRPr>
          </a:p>
          <a:p>
            <a:pPr algn="just"/>
            <a:r>
              <a:rPr lang="el-GR" sz="3300" dirty="0" smtClean="0">
                <a:latin typeface="Comic Sans MS" pitchFamily="66" charset="0"/>
              </a:rPr>
              <a:t>Ερώτημα που δημιουργείται:</a:t>
            </a:r>
          </a:p>
          <a:p>
            <a:pPr algn="just">
              <a:buNone/>
            </a:pPr>
            <a:r>
              <a:rPr lang="el-GR" sz="3300" i="1" dirty="0" smtClean="0">
                <a:latin typeface="Comic Sans MS" pitchFamily="66" charset="0"/>
              </a:rPr>
              <a:t>       Έχει πραγματικά ανεξάρτητο ρόλο από την Ιλιάδα;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525963"/>
          </a:xfrm>
        </p:spPr>
        <p:txBody>
          <a:bodyPr>
            <a:normAutofit fontScale="70000" lnSpcReduction="20000"/>
          </a:bodyPr>
          <a:lstStyle/>
          <a:p>
            <a:pPr algn="just"/>
            <a:r>
              <a:rPr lang="el-GR" dirty="0" smtClean="0">
                <a:latin typeface="Comic Sans MS" pitchFamily="66" charset="0"/>
              </a:rPr>
              <a:t>Ο θάνατος του Πατρόκλου από τον Έκτορα</a:t>
            </a:r>
            <a:r>
              <a:rPr lang="en-US" dirty="0" smtClean="0">
                <a:latin typeface="Comic Sans MS" pitchFamily="66" charset="0"/>
              </a:rPr>
              <a:t> </a:t>
            </a:r>
            <a:r>
              <a:rPr lang="el-GR" dirty="0" smtClean="0">
                <a:latin typeface="Comic Sans MS" pitchFamily="66" charset="0"/>
              </a:rPr>
              <a:t>είναι ένα παραδοσιακό στοιχείο, με τη διαφορά ότι κατείχε μικρότερη έκταση σε σχέση με την έκταση που πήρε το επεισόδιο αυτό στην ομηρική ποίηση.</a:t>
            </a:r>
          </a:p>
          <a:p>
            <a:pPr algn="just"/>
            <a:r>
              <a:rPr lang="el-GR" dirty="0" smtClean="0">
                <a:latin typeface="Comic Sans MS" pitchFamily="66" charset="0"/>
              </a:rPr>
              <a:t> Όμως η αφήγηση του Ομήρου έχει διαμορφωθεί έτσι για να μοιάζει ο θάνατος του Πατρόκλου με το θάνατο του Αχιλλέα</a:t>
            </a:r>
            <a:r>
              <a:rPr lang="el-GR" dirty="0" smtClean="0"/>
              <a:t>.</a:t>
            </a:r>
          </a:p>
          <a:p>
            <a:pPr marL="457200" indent="-457200" algn="just"/>
            <a:endParaRPr lang="el-GR" dirty="0" smtClean="0">
              <a:latin typeface="Comic Sans MS" pitchFamily="66" charset="0"/>
            </a:endParaRPr>
          </a:p>
          <a:p>
            <a:pPr marL="457200" indent="-457200" algn="just"/>
            <a:r>
              <a:rPr lang="el-GR" dirty="0" smtClean="0">
                <a:latin typeface="Comic Sans MS" pitchFamily="66" charset="0"/>
              </a:rPr>
              <a:t>Ο θάνατος του Πατρόκλου πιθανόν να αφηγείται και σε άλλα έπη πέρα από την </a:t>
            </a:r>
            <a:r>
              <a:rPr lang="el-GR" i="1" dirty="0" smtClean="0">
                <a:latin typeface="Comic Sans MS" pitchFamily="66" charset="0"/>
              </a:rPr>
              <a:t>Ιλάδα, </a:t>
            </a:r>
            <a:r>
              <a:rPr lang="el-GR" dirty="0" smtClean="0">
                <a:latin typeface="Comic Sans MS" pitchFamily="66" charset="0"/>
              </a:rPr>
              <a:t>όχι όμως τόσο αναλυτικά.           </a:t>
            </a:r>
          </a:p>
          <a:p>
            <a:pPr marL="457200" indent="-457200" algn="just"/>
            <a:r>
              <a:rPr lang="el-GR" dirty="0" smtClean="0">
                <a:latin typeface="Comic Sans MS" pitchFamily="66" charset="0"/>
              </a:rPr>
              <a:t>Για αυτό οι μελετητές  θεωρούν ότι η μορφή του Εύφορβου δημιουργήθηκε στην </a:t>
            </a:r>
            <a:r>
              <a:rPr lang="el-GR" i="1" dirty="0" smtClean="0">
                <a:latin typeface="Comic Sans MS" pitchFamily="66" charset="0"/>
              </a:rPr>
              <a:t>Ιλιάδα</a:t>
            </a:r>
          </a:p>
          <a:p>
            <a:pPr marL="457200" indent="-457200" algn="just"/>
            <a:r>
              <a:rPr lang="el-GR" dirty="0" smtClean="0">
                <a:latin typeface="Comic Sans MS" pitchFamily="66" charset="0"/>
              </a:rPr>
              <a:t>Η μορφή του Ευφόρβου υπάρχει στα Κύκλια έπη αλλά και σε άλλα χαμένα έπη σήμερα. </a:t>
            </a:r>
          </a:p>
          <a:p>
            <a:r>
              <a:rPr lang="el-GR" dirty="0" smtClean="0">
                <a:latin typeface="Comic Sans MS" pitchFamily="66" charset="0"/>
              </a:rPr>
              <a:t> Τα Κύκλια έπη παρουσίαζαν λεπτομέρειες των παραδοσιακών ιστοριών   που δεν ήταν τόσο γνωστές   </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i="1" dirty="0" smtClean="0">
                <a:latin typeface="Comic Sans MS" pitchFamily="66" charset="0"/>
              </a:rPr>
              <a:t>Νεκρικοί αγώνες προς τιμήν του Πατρόκλου</a:t>
            </a:r>
            <a:endParaRPr lang="el-GR" sz="3600" i="1" dirty="0">
              <a:latin typeface="Comic Sans MS" pitchFamily="66" charset="0"/>
            </a:endParaRPr>
          </a:p>
        </p:txBody>
      </p:sp>
      <p:sp>
        <p:nvSpPr>
          <p:cNvPr id="3" name="Content Placeholder 2"/>
          <p:cNvSpPr>
            <a:spLocks noGrp="1"/>
          </p:cNvSpPr>
          <p:nvPr>
            <p:ph idx="1"/>
          </p:nvPr>
        </p:nvSpPr>
        <p:spPr>
          <a:xfrm>
            <a:off x="428596" y="1785926"/>
            <a:ext cx="8229600" cy="4525963"/>
          </a:xfrm>
        </p:spPr>
        <p:txBody>
          <a:bodyPr>
            <a:normAutofit fontScale="92500" lnSpcReduction="20000"/>
          </a:bodyPr>
          <a:lstStyle/>
          <a:p>
            <a:r>
              <a:rPr lang="el-GR" dirty="0" smtClean="0">
                <a:latin typeface="Comic Sans MS" pitchFamily="66" charset="0"/>
              </a:rPr>
              <a:t>Αρχές του 6</a:t>
            </a:r>
            <a:r>
              <a:rPr lang="el-GR" baseline="30000" dirty="0" smtClean="0">
                <a:latin typeface="Comic Sans MS" pitchFamily="66" charset="0"/>
              </a:rPr>
              <a:t>ου</a:t>
            </a:r>
            <a:r>
              <a:rPr lang="el-GR" dirty="0" smtClean="0">
                <a:latin typeface="Comic Sans MS" pitchFamily="66" charset="0"/>
              </a:rPr>
              <a:t> αιώνα -&gt; επιστροφή στο θέμα του Πατρόκλου με απεικονίσεις των νεκρικών αγώνων προς τιμήν του</a:t>
            </a:r>
          </a:p>
          <a:p>
            <a:pPr algn="just"/>
            <a:r>
              <a:rPr lang="el-GR" dirty="0" smtClean="0">
                <a:latin typeface="Comic Sans MS" pitchFamily="66" charset="0"/>
              </a:rPr>
              <a:t>Πιθανότατα να μην είναι παραδοσιακό στοιχείο, αλλά να εφευρέθηκαν για την ιστορία της </a:t>
            </a:r>
            <a:r>
              <a:rPr lang="el-GR" i="1" dirty="0" smtClean="0">
                <a:latin typeface="Comic Sans MS" pitchFamily="66" charset="0"/>
              </a:rPr>
              <a:t>Ιλιάδας</a:t>
            </a:r>
          </a:p>
          <a:p>
            <a:pPr algn="just"/>
            <a:r>
              <a:rPr lang="el-GR" dirty="0" smtClean="0">
                <a:latin typeface="Comic Sans MS" pitchFamily="66" charset="0"/>
              </a:rPr>
              <a:t> Νεοαναλυτικοί: οι αγώνες προς τιμήν του Πατρόκλου αντανακλούν τον παραδοσιακό μύθο για τους αγώνες προς τιμήν του Αχιλλέα</a:t>
            </a:r>
          </a:p>
          <a:p>
            <a:pPr algn="just"/>
            <a:r>
              <a:rPr lang="el-GR" dirty="0" smtClean="0">
                <a:latin typeface="Comic Sans MS" pitchFamily="66" charset="0"/>
              </a:rPr>
              <a:t>Η διεξαγωγή αγώνων προς τιμή ενός νεκρού είναι </a:t>
            </a:r>
            <a:r>
              <a:rPr lang="el-GR" b="1" dirty="0" smtClean="0">
                <a:latin typeface="Comic Sans MS" pitchFamily="66" charset="0"/>
              </a:rPr>
              <a:t>τυπικό μοτίβο</a:t>
            </a:r>
            <a:r>
              <a:rPr lang="el-GR" dirty="0" smtClean="0">
                <a:latin typeface="Comic Sans MS" pitchFamily="66" charset="0"/>
              </a:rPr>
              <a:t>. Δεν ανήκουν αποκλειστικά στον Αχιλλέα.</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572000"/>
          </a:xfrm>
        </p:spPr>
        <p:txBody>
          <a:bodyPr>
            <a:normAutofit fontScale="85000" lnSpcReduction="20000"/>
          </a:bodyPr>
          <a:lstStyle/>
          <a:p>
            <a:r>
              <a:rPr lang="el-GR" dirty="0" smtClean="0">
                <a:latin typeface="Comic Sans MS" pitchFamily="66" charset="0"/>
              </a:rPr>
              <a:t>Αν οι νεκρικοί αγώνες προς τιμήν του Πατρόκλου είναι μια ιλιαδική καινοτομία, τότε τα αγγεία που απεικονίζουν την κηδεία του θα πρέπει να θεωρηθούν ότι είναι εμπνευσμένα από την Ιλιάδα αποκλειστικά.</a:t>
            </a:r>
          </a:p>
          <a:p>
            <a:pPr algn="just"/>
            <a:r>
              <a:rPr lang="el-GR" dirty="0" smtClean="0">
                <a:latin typeface="Comic Sans MS" pitchFamily="66" charset="0"/>
              </a:rPr>
              <a:t>Κατά πόσο οι νεκρικοί αγώνες όμως ήταν κατάλληλοι για τον Πάτροκλο;</a:t>
            </a:r>
          </a:p>
          <a:p>
            <a:pPr algn="just"/>
            <a:r>
              <a:rPr lang="el-GR" dirty="0" smtClean="0">
                <a:latin typeface="Comic Sans MS" pitchFamily="66" charset="0"/>
              </a:rPr>
              <a:t>Οι μελετητές υποστηρίζουν ότι, παρόλο που οι νεκρικοί αγώνες είναι ένα μοτίβο, δεν ταιριάζουν στον Πάτροκλο. Όλη η ραψωδία 23 αντανακλά τους νεκρικούς αγώνες προς τιμήν του Αχιλλέα.</a:t>
            </a:r>
          </a:p>
          <a:p>
            <a:pPr algn="just"/>
            <a:r>
              <a:rPr lang="el-GR" dirty="0" smtClean="0">
                <a:latin typeface="Comic Sans MS" pitchFamily="66" charset="0"/>
              </a:rPr>
              <a:t>Ο Πάτροκλος εξακολουθεί και στο θάνατό του να εκπροσωπεί τον Αχιλλέα.</a:t>
            </a: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t>Η μάχη πάνω από το σώμα του Πατρόκλου</a:t>
            </a:r>
            <a:endParaRPr lang="el-GR" sz="3600" i="1" dirty="0"/>
          </a:p>
        </p:txBody>
      </p:sp>
      <p:sp>
        <p:nvSpPr>
          <p:cNvPr id="3" name="Content Placeholder 2"/>
          <p:cNvSpPr>
            <a:spLocks noGrp="1"/>
          </p:cNvSpPr>
          <p:nvPr>
            <p:ph idx="1"/>
          </p:nvPr>
        </p:nvSpPr>
        <p:spPr/>
        <p:txBody>
          <a:bodyPr>
            <a:normAutofit fontScale="70000" lnSpcReduction="20000"/>
          </a:bodyPr>
          <a:lstStyle/>
          <a:p>
            <a:r>
              <a:rPr lang="el-GR" dirty="0" smtClean="0">
                <a:latin typeface="Comic Sans MS" pitchFamily="66" charset="0"/>
              </a:rPr>
              <a:t>Άλλοτε θεωρείται ομηρική</a:t>
            </a:r>
          </a:p>
          <a:p>
            <a:pPr algn="just"/>
            <a:r>
              <a:rPr lang="el-GR" dirty="0" smtClean="0">
                <a:latin typeface="Comic Sans MS" pitchFamily="66" charset="0"/>
              </a:rPr>
              <a:t>Όμως οι Νεοαναλυτικοί: παραλληλίζουν τη μάχη πάνω από το σώμα του Πατρόκλου με τη μάχη πάνω από το σώμα του Αχιλλέα. </a:t>
            </a:r>
          </a:p>
          <a:p>
            <a:pPr algn="just"/>
            <a:r>
              <a:rPr lang="el-GR" dirty="0" smtClean="0">
                <a:latin typeface="Comic Sans MS" pitchFamily="66" charset="0"/>
              </a:rPr>
              <a:t>Η μάχη πάνω από το σώμα του νεκρού είναι ένα και αυτή ένα </a:t>
            </a:r>
            <a:r>
              <a:rPr lang="el-GR" b="1" dirty="0" smtClean="0">
                <a:latin typeface="Comic Sans MS" pitchFamily="66" charset="0"/>
              </a:rPr>
              <a:t>τυπικό μοτίβο</a:t>
            </a:r>
          </a:p>
          <a:p>
            <a:pPr algn="just"/>
            <a:r>
              <a:rPr lang="el-GR" dirty="0" smtClean="0">
                <a:latin typeface="Comic Sans MS" pitchFamily="66" charset="0"/>
              </a:rPr>
              <a:t>Η μάχη πάνω από τον Πάτροκλο μιμείται τη μάχη πάνω  από το σώμα του Αχιλλέα για τους εξής λόγους:</a:t>
            </a:r>
          </a:p>
          <a:p>
            <a:pPr marL="457200" indent="-457200" algn="just">
              <a:buFont typeface="+mj-lt"/>
              <a:buAutoNum type="arabicPeriod"/>
            </a:pPr>
            <a:r>
              <a:rPr lang="el-GR" dirty="0" smtClean="0">
                <a:latin typeface="Comic Sans MS" pitchFamily="66" charset="0"/>
              </a:rPr>
              <a:t>Η μάχη πάνω από το σώμα του Πατρόκλου διήρκεσε μια μέρα, όπως και η μάχη για το σώμα του Αχιλλέα.</a:t>
            </a:r>
          </a:p>
          <a:p>
            <a:pPr marL="457200" indent="-457200" algn="just">
              <a:buFont typeface="+mj-lt"/>
              <a:buAutoNum type="arabicPeriod"/>
            </a:pPr>
            <a:r>
              <a:rPr lang="el-GR" dirty="0" smtClean="0">
                <a:latin typeface="Comic Sans MS" pitchFamily="66" charset="0"/>
              </a:rPr>
              <a:t>Η μάχη πάνω από το σώμα του Αχιλλέα τελειώνει με ανεμοθύελλα, ενώ μάχη για τον Πάτροκλο τελειώνει με ομίχλη.</a:t>
            </a:r>
          </a:p>
          <a:p>
            <a:pPr marL="457200" indent="-457200" algn="just">
              <a:buFont typeface="+mj-lt"/>
              <a:buAutoNum type="arabicPeriod"/>
            </a:pPr>
            <a:r>
              <a:rPr lang="el-GR" dirty="0" smtClean="0">
                <a:latin typeface="Comic Sans MS" pitchFamily="66" charset="0"/>
              </a:rPr>
              <a:t>Ο Αίας προστατεύει τα νεκρά σώματα και των δυο ηρώων</a:t>
            </a:r>
          </a:p>
          <a:p>
            <a:pPr>
              <a:buNone/>
            </a:pPr>
            <a:r>
              <a:rPr lang="el-GR" dirty="0" smtClean="0">
                <a:latin typeface="Comic Sans MS" pitchFamily="66" charset="0"/>
              </a:rPr>
              <a:t>       (τυπικός και ο ρόλος του Αίαντα, δεν αποτελεί απαραίτητα ομηρική προσθήκη)</a:t>
            </a:r>
            <a:endParaRPr lang="el-GR" dirty="0">
              <a:latin typeface="Comic Sans MS" pitchFamily="66"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72000"/>
          </a:xfrm>
        </p:spPr>
        <p:txBody>
          <a:bodyPr>
            <a:normAutofit fontScale="77500" lnSpcReduction="20000"/>
          </a:bodyPr>
          <a:lstStyle/>
          <a:p>
            <a:pPr algn="just"/>
            <a:r>
              <a:rPr lang="el-GR" dirty="0" smtClean="0">
                <a:latin typeface="Comic Sans MS" pitchFamily="66" charset="0"/>
              </a:rPr>
              <a:t>Επομένως η μάχη πάνω από το νεκρό σώμα του Πατρόκλου αντανακλά την </a:t>
            </a:r>
            <a:r>
              <a:rPr lang="el-GR" b="1" dirty="0" smtClean="0">
                <a:latin typeface="Comic Sans MS" pitchFamily="66" charset="0"/>
              </a:rPr>
              <a:t>παραδοσιακή μάχη </a:t>
            </a:r>
            <a:r>
              <a:rPr lang="el-GR" dirty="0" smtClean="0">
                <a:latin typeface="Comic Sans MS" pitchFamily="66" charset="0"/>
              </a:rPr>
              <a:t>πάνω από το σώμα του Αχιλλέα.</a:t>
            </a:r>
          </a:p>
          <a:p>
            <a:pPr algn="just"/>
            <a:r>
              <a:rPr lang="el-GR" dirty="0" smtClean="0">
                <a:latin typeface="Comic Sans MS" pitchFamily="66" charset="0"/>
              </a:rPr>
              <a:t>Νεοαναλυτικοί: η ιλιαδική παρουσίαση των δυο στοιχείων στη μορφή του Πατρόκλου είναι μια </a:t>
            </a:r>
            <a:r>
              <a:rPr lang="el-GR" u="sng" dirty="0" smtClean="0">
                <a:latin typeface="Comic Sans MS" pitchFamily="66" charset="0"/>
              </a:rPr>
              <a:t>μίμηση</a:t>
            </a:r>
            <a:r>
              <a:rPr lang="el-GR" dirty="0" smtClean="0">
                <a:latin typeface="Comic Sans MS" pitchFamily="66" charset="0"/>
              </a:rPr>
              <a:t> της μάχης πάνω από το σώμα του Αχιλλέα και των νεκρικών αγώνων προς τιμήν του </a:t>
            </a:r>
          </a:p>
          <a:p>
            <a:pPr algn="just"/>
            <a:r>
              <a:rPr lang="el-GR" dirty="0" smtClean="0">
                <a:latin typeface="Comic Sans MS" pitchFamily="66" charset="0"/>
              </a:rPr>
              <a:t>Λογικό για έναν ήρωα σαν τον Πάτροκλο να έγινε μάχη πάνω από το σώμα του, όχι όμως και νεκρικοί αγώνες τέτοιου μεγέθους</a:t>
            </a:r>
          </a:p>
          <a:p>
            <a:pPr algn="just"/>
            <a:r>
              <a:rPr lang="el-GR" dirty="0" smtClean="0">
                <a:latin typeface="Comic Sans MS" pitchFamily="66" charset="0"/>
              </a:rPr>
              <a:t>Θεωρείται ίσως υπερβολή στην περίπτωση του Πατρόκλου</a:t>
            </a:r>
          </a:p>
          <a:p>
            <a:pPr algn="just">
              <a:buNone/>
            </a:pPr>
            <a:r>
              <a:rPr lang="el-GR" dirty="0" smtClean="0">
                <a:latin typeface="Comic Sans MS" pitchFamily="66" charset="0"/>
              </a:rPr>
              <a:t>    -&gt; πιθανόν οι νεκρικοί αγώνες προς τιμήν του να είναι ομηρική επινόηση.</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Διομήδης</a:t>
            </a:r>
            <a:endParaRPr lang="el-GR" sz="3600" i="1"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l-GR" dirty="0" smtClean="0">
                <a:latin typeface="Comic Sans MS" pitchFamily="66" charset="0"/>
              </a:rPr>
              <a:t>Σημαντικός ήρωας, απεικονίζεται σε καλλιτεχνικές αναπαραστάσεις του 6</a:t>
            </a:r>
            <a:r>
              <a:rPr lang="el-GR" baseline="30000" dirty="0" smtClean="0">
                <a:latin typeface="Comic Sans MS" pitchFamily="66" charset="0"/>
              </a:rPr>
              <a:t>ου</a:t>
            </a:r>
            <a:r>
              <a:rPr lang="el-GR" dirty="0" smtClean="0">
                <a:latin typeface="Comic Sans MS" pitchFamily="66" charset="0"/>
              </a:rPr>
              <a:t> αιώνα σε διαφόρα επεισοδία του Τρωικού πολέμου</a:t>
            </a:r>
          </a:p>
          <a:p>
            <a:r>
              <a:rPr lang="el-GR" dirty="0" smtClean="0">
                <a:latin typeface="Comic Sans MS" pitchFamily="66" charset="0"/>
              </a:rPr>
              <a:t>Σπάνια αποτέλει πρωταρχική φιγούρα </a:t>
            </a:r>
          </a:p>
          <a:p>
            <a:r>
              <a:rPr lang="el-GR" dirty="0" smtClean="0">
                <a:latin typeface="Comic Sans MS" pitchFamily="66" charset="0"/>
              </a:rPr>
              <a:t>Αναφορά στην ραψωδία Ε και Ζ της Ιλιάδας:</a:t>
            </a:r>
          </a:p>
          <a:p>
            <a:pPr>
              <a:buNone/>
            </a:pPr>
            <a:r>
              <a:rPr lang="el-GR" dirty="0" smtClean="0">
                <a:latin typeface="Comic Sans MS" pitchFamily="66" charset="0"/>
              </a:rPr>
              <a:t>   -&gt; αναφορά στην αριστεία του, τη στιγμή που λείπει ο Αχιλλέας από τη μάχη, με τη βοήθεια της Αθηνάς </a:t>
            </a:r>
          </a:p>
          <a:p>
            <a:r>
              <a:rPr lang="el-GR" dirty="0" smtClean="0">
                <a:latin typeface="Comic Sans MS" pitchFamily="66" charset="0"/>
              </a:rPr>
              <a:t>Παρουσιάζεται ως ένας γενναίος και ικανός πολεμιστής</a:t>
            </a:r>
          </a:p>
          <a:p>
            <a:pPr>
              <a:buNone/>
            </a:pPr>
            <a:r>
              <a:rPr lang="el-GR" dirty="0" smtClean="0">
                <a:latin typeface="Comic Sans MS" pitchFamily="66"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525963"/>
          </a:xfrm>
        </p:spPr>
        <p:txBody>
          <a:bodyPr>
            <a:normAutofit fontScale="92500" lnSpcReduction="20000"/>
          </a:bodyPr>
          <a:lstStyle/>
          <a:p>
            <a:r>
              <a:rPr lang="el-GR" dirty="0" smtClean="0">
                <a:latin typeface="Comic Sans MS" pitchFamily="66" charset="0"/>
              </a:rPr>
              <a:t>Η θεά Αθηνά και ο Διομήδης απεικονίζονται συχνά μαζί</a:t>
            </a:r>
          </a:p>
          <a:p>
            <a:r>
              <a:rPr lang="el-GR" dirty="0" smtClean="0">
                <a:latin typeface="Comic Sans MS" pitchFamily="66" charset="0"/>
              </a:rPr>
              <a:t>Υπάρχουν αναπαραστάσεις του 6</a:t>
            </a:r>
            <a:r>
              <a:rPr lang="el-GR" baseline="30000" dirty="0" smtClean="0">
                <a:latin typeface="Comic Sans MS" pitchFamily="66" charset="0"/>
              </a:rPr>
              <a:t>ου</a:t>
            </a:r>
            <a:r>
              <a:rPr lang="el-GR" dirty="0" smtClean="0">
                <a:latin typeface="Comic Sans MS" pitchFamily="66" charset="0"/>
              </a:rPr>
              <a:t> αιώνα που θα μπορούσαν να θεωρηθούν εμπνευσμένες από την Ιλιάδα</a:t>
            </a:r>
          </a:p>
          <a:p>
            <a:pPr>
              <a:buNone/>
            </a:pPr>
            <a:r>
              <a:rPr lang="el-GR" dirty="0" smtClean="0">
                <a:latin typeface="Comic Sans MS" pitchFamily="66" charset="0"/>
              </a:rPr>
              <a:t>   1) μια ασπίδα του 6</a:t>
            </a:r>
            <a:r>
              <a:rPr lang="el-GR" baseline="30000" dirty="0" smtClean="0">
                <a:latin typeface="Comic Sans MS" pitchFamily="66" charset="0"/>
              </a:rPr>
              <a:t>ου</a:t>
            </a:r>
            <a:r>
              <a:rPr lang="el-GR" dirty="0" smtClean="0">
                <a:latin typeface="Comic Sans MS" pitchFamily="66" charset="0"/>
              </a:rPr>
              <a:t> αι.: απεικονίζει την Αθηνά με έναν άγνωστο πολεμιστή πάνω σε άρμα</a:t>
            </a:r>
          </a:p>
          <a:p>
            <a:pPr>
              <a:buNone/>
            </a:pPr>
            <a:r>
              <a:rPr lang="el-GR" dirty="0" smtClean="0">
                <a:latin typeface="Comic Sans MS" pitchFamily="66" charset="0"/>
              </a:rPr>
              <a:t>   2) λίγο αργότερα, ένα βάζο: απεικονίζει ένα πολεμιστή πάνω σε άρμα, αντιμέτωπο με τη θεά</a:t>
            </a:r>
          </a:p>
          <a:p>
            <a:pPr>
              <a:buNone/>
            </a:pPr>
            <a:r>
              <a:rPr lang="el-GR" dirty="0" smtClean="0">
                <a:latin typeface="Comic Sans MS" pitchFamily="66" charset="0"/>
              </a:rPr>
              <a:t>   3) πήλινη πλάκα, μέσα 6</a:t>
            </a:r>
            <a:r>
              <a:rPr lang="el-GR" baseline="30000" dirty="0" smtClean="0">
                <a:latin typeface="Comic Sans MS" pitchFamily="66" charset="0"/>
              </a:rPr>
              <a:t>ου</a:t>
            </a:r>
            <a:r>
              <a:rPr lang="el-GR" dirty="0" smtClean="0">
                <a:latin typeface="Comic Sans MS" pitchFamily="66" charset="0"/>
              </a:rPr>
              <a:t> αι.: απεικονίζει το Διομήδη και την Αθηνά πάνω σε άρμα </a:t>
            </a:r>
            <a:endParaRPr lang="el-GR" dirty="0">
              <a:latin typeface="Comic Sans MS" pitchFamily="66"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525963"/>
          </a:xfrm>
        </p:spPr>
        <p:txBody>
          <a:bodyPr>
            <a:normAutofit fontScale="85000" lnSpcReduction="20000"/>
          </a:bodyPr>
          <a:lstStyle/>
          <a:p>
            <a:r>
              <a:rPr lang="el-GR" dirty="0" smtClean="0">
                <a:latin typeface="Comic Sans MS" pitchFamily="66" charset="0"/>
              </a:rPr>
              <a:t>Πολλοί συνδέουν το Διομήδη και την αριστεία του με την Ιλιάδα</a:t>
            </a:r>
          </a:p>
          <a:p>
            <a:r>
              <a:rPr lang="el-GR" dirty="0" smtClean="0">
                <a:latin typeface="Comic Sans MS" pitchFamily="66" charset="0"/>
              </a:rPr>
              <a:t>Η αριστεία του φανερώνεται λόγω της απουσίας του Αχιλλέα από τη μάχη -&gt; αυτό συμβαίνει λόγω της επεκτατικής φύσης της Ιλιάδας</a:t>
            </a:r>
          </a:p>
          <a:p>
            <a:r>
              <a:rPr lang="el-GR" dirty="0" smtClean="0">
                <a:latin typeface="Comic Sans MS" pitchFamily="66" charset="0"/>
              </a:rPr>
              <a:t>Όμως: η συναιτεριστική επιχείρηση (Αθηνάς- Διομήδη), θα μπορούσε να συμβεί οποιαδήποτε στιγμή στο Τρωικό μύθο ή ακόμη και στο μύθο της Αθηνάς </a:t>
            </a:r>
          </a:p>
          <a:p>
            <a:r>
              <a:rPr lang="el-GR" dirty="0" smtClean="0">
                <a:latin typeface="Comic Sans MS" pitchFamily="66" charset="0"/>
              </a:rPr>
              <a:t>Στον ελληνικό μύθο η Αθηνά βοηθά συνεχώς ήρωες, όπως π.χ. τον Τυδέα στην Ιλιάδα, τον πατέρα του Διομήδη.</a:t>
            </a:r>
            <a:endParaRPr lang="el-GR" dirty="0">
              <a:latin typeface="Comic Sans MS" pitchFamily="66"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Μη ιλιαδικές απεικονίσεις</a:t>
            </a:r>
            <a:r>
              <a:rPr lang="en-US" sz="3600" i="1" dirty="0" smtClean="0">
                <a:latin typeface="Comic Sans MS" pitchFamily="66" charset="0"/>
              </a:rPr>
              <a:t> </a:t>
            </a:r>
            <a:r>
              <a:rPr lang="el-GR" sz="3600" i="1" dirty="0" smtClean="0">
                <a:latin typeface="Comic Sans MS" pitchFamily="66" charset="0"/>
              </a:rPr>
              <a:t>του Διομήδη</a:t>
            </a:r>
            <a:endParaRPr lang="el-GR" sz="3600" i="1"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l-GR" dirty="0" smtClean="0">
                <a:latin typeface="Comic Sans MS" pitchFamily="66" charset="0"/>
              </a:rPr>
              <a:t>Απεικονίσεις που τονίζουν την παρουσία του ήρωα σε επεισόδια που συνδέονται με τον Τρωικό πόλεμο είναι οι εξής:</a:t>
            </a:r>
          </a:p>
          <a:p>
            <a:pPr marL="457200" indent="-457200">
              <a:buFont typeface="+mj-lt"/>
              <a:buAutoNum type="arabicPeriod"/>
            </a:pPr>
            <a:r>
              <a:rPr lang="el-GR" dirty="0" smtClean="0">
                <a:latin typeface="Comic Sans MS" pitchFamily="66" charset="0"/>
              </a:rPr>
              <a:t>Σε κορινθιακό αγγείο, περίπου του 600 π.Χ.: Διομήδης-Αίας εκτός ιλιαδικού πλαισίου</a:t>
            </a:r>
          </a:p>
          <a:p>
            <a:pPr marL="457200" indent="-457200">
              <a:buFont typeface="+mj-lt"/>
              <a:buAutoNum type="arabicPeriod"/>
            </a:pPr>
            <a:r>
              <a:rPr lang="el-GR" dirty="0" smtClean="0">
                <a:latin typeface="Comic Sans MS" pitchFamily="66" charset="0"/>
              </a:rPr>
              <a:t>Σε χαμένο αγγείο του 500 π.Χ.: </a:t>
            </a:r>
          </a:p>
          <a:p>
            <a:pPr marL="457200" indent="-457200">
              <a:buNone/>
            </a:pPr>
            <a:r>
              <a:rPr lang="el-GR" dirty="0" smtClean="0">
                <a:latin typeface="Comic Sans MS" pitchFamily="66" charset="0"/>
              </a:rPr>
              <a:t>      Μάχη πάνω από το σώμα του Αχιλλέα: ο Σθένελος περιποιείται το τραύμα του Διομήδη στο δάχτυλο. Θυμίζει το τραύμα στο ώμο το οποίο θεραπεύτηκε ως εκ θαύματος από την Αθηνά</a:t>
            </a:r>
            <a:r>
              <a:rPr lang="el-GR" i="1" dirty="0" smtClean="0">
                <a:latin typeface="Comic Sans MS" pitchFamily="66" charset="0"/>
              </a:rPr>
              <a:t> </a:t>
            </a:r>
            <a:r>
              <a:rPr lang="el-GR" dirty="0" smtClean="0">
                <a:latin typeface="Comic Sans MS" pitchFamily="66" charset="0"/>
              </a:rPr>
              <a:t>(</a:t>
            </a:r>
            <a:r>
              <a:rPr lang="el-GR" i="1" dirty="0" smtClean="0">
                <a:latin typeface="Comic Sans MS" pitchFamily="66" charset="0"/>
              </a:rPr>
              <a:t>Ιλιάδα</a:t>
            </a:r>
            <a:r>
              <a:rPr lang="el-GR" dirty="0" smtClean="0">
                <a:latin typeface="Comic Sans MS" pitchFamily="66" charset="0"/>
              </a:rPr>
              <a:t> ραψωδία Ε)</a:t>
            </a:r>
          </a:p>
          <a:p>
            <a:pPr marL="457200" indent="-457200">
              <a:buNone/>
            </a:pPr>
            <a:r>
              <a:rPr lang="el-GR" dirty="0" smtClean="0">
                <a:latin typeface="Comic Sans MS" pitchFamily="66" charset="0"/>
              </a:rPr>
              <a:t> 3.Συμμετοχή στην πρεσβεία προς τον Αχιλλέα</a:t>
            </a:r>
          </a:p>
          <a:p>
            <a:pPr marL="457200" indent="-457200">
              <a:buNone/>
            </a:pPr>
            <a:endParaRPr lang="el-GR"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latin typeface="Comic Sans MS" pitchFamily="66" charset="0"/>
              </a:rPr>
              <a:t>Ad hoc </a:t>
            </a:r>
            <a:r>
              <a:rPr lang="el-GR" sz="3200" i="1" dirty="0" smtClean="0">
                <a:latin typeface="Comic Sans MS" pitchFamily="66" charset="0"/>
              </a:rPr>
              <a:t>επινοήσεις</a:t>
            </a:r>
            <a:endParaRPr lang="el-GR" sz="3200" i="1"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pPr algn="just"/>
            <a:r>
              <a:rPr lang="el-GR" dirty="0" smtClean="0">
                <a:latin typeface="Comic Sans MS" pitchFamily="66" charset="0"/>
              </a:rPr>
              <a:t>Ένας όρος που αναφέρεται σε ομηρικές επινοήσεις λεπτομερειών για να ταιριάξουν με τις ποιητικές ανάγκες συγκεκριμένων χωρίων. </a:t>
            </a:r>
            <a:r>
              <a:rPr lang="el-GR" b="1" i="1" dirty="0" smtClean="0">
                <a:latin typeface="Comic Sans MS" pitchFamily="66" charset="0"/>
              </a:rPr>
              <a:t>Ένδειξη πρωτοτυπίας </a:t>
            </a:r>
            <a:r>
              <a:rPr lang="el-GR" dirty="0" smtClean="0">
                <a:latin typeface="Comic Sans MS" pitchFamily="66" charset="0"/>
              </a:rPr>
              <a:t>από τον ποιητή.</a:t>
            </a:r>
          </a:p>
          <a:p>
            <a:pPr algn="just"/>
            <a:r>
              <a:rPr lang="el-GR" dirty="0" smtClean="0">
                <a:latin typeface="Comic Sans MS" pitchFamily="66" charset="0"/>
              </a:rPr>
              <a:t>π.χ. πληροφορίες για τους «μικρότερους»/ ασήμαντους πολεμιστές που αναφέρονται στην Ιλιάδα, μαζί με τις λεπτομέρειες των μικροβιογραφιών τους που τακτικά παρέχονται μετά το θάνατό τους, δεν είναι πιθανόν παραδοσιακές.</a:t>
            </a:r>
          </a:p>
          <a:p>
            <a:pPr algn="just"/>
            <a:r>
              <a:rPr lang="el-GR" dirty="0" smtClean="0">
                <a:latin typeface="Comic Sans MS" pitchFamily="66" charset="0"/>
              </a:rPr>
              <a:t>Σαν μια δημιουργία λεπτομερειών, ξέχωρη από τον παραδοσιακό μύθο.</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4525963"/>
          </a:xfrm>
        </p:spPr>
        <p:txBody>
          <a:bodyPr>
            <a:normAutofit fontScale="92500"/>
          </a:bodyPr>
          <a:lstStyle/>
          <a:p>
            <a:r>
              <a:rPr lang="el-GR" dirty="0" smtClean="0">
                <a:latin typeface="Comic Sans MS" pitchFamily="66" charset="0"/>
              </a:rPr>
              <a:t>Πρόκειται για απεικονίσεις που υποδηλώνουν παραλλαγές της Ιλιαδικής παράδοσης</a:t>
            </a:r>
          </a:p>
          <a:p>
            <a:r>
              <a:rPr lang="el-GR" dirty="0" smtClean="0">
                <a:latin typeface="Comic Sans MS" pitchFamily="66" charset="0"/>
              </a:rPr>
              <a:t>Προτείνουν μια συνεχή παρουσία του χαρακτήρα που σχετίζεται με τα παραδοσιακά επεισόδια του Τρωικού πολέμου</a:t>
            </a:r>
          </a:p>
          <a:p>
            <a:r>
              <a:rPr lang="el-GR" dirty="0" smtClean="0">
                <a:latin typeface="Comic Sans MS" pitchFamily="66" charset="0"/>
              </a:rPr>
              <a:t>Ίσως οι απεικονίσεις Διομήδη-θεάς Αθηνάς στο πρώτο μισό του 6</a:t>
            </a:r>
            <a:r>
              <a:rPr lang="el-GR" baseline="30000" dirty="0" smtClean="0">
                <a:latin typeface="Comic Sans MS" pitchFamily="66" charset="0"/>
              </a:rPr>
              <a:t>ου</a:t>
            </a:r>
            <a:r>
              <a:rPr lang="el-GR" dirty="0" smtClean="0">
                <a:latin typeface="Comic Sans MS" pitchFamily="66" charset="0"/>
              </a:rPr>
              <a:t> αι.  να αντανακλούν την </a:t>
            </a:r>
            <a:r>
              <a:rPr lang="el-GR" i="1" dirty="0" smtClean="0">
                <a:latin typeface="Comic Sans MS" pitchFamily="66" charset="0"/>
              </a:rPr>
              <a:t>Ιλιάδα. </a:t>
            </a:r>
            <a:r>
              <a:rPr lang="el-GR" dirty="0" smtClean="0">
                <a:latin typeface="Comic Sans MS" pitchFamily="66" charset="0"/>
              </a:rPr>
              <a:t>Η άποψη όμως αυτή δεν είναι βέβαιη.</a:t>
            </a:r>
            <a:endParaRPr lang="el-GR" dirty="0">
              <a:latin typeface="Comic Sans MS" pitchFamily="66"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Ελάσσονες χαρακτήρες</a:t>
            </a:r>
            <a:endParaRPr lang="el-GR" sz="3600" i="1" dirty="0">
              <a:latin typeface="Comic Sans MS" pitchFamily="66" charset="0"/>
            </a:endParaRPr>
          </a:p>
        </p:txBody>
      </p:sp>
      <p:sp>
        <p:nvSpPr>
          <p:cNvPr id="3" name="Content Placeholder 2"/>
          <p:cNvSpPr>
            <a:spLocks noGrp="1"/>
          </p:cNvSpPr>
          <p:nvPr>
            <p:ph idx="1"/>
          </p:nvPr>
        </p:nvSpPr>
        <p:spPr/>
        <p:txBody>
          <a:bodyPr/>
          <a:lstStyle/>
          <a:p>
            <a:r>
              <a:rPr lang="el-GR" dirty="0" smtClean="0">
                <a:latin typeface="Comic Sans MS" pitchFamily="66" charset="0"/>
              </a:rPr>
              <a:t>Η παρουσία λιγότερο σημαντικών ομηρικών μορφών στην πρώιμη ελληνική τέχνη είναι περισσότερο αποκαλυπτική</a:t>
            </a:r>
          </a:p>
          <a:p>
            <a:r>
              <a:rPr lang="el-GR" dirty="0" smtClean="0">
                <a:latin typeface="Comic Sans MS" pitchFamily="66" charset="0"/>
              </a:rPr>
              <a:t>Ιδιαίτερα αποκαλυπτική είναι η παρουσία εκείνων των μορφών, για τις οποίες υπάρχει η υποψία ότι πρόκειται για ομηρική επινόηση</a:t>
            </a:r>
          </a:p>
          <a:p>
            <a:r>
              <a:rPr lang="el-GR" dirty="0" smtClean="0">
                <a:latin typeface="Comic Sans MS" pitchFamily="66" charset="0"/>
              </a:rPr>
              <a:t>Μια τέτοια μορφή είναι και ο</a:t>
            </a:r>
            <a:r>
              <a:rPr lang="el-GR" i="1" dirty="0" smtClean="0">
                <a:latin typeface="Comic Sans MS" pitchFamily="66" charset="0"/>
              </a:rPr>
              <a:t> Φοίνικας </a:t>
            </a:r>
            <a:endParaRPr lang="el-GR" i="1" dirty="0">
              <a:latin typeface="Comic Sans MS" pitchFamily="66"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i="1" dirty="0" smtClean="0">
                <a:latin typeface="Comic Sans MS" pitchFamily="66" charset="0"/>
              </a:rPr>
              <a:t>Φοίνικας </a:t>
            </a:r>
            <a:endParaRPr lang="el-GR" sz="4000" i="1" dirty="0">
              <a:latin typeface="Comic Sans MS" pitchFamily="66" charset="0"/>
            </a:endParaRPr>
          </a:p>
        </p:txBody>
      </p:sp>
      <p:sp>
        <p:nvSpPr>
          <p:cNvPr id="3" name="Content Placeholder 2"/>
          <p:cNvSpPr>
            <a:spLocks noGrp="1"/>
          </p:cNvSpPr>
          <p:nvPr>
            <p:ph idx="1"/>
          </p:nvPr>
        </p:nvSpPr>
        <p:spPr/>
        <p:txBody>
          <a:bodyPr>
            <a:normAutofit fontScale="62500" lnSpcReduction="20000"/>
          </a:bodyPr>
          <a:lstStyle/>
          <a:p>
            <a:pPr algn="just"/>
            <a:r>
              <a:rPr lang="el-GR" dirty="0" smtClean="0">
                <a:latin typeface="Comic Sans MS" pitchFamily="66" charset="0"/>
              </a:rPr>
              <a:t>Ελάσσων ήρωας</a:t>
            </a:r>
          </a:p>
          <a:p>
            <a:pPr algn="just"/>
            <a:r>
              <a:rPr lang="el-GR" dirty="0" smtClean="0">
                <a:latin typeface="Comic Sans MS" pitchFamily="66" charset="0"/>
              </a:rPr>
              <a:t>Πιθανότατα ομηρική επινόηση</a:t>
            </a:r>
          </a:p>
          <a:p>
            <a:pPr algn="just"/>
            <a:r>
              <a:rPr lang="el-GR" i="1" dirty="0" smtClean="0">
                <a:latin typeface="Comic Sans MS" pitchFamily="66" charset="0"/>
              </a:rPr>
              <a:t>Ιλιάδα</a:t>
            </a:r>
            <a:r>
              <a:rPr lang="el-GR" dirty="0" smtClean="0">
                <a:latin typeface="Comic Sans MS" pitchFamily="66" charset="0"/>
              </a:rPr>
              <a:t> ραψωδία Ι: ο Φοίνικας περιγράφει τον εαυτό του σαν παιδαγωγό του Αχιλλέα</a:t>
            </a:r>
          </a:p>
          <a:p>
            <a:pPr algn="just"/>
            <a:r>
              <a:rPr lang="el-GR" dirty="0" smtClean="0">
                <a:latin typeface="Comic Sans MS" pitchFamily="66" charset="0"/>
              </a:rPr>
              <a:t>Θεωρείται ότι ο ρόλος αυτός ανήκει παραδοσιακά στο Χείρωνα</a:t>
            </a:r>
          </a:p>
          <a:p>
            <a:pPr algn="just">
              <a:buNone/>
            </a:pPr>
            <a:r>
              <a:rPr lang="el-GR" dirty="0" smtClean="0">
                <a:latin typeface="Comic Sans MS" pitchFamily="66" charset="0"/>
              </a:rPr>
              <a:t>      -&gt; για κάποιους μελετητές ο Φοίνικας αποτελεί μια ομηρική αντικατάσταση</a:t>
            </a:r>
          </a:p>
          <a:p>
            <a:pPr algn="just"/>
            <a:r>
              <a:rPr lang="el-GR" dirty="0" smtClean="0">
                <a:latin typeface="Comic Sans MS" pitchFamily="66" charset="0"/>
              </a:rPr>
              <a:t>Παρόλο που ο Χείρωνας είναι ο παιδαγωγός του ήρωα, η μορφή του Φοίνικα δεν είναι αυτόματα μη παραδοσιακή, γιατί:</a:t>
            </a:r>
          </a:p>
          <a:p>
            <a:pPr marL="457200" indent="-457200" algn="just">
              <a:buFont typeface="+mj-lt"/>
              <a:buAutoNum type="arabicPeriod"/>
            </a:pPr>
            <a:r>
              <a:rPr lang="el-GR" dirty="0" smtClean="0">
                <a:latin typeface="Comic Sans MS" pitchFamily="66" charset="0"/>
              </a:rPr>
              <a:t>Τα λόγια του είναι εν μέσω ρητορικού λόγου και προσπαθεί να καθιερώσει την επιρροή του στον Αχιλλέα</a:t>
            </a:r>
          </a:p>
          <a:p>
            <a:pPr marL="457200" indent="-457200" algn="just">
              <a:buFont typeface="+mj-lt"/>
              <a:buAutoNum type="arabicPeriod"/>
            </a:pPr>
            <a:r>
              <a:rPr lang="el-GR" dirty="0" smtClean="0">
                <a:latin typeface="Comic Sans MS" pitchFamily="66" charset="0"/>
              </a:rPr>
              <a:t>Ο ρόλος του Φοίνικα δεν έρχεται απαραίτητα σε σύγκρουση με το ρόλο του Χείρωνα (</a:t>
            </a:r>
            <a:r>
              <a:rPr lang="el-GR" i="1" dirty="0" smtClean="0">
                <a:latin typeface="Comic Sans MS" pitchFamily="66" charset="0"/>
              </a:rPr>
              <a:t>Ιλ. </a:t>
            </a:r>
            <a:r>
              <a:rPr lang="el-GR" dirty="0" smtClean="0">
                <a:latin typeface="Comic Sans MS" pitchFamily="66" charset="0"/>
              </a:rPr>
              <a:t>11.832)</a:t>
            </a:r>
          </a:p>
          <a:p>
            <a:pPr marL="457200" indent="-457200" algn="just">
              <a:buFont typeface="+mj-lt"/>
              <a:buAutoNum type="arabicPeriod"/>
            </a:pPr>
            <a:r>
              <a:rPr lang="el-GR" dirty="0" smtClean="0">
                <a:latin typeface="Comic Sans MS" pitchFamily="66" charset="0"/>
              </a:rPr>
              <a:t>Κύκλια Έπη: συχνά υπάρχουν ζεύγη. Επομένως η πρόθεση των μελετητών να αποφασίσουν ποιος από τους δυο έχει τον πρωταρχικό ρόλο είναι εσφαλμένη</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Κόων </a:t>
            </a:r>
            <a:endParaRPr lang="el-GR" sz="3600" i="1" dirty="0">
              <a:latin typeface="Comic Sans MS" pitchFamily="66" charset="0"/>
            </a:endParaRPr>
          </a:p>
        </p:txBody>
      </p:sp>
      <p:sp>
        <p:nvSpPr>
          <p:cNvPr id="3" name="Content Placeholder 2"/>
          <p:cNvSpPr>
            <a:spLocks noGrp="1"/>
          </p:cNvSpPr>
          <p:nvPr>
            <p:ph idx="1"/>
          </p:nvPr>
        </p:nvSpPr>
        <p:spPr/>
        <p:txBody>
          <a:bodyPr>
            <a:normAutofit fontScale="77500" lnSpcReduction="20000"/>
          </a:bodyPr>
          <a:lstStyle/>
          <a:p>
            <a:r>
              <a:rPr lang="el-GR" dirty="0" smtClean="0">
                <a:latin typeface="Comic Sans MS" pitchFamily="66" charset="0"/>
              </a:rPr>
              <a:t>Λιγότερο διακεκριμένος ήρωας</a:t>
            </a:r>
          </a:p>
          <a:p>
            <a:r>
              <a:rPr lang="el-GR" dirty="0" smtClean="0">
                <a:latin typeface="Comic Sans MS" pitchFamily="66" charset="0"/>
              </a:rPr>
              <a:t>Σκοτώνεται κατά τη διάρκεια της αριστείας του Αγαμέμνονα .</a:t>
            </a:r>
          </a:p>
          <a:p>
            <a:r>
              <a:rPr lang="el-GR" dirty="0" smtClean="0">
                <a:latin typeface="Comic Sans MS" pitchFamily="66" charset="0"/>
              </a:rPr>
              <a:t>Η συμπλοκή Κόωνα-Αγαμέμνονα απεικονίζεται στη λάρνακα του Κύψελου</a:t>
            </a:r>
            <a:r>
              <a:rPr lang="en-US" dirty="0" smtClean="0">
                <a:latin typeface="Comic Sans MS" pitchFamily="66" charset="0"/>
              </a:rPr>
              <a:t> </a:t>
            </a:r>
            <a:r>
              <a:rPr lang="el-GR" dirty="0" smtClean="0">
                <a:latin typeface="Comic Sans MS" pitchFamily="66" charset="0"/>
              </a:rPr>
              <a:t>που χρονολογείται το πρώτο μισό του 6</a:t>
            </a:r>
            <a:r>
              <a:rPr lang="el-GR" baseline="30000" dirty="0" smtClean="0">
                <a:latin typeface="Comic Sans MS" pitchFamily="66" charset="0"/>
              </a:rPr>
              <a:t>ου</a:t>
            </a:r>
            <a:r>
              <a:rPr lang="el-GR" dirty="0" smtClean="0">
                <a:latin typeface="Comic Sans MS" pitchFamily="66" charset="0"/>
              </a:rPr>
              <a:t> αι. π.Χ. περίπου. Σήμερα σώζεται μόνο η περιγραφή του Παυσανία, γιατί η λάρνακα έχει χαθεί.</a:t>
            </a:r>
          </a:p>
          <a:p>
            <a:r>
              <a:rPr lang="el-GR" dirty="0" smtClean="0">
                <a:latin typeface="Comic Sans MS" pitchFamily="66" charset="0"/>
              </a:rPr>
              <a:t>Πρόκειται για μια παραδοσιακή φιγούρα ή για μια ομηρική επινόηση; </a:t>
            </a:r>
          </a:p>
          <a:p>
            <a:pPr algn="just">
              <a:buNone/>
            </a:pPr>
            <a:r>
              <a:rPr lang="el-GR" dirty="0" smtClean="0">
                <a:latin typeface="Comic Sans MS" pitchFamily="66" charset="0"/>
              </a:rPr>
              <a:t>     Κόων: γιος του Αντήνορα</a:t>
            </a:r>
          </a:p>
          <a:p>
            <a:pPr algn="just"/>
            <a:r>
              <a:rPr lang="el-GR" dirty="0" smtClean="0">
                <a:latin typeface="Comic Sans MS" pitchFamily="66" charset="0"/>
              </a:rPr>
              <a:t>Στην </a:t>
            </a:r>
            <a:r>
              <a:rPr lang="el-GR" i="1" dirty="0" smtClean="0">
                <a:latin typeface="Comic Sans MS" pitchFamily="66" charset="0"/>
              </a:rPr>
              <a:t>Ιλιάδα</a:t>
            </a:r>
            <a:r>
              <a:rPr lang="el-GR" dirty="0" smtClean="0">
                <a:latin typeface="Comic Sans MS" pitchFamily="66" charset="0"/>
              </a:rPr>
              <a:t> έχουμε πλήρη γνώση για τον ίδιο και την οικογένειά του όμως  -&gt;</a:t>
            </a:r>
          </a:p>
          <a:p>
            <a:pPr algn="just">
              <a:buNone/>
            </a:pPr>
            <a:r>
              <a:rPr lang="el-GR" dirty="0" smtClean="0">
                <a:latin typeface="Comic Sans MS" pitchFamily="66" charset="0"/>
              </a:rPr>
              <a:t>     δεν γνωρίζουμε όμως εάν ήταν μια παραδοσιακή φιγούρα</a:t>
            </a:r>
          </a:p>
          <a:p>
            <a:endParaRPr lang="el-GR" dirty="0">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fontScale="90000"/>
          </a:bodyPr>
          <a:lstStyle/>
          <a:p>
            <a:r>
              <a:rPr lang="en-US" sz="2800" dirty="0" smtClean="0">
                <a:latin typeface="Comic Sans MS" pitchFamily="66" charset="0"/>
              </a:rPr>
              <a:t>Agamemnon duels Koon. On lost chest of </a:t>
            </a:r>
            <a:r>
              <a:rPr lang="en-US" sz="2800" dirty="0" err="1" smtClean="0">
                <a:latin typeface="Comic Sans MS" pitchFamily="66" charset="0"/>
              </a:rPr>
              <a:t>Kypselos</a:t>
            </a:r>
            <a:r>
              <a:rPr lang="en-US" sz="2800" dirty="0" smtClean="0">
                <a:latin typeface="Comic Sans MS" pitchFamily="66" charset="0"/>
              </a:rPr>
              <a:t>. Drawing by Martina Meyer (after </a:t>
            </a:r>
            <a:r>
              <a:rPr lang="en-US" sz="2800" dirty="0" err="1" smtClean="0">
                <a:latin typeface="Comic Sans MS" pitchFamily="66" charset="0"/>
              </a:rPr>
              <a:t>Massow</a:t>
            </a:r>
            <a:r>
              <a:rPr lang="en-US" sz="2800" dirty="0" smtClean="0">
                <a:latin typeface="Comic Sans MS" pitchFamily="66" charset="0"/>
              </a:rPr>
              <a:t>)</a:t>
            </a:r>
            <a:endParaRPr lang="el-GR" sz="2800" dirty="0">
              <a:latin typeface="Comic Sans MS" pitchFamily="66" charset="0"/>
            </a:endParaRPr>
          </a:p>
        </p:txBody>
      </p:sp>
      <p:pic>
        <p:nvPicPr>
          <p:cNvPr id="4" name="5 - Θέση περιεχομένου" descr="Agamemnon duels Koon.jpg"/>
          <p:cNvPicPr>
            <a:picLocks noGrp="1" noChangeAspect="1"/>
          </p:cNvPicPr>
          <p:nvPr>
            <p:ph idx="1"/>
          </p:nvPr>
        </p:nvPicPr>
        <p:blipFill>
          <a:blip r:embed="rId2"/>
          <a:stretch>
            <a:fillRect/>
          </a:stretch>
        </p:blipFill>
        <p:spPr>
          <a:xfrm>
            <a:off x="2606040" y="2543429"/>
            <a:ext cx="3931920" cy="325069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txBody>
          <a:bodyPr>
            <a:normAutofit fontScale="85000" lnSpcReduction="20000"/>
          </a:bodyPr>
          <a:lstStyle/>
          <a:p>
            <a:r>
              <a:rPr lang="el-GR" dirty="0" smtClean="0">
                <a:latin typeface="Comic Sans MS" pitchFamily="66" charset="0"/>
              </a:rPr>
              <a:t>Μήπως η μάχη Αγαμέμνονα και Κόωνα είναι παραδοσιακό στοιχείο;</a:t>
            </a:r>
          </a:p>
          <a:p>
            <a:pPr marL="457200" indent="-457200" algn="just">
              <a:buFont typeface="+mj-lt"/>
              <a:buAutoNum type="alphaUcPeriod"/>
            </a:pPr>
            <a:r>
              <a:rPr lang="el-GR" dirty="0" smtClean="0">
                <a:latin typeface="Comic Sans MS" pitchFamily="66" charset="0"/>
              </a:rPr>
              <a:t>Κάποιο μελετητές υποθέτουν ότι η αριστεία του Αγαμέμνονα είναι ανεξάρτητη της </a:t>
            </a:r>
            <a:r>
              <a:rPr lang="el-GR" i="1" dirty="0" smtClean="0">
                <a:latin typeface="Comic Sans MS" pitchFamily="66" charset="0"/>
              </a:rPr>
              <a:t>Ιλιάδας</a:t>
            </a:r>
            <a:r>
              <a:rPr lang="el-GR" dirty="0" smtClean="0">
                <a:latin typeface="Comic Sans MS" pitchFamily="66" charset="0"/>
              </a:rPr>
              <a:t> -&gt; έτσι     ίσως ο Κόων να μην ήταν παραδοσιακά μέρος αυτού του επεισοδίου</a:t>
            </a:r>
          </a:p>
          <a:p>
            <a:pPr marL="457200" indent="-457200" algn="just">
              <a:buFont typeface="+mj-lt"/>
              <a:buAutoNum type="alphaUcPeriod"/>
            </a:pPr>
            <a:r>
              <a:rPr lang="el-GR" dirty="0" smtClean="0">
                <a:latin typeface="Comic Sans MS" pitchFamily="66" charset="0"/>
              </a:rPr>
              <a:t>Δεν είναι ούτε σημαντικός αντίπαλος, ούτε διαδραματίζει ιδιαίτερο ρόλο στην αφήγηση -&gt; είναι ένα θύμα του Αγαμέμνονα και συνήθως οι ελάσσονες χαρακτήρες είναι επινοημένοι</a:t>
            </a:r>
          </a:p>
          <a:p>
            <a:pPr marL="457200" indent="-457200" algn="just">
              <a:buFont typeface="+mj-lt"/>
              <a:buAutoNum type="alphaUcPeriod"/>
            </a:pPr>
            <a:r>
              <a:rPr lang="el-GR" dirty="0" smtClean="0">
                <a:latin typeface="Comic Sans MS" pitchFamily="66" charset="0"/>
              </a:rPr>
              <a:t> Άλλοι μελετητές υποθέτουν ότι η αριστεία του Αγαμέμνονα περιλάμβανε ένα σταθερό αριθμό θυμάτων  στα οποία περιλαμβάνεται και ο Κόων  </a:t>
            </a:r>
          </a:p>
          <a:p>
            <a:endParaRPr lang="el-GR" dirty="0">
              <a:latin typeface="Comic Sans MS" pitchFamily="66"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4525963"/>
          </a:xfrm>
        </p:spPr>
        <p:txBody>
          <a:bodyPr>
            <a:normAutofit fontScale="70000" lnSpcReduction="20000"/>
          </a:bodyPr>
          <a:lstStyle/>
          <a:p>
            <a:pPr algn="just"/>
            <a:r>
              <a:rPr lang="el-GR" dirty="0" smtClean="0">
                <a:latin typeface="Comic Sans MS" pitchFamily="66" charset="0"/>
              </a:rPr>
              <a:t>Η συμπλοκή Κόωνα-Αγαμέμνονα είναι παραδοσιακό στοιχείο.</a:t>
            </a:r>
          </a:p>
          <a:p>
            <a:pPr algn="just"/>
            <a:r>
              <a:rPr lang="el-GR" dirty="0" smtClean="0">
                <a:latin typeface="Comic Sans MS" pitchFamily="66" charset="0"/>
              </a:rPr>
              <a:t>Όμως υπάρχουν υποψίες ότι είναι ομηρική επινόηση, γιατί:</a:t>
            </a:r>
          </a:p>
          <a:p>
            <a:pPr marL="457200" indent="-457200" algn="just">
              <a:buFont typeface="+mj-lt"/>
              <a:buAutoNum type="arabicPeriod"/>
            </a:pPr>
            <a:r>
              <a:rPr lang="el-GR" dirty="0" smtClean="0">
                <a:latin typeface="Comic Sans MS" pitchFamily="66" charset="0"/>
              </a:rPr>
              <a:t>Καμία από τις σκηνές που παριστάνεται στη λάρνακα του Κύψελου είναι με βεβαιότητα ομηρική  και ίσως ο καλλιτέχνης να μην είχε επηρεαστεί  υπερβολικά από την </a:t>
            </a:r>
            <a:r>
              <a:rPr lang="el-GR" i="1" dirty="0" smtClean="0">
                <a:latin typeface="Comic Sans MS" pitchFamily="66" charset="0"/>
              </a:rPr>
              <a:t>Ιλιάδα.</a:t>
            </a:r>
          </a:p>
          <a:p>
            <a:pPr marL="457200" indent="-457200" algn="just">
              <a:buFont typeface="+mj-lt"/>
              <a:buAutoNum type="arabicPeriod"/>
            </a:pPr>
            <a:r>
              <a:rPr lang="el-GR" dirty="0" smtClean="0">
                <a:latin typeface="Comic Sans MS" pitchFamily="66" charset="0"/>
              </a:rPr>
              <a:t>Το εξάμετρο στο οποίο είναι γραμμένο είναι ανομηρικό</a:t>
            </a:r>
          </a:p>
          <a:p>
            <a:pPr marL="514350" indent="-514350" algn="just">
              <a:buNone/>
            </a:pPr>
            <a:r>
              <a:rPr lang="el-GR" dirty="0" smtClean="0">
                <a:latin typeface="Comic Sans MS" pitchFamily="66" charset="0"/>
              </a:rPr>
              <a:t>       -&gt; σύμφωνα με τον Παυσανία  δύσκολα δείχνει ομηρική επίδραση</a:t>
            </a:r>
          </a:p>
          <a:p>
            <a:pPr marL="514350" indent="-514350" algn="just">
              <a:buNone/>
            </a:pPr>
            <a:r>
              <a:rPr lang="el-GR" sz="2600" dirty="0" smtClean="0">
                <a:solidFill>
                  <a:schemeClr val="accent2">
                    <a:lumMod val="60000"/>
                    <a:lumOff val="40000"/>
                  </a:schemeClr>
                </a:solidFill>
                <a:latin typeface="Comic Sans MS" pitchFamily="66" charset="0"/>
              </a:rPr>
              <a:t>3.  </a:t>
            </a:r>
            <a:r>
              <a:rPr lang="el-GR" dirty="0" smtClean="0">
                <a:latin typeface="Comic Sans MS" pitchFamily="66" charset="0"/>
              </a:rPr>
              <a:t>Σύγχρονοι μελετητές θεωρούν ότι η τιμή του Αγαμέμνονα συνδυάζεται με το χαρακτηρισμό του στην </a:t>
            </a:r>
            <a:r>
              <a:rPr lang="el-GR" i="1" dirty="0" smtClean="0">
                <a:latin typeface="Comic Sans MS" pitchFamily="66" charset="0"/>
              </a:rPr>
              <a:t>Ιλιάδα. </a:t>
            </a:r>
            <a:r>
              <a:rPr lang="el-GR" dirty="0" smtClean="0">
                <a:latin typeface="Comic Sans MS" pitchFamily="66" charset="0"/>
              </a:rPr>
              <a:t>Η επιλογή του καλλιτέχνη να εστιάσει σε ένα σημείο δε δείχνει την εκτίμησή του για όλο το ποίημα. Η εικόνα προέρχεται απλά από την </a:t>
            </a:r>
            <a:r>
              <a:rPr lang="el-GR" i="1" dirty="0" smtClean="0">
                <a:latin typeface="Comic Sans MS" pitchFamily="66" charset="0"/>
              </a:rPr>
              <a:t>Ιλιάδα</a:t>
            </a:r>
          </a:p>
          <a:p>
            <a:pPr>
              <a:buNone/>
            </a:pPr>
            <a:endParaRPr lang="el-GR" dirty="0">
              <a:latin typeface="Comic Sans MS" pitchFamily="66"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latin typeface="Comic Sans MS" pitchFamily="66" charset="0"/>
              </a:rPr>
              <a:t>Συμπεράσματα για την επίδραση της Ιλιάδας στις απεικονίσεις των ηρώων</a:t>
            </a:r>
            <a:endParaRPr lang="el-GR" sz="3200" dirty="0">
              <a:latin typeface="Comic Sans MS" pitchFamily="66" charset="0"/>
            </a:endParaRPr>
          </a:p>
        </p:txBody>
      </p:sp>
      <p:sp>
        <p:nvSpPr>
          <p:cNvPr id="3" name="Content Placeholder 2"/>
          <p:cNvSpPr>
            <a:spLocks noGrp="1"/>
          </p:cNvSpPr>
          <p:nvPr>
            <p:ph idx="1"/>
          </p:nvPr>
        </p:nvSpPr>
        <p:spPr/>
        <p:txBody>
          <a:bodyPr>
            <a:normAutofit fontScale="70000" lnSpcReduction="20000"/>
          </a:bodyPr>
          <a:lstStyle/>
          <a:p>
            <a:pPr algn="just"/>
            <a:r>
              <a:rPr lang="en-US" dirty="0" smtClean="0">
                <a:latin typeface="Comic Sans MS" pitchFamily="66" charset="0"/>
              </a:rPr>
              <a:t>Snodgrass</a:t>
            </a:r>
            <a:r>
              <a:rPr lang="el-GR" dirty="0" smtClean="0">
                <a:latin typeface="Comic Sans MS" pitchFamily="66" charset="0"/>
              </a:rPr>
              <a:t>: η επίδραση της </a:t>
            </a:r>
            <a:r>
              <a:rPr lang="el-GR" i="1" dirty="0" smtClean="0">
                <a:latin typeface="Comic Sans MS" pitchFamily="66" charset="0"/>
              </a:rPr>
              <a:t>Ιλιάδας</a:t>
            </a:r>
            <a:r>
              <a:rPr lang="el-GR" dirty="0" smtClean="0">
                <a:latin typeface="Comic Sans MS" pitchFamily="66" charset="0"/>
              </a:rPr>
              <a:t> δεν είναι τόσο σπουδαία όσο πιστεύουμε.</a:t>
            </a:r>
          </a:p>
          <a:p>
            <a:pPr algn="just"/>
            <a:r>
              <a:rPr lang="en-US" dirty="0" smtClean="0">
                <a:latin typeface="Comic Sans MS" pitchFamily="66" charset="0"/>
              </a:rPr>
              <a:t>Burgess</a:t>
            </a:r>
            <a:r>
              <a:rPr lang="el-GR" dirty="0" smtClean="0">
                <a:latin typeface="Comic Sans MS" pitchFamily="66" charset="0"/>
              </a:rPr>
              <a:t>: Απορρίπτει την άποψη ότι τόσο οι σημαντικοί ήρωες (Έκτορας, Πάτροκλος) όσο και οι ελάσσονες  είναι προϊόντα ομηρικής επινόησης </a:t>
            </a:r>
          </a:p>
          <a:p>
            <a:pPr algn="just"/>
            <a:r>
              <a:rPr lang="el-GR" dirty="0" smtClean="0">
                <a:latin typeface="Comic Sans MS" pitchFamily="66" charset="0"/>
              </a:rPr>
              <a:t>Αποδέχεται τη νεοαναλυτική προσέγγιση σύμφωνα με την οποία η </a:t>
            </a:r>
            <a:r>
              <a:rPr lang="el-GR" i="1" dirty="0" smtClean="0">
                <a:latin typeface="Comic Sans MS" pitchFamily="66" charset="0"/>
              </a:rPr>
              <a:t>Ιλιάδα</a:t>
            </a:r>
            <a:r>
              <a:rPr lang="el-GR" dirty="0" smtClean="0">
                <a:latin typeface="Comic Sans MS" pitchFamily="66" charset="0"/>
              </a:rPr>
              <a:t> είναι μια ιδιοσυγκρασιακή απεικόνιση του παραδοσιακού υλικού</a:t>
            </a:r>
          </a:p>
          <a:p>
            <a:pPr algn="just"/>
            <a:r>
              <a:rPr lang="el-GR" dirty="0" smtClean="0">
                <a:latin typeface="Comic Sans MS" pitchFamily="66" charset="0"/>
              </a:rPr>
              <a:t>Κάποιες απεικονίσεις του Έκτορα δεν μπορούν με βεβαιότητα  να συνδεθούν με την </a:t>
            </a:r>
            <a:r>
              <a:rPr lang="el-GR" i="1" dirty="0" smtClean="0">
                <a:latin typeface="Comic Sans MS" pitchFamily="66" charset="0"/>
              </a:rPr>
              <a:t>Ιλιάδα</a:t>
            </a:r>
            <a:r>
              <a:rPr lang="el-GR" dirty="0" smtClean="0">
                <a:latin typeface="Comic Sans MS" pitchFamily="66" charset="0"/>
              </a:rPr>
              <a:t>. Μάλλον προέρχονται από μη ομηρική παράδοση, π.χ. η παρουσία του ηνίοχου του Έκτορα, του Κεβριόνη στη τέχνη του 6</a:t>
            </a:r>
            <a:r>
              <a:rPr lang="el-GR" baseline="30000" dirty="0" smtClean="0">
                <a:latin typeface="Comic Sans MS" pitchFamily="66" charset="0"/>
              </a:rPr>
              <a:t>ου</a:t>
            </a:r>
            <a:r>
              <a:rPr lang="el-GR" dirty="0" smtClean="0">
                <a:latin typeface="Comic Sans MS" pitchFamily="66" charset="0"/>
              </a:rPr>
              <a:t> αι. π.Χ. </a:t>
            </a:r>
          </a:p>
          <a:p>
            <a:pPr algn="just"/>
            <a:r>
              <a:rPr lang="el-GR" dirty="0" smtClean="0">
                <a:latin typeface="Comic Sans MS" pitchFamily="66" charset="0"/>
              </a:rPr>
              <a:t>Το ίδιο ισχύει και με κάποιες απεικονίσεις του Πατρόκλου. Η απεικόνιση του ήρωα τον 7</a:t>
            </a:r>
            <a:r>
              <a:rPr lang="el-GR" baseline="30000" dirty="0" smtClean="0">
                <a:latin typeface="Comic Sans MS" pitchFamily="66" charset="0"/>
              </a:rPr>
              <a:t>ο</a:t>
            </a:r>
            <a:r>
              <a:rPr lang="el-GR" dirty="0" smtClean="0">
                <a:latin typeface="Comic Sans MS" pitchFamily="66" charset="0"/>
              </a:rPr>
              <a:t>  αι. π.Χ. σε άρμα δεν είναι ομηρική.</a:t>
            </a:r>
          </a:p>
          <a:p>
            <a:endParaRPr lang="el-GR" dirty="0">
              <a:latin typeface="Comic Sans MS"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525963"/>
          </a:xfrm>
        </p:spPr>
        <p:txBody>
          <a:bodyPr>
            <a:normAutofit fontScale="70000" lnSpcReduction="20000"/>
          </a:bodyPr>
          <a:lstStyle/>
          <a:p>
            <a:pPr algn="just"/>
            <a:r>
              <a:rPr lang="el-GR" dirty="0" smtClean="0">
                <a:latin typeface="Comic Sans MS" pitchFamily="66" charset="0"/>
              </a:rPr>
              <a:t>Απεικόνιση Εύφορβου: έντονη η ομηρική επιρροή στην αναπαράσταση του ήρωα στα τέλη  του 7</a:t>
            </a:r>
            <a:r>
              <a:rPr lang="el-GR" baseline="30000" dirty="0" smtClean="0">
                <a:latin typeface="Comic Sans MS" pitchFamily="66" charset="0"/>
              </a:rPr>
              <a:t>ου</a:t>
            </a:r>
            <a:r>
              <a:rPr lang="el-GR" dirty="0" smtClean="0">
                <a:latin typeface="Comic Sans MS" pitchFamily="66" charset="0"/>
              </a:rPr>
              <a:t> αι. π.Χ. </a:t>
            </a:r>
          </a:p>
          <a:p>
            <a:pPr algn="just"/>
            <a:r>
              <a:rPr lang="el-GR" dirty="0" smtClean="0">
                <a:latin typeface="Comic Sans MS" pitchFamily="66" charset="0"/>
              </a:rPr>
              <a:t>Οι απεικονίσεις των νεκρικών αγώνων προς τιμήν του Πατρόκλου ίσως προέρχονται από την</a:t>
            </a:r>
            <a:r>
              <a:rPr lang="el-GR" i="1" dirty="0" smtClean="0">
                <a:latin typeface="Comic Sans MS" pitchFamily="66" charset="0"/>
              </a:rPr>
              <a:t> Ιλιάδα       </a:t>
            </a:r>
            <a:r>
              <a:rPr lang="el-GR" dirty="0" smtClean="0">
                <a:latin typeface="Comic Sans MS" pitchFamily="66" charset="0"/>
              </a:rPr>
              <a:t>πιθανότατα να καθιερώνονται πρώτη φορά στην ιλιαδική παράδοση</a:t>
            </a:r>
          </a:p>
          <a:p>
            <a:pPr algn="just"/>
            <a:r>
              <a:rPr lang="el-GR" dirty="0" smtClean="0">
                <a:latin typeface="Comic Sans MS" pitchFamily="66" charset="0"/>
              </a:rPr>
              <a:t>Οι απεικονίσεις του 6</a:t>
            </a:r>
            <a:r>
              <a:rPr lang="el-GR" baseline="30000" dirty="0" smtClean="0">
                <a:latin typeface="Comic Sans MS" pitchFamily="66" charset="0"/>
              </a:rPr>
              <a:t>ου</a:t>
            </a:r>
            <a:r>
              <a:rPr lang="el-GR" dirty="0" smtClean="0">
                <a:latin typeface="Comic Sans MS" pitchFamily="66" charset="0"/>
              </a:rPr>
              <a:t> αι. π.Χ. για τη μάχη πάνω από το σώμα του Πατρόκλου προέρχονται επίσης από την</a:t>
            </a:r>
            <a:r>
              <a:rPr lang="el-GR" i="1" dirty="0" smtClean="0">
                <a:latin typeface="Comic Sans MS" pitchFamily="66" charset="0"/>
              </a:rPr>
              <a:t> Ιλιάδα</a:t>
            </a:r>
          </a:p>
          <a:p>
            <a:pPr algn="just"/>
            <a:r>
              <a:rPr lang="el-GR" dirty="0" smtClean="0">
                <a:latin typeface="Comic Sans MS" pitchFamily="66" charset="0"/>
              </a:rPr>
              <a:t>Διομήδης: οι απεικονίσεις του 6</a:t>
            </a:r>
            <a:r>
              <a:rPr lang="el-GR" baseline="30000" dirty="0" smtClean="0">
                <a:latin typeface="Comic Sans MS" pitchFamily="66" charset="0"/>
              </a:rPr>
              <a:t>ου</a:t>
            </a:r>
            <a:r>
              <a:rPr lang="el-GR" dirty="0" smtClean="0">
                <a:latin typeface="Comic Sans MS" pitchFamily="66" charset="0"/>
              </a:rPr>
              <a:t> αι. π.Χ. ίσως να μην είναι καθαρά ομηρικές</a:t>
            </a:r>
          </a:p>
          <a:p>
            <a:pPr algn="just"/>
            <a:r>
              <a:rPr lang="el-GR" dirty="0" smtClean="0">
                <a:latin typeface="Comic Sans MS" pitchFamily="66" charset="0"/>
              </a:rPr>
              <a:t>Φοίνικας: ο </a:t>
            </a:r>
            <a:r>
              <a:rPr lang="en-US" dirty="0" smtClean="0">
                <a:latin typeface="Comic Sans MS" pitchFamily="66" charset="0"/>
              </a:rPr>
              <a:t>Burgess </a:t>
            </a:r>
            <a:r>
              <a:rPr lang="el-GR" dirty="0" smtClean="0">
                <a:latin typeface="Comic Sans MS" pitchFamily="66" charset="0"/>
              </a:rPr>
              <a:t>απορρίπτει την άποψη ότι είναι ομηρική επινόηση. Έτσι οι απεικονίσεις του ήρωα τον 6</a:t>
            </a:r>
            <a:r>
              <a:rPr lang="el-GR" baseline="30000" dirty="0" smtClean="0">
                <a:latin typeface="Comic Sans MS" pitchFamily="66" charset="0"/>
              </a:rPr>
              <a:t>ου</a:t>
            </a:r>
            <a:r>
              <a:rPr lang="el-GR" dirty="0" smtClean="0">
                <a:latin typeface="Comic Sans MS" pitchFamily="66" charset="0"/>
              </a:rPr>
              <a:t> αι. π.Χ. είναι σημαντικές  </a:t>
            </a:r>
          </a:p>
          <a:p>
            <a:pPr algn="just"/>
            <a:r>
              <a:rPr lang="el-GR" dirty="0" smtClean="0">
                <a:latin typeface="Comic Sans MS" pitchFamily="66" charset="0"/>
              </a:rPr>
              <a:t>Κόων: πιθανόν παραδοσιακή φιγούρα. Η απεικόνιση του προϋποθέτει την ύπαρξη της </a:t>
            </a:r>
            <a:r>
              <a:rPr lang="el-GR" i="1" dirty="0" smtClean="0">
                <a:latin typeface="Comic Sans MS" pitchFamily="66" charset="0"/>
              </a:rPr>
              <a:t>Ιλιάδας</a:t>
            </a:r>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2"/>
            <a:ext cx="8229600" cy="4525963"/>
          </a:xfrm>
        </p:spPr>
        <p:txBody>
          <a:bodyPr>
            <a:normAutofit fontScale="70000" lnSpcReduction="20000"/>
          </a:bodyPr>
          <a:lstStyle/>
          <a:p>
            <a:pPr algn="just"/>
            <a:r>
              <a:rPr lang="el-GR" dirty="0" smtClean="0">
                <a:latin typeface="Comic Sans MS" pitchFamily="66" charset="0"/>
              </a:rPr>
              <a:t>Δεν υπάρχουν στοιχεία για απεικονίσεις σκηνών της </a:t>
            </a:r>
            <a:r>
              <a:rPr lang="el-GR" i="1" dirty="0" smtClean="0">
                <a:latin typeface="Comic Sans MS" pitchFamily="66" charset="0"/>
              </a:rPr>
              <a:t>Ιλάδας</a:t>
            </a:r>
            <a:r>
              <a:rPr lang="el-GR" dirty="0" smtClean="0">
                <a:latin typeface="Comic Sans MS" pitchFamily="66" charset="0"/>
              </a:rPr>
              <a:t> πριν τον 7</a:t>
            </a:r>
            <a:r>
              <a:rPr lang="el-GR" baseline="30000" dirty="0" smtClean="0">
                <a:latin typeface="Comic Sans MS" pitchFamily="66" charset="0"/>
              </a:rPr>
              <a:t>ο</a:t>
            </a:r>
            <a:r>
              <a:rPr lang="el-GR" dirty="0" smtClean="0">
                <a:latin typeface="Comic Sans MS" pitchFamily="66" charset="0"/>
              </a:rPr>
              <a:t> αι. π.Χ. </a:t>
            </a:r>
          </a:p>
          <a:p>
            <a:pPr algn="just"/>
            <a:r>
              <a:rPr lang="el-GR" dirty="0" smtClean="0">
                <a:latin typeface="Comic Sans MS" pitchFamily="66" charset="0"/>
              </a:rPr>
              <a:t> Αρκετές εικόνες από τα Κύκλια έπη έχουν εσφαλμένα θεωρηθεί ομηρικές, χωρίς αυτό να σημαίνει ότι δεν υπήρξαν εικόνες εμπνευσμένες από την Ιλιάδα</a:t>
            </a:r>
          </a:p>
          <a:p>
            <a:pPr algn="just">
              <a:buNone/>
            </a:pPr>
            <a:r>
              <a:rPr lang="el-GR" dirty="0" smtClean="0">
                <a:latin typeface="Comic Sans MS" pitchFamily="66" charset="0"/>
              </a:rPr>
              <a:t>          -&gt;η ιλιαδική παράδοση ήταν γνωστή από τον 7</a:t>
            </a:r>
            <a:r>
              <a:rPr lang="el-GR" baseline="30000" dirty="0" smtClean="0">
                <a:latin typeface="Comic Sans MS" pitchFamily="66" charset="0"/>
              </a:rPr>
              <a:t>ο</a:t>
            </a:r>
            <a:r>
              <a:rPr lang="el-GR" dirty="0" smtClean="0">
                <a:latin typeface="Comic Sans MS" pitchFamily="66" charset="0"/>
              </a:rPr>
              <a:t> αι. π.Χ</a:t>
            </a:r>
          </a:p>
          <a:p>
            <a:pPr algn="just"/>
            <a:r>
              <a:rPr lang="el-GR" dirty="0" smtClean="0">
                <a:latin typeface="Comic Sans MS" pitchFamily="66" charset="0"/>
              </a:rPr>
              <a:t>Η συχνή παρουσίαση κάποιων γεγονότων σε αντίθεση με τη σπάνια απεικόνιση άλλων δεν αποδεικνύει ότι αυτά τα γεγονότα δεν ήταν γνωστά. </a:t>
            </a:r>
          </a:p>
          <a:p>
            <a:pPr algn="ctr">
              <a:buNone/>
            </a:pPr>
            <a:r>
              <a:rPr lang="el-GR" dirty="0" smtClean="0">
                <a:latin typeface="Comic Sans MS" pitchFamily="66" charset="0"/>
              </a:rPr>
              <a:t>      Πχ. Ο θάνατος του Αχιλλέα σπάνια απεικονίζεται – συχνή όμως είναι η απεικόνιση του Αίαντα να κουβαλά το νεκρό σώμα του Αχιλλέα </a:t>
            </a:r>
          </a:p>
          <a:p>
            <a:r>
              <a:rPr lang="el-GR" dirty="0" smtClean="0">
                <a:latin typeface="Comic Sans MS" pitchFamily="66" charset="0"/>
              </a:rPr>
              <a:t>Η τέχνη φανερώνει ότι μέχρι το τέλος του 7</a:t>
            </a:r>
            <a:r>
              <a:rPr lang="el-GR" baseline="30000" dirty="0" smtClean="0">
                <a:latin typeface="Comic Sans MS" pitchFamily="66" charset="0"/>
              </a:rPr>
              <a:t>ου</a:t>
            </a:r>
            <a:r>
              <a:rPr lang="el-GR" dirty="0" smtClean="0">
                <a:latin typeface="Comic Sans MS" pitchFamily="66" charset="0"/>
              </a:rPr>
              <a:t> αιώνα η Ιλιάδα ήταν γνωστή αλλά η επίδραση στους καλλιτέχνες ήταν σπάνια.</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71546"/>
            <a:ext cx="8229600" cy="4572000"/>
          </a:xfrm>
        </p:spPr>
        <p:txBody>
          <a:bodyPr>
            <a:normAutofit fontScale="70000" lnSpcReduction="20000"/>
          </a:bodyPr>
          <a:lstStyle/>
          <a:p>
            <a:pPr algn="just"/>
            <a:r>
              <a:rPr lang="el-GR" dirty="0">
                <a:latin typeface="Comic Sans MS" pitchFamily="66" charset="0"/>
              </a:rPr>
              <a:t>Μπορεί η ομηρική μαρτυρία για την κύκλια ιστορία του τρωικού πολέμου να αποτελεί μεταγενέστερη έκφραση των ομηρικών ποιημάτων που ενσωμάτωσε μύθο άγνωστο σε μια πρωιμότερη και υποθετικά περισσότερο γνήσια έκφραση; Με άλλα λόγια, μπορεί τα ομηρικά έπη να αλλοιώθηκαν με μεταγενέστερες προσθήκες των κυκλίων</a:t>
            </a:r>
            <a:r>
              <a:rPr lang="el-GR" dirty="0" smtClean="0">
                <a:latin typeface="Comic Sans MS" pitchFamily="66" charset="0"/>
              </a:rPr>
              <a:t>;</a:t>
            </a:r>
            <a:r>
              <a:rPr lang="en-US" dirty="0" smtClean="0">
                <a:latin typeface="Comic Sans MS" pitchFamily="66" charset="0"/>
              </a:rPr>
              <a:t>             </a:t>
            </a:r>
          </a:p>
          <a:p>
            <a:pPr algn="just">
              <a:buNone/>
            </a:pPr>
            <a:r>
              <a:rPr lang="en-US" dirty="0" smtClean="0">
                <a:latin typeface="Comic Sans MS" pitchFamily="66" charset="0"/>
              </a:rPr>
              <a:t>                            </a:t>
            </a:r>
          </a:p>
          <a:p>
            <a:pPr algn="just">
              <a:buNone/>
            </a:pPr>
            <a:r>
              <a:rPr lang="en-US" dirty="0" smtClean="0">
                <a:latin typeface="Comic Sans MS" pitchFamily="66" charset="0"/>
              </a:rPr>
              <a:t>      </a:t>
            </a:r>
            <a:r>
              <a:rPr lang="el-GR" dirty="0" smtClean="0">
                <a:latin typeface="Comic Sans MS" pitchFamily="66" charset="0"/>
              </a:rPr>
              <a:t>Η απάντηση είναι </a:t>
            </a:r>
            <a:r>
              <a:rPr lang="el-GR" i="1" dirty="0" smtClean="0">
                <a:latin typeface="Comic Sans MS" pitchFamily="66" charset="0"/>
              </a:rPr>
              <a:t>όχι:</a:t>
            </a:r>
            <a:endParaRPr lang="en-US" i="1" dirty="0" smtClean="0">
              <a:latin typeface="Comic Sans MS" pitchFamily="66" charset="0"/>
            </a:endParaRPr>
          </a:p>
          <a:p>
            <a:pPr algn="just">
              <a:buNone/>
            </a:pPr>
            <a:endParaRPr lang="el-GR" dirty="0">
              <a:latin typeface="Comic Sans MS" pitchFamily="66" charset="0"/>
            </a:endParaRPr>
          </a:p>
          <a:p>
            <a:pPr algn="just"/>
            <a:r>
              <a:rPr lang="el-GR" dirty="0" smtClean="0">
                <a:latin typeface="Comic Sans MS" pitchFamily="66" charset="0"/>
              </a:rPr>
              <a:t>Επειδή δεν μπορούμε να αναγνωρίσουμε τυχόν «μεταγενέστερο» μύθο και, παρότι διαφορετικά στοιχεία και μοτίβα εισήλθαν στην παράδοση σε διαφορετικές εποχές, όλα αυτά διαμορφώθηκαν μέσα σ’ ένα συνεκτικό όλον.</a:t>
            </a:r>
          </a:p>
          <a:p>
            <a:pPr algn="just"/>
            <a:r>
              <a:rPr lang="el-GR" dirty="0" smtClean="0">
                <a:latin typeface="Comic Sans MS" pitchFamily="66" charset="0"/>
              </a:rPr>
              <a:t>Ο κύκλιος μύθος είναι σχεδόν αδιάκριτος από την παράδοση του τρωικού πολέμου, ενώ παράλληλα αποτελεί ένα κομμάτι της ύφανσης των ομηρικών ποιημάτων. </a:t>
            </a:r>
          </a:p>
          <a:p>
            <a:pPr>
              <a:buNone/>
            </a:pPr>
            <a:endParaRPr lang="el-GR" dirty="0">
              <a:solidFill>
                <a:srgbClr val="FF0000"/>
              </a:solidFill>
            </a:endParaRPr>
          </a:p>
          <a:p>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525963"/>
          </a:xfrm>
        </p:spPr>
        <p:txBody>
          <a:bodyPr>
            <a:normAutofit/>
          </a:bodyPr>
          <a:lstStyle/>
          <a:p>
            <a:pPr algn="just"/>
            <a:r>
              <a:rPr lang="el-GR" dirty="0" smtClean="0">
                <a:latin typeface="Comic Sans MS" pitchFamily="66" charset="0"/>
              </a:rPr>
              <a:t>Γενικά υπήρχε μια έλλειψη σκηνών από τη μυθολογία (πχ. Ταξίδι Αργούς, κυνήγι Καλυδώνιου κάπρου, θηβαϊκοί πόλεμοι)</a:t>
            </a:r>
            <a:endParaRPr lang="en-US" dirty="0" smtClean="0">
              <a:latin typeface="Comic Sans MS" pitchFamily="66" charset="0"/>
            </a:endParaRPr>
          </a:p>
          <a:p>
            <a:pPr algn="just"/>
            <a:r>
              <a:rPr lang="el-GR" dirty="0" smtClean="0">
                <a:latin typeface="Comic Sans MS" pitchFamily="66" charset="0"/>
              </a:rPr>
              <a:t>Η έλλειψη ομηρικών σκηνών στην πρώιμη τέχνη δε δηλώνει ότι δεν υπήρχαν τα έπη</a:t>
            </a:r>
          </a:p>
          <a:p>
            <a:pPr algn="just"/>
            <a:r>
              <a:rPr lang="el-GR" dirty="0" smtClean="0">
                <a:latin typeface="Comic Sans MS" pitchFamily="66" charset="0"/>
              </a:rPr>
              <a:t>Απλώς τα μη ομηρικά θέματα του Τρωικού πολέμου ήταν δημοφιλέστερα από τα ομηρικά στα πρώιμα χρόνια της τέχνης </a:t>
            </a:r>
          </a:p>
          <a:p>
            <a:endParaRPr lang="el-GR" dirty="0">
              <a:latin typeface="Comic Sans MS" pitchFamily="66"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latin typeface="Comic Sans MS" pitchFamily="66" charset="0"/>
              </a:rPr>
              <a:t>Trojan War figures on horseback. Corinthian </a:t>
            </a:r>
            <a:r>
              <a:rPr lang="en-US" sz="2400" dirty="0" err="1" smtClean="0">
                <a:latin typeface="Comic Sans MS" pitchFamily="66" charset="0"/>
              </a:rPr>
              <a:t>pyxis</a:t>
            </a:r>
            <a:r>
              <a:rPr lang="en-US" sz="2400" dirty="0" smtClean="0">
                <a:latin typeface="Comic Sans MS" pitchFamily="66" charset="0"/>
              </a:rPr>
              <a:t>. Paris Louvre E609 (LA 298). Courtesy of the </a:t>
            </a:r>
            <a:r>
              <a:rPr lang="en-US" sz="2400" dirty="0" err="1" smtClean="0">
                <a:latin typeface="Comic Sans MS" pitchFamily="66" charset="0"/>
              </a:rPr>
              <a:t>Mus</a:t>
            </a:r>
            <a:r>
              <a:rPr lang="en-US" sz="2400" dirty="0" err="1" smtClean="0">
                <a:latin typeface="Comic Sans MS" pitchFamily="66" charset="0"/>
                <a:ea typeface="Tahoma"/>
                <a:cs typeface="Tahoma"/>
              </a:rPr>
              <a:t>é</a:t>
            </a:r>
            <a:r>
              <a:rPr lang="en-US" sz="2400" dirty="0" err="1" smtClean="0">
                <a:latin typeface="Comic Sans MS" pitchFamily="66" charset="0"/>
              </a:rPr>
              <a:t>e</a:t>
            </a:r>
            <a:r>
              <a:rPr lang="en-US" sz="2400" dirty="0" smtClean="0">
                <a:latin typeface="Comic Sans MS" pitchFamily="66" charset="0"/>
              </a:rPr>
              <a:t> du Louvre</a:t>
            </a:r>
            <a:endParaRPr lang="el-GR" sz="2400" dirty="0">
              <a:latin typeface="Comic Sans MS" pitchFamily="66" charset="0"/>
            </a:endParaRPr>
          </a:p>
        </p:txBody>
      </p:sp>
      <p:pic>
        <p:nvPicPr>
          <p:cNvPr id="4" name="6 - Θέση περιεχομένου" descr="Trojan War figures on horseback.jpg"/>
          <p:cNvPicPr>
            <a:picLocks noGrp="1" noChangeAspect="1"/>
          </p:cNvPicPr>
          <p:nvPr>
            <p:ph sz="half" idx="1"/>
          </p:nvPr>
        </p:nvPicPr>
        <p:blipFill>
          <a:blip r:embed="rId2"/>
          <a:stretch>
            <a:fillRect/>
          </a:stretch>
        </p:blipFill>
        <p:spPr>
          <a:xfrm>
            <a:off x="496824" y="2042319"/>
            <a:ext cx="3959352" cy="3886200"/>
          </a:xfrm>
        </p:spPr>
      </p:pic>
      <p:sp>
        <p:nvSpPr>
          <p:cNvPr id="5" name="Text Placeholder 4"/>
          <p:cNvSpPr>
            <a:spLocks noGrp="1"/>
          </p:cNvSpPr>
          <p:nvPr>
            <p:ph sz="half" idx="2"/>
          </p:nvPr>
        </p:nvSpPr>
        <p:spPr>
          <a:xfrm>
            <a:off x="4643438" y="2071678"/>
            <a:ext cx="4038600" cy="4525963"/>
          </a:xfrm>
        </p:spPr>
        <p:txBody>
          <a:bodyPr/>
          <a:lstStyle/>
          <a:p>
            <a:r>
              <a:rPr lang="el-GR" sz="2400" dirty="0" smtClean="0">
                <a:latin typeface="Comic Sans MS" pitchFamily="66" charset="0"/>
              </a:rPr>
              <a:t>Απεικονίζει χαρακτήρες του Τρωικού πολέμου έφιππους. Δεν μπορεί όμως να συνδυαστεί ικανοποιητικά με την ιστορία του Τρωικού πολέμου. </a:t>
            </a:r>
          </a:p>
          <a:p>
            <a:endParaRPr lang="el-GR" dirty="0" smtClean="0">
              <a:latin typeface="Comic Sans MS"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Comic Sans MS" pitchFamily="66" charset="0"/>
              </a:rPr>
              <a:t>Mourning Achilles. Corinthian </a:t>
            </a:r>
            <a:r>
              <a:rPr lang="en-US" sz="2400" dirty="0" err="1" smtClean="0">
                <a:latin typeface="Comic Sans MS" pitchFamily="66" charset="0"/>
              </a:rPr>
              <a:t>olpe</a:t>
            </a:r>
            <a:r>
              <a:rPr lang="en-US" sz="2400" dirty="0" smtClean="0">
                <a:latin typeface="Comic Sans MS" pitchFamily="66" charset="0"/>
              </a:rPr>
              <a:t>. Brussels, </a:t>
            </a:r>
            <a:r>
              <a:rPr lang="en-US" sz="2400" dirty="0" err="1" smtClean="0">
                <a:latin typeface="Comic Sans MS" pitchFamily="66" charset="0"/>
              </a:rPr>
              <a:t>Mus</a:t>
            </a:r>
            <a:r>
              <a:rPr lang="en-US" sz="2400" dirty="0" err="1" smtClean="0">
                <a:latin typeface="Comic Sans MS" pitchFamily="66" charset="0"/>
                <a:ea typeface="Tahoma"/>
                <a:cs typeface="Tahoma"/>
              </a:rPr>
              <a:t>é</a:t>
            </a:r>
            <a:r>
              <a:rPr lang="en-US" sz="2400" dirty="0" err="1" smtClean="0">
                <a:latin typeface="Comic Sans MS" pitchFamily="66" charset="0"/>
              </a:rPr>
              <a:t>e</a:t>
            </a:r>
            <a:r>
              <a:rPr lang="en-US" sz="2400" dirty="0" smtClean="0">
                <a:latin typeface="Comic Sans MS" pitchFamily="66" charset="0"/>
              </a:rPr>
              <a:t> du </a:t>
            </a:r>
            <a:r>
              <a:rPr lang="en-US" sz="2400" dirty="0" err="1" smtClean="0">
                <a:latin typeface="Comic Sans MS" pitchFamily="66" charset="0"/>
              </a:rPr>
              <a:t>Cinquantenaire</a:t>
            </a:r>
            <a:r>
              <a:rPr lang="en-US" sz="2400" dirty="0" smtClean="0">
                <a:latin typeface="Comic Sans MS" pitchFamily="66" charset="0"/>
              </a:rPr>
              <a:t> A4. Courtesy of the </a:t>
            </a:r>
            <a:r>
              <a:rPr lang="en-US" sz="2400" dirty="0" err="1" smtClean="0">
                <a:latin typeface="Comic Sans MS" pitchFamily="66" charset="0"/>
              </a:rPr>
              <a:t>Mus</a:t>
            </a:r>
            <a:r>
              <a:rPr lang="en-US" sz="2400" dirty="0" err="1" smtClean="0">
                <a:latin typeface="Comic Sans MS" pitchFamily="66" charset="0"/>
                <a:ea typeface="Tahoma"/>
                <a:cs typeface="Tahoma"/>
              </a:rPr>
              <a:t>é</a:t>
            </a:r>
            <a:r>
              <a:rPr lang="en-US" sz="2400" dirty="0" err="1" smtClean="0">
                <a:latin typeface="Comic Sans MS" pitchFamily="66" charset="0"/>
              </a:rPr>
              <a:t>e</a:t>
            </a:r>
            <a:r>
              <a:rPr lang="en-US" sz="2400" dirty="0" smtClean="0">
                <a:latin typeface="Comic Sans MS" pitchFamily="66" charset="0"/>
              </a:rPr>
              <a:t> </a:t>
            </a:r>
            <a:r>
              <a:rPr lang="en-US" sz="2400" dirty="0" err="1" smtClean="0">
                <a:latin typeface="Comic Sans MS" pitchFamily="66" charset="0"/>
              </a:rPr>
              <a:t>royaux</a:t>
            </a:r>
            <a:r>
              <a:rPr lang="en-US" sz="2400" dirty="0" smtClean="0">
                <a:latin typeface="Comic Sans MS" pitchFamily="66" charset="0"/>
              </a:rPr>
              <a:t> d’ Art et de Histoire, </a:t>
            </a:r>
            <a:r>
              <a:rPr lang="en-US" sz="2400" dirty="0" err="1" smtClean="0">
                <a:latin typeface="Comic Sans MS" pitchFamily="66" charset="0"/>
              </a:rPr>
              <a:t>Mus</a:t>
            </a:r>
            <a:r>
              <a:rPr lang="en-US" sz="2400" dirty="0" err="1" smtClean="0">
                <a:latin typeface="Comic Sans MS" pitchFamily="66" charset="0"/>
                <a:ea typeface="Tahoma"/>
                <a:cs typeface="Tahoma"/>
              </a:rPr>
              <a:t>é</a:t>
            </a:r>
            <a:r>
              <a:rPr lang="en-US" sz="2400" dirty="0" err="1" smtClean="0">
                <a:latin typeface="Comic Sans MS" pitchFamily="66" charset="0"/>
              </a:rPr>
              <a:t>e</a:t>
            </a:r>
            <a:r>
              <a:rPr lang="en-US" sz="2400" dirty="0" smtClean="0">
                <a:latin typeface="Comic Sans MS" pitchFamily="66" charset="0"/>
              </a:rPr>
              <a:t> du </a:t>
            </a:r>
            <a:r>
              <a:rPr lang="en-US" sz="2400" dirty="0" err="1" smtClean="0">
                <a:latin typeface="Comic Sans MS" pitchFamily="66" charset="0"/>
              </a:rPr>
              <a:t>Cinquantenaire</a:t>
            </a:r>
            <a:r>
              <a:rPr lang="en-US" sz="2400" dirty="0" smtClean="0">
                <a:latin typeface="Comic Sans MS" pitchFamily="66" charset="0"/>
              </a:rPr>
              <a:t> </a:t>
            </a:r>
            <a:endParaRPr lang="el-GR" sz="2400" dirty="0">
              <a:latin typeface="Comic Sans MS" pitchFamily="66" charset="0"/>
            </a:endParaRPr>
          </a:p>
        </p:txBody>
      </p:sp>
      <p:pic>
        <p:nvPicPr>
          <p:cNvPr id="4" name="8 - Θέση περιεχομένου" descr="mourning Achilles.jpg"/>
          <p:cNvPicPr>
            <a:picLocks noGrp="1" noChangeAspect="1"/>
          </p:cNvPicPr>
          <p:nvPr>
            <p:ph sz="half" idx="1"/>
          </p:nvPr>
        </p:nvPicPr>
        <p:blipFill>
          <a:blip r:embed="rId2"/>
          <a:stretch>
            <a:fillRect/>
          </a:stretch>
        </p:blipFill>
        <p:spPr>
          <a:xfrm>
            <a:off x="487680" y="2138331"/>
            <a:ext cx="3977640" cy="3694176"/>
          </a:xfrm>
        </p:spPr>
      </p:pic>
      <p:sp>
        <p:nvSpPr>
          <p:cNvPr id="5" name="Text Placeholder 4"/>
          <p:cNvSpPr>
            <a:spLocks noGrp="1"/>
          </p:cNvSpPr>
          <p:nvPr>
            <p:ph sz="half" idx="2"/>
          </p:nvPr>
        </p:nvSpPr>
        <p:spPr/>
        <p:txBody>
          <a:bodyPr>
            <a:normAutofit/>
          </a:bodyPr>
          <a:lstStyle/>
          <a:p>
            <a:pPr algn="just"/>
            <a:r>
              <a:rPr lang="el-GR" sz="1800" dirty="0" smtClean="0">
                <a:latin typeface="Comic Sans MS" pitchFamily="66" charset="0"/>
              </a:rPr>
              <a:t>Παρουσιάζεται η Θέτιδα να γέρνει προς το μέρος  του γιου της Αχιλλέα, ο οποίος είναι ξαπλωμένος σε ένα ανάκλιντρο. Ο Αχιλλέας ακουμπά το  μέτωπο του γεμάτος θλίψη. Ο Οδυσσέας και ο Φοίνικας είναι παρόντες και διακρίνονται και δυο γυναίκες, πιθανόν οι Νηρηίδες. </a:t>
            </a:r>
          </a:p>
          <a:p>
            <a:pPr algn="just"/>
            <a:r>
              <a:rPr lang="el-GR" sz="1800" dirty="0" smtClean="0">
                <a:latin typeface="Comic Sans MS" pitchFamily="66" charset="0"/>
              </a:rPr>
              <a:t>Στο εύρημα αυτό ενώνονται πιθανότατα δυο διαφορετικές σκηνές της</a:t>
            </a:r>
            <a:r>
              <a:rPr lang="el-GR" sz="1800" i="1" dirty="0" smtClean="0">
                <a:latin typeface="Comic Sans MS" pitchFamily="66" charset="0"/>
              </a:rPr>
              <a:t> Ιλιάδας </a:t>
            </a:r>
            <a:r>
              <a:rPr lang="el-GR" sz="1800" dirty="0" smtClean="0">
                <a:latin typeface="Comic Sans MS" pitchFamily="66" charset="0"/>
              </a:rPr>
              <a:t>από τις ραψωδίες 18 και 19. </a:t>
            </a:r>
          </a:p>
          <a:p>
            <a:endParaRPr lang="el-GR"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latin typeface="Comic Sans MS" pitchFamily="66" charset="0"/>
              </a:rPr>
              <a:t>Nereids</a:t>
            </a:r>
            <a:r>
              <a:rPr lang="en-US" sz="2400" dirty="0" smtClean="0">
                <a:latin typeface="Comic Sans MS" pitchFamily="66" charset="0"/>
              </a:rPr>
              <a:t> mourn Achilles. Corinthian hydria. Paris, Louvre E 643. Courtesy of the </a:t>
            </a:r>
            <a:r>
              <a:rPr lang="en-US" sz="2400" dirty="0" err="1" smtClean="0">
                <a:latin typeface="Comic Sans MS" pitchFamily="66" charset="0"/>
              </a:rPr>
              <a:t>Mus</a:t>
            </a:r>
            <a:r>
              <a:rPr lang="en-US" sz="2400" dirty="0" err="1" smtClean="0">
                <a:latin typeface="Comic Sans MS" pitchFamily="66" charset="0"/>
                <a:ea typeface="Tahoma"/>
                <a:cs typeface="Tahoma"/>
              </a:rPr>
              <a:t>é</a:t>
            </a:r>
            <a:r>
              <a:rPr lang="en-US" sz="2400" dirty="0" err="1" smtClean="0">
                <a:latin typeface="Comic Sans MS" pitchFamily="66" charset="0"/>
              </a:rPr>
              <a:t>e</a:t>
            </a:r>
            <a:r>
              <a:rPr lang="en-US" sz="2400" dirty="0" smtClean="0">
                <a:latin typeface="Comic Sans MS" pitchFamily="66" charset="0"/>
              </a:rPr>
              <a:t> du Louvre </a:t>
            </a:r>
            <a:endParaRPr lang="el-GR" sz="2400" dirty="0">
              <a:latin typeface="Comic Sans MS" pitchFamily="66" charset="0"/>
            </a:endParaRPr>
          </a:p>
        </p:txBody>
      </p:sp>
      <p:pic>
        <p:nvPicPr>
          <p:cNvPr id="5" name="8 - Θέση περιεχομένου" descr="Nereids mourn Achilles.jpg"/>
          <p:cNvPicPr>
            <a:picLocks noGrp="1" noChangeAspect="1"/>
          </p:cNvPicPr>
          <p:nvPr>
            <p:ph sz="half" idx="1"/>
          </p:nvPr>
        </p:nvPicPr>
        <p:blipFill>
          <a:blip r:embed="rId2"/>
          <a:stretch>
            <a:fillRect/>
          </a:stretch>
        </p:blipFill>
        <p:spPr>
          <a:xfrm>
            <a:off x="501396" y="1788573"/>
            <a:ext cx="3950208" cy="4393692"/>
          </a:xfrm>
        </p:spPr>
      </p:pic>
      <p:sp>
        <p:nvSpPr>
          <p:cNvPr id="4" name="Text Placeholder 3"/>
          <p:cNvSpPr>
            <a:spLocks noGrp="1"/>
          </p:cNvSpPr>
          <p:nvPr>
            <p:ph sz="half" idx="2"/>
          </p:nvPr>
        </p:nvSpPr>
        <p:spPr/>
        <p:txBody>
          <a:bodyPr>
            <a:normAutofit/>
          </a:bodyPr>
          <a:lstStyle/>
          <a:p>
            <a:r>
              <a:rPr lang="el-GR" sz="2000" dirty="0" smtClean="0">
                <a:latin typeface="Comic Sans MS" pitchFamily="66" charset="0"/>
              </a:rPr>
              <a:t>Οι Νηρηίδες πενθούν πάνω από το κρεβάτι στο οποίο κείτεται νεκρός ο Αχιλλέας. </a:t>
            </a:r>
          </a:p>
          <a:p>
            <a:r>
              <a:rPr lang="el-GR" sz="2000" dirty="0" smtClean="0">
                <a:latin typeface="Comic Sans MS" pitchFamily="66" charset="0"/>
              </a:rPr>
              <a:t>Έχουμε συνδυασμό διαφορετικών επεισοδίων από την ιστορία του Αχιλλέα</a:t>
            </a:r>
          </a:p>
          <a:p>
            <a:r>
              <a:rPr lang="el-GR" sz="2000" dirty="0" smtClean="0">
                <a:latin typeface="Comic Sans MS" pitchFamily="66" charset="0"/>
              </a:rPr>
              <a:t>Νεοαναλυτικοί: πιστεύουν ότι η </a:t>
            </a:r>
            <a:r>
              <a:rPr lang="el-GR" sz="2000" i="1" dirty="0" smtClean="0">
                <a:latin typeface="Comic Sans MS" pitchFamily="66" charset="0"/>
              </a:rPr>
              <a:t>Ιλιάδα</a:t>
            </a:r>
            <a:r>
              <a:rPr lang="el-GR" sz="2000" dirty="0" smtClean="0">
                <a:latin typeface="Comic Sans MS" pitchFamily="66" charset="0"/>
              </a:rPr>
              <a:t> δεν μπορεί να διαβαστεί απομονωμένα από τα Κύκλια έπη</a:t>
            </a:r>
          </a:p>
          <a:p>
            <a:endParaRPr lang="el-GR" dirty="0">
              <a:latin typeface="Comic Sans MS" pitchFamily="66"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600" i="1" dirty="0" smtClean="0">
                <a:latin typeface="Comic Sans MS" pitchFamily="66" charset="0"/>
              </a:rPr>
              <a:t>Άλλα εικονογραφικά στοιχεία</a:t>
            </a:r>
            <a:endParaRPr lang="el-GR" sz="3600" i="1" dirty="0">
              <a:latin typeface="Comic Sans MS" pitchFamily="66" charset="0"/>
            </a:endParaRPr>
          </a:p>
        </p:txBody>
      </p:sp>
      <p:sp>
        <p:nvSpPr>
          <p:cNvPr id="8" name="Content Placeholder 7"/>
          <p:cNvSpPr>
            <a:spLocks noGrp="1"/>
          </p:cNvSpPr>
          <p:nvPr>
            <p:ph idx="1"/>
          </p:nvPr>
        </p:nvSpPr>
        <p:spPr/>
        <p:txBody>
          <a:bodyPr>
            <a:normAutofit fontScale="70000" lnSpcReduction="20000"/>
          </a:bodyPr>
          <a:lstStyle/>
          <a:p>
            <a:pPr algn="just"/>
            <a:r>
              <a:rPr lang="el-GR" dirty="0" smtClean="0">
                <a:latin typeface="Comic Sans MS" pitchFamily="66" charset="0"/>
              </a:rPr>
              <a:t>Θραύσματα αμφορέα απεικονίζουν γυναίκες να κουβαλούν ένα τετράγωνο αντικείμενο που</a:t>
            </a:r>
            <a:r>
              <a:rPr lang="en-US" dirty="0" smtClean="0">
                <a:latin typeface="Comic Sans MS" pitchFamily="66" charset="0"/>
              </a:rPr>
              <a:t> </a:t>
            </a:r>
            <a:r>
              <a:rPr lang="el-GR" dirty="0" smtClean="0">
                <a:latin typeface="Comic Sans MS" pitchFamily="66" charset="0"/>
              </a:rPr>
              <a:t>θεωρείται ότι απεικονίζει την προσφορά ενός χιτώνα από τις γυναίκες της Τροίας στη θεά Αθηνά. Η σκηνή αυτή περιγράφεται και στην</a:t>
            </a:r>
            <a:r>
              <a:rPr lang="el-GR" i="1" dirty="0" smtClean="0">
                <a:latin typeface="Comic Sans MS" pitchFamily="66" charset="0"/>
              </a:rPr>
              <a:t> Ιλιάδα </a:t>
            </a:r>
            <a:r>
              <a:rPr lang="el-GR" dirty="0" smtClean="0">
                <a:latin typeface="Comic Sans MS" pitchFamily="66" charset="0"/>
              </a:rPr>
              <a:t>(6.85-95)</a:t>
            </a:r>
          </a:p>
          <a:p>
            <a:pPr algn="just"/>
            <a:r>
              <a:rPr lang="el-GR" dirty="0" smtClean="0">
                <a:latin typeface="Comic Sans MS" pitchFamily="66" charset="0"/>
              </a:rPr>
              <a:t>Άλλες απεικονίσεις σκηνών της </a:t>
            </a:r>
            <a:r>
              <a:rPr lang="el-GR" i="1" dirty="0" smtClean="0">
                <a:latin typeface="Comic Sans MS" pitchFamily="66" charset="0"/>
              </a:rPr>
              <a:t>Ιλιάδας</a:t>
            </a:r>
            <a:r>
              <a:rPr lang="el-GR" dirty="0" smtClean="0">
                <a:latin typeface="Comic Sans MS" pitchFamily="66" charset="0"/>
              </a:rPr>
              <a:t>:</a:t>
            </a:r>
          </a:p>
          <a:p>
            <a:pPr marL="457200" indent="-457200" algn="just">
              <a:buFont typeface="+mj-lt"/>
              <a:buAutoNum type="arabicPeriod"/>
            </a:pPr>
            <a:r>
              <a:rPr lang="el-GR" dirty="0" smtClean="0">
                <a:latin typeface="Comic Sans MS" pitchFamily="66" charset="0"/>
              </a:rPr>
              <a:t>Η πρεσβεία στον Αχιλλέα. Η επιγραφή αναφέρει το όνομα του κήρυκα  Οδίου. Ο κήρυκας αναφέρεται στη ραψωδία 9 της</a:t>
            </a:r>
            <a:r>
              <a:rPr lang="el-GR" i="1" dirty="0" smtClean="0">
                <a:latin typeface="Comic Sans MS" pitchFamily="66" charset="0"/>
              </a:rPr>
              <a:t> Ιλιάδας</a:t>
            </a:r>
          </a:p>
          <a:p>
            <a:pPr marL="457200" indent="-457200" algn="just">
              <a:buFont typeface="+mj-lt"/>
              <a:buAutoNum type="arabicPeriod"/>
            </a:pPr>
            <a:r>
              <a:rPr lang="el-GR" dirty="0" smtClean="0">
                <a:latin typeface="Comic Sans MS" pitchFamily="66" charset="0"/>
              </a:rPr>
              <a:t>Ο Ποσειδώνας παρακινεί τους Έλληνες -&gt; </a:t>
            </a:r>
          </a:p>
          <a:p>
            <a:pPr marL="457200" indent="-457200" algn="just">
              <a:buNone/>
            </a:pPr>
            <a:r>
              <a:rPr lang="el-GR" dirty="0" smtClean="0">
                <a:latin typeface="Comic Sans MS" pitchFamily="66" charset="0"/>
              </a:rPr>
              <a:t>        σκηνή από την 13</a:t>
            </a:r>
            <a:r>
              <a:rPr lang="el-GR" baseline="30000" dirty="0" smtClean="0">
                <a:latin typeface="Comic Sans MS" pitchFamily="66" charset="0"/>
              </a:rPr>
              <a:t>η</a:t>
            </a:r>
            <a:r>
              <a:rPr lang="el-GR" dirty="0" smtClean="0">
                <a:latin typeface="Comic Sans MS" pitchFamily="66" charset="0"/>
              </a:rPr>
              <a:t> ραψωδία της </a:t>
            </a:r>
            <a:r>
              <a:rPr lang="el-GR" i="1" dirty="0" smtClean="0">
                <a:latin typeface="Comic Sans MS" pitchFamily="66" charset="0"/>
              </a:rPr>
              <a:t>Ιλιάδας</a:t>
            </a:r>
          </a:p>
          <a:p>
            <a:pPr marL="457200" indent="-457200" algn="just">
              <a:buFont typeface="+mj-lt"/>
              <a:buAutoNum type="arabicPeriod"/>
            </a:pPr>
            <a:r>
              <a:rPr lang="el-GR" dirty="0" smtClean="0">
                <a:latin typeface="Comic Sans MS" pitchFamily="66" charset="0"/>
              </a:rPr>
              <a:t>Το κύπελλο του Ευφρονίου παρουσιάζει τον Ύπνο και το Θάνατο να σηκώνουν τον Σαρπηδόνα από το πεδίο της μάχης -&gt;</a:t>
            </a:r>
          </a:p>
          <a:p>
            <a:pPr marL="457200" indent="-457200" algn="just">
              <a:buNone/>
            </a:pPr>
            <a:r>
              <a:rPr lang="el-GR" dirty="0" smtClean="0">
                <a:latin typeface="Comic Sans MS" pitchFamily="66" charset="0"/>
              </a:rPr>
              <a:t>      </a:t>
            </a:r>
            <a:r>
              <a:rPr lang="en-US" dirty="0" smtClean="0">
                <a:latin typeface="Comic Sans MS" pitchFamily="66" charset="0"/>
              </a:rPr>
              <a:t> </a:t>
            </a:r>
            <a:r>
              <a:rPr lang="el-GR" dirty="0" smtClean="0">
                <a:latin typeface="Comic Sans MS" pitchFamily="66" charset="0"/>
              </a:rPr>
              <a:t>η αφήγηση αυτής της σκηνής υπάρχει στη ραψωδία 16 της</a:t>
            </a:r>
            <a:r>
              <a:rPr lang="el-GR" i="1" dirty="0" smtClean="0">
                <a:latin typeface="Comic Sans MS" pitchFamily="66" charset="0"/>
              </a:rPr>
              <a:t> Ιλιάδας </a:t>
            </a:r>
          </a:p>
          <a:p>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i="1" dirty="0" smtClean="0">
                <a:latin typeface="Comic Sans MS" pitchFamily="66" charset="0"/>
              </a:rPr>
              <a:t>Συμπερασματικά </a:t>
            </a:r>
            <a:endParaRPr lang="el-GR" sz="3600" i="1" dirty="0">
              <a:latin typeface="Comic Sans MS" pitchFamily="66" charset="0"/>
            </a:endParaRPr>
          </a:p>
        </p:txBody>
      </p:sp>
      <p:sp>
        <p:nvSpPr>
          <p:cNvPr id="3" name="Content Placeholder 2"/>
          <p:cNvSpPr>
            <a:spLocks noGrp="1"/>
          </p:cNvSpPr>
          <p:nvPr>
            <p:ph idx="1"/>
          </p:nvPr>
        </p:nvSpPr>
        <p:spPr/>
        <p:txBody>
          <a:bodyPr>
            <a:normAutofit fontScale="85000" lnSpcReduction="20000"/>
          </a:bodyPr>
          <a:lstStyle/>
          <a:p>
            <a:r>
              <a:rPr lang="el-GR" dirty="0" smtClean="0">
                <a:latin typeface="Comic Sans MS" pitchFamily="66" charset="0"/>
              </a:rPr>
              <a:t>Τα στοιχεία της τέχνης λοιπόν δείχνουν:</a:t>
            </a:r>
          </a:p>
          <a:p>
            <a:pPr marL="514350" indent="-514350">
              <a:buFont typeface="+mj-lt"/>
              <a:buAutoNum type="arabicPeriod"/>
            </a:pPr>
            <a:r>
              <a:rPr lang="el-GR" dirty="0" smtClean="0">
                <a:latin typeface="Comic Sans MS" pitchFamily="66" charset="0"/>
              </a:rPr>
              <a:t>Η Ιλιάδα δεν κυριάρχησε γρήγορα στη μυθολογική παράδοση από όπου και προήλθε</a:t>
            </a:r>
          </a:p>
          <a:p>
            <a:pPr marL="514350" indent="-514350">
              <a:buFont typeface="+mj-lt"/>
              <a:buAutoNum type="arabicPeriod"/>
            </a:pPr>
            <a:r>
              <a:rPr lang="el-GR" dirty="0" smtClean="0">
                <a:latin typeface="Comic Sans MS" pitchFamily="66" charset="0"/>
              </a:rPr>
              <a:t>Επίσης κατανοήθηκε για πρώτη φορά ως άρρηκτα συνδεδεμένη με αυτή.</a:t>
            </a:r>
          </a:p>
          <a:p>
            <a:pPr marL="514350" indent="-514350"/>
            <a:r>
              <a:rPr lang="el-GR" dirty="0" smtClean="0">
                <a:latin typeface="Comic Sans MS" pitchFamily="66" charset="0"/>
              </a:rPr>
              <a:t>Για ποια χρονική περίοδο μπορούμε να είμαστε βέβαιοι ότι η Ιλιάδα εκπροσωπείται καλλιτεχνικά;</a:t>
            </a:r>
          </a:p>
          <a:p>
            <a:pPr marL="514350" indent="-514350">
              <a:buNone/>
            </a:pPr>
            <a:r>
              <a:rPr lang="el-GR" i="1" dirty="0" smtClean="0">
                <a:latin typeface="Comic Sans MS" pitchFamily="66" charset="0"/>
              </a:rPr>
              <a:t>      Μετά από κάποιες απεικονίσεις σκηνών της Ιλιάδας στα τέλη του 7</a:t>
            </a:r>
            <a:r>
              <a:rPr lang="el-GR" i="1" baseline="30000" dirty="0" smtClean="0">
                <a:latin typeface="Comic Sans MS" pitchFamily="66" charset="0"/>
              </a:rPr>
              <a:t>ου</a:t>
            </a:r>
            <a:r>
              <a:rPr lang="el-GR" i="1" dirty="0" smtClean="0">
                <a:latin typeface="Comic Sans MS" pitchFamily="66" charset="0"/>
              </a:rPr>
              <a:t> αι. και στις αρχές του 6</a:t>
            </a:r>
            <a:r>
              <a:rPr lang="el-GR" i="1" baseline="30000" dirty="0" smtClean="0">
                <a:latin typeface="Comic Sans MS" pitchFamily="66" charset="0"/>
              </a:rPr>
              <a:t>ου</a:t>
            </a:r>
            <a:r>
              <a:rPr lang="el-GR" i="1" dirty="0" smtClean="0">
                <a:latin typeface="Comic Sans MS" pitchFamily="66" charset="0"/>
              </a:rPr>
              <a:t> αι., σκηνές του έπους σίγουρα απεικονίζονται στο δεύτερο μισό του 6</a:t>
            </a:r>
            <a:r>
              <a:rPr lang="el-GR" i="1" baseline="30000" dirty="0" smtClean="0">
                <a:latin typeface="Comic Sans MS" pitchFamily="66" charset="0"/>
              </a:rPr>
              <a:t>ου</a:t>
            </a:r>
            <a:r>
              <a:rPr lang="el-GR" i="1" dirty="0" smtClean="0">
                <a:latin typeface="Comic Sans MS" pitchFamily="66" charset="0"/>
              </a:rPr>
              <a:t> αι, χωρίς όμως απόλυτη βεβαιότητα.</a:t>
            </a:r>
          </a:p>
          <a:p>
            <a:pPr marL="514350" indent="-514350"/>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i="1" dirty="0" smtClean="0">
                <a:latin typeface="Comic Sans MS" pitchFamily="66" charset="0"/>
              </a:rPr>
              <a:t>Χρονολόγηση των Ομηρικών Ποιημάτων </a:t>
            </a:r>
            <a:endParaRPr lang="el-GR" sz="3200" i="1" dirty="0">
              <a:latin typeface="Comic Sans MS" pitchFamily="66" charset="0"/>
            </a:endParaRPr>
          </a:p>
        </p:txBody>
      </p:sp>
      <p:sp>
        <p:nvSpPr>
          <p:cNvPr id="3" name="Content Placeholder 2"/>
          <p:cNvSpPr>
            <a:spLocks noGrp="1"/>
          </p:cNvSpPr>
          <p:nvPr>
            <p:ph idx="1"/>
          </p:nvPr>
        </p:nvSpPr>
        <p:spPr/>
        <p:txBody>
          <a:bodyPr>
            <a:normAutofit fontScale="70000" lnSpcReduction="20000"/>
          </a:bodyPr>
          <a:lstStyle/>
          <a:p>
            <a:r>
              <a:rPr lang="el-GR" dirty="0" smtClean="0">
                <a:latin typeface="Comic Sans MS" pitchFamily="66" charset="0"/>
              </a:rPr>
              <a:t>Η χρονολόγηση των ομηρικών ποιημάτων δεν είναι γνωστή.</a:t>
            </a:r>
          </a:p>
          <a:p>
            <a:pPr algn="just"/>
            <a:r>
              <a:rPr lang="el-GR" dirty="0" smtClean="0">
                <a:latin typeface="Comic Sans MS" pitchFamily="66" charset="0"/>
              </a:rPr>
              <a:t>Όμως: συνηθισμένη άποψη ότι συντάχτηκαν στα τέλη του 8</a:t>
            </a:r>
            <a:r>
              <a:rPr lang="el-GR" baseline="30000" dirty="0" smtClean="0">
                <a:latin typeface="Comic Sans MS" pitchFamily="66" charset="0"/>
              </a:rPr>
              <a:t>ου</a:t>
            </a:r>
            <a:r>
              <a:rPr lang="el-GR" dirty="0" smtClean="0">
                <a:latin typeface="Comic Sans MS" pitchFamily="66" charset="0"/>
              </a:rPr>
              <a:t> αιώνα  επειδή: </a:t>
            </a:r>
          </a:p>
          <a:p>
            <a:pPr algn="just">
              <a:buNone/>
            </a:pPr>
            <a:r>
              <a:rPr lang="el-GR" dirty="0">
                <a:latin typeface="Comic Sans MS" pitchFamily="66" charset="0"/>
              </a:rPr>
              <a:t> </a:t>
            </a:r>
            <a:r>
              <a:rPr lang="el-GR" dirty="0" smtClean="0">
                <a:latin typeface="Comic Sans MS" pitchFamily="66" charset="0"/>
              </a:rPr>
              <a:t>    α) μετά τα ομηρικά έπη ακολουθούν τα κύκλια (αβάσιμο επιχείρημα).</a:t>
            </a:r>
          </a:p>
          <a:p>
            <a:pPr algn="just">
              <a:buNone/>
            </a:pPr>
            <a:r>
              <a:rPr lang="el-GR" dirty="0" smtClean="0">
                <a:latin typeface="Comic Sans MS" pitchFamily="66" charset="0"/>
              </a:rPr>
              <a:t>     β) τα έπη ακολουθούνται από τη λυρική ποίηση (αυθαίρετο επιχείρημα, βασισμένο στη πεποίθηση ότι οι πρώτοι λυρικοί ποιητές ζουν τον 7</a:t>
            </a:r>
            <a:r>
              <a:rPr lang="el-GR" baseline="30000" dirty="0" smtClean="0">
                <a:latin typeface="Comic Sans MS" pitchFamily="66" charset="0"/>
              </a:rPr>
              <a:t>0</a:t>
            </a:r>
            <a:r>
              <a:rPr lang="el-GR" dirty="0" smtClean="0">
                <a:latin typeface="Comic Sans MS" pitchFamily="66" charset="0"/>
              </a:rPr>
              <a:t> αιώνα. Αυτό όμως δεν σημαίνει την παύση της επικής παραγωγής).</a:t>
            </a:r>
          </a:p>
          <a:p>
            <a:pPr algn="just">
              <a:buNone/>
            </a:pPr>
            <a:r>
              <a:rPr lang="el-GR" dirty="0">
                <a:latin typeface="Comic Sans MS" pitchFamily="66" charset="0"/>
              </a:rPr>
              <a:t> </a:t>
            </a:r>
            <a:r>
              <a:rPr lang="el-GR" dirty="0" smtClean="0">
                <a:latin typeface="Comic Sans MS" pitchFamily="66" charset="0"/>
              </a:rPr>
              <a:t>    γ) η «ομηρική κοινωνία» είναι μια αντανάκλαση της Ελλάδας του 8</a:t>
            </a:r>
            <a:r>
              <a:rPr lang="el-GR" baseline="30000" dirty="0" smtClean="0">
                <a:latin typeface="Comic Sans MS" pitchFamily="66" charset="0"/>
              </a:rPr>
              <a:t>ου</a:t>
            </a:r>
            <a:r>
              <a:rPr lang="el-GR" dirty="0" smtClean="0">
                <a:latin typeface="Comic Sans MS" pitchFamily="66" charset="0"/>
              </a:rPr>
              <a:t> αιώνα (ανθρωπολογική προσέγγιση του ζητήματος, που όμως δεν μπορούμε να διαχωρίσουμε εύκολα τις αναπαραστάσεις μιας κοινωνίας από προηγούμενες και μεταγενέστερες περιόδους). </a:t>
            </a:r>
          </a:p>
          <a:p>
            <a:endParaRPr lang="el-GR"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5000660"/>
          </a:xfrm>
        </p:spPr>
        <p:txBody>
          <a:bodyPr>
            <a:noAutofit/>
          </a:bodyPr>
          <a:lstStyle/>
          <a:p>
            <a:r>
              <a:rPr lang="el-GR" sz="1800" dirty="0" smtClean="0">
                <a:latin typeface="Comic Sans MS" pitchFamily="66" charset="0"/>
                <a:cs typeface="Times New Roman" pitchFamily="18" charset="0"/>
              </a:rPr>
              <a:t>Ωστόσο, υπάρχουν </a:t>
            </a:r>
            <a:r>
              <a:rPr lang="el-GR" sz="1800" i="1" dirty="0" smtClean="0">
                <a:latin typeface="Comic Sans MS" pitchFamily="66" charset="0"/>
                <a:cs typeface="Times New Roman" pitchFamily="18" charset="0"/>
              </a:rPr>
              <a:t>εσωτερικές μαρτυρίες </a:t>
            </a:r>
            <a:r>
              <a:rPr lang="el-GR" sz="1800" dirty="0" smtClean="0">
                <a:latin typeface="Comic Sans MS" pitchFamily="66" charset="0"/>
                <a:cs typeface="Times New Roman" pitchFamily="18" charset="0"/>
              </a:rPr>
              <a:t>των ποιημάτων για τη χρονολόγηση τους -&gt; </a:t>
            </a:r>
          </a:p>
          <a:p>
            <a:pPr>
              <a:buNone/>
            </a:pPr>
            <a:r>
              <a:rPr lang="el-GR" sz="1800" u="sng" dirty="0" smtClean="0">
                <a:latin typeface="Comic Sans MS" pitchFamily="66" charset="0"/>
                <a:cs typeface="Times New Roman" pitchFamily="18" charset="0"/>
              </a:rPr>
              <a:t>Ενδείξεις για τη χρονόλογησή τους τον 7</a:t>
            </a:r>
            <a:r>
              <a:rPr lang="el-GR" sz="1800" u="sng" baseline="30000" dirty="0" smtClean="0">
                <a:latin typeface="Comic Sans MS" pitchFamily="66" charset="0"/>
                <a:cs typeface="Times New Roman" pitchFamily="18" charset="0"/>
              </a:rPr>
              <a:t>ο</a:t>
            </a:r>
            <a:r>
              <a:rPr lang="el-GR" sz="1800" u="sng" dirty="0" smtClean="0">
                <a:latin typeface="Comic Sans MS" pitchFamily="66" charset="0"/>
                <a:cs typeface="Times New Roman" pitchFamily="18" charset="0"/>
              </a:rPr>
              <a:t> αιώνα:</a:t>
            </a:r>
          </a:p>
          <a:p>
            <a:pPr>
              <a:buNone/>
            </a:pPr>
            <a:endParaRPr lang="el-GR" sz="1800" dirty="0" smtClean="0">
              <a:latin typeface="Comic Sans MS" pitchFamily="66" charset="0"/>
              <a:cs typeface="Times New Roman" pitchFamily="18" charset="0"/>
            </a:endParaRPr>
          </a:p>
          <a:p>
            <a:pPr algn="just">
              <a:buNone/>
            </a:pPr>
            <a:r>
              <a:rPr lang="el-GR" sz="1800" dirty="0" smtClean="0">
                <a:latin typeface="Comic Sans MS" pitchFamily="66" charset="0"/>
                <a:cs typeface="Times New Roman" pitchFamily="18" charset="0"/>
              </a:rPr>
              <a:t> α) η ασπίδα του Αγαμέμνονα (μια γοργόνα που δεν εμφανίζεται σε ασπίδες πριν απο τον 7</a:t>
            </a:r>
            <a:r>
              <a:rPr lang="el-GR" sz="1800" baseline="30000" dirty="0" smtClean="0">
                <a:latin typeface="Comic Sans MS" pitchFamily="66" charset="0"/>
                <a:cs typeface="Times New Roman" pitchFamily="18" charset="0"/>
              </a:rPr>
              <a:t>ο</a:t>
            </a:r>
            <a:r>
              <a:rPr lang="el-GR" sz="1800" dirty="0" smtClean="0">
                <a:latin typeface="Comic Sans MS" pitchFamily="66" charset="0"/>
                <a:cs typeface="Times New Roman" pitchFamily="18" charset="0"/>
              </a:rPr>
              <a:t> αιώνα) </a:t>
            </a:r>
          </a:p>
          <a:p>
            <a:pPr algn="just">
              <a:buNone/>
            </a:pPr>
            <a:r>
              <a:rPr lang="el-GR" sz="1800" dirty="0">
                <a:latin typeface="Comic Sans MS" pitchFamily="66" charset="0"/>
                <a:cs typeface="Times New Roman" pitchFamily="18" charset="0"/>
              </a:rPr>
              <a:t> </a:t>
            </a:r>
            <a:r>
              <a:rPr lang="el-GR" sz="1800" dirty="0" smtClean="0">
                <a:latin typeface="Comic Sans MS" pitchFamily="66" charset="0"/>
                <a:cs typeface="Times New Roman" pitchFamily="18" charset="0"/>
              </a:rPr>
              <a:t>β) μια πόρπη του Οδυσσέα (τ, 226-231)- χρονολογείται στο α΄μισό του 7</a:t>
            </a:r>
            <a:r>
              <a:rPr lang="el-GR" sz="1800" baseline="30000" dirty="0" smtClean="0">
                <a:latin typeface="Comic Sans MS" pitchFamily="66" charset="0"/>
                <a:cs typeface="Times New Roman" pitchFamily="18" charset="0"/>
              </a:rPr>
              <a:t>ου</a:t>
            </a:r>
            <a:r>
              <a:rPr lang="el-GR" sz="1800" dirty="0" smtClean="0">
                <a:latin typeface="Comic Sans MS" pitchFamily="66" charset="0"/>
                <a:cs typeface="Times New Roman" pitchFamily="18" charset="0"/>
              </a:rPr>
              <a:t> αι.</a:t>
            </a:r>
          </a:p>
          <a:p>
            <a:pPr algn="just">
              <a:buNone/>
            </a:pPr>
            <a:r>
              <a:rPr lang="el-GR" sz="1800" dirty="0">
                <a:latin typeface="Comic Sans MS" pitchFamily="66" charset="0"/>
                <a:cs typeface="Times New Roman" pitchFamily="18" charset="0"/>
              </a:rPr>
              <a:t> </a:t>
            </a:r>
            <a:r>
              <a:rPr lang="el-GR" sz="1800" dirty="0" smtClean="0">
                <a:latin typeface="Comic Sans MS" pitchFamily="66" charset="0"/>
                <a:cs typeface="Times New Roman" pitchFamily="18" charset="0"/>
              </a:rPr>
              <a:t>γ) μια χρυσή λυχνία της Αθηνάς  (τ, 34) </a:t>
            </a:r>
          </a:p>
          <a:p>
            <a:pPr algn="just">
              <a:buNone/>
            </a:pPr>
            <a:r>
              <a:rPr lang="el-GR" sz="1800" dirty="0">
                <a:latin typeface="Comic Sans MS" pitchFamily="66" charset="0"/>
                <a:cs typeface="Times New Roman" pitchFamily="18" charset="0"/>
              </a:rPr>
              <a:t> </a:t>
            </a:r>
            <a:r>
              <a:rPr lang="el-GR" sz="1800" dirty="0" smtClean="0">
                <a:latin typeface="Comic Sans MS" pitchFamily="66" charset="0"/>
                <a:cs typeface="Times New Roman" pitchFamily="18" charset="0"/>
              </a:rPr>
              <a:t>δ) υπαινιγμοί για πανελλήνιες δραστηριότητες στους Δελφούς, στη Δήλο και στην Ολυμπία που παραπέμπουν στον 7</a:t>
            </a:r>
            <a:r>
              <a:rPr lang="el-GR" sz="1800" baseline="30000" dirty="0" smtClean="0">
                <a:latin typeface="Comic Sans MS" pitchFamily="66" charset="0"/>
                <a:cs typeface="Times New Roman" pitchFamily="18" charset="0"/>
              </a:rPr>
              <a:t>0</a:t>
            </a:r>
            <a:r>
              <a:rPr lang="el-GR" sz="1800" dirty="0" smtClean="0">
                <a:latin typeface="Comic Sans MS" pitchFamily="66" charset="0"/>
                <a:cs typeface="Times New Roman" pitchFamily="18" charset="0"/>
              </a:rPr>
              <a:t> αιώνα.</a:t>
            </a:r>
          </a:p>
          <a:p>
            <a:pPr algn="just">
              <a:buNone/>
            </a:pPr>
            <a:r>
              <a:rPr lang="el-GR" sz="1800" dirty="0">
                <a:latin typeface="Comic Sans MS" pitchFamily="66" charset="0"/>
                <a:cs typeface="Times New Roman" pitchFamily="18" charset="0"/>
              </a:rPr>
              <a:t> </a:t>
            </a:r>
            <a:r>
              <a:rPr lang="el-GR" sz="1800" dirty="0" smtClean="0">
                <a:latin typeface="Comic Sans MS" pitchFamily="66" charset="0"/>
                <a:cs typeface="Times New Roman" pitchFamily="18" charset="0"/>
              </a:rPr>
              <a:t>ε) εύρος γεωγραφικό, δήλωση του αποικισμού που ξεκίνησε τον 8</a:t>
            </a:r>
            <a:r>
              <a:rPr lang="el-GR" sz="1800" baseline="30000" dirty="0" smtClean="0">
                <a:latin typeface="Comic Sans MS" pitchFamily="66" charset="0"/>
                <a:cs typeface="Times New Roman" pitchFamily="18" charset="0"/>
              </a:rPr>
              <a:t>ο</a:t>
            </a:r>
            <a:r>
              <a:rPr lang="el-GR" sz="1800" dirty="0" smtClean="0">
                <a:latin typeface="Comic Sans MS" pitchFamily="66" charset="0"/>
                <a:cs typeface="Times New Roman" pitchFamily="18" charset="0"/>
              </a:rPr>
              <a:t> αιώνα και συνεχίστηκε μέχρι τον 7</a:t>
            </a:r>
            <a:r>
              <a:rPr lang="el-GR" sz="1800" baseline="30000" dirty="0" smtClean="0">
                <a:latin typeface="Comic Sans MS" pitchFamily="66" charset="0"/>
                <a:cs typeface="Times New Roman" pitchFamily="18" charset="0"/>
              </a:rPr>
              <a:t>ο</a:t>
            </a:r>
            <a:r>
              <a:rPr lang="el-GR" sz="1800" dirty="0" smtClean="0">
                <a:latin typeface="Comic Sans MS" pitchFamily="66" charset="0"/>
                <a:cs typeface="Times New Roman" pitchFamily="18" charset="0"/>
              </a:rPr>
              <a:t>. </a:t>
            </a:r>
          </a:p>
          <a:p>
            <a:pPr algn="just">
              <a:buNone/>
            </a:pPr>
            <a:endParaRPr lang="el-GR" sz="1800" dirty="0" smtClean="0">
              <a:latin typeface="Comic Sans MS" pitchFamily="66" charset="0"/>
              <a:cs typeface="Times New Roman" pitchFamily="18" charset="0"/>
            </a:endParaRPr>
          </a:p>
          <a:p>
            <a:pPr algn="just"/>
            <a:r>
              <a:rPr lang="el-GR" sz="1800" dirty="0" smtClean="0">
                <a:latin typeface="Comic Sans MS" pitchFamily="66" charset="0"/>
                <a:cs typeface="Times New Roman" pitchFamily="18" charset="0"/>
              </a:rPr>
              <a:t>Ο </a:t>
            </a:r>
            <a:r>
              <a:rPr lang="en-US" sz="1800" dirty="0" smtClean="0">
                <a:latin typeface="Comic Sans MS" pitchFamily="66" charset="0"/>
                <a:cs typeface="Times New Roman" pitchFamily="18" charset="0"/>
              </a:rPr>
              <a:t>West </a:t>
            </a:r>
            <a:r>
              <a:rPr lang="el-GR" sz="1800" dirty="0" smtClean="0">
                <a:latin typeface="Comic Sans MS" pitchFamily="66" charset="0"/>
                <a:cs typeface="Times New Roman" pitchFamily="18" charset="0"/>
              </a:rPr>
              <a:t>υποστηρίζει ότι ένα ομηρικό χωρίο με αναφορά στην κατασκευή του τείχους των Αχαιών (Ιλιάδα Μ, 17-33), αντανακλά τη χρήση των νερών του ποταμού για να κατεδαφίσουν τα τείχη της Βαβυλώνας τον 7</a:t>
            </a:r>
            <a:r>
              <a:rPr lang="el-GR" sz="1800" baseline="30000" dirty="0" smtClean="0">
                <a:latin typeface="Comic Sans MS" pitchFamily="66" charset="0"/>
                <a:cs typeface="Times New Roman" pitchFamily="18" charset="0"/>
              </a:rPr>
              <a:t>ο</a:t>
            </a:r>
            <a:r>
              <a:rPr lang="el-GR" sz="1800" dirty="0" smtClean="0">
                <a:latin typeface="Comic Sans MS" pitchFamily="66" charset="0"/>
                <a:cs typeface="Times New Roman" pitchFamily="18" charset="0"/>
              </a:rPr>
              <a:t> αιώνα – επιχείρημα αρκετά αληθοφανές κατά τον</a:t>
            </a:r>
            <a:r>
              <a:rPr lang="en-US" sz="1800" dirty="0" smtClean="0">
                <a:latin typeface="Comic Sans MS" pitchFamily="66" charset="0"/>
                <a:cs typeface="Times New Roman" pitchFamily="18" charset="0"/>
              </a:rPr>
              <a:t> Burgess.</a:t>
            </a:r>
            <a:endParaRPr lang="el-GR" sz="1800" dirty="0" smtClean="0">
              <a:latin typeface="Comic Sans MS" pitchFamily="66" charset="0"/>
              <a:cs typeface="Times New Roman" pitchFamily="18" charset="0"/>
            </a:endParaRPr>
          </a:p>
          <a:p>
            <a:pPr>
              <a:buNone/>
            </a:pPr>
            <a:endParaRPr lang="el-GR" sz="180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8229600" cy="1143000"/>
          </a:xfrm>
        </p:spPr>
        <p:txBody>
          <a:bodyPr>
            <a:normAutofit fontScale="90000"/>
          </a:bodyPr>
          <a:lstStyle/>
          <a:p>
            <a:r>
              <a:rPr lang="el-GR" sz="3600" i="1" dirty="0" smtClean="0">
                <a:latin typeface="Comic Sans MS" pitchFamily="66" charset="0"/>
              </a:rPr>
              <a:t>Χρονολόγηση με βάση την καλλιτεχνική παραγωγή</a:t>
            </a:r>
            <a:r>
              <a:rPr lang="el-GR" i="1" dirty="0" smtClean="0"/>
              <a:t>.</a:t>
            </a:r>
            <a:r>
              <a:rPr lang="el-GR" dirty="0" smtClean="0"/>
              <a:t/>
            </a:r>
            <a:br>
              <a:rPr lang="el-GR" dirty="0" smtClean="0"/>
            </a:br>
            <a:endParaRPr lang="el-GR" dirty="0"/>
          </a:p>
        </p:txBody>
      </p:sp>
      <p:sp>
        <p:nvSpPr>
          <p:cNvPr id="3" name="Content Placeholder 2"/>
          <p:cNvSpPr>
            <a:spLocks noGrp="1"/>
          </p:cNvSpPr>
          <p:nvPr>
            <p:ph idx="1"/>
          </p:nvPr>
        </p:nvSpPr>
        <p:spPr>
          <a:xfrm>
            <a:off x="428596" y="1928802"/>
            <a:ext cx="8229600" cy="4525963"/>
          </a:xfrm>
        </p:spPr>
        <p:txBody>
          <a:bodyPr>
            <a:normAutofit fontScale="70000" lnSpcReduction="20000"/>
          </a:bodyPr>
          <a:lstStyle/>
          <a:p>
            <a:pPr algn="just"/>
            <a:r>
              <a:rPr lang="el-GR" dirty="0" smtClean="0">
                <a:latin typeface="Comic Sans MS" pitchFamily="66" charset="0"/>
              </a:rPr>
              <a:t>προσπάθεια χρονολόγησης επών με τη συσχέτηση της προφορικής τους σύνθεσης με τη γεωμετρική τέχνη του 8</a:t>
            </a:r>
            <a:r>
              <a:rPr lang="el-GR" baseline="30000" dirty="0" smtClean="0">
                <a:latin typeface="Comic Sans MS" pitchFamily="66" charset="0"/>
              </a:rPr>
              <a:t>ου</a:t>
            </a:r>
            <a:r>
              <a:rPr lang="el-GR" dirty="0" smtClean="0">
                <a:latin typeface="Comic Sans MS" pitchFamily="66" charset="0"/>
              </a:rPr>
              <a:t> αιώνα ή με την αρχαϊκή με έντονα στοιχεία της ανατολίζουσας τέχνης του 7</a:t>
            </a:r>
            <a:r>
              <a:rPr lang="el-GR" baseline="30000" dirty="0" smtClean="0">
                <a:latin typeface="Comic Sans MS" pitchFamily="66" charset="0"/>
              </a:rPr>
              <a:t>ου</a:t>
            </a:r>
            <a:r>
              <a:rPr lang="el-GR" dirty="0" smtClean="0">
                <a:latin typeface="Comic Sans MS" pitchFamily="66" charset="0"/>
              </a:rPr>
              <a:t> αιώνα.</a:t>
            </a:r>
          </a:p>
          <a:p>
            <a:pPr algn="just"/>
            <a:r>
              <a:rPr lang="el-GR" dirty="0" smtClean="0">
                <a:latin typeface="Comic Sans MS" pitchFamily="66" charset="0"/>
              </a:rPr>
              <a:t>Οι πρώτοι λένε: οι πιο συστηματικές πτυχές της προφορικής σύνθεσης σχετίζονται με την επαναλαμβανόμενη διάταξη των γεωμετρικών αναπαραστάσεων, δηλ. όπως επαναλαμβάνονται μονότονα τα γεωμετρικά σχήματα (π.χ. ομόκεντροι κύκλοι), έτσι επανέρχονται στην αφήγηση τα σταθερά μοτίβα (τυπικά επίθετα, τυπικοί στίχοι, τυπικές σκηνές).</a:t>
            </a:r>
          </a:p>
          <a:p>
            <a:pPr algn="just"/>
            <a:r>
              <a:rPr lang="el-GR" dirty="0" smtClean="0">
                <a:latin typeface="Comic Sans MS" pitchFamily="66" charset="0"/>
              </a:rPr>
              <a:t>Οι δεύτεροι λένε: σε ένα ιμπρεσιονιστικό επίπεδο είναι δύσκολο να θεωρήσουμε την ομηρική ποίηση ως το ποιητικό ισοδύναμο της γεωμετρικής τέχνης. Ο </a:t>
            </a:r>
            <a:r>
              <a:rPr lang="en-US" dirty="0" err="1" smtClean="0">
                <a:latin typeface="Comic Sans MS" pitchFamily="66" charset="0"/>
              </a:rPr>
              <a:t>Taplin</a:t>
            </a:r>
            <a:r>
              <a:rPr lang="en-US" dirty="0" smtClean="0">
                <a:latin typeface="Comic Sans MS" pitchFamily="66" charset="0"/>
              </a:rPr>
              <a:t> (1992) </a:t>
            </a:r>
            <a:r>
              <a:rPr lang="el-GR" dirty="0" smtClean="0">
                <a:latin typeface="Comic Sans MS" pitchFamily="66" charset="0"/>
              </a:rPr>
              <a:t>σχολιάζει: «Αν έπρεπε να παροτρύνω την αναλογία ανάμεσα στον Όμηρο και τις εικαστικές τέχνες, η ποίηση έχει αποσπαστεί από την καθιερωμένη ρύθμιση της γεωμετρικής τέχνης». </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1075</TotalTime>
  <Words>5574</Words>
  <Application>Microsoft Office PowerPoint</Application>
  <PresentationFormat>Προβολή στην οθόνη (4:3)</PresentationFormat>
  <Paragraphs>322</Paragraphs>
  <Slides>65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Verve</vt:lpstr>
      <vt:lpstr>Jonathan S. Burgess The Tradition of the Trojan War in Homer &amp; the Epic Cycle  (Κεφάλαιο 2ο)  Μπόμπολα Κωνσταντίνα   </vt:lpstr>
      <vt:lpstr>Ο Κύκλιος Μύθος στα Ομηρικά ποιήματα.</vt:lpstr>
      <vt:lpstr>Παρουσίαση του PowerPoint</vt:lpstr>
      <vt:lpstr>Παρουσίαση του PowerPoint</vt:lpstr>
      <vt:lpstr>Ad hoc επινοήσεις</vt:lpstr>
      <vt:lpstr>Παρουσίαση του PowerPoint</vt:lpstr>
      <vt:lpstr>Χρονολόγηση των Ομηρικών Ποιημάτων </vt:lpstr>
      <vt:lpstr>Παρουσίαση του PowerPoint</vt:lpstr>
      <vt:lpstr>Χρονολόγηση με βάση την καλλιτεχνική παραγωγή. </vt:lpstr>
      <vt:lpstr>Παρουσίαση του PowerPoint</vt:lpstr>
      <vt:lpstr>Παρουσίαση του PowerPoint</vt:lpstr>
      <vt:lpstr>Χρονολόγηση με βάση τις γλωσσικές μορφές.</vt:lpstr>
      <vt:lpstr>Ιλιαδικές Εικόνες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ομηρική επιρροή στους καλλιτέχνες μέσω της Νεοαναλυτικής Θεωρίας </vt:lpstr>
      <vt:lpstr>Παρουσίαση του PowerPoint</vt:lpstr>
      <vt:lpstr>Παρουσίαση του PowerPoint</vt:lpstr>
      <vt:lpstr>Αναπαραστάσεις της μονομαχίας Αχιλλέα- Έκτορος </vt:lpstr>
      <vt:lpstr>Παρουσίαση του PowerPoint</vt:lpstr>
      <vt:lpstr>Παρουσίαση του PowerPoint</vt:lpstr>
      <vt:lpstr>Πάτροκλος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Departure of Patroclus. Corinthian aryballos. Basel, private collection. Courtesy of the Antikenmuseum Basel und Sammlung Ludwig; photograph C.Niggli </vt:lpstr>
      <vt:lpstr>Ο Πάτροκλος ως Ηνίοχος;</vt:lpstr>
      <vt:lpstr>Ο Πάτροκλος ως θεράπων</vt:lpstr>
      <vt:lpstr>Battle over Eyphorbus. Rhodian plate. London, British Museum 60.4-41 (A749)</vt:lpstr>
      <vt:lpstr> Εύφορβος</vt:lpstr>
      <vt:lpstr>Παρουσίαση του PowerPoint</vt:lpstr>
      <vt:lpstr>Νεκρικοί αγώνες προς τιμήν του Πατρόκλου</vt:lpstr>
      <vt:lpstr>Παρουσίαση του PowerPoint</vt:lpstr>
      <vt:lpstr>Η μάχη πάνω από το σώμα του Πατρόκλου</vt:lpstr>
      <vt:lpstr>Παρουσίαση του PowerPoint</vt:lpstr>
      <vt:lpstr>Διομήδης</vt:lpstr>
      <vt:lpstr>Παρουσίαση του PowerPoint</vt:lpstr>
      <vt:lpstr>Παρουσίαση του PowerPoint</vt:lpstr>
      <vt:lpstr>Μη ιλιαδικές απεικονίσεις του Διομήδη</vt:lpstr>
      <vt:lpstr>Παρουσίαση του PowerPoint</vt:lpstr>
      <vt:lpstr>Ελάσσονες χαρακτήρες</vt:lpstr>
      <vt:lpstr>Φοίνικας </vt:lpstr>
      <vt:lpstr>Κόων </vt:lpstr>
      <vt:lpstr>Agamemnon duels Koon. On lost chest of Kypselos. Drawing by Martina Meyer (after Massow)</vt:lpstr>
      <vt:lpstr>Παρουσίαση του PowerPoint</vt:lpstr>
      <vt:lpstr>Παρουσίαση του PowerPoint</vt:lpstr>
      <vt:lpstr>Συμπεράσματα για την επίδραση της Ιλιάδας στις απεικονίσεις των ηρώων</vt:lpstr>
      <vt:lpstr>Παρουσίαση του PowerPoint</vt:lpstr>
      <vt:lpstr>Παρουσίαση του PowerPoint</vt:lpstr>
      <vt:lpstr>Παρουσίαση του PowerPoint</vt:lpstr>
      <vt:lpstr>Trojan War figures on horseback. Corinthian pyxis. Paris Louvre E609 (LA 298). Courtesy of the Musée du Louvre</vt:lpstr>
      <vt:lpstr>Mourning Achilles. Corinthian olpe. Brussels, Musée du Cinquantenaire A4. Courtesy of the Musée royaux d’ Art et de Histoire, Musée du Cinquantenaire </vt:lpstr>
      <vt:lpstr>Nereids mourn Achilles. Corinthian hydria. Paris, Louvre E 643. Courtesy of the Musée du Louvre </vt:lpstr>
      <vt:lpstr>Άλλα εικονογραφικά στοιχεία</vt:lpstr>
      <vt:lpstr>Συμπερασματικά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Jonathan S. Burgess  The Tradition of the Trojan War in Homer &amp; the Epic Cycle  (Κεφάλαιο 2ο)</dc:title>
  <dc:creator>User</dc:creator>
  <cp:lastModifiedBy>User</cp:lastModifiedBy>
  <cp:revision>102</cp:revision>
  <dcterms:created xsi:type="dcterms:W3CDTF">2019-11-03T16:16:20Z</dcterms:created>
  <dcterms:modified xsi:type="dcterms:W3CDTF">2019-12-04T11:24:29Z</dcterms:modified>
</cp:coreProperties>
</file>