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7"/>
  </p:notesMasterIdLst>
  <p:sldIdLst>
    <p:sldId id="352" r:id="rId2"/>
    <p:sldId id="353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25" r:id="rId67"/>
    <p:sldId id="426" r:id="rId68"/>
    <p:sldId id="427" r:id="rId69"/>
    <p:sldId id="428" r:id="rId70"/>
    <p:sldId id="429" r:id="rId71"/>
    <p:sldId id="430" r:id="rId72"/>
    <p:sldId id="431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440" r:id="rId82"/>
    <p:sldId id="441" r:id="rId83"/>
    <p:sldId id="442" r:id="rId84"/>
    <p:sldId id="443" r:id="rId85"/>
    <p:sldId id="444" r:id="rId86"/>
    <p:sldId id="445" r:id="rId87"/>
    <p:sldId id="446" r:id="rId88"/>
    <p:sldId id="447" r:id="rId89"/>
    <p:sldId id="448" r:id="rId90"/>
    <p:sldId id="449" r:id="rId91"/>
    <p:sldId id="450" r:id="rId92"/>
    <p:sldId id="451" r:id="rId93"/>
    <p:sldId id="359" r:id="rId94"/>
    <p:sldId id="361" r:id="rId95"/>
    <p:sldId id="358" r:id="rId9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85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Feb2011\LogS_pH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2011\PhysicalPharmacy2011\LogD_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marker>
            <c:symbol val="none"/>
          </c:marker>
          <c:xVal>
            <c:numRef>
              <c:f>Sheet1!$A$1:$A$71</c:f>
              <c:numCache>
                <c:formatCode>General</c:formatCode>
                <c:ptCount val="7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1.7000000000000033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6.5000000000000098</c:v>
                </c:pt>
                <c:pt idx="56">
                  <c:v>6.6</c:v>
                </c:pt>
                <c:pt idx="57">
                  <c:v>6.7</c:v>
                </c:pt>
                <c:pt idx="58">
                  <c:v>6.8000000000000096</c:v>
                </c:pt>
                <c:pt idx="59">
                  <c:v>6.9000000000000101</c:v>
                </c:pt>
                <c:pt idx="60">
                  <c:v>7.0000000000000098</c:v>
                </c:pt>
                <c:pt idx="61">
                  <c:v>7.1</c:v>
                </c:pt>
                <c:pt idx="62">
                  <c:v>7.2000000000000099</c:v>
                </c:pt>
                <c:pt idx="63">
                  <c:v>7.3000000000000096</c:v>
                </c:pt>
                <c:pt idx="64">
                  <c:v>7.4000000000000101</c:v>
                </c:pt>
                <c:pt idx="65">
                  <c:v>7.5000000000000098</c:v>
                </c:pt>
                <c:pt idx="66">
                  <c:v>7.6000000000000085</c:v>
                </c:pt>
                <c:pt idx="67">
                  <c:v>7.7000000000000099</c:v>
                </c:pt>
                <c:pt idx="68">
                  <c:v>7.8000000000000096</c:v>
                </c:pt>
                <c:pt idx="69">
                  <c:v>7.9000000000000101</c:v>
                </c:pt>
                <c:pt idx="70">
                  <c:v>8.0000000000000107</c:v>
                </c:pt>
              </c:numCache>
            </c:numRef>
          </c:xVal>
          <c:yVal>
            <c:numRef>
              <c:f>Sheet1!$C$1:$C$71</c:f>
              <c:numCache>
                <c:formatCode>General</c:formatCode>
                <c:ptCount val="71"/>
                <c:pt idx="0">
                  <c:v>0.99936944051165844</c:v>
                </c:pt>
                <c:pt idx="1">
                  <c:v>0.99920630222183049</c:v>
                </c:pt>
                <c:pt idx="2">
                  <c:v>0.99900099900099859</c:v>
                </c:pt>
                <c:pt idx="3">
                  <c:v>0.99874265748864632</c:v>
                </c:pt>
                <c:pt idx="4">
                  <c:v>0.99841761471919821</c:v>
                </c:pt>
                <c:pt idx="5">
                  <c:v>0.99800871082927167</c:v>
                </c:pt>
                <c:pt idx="6">
                  <c:v>0.99749440733271433</c:v>
                </c:pt>
                <c:pt idx="7">
                  <c:v>0.99684769081673952</c:v>
                </c:pt>
                <c:pt idx="8">
                  <c:v>0.99603471438084779</c:v>
                </c:pt>
                <c:pt idx="9">
                  <c:v>0.99501312126331021</c:v>
                </c:pt>
                <c:pt idx="10">
                  <c:v>0.99372998765856813</c:v>
                </c:pt>
                <c:pt idx="11">
                  <c:v>0.99211931614966953</c:v>
                </c:pt>
                <c:pt idx="12">
                  <c:v>0.9900990099009902</c:v>
                </c:pt>
                <c:pt idx="13">
                  <c:v>0.98756726474555456</c:v>
                </c:pt>
                <c:pt idx="14">
                  <c:v>0.98439833775817065</c:v>
                </c:pt>
                <c:pt idx="15">
                  <c:v>0.98043769612742049</c:v>
                </c:pt>
                <c:pt idx="16">
                  <c:v>0.975496632449664</c:v>
                </c:pt>
                <c:pt idx="17">
                  <c:v>0.9693465699682845</c:v>
                </c:pt>
                <c:pt idx="18">
                  <c:v>0.9617134961177457</c:v>
                </c:pt>
                <c:pt idx="19">
                  <c:v>0.95227327896579661</c:v>
                </c:pt>
                <c:pt idx="20">
                  <c:v>0.9406490568972341</c:v>
                </c:pt>
                <c:pt idx="21">
                  <c:v>0.92641244388242405</c:v>
                </c:pt>
                <c:pt idx="22">
                  <c:v>0.90909090909090851</c:v>
                </c:pt>
                <c:pt idx="23">
                  <c:v>0.88818423022188586</c:v>
                </c:pt>
                <c:pt idx="24">
                  <c:v>0.86319311139679189</c:v>
                </c:pt>
                <c:pt idx="25">
                  <c:v>0.83366246918343823</c:v>
                </c:pt>
                <c:pt idx="26">
                  <c:v>0.79923999108689825</c:v>
                </c:pt>
                <c:pt idx="27">
                  <c:v>0.75974692664795762</c:v>
                </c:pt>
                <c:pt idx="28">
                  <c:v>0.71525275104919861</c:v>
                </c:pt>
                <c:pt idx="29">
                  <c:v>0.66613942458312603</c:v>
                </c:pt>
                <c:pt idx="30">
                  <c:v>0.61313682015314364</c:v>
                </c:pt>
                <c:pt idx="31">
                  <c:v>0.55731163376229298</c:v>
                </c:pt>
                <c:pt idx="32">
                  <c:v>0.5</c:v>
                </c:pt>
                <c:pt idx="33">
                  <c:v>0.44268836623770935</c:v>
                </c:pt>
                <c:pt idx="34">
                  <c:v>0.3868631798468587</c:v>
                </c:pt>
                <c:pt idx="35">
                  <c:v>0.33386057541687963</c:v>
                </c:pt>
                <c:pt idx="36">
                  <c:v>0.28474724895080145</c:v>
                </c:pt>
                <c:pt idx="37">
                  <c:v>0.24025307335204221</c:v>
                </c:pt>
                <c:pt idx="38">
                  <c:v>0.20076000891310183</c:v>
                </c:pt>
                <c:pt idx="39">
                  <c:v>0.16633753081656258</c:v>
                </c:pt>
                <c:pt idx="40">
                  <c:v>0.13680688860321011</c:v>
                </c:pt>
                <c:pt idx="41">
                  <c:v>0.11181576977811725</c:v>
                </c:pt>
                <c:pt idx="42">
                  <c:v>9.0909090909091189E-2</c:v>
                </c:pt>
                <c:pt idx="43">
                  <c:v>7.3587556117573519E-2</c:v>
                </c:pt>
                <c:pt idx="44">
                  <c:v>5.9350943102767534E-2</c:v>
                </c:pt>
                <c:pt idx="45">
                  <c:v>4.7726721034204209E-2</c:v>
                </c:pt>
                <c:pt idx="46">
                  <c:v>3.8286503882254852E-2</c:v>
                </c:pt>
                <c:pt idx="47">
                  <c:v>3.0653430031715546E-2</c:v>
                </c:pt>
                <c:pt idx="48">
                  <c:v>2.4503367550336077E-2</c:v>
                </c:pt>
                <c:pt idx="49">
                  <c:v>1.9562303872579487E-2</c:v>
                </c:pt>
                <c:pt idx="50">
                  <c:v>1.5601662241829651E-2</c:v>
                </c:pt>
                <c:pt idx="51">
                  <c:v>1.2432735254442441E-2</c:v>
                </c:pt>
                <c:pt idx="52">
                  <c:v>9.900990099009974E-3</c:v>
                </c:pt>
                <c:pt idx="53">
                  <c:v>7.8806838503303143E-3</c:v>
                </c:pt>
                <c:pt idx="54">
                  <c:v>6.2700123414338605E-3</c:v>
                </c:pt>
                <c:pt idx="55">
                  <c:v>4.9868787366878836E-3</c:v>
                </c:pt>
                <c:pt idx="56">
                  <c:v>3.9652856191522015E-3</c:v>
                </c:pt>
                <c:pt idx="57">
                  <c:v>3.1523091832602089E-3</c:v>
                </c:pt>
                <c:pt idx="58">
                  <c:v>2.505592667285689E-3</c:v>
                </c:pt>
                <c:pt idx="59">
                  <c:v>1.9912891707282794E-3</c:v>
                </c:pt>
                <c:pt idx="60">
                  <c:v>1.5823852808016881E-3</c:v>
                </c:pt>
                <c:pt idx="61">
                  <c:v>1.2573425113553002E-3</c:v>
                </c:pt>
                <c:pt idx="62">
                  <c:v>9.9900099900098252E-4</c:v>
                </c:pt>
                <c:pt idx="63">
                  <c:v>7.9369777816923261E-4</c:v>
                </c:pt>
                <c:pt idx="64">
                  <c:v>6.3055948833987932E-4</c:v>
                </c:pt>
                <c:pt idx="65">
                  <c:v>5.0093617081359016E-4</c:v>
                </c:pt>
                <c:pt idx="66">
                  <c:v>3.9794874430486722E-4</c:v>
                </c:pt>
                <c:pt idx="67">
                  <c:v>3.1612779762961137E-4</c:v>
                </c:pt>
                <c:pt idx="68">
                  <c:v>2.5112556326145575E-4</c:v>
                </c:pt>
                <c:pt idx="69">
                  <c:v>1.9948642872152583E-4</c:v>
                </c:pt>
                <c:pt idx="70">
                  <c:v>1.584642043622339E-4</c:v>
                </c:pt>
              </c:numCache>
            </c:numRef>
          </c:yVal>
          <c:smooth val="1"/>
        </c:ser>
        <c:ser>
          <c:idx val="2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Sheet1!$A$1:$A$71</c:f>
              <c:numCache>
                <c:formatCode>General</c:formatCode>
                <c:ptCount val="7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1.7000000000000033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6.5000000000000098</c:v>
                </c:pt>
                <c:pt idx="56">
                  <c:v>6.6</c:v>
                </c:pt>
                <c:pt idx="57">
                  <c:v>6.7</c:v>
                </c:pt>
                <c:pt idx="58">
                  <c:v>6.8000000000000096</c:v>
                </c:pt>
                <c:pt idx="59">
                  <c:v>6.9000000000000101</c:v>
                </c:pt>
                <c:pt idx="60">
                  <c:v>7.0000000000000098</c:v>
                </c:pt>
                <c:pt idx="61">
                  <c:v>7.1</c:v>
                </c:pt>
                <c:pt idx="62">
                  <c:v>7.2000000000000099</c:v>
                </c:pt>
                <c:pt idx="63">
                  <c:v>7.3000000000000096</c:v>
                </c:pt>
                <c:pt idx="64">
                  <c:v>7.4000000000000101</c:v>
                </c:pt>
                <c:pt idx="65">
                  <c:v>7.5000000000000098</c:v>
                </c:pt>
                <c:pt idx="66">
                  <c:v>7.6000000000000085</c:v>
                </c:pt>
                <c:pt idx="67">
                  <c:v>7.7000000000000099</c:v>
                </c:pt>
                <c:pt idx="68">
                  <c:v>7.8000000000000096</c:v>
                </c:pt>
                <c:pt idx="69">
                  <c:v>7.9000000000000101</c:v>
                </c:pt>
                <c:pt idx="70">
                  <c:v>8.0000000000000107</c:v>
                </c:pt>
              </c:numCache>
            </c:numRef>
          </c:xVal>
          <c:yVal>
            <c:numRef>
              <c:f>Sheet1!$D$1:$D$71</c:f>
              <c:numCache>
                <c:formatCode>General</c:formatCode>
                <c:ptCount val="71"/>
                <c:pt idx="0">
                  <c:v>6.3055948833989483E-4</c:v>
                </c:pt>
                <c:pt idx="1">
                  <c:v>7.9369777816924942E-4</c:v>
                </c:pt>
                <c:pt idx="2">
                  <c:v>9.9900099900100355E-4</c:v>
                </c:pt>
                <c:pt idx="3">
                  <c:v>1.2573425113552984E-3</c:v>
                </c:pt>
                <c:pt idx="4">
                  <c:v>1.5823852808017288E-3</c:v>
                </c:pt>
                <c:pt idx="5">
                  <c:v>1.9912891707283258E-3</c:v>
                </c:pt>
                <c:pt idx="6">
                  <c:v>2.5055926672857454E-3</c:v>
                </c:pt>
                <c:pt idx="7">
                  <c:v>3.1523091832602102E-3</c:v>
                </c:pt>
                <c:pt idx="8">
                  <c:v>3.9652856191522015E-3</c:v>
                </c:pt>
                <c:pt idx="9">
                  <c:v>4.9868787366879833E-3</c:v>
                </c:pt>
                <c:pt idx="10">
                  <c:v>6.2700123414338683E-3</c:v>
                </c:pt>
                <c:pt idx="11">
                  <c:v>7.8806838503303091E-3</c:v>
                </c:pt>
                <c:pt idx="12">
                  <c:v>9.9009900990099809E-3</c:v>
                </c:pt>
                <c:pt idx="13">
                  <c:v>1.2432735254442401E-2</c:v>
                </c:pt>
                <c:pt idx="14">
                  <c:v>1.5601662241829635E-2</c:v>
                </c:pt>
                <c:pt idx="15">
                  <c:v>1.9562303872579522E-2</c:v>
                </c:pt>
                <c:pt idx="16">
                  <c:v>2.4503367550336094E-2</c:v>
                </c:pt>
                <c:pt idx="17">
                  <c:v>3.0653430031715612E-2</c:v>
                </c:pt>
                <c:pt idx="18">
                  <c:v>3.8286503882254824E-2</c:v>
                </c:pt>
                <c:pt idx="19">
                  <c:v>4.7726721034204209E-2</c:v>
                </c:pt>
                <c:pt idx="20">
                  <c:v>5.9350943102767721E-2</c:v>
                </c:pt>
                <c:pt idx="21">
                  <c:v>7.3587556117573519E-2</c:v>
                </c:pt>
                <c:pt idx="22">
                  <c:v>9.0909090909091342E-2</c:v>
                </c:pt>
                <c:pt idx="23">
                  <c:v>0.11181576977811725</c:v>
                </c:pt>
                <c:pt idx="24">
                  <c:v>0.13680688860320997</c:v>
                </c:pt>
                <c:pt idx="25">
                  <c:v>0.16633753081656258</c:v>
                </c:pt>
                <c:pt idx="26">
                  <c:v>0.20076000891310181</c:v>
                </c:pt>
                <c:pt idx="27">
                  <c:v>0.24025307335204241</c:v>
                </c:pt>
                <c:pt idx="28">
                  <c:v>0.28474724895080145</c:v>
                </c:pt>
                <c:pt idx="29">
                  <c:v>0.33386057541687963</c:v>
                </c:pt>
                <c:pt idx="30">
                  <c:v>0.38686317984685886</c:v>
                </c:pt>
                <c:pt idx="31">
                  <c:v>0.44268836623770902</c:v>
                </c:pt>
                <c:pt idx="32">
                  <c:v>0.5</c:v>
                </c:pt>
                <c:pt idx="33">
                  <c:v>0.55731163376229242</c:v>
                </c:pt>
                <c:pt idx="34">
                  <c:v>0.61313682015314364</c:v>
                </c:pt>
                <c:pt idx="35">
                  <c:v>0.66613942458312603</c:v>
                </c:pt>
                <c:pt idx="36">
                  <c:v>0.71525275104919861</c:v>
                </c:pt>
                <c:pt idx="37">
                  <c:v>0.75974692664795795</c:v>
                </c:pt>
                <c:pt idx="38">
                  <c:v>0.79923999108689814</c:v>
                </c:pt>
                <c:pt idx="39">
                  <c:v>0.83366246918343823</c:v>
                </c:pt>
                <c:pt idx="40">
                  <c:v>0.86319311139679178</c:v>
                </c:pt>
                <c:pt idx="41">
                  <c:v>0.88818423022188608</c:v>
                </c:pt>
                <c:pt idx="42">
                  <c:v>0.90909090909090917</c:v>
                </c:pt>
                <c:pt idx="43">
                  <c:v>0.92641244388242405</c:v>
                </c:pt>
                <c:pt idx="44">
                  <c:v>0.9406490568972341</c:v>
                </c:pt>
                <c:pt idx="45">
                  <c:v>0.95227327896579661</c:v>
                </c:pt>
                <c:pt idx="46">
                  <c:v>0.9617134961177457</c:v>
                </c:pt>
                <c:pt idx="47">
                  <c:v>0.9693465699682845</c:v>
                </c:pt>
                <c:pt idx="48">
                  <c:v>0.97549663244966411</c:v>
                </c:pt>
                <c:pt idx="49">
                  <c:v>0.98043769612742049</c:v>
                </c:pt>
                <c:pt idx="50">
                  <c:v>0.98439833775817065</c:v>
                </c:pt>
                <c:pt idx="51">
                  <c:v>0.98756726474555456</c:v>
                </c:pt>
                <c:pt idx="52">
                  <c:v>0.99009900990099009</c:v>
                </c:pt>
                <c:pt idx="53">
                  <c:v>0.99211931614966953</c:v>
                </c:pt>
                <c:pt idx="54">
                  <c:v>0.99372998765856801</c:v>
                </c:pt>
                <c:pt idx="55">
                  <c:v>0.99501312126331021</c:v>
                </c:pt>
                <c:pt idx="56">
                  <c:v>0.9960347143808479</c:v>
                </c:pt>
                <c:pt idx="57">
                  <c:v>0.99684769081673952</c:v>
                </c:pt>
                <c:pt idx="58">
                  <c:v>0.99749440733271422</c:v>
                </c:pt>
                <c:pt idx="59">
                  <c:v>0.99800871082927178</c:v>
                </c:pt>
                <c:pt idx="60">
                  <c:v>0.99841761471919821</c:v>
                </c:pt>
                <c:pt idx="61">
                  <c:v>0.99874265748864643</c:v>
                </c:pt>
                <c:pt idx="62">
                  <c:v>0.99900099900099859</c:v>
                </c:pt>
                <c:pt idx="63">
                  <c:v>0.99920630222183049</c:v>
                </c:pt>
                <c:pt idx="64">
                  <c:v>0.99936944051165832</c:v>
                </c:pt>
                <c:pt idx="65">
                  <c:v>0.99949906382918663</c:v>
                </c:pt>
                <c:pt idx="66">
                  <c:v>0.99960205125569512</c:v>
                </c:pt>
                <c:pt idx="67">
                  <c:v>0.99968387220237065</c:v>
                </c:pt>
                <c:pt idx="68">
                  <c:v>0.99974887443673865</c:v>
                </c:pt>
                <c:pt idx="69">
                  <c:v>0.99980051357127864</c:v>
                </c:pt>
                <c:pt idx="70">
                  <c:v>0.9998415357956375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190144"/>
        <c:axId val="471192320"/>
      </c:scatterChart>
      <c:valAx>
        <c:axId val="471190144"/>
        <c:scaling>
          <c:orientation val="minMax"/>
          <c:max val="8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1192320"/>
        <c:crosses val="autoZero"/>
        <c:crossBetween val="midCat"/>
      </c:valAx>
      <c:valAx>
        <c:axId val="471192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Συντελεστής Κατανομής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1190144"/>
        <c:crosses val="autoZero"/>
        <c:crossBetween val="midCat"/>
      </c:valAx>
      <c:spPr>
        <a:noFill/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marker>
            <c:symbol val="none"/>
          </c:marker>
          <c:xVal>
            <c:numRef>
              <c:f>Sheet1!$A$1:$A$71</c:f>
              <c:numCache>
                <c:formatCode>General</c:formatCode>
                <c:ptCount val="7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1.7000000000000013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6.5000000000000098</c:v>
                </c:pt>
                <c:pt idx="56">
                  <c:v>6.6</c:v>
                </c:pt>
                <c:pt idx="57">
                  <c:v>6.7</c:v>
                </c:pt>
                <c:pt idx="58">
                  <c:v>6.8000000000000096</c:v>
                </c:pt>
                <c:pt idx="59">
                  <c:v>6.9000000000000101</c:v>
                </c:pt>
                <c:pt idx="60">
                  <c:v>7.0000000000000098</c:v>
                </c:pt>
                <c:pt idx="61">
                  <c:v>7.1</c:v>
                </c:pt>
                <c:pt idx="62">
                  <c:v>7.2000000000000099</c:v>
                </c:pt>
                <c:pt idx="63">
                  <c:v>7.3000000000000096</c:v>
                </c:pt>
                <c:pt idx="64">
                  <c:v>7.4000000000000101</c:v>
                </c:pt>
                <c:pt idx="65">
                  <c:v>7.5000000000000098</c:v>
                </c:pt>
                <c:pt idx="66">
                  <c:v>7.6000000000000085</c:v>
                </c:pt>
                <c:pt idx="67">
                  <c:v>7.7000000000000099</c:v>
                </c:pt>
                <c:pt idx="68">
                  <c:v>7.8000000000000096</c:v>
                </c:pt>
                <c:pt idx="69">
                  <c:v>7.9000000000000101</c:v>
                </c:pt>
                <c:pt idx="70">
                  <c:v>8.0000000000000107</c:v>
                </c:pt>
              </c:numCache>
            </c:numRef>
          </c:xVal>
          <c:yVal>
            <c:numRef>
              <c:f>Sheet1!$C$1:$C$71</c:f>
              <c:numCache>
                <c:formatCode>General</c:formatCode>
                <c:ptCount val="71"/>
                <c:pt idx="0">
                  <c:v>0.99936944051165821</c:v>
                </c:pt>
                <c:pt idx="1">
                  <c:v>0.99920630222183049</c:v>
                </c:pt>
                <c:pt idx="2">
                  <c:v>0.99900099900099859</c:v>
                </c:pt>
                <c:pt idx="3">
                  <c:v>0.99874265748864655</c:v>
                </c:pt>
                <c:pt idx="4">
                  <c:v>0.99841761471919821</c:v>
                </c:pt>
                <c:pt idx="5">
                  <c:v>0.99800871082927167</c:v>
                </c:pt>
                <c:pt idx="6">
                  <c:v>0.99749440733271433</c:v>
                </c:pt>
                <c:pt idx="7">
                  <c:v>0.99684769081673952</c:v>
                </c:pt>
                <c:pt idx="8">
                  <c:v>0.99603471438084779</c:v>
                </c:pt>
                <c:pt idx="9">
                  <c:v>0.99501312126330999</c:v>
                </c:pt>
                <c:pt idx="10">
                  <c:v>0.99372998765856835</c:v>
                </c:pt>
                <c:pt idx="11">
                  <c:v>0.99211931614966953</c:v>
                </c:pt>
                <c:pt idx="12">
                  <c:v>0.9900990099009902</c:v>
                </c:pt>
                <c:pt idx="13">
                  <c:v>0.98756726474555423</c:v>
                </c:pt>
                <c:pt idx="14">
                  <c:v>0.98439833775817065</c:v>
                </c:pt>
                <c:pt idx="15">
                  <c:v>0.98043769612742049</c:v>
                </c:pt>
                <c:pt idx="16">
                  <c:v>0.97549663244966534</c:v>
                </c:pt>
                <c:pt idx="17">
                  <c:v>0.9693465699682845</c:v>
                </c:pt>
                <c:pt idx="18">
                  <c:v>0.9617134961177457</c:v>
                </c:pt>
                <c:pt idx="19">
                  <c:v>0.95227327896579661</c:v>
                </c:pt>
                <c:pt idx="20">
                  <c:v>0.94064905689723433</c:v>
                </c:pt>
                <c:pt idx="21">
                  <c:v>0.92641244388242361</c:v>
                </c:pt>
                <c:pt idx="22">
                  <c:v>0.90909090909090851</c:v>
                </c:pt>
                <c:pt idx="23">
                  <c:v>0.88818423022188464</c:v>
                </c:pt>
                <c:pt idx="24">
                  <c:v>0.86319311139679211</c:v>
                </c:pt>
                <c:pt idx="25">
                  <c:v>0.83366246918343823</c:v>
                </c:pt>
                <c:pt idx="26">
                  <c:v>0.79923999108689825</c:v>
                </c:pt>
                <c:pt idx="27">
                  <c:v>0.75974692664795762</c:v>
                </c:pt>
                <c:pt idx="28">
                  <c:v>0.71525275104919861</c:v>
                </c:pt>
                <c:pt idx="29">
                  <c:v>0.66613942458312647</c:v>
                </c:pt>
                <c:pt idx="30">
                  <c:v>0.61313682015314364</c:v>
                </c:pt>
                <c:pt idx="31">
                  <c:v>0.55731163376229298</c:v>
                </c:pt>
                <c:pt idx="32">
                  <c:v>0.5</c:v>
                </c:pt>
                <c:pt idx="33">
                  <c:v>0.44268836623770896</c:v>
                </c:pt>
                <c:pt idx="34">
                  <c:v>0.38686317984685897</c:v>
                </c:pt>
                <c:pt idx="35">
                  <c:v>0.33386057541687991</c:v>
                </c:pt>
                <c:pt idx="36">
                  <c:v>0.28474724895080145</c:v>
                </c:pt>
                <c:pt idx="37">
                  <c:v>0.24025307335204221</c:v>
                </c:pt>
                <c:pt idx="38">
                  <c:v>0.20076000891310183</c:v>
                </c:pt>
                <c:pt idx="39">
                  <c:v>0.16633753081656241</c:v>
                </c:pt>
                <c:pt idx="40">
                  <c:v>0.13680688860321011</c:v>
                </c:pt>
                <c:pt idx="41">
                  <c:v>0.11181576977811709</c:v>
                </c:pt>
                <c:pt idx="42">
                  <c:v>9.0909090909091064E-2</c:v>
                </c:pt>
                <c:pt idx="43">
                  <c:v>7.3587556117573519E-2</c:v>
                </c:pt>
                <c:pt idx="44">
                  <c:v>5.9350943102767527E-2</c:v>
                </c:pt>
                <c:pt idx="45">
                  <c:v>4.7726721034204202E-2</c:v>
                </c:pt>
                <c:pt idx="46">
                  <c:v>3.8286503882254817E-2</c:v>
                </c:pt>
                <c:pt idx="47">
                  <c:v>3.065343003171549E-2</c:v>
                </c:pt>
                <c:pt idx="48">
                  <c:v>2.4503367550336056E-2</c:v>
                </c:pt>
                <c:pt idx="49">
                  <c:v>1.9562303872579487E-2</c:v>
                </c:pt>
                <c:pt idx="50">
                  <c:v>1.5601662241829631E-2</c:v>
                </c:pt>
                <c:pt idx="51">
                  <c:v>1.2432735254442429E-2</c:v>
                </c:pt>
                <c:pt idx="52">
                  <c:v>9.900990099009974E-3</c:v>
                </c:pt>
                <c:pt idx="53">
                  <c:v>7.8806838503302987E-3</c:v>
                </c:pt>
                <c:pt idx="54">
                  <c:v>6.2700123414338631E-3</c:v>
                </c:pt>
                <c:pt idx="55">
                  <c:v>4.9868787366878818E-3</c:v>
                </c:pt>
                <c:pt idx="56">
                  <c:v>3.9652856191522015E-3</c:v>
                </c:pt>
                <c:pt idx="57">
                  <c:v>3.1523091832602068E-3</c:v>
                </c:pt>
                <c:pt idx="58">
                  <c:v>2.5055926672856899E-3</c:v>
                </c:pt>
                <c:pt idx="59">
                  <c:v>1.9912891707282825E-3</c:v>
                </c:pt>
                <c:pt idx="60">
                  <c:v>1.5823852808016881E-3</c:v>
                </c:pt>
                <c:pt idx="61">
                  <c:v>1.2573425113552991E-3</c:v>
                </c:pt>
                <c:pt idx="62">
                  <c:v>9.9900099900098252E-4</c:v>
                </c:pt>
                <c:pt idx="63">
                  <c:v>7.936977781692325E-4</c:v>
                </c:pt>
                <c:pt idx="64">
                  <c:v>6.30559488339879E-4</c:v>
                </c:pt>
                <c:pt idx="65">
                  <c:v>5.0093617081359016E-4</c:v>
                </c:pt>
                <c:pt idx="66">
                  <c:v>3.9794874430486684E-4</c:v>
                </c:pt>
                <c:pt idx="67">
                  <c:v>3.1612779762961132E-4</c:v>
                </c:pt>
                <c:pt idx="68">
                  <c:v>2.5112556326145575E-4</c:v>
                </c:pt>
                <c:pt idx="69">
                  <c:v>1.9948642872152583E-4</c:v>
                </c:pt>
                <c:pt idx="70">
                  <c:v>1.5846420436223387E-4</c:v>
                </c:pt>
              </c:numCache>
            </c:numRef>
          </c:yVal>
          <c:smooth val="1"/>
        </c:ser>
        <c:ser>
          <c:idx val="2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Sheet1!$A$1:$A$71</c:f>
              <c:numCache>
                <c:formatCode>General</c:formatCode>
                <c:ptCount val="7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1.7000000000000013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6.5000000000000098</c:v>
                </c:pt>
                <c:pt idx="56">
                  <c:v>6.6</c:v>
                </c:pt>
                <c:pt idx="57">
                  <c:v>6.7</c:v>
                </c:pt>
                <c:pt idx="58">
                  <c:v>6.8000000000000096</c:v>
                </c:pt>
                <c:pt idx="59">
                  <c:v>6.9000000000000101</c:v>
                </c:pt>
                <c:pt idx="60">
                  <c:v>7.0000000000000098</c:v>
                </c:pt>
                <c:pt idx="61">
                  <c:v>7.1</c:v>
                </c:pt>
                <c:pt idx="62">
                  <c:v>7.2000000000000099</c:v>
                </c:pt>
                <c:pt idx="63">
                  <c:v>7.3000000000000096</c:v>
                </c:pt>
                <c:pt idx="64">
                  <c:v>7.4000000000000101</c:v>
                </c:pt>
                <c:pt idx="65">
                  <c:v>7.5000000000000098</c:v>
                </c:pt>
                <c:pt idx="66">
                  <c:v>7.6000000000000085</c:v>
                </c:pt>
                <c:pt idx="67">
                  <c:v>7.7000000000000099</c:v>
                </c:pt>
                <c:pt idx="68">
                  <c:v>7.8000000000000096</c:v>
                </c:pt>
                <c:pt idx="69">
                  <c:v>7.9000000000000101</c:v>
                </c:pt>
                <c:pt idx="70">
                  <c:v>8.0000000000000107</c:v>
                </c:pt>
              </c:numCache>
            </c:numRef>
          </c:xVal>
          <c:yVal>
            <c:numRef>
              <c:f>Sheet1!$D$1:$D$71</c:f>
              <c:numCache>
                <c:formatCode>General</c:formatCode>
                <c:ptCount val="71"/>
                <c:pt idx="0">
                  <c:v>6.3055948833989374E-4</c:v>
                </c:pt>
                <c:pt idx="1">
                  <c:v>7.9369777816924931E-4</c:v>
                </c:pt>
                <c:pt idx="2">
                  <c:v>9.9900099900100225E-4</c:v>
                </c:pt>
                <c:pt idx="3">
                  <c:v>1.2573425113552982E-3</c:v>
                </c:pt>
                <c:pt idx="4">
                  <c:v>1.582385280801728E-3</c:v>
                </c:pt>
                <c:pt idx="5">
                  <c:v>1.9912891707283289E-3</c:v>
                </c:pt>
                <c:pt idx="6">
                  <c:v>2.5055926672857463E-3</c:v>
                </c:pt>
                <c:pt idx="7">
                  <c:v>3.1523091832602068E-3</c:v>
                </c:pt>
                <c:pt idx="8">
                  <c:v>3.9652856191522015E-3</c:v>
                </c:pt>
                <c:pt idx="9">
                  <c:v>4.9868787366879833E-3</c:v>
                </c:pt>
                <c:pt idx="10">
                  <c:v>6.2700123414338709E-3</c:v>
                </c:pt>
                <c:pt idx="11">
                  <c:v>7.8806838503302935E-3</c:v>
                </c:pt>
                <c:pt idx="12">
                  <c:v>9.9009900990099809E-3</c:v>
                </c:pt>
                <c:pt idx="13">
                  <c:v>1.2432735254442401E-2</c:v>
                </c:pt>
                <c:pt idx="14">
                  <c:v>1.5601662241829621E-2</c:v>
                </c:pt>
                <c:pt idx="15">
                  <c:v>1.9562303872579522E-2</c:v>
                </c:pt>
                <c:pt idx="16">
                  <c:v>2.4503367550336056E-2</c:v>
                </c:pt>
                <c:pt idx="17">
                  <c:v>3.0653430031715556E-2</c:v>
                </c:pt>
                <c:pt idx="18">
                  <c:v>3.828650388225481E-2</c:v>
                </c:pt>
                <c:pt idx="19">
                  <c:v>4.7726721034204223E-2</c:v>
                </c:pt>
                <c:pt idx="20">
                  <c:v>5.9350943102767624E-2</c:v>
                </c:pt>
                <c:pt idx="21">
                  <c:v>7.3587556117573519E-2</c:v>
                </c:pt>
                <c:pt idx="22">
                  <c:v>9.0909090909091245E-2</c:v>
                </c:pt>
                <c:pt idx="23">
                  <c:v>0.11181576977811709</c:v>
                </c:pt>
                <c:pt idx="24">
                  <c:v>0.13680688860320997</c:v>
                </c:pt>
                <c:pt idx="25">
                  <c:v>0.16633753081656241</c:v>
                </c:pt>
                <c:pt idx="26">
                  <c:v>0.20076000891310181</c:v>
                </c:pt>
                <c:pt idx="27">
                  <c:v>0.24025307335204241</c:v>
                </c:pt>
                <c:pt idx="28">
                  <c:v>0.28474724895080145</c:v>
                </c:pt>
                <c:pt idx="29">
                  <c:v>0.33386057541687991</c:v>
                </c:pt>
                <c:pt idx="30">
                  <c:v>0.38686317984685908</c:v>
                </c:pt>
                <c:pt idx="31">
                  <c:v>0.44268836623770863</c:v>
                </c:pt>
                <c:pt idx="32">
                  <c:v>0.5</c:v>
                </c:pt>
                <c:pt idx="33">
                  <c:v>0.55731163376229242</c:v>
                </c:pt>
                <c:pt idx="34">
                  <c:v>0.61313682015314364</c:v>
                </c:pt>
                <c:pt idx="35">
                  <c:v>0.66613942458312647</c:v>
                </c:pt>
                <c:pt idx="36">
                  <c:v>0.71525275104919861</c:v>
                </c:pt>
                <c:pt idx="37">
                  <c:v>0.75974692664795795</c:v>
                </c:pt>
                <c:pt idx="38">
                  <c:v>0.79923999108689814</c:v>
                </c:pt>
                <c:pt idx="39">
                  <c:v>0.83366246918343823</c:v>
                </c:pt>
                <c:pt idx="40">
                  <c:v>0.863193111396792</c:v>
                </c:pt>
                <c:pt idx="41">
                  <c:v>0.88818423022188464</c:v>
                </c:pt>
                <c:pt idx="42">
                  <c:v>0.90909090909090917</c:v>
                </c:pt>
                <c:pt idx="43">
                  <c:v>0.92641244388242361</c:v>
                </c:pt>
                <c:pt idx="44">
                  <c:v>0.94064905689723433</c:v>
                </c:pt>
                <c:pt idx="45">
                  <c:v>0.95227327896579661</c:v>
                </c:pt>
                <c:pt idx="46">
                  <c:v>0.9617134961177457</c:v>
                </c:pt>
                <c:pt idx="47">
                  <c:v>0.9693465699682845</c:v>
                </c:pt>
                <c:pt idx="48">
                  <c:v>0.97549663244966545</c:v>
                </c:pt>
                <c:pt idx="49">
                  <c:v>0.98043769612742049</c:v>
                </c:pt>
                <c:pt idx="50">
                  <c:v>0.98439833775817065</c:v>
                </c:pt>
                <c:pt idx="51">
                  <c:v>0.98756726474555423</c:v>
                </c:pt>
                <c:pt idx="52">
                  <c:v>0.99009900990099009</c:v>
                </c:pt>
                <c:pt idx="53">
                  <c:v>0.99211931614966953</c:v>
                </c:pt>
                <c:pt idx="54">
                  <c:v>0.99372998765856824</c:v>
                </c:pt>
                <c:pt idx="55">
                  <c:v>0.99501312126330999</c:v>
                </c:pt>
                <c:pt idx="56">
                  <c:v>0.9960347143808479</c:v>
                </c:pt>
                <c:pt idx="57">
                  <c:v>0.99684769081673952</c:v>
                </c:pt>
                <c:pt idx="58">
                  <c:v>0.99749440733271422</c:v>
                </c:pt>
                <c:pt idx="59">
                  <c:v>0.99800871082927178</c:v>
                </c:pt>
                <c:pt idx="60">
                  <c:v>0.99841761471919821</c:v>
                </c:pt>
                <c:pt idx="61">
                  <c:v>0.99874265748864666</c:v>
                </c:pt>
                <c:pt idx="62">
                  <c:v>0.99900099900099859</c:v>
                </c:pt>
                <c:pt idx="63">
                  <c:v>0.99920630222183049</c:v>
                </c:pt>
                <c:pt idx="64">
                  <c:v>0.9993694405116581</c:v>
                </c:pt>
                <c:pt idx="65">
                  <c:v>0.99949906382918663</c:v>
                </c:pt>
                <c:pt idx="66">
                  <c:v>0.99960205125569512</c:v>
                </c:pt>
                <c:pt idx="67">
                  <c:v>0.99968387220237065</c:v>
                </c:pt>
                <c:pt idx="68">
                  <c:v>0.99974887443673865</c:v>
                </c:pt>
                <c:pt idx="69">
                  <c:v>0.99980051357127864</c:v>
                </c:pt>
                <c:pt idx="70">
                  <c:v>0.9998415357956375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764736"/>
        <c:axId val="487766656"/>
      </c:scatterChart>
      <c:valAx>
        <c:axId val="487764736"/>
        <c:scaling>
          <c:orientation val="minMax"/>
          <c:max val="8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7766656"/>
        <c:crosses val="autoZero"/>
        <c:crossBetween val="midCat"/>
      </c:valAx>
      <c:valAx>
        <c:axId val="4877666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Συντελεστής Κατανομής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7764736"/>
        <c:crosses val="autoZero"/>
        <c:crossBetween val="midCat"/>
      </c:valAx>
      <c:spPr>
        <a:noFill/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9371498404938"/>
          <c:y val="3.9593106434885984E-2"/>
          <c:w val="0.83673242655578284"/>
          <c:h val="0.77334746252684194"/>
        </c:manualLayout>
      </c:layout>
      <c:scatterChart>
        <c:scatterStyle val="lineMarker"/>
        <c:varyColors val="0"/>
        <c:ser>
          <c:idx val="0"/>
          <c:order val="0"/>
          <c:tx>
            <c:v>Log10S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Ampholyte!$A:$A</c:f>
              <c:numCache>
                <c:formatCode>General</c:formatCode>
                <c:ptCount val="1048576"/>
                <c:pt idx="0">
                  <c:v>2</c:v>
                </c:pt>
                <c:pt idx="1">
                  <c:v>2.0499999999999998</c:v>
                </c:pt>
                <c:pt idx="2">
                  <c:v>2.1</c:v>
                </c:pt>
                <c:pt idx="3">
                  <c:v>2.15</c:v>
                </c:pt>
                <c:pt idx="4">
                  <c:v>2.2000000000000002</c:v>
                </c:pt>
                <c:pt idx="5">
                  <c:v>2.25</c:v>
                </c:pt>
                <c:pt idx="6">
                  <c:v>2.2999999999999998</c:v>
                </c:pt>
                <c:pt idx="7">
                  <c:v>2.3499999999999988</c:v>
                </c:pt>
                <c:pt idx="8">
                  <c:v>2.4</c:v>
                </c:pt>
                <c:pt idx="9">
                  <c:v>2.4499999999999997</c:v>
                </c:pt>
                <c:pt idx="10">
                  <c:v>2.5</c:v>
                </c:pt>
                <c:pt idx="11">
                  <c:v>2.5499999999999998</c:v>
                </c:pt>
                <c:pt idx="12">
                  <c:v>2.6</c:v>
                </c:pt>
                <c:pt idx="13">
                  <c:v>2.65</c:v>
                </c:pt>
                <c:pt idx="14">
                  <c:v>2.7</c:v>
                </c:pt>
                <c:pt idx="15">
                  <c:v>2.75</c:v>
                </c:pt>
                <c:pt idx="16">
                  <c:v>2.8</c:v>
                </c:pt>
                <c:pt idx="17">
                  <c:v>2.8499999999999988</c:v>
                </c:pt>
                <c:pt idx="18">
                  <c:v>2.9</c:v>
                </c:pt>
                <c:pt idx="19">
                  <c:v>2.9499999999999997</c:v>
                </c:pt>
                <c:pt idx="20">
                  <c:v>3</c:v>
                </c:pt>
                <c:pt idx="21">
                  <c:v>3.05</c:v>
                </c:pt>
                <c:pt idx="22">
                  <c:v>3.1</c:v>
                </c:pt>
                <c:pt idx="23">
                  <c:v>3.15</c:v>
                </c:pt>
                <c:pt idx="24">
                  <c:v>3.2</c:v>
                </c:pt>
                <c:pt idx="25">
                  <c:v>3.25</c:v>
                </c:pt>
                <c:pt idx="26">
                  <c:v>3.3</c:v>
                </c:pt>
                <c:pt idx="27">
                  <c:v>3.3499999999999988</c:v>
                </c:pt>
                <c:pt idx="28">
                  <c:v>3.4</c:v>
                </c:pt>
                <c:pt idx="29">
                  <c:v>3.44999999999999</c:v>
                </c:pt>
                <c:pt idx="30">
                  <c:v>3.4999999999999867</c:v>
                </c:pt>
                <c:pt idx="31">
                  <c:v>3.5499999999999901</c:v>
                </c:pt>
                <c:pt idx="32">
                  <c:v>3.5999999999999877</c:v>
                </c:pt>
                <c:pt idx="33">
                  <c:v>3.6499999999999901</c:v>
                </c:pt>
                <c:pt idx="34">
                  <c:v>3.69999999999999</c:v>
                </c:pt>
                <c:pt idx="35">
                  <c:v>3.7499999999999898</c:v>
                </c:pt>
                <c:pt idx="36">
                  <c:v>3.7999999999999901</c:v>
                </c:pt>
                <c:pt idx="37">
                  <c:v>3.8499999999999877</c:v>
                </c:pt>
                <c:pt idx="38">
                  <c:v>3.8999999999999813</c:v>
                </c:pt>
                <c:pt idx="39">
                  <c:v>3.94999999999999</c:v>
                </c:pt>
                <c:pt idx="40">
                  <c:v>3.9999999999999867</c:v>
                </c:pt>
                <c:pt idx="41">
                  <c:v>4.0499999999999901</c:v>
                </c:pt>
                <c:pt idx="42">
                  <c:v>4.0999999999999899</c:v>
                </c:pt>
                <c:pt idx="43">
                  <c:v>4.1499999999999897</c:v>
                </c:pt>
                <c:pt idx="44">
                  <c:v>4.1999999999999895</c:v>
                </c:pt>
                <c:pt idx="45">
                  <c:v>4.2499999999999902</c:v>
                </c:pt>
                <c:pt idx="46">
                  <c:v>4.2999999999999901</c:v>
                </c:pt>
                <c:pt idx="47">
                  <c:v>4.3499999999999899</c:v>
                </c:pt>
                <c:pt idx="48">
                  <c:v>4.3999999999999897</c:v>
                </c:pt>
                <c:pt idx="49">
                  <c:v>4.4499999999999904</c:v>
                </c:pt>
                <c:pt idx="50">
                  <c:v>4.4999999999999902</c:v>
                </c:pt>
                <c:pt idx="51">
                  <c:v>4.5499999999999901</c:v>
                </c:pt>
                <c:pt idx="52">
                  <c:v>4.5999999999999899</c:v>
                </c:pt>
                <c:pt idx="53">
                  <c:v>4.6499999999999897</c:v>
                </c:pt>
                <c:pt idx="54">
                  <c:v>4.6999999999999895</c:v>
                </c:pt>
                <c:pt idx="55">
                  <c:v>4.7499999999999902</c:v>
                </c:pt>
                <c:pt idx="56">
                  <c:v>4.7999999999999901</c:v>
                </c:pt>
                <c:pt idx="57">
                  <c:v>4.8499999999999899</c:v>
                </c:pt>
                <c:pt idx="58">
                  <c:v>4.8999999999999897</c:v>
                </c:pt>
                <c:pt idx="59">
                  <c:v>4.9499999999999904</c:v>
                </c:pt>
                <c:pt idx="60">
                  <c:v>4.9999999999999902</c:v>
                </c:pt>
                <c:pt idx="61">
                  <c:v>5.0499999999999901</c:v>
                </c:pt>
                <c:pt idx="62">
                  <c:v>5.0999999999999899</c:v>
                </c:pt>
                <c:pt idx="63">
                  <c:v>5.1499999999999897</c:v>
                </c:pt>
                <c:pt idx="64">
                  <c:v>5.1999999999999895</c:v>
                </c:pt>
                <c:pt idx="65">
                  <c:v>5.2499999999999902</c:v>
                </c:pt>
                <c:pt idx="66">
                  <c:v>5.2999999999999901</c:v>
                </c:pt>
                <c:pt idx="67">
                  <c:v>5.3499999999999899</c:v>
                </c:pt>
                <c:pt idx="68">
                  <c:v>5.3999999999999897</c:v>
                </c:pt>
                <c:pt idx="69">
                  <c:v>5.4499999999999904</c:v>
                </c:pt>
                <c:pt idx="70">
                  <c:v>5.4999999999999902</c:v>
                </c:pt>
                <c:pt idx="71">
                  <c:v>5.5499999999999901</c:v>
                </c:pt>
                <c:pt idx="72">
                  <c:v>5.5999999999999899</c:v>
                </c:pt>
                <c:pt idx="73">
                  <c:v>5.6499999999999897</c:v>
                </c:pt>
                <c:pt idx="74">
                  <c:v>5.6999999999999895</c:v>
                </c:pt>
                <c:pt idx="75">
                  <c:v>5.7499999999999902</c:v>
                </c:pt>
                <c:pt idx="76">
                  <c:v>5.7999999999999901</c:v>
                </c:pt>
                <c:pt idx="77">
                  <c:v>5.8499999999999899</c:v>
                </c:pt>
                <c:pt idx="78">
                  <c:v>5.8999999999999897</c:v>
                </c:pt>
                <c:pt idx="79">
                  <c:v>5.9499999999999904</c:v>
                </c:pt>
                <c:pt idx="80">
                  <c:v>5.9999999999999902</c:v>
                </c:pt>
                <c:pt idx="81">
                  <c:v>6.0499999999999901</c:v>
                </c:pt>
                <c:pt idx="82">
                  <c:v>6.0999999999999899</c:v>
                </c:pt>
                <c:pt idx="83">
                  <c:v>6.1499999999999897</c:v>
                </c:pt>
                <c:pt idx="84">
                  <c:v>6.1999999999999895</c:v>
                </c:pt>
                <c:pt idx="85">
                  <c:v>6.2499999999999813</c:v>
                </c:pt>
                <c:pt idx="86">
                  <c:v>6.2999999999999803</c:v>
                </c:pt>
                <c:pt idx="87">
                  <c:v>6.3499999999999801</c:v>
                </c:pt>
                <c:pt idx="88">
                  <c:v>6.3999999999999799</c:v>
                </c:pt>
                <c:pt idx="89">
                  <c:v>6.4499999999999824</c:v>
                </c:pt>
                <c:pt idx="90">
                  <c:v>6.4999999999999813</c:v>
                </c:pt>
                <c:pt idx="91">
                  <c:v>6.5499999999999803</c:v>
                </c:pt>
                <c:pt idx="92">
                  <c:v>6.5999999999999801</c:v>
                </c:pt>
                <c:pt idx="93">
                  <c:v>6.6499999999999799</c:v>
                </c:pt>
                <c:pt idx="94">
                  <c:v>6.6999999999999797</c:v>
                </c:pt>
                <c:pt idx="95">
                  <c:v>6.7499999999999813</c:v>
                </c:pt>
                <c:pt idx="96">
                  <c:v>6.7999999999999803</c:v>
                </c:pt>
                <c:pt idx="97">
                  <c:v>6.8499999999999801</c:v>
                </c:pt>
                <c:pt idx="98">
                  <c:v>6.8999999999999799</c:v>
                </c:pt>
                <c:pt idx="99">
                  <c:v>6.9499999999999824</c:v>
                </c:pt>
                <c:pt idx="100">
                  <c:v>6.9999999999999813</c:v>
                </c:pt>
                <c:pt idx="101">
                  <c:v>7.0499999999999803</c:v>
                </c:pt>
                <c:pt idx="102">
                  <c:v>7.0999999999999801</c:v>
                </c:pt>
                <c:pt idx="103">
                  <c:v>7.1499999999999799</c:v>
                </c:pt>
                <c:pt idx="104">
                  <c:v>7.1999999999999797</c:v>
                </c:pt>
                <c:pt idx="105">
                  <c:v>7.2499999999999813</c:v>
                </c:pt>
                <c:pt idx="106">
                  <c:v>7.2999999999999803</c:v>
                </c:pt>
                <c:pt idx="107">
                  <c:v>7.3499999999999801</c:v>
                </c:pt>
                <c:pt idx="108">
                  <c:v>7.3999999999999799</c:v>
                </c:pt>
                <c:pt idx="109">
                  <c:v>7.4499999999999824</c:v>
                </c:pt>
                <c:pt idx="110">
                  <c:v>7.4999999999999813</c:v>
                </c:pt>
                <c:pt idx="111">
                  <c:v>7.5499999999999803</c:v>
                </c:pt>
                <c:pt idx="112">
                  <c:v>7.5999999999999801</c:v>
                </c:pt>
                <c:pt idx="113">
                  <c:v>7.6499999999999799</c:v>
                </c:pt>
                <c:pt idx="114">
                  <c:v>7.6999999999999797</c:v>
                </c:pt>
                <c:pt idx="115">
                  <c:v>7.7499999999999813</c:v>
                </c:pt>
                <c:pt idx="116">
                  <c:v>7.7999999999999803</c:v>
                </c:pt>
                <c:pt idx="117">
                  <c:v>7.8499999999999801</c:v>
                </c:pt>
                <c:pt idx="118">
                  <c:v>7.8999999999999799</c:v>
                </c:pt>
                <c:pt idx="119">
                  <c:v>7.9499999999999824</c:v>
                </c:pt>
                <c:pt idx="120">
                  <c:v>7.9999999999999813</c:v>
                </c:pt>
                <c:pt idx="121">
                  <c:v>8.0499999999999794</c:v>
                </c:pt>
                <c:pt idx="122">
                  <c:v>8.1000000000000014</c:v>
                </c:pt>
                <c:pt idx="123">
                  <c:v>8.1499999999999808</c:v>
                </c:pt>
                <c:pt idx="124">
                  <c:v>8.1999999999999797</c:v>
                </c:pt>
                <c:pt idx="125">
                  <c:v>8.2499999999999805</c:v>
                </c:pt>
                <c:pt idx="126">
                  <c:v>8.2999999999999794</c:v>
                </c:pt>
                <c:pt idx="127">
                  <c:v>8.3500000000000068</c:v>
                </c:pt>
                <c:pt idx="128">
                  <c:v>8.4000000000000021</c:v>
                </c:pt>
                <c:pt idx="129">
                  <c:v>8.4499999999999797</c:v>
                </c:pt>
                <c:pt idx="130">
                  <c:v>8.5000000000000018</c:v>
                </c:pt>
                <c:pt idx="131">
                  <c:v>8.5499999999999794</c:v>
                </c:pt>
                <c:pt idx="132">
                  <c:v>8.6000000000000014</c:v>
                </c:pt>
                <c:pt idx="133">
                  <c:v>8.6499999999999808</c:v>
                </c:pt>
                <c:pt idx="134">
                  <c:v>8.6999999999999797</c:v>
                </c:pt>
                <c:pt idx="135">
                  <c:v>8.7499999999999805</c:v>
                </c:pt>
                <c:pt idx="136">
                  <c:v>8.7999999999999794</c:v>
                </c:pt>
                <c:pt idx="137">
                  <c:v>8.8500000000000068</c:v>
                </c:pt>
                <c:pt idx="138">
                  <c:v>8.9000000000000021</c:v>
                </c:pt>
                <c:pt idx="139">
                  <c:v>8.9499999999999797</c:v>
                </c:pt>
                <c:pt idx="140">
                  <c:v>9.0000000000000018</c:v>
                </c:pt>
                <c:pt idx="141">
                  <c:v>9.0499999999999705</c:v>
                </c:pt>
                <c:pt idx="142">
                  <c:v>9.0999999999999748</c:v>
                </c:pt>
                <c:pt idx="143">
                  <c:v>9.1499999999999702</c:v>
                </c:pt>
                <c:pt idx="144">
                  <c:v>9.1999999999999726</c:v>
                </c:pt>
                <c:pt idx="145">
                  <c:v>9.2499999999999698</c:v>
                </c:pt>
                <c:pt idx="146">
                  <c:v>9.2999999999999705</c:v>
                </c:pt>
                <c:pt idx="147">
                  <c:v>9.3499999999999748</c:v>
                </c:pt>
                <c:pt idx="148">
                  <c:v>9.4000000000000021</c:v>
                </c:pt>
                <c:pt idx="149">
                  <c:v>9.4499999999999726</c:v>
                </c:pt>
                <c:pt idx="150">
                  <c:v>9.5000000000000018</c:v>
                </c:pt>
                <c:pt idx="151">
                  <c:v>9.5499999999999705</c:v>
                </c:pt>
                <c:pt idx="152">
                  <c:v>9.5999999999999748</c:v>
                </c:pt>
                <c:pt idx="153">
                  <c:v>9.6499999999999702</c:v>
                </c:pt>
                <c:pt idx="154">
                  <c:v>9.6999999999999726</c:v>
                </c:pt>
                <c:pt idx="155">
                  <c:v>9.7499999999999698</c:v>
                </c:pt>
                <c:pt idx="156">
                  <c:v>9.7999999999999705</c:v>
                </c:pt>
                <c:pt idx="157">
                  <c:v>9.8499999999999748</c:v>
                </c:pt>
                <c:pt idx="158">
                  <c:v>9.9000000000000021</c:v>
                </c:pt>
                <c:pt idx="159">
                  <c:v>9.9499999999999726</c:v>
                </c:pt>
                <c:pt idx="160">
                  <c:v>10.000000000000002</c:v>
                </c:pt>
                <c:pt idx="161">
                  <c:v>10.050000000000002</c:v>
                </c:pt>
                <c:pt idx="162">
                  <c:v>10.1</c:v>
                </c:pt>
                <c:pt idx="163">
                  <c:v>10.15</c:v>
                </c:pt>
                <c:pt idx="164">
                  <c:v>10.200000000000001</c:v>
                </c:pt>
                <c:pt idx="165">
                  <c:v>10.25</c:v>
                </c:pt>
                <c:pt idx="166">
                  <c:v>10.3</c:v>
                </c:pt>
                <c:pt idx="167">
                  <c:v>10.350000000000026</c:v>
                </c:pt>
                <c:pt idx="168">
                  <c:v>10.4</c:v>
                </c:pt>
                <c:pt idx="169">
                  <c:v>10.450000000000006</c:v>
                </c:pt>
                <c:pt idx="170">
                  <c:v>10.5</c:v>
                </c:pt>
                <c:pt idx="171">
                  <c:v>10.55</c:v>
                </c:pt>
                <c:pt idx="172">
                  <c:v>10.6</c:v>
                </c:pt>
                <c:pt idx="173">
                  <c:v>10.65</c:v>
                </c:pt>
                <c:pt idx="174">
                  <c:v>10.7</c:v>
                </c:pt>
                <c:pt idx="175">
                  <c:v>10.75</c:v>
                </c:pt>
                <c:pt idx="176">
                  <c:v>10.8</c:v>
                </c:pt>
                <c:pt idx="177">
                  <c:v>10.850000000000026</c:v>
                </c:pt>
                <c:pt idx="178">
                  <c:v>10.9</c:v>
                </c:pt>
                <c:pt idx="179">
                  <c:v>10.949999999999926</c:v>
                </c:pt>
                <c:pt idx="180">
                  <c:v>11</c:v>
                </c:pt>
              </c:numCache>
            </c:numRef>
          </c:xVal>
          <c:yVal>
            <c:numRef>
              <c:f>Ampholyte!$E:$E</c:f>
              <c:numCache>
                <c:formatCode>General</c:formatCode>
                <c:ptCount val="1048576"/>
                <c:pt idx="0">
                  <c:v>0.44003004480522978</c:v>
                </c:pt>
                <c:pt idx="1">
                  <c:v>0.39003371068463388</c:v>
                </c:pt>
                <c:pt idx="2">
                  <c:v>0.34003782383239356</c:v>
                </c:pt>
                <c:pt idx="3">
                  <c:v>0.2900424388140313</c:v>
                </c:pt>
                <c:pt idx="4">
                  <c:v>0.24004761685062095</c:v>
                </c:pt>
                <c:pt idx="5">
                  <c:v>0.19005342663024447</c:v>
                </c:pt>
                <c:pt idx="6">
                  <c:v>0.14005994521831738</c:v>
                </c:pt>
                <c:pt idx="7">
                  <c:v>9.0067259078762743E-2</c:v>
                </c:pt>
                <c:pt idx="8">
                  <c:v>4.0075465219543284E-2</c:v>
                </c:pt>
                <c:pt idx="9">
                  <c:v>-9.9153275223712208E-3</c:v>
                </c:pt>
                <c:pt idx="10">
                  <c:v>-5.9904997039646524E-2</c:v>
                </c:pt>
                <c:pt idx="11">
                  <c:v>-0.10989340633788409</c:v>
                </c:pt>
                <c:pt idx="12">
                  <c:v>-0.15988040172230447</c:v>
                </c:pt>
                <c:pt idx="13">
                  <c:v>-0.20986581076398592</c:v>
                </c:pt>
                <c:pt idx="14">
                  <c:v>-0.25984944001900245</c:v>
                </c:pt>
                <c:pt idx="15">
                  <c:v>-0.30983107247052866</c:v>
                </c:pt>
                <c:pt idx="16">
                  <c:v>-0.35981046466050315</c:v>
                </c:pt>
                <c:pt idx="17">
                  <c:v>-0.40978734347333429</c:v>
                </c:pt>
                <c:pt idx="18">
                  <c:v>-0.45976140252979469</c:v>
                </c:pt>
                <c:pt idx="19">
                  <c:v>-0.50973229814412213</c:v>
                </c:pt>
                <c:pt idx="20">
                  <c:v>-0.5596996447919621</c:v>
                </c:pt>
                <c:pt idx="21">
                  <c:v>-0.60966301003046863</c:v>
                </c:pt>
                <c:pt idx="22">
                  <c:v>-0.65962190880507576</c:v>
                </c:pt>
                <c:pt idx="23">
                  <c:v>-0.70957579706975005</c:v>
                </c:pt>
                <c:pt idx="24">
                  <c:v>-0.75952406463915756</c:v>
                </c:pt>
                <c:pt idx="25">
                  <c:v>-0.8094660271815024</c:v>
                </c:pt>
                <c:pt idx="26">
                  <c:v>-0.85940091725073864</c:v>
                </c:pt>
                <c:pt idx="27">
                  <c:v>-0.90932787424493033</c:v>
                </c:pt>
                <c:pt idx="28">
                  <c:v>-0.95924593316513462</c:v>
                </c:pt>
                <c:pt idx="29">
                  <c:v>-1.0091540120349598</c:v>
                </c:pt>
                <c:pt idx="30">
                  <c:v>-1.0590508978258777</c:v>
                </c:pt>
                <c:pt idx="31">
                  <c:v>-1.1089352307159726</c:v>
                </c:pt>
                <c:pt idx="32">
                  <c:v>-1.1588054864924404</c:v>
                </c:pt>
                <c:pt idx="33">
                  <c:v>-1.208659956887278</c:v>
                </c:pt>
                <c:pt idx="34">
                  <c:v>-1.2584967276147974</c:v>
                </c:pt>
                <c:pt idx="35">
                  <c:v>-1.3083136538563001</c:v>
                </c:pt>
                <c:pt idx="36">
                  <c:v>-1.3581083329127401</c:v>
                </c:pt>
                <c:pt idx="37">
                  <c:v>-1.4078780737203112</c:v>
                </c:pt>
                <c:pt idx="38">
                  <c:v>-1.4576198628968007</c:v>
                </c:pt>
                <c:pt idx="39">
                  <c:v>-1.5073303269587282</c:v>
                </c:pt>
                <c:pt idx="40">
                  <c:v>-1.5570056903210818</c:v>
                </c:pt>
                <c:pt idx="41">
                  <c:v>-1.6066417286638301</c:v>
                </c:pt>
                <c:pt idx="42">
                  <c:v>-1.6562337172227004</c:v>
                </c:pt>
                <c:pt idx="43">
                  <c:v>-1.7057763735382718</c:v>
                </c:pt>
                <c:pt idx="44">
                  <c:v>-1.7552637941774096</c:v>
                </c:pt>
                <c:pt idx="45">
                  <c:v>-1.8046893849280461</c:v>
                </c:pt>
                <c:pt idx="46">
                  <c:v>-1.8540457839637281</c:v>
                </c:pt>
                <c:pt idx="47">
                  <c:v>-1.9033247774824253</c:v>
                </c:pt>
                <c:pt idx="48">
                  <c:v>-1.9525172073483241</c:v>
                </c:pt>
                <c:pt idx="49">
                  <c:v>-2.0016128703106078</c:v>
                </c:pt>
                <c:pt idx="50">
                  <c:v>-2.0506004084472047</c:v>
                </c:pt>
                <c:pt idx="51">
                  <c:v>-2.0994671905881339</c:v>
                </c:pt>
                <c:pt idx="52">
                  <c:v>-2.1481991846248687</c:v>
                </c:pt>
                <c:pt idx="53">
                  <c:v>-2.1967808208149493</c:v>
                </c:pt>
                <c:pt idx="54">
                  <c:v>-2.245194846459341</c:v>
                </c:pt>
                <c:pt idx="55">
                  <c:v>-2.2934221726719608</c:v>
                </c:pt>
                <c:pt idx="56">
                  <c:v>-2.3414417143933868</c:v>
                </c:pt>
                <c:pt idx="57">
                  <c:v>-2.3892302253317359</c:v>
                </c:pt>
                <c:pt idx="58">
                  <c:v>-2.4367621301596754</c:v>
                </c:pt>
                <c:pt idx="59">
                  <c:v>-2.484009357063111</c:v>
                </c:pt>
                <c:pt idx="60">
                  <c:v>-2.5309411746305837</c:v>
                </c:pt>
                <c:pt idx="61">
                  <c:v>-2.5775240380928444</c:v>
                </c:pt>
                <c:pt idx="62">
                  <c:v>-2.6237214510532012</c:v>
                </c:pt>
                <c:pt idx="63">
                  <c:v>-2.6694938500707459</c:v>
                </c:pt>
                <c:pt idx="64">
                  <c:v>-2.7147985207215592</c:v>
                </c:pt>
                <c:pt idx="65">
                  <c:v>-2.7595895550040792</c:v>
                </c:pt>
                <c:pt idx="66">
                  <c:v>-2.8038178610797075</c:v>
                </c:pt>
                <c:pt idx="67">
                  <c:v>-2.8474312372250608</c:v>
                </c:pt>
                <c:pt idx="68">
                  <c:v>-2.8903745223676691</c:v>
                </c:pt>
                <c:pt idx="69">
                  <c:v>-2.9325898355033324</c:v>
                </c:pt>
                <c:pt idx="70">
                  <c:v>-2.9740169154561529</c:v>
                </c:pt>
                <c:pt idx="71">
                  <c:v>-3.0145935706486546</c:v>
                </c:pt>
                <c:pt idx="72">
                  <c:v>-3.0542562456262248</c:v>
                </c:pt>
                <c:pt idx="73">
                  <c:v>-3.0929407069143551</c:v>
                </c:pt>
                <c:pt idx="74">
                  <c:v>-3.1305828453553297</c:v>
                </c:pt>
                <c:pt idx="75">
                  <c:v>-3.1671195854822907</c:v>
                </c:pt>
                <c:pt idx="76">
                  <c:v>-3.2024898850154981</c:v>
                </c:pt>
                <c:pt idx="77">
                  <c:v>-3.2366357996609807</c:v>
                </c:pt>
                <c:pt idx="78">
                  <c:v>-3.2695035806845612</c:v>
                </c:pt>
                <c:pt idx="79">
                  <c:v>-3.3010447659877582</c:v>
                </c:pt>
                <c:pt idx="80">
                  <c:v>-3.3312172204514887</c:v>
                </c:pt>
                <c:pt idx="81">
                  <c:v>-3.3599860789198135</c:v>
                </c:pt>
                <c:pt idx="82">
                  <c:v>-3.38732454598206</c:v>
                </c:pt>
                <c:pt idx="83">
                  <c:v>-3.4132145109998207</c:v>
                </c:pt>
                <c:pt idx="84">
                  <c:v>-3.4376469445585567</c:v>
                </c:pt>
                <c:pt idx="85">
                  <c:v>-3.4606220532201575</c:v>
                </c:pt>
                <c:pt idx="86">
                  <c:v>-3.4821491822486768</c:v>
                </c:pt>
                <c:pt idx="87">
                  <c:v>-3.5022464697131452</c:v>
                </c:pt>
                <c:pt idx="88">
                  <c:v>-3.5209402687530442</c:v>
                </c:pt>
                <c:pt idx="89">
                  <c:v>-3.5382643665805342</c:v>
                </c:pt>
                <c:pt idx="90">
                  <c:v>-3.5542590379727264</c:v>
                </c:pt>
                <c:pt idx="91">
                  <c:v>-3.5689699769089982</c:v>
                </c:pt>
                <c:pt idx="92">
                  <c:v>-3.5824471523858277</c:v>
                </c:pt>
                <c:pt idx="93">
                  <c:v>-3.5947436334493768</c:v>
                </c:pt>
                <c:pt idx="94">
                  <c:v>-3.6059144246212393</c:v>
                </c:pt>
                <c:pt idx="95">
                  <c:v>-3.6160153468766687</c:v>
                </c:pt>
                <c:pt idx="96">
                  <c:v>-3.6251019919896632</c:v>
                </c:pt>
                <c:pt idx="97">
                  <c:v>-3.6332287701934618</c:v>
                </c:pt>
                <c:pt idx="98">
                  <c:v>-3.6404480634205361</c:v>
                </c:pt>
                <c:pt idx="99">
                  <c:v>-3.6468094894256509</c:v>
                </c:pt>
                <c:pt idx="100">
                  <c:v>-3.6523592762211945</c:v>
                </c:pt>
                <c:pt idx="101">
                  <c:v>-3.657139741654265</c:v>
                </c:pt>
                <c:pt idx="102">
                  <c:v>-3.6611888696741159</c:v>
                </c:pt>
                <c:pt idx="103">
                  <c:v>-3.6645399728089463</c:v>
                </c:pt>
                <c:pt idx="104">
                  <c:v>-3.6672214294554792</c:v>
                </c:pt>
                <c:pt idx="105">
                  <c:v>-3.6692564846106723</c:v>
                </c:pt>
                <c:pt idx="106">
                  <c:v>-3.6706631034539994</c:v>
                </c:pt>
                <c:pt idx="107">
                  <c:v>-3.6714538685512488</c:v>
                </c:pt>
                <c:pt idx="108">
                  <c:v>-3.6716359132368117</c:v>
                </c:pt>
                <c:pt idx="109">
                  <c:v>-3.6712108858149093</c:v>
                </c:pt>
                <c:pt idx="110">
                  <c:v>-3.6701749414899112</c:v>
                </c:pt>
                <c:pt idx="111">
                  <c:v>-3.6685187613074026</c:v>
                </c:pt>
                <c:pt idx="112">
                  <c:v>-3.6662275997795386</c:v>
                </c:pt>
                <c:pt idx="113">
                  <c:v>-3.6632813652091252</c:v>
                </c:pt>
                <c:pt idx="114">
                  <c:v>-3.6596547389332108</c:v>
                </c:pt>
                <c:pt idx="115">
                  <c:v>-3.6553173416862412</c:v>
                </c:pt>
                <c:pt idx="116">
                  <c:v>-3.6502339569157476</c:v>
                </c:pt>
                <c:pt idx="117">
                  <c:v>-3.6443648220330602</c:v>
                </c:pt>
                <c:pt idx="118">
                  <c:v>-3.6376659990808715</c:v>
                </c:pt>
                <c:pt idx="119">
                  <c:v>-3.6300898359713401</c:v>
                </c:pt>
                <c:pt idx="120">
                  <c:v>-3.6215855281058542</c:v>
                </c:pt>
                <c:pt idx="121">
                  <c:v>-3.6120997876722685</c:v>
                </c:pt>
                <c:pt idx="122">
                  <c:v>-3.6015776241081707</c:v>
                </c:pt>
                <c:pt idx="123">
                  <c:v>-3.5899632340976497</c:v>
                </c:pt>
                <c:pt idx="124">
                  <c:v>-3.5772009931277537</c:v>
                </c:pt>
                <c:pt idx="125">
                  <c:v>-3.5632365333273261</c:v>
                </c:pt>
                <c:pt idx="126">
                  <c:v>-3.5480178844787771</c:v>
                </c:pt>
                <c:pt idx="127">
                  <c:v>-3.5314966473445009</c:v>
                </c:pt>
                <c:pt idx="128">
                  <c:v>-3.513629161535504</c:v>
                </c:pt>
                <c:pt idx="129">
                  <c:v>-3.4943776248989944</c:v>
                </c:pt>
                <c:pt idx="130">
                  <c:v>-3.4737111186087741</c:v>
                </c:pt>
                <c:pt idx="131">
                  <c:v>-3.4516064924554364</c:v>
                </c:pt>
                <c:pt idx="132">
                  <c:v>-3.428049068623213</c:v>
                </c:pt>
                <c:pt idx="133">
                  <c:v>-3.4030331295072407</c:v>
                </c:pt>
                <c:pt idx="134">
                  <c:v>-3.3765621654495228</c:v>
                </c:pt>
                <c:pt idx="135">
                  <c:v>-3.3486488708357784</c:v>
                </c:pt>
                <c:pt idx="136">
                  <c:v>-3.3193148906727621</c:v>
                </c:pt>
                <c:pt idx="137">
                  <c:v>-3.2885903332748279</c:v>
                </c:pt>
                <c:pt idx="138">
                  <c:v>-3.2565130767698425</c:v>
                </c:pt>
                <c:pt idx="139">
                  <c:v>-3.2231279067301153</c:v>
                </c:pt>
                <c:pt idx="140">
                  <c:v>-3.1884855286230001</c:v>
                </c:pt>
                <c:pt idx="141">
                  <c:v>-3.1526415016474219</c:v>
                </c:pt>
                <c:pt idx="142">
                  <c:v>-3.115655139978752</c:v>
                </c:pt>
                <c:pt idx="143">
                  <c:v>-3.0775884239389</c:v>
                </c:pt>
                <c:pt idx="144">
                  <c:v>-3.0385049578340388</c:v>
                </c:pt>
                <c:pt idx="145">
                  <c:v>-2.9984690039746922</c:v>
                </c:pt>
                <c:pt idx="146">
                  <c:v>-2.9575446145207667</c:v>
                </c:pt>
                <c:pt idx="147">
                  <c:v>-2.9157948749959441</c:v>
                </c:pt>
                <c:pt idx="148">
                  <c:v>-2.8732812661532448</c:v>
                </c:pt>
                <c:pt idx="149">
                  <c:v>-2.830063144723634</c:v>
                </c:pt>
                <c:pt idx="150">
                  <c:v>-2.7861973386499357</c:v>
                </c:pt>
                <c:pt idx="151">
                  <c:v>-2.7417378487478667</c:v>
                </c:pt>
                <c:pt idx="152">
                  <c:v>-2.696735646283134</c:v>
                </c:pt>
                <c:pt idx="153">
                  <c:v>-2.6512385545639532</c:v>
                </c:pt>
                <c:pt idx="154">
                  <c:v>-2.6052912021409607</c:v>
                </c:pt>
                <c:pt idx="155">
                  <c:v>-2.558935035383306</c:v>
                </c:pt>
                <c:pt idx="156">
                  <c:v>-2.5122083788708567</c:v>
                </c:pt>
                <c:pt idx="157">
                  <c:v>-2.4651465330399978</c:v>
                </c:pt>
                <c:pt idx="158">
                  <c:v>-2.4177818997055596</c:v>
                </c:pt>
                <c:pt idx="159">
                  <c:v>-2.3701441273402577</c:v>
                </c:pt>
                <c:pt idx="160">
                  <c:v>-2.3222602692465126</c:v>
                </c:pt>
                <c:pt idx="161">
                  <c:v>-2.2741549489444131</c:v>
                </c:pt>
                <c:pt idx="162">
                  <c:v>-2.225850528189703</c:v>
                </c:pt>
                <c:pt idx="163">
                  <c:v>-2.1773672740047805</c:v>
                </c:pt>
                <c:pt idx="164">
                  <c:v>-2.128723521949369</c:v>
                </c:pt>
                <c:pt idx="165">
                  <c:v>-2.0799358335743139</c:v>
                </c:pt>
                <c:pt idx="166">
                  <c:v>-2.0310191466008787</c:v>
                </c:pt>
                <c:pt idx="167">
                  <c:v>-1.9819869168577668</c:v>
                </c:pt>
                <c:pt idx="168">
                  <c:v>-1.9328512514032821</c:v>
                </c:pt>
                <c:pt idx="169">
                  <c:v>-1.8836230325708918</c:v>
                </c:pt>
                <c:pt idx="170">
                  <c:v>-1.8343120329168856</c:v>
                </c:pt>
                <c:pt idx="171">
                  <c:v>-1.7849270212303441</c:v>
                </c:pt>
                <c:pt idx="172">
                  <c:v>-1.735475859898044</c:v>
                </c:pt>
                <c:pt idx="173">
                  <c:v>-1.6859655940096838</c:v>
                </c:pt>
                <c:pt idx="174">
                  <c:v>-1.6364025326504601</c:v>
                </c:pt>
                <c:pt idx="175">
                  <c:v>-1.5867923228641636</c:v>
                </c:pt>
                <c:pt idx="176">
                  <c:v>-1.5371400167873479</c:v>
                </c:pt>
                <c:pt idx="177">
                  <c:v>-1.487450132457512</c:v>
                </c:pt>
                <c:pt idx="178">
                  <c:v>-1.4377267087900119</c:v>
                </c:pt>
                <c:pt idx="179">
                  <c:v>-1.3879733552024265</c:v>
                </c:pt>
                <c:pt idx="180">
                  <c:v>-1.3381932963425978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0819072"/>
        <c:axId val="487608320"/>
      </c:scatterChart>
      <c:valAx>
        <c:axId val="48081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aseline="0" dirty="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7608320"/>
        <c:crossesAt val="-4"/>
        <c:crossBetween val="midCat"/>
      </c:valAx>
      <c:valAx>
        <c:axId val="487608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 dirty="0" err="1"/>
                  <a:t>logS</a:t>
                </a:r>
                <a:r>
                  <a:rPr lang="en-US" sz="1400" baseline="0" dirty="0"/>
                  <a:t> (mol/l)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0819072"/>
        <c:crosses val="autoZero"/>
        <c:crossBetween val="midCat"/>
        <c:majorUnit val="1"/>
      </c:valAx>
      <c:spPr>
        <a:ln>
          <a:solidFill>
            <a:schemeClr val="tx2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36243284796449"/>
          <c:y val="6.9727394630570913E-2"/>
          <c:w val="0.80912291107439671"/>
          <c:h val="0.73228782073309684"/>
        </c:manualLayout>
      </c:layout>
      <c:scatterChart>
        <c:scatterStyle val="lineMarker"/>
        <c:varyColors val="0"/>
        <c:ser>
          <c:idx val="0"/>
          <c:order val="0"/>
          <c:tx>
            <c:v>Weak Acid</c:v>
          </c:tx>
          <c:spPr>
            <a:ln w="28575">
              <a:noFill/>
            </a:ln>
          </c:spPr>
          <c:marker>
            <c:symbol val="diamond"/>
            <c:size val="3"/>
          </c:marker>
          <c:xVal>
            <c:numRef>
              <c:f>WeakAcid!$A:$A</c:f>
              <c:numCache>
                <c:formatCode>General</c:formatCode>
                <c:ptCount val="1048576"/>
                <c:pt idx="0">
                  <c:v>1</c:v>
                </c:pt>
                <c:pt idx="1">
                  <c:v>1.05</c:v>
                </c:pt>
                <c:pt idx="2">
                  <c:v>1.1000000000000001</c:v>
                </c:pt>
                <c:pt idx="3">
                  <c:v>1.1499999999999952</c:v>
                </c:pt>
                <c:pt idx="4">
                  <c:v>1.2</c:v>
                </c:pt>
                <c:pt idx="5">
                  <c:v>1.25</c:v>
                </c:pt>
                <c:pt idx="6">
                  <c:v>1.3</c:v>
                </c:pt>
                <c:pt idx="7">
                  <c:v>1.35</c:v>
                </c:pt>
                <c:pt idx="8">
                  <c:v>1.4</c:v>
                </c:pt>
                <c:pt idx="9">
                  <c:v>1.45</c:v>
                </c:pt>
                <c:pt idx="10">
                  <c:v>1.5</c:v>
                </c:pt>
                <c:pt idx="11">
                  <c:v>1.55</c:v>
                </c:pt>
                <c:pt idx="12">
                  <c:v>1.6</c:v>
                </c:pt>
                <c:pt idx="13">
                  <c:v>1.6500000000000001</c:v>
                </c:pt>
                <c:pt idx="14">
                  <c:v>1.7</c:v>
                </c:pt>
                <c:pt idx="15">
                  <c:v>1.75</c:v>
                </c:pt>
                <c:pt idx="16">
                  <c:v>1.8</c:v>
                </c:pt>
                <c:pt idx="17">
                  <c:v>1.85</c:v>
                </c:pt>
                <c:pt idx="18">
                  <c:v>1.9000000000000001</c:v>
                </c:pt>
                <c:pt idx="19">
                  <c:v>1.9500000000000042</c:v>
                </c:pt>
                <c:pt idx="20">
                  <c:v>2</c:v>
                </c:pt>
                <c:pt idx="21">
                  <c:v>2.0499999999999998</c:v>
                </c:pt>
                <c:pt idx="22">
                  <c:v>2.1</c:v>
                </c:pt>
                <c:pt idx="23">
                  <c:v>2.15</c:v>
                </c:pt>
                <c:pt idx="24">
                  <c:v>2.2000000000000002</c:v>
                </c:pt>
                <c:pt idx="25">
                  <c:v>2.25</c:v>
                </c:pt>
                <c:pt idx="26">
                  <c:v>2.2999999999999998</c:v>
                </c:pt>
                <c:pt idx="27">
                  <c:v>2.3499999999999988</c:v>
                </c:pt>
                <c:pt idx="28">
                  <c:v>2.4</c:v>
                </c:pt>
                <c:pt idx="29">
                  <c:v>2.4499999999999997</c:v>
                </c:pt>
                <c:pt idx="30">
                  <c:v>2.5</c:v>
                </c:pt>
                <c:pt idx="31">
                  <c:v>2.5499999999999998</c:v>
                </c:pt>
                <c:pt idx="32">
                  <c:v>2.6</c:v>
                </c:pt>
                <c:pt idx="33">
                  <c:v>2.65</c:v>
                </c:pt>
                <c:pt idx="34">
                  <c:v>2.7</c:v>
                </c:pt>
                <c:pt idx="35">
                  <c:v>2.75</c:v>
                </c:pt>
                <c:pt idx="36">
                  <c:v>2.8</c:v>
                </c:pt>
                <c:pt idx="37">
                  <c:v>2.8499999999999988</c:v>
                </c:pt>
                <c:pt idx="38">
                  <c:v>2.9</c:v>
                </c:pt>
                <c:pt idx="39">
                  <c:v>2.9499999999999997</c:v>
                </c:pt>
                <c:pt idx="40">
                  <c:v>3</c:v>
                </c:pt>
                <c:pt idx="41">
                  <c:v>3.05</c:v>
                </c:pt>
                <c:pt idx="42">
                  <c:v>3.1</c:v>
                </c:pt>
                <c:pt idx="43">
                  <c:v>3.15</c:v>
                </c:pt>
                <c:pt idx="44">
                  <c:v>3.2</c:v>
                </c:pt>
                <c:pt idx="45">
                  <c:v>3.25</c:v>
                </c:pt>
                <c:pt idx="46">
                  <c:v>3.3</c:v>
                </c:pt>
                <c:pt idx="47">
                  <c:v>3.3499999999999988</c:v>
                </c:pt>
                <c:pt idx="48">
                  <c:v>3.4</c:v>
                </c:pt>
                <c:pt idx="49">
                  <c:v>3.4499999999999997</c:v>
                </c:pt>
                <c:pt idx="50">
                  <c:v>3.5</c:v>
                </c:pt>
                <c:pt idx="51">
                  <c:v>3.55</c:v>
                </c:pt>
                <c:pt idx="52">
                  <c:v>3.6</c:v>
                </c:pt>
                <c:pt idx="53">
                  <c:v>3.65</c:v>
                </c:pt>
                <c:pt idx="54">
                  <c:v>3.7</c:v>
                </c:pt>
                <c:pt idx="55">
                  <c:v>3.75</c:v>
                </c:pt>
                <c:pt idx="56">
                  <c:v>3.8</c:v>
                </c:pt>
                <c:pt idx="57">
                  <c:v>3.8499999999999988</c:v>
                </c:pt>
                <c:pt idx="58">
                  <c:v>3.9</c:v>
                </c:pt>
                <c:pt idx="59">
                  <c:v>3.9499999999999997</c:v>
                </c:pt>
                <c:pt idx="60">
                  <c:v>4</c:v>
                </c:pt>
                <c:pt idx="61">
                  <c:v>4.05</c:v>
                </c:pt>
                <c:pt idx="62">
                  <c:v>4.0999999999999996</c:v>
                </c:pt>
                <c:pt idx="63">
                  <c:v>4.1499999999999995</c:v>
                </c:pt>
                <c:pt idx="64">
                  <c:v>4.2</c:v>
                </c:pt>
                <c:pt idx="65">
                  <c:v>4.25</c:v>
                </c:pt>
                <c:pt idx="66">
                  <c:v>4.3</c:v>
                </c:pt>
                <c:pt idx="67">
                  <c:v>4.3499999999999996</c:v>
                </c:pt>
                <c:pt idx="68">
                  <c:v>4.4000000000000004</c:v>
                </c:pt>
                <c:pt idx="69">
                  <c:v>4.45</c:v>
                </c:pt>
                <c:pt idx="70">
                  <c:v>4.5</c:v>
                </c:pt>
                <c:pt idx="71">
                  <c:v>4.55</c:v>
                </c:pt>
                <c:pt idx="72">
                  <c:v>4.5999999999999996</c:v>
                </c:pt>
                <c:pt idx="73">
                  <c:v>4.6499999999999995</c:v>
                </c:pt>
                <c:pt idx="74">
                  <c:v>4.7</c:v>
                </c:pt>
                <c:pt idx="75">
                  <c:v>4.75</c:v>
                </c:pt>
                <c:pt idx="76">
                  <c:v>4.8</c:v>
                </c:pt>
                <c:pt idx="77">
                  <c:v>4.8499999999999996</c:v>
                </c:pt>
                <c:pt idx="78">
                  <c:v>4.9000000000000004</c:v>
                </c:pt>
                <c:pt idx="79">
                  <c:v>4.95</c:v>
                </c:pt>
                <c:pt idx="80">
                  <c:v>5</c:v>
                </c:pt>
                <c:pt idx="81">
                  <c:v>5.05</c:v>
                </c:pt>
                <c:pt idx="82">
                  <c:v>5.0999999999999996</c:v>
                </c:pt>
                <c:pt idx="83">
                  <c:v>5.1499999999999995</c:v>
                </c:pt>
                <c:pt idx="84">
                  <c:v>5.2</c:v>
                </c:pt>
                <c:pt idx="85">
                  <c:v>5.25</c:v>
                </c:pt>
                <c:pt idx="86">
                  <c:v>5.3</c:v>
                </c:pt>
                <c:pt idx="87">
                  <c:v>5.35</c:v>
                </c:pt>
                <c:pt idx="88">
                  <c:v>5.4</c:v>
                </c:pt>
                <c:pt idx="89">
                  <c:v>5.45</c:v>
                </c:pt>
                <c:pt idx="90">
                  <c:v>5.5</c:v>
                </c:pt>
                <c:pt idx="91">
                  <c:v>5.55</c:v>
                </c:pt>
                <c:pt idx="92">
                  <c:v>5.6</c:v>
                </c:pt>
                <c:pt idx="93">
                  <c:v>5.6499999999999995</c:v>
                </c:pt>
                <c:pt idx="94">
                  <c:v>5.7</c:v>
                </c:pt>
                <c:pt idx="95">
                  <c:v>5.75</c:v>
                </c:pt>
                <c:pt idx="96">
                  <c:v>5.8</c:v>
                </c:pt>
                <c:pt idx="97">
                  <c:v>5.85</c:v>
                </c:pt>
                <c:pt idx="98">
                  <c:v>5.9</c:v>
                </c:pt>
                <c:pt idx="99">
                  <c:v>5.95</c:v>
                </c:pt>
                <c:pt idx="100">
                  <c:v>6</c:v>
                </c:pt>
                <c:pt idx="101">
                  <c:v>6.05</c:v>
                </c:pt>
                <c:pt idx="102">
                  <c:v>6.1</c:v>
                </c:pt>
                <c:pt idx="103">
                  <c:v>6.1499999999999995</c:v>
                </c:pt>
                <c:pt idx="104">
                  <c:v>6.2</c:v>
                </c:pt>
                <c:pt idx="105">
                  <c:v>6.25</c:v>
                </c:pt>
                <c:pt idx="106">
                  <c:v>6.3</c:v>
                </c:pt>
                <c:pt idx="107">
                  <c:v>6.35</c:v>
                </c:pt>
                <c:pt idx="108">
                  <c:v>6.4</c:v>
                </c:pt>
                <c:pt idx="109">
                  <c:v>6.45</c:v>
                </c:pt>
                <c:pt idx="110">
                  <c:v>6.5000000000000098</c:v>
                </c:pt>
                <c:pt idx="111">
                  <c:v>6.5500000000000096</c:v>
                </c:pt>
                <c:pt idx="112">
                  <c:v>6.6</c:v>
                </c:pt>
                <c:pt idx="113">
                  <c:v>6.6499999999999995</c:v>
                </c:pt>
                <c:pt idx="114">
                  <c:v>6.7</c:v>
                </c:pt>
                <c:pt idx="115">
                  <c:v>6.7500000000000098</c:v>
                </c:pt>
                <c:pt idx="116">
                  <c:v>6.8000000000000096</c:v>
                </c:pt>
                <c:pt idx="117">
                  <c:v>6.85</c:v>
                </c:pt>
                <c:pt idx="118">
                  <c:v>6.9000000000000101</c:v>
                </c:pt>
                <c:pt idx="119">
                  <c:v>6.9500000000000099</c:v>
                </c:pt>
                <c:pt idx="120">
                  <c:v>7.0000000000000098</c:v>
                </c:pt>
                <c:pt idx="121">
                  <c:v>7.0500000000000096</c:v>
                </c:pt>
                <c:pt idx="122">
                  <c:v>7.1</c:v>
                </c:pt>
                <c:pt idx="123">
                  <c:v>7.1500000000000075</c:v>
                </c:pt>
                <c:pt idx="124">
                  <c:v>7.2000000000000099</c:v>
                </c:pt>
                <c:pt idx="125">
                  <c:v>7.2500000000000098</c:v>
                </c:pt>
                <c:pt idx="126">
                  <c:v>7.3000000000000096</c:v>
                </c:pt>
                <c:pt idx="127">
                  <c:v>7.3500000000000085</c:v>
                </c:pt>
                <c:pt idx="128">
                  <c:v>7.4000000000000101</c:v>
                </c:pt>
                <c:pt idx="129">
                  <c:v>7.4500000000000099</c:v>
                </c:pt>
                <c:pt idx="130">
                  <c:v>7.5000000000000098</c:v>
                </c:pt>
                <c:pt idx="131">
                  <c:v>7.5500000000000096</c:v>
                </c:pt>
                <c:pt idx="132">
                  <c:v>7.6000000000000085</c:v>
                </c:pt>
                <c:pt idx="133">
                  <c:v>7.6500000000000075</c:v>
                </c:pt>
                <c:pt idx="134">
                  <c:v>7.7000000000000099</c:v>
                </c:pt>
                <c:pt idx="135">
                  <c:v>7.7500000000000098</c:v>
                </c:pt>
                <c:pt idx="136">
                  <c:v>7.8000000000000096</c:v>
                </c:pt>
                <c:pt idx="137">
                  <c:v>7.8500000000000085</c:v>
                </c:pt>
                <c:pt idx="138">
                  <c:v>7.9000000000000101</c:v>
                </c:pt>
                <c:pt idx="139">
                  <c:v>7.9500000000000099</c:v>
                </c:pt>
                <c:pt idx="140">
                  <c:v>8.0000000000000107</c:v>
                </c:pt>
                <c:pt idx="141">
                  <c:v>8.0500000000000096</c:v>
                </c:pt>
                <c:pt idx="142">
                  <c:v>8.1000000000000103</c:v>
                </c:pt>
                <c:pt idx="143">
                  <c:v>8.1500000000000092</c:v>
                </c:pt>
                <c:pt idx="144">
                  <c:v>8.2000000000000099</c:v>
                </c:pt>
                <c:pt idx="145">
                  <c:v>8.2500000000000107</c:v>
                </c:pt>
                <c:pt idx="146">
                  <c:v>8.3000000000000096</c:v>
                </c:pt>
                <c:pt idx="147">
                  <c:v>8.3500000000000227</c:v>
                </c:pt>
                <c:pt idx="148">
                  <c:v>8.4000000000000092</c:v>
                </c:pt>
                <c:pt idx="149">
                  <c:v>8.4500000000000206</c:v>
                </c:pt>
                <c:pt idx="150">
                  <c:v>8.5000000000000107</c:v>
                </c:pt>
                <c:pt idx="151">
                  <c:v>8.5500000000000096</c:v>
                </c:pt>
                <c:pt idx="152">
                  <c:v>8.6000000000000103</c:v>
                </c:pt>
                <c:pt idx="153">
                  <c:v>8.6500000000000092</c:v>
                </c:pt>
                <c:pt idx="154">
                  <c:v>8.7000000000000099</c:v>
                </c:pt>
                <c:pt idx="155">
                  <c:v>8.7500000000000107</c:v>
                </c:pt>
                <c:pt idx="156">
                  <c:v>8.8000000000000096</c:v>
                </c:pt>
                <c:pt idx="157">
                  <c:v>8.8500000000000227</c:v>
                </c:pt>
                <c:pt idx="158">
                  <c:v>8.9000000000000092</c:v>
                </c:pt>
                <c:pt idx="159">
                  <c:v>8.9500000000000206</c:v>
                </c:pt>
                <c:pt idx="160">
                  <c:v>9.0000000000000107</c:v>
                </c:pt>
                <c:pt idx="161">
                  <c:v>9.0500000000000096</c:v>
                </c:pt>
                <c:pt idx="162">
                  <c:v>9.1000000000000103</c:v>
                </c:pt>
                <c:pt idx="163">
                  <c:v>9.1500000000000092</c:v>
                </c:pt>
                <c:pt idx="164">
                  <c:v>9.2000000000000099</c:v>
                </c:pt>
                <c:pt idx="165">
                  <c:v>9.2500000000000107</c:v>
                </c:pt>
                <c:pt idx="166">
                  <c:v>9.3000000000000096</c:v>
                </c:pt>
                <c:pt idx="167">
                  <c:v>9.3500000000000227</c:v>
                </c:pt>
                <c:pt idx="168">
                  <c:v>9.4000000000000217</c:v>
                </c:pt>
                <c:pt idx="169">
                  <c:v>9.4500000000000206</c:v>
                </c:pt>
                <c:pt idx="170">
                  <c:v>9.5000000000000195</c:v>
                </c:pt>
                <c:pt idx="171">
                  <c:v>9.5500000000000203</c:v>
                </c:pt>
                <c:pt idx="172">
                  <c:v>9.6000000000000192</c:v>
                </c:pt>
                <c:pt idx="173">
                  <c:v>9.6500000000000217</c:v>
                </c:pt>
                <c:pt idx="174">
                  <c:v>9.7000000000000188</c:v>
                </c:pt>
                <c:pt idx="175">
                  <c:v>9.7500000000000195</c:v>
                </c:pt>
                <c:pt idx="176">
                  <c:v>9.8000000000000203</c:v>
                </c:pt>
                <c:pt idx="177">
                  <c:v>9.8500000000000227</c:v>
                </c:pt>
                <c:pt idx="178">
                  <c:v>9.9000000000000217</c:v>
                </c:pt>
                <c:pt idx="179">
                  <c:v>9.9500000000000206</c:v>
                </c:pt>
                <c:pt idx="180">
                  <c:v>10</c:v>
                </c:pt>
                <c:pt idx="181">
                  <c:v>10.050000000000002</c:v>
                </c:pt>
                <c:pt idx="182">
                  <c:v>10.1</c:v>
                </c:pt>
                <c:pt idx="183">
                  <c:v>10.15</c:v>
                </c:pt>
                <c:pt idx="184">
                  <c:v>10.200000000000001</c:v>
                </c:pt>
                <c:pt idx="185">
                  <c:v>10.25</c:v>
                </c:pt>
                <c:pt idx="186">
                  <c:v>10.3</c:v>
                </c:pt>
                <c:pt idx="187">
                  <c:v>10.350000000000026</c:v>
                </c:pt>
                <c:pt idx="188">
                  <c:v>10.4</c:v>
                </c:pt>
                <c:pt idx="189">
                  <c:v>10.450000000000006</c:v>
                </c:pt>
                <c:pt idx="190">
                  <c:v>10.5</c:v>
                </c:pt>
                <c:pt idx="191">
                  <c:v>10.55</c:v>
                </c:pt>
                <c:pt idx="192">
                  <c:v>10.6</c:v>
                </c:pt>
                <c:pt idx="193">
                  <c:v>10.65</c:v>
                </c:pt>
                <c:pt idx="194">
                  <c:v>10.7</c:v>
                </c:pt>
                <c:pt idx="195">
                  <c:v>10.75</c:v>
                </c:pt>
                <c:pt idx="196">
                  <c:v>10.8</c:v>
                </c:pt>
                <c:pt idx="197">
                  <c:v>10.850000000000026</c:v>
                </c:pt>
                <c:pt idx="198">
                  <c:v>10.9</c:v>
                </c:pt>
                <c:pt idx="199">
                  <c:v>10.950000000000006</c:v>
                </c:pt>
                <c:pt idx="200">
                  <c:v>11</c:v>
                </c:pt>
                <c:pt idx="201">
                  <c:v>11.05</c:v>
                </c:pt>
                <c:pt idx="202">
                  <c:v>11.1</c:v>
                </c:pt>
                <c:pt idx="203">
                  <c:v>11.15</c:v>
                </c:pt>
                <c:pt idx="204">
                  <c:v>11.2</c:v>
                </c:pt>
                <c:pt idx="205">
                  <c:v>11.25</c:v>
                </c:pt>
                <c:pt idx="206">
                  <c:v>11.3</c:v>
                </c:pt>
                <c:pt idx="207">
                  <c:v>11.350000000000026</c:v>
                </c:pt>
                <c:pt idx="208">
                  <c:v>11.4</c:v>
                </c:pt>
                <c:pt idx="209">
                  <c:v>11.450000000000006</c:v>
                </c:pt>
                <c:pt idx="210">
                  <c:v>11.5</c:v>
                </c:pt>
                <c:pt idx="211">
                  <c:v>11.5500000000001</c:v>
                </c:pt>
                <c:pt idx="212">
                  <c:v>11.6</c:v>
                </c:pt>
                <c:pt idx="213">
                  <c:v>11.6500000000001</c:v>
                </c:pt>
                <c:pt idx="214">
                  <c:v>11.7</c:v>
                </c:pt>
                <c:pt idx="215">
                  <c:v>11.75</c:v>
                </c:pt>
                <c:pt idx="216">
                  <c:v>11.8000000000001</c:v>
                </c:pt>
                <c:pt idx="217">
                  <c:v>11.850000000000026</c:v>
                </c:pt>
                <c:pt idx="218">
                  <c:v>11.9000000000001</c:v>
                </c:pt>
                <c:pt idx="219">
                  <c:v>11.950000000000006</c:v>
                </c:pt>
                <c:pt idx="220">
                  <c:v>12</c:v>
                </c:pt>
              </c:numCache>
            </c:numRef>
          </c:xVal>
          <c:yVal>
            <c:numRef>
              <c:f>WeakAcid!$D:$D</c:f>
              <c:numCache>
                <c:formatCode>General</c:formatCode>
                <c:ptCount val="1048576"/>
                <c:pt idx="0">
                  <c:v>3.5999465733925438</c:v>
                </c:pt>
                <c:pt idx="1">
                  <c:v>3.5999400548103742</c:v>
                </c:pt>
                <c:pt idx="2">
                  <c:v>3.59993274095737</c:v>
                </c:pt>
                <c:pt idx="3">
                  <c:v>3.599924534825925</c:v>
                </c:pt>
                <c:pt idx="4">
                  <c:v>3.5999153275796107</c:v>
                </c:pt>
                <c:pt idx="5">
                  <c:v>3.5999049971117048</c:v>
                </c:pt>
                <c:pt idx="6">
                  <c:v>3.5998934064285977</c:v>
                </c:pt>
                <c:pt idx="7">
                  <c:v>3.5998804018365029</c:v>
                </c:pt>
                <c:pt idx="8">
                  <c:v>3.5998658109077417</c:v>
                </c:pt>
                <c:pt idx="9">
                  <c:v>3.5998494401999777</c:v>
                </c:pt>
                <c:pt idx="10">
                  <c:v>3.5998310726983611</c:v>
                </c:pt>
                <c:pt idx="11">
                  <c:v>3.5998104649473115</c:v>
                </c:pt>
                <c:pt idx="12">
                  <c:v>3.5997873438343881</c:v>
                </c:pt>
                <c:pt idx="13">
                  <c:v>3.5997614029843072</c:v>
                </c:pt>
                <c:pt idx="14">
                  <c:v>3.5997322987162805</c:v>
                </c:pt>
                <c:pt idx="15">
                  <c:v>3.5996996455122132</c:v>
                </c:pt>
                <c:pt idx="16">
                  <c:v>3.5996630109371344</c:v>
                </c:pt>
                <c:pt idx="17">
                  <c:v>3.5996219099463884</c:v>
                </c:pt>
                <c:pt idx="18">
                  <c:v>3.5995757985064394</c:v>
                </c:pt>
                <c:pt idx="19">
                  <c:v>3.5995240664476245</c:v>
                </c:pt>
                <c:pt idx="20">
                  <c:v>3.5994660294579113</c:v>
                </c:pt>
                <c:pt idx="21">
                  <c:v>3.5994009201161377</c:v>
                </c:pt>
                <c:pt idx="22">
                  <c:v>3.5993278778516591</c:v>
                </c:pt>
                <c:pt idx="23">
                  <c:v>3.5992459377048451</c:v>
                </c:pt>
                <c:pt idx="24">
                  <c:v>3.5991540177489512</c:v>
                </c:pt>
                <c:pt idx="25">
                  <c:v>3.5990509050176467</c:v>
                </c:pt>
                <c:pt idx="26">
                  <c:v>3.5989352397674614</c:v>
                </c:pt>
                <c:pt idx="27">
                  <c:v>3.598805497884173</c:v>
                </c:pt>
                <c:pt idx="28">
                  <c:v>3.598659971223813</c:v>
                </c:pt>
                <c:pt idx="29">
                  <c:v>3.5984967456566612</c:v>
                </c:pt>
                <c:pt idx="30">
                  <c:v>3.5983136765600792</c:v>
                </c:pt>
                <c:pt idx="31">
                  <c:v>3.5981083614815952</c:v>
                </c:pt>
                <c:pt idx="32">
                  <c:v>3.5978781096673003</c:v>
                </c:pt>
                <c:pt idx="33">
                  <c:v>3.5976199081244782</c:v>
                </c:pt>
                <c:pt idx="34">
                  <c:v>3.597330383859048</c:v>
                </c:pt>
                <c:pt idx="35">
                  <c:v>3.5970057619008191</c:v>
                </c:pt>
                <c:pt idx="36">
                  <c:v>3.5966418187018867</c:v>
                </c:pt>
                <c:pt idx="37">
                  <c:v>3.5962338304674621</c:v>
                </c:pt>
                <c:pt idx="38">
                  <c:v>3.5957765159549293</c:v>
                </c:pt>
                <c:pt idx="39">
                  <c:v>3.5952639732578717</c:v>
                </c:pt>
                <c:pt idx="40">
                  <c:v>3.5946896100790173</c:v>
                </c:pt>
                <c:pt idx="41">
                  <c:v>3.5940460669922745</c:v>
                </c:pt>
                <c:pt idx="42">
                  <c:v>3.5933251332032361</c:v>
                </c:pt>
                <c:pt idx="43">
                  <c:v>3.5925176543423842</c:v>
                </c:pt>
                <c:pt idx="44">
                  <c:v>3.5916134318722928</c:v>
                </c:pt>
                <c:pt idx="45">
                  <c:v>3.5906011137653837</c:v>
                </c:pt>
                <c:pt idx="46">
                  <c:v>3.5894680762173916</c:v>
                </c:pt>
                <c:pt idx="47">
                  <c:v>3.5882002963157809</c:v>
                </c:pt>
                <c:pt idx="48">
                  <c:v>3.5867822157880478</c:v>
                </c:pt>
                <c:pt idx="49">
                  <c:v>3.5851965962255692</c:v>
                </c:pt>
                <c:pt idx="50">
                  <c:v>3.5834243665252492</c:v>
                </c:pt>
                <c:pt idx="51">
                  <c:v>3.5814444637267386</c:v>
                </c:pt>
                <c:pt idx="52">
                  <c:v>3.5792336689599682</c:v>
                </c:pt>
                <c:pt idx="53">
                  <c:v>3.5767664408676176</c:v>
                </c:pt>
                <c:pt idx="54">
                  <c:v>3.5740147496402392</c:v>
                </c:pt>
                <c:pt idx="55">
                  <c:v>3.5709479157008928</c:v>
                </c:pt>
                <c:pt idx="56">
                  <c:v>3.567532458101931</c:v>
                </c:pt>
                <c:pt idx="57">
                  <c:v>3.5637319588342975</c:v>
                </c:pt>
                <c:pt idx="58">
                  <c:v>3.5595069504754382</c:v>
                </c:pt>
                <c:pt idx="59">
                  <c:v>3.5548148358685037</c:v>
                </c:pt>
                <c:pt idx="60">
                  <c:v>3.5496098497684687</c:v>
                </c:pt>
                <c:pt idx="61">
                  <c:v>3.5438430735139588</c:v>
                </c:pt>
                <c:pt idx="62">
                  <c:v>3.5374625146641567</c:v>
                </c:pt>
                <c:pt idx="63">
                  <c:v>3.5304132640257988</c:v>
                </c:pt>
                <c:pt idx="64">
                  <c:v>3.5226377424067659</c:v>
                </c:pt>
                <c:pt idx="65">
                  <c:v>3.5140760485760252</c:v>
                </c:pt>
                <c:pt idx="66">
                  <c:v>3.5046664180904625</c:v>
                </c:pt>
                <c:pt idx="67">
                  <c:v>3.4943457996972627</c:v>
                </c:pt>
                <c:pt idx="68">
                  <c:v>3.4830505518249177</c:v>
                </c:pt>
                <c:pt idx="69">
                  <c:v>3.4707172562154955</c:v>
                </c:pt>
                <c:pt idx="70">
                  <c:v>3.4572836391412167</c:v>
                </c:pt>
                <c:pt idx="71">
                  <c:v>3.4426895831654867</c:v>
                </c:pt>
                <c:pt idx="72">
                  <c:v>3.4268782045125867</c:v>
                </c:pt>
                <c:pt idx="73">
                  <c:v>3.4097969634345748</c:v>
                </c:pt>
                <c:pt idx="74">
                  <c:v>3.3913987682736635</c:v>
                </c:pt>
                <c:pt idx="75">
                  <c:v>3.3716430290417438</c:v>
                </c:pt>
                <c:pt idx="76">
                  <c:v>3.3504966140515338</c:v>
                </c:pt>
                <c:pt idx="77">
                  <c:v>3.327934664041968</c:v>
                </c:pt>
                <c:pt idx="78">
                  <c:v>3.303941222658171</c:v>
                </c:pt>
                <c:pt idx="79">
                  <c:v>3.2785096499997142</c:v>
                </c:pt>
                <c:pt idx="80">
                  <c:v>3.2516427967513479</c:v>
                </c:pt>
                <c:pt idx="81">
                  <c:v>3.2233529292771497</c:v>
                </c:pt>
                <c:pt idx="82">
                  <c:v>3.1936614098266634</c:v>
                </c:pt>
                <c:pt idx="83">
                  <c:v>3.1625981493800288</c:v>
                </c:pt>
                <c:pt idx="84">
                  <c:v>3.1302008624100552</c:v>
                </c:pt>
                <c:pt idx="85">
                  <c:v>3.0965141619540835</c:v>
                </c:pt>
                <c:pt idx="86">
                  <c:v>3.0615885392123192</c:v>
                </c:pt>
                <c:pt idx="87">
                  <c:v>3.0254792741834193</c:v>
                </c:pt>
                <c:pt idx="88">
                  <c:v>2.9882453227807377</c:v>
                </c:pt>
                <c:pt idx="89">
                  <c:v>2.9499482219447577</c:v>
                </c:pt>
                <c:pt idx="90">
                  <c:v>2.910651048203734</c:v>
                </c:pt>
                <c:pt idx="91">
                  <c:v>2.8704174577556478</c:v>
                </c:pt>
                <c:pt idx="92">
                  <c:v>2.8293108282518031</c:v>
                </c:pt>
                <c:pt idx="93">
                  <c:v>2.7873935147491049</c:v>
                </c:pt>
                <c:pt idx="94">
                  <c:v>2.7447262252957092</c:v>
                </c:pt>
                <c:pt idx="95">
                  <c:v>2.7013675156728012</c:v>
                </c:pt>
                <c:pt idx="96">
                  <c:v>2.6573733981086618</c:v>
                </c:pt>
                <c:pt idx="97">
                  <c:v>2.6127970553418782</c:v>
                </c:pt>
                <c:pt idx="98">
                  <c:v>2.5676886491553952</c:v>
                </c:pt>
                <c:pt idx="99">
                  <c:v>2.5220952112845429</c:v>
                </c:pt>
                <c:pt idx="100">
                  <c:v>2.4760606042297799</c:v>
                </c:pt>
                <c:pt idx="101">
                  <c:v>2.4296255397836539</c:v>
                </c:pt>
                <c:pt idx="102">
                  <c:v>2.3828276438236937</c:v>
                </c:pt>
                <c:pt idx="103">
                  <c:v>2.3357015569662751</c:v>
                </c:pt>
                <c:pt idx="104">
                  <c:v>2.2882790618836202</c:v>
                </c:pt>
                <c:pt idx="105">
                  <c:v>2.2405892293530592</c:v>
                </c:pt>
                <c:pt idx="106">
                  <c:v>2.1926585763564477</c:v>
                </c:pt>
                <c:pt idx="107">
                  <c:v>2.1445112307244258</c:v>
                </c:pt>
                <c:pt idx="108">
                  <c:v>2.0961690978928149</c:v>
                </c:pt>
                <c:pt idx="109">
                  <c:v>2.0476520262894335</c:v>
                </c:pt>
                <c:pt idx="110">
                  <c:v>1.9989779686921729</c:v>
                </c:pt>
                <c:pt idx="111">
                  <c:v>1.9501631375981821</c:v>
                </c:pt>
                <c:pt idx="112">
                  <c:v>1.9012221532242217</c:v>
                </c:pt>
                <c:pt idx="113">
                  <c:v>1.852168183233132</c:v>
                </c:pt>
                <c:pt idx="114">
                  <c:v>1.8030130736621579</c:v>
                </c:pt>
                <c:pt idx="115">
                  <c:v>1.7537674708279096</c:v>
                </c:pt>
                <c:pt idx="116">
                  <c:v>1.7044409342138183</c:v>
                </c:pt>
                <c:pt idx="117">
                  <c:v>1.6550420405186261</c:v>
                </c:pt>
                <c:pt idx="118">
                  <c:v>1.6055784791708405</c:v>
                </c:pt>
                <c:pt idx="119">
                  <c:v>1.5560571397014737</c:v>
                </c:pt>
                <c:pt idx="120">
                  <c:v>1.5064841914245637</c:v>
                </c:pt>
                <c:pt idx="121">
                  <c:v>1.4568651559089258</c:v>
                </c:pt>
                <c:pt idx="122">
                  <c:v>1.4072049727385258</c:v>
                </c:pt>
                <c:pt idx="123">
                  <c:v>1.3575080590605433</c:v>
                </c:pt>
                <c:pt idx="124">
                  <c:v>1.3077783634104458</c:v>
                </c:pt>
                <c:pt idx="125">
                  <c:v>1.2580194142862566</c:v>
                </c:pt>
                <c:pt idx="126">
                  <c:v>1.2082343639228088</c:v>
                </c:pt>
                <c:pt idx="127">
                  <c:v>1.1584260276911911</c:v>
                </c:pt>
                <c:pt idx="128">
                  <c:v>1.1085969195215137</c:v>
                </c:pt>
                <c:pt idx="129">
                  <c:v>1.0587492837194497</c:v>
                </c:pt>
                <c:pt idx="130">
                  <c:v>1.0088851235190903</c:v>
                </c:pt>
                <c:pt idx="131">
                  <c:v>0.95900622668707436</c:v>
                </c:pt>
                <c:pt idx="132">
                  <c:v>0.90911418846722358</c:v>
                </c:pt>
                <c:pt idx="133">
                  <c:v>0.85921043212936965</c:v>
                </c:pt>
                <c:pt idx="134">
                  <c:v>0.80929622736266249</c:v>
                </c:pt>
                <c:pt idx="135">
                  <c:v>0.75937270673181267</c:v>
                </c:pt>
                <c:pt idx="136">
                  <c:v>0.70944088039389475</c:v>
                </c:pt>
                <c:pt idx="137">
                  <c:v>0.65950164925469024</c:v>
                </c:pt>
                <c:pt idx="138">
                  <c:v>0.60955581672615022</c:v>
                </c:pt>
                <c:pt idx="139">
                  <c:v>0.55960409923049215</c:v>
                </c:pt>
                <c:pt idx="140">
                  <c:v>0.5096471355821599</c:v>
                </c:pt>
                <c:pt idx="141">
                  <c:v>0.45968549536552245</c:v>
                </c:pt>
                <c:pt idx="142">
                  <c:v>0.40971968641419376</c:v>
                </c:pt>
                <c:pt idx="143">
                  <c:v>0.35975016148717531</c:v>
                </c:pt>
                <c:pt idx="144">
                  <c:v>0.30977732422696436</c:v>
                </c:pt>
                <c:pt idx="145">
                  <c:v>0.259801534476164</c:v>
                </c:pt>
                <c:pt idx="146">
                  <c:v>0.20982311302099141</c:v>
                </c:pt>
                <c:pt idx="147">
                  <c:v>0.15984234582295836</c:v>
                </c:pt>
                <c:pt idx="148">
                  <c:v>0.10985948779361054</c:v>
                </c:pt>
                <c:pt idx="149">
                  <c:v>5.9874766161294612E-2</c:v>
                </c:pt>
                <c:pt idx="150">
                  <c:v>9.8883834738310306E-3</c:v>
                </c:pt>
                <c:pt idx="151">
                  <c:v>-4.0099479723737314E-2</c:v>
                </c:pt>
                <c:pt idx="152">
                  <c:v>-9.0088662501324648E-2</c:v>
                </c:pt>
                <c:pt idx="153">
                  <c:v>-0.14007902141462125</c:v>
                </c:pt>
                <c:pt idx="154">
                  <c:v>-0.19007042860667137</c:v>
                </c:pt>
                <c:pt idx="155">
                  <c:v>-0.24006277011523541</c:v>
                </c:pt>
                <c:pt idx="156">
                  <c:v>-0.29005594436373361</c:v>
                </c:pt>
                <c:pt idx="157">
                  <c:v>-0.34004986081589217</c:v>
                </c:pt>
                <c:pt idx="158">
                  <c:v>-0.39004443877634581</c:v>
                </c:pt>
                <c:pt idx="159">
                  <c:v>-0.4400396063214651</c:v>
                </c:pt>
                <c:pt idx="160">
                  <c:v>-0.49003529934620088</c:v>
                </c:pt>
                <c:pt idx="161">
                  <c:v>-0.5400314607144554</c:v>
                </c:pt>
                <c:pt idx="162">
                  <c:v>-0.59002803950171723</c:v>
                </c:pt>
                <c:pt idx="163">
                  <c:v>-0.64002499031994065</c:v>
                </c:pt>
                <c:pt idx="164">
                  <c:v>-0.69002227271577965</c:v>
                </c:pt>
                <c:pt idx="165">
                  <c:v>-0.74001985063419495</c:v>
                </c:pt>
                <c:pt idx="166">
                  <c:v>-0.79001769194031257</c:v>
                </c:pt>
                <c:pt idx="167">
                  <c:v>-0.84001576799333888</c:v>
                </c:pt>
                <c:pt idx="168">
                  <c:v>-0.8900140532666021</c:v>
                </c:pt>
                <c:pt idx="169">
                  <c:v>-0.94001252500908317</c:v>
                </c:pt>
                <c:pt idx="170">
                  <c:v>-0.99001116294360159</c:v>
                </c:pt>
                <c:pt idx="171">
                  <c:v>-1.040009948997866</c:v>
                </c:pt>
                <c:pt idx="172">
                  <c:v>-1.0900088670647281</c:v>
                </c:pt>
                <c:pt idx="173">
                  <c:v>-1.1400079027885408</c:v>
                </c:pt>
                <c:pt idx="174">
                  <c:v>-1.1900070433746661</c:v>
                </c:pt>
                <c:pt idx="175">
                  <c:v>-1.2400062774198115</c:v>
                </c:pt>
                <c:pt idx="176">
                  <c:v>-1.2900055947607056</c:v>
                </c:pt>
                <c:pt idx="177">
                  <c:v>-1.3400049863392165</c:v>
                </c:pt>
                <c:pt idx="178">
                  <c:v>-1.3900044440822821</c:v>
                </c:pt>
                <c:pt idx="179">
                  <c:v>-1.4400039607947133</c:v>
                </c:pt>
                <c:pt idx="180">
                  <c:v>-1.4900035300637373</c:v>
                </c:pt>
                <c:pt idx="181">
                  <c:v>-1.5400031461740045</c:v>
                </c:pt>
                <c:pt idx="182">
                  <c:v>-1.5900028040316427</c:v>
                </c:pt>
                <c:pt idx="183">
                  <c:v>-1.6400024990967124</c:v>
                </c:pt>
                <c:pt idx="184">
                  <c:v>-1.6900022273229784</c:v>
                </c:pt>
                <c:pt idx="185">
                  <c:v>-1.7400019851042479</c:v>
                </c:pt>
                <c:pt idx="186">
                  <c:v>-1.790001769226464</c:v>
                </c:pt>
                <c:pt idx="187">
                  <c:v>-1.8400015768250941</c:v>
                </c:pt>
                <c:pt idx="188">
                  <c:v>-1.8900014053471224</c:v>
                </c:pt>
                <c:pt idx="189">
                  <c:v>-1.9400012525171559</c:v>
                </c:pt>
                <c:pt idx="190">
                  <c:v>-1.9900011163072746</c:v>
                </c:pt>
                <c:pt idx="191">
                  <c:v>-2.0400009949100397</c:v>
                </c:pt>
                <c:pt idx="192">
                  <c:v>-2.0900008867146176</c:v>
                </c:pt>
                <c:pt idx="193">
                  <c:v>-2.140000790285332</c:v>
                </c:pt>
                <c:pt idx="194">
                  <c:v>-2.1900007043426046</c:v>
                </c:pt>
                <c:pt idx="195">
                  <c:v>-2.2400006277460642</c:v>
                </c:pt>
                <c:pt idx="196">
                  <c:v>-2.2900005594793202</c:v>
                </c:pt>
                <c:pt idx="197">
                  <c:v>-2.3400004986364982</c:v>
                </c:pt>
                <c:pt idx="198">
                  <c:v>-2.3900004444102727</c:v>
                </c:pt>
                <c:pt idx="199">
                  <c:v>-2.4400003960810941</c:v>
                </c:pt>
                <c:pt idx="200">
                  <c:v>-2.4900003530076638</c:v>
                </c:pt>
                <c:pt idx="201">
                  <c:v>-2.5400003146184278</c:v>
                </c:pt>
                <c:pt idx="202">
                  <c:v>-2.5900002804039781</c:v>
                </c:pt>
                <c:pt idx="203">
                  <c:v>-2.6400002499103294</c:v>
                </c:pt>
                <c:pt idx="204">
                  <c:v>-2.6900002227328152</c:v>
                </c:pt>
                <c:pt idx="205">
                  <c:v>-2.7400001985108342</c:v>
                </c:pt>
                <c:pt idx="206">
                  <c:v>-2.7900001769229812</c:v>
                </c:pt>
                <c:pt idx="207">
                  <c:v>-2.8400001576827676</c:v>
                </c:pt>
                <c:pt idx="208">
                  <c:v>-2.8900001405349172</c:v>
                </c:pt>
                <c:pt idx="209">
                  <c:v>-2.9400001252518777</c:v>
                </c:pt>
                <c:pt idx="210">
                  <c:v>-2.9900001116308563</c:v>
                </c:pt>
                <c:pt idx="211">
                  <c:v>-3.0400000994912069</c:v>
                </c:pt>
                <c:pt idx="212">
                  <c:v>-3.0900000886715442</c:v>
                </c:pt>
                <c:pt idx="213">
                  <c:v>-3.1400000790286966</c:v>
                </c:pt>
                <c:pt idx="214">
                  <c:v>-3.1900000704343152</c:v>
                </c:pt>
                <c:pt idx="215">
                  <c:v>-3.2400000627746492</c:v>
                </c:pt>
                <c:pt idx="216">
                  <c:v>-3.2900000559480644</c:v>
                </c:pt>
                <c:pt idx="217">
                  <c:v>-3.3400000498636762</c:v>
                </c:pt>
                <c:pt idx="218">
                  <c:v>-3.3900000444411478</c:v>
                </c:pt>
                <c:pt idx="219">
                  <c:v>-3.4400000396081167</c:v>
                </c:pt>
                <c:pt idx="220">
                  <c:v>-3.4900000353007767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340096"/>
        <c:axId val="488350464"/>
      </c:scatterChart>
      <c:valAx>
        <c:axId val="488340096"/>
        <c:scaling>
          <c:orientation val="minMax"/>
          <c:max val="11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8350464"/>
        <c:crossesAt val="-2"/>
        <c:crossBetween val="midCat"/>
      </c:valAx>
      <c:valAx>
        <c:axId val="488350464"/>
        <c:scaling>
          <c:orientation val="minMax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err="1"/>
                  <a:t>logD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834009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Weak Base</c:v>
          </c:tx>
          <c:spPr>
            <a:ln w="28575">
              <a:noFill/>
            </a:ln>
          </c:spPr>
          <c:marker>
            <c:symbol val="diamond"/>
            <c:size val="3"/>
          </c:marker>
          <c:xVal>
            <c:numRef>
              <c:f>WeakBase!$A:$A</c:f>
              <c:numCache>
                <c:formatCode>General</c:formatCode>
                <c:ptCount val="1048576"/>
                <c:pt idx="0">
                  <c:v>1</c:v>
                </c:pt>
                <c:pt idx="1">
                  <c:v>1.05</c:v>
                </c:pt>
                <c:pt idx="2">
                  <c:v>1.1000000000000001</c:v>
                </c:pt>
                <c:pt idx="3">
                  <c:v>1.1499999999999948</c:v>
                </c:pt>
                <c:pt idx="4">
                  <c:v>1.2</c:v>
                </c:pt>
                <c:pt idx="5">
                  <c:v>1.25</c:v>
                </c:pt>
                <c:pt idx="6">
                  <c:v>1.3</c:v>
                </c:pt>
                <c:pt idx="7">
                  <c:v>1.35</c:v>
                </c:pt>
                <c:pt idx="8">
                  <c:v>1.4</c:v>
                </c:pt>
                <c:pt idx="9">
                  <c:v>1.45</c:v>
                </c:pt>
                <c:pt idx="10">
                  <c:v>1.5</c:v>
                </c:pt>
                <c:pt idx="11">
                  <c:v>1.55</c:v>
                </c:pt>
                <c:pt idx="12">
                  <c:v>1.6</c:v>
                </c:pt>
                <c:pt idx="13">
                  <c:v>1.6500000000000001</c:v>
                </c:pt>
                <c:pt idx="14">
                  <c:v>1.7</c:v>
                </c:pt>
                <c:pt idx="15">
                  <c:v>1.75</c:v>
                </c:pt>
                <c:pt idx="16">
                  <c:v>1.8</c:v>
                </c:pt>
                <c:pt idx="17">
                  <c:v>1.85</c:v>
                </c:pt>
                <c:pt idx="18">
                  <c:v>1.9000000000000001</c:v>
                </c:pt>
                <c:pt idx="19">
                  <c:v>1.9500000000000046</c:v>
                </c:pt>
                <c:pt idx="20">
                  <c:v>2</c:v>
                </c:pt>
                <c:pt idx="21">
                  <c:v>2.0499999999999998</c:v>
                </c:pt>
                <c:pt idx="22">
                  <c:v>2.1</c:v>
                </c:pt>
                <c:pt idx="23">
                  <c:v>2.15</c:v>
                </c:pt>
                <c:pt idx="24">
                  <c:v>2.2000000000000002</c:v>
                </c:pt>
                <c:pt idx="25">
                  <c:v>2.25</c:v>
                </c:pt>
                <c:pt idx="26">
                  <c:v>2.2999999999999998</c:v>
                </c:pt>
                <c:pt idx="27">
                  <c:v>2.3499999999999988</c:v>
                </c:pt>
                <c:pt idx="28">
                  <c:v>2.4</c:v>
                </c:pt>
                <c:pt idx="29">
                  <c:v>2.4499999999999997</c:v>
                </c:pt>
                <c:pt idx="30">
                  <c:v>2.5</c:v>
                </c:pt>
                <c:pt idx="31">
                  <c:v>2.5499999999999998</c:v>
                </c:pt>
                <c:pt idx="32">
                  <c:v>2.6</c:v>
                </c:pt>
                <c:pt idx="33">
                  <c:v>2.65</c:v>
                </c:pt>
                <c:pt idx="34">
                  <c:v>2.7</c:v>
                </c:pt>
                <c:pt idx="35">
                  <c:v>2.75</c:v>
                </c:pt>
                <c:pt idx="36">
                  <c:v>2.8</c:v>
                </c:pt>
                <c:pt idx="37">
                  <c:v>2.8499999999999988</c:v>
                </c:pt>
                <c:pt idx="38">
                  <c:v>2.9</c:v>
                </c:pt>
                <c:pt idx="39">
                  <c:v>2.9499999999999997</c:v>
                </c:pt>
                <c:pt idx="40">
                  <c:v>3</c:v>
                </c:pt>
                <c:pt idx="41">
                  <c:v>3.05</c:v>
                </c:pt>
                <c:pt idx="42">
                  <c:v>3.1</c:v>
                </c:pt>
                <c:pt idx="43">
                  <c:v>3.15</c:v>
                </c:pt>
                <c:pt idx="44">
                  <c:v>3.2</c:v>
                </c:pt>
                <c:pt idx="45">
                  <c:v>3.25</c:v>
                </c:pt>
                <c:pt idx="46">
                  <c:v>3.3</c:v>
                </c:pt>
                <c:pt idx="47">
                  <c:v>3.3499999999999988</c:v>
                </c:pt>
                <c:pt idx="48">
                  <c:v>3.4</c:v>
                </c:pt>
                <c:pt idx="49">
                  <c:v>3.4499999999999997</c:v>
                </c:pt>
                <c:pt idx="50">
                  <c:v>3.5</c:v>
                </c:pt>
                <c:pt idx="51">
                  <c:v>3.55</c:v>
                </c:pt>
                <c:pt idx="52">
                  <c:v>3.6</c:v>
                </c:pt>
                <c:pt idx="53">
                  <c:v>3.65</c:v>
                </c:pt>
                <c:pt idx="54">
                  <c:v>3.7</c:v>
                </c:pt>
                <c:pt idx="55">
                  <c:v>3.75</c:v>
                </c:pt>
                <c:pt idx="56">
                  <c:v>3.8</c:v>
                </c:pt>
                <c:pt idx="57">
                  <c:v>3.8499999999999988</c:v>
                </c:pt>
                <c:pt idx="58">
                  <c:v>3.9</c:v>
                </c:pt>
                <c:pt idx="59">
                  <c:v>3.9499999999999997</c:v>
                </c:pt>
                <c:pt idx="60">
                  <c:v>4</c:v>
                </c:pt>
                <c:pt idx="61">
                  <c:v>4.05</c:v>
                </c:pt>
                <c:pt idx="62">
                  <c:v>4.0999999999999996</c:v>
                </c:pt>
                <c:pt idx="63">
                  <c:v>4.1499999999999995</c:v>
                </c:pt>
                <c:pt idx="64">
                  <c:v>4.2</c:v>
                </c:pt>
                <c:pt idx="65">
                  <c:v>4.25</c:v>
                </c:pt>
                <c:pt idx="66">
                  <c:v>4.3</c:v>
                </c:pt>
                <c:pt idx="67">
                  <c:v>4.3499999999999996</c:v>
                </c:pt>
                <c:pt idx="68">
                  <c:v>4.4000000000000004</c:v>
                </c:pt>
                <c:pt idx="69">
                  <c:v>4.45</c:v>
                </c:pt>
                <c:pt idx="70">
                  <c:v>4.5</c:v>
                </c:pt>
                <c:pt idx="71">
                  <c:v>4.55</c:v>
                </c:pt>
                <c:pt idx="72">
                  <c:v>4.5999999999999996</c:v>
                </c:pt>
                <c:pt idx="73">
                  <c:v>4.6499999999999995</c:v>
                </c:pt>
                <c:pt idx="74">
                  <c:v>4.7</c:v>
                </c:pt>
                <c:pt idx="75">
                  <c:v>4.75</c:v>
                </c:pt>
                <c:pt idx="76">
                  <c:v>4.8</c:v>
                </c:pt>
                <c:pt idx="77">
                  <c:v>4.8499999999999996</c:v>
                </c:pt>
                <c:pt idx="78">
                  <c:v>4.9000000000000004</c:v>
                </c:pt>
                <c:pt idx="79">
                  <c:v>4.95</c:v>
                </c:pt>
                <c:pt idx="80">
                  <c:v>5</c:v>
                </c:pt>
                <c:pt idx="81">
                  <c:v>5.05</c:v>
                </c:pt>
                <c:pt idx="82">
                  <c:v>5.0999999999999996</c:v>
                </c:pt>
                <c:pt idx="83">
                  <c:v>5.1499999999999995</c:v>
                </c:pt>
                <c:pt idx="84">
                  <c:v>5.2</c:v>
                </c:pt>
                <c:pt idx="85">
                  <c:v>5.25</c:v>
                </c:pt>
                <c:pt idx="86">
                  <c:v>5.3</c:v>
                </c:pt>
                <c:pt idx="87">
                  <c:v>5.35</c:v>
                </c:pt>
                <c:pt idx="88">
                  <c:v>5.4</c:v>
                </c:pt>
                <c:pt idx="89">
                  <c:v>5.45</c:v>
                </c:pt>
                <c:pt idx="90">
                  <c:v>5.5</c:v>
                </c:pt>
                <c:pt idx="91">
                  <c:v>5.55</c:v>
                </c:pt>
                <c:pt idx="92">
                  <c:v>5.6</c:v>
                </c:pt>
                <c:pt idx="93">
                  <c:v>5.6499999999999995</c:v>
                </c:pt>
                <c:pt idx="94">
                  <c:v>5.7</c:v>
                </c:pt>
                <c:pt idx="95">
                  <c:v>5.75</c:v>
                </c:pt>
                <c:pt idx="96">
                  <c:v>5.8</c:v>
                </c:pt>
                <c:pt idx="97">
                  <c:v>5.85</c:v>
                </c:pt>
                <c:pt idx="98">
                  <c:v>5.9</c:v>
                </c:pt>
                <c:pt idx="99">
                  <c:v>5.95</c:v>
                </c:pt>
                <c:pt idx="100">
                  <c:v>6</c:v>
                </c:pt>
                <c:pt idx="101">
                  <c:v>6.05</c:v>
                </c:pt>
                <c:pt idx="102">
                  <c:v>6.1</c:v>
                </c:pt>
                <c:pt idx="103">
                  <c:v>6.1499999999999995</c:v>
                </c:pt>
                <c:pt idx="104">
                  <c:v>6.2</c:v>
                </c:pt>
                <c:pt idx="105">
                  <c:v>6.25</c:v>
                </c:pt>
                <c:pt idx="106">
                  <c:v>6.3</c:v>
                </c:pt>
                <c:pt idx="107">
                  <c:v>6.35</c:v>
                </c:pt>
                <c:pt idx="108">
                  <c:v>6.4</c:v>
                </c:pt>
                <c:pt idx="109">
                  <c:v>6.45</c:v>
                </c:pt>
                <c:pt idx="110">
                  <c:v>6.5000000000000098</c:v>
                </c:pt>
                <c:pt idx="111">
                  <c:v>6.5500000000000096</c:v>
                </c:pt>
                <c:pt idx="112">
                  <c:v>6.6</c:v>
                </c:pt>
                <c:pt idx="113">
                  <c:v>6.6499999999999995</c:v>
                </c:pt>
                <c:pt idx="114">
                  <c:v>6.7</c:v>
                </c:pt>
                <c:pt idx="115">
                  <c:v>6.7500000000000098</c:v>
                </c:pt>
                <c:pt idx="116">
                  <c:v>6.8000000000000096</c:v>
                </c:pt>
                <c:pt idx="117">
                  <c:v>6.85</c:v>
                </c:pt>
                <c:pt idx="118">
                  <c:v>6.9000000000000101</c:v>
                </c:pt>
                <c:pt idx="119">
                  <c:v>6.9500000000000099</c:v>
                </c:pt>
                <c:pt idx="120">
                  <c:v>7.0000000000000098</c:v>
                </c:pt>
                <c:pt idx="121">
                  <c:v>7.0500000000000096</c:v>
                </c:pt>
                <c:pt idx="122">
                  <c:v>7.1</c:v>
                </c:pt>
                <c:pt idx="123">
                  <c:v>7.1500000000000075</c:v>
                </c:pt>
                <c:pt idx="124">
                  <c:v>7.2000000000000099</c:v>
                </c:pt>
                <c:pt idx="125">
                  <c:v>7.2500000000000098</c:v>
                </c:pt>
                <c:pt idx="126">
                  <c:v>7.3000000000000096</c:v>
                </c:pt>
                <c:pt idx="127">
                  <c:v>7.3500000000000085</c:v>
                </c:pt>
                <c:pt idx="128">
                  <c:v>7.4000000000000101</c:v>
                </c:pt>
                <c:pt idx="129">
                  <c:v>7.4500000000000099</c:v>
                </c:pt>
                <c:pt idx="130">
                  <c:v>7.5000000000000098</c:v>
                </c:pt>
                <c:pt idx="131">
                  <c:v>7.5500000000000096</c:v>
                </c:pt>
                <c:pt idx="132">
                  <c:v>7.6000000000000085</c:v>
                </c:pt>
                <c:pt idx="133">
                  <c:v>7.6500000000000075</c:v>
                </c:pt>
                <c:pt idx="134">
                  <c:v>7.7000000000000099</c:v>
                </c:pt>
                <c:pt idx="135">
                  <c:v>7.7500000000000098</c:v>
                </c:pt>
                <c:pt idx="136">
                  <c:v>7.8000000000000096</c:v>
                </c:pt>
                <c:pt idx="137">
                  <c:v>7.8500000000000085</c:v>
                </c:pt>
                <c:pt idx="138">
                  <c:v>7.9000000000000101</c:v>
                </c:pt>
                <c:pt idx="139">
                  <c:v>7.9500000000000099</c:v>
                </c:pt>
                <c:pt idx="140">
                  <c:v>8.0000000000000107</c:v>
                </c:pt>
                <c:pt idx="141">
                  <c:v>8.0500000000000096</c:v>
                </c:pt>
                <c:pt idx="142">
                  <c:v>8.1000000000000103</c:v>
                </c:pt>
                <c:pt idx="143">
                  <c:v>8.1500000000000092</c:v>
                </c:pt>
                <c:pt idx="144">
                  <c:v>8.2000000000000099</c:v>
                </c:pt>
                <c:pt idx="145">
                  <c:v>8.2500000000000107</c:v>
                </c:pt>
                <c:pt idx="146">
                  <c:v>8.3000000000000096</c:v>
                </c:pt>
                <c:pt idx="147">
                  <c:v>8.3500000000000227</c:v>
                </c:pt>
                <c:pt idx="148">
                  <c:v>8.4000000000000092</c:v>
                </c:pt>
                <c:pt idx="149">
                  <c:v>8.4500000000000206</c:v>
                </c:pt>
                <c:pt idx="150">
                  <c:v>8.5000000000000107</c:v>
                </c:pt>
                <c:pt idx="151">
                  <c:v>8.5500000000000096</c:v>
                </c:pt>
                <c:pt idx="152">
                  <c:v>8.6000000000000103</c:v>
                </c:pt>
                <c:pt idx="153">
                  <c:v>8.6500000000000092</c:v>
                </c:pt>
                <c:pt idx="154">
                  <c:v>8.7000000000000099</c:v>
                </c:pt>
                <c:pt idx="155">
                  <c:v>8.7500000000000107</c:v>
                </c:pt>
                <c:pt idx="156">
                  <c:v>8.8000000000000096</c:v>
                </c:pt>
                <c:pt idx="157">
                  <c:v>8.8500000000000227</c:v>
                </c:pt>
                <c:pt idx="158">
                  <c:v>8.9000000000000092</c:v>
                </c:pt>
                <c:pt idx="159">
                  <c:v>8.9500000000000206</c:v>
                </c:pt>
                <c:pt idx="160">
                  <c:v>9.0000000000000107</c:v>
                </c:pt>
                <c:pt idx="161">
                  <c:v>9.0500000000000096</c:v>
                </c:pt>
                <c:pt idx="162">
                  <c:v>9.1000000000000103</c:v>
                </c:pt>
                <c:pt idx="163">
                  <c:v>9.1500000000000092</c:v>
                </c:pt>
                <c:pt idx="164">
                  <c:v>9.2000000000000099</c:v>
                </c:pt>
                <c:pt idx="165">
                  <c:v>9.2500000000000107</c:v>
                </c:pt>
                <c:pt idx="166">
                  <c:v>9.3000000000000096</c:v>
                </c:pt>
                <c:pt idx="167">
                  <c:v>9.3500000000000227</c:v>
                </c:pt>
                <c:pt idx="168">
                  <c:v>9.4000000000000217</c:v>
                </c:pt>
                <c:pt idx="169">
                  <c:v>9.4500000000000206</c:v>
                </c:pt>
                <c:pt idx="170">
                  <c:v>9.5000000000000195</c:v>
                </c:pt>
                <c:pt idx="171">
                  <c:v>9.5500000000000203</c:v>
                </c:pt>
                <c:pt idx="172">
                  <c:v>9.6000000000000192</c:v>
                </c:pt>
                <c:pt idx="173">
                  <c:v>9.6500000000000217</c:v>
                </c:pt>
                <c:pt idx="174">
                  <c:v>9.7000000000000188</c:v>
                </c:pt>
                <c:pt idx="175">
                  <c:v>9.7500000000000195</c:v>
                </c:pt>
                <c:pt idx="176">
                  <c:v>9.8000000000000203</c:v>
                </c:pt>
                <c:pt idx="177">
                  <c:v>9.8500000000000227</c:v>
                </c:pt>
                <c:pt idx="178">
                  <c:v>9.9000000000000217</c:v>
                </c:pt>
                <c:pt idx="179">
                  <c:v>9.9500000000000206</c:v>
                </c:pt>
                <c:pt idx="180">
                  <c:v>10</c:v>
                </c:pt>
                <c:pt idx="181">
                  <c:v>10.050000000000002</c:v>
                </c:pt>
                <c:pt idx="182">
                  <c:v>10.1</c:v>
                </c:pt>
                <c:pt idx="183">
                  <c:v>10.15</c:v>
                </c:pt>
                <c:pt idx="184">
                  <c:v>10.200000000000001</c:v>
                </c:pt>
                <c:pt idx="185">
                  <c:v>10.25</c:v>
                </c:pt>
                <c:pt idx="186">
                  <c:v>10.3</c:v>
                </c:pt>
                <c:pt idx="187">
                  <c:v>10.350000000000026</c:v>
                </c:pt>
                <c:pt idx="188">
                  <c:v>10.4</c:v>
                </c:pt>
                <c:pt idx="189">
                  <c:v>10.450000000000006</c:v>
                </c:pt>
                <c:pt idx="190">
                  <c:v>10.5</c:v>
                </c:pt>
                <c:pt idx="191">
                  <c:v>10.55</c:v>
                </c:pt>
                <c:pt idx="192">
                  <c:v>10.6</c:v>
                </c:pt>
                <c:pt idx="193">
                  <c:v>10.65</c:v>
                </c:pt>
                <c:pt idx="194">
                  <c:v>10.7</c:v>
                </c:pt>
                <c:pt idx="195">
                  <c:v>10.75</c:v>
                </c:pt>
                <c:pt idx="196">
                  <c:v>10.8</c:v>
                </c:pt>
                <c:pt idx="197">
                  <c:v>10.850000000000026</c:v>
                </c:pt>
                <c:pt idx="198">
                  <c:v>10.9</c:v>
                </c:pt>
                <c:pt idx="199">
                  <c:v>10.950000000000006</c:v>
                </c:pt>
                <c:pt idx="200">
                  <c:v>11</c:v>
                </c:pt>
                <c:pt idx="201">
                  <c:v>11.05</c:v>
                </c:pt>
                <c:pt idx="202">
                  <c:v>11.1</c:v>
                </c:pt>
                <c:pt idx="203">
                  <c:v>11.15</c:v>
                </c:pt>
                <c:pt idx="204">
                  <c:v>11.2</c:v>
                </c:pt>
                <c:pt idx="205">
                  <c:v>11.25</c:v>
                </c:pt>
                <c:pt idx="206">
                  <c:v>11.3</c:v>
                </c:pt>
                <c:pt idx="207">
                  <c:v>11.350000000000026</c:v>
                </c:pt>
                <c:pt idx="208">
                  <c:v>11.4</c:v>
                </c:pt>
                <c:pt idx="209">
                  <c:v>11.450000000000006</c:v>
                </c:pt>
                <c:pt idx="210">
                  <c:v>11.5</c:v>
                </c:pt>
                <c:pt idx="211">
                  <c:v>11.5500000000001</c:v>
                </c:pt>
                <c:pt idx="212">
                  <c:v>11.6</c:v>
                </c:pt>
                <c:pt idx="213">
                  <c:v>11.6500000000001</c:v>
                </c:pt>
                <c:pt idx="214">
                  <c:v>11.7</c:v>
                </c:pt>
                <c:pt idx="215">
                  <c:v>11.75</c:v>
                </c:pt>
                <c:pt idx="216">
                  <c:v>11.8000000000001</c:v>
                </c:pt>
                <c:pt idx="217">
                  <c:v>11.850000000000026</c:v>
                </c:pt>
                <c:pt idx="218">
                  <c:v>11.9000000000001</c:v>
                </c:pt>
                <c:pt idx="219">
                  <c:v>11.950000000000006</c:v>
                </c:pt>
                <c:pt idx="220">
                  <c:v>12</c:v>
                </c:pt>
              </c:numCache>
            </c:numRef>
          </c:xVal>
          <c:yVal>
            <c:numRef>
              <c:f>WeakBase!$D:$D</c:f>
              <c:numCache>
                <c:formatCode>General</c:formatCode>
                <c:ptCount val="1048576"/>
                <c:pt idx="0">
                  <c:v>-2.7800007207488386</c:v>
                </c:pt>
                <c:pt idx="1">
                  <c:v>-2.7300008086934202</c:v>
                </c:pt>
                <c:pt idx="2">
                  <c:v>-2.6800009073688331</c:v>
                </c:pt>
                <c:pt idx="3">
                  <c:v>-2.6300010180844482</c:v>
                </c:pt>
                <c:pt idx="4">
                  <c:v>-2.5800011423093858</c:v>
                </c:pt>
                <c:pt idx="5">
                  <c:v>-2.5300012816920012</c:v>
                </c:pt>
                <c:pt idx="6">
                  <c:v>-2.4800014380818087</c:v>
                </c:pt>
                <c:pt idx="7">
                  <c:v>-2.4300016135539977</c:v>
                </c:pt>
                <c:pt idx="8">
                  <c:v>-2.3800018104369602</c:v>
                </c:pt>
                <c:pt idx="9">
                  <c:v>-2.3300020313431435</c:v>
                </c:pt>
                <c:pt idx="10">
                  <c:v>-2.2800022792038597</c:v>
                </c:pt>
                <c:pt idx="11">
                  <c:v>-2.2300025573079862</c:v>
                </c:pt>
                <c:pt idx="12">
                  <c:v>-2.1800028693457083</c:v>
                </c:pt>
                <c:pt idx="13">
                  <c:v>-2.1300032194575396</c:v>
                </c:pt>
                <c:pt idx="14">
                  <c:v>-2.0800036122891381</c:v>
                </c:pt>
                <c:pt idx="15">
                  <c:v>-2.0300040530530188</c:v>
                </c:pt>
                <c:pt idx="16">
                  <c:v>-1.9800045475976944</c:v>
                </c:pt>
                <c:pt idx="17">
                  <c:v>-1.9300051024852802</c:v>
                </c:pt>
                <c:pt idx="18">
                  <c:v>-1.8800057250785442</c:v>
                </c:pt>
                <c:pt idx="19">
                  <c:v>-1.8300064236386111</c:v>
                </c:pt>
                <c:pt idx="20">
                  <c:v>-1.7800072074345559</c:v>
                </c:pt>
                <c:pt idx="21">
                  <c:v>-1.7300080868663921</c:v>
                </c:pt>
                <c:pt idx="22">
                  <c:v>-1.6800090736030251</c:v>
                </c:pt>
                <c:pt idx="23">
                  <c:v>-1.6300101807370642</c:v>
                </c:pt>
                <c:pt idx="24">
                  <c:v>-1.5800114229585274</c:v>
                </c:pt>
                <c:pt idx="25">
                  <c:v>-1.530012816749698</c:v>
                </c:pt>
                <c:pt idx="26">
                  <c:v>-1.4800143806037935</c:v>
                </c:pt>
                <c:pt idx="27">
                  <c:v>-1.4300161352702441</c:v>
                </c:pt>
                <c:pt idx="28">
                  <c:v>-1.3800181040299491</c:v>
                </c:pt>
                <c:pt idx="29">
                  <c:v>-1.3300203130040338</c:v>
                </c:pt>
                <c:pt idx="30">
                  <c:v>-1.280022791500353</c:v>
                </c:pt>
                <c:pt idx="31">
                  <c:v>-1.2300255724021234</c:v>
                </c:pt>
                <c:pt idx="32">
                  <c:v>-1.1800286926040298</c:v>
                </c:pt>
                <c:pt idx="33">
                  <c:v>-1.1300321935014661</c:v>
                </c:pt>
                <c:pt idx="34">
                  <c:v>-1.0800361215393961</c:v>
                </c:pt>
                <c:pt idx="35">
                  <c:v>-1.0300405288281551</c:v>
                </c:pt>
                <c:pt idx="36">
                  <c:v>-0.9800454738342208</c:v>
                </c:pt>
                <c:pt idx="37">
                  <c:v>-0.93005102215526003</c:v>
                </c:pt>
                <c:pt idx="38">
                  <c:v>-0.88005724738947688</c:v>
                </c:pt>
                <c:pt idx="39">
                  <c:v>-0.83006423211091662</c:v>
                </c:pt>
                <c:pt idx="40">
                  <c:v>-0.78007206896354431</c:v>
                </c:pt>
                <c:pt idx="41">
                  <c:v>-0.73008086188846777</c:v>
                </c:pt>
                <c:pt idx="42">
                  <c:v>-0.68009072750056865</c:v>
                </c:pt>
                <c:pt idx="43">
                  <c:v>-0.63010179663262045</c:v>
                </c:pt>
                <c:pt idx="44">
                  <c:v>-0.5801142160671966</c:v>
                </c:pt>
                <c:pt idx="45">
                  <c:v>-0.53012815047919826</c:v>
                </c:pt>
                <c:pt idx="46">
                  <c:v>-0.48014378461438056</c:v>
                </c:pt>
                <c:pt idx="47">
                  <c:v>-0.43016132573258892</c:v>
                </c:pt>
                <c:pt idx="48">
                  <c:v>-0.38018100634753482</c:v>
                </c:pt>
                <c:pt idx="49">
                  <c:v>-0.33020308729902398</c:v>
                </c:pt>
                <c:pt idx="50">
                  <c:v>-0.28022786119765208</c:v>
                </c:pt>
                <c:pt idx="51">
                  <c:v>-0.23025565628681918</c:v>
                </c:pt>
                <c:pt idx="52">
                  <c:v>-0.18028684077222229</c:v>
                </c:pt>
                <c:pt idx="53">
                  <c:v>-0.13032182767483239</c:v>
                </c:pt>
                <c:pt idx="54">
                  <c:v>-8.0361080270102497E-2</c:v>
                </c:pt>
                <c:pt idx="55">
                  <c:v>-3.0405118183295821E-2</c:v>
                </c:pt>
                <c:pt idx="56">
                  <c:v>1.9545475780870739E-2</c:v>
                </c:pt>
                <c:pt idx="57">
                  <c:v>6.9490047987148015E-2</c:v>
                </c:pt>
                <c:pt idx="58">
                  <c:v>0.11942786540005818</c:v>
                </c:pt>
                <c:pt idx="59">
                  <c:v>0.16935810598735124</c:v>
                </c:pt>
                <c:pt idx="60">
                  <c:v>0.21927984797614444</c:v>
                </c:pt>
                <c:pt idx="61">
                  <c:v>0.26919205782785088</c:v>
                </c:pt>
                <c:pt idx="62">
                  <c:v>0.31909357678318795</c:v>
                </c:pt>
                <c:pt idx="63">
                  <c:v>0.36898310581237537</c:v>
                </c:pt>
                <c:pt idx="64">
                  <c:v>0.41885918878795891</c:v>
                </c:pt>
                <c:pt idx="65">
                  <c:v>0.46872019367850948</c:v>
                </c:pt>
                <c:pt idx="66">
                  <c:v>0.51856429154061257</c:v>
                </c:pt>
                <c:pt idx="67">
                  <c:v>0.56838943306424694</c:v>
                </c:pt>
                <c:pt idx="68">
                  <c:v>0.6181933224027949</c:v>
                </c:pt>
                <c:pt idx="69">
                  <c:v>0.66797338799356165</c:v>
                </c:pt>
                <c:pt idx="70">
                  <c:v>0.71772675004829256</c:v>
                </c:pt>
                <c:pt idx="71">
                  <c:v>0.76745018436553192</c:v>
                </c:pt>
                <c:pt idx="72">
                  <c:v>0.81714008208903144</c:v>
                </c:pt>
                <c:pt idx="73">
                  <c:v>0.86679240500832233</c:v>
                </c:pt>
                <c:pt idx="74">
                  <c:v>0.91640263597105076</c:v>
                </c:pt>
                <c:pt idx="75">
                  <c:v>0.96596572395181024</c:v>
                </c:pt>
                <c:pt idx="76">
                  <c:v>1.0154760233011273</c:v>
                </c:pt>
                <c:pt idx="77">
                  <c:v>1.064927226682844</c:v>
                </c:pt>
                <c:pt idx="78">
                  <c:v>1.1143122912002681</c:v>
                </c:pt>
                <c:pt idx="79">
                  <c:v>1.1636233572149755</c:v>
                </c:pt>
                <c:pt idx="80">
                  <c:v>1.2128516593803618</c:v>
                </c:pt>
                <c:pt idx="81">
                  <c:v>1.2619874294493623</c:v>
                </c:pt>
                <c:pt idx="82">
                  <c:v>1.3110197904791612</c:v>
                </c:pt>
                <c:pt idx="83">
                  <c:v>1.3599366421497543</c:v>
                </c:pt>
                <c:pt idx="84">
                  <c:v>1.4087245370482178</c:v>
                </c:pt>
                <c:pt idx="85">
                  <c:v>1.4573685479543035</c:v>
                </c:pt>
                <c:pt idx="86">
                  <c:v>1.5058521264063136</c:v>
                </c:pt>
                <c:pt idx="87">
                  <c:v>1.5541569531407344</c:v>
                </c:pt>
                <c:pt idx="88">
                  <c:v>1.6022627813980421</c:v>
                </c:pt>
                <c:pt idx="89">
                  <c:v>1.6501472745813313</c:v>
                </c:pt>
                <c:pt idx="90">
                  <c:v>1.6977858403584161</c:v>
                </c:pt>
                <c:pt idx="91">
                  <c:v>1.7451514640207595</c:v>
                </c:pt>
                <c:pt idx="92">
                  <c:v>1.7922145447608437</c:v>
                </c:pt>
                <c:pt idx="93">
                  <c:v>1.8389427395061209</c:v>
                </c:pt>
                <c:pt idx="94">
                  <c:v>1.8853008200423584</c:v>
                </c:pt>
                <c:pt idx="95">
                  <c:v>1.9312505503541855</c:v>
                </c:pt>
                <c:pt idx="96">
                  <c:v>1.9767505923675184</c:v>
                </c:pt>
                <c:pt idx="97">
                  <c:v>2.0217564495408467</c:v>
                </c:pt>
                <c:pt idx="98">
                  <c:v>2.0662204589363347</c:v>
                </c:pt>
                <c:pt idx="99">
                  <c:v>2.110091843395931</c:v>
                </c:pt>
                <c:pt idx="100">
                  <c:v>2.1533168361120412</c:v>
                </c:pt>
                <c:pt idx="101">
                  <c:v>2.195838890045319</c:v>
                </c:pt>
                <c:pt idx="102">
                  <c:v>2.2375989841172936</c:v>
                </c:pt>
                <c:pt idx="103">
                  <c:v>2.2785360366929912</c:v>
                </c:pt>
                <c:pt idx="104">
                  <c:v>2.3185874343879331</c:v>
                </c:pt>
                <c:pt idx="105">
                  <c:v>2.3576896805440177</c:v>
                </c:pt>
                <c:pt idx="106">
                  <c:v>2.3957791627585387</c:v>
                </c:pt>
                <c:pt idx="107">
                  <c:v>2.4327930326777465</c:v>
                </c:pt>
                <c:pt idx="108">
                  <c:v>2.4686701840875376</c:v>
                </c:pt>
                <c:pt idx="109">
                  <c:v>2.5033523075366682</c:v>
                </c:pt>
                <c:pt idx="110">
                  <c:v>2.536784991877985</c:v>
                </c:pt>
                <c:pt idx="111">
                  <c:v>2.5689188359310444</c:v>
                </c:pt>
                <c:pt idx="112">
                  <c:v>2.5997105277687935</c:v>
                </c:pt>
                <c:pt idx="113">
                  <c:v>2.6291238457226198</c:v>
                </c:pt>
                <c:pt idx="114">
                  <c:v>2.6571305347738519</c:v>
                </c:pt>
                <c:pt idx="115">
                  <c:v>2.6837110149994996</c:v>
                </c:pt>
                <c:pt idx="116">
                  <c:v>2.7088548852533285</c:v>
                </c:pt>
                <c:pt idx="117">
                  <c:v>2.7325611949724657</c:v>
                </c:pt>
                <c:pt idx="118">
                  <c:v>2.7548384691644925</c:v>
                </c:pt>
                <c:pt idx="119">
                  <c:v>2.7757044851909072</c:v>
                </c:pt>
                <c:pt idx="120">
                  <c:v>2.7951858136517744</c:v>
                </c:pt>
                <c:pt idx="121">
                  <c:v>2.8133171482157402</c:v>
                </c:pt>
                <c:pt idx="122">
                  <c:v>2.8301404595095967</c:v>
                </c:pt>
                <c:pt idx="123">
                  <c:v>2.8457040153744315</c:v>
                </c:pt>
                <c:pt idx="124">
                  <c:v>2.8600613135023742</c:v>
                </c:pt>
                <c:pt idx="125">
                  <c:v>2.8732699727025497</c:v>
                </c:pt>
                <c:pt idx="126">
                  <c:v>2.8853906261827191</c:v>
                </c:pt>
                <c:pt idx="127">
                  <c:v>2.8964858549288524</c:v>
                </c:pt>
                <c:pt idx="128">
                  <c:v>2.9066191923122577</c:v>
                </c:pt>
                <c:pt idx="129">
                  <c:v>2.9158542232754177</c:v>
                </c:pt>
                <c:pt idx="130">
                  <c:v>2.9242537935898367</c:v>
                </c:pt>
                <c:pt idx="131">
                  <c:v>2.9318793373394567</c:v>
                </c:pt>
                <c:pt idx="132">
                  <c:v>2.9387903243870235</c:v>
                </c:pt>
                <c:pt idx="133">
                  <c:v>2.9450438243692894</c:v>
                </c:pt>
                <c:pt idx="134">
                  <c:v>2.9506941798247777</c:v>
                </c:pt>
                <c:pt idx="135">
                  <c:v>2.9557927783438465</c:v>
                </c:pt>
                <c:pt idx="136">
                  <c:v>2.9603879120194012</c:v>
                </c:pt>
                <c:pt idx="137">
                  <c:v>2.9645247117884503</c:v>
                </c:pt>
                <c:pt idx="138">
                  <c:v>2.9682451442970788</c:v>
                </c:pt>
                <c:pt idx="139">
                  <c:v>2.9715880594990987</c:v>
                </c:pt>
                <c:pt idx="140">
                  <c:v>2.9745892781391259</c:v>
                </c:pt>
                <c:pt idx="141">
                  <c:v>2.9772817094272592</c:v>
                </c:pt>
                <c:pt idx="142">
                  <c:v>2.9796954904660966</c:v>
                </c:pt>
                <c:pt idx="143">
                  <c:v>2.9818581402546527</c:v>
                </c:pt>
                <c:pt idx="144">
                  <c:v>2.9837947223039003</c:v>
                </c:pt>
                <c:pt idx="145">
                  <c:v>2.9855280110166595</c:v>
                </c:pt>
                <c:pt idx="146">
                  <c:v>2.9870786579845405</c:v>
                </c:pt>
                <c:pt idx="147">
                  <c:v>2.9884653552290787</c:v>
                </c:pt>
                <c:pt idx="148">
                  <c:v>2.9897049931621238</c:v>
                </c:pt>
                <c:pt idx="149">
                  <c:v>2.9908128116666277</c:v>
                </c:pt>
                <c:pt idx="150">
                  <c:v>2.9918025432149977</c:v>
                </c:pt>
                <c:pt idx="151">
                  <c:v>2.9926865473587769</c:v>
                </c:pt>
                <c:pt idx="152">
                  <c:v>2.9934759362537067</c:v>
                </c:pt>
                <c:pt idx="153">
                  <c:v>2.9941806911414002</c:v>
                </c:pt>
                <c:pt idx="154">
                  <c:v>2.9948097699027754</c:v>
                </c:pt>
                <c:pt idx="155">
                  <c:v>2.9953712059434072</c:v>
                </c:pt>
                <c:pt idx="156">
                  <c:v>2.9958721987714068</c:v>
                </c:pt>
                <c:pt idx="157">
                  <c:v>2.9963191966983787</c:v>
                </c:pt>
                <c:pt idx="158">
                  <c:v>2.9967179721353792</c:v>
                </c:pt>
                <c:pt idx="159">
                  <c:v>2.9970736899777237</c:v>
                </c:pt>
                <c:pt idx="160">
                  <c:v>2.9973909695786332</c:v>
                </c:pt>
                <c:pt idx="161">
                  <c:v>2.9976739408056399</c:v>
                </c:pt>
                <c:pt idx="162">
                  <c:v>2.9979262946598313</c:v>
                </c:pt>
                <c:pt idx="163">
                  <c:v>2.9981513289176251</c:v>
                </c:pt>
                <c:pt idx="164">
                  <c:v>2.9983519892307768</c:v>
                </c:pt>
                <c:pt idx="165">
                  <c:v>2.9985309060938157</c:v>
                </c:pt>
                <c:pt idx="166">
                  <c:v>2.9986904280604447</c:v>
                </c:pt>
                <c:pt idx="167">
                  <c:v>2.9988326515625006</c:v>
                </c:pt>
                <c:pt idx="168">
                  <c:v>2.9989594476574872</c:v>
                </c:pt>
                <c:pt idx="169">
                  <c:v>2.9990724860039584</c:v>
                </c:pt>
                <c:pt idx="170">
                  <c:v>2.9991732563385849</c:v>
                </c:pt>
                <c:pt idx="171">
                  <c:v>2.9992630877041577</c:v>
                </c:pt>
                <c:pt idx="172">
                  <c:v>2.9993431656559877</c:v>
                </c:pt>
                <c:pt idx="173">
                  <c:v>2.9994145476518232</c:v>
                </c:pt>
                <c:pt idx="174">
                  <c:v>2.999478176812159</c:v>
                </c:pt>
                <c:pt idx="175">
                  <c:v>2.9995348942189182</c:v>
                </c:pt>
                <c:pt idx="176">
                  <c:v>2.9995854499042727</c:v>
                </c:pt>
                <c:pt idx="177">
                  <c:v>2.9996305126667382</c:v>
                </c:pt>
                <c:pt idx="178">
                  <c:v>2.9996706788371079</c:v>
                </c:pt>
                <c:pt idx="179">
                  <c:v>2.9997064801051967</c:v>
                </c:pt>
                <c:pt idx="180">
                  <c:v>2.9997383905064909</c:v>
                </c:pt>
                <c:pt idx="181">
                  <c:v>2.999766832657766</c:v>
                </c:pt>
                <c:pt idx="182">
                  <c:v>2.9997921833217167</c:v>
                </c:pt>
                <c:pt idx="183">
                  <c:v>2.9998147783719693</c:v>
                </c:pt>
                <c:pt idx="184">
                  <c:v>2.9998349172224752</c:v>
                </c:pt>
                <c:pt idx="185">
                  <c:v>2.9998528667789723</c:v>
                </c:pt>
                <c:pt idx="186">
                  <c:v>2.9998688649632799</c:v>
                </c:pt>
                <c:pt idx="187">
                  <c:v>2.9998831238567716</c:v>
                </c:pt>
                <c:pt idx="188">
                  <c:v>2.9998958325035376</c:v>
                </c:pt>
                <c:pt idx="189">
                  <c:v>2.9999071594103306</c:v>
                </c:pt>
                <c:pt idx="190">
                  <c:v>2.999917254775609</c:v>
                </c:pt>
                <c:pt idx="191">
                  <c:v>2.9999262524771773</c:v>
                </c:pt>
                <c:pt idx="192">
                  <c:v>2.9999342718442352</c:v>
                </c:pt>
                <c:pt idx="193">
                  <c:v>2.9999414192374547</c:v>
                </c:pt>
                <c:pt idx="194">
                  <c:v>2.9999477894575066</c:v>
                </c:pt>
                <c:pt idx="195">
                  <c:v>2.9999534670008527</c:v>
                </c:pt>
                <c:pt idx="196">
                  <c:v>2.9999585271792331</c:v>
                </c:pt>
                <c:pt idx="197">
                  <c:v>2.9999630371176704</c:v>
                </c:pt>
                <c:pt idx="198">
                  <c:v>2.9999670566439955</c:v>
                </c:pt>
                <c:pt idx="199">
                  <c:v>2.9999706390819574</c:v>
                </c:pt>
                <c:pt idx="200">
                  <c:v>2.9999738319580573</c:v>
                </c:pt>
                <c:pt idx="201">
                  <c:v>2.9999766776316599</c:v>
                </c:pt>
                <c:pt idx="202">
                  <c:v>2.9999792138566428</c:v>
                </c:pt>
                <c:pt idx="203">
                  <c:v>2.9999814742820208</c:v>
                </c:pt>
                <c:pt idx="204">
                  <c:v>2.9999834888981747</c:v>
                </c:pt>
                <c:pt idx="205">
                  <c:v>2.9999852844345867</c:v>
                </c:pt>
                <c:pt idx="206">
                  <c:v>2.9999868847143589</c:v>
                </c:pt>
                <c:pt idx="207">
                  <c:v>2.9999883109701737</c:v>
                </c:pt>
                <c:pt idx="208">
                  <c:v>2.9999895821259592</c:v>
                </c:pt>
                <c:pt idx="209">
                  <c:v>2.9999907150478742</c:v>
                </c:pt>
                <c:pt idx="210">
                  <c:v>2.9999917247680874</c:v>
                </c:pt>
                <c:pt idx="211">
                  <c:v>2.9999926246841424</c:v>
                </c:pt>
                <c:pt idx="212">
                  <c:v>2.9999934267367627</c:v>
                </c:pt>
                <c:pt idx="213">
                  <c:v>2.9999941415681519</c:v>
                </c:pt>
                <c:pt idx="214">
                  <c:v>2.9999947786632899</c:v>
                </c:pt>
                <c:pt idx="215">
                  <c:v>2.9999953464757172</c:v>
                </c:pt>
                <c:pt idx="216">
                  <c:v>2.9999958525397004</c:v>
                </c:pt>
                <c:pt idx="217">
                  <c:v>2.9999963035701978</c:v>
                </c:pt>
                <c:pt idx="218">
                  <c:v>2.9999967055519492</c:v>
                </c:pt>
                <c:pt idx="219">
                  <c:v>2.9999970638188667</c:v>
                </c:pt>
                <c:pt idx="220">
                  <c:v>2.9999973831248412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660928"/>
        <c:axId val="487839232"/>
      </c:scatterChart>
      <c:valAx>
        <c:axId val="487660928"/>
        <c:scaling>
          <c:orientation val="minMax"/>
          <c:max val="12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7839232"/>
        <c:crossesAt val="-3"/>
        <c:crossBetween val="midCat"/>
      </c:valAx>
      <c:valAx>
        <c:axId val="487839232"/>
        <c:scaling>
          <c:orientation val="minMax"/>
          <c:min val="-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err="1"/>
                  <a:t>logD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766092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Amplolyte</c:v>
          </c:tx>
          <c:spPr>
            <a:ln w="28575">
              <a:noFill/>
            </a:ln>
          </c:spPr>
          <c:marker>
            <c:symbol val="diamond"/>
            <c:size val="3"/>
          </c:marker>
          <c:xVal>
            <c:numRef>
              <c:f>Ampholyte!$A:$A</c:f>
              <c:numCache>
                <c:formatCode>General</c:formatCode>
                <c:ptCount val="1048576"/>
                <c:pt idx="0">
                  <c:v>1</c:v>
                </c:pt>
                <c:pt idx="1">
                  <c:v>1.05</c:v>
                </c:pt>
                <c:pt idx="2">
                  <c:v>1.1000000000000001</c:v>
                </c:pt>
                <c:pt idx="3">
                  <c:v>1.1499999999999952</c:v>
                </c:pt>
                <c:pt idx="4">
                  <c:v>1.2</c:v>
                </c:pt>
                <c:pt idx="5">
                  <c:v>1.25</c:v>
                </c:pt>
                <c:pt idx="6">
                  <c:v>1.3</c:v>
                </c:pt>
                <c:pt idx="7">
                  <c:v>1.35</c:v>
                </c:pt>
                <c:pt idx="8">
                  <c:v>1.4</c:v>
                </c:pt>
                <c:pt idx="9">
                  <c:v>1.45</c:v>
                </c:pt>
                <c:pt idx="10">
                  <c:v>1.5</c:v>
                </c:pt>
                <c:pt idx="11">
                  <c:v>1.55</c:v>
                </c:pt>
                <c:pt idx="12">
                  <c:v>1.6</c:v>
                </c:pt>
                <c:pt idx="13">
                  <c:v>1.6500000000000001</c:v>
                </c:pt>
                <c:pt idx="14">
                  <c:v>1.7</c:v>
                </c:pt>
                <c:pt idx="15">
                  <c:v>1.75</c:v>
                </c:pt>
                <c:pt idx="16">
                  <c:v>1.8</c:v>
                </c:pt>
                <c:pt idx="17">
                  <c:v>1.85</c:v>
                </c:pt>
                <c:pt idx="18">
                  <c:v>1.9000000000000001</c:v>
                </c:pt>
                <c:pt idx="19">
                  <c:v>1.9500000000000042</c:v>
                </c:pt>
                <c:pt idx="20">
                  <c:v>2</c:v>
                </c:pt>
                <c:pt idx="21">
                  <c:v>2.0499999999999998</c:v>
                </c:pt>
                <c:pt idx="22">
                  <c:v>2.1</c:v>
                </c:pt>
                <c:pt idx="23">
                  <c:v>2.15</c:v>
                </c:pt>
                <c:pt idx="24">
                  <c:v>2.2000000000000002</c:v>
                </c:pt>
                <c:pt idx="25">
                  <c:v>2.25</c:v>
                </c:pt>
                <c:pt idx="26">
                  <c:v>2.2999999999999998</c:v>
                </c:pt>
                <c:pt idx="27">
                  <c:v>2.3499999999999988</c:v>
                </c:pt>
                <c:pt idx="28">
                  <c:v>2.4</c:v>
                </c:pt>
                <c:pt idx="29">
                  <c:v>2.4499999999999997</c:v>
                </c:pt>
                <c:pt idx="30">
                  <c:v>2.5</c:v>
                </c:pt>
                <c:pt idx="31">
                  <c:v>2.5499999999999998</c:v>
                </c:pt>
                <c:pt idx="32">
                  <c:v>2.6</c:v>
                </c:pt>
                <c:pt idx="33">
                  <c:v>2.65</c:v>
                </c:pt>
                <c:pt idx="34">
                  <c:v>2.7</c:v>
                </c:pt>
                <c:pt idx="35">
                  <c:v>2.75</c:v>
                </c:pt>
                <c:pt idx="36">
                  <c:v>2.8</c:v>
                </c:pt>
                <c:pt idx="37">
                  <c:v>2.8499999999999988</c:v>
                </c:pt>
                <c:pt idx="38">
                  <c:v>2.9</c:v>
                </c:pt>
                <c:pt idx="39">
                  <c:v>2.9499999999999997</c:v>
                </c:pt>
                <c:pt idx="40">
                  <c:v>3</c:v>
                </c:pt>
                <c:pt idx="41">
                  <c:v>3.05</c:v>
                </c:pt>
                <c:pt idx="42">
                  <c:v>3.1</c:v>
                </c:pt>
                <c:pt idx="43">
                  <c:v>3.15</c:v>
                </c:pt>
                <c:pt idx="44">
                  <c:v>3.2</c:v>
                </c:pt>
                <c:pt idx="45">
                  <c:v>3.25</c:v>
                </c:pt>
                <c:pt idx="46">
                  <c:v>3.3</c:v>
                </c:pt>
                <c:pt idx="47">
                  <c:v>3.3499999999999988</c:v>
                </c:pt>
                <c:pt idx="48">
                  <c:v>3.4</c:v>
                </c:pt>
                <c:pt idx="49">
                  <c:v>3.4499999999999997</c:v>
                </c:pt>
                <c:pt idx="50">
                  <c:v>3.5</c:v>
                </c:pt>
                <c:pt idx="51">
                  <c:v>3.55</c:v>
                </c:pt>
                <c:pt idx="52">
                  <c:v>3.6</c:v>
                </c:pt>
                <c:pt idx="53">
                  <c:v>3.65</c:v>
                </c:pt>
                <c:pt idx="54">
                  <c:v>3.7</c:v>
                </c:pt>
                <c:pt idx="55">
                  <c:v>3.75</c:v>
                </c:pt>
                <c:pt idx="56">
                  <c:v>3.8</c:v>
                </c:pt>
                <c:pt idx="57">
                  <c:v>3.8499999999999988</c:v>
                </c:pt>
                <c:pt idx="58">
                  <c:v>3.9</c:v>
                </c:pt>
                <c:pt idx="59">
                  <c:v>3.9499999999999997</c:v>
                </c:pt>
                <c:pt idx="60">
                  <c:v>4</c:v>
                </c:pt>
                <c:pt idx="61">
                  <c:v>4.05</c:v>
                </c:pt>
                <c:pt idx="62">
                  <c:v>4.0999999999999996</c:v>
                </c:pt>
                <c:pt idx="63">
                  <c:v>4.1499999999999995</c:v>
                </c:pt>
                <c:pt idx="64">
                  <c:v>4.2</c:v>
                </c:pt>
                <c:pt idx="65">
                  <c:v>4.25</c:v>
                </c:pt>
                <c:pt idx="66">
                  <c:v>4.3</c:v>
                </c:pt>
                <c:pt idx="67">
                  <c:v>4.3499999999999996</c:v>
                </c:pt>
                <c:pt idx="68">
                  <c:v>4.4000000000000004</c:v>
                </c:pt>
                <c:pt idx="69">
                  <c:v>4.45</c:v>
                </c:pt>
                <c:pt idx="70">
                  <c:v>4.5</c:v>
                </c:pt>
                <c:pt idx="71">
                  <c:v>4.55</c:v>
                </c:pt>
                <c:pt idx="72">
                  <c:v>4.5999999999999996</c:v>
                </c:pt>
                <c:pt idx="73">
                  <c:v>4.6499999999999995</c:v>
                </c:pt>
                <c:pt idx="74">
                  <c:v>4.7</c:v>
                </c:pt>
                <c:pt idx="75">
                  <c:v>4.75</c:v>
                </c:pt>
                <c:pt idx="76">
                  <c:v>4.8</c:v>
                </c:pt>
                <c:pt idx="77">
                  <c:v>4.8499999999999996</c:v>
                </c:pt>
                <c:pt idx="78">
                  <c:v>4.9000000000000004</c:v>
                </c:pt>
                <c:pt idx="79">
                  <c:v>4.95</c:v>
                </c:pt>
                <c:pt idx="80">
                  <c:v>5</c:v>
                </c:pt>
                <c:pt idx="81">
                  <c:v>5.05</c:v>
                </c:pt>
                <c:pt idx="82">
                  <c:v>5.0999999999999996</c:v>
                </c:pt>
                <c:pt idx="83">
                  <c:v>5.1499999999999995</c:v>
                </c:pt>
                <c:pt idx="84">
                  <c:v>5.2</c:v>
                </c:pt>
                <c:pt idx="85">
                  <c:v>5.25</c:v>
                </c:pt>
                <c:pt idx="86">
                  <c:v>5.3</c:v>
                </c:pt>
                <c:pt idx="87">
                  <c:v>5.35</c:v>
                </c:pt>
                <c:pt idx="88">
                  <c:v>5.4</c:v>
                </c:pt>
                <c:pt idx="89">
                  <c:v>5.45</c:v>
                </c:pt>
                <c:pt idx="90">
                  <c:v>5.5</c:v>
                </c:pt>
                <c:pt idx="91">
                  <c:v>5.55</c:v>
                </c:pt>
                <c:pt idx="92">
                  <c:v>5.6</c:v>
                </c:pt>
                <c:pt idx="93">
                  <c:v>5.6499999999999995</c:v>
                </c:pt>
                <c:pt idx="94">
                  <c:v>5.7</c:v>
                </c:pt>
                <c:pt idx="95">
                  <c:v>5.75</c:v>
                </c:pt>
                <c:pt idx="96">
                  <c:v>5.8</c:v>
                </c:pt>
                <c:pt idx="97">
                  <c:v>5.85</c:v>
                </c:pt>
                <c:pt idx="98">
                  <c:v>5.9</c:v>
                </c:pt>
                <c:pt idx="99">
                  <c:v>5.95</c:v>
                </c:pt>
                <c:pt idx="100">
                  <c:v>6</c:v>
                </c:pt>
                <c:pt idx="101">
                  <c:v>6.05</c:v>
                </c:pt>
                <c:pt idx="102">
                  <c:v>6.1</c:v>
                </c:pt>
                <c:pt idx="103">
                  <c:v>6.1499999999999995</c:v>
                </c:pt>
                <c:pt idx="104">
                  <c:v>6.2</c:v>
                </c:pt>
                <c:pt idx="105">
                  <c:v>6.25</c:v>
                </c:pt>
                <c:pt idx="106">
                  <c:v>6.3</c:v>
                </c:pt>
                <c:pt idx="107">
                  <c:v>6.35</c:v>
                </c:pt>
                <c:pt idx="108">
                  <c:v>6.4</c:v>
                </c:pt>
                <c:pt idx="109">
                  <c:v>6.45</c:v>
                </c:pt>
                <c:pt idx="110">
                  <c:v>6.5000000000000098</c:v>
                </c:pt>
                <c:pt idx="111">
                  <c:v>6.5500000000000096</c:v>
                </c:pt>
                <c:pt idx="112">
                  <c:v>6.6</c:v>
                </c:pt>
                <c:pt idx="113">
                  <c:v>6.6499999999999995</c:v>
                </c:pt>
                <c:pt idx="114">
                  <c:v>6.7</c:v>
                </c:pt>
                <c:pt idx="115">
                  <c:v>6.7500000000000098</c:v>
                </c:pt>
                <c:pt idx="116">
                  <c:v>6.8000000000000096</c:v>
                </c:pt>
                <c:pt idx="117">
                  <c:v>6.85</c:v>
                </c:pt>
                <c:pt idx="118">
                  <c:v>6.9000000000000101</c:v>
                </c:pt>
                <c:pt idx="119">
                  <c:v>6.9500000000000099</c:v>
                </c:pt>
                <c:pt idx="120">
                  <c:v>7.0000000000000098</c:v>
                </c:pt>
                <c:pt idx="121">
                  <c:v>7.0500000000000096</c:v>
                </c:pt>
                <c:pt idx="122">
                  <c:v>7.1</c:v>
                </c:pt>
                <c:pt idx="123">
                  <c:v>7.1500000000000075</c:v>
                </c:pt>
                <c:pt idx="124">
                  <c:v>7.2000000000000099</c:v>
                </c:pt>
                <c:pt idx="125">
                  <c:v>7.2500000000000098</c:v>
                </c:pt>
                <c:pt idx="126">
                  <c:v>7.3000000000000096</c:v>
                </c:pt>
                <c:pt idx="127">
                  <c:v>7.3500000000000085</c:v>
                </c:pt>
                <c:pt idx="128">
                  <c:v>7.4000000000000101</c:v>
                </c:pt>
                <c:pt idx="129">
                  <c:v>7.4500000000000099</c:v>
                </c:pt>
                <c:pt idx="130">
                  <c:v>7.5000000000000098</c:v>
                </c:pt>
                <c:pt idx="131">
                  <c:v>7.5500000000000096</c:v>
                </c:pt>
                <c:pt idx="132">
                  <c:v>7.6000000000000085</c:v>
                </c:pt>
                <c:pt idx="133">
                  <c:v>7.6500000000000075</c:v>
                </c:pt>
                <c:pt idx="134">
                  <c:v>7.7000000000000099</c:v>
                </c:pt>
                <c:pt idx="135">
                  <c:v>7.7500000000000098</c:v>
                </c:pt>
                <c:pt idx="136">
                  <c:v>7.8000000000000096</c:v>
                </c:pt>
                <c:pt idx="137">
                  <c:v>7.8500000000000085</c:v>
                </c:pt>
                <c:pt idx="138">
                  <c:v>7.9000000000000101</c:v>
                </c:pt>
                <c:pt idx="139">
                  <c:v>7.9500000000000099</c:v>
                </c:pt>
                <c:pt idx="140">
                  <c:v>8.0000000000000107</c:v>
                </c:pt>
                <c:pt idx="141">
                  <c:v>8.0500000000000096</c:v>
                </c:pt>
                <c:pt idx="142">
                  <c:v>8.1000000000000103</c:v>
                </c:pt>
                <c:pt idx="143">
                  <c:v>8.1500000000000092</c:v>
                </c:pt>
                <c:pt idx="144">
                  <c:v>8.2000000000000099</c:v>
                </c:pt>
                <c:pt idx="145">
                  <c:v>8.2500000000000107</c:v>
                </c:pt>
                <c:pt idx="146">
                  <c:v>8.3000000000000096</c:v>
                </c:pt>
                <c:pt idx="147">
                  <c:v>8.3500000000000227</c:v>
                </c:pt>
                <c:pt idx="148">
                  <c:v>8.4000000000000092</c:v>
                </c:pt>
                <c:pt idx="149">
                  <c:v>8.4500000000000206</c:v>
                </c:pt>
                <c:pt idx="150">
                  <c:v>8.5000000000000107</c:v>
                </c:pt>
                <c:pt idx="151">
                  <c:v>8.5500000000000096</c:v>
                </c:pt>
                <c:pt idx="152">
                  <c:v>8.6000000000000103</c:v>
                </c:pt>
                <c:pt idx="153">
                  <c:v>8.6500000000000092</c:v>
                </c:pt>
                <c:pt idx="154">
                  <c:v>8.7000000000000099</c:v>
                </c:pt>
                <c:pt idx="155">
                  <c:v>8.7500000000000107</c:v>
                </c:pt>
                <c:pt idx="156">
                  <c:v>8.8000000000000096</c:v>
                </c:pt>
                <c:pt idx="157">
                  <c:v>8.8500000000000227</c:v>
                </c:pt>
                <c:pt idx="158">
                  <c:v>8.9000000000000092</c:v>
                </c:pt>
                <c:pt idx="159">
                  <c:v>8.9500000000000206</c:v>
                </c:pt>
                <c:pt idx="160">
                  <c:v>9.0000000000000107</c:v>
                </c:pt>
                <c:pt idx="161">
                  <c:v>9.0500000000000096</c:v>
                </c:pt>
                <c:pt idx="162">
                  <c:v>9.1000000000000103</c:v>
                </c:pt>
                <c:pt idx="163">
                  <c:v>9.1500000000000092</c:v>
                </c:pt>
                <c:pt idx="164">
                  <c:v>9.2000000000000099</c:v>
                </c:pt>
                <c:pt idx="165">
                  <c:v>9.2500000000000107</c:v>
                </c:pt>
                <c:pt idx="166">
                  <c:v>9.3000000000000096</c:v>
                </c:pt>
                <c:pt idx="167">
                  <c:v>9.3500000000000227</c:v>
                </c:pt>
                <c:pt idx="168">
                  <c:v>9.4000000000000217</c:v>
                </c:pt>
                <c:pt idx="169">
                  <c:v>9.4500000000000206</c:v>
                </c:pt>
                <c:pt idx="170">
                  <c:v>9.5000000000000195</c:v>
                </c:pt>
                <c:pt idx="171">
                  <c:v>9.5500000000000203</c:v>
                </c:pt>
                <c:pt idx="172">
                  <c:v>9.6000000000000192</c:v>
                </c:pt>
                <c:pt idx="173">
                  <c:v>9.6500000000000217</c:v>
                </c:pt>
                <c:pt idx="174">
                  <c:v>9.7000000000000188</c:v>
                </c:pt>
                <c:pt idx="175">
                  <c:v>9.7500000000000195</c:v>
                </c:pt>
                <c:pt idx="176">
                  <c:v>9.8000000000000203</c:v>
                </c:pt>
                <c:pt idx="177">
                  <c:v>9.8500000000000227</c:v>
                </c:pt>
                <c:pt idx="178">
                  <c:v>9.9000000000000217</c:v>
                </c:pt>
                <c:pt idx="179">
                  <c:v>9.9500000000000206</c:v>
                </c:pt>
                <c:pt idx="180">
                  <c:v>10</c:v>
                </c:pt>
                <c:pt idx="181">
                  <c:v>10.050000000000002</c:v>
                </c:pt>
                <c:pt idx="182">
                  <c:v>10.1</c:v>
                </c:pt>
                <c:pt idx="183">
                  <c:v>10.15</c:v>
                </c:pt>
                <c:pt idx="184">
                  <c:v>10.200000000000001</c:v>
                </c:pt>
                <c:pt idx="185">
                  <c:v>10.25</c:v>
                </c:pt>
                <c:pt idx="186">
                  <c:v>10.3</c:v>
                </c:pt>
                <c:pt idx="187">
                  <c:v>10.350000000000026</c:v>
                </c:pt>
                <c:pt idx="188">
                  <c:v>10.4</c:v>
                </c:pt>
                <c:pt idx="189">
                  <c:v>10.450000000000006</c:v>
                </c:pt>
                <c:pt idx="190">
                  <c:v>10.5</c:v>
                </c:pt>
                <c:pt idx="191">
                  <c:v>10.55</c:v>
                </c:pt>
                <c:pt idx="192">
                  <c:v>10.6</c:v>
                </c:pt>
                <c:pt idx="193">
                  <c:v>10.65</c:v>
                </c:pt>
                <c:pt idx="194">
                  <c:v>10.7</c:v>
                </c:pt>
                <c:pt idx="195">
                  <c:v>10.75</c:v>
                </c:pt>
                <c:pt idx="196">
                  <c:v>10.8</c:v>
                </c:pt>
                <c:pt idx="197">
                  <c:v>10.850000000000026</c:v>
                </c:pt>
                <c:pt idx="198">
                  <c:v>10.9</c:v>
                </c:pt>
                <c:pt idx="199">
                  <c:v>10.950000000000006</c:v>
                </c:pt>
                <c:pt idx="200">
                  <c:v>11</c:v>
                </c:pt>
                <c:pt idx="201">
                  <c:v>11.05</c:v>
                </c:pt>
                <c:pt idx="202">
                  <c:v>11.1</c:v>
                </c:pt>
                <c:pt idx="203">
                  <c:v>11.15</c:v>
                </c:pt>
                <c:pt idx="204">
                  <c:v>11.2</c:v>
                </c:pt>
                <c:pt idx="205">
                  <c:v>11.25</c:v>
                </c:pt>
                <c:pt idx="206">
                  <c:v>11.3</c:v>
                </c:pt>
                <c:pt idx="207">
                  <c:v>11.350000000000026</c:v>
                </c:pt>
                <c:pt idx="208">
                  <c:v>11.4</c:v>
                </c:pt>
                <c:pt idx="209">
                  <c:v>11.450000000000006</c:v>
                </c:pt>
                <c:pt idx="210">
                  <c:v>11.5</c:v>
                </c:pt>
                <c:pt idx="211">
                  <c:v>11.5500000000001</c:v>
                </c:pt>
                <c:pt idx="212">
                  <c:v>11.6</c:v>
                </c:pt>
                <c:pt idx="213">
                  <c:v>11.6500000000001</c:v>
                </c:pt>
                <c:pt idx="214">
                  <c:v>11.7</c:v>
                </c:pt>
                <c:pt idx="215">
                  <c:v>11.75</c:v>
                </c:pt>
                <c:pt idx="216">
                  <c:v>11.8000000000001</c:v>
                </c:pt>
                <c:pt idx="217">
                  <c:v>11.850000000000026</c:v>
                </c:pt>
                <c:pt idx="218">
                  <c:v>11.9000000000001</c:v>
                </c:pt>
                <c:pt idx="219">
                  <c:v>11.950000000000006</c:v>
                </c:pt>
                <c:pt idx="220">
                  <c:v>12</c:v>
                </c:pt>
              </c:numCache>
            </c:numRef>
          </c:xVal>
          <c:yVal>
            <c:numRef>
              <c:f>Ampholyte!$C:$C</c:f>
              <c:numCache>
                <c:formatCode>General</c:formatCode>
                <c:ptCount val="1048576"/>
                <c:pt idx="0">
                  <c:v>-2.8600030045734108</c:v>
                </c:pt>
                <c:pt idx="1">
                  <c:v>-2.8100033711854007</c:v>
                </c:pt>
                <c:pt idx="2">
                  <c:v>-2.7600037825304669</c:v>
                </c:pt>
                <c:pt idx="3">
                  <c:v>-2.7100042440667402</c:v>
                </c:pt>
                <c:pt idx="4">
                  <c:v>-2.6600047619183895</c:v>
                </c:pt>
                <c:pt idx="5">
                  <c:v>-2.6100053429567471</c:v>
                </c:pt>
                <c:pt idx="6">
                  <c:v>-2.5600059948915987</c:v>
                </c:pt>
                <c:pt idx="7">
                  <c:v>-2.5100067263733834</c:v>
                </c:pt>
                <c:pt idx="8">
                  <c:v>-2.4600075471080012</c:v>
                </c:pt>
                <c:pt idx="9">
                  <c:v>-2.4100084679855187</c:v>
                </c:pt>
                <c:pt idx="10">
                  <c:v>-2.3600095012247997</c:v>
                </c:pt>
                <c:pt idx="11">
                  <c:v>-2.3100106605354345</c:v>
                </c:pt>
                <c:pt idx="12">
                  <c:v>-2.2600119612997016</c:v>
                </c:pt>
                <c:pt idx="13">
                  <c:v>-2.2100134207766073</c:v>
                </c:pt>
                <c:pt idx="14">
                  <c:v>-2.1600150583308388</c:v>
                </c:pt>
                <c:pt idx="15">
                  <c:v>-2.1100168956895908</c:v>
                </c:pt>
                <c:pt idx="16">
                  <c:v>-2.0600189572308372</c:v>
                </c:pt>
                <c:pt idx="17">
                  <c:v>-2.0100212703065998</c:v>
                </c:pt>
                <c:pt idx="18">
                  <c:v>-1.960023865605713</c:v>
                </c:pt>
                <c:pt idx="19">
                  <c:v>-1.9100267775608764</c:v>
                </c:pt>
                <c:pt idx="20">
                  <c:v>-1.8600300448052369</c:v>
                </c:pt>
                <c:pt idx="21">
                  <c:v>-1.8100337106846338</c:v>
                </c:pt>
                <c:pt idx="22">
                  <c:v>-1.7600378238323982</c:v>
                </c:pt>
                <c:pt idx="23">
                  <c:v>-1.7100424388140321</c:v>
                </c:pt>
                <c:pt idx="24">
                  <c:v>-1.6600476168506255</c:v>
                </c:pt>
                <c:pt idx="25">
                  <c:v>-1.6100534266302544</c:v>
                </c:pt>
                <c:pt idx="26">
                  <c:v>-1.5600599452183181</c:v>
                </c:pt>
                <c:pt idx="27">
                  <c:v>-1.510067259078764</c:v>
                </c:pt>
                <c:pt idx="28">
                  <c:v>-1.460075465219544</c:v>
                </c:pt>
                <c:pt idx="29">
                  <c:v>-1.4100846724776253</c:v>
                </c:pt>
                <c:pt idx="30">
                  <c:v>-1.3600950029603549</c:v>
                </c:pt>
                <c:pt idx="31">
                  <c:v>-1.310106593662117</c:v>
                </c:pt>
                <c:pt idx="32">
                  <c:v>-1.2601195982776976</c:v>
                </c:pt>
                <c:pt idx="33">
                  <c:v>-1.2101341892360149</c:v>
                </c:pt>
                <c:pt idx="34">
                  <c:v>-1.1601505599810071</c:v>
                </c:pt>
                <c:pt idx="35">
                  <c:v>-1.1101689275294722</c:v>
                </c:pt>
                <c:pt idx="36">
                  <c:v>-1.0601895353394997</c:v>
                </c:pt>
                <c:pt idx="37">
                  <c:v>-1.0102126565266665</c:v>
                </c:pt>
                <c:pt idx="38">
                  <c:v>-0.96023859747020612</c:v>
                </c:pt>
                <c:pt idx="39">
                  <c:v>-0.91026770185587857</c:v>
                </c:pt>
                <c:pt idx="40">
                  <c:v>-0.86030035520803905</c:v>
                </c:pt>
                <c:pt idx="41">
                  <c:v>-0.81033698996952996</c:v>
                </c:pt>
                <c:pt idx="42">
                  <c:v>-0.76037809119492961</c:v>
                </c:pt>
                <c:pt idx="43">
                  <c:v>-0.71042420293025099</c:v>
                </c:pt>
                <c:pt idx="44">
                  <c:v>-0.66047593536084825</c:v>
                </c:pt>
                <c:pt idx="45">
                  <c:v>-0.61053397281849864</c:v>
                </c:pt>
                <c:pt idx="46">
                  <c:v>-0.5605990827492624</c:v>
                </c:pt>
                <c:pt idx="47">
                  <c:v>-0.51067212575507059</c:v>
                </c:pt>
                <c:pt idx="48">
                  <c:v>-0.46075406683487108</c:v>
                </c:pt>
                <c:pt idx="49">
                  <c:v>-0.41084598796502575</c:v>
                </c:pt>
                <c:pt idx="50">
                  <c:v>-0.36094910217411336</c:v>
                </c:pt>
                <c:pt idx="51">
                  <c:v>-0.31106476928402182</c:v>
                </c:pt>
                <c:pt idx="52">
                  <c:v>-0.26119451350754996</c:v>
                </c:pt>
                <c:pt idx="53">
                  <c:v>-0.21134004311271398</c:v>
                </c:pt>
                <c:pt idx="54">
                  <c:v>-0.16150327238519371</c:v>
                </c:pt>
                <c:pt idx="55">
                  <c:v>-0.11168634614369166</c:v>
                </c:pt>
                <c:pt idx="56">
                  <c:v>-6.1891667087251433E-2</c:v>
                </c:pt>
                <c:pt idx="57">
                  <c:v>-1.2121926279679672E-2</c:v>
                </c:pt>
                <c:pt idx="58">
                  <c:v>3.7619862896809575E-2</c:v>
                </c:pt>
                <c:pt idx="59">
                  <c:v>8.7330326958733148E-2</c:v>
                </c:pt>
                <c:pt idx="60">
                  <c:v>0.13700569032109194</c:v>
                </c:pt>
                <c:pt idx="61">
                  <c:v>0.1866417286638371</c:v>
                </c:pt>
                <c:pt idx="62">
                  <c:v>0.23623371722270914</c:v>
                </c:pt>
                <c:pt idx="63">
                  <c:v>0.28577637353828339</c:v>
                </c:pt>
                <c:pt idx="64">
                  <c:v>0.33526379417742441</c:v>
                </c:pt>
                <c:pt idx="65">
                  <c:v>0.38468938492805554</c:v>
                </c:pt>
                <c:pt idx="66">
                  <c:v>0.43404578396373106</c:v>
                </c:pt>
                <c:pt idx="67">
                  <c:v>0.48332477748244684</c:v>
                </c:pt>
                <c:pt idx="68">
                  <c:v>0.53251720734833219</c:v>
                </c:pt>
                <c:pt idx="69">
                  <c:v>0.58161287031061759</c:v>
                </c:pt>
                <c:pt idx="70">
                  <c:v>0.63060040844721554</c:v>
                </c:pt>
                <c:pt idx="71">
                  <c:v>0.67946719058815563</c:v>
                </c:pt>
                <c:pt idx="72">
                  <c:v>0.72819918462488098</c:v>
                </c:pt>
                <c:pt idx="73">
                  <c:v>0.77678082081495869</c:v>
                </c:pt>
                <c:pt idx="74">
                  <c:v>0.8251948464593305</c:v>
                </c:pt>
                <c:pt idx="75">
                  <c:v>0.87342217267195821</c:v>
                </c:pt>
                <c:pt idx="76">
                  <c:v>0.92144171439339828</c:v>
                </c:pt>
                <c:pt idx="77">
                  <c:v>0.96923022533174452</c:v>
                </c:pt>
                <c:pt idx="78">
                  <c:v>1.0167621301597041</c:v>
                </c:pt>
                <c:pt idx="79">
                  <c:v>1.0640093570631151</c:v>
                </c:pt>
                <c:pt idx="80">
                  <c:v>1.1109411746305964</c:v>
                </c:pt>
                <c:pt idx="81">
                  <c:v>1.1575240380928418</c:v>
                </c:pt>
                <c:pt idx="82">
                  <c:v>1.2037214510531906</c:v>
                </c:pt>
                <c:pt idx="83">
                  <c:v>1.2494938500707538</c:v>
                </c:pt>
                <c:pt idx="84">
                  <c:v>1.2947985207215673</c:v>
                </c:pt>
                <c:pt idx="85">
                  <c:v>1.3395895550040808</c:v>
                </c:pt>
                <c:pt idx="86">
                  <c:v>1.3838178610797209</c:v>
                </c:pt>
                <c:pt idx="87">
                  <c:v>1.4274312372250502</c:v>
                </c:pt>
                <c:pt idx="88">
                  <c:v>1.470374522367677</c:v>
                </c:pt>
                <c:pt idx="89">
                  <c:v>1.51258983550334</c:v>
                </c:pt>
                <c:pt idx="90">
                  <c:v>1.5540169154561601</c:v>
                </c:pt>
                <c:pt idx="91">
                  <c:v>1.594593570648662</c:v>
                </c:pt>
                <c:pt idx="92">
                  <c:v>1.6342562456262357</c:v>
                </c:pt>
                <c:pt idx="93">
                  <c:v>1.6729407069143623</c:v>
                </c:pt>
                <c:pt idx="94">
                  <c:v>1.7105828453553271</c:v>
                </c:pt>
                <c:pt idx="95">
                  <c:v>1.7471195854822872</c:v>
                </c:pt>
                <c:pt idx="96">
                  <c:v>1.7824898850155027</c:v>
                </c:pt>
                <c:pt idx="97">
                  <c:v>1.8166357996609859</c:v>
                </c:pt>
                <c:pt idx="98">
                  <c:v>1.8495035806845619</c:v>
                </c:pt>
                <c:pt idx="99">
                  <c:v>1.881044765987762</c:v>
                </c:pt>
                <c:pt idx="100">
                  <c:v>1.9112172204514941</c:v>
                </c:pt>
                <c:pt idx="101">
                  <c:v>1.939986078919818</c:v>
                </c:pt>
                <c:pt idx="102">
                  <c:v>1.9673245459820414</c:v>
                </c:pt>
                <c:pt idx="103">
                  <c:v>1.9932145109998261</c:v>
                </c:pt>
                <c:pt idx="104">
                  <c:v>2.0176469445585568</c:v>
                </c:pt>
                <c:pt idx="105">
                  <c:v>2.040622053220166</c:v>
                </c:pt>
                <c:pt idx="106">
                  <c:v>2.0621491822486924</c:v>
                </c:pt>
                <c:pt idx="107">
                  <c:v>2.0822464697131546</c:v>
                </c:pt>
                <c:pt idx="108">
                  <c:v>2.1009402687530492</c:v>
                </c:pt>
                <c:pt idx="109">
                  <c:v>2.1182643665805392</c:v>
                </c:pt>
                <c:pt idx="110">
                  <c:v>2.1342590379727344</c:v>
                </c:pt>
                <c:pt idx="111">
                  <c:v>2.148969976909004</c:v>
                </c:pt>
                <c:pt idx="112">
                  <c:v>2.1624471523858326</c:v>
                </c:pt>
                <c:pt idx="113">
                  <c:v>2.1747436334493777</c:v>
                </c:pt>
                <c:pt idx="114">
                  <c:v>2.185914424621243</c:v>
                </c:pt>
                <c:pt idx="115">
                  <c:v>2.1960153468766741</c:v>
                </c:pt>
                <c:pt idx="116">
                  <c:v>2.2051019919896682</c:v>
                </c:pt>
                <c:pt idx="117">
                  <c:v>2.2132287701934636</c:v>
                </c:pt>
                <c:pt idx="118">
                  <c:v>2.2204480634205388</c:v>
                </c:pt>
                <c:pt idx="119">
                  <c:v>2.2268094894256567</c:v>
                </c:pt>
                <c:pt idx="120">
                  <c:v>2.2323592762211972</c:v>
                </c:pt>
                <c:pt idx="121">
                  <c:v>2.2371397416542687</c:v>
                </c:pt>
                <c:pt idx="122">
                  <c:v>2.2411888696741182</c:v>
                </c:pt>
                <c:pt idx="123">
                  <c:v>2.2445399728089486</c:v>
                </c:pt>
                <c:pt idx="124">
                  <c:v>2.2472214294554802</c:v>
                </c:pt>
                <c:pt idx="125">
                  <c:v>2.2492564846106724</c:v>
                </c:pt>
                <c:pt idx="126">
                  <c:v>2.2506631034539994</c:v>
                </c:pt>
                <c:pt idx="127">
                  <c:v>2.2514538685512484</c:v>
                </c:pt>
                <c:pt idx="128">
                  <c:v>2.2516359132368167</c:v>
                </c:pt>
                <c:pt idx="129">
                  <c:v>2.251210885814908</c:v>
                </c:pt>
                <c:pt idx="130">
                  <c:v>2.250174941489909</c:v>
                </c:pt>
                <c:pt idx="131">
                  <c:v>2.2485187613074018</c:v>
                </c:pt>
                <c:pt idx="132">
                  <c:v>2.2462275997795382</c:v>
                </c:pt>
                <c:pt idx="133">
                  <c:v>2.2432813652091252</c:v>
                </c:pt>
                <c:pt idx="134">
                  <c:v>2.2396547389332078</c:v>
                </c:pt>
                <c:pt idx="135">
                  <c:v>2.2353173416862395</c:v>
                </c:pt>
                <c:pt idx="136">
                  <c:v>2.2302339569157432</c:v>
                </c:pt>
                <c:pt idx="137">
                  <c:v>2.2243648220330492</c:v>
                </c:pt>
                <c:pt idx="138">
                  <c:v>2.2176659990808689</c:v>
                </c:pt>
                <c:pt idx="139">
                  <c:v>2.2100898359713352</c:v>
                </c:pt>
                <c:pt idx="140">
                  <c:v>2.2015855281058476</c:v>
                </c:pt>
                <c:pt idx="141">
                  <c:v>2.1920997876722614</c:v>
                </c:pt>
                <c:pt idx="142">
                  <c:v>2.1815776241081637</c:v>
                </c:pt>
                <c:pt idx="143">
                  <c:v>2.1699632340976418</c:v>
                </c:pt>
                <c:pt idx="144">
                  <c:v>2.1572009931277463</c:v>
                </c:pt>
                <c:pt idx="145">
                  <c:v>2.1432365333273196</c:v>
                </c:pt>
                <c:pt idx="146">
                  <c:v>2.1280178844787665</c:v>
                </c:pt>
                <c:pt idx="147">
                  <c:v>2.1114966473444894</c:v>
                </c:pt>
                <c:pt idx="148">
                  <c:v>2.0936291615354952</c:v>
                </c:pt>
                <c:pt idx="149">
                  <c:v>2.0743776248989807</c:v>
                </c:pt>
                <c:pt idx="150">
                  <c:v>2.05371111860876</c:v>
                </c:pt>
                <c:pt idx="151">
                  <c:v>2.0316064924554187</c:v>
                </c:pt>
                <c:pt idx="152">
                  <c:v>2.0080490686231975</c:v>
                </c:pt>
                <c:pt idx="153">
                  <c:v>1.9830331295072321</c:v>
                </c:pt>
                <c:pt idx="154">
                  <c:v>1.9565621654495227</c:v>
                </c:pt>
                <c:pt idx="155">
                  <c:v>1.9286488708357783</c:v>
                </c:pt>
                <c:pt idx="156">
                  <c:v>1.8993148906727431</c:v>
                </c:pt>
                <c:pt idx="157">
                  <c:v>1.8685903332748079</c:v>
                </c:pt>
                <c:pt idx="158">
                  <c:v>1.8365130767698241</c:v>
                </c:pt>
                <c:pt idx="159">
                  <c:v>1.8031279067300801</c:v>
                </c:pt>
                <c:pt idx="160">
                  <c:v>1.7684855286229686</c:v>
                </c:pt>
                <c:pt idx="161">
                  <c:v>1.7326415016473924</c:v>
                </c:pt>
                <c:pt idx="162">
                  <c:v>1.6956551399787534</c:v>
                </c:pt>
                <c:pt idx="163">
                  <c:v>1.6575884239388841</c:v>
                </c:pt>
                <c:pt idx="164">
                  <c:v>1.6185049578339978</c:v>
                </c:pt>
                <c:pt idx="165">
                  <c:v>1.5784690039746678</c:v>
                </c:pt>
                <c:pt idx="166">
                  <c:v>1.5375446145207339</c:v>
                </c:pt>
                <c:pt idx="167">
                  <c:v>1.4957948749958998</c:v>
                </c:pt>
                <c:pt idx="168">
                  <c:v>1.4532812661532022</c:v>
                </c:pt>
                <c:pt idx="169">
                  <c:v>1.4100631447236001</c:v>
                </c:pt>
                <c:pt idx="170">
                  <c:v>1.3661973386498785</c:v>
                </c:pt>
                <c:pt idx="171">
                  <c:v>1.3217378487478</c:v>
                </c:pt>
                <c:pt idx="172">
                  <c:v>1.2767356462830879</c:v>
                </c:pt>
                <c:pt idx="173">
                  <c:v>1.2312385545639066</c:v>
                </c:pt>
                <c:pt idx="174">
                  <c:v>1.1852912021408917</c:v>
                </c:pt>
                <c:pt idx="175">
                  <c:v>1.1389350353832601</c:v>
                </c:pt>
                <c:pt idx="176">
                  <c:v>1.0922083788708141</c:v>
                </c:pt>
                <c:pt idx="177">
                  <c:v>1.045146533039955</c:v>
                </c:pt>
                <c:pt idx="178">
                  <c:v>0.99778189970551123</c:v>
                </c:pt>
                <c:pt idx="179">
                  <c:v>0.95014412734021492</c:v>
                </c:pt>
                <c:pt idx="180">
                  <c:v>0.9022602692464825</c:v>
                </c:pt>
                <c:pt idx="181">
                  <c:v>0.85415494894439914</c:v>
                </c:pt>
                <c:pt idx="182">
                  <c:v>0.80585052818970215</c:v>
                </c:pt>
                <c:pt idx="183">
                  <c:v>0.75736727400478165</c:v>
                </c:pt>
                <c:pt idx="184">
                  <c:v>0.70872352194935639</c:v>
                </c:pt>
                <c:pt idx="185">
                  <c:v>0.65993583357431851</c:v>
                </c:pt>
                <c:pt idx="186">
                  <c:v>0.61101914660088408</c:v>
                </c:pt>
                <c:pt idx="187">
                  <c:v>0.56198691685776259</c:v>
                </c:pt>
                <c:pt idx="188">
                  <c:v>0.51285125140328292</c:v>
                </c:pt>
                <c:pt idx="189">
                  <c:v>0.4636230325708921</c:v>
                </c:pt>
                <c:pt idx="190">
                  <c:v>0.41431203291688046</c:v>
                </c:pt>
                <c:pt idx="191">
                  <c:v>0.36492702123034243</c:v>
                </c:pt>
                <c:pt idx="192">
                  <c:v>0.31547585989804372</c:v>
                </c:pt>
                <c:pt idx="193">
                  <c:v>0.26596559400968395</c:v>
                </c:pt>
                <c:pt idx="194">
                  <c:v>0.21640253265045939</c:v>
                </c:pt>
                <c:pt idx="195">
                  <c:v>0.16679232286416332</c:v>
                </c:pt>
                <c:pt idx="196">
                  <c:v>0.11714001678734708</c:v>
                </c:pt>
                <c:pt idx="197">
                  <c:v>6.7450132457510803E-2</c:v>
                </c:pt>
                <c:pt idx="198">
                  <c:v>1.7726708790016601E-2</c:v>
                </c:pt>
                <c:pt idx="199">
                  <c:v>-3.2026644797666932E-2</c:v>
                </c:pt>
                <c:pt idx="200">
                  <c:v>-8.1806703657401517E-2</c:v>
                </c:pt>
                <c:pt idx="201">
                  <c:v>-0.13161058764545119</c:v>
                </c:pt>
                <c:pt idx="202">
                  <c:v>-0.18143572491630891</c:v>
                </c:pt>
                <c:pt idx="203">
                  <c:v>-0.23127981939838269</c:v>
                </c:pt>
                <c:pt idx="204">
                  <c:v>-0.28114082160271181</c:v>
                </c:pt>
                <c:pt idx="205">
                  <c:v>-0.33101690244358545</c:v>
                </c:pt>
                <c:pt idx="206">
                  <c:v>-0.38090642977642264</c:v>
                </c:pt>
                <c:pt idx="207">
                  <c:v>-0.43080794738381523</c:v>
                </c:pt>
                <c:pt idx="208">
                  <c:v>-0.48072015616446684</c:v>
                </c:pt>
                <c:pt idx="209">
                  <c:v>-0.53064189730224465</c:v>
                </c:pt>
                <c:pt idx="210">
                  <c:v>-0.5805721372133803</c:v>
                </c:pt>
                <c:pt idx="211">
                  <c:v>-0.63050995408918176</c:v>
                </c:pt>
                <c:pt idx="212">
                  <c:v>-0.68045452586854349</c:v>
                </c:pt>
                <c:pt idx="213">
                  <c:v>-0.73040511949372355</c:v>
                </c:pt>
                <c:pt idx="214">
                  <c:v>-0.78036108131103421</c:v>
                </c:pt>
                <c:pt idx="215">
                  <c:v>-0.83032182850175162</c:v>
                </c:pt>
                <c:pt idx="216">
                  <c:v>-0.8802868414292172</c:v>
                </c:pt>
                <c:pt idx="217">
                  <c:v>-0.93025565680864963</c:v>
                </c:pt>
                <c:pt idx="218">
                  <c:v>-0.98022786161227959</c:v>
                </c:pt>
                <c:pt idx="219">
                  <c:v>-1.0302030876283146</c:v>
                </c:pt>
                <c:pt idx="220">
                  <c:v>-1.0801810066091146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368768"/>
        <c:axId val="488706816"/>
      </c:scatterChart>
      <c:valAx>
        <c:axId val="488368768"/>
        <c:scaling>
          <c:orientation val="minMax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8706816"/>
        <c:crossesAt val="-2"/>
        <c:crossBetween val="midCat"/>
      </c:valAx>
      <c:valAx>
        <c:axId val="488706816"/>
        <c:scaling>
          <c:orientation val="minMax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logD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83687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0.1688</cdr:x>
      <cdr:y>0.26409</cdr:y>
    </cdr:from>
    <cdr:to>
      <cdr:x>0.28952</cdr:x>
      <cdr:y>0.37552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844129" y="886694"/>
          <a:ext cx="603627" cy="37414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/>
            <a:t>[HA]</a:t>
          </a:r>
          <a:endParaRPr lang="el-GR" sz="1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0.1688</cdr:x>
      <cdr:y>0.26409</cdr:y>
    </cdr:from>
    <cdr:to>
      <cdr:x>0.31792</cdr:x>
      <cdr:y>0.37409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844106" y="886699"/>
          <a:ext cx="74571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[</a:t>
          </a:r>
          <a:r>
            <a:rPr lang="el-GR" sz="1800" dirty="0" smtClean="0"/>
            <a:t>ΒΗ</a:t>
          </a:r>
          <a:r>
            <a:rPr lang="el-GR" sz="1800" baseline="30000" dirty="0" smtClean="0"/>
            <a:t>+</a:t>
          </a:r>
          <a:r>
            <a:rPr lang="en-US" sz="1800" dirty="0" smtClean="0"/>
            <a:t>]</a:t>
          </a:r>
          <a:endParaRPr lang="el-GR" sz="1800" dirty="0"/>
        </a:p>
      </cdr:txBody>
    </cdr:sp>
  </cdr:relSizeAnchor>
  <cdr:relSizeAnchor xmlns:cdr="http://schemas.openxmlformats.org/drawingml/2006/chartDrawing">
    <cdr:from>
      <cdr:x>0.77759</cdr:x>
      <cdr:y>0.23591</cdr:y>
    </cdr:from>
    <cdr:to>
      <cdr:x>0.87607</cdr:x>
      <cdr:y>0.34591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3888432" y="792088"/>
          <a:ext cx="492443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Times New Roman"/>
            </a:defRPr>
          </a:lvl1pPr>
          <a:lvl2pPr marL="457200" indent="0">
            <a:defRPr sz="1100">
              <a:solidFill>
                <a:srgbClr val="000000"/>
              </a:solidFill>
              <a:latin typeface="Times New Roman"/>
            </a:defRPr>
          </a:lvl2pPr>
          <a:lvl3pPr marL="914400" indent="0">
            <a:defRPr sz="1100">
              <a:solidFill>
                <a:srgbClr val="000000"/>
              </a:solidFill>
              <a:latin typeface="Times New Roman"/>
            </a:defRPr>
          </a:lvl3pPr>
          <a:lvl4pPr marL="1371600" indent="0">
            <a:defRPr sz="1100">
              <a:solidFill>
                <a:srgbClr val="000000"/>
              </a:solidFill>
              <a:latin typeface="Times New Roman"/>
            </a:defRPr>
          </a:lvl4pPr>
          <a:lvl5pPr marL="1828800" indent="0">
            <a:defRPr sz="1100">
              <a:solidFill>
                <a:srgbClr val="000000"/>
              </a:solidFill>
              <a:latin typeface="Times New Roman"/>
            </a:defRPr>
          </a:lvl5pPr>
          <a:lvl6pPr marL="2286000" indent="0">
            <a:defRPr sz="1100">
              <a:solidFill>
                <a:srgbClr val="000000"/>
              </a:solidFill>
              <a:latin typeface="Times New Roman"/>
            </a:defRPr>
          </a:lvl6pPr>
          <a:lvl7pPr marL="2743200" indent="0">
            <a:defRPr sz="1100">
              <a:solidFill>
                <a:srgbClr val="000000"/>
              </a:solidFill>
              <a:latin typeface="Times New Roman"/>
            </a:defRPr>
          </a:lvl7pPr>
          <a:lvl8pPr marL="3200400" indent="0">
            <a:defRPr sz="1100">
              <a:solidFill>
                <a:srgbClr val="000000"/>
              </a:solidFill>
              <a:latin typeface="Times New Roman"/>
            </a:defRPr>
          </a:lvl8pPr>
          <a:lvl9pPr marL="3657600" indent="0">
            <a:defRPr sz="1100">
              <a:solidFill>
                <a:srgbClr val="000000"/>
              </a:solidFill>
              <a:latin typeface="Times New Roman"/>
            </a:defRPr>
          </a:lvl9pPr>
        </a:lstStyle>
        <a:p xmlns:a="http://schemas.openxmlformats.org/drawingml/2006/main">
          <a:r>
            <a:rPr lang="en-US" sz="1800" dirty="0" smtClean="0"/>
            <a:t>[</a:t>
          </a:r>
          <a:r>
            <a:rPr lang="el-GR" sz="1800" dirty="0" smtClean="0"/>
            <a:t>Β</a:t>
          </a:r>
          <a:r>
            <a:rPr lang="en-US" sz="1800" dirty="0" smtClean="0"/>
            <a:t>]</a:t>
          </a:r>
          <a:endParaRPr lang="el-GR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5D5533D-483A-4A16-B419-1B03ACCE7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46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5533D-483A-4A16-B419-1B03ACCE7F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6B38A-91D4-41DA-95D4-0CB478A07EA4}" type="slidenum">
              <a:rPr lang="en-US"/>
              <a:pPr/>
              <a:t>15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EB683-D7BA-4DEA-9642-2E99D8319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2F4FB-6E29-43E5-93CE-C4E7EAB5F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65D2C-DD83-4E3D-AAF5-B1C3122E1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437E-7AE7-49A1-9778-F2AB76CAB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39C1A-B6D8-4C8A-8B06-B26AF8D9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8C75-B39A-4911-BE28-9C849DFB7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787BB-E591-4C4F-9F12-003506B2C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4B70-C797-4772-A9CB-C6E561990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1B40-BD92-4480-92D1-5C1448897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Τίτλος, Κείμενο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γραφήματος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D0ECE-8CA1-4A1E-A265-12A6A730E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DA58-FC82-46DA-8D11-B8C4BD115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8F9A-040A-4EB3-ADA0-EC0429563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C2E3-00EF-473E-ADDB-EA1AA7769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1CA33-6317-4B0B-B66D-8C1FB27A2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7DF0-1B1A-487F-9C86-352E69AA8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D0ADC-8D73-4595-ABF2-5378F52EA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1D410-5532-498C-A7E7-E4BF6B899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4027C-6510-4E89-BAB9-9F0D29E1C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Φυσικοφαρμακευτική : Κεφάλαιο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BF466A0-62EE-4BFE-B331-E37C115AB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stradiol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l.wikipedia.org/wiki/%CE%91%CF%81%CF%87%CE%B5%CE%AF%CE%BF:Testosteron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l.wikipedia.org/wiki/%CE%91%CF%81%CF%87%CE%B5%CE%AF%CE%BF:Testosteron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://en.wikipedia.org/wiki/File:Brenzcatechi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Hydrochinon.sv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en.wikipedia.org/wiki/File:Resorcin.sv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9.bin"/><Relationship Id="rId7" Type="http://schemas.openxmlformats.org/officeDocument/2006/relationships/hyperlink" Target="http://en.wikipedia.org/wiki/File:Mefenamic_acid_Structural_Formulae_V.1.svg" TargetMode="Externa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1.bin"/><Relationship Id="rId7" Type="http://schemas.openxmlformats.org/officeDocument/2006/relationships/hyperlink" Target="http://en.wikipedia.org/wiki/File:Papaverin_-_Papaverine.svg" TargetMode="Externa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d/Ciprofloxacin.svg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4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21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3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8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0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2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3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4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5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76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8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81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47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http://upload.wikimedia.org/wikipedia/commons/3/3e/Sodium-benzoate-skeletal.png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http://upload.wikimedia.org/wikipedia/commons/b/b4/Ethylparaben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hyperlink" Target="http://upload.wikimedia.org/wikipedia/commons/2/28/Benzalkonium_chloride_Structure_V.1.svg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2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5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97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99.wm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5/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Φυσικοφαρμακευτική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Κεφάλαιο </a:t>
            </a:r>
            <a:r>
              <a:rPr lang="en-US" sz="2800" b="1" dirty="0" smtClean="0"/>
              <a:t>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: </a:t>
            </a:r>
            <a:r>
              <a:rPr lang="el-GR" sz="2800" dirty="0"/>
              <a:t>ΔΙΑΛΥΤΟΤΗΤΑ - ΚΑΤΑΝΟΜΗ</a:t>
            </a:r>
            <a:endParaRPr lang="en-US" sz="2800" dirty="0" smtClean="0"/>
          </a:p>
          <a:p>
            <a:r>
              <a:rPr lang="el-GR" sz="2800" dirty="0" smtClean="0"/>
              <a:t>Κλεπετσάνης Παύλος, Επίκουρος Καθηγητής</a:t>
            </a:r>
          </a:p>
          <a:p>
            <a:r>
              <a:rPr lang="el-GR" sz="2800" dirty="0" smtClean="0"/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9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Διαλυτότητα - Γενικές Αρχές</a:t>
            </a:r>
            <a:endParaRPr lang="en-US" sz="2400" b="1" dirty="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marL="284163" indent="-284163" eaLnBrk="1" hangingPunct="1">
              <a:tabLst>
                <a:tab pos="384175" algn="l"/>
              </a:tabLst>
            </a:pPr>
            <a:r>
              <a:rPr lang="el-GR" sz="2000" dirty="0" smtClean="0"/>
              <a:t>Διάλυμα</a:t>
            </a:r>
          </a:p>
          <a:p>
            <a:pPr marL="284163" indent="-284163" eaLnBrk="1" hangingPunct="1">
              <a:tabLst>
                <a:tab pos="384175" algn="l"/>
              </a:tabLst>
            </a:pPr>
            <a:r>
              <a:rPr lang="el-GR" sz="2000" dirty="0" smtClean="0"/>
              <a:t>Διαλυτότητα</a:t>
            </a:r>
            <a:r>
              <a:rPr lang="el-GR" sz="2400" dirty="0" smtClean="0"/>
              <a:t> </a:t>
            </a:r>
            <a:r>
              <a:rPr lang="el-GR" sz="2000" dirty="0" smtClean="0"/>
              <a:t>(θερμοκρασία, πίεση, σύσταση διαλύματος)</a:t>
            </a:r>
          </a:p>
          <a:p>
            <a:pPr marL="284163" indent="-284163" eaLnBrk="1" hangingPunct="1">
              <a:tabLst>
                <a:tab pos="384175" algn="l"/>
              </a:tabLst>
            </a:pPr>
            <a:r>
              <a:rPr lang="el-GR" sz="2000" dirty="0" smtClean="0"/>
              <a:t>Είδη διαλυμάτων</a:t>
            </a:r>
          </a:p>
          <a:p>
            <a:pPr marL="766763" lvl="1" indent="-292100" eaLnBrk="1" hangingPunct="1">
              <a:tabLst>
                <a:tab pos="384175" algn="l"/>
              </a:tabLst>
            </a:pPr>
            <a:r>
              <a:rPr lang="el-GR" sz="2000" dirty="0" err="1" smtClean="0"/>
              <a:t>Υπέρκορο</a:t>
            </a:r>
            <a:endParaRPr lang="el-GR" sz="2000" dirty="0" smtClean="0"/>
          </a:p>
          <a:p>
            <a:pPr marL="766763" lvl="1" indent="-292100" eaLnBrk="1" hangingPunct="1">
              <a:tabLst>
                <a:tab pos="384175" algn="l"/>
              </a:tabLst>
            </a:pPr>
            <a:r>
              <a:rPr lang="el-GR" sz="2000" dirty="0" smtClean="0"/>
              <a:t>Κορεσμένο</a:t>
            </a:r>
          </a:p>
          <a:p>
            <a:pPr marL="766763" lvl="1" indent="-292100" eaLnBrk="1" hangingPunct="1">
              <a:tabLst>
                <a:tab pos="384175" algn="l"/>
              </a:tabLst>
            </a:pPr>
            <a:r>
              <a:rPr lang="el-GR" sz="2000" dirty="0" smtClean="0"/>
              <a:t>Ακόρεστο</a:t>
            </a:r>
          </a:p>
          <a:p>
            <a:pPr marL="284163" indent="-284163" eaLnBrk="1" hangingPunct="1">
              <a:tabLst>
                <a:tab pos="384175" algn="l"/>
              </a:tabLst>
            </a:pPr>
            <a:r>
              <a:rPr lang="el-GR" sz="2000" dirty="0" smtClean="0"/>
              <a:t>Κανόνας φάσεων για τα διαλύματα</a:t>
            </a:r>
          </a:p>
          <a:p>
            <a:pPr marL="284163" indent="-284163" algn="ctr" eaLnBrk="1" hangingPunct="1">
              <a:buFontTx/>
              <a:buNone/>
              <a:tabLst>
                <a:tab pos="384175" algn="l"/>
              </a:tabLst>
            </a:pPr>
            <a:r>
              <a:rPr lang="en-US" sz="2000" dirty="0" smtClean="0"/>
              <a:t>F = C – P + 2</a:t>
            </a:r>
          </a:p>
          <a:p>
            <a:pPr marL="284163" indent="-284163" eaLnBrk="1" hangingPunct="1">
              <a:buFontTx/>
              <a:buNone/>
              <a:tabLst>
                <a:tab pos="384175" algn="l"/>
              </a:tabLst>
            </a:pPr>
            <a:r>
              <a:rPr lang="en-US" sz="1800" dirty="0" smtClean="0"/>
              <a:t>F : </a:t>
            </a:r>
            <a:r>
              <a:rPr lang="el-GR" sz="1800" dirty="0" smtClean="0"/>
              <a:t>αριθμός βαθμών ελευθερίας (</a:t>
            </a:r>
            <a:r>
              <a:rPr lang="en-US" sz="1800" dirty="0" smtClean="0"/>
              <a:t>T, P, </a:t>
            </a:r>
            <a:r>
              <a:rPr lang="el-GR" sz="1800" dirty="0" smtClean="0"/>
              <a:t>συγκέντρωση)</a:t>
            </a:r>
          </a:p>
          <a:p>
            <a:pPr marL="284163" indent="-284163" eaLnBrk="1" hangingPunct="1">
              <a:buFontTx/>
              <a:buNone/>
              <a:tabLst>
                <a:tab pos="384175" algn="l"/>
              </a:tabLst>
            </a:pPr>
            <a:r>
              <a:rPr lang="en-US" sz="1800" dirty="0" smtClean="0"/>
              <a:t>C</a:t>
            </a:r>
            <a:r>
              <a:rPr lang="el-GR" sz="1800" dirty="0" smtClean="0"/>
              <a:t> : ελάχιστος αριθμός συστατικών που περιγράφουν την σύσταση του διαλύματος</a:t>
            </a:r>
          </a:p>
          <a:p>
            <a:pPr marL="284163" indent="-284163" eaLnBrk="1" hangingPunct="1">
              <a:buFontTx/>
              <a:buNone/>
              <a:tabLst>
                <a:tab pos="384175" algn="l"/>
              </a:tabLst>
            </a:pPr>
            <a:r>
              <a:rPr lang="en-US" sz="1800" dirty="0" smtClean="0"/>
              <a:t>P : </a:t>
            </a:r>
            <a:r>
              <a:rPr lang="el-GR" sz="1800" dirty="0" smtClean="0"/>
              <a:t>αριθμός φάσεων</a:t>
            </a:r>
          </a:p>
          <a:p>
            <a:pPr marL="766763" lvl="1" indent="-292100" eaLnBrk="1" hangingPunct="1">
              <a:buFontTx/>
              <a:buNone/>
              <a:tabLst>
                <a:tab pos="384175" algn="l"/>
              </a:tabLst>
            </a:pPr>
            <a:endParaRPr lang="el-GR" sz="2000" dirty="0" smtClean="0"/>
          </a:p>
          <a:p>
            <a:pPr marL="766763" lvl="1" indent="-292100" eaLnBrk="1" hangingPunct="1">
              <a:buFontTx/>
              <a:buNone/>
              <a:tabLst>
                <a:tab pos="384175" algn="l"/>
              </a:tabLs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130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Ορισμοί περιεκτικότητας (1)</a:t>
            </a:r>
            <a:endParaRPr lang="en-US" sz="2400" b="1" dirty="0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772400" cy="4648200"/>
          </a:xfrm>
        </p:spPr>
        <p:txBody>
          <a:bodyPr/>
          <a:lstStyle/>
          <a:p>
            <a:pPr marL="0" indent="0" eaLnBrk="1" hangingPunct="1"/>
            <a:r>
              <a:rPr lang="el-GR" sz="2800" dirty="0" smtClean="0"/>
              <a:t> </a:t>
            </a:r>
            <a:r>
              <a:rPr lang="el-GR" sz="2400" dirty="0" err="1" smtClean="0"/>
              <a:t>Μοριακότητα</a:t>
            </a:r>
            <a:r>
              <a:rPr lang="el-GR" sz="2400" dirty="0" smtClean="0"/>
              <a:t> κατ’ όγκο (</a:t>
            </a:r>
            <a:r>
              <a:rPr lang="en-US" sz="2400" dirty="0" err="1" smtClean="0"/>
              <a:t>molality</a:t>
            </a:r>
            <a:r>
              <a:rPr lang="en-US" sz="2400" dirty="0" smtClean="0"/>
              <a:t>)</a:t>
            </a:r>
          </a:p>
          <a:p>
            <a:pPr marL="0" indent="0" eaLnBrk="1" hangingPunct="1"/>
            <a:r>
              <a:rPr lang="el-GR" sz="2400" dirty="0" smtClean="0"/>
              <a:t> </a:t>
            </a:r>
            <a:r>
              <a:rPr lang="el-GR" sz="2400" dirty="0" err="1" smtClean="0"/>
              <a:t>Μοριακότητα</a:t>
            </a:r>
            <a:r>
              <a:rPr lang="el-GR" sz="2400" dirty="0" smtClean="0"/>
              <a:t> κατά βάρος (</a:t>
            </a:r>
            <a:r>
              <a:rPr lang="en-US" sz="2400" dirty="0" err="1" smtClean="0"/>
              <a:t>molarity</a:t>
            </a:r>
            <a:r>
              <a:rPr lang="en-US" sz="2400" dirty="0" smtClean="0"/>
              <a:t>)</a:t>
            </a:r>
          </a:p>
          <a:p>
            <a:pPr marL="0" indent="0" eaLnBrk="1" hangingPunct="1"/>
            <a:r>
              <a:rPr lang="el-GR" sz="2400" dirty="0" smtClean="0"/>
              <a:t> Εκατοστιαία σύσταση</a:t>
            </a:r>
            <a:endParaRPr lang="en-US" sz="2400" dirty="0" smtClean="0"/>
          </a:p>
          <a:p>
            <a:pPr marL="760413" lvl="1" eaLnBrk="1" hangingPunct="1"/>
            <a:r>
              <a:rPr lang="en-US" sz="2000" dirty="0" smtClean="0"/>
              <a:t>% w/w (g</a:t>
            </a:r>
            <a:r>
              <a:rPr lang="el-GR" sz="2000" dirty="0" smtClean="0"/>
              <a:t> ουσίας ανά 100</a:t>
            </a:r>
            <a:r>
              <a:rPr lang="en-US" sz="2000" dirty="0" smtClean="0"/>
              <a:t>g </a:t>
            </a:r>
            <a:r>
              <a:rPr lang="el-GR" sz="2000" dirty="0" smtClean="0"/>
              <a:t>διαλύματος)</a:t>
            </a:r>
          </a:p>
          <a:p>
            <a:pPr marL="760413" lvl="1" eaLnBrk="1" hangingPunct="1"/>
            <a:r>
              <a:rPr lang="el-GR" sz="2000" dirty="0" smtClean="0"/>
              <a:t>% </a:t>
            </a:r>
            <a:r>
              <a:rPr lang="en-US" sz="2000" dirty="0" smtClean="0"/>
              <a:t>v/v (ml </a:t>
            </a:r>
            <a:r>
              <a:rPr lang="el-GR" sz="2000" dirty="0" smtClean="0"/>
              <a:t>ουσίας ανά 100 </a:t>
            </a:r>
            <a:r>
              <a:rPr lang="en-US" sz="2000" dirty="0" smtClean="0"/>
              <a:t>ml </a:t>
            </a:r>
            <a:r>
              <a:rPr lang="el-GR" sz="2000" dirty="0" smtClean="0"/>
              <a:t>διαλύματος)</a:t>
            </a:r>
          </a:p>
          <a:p>
            <a:pPr marL="760413" lvl="1" eaLnBrk="1" hangingPunct="1"/>
            <a:r>
              <a:rPr lang="el-GR" sz="2000" dirty="0" smtClean="0"/>
              <a:t>% </a:t>
            </a:r>
            <a:r>
              <a:rPr lang="en-US" sz="2000" dirty="0" smtClean="0"/>
              <a:t>w/v (g </a:t>
            </a:r>
            <a:r>
              <a:rPr lang="el-GR" sz="2000" dirty="0" smtClean="0"/>
              <a:t>ουσίας ανά 100 </a:t>
            </a:r>
            <a:r>
              <a:rPr lang="en-US" sz="2000" dirty="0" smtClean="0"/>
              <a:t>ml </a:t>
            </a:r>
            <a:r>
              <a:rPr lang="el-GR" sz="2000" dirty="0" smtClean="0"/>
              <a:t>διαλύματος)</a:t>
            </a:r>
          </a:p>
          <a:p>
            <a:pPr marL="0" indent="0" eaLnBrk="1" hangingPunct="1"/>
            <a:r>
              <a:rPr lang="el-GR" sz="2400" dirty="0" smtClean="0"/>
              <a:t> </a:t>
            </a:r>
            <a:r>
              <a:rPr lang="en-US" sz="2400" dirty="0" smtClean="0"/>
              <a:t>U.S. Pharmacopeia and National Formulary</a:t>
            </a:r>
            <a:endParaRPr lang="el-GR" sz="24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Αριθμός </a:t>
            </a:r>
            <a:r>
              <a:rPr lang="en-US" sz="2000" dirty="0" smtClean="0"/>
              <a:t>ml </a:t>
            </a:r>
            <a:r>
              <a:rPr lang="el-GR" sz="2000" dirty="0" smtClean="0"/>
              <a:t>διαλύτη που διαλύουν 1 </a:t>
            </a:r>
            <a:r>
              <a:rPr lang="en-US" sz="2000" dirty="0" smtClean="0"/>
              <a:t>g </a:t>
            </a:r>
            <a:r>
              <a:rPr lang="el-GR" sz="2000" dirty="0" smtClean="0"/>
              <a:t>ουσίας, π.χ. 1</a:t>
            </a:r>
            <a:r>
              <a:rPr lang="en-US" sz="2000" dirty="0" smtClean="0"/>
              <a:t>g </a:t>
            </a:r>
            <a:r>
              <a:rPr lang="el-GR" sz="2000" dirty="0" smtClean="0"/>
              <a:t>βορικό οξύ σε 18</a:t>
            </a:r>
            <a:r>
              <a:rPr lang="en-US" sz="2000" dirty="0" smtClean="0"/>
              <a:t>ml </a:t>
            </a:r>
            <a:r>
              <a:rPr lang="el-GR" sz="2000" dirty="0" smtClean="0"/>
              <a:t>νερό ή 18</a:t>
            </a:r>
            <a:r>
              <a:rPr lang="en-US" sz="2000" dirty="0" smtClean="0"/>
              <a:t>ml </a:t>
            </a:r>
            <a:r>
              <a:rPr lang="el-GR" sz="2000" dirty="0" smtClean="0"/>
              <a:t>αιθανόλης ή 4</a:t>
            </a:r>
            <a:r>
              <a:rPr lang="en-US" sz="2000" dirty="0" smtClean="0"/>
              <a:t>ml </a:t>
            </a:r>
            <a:r>
              <a:rPr lang="el-GR" sz="2000" dirty="0" smtClean="0"/>
              <a:t>γλυκερίνης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987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U.S. Pharmacopeia and National Formulary</a:t>
            </a:r>
          </a:p>
        </p:txBody>
      </p:sp>
      <p:graphicFrame>
        <p:nvGraphicFramePr>
          <p:cNvPr id="8397" name="Group 205"/>
          <p:cNvGraphicFramePr>
            <a:graphicFrameLocks noGrp="1"/>
          </p:cNvGraphicFramePr>
          <p:nvPr>
            <p:ph type="tbl" idx="1"/>
          </p:nvPr>
        </p:nvGraphicFramePr>
        <p:xfrm>
          <a:off x="685800" y="1447800"/>
          <a:ext cx="7772400" cy="41148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Έκφραση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Μέρη διαλύτη ανά 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ουσίας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Πολύ Διαλυτή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 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Ευδιάλυτη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– 10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Διαλυτή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– 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Λίγο Διαλυτή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– 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Ελαφρά Διαλυτή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– 1000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Ελάχιστα Διαλυτή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 – 10000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Πρακτικά Αδιάλυτη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 10000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5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3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Αλληλεπιδράσεις διαλυμένης ουσίας - διαλύτη</a:t>
            </a:r>
            <a:endParaRPr lang="en-US" sz="2400" b="1" dirty="0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724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2400" dirty="0" smtClean="0"/>
              <a:t>Εμπειρικός κανόνας : </a:t>
            </a:r>
            <a:r>
              <a:rPr lang="el-GR" sz="2400" b="1" dirty="0" smtClean="0"/>
              <a:t>Όμοιο διαλύει όμοιο</a:t>
            </a:r>
          </a:p>
          <a:p>
            <a:pPr marL="609600" indent="-609600" eaLnBrk="1" hangingPunct="1">
              <a:buFontTx/>
              <a:buNone/>
            </a:pPr>
            <a:r>
              <a:rPr lang="el-GR" sz="2400" dirty="0" smtClean="0"/>
              <a:t>Αποκλίσεις από τον κανόνα</a:t>
            </a:r>
          </a:p>
          <a:p>
            <a:pPr marL="609600" indent="-609600" eaLnBrk="1" hangingPunct="1">
              <a:buFontTx/>
              <a:buNone/>
            </a:pPr>
            <a:r>
              <a:rPr lang="el-GR" sz="2400" dirty="0" smtClean="0"/>
              <a:t>Παράγοντες που επηρεάζουν την διαλυτότητα: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l-GR" sz="2000" dirty="0" smtClean="0"/>
              <a:t>Μέγεθος υδρόφοβης αλυσίδας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l-GR" sz="2000" dirty="0" smtClean="0"/>
              <a:t>Σημείο βρασμού / τήξης – </a:t>
            </a:r>
            <a:r>
              <a:rPr lang="el-GR" sz="2000" dirty="0" err="1" smtClean="0"/>
              <a:t>ενδομοριακές</a:t>
            </a:r>
            <a:r>
              <a:rPr lang="el-GR" sz="2000" dirty="0" smtClean="0"/>
              <a:t> δυνάμεις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l-GR" sz="2000" dirty="0" err="1" smtClean="0"/>
              <a:t>Υποκαταστάτες</a:t>
            </a:r>
            <a:r>
              <a:rPr lang="el-GR" sz="2000" dirty="0" smtClean="0"/>
              <a:t> (υδρόφοβοι – υδρόφιλοι)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l-GR" sz="2000" dirty="0" smtClean="0"/>
              <a:t>Θέση </a:t>
            </a:r>
            <a:r>
              <a:rPr lang="el-GR" sz="2000" dirty="0" err="1" smtClean="0"/>
              <a:t>υποκαταστατών</a:t>
            </a:r>
            <a:r>
              <a:rPr lang="el-GR" sz="2000" dirty="0" smtClean="0"/>
              <a:t> στο μόριο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l-GR" sz="2000" dirty="0" smtClean="0"/>
              <a:t>Δυνατότητα αλληλεπίδρασης με τα μόρια του διαλύτη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l-GR" sz="2000" dirty="0" smtClean="0"/>
              <a:t>Ιδιότητες κρυσταλλικού πλέγματος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183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659160"/>
          </a:xfrm>
        </p:spPr>
        <p:txBody>
          <a:bodyPr/>
          <a:lstStyle/>
          <a:p>
            <a:r>
              <a:rPr lang="el-GR" sz="2400" b="1" dirty="0" err="1" smtClean="0"/>
              <a:t>Διαμοριακές</a:t>
            </a:r>
            <a:r>
              <a:rPr lang="el-GR" sz="2400" b="1" dirty="0" smtClean="0"/>
              <a:t> Δυνάμεις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124744"/>
            <a:ext cx="7772400" cy="2664296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Α) </a:t>
            </a:r>
            <a:r>
              <a:rPr lang="el-GR" sz="2000" dirty="0" err="1" smtClean="0"/>
              <a:t>Διπόλου</a:t>
            </a:r>
            <a:r>
              <a:rPr lang="el-GR" sz="2000" dirty="0" smtClean="0"/>
              <a:t> – </a:t>
            </a:r>
            <a:r>
              <a:rPr lang="el-GR" sz="2000" dirty="0" err="1" smtClean="0"/>
              <a:t>Διπόλου</a:t>
            </a:r>
            <a:r>
              <a:rPr lang="en-US" sz="2000" dirty="0" smtClean="0"/>
              <a:t> (</a:t>
            </a:r>
            <a:r>
              <a:rPr lang="el-GR" sz="2000" dirty="0" smtClean="0"/>
              <a:t>Δυνάμεις </a:t>
            </a:r>
            <a:r>
              <a:rPr lang="en-US" sz="2000" dirty="0" err="1" smtClean="0"/>
              <a:t>Keesom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Β) Ιόντος – </a:t>
            </a:r>
            <a:r>
              <a:rPr lang="el-GR" sz="2000" dirty="0" err="1" smtClean="0"/>
              <a:t>Διπόλου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Γ) </a:t>
            </a:r>
            <a:r>
              <a:rPr lang="el-GR" sz="2000" dirty="0" err="1" smtClean="0"/>
              <a:t>Διπόλου</a:t>
            </a:r>
            <a:r>
              <a:rPr lang="el-GR" sz="2000" dirty="0" smtClean="0"/>
              <a:t> – </a:t>
            </a:r>
            <a:r>
              <a:rPr lang="el-GR" sz="2000" dirty="0" err="1" smtClean="0"/>
              <a:t>Επαγωμένου</a:t>
            </a:r>
            <a:r>
              <a:rPr lang="el-GR" sz="2000" dirty="0" smtClean="0"/>
              <a:t> </a:t>
            </a:r>
            <a:r>
              <a:rPr lang="el-GR" sz="2000" dirty="0" err="1" smtClean="0"/>
              <a:t>Διπόλου</a:t>
            </a:r>
            <a:r>
              <a:rPr lang="el-GR" sz="2000" dirty="0" smtClean="0"/>
              <a:t> (Δυνάμεις </a:t>
            </a:r>
            <a:r>
              <a:rPr lang="en-US" sz="2000" dirty="0" smtClean="0"/>
              <a:t>Debye)</a:t>
            </a:r>
          </a:p>
          <a:p>
            <a:pPr>
              <a:buNone/>
            </a:pPr>
            <a:r>
              <a:rPr lang="el-GR" sz="2000" dirty="0" smtClean="0"/>
              <a:t>Δ) Στιγμιαίου </a:t>
            </a:r>
            <a:r>
              <a:rPr lang="el-GR" sz="2000" dirty="0" err="1" smtClean="0"/>
              <a:t>Διπόλου</a:t>
            </a:r>
            <a:r>
              <a:rPr lang="el-GR" sz="2000" dirty="0" smtClean="0"/>
              <a:t> – </a:t>
            </a:r>
            <a:r>
              <a:rPr lang="el-GR" sz="2000" dirty="0" err="1" smtClean="0"/>
              <a:t>Επαγωμένου</a:t>
            </a:r>
            <a:r>
              <a:rPr lang="el-GR" sz="2000" dirty="0" smtClean="0"/>
              <a:t> </a:t>
            </a:r>
            <a:r>
              <a:rPr lang="el-GR" sz="2000" dirty="0" err="1" smtClean="0"/>
              <a:t>Διπόλου</a:t>
            </a:r>
            <a:r>
              <a:rPr lang="el-GR" sz="2000" dirty="0" smtClean="0"/>
              <a:t> (Δυνάμεις </a:t>
            </a:r>
            <a:r>
              <a:rPr lang="en-US" sz="2000" dirty="0" smtClean="0"/>
              <a:t>London)</a:t>
            </a:r>
          </a:p>
          <a:p>
            <a:pPr>
              <a:buNone/>
            </a:pPr>
            <a:r>
              <a:rPr lang="en-US" sz="2000" dirty="0" smtClean="0"/>
              <a:t>E) </a:t>
            </a:r>
            <a:r>
              <a:rPr lang="el-GR" sz="2000" dirty="0" smtClean="0"/>
              <a:t>Δεσμός Υδρογόνου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Ασθενείς ελκτικές δυνάμεις, ανάλογες του 1/</a:t>
            </a:r>
            <a:r>
              <a:rPr lang="en-US" sz="2000" dirty="0" smtClean="0"/>
              <a:t>r</a:t>
            </a:r>
            <a:r>
              <a:rPr lang="en-US" sz="2000" baseline="30000" dirty="0" smtClean="0"/>
              <a:t>6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403648" y="400506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431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Τύπος Δεσμού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Ενέργεια Διάσπασης (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kcal/mol)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53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Ομοιοπολικός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400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Υδρογόνου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12-16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Διπόλου</a:t>
                      </a:r>
                      <a:r>
                        <a:rPr lang="el-GR" dirty="0" smtClean="0"/>
                        <a:t> – </a:t>
                      </a:r>
                      <a:r>
                        <a:rPr lang="el-GR" dirty="0" err="1" smtClean="0"/>
                        <a:t>Διπόλου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0.5</a:t>
                      </a:r>
                      <a:r>
                        <a:rPr lang="el-GR" baseline="0" dirty="0" smtClean="0"/>
                        <a:t> - 2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London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8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587375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Διαλυτότητα Στεροειδών (1)</a:t>
            </a:r>
            <a:endParaRPr lang="en-US" sz="2800" b="1" dirty="0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Ελάχιστη διαλυτότητα στο νερό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Αύξηση διαλυτότητας παρουσία υδρόφιλης ομάδος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2000" dirty="0" err="1" smtClean="0"/>
              <a:t>οιστραδιόλη</a:t>
            </a:r>
            <a:r>
              <a:rPr lang="el-GR" sz="2000" dirty="0" smtClean="0"/>
              <a:t> : 5</a:t>
            </a:r>
            <a:r>
              <a:rPr lang="en-US" sz="2000" dirty="0" smtClean="0"/>
              <a:t> </a:t>
            </a:r>
            <a:r>
              <a:rPr lang="el-GR" sz="2000" dirty="0" smtClean="0"/>
              <a:t>μ</a:t>
            </a:r>
            <a:r>
              <a:rPr lang="en-US" sz="2000" dirty="0" smtClean="0"/>
              <a:t>g/ml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2000" dirty="0" err="1" smtClean="0"/>
              <a:t>βενζοϊκή</a:t>
            </a:r>
            <a:r>
              <a:rPr lang="el-GR" sz="2000" dirty="0" smtClean="0"/>
              <a:t> </a:t>
            </a:r>
            <a:r>
              <a:rPr lang="el-GR" sz="2000" dirty="0" err="1" smtClean="0"/>
              <a:t>οιστραδιόλη</a:t>
            </a:r>
            <a:r>
              <a:rPr lang="el-GR" sz="2000" dirty="0" smtClean="0"/>
              <a:t> : 0.4 μ</a:t>
            </a:r>
            <a:r>
              <a:rPr lang="en-US" sz="2000" dirty="0" smtClean="0"/>
              <a:t>g/ml</a:t>
            </a:r>
          </a:p>
        </p:txBody>
      </p:sp>
      <p:pic>
        <p:nvPicPr>
          <p:cNvPr id="110594" name="Picture 2" descr="http://upload.wikimedia.org/wikipedia/commons/thumb/0/00/Estradiol.svg/200px-Estradiol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01008"/>
            <a:ext cx="1905000" cy="1162050"/>
          </a:xfrm>
          <a:prstGeom prst="rect">
            <a:avLst/>
          </a:prstGeom>
          <a:noFill/>
        </p:spPr>
      </p:pic>
      <p:pic>
        <p:nvPicPr>
          <p:cNvPr id="110596" name="Picture 4" descr="http://pubchem.ncbi.nlm.nih.gov/image/imgsrv.fcgi?t=l&amp;cid=57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348880"/>
            <a:ext cx="2857500" cy="2857500"/>
          </a:xfrm>
          <a:prstGeom prst="rect">
            <a:avLst/>
          </a:prstGeom>
          <a:noFill/>
        </p:spPr>
      </p:pic>
      <p:sp>
        <p:nvSpPr>
          <p:cNvPr id="8" name="7 - Έλλειψη"/>
          <p:cNvSpPr/>
          <p:nvPr/>
        </p:nvSpPr>
        <p:spPr>
          <a:xfrm>
            <a:off x="5292080" y="3429000"/>
            <a:ext cx="1440160" cy="144016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97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lang="el-GR" sz="2800" b="1" dirty="0" smtClean="0"/>
              <a:t>Διαλυτότητα Στεροειδών (2)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Προσθήκη υδρόφοβης ομάδος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τεστοστερόνη : 24</a:t>
            </a:r>
            <a:r>
              <a:rPr lang="en-US" sz="2000" dirty="0" smtClean="0"/>
              <a:t> </a:t>
            </a:r>
            <a:r>
              <a:rPr lang="el-GR" sz="2000" dirty="0" smtClean="0"/>
              <a:t>μ</a:t>
            </a:r>
            <a:r>
              <a:rPr lang="en-US" sz="2000" dirty="0" smtClean="0"/>
              <a:t>g/ml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l-GR" sz="2000" dirty="0" err="1" smtClean="0"/>
              <a:t>προπιονική</a:t>
            </a:r>
            <a:r>
              <a:rPr lang="el-GR" sz="2000" dirty="0" smtClean="0"/>
              <a:t> τεστοστερόνη : 0.4 μ</a:t>
            </a:r>
            <a:r>
              <a:rPr lang="en-US" sz="2000" dirty="0" smtClean="0"/>
              <a:t>g/ml</a:t>
            </a:r>
          </a:p>
          <a:p>
            <a:endParaRPr lang="el-GR" sz="2400" dirty="0"/>
          </a:p>
        </p:txBody>
      </p:sp>
      <p:pic>
        <p:nvPicPr>
          <p:cNvPr id="123906" name="Picture 2" descr="http://upload.wikimedia.org/wikipedia/commons/thumb/c/ce/Testosteron.svg/220px-Testosteron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40968"/>
            <a:ext cx="2095500" cy="1352550"/>
          </a:xfrm>
          <a:prstGeom prst="rect">
            <a:avLst/>
          </a:prstGeom>
          <a:noFill/>
        </p:spPr>
      </p:pic>
      <p:sp>
        <p:nvSpPr>
          <p:cNvPr id="123908" name="AutoShape 4" descr="data:image/jpeg;base64,/9j/4AAQSkZJRgABAQAAAQABAAD/2wCEAAkGBhIGDxIUBxAUEBQRFxQWGBYXFRgZGRwXHBgWGBUYHRYXGyYfFxokGR0UHy8hJScuLCwwFx40QTA2NSc3LCkBCQoKBQUFDQUFDSkYEhgpKSkpKSkpKSkpKSkpKSkpKSkpKSkpKSkpKSkpKSkpKSkpKSkpKSkpKSkpKSkpKSkpKf/AABEIALgBEQMBIgACEQEDEQH/xAAcAAEBAAMBAQEBAAAAAAAAAAAABgQFBwMCAQj/xABNEAACAgECBAIGBAcNBQkBAAABAgADBAURBhIhMRNBFCIyUWFiB1JxdCM0QpGSsbQIFRYzNUNEY3KBobKzJFNUgoMmZHOTo7XBwtEX/8QAFAEBAAAAAAAAAAAAAAAAAAAAAP/EABQRAQAAAAAAAAAAAAAAAAAAAAD/2gAMAwEAAhEDEQA/AO4xEQEREBERAREQEREBERAREQEREBERAREQEREBERAREQNdxFracOYl+TkjdaEZ9uxJA9VQfIk7D++S2m8OajrlK5GqardjXWqHWmhKhVVzDdUKupNu3mSff9s3vHGgtxNpuVj0HZ7ayF36DnBDICfIFgAftml0j6UsGrHUa7cMLIpULdRaGV1cDZuVdt3BPUFd9wR59IGfwRxDfqRycbXOX0rAsFdjINlsRl5qbQv5PMu+4+Hx2FRIr6P8azOyNQ1DJqeldQsq8JHGz+DSnh1uV7qX3J2P6jLWAiIgIiICIiAiIgIiICIiAiIgIiICIiAiIgIiICIiAiIgIiICIiAiIgJL5/EDVU6rb4VbNpvieFuD15cSrIHMd9x6zkdNugEqJBar+J8S/wDX/wDbceBcYtvj1ozd2VT+cAz1mPp38TV/YT/KJkQEREBERAREQEREBERAREQEREBERAREQEREBERAREQEREBERARE8M/Or0yp7c1xXXWpZmPYAdzA94kUPpQrKeN+9+oejd/SPRxycnfxOXn8Tw9uvNy9pvcriRfRq7tJqszRft4QpAIbcEgs7ELUvQ7sxG3bv0gbcnbvOW6pxAL6NdXTcfIy0yDcFuoQPUN8KikeuG3f8IrA8gbl23OwlWOGr+IDzcWWgp3GHSzCnv08V+j5J7dDyp8h7ylppXHULQoRVAAVQAAB2AA6AQMPQc+vUsap8GxLUKLsyMGHQAEbjzB6beUz5P6jwir2tfolrYOQ3VnQA12H+upPq2/2uj+5hPGri19JYV8W1DFJIC5CktiufL8IetDH6tm3wZoFNE/Aebt1mv1nX6NBUNqFnKXPKiAFrHb6qVqCzt8ADA2M0+dxRTh3rj1c997Fd6qV52RSR69h3C1IAd92I38tz0mu8LO4o/GC+mYx/IVgcpx8zjdcYHp0Xmf5lM3mk6LRoVfh6ZUtS77nbuzebMx3Z2PmzEk++BmxEQEREBERAREQEREBERAREQEREBERAREQERIf6V+OL+AsWm7Tq67PEt8NhZzbD1GYbcrD6pgXESX+jfii3jHTq8nUEStrGsGyc3LsrFR7RJ33BlRASH+l31sLHW/+IfNw1v39nwfE9bm+HME/wlxNDxvqGFp+E/8ACnb0a0ipt1Zva7dEHMNtt9x1G2/lA3uwkP8ARH6uJlLR/EJnZi0bez4POCvL8vMX/wAZiaPw4dfx+TR+IMi/C25ORPBNgG3sHI5fEU7bdCN9pcaRpNWhUV0aagrqqXlVR5D7T1JJ3JJ6kkmBmREQE+LaVyFK3KGVgQQQCCD3BB7ifcQJc8I26VuOFcs4lbbg0unjVLv+VSrMDSw6nlBNfyTYaNwtTo7tb61+Q42fItPPaw93N2RPkQBfhNxEBERAREQEREBERAREQEREBERAREQEREBETUazxPTorKj8117jdMepee1viEHsr87EKPMwNvElv3pzuIfW1XIfT07pRjMpsB8jbkMpDEH8hAF95YR+/OXwz04grOVQP6XQh5lHvux13K+e718w96qIFTOY/uhsfxtHUj+byKm/Otif/adHws6vUq1swbFtrcbq6MGUj4EdDIz6baPG0LK+Q0N/61YP+BMD2+huj0fQsIHzWxv0rbG/URLST30e0ejaRp4/7tQf72RWP65QwE49+6OzScbCx6gWa65nAHUnkXlA289zZOwMwUbsdgJzi/Eq454ipsotrvo0uhXPI6uPSXd+RfVPdQob4FAIFJ9HvCo4N06nH2HPtz2kedrdX6+YHRQfcolJEQEREBERAREQEREBERAREQEREBERAREQEREBERATD1XWKdDqNmpWrUg6bse58lAHVmPkoBJ90zJOcSjfN0nf/ibv2PKgeXpOdxR+Jq2m45/nHUHKcfJU2644PX1rN2+Qd5ttF4eo0BWGCmzOd3sYl7LG+s9rEs5+09PKbKICJ8V2rbv4bBtiQdjvsR3HTzhbVYkKwJXbcb9Rv23HlA0ObwiK7Gu4ftOFex3blHNTaf62jcKx+deV/m8pLfSDr7tpWZj8SUejWvU3JYpL49rL6wCW7Ao5K9EsCn3c3edKmh4+G+kahv8A8Lk/6T7QNbpHGONi49FOkizPequqsrip4ighANjduKU7ebiZXPqmrewuPpyHzYnJu/RUrUh/5nEocasVIorAUADYAbAdPIDtPWBNrwJRlHfXbLtQbffbIfevf4Y6BaR+hv8AGNe0I4fhZPD1SrfiKVFSgIttBINmP06AnbmQ9lcDyJ3pIgYmk6pXrVFd2C3Mlg3B7H3EEeTA7gg9QQR5TLkpl/8AY3LNw6YeY48YeVOQxCrd8K7Dsr+5uVvymMq4CIiAiIgIiICIiAiIgIiICIiAiIgIiICIiBorOOtPqv8AAszaRcH8Pw+b1uffl5dvfv0m9n83a3gbcaKg88zGs/OKrT/8z+kRASc4k/HtJ+83/sWVKOTnEn49pP3m/wDYsqBRxEQOV8D8Y06D++FeRTlWE6hmtvVjWWL1cD2kBG/Tt9k2PAeqLrOtavbjpYitXg9LK2rfolg6owBHabrgHRrtFrzBqCeGbc3KuT1lO9bsCjeqTtuPI9Y0PRrsTWNSyL02qyEwxW3Mp5iiOH6A7jYkdwIFTNDx7/JGofdMn/Seb6aHj3+SNQ+6ZP8ApPA3dPsr9g/VPufFPsr9g/VPuAiIgeWVipnVvXlKHSxSrKRuCpGzAjzBG8nuFsp9OutwMxjacZUsqtPUtjuWWtbD5WoVZNz7YUN35ttlxFrY0KnmVDbbYwrpqB2Nlrb8iA+Q6ElvyVVj5T44a0M6NWxymFuRe3iX2/WsIA2G/atVARV8lUee+4beIiAiIgIiICIiAiIgIiICIiAifjMEG7HYDzkzZxY+skpwjUuTsSGyXJGKh677OOuQw+rX097CBvdS1SnR6mt1K1Ka17s7AD4Dr3J8h3M0S8eV1EPqGNk42M3RMm2vlrPXbd1356FPTZrFUH4eeRpvCSU2rfrFjZuSvs2WABa/f4NI9WkfEbsfNjN8yhhsw3BgfldguUNUQwYAgg7gg9iCO4n1JizhN9GJfhG1cbcktjOCcVz132Qdcdj9avp71MyNN4tS21aNYrbCyW6LXYQVs/8ABuHq3fYNmHmogcy1PT9+OaCR7arZ+jjOP1oJ2yc5z9P8Ti/GsA9nAdv7w9lf6nEqdV4srwrDRgI+Zk7b+BVsSu/Y2ufUoX4uQT5A9oG8Zgo3boBIbWOJF1bJxLdFpvzKcG6x7raUDJs1F1O1ZJHjsGcEivm2APn0OzXhi7XjzcW2ixO4xKiRjjruPEJ2bJPb2tk+TzmbqmU2nX4VeIl3hszKwqoV6woXlUWNuPBUFlYFR+Rt2gZ2laxTrlYs0y1bUPTdT2PmrA9VYeakAj3TMmi1XhOvOsN+A74eTtt49WwLbdhah9S9fg4JHkR3mIvE92gnl4sqCJ2GXUCcc9dh4indsY9va3T5/KBBfugtZy9CbCfScq/HWwXKwrtdASprKkhSNzszfmnTODOc6bhnMdrLGx6WdnJZizIrMST1J3JkB+6DwxqenYlmNs/+0IqkHcFbK32II7gkJOhajrWPwvVWMt+XoErrUFrHIAAVKlBZz26AdIG2knxvrKZmPk4OnBsnKyKbaxVUAxTnQqr2sSFpTqDuxBPkDPv0fO4o/Gi+m45/m0YHKcdfbtXdccHp0Ql/mHaZeZgV8L4Fq6FS9eynlFFQtt522Xn5HP4V9zuSxO+3WBj1cdUYey64l2nt0X/aE5ayfhkIWpP6e/wlFRkLlKGx2V1YbhlIII94I6GeeJZ6XSjWKw50UlXXlbqASGXyPkRNLfwHicxfTVfBsPd8VzTufe1a/g7P+dDAop55GQuIjPkMERAWZidgFA3JJPYAbmT3o+qaT/EW0agg39W1fR7tvL8LUGrY/wDTX7Zi2pkcZWpVqeJZiY1PLZcthrbxnB3rqU1uytSCOdifa2Rdtt4GRw7jtr13p+oKVBUriVt3rpO29rA9rbdgfeqcq9+beniICIiAiIgIiICIiAiIgIiICIiBG4Wn/wAM78o647WUY2Q9KYw9Wk8gQ89oHW4kn2WPINvZ85YV1ikBagFCgAADYADsAB2Em+Cfa1H7/kf5apTQEREBMXUtLp1ipqtRqS6tu6uoI+B2PYjyPcTKiBze/g9q9Zpqqzspajh37esDatYvo3pXIYGwISwPNvzgAgN16XmlaPTodYr0ypakHXZR3PmzE9WY+bEkn3zTZH8uUfccn9oxZSwE5d9I+r0Y+o0ekWYAbGVHHpFmWtitzl9wKBybbBCObc7/AAnTcmw0ozL3VSfzDeaXgfXbOJtNxsnMCq9yFmCAhd+Zh0BJPl74G9Rg4BU7g9R9kMvMNm67ye4O4is4gOeMpUX0XNvxk5QRuiBCpbcndvWO5Gw+EooHOeOuB68ais6Na+Ij5eHvSoV6ed8itBYtT9K2Bbf1Ng2xBB33Ffo3C9OjM1i8117jZ8i1ue1h7uY+yvyKAo90xeOPxan75p37ZRKGAkd9KWbXjYITMbGUW2KNslr1Q7At0OOOfmBCn3d5Yyc0LiKzU9R1LGvVAmE2MEIBDHxKi7cxLEHr22AgfXAOambp1BxmpYIGT8A1jVjlYgBTd6/ReXv+qUMnbuIbK9Yqw1VPCfFsvLbHn51sCAA77cux92/xlFAREQEREBERAREQEREBERAREQEREBETD1XV6dEqNmpWrUg6bse58lA7sx8lG5MDS8E+1qP3/I/y1Smkl9HmUM5M6xVdA+beQrqUcDlq23Ruqn4HrK2AiIgIianN4noxMhMestdexXeupedkUkDxLNulSAHfdiN/IE9IGBkfy5R9xyf2jFlLJrI/lyj7jk/tGLKWB4Z38VZ/Yb9RnMfo44FTU9JxLWztQqLoTyVZdiIPWYbKg6KJ1R1DghhuD0P2TH0/TqtJqWrArWqtBsqKNgBuT0/vJgRf0SYvoK6pWrO/h6llLzOxZzstQ3Zj1Zj5nzl7MXB0urTPE9CrWvxrGtflG3NY23M5+J2H5plQJ7jj8Wp++ad+2UShk9xv+LU/fNO/bKJQwE5fg8MrxDrmteJk5eP4bYX4ve1W++P+Vy+1tt0925nUJi4+l1YlttuPWq2X8niOB1bkHKm589h0gc/0vQBoHElK135GRzYNzb5FzWsPwyDYFuw+E6VMVtMqa8XtWvjKhrFm3rBCeYrv7t+syoCIiAiIgIiICIiAiIgIiICIiAn4G37SB1XG/hzq92HnO4w8Gmp7KlZk8W63coHKkE1qg9n3zD4t4ep+japdQ4YU4wosqF9Ks3h20u61sCjEgOOYEMO3WBS3cS3awxr4WpDhSVbKuDLQpBIYIvR8hgQRsuy/P5TVD0fScn1fF1nU1Hynwtx/5WFWf0iPrSi1nR79YdVGU1GPt66VDltdtzuPH33rTbb2AG7+sJnaXpNOi1CvTalqQfkqNuvmSe7MfMnqYEti8G5aW25SZi4uTcQTVTXzYp2/3iPs1zkbA2go3QbAeewxuLjgutXFNQw7GIVbObmxrD5clxA5GP1LAre7fvKSeWTjJmIyZSLYjjZlYBlI8wVPQiB6zX6zr9GgoG1Czl5zyogBZ3b6qVqCzt8ADNN/B7I4b68LWB6h/Q72bk291N3VqPgpDJ8F7zwPEIzLubTtLtOeF8NvGrFQqTmJAfK2KtWSWIFRct7vcH3kWZeuIz6g50jEUbt66jJZeu5ezcpir/ZLP8ymY2k3m6vwuA8ZKKCSTmXI3IxO271oSLMpz/vHIU/WbtNljcInOdbeKbRmWKQy1cvLjVny5KSTzsPr2Fj7tu0pIEv/APz+l/XvvyGyu/pfikXA9ei8v4Na+p/B8vIfMHvPz9+svhnpxFX6TSP6XQh3Ue+7HXdl893r5l94USpiB4YWbXqNa2YVi2o43V0YMpHwI6Ge8nczhEVWNdw9acK9jzNyrzU2n+to3CsT9deV/m8p4jjC3TfweuYN4v7J6OjX1XH5LAB4Z7ki3k2G/UgbwKiT2bxcLLGp4eqObep2blPLTUf62/Yqp+ReZ/l85j/vNl8TdeIbDjUH+iUOeZh7rshdi3nulfKvvZhKLCwa9NrWvBrWpEGyoihVA+AHQQNHh8KvlWJdxLd6VajB0rUFMeph1BSrcl3B7PYWPmOXtKOIgIiICIiAiIgIiICIiAiIgIiICIiAiIgRWt6dk8O6kc/R6Dl15FS1ZNCEC3dCfDtrDEByFJUruP8A8wdZfJ+kkV4yYN+FieJW+RZkqqOyowcVV1BiTzMB6x6Db86IHQ4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63500" y="-847725"/>
            <a:ext cx="260032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3910" name="AutoShape 6" descr="data:image/jpeg;base64,/9j/4AAQSkZJRgABAQAAAQABAAD/2wCEAAkGBhIGDxIUBxAUEBQRFxQWGBYXFRgZGRwXHBgWGBUYHRYXGyYfFxokGR0UHy8hJScuLCwwFx40QTA2NSc3LCkBCQoKBQUFDQUFDSkYEhgpKSkpKSkpKSkpKSkpKSkpKSkpKSkpKSkpKSkpKSkpKSkpKSkpKSkpKSkpKSkpKSkpKf/AABEIALgBEQMBIgACEQEDEQH/xAAcAAEBAAMBAQEBAAAAAAAAAAAABgQFBwMCAQj/xABNEAACAgECBAIGBAcNBQkBAAABAgADBAURBhIhMRNBFCIyUWFiB1JxdCM0QpGSsbQIFRYzNUNEY3KBobKzJFNUgoMmZHOTo7XBwtEX/8QAFAEBAAAAAAAAAAAAAAAAAAAAAP/EABQRAQAAAAAAAAAAAAAAAAAAAAD/2gAMAwEAAhEDEQA/AO4xEQEREBERAREQEREBERAREQEREBERAREQEREBERAREQNdxFracOYl+TkjdaEZ9uxJA9VQfIk7D++S2m8OajrlK5GqardjXWqHWmhKhVVzDdUKupNu3mSff9s3vHGgtxNpuVj0HZ7ayF36DnBDICfIFgAftml0j6UsGrHUa7cMLIpULdRaGV1cDZuVdt3BPUFd9wR59IGfwRxDfqRycbXOX0rAsFdjINlsRl5qbQv5PMu+4+Hx2FRIr6P8azOyNQ1DJqeldQsq8JHGz+DSnh1uV7qX3J2P6jLWAiIgIiICIiAiIgIiICIiAiIgIiICIiAiIgIiICIiAiIgIiICIiAiIgJL5/EDVU6rb4VbNpvieFuD15cSrIHMd9x6zkdNugEqJBar+J8S/wDX/wDbceBcYtvj1ozd2VT+cAz1mPp38TV/YT/KJkQEREBERAREQEREBERAREQEREBERAREQEREBERAREQEREBERARE8M/Or0yp7c1xXXWpZmPYAdzA94kUPpQrKeN+9+oejd/SPRxycnfxOXn8Tw9uvNy9pvcriRfRq7tJqszRft4QpAIbcEgs7ELUvQ7sxG3bv0gbcnbvOW6pxAL6NdXTcfIy0yDcFuoQPUN8KikeuG3f8IrA8gbl23OwlWOGr+IDzcWWgp3GHSzCnv08V+j5J7dDyp8h7ylppXHULQoRVAAVQAAB2AA6AQMPQc+vUsap8GxLUKLsyMGHQAEbjzB6beUz5P6jwir2tfolrYOQ3VnQA12H+upPq2/2uj+5hPGri19JYV8W1DFJIC5CktiufL8IetDH6tm3wZoFNE/Aebt1mv1nX6NBUNqFnKXPKiAFrHb6qVqCzt8ADA2M0+dxRTh3rj1c997Fd6qV52RSR69h3C1IAd92I38tz0mu8LO4o/GC+mYx/IVgcpx8zjdcYHp0Xmf5lM3mk6LRoVfh6ZUtS77nbuzebMx3Z2PmzEk++BmxEQEREBERAREQEREBERAREQEREBERAREQERIf6V+OL+AsWm7Tq67PEt8NhZzbD1GYbcrD6pgXESX+jfii3jHTq8nUEStrGsGyc3LsrFR7RJ33BlRASH+l31sLHW/+IfNw1v39nwfE9bm+HME/wlxNDxvqGFp+E/8ACnb0a0ipt1Zva7dEHMNtt9x1G2/lA3uwkP8ARH6uJlLR/EJnZi0bez4POCvL8vMX/wAZiaPw4dfx+TR+IMi/C25ORPBNgG3sHI5fEU7bdCN9pcaRpNWhUV0aagrqqXlVR5D7T1JJ3JJ6kkmBmREQE+LaVyFK3KGVgQQQCCD3BB7ifcQJc8I26VuOFcs4lbbg0unjVLv+VSrMDSw6nlBNfyTYaNwtTo7tb61+Q42fItPPaw93N2RPkQBfhNxEBERAREQEREBERAREQEREBERAREQEREBETUazxPTorKj8117jdMepee1viEHsr87EKPMwNvElv3pzuIfW1XIfT07pRjMpsB8jbkMpDEH8hAF95YR+/OXwz04grOVQP6XQh5lHvux13K+e718w96qIFTOY/uhsfxtHUj+byKm/Otif/adHws6vUq1swbFtrcbq6MGUj4EdDIz6baPG0LK+Q0N/61YP+BMD2+huj0fQsIHzWxv0rbG/URLST30e0ejaRp4/7tQf72RWP65QwE49+6OzScbCx6gWa65nAHUnkXlA289zZOwMwUbsdgJzi/Eq454ipsotrvo0uhXPI6uPSXd+RfVPdQob4FAIFJ9HvCo4N06nH2HPtz2kedrdX6+YHRQfcolJEQEREBERAREQEREBERAREQEREBERAREQEREBERATD1XWKdDqNmpWrUg6bse58lAHVmPkoBJ90zJOcSjfN0nf/ibv2PKgeXpOdxR+Jq2m45/nHUHKcfJU2644PX1rN2+Qd5ttF4eo0BWGCmzOd3sYl7LG+s9rEs5+09PKbKICJ8V2rbv4bBtiQdjvsR3HTzhbVYkKwJXbcb9Rv23HlA0ObwiK7Gu4ftOFex3blHNTaf62jcKx+deV/m8pLfSDr7tpWZj8SUejWvU3JYpL49rL6wCW7Ao5K9EsCn3c3edKmh4+G+kahv8A8Lk/6T7QNbpHGONi49FOkizPequqsrip4ighANjduKU7ebiZXPqmrewuPpyHzYnJu/RUrUh/5nEocasVIorAUADYAbAdPIDtPWBNrwJRlHfXbLtQbffbIfevf4Y6BaR+hv8AGNe0I4fhZPD1SrfiKVFSgIttBINmP06AnbmQ9lcDyJ3pIgYmk6pXrVFd2C3Mlg3B7H3EEeTA7gg9QQR5TLkpl/8AY3LNw6YeY48YeVOQxCrd8K7Dsr+5uVvymMq4CIiAiIgIiICIiAiIgIiICIiAiIgIiICIiBorOOtPqv8AAszaRcH8Pw+b1uffl5dvfv0m9n83a3gbcaKg88zGs/OKrT/8z+kRASc4k/HtJ+83/sWVKOTnEn49pP3m/wDYsqBRxEQOV8D8Y06D++FeRTlWE6hmtvVjWWL1cD2kBG/Tt9k2PAeqLrOtavbjpYitXg9LK2rfolg6owBHabrgHRrtFrzBqCeGbc3KuT1lO9bsCjeqTtuPI9Y0PRrsTWNSyL02qyEwxW3Mp5iiOH6A7jYkdwIFTNDx7/JGofdMn/Seb6aHj3+SNQ+6ZP8ApPA3dPsr9g/VPufFPsr9g/VPuAiIgeWVipnVvXlKHSxSrKRuCpGzAjzBG8nuFsp9OutwMxjacZUsqtPUtjuWWtbD5WoVZNz7YUN35ttlxFrY0KnmVDbbYwrpqB2Nlrb8iA+Q6ElvyVVj5T44a0M6NWxymFuRe3iX2/WsIA2G/atVARV8lUee+4beIiAiIgIiICIiAiIgIiICIiAifjMEG7HYDzkzZxY+skpwjUuTsSGyXJGKh677OOuQw+rX097CBvdS1SnR6mt1K1Ka17s7AD4Dr3J8h3M0S8eV1EPqGNk42M3RMm2vlrPXbd1356FPTZrFUH4eeRpvCSU2rfrFjZuSvs2WABa/f4NI9WkfEbsfNjN8yhhsw3BgfldguUNUQwYAgg7gg9iCO4n1JizhN9GJfhG1cbcktjOCcVz132Qdcdj9avp71MyNN4tS21aNYrbCyW6LXYQVs/8ABuHq3fYNmHmogcy1PT9+OaCR7arZ+jjOP1oJ2yc5z9P8Ti/GsA9nAdv7w9lf6nEqdV4srwrDRgI+Zk7b+BVsSu/Y2ufUoX4uQT5A9oG8Zgo3boBIbWOJF1bJxLdFpvzKcG6x7raUDJs1F1O1ZJHjsGcEivm2APn0OzXhi7XjzcW2ixO4xKiRjjruPEJ2bJPb2tk+TzmbqmU2nX4VeIl3hszKwqoV6woXlUWNuPBUFlYFR+Rt2gZ2laxTrlYs0y1bUPTdT2PmrA9VYeakAj3TMmi1XhOvOsN+A74eTtt49WwLbdhah9S9fg4JHkR3mIvE92gnl4sqCJ2GXUCcc9dh4indsY9va3T5/KBBfugtZy9CbCfScq/HWwXKwrtdASprKkhSNzszfmnTODOc6bhnMdrLGx6WdnJZizIrMST1J3JkB+6DwxqenYlmNs/+0IqkHcFbK32II7gkJOhajrWPwvVWMt+XoErrUFrHIAAVKlBZz26AdIG2knxvrKZmPk4OnBsnKyKbaxVUAxTnQqr2sSFpTqDuxBPkDPv0fO4o/Gi+m45/m0YHKcdfbtXdccHp0Ql/mHaZeZgV8L4Fq6FS9eynlFFQtt522Xn5HP4V9zuSxO+3WBj1cdUYey64l2nt0X/aE5ayfhkIWpP6e/wlFRkLlKGx2V1YbhlIII94I6GeeJZ6XSjWKw50UlXXlbqASGXyPkRNLfwHicxfTVfBsPd8VzTufe1a/g7P+dDAop55GQuIjPkMERAWZidgFA3JJPYAbmT3o+qaT/EW0agg39W1fR7tvL8LUGrY/wDTX7Zi2pkcZWpVqeJZiY1PLZcthrbxnB3rqU1uytSCOdifa2Rdtt4GRw7jtr13p+oKVBUriVt3rpO29rA9rbdgfeqcq9+beniICIiAiIgIiICIiAiIgIiICIiBG4Wn/wAM78o647WUY2Q9KYw9Wk8gQ89oHW4kn2WPINvZ85YV1ikBagFCgAADYADsAB2Em+Cfa1H7/kf5apTQEREBMXUtLp1ipqtRqS6tu6uoI+B2PYjyPcTKiBze/g9q9Zpqqzspajh37esDatYvo3pXIYGwISwPNvzgAgN16XmlaPTodYr0ypakHXZR3PmzE9WY+bEkn3zTZH8uUfccn9oxZSwE5d9I+r0Y+o0ekWYAbGVHHpFmWtitzl9wKBybbBCObc7/AAnTcmw0ozL3VSfzDeaXgfXbOJtNxsnMCq9yFmCAhd+Zh0BJPl74G9Rg4BU7g9R9kMvMNm67ye4O4is4gOeMpUX0XNvxk5QRuiBCpbcndvWO5Gw+EooHOeOuB68ais6Na+Ij5eHvSoV6ed8itBYtT9K2Bbf1Ng2xBB33Ffo3C9OjM1i8117jZ8i1ue1h7uY+yvyKAo90xeOPxan75p37ZRKGAkd9KWbXjYITMbGUW2KNslr1Q7At0OOOfmBCn3d5Yyc0LiKzU9R1LGvVAmE2MEIBDHxKi7cxLEHr22AgfXAOambp1BxmpYIGT8A1jVjlYgBTd6/ReXv+qUMnbuIbK9Yqw1VPCfFsvLbHn51sCAA77cux92/xlFAREQEREBERAREQEREBERAREQEREBETD1XV6dEqNmpWrUg6bse58lA7sx8lG5MDS8E+1qP3/I/y1Smkl9HmUM5M6xVdA+beQrqUcDlq23Ruqn4HrK2AiIgIianN4noxMhMestdexXeupedkUkDxLNulSAHfdiN/IE9IGBkfy5R9xyf2jFlLJrI/lyj7jk/tGLKWB4Z38VZ/Yb9RnMfo44FTU9JxLWztQqLoTyVZdiIPWYbKg6KJ1R1DghhuD0P2TH0/TqtJqWrArWqtBsqKNgBuT0/vJgRf0SYvoK6pWrO/h6llLzOxZzstQ3Zj1Zj5nzl7MXB0urTPE9CrWvxrGtflG3NY23M5+J2H5plQJ7jj8Wp++ad+2UShk9xv+LU/fNO/bKJQwE5fg8MrxDrmteJk5eP4bYX4ve1W++P+Vy+1tt0925nUJi4+l1YlttuPWq2X8niOB1bkHKm589h0gc/0vQBoHElK135GRzYNzb5FzWsPwyDYFuw+E6VMVtMqa8XtWvjKhrFm3rBCeYrv7t+syoCIiAiIgIiICIiAiIgIiICIiAn4G37SB1XG/hzq92HnO4w8Gmp7KlZk8W63coHKkE1qg9n3zD4t4ep+japdQ4YU4wosqF9Ks3h20u61sCjEgOOYEMO3WBS3cS3awxr4WpDhSVbKuDLQpBIYIvR8hgQRsuy/P5TVD0fScn1fF1nU1Hynwtx/5WFWf0iPrSi1nR79YdVGU1GPt66VDltdtzuPH33rTbb2AG7+sJnaXpNOi1CvTalqQfkqNuvmSe7MfMnqYEti8G5aW25SZi4uTcQTVTXzYp2/3iPs1zkbA2go3QbAeewxuLjgutXFNQw7GIVbObmxrD5clxA5GP1LAre7fvKSeWTjJmIyZSLYjjZlYBlI8wVPQiB6zX6zr9GgoG1Czl5zyogBZ3b6qVqCzt8ADNN/B7I4b68LWB6h/Q72bk291N3VqPgpDJ8F7zwPEIzLubTtLtOeF8NvGrFQqTmJAfK2KtWSWIFRct7vcH3kWZeuIz6g50jEUbt66jJZeu5ezcpir/ZLP8ymY2k3m6vwuA8ZKKCSTmXI3IxO271oSLMpz/vHIU/WbtNljcInOdbeKbRmWKQy1cvLjVny5KSTzsPr2Fj7tu0pIEv/APz+l/XvvyGyu/pfikXA9ei8v4Na+p/B8vIfMHvPz9+svhnpxFX6TSP6XQh3Ue+7HXdl893r5l94USpiB4YWbXqNa2YVi2o43V0YMpHwI6Ge8nczhEVWNdw9acK9jzNyrzU2n+to3CsT9deV/m8p4jjC3TfweuYN4v7J6OjX1XH5LAB4Z7ki3k2G/UgbwKiT2bxcLLGp4eqObep2blPLTUf62/Yqp+ReZ/l85j/vNl8TdeIbDjUH+iUOeZh7rshdi3nulfKvvZhKLCwa9NrWvBrWpEGyoihVA+AHQQNHh8KvlWJdxLd6VajB0rUFMeph1BSrcl3B7PYWPmOXtKOIgIiICIiAiIgIiICIiAiIgIiICIiAiIgRWt6dk8O6kc/R6Dl15FS1ZNCEC3dCfDtrDEByFJUruP8A8wdZfJ+kkV4yYN+FieJW+RZkqqOyowcVV1BiTzMB6x6Db86IHQ4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63500" y="-847725"/>
            <a:ext cx="260032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3912" name="AutoShape 8" descr="data:image/jpeg;base64,/9j/4AAQSkZJRgABAQAAAQABAAD/2wCEAAkGBhIGDxIUBxAUEBQRFxQWGBYXFRgZGRwXHBgWGBUYHRYXGyYfFxokGR0UHy8hJScuLCwwFx40QTA2NSc3LCkBCQoKBQUFDQUFDSkYEhgpKSkpKSkpKSkpKSkpKSkpKSkpKSkpKSkpKSkpKSkpKSkpKSkpKSkpKSkpKSkpKSkpKf/AABEIALgBEQMBIgACEQEDEQH/xAAcAAEBAAMBAQEBAAAAAAAAAAAABgQFBwMCAQj/xABNEAACAgECBAIGBAcNBQkBAAABAgADBAURBhIhMRNBFCIyUWFiB1JxdCM0QpGSsbQIFRYzNUNEY3KBobKzJFNUgoMmZHOTo7XBwtEX/8QAFAEBAAAAAAAAAAAAAAAAAAAAAP/EABQRAQAAAAAAAAAAAAAAAAAAAAD/2gAMAwEAAhEDEQA/AO4xEQEREBERAREQEREBERAREQEREBERAREQEREBERAREQNdxFracOYl+TkjdaEZ9uxJA9VQfIk7D++S2m8OajrlK5GqardjXWqHWmhKhVVzDdUKupNu3mSff9s3vHGgtxNpuVj0HZ7ayF36DnBDICfIFgAftml0j6UsGrHUa7cMLIpULdRaGV1cDZuVdt3BPUFd9wR59IGfwRxDfqRycbXOX0rAsFdjINlsRl5qbQv5PMu+4+Hx2FRIr6P8azOyNQ1DJqeldQsq8JHGz+DSnh1uV7qX3J2P6jLWAiIgIiICIiAiIgIiICIiAiIgIiICIiAiIgIiICIiAiIgIiICIiAiIgJL5/EDVU6rb4VbNpvieFuD15cSrIHMd9x6zkdNugEqJBar+J8S/wDX/wDbceBcYtvj1ozd2VT+cAz1mPp38TV/YT/KJkQEREBERAREQEREBERAREQEREBERAREQEREBERAREQEREBERARE8M/Or0yp7c1xXXWpZmPYAdzA94kUPpQrKeN+9+oejd/SPRxycnfxOXn8Tw9uvNy9pvcriRfRq7tJqszRft4QpAIbcEgs7ELUvQ7sxG3bv0gbcnbvOW6pxAL6NdXTcfIy0yDcFuoQPUN8KikeuG3f8IrA8gbl23OwlWOGr+IDzcWWgp3GHSzCnv08V+j5J7dDyp8h7ylppXHULQoRVAAVQAAB2AA6AQMPQc+vUsap8GxLUKLsyMGHQAEbjzB6beUz5P6jwir2tfolrYOQ3VnQA12H+upPq2/2uj+5hPGri19JYV8W1DFJIC5CktiufL8IetDH6tm3wZoFNE/Aebt1mv1nX6NBUNqFnKXPKiAFrHb6qVqCzt8ADA2M0+dxRTh3rj1c997Fd6qV52RSR69h3C1IAd92I38tz0mu8LO4o/GC+mYx/IVgcpx8zjdcYHp0Xmf5lM3mk6LRoVfh6ZUtS77nbuzebMx3Z2PmzEk++BmxEQEREBERAREQEREBERAREQEREBERAREQERIf6V+OL+AsWm7Tq67PEt8NhZzbD1GYbcrD6pgXESX+jfii3jHTq8nUEStrGsGyc3LsrFR7RJ33BlRASH+l31sLHW/+IfNw1v39nwfE9bm+HME/wlxNDxvqGFp+E/8ACnb0a0ipt1Zva7dEHMNtt9x1G2/lA3uwkP8ARH6uJlLR/EJnZi0bez4POCvL8vMX/wAZiaPw4dfx+TR+IMi/C25ORPBNgG3sHI5fEU7bdCN9pcaRpNWhUV0aagrqqXlVR5D7T1JJ3JJ6kkmBmREQE+LaVyFK3KGVgQQQCCD3BB7ifcQJc8I26VuOFcs4lbbg0unjVLv+VSrMDSw6nlBNfyTYaNwtTo7tb61+Q42fItPPaw93N2RPkQBfhNxEBERAREQEREBERAREQEREBERAREQEREBETUazxPTorKj8117jdMepee1viEHsr87EKPMwNvElv3pzuIfW1XIfT07pRjMpsB8jbkMpDEH8hAF95YR+/OXwz04grOVQP6XQh5lHvux13K+e718w96qIFTOY/uhsfxtHUj+byKm/Otif/adHws6vUq1swbFtrcbq6MGUj4EdDIz6baPG0LK+Q0N/61YP+BMD2+huj0fQsIHzWxv0rbG/URLST30e0ejaRp4/7tQf72RWP65QwE49+6OzScbCx6gWa65nAHUnkXlA289zZOwMwUbsdgJzi/Eq454ipsotrvo0uhXPI6uPSXd+RfVPdQob4FAIFJ9HvCo4N06nH2HPtz2kedrdX6+YHRQfcolJEQEREBERAREQEREBERAREQEREBERAREQEREBERATD1XWKdDqNmpWrUg6bse58lAHVmPkoBJ90zJOcSjfN0nf/ibv2PKgeXpOdxR+Jq2m45/nHUHKcfJU2644PX1rN2+Qd5ttF4eo0BWGCmzOd3sYl7LG+s9rEs5+09PKbKICJ8V2rbv4bBtiQdjvsR3HTzhbVYkKwJXbcb9Rv23HlA0ObwiK7Gu4ftOFex3blHNTaf62jcKx+deV/m8pLfSDr7tpWZj8SUejWvU3JYpL49rL6wCW7Ao5K9EsCn3c3edKmh4+G+kahv8A8Lk/6T7QNbpHGONi49FOkizPequqsrip4ighANjduKU7ebiZXPqmrewuPpyHzYnJu/RUrUh/5nEocasVIorAUADYAbAdPIDtPWBNrwJRlHfXbLtQbffbIfevf4Y6BaR+hv8AGNe0I4fhZPD1SrfiKVFSgIttBINmP06AnbmQ9lcDyJ3pIgYmk6pXrVFd2C3Mlg3B7H3EEeTA7gg9QQR5TLkpl/8AY3LNw6YeY48YeVOQxCrd8K7Dsr+5uVvymMq4CIiAiIgIiICIiAiIgIiICIiAiIgIiICIiBorOOtPqv8AAszaRcH8Pw+b1uffl5dvfv0m9n83a3gbcaKg88zGs/OKrT/8z+kRASc4k/HtJ+83/sWVKOTnEn49pP3m/wDYsqBRxEQOV8D8Y06D++FeRTlWE6hmtvVjWWL1cD2kBG/Tt9k2PAeqLrOtavbjpYitXg9LK2rfolg6owBHabrgHRrtFrzBqCeGbc3KuT1lO9bsCjeqTtuPI9Y0PRrsTWNSyL02qyEwxW3Mp5iiOH6A7jYkdwIFTNDx7/JGofdMn/Seb6aHj3+SNQ+6ZP8ApPA3dPsr9g/VPufFPsr9g/VPuAiIgeWVipnVvXlKHSxSrKRuCpGzAjzBG8nuFsp9OutwMxjacZUsqtPUtjuWWtbD5WoVZNz7YUN35ttlxFrY0KnmVDbbYwrpqB2Nlrb8iA+Q6ElvyVVj5T44a0M6NWxymFuRe3iX2/WsIA2G/atVARV8lUee+4beIiAiIgIiICIiAiIgIiICIiAifjMEG7HYDzkzZxY+skpwjUuTsSGyXJGKh677OOuQw+rX097CBvdS1SnR6mt1K1Ka17s7AD4Dr3J8h3M0S8eV1EPqGNk42M3RMm2vlrPXbd1356FPTZrFUH4eeRpvCSU2rfrFjZuSvs2WABa/f4NI9WkfEbsfNjN8yhhsw3BgfldguUNUQwYAgg7gg9iCO4n1JizhN9GJfhG1cbcktjOCcVz132Qdcdj9avp71MyNN4tS21aNYrbCyW6LXYQVs/8ABuHq3fYNmHmogcy1PT9+OaCR7arZ+jjOP1oJ2yc5z9P8Ti/GsA9nAdv7w9lf6nEqdV4srwrDRgI+Zk7b+BVsSu/Y2ufUoX4uQT5A9oG8Zgo3boBIbWOJF1bJxLdFpvzKcG6x7raUDJs1F1O1ZJHjsGcEivm2APn0OzXhi7XjzcW2ixO4xKiRjjruPEJ2bJPb2tk+TzmbqmU2nX4VeIl3hszKwqoV6woXlUWNuPBUFlYFR+Rt2gZ2laxTrlYs0y1bUPTdT2PmrA9VYeakAj3TMmi1XhOvOsN+A74eTtt49WwLbdhah9S9fg4JHkR3mIvE92gnl4sqCJ2GXUCcc9dh4indsY9va3T5/KBBfugtZy9CbCfScq/HWwXKwrtdASprKkhSNzszfmnTODOc6bhnMdrLGx6WdnJZizIrMST1J3JkB+6DwxqenYlmNs/+0IqkHcFbK32II7gkJOhajrWPwvVWMt+XoErrUFrHIAAVKlBZz26AdIG2knxvrKZmPk4OnBsnKyKbaxVUAxTnQqr2sSFpTqDuxBPkDPv0fO4o/Gi+m45/m0YHKcdfbtXdccHp0Ql/mHaZeZgV8L4Fq6FS9eynlFFQtt522Xn5HP4V9zuSxO+3WBj1cdUYey64l2nt0X/aE5ayfhkIWpP6e/wlFRkLlKGx2V1YbhlIII94I6GeeJZ6XSjWKw50UlXXlbqASGXyPkRNLfwHicxfTVfBsPd8VzTufe1a/g7P+dDAop55GQuIjPkMERAWZidgFA3JJPYAbmT3o+qaT/EW0agg39W1fR7tvL8LUGrY/wDTX7Zi2pkcZWpVqeJZiY1PLZcthrbxnB3rqU1uytSCOdifa2Rdtt4GRw7jtr13p+oKVBUriVt3rpO29rA9rbdgfeqcq9+beniICIiAiIgIiICIiAiIgIiICIiBG4Wn/wAM78o647WUY2Q9KYw9Wk8gQ89oHW4kn2WPINvZ85YV1ikBagFCgAADYADsAB2Em+Cfa1H7/kf5apTQEREBMXUtLp1ipqtRqS6tu6uoI+B2PYjyPcTKiBze/g9q9Zpqqzspajh37esDatYvo3pXIYGwISwPNvzgAgN16XmlaPTodYr0ypakHXZR3PmzE9WY+bEkn3zTZH8uUfccn9oxZSwE5d9I+r0Y+o0ekWYAbGVHHpFmWtitzl9wKBybbBCObc7/AAnTcmw0ozL3VSfzDeaXgfXbOJtNxsnMCq9yFmCAhd+Zh0BJPl74G9Rg4BU7g9R9kMvMNm67ye4O4is4gOeMpUX0XNvxk5QRuiBCpbcndvWO5Gw+EooHOeOuB68ais6Na+Ij5eHvSoV6ed8itBYtT9K2Bbf1Ng2xBB33Ffo3C9OjM1i8117jZ8i1ue1h7uY+yvyKAo90xeOPxan75p37ZRKGAkd9KWbXjYITMbGUW2KNslr1Q7At0OOOfmBCn3d5Yyc0LiKzU9R1LGvVAmE2MEIBDHxKi7cxLEHr22AgfXAOambp1BxmpYIGT8A1jVjlYgBTd6/ReXv+qUMnbuIbK9Yqw1VPCfFsvLbHn51sCAA77cux92/xlFAREQEREBERAREQEREBERAREQEREBETD1XV6dEqNmpWrUg6bse58lA7sx8lG5MDS8E+1qP3/I/y1Smkl9HmUM5M6xVdA+beQrqUcDlq23Ruqn4HrK2AiIgIianN4noxMhMestdexXeupedkUkDxLNulSAHfdiN/IE9IGBkfy5R9xyf2jFlLJrI/lyj7jk/tGLKWB4Z38VZ/Yb9RnMfo44FTU9JxLWztQqLoTyVZdiIPWYbKg6KJ1R1DghhuD0P2TH0/TqtJqWrArWqtBsqKNgBuT0/vJgRf0SYvoK6pWrO/h6llLzOxZzstQ3Zj1Zj5nzl7MXB0urTPE9CrWvxrGtflG3NY23M5+J2H5plQJ7jj8Wp++ad+2UShk9xv+LU/fNO/bKJQwE5fg8MrxDrmteJk5eP4bYX4ve1W++P+Vy+1tt0925nUJi4+l1YlttuPWq2X8niOB1bkHKm589h0gc/0vQBoHElK135GRzYNzb5FzWsPwyDYFuw+E6VMVtMqa8XtWvjKhrFm3rBCeYrv7t+syoCIiAiIgIiICIiAiIgIiICIiAn4G37SB1XG/hzq92HnO4w8Gmp7KlZk8W63coHKkE1qg9n3zD4t4ep+japdQ4YU4wosqF9Ks3h20u61sCjEgOOYEMO3WBS3cS3awxr4WpDhSVbKuDLQpBIYIvR8hgQRsuy/P5TVD0fScn1fF1nU1Hynwtx/5WFWf0iPrSi1nR79YdVGU1GPt66VDltdtzuPH33rTbb2AG7+sJnaXpNOi1CvTalqQfkqNuvmSe7MfMnqYEti8G5aW25SZi4uTcQTVTXzYp2/3iPs1zkbA2go3QbAeewxuLjgutXFNQw7GIVbObmxrD5clxA5GP1LAre7fvKSeWTjJmIyZSLYjjZlYBlI8wVPQiB6zX6zr9GgoG1Czl5zyogBZ3b6qVqCzt8ADNN/B7I4b68LWB6h/Q72bk291N3VqPgpDJ8F7zwPEIzLubTtLtOeF8NvGrFQqTmJAfK2KtWSWIFRct7vcH3kWZeuIz6g50jEUbt66jJZeu5ezcpir/ZLP8ymY2k3m6vwuA8ZKKCSTmXI3IxO271oSLMpz/vHIU/WbtNljcInOdbeKbRmWKQy1cvLjVny5KSTzsPr2Fj7tu0pIEv/APz+l/XvvyGyu/pfikXA9ei8v4Na+p/B8vIfMHvPz9+svhnpxFX6TSP6XQh3Ue+7HXdl893r5l94USpiB4YWbXqNa2YVi2o43V0YMpHwI6Ge8nczhEVWNdw9acK9jzNyrzU2n+to3CsT9deV/m8p4jjC3TfweuYN4v7J6OjX1XH5LAB4Z7ki3k2G/UgbwKiT2bxcLLGp4eqObep2blPLTUf62/Yqp+ReZ/l85j/vNl8TdeIbDjUH+iUOeZh7rshdi3nulfKvvZhKLCwa9NrWvBrWpEGyoihVA+AHQQNHh8KvlWJdxLd6VajB0rUFMeph1BSrcl3B7PYWPmOXtKOIgIiICIiAiIgIiICIiAiIgIiICIiAiIgRWt6dk8O6kc/R6Dl15FS1ZNCEC3dCfDtrDEByFJUruP8A8wdZfJ+kkV4yYN+FieJW+RZkqqOyowcVV1BiTzMB6x6Db86IHQ4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63500" y="-847725"/>
            <a:ext cx="260032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23914" name="Picture 10" descr="http://www.wolframalpha.com/entities/chemicals/yw/wh/r6/img/img-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24944"/>
            <a:ext cx="2247900" cy="1495426"/>
          </a:xfrm>
          <a:prstGeom prst="rect">
            <a:avLst/>
          </a:prstGeom>
          <a:noFill/>
        </p:spPr>
      </p:pic>
      <p:sp>
        <p:nvSpPr>
          <p:cNvPr id="11" name="10 - Έλλειψη"/>
          <p:cNvSpPr/>
          <p:nvPr/>
        </p:nvSpPr>
        <p:spPr>
          <a:xfrm>
            <a:off x="6300192" y="2780928"/>
            <a:ext cx="864096" cy="79208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05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el-GR" sz="2800" b="1" dirty="0" smtClean="0"/>
              <a:t>Διαλυτότητα Στεροειδών (3)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556792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Επίδραση ιδιοτήτων του κρυσταλλικού πλέγματος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2000" dirty="0" err="1" smtClean="0"/>
              <a:t>μεθυλοτεστοστερόνη</a:t>
            </a:r>
            <a:r>
              <a:rPr lang="el-GR" sz="2000" dirty="0" smtClean="0"/>
              <a:t> : 32 μ</a:t>
            </a:r>
            <a:r>
              <a:rPr lang="en-US" sz="2000" dirty="0" smtClean="0"/>
              <a:t>g/ml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l-GR" sz="2000" dirty="0" smtClean="0"/>
              <a:t>τεστοστερόνη : 24 μ</a:t>
            </a:r>
            <a:r>
              <a:rPr lang="en-US" sz="2000" dirty="0" smtClean="0"/>
              <a:t>g/ml</a:t>
            </a:r>
          </a:p>
          <a:p>
            <a:endParaRPr lang="el-GR" dirty="0"/>
          </a:p>
        </p:txBody>
      </p:sp>
      <p:pic>
        <p:nvPicPr>
          <p:cNvPr id="6" name="Picture 2" descr="http://upload.wikimedia.org/wikipedia/commons/thumb/c/ce/Testosteron.svg/220px-Testosteron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2095500" cy="1352550"/>
          </a:xfrm>
          <a:prstGeom prst="rect">
            <a:avLst/>
          </a:prstGeom>
          <a:noFill/>
        </p:spPr>
      </p:pic>
      <p:pic>
        <p:nvPicPr>
          <p:cNvPr id="124930" name="Picture 2" descr="17a-Methyl-1-testosterone, 17b-Hydroxy-17a-methyl-5a-androst-1-en-3-one, CAS #: 65-04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12976"/>
            <a:ext cx="2385172" cy="1512168"/>
          </a:xfrm>
          <a:prstGeom prst="rect">
            <a:avLst/>
          </a:prstGeom>
          <a:noFill/>
        </p:spPr>
      </p:pic>
      <p:sp>
        <p:nvSpPr>
          <p:cNvPr id="8" name="7 - Έλλειψη"/>
          <p:cNvSpPr/>
          <p:nvPr/>
        </p:nvSpPr>
        <p:spPr>
          <a:xfrm>
            <a:off x="3275856" y="3068960"/>
            <a:ext cx="432048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35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762000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Διαλυτότητα ισομερών </a:t>
            </a:r>
            <a:r>
              <a:rPr lang="en-US" sz="2800" b="1" dirty="0" err="1" smtClean="0"/>
              <a:t>dihydroxybenzene</a:t>
            </a:r>
            <a:endParaRPr lang="en-US" sz="2800" b="1" dirty="0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/>
              <a:t>o-</a:t>
            </a:r>
            <a:r>
              <a:rPr lang="en-US" sz="2400" dirty="0" err="1" smtClean="0"/>
              <a:t>dihydroxybenzene</a:t>
            </a:r>
            <a:r>
              <a:rPr lang="en-US" sz="2400" dirty="0" smtClean="0"/>
              <a:t> : 4 mol/l - 105</a:t>
            </a:r>
            <a:r>
              <a:rPr lang="en-US" sz="2400" dirty="0" smtClean="0">
                <a:sym typeface="Symbol" pitchFamily="18" charset="2"/>
              </a:rPr>
              <a:t>C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>
                <a:sym typeface="Symbol" pitchFamily="18" charset="2"/>
              </a:rPr>
              <a:t>m-</a:t>
            </a:r>
            <a:r>
              <a:rPr lang="en-US" sz="2400" dirty="0" err="1" smtClean="0"/>
              <a:t>dihydroxybenzene</a:t>
            </a:r>
            <a:r>
              <a:rPr lang="en-US" sz="2400" dirty="0" smtClean="0"/>
              <a:t> : 9 mol/l - 111</a:t>
            </a:r>
            <a:r>
              <a:rPr lang="en-US" sz="2400" dirty="0" smtClean="0">
                <a:sym typeface="Symbol" pitchFamily="18" charset="2"/>
              </a:rPr>
              <a:t>C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>
                <a:sym typeface="Symbol" pitchFamily="18" charset="2"/>
              </a:rPr>
              <a:t>p-</a:t>
            </a:r>
            <a:r>
              <a:rPr lang="en-US" sz="2400" dirty="0" err="1" smtClean="0"/>
              <a:t>dihydroxybenzene</a:t>
            </a:r>
            <a:r>
              <a:rPr lang="en-US" sz="2400" dirty="0" smtClean="0"/>
              <a:t> : 0.6 mol/l - 170</a:t>
            </a:r>
            <a:r>
              <a:rPr lang="en-US" sz="2400" dirty="0" smtClean="0">
                <a:sym typeface="Symbol" pitchFamily="18" charset="2"/>
              </a:rPr>
              <a:t>C</a:t>
            </a:r>
          </a:p>
          <a:p>
            <a:pPr marL="0" indent="0" eaLnBrk="1" hangingPunct="1">
              <a:buFontTx/>
              <a:buNone/>
            </a:pPr>
            <a:endParaRPr lang="el-GR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Σχηματισμός </a:t>
            </a:r>
            <a:r>
              <a:rPr lang="el-GR" sz="2000" dirty="0" err="1" smtClean="0">
                <a:sym typeface="Symbol" pitchFamily="18" charset="2"/>
              </a:rPr>
              <a:t>ενδομοριακού</a:t>
            </a:r>
            <a:r>
              <a:rPr lang="el-GR" sz="2000" dirty="0" smtClean="0">
                <a:sym typeface="Symbol" pitchFamily="18" charset="2"/>
              </a:rPr>
              <a:t> δεσμού στο </a:t>
            </a:r>
            <a:r>
              <a:rPr lang="el-GR" sz="2000" dirty="0" err="1" smtClean="0">
                <a:sym typeface="Symbol" pitchFamily="18" charset="2"/>
              </a:rPr>
              <a:t>όρθο</a:t>
            </a:r>
            <a:r>
              <a:rPr lang="el-GR" sz="2000" dirty="0" smtClean="0">
                <a:sym typeface="Symbol" pitchFamily="18" charset="2"/>
              </a:rPr>
              <a:t>-ισομερές  μείωση της διαλυτότητας – ανάλογη περίπτωση για την β-κυκλοδεξτρίνη</a:t>
            </a:r>
          </a:p>
          <a:p>
            <a:pPr marL="0" indent="0" eaLnBrk="1" hangingPunct="1">
              <a:buFontTx/>
              <a:buNone/>
            </a:pPr>
            <a:endParaRPr lang="el-GR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400" dirty="0" smtClean="0">
                <a:sym typeface="Symbol" pitchFamily="18" charset="2"/>
              </a:rPr>
              <a:t>Δείκτες μοριακής συνοχής : σημείο τήξης – σημείο βρασμού</a:t>
            </a:r>
          </a:p>
          <a:p>
            <a:pPr marL="0" indent="0" eaLnBrk="1" hangingPunct="1">
              <a:buFontTx/>
              <a:buNone/>
            </a:pPr>
            <a:r>
              <a:rPr lang="el-GR" sz="2400" dirty="0" smtClean="0">
                <a:sym typeface="Symbol" pitchFamily="18" charset="2"/>
              </a:rPr>
              <a:t>Αύξηση σημείου τήξης  αύξηση αλληλεπιδράσεων </a:t>
            </a:r>
            <a:r>
              <a:rPr lang="el-GR" sz="2400" dirty="0" err="1" smtClean="0">
                <a:sym typeface="Symbol" pitchFamily="18" charset="2"/>
              </a:rPr>
              <a:t></a:t>
            </a:r>
            <a:r>
              <a:rPr lang="el-GR" sz="2400" dirty="0" smtClean="0">
                <a:sym typeface="Symbol" pitchFamily="18" charset="2"/>
              </a:rPr>
              <a:t> μείωση διαλυτότητας</a:t>
            </a:r>
            <a:endParaRPr lang="en-US" sz="2400" dirty="0" smtClean="0">
              <a:sym typeface="Symbol" pitchFamily="18" charset="2"/>
            </a:endParaRPr>
          </a:p>
        </p:txBody>
      </p:sp>
      <p:pic>
        <p:nvPicPr>
          <p:cNvPr id="108546" name="Picture 2" descr="Brenzcatechi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96752"/>
            <a:ext cx="857250" cy="847725"/>
          </a:xfrm>
          <a:prstGeom prst="rect">
            <a:avLst/>
          </a:prstGeom>
          <a:noFill/>
        </p:spPr>
      </p:pic>
      <p:pic>
        <p:nvPicPr>
          <p:cNvPr id="108548" name="Picture 4" descr="Resorcin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44824"/>
            <a:ext cx="857250" cy="914401"/>
          </a:xfrm>
          <a:prstGeom prst="rect">
            <a:avLst/>
          </a:prstGeom>
          <a:noFill/>
        </p:spPr>
      </p:pic>
      <p:pic>
        <p:nvPicPr>
          <p:cNvPr id="108550" name="Picture 6" descr="Hydrochinon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564904"/>
            <a:ext cx="428625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7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Διαλυτότητα των ισομερών της πεντανόλης στο νερό</a:t>
            </a:r>
            <a:endParaRPr lang="en-US" sz="2800" b="1" dirty="0" smtClean="0"/>
          </a:p>
        </p:txBody>
      </p:sp>
      <p:graphicFrame>
        <p:nvGraphicFramePr>
          <p:cNvPr id="14454" name="Group 11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16619337"/>
              </p:ext>
            </p:extLst>
          </p:nvPr>
        </p:nvGraphicFramePr>
        <p:xfrm>
          <a:off x="685800" y="1600200"/>
          <a:ext cx="7772400" cy="4301490"/>
        </p:xfrm>
        <a:graphic>
          <a:graphicData uri="http://schemas.openxmlformats.org/drawingml/2006/table">
            <a:tbl>
              <a:tblPr/>
              <a:tblGrid>
                <a:gridCol w="2438400"/>
                <a:gridCol w="2133600"/>
                <a:gridCol w="1257300"/>
                <a:gridCol w="19431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Ισομερές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Διαλυτότητα /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/ nm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Σημείο βρασμού /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n-pentanol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3.039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3-methyl-1-butanol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2-methyl-1-butanol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2-pentanol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3-pentanol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3-methyl-2-butanol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2-methyl-2-butanol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8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5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153400" cy="838200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Διαλυτότητα παραγώγων της </a:t>
            </a:r>
            <a:r>
              <a:rPr lang="en-US" sz="2800" b="1" dirty="0" err="1" smtClean="0"/>
              <a:t>sulphonamide</a:t>
            </a:r>
            <a:r>
              <a:rPr lang="en-US" sz="2800" b="1" dirty="0" smtClean="0"/>
              <a:t> </a:t>
            </a:r>
            <a:r>
              <a:rPr lang="el-GR" sz="2800" b="1" dirty="0" smtClean="0"/>
              <a:t>στο νερό</a:t>
            </a:r>
            <a:endParaRPr lang="en-US" sz="2800" b="1" dirty="0" smtClean="0"/>
          </a:p>
        </p:txBody>
      </p:sp>
      <p:graphicFrame>
        <p:nvGraphicFramePr>
          <p:cNvPr id="15427" name="Group 67"/>
          <p:cNvGraphicFramePr>
            <a:graphicFrameLocks noGrp="1"/>
          </p:cNvGraphicFramePr>
          <p:nvPr>
            <p:ph type="tbl" idx="1"/>
          </p:nvPr>
        </p:nvGraphicFramePr>
        <p:xfrm>
          <a:off x="685800" y="1447800"/>
          <a:ext cx="7772400" cy="24384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Ένωση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Σημείο Βρασμού /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Διαλυτότητα /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g.l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Sulphadiazine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Sulphamerazine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Sulphapyridine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Sulphatiazole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19" name="Rectangle 68"/>
          <p:cNvSpPr>
            <a:spLocks noChangeArrowheads="1"/>
          </p:cNvSpPr>
          <p:nvPr/>
        </p:nvSpPr>
        <p:spPr bwMode="auto">
          <a:xfrm>
            <a:off x="304800" y="4191000"/>
            <a:ext cx="83724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tx2"/>
                </a:solidFill>
              </a:rPr>
              <a:t>Κατάταξη υποκαταστατών σε σχέση με την διαλυτότητα στο νερό:</a:t>
            </a:r>
          </a:p>
          <a:p>
            <a:r>
              <a:rPr lang="el-GR" sz="2000">
                <a:solidFill>
                  <a:schemeClr val="tx2"/>
                </a:solidFill>
              </a:rPr>
              <a:t>Α. Υδρόφοβοι : - </a:t>
            </a:r>
            <a:r>
              <a:rPr lang="en-US" sz="2000">
                <a:solidFill>
                  <a:schemeClr val="tx2"/>
                </a:solidFill>
              </a:rPr>
              <a:t>CH</a:t>
            </a:r>
            <a:r>
              <a:rPr lang="en-US" sz="2000" baseline="-25000">
                <a:solidFill>
                  <a:schemeClr val="tx2"/>
                </a:solidFill>
              </a:rPr>
              <a:t>3</a:t>
            </a:r>
            <a:r>
              <a:rPr lang="en-US" sz="2000">
                <a:solidFill>
                  <a:schemeClr val="tx2"/>
                </a:solidFill>
              </a:rPr>
              <a:t>, -CH</a:t>
            </a:r>
            <a:r>
              <a:rPr lang="en-US" sz="2000" baseline="-25000">
                <a:solidFill>
                  <a:schemeClr val="tx2"/>
                </a:solidFill>
              </a:rPr>
              <a:t>2</a:t>
            </a:r>
            <a:r>
              <a:rPr lang="en-US" sz="2000">
                <a:solidFill>
                  <a:schemeClr val="tx2"/>
                </a:solidFill>
              </a:rPr>
              <a:t>-, -Cl, -Br, -F, -N(CH</a:t>
            </a:r>
            <a:r>
              <a:rPr lang="en-US" sz="2000" baseline="-25000">
                <a:solidFill>
                  <a:schemeClr val="tx2"/>
                </a:solidFill>
              </a:rPr>
              <a:t>3</a:t>
            </a:r>
            <a:r>
              <a:rPr lang="en-US" sz="2000">
                <a:solidFill>
                  <a:schemeClr val="tx2"/>
                </a:solidFill>
              </a:rPr>
              <a:t>)</a:t>
            </a:r>
            <a:r>
              <a:rPr lang="en-US" sz="2000" baseline="-25000">
                <a:solidFill>
                  <a:schemeClr val="tx2"/>
                </a:solidFill>
              </a:rPr>
              <a:t>2</a:t>
            </a:r>
            <a:r>
              <a:rPr lang="en-US" sz="2000">
                <a:solidFill>
                  <a:schemeClr val="tx2"/>
                </a:solidFill>
              </a:rPr>
              <a:t>, -SCH</a:t>
            </a:r>
            <a:r>
              <a:rPr lang="en-US" sz="2000" baseline="-25000">
                <a:solidFill>
                  <a:schemeClr val="tx2"/>
                </a:solidFill>
              </a:rPr>
              <a:t>3</a:t>
            </a:r>
            <a:r>
              <a:rPr lang="en-US" sz="2000">
                <a:solidFill>
                  <a:schemeClr val="tx2"/>
                </a:solidFill>
              </a:rPr>
              <a:t>, -OCH</a:t>
            </a:r>
            <a:r>
              <a:rPr lang="en-US" sz="2000" baseline="-25000">
                <a:solidFill>
                  <a:schemeClr val="tx2"/>
                </a:solidFill>
              </a:rPr>
              <a:t>2</a:t>
            </a:r>
            <a:r>
              <a:rPr lang="en-US" sz="2000">
                <a:solidFill>
                  <a:schemeClr val="tx2"/>
                </a:solidFill>
              </a:rPr>
              <a:t>CH</a:t>
            </a:r>
            <a:r>
              <a:rPr lang="en-US" sz="2000" baseline="-25000">
                <a:solidFill>
                  <a:schemeClr val="tx2"/>
                </a:solidFill>
              </a:rPr>
              <a:t>3</a:t>
            </a:r>
            <a:endParaRPr lang="en-US" sz="2000">
              <a:solidFill>
                <a:schemeClr val="tx2"/>
              </a:solidFill>
            </a:endParaRPr>
          </a:p>
          <a:p>
            <a:r>
              <a:rPr lang="en-US" sz="2000">
                <a:solidFill>
                  <a:schemeClr val="tx2"/>
                </a:solidFill>
              </a:rPr>
              <a:t>B. </a:t>
            </a:r>
            <a:r>
              <a:rPr lang="el-GR" sz="2000">
                <a:solidFill>
                  <a:schemeClr val="tx2"/>
                </a:solidFill>
              </a:rPr>
              <a:t>Λίγο Υδρόφοβοι : -</a:t>
            </a:r>
            <a:r>
              <a:rPr lang="en-US" sz="2000">
                <a:solidFill>
                  <a:schemeClr val="tx2"/>
                </a:solidFill>
              </a:rPr>
              <a:t>OCH</a:t>
            </a:r>
            <a:r>
              <a:rPr lang="en-US" sz="2000" baseline="-25000">
                <a:solidFill>
                  <a:schemeClr val="tx2"/>
                </a:solidFill>
              </a:rPr>
              <a:t>3</a:t>
            </a:r>
            <a:r>
              <a:rPr lang="en-US" sz="2000">
                <a:solidFill>
                  <a:schemeClr val="tx2"/>
                </a:solidFill>
              </a:rPr>
              <a:t>, -NO</a:t>
            </a:r>
            <a:r>
              <a:rPr lang="en-US" sz="2000" baseline="-25000">
                <a:solidFill>
                  <a:schemeClr val="tx2"/>
                </a:solidFill>
              </a:rPr>
              <a:t>2</a:t>
            </a:r>
            <a:r>
              <a:rPr lang="en-US" sz="2000">
                <a:solidFill>
                  <a:schemeClr val="tx2"/>
                </a:solidFill>
              </a:rPr>
              <a:t>, -COOH</a:t>
            </a:r>
          </a:p>
          <a:p>
            <a:r>
              <a:rPr lang="el-GR" sz="2000">
                <a:solidFill>
                  <a:schemeClr val="tx2"/>
                </a:solidFill>
              </a:rPr>
              <a:t>Γ. Υδρόφιλοι : </a:t>
            </a:r>
            <a:r>
              <a:rPr lang="en-US" sz="2000">
                <a:solidFill>
                  <a:schemeClr val="tx2"/>
                </a:solidFill>
              </a:rPr>
              <a:t>-CHO, -NH</a:t>
            </a:r>
            <a:r>
              <a:rPr lang="en-US" sz="2000" baseline="-25000">
                <a:solidFill>
                  <a:schemeClr val="tx2"/>
                </a:solidFill>
              </a:rPr>
              <a:t>2</a:t>
            </a:r>
            <a:endParaRPr lang="en-US" sz="2000">
              <a:solidFill>
                <a:schemeClr val="tx2"/>
              </a:solidFill>
            </a:endParaRPr>
          </a:p>
          <a:p>
            <a:r>
              <a:rPr lang="el-GR" sz="2000">
                <a:solidFill>
                  <a:schemeClr val="tx2"/>
                </a:solidFill>
              </a:rPr>
              <a:t>Δ. Πολύ Υδρόφιλοι : -</a:t>
            </a:r>
            <a:r>
              <a:rPr lang="en-US" sz="2000">
                <a:solidFill>
                  <a:schemeClr val="tx2"/>
                </a:solidFill>
              </a:rPr>
              <a:t>COO</a:t>
            </a:r>
            <a:r>
              <a:rPr lang="en-US" sz="2000" baseline="30000">
                <a:solidFill>
                  <a:schemeClr val="tx2"/>
                </a:solidFill>
              </a:rPr>
              <a:t>-</a:t>
            </a:r>
            <a:r>
              <a:rPr lang="en-US" sz="2000">
                <a:solidFill>
                  <a:schemeClr val="tx2"/>
                </a:solidFill>
              </a:rPr>
              <a:t>, -NH</a:t>
            </a:r>
            <a:r>
              <a:rPr lang="en-US" sz="2000" baseline="-25000">
                <a:solidFill>
                  <a:schemeClr val="tx2"/>
                </a:solidFill>
              </a:rPr>
              <a:t>3</a:t>
            </a:r>
            <a:r>
              <a:rPr lang="en-US" sz="2000" baseline="30000">
                <a:solidFill>
                  <a:schemeClr val="tx2"/>
                </a:solidFill>
              </a:rPr>
              <a:t>+</a:t>
            </a:r>
            <a:r>
              <a:rPr lang="en-US" sz="2000">
                <a:solidFill>
                  <a:schemeClr val="tx2"/>
                </a:solidFill>
              </a:rPr>
              <a:t>, -OH</a:t>
            </a:r>
          </a:p>
        </p:txBody>
      </p:sp>
    </p:spTree>
    <p:extLst>
      <p:ext uri="{BB962C8B-B14F-4D97-AF65-F5344CB8AC3E}">
        <p14:creationId xmlns:p14="http://schemas.microsoft.com/office/powerpoint/2010/main" val="40959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dirty="0" smtClean="0"/>
              <a:t>Επίδραση των υποκαταστατών στην διαλυτότητα των παραγώγων της </a:t>
            </a:r>
            <a:r>
              <a:rPr lang="en-US" sz="2400" dirty="0" smtClean="0"/>
              <a:t>acetanilide (X-phen-NHCOCH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</p:txBody>
      </p:sp>
      <p:graphicFrame>
        <p:nvGraphicFramePr>
          <p:cNvPr id="16416" name="Group 32"/>
          <p:cNvGraphicFramePr>
            <a:graphicFrameLocks noGrp="1"/>
          </p:cNvGraphicFramePr>
          <p:nvPr>
            <p:ph type="tbl" idx="1"/>
          </p:nvPr>
        </p:nvGraphicFramePr>
        <p:xfrm>
          <a:off x="1447800" y="1981200"/>
          <a:ext cx="5867400" cy="4114801"/>
        </p:xfrm>
        <a:graphic>
          <a:graphicData uri="http://schemas.openxmlformats.org/drawingml/2006/table">
            <a:tbl>
              <a:tblPr/>
              <a:tblGrid>
                <a:gridCol w="3124200"/>
                <a:gridCol w="27432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Υποκαταστάτης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Διαλυτότητα /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g.l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Methyl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Ethoxyl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Hydroxyl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Nitro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Aceto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0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323528" y="1340768"/>
            <a:ext cx="84249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Στάδια </a:t>
            </a:r>
            <a:r>
              <a:rPr kumimoji="0" lang="el-G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διαλυτοποίησης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Διάσπαση ιοντικών ή </a:t>
            </a:r>
            <a:r>
              <a:rPr kumimoji="0" lang="el-G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ενδομοριακών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δεσμών ανάμεσα στα μόρια της ένωσης,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Δημιουργία κενών ανάμεσα στα μόρια του διαλύτη για την εισαγωγή των μορίων της ένωσης,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Αλληλεπίδραση των μορίων του διαλύτη με τα μόρια ή τα ιόντα της ένωσης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Έργο για την διάλυση μιας ένωσης  :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= W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W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2W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έργο απόσπασης μορίου από κρύσταλλο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έργο δημιουργίας κοιλότητας στα μόρια του διαλύτη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έργο ενσωμάτωσης μορίου στην κοιλότητα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(2: δημιουργία αλληλεπιδράσεων στα μόρια διαλύτη – ουσίας και εξάλειψη του κενού στον διαλύτη)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Διαφορετική συνεισφορά δυνάμεων συνοχής και συνάφειας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Μηχανισμός </a:t>
            </a:r>
            <a:r>
              <a:rPr lang="el-GR" sz="2400" b="1" dirty="0" err="1" smtClean="0"/>
              <a:t>Διαλυτοποίησης</a:t>
            </a:r>
            <a:r>
              <a:rPr lang="el-GR" sz="2400" b="1" dirty="0" smtClean="0"/>
              <a:t> (1)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1761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Μηχανισμός </a:t>
            </a:r>
            <a:r>
              <a:rPr lang="el-GR" sz="2800" b="1" dirty="0" err="1" smtClean="0"/>
              <a:t>Διαλυτοποίησης</a:t>
            </a:r>
            <a:r>
              <a:rPr lang="el-GR" sz="2800" b="1" dirty="0" smtClean="0"/>
              <a:t> (2)</a:t>
            </a:r>
            <a:endParaRPr lang="el-GR" sz="2800" b="1" dirty="0"/>
          </a:p>
        </p:txBody>
      </p:sp>
      <p:sp>
        <p:nvSpPr>
          <p:cNvPr id="7" name="6 - Έλλειψη"/>
          <p:cNvSpPr/>
          <p:nvPr/>
        </p:nvSpPr>
        <p:spPr>
          <a:xfrm>
            <a:off x="6660232" y="25649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Δεξιό βέλος"/>
          <p:cNvSpPr/>
          <p:nvPr/>
        </p:nvSpPr>
        <p:spPr>
          <a:xfrm>
            <a:off x="4067944" y="3284984"/>
            <a:ext cx="17281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267744" y="170080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1907704" y="148478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907704" y="184482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1907704" y="227687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2627784" y="148478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2627784" y="184482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2627784" y="227687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2267744" y="249289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2267744" y="213285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2987824" y="170080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3347864" y="148478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3347864" y="184482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2987824" y="213285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3347864" y="234888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2987824" y="25649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Δεξιό βέλος"/>
          <p:cNvSpPr/>
          <p:nvPr/>
        </p:nvSpPr>
        <p:spPr>
          <a:xfrm>
            <a:off x="4139952" y="1988840"/>
            <a:ext cx="17281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Έλλειψη"/>
          <p:cNvSpPr/>
          <p:nvPr/>
        </p:nvSpPr>
        <p:spPr>
          <a:xfrm>
            <a:off x="6300192" y="155679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Έλλειψη"/>
          <p:cNvSpPr/>
          <p:nvPr/>
        </p:nvSpPr>
        <p:spPr>
          <a:xfrm>
            <a:off x="6300192" y="198884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Έλλειψη"/>
          <p:cNvSpPr/>
          <p:nvPr/>
        </p:nvSpPr>
        <p:spPr>
          <a:xfrm>
            <a:off x="6300192" y="242088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Έλλειψη"/>
          <p:cNvSpPr/>
          <p:nvPr/>
        </p:nvSpPr>
        <p:spPr>
          <a:xfrm>
            <a:off x="6660232" y="177281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Έλλειψη"/>
          <p:cNvSpPr/>
          <p:nvPr/>
        </p:nvSpPr>
        <p:spPr>
          <a:xfrm>
            <a:off x="7020272" y="148478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Έλλειψη"/>
          <p:cNvSpPr/>
          <p:nvPr/>
        </p:nvSpPr>
        <p:spPr>
          <a:xfrm>
            <a:off x="7020272" y="198884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Έλλειψη"/>
          <p:cNvSpPr/>
          <p:nvPr/>
        </p:nvSpPr>
        <p:spPr>
          <a:xfrm>
            <a:off x="7020272" y="242088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Έλλειψη"/>
          <p:cNvSpPr/>
          <p:nvPr/>
        </p:nvSpPr>
        <p:spPr>
          <a:xfrm>
            <a:off x="7380312" y="126876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Έλλειψη"/>
          <p:cNvSpPr/>
          <p:nvPr/>
        </p:nvSpPr>
        <p:spPr>
          <a:xfrm>
            <a:off x="7452320" y="220486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Έλλειψη"/>
          <p:cNvSpPr/>
          <p:nvPr/>
        </p:nvSpPr>
        <p:spPr>
          <a:xfrm>
            <a:off x="7812360" y="148478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Έλλειψη"/>
          <p:cNvSpPr/>
          <p:nvPr/>
        </p:nvSpPr>
        <p:spPr>
          <a:xfrm>
            <a:off x="7812360" y="191683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Έλλειψη"/>
          <p:cNvSpPr/>
          <p:nvPr/>
        </p:nvSpPr>
        <p:spPr>
          <a:xfrm>
            <a:off x="7812360" y="249289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Ορθογώνιο"/>
          <p:cNvSpPr/>
          <p:nvPr/>
        </p:nvSpPr>
        <p:spPr>
          <a:xfrm>
            <a:off x="2483768" y="3284984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Ορθογώνιο"/>
          <p:cNvSpPr/>
          <p:nvPr/>
        </p:nvSpPr>
        <p:spPr>
          <a:xfrm>
            <a:off x="2771800" y="3284984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38 - Ορθογώνιο"/>
          <p:cNvSpPr/>
          <p:nvPr/>
        </p:nvSpPr>
        <p:spPr>
          <a:xfrm>
            <a:off x="2483768" y="3573016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39 - Ορθογώνιο"/>
          <p:cNvSpPr/>
          <p:nvPr/>
        </p:nvSpPr>
        <p:spPr>
          <a:xfrm>
            <a:off x="2771800" y="3573016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40 - Ορθογώνιο"/>
          <p:cNvSpPr/>
          <p:nvPr/>
        </p:nvSpPr>
        <p:spPr>
          <a:xfrm>
            <a:off x="3131840" y="3284984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41 - Ορθογώνιο"/>
          <p:cNvSpPr/>
          <p:nvPr/>
        </p:nvSpPr>
        <p:spPr>
          <a:xfrm>
            <a:off x="3131840" y="3573016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42 - Ορθογώνιο"/>
          <p:cNvSpPr/>
          <p:nvPr/>
        </p:nvSpPr>
        <p:spPr>
          <a:xfrm>
            <a:off x="6300192" y="3212976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Ορθογώνιο"/>
          <p:cNvSpPr/>
          <p:nvPr/>
        </p:nvSpPr>
        <p:spPr>
          <a:xfrm>
            <a:off x="6588224" y="3212976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44 - Ορθογώνιο"/>
          <p:cNvSpPr/>
          <p:nvPr/>
        </p:nvSpPr>
        <p:spPr>
          <a:xfrm>
            <a:off x="6300192" y="3501008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Ορθογώνιο"/>
          <p:cNvSpPr/>
          <p:nvPr/>
        </p:nvSpPr>
        <p:spPr>
          <a:xfrm>
            <a:off x="6588224" y="3501008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46 - Ορθογώνιο"/>
          <p:cNvSpPr/>
          <p:nvPr/>
        </p:nvSpPr>
        <p:spPr>
          <a:xfrm>
            <a:off x="7380312" y="3212976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47 - Ορθογώνιο"/>
          <p:cNvSpPr/>
          <p:nvPr/>
        </p:nvSpPr>
        <p:spPr>
          <a:xfrm>
            <a:off x="7812360" y="3501008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TextBox"/>
          <p:cNvSpPr txBox="1"/>
          <p:nvPr/>
        </p:nvSpPr>
        <p:spPr>
          <a:xfrm>
            <a:off x="6948264" y="32129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+</a:t>
            </a:r>
            <a:endParaRPr lang="el-GR" dirty="0"/>
          </a:p>
        </p:txBody>
      </p:sp>
      <p:sp>
        <p:nvSpPr>
          <p:cNvPr id="50" name="49 - Έλλειψη"/>
          <p:cNvSpPr/>
          <p:nvPr/>
        </p:nvSpPr>
        <p:spPr>
          <a:xfrm>
            <a:off x="3131840" y="472514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Έλλειψη"/>
          <p:cNvSpPr/>
          <p:nvPr/>
        </p:nvSpPr>
        <p:spPr>
          <a:xfrm>
            <a:off x="3131840" y="515719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51 - Έλλειψη"/>
          <p:cNvSpPr/>
          <p:nvPr/>
        </p:nvSpPr>
        <p:spPr>
          <a:xfrm>
            <a:off x="3131840" y="558924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52 - Έλλειψη"/>
          <p:cNvSpPr/>
          <p:nvPr/>
        </p:nvSpPr>
        <p:spPr>
          <a:xfrm>
            <a:off x="3491880" y="494116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53 - Έλλειψη"/>
          <p:cNvSpPr/>
          <p:nvPr/>
        </p:nvSpPr>
        <p:spPr>
          <a:xfrm>
            <a:off x="3491880" y="587727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54 - Έλλειψη"/>
          <p:cNvSpPr/>
          <p:nvPr/>
        </p:nvSpPr>
        <p:spPr>
          <a:xfrm>
            <a:off x="3851920" y="46531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55 - Έλλειψη"/>
          <p:cNvSpPr/>
          <p:nvPr/>
        </p:nvSpPr>
        <p:spPr>
          <a:xfrm>
            <a:off x="3851920" y="515719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56 - Έλλειψη"/>
          <p:cNvSpPr/>
          <p:nvPr/>
        </p:nvSpPr>
        <p:spPr>
          <a:xfrm>
            <a:off x="3851920" y="558924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57 - Έλλειψη"/>
          <p:cNvSpPr/>
          <p:nvPr/>
        </p:nvSpPr>
        <p:spPr>
          <a:xfrm>
            <a:off x="4211960" y="443711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58 - Έλλειψη"/>
          <p:cNvSpPr/>
          <p:nvPr/>
        </p:nvSpPr>
        <p:spPr>
          <a:xfrm>
            <a:off x="4283968" y="537321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59 - Έλλειψη"/>
          <p:cNvSpPr/>
          <p:nvPr/>
        </p:nvSpPr>
        <p:spPr>
          <a:xfrm>
            <a:off x="4644008" y="46531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60 - Έλλειψη"/>
          <p:cNvSpPr/>
          <p:nvPr/>
        </p:nvSpPr>
        <p:spPr>
          <a:xfrm>
            <a:off x="4644008" y="508518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61 - Έλλειψη"/>
          <p:cNvSpPr/>
          <p:nvPr/>
        </p:nvSpPr>
        <p:spPr>
          <a:xfrm>
            <a:off x="4644008" y="566124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62 - Ορθογώνιο"/>
          <p:cNvSpPr/>
          <p:nvPr/>
        </p:nvSpPr>
        <p:spPr>
          <a:xfrm>
            <a:off x="4283968" y="4941168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63 - Ορθογώνιο"/>
          <p:cNvSpPr/>
          <p:nvPr/>
        </p:nvSpPr>
        <p:spPr>
          <a:xfrm>
            <a:off x="3491880" y="5445224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64 - TextBox"/>
          <p:cNvSpPr txBox="1"/>
          <p:nvPr/>
        </p:nvSpPr>
        <p:spPr>
          <a:xfrm>
            <a:off x="467544" y="1772816"/>
            <a:ext cx="8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Βήμα 1</a:t>
            </a:r>
            <a:endParaRPr lang="el-GR" dirty="0"/>
          </a:p>
        </p:txBody>
      </p:sp>
      <p:sp>
        <p:nvSpPr>
          <p:cNvPr id="66" name="65 - TextBox"/>
          <p:cNvSpPr txBox="1"/>
          <p:nvPr/>
        </p:nvSpPr>
        <p:spPr>
          <a:xfrm>
            <a:off x="539552" y="3284984"/>
            <a:ext cx="8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Βήμα 2</a:t>
            </a:r>
            <a:endParaRPr lang="el-GR" dirty="0"/>
          </a:p>
        </p:txBody>
      </p:sp>
      <p:sp>
        <p:nvSpPr>
          <p:cNvPr id="67" name="66 - TextBox"/>
          <p:cNvSpPr txBox="1"/>
          <p:nvPr/>
        </p:nvSpPr>
        <p:spPr>
          <a:xfrm>
            <a:off x="1979712" y="5085184"/>
            <a:ext cx="8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Βήμα 3</a:t>
            </a:r>
            <a:endParaRPr lang="el-GR" dirty="0"/>
          </a:p>
        </p:txBody>
      </p:sp>
      <p:sp>
        <p:nvSpPr>
          <p:cNvPr id="68" name="67 - Ορθογώνιο"/>
          <p:cNvSpPr/>
          <p:nvPr/>
        </p:nvSpPr>
        <p:spPr>
          <a:xfrm>
            <a:off x="6012160" y="1124744"/>
            <a:ext cx="2376264" cy="1872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68 - Ορθογώνιο"/>
          <p:cNvSpPr/>
          <p:nvPr/>
        </p:nvSpPr>
        <p:spPr>
          <a:xfrm>
            <a:off x="7236296" y="3068960"/>
            <a:ext cx="936104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" name="69 - Δεξιό βέλος"/>
          <p:cNvSpPr/>
          <p:nvPr/>
        </p:nvSpPr>
        <p:spPr>
          <a:xfrm rot="8700000">
            <a:off x="5321446" y="4417942"/>
            <a:ext cx="2016224" cy="23594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0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08063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Δεσμός Υδρογόνου ανάμεσα στα μόρια του νερού και οργανικών ενώσεων</a:t>
            </a:r>
          </a:p>
        </p:txBody>
      </p:sp>
      <p:pic>
        <p:nvPicPr>
          <p:cNvPr id="3994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676400"/>
            <a:ext cx="5029200" cy="4389438"/>
          </a:xfrm>
          <a:noFill/>
        </p:spPr>
      </p:pic>
    </p:spTree>
    <p:extLst>
      <p:ext uri="{BB962C8B-B14F-4D97-AF65-F5344CB8AC3E}">
        <p14:creationId xmlns:p14="http://schemas.microsoft.com/office/powerpoint/2010/main" val="23839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6250"/>
            <a:ext cx="7772400" cy="25193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2400" b="1" smtClean="0"/>
              <a:t>Συσχέτιση πολικότητας και διηλεκτρικής σταθεράς</a:t>
            </a:r>
          </a:p>
          <a:p>
            <a:pPr marL="609600" indent="-609600" eaLnBrk="1" hangingPunct="1">
              <a:buFontTx/>
              <a:buNone/>
            </a:pPr>
            <a:r>
              <a:rPr lang="el-GR" sz="2400" smtClean="0"/>
              <a:t>Κατάταξη διαλυτών με βάση την διηλεκτρική σταθερά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smtClean="0"/>
              <a:t>Πολικοί διαλύτες, ε &gt; 50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smtClean="0"/>
              <a:t>Μη-πολικοί διαλύτες, ε = 1 – 20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smtClean="0"/>
              <a:t>Ημιπολικοί διαλύτες, ε = 20 – 50</a:t>
            </a:r>
          </a:p>
          <a:p>
            <a:pPr marL="609600" indent="-609600" eaLnBrk="1" hangingPunct="1">
              <a:buFontTx/>
              <a:buNone/>
            </a:pPr>
            <a:r>
              <a:rPr lang="el-GR" sz="2000" smtClean="0"/>
              <a:t>Μίγματα διαλυτών (Σ(ε*κλάσμα όγκου διαλύτη)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8313" y="2997200"/>
            <a:ext cx="84248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</a:pPr>
            <a:r>
              <a:rPr lang="el-GR" b="1"/>
              <a:t>Πολικοί διαλύτες</a:t>
            </a:r>
          </a:p>
          <a:p>
            <a:pPr marL="355600" indent="-355600">
              <a:spcBef>
                <a:spcPct val="20000"/>
              </a:spcBef>
              <a:buFontTx/>
              <a:buChar char="•"/>
            </a:pPr>
            <a:r>
              <a:rPr lang="el-GR" sz="2000"/>
              <a:t>Διηλεκτρική σταθερά, νερό ε = 80: σημαντική μείωση ελκτικών δυνάμεων</a:t>
            </a:r>
          </a:p>
          <a:p>
            <a:pPr marL="355600" indent="-355600">
              <a:spcBef>
                <a:spcPct val="20000"/>
              </a:spcBef>
              <a:buFontTx/>
              <a:buChar char="•"/>
            </a:pPr>
            <a:r>
              <a:rPr lang="el-GR" sz="2000"/>
              <a:t>Αμφιπρωτικός χαρακτήρας, ισχυροί ηλεκτρολύτες : </a:t>
            </a:r>
          </a:p>
          <a:p>
            <a:pPr marL="355600" indent="-355600" algn="ctr">
              <a:spcBef>
                <a:spcPct val="20000"/>
              </a:spcBef>
            </a:pPr>
            <a:r>
              <a:rPr lang="el-GR" sz="2000"/>
              <a:t>ΗΔ + Η</a:t>
            </a:r>
            <a:r>
              <a:rPr lang="el-GR" sz="2000" baseline="-25000"/>
              <a:t>2</a:t>
            </a:r>
            <a:r>
              <a:rPr lang="el-GR" sz="2000"/>
              <a:t>Ο </a:t>
            </a:r>
            <a:r>
              <a:rPr lang="el-GR" sz="2000">
                <a:sym typeface="Symbol" pitchFamily="18" charset="2"/>
              </a:rPr>
              <a:t> Η</a:t>
            </a:r>
            <a:r>
              <a:rPr lang="el-GR" sz="2000" baseline="-25000">
                <a:sym typeface="Symbol" pitchFamily="18" charset="2"/>
              </a:rPr>
              <a:t>3</a:t>
            </a:r>
            <a:r>
              <a:rPr lang="el-GR" sz="2000">
                <a:sym typeface="Symbol" pitchFamily="18" charset="2"/>
              </a:rPr>
              <a:t>Ο</a:t>
            </a:r>
            <a:r>
              <a:rPr lang="el-GR" sz="2000" baseline="30000">
                <a:sym typeface="Symbol" pitchFamily="18" charset="2"/>
              </a:rPr>
              <a:t>+</a:t>
            </a:r>
            <a:r>
              <a:rPr lang="el-GR" sz="2000">
                <a:sym typeface="Symbol" pitchFamily="18" charset="2"/>
              </a:rPr>
              <a:t> + Δ</a:t>
            </a:r>
            <a:r>
              <a:rPr lang="el-GR" sz="2000" baseline="30000">
                <a:sym typeface="Symbol" pitchFamily="18" charset="2"/>
              </a:rPr>
              <a:t>-</a:t>
            </a:r>
          </a:p>
          <a:p>
            <a:pPr marL="355600" indent="-355600">
              <a:spcBef>
                <a:spcPct val="20000"/>
              </a:spcBef>
              <a:buFontTx/>
              <a:buChar char="•"/>
            </a:pPr>
            <a:r>
              <a:rPr lang="el-GR" sz="2000">
                <a:sym typeface="Symbol" pitchFamily="18" charset="2"/>
              </a:rPr>
              <a:t>Σχηματισμός δεσμών υδρογόνου</a:t>
            </a:r>
          </a:p>
          <a:p>
            <a:pPr marL="355600" indent="-355600">
              <a:spcBef>
                <a:spcPct val="20000"/>
              </a:spcBef>
              <a:buFontTx/>
              <a:buChar char="•"/>
            </a:pPr>
            <a:r>
              <a:rPr lang="el-GR" sz="2000">
                <a:sym typeface="Symbol" pitchFamily="18" charset="2"/>
              </a:rPr>
              <a:t>Δομικά χαρακτηριστικά ουσίας – Λόγος πολικού προς μη-πολικό τμήμα</a:t>
            </a:r>
          </a:p>
          <a:p>
            <a:pPr marL="355600" indent="-355600">
              <a:spcBef>
                <a:spcPct val="20000"/>
              </a:spcBef>
              <a:buFontTx/>
              <a:buChar char="•"/>
            </a:pPr>
            <a:r>
              <a:rPr lang="el-GR" sz="2000">
                <a:sym typeface="Symbol" pitchFamily="18" charset="2"/>
              </a:rPr>
              <a:t>Δράση πολικών διαλυτών : Μεγάλη διηλεκτρική σταθερά – αμφιπρωτικός χαρακτήρας – επιδιαλύτωση (σχηματισμός δεσμών υδρογόνου – διαμοριακοί δεσμοί)</a:t>
            </a:r>
          </a:p>
        </p:txBody>
      </p:sp>
    </p:spTree>
    <p:extLst>
      <p:ext uri="{BB962C8B-B14F-4D97-AF65-F5344CB8AC3E}">
        <p14:creationId xmlns:p14="http://schemas.microsoft.com/office/powerpoint/2010/main" val="25036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7772400" cy="54752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400" b="1" smtClean="0"/>
              <a:t>Μη-πολικοί διαλύτες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Δράση μέσω ασθενών διαμοριακών δυνάμεων (</a:t>
            </a:r>
            <a:r>
              <a:rPr lang="en-US" sz="2000" smtClean="0"/>
              <a:t>Van der Waals – London)</a:t>
            </a:r>
          </a:p>
          <a:p>
            <a:pPr marL="0" indent="0" eaLnBrk="1" hangingPunct="1">
              <a:buFontTx/>
              <a:buNone/>
            </a:pPr>
            <a:endParaRPr lang="en-US" sz="2400" smtClean="0"/>
          </a:p>
          <a:p>
            <a:pPr marL="0" indent="0" eaLnBrk="1" hangingPunct="1">
              <a:buFontTx/>
              <a:buNone/>
            </a:pPr>
            <a:r>
              <a:rPr lang="el-GR" sz="2400" b="1" smtClean="0"/>
              <a:t>Ενδιάμεσοι διαλύτες</a:t>
            </a:r>
          </a:p>
          <a:p>
            <a:pPr marL="0" indent="0" eaLnBrk="1" hangingPunct="1">
              <a:buFontTx/>
              <a:buNone/>
            </a:pPr>
            <a:r>
              <a:rPr lang="el-GR" sz="2000" b="1" smtClean="0"/>
              <a:t>Κετόνες – Αλδεϋδες</a:t>
            </a:r>
            <a:r>
              <a:rPr lang="el-GR" sz="2000" smtClean="0"/>
              <a:t> : εισαγωγή πολικότητας σε μη πολικούς διαλύτες </a:t>
            </a:r>
            <a:r>
              <a:rPr lang="el-GR" sz="2000" smtClean="0">
                <a:sym typeface="Symbol" pitchFamily="18" charset="2"/>
              </a:rPr>
              <a:t> αύξηση διαλυτότητας των μη-πολικών διαλυτών σε πολικούς διαλύτες (π.χ. ακετόνη σε νερό αυξάνει την διαλυτότητα του αιθέρα)</a:t>
            </a:r>
          </a:p>
          <a:p>
            <a:pPr marL="0" indent="0" eaLnBrk="1" hangingPunct="1">
              <a:buFontTx/>
              <a:buNone/>
            </a:pPr>
            <a:endParaRPr lang="el-GR" sz="200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400" smtClean="0">
                <a:sym typeface="Symbol" pitchFamily="18" charset="2"/>
              </a:rPr>
              <a:t>Η διαλυτότητα εξαρτάται από τις χημικές, ηλεκτρικές και δομικές αλληλεπιδράσεις ανάμεσα στα μόρια του διαλύτη και της ουσίας</a:t>
            </a:r>
          </a:p>
        </p:txBody>
      </p:sp>
    </p:spTree>
    <p:extLst>
      <p:ext uri="{BB962C8B-B14F-4D97-AF65-F5344CB8AC3E}">
        <p14:creationId xmlns:p14="http://schemas.microsoft.com/office/powerpoint/2010/main" val="20178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Διαλυτότητα αερίων σε υγρά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2000" dirty="0" smtClean="0"/>
              <a:t>Εξαρτάται 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από την </a:t>
            </a:r>
            <a:r>
              <a:rPr lang="el-GR" sz="2000" b="1" dirty="0" smtClean="0"/>
              <a:t>πίεση</a:t>
            </a:r>
            <a:r>
              <a:rPr lang="el-GR" sz="2000" dirty="0" smtClean="0"/>
              <a:t> του αερίου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την </a:t>
            </a:r>
            <a:r>
              <a:rPr lang="el-GR" sz="2000" b="1" dirty="0" smtClean="0"/>
              <a:t>θερμοκρασία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την παρουσία </a:t>
            </a:r>
            <a:r>
              <a:rPr lang="el-GR" sz="2000" b="1" dirty="0" smtClean="0"/>
              <a:t>αλάτων</a:t>
            </a:r>
            <a:r>
              <a:rPr lang="el-GR" sz="2000" dirty="0" smtClean="0"/>
              <a:t> και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την ύπαρξη </a:t>
            </a:r>
            <a:r>
              <a:rPr lang="el-GR" sz="2000" b="1" dirty="0" smtClean="0"/>
              <a:t>χημικής αντίδρασης</a:t>
            </a:r>
            <a:r>
              <a:rPr lang="el-GR" sz="2000" dirty="0" smtClean="0"/>
              <a:t> ανάμεσα στον διαλύτη και την ουσία.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400" dirty="0" smtClean="0"/>
          </a:p>
          <a:p>
            <a:pPr marL="609600" indent="-609600" eaLnBrk="1" hangingPunct="1">
              <a:buFontTx/>
              <a:buNone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4422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47700"/>
          </a:xfrm>
        </p:spPr>
        <p:txBody>
          <a:bodyPr/>
          <a:lstStyle/>
          <a:p>
            <a:pPr eaLnBrk="1" hangingPunct="1"/>
            <a:r>
              <a:rPr lang="el-GR" sz="2800" b="1" smtClean="0"/>
              <a:t>Διαλυτότητα αερίων στα υγρά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5184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b="1" dirty="0" smtClean="0"/>
              <a:t>Επίδραση της πίεσης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	</a:t>
            </a:r>
            <a:r>
              <a:rPr lang="el-GR" sz="2000" b="1" dirty="0" smtClean="0"/>
              <a:t>Νόμος </a:t>
            </a:r>
            <a:r>
              <a:rPr lang="en-US" sz="2000" b="1" dirty="0" smtClean="0"/>
              <a:t>Henry</a:t>
            </a:r>
            <a:r>
              <a:rPr lang="en-US" sz="2000" dirty="0" smtClean="0"/>
              <a:t> : 		C = </a:t>
            </a:r>
            <a:r>
              <a:rPr lang="el-GR" sz="2000" dirty="0" smtClean="0"/>
              <a:t>σ*</a:t>
            </a:r>
            <a:r>
              <a:rPr lang="en-US" sz="2000" dirty="0" smtClean="0"/>
              <a:t>P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C </a:t>
            </a:r>
            <a:r>
              <a:rPr lang="el-GR" sz="2000" dirty="0" smtClean="0"/>
              <a:t>: συγκέντρωση του διαλυμένου αερίου σε </a:t>
            </a:r>
            <a:r>
              <a:rPr lang="en-US" sz="2000" dirty="0" smtClean="0"/>
              <a:t>g </a:t>
            </a:r>
            <a:r>
              <a:rPr lang="el-GR" sz="2000" dirty="0" smtClean="0"/>
              <a:t>ανά </a:t>
            </a:r>
            <a:r>
              <a:rPr lang="en-US" sz="2000" dirty="0" smtClean="0"/>
              <a:t>l </a:t>
            </a:r>
            <a:r>
              <a:rPr lang="el-GR" sz="2000" dirty="0" smtClean="0"/>
              <a:t>διαλύτη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σ : συντελεστής διαλυτότητας ίσος με το αντίστροφο της σταθεράς του νόμου του </a:t>
            </a:r>
            <a:r>
              <a:rPr lang="en-US" sz="2000" dirty="0" smtClean="0"/>
              <a:t>Henry, k, </a:t>
            </a:r>
            <a:r>
              <a:rPr lang="el-GR" sz="2000" dirty="0" smtClean="0"/>
              <a:t>και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P </a:t>
            </a:r>
            <a:r>
              <a:rPr lang="el-GR" sz="2000" dirty="0" smtClean="0"/>
              <a:t>: μερική πίεση του αερίου στον υπερκείμενο του διαλύματος χώρο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Πολύ μικρός αριθμός σκευασμάτων – αναψυκτικά ποτά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l-GR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b="1" dirty="0" smtClean="0"/>
              <a:t>Επίδραση της θερμοκρασίας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Αύξηση της θερμοκρασίας </a:t>
            </a:r>
            <a:r>
              <a:rPr lang="el-GR" sz="2000" dirty="0" smtClean="0">
                <a:sym typeface="Symbol" pitchFamily="18" charset="2"/>
              </a:rPr>
              <a:t> μείωση της διαλυτότητας – μεγάλη τάση των αερίων για διαστολή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l-GR" sz="16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b="1" dirty="0" smtClean="0"/>
              <a:t>Επίδραση της παρουσίας αλάτων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Προσθήκη ιοντικής ένωσης ή πολικής μη ηλεκτρολυτικής ένωσης </a:t>
            </a:r>
            <a:r>
              <a:rPr lang="el-GR" sz="2000" dirty="0" smtClean="0">
                <a:sym typeface="Symbol" pitchFamily="18" charset="2"/>
              </a:rPr>
              <a:t> μείωση της διαλυτότητας</a:t>
            </a:r>
          </a:p>
        </p:txBody>
      </p:sp>
    </p:spTree>
    <p:extLst>
      <p:ext uri="{BB962C8B-B14F-4D97-AF65-F5344CB8AC3E}">
        <p14:creationId xmlns:p14="http://schemas.microsoft.com/office/powerpoint/2010/main" val="39743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731837"/>
          </a:xfrm>
        </p:spPr>
        <p:txBody>
          <a:bodyPr/>
          <a:lstStyle/>
          <a:p>
            <a:pPr eaLnBrk="1" hangingPunct="1"/>
            <a:r>
              <a:rPr lang="el-GR" sz="2800" b="1" smtClean="0"/>
              <a:t>Διαλυτότητα αερίων στα υγρά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25538"/>
            <a:ext cx="6981825" cy="3168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b="1" dirty="0" smtClean="0">
                <a:sym typeface="Symbol" pitchFamily="18" charset="2"/>
              </a:rPr>
              <a:t>Επίδραση χημικών αντιδράσεων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Χημική αντίδραση ανάμεσα στα μόρια διαλύτη και ουσίας  αύξηση της διαλυτότητας (π.χ. </a:t>
            </a:r>
            <a:r>
              <a:rPr lang="en-US" sz="1800" dirty="0" err="1" smtClean="0">
                <a:sym typeface="Symbol" pitchFamily="18" charset="2"/>
              </a:rPr>
              <a:t>HCl</a:t>
            </a:r>
            <a:r>
              <a:rPr lang="en-US" sz="1800" dirty="0" smtClean="0">
                <a:sym typeface="Symbol" pitchFamily="18" charset="2"/>
              </a:rPr>
              <a:t>, NH</a:t>
            </a:r>
            <a:r>
              <a:rPr lang="en-US" sz="1800" baseline="-25000" dirty="0" smtClean="0">
                <a:sym typeface="Symbol" pitchFamily="18" charset="2"/>
              </a:rPr>
              <a:t>3</a:t>
            </a:r>
            <a:r>
              <a:rPr lang="en-US" sz="1800" dirty="0" smtClean="0">
                <a:sym typeface="Symbol" pitchFamily="18" charset="2"/>
              </a:rPr>
              <a:t>, CO</a:t>
            </a:r>
            <a:r>
              <a:rPr lang="en-US" sz="1800" baseline="-25000" dirty="0" smtClean="0">
                <a:sym typeface="Symbol" pitchFamily="18" charset="2"/>
              </a:rPr>
              <a:t>2</a:t>
            </a:r>
            <a:r>
              <a:rPr lang="en-US" sz="1800" dirty="0" smtClean="0">
                <a:sym typeface="Symbol" pitchFamily="18" charset="2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Συντελεστής απορρόφησης </a:t>
            </a:r>
            <a:r>
              <a:rPr lang="en-US" sz="1800" dirty="0" smtClean="0">
                <a:sym typeface="Symbol" pitchFamily="18" charset="2"/>
              </a:rPr>
              <a:t>Bunsen, </a:t>
            </a:r>
            <a:r>
              <a:rPr lang="el-GR" sz="1800" dirty="0" smtClean="0">
                <a:sym typeface="Symbol" pitchFamily="18" charset="2"/>
              </a:rPr>
              <a:t>α</a:t>
            </a:r>
          </a:p>
          <a:p>
            <a:pPr marL="0" indent="0" algn="ctr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α*</a:t>
            </a:r>
            <a:r>
              <a:rPr lang="en-US" sz="1800" dirty="0" smtClean="0">
                <a:sym typeface="Symbol" pitchFamily="18" charset="2"/>
              </a:rPr>
              <a:t>P </a:t>
            </a:r>
            <a:r>
              <a:rPr lang="el-GR" sz="1800" dirty="0" smtClean="0">
                <a:sym typeface="Symbol" pitchFamily="18" charset="2"/>
              </a:rPr>
              <a:t>= </a:t>
            </a:r>
            <a:r>
              <a:rPr lang="en-US" sz="1800" dirty="0" smtClean="0">
                <a:sym typeface="Symbol" pitchFamily="18" charset="2"/>
              </a:rPr>
              <a:t>V</a:t>
            </a:r>
            <a:r>
              <a:rPr lang="el-GR" sz="1800" baseline="-25000" dirty="0" smtClean="0">
                <a:sym typeface="Symbol" pitchFamily="18" charset="2"/>
              </a:rPr>
              <a:t>αερίου Κ.Σ. </a:t>
            </a:r>
            <a:r>
              <a:rPr lang="el-GR" sz="1800" dirty="0" smtClean="0">
                <a:sym typeface="Symbol" pitchFamily="18" charset="2"/>
              </a:rPr>
              <a:t>/ </a:t>
            </a:r>
            <a:r>
              <a:rPr lang="en-US" sz="1800" dirty="0" smtClean="0">
                <a:sym typeface="Symbol" pitchFamily="18" charset="2"/>
              </a:rPr>
              <a:t>V</a:t>
            </a:r>
            <a:r>
              <a:rPr lang="el-GR" sz="1800" baseline="-25000" dirty="0" smtClean="0">
                <a:sym typeface="Symbol" pitchFamily="18" charset="2"/>
              </a:rPr>
              <a:t>διαλύματος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ym typeface="Symbol" pitchFamily="18" charset="2"/>
              </a:rPr>
              <a:t>V</a:t>
            </a:r>
            <a:r>
              <a:rPr lang="el-GR" sz="1800" baseline="-25000" dirty="0" smtClean="0">
                <a:sym typeface="Symbol" pitchFamily="18" charset="2"/>
              </a:rPr>
              <a:t>αερίου, Κ.Σ. </a:t>
            </a:r>
            <a:r>
              <a:rPr lang="el-GR" sz="1800" dirty="0" smtClean="0">
                <a:sym typeface="Symbol" pitchFamily="18" charset="2"/>
              </a:rPr>
              <a:t>: όγκος αερίου που διαλύεται σε Κ.Σ. πίεσης και θερμοκρασίας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sym typeface="Symbol" pitchFamily="18" charset="2"/>
              </a:rPr>
              <a:t>V</a:t>
            </a:r>
            <a:r>
              <a:rPr lang="el-GR" sz="1800" baseline="-25000" dirty="0" smtClean="0">
                <a:sym typeface="Symbol" pitchFamily="18" charset="2"/>
              </a:rPr>
              <a:t>διαλύματος</a:t>
            </a:r>
            <a:r>
              <a:rPr lang="el-GR" sz="1800" dirty="0" smtClean="0">
                <a:sym typeface="Symbol" pitchFamily="18" charset="2"/>
              </a:rPr>
              <a:t> : όγκος του διαλύματος σε μερική πίεση αερίου </a:t>
            </a:r>
            <a:r>
              <a:rPr lang="en-US" sz="1800" dirty="0" smtClean="0">
                <a:sym typeface="Symbol" pitchFamily="18" charset="2"/>
              </a:rPr>
              <a:t>P</a:t>
            </a:r>
          </a:p>
          <a:p>
            <a:pPr marL="0" indent="0" eaLnBrk="1" hangingPunct="1">
              <a:buFontTx/>
              <a:buNone/>
            </a:pPr>
            <a:endParaRPr lang="en-US" sz="14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1800" b="1" dirty="0" smtClean="0">
                <a:sym typeface="Symbol" pitchFamily="18" charset="2"/>
              </a:rPr>
              <a:t>Συντελεστές </a:t>
            </a:r>
            <a:r>
              <a:rPr lang="en-US" sz="1800" b="1" dirty="0" smtClean="0">
                <a:sym typeface="Symbol" pitchFamily="18" charset="2"/>
              </a:rPr>
              <a:t>Bunsen </a:t>
            </a:r>
            <a:r>
              <a:rPr lang="el-GR" sz="1800" b="1" dirty="0" smtClean="0">
                <a:sym typeface="Symbol" pitchFamily="18" charset="2"/>
              </a:rPr>
              <a:t>για αέρια στο νερό στους 0 και 25</a:t>
            </a:r>
            <a:r>
              <a:rPr lang="en-US" sz="1800" b="1" dirty="0" smtClean="0">
                <a:sym typeface="Symbol" pitchFamily="18" charset="2"/>
              </a:rPr>
              <a:t>C</a:t>
            </a:r>
          </a:p>
          <a:p>
            <a:pPr marL="0" indent="0" eaLnBrk="1" hangingPunct="1">
              <a:buFontTx/>
              <a:buNone/>
            </a:pPr>
            <a:endParaRPr lang="el-GR" sz="1800" dirty="0" smtClean="0">
              <a:sym typeface="Symbol" pitchFamily="18" charset="2"/>
            </a:endParaRP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ph sz="half" idx="2"/>
          </p:nvPr>
        </p:nvGraphicFramePr>
        <p:xfrm>
          <a:off x="1476375" y="4076700"/>
          <a:ext cx="5832475" cy="2160589"/>
        </p:xfrm>
        <a:graphic>
          <a:graphicData uri="http://schemas.openxmlformats.org/drawingml/2006/table">
            <a:tbl>
              <a:tblPr/>
              <a:tblGrid>
                <a:gridCol w="1944688"/>
                <a:gridCol w="1943100"/>
                <a:gridCol w="1944687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Αέριο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 (0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C)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 (25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C)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Η</a:t>
                      </a:r>
                      <a:r>
                        <a:rPr kumimoji="0" lang="el-G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0,0478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587152"/>
          </a:xfrm>
        </p:spPr>
        <p:txBody>
          <a:bodyPr/>
          <a:lstStyle/>
          <a:p>
            <a:r>
              <a:rPr lang="el-GR" sz="2800" b="1" dirty="0" smtClean="0"/>
              <a:t>ΠΕΡΙΕΧΟΜΕΝΑ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8134672" cy="4971256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 smtClean="0"/>
              <a:t>Διαλυτότητα</a:t>
            </a:r>
          </a:p>
          <a:p>
            <a:pPr marL="0" indent="0">
              <a:buNone/>
            </a:pPr>
            <a:r>
              <a:rPr lang="el-GR" sz="1800" dirty="0"/>
              <a:t>	</a:t>
            </a:r>
            <a:r>
              <a:rPr lang="el-GR" sz="1400" dirty="0" smtClean="0"/>
              <a:t>Ορισμοί</a:t>
            </a:r>
          </a:p>
          <a:p>
            <a:pPr marL="0" indent="0">
              <a:buNone/>
            </a:pPr>
            <a:r>
              <a:rPr lang="el-GR" sz="1400" dirty="0"/>
              <a:t>	</a:t>
            </a:r>
            <a:r>
              <a:rPr lang="el-GR" sz="1400" dirty="0" smtClean="0"/>
              <a:t>Εκφράσεις διαλυτότητας</a:t>
            </a:r>
          </a:p>
          <a:p>
            <a:pPr marL="896938" indent="-896938">
              <a:buNone/>
            </a:pPr>
            <a:r>
              <a:rPr lang="el-GR" sz="1400" dirty="0"/>
              <a:t>	</a:t>
            </a:r>
            <a:r>
              <a:rPr lang="el-GR" sz="1400" dirty="0" smtClean="0"/>
              <a:t>Παράγοντες που επηρεάζουν την διαλυτότητα και αλληλεπιδράσεις διαλύτη – διαλυμένης ένωσης</a:t>
            </a:r>
          </a:p>
          <a:p>
            <a:pPr marL="896938" indent="-896938">
              <a:buNone/>
            </a:pPr>
            <a:r>
              <a:rPr lang="el-GR" sz="1400" dirty="0"/>
              <a:t>	</a:t>
            </a:r>
            <a:r>
              <a:rPr lang="el-GR" sz="1400" dirty="0" smtClean="0"/>
              <a:t>Διαλυτότητα αερίων σε υγρά</a:t>
            </a:r>
          </a:p>
          <a:p>
            <a:pPr marL="896938" indent="-896938">
              <a:buNone/>
            </a:pPr>
            <a:r>
              <a:rPr lang="el-GR" sz="1400" dirty="0"/>
              <a:t>	</a:t>
            </a:r>
            <a:r>
              <a:rPr lang="el-GR" sz="1400" dirty="0" smtClean="0"/>
              <a:t>Διαλυτότητα υγρών σε υγρά</a:t>
            </a:r>
          </a:p>
          <a:p>
            <a:pPr marL="896938" indent="-896938">
              <a:buNone/>
            </a:pPr>
            <a:r>
              <a:rPr lang="el-GR" sz="1400" dirty="0"/>
              <a:t>	</a:t>
            </a:r>
            <a:r>
              <a:rPr lang="el-GR" sz="1400" dirty="0" smtClean="0"/>
              <a:t>Διαλυτότητα στερεών σε υγρά</a:t>
            </a:r>
          </a:p>
          <a:p>
            <a:pPr marL="896938" indent="-896938">
              <a:buNone/>
            </a:pPr>
            <a:r>
              <a:rPr lang="el-GR" sz="1400" dirty="0"/>
              <a:t>	</a:t>
            </a:r>
            <a:r>
              <a:rPr lang="el-GR" sz="1400" dirty="0" smtClean="0"/>
              <a:t>Μη-ιδανικά διαλύματα</a:t>
            </a:r>
          </a:p>
          <a:p>
            <a:pPr marL="896938" indent="-896938">
              <a:buNone/>
            </a:pPr>
            <a:r>
              <a:rPr lang="el-GR" sz="1400" dirty="0"/>
              <a:t>	</a:t>
            </a:r>
            <a:r>
              <a:rPr lang="el-GR" sz="1400" dirty="0" smtClean="0"/>
              <a:t>Διαλυτότητα ισχυρών ηλεκτρολυτών</a:t>
            </a:r>
          </a:p>
          <a:p>
            <a:pPr marL="896938" indent="-896938">
              <a:buNone/>
            </a:pPr>
            <a:r>
              <a:rPr lang="el-GR" sz="1400" dirty="0"/>
              <a:t>	</a:t>
            </a:r>
            <a:r>
              <a:rPr lang="el-GR" sz="1400" dirty="0" smtClean="0"/>
              <a:t>Διαλυτότητα ασθενών ηλεκτρολυτών</a:t>
            </a:r>
          </a:p>
          <a:p>
            <a:pPr marL="896938" indent="-896938">
              <a:buNone/>
            </a:pPr>
            <a:r>
              <a:rPr lang="el-GR" sz="1400" dirty="0"/>
              <a:t>	</a:t>
            </a:r>
            <a:r>
              <a:rPr lang="el-GR" sz="1400" dirty="0" smtClean="0"/>
              <a:t>Επίδραση συνδιαλυτών στην διαλυτότητα βιοδραστικών ενώσεων</a:t>
            </a:r>
          </a:p>
          <a:p>
            <a:pPr marL="896938" indent="-896938">
              <a:buNone/>
            </a:pPr>
            <a:r>
              <a:rPr lang="el-GR" sz="1400" dirty="0"/>
              <a:t>	</a:t>
            </a:r>
            <a:r>
              <a:rPr lang="el-GR" sz="1400" dirty="0" smtClean="0"/>
              <a:t>Επίδραση βιοδραστικών ενώσεων</a:t>
            </a:r>
          </a:p>
          <a:p>
            <a:pPr marL="896938" indent="-896938">
              <a:buNone/>
            </a:pPr>
            <a:r>
              <a:rPr lang="el-GR" sz="1400" dirty="0"/>
              <a:t>	</a:t>
            </a:r>
            <a:r>
              <a:rPr lang="el-GR" sz="1400" dirty="0" smtClean="0"/>
              <a:t>Επίδραση άλλων παραγόντων στην διαλυτότητα στερεών</a:t>
            </a:r>
          </a:p>
          <a:p>
            <a:pPr marL="896938" indent="-896938">
              <a:buNone/>
            </a:pPr>
            <a:r>
              <a:rPr lang="el-GR" sz="1800" dirty="0" smtClean="0"/>
              <a:t>Κατανομή</a:t>
            </a:r>
          </a:p>
          <a:p>
            <a:pPr marL="896938" indent="-896938">
              <a:buNone/>
            </a:pPr>
            <a:r>
              <a:rPr lang="el-GR" sz="1800" dirty="0"/>
              <a:t>	</a:t>
            </a:r>
            <a:r>
              <a:rPr lang="el-GR" sz="1400" dirty="0" smtClean="0"/>
              <a:t>Κατανομή ενώσεων ανάμεσα σε μη-αναμίξιμους διαλύτες</a:t>
            </a:r>
          </a:p>
          <a:p>
            <a:pPr marL="896938" indent="-896938">
              <a:buNone/>
            </a:pPr>
            <a:r>
              <a:rPr lang="el-GR" sz="1400" dirty="0"/>
              <a:t>	</a:t>
            </a:r>
            <a:r>
              <a:rPr lang="el-GR" sz="1400" dirty="0" smtClean="0"/>
              <a:t>Επίδραση της ιοντικής διάστασης και της μοριακής σύζευξης στην κατανομή ασθενών διαλυτών</a:t>
            </a:r>
          </a:p>
          <a:p>
            <a:pPr marL="896938" indent="-896938">
              <a:buNone/>
            </a:pPr>
            <a:r>
              <a:rPr lang="el-GR" sz="1400" dirty="0"/>
              <a:t>	</a:t>
            </a:r>
            <a:r>
              <a:rPr lang="el-GR" sz="1400" dirty="0" smtClean="0"/>
              <a:t>Συντηρητική δράση ασθενών οξέων στο σύστημα ελαίου-νερού</a:t>
            </a:r>
          </a:p>
          <a:p>
            <a:pPr marL="896938" indent="-896938">
              <a:buNone/>
            </a:pPr>
            <a:r>
              <a:rPr lang="el-GR" sz="1400" dirty="0"/>
              <a:t>	</a:t>
            </a:r>
            <a:r>
              <a:rPr lang="el-GR" sz="1400" dirty="0" smtClean="0"/>
              <a:t>Δράση φαρμάκων και συντελεστές κατανομής</a:t>
            </a:r>
            <a:endParaRPr lang="el-GR" sz="1800" dirty="0" smtClean="0"/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l-GR" sz="1800" dirty="0" smtClean="0"/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3254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587375"/>
          </a:xfrm>
        </p:spPr>
        <p:txBody>
          <a:bodyPr/>
          <a:lstStyle/>
          <a:p>
            <a:pPr eaLnBrk="1" hangingPunct="1"/>
            <a:r>
              <a:rPr lang="el-GR" sz="2800" b="1" smtClean="0"/>
              <a:t>Διαλυτότητα υγρών στα υγρά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80400" cy="48990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b="1" dirty="0" smtClean="0"/>
              <a:t>Ιδανικά – Πραγματικά διαλύματα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b="1" dirty="0" smtClean="0"/>
              <a:t>Νόμος </a:t>
            </a:r>
            <a:r>
              <a:rPr lang="en-US" sz="2000" b="1" dirty="0" err="1" smtClean="0"/>
              <a:t>Raoult</a:t>
            </a:r>
            <a:r>
              <a:rPr lang="en-US" sz="2000" dirty="0" smtClean="0"/>
              <a:t> 		</a:t>
            </a:r>
            <a:r>
              <a:rPr lang="el-GR" sz="2000" dirty="0" smtClean="0"/>
              <a:t>: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= P</a:t>
            </a:r>
            <a:r>
              <a:rPr lang="en-US" sz="2000" baseline="-25000" dirty="0" smtClean="0"/>
              <a:t>i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*X</a:t>
            </a:r>
            <a:r>
              <a:rPr lang="en-US" sz="2000" baseline="-25000" dirty="0" smtClean="0"/>
              <a:t>i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(</a:t>
            </a:r>
            <a:r>
              <a:rPr lang="el-GR" sz="2000" dirty="0" smtClean="0"/>
              <a:t>ιδανικό διάλυμα : εφαρμογή σε όλη την περιοχή συγκεντρώσεων)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Α. </a:t>
            </a:r>
            <a:r>
              <a:rPr lang="el-GR" sz="2000" u="sng" dirty="0" smtClean="0"/>
              <a:t>Αρνητικές αποκλίσεις</a:t>
            </a:r>
            <a:r>
              <a:rPr lang="el-GR" sz="2000" dirty="0" smtClean="0"/>
              <a:t> : αύξηση της διαλυτότητας, δεσμός υδρογόνου – </a:t>
            </a:r>
            <a:r>
              <a:rPr lang="el-GR" sz="2000" dirty="0" err="1" smtClean="0"/>
              <a:t>επιδιαλύτωση</a:t>
            </a:r>
            <a:endParaRPr lang="el-GR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Β. </a:t>
            </a:r>
            <a:r>
              <a:rPr lang="el-GR" sz="2000" u="sng" dirty="0" smtClean="0"/>
              <a:t>Θετικές αποκλίσεις</a:t>
            </a:r>
            <a:r>
              <a:rPr lang="el-GR" sz="2000" dirty="0" smtClean="0"/>
              <a:t> : μείωση διαλυτότητας, σχηματισμός διμερών μορίων ή μεγαλύτερης τάξεως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b="1" dirty="0" smtClean="0"/>
              <a:t>Εσωτερικές Πιέσεις</a:t>
            </a:r>
            <a:r>
              <a:rPr lang="el-GR" sz="2000" dirty="0" smtClean="0"/>
              <a:t> (ελκτικές δυνάμεις) :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= (</a:t>
            </a:r>
            <a:r>
              <a:rPr lang="el-GR" sz="2000" dirty="0" smtClean="0"/>
              <a:t>ΔΗ</a:t>
            </a:r>
            <a:r>
              <a:rPr lang="en-US" sz="2000" baseline="-25000" dirty="0" smtClean="0"/>
              <a:t>u</a:t>
            </a:r>
            <a:r>
              <a:rPr lang="en-US" sz="2000" dirty="0" smtClean="0"/>
              <a:t> – RT) / V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ΔΗ</a:t>
            </a:r>
            <a:r>
              <a:rPr lang="en-US" sz="2000" baseline="-25000" dirty="0" smtClean="0"/>
              <a:t>u</a:t>
            </a:r>
            <a:r>
              <a:rPr lang="en-US" sz="2000" dirty="0" smtClean="0"/>
              <a:t> </a:t>
            </a:r>
            <a:r>
              <a:rPr lang="el-GR" sz="2000" dirty="0" smtClean="0"/>
              <a:t>: θερμότητα εξάτμισης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V </a:t>
            </a:r>
            <a:r>
              <a:rPr lang="el-GR" sz="2000" dirty="0" smtClean="0"/>
              <a:t>: μοριακός όγκος υγρού σε ορισμένη θερμοκρασία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b="1" dirty="0" smtClean="0"/>
              <a:t>Διαφορετικές εσωτερικές πιέσεις</a:t>
            </a:r>
            <a:r>
              <a:rPr lang="el-GR" sz="2000" dirty="0" smtClean="0"/>
              <a:t>: μικρές αλληλεπιδράσεις και διαλυτότητα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b="1" dirty="0" smtClean="0"/>
              <a:t>Πολικά υγρά</a:t>
            </a:r>
            <a:r>
              <a:rPr lang="el-GR" sz="2000" dirty="0" smtClean="0"/>
              <a:t>: μεγάλες εσωτερικές πιέσεις, διαλύουν ενώσεις παρόμοιας φύσης</a:t>
            </a:r>
          </a:p>
        </p:txBody>
      </p:sp>
    </p:spTree>
    <p:extLst>
      <p:ext uri="{BB962C8B-B14F-4D97-AF65-F5344CB8AC3E}">
        <p14:creationId xmlns:p14="http://schemas.microsoft.com/office/powerpoint/2010/main" val="30176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15937"/>
          </a:xfrm>
        </p:spPr>
        <p:txBody>
          <a:bodyPr/>
          <a:lstStyle/>
          <a:p>
            <a:pPr eaLnBrk="1" hangingPunct="1"/>
            <a:r>
              <a:rPr lang="el-GR" sz="2400" b="1" smtClean="0"/>
              <a:t>Διαλυτότητα υγρών στα υγρά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80400" cy="41036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b="1" dirty="0" smtClean="0"/>
              <a:t>Υγρό – Υγρό:</a:t>
            </a:r>
            <a:r>
              <a:rPr lang="el-GR" sz="200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α) πλήρης ανάμιξη (φαρμακοτεχνικά αποδεκτή) και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β) μερική ανάμιξη</a:t>
            </a:r>
          </a:p>
          <a:p>
            <a:pPr marL="0" indent="0" eaLnBrk="1" hangingPunct="1">
              <a:buFontTx/>
              <a:buNone/>
            </a:pPr>
            <a:r>
              <a:rPr lang="el-GR" sz="2000" b="1" dirty="0" smtClean="0"/>
              <a:t>Επίδραση της θερμοκρασίας</a:t>
            </a:r>
            <a:r>
              <a:rPr lang="el-GR" sz="2000" dirty="0" smtClean="0"/>
              <a:t> στις αμοιβαίες διαλυτότητες των μερικά αναμίξιμων υγρών – Ανώτατη και κατώτατη θερμοκρασία ανάμιξης</a:t>
            </a:r>
          </a:p>
          <a:p>
            <a:pPr marL="0" indent="0" eaLnBrk="1" hangingPunct="1">
              <a:buFontTx/>
              <a:buNone/>
            </a:pPr>
            <a:r>
              <a:rPr lang="el-GR" sz="2000" b="1" dirty="0" smtClean="0"/>
              <a:t>Επίδραση ξένων ενώσεων</a:t>
            </a:r>
            <a:r>
              <a:rPr lang="el-GR" sz="2000" dirty="0" smtClean="0"/>
              <a:t> (διαλυτές και στις δύο φάσεις) στην ανώτατη και την κατώτατη θερμοκρασία ανάμιξης</a:t>
            </a:r>
          </a:p>
          <a:p>
            <a:pPr marL="0" indent="0" eaLnBrk="1" hangingPunct="1">
              <a:buFontTx/>
              <a:buNone/>
            </a:pPr>
            <a:r>
              <a:rPr lang="el-GR" sz="2000" b="1" dirty="0" smtClean="0"/>
              <a:t>Προσθήκη τρίτης ένωσης</a:t>
            </a:r>
            <a:r>
              <a:rPr lang="el-GR" sz="2000" dirty="0" smtClean="0"/>
              <a:t> στο σύστημα </a:t>
            </a:r>
            <a:r>
              <a:rPr lang="el-GR" sz="2000" dirty="0" smtClean="0">
                <a:sym typeface="Symbol" pitchFamily="18" charset="2"/>
              </a:rPr>
              <a:t> Τριαδικό σύστημα</a:t>
            </a:r>
          </a:p>
          <a:p>
            <a:pPr marL="0" indent="0" eaLnBrk="1" hangingPunct="1">
              <a:buFontTx/>
              <a:buNone/>
            </a:pPr>
            <a:endParaRPr lang="el-GR" sz="2000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70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1593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Διαλυτότητα υγρών στα υγρά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114800"/>
          </a:xfrm>
        </p:spPr>
        <p:txBody>
          <a:bodyPr/>
          <a:lstStyle/>
          <a:p>
            <a:pPr marL="444500" indent="-444500" eaLnBrk="1" hangingPunct="1">
              <a:lnSpc>
                <a:spcPct val="90000"/>
              </a:lnSpc>
              <a:buFontTx/>
              <a:buAutoNum type="arabicParenR"/>
            </a:pPr>
            <a:r>
              <a:rPr lang="el-GR" sz="2000" dirty="0" smtClean="0">
                <a:sym typeface="Symbol" pitchFamily="18" charset="2"/>
              </a:rPr>
              <a:t>Ένωση διαλυτή μόνο σε ένα διαλύτη ή μεγάλη διαφορά διαλυτότητα στις δύο φάσεις 	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sym typeface="Symbol" pitchFamily="18" charset="2"/>
              </a:rPr>
              <a:t>	 μείωση της αμοιβαίας διαλυτότητας, 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sym typeface="Symbol" pitchFamily="18" charset="2"/>
              </a:rPr>
              <a:t>	αύξηση της ανώτατης κρίσιμης θερμοκρασίας και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sym typeface="Symbol" pitchFamily="18" charset="2"/>
              </a:rPr>
              <a:t>	μείωση της κατώτατης κρίσιμης θερμοκρασίας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sym typeface="Symbol" pitchFamily="18" charset="2"/>
              </a:rPr>
              <a:t>2) 	Παρόμοια διαλυτότητα της ένωσης στις δύο φάσεις 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sym typeface="Symbol" pitchFamily="18" charset="2"/>
              </a:rPr>
              <a:t>	 αύξηση της αμοιβαίας διαλυτότητας, 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sym typeface="Symbol" pitchFamily="18" charset="2"/>
              </a:rPr>
              <a:t>	μείωση της ανώτατης κρίσιμης θερμοκρασίας και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sym typeface="Symbol" pitchFamily="18" charset="2"/>
              </a:rPr>
              <a:t>	αύξηση της κατώτατης κρίσιμης θερμοκρασίας</a:t>
            </a:r>
          </a:p>
          <a:p>
            <a:pPr marL="444500" indent="-444500" eaLnBrk="1" hangingPunct="1">
              <a:lnSpc>
                <a:spcPct val="90000"/>
              </a:lnSpc>
              <a:buFontTx/>
              <a:buNone/>
            </a:pPr>
            <a:r>
              <a:rPr lang="el-GR" sz="2000" b="1" dirty="0" smtClean="0"/>
              <a:t>Μίξη :</a:t>
            </a:r>
            <a:r>
              <a:rPr lang="el-GR" sz="2000" dirty="0" smtClean="0"/>
              <a:t> αύξηση της αμοιβαίας διαλυτότητας δύο μερικά αναμίξιμων υγρών παρουσία τρίτης ένωσης</a:t>
            </a:r>
          </a:p>
        </p:txBody>
      </p:sp>
    </p:spTree>
    <p:extLst>
      <p:ext uri="{BB962C8B-B14F-4D97-AF65-F5344CB8AC3E}">
        <p14:creationId xmlns:p14="http://schemas.microsoft.com/office/powerpoint/2010/main" val="1091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64807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Διαλυτότητα στερεών στα υγρά</a:t>
            </a:r>
            <a:r>
              <a:rPr lang="en-US" sz="2400" b="1" dirty="0" smtClean="0"/>
              <a:t> (1)</a:t>
            </a:r>
            <a:endParaRPr lang="el-GR" sz="2400" b="1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052736"/>
            <a:ext cx="8352928" cy="22320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b="1" dirty="0" smtClean="0"/>
              <a:t>Ιδανικά Διαλύματα</a:t>
            </a:r>
          </a:p>
          <a:p>
            <a:pPr marL="0" indent="0" eaLnBrk="1" hangingPunct="1">
              <a:buFontTx/>
              <a:buNone/>
            </a:pPr>
            <a:r>
              <a:rPr lang="el-GR" sz="2000" b="1" dirty="0" smtClean="0"/>
              <a:t>Διαλυτότητα:</a:t>
            </a:r>
            <a:r>
              <a:rPr lang="el-GR" sz="2000" dirty="0" smtClean="0"/>
              <a:t> θερμοκρασία, σημείο τήξης στερεού, μοριακή θερμότητα τήξης, Δ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 – (</a:t>
            </a:r>
            <a:r>
              <a:rPr lang="el-GR" sz="2000" dirty="0" smtClean="0"/>
              <a:t>ανεξάρτητη της φύσης του διαλύτη)</a:t>
            </a:r>
          </a:p>
          <a:p>
            <a:pPr marL="0" indent="0" eaLnBrk="1" hangingPunct="1">
              <a:buFontTx/>
              <a:buNone/>
            </a:pPr>
            <a:r>
              <a:rPr lang="el-GR" sz="2000" b="1" dirty="0" smtClean="0"/>
              <a:t>Θερμότητα διάλυσης</a:t>
            </a:r>
            <a:r>
              <a:rPr lang="el-GR" sz="2000" dirty="0" smtClean="0"/>
              <a:t> = Μοριακή θερμότητα τήξης (σταθερή, ανεξάρτητη της θερμοκρασίας)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Ιδανικό διάλυμα στερεού σε υγρό: </a:t>
            </a:r>
          </a:p>
        </p:txBody>
      </p:sp>
      <p:graphicFrame>
        <p:nvGraphicFramePr>
          <p:cNvPr id="1026" name="Object 102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9300" y="3284538"/>
          <a:ext cx="6211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4" name="Εξίσωση" r:id="rId3" imgW="3200400" imgH="482600" progId="Equation.3">
                  <p:embed/>
                </p:oleObj>
              </mc:Choice>
              <mc:Fallback>
                <p:oleObj name="Εξίσωση" r:id="rId3" imgW="3200400" imgH="482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284538"/>
                        <a:ext cx="6211888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67544" y="5445224"/>
            <a:ext cx="82089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1600" dirty="0" smtClean="0"/>
              <a:t>Προσδιορισμός </a:t>
            </a:r>
            <a:r>
              <a:rPr lang="el-GR" sz="1600" dirty="0"/>
              <a:t>της μοριακής θερμότητας τήξης </a:t>
            </a:r>
            <a:r>
              <a:rPr lang="el-GR" sz="1600" dirty="0" smtClean="0"/>
              <a:t>(από την κλίση)</a:t>
            </a:r>
            <a:r>
              <a:rPr lang="en-US" sz="1600" dirty="0" smtClean="0"/>
              <a:t> </a:t>
            </a:r>
            <a:r>
              <a:rPr lang="el-GR" sz="1600" dirty="0" smtClean="0"/>
              <a:t>στην γραφική παράσταση του φυσικού λογάριθμου της διαλυτότητας έναντι του αντιστρόφου της θερμοκρασίας</a:t>
            </a:r>
            <a:endParaRPr lang="el-GR" sz="16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7544" y="4293096"/>
            <a:ext cx="82809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 dirty="0" smtClean="0"/>
              <a:t>T</a:t>
            </a:r>
            <a:r>
              <a:rPr lang="en-US" sz="1600" baseline="-25000" dirty="0" smtClean="0"/>
              <a:t>m</a:t>
            </a:r>
            <a:r>
              <a:rPr lang="en-US" sz="1600" dirty="0" smtClean="0"/>
              <a:t> : </a:t>
            </a:r>
            <a:r>
              <a:rPr lang="el-GR" sz="1600" dirty="0" smtClean="0"/>
              <a:t>θερμοκρασία τήξης</a:t>
            </a:r>
          </a:p>
          <a:p>
            <a:pPr>
              <a:spcBef>
                <a:spcPct val="20000"/>
              </a:spcBef>
            </a:pPr>
            <a:r>
              <a:rPr lang="el-GR" sz="1600" dirty="0" smtClean="0"/>
              <a:t>Δ</a:t>
            </a:r>
            <a:r>
              <a:rPr lang="en-US" sz="1600" dirty="0" smtClean="0"/>
              <a:t>C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 :  </a:t>
            </a:r>
            <a:r>
              <a:rPr lang="el-GR" sz="1600" dirty="0" smtClean="0"/>
              <a:t>διαφορά της μοριακής θερμοχωρητικότητας της κρυσταλλικής φάσης και της μοριακής θερμοχωρητικότητας  του υποθετικού </a:t>
            </a:r>
            <a:r>
              <a:rPr lang="el-GR" sz="1600" dirty="0" err="1" smtClean="0"/>
              <a:t>υπέρψυχρου</a:t>
            </a:r>
            <a:r>
              <a:rPr lang="el-GR" sz="1600" dirty="0" smtClean="0"/>
              <a:t> υγρού στην ίδια θερμοκρασία – συνδέεται με την μεταβολή της εντροπίας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4513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72072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Διαλυτότητα στερεών στα υγρά</a:t>
            </a:r>
            <a:r>
              <a:rPr lang="en-US" sz="2400" b="1" dirty="0" smtClean="0"/>
              <a:t> (2)</a:t>
            </a:r>
            <a:endParaRPr lang="el-GR" sz="2400" b="1" dirty="0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908720"/>
            <a:ext cx="7272337" cy="1376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b="1" dirty="0" smtClean="0"/>
              <a:t>Μη-ιδανικά Διαλύματα</a:t>
            </a:r>
          </a:p>
          <a:p>
            <a:pPr eaLnBrk="1" hangingPunct="1">
              <a:buFontTx/>
              <a:buNone/>
            </a:pPr>
            <a:r>
              <a:rPr lang="el-GR" sz="1800" dirty="0" err="1" smtClean="0"/>
              <a:t>Ενεργότητα</a:t>
            </a:r>
            <a:r>
              <a:rPr lang="el-GR" sz="1800" dirty="0" smtClean="0"/>
              <a:t> – Συντελεστής </a:t>
            </a:r>
            <a:r>
              <a:rPr lang="el-GR" sz="1800" dirty="0" err="1" smtClean="0"/>
              <a:t>ενεργότητας</a:t>
            </a:r>
            <a:r>
              <a:rPr lang="el-GR" sz="1800" dirty="0" smtClean="0"/>
              <a:t> ( α = </a:t>
            </a:r>
            <a:r>
              <a:rPr lang="el-GR" sz="1800" dirty="0" err="1" smtClean="0"/>
              <a:t>Χ*γ</a:t>
            </a:r>
            <a:r>
              <a:rPr lang="el-GR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Συντελεστής </a:t>
            </a:r>
            <a:r>
              <a:rPr lang="el-GR" sz="1800" dirty="0" err="1" smtClean="0"/>
              <a:t>ενεργότητας</a:t>
            </a:r>
            <a:r>
              <a:rPr lang="el-GR" sz="1800" dirty="0" smtClean="0"/>
              <a:t>: διαλύτη, ένωση, θερμοκρασία</a:t>
            </a:r>
          </a:p>
        </p:txBody>
      </p:sp>
      <p:graphicFrame>
        <p:nvGraphicFramePr>
          <p:cNvPr id="2050" name="Object 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11760" y="2132856"/>
          <a:ext cx="363378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0" name="Εξίσωση" r:id="rId3" imgW="1854200" imgH="431800" progId="Equation.3">
                  <p:embed/>
                </p:oleObj>
              </mc:Choice>
              <mc:Fallback>
                <p:oleObj name="Εξίσωση" r:id="rId3" imgW="1854200" imgH="431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132856"/>
                        <a:ext cx="3633787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323528" y="3068960"/>
            <a:ext cx="81359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/>
              <a:t>Υπολογισμός διαλυτότητας έναντι της θερμοκρασίας από την θερμότητα του διαλύματος</a:t>
            </a:r>
          </a:p>
          <a:p>
            <a:pPr>
              <a:spcBef>
                <a:spcPct val="20000"/>
              </a:spcBef>
            </a:pPr>
            <a:r>
              <a:rPr lang="el-GR" sz="2000" b="1" dirty="0" err="1"/>
              <a:t>ΔΗ</a:t>
            </a:r>
            <a:r>
              <a:rPr lang="el-GR" sz="2000" b="1" baseline="-25000" dirty="0" err="1"/>
              <a:t>διαλύματος</a:t>
            </a:r>
            <a:r>
              <a:rPr lang="el-GR" sz="2000" b="1" dirty="0"/>
              <a:t> :</a:t>
            </a:r>
            <a:r>
              <a:rPr lang="el-GR" sz="2000" dirty="0"/>
              <a:t> αντί της μοριακής θερμότητας τήξης για μη-ηλεκτρολύτες, ασθενείς ηλεκτρολύτες και ισχυρούς ηλεκτρολύτες </a:t>
            </a:r>
          </a:p>
        </p:txBody>
      </p:sp>
      <p:graphicFrame>
        <p:nvGraphicFramePr>
          <p:cNvPr id="2051" name="Object 1"/>
          <p:cNvGraphicFramePr>
            <a:graphicFrameLocks noChangeAspect="1"/>
          </p:cNvGraphicFramePr>
          <p:nvPr/>
        </p:nvGraphicFramePr>
        <p:xfrm>
          <a:off x="611560" y="4725144"/>
          <a:ext cx="302418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1" name="Εξίσωση" r:id="rId5" imgW="1637589" imgH="482391" progId="Equation.3">
                  <p:embed/>
                </p:oleObj>
              </mc:Choice>
              <mc:Fallback>
                <p:oleObj name="Εξίσωση" r:id="rId5" imgW="163758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725144"/>
                        <a:ext cx="3024187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3348038" y="3932238"/>
            <a:ext cx="3816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l-GR" sz="2000"/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4284663" y="5157788"/>
            <a:ext cx="40322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l-GR" sz="2000"/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4067944" y="4869160"/>
            <a:ext cx="46815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1600" dirty="0"/>
              <a:t>Για τους ισχυρούς ηλεκτρολύτες</a:t>
            </a:r>
            <a:r>
              <a:rPr lang="en-US" sz="1600" dirty="0"/>
              <a:t> </a:t>
            </a:r>
            <a:r>
              <a:rPr lang="el-GR" sz="1600" dirty="0"/>
              <a:t>ν</a:t>
            </a:r>
            <a:r>
              <a:rPr lang="en-US" sz="1600" dirty="0"/>
              <a:t>R </a:t>
            </a:r>
            <a:r>
              <a:rPr lang="el-GR" sz="1600" dirty="0"/>
              <a:t>αντί του </a:t>
            </a:r>
            <a:r>
              <a:rPr lang="en-US" sz="1600" dirty="0"/>
              <a:t>R, </a:t>
            </a:r>
            <a:r>
              <a:rPr lang="el-GR" sz="1600" dirty="0"/>
              <a:t>όπου ν αριθμός ιόντων που </a:t>
            </a:r>
            <a:r>
              <a:rPr lang="el-GR" sz="1600" dirty="0" err="1"/>
              <a:t>διϊσταται</a:t>
            </a:r>
            <a:r>
              <a:rPr lang="el-GR" sz="1600" dirty="0"/>
              <a:t> ο ηλεκτρολύτης</a:t>
            </a:r>
          </a:p>
        </p:txBody>
      </p:sp>
    </p:spTree>
    <p:extLst>
      <p:ext uri="{BB962C8B-B14F-4D97-AF65-F5344CB8AC3E}">
        <p14:creationId xmlns:p14="http://schemas.microsoft.com/office/powerpoint/2010/main" val="33033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576263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Διαλυτότητα Ισχυρών Ηλεκτρολυτών</a:t>
            </a:r>
            <a:r>
              <a:rPr lang="en-US" sz="2400" b="1" dirty="0" smtClean="0"/>
              <a:t> (1)</a:t>
            </a:r>
            <a:endParaRPr lang="el-GR" sz="2400" b="1" dirty="0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196975"/>
            <a:ext cx="8785671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b="1" dirty="0" err="1" smtClean="0"/>
              <a:t>Ενδόθερμη</a:t>
            </a:r>
            <a:r>
              <a:rPr lang="el-GR" sz="2000" b="1" dirty="0" smtClean="0"/>
              <a:t> διάλυση:</a:t>
            </a:r>
            <a:r>
              <a:rPr lang="el-GR" sz="2000" dirty="0" smtClean="0"/>
              <a:t> αύξηση διαλυτότητας με την θερμοκρασία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b="1" dirty="0" err="1" smtClean="0"/>
              <a:t>Έξώθερμη</a:t>
            </a:r>
            <a:r>
              <a:rPr lang="el-GR" sz="2000" b="1" dirty="0" smtClean="0"/>
              <a:t> διάλυση:</a:t>
            </a:r>
            <a:r>
              <a:rPr lang="el-GR" sz="2000" dirty="0" smtClean="0"/>
              <a:t> μείωση διαλυτότητας με την θερμοκρασία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Διαφορική ενθαλπία διάλυσης, </a:t>
            </a:r>
            <a:r>
              <a:rPr lang="el-GR" sz="2000" dirty="0" err="1" smtClean="0"/>
              <a:t>ΔΗ</a:t>
            </a:r>
            <a:r>
              <a:rPr lang="el-GR" sz="2000" baseline="-25000" dirty="0" err="1" smtClean="0"/>
              <a:t>διάλυσης</a:t>
            </a:r>
            <a:r>
              <a:rPr lang="el-GR" sz="2000" dirty="0" smtClean="0"/>
              <a:t> (θετική ή αρνητική) = </a:t>
            </a:r>
            <a:r>
              <a:rPr lang="el-GR" sz="2000" dirty="0" err="1" smtClean="0"/>
              <a:t>ΔΗ</a:t>
            </a:r>
            <a:r>
              <a:rPr lang="el-GR" sz="2000" baseline="-25000" dirty="0" err="1" smtClean="0"/>
              <a:t>πλέγματος</a:t>
            </a:r>
            <a:r>
              <a:rPr lang="el-GR" sz="2000" dirty="0" smtClean="0"/>
              <a:t> + </a:t>
            </a:r>
            <a:r>
              <a:rPr lang="el-GR" sz="2000" dirty="0" err="1" smtClean="0"/>
              <a:t>ΔΗ</a:t>
            </a:r>
            <a:r>
              <a:rPr lang="el-GR" sz="2000" baseline="-25000" dirty="0" err="1" smtClean="0"/>
              <a:t>ενυδ</a:t>
            </a:r>
            <a:r>
              <a:rPr lang="el-GR" sz="2000" baseline="-25000" dirty="0" smtClean="0"/>
              <a:t>.</a:t>
            </a:r>
            <a:endParaRPr lang="el-GR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Ενθαλπία Πλέγματος, </a:t>
            </a:r>
            <a:r>
              <a:rPr lang="el-GR" sz="2000" dirty="0" err="1" smtClean="0"/>
              <a:t>ΔΗ</a:t>
            </a:r>
            <a:r>
              <a:rPr lang="el-GR" sz="2000" baseline="-25000" dirty="0" err="1" smtClean="0"/>
              <a:t>πλέγματος</a:t>
            </a:r>
            <a:r>
              <a:rPr lang="el-GR" sz="2000" baseline="-25000" dirty="0" smtClean="0"/>
              <a:t> </a:t>
            </a:r>
            <a:r>
              <a:rPr lang="el-GR" sz="2000" dirty="0" smtClean="0"/>
              <a:t>(θετική)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Ενθαλπία Ενυδάτωσης, </a:t>
            </a:r>
            <a:r>
              <a:rPr lang="el-GR" sz="2000" dirty="0" err="1" smtClean="0"/>
              <a:t>ΔΗ</a:t>
            </a:r>
            <a:r>
              <a:rPr lang="el-GR" sz="2000" baseline="-25000" dirty="0" err="1" smtClean="0"/>
              <a:t>ενυδ</a:t>
            </a:r>
            <a:r>
              <a:rPr lang="el-GR" sz="2000" baseline="-25000" dirty="0" smtClean="0"/>
              <a:t>. </a:t>
            </a:r>
            <a:r>
              <a:rPr lang="el-GR" sz="2000" dirty="0" smtClean="0"/>
              <a:t>(αρνητική)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1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Διαφορές στην διαλυτότητα χημικών ενώσεων στο νερό: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	Κρυσταλλικές ιδιότητες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	Αλληλεπιδράσεις ιόντων της ένωσης με το νερό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Διαφορά στην διαλυτότητα </a:t>
            </a:r>
            <a:r>
              <a:rPr lang="en-US" sz="2000" dirty="0" err="1" smtClean="0"/>
              <a:t>NaCl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n-US" sz="2000" dirty="0" err="1" smtClean="0"/>
              <a:t>AgCl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NaCl</a:t>
            </a:r>
            <a:r>
              <a:rPr lang="en-US" sz="2000" dirty="0" smtClean="0"/>
              <a:t> : 5 mol/l – 4.2 kJ/mol		</a:t>
            </a:r>
            <a:r>
              <a:rPr lang="en-US" sz="2000" dirty="0" err="1" smtClean="0"/>
              <a:t>AgCl</a:t>
            </a:r>
            <a:r>
              <a:rPr lang="en-US" sz="2000" dirty="0" smtClean="0"/>
              <a:t> : 10 </a:t>
            </a:r>
            <a:r>
              <a:rPr lang="el-GR" sz="2000" dirty="0" smtClean="0"/>
              <a:t>μ</a:t>
            </a:r>
            <a:r>
              <a:rPr lang="en-US" sz="2000" dirty="0" smtClean="0"/>
              <a:t>M – 62.8 kJ/mol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Μόριο </a:t>
            </a:r>
            <a:r>
              <a:rPr lang="en-US" sz="2000" dirty="0" err="1" smtClean="0"/>
              <a:t>AgCl</a:t>
            </a:r>
            <a:r>
              <a:rPr lang="en-US" sz="2000" dirty="0" smtClean="0"/>
              <a:t> : 	</a:t>
            </a:r>
            <a:r>
              <a:rPr lang="el-GR" sz="2000" dirty="0" smtClean="0"/>
              <a:t>πολύ ισχυρό κρυσταλλικό πλέγμα –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		</a:t>
            </a:r>
            <a:r>
              <a:rPr lang="el-GR" sz="2000" dirty="0" smtClean="0"/>
              <a:t>μεγάλη </a:t>
            </a:r>
            <a:r>
              <a:rPr lang="el-GR" sz="2000" dirty="0" err="1" smtClean="0"/>
              <a:t>πολωσιμότητα</a:t>
            </a:r>
            <a:r>
              <a:rPr lang="el-GR" sz="2000" dirty="0" smtClean="0"/>
              <a:t> ιόντος </a:t>
            </a:r>
            <a:r>
              <a:rPr lang="en-US" sz="2000" dirty="0" smtClean="0"/>
              <a:t>Ag</a:t>
            </a:r>
            <a:endParaRPr lang="el-GR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209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15144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Διαλυτότητα Ισχυρών Ηλεκτρολυτών</a:t>
            </a:r>
            <a:r>
              <a:rPr lang="en-US" sz="2400" b="1" dirty="0" smtClean="0"/>
              <a:t> (2)</a:t>
            </a:r>
            <a:endParaRPr lang="el-GR" sz="2400" b="1" dirty="0" smtClean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81207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8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70008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Διαλυτότητα Ισχυρών Ηλεκτρολυτών</a:t>
            </a:r>
            <a:r>
              <a:rPr lang="en-US" sz="2400" b="1" dirty="0" smtClean="0"/>
              <a:t> (3)</a:t>
            </a:r>
            <a:endParaRPr lang="el-GR" sz="2400" b="1" dirty="0" smtClean="0"/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8496622" cy="453628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b="1" dirty="0" smtClean="0"/>
              <a:t>Ιδανικά Διαλύματα:</a:t>
            </a:r>
          </a:p>
          <a:p>
            <a:pPr marL="0" indent="0" eaLnBrk="1" hangingPunct="1">
              <a:buFontTx/>
              <a:buNone/>
            </a:pPr>
            <a:r>
              <a:rPr lang="el-GR" sz="2000" dirty="0" err="1" smtClean="0"/>
              <a:t>ΔΗ</a:t>
            </a:r>
            <a:r>
              <a:rPr lang="el-GR" sz="2000" baseline="-25000" dirty="0" err="1" smtClean="0"/>
              <a:t>επιδ</a:t>
            </a:r>
            <a:r>
              <a:rPr lang="el-GR" sz="2000" baseline="-25000" dirty="0" smtClean="0"/>
              <a:t>.</a:t>
            </a:r>
            <a:r>
              <a:rPr lang="el-GR" sz="2000" dirty="0" smtClean="0"/>
              <a:t> = 0 και </a:t>
            </a:r>
            <a:r>
              <a:rPr lang="el-GR" sz="2000" dirty="0" err="1" smtClean="0"/>
              <a:t>ΔΗ</a:t>
            </a:r>
            <a:r>
              <a:rPr lang="el-GR" sz="2000" baseline="-25000" dirty="0" err="1" smtClean="0"/>
              <a:t>διαλύματος</a:t>
            </a:r>
            <a:r>
              <a:rPr lang="el-GR" sz="2000" dirty="0" smtClean="0"/>
              <a:t> = </a:t>
            </a:r>
            <a:r>
              <a:rPr lang="el-GR" sz="2000" dirty="0" err="1" smtClean="0"/>
              <a:t>ΔΗ</a:t>
            </a:r>
            <a:r>
              <a:rPr lang="el-GR" sz="2000" baseline="-25000" dirty="0" err="1" smtClean="0"/>
              <a:t>πλέγματος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b="1" dirty="0" smtClean="0"/>
              <a:t>Μη-Ιδανικά Διαλύματα:</a:t>
            </a:r>
          </a:p>
          <a:p>
            <a:pPr marL="0" indent="0" eaLnBrk="1" hangingPunct="1">
              <a:buFontTx/>
              <a:buNone/>
            </a:pPr>
            <a:r>
              <a:rPr lang="el-GR" sz="2000" dirty="0" err="1" smtClean="0"/>
              <a:t>ΔΗ</a:t>
            </a:r>
            <a:r>
              <a:rPr lang="el-GR" sz="2000" baseline="-25000" dirty="0" err="1" smtClean="0"/>
              <a:t>επιδ</a:t>
            </a:r>
            <a:r>
              <a:rPr lang="el-GR" sz="2000" baseline="-25000" dirty="0" smtClean="0"/>
              <a:t>.</a:t>
            </a:r>
            <a:r>
              <a:rPr lang="el-GR" sz="2000" dirty="0" smtClean="0"/>
              <a:t> # 0 </a:t>
            </a:r>
            <a:r>
              <a:rPr lang="el-GR" sz="2000" dirty="0" smtClean="0">
                <a:sym typeface="Symbol" pitchFamily="18" charset="2"/>
              </a:rPr>
              <a:t>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Α) </a:t>
            </a:r>
            <a:r>
              <a:rPr lang="el-GR" sz="2000" dirty="0" err="1" smtClean="0"/>
              <a:t>ΔΗ</a:t>
            </a:r>
            <a:r>
              <a:rPr lang="el-GR" sz="2000" baseline="-25000" dirty="0" err="1" smtClean="0"/>
              <a:t>επιδ</a:t>
            </a:r>
            <a:r>
              <a:rPr lang="el-GR" sz="2000" dirty="0" smtClean="0"/>
              <a:t> &gt; </a:t>
            </a:r>
            <a:r>
              <a:rPr lang="el-GR" sz="2000" dirty="0" err="1" smtClean="0"/>
              <a:t>ΔΗ</a:t>
            </a:r>
            <a:r>
              <a:rPr lang="el-GR" sz="2000" baseline="-25000" dirty="0" err="1" smtClean="0"/>
              <a:t>πλέγματος</a:t>
            </a:r>
            <a:r>
              <a:rPr lang="el-GR" sz="200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διαλύεται εύκολα – εξώθερμη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Β) </a:t>
            </a:r>
            <a:r>
              <a:rPr lang="el-GR" sz="2000" dirty="0" err="1" smtClean="0"/>
              <a:t>ΔΗ</a:t>
            </a:r>
            <a:r>
              <a:rPr lang="el-GR" sz="2000" baseline="-25000" dirty="0" err="1" smtClean="0"/>
              <a:t>επιδ</a:t>
            </a:r>
            <a:r>
              <a:rPr lang="el-GR" sz="2000" dirty="0" smtClean="0"/>
              <a:t> &lt; </a:t>
            </a:r>
            <a:r>
              <a:rPr lang="el-GR" sz="2000" dirty="0" err="1" smtClean="0"/>
              <a:t>ΔΗ</a:t>
            </a:r>
            <a:r>
              <a:rPr lang="el-GR" sz="2000" baseline="-25000" dirty="0" err="1" smtClean="0"/>
              <a:t>πλέγματος</a:t>
            </a:r>
            <a:r>
              <a:rPr lang="el-GR" sz="200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δεν διαλύεται εύκολα – </a:t>
            </a:r>
            <a:r>
              <a:rPr lang="el-GR" sz="2000" dirty="0" err="1" smtClean="0"/>
              <a:t>ενδόθερμη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Επίδραση της θερμοκρασίας στην διαλυτότητα του </a:t>
            </a:r>
            <a:r>
              <a:rPr lang="en-US" sz="1800" dirty="0" err="1" smtClean="0"/>
              <a:t>NaCl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err="1" smtClean="0"/>
              <a:t>ΔΗ</a:t>
            </a:r>
            <a:r>
              <a:rPr lang="el-GR" sz="1800" baseline="-25000" dirty="0" err="1" smtClean="0"/>
              <a:t>επιδ</a:t>
            </a:r>
            <a:r>
              <a:rPr lang="el-GR" sz="1800" dirty="0" smtClean="0"/>
              <a:t> </a:t>
            </a:r>
            <a:r>
              <a:rPr lang="el-GR" sz="1800" dirty="0" smtClean="0">
                <a:cs typeface="Times New Roman" pitchFamily="18" charset="0"/>
              </a:rPr>
              <a:t>≤</a:t>
            </a:r>
            <a:r>
              <a:rPr lang="el-GR" sz="1800" dirty="0" smtClean="0"/>
              <a:t> </a:t>
            </a:r>
            <a:r>
              <a:rPr lang="el-GR" sz="1800" dirty="0" err="1" smtClean="0"/>
              <a:t>ΔΗ</a:t>
            </a:r>
            <a:r>
              <a:rPr lang="el-GR" sz="1800" baseline="-25000" dirty="0" err="1" smtClean="0"/>
              <a:t>πλέγματος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: </a:t>
            </a:r>
            <a:r>
              <a:rPr lang="el-GR" sz="1800" dirty="0" smtClean="0"/>
              <a:t>χρειάζεται πολύ μικρό ποσό ενέργειας για την διάλυση του και υπάρχει μικρή εξάρτηση της διαλυτότητας από την θερμοκρασία</a:t>
            </a:r>
            <a:endParaRPr lang="el-GR" sz="1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8068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58813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Διαλυτότητα Ασθενών Ηλεκτρολυτών (1)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24862" cy="4827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Ασθενείς ηλεκτρολύτες : αρκετές </a:t>
            </a:r>
            <a:r>
              <a:rPr lang="el-GR" sz="2000" dirty="0" err="1" smtClean="0"/>
              <a:t>βιοδραστικές</a:t>
            </a:r>
            <a:r>
              <a:rPr lang="el-GR" sz="2000" dirty="0" smtClean="0"/>
              <a:t> ενώσεις</a:t>
            </a:r>
          </a:p>
          <a:p>
            <a:pPr marL="449263" indent="0" eaLnBrk="1" hangingPunct="1">
              <a:buFont typeface="Wingdings" pitchFamily="2" charset="2"/>
              <a:buChar char="ü"/>
            </a:pPr>
            <a:r>
              <a:rPr lang="el-GR" sz="2000" dirty="0" smtClean="0"/>
              <a:t>	ασθενή οξέα </a:t>
            </a:r>
          </a:p>
          <a:p>
            <a:pPr marL="449263" indent="0" eaLnBrk="1" hangingPunct="1">
              <a:buFont typeface="Wingdings" pitchFamily="2" charset="2"/>
              <a:buChar char="ü"/>
            </a:pPr>
            <a:r>
              <a:rPr lang="el-GR" sz="2000" dirty="0" smtClean="0"/>
              <a:t>	ασθενείς βάσεις</a:t>
            </a:r>
          </a:p>
          <a:p>
            <a:pPr marL="449263" indent="0" eaLnBrk="1" hangingPunct="1">
              <a:buFont typeface="Wingdings" pitchFamily="2" charset="2"/>
              <a:buChar char="ü"/>
            </a:pPr>
            <a:r>
              <a:rPr lang="el-GR" sz="2000" dirty="0" smtClean="0"/>
              <a:t>	</a:t>
            </a:r>
            <a:r>
              <a:rPr lang="el-GR" sz="2000" dirty="0" err="1" smtClean="0"/>
              <a:t>αμφολύτες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b="1" dirty="0" smtClean="0"/>
              <a:t>Διαλυτότητα:</a:t>
            </a:r>
            <a:r>
              <a:rPr lang="el-GR" sz="240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sz="2400" dirty="0" smtClean="0"/>
              <a:t>	</a:t>
            </a:r>
            <a:r>
              <a:rPr lang="el-GR" sz="2000" dirty="0" smtClean="0"/>
              <a:t>α) βαθμό ιονισμού,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β) μοριακό μέγεθος,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γ) αλληλεπιδράσεις ομάδων με τα μόρια του διαλύτη και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δ) κρυσταλλικές ιδιότητες</a:t>
            </a:r>
          </a:p>
        </p:txBody>
      </p:sp>
    </p:spTree>
    <p:extLst>
      <p:ext uri="{BB962C8B-B14F-4D97-AF65-F5344CB8AC3E}">
        <p14:creationId xmlns:p14="http://schemas.microsoft.com/office/powerpoint/2010/main" val="40543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442913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Διαλυτότητα Ασθενών Ηλεκτρολυτών (2)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46831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b="1" dirty="0" smtClean="0"/>
              <a:t>Επίδραση </a:t>
            </a:r>
            <a:r>
              <a:rPr lang="en-US" sz="2000" b="1" dirty="0" smtClean="0"/>
              <a:t>pH</a:t>
            </a:r>
          </a:p>
          <a:p>
            <a:pPr marL="0" indent="0" eaLnBrk="1" hangingPunct="1">
              <a:buFontTx/>
              <a:buNone/>
            </a:pPr>
            <a:r>
              <a:rPr lang="el-GR" sz="2000" b="1" dirty="0" smtClean="0"/>
              <a:t>Όξινες </a:t>
            </a:r>
            <a:r>
              <a:rPr lang="el-GR" sz="2000" b="1" dirty="0" err="1" smtClean="0"/>
              <a:t>β.ε</a:t>
            </a:r>
            <a:r>
              <a:rPr lang="el-GR" sz="2000" b="1" dirty="0" smtClean="0"/>
              <a:t>. :</a:t>
            </a:r>
            <a:r>
              <a:rPr lang="el-GR" sz="2000" dirty="0" smtClean="0"/>
              <a:t> ελάχιστα διαλυτές σε όξινα διαλύματα – ευδιάλυτες σε βασικά διαλύματα</a:t>
            </a:r>
          </a:p>
          <a:p>
            <a:pPr marL="0" indent="0" eaLnBrk="1" hangingPunct="1">
              <a:buFontTx/>
              <a:buNone/>
            </a:pPr>
            <a:r>
              <a:rPr lang="el-GR" sz="2000" b="1" dirty="0" smtClean="0"/>
              <a:t>Βασικές </a:t>
            </a:r>
            <a:r>
              <a:rPr lang="el-GR" sz="2000" b="1" dirty="0" err="1" smtClean="0"/>
              <a:t>β.ε</a:t>
            </a:r>
            <a:r>
              <a:rPr lang="el-GR" sz="2000" b="1" dirty="0" smtClean="0"/>
              <a:t>. :</a:t>
            </a:r>
            <a:r>
              <a:rPr lang="el-GR" sz="2000" dirty="0" smtClean="0"/>
              <a:t> ελάχιστα διαλυτές σε βασικά διαλύματα – ευδιάλυτες σε όξινα διαλύματα</a:t>
            </a:r>
          </a:p>
          <a:p>
            <a:pPr marL="0" indent="0" eaLnBrk="1" hangingPunct="1">
              <a:buFontTx/>
              <a:buNone/>
            </a:pPr>
            <a:r>
              <a:rPr lang="el-GR" sz="2000" b="1" dirty="0" err="1" smtClean="0"/>
              <a:t>Αμφιπρωτικές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β.ε</a:t>
            </a:r>
            <a:r>
              <a:rPr lang="el-GR" sz="2000" b="1" dirty="0" smtClean="0"/>
              <a:t>. : </a:t>
            </a:r>
            <a:r>
              <a:rPr lang="el-GR" sz="2000" dirty="0" smtClean="0"/>
              <a:t>ελάχιστη διαλυτότητα σε ορισμένο </a:t>
            </a:r>
            <a:r>
              <a:rPr lang="en-US" sz="2000" dirty="0" smtClean="0"/>
              <a:t>pH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Μικρός βαθμός αλληλεπίδρασης των </a:t>
            </a:r>
            <a:r>
              <a:rPr lang="el-GR" sz="1800" dirty="0" err="1" smtClean="0"/>
              <a:t>αδιάσταστων</a:t>
            </a:r>
            <a:r>
              <a:rPr lang="el-GR" sz="1800" dirty="0" smtClean="0"/>
              <a:t> μορίων με τα μόρια του νερού – μεγάλος βαθμός αλληλεπίδρασης των ιονισμένων μορίων με τα μόρια του νερού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Ρύθμιση </a:t>
            </a:r>
            <a:r>
              <a:rPr lang="en-US" sz="1800" dirty="0" smtClean="0"/>
              <a:t>pH </a:t>
            </a:r>
            <a:r>
              <a:rPr lang="el-GR" sz="1800" dirty="0" smtClean="0"/>
              <a:t>σε φαρμακευτικά σκευάσματα : αποφυγή καταβύθισης αδιάλυτου στερεού, ελάχιστη διαλυτότητα σε ορισμένη τιμή </a:t>
            </a:r>
            <a:r>
              <a:rPr lang="en-US" sz="1800" dirty="0" smtClean="0"/>
              <a:t>pH, </a:t>
            </a:r>
            <a:r>
              <a:rPr lang="el-GR" sz="1800" dirty="0" smtClean="0"/>
              <a:t>θεραπευτική δόση (</a:t>
            </a:r>
            <a:r>
              <a:rPr lang="en-US" sz="1800" dirty="0" err="1" smtClean="0"/>
              <a:t>phenobarbital</a:t>
            </a:r>
            <a:r>
              <a:rPr lang="el-GR" sz="1800" dirty="0" smtClean="0"/>
              <a:t>: καταβυθίζεται σε </a:t>
            </a:r>
            <a:r>
              <a:rPr lang="en-US" sz="1800" dirty="0" smtClean="0"/>
              <a:t>pH &lt; 8.3)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7402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587152"/>
          </a:xfrm>
        </p:spPr>
        <p:txBody>
          <a:bodyPr/>
          <a:lstStyle/>
          <a:p>
            <a:r>
              <a:rPr lang="el-GR" sz="2400" b="1" dirty="0" smtClean="0"/>
              <a:t>ΣΚΟΠΟΣ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899248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 smtClean="0"/>
              <a:t>Βασικοί στόχοι είναι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Α) η μελέτη της επίδρασης δομικών παραγόντων στην διαλυτότητα μιας ένωσης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Β) η μελέτη της επίδρασης του </a:t>
            </a:r>
            <a:r>
              <a:rPr lang="en-US" sz="1800" dirty="0" smtClean="0"/>
              <a:t>pH</a:t>
            </a:r>
            <a:r>
              <a:rPr lang="el-GR" sz="1800" dirty="0" smtClean="0"/>
              <a:t>, συνδιαλυτών και επιφανειοδραστικών ενώσεων στην διαλυτότητα βιοδραστικών ενώσεων που είναι ασθενείς ηλεκτρολύτες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Γ) η μελέτη της κατανομής μιας ένωσης ανάμεσα σε μη αναμίξιμους διαλύτες με έμφαση τις βιοδραστικές ενώσεις που είναι ασθενείς ηλεκτρολύτες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Δ) η μελέτη της κατανομής στο σύστημα ελείου-νερού ενώσεων που χρησιμοποιούνται ως συντηρητικά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2854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734464" y="476672"/>
            <a:ext cx="7772400" cy="5873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Διαλυτότητα έναντι του </a:t>
            </a:r>
            <a:r>
              <a:rPr lang="en-US" sz="2400" b="1" dirty="0" smtClean="0"/>
              <a:t>pH </a:t>
            </a:r>
            <a:r>
              <a:rPr lang="el-GR" sz="2400" b="1" dirty="0" smtClean="0"/>
              <a:t>για ασθενή όξινη β.ε.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167606"/>
            <a:ext cx="7772400" cy="3989387"/>
          </a:xfrm>
        </p:spPr>
        <p:txBody>
          <a:bodyPr/>
          <a:lstStyle/>
          <a:p>
            <a:pPr marL="0" indent="0" algn="ctr" eaLnBrk="1" hangingPunct="1">
              <a:spcBef>
                <a:spcPct val="35000"/>
              </a:spcBef>
              <a:spcAft>
                <a:spcPct val="25000"/>
              </a:spcAft>
              <a:buFontTx/>
              <a:buNone/>
            </a:pPr>
            <a:r>
              <a:rPr lang="en-US" sz="2000" dirty="0" smtClean="0"/>
              <a:t>HP</a:t>
            </a:r>
            <a:r>
              <a:rPr lang="el-GR" sz="2000" baseline="-25000" dirty="0" smtClean="0"/>
              <a:t>στερεό </a:t>
            </a:r>
            <a:r>
              <a:rPr lang="el-GR" sz="2000" dirty="0" smtClean="0">
                <a:sym typeface="Symbol" pitchFamily="18" charset="2"/>
              </a:rPr>
              <a:t></a:t>
            </a:r>
            <a:r>
              <a:rPr lang="en-US" sz="2000" dirty="0" smtClean="0">
                <a:sym typeface="Symbol" pitchFamily="18" charset="2"/>
              </a:rPr>
              <a:t> HP</a:t>
            </a:r>
            <a:r>
              <a:rPr lang="el-GR" sz="2000" baseline="-25000" dirty="0" smtClean="0">
                <a:sym typeface="Symbol" pitchFamily="18" charset="2"/>
              </a:rPr>
              <a:t>διαλ.</a:t>
            </a:r>
            <a:endParaRPr lang="en-US" sz="2000" baseline="-25000" dirty="0" smtClean="0">
              <a:sym typeface="Symbol" pitchFamily="18" charset="2"/>
            </a:endParaRPr>
          </a:p>
          <a:p>
            <a:pPr marL="0" indent="0" algn="ctr" eaLnBrk="1" hangingPunct="1">
              <a:spcBef>
                <a:spcPct val="35000"/>
              </a:spcBef>
              <a:spcAft>
                <a:spcPct val="25000"/>
              </a:spcAft>
              <a:buFontTx/>
              <a:buNone/>
            </a:pPr>
            <a:r>
              <a:rPr lang="en-US" sz="2000" dirty="0" smtClean="0">
                <a:sym typeface="Symbol" pitchFamily="18" charset="2"/>
              </a:rPr>
              <a:t>HP</a:t>
            </a:r>
            <a:r>
              <a:rPr lang="el-GR" sz="2000" baseline="-25000" dirty="0" smtClean="0">
                <a:sym typeface="Symbol" pitchFamily="18" charset="2"/>
              </a:rPr>
              <a:t>διαλ</a:t>
            </a:r>
            <a:r>
              <a:rPr lang="en-US" sz="2000" dirty="0" smtClean="0">
                <a:sym typeface="Symbol" pitchFamily="18" charset="2"/>
              </a:rPr>
              <a:t> + H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O  H</a:t>
            </a:r>
            <a:r>
              <a:rPr lang="en-US" sz="2000" baseline="-25000" dirty="0" smtClean="0">
                <a:sym typeface="Symbol" pitchFamily="18" charset="2"/>
              </a:rPr>
              <a:t>3</a:t>
            </a:r>
            <a:r>
              <a:rPr lang="en-US" sz="2000" dirty="0" smtClean="0">
                <a:sym typeface="Symbol" pitchFamily="18" charset="2"/>
              </a:rPr>
              <a:t>O</a:t>
            </a:r>
            <a:r>
              <a:rPr lang="en-US" sz="2000" baseline="30000" dirty="0" smtClean="0">
                <a:sym typeface="Symbol" pitchFamily="18" charset="2"/>
              </a:rPr>
              <a:t>+</a:t>
            </a:r>
            <a:r>
              <a:rPr lang="en-US" sz="2000" dirty="0" smtClean="0">
                <a:sym typeface="Symbol" pitchFamily="18" charset="2"/>
              </a:rPr>
              <a:t> + P</a:t>
            </a:r>
            <a:r>
              <a:rPr lang="en-US" sz="2000" baseline="30000" dirty="0" smtClean="0">
                <a:sym typeface="Symbol" pitchFamily="18" charset="2"/>
              </a:rPr>
              <a:t>-</a:t>
            </a:r>
            <a:endParaRPr lang="en-US" sz="2000" baseline="-25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Συγκέντρωση αδιάστατης β.ε. σε χαμηλό </a:t>
            </a:r>
            <a:r>
              <a:rPr lang="en-US" sz="2000" dirty="0" smtClean="0"/>
              <a:t>pH </a:t>
            </a:r>
            <a:r>
              <a:rPr lang="el-GR" sz="2000" dirty="0" smtClean="0"/>
              <a:t>: σταθερή ίση με 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0</a:t>
            </a:r>
            <a:endParaRPr lang="en-US" sz="2000" b="1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Διάσταση όξινης β.ε. – Σταθερά διάστασης</a:t>
            </a:r>
            <a:endParaRPr lang="en-US" sz="2000" dirty="0" smtClean="0"/>
          </a:p>
          <a:p>
            <a:pPr marL="0" indent="0" eaLnBrk="1" hangingPunct="1">
              <a:spcAft>
                <a:spcPct val="10000"/>
              </a:spcAft>
              <a:buFontTx/>
              <a:buNone/>
            </a:pPr>
            <a:r>
              <a:rPr lang="el-GR" sz="2000" dirty="0" smtClean="0"/>
              <a:t>Ολική διαλυτότητα</a:t>
            </a:r>
            <a:r>
              <a:rPr lang="en-US" sz="2000" dirty="0" smtClean="0"/>
              <a:t>: </a:t>
            </a:r>
            <a:r>
              <a:rPr lang="el-GR" sz="2000" dirty="0" smtClean="0"/>
              <a:t> </a:t>
            </a:r>
            <a:r>
              <a:rPr lang="en-US" sz="2000" dirty="0" smtClean="0"/>
              <a:t>S</a:t>
            </a:r>
            <a:r>
              <a:rPr lang="el-GR" sz="2000" baseline="-25000" dirty="0" smtClean="0"/>
              <a:t>ολική </a:t>
            </a:r>
            <a:r>
              <a:rPr lang="el-GR" sz="2000" dirty="0" smtClean="0"/>
              <a:t>= [</a:t>
            </a:r>
            <a:r>
              <a:rPr lang="en-US" sz="2000" dirty="0" smtClean="0"/>
              <a:t>HP] + [P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]</a:t>
            </a:r>
          </a:p>
          <a:p>
            <a:pPr marL="0" indent="0" eaLnBrk="1" hangingPunct="1">
              <a:spcAft>
                <a:spcPct val="10000"/>
              </a:spcAft>
              <a:buFontTx/>
              <a:buNone/>
            </a:pPr>
            <a:r>
              <a:rPr lang="el-GR" sz="2000" dirty="0" smtClean="0"/>
              <a:t>Όταν </a:t>
            </a:r>
            <a:r>
              <a:rPr lang="en-US" sz="2000" dirty="0" smtClean="0"/>
              <a:t>pH &lt; </a:t>
            </a:r>
            <a:r>
              <a:rPr lang="en-US" sz="2000" dirty="0" err="1" smtClean="0"/>
              <a:t>pH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 </a:t>
            </a:r>
            <a:r>
              <a:rPr lang="en-US" sz="2000" dirty="0" smtClean="0"/>
              <a:t>S</a:t>
            </a:r>
            <a:r>
              <a:rPr lang="el-GR" sz="2000" baseline="-25000" dirty="0" smtClean="0"/>
              <a:t>ολική </a:t>
            </a:r>
            <a:r>
              <a:rPr lang="el-GR" sz="2000" dirty="0" smtClean="0"/>
              <a:t>= [</a:t>
            </a:r>
            <a:r>
              <a:rPr lang="en-US" sz="2000" dirty="0" smtClean="0"/>
              <a:t>HP] </a:t>
            </a:r>
          </a:p>
          <a:p>
            <a:pPr marL="0" indent="0" eaLnBrk="1" hangingPunct="1">
              <a:spcAft>
                <a:spcPct val="10000"/>
              </a:spcAft>
              <a:buFontTx/>
              <a:buNone/>
            </a:pPr>
            <a:r>
              <a:rPr lang="el-GR" sz="2000" dirty="0" smtClean="0"/>
              <a:t>Για ορισμένη διαλυτότητα </a:t>
            </a:r>
            <a:r>
              <a:rPr lang="en-US" sz="2000" dirty="0" smtClean="0"/>
              <a:t>S &gt; S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  <a:r>
              <a:rPr lang="el-GR" sz="2000" dirty="0" smtClean="0"/>
              <a:t>υπάρχει ορισμένη τιμή </a:t>
            </a:r>
            <a:r>
              <a:rPr lang="en-US" sz="2000" dirty="0" smtClean="0"/>
              <a:t>pH </a:t>
            </a:r>
            <a:r>
              <a:rPr lang="el-GR" sz="2000" dirty="0" smtClean="0"/>
              <a:t>όπου μπορεί να επιτευχθεί</a:t>
            </a: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3795713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074" name="Object 2048"/>
          <p:cNvGraphicFramePr>
            <a:graphicFrameLocks noChangeAspect="1"/>
          </p:cNvGraphicFramePr>
          <p:nvPr/>
        </p:nvGraphicFramePr>
        <p:xfrm>
          <a:off x="1835696" y="4653136"/>
          <a:ext cx="27432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4" r:id="rId3" imgW="1498600" imgH="508000" progId="Equation.2">
                  <p:embed/>
                </p:oleObj>
              </mc:Choice>
              <mc:Fallback>
                <p:oleObj r:id="rId3" imgW="1498600" imgH="508000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653136"/>
                        <a:ext cx="274320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3938588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075" name="Object 2049"/>
          <p:cNvGraphicFramePr>
            <a:graphicFrameLocks noChangeAspect="1"/>
          </p:cNvGraphicFramePr>
          <p:nvPr/>
        </p:nvGraphicFramePr>
        <p:xfrm>
          <a:off x="4860032" y="4653136"/>
          <a:ext cx="24384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5" r:id="rId5" imgW="1205977" imgH="495085" progId="Equation.2">
                  <p:embed/>
                </p:oleObj>
              </mc:Choice>
              <mc:Fallback>
                <p:oleObj r:id="rId5" imgW="1205977" imgH="495085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653136"/>
                        <a:ext cx="2438400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4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7592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Διαλυτότητα έναντι του </a:t>
            </a:r>
            <a:r>
              <a:rPr lang="en-US" sz="2400" b="1" dirty="0" smtClean="0"/>
              <a:t>pH </a:t>
            </a:r>
            <a:r>
              <a:rPr lang="el-GR" sz="2400" b="1" dirty="0" smtClean="0"/>
              <a:t>για ασθενή όξινη </a:t>
            </a:r>
            <a:r>
              <a:rPr lang="el-GR" sz="2400" b="1" dirty="0" err="1" smtClean="0"/>
              <a:t>β.ε</a:t>
            </a:r>
            <a:r>
              <a:rPr lang="el-GR" sz="2400" b="1" dirty="0" smtClean="0"/>
              <a:t>.</a:t>
            </a:r>
            <a:endParaRPr lang="en-US" sz="2400" b="1" dirty="0" smtClean="0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2995613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4098" name="Object 102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438400" y="990600"/>
          <a:ext cx="515778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6" r:id="rId3" imgW="2959100" imgH="3060700" progId="Equation.2">
                  <p:embed/>
                </p:oleObj>
              </mc:Choice>
              <mc:Fallback>
                <p:oleObj r:id="rId3" imgW="2959100" imgH="3060700" progId="Equation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90600"/>
                        <a:ext cx="5157788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2267744" y="3212976"/>
            <a:ext cx="3456384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62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43400" y="1492250"/>
          <a:ext cx="4648200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2" name="Graph" r:id="rId3" imgW="4159910" imgH="2909011" progId="">
                  <p:embed/>
                </p:oleObj>
              </mc:Choice>
              <mc:Fallback>
                <p:oleObj name="Graph" r:id="rId3" imgW="4159910" imgH="290901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492250"/>
                        <a:ext cx="4648200" cy="324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755576" y="548680"/>
            <a:ext cx="7632848" cy="731168"/>
          </a:xfrm>
          <a:noFill/>
        </p:spPr>
        <p:txBody>
          <a:bodyPr/>
          <a:lstStyle/>
          <a:p>
            <a:pPr eaLnBrk="1" hangingPunct="1"/>
            <a:r>
              <a:rPr lang="el-GR" sz="2000" b="1" dirty="0" smtClean="0"/>
              <a:t>Μεταβολή της διαλυτότητας δυσδιάλυτου ασθενούς οξέος με το </a:t>
            </a:r>
            <a:r>
              <a:rPr lang="en-US" sz="2000" b="1" dirty="0" smtClean="0"/>
              <a:t>pH (1)</a:t>
            </a:r>
          </a:p>
        </p:txBody>
      </p:sp>
      <p:graphicFrame>
        <p:nvGraphicFramePr>
          <p:cNvPr id="5123" name="Object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7504" y="1268760"/>
          <a:ext cx="4419600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3" name="Graph" r:id="rId5" imgW="3833165" imgH="3052877" progId="">
                  <p:embed/>
                </p:oleObj>
              </mc:Choice>
              <mc:Fallback>
                <p:oleObj name="Graph" r:id="rId5" imgW="3833165" imgH="3052877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4419600" cy="351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5" descr="http://upload.wikimedia.org/wikipedia/commons/thumb/0/0f/Mefenamic_acid_Structural_Formulae_V.1.svg/220px-Mefenamic_acid_Structural_Formulae_V.1.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797152"/>
            <a:ext cx="2095500" cy="1314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79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25007" y="404664"/>
            <a:ext cx="7591409" cy="864096"/>
          </a:xfrm>
        </p:spPr>
        <p:txBody>
          <a:bodyPr/>
          <a:lstStyle/>
          <a:p>
            <a:r>
              <a:rPr lang="el-GR" sz="2000" b="1" dirty="0"/>
              <a:t>Μεταβολή της διαλυτότητας δυσδιάλυτου ασθενούς οξέος με το </a:t>
            </a:r>
            <a:r>
              <a:rPr lang="en-US" sz="2000" b="1" dirty="0" smtClean="0"/>
              <a:t>pH (2)</a:t>
            </a:r>
            <a:endParaRPr lang="el-GR" sz="20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089293"/>
              </p:ext>
            </p:extLst>
          </p:nvPr>
        </p:nvGraphicFramePr>
        <p:xfrm>
          <a:off x="395536" y="1772816"/>
          <a:ext cx="5000625" cy="335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2"/>
          <p:cNvSpPr txBox="1"/>
          <p:nvPr/>
        </p:nvSpPr>
        <p:spPr>
          <a:xfrm>
            <a:off x="4427984" y="2492896"/>
            <a:ext cx="619125" cy="37414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[</a:t>
            </a:r>
            <a:r>
              <a:rPr lang="en-US" sz="1800" dirty="0"/>
              <a:t>A</a:t>
            </a:r>
            <a:r>
              <a:rPr lang="en-US" sz="1800" baseline="30000" dirty="0"/>
              <a:t>-</a:t>
            </a:r>
            <a:r>
              <a:rPr lang="en-US" sz="1800" baseline="0" dirty="0"/>
              <a:t>]</a:t>
            </a:r>
            <a:endParaRPr lang="el-GR" sz="1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15816" y="3501008"/>
            <a:ext cx="9525" cy="723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/>
          <p:cNvSpPr txBox="1"/>
          <p:nvPr/>
        </p:nvSpPr>
        <p:spPr>
          <a:xfrm>
            <a:off x="2699792" y="4293096"/>
            <a:ext cx="399661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/>
              <a:t>pKa</a:t>
            </a:r>
            <a:endParaRPr lang="el-GR" sz="1100" dirty="0"/>
          </a:p>
        </p:txBody>
      </p:sp>
      <p:graphicFrame>
        <p:nvGraphicFramePr>
          <p:cNvPr id="13" name="12 - Πίνακας"/>
          <p:cNvGraphicFramePr>
            <a:graphicFrameLocks noGrp="1"/>
          </p:cNvGraphicFramePr>
          <p:nvPr/>
        </p:nvGraphicFramePr>
        <p:xfrm>
          <a:off x="5796136" y="2132856"/>
          <a:ext cx="28803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pH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κλάσμα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HA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pKa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2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0.99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pKa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1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0.90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pKa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pKa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+ 1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0.10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pKa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+ 2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8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683568" y="332656"/>
            <a:ext cx="7772400" cy="792088"/>
          </a:xfrm>
          <a:noFill/>
        </p:spPr>
        <p:txBody>
          <a:bodyPr/>
          <a:lstStyle/>
          <a:p>
            <a:pPr eaLnBrk="1" hangingPunct="1"/>
            <a:r>
              <a:rPr lang="el-GR" sz="2000" b="1" dirty="0" smtClean="0"/>
              <a:t>Μεταβολή της διαλυτότητας δυσδιάλυτου ασθενούς βάσεως με το </a:t>
            </a:r>
            <a:r>
              <a:rPr lang="en-US" sz="2000" b="1" dirty="0" smtClean="0"/>
              <a:t>pH (1)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844824"/>
            <a:ext cx="1746194" cy="720080"/>
          </a:xfrm>
          <a:prstGeom prst="rect">
            <a:avLst/>
          </a:prstGeom>
          <a:noFill/>
        </p:spPr>
      </p:pic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611560" y="1366610"/>
            <a:ext cx="5076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Ασθενής Βάση : 	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ΒΗ</a:t>
            </a:r>
            <a:r>
              <a:rPr kumimoji="0" lang="el-G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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Β + Η</a:t>
            </a:r>
            <a:r>
              <a:rPr kumimoji="0" lang="el-G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+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Σταθερά Διάστασης : 	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11560" y="2534127"/>
            <a:ext cx="5544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Ολική Διαλυτότητα : 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=  [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  + [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BH</a:t>
            </a:r>
            <a:r>
              <a:rPr kumimoji="0" lang="el-G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212976"/>
            <a:ext cx="6048672" cy="725841"/>
          </a:xfrm>
          <a:prstGeom prst="rect">
            <a:avLst/>
          </a:prstGeom>
          <a:noFill/>
        </p:spPr>
      </p:pic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1869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869160"/>
            <a:ext cx="6977918" cy="720080"/>
          </a:xfrm>
          <a:prstGeom prst="rect">
            <a:avLst/>
          </a:prstGeom>
          <a:noFill/>
        </p:spPr>
      </p:pic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7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1872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589240"/>
            <a:ext cx="6259157" cy="720080"/>
          </a:xfrm>
          <a:prstGeom prst="rect">
            <a:avLst/>
          </a:prstGeom>
          <a:noFill/>
        </p:spPr>
      </p:pic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7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1875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005064"/>
            <a:ext cx="7204229" cy="792088"/>
          </a:xfrm>
          <a:prstGeom prst="rect">
            <a:avLst/>
          </a:prstGeom>
          <a:noFill/>
        </p:spPr>
      </p:pic>
      <p:sp>
        <p:nvSpPr>
          <p:cNvPr id="121877" name="Rectangle 21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971600" y="3933056"/>
            <a:ext cx="252028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72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7504" y="1340768"/>
          <a:ext cx="4572000" cy="350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6" name="Graph" r:id="rId3" imgW="4139184" imgH="3168701" progId="">
                  <p:embed/>
                </p:oleObj>
              </mc:Choice>
              <mc:Fallback>
                <p:oleObj name="Graph" r:id="rId3" imgW="4139184" imgH="316870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340768"/>
                        <a:ext cx="4572000" cy="350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83968" y="1340768"/>
          <a:ext cx="46482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7" name="Graph" r:id="rId5" imgW="4133088" imgH="3150413" progId="">
                  <p:embed/>
                </p:oleObj>
              </mc:Choice>
              <mc:Fallback>
                <p:oleObj name="Graph" r:id="rId5" imgW="4133088" imgH="3150413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340768"/>
                        <a:ext cx="4648200" cy="354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611560" y="476672"/>
            <a:ext cx="7848872" cy="883568"/>
          </a:xfrm>
          <a:noFill/>
        </p:spPr>
        <p:txBody>
          <a:bodyPr/>
          <a:lstStyle/>
          <a:p>
            <a:pPr eaLnBrk="1" hangingPunct="1"/>
            <a:r>
              <a:rPr lang="el-GR" sz="2000" b="1" dirty="0" smtClean="0"/>
              <a:t>Μεταβολή της διαλυτότητας δυσδιάλυτου ασθενούς βάσεως με το </a:t>
            </a:r>
            <a:r>
              <a:rPr lang="en-US" sz="2000" b="1" dirty="0" smtClean="0"/>
              <a:t>pH (2)</a:t>
            </a:r>
          </a:p>
        </p:txBody>
      </p:sp>
      <p:pic>
        <p:nvPicPr>
          <p:cNvPr id="2" name="Picture 5" descr="http://upload.wikimedia.org/wikipedia/commons/thumb/7/7b/Papaverin_-_Papaverine.svg/200px-Papaverin_-_Papaverine.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725144"/>
            <a:ext cx="2468846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35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155385"/>
              </p:ext>
            </p:extLst>
          </p:nvPr>
        </p:nvGraphicFramePr>
        <p:xfrm>
          <a:off x="683568" y="1700808"/>
          <a:ext cx="5000625" cy="335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683568" y="476672"/>
            <a:ext cx="7772400" cy="792088"/>
          </a:xfrm>
          <a:noFill/>
        </p:spPr>
        <p:txBody>
          <a:bodyPr/>
          <a:lstStyle/>
          <a:p>
            <a:pPr eaLnBrk="1" hangingPunct="1"/>
            <a:r>
              <a:rPr lang="el-GR" sz="2000" b="1" dirty="0" smtClean="0"/>
              <a:t>Μεταβολή της διαλυτότητας δυσδιάλυτου ασθενούς βάσεως με το </a:t>
            </a:r>
            <a:r>
              <a:rPr lang="en-US" sz="2000" b="1" dirty="0" smtClean="0"/>
              <a:t>pH (</a:t>
            </a:r>
            <a:r>
              <a:rPr lang="el-GR" sz="2000" b="1" dirty="0" smtClean="0"/>
              <a:t>3</a:t>
            </a:r>
            <a:r>
              <a:rPr lang="en-US" sz="2000" b="1" dirty="0" smtClean="0"/>
              <a:t>)</a:t>
            </a:r>
          </a:p>
        </p:txBody>
      </p:sp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5796136" y="2132856"/>
          <a:ext cx="28803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pH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κλάσμα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ΒΗ</a:t>
                      </a:r>
                      <a:r>
                        <a:rPr lang="el-GR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l-GR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pKa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2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0.99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pKa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1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0.90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pKa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pKa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+ 1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0.10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pKa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+ 2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14 - Ευθύγραμμο βέλος σύνδεσης"/>
          <p:cNvCxnSpPr/>
          <p:nvPr/>
        </p:nvCxnSpPr>
        <p:spPr>
          <a:xfrm>
            <a:off x="3203848" y="342900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3203848" y="4221088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pKa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568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323528" y="332656"/>
            <a:ext cx="8424936" cy="720080"/>
          </a:xfrm>
        </p:spPr>
        <p:txBody>
          <a:bodyPr/>
          <a:lstStyle/>
          <a:p>
            <a:r>
              <a:rPr lang="el-GR" sz="2400" b="1" dirty="0" smtClean="0"/>
              <a:t>Μεταβολή της διαλυτότητας δυσδιάλυτου </a:t>
            </a:r>
            <a:r>
              <a:rPr lang="el-GR" sz="2400" b="1" dirty="0" err="1" smtClean="0"/>
              <a:t>αμφολύτη</a:t>
            </a:r>
            <a:r>
              <a:rPr lang="el-GR" sz="2400" b="1" dirty="0" smtClean="0"/>
              <a:t> με το </a:t>
            </a:r>
            <a:r>
              <a:rPr lang="en-US" sz="2400" b="1" dirty="0" smtClean="0"/>
              <a:t>pH</a:t>
            </a:r>
            <a:r>
              <a:rPr lang="el-GR" sz="2400" b="1" dirty="0" smtClean="0"/>
              <a:t> (1)</a:t>
            </a:r>
            <a:endParaRPr lang="el-GR" sz="2400" b="1" dirty="0"/>
          </a:p>
        </p:txBody>
      </p:sp>
      <p:graphicFrame>
        <p:nvGraphicFramePr>
          <p:cNvPr id="9" name="2 - Γράφημα"/>
          <p:cNvGraphicFramePr/>
          <p:nvPr/>
        </p:nvGraphicFramePr>
        <p:xfrm>
          <a:off x="179512" y="1268760"/>
          <a:ext cx="50405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- Ορθογώνιο"/>
          <p:cNvSpPr/>
          <p:nvPr/>
        </p:nvSpPr>
        <p:spPr>
          <a:xfrm>
            <a:off x="6012160" y="1556792"/>
            <a:ext cx="257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Ciprofloxacin</a:t>
            </a:r>
          </a:p>
          <a:p>
            <a:r>
              <a:rPr lang="en-US" sz="1600" dirty="0" smtClean="0"/>
              <a:t>pK</a:t>
            </a:r>
            <a:r>
              <a:rPr lang="en-US" sz="1600" baseline="-25000" dirty="0" smtClean="0"/>
              <a:t>a1</a:t>
            </a:r>
            <a:r>
              <a:rPr lang="en-US" sz="1600" dirty="0" smtClean="0"/>
              <a:t> = 6.16, pK</a:t>
            </a:r>
            <a:r>
              <a:rPr lang="en-US" sz="1600" baseline="-25000" dirty="0" smtClean="0"/>
              <a:t>a2</a:t>
            </a:r>
            <a:r>
              <a:rPr lang="en-US" sz="1600" dirty="0" smtClean="0"/>
              <a:t> = 8.62</a:t>
            </a:r>
          </a:p>
          <a:p>
            <a:r>
              <a:rPr lang="en-US" sz="1600" dirty="0" smtClean="0"/>
              <a:t>S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= 1.9*10</a:t>
            </a:r>
            <a:r>
              <a:rPr lang="en-US" sz="1600" baseline="30000" dirty="0" smtClean="0"/>
              <a:t>-4</a:t>
            </a:r>
            <a:r>
              <a:rPr lang="en-US" sz="1600" dirty="0" smtClean="0"/>
              <a:t>M</a:t>
            </a:r>
            <a:endParaRPr lang="el-GR" sz="1600" dirty="0"/>
          </a:p>
        </p:txBody>
      </p:sp>
      <p:pic>
        <p:nvPicPr>
          <p:cNvPr id="88066" name="Picture 2" descr="File:Ciprofloxacin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1" y="2690568"/>
            <a:ext cx="2880320" cy="1700879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013176"/>
            <a:ext cx="6912768" cy="856449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5652120" y="3861048"/>
            <a:ext cx="360040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7812360" y="2636912"/>
            <a:ext cx="792088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6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323528" y="332656"/>
            <a:ext cx="8568952" cy="659160"/>
          </a:xfrm>
        </p:spPr>
        <p:txBody>
          <a:bodyPr/>
          <a:lstStyle/>
          <a:p>
            <a:r>
              <a:rPr lang="el-GR" sz="2400" b="1" dirty="0" smtClean="0"/>
              <a:t>Μεταβολή της διαλυτότητας δυσδιάλυτου </a:t>
            </a:r>
            <a:r>
              <a:rPr lang="el-GR" sz="2400" b="1" dirty="0" err="1" smtClean="0"/>
              <a:t>αμφολύτη</a:t>
            </a:r>
            <a:r>
              <a:rPr lang="el-GR" sz="2400" b="1" dirty="0" smtClean="0"/>
              <a:t> με το </a:t>
            </a:r>
            <a:r>
              <a:rPr lang="en-US" sz="2400" b="1" dirty="0" smtClean="0"/>
              <a:t>pH</a:t>
            </a:r>
            <a:r>
              <a:rPr lang="el-GR" sz="2400" b="1" dirty="0" smtClean="0"/>
              <a:t> (2)</a:t>
            </a:r>
            <a:endParaRPr lang="el-GR" sz="2400" b="1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1331640" y="1052736"/>
          <a:ext cx="664041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8" name="Graph" r:id="rId3" imgW="4159910" imgH="2887066" progId="">
                  <p:embed/>
                </p:oleObj>
              </mc:Choice>
              <mc:Fallback>
                <p:oleObj name="Graph" r:id="rId3" imgW="4159910" imgH="28870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052736"/>
                        <a:ext cx="6640410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683568" y="5589240"/>
            <a:ext cx="472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Ελάχιστη διαλυτότητα στο </a:t>
            </a:r>
            <a:r>
              <a:rPr lang="el-GR" sz="1800" dirty="0" err="1" smtClean="0"/>
              <a:t>ισοηλεκτρικό</a:t>
            </a:r>
            <a:r>
              <a:rPr lang="el-GR" sz="1800" dirty="0" smtClean="0"/>
              <a:t> σημείο </a:t>
            </a:r>
            <a:endParaRPr lang="el-GR" sz="1800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5517232"/>
            <a:ext cx="1944216" cy="548771"/>
          </a:xfrm>
          <a:prstGeom prst="rect">
            <a:avLst/>
          </a:prstGeom>
          <a:noFill/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875184"/>
          </a:xfrm>
        </p:spPr>
        <p:txBody>
          <a:bodyPr/>
          <a:lstStyle/>
          <a:p>
            <a:r>
              <a:rPr lang="el-GR" sz="2400" b="1" dirty="0" smtClean="0"/>
              <a:t>Εξισώσεις Διαλυτότητας</a:t>
            </a:r>
            <a:r>
              <a:rPr lang="en-US" sz="2400" b="1" dirty="0" smtClean="0"/>
              <a:t> (1)</a:t>
            </a:r>
            <a:endParaRPr lang="el-GR" sz="2400" b="1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844824"/>
            <a:ext cx="3499589" cy="432048"/>
          </a:xfrm>
          <a:prstGeom prst="rect">
            <a:avLst/>
          </a:prstGeom>
          <a:noFill/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924944"/>
            <a:ext cx="3499589" cy="432048"/>
          </a:xfrm>
          <a:prstGeom prst="rect">
            <a:avLst/>
          </a:prstGeom>
          <a:noFill/>
        </p:spPr>
      </p:pic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933056"/>
            <a:ext cx="5703034" cy="432048"/>
          </a:xfrm>
          <a:prstGeom prst="rect">
            <a:avLst/>
          </a:prstGeom>
          <a:noFill/>
        </p:spPr>
      </p:pic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83568" y="1772816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Ασθενές οξύ : 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683568" y="2852936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Ασθενής βάση : 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683568" y="3861048"/>
            <a:ext cx="1844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Αμφολύτης</a:t>
            </a:r>
            <a:r>
              <a:rPr lang="el-GR" dirty="0" smtClean="0"/>
              <a:t> : 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6228184" y="1772816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</a:t>
            </a:r>
            <a:r>
              <a:rPr lang="en-US" baseline="-25000" dirty="0" smtClean="0"/>
              <a:t>0</a:t>
            </a:r>
            <a:r>
              <a:rPr lang="en-US" dirty="0" smtClean="0"/>
              <a:t>(1 + K</a:t>
            </a:r>
            <a:r>
              <a:rPr lang="en-US" baseline="-25000" dirty="0" smtClean="0"/>
              <a:t>a</a:t>
            </a:r>
            <a:r>
              <a:rPr lang="en-US" dirty="0" smtClean="0"/>
              <a:t>/[H</a:t>
            </a:r>
            <a:r>
              <a:rPr lang="en-US" baseline="30000" dirty="0" smtClean="0"/>
              <a:t>+</a:t>
            </a:r>
            <a:r>
              <a:rPr lang="en-US" dirty="0" smtClean="0"/>
              <a:t>])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6444208" y="2852936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</a:t>
            </a:r>
            <a:r>
              <a:rPr lang="en-US" baseline="-25000" dirty="0" smtClean="0"/>
              <a:t>0</a:t>
            </a:r>
            <a:r>
              <a:rPr lang="en-US" dirty="0" smtClean="0"/>
              <a:t>(1 + [H</a:t>
            </a:r>
            <a:r>
              <a:rPr lang="en-US" baseline="30000" dirty="0" smtClean="0"/>
              <a:t>+</a:t>
            </a:r>
            <a:r>
              <a:rPr lang="en-US" dirty="0" smtClean="0"/>
              <a:t>]/K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2843808" y="4653136"/>
            <a:ext cx="3889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</a:t>
            </a:r>
            <a:r>
              <a:rPr lang="en-US" baseline="-25000" dirty="0" smtClean="0"/>
              <a:t>0</a:t>
            </a:r>
            <a:r>
              <a:rPr lang="en-US" dirty="0" smtClean="0"/>
              <a:t>(1 + [H</a:t>
            </a:r>
            <a:r>
              <a:rPr lang="en-US" baseline="30000" dirty="0" smtClean="0"/>
              <a:t>+</a:t>
            </a:r>
            <a:r>
              <a:rPr lang="en-US" dirty="0" smtClean="0"/>
              <a:t>]/K</a:t>
            </a:r>
            <a:r>
              <a:rPr lang="en-US" baseline="-25000" dirty="0" smtClean="0"/>
              <a:t>a1</a:t>
            </a:r>
            <a:r>
              <a:rPr lang="en-US" dirty="0" smtClean="0"/>
              <a:t> + K</a:t>
            </a:r>
            <a:r>
              <a:rPr lang="en-US" baseline="-25000" dirty="0" smtClean="0"/>
              <a:t>a2</a:t>
            </a:r>
            <a:r>
              <a:rPr lang="en-US" dirty="0" smtClean="0"/>
              <a:t>/[H</a:t>
            </a:r>
            <a:r>
              <a:rPr lang="en-US" baseline="30000" dirty="0" smtClean="0"/>
              <a:t>+</a:t>
            </a:r>
            <a:r>
              <a:rPr lang="en-US" dirty="0" smtClean="0"/>
              <a:t>] 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02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731168"/>
          </a:xfrm>
        </p:spPr>
        <p:txBody>
          <a:bodyPr/>
          <a:lstStyle/>
          <a:p>
            <a:r>
              <a:rPr lang="el-GR" sz="2400" b="1" dirty="0" smtClean="0"/>
              <a:t>Φάρμακο – </a:t>
            </a:r>
            <a:r>
              <a:rPr lang="el-GR" sz="2400" b="1" dirty="0" err="1" smtClean="0"/>
              <a:t>Βιοδραστική</a:t>
            </a:r>
            <a:r>
              <a:rPr lang="el-GR" sz="2400" b="1" dirty="0" smtClean="0"/>
              <a:t> Ένωση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484784"/>
            <a:ext cx="7772400" cy="4114800"/>
          </a:xfrm>
        </p:spPr>
        <p:txBody>
          <a:bodyPr/>
          <a:lstStyle/>
          <a:p>
            <a:r>
              <a:rPr lang="el-GR" sz="2000" dirty="0" err="1" smtClean="0"/>
              <a:t>Βιοδραστική</a:t>
            </a:r>
            <a:r>
              <a:rPr lang="el-GR" sz="2000" dirty="0" smtClean="0"/>
              <a:t> ένωση : δραστικό συστατικό του φαρμάκου με φαρμακολογική δράση</a:t>
            </a:r>
          </a:p>
          <a:p>
            <a:r>
              <a:rPr lang="el-GR" sz="2000" dirty="0" smtClean="0"/>
              <a:t>Φάρμακο : τελική φαρμακοτεχνική μορφή χορήγησης, αποτελείται από την </a:t>
            </a:r>
            <a:r>
              <a:rPr lang="el-GR" sz="2000" dirty="0" err="1" smtClean="0"/>
              <a:t>βιοδραστική</a:t>
            </a:r>
            <a:r>
              <a:rPr lang="el-GR" sz="2000" dirty="0" smtClean="0"/>
              <a:t> ένωση και τα έκδοχα</a:t>
            </a:r>
          </a:p>
          <a:p>
            <a:r>
              <a:rPr lang="el-GR" sz="2000" dirty="0" smtClean="0"/>
              <a:t>Έκδοχα : συστατικά που προστίθενται προκειμένου το φάρμακο να αποκτήσει ορισμένες ιδιότητες (ρυθμός αποδέσμευσης, μέθοδος χορήγησης </a:t>
            </a:r>
            <a:r>
              <a:rPr lang="el-GR" sz="2000" dirty="0" err="1" smtClean="0"/>
              <a:t>κ.λ</a:t>
            </a:r>
            <a:r>
              <a:rPr lang="el-GR" sz="2000" dirty="0" smtClean="0"/>
              <a:t>.)</a:t>
            </a:r>
            <a:endParaRPr lang="en-US" sz="2000" dirty="0" smtClean="0"/>
          </a:p>
          <a:p>
            <a:r>
              <a:rPr lang="el-GR" sz="2000" dirty="0" smtClean="0"/>
              <a:t>Φυσικοχημικός Χαρακτηρισμός </a:t>
            </a:r>
            <a:r>
              <a:rPr lang="el-GR" sz="2000" dirty="0" err="1" smtClean="0"/>
              <a:t>βιοδραστικών</a:t>
            </a:r>
            <a:r>
              <a:rPr lang="el-GR" sz="2000" dirty="0" smtClean="0"/>
              <a:t> ενώσεων:</a:t>
            </a:r>
          </a:p>
          <a:p>
            <a:pPr lvl="1"/>
            <a:r>
              <a:rPr lang="el-GR" sz="1600" dirty="0" smtClean="0"/>
              <a:t>Διαλυτότητα, </a:t>
            </a:r>
            <a:r>
              <a:rPr lang="en-US" sz="1600" dirty="0" smtClean="0"/>
              <a:t>S</a:t>
            </a:r>
            <a:r>
              <a:rPr lang="en-US" sz="1600" baseline="-25000" dirty="0" smtClean="0"/>
              <a:t>0</a:t>
            </a:r>
          </a:p>
          <a:p>
            <a:pPr lvl="1"/>
            <a:r>
              <a:rPr lang="el-GR" sz="1600" dirty="0" smtClean="0"/>
              <a:t>Συντελεστής Κατανομής, </a:t>
            </a:r>
            <a:r>
              <a:rPr lang="en-US" sz="1600" dirty="0" smtClean="0"/>
              <a:t>P</a:t>
            </a:r>
            <a:endParaRPr lang="el-GR" sz="1600" dirty="0" smtClean="0"/>
          </a:p>
          <a:p>
            <a:pPr lvl="1"/>
            <a:r>
              <a:rPr lang="el-GR" sz="1600" dirty="0" smtClean="0"/>
              <a:t>Φαινόμενος Συντελεστής Κατανομής, </a:t>
            </a:r>
            <a:r>
              <a:rPr lang="en-US" sz="1600" dirty="0" smtClean="0"/>
              <a:t>D</a:t>
            </a:r>
            <a:endParaRPr lang="el-GR" sz="1600" dirty="0" smtClean="0"/>
          </a:p>
          <a:p>
            <a:pPr lvl="1"/>
            <a:r>
              <a:rPr lang="el-GR" sz="1600" dirty="0" smtClean="0"/>
              <a:t>Σταθερά / -</a:t>
            </a:r>
            <a:r>
              <a:rPr lang="el-GR" sz="1600" dirty="0" err="1" smtClean="0"/>
              <a:t>ές</a:t>
            </a:r>
            <a:r>
              <a:rPr lang="el-GR" sz="1600" dirty="0" smtClean="0"/>
              <a:t> Ιονισμού, </a:t>
            </a:r>
            <a:r>
              <a:rPr lang="en-US" sz="1600" dirty="0" err="1" smtClean="0"/>
              <a:t>pKa</a:t>
            </a:r>
            <a:r>
              <a:rPr lang="en-US" sz="1600" dirty="0" smtClean="0"/>
              <a:t> </a:t>
            </a:r>
          </a:p>
          <a:p>
            <a:pPr lvl="1"/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6794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44080" y="260305"/>
            <a:ext cx="7772400" cy="515144"/>
          </a:xfrm>
        </p:spPr>
        <p:txBody>
          <a:bodyPr/>
          <a:lstStyle/>
          <a:p>
            <a:r>
              <a:rPr lang="el-GR" sz="2400" b="1" dirty="0"/>
              <a:t>Εξισώσεις Διαλυτότητας</a:t>
            </a:r>
            <a:r>
              <a:rPr lang="en-US" sz="2400" b="1" dirty="0"/>
              <a:t> </a:t>
            </a:r>
            <a:r>
              <a:rPr lang="en-US" sz="2400" b="1" dirty="0" smtClean="0"/>
              <a:t>(2)</a:t>
            </a:r>
            <a:endParaRPr lang="el-GR" sz="2400" b="1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3" y="775449"/>
            <a:ext cx="8506704" cy="521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5985565"/>
            <a:ext cx="4698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Avdeef</a:t>
            </a:r>
            <a:r>
              <a:rPr lang="en-US" sz="1400" dirty="0" smtClean="0"/>
              <a:t> A., Adv. Drug Delivery Reviews, 59(7), 2007, 568-590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4934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755576" y="476672"/>
            <a:ext cx="7772400" cy="659160"/>
          </a:xfrm>
        </p:spPr>
        <p:txBody>
          <a:bodyPr/>
          <a:lstStyle/>
          <a:p>
            <a:r>
              <a:rPr lang="el-GR" sz="2000" b="1" dirty="0" smtClean="0"/>
              <a:t>Μειωμένη διαλυτότητα ιονισμένης μορφής </a:t>
            </a:r>
            <a:endParaRPr lang="el-GR" sz="2000" b="1" dirty="0"/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1331640" y="1124744"/>
          <a:ext cx="6327775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2" name="Graph" r:id="rId3" imgW="4159910" imgH="2887066" progId="">
                  <p:embed/>
                </p:oleObj>
              </mc:Choice>
              <mc:Fallback>
                <p:oleObj name="Graph" r:id="rId3" imgW="4159910" imgH="28870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24744"/>
                        <a:ext cx="6327775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539552" y="5589240"/>
            <a:ext cx="2741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Ασθενείς βάσεις / ασθενή οξέα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7388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81000"/>
            <a:ext cx="8352928" cy="947738"/>
          </a:xfrm>
        </p:spPr>
        <p:txBody>
          <a:bodyPr/>
          <a:lstStyle/>
          <a:p>
            <a:pPr eaLnBrk="1" hangingPunct="1"/>
            <a:r>
              <a:rPr lang="el-GR" sz="2000" dirty="0" smtClean="0"/>
              <a:t>Προσδιορισμός διαλυτότητας με την μέθοδο της θολερότητας (μέθοδος </a:t>
            </a:r>
            <a:r>
              <a:rPr lang="en-US" sz="2000" dirty="0" smtClean="0"/>
              <a:t>Green)</a:t>
            </a:r>
            <a:endParaRPr lang="el-GR" sz="2000" dirty="0" smtClean="0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905000"/>
          </a:xfrm>
        </p:spPr>
        <p:txBody>
          <a:bodyPr/>
          <a:lstStyle/>
          <a:p>
            <a:pPr marL="355600" indent="-355600" eaLnBrk="1" hangingPunct="1">
              <a:buFontTx/>
              <a:buNone/>
            </a:pPr>
            <a:r>
              <a:rPr lang="el-GR" sz="2000" dirty="0" smtClean="0"/>
              <a:t>Παρασκευή διαλυμάτων </a:t>
            </a:r>
            <a:r>
              <a:rPr lang="el-GR" sz="2000" dirty="0" err="1" smtClean="0"/>
              <a:t>β.ε</a:t>
            </a:r>
            <a:r>
              <a:rPr lang="el-GR" sz="2000" dirty="0" smtClean="0"/>
              <a:t>. σε περιοχή συγκεντρώσεων</a:t>
            </a:r>
          </a:p>
          <a:p>
            <a:pPr marL="355600" indent="-355600" eaLnBrk="1" hangingPunct="1">
              <a:buFontTx/>
              <a:buNone/>
            </a:pPr>
            <a:r>
              <a:rPr lang="el-GR" sz="2000" dirty="0" smtClean="0"/>
              <a:t>	Για κάθε συγκέντρωση, προσθήκη ρυθμιστικού ορισμένου </a:t>
            </a:r>
            <a:r>
              <a:rPr lang="en-US" sz="2000" dirty="0" smtClean="0"/>
              <a:t>pH </a:t>
            </a:r>
            <a:r>
              <a:rPr lang="el-GR" sz="2000" dirty="0" smtClean="0"/>
              <a:t>και μέτρηση της θολερότητας</a:t>
            </a:r>
          </a:p>
          <a:p>
            <a:pPr marL="355600" indent="-355600" eaLnBrk="1" hangingPunct="1">
              <a:buFontTx/>
              <a:buAutoNum type="arabicParenR"/>
            </a:pPr>
            <a:r>
              <a:rPr lang="el-GR" sz="2000" dirty="0" smtClean="0"/>
              <a:t>Θολερότητα = 0 : ακόρεστα διαλύματα</a:t>
            </a:r>
          </a:p>
          <a:p>
            <a:pPr marL="355600" indent="-355600" eaLnBrk="1" hangingPunct="1">
              <a:buFontTx/>
              <a:buAutoNum type="arabicParenR"/>
            </a:pPr>
            <a:r>
              <a:rPr lang="el-GR" sz="2000" dirty="0" smtClean="0"/>
              <a:t>Θολερότητα &gt; 0 : υπέρβαση ορίου διαλυτότητας</a:t>
            </a:r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124200"/>
            <a:ext cx="42672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609600" y="3810000"/>
            <a:ext cx="350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/>
              <a:t>Υπολογισμός διαλυτότητας: τομή της γραφικής παράστασης με τον άξονα της συγκέντρωσης</a:t>
            </a:r>
          </a:p>
        </p:txBody>
      </p:sp>
    </p:spTree>
    <p:extLst>
      <p:ext uri="{BB962C8B-B14F-4D97-AF65-F5344CB8AC3E}">
        <p14:creationId xmlns:p14="http://schemas.microsoft.com/office/powerpoint/2010/main" val="12456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l-GR" sz="2000" b="1" dirty="0" smtClean="0"/>
              <a:t>Επίδραση διαλυτών στην διαλυτότητα </a:t>
            </a:r>
            <a:r>
              <a:rPr lang="el-GR" sz="2000" b="1" dirty="0" err="1" smtClean="0"/>
              <a:t>βιοδραστικής</a:t>
            </a:r>
            <a:r>
              <a:rPr lang="el-GR" sz="2000" b="1" dirty="0" smtClean="0"/>
              <a:t> ένωσης (1)</a:t>
            </a:r>
            <a:endParaRPr lang="en-US" sz="2000" b="1" dirty="0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773832"/>
          </a:xfrm>
        </p:spPr>
        <p:txBody>
          <a:bodyPr/>
          <a:lstStyle/>
          <a:p>
            <a:pPr marL="0" lvl="0" indent="0" eaLnBrk="1" hangingPunct="1">
              <a:buNone/>
            </a:pPr>
            <a:r>
              <a:rPr lang="el-GR" sz="1800" dirty="0" smtClean="0"/>
              <a:t>Μίγματα διαλυτών </a:t>
            </a:r>
            <a:r>
              <a:rPr lang="el-GR" sz="1800" dirty="0" smtClean="0">
                <a:sym typeface="Symbol" pitchFamily="18" charset="2"/>
              </a:rPr>
              <a:t> Φαρμακευτική μορφοποίηση (</a:t>
            </a:r>
            <a:r>
              <a:rPr lang="el-GR" sz="1800" dirty="0" err="1" smtClean="0"/>
              <a:t>Συνδιαλυτότητα</a:t>
            </a:r>
            <a:r>
              <a:rPr lang="el-GR" sz="1800" dirty="0" smtClean="0"/>
              <a:t> – </a:t>
            </a:r>
            <a:r>
              <a:rPr lang="el-GR" sz="1800" dirty="0" err="1" smtClean="0"/>
              <a:t>Συνδιαλύτες</a:t>
            </a:r>
            <a:r>
              <a:rPr lang="el-GR" sz="1800" dirty="0" smtClean="0">
                <a:sym typeface="Symbol" pitchFamily="18" charset="2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Φαρμακευτικά σκευάσματα : πολύπλοκα συστήματα</a:t>
            </a:r>
            <a:endParaRPr lang="en-US" sz="18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Διαλυτότητα </a:t>
            </a:r>
            <a:r>
              <a:rPr lang="en-US" sz="1800" dirty="0" err="1" smtClean="0">
                <a:sym typeface="Symbol" pitchFamily="18" charset="2"/>
              </a:rPr>
              <a:t>Ketoprofen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l-GR" sz="1800" dirty="0" smtClean="0">
                <a:sym typeface="Symbol" pitchFamily="18" charset="2"/>
              </a:rPr>
              <a:t>σε διάφορους διαλύτες</a:t>
            </a: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619672" y="2132856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Διαλύτης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Διαλυτότητα / Μ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Νερό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0.0004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Μεθανόλη</a:t>
                      </a:r>
                      <a:r>
                        <a:rPr lang="el-GR" sz="1600" dirty="0" smtClean="0"/>
                        <a:t> (</a:t>
                      </a:r>
                      <a:r>
                        <a:rPr lang="en-US" sz="1600" dirty="0" err="1" smtClean="0"/>
                        <a:t>MeOH</a:t>
                      </a:r>
                      <a:r>
                        <a:rPr lang="en-US" sz="1600" dirty="0" smtClean="0"/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0.834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Αιθανόλη</a:t>
                      </a:r>
                      <a:r>
                        <a:rPr lang="el-GR" sz="1600" baseline="0" dirty="0" smtClean="0"/>
                        <a:t> (</a:t>
                      </a:r>
                      <a:r>
                        <a:rPr lang="en-US" sz="1600" dirty="0" err="1" smtClean="0"/>
                        <a:t>EtOH</a:t>
                      </a:r>
                      <a:r>
                        <a:rPr lang="en-US" sz="1600" dirty="0" smtClean="0"/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0.967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</a:t>
                      </a:r>
                      <a:r>
                        <a:rPr lang="el-GR" sz="1600" dirty="0" err="1" smtClean="0"/>
                        <a:t>Προπανόλη</a:t>
                      </a:r>
                      <a:r>
                        <a:rPr lang="el-GR" sz="1600" dirty="0" smtClean="0"/>
                        <a:t> (1-</a:t>
                      </a:r>
                      <a:r>
                        <a:rPr lang="en-US" sz="1600" dirty="0" err="1" smtClean="0"/>
                        <a:t>PrOH</a:t>
                      </a:r>
                      <a:r>
                        <a:rPr lang="en-US" sz="1600" dirty="0" smtClean="0"/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0.972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2-</a:t>
                      </a:r>
                      <a:r>
                        <a:rPr lang="el-GR" sz="1600" dirty="0" err="1" smtClean="0"/>
                        <a:t>Προπανόλη</a:t>
                      </a:r>
                      <a:r>
                        <a:rPr lang="el-GR" sz="1600" dirty="0" smtClean="0"/>
                        <a:t> (2-</a:t>
                      </a:r>
                      <a:r>
                        <a:rPr lang="en-US" sz="1600" dirty="0" err="1" smtClean="0"/>
                        <a:t>PrOH</a:t>
                      </a:r>
                      <a:r>
                        <a:rPr lang="en-US" sz="1600" dirty="0" smtClean="0"/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1.361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</a:t>
                      </a:r>
                      <a:r>
                        <a:rPr lang="el-GR" sz="1600" dirty="0" err="1" smtClean="0"/>
                        <a:t>Βουτανόλη</a:t>
                      </a:r>
                      <a:r>
                        <a:rPr lang="el-GR" sz="1600" dirty="0" smtClean="0"/>
                        <a:t> (</a:t>
                      </a:r>
                      <a:r>
                        <a:rPr lang="en-US" sz="1600" dirty="0" smtClean="0"/>
                        <a:t>1</a:t>
                      </a:r>
                      <a:r>
                        <a:rPr lang="el-GR" sz="1600" dirty="0" smtClean="0"/>
                        <a:t>-</a:t>
                      </a:r>
                      <a:r>
                        <a:rPr lang="en-US" sz="1600" dirty="0" err="1" smtClean="0"/>
                        <a:t>BuOH</a:t>
                      </a:r>
                      <a:r>
                        <a:rPr lang="en-US" sz="1600" dirty="0" smtClean="0"/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0.847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2-</a:t>
                      </a:r>
                      <a:r>
                        <a:rPr lang="el-GR" sz="1600" dirty="0" err="1" smtClean="0"/>
                        <a:t>Βουτανόλη</a:t>
                      </a:r>
                      <a:r>
                        <a:rPr lang="el-GR" sz="1600" dirty="0" smtClean="0"/>
                        <a:t> (2-</a:t>
                      </a:r>
                      <a:r>
                        <a:rPr lang="en-US" sz="1600" dirty="0" err="1" smtClean="0"/>
                        <a:t>BuOH</a:t>
                      </a:r>
                      <a:r>
                        <a:rPr lang="en-US" sz="1600" dirty="0" smtClean="0"/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1.344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PEG400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0.955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Προπυλενογλυκόλη</a:t>
                      </a:r>
                      <a:r>
                        <a:rPr lang="el-GR" sz="1600" dirty="0" smtClean="0"/>
                        <a:t> (</a:t>
                      </a:r>
                      <a:r>
                        <a:rPr lang="en-US" sz="1600" dirty="0" err="1" smtClean="0"/>
                        <a:t>PgOH</a:t>
                      </a:r>
                      <a:r>
                        <a:rPr lang="en-US" sz="1600" dirty="0" smtClean="0"/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0.184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1-Οκτανόλη</a:t>
                      </a:r>
                      <a:r>
                        <a:rPr lang="el-GR" sz="1600" baseline="0" dirty="0" smtClean="0"/>
                        <a:t> (</a:t>
                      </a:r>
                      <a:r>
                        <a:rPr lang="en-US" sz="1600" baseline="0" dirty="0" smtClean="0"/>
                        <a:t>1-Octanol)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0.641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5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72400" cy="587152"/>
          </a:xfrm>
        </p:spPr>
        <p:txBody>
          <a:bodyPr/>
          <a:lstStyle/>
          <a:p>
            <a:pPr eaLnBrk="1" hangingPunct="1"/>
            <a:r>
              <a:rPr lang="el-GR" sz="2000" b="1" dirty="0" smtClean="0"/>
              <a:t>Επίδραση διαλυτών στην διαλυτότητα </a:t>
            </a:r>
            <a:r>
              <a:rPr lang="el-GR" sz="2000" b="1" dirty="0" err="1" smtClean="0"/>
              <a:t>βιοδραστικής</a:t>
            </a:r>
            <a:r>
              <a:rPr lang="el-GR" sz="2000" b="1" dirty="0" smtClean="0"/>
              <a:t> ένωσης (</a:t>
            </a:r>
            <a:r>
              <a:rPr lang="en-US" sz="2000" b="1" dirty="0" smtClean="0"/>
              <a:t>2</a:t>
            </a:r>
            <a:r>
              <a:rPr lang="el-GR" sz="2000" b="1" dirty="0" smtClean="0"/>
              <a:t>)</a:t>
            </a:r>
            <a:endParaRPr lang="en-US" sz="20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7772400" cy="19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Υδατικά μίγματα διαλυτών: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Γλυκερίνη, προπανόλη-1, προπανόλη-2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</a:t>
            </a:r>
            <a:r>
              <a:rPr kumimoji="0" lang="el-G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Προπυλενογλυκόλη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Αιθανόλη (</a:t>
            </a:r>
            <a:r>
              <a:rPr kumimoji="0" lang="el-G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ελιξήρια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</a:t>
            </a:r>
            <a:r>
              <a:rPr kumimoji="0" lang="el-G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Πολυαιθυλενογλυκόλες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PEG)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</a:t>
            </a:r>
            <a:r>
              <a:rPr kumimoji="0" lang="el-G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Πολυβινυλοπυρολιδόνη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(PVP)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800" kern="0" dirty="0" smtClean="0">
                <a:latin typeface="+mn-lt"/>
                <a:sym typeface="Symbol" pitchFamily="18" charset="2"/>
              </a:rPr>
              <a:t>Διαλυτότητα </a:t>
            </a:r>
            <a:r>
              <a:rPr lang="en-US" sz="1800" kern="0" dirty="0" err="1" smtClean="0">
                <a:latin typeface="+mn-lt"/>
                <a:sym typeface="Symbol" pitchFamily="18" charset="2"/>
              </a:rPr>
              <a:t>Ketoprofen</a:t>
            </a:r>
            <a:r>
              <a:rPr lang="en-US" sz="1800" kern="0" dirty="0" smtClean="0">
                <a:latin typeface="+mn-lt"/>
                <a:sym typeface="Symbol" pitchFamily="18" charset="2"/>
              </a:rPr>
              <a:t> </a:t>
            </a:r>
            <a:r>
              <a:rPr lang="el-GR" sz="1800" kern="0" dirty="0" smtClean="0">
                <a:latin typeface="+mn-lt"/>
                <a:sym typeface="Symbol" pitchFamily="18" charset="2"/>
              </a:rPr>
              <a:t>στο σύστημα </a:t>
            </a:r>
            <a:r>
              <a:rPr lang="en-US" sz="1800" kern="0" dirty="0" smtClean="0">
                <a:latin typeface="+mn-lt"/>
                <a:sym typeface="Symbol" pitchFamily="18" charset="2"/>
              </a:rPr>
              <a:t>PEG400-</a:t>
            </a:r>
            <a:r>
              <a:rPr lang="el-GR" sz="1800" kern="0" dirty="0" smtClean="0">
                <a:latin typeface="+mn-lt"/>
                <a:sym typeface="Symbol" pitchFamily="18" charset="2"/>
              </a:rPr>
              <a:t>νερό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1475656" y="321297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Διαλύτης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Διαλυτότητα / Μ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Νερό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0.0004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PEG400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0.955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PEG400/</a:t>
                      </a:r>
                      <a:r>
                        <a:rPr lang="el-GR" dirty="0" smtClean="0"/>
                        <a:t>Νερό</a:t>
                      </a:r>
                      <a:r>
                        <a:rPr lang="el-GR" baseline="0" dirty="0" smtClean="0"/>
                        <a:t> (25:75)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0.004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PEG400/</a:t>
                      </a:r>
                      <a:r>
                        <a:rPr lang="el-GR" dirty="0" smtClean="0"/>
                        <a:t>Νερό</a:t>
                      </a:r>
                      <a:r>
                        <a:rPr lang="el-GR" baseline="0" dirty="0" smtClean="0"/>
                        <a:t> (50:50)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0.061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PEG400/</a:t>
                      </a:r>
                      <a:r>
                        <a:rPr lang="el-GR" dirty="0" smtClean="0"/>
                        <a:t>Νερό</a:t>
                      </a:r>
                      <a:r>
                        <a:rPr lang="el-GR" baseline="0" dirty="0" smtClean="0"/>
                        <a:t> (75:25)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0.855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0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659160"/>
          </a:xfrm>
        </p:spPr>
        <p:txBody>
          <a:bodyPr/>
          <a:lstStyle/>
          <a:p>
            <a:pPr eaLnBrk="1" hangingPunct="1"/>
            <a:r>
              <a:rPr lang="el-GR" sz="2000" b="1" dirty="0" smtClean="0"/>
              <a:t>Επίδραση διαλυτών στην διαλυτότητα </a:t>
            </a:r>
            <a:r>
              <a:rPr lang="el-GR" sz="2000" b="1" dirty="0" err="1" smtClean="0"/>
              <a:t>βιοδραστικής</a:t>
            </a:r>
            <a:r>
              <a:rPr lang="el-GR" sz="2000" b="1" dirty="0" smtClean="0"/>
              <a:t> ένωσης (3)</a:t>
            </a:r>
            <a:endParaRPr lang="en-US" sz="20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Βασικές προϋποθέσεις:</a:t>
            </a:r>
            <a:r>
              <a:rPr kumimoji="0" lang="el-GR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Τοξικότητα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800" kern="0" dirty="0" smtClean="0">
                <a:latin typeface="+mn-lt"/>
              </a:rPr>
              <a:t>	</a:t>
            </a:r>
            <a:r>
              <a:rPr kumimoji="0" lang="el-GR" sz="1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Βιοδιάσπαση</a:t>
            </a:r>
            <a:endParaRPr kumimoji="0" lang="el-GR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800" kern="0" dirty="0" smtClean="0">
                <a:latin typeface="+mn-lt"/>
              </a:rPr>
              <a:t>	</a:t>
            </a:r>
            <a:r>
              <a:rPr kumimoji="0" lang="el-G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Τρόπος χορήγησης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800" kern="0" dirty="0" smtClean="0">
                <a:latin typeface="+mn-lt"/>
              </a:rPr>
              <a:t>	</a:t>
            </a:r>
            <a:r>
              <a:rPr lang="el-GR" sz="1800" kern="0" dirty="0" err="1" smtClean="0">
                <a:latin typeface="+mn-lt"/>
              </a:rPr>
              <a:t>Αναμιξιμότητα</a:t>
            </a:r>
            <a:r>
              <a:rPr lang="el-GR" sz="1800" kern="0" dirty="0" smtClean="0">
                <a:latin typeface="+mn-lt"/>
              </a:rPr>
              <a:t> με το νερό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l-GR" sz="1800" kern="0" dirty="0" smtClean="0">
                <a:latin typeface="+mn-lt"/>
              </a:rPr>
              <a:t>Α</a:t>
            </a:r>
            <a:r>
              <a:rPr kumimoji="0" lang="el-GR" sz="1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ποδεκτές</a:t>
            </a:r>
            <a:r>
              <a:rPr kumimoji="0" lang="el-GR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οργανοληπτικές ιδιότητες (ιξώδες, οσμή, γεύση)</a:t>
            </a:r>
            <a:endParaRPr kumimoji="0" lang="el-GR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Μηχανισμός</a:t>
            </a:r>
            <a:r>
              <a:rPr kumimoji="0" lang="el-G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αύξησης της διαλυτότητας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Προσθήκη λιγότερου πολικού διαλύτη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 μείωση διηλεκτρικής σταθεράς  μείωση διαλυτότητας ιονισμένης μορφής + αύξηση διαλυτότητας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αδιάστατης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μορφής (μεγαλύτερη συνεισφορά)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2000" kern="0" dirty="0" smtClean="0">
              <a:latin typeface="+mn-lt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Κατάλληλη για μη-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ιονιζόμενες βιοδραστικές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ενώσεις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67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803176"/>
          </a:xfrm>
        </p:spPr>
        <p:txBody>
          <a:bodyPr/>
          <a:lstStyle/>
          <a:p>
            <a:r>
              <a:rPr lang="el-GR" sz="2000" b="1" dirty="0" smtClean="0"/>
              <a:t>Επίδραση διαλυτών στην διαλυτότητα </a:t>
            </a:r>
            <a:r>
              <a:rPr lang="el-GR" sz="2000" b="1" dirty="0" err="1" smtClean="0"/>
              <a:t>βιοδραστικής</a:t>
            </a:r>
            <a:r>
              <a:rPr lang="el-GR" sz="2000" b="1" dirty="0" smtClean="0"/>
              <a:t> ένωσης (4)</a:t>
            </a:r>
            <a:endParaRPr lang="el-GR" sz="2000" b="1" dirty="0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835696" y="1340768"/>
          <a:ext cx="5401767" cy="3748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6" name="Graph" r:id="rId3" imgW="4159910" imgH="2887066" progId="">
                  <p:embed/>
                </p:oleObj>
              </mc:Choice>
              <mc:Fallback>
                <p:oleObj name="Graph" r:id="rId3" imgW="4159910" imgH="28870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340768"/>
                        <a:ext cx="5401767" cy="3748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899592" y="5229200"/>
            <a:ext cx="556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Acetaminophen – </a:t>
            </a:r>
            <a:r>
              <a:rPr lang="el-GR" sz="1800" dirty="0" smtClean="0"/>
              <a:t>υδατικά διαλύματα Αιθανόλης, </a:t>
            </a:r>
            <a:r>
              <a:rPr lang="en-US" sz="1800" dirty="0" smtClean="0"/>
              <a:t>PEG</a:t>
            </a:r>
          </a:p>
          <a:p>
            <a:r>
              <a:rPr lang="el-GR" sz="1800" dirty="0" smtClean="0"/>
              <a:t>Επίδραση των χαρακτηριστικών του </a:t>
            </a:r>
            <a:r>
              <a:rPr lang="el-GR" sz="1800" dirty="0" err="1" smtClean="0"/>
              <a:t>συνδιαλύτη</a:t>
            </a:r>
            <a:r>
              <a:rPr lang="el-GR" sz="1800" dirty="0" smtClean="0"/>
              <a:t> (ιξώδες)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8888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762000"/>
          </a:xfrm>
        </p:spPr>
        <p:txBody>
          <a:bodyPr/>
          <a:lstStyle/>
          <a:p>
            <a:pPr eaLnBrk="1" hangingPunct="1"/>
            <a:r>
              <a:rPr lang="el-GR" sz="2000" b="1" dirty="0" smtClean="0"/>
              <a:t>Συνδυασμένη δράση </a:t>
            </a:r>
            <a:r>
              <a:rPr lang="en-US" sz="2000" b="1" dirty="0" smtClean="0"/>
              <a:t>pH </a:t>
            </a:r>
            <a:r>
              <a:rPr lang="el-GR" sz="2000" b="1" dirty="0" smtClean="0"/>
              <a:t>και διαλυτών</a:t>
            </a:r>
            <a:endParaRPr lang="en-US" sz="2000" b="1" dirty="0" smtClean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980728"/>
            <a:ext cx="7848600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Δράση διαλύτη: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Α) αύξηση διαλυτότητας της </a:t>
            </a:r>
            <a:r>
              <a:rPr lang="el-GR" sz="2000" dirty="0" err="1" smtClean="0"/>
              <a:t>αδιάστατης</a:t>
            </a:r>
            <a:r>
              <a:rPr lang="el-GR" sz="2000" dirty="0" smtClean="0"/>
              <a:t> μορφής της ένωσης λόγω μείωσης της πολικότητας του διαλύτη και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Β) μείωση της διάστασης ασθενούς ηλεκτρολύτη και της σταθεράς διάστασης</a:t>
            </a:r>
            <a:r>
              <a:rPr lang="en-US" sz="2000" dirty="0" smtClean="0"/>
              <a:t> </a:t>
            </a:r>
            <a:r>
              <a:rPr lang="el-GR" sz="2000" dirty="0" smtClean="0"/>
              <a:t>που προκαλεί μείωση της διαλυτότητας που οφείλεται στην ιονισμένη μορφή της ένωσης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Η αύξηση της διαλυτότητας της </a:t>
            </a:r>
            <a:r>
              <a:rPr lang="el-GR" sz="2000" dirty="0" err="1" smtClean="0"/>
              <a:t>αδιάστατης</a:t>
            </a:r>
            <a:r>
              <a:rPr lang="el-GR" sz="2000" dirty="0" smtClean="0"/>
              <a:t> μορφής είναι μεγαλύτερη από την μείωση της διαλυτότητας που προκαλείται στην ιονισμένη μορφή με αποτέλεσμα η ολική διαλυτότητα της ένωσης να αυξάνει παρουσία του </a:t>
            </a:r>
            <a:r>
              <a:rPr lang="el-GR" sz="2000" dirty="0" err="1" smtClean="0"/>
              <a:t>συνδιαλύτη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571750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7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5873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Πρότυπο </a:t>
            </a:r>
            <a:r>
              <a:rPr lang="en-US" sz="2400" b="1" dirty="0" err="1" smtClean="0"/>
              <a:t>Yalkowsky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Robino</a:t>
            </a:r>
            <a:r>
              <a:rPr lang="el-GR" sz="2400" b="1" dirty="0" smtClean="0"/>
              <a:t> (1)</a:t>
            </a:r>
            <a:endParaRPr lang="en-US" sz="2400" b="1" dirty="0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268760"/>
            <a:ext cx="6480175" cy="503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Εξάρτηση διαλυτότητας από την σύσταση του μίγματος</a:t>
            </a:r>
            <a:endParaRPr lang="en-US" sz="2000" dirty="0" smtClean="0"/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755576" y="2492896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err="1"/>
              <a:t>S</a:t>
            </a:r>
            <a:r>
              <a:rPr lang="en-US" sz="2000" baseline="-25000" dirty="0" err="1"/>
              <a:t>m</a:t>
            </a:r>
            <a:r>
              <a:rPr lang="en-US" sz="2000" dirty="0"/>
              <a:t> : </a:t>
            </a:r>
            <a:r>
              <a:rPr lang="el-GR" sz="2000" dirty="0"/>
              <a:t>διαλυτότητα </a:t>
            </a:r>
            <a:r>
              <a:rPr lang="el-GR" sz="2000" dirty="0" err="1" smtClean="0"/>
              <a:t>βιοδραστικής</a:t>
            </a:r>
            <a:r>
              <a:rPr lang="el-GR" sz="2000" dirty="0" smtClean="0"/>
              <a:t> ένωσης </a:t>
            </a:r>
            <a:r>
              <a:rPr lang="el-GR" sz="2000" dirty="0"/>
              <a:t>στο μίγμα διαλυτών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S</a:t>
            </a:r>
            <a:r>
              <a:rPr lang="en-US" sz="2000" baseline="-25000" dirty="0"/>
              <a:t>c</a:t>
            </a:r>
            <a:r>
              <a:rPr lang="en-US" sz="2000" dirty="0"/>
              <a:t> : </a:t>
            </a:r>
            <a:r>
              <a:rPr lang="el-GR" sz="2000" dirty="0"/>
              <a:t>διαλυτότητα </a:t>
            </a:r>
            <a:r>
              <a:rPr lang="el-GR" sz="2000" dirty="0" err="1" smtClean="0"/>
              <a:t>βιοδραστικής</a:t>
            </a:r>
            <a:r>
              <a:rPr lang="el-GR" sz="2000" dirty="0" smtClean="0"/>
              <a:t> ένωσης </a:t>
            </a:r>
            <a:r>
              <a:rPr lang="el-GR" sz="2000" dirty="0"/>
              <a:t>στον </a:t>
            </a:r>
            <a:r>
              <a:rPr lang="el-GR" sz="2000" dirty="0" err="1"/>
              <a:t>συνδιαλύτη</a:t>
            </a:r>
            <a:endParaRPr lang="el-GR" sz="2000" dirty="0"/>
          </a:p>
          <a:p>
            <a:pPr marL="342900" indent="-342900">
              <a:spcBef>
                <a:spcPct val="20000"/>
              </a:spcBef>
            </a:pPr>
            <a:r>
              <a:rPr lang="en-US" sz="2000" dirty="0" err="1"/>
              <a:t>S</a:t>
            </a:r>
            <a:r>
              <a:rPr lang="en-US" sz="2000" baseline="-25000" dirty="0" err="1"/>
              <a:t>w</a:t>
            </a:r>
            <a:r>
              <a:rPr lang="en-US" sz="2000" dirty="0"/>
              <a:t> : </a:t>
            </a:r>
            <a:r>
              <a:rPr lang="el-GR" sz="2000" dirty="0"/>
              <a:t>διαλυτότητα </a:t>
            </a:r>
            <a:r>
              <a:rPr lang="el-GR" sz="2000" dirty="0" err="1" smtClean="0"/>
              <a:t>βιοδραστικής</a:t>
            </a:r>
            <a:r>
              <a:rPr lang="el-GR" sz="2000" dirty="0" smtClean="0"/>
              <a:t> ένωσης </a:t>
            </a:r>
            <a:r>
              <a:rPr lang="el-GR" sz="2000" dirty="0"/>
              <a:t>στο νερό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f : </a:t>
            </a:r>
            <a:r>
              <a:rPr lang="el-GR" sz="2000" dirty="0"/>
              <a:t>κλάσμα του </a:t>
            </a:r>
            <a:r>
              <a:rPr lang="el-GR" sz="2000" dirty="0" err="1"/>
              <a:t>συνδιαλύτη</a:t>
            </a:r>
            <a:r>
              <a:rPr lang="el-GR" sz="2000" dirty="0"/>
              <a:t> στο </a:t>
            </a:r>
            <a:r>
              <a:rPr lang="el-GR" sz="2000" dirty="0" smtClean="0"/>
              <a:t>μίγμα (τιμές από 0 έως 1)</a:t>
            </a:r>
            <a:endParaRPr lang="el-GR" sz="2000" dirty="0"/>
          </a:p>
          <a:p>
            <a:pPr marL="342900" indent="-342900">
              <a:spcBef>
                <a:spcPct val="20000"/>
              </a:spcBef>
            </a:pPr>
            <a:r>
              <a:rPr lang="el-GR" sz="2000" b="1" dirty="0"/>
              <a:t>Αποκλίσεις από τον γραμμικό νόμο:</a:t>
            </a:r>
          </a:p>
          <a:p>
            <a:pPr marL="342900" indent="-342900">
              <a:spcBef>
                <a:spcPct val="20000"/>
              </a:spcBef>
            </a:pPr>
            <a:r>
              <a:rPr lang="el-GR" sz="2000" dirty="0"/>
              <a:t>Αλληλεπιδράσεις: </a:t>
            </a:r>
            <a:r>
              <a:rPr lang="el-GR" sz="2000" dirty="0" err="1"/>
              <a:t>συνδιαλύτη</a:t>
            </a:r>
            <a:r>
              <a:rPr lang="el-GR" sz="2000" dirty="0"/>
              <a:t> – νερού</a:t>
            </a:r>
          </a:p>
          <a:p>
            <a:pPr marL="342900" indent="-342900">
              <a:spcBef>
                <a:spcPct val="20000"/>
              </a:spcBef>
            </a:pPr>
            <a:r>
              <a:rPr lang="el-GR" sz="2000" dirty="0"/>
              <a:t>			 </a:t>
            </a:r>
            <a:r>
              <a:rPr lang="el-GR" sz="2000" dirty="0" err="1" smtClean="0"/>
              <a:t>βιοδραστική</a:t>
            </a:r>
            <a:r>
              <a:rPr lang="el-GR" sz="2000" dirty="0" smtClean="0"/>
              <a:t> ένωση </a:t>
            </a:r>
            <a:endParaRPr lang="el-GR" sz="2000" dirty="0"/>
          </a:p>
          <a:p>
            <a:pPr marL="342900" indent="-342900">
              <a:spcBef>
                <a:spcPct val="20000"/>
              </a:spcBef>
            </a:pPr>
            <a:r>
              <a:rPr lang="el-GR" sz="2000" dirty="0"/>
              <a:t>			 </a:t>
            </a:r>
            <a:r>
              <a:rPr lang="el-GR" sz="2000" dirty="0" err="1" smtClean="0"/>
              <a:t>βιοδραστική</a:t>
            </a:r>
            <a:r>
              <a:rPr lang="el-GR" sz="2000" dirty="0" smtClean="0"/>
              <a:t> ένωση - </a:t>
            </a:r>
            <a:r>
              <a:rPr lang="el-GR" sz="2000" dirty="0" err="1"/>
              <a:t>συνδιαλύτη</a:t>
            </a:r>
            <a:r>
              <a:rPr lang="el-GR" sz="2000" dirty="0"/>
              <a:t> </a:t>
            </a:r>
            <a:r>
              <a:rPr lang="el-GR" sz="2000" dirty="0" smtClean="0"/>
              <a:t>- νερό</a:t>
            </a:r>
            <a:endParaRPr lang="el-GR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</p:txBody>
      </p:sp>
      <p:graphicFrame>
        <p:nvGraphicFramePr>
          <p:cNvPr id="8194" name="Object 0"/>
          <p:cNvGraphicFramePr>
            <a:graphicFrameLocks noGrp="1" noChangeAspect="1"/>
          </p:cNvGraphicFramePr>
          <p:nvPr>
            <p:ph sz="half" idx="2"/>
          </p:nvPr>
        </p:nvGraphicFramePr>
        <p:xfrm>
          <a:off x="2123728" y="1844824"/>
          <a:ext cx="480536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0" name="Εξίσωση" r:id="rId3" imgW="2019300" imgH="228600" progId="Equation.3">
                  <p:embed/>
                </p:oleObj>
              </mc:Choice>
              <mc:Fallback>
                <p:oleObj name="Εξίσωση" r:id="rId3" imgW="20193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844824"/>
                        <a:ext cx="4805363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587152"/>
          </a:xfrm>
        </p:spPr>
        <p:txBody>
          <a:bodyPr/>
          <a:lstStyle/>
          <a:p>
            <a:r>
              <a:rPr lang="el-GR" sz="2400" b="1" dirty="0" smtClean="0"/>
              <a:t>Πρότυπο </a:t>
            </a:r>
            <a:r>
              <a:rPr lang="en-US" sz="2400" b="1" dirty="0" err="1" smtClean="0"/>
              <a:t>Yalkowsky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Robino</a:t>
            </a:r>
            <a:r>
              <a:rPr lang="el-GR" sz="2400" b="1" dirty="0" smtClean="0"/>
              <a:t> (2)</a:t>
            </a:r>
            <a:endParaRPr lang="el-GR" sz="2400" b="1" dirty="0"/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1331640" y="1196752"/>
          <a:ext cx="6536653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4" name="Graph" r:id="rId3" imgW="4159910" imgH="2887066" progId="">
                  <p:embed/>
                </p:oleObj>
              </mc:Choice>
              <mc:Fallback>
                <p:oleObj name="Graph" r:id="rId3" imgW="4159910" imgH="28870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96752"/>
                        <a:ext cx="6536653" cy="4536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659160"/>
          </a:xfrm>
        </p:spPr>
        <p:txBody>
          <a:bodyPr/>
          <a:lstStyle/>
          <a:p>
            <a:r>
              <a:rPr lang="el-GR" sz="2400" b="1" dirty="0" smtClean="0"/>
              <a:t>Κατάταξη </a:t>
            </a:r>
            <a:r>
              <a:rPr lang="el-GR" sz="2400" b="1" dirty="0" err="1" smtClean="0"/>
              <a:t>βιοδραστικών</a:t>
            </a:r>
            <a:r>
              <a:rPr lang="el-GR" sz="2400" b="1" dirty="0" smtClean="0"/>
              <a:t> ενώσεων</a:t>
            </a:r>
            <a:endParaRPr lang="el-GR" sz="2400" b="1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83568" y="1052736"/>
          <a:ext cx="7772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Κατηγορία –</a:t>
                      </a:r>
                      <a:r>
                        <a:rPr lang="el-GR" baseline="0" dirty="0" smtClean="0"/>
                        <a:t> Ι</a:t>
                      </a:r>
                    </a:p>
                    <a:p>
                      <a:r>
                        <a:rPr lang="el-GR" baseline="0" dirty="0" smtClean="0"/>
                        <a:t>Υψηλή Διαπερατότητα</a:t>
                      </a:r>
                    </a:p>
                    <a:p>
                      <a:r>
                        <a:rPr lang="el-GR" baseline="0" dirty="0" smtClean="0"/>
                        <a:t>Υψηλή Διαλυτότητα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Κατηγορία –</a:t>
                      </a:r>
                      <a:r>
                        <a:rPr lang="el-GR" baseline="0" dirty="0" smtClean="0"/>
                        <a:t> ΙΙΙ</a:t>
                      </a:r>
                    </a:p>
                    <a:p>
                      <a:r>
                        <a:rPr lang="el-GR" baseline="0" dirty="0" smtClean="0"/>
                        <a:t>Χαμηλή Διαπερατότητα</a:t>
                      </a:r>
                    </a:p>
                    <a:p>
                      <a:r>
                        <a:rPr lang="el-GR" baseline="0" dirty="0" smtClean="0"/>
                        <a:t>Υψηλή Διαλυτότητα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Κατηγορία –</a:t>
                      </a:r>
                      <a:r>
                        <a:rPr lang="el-GR" baseline="0" dirty="0" smtClean="0"/>
                        <a:t> ΙΙ</a:t>
                      </a:r>
                    </a:p>
                    <a:p>
                      <a:r>
                        <a:rPr lang="el-GR" baseline="0" dirty="0" smtClean="0"/>
                        <a:t>Υψηλή Διαπερατότητα</a:t>
                      </a:r>
                    </a:p>
                    <a:p>
                      <a:r>
                        <a:rPr lang="el-GR" baseline="0" dirty="0" smtClean="0"/>
                        <a:t>Χαμηλή Διαλυτότητα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Κατηγορία –</a:t>
                      </a:r>
                      <a:r>
                        <a:rPr lang="el-GR" baseline="0" dirty="0" smtClean="0"/>
                        <a:t> Ι</a:t>
                      </a:r>
                      <a:r>
                        <a:rPr lang="en-US" baseline="0" dirty="0" smtClean="0"/>
                        <a:t>V</a:t>
                      </a:r>
                      <a:endParaRPr lang="el-GR" baseline="0" dirty="0" smtClean="0"/>
                    </a:p>
                    <a:p>
                      <a:r>
                        <a:rPr lang="el-GR" baseline="0" dirty="0" smtClean="0"/>
                        <a:t>Χαμηλή Διαπερατότητα</a:t>
                      </a:r>
                    </a:p>
                    <a:p>
                      <a:r>
                        <a:rPr lang="el-GR" baseline="0" dirty="0" smtClean="0"/>
                        <a:t>Χαμηλή Διαλυτότητα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899592" y="3068960"/>
            <a:ext cx="729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err="1" smtClean="0"/>
              <a:t>Βιοφαρμακευτική</a:t>
            </a:r>
            <a:r>
              <a:rPr lang="el-GR" sz="1800" dirty="0" smtClean="0"/>
              <a:t> κατάταξη των </a:t>
            </a:r>
            <a:r>
              <a:rPr lang="el-GR" sz="1800" dirty="0" err="1" smtClean="0"/>
              <a:t>βιοδραστικών</a:t>
            </a:r>
            <a:r>
              <a:rPr lang="el-GR" sz="1800" dirty="0" smtClean="0"/>
              <a:t> ενώσεων </a:t>
            </a:r>
            <a:r>
              <a:rPr lang="en-US" sz="1800" dirty="0" smtClean="0"/>
              <a:t>(BCS)</a:t>
            </a:r>
            <a:endParaRPr lang="el-GR" sz="1800" dirty="0" smtClean="0"/>
          </a:p>
          <a:p>
            <a:r>
              <a:rPr lang="el-GR" sz="1800" dirty="0" smtClean="0"/>
              <a:t>Κατάταξη των </a:t>
            </a:r>
            <a:r>
              <a:rPr lang="el-GR" sz="1800" dirty="0" err="1" smtClean="0"/>
              <a:t>β.ε</a:t>
            </a:r>
            <a:r>
              <a:rPr lang="el-GR" sz="1800" dirty="0" smtClean="0"/>
              <a:t>. με κριτήρια : διαλυτότητα και τον συντελεστή κατανομής</a:t>
            </a:r>
          </a:p>
          <a:p>
            <a:r>
              <a:rPr lang="el-GR" sz="1800" dirty="0" smtClean="0"/>
              <a:t>Διαλυτότητα, διαπερατότητα, </a:t>
            </a:r>
            <a:r>
              <a:rPr lang="el-GR" sz="1800" dirty="0" err="1" smtClean="0"/>
              <a:t>διαλυτοποίηση</a:t>
            </a:r>
            <a:endParaRPr lang="el-GR" sz="1800" dirty="0"/>
          </a:p>
        </p:txBody>
      </p:sp>
      <p:graphicFrame>
        <p:nvGraphicFramePr>
          <p:cNvPr id="8" name="5 - Θέση περιεχομένου"/>
          <p:cNvGraphicFramePr>
            <a:graphicFrameLocks/>
          </p:cNvGraphicFramePr>
          <p:nvPr/>
        </p:nvGraphicFramePr>
        <p:xfrm>
          <a:off x="683568" y="4077072"/>
          <a:ext cx="7772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Κατηγορία –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Ι</a:t>
                      </a:r>
                    </a:p>
                    <a:p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Propanolol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Metopronol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Diltiazem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Verapamil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l-GR" baseline="0" dirty="0" err="1" smtClean="0">
                          <a:solidFill>
                            <a:schemeClr val="tx1"/>
                          </a:solidFill>
                        </a:rPr>
                        <a:t>Υδατοδιαλυτές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Βιταμίνες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Κατηγορία –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ΙΙΙ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Acyclovir,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Captopril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Elenaprilat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Neomycin B</a:t>
                      </a:r>
                      <a:r>
                        <a:rPr lang="el-GR" baseline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Ranitidine, Atenolol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3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Κατηγορία –</a:t>
                      </a:r>
                      <a:r>
                        <a:rPr lang="el-GR" baseline="0" dirty="0" smtClean="0"/>
                        <a:t> ΙΙ</a:t>
                      </a:r>
                    </a:p>
                    <a:p>
                      <a:r>
                        <a:rPr lang="en-US" baseline="0" dirty="0" err="1" smtClean="0"/>
                        <a:t>Nifedipine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Nicardipine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Felodipine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Ketoconazole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Mefenamic</a:t>
                      </a:r>
                      <a:r>
                        <a:rPr lang="en-US" baseline="0" dirty="0" smtClean="0"/>
                        <a:t> Acid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Κατηγορία –</a:t>
                      </a:r>
                      <a:r>
                        <a:rPr lang="el-GR" baseline="0" dirty="0" smtClean="0"/>
                        <a:t> Ι</a:t>
                      </a:r>
                      <a:r>
                        <a:rPr lang="en-US" baseline="0" dirty="0" smtClean="0"/>
                        <a:t>V</a:t>
                      </a:r>
                      <a:endParaRPr lang="el-GR" baseline="0" dirty="0" smtClean="0"/>
                    </a:p>
                    <a:p>
                      <a:r>
                        <a:rPr lang="en-US" baseline="0" dirty="0" err="1" smtClean="0"/>
                        <a:t>Chlorothiazide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Furosemide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Tobramycin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Cefuroxime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Taxol</a:t>
                      </a:r>
                      <a:endParaRPr lang="el-GR" dirty="0"/>
                    </a:p>
                  </a:txBody>
                  <a:tcPr>
                    <a:solidFill>
                      <a:srgbClr val="FFFF00">
                        <a:alpha val="31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9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Επίδραση </a:t>
            </a:r>
            <a:r>
              <a:rPr lang="el-GR" sz="2400" b="1" dirty="0" err="1" smtClean="0">
                <a:cs typeface="Times New Roman" pitchFamily="18" charset="0"/>
              </a:rPr>
              <a:t>επιφανειοδραστικών</a:t>
            </a:r>
            <a:r>
              <a:rPr lang="el-GR" sz="2400" b="1" dirty="0" smtClean="0">
                <a:cs typeface="Times New Roman" pitchFamily="18" charset="0"/>
              </a:rPr>
              <a:t> ενώσεων</a:t>
            </a:r>
            <a:r>
              <a:rPr lang="en-US" sz="2400" b="1" dirty="0" smtClean="0"/>
              <a:t> </a:t>
            </a:r>
            <a:r>
              <a:rPr lang="el-GR" sz="2400" b="1" dirty="0" smtClean="0"/>
              <a:t>- 1</a:t>
            </a:r>
            <a:endParaRPr lang="en-US" sz="2400" b="1" dirty="0" smtClean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21336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b="1" dirty="0" err="1" smtClean="0">
                <a:cs typeface="Times New Roman" pitchFamily="18" charset="0"/>
              </a:rPr>
              <a:t>Επιφανειοδραστικές</a:t>
            </a:r>
            <a:r>
              <a:rPr lang="el-GR" sz="2000" b="1" dirty="0" smtClean="0">
                <a:cs typeface="Times New Roman" pitchFamily="18" charset="0"/>
              </a:rPr>
              <a:t> ενώσεις: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 err="1" smtClean="0">
                <a:cs typeface="Times New Roman" pitchFamily="18" charset="0"/>
              </a:rPr>
              <a:t>αμφίφιλα</a:t>
            </a:r>
            <a:r>
              <a:rPr lang="el-GR" sz="2000" dirty="0" smtClean="0">
                <a:cs typeface="Times New Roman" pitchFamily="18" charset="0"/>
              </a:rPr>
              <a:t> μόρια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Σχηματίζουν </a:t>
            </a:r>
            <a:r>
              <a:rPr lang="el-GR" sz="2000" dirty="0" err="1" smtClean="0">
                <a:cs typeface="Times New Roman" pitchFamily="18" charset="0"/>
              </a:rPr>
              <a:t>μικύλλια</a:t>
            </a:r>
            <a:r>
              <a:rPr lang="el-GR" sz="2000" dirty="0" smtClean="0">
                <a:cs typeface="Times New Roman" pitchFamily="18" charset="0"/>
              </a:rPr>
              <a:t> (σφαιρικές δομές με </a:t>
            </a:r>
            <a:r>
              <a:rPr lang="el-GR" sz="2000" dirty="0" err="1" smtClean="0">
                <a:cs typeface="Times New Roman" pitchFamily="18" charset="0"/>
              </a:rPr>
              <a:t>λιπόφιλο</a:t>
            </a:r>
            <a:r>
              <a:rPr lang="el-GR" sz="2000" dirty="0" smtClean="0">
                <a:cs typeface="Times New Roman" pitchFamily="18" charset="0"/>
              </a:rPr>
              <a:t> πυρήνα και υδρόφιλη εξωτερική επιφάνεια)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Ποσοτική επίδραση στην διαλυτότητα </a:t>
            </a:r>
            <a:r>
              <a:rPr lang="el-GR" sz="2000" dirty="0" err="1" smtClean="0">
                <a:cs typeface="Times New Roman" pitchFamily="18" charset="0"/>
              </a:rPr>
              <a:t>βιοδραστικών</a:t>
            </a:r>
            <a:r>
              <a:rPr lang="el-GR" sz="2000" dirty="0" smtClean="0">
                <a:cs typeface="Times New Roman" pitchFamily="18" charset="0"/>
              </a:rPr>
              <a:t> ενώσεων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Διαφορετική επίδραση στην διαλυτότητα όξινων, βασικών, </a:t>
            </a:r>
            <a:r>
              <a:rPr lang="el-GR" sz="2000" dirty="0" err="1" smtClean="0">
                <a:cs typeface="Times New Roman" pitchFamily="18" charset="0"/>
              </a:rPr>
              <a:t>αμφίφιλων</a:t>
            </a:r>
            <a:r>
              <a:rPr lang="el-GR" sz="2000" dirty="0" smtClean="0">
                <a:cs typeface="Times New Roman" pitchFamily="18" charset="0"/>
              </a:rPr>
              <a:t> και μη </a:t>
            </a:r>
            <a:r>
              <a:rPr lang="el-GR" sz="2000" dirty="0" err="1" smtClean="0">
                <a:cs typeface="Times New Roman" pitchFamily="18" charset="0"/>
              </a:rPr>
              <a:t>ιονιζόμενων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 err="1" smtClean="0">
                <a:cs typeface="Times New Roman" pitchFamily="18" charset="0"/>
              </a:rPr>
              <a:t>βιοδραστικών</a:t>
            </a:r>
            <a:r>
              <a:rPr lang="el-GR" sz="2000" dirty="0" smtClean="0">
                <a:cs typeface="Times New Roman" pitchFamily="18" charset="0"/>
              </a:rPr>
              <a:t> ενώσεων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1200" dirty="0" smtClean="0">
                <a:cs typeface="Times New Roman" pitchFamily="18" charset="0"/>
              </a:rPr>
              <a:t> 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97282" name="AutoShape 2" descr="data:image/jpeg;base64,/9j/4AAQSkZJRgABAQAAAQABAAD/2wCEAAkGBhASEBAUEhEQFBEVGBcWFhcWEhUbFRcXExUVGBMVGBIYGyYeGBkjGhQUHy8gIycpLCwsFR4xNTArNSYrLCkBCQoKDgwOGg8PGiwkHiU1NSkyLCosLCkpLyksKTQpLCwsLiwpLCksLCwsLCwpNjEsKSw0LCkxLCwsLCwsLCksKf/AABEIALIBGwMBIgACEQEDEQH/xAAbAAEAAgMBAQAAAAAAAAAAAAAABAUCAwYBB//EAD0QAAICAQEFBQYEBAUEAwAAAAECAAMEEQUSITFhBhMiQVEUMlJicXIVI4GRM0JEYxYkocHRQ2SSsVNzgv/EABkBAQADAQEAAAAAAAAAAAAAAAACAwQFAf/EACURAQACAQQCAgEFAAAAAAAAAAABAhEDBCExM1ESIkETFDJhgf/aAAwDAQACEQMRAD8A+vxETU4KLj7Rrey6sE71TKrajTiyK40Pn4WEk6zittdmWsfaVoo3rzZjtjvoN8d2lO8UbXw6ENry10myrZ9h2lZQCPZq2Gdz10ttDKlRHp3ivd+0jlZ8I9uov2nWltVRPjs390Af/Gu82p8uBkkuPUfvPnezdiWB8b/JWpfXXkrkXMqfm2WV6A97vb1gZuIPIa6cOUlJ2ZWmnZxbENlaoPaqlUO7W9yq12OhP5m6d8eem+COXBlKaR7d0WA5kSMu0azc9Op7xFRzqOGlhcLofM61twnArs8LZiV5OHZfpj5JWkKthrVslTSratp4UKrrqd3185IHY+xqrRkUi21dn1V1sdGIvTvyQrE++Ca/Fz6xl58IjuXZZe2aq20ffB7yuoeBtC1x0TRuRHqRyk6cRZsjJawsa3Ot+znJOnKlV75ufkddZ24nsI2rEdMkmUxSZSm/bo7TxkREg1EREBERAhZ+16qXpWw7velwGJAUd2hdizEjQaCSa71bTdZTqN4aMDqDyI05jrKnbmyO/wAjALVpZVU9rOGCkDWllQ7rc/EROXzNj5GPRiindryXvycVF1H8DLttdSun/wAaqtgHlukcIHZbV27Rj0vbY67qqzgBl3nCDUhASN4/SSxkpqBvLqeQ3hry1009dOM4bb/ZiwDMqqwu/WzGrpxn1q0p7pGUqe8YFdWIfVQdSeOknZfZNrBtRhXWL7gq0WHTe0GOiEBxxQFgyn6wOqrza2UstlbKDoSHUgH0JB0B6SNlbbpRa23wyWWLUGRlKhm15troANDr6TidvbObucm32PuKWTDq7g9z+a6ZSEndRimm6QgJPHXjoJNbsy9rs3si1UPlYrmhu64JQrCy1kQlNWJUaAkkIIHY+3Vbned5X3fx767np7+un+sj5G26a7a63cDfR7A5ZRXuoUB1cnmTYuk5luz1tdm8MYWY6Zl1ooXu9CltCKli1sQmquHO6dPeJkejYFtbYr2YPf1quXpSDS3c+0XI9NeljBeCAjw6gcdOEDvAZ7Kvsxs96MPGqs030QA6HUDmd0HzCghdektICIiAiIgIiICIiBriImpwSYLSoLEKoZtN4gDU6DQanz0EziAiJiXHqP3geGld4NurvAaa6DXQkEjXnpqBw6TOYd8vxD9xMgwgexEQMkmUxSZSi/bqbTxkREg1EREBERATwqDpwGo5cOX09J7EBERA8ZQeYBHUek9iICIiAiIgIiICIiAiIgIiIGuIianBaMvNSsasfoBzMqbdsWt7oCj9z+5mO3KmFgY+6QAP05iaqCJTa05w6WhoU+MWnll3Vje87H9TMl2Xr5SbQwk+l1lbXERHSl/CekwbZ5HLUTpGtTSRLnWHqmW25OTt+vEf6yVj7c46WDT5h/uJ5ewldeRJRaYVX0aW7hIG1szJJGJV3NXEHIyEOp48TTjcC3Rn3R0M9/wbu/mV5mWuX53tZvh/lfHP5Zr+VQunkZa7FqZagG6kD0BPCT4t2joREVmI9ucXtNZjkLtCsVDkMmvU4zem8T4qD0fh806FHBAIIIPEEHUEHkQfMQ6AgggEHgQRqCDzBHmJzz9mbMcl9n2CnzOO+pxX9d1R4qSfVOHqpkV7omYAEkgAcSTyA9SZz1nalriUwKhkEHQ3MSuKh8/zedpHw1g/UTxezFmQQ20LRaOYx69VxV+4e9eer8PlnQ11hQAoAUDQAAAADkAByEDnD2XyT+a20Mj2scmUAYwHnX7JyZD6k73zCbMftO1TrVn1rRYTupaCTi2ny3bD/DY/A+h9CZ0M1ZGMliMjqrow0ZWAKkHyKngYG2JzX4PlYfHCbvccc8W1/dH/AG951KfY+q+hWe/hebl8cqz2ag/0+O/5jD0tyhx+q16fcYEnaHaqpLDTSr5OSOdVOh3etth8FQ+469DIpwNqv+acqiqwe7jrXvY+nmtlx/MZvmXdA9DLzZ+zaaKxXTWldY/lVQBr6n1PU8ZJgUmzO0yvYKL0ONleVbkFbNObU2jw2r9PEPMCXcibT2VTkVmu6tXTnoeYI5MrDirDyIIMpN7MwufeZmIPPnl1DqP6hR6jR/ugdNKra/aOnHKod+y9/coqG9a/Xd/lX5mIA9ZX+3ZmZ/AVsTGP/XsT/MOP7VDfwx89nH0WWuyNg0YwYVKd5uL2MS1th+J7W4sf9B5AQKsLtc/na4i+mIQSCvzZY4i36KVHXnJey+09Vr9zYr4+V5026Bj6mth4bV6qT10lzIe1NkUZCbl1auvMa81PkysOKt1BBgTInN9xnYfuFs3GH8jsBloPksOi3gejaN1Me2Z+XwpRsKg87bkByWH9vHPCv7n1PywLPa+38fGC96/jbglagtbYfRKl8Tf+pWe17Vs/Mroxqax7tFzMbrB81iarQfQaP10ljsjs7RjlmRWa5vfusYvc/wB1h46dBoOks4FPsrtNVc/dOr0ZQGpotAD6ebIR4bV+ZSf0lxIW1djUZKbl1auAdVPEMp8mRx4kbqCJUAZ2H8edjfoMusfXgt4H/wCW+6B0kTwGewNcRE1OCxsrDAggEHyMrrthrzRivQ8R/wAyzieTET2nTUtT+MqQ7OvXlun6H/mebt4/kb/SXkSH6cNEbu/9KTW74H/aO5vP8h/Uj/mXcR+nD393f1CmXZNp95lH04mTcbZVacfeb1P+wkyJKKxCm+ve3EyySZTFJlKr9t208ZERINRERAREQEREBERAREQEREBERAREQEREBERAREQNcRE1OCREQEREBIudnisDhqx5D/c9JKlDk+K99fLQD6ASFpxC/Q041LYln+IXnj4R03ZKwtqbxCuAGPIjkenQzlszt4arLK/wralm4zLv10ao26dN5T5qZaWuLaUc1uneIGKONHXeHFWHkRroZVFpdC23paMYS8ntWneNVi1tlXjgy1kCus/3cg+FPpxbpNX4/lY3HOoTujx7/G33rr18rayN9QPjAI9Qsudl4lddSJXWlaBRoqqAo5eQkue37R22Phw04uXXaivW6vWw1VlYFSOjDgZulBldlQrtbh2ey3MdWAXXHtP93H4DX5l3W6mav8XmjwZ1FlNnJWqR7abj5CpkXeDH4GAP1kGl0kqtrdpaKGFZ3rMhvdoqXfubruD3V+ZiB1kDTPy/iwcc/a2W4+vFKB/5N9Ja7J2Hj4ylaawu9xdiS1jn4nsbVnPUmBU/4oyKfFm4ncUNxFtdnerV0yAqgp9y6r1nRU3K6qyMrIw1VlIKkHkQRwImRE567sy9DNZs91pYnV6GBOLYfM7g40sfiT9QYHRROfo7Z0LvLl/5O5RqyXMApA5tVb7tq/bx9QJr/F8zK4YlXcUn+pyEOpHrTinRm6M+6OhgW+1NsUYyb99iop4DX3mPkqoOLt0AJlXT2zQMoyKMjFrc6VW3qFR9eQYgnuWPkr6a/wCklbL7MU0v3rF7sk877jvWfRfKtflQASzvoV1ZXVWRhoysAVIPMEHgRAzns5r8HycPjhHvcfzxLH90f9vc3ufY2q+hWWex9v0ZIbcLLYnCyp13baz6PWeI+vEHyJgWUjbQ2lTRW1l1iV1jmzHQdAPU9BxMp8jtO1rNVgVjIsB0e0kjFqPnvWj+Iw+BNT6kTbs/suosW7JsOTkj3XcAV19Kafdr+vFj5mBjhdssd3VHW/HL/wAL2io1i4eRRjw1+U6N0l9NGbhV3I1dqJZW3vK6gqf0MovwnLxOOI/f0D+mvc7yj0pyTqR9r6jqIHSRKrZPaWi8smrVXqNXptG5avXdPvL8ykjrId3avvGavBq9psB0aze3cas+e/fod4j4U3j9IF7feqKzOyqijVmYgKB6ljwAlNhdtcK2wItjLv8ACp3rdKriOYqtYBX/AE5+Ws10dlO8ZbM632qwHVU3d3GrPyY+pDEfE5Y/SXObgVXVtXbWllZ4FWUFT6cDAkROa/DMzD44rHJxx/T3P+ag9KcluY+SzXowllsjtDRk7yoWW1P4lNi7lyfdWeOnzDUHyMCziIga4iJqcEiIgIiICVG1MYq/eKNQfe6Eef0lvEjMZhZp6k6dswqKtp8Oc1KrXNoPd/mPT/mWrYFROpRdfpNyoANAAB0kI0/bXbd8fWOWVY/9TOYpMpG/a3a+MiIkGoiIgIiIGq7GR93fRG3TvLvKDusOTDXkeom2IgIiICVe2OzWLlFTfUGZeAYFlbdPNCykFkPmp4H0lpEDXj46VqqIqoijRVUAKAPIKOAE2REBERAgbV2FjZIUZFNdoU6rvDiPXRuYB8xyPnJlNCoqqiqqKNAqgBQPQKOAEziAiIgJGu2dS9ldjVoba9dxyo3l3hoQG56EHlJMQEREDXERNTgkREBERAREi52eKwOGrHkP9z0nkzh7Ws2nEJUShbal2o8SKTroug46c9NeJkzD2qSQtgAJ5Ecj0PpIxeJX2216xlaJMpz+T2rTfarFrbKvHBhWQKqz/dyD4U+g1bpNf43m43HNoR6TxNuKHYVdLKW8ZUfGuvUCV37bdrGKcukiaMLOqurWyqxLK25MjAqf1E3yDSREqdrdpaKGFfjtyG92ipd+5uu6PcX5mIHWBbROaPaXKp8eZid3jtx36bDaaR6XqBqPXeTeUefrOgxslLEV63V0YaqykFSPUMOBgbYiICJC2ptijGTfusVFPAa+8x+FEHidugBMqk7ZKrA5GNkYtLnSu64KEJPIWBSTQT5b+mvQ8IHRRPAdeXKewERI20NpU0Vmy6xK6xzZjoOgHqT6DiYEmJz+L20oZ1W1L8YOfymyK+7S0eW6xOisfhfdbpOggIiICJrvyERWd2VEUaszEBQPUseAlJi9uMN3Vd91VzpXbZW6U2nzFdzAKx/bXy1gX8REBERA1xETU4JERAREQE5za2QVstfcezcHBEGrtoNd1R5kzo5U7UxSG7xRqP5v085C8cNO1tEX5cFtjtKzZ2ym/DtpLuNkeFqF37N6nTSsb/HTmek6anaHtCOWxsmjQ6bt9YUtqOYAJ1HlMc7F73Jwr98D2Y2nd013u9r3OevDTnLJVa5tB7vmen/Mojl1LWisZla7Jxa66kWtErQKNFVQFHLkBJkwrGn7TOTv2z7ac0/1RZvZZe8a7FsOLkHizIAarD/eoPhf7ho3WaD2rsx/DnY9lb8lsoR7abT5Km6C6OfgcfQmdJEg0ub3c/L572DjnyG62W46nilA+m830lrsnYePjKVprC73Fm4l3PxPY2rOepMnxATnsnsw1btbg2DHtY6vUQTjWnz36h7jH400PqDOhiBz1PbOlNUzR7HcoJIsYd24HNqbvdsHTg3qJh+LZmVwxK+4pP8AUZCHeI9asU6E9Gs3R0M6C2hW03lVtCGGoB0I5Ea8j1myBUbL7M00v3p37sk8Dfcd636KeVa/KgAlpZUrKVYBlI0IIBBB5gg8xM4gc0dh34niwCGp5nEsY7nXuLTqaT8p1T7ZY7H7Q05G8q7yXJ/EpsG7bX9yea+jDVT6y0lbtfs7i5W739KuV908QwB5rvKQd0+a66HzECBkdp2tZqsCsZDg6NaSRi1Hz3rR/EYfAmp9SJt2f2XUWLfk2HJyhydwAlevlTT7tY68WPmZcUY6IqoiqiKNFVQAoA8go4ATZA1ZWKliMliK6MNGVlBUjqp4GUH4Jk4nHCs7ykf0t7ndA9Kcg6tX9rby/SdJECo2X2mpuY1tvU5CjVqbgFsAHNl46WJ8ykiRbu1ZtZq8Cr2lwdGs3t3FrPnvX6HfI+FAx+ktNqbGx8lQuRTXaoOoDqDoeh5j/eSqaVRVVFVVUaBVACgegA4AQKGjsp3jLZnW+1WA6qhXdxqz8mPqQSPifeP0l3lYldqNXYiPWw0KsoKkehU8JuiBzf4PlYnHDfvqB/S3OfCPSjIOpX7H1XqJP2R2jpyCyDervX36LRu3J13D7y/MuoPrLWR78Cp3rd60Z6ySjFRvISNDutzHAmBIiIga4iJqcEiJgL1J03l1+ogwziIgIiIGlsKsnUouv0E2qoA0AAHSexPHszM9skmUxSZSm/bp7TxkREg1EREBERAREQEREBERAREQEREBERAREQEREBERA1xE8YcDNTgqPLyWtcqCQg4cPPTzM8Oy+HKacZW3XVSFs0YKSNQG0IBI89DKrH2Pt0MhfamK1YILKMUAlQRvAHd4EjWZpnLt0rFYxC6G1bKVI7uy48kRN3eJJ0A1YgAdSeGk1/gmVlcc23u6j/TUMQpHpbkcGs+i7q/WSDxuTT4gf0HGXctpzHLBuYilvr+XN/gORi8cGwNUOeLcxNenpTdxar6HeXoJtG3LLVAFVlD8Q6vu7ykcCAVJBHmGHMS/nK5y3/m9wahdvcDaGKe9x1C8eUXnEcG2rF7fb8MDkL7StBZ+/as3DnpuK+4Tveup5Sxr2uaQ3e7zIATqFLPw8gqjVtfQcZxbV7W/F6vHs3v/AGJ9DuX933ffjUEa67+9+mk6ehcncHtBpN29zpDBNNRu6BuOsqiZhuvp1tGJb0faGX7uuDjnzIVstx0XilH67zdBMvYM7E40WNmUedNzjv19e6yTwf7bP/ITokmUlftVtZzRWbI7Q0ZO8qMy2p79NilLk+6s8dOo1B8jLOVu1+z9GTumxSLE9y1GKXVn1S1eI+nI+Ylbu7Wp/LX2bKU8EvtY1un/AN1SDS36pu6+YHOQaV9mZldSNZa6V1rxZnYBR9SZQ/jeVlcMKvu6T/U5CEAj1pxzo1n3Nur9ZuxOyil1ty7Gyr14qXAFVZ/tY48KfcdW6y+gc17PtDE8S2Pn1c3SzcXIU/zNU6gIw/ttp0aW2yNuUZKk1PqVOjowK2Vt8NlbeJD9ZPlTtfs3VewsBenJUaJfUd2wD4T5WJ8rAiBbTwn9pzY2ttGn8qzE9psPCu6llSputyudaD66bwPl6TIdmbcjxbQtFi8xjVby4w6P/Pefu0X5YGV3avvWNeDV7U4OjWb27i1n5r9DvkfCgY/SaznbQxfFkqmVSeLNj1FbKfX8gkm2seoO/wBDOippVFCqqqqjQKoAAHoAOAEzgRtn7RqvrWymxLK25Mp1HUdCPQ8RJMotodmfzGvxLPZsk8WIXWq7Tyup5N9w0YevlI/+MxT4M2mynI/lVEe1Lz/YdR4j8jaMPPhxgdLKLP7UAWNTi1nJyRwZUOlVXW6/3U+0at0kf2LNzP45bExj/wBGt/8AMWD+7evCsfInH1aXmBs6qita6a0rrXkqjQdT1PU8YFJ+NZmNxzaUsq5m7FVyK9fKyhtX3R8a69QJe4WdVci2VOllbcmRgVP6ib5Q5vZVd9rsSw4uQ3Fiig1Wn+9j+6/3DRusC+ic1/iq2jwZmLatnJGx0e6q4+QTdG8jH4XA+pnvs2fl/wAVjhY5/wCnWwOU4+e8eGodE1PzCBM2p2npqfukD35PlRSAz/Vz7tS9XI/WQz2hy6PFmYqrQePeY7tb3I9Lk3QxHzoCOg5y42XsijGTcorWteZ05sfNmY8WbqSTJkDTiZldqLZU6PW3FWVgVI6ETdKDL7Lbrtdh2ey3sdWAXWi0/wB2jgCfnXRupm7ZW2rms7nJx3qvAJDLq+PYF01KXAcOY8LgH6wLmIiBriImpwVbm7MJYvXpqeY9eoPrI3dXnhuH9xp++su4kJpEtNNzesYQsDZ+54mOrn9h9JNiJKIwotebzmSVu0Nnktvpz8x69R1llETGXtLzScw5g4Q9oW81P361mkHxe4zbxG7y97zlnhYDFg9g005Dr6mWkSEUiF991a0Y6ZJMpikykL9tW08ZERINRERAREQEREBERATyexAREQEREBERAREQEREBERA1xETU4JERAREQEREBERAySZREov26m08ZERINRERAREQEREBERAREQEREBERAREQEREBERAREQP/Z"/>
          <p:cNvSpPr>
            <a:spLocks noChangeAspect="1" noChangeArrowheads="1"/>
          </p:cNvSpPr>
          <p:nvPr/>
        </p:nvSpPr>
        <p:spPr bwMode="auto">
          <a:xfrm>
            <a:off x="63500" y="-817563"/>
            <a:ext cx="2695575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7284" name="AutoShape 4" descr="data:image/jpeg;base64,/9j/4AAQSkZJRgABAQAAAQABAAD/2wCEAAkGBhASEBAUEhEQFBEVGBcWFhcWEhUbFRcXExUVGBMVGBIYGyYeGBkjGhQUHy8gIycpLCwsFR4xNTArNSYrLCkBCQoKDgwOGg8PGiwkHiU1NSkyLCosLCkpLyksKTQpLCwsLiwpLCksLCwsLCwpNjEsKSw0LCkxLCwsLCwsLCksKf/AABEIALIBGwMBIgACEQEDEQH/xAAbAAEAAgMBAQAAAAAAAAAAAAAABAUCAwYBB//EAD0QAAICAQEFBQYEBAUEAwAAAAECAAMEEQUSITFhBhMiQVEUMlJicXIVI4GRM0JEYxYkocHRQ2SSsVNzgv/EABkBAQADAQEAAAAAAAAAAAAAAAACAwQFAf/EACURAQACAQQCAgEFAAAAAAAAAAABAhEDBCExM1ESIkETFDJhgf/aAAwDAQACEQMRAD8A+vxETU4KLj7Rrey6sE71TKrajTiyK40Pn4WEk6zittdmWsfaVoo3rzZjtjvoN8d2lO8UbXw6ENry10myrZ9h2lZQCPZq2Gdz10ttDKlRHp3ivd+0jlZ8I9uov2nWltVRPjs390Af/Gu82p8uBkkuPUfvPnezdiWB8b/JWpfXXkrkXMqfm2WV6A97vb1gZuIPIa6cOUlJ2ZWmnZxbENlaoPaqlUO7W9yq12OhP5m6d8eem+COXBlKaR7d0WA5kSMu0azc9Op7xFRzqOGlhcLofM61twnArs8LZiV5OHZfpj5JWkKthrVslTSratp4UKrrqd3185IHY+xqrRkUi21dn1V1sdGIvTvyQrE++Ca/Fz6xl58IjuXZZe2aq20ffB7yuoeBtC1x0TRuRHqRyk6cRZsjJawsa3Ot+znJOnKlV75ufkddZ24nsI2rEdMkmUxSZSm/bo7TxkREg1EREBERAhZ+16qXpWw7velwGJAUd2hdizEjQaCSa71bTdZTqN4aMDqDyI05jrKnbmyO/wAjALVpZVU9rOGCkDWllQ7rc/EROXzNj5GPRiindryXvycVF1H8DLttdSun/wAaqtgHlukcIHZbV27Rj0vbY67qqzgBl3nCDUhASN4/SSxkpqBvLqeQ3hry1009dOM4bb/ZiwDMqqwu/WzGrpxn1q0p7pGUqe8YFdWIfVQdSeOknZfZNrBtRhXWL7gq0WHTe0GOiEBxxQFgyn6wOqrza2UstlbKDoSHUgH0JB0B6SNlbbpRa23wyWWLUGRlKhm15troANDr6TidvbObucm32PuKWTDq7g9z+a6ZSEndRimm6QgJPHXjoJNbsy9rs3si1UPlYrmhu64JQrCy1kQlNWJUaAkkIIHY+3Vbned5X3fx767np7+un+sj5G26a7a63cDfR7A5ZRXuoUB1cnmTYuk5luz1tdm8MYWY6Zl1ooXu9CltCKli1sQmquHO6dPeJkejYFtbYr2YPf1quXpSDS3c+0XI9NeljBeCAjw6gcdOEDvAZ7Kvsxs96MPGqs030QA6HUDmd0HzCghdektICIiAiIgIiICIiBriImpwSYLSoLEKoZtN4gDU6DQanz0EziAiJiXHqP3geGld4NurvAaa6DXQkEjXnpqBw6TOYd8vxD9xMgwgexEQMkmUxSZSi/bqbTxkREg1EREBERATwqDpwGo5cOX09J7EBERA8ZQeYBHUek9iICIiAiIgIiICIiAiIgIiIGuIianBaMvNSsasfoBzMqbdsWt7oCj9z+5mO3KmFgY+6QAP05iaqCJTa05w6WhoU+MWnll3Vje87H9TMl2Xr5SbQwk+l1lbXERHSl/CekwbZ5HLUTpGtTSRLnWHqmW25OTt+vEf6yVj7c46WDT5h/uJ5ewldeRJRaYVX0aW7hIG1szJJGJV3NXEHIyEOp48TTjcC3Rn3R0M9/wbu/mV5mWuX53tZvh/lfHP5Zr+VQunkZa7FqZagG6kD0BPCT4t2joREVmI9ucXtNZjkLtCsVDkMmvU4zem8T4qD0fh806FHBAIIIPEEHUEHkQfMQ6AgggEHgQRqCDzBHmJzz9mbMcl9n2CnzOO+pxX9d1R4qSfVOHqpkV7omYAEkgAcSTyA9SZz1nalriUwKhkEHQ3MSuKh8/zedpHw1g/UTxezFmQQ20LRaOYx69VxV+4e9eer8PlnQ11hQAoAUDQAAAADkAByEDnD2XyT+a20Mj2scmUAYwHnX7JyZD6k73zCbMftO1TrVn1rRYTupaCTi2ny3bD/DY/A+h9CZ0M1ZGMliMjqrow0ZWAKkHyKngYG2JzX4PlYfHCbvccc8W1/dH/AG951KfY+q+hWe/hebl8cqz2ag/0+O/5jD0tyhx+q16fcYEnaHaqpLDTSr5OSOdVOh3etth8FQ+469DIpwNqv+acqiqwe7jrXvY+nmtlx/MZvmXdA9DLzZ+zaaKxXTWldY/lVQBr6n1PU8ZJgUmzO0yvYKL0ONleVbkFbNObU2jw2r9PEPMCXcibT2VTkVmu6tXTnoeYI5MrDirDyIIMpN7MwufeZmIPPnl1DqP6hR6jR/ugdNKra/aOnHKod+y9/coqG9a/Xd/lX5mIA9ZX+3ZmZ/AVsTGP/XsT/MOP7VDfwx89nH0WWuyNg0YwYVKd5uL2MS1th+J7W4sf9B5AQKsLtc/na4i+mIQSCvzZY4i36KVHXnJey+09Vr9zYr4+V5026Bj6mth4bV6qT10lzIe1NkUZCbl1auvMa81PkysOKt1BBgTInN9xnYfuFs3GH8jsBloPksOi3gejaN1Me2Z+XwpRsKg87bkByWH9vHPCv7n1PywLPa+38fGC96/jbglagtbYfRKl8Tf+pWe17Vs/Mroxqax7tFzMbrB81iarQfQaP10ljsjs7RjlmRWa5vfusYvc/wB1h46dBoOks4FPsrtNVc/dOr0ZQGpotAD6ebIR4bV+ZSf0lxIW1djUZKbl1auAdVPEMp8mRx4kbqCJUAZ2H8edjfoMusfXgt4H/wCW+6B0kTwGewNcRE1OCxsrDAggEHyMrrthrzRivQ8R/wAyzieTET2nTUtT+MqQ7OvXlun6H/mebt4/kb/SXkSH6cNEbu/9KTW74H/aO5vP8h/Uj/mXcR+nD393f1CmXZNp95lH04mTcbZVacfeb1P+wkyJKKxCm+ve3EyySZTFJlKr9t208ZERINRERAREQEREBERAREQEREBERAREQEREBERAREQNcRE1OCREQEREBIudnisDhqx5D/c9JKlDk+K99fLQD6ASFpxC/Q041LYln+IXnj4R03ZKwtqbxCuAGPIjkenQzlszt4arLK/wralm4zLv10ao26dN5T5qZaWuLaUc1uneIGKONHXeHFWHkRroZVFpdC23paMYS8ntWneNVi1tlXjgy1kCus/3cg+FPpxbpNX4/lY3HOoTujx7/G33rr18rayN9QPjAI9Qsudl4lddSJXWlaBRoqqAo5eQkue37R22Phw04uXXaivW6vWw1VlYFSOjDgZulBldlQrtbh2ey3MdWAXXHtP93H4DX5l3W6mav8XmjwZ1FlNnJWqR7abj5CpkXeDH4GAP1kGl0kqtrdpaKGFZ3rMhvdoqXfubruD3V+ZiB1kDTPy/iwcc/a2W4+vFKB/5N9Ja7J2Hj4ylaawu9xdiS1jn4nsbVnPUmBU/4oyKfFm4ncUNxFtdnerV0yAqgp9y6r1nRU3K6qyMrIw1VlIKkHkQRwImRE567sy9DNZs91pYnV6GBOLYfM7g40sfiT9QYHRROfo7Z0LvLl/5O5RqyXMApA5tVb7tq/bx9QJr/F8zK4YlXcUn+pyEOpHrTinRm6M+6OhgW+1NsUYyb99iop4DX3mPkqoOLt0AJlXT2zQMoyKMjFrc6VW3qFR9eQYgnuWPkr6a/wCklbL7MU0v3rF7sk877jvWfRfKtflQASzvoV1ZXVWRhoysAVIPMEHgRAzns5r8HycPjhHvcfzxLH90f9vc3ufY2q+hWWex9v0ZIbcLLYnCyp13baz6PWeI+vEHyJgWUjbQ2lTRW1l1iV1jmzHQdAPU9BxMp8jtO1rNVgVjIsB0e0kjFqPnvWj+Iw+BNT6kTbs/suosW7JsOTkj3XcAV19Kafdr+vFj5mBjhdssd3VHW/HL/wAL2io1i4eRRjw1+U6N0l9NGbhV3I1dqJZW3vK6gqf0MovwnLxOOI/f0D+mvc7yj0pyTqR9r6jqIHSRKrZPaWi8smrVXqNXptG5avXdPvL8ykjrId3avvGavBq9psB0aze3cas+e/fod4j4U3j9IF7feqKzOyqijVmYgKB6ljwAlNhdtcK2wItjLv8ACp3rdKriOYqtYBX/AE5+Ws10dlO8ZbM632qwHVU3d3GrPyY+pDEfE5Y/SXObgVXVtXbWllZ4FWUFT6cDAkROa/DMzD44rHJxx/T3P+ag9KcluY+SzXowllsjtDRk7yoWW1P4lNi7lyfdWeOnzDUHyMCziIga4iJqcEiIgIiICVG1MYq/eKNQfe6Eef0lvEjMZhZp6k6dswqKtp8Oc1KrXNoPd/mPT/mWrYFROpRdfpNyoANAAB0kI0/bXbd8fWOWVY/9TOYpMpG/a3a+MiIkGoiIgIiIGq7GR93fRG3TvLvKDusOTDXkeom2IgIiICVe2OzWLlFTfUGZeAYFlbdPNCykFkPmp4H0lpEDXj46VqqIqoijRVUAKAPIKOAE2REBERAgbV2FjZIUZFNdoU6rvDiPXRuYB8xyPnJlNCoqqiqqKNAqgBQPQKOAEziAiIgJGu2dS9ldjVoba9dxyo3l3hoQG56EHlJMQEREDXERNTgkREBERAREi52eKwOGrHkP9z0nkzh7Ws2nEJUShbal2o8SKTroug46c9NeJkzD2qSQtgAJ5Ecj0PpIxeJX2216xlaJMpz+T2rTfarFrbKvHBhWQKqz/dyD4U+g1bpNf43m43HNoR6TxNuKHYVdLKW8ZUfGuvUCV37bdrGKcukiaMLOqurWyqxLK25MjAqf1E3yDSREqdrdpaKGFfjtyG92ipd+5uu6PcX5mIHWBbROaPaXKp8eZid3jtx36bDaaR6XqBqPXeTeUefrOgxslLEV63V0YaqykFSPUMOBgbYiICJC2ptijGTfusVFPAa+8x+FEHidugBMqk7ZKrA5GNkYtLnSu64KEJPIWBSTQT5b+mvQ8IHRRPAdeXKewERI20NpU0Vmy6xK6xzZjoOgHqT6DiYEmJz+L20oZ1W1L8YOfymyK+7S0eW6xOisfhfdbpOggIiICJrvyERWd2VEUaszEBQPUseAlJi9uMN3Vd91VzpXbZW6U2nzFdzAKx/bXy1gX8REBERA1xETU4JERAREQE5za2QVstfcezcHBEGrtoNd1R5kzo5U7UxSG7xRqP5v085C8cNO1tEX5cFtjtKzZ2ym/DtpLuNkeFqF37N6nTSsb/HTmek6anaHtCOWxsmjQ6bt9YUtqOYAJ1HlMc7F73Jwr98D2Y2nd013u9r3OevDTnLJVa5tB7vmen/Mojl1LWisZla7Jxa66kWtErQKNFVQFHLkBJkwrGn7TOTv2z7ac0/1RZvZZe8a7FsOLkHizIAarD/eoPhf7ho3WaD2rsx/DnY9lb8lsoR7abT5Km6C6OfgcfQmdJEg0ub3c/L572DjnyG62W46nilA+m830lrsnYePjKVprC73Fm4l3PxPY2rOepMnxATnsnsw1btbg2DHtY6vUQTjWnz36h7jH400PqDOhiBz1PbOlNUzR7HcoJIsYd24HNqbvdsHTg3qJh+LZmVwxK+4pP8AUZCHeI9asU6E9Gs3R0M6C2hW03lVtCGGoB0I5Ea8j1myBUbL7M00v3p37sk8Dfcd636KeVa/KgAlpZUrKVYBlI0IIBBB5gg8xM4gc0dh34niwCGp5nEsY7nXuLTqaT8p1T7ZY7H7Q05G8q7yXJ/EpsG7bX9yea+jDVT6y0lbtfs7i5W739KuV908QwB5rvKQd0+a66HzECBkdp2tZqsCsZDg6NaSRi1Hz3rR/EYfAmp9SJt2f2XUWLfk2HJyhydwAlevlTT7tY68WPmZcUY6IqoiqiKNFVQAoA8go4ATZA1ZWKliMliK6MNGVlBUjqp4GUH4Jk4nHCs7ykf0t7ndA9Kcg6tX9rby/SdJECo2X2mpuY1tvU5CjVqbgFsAHNl46WJ8ykiRbu1ZtZq8Cr2lwdGs3t3FrPnvX6HfI+FAx+ktNqbGx8lQuRTXaoOoDqDoeh5j/eSqaVRVVFVVUaBVACgegA4AQKGjsp3jLZnW+1WA6qhXdxqz8mPqQSPifeP0l3lYldqNXYiPWw0KsoKkehU8JuiBzf4PlYnHDfvqB/S3OfCPSjIOpX7H1XqJP2R2jpyCyDervX36LRu3J13D7y/MuoPrLWR78Cp3rd60Z6ySjFRvISNDutzHAmBIiIga4iJqcEiJgL1J03l1+ogwziIgIiIGlsKsnUouv0E2qoA0AAHSexPHszM9skmUxSZSm/bp7TxkREg1EREBERAREQEREBERAREQEREBERAREQEREBERA1xE8YcDNTgqPLyWtcqCQg4cPPTzM8Oy+HKacZW3XVSFs0YKSNQG0IBI89DKrH2Pt0MhfamK1YILKMUAlQRvAHd4EjWZpnLt0rFYxC6G1bKVI7uy48kRN3eJJ0A1YgAdSeGk1/gmVlcc23u6j/TUMQpHpbkcGs+i7q/WSDxuTT4gf0HGXctpzHLBuYilvr+XN/gORi8cGwNUOeLcxNenpTdxar6HeXoJtG3LLVAFVlD8Q6vu7ykcCAVJBHmGHMS/nK5y3/m9wahdvcDaGKe9x1C8eUXnEcG2rF7fb8MDkL7StBZ+/as3DnpuK+4Tveup5Sxr2uaQ3e7zIATqFLPw8gqjVtfQcZxbV7W/F6vHs3v/AGJ9DuX933ffjUEa67+9+mk6ehcncHtBpN29zpDBNNRu6BuOsqiZhuvp1tGJb0faGX7uuDjnzIVstx0XilH67zdBMvYM7E40WNmUedNzjv19e6yTwf7bP/ITokmUlftVtZzRWbI7Q0ZO8qMy2p79NilLk+6s8dOo1B8jLOVu1+z9GTumxSLE9y1GKXVn1S1eI+nI+Ylbu7Wp/LX2bKU8EvtY1un/AN1SDS36pu6+YHOQaV9mZldSNZa6V1rxZnYBR9SZQ/jeVlcMKvu6T/U5CEAj1pxzo1n3Nur9ZuxOyil1ty7Gyr14qXAFVZ/tY48KfcdW6y+gc17PtDE8S2Pn1c3SzcXIU/zNU6gIw/ttp0aW2yNuUZKk1PqVOjowK2Vt8NlbeJD9ZPlTtfs3VewsBenJUaJfUd2wD4T5WJ8rAiBbTwn9pzY2ttGn8qzE9psPCu6llSputyudaD66bwPl6TIdmbcjxbQtFi8xjVby4w6P/Pefu0X5YGV3avvWNeDV7U4OjWb27i1n5r9DvkfCgY/SaznbQxfFkqmVSeLNj1FbKfX8gkm2seoO/wBDOippVFCqqqqjQKoAAHoAOAEzgRtn7RqvrWymxLK25Mp1HUdCPQ8RJMotodmfzGvxLPZsk8WIXWq7Tyup5N9w0YevlI/+MxT4M2mynI/lVEe1Lz/YdR4j8jaMPPhxgdLKLP7UAWNTi1nJyRwZUOlVXW6/3U+0at0kf2LNzP45bExj/wBGt/8AMWD+7evCsfInH1aXmBs6qita6a0rrXkqjQdT1PU8YFJ+NZmNxzaUsq5m7FVyK9fKyhtX3R8a69QJe4WdVci2VOllbcmRgVP6ib5Q5vZVd9rsSw4uQ3Fiig1Wn+9j+6/3DRusC+ic1/iq2jwZmLatnJGx0e6q4+QTdG8jH4XA+pnvs2fl/wAVjhY5/wCnWwOU4+e8eGodE1PzCBM2p2npqfukD35PlRSAz/Vz7tS9XI/WQz2hy6PFmYqrQePeY7tb3I9Lk3QxHzoCOg5y42XsijGTcorWteZ05sfNmY8WbqSTJkDTiZldqLZU6PW3FWVgVI6ETdKDL7Lbrtdh2ey3sdWAXWi0/wB2jgCfnXRupm7ZW2rms7nJx3qvAJDLq+PYF01KXAcOY8LgH6wLmIiBriImpwVbm7MJYvXpqeY9eoPrI3dXnhuH9xp++su4kJpEtNNzesYQsDZ+54mOrn9h9JNiJKIwotebzmSVu0Nnktvpz8x69R1llETGXtLzScw5g4Q9oW81P361mkHxe4zbxG7y97zlnhYDFg9g005Dr6mWkSEUiF991a0Y6ZJMpikykL9tW08ZERINRERAREQEREBERATyexAREQEREBERAREQEREBERA1xETU4JERAREQEREBERAySZREov26m08ZERINRERAREQEREBERAREQEREBERAREQEREBERAREQP/Z"/>
          <p:cNvSpPr>
            <a:spLocks noChangeAspect="1" noChangeArrowheads="1"/>
          </p:cNvSpPr>
          <p:nvPr/>
        </p:nvSpPr>
        <p:spPr bwMode="auto">
          <a:xfrm>
            <a:off x="63500" y="-817563"/>
            <a:ext cx="2695575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7286" name="AutoShape 6" descr="data:image/jpeg;base64,/9j/4AAQSkZJRgABAQAAAQABAAD/2wCEAAkGBhASEBAUEhEQFBEVGBcWFhcWEhUbFRcXExUVGBMVGBIYGyYeGBkjGhQUHy8gIycpLCwsFR4xNTArNSYrLCkBCQoKDgwOGg8PGiwkHiU1NSkyLCosLCkpLyksKTQpLCwsLiwpLCksLCwsLCwpNjEsKSw0LCkxLCwsLCwsLCksKf/AABEIALIBGwMBIgACEQEDEQH/xAAbAAEAAgMBAQAAAAAAAAAAAAAABAUCAwYBB//EAD0QAAICAQEFBQYEBAUEAwAAAAECAAMEEQUSITFhBhMiQVEUMlJicXIVI4GRM0JEYxYkocHRQ2SSsVNzgv/EABkBAQADAQEAAAAAAAAAAAAAAAACAwQFAf/EACURAQACAQQCAgEFAAAAAAAAAAABAhEDBCExM1ESIkETFDJhgf/aAAwDAQACEQMRAD8A+vxETU4KLj7Rrey6sE71TKrajTiyK40Pn4WEk6zittdmWsfaVoo3rzZjtjvoN8d2lO8UbXw6ENry10myrZ9h2lZQCPZq2Gdz10ttDKlRHp3ivd+0jlZ8I9uov2nWltVRPjs390Af/Gu82p8uBkkuPUfvPnezdiWB8b/JWpfXXkrkXMqfm2WV6A97vb1gZuIPIa6cOUlJ2ZWmnZxbENlaoPaqlUO7W9yq12OhP5m6d8eem+COXBlKaR7d0WA5kSMu0azc9Op7xFRzqOGlhcLofM61twnArs8LZiV5OHZfpj5JWkKthrVslTSratp4UKrrqd3185IHY+xqrRkUi21dn1V1sdGIvTvyQrE++Ca/Fz6xl58IjuXZZe2aq20ffB7yuoeBtC1x0TRuRHqRyk6cRZsjJawsa3Ot+znJOnKlV75ufkddZ24nsI2rEdMkmUxSZSm/bo7TxkREg1EREBERAhZ+16qXpWw7velwGJAUd2hdizEjQaCSa71bTdZTqN4aMDqDyI05jrKnbmyO/wAjALVpZVU9rOGCkDWllQ7rc/EROXzNj5GPRiindryXvycVF1H8DLttdSun/wAaqtgHlukcIHZbV27Rj0vbY67qqzgBl3nCDUhASN4/SSxkpqBvLqeQ3hry1009dOM4bb/ZiwDMqqwu/WzGrpxn1q0p7pGUqe8YFdWIfVQdSeOknZfZNrBtRhXWL7gq0WHTe0GOiEBxxQFgyn6wOqrza2UstlbKDoSHUgH0JB0B6SNlbbpRa23wyWWLUGRlKhm15troANDr6TidvbObucm32PuKWTDq7g9z+a6ZSEndRimm6QgJPHXjoJNbsy9rs3si1UPlYrmhu64JQrCy1kQlNWJUaAkkIIHY+3Vbned5X3fx767np7+un+sj5G26a7a63cDfR7A5ZRXuoUB1cnmTYuk5luz1tdm8MYWY6Zl1ooXu9CltCKli1sQmquHO6dPeJkejYFtbYr2YPf1quXpSDS3c+0XI9NeljBeCAjw6gcdOEDvAZ7Kvsxs96MPGqs030QA6HUDmd0HzCghdektICIiAiIgIiICIiBriImpwSYLSoLEKoZtN4gDU6DQanz0EziAiJiXHqP3geGld4NurvAaa6DXQkEjXnpqBw6TOYd8vxD9xMgwgexEQMkmUxSZSi/bqbTxkREg1EREBERATwqDpwGo5cOX09J7EBERA8ZQeYBHUek9iICIiAiIgIiICIiAiIgIiIGuIianBaMvNSsasfoBzMqbdsWt7oCj9z+5mO3KmFgY+6QAP05iaqCJTa05w6WhoU+MWnll3Vje87H9TMl2Xr5SbQwk+l1lbXERHSl/CekwbZ5HLUTpGtTSRLnWHqmW25OTt+vEf6yVj7c46WDT5h/uJ5ewldeRJRaYVX0aW7hIG1szJJGJV3NXEHIyEOp48TTjcC3Rn3R0M9/wbu/mV5mWuX53tZvh/lfHP5Zr+VQunkZa7FqZagG6kD0BPCT4t2joREVmI9ucXtNZjkLtCsVDkMmvU4zem8T4qD0fh806FHBAIIIPEEHUEHkQfMQ6AgggEHgQRqCDzBHmJzz9mbMcl9n2CnzOO+pxX9d1R4qSfVOHqpkV7omYAEkgAcSTyA9SZz1nalriUwKhkEHQ3MSuKh8/zedpHw1g/UTxezFmQQ20LRaOYx69VxV+4e9eer8PlnQ11hQAoAUDQAAAADkAByEDnD2XyT+a20Mj2scmUAYwHnX7JyZD6k73zCbMftO1TrVn1rRYTupaCTi2ny3bD/DY/A+h9CZ0M1ZGMliMjqrow0ZWAKkHyKngYG2JzX4PlYfHCbvccc8W1/dH/AG951KfY+q+hWe/hebl8cqz2ag/0+O/5jD0tyhx+q16fcYEnaHaqpLDTSr5OSOdVOh3etth8FQ+469DIpwNqv+acqiqwe7jrXvY+nmtlx/MZvmXdA9DLzZ+zaaKxXTWldY/lVQBr6n1PU8ZJgUmzO0yvYKL0ONleVbkFbNObU2jw2r9PEPMCXcibT2VTkVmu6tXTnoeYI5MrDirDyIIMpN7MwufeZmIPPnl1DqP6hR6jR/ugdNKra/aOnHKod+y9/coqG9a/Xd/lX5mIA9ZX+3ZmZ/AVsTGP/XsT/MOP7VDfwx89nH0WWuyNg0YwYVKd5uL2MS1th+J7W4sf9B5AQKsLtc/na4i+mIQSCvzZY4i36KVHXnJey+09Vr9zYr4+V5026Bj6mth4bV6qT10lzIe1NkUZCbl1auvMa81PkysOKt1BBgTInN9xnYfuFs3GH8jsBloPksOi3gejaN1Me2Z+XwpRsKg87bkByWH9vHPCv7n1PywLPa+38fGC96/jbglagtbYfRKl8Tf+pWe17Vs/Mroxqax7tFzMbrB81iarQfQaP10ljsjs7RjlmRWa5vfusYvc/wB1h46dBoOks4FPsrtNVc/dOr0ZQGpotAD6ebIR4bV+ZSf0lxIW1djUZKbl1auAdVPEMp8mRx4kbqCJUAZ2H8edjfoMusfXgt4H/wCW+6B0kTwGewNcRE1OCxsrDAggEHyMrrthrzRivQ8R/wAyzieTET2nTUtT+MqQ7OvXlun6H/mebt4/kb/SXkSH6cNEbu/9KTW74H/aO5vP8h/Uj/mXcR+nD393f1CmXZNp95lH04mTcbZVacfeb1P+wkyJKKxCm+ve3EyySZTFJlKr9t208ZERINRERAREQEREBERAREQEREBERAREQEREBERAREQNcRE1OCREQEREBIudnisDhqx5D/c9JKlDk+K99fLQD6ASFpxC/Q041LYln+IXnj4R03ZKwtqbxCuAGPIjkenQzlszt4arLK/wralm4zLv10ao26dN5T5qZaWuLaUc1uneIGKONHXeHFWHkRroZVFpdC23paMYS8ntWneNVi1tlXjgy1kCus/3cg+FPpxbpNX4/lY3HOoTujx7/G33rr18rayN9QPjAI9Qsudl4lddSJXWlaBRoqqAo5eQkue37R22Phw04uXXaivW6vWw1VlYFSOjDgZulBldlQrtbh2ey3MdWAXXHtP93H4DX5l3W6mav8XmjwZ1FlNnJWqR7abj5CpkXeDH4GAP1kGl0kqtrdpaKGFZ3rMhvdoqXfubruD3V+ZiB1kDTPy/iwcc/a2W4+vFKB/5N9Ja7J2Hj4ylaawu9xdiS1jn4nsbVnPUmBU/4oyKfFm4ncUNxFtdnerV0yAqgp9y6r1nRU3K6qyMrIw1VlIKkHkQRwImRE567sy9DNZs91pYnV6GBOLYfM7g40sfiT9QYHRROfo7Z0LvLl/5O5RqyXMApA5tVb7tq/bx9QJr/F8zK4YlXcUn+pyEOpHrTinRm6M+6OhgW+1NsUYyb99iop4DX3mPkqoOLt0AJlXT2zQMoyKMjFrc6VW3qFR9eQYgnuWPkr6a/wCklbL7MU0v3rF7sk877jvWfRfKtflQASzvoV1ZXVWRhoysAVIPMEHgRAzns5r8HycPjhHvcfzxLH90f9vc3ufY2q+hWWex9v0ZIbcLLYnCyp13baz6PWeI+vEHyJgWUjbQ2lTRW1l1iV1jmzHQdAPU9BxMp8jtO1rNVgVjIsB0e0kjFqPnvWj+Iw+BNT6kTbs/suosW7JsOTkj3XcAV19Kafdr+vFj5mBjhdssd3VHW/HL/wAL2io1i4eRRjw1+U6N0l9NGbhV3I1dqJZW3vK6gqf0MovwnLxOOI/f0D+mvc7yj0pyTqR9r6jqIHSRKrZPaWi8smrVXqNXptG5avXdPvL8ykjrId3avvGavBq9psB0aze3cas+e/fod4j4U3j9IF7feqKzOyqijVmYgKB6ljwAlNhdtcK2wItjLv8ACp3rdKriOYqtYBX/AE5+Ws10dlO8ZbM632qwHVU3d3GrPyY+pDEfE5Y/SXObgVXVtXbWllZ4FWUFT6cDAkROa/DMzD44rHJxx/T3P+ag9KcluY+SzXowllsjtDRk7yoWW1P4lNi7lyfdWeOnzDUHyMCziIga4iJqcEiIgIiICVG1MYq/eKNQfe6Eef0lvEjMZhZp6k6dswqKtp8Oc1KrXNoPd/mPT/mWrYFROpRdfpNyoANAAB0kI0/bXbd8fWOWVY/9TOYpMpG/a3a+MiIkGoiIgIiIGq7GR93fRG3TvLvKDusOTDXkeom2IgIiICVe2OzWLlFTfUGZeAYFlbdPNCykFkPmp4H0lpEDXj46VqqIqoijRVUAKAPIKOAE2REBERAgbV2FjZIUZFNdoU6rvDiPXRuYB8xyPnJlNCoqqiqqKNAqgBQPQKOAEziAiIgJGu2dS9ldjVoba9dxyo3l3hoQG56EHlJMQEREDXERNTgkREBERAREi52eKwOGrHkP9z0nkzh7Ws2nEJUShbal2o8SKTroug46c9NeJkzD2qSQtgAJ5Ecj0PpIxeJX2216xlaJMpz+T2rTfarFrbKvHBhWQKqz/dyD4U+g1bpNf43m43HNoR6TxNuKHYVdLKW8ZUfGuvUCV37bdrGKcukiaMLOqurWyqxLK25MjAqf1E3yDSREqdrdpaKGFfjtyG92ipd+5uu6PcX5mIHWBbROaPaXKp8eZid3jtx36bDaaR6XqBqPXeTeUefrOgxslLEV63V0YaqykFSPUMOBgbYiICJC2ptijGTfusVFPAa+8x+FEHidugBMqk7ZKrA5GNkYtLnSu64KEJPIWBSTQT5b+mvQ8IHRRPAdeXKewERI20NpU0Vmy6xK6xzZjoOgHqT6DiYEmJz+L20oZ1W1L8YOfymyK+7S0eW6xOisfhfdbpOggIiICJrvyERWd2VEUaszEBQPUseAlJi9uMN3Vd91VzpXbZW6U2nzFdzAKx/bXy1gX8REBERA1xETU4JERAREQE5za2QVstfcezcHBEGrtoNd1R5kzo5U7UxSG7xRqP5v085C8cNO1tEX5cFtjtKzZ2ym/DtpLuNkeFqF37N6nTSsb/HTmek6anaHtCOWxsmjQ6bt9YUtqOYAJ1HlMc7F73Jwr98D2Y2nd013u9r3OevDTnLJVa5tB7vmen/Mojl1LWisZla7Jxa66kWtErQKNFVQFHLkBJkwrGn7TOTv2z7ac0/1RZvZZe8a7FsOLkHizIAarD/eoPhf7ho3WaD2rsx/DnY9lb8lsoR7abT5Km6C6OfgcfQmdJEg0ub3c/L572DjnyG62W46nilA+m830lrsnYePjKVprC73Fm4l3PxPY2rOepMnxATnsnsw1btbg2DHtY6vUQTjWnz36h7jH400PqDOhiBz1PbOlNUzR7HcoJIsYd24HNqbvdsHTg3qJh+LZmVwxK+4pP8AUZCHeI9asU6E9Gs3R0M6C2hW03lVtCGGoB0I5Ea8j1myBUbL7M00v3p37sk8Dfcd636KeVa/KgAlpZUrKVYBlI0IIBBB5gg8xM4gc0dh34niwCGp5nEsY7nXuLTqaT8p1T7ZY7H7Q05G8q7yXJ/EpsG7bX9yea+jDVT6y0lbtfs7i5W739KuV908QwB5rvKQd0+a66HzECBkdp2tZqsCsZDg6NaSRi1Hz3rR/EYfAmp9SJt2f2XUWLfk2HJyhydwAlevlTT7tY68WPmZcUY6IqoiqiKNFVQAoA8go4ATZA1ZWKliMliK6MNGVlBUjqp4GUH4Jk4nHCs7ykf0t7ndA9Kcg6tX9rby/SdJECo2X2mpuY1tvU5CjVqbgFsAHNl46WJ8ykiRbu1ZtZq8Cr2lwdGs3t3FrPnvX6HfI+FAx+ktNqbGx8lQuRTXaoOoDqDoeh5j/eSqaVRVVFVVUaBVACgegA4AQKGjsp3jLZnW+1WA6qhXdxqz8mPqQSPifeP0l3lYldqNXYiPWw0KsoKkehU8JuiBzf4PlYnHDfvqB/S3OfCPSjIOpX7H1XqJP2R2jpyCyDervX36LRu3J13D7y/MuoPrLWR78Cp3rd60Z6ySjFRvISNDutzHAmBIiIga4iJqcEiJgL1J03l1+ogwziIgIiIGlsKsnUouv0E2qoA0AAHSexPHszM9skmUxSZSm/bp7TxkREg1EREBERAREQEREBERAREQEREBERAREQEREBERA1xE8YcDNTgqPLyWtcqCQg4cPPTzM8Oy+HKacZW3XVSFs0YKSNQG0IBI89DKrH2Pt0MhfamK1YILKMUAlQRvAHd4EjWZpnLt0rFYxC6G1bKVI7uy48kRN3eJJ0A1YgAdSeGk1/gmVlcc23u6j/TUMQpHpbkcGs+i7q/WSDxuTT4gf0HGXctpzHLBuYilvr+XN/gORi8cGwNUOeLcxNenpTdxar6HeXoJtG3LLVAFVlD8Q6vu7ykcCAVJBHmGHMS/nK5y3/m9wahdvcDaGKe9x1C8eUXnEcG2rF7fb8MDkL7StBZ+/as3DnpuK+4Tveup5Sxr2uaQ3e7zIATqFLPw8gqjVtfQcZxbV7W/F6vHs3v/AGJ9DuX933ffjUEa67+9+mk6ehcncHtBpN29zpDBNNRu6BuOsqiZhuvp1tGJb0faGX7uuDjnzIVstx0XilH67zdBMvYM7E40WNmUedNzjv19e6yTwf7bP/ITokmUlftVtZzRWbI7Q0ZO8qMy2p79NilLk+6s8dOo1B8jLOVu1+z9GTumxSLE9y1GKXVn1S1eI+nI+Ylbu7Wp/LX2bKU8EvtY1un/AN1SDS36pu6+YHOQaV9mZldSNZa6V1rxZnYBR9SZQ/jeVlcMKvu6T/U5CEAj1pxzo1n3Nur9ZuxOyil1ty7Gyr14qXAFVZ/tY48KfcdW6y+gc17PtDE8S2Pn1c3SzcXIU/zNU6gIw/ttp0aW2yNuUZKk1PqVOjowK2Vt8NlbeJD9ZPlTtfs3VewsBenJUaJfUd2wD4T5WJ8rAiBbTwn9pzY2ttGn8qzE9psPCu6llSputyudaD66bwPl6TIdmbcjxbQtFi8xjVby4w6P/Pefu0X5YGV3avvWNeDV7U4OjWb27i1n5r9DvkfCgY/SaznbQxfFkqmVSeLNj1FbKfX8gkm2seoO/wBDOippVFCqqqqjQKoAAHoAOAEzgRtn7RqvrWymxLK25Mp1HUdCPQ8RJMotodmfzGvxLPZsk8WIXWq7Tyup5N9w0YevlI/+MxT4M2mynI/lVEe1Lz/YdR4j8jaMPPhxgdLKLP7UAWNTi1nJyRwZUOlVXW6/3U+0at0kf2LNzP45bExj/wBGt/8AMWD+7evCsfInH1aXmBs6qita6a0rrXkqjQdT1PU8YFJ+NZmNxzaUsq5m7FVyK9fKyhtX3R8a69QJe4WdVci2VOllbcmRgVP6ib5Q5vZVd9rsSw4uQ3Fiig1Wn+9j+6/3DRusC+ic1/iq2jwZmLatnJGx0e6q4+QTdG8jH4XA+pnvs2fl/wAVjhY5/wCnWwOU4+e8eGodE1PzCBM2p2npqfukD35PlRSAz/Vz7tS9XI/WQz2hy6PFmYqrQePeY7tb3I9Lk3QxHzoCOg5y42XsijGTcorWteZ05sfNmY8WbqSTJkDTiZldqLZU6PW3FWVgVI6ETdKDL7Lbrtdh2ey3sdWAXWi0/wB2jgCfnXRupm7ZW2rms7nJx3qvAJDLq+PYF01KXAcOY8LgH6wLmIiBriImpwVbm7MJYvXpqeY9eoPrI3dXnhuH9xp++su4kJpEtNNzesYQsDZ+54mOrn9h9JNiJKIwotebzmSVu0Nnktvpz8x69R1llETGXtLzScw5g4Q9oW81P361mkHxe4zbxG7y97zlnhYDFg9g005Dr6mWkSEUiF991a0Y6ZJMpikykL9tW08ZERINRERAREQEREBERATyexAREQEREBERAREQEREBERA1xETU4JERAREQEREBERAySZREov26m08ZERINRERAREQEREBERAREQEREBERAREQEREBERAREQP/Z"/>
          <p:cNvSpPr>
            <a:spLocks noChangeAspect="1" noChangeArrowheads="1"/>
          </p:cNvSpPr>
          <p:nvPr/>
        </p:nvSpPr>
        <p:spPr bwMode="auto">
          <a:xfrm>
            <a:off x="63500" y="-603250"/>
            <a:ext cx="196215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28782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2514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4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7772400" cy="1600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Ολική Διαλυτότητα, </a:t>
            </a:r>
            <a:r>
              <a:rPr lang="en-US" sz="2000" dirty="0" smtClean="0">
                <a:cs typeface="Times New Roman" pitchFamily="18" charset="0"/>
              </a:rPr>
              <a:t>HD</a:t>
            </a:r>
            <a:r>
              <a:rPr lang="en-US" sz="2000" baseline="-30000" dirty="0" smtClean="0">
                <a:cs typeface="Times New Roman" pitchFamily="18" charset="0"/>
              </a:rPr>
              <a:t>T</a:t>
            </a:r>
            <a:endParaRPr lang="el-GR" sz="2000" dirty="0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de-DE" sz="2000" dirty="0" smtClean="0">
                <a:cs typeface="Times New Roman" pitchFamily="18" charset="0"/>
              </a:rPr>
              <a:t>D</a:t>
            </a:r>
            <a:r>
              <a:rPr lang="de-DE" sz="2000" baseline="-30000" dirty="0" smtClean="0">
                <a:cs typeface="Times New Roman" pitchFamily="18" charset="0"/>
              </a:rPr>
              <a:t>T</a:t>
            </a:r>
            <a:r>
              <a:rPr lang="de-DE" sz="2000" dirty="0" smtClean="0">
                <a:cs typeface="Times New Roman" pitchFamily="18" charset="0"/>
              </a:rPr>
              <a:t> = (HD) + (D</a:t>
            </a:r>
            <a:r>
              <a:rPr lang="de-DE" sz="2000" baseline="30000" dirty="0" smtClean="0">
                <a:cs typeface="Times New Roman" pitchFamily="18" charset="0"/>
              </a:rPr>
              <a:t>-</a:t>
            </a:r>
            <a:r>
              <a:rPr lang="de-DE" sz="2000" dirty="0" smtClean="0">
                <a:cs typeface="Times New Roman" pitchFamily="18" charset="0"/>
              </a:rPr>
              <a:t>) + [HD] + [D</a:t>
            </a:r>
            <a:r>
              <a:rPr lang="de-DE" sz="2000" baseline="30000" dirty="0" smtClean="0">
                <a:cs typeface="Times New Roman" pitchFamily="18" charset="0"/>
              </a:rPr>
              <a:t>-</a:t>
            </a:r>
            <a:r>
              <a:rPr lang="de-DE" sz="2000" dirty="0" smtClean="0">
                <a:cs typeface="Times New Roman" pitchFamily="18" charset="0"/>
              </a:rPr>
              <a:t>]</a:t>
            </a:r>
            <a:endParaRPr lang="el-GR" sz="20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( ): υδατική φάση, [ ]: </a:t>
            </a:r>
            <a:r>
              <a:rPr lang="el-GR" sz="2000" dirty="0" err="1" smtClean="0">
                <a:cs typeface="Times New Roman" pitchFamily="18" charset="0"/>
              </a:rPr>
              <a:t>μικύλλιο</a:t>
            </a:r>
            <a:r>
              <a:rPr lang="el-GR" sz="2000" dirty="0" smtClean="0">
                <a:cs typeface="Times New Roman" pitchFamily="18" charset="0"/>
              </a:rPr>
              <a:t> (μη-</a:t>
            </a:r>
            <a:r>
              <a:rPr lang="el-GR" sz="2000" dirty="0" err="1" smtClean="0">
                <a:cs typeface="Times New Roman" pitchFamily="18" charset="0"/>
              </a:rPr>
              <a:t>πολική</a:t>
            </a:r>
            <a:r>
              <a:rPr lang="el-GR" sz="2000" dirty="0" smtClean="0">
                <a:cs typeface="Times New Roman" pitchFamily="18" charset="0"/>
              </a:rPr>
              <a:t> φάση – οργανικός διαλύτης)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Κατ</a:t>
            </a:r>
            <a:r>
              <a:rPr lang="el-GR" sz="2000" dirty="0" smtClean="0"/>
              <a:t>α</a:t>
            </a:r>
            <a:r>
              <a:rPr lang="el-GR" sz="2000" dirty="0" smtClean="0">
                <a:cs typeface="Times New Roman" pitchFamily="18" charset="0"/>
              </a:rPr>
              <a:t>νομή των μορφών τ</a:t>
            </a:r>
            <a:r>
              <a:rPr lang="el-GR" sz="2000" dirty="0" smtClean="0"/>
              <a:t>ης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 err="1" smtClean="0"/>
              <a:t>β.ε</a:t>
            </a:r>
            <a:r>
              <a:rPr lang="el-GR" sz="2000" dirty="0" smtClean="0"/>
              <a:t>.</a:t>
            </a:r>
            <a:r>
              <a:rPr lang="el-GR" sz="2000" dirty="0" smtClean="0">
                <a:cs typeface="Times New Roman" pitchFamily="18" charset="0"/>
              </a:rPr>
              <a:t> ανάμεσα στις δύο φάσεις</a:t>
            </a: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922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Επίδραση </a:t>
            </a:r>
            <a:r>
              <a:rPr lang="el-GR" sz="2400" b="1" dirty="0" err="1" smtClean="0">
                <a:cs typeface="Times New Roman" pitchFamily="18" charset="0"/>
              </a:rPr>
              <a:t>επιφανειοδραστικών</a:t>
            </a:r>
            <a:r>
              <a:rPr lang="el-GR" sz="2400" b="1" dirty="0" smtClean="0">
                <a:cs typeface="Times New Roman" pitchFamily="18" charset="0"/>
              </a:rPr>
              <a:t> ενώσεων</a:t>
            </a:r>
            <a:r>
              <a:rPr lang="en-US" sz="2400" b="1" dirty="0" smtClean="0"/>
              <a:t> </a:t>
            </a:r>
            <a:r>
              <a:rPr lang="el-GR" sz="2400" b="1" dirty="0" smtClean="0"/>
              <a:t>- 2</a:t>
            </a:r>
            <a:endParaRPr lang="en-US" sz="2400" b="1" dirty="0" smtClean="0"/>
          </a:p>
        </p:txBody>
      </p:sp>
      <p:sp>
        <p:nvSpPr>
          <p:cNvPr id="9226" name="Rectangle 6"/>
          <p:cNvSpPr>
            <a:spLocks noChangeArrowheads="1"/>
          </p:cNvSpPr>
          <p:nvPr/>
        </p:nvSpPr>
        <p:spPr bwMode="auto">
          <a:xfrm>
            <a:off x="3152775" y="30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312420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3667125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3667125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2051720" y="3356992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</a:t>
            </a:r>
            <a:r>
              <a:rPr lang="en-US" dirty="0" smtClean="0"/>
              <a:t>D</a:t>
            </a:r>
            <a:endParaRPr lang="el-GR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>
            <a:off x="2699792" y="3573016"/>
            <a:ext cx="14401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flipH="1">
            <a:off x="2699792" y="3645024"/>
            <a:ext cx="14401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4355976" y="3356992"/>
            <a:ext cx="1982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</a:t>
            </a:r>
            <a:r>
              <a:rPr lang="en-US" dirty="0" smtClean="0"/>
              <a:t>D - </a:t>
            </a:r>
            <a:r>
              <a:rPr lang="el-GR" dirty="0" err="1" smtClean="0"/>
              <a:t>μικύλλια</a:t>
            </a:r>
            <a:endParaRPr lang="el-GR" dirty="0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>
            <a:off x="2267744" y="3933056"/>
            <a:ext cx="0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flipV="1">
            <a:off x="2339752" y="3933056"/>
            <a:ext cx="0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2051720" y="5013176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-</a:t>
            </a:r>
            <a:endParaRPr lang="el-GR" baseline="30000" dirty="0"/>
          </a:p>
        </p:txBody>
      </p:sp>
      <p:sp>
        <p:nvSpPr>
          <p:cNvPr id="27" name="26 - TextBox"/>
          <p:cNvSpPr txBox="1"/>
          <p:nvPr/>
        </p:nvSpPr>
        <p:spPr>
          <a:xfrm>
            <a:off x="4427984" y="5013176"/>
            <a:ext cx="1828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-</a:t>
            </a:r>
            <a:r>
              <a:rPr lang="en-US" dirty="0" smtClean="0"/>
              <a:t> -</a:t>
            </a:r>
            <a:r>
              <a:rPr lang="el-GR" dirty="0" smtClean="0"/>
              <a:t> </a:t>
            </a:r>
            <a:r>
              <a:rPr lang="el-GR" dirty="0" err="1" smtClean="0"/>
              <a:t>μικύλλια</a:t>
            </a:r>
            <a:endParaRPr lang="el-GR" baseline="30000" dirty="0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>
            <a:off x="2771800" y="5229200"/>
            <a:ext cx="14401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flipH="1">
            <a:off x="2699792" y="5301208"/>
            <a:ext cx="15121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>
            <a:off x="1619672" y="4077072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</a:t>
            </a:r>
            <a:r>
              <a:rPr lang="en-US" baseline="-25000" dirty="0" smtClean="0"/>
              <a:t>a</a:t>
            </a:r>
            <a:endParaRPr lang="el-GR" baseline="-25000" dirty="0"/>
          </a:p>
        </p:txBody>
      </p:sp>
      <p:sp>
        <p:nvSpPr>
          <p:cNvPr id="33" name="32 - TextBox"/>
          <p:cNvSpPr txBox="1"/>
          <p:nvPr/>
        </p:nvSpPr>
        <p:spPr>
          <a:xfrm>
            <a:off x="3203848" y="306896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*</a:t>
            </a:r>
            <a:endParaRPr lang="el-GR" baseline="30000" dirty="0"/>
          </a:p>
        </p:txBody>
      </p:sp>
      <p:sp>
        <p:nvSpPr>
          <p:cNvPr id="34" name="33 - TextBox"/>
          <p:cNvSpPr txBox="1"/>
          <p:nvPr/>
        </p:nvSpPr>
        <p:spPr>
          <a:xfrm>
            <a:off x="3275856" y="465313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**</a:t>
            </a:r>
            <a:endParaRPr lang="el-GR" baseline="30000" dirty="0"/>
          </a:p>
        </p:txBody>
      </p:sp>
    </p:spTree>
    <p:extLst>
      <p:ext uri="{BB962C8B-B14F-4D97-AF65-F5344CB8AC3E}">
        <p14:creationId xmlns:p14="http://schemas.microsoft.com/office/powerpoint/2010/main" val="19397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Επίδραση </a:t>
            </a:r>
            <a:r>
              <a:rPr lang="el-GR" sz="2400" b="1" dirty="0" err="1" smtClean="0">
                <a:cs typeface="Times New Roman" pitchFamily="18" charset="0"/>
              </a:rPr>
              <a:t>επιφανειοδραστικών</a:t>
            </a:r>
            <a:r>
              <a:rPr lang="el-GR" sz="2400" b="1" dirty="0" smtClean="0">
                <a:cs typeface="Times New Roman" pitchFamily="18" charset="0"/>
              </a:rPr>
              <a:t> ενώσεων</a:t>
            </a:r>
            <a:r>
              <a:rPr lang="en-US" sz="2400" b="1" dirty="0" smtClean="0"/>
              <a:t> </a:t>
            </a:r>
            <a:r>
              <a:rPr lang="el-GR" sz="2400" b="1" dirty="0" smtClean="0"/>
              <a:t>- </a:t>
            </a:r>
            <a:r>
              <a:rPr lang="en-US" sz="2400" b="1" dirty="0" smtClean="0"/>
              <a:t>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52775" y="30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657225" y="1628775"/>
          <a:ext cx="37020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4" name="Εξίσωση" r:id="rId3" imgW="1892300" imgH="431800" progId="Equation.3">
                  <p:embed/>
                </p:oleObj>
              </mc:Choice>
              <mc:Fallback>
                <p:oleObj name="Εξίσωση" r:id="rId3" imgW="1892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628775"/>
                        <a:ext cx="37020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12420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4644008" y="1556792"/>
          <a:ext cx="36576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5" name="Εξίσωση" r:id="rId5" imgW="1828800" imgH="457200" progId="Equation.3">
                  <p:embed/>
                </p:oleObj>
              </mc:Choice>
              <mc:Fallback>
                <p:oleObj name="Εξίσωση" r:id="rId5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556792"/>
                        <a:ext cx="3657600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27584" y="270892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(</a:t>
            </a:r>
            <a:r>
              <a:rPr lang="el-GR" sz="2000" baseline="-30000" dirty="0">
                <a:cs typeface="Times New Roman" pitchFamily="18" charset="0"/>
              </a:rPr>
              <a:t>0</a:t>
            </a:r>
            <a:r>
              <a:rPr lang="el-GR" sz="2000" dirty="0">
                <a:cs typeface="Times New Roman" pitchFamily="18" charset="0"/>
              </a:rPr>
              <a:t>): οι συγκεντρώσεις αναφέρονται στον όγκο κάθε φάσης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Μετατροπή στον ολικό όγκο:</a:t>
            </a:r>
            <a:r>
              <a:rPr lang="en-US" sz="2000" dirty="0">
                <a:cs typeface="Times New Roman" pitchFamily="18" charset="0"/>
              </a:rPr>
              <a:t> 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667125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706438" y="3644900"/>
          <a:ext cx="26574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6" name="Εξίσωση" r:id="rId7" imgW="1257300" imgH="419100" progId="Equation.3">
                  <p:embed/>
                </p:oleObj>
              </mc:Choice>
              <mc:Fallback>
                <p:oleObj name="Εξίσωση" r:id="rId7" imgW="1257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644900"/>
                        <a:ext cx="265747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667125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4659313" y="3544888"/>
          <a:ext cx="2771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7" name="Εξίσωση" r:id="rId9" imgW="1231366" imgH="444307" progId="Equation.3">
                  <p:embed/>
                </p:oleObj>
              </mc:Choice>
              <mc:Fallback>
                <p:oleObj name="Εξίσωση" r:id="rId9" imgW="123136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3544888"/>
                        <a:ext cx="277177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827584" y="4725144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(Μ): κλάσμα όγκου της </a:t>
            </a:r>
            <a:r>
              <a:rPr lang="el-GR" sz="2000" dirty="0" err="1">
                <a:cs typeface="Times New Roman" pitchFamily="18" charset="0"/>
              </a:rPr>
              <a:t>επιφανειοδραστικής</a:t>
            </a:r>
            <a:r>
              <a:rPr lang="el-GR" sz="2000" dirty="0">
                <a:cs typeface="Times New Roman" pitchFamily="18" charset="0"/>
              </a:rPr>
              <a:t> ένωσης 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Όμως 1 – (Μ) </a:t>
            </a:r>
            <a:r>
              <a:rPr lang="el-GR" sz="2000" smtClean="0">
                <a:cs typeface="Times New Roman" pitchFamily="18" charset="0"/>
                <a:sym typeface="Symbol" pitchFamily="18" charset="2"/>
              </a:rPr>
              <a:t></a:t>
            </a:r>
            <a:r>
              <a:rPr lang="el-GR" sz="2000" smtClean="0">
                <a:cs typeface="Times New Roman" pitchFamily="18" charset="0"/>
              </a:rPr>
              <a:t> 1 </a:t>
            </a:r>
            <a:r>
              <a:rPr lang="el-GR" sz="2000" smtClean="0"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2400" smtClean="0"/>
              <a:t> </a:t>
            </a:r>
          </a:p>
        </p:txBody>
      </p:sp>
      <p:sp>
        <p:nvSpPr>
          <p:cNvPr id="102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Επίδραση </a:t>
            </a:r>
            <a:r>
              <a:rPr lang="el-GR" sz="2400" b="1" dirty="0" err="1" smtClean="0">
                <a:cs typeface="Times New Roman" pitchFamily="18" charset="0"/>
              </a:rPr>
              <a:t>επιφανειοδραστικών</a:t>
            </a:r>
            <a:r>
              <a:rPr lang="el-GR" sz="2400" b="1" dirty="0" smtClean="0">
                <a:cs typeface="Times New Roman" pitchFamily="18" charset="0"/>
              </a:rPr>
              <a:t> ενώσεων</a:t>
            </a:r>
            <a:r>
              <a:rPr lang="en-US" sz="2400" b="1" dirty="0" smtClean="0"/>
              <a:t> </a:t>
            </a:r>
            <a:r>
              <a:rPr lang="el-GR" sz="2400" b="1" dirty="0" smtClean="0"/>
              <a:t>- </a:t>
            </a:r>
            <a:r>
              <a:rPr lang="en-US" sz="2400" b="1" dirty="0" smtClean="0"/>
              <a:t>4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584450" y="1727200"/>
          <a:ext cx="28336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6" name="Εξίσωση" r:id="rId3" imgW="1371600" imgH="482600" progId="Equation.3">
                  <p:embed/>
                </p:oleObj>
              </mc:Choice>
              <mc:Fallback>
                <p:oleObj name="Εξίσωση" r:id="rId3" imgW="1371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1727200"/>
                        <a:ext cx="2833688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685800" y="2819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Ολική διαλυτότητα </a:t>
            </a:r>
            <a:r>
              <a:rPr lang="el-GR" sz="2000" dirty="0" err="1" smtClean="0">
                <a:cs typeface="Times New Roman" pitchFamily="18" charset="0"/>
              </a:rPr>
              <a:t>βιοδραστικής</a:t>
            </a:r>
            <a:r>
              <a:rPr lang="el-GR" sz="2000" dirty="0" smtClean="0">
                <a:cs typeface="Times New Roman" pitchFamily="18" charset="0"/>
              </a:rPr>
              <a:t> ένωσης </a:t>
            </a:r>
            <a:r>
              <a:rPr lang="el-GR" sz="2000" dirty="0">
                <a:cs typeface="Times New Roman" pitchFamily="18" charset="0"/>
              </a:rPr>
              <a:t>σε ορισμένο </a:t>
            </a:r>
            <a:r>
              <a:rPr lang="en-US" sz="2000" dirty="0">
                <a:cs typeface="Times New Roman" pitchFamily="18" charset="0"/>
              </a:rPr>
              <a:t>pH</a:t>
            </a:r>
            <a:r>
              <a:rPr lang="el-GR" sz="2000" dirty="0">
                <a:cs typeface="Times New Roman" pitchFamily="18" charset="0"/>
              </a:rPr>
              <a:t> απουσία </a:t>
            </a:r>
            <a:r>
              <a:rPr lang="el-GR" sz="2000" dirty="0" err="1">
                <a:cs typeface="Times New Roman" pitchFamily="18" charset="0"/>
              </a:rPr>
              <a:t>επιφανειοδραστικής</a:t>
            </a:r>
            <a:r>
              <a:rPr lang="el-GR" sz="2000" dirty="0">
                <a:cs typeface="Times New Roman" pitchFamily="18" charset="0"/>
              </a:rPr>
              <a:t> ένωσης</a:t>
            </a:r>
          </a:p>
          <a:p>
            <a:pPr algn="just">
              <a:spcBef>
                <a:spcPct val="20000"/>
              </a:spcBef>
            </a:pPr>
            <a:endParaRPr lang="en-US" dirty="0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3738563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2854325" y="3524878"/>
          <a:ext cx="2869803" cy="51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7" name="Εξίσωση" r:id="rId5" imgW="1257300" imgH="228600" progId="Equation.3">
                  <p:embed/>
                </p:oleObj>
              </mc:Choice>
              <mc:Fallback>
                <p:oleObj name="Εξίσωση" r:id="rId5" imgW="1257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3524878"/>
                        <a:ext cx="2869803" cy="5137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685800" y="403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και ο λόγος για το μη </a:t>
            </a:r>
            <a:r>
              <a:rPr lang="el-GR" sz="2000" dirty="0" smtClean="0">
                <a:cs typeface="Times New Roman" pitchFamily="18" charset="0"/>
              </a:rPr>
              <a:t>ιονισμένη </a:t>
            </a:r>
            <a:r>
              <a:rPr lang="el-GR" sz="2000" dirty="0" err="1" smtClean="0">
                <a:cs typeface="Times New Roman" pitchFamily="18" charset="0"/>
              </a:rPr>
              <a:t>βιοδραστική</a:t>
            </a:r>
            <a:r>
              <a:rPr lang="el-GR" sz="2000" dirty="0" smtClean="0">
                <a:cs typeface="Times New Roman" pitchFamily="18" charset="0"/>
              </a:rPr>
              <a:t> ένωση:</a:t>
            </a:r>
            <a:r>
              <a:rPr lang="en-US" sz="2000" dirty="0" smtClean="0">
                <a:cs typeface="Times New Roman" pitchFamily="18" charset="0"/>
              </a:rPr>
              <a:t>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490788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0244" name="Object 11"/>
          <p:cNvGraphicFramePr>
            <a:graphicFrameLocks noChangeAspect="1"/>
          </p:cNvGraphicFramePr>
          <p:nvPr/>
        </p:nvGraphicFramePr>
        <p:xfrm>
          <a:off x="1803400" y="4572000"/>
          <a:ext cx="5994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8" name="Εξίσωση" r:id="rId7" imgW="2882900" imgH="457200" progId="Equation.3">
                  <p:embed/>
                </p:oleObj>
              </mc:Choice>
              <mc:Fallback>
                <p:oleObj name="Εξίσωση" r:id="rId7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572000"/>
                        <a:ext cx="59944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0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810000" cy="838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Παρουσία επιφανειοδραστικής ένωσης:</a:t>
            </a:r>
            <a:r>
              <a:rPr lang="en-US" sz="2000" smtClean="0"/>
              <a:t> </a:t>
            </a:r>
          </a:p>
        </p:txBody>
      </p:sp>
      <p:sp>
        <p:nvSpPr>
          <p:cNvPr id="112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Επίδραση </a:t>
            </a:r>
            <a:r>
              <a:rPr lang="el-GR" sz="2400" b="1" dirty="0" err="1" smtClean="0">
                <a:cs typeface="Times New Roman" pitchFamily="18" charset="0"/>
              </a:rPr>
              <a:t>επιφανειοδραστικών</a:t>
            </a:r>
            <a:r>
              <a:rPr lang="el-GR" sz="2400" b="1" dirty="0" smtClean="0">
                <a:cs typeface="Times New Roman" pitchFamily="18" charset="0"/>
              </a:rPr>
              <a:t> ενώσεων</a:t>
            </a:r>
            <a:r>
              <a:rPr lang="en-US" sz="2400" b="1" dirty="0" smtClean="0"/>
              <a:t> </a:t>
            </a:r>
            <a:r>
              <a:rPr lang="el-GR" sz="2400" b="1" dirty="0" smtClean="0"/>
              <a:t>- </a:t>
            </a:r>
            <a:r>
              <a:rPr lang="en-US" sz="2400" b="1" dirty="0" smtClean="0"/>
              <a:t>5</a:t>
            </a: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3014663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4383088" y="1219200"/>
          <a:ext cx="44164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6" name="Εξίσωση" r:id="rId3" imgW="2095500" imgH="482600" progId="Equation.3">
                  <p:embed/>
                </p:oleObj>
              </mc:Choice>
              <mc:Fallback>
                <p:oleObj name="Εξίσωση" r:id="rId3" imgW="2095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1219200"/>
                        <a:ext cx="4416425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3100388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3548063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251520" y="357301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Μεταβολή της διαλυτότητας</a:t>
            </a:r>
          </a:p>
          <a:p>
            <a:r>
              <a:rPr lang="en-US" sz="1600" dirty="0" err="1" smtClean="0"/>
              <a:t>Ketoprofen</a:t>
            </a:r>
            <a:r>
              <a:rPr lang="en-US" sz="1600" dirty="0" smtClean="0"/>
              <a:t> </a:t>
            </a:r>
            <a:r>
              <a:rPr lang="el-GR" sz="1600" dirty="0" smtClean="0"/>
              <a:t>παρουσία </a:t>
            </a:r>
            <a:r>
              <a:rPr lang="en-US" sz="1600" dirty="0" smtClean="0"/>
              <a:t>SLS </a:t>
            </a:r>
            <a:r>
              <a:rPr lang="el-GR" sz="1600" dirty="0" smtClean="0"/>
              <a:t>και </a:t>
            </a:r>
            <a:r>
              <a:rPr lang="en-US" sz="1600" dirty="0" smtClean="0"/>
              <a:t>pH</a:t>
            </a:r>
            <a:r>
              <a:rPr lang="el-GR" sz="1600" dirty="0" smtClean="0"/>
              <a:t> </a:t>
            </a:r>
          </a:p>
          <a:p>
            <a:endParaRPr lang="el-GR" sz="1600" dirty="0"/>
          </a:p>
        </p:txBody>
      </p:sp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636912"/>
            <a:ext cx="5429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28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Επίδραση </a:t>
            </a:r>
            <a:r>
              <a:rPr lang="el-GR" sz="2400" b="1" dirty="0" err="1" smtClean="0">
                <a:cs typeface="Times New Roman" pitchFamily="18" charset="0"/>
              </a:rPr>
              <a:t>επιφανειοδραστικών</a:t>
            </a:r>
            <a:r>
              <a:rPr lang="el-GR" sz="2400" b="1" dirty="0" smtClean="0">
                <a:cs typeface="Times New Roman" pitchFamily="18" charset="0"/>
              </a:rPr>
              <a:t> ενώσεων</a:t>
            </a:r>
            <a:r>
              <a:rPr lang="en-US" sz="2400" b="1" dirty="0" smtClean="0"/>
              <a:t> </a:t>
            </a:r>
            <a:r>
              <a:rPr lang="el-GR" sz="2400" b="1" dirty="0" smtClean="0"/>
              <a:t>- </a:t>
            </a:r>
            <a:r>
              <a:rPr lang="en-US" sz="2400" b="1" dirty="0" smtClean="0"/>
              <a:t>6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014663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95536" y="1484784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Ανάλογα για την ολική διαλυτότητα </a:t>
            </a:r>
            <a:r>
              <a:rPr lang="el-GR" sz="2000" dirty="0" smtClean="0">
                <a:cs typeface="Times New Roman" pitchFamily="18" charset="0"/>
              </a:rPr>
              <a:t>μιας βασικής </a:t>
            </a:r>
            <a:r>
              <a:rPr lang="el-GR" sz="2000" dirty="0" err="1" smtClean="0">
                <a:cs typeface="Times New Roman" pitchFamily="18" charset="0"/>
              </a:rPr>
              <a:t>β.ε</a:t>
            </a:r>
            <a:r>
              <a:rPr lang="el-GR" sz="2000" dirty="0" smtClean="0">
                <a:cs typeface="Times New Roman" pitchFamily="18" charset="0"/>
              </a:rPr>
              <a:t>. </a:t>
            </a:r>
            <a:r>
              <a:rPr lang="el-GR" sz="2000" dirty="0">
                <a:cs typeface="Times New Roman" pitchFamily="18" charset="0"/>
              </a:rPr>
              <a:t>(βάση </a:t>
            </a:r>
            <a:r>
              <a:rPr lang="el-GR" sz="2000" dirty="0" err="1">
                <a:cs typeface="Times New Roman" pitchFamily="18" charset="0"/>
              </a:rPr>
              <a:t>προκαϊνης</a:t>
            </a:r>
            <a:r>
              <a:rPr lang="el-GR" sz="2000" dirty="0">
                <a:cs typeface="Times New Roman" pitchFamily="18" charset="0"/>
              </a:rPr>
              <a:t>):</a:t>
            </a:r>
            <a:r>
              <a:rPr lang="en-US" sz="2000" dirty="0"/>
              <a:t> 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100388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4499992" y="1772816"/>
          <a:ext cx="3810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2" r:id="rId3" imgW="1955800" imgH="241300" progId="Equation.3">
                  <p:embed/>
                </p:oleObj>
              </mc:Choice>
              <mc:Fallback>
                <p:oleObj r:id="rId3" imgW="1955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772816"/>
                        <a:ext cx="38100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27584" y="2996952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/>
              <a:t>Σ</a:t>
            </a:r>
            <a:r>
              <a:rPr lang="el-GR" sz="2000" dirty="0">
                <a:cs typeface="Times New Roman" pitchFamily="18" charset="0"/>
              </a:rPr>
              <a:t>ταθερά διάστασης:</a:t>
            </a:r>
            <a:r>
              <a:rPr lang="en-US" sz="2000" dirty="0"/>
              <a:t> 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548063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4644008" y="2780928"/>
          <a:ext cx="26114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3" name="Εξίσωση" r:id="rId5" imgW="1257300" imgH="457200" progId="Equation.3">
                  <p:embed/>
                </p:oleObj>
              </mc:Choice>
              <mc:Fallback>
                <p:oleObj name="Εξίσωση" r:id="rId5" imgW="1257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780928"/>
                        <a:ext cx="2611437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004048" y="4653136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cs typeface="Times New Roman" pitchFamily="18" charset="0"/>
              </a:rPr>
              <a:t>D</a:t>
            </a:r>
            <a:r>
              <a:rPr lang="de-DE" baseline="-30000" dirty="0">
                <a:cs typeface="Times New Roman" pitchFamily="18" charset="0"/>
              </a:rPr>
              <a:t>T</a:t>
            </a:r>
            <a:r>
              <a:rPr lang="de-DE" dirty="0">
                <a:cs typeface="Times New Roman" pitchFamily="18" charset="0"/>
              </a:rPr>
              <a:t> = (D) +(D</a:t>
            </a:r>
            <a:r>
              <a:rPr lang="de-DE" baseline="30000" dirty="0">
                <a:cs typeface="Times New Roman" pitchFamily="18" charset="0"/>
              </a:rPr>
              <a:t>+</a:t>
            </a:r>
            <a:r>
              <a:rPr lang="de-DE" dirty="0">
                <a:cs typeface="Times New Roman" pitchFamily="18" charset="0"/>
              </a:rPr>
              <a:t>) + [D] + [D</a:t>
            </a:r>
            <a:r>
              <a:rPr lang="de-DE" baseline="30000" dirty="0">
                <a:cs typeface="Times New Roman" pitchFamily="18" charset="0"/>
              </a:rPr>
              <a:t>+</a:t>
            </a:r>
            <a:r>
              <a:rPr lang="de-DE" dirty="0">
                <a:cs typeface="Times New Roman" pitchFamily="18" charset="0"/>
              </a:rPr>
              <a:t>]</a:t>
            </a:r>
            <a:r>
              <a:rPr lang="en-US" sz="2000" dirty="0"/>
              <a:t> 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67544" y="4077072"/>
            <a:ext cx="43924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/>
              <a:t>Ολική διαλυτότητα :</a:t>
            </a:r>
          </a:p>
          <a:p>
            <a:pPr>
              <a:spcBef>
                <a:spcPct val="20000"/>
              </a:spcBef>
            </a:pPr>
            <a:r>
              <a:rPr lang="de-DE" sz="1800" dirty="0">
                <a:cs typeface="Times New Roman" pitchFamily="18" charset="0"/>
              </a:rPr>
              <a:t>D</a:t>
            </a:r>
            <a:r>
              <a:rPr lang="el-GR" sz="1800" dirty="0">
                <a:cs typeface="Times New Roman" pitchFamily="18" charset="0"/>
              </a:rPr>
              <a:t>: ελεύθερο οξύ στην υδατική φάση, </a:t>
            </a:r>
            <a:endParaRPr lang="en-US" sz="1800" dirty="0" smtClean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cs typeface="Times New Roman" pitchFamily="18" charset="0"/>
              </a:rPr>
              <a:t>D</a:t>
            </a:r>
            <a:r>
              <a:rPr lang="el-GR" sz="1800" baseline="30000" dirty="0">
                <a:cs typeface="Times New Roman" pitchFamily="18" charset="0"/>
              </a:rPr>
              <a:t>+</a:t>
            </a:r>
            <a:r>
              <a:rPr lang="el-GR" sz="1800" dirty="0">
                <a:cs typeface="Times New Roman" pitchFamily="18" charset="0"/>
              </a:rPr>
              <a:t>: </a:t>
            </a:r>
            <a:r>
              <a:rPr lang="el-GR" sz="1800" dirty="0" err="1">
                <a:cs typeface="Times New Roman" pitchFamily="18" charset="0"/>
              </a:rPr>
              <a:t>πρωτονιωμένη</a:t>
            </a:r>
            <a:r>
              <a:rPr lang="el-GR" sz="1800" dirty="0">
                <a:cs typeface="Times New Roman" pitchFamily="18" charset="0"/>
              </a:rPr>
              <a:t> μορφή της βάσης (κατιονικό οξύ – συζυγές προς την βάση) και </a:t>
            </a:r>
            <a:endParaRPr lang="en-US" sz="1800" dirty="0" smtClean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l-GR" sz="1800" dirty="0" smtClean="0">
                <a:cs typeface="Times New Roman" pitchFamily="18" charset="0"/>
              </a:rPr>
              <a:t>Κ</a:t>
            </a:r>
            <a:r>
              <a:rPr lang="en-US" sz="1800" baseline="-30000" dirty="0">
                <a:cs typeface="Times New Roman" pitchFamily="18" charset="0"/>
              </a:rPr>
              <a:t>a</a:t>
            </a:r>
            <a:r>
              <a:rPr lang="el-GR" sz="1800" dirty="0">
                <a:cs typeface="Times New Roman" pitchFamily="18" charset="0"/>
              </a:rPr>
              <a:t>: σταθερά διάστασης της όξινης μορφής </a:t>
            </a:r>
            <a:endParaRPr 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609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Ισχύει:</a:t>
            </a:r>
            <a:r>
              <a:rPr lang="el-GR" sz="2000" smtClean="0"/>
              <a:t>                        </a:t>
            </a:r>
            <a:r>
              <a:rPr lang="el-GR" sz="2000" smtClean="0">
                <a:cs typeface="Times New Roman" pitchFamily="18" charset="0"/>
              </a:rPr>
              <a:t>Κ</a:t>
            </a:r>
            <a:r>
              <a:rPr lang="de-DE" sz="2000" baseline="-30000" smtClean="0">
                <a:cs typeface="Times New Roman" pitchFamily="18" charset="0"/>
              </a:rPr>
              <a:t>a</a:t>
            </a:r>
            <a:r>
              <a:rPr lang="el-GR" sz="2000" smtClean="0">
                <a:cs typeface="Times New Roman" pitchFamily="18" charset="0"/>
              </a:rPr>
              <a:t>*</a:t>
            </a:r>
            <a:r>
              <a:rPr lang="de-DE" sz="2000" smtClean="0">
                <a:cs typeface="Times New Roman" pitchFamily="18" charset="0"/>
              </a:rPr>
              <a:t>K</a:t>
            </a:r>
            <a:r>
              <a:rPr lang="de-DE" sz="2000" baseline="-30000" smtClean="0">
                <a:cs typeface="Times New Roman" pitchFamily="18" charset="0"/>
              </a:rPr>
              <a:t>b</a:t>
            </a:r>
            <a:r>
              <a:rPr lang="el-GR" sz="2000" smtClean="0">
                <a:cs typeface="Times New Roman" pitchFamily="18" charset="0"/>
              </a:rPr>
              <a:t> = </a:t>
            </a:r>
            <a:r>
              <a:rPr lang="de-DE" sz="2000" smtClean="0">
                <a:cs typeface="Times New Roman" pitchFamily="18" charset="0"/>
              </a:rPr>
              <a:t>K</a:t>
            </a:r>
            <a:r>
              <a:rPr lang="de-DE" sz="2000" baseline="-30000" smtClean="0">
                <a:cs typeface="Times New Roman" pitchFamily="18" charset="0"/>
              </a:rPr>
              <a:t>w</a:t>
            </a:r>
            <a:r>
              <a:rPr lang="el-GR" sz="2000" smtClean="0">
                <a:cs typeface="Times New Roman" pitchFamily="18" charset="0"/>
              </a:rPr>
              <a:t>  </a:t>
            </a:r>
            <a:r>
              <a:rPr lang="en-US" sz="2000" smtClean="0">
                <a:cs typeface="Times New Roman" pitchFamily="18" charset="0"/>
                <a:sym typeface="Symbol" pitchFamily="18" charset="2"/>
              </a:rPr>
              <a:t></a:t>
            </a:r>
            <a:r>
              <a:rPr lang="el-GR" sz="2000" smtClean="0">
                <a:cs typeface="Times New Roman" pitchFamily="18" charset="0"/>
              </a:rPr>
              <a:t> </a:t>
            </a:r>
            <a:r>
              <a:rPr lang="de-DE" sz="2000" smtClean="0">
                <a:cs typeface="Times New Roman" pitchFamily="18" charset="0"/>
              </a:rPr>
              <a:t>pK</a:t>
            </a:r>
            <a:r>
              <a:rPr lang="de-DE" sz="2000" baseline="-30000" smtClean="0">
                <a:cs typeface="Times New Roman" pitchFamily="18" charset="0"/>
              </a:rPr>
              <a:t>a</a:t>
            </a:r>
            <a:r>
              <a:rPr lang="el-GR" sz="2000" smtClean="0">
                <a:cs typeface="Times New Roman" pitchFamily="18" charset="0"/>
              </a:rPr>
              <a:t> + </a:t>
            </a:r>
            <a:r>
              <a:rPr lang="de-DE" sz="2000" smtClean="0">
                <a:cs typeface="Times New Roman" pitchFamily="18" charset="0"/>
              </a:rPr>
              <a:t>pK</a:t>
            </a:r>
            <a:r>
              <a:rPr lang="de-DE" sz="2000" baseline="-30000" smtClean="0">
                <a:cs typeface="Times New Roman" pitchFamily="18" charset="0"/>
              </a:rPr>
              <a:t>b</a:t>
            </a:r>
            <a:r>
              <a:rPr lang="el-GR" sz="2000" smtClean="0">
                <a:cs typeface="Times New Roman" pitchFamily="18" charset="0"/>
              </a:rPr>
              <a:t> = </a:t>
            </a:r>
            <a:r>
              <a:rPr lang="de-DE" sz="2000" smtClean="0">
                <a:cs typeface="Times New Roman" pitchFamily="18" charset="0"/>
              </a:rPr>
              <a:t>pK</a:t>
            </a:r>
            <a:r>
              <a:rPr lang="de-DE" sz="2000" baseline="-30000" smtClean="0">
                <a:cs typeface="Times New Roman" pitchFamily="18" charset="0"/>
              </a:rPr>
              <a:t>w</a:t>
            </a:r>
            <a:endParaRPr lang="el-GR" sz="20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sp>
        <p:nvSpPr>
          <p:cNvPr id="12295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Επίδραση </a:t>
            </a:r>
            <a:r>
              <a:rPr lang="el-GR" sz="2400" b="1" dirty="0" err="1" smtClean="0">
                <a:cs typeface="Times New Roman" pitchFamily="18" charset="0"/>
              </a:rPr>
              <a:t>επιφανειοδραστικών</a:t>
            </a:r>
            <a:r>
              <a:rPr lang="el-GR" sz="2400" b="1" dirty="0" smtClean="0">
                <a:cs typeface="Times New Roman" pitchFamily="18" charset="0"/>
              </a:rPr>
              <a:t> ενώσεων</a:t>
            </a:r>
            <a:r>
              <a:rPr lang="en-US" sz="2400" b="1" dirty="0" smtClean="0"/>
              <a:t> </a:t>
            </a:r>
            <a:r>
              <a:rPr lang="el-GR" sz="2400" b="1" dirty="0" smtClean="0"/>
              <a:t>- </a:t>
            </a:r>
            <a:r>
              <a:rPr lang="en-US" sz="2400" b="1" dirty="0" smtClean="0"/>
              <a:t>7</a:t>
            </a:r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3490913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3048000" y="1981200"/>
          <a:ext cx="2743200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6" r:id="rId3" imgW="1320800" imgH="914400" progId="Equation.3">
                  <p:embed/>
                </p:oleObj>
              </mc:Choice>
              <mc:Fallback>
                <p:oleObj r:id="rId3" imgW="1320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2743200" cy="188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685800" y="41910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Τελικά ισχύει: </a:t>
            </a:r>
            <a:endParaRPr lang="en-US" sz="2000">
              <a:cs typeface="Times New Roman" pitchFamily="18" charset="0"/>
            </a:endParaRPr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2986088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2291" name="Object 8"/>
          <p:cNvGraphicFramePr>
            <a:graphicFrameLocks noChangeAspect="1"/>
          </p:cNvGraphicFramePr>
          <p:nvPr/>
        </p:nvGraphicFramePr>
        <p:xfrm>
          <a:off x="2927350" y="4267200"/>
          <a:ext cx="4584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7" name="Εξίσωση" r:id="rId5" imgW="1993900" imgH="482600" progId="Equation.3">
                  <p:embed/>
                </p:oleObj>
              </mc:Choice>
              <mc:Fallback>
                <p:oleObj name="Εξίσωση" r:id="rId5" imgW="1993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4267200"/>
                        <a:ext cx="45847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2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8382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Επίδραση της </a:t>
            </a:r>
            <a:r>
              <a:rPr lang="el-GR" sz="2400" b="1" dirty="0" err="1" smtClean="0"/>
              <a:t>συμπλοκοποίησης</a:t>
            </a:r>
            <a:r>
              <a:rPr lang="el-GR" sz="2400" b="1" dirty="0" smtClean="0"/>
              <a:t> σε συστήματα πολλών συστατικών</a:t>
            </a:r>
            <a:endParaRPr lang="en-US" sz="2400" b="1" dirty="0" smtClean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305800" cy="4495800"/>
          </a:xfrm>
        </p:spPr>
        <p:txBody>
          <a:bodyPr/>
          <a:lstStyle/>
          <a:p>
            <a:pPr marL="193675" indent="-193675" eaLnBrk="1" hangingPunct="1">
              <a:lnSpc>
                <a:spcPct val="90000"/>
              </a:lnSpc>
              <a:buFontTx/>
              <a:buNone/>
            </a:pPr>
            <a:r>
              <a:rPr lang="el-GR" sz="2000" b="1" dirty="0" smtClean="0"/>
              <a:t>Προβλήματα στην μορφοποίηση</a:t>
            </a:r>
          </a:p>
          <a:p>
            <a:pPr marL="193675" indent="-193675" algn="just" eaLnBrk="1" hangingPunct="1">
              <a:lnSpc>
                <a:spcPct val="90000"/>
              </a:lnSpc>
              <a:buClr>
                <a:srgbClr val="FFFF00"/>
              </a:buClr>
              <a:buNone/>
            </a:pPr>
            <a:r>
              <a:rPr lang="el-GR" sz="2000" dirty="0" smtClean="0">
                <a:cs typeface="Times New Roman" pitchFamily="18" charset="0"/>
              </a:rPr>
              <a:t>Σχηματισμός αδιάλυτων </a:t>
            </a:r>
            <a:r>
              <a:rPr lang="el-GR" sz="2000" dirty="0" err="1" smtClean="0">
                <a:cs typeface="Times New Roman" pitchFamily="18" charset="0"/>
              </a:rPr>
              <a:t>συμπλόκων</a:t>
            </a:r>
            <a:endParaRPr lang="el-GR" sz="2000" dirty="0" smtClean="0">
              <a:cs typeface="Times New Roman" pitchFamily="18" charset="0"/>
            </a:endParaRPr>
          </a:p>
          <a:p>
            <a:pPr marL="193675" indent="-193675" algn="just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l-GR" sz="2000" dirty="0" smtClean="0">
                <a:cs typeface="Times New Roman" pitchFamily="18" charset="0"/>
              </a:rPr>
              <a:t>Συστηματική μελέτη ειδικών αλληλεπιδράσεων ανάμεσα στις </a:t>
            </a:r>
            <a:r>
              <a:rPr lang="el-GR" sz="2000" dirty="0" err="1" smtClean="0">
                <a:cs typeface="Times New Roman" pitchFamily="18" charset="0"/>
              </a:rPr>
              <a:t>β.ε</a:t>
            </a:r>
            <a:r>
              <a:rPr lang="el-GR" sz="2000" dirty="0" smtClean="0">
                <a:cs typeface="Times New Roman" pitchFamily="18" charset="0"/>
              </a:rPr>
              <a:t>. και τα έκδοχα</a:t>
            </a:r>
          </a:p>
          <a:p>
            <a:pPr marL="193675" indent="-193675" algn="just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l-GR" sz="2000" dirty="0" smtClean="0">
                <a:cs typeface="Times New Roman" pitchFamily="18" charset="0"/>
              </a:rPr>
              <a:t>Αποφυγή χρήσης απλών διαγραμμάτων διαλυτότητας</a:t>
            </a:r>
          </a:p>
          <a:p>
            <a:pPr marL="193675" indent="-193675" algn="just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l-GR" sz="2000" dirty="0" smtClean="0">
                <a:cs typeface="Times New Roman" pitchFamily="18" charset="0"/>
              </a:rPr>
              <a:t>Μίγματα όξινων και βασικών </a:t>
            </a:r>
            <a:r>
              <a:rPr lang="el-GR" sz="2000" dirty="0" err="1" smtClean="0">
                <a:cs typeface="Times New Roman" pitchFamily="18" charset="0"/>
              </a:rPr>
              <a:t>β.ε</a:t>
            </a:r>
            <a:r>
              <a:rPr lang="el-GR" sz="2000" dirty="0" smtClean="0">
                <a:cs typeface="Times New Roman" pitchFamily="18" charset="0"/>
              </a:rPr>
              <a:t>. : προσεκτική ρύθμιση του </a:t>
            </a:r>
            <a:r>
              <a:rPr lang="en-US" sz="2000" dirty="0" smtClean="0">
                <a:cs typeface="Times New Roman" pitchFamily="18" charset="0"/>
              </a:rPr>
              <a:t>pH</a:t>
            </a:r>
            <a:r>
              <a:rPr lang="el-GR" sz="2000" dirty="0" smtClean="0">
                <a:cs typeface="Times New Roman" pitchFamily="18" charset="0"/>
              </a:rPr>
              <a:t>, προσθήκη </a:t>
            </a:r>
            <a:r>
              <a:rPr lang="el-GR" sz="2000" dirty="0" err="1" smtClean="0">
                <a:cs typeface="Times New Roman" pitchFamily="18" charset="0"/>
              </a:rPr>
              <a:t>συνδιαλύτη</a:t>
            </a:r>
            <a:r>
              <a:rPr lang="el-GR" sz="2000" dirty="0" smtClean="0">
                <a:cs typeface="Times New Roman" pitchFamily="18" charset="0"/>
              </a:rPr>
              <a:t> </a:t>
            </a:r>
          </a:p>
          <a:p>
            <a:pPr marL="193675" indent="-193675" algn="just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l-GR" sz="2000" dirty="0" smtClean="0">
                <a:cs typeface="Times New Roman" pitchFamily="18" charset="0"/>
              </a:rPr>
              <a:t>Αποφυγή σχηματισμού ιζήματος – αποδεκτή περιεκτικότητα</a:t>
            </a:r>
          </a:p>
          <a:p>
            <a:pPr marL="193675" indent="-193675" algn="just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l-GR" sz="2000" dirty="0" smtClean="0">
                <a:cs typeface="Times New Roman" pitchFamily="18" charset="0"/>
              </a:rPr>
              <a:t>Επιλογή κατάλληλου άλατος της </a:t>
            </a:r>
            <a:r>
              <a:rPr lang="el-GR" sz="2000" dirty="0" err="1" smtClean="0">
                <a:cs typeface="Times New Roman" pitchFamily="18" charset="0"/>
              </a:rPr>
              <a:t>βιοδραστικής</a:t>
            </a:r>
            <a:r>
              <a:rPr lang="el-GR" sz="2000" dirty="0" smtClean="0">
                <a:cs typeface="Times New Roman" pitchFamily="18" charset="0"/>
              </a:rPr>
              <a:t> ένωσης</a:t>
            </a:r>
          </a:p>
          <a:p>
            <a:pPr marL="193675" indent="-193675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	Διαλυτότητα – Σταθερότητα</a:t>
            </a:r>
          </a:p>
          <a:p>
            <a:pPr marL="193675" indent="-193675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	Διάσπαση </a:t>
            </a:r>
            <a:r>
              <a:rPr lang="el-GR" sz="2000" dirty="0" err="1" smtClean="0">
                <a:cs typeface="Times New Roman" pitchFamily="18" charset="0"/>
              </a:rPr>
              <a:t>βιοδραστικών</a:t>
            </a:r>
            <a:r>
              <a:rPr lang="el-GR" sz="2000" dirty="0" smtClean="0">
                <a:cs typeface="Times New Roman" pitchFamily="18" charset="0"/>
              </a:rPr>
              <a:t> ενώσεων στο στομάχι</a:t>
            </a:r>
          </a:p>
          <a:p>
            <a:pPr marL="193675" indent="-193675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   </a:t>
            </a:r>
            <a:r>
              <a:rPr lang="el-GR" sz="2000" dirty="0" smtClean="0">
                <a:cs typeface="Times New Roman" pitchFamily="18" charset="0"/>
              </a:rPr>
              <a:t>(</a:t>
            </a:r>
            <a:r>
              <a:rPr lang="el-GR" sz="2000" dirty="0" err="1" smtClean="0">
                <a:cs typeface="Times New Roman" pitchFamily="18" charset="0"/>
              </a:rPr>
              <a:t>ερυθρομυκίνη</a:t>
            </a:r>
            <a:r>
              <a:rPr lang="el-GR" sz="2000" dirty="0" smtClean="0">
                <a:cs typeface="Times New Roman" pitchFamily="18" charset="0"/>
              </a:rPr>
              <a:t> – στεατική </a:t>
            </a:r>
            <a:r>
              <a:rPr lang="el-GR" sz="2000" dirty="0" err="1" smtClean="0">
                <a:cs typeface="Times New Roman" pitchFamily="18" charset="0"/>
              </a:rPr>
              <a:t>ερυθρομυκίνη</a:t>
            </a:r>
            <a:r>
              <a:rPr lang="el-GR" sz="2000" dirty="0" smtClean="0">
                <a:cs typeface="Times New Roman" pitchFamily="18" charset="0"/>
              </a:rPr>
              <a:t>: </a:t>
            </a:r>
            <a:r>
              <a:rPr lang="el-GR" sz="2000" dirty="0" err="1" smtClean="0">
                <a:cs typeface="Times New Roman" pitchFamily="18" charset="0"/>
              </a:rPr>
              <a:t>διϊσταται</a:t>
            </a:r>
            <a:r>
              <a:rPr lang="el-GR" sz="2000" dirty="0" smtClean="0">
                <a:cs typeface="Times New Roman" pitchFamily="18" charset="0"/>
              </a:rPr>
              <a:t> στο έντερο, σταθερή στο στομάχι, μικρότερη διαλυτότητα)</a:t>
            </a:r>
          </a:p>
          <a:p>
            <a:pPr marL="193675" indent="-193675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010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40960" cy="79208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Επίδραση μεγέθους και σχήματος σωματιδίων στην διαλυτότητα</a:t>
            </a:r>
            <a:endParaRPr lang="en-US" sz="2400" b="1" dirty="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609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l-GR" sz="2000" smtClean="0"/>
              <a:t>Μείωση μεγέθους </a:t>
            </a:r>
            <a:r>
              <a:rPr lang="el-GR" sz="2000" smtClean="0">
                <a:sym typeface="Symbol" pitchFamily="18" charset="2"/>
              </a:rPr>
              <a:t> </a:t>
            </a:r>
            <a:r>
              <a:rPr lang="el-GR" sz="2000" smtClean="0">
                <a:cs typeface="Times New Roman" pitchFamily="18" charset="0"/>
              </a:rPr>
              <a:t>Αύξηση της διαλυτότητας</a:t>
            </a:r>
            <a:endParaRPr lang="en-US" sz="2000" smtClean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838200" y="28194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S</a:t>
            </a:r>
            <a:r>
              <a:rPr lang="el-GR" sz="2000">
                <a:cs typeface="Times New Roman" pitchFamily="18" charset="0"/>
              </a:rPr>
              <a:t>: διαλυτότητα των μικρών σωματιδίων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S</a:t>
            </a:r>
            <a:r>
              <a:rPr lang="el-GR" sz="2000" baseline="-30000">
                <a:cs typeface="Times New Roman" pitchFamily="18" charset="0"/>
              </a:rPr>
              <a:t>0</a:t>
            </a:r>
            <a:r>
              <a:rPr lang="el-GR" sz="2000">
                <a:cs typeface="Times New Roman" pitchFamily="18" charset="0"/>
              </a:rPr>
              <a:t> : διαλυτότητα στερεού (αποτελείται από μεγάλα σωματίδια)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γ: επιφανειακή τάση των σωματιδίων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V</a:t>
            </a:r>
            <a:r>
              <a:rPr lang="el-GR" sz="2000">
                <a:cs typeface="Times New Roman" pitchFamily="18" charset="0"/>
              </a:rPr>
              <a:t>: μοριακός όγκος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r</a:t>
            </a:r>
            <a:r>
              <a:rPr lang="el-GR" sz="2000">
                <a:cs typeface="Times New Roman" pitchFamily="18" charset="0"/>
              </a:rPr>
              <a:t>: ακτίνα των σωματιδίων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3352800" y="2057400"/>
          <a:ext cx="21336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8" name="Equation" r:id="rId3" imgW="1193800" imgH="431800" progId="Equation.3">
                  <p:embed/>
                </p:oleObj>
              </mc:Choice>
              <mc:Fallback>
                <p:oleObj name="Equation" r:id="rId3" imgW="1193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057400"/>
                        <a:ext cx="21336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6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68952" cy="79208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Επίδραση της κρυσταλλικής δομής στην διαλυτότητα</a:t>
            </a:r>
            <a:endParaRPr lang="en-US" sz="2400" b="1" dirty="0" smtClean="0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8136904" cy="41148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Επίδραση της </a:t>
            </a:r>
            <a:r>
              <a:rPr lang="el-GR" sz="2000" b="1" dirty="0" smtClean="0">
                <a:cs typeface="Times New Roman" pitchFamily="18" charset="0"/>
              </a:rPr>
              <a:t>διαμόρφωσης</a:t>
            </a:r>
            <a:r>
              <a:rPr lang="el-GR" sz="2000" dirty="0" smtClean="0">
                <a:cs typeface="Times New Roman" pitchFamily="18" charset="0"/>
              </a:rPr>
              <a:t> του μορίου και του </a:t>
            </a:r>
            <a:r>
              <a:rPr lang="el-GR" sz="2000" b="1" dirty="0" smtClean="0">
                <a:cs typeface="Times New Roman" pitchFamily="18" charset="0"/>
              </a:rPr>
              <a:t>τρόπου διευθέτησης</a:t>
            </a:r>
            <a:r>
              <a:rPr lang="el-GR" sz="2000" dirty="0" smtClean="0">
                <a:cs typeface="Times New Roman" pitchFamily="18" charset="0"/>
              </a:rPr>
              <a:t> του στο κρύσταλλο.</a:t>
            </a:r>
          </a:p>
          <a:p>
            <a:pPr marL="0" indent="0" algn="just" eaLnBrk="1" hangingPunct="1"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Συμμετρικό </a:t>
            </a:r>
            <a:r>
              <a:rPr lang="el-GR" sz="2000" dirty="0" smtClean="0">
                <a:cs typeface="Times New Roman" pitchFamily="18" charset="0"/>
              </a:rPr>
              <a:t>σωματίδιο: δύσκολη διάλυση,</a:t>
            </a:r>
          </a:p>
          <a:p>
            <a:pPr marL="0" indent="0" algn="just" eaLnBrk="1" hangingPunct="1"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Ασύμμετρο</a:t>
            </a:r>
            <a:r>
              <a:rPr lang="el-GR" sz="2000" dirty="0" smtClean="0">
                <a:cs typeface="Times New Roman" pitchFamily="18" charset="0"/>
              </a:rPr>
              <a:t> σωματίδιο: εύκολη διάλυση</a:t>
            </a:r>
          </a:p>
          <a:p>
            <a:pPr marL="0" indent="0" algn="just" eaLnBrk="1" hangingPunct="1">
              <a:buFontTx/>
              <a:buNone/>
            </a:pPr>
            <a:r>
              <a:rPr lang="el-GR" sz="2000" i="1" dirty="0" smtClean="0">
                <a:cs typeface="Times New Roman" pitchFamily="18" charset="0"/>
              </a:rPr>
              <a:t>α-</a:t>
            </a:r>
            <a:r>
              <a:rPr lang="el-GR" sz="2000" i="1" dirty="0" err="1" smtClean="0">
                <a:cs typeface="Times New Roman" pitchFamily="18" charset="0"/>
              </a:rPr>
              <a:t>Αλανίνη </a:t>
            </a:r>
            <a:r>
              <a:rPr lang="el-GR" sz="2000" i="1" dirty="0" smtClean="0">
                <a:cs typeface="Times New Roman" pitchFamily="18" charset="0"/>
              </a:rPr>
              <a:t>και α-</a:t>
            </a:r>
            <a:r>
              <a:rPr lang="el-GR" sz="2000" i="1" dirty="0" err="1" smtClean="0">
                <a:cs typeface="Times New Roman" pitchFamily="18" charset="0"/>
              </a:rPr>
              <a:t>αμινο-</a:t>
            </a:r>
            <a:r>
              <a:rPr lang="en-US" sz="2000" i="1" dirty="0" smtClean="0">
                <a:cs typeface="Times New Roman" pitchFamily="18" charset="0"/>
              </a:rPr>
              <a:t>n</a:t>
            </a:r>
            <a:r>
              <a:rPr lang="el-GR" sz="2000" i="1" dirty="0" smtClean="0">
                <a:cs typeface="Times New Roman" pitchFamily="18" charset="0"/>
              </a:rPr>
              <a:t>-βουτυρικό οξύ</a:t>
            </a:r>
            <a:endParaRPr lang="el-GR" sz="2000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b="1" i="1" dirty="0" smtClean="0">
                <a:cs typeface="Times New Roman" pitchFamily="18" charset="0"/>
              </a:rPr>
              <a:t>α-αλανίνη</a:t>
            </a:r>
            <a:r>
              <a:rPr lang="el-GR" sz="2000" dirty="0" smtClean="0">
                <a:cs typeface="Times New Roman" pitchFamily="18" charset="0"/>
              </a:rPr>
              <a:t>: </a:t>
            </a:r>
            <a:endParaRPr lang="en-US" sz="2000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συμπαγής κρύσταλλος, υψηλή ενέργεια πλέγματος, διαλυτότητα (1.66 </a:t>
            </a:r>
            <a:r>
              <a:rPr lang="en-US" sz="2000" dirty="0" smtClean="0">
                <a:cs typeface="Times New Roman" pitchFamily="18" charset="0"/>
              </a:rPr>
              <a:t>mol</a:t>
            </a:r>
            <a:r>
              <a:rPr lang="el-GR" sz="2000" dirty="0" smtClean="0">
                <a:cs typeface="Times New Roman" pitchFamily="18" charset="0"/>
              </a:rPr>
              <a:t>/</a:t>
            </a:r>
            <a:r>
              <a:rPr lang="en-US" sz="2000" dirty="0" smtClean="0">
                <a:cs typeface="Times New Roman" pitchFamily="18" charset="0"/>
              </a:rPr>
              <a:t>l</a:t>
            </a:r>
            <a:r>
              <a:rPr lang="el-GR" sz="2000" dirty="0" smtClean="0">
                <a:cs typeface="Times New Roman" pitchFamily="18" charset="0"/>
              </a:rPr>
              <a:t>)</a:t>
            </a:r>
          </a:p>
          <a:p>
            <a:pPr marL="0" indent="0" algn="just" eaLnBrk="1" hangingPunct="1">
              <a:buFontTx/>
              <a:buNone/>
            </a:pPr>
            <a:r>
              <a:rPr lang="el-GR" sz="2000" b="1" i="1" dirty="0" smtClean="0">
                <a:cs typeface="Times New Roman" pitchFamily="18" charset="0"/>
              </a:rPr>
              <a:t>α-</a:t>
            </a:r>
            <a:r>
              <a:rPr lang="el-GR" sz="2000" b="1" i="1" dirty="0" err="1" smtClean="0">
                <a:cs typeface="Times New Roman" pitchFamily="18" charset="0"/>
              </a:rPr>
              <a:t>αμινο-</a:t>
            </a:r>
            <a:r>
              <a:rPr lang="en-US" sz="2000" b="1" i="1" dirty="0" smtClean="0">
                <a:cs typeface="Times New Roman" pitchFamily="18" charset="0"/>
              </a:rPr>
              <a:t>n</a:t>
            </a:r>
            <a:r>
              <a:rPr lang="el-GR" sz="2000" b="1" i="1" dirty="0" smtClean="0">
                <a:cs typeface="Times New Roman" pitchFamily="18" charset="0"/>
              </a:rPr>
              <a:t>-βουτυρικό οξύ</a:t>
            </a:r>
            <a:r>
              <a:rPr lang="el-GR" sz="2000" dirty="0" smtClean="0">
                <a:cs typeface="Times New Roman" pitchFamily="18" charset="0"/>
              </a:rPr>
              <a:t>: </a:t>
            </a:r>
            <a:endParaRPr lang="en-US" sz="2000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χαμηλή ενέργεια πλέγματος, διαλυτότητα (1.80 </a:t>
            </a:r>
            <a:r>
              <a:rPr lang="en-US" sz="2000" dirty="0" smtClean="0">
                <a:cs typeface="Times New Roman" pitchFamily="18" charset="0"/>
              </a:rPr>
              <a:t>mol</a:t>
            </a:r>
            <a:r>
              <a:rPr lang="el-GR" sz="2000" dirty="0" smtClean="0">
                <a:cs typeface="Times New Roman" pitchFamily="18" charset="0"/>
              </a:rPr>
              <a:t>/</a:t>
            </a:r>
            <a:r>
              <a:rPr lang="en-US" sz="2000" dirty="0" smtClean="0">
                <a:cs typeface="Times New Roman" pitchFamily="18" charset="0"/>
              </a:rPr>
              <a:t>l</a:t>
            </a:r>
            <a:r>
              <a:rPr lang="el-GR" sz="2000" dirty="0" smtClean="0">
                <a:cs typeface="Times New Roman" pitchFamily="18" charset="0"/>
              </a:rPr>
              <a:t>)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To</a:t>
            </a:r>
            <a:r>
              <a:rPr lang="el-GR" sz="2000" dirty="0" smtClean="0">
                <a:cs typeface="Times New Roman" pitchFamily="18" charset="0"/>
              </a:rPr>
              <a:t> α-</a:t>
            </a:r>
            <a:r>
              <a:rPr lang="el-GR" sz="2000" dirty="0" err="1" smtClean="0">
                <a:cs typeface="Times New Roman" pitchFamily="18" charset="0"/>
              </a:rPr>
              <a:t>αμινο-</a:t>
            </a:r>
            <a:r>
              <a:rPr lang="en-US" sz="2000" dirty="0" smtClean="0">
                <a:cs typeface="Times New Roman" pitchFamily="18" charset="0"/>
              </a:rPr>
              <a:t>n</a:t>
            </a:r>
            <a:r>
              <a:rPr lang="el-GR" sz="2000" dirty="0" smtClean="0">
                <a:cs typeface="Times New Roman" pitchFamily="18" charset="0"/>
              </a:rPr>
              <a:t>-βουτυρικό οξύ έχει μεγαλύτερη υδρόφοβη αλυσίδα σε σύγκριση με την α-αλανίνη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1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5184"/>
          </a:xfrm>
        </p:spPr>
        <p:txBody>
          <a:bodyPr/>
          <a:lstStyle/>
          <a:p>
            <a:r>
              <a:rPr lang="el-GR" sz="2400" b="1" dirty="0" smtClean="0"/>
              <a:t>Μορφοποίηση </a:t>
            </a:r>
            <a:r>
              <a:rPr lang="el-GR" sz="2400" b="1" dirty="0" err="1" smtClean="0"/>
              <a:t>Βιοδραστικών</a:t>
            </a:r>
            <a:r>
              <a:rPr lang="el-GR" sz="2400" b="1" dirty="0" smtClean="0"/>
              <a:t> ενώσεων (1)</a:t>
            </a:r>
            <a:endParaRPr lang="el-GR" sz="2400" b="1" dirty="0"/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827584" y="1340768"/>
          <a:ext cx="7056784" cy="489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36" name="Graph" r:id="rId3" imgW="4159910" imgH="2887066" progId="">
                  <p:embed/>
                </p:oleObj>
              </mc:Choice>
              <mc:Fallback>
                <p:oleObj name="Graph" r:id="rId3" imgW="4159910" imgH="28870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340768"/>
                        <a:ext cx="7056784" cy="4897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9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3898776" cy="4785395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l-GR" sz="1800" b="1" dirty="0" smtClean="0"/>
              <a:t>Κρυσταλλική κατάσταση :</a:t>
            </a:r>
          </a:p>
          <a:p>
            <a:pPr marL="0" lvl="2" indent="0">
              <a:buNone/>
            </a:pPr>
            <a:r>
              <a:rPr lang="el-GR" sz="1800" dirty="0" smtClean="0"/>
              <a:t>Ύπαρξη δομής</a:t>
            </a:r>
          </a:p>
          <a:p>
            <a:pPr marL="0" lvl="2" indent="0">
              <a:buNone/>
            </a:pPr>
            <a:r>
              <a:rPr lang="el-GR" sz="1800" dirty="0" smtClean="0"/>
              <a:t>Σαφώς ορισμένο σημείο τήξης</a:t>
            </a:r>
          </a:p>
          <a:p>
            <a:pPr marL="0" lvl="2" indent="0">
              <a:buNone/>
            </a:pPr>
            <a:r>
              <a:rPr lang="el-GR" sz="1800" dirty="0" smtClean="0"/>
              <a:t>Περισσότερο σταθερή</a:t>
            </a:r>
          </a:p>
          <a:p>
            <a:pPr marL="0" lvl="2" indent="0">
              <a:buNone/>
            </a:pPr>
            <a:r>
              <a:rPr lang="el-GR" sz="1800" dirty="0" smtClean="0"/>
              <a:t>Καλλίτερες ιδιότητες ροής</a:t>
            </a:r>
          </a:p>
          <a:p>
            <a:pPr marL="0" lvl="2" indent="0">
              <a:buNone/>
            </a:pPr>
            <a:r>
              <a:rPr lang="el-GR" sz="1800" dirty="0" smtClean="0"/>
              <a:t>Λιγότερο υγροσκοπική</a:t>
            </a:r>
          </a:p>
          <a:p>
            <a:pPr marL="0" lvl="2" indent="0">
              <a:buNone/>
            </a:pPr>
            <a:r>
              <a:rPr lang="el-GR" sz="1800" dirty="0" smtClean="0"/>
              <a:t>Σχετικά λιγότερο διαλυτή</a:t>
            </a:r>
            <a:endParaRPr lang="el-GR" sz="1800" dirty="0"/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Κρυσταλλική – Άμορφη κατάσταση</a:t>
            </a:r>
            <a:endParaRPr lang="el-GR" sz="2400" b="1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4860032" y="1340768"/>
            <a:ext cx="3898776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Άμορφη κατάσταση :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Μη ύπαρξη καθορισμένης δομής – ενδείξεις για μικρού μεγέθους</a:t>
            </a:r>
            <a:r>
              <a:rPr kumimoji="0" lang="el-G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δομή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Σημείο μετάπτωσης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Λιγότερο σταθερή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Κακές ιδιότητες ροής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Περισσότερο υγροσκοπική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Σχετικά περισσότερο διαλυτή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4644008" y="2564904"/>
            <a:ext cx="2520280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4716016" y="3573016"/>
            <a:ext cx="3168352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611560" y="4653136"/>
            <a:ext cx="6534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Μείωση της κρυσταλλικότητας  οδηγεί σε αύξηση της διαλυτότητας</a:t>
            </a:r>
          </a:p>
          <a:p>
            <a:endParaRPr lang="el-GR" sz="1800" dirty="0"/>
          </a:p>
        </p:txBody>
      </p:sp>
      <p:sp>
        <p:nvSpPr>
          <p:cNvPr id="13" name="12 - TextBox"/>
          <p:cNvSpPr txBox="1"/>
          <p:nvPr/>
        </p:nvSpPr>
        <p:spPr>
          <a:xfrm>
            <a:off x="395536" y="522920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Απουσία μακροσκοπικών διαφορών – χρήση τεχνικής </a:t>
            </a:r>
            <a:r>
              <a:rPr lang="en-US" sz="1600" dirty="0" smtClean="0"/>
              <a:t>XRD</a:t>
            </a:r>
            <a:r>
              <a:rPr lang="el-GR" sz="1600" dirty="0" smtClean="0"/>
              <a:t> (</a:t>
            </a:r>
            <a:r>
              <a:rPr lang="en-US" sz="1600" dirty="0" smtClean="0"/>
              <a:t>X-Ray Diffraction) </a:t>
            </a:r>
            <a:r>
              <a:rPr lang="el-GR" sz="1600" dirty="0" smtClean="0"/>
              <a:t>για τον προσδιορισμό της κατάστασης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191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6096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cs typeface="Times New Roman" pitchFamily="18" charset="0"/>
              </a:rPr>
              <a:t>Κατανομή  χημικών ενώσεων ανάμεσα σε μη αναμίξιμους διαλύτες (1)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77724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Λόγος Κατανομής ή Συντελεστής Κατανομής</a:t>
            </a:r>
            <a:r>
              <a:rPr lang="en-US" sz="2000" dirty="0" smtClean="0"/>
              <a:t> </a:t>
            </a:r>
            <a:r>
              <a:rPr lang="el-GR" sz="2000" dirty="0" smtClean="0"/>
              <a:t>:</a:t>
            </a:r>
            <a:endParaRPr lang="en-US" sz="2000" dirty="0" smtClean="0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4157663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3131840" y="1556792"/>
          <a:ext cx="20066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2" name="Εξίσωση" r:id="rId3" imgW="939800" imgH="469900" progId="Equation.3">
                  <p:embed/>
                </p:oleObj>
              </mc:Choice>
              <mc:Fallback>
                <p:oleObj name="Εξίσωση" r:id="rId3" imgW="939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556792"/>
                        <a:ext cx="20066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Rectangle 6"/>
          <p:cNvSpPr>
            <a:spLocks noChangeArrowheads="1"/>
          </p:cNvSpPr>
          <p:nvPr/>
        </p:nvSpPr>
        <p:spPr bwMode="auto">
          <a:xfrm>
            <a:off x="251520" y="2564904"/>
            <a:ext cx="8458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 smtClean="0">
                <a:cs typeface="Times New Roman" pitchFamily="18" charset="0"/>
              </a:rPr>
              <a:t>C</a:t>
            </a:r>
            <a:r>
              <a:rPr lang="en-US" sz="2000" baseline="-30000" dirty="0" err="1" smtClean="0">
                <a:cs typeface="Times New Roman" pitchFamily="18" charset="0"/>
              </a:rPr>
              <a:t>org.phase</a:t>
            </a:r>
            <a:r>
              <a:rPr lang="el-GR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C</a:t>
            </a:r>
            <a:r>
              <a:rPr lang="en-US" sz="2000" baseline="-30000" dirty="0" err="1" smtClean="0">
                <a:cs typeface="Times New Roman" pitchFamily="18" charset="0"/>
              </a:rPr>
              <a:t>aq.phase</a:t>
            </a:r>
            <a:r>
              <a:rPr lang="el-GR" sz="2000" dirty="0" smtClean="0">
                <a:cs typeface="Times New Roman" pitchFamily="18" charset="0"/>
              </a:rPr>
              <a:t>: </a:t>
            </a:r>
            <a:r>
              <a:rPr lang="el-GR" sz="2000" dirty="0">
                <a:cs typeface="Times New Roman" pitchFamily="18" charset="0"/>
              </a:rPr>
              <a:t>συγκεντρώσεις ισορροπίας για την </a:t>
            </a:r>
            <a:r>
              <a:rPr lang="el-GR" sz="2000" dirty="0" smtClean="0">
                <a:cs typeface="Times New Roman" pitchFamily="18" charset="0"/>
              </a:rPr>
              <a:t>ένωση</a:t>
            </a:r>
            <a:endParaRPr lang="en-US" sz="2000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l-GR" sz="1800" dirty="0" smtClean="0">
                <a:cs typeface="Times New Roman" pitchFamily="18" charset="0"/>
              </a:rPr>
              <a:t>Μη-αναμίξιμες φάσεις  (αμελητέα </a:t>
            </a:r>
            <a:r>
              <a:rPr lang="el-GR" sz="1800" dirty="0" err="1" smtClean="0">
                <a:cs typeface="Times New Roman" pitchFamily="18" charset="0"/>
              </a:rPr>
              <a:t>αναμιξιμότητα</a:t>
            </a:r>
            <a:r>
              <a:rPr lang="el-GR" sz="1800" dirty="0" smtClean="0">
                <a:cs typeface="Times New Roman" pitchFamily="18" charset="0"/>
              </a:rPr>
              <a:t>)</a:t>
            </a:r>
            <a:endParaRPr lang="el-GR" sz="18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Ισχύει μόνο για συγκεντρώσεις στις οποίες η </a:t>
            </a:r>
            <a:r>
              <a:rPr lang="el-GR" sz="1800" dirty="0" smtClean="0">
                <a:cs typeface="Times New Roman" pitchFamily="18" charset="0"/>
              </a:rPr>
              <a:t>ένωση </a:t>
            </a:r>
            <a:r>
              <a:rPr lang="el-GR" sz="1800" dirty="0">
                <a:cs typeface="Times New Roman" pitchFamily="18" charset="0"/>
              </a:rPr>
              <a:t>είναι στην ίδια </a:t>
            </a:r>
            <a:r>
              <a:rPr lang="el-GR" sz="1800" dirty="0" smtClean="0">
                <a:cs typeface="Times New Roman" pitchFamily="18" charset="0"/>
              </a:rPr>
              <a:t>κατάσταση και στις δύο φάσεις</a:t>
            </a:r>
            <a:endParaRPr lang="el-GR" sz="1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14348" name="Rectangle 8"/>
          <p:cNvSpPr>
            <a:spLocks noChangeArrowheads="1"/>
          </p:cNvSpPr>
          <p:nvPr/>
        </p:nvSpPr>
        <p:spPr bwMode="auto">
          <a:xfrm>
            <a:off x="3062288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4349" name="Rectangle 10"/>
          <p:cNvSpPr>
            <a:spLocks noChangeArrowheads="1"/>
          </p:cNvSpPr>
          <p:nvPr/>
        </p:nvSpPr>
        <p:spPr bwMode="auto">
          <a:xfrm>
            <a:off x="375285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3071813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1691680" y="4869160"/>
            <a:ext cx="4680520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755576" y="5301208"/>
            <a:ext cx="151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Υδατική φάση</a:t>
            </a:r>
            <a:endParaRPr lang="el-GR" sz="1800" dirty="0"/>
          </a:p>
        </p:txBody>
      </p:sp>
      <p:sp>
        <p:nvSpPr>
          <p:cNvPr id="18" name="17 - TextBox"/>
          <p:cNvSpPr txBox="1"/>
          <p:nvPr/>
        </p:nvSpPr>
        <p:spPr>
          <a:xfrm>
            <a:off x="611560" y="4149080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Οργανική φάση</a:t>
            </a:r>
            <a:endParaRPr lang="el-GR" sz="1800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flipV="1">
            <a:off x="3203848" y="4221088"/>
            <a:ext cx="0" cy="11521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>
            <a:off x="3419872" y="4221088"/>
            <a:ext cx="0" cy="11521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3059832" y="371703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ΗΑ</a:t>
            </a:r>
            <a:endParaRPr lang="el-GR" sz="1800" dirty="0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>
            <a:off x="3923928" y="3861048"/>
            <a:ext cx="57606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 flipH="1">
            <a:off x="3923928" y="4005064"/>
            <a:ext cx="576064" cy="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>
            <a:off x="4067944" y="5517232"/>
            <a:ext cx="57606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 flipH="1">
            <a:off x="4067944" y="5661248"/>
            <a:ext cx="576064" cy="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TextBox"/>
          <p:cNvSpPr txBox="1"/>
          <p:nvPr/>
        </p:nvSpPr>
        <p:spPr>
          <a:xfrm>
            <a:off x="3059832" y="544522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ΗΑ</a:t>
            </a:r>
            <a:endParaRPr lang="el-GR" sz="1800" dirty="0"/>
          </a:p>
        </p:txBody>
      </p:sp>
      <p:sp>
        <p:nvSpPr>
          <p:cNvPr id="31" name="30 - TextBox"/>
          <p:cNvSpPr txBox="1"/>
          <p:nvPr/>
        </p:nvSpPr>
        <p:spPr>
          <a:xfrm>
            <a:off x="5004048" y="544522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Α</a:t>
            </a:r>
            <a:r>
              <a:rPr lang="el-GR" sz="1800" baseline="30000" dirty="0" smtClean="0"/>
              <a:t>-</a:t>
            </a:r>
            <a:endParaRPr lang="el-GR" sz="1800" baseline="30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4788024" y="371703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(</a:t>
            </a:r>
            <a:r>
              <a:rPr lang="en-US" sz="1800" dirty="0" smtClean="0"/>
              <a:t>HA)</a:t>
            </a:r>
            <a:r>
              <a:rPr lang="en-US" sz="1800" baseline="-25000" dirty="0" smtClean="0"/>
              <a:t>n</a:t>
            </a:r>
            <a:endParaRPr lang="el-GR" sz="1800" baseline="-25000" dirty="0"/>
          </a:p>
        </p:txBody>
      </p:sp>
      <p:sp>
        <p:nvSpPr>
          <p:cNvPr id="33" name="32 - TextBox"/>
          <p:cNvSpPr txBox="1"/>
          <p:nvPr/>
        </p:nvSpPr>
        <p:spPr>
          <a:xfrm>
            <a:off x="6300192" y="4077072"/>
            <a:ext cx="14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Συσσωμάτωση</a:t>
            </a:r>
            <a:endParaRPr lang="el-GR" sz="1600" dirty="0"/>
          </a:p>
        </p:txBody>
      </p:sp>
      <p:sp>
        <p:nvSpPr>
          <p:cNvPr id="34" name="33 - TextBox"/>
          <p:cNvSpPr txBox="1"/>
          <p:nvPr/>
        </p:nvSpPr>
        <p:spPr>
          <a:xfrm>
            <a:off x="6516216" y="5157192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Διάσταση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9355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6096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cs typeface="Times New Roman" pitchFamily="18" charset="0"/>
              </a:rPr>
              <a:t>Κατανομή  χημικών ενώσεων ανάμεσα σε μη αναμίξιμους διαλύτες (2)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157663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3528" y="1340768"/>
            <a:ext cx="845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000" dirty="0" smtClean="0">
                <a:cs typeface="Times New Roman" pitchFamily="18" charset="0"/>
              </a:rPr>
              <a:t>Ίσα </a:t>
            </a:r>
            <a:r>
              <a:rPr lang="el-GR" sz="2000" dirty="0">
                <a:cs typeface="Times New Roman" pitchFamily="18" charset="0"/>
              </a:rPr>
              <a:t>χημικά δυναμικά στην κατάσταση ισορροπίας ανάμεσα στην υδατική (</a:t>
            </a:r>
            <a:r>
              <a:rPr lang="en-US" sz="2000" dirty="0">
                <a:cs typeface="Times New Roman" pitchFamily="18" charset="0"/>
              </a:rPr>
              <a:t>w</a:t>
            </a:r>
            <a:r>
              <a:rPr lang="el-GR" sz="2000" dirty="0">
                <a:cs typeface="Times New Roman" pitchFamily="18" charset="0"/>
              </a:rPr>
              <a:t>) και την ελαιώδη φάση (</a:t>
            </a:r>
            <a:r>
              <a:rPr lang="en-US" sz="2000" dirty="0">
                <a:cs typeface="Times New Roman" pitchFamily="18" charset="0"/>
              </a:rPr>
              <a:t>o</a:t>
            </a:r>
            <a:r>
              <a:rPr lang="el-GR" sz="2000" dirty="0">
                <a:cs typeface="Times New Roman" pitchFamily="18" charset="0"/>
              </a:rPr>
              <a:t>)</a:t>
            </a:r>
            <a:r>
              <a:rPr lang="el-GR" sz="2000" dirty="0"/>
              <a:t> </a:t>
            </a:r>
            <a:r>
              <a:rPr lang="el-GR" sz="2000" dirty="0">
                <a:cs typeface="Times New Roman" pitchFamily="18" charset="0"/>
              </a:rPr>
              <a:t>:</a:t>
            </a:r>
            <a:r>
              <a:rPr lang="en-US" sz="2000" dirty="0"/>
              <a:t> </a:t>
            </a:r>
            <a:r>
              <a:rPr lang="el-GR" sz="2000" dirty="0"/>
              <a:t>(σταθερή </a:t>
            </a:r>
            <a:r>
              <a:rPr lang="en-US" sz="2000" dirty="0"/>
              <a:t>T, P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000" dirty="0" smtClean="0"/>
              <a:t>Εξάρτηση από την θερμοκρασία </a:t>
            </a:r>
            <a:endParaRPr lang="en-US" sz="2000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062288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395536" y="2564904"/>
          <a:ext cx="3962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0" r:id="rId3" imgW="2019300" imgH="241300" progId="Equation.3">
                  <p:embed/>
                </p:oleObj>
              </mc:Choice>
              <mc:Fallback>
                <p:oleObj r:id="rId3" imgW="2019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564904"/>
                        <a:ext cx="39624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75285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4644008" y="2348880"/>
          <a:ext cx="22860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1" r:id="rId5" imgW="1028700" imgH="457200" progId="Equation.3">
                  <p:embed/>
                </p:oleObj>
              </mc:Choice>
              <mc:Fallback>
                <p:oleObj r:id="rId5" imgW="1028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348880"/>
                        <a:ext cx="22860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071813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1547664" y="3356992"/>
          <a:ext cx="40386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2" r:id="rId7" imgW="2032000" imgH="444500" progId="Equation.3">
                  <p:embed/>
                </p:oleObj>
              </mc:Choice>
              <mc:Fallback>
                <p:oleObj r:id="rId7" imgW="2032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356992"/>
                        <a:ext cx="40386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23528" y="4365104"/>
            <a:ext cx="84582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000" dirty="0" smtClean="0">
                <a:cs typeface="Times New Roman" pitchFamily="18" charset="0"/>
              </a:rPr>
              <a:t>Η σταθερά κατανομής για τις ενώσεις λαμβάνει τιμές από 10</a:t>
            </a:r>
            <a:r>
              <a:rPr lang="el-GR" sz="2000" baseline="30000" dirty="0" smtClean="0">
                <a:cs typeface="Times New Roman" pitchFamily="18" charset="0"/>
              </a:rPr>
              <a:t>-3</a:t>
            </a:r>
            <a:r>
              <a:rPr lang="el-GR" sz="2000" dirty="0" smtClean="0">
                <a:cs typeface="Times New Roman" pitchFamily="18" charset="0"/>
              </a:rPr>
              <a:t> έως 10</a:t>
            </a:r>
            <a:r>
              <a:rPr lang="el-GR" sz="2000" baseline="30000" dirty="0" smtClean="0">
                <a:cs typeface="Times New Roman" pitchFamily="18" charset="0"/>
              </a:rPr>
              <a:t>7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000" dirty="0" smtClean="0">
                <a:cs typeface="Times New Roman" pitchFamily="18" charset="0"/>
              </a:rPr>
              <a:t>	</a:t>
            </a:r>
            <a:r>
              <a:rPr lang="en-US" sz="2000" dirty="0" err="1" smtClean="0">
                <a:cs typeface="Times New Roman" pitchFamily="18" charset="0"/>
              </a:rPr>
              <a:t>logP</a:t>
            </a:r>
            <a:r>
              <a:rPr lang="en-US" sz="2000" dirty="0" smtClean="0">
                <a:cs typeface="Times New Roman" pitchFamily="18" charset="0"/>
              </a:rPr>
              <a:t> : -3 </a:t>
            </a:r>
            <a:r>
              <a:rPr lang="el-GR" sz="2000" dirty="0" smtClean="0">
                <a:cs typeface="Times New Roman" pitchFamily="18" charset="0"/>
              </a:rPr>
              <a:t>έως +7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1331640" y="5085184"/>
            <a:ext cx="60486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1331640" y="5085184"/>
            <a:ext cx="2448272" cy="2160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Ορθογώνιο"/>
          <p:cNvSpPr/>
          <p:nvPr/>
        </p:nvSpPr>
        <p:spPr>
          <a:xfrm>
            <a:off x="5652120" y="5085184"/>
            <a:ext cx="1728192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TextBox"/>
          <p:cNvSpPr txBox="1"/>
          <p:nvPr/>
        </p:nvSpPr>
        <p:spPr>
          <a:xfrm>
            <a:off x="1187624" y="5445224"/>
            <a:ext cx="6447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-3                                            +1                                 +4                             +7</a:t>
            </a:r>
          </a:p>
          <a:p>
            <a:r>
              <a:rPr lang="el-GR" sz="1600" dirty="0" smtClean="0"/>
              <a:t>          Υδρόφιλες ενώσεις 			Υδρόφοβες ενώσεις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2050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19136"/>
          </a:xfrm>
        </p:spPr>
        <p:txBody>
          <a:bodyPr/>
          <a:lstStyle/>
          <a:p>
            <a:r>
              <a:rPr lang="el-GR" sz="2400" dirty="0" smtClean="0">
                <a:cs typeface="Times New Roman" pitchFamily="18" charset="0"/>
              </a:rPr>
              <a:t>Κατανομή  χημικών ενώσεων ανάμεσα σε μη αναμίξιμους διαλύτες (3)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857256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Σύστημα νερού/1-οκτανόλης, μερική </a:t>
            </a:r>
            <a:r>
              <a:rPr lang="el-GR" sz="2000" dirty="0" err="1" smtClean="0"/>
              <a:t>αναμιξιμότητα</a:t>
            </a:r>
            <a:endParaRPr lang="el-GR" sz="2000" dirty="0" smtClean="0"/>
          </a:p>
          <a:p>
            <a:pPr>
              <a:buNone/>
            </a:pPr>
            <a:r>
              <a:rPr lang="el-GR" sz="1800" dirty="0" smtClean="0"/>
              <a:t>Σε ισορροπία η 1-οκτανόλη περιέχει 2,3</a:t>
            </a:r>
            <a:r>
              <a:rPr lang="en-US" sz="1800" dirty="0" smtClean="0"/>
              <a:t>mol/l </a:t>
            </a:r>
            <a:r>
              <a:rPr lang="el-GR" sz="1800" dirty="0" smtClean="0"/>
              <a:t>νερό και το νερό 4,5</a:t>
            </a:r>
            <a:r>
              <a:rPr lang="en-US" sz="1800" dirty="0" smtClean="0"/>
              <a:t>x10</a:t>
            </a:r>
            <a:r>
              <a:rPr lang="en-US" sz="1800" baseline="30000" dirty="0" smtClean="0"/>
              <a:t>-3</a:t>
            </a:r>
            <a:r>
              <a:rPr lang="en-US" sz="1800" dirty="0" smtClean="0"/>
              <a:t> mol/l </a:t>
            </a:r>
            <a:r>
              <a:rPr lang="el-GR" sz="1800" dirty="0" smtClean="0"/>
              <a:t>1-οκτανόλη</a:t>
            </a: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a) Partition Coefficient, P</a:t>
            </a:r>
          </a:p>
          <a:p>
            <a:pPr>
              <a:buNone/>
            </a:pPr>
            <a:endParaRPr lang="el-GR" sz="2000" dirty="0" smtClean="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149080"/>
            <a:ext cx="3457575" cy="685800"/>
          </a:xfrm>
          <a:prstGeom prst="rect">
            <a:avLst/>
          </a:prstGeom>
          <a:noFill/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492896"/>
            <a:ext cx="2571750" cy="695325"/>
          </a:xfrm>
          <a:prstGeom prst="rect">
            <a:avLst/>
          </a:prstGeom>
          <a:noFill/>
        </p:spPr>
      </p:pic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23528" y="3645024"/>
            <a:ext cx="3222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b) Distribution Coefficient, D</a:t>
            </a:r>
            <a:endParaRPr lang="el-GR" sz="2000" dirty="0"/>
          </a:p>
        </p:txBody>
      </p:sp>
      <p:sp>
        <p:nvSpPr>
          <p:cNvPr id="18" name="17 - TextBox"/>
          <p:cNvSpPr txBox="1"/>
          <p:nvPr/>
        </p:nvSpPr>
        <p:spPr>
          <a:xfrm>
            <a:off x="323528" y="4941168"/>
            <a:ext cx="5149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logD</a:t>
            </a:r>
            <a:r>
              <a:rPr lang="en-US" sz="2000" dirty="0" smtClean="0"/>
              <a:t> </a:t>
            </a:r>
            <a:r>
              <a:rPr lang="el-GR" sz="2000" dirty="0" smtClean="0"/>
              <a:t>: εξαρτάται από το </a:t>
            </a:r>
            <a:r>
              <a:rPr lang="en-US" sz="2000" dirty="0" smtClean="0"/>
              <a:t>pH </a:t>
            </a:r>
            <a:r>
              <a:rPr lang="el-GR" sz="2000" dirty="0" smtClean="0"/>
              <a:t>της υδατικής φάσης</a:t>
            </a:r>
          </a:p>
          <a:p>
            <a:r>
              <a:rPr lang="el-GR" sz="2000" dirty="0" smtClean="0"/>
              <a:t>Προσδιορισμός του </a:t>
            </a:r>
            <a:r>
              <a:rPr lang="en-US" sz="2000" dirty="0" err="1" smtClean="0"/>
              <a:t>logD</a:t>
            </a:r>
            <a:r>
              <a:rPr lang="en-US" sz="2000" dirty="0" smtClean="0"/>
              <a:t> </a:t>
            </a:r>
            <a:r>
              <a:rPr lang="el-GR" sz="2000" dirty="0" smtClean="0"/>
              <a:t>σε </a:t>
            </a:r>
            <a:r>
              <a:rPr lang="en-US" sz="2000" dirty="0" smtClean="0"/>
              <a:t>pH = 7.4</a:t>
            </a:r>
          </a:p>
          <a:p>
            <a:r>
              <a:rPr lang="el-GR" sz="2000" dirty="0" smtClean="0"/>
              <a:t>Για μη-</a:t>
            </a:r>
            <a:r>
              <a:rPr lang="el-GR" sz="2000" dirty="0" err="1" smtClean="0"/>
              <a:t>ιονιζόμενες </a:t>
            </a:r>
            <a:r>
              <a:rPr lang="el-GR" sz="2000" dirty="0" smtClean="0"/>
              <a:t>ενώσεις : </a:t>
            </a:r>
            <a:r>
              <a:rPr lang="en-US" sz="2000" dirty="0" err="1" smtClean="0"/>
              <a:t>logP</a:t>
            </a:r>
            <a:r>
              <a:rPr lang="en-US" sz="2000" dirty="0" smtClean="0"/>
              <a:t> = </a:t>
            </a:r>
            <a:r>
              <a:rPr lang="en-US" sz="2000" dirty="0" err="1" smtClean="0"/>
              <a:t>logD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871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24744"/>
            <a:ext cx="8643998" cy="3655878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 smtClean="0"/>
              <a:t>Οι ιδιότητες της 1-οκτανόλης μπορούν να προσομοιώσουν τις </a:t>
            </a:r>
            <a:r>
              <a:rPr lang="el-GR" sz="1800" dirty="0" err="1" smtClean="0"/>
              <a:t>λιπιδικές</a:t>
            </a:r>
            <a:r>
              <a:rPr lang="el-GR" sz="1800" dirty="0" smtClean="0"/>
              <a:t> </a:t>
            </a:r>
            <a:r>
              <a:rPr lang="el-GR" sz="1800" dirty="0" err="1" smtClean="0"/>
              <a:t>διπλοστοιβάδες</a:t>
            </a:r>
            <a:r>
              <a:rPr lang="el-GR" sz="1800" dirty="0" smtClean="0"/>
              <a:t> των μεμβρανών – η κατανομή των ενώσεων στην 1-οκτανόλη προσομοιώνει με πολύ μεγάλη προσέγγιση την ικανότητα τους να διέρχονται παθητικά από τις βιολογικές μεμβράνες.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Η λιποφιλικότητα, σε ορισμένο βαθμό, καθορίζεται από τον σχηματισμό δεσμού υδρογόνου ανάμεσα στην ένωση και τον διαλύτη.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 err="1" smtClean="0"/>
              <a:t>κυκλοεξάνιο</a:t>
            </a:r>
            <a:r>
              <a:rPr lang="el-GR" sz="1800" dirty="0" smtClean="0"/>
              <a:t> δεν σχηματίζει δεσμούς υδρογόνου με τις ενώσεις </a:t>
            </a:r>
            <a:r>
              <a:rPr lang="el-GR" sz="1800" dirty="0" err="1" smtClean="0"/>
              <a:t>γιαυτό</a:t>
            </a:r>
            <a:r>
              <a:rPr lang="el-GR" sz="1800" dirty="0" smtClean="0"/>
              <a:t> η κατανομή στο σύστημα νερού-</a:t>
            </a:r>
            <a:r>
              <a:rPr lang="el-GR" sz="1800" dirty="0" err="1" smtClean="0"/>
              <a:t>κυκλοεξανίου </a:t>
            </a:r>
            <a:r>
              <a:rPr lang="el-GR" sz="1800" dirty="0" smtClean="0"/>
              <a:t>θεωρείται ότι είναι πλησιέστερα στην κατανομή στο πρότυπο </a:t>
            </a:r>
            <a:r>
              <a:rPr lang="en-US" sz="1800" dirty="0" smtClean="0"/>
              <a:t>Blood-Brain Barrier</a:t>
            </a:r>
            <a:r>
              <a:rPr lang="el-GR" sz="1800" dirty="0" smtClean="0"/>
              <a:t> (ΒΒΒ) (εγκεφαλικός φραγμός).</a:t>
            </a:r>
          </a:p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 err="1" smtClean="0"/>
              <a:t>κυκλοεξάνιο</a:t>
            </a:r>
            <a:r>
              <a:rPr lang="el-GR" sz="1800" dirty="0" smtClean="0"/>
              <a:t> έχει αμελητέα </a:t>
            </a:r>
            <a:r>
              <a:rPr lang="el-GR" sz="1800" dirty="0" err="1" smtClean="0"/>
              <a:t>αναμιξιμότητα</a:t>
            </a:r>
            <a:r>
              <a:rPr lang="el-GR" sz="1800" dirty="0" smtClean="0"/>
              <a:t> με το νερό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33384"/>
          </a:xfrm>
        </p:spPr>
        <p:txBody>
          <a:bodyPr/>
          <a:lstStyle/>
          <a:p>
            <a:r>
              <a:rPr lang="el-GR" sz="2400" dirty="0" smtClean="0">
                <a:cs typeface="Times New Roman" pitchFamily="18" charset="0"/>
              </a:rPr>
              <a:t>Κατανομή  χημικών ενώσεων ανάμεσα σε μη αναμίξιμους διαλύτες (4)</a:t>
            </a:r>
            <a:endParaRPr lang="el-GR" sz="2400" dirty="0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33056"/>
            <a:ext cx="1144626" cy="234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8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214422"/>
            <a:ext cx="7772400" cy="733420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Υπολογισμός του </a:t>
            </a:r>
            <a:r>
              <a:rPr lang="en-US" sz="2000" dirty="0" err="1" smtClean="0"/>
              <a:t>logD</a:t>
            </a:r>
            <a:r>
              <a:rPr lang="en-US" sz="2000" dirty="0" smtClean="0"/>
              <a:t> </a:t>
            </a:r>
            <a:r>
              <a:rPr lang="el-GR" sz="2000" dirty="0" smtClean="0"/>
              <a:t>σε διάφορες τιμές </a:t>
            </a:r>
            <a:r>
              <a:rPr lang="en-US" sz="2000" dirty="0" smtClean="0"/>
              <a:t>pH</a:t>
            </a:r>
          </a:p>
          <a:p>
            <a:pPr>
              <a:buNone/>
            </a:pPr>
            <a:r>
              <a:rPr lang="en-US" sz="2000" dirty="0" smtClean="0"/>
              <a:t>a) </a:t>
            </a:r>
            <a:r>
              <a:rPr lang="el-GR" sz="2000" dirty="0" smtClean="0"/>
              <a:t>για ασθενή οξέα </a:t>
            </a:r>
            <a:endParaRPr lang="el-GR" sz="2000" dirty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428628"/>
          </a:xfrm>
        </p:spPr>
        <p:txBody>
          <a:bodyPr/>
          <a:lstStyle/>
          <a:p>
            <a:r>
              <a:rPr lang="el-GR" sz="2400" dirty="0" smtClean="0">
                <a:cs typeface="Times New Roman" pitchFamily="18" charset="0"/>
              </a:rPr>
              <a:t>Κατανομή  χημικών ενώσεων ανάμεσα σε μη αναμίξιμους διαλύτες (5)</a:t>
            </a:r>
            <a:endParaRPr lang="el-GR" sz="2400" dirty="0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357158" y="2928934"/>
            <a:ext cx="2483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b) </a:t>
            </a:r>
            <a:r>
              <a:rPr lang="el-GR" sz="2000" dirty="0" smtClean="0"/>
              <a:t>για ασθενείς βάσεις</a:t>
            </a:r>
            <a:endParaRPr lang="el-GR" sz="2000" dirty="0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571876"/>
            <a:ext cx="3457575" cy="561975"/>
          </a:xfrm>
          <a:prstGeom prst="rect">
            <a:avLst/>
          </a:prstGeom>
          <a:noFill/>
        </p:spPr>
      </p:pic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071678"/>
            <a:ext cx="3390900" cy="561975"/>
          </a:xfrm>
          <a:prstGeom prst="rect">
            <a:avLst/>
          </a:prstGeom>
          <a:noFill/>
        </p:spPr>
      </p:pic>
      <p:sp>
        <p:nvSpPr>
          <p:cNvPr id="17" name="16 - TextBox"/>
          <p:cNvSpPr txBox="1"/>
          <p:nvPr/>
        </p:nvSpPr>
        <p:spPr>
          <a:xfrm>
            <a:off x="467544" y="4509120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Προσδιορισμός συντελεστή κατανομής</a:t>
            </a:r>
          </a:p>
          <a:p>
            <a:r>
              <a:rPr lang="en-US" sz="2000" dirty="0" smtClean="0"/>
              <a:t>a</a:t>
            </a:r>
            <a:r>
              <a:rPr lang="el-GR" sz="2000" dirty="0" smtClean="0"/>
              <a:t>) μέθοδος </a:t>
            </a:r>
            <a:r>
              <a:rPr lang="en-US" sz="2000" dirty="0" smtClean="0"/>
              <a:t>Shake-flask</a:t>
            </a:r>
            <a:r>
              <a:rPr lang="el-GR" sz="2000" dirty="0" smtClean="0"/>
              <a:t> (απλή, χρονοβόρα)</a:t>
            </a:r>
            <a:endParaRPr lang="en-US" sz="2000" dirty="0" smtClean="0"/>
          </a:p>
          <a:p>
            <a:r>
              <a:rPr lang="en-US" sz="2000" dirty="0" smtClean="0"/>
              <a:t>b) </a:t>
            </a:r>
            <a:r>
              <a:rPr lang="el-GR" sz="2000" dirty="0" smtClean="0"/>
              <a:t>Χρωματογραφία, </a:t>
            </a:r>
            <a:r>
              <a:rPr lang="el-GR" sz="2000" dirty="0" err="1" smtClean="0"/>
              <a:t>Ηλεκτρομετρική</a:t>
            </a:r>
            <a:r>
              <a:rPr lang="el-GR" sz="2000" dirty="0" smtClean="0"/>
              <a:t> τιτλοδότηση</a:t>
            </a:r>
          </a:p>
          <a:p>
            <a:r>
              <a:rPr lang="en-US" sz="2000" dirty="0" smtClean="0"/>
              <a:t>c) </a:t>
            </a:r>
            <a:r>
              <a:rPr lang="en-US" sz="2000" dirty="0" err="1" smtClean="0"/>
              <a:t>ClogP</a:t>
            </a:r>
            <a:r>
              <a:rPr lang="en-US" sz="2000" dirty="0" smtClean="0"/>
              <a:t>, </a:t>
            </a:r>
            <a:r>
              <a:rPr lang="en-US" sz="2000" dirty="0" err="1" smtClean="0"/>
              <a:t>MlogP</a:t>
            </a:r>
            <a:r>
              <a:rPr lang="en-US" sz="2000" dirty="0" smtClean="0"/>
              <a:t> </a:t>
            </a:r>
            <a:r>
              <a:rPr lang="el-GR" sz="2000" dirty="0" smtClean="0"/>
              <a:t>(υπολογιστικές τεχνικές)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477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- Γράφημα"/>
          <p:cNvGraphicFramePr/>
          <p:nvPr/>
        </p:nvGraphicFramePr>
        <p:xfrm>
          <a:off x="611560" y="1340768"/>
          <a:ext cx="44644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827584" y="4509120"/>
            <a:ext cx="3308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Ασθενές οξύ</a:t>
            </a:r>
          </a:p>
          <a:p>
            <a:r>
              <a:rPr lang="en-US" sz="1800" dirty="0" smtClean="0"/>
              <a:t>Ibuprofen, </a:t>
            </a:r>
            <a:r>
              <a:rPr lang="en-US" sz="1800" dirty="0" err="1" smtClean="0"/>
              <a:t>pK</a:t>
            </a:r>
            <a:r>
              <a:rPr lang="en-US" sz="1200" dirty="0" err="1" smtClean="0"/>
              <a:t>a</a:t>
            </a:r>
            <a:r>
              <a:rPr lang="en-US" sz="1800" dirty="0" smtClean="0"/>
              <a:t> = 4.91, </a:t>
            </a:r>
            <a:r>
              <a:rPr lang="en-US" sz="1800" dirty="0" err="1" smtClean="0"/>
              <a:t>logP</a:t>
            </a:r>
            <a:r>
              <a:rPr lang="en-US" sz="1800" dirty="0" smtClean="0"/>
              <a:t> = 3.6</a:t>
            </a:r>
            <a:endParaRPr lang="el-GR" sz="1800" dirty="0"/>
          </a:p>
        </p:txBody>
      </p:sp>
      <p:sp>
        <p:nvSpPr>
          <p:cNvPr id="10" name="9 - TextBox"/>
          <p:cNvSpPr txBox="1"/>
          <p:nvPr/>
        </p:nvSpPr>
        <p:spPr>
          <a:xfrm>
            <a:off x="1043608" y="620688"/>
            <a:ext cx="677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Μεταβολή του </a:t>
            </a:r>
            <a:r>
              <a:rPr lang="en-US" b="1" dirty="0" err="1" smtClean="0"/>
              <a:t>logD</a:t>
            </a:r>
            <a:r>
              <a:rPr lang="en-US" b="1" dirty="0" smtClean="0"/>
              <a:t> </a:t>
            </a:r>
            <a:r>
              <a:rPr lang="el-GR" b="1" dirty="0" smtClean="0"/>
              <a:t>ασθενούς οξέος έναντι του </a:t>
            </a:r>
            <a:r>
              <a:rPr lang="en-US" b="1" dirty="0" smtClean="0"/>
              <a:t>pH</a:t>
            </a:r>
            <a:endParaRPr lang="el-GR" b="1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373216"/>
            <a:ext cx="3390900" cy="561975"/>
          </a:xfrm>
          <a:prstGeom prst="rect">
            <a:avLst/>
          </a:prstGeom>
          <a:noFill/>
        </p:spPr>
      </p:pic>
      <p:pic>
        <p:nvPicPr>
          <p:cNvPr id="122882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3533775" cy="1800225"/>
          </a:xfrm>
          <a:prstGeom prst="rect">
            <a:avLst/>
          </a:prstGeom>
          <a:noFill/>
        </p:spPr>
      </p:pic>
      <p:sp>
        <p:nvSpPr>
          <p:cNvPr id="13" name="12 - TextBox"/>
          <p:cNvSpPr txBox="1"/>
          <p:nvPr/>
        </p:nvSpPr>
        <p:spPr>
          <a:xfrm>
            <a:off x="6228184" y="4149080"/>
            <a:ext cx="21160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Nimesulide</a:t>
            </a:r>
            <a:endParaRPr lang="en-US" sz="1600" dirty="0" smtClean="0"/>
          </a:p>
          <a:p>
            <a:r>
              <a:rPr lang="en-US" sz="1600" dirty="0" smtClean="0"/>
              <a:t>(</a:t>
            </a:r>
            <a:r>
              <a:rPr lang="en-US" sz="1600" dirty="0" smtClean="0">
                <a:sym typeface="Symbol"/>
              </a:rPr>
              <a:t>) </a:t>
            </a:r>
            <a:r>
              <a:rPr lang="el-GR" sz="1600" dirty="0" smtClean="0">
                <a:sym typeface="Symbol"/>
              </a:rPr>
              <a:t>πειραματικά σημεία</a:t>
            </a:r>
          </a:p>
          <a:p>
            <a:r>
              <a:rPr lang="el-GR" sz="1600" dirty="0" smtClean="0">
                <a:sym typeface="Symbol"/>
              </a:rPr>
              <a:t>() </a:t>
            </a:r>
            <a:r>
              <a:rPr lang="en-US" sz="1600" dirty="0" smtClean="0">
                <a:sym typeface="Symbol"/>
              </a:rPr>
              <a:t>ADME</a:t>
            </a:r>
          </a:p>
          <a:p>
            <a:r>
              <a:rPr lang="en-US" sz="1600" dirty="0" smtClean="0">
                <a:sym typeface="Symbol"/>
              </a:rPr>
              <a:t>(   ) Pallas</a:t>
            </a:r>
            <a:endParaRPr lang="el-GR" sz="1600" dirty="0"/>
          </a:p>
        </p:txBody>
      </p:sp>
      <p:sp>
        <p:nvSpPr>
          <p:cNvPr id="14" name="13 - Ισοσκελές τρίγωνο"/>
          <p:cNvSpPr/>
          <p:nvPr/>
        </p:nvSpPr>
        <p:spPr>
          <a:xfrm flipH="1">
            <a:off x="6372200" y="5013176"/>
            <a:ext cx="144016" cy="14401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2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648072"/>
          </a:xfrm>
        </p:spPr>
        <p:txBody>
          <a:bodyPr/>
          <a:lstStyle/>
          <a:p>
            <a:r>
              <a:rPr lang="el-GR" sz="2400" b="1" dirty="0" smtClean="0"/>
              <a:t>Μεταβολή του </a:t>
            </a:r>
            <a:r>
              <a:rPr lang="en-US" sz="2400" b="1" dirty="0" err="1" smtClean="0"/>
              <a:t>logD</a:t>
            </a:r>
            <a:r>
              <a:rPr lang="en-US" sz="2400" b="1" dirty="0" smtClean="0"/>
              <a:t> </a:t>
            </a:r>
            <a:r>
              <a:rPr lang="el-GR" sz="2400" b="1" dirty="0" smtClean="0"/>
              <a:t>ασθενούς βάσης έναντι του </a:t>
            </a:r>
            <a:r>
              <a:rPr lang="en-US" sz="2400" b="1" dirty="0" smtClean="0"/>
              <a:t>pH</a:t>
            </a:r>
            <a:endParaRPr lang="el-GR" sz="2400" b="1" dirty="0"/>
          </a:p>
        </p:txBody>
      </p:sp>
      <p:graphicFrame>
        <p:nvGraphicFramePr>
          <p:cNvPr id="6" name="1 - Γράφημα"/>
          <p:cNvGraphicFramePr/>
          <p:nvPr/>
        </p:nvGraphicFramePr>
        <p:xfrm>
          <a:off x="2339752" y="1556792"/>
          <a:ext cx="4302224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899592" y="494116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/>
              <a:t>Ασθενής βάση</a:t>
            </a:r>
          </a:p>
          <a:p>
            <a:r>
              <a:rPr lang="en-US" sz="1800" dirty="0" err="1" smtClean="0"/>
              <a:t>Papaverine</a:t>
            </a:r>
            <a:r>
              <a:rPr lang="el-GR" sz="1800" dirty="0" smtClean="0"/>
              <a:t>, </a:t>
            </a:r>
            <a:r>
              <a:rPr lang="en-US" sz="1800" dirty="0" err="1" smtClean="0"/>
              <a:t>pK</a:t>
            </a:r>
            <a:r>
              <a:rPr lang="en-US" sz="1200" dirty="0" err="1" smtClean="0"/>
              <a:t>a</a:t>
            </a:r>
            <a:r>
              <a:rPr lang="en-US" sz="1800" dirty="0" smtClean="0"/>
              <a:t> = 6.78, </a:t>
            </a:r>
            <a:r>
              <a:rPr lang="en-US" sz="1800" dirty="0" err="1" smtClean="0"/>
              <a:t>logP</a:t>
            </a:r>
            <a:r>
              <a:rPr lang="en-US" sz="1800" dirty="0" smtClean="0"/>
              <a:t> = 3</a:t>
            </a:r>
            <a:endParaRPr lang="el-GR" sz="18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013176"/>
            <a:ext cx="3457575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88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- Γράφημα"/>
          <p:cNvGraphicFramePr/>
          <p:nvPr/>
        </p:nvGraphicFramePr>
        <p:xfrm>
          <a:off x="2267744" y="1340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2051720" y="4149080"/>
            <a:ext cx="500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err="1" smtClean="0"/>
              <a:t>Αμφολύτης</a:t>
            </a:r>
            <a:r>
              <a:rPr lang="el-GR" sz="1800" dirty="0" smtClean="0"/>
              <a:t> </a:t>
            </a:r>
          </a:p>
          <a:p>
            <a:r>
              <a:rPr lang="en-US" sz="1800" dirty="0" smtClean="0"/>
              <a:t>Ciprofloxacin, pK</a:t>
            </a:r>
            <a:r>
              <a:rPr lang="en-US" sz="1800" baseline="-25000" dirty="0" smtClean="0"/>
              <a:t>a1</a:t>
            </a:r>
            <a:r>
              <a:rPr lang="en-US" sz="1800" dirty="0" smtClean="0"/>
              <a:t> = 6.16, pk</a:t>
            </a:r>
            <a:r>
              <a:rPr lang="en-US" sz="1800" baseline="-25000" dirty="0" smtClean="0"/>
              <a:t>a2</a:t>
            </a:r>
            <a:r>
              <a:rPr lang="en-US" sz="1800" dirty="0" smtClean="0"/>
              <a:t> = 8.62, </a:t>
            </a:r>
            <a:r>
              <a:rPr lang="en-US" sz="1800" dirty="0" err="1" smtClean="0"/>
              <a:t>logP</a:t>
            </a:r>
            <a:r>
              <a:rPr lang="en-US" sz="1800" dirty="0" smtClean="0"/>
              <a:t> = 2.3</a:t>
            </a:r>
            <a:endParaRPr lang="el-GR" sz="1800" dirty="0"/>
          </a:p>
        </p:txBody>
      </p:sp>
      <p:sp>
        <p:nvSpPr>
          <p:cNvPr id="8" name="7 - TextBox"/>
          <p:cNvSpPr txBox="1"/>
          <p:nvPr/>
        </p:nvSpPr>
        <p:spPr>
          <a:xfrm>
            <a:off x="1763688" y="548680"/>
            <a:ext cx="6096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Μεταβολή του </a:t>
            </a:r>
            <a:r>
              <a:rPr lang="en-US" b="1" dirty="0" err="1" smtClean="0"/>
              <a:t>logD</a:t>
            </a:r>
            <a:r>
              <a:rPr lang="el-GR" b="1" dirty="0" smtClean="0"/>
              <a:t> </a:t>
            </a:r>
            <a:r>
              <a:rPr lang="el-GR" b="1" dirty="0" err="1" smtClean="0"/>
              <a:t>αμφολύτη</a:t>
            </a:r>
            <a:r>
              <a:rPr lang="en-US" b="1" dirty="0" smtClean="0"/>
              <a:t> </a:t>
            </a:r>
            <a:r>
              <a:rPr lang="el-GR" b="1" dirty="0" smtClean="0"/>
              <a:t>έναντι του </a:t>
            </a:r>
            <a:r>
              <a:rPr lang="en-US" b="1" dirty="0" smtClean="0"/>
              <a:t>pH</a:t>
            </a:r>
            <a:endParaRPr lang="el-GR" b="1" dirty="0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085184"/>
            <a:ext cx="4160462" cy="576064"/>
          </a:xfrm>
          <a:prstGeom prst="rect">
            <a:avLst/>
          </a:prstGeom>
          <a:noFill/>
        </p:spPr>
      </p:pic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66800"/>
            <a:ext cx="5572164" cy="160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err="1" smtClean="0"/>
              <a:t>Ενεργότητα</a:t>
            </a:r>
            <a:r>
              <a:rPr lang="el-GR" sz="2000" dirty="0" smtClean="0"/>
              <a:t> </a:t>
            </a:r>
            <a:r>
              <a:rPr lang="el-GR" sz="2000" dirty="0" err="1" smtClean="0">
                <a:sym typeface="Symbol" pitchFamily="18" charset="2"/>
              </a:rPr>
              <a:t></a:t>
            </a:r>
            <a:r>
              <a:rPr lang="el-GR" sz="2000" dirty="0" smtClean="0">
                <a:sym typeface="Symbol" pitchFamily="18" charset="2"/>
              </a:rPr>
              <a:t> Συγκέντρωση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  <a:sym typeface="Symbol" pitchFamily="18" charset="2"/>
              </a:rPr>
              <a:t>Ο συντελεστής κατανομής είναι το μέτρο των σχετικών συγγενειών της ουσίας για την υδατική και την μη-υδατική ή </a:t>
            </a:r>
            <a:r>
              <a:rPr lang="el-GR" sz="2000" dirty="0" err="1" smtClean="0">
                <a:cs typeface="Times New Roman" pitchFamily="18" charset="0"/>
                <a:sym typeface="Symbol" pitchFamily="18" charset="2"/>
              </a:rPr>
              <a:t>λιπιδική</a:t>
            </a:r>
            <a:r>
              <a:rPr lang="el-GR" sz="2000" dirty="0" smtClean="0">
                <a:cs typeface="Times New Roman" pitchFamily="18" charset="0"/>
                <a:sym typeface="Symbol" pitchFamily="18" charset="2"/>
              </a:rPr>
              <a:t> φάση</a:t>
            </a:r>
            <a:r>
              <a:rPr lang="en-US" sz="2000" dirty="0" smtClean="0">
                <a:sym typeface="Symbol" pitchFamily="18" charset="2"/>
              </a:rPr>
              <a:t> 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396240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6280150" y="1295400"/>
          <a:ext cx="13081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0" name="Εξίσωση" r:id="rId3" imgW="520474" imgH="431613" progId="Equation.3">
                  <p:embed/>
                </p:oleObj>
              </mc:Choice>
              <mc:Fallback>
                <p:oleObj name="Εξίσωση" r:id="rId3" imgW="52047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1295400"/>
                        <a:ext cx="1308100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 - Τίτλος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461946"/>
          </a:xfrm>
        </p:spPr>
        <p:txBody>
          <a:bodyPr/>
          <a:lstStyle/>
          <a:p>
            <a:r>
              <a:rPr lang="el-GR" sz="2400" dirty="0" smtClean="0">
                <a:cs typeface="Times New Roman" pitchFamily="18" charset="0"/>
              </a:rPr>
              <a:t>Κατανομή χημικών ενώσεων ανάμεσα σε μη αναμίξιμους διαλύτες (</a:t>
            </a:r>
            <a:r>
              <a:rPr lang="en-US" sz="2400" dirty="0" smtClean="0">
                <a:cs typeface="Times New Roman" pitchFamily="18" charset="0"/>
              </a:rPr>
              <a:t>5</a:t>
            </a:r>
            <a:r>
              <a:rPr lang="el-GR" sz="2400" dirty="0" smtClean="0">
                <a:cs typeface="Times New Roman" pitchFamily="18" charset="0"/>
              </a:rPr>
              <a:t>)</a:t>
            </a:r>
            <a:endParaRPr lang="el-GR" sz="24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57158" y="2571744"/>
            <a:ext cx="8535322" cy="337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1800" b="1" dirty="0">
                <a:cs typeface="Times New Roman" pitchFamily="18" charset="0"/>
                <a:sym typeface="Symbol" pitchFamily="18" charset="2"/>
              </a:rPr>
              <a:t>Σημασία του συντελεστή κατανομής:</a:t>
            </a:r>
          </a:p>
          <a:p>
            <a:pPr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  <a:sym typeface="Symbol" pitchFamily="18" charset="2"/>
              </a:rPr>
              <a:t>1. στην χρήση συντηρητικών σε τρόφιμα και άλλα σκευάσματα,</a:t>
            </a:r>
          </a:p>
          <a:p>
            <a:pPr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  <a:sym typeface="Symbol" pitchFamily="18" charset="2"/>
              </a:rPr>
              <a:t>2.</a:t>
            </a:r>
            <a:r>
              <a:rPr lang="el-GR" sz="1800" dirty="0">
                <a:sym typeface="Symbol" pitchFamily="18" charset="2"/>
              </a:rPr>
              <a:t> </a:t>
            </a:r>
            <a:r>
              <a:rPr lang="el-GR" sz="1800" dirty="0">
                <a:cs typeface="Times New Roman" pitchFamily="18" charset="0"/>
                <a:sym typeface="Symbol" pitchFamily="18" charset="2"/>
              </a:rPr>
              <a:t>στα γαλακτώματα (διασπορές </a:t>
            </a:r>
            <a:r>
              <a:rPr lang="en-US" sz="1800" dirty="0" smtClean="0">
                <a:cs typeface="Times New Roman" pitchFamily="18" charset="0"/>
                <a:sym typeface="Symbol" pitchFamily="18" charset="2"/>
              </a:rPr>
              <a:t>o/w </a:t>
            </a:r>
            <a:r>
              <a:rPr lang="el-GR" sz="1800" dirty="0" smtClean="0">
                <a:cs typeface="Times New Roman" pitchFamily="18" charset="0"/>
                <a:sym typeface="Symbol" pitchFamily="18" charset="2"/>
              </a:rPr>
              <a:t>και </a:t>
            </a:r>
            <a:r>
              <a:rPr lang="en-US" sz="1800" dirty="0" smtClean="0">
                <a:cs typeface="Times New Roman" pitchFamily="18" charset="0"/>
                <a:sym typeface="Symbol" pitchFamily="18" charset="2"/>
              </a:rPr>
              <a:t>w/o</a:t>
            </a:r>
            <a:r>
              <a:rPr lang="el-GR" sz="1800" dirty="0" smtClean="0">
                <a:cs typeface="Times New Roman" pitchFamily="18" charset="0"/>
                <a:sym typeface="Symbol" pitchFamily="18" charset="2"/>
              </a:rPr>
              <a:t>),</a:t>
            </a:r>
            <a:endParaRPr lang="el-GR" sz="1800" dirty="0"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  <a:sym typeface="Symbol" pitchFamily="18" charset="2"/>
              </a:rPr>
              <a:t>3.</a:t>
            </a:r>
            <a:r>
              <a:rPr lang="el-GR" sz="1800" dirty="0">
                <a:sym typeface="Symbol" pitchFamily="18" charset="2"/>
              </a:rPr>
              <a:t> </a:t>
            </a:r>
            <a:r>
              <a:rPr lang="el-GR" sz="1800" dirty="0">
                <a:cs typeface="Times New Roman" pitchFamily="18" charset="0"/>
                <a:sym typeface="Symbol" pitchFamily="18" charset="2"/>
              </a:rPr>
              <a:t>στην απορρόφηση και την κατανομή των </a:t>
            </a:r>
            <a:r>
              <a:rPr lang="el-GR" sz="1800" dirty="0" err="1" smtClean="0">
                <a:cs typeface="Times New Roman" pitchFamily="18" charset="0"/>
                <a:sym typeface="Symbol" pitchFamily="18" charset="2"/>
              </a:rPr>
              <a:t>βιοδραστικών</a:t>
            </a:r>
            <a:r>
              <a:rPr lang="el-GR" sz="1800" dirty="0" smtClean="0">
                <a:cs typeface="Times New Roman" pitchFamily="18" charset="0"/>
                <a:sym typeface="Symbol" pitchFamily="18" charset="2"/>
              </a:rPr>
              <a:t> ενώσεων </a:t>
            </a:r>
            <a:r>
              <a:rPr lang="el-GR" sz="1800" dirty="0">
                <a:cs typeface="Times New Roman" pitchFamily="18" charset="0"/>
                <a:sym typeface="Symbol" pitchFamily="18" charset="2"/>
              </a:rPr>
              <a:t>ανάμεσα στις υδατικές φάσεις και τις </a:t>
            </a:r>
            <a:r>
              <a:rPr lang="el-GR" sz="1800" dirty="0" err="1">
                <a:cs typeface="Times New Roman" pitchFamily="18" charset="0"/>
                <a:sym typeface="Symbol" pitchFamily="18" charset="2"/>
              </a:rPr>
              <a:t>λιπιδικές</a:t>
            </a:r>
            <a:r>
              <a:rPr lang="el-GR" sz="1800" dirty="0">
                <a:cs typeface="Times New Roman" pitchFamily="18" charset="0"/>
                <a:sym typeface="Symbol" pitchFamily="18" charset="2"/>
              </a:rPr>
              <a:t> μεμβράνες</a:t>
            </a:r>
            <a:r>
              <a:rPr lang="el-GR" sz="1800" dirty="0" smtClean="0">
                <a:cs typeface="Times New Roman" pitchFamily="18" charset="0"/>
                <a:sym typeface="Symbol" pitchFamily="18" charset="2"/>
              </a:rPr>
              <a:t>.</a:t>
            </a:r>
            <a:endParaRPr lang="en-US" sz="1800" dirty="0" smtClean="0"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Symbol" pitchFamily="18" charset="2"/>
              </a:rPr>
              <a:t>	</a:t>
            </a:r>
            <a:r>
              <a:rPr lang="en-US" sz="1800" dirty="0" smtClean="0">
                <a:cs typeface="Times New Roman" pitchFamily="18" charset="0"/>
                <a:sym typeface="Symbol" pitchFamily="18" charset="2"/>
              </a:rPr>
              <a:t>a) </a:t>
            </a:r>
            <a:r>
              <a:rPr lang="el-GR" sz="1800" dirty="0" err="1" smtClean="0">
                <a:cs typeface="Times New Roman" pitchFamily="18" charset="0"/>
                <a:sym typeface="Symbol" pitchFamily="18" charset="2"/>
              </a:rPr>
              <a:t>Φαρμακοκινητική</a:t>
            </a:r>
            <a:r>
              <a:rPr lang="el-GR" sz="1800" dirty="0" smtClean="0"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  <a:sym typeface="Symbol" pitchFamily="18" charset="2"/>
              </a:rPr>
              <a:t>	</a:t>
            </a:r>
            <a:r>
              <a:rPr lang="el-GR" sz="1800" dirty="0" smtClean="0">
                <a:cs typeface="Times New Roman" pitchFamily="18" charset="0"/>
                <a:sym typeface="Symbol" pitchFamily="18" charset="2"/>
              </a:rPr>
              <a:t>Διαπερατότητα βιολογικών μεμβρανών (απορρόφηση, κατανομή)</a:t>
            </a:r>
          </a:p>
          <a:p>
            <a:pPr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  <a:sym typeface="Symbol" pitchFamily="18" charset="2"/>
              </a:rPr>
              <a:t>	</a:t>
            </a:r>
            <a:r>
              <a:rPr lang="el-GR" sz="1800" dirty="0" smtClean="0">
                <a:cs typeface="Times New Roman" pitchFamily="18" charset="0"/>
                <a:sym typeface="Symbol" pitchFamily="18" charset="2"/>
              </a:rPr>
              <a:t>Σύνδεση με τις </a:t>
            </a:r>
            <a:r>
              <a:rPr lang="el-GR" sz="1800" dirty="0" err="1" smtClean="0">
                <a:cs typeface="Times New Roman" pitchFamily="18" charset="0"/>
                <a:sym typeface="Symbol" pitchFamily="18" charset="2"/>
              </a:rPr>
              <a:t>πρωτεϊνες</a:t>
            </a:r>
            <a:r>
              <a:rPr lang="el-GR" sz="1800" dirty="0" smtClean="0">
                <a:cs typeface="Times New Roman" pitchFamily="18" charset="0"/>
                <a:sym typeface="Symbol" pitchFamily="18" charset="2"/>
              </a:rPr>
              <a:t> του πλάσματος και όγκος κατανομής</a:t>
            </a:r>
          </a:p>
          <a:p>
            <a:pPr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  <a:sym typeface="Symbol" pitchFamily="18" charset="2"/>
              </a:rPr>
              <a:t>	</a:t>
            </a:r>
            <a:r>
              <a:rPr lang="en-US" sz="1800" dirty="0" smtClean="0">
                <a:cs typeface="Times New Roman" pitchFamily="18" charset="0"/>
                <a:sym typeface="Symbol" pitchFamily="18" charset="2"/>
              </a:rPr>
              <a:t>b) </a:t>
            </a:r>
            <a:r>
              <a:rPr lang="el-GR" sz="1800" dirty="0" smtClean="0">
                <a:cs typeface="Times New Roman" pitchFamily="18" charset="0"/>
                <a:sym typeface="Symbol" pitchFamily="18" charset="2"/>
              </a:rPr>
              <a:t>Φαρμακοδυναμική </a:t>
            </a:r>
          </a:p>
          <a:p>
            <a:pPr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  <a:sym typeface="Symbol" pitchFamily="18" charset="2"/>
              </a:rPr>
              <a:t>	</a:t>
            </a:r>
            <a:r>
              <a:rPr lang="el-GR" sz="1800" dirty="0" smtClean="0">
                <a:cs typeface="Times New Roman" pitchFamily="18" charset="0"/>
                <a:sym typeface="Symbol" pitchFamily="18" charset="2"/>
              </a:rPr>
              <a:t>Αναγνώριση στόχου, συγγένεια με τον στόχο και εξειδίκευση </a:t>
            </a:r>
            <a:r>
              <a:rPr lang="el-GR" sz="1800" dirty="0" smtClean="0">
                <a:cs typeface="Times New Roman" pitchFamily="18" charset="0"/>
                <a:sym typeface="Symbol" pitchFamily="18" charset="2"/>
              </a:rPr>
              <a:t>στόχου</a:t>
            </a:r>
          </a:p>
          <a:p>
            <a:pPr>
              <a:spcBef>
                <a:spcPct val="20000"/>
              </a:spcBef>
            </a:pPr>
            <a:endParaRPr lang="el-GR" sz="1800" dirty="0" smtClean="0"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l-GR" sz="2000" dirty="0" smtClean="0">
              <a:cs typeface="Times New Roman" pitchFamily="18" charset="0"/>
              <a:sym typeface="Symbol" pitchFamily="18" charset="2"/>
            </a:endParaRPr>
          </a:p>
          <a:p>
            <a:pPr algn="just">
              <a:spcBef>
                <a:spcPct val="20000"/>
              </a:spcBef>
            </a:pPr>
            <a:endParaRPr lang="en-US" sz="2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69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4" name="Object 2"/>
          <p:cNvGraphicFramePr>
            <a:graphicFrameLocks noChangeAspect="1"/>
          </p:cNvGraphicFramePr>
          <p:nvPr/>
        </p:nvGraphicFramePr>
        <p:xfrm>
          <a:off x="1187624" y="1268760"/>
          <a:ext cx="664041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0" name="Graph" r:id="rId3" imgW="4159910" imgH="2887066" progId="">
                  <p:embed/>
                </p:oleObj>
              </mc:Choice>
              <mc:Fallback>
                <p:oleObj name="Graph" r:id="rId3" imgW="4159910" imgH="28870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268760"/>
                        <a:ext cx="6640410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lang="el-GR" sz="2400" b="1" dirty="0" smtClean="0"/>
              <a:t>Μορφοποίηση </a:t>
            </a:r>
            <a:r>
              <a:rPr lang="el-GR" sz="2400" b="1" dirty="0" err="1" smtClean="0"/>
              <a:t>Βιοδραστικών</a:t>
            </a:r>
            <a:r>
              <a:rPr lang="el-GR" sz="2400" b="1" dirty="0" smtClean="0"/>
              <a:t> ενώσεων (2)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8580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Εφαρμογή του συντελεστή κατανομής στην Αναλυτική και την Οργανική Χημεία</a:t>
            </a:r>
            <a:r>
              <a:rPr lang="en-US" sz="2400" b="1" dirty="0" smtClean="0"/>
              <a:t> </a:t>
            </a:r>
            <a:r>
              <a:rPr lang="el-GR" sz="2400" b="1" dirty="0" smtClean="0"/>
              <a:t>(1)</a:t>
            </a:r>
            <a:endParaRPr lang="en-US" sz="2400" b="1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22098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Εκχύλιση:</a:t>
            </a:r>
            <a:r>
              <a:rPr lang="el-GR" sz="2000" dirty="0" smtClean="0">
                <a:cs typeface="Times New Roman" pitchFamily="18" charset="0"/>
              </a:rPr>
              <a:t> απομάκρυνση μιας χημικής ένωσης από έναν διαλύτη με την βοήθεια διαλύτη μη-αναμίξιμο με τον πρώτο</a:t>
            </a:r>
          </a:p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Η απομάκρυνση γίνεται με </a:t>
            </a:r>
            <a:r>
              <a:rPr lang="el-GR" sz="2000" b="1" dirty="0" smtClean="0">
                <a:cs typeface="Times New Roman" pitchFamily="18" charset="0"/>
              </a:rPr>
              <a:t>διαδοχικές</a:t>
            </a:r>
            <a:r>
              <a:rPr lang="el-GR" sz="2000" dirty="0" smtClean="0">
                <a:cs typeface="Times New Roman" pitchFamily="18" charset="0"/>
              </a:rPr>
              <a:t> εκχυλίσεις: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Σε ορισμένο όγκο του διαλύτη 1 (</a:t>
            </a:r>
            <a:r>
              <a:rPr lang="en-US" sz="2000" dirty="0" smtClean="0">
                <a:cs typeface="Times New Roman" pitchFamily="18" charset="0"/>
              </a:rPr>
              <a:t>V</a:t>
            </a:r>
            <a:r>
              <a:rPr lang="el-GR" sz="2000" baseline="-30000" dirty="0" smtClean="0">
                <a:cs typeface="Times New Roman" pitchFamily="18" charset="0"/>
              </a:rPr>
              <a:t>1</a:t>
            </a:r>
            <a:r>
              <a:rPr lang="el-GR" sz="2000" dirty="0" smtClean="0">
                <a:cs typeface="Times New Roman" pitchFamily="18" charset="0"/>
              </a:rPr>
              <a:t>) προστίθεται κάθε φορά ορισμένος (μικρός) όγκος του διαλύτη 2 (</a:t>
            </a:r>
            <a:r>
              <a:rPr lang="en-US" sz="2000" dirty="0" smtClean="0">
                <a:cs typeface="Times New Roman" pitchFamily="18" charset="0"/>
              </a:rPr>
              <a:t>V</a:t>
            </a:r>
            <a:r>
              <a:rPr lang="el-GR" sz="2000" baseline="-30000" dirty="0" smtClean="0">
                <a:cs typeface="Times New Roman" pitchFamily="18" charset="0"/>
              </a:rPr>
              <a:t>2</a:t>
            </a:r>
            <a:r>
              <a:rPr lang="el-GR" sz="2000" dirty="0" smtClean="0">
                <a:cs typeface="Times New Roman" pitchFamily="18" charset="0"/>
              </a:rPr>
              <a:t>). Μετά από </a:t>
            </a:r>
            <a:r>
              <a:rPr lang="en-US" sz="2000" dirty="0" smtClean="0">
                <a:cs typeface="Times New Roman" pitchFamily="18" charset="0"/>
              </a:rPr>
              <a:t>n</a:t>
            </a:r>
            <a:r>
              <a:rPr lang="el-GR" sz="2000" dirty="0" smtClean="0">
                <a:cs typeface="Times New Roman" pitchFamily="18" charset="0"/>
              </a:rPr>
              <a:t> εκχυλίσεις η ποσότητα της χημικής ένωσης που παραμένει στον διαλύτη 1:</a:t>
            </a:r>
            <a:r>
              <a:rPr lang="en-US" sz="2000" dirty="0" smtClean="0"/>
              <a:t> </a:t>
            </a: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354330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6386" name="Object 0"/>
          <p:cNvGraphicFramePr>
            <a:graphicFrameLocks noChangeAspect="1"/>
          </p:cNvGraphicFramePr>
          <p:nvPr/>
        </p:nvGraphicFramePr>
        <p:xfrm>
          <a:off x="3287713" y="3657600"/>
          <a:ext cx="249078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4" name="Εξίσωση" r:id="rId3" imgW="1358900" imgH="508000" progId="Equation.3">
                  <p:embed/>
                </p:oleObj>
              </mc:Choice>
              <mc:Fallback>
                <p:oleObj name="Εξίσωση" r:id="rId3" imgW="1358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3657600"/>
                        <a:ext cx="2490787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357158" y="4724400"/>
            <a:ext cx="8643998" cy="141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Σε όγκο </a:t>
            </a:r>
            <a:r>
              <a:rPr lang="en-US" sz="2000" dirty="0">
                <a:cs typeface="Times New Roman" pitchFamily="18" charset="0"/>
              </a:rPr>
              <a:t>V</a:t>
            </a:r>
            <a:r>
              <a:rPr lang="el-GR" sz="2000" baseline="-30000" dirty="0">
                <a:cs typeface="Times New Roman" pitchFamily="18" charset="0"/>
              </a:rPr>
              <a:t>1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ml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W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g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dirty="0" smtClean="0">
                <a:cs typeface="Times New Roman" pitchFamily="18" charset="0"/>
              </a:rPr>
              <a:t>χημικής ένωσης</a:t>
            </a:r>
            <a:endParaRPr lang="el-GR" sz="2000" dirty="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Προσθέτουμε </a:t>
            </a:r>
            <a:r>
              <a:rPr lang="en-US" sz="2000" dirty="0">
                <a:cs typeface="Times New Roman" pitchFamily="18" charset="0"/>
              </a:rPr>
              <a:t>V</a:t>
            </a:r>
            <a:r>
              <a:rPr lang="el-GR" sz="2000" baseline="-30000" dirty="0">
                <a:cs typeface="Times New Roman" pitchFamily="18" charset="0"/>
              </a:rPr>
              <a:t>2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ml</a:t>
            </a:r>
            <a:r>
              <a:rPr lang="el-GR" sz="2000" dirty="0">
                <a:cs typeface="Times New Roman" pitchFamily="18" charset="0"/>
              </a:rPr>
              <a:t> του δεύτερου μη-αναμίξιμου διαλύτη</a:t>
            </a:r>
          </a:p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Στο διαλύτη 1 θα μείνουν </a:t>
            </a:r>
            <a:r>
              <a:rPr lang="en-US" sz="2000" dirty="0">
                <a:cs typeface="Times New Roman" pitchFamily="18" charset="0"/>
              </a:rPr>
              <a:t>W</a:t>
            </a:r>
            <a:r>
              <a:rPr lang="el-GR" sz="2000" baseline="-30000" dirty="0">
                <a:cs typeface="Times New Roman" pitchFamily="18" charset="0"/>
              </a:rPr>
              <a:t>1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g</a:t>
            </a:r>
            <a:r>
              <a:rPr lang="el-GR" sz="2000" dirty="0">
                <a:cs typeface="Times New Roman" pitchFamily="18" charset="0"/>
              </a:rPr>
              <a:t> και στον διαλύτη 2 θα υπάρχουν </a:t>
            </a:r>
            <a:r>
              <a:rPr lang="el-GR" sz="2000" dirty="0" smtClean="0">
                <a:cs typeface="Times New Roman" pitchFamily="18" charset="0"/>
              </a:rPr>
              <a:t>(</a:t>
            </a:r>
            <a:r>
              <a:rPr lang="en-US" sz="2000" dirty="0" smtClean="0">
                <a:cs typeface="Times New Roman" pitchFamily="18" charset="0"/>
              </a:rPr>
              <a:t>W</a:t>
            </a:r>
            <a:r>
              <a:rPr lang="el-GR" sz="2000" dirty="0">
                <a:cs typeface="Times New Roman" pitchFamily="18" charset="0"/>
              </a:rPr>
              <a:t>-</a:t>
            </a:r>
            <a:r>
              <a:rPr lang="en-US" sz="2000" dirty="0">
                <a:cs typeface="Times New Roman" pitchFamily="18" charset="0"/>
              </a:rPr>
              <a:t>W</a:t>
            </a:r>
            <a:r>
              <a:rPr lang="el-GR" sz="2000" baseline="-30000" dirty="0" smtClean="0">
                <a:cs typeface="Times New Roman" pitchFamily="18" charset="0"/>
              </a:rPr>
              <a:t>1</a:t>
            </a:r>
            <a:r>
              <a:rPr lang="el-GR" sz="2000" dirty="0" smtClean="0">
                <a:cs typeface="Times New Roman" pitchFamily="18" charset="0"/>
              </a:rPr>
              <a:t>) </a:t>
            </a:r>
            <a:r>
              <a:rPr lang="en-US" sz="2000" dirty="0">
                <a:cs typeface="Times New Roman" pitchFamily="18" charset="0"/>
              </a:rPr>
              <a:t>g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dirty="0" smtClean="0">
                <a:cs typeface="Times New Roman" pitchFamily="18" charset="0"/>
              </a:rPr>
              <a:t>ένωσης</a:t>
            </a:r>
            <a:endParaRPr lang="el-GR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772400" cy="762000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Εφαρμογή του συντελεστή κατανομής στην Αναλυτική και την Οργανική Χημεία (2)</a:t>
            </a:r>
            <a:endParaRPr lang="en-US" sz="2400" b="1" dirty="0" smtClean="0">
              <a:cs typeface="Times New Roman" pitchFamily="18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72400" cy="533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l-GR" sz="2400" dirty="0" smtClean="0">
                <a:cs typeface="Times New Roman" pitchFamily="18" charset="0"/>
              </a:rPr>
              <a:t>Συντελεστής Κατανομής: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262890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7410" name="Object 0"/>
          <p:cNvGraphicFramePr>
            <a:graphicFrameLocks noChangeAspect="1"/>
          </p:cNvGraphicFramePr>
          <p:nvPr/>
        </p:nvGraphicFramePr>
        <p:xfrm>
          <a:off x="2267744" y="2492896"/>
          <a:ext cx="49022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8" name="Εξίσωση" r:id="rId3" imgW="2463800" imgH="431800" progId="Equation.3">
                  <p:embed/>
                </p:oleObj>
              </mc:Choice>
              <mc:Fallback>
                <p:oleObj name="Εξίσωση" r:id="rId3" imgW="2463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492896"/>
                        <a:ext cx="4902200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539552" y="3501008"/>
            <a:ext cx="82089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Εφαρμογή για </a:t>
            </a:r>
            <a:r>
              <a:rPr lang="en-US" sz="2000" dirty="0">
                <a:cs typeface="Times New Roman" pitchFamily="18" charset="0"/>
              </a:rPr>
              <a:t>n</a:t>
            </a:r>
            <a:r>
              <a:rPr lang="el-GR" sz="2000" dirty="0">
                <a:cs typeface="Times New Roman" pitchFamily="18" charset="0"/>
              </a:rPr>
              <a:t> εκχυλίσεις προκύπτει ο γενικός τύπος</a:t>
            </a:r>
          </a:p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Αποτελεσματική Εκχύλιση: μεγάλος αριθμός εκχυλίσεων και μικρός όγκος </a:t>
            </a:r>
            <a:r>
              <a:rPr lang="en-US" sz="2000" dirty="0">
                <a:cs typeface="Times New Roman" pitchFamily="18" charset="0"/>
              </a:rPr>
              <a:t>V</a:t>
            </a:r>
            <a:r>
              <a:rPr lang="el-GR" sz="2000" baseline="-30000" dirty="0">
                <a:cs typeface="Times New Roman" pitchFamily="18" charset="0"/>
              </a:rPr>
              <a:t>2</a:t>
            </a:r>
            <a:r>
              <a:rPr lang="el-GR" sz="2000" dirty="0">
                <a:cs typeface="Times New Roman" pitchFamily="18" charset="0"/>
              </a:rPr>
              <a:t> – Συσκευή </a:t>
            </a:r>
            <a:r>
              <a:rPr lang="en-US" sz="2000" dirty="0" err="1">
                <a:cs typeface="Times New Roman" pitchFamily="18" charset="0"/>
              </a:rPr>
              <a:t>Graig</a:t>
            </a:r>
            <a:r>
              <a:rPr lang="el-GR" sz="2000" dirty="0"/>
              <a:t> – Συσκευή </a:t>
            </a:r>
            <a:r>
              <a:rPr lang="en-US" sz="2000" dirty="0" err="1"/>
              <a:t>Soxhlet</a:t>
            </a:r>
            <a:r>
              <a:rPr lang="en-US" sz="2000" dirty="0"/>
              <a:t> (-</a:t>
            </a:r>
            <a:r>
              <a:rPr lang="en-US" sz="2000" dirty="0" err="1"/>
              <a:t>microSoxhlet</a:t>
            </a:r>
            <a:r>
              <a:rPr lang="en-US" sz="2000" dirty="0"/>
              <a:t>)</a:t>
            </a:r>
            <a:endParaRPr lang="el-GR" sz="2000" dirty="0"/>
          </a:p>
          <a:p>
            <a:pPr>
              <a:spcBef>
                <a:spcPct val="2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05800" cy="1000132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Επίδραση της ιοντικής διάστασης και της μοριακής σύζευξης στην κατανομή ουσιών σε μη-αναμίξιμους διαλύτες</a:t>
            </a:r>
            <a:r>
              <a:rPr lang="en-US" sz="2400" b="1" dirty="0" smtClean="0"/>
              <a:t> 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5562600"/>
            <a:ext cx="7924800" cy="457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Εφαρμογή του νόμου της κατανομής μόνο για τα ίδια μοριακά είδη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957388" y="169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366838"/>
            <a:ext cx="64865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5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Διάσταση του </a:t>
            </a:r>
            <a:r>
              <a:rPr lang="el-GR" sz="2400" b="1" dirty="0" err="1" smtClean="0">
                <a:cs typeface="Times New Roman" pitchFamily="18" charset="0"/>
              </a:rPr>
              <a:t>Βενζοϊκού</a:t>
            </a:r>
            <a:r>
              <a:rPr lang="el-GR" sz="2400" b="1" dirty="0" smtClean="0">
                <a:cs typeface="Times New Roman" pitchFamily="18" charset="0"/>
              </a:rPr>
              <a:t> οξέος στην υδατική φάση (1)</a:t>
            </a:r>
            <a:r>
              <a:rPr lang="en-US" sz="2400" b="1" dirty="0" smtClean="0"/>
              <a:t> </a:t>
            </a:r>
          </a:p>
        </p:txBody>
      </p:sp>
      <p:sp>
        <p:nvSpPr>
          <p:cNvPr id="184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305800" cy="1905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Κατανομή ανάμεσα στην οργανική φάση και στην υδατική φάση ορισμένου </a:t>
            </a:r>
            <a:r>
              <a:rPr lang="en-US" sz="2000" dirty="0" smtClean="0">
                <a:cs typeface="Times New Roman" pitchFamily="18" charset="0"/>
              </a:rPr>
              <a:t>pH (&lt;4)</a:t>
            </a:r>
            <a:endParaRPr lang="el-GR" sz="2000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Α) Διάσταση στην υδατική φάση (δύο μορφές του </a:t>
            </a:r>
            <a:r>
              <a:rPr lang="el-GR" sz="2000" dirty="0" err="1" smtClean="0">
                <a:cs typeface="Times New Roman" pitchFamily="18" charset="0"/>
              </a:rPr>
              <a:t>βενζοϊκού</a:t>
            </a:r>
            <a:r>
              <a:rPr lang="el-GR" sz="2000" dirty="0" smtClean="0">
                <a:cs typeface="Times New Roman" pitchFamily="18" charset="0"/>
              </a:rPr>
              <a:t> οξέος) και</a:t>
            </a:r>
          </a:p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Β) μη-σύζευξη στην οργανική φάση (μία μορφή του </a:t>
            </a:r>
            <a:r>
              <a:rPr lang="el-GR" sz="2000" dirty="0" err="1" smtClean="0">
                <a:cs typeface="Times New Roman" pitchFamily="18" charset="0"/>
              </a:rPr>
              <a:t>βενζοϊκού</a:t>
            </a:r>
            <a:r>
              <a:rPr lang="el-GR" sz="2000" dirty="0" smtClean="0">
                <a:cs typeface="Times New Roman" pitchFamily="18" charset="0"/>
              </a:rPr>
              <a:t> οξέος) </a:t>
            </a:r>
          </a:p>
          <a:p>
            <a:pPr marL="0" indent="0" algn="just" eaLnBrk="1" hangingPunct="1"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Κοινή μορφή : μοριακή μορφή</a:t>
            </a:r>
          </a:p>
          <a:p>
            <a:pPr marL="0" indent="0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18441" name="Rectangle 5"/>
          <p:cNvSpPr>
            <a:spLocks noChangeArrowheads="1"/>
          </p:cNvSpPr>
          <p:nvPr/>
        </p:nvSpPr>
        <p:spPr bwMode="auto">
          <a:xfrm>
            <a:off x="3548063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4826000" y="2895600"/>
          <a:ext cx="26908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6" name="Εξίσωση" r:id="rId3" imgW="1295400" imgH="431800" progId="Equation.3">
                  <p:embed/>
                </p:oleObj>
              </mc:Choice>
              <mc:Fallback>
                <p:oleObj name="Εξίσωση" r:id="rId3" imgW="1295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2895600"/>
                        <a:ext cx="2690813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500034" y="4071942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dirty="0" err="1" smtClean="0">
                <a:cs typeface="Times New Roman" pitchFamily="18" charset="0"/>
              </a:rPr>
              <a:t>Όλική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συγκέντρωση του </a:t>
            </a:r>
            <a:r>
              <a:rPr lang="el-GR" sz="2000" dirty="0" err="1">
                <a:cs typeface="Times New Roman" pitchFamily="18" charset="0"/>
              </a:rPr>
              <a:t>βενζοϊκού</a:t>
            </a:r>
            <a:r>
              <a:rPr lang="el-GR" sz="2000" dirty="0">
                <a:cs typeface="Times New Roman" pitchFamily="18" charset="0"/>
              </a:rPr>
              <a:t> οξέος στην υδατική φάση</a:t>
            </a:r>
            <a:r>
              <a:rPr lang="en-US" sz="2000" dirty="0">
                <a:cs typeface="Times New Roman" pitchFamily="18" charset="0"/>
              </a:rPr>
              <a:t> :</a:t>
            </a:r>
            <a:endParaRPr lang="el-GR" sz="2000" b="1" dirty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348615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4876800" y="4139372"/>
          <a:ext cx="2838472" cy="523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7" r:id="rId5" imgW="1308100" imgH="241300" progId="Equation.3">
                  <p:embed/>
                </p:oleObj>
              </mc:Choice>
              <mc:Fallback>
                <p:oleObj r:id="rId5" imgW="1308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39372"/>
                        <a:ext cx="2838472" cy="523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457200" y="5105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dirty="0"/>
              <a:t>Φ</a:t>
            </a:r>
            <a:r>
              <a:rPr lang="el-GR" sz="2000" dirty="0">
                <a:cs typeface="Times New Roman" pitchFamily="18" charset="0"/>
              </a:rPr>
              <a:t>αινόμενος συντελεστής κατανομής:</a:t>
            </a:r>
            <a:r>
              <a:rPr lang="en-US" sz="2000" dirty="0">
                <a:cs typeface="Times New Roman" pitchFamily="18" charset="0"/>
              </a:rPr>
              <a:t> </a:t>
            </a:r>
          </a:p>
        </p:txBody>
      </p:sp>
      <p:sp>
        <p:nvSpPr>
          <p:cNvPr id="18445" name="Rectangle 11"/>
          <p:cNvSpPr>
            <a:spLocks noChangeArrowheads="1"/>
          </p:cNvSpPr>
          <p:nvPr/>
        </p:nvSpPr>
        <p:spPr bwMode="auto">
          <a:xfrm>
            <a:off x="3357563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8436" name="Object 10"/>
          <p:cNvGraphicFramePr>
            <a:graphicFrameLocks noChangeAspect="1"/>
          </p:cNvGraphicFramePr>
          <p:nvPr/>
        </p:nvGraphicFramePr>
        <p:xfrm>
          <a:off x="4965700" y="4953000"/>
          <a:ext cx="31750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8" name="Εξίσωση" r:id="rId7" imgW="1625600" imgH="431800" progId="Equation.3">
                  <p:embed/>
                </p:oleObj>
              </mc:Choice>
              <mc:Fallback>
                <p:oleObj name="Εξίσωση" r:id="rId7" imgW="162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4953000"/>
                        <a:ext cx="31750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4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7772400" cy="533400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Διάσταση του </a:t>
            </a:r>
            <a:r>
              <a:rPr lang="el-GR" sz="2400" b="1" dirty="0" err="1" smtClean="0">
                <a:cs typeface="Times New Roman" pitchFamily="18" charset="0"/>
              </a:rPr>
              <a:t>Βενζοϊκού</a:t>
            </a:r>
            <a:r>
              <a:rPr lang="el-GR" sz="2400" b="1" dirty="0" smtClean="0">
                <a:cs typeface="Times New Roman" pitchFamily="18" charset="0"/>
              </a:rPr>
              <a:t> οξέος στην υδατική φάση (2)</a:t>
            </a:r>
            <a:endParaRPr lang="en-US" sz="2400" b="1" dirty="0" smtClean="0">
              <a:cs typeface="Times New Roman" pitchFamily="18" charset="0"/>
            </a:endParaRP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381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/>
              <a:t>Δ</a:t>
            </a:r>
            <a:r>
              <a:rPr lang="el-GR" sz="2000" smtClean="0">
                <a:cs typeface="Times New Roman" pitchFamily="18" charset="0"/>
              </a:rPr>
              <a:t>ιάσταση του βενζοϊκού οξέος</a:t>
            </a:r>
            <a:r>
              <a:rPr lang="en-US" sz="2000" smtClean="0"/>
              <a:t> </a:t>
            </a:r>
            <a:r>
              <a:rPr lang="el-GR" sz="2000" smtClean="0"/>
              <a:t>:</a:t>
            </a:r>
            <a:endParaRPr lang="en-US" sz="2000" smtClean="0"/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356235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800600" y="1219200"/>
          <a:ext cx="23622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0" r:id="rId3" imgW="1206500" imgH="457200" progId="Equation.3">
                  <p:embed/>
                </p:oleObj>
              </mc:Choice>
              <mc:Fallback>
                <p:oleObj r:id="rId3" imgW="1206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23622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533400" y="24384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/>
              <a:t>Ο</a:t>
            </a:r>
            <a:r>
              <a:rPr lang="el-GR" sz="2000" dirty="0">
                <a:cs typeface="Times New Roman" pitchFamily="18" charset="0"/>
              </a:rPr>
              <a:t>λική συγκέντρωση του </a:t>
            </a:r>
            <a:r>
              <a:rPr lang="el-GR" sz="2000" dirty="0" err="1">
                <a:cs typeface="Times New Roman" pitchFamily="18" charset="0"/>
              </a:rPr>
              <a:t>βενζοϊκού</a:t>
            </a:r>
            <a:r>
              <a:rPr lang="el-GR" sz="2000" dirty="0">
                <a:cs typeface="Times New Roman" pitchFamily="18" charset="0"/>
              </a:rPr>
              <a:t> οξέος πριν την </a:t>
            </a:r>
            <a:r>
              <a:rPr lang="el-GR" sz="2000" dirty="0" smtClean="0">
                <a:cs typeface="Times New Roman" pitchFamily="18" charset="0"/>
              </a:rPr>
              <a:t>κατανομή</a:t>
            </a:r>
            <a:r>
              <a:rPr lang="en-US" sz="2000" dirty="0" smtClean="0">
                <a:cs typeface="Times New Roman" pitchFamily="18" charset="0"/>
              </a:rPr>
              <a:t>, C</a:t>
            </a:r>
            <a:endParaRPr lang="en-US" sz="2000" dirty="0"/>
          </a:p>
        </p:txBody>
      </p:sp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3843338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9459" name="Object 7"/>
          <p:cNvGraphicFramePr>
            <a:graphicFrameLocks noChangeAspect="1"/>
          </p:cNvGraphicFramePr>
          <p:nvPr/>
        </p:nvGraphicFramePr>
        <p:xfrm>
          <a:off x="5029200" y="2577550"/>
          <a:ext cx="1757378" cy="4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1" r:id="rId5" imgW="812447" imgH="228501" progId="Equation.3">
                  <p:embed/>
                </p:oleObj>
              </mc:Choice>
              <mc:Fallback>
                <p:oleObj r:id="rId5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577550"/>
                        <a:ext cx="1757378" cy="4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293370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9460" name="Object 9"/>
          <p:cNvGraphicFramePr>
            <a:graphicFrameLocks noChangeAspect="1"/>
          </p:cNvGraphicFramePr>
          <p:nvPr/>
        </p:nvGraphicFramePr>
        <p:xfrm>
          <a:off x="2449513" y="3276600"/>
          <a:ext cx="38623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2" name="Εξίσωση" r:id="rId7" imgW="2095500" imgH="457200" progId="Equation.3">
                  <p:embed/>
                </p:oleObj>
              </mc:Choice>
              <mc:Fallback>
                <p:oleObj name="Εξίσωση" r:id="rId7" imgW="2095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3276600"/>
                        <a:ext cx="3862387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457200" y="4343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από την γραφική παράσταση του αριστερού όρου στην παραπάνω σχέση έναντι της [Η</a:t>
            </a:r>
            <a:r>
              <a:rPr lang="el-GR" sz="1800" baseline="-30000" dirty="0">
                <a:cs typeface="Times New Roman" pitchFamily="18" charset="0"/>
              </a:rPr>
              <a:t>3</a:t>
            </a:r>
            <a:r>
              <a:rPr lang="el-GR" sz="1800" dirty="0">
                <a:cs typeface="Times New Roman" pitchFamily="18" charset="0"/>
              </a:rPr>
              <a:t>Ο</a:t>
            </a:r>
            <a:r>
              <a:rPr lang="el-GR" sz="1800" baseline="30000" dirty="0">
                <a:cs typeface="Times New Roman" pitchFamily="18" charset="0"/>
              </a:rPr>
              <a:t>+</a:t>
            </a:r>
            <a:r>
              <a:rPr lang="el-GR" sz="1800" dirty="0">
                <a:cs typeface="Times New Roman" pitchFamily="18" charset="0"/>
              </a:rPr>
              <a:t>] λαμβάνουμε ευθεία όπου:</a:t>
            </a:r>
          </a:p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κλίση = </a:t>
            </a:r>
            <a:r>
              <a:rPr lang="el-GR" sz="1800" dirty="0" smtClean="0">
                <a:cs typeface="Times New Roman" pitchFamily="18" charset="0"/>
              </a:rPr>
              <a:t>(</a:t>
            </a:r>
            <a:r>
              <a:rPr lang="en-US" sz="1800" dirty="0" smtClean="0">
                <a:cs typeface="Times New Roman" pitchFamily="18" charset="0"/>
              </a:rPr>
              <a:t>P</a:t>
            </a:r>
            <a:r>
              <a:rPr lang="el-GR" sz="1800" dirty="0" smtClean="0">
                <a:cs typeface="Times New Roman" pitchFamily="18" charset="0"/>
              </a:rPr>
              <a:t> </a:t>
            </a:r>
            <a:r>
              <a:rPr lang="el-GR" sz="1800" dirty="0">
                <a:cs typeface="Times New Roman" pitchFamily="18" charset="0"/>
              </a:rPr>
              <a:t>+ 1)/</a:t>
            </a:r>
            <a:r>
              <a:rPr lang="en-US" sz="1800" dirty="0">
                <a:cs typeface="Times New Roman" pitchFamily="18" charset="0"/>
              </a:rPr>
              <a:t>C</a:t>
            </a:r>
            <a:r>
              <a:rPr lang="el-GR" sz="1800" dirty="0">
                <a:cs typeface="Times New Roman" pitchFamily="18" charset="0"/>
              </a:rPr>
              <a:t>  και τεταγμένη επί την αρχή = </a:t>
            </a:r>
            <a:r>
              <a:rPr lang="en-US" sz="1800" dirty="0">
                <a:cs typeface="Times New Roman" pitchFamily="18" charset="0"/>
              </a:rPr>
              <a:t>K</a:t>
            </a:r>
            <a:r>
              <a:rPr lang="el-GR" sz="1800" baseline="-30000" dirty="0">
                <a:cs typeface="Times New Roman" pitchFamily="18" charset="0"/>
              </a:rPr>
              <a:t>α</a:t>
            </a:r>
            <a:r>
              <a:rPr lang="el-GR" sz="1800" dirty="0">
                <a:cs typeface="Times New Roman" pitchFamily="18" charset="0"/>
              </a:rPr>
              <a:t> / </a:t>
            </a:r>
            <a:r>
              <a:rPr lang="en-US" sz="1800" dirty="0">
                <a:cs typeface="Times New Roman" pitchFamily="18" charset="0"/>
              </a:rPr>
              <a:t>C</a:t>
            </a:r>
            <a:endParaRPr lang="el-GR" sz="1800" dirty="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l-GR" sz="2000" b="1" dirty="0">
                <a:cs typeface="Times New Roman" pitchFamily="18" charset="0"/>
              </a:rPr>
              <a:t>Σημαντικό πλεονέκτημα</a:t>
            </a:r>
            <a:r>
              <a:rPr lang="el-GR" sz="2000" b="1" dirty="0"/>
              <a:t>:</a:t>
            </a:r>
            <a:r>
              <a:rPr lang="el-GR" sz="2000" i="1" dirty="0">
                <a:cs typeface="Times New Roman" pitchFamily="18" charset="0"/>
              </a:rPr>
              <a:t> δεν χρειάζεται να αναλυθεί η οργανική φάση αλλά χρειάζεται το </a:t>
            </a:r>
            <a:r>
              <a:rPr lang="en-US" sz="2000" i="1" dirty="0">
                <a:cs typeface="Times New Roman" pitchFamily="18" charset="0"/>
              </a:rPr>
              <a:t>pH</a:t>
            </a:r>
            <a:r>
              <a:rPr lang="el-GR" sz="2000" i="1" dirty="0">
                <a:cs typeface="Times New Roman" pitchFamily="18" charset="0"/>
              </a:rPr>
              <a:t> και η συγκέντρωση του </a:t>
            </a:r>
            <a:r>
              <a:rPr lang="el-GR" sz="2000" i="1" dirty="0" err="1">
                <a:cs typeface="Times New Roman" pitchFamily="18" charset="0"/>
              </a:rPr>
              <a:t>βενζοϊκού</a:t>
            </a:r>
            <a:r>
              <a:rPr lang="el-GR" sz="2000" i="1" dirty="0">
                <a:cs typeface="Times New Roman" pitchFamily="18" charset="0"/>
              </a:rPr>
              <a:t> οξέος της υδατικής φάσης </a:t>
            </a:r>
            <a:endParaRPr lang="en-US" sz="20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Σύζευξη του </a:t>
            </a:r>
            <a:r>
              <a:rPr lang="el-GR" sz="2400" b="1" dirty="0" err="1" smtClean="0">
                <a:cs typeface="Times New Roman" pitchFamily="18" charset="0"/>
              </a:rPr>
              <a:t>Βενζοϊκού</a:t>
            </a:r>
            <a:r>
              <a:rPr lang="el-GR" sz="2400" b="1" dirty="0" smtClean="0">
                <a:cs typeface="Times New Roman" pitchFamily="18" charset="0"/>
              </a:rPr>
              <a:t> οξέος στην οργανική φάση</a:t>
            </a:r>
            <a:r>
              <a:rPr lang="en-US" sz="2400" b="1" dirty="0" smtClean="0"/>
              <a:t> </a:t>
            </a:r>
          </a:p>
        </p:txBody>
      </p:sp>
      <p:sp>
        <p:nvSpPr>
          <p:cNvPr id="20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67464" cy="76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Σε υδατική φάση με χαμηλό </a:t>
            </a:r>
            <a:r>
              <a:rPr lang="en-US" sz="2000" dirty="0" smtClean="0">
                <a:cs typeface="Times New Roman" pitchFamily="18" charset="0"/>
              </a:rPr>
              <a:t>pH</a:t>
            </a:r>
            <a:r>
              <a:rPr lang="el-GR" sz="2000" dirty="0" smtClean="0">
                <a:cs typeface="Times New Roman" pitchFamily="18" charset="0"/>
              </a:rPr>
              <a:t> υπάρχει μόνο </a:t>
            </a:r>
            <a:r>
              <a:rPr lang="el-GR" sz="2000" dirty="0" err="1" smtClean="0">
                <a:cs typeface="Times New Roman" pitchFamily="18" charset="0"/>
              </a:rPr>
              <a:t>αδιάστατη</a:t>
            </a:r>
            <a:r>
              <a:rPr lang="el-GR" sz="2000" dirty="0" smtClean="0">
                <a:cs typeface="Times New Roman" pitchFamily="18" charset="0"/>
              </a:rPr>
              <a:t> μορφή του </a:t>
            </a:r>
            <a:r>
              <a:rPr lang="el-GR" sz="2000" dirty="0" err="1" smtClean="0">
                <a:cs typeface="Times New Roman" pitchFamily="18" charset="0"/>
              </a:rPr>
              <a:t>βενζοϊκού</a:t>
            </a:r>
            <a:r>
              <a:rPr lang="el-GR" sz="2000" dirty="0" smtClean="0">
                <a:cs typeface="Times New Roman" pitchFamily="18" charset="0"/>
              </a:rPr>
              <a:t> οξέος, ενώ σχηματίζεται διμερές του στην οργανική φάση</a:t>
            </a:r>
            <a:r>
              <a:rPr lang="el-GR" sz="2000" dirty="0" smtClean="0"/>
              <a:t>:</a:t>
            </a:r>
            <a:endParaRPr lang="en-US" sz="2000" dirty="0" smtClean="0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609601" y="2057400"/>
          <a:ext cx="2378224" cy="473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8" name="Microsoft Equation 3.0" r:id="rId3" imgW="1079032" imgH="215806" progId="Equation.3">
                  <p:embed/>
                </p:oleObj>
              </mc:Choice>
              <mc:Fallback>
                <p:oleObj name="Microsoft Equation 3.0" r:id="rId3" imgW="107903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2057400"/>
                        <a:ext cx="2378224" cy="473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7"/>
          <p:cNvSpPr>
            <a:spLocks noChangeArrowheads="1"/>
          </p:cNvSpPr>
          <p:nvPr/>
        </p:nvSpPr>
        <p:spPr bwMode="auto">
          <a:xfrm>
            <a:off x="249555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0483" name="Object 6"/>
          <p:cNvGraphicFramePr>
            <a:graphicFrameLocks noChangeAspect="1"/>
          </p:cNvGraphicFramePr>
          <p:nvPr/>
        </p:nvGraphicFramePr>
        <p:xfrm>
          <a:off x="3505200" y="1905000"/>
          <a:ext cx="4959480" cy="875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9" r:id="rId5" imgW="2540000" imgH="457200" progId="Equation.3">
                  <p:embed/>
                </p:oleObj>
              </mc:Choice>
              <mc:Fallback>
                <p:oleObj r:id="rId5" imgW="254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4959480" cy="875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Rectangle 8"/>
          <p:cNvSpPr>
            <a:spLocks noChangeArrowheads="1"/>
          </p:cNvSpPr>
          <p:nvPr/>
        </p:nvSpPr>
        <p:spPr bwMode="auto">
          <a:xfrm>
            <a:off x="457200" y="29718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/>
              <a:t>Β</a:t>
            </a:r>
            <a:r>
              <a:rPr lang="el-GR" sz="2000">
                <a:cs typeface="Times New Roman" pitchFamily="18" charset="0"/>
              </a:rPr>
              <a:t>ενζοϊκό οξύ υπάρχει με την μορφή διμερών </a:t>
            </a:r>
            <a:r>
              <a:rPr lang="el-GR" sz="2000"/>
              <a:t>:</a:t>
            </a:r>
            <a:endParaRPr lang="en-US" sz="2000"/>
          </a:p>
        </p:txBody>
      </p:sp>
      <p:sp>
        <p:nvSpPr>
          <p:cNvPr id="20493" name="Rectangle 10"/>
          <p:cNvSpPr>
            <a:spLocks noChangeArrowheads="1"/>
          </p:cNvSpPr>
          <p:nvPr/>
        </p:nvSpPr>
        <p:spPr bwMode="auto">
          <a:xfrm>
            <a:off x="386715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0484" name="Object 9"/>
          <p:cNvGraphicFramePr>
            <a:graphicFrameLocks noChangeAspect="1"/>
          </p:cNvGraphicFramePr>
          <p:nvPr/>
        </p:nvGraphicFramePr>
        <p:xfrm>
          <a:off x="5105400" y="3048000"/>
          <a:ext cx="1905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70" r:id="rId7" imgW="838200" imgH="228600" progId="Equation.3">
                  <p:embed/>
                </p:oleObj>
              </mc:Choice>
              <mc:Fallback>
                <p:oleObj r:id="rId7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48000"/>
                        <a:ext cx="19050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2"/>
          <p:cNvSpPr>
            <a:spLocks noChangeArrowheads="1"/>
          </p:cNvSpPr>
          <p:nvPr/>
        </p:nvSpPr>
        <p:spPr bwMode="auto">
          <a:xfrm>
            <a:off x="3386138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0485" name="Object 11"/>
          <p:cNvGraphicFramePr>
            <a:graphicFrameLocks noChangeAspect="1"/>
          </p:cNvGraphicFramePr>
          <p:nvPr/>
        </p:nvGraphicFramePr>
        <p:xfrm>
          <a:off x="2755901" y="3733800"/>
          <a:ext cx="3030546" cy="52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71" name="Εξίσωση" r:id="rId9" imgW="1523339" imgH="266584" progId="Equation.3">
                  <p:embed/>
                </p:oleObj>
              </mc:Choice>
              <mc:Fallback>
                <p:oleObj name="Εξίσωση" r:id="rId9" imgW="1523339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1" y="3733800"/>
                        <a:ext cx="3030546" cy="5270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Rectangle 13"/>
          <p:cNvSpPr>
            <a:spLocks noChangeArrowheads="1"/>
          </p:cNvSpPr>
          <p:nvPr/>
        </p:nvSpPr>
        <p:spPr bwMode="auto">
          <a:xfrm>
            <a:off x="381000" y="44958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η πραγματική σταθερά κατανομής μόνο από τις συγκεντρώσεις των απλών μορφών κοινών στις δύο φάσεις</a:t>
            </a:r>
          </a:p>
          <a:p>
            <a:pPr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Τροποποιημένη σταθερά κατανομής:</a:t>
            </a:r>
            <a:r>
              <a:rPr lang="en-US" sz="2000"/>
              <a:t> </a:t>
            </a:r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3452813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0486" name="Object 14"/>
          <p:cNvGraphicFramePr>
            <a:graphicFrameLocks noChangeAspect="1"/>
          </p:cNvGraphicFramePr>
          <p:nvPr/>
        </p:nvGraphicFramePr>
        <p:xfrm>
          <a:off x="5486400" y="4953000"/>
          <a:ext cx="27432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72" r:id="rId11" imgW="1371600" imgH="482600" progId="Equation.3">
                  <p:embed/>
                </p:oleObj>
              </mc:Choice>
              <mc:Fallback>
                <p:oleObj r:id="rId11" imgW="1371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53000"/>
                        <a:ext cx="27432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8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8501122" cy="538146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Συντηρητική δράση ασθενών οξέων στο σύστημα ελαίου/νερού</a:t>
            </a:r>
            <a:endParaRPr lang="en-US" sz="2400" b="1" dirty="0" smtClean="0">
              <a:cs typeface="Times New Roman" pitchFamily="18" charset="0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572560" cy="428628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1800" b="1" dirty="0" smtClean="0">
                <a:cs typeface="Times New Roman" pitchFamily="18" charset="0"/>
              </a:rPr>
              <a:t>Δράση μικροοργανισμών:</a:t>
            </a:r>
            <a:r>
              <a:rPr lang="el-GR" sz="1800" dirty="0" smtClean="0">
                <a:cs typeface="Times New Roman" pitchFamily="18" charset="0"/>
              </a:rPr>
              <a:t> αλλοιώσεις σε τρόφιμα, φάρμακα και καλλυντικά</a:t>
            </a:r>
          </a:p>
          <a:p>
            <a:pPr marL="0" indent="0" algn="just" eaLnBrk="1" hangingPunct="1">
              <a:buFontTx/>
              <a:buNone/>
            </a:pPr>
            <a:r>
              <a:rPr lang="el-GR" sz="1800" b="1" dirty="0" smtClean="0">
                <a:cs typeface="Times New Roman" pitchFamily="18" charset="0"/>
              </a:rPr>
              <a:t>Τρόποι αντιμετώπισης:</a:t>
            </a:r>
            <a:r>
              <a:rPr lang="el-GR" sz="1800" dirty="0" smtClean="0">
                <a:cs typeface="Times New Roman" pitchFamily="18" charset="0"/>
              </a:rPr>
              <a:t> αποστείρωση και χρήση κατάλληλων χημικών ενώσεων (Ε200 – Ε299)</a:t>
            </a:r>
          </a:p>
          <a:p>
            <a:pPr marL="0" indent="0" algn="just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Χρήση του </a:t>
            </a:r>
            <a:r>
              <a:rPr lang="el-GR" sz="1800" dirty="0" err="1" smtClean="0">
                <a:cs typeface="Times New Roman" pitchFamily="18" charset="0"/>
              </a:rPr>
              <a:t>βενζοϊκού</a:t>
            </a:r>
            <a:r>
              <a:rPr lang="el-GR" sz="1800" dirty="0" smtClean="0">
                <a:cs typeface="Times New Roman" pitchFamily="18" charset="0"/>
              </a:rPr>
              <a:t> οξέος (Ε210) (ως </a:t>
            </a:r>
            <a:r>
              <a:rPr lang="el-GR" sz="1800" dirty="0" err="1" smtClean="0">
                <a:cs typeface="Times New Roman" pitchFamily="18" charset="0"/>
              </a:rPr>
              <a:t>βενζοϊκό</a:t>
            </a:r>
            <a:r>
              <a:rPr lang="el-GR" sz="1800" dirty="0" smtClean="0">
                <a:cs typeface="Times New Roman" pitchFamily="18" charset="0"/>
              </a:rPr>
              <a:t> νάτριο (Ε211)) για συντηρητικό σε μικρές ποσότητες (δεν δημιουργεί προβλήματα στον άνθρωπο)</a:t>
            </a:r>
          </a:p>
          <a:p>
            <a:pPr marL="0" indent="0" algn="just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Παράγωγα του </a:t>
            </a:r>
            <a:r>
              <a:rPr lang="el-GR" sz="1800" dirty="0" err="1" smtClean="0">
                <a:cs typeface="Times New Roman" pitchFamily="18" charset="0"/>
              </a:rPr>
              <a:t>βενζοϊκού</a:t>
            </a:r>
            <a:r>
              <a:rPr lang="el-GR" sz="1800" dirty="0" smtClean="0">
                <a:cs typeface="Times New Roman" pitchFamily="18" charset="0"/>
              </a:rPr>
              <a:t> οξέος : Ε210 – Ε219</a:t>
            </a:r>
          </a:p>
          <a:p>
            <a:pPr marL="0" indent="0" algn="just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Η δράση του οφείλεται μόνο στην </a:t>
            </a:r>
            <a:r>
              <a:rPr lang="el-GR" sz="1800" dirty="0" err="1" smtClean="0">
                <a:cs typeface="Times New Roman" pitchFamily="18" charset="0"/>
              </a:rPr>
              <a:t>αδιάστατη</a:t>
            </a:r>
            <a:r>
              <a:rPr lang="el-GR" sz="1800" dirty="0" smtClean="0">
                <a:cs typeface="Times New Roman" pitchFamily="18" charset="0"/>
              </a:rPr>
              <a:t> μορφή του – διαπερνά τις κυτταρικές μεμβράνες εύκολα </a:t>
            </a:r>
            <a:r>
              <a:rPr lang="el-GR" sz="1800" dirty="0" smtClean="0"/>
              <a:t>- </a:t>
            </a:r>
            <a:r>
              <a:rPr lang="el-GR" sz="1800" dirty="0" smtClean="0">
                <a:cs typeface="Times New Roman" pitchFamily="18" charset="0"/>
              </a:rPr>
              <a:t>ιονισμένη μορφή δεν </a:t>
            </a:r>
            <a:r>
              <a:rPr lang="el-GR" sz="1800" dirty="0" smtClean="0"/>
              <a:t>τις </a:t>
            </a:r>
            <a:r>
              <a:rPr lang="el-GR" sz="1800" dirty="0" smtClean="0">
                <a:cs typeface="Times New Roman" pitchFamily="18" charset="0"/>
              </a:rPr>
              <a:t>διαπερνά </a:t>
            </a:r>
          </a:p>
          <a:p>
            <a:pPr marL="0" indent="0" algn="just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Συγκέντρωση </a:t>
            </a:r>
            <a:r>
              <a:rPr lang="el-GR" sz="1800" dirty="0" err="1" smtClean="0">
                <a:cs typeface="Times New Roman" pitchFamily="18" charset="0"/>
              </a:rPr>
              <a:t>βενζοϊκού</a:t>
            </a:r>
            <a:r>
              <a:rPr lang="el-GR" sz="1800" dirty="0" smtClean="0">
                <a:cs typeface="Times New Roman" pitchFamily="18" charset="0"/>
              </a:rPr>
              <a:t> οξέος για επιτυχή αναστολή της ανάπτυξης του </a:t>
            </a:r>
            <a:r>
              <a:rPr lang="en-US" sz="1800" dirty="0" err="1" smtClean="0">
                <a:cs typeface="Times New Roman" pitchFamily="18" charset="0"/>
              </a:rPr>
              <a:t>Saccharomyces</a:t>
            </a:r>
            <a:r>
              <a:rPr lang="el-GR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ellipsoideus</a:t>
            </a:r>
            <a:r>
              <a:rPr lang="el-GR" sz="1800" dirty="0" smtClean="0">
                <a:cs typeface="Times New Roman" pitchFamily="18" charset="0"/>
              </a:rPr>
              <a:t> : 25 </a:t>
            </a:r>
            <a:r>
              <a:rPr lang="en-US" sz="1800" dirty="0" smtClean="0">
                <a:cs typeface="Times New Roman" pitchFamily="18" charset="0"/>
              </a:rPr>
              <a:t>mg</a:t>
            </a:r>
            <a:r>
              <a:rPr lang="el-GR" sz="1800" dirty="0" smtClean="0">
                <a:cs typeface="Times New Roman" pitchFamily="18" charset="0"/>
              </a:rPr>
              <a:t>/100</a:t>
            </a:r>
            <a:r>
              <a:rPr lang="en-US" sz="1800" dirty="0" smtClean="0">
                <a:cs typeface="Times New Roman" pitchFamily="18" charset="0"/>
              </a:rPr>
              <a:t>ml</a:t>
            </a:r>
            <a:r>
              <a:rPr lang="el-GR" sz="1800" dirty="0" smtClean="0">
                <a:cs typeface="Times New Roman" pitchFamily="18" charset="0"/>
              </a:rPr>
              <a:t> στην περιοχή </a:t>
            </a:r>
            <a:r>
              <a:rPr lang="en-US" sz="1800" dirty="0" smtClean="0">
                <a:cs typeface="Times New Roman" pitchFamily="18" charset="0"/>
              </a:rPr>
              <a:t>pH</a:t>
            </a:r>
            <a:r>
              <a:rPr lang="el-GR" sz="1800" dirty="0" smtClean="0">
                <a:cs typeface="Times New Roman" pitchFamily="18" charset="0"/>
              </a:rPr>
              <a:t> = 2.5 – 7.0</a:t>
            </a:r>
          </a:p>
          <a:p>
            <a:pPr marL="0" indent="0" algn="just" eaLnBrk="1" hangingPunct="1">
              <a:buFontTx/>
              <a:buNone/>
            </a:pPr>
            <a:r>
              <a:rPr lang="el-GR" sz="1800" i="1" dirty="0" smtClean="0">
                <a:cs typeface="Times New Roman" pitchFamily="18" charset="0"/>
              </a:rPr>
              <a:t>Τα βακτήρια στην </a:t>
            </a:r>
            <a:r>
              <a:rPr lang="el-GR" sz="1800" i="1" dirty="0" err="1" smtClean="0">
                <a:cs typeface="Times New Roman" pitchFamily="18" charset="0"/>
              </a:rPr>
              <a:t>διεπιφάνεια</a:t>
            </a:r>
            <a:r>
              <a:rPr lang="el-GR" sz="1800" i="1" dirty="0" smtClean="0">
                <a:cs typeface="Times New Roman" pitchFamily="18" charset="0"/>
              </a:rPr>
              <a:t> νερού – ελαίου βρίσκονται στην υδατική φάση – η συντηρητική</a:t>
            </a:r>
            <a:r>
              <a:rPr lang="el-GR" sz="1800" i="1" dirty="0" smtClean="0"/>
              <a:t> </a:t>
            </a:r>
            <a:r>
              <a:rPr lang="el-GR" sz="1800" i="1" dirty="0" smtClean="0">
                <a:cs typeface="Times New Roman" pitchFamily="18" charset="0"/>
              </a:rPr>
              <a:t>δράση του </a:t>
            </a:r>
            <a:r>
              <a:rPr lang="el-GR" sz="1800" i="1" dirty="0" err="1" smtClean="0">
                <a:cs typeface="Times New Roman" pitchFamily="18" charset="0"/>
              </a:rPr>
              <a:t>βενζοϊκού</a:t>
            </a:r>
            <a:r>
              <a:rPr lang="el-GR" sz="1800" i="1" dirty="0" smtClean="0">
                <a:cs typeface="Times New Roman" pitchFamily="18" charset="0"/>
              </a:rPr>
              <a:t> οξέος εξαρτάται από την συγκέντρωση της </a:t>
            </a:r>
            <a:r>
              <a:rPr lang="el-GR" sz="1800" i="1" dirty="0" err="1" smtClean="0">
                <a:cs typeface="Times New Roman" pitchFamily="18" charset="0"/>
              </a:rPr>
              <a:t>αδιάστατης</a:t>
            </a:r>
            <a:r>
              <a:rPr lang="el-GR" sz="1800" i="1" dirty="0" smtClean="0">
                <a:cs typeface="Times New Roman" pitchFamily="18" charset="0"/>
              </a:rPr>
              <a:t> μορφής του στην υδατική φάση</a:t>
            </a:r>
            <a:r>
              <a:rPr lang="en-US" sz="1800" i="1" dirty="0" smtClean="0">
                <a:cs typeface="Times New Roman" pitchFamily="18" charset="0"/>
              </a:rPr>
              <a:t>.</a:t>
            </a:r>
            <a:endParaRPr lang="en-US" sz="1800" dirty="0" smtClean="0"/>
          </a:p>
        </p:txBody>
      </p:sp>
      <p:pic>
        <p:nvPicPr>
          <p:cNvPr id="61447" name="Picture 7" descr="File:Sodium-benzoate-skeleta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869160"/>
            <a:ext cx="1109269" cy="1235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1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659160"/>
          </a:xfrm>
        </p:spPr>
        <p:txBody>
          <a:bodyPr/>
          <a:lstStyle/>
          <a:p>
            <a:r>
              <a:rPr lang="el-GR" sz="2800" b="1" dirty="0" smtClean="0"/>
              <a:t>Συντηρητικά σε φαρμακευτικά σκευάσματα</a:t>
            </a:r>
            <a:endParaRPr lang="el-GR" sz="2800" b="1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11560" y="1196752"/>
          <a:ext cx="460628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980"/>
                <a:gridCol w="2673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Κωδικός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Ονομασία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Ε211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Sodium</a:t>
                      </a:r>
                      <a:r>
                        <a:rPr lang="en-US" baseline="0" dirty="0" smtClean="0"/>
                        <a:t> Benzoate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Ε212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Potassium Benzoate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Ε213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Calcium Benzoate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Ε214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Ethylparaben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Ε215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Sodium ethyl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para-hydroxybenzoate</a:t>
                      </a:r>
                      <a:endParaRPr lang="el-GR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Ε216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Propylparaben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Ε217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Sodium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propyl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para-hydroxybenzoate</a:t>
                      </a:r>
                      <a:endParaRPr lang="el-GR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Ε218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Methylparaben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4978" name="Picture 2" descr="File:Ethylparab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736304" cy="1419458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6588224" y="278092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Ethylparaben</a:t>
            </a:r>
            <a:endParaRPr lang="el-GR" sz="1800" dirty="0"/>
          </a:p>
        </p:txBody>
      </p:sp>
      <p:pic>
        <p:nvPicPr>
          <p:cNvPr id="254980" name="Picture 4" descr="File:Benzalkonium chloride Structure V.1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501008"/>
            <a:ext cx="2952328" cy="1424846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5724128" y="5085184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Benzalkonium</a:t>
            </a:r>
            <a:r>
              <a:rPr lang="en-US" sz="1800" dirty="0" smtClean="0"/>
              <a:t> Chloride</a:t>
            </a:r>
          </a:p>
          <a:p>
            <a:r>
              <a:rPr lang="el-GR" sz="1800" dirty="0" smtClean="0"/>
              <a:t>(Άλατα τεταρτοταγούς αμμωνίου)</a:t>
            </a:r>
            <a:endParaRPr lang="el-GR" sz="1800" dirty="0"/>
          </a:p>
        </p:txBody>
      </p:sp>
      <p:sp>
        <p:nvSpPr>
          <p:cNvPr id="11" name="10 - TextBox"/>
          <p:cNvSpPr txBox="1"/>
          <p:nvPr/>
        </p:nvSpPr>
        <p:spPr>
          <a:xfrm>
            <a:off x="539552" y="5157192"/>
            <a:ext cx="3711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Methyl-, ethyl, </a:t>
            </a:r>
            <a:r>
              <a:rPr lang="en-US" sz="1800" dirty="0" err="1" smtClean="0"/>
              <a:t>propyl</a:t>
            </a:r>
            <a:r>
              <a:rPr lang="en-US" sz="1800" dirty="0" smtClean="0"/>
              <a:t>-, </a:t>
            </a:r>
            <a:r>
              <a:rPr lang="en-US" sz="1800" dirty="0" err="1" smtClean="0"/>
              <a:t>butylparabens</a:t>
            </a:r>
            <a:endParaRPr lang="en-US" sz="1800" dirty="0" smtClean="0"/>
          </a:p>
          <a:p>
            <a:r>
              <a:rPr lang="en-US" sz="1800" dirty="0" err="1" smtClean="0"/>
              <a:t>Sorbic</a:t>
            </a:r>
            <a:r>
              <a:rPr lang="en-US" sz="1800" dirty="0" smtClean="0"/>
              <a:t> acid, Sodium </a:t>
            </a:r>
            <a:r>
              <a:rPr lang="en-US" sz="1800" dirty="0" err="1" smtClean="0"/>
              <a:t>sorbate</a:t>
            </a:r>
            <a:endParaRPr lang="en-US" sz="1800" dirty="0" smtClean="0"/>
          </a:p>
          <a:p>
            <a:r>
              <a:rPr lang="en-US" sz="1800" dirty="0" err="1" smtClean="0"/>
              <a:t>Mercurials</a:t>
            </a:r>
            <a:r>
              <a:rPr lang="en-US" sz="1800" dirty="0" smtClean="0"/>
              <a:t>, Alcohols (Benzyl alcohol)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6540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Υπολογισμός ολικής ποσότητας </a:t>
            </a:r>
            <a:r>
              <a:rPr lang="el-GR" sz="2400" b="1" dirty="0" err="1" smtClean="0">
                <a:cs typeface="Times New Roman" pitchFamily="18" charset="0"/>
              </a:rPr>
              <a:t>Βενζοϊκού</a:t>
            </a:r>
            <a:r>
              <a:rPr lang="el-GR" sz="2400" b="1" dirty="0" smtClean="0">
                <a:cs typeface="Times New Roman" pitchFamily="18" charset="0"/>
              </a:rPr>
              <a:t> Οξέος που πρέπει να προστεθεί ως συντηρητικό</a:t>
            </a:r>
            <a:r>
              <a:rPr lang="en-US" sz="2400" b="1" dirty="0" smtClean="0"/>
              <a:t> </a:t>
            </a:r>
            <a:r>
              <a:rPr lang="el-GR" sz="2400" b="1" dirty="0" smtClean="0"/>
              <a:t>(1)</a:t>
            </a:r>
            <a:endParaRPr lang="en-US" sz="2400" b="1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19200"/>
            <a:ext cx="8352928" cy="25908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1800" dirty="0" smtClean="0">
                <a:cs typeface="Times New Roman" pitchFamily="18" charset="0"/>
              </a:rPr>
              <a:t>C</a:t>
            </a:r>
            <a:r>
              <a:rPr lang="el-GR" sz="1800" dirty="0" smtClean="0">
                <a:cs typeface="Times New Roman" pitchFamily="18" charset="0"/>
              </a:rPr>
              <a:t>: αρχική συγκέντρωση του </a:t>
            </a:r>
            <a:r>
              <a:rPr lang="el-GR" sz="1800" dirty="0" err="1" smtClean="0">
                <a:cs typeface="Times New Roman" pitchFamily="18" charset="0"/>
              </a:rPr>
              <a:t>βενζοϊκού</a:t>
            </a:r>
            <a:r>
              <a:rPr lang="el-GR" sz="1800" dirty="0" smtClean="0">
                <a:cs typeface="Times New Roman" pitchFamily="18" charset="0"/>
              </a:rPr>
              <a:t> οξέος στην υδατική φάση (πριν την κατανομή),</a:t>
            </a:r>
          </a:p>
          <a:p>
            <a:pPr marL="0" indent="0" algn="just" eaLnBrk="1" hangingPunct="1">
              <a:buFontTx/>
              <a:buNone/>
            </a:pPr>
            <a:r>
              <a:rPr lang="en-US" sz="1800" dirty="0" smtClean="0">
                <a:cs typeface="Times New Roman" pitchFamily="18" charset="0"/>
              </a:rPr>
              <a:t>C</a:t>
            </a:r>
            <a:r>
              <a:rPr lang="el-GR" sz="1800" baseline="-30000" dirty="0" smtClean="0">
                <a:cs typeface="Times New Roman" pitchFamily="18" charset="0"/>
              </a:rPr>
              <a:t>0</a:t>
            </a:r>
            <a:r>
              <a:rPr lang="el-GR" sz="1800" dirty="0" smtClean="0">
                <a:cs typeface="Times New Roman" pitchFamily="18" charset="0"/>
              </a:rPr>
              <a:t>: συγκέντρωση του </a:t>
            </a:r>
            <a:r>
              <a:rPr lang="el-GR" sz="1800" dirty="0" err="1" smtClean="0">
                <a:cs typeface="Times New Roman" pitchFamily="18" charset="0"/>
              </a:rPr>
              <a:t>βενζοϊκού</a:t>
            </a:r>
            <a:r>
              <a:rPr lang="el-GR" sz="1800" dirty="0" smtClean="0">
                <a:cs typeface="Times New Roman" pitchFamily="18" charset="0"/>
              </a:rPr>
              <a:t> οξέος στην ελαιώδη φάση</a:t>
            </a:r>
          </a:p>
          <a:p>
            <a:pPr marL="0" indent="0" algn="just" eaLnBrk="1" hangingPunct="1">
              <a:buFontTx/>
              <a:buNone/>
            </a:pPr>
            <a:r>
              <a:rPr lang="en-US" sz="1800" dirty="0" err="1" smtClean="0">
                <a:cs typeface="Times New Roman" pitchFamily="18" charset="0"/>
              </a:rPr>
              <a:t>C</a:t>
            </a:r>
            <a:r>
              <a:rPr lang="en-US" sz="1800" baseline="-30000" dirty="0" err="1" smtClean="0">
                <a:cs typeface="Times New Roman" pitchFamily="18" charset="0"/>
              </a:rPr>
              <a:t>w</a:t>
            </a:r>
            <a:r>
              <a:rPr lang="el-GR" sz="1800" dirty="0" smtClean="0">
                <a:cs typeface="Times New Roman" pitchFamily="18" charset="0"/>
              </a:rPr>
              <a:t>: συγκέντρωση του </a:t>
            </a:r>
            <a:r>
              <a:rPr lang="el-GR" sz="1800" dirty="0" err="1" smtClean="0">
                <a:cs typeface="Times New Roman" pitchFamily="18" charset="0"/>
              </a:rPr>
              <a:t>βενζοϊκού</a:t>
            </a:r>
            <a:r>
              <a:rPr lang="el-GR" sz="1800" dirty="0" smtClean="0">
                <a:cs typeface="Times New Roman" pitchFamily="18" charset="0"/>
              </a:rPr>
              <a:t> οξέος στην υδατική φάση</a:t>
            </a:r>
          </a:p>
          <a:p>
            <a:pPr marL="0" indent="0" algn="just" eaLnBrk="1" hangingPunct="1">
              <a:buFontTx/>
              <a:buNone/>
            </a:pPr>
            <a:r>
              <a:rPr lang="fr-FR" sz="1800" dirty="0" smtClean="0">
                <a:cs typeface="Times New Roman" pitchFamily="18" charset="0"/>
              </a:rPr>
              <a:t>q</a:t>
            </a:r>
            <a:r>
              <a:rPr lang="el-GR" sz="1800" dirty="0" smtClean="0">
                <a:cs typeface="Times New Roman" pitchFamily="18" charset="0"/>
              </a:rPr>
              <a:t> = </a:t>
            </a:r>
            <a:r>
              <a:rPr lang="fr-FR" sz="1800" dirty="0" smtClean="0">
                <a:cs typeface="Times New Roman" pitchFamily="18" charset="0"/>
              </a:rPr>
              <a:t>V</a:t>
            </a:r>
            <a:r>
              <a:rPr lang="el-GR" sz="1800" baseline="-30000" dirty="0" smtClean="0">
                <a:cs typeface="Times New Roman" pitchFamily="18" charset="0"/>
              </a:rPr>
              <a:t>0</a:t>
            </a:r>
            <a:r>
              <a:rPr lang="el-GR" sz="1800" dirty="0" smtClean="0">
                <a:cs typeface="Times New Roman" pitchFamily="18" charset="0"/>
              </a:rPr>
              <a:t> / </a:t>
            </a:r>
            <a:r>
              <a:rPr lang="fr-FR" sz="1800" dirty="0" err="1" smtClean="0">
                <a:cs typeface="Times New Roman" pitchFamily="18" charset="0"/>
              </a:rPr>
              <a:t>V</a:t>
            </a:r>
            <a:r>
              <a:rPr lang="fr-FR" sz="1800" baseline="-30000" dirty="0" err="1" smtClean="0">
                <a:cs typeface="Times New Roman" pitchFamily="18" charset="0"/>
              </a:rPr>
              <a:t>w</a:t>
            </a:r>
            <a:r>
              <a:rPr lang="el-GR" sz="1800" dirty="0" smtClean="0">
                <a:cs typeface="Times New Roman" pitchFamily="18" charset="0"/>
              </a:rPr>
              <a:t> : λόγος των όγκων των φάσεων</a:t>
            </a:r>
          </a:p>
          <a:p>
            <a:pPr marL="0" indent="0" algn="just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Υπόθεση : το </a:t>
            </a:r>
            <a:r>
              <a:rPr lang="el-GR" sz="1800" dirty="0" err="1" smtClean="0">
                <a:cs typeface="Times New Roman" pitchFamily="18" charset="0"/>
              </a:rPr>
              <a:t>βενζοϊκό</a:t>
            </a:r>
            <a:r>
              <a:rPr lang="el-GR" sz="1800" dirty="0" smtClean="0">
                <a:cs typeface="Times New Roman" pitchFamily="18" charset="0"/>
              </a:rPr>
              <a:t> οξύ δεν </a:t>
            </a:r>
            <a:r>
              <a:rPr lang="el-GR" sz="1800" dirty="0" err="1" smtClean="0">
                <a:cs typeface="Times New Roman" pitchFamily="18" charset="0"/>
              </a:rPr>
              <a:t>διμερίζεται</a:t>
            </a:r>
            <a:r>
              <a:rPr lang="el-GR" sz="1800" dirty="0" smtClean="0">
                <a:cs typeface="Times New Roman" pitchFamily="18" charset="0"/>
              </a:rPr>
              <a:t> στην ελαιώδη φάση</a:t>
            </a:r>
          </a:p>
          <a:p>
            <a:pPr marL="0" indent="0" algn="just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Μετά την αποκατάσταση της </a:t>
            </a:r>
            <a:r>
              <a:rPr lang="el-GR" sz="1800" b="1" dirty="0" smtClean="0">
                <a:cs typeface="Times New Roman" pitchFamily="18" charset="0"/>
              </a:rPr>
              <a:t>ισορροπίας </a:t>
            </a:r>
            <a:r>
              <a:rPr lang="el-GR" sz="1800" dirty="0" smtClean="0">
                <a:cs typeface="Times New Roman" pitchFamily="18" charset="0"/>
              </a:rPr>
              <a:t>(ισοζύγιο μάζας) :</a:t>
            </a:r>
          </a:p>
          <a:p>
            <a:pPr marL="0" indent="0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27003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884080"/>
              </p:ext>
            </p:extLst>
          </p:nvPr>
        </p:nvGraphicFramePr>
        <p:xfrm>
          <a:off x="1547664" y="3356992"/>
          <a:ext cx="5472608" cy="54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4" r:id="rId3" imgW="2463800" imgH="241300" progId="Equation.3">
                  <p:embed/>
                </p:oleObj>
              </mc:Choice>
              <mc:Fallback>
                <p:oleObj r:id="rId3" imgW="2463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356992"/>
                        <a:ext cx="5472608" cy="542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3528" y="4149080"/>
            <a:ext cx="84249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Η κατανομή του </a:t>
            </a:r>
            <a:r>
              <a:rPr lang="el-GR" sz="1800" dirty="0" err="1" smtClean="0">
                <a:cs typeface="Times New Roman" pitchFamily="18" charset="0"/>
              </a:rPr>
              <a:t>βενζοϊκού</a:t>
            </a:r>
            <a:r>
              <a:rPr lang="el-GR" sz="1800" dirty="0" smtClean="0">
                <a:cs typeface="Times New Roman" pitchFamily="18" charset="0"/>
              </a:rPr>
              <a:t> </a:t>
            </a:r>
            <a:r>
              <a:rPr lang="el-GR" sz="1800" dirty="0">
                <a:cs typeface="Times New Roman" pitchFamily="18" charset="0"/>
              </a:rPr>
              <a:t>οξέος </a:t>
            </a:r>
            <a:r>
              <a:rPr lang="el-GR" sz="1800" dirty="0" smtClean="0">
                <a:cs typeface="Times New Roman" pitchFamily="18" charset="0"/>
              </a:rPr>
              <a:t>εξαρτάται </a:t>
            </a:r>
            <a:endParaRPr lang="en-US" sz="1800" dirty="0" smtClean="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n-US" sz="1800" dirty="0" smtClean="0">
                <a:cs typeface="Times New Roman" pitchFamily="18" charset="0"/>
              </a:rPr>
              <a:t>	</a:t>
            </a:r>
            <a:r>
              <a:rPr lang="el-GR" sz="1800" dirty="0" smtClean="0">
                <a:cs typeface="Times New Roman" pitchFamily="18" charset="0"/>
              </a:rPr>
              <a:t>α) από </a:t>
            </a:r>
            <a:r>
              <a:rPr lang="el-GR" sz="1800" dirty="0">
                <a:cs typeface="Times New Roman" pitchFamily="18" charset="0"/>
              </a:rPr>
              <a:t>τον συντελεστή </a:t>
            </a:r>
            <a:r>
              <a:rPr lang="el-GR" sz="1800" dirty="0" smtClean="0">
                <a:cs typeface="Times New Roman" pitchFamily="18" charset="0"/>
              </a:rPr>
              <a:t>κατανομής</a:t>
            </a:r>
            <a:r>
              <a:rPr lang="en-US" sz="1800" dirty="0" smtClean="0">
                <a:cs typeface="Times New Roman" pitchFamily="18" charset="0"/>
              </a:rPr>
              <a:t>,</a:t>
            </a:r>
          </a:p>
          <a:p>
            <a:pPr algn="just">
              <a:spcBef>
                <a:spcPct val="20000"/>
              </a:spcBef>
            </a:pPr>
            <a:r>
              <a:rPr lang="en-US" sz="1800" dirty="0" smtClean="0">
                <a:cs typeface="Times New Roman" pitchFamily="18" charset="0"/>
              </a:rPr>
              <a:t>	</a:t>
            </a:r>
            <a:r>
              <a:rPr lang="el-GR" sz="1800" dirty="0" smtClean="0">
                <a:cs typeface="Times New Roman" pitchFamily="18" charset="0"/>
              </a:rPr>
              <a:t>β) </a:t>
            </a:r>
            <a:r>
              <a:rPr lang="el-GR" sz="1800" dirty="0" smtClean="0"/>
              <a:t>τ</a:t>
            </a:r>
            <a:r>
              <a:rPr lang="el-GR" sz="1800" dirty="0" smtClean="0">
                <a:cs typeface="Times New Roman" pitchFamily="18" charset="0"/>
              </a:rPr>
              <a:t>ην </a:t>
            </a:r>
            <a:r>
              <a:rPr lang="el-GR" sz="1800" dirty="0">
                <a:cs typeface="Times New Roman" pitchFamily="18" charset="0"/>
              </a:rPr>
              <a:t>σταθερά διάστασης του οξέος στην υδατική </a:t>
            </a:r>
            <a:r>
              <a:rPr lang="el-GR" sz="1800" dirty="0" smtClean="0">
                <a:cs typeface="Times New Roman" pitchFamily="18" charset="0"/>
              </a:rPr>
              <a:t>φάση,</a:t>
            </a:r>
            <a:endParaRPr lang="en-US" sz="1800" dirty="0" smtClean="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n-US" sz="1800" dirty="0" smtClean="0">
                <a:cs typeface="Times New Roman" pitchFamily="18" charset="0"/>
              </a:rPr>
              <a:t>	</a:t>
            </a:r>
            <a:r>
              <a:rPr lang="el-GR" sz="1800" dirty="0" smtClean="0">
                <a:cs typeface="Times New Roman" pitchFamily="18" charset="0"/>
              </a:rPr>
              <a:t>γ) τον </a:t>
            </a:r>
            <a:r>
              <a:rPr lang="el-GR" sz="1800" dirty="0">
                <a:cs typeface="Times New Roman" pitchFamily="18" charset="0"/>
              </a:rPr>
              <a:t>λόγο των όγκων των φάσεων και</a:t>
            </a:r>
            <a:r>
              <a:rPr lang="el-GR" sz="1800" dirty="0"/>
              <a:t> </a:t>
            </a:r>
            <a:endParaRPr lang="en-US" sz="1800" dirty="0" smtClean="0"/>
          </a:p>
          <a:p>
            <a:pPr algn="just">
              <a:spcBef>
                <a:spcPct val="20000"/>
              </a:spcBef>
            </a:pPr>
            <a:r>
              <a:rPr lang="en-US" sz="1800" dirty="0" smtClean="0">
                <a:cs typeface="Times New Roman" pitchFamily="18" charset="0"/>
              </a:rPr>
              <a:t>	</a:t>
            </a:r>
            <a:r>
              <a:rPr lang="el-GR" sz="1800" dirty="0" smtClean="0">
                <a:cs typeface="Times New Roman" pitchFamily="18" charset="0"/>
              </a:rPr>
              <a:t>δ) το </a:t>
            </a:r>
            <a:r>
              <a:rPr lang="en-US" sz="1800" dirty="0">
                <a:cs typeface="Times New Roman" pitchFamily="18" charset="0"/>
              </a:rPr>
              <a:t>pH</a:t>
            </a:r>
            <a:r>
              <a:rPr lang="el-GR" sz="1800" dirty="0">
                <a:cs typeface="Times New Roman" pitchFamily="18" charset="0"/>
              </a:rPr>
              <a:t> της υδατικής φάσης.</a:t>
            </a:r>
          </a:p>
          <a:p>
            <a:pPr algn="just">
              <a:spcBef>
                <a:spcPct val="20000"/>
              </a:spcBef>
            </a:pPr>
            <a:endParaRPr lang="el-GR" sz="1800" dirty="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endParaRPr lang="el-GR" sz="2000" dirty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20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Υπολογισμός ολικής ποσότητας </a:t>
            </a:r>
            <a:r>
              <a:rPr lang="el-GR" sz="2400" b="1" dirty="0" err="1" smtClean="0">
                <a:cs typeface="Times New Roman" pitchFamily="18" charset="0"/>
              </a:rPr>
              <a:t>Βενζοϊκού</a:t>
            </a:r>
            <a:r>
              <a:rPr lang="el-GR" sz="2400" b="1" dirty="0" smtClean="0">
                <a:cs typeface="Times New Roman" pitchFamily="18" charset="0"/>
              </a:rPr>
              <a:t> Οξέος που πρέπει να προστεθεί ως συντηρητικό (2)</a:t>
            </a:r>
            <a:endParaRPr lang="en-US" sz="2400" b="1" dirty="0" smtClean="0">
              <a:cs typeface="Times New Roman" pitchFamily="18" charset="0"/>
            </a:endParaRPr>
          </a:p>
        </p:txBody>
      </p:sp>
      <p:sp>
        <p:nvSpPr>
          <p:cNvPr id="225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077200" cy="8382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Εάν λάβουμε υπόψη και τον διμερισμό του βενζοϊκού οξέος στην ελαιώδη φάση τότε ο φαινόμενος συντελεστής κατανομής:</a:t>
            </a:r>
          </a:p>
          <a:p>
            <a:pPr marL="0" indent="0" eaLnBrk="1" hangingPunct="1">
              <a:buFontTx/>
              <a:buNone/>
            </a:pPr>
            <a:endParaRPr lang="en-US" sz="2000" smtClean="0"/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2719388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504825" y="1676400"/>
          <a:ext cx="455136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4" name="Εξίσωση" r:id="rId3" imgW="2387600" imgH="431800" progId="Equation.3">
                  <p:embed/>
                </p:oleObj>
              </mc:Choice>
              <mc:Fallback>
                <p:oleObj name="Εξίσωση" r:id="rId3" imgW="2387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676400"/>
                        <a:ext cx="4551363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Rectangle 7"/>
          <p:cNvSpPr>
            <a:spLocks noChangeArrowheads="1"/>
          </p:cNvSpPr>
          <p:nvPr/>
        </p:nvSpPr>
        <p:spPr bwMode="auto">
          <a:xfrm>
            <a:off x="2719388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540" name="Rectangle 9"/>
          <p:cNvSpPr>
            <a:spLocks noChangeArrowheads="1"/>
          </p:cNvSpPr>
          <p:nvPr/>
        </p:nvSpPr>
        <p:spPr bwMode="auto">
          <a:xfrm>
            <a:off x="3338513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2531" name="Object 8"/>
          <p:cNvGraphicFramePr>
            <a:graphicFrameLocks noChangeAspect="1"/>
          </p:cNvGraphicFramePr>
          <p:nvPr/>
        </p:nvGraphicFramePr>
        <p:xfrm>
          <a:off x="5220072" y="1628800"/>
          <a:ext cx="317341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5" name="Εξίσωση" r:id="rId5" imgW="1574800" imgH="622300" progId="Equation.3">
                  <p:embed/>
                </p:oleObj>
              </mc:Choice>
              <mc:Fallback>
                <p:oleObj name="Εξίσωση" r:id="rId5" imgW="1574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628800"/>
                        <a:ext cx="3173413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Rectangle 11"/>
          <p:cNvSpPr>
            <a:spLocks noChangeArrowheads="1"/>
          </p:cNvSpPr>
          <p:nvPr/>
        </p:nvSpPr>
        <p:spPr bwMode="auto">
          <a:xfrm>
            <a:off x="3957638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2532" name="Object 10"/>
          <p:cNvGraphicFramePr>
            <a:graphicFrameLocks noChangeAspect="1"/>
          </p:cNvGraphicFramePr>
          <p:nvPr/>
        </p:nvGraphicFramePr>
        <p:xfrm>
          <a:off x="899592" y="3933056"/>
          <a:ext cx="1577752" cy="99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6" r:id="rId7" imgW="774364" imgH="482391" progId="Equation.3">
                  <p:embed/>
                </p:oleObj>
              </mc:Choice>
              <mc:Fallback>
                <p:oleObj r:id="rId7" imgW="774364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933056"/>
                        <a:ext cx="1577752" cy="990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2900363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2533" name="Object 12"/>
          <p:cNvGraphicFramePr>
            <a:graphicFrameLocks noChangeAspect="1"/>
          </p:cNvGraphicFramePr>
          <p:nvPr/>
        </p:nvGraphicFramePr>
        <p:xfrm>
          <a:off x="3429000" y="3962400"/>
          <a:ext cx="43434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7" r:id="rId9" imgW="2006600" imgH="482600" progId="Equation.3">
                  <p:embed/>
                </p:oleObj>
              </mc:Choice>
              <mc:Fallback>
                <p:oleObj r:id="rId9" imgW="2006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962400"/>
                        <a:ext cx="4343400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5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352928" cy="396044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l-GR" sz="2000" dirty="0" smtClean="0"/>
              <a:t>Μορφοποίηση </a:t>
            </a:r>
            <a:r>
              <a:rPr lang="el-GR" sz="2000" dirty="0" err="1" smtClean="0"/>
              <a:t>βιοδραστικών</a:t>
            </a:r>
            <a:r>
              <a:rPr lang="el-GR" sz="2000" dirty="0" smtClean="0"/>
              <a:t> ενώσεων σε διάλυμα</a:t>
            </a:r>
          </a:p>
          <a:p>
            <a:pPr marL="0" indent="0" eaLnBrk="1" hangingPunct="1">
              <a:buNone/>
            </a:pPr>
            <a:r>
              <a:rPr lang="el-GR" sz="2000" dirty="0" smtClean="0"/>
              <a:t>Διατήρηση </a:t>
            </a:r>
            <a:r>
              <a:rPr lang="el-GR" sz="2000" dirty="0" err="1" smtClean="0"/>
              <a:t>β.ε</a:t>
            </a:r>
            <a:r>
              <a:rPr lang="el-GR" sz="2000" dirty="0" smtClean="0"/>
              <a:t>. σε μοριακή μορφή για την απορρόφηση της μέσω των βιολογικών μεμβρανών</a:t>
            </a:r>
          </a:p>
          <a:p>
            <a:pPr marL="609600" indent="-609600" eaLnBrk="1" hangingPunct="1">
              <a:buNone/>
            </a:pPr>
            <a:r>
              <a:rPr lang="el-GR" sz="2000" dirty="0" smtClean="0"/>
              <a:t>Αποφυγή σχηματισμού ιζήματος – </a:t>
            </a:r>
            <a:r>
              <a:rPr lang="el-GR" sz="2000" dirty="0" err="1" smtClean="0"/>
              <a:t>επαναδιάλυση</a:t>
            </a:r>
            <a:r>
              <a:rPr lang="el-GR" sz="2000" dirty="0" smtClean="0"/>
              <a:t> (βιοδιαθεσιμότητα)</a:t>
            </a:r>
          </a:p>
          <a:p>
            <a:pPr marL="609600" indent="-609600" eaLnBrk="1" hangingPunct="1">
              <a:buNone/>
            </a:pPr>
            <a:r>
              <a:rPr lang="el-GR" sz="2000" dirty="0" smtClean="0"/>
              <a:t>Υδατικά και μη-υδατικά διαλύματα</a:t>
            </a:r>
          </a:p>
          <a:p>
            <a:pPr marL="609600" indent="-609600" eaLnBrk="1" hangingPunct="1">
              <a:buNone/>
            </a:pPr>
            <a:r>
              <a:rPr lang="el-GR" sz="2000" dirty="0" smtClean="0"/>
              <a:t>Παθητική μεταφορά </a:t>
            </a:r>
            <a:r>
              <a:rPr lang="el-GR" sz="2000" dirty="0" err="1" smtClean="0"/>
              <a:t>β.ε</a:t>
            </a:r>
            <a:r>
              <a:rPr lang="el-GR" sz="2000" dirty="0" smtClean="0"/>
              <a:t>. – Διαλυτότητα στο περιβάλλον της μεμβράνης</a:t>
            </a:r>
          </a:p>
          <a:p>
            <a:pPr marL="609600" indent="-609600" eaLnBrk="1" hangingPunct="1">
              <a:buNone/>
            </a:pPr>
            <a:r>
              <a:rPr lang="el-GR" sz="2000" dirty="0" smtClean="0"/>
              <a:t>Επίδραση στην ταχύτητα </a:t>
            </a:r>
            <a:r>
              <a:rPr lang="el-GR" sz="2000" dirty="0" err="1" smtClean="0"/>
              <a:t>διαλυτοποίησης</a:t>
            </a:r>
            <a:r>
              <a:rPr lang="el-GR" sz="2000" dirty="0" smtClean="0"/>
              <a:t> (χωρίς χημική αντίδραση)</a:t>
            </a:r>
          </a:p>
          <a:p>
            <a:pPr marL="609600" indent="-609600" eaLnBrk="1" hangingPunct="1">
              <a:buNone/>
            </a:pPr>
            <a:r>
              <a:rPr lang="el-GR" sz="2000" dirty="0" smtClean="0"/>
              <a:t>Μείωση της χορηγούμενης ποσότητας </a:t>
            </a:r>
            <a:r>
              <a:rPr lang="el-GR" sz="2000" dirty="0" err="1" smtClean="0"/>
              <a:t>β.ε</a:t>
            </a:r>
            <a:r>
              <a:rPr lang="el-GR" sz="2000" dirty="0" smtClean="0"/>
              <a:t>.</a:t>
            </a:r>
          </a:p>
          <a:p>
            <a:pPr marL="609600" indent="-609600" eaLnBrk="1" hangingPunct="1">
              <a:buNone/>
            </a:pPr>
            <a:r>
              <a:rPr lang="el-GR" sz="2000" dirty="0" smtClean="0"/>
              <a:t>Μείωση του αριθμού των δόσεων (συστήματα παρατεταμένης αποδέσμευσης)</a:t>
            </a:r>
          </a:p>
          <a:p>
            <a:pPr marL="609600" indent="-609600" eaLnBrk="1" hangingPunct="1">
              <a:buNone/>
            </a:pPr>
            <a:r>
              <a:rPr lang="el-GR" sz="2000" dirty="0" smtClean="0"/>
              <a:t>Επίτευξη μικρού χρόνου για την δημιουργία θεραπευτικής δόσης</a:t>
            </a:r>
          </a:p>
          <a:p>
            <a:pPr marL="609600" indent="-609600" eaLnBrk="1" hangingPunct="1">
              <a:buNone/>
            </a:pPr>
            <a:endParaRPr lang="en-US" sz="2000" dirty="0" smtClean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731168"/>
          </a:xfrm>
        </p:spPr>
        <p:txBody>
          <a:bodyPr/>
          <a:lstStyle/>
          <a:p>
            <a:r>
              <a:rPr lang="el-GR" sz="2400" b="1" dirty="0" smtClean="0"/>
              <a:t>Μορφοποίηση </a:t>
            </a:r>
            <a:r>
              <a:rPr lang="el-GR" sz="2400" b="1" dirty="0" err="1" smtClean="0"/>
              <a:t>Βιοδραστικών</a:t>
            </a:r>
            <a:r>
              <a:rPr lang="el-GR" sz="2400" b="1" dirty="0" smtClean="0"/>
              <a:t> ενώσεων (3)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3612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42984"/>
            <a:ext cx="8352928" cy="250033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000" dirty="0" smtClean="0">
                <a:cs typeface="Times New Roman" pitchFamily="18" charset="0"/>
              </a:rPr>
              <a:t>προσρόφηση στα τοιχώματα του </a:t>
            </a:r>
            <a:r>
              <a:rPr lang="el-GR" sz="2000" dirty="0" err="1" smtClean="0">
                <a:cs typeface="Times New Roman" pitchFamily="18" charset="0"/>
              </a:rPr>
              <a:t>περιέκτη</a:t>
            </a:r>
            <a:r>
              <a:rPr lang="el-GR" sz="2000" dirty="0" smtClean="0">
                <a:cs typeface="Times New Roman" pitchFamily="18" charset="0"/>
              </a:rPr>
              <a:t> (συνήθως είναι από πλαστικό, </a:t>
            </a:r>
            <a:r>
              <a:rPr lang="en-US" sz="2000" dirty="0" smtClean="0">
                <a:cs typeface="Times New Roman" pitchFamily="18" charset="0"/>
              </a:rPr>
              <a:t>PVC</a:t>
            </a:r>
            <a:r>
              <a:rPr lang="el-GR" sz="2000" dirty="0" smtClean="0">
                <a:cs typeface="Times New Roman" pitchFamily="18" charset="0"/>
              </a:rPr>
              <a:t>),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000" dirty="0" smtClean="0">
                <a:cs typeface="Times New Roman" pitchFamily="18" charset="0"/>
              </a:rPr>
              <a:t>εγκλωβισμός στα </a:t>
            </a:r>
            <a:r>
              <a:rPr lang="el-GR" sz="2000" dirty="0" err="1" smtClean="0">
                <a:cs typeface="Times New Roman" pitchFamily="18" charset="0"/>
              </a:rPr>
              <a:t>μικύλλια</a:t>
            </a:r>
            <a:r>
              <a:rPr lang="el-GR" sz="2000" dirty="0" smtClean="0">
                <a:cs typeface="Times New Roman" pitchFamily="18" charset="0"/>
              </a:rPr>
              <a:t> του </a:t>
            </a:r>
            <a:r>
              <a:rPr lang="el-GR" sz="2000" dirty="0" err="1" smtClean="0">
                <a:cs typeface="Times New Roman" pitchFamily="18" charset="0"/>
              </a:rPr>
              <a:t>γαλακτωματοποιητή</a:t>
            </a:r>
            <a:r>
              <a:rPr lang="el-GR" sz="2000" dirty="0" smtClean="0">
                <a:cs typeface="Times New Roman" pitchFamily="18" charset="0"/>
              </a:rPr>
              <a:t> λόγω κατανομής,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000" dirty="0" smtClean="0">
                <a:cs typeface="Times New Roman" pitchFamily="18" charset="0"/>
              </a:rPr>
              <a:t>προσρόφηση σε τυχόν περιεχόμενα στερεά σωματίδια (καθορίζεται από το </a:t>
            </a:r>
            <a:r>
              <a:rPr lang="en-US" sz="2000" dirty="0" smtClean="0">
                <a:cs typeface="Times New Roman" pitchFamily="18" charset="0"/>
              </a:rPr>
              <a:t>pH</a:t>
            </a:r>
            <a:r>
              <a:rPr lang="el-GR" sz="2000" dirty="0" smtClean="0">
                <a:cs typeface="Times New Roman" pitchFamily="18" charset="0"/>
              </a:rPr>
              <a:t> της υδατικής φάσης),</a:t>
            </a:r>
            <a:r>
              <a:rPr lang="en-US" sz="2000" dirty="0" smtClean="0"/>
              <a:t> 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000" dirty="0" smtClean="0"/>
              <a:t>εγκλωβισμός σε σταγόνες ελαιώδους φάσης,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000" dirty="0" smtClean="0"/>
              <a:t>ιονισμός 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Απώλειες συντηρητικού</a:t>
            </a:r>
            <a:r>
              <a:rPr lang="el-GR" sz="2400" b="1" dirty="0" smtClean="0"/>
              <a:t> σε σκεύασμα</a:t>
            </a:r>
            <a:r>
              <a:rPr lang="el-GR" sz="2400" b="1" dirty="0" smtClean="0">
                <a:cs typeface="Times New Roman" pitchFamily="18" charset="0"/>
              </a:rPr>
              <a:t> </a:t>
            </a:r>
            <a:endParaRPr lang="en-US" sz="2400" b="1" dirty="0" smtClean="0">
              <a:cs typeface="Times New Roman" pitchFamily="18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357158" y="3733800"/>
            <a:ext cx="842968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l-GR" sz="2000" dirty="0">
                <a:cs typeface="Times New Roman" pitchFamily="18" charset="0"/>
              </a:rPr>
              <a:t>Η υπόλοιπη ποσότητα του συντηρητικού θα κατανεμηθεί στην υδατική και την ελαιώδη φάση με βάση τον συντελεστή κατανομής, το </a:t>
            </a:r>
            <a:r>
              <a:rPr lang="en-US" sz="2000" dirty="0">
                <a:cs typeface="Times New Roman" pitchFamily="18" charset="0"/>
              </a:rPr>
              <a:t>pH</a:t>
            </a:r>
            <a:r>
              <a:rPr lang="el-GR" sz="2000" dirty="0">
                <a:cs typeface="Times New Roman" pitchFamily="18" charset="0"/>
              </a:rPr>
              <a:t> και την ιοντική ισχύ της υδατικής φάσης.</a:t>
            </a:r>
            <a:endParaRPr lang="el-GR" sz="2000" dirty="0"/>
          </a:p>
          <a:p>
            <a:pPr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l-GR" sz="2000" i="1" dirty="0"/>
              <a:t>Γενικός εμπειρικός κανόνας : προσθέτουμε 20% επιπλέον συντηρητικό σε σχέση με την ποσότητα που υπολογίζεται ότι </a:t>
            </a:r>
            <a:r>
              <a:rPr lang="el-GR" sz="2000" i="1" dirty="0" smtClean="0"/>
              <a:t>χρειάζεται.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11906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57166"/>
            <a:ext cx="8019204" cy="609600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Δράση </a:t>
            </a:r>
            <a:r>
              <a:rPr lang="el-GR" sz="2400" b="1" dirty="0" err="1" smtClean="0">
                <a:cs typeface="Times New Roman" pitchFamily="18" charset="0"/>
              </a:rPr>
              <a:t>βιοδραστικών</a:t>
            </a:r>
            <a:r>
              <a:rPr lang="el-GR" sz="2400" b="1" dirty="0" smtClean="0">
                <a:cs typeface="Times New Roman" pitchFamily="18" charset="0"/>
              </a:rPr>
              <a:t> ενώσεων και Συντελεστές Κατανομής</a:t>
            </a:r>
            <a:r>
              <a:rPr lang="en-US" sz="2400" b="1" dirty="0" smtClean="0"/>
              <a:t> </a:t>
            </a:r>
            <a:r>
              <a:rPr lang="el-GR" sz="2400" b="1" dirty="0" smtClean="0"/>
              <a:t>(1)</a:t>
            </a:r>
            <a:endParaRPr lang="en-US" sz="2400" b="1" dirty="0" smtClean="0"/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Η ναρκωτική δράση εξαρτάται από τον συντελεστή κατανομής της ένωσης ανάμεσα στην </a:t>
            </a:r>
            <a:r>
              <a:rPr lang="el-GR" sz="2000" dirty="0" err="1" smtClean="0">
                <a:cs typeface="Times New Roman" pitchFamily="18" charset="0"/>
              </a:rPr>
              <a:t>λιπιδική</a:t>
            </a:r>
            <a:r>
              <a:rPr lang="el-GR" sz="2000" dirty="0" smtClean="0">
                <a:cs typeface="Times New Roman" pitchFamily="18" charset="0"/>
              </a:rPr>
              <a:t> και την υδατική φάση.</a:t>
            </a:r>
          </a:p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Η νάρκωση εξαρτάται μόνο από την συγκέντρωση της ένωσης στην </a:t>
            </a:r>
            <a:r>
              <a:rPr lang="el-GR" sz="2000" dirty="0" err="1" smtClean="0">
                <a:cs typeface="Times New Roman" pitchFamily="18" charset="0"/>
              </a:rPr>
              <a:t>λιπιδική</a:t>
            </a:r>
            <a:r>
              <a:rPr lang="el-GR" sz="2000" dirty="0" smtClean="0">
                <a:cs typeface="Times New Roman" pitchFamily="18" charset="0"/>
              </a:rPr>
              <a:t> φάση του κυττάρου.</a:t>
            </a:r>
          </a:p>
          <a:p>
            <a:pPr marL="0" indent="0" eaLnBrk="1" hangingPunct="1">
              <a:buFontTx/>
              <a:buNone/>
            </a:pPr>
            <a:r>
              <a:rPr lang="el-GR" sz="2000" b="1" dirty="0" err="1" smtClean="0">
                <a:cs typeface="Times New Roman" pitchFamily="18" charset="0"/>
              </a:rPr>
              <a:t>Ενεργότητα</a:t>
            </a:r>
            <a:r>
              <a:rPr lang="el-GR" sz="2000" b="1" dirty="0" smtClean="0">
                <a:cs typeface="Times New Roman" pitchFamily="18" charset="0"/>
              </a:rPr>
              <a:t> ατμών της ένωσης:</a:t>
            </a:r>
            <a:r>
              <a:rPr lang="en-US" sz="2400" dirty="0" smtClean="0"/>
              <a:t> </a:t>
            </a: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900488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4419600" y="2514600"/>
          <a:ext cx="1752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4" r:id="rId3" imgW="800100" imgH="457200" progId="Equation.3">
                  <p:embed/>
                </p:oleObj>
              </mc:Choice>
              <mc:Fallback>
                <p:oleObj r:id="rId3" imgW="80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14600"/>
                        <a:ext cx="175260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381000" y="36576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b="1" dirty="0" err="1">
                <a:cs typeface="Times New Roman" pitchFamily="18" charset="0"/>
              </a:rPr>
              <a:t>ρ</a:t>
            </a:r>
            <a:r>
              <a:rPr lang="el-GR" sz="2000" b="1" baseline="-30000" dirty="0" err="1">
                <a:cs typeface="Times New Roman" pitchFamily="18" charset="0"/>
              </a:rPr>
              <a:t>ναρκ</a:t>
            </a:r>
            <a:r>
              <a:rPr lang="el-GR" sz="2000" b="1" baseline="-30000" dirty="0">
                <a:cs typeface="Times New Roman" pitchFamily="18" charset="0"/>
              </a:rPr>
              <a:t>.</a:t>
            </a:r>
            <a:r>
              <a:rPr lang="el-GR" sz="2000" b="1" dirty="0">
                <a:cs typeface="Times New Roman" pitchFamily="18" charset="0"/>
              </a:rPr>
              <a:t> :</a:t>
            </a:r>
            <a:r>
              <a:rPr lang="el-GR" sz="2000" dirty="0">
                <a:cs typeface="Times New Roman" pitchFamily="18" charset="0"/>
              </a:rPr>
              <a:t> ελάχιστη πίεση ναρκωτικού που μπορεί να προκαλέσει νάρκωση, </a:t>
            </a:r>
          </a:p>
          <a:p>
            <a:pPr algn="just">
              <a:spcBef>
                <a:spcPct val="20000"/>
              </a:spcBef>
            </a:pPr>
            <a:r>
              <a:rPr lang="el-GR" sz="2000" b="1" dirty="0">
                <a:cs typeface="Times New Roman" pitchFamily="18" charset="0"/>
              </a:rPr>
              <a:t>ρ</a:t>
            </a:r>
            <a:r>
              <a:rPr lang="el-GR" sz="2000" b="1" baseline="-30000" dirty="0">
                <a:cs typeface="Times New Roman" pitchFamily="18" charset="0"/>
              </a:rPr>
              <a:t>0</a:t>
            </a:r>
            <a:r>
              <a:rPr lang="el-GR" sz="2000" b="1" dirty="0">
                <a:cs typeface="Times New Roman" pitchFamily="18" charset="0"/>
              </a:rPr>
              <a:t> :</a:t>
            </a:r>
            <a:r>
              <a:rPr lang="el-GR" sz="2000" dirty="0">
                <a:cs typeface="Times New Roman" pitchFamily="18" charset="0"/>
              </a:rPr>
              <a:t> τάση ατμών της καθαρής </a:t>
            </a:r>
            <a:r>
              <a:rPr lang="el-GR" sz="2000" dirty="0" smtClean="0">
                <a:cs typeface="Times New Roman" pitchFamily="18" charset="0"/>
              </a:rPr>
              <a:t>ένωσης, </a:t>
            </a:r>
            <a:endParaRPr lang="el-GR" sz="2000" dirty="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l-GR" sz="2000" b="1" dirty="0" err="1">
                <a:cs typeface="Times New Roman" pitchFamily="18" charset="0"/>
              </a:rPr>
              <a:t>α</a:t>
            </a:r>
            <a:r>
              <a:rPr lang="el-GR" sz="2000" b="1" baseline="-30000" dirty="0" err="1">
                <a:cs typeface="Times New Roman" pitchFamily="18" charset="0"/>
              </a:rPr>
              <a:t>ναρκ</a:t>
            </a:r>
            <a:r>
              <a:rPr lang="el-GR" sz="2000" b="1" baseline="-30000" dirty="0">
                <a:cs typeface="Times New Roman" pitchFamily="18" charset="0"/>
              </a:rPr>
              <a:t>.</a:t>
            </a:r>
            <a:r>
              <a:rPr lang="el-GR" sz="2000" b="1" dirty="0">
                <a:cs typeface="Times New Roman" pitchFamily="18" charset="0"/>
              </a:rPr>
              <a:t> :</a:t>
            </a:r>
            <a:r>
              <a:rPr lang="el-GR" sz="2000" dirty="0">
                <a:cs typeface="Times New Roman" pitchFamily="18" charset="0"/>
              </a:rPr>
              <a:t> θερμοδυναμική </a:t>
            </a:r>
            <a:r>
              <a:rPr lang="el-GR" sz="2000" dirty="0" err="1">
                <a:cs typeface="Times New Roman" pitchFamily="18" charset="0"/>
              </a:rPr>
              <a:t>ενεργότητα</a:t>
            </a:r>
            <a:r>
              <a:rPr lang="el-GR" sz="2000" dirty="0">
                <a:cs typeface="Times New Roman" pitchFamily="18" charset="0"/>
              </a:rPr>
              <a:t> όπου επιτυγχάνεται η νάρκωση</a:t>
            </a:r>
          </a:p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Συντελεστής κατανομής:</a:t>
            </a:r>
            <a:r>
              <a:rPr lang="el-GR" sz="2000" dirty="0"/>
              <a:t> </a:t>
            </a:r>
            <a:r>
              <a:rPr lang="en-US" sz="2000" dirty="0"/>
              <a:t>   </a:t>
            </a:r>
            <a:r>
              <a:rPr lang="en-US" sz="2000" b="1" dirty="0">
                <a:cs typeface="Times New Roman" pitchFamily="18" charset="0"/>
              </a:rPr>
              <a:t>P</a:t>
            </a:r>
            <a:r>
              <a:rPr lang="el-GR" sz="2000" b="1" dirty="0" smtClean="0">
                <a:cs typeface="Times New Roman" pitchFamily="18" charset="0"/>
              </a:rPr>
              <a:t> </a:t>
            </a:r>
            <a:r>
              <a:rPr lang="el-GR" sz="2000" b="1" dirty="0">
                <a:cs typeface="Times New Roman" pitchFamily="18" charset="0"/>
              </a:rPr>
              <a:t>= </a:t>
            </a:r>
            <a:r>
              <a:rPr lang="el-GR" sz="2000" b="1" dirty="0" smtClean="0">
                <a:cs typeface="Times New Roman" pitchFamily="18" charset="0"/>
              </a:rPr>
              <a:t>[Ε</a:t>
            </a:r>
            <a:r>
              <a:rPr lang="el-GR" sz="2000" b="1" dirty="0" smtClean="0"/>
              <a:t>]</a:t>
            </a:r>
            <a:r>
              <a:rPr lang="el-GR" sz="2000" b="1" baseline="-25000" dirty="0" smtClean="0"/>
              <a:t>ο</a:t>
            </a:r>
            <a:r>
              <a:rPr lang="el-GR" sz="2000" b="1" dirty="0" smtClean="0">
                <a:cs typeface="Times New Roman" pitchFamily="18" charset="0"/>
              </a:rPr>
              <a:t> </a:t>
            </a:r>
            <a:r>
              <a:rPr lang="el-GR" sz="2000" b="1" dirty="0">
                <a:cs typeface="Times New Roman" pitchFamily="18" charset="0"/>
              </a:rPr>
              <a:t>/ </a:t>
            </a:r>
            <a:r>
              <a:rPr lang="el-GR" sz="2000" b="1" dirty="0" smtClean="0">
                <a:cs typeface="Times New Roman" pitchFamily="18" charset="0"/>
              </a:rPr>
              <a:t>[Ε</a:t>
            </a:r>
            <a:r>
              <a:rPr lang="el-GR" sz="2000" b="1" dirty="0" smtClean="0"/>
              <a:t>]</a:t>
            </a:r>
            <a:r>
              <a:rPr lang="en-US" sz="2000" b="1" baseline="-25000" dirty="0"/>
              <a:t>w</a:t>
            </a:r>
            <a:endParaRPr lang="el-GR" sz="2000" b="1" dirty="0"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l-GR" sz="2000" dirty="0">
              <a:cs typeface="Times New Roman" pitchFamily="18" charset="0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3976688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3555" name="Object 7"/>
          <p:cNvGraphicFramePr>
            <a:graphicFrameLocks noChangeAspect="1"/>
          </p:cNvGraphicFramePr>
          <p:nvPr/>
        </p:nvGraphicFramePr>
        <p:xfrm>
          <a:off x="3452813" y="5257800"/>
          <a:ext cx="14747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5" name="Εξίσωση" r:id="rId5" imgW="748975" imgH="431613" progId="Equation.3">
                  <p:embed/>
                </p:oleObj>
              </mc:Choice>
              <mc:Fallback>
                <p:oleObj name="Εξίσωση" r:id="rId5" imgW="74897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5257800"/>
                        <a:ext cx="1474787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38862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/>
              <a:t>Ίσες </a:t>
            </a:r>
            <a:r>
              <a:rPr lang="el-GR" sz="2000" smtClean="0">
                <a:cs typeface="Times New Roman" pitchFamily="18" charset="0"/>
              </a:rPr>
              <a:t>ενεργότητες </a:t>
            </a:r>
            <a:r>
              <a:rPr lang="el-GR" sz="2000" smtClean="0"/>
              <a:t>σ</a:t>
            </a:r>
            <a:r>
              <a:rPr lang="el-GR" sz="2000" smtClean="0">
                <a:cs typeface="Times New Roman" pitchFamily="18" charset="0"/>
              </a:rPr>
              <a:t>την ισορροπία</a:t>
            </a:r>
            <a:r>
              <a:rPr lang="el-GR" sz="2000" smtClean="0"/>
              <a:t>:</a:t>
            </a:r>
            <a:r>
              <a:rPr lang="en-US" sz="2000" smtClean="0"/>
              <a:t> </a:t>
            </a:r>
          </a:p>
        </p:txBody>
      </p:sp>
      <p:sp>
        <p:nvSpPr>
          <p:cNvPr id="24583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304800"/>
            <a:ext cx="8062664" cy="6858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Δράση </a:t>
            </a:r>
            <a:r>
              <a:rPr lang="el-GR" sz="2400" b="1" dirty="0" err="1" smtClean="0">
                <a:cs typeface="Times New Roman" pitchFamily="18" charset="0"/>
              </a:rPr>
              <a:t>βιοδραστικών</a:t>
            </a:r>
            <a:r>
              <a:rPr lang="el-GR" sz="2400" b="1" dirty="0" smtClean="0">
                <a:cs typeface="Times New Roman" pitchFamily="18" charset="0"/>
              </a:rPr>
              <a:t> ενώσεων και Συντελεστές Κατανομής</a:t>
            </a:r>
            <a:r>
              <a:rPr lang="en-US" sz="2400" b="1" dirty="0" smtClean="0"/>
              <a:t> </a:t>
            </a:r>
            <a:r>
              <a:rPr lang="el-GR" sz="2400" b="1" dirty="0" smtClean="0"/>
              <a:t>(2)</a:t>
            </a:r>
            <a:endParaRPr lang="en-US" sz="2400" b="1" dirty="0" smtClean="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4152900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4500562" y="1000108"/>
          <a:ext cx="99218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8" name="Εξίσωση" r:id="rId3" imgW="508000" imgH="431800" progId="Equation.3">
                  <p:embed/>
                </p:oleObj>
              </mc:Choice>
              <mc:Fallback>
                <p:oleObj name="Εξίσωση" r:id="rId3" imgW="508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1000108"/>
                        <a:ext cx="992187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4219575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4579" name="Object 7"/>
          <p:cNvGraphicFramePr>
            <a:graphicFrameLocks noChangeAspect="1"/>
          </p:cNvGraphicFramePr>
          <p:nvPr/>
        </p:nvGraphicFramePr>
        <p:xfrm>
          <a:off x="3491880" y="1628800"/>
          <a:ext cx="966787" cy="51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9" name="Εξίσωση" r:id="rId5" imgW="431613" imgH="228501" progId="Equation.3">
                  <p:embed/>
                </p:oleObj>
              </mc:Choice>
              <mc:Fallback>
                <p:oleObj name="Εξίσωση" r:id="rId5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628800"/>
                        <a:ext cx="966787" cy="511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611560" y="170080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 dirty="0"/>
              <a:t>Οργανική φάση, γ = 1:</a:t>
            </a:r>
            <a:r>
              <a:rPr lang="en-US" sz="2000" dirty="0"/>
              <a:t> </a:t>
            </a:r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611560" y="2132856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Τελικά έχουμε:</a:t>
            </a:r>
          </a:p>
          <a:p>
            <a:pPr algn="ctr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[Ναρκωτικό στην υδατική φάση</a:t>
            </a:r>
            <a:r>
              <a:rPr lang="el-GR" sz="2000" dirty="0" smtClean="0">
                <a:cs typeface="Times New Roman" pitchFamily="18" charset="0"/>
              </a:rPr>
              <a:t>]*</a:t>
            </a:r>
            <a:r>
              <a:rPr lang="en-US" sz="2000" dirty="0" smtClean="0">
                <a:cs typeface="Times New Roman" pitchFamily="18" charset="0"/>
              </a:rPr>
              <a:t>P </a:t>
            </a:r>
            <a:r>
              <a:rPr lang="el-GR" sz="2000" dirty="0" smtClean="0">
                <a:cs typeface="Times New Roman" pitchFamily="18" charset="0"/>
              </a:rPr>
              <a:t>= </a:t>
            </a:r>
            <a:r>
              <a:rPr lang="el-GR" sz="2000" dirty="0" err="1">
                <a:cs typeface="Times New Roman" pitchFamily="18" charset="0"/>
              </a:rPr>
              <a:t>α</a:t>
            </a:r>
            <a:r>
              <a:rPr lang="el-GR" sz="2000" baseline="-30000" dirty="0" err="1">
                <a:cs typeface="Times New Roman" pitchFamily="18" charset="0"/>
              </a:rPr>
              <a:t>ναρκ</a:t>
            </a:r>
            <a:r>
              <a:rPr lang="el-GR" sz="2000" baseline="-30000" dirty="0">
                <a:cs typeface="Times New Roman" pitchFamily="18" charset="0"/>
              </a:rPr>
              <a:t>.</a:t>
            </a:r>
            <a:endParaRPr lang="el-GR" sz="2000" dirty="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Ίδιος βαθμός νάρκωσης </a:t>
            </a:r>
            <a:r>
              <a:rPr lang="el-GR" sz="2000" dirty="0" smtClean="0">
                <a:cs typeface="Times New Roman" pitchFamily="18" charset="0"/>
              </a:rPr>
              <a:t>για </a:t>
            </a:r>
            <a:r>
              <a:rPr lang="el-GR" sz="2000" dirty="0">
                <a:cs typeface="Times New Roman" pitchFamily="18" charset="0"/>
              </a:rPr>
              <a:t>ίσες θερμοδυναμικές </a:t>
            </a:r>
            <a:r>
              <a:rPr lang="el-GR" sz="2000" dirty="0" err="1">
                <a:cs typeface="Times New Roman" pitchFamily="18" charset="0"/>
              </a:rPr>
              <a:t>ενεργότητες</a:t>
            </a:r>
            <a:endParaRPr lang="el-GR" sz="2000" dirty="0">
              <a:cs typeface="Times New Roman" pitchFamily="18" charset="0"/>
            </a:endParaRPr>
          </a:p>
        </p:txBody>
      </p:sp>
      <p:graphicFrame>
        <p:nvGraphicFramePr>
          <p:cNvPr id="74868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462374"/>
              </p:ext>
            </p:extLst>
          </p:nvPr>
        </p:nvGraphicFramePr>
        <p:xfrm>
          <a:off x="1403648" y="3429000"/>
          <a:ext cx="6477000" cy="2503108"/>
        </p:xfrm>
        <a:graphic>
          <a:graphicData uri="http://schemas.openxmlformats.org/drawingml/2006/table">
            <a:tbl>
              <a:tblPr/>
              <a:tblGrid>
                <a:gridCol w="1512168"/>
                <a:gridCol w="2069232"/>
                <a:gridCol w="914400"/>
                <a:gridCol w="19812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Ένωση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Ένωση]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ναρκωτική δράση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</a:t>
                      </a:r>
                      <a:r>
                        <a:rPr kumimoji="0" 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ανρκ.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λιπιδική φάση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Αιθανόλη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n-Propanol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0,039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n-Butanol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Thymol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0,000047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0,045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248472"/>
          </a:xfrm>
        </p:spPr>
        <p:txBody>
          <a:bodyPr/>
          <a:lstStyle/>
          <a:p>
            <a:pPr>
              <a:buNone/>
              <a:defRPr/>
            </a:pPr>
            <a:r>
              <a:rPr lang="el-GR" dirty="0" smtClean="0"/>
              <a:t>   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dirty="0" smtClean="0"/>
              <a:t>«</a:t>
            </a:r>
            <a:r>
              <a:rPr lang="el-GR" dirty="0"/>
              <a:t>ΔΙΑΛΥΤΟΤΗΤΑ - ΚΑΤΑΝΟΜΗ</a:t>
            </a:r>
            <a:r>
              <a:rPr lang="el-GR" dirty="0" smtClean="0"/>
              <a:t>». </a:t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endParaRPr lang="el-GR" dirty="0"/>
          </a:p>
          <a:p>
            <a:pPr>
              <a:buNone/>
              <a:defRPr/>
            </a:pPr>
            <a:r>
              <a:rPr lang="el-GR" dirty="0" smtClean="0"/>
              <a:t> 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://eclass.upatras.gr/courses/PHA1615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1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20080"/>
          </a:xfrm>
        </p:spPr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algn="just"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2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2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4709</Words>
  <Application>Microsoft Office PowerPoint</Application>
  <PresentationFormat>On-screen Show (4:3)</PresentationFormat>
  <Paragraphs>871</Paragraphs>
  <Slides>95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95</vt:i4>
      </vt:variant>
    </vt:vector>
  </HeadingPairs>
  <TitlesOfParts>
    <vt:vector size="101" baseType="lpstr">
      <vt:lpstr>Default Design</vt:lpstr>
      <vt:lpstr>Graph</vt:lpstr>
      <vt:lpstr>Εξίσωση</vt:lpstr>
      <vt:lpstr>Microsoft Equation 2.0</vt:lpstr>
      <vt:lpstr>Microsoft Equation 3.0</vt:lpstr>
      <vt:lpstr>Equation</vt:lpstr>
      <vt:lpstr>Φυσικοφαρμακευτική</vt:lpstr>
      <vt:lpstr>Χρηματοδότηση</vt:lpstr>
      <vt:lpstr>ΠΕΡΙΕΧΟΜΕΝΑ</vt:lpstr>
      <vt:lpstr>ΣΚΟΠΟΣ</vt:lpstr>
      <vt:lpstr>Φάρμακο – Βιοδραστική Ένωση</vt:lpstr>
      <vt:lpstr>Κατάταξη βιοδραστικών ενώσεων</vt:lpstr>
      <vt:lpstr>Μορφοποίηση Βιοδραστικών ενώσεων (1)</vt:lpstr>
      <vt:lpstr>Μορφοποίηση Βιοδραστικών ενώσεων (2)</vt:lpstr>
      <vt:lpstr>Μορφοποίηση Βιοδραστικών ενώσεων (3)</vt:lpstr>
      <vt:lpstr>Διαλυτότητα - Γενικές Αρχές</vt:lpstr>
      <vt:lpstr>Ορισμοί περιεκτικότητας (1)</vt:lpstr>
      <vt:lpstr>U.S. Pharmacopeia and National Formulary</vt:lpstr>
      <vt:lpstr>Αλληλεπιδράσεις διαλυμένης ουσίας - διαλύτη</vt:lpstr>
      <vt:lpstr>Διαμοριακές Δυνάμεις</vt:lpstr>
      <vt:lpstr>Διαλυτότητα Στεροειδών (1)</vt:lpstr>
      <vt:lpstr>Διαλυτότητα Στεροειδών (2)</vt:lpstr>
      <vt:lpstr>Διαλυτότητα Στεροειδών (3)</vt:lpstr>
      <vt:lpstr>Διαλυτότητα ισομερών dihydroxybenzene</vt:lpstr>
      <vt:lpstr>Διαλυτότητα των ισομερών της πεντανόλης στο νερό</vt:lpstr>
      <vt:lpstr>Διαλυτότητα παραγώγων της sulphonamide στο νερό</vt:lpstr>
      <vt:lpstr>Επίδραση των υποκαταστατών στην διαλυτότητα των παραγώγων της acetanilide (X-phen-NHCOCH3)</vt:lpstr>
      <vt:lpstr>Μηχανισμός Διαλυτοποίησης (1)</vt:lpstr>
      <vt:lpstr>Μηχανισμός Διαλυτοποίησης (2)</vt:lpstr>
      <vt:lpstr>Δεσμός Υδρογόνου ανάμεσα στα μόρια του νερού και οργανικών ενώσεων</vt:lpstr>
      <vt:lpstr>PowerPoint Presentation</vt:lpstr>
      <vt:lpstr>PowerPoint Presentation</vt:lpstr>
      <vt:lpstr>Διαλυτότητα αερίων σε υγρά</vt:lpstr>
      <vt:lpstr>Διαλυτότητα αερίων στα υγρά</vt:lpstr>
      <vt:lpstr>Διαλυτότητα αερίων στα υγρά</vt:lpstr>
      <vt:lpstr>Διαλυτότητα υγρών στα υγρά</vt:lpstr>
      <vt:lpstr>Διαλυτότητα υγρών στα υγρά</vt:lpstr>
      <vt:lpstr>Διαλυτότητα υγρών στα υγρά</vt:lpstr>
      <vt:lpstr>Διαλυτότητα στερεών στα υγρά (1)</vt:lpstr>
      <vt:lpstr>Διαλυτότητα στερεών στα υγρά (2)</vt:lpstr>
      <vt:lpstr>Διαλυτότητα Ισχυρών Ηλεκτρολυτών (1)</vt:lpstr>
      <vt:lpstr>Διαλυτότητα Ισχυρών Ηλεκτρολυτών (2)</vt:lpstr>
      <vt:lpstr>Διαλυτότητα Ισχυρών Ηλεκτρολυτών (3)</vt:lpstr>
      <vt:lpstr>Διαλυτότητα Ασθενών Ηλεκτρολυτών (1)</vt:lpstr>
      <vt:lpstr>Διαλυτότητα Ασθενών Ηλεκτρολυτών (2)</vt:lpstr>
      <vt:lpstr>Διαλυτότητα έναντι του pH για ασθενή όξινη β.ε.</vt:lpstr>
      <vt:lpstr>Διαλυτότητα έναντι του pH για ασθενή όξινη β.ε.</vt:lpstr>
      <vt:lpstr>Μεταβολή της διαλυτότητας δυσδιάλυτου ασθενούς οξέος με το pH (1)</vt:lpstr>
      <vt:lpstr>Μεταβολή της διαλυτότητας δυσδιάλυτου ασθενούς οξέος με το pH (2)</vt:lpstr>
      <vt:lpstr>Μεταβολή της διαλυτότητας δυσδιάλυτου ασθενούς βάσεως με το pH (1)</vt:lpstr>
      <vt:lpstr>Μεταβολή της διαλυτότητας δυσδιάλυτου ασθενούς βάσεως με το pH (2)</vt:lpstr>
      <vt:lpstr>Μεταβολή της διαλυτότητας δυσδιάλυτου ασθενούς βάσεως με το pH (3)</vt:lpstr>
      <vt:lpstr>Μεταβολή της διαλυτότητας δυσδιάλυτου αμφολύτη με το pH (1)</vt:lpstr>
      <vt:lpstr>Μεταβολή της διαλυτότητας δυσδιάλυτου αμφολύτη με το pH (2)</vt:lpstr>
      <vt:lpstr>Εξισώσεις Διαλυτότητας (1)</vt:lpstr>
      <vt:lpstr>Εξισώσεις Διαλυτότητας (2)</vt:lpstr>
      <vt:lpstr>Μειωμένη διαλυτότητα ιονισμένης μορφής </vt:lpstr>
      <vt:lpstr>Προσδιορισμός διαλυτότητας με την μέθοδο της θολερότητας (μέθοδος Green)</vt:lpstr>
      <vt:lpstr>Επίδραση διαλυτών στην διαλυτότητα βιοδραστικής ένωσης (1)</vt:lpstr>
      <vt:lpstr>Επίδραση διαλυτών στην διαλυτότητα βιοδραστικής ένωσης (2)</vt:lpstr>
      <vt:lpstr>Επίδραση διαλυτών στην διαλυτότητα βιοδραστικής ένωσης (3)</vt:lpstr>
      <vt:lpstr>Επίδραση διαλυτών στην διαλυτότητα βιοδραστικής ένωσης (4)</vt:lpstr>
      <vt:lpstr>Συνδυασμένη δράση pH και διαλυτών</vt:lpstr>
      <vt:lpstr>Πρότυπο Yalkowsky – Robino (1)</vt:lpstr>
      <vt:lpstr>Πρότυπο Yalkowsky – Robino (2)</vt:lpstr>
      <vt:lpstr>Επίδραση επιφανειοδραστικών ενώσεων - 1</vt:lpstr>
      <vt:lpstr>Επίδραση επιφανειοδραστικών ενώσεων - 2</vt:lpstr>
      <vt:lpstr>Επίδραση επιφανειοδραστικών ενώσεων - 3</vt:lpstr>
      <vt:lpstr>Επίδραση επιφανειοδραστικών ενώσεων - 4</vt:lpstr>
      <vt:lpstr>Επίδραση επιφανειοδραστικών ενώσεων - 5</vt:lpstr>
      <vt:lpstr>Επίδραση επιφανειοδραστικών ενώσεων - 6</vt:lpstr>
      <vt:lpstr>Επίδραση επιφανειοδραστικών ενώσεων - 7</vt:lpstr>
      <vt:lpstr>Επίδραση της συμπλοκοποίησης σε συστήματα πολλών συστατικών</vt:lpstr>
      <vt:lpstr>Επίδραση μεγέθους και σχήματος σωματιδίων στην διαλυτότητα</vt:lpstr>
      <vt:lpstr>Επίδραση της κρυσταλλικής δομής στην διαλυτότητα</vt:lpstr>
      <vt:lpstr>Κρυσταλλική – Άμορφη κατάσταση</vt:lpstr>
      <vt:lpstr>Κατανομή  χημικών ενώσεων ανάμεσα σε μη αναμίξιμους διαλύτες (1)</vt:lpstr>
      <vt:lpstr>Κατανομή  χημικών ενώσεων ανάμεσα σε μη αναμίξιμους διαλύτες (2)</vt:lpstr>
      <vt:lpstr>Κατανομή  χημικών ενώσεων ανάμεσα σε μη αναμίξιμους διαλύτες (3)</vt:lpstr>
      <vt:lpstr>Κατανομή  χημικών ενώσεων ανάμεσα σε μη αναμίξιμους διαλύτες (4)</vt:lpstr>
      <vt:lpstr>Κατανομή  χημικών ενώσεων ανάμεσα σε μη αναμίξιμους διαλύτες (5)</vt:lpstr>
      <vt:lpstr>PowerPoint Presentation</vt:lpstr>
      <vt:lpstr>Μεταβολή του logD ασθενούς βάσης έναντι του pH</vt:lpstr>
      <vt:lpstr>PowerPoint Presentation</vt:lpstr>
      <vt:lpstr>Κατανομή χημικών ενώσεων ανάμεσα σε μη αναμίξιμους διαλύτες (5)</vt:lpstr>
      <vt:lpstr>Εφαρμογή του συντελεστή κατανομής στην Αναλυτική και την Οργανική Χημεία (1)</vt:lpstr>
      <vt:lpstr>Εφαρμογή του συντελεστή κατανομής στην Αναλυτική και την Οργανική Χημεία (2)</vt:lpstr>
      <vt:lpstr>Επίδραση της ιοντικής διάστασης και της μοριακής σύζευξης στην κατανομή ουσιών σε μη-αναμίξιμους διαλύτες </vt:lpstr>
      <vt:lpstr>Διάσταση του Βενζοϊκού οξέος στην υδατική φάση (1) </vt:lpstr>
      <vt:lpstr>Διάσταση του Βενζοϊκού οξέος στην υδατική φάση (2)</vt:lpstr>
      <vt:lpstr>Σύζευξη του Βενζοϊκού οξέος στην οργανική φάση </vt:lpstr>
      <vt:lpstr>Συντηρητική δράση ασθενών οξέων στο σύστημα ελαίου/νερού</vt:lpstr>
      <vt:lpstr>Συντηρητικά σε φαρμακευτικά σκευάσματα</vt:lpstr>
      <vt:lpstr>Υπολογισμός ολικής ποσότητας Βενζοϊκού Οξέος που πρέπει να προστεθεί ως συντηρητικό (1)</vt:lpstr>
      <vt:lpstr>Υπολογισμός ολικής ποσότητας Βενζοϊκού Οξέος που πρέπει να προστεθεί ως συντηρητικό (2)</vt:lpstr>
      <vt:lpstr>Απώλειες συντηρητικού σε σκεύασμα </vt:lpstr>
      <vt:lpstr>Δράση βιοδραστικών ενώσεων και Συντελεστές Κατανομής (1)</vt:lpstr>
      <vt:lpstr>Δράση βιοδραστικών ενώσεων και Συντελεστές Κατανομής (2)</vt:lpstr>
      <vt:lpstr>Σημείωμα Αναφοράς</vt:lpstr>
      <vt:lpstr>Σημείωμα Αδειοδότησης</vt:lpstr>
      <vt:lpstr>Τέλος Ενότητας</vt:lpstr>
    </vt:vector>
  </TitlesOfParts>
  <Company>Home 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ΔΙΑΛΥΤΟΤΗΤΑ - ΚΑΤΑΝΟΜΗ</dc:title>
  <dc:creator>Pavlos Marina</dc:creator>
  <cp:lastModifiedBy>admin</cp:lastModifiedBy>
  <cp:revision>210</cp:revision>
  <cp:lastPrinted>2012-03-14T19:42:49Z</cp:lastPrinted>
  <dcterms:created xsi:type="dcterms:W3CDTF">2007-03-07T18:33:42Z</dcterms:created>
  <dcterms:modified xsi:type="dcterms:W3CDTF">2015-04-06T18:54:58Z</dcterms:modified>
</cp:coreProperties>
</file>