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79" r:id="rId4"/>
    <p:sldId id="276" r:id="rId5"/>
    <p:sldId id="280" r:id="rId6"/>
    <p:sldId id="282" r:id="rId7"/>
    <p:sldId id="283" r:id="rId8"/>
    <p:sldId id="317" r:id="rId9"/>
    <p:sldId id="297" r:id="rId10"/>
    <p:sldId id="311" r:id="rId11"/>
    <p:sldId id="320" r:id="rId12"/>
    <p:sldId id="308" r:id="rId13"/>
    <p:sldId id="302" r:id="rId14"/>
    <p:sldId id="265" r:id="rId15"/>
    <p:sldId id="319" r:id="rId16"/>
    <p:sldId id="303" r:id="rId17"/>
    <p:sldId id="313" r:id="rId18"/>
    <p:sldId id="287" r:id="rId19"/>
    <p:sldId id="288" r:id="rId20"/>
    <p:sldId id="316" r:id="rId21"/>
    <p:sldId id="314"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FCC37-5576-42ED-83CA-935A45539EDB}" v="374" dt="2024-04-04T15:45:20.606"/>
    <p1510:client id="{F4C3DCD1-B3D6-498E-BA26-E8B69D7F656E}" v="1644" dt="2024-04-03T14:49:06.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85BAD-C253-4EF0-BBB4-4E03CA415E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93B49601-067A-41A7-B539-4AB306C80FE0}">
      <dgm:prSet phldrT="[Κείμενο]" phldr="0"/>
      <dgm:spPr>
        <a:solidFill>
          <a:schemeClr val="accent1">
            <a:lumMod val="60000"/>
            <a:lumOff val="40000"/>
          </a:schemeClr>
        </a:solidFill>
      </dgm:spPr>
      <dgm:t>
        <a:bodyPr/>
        <a:lstStyle/>
        <a:p>
          <a:pPr rtl="0"/>
          <a:r>
            <a:rPr lang="el-GR" dirty="0">
              <a:latin typeface="Times New Roman" panose="02020603050405020304" pitchFamily="18" charset="0"/>
              <a:cs typeface="Times New Roman" panose="02020603050405020304" pitchFamily="18" charset="0"/>
            </a:rPr>
            <a:t>HIV 1</a:t>
          </a:r>
        </a:p>
      </dgm:t>
    </dgm:pt>
    <dgm:pt modelId="{ADF3C94C-581B-49E7-B3EF-F193C5170D9D}" type="parTrans" cxnId="{6AE7EEE5-BD5D-4DE5-8BD3-67239644D6FF}">
      <dgm:prSet/>
      <dgm:spPr/>
      <dgm:t>
        <a:bodyPr/>
        <a:lstStyle/>
        <a:p>
          <a:endParaRPr lang="el-GR"/>
        </a:p>
      </dgm:t>
    </dgm:pt>
    <dgm:pt modelId="{C3C1F157-821F-4ED4-89DF-CD1ED4A1ADE6}" type="sibTrans" cxnId="{6AE7EEE5-BD5D-4DE5-8BD3-67239644D6FF}">
      <dgm:prSet/>
      <dgm:spPr/>
      <dgm:t>
        <a:bodyPr/>
        <a:lstStyle/>
        <a:p>
          <a:endParaRPr lang="el-GR"/>
        </a:p>
      </dgm:t>
    </dgm:pt>
    <dgm:pt modelId="{C96E0C84-56D3-4155-A4E5-3F9AE9A8D263}">
      <dgm:prSet phldrT="[Κείμενο]" phldr="0"/>
      <dgm:spPr/>
      <dgm:t>
        <a:bodyPr/>
        <a:lstStyle/>
        <a:p>
          <a:pPr rtl="0"/>
          <a:r>
            <a:rPr lang="el-GR" dirty="0">
              <a:latin typeface="Times New Roman" panose="02020603050405020304" pitchFamily="18" charset="0"/>
              <a:cs typeface="Times New Roman" panose="02020603050405020304" pitchFamily="18" charset="0"/>
            </a:rPr>
            <a:t>Πιο λοιμογόνος και μεταδοτικός</a:t>
          </a:r>
        </a:p>
      </dgm:t>
    </dgm:pt>
    <dgm:pt modelId="{ADE15E6F-0C17-4417-8937-47EC547B0193}" type="parTrans" cxnId="{8B244563-0625-4E9A-B13D-17669E598B7F}">
      <dgm:prSet/>
      <dgm:spPr/>
      <dgm:t>
        <a:bodyPr/>
        <a:lstStyle/>
        <a:p>
          <a:endParaRPr lang="el-GR"/>
        </a:p>
      </dgm:t>
    </dgm:pt>
    <dgm:pt modelId="{DA113AF4-7744-4F78-A39B-A65200DA72E8}" type="sibTrans" cxnId="{8B244563-0625-4E9A-B13D-17669E598B7F}">
      <dgm:prSet/>
      <dgm:spPr/>
      <dgm:t>
        <a:bodyPr/>
        <a:lstStyle/>
        <a:p>
          <a:endParaRPr lang="el-GR"/>
        </a:p>
      </dgm:t>
    </dgm:pt>
    <dgm:pt modelId="{9265ED4B-0C20-406E-81BB-B6054CA445D3}">
      <dgm:prSet phldrT="[Κείμενο]" phldr="0"/>
      <dgm:spPr/>
      <dgm:t>
        <a:bodyPr/>
        <a:lstStyle/>
        <a:p>
          <a:pPr rtl="0"/>
          <a:r>
            <a:rPr lang="el-GR" dirty="0">
              <a:latin typeface="Times New Roman" panose="02020603050405020304" pitchFamily="18" charset="0"/>
              <a:cs typeface="Times New Roman" panose="02020603050405020304" pitchFamily="18" charset="0"/>
            </a:rPr>
            <a:t>Προέρχεται από την μετάδοση στελέχους του SIV από το γένος των πιθήκων της Κεντροδυτικής Αφρικής</a:t>
          </a:r>
        </a:p>
      </dgm:t>
    </dgm:pt>
    <dgm:pt modelId="{3CBE4401-AA4F-4BEE-BC2E-99A5AE213A79}" type="parTrans" cxnId="{1A2CCB7D-01E6-4A96-BE00-6D43374E58F6}">
      <dgm:prSet/>
      <dgm:spPr/>
      <dgm:t>
        <a:bodyPr/>
        <a:lstStyle/>
        <a:p>
          <a:endParaRPr lang="el-GR"/>
        </a:p>
      </dgm:t>
    </dgm:pt>
    <dgm:pt modelId="{88BC1112-360F-427F-9FE5-7F4BDA95FB61}" type="sibTrans" cxnId="{1A2CCB7D-01E6-4A96-BE00-6D43374E58F6}">
      <dgm:prSet/>
      <dgm:spPr/>
      <dgm:t>
        <a:bodyPr/>
        <a:lstStyle/>
        <a:p>
          <a:endParaRPr lang="el-GR"/>
        </a:p>
      </dgm:t>
    </dgm:pt>
    <dgm:pt modelId="{96387562-2E74-4F15-AAF3-657B9E1AD5D0}">
      <dgm:prSet phldrT="[Κείμενο]" phldr="0"/>
      <dgm:spPr/>
      <dgm:t>
        <a:bodyPr/>
        <a:lstStyle/>
        <a:p>
          <a:pPr rtl="0"/>
          <a:r>
            <a:rPr lang="el-GR" dirty="0">
              <a:latin typeface="Times New Roman" panose="02020603050405020304" pitchFamily="18" charset="0"/>
              <a:cs typeface="Times New Roman" panose="02020603050405020304" pitchFamily="18" charset="0"/>
            </a:rPr>
            <a:t>HIV 2</a:t>
          </a:r>
        </a:p>
      </dgm:t>
    </dgm:pt>
    <dgm:pt modelId="{A64CBA0B-0394-41D4-BCF1-CB34D5116AE9}" type="parTrans" cxnId="{EE7D3BE9-63E6-4E94-87EB-4D4E0A4B0EE0}">
      <dgm:prSet/>
      <dgm:spPr/>
      <dgm:t>
        <a:bodyPr/>
        <a:lstStyle/>
        <a:p>
          <a:endParaRPr lang="el-GR"/>
        </a:p>
      </dgm:t>
    </dgm:pt>
    <dgm:pt modelId="{5D491424-5F56-4E11-BB9A-929BF083EC9A}" type="sibTrans" cxnId="{EE7D3BE9-63E6-4E94-87EB-4D4E0A4B0EE0}">
      <dgm:prSet/>
      <dgm:spPr/>
      <dgm:t>
        <a:bodyPr/>
        <a:lstStyle/>
        <a:p>
          <a:endParaRPr lang="el-GR"/>
        </a:p>
      </dgm:t>
    </dgm:pt>
    <dgm:pt modelId="{72936708-2139-4754-8D83-E30E2AFAFD18}">
      <dgm:prSet phldrT="[Κείμενο]" phldr="0"/>
      <dgm:spPr/>
      <dgm:t>
        <a:bodyPr/>
        <a:lstStyle/>
        <a:p>
          <a:pPr rtl="0"/>
          <a:r>
            <a:rPr lang="el-GR" dirty="0">
              <a:latin typeface="Times New Roman" panose="02020603050405020304" pitchFamily="18" charset="0"/>
              <a:cs typeface="Times New Roman" panose="02020603050405020304" pitchFamily="18" charset="0"/>
            </a:rPr>
            <a:t>Χαμηλότερα επίπεδα </a:t>
          </a:r>
          <a:r>
            <a:rPr lang="el-GR" dirty="0" err="1">
              <a:latin typeface="Times New Roman" panose="02020603050405020304" pitchFamily="18" charset="0"/>
              <a:cs typeface="Times New Roman" panose="02020603050405020304" pitchFamily="18" charset="0"/>
            </a:rPr>
            <a:t>ιϊκού</a:t>
          </a:r>
          <a:r>
            <a:rPr lang="el-GR" dirty="0">
              <a:latin typeface="Times New Roman" panose="02020603050405020304" pitchFamily="18" charset="0"/>
              <a:cs typeface="Times New Roman" panose="02020603050405020304" pitchFamily="18" charset="0"/>
            </a:rPr>
            <a:t> φορτίου</a:t>
          </a:r>
        </a:p>
      </dgm:t>
    </dgm:pt>
    <dgm:pt modelId="{33AFACA0-1AAA-4EAC-9F5D-6A18E857C25B}" type="parTrans" cxnId="{6FA4FADD-C451-4630-BB8B-A756C2EDCDA6}">
      <dgm:prSet/>
      <dgm:spPr/>
      <dgm:t>
        <a:bodyPr/>
        <a:lstStyle/>
        <a:p>
          <a:endParaRPr lang="el-GR"/>
        </a:p>
      </dgm:t>
    </dgm:pt>
    <dgm:pt modelId="{46B96DBB-F781-4579-ADF3-EE3FB9F86650}" type="sibTrans" cxnId="{6FA4FADD-C451-4630-BB8B-A756C2EDCDA6}">
      <dgm:prSet/>
      <dgm:spPr/>
      <dgm:t>
        <a:bodyPr/>
        <a:lstStyle/>
        <a:p>
          <a:endParaRPr lang="el-GR"/>
        </a:p>
      </dgm:t>
    </dgm:pt>
    <dgm:pt modelId="{20331BFA-0D48-49D5-B7C4-676C2DB2B77D}">
      <dgm:prSet phldrT="[Κείμενο]" phldr="0"/>
      <dgm:spPr/>
      <dgm:t>
        <a:bodyPr/>
        <a:lstStyle/>
        <a:p>
          <a:pPr rtl="0"/>
          <a:r>
            <a:rPr lang="el-GR" dirty="0">
              <a:latin typeface="Times New Roman" panose="02020603050405020304" pitchFamily="18" charset="0"/>
              <a:cs typeface="Times New Roman" panose="02020603050405020304" pitchFamily="18" charset="0"/>
            </a:rPr>
            <a:t>Μειωμένη καταστροφή CD4 Τ-λεμφοκυττάρων, κάθετη μετάδοση και παρουσιάζει λιγότερες πιθανότητες εξέλιξης σε AIDS</a:t>
          </a:r>
        </a:p>
      </dgm:t>
    </dgm:pt>
    <dgm:pt modelId="{DD3176F5-87F9-45F6-AF63-658FA22B4F61}" type="parTrans" cxnId="{EA99F574-7E24-4977-B1C4-8EA92503C4AF}">
      <dgm:prSet/>
      <dgm:spPr/>
      <dgm:t>
        <a:bodyPr/>
        <a:lstStyle/>
        <a:p>
          <a:endParaRPr lang="el-GR"/>
        </a:p>
      </dgm:t>
    </dgm:pt>
    <dgm:pt modelId="{59E9F261-435C-4C18-B30D-833F558DA0C0}" type="sibTrans" cxnId="{EA99F574-7E24-4977-B1C4-8EA92503C4AF}">
      <dgm:prSet/>
      <dgm:spPr/>
      <dgm:t>
        <a:bodyPr/>
        <a:lstStyle/>
        <a:p>
          <a:endParaRPr lang="el-GR"/>
        </a:p>
      </dgm:t>
    </dgm:pt>
    <dgm:pt modelId="{2E91738B-529E-49BA-B4C1-B8F9671A1B10}">
      <dgm:prSet phldr="0"/>
      <dgm:spPr/>
      <dgm:t>
        <a:bodyPr/>
        <a:lstStyle/>
        <a:p>
          <a:pPr rtl="0"/>
          <a:r>
            <a:rPr lang="el-GR" dirty="0">
              <a:latin typeface="Times New Roman" panose="02020603050405020304" pitchFamily="18" charset="0"/>
              <a:cs typeface="Times New Roman" panose="02020603050405020304" pitchFamily="18" charset="0"/>
            </a:rPr>
            <a:t>Υπεύθυνο για την πλειοψηφία των HIV λοιμώξεων παγκοσμίος</a:t>
          </a:r>
        </a:p>
      </dgm:t>
    </dgm:pt>
    <dgm:pt modelId="{4B770618-A6FE-4542-90D5-9BD9951BA836}" type="parTrans" cxnId="{1C2B196E-A949-4BB8-A395-6B0990D130B1}">
      <dgm:prSet/>
      <dgm:spPr/>
      <dgm:t>
        <a:bodyPr/>
        <a:lstStyle/>
        <a:p>
          <a:endParaRPr lang="el-GR"/>
        </a:p>
      </dgm:t>
    </dgm:pt>
    <dgm:pt modelId="{52309D35-54D1-4ED6-9A98-7EA371B259CF}" type="sibTrans" cxnId="{1C2B196E-A949-4BB8-A395-6B0990D130B1}">
      <dgm:prSet/>
      <dgm:spPr/>
      <dgm:t>
        <a:bodyPr/>
        <a:lstStyle/>
        <a:p>
          <a:endParaRPr lang="el-GR"/>
        </a:p>
      </dgm:t>
    </dgm:pt>
    <dgm:pt modelId="{96433766-D7C4-4BF9-A58D-32D7793EDA98}">
      <dgm:prSet phldr="0"/>
      <dgm:spPr/>
      <dgm:t>
        <a:bodyPr/>
        <a:lstStyle/>
        <a:p>
          <a:pPr rtl="0"/>
          <a:r>
            <a:rPr lang="el-GR" dirty="0">
              <a:latin typeface="Times New Roman" panose="02020603050405020304" pitchFamily="18" charset="0"/>
              <a:cs typeface="Times New Roman" panose="02020603050405020304" pitchFamily="18" charset="0"/>
            </a:rPr>
            <a:t>Ανθεκτικότητα σε </a:t>
          </a:r>
          <a:r>
            <a:rPr lang="el-GR" dirty="0" err="1">
              <a:latin typeface="Times New Roman" panose="02020603050405020304" pitchFamily="18" charset="0"/>
              <a:cs typeface="Times New Roman" panose="02020603050405020304" pitchFamily="18" charset="0"/>
            </a:rPr>
            <a:t>νουκλεοσιδικούς</a:t>
          </a:r>
          <a:r>
            <a:rPr lang="el-GR" dirty="0">
              <a:latin typeface="Times New Roman" panose="02020603050405020304" pitchFamily="18" charset="0"/>
              <a:cs typeface="Times New Roman" panose="02020603050405020304" pitchFamily="18" charset="0"/>
            </a:rPr>
            <a:t> αναστολείς της αντίστροφης μεταγραφάσης</a:t>
          </a:r>
        </a:p>
      </dgm:t>
    </dgm:pt>
    <dgm:pt modelId="{A8D5B74B-9066-4A0F-AEA6-9BC2B9AE1E6B}" type="parTrans" cxnId="{6AE969BC-3574-4935-BA3C-8AD9C68FFF4C}">
      <dgm:prSet/>
      <dgm:spPr/>
      <dgm:t>
        <a:bodyPr/>
        <a:lstStyle/>
        <a:p>
          <a:endParaRPr lang="el-GR"/>
        </a:p>
      </dgm:t>
    </dgm:pt>
    <dgm:pt modelId="{BFF0DD2F-233E-4522-9359-85542E3D5C37}" type="sibTrans" cxnId="{6AE969BC-3574-4935-BA3C-8AD9C68FFF4C}">
      <dgm:prSet/>
      <dgm:spPr/>
      <dgm:t>
        <a:bodyPr/>
        <a:lstStyle/>
        <a:p>
          <a:endParaRPr lang="el-GR"/>
        </a:p>
      </dgm:t>
    </dgm:pt>
    <dgm:pt modelId="{5BAF8DF8-6DC6-4D09-A8DD-E85D09FE4B23}">
      <dgm:prSet phldr="0"/>
      <dgm:spPr/>
      <dgm:t>
        <a:bodyPr/>
        <a:lstStyle/>
        <a:p>
          <a:pPr rtl="0"/>
          <a:r>
            <a:rPr lang="el-GR" dirty="0">
              <a:latin typeface="Times New Roman" panose="02020603050405020304" pitchFamily="18" charset="0"/>
              <a:cs typeface="Times New Roman" panose="02020603050405020304" pitchFamily="18" charset="0"/>
            </a:rPr>
            <a:t>Προέρχεται από ένα είδος πιθήκων της Δυτικής Αφρικής</a:t>
          </a:r>
        </a:p>
      </dgm:t>
    </dgm:pt>
    <dgm:pt modelId="{D64F1EA9-8BC1-4974-9279-C55D72AD4B51}" type="parTrans" cxnId="{C49FA79F-E18F-49DC-A9E4-334148D1AA41}">
      <dgm:prSet/>
      <dgm:spPr/>
      <dgm:t>
        <a:bodyPr/>
        <a:lstStyle/>
        <a:p>
          <a:endParaRPr lang="el-GR"/>
        </a:p>
      </dgm:t>
    </dgm:pt>
    <dgm:pt modelId="{241D1EEC-5C51-4A1D-B696-F463E36D9477}" type="sibTrans" cxnId="{C49FA79F-E18F-49DC-A9E4-334148D1AA41}">
      <dgm:prSet/>
      <dgm:spPr/>
      <dgm:t>
        <a:bodyPr/>
        <a:lstStyle/>
        <a:p>
          <a:endParaRPr lang="el-GR"/>
        </a:p>
      </dgm:t>
    </dgm:pt>
    <dgm:pt modelId="{4C2CF6A5-5BD9-4BD2-9396-41DE97BD6BA5}" type="pres">
      <dgm:prSet presAssocID="{66485BAD-C253-4EF0-BBB4-4E03CA415E94}" presName="Name0" presStyleCnt="0">
        <dgm:presLayoutVars>
          <dgm:dir/>
          <dgm:animLvl val="lvl"/>
          <dgm:resizeHandles val="exact"/>
        </dgm:presLayoutVars>
      </dgm:prSet>
      <dgm:spPr/>
    </dgm:pt>
    <dgm:pt modelId="{6CCB185B-4B4B-42CB-AD7A-76EAD7E5717B}" type="pres">
      <dgm:prSet presAssocID="{93B49601-067A-41A7-B539-4AB306C80FE0}" presName="composite" presStyleCnt="0"/>
      <dgm:spPr/>
    </dgm:pt>
    <dgm:pt modelId="{9D35D6D5-0EC7-4786-868D-B5471758B0C0}" type="pres">
      <dgm:prSet presAssocID="{93B49601-067A-41A7-B539-4AB306C80FE0}" presName="parTx" presStyleLbl="alignNode1" presStyleIdx="0" presStyleCnt="2">
        <dgm:presLayoutVars>
          <dgm:chMax val="0"/>
          <dgm:chPref val="0"/>
          <dgm:bulletEnabled val="1"/>
        </dgm:presLayoutVars>
      </dgm:prSet>
      <dgm:spPr>
        <a:solidFill>
          <a:schemeClr val="bg1">
            <a:lumMod val="50000"/>
          </a:schemeClr>
        </a:solidFill>
      </dgm:spPr>
    </dgm:pt>
    <dgm:pt modelId="{EC3BB359-99A1-499E-91F2-0C6F7D3F74ED}" type="pres">
      <dgm:prSet presAssocID="{93B49601-067A-41A7-B539-4AB306C80FE0}" presName="desTx" presStyleLbl="alignAccFollowNode1" presStyleIdx="0" presStyleCnt="2">
        <dgm:presLayoutVars>
          <dgm:bulletEnabled val="1"/>
        </dgm:presLayoutVars>
      </dgm:prSet>
      <dgm:spPr>
        <a:solidFill>
          <a:schemeClr val="bg1">
            <a:lumMod val="85000"/>
          </a:schemeClr>
        </a:solidFill>
      </dgm:spPr>
    </dgm:pt>
    <dgm:pt modelId="{C566C14C-A17A-42A9-BEA8-C0334F0AA936}" type="pres">
      <dgm:prSet presAssocID="{C3C1F157-821F-4ED4-89DF-CD1ED4A1ADE6}" presName="space" presStyleCnt="0"/>
      <dgm:spPr/>
    </dgm:pt>
    <dgm:pt modelId="{A979CBF7-E002-4014-8FA2-9297D6D45F76}" type="pres">
      <dgm:prSet presAssocID="{96387562-2E74-4F15-AAF3-657B9E1AD5D0}" presName="composite" presStyleCnt="0"/>
      <dgm:spPr/>
    </dgm:pt>
    <dgm:pt modelId="{A3D08B01-EABE-412E-A665-D3AE31203D25}" type="pres">
      <dgm:prSet presAssocID="{96387562-2E74-4F15-AAF3-657B9E1AD5D0}" presName="parTx" presStyleLbl="alignNode1" presStyleIdx="1" presStyleCnt="2">
        <dgm:presLayoutVars>
          <dgm:chMax val="0"/>
          <dgm:chPref val="0"/>
          <dgm:bulletEnabled val="1"/>
        </dgm:presLayoutVars>
      </dgm:prSet>
      <dgm:spPr>
        <a:solidFill>
          <a:schemeClr val="bg1">
            <a:lumMod val="50000"/>
          </a:schemeClr>
        </a:solidFill>
      </dgm:spPr>
    </dgm:pt>
    <dgm:pt modelId="{4D89FEDC-FD82-499A-AE8C-E2C0699C7A68}" type="pres">
      <dgm:prSet presAssocID="{96387562-2E74-4F15-AAF3-657B9E1AD5D0}" presName="desTx" presStyleLbl="alignAccFollowNode1" presStyleIdx="1" presStyleCnt="2">
        <dgm:presLayoutVars>
          <dgm:bulletEnabled val="1"/>
        </dgm:presLayoutVars>
      </dgm:prSet>
      <dgm:spPr>
        <a:solidFill>
          <a:schemeClr val="bg1">
            <a:lumMod val="85000"/>
          </a:schemeClr>
        </a:solidFill>
      </dgm:spPr>
    </dgm:pt>
  </dgm:ptLst>
  <dgm:cxnLst>
    <dgm:cxn modelId="{EF69D20C-2607-4AD2-8095-43317CBFBFAE}" type="presOf" srcId="{20331BFA-0D48-49D5-B7C4-676C2DB2B77D}" destId="{4D89FEDC-FD82-499A-AE8C-E2C0699C7A68}" srcOrd="0" destOrd="2" presId="urn:microsoft.com/office/officeart/2005/8/layout/hList1"/>
    <dgm:cxn modelId="{047B2619-4FE8-4233-9461-78B5FE158AB5}" type="presOf" srcId="{2E91738B-529E-49BA-B4C1-B8F9671A1B10}" destId="{EC3BB359-99A1-499E-91F2-0C6F7D3F74ED}" srcOrd="0" destOrd="2" presId="urn:microsoft.com/office/officeart/2005/8/layout/hList1"/>
    <dgm:cxn modelId="{090F7219-977B-4BEA-9142-3DCA9C6E7FD6}" type="presOf" srcId="{72936708-2139-4754-8D83-E30E2AFAFD18}" destId="{4D89FEDC-FD82-499A-AE8C-E2C0699C7A68}" srcOrd="0" destOrd="0" presId="urn:microsoft.com/office/officeart/2005/8/layout/hList1"/>
    <dgm:cxn modelId="{E8F1843E-C35E-4F52-A31B-1FADCA688476}" type="presOf" srcId="{5BAF8DF8-6DC6-4D09-A8DD-E85D09FE4B23}" destId="{4D89FEDC-FD82-499A-AE8C-E2C0699C7A68}" srcOrd="0" destOrd="1" presId="urn:microsoft.com/office/officeart/2005/8/layout/hList1"/>
    <dgm:cxn modelId="{8B244563-0625-4E9A-B13D-17669E598B7F}" srcId="{93B49601-067A-41A7-B539-4AB306C80FE0}" destId="{C96E0C84-56D3-4155-A4E5-3F9AE9A8D263}" srcOrd="0" destOrd="0" parTransId="{ADE15E6F-0C17-4417-8937-47EC547B0193}" sibTransId="{DA113AF4-7744-4F78-A39B-A65200DA72E8}"/>
    <dgm:cxn modelId="{1C2B196E-A949-4BB8-A395-6B0990D130B1}" srcId="{93B49601-067A-41A7-B539-4AB306C80FE0}" destId="{2E91738B-529E-49BA-B4C1-B8F9671A1B10}" srcOrd="2" destOrd="0" parTransId="{4B770618-A6FE-4542-90D5-9BD9951BA836}" sibTransId="{52309D35-54D1-4ED6-9A98-7EA371B259CF}"/>
    <dgm:cxn modelId="{8AD9F152-7600-4509-8583-B023CA6699FB}" type="presOf" srcId="{C96E0C84-56D3-4155-A4E5-3F9AE9A8D263}" destId="{EC3BB359-99A1-499E-91F2-0C6F7D3F74ED}" srcOrd="0" destOrd="0" presId="urn:microsoft.com/office/officeart/2005/8/layout/hList1"/>
    <dgm:cxn modelId="{EA99F574-7E24-4977-B1C4-8EA92503C4AF}" srcId="{96387562-2E74-4F15-AAF3-657B9E1AD5D0}" destId="{20331BFA-0D48-49D5-B7C4-676C2DB2B77D}" srcOrd="2" destOrd="0" parTransId="{DD3176F5-87F9-45F6-AF63-658FA22B4F61}" sibTransId="{59E9F261-435C-4C18-B30D-833F558DA0C0}"/>
    <dgm:cxn modelId="{1A2CCB7D-01E6-4A96-BE00-6D43374E58F6}" srcId="{93B49601-067A-41A7-B539-4AB306C80FE0}" destId="{9265ED4B-0C20-406E-81BB-B6054CA445D3}" srcOrd="1" destOrd="0" parTransId="{3CBE4401-AA4F-4BEE-BC2E-99A5AE213A79}" sibTransId="{88BC1112-360F-427F-9FE5-7F4BDA95FB61}"/>
    <dgm:cxn modelId="{C49FA79F-E18F-49DC-A9E4-334148D1AA41}" srcId="{96387562-2E74-4F15-AAF3-657B9E1AD5D0}" destId="{5BAF8DF8-6DC6-4D09-A8DD-E85D09FE4B23}" srcOrd="1" destOrd="0" parTransId="{D64F1EA9-8BC1-4974-9279-C55D72AD4B51}" sibTransId="{241D1EEC-5C51-4A1D-B696-F463E36D9477}"/>
    <dgm:cxn modelId="{E15671A6-90BC-4B96-856C-244381F95715}" type="presOf" srcId="{9265ED4B-0C20-406E-81BB-B6054CA445D3}" destId="{EC3BB359-99A1-499E-91F2-0C6F7D3F74ED}" srcOrd="0" destOrd="1" presId="urn:microsoft.com/office/officeart/2005/8/layout/hList1"/>
    <dgm:cxn modelId="{3CE518AF-7C7B-455E-A67F-4DC7A71E4E12}" type="presOf" srcId="{96433766-D7C4-4BF9-A58D-32D7793EDA98}" destId="{4D89FEDC-FD82-499A-AE8C-E2C0699C7A68}" srcOrd="0" destOrd="3" presId="urn:microsoft.com/office/officeart/2005/8/layout/hList1"/>
    <dgm:cxn modelId="{6AE969BC-3574-4935-BA3C-8AD9C68FFF4C}" srcId="{96387562-2E74-4F15-AAF3-657B9E1AD5D0}" destId="{96433766-D7C4-4BF9-A58D-32D7793EDA98}" srcOrd="3" destOrd="0" parTransId="{A8D5B74B-9066-4A0F-AEA6-9BC2B9AE1E6B}" sibTransId="{BFF0DD2F-233E-4522-9359-85542E3D5C37}"/>
    <dgm:cxn modelId="{511162D4-F253-44D8-ACC5-E5CE751720B8}" type="presOf" srcId="{66485BAD-C253-4EF0-BBB4-4E03CA415E94}" destId="{4C2CF6A5-5BD9-4BD2-9396-41DE97BD6BA5}" srcOrd="0" destOrd="0" presId="urn:microsoft.com/office/officeart/2005/8/layout/hList1"/>
    <dgm:cxn modelId="{6FA4FADD-C451-4630-BB8B-A756C2EDCDA6}" srcId="{96387562-2E74-4F15-AAF3-657B9E1AD5D0}" destId="{72936708-2139-4754-8D83-E30E2AFAFD18}" srcOrd="0" destOrd="0" parTransId="{33AFACA0-1AAA-4EAC-9F5D-6A18E857C25B}" sibTransId="{46B96DBB-F781-4579-ADF3-EE3FB9F86650}"/>
    <dgm:cxn modelId="{6AE7EEE5-BD5D-4DE5-8BD3-67239644D6FF}" srcId="{66485BAD-C253-4EF0-BBB4-4E03CA415E94}" destId="{93B49601-067A-41A7-B539-4AB306C80FE0}" srcOrd="0" destOrd="0" parTransId="{ADF3C94C-581B-49E7-B3EF-F193C5170D9D}" sibTransId="{C3C1F157-821F-4ED4-89DF-CD1ED4A1ADE6}"/>
    <dgm:cxn modelId="{1D3A95E6-79CF-4ACF-BAF1-A00CD2C0B123}" type="presOf" srcId="{96387562-2E74-4F15-AAF3-657B9E1AD5D0}" destId="{A3D08B01-EABE-412E-A665-D3AE31203D25}" srcOrd="0" destOrd="0" presId="urn:microsoft.com/office/officeart/2005/8/layout/hList1"/>
    <dgm:cxn modelId="{EE7D3BE9-63E6-4E94-87EB-4D4E0A4B0EE0}" srcId="{66485BAD-C253-4EF0-BBB4-4E03CA415E94}" destId="{96387562-2E74-4F15-AAF3-657B9E1AD5D0}" srcOrd="1" destOrd="0" parTransId="{A64CBA0B-0394-41D4-BCF1-CB34D5116AE9}" sibTransId="{5D491424-5F56-4E11-BB9A-929BF083EC9A}"/>
    <dgm:cxn modelId="{2D4C49F0-1967-447A-8C14-4EC5CF2D83B7}" type="presOf" srcId="{93B49601-067A-41A7-B539-4AB306C80FE0}" destId="{9D35D6D5-0EC7-4786-868D-B5471758B0C0}" srcOrd="0" destOrd="0" presId="urn:microsoft.com/office/officeart/2005/8/layout/hList1"/>
    <dgm:cxn modelId="{CF268754-6E2E-4912-92CD-CAD07302B0F1}" type="presParOf" srcId="{4C2CF6A5-5BD9-4BD2-9396-41DE97BD6BA5}" destId="{6CCB185B-4B4B-42CB-AD7A-76EAD7E5717B}" srcOrd="0" destOrd="0" presId="urn:microsoft.com/office/officeart/2005/8/layout/hList1"/>
    <dgm:cxn modelId="{736A6480-270D-4E32-99B5-BD6BE534CA76}" type="presParOf" srcId="{6CCB185B-4B4B-42CB-AD7A-76EAD7E5717B}" destId="{9D35D6D5-0EC7-4786-868D-B5471758B0C0}" srcOrd="0" destOrd="0" presId="urn:microsoft.com/office/officeart/2005/8/layout/hList1"/>
    <dgm:cxn modelId="{7765978B-7933-4F6B-95A8-42D55D19C9BD}" type="presParOf" srcId="{6CCB185B-4B4B-42CB-AD7A-76EAD7E5717B}" destId="{EC3BB359-99A1-499E-91F2-0C6F7D3F74ED}" srcOrd="1" destOrd="0" presId="urn:microsoft.com/office/officeart/2005/8/layout/hList1"/>
    <dgm:cxn modelId="{80C657C5-CC40-4084-9C71-607953E6F094}" type="presParOf" srcId="{4C2CF6A5-5BD9-4BD2-9396-41DE97BD6BA5}" destId="{C566C14C-A17A-42A9-BEA8-C0334F0AA936}" srcOrd="1" destOrd="0" presId="urn:microsoft.com/office/officeart/2005/8/layout/hList1"/>
    <dgm:cxn modelId="{B0288531-3C48-4AE7-B61A-56542918C086}" type="presParOf" srcId="{4C2CF6A5-5BD9-4BD2-9396-41DE97BD6BA5}" destId="{A979CBF7-E002-4014-8FA2-9297D6D45F76}" srcOrd="2" destOrd="0" presId="urn:microsoft.com/office/officeart/2005/8/layout/hList1"/>
    <dgm:cxn modelId="{5164F448-997E-4DFF-A364-43867BF983EC}" type="presParOf" srcId="{A979CBF7-E002-4014-8FA2-9297D6D45F76}" destId="{A3D08B01-EABE-412E-A665-D3AE31203D25}" srcOrd="0" destOrd="0" presId="urn:microsoft.com/office/officeart/2005/8/layout/hList1"/>
    <dgm:cxn modelId="{F5558455-9B8D-4662-ABF8-F3FFA57EAE86}" type="presParOf" srcId="{A979CBF7-E002-4014-8FA2-9297D6D45F76}" destId="{4D89FEDC-FD82-499A-AE8C-E2C0699C7A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8BBED-497B-491E-B64B-2E76F32767D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l-GR"/>
        </a:p>
      </dgm:t>
    </dgm:pt>
    <dgm:pt modelId="{307E2AF8-3E57-4AE9-8E1A-E2641A83D3A3}">
      <dgm:prSet phldrT="[Κείμενο]" phldr="0" custT="1"/>
      <dgm:spPr/>
      <dgm:t>
        <a:bodyPr/>
        <a:lstStyle/>
        <a:p>
          <a:pPr rtl="0"/>
          <a:r>
            <a:rPr lang="en-US" sz="1400" dirty="0">
              <a:solidFill>
                <a:schemeClr val="bg1"/>
              </a:solidFill>
              <a:latin typeface="Times New Roman" panose="02020603050405020304" pitchFamily="18" charset="0"/>
              <a:cs typeface="Times New Roman" panose="02020603050405020304" pitchFamily="18" charset="0"/>
            </a:rPr>
            <a:t>3. </a:t>
          </a:r>
          <a:r>
            <a:rPr lang="el-GR" sz="1400" dirty="0">
              <a:solidFill>
                <a:schemeClr val="bg1"/>
              </a:solidFill>
              <a:latin typeface="Times New Roman" panose="02020603050405020304" pitchFamily="18" charset="0"/>
              <a:cs typeface="Times New Roman" panose="02020603050405020304" pitchFamily="18" charset="0"/>
            </a:rPr>
            <a:t>Σύντηξη</a:t>
          </a:r>
          <a:r>
            <a:rPr lang="en-US" sz="1400" dirty="0">
              <a:solidFill>
                <a:schemeClr val="bg1"/>
              </a:solidFill>
              <a:latin typeface="Times New Roman" panose="02020603050405020304" pitchFamily="18" charset="0"/>
              <a:cs typeface="Times New Roman" panose="02020603050405020304" pitchFamily="18" charset="0"/>
            </a:rPr>
            <a:t>:</a:t>
          </a:r>
          <a:r>
            <a:rPr lang="el-GR" sz="1400" dirty="0">
              <a:solidFill>
                <a:schemeClr val="bg1"/>
              </a:solidFill>
              <a:latin typeface="Times New Roman" panose="02020603050405020304" pitchFamily="18" charset="0"/>
              <a:cs typeface="Times New Roman" panose="02020603050405020304" pitchFamily="18" charset="0"/>
            </a:rPr>
            <a:t> Με τη σύνδεση των βοηθητικών υποδοχέων ο ιός συντήκεται μέσω της </a:t>
          </a:r>
          <a:r>
            <a:rPr lang="en-US" sz="1400" dirty="0">
              <a:solidFill>
                <a:schemeClr val="bg1"/>
              </a:solidFill>
              <a:latin typeface="Times New Roman" panose="02020603050405020304" pitchFamily="18" charset="0"/>
              <a:cs typeface="Times New Roman" panose="02020603050405020304" pitchFamily="18" charset="0"/>
            </a:rPr>
            <a:t>gp41</a:t>
          </a:r>
          <a:r>
            <a:rPr lang="el-GR" sz="1400" dirty="0">
              <a:solidFill>
                <a:schemeClr val="bg1"/>
              </a:solidFill>
              <a:latin typeface="Times New Roman" panose="02020603050405020304" pitchFamily="18" charset="0"/>
              <a:cs typeface="Times New Roman" panose="02020603050405020304" pitchFamily="18" charset="0"/>
            </a:rPr>
            <a:t> η οποία παίρνει μια κατάλληλη δομή για την σύντηξη της </a:t>
          </a:r>
          <a:r>
            <a:rPr lang="el-GR" sz="1400" dirty="0" err="1">
              <a:solidFill>
                <a:schemeClr val="bg1"/>
              </a:solidFill>
              <a:latin typeface="Times New Roman" panose="02020603050405020304" pitchFamily="18" charset="0"/>
              <a:cs typeface="Times New Roman" panose="02020603050405020304" pitchFamily="18" charset="0"/>
            </a:rPr>
            <a:t>ιϊκής</a:t>
          </a:r>
          <a:r>
            <a:rPr lang="el-GR" sz="1400" dirty="0">
              <a:solidFill>
                <a:schemeClr val="bg1"/>
              </a:solidFill>
              <a:latin typeface="Times New Roman" panose="02020603050405020304" pitchFamily="18" charset="0"/>
              <a:cs typeface="Times New Roman" panose="02020603050405020304" pitchFamily="18" charset="0"/>
            </a:rPr>
            <a:t> και κυτταρική μεμβράνης.</a:t>
          </a:r>
          <a:r>
            <a:rPr lang="en-US"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Ύστερα ακολουθεί και είσοδος του </a:t>
          </a:r>
          <a:r>
            <a:rPr lang="el-GR" sz="1400" dirty="0" err="1">
              <a:solidFill>
                <a:schemeClr val="bg1"/>
              </a:solidFill>
              <a:latin typeface="Times New Roman" panose="02020603050405020304" pitchFamily="18" charset="0"/>
              <a:cs typeface="Times New Roman" panose="02020603050405020304" pitchFamily="18" charset="0"/>
            </a:rPr>
            <a:t>κεντροειδούς</a:t>
          </a:r>
          <a:r>
            <a:rPr lang="el-GR" sz="1400" dirty="0">
              <a:solidFill>
                <a:schemeClr val="bg1"/>
              </a:solidFill>
              <a:latin typeface="Times New Roman" panose="02020603050405020304" pitchFamily="18" charset="0"/>
              <a:cs typeface="Times New Roman" panose="02020603050405020304" pitchFamily="18" charset="0"/>
            </a:rPr>
            <a:t> πυρηνοειδούς του HIV στο κυτταρόπλασμα του ξενιστή.</a:t>
          </a:r>
        </a:p>
      </dgm:t>
    </dgm:pt>
    <dgm:pt modelId="{C9249836-F5AE-4CC3-AE11-BB97F159A145}" type="parTrans" cxnId="{2321FF87-2180-49CA-B820-DBA97FFBA014}">
      <dgm:prSet/>
      <dgm:spPr/>
      <dgm:t>
        <a:bodyPr/>
        <a:lstStyle/>
        <a:p>
          <a:endParaRPr lang="el-GR"/>
        </a:p>
      </dgm:t>
    </dgm:pt>
    <dgm:pt modelId="{0DF880D0-B73B-4D87-B8D3-931A70137990}" type="sibTrans" cxnId="{2321FF87-2180-49CA-B820-DBA97FFBA014}">
      <dgm:prSet/>
      <dgm:spPr/>
      <dgm:t>
        <a:bodyPr/>
        <a:lstStyle/>
        <a:p>
          <a:endParaRPr lang="el-GR"/>
        </a:p>
      </dgm:t>
    </dgm:pt>
    <dgm:pt modelId="{2B8C30ED-80C9-4B7C-9951-3B92ADA3EDCC}">
      <dgm:prSet phldrT="[Κείμενο]" phldr="0" custT="1"/>
      <dgm:spPr/>
      <dgm:t>
        <a:bodyPr/>
        <a:lstStyle/>
        <a:p>
          <a:pPr rtl="0"/>
          <a:r>
            <a:rPr lang="en-US" sz="1600" dirty="0">
              <a:solidFill>
                <a:schemeClr val="bg1"/>
              </a:solidFill>
              <a:latin typeface="Times New Roman" panose="02020603050405020304" pitchFamily="18" charset="0"/>
              <a:cs typeface="Times New Roman" panose="02020603050405020304" pitchFamily="18" charset="0"/>
            </a:rPr>
            <a:t>4</a:t>
          </a:r>
          <a:r>
            <a:rPr lang="el-GR" sz="1600" dirty="0">
              <a:solidFill>
                <a:schemeClr val="bg1"/>
              </a:solidFill>
              <a:latin typeface="Times New Roman" panose="02020603050405020304" pitchFamily="18" charset="0"/>
              <a:cs typeface="Times New Roman" panose="02020603050405020304" pitchFamily="18" charset="0"/>
            </a:rPr>
            <a:t>. Ακολουθεί το ξεδίπλωμα του </a:t>
          </a:r>
          <a:r>
            <a:rPr lang="el-GR" sz="1600" dirty="0" err="1">
              <a:solidFill>
                <a:schemeClr val="bg1"/>
              </a:solidFill>
              <a:latin typeface="Times New Roman" panose="02020603050405020304" pitchFamily="18" charset="0"/>
              <a:cs typeface="Times New Roman" panose="02020603050405020304" pitchFamily="18" charset="0"/>
            </a:rPr>
            <a:t>νουκλεοκαψιδίου</a:t>
          </a:r>
          <a:r>
            <a:rPr lang="el-GR" sz="1600" dirty="0">
              <a:solidFill>
                <a:schemeClr val="bg1"/>
              </a:solidFill>
              <a:latin typeface="Times New Roman" panose="02020603050405020304" pitchFamily="18" charset="0"/>
              <a:cs typeface="Times New Roman" panose="02020603050405020304" pitchFamily="18" charset="0"/>
            </a:rPr>
            <a:t> και απελευθέρωση του </a:t>
          </a:r>
          <a:r>
            <a:rPr lang="el-GR" sz="1600" dirty="0" err="1">
              <a:solidFill>
                <a:schemeClr val="bg1"/>
              </a:solidFill>
              <a:latin typeface="Times New Roman" panose="02020603050405020304" pitchFamily="18" charset="0"/>
              <a:cs typeface="Times New Roman" panose="02020603050405020304" pitchFamily="18" charset="0"/>
            </a:rPr>
            <a:t>νουκλεοπρωτεινικού</a:t>
          </a:r>
          <a:r>
            <a:rPr lang="el-GR" sz="1600" dirty="0">
              <a:solidFill>
                <a:schemeClr val="bg1"/>
              </a:solidFill>
              <a:latin typeface="Times New Roman" panose="02020603050405020304" pitchFamily="18" charset="0"/>
              <a:cs typeface="Times New Roman" panose="02020603050405020304" pitchFamily="18" charset="0"/>
            </a:rPr>
            <a:t> περιεχομένου με την βοήθεια των </a:t>
          </a:r>
          <a:r>
            <a:rPr lang="el-GR" sz="1600" dirty="0" err="1">
              <a:solidFill>
                <a:schemeClr val="bg1"/>
              </a:solidFill>
              <a:latin typeface="Times New Roman" panose="02020603050405020304" pitchFamily="18" charset="0"/>
              <a:cs typeface="Times New Roman" panose="02020603050405020304" pitchFamily="18" charset="0"/>
            </a:rPr>
            <a:t>ιϊκών</a:t>
          </a:r>
          <a:r>
            <a:rPr lang="el-GR" sz="1600" dirty="0">
              <a:solidFill>
                <a:schemeClr val="bg1"/>
              </a:solidFill>
              <a:latin typeface="Times New Roman" panose="02020603050405020304" pitchFamily="18" charset="0"/>
              <a:cs typeface="Times New Roman" panose="02020603050405020304" pitchFamily="18" charset="0"/>
            </a:rPr>
            <a:t> πρωτεϊνών NEF και VIF.</a:t>
          </a:r>
        </a:p>
      </dgm:t>
    </dgm:pt>
    <dgm:pt modelId="{614EFA6F-D736-49CB-BD8C-72AEBC9D1EA8}" type="parTrans" cxnId="{D7CAE452-F5A5-4895-902C-FCE9F0409C31}">
      <dgm:prSet/>
      <dgm:spPr/>
      <dgm:t>
        <a:bodyPr/>
        <a:lstStyle/>
        <a:p>
          <a:endParaRPr lang="el-GR"/>
        </a:p>
      </dgm:t>
    </dgm:pt>
    <dgm:pt modelId="{6F3B30FC-AB62-4935-A5D3-1CE5850C8642}" type="sibTrans" cxnId="{D7CAE452-F5A5-4895-902C-FCE9F0409C31}">
      <dgm:prSet/>
      <dgm:spPr/>
      <dgm:t>
        <a:bodyPr/>
        <a:lstStyle/>
        <a:p>
          <a:endParaRPr lang="el-GR"/>
        </a:p>
      </dgm:t>
    </dgm:pt>
    <dgm:pt modelId="{9E109875-9B7A-411F-B306-84994C77D965}">
      <dgm:prSet phldrT="[Κείμενο]" phldr="0"/>
      <dgm:spPr/>
      <dgm:t>
        <a:bodyPr/>
        <a:lstStyle/>
        <a:p>
          <a:pPr rtl="0"/>
          <a:r>
            <a:rPr lang="en-US" dirty="0">
              <a:solidFill>
                <a:schemeClr val="bg1"/>
              </a:solidFill>
              <a:latin typeface="Times New Roman" panose="02020603050405020304" pitchFamily="18" charset="0"/>
              <a:cs typeface="Times New Roman" panose="02020603050405020304" pitchFamily="18" charset="0"/>
            </a:rPr>
            <a:t>5. </a:t>
          </a:r>
          <a:r>
            <a:rPr lang="el-GR" dirty="0">
              <a:solidFill>
                <a:schemeClr val="bg1"/>
              </a:solidFill>
              <a:latin typeface="Times New Roman" panose="02020603050405020304" pitchFamily="18" charset="0"/>
              <a:cs typeface="Times New Roman" panose="02020603050405020304" pitchFamily="18" charset="0"/>
            </a:rPr>
            <a:t>Αντίστροφη μεταγραφή</a:t>
          </a:r>
          <a:r>
            <a:rPr lang="en-US" dirty="0">
              <a:solidFill>
                <a:schemeClr val="bg1"/>
              </a:solidFill>
              <a:latin typeface="Times New Roman" panose="02020603050405020304" pitchFamily="18" charset="0"/>
              <a:cs typeface="Times New Roman" panose="02020603050405020304" pitchFamily="18" charset="0"/>
            </a:rPr>
            <a:t>: </a:t>
          </a:r>
          <a:r>
            <a:rPr lang="el-GR" dirty="0">
              <a:solidFill>
                <a:schemeClr val="bg1"/>
              </a:solidFill>
              <a:latin typeface="Times New Roman" panose="02020603050405020304" pitchFamily="18" charset="0"/>
              <a:cs typeface="Times New Roman" panose="02020603050405020304" pitchFamily="18" charset="0"/>
            </a:rPr>
            <a:t>Στο κύτταρο το </a:t>
          </a:r>
          <a:r>
            <a:rPr lang="en-US" dirty="0">
              <a:solidFill>
                <a:schemeClr val="bg1"/>
              </a:solidFill>
              <a:latin typeface="Times New Roman" panose="02020603050405020304" pitchFamily="18" charset="0"/>
              <a:cs typeface="Times New Roman" panose="02020603050405020304" pitchFamily="18" charset="0"/>
            </a:rPr>
            <a:t>HIV RNA </a:t>
          </a:r>
          <a:r>
            <a:rPr lang="el-GR" dirty="0">
              <a:solidFill>
                <a:schemeClr val="bg1"/>
              </a:solidFill>
              <a:latin typeface="Times New Roman" panose="02020603050405020304" pitchFamily="18" charset="0"/>
              <a:cs typeface="Times New Roman" panose="02020603050405020304" pitchFamily="18" charset="0"/>
            </a:rPr>
            <a:t>μετατρέπεται σε </a:t>
          </a:r>
          <a:r>
            <a:rPr lang="en-US" dirty="0">
              <a:solidFill>
                <a:schemeClr val="bg1"/>
              </a:solidFill>
              <a:latin typeface="Times New Roman" panose="02020603050405020304" pitchFamily="18" charset="0"/>
              <a:cs typeface="Times New Roman" panose="02020603050405020304" pitchFamily="18" charset="0"/>
            </a:rPr>
            <a:t>DNA </a:t>
          </a:r>
          <a:r>
            <a:rPr lang="el-GR" dirty="0">
              <a:solidFill>
                <a:schemeClr val="bg1"/>
              </a:solidFill>
              <a:latin typeface="Times New Roman" panose="02020603050405020304" pitchFamily="18" charset="0"/>
              <a:cs typeface="Times New Roman" panose="02020603050405020304" pitchFamily="18" charset="0"/>
            </a:rPr>
            <a:t>χρησιμοποιώντας την αντίστροφη </a:t>
          </a:r>
          <a:r>
            <a:rPr lang="el-GR" dirty="0" err="1">
              <a:solidFill>
                <a:schemeClr val="bg1"/>
              </a:solidFill>
              <a:latin typeface="Times New Roman" panose="02020603050405020304" pitchFamily="18" charset="0"/>
              <a:cs typeface="Times New Roman" panose="02020603050405020304" pitchFamily="18" charset="0"/>
            </a:rPr>
            <a:t>μεταγραφάση</a:t>
          </a:r>
          <a:r>
            <a:rPr lang="el-GR" dirty="0">
              <a:solidFill>
                <a:schemeClr val="bg1"/>
              </a:solidFill>
              <a:latin typeface="Times New Roman" panose="02020603050405020304" pitchFamily="18" charset="0"/>
              <a:cs typeface="Times New Roman" panose="02020603050405020304" pitchFamily="18" charset="0"/>
            </a:rPr>
            <a:t>.</a:t>
          </a:r>
        </a:p>
      </dgm:t>
    </dgm:pt>
    <dgm:pt modelId="{8D0EF0FE-C949-4ADF-B3AA-F7C3998BC7BA}" type="parTrans" cxnId="{C24EC187-3A8B-49D3-9A43-0EF90ED5C0B4}">
      <dgm:prSet/>
      <dgm:spPr/>
      <dgm:t>
        <a:bodyPr/>
        <a:lstStyle/>
        <a:p>
          <a:endParaRPr lang="el-GR"/>
        </a:p>
      </dgm:t>
    </dgm:pt>
    <dgm:pt modelId="{72511070-A53D-45B5-B6C4-110DB17F2911}" type="sibTrans" cxnId="{C24EC187-3A8B-49D3-9A43-0EF90ED5C0B4}">
      <dgm:prSet/>
      <dgm:spPr/>
      <dgm:t>
        <a:bodyPr/>
        <a:lstStyle/>
        <a:p>
          <a:endParaRPr lang="el-GR"/>
        </a:p>
      </dgm:t>
    </dgm:pt>
    <dgm:pt modelId="{904E1257-51E5-4621-9794-5883ECFFA3D8}">
      <dgm:prSet phldr="0" custT="1"/>
      <dgm:spPr/>
      <dgm:t>
        <a:bodyPr/>
        <a:lstStyle/>
        <a:p>
          <a:pPr rtl="0"/>
          <a:r>
            <a:rPr lang="en-US" sz="1700" dirty="0">
              <a:latin typeface="Times New Roman" panose="02020603050405020304" pitchFamily="18" charset="0"/>
              <a:cs typeface="Times New Roman" panose="02020603050405020304" pitchFamily="18" charset="0"/>
            </a:rPr>
            <a:t>1.O HIV κα</a:t>
          </a:r>
          <a:r>
            <a:rPr lang="en-US" sz="1700" dirty="0" err="1">
              <a:latin typeface="Times New Roman" panose="02020603050405020304" pitchFamily="18" charset="0"/>
              <a:cs typeface="Times New Roman" panose="02020603050405020304" pitchFamily="18" charset="0"/>
            </a:rPr>
            <a:t>τευθείνετ</a:t>
          </a:r>
          <a:r>
            <a:rPr lang="en-US" sz="1700" dirty="0">
              <a:latin typeface="Times New Roman" panose="02020603050405020304" pitchFamily="18" charset="0"/>
              <a:cs typeface="Times New Roman" panose="02020603050405020304" pitchFamily="18" charset="0"/>
            </a:rPr>
            <a:t>αι μέσω των πρόδρομων γλυκοπρωτεινών ENV που αποτελούνται απο συμπλέγματα gp41/gp120 πρωτεινών.</a:t>
          </a:r>
        </a:p>
      </dgm:t>
    </dgm:pt>
    <dgm:pt modelId="{62BD2846-6221-46CC-BB33-2D94D25F36AD}" type="parTrans" cxnId="{24B8D127-1CBE-46EC-9002-F5A8D8546733}">
      <dgm:prSet/>
      <dgm:spPr/>
      <dgm:t>
        <a:bodyPr/>
        <a:lstStyle/>
        <a:p>
          <a:endParaRPr lang="el-GR"/>
        </a:p>
      </dgm:t>
    </dgm:pt>
    <dgm:pt modelId="{FCB34650-C4E9-47AD-94FE-1F82D957929D}" type="sibTrans" cxnId="{24B8D127-1CBE-46EC-9002-F5A8D8546733}">
      <dgm:prSet/>
      <dgm:spPr/>
      <dgm:t>
        <a:bodyPr/>
        <a:lstStyle/>
        <a:p>
          <a:endParaRPr lang="el-GR"/>
        </a:p>
      </dgm:t>
    </dgm:pt>
    <dgm:pt modelId="{DBFCC515-5A8F-40A1-8C3E-321CE3AD6583}">
      <dgm:prSet phldr="0" custT="1"/>
      <dgm:spPr/>
      <dgm:t>
        <a:bodyPr/>
        <a:lstStyle/>
        <a:p>
          <a:pPr rtl="0"/>
          <a:r>
            <a:rPr lang="en-US" sz="1400" dirty="0">
              <a:solidFill>
                <a:schemeClr val="bg1"/>
              </a:solidFill>
              <a:latin typeface="Times New Roman" panose="02020603050405020304" pitchFamily="18" charset="0"/>
              <a:cs typeface="Times New Roman" panose="02020603050405020304" pitchFamily="18" charset="0"/>
            </a:rPr>
            <a:t>2. </a:t>
          </a:r>
          <a:r>
            <a:rPr lang="el-GR" sz="1400" dirty="0">
              <a:solidFill>
                <a:schemeClr val="bg1"/>
              </a:solidFill>
              <a:latin typeface="Times New Roman" panose="02020603050405020304" pitchFamily="18" charset="0"/>
              <a:cs typeface="Times New Roman" panose="02020603050405020304" pitchFamily="18" charset="0"/>
            </a:rPr>
            <a:t>Πρόσδεση</a:t>
          </a:r>
          <a:r>
            <a:rPr lang="en-US" sz="1400" dirty="0">
              <a:solidFill>
                <a:schemeClr val="bg1"/>
              </a:solidFill>
              <a:latin typeface="Times New Roman" panose="02020603050405020304" pitchFamily="18" charset="0"/>
              <a:cs typeface="Times New Roman" panose="02020603050405020304" pitchFamily="18" charset="0"/>
            </a:rPr>
            <a:t>:</a:t>
          </a:r>
          <a:r>
            <a:rPr lang="el-GR" sz="1400" dirty="0">
              <a:solidFill>
                <a:schemeClr val="bg1"/>
              </a:solidFill>
              <a:latin typeface="Times New Roman" panose="02020603050405020304" pitchFamily="18" charset="0"/>
              <a:cs typeface="Times New Roman" panose="02020603050405020304" pitchFamily="18" charset="0"/>
            </a:rPr>
            <a:t> Ο ιός HIV-1 συνδέεται πρώτα με τον CD4 υποδοχέα των κυττάρων-στόχους με τη gp120. Πραγματοποιούνται μορφολογικές αλλαγές στην δομή της gp120 η </a:t>
          </a:r>
          <a:r>
            <a:rPr lang="el-GR" sz="1400" dirty="0" err="1">
              <a:solidFill>
                <a:schemeClr val="bg1"/>
              </a:solidFill>
              <a:latin typeface="Times New Roman" panose="02020603050405020304" pitchFamily="18" charset="0"/>
              <a:cs typeface="Times New Roman" panose="02020603050405020304" pitchFamily="18" charset="0"/>
            </a:rPr>
            <a:t>οποια</a:t>
          </a:r>
          <a:r>
            <a:rPr lang="el-GR" sz="1400" dirty="0">
              <a:solidFill>
                <a:schemeClr val="bg1"/>
              </a:solidFill>
              <a:latin typeface="Times New Roman" panose="02020603050405020304" pitchFamily="18" charset="0"/>
              <a:cs typeface="Times New Roman" panose="02020603050405020304" pitchFamily="18" charset="0"/>
            </a:rPr>
            <a:t> συνδέεται αργότερα με τους </a:t>
          </a:r>
          <a:r>
            <a:rPr lang="el-GR" sz="1400" dirty="0" err="1">
              <a:solidFill>
                <a:schemeClr val="bg1"/>
              </a:solidFill>
              <a:latin typeface="Times New Roman" panose="02020603050405020304" pitchFamily="18" charset="0"/>
              <a:cs typeface="Times New Roman" panose="02020603050405020304" pitchFamily="18" charset="0"/>
            </a:rPr>
            <a:t>διαμεμβρανικούς</a:t>
          </a:r>
          <a:r>
            <a:rPr lang="el-GR"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υποδοχείες</a:t>
          </a:r>
          <a:r>
            <a:rPr lang="el-GR" sz="1400" dirty="0">
              <a:solidFill>
                <a:schemeClr val="bg1"/>
              </a:solidFill>
              <a:latin typeface="Times New Roman" panose="02020603050405020304" pitchFamily="18" charset="0"/>
              <a:cs typeface="Times New Roman" panose="02020603050405020304" pitchFamily="18" charset="0"/>
            </a:rPr>
            <a:t> CCR5/CXCR4 του κυττάρου </a:t>
          </a:r>
          <a:r>
            <a:rPr lang="el-GR" sz="1400" dirty="0">
              <a:latin typeface="Times New Roman" panose="02020603050405020304" pitchFamily="18" charset="0"/>
              <a:cs typeface="Times New Roman" panose="02020603050405020304" pitchFamily="18" charset="0"/>
            </a:rPr>
            <a:t>ξενιστή.</a:t>
          </a:r>
        </a:p>
      </dgm:t>
    </dgm:pt>
    <dgm:pt modelId="{76E4C8D6-D661-44CD-B7D8-0422AEF35DB9}" type="parTrans" cxnId="{B0C0A951-2C6F-4648-B9EF-5A5E6048814F}">
      <dgm:prSet/>
      <dgm:spPr/>
      <dgm:t>
        <a:bodyPr/>
        <a:lstStyle/>
        <a:p>
          <a:endParaRPr lang="el-GR"/>
        </a:p>
      </dgm:t>
    </dgm:pt>
    <dgm:pt modelId="{BA3B0D93-C4F0-4899-93CF-EE5E620EA155}" type="sibTrans" cxnId="{B0C0A951-2C6F-4648-B9EF-5A5E6048814F}">
      <dgm:prSet/>
      <dgm:spPr/>
      <dgm:t>
        <a:bodyPr/>
        <a:lstStyle/>
        <a:p>
          <a:endParaRPr lang="el-GR"/>
        </a:p>
      </dgm:t>
    </dgm:pt>
    <dgm:pt modelId="{6C77B6B4-76A2-4E71-95EF-6DAA8BAEAD7A}" type="pres">
      <dgm:prSet presAssocID="{82A8BBED-497B-491E-B64B-2E76F32767DF}" presName="Name0" presStyleCnt="0">
        <dgm:presLayoutVars>
          <dgm:dir/>
          <dgm:resizeHandles val="exact"/>
        </dgm:presLayoutVars>
      </dgm:prSet>
      <dgm:spPr/>
    </dgm:pt>
    <dgm:pt modelId="{3F17E58C-D093-46CF-AC6A-25D2F0503A2A}" type="pres">
      <dgm:prSet presAssocID="{904E1257-51E5-4621-9794-5883ECFFA3D8}" presName="node" presStyleLbl="node1" presStyleIdx="0" presStyleCnt="5" custScaleY="111432">
        <dgm:presLayoutVars>
          <dgm:bulletEnabled val="1"/>
        </dgm:presLayoutVars>
      </dgm:prSet>
      <dgm:spPr/>
    </dgm:pt>
    <dgm:pt modelId="{9FD35551-D51C-409B-B1F3-8679EEAC0400}" type="pres">
      <dgm:prSet presAssocID="{FCB34650-C4E9-47AD-94FE-1F82D957929D}" presName="sibTrans" presStyleLbl="sibTrans1D1" presStyleIdx="0" presStyleCnt="4"/>
      <dgm:spPr/>
    </dgm:pt>
    <dgm:pt modelId="{8AB800D7-C5CB-4361-B169-6A2401B6B164}" type="pres">
      <dgm:prSet presAssocID="{FCB34650-C4E9-47AD-94FE-1F82D957929D}" presName="connectorText" presStyleLbl="sibTrans1D1" presStyleIdx="0" presStyleCnt="4"/>
      <dgm:spPr/>
    </dgm:pt>
    <dgm:pt modelId="{B5DBF7AB-9B04-4180-AA73-416C2FDB1068}" type="pres">
      <dgm:prSet presAssocID="{DBFCC515-5A8F-40A1-8C3E-321CE3AD6583}" presName="node" presStyleLbl="node1" presStyleIdx="1" presStyleCnt="5" custScaleX="106415" custScaleY="112356">
        <dgm:presLayoutVars>
          <dgm:bulletEnabled val="1"/>
        </dgm:presLayoutVars>
      </dgm:prSet>
      <dgm:spPr/>
    </dgm:pt>
    <dgm:pt modelId="{2568F140-D998-4D54-9264-8638705EA97A}" type="pres">
      <dgm:prSet presAssocID="{BA3B0D93-C4F0-4899-93CF-EE5E620EA155}" presName="sibTrans" presStyleLbl="sibTrans1D1" presStyleIdx="1" presStyleCnt="4"/>
      <dgm:spPr/>
    </dgm:pt>
    <dgm:pt modelId="{E0B7B449-14D4-459D-AB43-E26038CE2DA9}" type="pres">
      <dgm:prSet presAssocID="{BA3B0D93-C4F0-4899-93CF-EE5E620EA155}" presName="connectorText" presStyleLbl="sibTrans1D1" presStyleIdx="1" presStyleCnt="4"/>
      <dgm:spPr/>
    </dgm:pt>
    <dgm:pt modelId="{DCC77269-4386-40DD-B94C-AC54B9A9A13F}" type="pres">
      <dgm:prSet presAssocID="{307E2AF8-3E57-4AE9-8E1A-E2641A83D3A3}" presName="node" presStyleLbl="node1" presStyleIdx="2" presStyleCnt="5" custScaleX="105033" custScaleY="117906">
        <dgm:presLayoutVars>
          <dgm:bulletEnabled val="1"/>
        </dgm:presLayoutVars>
      </dgm:prSet>
      <dgm:spPr/>
    </dgm:pt>
    <dgm:pt modelId="{93E4B80B-EFE0-4AE2-A4F3-B3555A8FE0A2}" type="pres">
      <dgm:prSet presAssocID="{0DF880D0-B73B-4D87-B8D3-931A70137990}" presName="sibTrans" presStyleLbl="sibTrans1D1" presStyleIdx="2" presStyleCnt="4"/>
      <dgm:spPr/>
    </dgm:pt>
    <dgm:pt modelId="{9CCC3E9C-089B-4C9B-B648-993BE6843E7A}" type="pres">
      <dgm:prSet presAssocID="{0DF880D0-B73B-4D87-B8D3-931A70137990}" presName="connectorText" presStyleLbl="sibTrans1D1" presStyleIdx="2" presStyleCnt="4"/>
      <dgm:spPr/>
    </dgm:pt>
    <dgm:pt modelId="{33B61E5D-582A-4DD2-A5D6-A31DD478AAB9}" type="pres">
      <dgm:prSet presAssocID="{2B8C30ED-80C9-4B7C-9951-3B92ADA3EDCC}" presName="node" presStyleLbl="node1" presStyleIdx="3" presStyleCnt="5" custScaleX="99552" custScaleY="116766">
        <dgm:presLayoutVars>
          <dgm:bulletEnabled val="1"/>
        </dgm:presLayoutVars>
      </dgm:prSet>
      <dgm:spPr/>
    </dgm:pt>
    <dgm:pt modelId="{40BCAB86-D374-4A7E-9A1E-A9165E8D3403}" type="pres">
      <dgm:prSet presAssocID="{6F3B30FC-AB62-4935-A5D3-1CE5850C8642}" presName="sibTrans" presStyleLbl="sibTrans1D1" presStyleIdx="3" presStyleCnt="4"/>
      <dgm:spPr/>
    </dgm:pt>
    <dgm:pt modelId="{09BE19A1-5591-4C29-AB0F-6697174817A1}" type="pres">
      <dgm:prSet presAssocID="{6F3B30FC-AB62-4935-A5D3-1CE5850C8642}" presName="connectorText" presStyleLbl="sibTrans1D1" presStyleIdx="3" presStyleCnt="4"/>
      <dgm:spPr/>
    </dgm:pt>
    <dgm:pt modelId="{86A2BA6D-C7B3-4EE5-A0E5-C17AF0633571}" type="pres">
      <dgm:prSet presAssocID="{9E109875-9B7A-411F-B306-84994C77D965}" presName="node" presStyleLbl="node1" presStyleIdx="4" presStyleCnt="5">
        <dgm:presLayoutVars>
          <dgm:bulletEnabled val="1"/>
        </dgm:presLayoutVars>
      </dgm:prSet>
      <dgm:spPr/>
    </dgm:pt>
  </dgm:ptLst>
  <dgm:cxnLst>
    <dgm:cxn modelId="{65E39626-5E09-45CA-9758-6FC97D0E9D1D}" type="presOf" srcId="{904E1257-51E5-4621-9794-5883ECFFA3D8}" destId="{3F17E58C-D093-46CF-AC6A-25D2F0503A2A}" srcOrd="0" destOrd="0" presId="urn:microsoft.com/office/officeart/2005/8/layout/bProcess3"/>
    <dgm:cxn modelId="{24B8D127-1CBE-46EC-9002-F5A8D8546733}" srcId="{82A8BBED-497B-491E-B64B-2E76F32767DF}" destId="{904E1257-51E5-4621-9794-5883ECFFA3D8}" srcOrd="0" destOrd="0" parTransId="{62BD2846-6221-46CC-BB33-2D94D25F36AD}" sibTransId="{FCB34650-C4E9-47AD-94FE-1F82D957929D}"/>
    <dgm:cxn modelId="{71C8D534-3266-4CFD-9EC5-DCBFED410696}" type="presOf" srcId="{82A8BBED-497B-491E-B64B-2E76F32767DF}" destId="{6C77B6B4-76A2-4E71-95EF-6DAA8BAEAD7A}" srcOrd="0" destOrd="0" presId="urn:microsoft.com/office/officeart/2005/8/layout/bProcess3"/>
    <dgm:cxn modelId="{C437FE61-58E4-4E21-AE0C-19FDEE29BB08}" type="presOf" srcId="{0DF880D0-B73B-4D87-B8D3-931A70137990}" destId="{93E4B80B-EFE0-4AE2-A4F3-B3555A8FE0A2}" srcOrd="0" destOrd="0" presId="urn:microsoft.com/office/officeart/2005/8/layout/bProcess3"/>
    <dgm:cxn modelId="{B0C0A951-2C6F-4648-B9EF-5A5E6048814F}" srcId="{82A8BBED-497B-491E-B64B-2E76F32767DF}" destId="{DBFCC515-5A8F-40A1-8C3E-321CE3AD6583}" srcOrd="1" destOrd="0" parTransId="{76E4C8D6-D661-44CD-B7D8-0422AEF35DB9}" sibTransId="{BA3B0D93-C4F0-4899-93CF-EE5E620EA155}"/>
    <dgm:cxn modelId="{04F6AE72-41C7-4E8E-85F7-D4EE52BD2EBE}" type="presOf" srcId="{FCB34650-C4E9-47AD-94FE-1F82D957929D}" destId="{8AB800D7-C5CB-4361-B169-6A2401B6B164}" srcOrd="1" destOrd="0" presId="urn:microsoft.com/office/officeart/2005/8/layout/bProcess3"/>
    <dgm:cxn modelId="{D7CAE452-F5A5-4895-902C-FCE9F0409C31}" srcId="{82A8BBED-497B-491E-B64B-2E76F32767DF}" destId="{2B8C30ED-80C9-4B7C-9951-3B92ADA3EDCC}" srcOrd="3" destOrd="0" parTransId="{614EFA6F-D736-49CB-BD8C-72AEBC9D1EA8}" sibTransId="{6F3B30FC-AB62-4935-A5D3-1CE5850C8642}"/>
    <dgm:cxn modelId="{FBB52C73-5173-4B98-A8DB-7A5495980D06}" type="presOf" srcId="{9E109875-9B7A-411F-B306-84994C77D965}" destId="{86A2BA6D-C7B3-4EE5-A0E5-C17AF0633571}" srcOrd="0" destOrd="0" presId="urn:microsoft.com/office/officeart/2005/8/layout/bProcess3"/>
    <dgm:cxn modelId="{9A6E9F54-0E0E-4009-93A6-8AB009B2B28E}" type="presOf" srcId="{FCB34650-C4E9-47AD-94FE-1F82D957929D}" destId="{9FD35551-D51C-409B-B1F3-8679EEAC0400}" srcOrd="0" destOrd="0" presId="urn:microsoft.com/office/officeart/2005/8/layout/bProcess3"/>
    <dgm:cxn modelId="{847DDB75-8C54-4473-9163-96A8AD23196A}" type="presOf" srcId="{6F3B30FC-AB62-4935-A5D3-1CE5850C8642}" destId="{40BCAB86-D374-4A7E-9A1E-A9165E8D3403}" srcOrd="0" destOrd="0" presId="urn:microsoft.com/office/officeart/2005/8/layout/bProcess3"/>
    <dgm:cxn modelId="{C24EC187-3A8B-49D3-9A43-0EF90ED5C0B4}" srcId="{82A8BBED-497B-491E-B64B-2E76F32767DF}" destId="{9E109875-9B7A-411F-B306-84994C77D965}" srcOrd="4" destOrd="0" parTransId="{8D0EF0FE-C949-4ADF-B3AA-F7C3998BC7BA}" sibTransId="{72511070-A53D-45B5-B6C4-110DB17F2911}"/>
    <dgm:cxn modelId="{2321FF87-2180-49CA-B820-DBA97FFBA014}" srcId="{82A8BBED-497B-491E-B64B-2E76F32767DF}" destId="{307E2AF8-3E57-4AE9-8E1A-E2641A83D3A3}" srcOrd="2" destOrd="0" parTransId="{C9249836-F5AE-4CC3-AE11-BB97F159A145}" sibTransId="{0DF880D0-B73B-4D87-B8D3-931A70137990}"/>
    <dgm:cxn modelId="{BD755E97-B678-479A-9309-978694C7C686}" type="presOf" srcId="{0DF880D0-B73B-4D87-B8D3-931A70137990}" destId="{9CCC3E9C-089B-4C9B-B648-993BE6843E7A}" srcOrd="1" destOrd="0" presId="urn:microsoft.com/office/officeart/2005/8/layout/bProcess3"/>
    <dgm:cxn modelId="{83DB0CA0-424C-4976-B3F4-B512682C5231}" type="presOf" srcId="{DBFCC515-5A8F-40A1-8C3E-321CE3AD6583}" destId="{B5DBF7AB-9B04-4180-AA73-416C2FDB1068}" srcOrd="0" destOrd="0" presId="urn:microsoft.com/office/officeart/2005/8/layout/bProcess3"/>
    <dgm:cxn modelId="{B34552C2-DF8B-4754-89B4-A66058C90DF8}" type="presOf" srcId="{307E2AF8-3E57-4AE9-8E1A-E2641A83D3A3}" destId="{DCC77269-4386-40DD-B94C-AC54B9A9A13F}" srcOrd="0" destOrd="0" presId="urn:microsoft.com/office/officeart/2005/8/layout/bProcess3"/>
    <dgm:cxn modelId="{E1D915CF-09F8-423B-98E9-052C81768894}" type="presOf" srcId="{2B8C30ED-80C9-4B7C-9951-3B92ADA3EDCC}" destId="{33B61E5D-582A-4DD2-A5D6-A31DD478AAB9}" srcOrd="0" destOrd="0" presId="urn:microsoft.com/office/officeart/2005/8/layout/bProcess3"/>
    <dgm:cxn modelId="{C14626E2-6E75-4CEA-9E5D-07F1188D3191}" type="presOf" srcId="{6F3B30FC-AB62-4935-A5D3-1CE5850C8642}" destId="{09BE19A1-5591-4C29-AB0F-6697174817A1}" srcOrd="1" destOrd="0" presId="urn:microsoft.com/office/officeart/2005/8/layout/bProcess3"/>
    <dgm:cxn modelId="{1C9886E6-5439-42C3-945D-9FA28FCD1DAA}" type="presOf" srcId="{BA3B0D93-C4F0-4899-93CF-EE5E620EA155}" destId="{2568F140-D998-4D54-9264-8638705EA97A}" srcOrd="0" destOrd="0" presId="urn:microsoft.com/office/officeart/2005/8/layout/bProcess3"/>
    <dgm:cxn modelId="{1F0968EE-0547-43BF-B614-EA8444EF7020}" type="presOf" srcId="{BA3B0D93-C4F0-4899-93CF-EE5E620EA155}" destId="{E0B7B449-14D4-459D-AB43-E26038CE2DA9}" srcOrd="1" destOrd="0" presId="urn:microsoft.com/office/officeart/2005/8/layout/bProcess3"/>
    <dgm:cxn modelId="{2C7123EA-32D6-4CDE-8F99-0A227E1D3112}" type="presParOf" srcId="{6C77B6B4-76A2-4E71-95EF-6DAA8BAEAD7A}" destId="{3F17E58C-D093-46CF-AC6A-25D2F0503A2A}" srcOrd="0" destOrd="0" presId="urn:microsoft.com/office/officeart/2005/8/layout/bProcess3"/>
    <dgm:cxn modelId="{B628346C-50E5-4346-A436-BC2A5A3BB1C9}" type="presParOf" srcId="{6C77B6B4-76A2-4E71-95EF-6DAA8BAEAD7A}" destId="{9FD35551-D51C-409B-B1F3-8679EEAC0400}" srcOrd="1" destOrd="0" presId="urn:microsoft.com/office/officeart/2005/8/layout/bProcess3"/>
    <dgm:cxn modelId="{D6296983-B37A-49D8-8E3F-F77ECECBA23C}" type="presParOf" srcId="{9FD35551-D51C-409B-B1F3-8679EEAC0400}" destId="{8AB800D7-C5CB-4361-B169-6A2401B6B164}" srcOrd="0" destOrd="0" presId="urn:microsoft.com/office/officeart/2005/8/layout/bProcess3"/>
    <dgm:cxn modelId="{6F4A9949-B015-4914-BA06-D693431A4EF4}" type="presParOf" srcId="{6C77B6B4-76A2-4E71-95EF-6DAA8BAEAD7A}" destId="{B5DBF7AB-9B04-4180-AA73-416C2FDB1068}" srcOrd="2" destOrd="0" presId="urn:microsoft.com/office/officeart/2005/8/layout/bProcess3"/>
    <dgm:cxn modelId="{5C37EE1B-7093-47D7-AB31-CA04E72C509E}" type="presParOf" srcId="{6C77B6B4-76A2-4E71-95EF-6DAA8BAEAD7A}" destId="{2568F140-D998-4D54-9264-8638705EA97A}" srcOrd="3" destOrd="0" presId="urn:microsoft.com/office/officeart/2005/8/layout/bProcess3"/>
    <dgm:cxn modelId="{F50960F6-5F7E-4EF9-9DBC-FA99EB78F588}" type="presParOf" srcId="{2568F140-D998-4D54-9264-8638705EA97A}" destId="{E0B7B449-14D4-459D-AB43-E26038CE2DA9}" srcOrd="0" destOrd="0" presId="urn:microsoft.com/office/officeart/2005/8/layout/bProcess3"/>
    <dgm:cxn modelId="{ACDBB382-C1ED-4D2A-BBFE-858E563A2A69}" type="presParOf" srcId="{6C77B6B4-76A2-4E71-95EF-6DAA8BAEAD7A}" destId="{DCC77269-4386-40DD-B94C-AC54B9A9A13F}" srcOrd="4" destOrd="0" presId="urn:microsoft.com/office/officeart/2005/8/layout/bProcess3"/>
    <dgm:cxn modelId="{445DC160-0BE8-455B-BFDB-1C34B51FC959}" type="presParOf" srcId="{6C77B6B4-76A2-4E71-95EF-6DAA8BAEAD7A}" destId="{93E4B80B-EFE0-4AE2-A4F3-B3555A8FE0A2}" srcOrd="5" destOrd="0" presId="urn:microsoft.com/office/officeart/2005/8/layout/bProcess3"/>
    <dgm:cxn modelId="{3D2B9EE0-42C8-4655-BBBD-AC8966E41F01}" type="presParOf" srcId="{93E4B80B-EFE0-4AE2-A4F3-B3555A8FE0A2}" destId="{9CCC3E9C-089B-4C9B-B648-993BE6843E7A}" srcOrd="0" destOrd="0" presId="urn:microsoft.com/office/officeart/2005/8/layout/bProcess3"/>
    <dgm:cxn modelId="{DAEC64DF-7BE6-42B0-9BBA-7BA822E7F13D}" type="presParOf" srcId="{6C77B6B4-76A2-4E71-95EF-6DAA8BAEAD7A}" destId="{33B61E5D-582A-4DD2-A5D6-A31DD478AAB9}" srcOrd="6" destOrd="0" presId="urn:microsoft.com/office/officeart/2005/8/layout/bProcess3"/>
    <dgm:cxn modelId="{D0628400-3A16-49DC-B55F-C2BCA7E8D135}" type="presParOf" srcId="{6C77B6B4-76A2-4E71-95EF-6DAA8BAEAD7A}" destId="{40BCAB86-D374-4A7E-9A1E-A9165E8D3403}" srcOrd="7" destOrd="0" presId="urn:microsoft.com/office/officeart/2005/8/layout/bProcess3"/>
    <dgm:cxn modelId="{33679092-2FBC-4FB7-98D6-CC584AF737F7}" type="presParOf" srcId="{40BCAB86-D374-4A7E-9A1E-A9165E8D3403}" destId="{09BE19A1-5591-4C29-AB0F-6697174817A1}" srcOrd="0" destOrd="0" presId="urn:microsoft.com/office/officeart/2005/8/layout/bProcess3"/>
    <dgm:cxn modelId="{CDF8318D-D460-4128-BFD8-9F881650F5A7}" type="presParOf" srcId="{6C77B6B4-76A2-4E71-95EF-6DAA8BAEAD7A}" destId="{86A2BA6D-C7B3-4EE5-A0E5-C17AF0633571}"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8AD52-D087-4351-8E12-5907CEF471F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l-GR"/>
        </a:p>
      </dgm:t>
    </dgm:pt>
    <dgm:pt modelId="{3486C791-A5CB-4710-B435-8F2A3BA107AD}">
      <dgm:prSet phldrT="[Κείμενο]" phldr="0" custT="1"/>
      <dgm:spPr/>
      <dgm:t>
        <a:bodyPr/>
        <a:lstStyle/>
        <a:p>
          <a:pPr rtl="0"/>
          <a:r>
            <a:rPr lang="en-US" sz="1700" dirty="0">
              <a:solidFill>
                <a:schemeClr val="bg1"/>
              </a:solidFill>
              <a:latin typeface="Times New Roman"/>
              <a:cs typeface="Calibri"/>
            </a:rPr>
            <a:t>7. Μετα</a:t>
          </a:r>
          <a:r>
            <a:rPr lang="el-GR" sz="1700" dirty="0">
              <a:solidFill>
                <a:schemeClr val="bg1"/>
              </a:solidFill>
              <a:latin typeface="Times New Roman"/>
              <a:cs typeface="Calibri"/>
            </a:rPr>
            <a:t>γραφή</a:t>
          </a:r>
          <a:r>
            <a:rPr lang="en-US" sz="1700" dirty="0">
              <a:solidFill>
                <a:schemeClr val="bg1"/>
              </a:solidFill>
              <a:latin typeface="Times New Roman"/>
              <a:cs typeface="Calibri"/>
            </a:rPr>
            <a:t>:</a:t>
          </a:r>
          <a:r>
            <a:rPr lang="el-GR" sz="1700" dirty="0">
              <a:solidFill>
                <a:schemeClr val="bg1"/>
              </a:solidFill>
              <a:latin typeface="Times New Roman"/>
              <a:cs typeface="Calibri"/>
            </a:rPr>
            <a:t> Παράγονται μακριές αλυσίδες πρωτεϊνών </a:t>
          </a:r>
          <a:r>
            <a:rPr lang="en-US" sz="1700" dirty="0">
              <a:solidFill>
                <a:schemeClr val="bg1"/>
              </a:solidFill>
              <a:latin typeface="Times New Roman"/>
              <a:cs typeface="Calibri"/>
            </a:rPr>
            <a:t>HIV</a:t>
          </a:r>
          <a:r>
            <a:rPr lang="el-GR" sz="1700" dirty="0">
              <a:solidFill>
                <a:schemeClr val="bg1"/>
              </a:solidFill>
              <a:latin typeface="Times New Roman"/>
              <a:cs typeface="Calibri"/>
            </a:rPr>
            <a:t> που χρησιμοποιούνται για την δημιουργία περισσότερων αντίγραφων του ιού.</a:t>
          </a:r>
          <a:endParaRPr lang="el-GR" sz="1700" dirty="0">
            <a:solidFill>
              <a:schemeClr val="bg1"/>
            </a:solidFill>
            <a:latin typeface="Times New Roman"/>
            <a:cs typeface="Times New Roman"/>
          </a:endParaRPr>
        </a:p>
      </dgm:t>
    </dgm:pt>
    <dgm:pt modelId="{13B6242F-75CA-437F-9919-59F0423F5AC8}" type="parTrans" cxnId="{C2378D33-423A-441D-B611-9978CFA24FF5}">
      <dgm:prSet/>
      <dgm:spPr/>
      <dgm:t>
        <a:bodyPr/>
        <a:lstStyle/>
        <a:p>
          <a:endParaRPr lang="el-GR"/>
        </a:p>
      </dgm:t>
    </dgm:pt>
    <dgm:pt modelId="{12698380-9B34-4E5F-9EDE-D7481C959F81}" type="sibTrans" cxnId="{C2378D33-423A-441D-B611-9978CFA24FF5}">
      <dgm:prSet/>
      <dgm:spPr/>
      <dgm:t>
        <a:bodyPr/>
        <a:lstStyle/>
        <a:p>
          <a:endParaRPr lang="el-GR"/>
        </a:p>
      </dgm:t>
    </dgm:pt>
    <dgm:pt modelId="{E99D515E-389D-4BC3-B3C3-6CEBA3601B61}">
      <dgm:prSet phldrT="[Κείμενο]" phldr="0" custT="1"/>
      <dgm:spPr/>
      <dgm:t>
        <a:bodyPr/>
        <a:lstStyle/>
        <a:p>
          <a:pPr rtl="0"/>
          <a:r>
            <a:rPr lang="en-US" sz="1600" dirty="0">
              <a:solidFill>
                <a:schemeClr val="bg1"/>
              </a:solidFill>
              <a:latin typeface="Times New Roman"/>
              <a:cs typeface="Calibri"/>
            </a:rPr>
            <a:t>8. </a:t>
          </a:r>
          <a:r>
            <a:rPr lang="el-GR" sz="1600" dirty="0">
              <a:solidFill>
                <a:schemeClr val="bg1"/>
              </a:solidFill>
              <a:latin typeface="Times New Roman"/>
              <a:cs typeface="Calibri"/>
            </a:rPr>
            <a:t>Εκβλάστηση</a:t>
          </a:r>
          <a:r>
            <a:rPr lang="en-US" sz="1600" dirty="0">
              <a:solidFill>
                <a:schemeClr val="bg1"/>
              </a:solidFill>
              <a:latin typeface="Times New Roman"/>
              <a:cs typeface="Calibri"/>
            </a:rPr>
            <a:t>: </a:t>
          </a:r>
          <a:r>
            <a:rPr lang="el-GR" sz="1600" dirty="0">
              <a:solidFill>
                <a:schemeClr val="bg1"/>
              </a:solidFill>
              <a:latin typeface="Times New Roman"/>
              <a:cs typeface="Calibri"/>
            </a:rPr>
            <a:t>Οι πρωτεΐνες</a:t>
          </a:r>
          <a:r>
            <a:rPr lang="en-GB" sz="1600" dirty="0">
              <a:solidFill>
                <a:schemeClr val="bg1"/>
              </a:solidFill>
              <a:latin typeface="Times New Roman"/>
              <a:cs typeface="Calibri"/>
            </a:rPr>
            <a:t> (REV,GAG,POL) </a:t>
          </a:r>
          <a:r>
            <a:rPr lang="el-GR" sz="1600" dirty="0">
              <a:solidFill>
                <a:schemeClr val="bg1"/>
              </a:solidFill>
              <a:latin typeface="Times New Roman"/>
              <a:cs typeface="Calibri"/>
            </a:rPr>
            <a:t>του ιού και </a:t>
          </a:r>
          <a:r>
            <a:rPr lang="en-US" sz="1600" dirty="0">
              <a:solidFill>
                <a:schemeClr val="bg1"/>
              </a:solidFill>
              <a:latin typeface="Times New Roman"/>
              <a:cs typeface="Calibri"/>
            </a:rPr>
            <a:t>RNA</a:t>
          </a:r>
          <a:r>
            <a:rPr lang="el-GR" sz="1600" dirty="0">
              <a:solidFill>
                <a:schemeClr val="bg1"/>
              </a:solidFill>
              <a:latin typeface="Times New Roman"/>
              <a:cs typeface="Calibri"/>
            </a:rPr>
            <a:t> μεταφέρονται στην επιφάνεια του κυττάρου όπου σχηματίζεται το ανώριμο </a:t>
          </a:r>
          <a:r>
            <a:rPr lang="en-US" sz="1600" dirty="0">
              <a:solidFill>
                <a:schemeClr val="bg1"/>
              </a:solidFill>
              <a:latin typeface="Times New Roman"/>
              <a:cs typeface="Calibri"/>
            </a:rPr>
            <a:t>HIV</a:t>
          </a:r>
          <a:r>
            <a:rPr lang="el-GR" sz="1600" dirty="0">
              <a:solidFill>
                <a:schemeClr val="bg1"/>
              </a:solidFill>
              <a:latin typeface="Times New Roman"/>
              <a:cs typeface="Calibri"/>
            </a:rPr>
            <a:t>.</a:t>
          </a:r>
          <a:endParaRPr lang="el-GR" sz="1600" dirty="0">
            <a:solidFill>
              <a:schemeClr val="bg1"/>
            </a:solidFill>
            <a:latin typeface="Times New Roman"/>
            <a:cs typeface="Times New Roman"/>
          </a:endParaRPr>
        </a:p>
      </dgm:t>
    </dgm:pt>
    <dgm:pt modelId="{07CD7A37-2CFD-4DDF-976C-DB40718D8ADD}" type="parTrans" cxnId="{6E0FCEE6-6D54-412B-A697-803378B2D2A2}">
      <dgm:prSet/>
      <dgm:spPr/>
      <dgm:t>
        <a:bodyPr/>
        <a:lstStyle/>
        <a:p>
          <a:endParaRPr lang="el-GR"/>
        </a:p>
      </dgm:t>
    </dgm:pt>
    <dgm:pt modelId="{841B3F50-E62B-438D-8752-6C7A456F1716}" type="sibTrans" cxnId="{6E0FCEE6-6D54-412B-A697-803378B2D2A2}">
      <dgm:prSet/>
      <dgm:spPr/>
      <dgm:t>
        <a:bodyPr/>
        <a:lstStyle/>
        <a:p>
          <a:endParaRPr lang="el-GR"/>
        </a:p>
      </dgm:t>
    </dgm:pt>
    <dgm:pt modelId="{863C92BA-D4B2-45BF-A147-24A928D93D34}">
      <dgm:prSet phldrT="[Κείμενο]" phldr="0" custT="1"/>
      <dgm:spPr/>
      <dgm:t>
        <a:bodyPr/>
        <a:lstStyle/>
        <a:p>
          <a:pPr rtl="0"/>
          <a:r>
            <a:rPr lang="en-US" sz="1800" dirty="0">
              <a:solidFill>
                <a:schemeClr val="bg1"/>
              </a:solidFill>
              <a:latin typeface="Times New Roman"/>
              <a:cs typeface="Calibri"/>
            </a:rPr>
            <a:t>9. </a:t>
          </a:r>
          <a:r>
            <a:rPr lang="el-GR" sz="1800" dirty="0">
              <a:solidFill>
                <a:schemeClr val="bg1"/>
              </a:solidFill>
              <a:latin typeface="Times New Roman"/>
              <a:cs typeface="Calibri"/>
            </a:rPr>
            <a:t>Ωρίμανση</a:t>
          </a:r>
          <a:r>
            <a:rPr lang="en-US" sz="1800" dirty="0">
              <a:solidFill>
                <a:schemeClr val="bg1"/>
              </a:solidFill>
              <a:latin typeface="Times New Roman"/>
              <a:cs typeface="Calibri"/>
            </a:rPr>
            <a:t>:</a:t>
          </a:r>
          <a:r>
            <a:rPr lang="el-GR" sz="1800" dirty="0">
              <a:solidFill>
                <a:schemeClr val="bg1"/>
              </a:solidFill>
              <a:latin typeface="Times New Roman"/>
              <a:cs typeface="Calibri"/>
            </a:rPr>
            <a:t> Ο ανώριμος </a:t>
          </a:r>
          <a:r>
            <a:rPr lang="en-US" sz="1800" dirty="0">
              <a:solidFill>
                <a:schemeClr val="bg1"/>
              </a:solidFill>
              <a:latin typeface="Times New Roman"/>
              <a:cs typeface="Calibri"/>
            </a:rPr>
            <a:t>HIV</a:t>
          </a:r>
          <a:r>
            <a:rPr lang="el-GR" sz="1800" dirty="0">
              <a:solidFill>
                <a:schemeClr val="bg1"/>
              </a:solidFill>
              <a:latin typeface="Times New Roman"/>
              <a:cs typeface="Calibri"/>
            </a:rPr>
            <a:t> ωθείται έξω από το κύτταρο και οι </a:t>
          </a:r>
          <a:r>
            <a:rPr lang="el-GR" sz="1800" dirty="0" err="1">
              <a:solidFill>
                <a:schemeClr val="bg1"/>
              </a:solidFill>
              <a:latin typeface="Times New Roman"/>
              <a:cs typeface="Calibri"/>
            </a:rPr>
            <a:t>πρωτεάσες</a:t>
          </a:r>
          <a:r>
            <a:rPr lang="el-GR" sz="1800" dirty="0">
              <a:solidFill>
                <a:schemeClr val="bg1"/>
              </a:solidFill>
              <a:latin typeface="Times New Roman"/>
              <a:cs typeface="Calibri"/>
            </a:rPr>
            <a:t> το ενεργοποιούν σε ώριμο μολυσματικό </a:t>
          </a:r>
          <a:r>
            <a:rPr lang="en-US" sz="1800" dirty="0">
              <a:solidFill>
                <a:schemeClr val="bg1"/>
              </a:solidFill>
              <a:latin typeface="Times New Roman"/>
              <a:cs typeface="Calibri"/>
            </a:rPr>
            <a:t>HIV</a:t>
          </a:r>
          <a:r>
            <a:rPr lang="el-GR" sz="1800" dirty="0">
              <a:solidFill>
                <a:schemeClr val="bg1"/>
              </a:solidFill>
              <a:latin typeface="Times New Roman"/>
              <a:cs typeface="Calibri"/>
            </a:rPr>
            <a:t>.</a:t>
          </a:r>
          <a:endParaRPr lang="el-GR" sz="1800" dirty="0">
            <a:solidFill>
              <a:schemeClr val="bg1"/>
            </a:solidFill>
            <a:latin typeface="Times New Roman"/>
            <a:cs typeface="Times New Roman"/>
          </a:endParaRPr>
        </a:p>
      </dgm:t>
    </dgm:pt>
    <dgm:pt modelId="{7459A35B-57C6-4C91-805D-3FD217889409}" type="parTrans" cxnId="{08BE2FB7-EB62-42AA-BFF4-3D29A1856FF9}">
      <dgm:prSet/>
      <dgm:spPr/>
      <dgm:t>
        <a:bodyPr/>
        <a:lstStyle/>
        <a:p>
          <a:endParaRPr lang="el-GR"/>
        </a:p>
      </dgm:t>
    </dgm:pt>
    <dgm:pt modelId="{FE726C00-A853-4B64-ABF1-984E86A18C17}" type="sibTrans" cxnId="{08BE2FB7-EB62-42AA-BFF4-3D29A1856FF9}">
      <dgm:prSet/>
      <dgm:spPr/>
      <dgm:t>
        <a:bodyPr/>
        <a:lstStyle/>
        <a:p>
          <a:endParaRPr lang="el-GR"/>
        </a:p>
      </dgm:t>
    </dgm:pt>
    <dgm:pt modelId="{1E791E04-6C4C-4407-A522-E3629D32E5EF}">
      <dgm:prSet phldr="0" custT="1"/>
      <dgm:spPr/>
      <dgm:t>
        <a:bodyPr/>
        <a:lstStyle/>
        <a:p>
          <a:r>
            <a:rPr lang="en-US" sz="1700" dirty="0">
              <a:solidFill>
                <a:schemeClr val="bg1"/>
              </a:solidFill>
              <a:latin typeface="Times New Roman" panose="02020603050405020304" pitchFamily="18" charset="0"/>
              <a:cs typeface="Times New Roman" panose="02020603050405020304" pitchFamily="18" charset="0"/>
            </a:rPr>
            <a:t>6. </a:t>
          </a:r>
          <a:r>
            <a:rPr lang="el-GR" sz="1700" dirty="0">
              <a:solidFill>
                <a:schemeClr val="bg1"/>
              </a:solidFill>
              <a:latin typeface="Times New Roman" panose="02020603050405020304" pitchFamily="18" charset="0"/>
              <a:cs typeface="Times New Roman" panose="02020603050405020304" pitchFamily="18" charset="0"/>
            </a:rPr>
            <a:t>Ενσωμάτωση</a:t>
          </a:r>
          <a:r>
            <a:rPr lang="en-US" sz="1700" dirty="0">
              <a:solidFill>
                <a:schemeClr val="bg1"/>
              </a:solidFill>
              <a:latin typeface="Times New Roman" panose="02020603050405020304" pitchFamily="18" charset="0"/>
              <a:cs typeface="Times New Roman" panose="02020603050405020304" pitchFamily="18" charset="0"/>
            </a:rPr>
            <a:t>:</a:t>
          </a:r>
          <a:r>
            <a:rPr lang="el-GR" sz="1700" dirty="0">
              <a:solidFill>
                <a:schemeClr val="bg1"/>
              </a:solidFill>
              <a:latin typeface="Times New Roman" panose="02020603050405020304" pitchFamily="18" charset="0"/>
              <a:cs typeface="Times New Roman" panose="02020603050405020304" pitchFamily="18" charset="0"/>
            </a:rPr>
            <a:t> Το ένζυμο ιντεγκράση επιτρέπει στο </a:t>
          </a:r>
          <a:r>
            <a:rPr lang="en-US" sz="1700" dirty="0">
              <a:solidFill>
                <a:schemeClr val="bg1"/>
              </a:solidFill>
              <a:latin typeface="Times New Roman" panose="02020603050405020304" pitchFamily="18" charset="0"/>
              <a:cs typeface="Times New Roman" panose="02020603050405020304" pitchFamily="18" charset="0"/>
            </a:rPr>
            <a:t>DNA </a:t>
          </a:r>
          <a:r>
            <a:rPr lang="el-GR" sz="1700" dirty="0">
              <a:solidFill>
                <a:schemeClr val="bg1"/>
              </a:solidFill>
              <a:latin typeface="Times New Roman" panose="02020603050405020304" pitchFamily="18" charset="0"/>
              <a:cs typeface="Times New Roman" panose="02020603050405020304" pitchFamily="18" charset="0"/>
            </a:rPr>
            <a:t>του </a:t>
          </a:r>
          <a:r>
            <a:rPr lang="en-US" sz="1700" dirty="0">
              <a:solidFill>
                <a:schemeClr val="bg1"/>
              </a:solidFill>
              <a:latin typeface="Times New Roman" panose="02020603050405020304" pitchFamily="18" charset="0"/>
              <a:cs typeface="Times New Roman" panose="02020603050405020304" pitchFamily="18" charset="0"/>
            </a:rPr>
            <a:t>HIV</a:t>
          </a:r>
          <a:r>
            <a:rPr lang="el-GR" sz="1700" dirty="0">
              <a:solidFill>
                <a:schemeClr val="bg1"/>
              </a:solidFill>
              <a:latin typeface="Times New Roman" panose="02020603050405020304" pitchFamily="18" charset="0"/>
              <a:cs typeface="Times New Roman" panose="02020603050405020304" pitchFamily="18" charset="0"/>
            </a:rPr>
            <a:t> να ενσωματωθεί στο </a:t>
          </a:r>
          <a:r>
            <a:rPr lang="en-US" sz="1700" dirty="0">
              <a:solidFill>
                <a:schemeClr val="bg1"/>
              </a:solidFill>
              <a:latin typeface="Times New Roman" panose="02020603050405020304" pitchFamily="18" charset="0"/>
              <a:cs typeface="Times New Roman" panose="02020603050405020304" pitchFamily="18" charset="0"/>
            </a:rPr>
            <a:t>DNA</a:t>
          </a:r>
          <a:r>
            <a:rPr lang="el-GR" sz="1700" dirty="0">
              <a:solidFill>
                <a:schemeClr val="bg1"/>
              </a:solidFill>
              <a:latin typeface="Times New Roman" panose="02020603050405020304" pitchFamily="18" charset="0"/>
              <a:cs typeface="Times New Roman" panose="02020603050405020304" pitchFamily="18" charset="0"/>
            </a:rPr>
            <a:t> του ξενιστή.</a:t>
          </a:r>
          <a:endParaRPr lang="en-US" sz="1700" dirty="0">
            <a:solidFill>
              <a:schemeClr val="bg1"/>
            </a:solidFill>
            <a:latin typeface="Times New Roman" panose="02020603050405020304" pitchFamily="18" charset="0"/>
            <a:cs typeface="Times New Roman" panose="02020603050405020304" pitchFamily="18" charset="0"/>
          </a:endParaRPr>
        </a:p>
      </dgm:t>
    </dgm:pt>
    <dgm:pt modelId="{22FB0FFD-4F63-4C00-94D5-714B9EE03082}" type="parTrans" cxnId="{A1C375FC-96DA-458E-8F77-EB860A4C30A6}">
      <dgm:prSet/>
      <dgm:spPr/>
      <dgm:t>
        <a:bodyPr/>
        <a:lstStyle/>
        <a:p>
          <a:endParaRPr lang="el-GR"/>
        </a:p>
      </dgm:t>
    </dgm:pt>
    <dgm:pt modelId="{50B2A456-CB12-46CE-971C-2314AFE9E3A7}" type="sibTrans" cxnId="{A1C375FC-96DA-458E-8F77-EB860A4C30A6}">
      <dgm:prSet/>
      <dgm:spPr/>
      <dgm:t>
        <a:bodyPr/>
        <a:lstStyle/>
        <a:p>
          <a:endParaRPr lang="el-GR"/>
        </a:p>
      </dgm:t>
    </dgm:pt>
    <dgm:pt modelId="{D38BD3DD-7D80-4EE2-8128-66E18A021DBF}" type="pres">
      <dgm:prSet presAssocID="{4C18AD52-D087-4351-8E12-5907CEF471F3}" presName="Name0" presStyleCnt="0">
        <dgm:presLayoutVars>
          <dgm:dir/>
          <dgm:resizeHandles val="exact"/>
        </dgm:presLayoutVars>
      </dgm:prSet>
      <dgm:spPr/>
    </dgm:pt>
    <dgm:pt modelId="{A0C7C2FE-54DF-44C5-888A-537083885A55}" type="pres">
      <dgm:prSet presAssocID="{1E791E04-6C4C-4407-A522-E3629D32E5EF}" presName="node" presStyleLbl="node1" presStyleIdx="0" presStyleCnt="4">
        <dgm:presLayoutVars>
          <dgm:bulletEnabled val="1"/>
        </dgm:presLayoutVars>
      </dgm:prSet>
      <dgm:spPr/>
    </dgm:pt>
    <dgm:pt modelId="{3F9FCAF6-1A42-4C44-97F8-88B43BF07F04}" type="pres">
      <dgm:prSet presAssocID="{50B2A456-CB12-46CE-971C-2314AFE9E3A7}" presName="sibTrans" presStyleLbl="sibTrans1D1" presStyleIdx="0" presStyleCnt="3"/>
      <dgm:spPr/>
    </dgm:pt>
    <dgm:pt modelId="{4113A3DA-A405-463E-AEEA-F44CD99CD14E}" type="pres">
      <dgm:prSet presAssocID="{50B2A456-CB12-46CE-971C-2314AFE9E3A7}" presName="connectorText" presStyleLbl="sibTrans1D1" presStyleIdx="0" presStyleCnt="3"/>
      <dgm:spPr/>
    </dgm:pt>
    <dgm:pt modelId="{ED37DB64-4E23-49B3-AA94-57334AC81903}" type="pres">
      <dgm:prSet presAssocID="{3486C791-A5CB-4710-B435-8F2A3BA107AD}" presName="node" presStyleLbl="node1" presStyleIdx="1" presStyleCnt="4" custLinFactNeighborY="-1779">
        <dgm:presLayoutVars>
          <dgm:bulletEnabled val="1"/>
        </dgm:presLayoutVars>
      </dgm:prSet>
      <dgm:spPr/>
    </dgm:pt>
    <dgm:pt modelId="{D3938B13-8BD2-48E2-B4BC-9FE2FD567B7A}" type="pres">
      <dgm:prSet presAssocID="{12698380-9B34-4E5F-9EDE-D7481C959F81}" presName="sibTrans" presStyleLbl="sibTrans1D1" presStyleIdx="1" presStyleCnt="3"/>
      <dgm:spPr/>
    </dgm:pt>
    <dgm:pt modelId="{0A4826BE-5C31-4AD7-A4D5-24A3F9F85894}" type="pres">
      <dgm:prSet presAssocID="{12698380-9B34-4E5F-9EDE-D7481C959F81}" presName="connectorText" presStyleLbl="sibTrans1D1" presStyleIdx="1" presStyleCnt="3"/>
      <dgm:spPr/>
    </dgm:pt>
    <dgm:pt modelId="{A4A99EC4-0417-4652-8473-60917F0F5B9B}" type="pres">
      <dgm:prSet presAssocID="{E99D515E-389D-4BC3-B3C3-6CEBA3601B61}" presName="node" presStyleLbl="node1" presStyleIdx="2" presStyleCnt="4">
        <dgm:presLayoutVars>
          <dgm:bulletEnabled val="1"/>
        </dgm:presLayoutVars>
      </dgm:prSet>
      <dgm:spPr/>
    </dgm:pt>
    <dgm:pt modelId="{8B8F6114-7688-4544-BD2F-62D2DC25949C}" type="pres">
      <dgm:prSet presAssocID="{841B3F50-E62B-438D-8752-6C7A456F1716}" presName="sibTrans" presStyleLbl="sibTrans1D1" presStyleIdx="2" presStyleCnt="3"/>
      <dgm:spPr/>
    </dgm:pt>
    <dgm:pt modelId="{0CC2740E-9FF5-47CF-813A-04F77A7669BF}" type="pres">
      <dgm:prSet presAssocID="{841B3F50-E62B-438D-8752-6C7A456F1716}" presName="connectorText" presStyleLbl="sibTrans1D1" presStyleIdx="2" presStyleCnt="3"/>
      <dgm:spPr/>
    </dgm:pt>
    <dgm:pt modelId="{7DE91748-AFFC-4CF2-B240-7F56D7C47504}" type="pres">
      <dgm:prSet presAssocID="{863C92BA-D4B2-45BF-A147-24A928D93D34}" presName="node" presStyleLbl="node1" presStyleIdx="3" presStyleCnt="4">
        <dgm:presLayoutVars>
          <dgm:bulletEnabled val="1"/>
        </dgm:presLayoutVars>
      </dgm:prSet>
      <dgm:spPr/>
    </dgm:pt>
  </dgm:ptLst>
  <dgm:cxnLst>
    <dgm:cxn modelId="{DC0F621A-21C0-4BE0-8032-9B16960B7FFF}" type="presOf" srcId="{E99D515E-389D-4BC3-B3C3-6CEBA3601B61}" destId="{A4A99EC4-0417-4652-8473-60917F0F5B9B}" srcOrd="0" destOrd="0" presId="urn:microsoft.com/office/officeart/2005/8/layout/bProcess3"/>
    <dgm:cxn modelId="{C2378D33-423A-441D-B611-9978CFA24FF5}" srcId="{4C18AD52-D087-4351-8E12-5907CEF471F3}" destId="{3486C791-A5CB-4710-B435-8F2A3BA107AD}" srcOrd="1" destOrd="0" parTransId="{13B6242F-75CA-437F-9919-59F0423F5AC8}" sibTransId="{12698380-9B34-4E5F-9EDE-D7481C959F81}"/>
    <dgm:cxn modelId="{EA29E738-69AB-419B-9FE6-55C62A1FE03F}" type="presOf" srcId="{1E791E04-6C4C-4407-A522-E3629D32E5EF}" destId="{A0C7C2FE-54DF-44C5-888A-537083885A55}" srcOrd="0" destOrd="0" presId="urn:microsoft.com/office/officeart/2005/8/layout/bProcess3"/>
    <dgm:cxn modelId="{22FF7E39-A457-4024-9D04-7EA3528BAEBE}" type="presOf" srcId="{50B2A456-CB12-46CE-971C-2314AFE9E3A7}" destId="{4113A3DA-A405-463E-AEEA-F44CD99CD14E}" srcOrd="1" destOrd="0" presId="urn:microsoft.com/office/officeart/2005/8/layout/bProcess3"/>
    <dgm:cxn modelId="{1901F03C-8F3B-4463-92F6-27ED2C4A8D63}" type="presOf" srcId="{841B3F50-E62B-438D-8752-6C7A456F1716}" destId="{0CC2740E-9FF5-47CF-813A-04F77A7669BF}" srcOrd="1" destOrd="0" presId="urn:microsoft.com/office/officeart/2005/8/layout/bProcess3"/>
    <dgm:cxn modelId="{AF2A8941-7243-4EAA-AB40-0B5F30BA9F45}" type="presOf" srcId="{12698380-9B34-4E5F-9EDE-D7481C959F81}" destId="{D3938B13-8BD2-48E2-B4BC-9FE2FD567B7A}" srcOrd="0" destOrd="0" presId="urn:microsoft.com/office/officeart/2005/8/layout/bProcess3"/>
    <dgm:cxn modelId="{EBB2E482-7F36-4870-AA6F-CC3C84876F7E}" type="presOf" srcId="{4C18AD52-D087-4351-8E12-5907CEF471F3}" destId="{D38BD3DD-7D80-4EE2-8128-66E18A021DBF}" srcOrd="0" destOrd="0" presId="urn:microsoft.com/office/officeart/2005/8/layout/bProcess3"/>
    <dgm:cxn modelId="{6E1859A8-A392-4B49-8C5D-218035C6EAE8}" type="presOf" srcId="{3486C791-A5CB-4710-B435-8F2A3BA107AD}" destId="{ED37DB64-4E23-49B3-AA94-57334AC81903}" srcOrd="0" destOrd="0" presId="urn:microsoft.com/office/officeart/2005/8/layout/bProcess3"/>
    <dgm:cxn modelId="{3916DCAF-8B73-4056-9F00-C8662EF71933}" type="presOf" srcId="{50B2A456-CB12-46CE-971C-2314AFE9E3A7}" destId="{3F9FCAF6-1A42-4C44-97F8-88B43BF07F04}" srcOrd="0" destOrd="0" presId="urn:microsoft.com/office/officeart/2005/8/layout/bProcess3"/>
    <dgm:cxn modelId="{BE873DB0-91F9-4406-8EA7-F8237BA13C48}" type="presOf" srcId="{841B3F50-E62B-438D-8752-6C7A456F1716}" destId="{8B8F6114-7688-4544-BD2F-62D2DC25949C}" srcOrd="0" destOrd="0" presId="urn:microsoft.com/office/officeart/2005/8/layout/bProcess3"/>
    <dgm:cxn modelId="{08BE2FB7-EB62-42AA-BFF4-3D29A1856FF9}" srcId="{4C18AD52-D087-4351-8E12-5907CEF471F3}" destId="{863C92BA-D4B2-45BF-A147-24A928D93D34}" srcOrd="3" destOrd="0" parTransId="{7459A35B-57C6-4C91-805D-3FD217889409}" sibTransId="{FE726C00-A853-4B64-ABF1-984E86A18C17}"/>
    <dgm:cxn modelId="{8C0F7BCB-4054-49D9-A001-E66C1AFB58A9}" type="presOf" srcId="{863C92BA-D4B2-45BF-A147-24A928D93D34}" destId="{7DE91748-AFFC-4CF2-B240-7F56D7C47504}" srcOrd="0" destOrd="0" presId="urn:microsoft.com/office/officeart/2005/8/layout/bProcess3"/>
    <dgm:cxn modelId="{02E3D8DF-18F5-4D9E-A5B5-80A67C40165E}" type="presOf" srcId="{12698380-9B34-4E5F-9EDE-D7481C959F81}" destId="{0A4826BE-5C31-4AD7-A4D5-24A3F9F85894}" srcOrd="1" destOrd="0" presId="urn:microsoft.com/office/officeart/2005/8/layout/bProcess3"/>
    <dgm:cxn modelId="{6E0FCEE6-6D54-412B-A697-803378B2D2A2}" srcId="{4C18AD52-D087-4351-8E12-5907CEF471F3}" destId="{E99D515E-389D-4BC3-B3C3-6CEBA3601B61}" srcOrd="2" destOrd="0" parTransId="{07CD7A37-2CFD-4DDF-976C-DB40718D8ADD}" sibTransId="{841B3F50-E62B-438D-8752-6C7A456F1716}"/>
    <dgm:cxn modelId="{A1C375FC-96DA-458E-8F77-EB860A4C30A6}" srcId="{4C18AD52-D087-4351-8E12-5907CEF471F3}" destId="{1E791E04-6C4C-4407-A522-E3629D32E5EF}" srcOrd="0" destOrd="0" parTransId="{22FB0FFD-4F63-4C00-94D5-714B9EE03082}" sibTransId="{50B2A456-CB12-46CE-971C-2314AFE9E3A7}"/>
    <dgm:cxn modelId="{AEA38B40-C286-4113-9D39-A954DEE1BF35}" type="presParOf" srcId="{D38BD3DD-7D80-4EE2-8128-66E18A021DBF}" destId="{A0C7C2FE-54DF-44C5-888A-537083885A55}" srcOrd="0" destOrd="0" presId="urn:microsoft.com/office/officeart/2005/8/layout/bProcess3"/>
    <dgm:cxn modelId="{6A68A4D5-B7FF-4C87-B927-4FADB2DE868F}" type="presParOf" srcId="{D38BD3DD-7D80-4EE2-8128-66E18A021DBF}" destId="{3F9FCAF6-1A42-4C44-97F8-88B43BF07F04}" srcOrd="1" destOrd="0" presId="urn:microsoft.com/office/officeart/2005/8/layout/bProcess3"/>
    <dgm:cxn modelId="{5AAC8C3E-6BBE-47D6-840A-D9B420621298}" type="presParOf" srcId="{3F9FCAF6-1A42-4C44-97F8-88B43BF07F04}" destId="{4113A3DA-A405-463E-AEEA-F44CD99CD14E}" srcOrd="0" destOrd="0" presId="urn:microsoft.com/office/officeart/2005/8/layout/bProcess3"/>
    <dgm:cxn modelId="{F4DA0AA5-D2C8-4659-B4F4-220890C1F6ED}" type="presParOf" srcId="{D38BD3DD-7D80-4EE2-8128-66E18A021DBF}" destId="{ED37DB64-4E23-49B3-AA94-57334AC81903}" srcOrd="2" destOrd="0" presId="urn:microsoft.com/office/officeart/2005/8/layout/bProcess3"/>
    <dgm:cxn modelId="{9F88C8A4-9F3B-4319-A55D-4B0D8C1F9350}" type="presParOf" srcId="{D38BD3DD-7D80-4EE2-8128-66E18A021DBF}" destId="{D3938B13-8BD2-48E2-B4BC-9FE2FD567B7A}" srcOrd="3" destOrd="0" presId="urn:microsoft.com/office/officeart/2005/8/layout/bProcess3"/>
    <dgm:cxn modelId="{37C6A535-55DA-416E-A4AF-CF3DD39893CB}" type="presParOf" srcId="{D3938B13-8BD2-48E2-B4BC-9FE2FD567B7A}" destId="{0A4826BE-5C31-4AD7-A4D5-24A3F9F85894}" srcOrd="0" destOrd="0" presId="urn:microsoft.com/office/officeart/2005/8/layout/bProcess3"/>
    <dgm:cxn modelId="{54C38205-A230-4565-8472-34AD9F9F29A5}" type="presParOf" srcId="{D38BD3DD-7D80-4EE2-8128-66E18A021DBF}" destId="{A4A99EC4-0417-4652-8473-60917F0F5B9B}" srcOrd="4" destOrd="0" presId="urn:microsoft.com/office/officeart/2005/8/layout/bProcess3"/>
    <dgm:cxn modelId="{1015A46B-5B44-4451-9AD9-D4631E96D8EA}" type="presParOf" srcId="{D38BD3DD-7D80-4EE2-8128-66E18A021DBF}" destId="{8B8F6114-7688-4544-BD2F-62D2DC25949C}" srcOrd="5" destOrd="0" presId="urn:microsoft.com/office/officeart/2005/8/layout/bProcess3"/>
    <dgm:cxn modelId="{419DCE16-219E-4615-AEF6-FCAD41B9461F}" type="presParOf" srcId="{8B8F6114-7688-4544-BD2F-62D2DC25949C}" destId="{0CC2740E-9FF5-47CF-813A-04F77A7669BF}" srcOrd="0" destOrd="0" presId="urn:microsoft.com/office/officeart/2005/8/layout/bProcess3"/>
    <dgm:cxn modelId="{82FE12FF-48C8-420D-8109-ADF7AF548E65}" type="presParOf" srcId="{D38BD3DD-7D80-4EE2-8128-66E18A021DBF}" destId="{7DE91748-AFFC-4CF2-B240-7F56D7C47504}"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801C4-1A70-41FB-95A3-6AFD86C052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0DBA2F45-9F79-463A-9337-D6E0DB2BB21C}">
      <dgm:prSet phldrT="[Κείμενο]" custT="1"/>
      <dgm:spPr>
        <a:solidFill>
          <a:schemeClr val="bg2">
            <a:lumMod val="60000"/>
            <a:lumOff val="40000"/>
          </a:schemeClr>
        </a:solidFill>
      </dgm:spPr>
      <dgm:t>
        <a:bodyPr/>
        <a:lstStyle/>
        <a:p>
          <a:r>
            <a:rPr lang="el-GR" sz="1800" b="1" i="0" dirty="0">
              <a:latin typeface="Times New Roman" panose="02020603050405020304" pitchFamily="18" charset="0"/>
              <a:cs typeface="Times New Roman" panose="02020603050405020304" pitchFamily="18" charset="0"/>
            </a:rPr>
            <a:t>Τεστ Αντιγόνου-Αντισώματος (</a:t>
          </a:r>
          <a:r>
            <a:rPr lang="el-GR" sz="1800" b="1" i="0" dirty="0" err="1">
              <a:latin typeface="Times New Roman" panose="02020603050405020304" pitchFamily="18" charset="0"/>
              <a:cs typeface="Times New Roman" panose="02020603050405020304" pitchFamily="18" charset="0"/>
            </a:rPr>
            <a:t>Ag</a:t>
          </a:r>
          <a:r>
            <a:rPr lang="el-GR" sz="1800" b="1" i="0" dirty="0">
              <a:latin typeface="Times New Roman" panose="02020603050405020304" pitchFamily="18" charset="0"/>
              <a:cs typeface="Times New Roman" panose="02020603050405020304" pitchFamily="18" charset="0"/>
            </a:rPr>
            <a:t>/Ab τεστ) :</a:t>
          </a:r>
          <a:endParaRPr lang="el-GR" sz="1800" dirty="0">
            <a:latin typeface="Times New Roman" panose="02020603050405020304" pitchFamily="18" charset="0"/>
            <a:cs typeface="Times New Roman" panose="02020603050405020304" pitchFamily="18" charset="0"/>
          </a:endParaRPr>
        </a:p>
      </dgm:t>
    </dgm:pt>
    <dgm:pt modelId="{DE5A7A8C-AD95-4C4F-B1EE-D13CD9F964DB}" type="parTrans" cxnId="{34588863-1ED4-4968-A25B-C71909C38BAE}">
      <dgm:prSet/>
      <dgm:spPr/>
      <dgm:t>
        <a:bodyPr/>
        <a:lstStyle/>
        <a:p>
          <a:endParaRPr lang="el-GR"/>
        </a:p>
      </dgm:t>
    </dgm:pt>
    <dgm:pt modelId="{3CB89121-4B56-4BDE-8CE4-C5DA990651CA}" type="sibTrans" cxnId="{34588863-1ED4-4968-A25B-C71909C38BAE}">
      <dgm:prSet/>
      <dgm:spPr/>
      <dgm:t>
        <a:bodyPr/>
        <a:lstStyle/>
        <a:p>
          <a:endParaRPr lang="el-GR"/>
        </a:p>
      </dgm:t>
    </dgm:pt>
    <dgm:pt modelId="{8D01FE1E-A4B2-4209-B824-5F3B902013E4}">
      <dgm:prSet phldrT="[Κείμενο]" phldr="0" custT="1"/>
      <dgm:spPr/>
      <dgm:t>
        <a:bodyPr/>
        <a:lstStyle/>
        <a:p>
          <a:pPr rtl="0"/>
          <a:r>
            <a:rPr lang="el-GR" sz="1700" dirty="0">
              <a:solidFill>
                <a:srgbClr val="000000"/>
              </a:solidFill>
              <a:latin typeface="Times New Roman" panose="02020603050405020304" pitchFamily="18" charset="0"/>
              <a:cs typeface="Times New Roman" panose="02020603050405020304" pitchFamily="18" charset="0"/>
            </a:rPr>
            <a:t>Αυτός ο τύπος διάγνωσης συνδυάζει την ανίχνευση τόσο των αντιγόνων του ιού HIV όσο και των αντισωμάτων που παράγει ο οργανισμός σε απάντηση στην λοίμωξη</a:t>
          </a:r>
          <a:r>
            <a:rPr lang="el-GR" sz="1700" dirty="0">
              <a:latin typeface="Times New Roman" panose="02020603050405020304" pitchFamily="18" charset="0"/>
              <a:cs typeface="Times New Roman" panose="02020603050405020304" pitchFamily="18" charset="0"/>
            </a:rPr>
            <a:t> </a:t>
          </a:r>
          <a:r>
            <a:rPr lang="el-GR" sz="1700" dirty="0" err="1">
              <a:latin typeface="Times New Roman" panose="02020603050405020304" pitchFamily="18" charset="0"/>
              <a:cs typeface="Times New Roman" panose="02020603050405020304" pitchFamily="18" charset="0"/>
            </a:rPr>
            <a:t>μετα</a:t>
          </a:r>
          <a:r>
            <a:rPr lang="el-GR" sz="1700" dirty="0">
              <a:latin typeface="Times New Roman" panose="02020603050405020304" pitchFamily="18" charset="0"/>
              <a:cs typeface="Times New Roman" panose="02020603050405020304" pitchFamily="18" charset="0"/>
            </a:rPr>
            <a:t> από λήψη δείγματος. Χρησιμοποιείται σε προχωρημένα στάδια της λοίμωξης. Χαρακτηριστικά παραδείγματα είναι το τεστ </a:t>
          </a:r>
          <a:r>
            <a:rPr lang="en-US" sz="1700" dirty="0">
              <a:latin typeface="Times New Roman" panose="02020603050405020304" pitchFamily="18" charset="0"/>
              <a:cs typeface="Times New Roman" panose="02020603050405020304" pitchFamily="18" charset="0"/>
            </a:rPr>
            <a:t>ELIZA (Enzyme-Linked Immunosorbent Assay)</a:t>
          </a:r>
          <a:r>
            <a:rPr lang="el-GR" sz="1700" dirty="0">
              <a:latin typeface="Times New Roman" panose="02020603050405020304" pitchFamily="18" charset="0"/>
              <a:cs typeface="Times New Roman" panose="02020603050405020304" pitchFamily="18" charset="0"/>
            </a:rPr>
            <a:t>, εάν είναι θετική, συνήθως διενεργείται μια επιβεβαιωτική εξέταση, όπως η εξέταση Western </a:t>
          </a:r>
          <a:r>
            <a:rPr lang="el-GR" sz="1700" dirty="0" err="1">
              <a:latin typeface="Times New Roman" panose="02020603050405020304" pitchFamily="18" charset="0"/>
              <a:cs typeface="Times New Roman" panose="02020603050405020304" pitchFamily="18" charset="0"/>
            </a:rPr>
            <a:t>blot</a:t>
          </a:r>
          <a:r>
            <a:rPr lang="el-GR" sz="1700" dirty="0">
              <a:latin typeface="Times New Roman" panose="02020603050405020304" pitchFamily="18" charset="0"/>
              <a:cs typeface="Times New Roman" panose="02020603050405020304" pitchFamily="18" charset="0"/>
            </a:rPr>
            <a:t> ή η εξέταση </a:t>
          </a:r>
          <a:r>
            <a:rPr lang="el-GR" sz="1700" dirty="0" err="1">
              <a:latin typeface="Times New Roman" panose="02020603050405020304" pitchFamily="18" charset="0"/>
              <a:cs typeface="Times New Roman" panose="02020603050405020304" pitchFamily="18" charset="0"/>
            </a:rPr>
            <a:t>ανοσοφθορισμού</a:t>
          </a:r>
          <a:r>
            <a:rPr lang="el-GR" sz="1700" dirty="0">
              <a:latin typeface="Times New Roman" panose="02020603050405020304" pitchFamily="18" charset="0"/>
              <a:cs typeface="Times New Roman" panose="02020603050405020304" pitchFamily="18" charset="0"/>
            </a:rPr>
            <a:t> (IFA), για επιβεβαίωση.</a:t>
          </a:r>
        </a:p>
      </dgm:t>
    </dgm:pt>
    <dgm:pt modelId="{E4F97296-C5C3-4495-A492-84724486E743}" type="parTrans" cxnId="{7C8FBEAB-60A4-40E6-BF1A-CBD3982EE979}">
      <dgm:prSet/>
      <dgm:spPr/>
      <dgm:t>
        <a:bodyPr/>
        <a:lstStyle/>
        <a:p>
          <a:endParaRPr lang="el-GR"/>
        </a:p>
      </dgm:t>
    </dgm:pt>
    <dgm:pt modelId="{25898492-7F14-49A0-9E0A-A474B9C169F2}" type="sibTrans" cxnId="{7C8FBEAB-60A4-40E6-BF1A-CBD3982EE979}">
      <dgm:prSet/>
      <dgm:spPr/>
      <dgm:t>
        <a:bodyPr/>
        <a:lstStyle/>
        <a:p>
          <a:endParaRPr lang="el-GR"/>
        </a:p>
      </dgm:t>
    </dgm:pt>
    <dgm:pt modelId="{810DE2E9-EF70-4571-88AC-8CB77EA8F4AE}">
      <dgm:prSet phldrT="[Κείμενο]" phldr="0" custT="1"/>
      <dgm:spPr/>
      <dgm:t>
        <a:bodyPr/>
        <a:lstStyle/>
        <a:p>
          <a:pPr rtl="0"/>
          <a:r>
            <a:rPr lang="el-GR" sz="1800" dirty="0">
              <a:latin typeface="Times New Roman" panose="02020603050405020304" pitchFamily="18" charset="0"/>
              <a:cs typeface="Times New Roman" panose="02020603050405020304" pitchFamily="18" charset="0"/>
            </a:rPr>
            <a:t>Αποτελεί ιδιαίτερα ευαίσθητη και αποτελεσματική μέθοδο ανίχνευσης του </a:t>
          </a:r>
          <a:r>
            <a:rPr lang="el-GR" sz="1800" dirty="0" err="1">
              <a:latin typeface="Times New Roman" panose="02020603050405020304" pitchFamily="18" charset="0"/>
              <a:cs typeface="Times New Roman" panose="02020603050405020304" pitchFamily="18" charset="0"/>
            </a:rPr>
            <a:t>γονιδιώματος</a:t>
          </a:r>
          <a:r>
            <a:rPr lang="el-GR" sz="1800" dirty="0">
              <a:latin typeface="Times New Roman" panose="02020603050405020304" pitchFamily="18" charset="0"/>
              <a:cs typeface="Times New Roman" panose="02020603050405020304" pitchFamily="18" charset="0"/>
            </a:rPr>
            <a:t> του ιού ΗΙV στο δείγμα ενός ατόμου. Το RNA του ιού HIV μετατρέπεται σε DNA μέσω αντίστροφης μεταγραφής, πολλαπλασιάζεται και στη συνέχεια  αναλύεται με τη χρήση της PCR. Μπορεί να χρησιμοποιηθεί στα πρώιμα στάδια στις λοίμωξης και </a:t>
          </a:r>
          <a:r>
            <a:rPr lang="el-GR" sz="1800" dirty="0">
              <a:solidFill>
                <a:srgbClr val="212121"/>
              </a:solidFill>
              <a:latin typeface="Times New Roman" panose="02020603050405020304" pitchFamily="18" charset="0"/>
              <a:ea typeface="Cambria"/>
              <a:cs typeface="Times New Roman" panose="02020603050405020304" pitchFamily="18" charset="0"/>
            </a:rPr>
            <a:t> να εντοπίσει πολύ μικρό αριθμό </a:t>
          </a:r>
          <a:r>
            <a:rPr lang="el-GR" sz="1800" dirty="0" err="1">
              <a:solidFill>
                <a:srgbClr val="212121"/>
              </a:solidFill>
              <a:latin typeface="Times New Roman" panose="02020603050405020304" pitchFamily="18" charset="0"/>
              <a:ea typeface="Cambria"/>
              <a:cs typeface="Times New Roman" panose="02020603050405020304" pitchFamily="18" charset="0"/>
            </a:rPr>
            <a:t>ιϊκών</a:t>
          </a:r>
          <a:r>
            <a:rPr lang="el-GR" sz="1800" dirty="0">
              <a:solidFill>
                <a:srgbClr val="212121"/>
              </a:solidFill>
              <a:latin typeface="Times New Roman" panose="02020603050405020304" pitchFamily="18" charset="0"/>
              <a:ea typeface="Cambria"/>
              <a:cs typeface="Times New Roman" panose="02020603050405020304" pitchFamily="18" charset="0"/>
            </a:rPr>
            <a:t> σωματιδίων</a:t>
          </a:r>
        </a:p>
      </dgm:t>
    </dgm:pt>
    <dgm:pt modelId="{2AD8FBA6-5AC9-46A6-B170-F004937A3B02}" type="parTrans" cxnId="{55A02A75-7D55-4460-9357-BB85A7E3B6EF}">
      <dgm:prSet/>
      <dgm:spPr/>
      <dgm:t>
        <a:bodyPr/>
        <a:lstStyle/>
        <a:p>
          <a:endParaRPr lang="el-GR"/>
        </a:p>
      </dgm:t>
    </dgm:pt>
    <dgm:pt modelId="{CFBD19B4-7494-44AD-A61F-9692E44073AC}" type="sibTrans" cxnId="{55A02A75-7D55-4460-9357-BB85A7E3B6EF}">
      <dgm:prSet/>
      <dgm:spPr/>
      <dgm:t>
        <a:bodyPr/>
        <a:lstStyle/>
        <a:p>
          <a:endParaRPr lang="el-GR"/>
        </a:p>
      </dgm:t>
    </dgm:pt>
    <dgm:pt modelId="{20C64FAB-0D35-4F6D-9488-24E31C8DCA49}">
      <dgm:prSet phldrT="[Κείμενο]" custT="1"/>
      <dgm:spPr>
        <a:solidFill>
          <a:schemeClr val="bg2">
            <a:lumMod val="60000"/>
            <a:lumOff val="40000"/>
          </a:schemeClr>
        </a:solidFill>
      </dgm:spPr>
      <dgm:t>
        <a:bodyPr/>
        <a:lstStyle/>
        <a:p>
          <a:r>
            <a:rPr lang="el-GR" sz="1800" b="1" i="0" dirty="0">
              <a:latin typeface="Times New Roman" panose="02020603050405020304" pitchFamily="18" charset="0"/>
              <a:cs typeface="Times New Roman" panose="02020603050405020304" pitchFamily="18" charset="0"/>
            </a:rPr>
            <a:t>Τεστ Μοριακής Ανίχνευσης (PCR τεστ):</a:t>
          </a:r>
          <a:endParaRPr lang="el-GR" sz="1800" dirty="0">
            <a:latin typeface="Times New Roman" panose="02020603050405020304" pitchFamily="18" charset="0"/>
            <a:cs typeface="Times New Roman" panose="02020603050405020304" pitchFamily="18" charset="0"/>
          </a:endParaRPr>
        </a:p>
      </dgm:t>
    </dgm:pt>
    <dgm:pt modelId="{1E8AF21B-0FA0-4E82-8717-EBE5AA3CD9B6}" type="sibTrans" cxnId="{B6E7FF7C-D0E6-4BDF-A8FE-FB34327BCBD0}">
      <dgm:prSet/>
      <dgm:spPr/>
      <dgm:t>
        <a:bodyPr/>
        <a:lstStyle/>
        <a:p>
          <a:endParaRPr lang="el-GR"/>
        </a:p>
      </dgm:t>
    </dgm:pt>
    <dgm:pt modelId="{5CC8A052-CF44-4500-8B7A-37C9126B79FA}" type="parTrans" cxnId="{B6E7FF7C-D0E6-4BDF-A8FE-FB34327BCBD0}">
      <dgm:prSet/>
      <dgm:spPr/>
      <dgm:t>
        <a:bodyPr/>
        <a:lstStyle/>
        <a:p>
          <a:endParaRPr lang="el-GR"/>
        </a:p>
      </dgm:t>
    </dgm:pt>
    <dgm:pt modelId="{2382A79C-9CBF-4CDE-B4EF-7984AF649ECF}">
      <dgm:prSet phldrT="[Κείμενο]" custT="1"/>
      <dgm:spPr>
        <a:solidFill>
          <a:schemeClr val="bg2">
            <a:lumMod val="60000"/>
            <a:lumOff val="40000"/>
          </a:schemeClr>
        </a:solidFill>
      </dgm:spPr>
      <dgm:t>
        <a:bodyPr/>
        <a:lstStyle/>
        <a:p>
          <a:r>
            <a:rPr lang="el-GR" sz="2000" b="1" i="0" dirty="0">
              <a:latin typeface="Times New Roman" panose="02020603050405020304" pitchFamily="18" charset="0"/>
              <a:cs typeface="Times New Roman" panose="02020603050405020304" pitchFamily="18" charset="0"/>
            </a:rPr>
            <a:t>Τεστ αντιγόνου (</a:t>
          </a:r>
          <a:r>
            <a:rPr lang="en-US" sz="2000" b="1" i="0" dirty="0">
              <a:latin typeface="Times New Roman" panose="02020603050405020304" pitchFamily="18" charset="0"/>
              <a:cs typeface="Times New Roman" panose="02020603050405020304" pitchFamily="18" charset="0"/>
            </a:rPr>
            <a:t>Ag </a:t>
          </a:r>
          <a:r>
            <a:rPr lang="el-GR" sz="2000" b="1" i="0" dirty="0">
              <a:latin typeface="Times New Roman" panose="02020603050405020304" pitchFamily="18" charset="0"/>
              <a:cs typeface="Times New Roman" panose="02020603050405020304" pitchFamily="18" charset="0"/>
            </a:rPr>
            <a:t>τεστ):</a:t>
          </a:r>
          <a:endParaRPr lang="el-GR" sz="2000" dirty="0">
            <a:latin typeface="Times New Roman" panose="02020603050405020304" pitchFamily="18" charset="0"/>
            <a:cs typeface="Times New Roman" panose="02020603050405020304" pitchFamily="18" charset="0"/>
          </a:endParaRPr>
        </a:p>
      </dgm:t>
    </dgm:pt>
    <dgm:pt modelId="{2F0B97C8-A3A7-4DA1-B897-31CCA761284B}" type="parTrans" cxnId="{80F01D0A-E97B-42F8-AE8A-7F753D54F07F}">
      <dgm:prSet/>
      <dgm:spPr/>
      <dgm:t>
        <a:bodyPr/>
        <a:lstStyle/>
        <a:p>
          <a:endParaRPr lang="el-GR"/>
        </a:p>
      </dgm:t>
    </dgm:pt>
    <dgm:pt modelId="{3AA558B8-02A1-4D4F-8CB2-19ACE5111ECA}" type="sibTrans" cxnId="{80F01D0A-E97B-42F8-AE8A-7F753D54F07F}">
      <dgm:prSet/>
      <dgm:spPr/>
      <dgm:t>
        <a:bodyPr/>
        <a:lstStyle/>
        <a:p>
          <a:endParaRPr lang="el-GR"/>
        </a:p>
      </dgm:t>
    </dgm:pt>
    <dgm:pt modelId="{D7A246C0-7119-47F7-B8E2-0BDAF56F85F0}">
      <dgm:prSet phldrT="[Κείμενο]" custT="1"/>
      <dgm:spPr/>
      <dgm:t>
        <a:bodyPr/>
        <a:lstStyle/>
        <a:p>
          <a:pPr rtl="0"/>
          <a:r>
            <a:rPr lang="el-GR" sz="1900" dirty="0">
              <a:latin typeface="Times New Roman" panose="02020603050405020304" pitchFamily="18" charset="0"/>
              <a:cs typeface="Times New Roman" panose="02020603050405020304" pitchFamily="18" charset="0"/>
            </a:rPr>
            <a:t>Ανιχνεύουν αντισώματα που παράγονται από τον οργανισμό ως απάντηση στη μόλυνση από τον ιό HIV. Χρησιμοποιούνται στα πρώιμα στάδια της λοίμωξης. Ο πιο συνηθισμένος τύπος εξέτασης είναι η ανίχνευση του πρώτου αντιγόνου </a:t>
          </a:r>
          <a:r>
            <a:rPr lang="en-GB" sz="1900" dirty="0">
              <a:latin typeface="Times New Roman" panose="02020603050405020304" pitchFamily="18" charset="0"/>
              <a:cs typeface="Times New Roman" panose="02020603050405020304" pitchFamily="18" charset="0"/>
            </a:rPr>
            <a:t>p24 </a:t>
          </a:r>
          <a:r>
            <a:rPr lang="el-GR" sz="1900" dirty="0">
              <a:latin typeface="Times New Roman" panose="02020603050405020304" pitchFamily="18" charset="0"/>
              <a:cs typeface="Times New Roman" panose="02020603050405020304" pitchFamily="18" charset="0"/>
            </a:rPr>
            <a:t>που παράγεται από τον ιό μετά την μόλυνση. </a:t>
          </a:r>
        </a:p>
      </dgm:t>
    </dgm:pt>
    <dgm:pt modelId="{3A7F964B-9ABF-468D-AA27-BBAE33519D8D}" type="parTrans" cxnId="{25AF6A30-1D93-4331-835B-6C0BF7636DE9}">
      <dgm:prSet/>
      <dgm:spPr/>
      <dgm:t>
        <a:bodyPr/>
        <a:lstStyle/>
        <a:p>
          <a:endParaRPr lang="el-GR"/>
        </a:p>
      </dgm:t>
    </dgm:pt>
    <dgm:pt modelId="{B4815C31-1D00-48AB-85EB-DE99035808A3}" type="sibTrans" cxnId="{25AF6A30-1D93-4331-835B-6C0BF7636DE9}">
      <dgm:prSet/>
      <dgm:spPr/>
      <dgm:t>
        <a:bodyPr/>
        <a:lstStyle/>
        <a:p>
          <a:endParaRPr lang="el-GR"/>
        </a:p>
      </dgm:t>
    </dgm:pt>
    <dgm:pt modelId="{63C68845-6FFF-49D3-BFAE-C84577225DEB}">
      <dgm:prSet phldr="0" custT="1"/>
      <dgm:spPr/>
      <dgm:t>
        <a:bodyPr/>
        <a:lstStyle/>
        <a:p>
          <a:endParaRPr lang="el-GR" sz="1400" b="0" i="0" dirty="0">
            <a:latin typeface="Times New Roman" panose="02020603050405020304" pitchFamily="18" charset="0"/>
            <a:cs typeface="Times New Roman" panose="02020603050405020304" pitchFamily="18" charset="0"/>
          </a:endParaRPr>
        </a:p>
      </dgm:t>
    </dgm:pt>
    <dgm:pt modelId="{2F094142-7A6F-45C2-BA93-6C599B65621F}" type="parTrans" cxnId="{D7D22E6D-499B-4EBF-8A13-69CC4961FEB9}">
      <dgm:prSet/>
      <dgm:spPr/>
      <dgm:t>
        <a:bodyPr/>
        <a:lstStyle/>
        <a:p>
          <a:endParaRPr lang="el-GR"/>
        </a:p>
      </dgm:t>
    </dgm:pt>
    <dgm:pt modelId="{4809A650-1351-42B1-A809-14AA8589BA8A}" type="sibTrans" cxnId="{D7D22E6D-499B-4EBF-8A13-69CC4961FEB9}">
      <dgm:prSet/>
      <dgm:spPr/>
      <dgm:t>
        <a:bodyPr/>
        <a:lstStyle/>
        <a:p>
          <a:endParaRPr lang="el-GR"/>
        </a:p>
      </dgm:t>
    </dgm:pt>
    <dgm:pt modelId="{7975AECE-5EB1-4749-8C29-09156FBCA78F}" type="pres">
      <dgm:prSet presAssocID="{E82801C4-1A70-41FB-95A3-6AFD86C05210}" presName="Name0" presStyleCnt="0">
        <dgm:presLayoutVars>
          <dgm:dir/>
          <dgm:animLvl val="lvl"/>
          <dgm:resizeHandles val="exact"/>
        </dgm:presLayoutVars>
      </dgm:prSet>
      <dgm:spPr/>
    </dgm:pt>
    <dgm:pt modelId="{B8D35AF6-58FA-4300-B2E0-18F5AE4A7211}" type="pres">
      <dgm:prSet presAssocID="{0DBA2F45-9F79-463A-9337-D6E0DB2BB21C}" presName="linNode" presStyleCnt="0"/>
      <dgm:spPr/>
    </dgm:pt>
    <dgm:pt modelId="{9F783C6F-AE2E-4A08-AC0F-C6A4D54D99A6}" type="pres">
      <dgm:prSet presAssocID="{0DBA2F45-9F79-463A-9337-D6E0DB2BB21C}" presName="parentText" presStyleLbl="node1" presStyleIdx="0" presStyleCnt="3" custLinFactNeighborX="618" custLinFactNeighborY="1432">
        <dgm:presLayoutVars>
          <dgm:chMax val="1"/>
          <dgm:bulletEnabled val="1"/>
        </dgm:presLayoutVars>
      </dgm:prSet>
      <dgm:spPr>
        <a:solidFill>
          <a:schemeClr val="accent1">
            <a:lumMod val="75000"/>
          </a:schemeClr>
        </a:solidFill>
      </dgm:spPr>
    </dgm:pt>
    <dgm:pt modelId="{B48080BC-BDDA-4ECF-83B5-E99FB3441C4C}" type="pres">
      <dgm:prSet presAssocID="{0DBA2F45-9F79-463A-9337-D6E0DB2BB21C}" presName="descendantText" presStyleLbl="alignAccFollowNode1" presStyleIdx="0" presStyleCnt="3">
        <dgm:presLayoutVars>
          <dgm:bulletEnabled val="1"/>
        </dgm:presLayoutVars>
      </dgm:prSet>
      <dgm:spPr/>
    </dgm:pt>
    <dgm:pt modelId="{3A6F7449-5BA3-438A-A3C2-A54D1A2EF920}" type="pres">
      <dgm:prSet presAssocID="{3CB89121-4B56-4BDE-8CE4-C5DA990651CA}" presName="sp" presStyleCnt="0"/>
      <dgm:spPr/>
    </dgm:pt>
    <dgm:pt modelId="{374E5FB8-F5F7-4D73-988A-72189B4D6447}" type="pres">
      <dgm:prSet presAssocID="{2382A79C-9CBF-4CDE-B4EF-7984AF649ECF}" presName="linNode" presStyleCnt="0"/>
      <dgm:spPr/>
    </dgm:pt>
    <dgm:pt modelId="{0E82EE7C-E943-43B2-BC39-29444F5B5173}" type="pres">
      <dgm:prSet presAssocID="{2382A79C-9CBF-4CDE-B4EF-7984AF649ECF}" presName="parentText" presStyleLbl="node1" presStyleIdx="1" presStyleCnt="3">
        <dgm:presLayoutVars>
          <dgm:chMax val="1"/>
          <dgm:bulletEnabled val="1"/>
        </dgm:presLayoutVars>
      </dgm:prSet>
      <dgm:spPr>
        <a:solidFill>
          <a:schemeClr val="accent1">
            <a:lumMod val="75000"/>
          </a:schemeClr>
        </a:solidFill>
      </dgm:spPr>
    </dgm:pt>
    <dgm:pt modelId="{AC6495D9-EE9C-41EA-A985-CA6216A57C69}" type="pres">
      <dgm:prSet presAssocID="{2382A79C-9CBF-4CDE-B4EF-7984AF649ECF}" presName="descendantText" presStyleLbl="alignAccFollowNode1" presStyleIdx="1" presStyleCnt="3" custScaleY="125098">
        <dgm:presLayoutVars>
          <dgm:bulletEnabled val="1"/>
        </dgm:presLayoutVars>
      </dgm:prSet>
      <dgm:spPr/>
    </dgm:pt>
    <dgm:pt modelId="{417E4AD3-0A5F-4C42-A435-A6420C0ACC05}" type="pres">
      <dgm:prSet presAssocID="{3AA558B8-02A1-4D4F-8CB2-19ACE5111ECA}" presName="sp" presStyleCnt="0"/>
      <dgm:spPr/>
    </dgm:pt>
    <dgm:pt modelId="{F7581A0A-375F-4C7C-88F2-8EB73BD8325C}" type="pres">
      <dgm:prSet presAssocID="{20C64FAB-0D35-4F6D-9488-24E31C8DCA49}" presName="linNode" presStyleCnt="0"/>
      <dgm:spPr/>
    </dgm:pt>
    <dgm:pt modelId="{2780592E-8BED-4BD7-B9D6-204422689FBE}" type="pres">
      <dgm:prSet presAssocID="{20C64FAB-0D35-4F6D-9488-24E31C8DCA49}" presName="parentText" presStyleLbl="node1" presStyleIdx="2" presStyleCnt="3">
        <dgm:presLayoutVars>
          <dgm:chMax val="1"/>
          <dgm:bulletEnabled val="1"/>
        </dgm:presLayoutVars>
      </dgm:prSet>
      <dgm:spPr>
        <a:solidFill>
          <a:schemeClr val="accent1">
            <a:lumMod val="75000"/>
          </a:schemeClr>
        </a:solidFill>
      </dgm:spPr>
    </dgm:pt>
    <dgm:pt modelId="{ED9B73F5-D8D2-4C88-BA10-166C0A893316}" type="pres">
      <dgm:prSet presAssocID="{20C64FAB-0D35-4F6D-9488-24E31C8DCA49}" presName="descendantText" presStyleLbl="alignAccFollowNode1" presStyleIdx="2" presStyleCnt="3" custScaleY="117471">
        <dgm:presLayoutVars>
          <dgm:bulletEnabled val="1"/>
        </dgm:presLayoutVars>
      </dgm:prSet>
      <dgm:spPr/>
    </dgm:pt>
  </dgm:ptLst>
  <dgm:cxnLst>
    <dgm:cxn modelId="{80F01D0A-E97B-42F8-AE8A-7F753D54F07F}" srcId="{E82801C4-1A70-41FB-95A3-6AFD86C05210}" destId="{2382A79C-9CBF-4CDE-B4EF-7984AF649ECF}" srcOrd="1" destOrd="0" parTransId="{2F0B97C8-A3A7-4DA1-B897-31CCA761284B}" sibTransId="{3AA558B8-02A1-4D4F-8CB2-19ACE5111ECA}"/>
    <dgm:cxn modelId="{2C61521B-F2B4-478D-8E80-06486B16C963}" type="presOf" srcId="{E82801C4-1A70-41FB-95A3-6AFD86C05210}" destId="{7975AECE-5EB1-4749-8C29-09156FBCA78F}" srcOrd="0" destOrd="0" presId="urn:microsoft.com/office/officeart/2005/8/layout/vList5"/>
    <dgm:cxn modelId="{6C82372E-56FF-4BBD-8F95-ECD6C5FB6E8C}" type="presOf" srcId="{810DE2E9-EF70-4571-88AC-8CB77EA8F4AE}" destId="{ED9B73F5-D8D2-4C88-BA10-166C0A893316}" srcOrd="0" destOrd="0" presId="urn:microsoft.com/office/officeart/2005/8/layout/vList5"/>
    <dgm:cxn modelId="{25AF6A30-1D93-4331-835B-6C0BF7636DE9}" srcId="{2382A79C-9CBF-4CDE-B4EF-7984AF649ECF}" destId="{D7A246C0-7119-47F7-B8E2-0BDAF56F85F0}" srcOrd="0" destOrd="0" parTransId="{3A7F964B-9ABF-468D-AA27-BBAE33519D8D}" sibTransId="{B4815C31-1D00-48AB-85EB-DE99035808A3}"/>
    <dgm:cxn modelId="{34588863-1ED4-4968-A25B-C71909C38BAE}" srcId="{E82801C4-1A70-41FB-95A3-6AFD86C05210}" destId="{0DBA2F45-9F79-463A-9337-D6E0DB2BB21C}" srcOrd="0" destOrd="0" parTransId="{DE5A7A8C-AD95-4C4F-B1EE-D13CD9F964DB}" sibTransId="{3CB89121-4B56-4BDE-8CE4-C5DA990651CA}"/>
    <dgm:cxn modelId="{D7D22E6D-499B-4EBF-8A13-69CC4961FEB9}" srcId="{2382A79C-9CBF-4CDE-B4EF-7984AF649ECF}" destId="{63C68845-6FFF-49D3-BFAE-C84577225DEB}" srcOrd="1" destOrd="0" parTransId="{2F094142-7A6F-45C2-BA93-6C599B65621F}" sibTransId="{4809A650-1351-42B1-A809-14AA8589BA8A}"/>
    <dgm:cxn modelId="{A22B7171-DFDA-47AA-9D2C-E166E82A12FF}" type="presOf" srcId="{2382A79C-9CBF-4CDE-B4EF-7984AF649ECF}" destId="{0E82EE7C-E943-43B2-BC39-29444F5B5173}" srcOrd="0" destOrd="0" presId="urn:microsoft.com/office/officeart/2005/8/layout/vList5"/>
    <dgm:cxn modelId="{55A02A75-7D55-4460-9357-BB85A7E3B6EF}" srcId="{20C64FAB-0D35-4F6D-9488-24E31C8DCA49}" destId="{810DE2E9-EF70-4571-88AC-8CB77EA8F4AE}" srcOrd="0" destOrd="0" parTransId="{2AD8FBA6-5AC9-46A6-B170-F004937A3B02}" sibTransId="{CFBD19B4-7494-44AD-A61F-9692E44073AC}"/>
    <dgm:cxn modelId="{B6E7FF7C-D0E6-4BDF-A8FE-FB34327BCBD0}" srcId="{E82801C4-1A70-41FB-95A3-6AFD86C05210}" destId="{20C64FAB-0D35-4F6D-9488-24E31C8DCA49}" srcOrd="2" destOrd="0" parTransId="{5CC8A052-CF44-4500-8B7A-37C9126B79FA}" sibTransId="{1E8AF21B-0FA0-4E82-8717-EBE5AA3CD9B6}"/>
    <dgm:cxn modelId="{42370286-F0D8-4FB9-98B7-4019D4B966D7}" type="presOf" srcId="{0DBA2F45-9F79-463A-9337-D6E0DB2BB21C}" destId="{9F783C6F-AE2E-4A08-AC0F-C6A4D54D99A6}" srcOrd="0" destOrd="0" presId="urn:microsoft.com/office/officeart/2005/8/layout/vList5"/>
    <dgm:cxn modelId="{E832CF89-885C-499B-90F1-EA3D15F6F950}" type="presOf" srcId="{8D01FE1E-A4B2-4209-B824-5F3B902013E4}" destId="{B48080BC-BDDA-4ECF-83B5-E99FB3441C4C}" srcOrd="0" destOrd="0" presId="urn:microsoft.com/office/officeart/2005/8/layout/vList5"/>
    <dgm:cxn modelId="{CCE14FA1-0A44-4961-BFAC-EB0E00092CF8}" type="presOf" srcId="{20C64FAB-0D35-4F6D-9488-24E31C8DCA49}" destId="{2780592E-8BED-4BD7-B9D6-204422689FBE}" srcOrd="0" destOrd="0" presId="urn:microsoft.com/office/officeart/2005/8/layout/vList5"/>
    <dgm:cxn modelId="{7C8FBEAB-60A4-40E6-BF1A-CBD3982EE979}" srcId="{0DBA2F45-9F79-463A-9337-D6E0DB2BB21C}" destId="{8D01FE1E-A4B2-4209-B824-5F3B902013E4}" srcOrd="0" destOrd="0" parTransId="{E4F97296-C5C3-4495-A492-84724486E743}" sibTransId="{25898492-7F14-49A0-9E0A-A474B9C169F2}"/>
    <dgm:cxn modelId="{ED570FDF-7CFF-4FCB-B89D-8C522E4D65F5}" type="presOf" srcId="{63C68845-6FFF-49D3-BFAE-C84577225DEB}" destId="{AC6495D9-EE9C-41EA-A985-CA6216A57C69}" srcOrd="0" destOrd="1" presId="urn:microsoft.com/office/officeart/2005/8/layout/vList5"/>
    <dgm:cxn modelId="{B5C18AFD-C449-4478-A90C-9F54F63973E2}" type="presOf" srcId="{D7A246C0-7119-47F7-B8E2-0BDAF56F85F0}" destId="{AC6495D9-EE9C-41EA-A985-CA6216A57C69}" srcOrd="0" destOrd="0" presId="urn:microsoft.com/office/officeart/2005/8/layout/vList5"/>
    <dgm:cxn modelId="{539CAA93-B475-4341-AE5F-BC720984772B}" type="presParOf" srcId="{7975AECE-5EB1-4749-8C29-09156FBCA78F}" destId="{B8D35AF6-58FA-4300-B2E0-18F5AE4A7211}" srcOrd="0" destOrd="0" presId="urn:microsoft.com/office/officeart/2005/8/layout/vList5"/>
    <dgm:cxn modelId="{19BA7780-E50A-41F0-971B-DB4ED1016E13}" type="presParOf" srcId="{B8D35AF6-58FA-4300-B2E0-18F5AE4A7211}" destId="{9F783C6F-AE2E-4A08-AC0F-C6A4D54D99A6}" srcOrd="0" destOrd="0" presId="urn:microsoft.com/office/officeart/2005/8/layout/vList5"/>
    <dgm:cxn modelId="{3CC185A3-614A-4372-825C-B8DEC47049C7}" type="presParOf" srcId="{B8D35AF6-58FA-4300-B2E0-18F5AE4A7211}" destId="{B48080BC-BDDA-4ECF-83B5-E99FB3441C4C}" srcOrd="1" destOrd="0" presId="urn:microsoft.com/office/officeart/2005/8/layout/vList5"/>
    <dgm:cxn modelId="{F75A472C-99E0-438B-B591-5E9A5E15DF79}" type="presParOf" srcId="{7975AECE-5EB1-4749-8C29-09156FBCA78F}" destId="{3A6F7449-5BA3-438A-A3C2-A54D1A2EF920}" srcOrd="1" destOrd="0" presId="urn:microsoft.com/office/officeart/2005/8/layout/vList5"/>
    <dgm:cxn modelId="{98905399-8BF0-4D28-96A9-8B4B19D688E2}" type="presParOf" srcId="{7975AECE-5EB1-4749-8C29-09156FBCA78F}" destId="{374E5FB8-F5F7-4D73-988A-72189B4D6447}" srcOrd="2" destOrd="0" presId="urn:microsoft.com/office/officeart/2005/8/layout/vList5"/>
    <dgm:cxn modelId="{EE4F660F-D042-4FF1-AF29-8CF79042FBF1}" type="presParOf" srcId="{374E5FB8-F5F7-4D73-988A-72189B4D6447}" destId="{0E82EE7C-E943-43B2-BC39-29444F5B5173}" srcOrd="0" destOrd="0" presId="urn:microsoft.com/office/officeart/2005/8/layout/vList5"/>
    <dgm:cxn modelId="{87E53043-DDB1-413E-A002-6EF2318A5F5A}" type="presParOf" srcId="{374E5FB8-F5F7-4D73-988A-72189B4D6447}" destId="{AC6495D9-EE9C-41EA-A985-CA6216A57C69}" srcOrd="1" destOrd="0" presId="urn:microsoft.com/office/officeart/2005/8/layout/vList5"/>
    <dgm:cxn modelId="{5173358D-276B-47DB-BAB3-8B5C59A3443C}" type="presParOf" srcId="{7975AECE-5EB1-4749-8C29-09156FBCA78F}" destId="{417E4AD3-0A5F-4C42-A435-A6420C0ACC05}" srcOrd="3" destOrd="0" presId="urn:microsoft.com/office/officeart/2005/8/layout/vList5"/>
    <dgm:cxn modelId="{ECF546BD-888E-417E-9A04-81EB600C099F}" type="presParOf" srcId="{7975AECE-5EB1-4749-8C29-09156FBCA78F}" destId="{F7581A0A-375F-4C7C-88F2-8EB73BD8325C}" srcOrd="4" destOrd="0" presId="urn:microsoft.com/office/officeart/2005/8/layout/vList5"/>
    <dgm:cxn modelId="{4EDF557E-A325-4BF2-86DB-50EF830947D0}" type="presParOf" srcId="{F7581A0A-375F-4C7C-88F2-8EB73BD8325C}" destId="{2780592E-8BED-4BD7-B9D6-204422689FBE}" srcOrd="0" destOrd="0" presId="urn:microsoft.com/office/officeart/2005/8/layout/vList5"/>
    <dgm:cxn modelId="{065A1D81-FB60-4CCE-B68F-52A6309ADF2A}" type="presParOf" srcId="{F7581A0A-375F-4C7C-88F2-8EB73BD8325C}" destId="{ED9B73F5-D8D2-4C88-BA10-166C0A8933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801C4-1A70-41FB-95A3-6AFD86C052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0DBA2F45-9F79-463A-9337-D6E0DB2BB21C}">
      <dgm:prSet phldrT="[Κείμενο]" custT="1"/>
      <dgm:spPr>
        <a:solidFill>
          <a:schemeClr val="bg2">
            <a:lumMod val="60000"/>
            <a:lumOff val="40000"/>
          </a:schemeClr>
        </a:solidFill>
      </dgm:spPr>
      <dgm:t>
        <a:bodyPr/>
        <a:lstStyle/>
        <a:p>
          <a:r>
            <a:rPr lang="el-GR" sz="1800" b="1" i="0" dirty="0">
              <a:latin typeface="Times New Roman" panose="02020603050405020304" pitchFamily="18" charset="0"/>
              <a:cs typeface="Times New Roman" panose="02020603050405020304" pitchFamily="18" charset="0"/>
            </a:rPr>
            <a:t>Τεστ Ανοσολογικού Γρήγορου Ελέγχου (</a:t>
          </a:r>
          <a:r>
            <a:rPr lang="el-GR" sz="1800" b="1" i="0" dirty="0" err="1">
              <a:latin typeface="Times New Roman" panose="02020603050405020304" pitchFamily="18" charset="0"/>
              <a:cs typeface="Times New Roman" panose="02020603050405020304" pitchFamily="18" charset="0"/>
            </a:rPr>
            <a:t>Rapid</a:t>
          </a:r>
          <a:r>
            <a:rPr lang="el-GR" sz="1800" b="1" i="0" dirty="0">
              <a:latin typeface="Times New Roman" panose="02020603050405020304" pitchFamily="18" charset="0"/>
              <a:cs typeface="Times New Roman" panose="02020603050405020304" pitchFamily="18" charset="0"/>
            </a:rPr>
            <a:t> </a:t>
          </a:r>
          <a:r>
            <a:rPr lang="el-GR" sz="1800" b="1" i="0" dirty="0" err="1">
              <a:latin typeface="Times New Roman" panose="02020603050405020304" pitchFamily="18" charset="0"/>
              <a:cs typeface="Times New Roman" panose="02020603050405020304" pitchFamily="18" charset="0"/>
            </a:rPr>
            <a:t>Antibody</a:t>
          </a:r>
          <a:r>
            <a:rPr lang="el-GR" sz="1800" b="1" i="0" dirty="0">
              <a:latin typeface="Times New Roman" panose="02020603050405020304" pitchFamily="18" charset="0"/>
              <a:cs typeface="Times New Roman" panose="02020603050405020304" pitchFamily="18" charset="0"/>
            </a:rPr>
            <a:t> </a:t>
          </a:r>
          <a:r>
            <a:rPr lang="el-GR" sz="1800" b="1" i="0" dirty="0" err="1">
              <a:latin typeface="Times New Roman" panose="02020603050405020304" pitchFamily="18" charset="0"/>
              <a:cs typeface="Times New Roman" panose="02020603050405020304" pitchFamily="18" charset="0"/>
            </a:rPr>
            <a:t>Test</a:t>
          </a:r>
          <a:r>
            <a:rPr lang="el-GR" sz="1800" b="1" i="0" dirty="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dgm:t>
    </dgm:pt>
    <dgm:pt modelId="{DE5A7A8C-AD95-4C4F-B1EE-D13CD9F964DB}" type="parTrans" cxnId="{34588863-1ED4-4968-A25B-C71909C38BAE}">
      <dgm:prSet/>
      <dgm:spPr/>
      <dgm:t>
        <a:bodyPr/>
        <a:lstStyle/>
        <a:p>
          <a:endParaRPr lang="el-GR"/>
        </a:p>
      </dgm:t>
    </dgm:pt>
    <dgm:pt modelId="{3CB89121-4B56-4BDE-8CE4-C5DA990651CA}" type="sibTrans" cxnId="{34588863-1ED4-4968-A25B-C71909C38BAE}">
      <dgm:prSet/>
      <dgm:spPr/>
      <dgm:t>
        <a:bodyPr/>
        <a:lstStyle/>
        <a:p>
          <a:endParaRPr lang="el-GR"/>
        </a:p>
      </dgm:t>
    </dgm:pt>
    <dgm:pt modelId="{6FEB901C-3A33-4F92-9484-06804C493778}">
      <dgm:prSet phldr="0"/>
      <dgm:spPr/>
      <dgm:t>
        <a:bodyPr/>
        <a:lstStyle/>
        <a:p>
          <a:r>
            <a:rPr lang="el-GR" dirty="0">
              <a:solidFill>
                <a:schemeClr val="tx1"/>
              </a:solidFill>
              <a:latin typeface="Times New Roman" panose="02020603050405020304" pitchFamily="18" charset="0"/>
              <a:cs typeface="Times New Roman" panose="02020603050405020304" pitchFamily="18" charset="0"/>
            </a:rPr>
            <a:t>Αποτελούν διαγνωστικές εξετάσεις που μπορούν να εντοπίσουν την ύπαρξη αντισωμάτων HIV στο αίμα, το σάλιο ή άλλα σωματικά υγρά, μέσα σε λίγα λεπτά έως και μία ώρα. Εάν το εξεταζόμενο άτομο έχει αντισώματα HIV στο αίμα του αυτά θα συνδεθούν με τα αντισώματα της ταινίας ή κάρτας εξέτασης.</a:t>
          </a:r>
        </a:p>
      </dgm:t>
    </dgm:pt>
    <dgm:pt modelId="{6EDF527B-36AE-469D-B249-08BD6C084501}" type="parTrans" cxnId="{1A8AAFD1-41B6-4D8B-BACE-E11D55CB17DC}">
      <dgm:prSet/>
      <dgm:spPr/>
      <dgm:t>
        <a:bodyPr/>
        <a:lstStyle/>
        <a:p>
          <a:endParaRPr lang="el-GR"/>
        </a:p>
      </dgm:t>
    </dgm:pt>
    <dgm:pt modelId="{DA1AE8DF-B392-4BC9-8701-03692F76EFFA}" type="sibTrans" cxnId="{1A8AAFD1-41B6-4D8B-BACE-E11D55CB17DC}">
      <dgm:prSet/>
      <dgm:spPr/>
      <dgm:t>
        <a:bodyPr/>
        <a:lstStyle/>
        <a:p>
          <a:endParaRPr lang="el-GR"/>
        </a:p>
      </dgm:t>
    </dgm:pt>
    <dgm:pt modelId="{702F9A70-BDEC-4B18-9D8C-BDE8DE56CA08}">
      <dgm:prSet phldr="0" custT="1"/>
      <dgm:spPr>
        <a:solidFill>
          <a:schemeClr val="bg2">
            <a:lumMod val="60000"/>
            <a:lumOff val="40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rPr>
            <a:t>Μέτρηση επιπέδων </a:t>
          </a:r>
          <a:r>
            <a:rPr lang="en-GB" sz="1800" dirty="0">
              <a:solidFill>
                <a:schemeClr val="bg1"/>
              </a:solidFill>
              <a:latin typeface="Times New Roman" panose="02020603050405020304" pitchFamily="18" charset="0"/>
              <a:cs typeface="Times New Roman" panose="02020603050405020304" pitchFamily="18" charset="0"/>
            </a:rPr>
            <a:t>CD4 </a:t>
          </a:r>
          <a:r>
            <a:rPr lang="el-GR" sz="1800" dirty="0">
              <a:solidFill>
                <a:schemeClr val="bg1"/>
              </a:solidFill>
              <a:latin typeface="Times New Roman" panose="02020603050405020304" pitchFamily="18" charset="0"/>
              <a:cs typeface="Times New Roman" panose="02020603050405020304" pitchFamily="18" charset="0"/>
            </a:rPr>
            <a:t>Τ λεμφοκυττάρων</a:t>
          </a:r>
          <a:r>
            <a:rPr lang="el-GR" sz="1800" b="1" i="0" dirty="0">
              <a:latin typeface="Times New Roman" panose="02020603050405020304" pitchFamily="18" charset="0"/>
              <a:cs typeface="Times New Roman" panose="02020603050405020304" pitchFamily="18" charset="0"/>
            </a:rPr>
            <a:t>:</a:t>
          </a:r>
          <a:endParaRPr lang="el-GR" sz="1800" dirty="0">
            <a:solidFill>
              <a:schemeClr val="bg1"/>
            </a:solidFill>
            <a:latin typeface="Times New Roman" panose="02020603050405020304" pitchFamily="18" charset="0"/>
            <a:cs typeface="Times New Roman" panose="02020603050405020304" pitchFamily="18" charset="0"/>
          </a:endParaRPr>
        </a:p>
      </dgm:t>
    </dgm:pt>
    <dgm:pt modelId="{F7BEB73F-2676-4F85-A965-06D3A73BE993}" type="parTrans" cxnId="{B8757286-EC0C-4A95-B678-404C4A187FC5}">
      <dgm:prSet/>
      <dgm:spPr/>
      <dgm:t>
        <a:bodyPr/>
        <a:lstStyle/>
        <a:p>
          <a:endParaRPr lang="el-GR"/>
        </a:p>
      </dgm:t>
    </dgm:pt>
    <dgm:pt modelId="{4F03BAED-D51E-4A45-86C8-C745B87EE167}" type="sibTrans" cxnId="{B8757286-EC0C-4A95-B678-404C4A187FC5}">
      <dgm:prSet/>
      <dgm:spPr/>
      <dgm:t>
        <a:bodyPr/>
        <a:lstStyle/>
        <a:p>
          <a:endParaRPr lang="el-GR"/>
        </a:p>
      </dgm:t>
    </dgm:pt>
    <dgm:pt modelId="{124F4A4A-4BD1-433B-BCCF-BE3668201EED}">
      <dgm:prSet phldr="0"/>
      <dgm:spPr/>
      <dgm:t>
        <a:bodyPr/>
        <a:lstStyle/>
        <a:p>
          <a:r>
            <a:rPr lang="el-GR" dirty="0">
              <a:solidFill>
                <a:schemeClr val="tx1"/>
              </a:solidFill>
              <a:latin typeface="Times New Roman" panose="02020603050405020304" pitchFamily="18" charset="0"/>
              <a:cs typeface="Times New Roman" panose="02020603050405020304" pitchFamily="18" charset="0"/>
            </a:rPr>
            <a:t>Τα επίπεδα των </a:t>
          </a:r>
          <a:r>
            <a:rPr lang="en-GB" dirty="0">
              <a:solidFill>
                <a:schemeClr val="tx1"/>
              </a:solidFill>
              <a:latin typeface="Times New Roman" panose="02020603050405020304" pitchFamily="18" charset="0"/>
              <a:cs typeface="Times New Roman" panose="02020603050405020304" pitchFamily="18" charset="0"/>
            </a:rPr>
            <a:t>CD4 </a:t>
          </a:r>
          <a:r>
            <a:rPr lang="el-GR" dirty="0">
              <a:solidFill>
                <a:schemeClr val="tx1"/>
              </a:solidFill>
              <a:latin typeface="Times New Roman" panose="02020603050405020304" pitchFamily="18" charset="0"/>
              <a:cs typeface="Times New Roman" panose="02020603050405020304" pitchFamily="18" charset="0"/>
            </a:rPr>
            <a:t>λεμφοκυττάρων επηρεάζονται σε μεγάλο αριθμό σε περίπτωση </a:t>
          </a:r>
          <a:r>
            <a:rPr lang="en-GB" dirty="0">
              <a:solidFill>
                <a:schemeClr val="tx1"/>
              </a:solidFill>
              <a:latin typeface="Times New Roman" panose="02020603050405020304" pitchFamily="18" charset="0"/>
              <a:cs typeface="Times New Roman" panose="02020603050405020304" pitchFamily="18" charset="0"/>
            </a:rPr>
            <a:t>HIV </a:t>
          </a:r>
          <a:r>
            <a:rPr lang="el-GR" dirty="0">
              <a:solidFill>
                <a:schemeClr val="tx1"/>
              </a:solidFill>
              <a:latin typeface="Times New Roman" panose="02020603050405020304" pitchFamily="18" charset="0"/>
              <a:cs typeface="Times New Roman" panose="02020603050405020304" pitchFamily="18" charset="0"/>
            </a:rPr>
            <a:t>λοίμωξης και ως συνέπεια αποτελούν σημαντικό διαγνωστικό, ανοσολογικό και προγνωστικό δείκτη της εξέλιξης της νόσου.</a:t>
          </a:r>
        </a:p>
      </dgm:t>
    </dgm:pt>
    <dgm:pt modelId="{6CFA3B41-5FE0-484D-8308-C22D74ABE117}" type="parTrans" cxnId="{36A289B4-729A-479C-B7E8-137C23FBB072}">
      <dgm:prSet/>
      <dgm:spPr/>
      <dgm:t>
        <a:bodyPr/>
        <a:lstStyle/>
        <a:p>
          <a:endParaRPr lang="el-GR"/>
        </a:p>
      </dgm:t>
    </dgm:pt>
    <dgm:pt modelId="{A755BF7F-A576-4B81-8855-3EAD873B3D12}" type="sibTrans" cxnId="{36A289B4-729A-479C-B7E8-137C23FBB072}">
      <dgm:prSet/>
      <dgm:spPr/>
      <dgm:t>
        <a:bodyPr/>
        <a:lstStyle/>
        <a:p>
          <a:endParaRPr lang="el-GR"/>
        </a:p>
      </dgm:t>
    </dgm:pt>
    <dgm:pt modelId="{7975AECE-5EB1-4749-8C29-09156FBCA78F}" type="pres">
      <dgm:prSet presAssocID="{E82801C4-1A70-41FB-95A3-6AFD86C05210}" presName="Name0" presStyleCnt="0">
        <dgm:presLayoutVars>
          <dgm:dir/>
          <dgm:animLvl val="lvl"/>
          <dgm:resizeHandles val="exact"/>
        </dgm:presLayoutVars>
      </dgm:prSet>
      <dgm:spPr/>
    </dgm:pt>
    <dgm:pt modelId="{B8D35AF6-58FA-4300-B2E0-18F5AE4A7211}" type="pres">
      <dgm:prSet presAssocID="{0DBA2F45-9F79-463A-9337-D6E0DB2BB21C}" presName="linNode" presStyleCnt="0"/>
      <dgm:spPr/>
    </dgm:pt>
    <dgm:pt modelId="{9F783C6F-AE2E-4A08-AC0F-C6A4D54D99A6}" type="pres">
      <dgm:prSet presAssocID="{0DBA2F45-9F79-463A-9337-D6E0DB2BB21C}" presName="parentText" presStyleLbl="node1" presStyleIdx="0" presStyleCnt="2">
        <dgm:presLayoutVars>
          <dgm:chMax val="1"/>
          <dgm:bulletEnabled val="1"/>
        </dgm:presLayoutVars>
      </dgm:prSet>
      <dgm:spPr>
        <a:solidFill>
          <a:schemeClr val="accent1">
            <a:lumMod val="75000"/>
          </a:schemeClr>
        </a:solidFill>
      </dgm:spPr>
    </dgm:pt>
    <dgm:pt modelId="{B48080BC-BDDA-4ECF-83B5-E99FB3441C4C}" type="pres">
      <dgm:prSet presAssocID="{0DBA2F45-9F79-463A-9337-D6E0DB2BB21C}" presName="descendantText" presStyleLbl="alignAccFollowNode1" presStyleIdx="0" presStyleCnt="2">
        <dgm:presLayoutVars>
          <dgm:bulletEnabled val="1"/>
        </dgm:presLayoutVars>
      </dgm:prSet>
      <dgm:spPr/>
    </dgm:pt>
    <dgm:pt modelId="{C3D7E918-A731-451A-B5BE-6037EAF088B9}" type="pres">
      <dgm:prSet presAssocID="{3CB89121-4B56-4BDE-8CE4-C5DA990651CA}" presName="sp" presStyleCnt="0"/>
      <dgm:spPr/>
    </dgm:pt>
    <dgm:pt modelId="{00E2DBDB-5310-4EC0-A192-EF531F2CBAAE}" type="pres">
      <dgm:prSet presAssocID="{702F9A70-BDEC-4B18-9D8C-BDE8DE56CA08}" presName="linNode" presStyleCnt="0"/>
      <dgm:spPr/>
    </dgm:pt>
    <dgm:pt modelId="{45A0E05E-BB2C-49A7-A9F7-7D54176AB480}" type="pres">
      <dgm:prSet presAssocID="{702F9A70-BDEC-4B18-9D8C-BDE8DE56CA08}" presName="parentText" presStyleLbl="node1" presStyleIdx="1" presStyleCnt="2" custLinFactNeighborX="-493" custLinFactNeighborY="373">
        <dgm:presLayoutVars>
          <dgm:chMax val="1"/>
          <dgm:bulletEnabled val="1"/>
        </dgm:presLayoutVars>
      </dgm:prSet>
      <dgm:spPr>
        <a:solidFill>
          <a:schemeClr val="accent1">
            <a:lumMod val="75000"/>
          </a:schemeClr>
        </a:solidFill>
      </dgm:spPr>
    </dgm:pt>
    <dgm:pt modelId="{F09D4A5A-1DDB-4074-88D1-A4705CC2F7D9}" type="pres">
      <dgm:prSet presAssocID="{702F9A70-BDEC-4B18-9D8C-BDE8DE56CA08}" presName="descendantText" presStyleLbl="alignAccFollowNode1" presStyleIdx="1" presStyleCnt="2">
        <dgm:presLayoutVars>
          <dgm:bulletEnabled val="1"/>
        </dgm:presLayoutVars>
      </dgm:prSet>
      <dgm:spPr/>
    </dgm:pt>
  </dgm:ptLst>
  <dgm:cxnLst>
    <dgm:cxn modelId="{2C61521B-F2B4-478D-8E80-06486B16C963}" type="presOf" srcId="{E82801C4-1A70-41FB-95A3-6AFD86C05210}" destId="{7975AECE-5EB1-4749-8C29-09156FBCA78F}" srcOrd="0" destOrd="0" presId="urn:microsoft.com/office/officeart/2005/8/layout/vList5"/>
    <dgm:cxn modelId="{92E68936-0DBB-498E-98DB-3EA717D85959}" type="presOf" srcId="{124F4A4A-4BD1-433B-BCCF-BE3668201EED}" destId="{F09D4A5A-1DDB-4074-88D1-A4705CC2F7D9}" srcOrd="0" destOrd="0" presId="urn:microsoft.com/office/officeart/2005/8/layout/vList5"/>
    <dgm:cxn modelId="{34588863-1ED4-4968-A25B-C71909C38BAE}" srcId="{E82801C4-1A70-41FB-95A3-6AFD86C05210}" destId="{0DBA2F45-9F79-463A-9337-D6E0DB2BB21C}" srcOrd="0" destOrd="0" parTransId="{DE5A7A8C-AD95-4C4F-B1EE-D13CD9F964DB}" sibTransId="{3CB89121-4B56-4BDE-8CE4-C5DA990651CA}"/>
    <dgm:cxn modelId="{42370286-F0D8-4FB9-98B7-4019D4B966D7}" type="presOf" srcId="{0DBA2F45-9F79-463A-9337-D6E0DB2BB21C}" destId="{9F783C6F-AE2E-4A08-AC0F-C6A4D54D99A6}" srcOrd="0" destOrd="0" presId="urn:microsoft.com/office/officeart/2005/8/layout/vList5"/>
    <dgm:cxn modelId="{B8757286-EC0C-4A95-B678-404C4A187FC5}" srcId="{E82801C4-1A70-41FB-95A3-6AFD86C05210}" destId="{702F9A70-BDEC-4B18-9D8C-BDE8DE56CA08}" srcOrd="1" destOrd="0" parTransId="{F7BEB73F-2676-4F85-A965-06D3A73BE993}" sibTransId="{4F03BAED-D51E-4A45-86C8-C745B87EE167}"/>
    <dgm:cxn modelId="{98D708AB-EDFC-4925-A002-1E960A80DDA7}" type="presOf" srcId="{6FEB901C-3A33-4F92-9484-06804C493778}" destId="{B48080BC-BDDA-4ECF-83B5-E99FB3441C4C}" srcOrd="0" destOrd="0" presId="urn:microsoft.com/office/officeart/2005/8/layout/vList5"/>
    <dgm:cxn modelId="{36A289B4-729A-479C-B7E8-137C23FBB072}" srcId="{702F9A70-BDEC-4B18-9D8C-BDE8DE56CA08}" destId="{124F4A4A-4BD1-433B-BCCF-BE3668201EED}" srcOrd="0" destOrd="0" parTransId="{6CFA3B41-5FE0-484D-8308-C22D74ABE117}" sibTransId="{A755BF7F-A576-4B81-8855-3EAD873B3D12}"/>
    <dgm:cxn modelId="{1A8AAFD1-41B6-4D8B-BACE-E11D55CB17DC}" srcId="{0DBA2F45-9F79-463A-9337-D6E0DB2BB21C}" destId="{6FEB901C-3A33-4F92-9484-06804C493778}" srcOrd="0" destOrd="0" parTransId="{6EDF527B-36AE-469D-B249-08BD6C084501}" sibTransId="{DA1AE8DF-B392-4BC9-8701-03692F76EFFA}"/>
    <dgm:cxn modelId="{3A8BCEE4-3299-413E-AB7D-0B87CD0AD436}" type="presOf" srcId="{702F9A70-BDEC-4B18-9D8C-BDE8DE56CA08}" destId="{45A0E05E-BB2C-49A7-A9F7-7D54176AB480}" srcOrd="0" destOrd="0" presId="urn:microsoft.com/office/officeart/2005/8/layout/vList5"/>
    <dgm:cxn modelId="{539CAA93-B475-4341-AE5F-BC720984772B}" type="presParOf" srcId="{7975AECE-5EB1-4749-8C29-09156FBCA78F}" destId="{B8D35AF6-58FA-4300-B2E0-18F5AE4A7211}" srcOrd="0" destOrd="0" presId="urn:microsoft.com/office/officeart/2005/8/layout/vList5"/>
    <dgm:cxn modelId="{19BA7780-E50A-41F0-971B-DB4ED1016E13}" type="presParOf" srcId="{B8D35AF6-58FA-4300-B2E0-18F5AE4A7211}" destId="{9F783C6F-AE2E-4A08-AC0F-C6A4D54D99A6}" srcOrd="0" destOrd="0" presId="urn:microsoft.com/office/officeart/2005/8/layout/vList5"/>
    <dgm:cxn modelId="{3CC185A3-614A-4372-825C-B8DEC47049C7}" type="presParOf" srcId="{B8D35AF6-58FA-4300-B2E0-18F5AE4A7211}" destId="{B48080BC-BDDA-4ECF-83B5-E99FB3441C4C}" srcOrd="1" destOrd="0" presId="urn:microsoft.com/office/officeart/2005/8/layout/vList5"/>
    <dgm:cxn modelId="{7C2262F1-40DD-46A9-AB6F-0B75F0E31FC0}" type="presParOf" srcId="{7975AECE-5EB1-4749-8C29-09156FBCA78F}" destId="{C3D7E918-A731-451A-B5BE-6037EAF088B9}" srcOrd="1" destOrd="0" presId="urn:microsoft.com/office/officeart/2005/8/layout/vList5"/>
    <dgm:cxn modelId="{5A1A3F3C-C690-46E7-94A4-0B324B60A686}" type="presParOf" srcId="{7975AECE-5EB1-4749-8C29-09156FBCA78F}" destId="{00E2DBDB-5310-4EC0-A192-EF531F2CBAAE}" srcOrd="2" destOrd="0" presId="urn:microsoft.com/office/officeart/2005/8/layout/vList5"/>
    <dgm:cxn modelId="{6CE67034-9DCC-41FF-A322-A97B1D91B023}" type="presParOf" srcId="{00E2DBDB-5310-4EC0-A192-EF531F2CBAAE}" destId="{45A0E05E-BB2C-49A7-A9F7-7D54176AB480}" srcOrd="0" destOrd="0" presId="urn:microsoft.com/office/officeart/2005/8/layout/vList5"/>
    <dgm:cxn modelId="{E5EB5F69-66E0-438E-945D-20E5C154C89A}" type="presParOf" srcId="{00E2DBDB-5310-4EC0-A192-EF531F2CBAAE}" destId="{F09D4A5A-1DDB-4074-88D1-A4705CC2F7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38B2F-F9AE-4E0D-BF6E-E9BBEC48D818}" type="doc">
      <dgm:prSet loTypeId="urn:microsoft.com/office/officeart/2005/8/layout/bProcess3" loCatId="process" qsTypeId="urn:microsoft.com/office/officeart/2005/8/quickstyle/simple1" qsCatId="simple" csTypeId="urn:microsoft.com/office/officeart/2005/8/colors/accent4_2" csCatId="accent4" phldr="1"/>
      <dgm:spPr/>
      <dgm:t>
        <a:bodyPr/>
        <a:lstStyle/>
        <a:p>
          <a:endParaRPr lang="el-GR"/>
        </a:p>
      </dgm:t>
    </dgm:pt>
    <dgm:pt modelId="{08E935E8-B704-4223-92CB-ACE837C0EA81}">
      <dgm:prSet phldrT="[Κείμενο]" phldr="0" custT="1"/>
      <dgm:spPr>
        <a:solidFill>
          <a:schemeClr val="tx2">
            <a:lumMod val="50000"/>
          </a:schemeClr>
        </a:solidFill>
      </dgm:spPr>
      <dgm:t>
        <a:bodyPr/>
        <a:lstStyle/>
        <a:p>
          <a:pPr rtl="0"/>
          <a:r>
            <a:rPr lang="el-GR" sz="1500" dirty="0">
              <a:latin typeface="Times New Roman" panose="02020603050405020304" pitchFamily="18" charset="0"/>
              <a:cs typeface="Times New Roman" panose="02020603050405020304" pitchFamily="18" charset="0"/>
            </a:rPr>
            <a:t>O HIV και τα μολυσματικά κύτταρα μπορούν να μεταναστεύσουν σε άλλες </a:t>
          </a:r>
          <a:r>
            <a:rPr lang="el-GR" sz="1500" dirty="0" err="1">
              <a:latin typeface="Times New Roman" panose="02020603050405020304" pitchFamily="18" charset="0"/>
              <a:cs typeface="Times New Roman" panose="02020603050405020304" pitchFamily="18" charset="0"/>
            </a:rPr>
            <a:t>βλεννογόνες</a:t>
          </a:r>
          <a:r>
            <a:rPr lang="el-GR" sz="1500" dirty="0">
              <a:latin typeface="Times New Roman" panose="02020603050405020304" pitchFamily="18" charset="0"/>
              <a:cs typeface="Times New Roman" panose="02020603050405020304" pitchFamily="18" charset="0"/>
            </a:rPr>
            <a:t> περιοχές και να προσβάλλουν επιχώριους λεμφαδένες μέσω της αιματικής κυκλοφορίας. </a:t>
          </a:r>
        </a:p>
      </dgm:t>
    </dgm:pt>
    <dgm:pt modelId="{8A6F1712-4C10-4A44-93CB-67121952C667}" type="parTrans" cxnId="{0E0B6759-2088-494E-9FD2-EA814384CF97}">
      <dgm:prSet/>
      <dgm:spPr/>
      <dgm:t>
        <a:bodyPr/>
        <a:lstStyle/>
        <a:p>
          <a:endParaRPr lang="el-GR"/>
        </a:p>
      </dgm:t>
    </dgm:pt>
    <dgm:pt modelId="{C3D4B086-0255-4930-AE50-6C33AB81C39C}" type="sibTrans" cxnId="{0E0B6759-2088-494E-9FD2-EA814384CF97}">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l-GR"/>
        </a:p>
      </dgm:t>
    </dgm:pt>
    <dgm:pt modelId="{7C2D48C2-FAE3-44F9-944B-957A68EAEEC6}">
      <dgm:prSet phldr="0" custT="1"/>
      <dgm:spPr>
        <a:solidFill>
          <a:schemeClr val="bg2">
            <a:lumMod val="60000"/>
            <a:lumOff val="40000"/>
          </a:schemeClr>
        </a:solidFill>
      </dgm:spPr>
      <dgm:t>
        <a:bodyPr/>
        <a:lstStyle/>
        <a:p>
          <a:pPr rtl="0"/>
          <a:r>
            <a:rPr lang="el-GR" sz="1100" dirty="0">
              <a:latin typeface="Times New Roman" panose="02020603050405020304" pitchFamily="18" charset="0"/>
              <a:cs typeface="Times New Roman" panose="02020603050405020304" pitchFamily="18" charset="0"/>
            </a:rPr>
            <a:t> </a:t>
          </a:r>
          <a:r>
            <a:rPr lang="el-GR" sz="1500" dirty="0">
              <a:latin typeface="Times New Roman" panose="02020603050405020304" pitchFamily="18" charset="0"/>
              <a:cs typeface="Times New Roman" panose="02020603050405020304" pitchFamily="18" charset="0"/>
            </a:rPr>
            <a:t>Αρχικά παρατηρείται μείωση των CD4 λεμφοκυττάρων τοπικά στους βλεννογόνους ,στην κυκλοφορία του αίματος και τέλος συστηματικά στα </a:t>
          </a:r>
          <a:r>
            <a:rPr lang="el-GR" sz="1500" dirty="0" err="1">
              <a:latin typeface="Times New Roman" panose="02020603050405020304" pitchFamily="18" charset="0"/>
              <a:cs typeface="Times New Roman" panose="02020603050405020304" pitchFamily="18" charset="0"/>
            </a:rPr>
            <a:t>λεμφογενή</a:t>
          </a:r>
          <a:r>
            <a:rPr lang="el-GR" sz="1500" dirty="0">
              <a:latin typeface="Times New Roman" panose="02020603050405020304" pitchFamily="18" charset="0"/>
              <a:cs typeface="Times New Roman" panose="02020603050405020304" pitchFamily="18" charset="0"/>
            </a:rPr>
            <a:t> όργανα. Ταυτόχρονα παρατηρείται αύξηση CD8+ λεμφοκυττάρων, </a:t>
          </a:r>
          <a:r>
            <a:rPr lang="el-GR" sz="1500" dirty="0" err="1">
              <a:latin typeface="Times New Roman" panose="02020603050405020304" pitchFamily="18" charset="0"/>
              <a:cs typeface="Times New Roman" panose="02020603050405020304" pitchFamily="18" charset="0"/>
            </a:rPr>
            <a:t>κυτταροκινών</a:t>
          </a:r>
          <a:r>
            <a:rPr lang="el-GR" sz="1100" dirty="0">
              <a:latin typeface="Times New Roman" panose="02020603050405020304" pitchFamily="18" charset="0"/>
              <a:cs typeface="Times New Roman" panose="02020603050405020304" pitchFamily="18" charset="0"/>
            </a:rPr>
            <a:t>. </a:t>
          </a:r>
        </a:p>
      </dgm:t>
    </dgm:pt>
    <dgm:pt modelId="{68147FDC-C3DA-43AC-8310-E5BF088AB610}" type="parTrans" cxnId="{5489A0F3-B8E3-46B6-990D-318683D20C33}">
      <dgm:prSet/>
      <dgm:spPr/>
      <dgm:t>
        <a:bodyPr/>
        <a:lstStyle/>
        <a:p>
          <a:endParaRPr lang="el-GR"/>
        </a:p>
      </dgm:t>
    </dgm:pt>
    <dgm:pt modelId="{B3FD4CBD-8B2C-453E-8FF1-C6A136D381DC}" type="sibTrans" cxnId="{5489A0F3-B8E3-46B6-990D-318683D20C33}">
      <dgm:prSet/>
      <dgm:spPr/>
      <dgm:t>
        <a:bodyPr/>
        <a:lstStyle/>
        <a:p>
          <a:endParaRPr lang="el-GR"/>
        </a:p>
      </dgm:t>
    </dgm:pt>
    <dgm:pt modelId="{187B188A-935F-431F-B5AF-A5DB5C5885CF}">
      <dgm:prSet phldr="0" custT="1"/>
      <dgm:spPr>
        <a:solidFill>
          <a:schemeClr val="tx2">
            <a:lumMod val="50000"/>
          </a:schemeClr>
        </a:solidFill>
      </dgm:spPr>
      <dgm:t>
        <a:bodyPr/>
        <a:lstStyle/>
        <a:p>
          <a:pPr rtl="0"/>
          <a:r>
            <a:rPr lang="el-GR" sz="1500" dirty="0">
              <a:latin typeface="Times New Roman" panose="02020603050405020304" pitchFamily="18" charset="0"/>
              <a:cs typeface="Times New Roman" panose="02020603050405020304" pitchFamily="18" charset="0"/>
            </a:rPr>
            <a:t>Με την μόλυνση των επιθηλιακών και </a:t>
          </a:r>
          <a:r>
            <a:rPr lang="el-GR" sz="1500" dirty="0" err="1">
              <a:latin typeface="Times New Roman" panose="02020603050405020304" pitchFamily="18" charset="0"/>
              <a:cs typeface="Times New Roman" panose="02020603050405020304" pitchFamily="18" charset="0"/>
            </a:rPr>
            <a:t>υποεπιθηλιακών</a:t>
          </a:r>
          <a:r>
            <a:rPr lang="el-GR" sz="1500" dirty="0">
              <a:latin typeface="Times New Roman" panose="02020603050405020304" pitchFamily="18" charset="0"/>
              <a:cs typeface="Times New Roman" panose="02020603050405020304" pitchFamily="18" charset="0"/>
            </a:rPr>
            <a:t> </a:t>
          </a:r>
          <a:r>
            <a:rPr lang="el-GR" sz="1500" dirty="0" err="1">
              <a:latin typeface="Times New Roman" panose="02020603050405020304" pitchFamily="18" charset="0"/>
              <a:cs typeface="Times New Roman" panose="02020603050405020304" pitchFamily="18" charset="0"/>
            </a:rPr>
            <a:t>δενδρικών</a:t>
          </a:r>
          <a:r>
            <a:rPr lang="el-GR" sz="1500" dirty="0">
              <a:latin typeface="Times New Roman" panose="02020603050405020304" pitchFamily="18" charset="0"/>
              <a:cs typeface="Times New Roman" panose="02020603050405020304" pitchFamily="18" charset="0"/>
            </a:rPr>
            <a:t> κυττάρων, των Τ λεμφοκυττάρων και </a:t>
          </a:r>
          <a:r>
            <a:rPr lang="el-GR" sz="1500" dirty="0" err="1">
              <a:latin typeface="Times New Roman" panose="02020603050405020304" pitchFamily="18" charset="0"/>
              <a:cs typeface="Times New Roman" panose="02020603050405020304" pitchFamily="18" charset="0"/>
            </a:rPr>
            <a:t>μακροφάγων</a:t>
          </a:r>
          <a:r>
            <a:rPr lang="el-GR" sz="1500" dirty="0">
              <a:latin typeface="Times New Roman" panose="02020603050405020304" pitchFamily="18" charset="0"/>
              <a:cs typeface="Times New Roman" panose="02020603050405020304" pitchFamily="18" charset="0"/>
            </a:rPr>
            <a:t> του χαλαρού συνδετικού ιστού πραγματοποιείται η είσοδος του ιού στον οργανισμό.</a:t>
          </a:r>
          <a:endParaRPr lang="en-US" sz="1500" dirty="0">
            <a:latin typeface="Times New Roman" panose="02020603050405020304" pitchFamily="18" charset="0"/>
            <a:cs typeface="Times New Roman" panose="02020603050405020304" pitchFamily="18" charset="0"/>
          </a:endParaRPr>
        </a:p>
      </dgm:t>
    </dgm:pt>
    <dgm:pt modelId="{EA6DC0C5-B05A-410D-AE44-61EE1F9287E3}" type="parTrans" cxnId="{6957F7AB-E7D5-4092-AF94-8929FADB611C}">
      <dgm:prSet/>
      <dgm:spPr/>
      <dgm:t>
        <a:bodyPr/>
        <a:lstStyle/>
        <a:p>
          <a:endParaRPr lang="el-GR"/>
        </a:p>
      </dgm:t>
    </dgm:pt>
    <dgm:pt modelId="{D0AFC2DC-0F66-42AF-866D-096F85EFD79D}" type="sibTrans" cxnId="{6957F7AB-E7D5-4092-AF94-8929FADB611C}">
      <dgm:prSet/>
      <dgm:spPr>
        <a:ln>
          <a:solidFill>
            <a:schemeClr val="bg1">
              <a:lumMod val="50000"/>
            </a:schemeClr>
          </a:solidFill>
        </a:ln>
      </dgm:spPr>
      <dgm:t>
        <a:bodyPr/>
        <a:lstStyle/>
        <a:p>
          <a:endParaRPr lang="el-GR"/>
        </a:p>
      </dgm:t>
    </dgm:pt>
    <dgm:pt modelId="{CD07FC46-8F13-45C5-981E-162E031FEC05}">
      <dgm:prSet phldr="0" custT="1"/>
      <dgm:spPr>
        <a:solidFill>
          <a:schemeClr val="bg2">
            <a:lumMod val="60000"/>
            <a:lumOff val="40000"/>
          </a:schemeClr>
        </a:solidFill>
      </dgm:spPr>
      <dgm:t>
        <a:bodyPr/>
        <a:lstStyle/>
        <a:p>
          <a:pPr rtl="0"/>
          <a:r>
            <a:rPr lang="el-GR" sz="1500" dirty="0">
              <a:latin typeface="Times New Roman" panose="02020603050405020304" pitchFamily="18" charset="0"/>
              <a:cs typeface="Times New Roman" panose="02020603050405020304" pitchFamily="18" charset="0"/>
            </a:rPr>
            <a:t>Οι κύριοι υποδοχείς που χρησιμοποιεί ο ιός HIV είναι οι CD4 υποδοχείς, οι οποίοι βρίσκονται στην επιφάνεια πολλών κυττάρων του ανοσοποιητικού συστήματος, όπως τα CD4+ λεμφοκύτταρα. </a:t>
          </a:r>
        </a:p>
      </dgm:t>
    </dgm:pt>
    <dgm:pt modelId="{96342E32-63F0-4D1A-82AC-B0F1FF25A6B0}" type="parTrans" cxnId="{A91BE7F1-60B9-416C-A043-8AE11430046E}">
      <dgm:prSet/>
      <dgm:spPr/>
      <dgm:t>
        <a:bodyPr/>
        <a:lstStyle/>
        <a:p>
          <a:endParaRPr lang="el-GR"/>
        </a:p>
      </dgm:t>
    </dgm:pt>
    <dgm:pt modelId="{6D1F9F6B-09C2-4EC0-A56B-1A94C16F4570}" type="sibTrans" cxnId="{A91BE7F1-60B9-416C-A043-8AE11430046E}">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l-GR"/>
        </a:p>
      </dgm:t>
    </dgm:pt>
    <dgm:pt modelId="{33A0FEDC-EA1F-4F22-B716-83332EA6F7FE}">
      <dgm:prSet phldr="0" custT="1"/>
      <dgm:spPr>
        <a:solidFill>
          <a:schemeClr val="tx2">
            <a:lumMod val="50000"/>
          </a:schemeClr>
        </a:solidFill>
      </dgm:spPr>
      <dgm:t>
        <a:bodyPr/>
        <a:lstStyle/>
        <a:p>
          <a:r>
            <a:rPr lang="el-GR" sz="1300" dirty="0">
              <a:latin typeface="Times New Roman" panose="02020603050405020304" pitchFamily="18" charset="0"/>
              <a:cs typeface="Times New Roman" panose="02020603050405020304" pitchFamily="18" charset="0"/>
            </a:rPr>
            <a:t>Τα κύτταρα </a:t>
          </a:r>
          <a:r>
            <a:rPr lang="el-GR" sz="1300" dirty="0" err="1">
              <a:latin typeface="Times New Roman" panose="02020603050405020304" pitchFamily="18" charset="0"/>
              <a:cs typeface="Times New Roman" panose="02020603050405020304" pitchFamily="18" charset="0"/>
            </a:rPr>
            <a:t>Langerhans</a:t>
          </a:r>
          <a:r>
            <a:rPr lang="el-GR" sz="1300" dirty="0">
              <a:latin typeface="Times New Roman" panose="02020603050405020304" pitchFamily="18" charset="0"/>
              <a:cs typeface="Times New Roman" panose="02020603050405020304" pitchFamily="18" charset="0"/>
            </a:rPr>
            <a:t> περιλαμβάνουν επίσης τους υποδοχείς CCR5 και CXCR4 οπού μπορεί να δεσμευτεί ο ιό και να μεταναστεύσει στους λεμφαδένες και να μεταδώσει τον ιό στα CD4 λεμφοκύτταρα. Τα </a:t>
          </a:r>
          <a:r>
            <a:rPr lang="el-GR" sz="1300" dirty="0" err="1">
              <a:latin typeface="Times New Roman" panose="02020603050405020304" pitchFamily="18" charset="0"/>
              <a:cs typeface="Times New Roman" panose="02020603050405020304" pitchFamily="18" charset="0"/>
            </a:rPr>
            <a:t>δενδρικά</a:t>
          </a:r>
          <a:r>
            <a:rPr lang="el-GR" sz="1300" dirty="0">
              <a:latin typeface="Times New Roman" panose="02020603050405020304" pitchFamily="18" charset="0"/>
              <a:cs typeface="Times New Roman" panose="02020603050405020304" pitchFamily="18" charset="0"/>
            </a:rPr>
            <a:t> κύτταρα συνδέονται με την gp120 υποδοχή του ιού και μέσω μιας ειδικής πρωτεΐνης την DC-SING και ύστερα μεταναστεύουν σε δευτερογενή λεμφικά όργανα.</a:t>
          </a:r>
        </a:p>
      </dgm:t>
    </dgm:pt>
    <dgm:pt modelId="{072E11A3-A102-45E5-B8B6-379F1DBD99FE}" type="parTrans" cxnId="{34849D6B-8396-42EB-AECF-AA6A3DE064B6}">
      <dgm:prSet/>
      <dgm:spPr/>
      <dgm:t>
        <a:bodyPr/>
        <a:lstStyle/>
        <a:p>
          <a:endParaRPr lang="el-GR"/>
        </a:p>
      </dgm:t>
    </dgm:pt>
    <dgm:pt modelId="{85ECFA45-2ADB-4E2C-B7E0-247D7C00746F}" type="sibTrans" cxnId="{34849D6B-8396-42EB-AECF-AA6A3DE064B6}">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l-GR"/>
        </a:p>
      </dgm:t>
    </dgm:pt>
    <dgm:pt modelId="{C8A4AF2F-7C58-4E04-809A-6F11B7C68E8B}">
      <dgm:prSet phldr="0" custT="1"/>
      <dgm:spPr>
        <a:solidFill>
          <a:schemeClr val="bg2">
            <a:lumMod val="60000"/>
            <a:lumOff val="40000"/>
          </a:schemeClr>
        </a:solidFill>
      </dgm:spPr>
      <dgm:t>
        <a:bodyPr/>
        <a:lstStyle/>
        <a:p>
          <a:pPr rtl="0"/>
          <a:r>
            <a:rPr lang="el-GR" sz="1500" dirty="0">
              <a:latin typeface="Times New Roman" panose="02020603050405020304" pitchFamily="18" charset="0"/>
              <a:cs typeface="Times New Roman" panose="02020603050405020304" pitchFamily="18" charset="0"/>
            </a:rPr>
            <a:t>Ο HIV προσβάλει συγκεκριμένα κύτταρα στόχους τα οποία είναι τα CD4 λεμφοκύτταρα, Μ κύτταρα (εντοπίζονται στον ορθό, πλάκες PEYER και αμυγδαλές), </a:t>
          </a:r>
          <a:r>
            <a:rPr lang="el-GR" sz="1500" dirty="0" err="1">
              <a:latin typeface="Times New Roman" panose="02020603050405020304" pitchFamily="18" charset="0"/>
              <a:cs typeface="Times New Roman" panose="02020603050405020304" pitchFamily="18" charset="0"/>
            </a:rPr>
            <a:t>δενδρικά</a:t>
          </a:r>
          <a:r>
            <a:rPr lang="el-GR" sz="1500" dirty="0">
              <a:latin typeface="Times New Roman" panose="02020603050405020304" pitchFamily="18" charset="0"/>
              <a:cs typeface="Times New Roman" panose="02020603050405020304" pitchFamily="18" charset="0"/>
            </a:rPr>
            <a:t> κύτταρα και τα κύτταρα </a:t>
          </a:r>
          <a:r>
            <a:rPr lang="el-GR" sz="1500" dirty="0" err="1">
              <a:latin typeface="Times New Roman" panose="02020603050405020304" pitchFamily="18" charset="0"/>
              <a:cs typeface="Times New Roman" panose="02020603050405020304" pitchFamily="18" charset="0"/>
            </a:rPr>
            <a:t>Langerhans</a:t>
          </a:r>
          <a:r>
            <a:rPr lang="el-GR" sz="1500" dirty="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dgm:t>
    </dgm:pt>
    <dgm:pt modelId="{23EE0D44-E2FD-449A-B43E-C5B84A4240DB}" type="parTrans" cxnId="{533E20A6-E370-4683-9BE4-99CC2617CD96}">
      <dgm:prSet/>
      <dgm:spPr/>
      <dgm:t>
        <a:bodyPr/>
        <a:lstStyle/>
        <a:p>
          <a:endParaRPr lang="el-GR"/>
        </a:p>
      </dgm:t>
    </dgm:pt>
    <dgm:pt modelId="{F877D015-045A-40CB-9495-0A43868B4505}" type="sibTrans" cxnId="{533E20A6-E370-4683-9BE4-99CC2617CD96}">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l-GR"/>
        </a:p>
      </dgm:t>
    </dgm:pt>
    <dgm:pt modelId="{A3C18580-B31E-4109-B647-C0279D0107BE}" type="pres">
      <dgm:prSet presAssocID="{DE038B2F-F9AE-4E0D-BF6E-E9BBEC48D818}" presName="Name0" presStyleCnt="0">
        <dgm:presLayoutVars>
          <dgm:dir/>
          <dgm:resizeHandles val="exact"/>
        </dgm:presLayoutVars>
      </dgm:prSet>
      <dgm:spPr/>
    </dgm:pt>
    <dgm:pt modelId="{880E88EA-9178-4B6B-AECB-06559B41935A}" type="pres">
      <dgm:prSet presAssocID="{187B188A-935F-431F-B5AF-A5DB5C5885CF}" presName="node" presStyleLbl="node1" presStyleIdx="0" presStyleCnt="6" custScaleX="104170">
        <dgm:presLayoutVars>
          <dgm:bulletEnabled val="1"/>
        </dgm:presLayoutVars>
      </dgm:prSet>
      <dgm:spPr>
        <a:solidFill>
          <a:schemeClr val="accent1">
            <a:lumMod val="75000"/>
          </a:schemeClr>
        </a:solidFill>
      </dgm:spPr>
    </dgm:pt>
    <dgm:pt modelId="{3EDF9968-75E4-4A56-90D6-07F60DCF1058}" type="pres">
      <dgm:prSet presAssocID="{D0AFC2DC-0F66-42AF-866D-096F85EFD79D}" presName="sibTrans" presStyleLbl="sibTrans1D1" presStyleIdx="0" presStyleCnt="5"/>
      <dgm:spPr>
        <a:solidFill>
          <a:schemeClr val="tx1"/>
        </a:solidFill>
        <a:ln>
          <a:solidFill>
            <a:schemeClr val="accent4">
              <a:lumMod val="75000"/>
            </a:schemeClr>
          </a:solidFill>
        </a:ln>
      </dgm:spPr>
    </dgm:pt>
    <dgm:pt modelId="{611674D9-62CE-45E7-8E81-055171FE371B}" type="pres">
      <dgm:prSet presAssocID="{D0AFC2DC-0F66-42AF-866D-096F85EFD79D}" presName="connectorText" presStyleLbl="sibTrans1D1" presStyleIdx="0" presStyleCnt="5"/>
      <dgm:spPr/>
    </dgm:pt>
    <dgm:pt modelId="{43C70955-63A2-4C99-8647-30CF38DC5D78}" type="pres">
      <dgm:prSet presAssocID="{C8A4AF2F-7C58-4E04-809A-6F11B7C68E8B}" presName="node" presStyleLbl="node1" presStyleIdx="1" presStyleCnt="6" custScaleX="105661">
        <dgm:presLayoutVars>
          <dgm:bulletEnabled val="1"/>
        </dgm:presLayoutVars>
      </dgm:prSet>
      <dgm:spPr>
        <a:solidFill>
          <a:schemeClr val="accent1">
            <a:lumMod val="75000"/>
          </a:schemeClr>
        </a:solidFill>
      </dgm:spPr>
    </dgm:pt>
    <dgm:pt modelId="{C5D7AE1E-7824-499D-BFA9-266F14C0E9A2}" type="pres">
      <dgm:prSet presAssocID="{F877D015-045A-40CB-9495-0A43868B4505}" presName="sibTrans" presStyleLbl="sibTrans1D1" presStyleIdx="1" presStyleCnt="5"/>
      <dgm:spPr>
        <a:ln/>
      </dgm:spPr>
    </dgm:pt>
    <dgm:pt modelId="{57C8225F-5ED0-4F8C-94C1-29D25A99958F}" type="pres">
      <dgm:prSet presAssocID="{F877D015-045A-40CB-9495-0A43868B4505}" presName="connectorText" presStyleLbl="sibTrans1D1" presStyleIdx="1" presStyleCnt="5"/>
      <dgm:spPr/>
    </dgm:pt>
    <dgm:pt modelId="{8091BDDE-E371-4CE5-AA76-498F553558DD}" type="pres">
      <dgm:prSet presAssocID="{CD07FC46-8F13-45C5-981E-162E031FEC05}" presName="node" presStyleLbl="node1" presStyleIdx="2" presStyleCnt="6">
        <dgm:presLayoutVars>
          <dgm:bulletEnabled val="1"/>
        </dgm:presLayoutVars>
      </dgm:prSet>
      <dgm:spPr>
        <a:solidFill>
          <a:schemeClr val="accent1">
            <a:lumMod val="75000"/>
          </a:schemeClr>
        </a:solidFill>
      </dgm:spPr>
    </dgm:pt>
    <dgm:pt modelId="{412E2500-8F0E-4E45-960E-A900DCEE223C}" type="pres">
      <dgm:prSet presAssocID="{6D1F9F6B-09C2-4EC0-A56B-1A94C16F4570}" presName="sibTrans" presStyleLbl="sibTrans1D1" presStyleIdx="2" presStyleCnt="5"/>
      <dgm:spPr/>
    </dgm:pt>
    <dgm:pt modelId="{0FC0C413-63FA-4CAD-8164-331EECF24C3C}" type="pres">
      <dgm:prSet presAssocID="{6D1F9F6B-09C2-4EC0-A56B-1A94C16F4570}" presName="connectorText" presStyleLbl="sibTrans1D1" presStyleIdx="2" presStyleCnt="5"/>
      <dgm:spPr/>
    </dgm:pt>
    <dgm:pt modelId="{AA0575AE-569F-4203-B74C-4C9DAA01930C}" type="pres">
      <dgm:prSet presAssocID="{33A0FEDC-EA1F-4F22-B716-83332EA6F7FE}" presName="node" presStyleLbl="node1" presStyleIdx="3" presStyleCnt="6" custScaleX="106581" custScaleY="108793">
        <dgm:presLayoutVars>
          <dgm:bulletEnabled val="1"/>
        </dgm:presLayoutVars>
      </dgm:prSet>
      <dgm:spPr>
        <a:solidFill>
          <a:schemeClr val="accent1">
            <a:lumMod val="75000"/>
          </a:schemeClr>
        </a:solidFill>
      </dgm:spPr>
    </dgm:pt>
    <dgm:pt modelId="{68FACB41-AC27-495B-B395-F75651327A41}" type="pres">
      <dgm:prSet presAssocID="{85ECFA45-2ADB-4E2C-B7E0-247D7C00746F}" presName="sibTrans" presStyleLbl="sibTrans1D1" presStyleIdx="3" presStyleCnt="5"/>
      <dgm:spPr/>
    </dgm:pt>
    <dgm:pt modelId="{22F35498-55DB-4171-BC81-FC35DEAC0788}" type="pres">
      <dgm:prSet presAssocID="{85ECFA45-2ADB-4E2C-B7E0-247D7C00746F}" presName="connectorText" presStyleLbl="sibTrans1D1" presStyleIdx="3" presStyleCnt="5"/>
      <dgm:spPr/>
    </dgm:pt>
    <dgm:pt modelId="{ECEC6D1B-5349-4F8E-A1B3-4A8A8664CE90}" type="pres">
      <dgm:prSet presAssocID="{08E935E8-B704-4223-92CB-ACE837C0EA81}" presName="node" presStyleLbl="node1" presStyleIdx="4" presStyleCnt="6">
        <dgm:presLayoutVars>
          <dgm:bulletEnabled val="1"/>
        </dgm:presLayoutVars>
      </dgm:prSet>
      <dgm:spPr>
        <a:solidFill>
          <a:schemeClr val="accent1">
            <a:lumMod val="75000"/>
          </a:schemeClr>
        </a:solidFill>
      </dgm:spPr>
    </dgm:pt>
    <dgm:pt modelId="{2989359D-9496-419F-91E8-75781DBD77A0}" type="pres">
      <dgm:prSet presAssocID="{C3D4B086-0255-4930-AE50-6C33AB81C39C}" presName="sibTrans" presStyleLbl="sibTrans1D1" presStyleIdx="4" presStyleCnt="5"/>
      <dgm:spPr/>
    </dgm:pt>
    <dgm:pt modelId="{CF7DBCEE-7972-459F-A747-4A2F1C6EC5C7}" type="pres">
      <dgm:prSet presAssocID="{C3D4B086-0255-4930-AE50-6C33AB81C39C}" presName="connectorText" presStyleLbl="sibTrans1D1" presStyleIdx="4" presStyleCnt="5"/>
      <dgm:spPr/>
    </dgm:pt>
    <dgm:pt modelId="{7E8E12ED-0C5F-40EA-9FD2-6387134FF3EE}" type="pres">
      <dgm:prSet presAssocID="{7C2D48C2-FAE3-44F9-944B-957A68EAEEC6}" presName="node" presStyleLbl="node1" presStyleIdx="5" presStyleCnt="6">
        <dgm:presLayoutVars>
          <dgm:bulletEnabled val="1"/>
        </dgm:presLayoutVars>
      </dgm:prSet>
      <dgm:spPr>
        <a:solidFill>
          <a:schemeClr val="accent1">
            <a:lumMod val="75000"/>
          </a:schemeClr>
        </a:solidFill>
      </dgm:spPr>
    </dgm:pt>
  </dgm:ptLst>
  <dgm:cxnLst>
    <dgm:cxn modelId="{D4651265-545B-4157-B0C3-89D407F81CF6}" type="presOf" srcId="{D0AFC2DC-0F66-42AF-866D-096F85EFD79D}" destId="{611674D9-62CE-45E7-8E81-055171FE371B}" srcOrd="1" destOrd="0" presId="urn:microsoft.com/office/officeart/2005/8/layout/bProcess3"/>
    <dgm:cxn modelId="{34849D6B-8396-42EB-AECF-AA6A3DE064B6}" srcId="{DE038B2F-F9AE-4E0D-BF6E-E9BBEC48D818}" destId="{33A0FEDC-EA1F-4F22-B716-83332EA6F7FE}" srcOrd="3" destOrd="0" parTransId="{072E11A3-A102-45E5-B8B6-379F1DBD99FE}" sibTransId="{85ECFA45-2ADB-4E2C-B7E0-247D7C00746F}"/>
    <dgm:cxn modelId="{82C72650-112E-4FE5-B8BF-13ED50203A6F}" type="presOf" srcId="{6D1F9F6B-09C2-4EC0-A56B-1A94C16F4570}" destId="{0FC0C413-63FA-4CAD-8164-331EECF24C3C}" srcOrd="1" destOrd="0" presId="urn:microsoft.com/office/officeart/2005/8/layout/bProcess3"/>
    <dgm:cxn modelId="{0E0B6759-2088-494E-9FD2-EA814384CF97}" srcId="{DE038B2F-F9AE-4E0D-BF6E-E9BBEC48D818}" destId="{08E935E8-B704-4223-92CB-ACE837C0EA81}" srcOrd="4" destOrd="0" parTransId="{8A6F1712-4C10-4A44-93CB-67121952C667}" sibTransId="{C3D4B086-0255-4930-AE50-6C33AB81C39C}"/>
    <dgm:cxn modelId="{5F4B3E7D-C403-4265-B550-03EB4AECE40E}" type="presOf" srcId="{08E935E8-B704-4223-92CB-ACE837C0EA81}" destId="{ECEC6D1B-5349-4F8E-A1B3-4A8A8664CE90}" srcOrd="0" destOrd="0" presId="urn:microsoft.com/office/officeart/2005/8/layout/bProcess3"/>
    <dgm:cxn modelId="{533E20A6-E370-4683-9BE4-99CC2617CD96}" srcId="{DE038B2F-F9AE-4E0D-BF6E-E9BBEC48D818}" destId="{C8A4AF2F-7C58-4E04-809A-6F11B7C68E8B}" srcOrd="1" destOrd="0" parTransId="{23EE0D44-E2FD-449A-B43E-C5B84A4240DB}" sibTransId="{F877D015-045A-40CB-9495-0A43868B4505}"/>
    <dgm:cxn modelId="{739210AB-ECB0-4CD0-BE82-BC8F8923A6BF}" type="presOf" srcId="{F877D015-045A-40CB-9495-0A43868B4505}" destId="{C5D7AE1E-7824-499D-BFA9-266F14C0E9A2}" srcOrd="0" destOrd="0" presId="urn:microsoft.com/office/officeart/2005/8/layout/bProcess3"/>
    <dgm:cxn modelId="{6957F7AB-E7D5-4092-AF94-8929FADB611C}" srcId="{DE038B2F-F9AE-4E0D-BF6E-E9BBEC48D818}" destId="{187B188A-935F-431F-B5AF-A5DB5C5885CF}" srcOrd="0" destOrd="0" parTransId="{EA6DC0C5-B05A-410D-AE44-61EE1F9287E3}" sibTransId="{D0AFC2DC-0F66-42AF-866D-096F85EFD79D}"/>
    <dgm:cxn modelId="{25370FB0-3281-4989-B20E-018FAD268C92}" type="presOf" srcId="{CD07FC46-8F13-45C5-981E-162E031FEC05}" destId="{8091BDDE-E371-4CE5-AA76-498F553558DD}" srcOrd="0" destOrd="0" presId="urn:microsoft.com/office/officeart/2005/8/layout/bProcess3"/>
    <dgm:cxn modelId="{C8E9E4B1-CF2D-41A6-A275-9BCAA0C8D3D8}" type="presOf" srcId="{F877D015-045A-40CB-9495-0A43868B4505}" destId="{57C8225F-5ED0-4F8C-94C1-29D25A99958F}" srcOrd="1" destOrd="0" presId="urn:microsoft.com/office/officeart/2005/8/layout/bProcess3"/>
    <dgm:cxn modelId="{07F5DEB8-66FA-4E3A-B421-B43E2C343623}" type="presOf" srcId="{C3D4B086-0255-4930-AE50-6C33AB81C39C}" destId="{2989359D-9496-419F-91E8-75781DBD77A0}" srcOrd="0" destOrd="0" presId="urn:microsoft.com/office/officeart/2005/8/layout/bProcess3"/>
    <dgm:cxn modelId="{6C4ADAC6-C598-4A60-999F-06E44705254F}" type="presOf" srcId="{DE038B2F-F9AE-4E0D-BF6E-E9BBEC48D818}" destId="{A3C18580-B31E-4109-B647-C0279D0107BE}" srcOrd="0" destOrd="0" presId="urn:microsoft.com/office/officeart/2005/8/layout/bProcess3"/>
    <dgm:cxn modelId="{49C202CD-7DF2-439F-9391-7E33AAD88AFF}" type="presOf" srcId="{C8A4AF2F-7C58-4E04-809A-6F11B7C68E8B}" destId="{43C70955-63A2-4C99-8647-30CF38DC5D78}" srcOrd="0" destOrd="0" presId="urn:microsoft.com/office/officeart/2005/8/layout/bProcess3"/>
    <dgm:cxn modelId="{D26970CF-419B-4509-985A-E2F34AFD9428}" type="presOf" srcId="{187B188A-935F-431F-B5AF-A5DB5C5885CF}" destId="{880E88EA-9178-4B6B-AECB-06559B41935A}" srcOrd="0" destOrd="0" presId="urn:microsoft.com/office/officeart/2005/8/layout/bProcess3"/>
    <dgm:cxn modelId="{51CE31DD-98D4-4A48-AEFC-9FB818F85FD9}" type="presOf" srcId="{C3D4B086-0255-4930-AE50-6C33AB81C39C}" destId="{CF7DBCEE-7972-459F-A747-4A2F1C6EC5C7}" srcOrd="1" destOrd="0" presId="urn:microsoft.com/office/officeart/2005/8/layout/bProcess3"/>
    <dgm:cxn modelId="{9289EFE3-6B5E-4FFC-B0CB-0674EA6CC902}" type="presOf" srcId="{6D1F9F6B-09C2-4EC0-A56B-1A94C16F4570}" destId="{412E2500-8F0E-4E45-960E-A900DCEE223C}" srcOrd="0" destOrd="0" presId="urn:microsoft.com/office/officeart/2005/8/layout/bProcess3"/>
    <dgm:cxn modelId="{16689BE6-2DB5-4CD0-99E9-97E20600275B}" type="presOf" srcId="{33A0FEDC-EA1F-4F22-B716-83332EA6F7FE}" destId="{AA0575AE-569F-4203-B74C-4C9DAA01930C}" srcOrd="0" destOrd="0" presId="urn:microsoft.com/office/officeart/2005/8/layout/bProcess3"/>
    <dgm:cxn modelId="{77633BE8-F9C2-4A06-925F-4D1E651FDA3C}" type="presOf" srcId="{85ECFA45-2ADB-4E2C-B7E0-247D7C00746F}" destId="{68FACB41-AC27-495B-B395-F75651327A41}" srcOrd="0" destOrd="0" presId="urn:microsoft.com/office/officeart/2005/8/layout/bProcess3"/>
    <dgm:cxn modelId="{4A9C3EE9-9D36-4535-9696-81156FA28628}" type="presOf" srcId="{7C2D48C2-FAE3-44F9-944B-957A68EAEEC6}" destId="{7E8E12ED-0C5F-40EA-9FD2-6387134FF3EE}" srcOrd="0" destOrd="0" presId="urn:microsoft.com/office/officeart/2005/8/layout/bProcess3"/>
    <dgm:cxn modelId="{A91BE7F1-60B9-416C-A043-8AE11430046E}" srcId="{DE038B2F-F9AE-4E0D-BF6E-E9BBEC48D818}" destId="{CD07FC46-8F13-45C5-981E-162E031FEC05}" srcOrd="2" destOrd="0" parTransId="{96342E32-63F0-4D1A-82AC-B0F1FF25A6B0}" sibTransId="{6D1F9F6B-09C2-4EC0-A56B-1A94C16F4570}"/>
    <dgm:cxn modelId="{5489A0F3-B8E3-46B6-990D-318683D20C33}" srcId="{DE038B2F-F9AE-4E0D-BF6E-E9BBEC48D818}" destId="{7C2D48C2-FAE3-44F9-944B-957A68EAEEC6}" srcOrd="5" destOrd="0" parTransId="{68147FDC-C3DA-43AC-8310-E5BF088AB610}" sibTransId="{B3FD4CBD-8B2C-453E-8FF1-C6A136D381DC}"/>
    <dgm:cxn modelId="{38AC78F6-CF44-429C-BAC9-BFEAD60A96B1}" type="presOf" srcId="{D0AFC2DC-0F66-42AF-866D-096F85EFD79D}" destId="{3EDF9968-75E4-4A56-90D6-07F60DCF1058}" srcOrd="0" destOrd="0" presId="urn:microsoft.com/office/officeart/2005/8/layout/bProcess3"/>
    <dgm:cxn modelId="{DC9502FA-7CA1-4A7D-A16D-4E7EDCC9260C}" type="presOf" srcId="{85ECFA45-2ADB-4E2C-B7E0-247D7C00746F}" destId="{22F35498-55DB-4171-BC81-FC35DEAC0788}" srcOrd="1" destOrd="0" presId="urn:microsoft.com/office/officeart/2005/8/layout/bProcess3"/>
    <dgm:cxn modelId="{D4AF0C8B-1909-4AB9-9309-CFAAFD19F8CF}" type="presParOf" srcId="{A3C18580-B31E-4109-B647-C0279D0107BE}" destId="{880E88EA-9178-4B6B-AECB-06559B41935A}" srcOrd="0" destOrd="0" presId="urn:microsoft.com/office/officeart/2005/8/layout/bProcess3"/>
    <dgm:cxn modelId="{0F7E00F5-E8A3-4199-8E58-438F35BA69BF}" type="presParOf" srcId="{A3C18580-B31E-4109-B647-C0279D0107BE}" destId="{3EDF9968-75E4-4A56-90D6-07F60DCF1058}" srcOrd="1" destOrd="0" presId="urn:microsoft.com/office/officeart/2005/8/layout/bProcess3"/>
    <dgm:cxn modelId="{E4C82BDE-73F4-44EE-9E68-D1F789914D92}" type="presParOf" srcId="{3EDF9968-75E4-4A56-90D6-07F60DCF1058}" destId="{611674D9-62CE-45E7-8E81-055171FE371B}" srcOrd="0" destOrd="0" presId="urn:microsoft.com/office/officeart/2005/8/layout/bProcess3"/>
    <dgm:cxn modelId="{510EA0B3-51BF-4F0A-9097-1B9829E669B9}" type="presParOf" srcId="{A3C18580-B31E-4109-B647-C0279D0107BE}" destId="{43C70955-63A2-4C99-8647-30CF38DC5D78}" srcOrd="2" destOrd="0" presId="urn:microsoft.com/office/officeart/2005/8/layout/bProcess3"/>
    <dgm:cxn modelId="{2E81ADAF-9D03-46D0-AA4A-166A90A205FB}" type="presParOf" srcId="{A3C18580-B31E-4109-B647-C0279D0107BE}" destId="{C5D7AE1E-7824-499D-BFA9-266F14C0E9A2}" srcOrd="3" destOrd="0" presId="urn:microsoft.com/office/officeart/2005/8/layout/bProcess3"/>
    <dgm:cxn modelId="{F1C62E5D-E912-4CE2-9461-488316AA10EB}" type="presParOf" srcId="{C5D7AE1E-7824-499D-BFA9-266F14C0E9A2}" destId="{57C8225F-5ED0-4F8C-94C1-29D25A99958F}" srcOrd="0" destOrd="0" presId="urn:microsoft.com/office/officeart/2005/8/layout/bProcess3"/>
    <dgm:cxn modelId="{8CD0F889-2F0E-4E51-B6C1-ADC86175DBCB}" type="presParOf" srcId="{A3C18580-B31E-4109-B647-C0279D0107BE}" destId="{8091BDDE-E371-4CE5-AA76-498F553558DD}" srcOrd="4" destOrd="0" presId="urn:microsoft.com/office/officeart/2005/8/layout/bProcess3"/>
    <dgm:cxn modelId="{374AC9AA-0139-4A94-8B5C-239F138AB37D}" type="presParOf" srcId="{A3C18580-B31E-4109-B647-C0279D0107BE}" destId="{412E2500-8F0E-4E45-960E-A900DCEE223C}" srcOrd="5" destOrd="0" presId="urn:microsoft.com/office/officeart/2005/8/layout/bProcess3"/>
    <dgm:cxn modelId="{63BEF68C-BC47-4FFF-9A16-30576F42BCCE}" type="presParOf" srcId="{412E2500-8F0E-4E45-960E-A900DCEE223C}" destId="{0FC0C413-63FA-4CAD-8164-331EECF24C3C}" srcOrd="0" destOrd="0" presId="urn:microsoft.com/office/officeart/2005/8/layout/bProcess3"/>
    <dgm:cxn modelId="{1D68E5AB-7344-47CC-AA96-08C788177D9B}" type="presParOf" srcId="{A3C18580-B31E-4109-B647-C0279D0107BE}" destId="{AA0575AE-569F-4203-B74C-4C9DAA01930C}" srcOrd="6" destOrd="0" presId="urn:microsoft.com/office/officeart/2005/8/layout/bProcess3"/>
    <dgm:cxn modelId="{3230697F-FB45-45CA-8195-4B2E577B700E}" type="presParOf" srcId="{A3C18580-B31E-4109-B647-C0279D0107BE}" destId="{68FACB41-AC27-495B-B395-F75651327A41}" srcOrd="7" destOrd="0" presId="urn:microsoft.com/office/officeart/2005/8/layout/bProcess3"/>
    <dgm:cxn modelId="{D7C68E44-6F82-4480-8A10-4129CBAA688B}" type="presParOf" srcId="{68FACB41-AC27-495B-B395-F75651327A41}" destId="{22F35498-55DB-4171-BC81-FC35DEAC0788}" srcOrd="0" destOrd="0" presId="urn:microsoft.com/office/officeart/2005/8/layout/bProcess3"/>
    <dgm:cxn modelId="{78FA37E9-524B-4DFB-A7F2-B7B976CFDC27}" type="presParOf" srcId="{A3C18580-B31E-4109-B647-C0279D0107BE}" destId="{ECEC6D1B-5349-4F8E-A1B3-4A8A8664CE90}" srcOrd="8" destOrd="0" presId="urn:microsoft.com/office/officeart/2005/8/layout/bProcess3"/>
    <dgm:cxn modelId="{77B499A6-34AF-4F2C-B2BD-873DC1658FFB}" type="presParOf" srcId="{A3C18580-B31E-4109-B647-C0279D0107BE}" destId="{2989359D-9496-419F-91E8-75781DBD77A0}" srcOrd="9" destOrd="0" presId="urn:microsoft.com/office/officeart/2005/8/layout/bProcess3"/>
    <dgm:cxn modelId="{11E51E26-B1F2-404D-8B32-980B8902237A}" type="presParOf" srcId="{2989359D-9496-419F-91E8-75781DBD77A0}" destId="{CF7DBCEE-7972-459F-A747-4A2F1C6EC5C7}" srcOrd="0" destOrd="0" presId="urn:microsoft.com/office/officeart/2005/8/layout/bProcess3"/>
    <dgm:cxn modelId="{9A8FA58B-84FB-4A6B-9BC3-A3909977B1B1}" type="presParOf" srcId="{A3C18580-B31E-4109-B647-C0279D0107BE}" destId="{7E8E12ED-0C5F-40EA-9FD2-6387134FF3E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07DE6E-4457-4399-AA38-CADCACA97E16}" type="doc">
      <dgm:prSet loTypeId="urn:microsoft.com/office/officeart/2005/8/layout/hProcess9" loCatId="process" qsTypeId="urn:microsoft.com/office/officeart/2005/8/quickstyle/simple1" qsCatId="simple" csTypeId="urn:microsoft.com/office/officeart/2005/8/colors/accent4_4" csCatId="accent4" phldr="1"/>
      <dgm:spPr/>
      <dgm:t>
        <a:bodyPr/>
        <a:lstStyle/>
        <a:p>
          <a:endParaRPr lang="el-GR"/>
        </a:p>
      </dgm:t>
    </dgm:pt>
    <dgm:pt modelId="{E0181E44-0212-4783-8560-F600E4794D1A}">
      <dgm:prSet phldrT="[Κείμενο]" phldr="0" custT="1"/>
      <dgm:spPr>
        <a:solidFill>
          <a:schemeClr val="tx2">
            <a:lumMod val="90000"/>
            <a:lumOff val="10000"/>
          </a:schemeClr>
        </a:solidFill>
      </dgm:spPr>
      <dgm:t>
        <a:bodyPr/>
        <a:lstStyle/>
        <a:p>
          <a:pPr algn="l" rtl="0"/>
          <a:r>
            <a:rPr lang="el-GR" sz="1600" b="1" dirty="0">
              <a:latin typeface="Times New Roman" panose="02020603050405020304" pitchFamily="18" charset="0"/>
              <a:cs typeface="Times New Roman" panose="02020603050405020304" pitchFamily="18" charset="0"/>
            </a:rPr>
            <a:t>Λανθάνουσα λοίμωξη</a:t>
          </a:r>
          <a:r>
            <a:rPr lang="el-GR" sz="1600" dirty="0">
              <a:latin typeface="Times New Roman" panose="02020603050405020304" pitchFamily="18" charset="0"/>
              <a:cs typeface="Times New Roman" panose="02020603050405020304" pitchFamily="18" charset="0"/>
            </a:rPr>
            <a:t>: Κατά την περίοδο αυτή ο HIV αναπαράγεται, εξουδετερώνοντας σταδιακά την </a:t>
          </a:r>
          <a:r>
            <a:rPr lang="el-GR" sz="1600" dirty="0" err="1">
              <a:latin typeface="Times New Roman" panose="02020603050405020304" pitchFamily="18" charset="0"/>
              <a:cs typeface="Times New Roman" panose="02020603050405020304" pitchFamily="18" charset="0"/>
            </a:rPr>
            <a:t>αντιϊκή</a:t>
          </a:r>
          <a:r>
            <a:rPr lang="el-GR" sz="1600" dirty="0">
              <a:latin typeface="Times New Roman" panose="02020603050405020304" pitchFamily="18" charset="0"/>
              <a:cs typeface="Times New Roman" panose="02020603050405020304" pitchFamily="18" charset="0"/>
            </a:rPr>
            <a:t> ανοσία του ξενιστή και προκαλώντας χρόνια συστηματική φλεγμονή. Η λοίμωξη αποτελείται από εκτεταμένο πολλαπλασιασμό του ιού αρχικά στο λεμφικό ιστό και ύστερα στο εντερικό βλεννογόνο, στον </a:t>
          </a:r>
          <a:r>
            <a:rPr lang="el-GR" sz="1600" dirty="0" err="1">
              <a:latin typeface="Times New Roman" panose="02020603050405020304" pitchFamily="18" charset="0"/>
              <a:cs typeface="Times New Roman" panose="02020603050405020304" pitchFamily="18" charset="0"/>
            </a:rPr>
            <a:t>υποβλεννογόνιο</a:t>
          </a:r>
          <a:r>
            <a:rPr lang="el-GR" sz="1600" dirty="0">
              <a:latin typeface="Times New Roman" panose="02020603050405020304" pitchFamily="18" charset="0"/>
              <a:cs typeface="Times New Roman" panose="02020603050405020304" pitchFamily="18" charset="0"/>
            </a:rPr>
            <a:t> χιτώνα και στους λεμφαδένες συνοδευόμενη με συνεχή μείωση των CD4+ Τ- λεμφοκυττάρων.</a:t>
          </a:r>
        </a:p>
      </dgm:t>
    </dgm:pt>
    <dgm:pt modelId="{DAC4764D-79DB-42BC-8667-0186552B400D}" type="parTrans" cxnId="{D09642B1-AD2F-4CD1-B504-B7E4DC615325}">
      <dgm:prSet/>
      <dgm:spPr/>
      <dgm:t>
        <a:bodyPr/>
        <a:lstStyle/>
        <a:p>
          <a:endParaRPr lang="el-GR" sz="1200"/>
        </a:p>
      </dgm:t>
    </dgm:pt>
    <dgm:pt modelId="{E660FAED-550C-46C7-8AA2-085B4E5F8685}" type="sibTrans" cxnId="{D09642B1-AD2F-4CD1-B504-B7E4DC615325}">
      <dgm:prSet custT="1"/>
      <dgm:spPr>
        <a:solidFill>
          <a:schemeClr val="accent5">
            <a:lumMod val="40000"/>
            <a:lumOff val="60000"/>
          </a:schemeClr>
        </a:solidFill>
      </dgm:spPr>
      <dgm:t>
        <a:bodyPr/>
        <a:lstStyle/>
        <a:p>
          <a:endParaRPr lang="el-GR" sz="1200"/>
        </a:p>
      </dgm:t>
    </dgm:pt>
    <dgm:pt modelId="{E32AED46-DAFB-402D-9577-FB5000468323}">
      <dgm:prSet phldr="0" custT="1"/>
      <dgm:spPr>
        <a:solidFill>
          <a:schemeClr val="tx2">
            <a:lumMod val="90000"/>
            <a:lumOff val="10000"/>
          </a:schemeClr>
        </a:solidFill>
      </dgm:spPr>
      <dgm:t>
        <a:bodyPr/>
        <a:lstStyle/>
        <a:p>
          <a:pPr algn="l" rtl="0"/>
          <a:r>
            <a:rPr lang="el-GR" sz="1800" b="1" dirty="0">
              <a:latin typeface="Times New Roman" panose="02020603050405020304" pitchFamily="18" charset="0"/>
              <a:cs typeface="Times New Roman" panose="02020603050405020304" pitchFamily="18" charset="0"/>
            </a:rPr>
            <a:t>Πρώιμη λοίμωξη</a:t>
          </a:r>
          <a:r>
            <a:rPr lang="el-GR" sz="1800" dirty="0">
              <a:latin typeface="Times New Roman" panose="02020603050405020304" pitchFamily="18" charset="0"/>
              <a:cs typeface="Times New Roman" panose="02020603050405020304" pitchFamily="18" charset="0"/>
            </a:rPr>
            <a:t>: Ξεκινά από την στιγμή της μόλυνσης μέχρι το </a:t>
          </a:r>
          <a:r>
            <a:rPr lang="el-GR" sz="1800" dirty="0" err="1">
              <a:latin typeface="Times New Roman" panose="02020603050405020304" pitchFamily="18" charset="0"/>
              <a:cs typeface="Times New Roman" panose="02020603050405020304" pitchFamily="18" charset="0"/>
            </a:rPr>
            <a:t>ιϊκό</a:t>
          </a:r>
          <a:r>
            <a:rPr lang="el-GR" sz="1800" dirty="0">
              <a:latin typeface="Times New Roman" panose="02020603050405020304" pitchFamily="18" charset="0"/>
              <a:cs typeface="Times New Roman" panose="02020603050405020304" pitchFamily="18" charset="0"/>
            </a:rPr>
            <a:t> φορτίο (HIV-1 RNA) να ανιχνεύεται στο αίμα. Χαρακτηρίζεται από αύξηση του </a:t>
          </a:r>
          <a:r>
            <a:rPr lang="el-GR" sz="1800" dirty="0" err="1">
              <a:latin typeface="Times New Roman" panose="02020603050405020304" pitchFamily="18" charset="0"/>
              <a:cs typeface="Times New Roman" panose="02020603050405020304" pitchFamily="18" charset="0"/>
            </a:rPr>
            <a:t>ιϊκού</a:t>
          </a:r>
          <a:r>
            <a:rPr lang="el-GR" sz="1800" dirty="0">
              <a:latin typeface="Times New Roman" panose="02020603050405020304" pitchFamily="18" charset="0"/>
              <a:cs typeface="Times New Roman" panose="02020603050405020304" pitchFamily="18" charset="0"/>
            </a:rPr>
            <a:t> φορτίου στο αίμα και σημαντική μείωση του αριθμού των CD4+ Τ-λεμφοκυττάρων.</a:t>
          </a:r>
        </a:p>
      </dgm:t>
    </dgm:pt>
    <dgm:pt modelId="{936B8995-5323-4292-A927-7306D2005DE2}" type="parTrans" cxnId="{65A5F6F2-F8A2-49A8-A7C3-BBB095DEB5FE}">
      <dgm:prSet/>
      <dgm:spPr/>
      <dgm:t>
        <a:bodyPr/>
        <a:lstStyle/>
        <a:p>
          <a:endParaRPr lang="el-GR" sz="1200"/>
        </a:p>
      </dgm:t>
    </dgm:pt>
    <dgm:pt modelId="{3FCEBD41-F5CF-4EBB-8AE6-49B119A067BE}" type="sibTrans" cxnId="{65A5F6F2-F8A2-49A8-A7C3-BBB095DEB5FE}">
      <dgm:prSet custT="1"/>
      <dgm:spPr>
        <a:solidFill>
          <a:schemeClr val="accent5">
            <a:lumMod val="40000"/>
            <a:lumOff val="60000"/>
          </a:schemeClr>
        </a:solidFill>
        <a:ln>
          <a:solidFill>
            <a:schemeClr val="accent5">
              <a:lumMod val="40000"/>
              <a:lumOff val="60000"/>
            </a:schemeClr>
          </a:solidFill>
        </a:ln>
      </dgm:spPr>
      <dgm:t>
        <a:bodyPr/>
        <a:lstStyle/>
        <a:p>
          <a:endParaRPr lang="el-GR" sz="1200"/>
        </a:p>
      </dgm:t>
    </dgm:pt>
    <dgm:pt modelId="{E89B44E8-9511-447B-88BB-34722025788B}">
      <dgm:prSet phldr="0" custT="1"/>
      <dgm:spPr>
        <a:solidFill>
          <a:schemeClr val="tx2">
            <a:lumMod val="90000"/>
            <a:lumOff val="10000"/>
          </a:schemeClr>
        </a:solidFill>
      </dgm:spPr>
      <dgm:t>
        <a:bodyPr/>
        <a:lstStyle/>
        <a:p>
          <a:pPr algn="l" rtl="0"/>
          <a:r>
            <a:rPr lang="el-GR" sz="1800" b="1" dirty="0">
              <a:latin typeface="Times New Roman" panose="02020603050405020304" pitchFamily="18" charset="0"/>
              <a:cs typeface="Times New Roman" panose="02020603050405020304" pitchFamily="18" charset="0"/>
            </a:rPr>
            <a:t>Τελικό στάδιο λοίμωξης </a:t>
          </a:r>
          <a:r>
            <a:rPr lang="el-GR" sz="1800" dirty="0">
              <a:latin typeface="Times New Roman" panose="02020603050405020304" pitchFamily="18" charset="0"/>
              <a:cs typeface="Times New Roman" panose="02020603050405020304" pitchFamily="18" charset="0"/>
            </a:rPr>
            <a:t>–AIDS: H έλλειψη περιορισμού του ιού, η καταστροφή του λεμφικού συστήματος και ο μειωμένος αριθμός των CD4+ Τ-λεμφοκυττάρων (χαμηλότερα από 200 κύτταρα/mm3) αποτελούν </a:t>
          </a:r>
          <a:r>
            <a:rPr lang="en-GB" sz="1800" dirty="0">
              <a:latin typeface="Times New Roman" panose="02020603050405020304" pitchFamily="18" charset="0"/>
              <a:cs typeface="Times New Roman" panose="02020603050405020304" pitchFamily="18" charset="0"/>
            </a:rPr>
            <a:t>x</a:t>
          </a:r>
          <a:r>
            <a:rPr lang="el-GR" sz="1800" dirty="0">
              <a:latin typeface="Times New Roman" panose="02020603050405020304" pitchFamily="18" charset="0"/>
              <a:cs typeface="Times New Roman" panose="02020603050405020304" pitchFamily="18" charset="0"/>
            </a:rPr>
            <a:t>χαρακτηριστικά του τελικού σταδίου της λοίμωξης που οδηγούν στην εμφάνιση μικροβιακών λοιμώξεων και κακοηθειών.</a:t>
          </a:r>
        </a:p>
      </dgm:t>
    </dgm:pt>
    <dgm:pt modelId="{AFD9C5FA-B02C-44B5-BDE7-09DF813C018B}" type="parTrans" cxnId="{05688025-32B7-4793-8BC3-3831D451BD98}">
      <dgm:prSet/>
      <dgm:spPr/>
      <dgm:t>
        <a:bodyPr/>
        <a:lstStyle/>
        <a:p>
          <a:endParaRPr lang="el-GR" sz="1200"/>
        </a:p>
      </dgm:t>
    </dgm:pt>
    <dgm:pt modelId="{CA70D040-6C8F-4C46-8B26-CDA3AC9DFC37}" type="sibTrans" cxnId="{05688025-32B7-4793-8BC3-3831D451BD98}">
      <dgm:prSet/>
      <dgm:spPr/>
      <dgm:t>
        <a:bodyPr/>
        <a:lstStyle/>
        <a:p>
          <a:endParaRPr lang="el-GR" sz="1200"/>
        </a:p>
      </dgm:t>
    </dgm:pt>
    <dgm:pt modelId="{0941AEE1-AF2A-4787-8EBC-092FFF453C30}" type="pres">
      <dgm:prSet presAssocID="{EB07DE6E-4457-4399-AA38-CADCACA97E16}" presName="CompostProcess" presStyleCnt="0">
        <dgm:presLayoutVars>
          <dgm:dir/>
          <dgm:resizeHandles val="exact"/>
        </dgm:presLayoutVars>
      </dgm:prSet>
      <dgm:spPr/>
    </dgm:pt>
    <dgm:pt modelId="{B24FC39A-90A0-46EF-BCA4-F42236C125F2}" type="pres">
      <dgm:prSet presAssocID="{EB07DE6E-4457-4399-AA38-CADCACA97E16}" presName="arrow" presStyleLbl="bgShp" presStyleIdx="0" presStyleCnt="1"/>
      <dgm:spPr>
        <a:solidFill>
          <a:schemeClr val="bg2">
            <a:lumMod val="75000"/>
          </a:schemeClr>
        </a:solidFill>
      </dgm:spPr>
    </dgm:pt>
    <dgm:pt modelId="{737856E2-FBA9-4FCA-894E-D4DBEB1D72E8}" type="pres">
      <dgm:prSet presAssocID="{EB07DE6E-4457-4399-AA38-CADCACA97E16}" presName="linearProcess" presStyleCnt="0"/>
      <dgm:spPr/>
    </dgm:pt>
    <dgm:pt modelId="{37AE12BF-3B94-4E69-A1B1-16C7BDFDD26E}" type="pres">
      <dgm:prSet presAssocID="{E32AED46-DAFB-402D-9577-FB5000468323}" presName="textNode" presStyleLbl="node1" presStyleIdx="0" presStyleCnt="3" custScaleY="128724">
        <dgm:presLayoutVars>
          <dgm:bulletEnabled val="1"/>
        </dgm:presLayoutVars>
      </dgm:prSet>
      <dgm:spPr/>
    </dgm:pt>
    <dgm:pt modelId="{E136F57F-72EE-4E2A-87EC-72AD2B730E61}" type="pres">
      <dgm:prSet presAssocID="{3FCEBD41-F5CF-4EBB-8AE6-49B119A067BE}" presName="sibTrans" presStyleCnt="0"/>
      <dgm:spPr/>
    </dgm:pt>
    <dgm:pt modelId="{5B2AD393-E921-4928-8AFA-986A69C97809}" type="pres">
      <dgm:prSet presAssocID="{E0181E44-0212-4783-8560-F600E4794D1A}" presName="textNode" presStyleLbl="node1" presStyleIdx="1" presStyleCnt="3" custScaleY="125621">
        <dgm:presLayoutVars>
          <dgm:bulletEnabled val="1"/>
        </dgm:presLayoutVars>
      </dgm:prSet>
      <dgm:spPr/>
    </dgm:pt>
    <dgm:pt modelId="{807C8B63-E034-455D-B811-61E52C34EEA9}" type="pres">
      <dgm:prSet presAssocID="{E660FAED-550C-46C7-8AA2-085B4E5F8685}" presName="sibTrans" presStyleCnt="0"/>
      <dgm:spPr/>
    </dgm:pt>
    <dgm:pt modelId="{DE57C61D-08B5-4253-9B74-5F32858EFC9D}" type="pres">
      <dgm:prSet presAssocID="{E89B44E8-9511-447B-88BB-34722025788B}" presName="textNode" presStyleLbl="node1" presStyleIdx="2" presStyleCnt="3" custScaleY="128724">
        <dgm:presLayoutVars>
          <dgm:bulletEnabled val="1"/>
        </dgm:presLayoutVars>
      </dgm:prSet>
      <dgm:spPr/>
    </dgm:pt>
  </dgm:ptLst>
  <dgm:cxnLst>
    <dgm:cxn modelId="{D04BD314-D5DD-4094-A89A-49C790B04695}" type="presOf" srcId="{E89B44E8-9511-447B-88BB-34722025788B}" destId="{DE57C61D-08B5-4253-9B74-5F32858EFC9D}" srcOrd="0" destOrd="0" presId="urn:microsoft.com/office/officeart/2005/8/layout/hProcess9"/>
    <dgm:cxn modelId="{05688025-32B7-4793-8BC3-3831D451BD98}" srcId="{EB07DE6E-4457-4399-AA38-CADCACA97E16}" destId="{E89B44E8-9511-447B-88BB-34722025788B}" srcOrd="2" destOrd="0" parTransId="{AFD9C5FA-B02C-44B5-BDE7-09DF813C018B}" sibTransId="{CA70D040-6C8F-4C46-8B26-CDA3AC9DFC37}"/>
    <dgm:cxn modelId="{D67CE180-3661-4FA9-9502-C4D880C37D3A}" type="presOf" srcId="{E0181E44-0212-4783-8560-F600E4794D1A}" destId="{5B2AD393-E921-4928-8AFA-986A69C97809}" srcOrd="0" destOrd="0" presId="urn:microsoft.com/office/officeart/2005/8/layout/hProcess9"/>
    <dgm:cxn modelId="{4F856286-D85D-4C2D-9795-A78951D5D99E}" type="presOf" srcId="{E32AED46-DAFB-402D-9577-FB5000468323}" destId="{37AE12BF-3B94-4E69-A1B1-16C7BDFDD26E}" srcOrd="0" destOrd="0" presId="urn:microsoft.com/office/officeart/2005/8/layout/hProcess9"/>
    <dgm:cxn modelId="{D09642B1-AD2F-4CD1-B504-B7E4DC615325}" srcId="{EB07DE6E-4457-4399-AA38-CADCACA97E16}" destId="{E0181E44-0212-4783-8560-F600E4794D1A}" srcOrd="1" destOrd="0" parTransId="{DAC4764D-79DB-42BC-8667-0186552B400D}" sibTransId="{E660FAED-550C-46C7-8AA2-085B4E5F8685}"/>
    <dgm:cxn modelId="{2747A7CD-A91B-441D-9542-1550BE26EE1A}" type="presOf" srcId="{EB07DE6E-4457-4399-AA38-CADCACA97E16}" destId="{0941AEE1-AF2A-4787-8EBC-092FFF453C30}" srcOrd="0" destOrd="0" presId="urn:microsoft.com/office/officeart/2005/8/layout/hProcess9"/>
    <dgm:cxn modelId="{65A5F6F2-F8A2-49A8-A7C3-BBB095DEB5FE}" srcId="{EB07DE6E-4457-4399-AA38-CADCACA97E16}" destId="{E32AED46-DAFB-402D-9577-FB5000468323}" srcOrd="0" destOrd="0" parTransId="{936B8995-5323-4292-A927-7306D2005DE2}" sibTransId="{3FCEBD41-F5CF-4EBB-8AE6-49B119A067BE}"/>
    <dgm:cxn modelId="{1AA79E41-3931-47CF-97B2-E29783CE6B21}" type="presParOf" srcId="{0941AEE1-AF2A-4787-8EBC-092FFF453C30}" destId="{B24FC39A-90A0-46EF-BCA4-F42236C125F2}" srcOrd="0" destOrd="0" presId="urn:microsoft.com/office/officeart/2005/8/layout/hProcess9"/>
    <dgm:cxn modelId="{8AFDA889-1F29-447B-9C92-578044803024}" type="presParOf" srcId="{0941AEE1-AF2A-4787-8EBC-092FFF453C30}" destId="{737856E2-FBA9-4FCA-894E-D4DBEB1D72E8}" srcOrd="1" destOrd="0" presId="urn:microsoft.com/office/officeart/2005/8/layout/hProcess9"/>
    <dgm:cxn modelId="{A4195FB8-319D-4417-843F-8C392D117428}" type="presParOf" srcId="{737856E2-FBA9-4FCA-894E-D4DBEB1D72E8}" destId="{37AE12BF-3B94-4E69-A1B1-16C7BDFDD26E}" srcOrd="0" destOrd="0" presId="urn:microsoft.com/office/officeart/2005/8/layout/hProcess9"/>
    <dgm:cxn modelId="{CB41386A-A94D-4E19-9A80-13BC58DBC4D1}" type="presParOf" srcId="{737856E2-FBA9-4FCA-894E-D4DBEB1D72E8}" destId="{E136F57F-72EE-4E2A-87EC-72AD2B730E61}" srcOrd="1" destOrd="0" presId="urn:microsoft.com/office/officeart/2005/8/layout/hProcess9"/>
    <dgm:cxn modelId="{0D629A0D-2784-4395-B550-EC62181054AB}" type="presParOf" srcId="{737856E2-FBA9-4FCA-894E-D4DBEB1D72E8}" destId="{5B2AD393-E921-4928-8AFA-986A69C97809}" srcOrd="2" destOrd="0" presId="urn:microsoft.com/office/officeart/2005/8/layout/hProcess9"/>
    <dgm:cxn modelId="{4AEF3010-A033-4C00-9CE5-180B43C621BE}" type="presParOf" srcId="{737856E2-FBA9-4FCA-894E-D4DBEB1D72E8}" destId="{807C8B63-E034-455D-B811-61E52C34EEA9}" srcOrd="3" destOrd="0" presId="urn:microsoft.com/office/officeart/2005/8/layout/hProcess9"/>
    <dgm:cxn modelId="{EF76F78E-4AF7-40FA-8B0D-BF570DE71EC6}" type="presParOf" srcId="{737856E2-FBA9-4FCA-894E-D4DBEB1D72E8}" destId="{DE57C61D-08B5-4253-9B74-5F32858EFC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133DEC-9464-4C02-B071-86E50BF8F4B5}" type="doc">
      <dgm:prSet loTypeId="urn:microsoft.com/office/officeart/2008/layout/PictureStrips" loCatId="list" qsTypeId="urn:microsoft.com/office/officeart/2005/8/quickstyle/simple1" qsCatId="simple" csTypeId="urn:microsoft.com/office/officeart/2005/8/colors/accent1_5" csCatId="accent1" phldr="1"/>
      <dgm:spPr/>
      <dgm:t>
        <a:bodyPr/>
        <a:lstStyle/>
        <a:p>
          <a:endParaRPr lang="el-GR"/>
        </a:p>
      </dgm:t>
    </dgm:pt>
    <dgm:pt modelId="{1A578B6C-9526-4337-8034-E8167B76A91E}">
      <dgm:prSet phldrT="[Κείμενο]" phldr="0" custT="1"/>
      <dgm:spPr/>
      <dgm:t>
        <a:bodyPr/>
        <a:lstStyle/>
        <a:p>
          <a:pPr rtl="0"/>
          <a:r>
            <a:rPr lang="el-GR" sz="1700" b="1" dirty="0">
              <a:latin typeface="Times New Roman" panose="02020603050405020304" pitchFamily="18" charset="0"/>
              <a:cs typeface="Times New Roman" panose="02020603050405020304" pitchFamily="18" charset="0"/>
            </a:rPr>
            <a:t>Προφύλαξη πριν από την έκθεση(</a:t>
          </a:r>
          <a:r>
            <a:rPr lang="el-GR" sz="1700" b="1" dirty="0" err="1">
              <a:latin typeface="Times New Roman" panose="02020603050405020304" pitchFamily="18" charset="0"/>
              <a:cs typeface="Times New Roman" panose="02020603050405020304" pitchFamily="18" charset="0"/>
            </a:rPr>
            <a:t>PrEP</a:t>
          </a:r>
          <a:r>
            <a:rPr lang="el-GR" sz="1700" b="1" dirty="0">
              <a:latin typeface="Times New Roman" panose="02020603050405020304" pitchFamily="18" charset="0"/>
              <a:cs typeface="Times New Roman" panose="02020603050405020304" pitchFamily="18" charset="0"/>
            </a:rPr>
            <a:t>) :</a:t>
          </a:r>
          <a:r>
            <a:rPr lang="el-GR" sz="1700" dirty="0">
              <a:latin typeface="Times New Roman" panose="02020603050405020304" pitchFamily="18" charset="0"/>
              <a:cs typeface="Times New Roman" panose="02020603050405020304" pitchFamily="18" charset="0"/>
            </a:rPr>
            <a:t> Χρήση </a:t>
          </a:r>
          <a:r>
            <a:rPr lang="el-GR" sz="1700" dirty="0" err="1">
              <a:latin typeface="Times New Roman" panose="02020603050405020304" pitchFamily="18" charset="0"/>
              <a:cs typeface="Times New Roman" panose="02020603050405020304" pitchFamily="18" charset="0"/>
            </a:rPr>
            <a:t>αντιρετροϊκών</a:t>
          </a:r>
          <a:r>
            <a:rPr lang="el-GR" sz="1700" dirty="0">
              <a:latin typeface="Times New Roman" panose="02020603050405020304" pitchFamily="18" charset="0"/>
              <a:cs typeface="Times New Roman" panose="02020603050405020304" pitchFamily="18" charset="0"/>
            </a:rPr>
            <a:t> φαρμάκων πριν από την έκθεση σε HIV σε άτομα που ανήκουν σε ομάδες υψηλού κινδύνου για την μόλυνση από τον ιό. Όπως, ορισμένοι χρήστες ενδοφλέβιων ναρκωτικών και μη μονογαμικών ατόμων σε ετερόφυλες ή μη σχέσεις. </a:t>
          </a:r>
        </a:p>
      </dgm:t>
    </dgm:pt>
    <dgm:pt modelId="{C7B2F137-4AF5-4CE8-B545-B8520456274B}" type="parTrans" cxnId="{02D04D83-14CD-44E1-B631-2EDEB0698460}">
      <dgm:prSet/>
      <dgm:spPr/>
      <dgm:t>
        <a:bodyPr/>
        <a:lstStyle/>
        <a:p>
          <a:endParaRPr lang="el-GR"/>
        </a:p>
      </dgm:t>
    </dgm:pt>
    <dgm:pt modelId="{9CA8AA60-26AB-4A8F-8B53-97C9FBD3031E}" type="sibTrans" cxnId="{02D04D83-14CD-44E1-B631-2EDEB0698460}">
      <dgm:prSet/>
      <dgm:spPr/>
      <dgm:t>
        <a:bodyPr/>
        <a:lstStyle/>
        <a:p>
          <a:endParaRPr lang="el-GR"/>
        </a:p>
      </dgm:t>
    </dgm:pt>
    <dgm:pt modelId="{464459DC-EA7D-4A0E-B7D0-CF7B7E5FE2C2}">
      <dgm:prSet phldrT="[Κείμενο]" phldr="0" custT="1"/>
      <dgm:spPr/>
      <dgm:t>
        <a:bodyPr/>
        <a:lstStyle/>
        <a:p>
          <a:pPr rtl="0"/>
          <a:r>
            <a:rPr lang="el-GR" sz="1300" b="1" dirty="0">
              <a:latin typeface="Times New Roman" panose="02020603050405020304" pitchFamily="18" charset="0"/>
              <a:cs typeface="Times New Roman" panose="02020603050405020304" pitchFamily="18" charset="0"/>
            </a:rPr>
            <a:t> </a:t>
          </a:r>
          <a:r>
            <a:rPr lang="el-GR" sz="1700" b="1" dirty="0">
              <a:latin typeface="Times New Roman" panose="02020603050405020304" pitchFamily="18" charset="0"/>
              <a:cs typeface="Times New Roman" panose="02020603050405020304" pitchFamily="18" charset="0"/>
            </a:rPr>
            <a:t>Προφύλαξη </a:t>
          </a:r>
          <a:r>
            <a:rPr lang="el-GR" sz="1700" b="1" dirty="0" err="1">
              <a:latin typeface="Times New Roman" panose="02020603050405020304" pitchFamily="18" charset="0"/>
              <a:cs typeface="Times New Roman" panose="02020603050405020304" pitchFamily="18" charset="0"/>
            </a:rPr>
            <a:t>μετα</a:t>
          </a:r>
          <a:r>
            <a:rPr lang="el-GR" sz="1700" b="1" dirty="0">
              <a:latin typeface="Times New Roman" panose="02020603050405020304" pitchFamily="18" charset="0"/>
              <a:cs typeface="Times New Roman" panose="02020603050405020304" pitchFamily="18" charset="0"/>
            </a:rPr>
            <a:t> την έκθεση(PEP):</a:t>
          </a:r>
          <a:r>
            <a:rPr lang="el-GR" sz="1700" dirty="0">
              <a:latin typeface="Times New Roman" panose="02020603050405020304" pitchFamily="18" charset="0"/>
              <a:cs typeface="Times New Roman" panose="02020603050405020304" pitchFamily="18" charset="0"/>
            </a:rPr>
            <a:t> Με την χρήση πρώιμης έναρξης </a:t>
          </a:r>
          <a:r>
            <a:rPr lang="el-GR" sz="1700" dirty="0" err="1">
              <a:latin typeface="Times New Roman" panose="02020603050405020304" pitchFamily="18" charset="0"/>
              <a:cs typeface="Times New Roman" panose="02020603050405020304" pitchFamily="18" charset="0"/>
            </a:rPr>
            <a:t>αντιρετροϊκής</a:t>
          </a:r>
          <a:r>
            <a:rPr lang="el-GR" sz="1700" dirty="0">
              <a:latin typeface="Times New Roman" panose="02020603050405020304" pitchFamily="18" charset="0"/>
              <a:cs typeface="Times New Roman" panose="02020603050405020304" pitchFamily="18" charset="0"/>
            </a:rPr>
            <a:t> αγωγής σε περίπτωσης επαγγελματικής ( επαγγελματίες υγείας ) και μη επαγγελματικής έκθεσης. Έχει ως στόχο την αποτροπή της αντιγραφής του ιού </a:t>
          </a:r>
          <a:r>
            <a:rPr lang="el-GR" sz="1700" dirty="0" err="1">
              <a:latin typeface="Times New Roman" panose="02020603050405020304" pitchFamily="18" charset="0"/>
              <a:cs typeface="Times New Roman" panose="02020603050405020304" pitchFamily="18" charset="0"/>
            </a:rPr>
            <a:t>μετα</a:t>
          </a:r>
          <a:r>
            <a:rPr lang="el-GR" sz="1700" dirty="0">
              <a:latin typeface="Times New Roman" panose="02020603050405020304" pitchFamily="18" charset="0"/>
              <a:cs typeface="Times New Roman" panose="02020603050405020304" pitchFamily="18" charset="0"/>
            </a:rPr>
            <a:t> την είσοδο του στον οργανισμό. </a:t>
          </a:r>
        </a:p>
      </dgm:t>
    </dgm:pt>
    <dgm:pt modelId="{E3E171B9-6C7E-4864-A067-24AFFDE87262}" type="parTrans" cxnId="{480243BB-6958-4174-83D0-61ED87248E01}">
      <dgm:prSet/>
      <dgm:spPr/>
      <dgm:t>
        <a:bodyPr/>
        <a:lstStyle/>
        <a:p>
          <a:endParaRPr lang="el-GR"/>
        </a:p>
      </dgm:t>
    </dgm:pt>
    <dgm:pt modelId="{17A6FB3C-6C3F-4CB0-A00B-45582F432EB2}" type="sibTrans" cxnId="{480243BB-6958-4174-83D0-61ED87248E01}">
      <dgm:prSet/>
      <dgm:spPr/>
      <dgm:t>
        <a:bodyPr/>
        <a:lstStyle/>
        <a:p>
          <a:endParaRPr lang="el-GR"/>
        </a:p>
      </dgm:t>
    </dgm:pt>
    <dgm:pt modelId="{9F4A658B-B245-4C18-9C3E-CFF736000BB6}">
      <dgm:prSet phldrT="[Κείμενο]" phldr="0" custT="1"/>
      <dgm:spPr/>
      <dgm:t>
        <a:bodyPr/>
        <a:lstStyle/>
        <a:p>
          <a:pPr rtl="0"/>
          <a:r>
            <a:rPr lang="el-GR" sz="1700" b="1" dirty="0" err="1">
              <a:latin typeface="Times New Roman" panose="02020603050405020304" pitchFamily="18" charset="0"/>
              <a:cs typeface="Times New Roman" panose="02020603050405020304" pitchFamily="18" charset="0"/>
            </a:rPr>
            <a:t>Αντιρετροϊκή</a:t>
          </a:r>
          <a:r>
            <a:rPr lang="el-GR" sz="1700" b="1" dirty="0">
              <a:latin typeface="Times New Roman" panose="02020603050405020304" pitchFamily="18" charset="0"/>
              <a:cs typeface="Times New Roman" panose="02020603050405020304" pitchFamily="18" charset="0"/>
            </a:rPr>
            <a:t> θεραπεία ως πρόληψη ( </a:t>
          </a:r>
          <a:r>
            <a:rPr lang="el-GR" sz="1700" b="1" dirty="0" err="1">
              <a:latin typeface="Times New Roman" panose="02020603050405020304" pitchFamily="18" charset="0"/>
              <a:cs typeface="Times New Roman" panose="02020603050405020304" pitchFamily="18" charset="0"/>
            </a:rPr>
            <a:t>TasP</a:t>
          </a:r>
          <a:r>
            <a:rPr lang="el-GR" sz="1700" b="1" dirty="0">
              <a:latin typeface="Times New Roman" panose="02020603050405020304" pitchFamily="18" charset="0"/>
              <a:cs typeface="Times New Roman" panose="02020603050405020304" pitchFamily="18" charset="0"/>
            </a:rPr>
            <a:t>):</a:t>
          </a:r>
          <a:r>
            <a:rPr lang="el-GR" sz="1700" dirty="0">
              <a:latin typeface="Times New Roman" panose="02020603050405020304" pitchFamily="18" charset="0"/>
              <a:cs typeface="Times New Roman" panose="02020603050405020304" pitchFamily="18" charset="0"/>
            </a:rPr>
            <a:t> Συμβάλει στην περαιτέρω μετάδοση του ιού, καθώς δρα δραστικά στην καταστολή του </a:t>
          </a:r>
          <a:r>
            <a:rPr lang="el-GR" sz="1700" dirty="0" err="1">
              <a:latin typeface="Times New Roman" panose="02020603050405020304" pitchFamily="18" charset="0"/>
              <a:cs typeface="Times New Roman" panose="02020603050405020304" pitchFamily="18" charset="0"/>
            </a:rPr>
            <a:t>ιϊκού</a:t>
          </a:r>
          <a:r>
            <a:rPr lang="el-GR" sz="1700" dirty="0">
              <a:latin typeface="Times New Roman" panose="02020603050405020304" pitchFamily="18" charset="0"/>
              <a:cs typeface="Times New Roman" panose="02020603050405020304" pitchFamily="18" charset="0"/>
            </a:rPr>
            <a:t> φορτίου στις γενετικές εκκρίσεις και στον ορό. Μπορεί ακόμη να γίνει χρήση της για την μείωση της μολυσματικότητας της μητέρας ενώ κυοφορεί ή θηλάζει. </a:t>
          </a:r>
        </a:p>
      </dgm:t>
    </dgm:pt>
    <dgm:pt modelId="{EFC2A576-AC8B-4DEC-AB79-8F9578C2AC6A}" type="parTrans" cxnId="{3541C3C2-41A1-4DDD-9BCF-CA201E05AA7D}">
      <dgm:prSet/>
      <dgm:spPr/>
      <dgm:t>
        <a:bodyPr/>
        <a:lstStyle/>
        <a:p>
          <a:endParaRPr lang="el-GR"/>
        </a:p>
      </dgm:t>
    </dgm:pt>
    <dgm:pt modelId="{F0F99CBC-8846-4091-8C1A-5BA0BFB55E0A}" type="sibTrans" cxnId="{3541C3C2-41A1-4DDD-9BCF-CA201E05AA7D}">
      <dgm:prSet/>
      <dgm:spPr/>
      <dgm:t>
        <a:bodyPr/>
        <a:lstStyle/>
        <a:p>
          <a:endParaRPr lang="el-GR"/>
        </a:p>
      </dgm:t>
    </dgm:pt>
    <dgm:pt modelId="{BC95679B-582C-4571-9AEF-2E61128AC0AC}">
      <dgm:prSet phldrT="[Κείμενο]" phldr="0" custT="1"/>
      <dgm:spPr/>
      <dgm:t>
        <a:bodyPr/>
        <a:lstStyle/>
        <a:p>
          <a:pPr rtl="0"/>
          <a:r>
            <a:rPr lang="el-GR" sz="1800" b="1" dirty="0">
              <a:latin typeface="Times New Roman" panose="02020603050405020304" pitchFamily="18" charset="0"/>
              <a:cs typeface="Times New Roman" panose="02020603050405020304" pitchFamily="18" charset="0"/>
            </a:rPr>
            <a:t>Χρήση προφυλακτικού</a:t>
          </a:r>
          <a:r>
            <a:rPr lang="el-GR" sz="1800" dirty="0">
              <a:latin typeface="Times New Roman" panose="02020603050405020304" pitchFamily="18" charset="0"/>
              <a:cs typeface="Times New Roman" panose="02020603050405020304" pitchFamily="18" charset="0"/>
            </a:rPr>
            <a:t>: Κρίνεται σημαντική καθώς αποτελεί είδος </a:t>
          </a:r>
          <a:r>
            <a:rPr lang="el-GR" sz="1800" dirty="0" err="1">
              <a:latin typeface="Times New Roman" panose="02020603050405020304" pitchFamily="18" charset="0"/>
              <a:cs typeface="Times New Roman" panose="02020603050405020304" pitchFamily="18" charset="0"/>
            </a:rPr>
            <a:t>ιϊκού</a:t>
          </a:r>
          <a:r>
            <a:rPr lang="el-GR" sz="1800" dirty="0">
              <a:latin typeface="Times New Roman" panose="02020603050405020304" pitchFamily="18" charset="0"/>
              <a:cs typeface="Times New Roman" panose="02020603050405020304" pitchFamily="18" charset="0"/>
            </a:rPr>
            <a:t> φραγμού και  μειώνει τα ποσοστά μόλυνσης από τον ιό HIV και άλλα Σεξουαλικώς μεταδιδόμενα νοσήματα. </a:t>
          </a:r>
        </a:p>
      </dgm:t>
    </dgm:pt>
    <dgm:pt modelId="{09C7BB9B-B57C-4B26-B2AC-963AD9F8F12D}" type="parTrans" cxnId="{B0342E15-C92F-446F-9F9C-87B363DD0639}">
      <dgm:prSet/>
      <dgm:spPr/>
      <dgm:t>
        <a:bodyPr/>
        <a:lstStyle/>
        <a:p>
          <a:endParaRPr lang="el-GR"/>
        </a:p>
      </dgm:t>
    </dgm:pt>
    <dgm:pt modelId="{18EA3BEC-69EA-4DD7-BDB0-2BDF66D06306}" type="sibTrans" cxnId="{B0342E15-C92F-446F-9F9C-87B363DD0639}">
      <dgm:prSet/>
      <dgm:spPr/>
      <dgm:t>
        <a:bodyPr/>
        <a:lstStyle/>
        <a:p>
          <a:endParaRPr lang="el-GR"/>
        </a:p>
      </dgm:t>
    </dgm:pt>
    <dgm:pt modelId="{8666528B-6891-48FD-91F2-911B7A5BDAB0}">
      <dgm:prSet phldrT="[Κείμενο]" phldr="0" custT="1"/>
      <dgm:spPr/>
      <dgm:t>
        <a:bodyPr/>
        <a:lstStyle/>
        <a:p>
          <a:pPr rtl="0"/>
          <a:r>
            <a:rPr lang="el-GR" sz="1700" b="1" dirty="0">
              <a:latin typeface="Times New Roman" panose="02020603050405020304" pitchFamily="18" charset="0"/>
              <a:cs typeface="Times New Roman" panose="02020603050405020304" pitchFamily="18" charset="0"/>
            </a:rPr>
            <a:t>Μέσω της ενημέρωσης και ευαισθητοποίησης των πολιτών</a:t>
          </a:r>
          <a:r>
            <a:rPr lang="el-GR" sz="1700" dirty="0">
              <a:latin typeface="Times New Roman" panose="02020603050405020304" pitchFamily="18" charset="0"/>
              <a:cs typeface="Times New Roman" panose="02020603050405020304" pitchFamily="18" charset="0"/>
            </a:rPr>
            <a:t>, ιδίως των κοινωνικών ομάδων που βρίσκονται σε κίνδυνο. Επίσης μέσω της διοργάνωσης προγραμμάτων απεξάρτησης και χρήσης  δωρεάν αποστειρωμένων  συρριγγών, για να μειώνεται ο κίνδυνος εξάπλωσης του ιού</a:t>
          </a:r>
        </a:p>
      </dgm:t>
    </dgm:pt>
    <dgm:pt modelId="{FE162363-5846-4D5E-ABC5-43899BD7FD43}" type="parTrans" cxnId="{05BE2138-89F7-49C4-94BC-8406D48A7112}">
      <dgm:prSet/>
      <dgm:spPr/>
      <dgm:t>
        <a:bodyPr/>
        <a:lstStyle/>
        <a:p>
          <a:endParaRPr lang="el-GR"/>
        </a:p>
      </dgm:t>
    </dgm:pt>
    <dgm:pt modelId="{DB99F428-8C53-4F6A-98D4-593E65DCE86B}" type="sibTrans" cxnId="{05BE2138-89F7-49C4-94BC-8406D48A7112}">
      <dgm:prSet/>
      <dgm:spPr/>
      <dgm:t>
        <a:bodyPr/>
        <a:lstStyle/>
        <a:p>
          <a:endParaRPr lang="el-GR"/>
        </a:p>
      </dgm:t>
    </dgm:pt>
    <dgm:pt modelId="{A77FBF05-1414-4236-9E4D-CC2FC0287769}">
      <dgm:prSet phldr="0" custT="1"/>
      <dgm:spPr/>
      <dgm:t>
        <a:bodyPr/>
        <a:lstStyle/>
        <a:p>
          <a:pPr rtl="0"/>
          <a:r>
            <a:rPr lang="el-GR" sz="1700" b="1" dirty="0">
              <a:latin typeface="Times New Roman" panose="02020603050405020304" pitchFamily="18" charset="0"/>
              <a:cs typeface="Times New Roman" panose="02020603050405020304" pitchFamily="18" charset="0"/>
            </a:rPr>
            <a:t>Χρήση Καθαρών Ενδοφλεβίων </a:t>
          </a:r>
          <a:r>
            <a:rPr lang="el-GR" sz="1700" b="1" dirty="0" err="1">
              <a:latin typeface="Times New Roman" panose="02020603050405020304" pitchFamily="18" charset="0"/>
              <a:cs typeface="Times New Roman" panose="02020603050405020304" pitchFamily="18" charset="0"/>
            </a:rPr>
            <a:t>Βελόνων</a:t>
          </a:r>
          <a:r>
            <a:rPr lang="el-GR" sz="1700" b="1" dirty="0">
              <a:latin typeface="Times New Roman" panose="02020603050405020304" pitchFamily="18" charset="0"/>
              <a:cs typeface="Times New Roman" panose="02020603050405020304" pitchFamily="18" charset="0"/>
            </a:rPr>
            <a:t> και Εργαλείων</a:t>
          </a:r>
          <a:r>
            <a:rPr lang="el-GR" sz="1700" dirty="0">
              <a:latin typeface="Times New Roman" panose="02020603050405020304" pitchFamily="18" charset="0"/>
              <a:cs typeface="Times New Roman" panose="02020603050405020304" pitchFamily="18" charset="0"/>
            </a:rPr>
            <a:t>: Σε περιβάλλοντα όπου υπάρχει κίνδυνος μετάδοσης του ιού HIV μέσω αίματος, όπως στον χώρο της υγείας, είναι σημαντικό να χρησιμοποιούνται καθαρές ενδοφλέβιες βελόνες και άλλα εργαλεία, και να τηρούνται οι ασφαλείς πρακτικές διαχείρισης αποβλήτων.</a:t>
          </a:r>
        </a:p>
      </dgm:t>
    </dgm:pt>
    <dgm:pt modelId="{43F2C783-1EA7-427E-AE6F-AAF51D758D57}" type="parTrans" cxnId="{BC1FA315-EDB3-477D-AB55-42CE34111502}">
      <dgm:prSet/>
      <dgm:spPr/>
      <dgm:t>
        <a:bodyPr/>
        <a:lstStyle/>
        <a:p>
          <a:endParaRPr lang="el-GR"/>
        </a:p>
      </dgm:t>
    </dgm:pt>
    <dgm:pt modelId="{A032FA9A-75B7-4545-B636-FC80D6E429D6}" type="sibTrans" cxnId="{BC1FA315-EDB3-477D-AB55-42CE34111502}">
      <dgm:prSet/>
      <dgm:spPr/>
      <dgm:t>
        <a:bodyPr/>
        <a:lstStyle/>
        <a:p>
          <a:endParaRPr lang="el-GR"/>
        </a:p>
      </dgm:t>
    </dgm:pt>
    <dgm:pt modelId="{B5754D10-554C-40F0-B59B-9B0755B20DC9}" type="pres">
      <dgm:prSet presAssocID="{19133DEC-9464-4C02-B071-86E50BF8F4B5}" presName="Name0" presStyleCnt="0">
        <dgm:presLayoutVars>
          <dgm:dir/>
          <dgm:resizeHandles val="exact"/>
        </dgm:presLayoutVars>
      </dgm:prSet>
      <dgm:spPr/>
    </dgm:pt>
    <dgm:pt modelId="{151F1443-83C6-43D0-BC9A-47CCEEE37ACE}" type="pres">
      <dgm:prSet presAssocID="{1A578B6C-9526-4337-8034-E8167B76A91E}" presName="composite" presStyleCnt="0"/>
      <dgm:spPr/>
    </dgm:pt>
    <dgm:pt modelId="{84FB6FC3-B882-45AD-AF74-D8EDB379AEA2}" type="pres">
      <dgm:prSet presAssocID="{1A578B6C-9526-4337-8034-E8167B76A91E}" presName="rect1" presStyleLbl="trAlignAcc1" presStyleIdx="0" presStyleCnt="6">
        <dgm:presLayoutVars>
          <dgm:bulletEnabled val="1"/>
        </dgm:presLayoutVars>
      </dgm:prSet>
      <dgm:spPr/>
    </dgm:pt>
    <dgm:pt modelId="{B0D80400-2AA1-4188-ADFE-C4C3EE8A895E}" type="pres">
      <dgm:prSet presAssocID="{1A578B6C-9526-4337-8034-E8167B76A91E}" presName="rect2"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Immunity με συμπαγές γέμισμα"/>
        </a:ext>
      </dgm:extLst>
    </dgm:pt>
    <dgm:pt modelId="{3B67E576-0BA8-45F4-B419-CF07DBFD5C98}" type="pres">
      <dgm:prSet presAssocID="{9CA8AA60-26AB-4A8F-8B53-97C9FBD3031E}" presName="sibTrans" presStyleCnt="0"/>
      <dgm:spPr/>
    </dgm:pt>
    <dgm:pt modelId="{8BEA1822-053D-461D-AEDD-A1029DB4F682}" type="pres">
      <dgm:prSet presAssocID="{464459DC-EA7D-4A0E-B7D0-CF7B7E5FE2C2}" presName="composite" presStyleCnt="0"/>
      <dgm:spPr/>
    </dgm:pt>
    <dgm:pt modelId="{0D722D8E-DC46-4A95-A805-B463476F3429}" type="pres">
      <dgm:prSet presAssocID="{464459DC-EA7D-4A0E-B7D0-CF7B7E5FE2C2}" presName="rect1" presStyleLbl="trAlignAcc1" presStyleIdx="1" presStyleCnt="6">
        <dgm:presLayoutVars>
          <dgm:bulletEnabled val="1"/>
        </dgm:presLayoutVars>
      </dgm:prSet>
      <dgm:spPr/>
    </dgm:pt>
    <dgm:pt modelId="{2B05B47C-07AA-491D-8549-6BD57A71291D}" type="pres">
      <dgm:prSet presAssocID="{464459DC-EA7D-4A0E-B7D0-CF7B7E5FE2C2}" presName="rect2"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Φάρμακο με συμπαγές γέμισμα"/>
        </a:ext>
      </dgm:extLst>
    </dgm:pt>
    <dgm:pt modelId="{C03F3077-79F8-42A9-816C-8E57CBB388B0}" type="pres">
      <dgm:prSet presAssocID="{17A6FB3C-6C3F-4CB0-A00B-45582F432EB2}" presName="sibTrans" presStyleCnt="0"/>
      <dgm:spPr/>
    </dgm:pt>
    <dgm:pt modelId="{C871B0F8-0CC3-40B1-AB02-44E7E045B6B9}" type="pres">
      <dgm:prSet presAssocID="{9F4A658B-B245-4C18-9C3E-CFF736000BB6}" presName="composite" presStyleCnt="0"/>
      <dgm:spPr/>
    </dgm:pt>
    <dgm:pt modelId="{68712883-8507-4C80-86E7-008929C2F4E8}" type="pres">
      <dgm:prSet presAssocID="{9F4A658B-B245-4C18-9C3E-CFF736000BB6}" presName="rect1" presStyleLbl="trAlignAcc1" presStyleIdx="2" presStyleCnt="6">
        <dgm:presLayoutVars>
          <dgm:bulletEnabled val="1"/>
        </dgm:presLayoutVars>
      </dgm:prSet>
      <dgm:spPr/>
    </dgm:pt>
    <dgm:pt modelId="{12A4E9F4-3A62-4AD2-98B6-B77F66ED3B8D}" type="pres">
      <dgm:prSet presAssocID="{9F4A658B-B245-4C18-9C3E-CFF736000BB6}" presName="rect2"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Ιατρικά με συμπαγές γέμισμα"/>
        </a:ext>
      </dgm:extLst>
    </dgm:pt>
    <dgm:pt modelId="{748DCEA3-9A4F-44C3-B4BA-9345263E8571}" type="pres">
      <dgm:prSet presAssocID="{F0F99CBC-8846-4091-8C1A-5BA0BFB55E0A}" presName="sibTrans" presStyleCnt="0"/>
      <dgm:spPr/>
    </dgm:pt>
    <dgm:pt modelId="{3140C0F1-AA21-4BC7-8F88-0EC5D874F73E}" type="pres">
      <dgm:prSet presAssocID="{BC95679B-582C-4571-9AEF-2E61128AC0AC}" presName="composite" presStyleCnt="0"/>
      <dgm:spPr/>
    </dgm:pt>
    <dgm:pt modelId="{DF5CB482-E7E8-439E-B13E-79159EBEDE4D}" type="pres">
      <dgm:prSet presAssocID="{BC95679B-582C-4571-9AEF-2E61128AC0AC}" presName="rect1" presStyleLbl="trAlignAcc1" presStyleIdx="3" presStyleCnt="6">
        <dgm:presLayoutVars>
          <dgm:bulletEnabled val="1"/>
        </dgm:presLayoutVars>
      </dgm:prSet>
      <dgm:spPr/>
    </dgm:pt>
    <dgm:pt modelId="{C8CA8568-D242-41F9-8646-DCBE1467A810}" type="pres">
      <dgm:prSet presAssocID="{BC95679B-582C-4571-9AEF-2E61128AC0AC}" presName="rect2"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Πρόσωπο με ιατρική μάσκα με συμπαγές γέμισμα"/>
        </a:ext>
      </dgm:extLst>
    </dgm:pt>
    <dgm:pt modelId="{437CD47A-BE33-4798-B3CE-EAE270325E42}" type="pres">
      <dgm:prSet presAssocID="{18EA3BEC-69EA-4DD7-BDB0-2BDF66D06306}" presName="sibTrans" presStyleCnt="0"/>
      <dgm:spPr/>
    </dgm:pt>
    <dgm:pt modelId="{B69561AF-4E8F-4A4D-B085-2CE9F0AFC7F0}" type="pres">
      <dgm:prSet presAssocID="{8666528B-6891-48FD-91F2-911B7A5BDAB0}" presName="composite" presStyleCnt="0"/>
      <dgm:spPr/>
    </dgm:pt>
    <dgm:pt modelId="{C795EFD8-EB08-408A-8166-0C053A4D2DDF}" type="pres">
      <dgm:prSet presAssocID="{8666528B-6891-48FD-91F2-911B7A5BDAB0}" presName="rect1" presStyleLbl="trAlignAcc1" presStyleIdx="4" presStyleCnt="6">
        <dgm:presLayoutVars>
          <dgm:bulletEnabled val="1"/>
        </dgm:presLayoutVars>
      </dgm:prSet>
      <dgm:spPr/>
    </dgm:pt>
    <dgm:pt modelId="{56959690-85B9-4117-B96F-CEA507014A48}" type="pres">
      <dgm:prSet presAssocID="{8666528B-6891-48FD-91F2-911B7A5BDAB0}" presName="rect2"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Φροντίδα με συμπαγές γέμισμα"/>
        </a:ext>
      </dgm:extLst>
    </dgm:pt>
    <dgm:pt modelId="{AD7359A6-47DA-45D4-A8C4-28492FC263EE}" type="pres">
      <dgm:prSet presAssocID="{DB99F428-8C53-4F6A-98D4-593E65DCE86B}" presName="sibTrans" presStyleCnt="0"/>
      <dgm:spPr/>
    </dgm:pt>
    <dgm:pt modelId="{16032C93-6B6C-4E6B-885C-DF58C2E8493F}" type="pres">
      <dgm:prSet presAssocID="{A77FBF05-1414-4236-9E4D-CC2FC0287769}" presName="composite" presStyleCnt="0"/>
      <dgm:spPr/>
    </dgm:pt>
    <dgm:pt modelId="{F2983FDF-736F-4C40-95E5-B6CAA468EAF0}" type="pres">
      <dgm:prSet presAssocID="{A77FBF05-1414-4236-9E4D-CC2FC0287769}" presName="rect1" presStyleLbl="trAlignAcc1" presStyleIdx="5" presStyleCnt="6" custScaleX="102480">
        <dgm:presLayoutVars>
          <dgm:bulletEnabled val="1"/>
        </dgm:presLayoutVars>
      </dgm:prSet>
      <dgm:spPr/>
    </dgm:pt>
    <dgm:pt modelId="{AA822E0C-0633-4D6C-868C-06CD42B74FCE}" type="pres">
      <dgm:prSet presAssocID="{A77FBF05-1414-4236-9E4D-CC2FC0287769}" presName="rect2"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Βελόνα με συμπαγές γέμισμα"/>
        </a:ext>
      </dgm:extLst>
    </dgm:pt>
  </dgm:ptLst>
  <dgm:cxnLst>
    <dgm:cxn modelId="{7A38F103-259F-4270-91A5-AF1CA18EB8BD}" type="presOf" srcId="{1A578B6C-9526-4337-8034-E8167B76A91E}" destId="{84FB6FC3-B882-45AD-AF74-D8EDB379AEA2}" srcOrd="0" destOrd="0" presId="urn:microsoft.com/office/officeart/2008/layout/PictureStrips"/>
    <dgm:cxn modelId="{356BB607-3EBA-48DB-9C05-127B93023F56}" type="presOf" srcId="{BC95679B-582C-4571-9AEF-2E61128AC0AC}" destId="{DF5CB482-E7E8-439E-B13E-79159EBEDE4D}" srcOrd="0" destOrd="0" presId="urn:microsoft.com/office/officeart/2008/layout/PictureStrips"/>
    <dgm:cxn modelId="{4C1B520A-8759-4D0A-AC67-58DE8CF5551C}" type="presOf" srcId="{464459DC-EA7D-4A0E-B7D0-CF7B7E5FE2C2}" destId="{0D722D8E-DC46-4A95-A805-B463476F3429}" srcOrd="0" destOrd="0" presId="urn:microsoft.com/office/officeart/2008/layout/PictureStrips"/>
    <dgm:cxn modelId="{B0342E15-C92F-446F-9F9C-87B363DD0639}" srcId="{19133DEC-9464-4C02-B071-86E50BF8F4B5}" destId="{BC95679B-582C-4571-9AEF-2E61128AC0AC}" srcOrd="3" destOrd="0" parTransId="{09C7BB9B-B57C-4B26-B2AC-963AD9F8F12D}" sibTransId="{18EA3BEC-69EA-4DD7-BDB0-2BDF66D06306}"/>
    <dgm:cxn modelId="{BC1FA315-EDB3-477D-AB55-42CE34111502}" srcId="{19133DEC-9464-4C02-B071-86E50BF8F4B5}" destId="{A77FBF05-1414-4236-9E4D-CC2FC0287769}" srcOrd="5" destOrd="0" parTransId="{43F2C783-1EA7-427E-AE6F-AAF51D758D57}" sibTransId="{A032FA9A-75B7-4545-B636-FC80D6E429D6}"/>
    <dgm:cxn modelId="{05BE2138-89F7-49C4-94BC-8406D48A7112}" srcId="{19133DEC-9464-4C02-B071-86E50BF8F4B5}" destId="{8666528B-6891-48FD-91F2-911B7A5BDAB0}" srcOrd="4" destOrd="0" parTransId="{FE162363-5846-4D5E-ABC5-43899BD7FD43}" sibTransId="{DB99F428-8C53-4F6A-98D4-593E65DCE86B}"/>
    <dgm:cxn modelId="{4E3F6E47-9513-466C-A546-EB0A98C71A3B}" type="presOf" srcId="{19133DEC-9464-4C02-B071-86E50BF8F4B5}" destId="{B5754D10-554C-40F0-B59B-9B0755B20DC9}" srcOrd="0" destOrd="0" presId="urn:microsoft.com/office/officeart/2008/layout/PictureStrips"/>
    <dgm:cxn modelId="{02D04D83-14CD-44E1-B631-2EDEB0698460}" srcId="{19133DEC-9464-4C02-B071-86E50BF8F4B5}" destId="{1A578B6C-9526-4337-8034-E8167B76A91E}" srcOrd="0" destOrd="0" parTransId="{C7B2F137-4AF5-4CE8-B545-B8520456274B}" sibTransId="{9CA8AA60-26AB-4A8F-8B53-97C9FBD3031E}"/>
    <dgm:cxn modelId="{480243BB-6958-4174-83D0-61ED87248E01}" srcId="{19133DEC-9464-4C02-B071-86E50BF8F4B5}" destId="{464459DC-EA7D-4A0E-B7D0-CF7B7E5FE2C2}" srcOrd="1" destOrd="0" parTransId="{E3E171B9-6C7E-4864-A067-24AFFDE87262}" sibTransId="{17A6FB3C-6C3F-4CB0-A00B-45582F432EB2}"/>
    <dgm:cxn modelId="{3541C3C2-41A1-4DDD-9BCF-CA201E05AA7D}" srcId="{19133DEC-9464-4C02-B071-86E50BF8F4B5}" destId="{9F4A658B-B245-4C18-9C3E-CFF736000BB6}" srcOrd="2" destOrd="0" parTransId="{EFC2A576-AC8B-4DEC-AB79-8F9578C2AC6A}" sibTransId="{F0F99CBC-8846-4091-8C1A-5BA0BFB55E0A}"/>
    <dgm:cxn modelId="{1E4781CA-60DA-468E-A460-BDD607EE8D0C}" type="presOf" srcId="{A77FBF05-1414-4236-9E4D-CC2FC0287769}" destId="{F2983FDF-736F-4C40-95E5-B6CAA468EAF0}" srcOrd="0" destOrd="0" presId="urn:microsoft.com/office/officeart/2008/layout/PictureStrips"/>
    <dgm:cxn modelId="{8A1CF8D5-16DB-4398-8DCE-4A2DDB8A4A8D}" type="presOf" srcId="{8666528B-6891-48FD-91F2-911B7A5BDAB0}" destId="{C795EFD8-EB08-408A-8166-0C053A4D2DDF}" srcOrd="0" destOrd="0" presId="urn:microsoft.com/office/officeart/2008/layout/PictureStrips"/>
    <dgm:cxn modelId="{B7F67EDC-5037-45A7-9171-260DF30ADBD8}" type="presOf" srcId="{9F4A658B-B245-4C18-9C3E-CFF736000BB6}" destId="{68712883-8507-4C80-86E7-008929C2F4E8}" srcOrd="0" destOrd="0" presId="urn:microsoft.com/office/officeart/2008/layout/PictureStrips"/>
    <dgm:cxn modelId="{D2F90DAE-9A35-45D0-B7BF-CAA9931C59E9}" type="presParOf" srcId="{B5754D10-554C-40F0-B59B-9B0755B20DC9}" destId="{151F1443-83C6-43D0-BC9A-47CCEEE37ACE}" srcOrd="0" destOrd="0" presId="urn:microsoft.com/office/officeart/2008/layout/PictureStrips"/>
    <dgm:cxn modelId="{D5D924C1-D851-43B8-9E01-952F99C38435}" type="presParOf" srcId="{151F1443-83C6-43D0-BC9A-47CCEEE37ACE}" destId="{84FB6FC3-B882-45AD-AF74-D8EDB379AEA2}" srcOrd="0" destOrd="0" presId="urn:microsoft.com/office/officeart/2008/layout/PictureStrips"/>
    <dgm:cxn modelId="{7A69C3C4-DD32-461F-A326-DAB822A8B929}" type="presParOf" srcId="{151F1443-83C6-43D0-BC9A-47CCEEE37ACE}" destId="{B0D80400-2AA1-4188-ADFE-C4C3EE8A895E}" srcOrd="1" destOrd="0" presId="urn:microsoft.com/office/officeart/2008/layout/PictureStrips"/>
    <dgm:cxn modelId="{3401B07E-B50E-4221-8AB2-684ADDFB76FB}" type="presParOf" srcId="{B5754D10-554C-40F0-B59B-9B0755B20DC9}" destId="{3B67E576-0BA8-45F4-B419-CF07DBFD5C98}" srcOrd="1" destOrd="0" presId="urn:microsoft.com/office/officeart/2008/layout/PictureStrips"/>
    <dgm:cxn modelId="{0BF625AF-0785-4B2A-A42A-A89D4BC7FDA4}" type="presParOf" srcId="{B5754D10-554C-40F0-B59B-9B0755B20DC9}" destId="{8BEA1822-053D-461D-AEDD-A1029DB4F682}" srcOrd="2" destOrd="0" presId="urn:microsoft.com/office/officeart/2008/layout/PictureStrips"/>
    <dgm:cxn modelId="{0002C3ED-49FD-430F-8D09-857313899255}" type="presParOf" srcId="{8BEA1822-053D-461D-AEDD-A1029DB4F682}" destId="{0D722D8E-DC46-4A95-A805-B463476F3429}" srcOrd="0" destOrd="0" presId="urn:microsoft.com/office/officeart/2008/layout/PictureStrips"/>
    <dgm:cxn modelId="{1BD0745C-E6B8-4DD7-984F-225214D20FF1}" type="presParOf" srcId="{8BEA1822-053D-461D-AEDD-A1029DB4F682}" destId="{2B05B47C-07AA-491D-8549-6BD57A71291D}" srcOrd="1" destOrd="0" presId="urn:microsoft.com/office/officeart/2008/layout/PictureStrips"/>
    <dgm:cxn modelId="{6396AE1E-6913-4778-80BB-A15C247FE017}" type="presParOf" srcId="{B5754D10-554C-40F0-B59B-9B0755B20DC9}" destId="{C03F3077-79F8-42A9-816C-8E57CBB388B0}" srcOrd="3" destOrd="0" presId="urn:microsoft.com/office/officeart/2008/layout/PictureStrips"/>
    <dgm:cxn modelId="{C9C8901F-676F-48DC-9738-EF952DCF8C07}" type="presParOf" srcId="{B5754D10-554C-40F0-B59B-9B0755B20DC9}" destId="{C871B0F8-0CC3-40B1-AB02-44E7E045B6B9}" srcOrd="4" destOrd="0" presId="urn:microsoft.com/office/officeart/2008/layout/PictureStrips"/>
    <dgm:cxn modelId="{CCCDB9B8-FC6F-4718-A241-3829EAA9DC6B}" type="presParOf" srcId="{C871B0F8-0CC3-40B1-AB02-44E7E045B6B9}" destId="{68712883-8507-4C80-86E7-008929C2F4E8}" srcOrd="0" destOrd="0" presId="urn:microsoft.com/office/officeart/2008/layout/PictureStrips"/>
    <dgm:cxn modelId="{D49CF55B-F3B8-4230-BE45-66140C55CC4E}" type="presParOf" srcId="{C871B0F8-0CC3-40B1-AB02-44E7E045B6B9}" destId="{12A4E9F4-3A62-4AD2-98B6-B77F66ED3B8D}" srcOrd="1" destOrd="0" presId="urn:microsoft.com/office/officeart/2008/layout/PictureStrips"/>
    <dgm:cxn modelId="{08D01636-2934-4B5B-82E1-F3D523B39A63}" type="presParOf" srcId="{B5754D10-554C-40F0-B59B-9B0755B20DC9}" destId="{748DCEA3-9A4F-44C3-B4BA-9345263E8571}" srcOrd="5" destOrd="0" presId="urn:microsoft.com/office/officeart/2008/layout/PictureStrips"/>
    <dgm:cxn modelId="{5BC6E1FD-CBF1-429E-B234-52579D32516E}" type="presParOf" srcId="{B5754D10-554C-40F0-B59B-9B0755B20DC9}" destId="{3140C0F1-AA21-4BC7-8F88-0EC5D874F73E}" srcOrd="6" destOrd="0" presId="urn:microsoft.com/office/officeart/2008/layout/PictureStrips"/>
    <dgm:cxn modelId="{6B73A4B5-5940-427C-9800-DA3914270CC9}" type="presParOf" srcId="{3140C0F1-AA21-4BC7-8F88-0EC5D874F73E}" destId="{DF5CB482-E7E8-439E-B13E-79159EBEDE4D}" srcOrd="0" destOrd="0" presId="urn:microsoft.com/office/officeart/2008/layout/PictureStrips"/>
    <dgm:cxn modelId="{A88AF26E-AA8F-46EC-8DB8-C72882732B24}" type="presParOf" srcId="{3140C0F1-AA21-4BC7-8F88-0EC5D874F73E}" destId="{C8CA8568-D242-41F9-8646-DCBE1467A810}" srcOrd="1" destOrd="0" presId="urn:microsoft.com/office/officeart/2008/layout/PictureStrips"/>
    <dgm:cxn modelId="{C5D35AF5-62A1-4671-B64C-B17997F6F420}" type="presParOf" srcId="{B5754D10-554C-40F0-B59B-9B0755B20DC9}" destId="{437CD47A-BE33-4798-B3CE-EAE270325E42}" srcOrd="7" destOrd="0" presId="urn:microsoft.com/office/officeart/2008/layout/PictureStrips"/>
    <dgm:cxn modelId="{033FB1B2-A10B-42F9-BBF0-FAE62F68453F}" type="presParOf" srcId="{B5754D10-554C-40F0-B59B-9B0755B20DC9}" destId="{B69561AF-4E8F-4A4D-B085-2CE9F0AFC7F0}" srcOrd="8" destOrd="0" presId="urn:microsoft.com/office/officeart/2008/layout/PictureStrips"/>
    <dgm:cxn modelId="{E076C781-BA08-4DF2-AB0B-A93EDC787E45}" type="presParOf" srcId="{B69561AF-4E8F-4A4D-B085-2CE9F0AFC7F0}" destId="{C795EFD8-EB08-408A-8166-0C053A4D2DDF}" srcOrd="0" destOrd="0" presId="urn:microsoft.com/office/officeart/2008/layout/PictureStrips"/>
    <dgm:cxn modelId="{E0776D24-93F0-45CC-AE7C-977C0492A06D}" type="presParOf" srcId="{B69561AF-4E8F-4A4D-B085-2CE9F0AFC7F0}" destId="{56959690-85B9-4117-B96F-CEA507014A48}" srcOrd="1" destOrd="0" presId="urn:microsoft.com/office/officeart/2008/layout/PictureStrips"/>
    <dgm:cxn modelId="{576CFD82-50DC-49CA-B436-B06C7EEA43AB}" type="presParOf" srcId="{B5754D10-554C-40F0-B59B-9B0755B20DC9}" destId="{AD7359A6-47DA-45D4-A8C4-28492FC263EE}" srcOrd="9" destOrd="0" presId="urn:microsoft.com/office/officeart/2008/layout/PictureStrips"/>
    <dgm:cxn modelId="{33428454-AF2B-423A-8017-25856C9B3063}" type="presParOf" srcId="{B5754D10-554C-40F0-B59B-9B0755B20DC9}" destId="{16032C93-6B6C-4E6B-885C-DF58C2E8493F}" srcOrd="10" destOrd="0" presId="urn:microsoft.com/office/officeart/2008/layout/PictureStrips"/>
    <dgm:cxn modelId="{4AF94213-A761-49A1-B956-B4C1C492FCBB}" type="presParOf" srcId="{16032C93-6B6C-4E6B-885C-DF58C2E8493F}" destId="{F2983FDF-736F-4C40-95E5-B6CAA468EAF0}" srcOrd="0" destOrd="0" presId="urn:microsoft.com/office/officeart/2008/layout/PictureStrips"/>
    <dgm:cxn modelId="{378443C5-236F-4BD4-B388-207770332D65}" type="presParOf" srcId="{16032C93-6B6C-4E6B-885C-DF58C2E8493F}" destId="{AA822E0C-0633-4D6C-868C-06CD42B74FC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5D6D5-0EC7-4786-868D-B5471758B0C0}">
      <dsp:nvSpPr>
        <dsp:cNvPr id="0" name=""/>
        <dsp:cNvSpPr/>
      </dsp:nvSpPr>
      <dsp:spPr>
        <a:xfrm>
          <a:off x="31" y="18604"/>
          <a:ext cx="3039505" cy="576000"/>
        </a:xfrm>
        <a:prstGeom prst="rect">
          <a:avLst/>
        </a:prstGeom>
        <a:solidFill>
          <a:schemeClr val="bg1">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HIV 1</a:t>
          </a:r>
        </a:p>
      </dsp:txBody>
      <dsp:txXfrm>
        <a:off x="31" y="18604"/>
        <a:ext cx="3039505" cy="576000"/>
      </dsp:txXfrm>
    </dsp:sp>
    <dsp:sp modelId="{EC3BB359-99A1-499E-91F2-0C6F7D3F74ED}">
      <dsp:nvSpPr>
        <dsp:cNvPr id="0" name=""/>
        <dsp:cNvSpPr/>
      </dsp:nvSpPr>
      <dsp:spPr>
        <a:xfrm>
          <a:off x="31" y="594604"/>
          <a:ext cx="3039505" cy="4623609"/>
        </a:xfrm>
        <a:prstGeom prst="rect">
          <a:avLst/>
        </a:prstGeom>
        <a:solidFill>
          <a:schemeClr val="bg1">
            <a:lumMod val="85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Πιο λοιμογόνος και μεταδοτικός</a:t>
          </a:r>
        </a:p>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Προέρχεται από την μετάδοση στελέχους του SIV από το γένος των πιθήκων της Κεντροδυτικής Αφρικής</a:t>
          </a:r>
        </a:p>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Υπεύθυνο για την πλειοψηφία των HIV λοιμώξεων παγκοσμίος</a:t>
          </a:r>
        </a:p>
      </dsp:txBody>
      <dsp:txXfrm>
        <a:off x="31" y="594604"/>
        <a:ext cx="3039505" cy="4623609"/>
      </dsp:txXfrm>
    </dsp:sp>
    <dsp:sp modelId="{A3D08B01-EABE-412E-A665-D3AE31203D25}">
      <dsp:nvSpPr>
        <dsp:cNvPr id="0" name=""/>
        <dsp:cNvSpPr/>
      </dsp:nvSpPr>
      <dsp:spPr>
        <a:xfrm>
          <a:off x="3465068" y="18604"/>
          <a:ext cx="3039505" cy="576000"/>
        </a:xfrm>
        <a:prstGeom prst="rect">
          <a:avLst/>
        </a:prstGeom>
        <a:solidFill>
          <a:schemeClr val="bg1">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HIV 2</a:t>
          </a:r>
        </a:p>
      </dsp:txBody>
      <dsp:txXfrm>
        <a:off x="3465068" y="18604"/>
        <a:ext cx="3039505" cy="576000"/>
      </dsp:txXfrm>
    </dsp:sp>
    <dsp:sp modelId="{4D89FEDC-FD82-499A-AE8C-E2C0699C7A68}">
      <dsp:nvSpPr>
        <dsp:cNvPr id="0" name=""/>
        <dsp:cNvSpPr/>
      </dsp:nvSpPr>
      <dsp:spPr>
        <a:xfrm>
          <a:off x="3465068" y="594604"/>
          <a:ext cx="3039505" cy="4623609"/>
        </a:xfrm>
        <a:prstGeom prst="rect">
          <a:avLst/>
        </a:prstGeom>
        <a:solidFill>
          <a:schemeClr val="bg1">
            <a:lumMod val="85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Χαμηλότερα επίπεδα </a:t>
          </a:r>
          <a:r>
            <a:rPr lang="el-GR" sz="2000" kern="1200" dirty="0" err="1">
              <a:latin typeface="Times New Roman" panose="02020603050405020304" pitchFamily="18" charset="0"/>
              <a:cs typeface="Times New Roman" panose="02020603050405020304" pitchFamily="18" charset="0"/>
            </a:rPr>
            <a:t>ιϊκού</a:t>
          </a:r>
          <a:r>
            <a:rPr lang="el-GR" sz="2000" kern="1200" dirty="0">
              <a:latin typeface="Times New Roman" panose="02020603050405020304" pitchFamily="18" charset="0"/>
              <a:cs typeface="Times New Roman" panose="02020603050405020304" pitchFamily="18" charset="0"/>
            </a:rPr>
            <a:t> φορτίου</a:t>
          </a:r>
        </a:p>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Προέρχεται από ένα είδος πιθήκων της Δυτικής Αφρικής</a:t>
          </a:r>
        </a:p>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Μειωμένη καταστροφή CD4 Τ-λεμφοκυττάρων, κάθετη μετάδοση και παρουσιάζει λιγότερες πιθανότητες εξέλιξης σε AIDS</a:t>
          </a:r>
        </a:p>
        <a:p>
          <a:pPr marL="228600" lvl="1" indent="-228600" algn="l" defTabSz="889000" rtl="0">
            <a:lnSpc>
              <a:spcPct val="90000"/>
            </a:lnSpc>
            <a:spcBef>
              <a:spcPct val="0"/>
            </a:spcBef>
            <a:spcAft>
              <a:spcPct val="15000"/>
            </a:spcAft>
            <a:buChar char="•"/>
          </a:pPr>
          <a:r>
            <a:rPr lang="el-GR" sz="2000" kern="1200" dirty="0">
              <a:latin typeface="Times New Roman" panose="02020603050405020304" pitchFamily="18" charset="0"/>
              <a:cs typeface="Times New Roman" panose="02020603050405020304" pitchFamily="18" charset="0"/>
            </a:rPr>
            <a:t>Ανθεκτικότητα σε </a:t>
          </a:r>
          <a:r>
            <a:rPr lang="el-GR" sz="2000" kern="1200" dirty="0" err="1">
              <a:latin typeface="Times New Roman" panose="02020603050405020304" pitchFamily="18" charset="0"/>
              <a:cs typeface="Times New Roman" panose="02020603050405020304" pitchFamily="18" charset="0"/>
            </a:rPr>
            <a:t>νουκλεοσιδικούς</a:t>
          </a:r>
          <a:r>
            <a:rPr lang="el-GR" sz="2000" kern="1200" dirty="0">
              <a:latin typeface="Times New Roman" panose="02020603050405020304" pitchFamily="18" charset="0"/>
              <a:cs typeface="Times New Roman" panose="02020603050405020304" pitchFamily="18" charset="0"/>
            </a:rPr>
            <a:t> αναστολείς της αντίστροφης μεταγραφάσης</a:t>
          </a:r>
        </a:p>
      </dsp:txBody>
      <dsp:txXfrm>
        <a:off x="3465068" y="594604"/>
        <a:ext cx="3039505" cy="4623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35551-D51C-409B-B1F3-8679EEAC0400}">
      <dsp:nvSpPr>
        <dsp:cNvPr id="0" name=""/>
        <dsp:cNvSpPr/>
      </dsp:nvSpPr>
      <dsp:spPr>
        <a:xfrm>
          <a:off x="2733641" y="971995"/>
          <a:ext cx="597277" cy="91440"/>
        </a:xfrm>
        <a:custGeom>
          <a:avLst/>
          <a:gdLst/>
          <a:ahLst/>
          <a:cxnLst/>
          <a:rect l="0" t="0" r="0" b="0"/>
          <a:pathLst>
            <a:path>
              <a:moveTo>
                <a:pt x="0" y="45720"/>
              </a:moveTo>
              <a:lnTo>
                <a:pt x="59727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16583" y="1014572"/>
        <a:ext cx="31393" cy="6284"/>
      </dsp:txXfrm>
    </dsp:sp>
    <dsp:sp modelId="{3F17E58C-D093-46CF-AC6A-25D2F0503A2A}">
      <dsp:nvSpPr>
        <dsp:cNvPr id="0" name=""/>
        <dsp:cNvSpPr/>
      </dsp:nvSpPr>
      <dsp:spPr>
        <a:xfrm>
          <a:off x="5539" y="105120"/>
          <a:ext cx="2729902" cy="18251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1.O HIV κα</a:t>
          </a:r>
          <a:r>
            <a:rPr lang="en-US" sz="1700" kern="1200" dirty="0" err="1">
              <a:latin typeface="Times New Roman" panose="02020603050405020304" pitchFamily="18" charset="0"/>
              <a:cs typeface="Times New Roman" panose="02020603050405020304" pitchFamily="18" charset="0"/>
            </a:rPr>
            <a:t>τευθείνετ</a:t>
          </a:r>
          <a:r>
            <a:rPr lang="en-US" sz="1700" kern="1200" dirty="0">
              <a:latin typeface="Times New Roman" panose="02020603050405020304" pitchFamily="18" charset="0"/>
              <a:cs typeface="Times New Roman" panose="02020603050405020304" pitchFamily="18" charset="0"/>
            </a:rPr>
            <a:t>αι μέσω των πρόδρομων γλυκοπρωτεινών ENV που αποτελούνται απο συμπλέγματα gp41/gp120 πρωτεινών.</a:t>
          </a:r>
        </a:p>
      </dsp:txBody>
      <dsp:txXfrm>
        <a:off x="5539" y="105120"/>
        <a:ext cx="2729902" cy="1825190"/>
      </dsp:txXfrm>
    </dsp:sp>
    <dsp:sp modelId="{2568F140-D998-4D54-9264-8638705EA97A}">
      <dsp:nvSpPr>
        <dsp:cNvPr id="0" name=""/>
        <dsp:cNvSpPr/>
      </dsp:nvSpPr>
      <dsp:spPr>
        <a:xfrm>
          <a:off x="1439188" y="1936078"/>
          <a:ext cx="3376643" cy="597277"/>
        </a:xfrm>
        <a:custGeom>
          <a:avLst/>
          <a:gdLst/>
          <a:ahLst/>
          <a:cxnLst/>
          <a:rect l="0" t="0" r="0" b="0"/>
          <a:pathLst>
            <a:path>
              <a:moveTo>
                <a:pt x="3376643" y="0"/>
              </a:moveTo>
              <a:lnTo>
                <a:pt x="3376643" y="315738"/>
              </a:lnTo>
              <a:lnTo>
                <a:pt x="0" y="315738"/>
              </a:lnTo>
              <a:lnTo>
                <a:pt x="0" y="597277"/>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41647" y="2231574"/>
        <a:ext cx="171726" cy="6284"/>
      </dsp:txXfrm>
    </dsp:sp>
    <dsp:sp modelId="{B5DBF7AB-9B04-4180-AA73-416C2FDB1068}">
      <dsp:nvSpPr>
        <dsp:cNvPr id="0" name=""/>
        <dsp:cNvSpPr/>
      </dsp:nvSpPr>
      <dsp:spPr>
        <a:xfrm>
          <a:off x="3363319" y="97552"/>
          <a:ext cx="2905025" cy="184032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2. </a:t>
          </a:r>
          <a:r>
            <a:rPr lang="el-GR" sz="1400" kern="1200" dirty="0">
              <a:solidFill>
                <a:schemeClr val="bg1"/>
              </a:solidFill>
              <a:latin typeface="Times New Roman" panose="02020603050405020304" pitchFamily="18" charset="0"/>
              <a:cs typeface="Times New Roman" panose="02020603050405020304" pitchFamily="18" charset="0"/>
            </a:rPr>
            <a:t>Πρόσδεση</a:t>
          </a:r>
          <a:r>
            <a:rPr lang="en-US" sz="1400" kern="1200" dirty="0">
              <a:solidFill>
                <a:schemeClr val="bg1"/>
              </a:solidFill>
              <a:latin typeface="Times New Roman" panose="02020603050405020304" pitchFamily="18" charset="0"/>
              <a:cs typeface="Times New Roman" panose="02020603050405020304" pitchFamily="18" charset="0"/>
            </a:rPr>
            <a:t>:</a:t>
          </a:r>
          <a:r>
            <a:rPr lang="el-GR" sz="1400" kern="1200" dirty="0">
              <a:solidFill>
                <a:schemeClr val="bg1"/>
              </a:solidFill>
              <a:latin typeface="Times New Roman" panose="02020603050405020304" pitchFamily="18" charset="0"/>
              <a:cs typeface="Times New Roman" panose="02020603050405020304" pitchFamily="18" charset="0"/>
            </a:rPr>
            <a:t> Ο ιός HIV-1 συνδέεται πρώτα με τον CD4 υποδοχέα των κυττάρων-στόχους με τη gp120. Πραγματοποιούνται μορφολογικές αλλαγές στην δομή της gp120 η </a:t>
          </a:r>
          <a:r>
            <a:rPr lang="el-GR" sz="1400" kern="1200" dirty="0" err="1">
              <a:solidFill>
                <a:schemeClr val="bg1"/>
              </a:solidFill>
              <a:latin typeface="Times New Roman" panose="02020603050405020304" pitchFamily="18" charset="0"/>
              <a:cs typeface="Times New Roman" panose="02020603050405020304" pitchFamily="18" charset="0"/>
            </a:rPr>
            <a:t>οποια</a:t>
          </a:r>
          <a:r>
            <a:rPr lang="el-GR" sz="1400" kern="1200" dirty="0">
              <a:solidFill>
                <a:schemeClr val="bg1"/>
              </a:solidFill>
              <a:latin typeface="Times New Roman" panose="02020603050405020304" pitchFamily="18" charset="0"/>
              <a:cs typeface="Times New Roman" panose="02020603050405020304" pitchFamily="18" charset="0"/>
            </a:rPr>
            <a:t> συνδέεται αργότερα με τους </a:t>
          </a:r>
          <a:r>
            <a:rPr lang="el-GR" sz="1400" kern="1200" dirty="0" err="1">
              <a:solidFill>
                <a:schemeClr val="bg1"/>
              </a:solidFill>
              <a:latin typeface="Times New Roman" panose="02020603050405020304" pitchFamily="18" charset="0"/>
              <a:cs typeface="Times New Roman" panose="02020603050405020304" pitchFamily="18" charset="0"/>
            </a:rPr>
            <a:t>διαμεμβρανικούς</a:t>
          </a:r>
          <a:r>
            <a:rPr lang="el-GR" sz="1400" kern="1200" dirty="0">
              <a:solidFill>
                <a:schemeClr val="bg1"/>
              </a:solidFill>
              <a:latin typeface="Times New Roman" panose="02020603050405020304" pitchFamily="18" charset="0"/>
              <a:cs typeface="Times New Roman" panose="02020603050405020304" pitchFamily="18" charset="0"/>
            </a:rPr>
            <a:t> </a:t>
          </a:r>
          <a:r>
            <a:rPr lang="el-GR" sz="1400" kern="1200" dirty="0" err="1">
              <a:solidFill>
                <a:schemeClr val="bg1"/>
              </a:solidFill>
              <a:latin typeface="Times New Roman" panose="02020603050405020304" pitchFamily="18" charset="0"/>
              <a:cs typeface="Times New Roman" panose="02020603050405020304" pitchFamily="18" charset="0"/>
            </a:rPr>
            <a:t>υποδοχείες</a:t>
          </a:r>
          <a:r>
            <a:rPr lang="el-GR" sz="1400" kern="1200" dirty="0">
              <a:solidFill>
                <a:schemeClr val="bg1"/>
              </a:solidFill>
              <a:latin typeface="Times New Roman" panose="02020603050405020304" pitchFamily="18" charset="0"/>
              <a:cs typeface="Times New Roman" panose="02020603050405020304" pitchFamily="18" charset="0"/>
            </a:rPr>
            <a:t> CCR5/CXCR4 του κυττάρου </a:t>
          </a:r>
          <a:r>
            <a:rPr lang="el-GR" sz="1400" kern="1200" dirty="0">
              <a:latin typeface="Times New Roman" panose="02020603050405020304" pitchFamily="18" charset="0"/>
              <a:cs typeface="Times New Roman" panose="02020603050405020304" pitchFamily="18" charset="0"/>
            </a:rPr>
            <a:t>ξενιστή.</a:t>
          </a:r>
        </a:p>
      </dsp:txBody>
      <dsp:txXfrm>
        <a:off x="3363319" y="97552"/>
        <a:ext cx="2905025" cy="1840325"/>
      </dsp:txXfrm>
    </dsp:sp>
    <dsp:sp modelId="{93E4B80B-EFE0-4AE2-A4F3-B3555A8FE0A2}">
      <dsp:nvSpPr>
        <dsp:cNvPr id="0" name=""/>
        <dsp:cNvSpPr/>
      </dsp:nvSpPr>
      <dsp:spPr>
        <a:xfrm>
          <a:off x="2871037" y="3485651"/>
          <a:ext cx="597277" cy="91440"/>
        </a:xfrm>
        <a:custGeom>
          <a:avLst/>
          <a:gdLst/>
          <a:ahLst/>
          <a:cxnLst/>
          <a:rect l="0" t="0" r="0" b="0"/>
          <a:pathLst>
            <a:path>
              <a:moveTo>
                <a:pt x="0" y="45720"/>
              </a:moveTo>
              <a:lnTo>
                <a:pt x="59727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53979" y="3528228"/>
        <a:ext cx="31393" cy="6284"/>
      </dsp:txXfrm>
    </dsp:sp>
    <dsp:sp modelId="{DCC77269-4386-40DD-B94C-AC54B9A9A13F}">
      <dsp:nvSpPr>
        <dsp:cNvPr id="0" name=""/>
        <dsp:cNvSpPr/>
      </dsp:nvSpPr>
      <dsp:spPr>
        <a:xfrm>
          <a:off x="5539" y="2565755"/>
          <a:ext cx="2867298" cy="19312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3. </a:t>
          </a:r>
          <a:r>
            <a:rPr lang="el-GR" sz="1400" kern="1200" dirty="0">
              <a:solidFill>
                <a:schemeClr val="bg1"/>
              </a:solidFill>
              <a:latin typeface="Times New Roman" panose="02020603050405020304" pitchFamily="18" charset="0"/>
              <a:cs typeface="Times New Roman" panose="02020603050405020304" pitchFamily="18" charset="0"/>
            </a:rPr>
            <a:t>Σύντηξη</a:t>
          </a:r>
          <a:r>
            <a:rPr lang="en-US" sz="1400" kern="1200" dirty="0">
              <a:solidFill>
                <a:schemeClr val="bg1"/>
              </a:solidFill>
              <a:latin typeface="Times New Roman" panose="02020603050405020304" pitchFamily="18" charset="0"/>
              <a:cs typeface="Times New Roman" panose="02020603050405020304" pitchFamily="18" charset="0"/>
            </a:rPr>
            <a:t>:</a:t>
          </a:r>
          <a:r>
            <a:rPr lang="el-GR" sz="1400" kern="1200" dirty="0">
              <a:solidFill>
                <a:schemeClr val="bg1"/>
              </a:solidFill>
              <a:latin typeface="Times New Roman" panose="02020603050405020304" pitchFamily="18" charset="0"/>
              <a:cs typeface="Times New Roman" panose="02020603050405020304" pitchFamily="18" charset="0"/>
            </a:rPr>
            <a:t> Με τη σύνδεση των βοηθητικών υποδοχέων ο ιός συντήκεται μέσω της </a:t>
          </a:r>
          <a:r>
            <a:rPr lang="en-US" sz="1400" kern="1200" dirty="0">
              <a:solidFill>
                <a:schemeClr val="bg1"/>
              </a:solidFill>
              <a:latin typeface="Times New Roman" panose="02020603050405020304" pitchFamily="18" charset="0"/>
              <a:cs typeface="Times New Roman" panose="02020603050405020304" pitchFamily="18" charset="0"/>
            </a:rPr>
            <a:t>gp41</a:t>
          </a:r>
          <a:r>
            <a:rPr lang="el-GR" sz="1400" kern="1200" dirty="0">
              <a:solidFill>
                <a:schemeClr val="bg1"/>
              </a:solidFill>
              <a:latin typeface="Times New Roman" panose="02020603050405020304" pitchFamily="18" charset="0"/>
              <a:cs typeface="Times New Roman" panose="02020603050405020304" pitchFamily="18" charset="0"/>
            </a:rPr>
            <a:t> η οποία παίρνει μια κατάλληλη δομή για την σύντηξη της </a:t>
          </a:r>
          <a:r>
            <a:rPr lang="el-GR" sz="1400" kern="1200" dirty="0" err="1">
              <a:solidFill>
                <a:schemeClr val="bg1"/>
              </a:solidFill>
              <a:latin typeface="Times New Roman" panose="02020603050405020304" pitchFamily="18" charset="0"/>
              <a:cs typeface="Times New Roman" panose="02020603050405020304" pitchFamily="18" charset="0"/>
            </a:rPr>
            <a:t>ιϊκής</a:t>
          </a:r>
          <a:r>
            <a:rPr lang="el-GR" sz="1400" kern="1200" dirty="0">
              <a:solidFill>
                <a:schemeClr val="bg1"/>
              </a:solidFill>
              <a:latin typeface="Times New Roman" panose="02020603050405020304" pitchFamily="18" charset="0"/>
              <a:cs typeface="Times New Roman" panose="02020603050405020304" pitchFamily="18" charset="0"/>
            </a:rPr>
            <a:t> και κυτταρική μεμβράνης.</a:t>
          </a:r>
          <a:r>
            <a:rPr lang="en-US" sz="1400" kern="1200" dirty="0">
              <a:solidFill>
                <a:schemeClr val="bg1"/>
              </a:solidFill>
              <a:latin typeface="Times New Roman" panose="02020603050405020304" pitchFamily="18" charset="0"/>
              <a:cs typeface="Times New Roman" panose="02020603050405020304" pitchFamily="18" charset="0"/>
            </a:rPr>
            <a:t> </a:t>
          </a:r>
          <a:r>
            <a:rPr lang="el-GR" sz="1400" kern="1200" dirty="0">
              <a:solidFill>
                <a:schemeClr val="bg1"/>
              </a:solidFill>
              <a:latin typeface="Times New Roman" panose="02020603050405020304" pitchFamily="18" charset="0"/>
              <a:cs typeface="Times New Roman" panose="02020603050405020304" pitchFamily="18" charset="0"/>
            </a:rPr>
            <a:t>Ύστερα ακολουθεί και είσοδος του </a:t>
          </a:r>
          <a:r>
            <a:rPr lang="el-GR" sz="1400" kern="1200" dirty="0" err="1">
              <a:solidFill>
                <a:schemeClr val="bg1"/>
              </a:solidFill>
              <a:latin typeface="Times New Roman" panose="02020603050405020304" pitchFamily="18" charset="0"/>
              <a:cs typeface="Times New Roman" panose="02020603050405020304" pitchFamily="18" charset="0"/>
            </a:rPr>
            <a:t>κεντροειδούς</a:t>
          </a:r>
          <a:r>
            <a:rPr lang="el-GR" sz="1400" kern="1200" dirty="0">
              <a:solidFill>
                <a:schemeClr val="bg1"/>
              </a:solidFill>
              <a:latin typeface="Times New Roman" panose="02020603050405020304" pitchFamily="18" charset="0"/>
              <a:cs typeface="Times New Roman" panose="02020603050405020304" pitchFamily="18" charset="0"/>
            </a:rPr>
            <a:t> πυρηνοειδούς του HIV στο κυτταρόπλασμα του ξενιστή.</a:t>
          </a:r>
        </a:p>
      </dsp:txBody>
      <dsp:txXfrm>
        <a:off x="5539" y="2565755"/>
        <a:ext cx="2867298" cy="1931230"/>
      </dsp:txXfrm>
    </dsp:sp>
    <dsp:sp modelId="{40BCAB86-D374-4A7E-9A1E-A9165E8D3403}">
      <dsp:nvSpPr>
        <dsp:cNvPr id="0" name=""/>
        <dsp:cNvSpPr/>
      </dsp:nvSpPr>
      <dsp:spPr>
        <a:xfrm>
          <a:off x="1370490" y="4485850"/>
          <a:ext cx="3489060" cy="606613"/>
        </a:xfrm>
        <a:custGeom>
          <a:avLst/>
          <a:gdLst/>
          <a:ahLst/>
          <a:cxnLst/>
          <a:rect l="0" t="0" r="0" b="0"/>
          <a:pathLst>
            <a:path>
              <a:moveTo>
                <a:pt x="3489060" y="0"/>
              </a:moveTo>
              <a:lnTo>
                <a:pt x="3489060" y="320406"/>
              </a:lnTo>
              <a:lnTo>
                <a:pt x="0" y="320406"/>
              </a:lnTo>
              <a:lnTo>
                <a:pt x="0" y="606613"/>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26351" y="4786014"/>
        <a:ext cx="177338" cy="6284"/>
      </dsp:txXfrm>
    </dsp:sp>
    <dsp:sp modelId="{33B61E5D-582A-4DD2-A5D6-A31DD478AAB9}">
      <dsp:nvSpPr>
        <dsp:cNvPr id="0" name=""/>
        <dsp:cNvSpPr/>
      </dsp:nvSpPr>
      <dsp:spPr>
        <a:xfrm>
          <a:off x="3500715" y="2575091"/>
          <a:ext cx="2717672" cy="19125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4</a:t>
          </a:r>
          <a:r>
            <a:rPr lang="el-GR" sz="1600" kern="1200" dirty="0">
              <a:solidFill>
                <a:schemeClr val="bg1"/>
              </a:solidFill>
              <a:latin typeface="Times New Roman" panose="02020603050405020304" pitchFamily="18" charset="0"/>
              <a:cs typeface="Times New Roman" panose="02020603050405020304" pitchFamily="18" charset="0"/>
            </a:rPr>
            <a:t>. Ακολουθεί το ξεδίπλωμα του </a:t>
          </a:r>
          <a:r>
            <a:rPr lang="el-GR" sz="1600" kern="1200" dirty="0" err="1">
              <a:solidFill>
                <a:schemeClr val="bg1"/>
              </a:solidFill>
              <a:latin typeface="Times New Roman" panose="02020603050405020304" pitchFamily="18" charset="0"/>
              <a:cs typeface="Times New Roman" panose="02020603050405020304" pitchFamily="18" charset="0"/>
            </a:rPr>
            <a:t>νουκλεοκαψιδίου</a:t>
          </a:r>
          <a:r>
            <a:rPr lang="el-GR" sz="1600" kern="1200" dirty="0">
              <a:solidFill>
                <a:schemeClr val="bg1"/>
              </a:solidFill>
              <a:latin typeface="Times New Roman" panose="02020603050405020304" pitchFamily="18" charset="0"/>
              <a:cs typeface="Times New Roman" panose="02020603050405020304" pitchFamily="18" charset="0"/>
            </a:rPr>
            <a:t> και απελευθέρωση του </a:t>
          </a:r>
          <a:r>
            <a:rPr lang="el-GR" sz="1600" kern="1200" dirty="0" err="1">
              <a:solidFill>
                <a:schemeClr val="bg1"/>
              </a:solidFill>
              <a:latin typeface="Times New Roman" panose="02020603050405020304" pitchFamily="18" charset="0"/>
              <a:cs typeface="Times New Roman" panose="02020603050405020304" pitchFamily="18" charset="0"/>
            </a:rPr>
            <a:t>νουκλεοπρωτεινικού</a:t>
          </a:r>
          <a:r>
            <a:rPr lang="el-GR" sz="1600" kern="1200" dirty="0">
              <a:solidFill>
                <a:schemeClr val="bg1"/>
              </a:solidFill>
              <a:latin typeface="Times New Roman" panose="02020603050405020304" pitchFamily="18" charset="0"/>
              <a:cs typeface="Times New Roman" panose="02020603050405020304" pitchFamily="18" charset="0"/>
            </a:rPr>
            <a:t> περιεχομένου με την βοήθεια των </a:t>
          </a:r>
          <a:r>
            <a:rPr lang="el-GR" sz="1600" kern="1200" dirty="0" err="1">
              <a:solidFill>
                <a:schemeClr val="bg1"/>
              </a:solidFill>
              <a:latin typeface="Times New Roman" panose="02020603050405020304" pitchFamily="18" charset="0"/>
              <a:cs typeface="Times New Roman" panose="02020603050405020304" pitchFamily="18" charset="0"/>
            </a:rPr>
            <a:t>ιϊκών</a:t>
          </a:r>
          <a:r>
            <a:rPr lang="el-GR" sz="1600" kern="1200" dirty="0">
              <a:solidFill>
                <a:schemeClr val="bg1"/>
              </a:solidFill>
              <a:latin typeface="Times New Roman" panose="02020603050405020304" pitchFamily="18" charset="0"/>
              <a:cs typeface="Times New Roman" panose="02020603050405020304" pitchFamily="18" charset="0"/>
            </a:rPr>
            <a:t> πρωτεϊνών NEF και VIF.</a:t>
          </a:r>
        </a:p>
      </dsp:txBody>
      <dsp:txXfrm>
        <a:off x="3500715" y="2575091"/>
        <a:ext cx="2717672" cy="1912558"/>
      </dsp:txXfrm>
    </dsp:sp>
    <dsp:sp modelId="{86A2BA6D-C7B3-4EE5-A0E5-C17AF0633571}">
      <dsp:nvSpPr>
        <dsp:cNvPr id="0" name=""/>
        <dsp:cNvSpPr/>
      </dsp:nvSpPr>
      <dsp:spPr>
        <a:xfrm>
          <a:off x="5539" y="5124863"/>
          <a:ext cx="2729902" cy="1637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bg1"/>
              </a:solidFill>
              <a:latin typeface="Times New Roman" panose="02020603050405020304" pitchFamily="18" charset="0"/>
              <a:cs typeface="Times New Roman" panose="02020603050405020304" pitchFamily="18" charset="0"/>
            </a:rPr>
            <a:t>5. </a:t>
          </a:r>
          <a:r>
            <a:rPr lang="el-GR" sz="1700" kern="1200" dirty="0">
              <a:solidFill>
                <a:schemeClr val="bg1"/>
              </a:solidFill>
              <a:latin typeface="Times New Roman" panose="02020603050405020304" pitchFamily="18" charset="0"/>
              <a:cs typeface="Times New Roman" panose="02020603050405020304" pitchFamily="18" charset="0"/>
            </a:rPr>
            <a:t>Αντίστροφη μεταγραφή</a:t>
          </a:r>
          <a:r>
            <a:rPr lang="en-US" sz="1700" kern="1200" dirty="0">
              <a:solidFill>
                <a:schemeClr val="bg1"/>
              </a:solidFill>
              <a:latin typeface="Times New Roman" panose="02020603050405020304" pitchFamily="18" charset="0"/>
              <a:cs typeface="Times New Roman" panose="02020603050405020304" pitchFamily="18" charset="0"/>
            </a:rPr>
            <a:t>: </a:t>
          </a:r>
          <a:r>
            <a:rPr lang="el-GR" sz="1700" kern="1200" dirty="0">
              <a:solidFill>
                <a:schemeClr val="bg1"/>
              </a:solidFill>
              <a:latin typeface="Times New Roman" panose="02020603050405020304" pitchFamily="18" charset="0"/>
              <a:cs typeface="Times New Roman" panose="02020603050405020304" pitchFamily="18" charset="0"/>
            </a:rPr>
            <a:t>Στο κύτταρο το </a:t>
          </a:r>
          <a:r>
            <a:rPr lang="en-US" sz="1700" kern="1200" dirty="0">
              <a:solidFill>
                <a:schemeClr val="bg1"/>
              </a:solidFill>
              <a:latin typeface="Times New Roman" panose="02020603050405020304" pitchFamily="18" charset="0"/>
              <a:cs typeface="Times New Roman" panose="02020603050405020304" pitchFamily="18" charset="0"/>
            </a:rPr>
            <a:t>HIV RNA </a:t>
          </a:r>
          <a:r>
            <a:rPr lang="el-GR" sz="1700" kern="1200" dirty="0">
              <a:solidFill>
                <a:schemeClr val="bg1"/>
              </a:solidFill>
              <a:latin typeface="Times New Roman" panose="02020603050405020304" pitchFamily="18" charset="0"/>
              <a:cs typeface="Times New Roman" panose="02020603050405020304" pitchFamily="18" charset="0"/>
            </a:rPr>
            <a:t>μετατρέπεται σε </a:t>
          </a:r>
          <a:r>
            <a:rPr lang="en-US" sz="1700" kern="1200" dirty="0">
              <a:solidFill>
                <a:schemeClr val="bg1"/>
              </a:solidFill>
              <a:latin typeface="Times New Roman" panose="02020603050405020304" pitchFamily="18" charset="0"/>
              <a:cs typeface="Times New Roman" panose="02020603050405020304" pitchFamily="18" charset="0"/>
            </a:rPr>
            <a:t>DNA </a:t>
          </a:r>
          <a:r>
            <a:rPr lang="el-GR" sz="1700" kern="1200" dirty="0">
              <a:solidFill>
                <a:schemeClr val="bg1"/>
              </a:solidFill>
              <a:latin typeface="Times New Roman" panose="02020603050405020304" pitchFamily="18" charset="0"/>
              <a:cs typeface="Times New Roman" panose="02020603050405020304" pitchFamily="18" charset="0"/>
            </a:rPr>
            <a:t>χρησιμοποιώντας την αντίστροφη </a:t>
          </a:r>
          <a:r>
            <a:rPr lang="el-GR" sz="1700" kern="1200" dirty="0" err="1">
              <a:solidFill>
                <a:schemeClr val="bg1"/>
              </a:solidFill>
              <a:latin typeface="Times New Roman" panose="02020603050405020304" pitchFamily="18" charset="0"/>
              <a:cs typeface="Times New Roman" panose="02020603050405020304" pitchFamily="18" charset="0"/>
            </a:rPr>
            <a:t>μεταγραφάση</a:t>
          </a:r>
          <a:r>
            <a:rPr lang="el-GR" sz="1700" kern="1200" dirty="0">
              <a:solidFill>
                <a:schemeClr val="bg1"/>
              </a:solidFill>
              <a:latin typeface="Times New Roman" panose="02020603050405020304" pitchFamily="18" charset="0"/>
              <a:cs typeface="Times New Roman" panose="02020603050405020304" pitchFamily="18" charset="0"/>
            </a:rPr>
            <a:t>.</a:t>
          </a:r>
        </a:p>
      </dsp:txBody>
      <dsp:txXfrm>
        <a:off x="5539" y="5124863"/>
        <a:ext cx="2729902" cy="1637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FCAF6-1A42-4C44-97F8-88B43BF07F04}">
      <dsp:nvSpPr>
        <dsp:cNvPr id="0" name=""/>
        <dsp:cNvSpPr/>
      </dsp:nvSpPr>
      <dsp:spPr>
        <a:xfrm>
          <a:off x="2746124" y="2093996"/>
          <a:ext cx="600439" cy="91440"/>
        </a:xfrm>
        <a:custGeom>
          <a:avLst/>
          <a:gdLst/>
          <a:ahLst/>
          <a:cxnLst/>
          <a:rect l="0" t="0" r="0" b="0"/>
          <a:pathLst>
            <a:path>
              <a:moveTo>
                <a:pt x="0" y="75005"/>
              </a:moveTo>
              <a:lnTo>
                <a:pt x="317319" y="75005"/>
              </a:lnTo>
              <a:lnTo>
                <a:pt x="317319" y="45720"/>
              </a:lnTo>
              <a:lnTo>
                <a:pt x="60043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30551" y="2136558"/>
        <a:ext cx="31585" cy="6316"/>
      </dsp:txXfrm>
    </dsp:sp>
    <dsp:sp modelId="{A0C7C2FE-54DF-44C5-888A-537083885A55}">
      <dsp:nvSpPr>
        <dsp:cNvPr id="0" name=""/>
        <dsp:cNvSpPr/>
      </dsp:nvSpPr>
      <dsp:spPr>
        <a:xfrm>
          <a:off x="4276" y="1345907"/>
          <a:ext cx="2743648" cy="1646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Times New Roman" panose="02020603050405020304" pitchFamily="18" charset="0"/>
              <a:cs typeface="Times New Roman" panose="02020603050405020304" pitchFamily="18" charset="0"/>
            </a:rPr>
            <a:t>6. </a:t>
          </a:r>
          <a:r>
            <a:rPr lang="el-GR" sz="1700" kern="1200" dirty="0">
              <a:solidFill>
                <a:schemeClr val="bg1"/>
              </a:solidFill>
              <a:latin typeface="Times New Roman" panose="02020603050405020304" pitchFamily="18" charset="0"/>
              <a:cs typeface="Times New Roman" panose="02020603050405020304" pitchFamily="18" charset="0"/>
            </a:rPr>
            <a:t>Ενσωμάτωση</a:t>
          </a:r>
          <a:r>
            <a:rPr lang="en-US" sz="1700" kern="1200" dirty="0">
              <a:solidFill>
                <a:schemeClr val="bg1"/>
              </a:solidFill>
              <a:latin typeface="Times New Roman" panose="02020603050405020304" pitchFamily="18" charset="0"/>
              <a:cs typeface="Times New Roman" panose="02020603050405020304" pitchFamily="18" charset="0"/>
            </a:rPr>
            <a:t>:</a:t>
          </a:r>
          <a:r>
            <a:rPr lang="el-GR" sz="1700" kern="1200" dirty="0">
              <a:solidFill>
                <a:schemeClr val="bg1"/>
              </a:solidFill>
              <a:latin typeface="Times New Roman" panose="02020603050405020304" pitchFamily="18" charset="0"/>
              <a:cs typeface="Times New Roman" panose="02020603050405020304" pitchFamily="18" charset="0"/>
            </a:rPr>
            <a:t> Το ένζυμο ιντεγκράση επιτρέπει στο </a:t>
          </a:r>
          <a:r>
            <a:rPr lang="en-US" sz="1700" kern="1200" dirty="0">
              <a:solidFill>
                <a:schemeClr val="bg1"/>
              </a:solidFill>
              <a:latin typeface="Times New Roman" panose="02020603050405020304" pitchFamily="18" charset="0"/>
              <a:cs typeface="Times New Roman" panose="02020603050405020304" pitchFamily="18" charset="0"/>
            </a:rPr>
            <a:t>DNA </a:t>
          </a:r>
          <a:r>
            <a:rPr lang="el-GR" sz="1700" kern="1200" dirty="0">
              <a:solidFill>
                <a:schemeClr val="bg1"/>
              </a:solidFill>
              <a:latin typeface="Times New Roman" panose="02020603050405020304" pitchFamily="18" charset="0"/>
              <a:cs typeface="Times New Roman" panose="02020603050405020304" pitchFamily="18" charset="0"/>
            </a:rPr>
            <a:t>του </a:t>
          </a:r>
          <a:r>
            <a:rPr lang="en-US" sz="1700" kern="1200" dirty="0">
              <a:solidFill>
                <a:schemeClr val="bg1"/>
              </a:solidFill>
              <a:latin typeface="Times New Roman" panose="02020603050405020304" pitchFamily="18" charset="0"/>
              <a:cs typeface="Times New Roman" panose="02020603050405020304" pitchFamily="18" charset="0"/>
            </a:rPr>
            <a:t>HIV</a:t>
          </a:r>
          <a:r>
            <a:rPr lang="el-GR" sz="1700" kern="1200" dirty="0">
              <a:solidFill>
                <a:schemeClr val="bg1"/>
              </a:solidFill>
              <a:latin typeface="Times New Roman" panose="02020603050405020304" pitchFamily="18" charset="0"/>
              <a:cs typeface="Times New Roman" panose="02020603050405020304" pitchFamily="18" charset="0"/>
            </a:rPr>
            <a:t> να ενσωματωθεί στο </a:t>
          </a:r>
          <a:r>
            <a:rPr lang="en-US" sz="1700" kern="1200" dirty="0">
              <a:solidFill>
                <a:schemeClr val="bg1"/>
              </a:solidFill>
              <a:latin typeface="Times New Roman" panose="02020603050405020304" pitchFamily="18" charset="0"/>
              <a:cs typeface="Times New Roman" panose="02020603050405020304" pitchFamily="18" charset="0"/>
            </a:rPr>
            <a:t>DNA</a:t>
          </a:r>
          <a:r>
            <a:rPr lang="el-GR" sz="1700" kern="1200" dirty="0">
              <a:solidFill>
                <a:schemeClr val="bg1"/>
              </a:solidFill>
              <a:latin typeface="Times New Roman" panose="02020603050405020304" pitchFamily="18" charset="0"/>
              <a:cs typeface="Times New Roman" panose="02020603050405020304" pitchFamily="18" charset="0"/>
            </a:rPr>
            <a:t> του ξενιστή.</a:t>
          </a:r>
          <a:endParaRPr lang="en-US" sz="1700" kern="1200" dirty="0">
            <a:solidFill>
              <a:schemeClr val="bg1"/>
            </a:solidFill>
            <a:latin typeface="Times New Roman" panose="02020603050405020304" pitchFamily="18" charset="0"/>
            <a:cs typeface="Times New Roman" panose="02020603050405020304" pitchFamily="18" charset="0"/>
          </a:endParaRPr>
        </a:p>
      </dsp:txBody>
      <dsp:txXfrm>
        <a:off x="4276" y="1345907"/>
        <a:ext cx="2743648" cy="1646188"/>
      </dsp:txXfrm>
    </dsp:sp>
    <dsp:sp modelId="{D3938B13-8BD2-48E2-B4BC-9FE2FD567B7A}">
      <dsp:nvSpPr>
        <dsp:cNvPr id="0" name=""/>
        <dsp:cNvSpPr/>
      </dsp:nvSpPr>
      <dsp:spPr>
        <a:xfrm>
          <a:off x="1376100" y="2961010"/>
          <a:ext cx="3374687" cy="629724"/>
        </a:xfrm>
        <a:custGeom>
          <a:avLst/>
          <a:gdLst/>
          <a:ahLst/>
          <a:cxnLst/>
          <a:rect l="0" t="0" r="0" b="0"/>
          <a:pathLst>
            <a:path>
              <a:moveTo>
                <a:pt x="3374687" y="0"/>
              </a:moveTo>
              <a:lnTo>
                <a:pt x="3374687" y="331962"/>
              </a:lnTo>
              <a:lnTo>
                <a:pt x="0" y="331962"/>
              </a:lnTo>
              <a:lnTo>
                <a:pt x="0" y="62972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977477" y="3272714"/>
        <a:ext cx="171934" cy="6316"/>
      </dsp:txXfrm>
    </dsp:sp>
    <dsp:sp modelId="{ED37DB64-4E23-49B3-AA94-57334AC81903}">
      <dsp:nvSpPr>
        <dsp:cNvPr id="0" name=""/>
        <dsp:cNvSpPr/>
      </dsp:nvSpPr>
      <dsp:spPr>
        <a:xfrm>
          <a:off x="3378964" y="1316621"/>
          <a:ext cx="2743648" cy="1646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bg1"/>
              </a:solidFill>
              <a:latin typeface="Times New Roman"/>
              <a:cs typeface="Calibri"/>
            </a:rPr>
            <a:t>7. Μετα</a:t>
          </a:r>
          <a:r>
            <a:rPr lang="el-GR" sz="1700" kern="1200" dirty="0">
              <a:solidFill>
                <a:schemeClr val="bg1"/>
              </a:solidFill>
              <a:latin typeface="Times New Roman"/>
              <a:cs typeface="Calibri"/>
            </a:rPr>
            <a:t>γραφή</a:t>
          </a:r>
          <a:r>
            <a:rPr lang="en-US" sz="1700" kern="1200" dirty="0">
              <a:solidFill>
                <a:schemeClr val="bg1"/>
              </a:solidFill>
              <a:latin typeface="Times New Roman"/>
              <a:cs typeface="Calibri"/>
            </a:rPr>
            <a:t>:</a:t>
          </a:r>
          <a:r>
            <a:rPr lang="el-GR" sz="1700" kern="1200" dirty="0">
              <a:solidFill>
                <a:schemeClr val="bg1"/>
              </a:solidFill>
              <a:latin typeface="Times New Roman"/>
              <a:cs typeface="Calibri"/>
            </a:rPr>
            <a:t> Παράγονται μακριές αλυσίδες πρωτεϊνών </a:t>
          </a:r>
          <a:r>
            <a:rPr lang="en-US" sz="1700" kern="1200" dirty="0">
              <a:solidFill>
                <a:schemeClr val="bg1"/>
              </a:solidFill>
              <a:latin typeface="Times New Roman"/>
              <a:cs typeface="Calibri"/>
            </a:rPr>
            <a:t>HIV</a:t>
          </a:r>
          <a:r>
            <a:rPr lang="el-GR" sz="1700" kern="1200" dirty="0">
              <a:solidFill>
                <a:schemeClr val="bg1"/>
              </a:solidFill>
              <a:latin typeface="Times New Roman"/>
              <a:cs typeface="Calibri"/>
            </a:rPr>
            <a:t> που χρησιμοποιούνται για την δημιουργία περισσότερων αντίγραφων του ιού.</a:t>
          </a:r>
          <a:endParaRPr lang="el-GR" sz="1700" kern="1200" dirty="0">
            <a:solidFill>
              <a:schemeClr val="bg1"/>
            </a:solidFill>
            <a:latin typeface="Times New Roman"/>
            <a:cs typeface="Times New Roman"/>
          </a:endParaRPr>
        </a:p>
      </dsp:txBody>
      <dsp:txXfrm>
        <a:off x="3378964" y="1316621"/>
        <a:ext cx="2743648" cy="1646188"/>
      </dsp:txXfrm>
    </dsp:sp>
    <dsp:sp modelId="{8B8F6114-7688-4544-BD2F-62D2DC25949C}">
      <dsp:nvSpPr>
        <dsp:cNvPr id="0" name=""/>
        <dsp:cNvSpPr/>
      </dsp:nvSpPr>
      <dsp:spPr>
        <a:xfrm>
          <a:off x="2746124" y="4400509"/>
          <a:ext cx="600439" cy="91440"/>
        </a:xfrm>
        <a:custGeom>
          <a:avLst/>
          <a:gdLst/>
          <a:ahLst/>
          <a:cxnLst/>
          <a:rect l="0" t="0" r="0" b="0"/>
          <a:pathLst>
            <a:path>
              <a:moveTo>
                <a:pt x="0" y="45720"/>
              </a:moveTo>
              <a:lnTo>
                <a:pt x="60043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30568" y="4443071"/>
        <a:ext cx="31551" cy="6316"/>
      </dsp:txXfrm>
    </dsp:sp>
    <dsp:sp modelId="{A4A99EC4-0417-4652-8473-60917F0F5B9B}">
      <dsp:nvSpPr>
        <dsp:cNvPr id="0" name=""/>
        <dsp:cNvSpPr/>
      </dsp:nvSpPr>
      <dsp:spPr>
        <a:xfrm>
          <a:off x="4276" y="3623135"/>
          <a:ext cx="2743648" cy="1646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Times New Roman"/>
              <a:cs typeface="Calibri"/>
            </a:rPr>
            <a:t>8. </a:t>
          </a:r>
          <a:r>
            <a:rPr lang="el-GR" sz="1600" kern="1200" dirty="0">
              <a:solidFill>
                <a:schemeClr val="bg1"/>
              </a:solidFill>
              <a:latin typeface="Times New Roman"/>
              <a:cs typeface="Calibri"/>
            </a:rPr>
            <a:t>Εκβλάστηση</a:t>
          </a:r>
          <a:r>
            <a:rPr lang="en-US" sz="1600" kern="1200" dirty="0">
              <a:solidFill>
                <a:schemeClr val="bg1"/>
              </a:solidFill>
              <a:latin typeface="Times New Roman"/>
              <a:cs typeface="Calibri"/>
            </a:rPr>
            <a:t>: </a:t>
          </a:r>
          <a:r>
            <a:rPr lang="el-GR" sz="1600" kern="1200" dirty="0">
              <a:solidFill>
                <a:schemeClr val="bg1"/>
              </a:solidFill>
              <a:latin typeface="Times New Roman"/>
              <a:cs typeface="Calibri"/>
            </a:rPr>
            <a:t>Οι πρωτεΐνες</a:t>
          </a:r>
          <a:r>
            <a:rPr lang="en-GB" sz="1600" kern="1200" dirty="0">
              <a:solidFill>
                <a:schemeClr val="bg1"/>
              </a:solidFill>
              <a:latin typeface="Times New Roman"/>
              <a:cs typeface="Calibri"/>
            </a:rPr>
            <a:t> (REV,GAG,POL) </a:t>
          </a:r>
          <a:r>
            <a:rPr lang="el-GR" sz="1600" kern="1200" dirty="0">
              <a:solidFill>
                <a:schemeClr val="bg1"/>
              </a:solidFill>
              <a:latin typeface="Times New Roman"/>
              <a:cs typeface="Calibri"/>
            </a:rPr>
            <a:t>του ιού και </a:t>
          </a:r>
          <a:r>
            <a:rPr lang="en-US" sz="1600" kern="1200" dirty="0">
              <a:solidFill>
                <a:schemeClr val="bg1"/>
              </a:solidFill>
              <a:latin typeface="Times New Roman"/>
              <a:cs typeface="Calibri"/>
            </a:rPr>
            <a:t>RNA</a:t>
          </a:r>
          <a:r>
            <a:rPr lang="el-GR" sz="1600" kern="1200" dirty="0">
              <a:solidFill>
                <a:schemeClr val="bg1"/>
              </a:solidFill>
              <a:latin typeface="Times New Roman"/>
              <a:cs typeface="Calibri"/>
            </a:rPr>
            <a:t> μεταφέρονται στην επιφάνεια του κυττάρου όπου σχηματίζεται το ανώριμο </a:t>
          </a:r>
          <a:r>
            <a:rPr lang="en-US" sz="1600" kern="1200" dirty="0">
              <a:solidFill>
                <a:schemeClr val="bg1"/>
              </a:solidFill>
              <a:latin typeface="Times New Roman"/>
              <a:cs typeface="Calibri"/>
            </a:rPr>
            <a:t>HIV</a:t>
          </a:r>
          <a:r>
            <a:rPr lang="el-GR" sz="1600" kern="1200" dirty="0">
              <a:solidFill>
                <a:schemeClr val="bg1"/>
              </a:solidFill>
              <a:latin typeface="Times New Roman"/>
              <a:cs typeface="Calibri"/>
            </a:rPr>
            <a:t>.</a:t>
          </a:r>
          <a:endParaRPr lang="el-GR" sz="1600" kern="1200" dirty="0">
            <a:solidFill>
              <a:schemeClr val="bg1"/>
            </a:solidFill>
            <a:latin typeface="Times New Roman"/>
            <a:cs typeface="Times New Roman"/>
          </a:endParaRPr>
        </a:p>
      </dsp:txBody>
      <dsp:txXfrm>
        <a:off x="4276" y="3623135"/>
        <a:ext cx="2743648" cy="1646188"/>
      </dsp:txXfrm>
    </dsp:sp>
    <dsp:sp modelId="{7DE91748-AFFC-4CF2-B240-7F56D7C47504}">
      <dsp:nvSpPr>
        <dsp:cNvPr id="0" name=""/>
        <dsp:cNvSpPr/>
      </dsp:nvSpPr>
      <dsp:spPr>
        <a:xfrm>
          <a:off x="3378964" y="3623135"/>
          <a:ext cx="2743648" cy="16461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Times New Roman"/>
              <a:cs typeface="Calibri"/>
            </a:rPr>
            <a:t>9. </a:t>
          </a:r>
          <a:r>
            <a:rPr lang="el-GR" sz="1800" kern="1200" dirty="0">
              <a:solidFill>
                <a:schemeClr val="bg1"/>
              </a:solidFill>
              <a:latin typeface="Times New Roman"/>
              <a:cs typeface="Calibri"/>
            </a:rPr>
            <a:t>Ωρίμανση</a:t>
          </a:r>
          <a:r>
            <a:rPr lang="en-US" sz="1800" kern="1200" dirty="0">
              <a:solidFill>
                <a:schemeClr val="bg1"/>
              </a:solidFill>
              <a:latin typeface="Times New Roman"/>
              <a:cs typeface="Calibri"/>
            </a:rPr>
            <a:t>:</a:t>
          </a:r>
          <a:r>
            <a:rPr lang="el-GR" sz="1800" kern="1200" dirty="0">
              <a:solidFill>
                <a:schemeClr val="bg1"/>
              </a:solidFill>
              <a:latin typeface="Times New Roman"/>
              <a:cs typeface="Calibri"/>
            </a:rPr>
            <a:t> Ο ανώριμος </a:t>
          </a:r>
          <a:r>
            <a:rPr lang="en-US" sz="1800" kern="1200" dirty="0">
              <a:solidFill>
                <a:schemeClr val="bg1"/>
              </a:solidFill>
              <a:latin typeface="Times New Roman"/>
              <a:cs typeface="Calibri"/>
            </a:rPr>
            <a:t>HIV</a:t>
          </a:r>
          <a:r>
            <a:rPr lang="el-GR" sz="1800" kern="1200" dirty="0">
              <a:solidFill>
                <a:schemeClr val="bg1"/>
              </a:solidFill>
              <a:latin typeface="Times New Roman"/>
              <a:cs typeface="Calibri"/>
            </a:rPr>
            <a:t> ωθείται έξω από το κύτταρο και οι </a:t>
          </a:r>
          <a:r>
            <a:rPr lang="el-GR" sz="1800" kern="1200" dirty="0" err="1">
              <a:solidFill>
                <a:schemeClr val="bg1"/>
              </a:solidFill>
              <a:latin typeface="Times New Roman"/>
              <a:cs typeface="Calibri"/>
            </a:rPr>
            <a:t>πρωτεάσες</a:t>
          </a:r>
          <a:r>
            <a:rPr lang="el-GR" sz="1800" kern="1200" dirty="0">
              <a:solidFill>
                <a:schemeClr val="bg1"/>
              </a:solidFill>
              <a:latin typeface="Times New Roman"/>
              <a:cs typeface="Calibri"/>
            </a:rPr>
            <a:t> το ενεργοποιούν σε ώριμο μολυσματικό </a:t>
          </a:r>
          <a:r>
            <a:rPr lang="en-US" sz="1800" kern="1200" dirty="0">
              <a:solidFill>
                <a:schemeClr val="bg1"/>
              </a:solidFill>
              <a:latin typeface="Times New Roman"/>
              <a:cs typeface="Calibri"/>
            </a:rPr>
            <a:t>HIV</a:t>
          </a:r>
          <a:r>
            <a:rPr lang="el-GR" sz="1800" kern="1200" dirty="0">
              <a:solidFill>
                <a:schemeClr val="bg1"/>
              </a:solidFill>
              <a:latin typeface="Times New Roman"/>
              <a:cs typeface="Calibri"/>
            </a:rPr>
            <a:t>.</a:t>
          </a:r>
          <a:endParaRPr lang="el-GR" sz="1800" kern="1200" dirty="0">
            <a:solidFill>
              <a:schemeClr val="bg1"/>
            </a:solidFill>
            <a:latin typeface="Times New Roman"/>
            <a:cs typeface="Times New Roman"/>
          </a:endParaRPr>
        </a:p>
      </dsp:txBody>
      <dsp:txXfrm>
        <a:off x="3378964" y="3623135"/>
        <a:ext cx="2743648" cy="164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80BC-BDDA-4ECF-83B5-E99FB3441C4C}">
      <dsp:nvSpPr>
        <dsp:cNvPr id="0" name=""/>
        <dsp:cNvSpPr/>
      </dsp:nvSpPr>
      <dsp:spPr>
        <a:xfrm rot="5400000">
          <a:off x="7395314" y="-2855865"/>
          <a:ext cx="1596181" cy="771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el-GR" sz="1700" kern="1200" dirty="0">
              <a:solidFill>
                <a:srgbClr val="000000"/>
              </a:solidFill>
              <a:latin typeface="Times New Roman" panose="02020603050405020304" pitchFamily="18" charset="0"/>
              <a:cs typeface="Times New Roman" panose="02020603050405020304" pitchFamily="18" charset="0"/>
            </a:rPr>
            <a:t>Αυτός ο τύπος διάγνωσης συνδυάζει την ανίχνευση τόσο των αντιγόνων του ιού HIV όσο και των αντισωμάτων που παράγει ο οργανισμός σε απάντηση στην λοίμωξη</a:t>
          </a:r>
          <a:r>
            <a:rPr lang="el-GR" sz="1700" kern="1200" dirty="0">
              <a:latin typeface="Times New Roman" panose="02020603050405020304" pitchFamily="18" charset="0"/>
              <a:cs typeface="Times New Roman" panose="02020603050405020304" pitchFamily="18" charset="0"/>
            </a:rPr>
            <a:t> </a:t>
          </a:r>
          <a:r>
            <a:rPr lang="el-GR" sz="1700" kern="1200" dirty="0" err="1">
              <a:latin typeface="Times New Roman" panose="02020603050405020304" pitchFamily="18" charset="0"/>
              <a:cs typeface="Times New Roman" panose="02020603050405020304" pitchFamily="18" charset="0"/>
            </a:rPr>
            <a:t>μετα</a:t>
          </a:r>
          <a:r>
            <a:rPr lang="el-GR" sz="1700" kern="1200" dirty="0">
              <a:latin typeface="Times New Roman" panose="02020603050405020304" pitchFamily="18" charset="0"/>
              <a:cs typeface="Times New Roman" panose="02020603050405020304" pitchFamily="18" charset="0"/>
            </a:rPr>
            <a:t> από λήψη δείγματος. Χρησιμοποιείται σε προχωρημένα στάδια της λοίμωξης. Χαρακτηριστικά παραδείγματα είναι το τεστ </a:t>
          </a:r>
          <a:r>
            <a:rPr lang="en-US" sz="1700" kern="1200" dirty="0">
              <a:latin typeface="Times New Roman" panose="02020603050405020304" pitchFamily="18" charset="0"/>
              <a:cs typeface="Times New Roman" panose="02020603050405020304" pitchFamily="18" charset="0"/>
            </a:rPr>
            <a:t>ELIZA (Enzyme-Linked Immunosorbent Assay)</a:t>
          </a:r>
          <a:r>
            <a:rPr lang="el-GR" sz="1700" kern="1200" dirty="0">
              <a:latin typeface="Times New Roman" panose="02020603050405020304" pitchFamily="18" charset="0"/>
              <a:cs typeface="Times New Roman" panose="02020603050405020304" pitchFamily="18" charset="0"/>
            </a:rPr>
            <a:t>, εάν είναι θετική, συνήθως διενεργείται μια επιβεβαιωτική εξέταση, όπως η εξέταση Western </a:t>
          </a:r>
          <a:r>
            <a:rPr lang="el-GR" sz="1700" kern="1200" dirty="0" err="1">
              <a:latin typeface="Times New Roman" panose="02020603050405020304" pitchFamily="18" charset="0"/>
              <a:cs typeface="Times New Roman" panose="02020603050405020304" pitchFamily="18" charset="0"/>
            </a:rPr>
            <a:t>blot</a:t>
          </a:r>
          <a:r>
            <a:rPr lang="el-GR" sz="1700" kern="1200" dirty="0">
              <a:latin typeface="Times New Roman" panose="02020603050405020304" pitchFamily="18" charset="0"/>
              <a:cs typeface="Times New Roman" panose="02020603050405020304" pitchFamily="18" charset="0"/>
            </a:rPr>
            <a:t> ή η εξέταση </a:t>
          </a:r>
          <a:r>
            <a:rPr lang="el-GR" sz="1700" kern="1200" dirty="0" err="1">
              <a:latin typeface="Times New Roman" panose="02020603050405020304" pitchFamily="18" charset="0"/>
              <a:cs typeface="Times New Roman" panose="02020603050405020304" pitchFamily="18" charset="0"/>
            </a:rPr>
            <a:t>ανοσοφθορισμού</a:t>
          </a:r>
          <a:r>
            <a:rPr lang="el-GR" sz="1700" kern="1200" dirty="0">
              <a:latin typeface="Times New Roman" panose="02020603050405020304" pitchFamily="18" charset="0"/>
              <a:cs typeface="Times New Roman" panose="02020603050405020304" pitchFamily="18" charset="0"/>
            </a:rPr>
            <a:t> (IFA), για επιβεβαίωση.</a:t>
          </a:r>
        </a:p>
      </dsp:txBody>
      <dsp:txXfrm rot="-5400000">
        <a:off x="4337685" y="279683"/>
        <a:ext cx="7633521" cy="1440343"/>
      </dsp:txXfrm>
    </dsp:sp>
    <dsp:sp modelId="{9F783C6F-AE2E-4A08-AC0F-C6A4D54D99A6}">
      <dsp:nvSpPr>
        <dsp:cNvPr id="0" name=""/>
        <dsp:cNvSpPr/>
      </dsp:nvSpPr>
      <dsp:spPr>
        <a:xfrm>
          <a:off x="47656" y="30812"/>
          <a:ext cx="4337685" cy="1995227"/>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b="1" i="0" kern="1200" dirty="0">
              <a:latin typeface="Times New Roman" panose="02020603050405020304" pitchFamily="18" charset="0"/>
              <a:cs typeface="Times New Roman" panose="02020603050405020304" pitchFamily="18" charset="0"/>
            </a:rPr>
            <a:t>Τεστ Αντιγόνου-Αντισώματος (</a:t>
          </a:r>
          <a:r>
            <a:rPr lang="el-GR" sz="1800" b="1" i="0" kern="1200" dirty="0" err="1">
              <a:latin typeface="Times New Roman" panose="02020603050405020304" pitchFamily="18" charset="0"/>
              <a:cs typeface="Times New Roman" panose="02020603050405020304" pitchFamily="18" charset="0"/>
            </a:rPr>
            <a:t>Ag</a:t>
          </a:r>
          <a:r>
            <a:rPr lang="el-GR" sz="1800" b="1" i="0" kern="1200" dirty="0">
              <a:latin typeface="Times New Roman" panose="02020603050405020304" pitchFamily="18" charset="0"/>
              <a:cs typeface="Times New Roman" panose="02020603050405020304" pitchFamily="18" charset="0"/>
            </a:rPr>
            <a:t>/Ab τεστ) :</a:t>
          </a:r>
          <a:endParaRPr lang="el-GR" sz="1800" kern="1200" dirty="0">
            <a:latin typeface="Times New Roman" panose="02020603050405020304" pitchFamily="18" charset="0"/>
            <a:cs typeface="Times New Roman" panose="02020603050405020304" pitchFamily="18" charset="0"/>
          </a:endParaRPr>
        </a:p>
      </dsp:txBody>
      <dsp:txXfrm>
        <a:off x="145055" y="128211"/>
        <a:ext cx="4142887" cy="1800429"/>
      </dsp:txXfrm>
    </dsp:sp>
    <dsp:sp modelId="{AC6495D9-EE9C-41EA-A985-CA6216A57C69}">
      <dsp:nvSpPr>
        <dsp:cNvPr id="0" name=""/>
        <dsp:cNvSpPr/>
      </dsp:nvSpPr>
      <dsp:spPr>
        <a:xfrm rot="5400000">
          <a:off x="7187007" y="-756329"/>
          <a:ext cx="1996791" cy="770390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l-GR" sz="1900" kern="1200" dirty="0">
              <a:latin typeface="Times New Roman" panose="02020603050405020304" pitchFamily="18" charset="0"/>
              <a:cs typeface="Times New Roman" panose="02020603050405020304" pitchFamily="18" charset="0"/>
            </a:rPr>
            <a:t>Ανιχνεύουν αντισώματα που παράγονται από τον οργανισμό ως απάντηση στη μόλυνση από τον ιό HIV. Χρησιμοποιούνται στα πρώιμα στάδια της λοίμωξης. Ο πιο συνηθισμένος τύπος εξέτασης είναι η ανίχνευση του πρώτου αντιγόνου </a:t>
          </a:r>
          <a:r>
            <a:rPr lang="en-GB" sz="1900" kern="1200" dirty="0">
              <a:latin typeface="Times New Roman" panose="02020603050405020304" pitchFamily="18" charset="0"/>
              <a:cs typeface="Times New Roman" panose="02020603050405020304" pitchFamily="18" charset="0"/>
            </a:rPr>
            <a:t>p24 </a:t>
          </a:r>
          <a:r>
            <a:rPr lang="el-GR" sz="1900" kern="1200" dirty="0">
              <a:latin typeface="Times New Roman" panose="02020603050405020304" pitchFamily="18" charset="0"/>
              <a:cs typeface="Times New Roman" panose="02020603050405020304" pitchFamily="18" charset="0"/>
            </a:rPr>
            <a:t>που παράγεται από τον ιό μετά την μόλυνση. </a:t>
          </a:r>
        </a:p>
        <a:p>
          <a:pPr marL="114300" lvl="1" indent="-114300" algn="l" defTabSz="622300">
            <a:lnSpc>
              <a:spcPct val="90000"/>
            </a:lnSpc>
            <a:spcBef>
              <a:spcPct val="0"/>
            </a:spcBef>
            <a:spcAft>
              <a:spcPct val="15000"/>
            </a:spcAft>
            <a:buChar char="•"/>
          </a:pPr>
          <a:endParaRPr lang="el-GR" sz="1400" b="0" i="0" kern="1200" dirty="0">
            <a:latin typeface="Times New Roman" panose="02020603050405020304" pitchFamily="18" charset="0"/>
            <a:cs typeface="Times New Roman" panose="02020603050405020304" pitchFamily="18" charset="0"/>
          </a:endParaRPr>
        </a:p>
      </dsp:txBody>
      <dsp:txXfrm rot="-5400000">
        <a:off x="4333449" y="2194704"/>
        <a:ext cx="7606434" cy="1801841"/>
      </dsp:txXfrm>
    </dsp:sp>
    <dsp:sp modelId="{0E82EE7C-E943-43B2-BC39-29444F5B5173}">
      <dsp:nvSpPr>
        <dsp:cNvPr id="0" name=""/>
        <dsp:cNvSpPr/>
      </dsp:nvSpPr>
      <dsp:spPr>
        <a:xfrm>
          <a:off x="0" y="2098011"/>
          <a:ext cx="4333448" cy="1995227"/>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i="0" kern="1200" dirty="0">
              <a:latin typeface="Times New Roman" panose="02020603050405020304" pitchFamily="18" charset="0"/>
              <a:cs typeface="Times New Roman" panose="02020603050405020304" pitchFamily="18" charset="0"/>
            </a:rPr>
            <a:t>Τεστ αντιγόνου (</a:t>
          </a:r>
          <a:r>
            <a:rPr lang="en-US" sz="2000" b="1" i="0" kern="1200" dirty="0">
              <a:latin typeface="Times New Roman" panose="02020603050405020304" pitchFamily="18" charset="0"/>
              <a:cs typeface="Times New Roman" panose="02020603050405020304" pitchFamily="18" charset="0"/>
            </a:rPr>
            <a:t>Ag </a:t>
          </a:r>
          <a:r>
            <a:rPr lang="el-GR" sz="2000" b="1" i="0" kern="1200" dirty="0">
              <a:latin typeface="Times New Roman" panose="02020603050405020304" pitchFamily="18" charset="0"/>
              <a:cs typeface="Times New Roman" panose="02020603050405020304" pitchFamily="18" charset="0"/>
            </a:rPr>
            <a:t>τεστ):</a:t>
          </a:r>
          <a:endParaRPr lang="el-GR" sz="2000" kern="1200" dirty="0">
            <a:latin typeface="Times New Roman" panose="02020603050405020304" pitchFamily="18" charset="0"/>
            <a:cs typeface="Times New Roman" panose="02020603050405020304" pitchFamily="18" charset="0"/>
          </a:endParaRPr>
        </a:p>
      </dsp:txBody>
      <dsp:txXfrm>
        <a:off x="97399" y="2195410"/>
        <a:ext cx="4138650" cy="1800429"/>
      </dsp:txXfrm>
    </dsp:sp>
    <dsp:sp modelId="{ED9B73F5-D8D2-4C88-BA10-166C0A893316}">
      <dsp:nvSpPr>
        <dsp:cNvPr id="0" name=""/>
        <dsp:cNvSpPr/>
      </dsp:nvSpPr>
      <dsp:spPr>
        <a:xfrm rot="5400000">
          <a:off x="7255879" y="1335675"/>
          <a:ext cx="1875050" cy="771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Αποτελεί ιδιαίτερα ευαίσθητη και αποτελεσματική μέθοδο ανίχνευσης του </a:t>
          </a:r>
          <a:r>
            <a:rPr lang="el-GR" sz="1800" kern="1200" dirty="0" err="1">
              <a:latin typeface="Times New Roman" panose="02020603050405020304" pitchFamily="18" charset="0"/>
              <a:cs typeface="Times New Roman" panose="02020603050405020304" pitchFamily="18" charset="0"/>
            </a:rPr>
            <a:t>γονιδιώματος</a:t>
          </a:r>
          <a:r>
            <a:rPr lang="el-GR" sz="1800" kern="1200" dirty="0">
              <a:latin typeface="Times New Roman" panose="02020603050405020304" pitchFamily="18" charset="0"/>
              <a:cs typeface="Times New Roman" panose="02020603050405020304" pitchFamily="18" charset="0"/>
            </a:rPr>
            <a:t> του ιού ΗΙV στο δείγμα ενός ατόμου. Το RNA του ιού HIV μετατρέπεται σε DNA μέσω αντίστροφης μεταγραφής, πολλαπλασιάζεται και στη συνέχεια  αναλύεται με τη χρήση της PCR. Μπορεί να χρησιμοποιηθεί στα πρώιμα στάδια στις λοίμωξης και </a:t>
          </a:r>
          <a:r>
            <a:rPr lang="el-GR" sz="1800" kern="1200" dirty="0">
              <a:solidFill>
                <a:srgbClr val="212121"/>
              </a:solidFill>
              <a:latin typeface="Times New Roman" panose="02020603050405020304" pitchFamily="18" charset="0"/>
              <a:ea typeface="Cambria"/>
              <a:cs typeface="Times New Roman" panose="02020603050405020304" pitchFamily="18" charset="0"/>
            </a:rPr>
            <a:t> να εντοπίσει πολύ μικρό αριθμό </a:t>
          </a:r>
          <a:r>
            <a:rPr lang="el-GR" sz="1800" kern="1200" dirty="0" err="1">
              <a:solidFill>
                <a:srgbClr val="212121"/>
              </a:solidFill>
              <a:latin typeface="Times New Roman" panose="02020603050405020304" pitchFamily="18" charset="0"/>
              <a:ea typeface="Cambria"/>
              <a:cs typeface="Times New Roman" panose="02020603050405020304" pitchFamily="18" charset="0"/>
            </a:rPr>
            <a:t>ιϊκών</a:t>
          </a:r>
          <a:r>
            <a:rPr lang="el-GR" sz="1800" kern="1200" dirty="0">
              <a:solidFill>
                <a:srgbClr val="212121"/>
              </a:solidFill>
              <a:latin typeface="Times New Roman" panose="02020603050405020304" pitchFamily="18" charset="0"/>
              <a:ea typeface="Cambria"/>
              <a:cs typeface="Times New Roman" panose="02020603050405020304" pitchFamily="18" charset="0"/>
            </a:rPr>
            <a:t> σωματιδίων</a:t>
          </a:r>
        </a:p>
      </dsp:txBody>
      <dsp:txXfrm rot="-5400000">
        <a:off x="4337684" y="4345402"/>
        <a:ext cx="7619908" cy="1691986"/>
      </dsp:txXfrm>
    </dsp:sp>
    <dsp:sp modelId="{2780592E-8BED-4BD7-B9D6-204422689FBE}">
      <dsp:nvSpPr>
        <dsp:cNvPr id="0" name=""/>
        <dsp:cNvSpPr/>
      </dsp:nvSpPr>
      <dsp:spPr>
        <a:xfrm>
          <a:off x="0" y="4193782"/>
          <a:ext cx="4337685" cy="1995227"/>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b="1" i="0" kern="1200" dirty="0">
              <a:latin typeface="Times New Roman" panose="02020603050405020304" pitchFamily="18" charset="0"/>
              <a:cs typeface="Times New Roman" panose="02020603050405020304" pitchFamily="18" charset="0"/>
            </a:rPr>
            <a:t>Τεστ Μοριακής Ανίχνευσης (PCR τεστ):</a:t>
          </a:r>
          <a:endParaRPr lang="el-GR" sz="1800" kern="1200" dirty="0">
            <a:latin typeface="Times New Roman" panose="02020603050405020304" pitchFamily="18" charset="0"/>
            <a:cs typeface="Times New Roman" panose="02020603050405020304" pitchFamily="18" charset="0"/>
          </a:endParaRPr>
        </a:p>
      </dsp:txBody>
      <dsp:txXfrm>
        <a:off x="97399" y="4291181"/>
        <a:ext cx="4142887" cy="1800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80BC-BDDA-4ECF-83B5-E99FB3441C4C}">
      <dsp:nvSpPr>
        <dsp:cNvPr id="0" name=""/>
        <dsp:cNvSpPr/>
      </dsp:nvSpPr>
      <dsp:spPr>
        <a:xfrm rot="5400000">
          <a:off x="7186357" y="-2585741"/>
          <a:ext cx="2042592" cy="77248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solidFill>
                <a:schemeClr val="tx1"/>
              </a:solidFill>
              <a:latin typeface="Times New Roman" panose="02020603050405020304" pitchFamily="18" charset="0"/>
              <a:cs typeface="Times New Roman" panose="02020603050405020304" pitchFamily="18" charset="0"/>
            </a:rPr>
            <a:t>Αποτελούν διαγνωστικές εξετάσεις που μπορούν να εντοπίσουν την ύπαρξη αντισωμάτων HIV στο αίμα, το σάλιο ή άλλα σωματικά υγρά, μέσα σε λίγα λεπτά έως και μία ώρα. Εάν το εξεταζόμενο άτομο έχει αντισώματα HIV στο αίμα του αυτά θα συνδεθούν με τα αντισώματα της ταινίας ή κάρτας εξέτασης.</a:t>
          </a:r>
        </a:p>
      </dsp:txBody>
      <dsp:txXfrm rot="-5400000">
        <a:off x="4345228" y="355099"/>
        <a:ext cx="7625140" cy="1843170"/>
      </dsp:txXfrm>
    </dsp:sp>
    <dsp:sp modelId="{9F783C6F-AE2E-4A08-AC0F-C6A4D54D99A6}">
      <dsp:nvSpPr>
        <dsp:cNvPr id="0" name=""/>
        <dsp:cNvSpPr/>
      </dsp:nvSpPr>
      <dsp:spPr>
        <a:xfrm>
          <a:off x="0" y="63"/>
          <a:ext cx="4345228" cy="2553241"/>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b="1" i="0" kern="1200" dirty="0">
              <a:latin typeface="Times New Roman" panose="02020603050405020304" pitchFamily="18" charset="0"/>
              <a:cs typeface="Times New Roman" panose="02020603050405020304" pitchFamily="18" charset="0"/>
            </a:rPr>
            <a:t>Τεστ Ανοσολογικού Γρήγορου Ελέγχου (</a:t>
          </a:r>
          <a:r>
            <a:rPr lang="el-GR" sz="1800" b="1" i="0" kern="1200" dirty="0" err="1">
              <a:latin typeface="Times New Roman" panose="02020603050405020304" pitchFamily="18" charset="0"/>
              <a:cs typeface="Times New Roman" panose="02020603050405020304" pitchFamily="18" charset="0"/>
            </a:rPr>
            <a:t>Rapid</a:t>
          </a:r>
          <a:r>
            <a:rPr lang="el-GR" sz="1800" b="1" i="0" kern="1200" dirty="0">
              <a:latin typeface="Times New Roman" panose="02020603050405020304" pitchFamily="18" charset="0"/>
              <a:cs typeface="Times New Roman" panose="02020603050405020304" pitchFamily="18" charset="0"/>
            </a:rPr>
            <a:t> </a:t>
          </a:r>
          <a:r>
            <a:rPr lang="el-GR" sz="1800" b="1" i="0" kern="1200" dirty="0" err="1">
              <a:latin typeface="Times New Roman" panose="02020603050405020304" pitchFamily="18" charset="0"/>
              <a:cs typeface="Times New Roman" panose="02020603050405020304" pitchFamily="18" charset="0"/>
            </a:rPr>
            <a:t>Antibody</a:t>
          </a:r>
          <a:r>
            <a:rPr lang="el-GR" sz="1800" b="1" i="0" kern="1200" dirty="0">
              <a:latin typeface="Times New Roman" panose="02020603050405020304" pitchFamily="18" charset="0"/>
              <a:cs typeface="Times New Roman" panose="02020603050405020304" pitchFamily="18" charset="0"/>
            </a:rPr>
            <a:t> </a:t>
          </a:r>
          <a:r>
            <a:rPr lang="el-GR" sz="1800" b="1" i="0" kern="1200" dirty="0" err="1">
              <a:latin typeface="Times New Roman" panose="02020603050405020304" pitchFamily="18" charset="0"/>
              <a:cs typeface="Times New Roman" panose="02020603050405020304" pitchFamily="18" charset="0"/>
            </a:rPr>
            <a:t>Test</a:t>
          </a:r>
          <a:r>
            <a:rPr lang="el-GR" sz="1800" b="1" i="0" kern="1200" dirty="0">
              <a:latin typeface="Times New Roman" panose="02020603050405020304" pitchFamily="18" charset="0"/>
              <a:cs typeface="Times New Roman" panose="02020603050405020304" pitchFamily="18" charset="0"/>
            </a:rPr>
            <a:t>):</a:t>
          </a:r>
          <a:endParaRPr lang="el-GR" sz="1800" kern="1200" dirty="0">
            <a:latin typeface="Times New Roman" panose="02020603050405020304" pitchFamily="18" charset="0"/>
            <a:cs typeface="Times New Roman" panose="02020603050405020304" pitchFamily="18" charset="0"/>
          </a:endParaRPr>
        </a:p>
      </dsp:txBody>
      <dsp:txXfrm>
        <a:off x="124639" y="124702"/>
        <a:ext cx="4095950" cy="2303963"/>
      </dsp:txXfrm>
    </dsp:sp>
    <dsp:sp modelId="{F09D4A5A-1DDB-4074-88D1-A4705CC2F7D9}">
      <dsp:nvSpPr>
        <dsp:cNvPr id="0" name=""/>
        <dsp:cNvSpPr/>
      </dsp:nvSpPr>
      <dsp:spPr>
        <a:xfrm rot="5400000">
          <a:off x="7186357" y="95161"/>
          <a:ext cx="2042592" cy="77248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solidFill>
                <a:schemeClr val="tx1"/>
              </a:solidFill>
              <a:latin typeface="Times New Roman" panose="02020603050405020304" pitchFamily="18" charset="0"/>
              <a:cs typeface="Times New Roman" panose="02020603050405020304" pitchFamily="18" charset="0"/>
            </a:rPr>
            <a:t>Τα επίπεδα των </a:t>
          </a:r>
          <a:r>
            <a:rPr lang="en-GB" sz="2200" kern="1200" dirty="0">
              <a:solidFill>
                <a:schemeClr val="tx1"/>
              </a:solidFill>
              <a:latin typeface="Times New Roman" panose="02020603050405020304" pitchFamily="18" charset="0"/>
              <a:cs typeface="Times New Roman" panose="02020603050405020304" pitchFamily="18" charset="0"/>
            </a:rPr>
            <a:t>CD4 </a:t>
          </a:r>
          <a:r>
            <a:rPr lang="el-GR" sz="2200" kern="1200" dirty="0">
              <a:solidFill>
                <a:schemeClr val="tx1"/>
              </a:solidFill>
              <a:latin typeface="Times New Roman" panose="02020603050405020304" pitchFamily="18" charset="0"/>
              <a:cs typeface="Times New Roman" panose="02020603050405020304" pitchFamily="18" charset="0"/>
            </a:rPr>
            <a:t>λεμφοκυττάρων επηρεάζονται σε μεγάλο αριθμό σε περίπτωση </a:t>
          </a:r>
          <a:r>
            <a:rPr lang="en-GB" sz="2200" kern="1200" dirty="0">
              <a:solidFill>
                <a:schemeClr val="tx1"/>
              </a:solidFill>
              <a:latin typeface="Times New Roman" panose="02020603050405020304" pitchFamily="18" charset="0"/>
              <a:cs typeface="Times New Roman" panose="02020603050405020304" pitchFamily="18" charset="0"/>
            </a:rPr>
            <a:t>HIV </a:t>
          </a:r>
          <a:r>
            <a:rPr lang="el-GR" sz="2200" kern="1200" dirty="0">
              <a:solidFill>
                <a:schemeClr val="tx1"/>
              </a:solidFill>
              <a:latin typeface="Times New Roman" panose="02020603050405020304" pitchFamily="18" charset="0"/>
              <a:cs typeface="Times New Roman" panose="02020603050405020304" pitchFamily="18" charset="0"/>
            </a:rPr>
            <a:t>λοίμωξης και ως συνέπεια αποτελούν σημαντικό διαγνωστικό, ανοσολογικό και προγνωστικό δείκτη της εξέλιξης της νόσου.</a:t>
          </a:r>
        </a:p>
      </dsp:txBody>
      <dsp:txXfrm rot="-5400000">
        <a:off x="4345228" y="3036002"/>
        <a:ext cx="7625140" cy="1843170"/>
      </dsp:txXfrm>
    </dsp:sp>
    <dsp:sp modelId="{45A0E05E-BB2C-49A7-A9F7-7D54176AB480}">
      <dsp:nvSpPr>
        <dsp:cNvPr id="0" name=""/>
        <dsp:cNvSpPr/>
      </dsp:nvSpPr>
      <dsp:spPr>
        <a:xfrm>
          <a:off x="0" y="2681030"/>
          <a:ext cx="4345228" cy="2553241"/>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Μέτρηση επιπέδων </a:t>
          </a:r>
          <a:r>
            <a:rPr lang="en-GB" sz="1800" kern="1200" dirty="0">
              <a:solidFill>
                <a:schemeClr val="bg1"/>
              </a:solidFill>
              <a:latin typeface="Times New Roman" panose="02020603050405020304" pitchFamily="18" charset="0"/>
              <a:cs typeface="Times New Roman" panose="02020603050405020304" pitchFamily="18" charset="0"/>
            </a:rPr>
            <a:t>CD4 </a:t>
          </a:r>
          <a:r>
            <a:rPr lang="el-GR" sz="1800" kern="1200" dirty="0">
              <a:solidFill>
                <a:schemeClr val="bg1"/>
              </a:solidFill>
              <a:latin typeface="Times New Roman" panose="02020603050405020304" pitchFamily="18" charset="0"/>
              <a:cs typeface="Times New Roman" panose="02020603050405020304" pitchFamily="18" charset="0"/>
            </a:rPr>
            <a:t>Τ λεμφοκυττάρων</a:t>
          </a:r>
          <a:r>
            <a:rPr lang="el-GR" sz="1800" b="1" i="0" kern="1200" dirty="0">
              <a:latin typeface="Times New Roman" panose="02020603050405020304" pitchFamily="18" charset="0"/>
              <a:cs typeface="Times New Roman" panose="02020603050405020304" pitchFamily="18" charset="0"/>
            </a:rPr>
            <a:t>:</a:t>
          </a:r>
          <a:endParaRPr lang="el-GR" sz="1800" kern="1200" dirty="0">
            <a:solidFill>
              <a:schemeClr val="bg1"/>
            </a:solidFill>
            <a:latin typeface="Times New Roman" panose="02020603050405020304" pitchFamily="18" charset="0"/>
            <a:cs typeface="Times New Roman" panose="02020603050405020304" pitchFamily="18" charset="0"/>
          </a:endParaRPr>
        </a:p>
      </dsp:txBody>
      <dsp:txXfrm>
        <a:off x="124639" y="2805669"/>
        <a:ext cx="4095950" cy="23039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F9968-75E4-4A56-90D6-07F60DCF1058}">
      <dsp:nvSpPr>
        <dsp:cNvPr id="0" name=""/>
        <dsp:cNvSpPr/>
      </dsp:nvSpPr>
      <dsp:spPr>
        <a:xfrm>
          <a:off x="4460745" y="789623"/>
          <a:ext cx="606156" cy="91440"/>
        </a:xfrm>
        <a:custGeom>
          <a:avLst/>
          <a:gdLst/>
          <a:ahLst/>
          <a:cxnLst/>
          <a:rect l="0" t="0" r="0" b="0"/>
          <a:pathLst>
            <a:path>
              <a:moveTo>
                <a:pt x="0" y="45720"/>
              </a:moveTo>
              <a:lnTo>
                <a:pt x="606156" y="45720"/>
              </a:lnTo>
            </a:path>
          </a:pathLst>
        </a:custGeom>
        <a:noFill/>
        <a:ln w="12700" cap="flat" cmpd="sng" algn="ctr">
          <a:solidFill>
            <a:schemeClr val="accent4">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747905" y="832156"/>
        <a:ext cx="31837" cy="6373"/>
      </dsp:txXfrm>
    </dsp:sp>
    <dsp:sp modelId="{880E88EA-9178-4B6B-AECB-06559B41935A}">
      <dsp:nvSpPr>
        <dsp:cNvPr id="0" name=""/>
        <dsp:cNvSpPr/>
      </dsp:nvSpPr>
      <dsp:spPr>
        <a:xfrm>
          <a:off x="1578590" y="4791"/>
          <a:ext cx="2883955" cy="1661105"/>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l-GR" sz="1500" kern="1200" dirty="0">
              <a:latin typeface="Times New Roman" panose="02020603050405020304" pitchFamily="18" charset="0"/>
              <a:cs typeface="Times New Roman" panose="02020603050405020304" pitchFamily="18" charset="0"/>
            </a:rPr>
            <a:t>Με την μόλυνση των επιθηλιακών και </a:t>
          </a:r>
          <a:r>
            <a:rPr lang="el-GR" sz="1500" kern="1200" dirty="0" err="1">
              <a:latin typeface="Times New Roman" panose="02020603050405020304" pitchFamily="18" charset="0"/>
              <a:cs typeface="Times New Roman" panose="02020603050405020304" pitchFamily="18" charset="0"/>
            </a:rPr>
            <a:t>υποεπιθηλιακών</a:t>
          </a:r>
          <a:r>
            <a:rPr lang="el-GR" sz="1500" kern="1200" dirty="0">
              <a:latin typeface="Times New Roman" panose="02020603050405020304" pitchFamily="18" charset="0"/>
              <a:cs typeface="Times New Roman" panose="02020603050405020304" pitchFamily="18" charset="0"/>
            </a:rPr>
            <a:t> </a:t>
          </a:r>
          <a:r>
            <a:rPr lang="el-GR" sz="1500" kern="1200" dirty="0" err="1">
              <a:latin typeface="Times New Roman" panose="02020603050405020304" pitchFamily="18" charset="0"/>
              <a:cs typeface="Times New Roman" panose="02020603050405020304" pitchFamily="18" charset="0"/>
            </a:rPr>
            <a:t>δενδρικών</a:t>
          </a:r>
          <a:r>
            <a:rPr lang="el-GR" sz="1500" kern="1200" dirty="0">
              <a:latin typeface="Times New Roman" panose="02020603050405020304" pitchFamily="18" charset="0"/>
              <a:cs typeface="Times New Roman" panose="02020603050405020304" pitchFamily="18" charset="0"/>
            </a:rPr>
            <a:t> κυττάρων, των Τ λεμφοκυττάρων και </a:t>
          </a:r>
          <a:r>
            <a:rPr lang="el-GR" sz="1500" kern="1200" dirty="0" err="1">
              <a:latin typeface="Times New Roman" panose="02020603050405020304" pitchFamily="18" charset="0"/>
              <a:cs typeface="Times New Roman" panose="02020603050405020304" pitchFamily="18" charset="0"/>
            </a:rPr>
            <a:t>μακροφάγων</a:t>
          </a:r>
          <a:r>
            <a:rPr lang="el-GR" sz="1500" kern="1200" dirty="0">
              <a:latin typeface="Times New Roman" panose="02020603050405020304" pitchFamily="18" charset="0"/>
              <a:cs typeface="Times New Roman" panose="02020603050405020304" pitchFamily="18" charset="0"/>
            </a:rPr>
            <a:t> του χαλαρού συνδετικού ιστού πραγματοποιείται η είσοδος του ιού στον οργανισμό.</a:t>
          </a:r>
          <a:endParaRPr lang="en-US" sz="1500" kern="1200" dirty="0">
            <a:latin typeface="Times New Roman" panose="02020603050405020304" pitchFamily="18" charset="0"/>
            <a:cs typeface="Times New Roman" panose="02020603050405020304" pitchFamily="18" charset="0"/>
          </a:endParaRPr>
        </a:p>
      </dsp:txBody>
      <dsp:txXfrm>
        <a:off x="1578590" y="4791"/>
        <a:ext cx="2883955" cy="1661105"/>
      </dsp:txXfrm>
    </dsp:sp>
    <dsp:sp modelId="{C5D7AE1E-7824-499D-BFA9-266F14C0E9A2}">
      <dsp:nvSpPr>
        <dsp:cNvPr id="0" name=""/>
        <dsp:cNvSpPr/>
      </dsp:nvSpPr>
      <dsp:spPr>
        <a:xfrm>
          <a:off x="2962844" y="1664096"/>
          <a:ext cx="3599075" cy="679187"/>
        </a:xfrm>
        <a:custGeom>
          <a:avLst/>
          <a:gdLst/>
          <a:ahLst/>
          <a:cxnLst/>
          <a:rect l="0" t="0" r="0" b="0"/>
          <a:pathLst>
            <a:path>
              <a:moveTo>
                <a:pt x="3599075" y="0"/>
              </a:moveTo>
              <a:lnTo>
                <a:pt x="3599075" y="356693"/>
              </a:lnTo>
              <a:lnTo>
                <a:pt x="0" y="356693"/>
              </a:lnTo>
              <a:lnTo>
                <a:pt x="0" y="679187"/>
              </a:lnTo>
            </a:path>
          </a:pathLst>
        </a:custGeom>
        <a:noFill/>
        <a:ln w="12700" cap="flat" cmpd="sng" algn="ctr">
          <a:solidFill>
            <a:schemeClr val="accent1"/>
          </a:solidFill>
          <a:prstDash val="solid"/>
          <a:miter lim="800000"/>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70672" y="2000503"/>
        <a:ext cx="183419" cy="6373"/>
      </dsp:txXfrm>
    </dsp:sp>
    <dsp:sp modelId="{43C70955-63A2-4C99-8647-30CF38DC5D78}">
      <dsp:nvSpPr>
        <dsp:cNvPr id="0" name=""/>
        <dsp:cNvSpPr/>
      </dsp:nvSpPr>
      <dsp:spPr>
        <a:xfrm>
          <a:off x="5099302" y="4791"/>
          <a:ext cx="2925233" cy="1661105"/>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l-GR" sz="1500" kern="1200" dirty="0">
              <a:latin typeface="Times New Roman" panose="02020603050405020304" pitchFamily="18" charset="0"/>
              <a:cs typeface="Times New Roman" panose="02020603050405020304" pitchFamily="18" charset="0"/>
            </a:rPr>
            <a:t>Ο HIV προσβάλει συγκεκριμένα κύτταρα στόχους τα οποία είναι τα CD4 λεμφοκύτταρα, Μ κύτταρα (εντοπίζονται στον ορθό, πλάκες PEYER και αμυγδαλές), </a:t>
          </a:r>
          <a:r>
            <a:rPr lang="el-GR" sz="1500" kern="1200" dirty="0" err="1">
              <a:latin typeface="Times New Roman" panose="02020603050405020304" pitchFamily="18" charset="0"/>
              <a:cs typeface="Times New Roman" panose="02020603050405020304" pitchFamily="18" charset="0"/>
            </a:rPr>
            <a:t>δενδρικά</a:t>
          </a:r>
          <a:r>
            <a:rPr lang="el-GR" sz="1500" kern="1200" dirty="0">
              <a:latin typeface="Times New Roman" panose="02020603050405020304" pitchFamily="18" charset="0"/>
              <a:cs typeface="Times New Roman" panose="02020603050405020304" pitchFamily="18" charset="0"/>
            </a:rPr>
            <a:t> κύτταρα και τα κύτταρα </a:t>
          </a:r>
          <a:r>
            <a:rPr lang="el-GR" sz="1500" kern="1200" dirty="0" err="1">
              <a:latin typeface="Times New Roman" panose="02020603050405020304" pitchFamily="18" charset="0"/>
              <a:cs typeface="Times New Roman" panose="02020603050405020304" pitchFamily="18" charset="0"/>
            </a:rPr>
            <a:t>Langerhans</a:t>
          </a:r>
          <a:r>
            <a:rPr lang="el-GR" sz="1500" kern="1200" dirty="0">
              <a:latin typeface="Times New Roman" panose="02020603050405020304" pitchFamily="18" charset="0"/>
              <a:cs typeface="Times New Roman" panose="02020603050405020304" pitchFamily="18" charset="0"/>
            </a:rPr>
            <a:t>.</a:t>
          </a:r>
          <a:endParaRPr lang="en-US" sz="1500" kern="1200" dirty="0">
            <a:latin typeface="Times New Roman" panose="02020603050405020304" pitchFamily="18" charset="0"/>
            <a:cs typeface="Times New Roman" panose="02020603050405020304" pitchFamily="18" charset="0"/>
          </a:endParaRPr>
        </a:p>
      </dsp:txBody>
      <dsp:txXfrm>
        <a:off x="5099302" y="4791"/>
        <a:ext cx="2925233" cy="1661105"/>
      </dsp:txXfrm>
    </dsp:sp>
    <dsp:sp modelId="{412E2500-8F0E-4E45-960E-A900DCEE223C}">
      <dsp:nvSpPr>
        <dsp:cNvPr id="0" name=""/>
        <dsp:cNvSpPr/>
      </dsp:nvSpPr>
      <dsp:spPr>
        <a:xfrm>
          <a:off x="4345298" y="3160516"/>
          <a:ext cx="606156" cy="91440"/>
        </a:xfrm>
        <a:custGeom>
          <a:avLst/>
          <a:gdLst/>
          <a:ahLst/>
          <a:cxnLst/>
          <a:rect l="0" t="0" r="0" b="0"/>
          <a:pathLst>
            <a:path>
              <a:moveTo>
                <a:pt x="0" y="45720"/>
              </a:moveTo>
              <a:lnTo>
                <a:pt x="606156" y="45720"/>
              </a:lnTo>
            </a:path>
          </a:pathLst>
        </a:custGeom>
        <a:noFill/>
        <a:ln w="12700" cap="flat" cmpd="sng" algn="ctr">
          <a:solidFill>
            <a:schemeClr val="accent1"/>
          </a:solidFill>
          <a:prstDash val="solid"/>
          <a:miter lim="800000"/>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32458" y="3203049"/>
        <a:ext cx="31837" cy="6373"/>
      </dsp:txXfrm>
    </dsp:sp>
    <dsp:sp modelId="{8091BDDE-E371-4CE5-AA76-498F553558DD}">
      <dsp:nvSpPr>
        <dsp:cNvPr id="0" name=""/>
        <dsp:cNvSpPr/>
      </dsp:nvSpPr>
      <dsp:spPr>
        <a:xfrm>
          <a:off x="1578590" y="2375683"/>
          <a:ext cx="2768508" cy="1661105"/>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l-GR" sz="1500" kern="1200" dirty="0">
              <a:latin typeface="Times New Roman" panose="02020603050405020304" pitchFamily="18" charset="0"/>
              <a:cs typeface="Times New Roman" panose="02020603050405020304" pitchFamily="18" charset="0"/>
            </a:rPr>
            <a:t>Οι κύριοι υποδοχείς που χρησιμοποιεί ο ιός HIV είναι οι CD4 υποδοχείς, οι οποίοι βρίσκονται στην επιφάνεια πολλών κυττάρων του ανοσοποιητικού συστήματος, όπως τα CD4+ λεμφοκύτταρα. </a:t>
          </a:r>
        </a:p>
      </dsp:txBody>
      <dsp:txXfrm>
        <a:off x="1578590" y="2375683"/>
        <a:ext cx="2768508" cy="1661105"/>
      </dsp:txXfrm>
    </dsp:sp>
    <dsp:sp modelId="{68FACB41-AC27-495B-B395-F75651327A41}">
      <dsp:nvSpPr>
        <dsp:cNvPr id="0" name=""/>
        <dsp:cNvSpPr/>
      </dsp:nvSpPr>
      <dsp:spPr>
        <a:xfrm>
          <a:off x="2962844" y="4108019"/>
          <a:ext cx="3496363" cy="606156"/>
        </a:xfrm>
        <a:custGeom>
          <a:avLst/>
          <a:gdLst/>
          <a:ahLst/>
          <a:cxnLst/>
          <a:rect l="0" t="0" r="0" b="0"/>
          <a:pathLst>
            <a:path>
              <a:moveTo>
                <a:pt x="3496363" y="0"/>
              </a:moveTo>
              <a:lnTo>
                <a:pt x="3496363" y="320178"/>
              </a:lnTo>
              <a:lnTo>
                <a:pt x="0" y="320178"/>
              </a:lnTo>
              <a:lnTo>
                <a:pt x="0" y="606156"/>
              </a:lnTo>
            </a:path>
          </a:pathLst>
        </a:custGeom>
        <a:noFill/>
        <a:ln w="12700" cap="flat" cmpd="sng" algn="ctr">
          <a:solidFill>
            <a:schemeClr val="accent1"/>
          </a:solidFill>
          <a:prstDash val="solid"/>
          <a:miter lim="800000"/>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22179" y="4407911"/>
        <a:ext cx="177693" cy="6373"/>
      </dsp:txXfrm>
    </dsp:sp>
    <dsp:sp modelId="{AA0575AE-569F-4203-B74C-4C9DAA01930C}">
      <dsp:nvSpPr>
        <dsp:cNvPr id="0" name=""/>
        <dsp:cNvSpPr/>
      </dsp:nvSpPr>
      <dsp:spPr>
        <a:xfrm>
          <a:off x="4983855" y="2302653"/>
          <a:ext cx="2950704" cy="1807166"/>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latin typeface="Times New Roman" panose="02020603050405020304" pitchFamily="18" charset="0"/>
              <a:cs typeface="Times New Roman" panose="02020603050405020304" pitchFamily="18" charset="0"/>
            </a:rPr>
            <a:t>Τα κύτταρα </a:t>
          </a:r>
          <a:r>
            <a:rPr lang="el-GR" sz="1300" kern="1200" dirty="0" err="1">
              <a:latin typeface="Times New Roman" panose="02020603050405020304" pitchFamily="18" charset="0"/>
              <a:cs typeface="Times New Roman" panose="02020603050405020304" pitchFamily="18" charset="0"/>
            </a:rPr>
            <a:t>Langerhans</a:t>
          </a:r>
          <a:r>
            <a:rPr lang="el-GR" sz="1300" kern="1200" dirty="0">
              <a:latin typeface="Times New Roman" panose="02020603050405020304" pitchFamily="18" charset="0"/>
              <a:cs typeface="Times New Roman" panose="02020603050405020304" pitchFamily="18" charset="0"/>
            </a:rPr>
            <a:t> περιλαμβάνουν επίσης τους υποδοχείς CCR5 και CXCR4 οπού μπορεί να δεσμευτεί ο ιό και να μεταναστεύσει στους λεμφαδένες και να μεταδώσει τον ιό στα CD4 λεμφοκύτταρα. Τα </a:t>
          </a:r>
          <a:r>
            <a:rPr lang="el-GR" sz="1300" kern="1200" dirty="0" err="1">
              <a:latin typeface="Times New Roman" panose="02020603050405020304" pitchFamily="18" charset="0"/>
              <a:cs typeface="Times New Roman" panose="02020603050405020304" pitchFamily="18" charset="0"/>
            </a:rPr>
            <a:t>δενδρικά</a:t>
          </a:r>
          <a:r>
            <a:rPr lang="el-GR" sz="1300" kern="1200" dirty="0">
              <a:latin typeface="Times New Roman" panose="02020603050405020304" pitchFamily="18" charset="0"/>
              <a:cs typeface="Times New Roman" panose="02020603050405020304" pitchFamily="18" charset="0"/>
            </a:rPr>
            <a:t> κύτταρα συνδέονται με την gp120 υποδοχή του ιού και μέσω μιας ειδικής πρωτεΐνης την DC-SING και ύστερα μεταναστεύουν σε δευτερογενή λεμφικά όργανα.</a:t>
          </a:r>
        </a:p>
      </dsp:txBody>
      <dsp:txXfrm>
        <a:off x="4983855" y="2302653"/>
        <a:ext cx="2950704" cy="1807166"/>
      </dsp:txXfrm>
    </dsp:sp>
    <dsp:sp modelId="{2989359D-9496-419F-91E8-75781DBD77A0}">
      <dsp:nvSpPr>
        <dsp:cNvPr id="0" name=""/>
        <dsp:cNvSpPr/>
      </dsp:nvSpPr>
      <dsp:spPr>
        <a:xfrm>
          <a:off x="4345298" y="5531409"/>
          <a:ext cx="606156" cy="91440"/>
        </a:xfrm>
        <a:custGeom>
          <a:avLst/>
          <a:gdLst/>
          <a:ahLst/>
          <a:cxnLst/>
          <a:rect l="0" t="0" r="0" b="0"/>
          <a:pathLst>
            <a:path>
              <a:moveTo>
                <a:pt x="0" y="45720"/>
              </a:moveTo>
              <a:lnTo>
                <a:pt x="606156" y="45720"/>
              </a:lnTo>
            </a:path>
          </a:pathLst>
        </a:custGeom>
        <a:noFill/>
        <a:ln w="12700" cap="flat" cmpd="sng" algn="ctr">
          <a:solidFill>
            <a:schemeClr val="accent1"/>
          </a:solidFill>
          <a:prstDash val="solid"/>
          <a:miter lim="800000"/>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32458" y="5573942"/>
        <a:ext cx="31837" cy="6373"/>
      </dsp:txXfrm>
    </dsp:sp>
    <dsp:sp modelId="{ECEC6D1B-5349-4F8E-A1B3-4A8A8664CE90}">
      <dsp:nvSpPr>
        <dsp:cNvPr id="0" name=""/>
        <dsp:cNvSpPr/>
      </dsp:nvSpPr>
      <dsp:spPr>
        <a:xfrm>
          <a:off x="1578590" y="4746576"/>
          <a:ext cx="2768508" cy="1661105"/>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l-GR" sz="1500" kern="1200" dirty="0">
              <a:latin typeface="Times New Roman" panose="02020603050405020304" pitchFamily="18" charset="0"/>
              <a:cs typeface="Times New Roman" panose="02020603050405020304" pitchFamily="18" charset="0"/>
            </a:rPr>
            <a:t>O HIV και τα μολυσματικά κύτταρα μπορούν να μεταναστεύσουν σε άλλες </a:t>
          </a:r>
          <a:r>
            <a:rPr lang="el-GR" sz="1500" kern="1200" dirty="0" err="1">
              <a:latin typeface="Times New Roman" panose="02020603050405020304" pitchFamily="18" charset="0"/>
              <a:cs typeface="Times New Roman" panose="02020603050405020304" pitchFamily="18" charset="0"/>
            </a:rPr>
            <a:t>βλεννογόνες</a:t>
          </a:r>
          <a:r>
            <a:rPr lang="el-GR" sz="1500" kern="1200" dirty="0">
              <a:latin typeface="Times New Roman" panose="02020603050405020304" pitchFamily="18" charset="0"/>
              <a:cs typeface="Times New Roman" panose="02020603050405020304" pitchFamily="18" charset="0"/>
            </a:rPr>
            <a:t> περιοχές και να προσβάλλουν επιχώριους λεμφαδένες μέσω της αιματικής κυκλοφορίας. </a:t>
          </a:r>
        </a:p>
      </dsp:txBody>
      <dsp:txXfrm>
        <a:off x="1578590" y="4746576"/>
        <a:ext cx="2768508" cy="1661105"/>
      </dsp:txXfrm>
    </dsp:sp>
    <dsp:sp modelId="{7E8E12ED-0C5F-40EA-9FD2-6387134FF3EE}">
      <dsp:nvSpPr>
        <dsp:cNvPr id="0" name=""/>
        <dsp:cNvSpPr/>
      </dsp:nvSpPr>
      <dsp:spPr>
        <a:xfrm>
          <a:off x="4983855" y="4746576"/>
          <a:ext cx="2768508" cy="1661105"/>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l-GR" sz="1100" kern="1200" dirty="0">
              <a:latin typeface="Times New Roman" panose="02020603050405020304" pitchFamily="18" charset="0"/>
              <a:cs typeface="Times New Roman" panose="02020603050405020304" pitchFamily="18" charset="0"/>
            </a:rPr>
            <a:t> </a:t>
          </a:r>
          <a:r>
            <a:rPr lang="el-GR" sz="1500" kern="1200" dirty="0">
              <a:latin typeface="Times New Roman" panose="02020603050405020304" pitchFamily="18" charset="0"/>
              <a:cs typeface="Times New Roman" panose="02020603050405020304" pitchFamily="18" charset="0"/>
            </a:rPr>
            <a:t>Αρχικά παρατηρείται μείωση των CD4 λεμφοκυττάρων τοπικά στους βλεννογόνους ,στην κυκλοφορία του αίματος και τέλος συστηματικά στα </a:t>
          </a:r>
          <a:r>
            <a:rPr lang="el-GR" sz="1500" kern="1200" dirty="0" err="1">
              <a:latin typeface="Times New Roman" panose="02020603050405020304" pitchFamily="18" charset="0"/>
              <a:cs typeface="Times New Roman" panose="02020603050405020304" pitchFamily="18" charset="0"/>
            </a:rPr>
            <a:t>λεμφογενή</a:t>
          </a:r>
          <a:r>
            <a:rPr lang="el-GR" sz="1500" kern="1200" dirty="0">
              <a:latin typeface="Times New Roman" panose="02020603050405020304" pitchFamily="18" charset="0"/>
              <a:cs typeface="Times New Roman" panose="02020603050405020304" pitchFamily="18" charset="0"/>
            </a:rPr>
            <a:t> όργανα. Ταυτόχρονα παρατηρείται αύξηση CD8+ λεμφοκυττάρων, </a:t>
          </a:r>
          <a:r>
            <a:rPr lang="el-GR" sz="1500" kern="1200" dirty="0" err="1">
              <a:latin typeface="Times New Roman" panose="02020603050405020304" pitchFamily="18" charset="0"/>
              <a:cs typeface="Times New Roman" panose="02020603050405020304" pitchFamily="18" charset="0"/>
            </a:rPr>
            <a:t>κυτταροκινών</a:t>
          </a:r>
          <a:r>
            <a:rPr lang="el-GR" sz="1100" kern="1200" dirty="0">
              <a:latin typeface="Times New Roman" panose="02020603050405020304" pitchFamily="18" charset="0"/>
              <a:cs typeface="Times New Roman" panose="02020603050405020304" pitchFamily="18" charset="0"/>
            </a:rPr>
            <a:t>. </a:t>
          </a:r>
        </a:p>
      </dsp:txBody>
      <dsp:txXfrm>
        <a:off x="4983855" y="4746576"/>
        <a:ext cx="2768508" cy="1661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FC39A-90A0-46EF-BCA4-F42236C125F2}">
      <dsp:nvSpPr>
        <dsp:cNvPr id="0" name=""/>
        <dsp:cNvSpPr/>
      </dsp:nvSpPr>
      <dsp:spPr>
        <a:xfrm>
          <a:off x="901141" y="0"/>
          <a:ext cx="10212939" cy="6260841"/>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37AE12BF-3B94-4E69-A1B1-16C7BDFDD26E}">
      <dsp:nvSpPr>
        <dsp:cNvPr id="0" name=""/>
        <dsp:cNvSpPr/>
      </dsp:nvSpPr>
      <dsp:spPr>
        <a:xfrm>
          <a:off x="5547" y="1518579"/>
          <a:ext cx="3647021" cy="3223681"/>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b="1" kern="1200" dirty="0">
              <a:latin typeface="Times New Roman" panose="02020603050405020304" pitchFamily="18" charset="0"/>
              <a:cs typeface="Times New Roman" panose="02020603050405020304" pitchFamily="18" charset="0"/>
            </a:rPr>
            <a:t>Πρώιμη λοίμωξη</a:t>
          </a:r>
          <a:r>
            <a:rPr lang="el-GR" sz="1800" kern="1200" dirty="0">
              <a:latin typeface="Times New Roman" panose="02020603050405020304" pitchFamily="18" charset="0"/>
              <a:cs typeface="Times New Roman" panose="02020603050405020304" pitchFamily="18" charset="0"/>
            </a:rPr>
            <a:t>: Ξεκινά από την στιγμή της μόλυνσης μέχρι το </a:t>
          </a:r>
          <a:r>
            <a:rPr lang="el-GR" sz="1800" kern="1200" dirty="0" err="1">
              <a:latin typeface="Times New Roman" panose="02020603050405020304" pitchFamily="18" charset="0"/>
              <a:cs typeface="Times New Roman" panose="02020603050405020304" pitchFamily="18" charset="0"/>
            </a:rPr>
            <a:t>ιϊκό</a:t>
          </a:r>
          <a:r>
            <a:rPr lang="el-GR" sz="1800" kern="1200" dirty="0">
              <a:latin typeface="Times New Roman" panose="02020603050405020304" pitchFamily="18" charset="0"/>
              <a:cs typeface="Times New Roman" panose="02020603050405020304" pitchFamily="18" charset="0"/>
            </a:rPr>
            <a:t> φορτίο (HIV-1 RNA) να ανιχνεύεται στο αίμα. Χαρακτηρίζεται από αύξηση του </a:t>
          </a:r>
          <a:r>
            <a:rPr lang="el-GR" sz="1800" kern="1200" dirty="0" err="1">
              <a:latin typeface="Times New Roman" panose="02020603050405020304" pitchFamily="18" charset="0"/>
              <a:cs typeface="Times New Roman" panose="02020603050405020304" pitchFamily="18" charset="0"/>
            </a:rPr>
            <a:t>ιϊκού</a:t>
          </a:r>
          <a:r>
            <a:rPr lang="el-GR" sz="1800" kern="1200" dirty="0">
              <a:latin typeface="Times New Roman" panose="02020603050405020304" pitchFamily="18" charset="0"/>
              <a:cs typeface="Times New Roman" panose="02020603050405020304" pitchFamily="18" charset="0"/>
            </a:rPr>
            <a:t> φορτίου στο αίμα και σημαντική μείωση του αριθμού των CD4+ Τ-λεμφοκυττάρων.</a:t>
          </a:r>
        </a:p>
      </dsp:txBody>
      <dsp:txXfrm>
        <a:off x="162914" y="1675946"/>
        <a:ext cx="3332287" cy="2908947"/>
      </dsp:txXfrm>
    </dsp:sp>
    <dsp:sp modelId="{5B2AD393-E921-4928-8AFA-986A69C97809}">
      <dsp:nvSpPr>
        <dsp:cNvPr id="0" name=""/>
        <dsp:cNvSpPr/>
      </dsp:nvSpPr>
      <dsp:spPr>
        <a:xfrm>
          <a:off x="4184100" y="1557434"/>
          <a:ext cx="3647021" cy="3145972"/>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l-GR" sz="1600" b="1" kern="1200" dirty="0">
              <a:latin typeface="Times New Roman" panose="02020603050405020304" pitchFamily="18" charset="0"/>
              <a:cs typeface="Times New Roman" panose="02020603050405020304" pitchFamily="18" charset="0"/>
            </a:rPr>
            <a:t>Λανθάνουσα λοίμωξη</a:t>
          </a:r>
          <a:r>
            <a:rPr lang="el-GR" sz="1600" kern="1200" dirty="0">
              <a:latin typeface="Times New Roman" panose="02020603050405020304" pitchFamily="18" charset="0"/>
              <a:cs typeface="Times New Roman" panose="02020603050405020304" pitchFamily="18" charset="0"/>
            </a:rPr>
            <a:t>: Κατά την περίοδο αυτή ο HIV αναπαράγεται, εξουδετερώνοντας σταδιακά την </a:t>
          </a:r>
          <a:r>
            <a:rPr lang="el-GR" sz="1600" kern="1200" dirty="0" err="1">
              <a:latin typeface="Times New Roman" panose="02020603050405020304" pitchFamily="18" charset="0"/>
              <a:cs typeface="Times New Roman" panose="02020603050405020304" pitchFamily="18" charset="0"/>
            </a:rPr>
            <a:t>αντιϊκή</a:t>
          </a:r>
          <a:r>
            <a:rPr lang="el-GR" sz="1600" kern="1200" dirty="0">
              <a:latin typeface="Times New Roman" panose="02020603050405020304" pitchFamily="18" charset="0"/>
              <a:cs typeface="Times New Roman" panose="02020603050405020304" pitchFamily="18" charset="0"/>
            </a:rPr>
            <a:t> ανοσία του ξενιστή και προκαλώντας χρόνια συστηματική φλεγμονή. Η λοίμωξη αποτελείται από εκτεταμένο πολλαπλασιασμό του ιού αρχικά στο λεμφικό ιστό και ύστερα στο εντερικό βλεννογόνο, στον </a:t>
          </a:r>
          <a:r>
            <a:rPr lang="el-GR" sz="1600" kern="1200" dirty="0" err="1">
              <a:latin typeface="Times New Roman" panose="02020603050405020304" pitchFamily="18" charset="0"/>
              <a:cs typeface="Times New Roman" panose="02020603050405020304" pitchFamily="18" charset="0"/>
            </a:rPr>
            <a:t>υποβλεννογόνιο</a:t>
          </a:r>
          <a:r>
            <a:rPr lang="el-GR" sz="1600" kern="1200" dirty="0">
              <a:latin typeface="Times New Roman" panose="02020603050405020304" pitchFamily="18" charset="0"/>
              <a:cs typeface="Times New Roman" panose="02020603050405020304" pitchFamily="18" charset="0"/>
            </a:rPr>
            <a:t> χιτώνα και στους λεμφαδένες συνοδευόμενη με συνεχή μείωση των CD4+ Τ- λεμφοκυττάρων.</a:t>
          </a:r>
        </a:p>
      </dsp:txBody>
      <dsp:txXfrm>
        <a:off x="4337674" y="1711008"/>
        <a:ext cx="3339873" cy="2838824"/>
      </dsp:txXfrm>
    </dsp:sp>
    <dsp:sp modelId="{DE57C61D-08B5-4253-9B74-5F32858EFC9D}">
      <dsp:nvSpPr>
        <dsp:cNvPr id="0" name=""/>
        <dsp:cNvSpPr/>
      </dsp:nvSpPr>
      <dsp:spPr>
        <a:xfrm>
          <a:off x="8362654" y="1518579"/>
          <a:ext cx="3647021" cy="3223681"/>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b="1" kern="1200" dirty="0">
              <a:latin typeface="Times New Roman" panose="02020603050405020304" pitchFamily="18" charset="0"/>
              <a:cs typeface="Times New Roman" panose="02020603050405020304" pitchFamily="18" charset="0"/>
            </a:rPr>
            <a:t>Τελικό στάδιο λοίμωξης </a:t>
          </a:r>
          <a:r>
            <a:rPr lang="el-GR" sz="1800" kern="1200" dirty="0">
              <a:latin typeface="Times New Roman" panose="02020603050405020304" pitchFamily="18" charset="0"/>
              <a:cs typeface="Times New Roman" panose="02020603050405020304" pitchFamily="18" charset="0"/>
            </a:rPr>
            <a:t>–AIDS: H έλλειψη περιορισμού του ιού, η καταστροφή του λεμφικού συστήματος και ο μειωμένος αριθμός των CD4+ Τ-λεμφοκυττάρων (χαμηλότερα από 200 κύτταρα/mm3) αποτελούν </a:t>
          </a:r>
          <a:r>
            <a:rPr lang="en-GB" sz="1800" kern="1200" dirty="0">
              <a:latin typeface="Times New Roman" panose="02020603050405020304" pitchFamily="18" charset="0"/>
              <a:cs typeface="Times New Roman" panose="02020603050405020304" pitchFamily="18" charset="0"/>
            </a:rPr>
            <a:t>x</a:t>
          </a:r>
          <a:r>
            <a:rPr lang="el-GR" sz="1800" kern="1200" dirty="0">
              <a:latin typeface="Times New Roman" panose="02020603050405020304" pitchFamily="18" charset="0"/>
              <a:cs typeface="Times New Roman" panose="02020603050405020304" pitchFamily="18" charset="0"/>
            </a:rPr>
            <a:t>χαρακτηριστικά του τελικού σταδίου της λοίμωξης που οδηγούν στην εμφάνιση μικροβιακών λοιμώξεων και κακοηθειών.</a:t>
          </a:r>
        </a:p>
      </dsp:txBody>
      <dsp:txXfrm>
        <a:off x="8520021" y="1675946"/>
        <a:ext cx="3332287" cy="2908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6FC3-B882-45AD-AF74-D8EDB379AEA2}">
      <dsp:nvSpPr>
        <dsp:cNvPr id="0" name=""/>
        <dsp:cNvSpPr/>
      </dsp:nvSpPr>
      <dsp:spPr>
        <a:xfrm>
          <a:off x="394187" y="356534"/>
          <a:ext cx="5419151"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b="1" kern="1200" dirty="0">
              <a:latin typeface="Times New Roman" panose="02020603050405020304" pitchFamily="18" charset="0"/>
              <a:cs typeface="Times New Roman" panose="02020603050405020304" pitchFamily="18" charset="0"/>
            </a:rPr>
            <a:t>Προφύλαξη πριν από την έκθεση(</a:t>
          </a:r>
          <a:r>
            <a:rPr lang="el-GR" sz="1700" b="1" kern="1200" dirty="0" err="1">
              <a:latin typeface="Times New Roman" panose="02020603050405020304" pitchFamily="18" charset="0"/>
              <a:cs typeface="Times New Roman" panose="02020603050405020304" pitchFamily="18" charset="0"/>
            </a:rPr>
            <a:t>PrEP</a:t>
          </a:r>
          <a:r>
            <a:rPr lang="el-GR" sz="1700" b="1" kern="1200" dirty="0">
              <a:latin typeface="Times New Roman" panose="02020603050405020304" pitchFamily="18" charset="0"/>
              <a:cs typeface="Times New Roman" panose="02020603050405020304" pitchFamily="18" charset="0"/>
            </a:rPr>
            <a:t>) :</a:t>
          </a:r>
          <a:r>
            <a:rPr lang="el-GR" sz="1700" kern="1200" dirty="0">
              <a:latin typeface="Times New Roman" panose="02020603050405020304" pitchFamily="18" charset="0"/>
              <a:cs typeface="Times New Roman" panose="02020603050405020304" pitchFamily="18" charset="0"/>
            </a:rPr>
            <a:t> Χρήση </a:t>
          </a:r>
          <a:r>
            <a:rPr lang="el-GR" sz="1700" kern="1200" dirty="0" err="1">
              <a:latin typeface="Times New Roman" panose="02020603050405020304" pitchFamily="18" charset="0"/>
              <a:cs typeface="Times New Roman" panose="02020603050405020304" pitchFamily="18" charset="0"/>
            </a:rPr>
            <a:t>αντιρετροϊκών</a:t>
          </a:r>
          <a:r>
            <a:rPr lang="el-GR" sz="1700" kern="1200" dirty="0">
              <a:latin typeface="Times New Roman" panose="02020603050405020304" pitchFamily="18" charset="0"/>
              <a:cs typeface="Times New Roman" panose="02020603050405020304" pitchFamily="18" charset="0"/>
            </a:rPr>
            <a:t> φαρμάκων πριν από την έκθεση σε HIV σε άτομα που ανήκουν σε ομάδες υψηλού κινδύνου για την μόλυνση από τον ιό. Όπως, ορισμένοι χρήστες ενδοφλέβιων ναρκωτικών και μη μονογαμικών ατόμων σε ετερόφυλες ή μη σχέσεις. </a:t>
          </a:r>
        </a:p>
      </dsp:txBody>
      <dsp:txXfrm>
        <a:off x="394187" y="356534"/>
        <a:ext cx="5419151" cy="1693484"/>
      </dsp:txXfrm>
    </dsp:sp>
    <dsp:sp modelId="{B0D80400-2AA1-4188-ADFE-C4C3EE8A895E}">
      <dsp:nvSpPr>
        <dsp:cNvPr id="0" name=""/>
        <dsp:cNvSpPr/>
      </dsp:nvSpPr>
      <dsp:spPr>
        <a:xfrm>
          <a:off x="168389" y="111920"/>
          <a:ext cx="1185439" cy="177815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722D8E-DC46-4A95-A805-B463476F3429}">
      <dsp:nvSpPr>
        <dsp:cNvPr id="0" name=""/>
        <dsp:cNvSpPr/>
      </dsp:nvSpPr>
      <dsp:spPr>
        <a:xfrm>
          <a:off x="6343168" y="356534"/>
          <a:ext cx="5419151"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8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49530" rIns="49530" bIns="49530" numCol="1" spcCol="1270" anchor="ctr" anchorCtr="0">
          <a:noAutofit/>
        </a:bodyPr>
        <a:lstStyle/>
        <a:p>
          <a:pPr marL="0" lvl="0" indent="0" algn="l" defTabSz="577850" rtl="0">
            <a:lnSpc>
              <a:spcPct val="90000"/>
            </a:lnSpc>
            <a:spcBef>
              <a:spcPct val="0"/>
            </a:spcBef>
            <a:spcAft>
              <a:spcPct val="35000"/>
            </a:spcAft>
            <a:buNone/>
          </a:pPr>
          <a:r>
            <a:rPr lang="el-GR" sz="1300" b="1" kern="1200" dirty="0">
              <a:latin typeface="Times New Roman" panose="02020603050405020304" pitchFamily="18" charset="0"/>
              <a:cs typeface="Times New Roman" panose="02020603050405020304" pitchFamily="18" charset="0"/>
            </a:rPr>
            <a:t> </a:t>
          </a:r>
          <a:r>
            <a:rPr lang="el-GR" sz="1700" b="1" kern="1200" dirty="0">
              <a:latin typeface="Times New Roman" panose="02020603050405020304" pitchFamily="18" charset="0"/>
              <a:cs typeface="Times New Roman" panose="02020603050405020304" pitchFamily="18" charset="0"/>
            </a:rPr>
            <a:t>Προφύλαξη </a:t>
          </a:r>
          <a:r>
            <a:rPr lang="el-GR" sz="1700" b="1" kern="1200" dirty="0" err="1">
              <a:latin typeface="Times New Roman" panose="02020603050405020304" pitchFamily="18" charset="0"/>
              <a:cs typeface="Times New Roman" panose="02020603050405020304" pitchFamily="18" charset="0"/>
            </a:rPr>
            <a:t>μετα</a:t>
          </a:r>
          <a:r>
            <a:rPr lang="el-GR" sz="1700" b="1" kern="1200" dirty="0">
              <a:latin typeface="Times New Roman" panose="02020603050405020304" pitchFamily="18" charset="0"/>
              <a:cs typeface="Times New Roman" panose="02020603050405020304" pitchFamily="18" charset="0"/>
            </a:rPr>
            <a:t> την έκθεση(PEP):</a:t>
          </a:r>
          <a:r>
            <a:rPr lang="el-GR" sz="1700" kern="1200" dirty="0">
              <a:latin typeface="Times New Roman" panose="02020603050405020304" pitchFamily="18" charset="0"/>
              <a:cs typeface="Times New Roman" panose="02020603050405020304" pitchFamily="18" charset="0"/>
            </a:rPr>
            <a:t> Με την χρήση πρώιμης έναρξης </a:t>
          </a:r>
          <a:r>
            <a:rPr lang="el-GR" sz="1700" kern="1200" dirty="0" err="1">
              <a:latin typeface="Times New Roman" panose="02020603050405020304" pitchFamily="18" charset="0"/>
              <a:cs typeface="Times New Roman" panose="02020603050405020304" pitchFamily="18" charset="0"/>
            </a:rPr>
            <a:t>αντιρετροϊκής</a:t>
          </a:r>
          <a:r>
            <a:rPr lang="el-GR" sz="1700" kern="1200" dirty="0">
              <a:latin typeface="Times New Roman" panose="02020603050405020304" pitchFamily="18" charset="0"/>
              <a:cs typeface="Times New Roman" panose="02020603050405020304" pitchFamily="18" charset="0"/>
            </a:rPr>
            <a:t> αγωγής σε περίπτωσης επαγγελματικής ( επαγγελματίες υγείας ) και μη επαγγελματικής έκθεσης. Έχει ως στόχο την αποτροπή της αντιγραφής του ιού </a:t>
          </a:r>
          <a:r>
            <a:rPr lang="el-GR" sz="1700" kern="1200" dirty="0" err="1">
              <a:latin typeface="Times New Roman" panose="02020603050405020304" pitchFamily="18" charset="0"/>
              <a:cs typeface="Times New Roman" panose="02020603050405020304" pitchFamily="18" charset="0"/>
            </a:rPr>
            <a:t>μετα</a:t>
          </a:r>
          <a:r>
            <a:rPr lang="el-GR" sz="1700" kern="1200" dirty="0">
              <a:latin typeface="Times New Roman" panose="02020603050405020304" pitchFamily="18" charset="0"/>
              <a:cs typeface="Times New Roman" panose="02020603050405020304" pitchFamily="18" charset="0"/>
            </a:rPr>
            <a:t> την είσοδο του στον οργανισμό. </a:t>
          </a:r>
        </a:p>
      </dsp:txBody>
      <dsp:txXfrm>
        <a:off x="6343168" y="356534"/>
        <a:ext cx="5419151" cy="1693484"/>
      </dsp:txXfrm>
    </dsp:sp>
    <dsp:sp modelId="{2B05B47C-07AA-491D-8549-6BD57A71291D}">
      <dsp:nvSpPr>
        <dsp:cNvPr id="0" name=""/>
        <dsp:cNvSpPr/>
      </dsp:nvSpPr>
      <dsp:spPr>
        <a:xfrm>
          <a:off x="6117370" y="111920"/>
          <a:ext cx="1185439" cy="17781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12883-8507-4C80-86E7-008929C2F4E8}">
      <dsp:nvSpPr>
        <dsp:cNvPr id="0" name=""/>
        <dsp:cNvSpPr/>
      </dsp:nvSpPr>
      <dsp:spPr>
        <a:xfrm>
          <a:off x="394187" y="2488444"/>
          <a:ext cx="5419151"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16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b="1" kern="1200" dirty="0" err="1">
              <a:latin typeface="Times New Roman" panose="02020603050405020304" pitchFamily="18" charset="0"/>
              <a:cs typeface="Times New Roman" panose="02020603050405020304" pitchFamily="18" charset="0"/>
            </a:rPr>
            <a:t>Αντιρετροϊκή</a:t>
          </a:r>
          <a:r>
            <a:rPr lang="el-GR" sz="1700" b="1" kern="1200" dirty="0">
              <a:latin typeface="Times New Roman" panose="02020603050405020304" pitchFamily="18" charset="0"/>
              <a:cs typeface="Times New Roman" panose="02020603050405020304" pitchFamily="18" charset="0"/>
            </a:rPr>
            <a:t> θεραπεία ως πρόληψη ( </a:t>
          </a:r>
          <a:r>
            <a:rPr lang="el-GR" sz="1700" b="1" kern="1200" dirty="0" err="1">
              <a:latin typeface="Times New Roman" panose="02020603050405020304" pitchFamily="18" charset="0"/>
              <a:cs typeface="Times New Roman" panose="02020603050405020304" pitchFamily="18" charset="0"/>
            </a:rPr>
            <a:t>TasP</a:t>
          </a:r>
          <a:r>
            <a:rPr lang="el-GR" sz="1700" b="1" kern="1200" dirty="0">
              <a:latin typeface="Times New Roman" panose="02020603050405020304" pitchFamily="18" charset="0"/>
              <a:cs typeface="Times New Roman" panose="02020603050405020304" pitchFamily="18" charset="0"/>
            </a:rPr>
            <a:t>):</a:t>
          </a:r>
          <a:r>
            <a:rPr lang="el-GR" sz="1700" kern="1200" dirty="0">
              <a:latin typeface="Times New Roman" panose="02020603050405020304" pitchFamily="18" charset="0"/>
              <a:cs typeface="Times New Roman" panose="02020603050405020304" pitchFamily="18" charset="0"/>
            </a:rPr>
            <a:t> Συμβάλει στην περαιτέρω μετάδοση του ιού, καθώς δρα δραστικά στην καταστολή του </a:t>
          </a:r>
          <a:r>
            <a:rPr lang="el-GR" sz="1700" kern="1200" dirty="0" err="1">
              <a:latin typeface="Times New Roman" panose="02020603050405020304" pitchFamily="18" charset="0"/>
              <a:cs typeface="Times New Roman" panose="02020603050405020304" pitchFamily="18" charset="0"/>
            </a:rPr>
            <a:t>ιϊκού</a:t>
          </a:r>
          <a:r>
            <a:rPr lang="el-GR" sz="1700" kern="1200" dirty="0">
              <a:latin typeface="Times New Roman" panose="02020603050405020304" pitchFamily="18" charset="0"/>
              <a:cs typeface="Times New Roman" panose="02020603050405020304" pitchFamily="18" charset="0"/>
            </a:rPr>
            <a:t> φορτίου στις γενετικές εκκρίσεις και στον ορό. Μπορεί ακόμη να γίνει χρήση της για την μείωση της μολυσματικότητας της μητέρας ενώ κυοφορεί ή θηλάζει. </a:t>
          </a:r>
        </a:p>
      </dsp:txBody>
      <dsp:txXfrm>
        <a:off x="394187" y="2488444"/>
        <a:ext cx="5419151" cy="1693484"/>
      </dsp:txXfrm>
    </dsp:sp>
    <dsp:sp modelId="{12A4E9F4-3A62-4AD2-98B6-B77F66ED3B8D}">
      <dsp:nvSpPr>
        <dsp:cNvPr id="0" name=""/>
        <dsp:cNvSpPr/>
      </dsp:nvSpPr>
      <dsp:spPr>
        <a:xfrm>
          <a:off x="168389" y="2243829"/>
          <a:ext cx="1185439" cy="17781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CB482-E7E8-439E-B13E-79159EBEDE4D}">
      <dsp:nvSpPr>
        <dsp:cNvPr id="0" name=""/>
        <dsp:cNvSpPr/>
      </dsp:nvSpPr>
      <dsp:spPr>
        <a:xfrm>
          <a:off x="6343168" y="2488444"/>
          <a:ext cx="5419151"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24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b="1" kern="1200" dirty="0">
              <a:latin typeface="Times New Roman" panose="02020603050405020304" pitchFamily="18" charset="0"/>
              <a:cs typeface="Times New Roman" panose="02020603050405020304" pitchFamily="18" charset="0"/>
            </a:rPr>
            <a:t>Χρήση προφυλακτικού</a:t>
          </a:r>
          <a:r>
            <a:rPr lang="el-GR" sz="1800" kern="1200" dirty="0">
              <a:latin typeface="Times New Roman" panose="02020603050405020304" pitchFamily="18" charset="0"/>
              <a:cs typeface="Times New Roman" panose="02020603050405020304" pitchFamily="18" charset="0"/>
            </a:rPr>
            <a:t>: Κρίνεται σημαντική καθώς αποτελεί είδος </a:t>
          </a:r>
          <a:r>
            <a:rPr lang="el-GR" sz="1800" kern="1200" dirty="0" err="1">
              <a:latin typeface="Times New Roman" panose="02020603050405020304" pitchFamily="18" charset="0"/>
              <a:cs typeface="Times New Roman" panose="02020603050405020304" pitchFamily="18" charset="0"/>
            </a:rPr>
            <a:t>ιϊκού</a:t>
          </a:r>
          <a:r>
            <a:rPr lang="el-GR" sz="1800" kern="1200" dirty="0">
              <a:latin typeface="Times New Roman" panose="02020603050405020304" pitchFamily="18" charset="0"/>
              <a:cs typeface="Times New Roman" panose="02020603050405020304" pitchFamily="18" charset="0"/>
            </a:rPr>
            <a:t> φραγμού και  μειώνει τα ποσοστά μόλυνσης από τον ιό HIV και άλλα Σεξουαλικώς μεταδιδόμενα νοσήματα. </a:t>
          </a:r>
        </a:p>
      </dsp:txBody>
      <dsp:txXfrm>
        <a:off x="6343168" y="2488444"/>
        <a:ext cx="5419151" cy="1693484"/>
      </dsp:txXfrm>
    </dsp:sp>
    <dsp:sp modelId="{C8CA8568-D242-41F9-8646-DCBE1467A810}">
      <dsp:nvSpPr>
        <dsp:cNvPr id="0" name=""/>
        <dsp:cNvSpPr/>
      </dsp:nvSpPr>
      <dsp:spPr>
        <a:xfrm>
          <a:off x="6117370" y="2243829"/>
          <a:ext cx="1185439" cy="17781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95EFD8-EB08-408A-8166-0C053A4D2DDF}">
      <dsp:nvSpPr>
        <dsp:cNvPr id="0" name=""/>
        <dsp:cNvSpPr/>
      </dsp:nvSpPr>
      <dsp:spPr>
        <a:xfrm>
          <a:off x="360588" y="4620353"/>
          <a:ext cx="5419151"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32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b="1" kern="1200" dirty="0">
              <a:latin typeface="Times New Roman" panose="02020603050405020304" pitchFamily="18" charset="0"/>
              <a:cs typeface="Times New Roman" panose="02020603050405020304" pitchFamily="18" charset="0"/>
            </a:rPr>
            <a:t>Μέσω της ενημέρωσης και ευαισθητοποίησης των πολιτών</a:t>
          </a:r>
          <a:r>
            <a:rPr lang="el-GR" sz="1700" kern="1200" dirty="0">
              <a:latin typeface="Times New Roman" panose="02020603050405020304" pitchFamily="18" charset="0"/>
              <a:cs typeface="Times New Roman" panose="02020603050405020304" pitchFamily="18" charset="0"/>
            </a:rPr>
            <a:t>, ιδίως των κοινωνικών ομάδων που βρίσκονται σε κίνδυνο. Επίσης μέσω της διοργάνωσης προγραμμάτων απεξάρτησης και χρήσης  δωρεάν αποστειρωμένων  συρριγγών, για να μειώνεται ο κίνδυνος εξάπλωσης του ιού</a:t>
          </a:r>
        </a:p>
      </dsp:txBody>
      <dsp:txXfrm>
        <a:off x="360588" y="4620353"/>
        <a:ext cx="5419151" cy="1693484"/>
      </dsp:txXfrm>
    </dsp:sp>
    <dsp:sp modelId="{56959690-85B9-4117-B96F-CEA507014A48}">
      <dsp:nvSpPr>
        <dsp:cNvPr id="0" name=""/>
        <dsp:cNvSpPr/>
      </dsp:nvSpPr>
      <dsp:spPr>
        <a:xfrm>
          <a:off x="134790" y="4375739"/>
          <a:ext cx="1185439" cy="177815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83FDF-736F-4C40-95E5-B6CAA468EAF0}">
      <dsp:nvSpPr>
        <dsp:cNvPr id="0" name=""/>
        <dsp:cNvSpPr/>
      </dsp:nvSpPr>
      <dsp:spPr>
        <a:xfrm>
          <a:off x="6242371" y="4620353"/>
          <a:ext cx="5553546" cy="1693484"/>
        </a:xfrm>
        <a:prstGeom prst="rect">
          <a:avLst/>
        </a:prstGeom>
        <a:solidFill>
          <a:schemeClr val="lt1">
            <a:alpha val="4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054"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b="1" kern="1200" dirty="0">
              <a:latin typeface="Times New Roman" panose="02020603050405020304" pitchFamily="18" charset="0"/>
              <a:cs typeface="Times New Roman" panose="02020603050405020304" pitchFamily="18" charset="0"/>
            </a:rPr>
            <a:t>Χρήση Καθαρών Ενδοφλεβίων </a:t>
          </a:r>
          <a:r>
            <a:rPr lang="el-GR" sz="1700" b="1" kern="1200" dirty="0" err="1">
              <a:latin typeface="Times New Roman" panose="02020603050405020304" pitchFamily="18" charset="0"/>
              <a:cs typeface="Times New Roman" panose="02020603050405020304" pitchFamily="18" charset="0"/>
            </a:rPr>
            <a:t>Βελόνων</a:t>
          </a:r>
          <a:r>
            <a:rPr lang="el-GR" sz="1700" b="1" kern="1200" dirty="0">
              <a:latin typeface="Times New Roman" panose="02020603050405020304" pitchFamily="18" charset="0"/>
              <a:cs typeface="Times New Roman" panose="02020603050405020304" pitchFamily="18" charset="0"/>
            </a:rPr>
            <a:t> και Εργαλείων</a:t>
          </a:r>
          <a:r>
            <a:rPr lang="el-GR" sz="1700" kern="1200" dirty="0">
              <a:latin typeface="Times New Roman" panose="02020603050405020304" pitchFamily="18" charset="0"/>
              <a:cs typeface="Times New Roman" panose="02020603050405020304" pitchFamily="18" charset="0"/>
            </a:rPr>
            <a:t>: Σε περιβάλλοντα όπου υπάρχει κίνδυνος μετάδοσης του ιού HIV μέσω αίματος, όπως στον χώρο της υγείας, είναι σημαντικό να χρησιμοποιούνται καθαρές ενδοφλέβιες βελόνες και άλλα εργαλεία, και να τηρούνται οι ασφαλείς πρακτικές διαχείρισης αποβλήτων.</a:t>
          </a:r>
        </a:p>
      </dsp:txBody>
      <dsp:txXfrm>
        <a:off x="6242371" y="4620353"/>
        <a:ext cx="5553546" cy="1693484"/>
      </dsp:txXfrm>
    </dsp:sp>
    <dsp:sp modelId="{AA822E0C-0633-4D6C-868C-06CD42B74FCE}">
      <dsp:nvSpPr>
        <dsp:cNvPr id="0" name=""/>
        <dsp:cNvSpPr/>
      </dsp:nvSpPr>
      <dsp:spPr>
        <a:xfrm>
          <a:off x="6083771" y="4375739"/>
          <a:ext cx="1185439" cy="177815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3D67F-CDC3-43FA-9B94-1588C1BCB9CA}" type="datetimeFigureOut">
              <a:t>4/4/2024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5612C-AD29-429D-902E-E626C146CE67}" type="slidenum">
              <a:t>‹#›</a:t>
            </a:fld>
            <a:endParaRPr lang="el-GR"/>
          </a:p>
        </p:txBody>
      </p:sp>
    </p:spTree>
    <p:extLst>
      <p:ext uri="{BB962C8B-B14F-4D97-AF65-F5344CB8AC3E}">
        <p14:creationId xmlns:p14="http://schemas.microsoft.com/office/powerpoint/2010/main" val="377251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9c81118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9c81118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87ab7bf3e8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87ab7bf3e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729d9724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729d9724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5868fc0f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a5868fc0f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5868fc0f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a5868fc0f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69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9501c19b6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9501c19b6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9501c19b6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9501c19b6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9501c19b6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9501c19b6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99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4/4/2024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4/4/2024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4/4/2024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4/4/2024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pubmed.ncbi.nlm.nih.gov/27074418/" TargetMode="External"/><Relationship Id="rId3" Type="http://schemas.openxmlformats.org/officeDocument/2006/relationships/hyperlink" Target="https://pubmed.ncbi.nlm.nih.gov/1356347/" TargetMode="External"/><Relationship Id="rId7" Type="http://schemas.openxmlformats.org/officeDocument/2006/relationships/hyperlink" Target="https://pubmed.ncbi.nlm.nih.gov/2034861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pubmed.ncbi.nlm.nih.gov/26179359/" TargetMode="External"/><Relationship Id="rId11" Type="http://schemas.openxmlformats.org/officeDocument/2006/relationships/hyperlink" Target="https://pubmed.ncbi.nlm.nih.gov/30487166/" TargetMode="External"/><Relationship Id="rId5" Type="http://schemas.openxmlformats.org/officeDocument/2006/relationships/hyperlink" Target="https://pubmed.ncbi.nlm.nih.gov/23284080/" TargetMode="External"/><Relationship Id="rId10" Type="http://schemas.openxmlformats.org/officeDocument/2006/relationships/hyperlink" Target="https://pubmed.ncbi.nlm.nih.gov/21034222/" TargetMode="External"/><Relationship Id="rId4" Type="http://schemas.openxmlformats.org/officeDocument/2006/relationships/hyperlink" Target="https://pubmed.ncbi.nlm.nih.gov/9038636/" TargetMode="External"/><Relationship Id="rId9" Type="http://schemas.openxmlformats.org/officeDocument/2006/relationships/hyperlink" Target="https://pubmed.ncbi.nlm.nih.gov/2611957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mc/articles/PMC3892619/" TargetMode="External"/><Relationship Id="rId3" Type="http://schemas.openxmlformats.org/officeDocument/2006/relationships/hyperlink" Target="https://pubmed.ncbi.nlm.nih.gov/23667267/" TargetMode="External"/><Relationship Id="rId7" Type="http://schemas.openxmlformats.org/officeDocument/2006/relationships/hyperlink" Target="https://pubmed.ncbi.nlm.nih.gov/2714367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pubmed.ncbi.nlm.nih.gov/9641677/" TargetMode="External"/><Relationship Id="rId5" Type="http://schemas.openxmlformats.org/officeDocument/2006/relationships/hyperlink" Target="https://pubmed.ncbi.nlm.nih.gov/17063186/" TargetMode="External"/><Relationship Id="rId4" Type="http://schemas.openxmlformats.org/officeDocument/2006/relationships/hyperlink" Target="https://pubmed.ncbi.nlm.nih.gov/27941493/" TargetMode="External"/><Relationship Id="rId9" Type="http://schemas.openxmlformats.org/officeDocument/2006/relationships/hyperlink" Target="https://pubmed.ncbi.nlm.nih.gov/3796564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pubmed.ncbi.nlm.nih.gov/17253483/" TargetMode="External"/><Relationship Id="rId3" Type="http://schemas.openxmlformats.org/officeDocument/2006/relationships/hyperlink" Target="https://www.ncbi.nlm.nih.gov/pmc/articles/PMC8315512/" TargetMode="External"/><Relationship Id="rId7" Type="http://schemas.openxmlformats.org/officeDocument/2006/relationships/hyperlink" Target="https://pubmed.ncbi.nlm.nih.gov/2521475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ncbi.nlm.nih.gov/pmc/articles/PMC3896327/" TargetMode="External"/><Relationship Id="rId5" Type="http://schemas.openxmlformats.org/officeDocument/2006/relationships/hyperlink" Target="https://pubmed.ncbi.nlm.nih.gov/35967854/" TargetMode="External"/><Relationship Id="rId4" Type="http://schemas.openxmlformats.org/officeDocument/2006/relationships/hyperlink" Target="https://www.ncbi.nlm.nih.gov/books/NBK304348/" TargetMode="External"/><Relationship Id="rId9" Type="http://schemas.openxmlformats.org/officeDocument/2006/relationships/hyperlink" Target="https://pubmed.ncbi.nlm.nih.gov/18382737/"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pubmed.ncbi.nlm.nih.gov/17638724/" TargetMode="External"/><Relationship Id="rId3" Type="http://schemas.openxmlformats.org/officeDocument/2006/relationships/hyperlink" Target="https://pubmed.ncbi.nlm.nih.gov/18687460/" TargetMode="External"/><Relationship Id="rId7" Type="http://schemas.openxmlformats.org/officeDocument/2006/relationships/hyperlink" Target="https://pubmed.ncbi.nlm.nih.gov/23485348/"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s://pubmed.ncbi.nlm.nih.gov/34314468/" TargetMode="External"/><Relationship Id="rId5" Type="http://schemas.openxmlformats.org/officeDocument/2006/relationships/hyperlink" Target="https://pubmed.ncbi.nlm.nih.gov/23238280/" TargetMode="External"/><Relationship Id="rId4" Type="http://schemas.openxmlformats.org/officeDocument/2006/relationships/hyperlink" Target="https://pubmed.ncbi.nlm.nih.gov/2176710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Εικόνα 3" descr="Εικόνα που περιέχει κείμενο, γραφιστική&#10;&#10;Περιγραφή που δημιουργήθηκε αυτόματα">
            <a:extLst>
              <a:ext uri="{FF2B5EF4-FFF2-40B4-BE49-F238E27FC236}">
                <a16:creationId xmlns:a16="http://schemas.microsoft.com/office/drawing/2014/main" id="{56A7D8A5-7C6D-21CF-4EA6-D68A98932416}"/>
              </a:ext>
            </a:extLst>
          </p:cNvPr>
          <p:cNvPicPr>
            <a:picLocks noChangeAspect="1"/>
          </p:cNvPicPr>
          <p:nvPr/>
        </p:nvPicPr>
        <p:blipFill rotWithShape="1">
          <a:blip r:embed="rId2"/>
          <a:srcRect l="426" r="-1"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A34F5F-5415-FB7F-6104-B7ACDDD703EB}"/>
              </a:ext>
            </a:extLst>
          </p:cNvPr>
          <p:cNvSpPr txBox="1"/>
          <p:nvPr/>
        </p:nvSpPr>
        <p:spPr>
          <a:xfrm>
            <a:off x="7025951" y="5730942"/>
            <a:ext cx="1688841"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AM : 1093806</a:t>
            </a:r>
            <a:endParaRPr lang="el-GR"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1AA03D9-B6A6-2A36-53F7-15F42EDCD78A}"/>
              </a:ext>
            </a:extLst>
          </p:cNvPr>
          <p:cNvSpPr txBox="1"/>
          <p:nvPr/>
        </p:nvSpPr>
        <p:spPr>
          <a:xfrm>
            <a:off x="7025951" y="6013970"/>
            <a:ext cx="1688841"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AM : 1093688</a:t>
            </a:r>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BFA768-FCBA-3689-A891-5C6B9CB94339}"/>
              </a:ext>
            </a:extLst>
          </p:cNvPr>
          <p:cNvSpPr>
            <a:spLocks noGrp="1"/>
          </p:cNvSpPr>
          <p:nvPr>
            <p:ph type="title"/>
          </p:nvPr>
        </p:nvSpPr>
        <p:spPr>
          <a:xfrm>
            <a:off x="5076430" y="11969"/>
            <a:ext cx="10972800" cy="7636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latin typeface="Times New Roman"/>
                <a:cs typeface="Times New Roman"/>
              </a:rPr>
              <a:t>04.ΔΙΑΓΝΩΣΗ (2/</a:t>
            </a:r>
            <a:r>
              <a:rPr lang="en-US" sz="2400" dirty="0">
                <a:latin typeface="Times New Roman"/>
                <a:cs typeface="Times New Roman"/>
              </a:rPr>
              <a:t>3</a:t>
            </a:r>
            <a:r>
              <a:rPr lang="el-GR" sz="2400" dirty="0">
                <a:latin typeface="Times New Roman"/>
                <a:cs typeface="Times New Roman"/>
              </a:rPr>
              <a:t>)</a:t>
            </a:r>
          </a:p>
        </p:txBody>
      </p:sp>
      <p:graphicFrame>
        <p:nvGraphicFramePr>
          <p:cNvPr id="3" name="Διάγραμμα 2">
            <a:extLst>
              <a:ext uri="{FF2B5EF4-FFF2-40B4-BE49-F238E27FC236}">
                <a16:creationId xmlns:a16="http://schemas.microsoft.com/office/drawing/2014/main" id="{A4033FDD-7C5E-EC3F-B3F0-C7A6250C90F7}"/>
              </a:ext>
            </a:extLst>
          </p:cNvPr>
          <p:cNvGraphicFramePr/>
          <p:nvPr>
            <p:extLst>
              <p:ext uri="{D42A27DB-BD31-4B8C-83A1-F6EECF244321}">
                <p14:modId xmlns:p14="http://schemas.microsoft.com/office/powerpoint/2010/main" val="1513194211"/>
              </p:ext>
            </p:extLst>
          </p:nvPr>
        </p:nvGraphicFramePr>
        <p:xfrm>
          <a:off x="121920" y="1033565"/>
          <a:ext cx="12070080" cy="523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a:extLst>
              <a:ext uri="{FF2B5EF4-FFF2-40B4-BE49-F238E27FC236}">
                <a16:creationId xmlns:a16="http://schemas.microsoft.com/office/drawing/2014/main" id="{C42DE57D-5E6A-55EF-3E07-3A71665A9D0C}"/>
              </a:ext>
            </a:extLst>
          </p:cNvPr>
          <p:cNvPicPr>
            <a:picLocks noChangeAspect="1"/>
          </p:cNvPicPr>
          <p:nvPr/>
        </p:nvPicPr>
        <p:blipFill>
          <a:blip r:embed="rId7"/>
          <a:stretch>
            <a:fillRect/>
          </a:stretch>
        </p:blipFill>
        <p:spPr>
          <a:xfrm>
            <a:off x="7821875" y="195249"/>
            <a:ext cx="538480" cy="538480"/>
          </a:xfrm>
          <a:prstGeom prst="rect">
            <a:avLst/>
          </a:prstGeom>
        </p:spPr>
      </p:pic>
    </p:spTree>
    <p:extLst>
      <p:ext uri="{BB962C8B-B14F-4D97-AF65-F5344CB8AC3E}">
        <p14:creationId xmlns:p14="http://schemas.microsoft.com/office/powerpoint/2010/main" val="405884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8E0C-48DB-2FDC-63B6-336559289DE8}"/>
              </a:ext>
            </a:extLst>
          </p:cNvPr>
          <p:cNvSpPr>
            <a:spLocks noGrp="1"/>
          </p:cNvSpPr>
          <p:nvPr>
            <p:ph type="title"/>
          </p:nvPr>
        </p:nvSpPr>
        <p:spPr>
          <a:xfrm>
            <a:off x="790574" y="122529"/>
            <a:ext cx="10515600" cy="1325563"/>
          </a:xfrm>
        </p:spPr>
        <p:txBody>
          <a:bodyPr>
            <a:normAutofit/>
          </a:bodyPr>
          <a:lstStyle/>
          <a:p>
            <a:pPr algn="ctr"/>
            <a:r>
              <a:rPr lang="el-GR" sz="2400" dirty="0">
                <a:latin typeface="Times New Roman" panose="02020603050405020304" pitchFamily="18" charset="0"/>
                <a:cs typeface="Times New Roman" panose="02020603050405020304" pitchFamily="18" charset="0"/>
              </a:rPr>
              <a:t>04. ΔΙΑΓΝΩΣΗ (3/3)</a:t>
            </a:r>
          </a:p>
        </p:txBody>
      </p:sp>
      <p:pic>
        <p:nvPicPr>
          <p:cNvPr id="4" name="Picture 3" descr="A person taking a blood test&#10;&#10;Description automatically generated">
            <a:extLst>
              <a:ext uri="{FF2B5EF4-FFF2-40B4-BE49-F238E27FC236}">
                <a16:creationId xmlns:a16="http://schemas.microsoft.com/office/drawing/2014/main" id="{698321B1-24A0-DA2F-7C69-75AEEAD2E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09" y="1448092"/>
            <a:ext cx="10664695" cy="4190707"/>
          </a:xfrm>
          <a:prstGeom prst="rect">
            <a:avLst/>
          </a:prstGeom>
        </p:spPr>
      </p:pic>
    </p:spTree>
    <p:extLst>
      <p:ext uri="{BB962C8B-B14F-4D97-AF65-F5344CB8AC3E}">
        <p14:creationId xmlns:p14="http://schemas.microsoft.com/office/powerpoint/2010/main" val="117105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6F2EF-2CD4-C069-207C-889AD8224494}"/>
              </a:ext>
            </a:extLst>
          </p:cNvPr>
          <p:cNvSpPr>
            <a:spLocks noGrp="1"/>
          </p:cNvSpPr>
          <p:nvPr>
            <p:ph type="title"/>
          </p:nvPr>
        </p:nvSpPr>
        <p:spPr>
          <a:xfrm>
            <a:off x="1537825" y="-61360"/>
            <a:ext cx="5105400" cy="5477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latin typeface="Times New Roman" panose="02020603050405020304" pitchFamily="18" charset="0"/>
                <a:cs typeface="Times New Roman" panose="02020603050405020304" pitchFamily="18" charset="0"/>
              </a:rPr>
              <a:t>05. ΠΑΘΟΛΟΓΊΑ ΤΗΣ ΝΌΣΟΥ</a:t>
            </a:r>
            <a:r>
              <a:rPr lang="en-US" sz="2400" dirty="0">
                <a:latin typeface="Times New Roman" panose="02020603050405020304" pitchFamily="18" charset="0"/>
                <a:cs typeface="Times New Roman" panose="02020603050405020304" pitchFamily="18" charset="0"/>
              </a:rPr>
              <a:t> (1/ 2)</a:t>
            </a:r>
            <a:endParaRPr lang="el-GR" sz="2400" dirty="0">
              <a:latin typeface="Times New Roman" panose="02020603050405020304" pitchFamily="18" charset="0"/>
              <a:cs typeface="Times New Roman" panose="02020603050405020304" pitchFamily="18" charset="0"/>
            </a:endParaRPr>
          </a:p>
        </p:txBody>
      </p:sp>
      <p:pic>
        <p:nvPicPr>
          <p:cNvPr id="1739" name="Εικόνα 1738" descr="Εικόνα που περιέχει κείμενο, καρτούν&#10;&#10;Περιγραφή που δημιουργήθηκε αυτόματα">
            <a:extLst>
              <a:ext uri="{FF2B5EF4-FFF2-40B4-BE49-F238E27FC236}">
                <a16:creationId xmlns:a16="http://schemas.microsoft.com/office/drawing/2014/main" id="{F40BFD11-0B78-FF15-72A2-5C42F127ABA3}"/>
              </a:ext>
            </a:extLst>
          </p:cNvPr>
          <p:cNvPicPr>
            <a:picLocks noChangeAspect="1"/>
          </p:cNvPicPr>
          <p:nvPr/>
        </p:nvPicPr>
        <p:blipFill>
          <a:blip r:embed="rId2"/>
          <a:stretch>
            <a:fillRect/>
          </a:stretch>
        </p:blipFill>
        <p:spPr>
          <a:xfrm>
            <a:off x="8802226" y="0"/>
            <a:ext cx="3426749" cy="6858000"/>
          </a:xfrm>
          <a:prstGeom prst="rect">
            <a:avLst/>
          </a:prstGeom>
        </p:spPr>
      </p:pic>
      <p:sp>
        <p:nvSpPr>
          <p:cNvPr id="1753" name="TextBox 1752">
            <a:extLst>
              <a:ext uri="{FF2B5EF4-FFF2-40B4-BE49-F238E27FC236}">
                <a16:creationId xmlns:a16="http://schemas.microsoft.com/office/drawing/2014/main" id="{A2B4D2DD-B31F-5250-2FC7-16634202821F}"/>
              </a:ext>
            </a:extLst>
          </p:cNvPr>
          <p:cNvSpPr txBox="1"/>
          <p:nvPr/>
        </p:nvSpPr>
        <p:spPr>
          <a:xfrm>
            <a:off x="6985000" y="120591"/>
            <a:ext cx="1778000"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Έκθεση του βλεννογόνου στον </a:t>
            </a:r>
            <a:r>
              <a:rPr lang="el-GR" sz="1600" dirty="0" err="1">
                <a:latin typeface="Times New Roman" panose="02020603050405020304" pitchFamily="18" charset="0"/>
                <a:cs typeface="Times New Roman" panose="02020603050405020304" pitchFamily="18" charset="0"/>
              </a:rPr>
              <a:t>ιο</a:t>
            </a:r>
            <a:r>
              <a:rPr lang="el-GR" sz="1600" dirty="0">
                <a:latin typeface="Times New Roman" panose="02020603050405020304" pitchFamily="18" charset="0"/>
                <a:cs typeface="Times New Roman" panose="02020603050405020304" pitchFamily="18" charset="0"/>
              </a:rPr>
              <a:t> του HIV</a:t>
            </a:r>
          </a:p>
        </p:txBody>
      </p:sp>
      <p:sp>
        <p:nvSpPr>
          <p:cNvPr id="1754" name="TextBox 1753">
            <a:extLst>
              <a:ext uri="{FF2B5EF4-FFF2-40B4-BE49-F238E27FC236}">
                <a16:creationId xmlns:a16="http://schemas.microsoft.com/office/drawing/2014/main" id="{46F0FC81-CF72-068B-B1D9-A89ADB62E75E}"/>
              </a:ext>
            </a:extLst>
          </p:cNvPr>
          <p:cNvSpPr txBox="1"/>
          <p:nvPr/>
        </p:nvSpPr>
        <p:spPr>
          <a:xfrm>
            <a:off x="7508240" y="1041399"/>
            <a:ext cx="1343659"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Μόλυνση</a:t>
            </a:r>
          </a:p>
        </p:txBody>
      </p:sp>
      <p:sp>
        <p:nvSpPr>
          <p:cNvPr id="1755" name="TextBox 1754">
            <a:extLst>
              <a:ext uri="{FF2B5EF4-FFF2-40B4-BE49-F238E27FC236}">
                <a16:creationId xmlns:a16="http://schemas.microsoft.com/office/drawing/2014/main" id="{31CF66FD-DEDE-33E5-C761-1A3B5C21B1B5}"/>
              </a:ext>
            </a:extLst>
          </p:cNvPr>
          <p:cNvSpPr txBox="1"/>
          <p:nvPr/>
        </p:nvSpPr>
        <p:spPr>
          <a:xfrm>
            <a:off x="6858001" y="1371599"/>
            <a:ext cx="1993900"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Σύντηξη CD4+ λεμφοκυττάρων και </a:t>
            </a:r>
            <a:r>
              <a:rPr lang="el-GR" sz="1600" dirty="0" err="1">
                <a:latin typeface="Times New Roman" panose="02020603050405020304" pitchFamily="18" charset="0"/>
                <a:cs typeface="Times New Roman" panose="02020603050405020304" pitchFamily="18" charset="0"/>
              </a:rPr>
              <a:t>δενδρικών</a:t>
            </a:r>
            <a:r>
              <a:rPr lang="el-GR" sz="1600" dirty="0">
                <a:latin typeface="Times New Roman" panose="02020603050405020304" pitchFamily="18" charset="0"/>
                <a:cs typeface="Times New Roman" panose="02020603050405020304" pitchFamily="18" charset="0"/>
              </a:rPr>
              <a:t> κυττάρων</a:t>
            </a:r>
          </a:p>
        </p:txBody>
      </p:sp>
      <p:sp>
        <p:nvSpPr>
          <p:cNvPr id="1756" name="TextBox 1755">
            <a:extLst>
              <a:ext uri="{FF2B5EF4-FFF2-40B4-BE49-F238E27FC236}">
                <a16:creationId xmlns:a16="http://schemas.microsoft.com/office/drawing/2014/main" id="{945E3EB9-C607-CC7F-E476-CD0C60CBA5D7}"/>
              </a:ext>
            </a:extLst>
          </p:cNvPr>
          <p:cNvSpPr txBox="1"/>
          <p:nvPr/>
        </p:nvSpPr>
        <p:spPr>
          <a:xfrm>
            <a:off x="6643225" y="2339905"/>
            <a:ext cx="2159000"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Μεταφορά του ιού </a:t>
            </a:r>
          </a:p>
          <a:p>
            <a:pPr algn="r"/>
            <a:r>
              <a:rPr lang="el-GR" sz="1600" dirty="0">
                <a:latin typeface="Times New Roman" panose="02020603050405020304" pitchFamily="18" charset="0"/>
                <a:cs typeface="Times New Roman" panose="02020603050405020304" pitchFamily="18" charset="0"/>
              </a:rPr>
              <a:t>στους περιφερειακούς λεμφαδένες</a:t>
            </a:r>
          </a:p>
        </p:txBody>
      </p:sp>
      <p:sp>
        <p:nvSpPr>
          <p:cNvPr id="1757" name="TextBox 1756">
            <a:extLst>
              <a:ext uri="{FF2B5EF4-FFF2-40B4-BE49-F238E27FC236}">
                <a16:creationId xmlns:a16="http://schemas.microsoft.com/office/drawing/2014/main" id="{F7928D38-946C-4088-C30C-F151061A93A9}"/>
              </a:ext>
            </a:extLst>
          </p:cNvPr>
          <p:cNvSpPr txBox="1"/>
          <p:nvPr/>
        </p:nvSpPr>
        <p:spPr>
          <a:xfrm>
            <a:off x="6692899" y="3213099"/>
            <a:ext cx="2159000" cy="11079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Εξάπλωση της μόλυνσης σε ενεργοποιημένα CD4+ λεμφοκύτταρα</a:t>
            </a:r>
          </a:p>
        </p:txBody>
      </p:sp>
      <p:sp>
        <p:nvSpPr>
          <p:cNvPr id="1758" name="TextBox 1757">
            <a:extLst>
              <a:ext uri="{FF2B5EF4-FFF2-40B4-BE49-F238E27FC236}">
                <a16:creationId xmlns:a16="http://schemas.microsoft.com/office/drawing/2014/main" id="{E131B917-3625-F500-CF2C-43BD6E6D1A44}"/>
              </a:ext>
            </a:extLst>
          </p:cNvPr>
          <p:cNvSpPr txBox="1"/>
          <p:nvPr/>
        </p:nvSpPr>
        <p:spPr>
          <a:xfrm>
            <a:off x="6819899" y="4313114"/>
            <a:ext cx="2032000" cy="11079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1600" dirty="0">
                <a:latin typeface="Times New Roman" panose="02020603050405020304" pitchFamily="18" charset="0"/>
                <a:cs typeface="Times New Roman" panose="02020603050405020304" pitchFamily="18" charset="0"/>
              </a:rPr>
              <a:t>Είσοδος μολυσμένων κυττάρων στην κυκλοφορία του αίματος</a:t>
            </a:r>
          </a:p>
        </p:txBody>
      </p:sp>
      <p:sp>
        <p:nvSpPr>
          <p:cNvPr id="1759" name="TextBox 1758">
            <a:extLst>
              <a:ext uri="{FF2B5EF4-FFF2-40B4-BE49-F238E27FC236}">
                <a16:creationId xmlns:a16="http://schemas.microsoft.com/office/drawing/2014/main" id="{F6351CCC-9A61-47E2-9FD0-0E244F006B82}"/>
              </a:ext>
            </a:extLst>
          </p:cNvPr>
          <p:cNvSpPr txBox="1"/>
          <p:nvPr/>
        </p:nvSpPr>
        <p:spPr>
          <a:xfrm>
            <a:off x="6858000" y="5574346"/>
            <a:ext cx="2032000" cy="88921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l-GR" sz="2489" dirty="0">
                <a:latin typeface="Times New Roman" panose="02020603050405020304" pitchFamily="18" charset="0"/>
                <a:cs typeface="Times New Roman" panose="02020603050405020304" pitchFamily="18" charset="0"/>
              </a:rPr>
              <a:t>Ευρεία διάδοση </a:t>
            </a:r>
          </a:p>
        </p:txBody>
      </p:sp>
      <p:graphicFrame>
        <p:nvGraphicFramePr>
          <p:cNvPr id="11" name="Διάγραμμα 10">
            <a:extLst>
              <a:ext uri="{FF2B5EF4-FFF2-40B4-BE49-F238E27FC236}">
                <a16:creationId xmlns:a16="http://schemas.microsoft.com/office/drawing/2014/main" id="{FA804D37-73D3-4EE0-2AE0-0135AC85B2AB}"/>
              </a:ext>
            </a:extLst>
          </p:cNvPr>
          <p:cNvGraphicFramePr/>
          <p:nvPr>
            <p:extLst>
              <p:ext uri="{D42A27DB-BD31-4B8C-83A1-F6EECF244321}">
                <p14:modId xmlns:p14="http://schemas.microsoft.com/office/powerpoint/2010/main" val="3915587530"/>
              </p:ext>
            </p:extLst>
          </p:nvPr>
        </p:nvGraphicFramePr>
        <p:xfrm>
          <a:off x="-1231641" y="394436"/>
          <a:ext cx="9603127" cy="641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8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6F2EF-2CD4-C069-207C-889AD8224494}"/>
              </a:ext>
            </a:extLst>
          </p:cNvPr>
          <p:cNvSpPr>
            <a:spLocks noGrp="1"/>
          </p:cNvSpPr>
          <p:nvPr>
            <p:ph type="title"/>
          </p:nvPr>
        </p:nvSpPr>
        <p:spPr>
          <a:xfrm>
            <a:off x="3317977" y="192699"/>
            <a:ext cx="5105400" cy="547700"/>
          </a:xfrm>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667" dirty="0">
                <a:latin typeface="Times New Roman" panose="02020603050405020304" pitchFamily="18" charset="0"/>
                <a:cs typeface="Times New Roman" panose="02020603050405020304" pitchFamily="18" charset="0"/>
              </a:rPr>
              <a:t>05. ΠΑΘΟΛΟΓΊΑ ΤΗΣ ΝΌΣΟΥ</a:t>
            </a:r>
            <a:r>
              <a:rPr lang="en-US" sz="2667" dirty="0">
                <a:latin typeface="Times New Roman" panose="02020603050405020304" pitchFamily="18" charset="0"/>
                <a:cs typeface="Times New Roman" panose="02020603050405020304" pitchFamily="18" charset="0"/>
              </a:rPr>
              <a:t>(2/2)</a:t>
            </a:r>
            <a:endParaRPr lang="el-GR" sz="2667" dirty="0">
              <a:latin typeface="Times New Roman" panose="02020603050405020304" pitchFamily="18" charset="0"/>
              <a:cs typeface="Times New Roman" panose="02020603050405020304" pitchFamily="18" charset="0"/>
            </a:endParaRPr>
          </a:p>
        </p:txBody>
      </p:sp>
      <p:graphicFrame>
        <p:nvGraphicFramePr>
          <p:cNvPr id="3" name="Διάγραμμα 2">
            <a:extLst>
              <a:ext uri="{FF2B5EF4-FFF2-40B4-BE49-F238E27FC236}">
                <a16:creationId xmlns:a16="http://schemas.microsoft.com/office/drawing/2014/main" id="{67C71124-646A-16E2-79F9-87FC78B587CA}"/>
              </a:ext>
            </a:extLst>
          </p:cNvPr>
          <p:cNvGraphicFramePr/>
          <p:nvPr>
            <p:extLst>
              <p:ext uri="{D42A27DB-BD31-4B8C-83A1-F6EECF244321}">
                <p14:modId xmlns:p14="http://schemas.microsoft.com/office/powerpoint/2010/main" val="2488430117"/>
              </p:ext>
            </p:extLst>
          </p:nvPr>
        </p:nvGraphicFramePr>
        <p:xfrm>
          <a:off x="88388" y="597159"/>
          <a:ext cx="12015223" cy="626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38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title"/>
          </p:nvPr>
        </p:nvSpPr>
        <p:spPr>
          <a:xfrm>
            <a:off x="227549" y="-26791"/>
            <a:ext cx="10985200" cy="748800"/>
          </a:xfrm>
          <a:prstGeom prst="rect">
            <a:avLst/>
          </a:prstGeom>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400" dirty="0">
                <a:latin typeface="Times New Roman"/>
              </a:rPr>
              <a:t>06. ΘΕΡΑΠΕΙΑ (1/ 2)</a:t>
            </a:r>
          </a:p>
        </p:txBody>
      </p:sp>
      <p:sp>
        <p:nvSpPr>
          <p:cNvPr id="304" name="Google Shape;304;p24"/>
          <p:cNvSpPr/>
          <p:nvPr/>
        </p:nvSpPr>
        <p:spPr>
          <a:xfrm>
            <a:off x="381386" y="639718"/>
            <a:ext cx="11760073" cy="2019676"/>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6" name="Google Shape;306;p24"/>
          <p:cNvSpPr txBox="1"/>
          <p:nvPr/>
        </p:nvSpPr>
        <p:spPr>
          <a:xfrm>
            <a:off x="884829" y="1243120"/>
            <a:ext cx="2503714" cy="1135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600" dirty="0">
                <a:solidFill>
                  <a:srgbClr val="444444"/>
                </a:solidFill>
                <a:latin typeface="Times New Roman" panose="02020603050405020304" pitchFamily="18" charset="0"/>
                <a:ea typeface="Montserrat SemiBold"/>
                <a:cs typeface="Times New Roman" panose="02020603050405020304" pitchFamily="18" charset="0"/>
              </a:rPr>
              <a:t>Αναστολείς αντίστροφης </a:t>
            </a:r>
          </a:p>
          <a:p>
            <a:r>
              <a:rPr lang="en" sz="1600" dirty="0">
                <a:solidFill>
                  <a:srgbClr val="444444"/>
                </a:solidFill>
                <a:latin typeface="Times New Roman" panose="02020603050405020304" pitchFamily="18" charset="0"/>
                <a:ea typeface="Montserrat SemiBold"/>
                <a:cs typeface="Times New Roman" panose="02020603050405020304" pitchFamily="18" charset="0"/>
              </a:rPr>
              <a:t>μεταγραφάσης:</a:t>
            </a:r>
            <a:endParaRPr lang="el-GR" sz="1600" dirty="0">
              <a:solidFill>
                <a:srgbClr val="444444"/>
              </a:solidFill>
              <a:latin typeface="Times New Roman" panose="02020603050405020304" pitchFamily="18" charset="0"/>
              <a:ea typeface="Montserrat SemiBold"/>
              <a:cs typeface="Times New Roman" panose="02020603050405020304" pitchFamily="18" charset="0"/>
            </a:endParaRPr>
          </a:p>
          <a:p>
            <a:pPr marL="0" lvl="0" indent="0" algn="l">
              <a:spcBef>
                <a:spcPts val="0"/>
              </a:spcBef>
              <a:spcAft>
                <a:spcPts val="0"/>
              </a:spcAft>
              <a:buNone/>
            </a:pPr>
            <a:endParaRPr lang="en" sz="2100" dirty="0">
              <a:solidFill>
                <a:schemeClr val="accent4"/>
              </a:solidFill>
              <a:latin typeface="Montserrat SemiBold"/>
              <a:ea typeface="Montserrat SemiBold"/>
              <a:cs typeface="Montserrat SemiBold"/>
            </a:endParaRPr>
          </a:p>
        </p:txBody>
      </p:sp>
      <p:sp>
        <p:nvSpPr>
          <p:cNvPr id="307" name="Google Shape;307;p24"/>
          <p:cNvSpPr txBox="1"/>
          <p:nvPr/>
        </p:nvSpPr>
        <p:spPr>
          <a:xfrm>
            <a:off x="3032449" y="915471"/>
            <a:ext cx="9013369" cy="153474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Char char="•"/>
            </a:pPr>
            <a:r>
              <a:rPr lang="en" sz="1600" b="1" dirty="0">
                <a:solidFill>
                  <a:srgbClr val="444444"/>
                </a:solidFill>
                <a:latin typeface="Times New Roman" panose="02020603050405020304" pitchFamily="18" charset="0"/>
                <a:cs typeface="Times New Roman" panose="02020603050405020304" pitchFamily="18" charset="0"/>
              </a:rPr>
              <a:t>Νουκλεοσιδικοί αναστολείς της αντίστροφης μεταγραφάσης</a:t>
            </a:r>
            <a:r>
              <a:rPr lang="en" sz="1600" dirty="0">
                <a:solidFill>
                  <a:srgbClr val="444444"/>
                </a:solidFill>
                <a:latin typeface="Times New Roman" panose="02020603050405020304" pitchFamily="18" charset="0"/>
                <a:cs typeface="Times New Roman" panose="02020603050405020304" pitchFamily="18" charset="0"/>
              </a:rPr>
              <a:t>:  Ενσωματόνωνται στο νέο DNA του ιού και δεν επιτρέπουν στην αντίστροφη μεταγραφάση να προσαρμοστεί και να συνεχίσει τη μεταγραφή του DNA, καθιστώντας το νέο DNA μη λειτουργικό.</a:t>
            </a:r>
            <a:endParaRPr lang="en-US" sz="1600" dirty="0">
              <a:solidFill>
                <a:srgbClr val="444444"/>
              </a:solidFill>
              <a:latin typeface="Times New Roman" panose="02020603050405020304" pitchFamily="18" charset="0"/>
              <a:cs typeface="Times New Roman" panose="02020603050405020304" pitchFamily="18" charset="0"/>
            </a:endParaRPr>
          </a:p>
          <a:p>
            <a:pPr marL="742950" lvl="1" indent="-285750">
              <a:buChar char="•"/>
            </a:pPr>
            <a:r>
              <a:rPr lang="en" sz="1600" b="1" dirty="0">
                <a:solidFill>
                  <a:srgbClr val="444444"/>
                </a:solidFill>
                <a:latin typeface="Times New Roman" panose="02020603050405020304" pitchFamily="18" charset="0"/>
                <a:cs typeface="Times New Roman" panose="02020603050405020304" pitchFamily="18" charset="0"/>
              </a:rPr>
              <a:t>Μη νουκλεοσιδικοί αναστολείς της αντίστροφης μεταγραφάσης: </a:t>
            </a:r>
            <a:r>
              <a:rPr lang="el-GR" sz="1600" dirty="0">
                <a:solidFill>
                  <a:srgbClr val="444444"/>
                </a:solidFill>
                <a:latin typeface="Times New Roman" panose="02020603050405020304" pitchFamily="18" charset="0"/>
                <a:cs typeface="Times New Roman" panose="02020603050405020304" pitchFamily="18" charset="0"/>
              </a:rPr>
              <a:t>Σ</a:t>
            </a:r>
            <a:r>
              <a:rPr lang="en" sz="1600" dirty="0">
                <a:solidFill>
                  <a:srgbClr val="444444"/>
                </a:solidFill>
                <a:latin typeface="Times New Roman" panose="02020603050405020304" pitchFamily="18" charset="0"/>
                <a:cs typeface="Times New Roman" panose="02020603050405020304" pitchFamily="18" charset="0"/>
              </a:rPr>
              <a:t>υνδέονται κατ’ ευθείαν με το μόριο της ανάστροφης μεταγραφάσης και το εμποδίζουν να λειτουργήσει.</a:t>
            </a:r>
            <a:endParaRPr lang="en-US" sz="1600" dirty="0">
              <a:solidFill>
                <a:srgbClr val="444444"/>
              </a:solidFill>
              <a:latin typeface="Times New Roman" panose="02020603050405020304" pitchFamily="18" charset="0"/>
              <a:cs typeface="Times New Roman" panose="02020603050405020304" pitchFamily="18" charset="0"/>
            </a:endParaRPr>
          </a:p>
          <a:p>
            <a:pPr marL="742950" lvl="1" indent="-285750">
              <a:buChar char="•"/>
            </a:pPr>
            <a:r>
              <a:rPr lang="en" sz="1600" b="1" dirty="0" err="1">
                <a:solidFill>
                  <a:srgbClr val="444444"/>
                </a:solidFill>
                <a:latin typeface="Times New Roman" panose="02020603050405020304" pitchFamily="18" charset="0"/>
                <a:cs typeface="Times New Roman" panose="02020603050405020304" pitchFamily="18" charset="0"/>
              </a:rPr>
              <a:t>Μερικά</a:t>
            </a:r>
            <a:r>
              <a:rPr lang="en" sz="1600" b="1" dirty="0">
                <a:solidFill>
                  <a:srgbClr val="444444"/>
                </a:solidFill>
                <a:latin typeface="Times New Roman" panose="02020603050405020304" pitchFamily="18" charset="0"/>
                <a:cs typeface="Times New Roman" panose="02020603050405020304" pitchFamily="18" charset="0"/>
              </a:rPr>
              <a:t> παρα</a:t>
            </a:r>
            <a:r>
              <a:rPr lang="en" sz="1600" b="1" dirty="0" err="1">
                <a:solidFill>
                  <a:srgbClr val="444444"/>
                </a:solidFill>
                <a:latin typeface="Times New Roman" panose="02020603050405020304" pitchFamily="18" charset="0"/>
                <a:cs typeface="Times New Roman" panose="02020603050405020304" pitchFamily="18" charset="0"/>
              </a:rPr>
              <a:t>δείγμ</a:t>
            </a:r>
            <a:r>
              <a:rPr lang="en" sz="1600" b="1" dirty="0">
                <a:solidFill>
                  <a:srgbClr val="444444"/>
                </a:solidFill>
                <a:latin typeface="Times New Roman" panose="02020603050405020304" pitchFamily="18" charset="0"/>
                <a:cs typeface="Times New Roman" panose="02020603050405020304" pitchFamily="18" charset="0"/>
              </a:rPr>
              <a:t>ατα </a:t>
            </a:r>
            <a:r>
              <a:rPr lang="en" sz="1600" dirty="0">
                <a:solidFill>
                  <a:srgbClr val="444444"/>
                </a:solidFill>
                <a:latin typeface="Times New Roman" panose="02020603050405020304" pitchFamily="18" charset="0"/>
                <a:cs typeface="Times New Roman" panose="02020603050405020304" pitchFamily="18" charset="0"/>
              </a:rPr>
              <a:t>: </a:t>
            </a:r>
            <a:r>
              <a:rPr lang="en" sz="1600" dirty="0" err="1">
                <a:solidFill>
                  <a:srgbClr val="444444"/>
                </a:solidFill>
                <a:latin typeface="Times New Roman" panose="02020603050405020304" pitchFamily="18" charset="0"/>
                <a:cs typeface="Times New Roman" panose="02020603050405020304" pitchFamily="18" charset="0"/>
              </a:rPr>
              <a:t>ζιντο</a:t>
            </a:r>
            <a:r>
              <a:rPr lang="en" sz="1600" dirty="0">
                <a:solidFill>
                  <a:srgbClr val="444444"/>
                </a:solidFill>
                <a:latin typeface="Times New Roman" panose="02020603050405020304" pitchFamily="18" charset="0"/>
                <a:cs typeface="Times New Roman" panose="02020603050405020304" pitchFamily="18" charset="0"/>
              </a:rPr>
              <a:t>β</a:t>
            </a:r>
            <a:r>
              <a:rPr lang="en" sz="1600" dirty="0" err="1">
                <a:solidFill>
                  <a:srgbClr val="444444"/>
                </a:solidFill>
                <a:latin typeface="Times New Roman" panose="02020603050405020304" pitchFamily="18" charset="0"/>
                <a:cs typeface="Times New Roman" panose="02020603050405020304" pitchFamily="18" charset="0"/>
              </a:rPr>
              <a:t>ουδίνη</a:t>
            </a:r>
            <a:r>
              <a:rPr lang="en" sz="1600" dirty="0">
                <a:solidFill>
                  <a:srgbClr val="444444"/>
                </a:solidFill>
                <a:latin typeface="Times New Roman" panose="02020603050405020304" pitchFamily="18" charset="0"/>
                <a:cs typeface="Times New Roman" panose="02020603050405020304" pitchFamily="18" charset="0"/>
              </a:rPr>
              <a:t>, </a:t>
            </a:r>
            <a:r>
              <a:rPr lang="en" sz="1600" dirty="0" err="1">
                <a:solidFill>
                  <a:srgbClr val="444444"/>
                </a:solidFill>
                <a:latin typeface="Times New Roman" panose="02020603050405020304" pitchFamily="18" charset="0"/>
                <a:cs typeface="Times New Roman" panose="02020603050405020304" pitchFamily="18" charset="0"/>
              </a:rPr>
              <a:t>εφ</a:t>
            </a:r>
            <a:r>
              <a:rPr lang="en" sz="1600" dirty="0">
                <a:solidFill>
                  <a:srgbClr val="444444"/>
                </a:solidFill>
                <a:latin typeface="Times New Roman" panose="02020603050405020304" pitchFamily="18" charset="0"/>
                <a:cs typeface="Times New Roman" panose="02020603050405020304" pitchFamily="18" charset="0"/>
              </a:rPr>
              <a:t>αβ</a:t>
            </a:r>
            <a:r>
              <a:rPr lang="en" sz="1600" dirty="0" err="1">
                <a:solidFill>
                  <a:srgbClr val="444444"/>
                </a:solidFill>
                <a:latin typeface="Times New Roman" panose="02020603050405020304" pitchFamily="18" charset="0"/>
                <a:cs typeface="Times New Roman" panose="02020603050405020304" pitchFamily="18" charset="0"/>
              </a:rPr>
              <a:t>ιρέντ</a:t>
            </a:r>
            <a:r>
              <a:rPr lang="en" sz="1600" dirty="0">
                <a:solidFill>
                  <a:srgbClr val="444444"/>
                </a:solidFill>
                <a:latin typeface="Times New Roman" panose="02020603050405020304" pitchFamily="18" charset="0"/>
                <a:cs typeface="Times New Roman" panose="02020603050405020304" pitchFamily="18" charset="0"/>
              </a:rPr>
              <a:t>, και </a:t>
            </a:r>
            <a:r>
              <a:rPr lang="en" sz="1600" dirty="0" err="1">
                <a:solidFill>
                  <a:srgbClr val="444444"/>
                </a:solidFill>
                <a:latin typeface="Times New Roman" panose="02020603050405020304" pitchFamily="18" charset="0"/>
                <a:cs typeface="Times New Roman" panose="02020603050405020304" pitchFamily="18" charset="0"/>
              </a:rPr>
              <a:t>νε</a:t>
            </a:r>
            <a:r>
              <a:rPr lang="en" sz="1600" dirty="0">
                <a:solidFill>
                  <a:srgbClr val="444444"/>
                </a:solidFill>
                <a:latin typeface="Times New Roman" panose="02020603050405020304" pitchFamily="18" charset="0"/>
                <a:cs typeface="Times New Roman" panose="02020603050405020304" pitchFamily="18" charset="0"/>
              </a:rPr>
              <a:t>β</a:t>
            </a:r>
            <a:r>
              <a:rPr lang="en" sz="1600" dirty="0" err="1">
                <a:solidFill>
                  <a:srgbClr val="444444"/>
                </a:solidFill>
                <a:latin typeface="Times New Roman" panose="02020603050405020304" pitchFamily="18" charset="0"/>
                <a:cs typeface="Times New Roman" panose="02020603050405020304" pitchFamily="18" charset="0"/>
              </a:rPr>
              <a:t>ιρ</a:t>
            </a:r>
            <a:r>
              <a:rPr lang="en" sz="1600" dirty="0">
                <a:solidFill>
                  <a:srgbClr val="444444"/>
                </a:solidFill>
                <a:latin typeface="Times New Roman" panose="02020603050405020304" pitchFamily="18" charset="0"/>
                <a:cs typeface="Times New Roman" panose="02020603050405020304" pitchFamily="18" charset="0"/>
              </a:rPr>
              <a:t>απ</a:t>
            </a:r>
            <a:r>
              <a:rPr lang="en" sz="1600" dirty="0" err="1">
                <a:solidFill>
                  <a:srgbClr val="444444"/>
                </a:solidFill>
                <a:latin typeface="Times New Roman" panose="02020603050405020304" pitchFamily="18" charset="0"/>
                <a:cs typeface="Times New Roman" panose="02020603050405020304" pitchFamily="18" charset="0"/>
              </a:rPr>
              <a:t>ίνη</a:t>
            </a:r>
            <a:r>
              <a:rPr lang="en" sz="1600" dirty="0">
                <a:solidFill>
                  <a:srgbClr val="444444"/>
                </a:solidFill>
                <a:latin typeface="Times New Roman" panose="02020603050405020304" pitchFamily="18" charset="0"/>
                <a:cs typeface="Times New Roman" panose="02020603050405020304" pitchFamily="18" charset="0"/>
              </a:rPr>
              <a:t>.</a:t>
            </a:r>
            <a:endParaRPr lang="en" sz="1600" dirty="0">
              <a:latin typeface="Times New Roman" panose="02020603050405020304" pitchFamily="18" charset="0"/>
              <a:cs typeface="Times New Roman" panose="02020603050405020304" pitchFamily="18" charset="0"/>
            </a:endParaRPr>
          </a:p>
        </p:txBody>
      </p:sp>
      <p:sp>
        <p:nvSpPr>
          <p:cNvPr id="308" name="Google Shape;308;p24"/>
          <p:cNvSpPr/>
          <p:nvPr/>
        </p:nvSpPr>
        <p:spPr>
          <a:xfrm>
            <a:off x="50540" y="1282406"/>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dirty="0">
                <a:solidFill>
                  <a:schemeClr val="bg1"/>
                </a:solidFill>
                <a:latin typeface="Times New Roman" panose="02020603050405020304" pitchFamily="18" charset="0"/>
                <a:ea typeface="Montserrat"/>
                <a:cs typeface="Times New Roman" panose="02020603050405020304" pitchFamily="18" charset="0"/>
                <a:sym typeface="Montserrat"/>
              </a:rPr>
              <a:t>01.</a:t>
            </a:r>
            <a:endParaRPr sz="2400" b="1" dirty="0">
              <a:solidFill>
                <a:schemeClr val="bg1"/>
              </a:solidFill>
              <a:latin typeface="Times New Roman" panose="02020603050405020304" pitchFamily="18" charset="0"/>
              <a:ea typeface="Montserrat"/>
              <a:cs typeface="Times New Roman" panose="02020603050405020304" pitchFamily="18" charset="0"/>
              <a:sym typeface="Montserrat"/>
            </a:endParaRPr>
          </a:p>
        </p:txBody>
      </p:sp>
      <p:sp>
        <p:nvSpPr>
          <p:cNvPr id="310" name="Google Shape;310;p24"/>
          <p:cNvSpPr/>
          <p:nvPr/>
        </p:nvSpPr>
        <p:spPr>
          <a:xfrm>
            <a:off x="381386" y="2971142"/>
            <a:ext cx="11760073" cy="1673090"/>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100" dirty="0">
                <a:latin typeface="Calibri"/>
                <a:cs typeface="Calibri"/>
              </a:rPr>
              <a:t>Α</a:t>
            </a:r>
            <a:r>
              <a:rPr lang="en-US" sz="1100" dirty="0">
                <a:latin typeface="Calibri"/>
                <a:cs typeface="Calibri"/>
              </a:rPr>
              <a:t>         </a:t>
            </a:r>
            <a:r>
              <a:rPr lang="en-US" sz="1800" dirty="0">
                <a:solidFill>
                  <a:srgbClr val="444444"/>
                </a:solidFill>
                <a:latin typeface="Times New Roman" panose="02020603050405020304" pitchFamily="18" charset="0"/>
                <a:cs typeface="Times New Roman" panose="02020603050405020304" pitchFamily="18" charset="0"/>
              </a:rPr>
              <a:t>A</a:t>
            </a:r>
            <a:r>
              <a:rPr lang="el-GR" sz="1800" dirty="0" err="1">
                <a:solidFill>
                  <a:srgbClr val="444444"/>
                </a:solidFill>
                <a:latin typeface="Times New Roman" panose="02020603050405020304" pitchFamily="18" charset="0"/>
                <a:cs typeface="Times New Roman" panose="02020603050405020304" pitchFamily="18" charset="0"/>
              </a:rPr>
              <a:t>ναστολείς</a:t>
            </a:r>
            <a:r>
              <a:rPr lang="el-GR" sz="1800" dirty="0">
                <a:solidFill>
                  <a:srgbClr val="444444"/>
                </a:solidFill>
                <a:latin typeface="Times New Roman" panose="02020603050405020304" pitchFamily="18" charset="0"/>
                <a:cs typeface="Times New Roman" panose="02020603050405020304" pitchFamily="18" charset="0"/>
              </a:rPr>
              <a:t> </a:t>
            </a:r>
            <a:r>
              <a:rPr lang="el-GR" sz="1800" dirty="0" err="1">
                <a:solidFill>
                  <a:srgbClr val="444444"/>
                </a:solidFill>
                <a:latin typeface="Times New Roman" panose="02020603050405020304" pitchFamily="18" charset="0"/>
                <a:cs typeface="Times New Roman" panose="02020603050405020304" pitchFamily="18" charset="0"/>
              </a:rPr>
              <a:t>πρωτεάσης</a:t>
            </a:r>
            <a:r>
              <a:rPr lang="el-GR" sz="1800" dirty="0">
                <a:latin typeface="Times New Roman" panose="02020603050405020304" pitchFamily="18" charset="0"/>
                <a:cs typeface="Times New Roman" panose="02020603050405020304" pitchFamily="18" charset="0"/>
              </a:rPr>
              <a:t>:</a:t>
            </a:r>
          </a:p>
        </p:txBody>
      </p:sp>
      <p:cxnSp>
        <p:nvCxnSpPr>
          <p:cNvPr id="311" name="Google Shape;311;p24"/>
          <p:cNvCxnSpPr>
            <a:cxnSpLocks/>
          </p:cNvCxnSpPr>
          <p:nvPr/>
        </p:nvCxnSpPr>
        <p:spPr>
          <a:xfrm>
            <a:off x="3322694" y="998376"/>
            <a:ext cx="0" cy="1242884"/>
          </a:xfrm>
          <a:prstGeom prst="straightConnector1">
            <a:avLst/>
          </a:prstGeom>
          <a:noFill/>
          <a:ln w="9525" cap="flat" cmpd="sng">
            <a:solidFill>
              <a:schemeClr val="dk2"/>
            </a:solidFill>
            <a:prstDash val="solid"/>
            <a:round/>
            <a:headEnd type="none" w="med" len="med"/>
            <a:tailEnd type="none" w="med" len="med"/>
          </a:ln>
        </p:spPr>
      </p:cxnSp>
      <p:sp>
        <p:nvSpPr>
          <p:cNvPr id="314" name="Google Shape;314;p24"/>
          <p:cNvSpPr txBox="1"/>
          <p:nvPr/>
        </p:nvSpPr>
        <p:spPr>
          <a:xfrm>
            <a:off x="2957803" y="3380098"/>
            <a:ext cx="8472195" cy="87221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Char char="•"/>
            </a:pPr>
            <a:r>
              <a:rPr lang="el-GR" sz="1900" dirty="0">
                <a:solidFill>
                  <a:srgbClr val="444444"/>
                </a:solidFill>
                <a:latin typeface="Times New Roman" panose="02020603050405020304" pitchFamily="18" charset="0"/>
                <a:cs typeface="Times New Roman" panose="02020603050405020304" pitchFamily="18" charset="0"/>
              </a:rPr>
              <a:t>Δεσμεύουν την </a:t>
            </a:r>
            <a:r>
              <a:rPr lang="el-GR" sz="1900" dirty="0" err="1">
                <a:solidFill>
                  <a:srgbClr val="444444"/>
                </a:solidFill>
                <a:latin typeface="Times New Roman" panose="02020603050405020304" pitchFamily="18" charset="0"/>
                <a:cs typeface="Times New Roman" panose="02020603050405020304" pitchFamily="18" charset="0"/>
              </a:rPr>
              <a:t>πρωτεάση</a:t>
            </a:r>
            <a:r>
              <a:rPr lang="el-GR" sz="1900" dirty="0">
                <a:solidFill>
                  <a:srgbClr val="444444"/>
                </a:solidFill>
                <a:latin typeface="Times New Roman" panose="02020603050405020304" pitchFamily="18" charset="0"/>
                <a:cs typeface="Times New Roman" panose="02020603050405020304" pitchFamily="18" charset="0"/>
              </a:rPr>
              <a:t> και την εμποδίζουν να εκτελέσει την</a:t>
            </a:r>
            <a:r>
              <a:rPr lang="en-US" sz="1900" dirty="0">
                <a:solidFill>
                  <a:srgbClr val="444444"/>
                </a:solidFill>
                <a:latin typeface="Times New Roman" panose="02020603050405020304" pitchFamily="18" charset="0"/>
                <a:cs typeface="Times New Roman" panose="02020603050405020304" pitchFamily="18" charset="0"/>
              </a:rPr>
              <a:t> </a:t>
            </a:r>
            <a:r>
              <a:rPr lang="el-GR" sz="1900" dirty="0">
                <a:solidFill>
                  <a:srgbClr val="444444"/>
                </a:solidFill>
                <a:latin typeface="Times New Roman" panose="02020603050405020304" pitchFamily="18" charset="0"/>
                <a:cs typeface="Times New Roman" panose="02020603050405020304" pitchFamily="18" charset="0"/>
              </a:rPr>
              <a:t>επεξεργασία</a:t>
            </a:r>
            <a:r>
              <a:rPr lang="en-US" sz="1900" dirty="0">
                <a:solidFill>
                  <a:srgbClr val="444444"/>
                </a:solidFill>
                <a:latin typeface="Times New Roman" panose="02020603050405020304" pitchFamily="18" charset="0"/>
                <a:cs typeface="Times New Roman" panose="02020603050405020304" pitchFamily="18" charset="0"/>
              </a:rPr>
              <a:t> </a:t>
            </a:r>
            <a:r>
              <a:rPr lang="el-GR" sz="1900" dirty="0">
                <a:solidFill>
                  <a:srgbClr val="444444"/>
                </a:solidFill>
                <a:latin typeface="Times New Roman" panose="02020603050405020304" pitchFamily="18" charset="0"/>
                <a:cs typeface="Times New Roman" panose="02020603050405020304" pitchFamily="18" charset="0"/>
              </a:rPr>
              <a:t>των πρωτεϊνών του ιού HIV, με αποτέλεσμα τη παραγωγή μη λειτουργικών ιών</a:t>
            </a:r>
            <a:r>
              <a:rPr lang="en-US" sz="1900" dirty="0">
                <a:solidFill>
                  <a:srgbClr val="444444"/>
                </a:solidFill>
                <a:latin typeface="Times New Roman" panose="02020603050405020304" pitchFamily="18" charset="0"/>
                <a:cs typeface="Times New Roman" panose="02020603050405020304" pitchFamily="18" charset="0"/>
              </a:rPr>
              <a:t> </a:t>
            </a:r>
            <a:r>
              <a:rPr lang="el-GR" sz="1900" dirty="0">
                <a:solidFill>
                  <a:srgbClr val="444444"/>
                </a:solidFill>
                <a:latin typeface="Times New Roman" panose="02020603050405020304" pitchFamily="18" charset="0"/>
                <a:cs typeface="Times New Roman" panose="02020603050405020304" pitchFamily="18" charset="0"/>
              </a:rPr>
              <a:t>και την μείωση του στον οργανισμό. </a:t>
            </a:r>
            <a:endParaRPr lang="en-US" sz="1900" dirty="0">
              <a:solidFill>
                <a:srgbClr val="444444"/>
              </a:solidFill>
              <a:latin typeface="Times New Roman" panose="02020603050405020304" pitchFamily="18" charset="0"/>
              <a:cs typeface="Times New Roman" panose="02020603050405020304" pitchFamily="18" charset="0"/>
            </a:endParaRPr>
          </a:p>
          <a:p>
            <a:pPr marL="742950" lvl="1" indent="-285750">
              <a:buChar char="•"/>
            </a:pPr>
            <a:r>
              <a:rPr lang="el-GR" sz="1900" b="1" dirty="0">
                <a:solidFill>
                  <a:srgbClr val="444444"/>
                </a:solidFill>
                <a:latin typeface="Times New Roman" panose="02020603050405020304" pitchFamily="18" charset="0"/>
                <a:cs typeface="Times New Roman" panose="02020603050405020304" pitchFamily="18" charset="0"/>
              </a:rPr>
              <a:t>Μερικά παραδείγματα:</a:t>
            </a:r>
            <a:r>
              <a:rPr lang="el-GR" sz="1900" dirty="0">
                <a:solidFill>
                  <a:srgbClr val="444444"/>
                </a:solidFill>
                <a:latin typeface="Times New Roman" panose="02020603050405020304" pitchFamily="18" charset="0"/>
                <a:cs typeface="Times New Roman" panose="02020603050405020304" pitchFamily="18" charset="0"/>
              </a:rPr>
              <a:t> </a:t>
            </a:r>
            <a:r>
              <a:rPr lang="el-GR" sz="1900" dirty="0" err="1">
                <a:solidFill>
                  <a:srgbClr val="444444"/>
                </a:solidFill>
                <a:latin typeface="Times New Roman" panose="02020603050405020304" pitchFamily="18" charset="0"/>
                <a:cs typeface="Times New Roman" panose="02020603050405020304" pitchFamily="18" charset="0"/>
              </a:rPr>
              <a:t>ραλτεγκραβίρη</a:t>
            </a:r>
            <a:r>
              <a:rPr lang="el-GR" sz="1900" dirty="0">
                <a:solidFill>
                  <a:srgbClr val="444444"/>
                </a:solidFill>
                <a:latin typeface="Times New Roman" panose="02020603050405020304" pitchFamily="18" charset="0"/>
                <a:cs typeface="Times New Roman" panose="02020603050405020304" pitchFamily="18" charset="0"/>
              </a:rPr>
              <a:t> και </a:t>
            </a:r>
            <a:r>
              <a:rPr lang="el-GR" sz="1900" dirty="0" err="1">
                <a:solidFill>
                  <a:srgbClr val="444444"/>
                </a:solidFill>
                <a:latin typeface="Times New Roman" panose="02020603050405020304" pitchFamily="18" charset="0"/>
                <a:cs typeface="Times New Roman" panose="02020603050405020304" pitchFamily="18" charset="0"/>
              </a:rPr>
              <a:t>ελβίτεγκραβιρ</a:t>
            </a:r>
            <a:r>
              <a:rPr lang="el-GR" sz="1900" dirty="0">
                <a:solidFill>
                  <a:srgbClr val="444444"/>
                </a:solidFill>
                <a:latin typeface="Times New Roman" panose="02020603050405020304" pitchFamily="18" charset="0"/>
                <a:cs typeface="Times New Roman" panose="02020603050405020304" pitchFamily="18" charset="0"/>
              </a:rPr>
              <a:t>.</a:t>
            </a:r>
            <a:endParaRPr lang="en" sz="1900" dirty="0">
              <a:solidFill>
                <a:srgbClr val="444444"/>
              </a:solidFill>
              <a:latin typeface="Times New Roman" panose="02020603050405020304" pitchFamily="18" charset="0"/>
              <a:cs typeface="Times New Roman" panose="02020603050405020304" pitchFamily="18" charset="0"/>
            </a:endParaRPr>
          </a:p>
        </p:txBody>
      </p:sp>
      <p:sp>
        <p:nvSpPr>
          <p:cNvPr id="315" name="Google Shape;315;p24"/>
          <p:cNvSpPr/>
          <p:nvPr/>
        </p:nvSpPr>
        <p:spPr>
          <a:xfrm>
            <a:off x="24080" y="3236294"/>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400" b="1" dirty="0">
                <a:solidFill>
                  <a:schemeClr val="bg1"/>
                </a:solidFill>
                <a:latin typeface="Times New Roman" panose="02020603050405020304" pitchFamily="18" charset="0"/>
                <a:cs typeface="Times New Roman" panose="02020603050405020304" pitchFamily="18" charset="0"/>
                <a:sym typeface="Montserrat"/>
              </a:rPr>
              <a:t>02.</a:t>
            </a:r>
            <a:endParaRPr sz="2400" b="1" dirty="0">
              <a:solidFill>
                <a:schemeClr val="bg1"/>
              </a:solidFill>
              <a:latin typeface="Times New Roman" panose="02020603050405020304" pitchFamily="18" charset="0"/>
              <a:cs typeface="Times New Roman" panose="02020603050405020304" pitchFamily="18" charset="0"/>
              <a:sym typeface="Montserrat"/>
            </a:endParaRPr>
          </a:p>
        </p:txBody>
      </p:sp>
      <p:cxnSp>
        <p:nvCxnSpPr>
          <p:cNvPr id="317" name="Google Shape;317;p24"/>
          <p:cNvCxnSpPr>
            <a:cxnSpLocks/>
          </p:cNvCxnSpPr>
          <p:nvPr/>
        </p:nvCxnSpPr>
        <p:spPr>
          <a:xfrm>
            <a:off x="3322694" y="3349690"/>
            <a:ext cx="0" cy="956843"/>
          </a:xfrm>
          <a:prstGeom prst="straightConnector1">
            <a:avLst/>
          </a:prstGeom>
          <a:noFill/>
          <a:ln w="9525" cap="flat" cmpd="sng">
            <a:solidFill>
              <a:schemeClr val="dk2"/>
            </a:solidFill>
            <a:prstDash val="solid"/>
            <a:round/>
            <a:headEnd type="none" w="med" len="med"/>
            <a:tailEnd type="none" w="med" len="med"/>
          </a:ln>
        </p:spPr>
      </p:cxnSp>
      <p:sp>
        <p:nvSpPr>
          <p:cNvPr id="318" name="Google Shape;318;p24"/>
          <p:cNvSpPr/>
          <p:nvPr/>
        </p:nvSpPr>
        <p:spPr>
          <a:xfrm>
            <a:off x="381386" y="4956850"/>
            <a:ext cx="11760073" cy="1580480"/>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100">
              <a:latin typeface="Calibri"/>
              <a:cs typeface="Calibri"/>
              <a:sym typeface="Calibri"/>
            </a:endParaRPr>
          </a:p>
        </p:txBody>
      </p:sp>
      <p:sp>
        <p:nvSpPr>
          <p:cNvPr id="320" name="Google Shape;320;p24"/>
          <p:cNvSpPr txBox="1"/>
          <p:nvPr/>
        </p:nvSpPr>
        <p:spPr>
          <a:xfrm>
            <a:off x="783602" y="5275347"/>
            <a:ext cx="2475456" cy="942935"/>
          </a:xfrm>
          <a:prstGeom prst="rect">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800" dirty="0" err="1">
                <a:solidFill>
                  <a:srgbClr val="444444"/>
                </a:solidFill>
                <a:latin typeface="Times New Roman" panose="02020603050405020304" pitchFamily="18" charset="0"/>
                <a:cs typeface="Times New Roman" panose="02020603050405020304" pitchFamily="18" charset="0"/>
              </a:rPr>
              <a:t>Ανατολείς</a:t>
            </a:r>
            <a:r>
              <a:rPr lang="el-GR" sz="1800" dirty="0">
                <a:solidFill>
                  <a:srgbClr val="444444"/>
                </a:solidFill>
                <a:latin typeface="Times New Roman" panose="02020603050405020304" pitchFamily="18" charset="0"/>
                <a:cs typeface="Times New Roman" panose="02020603050405020304" pitchFamily="18" charset="0"/>
              </a:rPr>
              <a:t> </a:t>
            </a:r>
            <a:r>
              <a:rPr lang="el-GR" sz="1800" dirty="0" err="1">
                <a:solidFill>
                  <a:srgbClr val="444444"/>
                </a:solidFill>
                <a:latin typeface="Times New Roman" panose="02020603050405020304" pitchFamily="18" charset="0"/>
                <a:cs typeface="Times New Roman" panose="02020603050405020304" pitchFamily="18" charset="0"/>
              </a:rPr>
              <a:t>ιντεργκάσης</a:t>
            </a:r>
            <a:r>
              <a:rPr lang="el-GR" sz="1800" dirty="0">
                <a:solidFill>
                  <a:srgbClr val="444444"/>
                </a:solidFill>
                <a:latin typeface="Times New Roman" panose="02020603050405020304" pitchFamily="18" charset="0"/>
                <a:cs typeface="Times New Roman" panose="02020603050405020304" pitchFamily="18" charset="0"/>
              </a:rPr>
              <a:t>: </a:t>
            </a:r>
          </a:p>
        </p:txBody>
      </p:sp>
      <p:sp>
        <p:nvSpPr>
          <p:cNvPr id="321" name="Google Shape;321;p24"/>
          <p:cNvSpPr txBox="1"/>
          <p:nvPr/>
        </p:nvSpPr>
        <p:spPr>
          <a:xfrm>
            <a:off x="3072140" y="5333966"/>
            <a:ext cx="8140609" cy="81043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Font typeface="Arial"/>
              <a:buChar char="•"/>
            </a:pPr>
            <a:r>
              <a:rPr lang="el-GR" sz="2000" dirty="0">
                <a:solidFill>
                  <a:srgbClr val="444444"/>
                </a:solidFill>
                <a:latin typeface="Times New Roman" panose="02020603050405020304" pitchFamily="18" charset="0"/>
                <a:cs typeface="Times New Roman" panose="02020603050405020304" pitchFamily="18" charset="0"/>
              </a:rPr>
              <a:t>Δεσμεύουν  την </a:t>
            </a:r>
            <a:r>
              <a:rPr lang="el-GR" sz="2000" dirty="0" err="1">
                <a:solidFill>
                  <a:srgbClr val="444444"/>
                </a:solidFill>
                <a:latin typeface="Times New Roman" panose="02020603050405020304" pitchFamily="18" charset="0"/>
                <a:cs typeface="Times New Roman" panose="02020603050405020304" pitchFamily="18" charset="0"/>
              </a:rPr>
              <a:t>ιντεγκάση</a:t>
            </a:r>
            <a:r>
              <a:rPr lang="el-GR" sz="2000" dirty="0">
                <a:solidFill>
                  <a:srgbClr val="444444"/>
                </a:solidFill>
                <a:latin typeface="Times New Roman" panose="02020603050405020304" pitchFamily="18" charset="0"/>
                <a:cs typeface="Times New Roman" panose="02020603050405020304" pitchFamily="18" charset="0"/>
              </a:rPr>
              <a:t> και εμποδίζουν την ενσωμάτωση του ιού HIV στο </a:t>
            </a:r>
            <a:r>
              <a:rPr lang="el-GR" sz="2000" dirty="0" err="1">
                <a:solidFill>
                  <a:srgbClr val="444444"/>
                </a:solidFill>
                <a:latin typeface="Times New Roman" panose="02020603050405020304" pitchFamily="18" charset="0"/>
                <a:cs typeface="Times New Roman" panose="02020603050405020304" pitchFamily="18" charset="0"/>
              </a:rPr>
              <a:t>γονιδίωμα</a:t>
            </a:r>
            <a:r>
              <a:rPr lang="el-GR" sz="2000" dirty="0">
                <a:solidFill>
                  <a:srgbClr val="444444"/>
                </a:solidFill>
                <a:latin typeface="Times New Roman" panose="02020603050405020304" pitchFamily="18" charset="0"/>
                <a:cs typeface="Times New Roman" panose="02020603050405020304" pitchFamily="18" charset="0"/>
              </a:rPr>
              <a:t> του κυττάρου. Αυτό με την σειρά του εμποδίζει την αντιγραφή και την εξάπλωση του ιού.</a:t>
            </a:r>
          </a:p>
        </p:txBody>
      </p:sp>
      <p:sp>
        <p:nvSpPr>
          <p:cNvPr id="322" name="Google Shape;322;p24"/>
          <p:cNvSpPr/>
          <p:nvPr/>
        </p:nvSpPr>
        <p:spPr>
          <a:xfrm>
            <a:off x="11250" y="5195000"/>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0" algn="ctr">
              <a:buFont typeface="Arial"/>
              <a:buNone/>
            </a:pPr>
            <a:r>
              <a:rPr lang="en" sz="2400" b="1" dirty="0">
                <a:solidFill>
                  <a:schemeClr val="bg1"/>
                </a:solidFill>
                <a:latin typeface="Montserrat"/>
                <a:sym typeface="Montserrat"/>
              </a:rPr>
              <a:t>03.</a:t>
            </a:r>
            <a:endParaRPr sz="2400" b="1" dirty="0">
              <a:solidFill>
                <a:schemeClr val="bg1"/>
              </a:solidFill>
              <a:latin typeface="Montserrat"/>
              <a:sym typeface="Montserrat"/>
            </a:endParaRPr>
          </a:p>
        </p:txBody>
      </p:sp>
      <p:cxnSp>
        <p:nvCxnSpPr>
          <p:cNvPr id="323" name="Google Shape;323;p24"/>
          <p:cNvCxnSpPr/>
          <p:nvPr/>
        </p:nvCxnSpPr>
        <p:spPr>
          <a:xfrm>
            <a:off x="3322694" y="5281997"/>
            <a:ext cx="0" cy="862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title"/>
          </p:nvPr>
        </p:nvSpPr>
        <p:spPr>
          <a:xfrm>
            <a:off x="227549" y="-26791"/>
            <a:ext cx="10985200" cy="748800"/>
          </a:xfrm>
          <a:prstGeom prst="rect">
            <a:avLst/>
          </a:prstGeom>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400" dirty="0">
                <a:latin typeface="Times New Roman"/>
              </a:rPr>
              <a:t>06. ΘΕΡΑΠΕΙΑ (2/2)</a:t>
            </a:r>
          </a:p>
        </p:txBody>
      </p:sp>
      <p:sp>
        <p:nvSpPr>
          <p:cNvPr id="310" name="Google Shape;310;p24"/>
          <p:cNvSpPr/>
          <p:nvPr/>
        </p:nvSpPr>
        <p:spPr>
          <a:xfrm>
            <a:off x="420677" y="2119627"/>
            <a:ext cx="11760073" cy="1471771"/>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100" dirty="0">
                <a:latin typeface="Calibri"/>
                <a:cs typeface="Calibri"/>
              </a:rPr>
              <a:t>Α</a:t>
            </a:r>
            <a:endParaRPr lang="el-GR" sz="1800" dirty="0">
              <a:latin typeface="Times New Roman" panose="02020603050405020304" pitchFamily="18" charset="0"/>
              <a:cs typeface="Times New Roman" panose="02020603050405020304" pitchFamily="18" charset="0"/>
            </a:endParaRPr>
          </a:p>
        </p:txBody>
      </p:sp>
      <p:sp>
        <p:nvSpPr>
          <p:cNvPr id="314" name="Google Shape;314;p24"/>
          <p:cNvSpPr txBox="1"/>
          <p:nvPr/>
        </p:nvSpPr>
        <p:spPr>
          <a:xfrm>
            <a:off x="2782639" y="2567405"/>
            <a:ext cx="8988684" cy="87221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Font typeface="Arial"/>
              <a:buChar char="•"/>
            </a:pPr>
            <a:r>
              <a:rPr lang="el-GR" sz="2000" dirty="0">
                <a:solidFill>
                  <a:schemeClr val="tx1"/>
                </a:solidFill>
                <a:latin typeface="Times New Roman" panose="02020603050405020304" pitchFamily="18" charset="0"/>
                <a:cs typeface="Times New Roman" panose="02020603050405020304" pitchFamily="18" charset="0"/>
              </a:rPr>
              <a:t>Δρουν εμποδίζοντας τη σύνδεση της </a:t>
            </a:r>
            <a:r>
              <a:rPr lang="el-GR" sz="2000" dirty="0" err="1">
                <a:solidFill>
                  <a:schemeClr val="tx1"/>
                </a:solidFill>
                <a:latin typeface="Times New Roman" panose="02020603050405020304" pitchFamily="18" charset="0"/>
                <a:cs typeface="Times New Roman" panose="02020603050405020304" pitchFamily="18" charset="0"/>
              </a:rPr>
              <a:t>ιϊκής</a:t>
            </a:r>
            <a:r>
              <a:rPr lang="el-GR" sz="2000" dirty="0">
                <a:solidFill>
                  <a:schemeClr val="tx1"/>
                </a:solidFill>
                <a:latin typeface="Times New Roman" panose="02020603050405020304" pitchFamily="18" charset="0"/>
                <a:cs typeface="Times New Roman" panose="02020603050405020304" pitchFamily="18" charset="0"/>
              </a:rPr>
              <a:t> πρωτεΐνης gp120 με τον υποδοχέα CCR5 που βρίσκεται στην επιφάνεια των  κυττάρων. Αυτό συμβαίνει καθώς οι αναστολείς αλληλοεπιδρούν με τον CCR5 και  καθιστούν  αδύνατη τη σύνδεσή του με τη gp120 του ιού HIV.</a:t>
            </a:r>
          </a:p>
          <a:p>
            <a:pPr lvl="1"/>
            <a:endParaRPr lang="en" sz="1800" dirty="0">
              <a:solidFill>
                <a:srgbClr val="444444"/>
              </a:solidFill>
              <a:latin typeface="Times New Roman" panose="02020603050405020304" pitchFamily="18" charset="0"/>
              <a:cs typeface="Times New Roman" panose="02020603050405020304" pitchFamily="18" charset="0"/>
            </a:endParaRPr>
          </a:p>
        </p:txBody>
      </p:sp>
      <p:sp>
        <p:nvSpPr>
          <p:cNvPr id="315" name="Google Shape;315;p24"/>
          <p:cNvSpPr/>
          <p:nvPr/>
        </p:nvSpPr>
        <p:spPr>
          <a:xfrm>
            <a:off x="11250" y="2382306"/>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400" b="1" dirty="0">
                <a:solidFill>
                  <a:schemeClr val="bg1"/>
                </a:solidFill>
                <a:latin typeface="Times New Roman" panose="02020603050405020304" pitchFamily="18" charset="0"/>
                <a:cs typeface="Times New Roman" panose="02020603050405020304" pitchFamily="18" charset="0"/>
                <a:sym typeface="Montserrat"/>
              </a:rPr>
              <a:t>05.</a:t>
            </a:r>
            <a:endParaRPr sz="2400" b="1" dirty="0">
              <a:solidFill>
                <a:schemeClr val="bg1"/>
              </a:solidFill>
              <a:latin typeface="Times New Roman" panose="02020603050405020304" pitchFamily="18" charset="0"/>
              <a:cs typeface="Times New Roman" panose="02020603050405020304" pitchFamily="18" charset="0"/>
              <a:sym typeface="Montserrat"/>
            </a:endParaRPr>
          </a:p>
        </p:txBody>
      </p:sp>
      <p:cxnSp>
        <p:nvCxnSpPr>
          <p:cNvPr id="317" name="Google Shape;317;p24"/>
          <p:cNvCxnSpPr>
            <a:cxnSpLocks/>
          </p:cNvCxnSpPr>
          <p:nvPr/>
        </p:nvCxnSpPr>
        <p:spPr>
          <a:xfrm>
            <a:off x="3237847" y="2442362"/>
            <a:ext cx="0" cy="956843"/>
          </a:xfrm>
          <a:prstGeom prst="straightConnector1">
            <a:avLst/>
          </a:prstGeom>
          <a:noFill/>
          <a:ln w="9525" cap="flat" cmpd="sng">
            <a:solidFill>
              <a:schemeClr val="dk2"/>
            </a:solidFill>
            <a:prstDash val="solid"/>
            <a:round/>
            <a:headEnd type="none" w="med" len="med"/>
            <a:tailEnd type="none" w="med" len="med"/>
          </a:ln>
        </p:spPr>
      </p:cxnSp>
      <p:sp>
        <p:nvSpPr>
          <p:cNvPr id="318" name="Google Shape;318;p24"/>
          <p:cNvSpPr/>
          <p:nvPr/>
        </p:nvSpPr>
        <p:spPr>
          <a:xfrm>
            <a:off x="431927" y="3743165"/>
            <a:ext cx="11760073" cy="1372195"/>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100" dirty="0">
              <a:latin typeface="Calibri"/>
              <a:cs typeface="Calibri"/>
              <a:sym typeface="Calibri"/>
            </a:endParaRPr>
          </a:p>
        </p:txBody>
      </p:sp>
      <p:sp>
        <p:nvSpPr>
          <p:cNvPr id="321" name="Google Shape;321;p24"/>
          <p:cNvSpPr txBox="1"/>
          <p:nvPr/>
        </p:nvSpPr>
        <p:spPr>
          <a:xfrm>
            <a:off x="2904188" y="4057359"/>
            <a:ext cx="8777738" cy="81043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Font typeface="Arial"/>
              <a:buChar char="•"/>
            </a:pPr>
            <a:r>
              <a:rPr lang="el-GR" sz="2000" dirty="0">
                <a:solidFill>
                  <a:schemeClr val="tx1"/>
                </a:solidFill>
                <a:latin typeface="Times New Roman" panose="02020603050405020304" pitchFamily="18" charset="0"/>
                <a:cs typeface="Times New Roman" panose="02020603050405020304" pitchFamily="18" charset="0"/>
              </a:rPr>
              <a:t>Όπως οι αναστολείς του CXCR4 και οι αναστολείς της εισόδου στον πυρήνα. </a:t>
            </a:r>
            <a:r>
              <a:rPr lang="el-GR" sz="2000" dirty="0" err="1">
                <a:solidFill>
                  <a:schemeClr val="tx1"/>
                </a:solidFill>
                <a:latin typeface="Times New Roman" panose="02020603050405020304" pitchFamily="18" charset="0"/>
                <a:cs typeface="Times New Roman" panose="02020603050405020304" pitchFamily="18" charset="0"/>
              </a:rPr>
              <a:t>Δρούν</a:t>
            </a:r>
            <a:r>
              <a:rPr lang="el-GR" sz="2000" dirty="0">
                <a:solidFill>
                  <a:schemeClr val="tx1"/>
                </a:solidFill>
                <a:latin typeface="Times New Roman" panose="02020603050405020304" pitchFamily="18" charset="0"/>
                <a:cs typeface="Times New Roman" panose="02020603050405020304" pitchFamily="18" charset="0"/>
              </a:rPr>
              <a:t> παρόμοια με τις παραπάνω κατηγορίες, δηλαδή αναστέλλοντας την δράση και πρόσδεση των </a:t>
            </a:r>
            <a:r>
              <a:rPr lang="el-GR" sz="2000" dirty="0" err="1">
                <a:solidFill>
                  <a:schemeClr val="tx1"/>
                </a:solidFill>
                <a:latin typeface="Times New Roman" panose="02020603050405020304" pitchFamily="18" charset="0"/>
                <a:cs typeface="Times New Roman" panose="02020603050405020304" pitchFamily="18" charset="0"/>
              </a:rPr>
              <a:t>ιϊκών</a:t>
            </a:r>
            <a:r>
              <a:rPr lang="el-GR" sz="2000" dirty="0">
                <a:solidFill>
                  <a:schemeClr val="tx1"/>
                </a:solidFill>
                <a:latin typeface="Times New Roman" panose="02020603050405020304" pitchFamily="18" charset="0"/>
                <a:cs typeface="Times New Roman" panose="02020603050405020304" pitchFamily="18" charset="0"/>
              </a:rPr>
              <a:t> πρωτεϊνών.</a:t>
            </a:r>
            <a:endParaRPr lang="en-US" sz="2000" dirty="0">
              <a:solidFill>
                <a:schemeClr val="tx1"/>
              </a:solidFill>
              <a:latin typeface="Times New Roman" panose="02020603050405020304" pitchFamily="18" charset="0"/>
              <a:cs typeface="Times New Roman" panose="02020603050405020304" pitchFamily="18" charset="0"/>
            </a:endParaRPr>
          </a:p>
          <a:p>
            <a:pPr lvl="1"/>
            <a:endParaRPr lang="el-GR" sz="1800" dirty="0">
              <a:solidFill>
                <a:srgbClr val="444444"/>
              </a:solidFill>
              <a:latin typeface="Times New Roman" panose="02020603050405020304" pitchFamily="18" charset="0"/>
              <a:cs typeface="Times New Roman" panose="02020603050405020304" pitchFamily="18" charset="0"/>
            </a:endParaRPr>
          </a:p>
        </p:txBody>
      </p:sp>
      <p:sp>
        <p:nvSpPr>
          <p:cNvPr id="322" name="Google Shape;322;p24"/>
          <p:cNvSpPr/>
          <p:nvPr/>
        </p:nvSpPr>
        <p:spPr>
          <a:xfrm>
            <a:off x="-1" y="3921803"/>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0" algn="ctr">
              <a:buFont typeface="Arial"/>
              <a:buNone/>
            </a:pPr>
            <a:r>
              <a:rPr lang="en" sz="2400" b="1" dirty="0">
                <a:solidFill>
                  <a:schemeClr val="bg1"/>
                </a:solidFill>
                <a:latin typeface="Times New Roman" panose="02020603050405020304" pitchFamily="18" charset="0"/>
                <a:cs typeface="Times New Roman" panose="02020603050405020304" pitchFamily="18" charset="0"/>
                <a:sym typeface="Montserrat"/>
              </a:rPr>
              <a:t>06.</a:t>
            </a:r>
            <a:endParaRPr sz="2400" b="1" dirty="0">
              <a:solidFill>
                <a:schemeClr val="bg1"/>
              </a:solidFill>
              <a:latin typeface="Times New Roman" panose="02020603050405020304" pitchFamily="18" charset="0"/>
              <a:cs typeface="Times New Roman" panose="02020603050405020304" pitchFamily="18" charset="0"/>
              <a:sym typeface="Montserrat"/>
            </a:endParaRPr>
          </a:p>
        </p:txBody>
      </p:sp>
      <p:cxnSp>
        <p:nvCxnSpPr>
          <p:cNvPr id="323" name="Google Shape;323;p24"/>
          <p:cNvCxnSpPr/>
          <p:nvPr/>
        </p:nvCxnSpPr>
        <p:spPr>
          <a:xfrm>
            <a:off x="3233740" y="3938504"/>
            <a:ext cx="0" cy="862400"/>
          </a:xfrm>
          <a:prstGeom prst="straightConnector1">
            <a:avLst/>
          </a:prstGeom>
          <a:noFill/>
          <a:ln w="9525" cap="flat" cmpd="sng">
            <a:solidFill>
              <a:schemeClr val="dk2"/>
            </a:solidFill>
            <a:prstDash val="solid"/>
            <a:round/>
            <a:headEnd type="none" w="med" len="med"/>
            <a:tailEnd type="none" w="med" len="med"/>
          </a:ln>
        </p:spPr>
      </p:cxnSp>
      <p:sp>
        <p:nvSpPr>
          <p:cNvPr id="2" name="Google Shape;310;p24">
            <a:extLst>
              <a:ext uri="{FF2B5EF4-FFF2-40B4-BE49-F238E27FC236}">
                <a16:creationId xmlns:a16="http://schemas.microsoft.com/office/drawing/2014/main" id="{570927BC-AF64-7A86-DFF5-17D032472E39}"/>
              </a:ext>
            </a:extLst>
          </p:cNvPr>
          <p:cNvSpPr/>
          <p:nvPr/>
        </p:nvSpPr>
        <p:spPr>
          <a:xfrm>
            <a:off x="381385" y="537385"/>
            <a:ext cx="11760073" cy="1451859"/>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rtl="0"/>
            <a:r>
              <a:rPr lang="el-GR" sz="1100" dirty="0">
                <a:latin typeface="Times New Roman" panose="02020603050405020304" pitchFamily="18" charset="0"/>
                <a:cs typeface="Times New Roman" panose="02020603050405020304" pitchFamily="18" charset="0"/>
              </a:rPr>
              <a:t>Αν</a:t>
            </a:r>
          </a:p>
        </p:txBody>
      </p:sp>
      <p:sp>
        <p:nvSpPr>
          <p:cNvPr id="308" name="Google Shape;308;p24"/>
          <p:cNvSpPr/>
          <p:nvPr/>
        </p:nvSpPr>
        <p:spPr>
          <a:xfrm>
            <a:off x="0" y="759490"/>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dirty="0">
                <a:solidFill>
                  <a:schemeClr val="bg1"/>
                </a:solidFill>
                <a:latin typeface="Times New Roman" panose="02020603050405020304" pitchFamily="18" charset="0"/>
                <a:ea typeface="Montserrat"/>
                <a:cs typeface="Times New Roman" panose="02020603050405020304" pitchFamily="18" charset="0"/>
                <a:sym typeface="Montserrat"/>
              </a:rPr>
              <a:t>04.</a:t>
            </a:r>
            <a:endParaRPr sz="2400" b="1" dirty="0">
              <a:solidFill>
                <a:schemeClr val="bg1"/>
              </a:solidFill>
              <a:latin typeface="Times New Roman" panose="02020603050405020304" pitchFamily="18" charset="0"/>
              <a:ea typeface="Montserrat"/>
              <a:cs typeface="Times New Roman" panose="02020603050405020304" pitchFamily="18" charset="0"/>
              <a:sym typeface="Montserrat"/>
            </a:endParaRPr>
          </a:p>
        </p:txBody>
      </p:sp>
      <p:sp>
        <p:nvSpPr>
          <p:cNvPr id="4" name="TextBox 3">
            <a:extLst>
              <a:ext uri="{FF2B5EF4-FFF2-40B4-BE49-F238E27FC236}">
                <a16:creationId xmlns:a16="http://schemas.microsoft.com/office/drawing/2014/main" id="{41DF3012-043D-32EB-EE68-3276AD02E6B5}"/>
              </a:ext>
            </a:extLst>
          </p:cNvPr>
          <p:cNvSpPr txBox="1"/>
          <p:nvPr/>
        </p:nvSpPr>
        <p:spPr>
          <a:xfrm>
            <a:off x="1040947" y="752417"/>
            <a:ext cx="2218111" cy="1477328"/>
          </a:xfrm>
          <a:prstGeom prst="rect">
            <a:avLst/>
          </a:prstGeom>
          <a:noFill/>
        </p:spPr>
        <p:txBody>
          <a:bodyPr wrap="square" rtlCol="0">
            <a:spAutoFit/>
          </a:bodyPr>
          <a:lstStyle/>
          <a:p>
            <a:r>
              <a:rPr lang="el-GR" sz="1800" dirty="0">
                <a:latin typeface="Times New Roman" panose="02020603050405020304" pitchFamily="18" charset="0"/>
                <a:cs typeface="Times New Roman" panose="02020603050405020304" pitchFamily="18" charset="0"/>
              </a:rPr>
              <a:t>Αναστολείς προσκόλλησης  της </a:t>
            </a:r>
            <a:r>
              <a:rPr lang="el-GR" sz="1800" dirty="0" err="1">
                <a:latin typeface="Times New Roman" panose="02020603050405020304" pitchFamily="18" charset="0"/>
                <a:cs typeface="Times New Roman" panose="02020603050405020304" pitchFamily="18" charset="0"/>
              </a:rPr>
              <a:t>ιϊκής</a:t>
            </a:r>
            <a:r>
              <a:rPr lang="el-GR" sz="1800" dirty="0">
                <a:latin typeface="Times New Roman" panose="02020603050405020304" pitchFamily="18" charset="0"/>
                <a:cs typeface="Times New Roman" panose="02020603050405020304" pitchFamily="18" charset="0"/>
              </a:rPr>
              <a:t> gp120 με το CD4 υποδοχέα:</a:t>
            </a:r>
          </a:p>
          <a:p>
            <a:endParaRPr lang="el-GR" dirty="0"/>
          </a:p>
        </p:txBody>
      </p:sp>
      <p:cxnSp>
        <p:nvCxnSpPr>
          <p:cNvPr id="5" name="Google Shape;317;p24">
            <a:extLst>
              <a:ext uri="{FF2B5EF4-FFF2-40B4-BE49-F238E27FC236}">
                <a16:creationId xmlns:a16="http://schemas.microsoft.com/office/drawing/2014/main" id="{34110370-BD2E-3CA7-6F22-97831640511A}"/>
              </a:ext>
            </a:extLst>
          </p:cNvPr>
          <p:cNvCxnSpPr>
            <a:cxnSpLocks/>
          </p:cNvCxnSpPr>
          <p:nvPr/>
        </p:nvCxnSpPr>
        <p:spPr>
          <a:xfrm>
            <a:off x="3225842" y="852392"/>
            <a:ext cx="0" cy="956843"/>
          </a:xfrm>
          <a:prstGeom prst="straightConnector1">
            <a:avLst/>
          </a:prstGeom>
          <a:noFill/>
          <a:ln w="9525" cap="flat" cmpd="sng">
            <a:solidFill>
              <a:schemeClr val="dk2"/>
            </a:solidFill>
            <a:prstDash val="solid"/>
            <a:round/>
            <a:headEnd type="none" w="med" len="med"/>
            <a:tailEnd type="none" w="med" len="med"/>
          </a:ln>
        </p:spPr>
      </p:cxnSp>
      <p:sp>
        <p:nvSpPr>
          <p:cNvPr id="6" name="TextBox 5">
            <a:extLst>
              <a:ext uri="{FF2B5EF4-FFF2-40B4-BE49-F238E27FC236}">
                <a16:creationId xmlns:a16="http://schemas.microsoft.com/office/drawing/2014/main" id="{9BBD25BE-12D3-4031-3923-17E7C9053FA9}"/>
              </a:ext>
            </a:extLst>
          </p:cNvPr>
          <p:cNvSpPr txBox="1"/>
          <p:nvPr/>
        </p:nvSpPr>
        <p:spPr>
          <a:xfrm>
            <a:off x="3379678" y="852392"/>
            <a:ext cx="8050319" cy="1292662"/>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Εμποδίζουν την αρχική  αλληλεπίδραση της </a:t>
            </a:r>
            <a:r>
              <a:rPr lang="el-GR" sz="2000" dirty="0" err="1">
                <a:solidFill>
                  <a:schemeClr val="tx1"/>
                </a:solidFill>
                <a:latin typeface="Times New Roman" panose="02020603050405020304" pitchFamily="18" charset="0"/>
                <a:cs typeface="Times New Roman" panose="02020603050405020304" pitchFamily="18" charset="0"/>
              </a:rPr>
              <a:t>ιϊκής</a:t>
            </a:r>
            <a:r>
              <a:rPr lang="el-GR" sz="2000" dirty="0">
                <a:solidFill>
                  <a:schemeClr val="tx1"/>
                </a:solidFill>
                <a:latin typeface="Times New Roman" panose="02020603050405020304" pitchFamily="18" charset="0"/>
                <a:cs typeface="Times New Roman" panose="02020603050405020304" pitchFamily="18" charset="0"/>
              </a:rPr>
              <a:t>  πρωτεΐνης gp120 με τον CD4 υποδοχέα που βρίσκεται στην επιφάνεια των κυττάρων και ως συνέπεια αποτρέπει την είσοδο του ιού στα κύτταρα.</a:t>
            </a:r>
          </a:p>
          <a:p>
            <a:endParaRPr lang="el-GR" dirty="0"/>
          </a:p>
        </p:txBody>
      </p:sp>
      <p:sp>
        <p:nvSpPr>
          <p:cNvPr id="8" name="TextBox 7">
            <a:extLst>
              <a:ext uri="{FF2B5EF4-FFF2-40B4-BE49-F238E27FC236}">
                <a16:creationId xmlns:a16="http://schemas.microsoft.com/office/drawing/2014/main" id="{F63A5939-06EC-6BD9-3422-CC0EC8EE5642}"/>
              </a:ext>
            </a:extLst>
          </p:cNvPr>
          <p:cNvSpPr txBox="1"/>
          <p:nvPr/>
        </p:nvSpPr>
        <p:spPr>
          <a:xfrm>
            <a:off x="970386" y="2495052"/>
            <a:ext cx="2288672" cy="923330"/>
          </a:xfrm>
          <a:prstGeom prst="rect">
            <a:avLst/>
          </a:prstGeom>
          <a:noFill/>
        </p:spPr>
        <p:txBody>
          <a:bodyPr wrap="square" rtlCol="0">
            <a:spAutoFit/>
          </a:bodyPr>
          <a:lstStyle/>
          <a:p>
            <a:r>
              <a:rPr lang="el-GR" sz="1800" dirty="0">
                <a:latin typeface="Times New Roman" panose="02020603050405020304" pitchFamily="18" charset="0"/>
                <a:cs typeface="Times New Roman" panose="02020603050405020304" pitchFamily="18" charset="0"/>
              </a:rPr>
              <a:t>Αναστολείς της σύνδεσης του CCR5:</a:t>
            </a:r>
          </a:p>
          <a:p>
            <a:endParaRPr lang="el-GR" dirty="0"/>
          </a:p>
        </p:txBody>
      </p:sp>
      <p:sp>
        <p:nvSpPr>
          <p:cNvPr id="9" name="TextBox 8">
            <a:extLst>
              <a:ext uri="{FF2B5EF4-FFF2-40B4-BE49-F238E27FC236}">
                <a16:creationId xmlns:a16="http://schemas.microsoft.com/office/drawing/2014/main" id="{AB09F7B2-D5B9-FBAD-EACE-7E7844C9288F}"/>
              </a:ext>
            </a:extLst>
          </p:cNvPr>
          <p:cNvSpPr txBox="1"/>
          <p:nvPr/>
        </p:nvSpPr>
        <p:spPr>
          <a:xfrm>
            <a:off x="893108" y="4049341"/>
            <a:ext cx="2034067" cy="923330"/>
          </a:xfrm>
          <a:prstGeom prst="rect">
            <a:avLst/>
          </a:prstGeom>
          <a:noFill/>
        </p:spPr>
        <p:txBody>
          <a:bodyPr wrap="square" rtlCol="0">
            <a:spAutoFit/>
          </a:bodyPr>
          <a:lstStyle/>
          <a:p>
            <a:r>
              <a:rPr lang="el-GR" sz="1800" dirty="0">
                <a:latin typeface="Times New Roman" panose="02020603050405020304" pitchFamily="18" charset="0"/>
                <a:cs typeface="Times New Roman" panose="02020603050405020304" pitchFamily="18" charset="0"/>
              </a:rPr>
              <a:t>Άλλα </a:t>
            </a:r>
            <a:r>
              <a:rPr lang="el-GR" sz="1800" dirty="0" err="1">
                <a:latin typeface="Times New Roman" panose="02020603050405020304" pitchFamily="18" charset="0"/>
                <a:cs typeface="Times New Roman" panose="02020603050405020304" pitchFamily="18" charset="0"/>
              </a:rPr>
              <a:t>αντιρετροϊκά</a:t>
            </a:r>
            <a:r>
              <a:rPr lang="el-GR" sz="1800" dirty="0">
                <a:latin typeface="Times New Roman" panose="02020603050405020304" pitchFamily="18" charset="0"/>
                <a:cs typeface="Times New Roman" panose="02020603050405020304" pitchFamily="18" charset="0"/>
              </a:rPr>
              <a:t> φάρμακα:</a:t>
            </a:r>
            <a:endParaRPr lang="el-GR" dirty="0"/>
          </a:p>
          <a:p>
            <a:endParaRPr lang="el-GR" dirty="0"/>
          </a:p>
        </p:txBody>
      </p:sp>
      <p:sp>
        <p:nvSpPr>
          <p:cNvPr id="10" name="Google Shape;318;p24">
            <a:extLst>
              <a:ext uri="{FF2B5EF4-FFF2-40B4-BE49-F238E27FC236}">
                <a16:creationId xmlns:a16="http://schemas.microsoft.com/office/drawing/2014/main" id="{5AB94246-B798-99BA-4571-CD4B8ED339FD}"/>
              </a:ext>
            </a:extLst>
          </p:cNvPr>
          <p:cNvSpPr/>
          <p:nvPr/>
        </p:nvSpPr>
        <p:spPr>
          <a:xfrm>
            <a:off x="381384" y="5213292"/>
            <a:ext cx="11760073" cy="1372195"/>
          </a:xfrm>
          <a:prstGeom prst="roundRect">
            <a:avLst>
              <a:gd name="adj" fmla="val 16667"/>
            </a:avLst>
          </a:prstGeom>
          <a:solidFill>
            <a:schemeClr val="bg2">
              <a:lumMod val="7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100" dirty="0">
              <a:latin typeface="Calibri"/>
              <a:cs typeface="Calibri"/>
              <a:sym typeface="Calibri"/>
            </a:endParaRPr>
          </a:p>
        </p:txBody>
      </p:sp>
      <p:sp>
        <p:nvSpPr>
          <p:cNvPr id="11" name="Google Shape;322;p24">
            <a:extLst>
              <a:ext uri="{FF2B5EF4-FFF2-40B4-BE49-F238E27FC236}">
                <a16:creationId xmlns:a16="http://schemas.microsoft.com/office/drawing/2014/main" id="{C5FBC85E-0797-FDB8-0748-37F852733F2B}"/>
              </a:ext>
            </a:extLst>
          </p:cNvPr>
          <p:cNvSpPr/>
          <p:nvPr/>
        </p:nvSpPr>
        <p:spPr>
          <a:xfrm>
            <a:off x="11249" y="5379147"/>
            <a:ext cx="860749" cy="861607"/>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tx2">
              <a:lumMod val="75000"/>
              <a:lumOff val="25000"/>
            </a:schemeClr>
          </a:solidFill>
          <a:ln>
            <a:solidFill>
              <a:schemeClr val="tx2">
                <a:lumMod val="75000"/>
                <a:lumOff val="25000"/>
              </a:schemeClr>
            </a:solid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0" algn="ctr">
              <a:buFont typeface="Arial"/>
              <a:buNone/>
            </a:pPr>
            <a:r>
              <a:rPr lang="en" sz="2400" b="1" dirty="0">
                <a:solidFill>
                  <a:schemeClr val="bg1"/>
                </a:solidFill>
                <a:latin typeface="Times New Roman" panose="02020603050405020304" pitchFamily="18" charset="0"/>
                <a:cs typeface="Times New Roman" panose="02020603050405020304" pitchFamily="18" charset="0"/>
                <a:sym typeface="Montserrat"/>
              </a:rPr>
              <a:t>07.</a:t>
            </a:r>
            <a:endParaRPr sz="2400" b="1" dirty="0">
              <a:solidFill>
                <a:schemeClr val="bg1"/>
              </a:solidFill>
              <a:latin typeface="Times New Roman" panose="02020603050405020304" pitchFamily="18" charset="0"/>
              <a:cs typeface="Times New Roman" panose="02020603050405020304" pitchFamily="18" charset="0"/>
              <a:sym typeface="Montserrat"/>
            </a:endParaRPr>
          </a:p>
        </p:txBody>
      </p:sp>
      <p:sp>
        <p:nvSpPr>
          <p:cNvPr id="12" name="TextBox 11">
            <a:extLst>
              <a:ext uri="{FF2B5EF4-FFF2-40B4-BE49-F238E27FC236}">
                <a16:creationId xmlns:a16="http://schemas.microsoft.com/office/drawing/2014/main" id="{D549771A-DDE8-570B-683B-ECBF867D2C5D}"/>
              </a:ext>
            </a:extLst>
          </p:cNvPr>
          <p:cNvSpPr txBox="1"/>
          <p:nvPr/>
        </p:nvSpPr>
        <p:spPr>
          <a:xfrm>
            <a:off x="1050444" y="5534708"/>
            <a:ext cx="2208614" cy="923330"/>
          </a:xfrm>
          <a:prstGeom prst="rect">
            <a:avLst/>
          </a:prstGeom>
          <a:noFill/>
        </p:spPr>
        <p:txBody>
          <a:bodyPr wrap="square" rtlCol="0">
            <a:spAutoFit/>
          </a:bodyPr>
          <a:lstStyle/>
          <a:p>
            <a:r>
              <a:rPr lang="el-GR" sz="1800" dirty="0">
                <a:latin typeface="Times New Roman" panose="02020603050405020304" pitchFamily="18" charset="0"/>
                <a:cs typeface="Times New Roman" panose="02020603050405020304" pitchFamily="18" charset="0"/>
              </a:rPr>
              <a:t>Υποστηρικτική θεραπεία:</a:t>
            </a:r>
            <a:endParaRPr lang="el-GR" sz="1800" dirty="0">
              <a:solidFill>
                <a:srgbClr val="444444"/>
              </a:solidFill>
              <a:latin typeface="Times New Roman" panose="02020603050405020304" pitchFamily="18" charset="0"/>
              <a:cs typeface="Times New Roman" panose="02020603050405020304" pitchFamily="18" charset="0"/>
            </a:endParaRPr>
          </a:p>
          <a:p>
            <a:endParaRPr lang="el-GR" dirty="0"/>
          </a:p>
        </p:txBody>
      </p:sp>
      <p:cxnSp>
        <p:nvCxnSpPr>
          <p:cNvPr id="13" name="Google Shape;323;p24">
            <a:extLst>
              <a:ext uri="{FF2B5EF4-FFF2-40B4-BE49-F238E27FC236}">
                <a16:creationId xmlns:a16="http://schemas.microsoft.com/office/drawing/2014/main" id="{944C1563-E527-A203-178D-F63BC83CBF8F}"/>
              </a:ext>
            </a:extLst>
          </p:cNvPr>
          <p:cNvCxnSpPr/>
          <p:nvPr/>
        </p:nvCxnSpPr>
        <p:spPr>
          <a:xfrm>
            <a:off x="3225842" y="5468189"/>
            <a:ext cx="0" cy="862400"/>
          </a:xfrm>
          <a:prstGeom prst="straightConnector1">
            <a:avLst/>
          </a:prstGeom>
          <a:noFill/>
          <a:ln w="9525" cap="flat" cmpd="sng">
            <a:solidFill>
              <a:schemeClr val="dk2"/>
            </a:solidFill>
            <a:prstDash val="solid"/>
            <a:round/>
            <a:headEnd type="none" w="med" len="med"/>
            <a:tailEnd type="none" w="med" len="med"/>
          </a:ln>
        </p:spPr>
      </p:cxnSp>
      <p:sp>
        <p:nvSpPr>
          <p:cNvPr id="14" name="Google Shape;321;p24">
            <a:extLst>
              <a:ext uri="{FF2B5EF4-FFF2-40B4-BE49-F238E27FC236}">
                <a16:creationId xmlns:a16="http://schemas.microsoft.com/office/drawing/2014/main" id="{CAB94BD0-D676-9796-8A4C-D89408A1E573}"/>
              </a:ext>
            </a:extLst>
          </p:cNvPr>
          <p:cNvSpPr txBox="1"/>
          <p:nvPr/>
        </p:nvSpPr>
        <p:spPr>
          <a:xfrm>
            <a:off x="2927175" y="5630601"/>
            <a:ext cx="8833721" cy="81043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42950" lvl="1" indent="-285750">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Περιλαμβάνει την αντιμετώπιση των επιπλοκών και συμπτωμάτων της νόσου, την αποκατάσταση της ποιότητας ζωής, την διατήρηση του ανοσοποιητικού συστήματος σε όσο το δυνατόν λειτουργικό επίπεδο γίνεται και την ψυχοκοινωνική υποστήριξη. </a:t>
            </a:r>
          </a:p>
          <a:p>
            <a:pPr lvl="1"/>
            <a:endParaRPr lang="el-GR" sz="1800" dirty="0">
              <a:solidFill>
                <a:srgbClr val="4444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06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684BDF-DC84-809F-8F6E-7A8D68ECD1CC}"/>
              </a:ext>
            </a:extLst>
          </p:cNvPr>
          <p:cNvSpPr>
            <a:spLocks noGrp="1"/>
          </p:cNvSpPr>
          <p:nvPr>
            <p:ph type="title"/>
          </p:nvPr>
        </p:nvSpPr>
        <p:spPr>
          <a:xfrm>
            <a:off x="341091" y="0"/>
            <a:ext cx="109728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667" dirty="0">
                <a:latin typeface="Times New Roman" panose="02020603050405020304" pitchFamily="18" charset="0"/>
                <a:cs typeface="Times New Roman" panose="02020603050405020304" pitchFamily="18" charset="0"/>
              </a:rPr>
              <a:t>07. ΠΡΟΛΗΨΗ </a:t>
            </a:r>
            <a:endParaRPr lang="el-GR" dirty="0"/>
          </a:p>
        </p:txBody>
      </p:sp>
      <p:graphicFrame>
        <p:nvGraphicFramePr>
          <p:cNvPr id="3" name="Διάγραμμα 2">
            <a:extLst>
              <a:ext uri="{FF2B5EF4-FFF2-40B4-BE49-F238E27FC236}">
                <a16:creationId xmlns:a16="http://schemas.microsoft.com/office/drawing/2014/main" id="{F7490EC0-9161-3CD7-7C91-6B2D6B46ECFB}"/>
              </a:ext>
            </a:extLst>
          </p:cNvPr>
          <p:cNvGraphicFramePr/>
          <p:nvPr>
            <p:extLst>
              <p:ext uri="{D42A27DB-BD31-4B8C-83A1-F6EECF244321}">
                <p14:modId xmlns:p14="http://schemas.microsoft.com/office/powerpoint/2010/main" val="324213324"/>
              </p:ext>
            </p:extLst>
          </p:nvPr>
        </p:nvGraphicFramePr>
        <p:xfrm>
          <a:off x="180011" y="426719"/>
          <a:ext cx="11930709" cy="6425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3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Tous mobilisés contre le SIDA et les IST - Conseil départemental des ...">
            <a:extLst>
              <a:ext uri="{FF2B5EF4-FFF2-40B4-BE49-F238E27FC236}">
                <a16:creationId xmlns:a16="http://schemas.microsoft.com/office/drawing/2014/main" id="{A026BAA4-BB88-B21A-37B6-41A22019A4B2}"/>
              </a:ext>
            </a:extLst>
          </p:cNvPr>
          <p:cNvPicPr>
            <a:picLocks noChangeAspect="1"/>
          </p:cNvPicPr>
          <p:nvPr/>
        </p:nvPicPr>
        <p:blipFill rotWithShape="1">
          <a:blip r:embed="rId2">
            <a:alphaModFix amt="50000"/>
          </a:blip>
          <a:srcRect r="1334"/>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9C15BA9F-34EF-98D1-9DA5-90B9D0FD676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4000" dirty="0">
                <a:solidFill>
                  <a:srgbClr val="FFFFFF"/>
                </a:solidFill>
                <a:latin typeface="Times New Roman"/>
                <a:cs typeface="Times New Roman"/>
              </a:rPr>
              <a:t>ΕΥΧΑΡΙΣΤΟΎΜΕ ΓΙΑ ΤΗΝ ΠΡΟΣΟΧΉ ΣΑΣ!</a:t>
            </a:r>
          </a:p>
        </p:txBody>
      </p:sp>
      <p:sp>
        <p:nvSpPr>
          <p:cNvPr id="4" name="TextBox 3">
            <a:extLst>
              <a:ext uri="{FF2B5EF4-FFF2-40B4-BE49-F238E27FC236}">
                <a16:creationId xmlns:a16="http://schemas.microsoft.com/office/drawing/2014/main" id="{AC1C44F7-BE9E-DF33-62A8-09FAF71254EE}"/>
              </a:ext>
            </a:extLst>
          </p:cNvPr>
          <p:cNvSpPr txBox="1"/>
          <p:nvPr/>
        </p:nvSpPr>
        <p:spPr>
          <a:xfrm>
            <a:off x="8752115" y="5735638"/>
            <a:ext cx="2743200" cy="830997"/>
          </a:xfrm>
          <a:prstGeom prst="rect">
            <a:avLst/>
          </a:prstGeom>
          <a:noFill/>
        </p:spPr>
        <p:txBody>
          <a:bodyPr wrap="square" rtlCol="0">
            <a:spAutoFit/>
            <a:scene3d>
              <a:camera prst="obliqueBottomRight"/>
              <a:lightRig rig="threePt" dir="t"/>
            </a:scene3d>
          </a:bodyPr>
          <a:lstStyle/>
          <a:p>
            <a:r>
              <a:rPr lang="el-GR" sz="2400" dirty="0">
                <a:effectLst>
                  <a:reflection blurRad="6350" stA="60000" endA="900" endPos="60000" dist="29997" dir="5400000" sy="-100000" algn="bl" rotWithShape="0"/>
                </a:effectLst>
                <a:latin typeface="Times New Roman" panose="02020603050405020304" pitchFamily="18" charset="0"/>
                <a:cs typeface="Times New Roman" panose="02020603050405020304" pitchFamily="18" charset="0"/>
              </a:rPr>
              <a:t>01/12 Παγκόσμια μέρα κατά του </a:t>
            </a:r>
            <a:r>
              <a:rPr lang="en-US" sz="2400" dirty="0">
                <a:effectLst>
                  <a:reflection blurRad="6350" stA="60000" endA="900" endPos="60000" dist="29997" dir="5400000" sy="-100000" algn="bl" rotWithShape="0"/>
                </a:effectLst>
                <a:latin typeface="Times New Roman" panose="02020603050405020304" pitchFamily="18" charset="0"/>
                <a:cs typeface="Times New Roman" panose="02020603050405020304" pitchFamily="18" charset="0"/>
              </a:rPr>
              <a:t>AIDS</a:t>
            </a:r>
            <a:endParaRPr lang="el-GR" sz="2400" dirty="0">
              <a:effectLst>
                <a:reflection blurRad="6350" stA="60000" endA="900" endPos="60000" dist="29997"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51538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99"/>
        <p:cNvGrpSpPr/>
        <p:nvPr/>
      </p:nvGrpSpPr>
      <p:grpSpPr>
        <a:xfrm>
          <a:off x="0" y="0"/>
          <a:ext cx="0" cy="0"/>
          <a:chOff x="0" y="0"/>
          <a:chExt cx="0" cy="0"/>
        </a:xfrm>
      </p:grpSpPr>
      <p:sp>
        <p:nvSpPr>
          <p:cNvPr id="2000" name="Google Shape;2000;p46"/>
          <p:cNvSpPr txBox="1"/>
          <p:nvPr/>
        </p:nvSpPr>
        <p:spPr>
          <a:xfrm>
            <a:off x="1281023" y="-127912"/>
            <a:ext cx="9396400" cy="64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l-GR" sz="2667" dirty="0">
                <a:solidFill>
                  <a:srgbClr val="FFFFFF"/>
                </a:solidFill>
                <a:latin typeface="Times New Roman" panose="02020603050405020304" pitchFamily="18" charset="0"/>
                <a:cs typeface="Times New Roman" panose="02020603050405020304" pitchFamily="18" charset="0"/>
              </a:rPr>
              <a:t>ΒΙΒΛΙΟΓΡΑΦΊΑ</a:t>
            </a:r>
            <a:endParaRPr sz="2667" dirty="0">
              <a:solidFill>
                <a:srgbClr val="FFFFFF"/>
              </a:solidFill>
              <a:latin typeface="Times New Roman" panose="02020603050405020304" pitchFamily="18" charset="0"/>
              <a:cs typeface="Times New Roman" panose="02020603050405020304" pitchFamily="18" charset="0"/>
            </a:endParaRPr>
          </a:p>
        </p:txBody>
      </p:sp>
      <p:sp>
        <p:nvSpPr>
          <p:cNvPr id="2001" name="Google Shape;2001;p46"/>
          <p:cNvSpPr txBox="1"/>
          <p:nvPr/>
        </p:nvSpPr>
        <p:spPr>
          <a:xfrm>
            <a:off x="0" y="1"/>
            <a:ext cx="12415520" cy="579458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endParaRPr sz="1733" dirty="0">
              <a:solidFill>
                <a:schemeClr val="bg1"/>
              </a:solidFill>
              <a:latin typeface="Times New Roman" panose="02020603050405020304" pitchFamily="18" charset="0"/>
              <a:cs typeface="Times New Roman" panose="02020603050405020304" pitchFamily="18" charset="0"/>
            </a:endParaRPr>
          </a:p>
          <a:p>
            <a:pPr marL="457189" lvl="0" indent="-457189" rtl="0">
              <a:lnSpc>
                <a:spcPct val="115000"/>
              </a:lnSpc>
              <a:spcBef>
                <a:spcPts val="0"/>
              </a:spcBef>
              <a:spcAft>
                <a:spcPts val="0"/>
              </a:spcAft>
              <a:buClr>
                <a:schemeClr val="bg1"/>
              </a:buClr>
              <a:buFont typeface="+mj-lt"/>
              <a:buAutoNum type="arabicPeriod"/>
            </a:pPr>
            <a:r>
              <a:rPr lang="en-US" sz="1733" dirty="0">
                <a:solidFill>
                  <a:schemeClr val="bg1"/>
                </a:solidFill>
                <a:latin typeface="Times New Roman" panose="02020603050405020304" pitchFamily="18" charset="0"/>
                <a:cs typeface="Times New Roman" panose="02020603050405020304" pitchFamily="18" charset="0"/>
              </a:rPr>
              <a:t>Shearer GM, </a:t>
            </a:r>
            <a:r>
              <a:rPr lang="en-US" sz="1733" dirty="0" err="1">
                <a:solidFill>
                  <a:schemeClr val="bg1"/>
                </a:solidFill>
                <a:latin typeface="Times New Roman" panose="02020603050405020304" pitchFamily="18" charset="0"/>
                <a:cs typeface="Times New Roman" panose="02020603050405020304" pitchFamily="18" charset="0"/>
              </a:rPr>
              <a:t>Clerici</a:t>
            </a:r>
            <a:r>
              <a:rPr lang="en-US" sz="1733" dirty="0">
                <a:solidFill>
                  <a:schemeClr val="bg1"/>
                </a:solidFill>
                <a:latin typeface="Times New Roman" panose="02020603050405020304" pitchFamily="18" charset="0"/>
                <a:cs typeface="Times New Roman" panose="02020603050405020304" pitchFamily="18" charset="0"/>
              </a:rPr>
              <a:t> M. How human immunodeficiency virus ravages the </a:t>
            </a:r>
            <a:r>
              <a:rPr lang="en-US" sz="1733" dirty="0" err="1">
                <a:solidFill>
                  <a:schemeClr val="bg1"/>
                </a:solidFill>
                <a:latin typeface="Times New Roman" panose="02020603050405020304" pitchFamily="18" charset="0"/>
                <a:cs typeface="Times New Roman" panose="02020603050405020304" pitchFamily="18" charset="0"/>
              </a:rPr>
              <a:t>immunesystem</a:t>
            </a:r>
            <a:r>
              <a:rPr lang="en-US" sz="1733" dirty="0">
                <a:solidFill>
                  <a:schemeClr val="bg1"/>
                </a:solidFill>
                <a:latin typeface="Times New Roman" panose="02020603050405020304" pitchFamily="18" charset="0"/>
                <a:cs typeface="Times New Roman" panose="02020603050405020304" pitchFamily="18" charset="0"/>
              </a:rPr>
              <a:t>. Curr </a:t>
            </a:r>
            <a:r>
              <a:rPr lang="en-US" sz="1733" dirty="0" err="1">
                <a:solidFill>
                  <a:schemeClr val="bg1"/>
                </a:solidFill>
                <a:latin typeface="Times New Roman" panose="02020603050405020304" pitchFamily="18" charset="0"/>
                <a:cs typeface="Times New Roman" panose="02020603050405020304" pitchFamily="18" charset="0"/>
              </a:rPr>
              <a:t>Opin</a:t>
            </a:r>
            <a:r>
              <a:rPr lang="en-US" sz="1733" dirty="0">
                <a:solidFill>
                  <a:schemeClr val="bg1"/>
                </a:solidFill>
                <a:latin typeface="Times New Roman" panose="02020603050405020304" pitchFamily="18" charset="0"/>
                <a:cs typeface="Times New Roman" panose="02020603050405020304" pitchFamily="18" charset="0"/>
              </a:rPr>
              <a:t> Immunol. 1992 Aug;4(4):463-5. </a:t>
            </a:r>
            <a:r>
              <a:rPr lang="en-US" sz="1733" dirty="0" err="1">
                <a:solidFill>
                  <a:schemeClr val="bg1"/>
                </a:solidFill>
                <a:latin typeface="Times New Roman" panose="02020603050405020304" pitchFamily="18" charset="0"/>
                <a:cs typeface="Times New Roman" panose="02020603050405020304" pitchFamily="18" charset="0"/>
              </a:rPr>
              <a:t>doi</a:t>
            </a:r>
            <a:r>
              <a:rPr lang="en-US" sz="1733" dirty="0">
                <a:solidFill>
                  <a:schemeClr val="bg1"/>
                </a:solidFill>
                <a:latin typeface="Times New Roman" panose="02020603050405020304" pitchFamily="18" charset="0"/>
                <a:cs typeface="Times New Roman" panose="02020603050405020304" pitchFamily="18" charset="0"/>
              </a:rPr>
              <a:t>: 10.1016/s0952-7915(06)80040-3. PMID: 1356347.</a:t>
            </a:r>
            <a:r>
              <a:rPr lang="el-GR" sz="1733" dirty="0">
                <a:solidFill>
                  <a:schemeClr val="bg1"/>
                </a:solidFill>
                <a:latin typeface="Times New Roman" panose="02020603050405020304" pitchFamily="18" charset="0"/>
                <a:cs typeface="Times New Roman" panose="02020603050405020304" pitchFamily="18" charset="0"/>
              </a:rPr>
              <a:t> </a:t>
            </a:r>
            <a:r>
              <a:rPr lang="en-US" sz="1700" dirty="0">
                <a:solidFill>
                  <a:schemeClr val="accent1">
                    <a:lumMod val="60000"/>
                    <a:lumOff val="40000"/>
                  </a:schemeClr>
                </a:solidFill>
                <a:latin typeface="Times New Roman"/>
                <a:ea typeface="+mn-ea"/>
                <a:cs typeface="Times New Roman"/>
                <a:hlinkClick r:id="rId3">
                  <a:extLst>
                    <a:ext uri="{A12FA001-AC4F-418D-AE19-62706E023703}">
                      <ahyp:hlinkClr xmlns:ahyp="http://schemas.microsoft.com/office/drawing/2018/hyperlinkcolor" val="tx"/>
                    </a:ext>
                  </a:extLst>
                </a:hlinkClick>
              </a:rPr>
              <a:t>https://pubmed.ncbi.nlm.nih.gov/1356347/</a:t>
            </a:r>
            <a:r>
              <a:rPr lang="el-GR" sz="1700" dirty="0">
                <a:solidFill>
                  <a:schemeClr val="accent1">
                    <a:lumMod val="60000"/>
                    <a:lumOff val="40000"/>
                  </a:schemeClr>
                </a:solidFill>
                <a:latin typeface="Times New Roman"/>
                <a:ea typeface="+mn-ea"/>
                <a:cs typeface="Times New Roman"/>
              </a:rPr>
              <a:t> </a:t>
            </a:r>
            <a:endParaRPr lang="en-US" sz="1700" dirty="0">
              <a:solidFill>
                <a:schemeClr val="accent1">
                  <a:lumMod val="60000"/>
                  <a:lumOff val="40000"/>
                </a:schemeClr>
              </a:solidFill>
              <a:latin typeface="Times New Roman"/>
              <a:ea typeface="+mn-ea"/>
              <a:cs typeface="Times New Roman"/>
            </a:endParaRPr>
          </a:p>
          <a:p>
            <a:pPr marL="457189" lvl="0" indent="-457189" rtl="0">
              <a:lnSpc>
                <a:spcPct val="115000"/>
              </a:lnSpc>
              <a:spcBef>
                <a:spcPts val="0"/>
              </a:spcBef>
              <a:spcAft>
                <a:spcPts val="0"/>
              </a:spcAft>
              <a:buClr>
                <a:schemeClr val="bg1"/>
              </a:buClr>
              <a:buFont typeface="+mj-lt"/>
              <a:buAutoNum type="arabicPeriod"/>
            </a:pPr>
            <a:r>
              <a:rPr lang="en-US" sz="1733" dirty="0">
                <a:solidFill>
                  <a:schemeClr val="bg1"/>
                </a:solidFill>
                <a:latin typeface="Times New Roman" panose="02020603050405020304" pitchFamily="18" charset="0"/>
                <a:cs typeface="Times New Roman" panose="02020603050405020304" pitchFamily="18" charset="0"/>
              </a:rPr>
              <a:t> Ng TT, Pinching AJ, </a:t>
            </a:r>
            <a:r>
              <a:rPr lang="en-US" sz="1733" dirty="0" err="1">
                <a:solidFill>
                  <a:schemeClr val="bg1"/>
                </a:solidFill>
                <a:latin typeface="Times New Roman" panose="02020603050405020304" pitchFamily="18" charset="0"/>
                <a:cs typeface="Times New Roman" panose="02020603050405020304" pitchFamily="18" charset="0"/>
              </a:rPr>
              <a:t>Guntermann</a:t>
            </a:r>
            <a:r>
              <a:rPr lang="en-US" sz="1733" dirty="0">
                <a:solidFill>
                  <a:schemeClr val="bg1"/>
                </a:solidFill>
                <a:latin typeface="Times New Roman" panose="02020603050405020304" pitchFamily="18" charset="0"/>
                <a:cs typeface="Times New Roman" panose="02020603050405020304" pitchFamily="18" charset="0"/>
              </a:rPr>
              <a:t> C, Morrow WJ. Molecular immunopathogenesis</a:t>
            </a:r>
            <a:r>
              <a:rPr lang="el-GR" sz="1733" dirty="0">
                <a:solidFill>
                  <a:schemeClr val="bg1"/>
                </a:solidFill>
                <a:latin typeface="Times New Roman" panose="02020603050405020304" pitchFamily="18" charset="0"/>
                <a:cs typeface="Times New Roman" panose="02020603050405020304" pitchFamily="18" charset="0"/>
              </a:rPr>
              <a:t> </a:t>
            </a:r>
            <a:r>
              <a:rPr lang="en-US" sz="1733" dirty="0">
                <a:solidFill>
                  <a:schemeClr val="bg1"/>
                </a:solidFill>
                <a:latin typeface="Times New Roman" panose="02020603050405020304" pitchFamily="18" charset="0"/>
                <a:cs typeface="Times New Roman" panose="02020603050405020304" pitchFamily="18" charset="0"/>
              </a:rPr>
              <a:t>of HIV infection. </a:t>
            </a:r>
            <a:r>
              <a:rPr lang="en-US" sz="1733" dirty="0" err="1">
                <a:solidFill>
                  <a:schemeClr val="bg1"/>
                </a:solidFill>
                <a:latin typeface="Times New Roman" panose="02020603050405020304" pitchFamily="18" charset="0"/>
                <a:cs typeface="Times New Roman" panose="02020603050405020304" pitchFamily="18" charset="0"/>
              </a:rPr>
              <a:t>Genitourin</a:t>
            </a:r>
            <a:r>
              <a:rPr lang="en-US" sz="1733" dirty="0">
                <a:solidFill>
                  <a:schemeClr val="bg1"/>
                </a:solidFill>
                <a:latin typeface="Times New Roman" panose="02020603050405020304" pitchFamily="18" charset="0"/>
                <a:cs typeface="Times New Roman" panose="02020603050405020304" pitchFamily="18" charset="0"/>
              </a:rPr>
              <a:t> Med. 1996 Dec;72(6):408-18. </a:t>
            </a:r>
            <a:r>
              <a:rPr lang="en-US" sz="1733" dirty="0" err="1">
                <a:solidFill>
                  <a:schemeClr val="bg1"/>
                </a:solidFill>
                <a:latin typeface="Times New Roman" panose="02020603050405020304" pitchFamily="18" charset="0"/>
                <a:cs typeface="Times New Roman" panose="02020603050405020304" pitchFamily="18" charset="0"/>
              </a:rPr>
              <a:t>doi</a:t>
            </a:r>
            <a:r>
              <a:rPr lang="en-US" sz="1733" dirty="0">
                <a:solidFill>
                  <a:schemeClr val="bg1"/>
                </a:solidFill>
                <a:latin typeface="Times New Roman" panose="02020603050405020304" pitchFamily="18" charset="0"/>
                <a:cs typeface="Times New Roman" panose="02020603050405020304" pitchFamily="18" charset="0"/>
              </a:rPr>
              <a:t>: 10.1136/sti.72.6.408.</a:t>
            </a:r>
            <a:r>
              <a:rPr lang="el-GR" sz="1733" dirty="0">
                <a:solidFill>
                  <a:schemeClr val="bg1"/>
                </a:solidFill>
                <a:latin typeface="Times New Roman" panose="02020603050405020304" pitchFamily="18" charset="0"/>
                <a:cs typeface="Times New Roman" panose="02020603050405020304" pitchFamily="18" charset="0"/>
              </a:rPr>
              <a:t> </a:t>
            </a:r>
            <a:r>
              <a:rPr lang="en-US" sz="1733" dirty="0">
                <a:solidFill>
                  <a:schemeClr val="bg1"/>
                </a:solidFill>
                <a:latin typeface="Times New Roman" panose="02020603050405020304" pitchFamily="18" charset="0"/>
                <a:cs typeface="Times New Roman" panose="02020603050405020304" pitchFamily="18" charset="0"/>
              </a:rPr>
              <a:t>PMID: 9038636; PMCID: PMC1195728.</a:t>
            </a:r>
            <a:r>
              <a:rPr lang="el-GR" sz="1733" dirty="0">
                <a:solidFill>
                  <a:schemeClr val="bg1"/>
                </a:solidFill>
                <a:latin typeface="Times New Roman" panose="02020603050405020304" pitchFamily="18" charset="0"/>
                <a:cs typeface="Times New Roman" panose="02020603050405020304" pitchFamily="18" charset="0"/>
              </a:rPr>
              <a:t> </a:t>
            </a:r>
            <a:r>
              <a:rPr lang="en-US" sz="1700" dirty="0">
                <a:solidFill>
                  <a:schemeClr val="accent1">
                    <a:lumMod val="60000"/>
                    <a:lumOff val="40000"/>
                  </a:schemeClr>
                </a:solidFill>
                <a:latin typeface="Times New Roman"/>
                <a:ea typeface="+mn-ea"/>
                <a:cs typeface="Times New Roman"/>
                <a:hlinkClick r:id="rId4">
                  <a:extLst>
                    <a:ext uri="{A12FA001-AC4F-418D-AE19-62706E023703}">
                      <ahyp:hlinkClr xmlns:ahyp="http://schemas.microsoft.com/office/drawing/2018/hyperlinkcolor" val="tx"/>
                    </a:ext>
                  </a:extLst>
                </a:hlinkClick>
              </a:rPr>
              <a:t>https://pubmed.ncbi.nlm.nih.gov/9038636/</a:t>
            </a:r>
            <a:r>
              <a:rPr lang="el-GR" sz="1700" dirty="0">
                <a:solidFill>
                  <a:schemeClr val="accent1">
                    <a:lumMod val="60000"/>
                    <a:lumOff val="40000"/>
                  </a:schemeClr>
                </a:solidFill>
                <a:latin typeface="Times New Roman"/>
                <a:ea typeface="+mn-ea"/>
                <a:cs typeface="Times New Roman"/>
              </a:rPr>
              <a:t> </a:t>
            </a:r>
            <a:endParaRPr lang="en-US" sz="1700" dirty="0">
              <a:solidFill>
                <a:schemeClr val="accent1">
                  <a:lumMod val="60000"/>
                  <a:lumOff val="40000"/>
                </a:schemeClr>
              </a:solidFill>
              <a:latin typeface="Times New Roman"/>
              <a:ea typeface="+mn-ea"/>
              <a:cs typeface="Times New Roman"/>
            </a:endParaRPr>
          </a:p>
          <a:p>
            <a:pPr marL="457189" lvl="0" indent="-457189" rtl="0">
              <a:lnSpc>
                <a:spcPct val="115000"/>
              </a:lnSpc>
              <a:spcBef>
                <a:spcPts val="0"/>
              </a:spcBef>
              <a:spcAft>
                <a:spcPts val="0"/>
              </a:spcAft>
              <a:buClr>
                <a:schemeClr val="bg1"/>
              </a:buClr>
              <a:buFont typeface="+mj-lt"/>
              <a:buAutoNum type="arabicPeriod"/>
            </a:pPr>
            <a:r>
              <a:rPr lang="en-US" sz="1733" dirty="0">
                <a:solidFill>
                  <a:schemeClr val="bg1"/>
                </a:solidFill>
                <a:latin typeface="Times New Roman" panose="02020603050405020304" pitchFamily="18" charset="0"/>
                <a:cs typeface="Times New Roman" panose="02020603050405020304" pitchFamily="18" charset="0"/>
              </a:rPr>
              <a:t>Coffin J, Swanstrom R. HIV pathogenesis: dynamics and genetics of </a:t>
            </a:r>
            <a:r>
              <a:rPr lang="en-US" sz="1733" dirty="0" err="1">
                <a:solidFill>
                  <a:schemeClr val="bg1"/>
                </a:solidFill>
                <a:latin typeface="Times New Roman" panose="02020603050405020304" pitchFamily="18" charset="0"/>
                <a:cs typeface="Times New Roman" panose="02020603050405020304" pitchFamily="18" charset="0"/>
              </a:rPr>
              <a:t>viralpopulations</a:t>
            </a:r>
            <a:r>
              <a:rPr lang="en-US" sz="1733" dirty="0">
                <a:solidFill>
                  <a:schemeClr val="bg1"/>
                </a:solidFill>
                <a:latin typeface="Times New Roman" panose="02020603050405020304" pitchFamily="18" charset="0"/>
                <a:cs typeface="Times New Roman" panose="02020603050405020304" pitchFamily="18" charset="0"/>
              </a:rPr>
              <a:t> and infected cells. Cold Spring </a:t>
            </a:r>
            <a:r>
              <a:rPr lang="en-US" sz="1733" dirty="0" err="1">
                <a:solidFill>
                  <a:schemeClr val="bg1"/>
                </a:solidFill>
                <a:latin typeface="Times New Roman" panose="02020603050405020304" pitchFamily="18" charset="0"/>
                <a:cs typeface="Times New Roman" panose="02020603050405020304" pitchFamily="18" charset="0"/>
              </a:rPr>
              <a:t>Harb</a:t>
            </a:r>
            <a:r>
              <a:rPr lang="en-US" sz="1733" dirty="0">
                <a:solidFill>
                  <a:schemeClr val="bg1"/>
                </a:solidFill>
                <a:latin typeface="Times New Roman" panose="02020603050405020304" pitchFamily="18" charset="0"/>
                <a:cs typeface="Times New Roman" panose="02020603050405020304" pitchFamily="18" charset="0"/>
              </a:rPr>
              <a:t> </a:t>
            </a:r>
            <a:r>
              <a:rPr lang="en-US" sz="1733" dirty="0" err="1">
                <a:solidFill>
                  <a:schemeClr val="bg1"/>
                </a:solidFill>
                <a:latin typeface="Times New Roman" panose="02020603050405020304" pitchFamily="18" charset="0"/>
                <a:cs typeface="Times New Roman" panose="02020603050405020304" pitchFamily="18" charset="0"/>
              </a:rPr>
              <a:t>Perspect</a:t>
            </a:r>
            <a:r>
              <a:rPr lang="en-US" sz="1733" dirty="0">
                <a:solidFill>
                  <a:schemeClr val="bg1"/>
                </a:solidFill>
                <a:latin typeface="Times New Roman" panose="02020603050405020304" pitchFamily="18" charset="0"/>
                <a:cs typeface="Times New Roman" panose="02020603050405020304" pitchFamily="18" charset="0"/>
              </a:rPr>
              <a:t> Med. 2013 Jan</a:t>
            </a:r>
            <a:r>
              <a:rPr lang="el-GR" sz="1733" dirty="0">
                <a:solidFill>
                  <a:schemeClr val="bg1"/>
                </a:solidFill>
                <a:latin typeface="Times New Roman" panose="02020603050405020304" pitchFamily="18" charset="0"/>
                <a:cs typeface="Times New Roman" panose="02020603050405020304" pitchFamily="18" charset="0"/>
              </a:rPr>
              <a:t> </a:t>
            </a:r>
            <a:r>
              <a:rPr lang="en-US" sz="1733" dirty="0">
                <a:solidFill>
                  <a:schemeClr val="bg1"/>
                </a:solidFill>
                <a:latin typeface="Times New Roman" panose="02020603050405020304" pitchFamily="18" charset="0"/>
                <a:cs typeface="Times New Roman" panose="02020603050405020304" pitchFamily="18" charset="0"/>
              </a:rPr>
              <a:t>1;3(1):a012526. </a:t>
            </a:r>
            <a:r>
              <a:rPr lang="en-US" sz="1733" dirty="0" err="1">
                <a:solidFill>
                  <a:schemeClr val="bg1"/>
                </a:solidFill>
                <a:latin typeface="Times New Roman" panose="02020603050405020304" pitchFamily="18" charset="0"/>
                <a:cs typeface="Times New Roman" panose="02020603050405020304" pitchFamily="18" charset="0"/>
              </a:rPr>
              <a:t>doi</a:t>
            </a:r>
            <a:r>
              <a:rPr lang="en-US" sz="1733" dirty="0">
                <a:solidFill>
                  <a:schemeClr val="bg1"/>
                </a:solidFill>
                <a:latin typeface="Times New Roman" panose="02020603050405020304" pitchFamily="18" charset="0"/>
                <a:cs typeface="Times New Roman" panose="02020603050405020304" pitchFamily="18" charset="0"/>
              </a:rPr>
              <a:t>: 10.1101/cshperspect.a012526. PMID: 23284080; PMCID:</a:t>
            </a:r>
            <a:r>
              <a:rPr lang="el-GR" sz="1733" dirty="0">
                <a:solidFill>
                  <a:schemeClr val="bg1"/>
                </a:solidFill>
                <a:latin typeface="Times New Roman" panose="02020603050405020304" pitchFamily="18" charset="0"/>
                <a:cs typeface="Times New Roman" panose="02020603050405020304" pitchFamily="18" charset="0"/>
              </a:rPr>
              <a:t> </a:t>
            </a:r>
            <a:r>
              <a:rPr lang="en-US" sz="1733" dirty="0">
                <a:solidFill>
                  <a:schemeClr val="bg1"/>
                </a:solidFill>
                <a:latin typeface="Times New Roman" panose="02020603050405020304" pitchFamily="18" charset="0"/>
                <a:cs typeface="Times New Roman" panose="02020603050405020304" pitchFamily="18" charset="0"/>
              </a:rPr>
              <a:t>PMC3530041.</a:t>
            </a:r>
            <a:r>
              <a:rPr lang="el-GR" sz="1733" dirty="0">
                <a:solidFill>
                  <a:schemeClr val="bg1"/>
                </a:solidFill>
                <a:latin typeface="Times New Roman" panose="02020603050405020304" pitchFamily="18" charset="0"/>
                <a:cs typeface="Times New Roman" panose="02020603050405020304" pitchFamily="18" charset="0"/>
              </a:rPr>
              <a:t> </a:t>
            </a:r>
            <a:r>
              <a:rPr lang="en-US" sz="1700" dirty="0">
                <a:solidFill>
                  <a:schemeClr val="accent1">
                    <a:lumMod val="60000"/>
                    <a:lumOff val="40000"/>
                  </a:schemeClr>
                </a:solidFill>
                <a:latin typeface="Times New Roman"/>
                <a:ea typeface="+mn-ea"/>
                <a:cs typeface="Times New Roman"/>
                <a:hlinkClick r:id="rId5">
                  <a:extLst>
                    <a:ext uri="{A12FA001-AC4F-418D-AE19-62706E023703}">
                      <ahyp:hlinkClr xmlns:ahyp="http://schemas.microsoft.com/office/drawing/2018/hyperlinkcolor" val="tx"/>
                    </a:ext>
                  </a:extLst>
                </a:hlinkClick>
              </a:rPr>
              <a:t>https://pubmed.ncbi.nlm.nih.gov/23284080/</a:t>
            </a:r>
            <a:r>
              <a:rPr lang="el-GR" sz="1700" dirty="0">
                <a:solidFill>
                  <a:schemeClr val="accent1">
                    <a:lumMod val="60000"/>
                    <a:lumOff val="40000"/>
                  </a:schemeClr>
                </a:solidFill>
                <a:latin typeface="Times New Roman"/>
                <a:ea typeface="+mn-ea"/>
                <a:cs typeface="Times New Roman"/>
              </a:rPr>
              <a:t> </a:t>
            </a:r>
          </a:p>
          <a:p>
            <a:pPr marL="457189" indent="-457189">
              <a:lnSpc>
                <a:spcPct val="115000"/>
              </a:lnSpc>
              <a:buClr>
                <a:schemeClr val="bg1"/>
              </a:buClr>
              <a:buFont typeface="+mj-lt"/>
              <a:buAutoNum type="arabicPeriod"/>
            </a:pPr>
            <a:r>
              <a:rPr lang="en-US" sz="1733" b="0" i="0" dirty="0">
                <a:solidFill>
                  <a:schemeClr val="bg1"/>
                </a:solidFill>
                <a:effectLst/>
                <a:latin typeface="Times New Roman" panose="02020603050405020304" pitchFamily="18" charset="0"/>
                <a:cs typeface="Times New Roman" panose="02020603050405020304" pitchFamily="18" charset="0"/>
              </a:rPr>
              <a:t>Campbell EM, Hope TJ. HIV-1 capsid: the multifaceted key player in HIV-1 infection. Nat Rev </a:t>
            </a:r>
            <a:r>
              <a:rPr lang="en-US" sz="1733" b="0" i="0" dirty="0" err="1">
                <a:solidFill>
                  <a:schemeClr val="bg1"/>
                </a:solidFill>
                <a:effectLst/>
                <a:latin typeface="Times New Roman" panose="02020603050405020304" pitchFamily="18" charset="0"/>
                <a:cs typeface="Times New Roman" panose="02020603050405020304" pitchFamily="18" charset="0"/>
              </a:rPr>
              <a:t>Microbiol</a:t>
            </a:r>
            <a:r>
              <a:rPr lang="en-US" sz="1733" b="0" i="0" dirty="0">
                <a:solidFill>
                  <a:schemeClr val="bg1"/>
                </a:solidFill>
                <a:effectLst/>
                <a:latin typeface="Times New Roman" panose="02020603050405020304" pitchFamily="18" charset="0"/>
                <a:cs typeface="Times New Roman" panose="02020603050405020304" pitchFamily="18" charset="0"/>
              </a:rPr>
              <a:t>. 2015 Aug;13(8):471-83.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10.1038/nrmicro3503. PMID: 26179359; PMCID: PMC4876022.</a:t>
            </a:r>
            <a:r>
              <a:rPr lang="el-GR" sz="1733" b="0" i="0" dirty="0">
                <a:solidFill>
                  <a:schemeClr val="bg1"/>
                </a:solidFill>
                <a:effectLst/>
                <a:latin typeface="Times New Roman" panose="02020603050405020304" pitchFamily="18" charset="0"/>
                <a:cs typeface="Times New Roman" panose="02020603050405020304" pitchFamily="18" charset="0"/>
              </a:rPr>
              <a:t> </a:t>
            </a:r>
            <a:r>
              <a:rPr lang="en-US" sz="1700" dirty="0">
                <a:solidFill>
                  <a:schemeClr val="accent1">
                    <a:lumMod val="60000"/>
                    <a:lumOff val="40000"/>
                  </a:schemeClr>
                </a:solidFill>
                <a:latin typeface="Times New Roman"/>
                <a:ea typeface="+mn-ea"/>
                <a:cs typeface="Times New Roman"/>
                <a:hlinkClick r:id="rId6">
                  <a:extLst>
                    <a:ext uri="{A12FA001-AC4F-418D-AE19-62706E023703}">
                      <ahyp:hlinkClr xmlns:ahyp="http://schemas.microsoft.com/office/drawing/2018/hyperlinkcolor" val="tx"/>
                    </a:ext>
                  </a:extLst>
                </a:hlinkClick>
              </a:rPr>
              <a:t>https://pubmed.ncbi.nlm.nih.gov/26179359/</a:t>
            </a:r>
            <a:endParaRPr lang="en-US" sz="1700" dirty="0">
              <a:solidFill>
                <a:schemeClr val="accent1">
                  <a:lumMod val="60000"/>
                  <a:lumOff val="40000"/>
                </a:schemeClr>
              </a:solidFill>
              <a:latin typeface="Times New Roman"/>
              <a:ea typeface="+mn-ea"/>
              <a:cs typeface="Times New Roman"/>
            </a:endParaRPr>
          </a:p>
          <a:p>
            <a:pPr marL="457189" lvl="0" indent="-457189" rtl="0">
              <a:lnSpc>
                <a:spcPct val="115000"/>
              </a:lnSpc>
              <a:spcBef>
                <a:spcPts val="0"/>
              </a:spcBef>
              <a:spcAft>
                <a:spcPts val="0"/>
              </a:spcAft>
              <a:buClr>
                <a:schemeClr val="bg1"/>
              </a:buClr>
              <a:buFont typeface="+mj-lt"/>
              <a:buAutoNum type="arabicPeriod"/>
            </a:pPr>
            <a:r>
              <a:rPr lang="en-US" sz="1733" b="0" i="0" dirty="0" err="1">
                <a:solidFill>
                  <a:schemeClr val="bg1"/>
                </a:solidFill>
                <a:effectLst/>
                <a:latin typeface="Times New Roman" panose="02020603050405020304" pitchFamily="18" charset="0"/>
                <a:cs typeface="Times New Roman" panose="02020603050405020304" pitchFamily="18" charset="0"/>
              </a:rPr>
              <a:t>Fanales-Belasio</a:t>
            </a:r>
            <a:r>
              <a:rPr lang="en-US" sz="1733" b="0" i="0" dirty="0">
                <a:solidFill>
                  <a:schemeClr val="bg1"/>
                </a:solidFill>
                <a:effectLst/>
                <a:latin typeface="Times New Roman" panose="02020603050405020304" pitchFamily="18" charset="0"/>
                <a:cs typeface="Times New Roman" panose="02020603050405020304" pitchFamily="18" charset="0"/>
              </a:rPr>
              <a:t> E, Raimondo M, </a:t>
            </a:r>
            <a:r>
              <a:rPr lang="en-US" sz="1733" b="0" i="0" dirty="0" err="1">
                <a:solidFill>
                  <a:schemeClr val="bg1"/>
                </a:solidFill>
                <a:effectLst/>
                <a:latin typeface="Times New Roman" panose="02020603050405020304" pitchFamily="18" charset="0"/>
                <a:cs typeface="Times New Roman" panose="02020603050405020304" pitchFamily="18" charset="0"/>
              </a:rPr>
              <a:t>Suligoi</a:t>
            </a:r>
            <a:r>
              <a:rPr lang="en-US" sz="1733" b="0" i="0" dirty="0">
                <a:solidFill>
                  <a:schemeClr val="bg1"/>
                </a:solidFill>
                <a:effectLst/>
                <a:latin typeface="Times New Roman" panose="02020603050405020304" pitchFamily="18" charset="0"/>
                <a:cs typeface="Times New Roman" panose="02020603050405020304" pitchFamily="18" charset="0"/>
              </a:rPr>
              <a:t> B, </a:t>
            </a:r>
            <a:r>
              <a:rPr lang="en-US" sz="1733" b="0" i="0" dirty="0" err="1">
                <a:solidFill>
                  <a:schemeClr val="bg1"/>
                </a:solidFill>
                <a:effectLst/>
                <a:latin typeface="Times New Roman" panose="02020603050405020304" pitchFamily="18" charset="0"/>
                <a:cs typeface="Times New Roman" panose="02020603050405020304" pitchFamily="18" charset="0"/>
              </a:rPr>
              <a:t>Buttò</a:t>
            </a:r>
            <a:r>
              <a:rPr lang="en-US" sz="1733" b="0" i="0" dirty="0">
                <a:solidFill>
                  <a:schemeClr val="bg1"/>
                </a:solidFill>
                <a:effectLst/>
                <a:latin typeface="Times New Roman" panose="02020603050405020304" pitchFamily="18" charset="0"/>
                <a:cs typeface="Times New Roman" panose="02020603050405020304" pitchFamily="18" charset="0"/>
              </a:rPr>
              <a:t> S. HIV virology and pathogenetic mechanisms of infection: a brief overview. Ann </a:t>
            </a:r>
            <a:r>
              <a:rPr lang="en-US" sz="1733" b="0" i="0" dirty="0" err="1">
                <a:solidFill>
                  <a:schemeClr val="bg1"/>
                </a:solidFill>
                <a:effectLst/>
                <a:latin typeface="Times New Roman" panose="02020603050405020304" pitchFamily="18" charset="0"/>
                <a:cs typeface="Times New Roman" panose="02020603050405020304" pitchFamily="18" charset="0"/>
              </a:rPr>
              <a:t>Ist</a:t>
            </a:r>
            <a:r>
              <a:rPr lang="en-US" sz="1733" b="0" i="0" dirty="0">
                <a:solidFill>
                  <a:schemeClr val="bg1"/>
                </a:solidFill>
                <a:effectLst/>
                <a:latin typeface="Times New Roman" panose="02020603050405020304" pitchFamily="18" charset="0"/>
                <a:cs typeface="Times New Roman" panose="02020603050405020304" pitchFamily="18" charset="0"/>
              </a:rPr>
              <a:t> Super </a:t>
            </a:r>
            <a:r>
              <a:rPr lang="en-US" sz="1733" b="0" i="0" dirty="0" err="1">
                <a:solidFill>
                  <a:schemeClr val="bg1"/>
                </a:solidFill>
                <a:effectLst/>
                <a:latin typeface="Times New Roman" panose="02020603050405020304" pitchFamily="18" charset="0"/>
                <a:cs typeface="Times New Roman" panose="02020603050405020304" pitchFamily="18" charset="0"/>
              </a:rPr>
              <a:t>Sanita</a:t>
            </a:r>
            <a:r>
              <a:rPr lang="en-US" sz="1733" b="0" i="0" dirty="0">
                <a:solidFill>
                  <a:schemeClr val="bg1"/>
                </a:solidFill>
                <a:effectLst/>
                <a:latin typeface="Times New Roman" panose="02020603050405020304" pitchFamily="18" charset="0"/>
                <a:cs typeface="Times New Roman" panose="02020603050405020304" pitchFamily="18" charset="0"/>
              </a:rPr>
              <a:t>. 2010;46(1):5-14.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10.4415/ANN_10_01_02. PMID: 20348614. </a:t>
            </a:r>
            <a:r>
              <a:rPr lang="en-US" sz="1700" dirty="0">
                <a:solidFill>
                  <a:schemeClr val="accent1">
                    <a:lumMod val="60000"/>
                    <a:lumOff val="40000"/>
                  </a:schemeClr>
                </a:solidFill>
                <a:latin typeface="Times New Roman"/>
                <a:ea typeface="+mn-ea"/>
                <a:cs typeface="Times New Roman"/>
                <a:hlinkClick r:id="rId7">
                  <a:extLst>
                    <a:ext uri="{A12FA001-AC4F-418D-AE19-62706E023703}">
                      <ahyp:hlinkClr xmlns:ahyp="http://schemas.microsoft.com/office/drawing/2018/hyperlinkcolor" val="tx"/>
                    </a:ext>
                  </a:extLst>
                </a:hlinkClick>
              </a:rPr>
              <a:t>https://pubmed.ncbi.nlm.nih.gov/20348614/</a:t>
            </a:r>
            <a:r>
              <a:rPr lang="en-US" sz="1700" dirty="0">
                <a:solidFill>
                  <a:schemeClr val="accent1">
                    <a:lumMod val="60000"/>
                    <a:lumOff val="40000"/>
                  </a:schemeClr>
                </a:solidFill>
                <a:latin typeface="Times New Roman"/>
                <a:ea typeface="+mn-ea"/>
                <a:cs typeface="Times New Roman"/>
              </a:rPr>
              <a:t> </a:t>
            </a:r>
          </a:p>
          <a:p>
            <a:pPr marL="457189" lvl="0" indent="-457189" rtl="0">
              <a:lnSpc>
                <a:spcPct val="115000"/>
              </a:lnSpc>
              <a:spcBef>
                <a:spcPts val="0"/>
              </a:spcBef>
              <a:spcAft>
                <a:spcPts val="0"/>
              </a:spcAft>
              <a:buClr>
                <a:schemeClr val="bg1"/>
              </a:buClr>
              <a:buFont typeface="+mj-lt"/>
              <a:buAutoNum type="arabicPeriod"/>
            </a:pPr>
            <a:r>
              <a:rPr lang="en-US" sz="1733" b="0" i="0" dirty="0">
                <a:solidFill>
                  <a:schemeClr val="bg1"/>
                </a:solidFill>
                <a:effectLst/>
                <a:latin typeface="Times New Roman" panose="02020603050405020304" pitchFamily="18" charset="0"/>
                <a:cs typeface="Times New Roman" panose="02020603050405020304" pitchFamily="18" charset="0"/>
              </a:rPr>
              <a:t>Chen B. HIV Capsid Assembly, Mechanism, and Structure. Biochemistry. 2016 May 10;55(18):2539-52.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10.1021/acs.biochem.6b00159. </a:t>
            </a:r>
            <a:r>
              <a:rPr lang="en-US" sz="1733" b="0" i="0" dirty="0" err="1">
                <a:solidFill>
                  <a:schemeClr val="bg1"/>
                </a:solidFill>
                <a:effectLst/>
                <a:latin typeface="Times New Roman" panose="02020603050405020304" pitchFamily="18" charset="0"/>
                <a:cs typeface="Times New Roman" panose="02020603050405020304" pitchFamily="18" charset="0"/>
              </a:rPr>
              <a:t>Epub</a:t>
            </a:r>
            <a:r>
              <a:rPr lang="en-US" sz="1733" b="0" i="0" dirty="0">
                <a:solidFill>
                  <a:schemeClr val="bg1"/>
                </a:solidFill>
                <a:effectLst/>
                <a:latin typeface="Times New Roman" panose="02020603050405020304" pitchFamily="18" charset="0"/>
                <a:cs typeface="Times New Roman" panose="02020603050405020304" pitchFamily="18" charset="0"/>
              </a:rPr>
              <a:t> 2016 Apr 26. PMID: 27074418.</a:t>
            </a:r>
            <a:r>
              <a:rPr lang="en-US" sz="1733" dirty="0">
                <a:solidFill>
                  <a:schemeClr val="bg1"/>
                </a:solidFill>
                <a:latin typeface="Times New Roman" panose="02020603050405020304" pitchFamily="18" charset="0"/>
                <a:cs typeface="Times New Roman" panose="02020603050405020304" pitchFamily="18" charset="0"/>
              </a:rPr>
              <a:t> </a:t>
            </a:r>
            <a:r>
              <a:rPr lang="en-US" sz="1700" dirty="0">
                <a:solidFill>
                  <a:schemeClr val="accent1">
                    <a:lumMod val="60000"/>
                    <a:lumOff val="40000"/>
                  </a:schemeClr>
                </a:solidFill>
                <a:latin typeface="Times New Roman"/>
                <a:ea typeface="+mn-ea"/>
                <a:cs typeface="Times New Roman"/>
                <a:hlinkClick r:id="rId8">
                  <a:extLst>
                    <a:ext uri="{A12FA001-AC4F-418D-AE19-62706E023703}">
                      <ahyp:hlinkClr xmlns:ahyp="http://schemas.microsoft.com/office/drawing/2018/hyperlinkcolor" val="tx"/>
                    </a:ext>
                  </a:extLst>
                </a:hlinkClick>
              </a:rPr>
              <a:t>https://pubmed.ncbi.nlm.nih.gov/27074418/</a:t>
            </a:r>
            <a:endParaRPr lang="en-US" sz="1700" dirty="0">
              <a:solidFill>
                <a:schemeClr val="accent1">
                  <a:lumMod val="60000"/>
                  <a:lumOff val="40000"/>
                </a:schemeClr>
              </a:solidFill>
              <a:latin typeface="Times New Roman"/>
              <a:ea typeface="+mn-ea"/>
              <a:cs typeface="Times New Roman"/>
            </a:endParaRPr>
          </a:p>
          <a:p>
            <a:pPr marL="457189" indent="-457189">
              <a:lnSpc>
                <a:spcPct val="115000"/>
              </a:lnSpc>
              <a:buClr>
                <a:schemeClr val="bg1"/>
              </a:buClr>
              <a:buFont typeface="+mj-lt"/>
              <a:buAutoNum type="arabicPeriod"/>
            </a:pPr>
            <a:r>
              <a:rPr lang="en-US" sz="1733" b="0" i="0" dirty="0">
                <a:solidFill>
                  <a:schemeClr val="bg1"/>
                </a:solidFill>
                <a:effectLst/>
                <a:latin typeface="Times New Roman" panose="02020603050405020304" pitchFamily="18" charset="0"/>
                <a:cs typeface="Times New Roman" panose="02020603050405020304" pitchFamily="18" charset="0"/>
              </a:rPr>
              <a:t>Freed EO. HIV-1 assembly, release and maturation. Nat Rev </a:t>
            </a:r>
            <a:r>
              <a:rPr lang="en-US" sz="1733" b="0" i="0" dirty="0" err="1">
                <a:solidFill>
                  <a:schemeClr val="bg1"/>
                </a:solidFill>
                <a:effectLst/>
                <a:latin typeface="Times New Roman" panose="02020603050405020304" pitchFamily="18" charset="0"/>
                <a:cs typeface="Times New Roman" panose="02020603050405020304" pitchFamily="18" charset="0"/>
              </a:rPr>
              <a:t>Microbiol</a:t>
            </a:r>
            <a:r>
              <a:rPr lang="en-US" sz="1733" b="0" i="0" dirty="0">
                <a:solidFill>
                  <a:schemeClr val="bg1"/>
                </a:solidFill>
                <a:effectLst/>
                <a:latin typeface="Times New Roman" panose="02020603050405020304" pitchFamily="18" charset="0"/>
                <a:cs typeface="Times New Roman" panose="02020603050405020304" pitchFamily="18" charset="0"/>
              </a:rPr>
              <a:t>. 2015 Aug;13(8):484-96.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10.1038/nrmicro3490. </a:t>
            </a:r>
            <a:r>
              <a:rPr lang="en-US" sz="1733" b="0" i="0" dirty="0" err="1">
                <a:solidFill>
                  <a:schemeClr val="bg1"/>
                </a:solidFill>
                <a:effectLst/>
                <a:latin typeface="Times New Roman" panose="02020603050405020304" pitchFamily="18" charset="0"/>
                <a:cs typeface="Times New Roman" panose="02020603050405020304" pitchFamily="18" charset="0"/>
              </a:rPr>
              <a:t>Epub</a:t>
            </a:r>
            <a:r>
              <a:rPr lang="en-US" sz="1733" b="0" i="0" dirty="0">
                <a:solidFill>
                  <a:schemeClr val="bg1"/>
                </a:solidFill>
                <a:effectLst/>
                <a:latin typeface="Times New Roman" panose="02020603050405020304" pitchFamily="18" charset="0"/>
                <a:cs typeface="Times New Roman" panose="02020603050405020304" pitchFamily="18" charset="0"/>
              </a:rPr>
              <a:t> 2015 Jun 29. PMID: 26119571; PMCID: PMC6936268. </a:t>
            </a:r>
            <a:r>
              <a:rPr lang="en-US" sz="1700" dirty="0">
                <a:solidFill>
                  <a:schemeClr val="accent1">
                    <a:lumMod val="60000"/>
                    <a:lumOff val="40000"/>
                  </a:schemeClr>
                </a:solidFill>
                <a:latin typeface="Times New Roman"/>
                <a:ea typeface="+mn-ea"/>
                <a:cs typeface="Times New Roman"/>
                <a:hlinkClick r:id="rId9">
                  <a:extLst>
                    <a:ext uri="{A12FA001-AC4F-418D-AE19-62706E023703}">
                      <ahyp:hlinkClr xmlns:ahyp="http://schemas.microsoft.com/office/drawing/2018/hyperlinkcolor" val="tx"/>
                    </a:ext>
                  </a:extLst>
                </a:hlinkClick>
              </a:rPr>
              <a:t>https://pubmed.ncbi.nlm.nih.gov/26119571/</a:t>
            </a:r>
            <a:endParaRPr lang="en-US" sz="1700" dirty="0">
              <a:solidFill>
                <a:schemeClr val="accent1">
                  <a:lumMod val="60000"/>
                  <a:lumOff val="40000"/>
                </a:schemeClr>
              </a:solidFill>
              <a:latin typeface="Times New Roman"/>
              <a:ea typeface="+mn-ea"/>
              <a:cs typeface="Times New Roman"/>
            </a:endParaRPr>
          </a:p>
          <a:p>
            <a:pPr marL="457189" lvl="0" indent="-457189" rtl="0">
              <a:lnSpc>
                <a:spcPct val="115000"/>
              </a:lnSpc>
              <a:spcBef>
                <a:spcPts val="0"/>
              </a:spcBef>
              <a:spcAft>
                <a:spcPts val="0"/>
              </a:spcAft>
              <a:buClr>
                <a:schemeClr val="bg1"/>
              </a:buClr>
              <a:buFont typeface="+mj-lt"/>
              <a:buAutoNum type="arabicPeriod"/>
            </a:pPr>
            <a:r>
              <a:rPr lang="en-US" sz="1733" b="0" i="0" dirty="0">
                <a:solidFill>
                  <a:schemeClr val="bg1"/>
                </a:solidFill>
                <a:effectLst/>
                <a:latin typeface="Times New Roman" panose="02020603050405020304" pitchFamily="18" charset="0"/>
                <a:cs typeface="Times New Roman" panose="02020603050405020304" pitchFamily="18" charset="0"/>
              </a:rPr>
              <a:t>Moir S, Chun TW, Fauci AS. Pathogenic mechanisms of HIV disease. Annu Rev </a:t>
            </a:r>
            <a:r>
              <a:rPr lang="en-US" sz="1733" b="0" i="0" dirty="0" err="1">
                <a:solidFill>
                  <a:schemeClr val="bg1"/>
                </a:solidFill>
                <a:effectLst/>
                <a:latin typeface="Times New Roman" panose="02020603050405020304" pitchFamily="18" charset="0"/>
                <a:cs typeface="Times New Roman" panose="02020603050405020304" pitchFamily="18" charset="0"/>
              </a:rPr>
              <a:t>Pathol</a:t>
            </a:r>
            <a:r>
              <a:rPr lang="en-US" sz="1733" b="0" i="0" dirty="0">
                <a:solidFill>
                  <a:schemeClr val="bg1"/>
                </a:solidFill>
                <a:effectLst/>
                <a:latin typeface="Times New Roman" panose="02020603050405020304" pitchFamily="18" charset="0"/>
                <a:cs typeface="Times New Roman" panose="02020603050405020304" pitchFamily="18" charset="0"/>
              </a:rPr>
              <a:t>. 2011;6:223-48.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10.1146/annurev-pathol-011110-130254. PMID: 21034222. </a:t>
            </a:r>
            <a:r>
              <a:rPr lang="en-US" sz="1700" dirty="0">
                <a:solidFill>
                  <a:schemeClr val="accent1">
                    <a:lumMod val="60000"/>
                    <a:lumOff val="40000"/>
                  </a:schemeClr>
                </a:solidFill>
                <a:latin typeface="Times New Roman"/>
                <a:ea typeface="+mn-ea"/>
                <a:cs typeface="Times New Roman"/>
                <a:hlinkClick r:id="rId10">
                  <a:extLst>
                    <a:ext uri="{A12FA001-AC4F-418D-AE19-62706E023703}">
                      <ahyp:hlinkClr xmlns:ahyp="http://schemas.microsoft.com/office/drawing/2018/hyperlinkcolor" val="tx"/>
                    </a:ext>
                  </a:extLst>
                </a:hlinkClick>
              </a:rPr>
              <a:t>https://pubmed.ncbi.nlm.nih.gov/21034222/</a:t>
            </a:r>
            <a:r>
              <a:rPr lang="en-US" sz="1700" dirty="0">
                <a:solidFill>
                  <a:schemeClr val="accent1">
                    <a:lumMod val="60000"/>
                    <a:lumOff val="40000"/>
                  </a:schemeClr>
                </a:solidFill>
                <a:latin typeface="Times New Roman"/>
                <a:ea typeface="+mn-ea"/>
                <a:cs typeface="Times New Roman"/>
              </a:rPr>
              <a:t> </a:t>
            </a:r>
          </a:p>
          <a:p>
            <a:pPr marL="457189" lvl="0" indent="-457189" rtl="0">
              <a:lnSpc>
                <a:spcPct val="115000"/>
              </a:lnSpc>
              <a:spcBef>
                <a:spcPts val="0"/>
              </a:spcBef>
              <a:spcAft>
                <a:spcPts val="0"/>
              </a:spcAft>
              <a:buClr>
                <a:schemeClr val="bg1"/>
              </a:buClr>
              <a:buFont typeface="+mj-lt"/>
              <a:buAutoNum type="arabicPeriod"/>
            </a:pPr>
            <a:r>
              <a:rPr lang="en-US" sz="1600" b="0" i="0" dirty="0">
                <a:solidFill>
                  <a:schemeClr val="bg1"/>
                </a:solidFill>
                <a:effectLst/>
                <a:latin typeface="Times New Roman" panose="02020603050405020304" pitchFamily="18" charset="0"/>
                <a:cs typeface="Times New Roman" panose="02020603050405020304" pitchFamily="18" charset="0"/>
              </a:rPr>
              <a:t>Parekh BS, Ou CY, </a:t>
            </a:r>
            <a:r>
              <a:rPr lang="en-US" sz="1600" b="0" i="0" dirty="0" err="1">
                <a:solidFill>
                  <a:schemeClr val="bg1"/>
                </a:solidFill>
                <a:effectLst/>
                <a:latin typeface="Times New Roman" panose="02020603050405020304" pitchFamily="18" charset="0"/>
                <a:cs typeface="Times New Roman" panose="02020603050405020304" pitchFamily="18" charset="0"/>
              </a:rPr>
              <a:t>Fonjungo</a:t>
            </a:r>
            <a:r>
              <a:rPr lang="en-US" sz="1600" b="0" i="0" dirty="0">
                <a:solidFill>
                  <a:schemeClr val="bg1"/>
                </a:solidFill>
                <a:effectLst/>
                <a:latin typeface="Times New Roman" panose="02020603050405020304" pitchFamily="18" charset="0"/>
                <a:cs typeface="Times New Roman" panose="02020603050405020304" pitchFamily="18" charset="0"/>
              </a:rPr>
              <a:t> PN, Kalou MB, </a:t>
            </a:r>
            <a:r>
              <a:rPr lang="en-US" sz="1600" b="0" i="0" dirty="0" err="1">
                <a:solidFill>
                  <a:schemeClr val="bg1"/>
                </a:solidFill>
                <a:effectLst/>
                <a:latin typeface="Times New Roman" panose="02020603050405020304" pitchFamily="18" charset="0"/>
                <a:cs typeface="Times New Roman" panose="02020603050405020304" pitchFamily="18" charset="0"/>
              </a:rPr>
              <a:t>Rottinghaus</a:t>
            </a:r>
            <a:r>
              <a:rPr lang="en-US" sz="1600" b="0" i="0" dirty="0">
                <a:solidFill>
                  <a:schemeClr val="bg1"/>
                </a:solidFill>
                <a:effectLst/>
                <a:latin typeface="Times New Roman" panose="02020603050405020304" pitchFamily="18" charset="0"/>
                <a:cs typeface="Times New Roman" panose="02020603050405020304" pitchFamily="18" charset="0"/>
              </a:rPr>
              <a:t> E, </a:t>
            </a:r>
            <a:r>
              <a:rPr lang="en-US" sz="1600" b="0" i="0" dirty="0" err="1">
                <a:solidFill>
                  <a:schemeClr val="bg1"/>
                </a:solidFill>
                <a:effectLst/>
                <a:latin typeface="Times New Roman" panose="02020603050405020304" pitchFamily="18" charset="0"/>
                <a:cs typeface="Times New Roman" panose="02020603050405020304" pitchFamily="18" charset="0"/>
              </a:rPr>
              <a:t>Puren</a:t>
            </a:r>
            <a:r>
              <a:rPr lang="en-US" sz="1600" b="0" i="0" dirty="0">
                <a:solidFill>
                  <a:schemeClr val="bg1"/>
                </a:solidFill>
                <a:effectLst/>
                <a:latin typeface="Times New Roman" panose="02020603050405020304" pitchFamily="18" charset="0"/>
                <a:cs typeface="Times New Roman" panose="02020603050405020304" pitchFamily="18" charset="0"/>
              </a:rPr>
              <a:t> A, Alexander H, </a:t>
            </a:r>
            <a:r>
              <a:rPr lang="en-US" sz="1600" b="0" i="0" dirty="0" err="1">
                <a:solidFill>
                  <a:schemeClr val="bg1"/>
                </a:solidFill>
                <a:effectLst/>
                <a:latin typeface="Times New Roman" panose="02020603050405020304" pitchFamily="18" charset="0"/>
                <a:cs typeface="Times New Roman" panose="02020603050405020304" pitchFamily="18" charset="0"/>
              </a:rPr>
              <a:t>Hurlston</a:t>
            </a:r>
            <a:r>
              <a:rPr lang="en-US" sz="1600" b="0" i="0" dirty="0">
                <a:solidFill>
                  <a:schemeClr val="bg1"/>
                </a:solidFill>
                <a:effectLst/>
                <a:latin typeface="Times New Roman" panose="02020603050405020304" pitchFamily="18" charset="0"/>
                <a:cs typeface="Times New Roman" panose="02020603050405020304" pitchFamily="18" charset="0"/>
              </a:rPr>
              <a:t> Cox M, </a:t>
            </a:r>
            <a:r>
              <a:rPr lang="en-US" sz="1600" b="0" i="0" dirty="0" err="1">
                <a:solidFill>
                  <a:schemeClr val="bg1"/>
                </a:solidFill>
                <a:effectLst/>
                <a:latin typeface="Times New Roman" panose="02020603050405020304" pitchFamily="18" charset="0"/>
                <a:cs typeface="Times New Roman" panose="02020603050405020304" pitchFamily="18" charset="0"/>
              </a:rPr>
              <a:t>Nkengasong</a:t>
            </a:r>
            <a:r>
              <a:rPr lang="en-US" sz="1600" b="0" i="0" dirty="0">
                <a:solidFill>
                  <a:schemeClr val="bg1"/>
                </a:solidFill>
                <a:effectLst/>
                <a:latin typeface="Times New Roman" panose="02020603050405020304" pitchFamily="18" charset="0"/>
                <a:cs typeface="Times New Roman" panose="02020603050405020304" pitchFamily="18" charset="0"/>
              </a:rPr>
              <a:t> JN. Diagnosis of Human Immunodeficiency Virus Infection. Clin </a:t>
            </a:r>
            <a:r>
              <a:rPr lang="en-US" sz="1600" b="0" i="0" dirty="0" err="1">
                <a:solidFill>
                  <a:schemeClr val="bg1"/>
                </a:solidFill>
                <a:effectLst/>
                <a:latin typeface="Times New Roman" panose="02020603050405020304" pitchFamily="18" charset="0"/>
                <a:cs typeface="Times New Roman" panose="02020603050405020304" pitchFamily="18" charset="0"/>
              </a:rPr>
              <a:t>Microbiol</a:t>
            </a:r>
            <a:r>
              <a:rPr lang="en-US" sz="1600" b="0" i="0" dirty="0">
                <a:solidFill>
                  <a:schemeClr val="bg1"/>
                </a:solidFill>
                <a:effectLst/>
                <a:latin typeface="Times New Roman" panose="02020603050405020304" pitchFamily="18" charset="0"/>
                <a:cs typeface="Times New Roman" panose="02020603050405020304" pitchFamily="18" charset="0"/>
              </a:rPr>
              <a:t> Rev. 2018 Nov 28;32(1):e00064-18. </a:t>
            </a:r>
            <a:r>
              <a:rPr lang="en-US" sz="1600" b="0" i="0" dirty="0" err="1">
                <a:solidFill>
                  <a:schemeClr val="bg1"/>
                </a:solidFill>
                <a:effectLst/>
                <a:latin typeface="Times New Roman" panose="02020603050405020304" pitchFamily="18" charset="0"/>
                <a:cs typeface="Times New Roman" panose="02020603050405020304" pitchFamily="18" charset="0"/>
              </a:rPr>
              <a:t>doi</a:t>
            </a:r>
            <a:r>
              <a:rPr lang="en-US" sz="1600" b="0" i="0" dirty="0">
                <a:solidFill>
                  <a:schemeClr val="bg1"/>
                </a:solidFill>
                <a:effectLst/>
                <a:latin typeface="Times New Roman" panose="02020603050405020304" pitchFamily="18" charset="0"/>
                <a:cs typeface="Times New Roman" panose="02020603050405020304" pitchFamily="18" charset="0"/>
              </a:rPr>
              <a:t>: 10.1128/CMR.00064-18. PMID: 30487166; PMCID: PMC6302353</a:t>
            </a:r>
            <a:r>
              <a:rPr lang="en-US" sz="1700" dirty="0">
                <a:solidFill>
                  <a:schemeClr val="accent1">
                    <a:lumMod val="60000"/>
                    <a:lumOff val="40000"/>
                  </a:schemeClr>
                </a:solidFill>
                <a:latin typeface="Times New Roman"/>
                <a:ea typeface="+mn-ea"/>
                <a:cs typeface="Times New Roman"/>
              </a:rPr>
              <a:t>. </a:t>
            </a:r>
            <a:r>
              <a:rPr lang="en-US" sz="1700" dirty="0">
                <a:solidFill>
                  <a:schemeClr val="accent1">
                    <a:lumMod val="60000"/>
                    <a:lumOff val="40000"/>
                  </a:schemeClr>
                </a:solidFill>
                <a:latin typeface="Times New Roman"/>
                <a:ea typeface="+mn-ea"/>
                <a:cs typeface="Times New Roman"/>
                <a:hlinkClick r:id="rId11">
                  <a:extLst>
                    <a:ext uri="{A12FA001-AC4F-418D-AE19-62706E023703}">
                      <ahyp:hlinkClr xmlns:ahyp="http://schemas.microsoft.com/office/drawing/2018/hyperlinkcolor" val="tx"/>
                    </a:ext>
                  </a:extLst>
                </a:hlinkClick>
              </a:rPr>
              <a:t>https://pubmed.ncbi.nlm.nih.gov/30487166/</a:t>
            </a:r>
            <a:r>
              <a:rPr lang="en-US" sz="1600" b="0" i="0" dirty="0">
                <a:solidFill>
                  <a:schemeClr val="bg1"/>
                </a:solidFill>
                <a:effectLst/>
                <a:latin typeface="Times New Roman" panose="02020603050405020304" pitchFamily="18" charset="0"/>
                <a:cs typeface="Times New Roman" panose="02020603050405020304" pitchFamily="18" charset="0"/>
              </a:rPr>
              <a:t> </a:t>
            </a:r>
          </a:p>
          <a:p>
            <a:pPr marL="457189" lvl="0" indent="-457189" rtl="0">
              <a:lnSpc>
                <a:spcPct val="115000"/>
              </a:lnSpc>
              <a:spcBef>
                <a:spcPts val="0"/>
              </a:spcBef>
              <a:spcAft>
                <a:spcPts val="0"/>
              </a:spcAft>
              <a:buClr>
                <a:schemeClr val="bg1"/>
              </a:buClr>
              <a:buFont typeface="+mj-lt"/>
              <a:buAutoNum type="arabicPeriod"/>
            </a:pPr>
            <a:endParaRPr lang="en-US" sz="2133" b="0" i="0" dirty="0">
              <a:solidFill>
                <a:srgbClr val="212121"/>
              </a:solidFill>
              <a:effectLst/>
              <a:latin typeface="BlinkMacSystemFont"/>
            </a:endParaRPr>
          </a:p>
          <a:p>
            <a:pPr marL="457189" lvl="0" indent="-457189" rtl="0">
              <a:lnSpc>
                <a:spcPct val="115000"/>
              </a:lnSpc>
              <a:spcBef>
                <a:spcPts val="0"/>
              </a:spcBef>
              <a:spcAft>
                <a:spcPts val="0"/>
              </a:spcAft>
              <a:buClr>
                <a:schemeClr val="bg1"/>
              </a:buClr>
              <a:buFont typeface="+mj-lt"/>
              <a:buAutoNum type="arabicPeriod"/>
            </a:pPr>
            <a:endParaRPr lang="en-US" sz="1733" dirty="0">
              <a:solidFill>
                <a:schemeClr val="bg1"/>
              </a:solidFill>
              <a:latin typeface="Times New Roman" panose="02020603050405020304" pitchFamily="18" charset="0"/>
              <a:cs typeface="Times New Roman" panose="02020603050405020304" pitchFamily="18" charset="0"/>
            </a:endParaRPr>
          </a:p>
          <a:p>
            <a:pPr marL="457189" lvl="0" indent="-457189" rtl="0">
              <a:lnSpc>
                <a:spcPct val="115000"/>
              </a:lnSpc>
              <a:spcBef>
                <a:spcPts val="0"/>
              </a:spcBef>
              <a:spcAft>
                <a:spcPts val="0"/>
              </a:spcAft>
              <a:buClr>
                <a:schemeClr val="bg1"/>
              </a:buClr>
              <a:buFont typeface="+mj-lt"/>
              <a:buAutoNum type="arabicPeriod"/>
            </a:pPr>
            <a:endParaRPr lang="en-US" sz="1733" b="0" i="0" dirty="0">
              <a:solidFill>
                <a:schemeClr val="bg1"/>
              </a:solidFill>
              <a:effectLst/>
              <a:latin typeface="Times New Roman" panose="02020603050405020304" pitchFamily="18" charset="0"/>
              <a:cs typeface="Times New Roman" panose="02020603050405020304" pitchFamily="18" charset="0"/>
            </a:endParaRPr>
          </a:p>
          <a:p>
            <a:pPr lvl="0" rtl="0">
              <a:lnSpc>
                <a:spcPct val="115000"/>
              </a:lnSpc>
              <a:spcBef>
                <a:spcPts val="0"/>
              </a:spcBef>
              <a:spcAft>
                <a:spcPts val="0"/>
              </a:spcAft>
              <a:buClr>
                <a:schemeClr val="bg1"/>
              </a:buClr>
            </a:pPr>
            <a:r>
              <a:rPr lang="en-US" sz="2133" b="0" i="0" dirty="0">
                <a:solidFill>
                  <a:srgbClr val="212121"/>
                </a:solidFill>
                <a:effectLst/>
                <a:latin typeface="BlinkMacSystemFont"/>
              </a:rPr>
              <a:t>.</a:t>
            </a:r>
            <a:endParaRPr lang="el-GR" sz="1733" b="0" i="0" dirty="0">
              <a:solidFill>
                <a:schemeClr val="bg1"/>
              </a:solidFill>
              <a:effectLst/>
              <a:latin typeface="Times New Roman" panose="02020603050405020304" pitchFamily="18" charset="0"/>
              <a:cs typeface="Times New Roman" panose="02020603050405020304" pitchFamily="18" charset="0"/>
            </a:endParaRPr>
          </a:p>
          <a:p>
            <a:pPr marL="457189" lvl="0" indent="-457189" rtl="0">
              <a:lnSpc>
                <a:spcPct val="115000"/>
              </a:lnSpc>
              <a:spcBef>
                <a:spcPts val="0"/>
              </a:spcBef>
              <a:spcAft>
                <a:spcPts val="0"/>
              </a:spcAft>
              <a:buFont typeface="+mj-lt"/>
              <a:buAutoNum type="arabicPeriod"/>
            </a:pPr>
            <a:endParaRPr sz="2489" dirty="0">
              <a:solidFill>
                <a:schemeClr val="bg1"/>
              </a:solidFill>
            </a:endParaRPr>
          </a:p>
          <a:p>
            <a:pPr marL="0" lvl="0" indent="0" algn="l" rtl="0">
              <a:lnSpc>
                <a:spcPct val="115000"/>
              </a:lnSpc>
              <a:spcBef>
                <a:spcPts val="0"/>
              </a:spcBef>
              <a:spcAft>
                <a:spcPts val="0"/>
              </a:spcAft>
              <a:buNone/>
            </a:pPr>
            <a:endParaRPr sz="2489" b="1" dirty="0">
              <a:solidFill>
                <a:srgbClr val="435D74"/>
              </a:solidFill>
            </a:endParaRPr>
          </a:p>
        </p:txBody>
      </p:sp>
      <p:sp>
        <p:nvSpPr>
          <p:cNvPr id="2002" name="Google Shape;2002;p46"/>
          <p:cNvSpPr txBox="1"/>
          <p:nvPr/>
        </p:nvSpPr>
        <p:spPr>
          <a:xfrm>
            <a:off x="422606" y="5501186"/>
            <a:ext cx="9396400" cy="58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endParaRPr sz="1600" u="sng">
              <a:solidFill>
                <a:srgbClr val="869FB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006"/>
        <p:cNvGrpSpPr/>
        <p:nvPr/>
      </p:nvGrpSpPr>
      <p:grpSpPr>
        <a:xfrm>
          <a:off x="0" y="0"/>
          <a:ext cx="0" cy="0"/>
          <a:chOff x="0" y="0"/>
          <a:chExt cx="0" cy="0"/>
        </a:xfrm>
      </p:grpSpPr>
      <p:sp>
        <p:nvSpPr>
          <p:cNvPr id="2007" name="Google Shape;2007;p47"/>
          <p:cNvSpPr txBox="1">
            <a:spLocks noGrp="1"/>
          </p:cNvSpPr>
          <p:nvPr>
            <p:ph type="title" idx="4294967295"/>
          </p:nvPr>
        </p:nvSpPr>
        <p:spPr>
          <a:xfrm>
            <a:off x="1159973" y="-81280"/>
            <a:ext cx="93964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rgbClr val="000000"/>
              </a:buClr>
              <a:buSzPts val="1100"/>
              <a:buFont typeface="Arial"/>
              <a:buNone/>
            </a:pPr>
            <a:r>
              <a:rPr lang="el-GR" sz="2650" dirty="0">
                <a:solidFill>
                  <a:schemeClr val="bg1"/>
                </a:solidFill>
                <a:latin typeface="Times New Roman"/>
                <a:ea typeface="Arial"/>
                <a:cs typeface="Times New Roman"/>
                <a:sym typeface="Arial"/>
              </a:rPr>
              <a:t>ΒΙΒΛΙΟΓΡΑΦΙΑ</a:t>
            </a:r>
            <a:endParaRPr lang="el-GR" sz="2650" dirty="0">
              <a:solidFill>
                <a:schemeClr val="bg1"/>
              </a:solidFill>
              <a:latin typeface="Times New Roman"/>
              <a:ea typeface="Arial"/>
              <a:cs typeface="Times New Roman"/>
            </a:endParaRPr>
          </a:p>
        </p:txBody>
      </p:sp>
      <p:sp>
        <p:nvSpPr>
          <p:cNvPr id="2008" name="Google Shape;2008;p47"/>
          <p:cNvSpPr txBox="1">
            <a:spLocks noGrp="1"/>
          </p:cNvSpPr>
          <p:nvPr>
            <p:ph type="body" idx="4294967295"/>
          </p:nvPr>
        </p:nvSpPr>
        <p:spPr>
          <a:xfrm>
            <a:off x="239693" y="440000"/>
            <a:ext cx="11419840" cy="5327019"/>
          </a:xfrm>
          <a:prstGeom prst="rect">
            <a:avLst/>
          </a:prstGeom>
          <a:solidFill>
            <a:srgbClr val="0E2A47"/>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189" marR="0" lvl="0" indent="-457189" algn="l" rtl="0">
              <a:lnSpc>
                <a:spcPct val="115000"/>
              </a:lnSpc>
              <a:spcBef>
                <a:spcPts val="0"/>
              </a:spcBef>
              <a:spcAft>
                <a:spcPts val="0"/>
              </a:spcAft>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Cornett JK, </a:t>
            </a:r>
            <a:r>
              <a:rPr lang="en-US" sz="1733" b="0" i="0" dirty="0" err="1">
                <a:solidFill>
                  <a:schemeClr val="bg1"/>
                </a:solidFill>
                <a:effectLst/>
                <a:latin typeface="Times New Roman" panose="02020603050405020304" pitchFamily="18" charset="0"/>
                <a:cs typeface="Times New Roman" panose="02020603050405020304" pitchFamily="18" charset="0"/>
              </a:rPr>
              <a:t>Kirn</a:t>
            </a:r>
            <a:r>
              <a:rPr lang="en-US" sz="1733" b="0" i="0" dirty="0">
                <a:solidFill>
                  <a:schemeClr val="bg1"/>
                </a:solidFill>
                <a:effectLst/>
                <a:latin typeface="Times New Roman" panose="02020603050405020304" pitchFamily="18" charset="0"/>
                <a:cs typeface="Times New Roman" panose="02020603050405020304" pitchFamily="18" charset="0"/>
              </a:rPr>
              <a:t> TJ. Laboratory diagnosis of HIV in adults: a review of current methods. Clin Infect Dis. 2013 Sep;57(5):712-8.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10.1093/</a:t>
            </a:r>
            <a:r>
              <a:rPr lang="en-US" sz="1733" b="0" i="0" dirty="0" err="1">
                <a:solidFill>
                  <a:schemeClr val="bg1"/>
                </a:solidFill>
                <a:effectLst/>
                <a:latin typeface="Times New Roman" panose="02020603050405020304" pitchFamily="18" charset="0"/>
                <a:cs typeface="Times New Roman" panose="02020603050405020304" pitchFamily="18" charset="0"/>
              </a:rPr>
              <a:t>cid</a:t>
            </a:r>
            <a:r>
              <a:rPr lang="en-US" sz="1733" b="0" i="0" dirty="0">
                <a:solidFill>
                  <a:schemeClr val="bg1"/>
                </a:solidFill>
                <a:effectLst/>
                <a:latin typeface="Times New Roman" panose="02020603050405020304" pitchFamily="18" charset="0"/>
                <a:cs typeface="Times New Roman" panose="02020603050405020304" pitchFamily="18" charset="0"/>
              </a:rPr>
              <a:t>/cit281. </a:t>
            </a:r>
            <a:r>
              <a:rPr lang="en-US" sz="1733" b="0" i="0" dirty="0" err="1">
                <a:solidFill>
                  <a:schemeClr val="bg1"/>
                </a:solidFill>
                <a:effectLst/>
                <a:latin typeface="Times New Roman" panose="02020603050405020304" pitchFamily="18" charset="0"/>
                <a:cs typeface="Times New Roman" panose="02020603050405020304" pitchFamily="18" charset="0"/>
              </a:rPr>
              <a:t>Epub</a:t>
            </a:r>
            <a:r>
              <a:rPr lang="en-US" sz="1733" b="0" i="0" dirty="0">
                <a:solidFill>
                  <a:schemeClr val="bg1"/>
                </a:solidFill>
                <a:effectLst/>
                <a:latin typeface="Times New Roman" panose="02020603050405020304" pitchFamily="18" charset="0"/>
                <a:cs typeface="Times New Roman" panose="02020603050405020304" pitchFamily="18" charset="0"/>
              </a:rPr>
              <a:t> 2013 May 10. PMID: 23667267. </a:t>
            </a:r>
            <a:r>
              <a:rPr lang="en-US" sz="1700" dirty="0">
                <a:solidFill>
                  <a:schemeClr val="accent1">
                    <a:lumMod val="60000"/>
                    <a:lumOff val="40000"/>
                  </a:schemeClr>
                </a:solidFill>
                <a:latin typeface="Times New Roman"/>
                <a:ea typeface="+mn-ea"/>
                <a:cs typeface="Times New Roman"/>
                <a:hlinkClick r:id="rId3">
                  <a:extLst>
                    <a:ext uri="{A12FA001-AC4F-418D-AE19-62706E023703}">
                      <ahyp:hlinkClr xmlns:ahyp="http://schemas.microsoft.com/office/drawing/2018/hyperlinkcolor" val="tx"/>
                    </a:ext>
                  </a:extLst>
                </a:hlinkClick>
              </a:rPr>
              <a:t>https://pubmed.ncbi.nlm.nih.gov/23667267/</a:t>
            </a:r>
            <a:r>
              <a:rPr lang="en-US" sz="1700" dirty="0">
                <a:solidFill>
                  <a:schemeClr val="accent1">
                    <a:lumMod val="60000"/>
                    <a:lumOff val="40000"/>
                  </a:schemeClr>
                </a:solidFill>
                <a:latin typeface="Times New Roman"/>
                <a:ea typeface="+mn-ea"/>
                <a:cs typeface="Times New Roman"/>
              </a:rPr>
              <a:t> </a:t>
            </a:r>
          </a:p>
          <a:p>
            <a:pPr marL="457189" indent="-457189">
              <a:lnSpc>
                <a:spcPct val="115000"/>
              </a:lnSpc>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Celletti F, Sherman G, Mazanderani AH. Early infant diagnosis of HIV: review of current and innovative practices. Curr </a:t>
            </a:r>
            <a:r>
              <a:rPr lang="en-US" sz="1733" b="0" i="0" dirty="0" err="1">
                <a:solidFill>
                  <a:schemeClr val="bg1"/>
                </a:solidFill>
                <a:effectLst/>
                <a:latin typeface="Times New Roman" panose="02020603050405020304" pitchFamily="18" charset="0"/>
                <a:cs typeface="Times New Roman" panose="02020603050405020304" pitchFamily="18" charset="0"/>
              </a:rPr>
              <a:t>Opin</a:t>
            </a:r>
            <a:r>
              <a:rPr lang="en-US" sz="1733" b="0" i="0" dirty="0">
                <a:solidFill>
                  <a:schemeClr val="bg1"/>
                </a:solidFill>
                <a:effectLst/>
                <a:latin typeface="Times New Roman" panose="02020603050405020304" pitchFamily="18" charset="0"/>
                <a:cs typeface="Times New Roman" panose="02020603050405020304" pitchFamily="18" charset="0"/>
              </a:rPr>
              <a:t> HIV AIDS. 2017 Mar;12(2):112-116.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10.1097/COH.0000000000000343. PMID: 27941493. </a:t>
            </a:r>
            <a:r>
              <a:rPr lang="en-US" sz="1700" dirty="0">
                <a:solidFill>
                  <a:schemeClr val="accent1">
                    <a:lumMod val="60000"/>
                    <a:lumOff val="40000"/>
                  </a:schemeClr>
                </a:solidFill>
                <a:latin typeface="Times New Roman"/>
                <a:ea typeface="+mn-ea"/>
                <a:cs typeface="Times New Roman"/>
                <a:hlinkClick r:id="rId4">
                  <a:extLst>
                    <a:ext uri="{A12FA001-AC4F-418D-AE19-62706E023703}">
                      <ahyp:hlinkClr xmlns:ahyp="http://schemas.microsoft.com/office/drawing/2018/hyperlinkcolor" val="tx"/>
                    </a:ext>
                  </a:extLst>
                </a:hlinkClick>
              </a:rPr>
              <a:t>https://pubmed.ncbi.nlm.nih.gov/27941493/</a:t>
            </a:r>
            <a:r>
              <a:rPr lang="en-US" sz="1700" dirty="0">
                <a:solidFill>
                  <a:schemeClr val="accent1">
                    <a:lumMod val="60000"/>
                    <a:lumOff val="40000"/>
                  </a:schemeClr>
                </a:solidFill>
                <a:latin typeface="Times New Roman"/>
                <a:ea typeface="+mn-ea"/>
                <a:cs typeface="Times New Roman"/>
              </a:rPr>
              <a:t> </a:t>
            </a:r>
          </a:p>
          <a:p>
            <a:pPr marL="457189" lvl="0" indent="-457189">
              <a:lnSpc>
                <a:spcPct val="115000"/>
              </a:lnSpc>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Wu L, </a:t>
            </a:r>
            <a:r>
              <a:rPr lang="en-US" sz="1733" b="0" i="0" dirty="0" err="1">
                <a:solidFill>
                  <a:schemeClr val="bg1"/>
                </a:solidFill>
                <a:effectLst/>
                <a:latin typeface="Times New Roman" panose="02020603050405020304" pitchFamily="18" charset="0"/>
                <a:cs typeface="Times New Roman" panose="02020603050405020304" pitchFamily="18" charset="0"/>
              </a:rPr>
              <a:t>KewalRamani</a:t>
            </a:r>
            <a:r>
              <a:rPr lang="en-US" sz="1733" b="0" i="0" dirty="0">
                <a:solidFill>
                  <a:schemeClr val="bg1"/>
                </a:solidFill>
                <a:effectLst/>
                <a:latin typeface="Times New Roman" panose="02020603050405020304" pitchFamily="18" charset="0"/>
                <a:cs typeface="Times New Roman" panose="02020603050405020304" pitchFamily="18" charset="0"/>
              </a:rPr>
              <a:t> VN. Dendritic-cell interactions with HIV: infection and viral dissemination. Nat Rev Immunol. 2006 Nov;6(11):859-68.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10.1038/nri1960. PMID: 17063186; PMCID: PMC1796806. </a:t>
            </a:r>
            <a:r>
              <a:rPr lang="en-US" sz="1700" dirty="0">
                <a:solidFill>
                  <a:schemeClr val="accent1">
                    <a:lumMod val="60000"/>
                    <a:lumOff val="40000"/>
                  </a:schemeClr>
                </a:solidFill>
                <a:latin typeface="Times New Roman"/>
                <a:ea typeface="+mn-ea"/>
                <a:cs typeface="Times New Roman"/>
                <a:hlinkClick r:id="rId5">
                  <a:extLst>
                    <a:ext uri="{A12FA001-AC4F-418D-AE19-62706E023703}">
                      <ahyp:hlinkClr xmlns:ahyp="http://schemas.microsoft.com/office/drawing/2018/hyperlinkcolor" val="tx"/>
                    </a:ext>
                  </a:extLst>
                </a:hlinkClick>
              </a:rPr>
              <a:t>https://pubmed.ncbi.nlm.nih.gov/17063186/</a:t>
            </a:r>
            <a:endParaRPr lang="en-US" sz="1700" dirty="0">
              <a:solidFill>
                <a:schemeClr val="accent1">
                  <a:lumMod val="60000"/>
                  <a:lumOff val="40000"/>
                </a:schemeClr>
              </a:solidFill>
              <a:latin typeface="Times New Roman"/>
              <a:ea typeface="+mn-ea"/>
              <a:cs typeface="Times New Roman"/>
            </a:endParaRPr>
          </a:p>
          <a:p>
            <a:pPr marL="457189" indent="-457189">
              <a:lnSpc>
                <a:spcPct val="115000"/>
              </a:lnSpc>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Kwong PD, Wyatt R, Robinson J, Sweet RW, </a:t>
            </a:r>
            <a:r>
              <a:rPr lang="en-US" sz="1733" b="0" i="0" dirty="0" err="1">
                <a:solidFill>
                  <a:schemeClr val="bg1"/>
                </a:solidFill>
                <a:effectLst/>
                <a:latin typeface="Times New Roman" panose="02020603050405020304" pitchFamily="18" charset="0"/>
                <a:cs typeface="Times New Roman" panose="02020603050405020304" pitchFamily="18" charset="0"/>
              </a:rPr>
              <a:t>Sodroski</a:t>
            </a:r>
            <a:r>
              <a:rPr lang="en-US" sz="1733" b="0" i="0" dirty="0">
                <a:solidFill>
                  <a:schemeClr val="bg1"/>
                </a:solidFill>
                <a:effectLst/>
                <a:latin typeface="Times New Roman" panose="02020603050405020304" pitchFamily="18" charset="0"/>
                <a:cs typeface="Times New Roman" panose="02020603050405020304" pitchFamily="18" charset="0"/>
              </a:rPr>
              <a:t> J, Hendrickson WA. Structure of an HIV gp120 envelope glycoprotein in complex with the CD4 receptor and a neutralizing human antibody. Nature. 1998 Jun 18;393(6686):648-59.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10.1038/31405. PMID: 9641677; PMCID: PMC5629912. </a:t>
            </a:r>
            <a:r>
              <a:rPr lang="en-US" sz="1700" dirty="0">
                <a:solidFill>
                  <a:schemeClr val="accent1">
                    <a:lumMod val="60000"/>
                    <a:lumOff val="40000"/>
                  </a:schemeClr>
                </a:solidFill>
                <a:latin typeface="Times New Roman"/>
                <a:ea typeface="+mn-ea"/>
                <a:cs typeface="Times New Roman"/>
                <a:hlinkClick r:id="rId6">
                  <a:extLst>
                    <a:ext uri="{A12FA001-AC4F-418D-AE19-62706E023703}">
                      <ahyp:hlinkClr xmlns:ahyp="http://schemas.microsoft.com/office/drawing/2018/hyperlinkcolor" val="tx"/>
                    </a:ext>
                  </a:extLst>
                </a:hlinkClick>
              </a:rPr>
              <a:t>https://pubmed.ncbi.nlm.nih.gov/9641677/</a:t>
            </a:r>
            <a:endParaRPr lang="en-US" sz="1700" dirty="0">
              <a:solidFill>
                <a:schemeClr val="accent1">
                  <a:lumMod val="60000"/>
                  <a:lumOff val="40000"/>
                </a:schemeClr>
              </a:solidFill>
              <a:latin typeface="Times New Roman"/>
              <a:ea typeface="+mn-ea"/>
              <a:cs typeface="Times New Roman"/>
            </a:endParaRPr>
          </a:p>
          <a:p>
            <a:pPr marL="457189" marR="0" lvl="0" indent="-457189" algn="l" rtl="0">
              <a:lnSpc>
                <a:spcPct val="115000"/>
              </a:lnSpc>
              <a:spcBef>
                <a:spcPts val="0"/>
              </a:spcBef>
              <a:spcAft>
                <a:spcPts val="0"/>
              </a:spcAft>
              <a:buClr>
                <a:schemeClr val="bg1"/>
              </a:buClr>
              <a:buSzPct val="100000"/>
              <a:buFont typeface="+mj-lt"/>
              <a:buAutoNum type="arabicPeriod" startAt="10"/>
            </a:pPr>
            <a:r>
              <a:rPr lang="en-US" sz="1733" b="0" i="0" dirty="0" err="1">
                <a:solidFill>
                  <a:schemeClr val="bg1"/>
                </a:solidFill>
                <a:effectLst/>
                <a:latin typeface="Times New Roman" panose="02020603050405020304" pitchFamily="18" charset="0"/>
                <a:cs typeface="Times New Roman" panose="02020603050405020304" pitchFamily="18" charset="0"/>
              </a:rPr>
              <a:t>Hoenigl</a:t>
            </a:r>
            <a:r>
              <a:rPr lang="en-US" sz="1733" b="0" i="0" dirty="0">
                <a:solidFill>
                  <a:schemeClr val="bg1"/>
                </a:solidFill>
                <a:effectLst/>
                <a:latin typeface="Times New Roman" panose="02020603050405020304" pitchFamily="18" charset="0"/>
                <a:cs typeface="Times New Roman" panose="02020603050405020304" pitchFamily="18" charset="0"/>
              </a:rPr>
              <a:t> M, </a:t>
            </a:r>
            <a:r>
              <a:rPr lang="en-US" sz="1733" b="0" i="0" dirty="0" err="1">
                <a:solidFill>
                  <a:schemeClr val="bg1"/>
                </a:solidFill>
                <a:effectLst/>
                <a:latin typeface="Times New Roman" panose="02020603050405020304" pitchFamily="18" charset="0"/>
                <a:cs typeface="Times New Roman" panose="02020603050405020304" pitchFamily="18" charset="0"/>
              </a:rPr>
              <a:t>Chaillon</a:t>
            </a:r>
            <a:r>
              <a:rPr lang="en-US" sz="1733" b="0" i="0" dirty="0">
                <a:solidFill>
                  <a:schemeClr val="bg1"/>
                </a:solidFill>
                <a:effectLst/>
                <a:latin typeface="Times New Roman" panose="02020603050405020304" pitchFamily="18" charset="0"/>
                <a:cs typeface="Times New Roman" panose="02020603050405020304" pitchFamily="18" charset="0"/>
              </a:rPr>
              <a:t> A, Little SJ. CD4/CD8 Cell Ratio in Acute HIV Infection and the Impact of Early Antiretroviral Therapy. Clin Infect Dis. 2016 Aug 1;63(3):425-6.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10.1093/</a:t>
            </a:r>
            <a:r>
              <a:rPr lang="en-US" sz="1733" b="0" i="0" dirty="0" err="1">
                <a:solidFill>
                  <a:schemeClr val="bg1"/>
                </a:solidFill>
                <a:effectLst/>
                <a:latin typeface="Times New Roman" panose="02020603050405020304" pitchFamily="18" charset="0"/>
                <a:cs typeface="Times New Roman" panose="02020603050405020304" pitchFamily="18" charset="0"/>
              </a:rPr>
              <a:t>cid</a:t>
            </a:r>
            <a:r>
              <a:rPr lang="en-US" sz="1733" b="0" i="0" dirty="0">
                <a:solidFill>
                  <a:schemeClr val="bg1"/>
                </a:solidFill>
                <a:effectLst/>
                <a:latin typeface="Times New Roman" panose="02020603050405020304" pitchFamily="18" charset="0"/>
                <a:cs typeface="Times New Roman" panose="02020603050405020304" pitchFamily="18" charset="0"/>
              </a:rPr>
              <a:t>/ciw293. </a:t>
            </a:r>
            <a:r>
              <a:rPr lang="en-US" sz="1733" b="0" i="0" dirty="0" err="1">
                <a:solidFill>
                  <a:schemeClr val="bg1"/>
                </a:solidFill>
                <a:effectLst/>
                <a:latin typeface="Times New Roman" panose="02020603050405020304" pitchFamily="18" charset="0"/>
                <a:cs typeface="Times New Roman" panose="02020603050405020304" pitchFamily="18" charset="0"/>
              </a:rPr>
              <a:t>Epub</a:t>
            </a:r>
            <a:r>
              <a:rPr lang="en-US" sz="1733" b="0" i="0" dirty="0">
                <a:solidFill>
                  <a:schemeClr val="bg1"/>
                </a:solidFill>
                <a:effectLst/>
                <a:latin typeface="Times New Roman" panose="02020603050405020304" pitchFamily="18" charset="0"/>
                <a:cs typeface="Times New Roman" panose="02020603050405020304" pitchFamily="18" charset="0"/>
              </a:rPr>
              <a:t> 2016 May 3. PMID: 27143670; PMCID: PMC4946020</a:t>
            </a:r>
            <a:r>
              <a:rPr lang="en-US" sz="1700" dirty="0">
                <a:solidFill>
                  <a:schemeClr val="accent1">
                    <a:lumMod val="60000"/>
                    <a:lumOff val="40000"/>
                  </a:schemeClr>
                </a:solidFill>
                <a:latin typeface="Times New Roman"/>
                <a:ea typeface="+mn-ea"/>
                <a:cs typeface="Times New Roman"/>
              </a:rPr>
              <a:t>. </a:t>
            </a:r>
            <a:r>
              <a:rPr lang="en-US" sz="1700" dirty="0">
                <a:solidFill>
                  <a:schemeClr val="accent1">
                    <a:lumMod val="60000"/>
                    <a:lumOff val="40000"/>
                  </a:schemeClr>
                </a:solidFill>
                <a:latin typeface="Times New Roman"/>
                <a:ea typeface="+mn-ea"/>
                <a:cs typeface="Times New Roman"/>
                <a:hlinkClick r:id="rId7">
                  <a:extLst>
                    <a:ext uri="{A12FA001-AC4F-418D-AE19-62706E023703}">
                      <ahyp:hlinkClr xmlns:ahyp="http://schemas.microsoft.com/office/drawing/2018/hyperlinkcolor" val="tx"/>
                    </a:ext>
                  </a:extLst>
                </a:hlinkClick>
              </a:rPr>
              <a:t>https://pubmed.ncbi.nlm.nih.gov/27143670/</a:t>
            </a:r>
            <a:r>
              <a:rPr lang="en-US" sz="1700" dirty="0">
                <a:solidFill>
                  <a:schemeClr val="accent1">
                    <a:lumMod val="60000"/>
                    <a:lumOff val="40000"/>
                  </a:schemeClr>
                </a:solidFill>
                <a:latin typeface="Times New Roman"/>
                <a:ea typeface="+mn-ea"/>
                <a:cs typeface="Times New Roman"/>
              </a:rPr>
              <a:t> </a:t>
            </a:r>
          </a:p>
          <a:p>
            <a:pPr marL="457189" marR="0" lvl="0" indent="-457189" algn="l" rtl="0">
              <a:lnSpc>
                <a:spcPct val="115000"/>
              </a:lnSpc>
              <a:spcBef>
                <a:spcPts val="0"/>
              </a:spcBef>
              <a:spcAft>
                <a:spcPts val="0"/>
              </a:spcAft>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Naif HM. Pathogenesis of HIV Infection. Infect Dis Rep. 2013 Jun 6;5(Suppl 1):e6.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10.4081/idr.2013.s1.e6. PMID: 24470970; PMCID: PMC3892619. </a:t>
            </a:r>
            <a:r>
              <a:rPr lang="en-US" sz="1700" dirty="0">
                <a:solidFill>
                  <a:schemeClr val="accent1">
                    <a:lumMod val="60000"/>
                    <a:lumOff val="40000"/>
                  </a:schemeClr>
                </a:solidFill>
                <a:latin typeface="Times New Roman"/>
                <a:ea typeface="+mn-ea"/>
                <a:cs typeface="Times New Roman"/>
                <a:hlinkClick r:id="rId8">
                  <a:extLst>
                    <a:ext uri="{A12FA001-AC4F-418D-AE19-62706E023703}">
                      <ahyp:hlinkClr xmlns:ahyp="http://schemas.microsoft.com/office/drawing/2018/hyperlinkcolor" val="tx"/>
                    </a:ext>
                  </a:extLst>
                </a:hlinkClick>
              </a:rPr>
              <a:t>https://www.ncbi.nlm.nih.gov/pmc/articles/PMC3892619/</a:t>
            </a:r>
            <a:r>
              <a:rPr lang="en-US" sz="1700" dirty="0">
                <a:solidFill>
                  <a:schemeClr val="accent1">
                    <a:lumMod val="60000"/>
                    <a:lumOff val="40000"/>
                  </a:schemeClr>
                </a:solidFill>
                <a:latin typeface="Times New Roman"/>
                <a:ea typeface="+mn-ea"/>
                <a:cs typeface="Times New Roman"/>
              </a:rPr>
              <a:t> </a:t>
            </a:r>
          </a:p>
          <a:p>
            <a:pPr marL="457189" marR="0" lvl="0" indent="-457189" algn="l" rtl="0">
              <a:lnSpc>
                <a:spcPct val="115000"/>
              </a:lnSpc>
              <a:spcBef>
                <a:spcPts val="0"/>
              </a:spcBef>
              <a:spcAft>
                <a:spcPts val="0"/>
              </a:spcAft>
              <a:buClr>
                <a:schemeClr val="bg1"/>
              </a:buClr>
              <a:buSzPct val="100000"/>
              <a:buFont typeface="+mj-lt"/>
              <a:buAutoNum type="arabicPeriod" startAt="10"/>
            </a:pPr>
            <a:r>
              <a:rPr lang="en-US" sz="1733" b="0" i="0" dirty="0">
                <a:solidFill>
                  <a:schemeClr val="bg1"/>
                </a:solidFill>
                <a:effectLst/>
                <a:latin typeface="Times New Roman" panose="02020603050405020304" pitchFamily="18" charset="0"/>
                <a:cs typeface="Times New Roman" panose="02020603050405020304" pitchFamily="18" charset="0"/>
              </a:rPr>
              <a:t>Heffelfinger JD, Owen SM, Hendry RM, Lansky A. HIV testing: the cornerstone of HIV prevention efforts in the USA. Future </a:t>
            </a:r>
            <a:r>
              <a:rPr lang="en-US" sz="1733" b="0" i="0" dirty="0" err="1">
                <a:solidFill>
                  <a:schemeClr val="bg1"/>
                </a:solidFill>
                <a:effectLst/>
                <a:latin typeface="Times New Roman" panose="02020603050405020304" pitchFamily="18" charset="0"/>
                <a:cs typeface="Times New Roman" panose="02020603050405020304" pitchFamily="18" charset="0"/>
              </a:rPr>
              <a:t>Virol</a:t>
            </a:r>
            <a:r>
              <a:rPr lang="en-US" sz="1733" b="0" i="0" dirty="0">
                <a:solidFill>
                  <a:schemeClr val="bg1"/>
                </a:solidFill>
                <a:effectLst/>
                <a:latin typeface="Times New Roman" panose="02020603050405020304" pitchFamily="18" charset="0"/>
                <a:cs typeface="Times New Roman" panose="02020603050405020304" pitchFamily="18" charset="0"/>
              </a:rPr>
              <a:t>. 2011 Nov;6(11):10.2217/fvl.11.114. </a:t>
            </a:r>
            <a:r>
              <a:rPr lang="en-US" sz="1733" b="0" i="0" dirty="0" err="1">
                <a:solidFill>
                  <a:schemeClr val="bg1"/>
                </a:solidFill>
                <a:effectLst/>
                <a:latin typeface="Times New Roman" panose="02020603050405020304" pitchFamily="18" charset="0"/>
                <a:cs typeface="Times New Roman" panose="02020603050405020304" pitchFamily="18" charset="0"/>
              </a:rPr>
              <a:t>doi</a:t>
            </a:r>
            <a:r>
              <a:rPr lang="en-US" sz="1733" b="0" i="0" dirty="0">
                <a:solidFill>
                  <a:schemeClr val="bg1"/>
                </a:solidFill>
                <a:effectLst/>
                <a:latin typeface="Times New Roman" panose="02020603050405020304" pitchFamily="18" charset="0"/>
                <a:cs typeface="Times New Roman" panose="02020603050405020304" pitchFamily="18" charset="0"/>
              </a:rPr>
              <a:t>: 10.2217/fvl.11.114. PMID: 37965646; PMCID: PMC10644277. </a:t>
            </a:r>
            <a:r>
              <a:rPr lang="en-US" sz="1700" dirty="0">
                <a:solidFill>
                  <a:schemeClr val="accent1">
                    <a:lumMod val="60000"/>
                    <a:lumOff val="40000"/>
                  </a:schemeClr>
                </a:solidFill>
                <a:latin typeface="Times New Roman"/>
                <a:ea typeface="+mn-ea"/>
                <a:cs typeface="Times New Roman"/>
                <a:hlinkClick r:id="rId9">
                  <a:extLst>
                    <a:ext uri="{A12FA001-AC4F-418D-AE19-62706E023703}">
                      <ahyp:hlinkClr xmlns:ahyp="http://schemas.microsoft.com/office/drawing/2018/hyperlinkcolor" val="tx"/>
                    </a:ext>
                  </a:extLst>
                </a:hlinkClick>
              </a:rPr>
              <a:t>https://pubmed.ncbi.nlm.nih.gov/37965646/</a:t>
            </a:r>
            <a:r>
              <a:rPr lang="en-US" sz="1700" dirty="0">
                <a:solidFill>
                  <a:schemeClr val="accent1">
                    <a:lumMod val="60000"/>
                    <a:lumOff val="40000"/>
                  </a:schemeClr>
                </a:solidFill>
                <a:latin typeface="Times New Roman"/>
                <a:ea typeface="+mn-ea"/>
                <a:cs typeface="Times New Roman"/>
              </a:rPr>
              <a:t> </a:t>
            </a:r>
          </a:p>
          <a:p>
            <a:pPr marL="457189" marR="0" lvl="0" indent="-457189" algn="l" rtl="0">
              <a:lnSpc>
                <a:spcPct val="115000"/>
              </a:lnSpc>
              <a:spcBef>
                <a:spcPts val="0"/>
              </a:spcBef>
              <a:spcAft>
                <a:spcPts val="0"/>
              </a:spcAft>
              <a:buClr>
                <a:schemeClr val="bg1"/>
              </a:buClr>
              <a:buSzPct val="100000"/>
              <a:buFont typeface="+mj-lt"/>
              <a:buAutoNum type="arabicPeriod" startAt="10"/>
            </a:pPr>
            <a:endParaRPr lang="en-US" sz="1733" b="0" i="0" dirty="0">
              <a:solidFill>
                <a:schemeClr val="bg1"/>
              </a:solidFill>
              <a:effectLst/>
              <a:latin typeface="Times New Roman" panose="02020603050405020304" pitchFamily="18" charset="0"/>
              <a:cs typeface="Times New Roman" panose="02020603050405020304" pitchFamily="18" charset="0"/>
            </a:endParaRPr>
          </a:p>
          <a:p>
            <a:pPr marL="457189" marR="0" lvl="0" indent="-457189" algn="l" rtl="0">
              <a:lnSpc>
                <a:spcPct val="115000"/>
              </a:lnSpc>
              <a:spcBef>
                <a:spcPts val="0"/>
              </a:spcBef>
              <a:spcAft>
                <a:spcPts val="0"/>
              </a:spcAft>
              <a:buClr>
                <a:schemeClr val="bg1"/>
              </a:buClr>
              <a:buSzPct val="100000"/>
              <a:buFont typeface="+mj-lt"/>
              <a:buAutoNum type="arabicPeriod" startAt="10"/>
            </a:pPr>
            <a:endParaRPr lang="en-US" sz="1733" b="0" i="0" dirty="0">
              <a:solidFill>
                <a:schemeClr val="bg1"/>
              </a:solidFill>
              <a:effectLst/>
              <a:latin typeface="Times New Roman" panose="02020603050405020304" pitchFamily="18" charset="0"/>
              <a:cs typeface="Times New Roman" panose="02020603050405020304" pitchFamily="18" charset="0"/>
            </a:endParaRPr>
          </a:p>
          <a:p>
            <a:pPr marL="457189" marR="0" lvl="0" indent="-457189" algn="l" rtl="0">
              <a:lnSpc>
                <a:spcPct val="115000"/>
              </a:lnSpc>
              <a:spcBef>
                <a:spcPts val="0"/>
              </a:spcBef>
              <a:spcAft>
                <a:spcPts val="0"/>
              </a:spcAft>
              <a:buClr>
                <a:schemeClr val="bg1"/>
              </a:buClr>
              <a:buSzPct val="100000"/>
              <a:buFont typeface="+mj-lt"/>
              <a:buAutoNum type="arabicPeriod" startAt="10"/>
            </a:pPr>
            <a:endParaRPr sz="1733" dirty="0">
              <a:solidFill>
                <a:schemeClr val="bg1"/>
              </a:solidFill>
              <a:latin typeface="Times New Roman" panose="02020603050405020304" pitchFamily="18" charset="0"/>
              <a:ea typeface="Arial"/>
              <a:cs typeface="Times New Roman" panose="02020603050405020304" pitchFamily="18"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3"/>
          <p:cNvSpPr txBox="1">
            <a:spLocks noGrp="1"/>
          </p:cNvSpPr>
          <p:nvPr>
            <p:ph type="title"/>
          </p:nvPr>
        </p:nvSpPr>
        <p:spPr>
          <a:xfrm>
            <a:off x="847642" y="196490"/>
            <a:ext cx="10298000" cy="641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a:spcBef>
                <a:spcPts val="0"/>
              </a:spcBef>
              <a:spcAft>
                <a:spcPts val="0"/>
              </a:spcAft>
              <a:buNone/>
            </a:pPr>
            <a:r>
              <a:rPr lang="en" sz="2400" b="1" dirty="0">
                <a:latin typeface="Times New Roman"/>
              </a:rPr>
              <a:t>ΠΕΡΙΕΧΌΜΕΝΑ</a:t>
            </a:r>
            <a:endParaRPr lang="el-GR" sz="2400" b="1" dirty="0">
              <a:latin typeface="Times New Roman"/>
            </a:endParaRPr>
          </a:p>
        </p:txBody>
      </p:sp>
      <p:grpSp>
        <p:nvGrpSpPr>
          <p:cNvPr id="450" name="Google Shape;450;p23"/>
          <p:cNvGrpSpPr/>
          <p:nvPr/>
        </p:nvGrpSpPr>
        <p:grpSpPr>
          <a:xfrm>
            <a:off x="130115" y="3139878"/>
            <a:ext cx="11964936" cy="1279256"/>
            <a:chOff x="1638150" y="2346625"/>
            <a:chExt cx="5867725" cy="967725"/>
          </a:xfrm>
        </p:grpSpPr>
        <p:sp>
          <p:nvSpPr>
            <p:cNvPr id="451" name="Google Shape;451;p23"/>
            <p:cNvSpPr/>
            <p:nvPr/>
          </p:nvSpPr>
          <p:spPr>
            <a:xfrm>
              <a:off x="2568025" y="2394550"/>
              <a:ext cx="1101350" cy="865025"/>
            </a:xfrm>
            <a:custGeom>
              <a:avLst/>
              <a:gdLst/>
              <a:ahLst/>
              <a:cxnLst/>
              <a:rect l="l" t="t" r="r" b="b"/>
              <a:pathLst>
                <a:path w="44054" h="34601" extrusionOk="0">
                  <a:moveTo>
                    <a:pt x="2298" y="8276"/>
                  </a:moveTo>
                  <a:cubicBezTo>
                    <a:pt x="1691" y="8883"/>
                    <a:pt x="858" y="9204"/>
                    <a:pt x="0" y="9228"/>
                  </a:cubicBezTo>
                  <a:lnTo>
                    <a:pt x="0" y="25206"/>
                  </a:lnTo>
                  <a:cubicBezTo>
                    <a:pt x="929" y="25278"/>
                    <a:pt x="1798" y="25695"/>
                    <a:pt x="2298" y="26468"/>
                  </a:cubicBezTo>
                  <a:lnTo>
                    <a:pt x="2298" y="8276"/>
                  </a:lnTo>
                  <a:close/>
                  <a:moveTo>
                    <a:pt x="41756" y="8335"/>
                  </a:moveTo>
                  <a:lnTo>
                    <a:pt x="41756" y="26933"/>
                  </a:lnTo>
                  <a:cubicBezTo>
                    <a:pt x="42357" y="26477"/>
                    <a:pt x="43124" y="26239"/>
                    <a:pt x="43892" y="26239"/>
                  </a:cubicBezTo>
                  <a:cubicBezTo>
                    <a:pt x="43946" y="26239"/>
                    <a:pt x="44000" y="26240"/>
                    <a:pt x="44054" y="26242"/>
                  </a:cubicBezTo>
                  <a:lnTo>
                    <a:pt x="44054" y="8919"/>
                  </a:lnTo>
                  <a:cubicBezTo>
                    <a:pt x="43957" y="8926"/>
                    <a:pt x="43861" y="8929"/>
                    <a:pt x="43765" y="8929"/>
                  </a:cubicBezTo>
                  <a:cubicBezTo>
                    <a:pt x="43051" y="8929"/>
                    <a:pt x="42343" y="8734"/>
                    <a:pt x="41756" y="8335"/>
                  </a:cubicBezTo>
                  <a:close/>
                  <a:moveTo>
                    <a:pt x="31314" y="2156"/>
                  </a:moveTo>
                  <a:lnTo>
                    <a:pt x="31314" y="32576"/>
                  </a:lnTo>
                  <a:cubicBezTo>
                    <a:pt x="31790" y="32279"/>
                    <a:pt x="32362" y="32088"/>
                    <a:pt x="33040" y="32088"/>
                  </a:cubicBezTo>
                  <a:cubicBezTo>
                    <a:pt x="33231" y="32088"/>
                    <a:pt x="33421" y="32112"/>
                    <a:pt x="33612" y="32148"/>
                  </a:cubicBezTo>
                  <a:lnTo>
                    <a:pt x="33612" y="2204"/>
                  </a:lnTo>
                  <a:cubicBezTo>
                    <a:pt x="33266" y="2304"/>
                    <a:pt x="32903" y="2355"/>
                    <a:pt x="32538" y="2355"/>
                  </a:cubicBezTo>
                  <a:cubicBezTo>
                    <a:pt x="32123" y="2355"/>
                    <a:pt x="31707" y="2289"/>
                    <a:pt x="31314" y="2156"/>
                  </a:cubicBezTo>
                  <a:close/>
                  <a:moveTo>
                    <a:pt x="12728" y="1906"/>
                  </a:moveTo>
                  <a:cubicBezTo>
                    <a:pt x="12148" y="2307"/>
                    <a:pt x="11437" y="2511"/>
                    <a:pt x="10719" y="2511"/>
                  </a:cubicBezTo>
                  <a:cubicBezTo>
                    <a:pt x="10627" y="2511"/>
                    <a:pt x="10534" y="2508"/>
                    <a:pt x="10442" y="2501"/>
                  </a:cubicBezTo>
                  <a:lnTo>
                    <a:pt x="10442" y="33207"/>
                  </a:lnTo>
                  <a:cubicBezTo>
                    <a:pt x="10709" y="33149"/>
                    <a:pt x="10983" y="33120"/>
                    <a:pt x="11257" y="33120"/>
                  </a:cubicBezTo>
                  <a:cubicBezTo>
                    <a:pt x="11765" y="33120"/>
                    <a:pt x="12272" y="33220"/>
                    <a:pt x="12728" y="33422"/>
                  </a:cubicBezTo>
                  <a:lnTo>
                    <a:pt x="12728" y="1906"/>
                  </a:lnTo>
                  <a:close/>
                  <a:moveTo>
                    <a:pt x="23170" y="1"/>
                  </a:moveTo>
                  <a:cubicBezTo>
                    <a:pt x="22685" y="243"/>
                    <a:pt x="22130" y="363"/>
                    <a:pt x="21578" y="363"/>
                  </a:cubicBezTo>
                  <a:cubicBezTo>
                    <a:pt x="21344" y="363"/>
                    <a:pt x="21111" y="341"/>
                    <a:pt x="20884" y="299"/>
                  </a:cubicBezTo>
                  <a:lnTo>
                    <a:pt x="20884" y="34600"/>
                  </a:lnTo>
                  <a:cubicBezTo>
                    <a:pt x="21241" y="34469"/>
                    <a:pt x="21622" y="34386"/>
                    <a:pt x="22027" y="34386"/>
                  </a:cubicBezTo>
                  <a:cubicBezTo>
                    <a:pt x="22432" y="34386"/>
                    <a:pt x="22813" y="34469"/>
                    <a:pt x="23170" y="34600"/>
                  </a:cubicBezTo>
                  <a:lnTo>
                    <a:pt x="23170" y="1"/>
                  </a:ln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2" name="Google Shape;452;p23"/>
            <p:cNvSpPr/>
            <p:nvPr/>
          </p:nvSpPr>
          <p:spPr>
            <a:xfrm>
              <a:off x="4031300" y="2394550"/>
              <a:ext cx="1101350" cy="865025"/>
            </a:xfrm>
            <a:custGeom>
              <a:avLst/>
              <a:gdLst/>
              <a:ahLst/>
              <a:cxnLst/>
              <a:rect l="l" t="t" r="r" b="b"/>
              <a:pathLst>
                <a:path w="44054" h="34601" extrusionOk="0">
                  <a:moveTo>
                    <a:pt x="2298" y="8276"/>
                  </a:moveTo>
                  <a:cubicBezTo>
                    <a:pt x="1703" y="8883"/>
                    <a:pt x="858" y="9204"/>
                    <a:pt x="1" y="9228"/>
                  </a:cubicBezTo>
                  <a:lnTo>
                    <a:pt x="1" y="25206"/>
                  </a:lnTo>
                  <a:cubicBezTo>
                    <a:pt x="941" y="25278"/>
                    <a:pt x="1810" y="25695"/>
                    <a:pt x="2298" y="26468"/>
                  </a:cubicBezTo>
                  <a:lnTo>
                    <a:pt x="2298" y="8276"/>
                  </a:lnTo>
                  <a:close/>
                  <a:moveTo>
                    <a:pt x="41768" y="8335"/>
                  </a:moveTo>
                  <a:lnTo>
                    <a:pt x="41768" y="26933"/>
                  </a:lnTo>
                  <a:cubicBezTo>
                    <a:pt x="42369" y="26477"/>
                    <a:pt x="43125" y="26239"/>
                    <a:pt x="43893" y="26239"/>
                  </a:cubicBezTo>
                  <a:cubicBezTo>
                    <a:pt x="43946" y="26239"/>
                    <a:pt x="44000" y="26240"/>
                    <a:pt x="44054" y="26242"/>
                  </a:cubicBezTo>
                  <a:lnTo>
                    <a:pt x="44054" y="8919"/>
                  </a:lnTo>
                  <a:cubicBezTo>
                    <a:pt x="43959" y="8926"/>
                    <a:pt x="43864" y="8929"/>
                    <a:pt x="43768" y="8929"/>
                  </a:cubicBezTo>
                  <a:cubicBezTo>
                    <a:pt x="43061" y="8929"/>
                    <a:pt x="42345" y="8734"/>
                    <a:pt x="41768" y="8335"/>
                  </a:cubicBezTo>
                  <a:close/>
                  <a:moveTo>
                    <a:pt x="31326" y="2156"/>
                  </a:moveTo>
                  <a:lnTo>
                    <a:pt x="31326" y="32576"/>
                  </a:lnTo>
                  <a:cubicBezTo>
                    <a:pt x="31802" y="32279"/>
                    <a:pt x="32374" y="32088"/>
                    <a:pt x="33040" y="32088"/>
                  </a:cubicBezTo>
                  <a:cubicBezTo>
                    <a:pt x="33231" y="32088"/>
                    <a:pt x="33421" y="32112"/>
                    <a:pt x="33612" y="32148"/>
                  </a:cubicBezTo>
                  <a:lnTo>
                    <a:pt x="33612" y="2204"/>
                  </a:lnTo>
                  <a:cubicBezTo>
                    <a:pt x="33266" y="2304"/>
                    <a:pt x="32903" y="2355"/>
                    <a:pt x="32539" y="2355"/>
                  </a:cubicBezTo>
                  <a:cubicBezTo>
                    <a:pt x="32126" y="2355"/>
                    <a:pt x="31712" y="2289"/>
                    <a:pt x="31326" y="2156"/>
                  </a:cubicBezTo>
                  <a:close/>
                  <a:moveTo>
                    <a:pt x="12740" y="1906"/>
                  </a:moveTo>
                  <a:cubicBezTo>
                    <a:pt x="12160" y="2307"/>
                    <a:pt x="11440" y="2511"/>
                    <a:pt x="10720" y="2511"/>
                  </a:cubicBezTo>
                  <a:cubicBezTo>
                    <a:pt x="10627" y="2511"/>
                    <a:pt x="10535" y="2508"/>
                    <a:pt x="10442" y="2501"/>
                  </a:cubicBezTo>
                  <a:lnTo>
                    <a:pt x="10442" y="33207"/>
                  </a:lnTo>
                  <a:cubicBezTo>
                    <a:pt x="10713" y="33149"/>
                    <a:pt x="10990" y="33120"/>
                    <a:pt x="11265" y="33120"/>
                  </a:cubicBezTo>
                  <a:cubicBezTo>
                    <a:pt x="11777" y="33120"/>
                    <a:pt x="12284" y="33220"/>
                    <a:pt x="12740" y="33422"/>
                  </a:cubicBezTo>
                  <a:lnTo>
                    <a:pt x="12740" y="1906"/>
                  </a:lnTo>
                  <a:close/>
                  <a:moveTo>
                    <a:pt x="23182" y="1"/>
                  </a:moveTo>
                  <a:cubicBezTo>
                    <a:pt x="22689" y="243"/>
                    <a:pt x="22137" y="363"/>
                    <a:pt x="21584" y="363"/>
                  </a:cubicBezTo>
                  <a:cubicBezTo>
                    <a:pt x="21349" y="363"/>
                    <a:pt x="21115" y="341"/>
                    <a:pt x="20884" y="299"/>
                  </a:cubicBezTo>
                  <a:lnTo>
                    <a:pt x="20884" y="34600"/>
                  </a:lnTo>
                  <a:cubicBezTo>
                    <a:pt x="21241" y="34469"/>
                    <a:pt x="21622" y="34386"/>
                    <a:pt x="22027" y="34386"/>
                  </a:cubicBezTo>
                  <a:cubicBezTo>
                    <a:pt x="22432" y="34386"/>
                    <a:pt x="22813" y="34469"/>
                    <a:pt x="23182" y="34600"/>
                  </a:cubicBezTo>
                  <a:lnTo>
                    <a:pt x="23182" y="1"/>
                  </a:ln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3" name="Google Shape;453;p23"/>
            <p:cNvSpPr/>
            <p:nvPr/>
          </p:nvSpPr>
          <p:spPr>
            <a:xfrm>
              <a:off x="5454100" y="2394550"/>
              <a:ext cx="1101350" cy="865025"/>
            </a:xfrm>
            <a:custGeom>
              <a:avLst/>
              <a:gdLst/>
              <a:ahLst/>
              <a:cxnLst/>
              <a:rect l="l" t="t" r="r" b="b"/>
              <a:pathLst>
                <a:path w="44054" h="34601" extrusionOk="0">
                  <a:moveTo>
                    <a:pt x="2286" y="8276"/>
                  </a:moveTo>
                  <a:cubicBezTo>
                    <a:pt x="1691" y="8883"/>
                    <a:pt x="846" y="9204"/>
                    <a:pt x="0" y="9228"/>
                  </a:cubicBezTo>
                  <a:lnTo>
                    <a:pt x="0" y="25206"/>
                  </a:lnTo>
                  <a:cubicBezTo>
                    <a:pt x="929" y="25278"/>
                    <a:pt x="1798" y="25695"/>
                    <a:pt x="2286" y="26468"/>
                  </a:cubicBezTo>
                  <a:lnTo>
                    <a:pt x="2286" y="8276"/>
                  </a:lnTo>
                  <a:close/>
                  <a:moveTo>
                    <a:pt x="41756" y="8335"/>
                  </a:moveTo>
                  <a:lnTo>
                    <a:pt x="41756" y="26933"/>
                  </a:lnTo>
                  <a:cubicBezTo>
                    <a:pt x="42357" y="26477"/>
                    <a:pt x="43124" y="26239"/>
                    <a:pt x="43892" y="26239"/>
                  </a:cubicBezTo>
                  <a:cubicBezTo>
                    <a:pt x="43946" y="26239"/>
                    <a:pt x="44000" y="26240"/>
                    <a:pt x="44054" y="26242"/>
                  </a:cubicBezTo>
                  <a:lnTo>
                    <a:pt x="44054" y="8919"/>
                  </a:lnTo>
                  <a:cubicBezTo>
                    <a:pt x="43957" y="8926"/>
                    <a:pt x="43861" y="8929"/>
                    <a:pt x="43765" y="8929"/>
                  </a:cubicBezTo>
                  <a:cubicBezTo>
                    <a:pt x="43049" y="8929"/>
                    <a:pt x="42333" y="8734"/>
                    <a:pt x="41756" y="8335"/>
                  </a:cubicBezTo>
                  <a:close/>
                  <a:moveTo>
                    <a:pt x="31314" y="2156"/>
                  </a:moveTo>
                  <a:lnTo>
                    <a:pt x="31314" y="32576"/>
                  </a:lnTo>
                  <a:cubicBezTo>
                    <a:pt x="31790" y="32279"/>
                    <a:pt x="32362" y="32088"/>
                    <a:pt x="33040" y="32088"/>
                  </a:cubicBezTo>
                  <a:cubicBezTo>
                    <a:pt x="33219" y="32088"/>
                    <a:pt x="33421" y="32112"/>
                    <a:pt x="33612" y="32148"/>
                  </a:cubicBezTo>
                  <a:lnTo>
                    <a:pt x="33612" y="2204"/>
                  </a:lnTo>
                  <a:cubicBezTo>
                    <a:pt x="33261" y="2304"/>
                    <a:pt x="32894" y="2355"/>
                    <a:pt x="32529" y="2355"/>
                  </a:cubicBezTo>
                  <a:cubicBezTo>
                    <a:pt x="32114" y="2355"/>
                    <a:pt x="31700" y="2289"/>
                    <a:pt x="31314" y="2156"/>
                  </a:cubicBezTo>
                  <a:close/>
                  <a:moveTo>
                    <a:pt x="12728" y="1906"/>
                  </a:moveTo>
                  <a:cubicBezTo>
                    <a:pt x="12148" y="2307"/>
                    <a:pt x="11428" y="2511"/>
                    <a:pt x="10708" y="2511"/>
                  </a:cubicBezTo>
                  <a:cubicBezTo>
                    <a:pt x="10615" y="2511"/>
                    <a:pt x="10523" y="2508"/>
                    <a:pt x="10430" y="2501"/>
                  </a:cubicBezTo>
                  <a:lnTo>
                    <a:pt x="10430" y="33207"/>
                  </a:lnTo>
                  <a:cubicBezTo>
                    <a:pt x="10701" y="33149"/>
                    <a:pt x="10978" y="33120"/>
                    <a:pt x="11253" y="33120"/>
                  </a:cubicBezTo>
                  <a:cubicBezTo>
                    <a:pt x="11765" y="33120"/>
                    <a:pt x="12272" y="33220"/>
                    <a:pt x="12728" y="33422"/>
                  </a:cubicBezTo>
                  <a:lnTo>
                    <a:pt x="12728" y="1906"/>
                  </a:lnTo>
                  <a:close/>
                  <a:moveTo>
                    <a:pt x="23170" y="1"/>
                  </a:moveTo>
                  <a:cubicBezTo>
                    <a:pt x="22677" y="243"/>
                    <a:pt x="22125" y="363"/>
                    <a:pt x="21572" y="363"/>
                  </a:cubicBezTo>
                  <a:cubicBezTo>
                    <a:pt x="21337" y="363"/>
                    <a:pt x="21103" y="341"/>
                    <a:pt x="20872" y="299"/>
                  </a:cubicBezTo>
                  <a:lnTo>
                    <a:pt x="20872" y="34600"/>
                  </a:lnTo>
                  <a:cubicBezTo>
                    <a:pt x="21229" y="34469"/>
                    <a:pt x="21622" y="34386"/>
                    <a:pt x="22027" y="34386"/>
                  </a:cubicBezTo>
                  <a:cubicBezTo>
                    <a:pt x="22420" y="34386"/>
                    <a:pt x="22813" y="34469"/>
                    <a:pt x="23170" y="34600"/>
                  </a:cubicBezTo>
                  <a:lnTo>
                    <a:pt x="23170" y="1"/>
                  </a:ln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4" name="Google Shape;454;p23"/>
            <p:cNvSpPr/>
            <p:nvPr/>
          </p:nvSpPr>
          <p:spPr>
            <a:xfrm>
              <a:off x="6907250" y="2442175"/>
              <a:ext cx="318225" cy="787925"/>
            </a:xfrm>
            <a:custGeom>
              <a:avLst/>
              <a:gdLst/>
              <a:ahLst/>
              <a:cxnLst/>
              <a:rect l="l" t="t" r="r" b="b"/>
              <a:pathLst>
                <a:path w="12729" h="31517" extrusionOk="0">
                  <a:moveTo>
                    <a:pt x="2287" y="6371"/>
                  </a:moveTo>
                  <a:cubicBezTo>
                    <a:pt x="1691" y="6978"/>
                    <a:pt x="858" y="7299"/>
                    <a:pt x="1" y="7323"/>
                  </a:cubicBezTo>
                  <a:lnTo>
                    <a:pt x="1" y="23301"/>
                  </a:lnTo>
                  <a:cubicBezTo>
                    <a:pt x="929" y="23373"/>
                    <a:pt x="1799" y="23790"/>
                    <a:pt x="2287" y="24563"/>
                  </a:cubicBezTo>
                  <a:lnTo>
                    <a:pt x="2287" y="6371"/>
                  </a:lnTo>
                  <a:close/>
                  <a:moveTo>
                    <a:pt x="12729" y="1"/>
                  </a:moveTo>
                  <a:cubicBezTo>
                    <a:pt x="12148" y="402"/>
                    <a:pt x="11428" y="606"/>
                    <a:pt x="10716" y="606"/>
                  </a:cubicBezTo>
                  <a:cubicBezTo>
                    <a:pt x="10625" y="606"/>
                    <a:pt x="10533" y="603"/>
                    <a:pt x="10443" y="596"/>
                  </a:cubicBezTo>
                  <a:lnTo>
                    <a:pt x="10443" y="31302"/>
                  </a:lnTo>
                  <a:cubicBezTo>
                    <a:pt x="10709" y="31244"/>
                    <a:pt x="10983" y="31215"/>
                    <a:pt x="11257" y="31215"/>
                  </a:cubicBezTo>
                  <a:cubicBezTo>
                    <a:pt x="11765" y="31215"/>
                    <a:pt x="12272" y="31315"/>
                    <a:pt x="12729" y="31517"/>
                  </a:cubicBezTo>
                  <a:lnTo>
                    <a:pt x="12729" y="1"/>
                  </a:ln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5" name="Google Shape;455;p23"/>
            <p:cNvSpPr/>
            <p:nvPr/>
          </p:nvSpPr>
          <p:spPr>
            <a:xfrm>
              <a:off x="1902750" y="2442175"/>
              <a:ext cx="318525" cy="787925"/>
            </a:xfrm>
            <a:custGeom>
              <a:avLst/>
              <a:gdLst/>
              <a:ahLst/>
              <a:cxnLst/>
              <a:rect l="l" t="t" r="r" b="b"/>
              <a:pathLst>
                <a:path w="12741" h="31517" extrusionOk="0">
                  <a:moveTo>
                    <a:pt x="10443" y="6954"/>
                  </a:moveTo>
                  <a:lnTo>
                    <a:pt x="10443" y="25147"/>
                  </a:lnTo>
                  <a:cubicBezTo>
                    <a:pt x="11038" y="24552"/>
                    <a:pt x="11883" y="24230"/>
                    <a:pt x="12741" y="24194"/>
                  </a:cubicBezTo>
                  <a:lnTo>
                    <a:pt x="12741" y="8228"/>
                  </a:lnTo>
                  <a:cubicBezTo>
                    <a:pt x="11800" y="8145"/>
                    <a:pt x="10943" y="7728"/>
                    <a:pt x="10443" y="6954"/>
                  </a:cubicBezTo>
                  <a:close/>
                  <a:moveTo>
                    <a:pt x="1" y="1"/>
                  </a:moveTo>
                  <a:lnTo>
                    <a:pt x="1" y="31517"/>
                  </a:lnTo>
                  <a:cubicBezTo>
                    <a:pt x="578" y="31118"/>
                    <a:pt x="1294" y="30923"/>
                    <a:pt x="2010" y="30923"/>
                  </a:cubicBezTo>
                  <a:cubicBezTo>
                    <a:pt x="2106" y="30923"/>
                    <a:pt x="2203" y="30926"/>
                    <a:pt x="2299" y="30933"/>
                  </a:cubicBezTo>
                  <a:lnTo>
                    <a:pt x="2299" y="215"/>
                  </a:lnTo>
                  <a:cubicBezTo>
                    <a:pt x="2028" y="274"/>
                    <a:pt x="1751" y="303"/>
                    <a:pt x="1476" y="303"/>
                  </a:cubicBezTo>
                  <a:cubicBezTo>
                    <a:pt x="964" y="303"/>
                    <a:pt x="458" y="202"/>
                    <a:pt x="1" y="1"/>
                  </a:cubicBez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6" name="Google Shape;456;p23"/>
            <p:cNvSpPr/>
            <p:nvPr/>
          </p:nvSpPr>
          <p:spPr>
            <a:xfrm>
              <a:off x="1638150" y="2346625"/>
              <a:ext cx="5867725" cy="967725"/>
            </a:xfrm>
            <a:custGeom>
              <a:avLst/>
              <a:gdLst/>
              <a:ahLst/>
              <a:cxnLst/>
              <a:rect l="l" t="t" r="r" b="b"/>
              <a:pathLst>
                <a:path w="234709" h="38709" extrusionOk="0">
                  <a:moveTo>
                    <a:pt x="59746" y="1"/>
                  </a:moveTo>
                  <a:cubicBezTo>
                    <a:pt x="44351" y="1"/>
                    <a:pt x="36695" y="9145"/>
                    <a:pt x="29302" y="17979"/>
                  </a:cubicBezTo>
                  <a:cubicBezTo>
                    <a:pt x="22229" y="26445"/>
                    <a:pt x="15550" y="34434"/>
                    <a:pt x="2143" y="34434"/>
                  </a:cubicBezTo>
                  <a:cubicBezTo>
                    <a:pt x="965" y="34434"/>
                    <a:pt x="0" y="35386"/>
                    <a:pt x="0" y="36577"/>
                  </a:cubicBezTo>
                  <a:cubicBezTo>
                    <a:pt x="0" y="37756"/>
                    <a:pt x="965" y="38708"/>
                    <a:pt x="2143" y="38708"/>
                  </a:cubicBezTo>
                  <a:cubicBezTo>
                    <a:pt x="17550" y="38708"/>
                    <a:pt x="25194" y="29576"/>
                    <a:pt x="32588" y="20730"/>
                  </a:cubicBezTo>
                  <a:cubicBezTo>
                    <a:pt x="39660" y="12276"/>
                    <a:pt x="46351" y="4287"/>
                    <a:pt x="59746" y="4287"/>
                  </a:cubicBezTo>
                  <a:cubicBezTo>
                    <a:pt x="73152" y="4287"/>
                    <a:pt x="79832" y="12276"/>
                    <a:pt x="86916" y="20730"/>
                  </a:cubicBezTo>
                  <a:cubicBezTo>
                    <a:pt x="94310" y="29576"/>
                    <a:pt x="101954" y="38708"/>
                    <a:pt x="117360" y="38708"/>
                  </a:cubicBezTo>
                  <a:cubicBezTo>
                    <a:pt x="132755" y="38708"/>
                    <a:pt x="140411" y="29576"/>
                    <a:pt x="147805" y="20730"/>
                  </a:cubicBezTo>
                  <a:cubicBezTo>
                    <a:pt x="154877" y="12276"/>
                    <a:pt x="161556" y="4287"/>
                    <a:pt x="174963" y="4287"/>
                  </a:cubicBezTo>
                  <a:cubicBezTo>
                    <a:pt x="188357" y="4287"/>
                    <a:pt x="195049" y="12276"/>
                    <a:pt x="202121" y="20730"/>
                  </a:cubicBezTo>
                  <a:cubicBezTo>
                    <a:pt x="209515" y="29576"/>
                    <a:pt x="217158" y="38708"/>
                    <a:pt x="232565" y="38708"/>
                  </a:cubicBezTo>
                  <a:cubicBezTo>
                    <a:pt x="233744" y="38708"/>
                    <a:pt x="234708" y="37756"/>
                    <a:pt x="234708" y="36577"/>
                  </a:cubicBezTo>
                  <a:cubicBezTo>
                    <a:pt x="234708" y="35386"/>
                    <a:pt x="233744" y="34434"/>
                    <a:pt x="232565" y="34434"/>
                  </a:cubicBezTo>
                  <a:cubicBezTo>
                    <a:pt x="219159" y="34434"/>
                    <a:pt x="212479" y="26445"/>
                    <a:pt x="205407" y="17979"/>
                  </a:cubicBezTo>
                  <a:cubicBezTo>
                    <a:pt x="198013" y="9145"/>
                    <a:pt x="190357" y="1"/>
                    <a:pt x="174963" y="1"/>
                  </a:cubicBezTo>
                  <a:cubicBezTo>
                    <a:pt x="159556" y="1"/>
                    <a:pt x="151912" y="9145"/>
                    <a:pt x="144518" y="17979"/>
                  </a:cubicBezTo>
                  <a:cubicBezTo>
                    <a:pt x="137446" y="26445"/>
                    <a:pt x="130755" y="34434"/>
                    <a:pt x="117360" y="34434"/>
                  </a:cubicBezTo>
                  <a:cubicBezTo>
                    <a:pt x="103954" y="34434"/>
                    <a:pt x="97274" y="26445"/>
                    <a:pt x="90202" y="17979"/>
                  </a:cubicBezTo>
                  <a:cubicBezTo>
                    <a:pt x="82796" y="9145"/>
                    <a:pt x="75153" y="1"/>
                    <a:pt x="59746" y="1"/>
                  </a:cubicBez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57" name="Google Shape;457;p23"/>
            <p:cNvSpPr/>
            <p:nvPr/>
          </p:nvSpPr>
          <p:spPr>
            <a:xfrm>
              <a:off x="1638150" y="2346625"/>
              <a:ext cx="5867425" cy="967725"/>
            </a:xfrm>
            <a:custGeom>
              <a:avLst/>
              <a:gdLst/>
              <a:ahLst/>
              <a:cxnLst/>
              <a:rect l="l" t="t" r="r" b="b"/>
              <a:pathLst>
                <a:path w="234697" h="38709" extrusionOk="0">
                  <a:moveTo>
                    <a:pt x="2143" y="1"/>
                  </a:moveTo>
                  <a:cubicBezTo>
                    <a:pt x="965" y="1"/>
                    <a:pt x="0" y="953"/>
                    <a:pt x="0" y="2144"/>
                  </a:cubicBezTo>
                  <a:cubicBezTo>
                    <a:pt x="0" y="3323"/>
                    <a:pt x="965" y="4287"/>
                    <a:pt x="2143" y="4287"/>
                  </a:cubicBezTo>
                  <a:cubicBezTo>
                    <a:pt x="15550" y="4287"/>
                    <a:pt x="22229" y="12276"/>
                    <a:pt x="29302" y="20730"/>
                  </a:cubicBezTo>
                  <a:cubicBezTo>
                    <a:pt x="36695" y="29576"/>
                    <a:pt x="44339" y="38708"/>
                    <a:pt x="59746" y="38708"/>
                  </a:cubicBezTo>
                  <a:cubicBezTo>
                    <a:pt x="75153" y="38708"/>
                    <a:pt x="82796" y="29576"/>
                    <a:pt x="90190" y="20730"/>
                  </a:cubicBezTo>
                  <a:cubicBezTo>
                    <a:pt x="97262" y="12276"/>
                    <a:pt x="103954" y="4287"/>
                    <a:pt x="117348" y="4287"/>
                  </a:cubicBezTo>
                  <a:cubicBezTo>
                    <a:pt x="130743" y="4287"/>
                    <a:pt x="137434" y="12276"/>
                    <a:pt x="144506" y="20730"/>
                  </a:cubicBezTo>
                  <a:cubicBezTo>
                    <a:pt x="151900" y="29576"/>
                    <a:pt x="159544" y="38708"/>
                    <a:pt x="174951" y="38708"/>
                  </a:cubicBezTo>
                  <a:cubicBezTo>
                    <a:pt x="190346" y="38708"/>
                    <a:pt x="198001" y="29576"/>
                    <a:pt x="205395" y="20730"/>
                  </a:cubicBezTo>
                  <a:cubicBezTo>
                    <a:pt x="212467" y="12276"/>
                    <a:pt x="219147" y="4287"/>
                    <a:pt x="232553" y="4287"/>
                  </a:cubicBezTo>
                  <a:cubicBezTo>
                    <a:pt x="233732" y="4287"/>
                    <a:pt x="234696" y="3323"/>
                    <a:pt x="234696" y="2144"/>
                  </a:cubicBezTo>
                  <a:cubicBezTo>
                    <a:pt x="234696" y="953"/>
                    <a:pt x="233732" y="1"/>
                    <a:pt x="232553" y="1"/>
                  </a:cubicBezTo>
                  <a:cubicBezTo>
                    <a:pt x="217147" y="1"/>
                    <a:pt x="209503" y="9145"/>
                    <a:pt x="202109" y="17979"/>
                  </a:cubicBezTo>
                  <a:cubicBezTo>
                    <a:pt x="195037" y="26445"/>
                    <a:pt x="188345" y="34434"/>
                    <a:pt x="174951" y="34434"/>
                  </a:cubicBezTo>
                  <a:cubicBezTo>
                    <a:pt x="161544" y="34434"/>
                    <a:pt x="154865" y="26445"/>
                    <a:pt x="147793" y="17979"/>
                  </a:cubicBezTo>
                  <a:cubicBezTo>
                    <a:pt x="140399" y="9145"/>
                    <a:pt x="132755" y="1"/>
                    <a:pt x="117348" y="1"/>
                  </a:cubicBezTo>
                  <a:cubicBezTo>
                    <a:pt x="101942" y="1"/>
                    <a:pt x="94298" y="9145"/>
                    <a:pt x="86904" y="17979"/>
                  </a:cubicBezTo>
                  <a:cubicBezTo>
                    <a:pt x="79832" y="26445"/>
                    <a:pt x="73152" y="34434"/>
                    <a:pt x="59746" y="34434"/>
                  </a:cubicBezTo>
                  <a:cubicBezTo>
                    <a:pt x="46351" y="34434"/>
                    <a:pt x="39660" y="26445"/>
                    <a:pt x="32588" y="17979"/>
                  </a:cubicBezTo>
                  <a:cubicBezTo>
                    <a:pt x="25194" y="9145"/>
                    <a:pt x="17550" y="1"/>
                    <a:pt x="2143" y="1"/>
                  </a:cubicBezTo>
                  <a:close/>
                </a:path>
              </a:pathLst>
            </a:custGeom>
            <a:solidFill>
              <a:schemeClr val="bg2">
                <a:lumMod val="9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458" name="Google Shape;458;p23"/>
          <p:cNvGrpSpPr/>
          <p:nvPr/>
        </p:nvGrpSpPr>
        <p:grpSpPr>
          <a:xfrm>
            <a:off x="-171783" y="4175124"/>
            <a:ext cx="2877233" cy="2368064"/>
            <a:chOff x="1610510" y="3031950"/>
            <a:chExt cx="2157925" cy="1776048"/>
          </a:xfrm>
        </p:grpSpPr>
        <p:cxnSp>
          <p:nvCxnSpPr>
            <p:cNvPr id="459" name="Google Shape;459;p23"/>
            <p:cNvCxnSpPr/>
            <p:nvPr/>
          </p:nvCxnSpPr>
          <p:spPr>
            <a:xfrm>
              <a:off x="1931875" y="3224075"/>
              <a:ext cx="0" cy="1033800"/>
            </a:xfrm>
            <a:prstGeom prst="straightConnector1">
              <a:avLst/>
            </a:prstGeom>
            <a:solidFill>
              <a:schemeClr val="bg1">
                <a:lumMod val="50000"/>
              </a:schemeClr>
            </a:solidFill>
            <a:ln w="9525" cap="flat" cmpd="sng">
              <a:solidFill>
                <a:schemeClr val="tx1"/>
              </a:solidFill>
              <a:prstDash val="solid"/>
              <a:round/>
              <a:headEnd type="none" w="med" len="med"/>
              <a:tailEnd type="oval" w="med" len="med"/>
            </a:ln>
          </p:spPr>
        </p:cxnSp>
        <p:sp>
          <p:nvSpPr>
            <p:cNvPr id="460" name="Google Shape;460;p23"/>
            <p:cNvSpPr txBox="1"/>
            <p:nvPr/>
          </p:nvSpPr>
          <p:spPr>
            <a:xfrm>
              <a:off x="1610510" y="4378398"/>
              <a:ext cx="2157925"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err="1">
                  <a:solidFill>
                    <a:schemeClr val="tx1"/>
                  </a:solidFill>
                  <a:latin typeface="Times New Roman"/>
                  <a:ea typeface="Fira Sans Extra Condensed Medium"/>
                  <a:cs typeface="Times New Roman"/>
                </a:rPr>
                <a:t>ΗIV,δομή</a:t>
              </a:r>
              <a:r>
                <a:rPr lang="el-GR" sz="1800" b="1" dirty="0">
                  <a:solidFill>
                    <a:schemeClr val="tx1"/>
                  </a:solidFill>
                  <a:latin typeface="Times New Roman"/>
                  <a:ea typeface="Fira Sans Extra Condensed Medium"/>
                  <a:cs typeface="Times New Roman"/>
                </a:rPr>
                <a:t> του ΗΙV 1 </a:t>
              </a:r>
              <a:r>
                <a:rPr lang="en-US" sz="1800" b="1" dirty="0">
                  <a:solidFill>
                    <a:schemeClr val="tx1"/>
                  </a:solidFill>
                  <a:latin typeface="Times New Roman"/>
                  <a:ea typeface="Fira Sans Extra Condensed Medium"/>
                  <a:cs typeface="Times New Roman"/>
                </a:rPr>
                <a:t>και</a:t>
              </a:r>
              <a:r>
                <a:rPr lang="el-GR" sz="1800" b="1" dirty="0">
                  <a:solidFill>
                    <a:schemeClr val="tx1"/>
                  </a:solidFill>
                  <a:latin typeface="Times New Roman"/>
                  <a:ea typeface="Fira Sans Extra Condensed Medium"/>
                  <a:cs typeface="Times New Roman"/>
                </a:rPr>
                <a:t> </a:t>
              </a:r>
              <a:r>
                <a:rPr lang="el-GR" sz="1800" b="1" dirty="0" err="1">
                  <a:solidFill>
                    <a:schemeClr val="tx1"/>
                  </a:solidFill>
                  <a:latin typeface="Times New Roman"/>
                  <a:ea typeface="Fira Sans Extra Condensed Medium"/>
                  <a:cs typeface="Times New Roman"/>
                </a:rPr>
                <a:t>γονιδιώμα</a:t>
              </a:r>
              <a:endParaRPr lang="en" sz="1800" b="1" dirty="0" err="1">
                <a:solidFill>
                  <a:schemeClr val="tx1"/>
                </a:solidFill>
                <a:latin typeface="Times New Roman"/>
                <a:ea typeface="Fira Sans Extra Condensed Medium"/>
                <a:cs typeface="Times New Roman"/>
              </a:endParaRPr>
            </a:p>
            <a:p>
              <a:pPr marL="0" lvl="0" indent="0" algn="l">
                <a:spcBef>
                  <a:spcPts val="0"/>
                </a:spcBef>
                <a:spcAft>
                  <a:spcPts val="0"/>
                </a:spcAft>
                <a:buNone/>
              </a:pPr>
              <a:endParaRPr lang="en" sz="2250" dirty="0">
                <a:solidFill>
                  <a:srgbClr val="434343"/>
                </a:solidFill>
                <a:latin typeface="Fira Sans Extra Condensed Medium"/>
                <a:ea typeface="Fira Sans Extra Condensed Medium"/>
                <a:cs typeface="Fira Sans Extra Condensed Medium"/>
              </a:endParaRPr>
            </a:p>
          </p:txBody>
        </p:sp>
        <p:sp>
          <p:nvSpPr>
            <p:cNvPr id="462" name="Google Shape;462;p23"/>
            <p:cNvSpPr/>
            <p:nvPr/>
          </p:nvSpPr>
          <p:spPr>
            <a:xfrm>
              <a:off x="1741525" y="3031950"/>
              <a:ext cx="442920" cy="380700"/>
            </a:xfrm>
            <a:prstGeom prst="ellipse">
              <a:avLst/>
            </a:prstGeom>
            <a:solidFill>
              <a:schemeClr val="tx2">
                <a:lumMod val="90000"/>
                <a:lumOff val="10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2267"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463" name="Google Shape;463;p23"/>
          <p:cNvGrpSpPr/>
          <p:nvPr/>
        </p:nvGrpSpPr>
        <p:grpSpPr>
          <a:xfrm>
            <a:off x="2941006" y="4208252"/>
            <a:ext cx="2857157" cy="2047800"/>
            <a:chOff x="4649125" y="3031950"/>
            <a:chExt cx="2142868" cy="1535851"/>
          </a:xfrm>
        </p:grpSpPr>
        <p:cxnSp>
          <p:nvCxnSpPr>
            <p:cNvPr id="464" name="Google Shape;464;p23"/>
            <p:cNvCxnSpPr/>
            <p:nvPr/>
          </p:nvCxnSpPr>
          <p:spPr>
            <a:xfrm>
              <a:off x="4839475" y="3224075"/>
              <a:ext cx="0" cy="1033800"/>
            </a:xfrm>
            <a:prstGeom prst="straightConnector1">
              <a:avLst/>
            </a:prstGeom>
            <a:noFill/>
            <a:ln w="9525" cap="flat" cmpd="sng">
              <a:solidFill>
                <a:schemeClr val="tx1"/>
              </a:solidFill>
              <a:prstDash val="solid"/>
              <a:round/>
              <a:headEnd type="none" w="med" len="med"/>
              <a:tailEnd type="oval" w="med" len="med"/>
            </a:ln>
          </p:spPr>
        </p:cxnSp>
        <p:sp>
          <p:nvSpPr>
            <p:cNvPr id="465" name="Google Shape;465;p23"/>
            <p:cNvSpPr txBox="1"/>
            <p:nvPr/>
          </p:nvSpPr>
          <p:spPr>
            <a:xfrm>
              <a:off x="4907393" y="4138201"/>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00" b="1" dirty="0">
                  <a:solidFill>
                    <a:schemeClr val="tx1"/>
                  </a:solidFill>
                  <a:latin typeface="Times New Roman"/>
                  <a:cs typeface="Times New Roman"/>
                </a:rPr>
                <a:t>Μετάδοση</a:t>
              </a:r>
            </a:p>
          </p:txBody>
        </p:sp>
        <p:sp>
          <p:nvSpPr>
            <p:cNvPr id="467" name="Google Shape;467;p23"/>
            <p:cNvSpPr/>
            <p:nvPr/>
          </p:nvSpPr>
          <p:spPr>
            <a:xfrm>
              <a:off x="4649125" y="3031950"/>
              <a:ext cx="380700" cy="380700"/>
            </a:xfrm>
            <a:prstGeom prst="ellipse">
              <a:avLst/>
            </a:prstGeom>
            <a:solidFill>
              <a:schemeClr val="tx2">
                <a:lumMod val="75000"/>
                <a:lumOff val="25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67"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03</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468" name="Google Shape;468;p23"/>
          <p:cNvGrpSpPr/>
          <p:nvPr/>
        </p:nvGrpSpPr>
        <p:grpSpPr>
          <a:xfrm>
            <a:off x="1508032" y="1593657"/>
            <a:ext cx="2779852" cy="2177689"/>
            <a:chOff x="2928350" y="938483"/>
            <a:chExt cx="2084889" cy="1633267"/>
          </a:xfrm>
        </p:grpSpPr>
        <p:cxnSp>
          <p:nvCxnSpPr>
            <p:cNvPr id="469" name="Google Shape;469;p23"/>
            <p:cNvCxnSpPr/>
            <p:nvPr/>
          </p:nvCxnSpPr>
          <p:spPr>
            <a:xfrm>
              <a:off x="3118700" y="1360850"/>
              <a:ext cx="0" cy="1033800"/>
            </a:xfrm>
            <a:prstGeom prst="straightConnector1">
              <a:avLst/>
            </a:prstGeom>
            <a:noFill/>
            <a:ln w="9525" cap="flat" cmpd="sng">
              <a:solidFill>
                <a:schemeClr val="tx1"/>
              </a:solidFill>
              <a:prstDash val="solid"/>
              <a:round/>
              <a:headEnd type="oval" w="med" len="med"/>
              <a:tailEnd type="none" w="med" len="med"/>
            </a:ln>
          </p:spPr>
        </p:cxnSp>
        <p:sp>
          <p:nvSpPr>
            <p:cNvPr id="470" name="Google Shape;470;p23"/>
            <p:cNvSpPr txBox="1"/>
            <p:nvPr/>
          </p:nvSpPr>
          <p:spPr>
            <a:xfrm>
              <a:off x="2996118" y="938483"/>
              <a:ext cx="2017121" cy="6035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a:solidFill>
                    <a:schemeClr val="tx1"/>
                  </a:solidFill>
                  <a:latin typeface="Times New Roman"/>
                  <a:cs typeface="Times New Roman"/>
                </a:rPr>
                <a:t>Αναπαραγωγή του HIV 1</a:t>
              </a:r>
              <a:endParaRPr lang="el-GR" sz="1800" b="1" dirty="0">
                <a:solidFill>
                  <a:schemeClr val="tx1"/>
                </a:solidFill>
              </a:endParaRPr>
            </a:p>
          </p:txBody>
        </p:sp>
        <p:sp>
          <p:nvSpPr>
            <p:cNvPr id="472" name="Google Shape;472;p23"/>
            <p:cNvSpPr/>
            <p:nvPr/>
          </p:nvSpPr>
          <p:spPr>
            <a:xfrm>
              <a:off x="2928350" y="2191050"/>
              <a:ext cx="380700" cy="380700"/>
            </a:xfrm>
            <a:prstGeom prst="ellipse">
              <a:avLst/>
            </a:prstGeom>
            <a:solidFill>
              <a:schemeClr val="tx2">
                <a:lumMod val="50000"/>
                <a:lumOff val="50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67"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02</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473" name="Google Shape;473;p23"/>
          <p:cNvGrpSpPr/>
          <p:nvPr/>
        </p:nvGrpSpPr>
        <p:grpSpPr>
          <a:xfrm>
            <a:off x="4373262" y="1825572"/>
            <a:ext cx="2846113" cy="1945776"/>
            <a:chOff x="5814425" y="1112418"/>
            <a:chExt cx="2134585" cy="1459332"/>
          </a:xfrm>
        </p:grpSpPr>
        <p:cxnSp>
          <p:nvCxnSpPr>
            <p:cNvPr id="474" name="Google Shape;474;p23"/>
            <p:cNvCxnSpPr/>
            <p:nvPr/>
          </p:nvCxnSpPr>
          <p:spPr>
            <a:xfrm>
              <a:off x="6004775" y="1360850"/>
              <a:ext cx="0" cy="1033800"/>
            </a:xfrm>
            <a:prstGeom prst="straightConnector1">
              <a:avLst/>
            </a:prstGeom>
            <a:noFill/>
            <a:ln w="9525" cap="flat" cmpd="sng">
              <a:solidFill>
                <a:schemeClr val="tx1"/>
              </a:solidFill>
              <a:prstDash val="solid"/>
              <a:round/>
              <a:headEnd type="oval" w="med" len="med"/>
              <a:tailEnd type="none" w="med" len="med"/>
            </a:ln>
          </p:spPr>
        </p:cxnSp>
        <p:sp>
          <p:nvSpPr>
            <p:cNvPr id="475" name="Google Shape;475;p23"/>
            <p:cNvSpPr txBox="1"/>
            <p:nvPr/>
          </p:nvSpPr>
          <p:spPr>
            <a:xfrm>
              <a:off x="6064410" y="1112418"/>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00" b="1" dirty="0" err="1">
                  <a:solidFill>
                    <a:schemeClr val="tx1"/>
                  </a:solidFill>
                  <a:latin typeface="Times New Roman"/>
                  <a:cs typeface="Times New Roman"/>
                </a:rPr>
                <a:t>Διάγνωση</a:t>
              </a:r>
            </a:p>
          </p:txBody>
        </p:sp>
        <p:sp>
          <p:nvSpPr>
            <p:cNvPr id="477" name="Google Shape;477;p23"/>
            <p:cNvSpPr/>
            <p:nvPr/>
          </p:nvSpPr>
          <p:spPr>
            <a:xfrm>
              <a:off x="5814425" y="2191050"/>
              <a:ext cx="380700" cy="380700"/>
            </a:xfrm>
            <a:prstGeom prst="ellipse">
              <a:avLst/>
            </a:prstGeom>
            <a:solidFill>
              <a:schemeClr val="tx2">
                <a:lumMod val="25000"/>
                <a:lumOff val="75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67"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04</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9" name="Google Shape;473;p23">
            <a:extLst>
              <a:ext uri="{FF2B5EF4-FFF2-40B4-BE49-F238E27FC236}">
                <a16:creationId xmlns:a16="http://schemas.microsoft.com/office/drawing/2014/main" id="{C697500A-298E-7EBA-C854-A681EAC4C7FB}"/>
              </a:ext>
            </a:extLst>
          </p:cNvPr>
          <p:cNvGrpSpPr/>
          <p:nvPr/>
        </p:nvGrpSpPr>
        <p:grpSpPr>
          <a:xfrm>
            <a:off x="7382599" y="1825571"/>
            <a:ext cx="2305758" cy="1956818"/>
            <a:chOff x="5659817" y="1112418"/>
            <a:chExt cx="2305758" cy="1467614"/>
          </a:xfrm>
        </p:grpSpPr>
        <p:cxnSp>
          <p:nvCxnSpPr>
            <p:cNvPr id="10" name="Google Shape;474;p23">
              <a:extLst>
                <a:ext uri="{FF2B5EF4-FFF2-40B4-BE49-F238E27FC236}">
                  <a16:creationId xmlns:a16="http://schemas.microsoft.com/office/drawing/2014/main" id="{5D2D90C4-C8F1-5174-CF0E-B0A0DFA9B86E}"/>
                </a:ext>
              </a:extLst>
            </p:cNvPr>
            <p:cNvCxnSpPr>
              <a:cxnSpLocks/>
            </p:cNvCxnSpPr>
            <p:nvPr/>
          </p:nvCxnSpPr>
          <p:spPr>
            <a:xfrm>
              <a:off x="5927471" y="1327720"/>
              <a:ext cx="0" cy="1033800"/>
            </a:xfrm>
            <a:prstGeom prst="straightConnector1">
              <a:avLst/>
            </a:prstGeom>
            <a:noFill/>
            <a:ln w="9525" cap="flat" cmpd="sng">
              <a:solidFill>
                <a:schemeClr val="tx1"/>
              </a:solidFill>
              <a:prstDash val="solid"/>
              <a:round/>
              <a:headEnd type="oval" w="med" len="med"/>
              <a:tailEnd type="none" w="med" len="med"/>
            </a:ln>
          </p:spPr>
        </p:cxnSp>
        <p:sp>
          <p:nvSpPr>
            <p:cNvPr id="11" name="Google Shape;475;p23">
              <a:extLst>
                <a:ext uri="{FF2B5EF4-FFF2-40B4-BE49-F238E27FC236}">
                  <a16:creationId xmlns:a16="http://schemas.microsoft.com/office/drawing/2014/main" id="{6A9CBB69-5EC5-70B9-5EA5-E598C991CFED}"/>
                </a:ext>
              </a:extLst>
            </p:cNvPr>
            <p:cNvSpPr txBox="1"/>
            <p:nvPr/>
          </p:nvSpPr>
          <p:spPr>
            <a:xfrm>
              <a:off x="6080975" y="1112418"/>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00" b="1" dirty="0">
                  <a:solidFill>
                    <a:schemeClr val="tx1"/>
                  </a:solidFill>
                  <a:latin typeface="Times New Roman"/>
                  <a:cs typeface="Times New Roman"/>
                </a:rPr>
                <a:t>Θεραπεία</a:t>
              </a:r>
            </a:p>
          </p:txBody>
        </p:sp>
        <p:sp>
          <p:nvSpPr>
            <p:cNvPr id="13" name="Google Shape;477;p23">
              <a:extLst>
                <a:ext uri="{FF2B5EF4-FFF2-40B4-BE49-F238E27FC236}">
                  <a16:creationId xmlns:a16="http://schemas.microsoft.com/office/drawing/2014/main" id="{65B809FB-249D-22A9-D55E-3ADFD4818C8B}"/>
                </a:ext>
              </a:extLst>
            </p:cNvPr>
            <p:cNvSpPr/>
            <p:nvPr/>
          </p:nvSpPr>
          <p:spPr>
            <a:xfrm>
              <a:off x="5659817" y="2166202"/>
              <a:ext cx="502178" cy="413830"/>
            </a:xfrm>
            <a:prstGeom prst="ellipse">
              <a:avLst/>
            </a:prstGeom>
            <a:solidFill>
              <a:schemeClr val="tx2">
                <a:lumMod val="75000"/>
                <a:lumOff val="25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50" dirty="0">
                  <a:solidFill>
                    <a:srgbClr val="FFFFFF"/>
                  </a:solidFill>
                  <a:latin typeface="Times New Roman" panose="02020603050405020304" pitchFamily="18" charset="0"/>
                  <a:cs typeface="Times New Roman" panose="02020603050405020304" pitchFamily="18" charset="0"/>
                  <a:sym typeface="Fira Sans Extra Condensed Medium"/>
                </a:rPr>
                <a:t>06</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14" name="Google Shape;463;p23">
            <a:extLst>
              <a:ext uri="{FF2B5EF4-FFF2-40B4-BE49-F238E27FC236}">
                <a16:creationId xmlns:a16="http://schemas.microsoft.com/office/drawing/2014/main" id="{6287281C-20CB-C13A-972C-68D345A6C1CD}"/>
              </a:ext>
            </a:extLst>
          </p:cNvPr>
          <p:cNvGrpSpPr/>
          <p:nvPr/>
        </p:nvGrpSpPr>
        <p:grpSpPr>
          <a:xfrm>
            <a:off x="6117908" y="4208254"/>
            <a:ext cx="2206367" cy="2047803"/>
            <a:chOff x="4593908" y="3040232"/>
            <a:chExt cx="2206367" cy="1535852"/>
          </a:xfrm>
        </p:grpSpPr>
        <p:cxnSp>
          <p:nvCxnSpPr>
            <p:cNvPr id="15" name="Google Shape;464;p23">
              <a:extLst>
                <a:ext uri="{FF2B5EF4-FFF2-40B4-BE49-F238E27FC236}">
                  <a16:creationId xmlns:a16="http://schemas.microsoft.com/office/drawing/2014/main" id="{ACF06B50-086B-210C-FC37-AF0259728511}"/>
                </a:ext>
              </a:extLst>
            </p:cNvPr>
            <p:cNvCxnSpPr>
              <a:cxnSpLocks/>
            </p:cNvCxnSpPr>
            <p:nvPr/>
          </p:nvCxnSpPr>
          <p:spPr>
            <a:xfrm>
              <a:off x="4839475" y="3224075"/>
              <a:ext cx="0" cy="1033800"/>
            </a:xfrm>
            <a:prstGeom prst="straightConnector1">
              <a:avLst/>
            </a:prstGeom>
            <a:noFill/>
            <a:ln w="9525" cap="flat" cmpd="sng">
              <a:solidFill>
                <a:schemeClr val="tx1"/>
              </a:solidFill>
              <a:prstDash val="solid"/>
              <a:round/>
              <a:headEnd type="none" w="med" len="med"/>
              <a:tailEnd type="oval" w="med" len="med"/>
            </a:ln>
          </p:spPr>
        </p:cxnSp>
        <p:sp>
          <p:nvSpPr>
            <p:cNvPr id="16" name="Google Shape;465;p23">
              <a:extLst>
                <a:ext uri="{FF2B5EF4-FFF2-40B4-BE49-F238E27FC236}">
                  <a16:creationId xmlns:a16="http://schemas.microsoft.com/office/drawing/2014/main" id="{00B441E4-ADA7-9CFB-D3AC-CEB5899E9FB0}"/>
                </a:ext>
              </a:extLst>
            </p:cNvPr>
            <p:cNvSpPr txBox="1"/>
            <p:nvPr/>
          </p:nvSpPr>
          <p:spPr>
            <a:xfrm>
              <a:off x="4915675" y="4146484"/>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800" b="1" dirty="0">
                  <a:solidFill>
                    <a:schemeClr val="tx1"/>
                  </a:solidFill>
                  <a:latin typeface="Times New Roman"/>
                  <a:cs typeface="Times New Roman"/>
                </a:rPr>
                <a:t>Παθολογία της Νόσους</a:t>
              </a:r>
              <a:endParaRPr lang="el-GR" dirty="0">
                <a:solidFill>
                  <a:schemeClr val="tx1"/>
                </a:solidFill>
              </a:endParaRPr>
            </a:p>
          </p:txBody>
        </p:sp>
        <p:sp>
          <p:nvSpPr>
            <p:cNvPr id="18" name="Google Shape;467;p23">
              <a:extLst>
                <a:ext uri="{FF2B5EF4-FFF2-40B4-BE49-F238E27FC236}">
                  <a16:creationId xmlns:a16="http://schemas.microsoft.com/office/drawing/2014/main" id="{00730D5B-5B8A-CF12-D31B-D795273862BE}"/>
                </a:ext>
              </a:extLst>
            </p:cNvPr>
            <p:cNvSpPr/>
            <p:nvPr/>
          </p:nvSpPr>
          <p:spPr>
            <a:xfrm>
              <a:off x="4593908" y="3040232"/>
              <a:ext cx="502177" cy="372418"/>
            </a:xfrm>
            <a:prstGeom prst="ellipse">
              <a:avLst/>
            </a:prstGeom>
            <a:solidFill>
              <a:schemeClr val="tx2">
                <a:lumMod val="50000"/>
                <a:lumOff val="50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50" dirty="0">
                  <a:solidFill>
                    <a:srgbClr val="FFFFFF"/>
                  </a:solidFill>
                  <a:latin typeface="Times New Roman" panose="02020603050405020304" pitchFamily="18" charset="0"/>
                  <a:cs typeface="Times New Roman" panose="02020603050405020304" pitchFamily="18" charset="0"/>
                  <a:sym typeface="Fira Sans Extra Condensed Medium"/>
                </a:rPr>
                <a:t>05</a:t>
              </a:r>
              <a:endParaRPr sz="2489" dirty="0">
                <a:solidFill>
                  <a:srgbClr val="FFFFFF"/>
                </a:solidFill>
                <a:latin typeface="Times New Roman" panose="02020603050405020304" pitchFamily="18" charset="0"/>
                <a:cs typeface="Times New Roman" panose="02020603050405020304" pitchFamily="18" charset="0"/>
              </a:endParaRPr>
            </a:p>
          </p:txBody>
        </p:sp>
      </p:grpSp>
      <p:grpSp>
        <p:nvGrpSpPr>
          <p:cNvPr id="24" name="Google Shape;463;p23">
            <a:extLst>
              <a:ext uri="{FF2B5EF4-FFF2-40B4-BE49-F238E27FC236}">
                <a16:creationId xmlns:a16="http://schemas.microsoft.com/office/drawing/2014/main" id="{5314EBCC-9AB7-57CD-B3CD-717D2E95E106}"/>
              </a:ext>
            </a:extLst>
          </p:cNvPr>
          <p:cNvGrpSpPr/>
          <p:nvPr/>
        </p:nvGrpSpPr>
        <p:grpSpPr>
          <a:xfrm>
            <a:off x="9464082" y="4064687"/>
            <a:ext cx="2305758" cy="1915281"/>
            <a:chOff x="4593908" y="3040232"/>
            <a:chExt cx="2305758" cy="1436461"/>
          </a:xfrm>
        </p:grpSpPr>
        <p:cxnSp>
          <p:nvCxnSpPr>
            <p:cNvPr id="25" name="Google Shape;464;p23">
              <a:extLst>
                <a:ext uri="{FF2B5EF4-FFF2-40B4-BE49-F238E27FC236}">
                  <a16:creationId xmlns:a16="http://schemas.microsoft.com/office/drawing/2014/main" id="{8214FA99-686A-8DB6-276D-621FF330E272}"/>
                </a:ext>
              </a:extLst>
            </p:cNvPr>
            <p:cNvCxnSpPr>
              <a:cxnSpLocks/>
            </p:cNvCxnSpPr>
            <p:nvPr/>
          </p:nvCxnSpPr>
          <p:spPr>
            <a:xfrm>
              <a:off x="4839475" y="3224075"/>
              <a:ext cx="0" cy="1033800"/>
            </a:xfrm>
            <a:prstGeom prst="straightConnector1">
              <a:avLst/>
            </a:prstGeom>
            <a:noFill/>
            <a:ln w="9525" cap="flat" cmpd="sng">
              <a:solidFill>
                <a:schemeClr val="tx1"/>
              </a:solidFill>
              <a:prstDash val="solid"/>
              <a:round/>
              <a:headEnd type="none" w="med" len="med"/>
              <a:tailEnd type="oval" w="med" len="med"/>
            </a:ln>
          </p:spPr>
        </p:cxnSp>
        <p:sp>
          <p:nvSpPr>
            <p:cNvPr id="26" name="Google Shape;465;p23">
              <a:extLst>
                <a:ext uri="{FF2B5EF4-FFF2-40B4-BE49-F238E27FC236}">
                  <a16:creationId xmlns:a16="http://schemas.microsoft.com/office/drawing/2014/main" id="{648B90A9-20F4-A302-8434-87CA9A6ED892}"/>
                </a:ext>
              </a:extLst>
            </p:cNvPr>
            <p:cNvSpPr txBox="1"/>
            <p:nvPr/>
          </p:nvSpPr>
          <p:spPr>
            <a:xfrm>
              <a:off x="5015066" y="4047093"/>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00" b="1" dirty="0">
                  <a:solidFill>
                    <a:schemeClr val="tx1"/>
                  </a:solidFill>
                  <a:latin typeface="Times New Roman"/>
                  <a:cs typeface="Times New Roman"/>
                  <a:sym typeface="Fira Sans Extra Condensed Medium"/>
                </a:rPr>
                <a:t>Πρόληψη</a:t>
              </a:r>
              <a:endParaRPr sz="1800" b="1" dirty="0">
                <a:solidFill>
                  <a:schemeClr val="tx1"/>
                </a:solidFill>
                <a:latin typeface="Times New Roman"/>
                <a:cs typeface="Times New Roman"/>
                <a:sym typeface="Fira Sans Extra Condensed Medium"/>
              </a:endParaRPr>
            </a:p>
          </p:txBody>
        </p:sp>
        <p:sp>
          <p:nvSpPr>
            <p:cNvPr id="28" name="Google Shape;467;p23">
              <a:extLst>
                <a:ext uri="{FF2B5EF4-FFF2-40B4-BE49-F238E27FC236}">
                  <a16:creationId xmlns:a16="http://schemas.microsoft.com/office/drawing/2014/main" id="{AED0276B-5254-87C1-76A1-4D39E488D3A6}"/>
                </a:ext>
              </a:extLst>
            </p:cNvPr>
            <p:cNvSpPr/>
            <p:nvPr/>
          </p:nvSpPr>
          <p:spPr>
            <a:xfrm>
              <a:off x="4593908" y="3040232"/>
              <a:ext cx="502177" cy="372418"/>
            </a:xfrm>
            <a:prstGeom prst="ellipse">
              <a:avLst/>
            </a:prstGeom>
            <a:solidFill>
              <a:schemeClr val="tx2">
                <a:lumMod val="90000"/>
                <a:lumOff val="10000"/>
              </a:schemeClr>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250" dirty="0">
                  <a:solidFill>
                    <a:srgbClr val="FFFFFF"/>
                  </a:solidFill>
                  <a:latin typeface="Times New Roman" panose="02020603050405020304" pitchFamily="18" charset="0"/>
                  <a:cs typeface="Times New Roman" panose="02020603050405020304" pitchFamily="18" charset="0"/>
                  <a:sym typeface="Fira Sans Extra Condensed Medium"/>
                </a:rPr>
                <a:t>07</a:t>
              </a:r>
              <a:endParaRPr sz="2489"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006"/>
        <p:cNvGrpSpPr/>
        <p:nvPr/>
      </p:nvGrpSpPr>
      <p:grpSpPr>
        <a:xfrm>
          <a:off x="0" y="0"/>
          <a:ext cx="0" cy="0"/>
          <a:chOff x="0" y="0"/>
          <a:chExt cx="0" cy="0"/>
        </a:xfrm>
      </p:grpSpPr>
      <p:sp>
        <p:nvSpPr>
          <p:cNvPr id="2007" name="Google Shape;2007;p47"/>
          <p:cNvSpPr txBox="1">
            <a:spLocks noGrp="1"/>
          </p:cNvSpPr>
          <p:nvPr>
            <p:ph type="title" idx="4294967295"/>
          </p:nvPr>
        </p:nvSpPr>
        <p:spPr>
          <a:xfrm>
            <a:off x="1159973" y="-81280"/>
            <a:ext cx="93964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rgbClr val="000000"/>
              </a:buClr>
              <a:buSzPts val="1100"/>
              <a:buFont typeface="Arial"/>
              <a:buNone/>
            </a:pPr>
            <a:r>
              <a:rPr lang="el-GR" sz="2650" dirty="0">
                <a:solidFill>
                  <a:schemeClr val="bg1"/>
                </a:solidFill>
                <a:latin typeface="Times New Roman"/>
                <a:ea typeface="Arial"/>
                <a:cs typeface="Times New Roman"/>
                <a:sym typeface="Arial"/>
              </a:rPr>
              <a:t>ΒΙΒΛΙΟΓΡΦΙΑ</a:t>
            </a:r>
            <a:endParaRPr lang="el-GR" sz="2650" dirty="0">
              <a:solidFill>
                <a:schemeClr val="bg1"/>
              </a:solidFill>
              <a:latin typeface="Times New Roman"/>
              <a:ea typeface="Arial"/>
              <a:cs typeface="Times New Roman"/>
            </a:endParaRPr>
          </a:p>
        </p:txBody>
      </p:sp>
      <p:sp>
        <p:nvSpPr>
          <p:cNvPr id="2" name="TextBox 1">
            <a:extLst>
              <a:ext uri="{FF2B5EF4-FFF2-40B4-BE49-F238E27FC236}">
                <a16:creationId xmlns:a16="http://schemas.microsoft.com/office/drawing/2014/main" id="{05E35FA1-6E07-1BB8-85D2-4D2820AC81A2}"/>
              </a:ext>
            </a:extLst>
          </p:cNvPr>
          <p:cNvSpPr txBox="1"/>
          <p:nvPr/>
        </p:nvSpPr>
        <p:spPr>
          <a:xfrm>
            <a:off x="441839" y="377987"/>
            <a:ext cx="11612080"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startAt="17"/>
            </a:pPr>
            <a:r>
              <a:rPr lang="en-US" sz="1700" dirty="0" err="1">
                <a:solidFill>
                  <a:schemeClr val="bg1"/>
                </a:solidFill>
                <a:latin typeface="Times New Roman"/>
                <a:cs typeface="Times New Roman"/>
              </a:rPr>
              <a:t>Saz</a:t>
            </a:r>
            <a:r>
              <a:rPr lang="en-US" sz="1700" dirty="0">
                <a:solidFill>
                  <a:schemeClr val="bg1"/>
                </a:solidFill>
                <a:latin typeface="Times New Roman"/>
                <a:cs typeface="Times New Roman"/>
              </a:rPr>
              <a:t> J, Dalmau-Bueno A, </a:t>
            </a:r>
            <a:r>
              <a:rPr lang="en-US" sz="1700" dirty="0" err="1">
                <a:solidFill>
                  <a:schemeClr val="bg1"/>
                </a:solidFill>
                <a:latin typeface="Times New Roman"/>
                <a:cs typeface="Times New Roman"/>
              </a:rPr>
              <a:t>Meulbroek</a:t>
            </a:r>
            <a:r>
              <a:rPr lang="en-US" sz="1700" dirty="0">
                <a:solidFill>
                  <a:schemeClr val="bg1"/>
                </a:solidFill>
                <a:latin typeface="Times New Roman"/>
                <a:cs typeface="Times New Roman"/>
              </a:rPr>
              <a:t> M, Pujol F, Coll J, </a:t>
            </a:r>
            <a:r>
              <a:rPr lang="en-US" sz="1700" dirty="0" err="1">
                <a:solidFill>
                  <a:schemeClr val="bg1"/>
                </a:solidFill>
                <a:latin typeface="Times New Roman"/>
                <a:cs typeface="Times New Roman"/>
              </a:rPr>
              <a:t>Herraiz-Tomey</a:t>
            </a:r>
            <a:r>
              <a:rPr lang="en-US" sz="1700" dirty="0">
                <a:solidFill>
                  <a:schemeClr val="bg1"/>
                </a:solidFill>
                <a:latin typeface="Times New Roman"/>
                <a:cs typeface="Times New Roman"/>
              </a:rPr>
              <a:t> </a:t>
            </a:r>
            <a:r>
              <a:rPr lang="en-US" sz="1700" dirty="0" err="1">
                <a:solidFill>
                  <a:schemeClr val="bg1"/>
                </a:solidFill>
                <a:latin typeface="Times New Roman"/>
                <a:cs typeface="Times New Roman"/>
              </a:rPr>
              <a:t>Á,et</a:t>
            </a:r>
            <a:r>
              <a:rPr lang="en-US" sz="1700" dirty="0">
                <a:solidFill>
                  <a:schemeClr val="bg1"/>
                </a:solidFill>
                <a:latin typeface="Times New Roman"/>
                <a:cs typeface="Times New Roman"/>
              </a:rPr>
              <a:t> al; BCN Checkpoint Working Group. Use of fourth-generation rapid combined antigen and antibody diagnostic tests for the detection of acute HIV infection in a community </a:t>
            </a:r>
            <a:r>
              <a:rPr lang="en-US" sz="1700" dirty="0" err="1">
                <a:solidFill>
                  <a:schemeClr val="bg1"/>
                </a:solidFill>
                <a:latin typeface="Times New Roman"/>
                <a:cs typeface="Times New Roman"/>
              </a:rPr>
              <a:t>centre</a:t>
            </a:r>
            <a:r>
              <a:rPr lang="en-US" sz="1700" dirty="0">
                <a:solidFill>
                  <a:schemeClr val="bg1"/>
                </a:solidFill>
                <a:latin typeface="Times New Roman"/>
                <a:cs typeface="Times New Roman"/>
              </a:rPr>
              <a:t> for men who have sex with men, between 2016 and 2019. </a:t>
            </a:r>
            <a:r>
              <a:rPr lang="en-US" sz="1700" dirty="0" err="1">
                <a:solidFill>
                  <a:schemeClr val="bg1"/>
                </a:solidFill>
                <a:latin typeface="Times New Roman"/>
                <a:cs typeface="Times New Roman"/>
              </a:rPr>
              <a:t>PLoS</a:t>
            </a:r>
            <a:r>
              <a:rPr lang="en-US" sz="1700" dirty="0">
                <a:solidFill>
                  <a:schemeClr val="bg1"/>
                </a:solidFill>
                <a:latin typeface="Times New Roman"/>
                <a:cs typeface="Times New Roman"/>
              </a:rPr>
              <a:t> One. 2021 Jul 27;16(7):e0255065.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10.1371/journal.pone.0255065. Erratum in: </a:t>
            </a:r>
            <a:r>
              <a:rPr lang="en-US" sz="1700" dirty="0" err="1">
                <a:solidFill>
                  <a:schemeClr val="bg1"/>
                </a:solidFill>
                <a:latin typeface="Times New Roman"/>
                <a:cs typeface="Times New Roman"/>
              </a:rPr>
              <a:t>PLoS</a:t>
            </a:r>
            <a:r>
              <a:rPr lang="en-US" sz="1700" dirty="0">
                <a:solidFill>
                  <a:schemeClr val="bg1"/>
                </a:solidFill>
                <a:latin typeface="Times New Roman"/>
                <a:cs typeface="Times New Roman"/>
              </a:rPr>
              <a:t> One. 2021 Oct 11;16(10):e0258613. PMID: 34314468; PMCID: PMC8315512.</a:t>
            </a:r>
            <a:r>
              <a:rPr lang="en-US" sz="1700" dirty="0">
                <a:solidFill>
                  <a:schemeClr val="accent1">
                    <a:lumMod val="60000"/>
                    <a:lumOff val="40000"/>
                  </a:schemeClr>
                </a:solidFill>
                <a:latin typeface="Times New Roman"/>
                <a:cs typeface="Times New Roman"/>
              </a:rPr>
              <a:t> </a:t>
            </a:r>
            <a:r>
              <a:rPr lang="en-US" sz="1700" dirty="0">
                <a:solidFill>
                  <a:schemeClr val="accent1">
                    <a:lumMod val="60000"/>
                    <a:lumOff val="40000"/>
                  </a:schemeClr>
                </a:solidFill>
                <a:latin typeface="Times New Roman"/>
                <a:cs typeface="Times New Roman"/>
                <a:hlinkClick r:id="rId3">
                  <a:extLst>
                    <a:ext uri="{A12FA001-AC4F-418D-AE19-62706E023703}">
                      <ahyp:hlinkClr xmlns:ahyp="http://schemas.microsoft.com/office/drawing/2018/hyperlinkcolor" val="tx"/>
                    </a:ext>
                  </a:extLst>
                </a:hlinkClick>
              </a:rPr>
              <a:t>https://www.ncbi.nlm.nih.gov/pmc/articles/PMC8315512/</a:t>
            </a:r>
            <a:r>
              <a:rPr lang="en-US" sz="1700" dirty="0">
                <a:solidFill>
                  <a:schemeClr val="accent1">
                    <a:lumMod val="60000"/>
                    <a:lumOff val="40000"/>
                  </a:schemeClr>
                </a:solidFill>
                <a:latin typeface="Times New Roman"/>
                <a:cs typeface="Times New Roman"/>
              </a:rPr>
              <a:t> </a:t>
            </a:r>
            <a:endParaRPr lang="el-GR" dirty="0">
              <a:solidFill>
                <a:schemeClr val="accent1">
                  <a:lumMod val="60000"/>
                  <a:lumOff val="40000"/>
                </a:schemeClr>
              </a:solidFill>
            </a:endParaRPr>
          </a:p>
          <a:p>
            <a:pPr marL="342900" indent="-342900">
              <a:buFont typeface="+mj-lt"/>
              <a:buAutoNum type="arabicPeriod" startAt="17"/>
            </a:pPr>
            <a:r>
              <a:rPr lang="en-US" sz="1700" dirty="0">
                <a:solidFill>
                  <a:schemeClr val="bg1"/>
                </a:solidFill>
                <a:latin typeface="Times New Roman"/>
                <a:cs typeface="Times New Roman"/>
              </a:rPr>
              <a:t>IARC Working Group on the Evaluation of Carcinogenic Risks to Humans. Biological Agents. Lyon (FR): International Agency for Research on Cancer; 2012. (IARC Monographs on the Evaluation of Carcinogenic Risks to Humans, No. 100B.) Available from: </a:t>
            </a:r>
            <a:r>
              <a:rPr lang="en-US" sz="1700" dirty="0">
                <a:solidFill>
                  <a:schemeClr val="accent1">
                    <a:lumMod val="60000"/>
                    <a:lumOff val="40000"/>
                  </a:schemeClr>
                </a:solidFill>
                <a:latin typeface="Times New Roman"/>
                <a:cs typeface="Times New Roman"/>
                <a:hlinkClick r:id="rId4">
                  <a:extLst>
                    <a:ext uri="{A12FA001-AC4F-418D-AE19-62706E023703}">
                      <ahyp:hlinkClr xmlns:ahyp="http://schemas.microsoft.com/office/drawing/2018/hyperlinkcolor" val="tx"/>
                    </a:ext>
                  </a:extLst>
                </a:hlinkClick>
              </a:rPr>
              <a:t>https://www.ncbi.nlm.nih.gov/books/NBK304348/</a:t>
            </a:r>
            <a:r>
              <a:rPr lang="en-US" sz="1700" dirty="0">
                <a:solidFill>
                  <a:schemeClr val="accent1">
                    <a:lumMod val="60000"/>
                    <a:lumOff val="40000"/>
                  </a:schemeClr>
                </a:solidFill>
                <a:latin typeface="Times New Roman"/>
                <a:cs typeface="Times New Roman"/>
              </a:rPr>
              <a:t> </a:t>
            </a:r>
          </a:p>
          <a:p>
            <a:pPr marL="342900" indent="-342900">
              <a:buFont typeface="+mj-lt"/>
              <a:buAutoNum type="arabicPeriod" startAt="17"/>
            </a:pPr>
            <a:r>
              <a:rPr lang="en-US" sz="1700" dirty="0">
                <a:solidFill>
                  <a:schemeClr val="bg1"/>
                </a:solidFill>
                <a:latin typeface="Times New Roman"/>
                <a:cs typeface="Times New Roman"/>
              </a:rPr>
              <a:t>Chen J, Zhou T, Zhang Y, Luo S, Chen H, Chen D, Li C, Li W. The reservoir of latent HIV. Front Cell Infect </a:t>
            </a:r>
            <a:r>
              <a:rPr lang="en-US" sz="1700" dirty="0" err="1">
                <a:solidFill>
                  <a:schemeClr val="bg1"/>
                </a:solidFill>
                <a:latin typeface="Times New Roman"/>
                <a:cs typeface="Times New Roman"/>
              </a:rPr>
              <a:t>Microbiol</a:t>
            </a:r>
            <a:r>
              <a:rPr lang="en-US" sz="1700" dirty="0">
                <a:solidFill>
                  <a:schemeClr val="bg1"/>
                </a:solidFill>
                <a:latin typeface="Times New Roman"/>
                <a:cs typeface="Times New Roman"/>
              </a:rPr>
              <a:t>. 2022 Jul 28;12:945956.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10.3389/fcimb.2022.945956. PMID: 35967854; PMCID: PMC9368196. </a:t>
            </a:r>
            <a:r>
              <a:rPr lang="en-US" sz="1700" dirty="0">
                <a:solidFill>
                  <a:schemeClr val="accent1">
                    <a:lumMod val="60000"/>
                    <a:lumOff val="40000"/>
                  </a:schemeClr>
                </a:solidFill>
                <a:latin typeface="Times New Roman"/>
                <a:cs typeface="Times New Roman"/>
                <a:hlinkClick r:id="rId5">
                  <a:extLst>
                    <a:ext uri="{A12FA001-AC4F-418D-AE19-62706E023703}">
                      <ahyp:hlinkClr xmlns:ahyp="http://schemas.microsoft.com/office/drawing/2018/hyperlinkcolor" val="tx"/>
                    </a:ext>
                  </a:extLst>
                </a:hlinkClick>
              </a:rPr>
              <a:t>https://pubmed.ncbi.nlm.nih.gov/35967854/</a:t>
            </a:r>
            <a:r>
              <a:rPr lang="en-US" sz="1700" dirty="0">
                <a:solidFill>
                  <a:schemeClr val="accent1">
                    <a:lumMod val="60000"/>
                    <a:lumOff val="40000"/>
                  </a:schemeClr>
                </a:solidFill>
                <a:latin typeface="Times New Roman"/>
                <a:cs typeface="Times New Roman"/>
              </a:rPr>
              <a:t> </a:t>
            </a:r>
          </a:p>
          <a:p>
            <a:pPr marL="342900" indent="-342900">
              <a:buFont typeface="+mj-lt"/>
              <a:buAutoNum type="arabicPeriod" startAt="17"/>
            </a:pPr>
            <a:r>
              <a:rPr lang="en-US" sz="1700" dirty="0">
                <a:solidFill>
                  <a:schemeClr val="bg1"/>
                </a:solidFill>
                <a:latin typeface="Times New Roman"/>
                <a:cs typeface="Times New Roman"/>
              </a:rPr>
              <a:t>Ho YC, Shan L, Hosmane NN, Wang J, Laskey SB, Rosenbloom DI, Lai J, Blankson JN, </a:t>
            </a:r>
            <a:r>
              <a:rPr lang="en-US" sz="1700" dirty="0" err="1">
                <a:solidFill>
                  <a:schemeClr val="bg1"/>
                </a:solidFill>
                <a:latin typeface="Times New Roman"/>
                <a:cs typeface="Times New Roman"/>
              </a:rPr>
              <a:t>Siliciano</a:t>
            </a:r>
            <a:r>
              <a:rPr lang="en-US" sz="1700" dirty="0">
                <a:solidFill>
                  <a:schemeClr val="bg1"/>
                </a:solidFill>
                <a:latin typeface="Times New Roman"/>
                <a:cs typeface="Times New Roman"/>
              </a:rPr>
              <a:t> JD, </a:t>
            </a:r>
            <a:r>
              <a:rPr lang="en-US" sz="1700" dirty="0" err="1">
                <a:solidFill>
                  <a:schemeClr val="bg1"/>
                </a:solidFill>
                <a:latin typeface="Times New Roman"/>
                <a:cs typeface="Times New Roman"/>
              </a:rPr>
              <a:t>Siliciano</a:t>
            </a:r>
            <a:r>
              <a:rPr lang="en-US" sz="1700" dirty="0">
                <a:solidFill>
                  <a:schemeClr val="bg1"/>
                </a:solidFill>
                <a:latin typeface="Times New Roman"/>
                <a:cs typeface="Times New Roman"/>
              </a:rPr>
              <a:t> RF. Replication-competent noninduced proviruses in the latent reservoir increase barrier to HIV-1 cure. Cell. 2013 Oct 24;155(3):540-51.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10.1016/j.cell.2013.09.020. </a:t>
            </a:r>
            <a:r>
              <a:rPr lang="en-US" sz="1700" dirty="0" err="1">
                <a:solidFill>
                  <a:schemeClr val="bg1"/>
                </a:solidFill>
                <a:latin typeface="Times New Roman"/>
                <a:cs typeface="Times New Roman"/>
              </a:rPr>
              <a:t>Epub</a:t>
            </a:r>
            <a:r>
              <a:rPr lang="en-US" sz="1700" dirty="0">
                <a:solidFill>
                  <a:schemeClr val="bg1"/>
                </a:solidFill>
                <a:latin typeface="Times New Roman"/>
                <a:cs typeface="Times New Roman"/>
              </a:rPr>
              <a:t> 2013 Oct 24. PMID: 24243014; PMCID: PMC3896327. </a:t>
            </a:r>
            <a:r>
              <a:rPr lang="en-US" sz="1700" dirty="0">
                <a:solidFill>
                  <a:schemeClr val="accent1">
                    <a:lumMod val="60000"/>
                    <a:lumOff val="40000"/>
                  </a:schemeClr>
                </a:solidFill>
                <a:latin typeface="Times New Roman"/>
                <a:cs typeface="Times New Roman"/>
                <a:hlinkClick r:id="rId6">
                  <a:extLst>
                    <a:ext uri="{A12FA001-AC4F-418D-AE19-62706E023703}">
                      <ahyp:hlinkClr xmlns:ahyp="http://schemas.microsoft.com/office/drawing/2018/hyperlinkcolor" val="tx"/>
                    </a:ext>
                  </a:extLst>
                </a:hlinkClick>
              </a:rPr>
              <a:t>https://www.ncbi.nlm.nih.gov/pmc/articles/PMC3896327/</a:t>
            </a:r>
            <a:r>
              <a:rPr lang="en-US" sz="1700" dirty="0">
                <a:solidFill>
                  <a:schemeClr val="accent1">
                    <a:lumMod val="60000"/>
                    <a:lumOff val="40000"/>
                  </a:schemeClr>
                </a:solidFill>
                <a:latin typeface="Times New Roman"/>
                <a:cs typeface="Times New Roman"/>
              </a:rPr>
              <a:t> </a:t>
            </a:r>
          </a:p>
          <a:p>
            <a:pPr marL="342900" indent="-342900">
              <a:buFont typeface="+mj-lt"/>
              <a:buAutoNum type="arabicPeriod" startAt="17"/>
            </a:pPr>
            <a:r>
              <a:rPr lang="en-US" sz="1700" dirty="0">
                <a:solidFill>
                  <a:schemeClr val="bg1"/>
                </a:solidFill>
                <a:latin typeface="Times New Roman"/>
                <a:cs typeface="Times New Roman"/>
              </a:rPr>
              <a:t>Hull MW, Montaner JS. HIV treatment as prevention: the key to an AIDS-free generation. J Food Drug Anal. 2013 Dec;21(4):S95-S101.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10.1016/j.jfda.2013.09.043. PMID: 25214752; PMCID: PMC4158850. </a:t>
            </a:r>
            <a:r>
              <a:rPr lang="en-US" sz="1700" dirty="0">
                <a:solidFill>
                  <a:schemeClr val="accent1">
                    <a:lumMod val="60000"/>
                    <a:lumOff val="40000"/>
                  </a:schemeClr>
                </a:solidFill>
                <a:latin typeface="Times New Roman"/>
                <a:cs typeface="Times New Roman"/>
                <a:hlinkClick r:id="rId7">
                  <a:extLst>
                    <a:ext uri="{A12FA001-AC4F-418D-AE19-62706E023703}">
                      <ahyp:hlinkClr xmlns:ahyp="http://schemas.microsoft.com/office/drawing/2018/hyperlinkcolor" val="tx"/>
                    </a:ext>
                  </a:extLst>
                </a:hlinkClick>
              </a:rPr>
              <a:t>https://pubmed.ncbi.nlm.nih.gov/25214752/</a:t>
            </a:r>
            <a:r>
              <a:rPr lang="en-US" sz="1700" dirty="0">
                <a:solidFill>
                  <a:schemeClr val="accent1">
                    <a:lumMod val="60000"/>
                    <a:lumOff val="40000"/>
                  </a:schemeClr>
                </a:solidFill>
                <a:latin typeface="Times New Roman"/>
                <a:cs typeface="Times New Roman"/>
              </a:rPr>
              <a:t> </a:t>
            </a:r>
          </a:p>
          <a:p>
            <a:pPr marL="342900" indent="-342900">
              <a:buFont typeface="+mj-lt"/>
              <a:buAutoNum type="arabicPeriod" startAt="17"/>
            </a:pPr>
            <a:r>
              <a:rPr lang="en-US" sz="1700" dirty="0">
                <a:solidFill>
                  <a:schemeClr val="bg1"/>
                </a:solidFill>
                <a:latin typeface="Times New Roman"/>
                <a:cs typeface="Times New Roman"/>
              </a:rPr>
              <a:t>Young TN, </a:t>
            </a:r>
            <a:r>
              <a:rPr lang="en-US" sz="1700" dirty="0" err="1">
                <a:solidFill>
                  <a:schemeClr val="bg1"/>
                </a:solidFill>
                <a:latin typeface="Times New Roman"/>
                <a:cs typeface="Times New Roman"/>
              </a:rPr>
              <a:t>Arens</a:t>
            </a:r>
            <a:r>
              <a:rPr lang="en-US" sz="1700" dirty="0">
                <a:solidFill>
                  <a:schemeClr val="bg1"/>
                </a:solidFill>
                <a:latin typeface="Times New Roman"/>
                <a:cs typeface="Times New Roman"/>
              </a:rPr>
              <a:t> FJ, Kennedy GE, Laurie JW, Rutherford </a:t>
            </a:r>
            <a:r>
              <a:rPr lang="en-US" sz="1700" dirty="0" err="1">
                <a:solidFill>
                  <a:schemeClr val="bg1"/>
                </a:solidFill>
                <a:latin typeface="Times New Roman"/>
                <a:cs typeface="Times New Roman"/>
              </a:rPr>
              <a:t>Gw</a:t>
            </a:r>
            <a:r>
              <a:rPr lang="en-US" sz="1700" dirty="0">
                <a:solidFill>
                  <a:schemeClr val="bg1"/>
                </a:solidFill>
                <a:latin typeface="Times New Roman"/>
                <a:cs typeface="Times New Roman"/>
              </a:rPr>
              <a:t>. Antiretroviral post-exposure prophylaxis (PEP) for occupational HIV exposure. Cochrane Database Syst Rev. 2007 Jan 24;2007(1):CD002835.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10.1002/14651858.CD002835.pub3. PMID: 17253483; PMCID: PMC8989146. </a:t>
            </a:r>
            <a:r>
              <a:rPr lang="en-US" sz="1700" dirty="0">
                <a:solidFill>
                  <a:schemeClr val="bg1"/>
                </a:solidFill>
                <a:latin typeface="Times New Roman"/>
                <a:cs typeface="Times New Roman"/>
                <a:hlinkClick r:id="rId8">
                  <a:extLst>
                    <a:ext uri="{A12FA001-AC4F-418D-AE19-62706E023703}">
                      <ahyp:hlinkClr xmlns:ahyp="http://schemas.microsoft.com/office/drawing/2018/hyperlinkcolor" val="tx"/>
                    </a:ext>
                  </a:extLst>
                </a:hlinkClick>
              </a:rPr>
              <a:t>https://pubmed.ncbi.nlm.nih.gov/17253483/</a:t>
            </a:r>
            <a:r>
              <a:rPr lang="en-US" sz="1700" dirty="0">
                <a:solidFill>
                  <a:schemeClr val="bg1"/>
                </a:solidFill>
                <a:latin typeface="Times New Roman"/>
                <a:cs typeface="Times New Roman"/>
              </a:rPr>
              <a:t> </a:t>
            </a:r>
          </a:p>
          <a:p>
            <a:pPr marL="342900" indent="-342900">
              <a:buFont typeface="+mj-lt"/>
              <a:buAutoNum type="arabicPeriod" startAt="17"/>
            </a:pPr>
            <a:r>
              <a:rPr lang="en-US" sz="1700" dirty="0">
                <a:solidFill>
                  <a:schemeClr val="bg1"/>
                </a:solidFill>
                <a:latin typeface="Times New Roman"/>
                <a:cs typeface="Times New Roman"/>
              </a:rPr>
              <a:t>Cohen MS, Hellmann N, Levy JA, DeCock K, Lange J. The spread, treatment, and prevention of HIV-1: evolution of a global pandemic. J Clin Invest. 2008 Apr;118(4):1244-54. </a:t>
            </a:r>
            <a:r>
              <a:rPr lang="en-US" sz="1700" dirty="0" err="1">
                <a:solidFill>
                  <a:schemeClr val="bg1"/>
                </a:solidFill>
                <a:latin typeface="Times New Roman"/>
                <a:cs typeface="Times New Roman"/>
              </a:rPr>
              <a:t>doi</a:t>
            </a:r>
            <a:r>
              <a:rPr lang="en-US" sz="1700" dirty="0">
                <a:solidFill>
                  <a:schemeClr val="bg1"/>
                </a:solidFill>
                <a:latin typeface="Times New Roman"/>
                <a:cs typeface="Times New Roman"/>
              </a:rPr>
              <a:t>: 10.1172/JCI34706. PMID: 18382737; PMCID: PMC2276790. </a:t>
            </a:r>
            <a:r>
              <a:rPr lang="en-US" sz="1700" dirty="0">
                <a:solidFill>
                  <a:schemeClr val="accent1">
                    <a:lumMod val="60000"/>
                    <a:lumOff val="40000"/>
                  </a:schemeClr>
                </a:solidFill>
                <a:latin typeface="Times New Roman"/>
                <a:cs typeface="Times New Roman"/>
                <a:hlinkClick r:id="rId9">
                  <a:extLst>
                    <a:ext uri="{A12FA001-AC4F-418D-AE19-62706E023703}">
                      <ahyp:hlinkClr xmlns:ahyp="http://schemas.microsoft.com/office/drawing/2018/hyperlinkcolor" val="tx"/>
                    </a:ext>
                  </a:extLst>
                </a:hlinkClick>
              </a:rPr>
              <a:t>https://pubmed.ncbi.nlm.nih.gov/18382737/</a:t>
            </a:r>
            <a:r>
              <a:rPr lang="en-US" sz="1700" dirty="0">
                <a:solidFill>
                  <a:schemeClr val="accent1">
                    <a:lumMod val="60000"/>
                    <a:lumOff val="40000"/>
                  </a:schemeClr>
                </a:solidFill>
                <a:latin typeface="Times New Roman"/>
                <a:cs typeface="Times New Roman"/>
              </a:rPr>
              <a:t> </a:t>
            </a:r>
          </a:p>
          <a:p>
            <a:pPr algn="l"/>
            <a:endParaRPr lang="el-GR" dirty="0">
              <a:solidFill>
                <a:schemeClr val="bg1"/>
              </a:solidFill>
            </a:endParaRPr>
          </a:p>
        </p:txBody>
      </p:sp>
    </p:spTree>
    <p:extLst>
      <p:ext uri="{BB962C8B-B14F-4D97-AF65-F5344CB8AC3E}">
        <p14:creationId xmlns:p14="http://schemas.microsoft.com/office/powerpoint/2010/main" val="386813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 name="Google Shape;2007;p47">
            <a:extLst>
              <a:ext uri="{FF2B5EF4-FFF2-40B4-BE49-F238E27FC236}">
                <a16:creationId xmlns:a16="http://schemas.microsoft.com/office/drawing/2014/main" id="{C12CC63E-E744-DE9E-DB15-5E95C9F18FE7}"/>
              </a:ext>
            </a:extLst>
          </p:cNvPr>
          <p:cNvSpPr txBox="1">
            <a:spLocks/>
          </p:cNvSpPr>
          <p:nvPr/>
        </p:nvSpPr>
        <p:spPr>
          <a:xfrm>
            <a:off x="1078693" y="0"/>
            <a:ext cx="9396400" cy="64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a:buClr>
                <a:srgbClr val="000000"/>
              </a:buClr>
              <a:buSzPts val="1100"/>
              <a:buFont typeface="Arial"/>
              <a:buNone/>
            </a:pPr>
            <a:r>
              <a:rPr lang="el-GR" sz="2667" dirty="0">
                <a:latin typeface="Times New Roman" panose="02020603050405020304" pitchFamily="18" charset="0"/>
                <a:ea typeface="Arial"/>
                <a:cs typeface="Times New Roman" panose="02020603050405020304" pitchFamily="18" charset="0"/>
                <a:sym typeface="Arial"/>
              </a:rPr>
              <a:t>ΒΙΒΛΙΟΓΡΑΦΙΑ</a:t>
            </a:r>
          </a:p>
        </p:txBody>
      </p:sp>
      <p:sp>
        <p:nvSpPr>
          <p:cNvPr id="4" name="TextBox 3">
            <a:extLst>
              <a:ext uri="{FF2B5EF4-FFF2-40B4-BE49-F238E27FC236}">
                <a16:creationId xmlns:a16="http://schemas.microsoft.com/office/drawing/2014/main" id="{9627F74A-671A-9F5B-BC77-95A13B3C52FB}"/>
              </a:ext>
            </a:extLst>
          </p:cNvPr>
          <p:cNvSpPr txBox="1"/>
          <p:nvPr/>
        </p:nvSpPr>
        <p:spPr>
          <a:xfrm>
            <a:off x="543560" y="565334"/>
            <a:ext cx="11104880" cy="5657703"/>
          </a:xfrm>
          <a:prstGeom prst="rect">
            <a:avLst/>
          </a:prstGeom>
          <a:noFill/>
        </p:spPr>
        <p:txBody>
          <a:bodyPr wrap="square" rtlCol="0">
            <a:spAutoFit/>
          </a:bodyPr>
          <a:lstStyle/>
          <a:p>
            <a:pPr marL="457189" indent="-457189">
              <a:lnSpc>
                <a:spcPct val="115000"/>
              </a:lnSpc>
              <a:buClr>
                <a:schemeClr val="bg1"/>
              </a:buClr>
              <a:buFont typeface="+mj-lt"/>
              <a:buAutoNum type="arabicPeriod" startAt="24"/>
            </a:pPr>
            <a:r>
              <a:rPr lang="en-US" sz="1600" dirty="0">
                <a:solidFill>
                  <a:schemeClr val="bg1"/>
                </a:solidFill>
                <a:latin typeface="Times New Roman" panose="02020603050405020304" pitchFamily="18" charset="0"/>
                <a:cs typeface="Times New Roman" panose="02020603050405020304" pitchFamily="18" charset="0"/>
              </a:rPr>
              <a:t>Gupta GR, Parkhurst JO, Ogden JA, </a:t>
            </a:r>
            <a:r>
              <a:rPr lang="en-US" sz="1600" dirty="0" err="1">
                <a:solidFill>
                  <a:schemeClr val="bg1"/>
                </a:solidFill>
                <a:latin typeface="Times New Roman" panose="02020603050405020304" pitchFamily="18" charset="0"/>
                <a:cs typeface="Times New Roman" panose="02020603050405020304" pitchFamily="18" charset="0"/>
              </a:rPr>
              <a:t>Aggleton</a:t>
            </a:r>
            <a:r>
              <a:rPr lang="en-US" sz="1600" dirty="0">
                <a:solidFill>
                  <a:schemeClr val="bg1"/>
                </a:solidFill>
                <a:latin typeface="Times New Roman" panose="02020603050405020304" pitchFamily="18" charset="0"/>
                <a:cs typeface="Times New Roman" panose="02020603050405020304" pitchFamily="18" charset="0"/>
              </a:rPr>
              <a:t> P, Mahal A. Structural approaches to HIV prevention. Lancet. 2008 Aug 30;372(9640):764-75.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10.1016/S0140-6736(08)60887-9. </a:t>
            </a:r>
            <a:r>
              <a:rPr lang="en-US" sz="1600" dirty="0" err="1">
                <a:solidFill>
                  <a:schemeClr val="bg1"/>
                </a:solidFill>
                <a:latin typeface="Times New Roman" panose="02020603050405020304" pitchFamily="18" charset="0"/>
                <a:cs typeface="Times New Roman" panose="02020603050405020304" pitchFamily="18" charset="0"/>
              </a:rPr>
              <a:t>Epub</a:t>
            </a:r>
            <a:r>
              <a:rPr lang="en-US" sz="1600" dirty="0">
                <a:solidFill>
                  <a:schemeClr val="bg1"/>
                </a:solidFill>
                <a:latin typeface="Times New Roman" panose="02020603050405020304" pitchFamily="18" charset="0"/>
                <a:cs typeface="Times New Roman" panose="02020603050405020304" pitchFamily="18" charset="0"/>
              </a:rPr>
              <a:t> 2008 Aug 5. PMID: 18687460. </a:t>
            </a:r>
            <a:r>
              <a:rPr lang="en-US" sz="1700" dirty="0">
                <a:solidFill>
                  <a:schemeClr val="accent1">
                    <a:lumMod val="60000"/>
                    <a:lumOff val="40000"/>
                  </a:schemeClr>
                </a:solidFill>
                <a:latin typeface="Times New Roman"/>
                <a:cs typeface="Times New Roman"/>
                <a:sym typeface="Arial"/>
                <a:hlinkClick r:id="rId3">
                  <a:extLst>
                    <a:ext uri="{A12FA001-AC4F-418D-AE19-62706E023703}">
                      <ahyp:hlinkClr xmlns:ahyp="http://schemas.microsoft.com/office/drawing/2018/hyperlinkcolor" val="tx"/>
                    </a:ext>
                  </a:extLst>
                </a:hlinkClick>
              </a:rPr>
              <a:t>https://pubmed.ncbi.nlm.nih.gov/18687460/</a:t>
            </a:r>
            <a:r>
              <a:rPr lang="en-US" sz="1700" dirty="0">
                <a:solidFill>
                  <a:schemeClr val="accent1">
                    <a:lumMod val="60000"/>
                    <a:lumOff val="40000"/>
                  </a:schemeClr>
                </a:solidFill>
                <a:latin typeface="Times New Roman"/>
                <a:cs typeface="Times New Roman"/>
                <a:sym typeface="Arial"/>
              </a:rPr>
              <a:t> </a:t>
            </a:r>
          </a:p>
          <a:p>
            <a:pPr marL="457189" indent="-457189">
              <a:lnSpc>
                <a:spcPct val="115000"/>
              </a:lnSpc>
              <a:buClr>
                <a:schemeClr val="bg1"/>
              </a:buClr>
              <a:buFont typeface="+mj-lt"/>
              <a:buAutoNum type="arabicPeriod" startAt="24"/>
            </a:pPr>
            <a:r>
              <a:rPr lang="en-US" sz="1600" dirty="0">
                <a:solidFill>
                  <a:schemeClr val="bg1"/>
                </a:solidFill>
                <a:latin typeface="Times New Roman" panose="02020603050405020304" pitchFamily="18" charset="0"/>
                <a:cs typeface="Times New Roman" panose="02020603050405020304" pitchFamily="18" charset="0"/>
              </a:rPr>
              <a:t>Cohen MS, Chen YQ, McCauley M, Gamble T, </a:t>
            </a:r>
            <a:r>
              <a:rPr lang="en-US" sz="1600" dirty="0" err="1">
                <a:solidFill>
                  <a:schemeClr val="bg1"/>
                </a:solidFill>
                <a:latin typeface="Times New Roman" panose="02020603050405020304" pitchFamily="18" charset="0"/>
                <a:cs typeface="Times New Roman" panose="02020603050405020304" pitchFamily="18" charset="0"/>
              </a:rPr>
              <a:t>Hosseinipour</a:t>
            </a:r>
            <a:r>
              <a:rPr lang="en-US" sz="1600" dirty="0">
                <a:solidFill>
                  <a:schemeClr val="bg1"/>
                </a:solidFill>
                <a:latin typeface="Times New Roman" panose="02020603050405020304" pitchFamily="18" charset="0"/>
                <a:cs typeface="Times New Roman" panose="02020603050405020304" pitchFamily="18" charset="0"/>
              </a:rPr>
              <a:t> MC, </a:t>
            </a:r>
            <a:r>
              <a:rPr lang="en-US" sz="1600" dirty="0" err="1">
                <a:solidFill>
                  <a:schemeClr val="bg1"/>
                </a:solidFill>
                <a:latin typeface="Times New Roman" panose="02020603050405020304" pitchFamily="18" charset="0"/>
                <a:cs typeface="Times New Roman" panose="02020603050405020304" pitchFamily="18" charset="0"/>
              </a:rPr>
              <a:t>Kumarasamy</a:t>
            </a:r>
            <a:r>
              <a:rPr lang="en-US" sz="1600" dirty="0">
                <a:solidFill>
                  <a:schemeClr val="bg1"/>
                </a:solidFill>
                <a:latin typeface="Times New Roman" panose="02020603050405020304" pitchFamily="18" charset="0"/>
                <a:cs typeface="Times New Roman" panose="02020603050405020304" pitchFamily="18" charset="0"/>
              </a:rPr>
              <a:t> N, et al; HPTN 052 Study Team. Prevention of HIV-1 infection with early antiretroviral therapy. N Engl J Med. 2011 Aug 11;365(6):493-505.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10.1056/NEJMoa1105243. </a:t>
            </a:r>
            <a:r>
              <a:rPr lang="en-US" sz="1600" dirty="0" err="1">
                <a:solidFill>
                  <a:schemeClr val="bg1"/>
                </a:solidFill>
                <a:latin typeface="Times New Roman" panose="02020603050405020304" pitchFamily="18" charset="0"/>
                <a:cs typeface="Times New Roman" panose="02020603050405020304" pitchFamily="18" charset="0"/>
              </a:rPr>
              <a:t>Epub</a:t>
            </a:r>
            <a:r>
              <a:rPr lang="en-US" sz="1600" dirty="0">
                <a:solidFill>
                  <a:schemeClr val="bg1"/>
                </a:solidFill>
                <a:latin typeface="Times New Roman" panose="02020603050405020304" pitchFamily="18" charset="0"/>
                <a:cs typeface="Times New Roman" panose="02020603050405020304" pitchFamily="18" charset="0"/>
              </a:rPr>
              <a:t> 2011 Jul 18. PMID: 21767103; PMCID: PMC3200068</a:t>
            </a:r>
            <a:r>
              <a:rPr lang="en-US" sz="1700" dirty="0">
                <a:solidFill>
                  <a:schemeClr val="accent1">
                    <a:lumMod val="60000"/>
                    <a:lumOff val="40000"/>
                  </a:schemeClr>
                </a:solidFill>
                <a:latin typeface="Times New Roman"/>
                <a:cs typeface="Times New Roman"/>
              </a:rPr>
              <a:t>. </a:t>
            </a:r>
            <a:r>
              <a:rPr lang="en-US" sz="1700" dirty="0">
                <a:solidFill>
                  <a:schemeClr val="accent1">
                    <a:lumMod val="60000"/>
                    <a:lumOff val="40000"/>
                  </a:schemeClr>
                </a:solidFill>
                <a:latin typeface="Times New Roman"/>
                <a:cs typeface="Times New Roman"/>
                <a:hlinkClick r:id="rId4">
                  <a:extLst>
                    <a:ext uri="{A12FA001-AC4F-418D-AE19-62706E023703}">
                      <ahyp:hlinkClr xmlns:ahyp="http://schemas.microsoft.com/office/drawing/2018/hyperlinkcolor" val="tx"/>
                    </a:ext>
                  </a:extLst>
                </a:hlinkClick>
              </a:rPr>
              <a:t>https://pubmed.ncbi.nlm.nih.gov/21767103/</a:t>
            </a:r>
            <a:endParaRPr lang="en-US" sz="1700" dirty="0">
              <a:solidFill>
                <a:schemeClr val="accent1">
                  <a:lumMod val="60000"/>
                  <a:lumOff val="40000"/>
                </a:schemeClr>
              </a:solidFill>
              <a:latin typeface="Times New Roman"/>
              <a:cs typeface="Times New Roman"/>
            </a:endParaRPr>
          </a:p>
          <a:p>
            <a:pPr marL="457189" indent="-457189">
              <a:lnSpc>
                <a:spcPct val="115000"/>
              </a:lnSpc>
              <a:buClr>
                <a:schemeClr val="bg1"/>
              </a:buClr>
              <a:buFont typeface="+mj-lt"/>
              <a:buAutoNum type="arabicPeriod" startAt="24"/>
            </a:pPr>
            <a:r>
              <a:rPr lang="en-US" sz="1600" dirty="0">
                <a:solidFill>
                  <a:schemeClr val="bg1"/>
                </a:solidFill>
                <a:latin typeface="Times New Roman" panose="02020603050405020304" pitchFamily="18" charset="0"/>
                <a:cs typeface="Times New Roman" panose="02020603050405020304" pitchFamily="18" charset="0"/>
              </a:rPr>
              <a:t>Hernandez-Vargas EA, Middleton RH. Modeling the three stages in HIV infection. J </a:t>
            </a:r>
            <a:r>
              <a:rPr lang="en-US" sz="1600" dirty="0" err="1">
                <a:solidFill>
                  <a:schemeClr val="bg1"/>
                </a:solidFill>
                <a:latin typeface="Times New Roman" panose="02020603050405020304" pitchFamily="18" charset="0"/>
                <a:cs typeface="Times New Roman" panose="02020603050405020304" pitchFamily="18" charset="0"/>
              </a:rPr>
              <a:t>Theor</a:t>
            </a:r>
            <a:r>
              <a:rPr lang="en-US" sz="1600" dirty="0">
                <a:solidFill>
                  <a:schemeClr val="bg1"/>
                </a:solidFill>
                <a:latin typeface="Times New Roman" panose="02020603050405020304" pitchFamily="18" charset="0"/>
                <a:cs typeface="Times New Roman" panose="02020603050405020304" pitchFamily="18" charset="0"/>
              </a:rPr>
              <a:t> Biol. 2013 Mar 7;320:33-40.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10.1016/j.jtbi.2012.11.028. </a:t>
            </a:r>
            <a:r>
              <a:rPr lang="en-US" sz="1600" dirty="0" err="1">
                <a:solidFill>
                  <a:schemeClr val="bg1"/>
                </a:solidFill>
                <a:latin typeface="Times New Roman" panose="02020603050405020304" pitchFamily="18" charset="0"/>
                <a:cs typeface="Times New Roman" panose="02020603050405020304" pitchFamily="18" charset="0"/>
              </a:rPr>
              <a:t>Epub</a:t>
            </a:r>
            <a:r>
              <a:rPr lang="en-US" sz="1600" dirty="0">
                <a:solidFill>
                  <a:schemeClr val="bg1"/>
                </a:solidFill>
                <a:latin typeface="Times New Roman" panose="02020603050405020304" pitchFamily="18" charset="0"/>
                <a:cs typeface="Times New Roman" panose="02020603050405020304" pitchFamily="18" charset="0"/>
              </a:rPr>
              <a:t> 2012 Dec 10. PMID: 23238280. </a:t>
            </a:r>
            <a:r>
              <a:rPr lang="en-US" sz="1700" dirty="0">
                <a:solidFill>
                  <a:schemeClr val="accent1">
                    <a:lumMod val="60000"/>
                    <a:lumOff val="40000"/>
                  </a:schemeClr>
                </a:solidFill>
                <a:latin typeface="Times New Roman"/>
                <a:cs typeface="Times New Roman"/>
                <a:hlinkClick r:id="rId5">
                  <a:extLst>
                    <a:ext uri="{A12FA001-AC4F-418D-AE19-62706E023703}">
                      <ahyp:hlinkClr xmlns:ahyp="http://schemas.microsoft.com/office/drawing/2018/hyperlinkcolor" val="tx"/>
                    </a:ext>
                  </a:extLst>
                </a:hlinkClick>
              </a:rPr>
              <a:t>https://pubmed.ncbi.nlm.nih.gov/23238280/</a:t>
            </a:r>
            <a:r>
              <a:rPr lang="en-US" sz="1700" dirty="0">
                <a:solidFill>
                  <a:schemeClr val="accent1">
                    <a:lumMod val="60000"/>
                    <a:lumOff val="40000"/>
                  </a:schemeClr>
                </a:solidFill>
                <a:latin typeface="Times New Roman"/>
                <a:cs typeface="Times New Roman"/>
              </a:rPr>
              <a:t> </a:t>
            </a:r>
          </a:p>
          <a:p>
            <a:pPr marL="457189" indent="-457189">
              <a:buClr>
                <a:schemeClr val="bg1"/>
              </a:buClr>
              <a:buFont typeface="+mj-lt"/>
              <a:buAutoNum type="arabicPeriod" startAt="24"/>
            </a:pPr>
            <a:endParaRPr lang="en-US" sz="1600" dirty="0">
              <a:solidFill>
                <a:schemeClr val="bg1"/>
              </a:solidFill>
              <a:latin typeface="Times New Roman" panose="02020603050405020304" pitchFamily="18" charset="0"/>
              <a:cs typeface="Times New Roman" panose="02020603050405020304" pitchFamily="18" charset="0"/>
            </a:endParaRPr>
          </a:p>
          <a:p>
            <a:pPr marL="457189" indent="-457189">
              <a:buClr>
                <a:schemeClr val="bg1"/>
              </a:buClr>
              <a:buFont typeface="+mj-lt"/>
              <a:buAutoNum type="arabicPeriod" startAt="24"/>
            </a:pPr>
            <a:r>
              <a:rPr lang="en-US" sz="1600" dirty="0" err="1">
                <a:solidFill>
                  <a:schemeClr val="bg1"/>
                </a:solidFill>
                <a:latin typeface="Times New Roman" panose="02020603050405020304" pitchFamily="18" charset="0"/>
                <a:cs typeface="Times New Roman" panose="02020603050405020304" pitchFamily="18" charset="0"/>
              </a:rPr>
              <a:t>Saz</a:t>
            </a:r>
            <a:r>
              <a:rPr lang="en-US" sz="1600" dirty="0">
                <a:solidFill>
                  <a:schemeClr val="bg1"/>
                </a:solidFill>
                <a:latin typeface="Times New Roman" panose="02020603050405020304" pitchFamily="18" charset="0"/>
                <a:cs typeface="Times New Roman" panose="02020603050405020304" pitchFamily="18" charset="0"/>
              </a:rPr>
              <a:t> J, Dalmau-Bueno A, </a:t>
            </a:r>
            <a:r>
              <a:rPr lang="en-US" sz="1600" dirty="0" err="1">
                <a:solidFill>
                  <a:schemeClr val="bg1"/>
                </a:solidFill>
                <a:latin typeface="Times New Roman" panose="02020603050405020304" pitchFamily="18" charset="0"/>
                <a:cs typeface="Times New Roman" panose="02020603050405020304" pitchFamily="18" charset="0"/>
              </a:rPr>
              <a:t>Meulbroek</a:t>
            </a:r>
            <a:r>
              <a:rPr lang="en-US" sz="1600" dirty="0">
                <a:solidFill>
                  <a:schemeClr val="bg1"/>
                </a:solidFill>
                <a:latin typeface="Times New Roman" panose="02020603050405020304" pitchFamily="18" charset="0"/>
                <a:cs typeface="Times New Roman" panose="02020603050405020304" pitchFamily="18" charset="0"/>
              </a:rPr>
              <a:t> M, Pujol F, Coll J, </a:t>
            </a:r>
            <a:r>
              <a:rPr lang="en-US" sz="1600" dirty="0" err="1">
                <a:solidFill>
                  <a:schemeClr val="bg1"/>
                </a:solidFill>
                <a:latin typeface="Times New Roman" panose="02020603050405020304" pitchFamily="18" charset="0"/>
                <a:cs typeface="Times New Roman" panose="02020603050405020304" pitchFamily="18" charset="0"/>
              </a:rPr>
              <a:t>Herraiz-Tomey</a:t>
            </a:r>
            <a:r>
              <a:rPr lang="en-US" sz="1600" dirty="0">
                <a:solidFill>
                  <a:schemeClr val="bg1"/>
                </a:solidFill>
                <a:latin typeface="Times New Roman" panose="02020603050405020304" pitchFamily="18" charset="0"/>
                <a:cs typeface="Times New Roman" panose="02020603050405020304" pitchFamily="18" charset="0"/>
              </a:rPr>
              <a:t> Á, Pérez F, </a:t>
            </a:r>
            <a:r>
              <a:rPr lang="en-US" sz="1600" dirty="0" err="1">
                <a:solidFill>
                  <a:schemeClr val="bg1"/>
                </a:solidFill>
                <a:latin typeface="Times New Roman" panose="02020603050405020304" pitchFamily="18" charset="0"/>
                <a:cs typeface="Times New Roman" panose="02020603050405020304" pitchFamily="18" charset="0"/>
              </a:rPr>
              <a:t>Marazzi</a:t>
            </a:r>
            <a:r>
              <a:rPr lang="en-US" sz="1600" dirty="0">
                <a:solidFill>
                  <a:schemeClr val="bg1"/>
                </a:solidFill>
                <a:latin typeface="Times New Roman" panose="02020603050405020304" pitchFamily="18" charset="0"/>
                <a:cs typeface="Times New Roman" panose="02020603050405020304" pitchFamily="18" charset="0"/>
              </a:rPr>
              <a:t> G, Taboada H, </a:t>
            </a:r>
            <a:r>
              <a:rPr lang="en-US" sz="1600" dirty="0" err="1">
                <a:solidFill>
                  <a:schemeClr val="bg1"/>
                </a:solidFill>
                <a:latin typeface="Times New Roman" panose="02020603050405020304" pitchFamily="18" charset="0"/>
                <a:cs typeface="Times New Roman" panose="02020603050405020304" pitchFamily="18" charset="0"/>
              </a:rPr>
              <a:t>Culqui</a:t>
            </a:r>
            <a:r>
              <a:rPr lang="en-US" sz="1600" dirty="0">
                <a:solidFill>
                  <a:schemeClr val="bg1"/>
                </a:solidFill>
                <a:latin typeface="Times New Roman" panose="02020603050405020304" pitchFamily="18" charset="0"/>
                <a:cs typeface="Times New Roman" panose="02020603050405020304" pitchFamily="18" charset="0"/>
              </a:rPr>
              <a:t> DR, </a:t>
            </a:r>
            <a:r>
              <a:rPr lang="en-US" sz="1600" dirty="0" err="1">
                <a:solidFill>
                  <a:schemeClr val="bg1"/>
                </a:solidFill>
                <a:latin typeface="Times New Roman" panose="02020603050405020304" pitchFamily="18" charset="0"/>
                <a:cs typeface="Times New Roman" panose="02020603050405020304" pitchFamily="18" charset="0"/>
              </a:rPr>
              <a:t>Caylà</a:t>
            </a:r>
            <a:r>
              <a:rPr lang="en-US" sz="1600" dirty="0">
                <a:solidFill>
                  <a:schemeClr val="bg1"/>
                </a:solidFill>
                <a:latin typeface="Times New Roman" panose="02020603050405020304" pitchFamily="18" charset="0"/>
                <a:cs typeface="Times New Roman" panose="02020603050405020304" pitchFamily="18" charset="0"/>
              </a:rPr>
              <a:t> JA; BCN Checkpoint Working Group. Use of fourth-generation rapid combined antigen and antibody diagnostic tests for the detection of acute HIV infection in a community </a:t>
            </a:r>
            <a:r>
              <a:rPr lang="en-US" sz="1600" dirty="0" err="1">
                <a:solidFill>
                  <a:schemeClr val="bg1"/>
                </a:solidFill>
                <a:latin typeface="Times New Roman" panose="02020603050405020304" pitchFamily="18" charset="0"/>
                <a:cs typeface="Times New Roman" panose="02020603050405020304" pitchFamily="18" charset="0"/>
              </a:rPr>
              <a:t>centre</a:t>
            </a:r>
            <a:r>
              <a:rPr lang="en-US" sz="1600" dirty="0">
                <a:solidFill>
                  <a:schemeClr val="bg1"/>
                </a:solidFill>
                <a:latin typeface="Times New Roman" panose="02020603050405020304" pitchFamily="18" charset="0"/>
                <a:cs typeface="Times New Roman" panose="02020603050405020304" pitchFamily="18" charset="0"/>
              </a:rPr>
              <a:t> for men who have sex with men, between 2016 and 2019. </a:t>
            </a:r>
            <a:r>
              <a:rPr lang="en-US" sz="1600" dirty="0" err="1">
                <a:solidFill>
                  <a:schemeClr val="bg1"/>
                </a:solidFill>
                <a:latin typeface="Times New Roman" panose="02020603050405020304" pitchFamily="18" charset="0"/>
                <a:cs typeface="Times New Roman" panose="02020603050405020304" pitchFamily="18" charset="0"/>
              </a:rPr>
              <a:t>PLoS</a:t>
            </a:r>
            <a:r>
              <a:rPr lang="en-US" sz="1600" dirty="0">
                <a:solidFill>
                  <a:schemeClr val="bg1"/>
                </a:solidFill>
                <a:latin typeface="Times New Roman" panose="02020603050405020304" pitchFamily="18" charset="0"/>
                <a:cs typeface="Times New Roman" panose="02020603050405020304" pitchFamily="18" charset="0"/>
              </a:rPr>
              <a:t> One. 2021 Jul 27;16(7):e0255065.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10.1371/journal.pone.0255065. Erratum in: </a:t>
            </a:r>
            <a:r>
              <a:rPr lang="en-US" sz="1600" dirty="0" err="1">
                <a:solidFill>
                  <a:schemeClr val="bg1"/>
                </a:solidFill>
                <a:latin typeface="Times New Roman" panose="02020603050405020304" pitchFamily="18" charset="0"/>
                <a:cs typeface="Times New Roman" panose="02020603050405020304" pitchFamily="18" charset="0"/>
              </a:rPr>
              <a:t>PLoS</a:t>
            </a:r>
            <a:r>
              <a:rPr lang="en-US" sz="1600" dirty="0">
                <a:solidFill>
                  <a:schemeClr val="bg1"/>
                </a:solidFill>
                <a:latin typeface="Times New Roman" panose="02020603050405020304" pitchFamily="18" charset="0"/>
                <a:cs typeface="Times New Roman" panose="02020603050405020304" pitchFamily="18" charset="0"/>
              </a:rPr>
              <a:t> One. 2021 Oct 11;16(10):e0258613. PMID: 34314468; PMCID: PMC8315512. </a:t>
            </a:r>
            <a:r>
              <a:rPr lang="en-US" sz="1700" dirty="0">
                <a:solidFill>
                  <a:schemeClr val="accent1">
                    <a:lumMod val="60000"/>
                    <a:lumOff val="40000"/>
                  </a:schemeClr>
                </a:solidFill>
                <a:latin typeface="Times New Roman"/>
                <a:cs typeface="Times New Roman"/>
                <a:hlinkClick r:id="rId6">
                  <a:extLst>
                    <a:ext uri="{A12FA001-AC4F-418D-AE19-62706E023703}">
                      <ahyp:hlinkClr xmlns:ahyp="http://schemas.microsoft.com/office/drawing/2018/hyperlinkcolor" val="tx"/>
                    </a:ext>
                  </a:extLst>
                </a:hlinkClick>
              </a:rPr>
              <a:t>https://pubmed.ncbi.nlm.nih.gov/34314468/</a:t>
            </a:r>
            <a:r>
              <a:rPr lang="en-US" sz="1700" dirty="0">
                <a:solidFill>
                  <a:schemeClr val="accent1">
                    <a:lumMod val="60000"/>
                    <a:lumOff val="40000"/>
                  </a:schemeClr>
                </a:solidFill>
                <a:latin typeface="Times New Roman"/>
                <a:cs typeface="Times New Roman"/>
              </a:rPr>
              <a:t> </a:t>
            </a:r>
          </a:p>
          <a:p>
            <a:pPr marL="457189" indent="-457189">
              <a:buClr>
                <a:schemeClr val="bg1"/>
              </a:buClr>
              <a:buFont typeface="+mj-lt"/>
              <a:buAutoNum type="arabicPeriod" startAt="24"/>
            </a:pPr>
            <a:r>
              <a:rPr lang="en-US" sz="1600" dirty="0">
                <a:solidFill>
                  <a:schemeClr val="bg1"/>
                </a:solidFill>
                <a:latin typeface="Times New Roman" panose="02020603050405020304" pitchFamily="18" charset="0"/>
                <a:cs typeface="Times New Roman" panose="02020603050405020304" pitchFamily="18" charset="0"/>
              </a:rPr>
              <a:t>Brennan CA, Yamaguchi J, </a:t>
            </a:r>
            <a:r>
              <a:rPr lang="en-US" sz="1600" dirty="0" err="1">
                <a:solidFill>
                  <a:schemeClr val="bg1"/>
                </a:solidFill>
                <a:latin typeface="Times New Roman" panose="02020603050405020304" pitchFamily="18" charset="0"/>
                <a:cs typeface="Times New Roman" panose="02020603050405020304" pitchFamily="18" charset="0"/>
              </a:rPr>
              <a:t>Vallari</a:t>
            </a:r>
            <a:r>
              <a:rPr lang="en-US" sz="1600" dirty="0">
                <a:solidFill>
                  <a:schemeClr val="bg1"/>
                </a:solidFill>
                <a:latin typeface="Times New Roman" panose="02020603050405020304" pitchFamily="18" charset="0"/>
                <a:cs typeface="Times New Roman" panose="02020603050405020304" pitchFamily="18" charset="0"/>
              </a:rPr>
              <a:t> A, Swanson P, Hackett JR </a:t>
            </a:r>
            <a:r>
              <a:rPr lang="en-US" sz="1600" dirty="0" err="1">
                <a:solidFill>
                  <a:schemeClr val="bg1"/>
                </a:solidFill>
                <a:latin typeface="Times New Roman" panose="02020603050405020304" pitchFamily="18" charset="0"/>
                <a:cs typeface="Times New Roman" panose="02020603050405020304" pitchFamily="18" charset="0"/>
              </a:rPr>
              <a:t>Jr</a:t>
            </a:r>
            <a:r>
              <a:rPr lang="en-US" sz="1600" dirty="0">
                <a:solidFill>
                  <a:schemeClr val="bg1"/>
                </a:solidFill>
                <a:latin typeface="Times New Roman" panose="02020603050405020304" pitchFamily="18" charset="0"/>
                <a:cs typeface="Times New Roman" panose="02020603050405020304" pitchFamily="18" charset="0"/>
              </a:rPr>
              <a:t>. ARCHITECT® HIV Ag/Ab Combo assay: correlation of HIV-1 p24 antigen sensitivity and RNA viral load using genetically diverse virus isolates. J Clin </a:t>
            </a:r>
            <a:r>
              <a:rPr lang="en-US" sz="1600" dirty="0" err="1">
                <a:solidFill>
                  <a:schemeClr val="bg1"/>
                </a:solidFill>
                <a:latin typeface="Times New Roman" panose="02020603050405020304" pitchFamily="18" charset="0"/>
                <a:cs typeface="Times New Roman" panose="02020603050405020304" pitchFamily="18" charset="0"/>
              </a:rPr>
              <a:t>Virol</a:t>
            </a:r>
            <a:r>
              <a:rPr lang="en-US" sz="1600" dirty="0">
                <a:solidFill>
                  <a:schemeClr val="bg1"/>
                </a:solidFill>
                <a:latin typeface="Times New Roman" panose="02020603050405020304" pitchFamily="18" charset="0"/>
                <a:cs typeface="Times New Roman" panose="02020603050405020304" pitchFamily="18" charset="0"/>
              </a:rPr>
              <a:t>. 2013 Jun;57(2):169-72.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10.1016/j.jcv.2013.01.017. </a:t>
            </a:r>
            <a:r>
              <a:rPr lang="en-US" sz="1600" dirty="0" err="1">
                <a:solidFill>
                  <a:schemeClr val="bg1"/>
                </a:solidFill>
                <a:latin typeface="Times New Roman" panose="02020603050405020304" pitchFamily="18" charset="0"/>
                <a:cs typeface="Times New Roman" panose="02020603050405020304" pitchFamily="18" charset="0"/>
              </a:rPr>
              <a:t>Epub</a:t>
            </a:r>
            <a:r>
              <a:rPr lang="en-US" sz="1600" dirty="0">
                <a:solidFill>
                  <a:schemeClr val="bg1"/>
                </a:solidFill>
                <a:latin typeface="Times New Roman" panose="02020603050405020304" pitchFamily="18" charset="0"/>
                <a:cs typeface="Times New Roman" panose="02020603050405020304" pitchFamily="18" charset="0"/>
              </a:rPr>
              <a:t> 2013 Feb 26. PMID: 23485348. </a:t>
            </a:r>
            <a:r>
              <a:rPr lang="en-US" sz="1700" dirty="0">
                <a:solidFill>
                  <a:schemeClr val="accent1">
                    <a:lumMod val="60000"/>
                    <a:lumOff val="40000"/>
                  </a:schemeClr>
                </a:solidFill>
                <a:latin typeface="Times New Roman"/>
                <a:cs typeface="Times New Roman"/>
                <a:hlinkClick r:id="rId7">
                  <a:extLst>
                    <a:ext uri="{A12FA001-AC4F-418D-AE19-62706E023703}">
                      <ahyp:hlinkClr xmlns:ahyp="http://schemas.microsoft.com/office/drawing/2018/hyperlinkcolor" val="tx"/>
                    </a:ext>
                  </a:extLst>
                </a:hlinkClick>
              </a:rPr>
              <a:t>https://pubmed.ncbi.nlm.nih.gov/23485348/</a:t>
            </a:r>
            <a:endParaRPr lang="en-US" sz="1700" dirty="0">
              <a:solidFill>
                <a:schemeClr val="accent1">
                  <a:lumMod val="60000"/>
                  <a:lumOff val="40000"/>
                </a:schemeClr>
              </a:solidFill>
              <a:latin typeface="Times New Roman"/>
              <a:cs typeface="Times New Roman"/>
            </a:endParaRPr>
          </a:p>
          <a:p>
            <a:pPr marL="457189" indent="-457189">
              <a:buClr>
                <a:schemeClr val="bg1"/>
              </a:buClr>
              <a:buFont typeface="+mj-lt"/>
              <a:buAutoNum type="arabicPeriod" startAt="24"/>
            </a:pPr>
            <a:r>
              <a:rPr lang="en-US" sz="1600" dirty="0" err="1">
                <a:solidFill>
                  <a:schemeClr val="bg1"/>
                </a:solidFill>
                <a:latin typeface="Times New Roman" panose="02020603050405020304" pitchFamily="18" charset="0"/>
                <a:cs typeface="Times New Roman" panose="02020603050405020304" pitchFamily="18" charset="0"/>
              </a:rPr>
              <a:t>Stekler</a:t>
            </a:r>
            <a:r>
              <a:rPr lang="en-US" sz="1600" dirty="0">
                <a:solidFill>
                  <a:schemeClr val="bg1"/>
                </a:solidFill>
                <a:latin typeface="Times New Roman" panose="02020603050405020304" pitchFamily="18" charset="0"/>
                <a:cs typeface="Times New Roman" panose="02020603050405020304" pitchFamily="18" charset="0"/>
              </a:rPr>
              <a:t> J, Wood RW, Swenson PD, Golden M. Negative rapid HIV antibody testing during early HIV infection. Ann Intern Med. 2007 Jul 17;147(2):147-8. </a:t>
            </a:r>
            <a:r>
              <a:rPr lang="en-US" sz="1600" dirty="0" err="1">
                <a:solidFill>
                  <a:schemeClr val="bg1"/>
                </a:solidFill>
                <a:latin typeface="Times New Roman" panose="02020603050405020304" pitchFamily="18" charset="0"/>
                <a:cs typeface="Times New Roman" panose="02020603050405020304" pitchFamily="18" charset="0"/>
              </a:rPr>
              <a:t>doi</a:t>
            </a:r>
            <a:r>
              <a:rPr lang="en-US" sz="1600" dirty="0">
                <a:solidFill>
                  <a:schemeClr val="bg1"/>
                </a:solidFill>
                <a:latin typeface="Times New Roman" panose="02020603050405020304" pitchFamily="18" charset="0"/>
                <a:cs typeface="Times New Roman" panose="02020603050405020304" pitchFamily="18" charset="0"/>
              </a:rPr>
              <a:t>: 10.7326/0003-4819-147-2-200707170-00022. PMID: 17638724. </a:t>
            </a:r>
            <a:r>
              <a:rPr lang="en-US" sz="1700" dirty="0">
                <a:solidFill>
                  <a:schemeClr val="accent1">
                    <a:lumMod val="60000"/>
                    <a:lumOff val="40000"/>
                  </a:schemeClr>
                </a:solidFill>
                <a:latin typeface="Times New Roman"/>
                <a:cs typeface="Times New Roman"/>
                <a:hlinkClick r:id="rId8">
                  <a:extLst>
                    <a:ext uri="{A12FA001-AC4F-418D-AE19-62706E023703}">
                      <ahyp:hlinkClr xmlns:ahyp="http://schemas.microsoft.com/office/drawing/2018/hyperlinkcolor" val="tx"/>
                    </a:ext>
                  </a:extLst>
                </a:hlinkClick>
              </a:rPr>
              <a:t>https://pubmed.ncbi.nlm.nih.gov/17638724/</a:t>
            </a:r>
            <a:r>
              <a:rPr lang="en-US" sz="1700" dirty="0">
                <a:solidFill>
                  <a:schemeClr val="accent1">
                    <a:lumMod val="60000"/>
                    <a:lumOff val="40000"/>
                  </a:schemeClr>
                </a:solidFill>
                <a:latin typeface="Times New Roman"/>
                <a:cs typeface="Times New Roman"/>
              </a:rPr>
              <a:t> </a:t>
            </a:r>
          </a:p>
          <a:p>
            <a:pPr marL="457189" indent="-457189">
              <a:buClr>
                <a:schemeClr val="bg1"/>
              </a:buClr>
              <a:buFont typeface="+mj-lt"/>
              <a:buAutoNum type="arabicPeriod" startAt="24"/>
            </a:pP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2531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2C203-15A8-42C0-087D-1DC1991D42FF}"/>
              </a:ext>
            </a:extLst>
          </p:cNvPr>
          <p:cNvSpPr>
            <a:spLocks noGrp="1"/>
          </p:cNvSpPr>
          <p:nvPr>
            <p:ph type="title"/>
          </p:nvPr>
        </p:nvSpPr>
        <p:spPr>
          <a:xfrm>
            <a:off x="-1104" y="-131832"/>
            <a:ext cx="12183164" cy="1325563"/>
          </a:xfrm>
        </p:spPr>
        <p:txBody>
          <a:bodyPr>
            <a:normAutofit/>
          </a:bodyPr>
          <a:lstStyle/>
          <a:p>
            <a:pPr algn="ctr"/>
            <a:r>
              <a:rPr lang="el-GR" sz="2400" dirty="0">
                <a:latin typeface="Times New Roman"/>
                <a:cs typeface="Times New Roman"/>
              </a:rPr>
              <a:t>01. ΕΙΣΑΓΩΓΉ  ΣΤΟ HIV</a:t>
            </a:r>
          </a:p>
        </p:txBody>
      </p:sp>
      <p:sp>
        <p:nvSpPr>
          <p:cNvPr id="3" name="TextBox 2">
            <a:extLst>
              <a:ext uri="{FF2B5EF4-FFF2-40B4-BE49-F238E27FC236}">
                <a16:creationId xmlns:a16="http://schemas.microsoft.com/office/drawing/2014/main" id="{97CAE2CB-4078-559C-4D43-3C0ACF48CA81}"/>
              </a:ext>
            </a:extLst>
          </p:cNvPr>
          <p:cNvSpPr txBox="1"/>
          <p:nvPr/>
        </p:nvSpPr>
        <p:spPr>
          <a:xfrm>
            <a:off x="281703" y="1604293"/>
            <a:ext cx="4628190"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l-GR" sz="2000" dirty="0">
                <a:latin typeface="Times New Roman"/>
                <a:cs typeface="Times New Roman"/>
              </a:rPr>
              <a:t>Ο ιός HIV ανήκει στην οικογένεια των </a:t>
            </a:r>
            <a:r>
              <a:rPr lang="el-GR" sz="2000" b="1" dirty="0" err="1">
                <a:latin typeface="Times New Roman"/>
                <a:cs typeface="Times New Roman"/>
              </a:rPr>
              <a:t>Ρετροιών</a:t>
            </a:r>
            <a:r>
              <a:rPr lang="el-GR" sz="2000" dirty="0">
                <a:latin typeface="Times New Roman"/>
                <a:cs typeface="Times New Roman"/>
              </a:rPr>
              <a:t> </a:t>
            </a:r>
            <a:r>
              <a:rPr lang="el-GR" sz="2000" dirty="0">
                <a:latin typeface="Times New Roman"/>
                <a:cs typeface="Calibri"/>
              </a:rPr>
              <a:t>και συγκεκριμένα στην υποοικογένεια </a:t>
            </a:r>
            <a:r>
              <a:rPr lang="el-GR" sz="2000" dirty="0" err="1">
                <a:latin typeface="Times New Roman"/>
                <a:cs typeface="Calibri"/>
              </a:rPr>
              <a:t>Orthoretrovirinae</a:t>
            </a:r>
            <a:r>
              <a:rPr lang="el-GR" sz="2000" dirty="0">
                <a:latin typeface="Times New Roman"/>
                <a:cs typeface="Calibri"/>
              </a:rPr>
              <a:t> του γένους </a:t>
            </a:r>
            <a:r>
              <a:rPr lang="el-GR" sz="2000" dirty="0" err="1">
                <a:latin typeface="Times New Roman"/>
                <a:cs typeface="Calibri"/>
              </a:rPr>
              <a:t>Lentivirus</a:t>
            </a:r>
            <a:r>
              <a:rPr lang="el-GR" sz="2000" dirty="0">
                <a:latin typeface="Times New Roman"/>
                <a:cs typeface="Calibri"/>
              </a:rPr>
              <a:t>. </a:t>
            </a:r>
            <a:endParaRPr lang="en-US" sz="2000" dirty="0">
              <a:latin typeface="Times New Roman"/>
              <a:cs typeface="Calibri"/>
            </a:endParaRPr>
          </a:p>
          <a:p>
            <a:pPr marL="342900" indent="-342900">
              <a:buFont typeface="Arial"/>
              <a:buChar char="•"/>
            </a:pPr>
            <a:r>
              <a:rPr lang="el-GR" sz="2000" dirty="0">
                <a:latin typeface="Times New Roman"/>
                <a:cs typeface="Calibri"/>
              </a:rPr>
              <a:t>Το </a:t>
            </a:r>
            <a:r>
              <a:rPr lang="el-GR" sz="2000" b="1" dirty="0" err="1">
                <a:latin typeface="Times New Roman"/>
                <a:cs typeface="Calibri"/>
              </a:rPr>
              <a:t>Orthoretrovirinae</a:t>
            </a:r>
            <a:r>
              <a:rPr lang="el-GR" sz="2000" dirty="0">
                <a:latin typeface="Times New Roman"/>
                <a:cs typeface="Calibri"/>
              </a:rPr>
              <a:t> είναι μια υποοικογένεια </a:t>
            </a:r>
            <a:r>
              <a:rPr lang="el-GR" sz="2000" dirty="0" err="1">
                <a:latin typeface="Times New Roman"/>
                <a:cs typeface="Calibri"/>
              </a:rPr>
              <a:t>ρετροιών</a:t>
            </a:r>
            <a:r>
              <a:rPr lang="el-GR" sz="2000" dirty="0">
                <a:latin typeface="Times New Roman"/>
                <a:cs typeface="Calibri"/>
              </a:rPr>
              <a:t> που αναπαράγονται σε ένα κύτταρο ξενιστή μέσω της διαδικασίας της αντίστροφης μεταγραφής. </a:t>
            </a:r>
            <a:r>
              <a:rPr lang="en-US" sz="2000" dirty="0">
                <a:latin typeface="Times New Roman"/>
                <a:cs typeface="Calibri"/>
              </a:rPr>
              <a:t>T</a:t>
            </a:r>
            <a:r>
              <a:rPr lang="el-GR" sz="2000" dirty="0">
                <a:latin typeface="Times New Roman"/>
                <a:cs typeface="Calibri"/>
              </a:rPr>
              <a:t>ο </a:t>
            </a:r>
            <a:r>
              <a:rPr lang="en-US" sz="2000" b="1" dirty="0">
                <a:latin typeface="Times New Roman"/>
                <a:cs typeface="Calibri"/>
              </a:rPr>
              <a:t>Lentivirus</a:t>
            </a:r>
            <a:r>
              <a:rPr lang="en-US" sz="2000" dirty="0">
                <a:latin typeface="Times New Roman"/>
                <a:cs typeface="Calibri"/>
              </a:rPr>
              <a:t> </a:t>
            </a:r>
            <a:r>
              <a:rPr lang="el-GR" sz="2000" dirty="0">
                <a:latin typeface="Times New Roman"/>
                <a:cs typeface="Calibri"/>
              </a:rPr>
              <a:t>αποτελεί ένα γένος που προκαλεί χρόνιες και θανατηφόρες ασθένειες με μεγάλες περιόδους επώασης. </a:t>
            </a:r>
            <a:endParaRPr lang="en-US" sz="2000" dirty="0">
              <a:latin typeface="Times New Roman"/>
              <a:cs typeface="Calibri"/>
            </a:endParaRPr>
          </a:p>
          <a:p>
            <a:pPr marL="342900" indent="-342900">
              <a:buFont typeface="Arial"/>
              <a:buChar char="•"/>
            </a:pPr>
            <a:r>
              <a:rPr lang="el-GR" sz="2000" dirty="0">
                <a:latin typeface="Times New Roman"/>
                <a:cs typeface="Calibri"/>
              </a:rPr>
              <a:t>Έχουν ανακαλυφθεί δύο τύποι του ιού, ο </a:t>
            </a:r>
            <a:r>
              <a:rPr lang="el-GR" sz="2000" b="1" dirty="0">
                <a:latin typeface="Times New Roman"/>
                <a:cs typeface="Calibri"/>
              </a:rPr>
              <a:t>HIV-1</a:t>
            </a:r>
            <a:r>
              <a:rPr lang="el-GR" sz="2000" dirty="0">
                <a:latin typeface="Times New Roman"/>
                <a:cs typeface="Calibri"/>
              </a:rPr>
              <a:t> και ο </a:t>
            </a:r>
            <a:r>
              <a:rPr lang="el-GR" sz="2000" b="1" dirty="0">
                <a:latin typeface="Times New Roman"/>
                <a:cs typeface="Calibri"/>
              </a:rPr>
              <a:t>HIV-2</a:t>
            </a:r>
            <a:r>
              <a:rPr lang="el-GR" sz="2000" dirty="0">
                <a:latin typeface="Times New Roman"/>
                <a:cs typeface="Calibri"/>
              </a:rPr>
              <a:t> και αποτελούν τον αιτιολογικό παράγοντα για το </a:t>
            </a:r>
            <a:r>
              <a:rPr lang="en-US" sz="2000" dirty="0">
                <a:latin typeface="Times New Roman"/>
                <a:cs typeface="Calibri"/>
              </a:rPr>
              <a:t>AIDS.</a:t>
            </a:r>
            <a:r>
              <a:rPr lang="el-GR" sz="2000" dirty="0">
                <a:latin typeface="Times New Roman"/>
                <a:cs typeface="Calibri"/>
              </a:rPr>
              <a:t> </a:t>
            </a:r>
          </a:p>
          <a:p>
            <a:endParaRPr lang="el-GR" sz="1400" dirty="0">
              <a:latin typeface="Times New Roman"/>
              <a:cs typeface="Calibri"/>
            </a:endParaRPr>
          </a:p>
        </p:txBody>
      </p:sp>
      <p:graphicFrame>
        <p:nvGraphicFramePr>
          <p:cNvPr id="4" name="Διάγραμμα 3">
            <a:extLst>
              <a:ext uri="{FF2B5EF4-FFF2-40B4-BE49-F238E27FC236}">
                <a16:creationId xmlns:a16="http://schemas.microsoft.com/office/drawing/2014/main" id="{D2E470F3-A392-BB21-EE0A-9001897E1F5B}"/>
              </a:ext>
            </a:extLst>
          </p:cNvPr>
          <p:cNvGraphicFramePr/>
          <p:nvPr>
            <p:extLst>
              <p:ext uri="{D42A27DB-BD31-4B8C-83A1-F6EECF244321}">
                <p14:modId xmlns:p14="http://schemas.microsoft.com/office/powerpoint/2010/main" val="3849052823"/>
              </p:ext>
            </p:extLst>
          </p:nvPr>
        </p:nvGraphicFramePr>
        <p:xfrm>
          <a:off x="5433391" y="1092199"/>
          <a:ext cx="6504606" cy="5236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04" name="Γραφικό 2103" descr="Συνδετήρας με συμπαγές γέμισμα">
            <a:extLst>
              <a:ext uri="{FF2B5EF4-FFF2-40B4-BE49-F238E27FC236}">
                <a16:creationId xmlns:a16="http://schemas.microsoft.com/office/drawing/2014/main" id="{84A67BC4-70FB-9B22-8961-B977CAA8E0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8" y="685800"/>
            <a:ext cx="815009" cy="815009"/>
          </a:xfrm>
          <a:prstGeom prst="rect">
            <a:avLst/>
          </a:prstGeom>
        </p:spPr>
      </p:pic>
      <p:sp>
        <p:nvSpPr>
          <p:cNvPr id="2105" name="Ορθογώνιο 2104">
            <a:extLst>
              <a:ext uri="{FF2B5EF4-FFF2-40B4-BE49-F238E27FC236}">
                <a16:creationId xmlns:a16="http://schemas.microsoft.com/office/drawing/2014/main" id="{F7F743EC-ACC2-3309-D100-32C44E09944F}"/>
              </a:ext>
            </a:extLst>
          </p:cNvPr>
          <p:cNvSpPr/>
          <p:nvPr/>
        </p:nvSpPr>
        <p:spPr>
          <a:xfrm>
            <a:off x="146417" y="1088038"/>
            <a:ext cx="4903304" cy="5554867"/>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5787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5"/>
          <p:cNvSpPr txBox="1">
            <a:spLocks noGrp="1"/>
          </p:cNvSpPr>
          <p:nvPr>
            <p:ph type="title"/>
          </p:nvPr>
        </p:nvSpPr>
        <p:spPr>
          <a:xfrm>
            <a:off x="547771" y="264924"/>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el-GR" sz="2400" dirty="0">
                <a:latin typeface="Times New Roman"/>
                <a:cs typeface="Times New Roman"/>
              </a:rPr>
              <a:t>01. ΔΟΜΗ </a:t>
            </a:r>
            <a:r>
              <a:rPr lang="af-ZA" sz="2400" dirty="0">
                <a:latin typeface="Times New Roman"/>
                <a:cs typeface="Times New Roman"/>
              </a:rPr>
              <a:t>T</a:t>
            </a:r>
            <a:r>
              <a:rPr lang="el-GR" sz="2400" dirty="0">
                <a:latin typeface="Times New Roman"/>
                <a:cs typeface="Times New Roman"/>
              </a:rPr>
              <a:t>ΟΥ </a:t>
            </a:r>
            <a:r>
              <a:rPr lang="af-ZA" sz="2400" dirty="0">
                <a:latin typeface="Times New Roman"/>
                <a:cs typeface="Times New Roman"/>
              </a:rPr>
              <a:t>HIV 1</a:t>
            </a:r>
            <a:br>
              <a:rPr lang="af-ZA" sz="4400" dirty="0">
                <a:solidFill>
                  <a:schemeClr val="dk1"/>
                </a:solidFill>
                <a:latin typeface="Times New Roman" panose="02020603050405020304" pitchFamily="18" charset="0"/>
                <a:cs typeface="Times New Roman" panose="02020603050405020304" pitchFamily="18" charset="0"/>
              </a:rPr>
            </a:br>
            <a:endParaRPr dirty="0"/>
          </a:p>
        </p:txBody>
      </p:sp>
      <p:grpSp>
        <p:nvGrpSpPr>
          <p:cNvPr id="951" name="Google Shape;951;p35"/>
          <p:cNvGrpSpPr/>
          <p:nvPr/>
        </p:nvGrpSpPr>
        <p:grpSpPr>
          <a:xfrm>
            <a:off x="325809" y="1262122"/>
            <a:ext cx="4438425" cy="4444929"/>
            <a:chOff x="323105" y="879455"/>
            <a:chExt cx="3328819" cy="3333697"/>
          </a:xfrm>
        </p:grpSpPr>
        <p:sp>
          <p:nvSpPr>
            <p:cNvPr id="952" name="Google Shape;952;p35"/>
            <p:cNvSpPr/>
            <p:nvPr/>
          </p:nvSpPr>
          <p:spPr>
            <a:xfrm>
              <a:off x="1325087" y="2088070"/>
              <a:ext cx="518250" cy="51825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3200"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1067" dirty="0">
                <a:latin typeface="Times New Roman" panose="02020603050405020304" pitchFamily="18" charset="0"/>
                <a:cs typeface="Times New Roman" panose="02020603050405020304" pitchFamily="18" charset="0"/>
              </a:endParaRPr>
            </a:p>
          </p:txBody>
        </p:sp>
        <p:sp>
          <p:nvSpPr>
            <p:cNvPr id="953" name="Google Shape;953;p35"/>
            <p:cNvSpPr/>
            <p:nvPr/>
          </p:nvSpPr>
          <p:spPr>
            <a:xfrm>
              <a:off x="1628514" y="2127022"/>
              <a:ext cx="359000" cy="559925"/>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solidFill>
              <a:schemeClr val="bg1">
                <a:lumMod val="50000"/>
              </a:schemeClr>
            </a:solidFill>
            <a:ln w="81550" cap="flat" cmpd="sng">
              <a:solidFill>
                <a:schemeClr val="bg1">
                  <a:lumMod val="7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954" name="Google Shape;954;p35"/>
            <p:cNvGrpSpPr/>
            <p:nvPr/>
          </p:nvGrpSpPr>
          <p:grpSpPr>
            <a:xfrm>
              <a:off x="781608" y="879455"/>
              <a:ext cx="1723293" cy="2693718"/>
              <a:chOff x="898758" y="808867"/>
              <a:chExt cx="1723293" cy="2693718"/>
            </a:xfrm>
          </p:grpSpPr>
          <p:sp>
            <p:nvSpPr>
              <p:cNvPr id="955" name="Google Shape;955;p35"/>
              <p:cNvSpPr/>
              <p:nvPr/>
            </p:nvSpPr>
            <p:spPr>
              <a:xfrm>
                <a:off x="2255001" y="2170808"/>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accent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56" name="Google Shape;956;p35"/>
              <p:cNvSpPr/>
              <p:nvPr/>
            </p:nvSpPr>
            <p:spPr>
              <a:xfrm>
                <a:off x="898758" y="2298560"/>
                <a:ext cx="1356243"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accent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57" name="Google Shape;957;p35"/>
              <p:cNvSpPr/>
              <p:nvPr/>
            </p:nvSpPr>
            <p:spPr>
              <a:xfrm>
                <a:off x="1161484" y="808867"/>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tx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sp>
          <p:nvSpPr>
            <p:cNvPr id="963" name="Google Shape;963;p35"/>
            <p:cNvSpPr txBox="1"/>
            <p:nvPr/>
          </p:nvSpPr>
          <p:spPr>
            <a:xfrm>
              <a:off x="816547" y="2713760"/>
              <a:ext cx="1371000" cy="400800"/>
            </a:xfrm>
            <a:prstGeom prst="rect">
              <a:avLst/>
            </a:prstGeom>
            <a:noFill/>
            <a:ln>
              <a:noFill/>
            </a:ln>
          </p:spPr>
          <p:txBody>
            <a:bodyPr spcFirstLastPara="1" wrap="square" lIns="121900" tIns="121900" rIns="121900" bIns="121900" anchor="ctr" anchorCtr="0">
              <a:noAutofit/>
            </a:bodyPr>
            <a:lstStyle/>
            <a:p>
              <a:pPr algn="ctr"/>
              <a:r>
                <a:rPr lang="el-GR" b="1" dirty="0">
                  <a:latin typeface="Times New Roman"/>
                </a:rPr>
                <a:t>Γενετικό υλικό</a:t>
              </a:r>
              <a:endParaRPr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964" name="Google Shape;964;p35"/>
            <p:cNvSpPr txBox="1"/>
            <p:nvPr/>
          </p:nvSpPr>
          <p:spPr>
            <a:xfrm>
              <a:off x="323105" y="4178863"/>
              <a:ext cx="3328819" cy="34289"/>
            </a:xfrm>
            <a:prstGeom prst="rect">
              <a:avLst/>
            </a:prstGeom>
            <a:noFill/>
            <a:ln>
              <a:noFill/>
            </a:ln>
          </p:spPr>
          <p:txBody>
            <a:bodyPr spcFirstLastPara="1" wrap="square" lIns="121900" tIns="121900" rIns="121900" bIns="121900" anchor="ctr" anchorCtr="0">
              <a:noAutofit/>
            </a:bodyPr>
            <a:lstStyle/>
            <a:p>
              <a:r>
                <a:rPr lang="el-GR" sz="1600" dirty="0">
                  <a:latin typeface="Times New Roman"/>
                </a:rPr>
                <a:t>Περιέχεται στο </a:t>
              </a:r>
              <a:r>
                <a:rPr lang="el-GR" sz="1600" dirty="0" err="1">
                  <a:latin typeface="Times New Roman"/>
                </a:rPr>
                <a:t>νουκλεοκαψίδιο</a:t>
              </a:r>
              <a:r>
                <a:rPr lang="el-GR" sz="1600" dirty="0">
                  <a:latin typeface="Times New Roman"/>
                </a:rPr>
                <a:t> και  αποτελείται από δύο πανομοιότυπα αντίγραφα ενός μονόκλωνου γραμμικού μορίου RNA. Περιέχει συνολικά 9 γονίδια που διακρίνονται σε 4 κατηγορίες GAG,POL,ENV και τα βοηθητικά</a:t>
              </a:r>
              <a:r>
                <a:rPr lang="en-US" sz="1600" dirty="0">
                  <a:latin typeface="Times New Roman"/>
                </a:rPr>
                <a:t>.</a:t>
              </a:r>
              <a:endParaRPr sz="1600" dirty="0">
                <a:solidFill>
                  <a:srgbClr val="434343"/>
                </a:solidFill>
                <a:latin typeface="Roboto"/>
                <a:ea typeface="Roboto"/>
                <a:cs typeface="Roboto"/>
                <a:sym typeface="Roboto"/>
              </a:endParaRPr>
            </a:p>
          </p:txBody>
        </p:sp>
      </p:grpSp>
      <p:pic>
        <p:nvPicPr>
          <p:cNvPr id="5" name="Picture 4" descr="A diagram of a virus&#10;&#10;Description automatically generated">
            <a:extLst>
              <a:ext uri="{FF2B5EF4-FFF2-40B4-BE49-F238E27FC236}">
                <a16:creationId xmlns:a16="http://schemas.microsoft.com/office/drawing/2014/main" id="{F6651CB1-1939-061C-832F-F0F7367B4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674" y="3823805"/>
            <a:ext cx="3206196" cy="3054906"/>
          </a:xfrm>
          <a:prstGeom prst="ellipse">
            <a:avLst/>
          </a:prstGeom>
          <a:ln>
            <a:noFill/>
          </a:ln>
          <a:effectLst>
            <a:softEdge rad="112500"/>
          </a:effectLst>
        </p:spPr>
      </p:pic>
      <p:grpSp>
        <p:nvGrpSpPr>
          <p:cNvPr id="965" name="Google Shape;965;p35"/>
          <p:cNvGrpSpPr/>
          <p:nvPr/>
        </p:nvGrpSpPr>
        <p:grpSpPr>
          <a:xfrm>
            <a:off x="1415842" y="1192917"/>
            <a:ext cx="5057500" cy="4132334"/>
            <a:chOff x="1747432" y="844604"/>
            <a:chExt cx="3793126" cy="3099250"/>
          </a:xfrm>
        </p:grpSpPr>
        <p:sp>
          <p:nvSpPr>
            <p:cNvPr id="966" name="Google Shape;966;p35"/>
            <p:cNvSpPr/>
            <p:nvPr/>
          </p:nvSpPr>
          <p:spPr>
            <a:xfrm>
              <a:off x="3706538" y="3084563"/>
              <a:ext cx="518250" cy="517950"/>
            </a:xfrm>
            <a:custGeom>
              <a:avLst/>
              <a:gdLst/>
              <a:ahLst/>
              <a:cxnLst/>
              <a:rect l="l" t="t" r="r" b="b"/>
              <a:pathLst>
                <a:path w="20730" h="20718" extrusionOk="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chemeClr val="bg2">
                <a:lumMod val="75000"/>
              </a:schemeClr>
            </a:solidFill>
            <a:ln>
              <a:noFill/>
            </a:ln>
          </p:spPr>
          <p:txBody>
            <a:bodyPr spcFirstLastPara="1" wrap="square" lIns="121900" tIns="121900" rIns="121900" bIns="121900" anchor="ctr" anchorCtr="0">
              <a:noAutofit/>
            </a:bodyPr>
            <a:lstStyle/>
            <a:p>
              <a:pPr algn="ctr">
                <a:buClr>
                  <a:schemeClr val="dk1"/>
                </a:buClr>
                <a:buSzPts val="1100"/>
              </a:pPr>
              <a:r>
                <a:rPr lang="en" sz="3200"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02</a:t>
              </a:r>
              <a:endParaRPr sz="1067" dirty="0">
                <a:latin typeface="Times New Roman" panose="02020603050405020304" pitchFamily="18" charset="0"/>
                <a:cs typeface="Times New Roman" panose="02020603050405020304" pitchFamily="18" charset="0"/>
              </a:endParaRPr>
            </a:p>
          </p:txBody>
        </p:sp>
        <p:sp>
          <p:nvSpPr>
            <p:cNvPr id="967" name="Google Shape;967;p35"/>
            <p:cNvSpPr/>
            <p:nvPr/>
          </p:nvSpPr>
          <p:spPr>
            <a:xfrm>
              <a:off x="3526163" y="3098563"/>
              <a:ext cx="325650" cy="606650"/>
            </a:xfrm>
            <a:custGeom>
              <a:avLst/>
              <a:gdLst/>
              <a:ahLst/>
              <a:cxnLst/>
              <a:rect l="l" t="t" r="r" b="b"/>
              <a:pathLst>
                <a:path w="13026" h="24266" fill="none" extrusionOk="0">
                  <a:moveTo>
                    <a:pt x="13026" y="24265"/>
                  </a:moveTo>
                  <a:cubicBezTo>
                    <a:pt x="10311" y="23742"/>
                    <a:pt x="7716" y="22420"/>
                    <a:pt x="5608" y="20313"/>
                  </a:cubicBezTo>
                  <a:cubicBezTo>
                    <a:pt x="0" y="14705"/>
                    <a:pt x="0" y="5608"/>
                    <a:pt x="5608" y="1"/>
                  </a:cubicBezTo>
                </a:path>
              </a:pathLst>
            </a:custGeom>
            <a:noFill/>
            <a:ln w="81550" cap="flat" cmpd="sng">
              <a:solidFill>
                <a:schemeClr val="tx2">
                  <a:lumMod val="90000"/>
                  <a:lumOff val="10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968" name="Google Shape;968;p35"/>
            <p:cNvGrpSpPr/>
            <p:nvPr/>
          </p:nvGrpSpPr>
          <p:grpSpPr>
            <a:xfrm flipH="1">
              <a:off x="2895712" y="2195217"/>
              <a:ext cx="1950440" cy="1748637"/>
              <a:chOff x="2655432" y="2114667"/>
              <a:chExt cx="1950440" cy="1748637"/>
            </a:xfrm>
          </p:grpSpPr>
          <p:sp>
            <p:nvSpPr>
              <p:cNvPr id="969" name="Google Shape;969;p35"/>
              <p:cNvSpPr/>
              <p:nvPr/>
            </p:nvSpPr>
            <p:spPr>
              <a:xfrm>
                <a:off x="2655432" y="3258225"/>
                <a:ext cx="367025" cy="126225"/>
              </a:xfrm>
              <a:custGeom>
                <a:avLst/>
                <a:gdLst/>
                <a:ahLst/>
                <a:cxnLst/>
                <a:rect l="l" t="t" r="r" b="b"/>
                <a:pathLst>
                  <a:path w="14681" h="5049" fill="none" extrusionOk="0">
                    <a:moveTo>
                      <a:pt x="0" y="5048"/>
                    </a:moveTo>
                    <a:lnTo>
                      <a:pt x="9633" y="5048"/>
                    </a:lnTo>
                    <a:cubicBezTo>
                      <a:pt x="12419" y="5048"/>
                      <a:pt x="14681" y="2786"/>
                      <a:pt x="14681" y="0"/>
                    </a:cubicBezTo>
                  </a:path>
                </a:pathLst>
              </a:custGeom>
              <a:solidFill>
                <a:schemeClr val="bg2">
                  <a:lumMod val="75000"/>
                </a:schemeClr>
              </a:solidFill>
              <a:ln w="40775" cap="flat" cmpd="sng">
                <a:solidFill>
                  <a:schemeClr val="bg1">
                    <a:lumMod val="7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70" name="Google Shape;970;p35"/>
              <p:cNvSpPr/>
              <p:nvPr/>
            </p:nvSpPr>
            <p:spPr>
              <a:xfrm>
                <a:off x="3024805" y="2114667"/>
                <a:ext cx="1581067" cy="1157711"/>
              </a:xfrm>
              <a:custGeom>
                <a:avLst/>
                <a:gdLst/>
                <a:ahLst/>
                <a:cxnLst/>
                <a:rect l="l" t="t" r="r" b="b"/>
                <a:pathLst>
                  <a:path w="54841" h="48174" fill="none" extrusionOk="0">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chemeClr val="accent2"/>
              </a:solidFill>
              <a:ln w="40775" cap="flat" cmpd="sng">
                <a:solidFill>
                  <a:schemeClr val="bg1">
                    <a:lumMod val="7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71" name="Google Shape;971;p35"/>
              <p:cNvSpPr/>
              <p:nvPr/>
            </p:nvSpPr>
            <p:spPr>
              <a:xfrm>
                <a:off x="2853242" y="3733204"/>
                <a:ext cx="110175" cy="130100"/>
              </a:xfrm>
              <a:custGeom>
                <a:avLst/>
                <a:gdLst/>
                <a:ahLst/>
                <a:cxnLst/>
                <a:rect l="l" t="t" r="r" b="b"/>
                <a:pathLst>
                  <a:path w="4407" h="5204" extrusionOk="0">
                    <a:moveTo>
                      <a:pt x="2287" y="0"/>
                    </a:moveTo>
                    <a:lnTo>
                      <a:pt x="1060" y="1405"/>
                    </a:lnTo>
                    <a:lnTo>
                      <a:pt x="1" y="2631"/>
                    </a:lnTo>
                    <a:lnTo>
                      <a:pt x="2239" y="5203"/>
                    </a:lnTo>
                    <a:lnTo>
                      <a:pt x="4370" y="5203"/>
                    </a:lnTo>
                    <a:lnTo>
                      <a:pt x="2132" y="2631"/>
                    </a:lnTo>
                    <a:lnTo>
                      <a:pt x="4406" y="12"/>
                    </a:lnTo>
                    <a:lnTo>
                      <a:pt x="4394" y="0"/>
                    </a:lnTo>
                    <a:close/>
                  </a:path>
                </a:pathLst>
              </a:custGeom>
              <a:solidFill>
                <a:schemeClr val="tx1"/>
              </a:solidFill>
              <a:ln>
                <a:solidFill>
                  <a:schemeClr val="bg1">
                    <a:lumMod val="75000"/>
                  </a:schemeClr>
                </a:solidFill>
              </a:ln>
            </p:spPr>
            <p:txBody>
              <a:bodyPr spcFirstLastPara="1" wrap="square" lIns="121900" tIns="121900" rIns="121900" bIns="121900" anchor="ctr" anchorCtr="0">
                <a:noAutofit/>
              </a:bodyPr>
              <a:lstStyle/>
              <a:p>
                <a:endParaRPr sz="2400"/>
              </a:p>
            </p:txBody>
          </p:sp>
        </p:grpSp>
        <p:sp>
          <p:nvSpPr>
            <p:cNvPr id="977" name="Google Shape;977;p35"/>
            <p:cNvSpPr txBox="1"/>
            <p:nvPr/>
          </p:nvSpPr>
          <p:spPr>
            <a:xfrm>
              <a:off x="2872078" y="2617028"/>
              <a:ext cx="1732381" cy="400800"/>
            </a:xfrm>
            <a:prstGeom prst="rect">
              <a:avLst/>
            </a:prstGeom>
            <a:noFill/>
            <a:ln>
              <a:noFill/>
            </a:ln>
          </p:spPr>
          <p:txBody>
            <a:bodyPr spcFirstLastPara="1" wrap="square" lIns="121900" tIns="121900" rIns="121900" bIns="121900" anchor="ctr" anchorCtr="0">
              <a:noAutofit/>
            </a:bodyPr>
            <a:lstStyle/>
            <a:p>
              <a:pPr algn="ctr"/>
              <a:r>
                <a:rPr lang="el-GR" b="1" dirty="0">
                  <a:latin typeface="Times New Roman"/>
                </a:rPr>
                <a:t>Ομάδες πρωτεϊνών </a:t>
              </a:r>
              <a:endParaRPr b="1" dirty="0">
                <a:latin typeface="Times New Roman"/>
                <a:sym typeface="Fira Sans Extra Condensed Medium"/>
              </a:endParaRPr>
            </a:p>
          </p:txBody>
        </p:sp>
        <p:sp>
          <p:nvSpPr>
            <p:cNvPr id="978" name="Google Shape;978;p35"/>
            <p:cNvSpPr txBox="1"/>
            <p:nvPr/>
          </p:nvSpPr>
          <p:spPr>
            <a:xfrm>
              <a:off x="1747432" y="844604"/>
              <a:ext cx="3793126" cy="1012049"/>
            </a:xfrm>
            <a:prstGeom prst="rect">
              <a:avLst/>
            </a:prstGeom>
            <a:noFill/>
            <a:ln>
              <a:noFill/>
            </a:ln>
          </p:spPr>
          <p:txBody>
            <a:bodyPr spcFirstLastPara="1" wrap="square" lIns="121900" tIns="121900" rIns="121900" bIns="121900" anchor="ctr" anchorCtr="0">
              <a:noAutofit/>
            </a:bodyPr>
            <a:lstStyle/>
            <a:p>
              <a:r>
                <a:rPr lang="el-GR" sz="1600" dirty="0">
                  <a:latin typeface="Times New Roman"/>
                </a:rPr>
                <a:t>Περιέχει διάφορες ομάδες πρωτεϊνών και ενζύμων που απαιτούνται για την αναπαραγωγή του ιού και την ενσωμάτωση του γενετικού υλικού στον ξενιστή. Όπως η αντίστροφη </a:t>
              </a:r>
              <a:r>
                <a:rPr lang="el-GR" sz="1600" dirty="0" err="1">
                  <a:latin typeface="Times New Roman"/>
                </a:rPr>
                <a:t>μεταγραφάση</a:t>
              </a:r>
              <a:r>
                <a:rPr lang="el-GR" sz="1600" dirty="0">
                  <a:latin typeface="Times New Roman"/>
                </a:rPr>
                <a:t>, η </a:t>
              </a:r>
              <a:r>
                <a:rPr lang="el-GR" sz="1600" dirty="0" err="1">
                  <a:latin typeface="Times New Roman"/>
                </a:rPr>
                <a:t>ιντεγκράση</a:t>
              </a:r>
              <a:r>
                <a:rPr lang="el-GR" sz="1600" dirty="0">
                  <a:latin typeface="Times New Roman"/>
                </a:rPr>
                <a:t>,</a:t>
              </a:r>
              <a:r>
                <a:rPr lang="en-GB" sz="1600" dirty="0">
                  <a:latin typeface="Times New Roman"/>
                </a:rPr>
                <a:t> </a:t>
              </a:r>
              <a:r>
                <a:rPr lang="el-GR" sz="1600" dirty="0" err="1">
                  <a:latin typeface="Times New Roman"/>
                </a:rPr>
                <a:t>πρωτεάση</a:t>
              </a:r>
              <a:r>
                <a:rPr lang="el-GR" sz="1600" dirty="0">
                  <a:latin typeface="Times New Roman"/>
                </a:rPr>
                <a:t>, ένα μόριο </a:t>
              </a:r>
              <a:r>
                <a:rPr lang="en-US" sz="1600" dirty="0">
                  <a:latin typeface="Times New Roman"/>
                </a:rPr>
                <a:t>tRNA</a:t>
              </a:r>
              <a:r>
                <a:rPr lang="el-GR" sz="1600" dirty="0">
                  <a:latin typeface="Times New Roman"/>
                </a:rPr>
                <a:t> που φέρει το </a:t>
              </a:r>
              <a:r>
                <a:rPr lang="el-GR" sz="1600" dirty="0" err="1">
                  <a:latin typeface="Times New Roman"/>
                </a:rPr>
                <a:t>αμινοξύ</a:t>
              </a:r>
              <a:r>
                <a:rPr lang="el-GR" sz="1600" dirty="0">
                  <a:latin typeface="Times New Roman"/>
                </a:rPr>
                <a:t> </a:t>
              </a:r>
              <a:r>
                <a:rPr lang="el-GR" sz="1600" dirty="0" err="1">
                  <a:latin typeface="Times New Roman"/>
                </a:rPr>
                <a:t>λυσίνη</a:t>
              </a:r>
              <a:r>
                <a:rPr lang="el-GR" sz="1600" dirty="0">
                  <a:latin typeface="Times New Roman"/>
                </a:rPr>
                <a:t>.​</a:t>
              </a:r>
              <a:endParaRPr sz="1600" dirty="0">
                <a:latin typeface="Times New Roman"/>
                <a:sym typeface="Roboto"/>
              </a:endParaRPr>
            </a:p>
          </p:txBody>
        </p:sp>
      </p:grpSp>
      <p:grpSp>
        <p:nvGrpSpPr>
          <p:cNvPr id="979" name="Google Shape;979;p35"/>
          <p:cNvGrpSpPr/>
          <p:nvPr/>
        </p:nvGrpSpPr>
        <p:grpSpPr>
          <a:xfrm>
            <a:off x="5264513" y="1027900"/>
            <a:ext cx="3021072" cy="5060951"/>
            <a:chOff x="4563700" y="653303"/>
            <a:chExt cx="2104330" cy="3795713"/>
          </a:xfrm>
        </p:grpSpPr>
        <p:sp>
          <p:nvSpPr>
            <p:cNvPr id="980" name="Google Shape;980;p35"/>
            <p:cNvSpPr/>
            <p:nvPr/>
          </p:nvSpPr>
          <p:spPr>
            <a:xfrm>
              <a:off x="5116038" y="1960313"/>
              <a:ext cx="517950" cy="518250"/>
            </a:xfrm>
            <a:custGeom>
              <a:avLst/>
              <a:gdLst/>
              <a:ahLst/>
              <a:cxnLst/>
              <a:rect l="l" t="t" r="r" b="b"/>
              <a:pathLst>
                <a:path w="20718" h="20730" extrusionOk="0">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tx2">
                <a:lumMod val="75000"/>
                <a:lumOff val="25000"/>
              </a:schemeClr>
            </a:solidFill>
            <a:ln>
              <a:noFill/>
            </a:ln>
          </p:spPr>
          <p:txBody>
            <a:bodyPr spcFirstLastPara="1" wrap="square" lIns="121900" tIns="121900" rIns="121900" bIns="121900" anchor="ctr" anchorCtr="0">
              <a:noAutofit/>
            </a:bodyPr>
            <a:lstStyle/>
            <a:p>
              <a:pPr algn="ctr">
                <a:buClr>
                  <a:schemeClr val="dk1"/>
                </a:buClr>
                <a:buSzPts val="1100"/>
              </a:pPr>
              <a:r>
                <a:rPr lang="en" sz="3200"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03</a:t>
              </a:r>
              <a:endParaRPr lang="en" sz="1067" dirty="0">
                <a:latin typeface="Times New Roman" panose="02020603050405020304" pitchFamily="18" charset="0"/>
                <a:cs typeface="Times New Roman" panose="02020603050405020304" pitchFamily="18" charset="0"/>
              </a:endParaRPr>
            </a:p>
          </p:txBody>
        </p:sp>
        <p:sp>
          <p:nvSpPr>
            <p:cNvPr id="981" name="Google Shape;981;p35"/>
            <p:cNvSpPr/>
            <p:nvPr/>
          </p:nvSpPr>
          <p:spPr>
            <a:xfrm>
              <a:off x="5375013" y="2018663"/>
              <a:ext cx="359275" cy="559925"/>
            </a:xfrm>
            <a:custGeom>
              <a:avLst/>
              <a:gdLst/>
              <a:ahLst/>
              <a:cxnLst/>
              <a:rect l="l" t="t" r="r" b="b"/>
              <a:pathLst>
                <a:path w="14371" h="22397" fill="none" extrusionOk="0">
                  <a:moveTo>
                    <a:pt x="11918" y="1"/>
                  </a:moveTo>
                  <a:cubicBezTo>
                    <a:pt x="13466" y="2298"/>
                    <a:pt x="14371" y="5061"/>
                    <a:pt x="14371" y="8037"/>
                  </a:cubicBezTo>
                  <a:cubicBezTo>
                    <a:pt x="14371" y="15967"/>
                    <a:pt x="7930" y="22396"/>
                    <a:pt x="0" y="22396"/>
                  </a:cubicBezTo>
                </a:path>
              </a:pathLst>
            </a:custGeom>
            <a:noFill/>
            <a:ln w="81550" cap="flat" cmpd="sng">
              <a:solidFill>
                <a:schemeClr val="bg1">
                  <a:lumMod val="50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982" name="Google Shape;982;p35"/>
            <p:cNvGrpSpPr/>
            <p:nvPr/>
          </p:nvGrpSpPr>
          <p:grpSpPr>
            <a:xfrm>
              <a:off x="4577079" y="653303"/>
              <a:ext cx="1738025" cy="2835960"/>
              <a:chOff x="4618913" y="582715"/>
              <a:chExt cx="1738025" cy="2835960"/>
            </a:xfrm>
          </p:grpSpPr>
          <p:sp>
            <p:nvSpPr>
              <p:cNvPr id="983" name="Google Shape;983;p35"/>
              <p:cNvSpPr/>
              <p:nvPr/>
            </p:nvSpPr>
            <p:spPr>
              <a:xfrm>
                <a:off x="5989913" y="2088450"/>
                <a:ext cx="367025" cy="126225"/>
              </a:xfrm>
              <a:custGeom>
                <a:avLst/>
                <a:gdLst/>
                <a:ahLst/>
                <a:cxnLst/>
                <a:rect l="l" t="t" r="r" b="b"/>
                <a:pathLst>
                  <a:path w="14681" h="5049" fill="none" extrusionOk="0">
                    <a:moveTo>
                      <a:pt x="14681" y="0"/>
                    </a:moveTo>
                    <a:lnTo>
                      <a:pt x="5037" y="0"/>
                    </a:lnTo>
                    <a:cubicBezTo>
                      <a:pt x="2262" y="0"/>
                      <a:pt x="0" y="2262"/>
                      <a:pt x="0" y="5048"/>
                    </a:cubicBezTo>
                  </a:path>
                </a:pathLst>
              </a:custGeom>
              <a:solidFill>
                <a:schemeClr val="tx2">
                  <a:lumMod val="75000"/>
                  <a:lumOff val="25000"/>
                </a:schemeClr>
              </a:solidFill>
              <a:ln w="40775" cap="flat" cmpd="sng">
                <a:solidFill>
                  <a:schemeClr val="tx2">
                    <a:lumMod val="75000"/>
                    <a:lumOff val="2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84" name="Google Shape;984;p35"/>
              <p:cNvSpPr/>
              <p:nvPr/>
            </p:nvSpPr>
            <p:spPr>
              <a:xfrm>
                <a:off x="4618913" y="2214650"/>
                <a:ext cx="1371025" cy="1204025"/>
              </a:xfrm>
              <a:custGeom>
                <a:avLst/>
                <a:gdLst/>
                <a:ahLst/>
                <a:cxnLst/>
                <a:rect l="l" t="t" r="r" b="b"/>
                <a:pathLst>
                  <a:path w="54841" h="48161" fill="none" extrusionOk="0">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w="40775" cap="flat" cmpd="sng">
                <a:solidFill>
                  <a:schemeClr val="tx2">
                    <a:lumMod val="75000"/>
                    <a:lumOff val="2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85" name="Google Shape;985;p35"/>
              <p:cNvSpPr/>
              <p:nvPr/>
            </p:nvSpPr>
            <p:spPr>
              <a:xfrm>
                <a:off x="5675822" y="582715"/>
                <a:ext cx="110150" cy="129800"/>
              </a:xfrm>
              <a:custGeom>
                <a:avLst/>
                <a:gdLst/>
                <a:ahLst/>
                <a:cxnLst/>
                <a:rect l="l" t="t" r="r" b="b"/>
                <a:pathLst>
                  <a:path w="4406" h="5192" extrusionOk="0">
                    <a:moveTo>
                      <a:pt x="24" y="0"/>
                    </a:moveTo>
                    <a:lnTo>
                      <a:pt x="2274" y="2572"/>
                    </a:lnTo>
                    <a:lnTo>
                      <a:pt x="0" y="5180"/>
                    </a:lnTo>
                    <a:lnTo>
                      <a:pt x="12" y="5192"/>
                    </a:lnTo>
                    <a:lnTo>
                      <a:pt x="2119" y="5192"/>
                    </a:lnTo>
                    <a:lnTo>
                      <a:pt x="3334" y="3799"/>
                    </a:lnTo>
                    <a:lnTo>
                      <a:pt x="4405" y="2572"/>
                    </a:lnTo>
                    <a:lnTo>
                      <a:pt x="2167" y="0"/>
                    </a:lnTo>
                    <a:close/>
                  </a:path>
                </a:pathLst>
              </a:custGeom>
              <a:solidFill>
                <a:schemeClr val="tx1"/>
              </a:solidFill>
              <a:ln>
                <a:solidFill>
                  <a:schemeClr val="tx2">
                    <a:lumMod val="75000"/>
                    <a:lumOff val="25000"/>
                  </a:schemeClr>
                </a:solidFill>
              </a:ln>
            </p:spPr>
            <p:txBody>
              <a:bodyPr spcFirstLastPara="1" wrap="square" lIns="121900" tIns="121900" rIns="121900" bIns="121900" anchor="ctr" anchorCtr="0">
                <a:noAutofit/>
              </a:bodyPr>
              <a:lstStyle/>
              <a:p>
                <a:endParaRPr sz="2400"/>
              </a:p>
            </p:txBody>
          </p:sp>
        </p:grpSp>
        <p:sp>
          <p:nvSpPr>
            <p:cNvPr id="991" name="Google Shape;991;p35"/>
            <p:cNvSpPr txBox="1"/>
            <p:nvPr/>
          </p:nvSpPr>
          <p:spPr>
            <a:xfrm>
              <a:off x="4577079" y="2621023"/>
              <a:ext cx="1371000" cy="400800"/>
            </a:xfrm>
            <a:prstGeom prst="rect">
              <a:avLst/>
            </a:prstGeom>
            <a:noFill/>
            <a:ln>
              <a:noFill/>
            </a:ln>
          </p:spPr>
          <p:txBody>
            <a:bodyPr spcFirstLastPara="1" wrap="square" lIns="121900" tIns="121900" rIns="121900" bIns="121900" anchor="ctr" anchorCtr="0">
              <a:noAutofit/>
            </a:bodyPr>
            <a:lstStyle/>
            <a:p>
              <a:pPr algn="ctr"/>
              <a:r>
                <a:rPr lang="el-GR" b="1" dirty="0" err="1">
                  <a:latin typeface="Times New Roman"/>
                  <a:sym typeface="Fira Sans Extra Condensed Medium"/>
                </a:rPr>
                <a:t>Ιϊκός</a:t>
              </a:r>
              <a:r>
                <a:rPr lang="el-GR" b="1" dirty="0">
                  <a:latin typeface="Times New Roman"/>
                  <a:sym typeface="Fira Sans Extra Condensed Medium"/>
                </a:rPr>
                <a:t> φάκελος</a:t>
              </a:r>
              <a:endParaRPr b="1" dirty="0">
                <a:latin typeface="Times New Roman"/>
                <a:sym typeface="Fira Sans Extra Condensed Medium"/>
              </a:endParaRPr>
            </a:p>
          </p:txBody>
        </p:sp>
        <p:sp>
          <p:nvSpPr>
            <p:cNvPr id="992" name="Google Shape;992;p35"/>
            <p:cNvSpPr txBox="1"/>
            <p:nvPr/>
          </p:nvSpPr>
          <p:spPr>
            <a:xfrm>
              <a:off x="4563700" y="3876316"/>
              <a:ext cx="2104330" cy="572700"/>
            </a:xfrm>
            <a:prstGeom prst="rect">
              <a:avLst/>
            </a:prstGeom>
            <a:noFill/>
            <a:ln>
              <a:noFill/>
            </a:ln>
          </p:spPr>
          <p:txBody>
            <a:bodyPr spcFirstLastPara="1" wrap="square" lIns="121900" tIns="121900" rIns="121900" bIns="121900" anchor="ctr" anchorCtr="0">
              <a:noAutofit/>
            </a:bodyPr>
            <a:lstStyle/>
            <a:p>
              <a:r>
                <a:rPr lang="el-GR" sz="1600" dirty="0">
                  <a:latin typeface="Times New Roman"/>
                </a:rPr>
                <a:t>Περιβάλλεται από μια </a:t>
              </a:r>
              <a:r>
                <a:rPr lang="el-GR" sz="1600" dirty="0" err="1">
                  <a:latin typeface="Times New Roman"/>
                </a:rPr>
                <a:t>λιπιδική</a:t>
              </a:r>
              <a:r>
                <a:rPr lang="el-GR" sz="1600" dirty="0">
                  <a:latin typeface="Times New Roman"/>
                </a:rPr>
                <a:t> </a:t>
              </a:r>
              <a:r>
                <a:rPr lang="el-GR" sz="1600" dirty="0" err="1">
                  <a:latin typeface="Times New Roman"/>
                </a:rPr>
                <a:t>διπλοστιβάδα</a:t>
              </a:r>
              <a:r>
                <a:rPr lang="el-GR" sz="1600" dirty="0">
                  <a:latin typeface="Times New Roman"/>
                </a:rPr>
                <a:t>. </a:t>
              </a:r>
            </a:p>
            <a:p>
              <a:r>
                <a:rPr lang="el-GR" sz="1600" dirty="0">
                  <a:latin typeface="Times New Roman"/>
                </a:rPr>
                <a:t>Με κύρια λειτουργία την προστασία και την εύκολη είσοδο του στα κύτταρα του ξενιστή</a:t>
              </a:r>
              <a:r>
                <a:rPr lang="en-US" sz="1600" dirty="0">
                  <a:latin typeface="Times New Roman"/>
                </a:rPr>
                <a:t>.</a:t>
              </a:r>
              <a:r>
                <a:rPr lang="el-GR" sz="1600" dirty="0">
                  <a:latin typeface="Times New Roman"/>
                  <a:cs typeface="Times New Roman"/>
                </a:rPr>
                <a:t>​</a:t>
              </a:r>
              <a:endParaRPr sz="1600" dirty="0">
                <a:solidFill>
                  <a:srgbClr val="434343"/>
                </a:solidFill>
                <a:latin typeface="Roboto"/>
                <a:ea typeface="Roboto"/>
                <a:cs typeface="Roboto"/>
                <a:sym typeface="Roboto"/>
              </a:endParaRPr>
            </a:p>
          </p:txBody>
        </p:sp>
      </p:grpSp>
      <p:grpSp>
        <p:nvGrpSpPr>
          <p:cNvPr id="993" name="Google Shape;993;p35"/>
          <p:cNvGrpSpPr/>
          <p:nvPr/>
        </p:nvGrpSpPr>
        <p:grpSpPr>
          <a:xfrm>
            <a:off x="6866025" y="1539284"/>
            <a:ext cx="5057499" cy="3359650"/>
            <a:chOff x="5774490" y="1185476"/>
            <a:chExt cx="3678280" cy="2519737"/>
          </a:xfrm>
        </p:grpSpPr>
        <p:sp>
          <p:nvSpPr>
            <p:cNvPr id="994" name="Google Shape;994;p35"/>
            <p:cNvSpPr/>
            <p:nvPr/>
          </p:nvSpPr>
          <p:spPr>
            <a:xfrm>
              <a:off x="6805888" y="3084563"/>
              <a:ext cx="518250" cy="517950"/>
            </a:xfrm>
            <a:custGeom>
              <a:avLst/>
              <a:gdLst/>
              <a:ahLst/>
              <a:cxnLst/>
              <a:rect l="l" t="t" r="r" b="b"/>
              <a:pathLst>
                <a:path w="20730" h="20718" extrusionOk="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chemeClr val="bg1">
                <a:lumMod val="50000"/>
              </a:schemeClr>
            </a:solidFill>
            <a:ln>
              <a:noFill/>
            </a:ln>
          </p:spPr>
          <p:txBody>
            <a:bodyPr spcFirstLastPara="1" wrap="square" lIns="121900" tIns="121900" rIns="121900" bIns="121900" anchor="ctr" anchorCtr="0">
              <a:noAutofit/>
            </a:bodyPr>
            <a:lstStyle/>
            <a:p>
              <a:pPr algn="ctr">
                <a:buClr>
                  <a:schemeClr val="dk1"/>
                </a:buClr>
                <a:buSzPts val="1100"/>
              </a:pPr>
              <a:r>
                <a:rPr lang="en" sz="3200" dirty="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04</a:t>
              </a:r>
              <a:endParaRPr sz="1067" dirty="0">
                <a:latin typeface="Times New Roman" panose="02020603050405020304" pitchFamily="18" charset="0"/>
                <a:cs typeface="Times New Roman" panose="02020603050405020304" pitchFamily="18" charset="0"/>
              </a:endParaRPr>
            </a:p>
          </p:txBody>
        </p:sp>
        <p:sp>
          <p:nvSpPr>
            <p:cNvPr id="995" name="Google Shape;995;p35"/>
            <p:cNvSpPr/>
            <p:nvPr/>
          </p:nvSpPr>
          <p:spPr>
            <a:xfrm>
              <a:off x="6625513" y="3098563"/>
              <a:ext cx="325950" cy="606650"/>
            </a:xfrm>
            <a:custGeom>
              <a:avLst/>
              <a:gdLst/>
              <a:ahLst/>
              <a:cxnLst/>
              <a:rect l="l" t="t" r="r" b="b"/>
              <a:pathLst>
                <a:path w="13038" h="24266" fill="none" extrusionOk="0">
                  <a:moveTo>
                    <a:pt x="13038" y="24265"/>
                  </a:moveTo>
                  <a:cubicBezTo>
                    <a:pt x="10311" y="23742"/>
                    <a:pt x="7716" y="22420"/>
                    <a:pt x="5620" y="20313"/>
                  </a:cubicBezTo>
                  <a:cubicBezTo>
                    <a:pt x="0" y="14705"/>
                    <a:pt x="0" y="5608"/>
                    <a:pt x="5620" y="1"/>
                  </a:cubicBezTo>
                </a:path>
              </a:pathLst>
            </a:custGeom>
            <a:noFill/>
            <a:ln w="81550" cap="flat" cmpd="sng">
              <a:solidFill>
                <a:schemeClr val="tx2">
                  <a:lumMod val="75000"/>
                  <a:lumOff val="25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998" name="Google Shape;998;p35"/>
            <p:cNvSpPr/>
            <p:nvPr/>
          </p:nvSpPr>
          <p:spPr>
            <a:xfrm flipH="1">
              <a:off x="6125638" y="2170175"/>
              <a:ext cx="1371025" cy="1204350"/>
            </a:xfrm>
            <a:custGeom>
              <a:avLst/>
              <a:gdLst/>
              <a:ahLst/>
              <a:cxnLst/>
              <a:rect l="l" t="t" r="r" b="b"/>
              <a:pathLst>
                <a:path w="54841" h="48174" fill="none" extrusionOk="0">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noFill/>
            <a:ln w="40775" cap="flat" cmpd="sng">
              <a:solidFill>
                <a:schemeClr val="bg1">
                  <a:lumMod val="50000"/>
                </a:schemeClr>
              </a:solidFill>
              <a:prstDash val="solid"/>
              <a:miter lim="11906"/>
              <a:headEnd type="none" w="sm" len="sm"/>
              <a:tailEnd type="none" w="sm" len="sm"/>
            </a:ln>
          </p:spPr>
          <p:txBody>
            <a:bodyPr spcFirstLastPara="1" wrap="square" lIns="121900" tIns="121900" rIns="121900" bIns="121900" anchor="ctr" anchorCtr="0">
              <a:noAutofit/>
            </a:bodyPr>
            <a:lstStyle/>
            <a:p>
              <a:endParaRPr sz="2400" dirty="0"/>
            </a:p>
          </p:txBody>
        </p:sp>
        <p:sp>
          <p:nvSpPr>
            <p:cNvPr id="1005" name="Google Shape;1005;p35"/>
            <p:cNvSpPr txBox="1"/>
            <p:nvPr/>
          </p:nvSpPr>
          <p:spPr>
            <a:xfrm>
              <a:off x="6155847" y="2607854"/>
              <a:ext cx="1371000" cy="400800"/>
            </a:xfrm>
            <a:prstGeom prst="rect">
              <a:avLst/>
            </a:prstGeom>
            <a:noFill/>
            <a:ln>
              <a:noFill/>
            </a:ln>
          </p:spPr>
          <p:txBody>
            <a:bodyPr spcFirstLastPara="1" wrap="square" lIns="121900" tIns="121900" rIns="121900" bIns="121900" anchor="ctr" anchorCtr="0">
              <a:noAutofit/>
            </a:bodyPr>
            <a:lstStyle/>
            <a:p>
              <a:pPr algn="ctr"/>
              <a:r>
                <a:rPr lang="el-GR" b="1" dirty="0" err="1">
                  <a:latin typeface="Times New Roman"/>
                  <a:sym typeface="Fira Sans Extra Condensed Medium"/>
                </a:rPr>
                <a:t>Γόμφιδες</a:t>
              </a:r>
              <a:endParaRPr b="1" dirty="0">
                <a:latin typeface="Times New Roman"/>
                <a:sym typeface="Fira Sans Extra Condensed Medium"/>
              </a:endParaRPr>
            </a:p>
          </p:txBody>
        </p:sp>
        <p:sp>
          <p:nvSpPr>
            <p:cNvPr id="1006" name="Google Shape;1006;p35"/>
            <p:cNvSpPr txBox="1"/>
            <p:nvPr/>
          </p:nvSpPr>
          <p:spPr>
            <a:xfrm>
              <a:off x="5774490" y="1185476"/>
              <a:ext cx="3678280" cy="395440"/>
            </a:xfrm>
            <a:prstGeom prst="rect">
              <a:avLst/>
            </a:prstGeom>
            <a:noFill/>
            <a:ln>
              <a:noFill/>
            </a:ln>
          </p:spPr>
          <p:txBody>
            <a:bodyPr spcFirstLastPara="1" wrap="square" lIns="121900" tIns="121900" rIns="121900" bIns="121900" anchor="ctr" anchorCtr="0">
              <a:noAutofit/>
            </a:bodyPr>
            <a:lstStyle/>
            <a:p>
              <a:r>
                <a:rPr lang="en-US" sz="1600" dirty="0">
                  <a:latin typeface="Times New Roman"/>
                </a:rPr>
                <a:t>A</a:t>
              </a:r>
              <a:r>
                <a:rPr lang="el-GR" sz="1600" dirty="0" err="1">
                  <a:latin typeface="Times New Roman"/>
                </a:rPr>
                <a:t>ναφέρονται</a:t>
              </a:r>
              <a:r>
                <a:rPr lang="el-GR" sz="1600" dirty="0">
                  <a:latin typeface="Times New Roman"/>
                </a:rPr>
                <a:t> στις </a:t>
              </a:r>
              <a:r>
                <a:rPr lang="el-GR" sz="1600" dirty="0" err="1">
                  <a:latin typeface="Times New Roman"/>
                </a:rPr>
                <a:t>γλυκοπρωτεΐνες</a:t>
              </a:r>
              <a:r>
                <a:rPr lang="el-GR" sz="1600" dirty="0">
                  <a:latin typeface="Times New Roman"/>
                </a:rPr>
                <a:t> που βρίσκονται στην επιφάνεια του ιού και συμμετέχουν στην αναγνώριση και τη σύνδεσή του με τα κύτταρα του ξενιστή αποτελούνται από</a:t>
              </a:r>
              <a:r>
                <a:rPr lang="en-GB" sz="1600" dirty="0">
                  <a:latin typeface="Times New Roman"/>
                </a:rPr>
                <a:t> </a:t>
              </a:r>
              <a:r>
                <a:rPr lang="el-GR" sz="1600" dirty="0">
                  <a:latin typeface="Times New Roman"/>
                </a:rPr>
                <a:t>τη </a:t>
              </a:r>
              <a:r>
                <a:rPr lang="el-GR" sz="1600" dirty="0" err="1">
                  <a:latin typeface="Times New Roman"/>
                </a:rPr>
                <a:t>γλυκοπρωτεΐνη</a:t>
              </a:r>
              <a:r>
                <a:rPr lang="el-GR" sz="1600" dirty="0">
                  <a:latin typeface="Times New Roman"/>
                </a:rPr>
                <a:t> επιφάνειας </a:t>
              </a:r>
              <a:r>
                <a:rPr lang="en-US" sz="1600" dirty="0">
                  <a:latin typeface="Times New Roman"/>
                </a:rPr>
                <a:t>gp120</a:t>
              </a:r>
              <a:r>
                <a:rPr lang="el-GR" sz="1600" dirty="0">
                  <a:latin typeface="Times New Roman"/>
                </a:rPr>
                <a:t> που συνδέεται με τα </a:t>
              </a:r>
              <a:r>
                <a:rPr lang="en-US" sz="1600" dirty="0">
                  <a:latin typeface="Times New Roman"/>
                </a:rPr>
                <a:t>CD4</a:t>
              </a:r>
              <a:r>
                <a:rPr lang="el-GR" sz="1600" dirty="0">
                  <a:latin typeface="Times New Roman"/>
                </a:rPr>
                <a:t> λεμφοκύτταρα και υπόλοιπα κύτταρα του ανοσοποιητικού</a:t>
              </a:r>
              <a:r>
                <a:rPr lang="en-US" sz="1600" dirty="0">
                  <a:latin typeface="Times New Roman"/>
                </a:rPr>
                <a:t> </a:t>
              </a:r>
              <a:r>
                <a:rPr lang="el-GR" sz="1600" dirty="0">
                  <a:latin typeface="Times New Roman"/>
                </a:rPr>
                <a:t>και τη πρωτεΐνη </a:t>
              </a:r>
              <a:r>
                <a:rPr lang="en-US" sz="1600" dirty="0">
                  <a:latin typeface="Times New Roman"/>
                </a:rPr>
                <a:t>gp41</a:t>
              </a:r>
              <a:r>
                <a:rPr lang="el-GR" sz="1600" dirty="0">
                  <a:latin typeface="Times New Roman"/>
                </a:rPr>
                <a:t> που συμβάλλει στην είσοδο του ιού. </a:t>
              </a:r>
              <a:endParaRPr sz="1600" dirty="0">
                <a:solidFill>
                  <a:srgbClr val="434343"/>
                </a:solidFill>
                <a:latin typeface="Roboto"/>
                <a:ea typeface="Roboto"/>
                <a:cs typeface="Roboto"/>
                <a:sym typeface="Roboto"/>
              </a:endParaRPr>
            </a:p>
          </p:txBody>
        </p:sp>
      </p:grpSp>
      <p:sp>
        <p:nvSpPr>
          <p:cNvPr id="6" name="Google Shape;971;p35">
            <a:extLst>
              <a:ext uri="{FF2B5EF4-FFF2-40B4-BE49-F238E27FC236}">
                <a16:creationId xmlns:a16="http://schemas.microsoft.com/office/drawing/2014/main" id="{01E2D145-E049-246B-59D0-539EC794D8CE}"/>
              </a:ext>
            </a:extLst>
          </p:cNvPr>
          <p:cNvSpPr/>
          <p:nvPr/>
        </p:nvSpPr>
        <p:spPr>
          <a:xfrm flipH="1">
            <a:off x="218222" y="5139105"/>
            <a:ext cx="146900" cy="173467"/>
          </a:xfrm>
          <a:custGeom>
            <a:avLst/>
            <a:gdLst/>
            <a:ahLst/>
            <a:cxnLst/>
            <a:rect l="l" t="t" r="r" b="b"/>
            <a:pathLst>
              <a:path w="4407" h="5204" extrusionOk="0">
                <a:moveTo>
                  <a:pt x="2287" y="0"/>
                </a:moveTo>
                <a:lnTo>
                  <a:pt x="1060" y="1405"/>
                </a:lnTo>
                <a:lnTo>
                  <a:pt x="1" y="2631"/>
                </a:lnTo>
                <a:lnTo>
                  <a:pt x="2239" y="5203"/>
                </a:lnTo>
                <a:lnTo>
                  <a:pt x="4370" y="5203"/>
                </a:lnTo>
                <a:lnTo>
                  <a:pt x="2132" y="2631"/>
                </a:lnTo>
                <a:lnTo>
                  <a:pt x="4406" y="12"/>
                </a:lnTo>
                <a:lnTo>
                  <a:pt x="4394" y="0"/>
                </a:lnTo>
                <a:close/>
              </a:path>
            </a:pathLst>
          </a:custGeom>
          <a:solidFill>
            <a:schemeClr val="tx1"/>
          </a:solidFill>
          <a:ln>
            <a:solidFill>
              <a:schemeClr val="bg1">
                <a:lumMod val="75000"/>
              </a:schemeClr>
            </a:solidFill>
          </a:ln>
        </p:spPr>
        <p:txBody>
          <a:bodyPr spcFirstLastPara="1" wrap="square" lIns="121900" tIns="121900" rIns="121900" bIns="121900" anchor="ctr" anchorCtr="0">
            <a:noAutofit/>
          </a:bodyPr>
          <a:lstStyle/>
          <a:p>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9273F8-91E4-1F72-6FF1-F3CC412B7044}"/>
              </a:ext>
            </a:extLst>
          </p:cNvPr>
          <p:cNvSpPr>
            <a:spLocks noGrp="1"/>
          </p:cNvSpPr>
          <p:nvPr>
            <p:ph type="title"/>
          </p:nvPr>
        </p:nvSpPr>
        <p:spPr>
          <a:xfrm>
            <a:off x="456699" y="-244275"/>
            <a:ext cx="10515600" cy="1325563"/>
          </a:xfrm>
        </p:spPr>
        <p:txBody>
          <a:bodyPr/>
          <a:lstStyle/>
          <a:p>
            <a:pPr algn="ctr"/>
            <a:r>
              <a:rPr lang="el-GR" sz="2400" dirty="0">
                <a:solidFill>
                  <a:schemeClr val="dk1"/>
                </a:solidFill>
                <a:latin typeface="Times New Roman"/>
                <a:cs typeface="Times New Roman"/>
              </a:rPr>
              <a:t>01. ΓΟΝΙΔΙΩΜΑ </a:t>
            </a:r>
            <a:r>
              <a:rPr lang="en-US" sz="2400" dirty="0">
                <a:solidFill>
                  <a:schemeClr val="dk1"/>
                </a:solidFill>
                <a:latin typeface="Times New Roman"/>
                <a:cs typeface="Times New Roman"/>
              </a:rPr>
              <a:t>HIV</a:t>
            </a:r>
            <a:endParaRPr lang="el-GR" dirty="0"/>
          </a:p>
        </p:txBody>
      </p:sp>
      <p:sp>
        <p:nvSpPr>
          <p:cNvPr id="15" name="TextBox 14">
            <a:extLst>
              <a:ext uri="{FF2B5EF4-FFF2-40B4-BE49-F238E27FC236}">
                <a16:creationId xmlns:a16="http://schemas.microsoft.com/office/drawing/2014/main" id="{0A54713F-6D4A-55D7-210D-16BB2EDDEF99}"/>
              </a:ext>
            </a:extLst>
          </p:cNvPr>
          <p:cNvSpPr txBox="1"/>
          <p:nvPr/>
        </p:nvSpPr>
        <p:spPr>
          <a:xfrm>
            <a:off x="141357" y="925443"/>
            <a:ext cx="4443895"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1900" b="1" dirty="0">
                <a:latin typeface="Times New Roman"/>
                <a:cs typeface="Times New Roman"/>
              </a:rPr>
              <a:t>Gag (Group Specific Antigen</a:t>
            </a:r>
            <a:r>
              <a:rPr lang="en-US" sz="1900" dirty="0">
                <a:latin typeface="Times New Roman"/>
                <a:cs typeface="Times New Roman"/>
              </a:rPr>
              <a:t>)</a:t>
            </a:r>
          </a:p>
          <a:p>
            <a:r>
              <a:rPr lang="en-US" sz="1900" dirty="0">
                <a:latin typeface="Times New Roman"/>
              </a:rPr>
              <a:t>K</a:t>
            </a:r>
            <a:r>
              <a:rPr lang="el-GR" sz="1900" dirty="0" err="1">
                <a:latin typeface="Times New Roman"/>
              </a:rPr>
              <a:t>ωδικοποιεί</a:t>
            </a:r>
            <a:r>
              <a:rPr lang="el-GR" sz="1900" dirty="0">
                <a:latin typeface="Times New Roman"/>
              </a:rPr>
              <a:t> τις δομικές πρωτεΐνες του </a:t>
            </a:r>
            <a:r>
              <a:rPr lang="el-GR" sz="1900" dirty="0" err="1">
                <a:latin typeface="Times New Roman"/>
              </a:rPr>
              <a:t>καψιδίου</a:t>
            </a:r>
            <a:r>
              <a:rPr lang="el-GR" sz="1900" dirty="0">
                <a:latin typeface="Times New Roman"/>
              </a:rPr>
              <a:t> p24, p7, p6 και την πρωτεΐνη του περιβλήματος p17</a:t>
            </a:r>
            <a:r>
              <a:rPr lang="en-GB" sz="1900" dirty="0">
                <a:latin typeface="Times New Roman"/>
              </a:rPr>
              <a:t>.</a:t>
            </a:r>
            <a:r>
              <a:rPr lang="el-GR" sz="1900" dirty="0">
                <a:latin typeface="Times New Roman"/>
                <a:cs typeface="Times New Roman"/>
              </a:rPr>
              <a:t>​</a:t>
            </a:r>
            <a:endParaRPr lang="el-GR" sz="1900" dirty="0"/>
          </a:p>
        </p:txBody>
      </p:sp>
      <p:sp>
        <p:nvSpPr>
          <p:cNvPr id="16" name="TextBox 15">
            <a:extLst>
              <a:ext uri="{FF2B5EF4-FFF2-40B4-BE49-F238E27FC236}">
                <a16:creationId xmlns:a16="http://schemas.microsoft.com/office/drawing/2014/main" id="{2EAA6636-0575-70F2-A32C-DBD28CE43ECE}"/>
              </a:ext>
            </a:extLst>
          </p:cNvPr>
          <p:cNvSpPr txBox="1"/>
          <p:nvPr/>
        </p:nvSpPr>
        <p:spPr>
          <a:xfrm>
            <a:off x="141359" y="2350052"/>
            <a:ext cx="45985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dirty="0">
                <a:latin typeface="Times New Roman"/>
              </a:rPr>
              <a:t>2. Env (Envelope)</a:t>
            </a:r>
            <a:r>
              <a:rPr lang="el-GR" sz="1900" b="1" dirty="0">
                <a:latin typeface="Times New Roman"/>
              </a:rPr>
              <a:t>​</a:t>
            </a:r>
            <a:endParaRPr lang="el-GR" dirty="0"/>
          </a:p>
          <a:p>
            <a:r>
              <a:rPr lang="en-US" sz="1900" dirty="0">
                <a:latin typeface="Times New Roman"/>
              </a:rPr>
              <a:t>K</a:t>
            </a:r>
            <a:r>
              <a:rPr lang="el-GR" sz="1900" dirty="0" err="1">
                <a:latin typeface="Times New Roman"/>
              </a:rPr>
              <a:t>ωδικοποιεί</a:t>
            </a:r>
            <a:r>
              <a:rPr lang="el-GR" sz="1900" dirty="0">
                <a:latin typeface="Times New Roman"/>
              </a:rPr>
              <a:t> τις </a:t>
            </a:r>
            <a:r>
              <a:rPr lang="el-GR" sz="1900" dirty="0" err="1">
                <a:latin typeface="Times New Roman"/>
              </a:rPr>
              <a:t>γλυκοπρωτεΐνες</a:t>
            </a:r>
            <a:r>
              <a:rPr lang="el-GR" sz="1900" dirty="0">
                <a:latin typeface="Times New Roman"/>
              </a:rPr>
              <a:t> gp120 και gp41, </a:t>
            </a:r>
            <a:r>
              <a:rPr lang="el-GR" sz="1900" dirty="0" err="1">
                <a:latin typeface="Times New Roman"/>
              </a:rPr>
              <a:t>oποίες</a:t>
            </a:r>
            <a:r>
              <a:rPr lang="el-GR" sz="1900" dirty="0">
                <a:latin typeface="Times New Roman"/>
              </a:rPr>
              <a:t> σχηματίζουν τον </a:t>
            </a:r>
            <a:r>
              <a:rPr lang="el-GR" sz="1900" dirty="0" err="1">
                <a:latin typeface="Times New Roman"/>
              </a:rPr>
              <a:t>ιϊκό</a:t>
            </a:r>
            <a:r>
              <a:rPr lang="el-GR" sz="1900" dirty="0">
                <a:latin typeface="Times New Roman"/>
              </a:rPr>
              <a:t> φάκελο</a:t>
            </a:r>
            <a:r>
              <a:rPr lang="en-US" sz="1900" dirty="0">
                <a:latin typeface="Times New Roman"/>
              </a:rPr>
              <a:t>.</a:t>
            </a:r>
            <a:r>
              <a:rPr lang="el-GR" sz="1900" dirty="0">
                <a:latin typeface="Times New Roman"/>
              </a:rPr>
              <a:t>​</a:t>
            </a:r>
            <a:endParaRPr lang="el-GR" sz="1900" dirty="0">
              <a:latin typeface="Times New Roman"/>
              <a:cs typeface="Times New Roman"/>
            </a:endParaRPr>
          </a:p>
        </p:txBody>
      </p:sp>
      <p:sp>
        <p:nvSpPr>
          <p:cNvPr id="17" name="TextBox 16">
            <a:extLst>
              <a:ext uri="{FF2B5EF4-FFF2-40B4-BE49-F238E27FC236}">
                <a16:creationId xmlns:a16="http://schemas.microsoft.com/office/drawing/2014/main" id="{3B520F59-3AFB-BD42-0E75-D5F147D0759B}"/>
              </a:ext>
            </a:extLst>
          </p:cNvPr>
          <p:cNvSpPr txBox="1"/>
          <p:nvPr/>
        </p:nvSpPr>
        <p:spPr>
          <a:xfrm>
            <a:off x="141357" y="3432313"/>
            <a:ext cx="480833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dirty="0">
                <a:latin typeface="Times New Roman"/>
                <a:cs typeface="Times New Roman"/>
              </a:rPr>
              <a:t>3. Pol</a:t>
            </a:r>
            <a:r>
              <a:rPr lang="en-US" sz="1900" b="1" dirty="0">
                <a:latin typeface="Times New Roman"/>
              </a:rPr>
              <a:t> (Polymerase)</a:t>
            </a:r>
            <a:r>
              <a:rPr lang="el-GR" sz="1900" b="1" dirty="0">
                <a:latin typeface="Times New Roman"/>
              </a:rPr>
              <a:t>​</a:t>
            </a:r>
          </a:p>
          <a:p>
            <a:r>
              <a:rPr lang="el-GR" sz="1900" dirty="0" err="1">
                <a:latin typeface="Times New Roman"/>
              </a:rPr>
              <a:t>Kωδικοποιεί</a:t>
            </a:r>
            <a:r>
              <a:rPr lang="el-GR" sz="1900" dirty="0">
                <a:latin typeface="Times New Roman"/>
              </a:rPr>
              <a:t> ένζυμα απαραίτητα για τον </a:t>
            </a:r>
            <a:r>
              <a:rPr lang="el-GR" sz="1900" dirty="0" err="1">
                <a:latin typeface="Times New Roman"/>
              </a:rPr>
              <a:t>ιϊκό</a:t>
            </a:r>
            <a:r>
              <a:rPr lang="el-GR" sz="1900" dirty="0">
                <a:latin typeface="Times New Roman"/>
              </a:rPr>
              <a:t> πολλαπλασιασμό, όπως είναι η αντίστροφη </a:t>
            </a:r>
            <a:r>
              <a:rPr lang="el-GR" sz="1900" dirty="0" err="1">
                <a:latin typeface="Times New Roman"/>
              </a:rPr>
              <a:t>μεταγραφάση,η</a:t>
            </a:r>
            <a:r>
              <a:rPr lang="el-GR" sz="1900" dirty="0">
                <a:latin typeface="Times New Roman"/>
              </a:rPr>
              <a:t> </a:t>
            </a:r>
            <a:r>
              <a:rPr lang="el-GR" sz="1900" dirty="0" err="1">
                <a:latin typeface="Times New Roman"/>
              </a:rPr>
              <a:t>ιντεγκράση</a:t>
            </a:r>
            <a:r>
              <a:rPr lang="el-GR" sz="1900" dirty="0">
                <a:latin typeface="Times New Roman"/>
              </a:rPr>
              <a:t> και η </a:t>
            </a:r>
            <a:r>
              <a:rPr lang="el-GR" sz="1900" dirty="0" err="1">
                <a:latin typeface="Times New Roman"/>
              </a:rPr>
              <a:t>πρωτεάση</a:t>
            </a:r>
            <a:endParaRPr lang="el-GR" sz="1900" dirty="0">
              <a:latin typeface="Times New Roman"/>
              <a:cs typeface="Times New Roman"/>
            </a:endParaRPr>
          </a:p>
        </p:txBody>
      </p:sp>
      <p:sp>
        <p:nvSpPr>
          <p:cNvPr id="3" name="TextBox 2">
            <a:extLst>
              <a:ext uri="{FF2B5EF4-FFF2-40B4-BE49-F238E27FC236}">
                <a16:creationId xmlns:a16="http://schemas.microsoft.com/office/drawing/2014/main" id="{81395E4F-6404-8E59-B5E9-957603717AB4}"/>
              </a:ext>
            </a:extLst>
          </p:cNvPr>
          <p:cNvSpPr txBox="1"/>
          <p:nvPr/>
        </p:nvSpPr>
        <p:spPr>
          <a:xfrm>
            <a:off x="141357" y="4989443"/>
            <a:ext cx="53273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latin typeface="Times New Roman"/>
                <a:cs typeface="Segoe UI"/>
              </a:rPr>
              <a:t>4. Βοηθητικά γονίδια</a:t>
            </a:r>
            <a:r>
              <a:rPr lang="el-GR" dirty="0">
                <a:latin typeface="Times New Roman"/>
                <a:cs typeface="Segoe UI"/>
              </a:rPr>
              <a:t>​</a:t>
            </a:r>
          </a:p>
          <a:p>
            <a:r>
              <a:rPr lang="el-GR" dirty="0">
                <a:latin typeface="Times New Roman"/>
                <a:cs typeface="Segoe UI"/>
              </a:rPr>
              <a:t>Αποτελούν τα </a:t>
            </a:r>
            <a:r>
              <a:rPr lang="el-GR" i="1" dirty="0">
                <a:latin typeface="Times New Roman"/>
                <a:cs typeface="Segoe UI"/>
              </a:rPr>
              <a:t>TAT,</a:t>
            </a:r>
            <a:r>
              <a:rPr lang="el-GR" dirty="0">
                <a:latin typeface="Times New Roman"/>
                <a:cs typeface="Segoe UI"/>
              </a:rPr>
              <a:t> </a:t>
            </a:r>
            <a:r>
              <a:rPr lang="el-GR" i="1" dirty="0">
                <a:latin typeface="Times New Roman"/>
                <a:cs typeface="Segoe UI"/>
              </a:rPr>
              <a:t>REV (ρυθμιστικά), NEF, VIF, VPR, VPU (βοηθητικά και</a:t>
            </a:r>
            <a:r>
              <a:rPr lang="en-US" i="1" dirty="0">
                <a:latin typeface="Times New Roman"/>
                <a:cs typeface="Segoe UI"/>
              </a:rPr>
              <a:t> </a:t>
            </a:r>
            <a:r>
              <a:rPr lang="el-GR" dirty="0">
                <a:latin typeface="Times New Roman"/>
                <a:cs typeface="Segoe UI"/>
              </a:rPr>
              <a:t>κωδικοποιούν πρωτεΐνες που έχουν ρυθμιστικό ρόλο στα διάφορα στάδια του κύκλου ζωής του ιού.</a:t>
            </a:r>
            <a:r>
              <a:rPr lang="en-US" dirty="0">
                <a:latin typeface="Times New Roman"/>
                <a:cs typeface="Segoe UI"/>
              </a:rPr>
              <a:t>​</a:t>
            </a:r>
          </a:p>
        </p:txBody>
      </p:sp>
      <p:pic>
        <p:nvPicPr>
          <p:cNvPr id="4" name="Εικόνα 3" descr="Εικόνα που περιέχει κείμενο, στιγμιότυπο οθόνης, κύκλος, κέντημα&#10;&#10;Περιγραφή που δημιουργήθηκε αυτόματα">
            <a:extLst>
              <a:ext uri="{FF2B5EF4-FFF2-40B4-BE49-F238E27FC236}">
                <a16:creationId xmlns:a16="http://schemas.microsoft.com/office/drawing/2014/main" id="{4C2456BC-0C2D-62E7-DE77-2E02A7C9C960}"/>
              </a:ext>
            </a:extLst>
          </p:cNvPr>
          <p:cNvPicPr>
            <a:picLocks noChangeAspect="1"/>
          </p:cNvPicPr>
          <p:nvPr/>
        </p:nvPicPr>
        <p:blipFill>
          <a:blip r:embed="rId2"/>
          <a:stretch>
            <a:fillRect/>
          </a:stretch>
        </p:blipFill>
        <p:spPr>
          <a:xfrm>
            <a:off x="6597070" y="2531165"/>
            <a:ext cx="5248469" cy="4114800"/>
          </a:xfrm>
          <a:prstGeom prst="rect">
            <a:avLst/>
          </a:prstGeom>
        </p:spPr>
      </p:pic>
      <p:cxnSp>
        <p:nvCxnSpPr>
          <p:cNvPr id="6" name="Ευθύγραμμο βέλος σύνδεσης 5">
            <a:extLst>
              <a:ext uri="{FF2B5EF4-FFF2-40B4-BE49-F238E27FC236}">
                <a16:creationId xmlns:a16="http://schemas.microsoft.com/office/drawing/2014/main" id="{B275F055-1818-6994-00D1-FABFBDEFA556}"/>
              </a:ext>
            </a:extLst>
          </p:cNvPr>
          <p:cNvCxnSpPr/>
          <p:nvPr/>
        </p:nvCxnSpPr>
        <p:spPr>
          <a:xfrm flipV="1">
            <a:off x="4004365" y="1302024"/>
            <a:ext cx="837095" cy="2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A6658A3-3D8D-05A7-7E9E-1B3596D73E04}"/>
              </a:ext>
            </a:extLst>
          </p:cNvPr>
          <p:cNvSpPr txBox="1"/>
          <p:nvPr/>
        </p:nvSpPr>
        <p:spPr>
          <a:xfrm>
            <a:off x="5155826" y="922336"/>
            <a:ext cx="65418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dirty="0">
                <a:latin typeface="Times New Roman" panose="02020603050405020304" pitchFamily="18" charset="0"/>
                <a:cs typeface="Times New Roman" panose="02020603050405020304" pitchFamily="18" charset="0"/>
              </a:rPr>
              <a:t>p17 πρωτεΐνη του περιβλήματος προσφέρει σταθερότητα στα εσωτερικά και εξωτερικά δομικά στοιχεία.</a:t>
            </a:r>
          </a:p>
          <a:p>
            <a:pPr marL="285750" indent="-285750">
              <a:buFont typeface="Arial"/>
              <a:buChar char="•"/>
            </a:pPr>
            <a:r>
              <a:rPr lang="el-GR" dirty="0">
                <a:latin typeface="Times New Roman" panose="02020603050405020304" pitchFamily="18" charset="0"/>
                <a:cs typeface="Times New Roman" panose="02020603050405020304" pitchFamily="18" charset="0"/>
              </a:rPr>
              <a:t>p24 συμβάλει στον σχηματισμό του </a:t>
            </a:r>
            <a:r>
              <a:rPr lang="el-GR" dirty="0" err="1">
                <a:latin typeface="Times New Roman" panose="02020603050405020304" pitchFamily="18" charset="0"/>
                <a:cs typeface="Times New Roman" panose="02020603050405020304" pitchFamily="18" charset="0"/>
              </a:rPr>
              <a:t>καψιδίου</a:t>
            </a:r>
            <a:r>
              <a:rPr lang="el-GR" dirty="0">
                <a:latin typeface="Times New Roman" panose="02020603050405020304" pitchFamily="18" charset="0"/>
                <a:cs typeface="Times New Roman" panose="02020603050405020304" pitchFamily="18" charset="0"/>
              </a:rPr>
              <a:t>.</a:t>
            </a:r>
          </a:p>
          <a:p>
            <a:pPr marL="285750" indent="-285750">
              <a:buFont typeface="Arial"/>
              <a:buChar char="•"/>
            </a:pPr>
            <a:r>
              <a:rPr lang="el-GR" dirty="0">
                <a:latin typeface="Times New Roman" panose="02020603050405020304" pitchFamily="18" charset="0"/>
                <a:cs typeface="Times New Roman" panose="02020603050405020304" pitchFamily="18" charset="0"/>
              </a:rPr>
              <a:t>p7 σχηματίζει και σταθεροποιεί τον </a:t>
            </a:r>
            <a:r>
              <a:rPr lang="el-GR" dirty="0" err="1">
                <a:latin typeface="Times New Roman" panose="02020603050405020304" pitchFamily="18" charset="0"/>
                <a:cs typeface="Times New Roman" panose="02020603050405020304" pitchFamily="18" charset="0"/>
              </a:rPr>
              <a:t>νουκλειδικό</a:t>
            </a:r>
            <a:r>
              <a:rPr lang="el-GR" dirty="0">
                <a:latin typeface="Times New Roman" panose="02020603050405020304" pitchFamily="18" charset="0"/>
                <a:cs typeface="Times New Roman" panose="02020603050405020304" pitchFamily="18" charset="0"/>
              </a:rPr>
              <a:t> πυρήνα.</a:t>
            </a:r>
          </a:p>
          <a:p>
            <a:pPr marL="285750" indent="-285750">
              <a:buFont typeface="Arial"/>
              <a:buChar char="•"/>
            </a:pPr>
            <a:r>
              <a:rPr lang="el-GR" dirty="0">
                <a:latin typeface="Times New Roman" panose="02020603050405020304" pitchFamily="18" charset="0"/>
                <a:cs typeface="Times New Roman" panose="02020603050405020304" pitchFamily="18" charset="0"/>
              </a:rPr>
              <a:t>p6 θέση σύνδεσης κυτταρικών και </a:t>
            </a:r>
            <a:r>
              <a:rPr lang="el-GR" dirty="0" err="1">
                <a:latin typeface="Times New Roman" panose="02020603050405020304" pitchFamily="18" charset="0"/>
                <a:cs typeface="Times New Roman" panose="02020603050405020304" pitchFamily="18" charset="0"/>
              </a:rPr>
              <a:t>ιικών</a:t>
            </a:r>
            <a:r>
              <a:rPr lang="el-GR" dirty="0">
                <a:latin typeface="Times New Roman" panose="02020603050405020304" pitchFamily="18" charset="0"/>
                <a:cs typeface="Times New Roman" panose="02020603050405020304" pitchFamily="18" charset="0"/>
              </a:rPr>
              <a:t> στοιχειών</a:t>
            </a:r>
          </a:p>
          <a:p>
            <a:pPr marL="285750" indent="-285750">
              <a:buFont typeface="Arial"/>
              <a:buChar char="•"/>
            </a:pPr>
            <a:endParaRPr lang="el-GR" dirty="0"/>
          </a:p>
          <a:p>
            <a:pPr marL="285750" indent="-285750">
              <a:buFont typeface="Arial"/>
              <a:buChar char="•"/>
            </a:pPr>
            <a:endParaRPr lang="el-GR" dirty="0"/>
          </a:p>
        </p:txBody>
      </p:sp>
    </p:spTree>
    <p:extLst>
      <p:ext uri="{BB962C8B-B14F-4D97-AF65-F5344CB8AC3E}">
        <p14:creationId xmlns:p14="http://schemas.microsoft.com/office/powerpoint/2010/main" val="126685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27C01-24BA-1DEF-EE5C-D87760143F71}"/>
              </a:ext>
            </a:extLst>
          </p:cNvPr>
          <p:cNvSpPr>
            <a:spLocks noGrp="1"/>
          </p:cNvSpPr>
          <p:nvPr>
            <p:ph type="title"/>
          </p:nvPr>
        </p:nvSpPr>
        <p:spPr>
          <a:xfrm rot="10800000" flipV="1">
            <a:off x="4400" y="-4081"/>
            <a:ext cx="5910471" cy="629131"/>
          </a:xfrm>
        </p:spPr>
        <p:txBody>
          <a:bodyPr>
            <a:normAutofit/>
          </a:bodyPr>
          <a:lstStyle/>
          <a:p>
            <a:pPr algn="ctr"/>
            <a:r>
              <a:rPr lang="el-GR" sz="2400" dirty="0">
                <a:latin typeface="Times New Roman"/>
                <a:cs typeface="Times New Roman"/>
              </a:rPr>
              <a:t>02. ΑΝΑΠΑΡΑΓΩΓΉ (1/2)</a:t>
            </a:r>
            <a:endParaRPr lang="el-GR" dirty="0"/>
          </a:p>
        </p:txBody>
      </p:sp>
      <p:pic>
        <p:nvPicPr>
          <p:cNvPr id="4" name="Εικόνα 3" descr="Εικόνα που περιέχει κείμενο, διάγραμμα, χάρτης&#10;&#10;Περιγραφή που δημιουργήθηκε αυτόματα">
            <a:extLst>
              <a:ext uri="{FF2B5EF4-FFF2-40B4-BE49-F238E27FC236}">
                <a16:creationId xmlns:a16="http://schemas.microsoft.com/office/drawing/2014/main" id="{AE92908C-3364-2F56-16D4-91120FA20774}"/>
              </a:ext>
            </a:extLst>
          </p:cNvPr>
          <p:cNvPicPr>
            <a:picLocks noChangeAspect="1"/>
          </p:cNvPicPr>
          <p:nvPr/>
        </p:nvPicPr>
        <p:blipFill>
          <a:blip r:embed="rId2"/>
          <a:stretch>
            <a:fillRect/>
          </a:stretch>
        </p:blipFill>
        <p:spPr>
          <a:xfrm rot="16200000">
            <a:off x="319194" y="1290563"/>
            <a:ext cx="5243310" cy="5883250"/>
          </a:xfrm>
          <a:prstGeom prst="rect">
            <a:avLst/>
          </a:prstGeom>
        </p:spPr>
      </p:pic>
      <p:graphicFrame>
        <p:nvGraphicFramePr>
          <p:cNvPr id="5" name="Διάγραμμα 4">
            <a:extLst>
              <a:ext uri="{FF2B5EF4-FFF2-40B4-BE49-F238E27FC236}">
                <a16:creationId xmlns:a16="http://schemas.microsoft.com/office/drawing/2014/main" id="{249122A9-E953-6316-020E-78E493313AFD}"/>
              </a:ext>
            </a:extLst>
          </p:cNvPr>
          <p:cNvGraphicFramePr/>
          <p:nvPr>
            <p:extLst>
              <p:ext uri="{D42A27DB-BD31-4B8C-83A1-F6EECF244321}">
                <p14:modId xmlns:p14="http://schemas.microsoft.com/office/powerpoint/2010/main" val="3807166359"/>
              </p:ext>
            </p:extLst>
          </p:nvPr>
        </p:nvGraphicFramePr>
        <p:xfrm>
          <a:off x="5882475" y="140120"/>
          <a:ext cx="6273884" cy="686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73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ιάγραμμα, κύκλος, χάρτης&#10;&#10;Περιγραφή που δημιουργήθηκε αυτόματα">
            <a:extLst>
              <a:ext uri="{FF2B5EF4-FFF2-40B4-BE49-F238E27FC236}">
                <a16:creationId xmlns:a16="http://schemas.microsoft.com/office/drawing/2014/main" id="{5810DFBD-8A1E-9430-E66C-4A3B8DE0F654}"/>
              </a:ext>
            </a:extLst>
          </p:cNvPr>
          <p:cNvPicPr>
            <a:picLocks noChangeAspect="1"/>
          </p:cNvPicPr>
          <p:nvPr/>
        </p:nvPicPr>
        <p:blipFill>
          <a:blip r:embed="rId2"/>
          <a:stretch>
            <a:fillRect/>
          </a:stretch>
        </p:blipFill>
        <p:spPr>
          <a:xfrm>
            <a:off x="7875" y="1371601"/>
            <a:ext cx="5804163" cy="5484191"/>
          </a:xfrm>
          <a:prstGeom prst="rect">
            <a:avLst/>
          </a:prstGeom>
        </p:spPr>
      </p:pic>
      <p:sp>
        <p:nvSpPr>
          <p:cNvPr id="5" name="Τίτλος 1">
            <a:extLst>
              <a:ext uri="{FF2B5EF4-FFF2-40B4-BE49-F238E27FC236}">
                <a16:creationId xmlns:a16="http://schemas.microsoft.com/office/drawing/2014/main" id="{C33C2C70-D265-7AE5-809E-6B9F256E637B}"/>
              </a:ext>
            </a:extLst>
          </p:cNvPr>
          <p:cNvSpPr txBox="1">
            <a:spLocks/>
          </p:cNvSpPr>
          <p:nvPr/>
        </p:nvSpPr>
        <p:spPr>
          <a:xfrm rot="10800000" flipV="1">
            <a:off x="2656775" y="3381"/>
            <a:ext cx="5910471" cy="6291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dirty="0">
                <a:latin typeface="Times New Roman"/>
                <a:cs typeface="Times New Roman"/>
              </a:rPr>
              <a:t>02. ΑΝΑΠΑΡΑΓΩΓΉ (2/2)</a:t>
            </a:r>
            <a:endParaRPr lang="el-GR" dirty="0"/>
          </a:p>
        </p:txBody>
      </p:sp>
      <p:graphicFrame>
        <p:nvGraphicFramePr>
          <p:cNvPr id="2" name="Διάγραμμα 1">
            <a:extLst>
              <a:ext uri="{FF2B5EF4-FFF2-40B4-BE49-F238E27FC236}">
                <a16:creationId xmlns:a16="http://schemas.microsoft.com/office/drawing/2014/main" id="{2446F119-A598-A78E-5411-5E1436837403}"/>
              </a:ext>
            </a:extLst>
          </p:cNvPr>
          <p:cNvGraphicFramePr/>
          <p:nvPr>
            <p:extLst>
              <p:ext uri="{D42A27DB-BD31-4B8C-83A1-F6EECF244321}">
                <p14:modId xmlns:p14="http://schemas.microsoft.com/office/powerpoint/2010/main" val="2993411388"/>
              </p:ext>
            </p:extLst>
          </p:nvPr>
        </p:nvGraphicFramePr>
        <p:xfrm>
          <a:off x="5941990" y="466531"/>
          <a:ext cx="6126889" cy="6615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98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20" name="Google Shape;420;p23"/>
          <p:cNvSpPr txBox="1"/>
          <p:nvPr/>
        </p:nvSpPr>
        <p:spPr>
          <a:xfrm>
            <a:off x="3910251" y="-242306"/>
            <a:ext cx="3312400" cy="1131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solidFill>
                  <a:srgbClr val="434343"/>
                </a:solidFill>
                <a:latin typeface="Times New Roman"/>
              </a:rPr>
              <a:t>03. </a:t>
            </a:r>
            <a:r>
              <a:rPr lang="en" sz="2400" dirty="0">
                <a:solidFill>
                  <a:srgbClr val="434343"/>
                </a:solidFill>
                <a:latin typeface="Times New Roman"/>
                <a:ea typeface="Fira Sans Extra Condensed Medium"/>
                <a:cs typeface="Fira Sans Extra Condensed Medium"/>
              </a:rPr>
              <a:t>ΜΕΤΑΔΟΣΗ</a:t>
            </a:r>
            <a:r>
              <a:rPr lang="en" sz="3700" dirty="0">
                <a:solidFill>
                  <a:srgbClr val="434343"/>
                </a:solidFill>
                <a:latin typeface="Fira Sans Extra Condensed Medium"/>
                <a:ea typeface="Fira Sans Extra Condensed Medium"/>
                <a:cs typeface="Fira Sans Extra Condensed Medium"/>
              </a:rPr>
              <a:t> </a:t>
            </a:r>
          </a:p>
        </p:txBody>
      </p:sp>
      <p:sp>
        <p:nvSpPr>
          <p:cNvPr id="421" name="Google Shape;421;p23"/>
          <p:cNvSpPr txBox="1"/>
          <p:nvPr/>
        </p:nvSpPr>
        <p:spPr>
          <a:xfrm>
            <a:off x="492242" y="1231036"/>
            <a:ext cx="4574089" cy="46864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700" dirty="0">
                <a:latin typeface="Times New Roman"/>
                <a:ea typeface="Roboto"/>
                <a:cs typeface="Times New Roman"/>
              </a:rPr>
              <a:t>Ο ιός HIV μεταδίδεται άμεσα από τον μολυσμένο φορέα στον μέλλοντα ξενιστή, μέσω της άμεσης επαφής με τα μολυσματικά βιολογικά υγρά του φορέα (αίμα, σπερματικά , προ σπερματικά και κολπικά υγρά). Συγκεκριμένα:</a:t>
            </a:r>
            <a:endParaRPr lang="en" sz="1700" dirty="0">
              <a:latin typeface="Times New Roman"/>
              <a:ea typeface="Roboto"/>
              <a:cs typeface="Times New Roman"/>
            </a:endParaRPr>
          </a:p>
          <a:p>
            <a:endParaRPr lang="en-US" sz="1700" dirty="0">
              <a:latin typeface="Times New Roman"/>
              <a:ea typeface="Roboto"/>
              <a:cs typeface="Times New Roman"/>
            </a:endParaRPr>
          </a:p>
          <a:p>
            <a:r>
              <a:rPr lang="el-GR" sz="1700" b="1" dirty="0">
                <a:latin typeface="Times New Roman"/>
                <a:ea typeface="Roboto"/>
                <a:cs typeface="Times New Roman"/>
              </a:rPr>
              <a:t>1. ΤΟΠΙΚΑ ΜΕΣΩ ΒΛΕΝΝΟΓΟΝΩΝ</a:t>
            </a:r>
            <a:endParaRPr lang="en-US" sz="1700" b="1" dirty="0">
              <a:latin typeface="Times New Roman"/>
              <a:ea typeface="Roboto"/>
              <a:cs typeface="Times New Roman"/>
            </a:endParaRPr>
          </a:p>
          <a:p>
            <a:endParaRPr lang="el-GR" sz="1700" dirty="0">
              <a:latin typeface="Times New Roman"/>
              <a:ea typeface="Roboto"/>
              <a:cs typeface="Times New Roman"/>
            </a:endParaRPr>
          </a:p>
          <a:p>
            <a:r>
              <a:rPr lang="el-GR" sz="1700" dirty="0">
                <a:latin typeface="Times New Roman"/>
                <a:ea typeface="Roboto"/>
                <a:cs typeface="Times New Roman"/>
              </a:rPr>
              <a:t>Μέσω κόλπου, ουρήθρα, ΓΕΣ-ορθό, μολυσμένο γάλα, γεννητικές εκκρίσεις </a:t>
            </a:r>
            <a:endParaRPr lang="en-US" sz="1700" dirty="0">
              <a:latin typeface="Times New Roman"/>
              <a:ea typeface="Roboto"/>
              <a:cs typeface="Times New Roman"/>
            </a:endParaRPr>
          </a:p>
          <a:p>
            <a:endParaRPr lang="el-GR" sz="1700" dirty="0">
              <a:latin typeface="Times New Roman"/>
              <a:ea typeface="Roboto"/>
              <a:cs typeface="Times New Roman"/>
            </a:endParaRPr>
          </a:p>
          <a:p>
            <a:r>
              <a:rPr lang="el-GR" sz="1700" b="1" dirty="0">
                <a:latin typeface="Times New Roman"/>
                <a:ea typeface="Roboto"/>
                <a:cs typeface="Times New Roman"/>
              </a:rPr>
              <a:t>2. ΑΜΕΣΑ ΣΤΗΝ ΚΥΚΛΟΦΟΡΙΑ</a:t>
            </a:r>
            <a:endParaRPr lang="en-US" sz="1700" b="1" dirty="0">
              <a:latin typeface="Times New Roman"/>
              <a:ea typeface="Roboto"/>
              <a:cs typeface="Times New Roman"/>
            </a:endParaRPr>
          </a:p>
          <a:p>
            <a:endParaRPr lang="el-GR" sz="1700" dirty="0">
              <a:latin typeface="Times New Roman"/>
              <a:ea typeface="Roboto"/>
              <a:cs typeface="Times New Roman"/>
            </a:endParaRPr>
          </a:p>
          <a:p>
            <a:r>
              <a:rPr lang="el-GR" sz="1700" dirty="0">
                <a:latin typeface="Times New Roman"/>
                <a:ea typeface="Roboto"/>
                <a:cs typeface="Times New Roman"/>
              </a:rPr>
              <a:t>Μέσω μετάγγισης , εμβρυομητρικής μετάδοσης – κύηση, τοκετός), τραυματισμός με μολυσμένα αντικείμενα, IVDU, σεξουαλική επαφή με δερματική βλάβη ,</a:t>
            </a:r>
            <a:r>
              <a:rPr lang="el-GR" sz="1700" dirty="0" err="1">
                <a:latin typeface="Times New Roman"/>
                <a:ea typeface="Roboto"/>
                <a:cs typeface="Times New Roman"/>
              </a:rPr>
              <a:t>σπλήν</a:t>
            </a:r>
            <a:r>
              <a:rPr lang="el-GR" sz="1700" dirty="0">
                <a:latin typeface="Times New Roman"/>
                <a:ea typeface="Roboto"/>
                <a:cs typeface="Times New Roman"/>
              </a:rPr>
              <a:t>, λεμφαδένες, λεμφικό σύστημα</a:t>
            </a:r>
            <a:r>
              <a:rPr lang="en-GB" sz="1700" dirty="0">
                <a:latin typeface="Times New Roman"/>
                <a:ea typeface="Roboto"/>
                <a:cs typeface="Times New Roman"/>
              </a:rPr>
              <a:t>.</a:t>
            </a:r>
            <a:endParaRPr lang="el-GR" sz="1700" dirty="0">
              <a:latin typeface="Times New Roman"/>
              <a:ea typeface="Roboto"/>
              <a:cs typeface="Times New Roman"/>
            </a:endParaRPr>
          </a:p>
          <a:p>
            <a:pPr marL="0" lvl="0" indent="0" algn="l">
              <a:spcBef>
                <a:spcPts val="0"/>
              </a:spcBef>
              <a:spcAft>
                <a:spcPts val="0"/>
              </a:spcAft>
              <a:buNone/>
            </a:pPr>
            <a:endParaRPr lang="en" sz="1900" dirty="0">
              <a:solidFill>
                <a:srgbClr val="434343"/>
              </a:solidFill>
              <a:latin typeface="Times New Roman"/>
              <a:ea typeface="Roboto"/>
              <a:cs typeface="Roboto"/>
            </a:endParaRPr>
          </a:p>
        </p:txBody>
      </p:sp>
      <p:grpSp>
        <p:nvGrpSpPr>
          <p:cNvPr id="422" name="Google Shape;422;p23"/>
          <p:cNvGrpSpPr/>
          <p:nvPr/>
        </p:nvGrpSpPr>
        <p:grpSpPr>
          <a:xfrm>
            <a:off x="5736957" y="763955"/>
            <a:ext cx="6137649" cy="1066353"/>
            <a:chOff x="4086475" y="1059513"/>
            <a:chExt cx="4589896" cy="807487"/>
          </a:xfrm>
        </p:grpSpPr>
        <p:sp>
          <p:nvSpPr>
            <p:cNvPr id="423" name="Google Shape;423;p23"/>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24" name="Google Shape;424;p23"/>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chemeClr val="tx2">
                <a:lumMod val="50000"/>
                <a:lumOff val="50000"/>
              </a:schemeClr>
            </a:solidFill>
            <a:ln>
              <a:solidFill>
                <a:schemeClr val="tx2">
                  <a:lumMod val="50000"/>
                  <a:lumOff val="50000"/>
                </a:schemeClr>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25" name="Google Shape;425;p23"/>
            <p:cNvSpPr/>
            <p:nvPr/>
          </p:nvSpPr>
          <p:spPr>
            <a:xfrm>
              <a:off x="5192450" y="1074796"/>
              <a:ext cx="3483921" cy="629742"/>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a:solidFill>
                    <a:schemeClr val="bg1"/>
                  </a:solidFill>
                  <a:latin typeface="Times New Roman"/>
                  <a:ea typeface="Roboto"/>
                  <a:cs typeface="Times New Roman"/>
                </a:rPr>
                <a:t>Εγκυμοσύνη και θηλασμός</a:t>
              </a:r>
              <a:endParaRPr lang="el-GR" sz="1800" dirty="0">
                <a:solidFill>
                  <a:schemeClr val="bg1"/>
                </a:solidFill>
              </a:endParaRPr>
            </a:p>
          </p:txBody>
        </p:sp>
        <p:sp>
          <p:nvSpPr>
            <p:cNvPr id="429" name="Google Shape;429;p23"/>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30" name="Google Shape;430;p23"/>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chemeClr val="tx2">
                <a:lumMod val="50000"/>
                <a:lumOff val="50000"/>
              </a:schemeClr>
            </a:solidFill>
            <a:ln w="19050" cap="flat" cmpd="sng">
              <a:solidFill>
                <a:schemeClr val="tx2">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31" name="Google Shape;431;p23"/>
            <p:cNvSpPr txBox="1"/>
            <p:nvPr/>
          </p:nvSpPr>
          <p:spPr>
            <a:xfrm>
              <a:off x="4123109" y="1249072"/>
              <a:ext cx="683700" cy="3022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solidFill>
                    <a:srgbClr val="434343"/>
                  </a:solidFill>
                  <a:latin typeface="Times New Roman" panose="02020603050405020304" pitchFamily="18" charset="0"/>
                  <a:ea typeface="Fira Sans Extra Condensed Medium"/>
                  <a:cs typeface="Times New Roman" panose="02020603050405020304" pitchFamily="18" charset="0"/>
                </a:rPr>
                <a:t>1</a:t>
              </a:r>
            </a:p>
          </p:txBody>
        </p:sp>
        <p:sp>
          <p:nvSpPr>
            <p:cNvPr id="432" name="Google Shape;432;p23"/>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433" name="Google Shape;433;p23"/>
          <p:cNvGrpSpPr/>
          <p:nvPr/>
        </p:nvGrpSpPr>
        <p:grpSpPr>
          <a:xfrm>
            <a:off x="5736300" y="1937315"/>
            <a:ext cx="6147363" cy="1085600"/>
            <a:chOff x="4634313" y="1870025"/>
            <a:chExt cx="4610522" cy="814200"/>
          </a:xfrm>
        </p:grpSpPr>
        <p:sp>
          <p:nvSpPr>
            <p:cNvPr id="434" name="Google Shape;434;p23"/>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35" name="Google Shape;435;p23"/>
            <p:cNvSpPr/>
            <p:nvPr/>
          </p:nvSpPr>
          <p:spPr>
            <a:xfrm>
              <a:off x="4634313" y="187002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36" name="Google Shape;436;p23"/>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chemeClr val="tx2">
                <a:lumMod val="50000"/>
                <a:lumOff val="50000"/>
              </a:schemeClr>
            </a:solidFill>
            <a:ln w="19050" cap="flat" cmpd="sng">
              <a:solidFill>
                <a:schemeClr val="tx2">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37" name="Google Shape;437;p23"/>
            <p:cNvSpPr/>
            <p:nvPr/>
          </p:nvSpPr>
          <p:spPr>
            <a:xfrm>
              <a:off x="5747550" y="1883771"/>
              <a:ext cx="3497285" cy="637242"/>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chemeClr val="tx2">
                <a:lumMod val="90000"/>
                <a:lumOff val="1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a:solidFill>
                    <a:schemeClr val="bg1"/>
                  </a:solidFill>
                  <a:latin typeface="Times New Roman" panose="02020603050405020304" pitchFamily="18" charset="0"/>
                  <a:ea typeface="Roboto"/>
                  <a:cs typeface="Times New Roman" panose="02020603050405020304" pitchFamily="18" charset="0"/>
                </a:rPr>
                <a:t>Σεξουαλική επαφή χωρίς προφύλαξη</a:t>
              </a:r>
              <a:endParaRPr lang="en" sz="1800" dirty="0">
                <a:latin typeface="Times New Roman" panose="02020603050405020304" pitchFamily="18" charset="0"/>
                <a:ea typeface="Roboto"/>
                <a:cs typeface="Times New Roman" panose="02020603050405020304" pitchFamily="18" charset="0"/>
              </a:endParaRPr>
            </a:p>
            <a:p>
              <a:pPr marL="0" lvl="0" indent="0" algn="ctr">
                <a:spcBef>
                  <a:spcPts val="0"/>
                </a:spcBef>
                <a:spcAft>
                  <a:spcPts val="0"/>
                </a:spcAft>
                <a:buSzPts val="1100"/>
                <a:buFont typeface="Arial"/>
                <a:buNone/>
              </a:pPr>
              <a:endParaRPr lang="en" sz="1600" dirty="0">
                <a:solidFill>
                  <a:srgbClr val="FFFFFF"/>
                </a:solidFill>
                <a:latin typeface="Roboto"/>
                <a:ea typeface="Roboto"/>
                <a:cs typeface="Roboto"/>
              </a:endParaRPr>
            </a:p>
          </p:txBody>
        </p:sp>
        <p:sp>
          <p:nvSpPr>
            <p:cNvPr id="440" name="Google Shape;440;p23"/>
            <p:cNvSpPr txBox="1"/>
            <p:nvPr/>
          </p:nvSpPr>
          <p:spPr>
            <a:xfrm>
              <a:off x="4634313" y="2058175"/>
              <a:ext cx="683700" cy="299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2</a:t>
              </a:r>
              <a:endParaRPr sz="2000" dirty="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441" name="Google Shape;441;p23"/>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442" name="Google Shape;442;p23"/>
          <p:cNvGrpSpPr/>
          <p:nvPr/>
        </p:nvGrpSpPr>
        <p:grpSpPr>
          <a:xfrm>
            <a:off x="5769256" y="3230777"/>
            <a:ext cx="6126318" cy="1078765"/>
            <a:chOff x="5068625" y="2672527"/>
            <a:chExt cx="4594739" cy="809073"/>
          </a:xfrm>
        </p:grpSpPr>
        <p:sp>
          <p:nvSpPr>
            <p:cNvPr id="443" name="Google Shape;443;p23"/>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44" name="Google Shape;444;p23"/>
            <p:cNvSpPr/>
            <p:nvPr/>
          </p:nvSpPr>
          <p:spPr>
            <a:xfrm>
              <a:off x="5068638" y="2672527"/>
              <a:ext cx="683690"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tx2">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45" name="Google Shape;445;p23"/>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446" name="Google Shape;446;p23"/>
            <p:cNvSpPr/>
            <p:nvPr/>
          </p:nvSpPr>
          <p:spPr>
            <a:xfrm>
              <a:off x="6173803" y="2754306"/>
              <a:ext cx="3489561" cy="583181"/>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chemeClr val="bg1">
                <a:lumMod val="6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900" b="1" dirty="0">
                  <a:solidFill>
                    <a:schemeClr val="bg1"/>
                  </a:solidFill>
                  <a:latin typeface="Times New Roman"/>
                  <a:ea typeface="Roboto"/>
                  <a:cs typeface="Times New Roman"/>
                </a:rPr>
                <a:t>Μεταμόσχευση οργάνων</a:t>
              </a:r>
              <a:endParaRPr lang="el-GR" sz="1900" dirty="0">
                <a:solidFill>
                  <a:schemeClr val="bg1"/>
                </a:solidFill>
              </a:endParaRPr>
            </a:p>
          </p:txBody>
        </p:sp>
        <p:sp>
          <p:nvSpPr>
            <p:cNvPr id="449" name="Google Shape;449;p23"/>
            <p:cNvSpPr txBox="1"/>
            <p:nvPr/>
          </p:nvSpPr>
          <p:spPr>
            <a:xfrm>
              <a:off x="5068625" y="2868688"/>
              <a:ext cx="683700" cy="299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3</a:t>
              </a:r>
              <a:endParaRPr sz="2000" dirty="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450" name="Google Shape;450;p23"/>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3" name="Ορθογώνιο 2">
            <a:extLst>
              <a:ext uri="{FF2B5EF4-FFF2-40B4-BE49-F238E27FC236}">
                <a16:creationId xmlns:a16="http://schemas.microsoft.com/office/drawing/2014/main" id="{F4E980D3-D165-D42A-C2AD-2E5729DB23A9}"/>
              </a:ext>
            </a:extLst>
          </p:cNvPr>
          <p:cNvSpPr/>
          <p:nvPr/>
        </p:nvSpPr>
        <p:spPr>
          <a:xfrm>
            <a:off x="208201" y="889294"/>
            <a:ext cx="4830330" cy="552707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Google Shape;412;p23">
            <a:extLst>
              <a:ext uri="{FF2B5EF4-FFF2-40B4-BE49-F238E27FC236}">
                <a16:creationId xmlns:a16="http://schemas.microsoft.com/office/drawing/2014/main" id="{AABD5D9A-C91C-3C80-F20D-CF859F8A55A6}"/>
              </a:ext>
            </a:extLst>
          </p:cNvPr>
          <p:cNvGrpSpPr/>
          <p:nvPr/>
        </p:nvGrpSpPr>
        <p:grpSpPr>
          <a:xfrm>
            <a:off x="5737699" y="5632627"/>
            <a:ext cx="6114739" cy="911548"/>
            <a:chOff x="5631625" y="3483064"/>
            <a:chExt cx="4586054" cy="683661"/>
          </a:xfrm>
        </p:grpSpPr>
        <p:sp>
          <p:nvSpPr>
            <p:cNvPr id="5" name="Google Shape;413;p23">
              <a:extLst>
                <a:ext uri="{FF2B5EF4-FFF2-40B4-BE49-F238E27FC236}">
                  <a16:creationId xmlns:a16="http://schemas.microsoft.com/office/drawing/2014/main" id="{070FC3F9-BB6E-02DE-7037-56C8CA67537A}"/>
                </a:ext>
              </a:extLst>
            </p:cNvPr>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6" name="Google Shape;414;p23">
              <a:extLst>
                <a:ext uri="{FF2B5EF4-FFF2-40B4-BE49-F238E27FC236}">
                  <a16:creationId xmlns:a16="http://schemas.microsoft.com/office/drawing/2014/main" id="{021FB011-A8A0-0531-3B7D-C4D8CEFC0180}"/>
                </a:ext>
              </a:extLst>
            </p:cNvPr>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chemeClr val="tx2">
                <a:lumMod val="50000"/>
                <a:lumOff val="50000"/>
              </a:schemeClr>
            </a:solid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7" name="Google Shape;415;p23">
              <a:extLst>
                <a:ext uri="{FF2B5EF4-FFF2-40B4-BE49-F238E27FC236}">
                  <a16:creationId xmlns:a16="http://schemas.microsoft.com/office/drawing/2014/main" id="{053EC7B5-F1FF-A028-E417-94000AAD186E}"/>
                </a:ext>
              </a:extLst>
            </p:cNvPr>
            <p:cNvSpPr/>
            <p:nvPr/>
          </p:nvSpPr>
          <p:spPr>
            <a:xfrm>
              <a:off x="6743500" y="3547613"/>
              <a:ext cx="3474179" cy="614073"/>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chemeClr val="bg1">
                <a:lumMod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a:solidFill>
                    <a:schemeClr val="bg1"/>
                  </a:solidFill>
                  <a:latin typeface="Times New Roman"/>
                  <a:ea typeface="Roboto"/>
                  <a:cs typeface="Times New Roman"/>
                </a:rPr>
                <a:t>Μετάγγιση αίματος</a:t>
              </a:r>
              <a:endParaRPr lang="el-GR" sz="1800" dirty="0"/>
            </a:p>
          </p:txBody>
        </p:sp>
        <p:sp>
          <p:nvSpPr>
            <p:cNvPr id="9" name="Google Shape;417;p23">
              <a:extLst>
                <a:ext uri="{FF2B5EF4-FFF2-40B4-BE49-F238E27FC236}">
                  <a16:creationId xmlns:a16="http://schemas.microsoft.com/office/drawing/2014/main" id="{A645D9E1-CECD-D48A-9853-FBCD3F9B4701}"/>
                </a:ext>
              </a:extLst>
            </p:cNvPr>
            <p:cNvSpPr/>
            <p:nvPr/>
          </p:nvSpPr>
          <p:spPr>
            <a:xfrm>
              <a:off x="8008550" y="3487763"/>
              <a:ext cx="63125" cy="63150"/>
            </a:xfrm>
            <a:custGeom>
              <a:avLst/>
              <a:gdLst/>
              <a:ahLst/>
              <a:cxnLst/>
              <a:rect l="l" t="t" r="r" b="b"/>
              <a:pathLst>
                <a:path w="2525" h="2526" extrusionOk="0">
                  <a:moveTo>
                    <a:pt x="1262" y="1"/>
                  </a:moveTo>
                  <a:cubicBezTo>
                    <a:pt x="572" y="1"/>
                    <a:pt x="0" y="561"/>
                    <a:pt x="0" y="1263"/>
                  </a:cubicBezTo>
                  <a:cubicBezTo>
                    <a:pt x="0" y="1954"/>
                    <a:pt x="572" y="2525"/>
                    <a:pt x="1262" y="2525"/>
                  </a:cubicBezTo>
                  <a:cubicBezTo>
                    <a:pt x="1965" y="2525"/>
                    <a:pt x="2524" y="1954"/>
                    <a:pt x="2524" y="1263"/>
                  </a:cubicBezTo>
                  <a:cubicBezTo>
                    <a:pt x="2524" y="561"/>
                    <a:pt x="1965" y="1"/>
                    <a:pt x="1262"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 name="Google Shape;419;p23">
              <a:extLst>
                <a:ext uri="{FF2B5EF4-FFF2-40B4-BE49-F238E27FC236}">
                  <a16:creationId xmlns:a16="http://schemas.microsoft.com/office/drawing/2014/main" id="{92E808FE-30AB-39E7-4EBE-1D9761E0CD54}"/>
                </a:ext>
              </a:extLst>
            </p:cNvPr>
            <p:cNvSpPr txBox="1"/>
            <p:nvPr/>
          </p:nvSpPr>
          <p:spPr>
            <a:xfrm>
              <a:off x="5631625" y="3674138"/>
              <a:ext cx="683700" cy="299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000" dirty="0">
                  <a:solidFill>
                    <a:srgbClr val="434343"/>
                  </a:solidFill>
                  <a:latin typeface="Fira Sans Extra Condensed Medium"/>
                  <a:ea typeface="Fira Sans Extra Condensed Medium"/>
                  <a:cs typeface="Fira Sans Extra Condensed Medium"/>
                </a:rPr>
                <a:t> </a:t>
              </a:r>
              <a:r>
                <a:rPr lang="en" sz="2000" dirty="0">
                  <a:solidFill>
                    <a:srgbClr val="434343"/>
                  </a:solidFill>
                  <a:latin typeface="Times New Roman" panose="02020603050405020304" pitchFamily="18" charset="0"/>
                  <a:ea typeface="Fira Sans Extra Condensed Medium"/>
                  <a:cs typeface="Times New Roman" panose="02020603050405020304" pitchFamily="18" charset="0"/>
                </a:rPr>
                <a:t>5</a:t>
              </a:r>
              <a:endParaRPr lang="el-GR" sz="2000" dirty="0">
                <a:solidFill>
                  <a:srgbClr val="434343"/>
                </a:solidFill>
                <a:latin typeface="Times New Roman" panose="02020603050405020304" pitchFamily="18" charset="0"/>
                <a:ea typeface="Fira Sans Extra Condensed Medium"/>
                <a:cs typeface="Times New Roman" panose="02020603050405020304" pitchFamily="18" charset="0"/>
              </a:endParaRPr>
            </a:p>
          </p:txBody>
        </p:sp>
      </p:grpSp>
      <p:grpSp>
        <p:nvGrpSpPr>
          <p:cNvPr id="12" name="Google Shape;442;p23">
            <a:extLst>
              <a:ext uri="{FF2B5EF4-FFF2-40B4-BE49-F238E27FC236}">
                <a16:creationId xmlns:a16="http://schemas.microsoft.com/office/drawing/2014/main" id="{43392E87-CBBA-C9A0-8F9D-BAB1EEAD4BE1}"/>
              </a:ext>
            </a:extLst>
          </p:cNvPr>
          <p:cNvGrpSpPr/>
          <p:nvPr/>
        </p:nvGrpSpPr>
        <p:grpSpPr>
          <a:xfrm>
            <a:off x="5736060" y="4469531"/>
            <a:ext cx="6139293" cy="1078764"/>
            <a:chOff x="5066617" y="2672527"/>
            <a:chExt cx="4604470" cy="809073"/>
          </a:xfrm>
        </p:grpSpPr>
        <p:sp>
          <p:nvSpPr>
            <p:cNvPr id="13" name="Google Shape;443;p23">
              <a:extLst>
                <a:ext uri="{FF2B5EF4-FFF2-40B4-BE49-F238E27FC236}">
                  <a16:creationId xmlns:a16="http://schemas.microsoft.com/office/drawing/2014/main" id="{0A1964FF-3950-7C79-740E-C542FFBAB842}"/>
                </a:ext>
              </a:extLst>
            </p:cNvPr>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 name="Google Shape;444;p23">
              <a:extLst>
                <a:ext uri="{FF2B5EF4-FFF2-40B4-BE49-F238E27FC236}">
                  <a16:creationId xmlns:a16="http://schemas.microsoft.com/office/drawing/2014/main" id="{C61E4EFD-4790-3DFC-12CE-14CA2E56DBC5}"/>
                </a:ext>
              </a:extLst>
            </p:cNvPr>
            <p:cNvSpPr/>
            <p:nvPr/>
          </p:nvSpPr>
          <p:spPr>
            <a:xfrm>
              <a:off x="5068638" y="2672527"/>
              <a:ext cx="683690"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tx2">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5" name="Google Shape;445;p23">
              <a:extLst>
                <a:ext uri="{FF2B5EF4-FFF2-40B4-BE49-F238E27FC236}">
                  <a16:creationId xmlns:a16="http://schemas.microsoft.com/office/drawing/2014/main" id="{B3D544F0-AE7C-9FF5-7205-E9E200C9010E}"/>
                </a:ext>
              </a:extLst>
            </p:cNvPr>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 name="Google Shape;446;p23">
              <a:extLst>
                <a:ext uri="{FF2B5EF4-FFF2-40B4-BE49-F238E27FC236}">
                  <a16:creationId xmlns:a16="http://schemas.microsoft.com/office/drawing/2014/main" id="{E836D6EB-A0FA-D1F2-0B0C-3550B6260D86}"/>
                </a:ext>
              </a:extLst>
            </p:cNvPr>
            <p:cNvSpPr/>
            <p:nvPr/>
          </p:nvSpPr>
          <p:spPr>
            <a:xfrm>
              <a:off x="6173803" y="2684801"/>
              <a:ext cx="3497284" cy="652688"/>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800" b="1" dirty="0">
                  <a:solidFill>
                    <a:schemeClr val="bg1"/>
                  </a:solidFill>
                  <a:latin typeface="Times New Roman"/>
                  <a:ea typeface="Roboto"/>
                  <a:cs typeface="Times New Roman"/>
                </a:rPr>
                <a:t>Μη αποστειρωμένα υλικά</a:t>
              </a:r>
              <a:endParaRPr lang="el-GR" sz="1800" dirty="0">
                <a:solidFill>
                  <a:schemeClr val="bg1"/>
                </a:solidFill>
              </a:endParaRPr>
            </a:p>
          </p:txBody>
        </p:sp>
        <p:sp>
          <p:nvSpPr>
            <p:cNvPr id="19" name="Google Shape;449;p23">
              <a:extLst>
                <a:ext uri="{FF2B5EF4-FFF2-40B4-BE49-F238E27FC236}">
                  <a16:creationId xmlns:a16="http://schemas.microsoft.com/office/drawing/2014/main" id="{D296BD18-B8F8-54BF-574C-89527A64123B}"/>
                </a:ext>
              </a:extLst>
            </p:cNvPr>
            <p:cNvSpPr txBox="1"/>
            <p:nvPr/>
          </p:nvSpPr>
          <p:spPr>
            <a:xfrm>
              <a:off x="5066617" y="2848259"/>
              <a:ext cx="685709" cy="31982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solidFill>
                    <a:srgbClr val="434343"/>
                  </a:solidFill>
                  <a:latin typeface="Times New Roman" panose="02020603050405020304" pitchFamily="18" charset="0"/>
                  <a:ea typeface="Fira Sans Extra Condensed Medium"/>
                  <a:cs typeface="Times New Roman" panose="02020603050405020304" pitchFamily="18" charset="0"/>
                </a:rPr>
                <a:t>4</a:t>
              </a:r>
            </a:p>
          </p:txBody>
        </p:sp>
        <p:sp>
          <p:nvSpPr>
            <p:cNvPr id="20" name="Google Shape;450;p23">
              <a:extLst>
                <a:ext uri="{FF2B5EF4-FFF2-40B4-BE49-F238E27FC236}">
                  <a16:creationId xmlns:a16="http://schemas.microsoft.com/office/drawing/2014/main" id="{333D0989-3E69-9AD5-398E-772FEDE4947F}"/>
                </a:ext>
              </a:extLst>
            </p:cNvPr>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tx2">
                <a:lumMod val="50000"/>
                <a:lumOff val="5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pic>
        <p:nvPicPr>
          <p:cNvPr id="2" name="Γραφικό 2103" descr="Συνδετήρας με συμπαγές γέμισμα">
            <a:extLst>
              <a:ext uri="{FF2B5EF4-FFF2-40B4-BE49-F238E27FC236}">
                <a16:creationId xmlns:a16="http://schemas.microsoft.com/office/drawing/2014/main" id="{C754A4DD-F4CE-B508-E574-971969879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28" y="610183"/>
            <a:ext cx="815009" cy="815009"/>
          </a:xfrm>
          <a:prstGeom prst="rect">
            <a:avLst/>
          </a:prstGeom>
        </p:spPr>
      </p:pic>
    </p:spTree>
    <p:extLst>
      <p:ext uri="{BB962C8B-B14F-4D97-AF65-F5344CB8AC3E}">
        <p14:creationId xmlns:p14="http://schemas.microsoft.com/office/powerpoint/2010/main" val="245867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FD42D-5940-6BA8-60B3-7FBCE08C5989}"/>
              </a:ext>
            </a:extLst>
          </p:cNvPr>
          <p:cNvSpPr>
            <a:spLocks noGrp="1"/>
          </p:cNvSpPr>
          <p:nvPr>
            <p:ph type="title"/>
          </p:nvPr>
        </p:nvSpPr>
        <p:spPr>
          <a:xfrm>
            <a:off x="5419536" y="-56668"/>
            <a:ext cx="109728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667" dirty="0">
                <a:latin typeface="Times New Roman" panose="02020603050405020304" pitchFamily="18" charset="0"/>
                <a:cs typeface="Times New Roman" panose="02020603050405020304" pitchFamily="18" charset="0"/>
              </a:rPr>
              <a:t>04.</a:t>
            </a:r>
            <a:r>
              <a:rPr lang="el-GR" sz="2667" dirty="0">
                <a:latin typeface="Times New Roman" panose="02020603050405020304" pitchFamily="18" charset="0"/>
                <a:cs typeface="Times New Roman" panose="02020603050405020304" pitchFamily="18" charset="0"/>
              </a:rPr>
              <a:t> ΔΙΆΓΝΩΣΗ (1 /2) </a:t>
            </a:r>
          </a:p>
        </p:txBody>
      </p:sp>
      <p:graphicFrame>
        <p:nvGraphicFramePr>
          <p:cNvPr id="3" name="Διάγραμμα 2">
            <a:extLst>
              <a:ext uri="{FF2B5EF4-FFF2-40B4-BE49-F238E27FC236}">
                <a16:creationId xmlns:a16="http://schemas.microsoft.com/office/drawing/2014/main" id="{E0DA130B-54BF-F1AC-B478-BD3B284F139E}"/>
              </a:ext>
            </a:extLst>
          </p:cNvPr>
          <p:cNvGraphicFramePr/>
          <p:nvPr>
            <p:extLst>
              <p:ext uri="{D42A27DB-BD31-4B8C-83A1-F6EECF244321}">
                <p14:modId xmlns:p14="http://schemas.microsoft.com/office/powerpoint/2010/main" val="2750362371"/>
              </p:ext>
            </p:extLst>
          </p:nvPr>
        </p:nvGraphicFramePr>
        <p:xfrm>
          <a:off x="71437" y="590550"/>
          <a:ext cx="12049125" cy="619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4086E2EC-72CD-322D-3748-949C3D34D0D1}"/>
              </a:ext>
            </a:extLst>
          </p:cNvPr>
          <p:cNvPicPr>
            <a:picLocks noChangeAspect="1"/>
          </p:cNvPicPr>
          <p:nvPr/>
        </p:nvPicPr>
        <p:blipFill>
          <a:blip r:embed="rId7"/>
          <a:stretch>
            <a:fillRect/>
          </a:stretch>
        </p:blipFill>
        <p:spPr>
          <a:xfrm>
            <a:off x="8563644" y="167640"/>
            <a:ext cx="538480" cy="538480"/>
          </a:xfrm>
          <a:prstGeom prst="rect">
            <a:avLst/>
          </a:prstGeom>
        </p:spPr>
      </p:pic>
    </p:spTree>
    <p:extLst>
      <p:ext uri="{BB962C8B-B14F-4D97-AF65-F5344CB8AC3E}">
        <p14:creationId xmlns:p14="http://schemas.microsoft.com/office/powerpoint/2010/main" val="268509082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153</TotalTime>
  <Words>4119</Words>
  <Application>Microsoft Office PowerPoint</Application>
  <PresentationFormat>Widescreen</PresentationFormat>
  <Paragraphs>198</Paragraphs>
  <Slides>21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Aptos Display</vt:lpstr>
      <vt:lpstr>Arial</vt:lpstr>
      <vt:lpstr>BlinkMacSystemFont</vt:lpstr>
      <vt:lpstr>Calibri</vt:lpstr>
      <vt:lpstr>Fira Sans Extra Condensed Medium</vt:lpstr>
      <vt:lpstr>Montserrat</vt:lpstr>
      <vt:lpstr>Montserrat SemiBold</vt:lpstr>
      <vt:lpstr>Roboto</vt:lpstr>
      <vt:lpstr>Times New Roman</vt:lpstr>
      <vt:lpstr>Θέμα του Office</vt:lpstr>
      <vt:lpstr>PowerPoint Presentation</vt:lpstr>
      <vt:lpstr>ΠΕΡΙΕΧΌΜΕΝΑ</vt:lpstr>
      <vt:lpstr>01. ΕΙΣΑΓΩΓΉ  ΣΤΟ HIV</vt:lpstr>
      <vt:lpstr>01. ΔΟΜΗ TΟΥ HIV 1 </vt:lpstr>
      <vt:lpstr>01. ΓΟΝΙΔΙΩΜΑ HIV</vt:lpstr>
      <vt:lpstr>02. ΑΝΑΠΑΡΑΓΩΓΉ (1/2)</vt:lpstr>
      <vt:lpstr>PowerPoint Presentation</vt:lpstr>
      <vt:lpstr>PowerPoint Presentation</vt:lpstr>
      <vt:lpstr>04. ΔΙΆΓΝΩΣΗ (1 /2) </vt:lpstr>
      <vt:lpstr>04.ΔΙΑΓΝΩΣΗ (2/3)</vt:lpstr>
      <vt:lpstr>04. ΔΙΑΓΝΩΣΗ (3/3)</vt:lpstr>
      <vt:lpstr>05. ΠΑΘΟΛΟΓΊΑ ΤΗΣ ΝΌΣΟΥ (1/ 2)</vt:lpstr>
      <vt:lpstr>05. ΠΑΘΟΛΟΓΊΑ ΤΗΣ ΝΌΣΟΥ(2/2)</vt:lpstr>
      <vt:lpstr>06. ΘΕΡΑΠΕΙΑ (1/ 2)</vt:lpstr>
      <vt:lpstr>06. ΘΕΡΑΠΕΙΑ (2/2)</vt:lpstr>
      <vt:lpstr>07. ΠΡΟΛΗΨΗ </vt:lpstr>
      <vt:lpstr>ΕΥΧΑΡΙΣΤΟΎΜΕ ΓΙΑ ΤΗΝ ΠΡΟΣΟΧΉ ΣΑΣ!</vt:lpstr>
      <vt:lpstr>PowerPoint Presentation</vt:lpstr>
      <vt:lpstr>ΒΙΒΛΙΟΓΡΑΦΙΑ</vt:lpstr>
      <vt:lpstr>ΒΙΒΛΙΟΓΡΦΙΑ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Alisia Demaj</cp:lastModifiedBy>
  <cp:revision>940</cp:revision>
  <dcterms:created xsi:type="dcterms:W3CDTF">2024-04-03T11:27:50Z</dcterms:created>
  <dcterms:modified xsi:type="dcterms:W3CDTF">2024-04-04T18:19:45Z</dcterms:modified>
</cp:coreProperties>
</file>