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67" r:id="rId2"/>
    <p:sldId id="268" r:id="rId3"/>
    <p:sldId id="269" r:id="rId4"/>
    <p:sldId id="299" r:id="rId5"/>
    <p:sldId id="270" r:id="rId6"/>
    <p:sldId id="271" r:id="rId7"/>
    <p:sldId id="272" r:id="rId8"/>
    <p:sldId id="298" r:id="rId9"/>
    <p:sldId id="274" r:id="rId10"/>
    <p:sldId id="275" r:id="rId11"/>
    <p:sldId id="276" r:id="rId12"/>
    <p:sldId id="300" r:id="rId13"/>
    <p:sldId id="301" r:id="rId14"/>
    <p:sldId id="302" r:id="rId15"/>
    <p:sldId id="303" r:id="rId16"/>
    <p:sldId id="304" r:id="rId17"/>
    <p:sldId id="277"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19" r:id="rId33"/>
    <p:sldId id="320" r:id="rId34"/>
    <p:sldId id="321" r:id="rId35"/>
    <p:sldId id="322" r:id="rId36"/>
    <p:sldId id="323" r:id="rId37"/>
    <p:sldId id="324" r:id="rId38"/>
    <p:sldId id="325" r:id="rId39"/>
    <p:sldId id="326" r:id="rId40"/>
    <p:sldId id="327" r:id="rId41"/>
    <p:sldId id="328" r:id="rId42"/>
    <p:sldId id="329" r:id="rId43"/>
    <p:sldId id="330" r:id="rId44"/>
    <p:sldId id="331" r:id="rId45"/>
    <p:sldId id="332" r:id="rId46"/>
    <p:sldId id="333" r:id="rId47"/>
    <p:sldId id="334" r:id="rId48"/>
    <p:sldId id="335" r:id="rId49"/>
    <p:sldId id="291" r:id="rId50"/>
    <p:sldId id="292" r:id="rId51"/>
    <p:sldId id="293" r:id="rId52"/>
    <p:sldId id="294" r:id="rId53"/>
    <p:sldId id="295" r:id="rId54"/>
    <p:sldId id="296" r:id="rId55"/>
    <p:sldId id="297"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35" autoAdjust="0"/>
    <p:restoredTop sz="90429" autoAdjust="0"/>
  </p:normalViewPr>
  <p:slideViewPr>
    <p:cSldViewPr>
      <p:cViewPr varScale="1">
        <p:scale>
          <a:sx n="106" d="100"/>
          <a:sy n="106" d="100"/>
        </p:scale>
        <p:origin x="-174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C9A51D1-8122-4834-9E09-52DDA7250461}" type="datetimeFigureOut">
              <a:rPr lang="en-US" smtClean="0"/>
              <a:pPr/>
              <a:t>3/7/2018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73ED7E-53F7-403F-B448-4C3E9B0FA353}" type="slidenum">
              <a:rPr lang="en-US" smtClean="0"/>
              <a:pPr/>
              <a:t>‹#›</a:t>
            </a:fld>
            <a:endParaRPr lang="en-US"/>
          </a:p>
        </p:txBody>
      </p:sp>
    </p:spTree>
    <p:extLst>
      <p:ext uri="{BB962C8B-B14F-4D97-AF65-F5344CB8AC3E}">
        <p14:creationId xmlns:p14="http://schemas.microsoft.com/office/powerpoint/2010/main" val="1398954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cut-the-knot.org/do_you_know/few_words.shtml#tree"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n.wikipedia.org/wiki/Two_ears_theorem" TargetMode="External"/><Relationship Id="rId7" Type="http://schemas.openxmlformats.org/officeDocument/2006/relationships/hyperlink" Target="https://en.wikipedia.org/wiki/Polygon_triangulation#cite_note-6"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en.wikipedia.org/wiki/Godfried_Toussaint" TargetMode="External"/><Relationship Id="rId5" Type="http://schemas.openxmlformats.org/officeDocument/2006/relationships/hyperlink" Target="https://en.wikipedia.org/wiki/Polygon_triangulation#cite_note-5" TargetMode="External"/><Relationship Id="rId4" Type="http://schemas.openxmlformats.org/officeDocument/2006/relationships/hyperlink" Target="https://en.wikipedia.org/wiki/Ear_(mathematics)"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l-GR" dirty="0" smtClean="0"/>
              <a:t>Αν βάλουμε σε διαγώνιο τότε </a:t>
            </a:r>
            <a:r>
              <a:rPr lang="en-US" dirty="0" smtClean="0"/>
              <a:t>n/</a:t>
            </a:r>
            <a:r>
              <a:rPr lang="el-GR" dirty="0" smtClean="0"/>
              <a:t>2</a:t>
            </a:r>
            <a:r>
              <a:rPr lang="el-GR" baseline="0" dirty="0" smtClean="0"/>
              <a:t> φτάνουν. Αν βάλουμε σε κορυφές δες επόμενη διαφάνεια. </a:t>
            </a:r>
            <a:endParaRPr lang="en-US" dirty="0"/>
          </a:p>
        </p:txBody>
      </p:sp>
      <p:sp>
        <p:nvSpPr>
          <p:cNvPr id="4" name="Slide Number Placeholder 3"/>
          <p:cNvSpPr>
            <a:spLocks noGrp="1"/>
          </p:cNvSpPr>
          <p:nvPr>
            <p:ph type="sldNum" sz="quarter" idx="10"/>
          </p:nvPr>
        </p:nvSpPr>
        <p:spPr/>
        <p:txBody>
          <a:bodyPr/>
          <a:lstStyle/>
          <a:p>
            <a:fld id="{3373ED7E-53F7-403F-B448-4C3E9B0FA353}" type="slidenum">
              <a:rPr lang="en-US" smtClean="0"/>
              <a:pPr/>
              <a:t>10</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A9B6712C-4A4E-4C52-A10C-84B8AC7E75E2}" type="slidenum">
              <a:rPr lang="en-US"/>
              <a:pPr/>
              <a:t>24</a:t>
            </a:fld>
            <a:endParaRPr lang="en-US"/>
          </a:p>
        </p:txBody>
      </p:sp>
      <p:sp>
        <p:nvSpPr>
          <p:cNvPr id="61443" name="Rectangle 2"/>
          <p:cNvSpPr>
            <a:spLocks noGrp="1" noRot="1" noChangeAspect="1" noChangeArrowheads="1" noTextEdit="1"/>
          </p:cNvSpPr>
          <p:nvPr>
            <p:ph type="sldImg"/>
          </p:nvPr>
        </p:nvSpPr>
        <p:spPr>
          <a:xfrm>
            <a:off x="1143000" y="685800"/>
            <a:ext cx="4572000" cy="3429000"/>
          </a:xfrm>
          <a:ln/>
        </p:spPr>
      </p:sp>
      <p:sp>
        <p:nvSpPr>
          <p:cNvPr id="6144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78F908E3-0C0D-48FA-BBB2-0177BB5210C5}" type="slidenum">
              <a:rPr lang="en-US"/>
              <a:pPr/>
              <a:t>25</a:t>
            </a:fld>
            <a:endParaRPr lang="en-US"/>
          </a:p>
        </p:txBody>
      </p:sp>
      <p:sp>
        <p:nvSpPr>
          <p:cNvPr id="62467" name="Rectangle 2"/>
          <p:cNvSpPr>
            <a:spLocks noGrp="1" noRot="1" noChangeAspect="1" noChangeArrowheads="1" noTextEdit="1"/>
          </p:cNvSpPr>
          <p:nvPr>
            <p:ph type="sldImg"/>
          </p:nvPr>
        </p:nvSpPr>
        <p:spPr>
          <a:xfrm>
            <a:off x="1143000" y="685800"/>
            <a:ext cx="4572000" cy="3429000"/>
          </a:xfrm>
          <a:ln/>
        </p:spPr>
      </p:sp>
      <p:sp>
        <p:nvSpPr>
          <p:cNvPr id="6246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44EE7C8A-DCB6-4BDB-A5B5-71121CC1EA21}" type="slidenum">
              <a:rPr lang="en-US"/>
              <a:pPr/>
              <a:t>26</a:t>
            </a:fld>
            <a:endParaRPr lang="en-US"/>
          </a:p>
        </p:txBody>
      </p:sp>
      <p:sp>
        <p:nvSpPr>
          <p:cNvPr id="63491" name="Rectangle 2"/>
          <p:cNvSpPr>
            <a:spLocks noGrp="1" noRot="1" noChangeAspect="1" noChangeArrowheads="1" noTextEdit="1"/>
          </p:cNvSpPr>
          <p:nvPr>
            <p:ph type="sldImg"/>
          </p:nvPr>
        </p:nvSpPr>
        <p:spPr>
          <a:xfrm>
            <a:off x="1143000" y="685800"/>
            <a:ext cx="4572000" cy="3429000"/>
          </a:xfrm>
          <a:ln/>
        </p:spPr>
      </p:sp>
      <p:sp>
        <p:nvSpPr>
          <p:cNvPr id="6349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54988F9C-6CB0-4EFD-BBDE-664EF1B93F27}" type="slidenum">
              <a:rPr lang="en-US"/>
              <a:pPr/>
              <a:t>27</a:t>
            </a:fld>
            <a:endParaRPr lang="en-US"/>
          </a:p>
        </p:txBody>
      </p:sp>
      <p:sp>
        <p:nvSpPr>
          <p:cNvPr id="64515" name="Rectangle 2"/>
          <p:cNvSpPr>
            <a:spLocks noGrp="1" noRot="1" noChangeAspect="1" noChangeArrowheads="1" noTextEdit="1"/>
          </p:cNvSpPr>
          <p:nvPr>
            <p:ph type="sldImg"/>
          </p:nvPr>
        </p:nvSpPr>
        <p:spPr>
          <a:xfrm>
            <a:off x="1143000" y="685800"/>
            <a:ext cx="4572000" cy="3429000"/>
          </a:xfrm>
          <a:ln/>
        </p:spPr>
      </p:sp>
      <p:sp>
        <p:nvSpPr>
          <p:cNvPr id="6451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79EAFF98-A66E-4664-8DBB-8E5F6ABFED44}" type="slidenum">
              <a:rPr lang="en-US"/>
              <a:pPr/>
              <a:t>28</a:t>
            </a:fld>
            <a:endParaRPr lang="en-US"/>
          </a:p>
        </p:txBody>
      </p:sp>
      <p:sp>
        <p:nvSpPr>
          <p:cNvPr id="65539" name="Rectangle 2"/>
          <p:cNvSpPr>
            <a:spLocks noGrp="1" noRot="1" noChangeAspect="1" noChangeArrowheads="1" noTextEdit="1"/>
          </p:cNvSpPr>
          <p:nvPr>
            <p:ph type="sldImg"/>
          </p:nvPr>
        </p:nvSpPr>
        <p:spPr>
          <a:xfrm>
            <a:off x="1143000" y="685800"/>
            <a:ext cx="4572000" cy="3429000"/>
          </a:xfrm>
          <a:ln/>
        </p:spPr>
      </p:sp>
      <p:sp>
        <p:nvSpPr>
          <p:cNvPr id="6554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FFF0CE5E-B4E8-424D-9BFC-AEE1A77E39E4}" type="slidenum">
              <a:rPr lang="en-US"/>
              <a:pPr/>
              <a:t>29</a:t>
            </a:fld>
            <a:endParaRPr lang="en-US"/>
          </a:p>
        </p:txBody>
      </p:sp>
      <p:sp>
        <p:nvSpPr>
          <p:cNvPr id="66563" name="Rectangle 2"/>
          <p:cNvSpPr>
            <a:spLocks noGrp="1" noRot="1" noChangeAspect="1" noChangeArrowheads="1" noTextEdit="1"/>
          </p:cNvSpPr>
          <p:nvPr>
            <p:ph type="sldImg"/>
          </p:nvPr>
        </p:nvSpPr>
        <p:spPr>
          <a:xfrm>
            <a:off x="1143000" y="685800"/>
            <a:ext cx="4572000" cy="3429000"/>
          </a:xfrm>
          <a:ln/>
        </p:spPr>
      </p:sp>
      <p:sp>
        <p:nvSpPr>
          <p:cNvPr id="6656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F79D9DB0-016F-48C3-BD0F-5CCE4D91144C}" type="slidenum">
              <a:rPr lang="en-US"/>
              <a:pPr/>
              <a:t>30</a:t>
            </a:fld>
            <a:endParaRPr lang="en-US"/>
          </a:p>
        </p:txBody>
      </p:sp>
      <p:sp>
        <p:nvSpPr>
          <p:cNvPr id="67587" name="Rectangle 2"/>
          <p:cNvSpPr>
            <a:spLocks noGrp="1" noRot="1" noChangeAspect="1" noChangeArrowheads="1" noTextEdit="1"/>
          </p:cNvSpPr>
          <p:nvPr>
            <p:ph type="sldImg"/>
          </p:nvPr>
        </p:nvSpPr>
        <p:spPr>
          <a:xfrm>
            <a:off x="1143000" y="685800"/>
            <a:ext cx="4572000" cy="3429000"/>
          </a:xfrm>
          <a:ln/>
        </p:spPr>
      </p:sp>
      <p:sp>
        <p:nvSpPr>
          <p:cNvPr id="6758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F059B88E-C1C5-4266-A5D2-596BE136DCCA}" type="slidenum">
              <a:rPr lang="en-US"/>
              <a:pPr/>
              <a:t>31</a:t>
            </a:fld>
            <a:endParaRPr lang="en-US"/>
          </a:p>
        </p:txBody>
      </p:sp>
      <p:sp>
        <p:nvSpPr>
          <p:cNvPr id="68611" name="Rectangle 2"/>
          <p:cNvSpPr>
            <a:spLocks noGrp="1" noRot="1" noChangeAspect="1" noChangeArrowheads="1" noTextEdit="1"/>
          </p:cNvSpPr>
          <p:nvPr>
            <p:ph type="sldImg"/>
          </p:nvPr>
        </p:nvSpPr>
        <p:spPr>
          <a:xfrm>
            <a:off x="1143000" y="685800"/>
            <a:ext cx="4572000" cy="3429000"/>
          </a:xfrm>
          <a:ln/>
        </p:spPr>
      </p:sp>
      <p:sp>
        <p:nvSpPr>
          <p:cNvPr id="6861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EFC9B16D-C87E-400E-9D40-C9F8B29919DA}" type="slidenum">
              <a:rPr lang="en-US"/>
              <a:pPr/>
              <a:t>32</a:t>
            </a:fld>
            <a:endParaRPr lang="en-US"/>
          </a:p>
        </p:txBody>
      </p:sp>
      <p:sp>
        <p:nvSpPr>
          <p:cNvPr id="69635" name="Rectangle 2"/>
          <p:cNvSpPr>
            <a:spLocks noGrp="1" noRot="1" noChangeAspect="1" noChangeArrowheads="1" noTextEdit="1"/>
          </p:cNvSpPr>
          <p:nvPr>
            <p:ph type="sldImg"/>
          </p:nvPr>
        </p:nvSpPr>
        <p:spPr>
          <a:xfrm>
            <a:off x="1143000" y="685800"/>
            <a:ext cx="4572000" cy="3429000"/>
          </a:xfrm>
          <a:ln/>
        </p:spPr>
      </p:sp>
      <p:sp>
        <p:nvSpPr>
          <p:cNvPr id="6963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2AA11CB1-AE87-4A56-A0E4-1F152AB9BD28}" type="slidenum">
              <a:rPr lang="en-US"/>
              <a:pPr/>
              <a:t>33</a:t>
            </a:fld>
            <a:endParaRPr lang="en-US"/>
          </a:p>
        </p:txBody>
      </p:sp>
      <p:sp>
        <p:nvSpPr>
          <p:cNvPr id="70659" name="Rectangle 2"/>
          <p:cNvSpPr>
            <a:spLocks noGrp="1" noRot="1" noChangeAspect="1" noChangeArrowheads="1" noTextEdit="1"/>
          </p:cNvSpPr>
          <p:nvPr>
            <p:ph type="sldImg"/>
          </p:nvPr>
        </p:nvSpPr>
        <p:spPr>
          <a:xfrm>
            <a:off x="1143000" y="685800"/>
            <a:ext cx="4572000" cy="3429000"/>
          </a:xfrm>
          <a:ln/>
        </p:spPr>
      </p:sp>
      <p:sp>
        <p:nvSpPr>
          <p:cNvPr id="7066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Now, still going backwards, given a diagonal triangulation, how do we color the vertices to satisfy #2? Observe that, in a diagonal triangulation, the sides of any triangle are either sides or the diagonals of the polygon, and at most 2 may be of the latter kind. The triangles could only abut each other at the diagonals, not the sides of the polygon. Furthermore, only two triangles in a triangulation may share the same diagonal. The neighboring triangles share a side and, consequently, two vertices.</a:t>
            </a:r>
          </a:p>
          <a:p>
            <a:r>
              <a:rPr lang="en-US" sz="1200" b="0" i="0" kern="1200" dirty="0" smtClean="0">
                <a:solidFill>
                  <a:schemeClr val="tx1"/>
                </a:solidFill>
                <a:effectLst/>
                <a:latin typeface="+mn-lt"/>
                <a:ea typeface="+mn-ea"/>
                <a:cs typeface="+mn-cs"/>
              </a:rPr>
              <a:t>Start with any triangle of the triangulation and color its vertices with three colors in a random fashion. Its neighbor triangles already have two vertices assigned two different colors; the requirements of #2 force a unique color on the remaining vertex. Continue in this manner with all triangles adjacent to the current one ( or ones) until all vertices have been assigned a color. The process stops when on either end we run into a triangle composed of 2 sides and 1 diagonal of the polygon.</a:t>
            </a:r>
          </a:p>
          <a:p>
            <a:endParaRPr lang="el-GR" sz="1200" b="0" i="0" kern="1200" dirty="0" smtClean="0">
              <a:solidFill>
                <a:schemeClr val="tx1"/>
              </a:solidFill>
              <a:effectLst/>
              <a:latin typeface="+mn-lt"/>
              <a:ea typeface="+mn-ea"/>
              <a:cs typeface="+mn-cs"/>
            </a:endParaRPr>
          </a:p>
          <a:p>
            <a:endParaRPr lang="el-GR"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Note that - during that vertex coloring process - this is impossible to arrive at a triangle of a diagonal triangulation in two different ways and thus </a:t>
            </a:r>
            <a:r>
              <a:rPr lang="en-US" sz="1200" b="0" i="0" kern="1200" dirty="0" err="1" smtClean="0">
                <a:solidFill>
                  <a:schemeClr val="tx1"/>
                </a:solidFill>
                <a:effectLst/>
                <a:latin typeface="+mn-lt"/>
                <a:ea typeface="+mn-ea"/>
                <a:cs typeface="+mn-cs"/>
              </a:rPr>
              <a:t>incidently</a:t>
            </a:r>
            <a:r>
              <a:rPr lang="en-US" sz="1200" b="0" i="0" kern="1200" dirty="0" smtClean="0">
                <a:solidFill>
                  <a:schemeClr val="tx1"/>
                </a:solidFill>
                <a:effectLst/>
                <a:latin typeface="+mn-lt"/>
                <a:ea typeface="+mn-ea"/>
                <a:cs typeface="+mn-cs"/>
              </a:rPr>
              <a:t> get stuck with contradicting colors. To see this, associate with a triangulation a graph. For the nodes of the graph choose one interior point (say, centroid) in every triangle. Join the chosen points of two adjacent triangle by an edge. The resulting graph is necessarily a </a:t>
            </a:r>
            <a:r>
              <a:rPr lang="en-US" sz="1200" b="1" i="1" u="none" strike="noStrike" kern="1200" dirty="0" smtClean="0">
                <a:solidFill>
                  <a:schemeClr val="tx1"/>
                </a:solidFill>
                <a:effectLst/>
                <a:latin typeface="+mn-lt"/>
                <a:ea typeface="+mn-ea"/>
                <a:cs typeface="+mn-cs"/>
                <a:hlinkClick r:id="rId3"/>
              </a:rPr>
              <a:t>tree</a:t>
            </a:r>
            <a:r>
              <a:rPr lang="en-US" sz="1200" b="0" i="0" kern="1200" dirty="0" smtClean="0">
                <a:solidFill>
                  <a:schemeClr val="tx1"/>
                </a:solidFill>
                <a:effectLst/>
                <a:latin typeface="+mn-lt"/>
                <a:ea typeface="+mn-ea"/>
                <a:cs typeface="+mn-cs"/>
              </a:rPr>
              <a:t> because having a loop would imply a presence of an "</a:t>
            </a:r>
            <a:r>
              <a:rPr lang="en-US" sz="1200" b="0" i="0" kern="1200" dirty="0" err="1" smtClean="0">
                <a:solidFill>
                  <a:schemeClr val="tx1"/>
                </a:solidFill>
                <a:effectLst/>
                <a:latin typeface="+mn-lt"/>
                <a:ea typeface="+mn-ea"/>
                <a:cs typeface="+mn-cs"/>
              </a:rPr>
              <a:t>enternal</a:t>
            </a:r>
            <a:r>
              <a:rPr lang="en-US" sz="1200" b="0" i="0" kern="1200" dirty="0" smtClean="0">
                <a:solidFill>
                  <a:schemeClr val="tx1"/>
                </a:solidFill>
                <a:effectLst/>
                <a:latin typeface="+mn-lt"/>
                <a:ea typeface="+mn-ea"/>
                <a:cs typeface="+mn-cs"/>
              </a:rPr>
              <a:t>" vertex, a vertex in the </a:t>
            </a:r>
            <a:r>
              <a:rPr lang="en-US" sz="1200" b="0" i="0" kern="1200" dirty="0" err="1" smtClean="0">
                <a:solidFill>
                  <a:schemeClr val="tx1"/>
                </a:solidFill>
                <a:effectLst/>
                <a:latin typeface="+mn-lt"/>
                <a:ea typeface="+mn-ea"/>
                <a:cs typeface="+mn-cs"/>
              </a:rPr>
              <a:t>inerior</a:t>
            </a:r>
            <a:r>
              <a:rPr lang="en-US" sz="1200" b="0" i="0" kern="1200" dirty="0" smtClean="0">
                <a:solidFill>
                  <a:schemeClr val="tx1"/>
                </a:solidFill>
                <a:effectLst/>
                <a:latin typeface="+mn-lt"/>
                <a:ea typeface="+mn-ea"/>
                <a:cs typeface="+mn-cs"/>
              </a:rPr>
              <a:t> of the polygon. Since the triangulation is done solely by the diagonals all vertices of the triangulation coincide with those of the base polygon.</a:t>
            </a:r>
            <a:endParaRPr lang="el-GR" dirty="0"/>
          </a:p>
        </p:txBody>
      </p:sp>
      <p:sp>
        <p:nvSpPr>
          <p:cNvPr id="4" name="Slide Number Placeholder 3"/>
          <p:cNvSpPr>
            <a:spLocks noGrp="1"/>
          </p:cNvSpPr>
          <p:nvPr>
            <p:ph type="sldNum" sz="quarter" idx="10"/>
          </p:nvPr>
        </p:nvSpPr>
        <p:spPr/>
        <p:txBody>
          <a:bodyPr/>
          <a:lstStyle/>
          <a:p>
            <a:fld id="{3373ED7E-53F7-403F-B448-4C3E9B0FA353}" type="slidenum">
              <a:rPr lang="en-US" smtClean="0"/>
              <a:pPr/>
              <a:t>11</a:t>
            </a:fld>
            <a:endParaRPr lang="en-US"/>
          </a:p>
        </p:txBody>
      </p:sp>
    </p:spTree>
    <p:extLst>
      <p:ext uri="{BB962C8B-B14F-4D97-AF65-F5344CB8AC3E}">
        <p14:creationId xmlns:p14="http://schemas.microsoft.com/office/powerpoint/2010/main" val="37884254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1333EF69-AD85-4FE2-A196-0A0D3605C8AD}" type="slidenum">
              <a:rPr lang="en-US"/>
              <a:pPr/>
              <a:t>34</a:t>
            </a:fld>
            <a:endParaRPr lang="en-US"/>
          </a:p>
        </p:txBody>
      </p:sp>
      <p:sp>
        <p:nvSpPr>
          <p:cNvPr id="71683" name="Rectangle 2"/>
          <p:cNvSpPr>
            <a:spLocks noGrp="1" noRot="1" noChangeAspect="1" noChangeArrowheads="1" noTextEdit="1"/>
          </p:cNvSpPr>
          <p:nvPr>
            <p:ph type="sldImg"/>
          </p:nvPr>
        </p:nvSpPr>
        <p:spPr>
          <a:xfrm>
            <a:off x="1143000" y="685800"/>
            <a:ext cx="4572000" cy="3429000"/>
          </a:xfrm>
          <a:ln/>
        </p:spPr>
      </p:sp>
      <p:sp>
        <p:nvSpPr>
          <p:cNvPr id="7168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D5187654-797F-4145-A217-E19FE297284A}" type="slidenum">
              <a:rPr lang="en-US"/>
              <a:pPr/>
              <a:t>35</a:t>
            </a:fld>
            <a:endParaRPr lang="en-US"/>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C79D34B5-FCE1-41E5-BD82-AADA8E3A6763}" type="slidenum">
              <a:rPr lang="en-US"/>
              <a:pPr/>
              <a:t>36</a:t>
            </a:fld>
            <a:endParaRPr lang="en-US"/>
          </a:p>
        </p:txBody>
      </p:sp>
      <p:sp>
        <p:nvSpPr>
          <p:cNvPr id="73731" name="Rectangle 2"/>
          <p:cNvSpPr>
            <a:spLocks noGrp="1" noRot="1" noChangeAspect="1" noChangeArrowheads="1" noTextEdit="1"/>
          </p:cNvSpPr>
          <p:nvPr>
            <p:ph type="sldImg"/>
          </p:nvPr>
        </p:nvSpPr>
        <p:spPr>
          <a:xfrm>
            <a:off x="1143000" y="685800"/>
            <a:ext cx="4572000" cy="3429000"/>
          </a:xfrm>
          <a:ln/>
        </p:spPr>
      </p:sp>
      <p:sp>
        <p:nvSpPr>
          <p:cNvPr id="7373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7B66FB41-6BAD-4A9C-83A2-3B96EDCDDDC4}" type="slidenum">
              <a:rPr lang="en-US"/>
              <a:pPr/>
              <a:t>37</a:t>
            </a:fld>
            <a:endParaRPr lang="en-US"/>
          </a:p>
        </p:txBody>
      </p:sp>
      <p:sp>
        <p:nvSpPr>
          <p:cNvPr id="74755" name="Rectangle 2"/>
          <p:cNvSpPr>
            <a:spLocks noGrp="1" noRot="1" noChangeAspect="1" noChangeArrowheads="1" noTextEdit="1"/>
          </p:cNvSpPr>
          <p:nvPr>
            <p:ph type="sldImg"/>
          </p:nvPr>
        </p:nvSpPr>
        <p:spPr>
          <a:xfrm>
            <a:off x="1143000" y="685800"/>
            <a:ext cx="4572000" cy="3429000"/>
          </a:xfrm>
          <a:ln/>
        </p:spPr>
      </p:sp>
      <p:sp>
        <p:nvSpPr>
          <p:cNvPr id="7475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89A1018D-7496-4B9F-B398-78A7D0A7BB36}" type="slidenum">
              <a:rPr lang="en-US"/>
              <a:pPr/>
              <a:t>38</a:t>
            </a:fld>
            <a:endParaRPr lang="en-US"/>
          </a:p>
        </p:txBody>
      </p:sp>
      <p:sp>
        <p:nvSpPr>
          <p:cNvPr id="75779" name="Rectangle 2"/>
          <p:cNvSpPr>
            <a:spLocks noGrp="1" noRot="1" noChangeAspect="1" noChangeArrowheads="1" noTextEdit="1"/>
          </p:cNvSpPr>
          <p:nvPr>
            <p:ph type="sldImg"/>
          </p:nvPr>
        </p:nvSpPr>
        <p:spPr>
          <a:xfrm>
            <a:off x="1143000" y="685800"/>
            <a:ext cx="4572000" cy="3429000"/>
          </a:xfrm>
          <a:ln/>
        </p:spPr>
      </p:sp>
      <p:sp>
        <p:nvSpPr>
          <p:cNvPr id="7578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40C02E39-A448-4661-BE0A-FD30F25D4BAB}" type="slidenum">
              <a:rPr lang="en-US"/>
              <a:pPr/>
              <a:t>39</a:t>
            </a:fld>
            <a:endParaRPr lang="en-US"/>
          </a:p>
        </p:txBody>
      </p:sp>
      <p:sp>
        <p:nvSpPr>
          <p:cNvPr id="76803" name="Rectangle 2"/>
          <p:cNvSpPr>
            <a:spLocks noGrp="1" noRot="1" noChangeAspect="1" noChangeArrowheads="1" noTextEdit="1"/>
          </p:cNvSpPr>
          <p:nvPr>
            <p:ph type="sldImg"/>
          </p:nvPr>
        </p:nvSpPr>
        <p:spPr>
          <a:xfrm>
            <a:off x="1143000" y="685800"/>
            <a:ext cx="4572000" cy="3429000"/>
          </a:xfrm>
          <a:ln/>
        </p:spPr>
      </p:sp>
      <p:sp>
        <p:nvSpPr>
          <p:cNvPr id="7680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55AD6893-09B4-4B95-BB46-EAC3591BCD62}" type="slidenum">
              <a:rPr lang="en-US"/>
              <a:pPr/>
              <a:t>40</a:t>
            </a:fld>
            <a:endParaRPr lang="en-US"/>
          </a:p>
        </p:txBody>
      </p:sp>
      <p:sp>
        <p:nvSpPr>
          <p:cNvPr id="77827" name="Rectangle 2"/>
          <p:cNvSpPr>
            <a:spLocks noGrp="1" noRot="1" noChangeAspect="1" noChangeArrowheads="1" noTextEdit="1"/>
          </p:cNvSpPr>
          <p:nvPr>
            <p:ph type="sldImg"/>
          </p:nvPr>
        </p:nvSpPr>
        <p:spPr>
          <a:xfrm>
            <a:off x="1143000" y="685800"/>
            <a:ext cx="4572000" cy="3429000"/>
          </a:xfrm>
          <a:ln/>
        </p:spPr>
      </p:sp>
      <p:sp>
        <p:nvSpPr>
          <p:cNvPr id="7782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2E313CBF-8280-49A9-95B3-EBD989C50163}" type="slidenum">
              <a:rPr lang="en-US"/>
              <a:pPr/>
              <a:t>41</a:t>
            </a:fld>
            <a:endParaRPr lang="en-US"/>
          </a:p>
        </p:txBody>
      </p:sp>
      <p:sp>
        <p:nvSpPr>
          <p:cNvPr id="78851" name="Rectangle 2"/>
          <p:cNvSpPr>
            <a:spLocks noGrp="1" noRot="1" noChangeAspect="1" noChangeArrowheads="1" noTextEdit="1"/>
          </p:cNvSpPr>
          <p:nvPr>
            <p:ph type="sldImg"/>
          </p:nvPr>
        </p:nvSpPr>
        <p:spPr>
          <a:xfrm>
            <a:off x="1143000" y="685800"/>
            <a:ext cx="4572000" cy="3429000"/>
          </a:xfrm>
          <a:ln/>
        </p:spPr>
      </p:sp>
      <p:sp>
        <p:nvSpPr>
          <p:cNvPr id="7885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0F9458D4-714A-459F-B9A9-DDDBC09E6C7D}" type="slidenum">
              <a:rPr lang="en-US"/>
              <a:pPr/>
              <a:t>42</a:t>
            </a:fld>
            <a:endParaRPr lang="en-US"/>
          </a:p>
        </p:txBody>
      </p:sp>
      <p:sp>
        <p:nvSpPr>
          <p:cNvPr id="79875" name="Rectangle 2"/>
          <p:cNvSpPr>
            <a:spLocks noGrp="1" noRot="1" noChangeAspect="1" noChangeArrowheads="1" noTextEdit="1"/>
          </p:cNvSpPr>
          <p:nvPr>
            <p:ph type="sldImg"/>
          </p:nvPr>
        </p:nvSpPr>
        <p:spPr>
          <a:xfrm>
            <a:off x="1143000" y="685800"/>
            <a:ext cx="4572000" cy="3429000"/>
          </a:xfrm>
          <a:ln/>
        </p:spPr>
      </p:sp>
      <p:sp>
        <p:nvSpPr>
          <p:cNvPr id="7987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86E12A96-6904-45C0-B15C-F30D84006AD3}" type="slidenum">
              <a:rPr lang="en-US"/>
              <a:pPr/>
              <a:t>43</a:t>
            </a:fld>
            <a:endParaRPr lang="en-US"/>
          </a:p>
        </p:txBody>
      </p:sp>
      <p:sp>
        <p:nvSpPr>
          <p:cNvPr id="80899" name="Rectangle 2"/>
          <p:cNvSpPr>
            <a:spLocks noGrp="1" noRot="1" noChangeAspect="1" noChangeArrowheads="1" noTextEdit="1"/>
          </p:cNvSpPr>
          <p:nvPr>
            <p:ph type="sldImg"/>
          </p:nvPr>
        </p:nvSpPr>
        <p:spPr>
          <a:xfrm>
            <a:off x="1143000" y="685800"/>
            <a:ext cx="4572000" cy="3429000"/>
          </a:xfrm>
          <a:ln/>
        </p:spPr>
      </p:sp>
      <p:sp>
        <p:nvSpPr>
          <p:cNvPr id="809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https://en.wikipedia.org/wiki/Polygon_triangulation#CITEREFLiKlette2011</a:t>
            </a:r>
          </a:p>
          <a:p>
            <a:endParaRPr lang="en-US" dirty="0" smtClean="0"/>
          </a:p>
          <a:p>
            <a:r>
              <a:rPr lang="en-US" sz="1200" b="0" i="0" kern="1200" dirty="0" smtClean="0">
                <a:solidFill>
                  <a:schemeClr val="tx1"/>
                </a:solidFill>
                <a:effectLst/>
                <a:latin typeface="+mn-lt"/>
                <a:ea typeface="+mn-ea"/>
                <a:cs typeface="+mn-cs"/>
              </a:rPr>
              <a:t>One way to triangulate a simple polygon is based on the </a:t>
            </a:r>
            <a:r>
              <a:rPr lang="en-US" sz="1200" b="0" i="0" u="sng" kern="1200" dirty="0" smtClean="0">
                <a:solidFill>
                  <a:schemeClr val="tx1"/>
                </a:solidFill>
                <a:effectLst/>
                <a:latin typeface="+mn-lt"/>
                <a:ea typeface="+mn-ea"/>
                <a:cs typeface="+mn-cs"/>
                <a:hlinkClick r:id="rId3" tooltip="Two ears theorem"/>
              </a:rPr>
              <a:t>two ears theorem</a:t>
            </a:r>
            <a:r>
              <a:rPr lang="en-US" sz="1200" b="0" i="0" kern="1200" dirty="0" smtClean="0">
                <a:solidFill>
                  <a:schemeClr val="tx1"/>
                </a:solidFill>
                <a:effectLst/>
                <a:latin typeface="+mn-lt"/>
                <a:ea typeface="+mn-ea"/>
                <a:cs typeface="+mn-cs"/>
              </a:rPr>
              <a:t>, the fact that any simple polygon with at least 4 vertices without holes has at least two '</a:t>
            </a:r>
            <a:r>
              <a:rPr lang="en-US" sz="1200" b="0" i="0" u="none" strike="noStrike" kern="1200" dirty="0" smtClean="0">
                <a:solidFill>
                  <a:schemeClr val="tx1"/>
                </a:solidFill>
                <a:effectLst/>
                <a:latin typeface="+mn-lt"/>
                <a:ea typeface="+mn-ea"/>
                <a:cs typeface="+mn-cs"/>
                <a:hlinkClick r:id="rId4" tooltip="Ear (mathematics)"/>
              </a:rPr>
              <a:t>ears</a:t>
            </a:r>
            <a:r>
              <a:rPr lang="en-US" sz="1200" b="0" i="0" kern="1200" dirty="0" smtClean="0">
                <a:solidFill>
                  <a:schemeClr val="tx1"/>
                </a:solidFill>
                <a:effectLst/>
                <a:latin typeface="+mn-lt"/>
                <a:ea typeface="+mn-ea"/>
                <a:cs typeface="+mn-cs"/>
              </a:rPr>
              <a:t>', which are triangles with two sides being the edges of the polygon and the third one completely inside it (and with an extra property unimportant for triangulation).</a:t>
            </a:r>
            <a:r>
              <a:rPr lang="en-US" sz="1200" b="0" i="0" u="none" strike="noStrike" kern="1200" baseline="30000" dirty="0" smtClean="0">
                <a:solidFill>
                  <a:schemeClr val="tx1"/>
                </a:solidFill>
                <a:effectLst/>
                <a:latin typeface="+mn-lt"/>
                <a:ea typeface="+mn-ea"/>
                <a:cs typeface="+mn-cs"/>
                <a:hlinkClick r:id="rId5"/>
              </a:rPr>
              <a:t>[5]</a:t>
            </a:r>
            <a:r>
              <a:rPr lang="en-US" sz="1200" b="0" i="0" kern="1200" dirty="0" smtClean="0">
                <a:solidFill>
                  <a:schemeClr val="tx1"/>
                </a:solidFill>
                <a:effectLst/>
                <a:latin typeface="+mn-lt"/>
                <a:ea typeface="+mn-ea"/>
                <a:cs typeface="+mn-cs"/>
              </a:rPr>
              <a:t> The algorithm then consists of finding such an ear, removing it from the polygon (which results in a new polygon that still meets the conditions) and repeating until there is only one triangle left.</a:t>
            </a:r>
          </a:p>
          <a:p>
            <a:r>
              <a:rPr lang="en-US" sz="1200" b="0" i="0" kern="1200" dirty="0" smtClean="0">
                <a:solidFill>
                  <a:schemeClr val="tx1"/>
                </a:solidFill>
                <a:effectLst/>
                <a:latin typeface="+mn-lt"/>
                <a:ea typeface="+mn-ea"/>
                <a:cs typeface="+mn-cs"/>
              </a:rPr>
              <a:t>This algorithm is easy to implement, but slower than some other algorithms, and it only works on polygons without holes. An implementation that keeps separate lists of convex and concave vertices will run in </a:t>
            </a:r>
            <a:r>
              <a:rPr lang="en-US" sz="1200" b="0" i="1" kern="1200" dirty="0" smtClean="0">
                <a:solidFill>
                  <a:schemeClr val="tx1"/>
                </a:solidFill>
                <a:effectLst/>
                <a:latin typeface="+mn-lt"/>
                <a:ea typeface="+mn-ea"/>
                <a:cs typeface="+mn-cs"/>
              </a:rPr>
              <a:t>O</a:t>
            </a:r>
            <a:r>
              <a:rPr lang="en-US" sz="1200" b="0" i="0" kern="1200" dirty="0" smtClean="0">
                <a:solidFill>
                  <a:schemeClr val="tx1"/>
                </a:solidFill>
                <a:effectLst/>
                <a:latin typeface="+mn-lt"/>
                <a:ea typeface="+mn-ea"/>
                <a:cs typeface="+mn-cs"/>
              </a:rPr>
              <a:t>(</a:t>
            </a:r>
            <a:r>
              <a:rPr lang="en-US" sz="1200" b="0" i="1" kern="1200" dirty="0" smtClean="0">
                <a:solidFill>
                  <a:schemeClr val="tx1"/>
                </a:solidFill>
                <a:effectLst/>
                <a:latin typeface="+mn-lt"/>
                <a:ea typeface="+mn-ea"/>
                <a:cs typeface="+mn-cs"/>
              </a:rPr>
              <a:t>n</a:t>
            </a:r>
            <a:r>
              <a:rPr lang="en-US" sz="1200" b="0" i="0" kern="1200" baseline="30000" dirty="0" smtClean="0">
                <a:solidFill>
                  <a:schemeClr val="tx1"/>
                </a:solidFill>
                <a:effectLst/>
                <a:latin typeface="+mn-lt"/>
                <a:ea typeface="+mn-ea"/>
                <a:cs typeface="+mn-cs"/>
              </a:rPr>
              <a:t>2</a:t>
            </a:r>
            <a:r>
              <a:rPr lang="en-US" sz="1200" b="0" i="0" kern="1200" dirty="0" smtClean="0">
                <a:solidFill>
                  <a:schemeClr val="tx1"/>
                </a:solidFill>
                <a:effectLst/>
                <a:latin typeface="+mn-lt"/>
                <a:ea typeface="+mn-ea"/>
                <a:cs typeface="+mn-cs"/>
              </a:rPr>
              <a:t>) time. This method is known as </a:t>
            </a:r>
            <a:r>
              <a:rPr lang="en-US" sz="1200" b="0" i="1" kern="1200" dirty="0" smtClean="0">
                <a:solidFill>
                  <a:schemeClr val="tx1"/>
                </a:solidFill>
                <a:effectLst/>
                <a:latin typeface="+mn-lt"/>
                <a:ea typeface="+mn-ea"/>
                <a:cs typeface="+mn-cs"/>
              </a:rPr>
              <a:t>ear clipping</a:t>
            </a:r>
            <a:r>
              <a:rPr lang="en-US" sz="1200" b="0" i="0" kern="1200" dirty="0" smtClean="0">
                <a:solidFill>
                  <a:schemeClr val="tx1"/>
                </a:solidFill>
                <a:effectLst/>
                <a:latin typeface="+mn-lt"/>
                <a:ea typeface="+mn-ea"/>
                <a:cs typeface="+mn-cs"/>
              </a:rPr>
              <a:t> and sometimes </a:t>
            </a:r>
            <a:r>
              <a:rPr lang="en-US" sz="1200" b="0" i="1" kern="1200" dirty="0" smtClean="0">
                <a:solidFill>
                  <a:schemeClr val="tx1"/>
                </a:solidFill>
                <a:effectLst/>
                <a:latin typeface="+mn-lt"/>
                <a:ea typeface="+mn-ea"/>
                <a:cs typeface="+mn-cs"/>
              </a:rPr>
              <a:t>ear trimming</a:t>
            </a:r>
            <a:r>
              <a:rPr lang="en-US" sz="1200" b="0" i="0" kern="1200" dirty="0" smtClean="0">
                <a:solidFill>
                  <a:schemeClr val="tx1"/>
                </a:solidFill>
                <a:effectLst/>
                <a:latin typeface="+mn-lt"/>
                <a:ea typeface="+mn-ea"/>
                <a:cs typeface="+mn-cs"/>
              </a:rPr>
              <a:t>. An efficient algorithm for cutting off ears was discovered by </a:t>
            </a:r>
            <a:r>
              <a:rPr lang="en-US" sz="1200" b="0" i="0" kern="1200" dirty="0" err="1" smtClean="0">
                <a:solidFill>
                  <a:schemeClr val="tx1"/>
                </a:solidFill>
                <a:effectLst/>
                <a:latin typeface="+mn-lt"/>
                <a:ea typeface="+mn-ea"/>
                <a:cs typeface="+mn-cs"/>
              </a:rPr>
              <a:t>Hossam</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ElGindy</a:t>
            </a:r>
            <a:r>
              <a:rPr lang="en-US" sz="1200" b="0" i="0" kern="1200" dirty="0" smtClean="0">
                <a:solidFill>
                  <a:schemeClr val="tx1"/>
                </a:solidFill>
                <a:effectLst/>
                <a:latin typeface="+mn-lt"/>
                <a:ea typeface="+mn-ea"/>
                <a:cs typeface="+mn-cs"/>
              </a:rPr>
              <a:t>, Hazel Everett, and </a:t>
            </a:r>
            <a:r>
              <a:rPr lang="en-US" sz="1200" b="0" i="0" u="none" strike="noStrike" kern="1200" dirty="0" err="1" smtClean="0">
                <a:solidFill>
                  <a:schemeClr val="tx1"/>
                </a:solidFill>
                <a:effectLst/>
                <a:latin typeface="+mn-lt"/>
                <a:ea typeface="+mn-ea"/>
                <a:cs typeface="+mn-cs"/>
                <a:hlinkClick r:id="rId6" tooltip="Godfried Toussaint"/>
              </a:rPr>
              <a:t>Godfried</a:t>
            </a:r>
            <a:r>
              <a:rPr lang="en-US" sz="1200" b="0" i="0" u="none" strike="noStrike" kern="1200" dirty="0" smtClean="0">
                <a:solidFill>
                  <a:schemeClr val="tx1"/>
                </a:solidFill>
                <a:effectLst/>
                <a:latin typeface="+mn-lt"/>
                <a:ea typeface="+mn-ea"/>
                <a:cs typeface="+mn-cs"/>
                <a:hlinkClick r:id="rId6" tooltip="Godfried Toussaint"/>
              </a:rPr>
              <a:t> Toussaint</a:t>
            </a:r>
            <a:r>
              <a:rPr lang="en-US" sz="1200" b="0" i="0" kern="1200" dirty="0" smtClean="0">
                <a:solidFill>
                  <a:schemeClr val="tx1"/>
                </a:solidFill>
                <a:effectLst/>
                <a:latin typeface="+mn-lt"/>
                <a:ea typeface="+mn-ea"/>
                <a:cs typeface="+mn-cs"/>
              </a:rPr>
              <a:t>.</a:t>
            </a:r>
            <a:r>
              <a:rPr lang="en-US" sz="1200" b="0" i="0" u="none" strike="noStrike" kern="1200" baseline="30000" dirty="0" smtClean="0">
                <a:solidFill>
                  <a:schemeClr val="tx1"/>
                </a:solidFill>
                <a:effectLst/>
                <a:latin typeface="+mn-lt"/>
                <a:ea typeface="+mn-ea"/>
                <a:cs typeface="+mn-cs"/>
                <a:hlinkClick r:id="rId7"/>
              </a:rPr>
              <a:t>[6]</a:t>
            </a:r>
            <a:endParaRPr lang="en-US" sz="1200" b="0" i="0" kern="1200" dirty="0" smtClean="0">
              <a:solidFill>
                <a:schemeClr val="tx1"/>
              </a:solidFill>
              <a:effectLst/>
              <a:latin typeface="+mn-lt"/>
              <a:ea typeface="+mn-ea"/>
              <a:cs typeface="+mn-cs"/>
            </a:endParaRPr>
          </a:p>
          <a:p>
            <a:endParaRPr lang="el-GR" dirty="0"/>
          </a:p>
        </p:txBody>
      </p:sp>
      <p:sp>
        <p:nvSpPr>
          <p:cNvPr id="4" name="Slide Number Placeholder 3"/>
          <p:cNvSpPr>
            <a:spLocks noGrp="1"/>
          </p:cNvSpPr>
          <p:nvPr>
            <p:ph type="sldNum" sz="quarter" idx="10"/>
          </p:nvPr>
        </p:nvSpPr>
        <p:spPr/>
        <p:txBody>
          <a:bodyPr/>
          <a:lstStyle/>
          <a:p>
            <a:fld id="{3373ED7E-53F7-403F-B448-4C3E9B0FA353}" type="slidenum">
              <a:rPr lang="en-US" smtClean="0"/>
              <a:pPr/>
              <a:t>17</a:t>
            </a:fld>
            <a:endParaRPr lang="en-US"/>
          </a:p>
        </p:txBody>
      </p:sp>
    </p:spTree>
    <p:extLst>
      <p:ext uri="{BB962C8B-B14F-4D97-AF65-F5344CB8AC3E}">
        <p14:creationId xmlns:p14="http://schemas.microsoft.com/office/powerpoint/2010/main" val="17634543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FC12C4DA-72BC-4255-AC3A-DC6F74884384}" type="slidenum">
              <a:rPr lang="en-US"/>
              <a:pPr/>
              <a:t>44</a:t>
            </a:fld>
            <a:endParaRPr lang="en-US"/>
          </a:p>
        </p:txBody>
      </p:sp>
      <p:sp>
        <p:nvSpPr>
          <p:cNvPr id="81923" name="Rectangle 2"/>
          <p:cNvSpPr>
            <a:spLocks noGrp="1" noRot="1" noChangeAspect="1" noChangeArrowheads="1" noTextEdit="1"/>
          </p:cNvSpPr>
          <p:nvPr>
            <p:ph type="sldImg"/>
          </p:nvPr>
        </p:nvSpPr>
        <p:spPr>
          <a:xfrm>
            <a:off x="1143000" y="685800"/>
            <a:ext cx="4572000" cy="3429000"/>
          </a:xfrm>
          <a:ln/>
        </p:spPr>
      </p:sp>
      <p:sp>
        <p:nvSpPr>
          <p:cNvPr id="819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9B6AA7E8-5227-4B8B-87EE-890D1D03CAE8}" type="slidenum">
              <a:rPr lang="en-US"/>
              <a:pPr/>
              <a:t>45</a:t>
            </a:fld>
            <a:endParaRPr lang="en-US"/>
          </a:p>
        </p:txBody>
      </p:sp>
      <p:sp>
        <p:nvSpPr>
          <p:cNvPr id="82947" name="Rectangle 2"/>
          <p:cNvSpPr>
            <a:spLocks noGrp="1" noRot="1" noChangeAspect="1" noChangeArrowheads="1" noTextEdit="1"/>
          </p:cNvSpPr>
          <p:nvPr>
            <p:ph type="sldImg"/>
          </p:nvPr>
        </p:nvSpPr>
        <p:spPr>
          <a:xfrm>
            <a:off x="1143000" y="685800"/>
            <a:ext cx="4572000" cy="3429000"/>
          </a:xfrm>
          <a:ln/>
        </p:spPr>
      </p:sp>
      <p:sp>
        <p:nvSpPr>
          <p:cNvPr id="8294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6A56FCFF-7AFA-406A-97FD-2BFBD606E1E1}" type="slidenum">
              <a:rPr lang="en-US"/>
              <a:pPr/>
              <a:t>46</a:t>
            </a:fld>
            <a:endParaRPr lang="en-US"/>
          </a:p>
        </p:txBody>
      </p:sp>
      <p:sp>
        <p:nvSpPr>
          <p:cNvPr id="83971" name="Rectangle 2"/>
          <p:cNvSpPr>
            <a:spLocks noGrp="1" noRot="1" noChangeAspect="1" noChangeArrowheads="1" noTextEdit="1"/>
          </p:cNvSpPr>
          <p:nvPr>
            <p:ph type="sldImg"/>
          </p:nvPr>
        </p:nvSpPr>
        <p:spPr>
          <a:xfrm>
            <a:off x="1143000" y="685800"/>
            <a:ext cx="4572000" cy="3429000"/>
          </a:xfrm>
          <a:ln/>
        </p:spPr>
      </p:sp>
      <p:sp>
        <p:nvSpPr>
          <p:cNvPr id="8397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22449243-1A1D-487B-B4E9-988C44F07DE1}" type="slidenum">
              <a:rPr lang="en-US"/>
              <a:pPr/>
              <a:t>47</a:t>
            </a:fld>
            <a:endParaRPr lang="en-US"/>
          </a:p>
        </p:txBody>
      </p:sp>
      <p:sp>
        <p:nvSpPr>
          <p:cNvPr id="84995" name="Rectangle 2"/>
          <p:cNvSpPr>
            <a:spLocks noGrp="1" noRot="1" noChangeAspect="1" noChangeArrowheads="1" noTextEdit="1"/>
          </p:cNvSpPr>
          <p:nvPr>
            <p:ph type="sldImg"/>
          </p:nvPr>
        </p:nvSpPr>
        <p:spPr>
          <a:xfrm>
            <a:off x="1143000" y="685800"/>
            <a:ext cx="4572000" cy="3429000"/>
          </a:xfrm>
          <a:ln/>
        </p:spPr>
      </p:sp>
      <p:sp>
        <p:nvSpPr>
          <p:cNvPr id="849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7E6569A8-CA27-475E-8DE9-702968B57838}" type="slidenum">
              <a:rPr lang="en-US"/>
              <a:pPr/>
              <a:t>48</a:t>
            </a:fld>
            <a:endParaRPr lang="en-US"/>
          </a:p>
        </p:txBody>
      </p:sp>
      <p:sp>
        <p:nvSpPr>
          <p:cNvPr id="86019" name="Rectangle 2"/>
          <p:cNvSpPr>
            <a:spLocks noGrp="1" noRot="1" noChangeAspect="1" noChangeArrowheads="1" noTextEdit="1"/>
          </p:cNvSpPr>
          <p:nvPr>
            <p:ph type="sldImg"/>
          </p:nvPr>
        </p:nvSpPr>
        <p:spPr>
          <a:xfrm>
            <a:off x="1143000" y="685800"/>
            <a:ext cx="4572000" cy="3429000"/>
          </a:xfrm>
          <a:ln/>
        </p:spPr>
      </p:sp>
      <p:sp>
        <p:nvSpPr>
          <p:cNvPr id="8602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ADBE080B-BD43-4565-921E-B5506B692620}" type="slidenum">
              <a:rPr lang="en-US"/>
              <a:pPr/>
              <a:t>18</a:t>
            </a:fld>
            <a:endParaRPr lang="en-US"/>
          </a:p>
        </p:txBody>
      </p:sp>
      <p:sp>
        <p:nvSpPr>
          <p:cNvPr id="55299" name="Rectangle 2"/>
          <p:cNvSpPr>
            <a:spLocks noGrp="1" noRot="1" noChangeAspect="1" noChangeArrowheads="1" noTextEdit="1"/>
          </p:cNvSpPr>
          <p:nvPr>
            <p:ph type="sldImg"/>
          </p:nvPr>
        </p:nvSpPr>
        <p:spPr>
          <a:xfrm>
            <a:off x="1143000" y="685800"/>
            <a:ext cx="4572000" cy="3429000"/>
          </a:xfrm>
          <a:ln/>
        </p:spPr>
      </p:sp>
      <p:sp>
        <p:nvSpPr>
          <p:cNvPr id="55300"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4C4D0EF9-2592-4AB6-9B01-B9109E5C1228}" type="slidenum">
              <a:rPr lang="en-US"/>
              <a:pPr/>
              <a:t>19</a:t>
            </a:fld>
            <a:endParaRPr lang="en-US"/>
          </a:p>
        </p:txBody>
      </p:sp>
      <p:sp>
        <p:nvSpPr>
          <p:cNvPr id="56323" name="Rectangle 2"/>
          <p:cNvSpPr>
            <a:spLocks noGrp="1" noRot="1" noChangeAspect="1" noChangeArrowheads="1" noTextEdit="1"/>
          </p:cNvSpPr>
          <p:nvPr>
            <p:ph type="sldImg"/>
          </p:nvPr>
        </p:nvSpPr>
        <p:spPr>
          <a:xfrm>
            <a:off x="1143000" y="685800"/>
            <a:ext cx="4572000" cy="3429000"/>
          </a:xfrm>
          <a:ln/>
        </p:spPr>
      </p:sp>
      <p:sp>
        <p:nvSpPr>
          <p:cNvPr id="56324"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2693525E-9B24-4830-AE04-D2B2115FE293}" type="slidenum">
              <a:rPr lang="en-US"/>
              <a:pPr/>
              <a:t>20</a:t>
            </a:fld>
            <a:endParaRPr lang="en-US"/>
          </a:p>
        </p:txBody>
      </p:sp>
      <p:sp>
        <p:nvSpPr>
          <p:cNvPr id="57347" name="Rectangle 2"/>
          <p:cNvSpPr>
            <a:spLocks noGrp="1" noRot="1" noChangeAspect="1" noChangeArrowheads="1" noTextEdit="1"/>
          </p:cNvSpPr>
          <p:nvPr>
            <p:ph type="sldImg"/>
          </p:nvPr>
        </p:nvSpPr>
        <p:spPr>
          <a:xfrm>
            <a:off x="1143000" y="685800"/>
            <a:ext cx="4572000" cy="3429000"/>
          </a:xfrm>
          <a:ln/>
        </p:spPr>
      </p:sp>
      <p:sp>
        <p:nvSpPr>
          <p:cNvPr id="57348"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5DB1F5E2-47AB-4537-B2C9-AEC5B25C4ED0}" type="slidenum">
              <a:rPr lang="en-US"/>
              <a:pPr/>
              <a:t>21</a:t>
            </a:fld>
            <a:endParaRPr lang="en-US"/>
          </a:p>
        </p:txBody>
      </p:sp>
      <p:sp>
        <p:nvSpPr>
          <p:cNvPr id="58371" name="Rectangle 2"/>
          <p:cNvSpPr>
            <a:spLocks noGrp="1" noRot="1" noChangeAspect="1" noChangeArrowheads="1" noTextEdit="1"/>
          </p:cNvSpPr>
          <p:nvPr>
            <p:ph type="sldImg"/>
          </p:nvPr>
        </p:nvSpPr>
        <p:spPr>
          <a:xfrm>
            <a:off x="1143000" y="685800"/>
            <a:ext cx="4572000" cy="3429000"/>
          </a:xfrm>
          <a:ln/>
        </p:spPr>
      </p:sp>
      <p:sp>
        <p:nvSpPr>
          <p:cNvPr id="58372"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FF99B7B3-009A-48E2-B1DA-5E40F0E48B17}" type="slidenum">
              <a:rPr lang="en-US"/>
              <a:pPr/>
              <a:t>22</a:t>
            </a:fld>
            <a:endParaRPr lang="en-US"/>
          </a:p>
        </p:txBody>
      </p:sp>
      <p:sp>
        <p:nvSpPr>
          <p:cNvPr id="59395" name="Rectangle 2"/>
          <p:cNvSpPr>
            <a:spLocks noGrp="1" noRot="1" noChangeAspect="1" noChangeArrowheads="1" noTextEdit="1"/>
          </p:cNvSpPr>
          <p:nvPr>
            <p:ph type="sldImg"/>
          </p:nvPr>
        </p:nvSpPr>
        <p:spPr>
          <a:xfrm>
            <a:off x="1143000" y="685800"/>
            <a:ext cx="4572000" cy="3429000"/>
          </a:xfrm>
          <a:ln/>
        </p:spPr>
      </p:sp>
      <p:sp>
        <p:nvSpPr>
          <p:cNvPr id="59396"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79036B2-F9EE-44C4-8FEA-D5DE08EFA159}" type="slidenum">
              <a:rPr lang="en-US"/>
              <a:pPr/>
              <a:t>23</a:t>
            </a:fld>
            <a:endParaRPr lang="en-US"/>
          </a:p>
        </p:txBody>
      </p:sp>
      <p:sp>
        <p:nvSpPr>
          <p:cNvPr id="60419" name="Rectangle 2"/>
          <p:cNvSpPr>
            <a:spLocks noGrp="1" noRot="1" noChangeAspect="1" noChangeArrowheads="1" noTextEdit="1"/>
          </p:cNvSpPr>
          <p:nvPr>
            <p:ph type="sldImg"/>
          </p:nvPr>
        </p:nvSpPr>
        <p:spPr>
          <a:xfrm>
            <a:off x="1143000" y="685800"/>
            <a:ext cx="4572000" cy="3429000"/>
          </a:xfrm>
          <a:ln/>
        </p:spPr>
      </p:sp>
      <p:sp>
        <p:nvSpPr>
          <p:cNvPr id="60420" name="Rectangle 3"/>
          <p:cNvSpPr>
            <a:spLocks noGrp="1" noChangeArrowheads="1"/>
          </p:cNvSpPr>
          <p:nvPr>
            <p:ph type="body" idx="1"/>
          </p:nvPr>
        </p:nvSpPr>
        <p:spPr>
          <a:noFill/>
          <a:ln/>
        </p:spPr>
        <p:txBody>
          <a:bodyPr/>
          <a:lstStyle/>
          <a:p>
            <a:r>
              <a:rPr lang="el-GR" dirty="0" smtClean="0"/>
              <a:t>Οι 4 πρώτες είναι κορυφές στροφής</a:t>
            </a:r>
          </a:p>
          <a:p>
            <a:endParaRPr lang="el-GR" dirty="0" smtClean="0"/>
          </a:p>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2E75D70-A2BB-41CD-AAB1-E63280351969}" type="slidenum">
              <a:rPr lang="en-US"/>
              <a:pPr>
                <a:defRPr/>
              </a:pPr>
              <a:t>‹#›</a:t>
            </a:fld>
            <a:endParaRPr lang="en-US"/>
          </a:p>
        </p:txBody>
      </p:sp>
    </p:spTree>
    <p:extLst>
      <p:ext uri="{BB962C8B-B14F-4D97-AF65-F5344CB8AC3E}">
        <p14:creationId xmlns:p14="http://schemas.microsoft.com/office/powerpoint/2010/main" val="2734012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www.cse.yorku.ca/~andy/courses/6114/lecture-notes/PolyTriangulation2001.pdf"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http://www.cse.yorku.ca/~andy/courses/6114/lecture-notes/PolyTriangulate.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image" Target="../media/image2.wmf"/></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image" Target="../media/image2.w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58" name="Picture 2" descr="http://alfalfastudio.com/wp-content/uploads/2013/05/josh_bryan_johnny_depp_portrait.jpg"/>
          <p:cNvPicPr>
            <a:picLocks noChangeAspect="1" noChangeArrowheads="1"/>
          </p:cNvPicPr>
          <p:nvPr/>
        </p:nvPicPr>
        <p:blipFill>
          <a:blip r:embed="rId2" cstate="print"/>
          <a:srcRect/>
          <a:stretch>
            <a:fillRect/>
          </a:stretch>
        </p:blipFill>
        <p:spPr bwMode="auto">
          <a:xfrm>
            <a:off x="6477000" y="4316941"/>
            <a:ext cx="2667000" cy="2541059"/>
          </a:xfrm>
          <a:prstGeom prst="rect">
            <a:avLst/>
          </a:prstGeom>
          <a:noFill/>
        </p:spPr>
      </p:pic>
      <p:sp>
        <p:nvSpPr>
          <p:cNvPr id="2" name="Title 1"/>
          <p:cNvSpPr>
            <a:spLocks noGrp="1"/>
          </p:cNvSpPr>
          <p:nvPr>
            <p:ph type="ctrTitle"/>
          </p:nvPr>
        </p:nvSpPr>
        <p:spPr/>
        <p:txBody>
          <a:bodyPr>
            <a:normAutofit/>
          </a:bodyPr>
          <a:lstStyle/>
          <a:p>
            <a:r>
              <a:rPr lang="el-GR" sz="5400" dirty="0" smtClean="0"/>
              <a:t>Υπολογιστική Γεωμετρία</a:t>
            </a:r>
            <a:endParaRPr lang="en-US" sz="5400" dirty="0"/>
          </a:p>
        </p:txBody>
      </p:sp>
      <p:sp>
        <p:nvSpPr>
          <p:cNvPr id="3" name="Subtitle 2"/>
          <p:cNvSpPr>
            <a:spLocks noGrp="1"/>
          </p:cNvSpPr>
          <p:nvPr>
            <p:ph type="subTitle" idx="1"/>
          </p:nvPr>
        </p:nvSpPr>
        <p:spPr/>
        <p:txBody>
          <a:bodyPr/>
          <a:lstStyle/>
          <a:p>
            <a:r>
              <a:rPr lang="el-GR" dirty="0" err="1" smtClean="0"/>
              <a:t>Τριγωνοποίηση</a:t>
            </a:r>
            <a:r>
              <a:rPr lang="el-GR" dirty="0" smtClean="0"/>
              <a:t> Απλών Πολυγώνων</a:t>
            </a:r>
            <a:r>
              <a:rPr lang="en-US" dirty="0" smtClean="0"/>
              <a:t> </a:t>
            </a:r>
            <a:r>
              <a:rPr lang="el-GR" dirty="0" smtClean="0"/>
              <a:t>(</a:t>
            </a:r>
            <a:r>
              <a:rPr lang="en-US" dirty="0" smtClean="0"/>
              <a:t>Art Gallery Problem</a:t>
            </a:r>
            <a:r>
              <a:rPr lang="el-GR"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0"/>
          <p:cNvGrpSpPr>
            <a:grpSpLocks/>
          </p:cNvGrpSpPr>
          <p:nvPr/>
        </p:nvGrpSpPr>
        <p:grpSpPr bwMode="auto">
          <a:xfrm>
            <a:off x="304800" y="1524000"/>
            <a:ext cx="8610600" cy="5045075"/>
            <a:chOff x="192" y="960"/>
            <a:chExt cx="5424" cy="3178"/>
          </a:xfrm>
        </p:grpSpPr>
        <p:sp>
          <p:nvSpPr>
            <p:cNvPr id="10244" name="Freeform 7"/>
            <p:cNvSpPr>
              <a:spLocks/>
            </p:cNvSpPr>
            <p:nvPr/>
          </p:nvSpPr>
          <p:spPr bwMode="auto">
            <a:xfrm>
              <a:off x="3936" y="3216"/>
              <a:ext cx="1680" cy="720"/>
            </a:xfrm>
            <a:custGeom>
              <a:avLst/>
              <a:gdLst>
                <a:gd name="T0" fmla="*/ 432 w 1680"/>
                <a:gd name="T1" fmla="*/ 336 h 720"/>
                <a:gd name="T2" fmla="*/ 960 w 1680"/>
                <a:gd name="T3" fmla="*/ 0 h 720"/>
                <a:gd name="T4" fmla="*/ 1296 w 1680"/>
                <a:gd name="T5" fmla="*/ 240 h 720"/>
                <a:gd name="T6" fmla="*/ 1344 w 1680"/>
                <a:gd name="T7" fmla="*/ 0 h 720"/>
                <a:gd name="T8" fmla="*/ 1632 w 1680"/>
                <a:gd name="T9" fmla="*/ 48 h 720"/>
                <a:gd name="T10" fmla="*/ 1680 w 1680"/>
                <a:gd name="T11" fmla="*/ 480 h 720"/>
                <a:gd name="T12" fmla="*/ 1296 w 1680"/>
                <a:gd name="T13" fmla="*/ 672 h 720"/>
                <a:gd name="T14" fmla="*/ 1008 w 1680"/>
                <a:gd name="T15" fmla="*/ 480 h 720"/>
                <a:gd name="T16" fmla="*/ 864 w 1680"/>
                <a:gd name="T17" fmla="*/ 720 h 720"/>
                <a:gd name="T18" fmla="*/ 192 w 1680"/>
                <a:gd name="T19" fmla="*/ 576 h 720"/>
                <a:gd name="T20" fmla="*/ 0 w 1680"/>
                <a:gd name="T21" fmla="*/ 48 h 720"/>
                <a:gd name="T22" fmla="*/ 672 w 1680"/>
                <a:gd name="T23" fmla="*/ 48 h 720"/>
                <a:gd name="T24" fmla="*/ 432 w 1680"/>
                <a:gd name="T25" fmla="*/ 336 h 7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80" h="720">
                  <a:moveTo>
                    <a:pt x="432" y="336"/>
                  </a:moveTo>
                  <a:lnTo>
                    <a:pt x="960" y="0"/>
                  </a:lnTo>
                  <a:lnTo>
                    <a:pt x="1296" y="240"/>
                  </a:lnTo>
                  <a:lnTo>
                    <a:pt x="1344" y="0"/>
                  </a:lnTo>
                  <a:lnTo>
                    <a:pt x="1632" y="48"/>
                  </a:lnTo>
                  <a:lnTo>
                    <a:pt x="1680" y="480"/>
                  </a:lnTo>
                  <a:lnTo>
                    <a:pt x="1296" y="672"/>
                  </a:lnTo>
                  <a:lnTo>
                    <a:pt x="1008" y="480"/>
                  </a:lnTo>
                  <a:lnTo>
                    <a:pt x="864" y="720"/>
                  </a:lnTo>
                  <a:lnTo>
                    <a:pt x="192" y="576"/>
                  </a:lnTo>
                  <a:lnTo>
                    <a:pt x="0" y="48"/>
                  </a:lnTo>
                  <a:lnTo>
                    <a:pt x="672" y="48"/>
                  </a:lnTo>
                  <a:lnTo>
                    <a:pt x="432" y="336"/>
                  </a:lnTo>
                  <a:close/>
                </a:path>
              </a:pathLst>
            </a:custGeom>
            <a:solidFill>
              <a:srgbClr val="FFFFCC"/>
            </a:solidFill>
            <a:ln w="1905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0245" name="Line 8"/>
            <p:cNvSpPr>
              <a:spLocks noChangeShapeType="1"/>
            </p:cNvSpPr>
            <p:nvPr/>
          </p:nvSpPr>
          <p:spPr bwMode="auto">
            <a:xfrm>
              <a:off x="4896" y="3216"/>
              <a:ext cx="48" cy="480"/>
            </a:xfrm>
            <a:prstGeom prst="line">
              <a:avLst/>
            </a:prstGeom>
            <a:noFill/>
            <a:ln w="127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0246" name="Rectangle 10"/>
            <p:cNvSpPr>
              <a:spLocks noChangeArrowheads="1"/>
            </p:cNvSpPr>
            <p:nvPr/>
          </p:nvSpPr>
          <p:spPr bwMode="auto">
            <a:xfrm>
              <a:off x="192" y="960"/>
              <a:ext cx="5424" cy="30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0"/>
                </a:spcBef>
              </a:pPr>
              <a:r>
                <a:rPr lang="el-GR" sz="2000" u="sng" dirty="0" smtClean="0"/>
                <a:t>Απόδειξη</a:t>
              </a:r>
              <a:r>
                <a:rPr lang="en-US" sz="2000" dirty="0" smtClean="0"/>
                <a:t>:  </a:t>
              </a:r>
              <a:r>
                <a:rPr lang="el-GR" sz="2000" dirty="0" smtClean="0"/>
                <a:t>επαγωγή στο </a:t>
              </a:r>
              <a:r>
                <a:rPr lang="en-US" sz="1800" dirty="0" smtClean="0"/>
                <a:t>n</a:t>
              </a:r>
              <a:r>
                <a:rPr lang="en-US" sz="1800" dirty="0"/>
                <a:t>.</a:t>
              </a:r>
              <a:br>
                <a:rPr lang="en-US" sz="1800" dirty="0"/>
              </a:br>
              <a:r>
                <a:rPr lang="en-US" sz="1800" dirty="0"/>
                <a:t/>
              </a:r>
              <a:br>
                <a:rPr lang="en-US" sz="1800" dirty="0"/>
              </a:br>
              <a:r>
                <a:rPr lang="el-GR" u="sng" dirty="0" smtClean="0"/>
                <a:t>Βάση</a:t>
              </a:r>
              <a:r>
                <a:rPr lang="el-GR" sz="1800" dirty="0" smtClean="0"/>
                <a:t> (</a:t>
              </a:r>
              <a:r>
                <a:rPr lang="en-US" sz="1800" dirty="0" smtClean="0"/>
                <a:t>n=3</a:t>
              </a:r>
              <a:r>
                <a:rPr lang="en-US" sz="1800" dirty="0"/>
                <a:t>): </a:t>
              </a:r>
              <a:r>
                <a:rPr lang="el-GR" sz="1800" dirty="0" smtClean="0"/>
                <a:t>Προφανές.</a:t>
              </a:r>
              <a:r>
                <a:rPr lang="en-US" sz="1800" dirty="0"/>
                <a:t/>
              </a:r>
              <a:br>
                <a:rPr lang="en-US" sz="1800" dirty="0"/>
              </a:br>
              <a:r>
                <a:rPr lang="en-US" sz="1800" dirty="0"/>
                <a:t/>
              </a:r>
              <a:br>
                <a:rPr lang="en-US" sz="1800" dirty="0"/>
              </a:br>
              <a:r>
                <a:rPr lang="el-GR" sz="1800" u="sng" dirty="0" smtClean="0"/>
                <a:t>Επαγωγικό βήμα</a:t>
              </a:r>
              <a:r>
                <a:rPr lang="en-US" sz="1800" dirty="0" smtClean="0"/>
                <a:t> </a:t>
              </a:r>
              <a:r>
                <a:rPr lang="en-US" sz="1800" dirty="0"/>
                <a:t>(n&gt;3): </a:t>
              </a:r>
              <a:r>
                <a:rPr lang="el-GR" sz="1800" dirty="0" smtClean="0"/>
                <a:t>Η διαγώνιος </a:t>
              </a:r>
              <a:r>
                <a:rPr lang="en-US" sz="1800" dirty="0" smtClean="0"/>
                <a:t>d</a:t>
              </a:r>
              <a:r>
                <a:rPr lang="el-GR" sz="1800" dirty="0" smtClean="0"/>
                <a:t> χωρίζει το </a:t>
              </a:r>
              <a:r>
                <a:rPr lang="en-US" sz="1800" dirty="0" smtClean="0"/>
                <a:t>P </a:t>
              </a:r>
              <a:r>
                <a:rPr lang="el-GR" sz="1800" dirty="0" smtClean="0"/>
                <a:t>σε απλά πολύγωνα </a:t>
              </a:r>
              <a:r>
                <a:rPr lang="en-US" sz="1800" dirty="0" smtClean="0"/>
                <a:t>P</a:t>
              </a:r>
              <a:r>
                <a:rPr lang="en-US" sz="1800" baseline="-25000" dirty="0" smtClean="0"/>
                <a:t>1 </a:t>
              </a:r>
              <a:r>
                <a:rPr lang="en-US" sz="1800" dirty="0"/>
                <a:t>&amp; P</a:t>
              </a:r>
              <a:r>
                <a:rPr lang="en-US" sz="1800" baseline="-25000" dirty="0"/>
                <a:t>2 </a:t>
              </a:r>
              <a:r>
                <a:rPr lang="el-GR" dirty="0" smtClean="0"/>
                <a:t>με </a:t>
              </a:r>
              <a:r>
                <a:rPr lang="en-US" sz="1800" dirty="0" smtClean="0"/>
                <a:t>n</a:t>
              </a:r>
              <a:r>
                <a:rPr lang="en-US" sz="1800" baseline="-25000" dirty="0" smtClean="0"/>
                <a:t>1 </a:t>
              </a:r>
              <a:r>
                <a:rPr lang="en-US" sz="1800" dirty="0"/>
                <a:t>&amp; n</a:t>
              </a:r>
              <a:r>
                <a:rPr lang="en-US" sz="1800" baseline="-25000" dirty="0"/>
                <a:t>2 </a:t>
              </a:r>
              <a:r>
                <a:rPr lang="el-GR" sz="1800" dirty="0" smtClean="0"/>
                <a:t>κορυφές</a:t>
              </a:r>
              <a:r>
                <a:rPr lang="en-US" sz="1800" dirty="0" smtClean="0"/>
                <a:t>, </a:t>
              </a:r>
              <a:r>
                <a:rPr lang="el-GR" sz="1800" dirty="0" smtClean="0"/>
                <a:t>όπου η </a:t>
              </a:r>
              <a:r>
                <a:rPr lang="en-US" sz="1800" dirty="0" smtClean="0"/>
                <a:t>d </a:t>
              </a:r>
              <a:r>
                <a:rPr lang="el-GR" sz="1800" dirty="0" smtClean="0"/>
                <a:t>είναι κοινή ακμή.</a:t>
              </a:r>
              <a:r>
                <a:rPr lang="en-US" sz="1800" dirty="0" smtClean="0"/>
                <a:t>   </a:t>
              </a:r>
              <a:r>
                <a:rPr lang="en-US" sz="1800" dirty="0" smtClean="0">
                  <a:solidFill>
                    <a:srgbClr val="CC0000"/>
                  </a:solidFill>
                </a:rPr>
                <a:t>n </a:t>
              </a:r>
              <a:r>
                <a:rPr lang="en-US" sz="1800" dirty="0">
                  <a:solidFill>
                    <a:srgbClr val="CC0000"/>
                  </a:solidFill>
                </a:rPr>
                <a:t>= n</a:t>
              </a:r>
              <a:r>
                <a:rPr lang="en-US" sz="1800" baseline="-25000" dirty="0">
                  <a:solidFill>
                    <a:srgbClr val="CC0000"/>
                  </a:solidFill>
                </a:rPr>
                <a:t>1</a:t>
              </a:r>
              <a:r>
                <a:rPr lang="en-US" sz="1800" dirty="0">
                  <a:solidFill>
                    <a:srgbClr val="CC0000"/>
                  </a:solidFill>
                </a:rPr>
                <a:t>+n</a:t>
              </a:r>
              <a:r>
                <a:rPr lang="en-US" sz="1800" baseline="-25000" dirty="0">
                  <a:solidFill>
                    <a:srgbClr val="CC0000"/>
                  </a:solidFill>
                </a:rPr>
                <a:t>2 </a:t>
              </a:r>
              <a:r>
                <a:rPr lang="en-US" sz="1800" dirty="0">
                  <a:solidFill>
                    <a:srgbClr val="CC0000"/>
                  </a:solidFill>
                </a:rPr>
                <a:t>-2.</a:t>
              </a:r>
              <a:r>
                <a:rPr lang="en-US" sz="1800" dirty="0"/>
                <a:t/>
              </a:r>
              <a:br>
                <a:rPr lang="en-US" sz="1800" dirty="0"/>
              </a:br>
              <a:r>
                <a:rPr lang="en-US" sz="1800" dirty="0"/>
                <a:t/>
              </a:r>
              <a:br>
                <a:rPr lang="en-US" sz="1800" dirty="0"/>
              </a:br>
              <a:r>
                <a:rPr lang="el-GR" sz="1800" dirty="0" smtClean="0"/>
                <a:t>Οι </a:t>
              </a:r>
              <a:r>
                <a:rPr lang="el-GR" sz="1800" dirty="0" err="1" smtClean="0"/>
                <a:t>τριγωνοποιήσεις</a:t>
              </a:r>
              <a:r>
                <a:rPr lang="el-GR" sz="1800" dirty="0" smtClean="0"/>
                <a:t> </a:t>
              </a:r>
              <a:r>
                <a:rPr lang="en-US" sz="1800" dirty="0" smtClean="0"/>
                <a:t>T</a:t>
              </a:r>
              <a:r>
                <a:rPr lang="en-US" sz="1800" baseline="-25000" dirty="0" smtClean="0"/>
                <a:t>1 </a:t>
              </a:r>
              <a:r>
                <a:rPr lang="en-US" sz="1800" dirty="0"/>
                <a:t>&amp; T</a:t>
              </a:r>
              <a:r>
                <a:rPr lang="en-US" sz="1800" baseline="-25000" dirty="0"/>
                <a:t>2 </a:t>
              </a:r>
              <a:r>
                <a:rPr lang="en-US" sz="1800" dirty="0"/>
                <a:t> </a:t>
              </a:r>
              <a:r>
                <a:rPr lang="el-GR" sz="1800" dirty="0" smtClean="0"/>
                <a:t>των </a:t>
              </a:r>
              <a:r>
                <a:rPr lang="en-US" sz="1800" dirty="0" smtClean="0"/>
                <a:t>P</a:t>
              </a:r>
              <a:r>
                <a:rPr lang="en-US" sz="1800" baseline="-25000" dirty="0" smtClean="0"/>
                <a:t>1 </a:t>
              </a:r>
              <a:r>
                <a:rPr lang="en-US" sz="1800" dirty="0"/>
                <a:t>&amp; P</a:t>
              </a:r>
              <a:r>
                <a:rPr lang="en-US" sz="1800" baseline="-25000" dirty="0"/>
                <a:t>2 </a:t>
              </a:r>
              <a:r>
                <a:rPr lang="en-US" sz="1800" dirty="0"/>
                <a:t> </a:t>
              </a:r>
              <a:r>
                <a:rPr lang="el-GR" sz="1800" dirty="0" smtClean="0"/>
                <a:t>υπολογίζονται αναδρομικά. </a:t>
              </a:r>
              <a:endParaRPr lang="en-US" sz="1800" dirty="0"/>
            </a:p>
            <a:p>
              <a:pPr algn="l">
                <a:spcBef>
                  <a:spcPct val="0"/>
                </a:spcBef>
              </a:pPr>
              <a:r>
                <a:rPr lang="el-GR" dirty="0" smtClean="0"/>
                <a:t>Έπειτα θέτουμε </a:t>
              </a:r>
              <a:r>
                <a:rPr lang="en-US" sz="1800" dirty="0" smtClean="0"/>
                <a:t>T </a:t>
              </a:r>
              <a:r>
                <a:rPr lang="en-US" sz="1800" dirty="0"/>
                <a:t>= T</a:t>
              </a:r>
              <a:r>
                <a:rPr lang="en-US" sz="1800" baseline="-25000" dirty="0"/>
                <a:t>1</a:t>
              </a:r>
              <a:r>
                <a:rPr lang="en-US" sz="1800" dirty="0">
                  <a:sym typeface="Symbol" pitchFamily="18" charset="2"/>
                </a:rPr>
                <a:t></a:t>
              </a:r>
              <a:r>
                <a:rPr lang="en-US" sz="1800" dirty="0"/>
                <a:t>T</a:t>
              </a:r>
              <a:r>
                <a:rPr lang="en-US" sz="1800" baseline="-25000" dirty="0"/>
                <a:t>2 </a:t>
              </a:r>
              <a:r>
                <a:rPr lang="en-US" sz="1800" dirty="0"/>
                <a:t> </a:t>
              </a:r>
              <a:r>
                <a:rPr lang="el-GR" sz="1800" dirty="0" smtClean="0"/>
                <a:t>με </a:t>
              </a:r>
              <a:r>
                <a:rPr lang="en-US" sz="1800" dirty="0" smtClean="0"/>
                <a:t>d </a:t>
              </a:r>
              <a:r>
                <a:rPr lang="el-GR" sz="1800" dirty="0" smtClean="0"/>
                <a:t>ως επιπλέον διαγώνιο. </a:t>
              </a:r>
              <a:r>
                <a:rPr lang="en-US" sz="1800" dirty="0"/>
                <a:t/>
              </a:r>
              <a:br>
                <a:rPr lang="en-US" sz="1800" dirty="0"/>
              </a:br>
              <a:r>
                <a:rPr lang="en-US" sz="1800" dirty="0"/>
                <a:t/>
              </a:r>
              <a:br>
                <a:rPr lang="en-US" sz="1800" dirty="0"/>
              </a:br>
              <a:r>
                <a:rPr lang="el-GR" sz="1800" dirty="0" smtClean="0"/>
                <a:t>Συνολικός χρόνος:</a:t>
              </a:r>
              <a:r>
                <a:rPr lang="en-US" sz="1800" dirty="0" smtClean="0"/>
                <a:t> </a:t>
              </a:r>
              <a:r>
                <a:rPr lang="en-US" sz="1800" dirty="0"/>
                <a:t>Time(n) = Time(n</a:t>
              </a:r>
              <a:r>
                <a:rPr lang="en-US" sz="1800" baseline="-25000" dirty="0"/>
                <a:t>1</a:t>
              </a:r>
              <a:r>
                <a:rPr lang="en-US" sz="1800" dirty="0"/>
                <a:t>) + Time(n</a:t>
              </a:r>
              <a:r>
                <a:rPr lang="en-US" sz="1800" baseline="-25000" dirty="0"/>
                <a:t>2</a:t>
              </a:r>
              <a:r>
                <a:rPr lang="en-US" sz="1800" dirty="0"/>
                <a:t>) + O(n) = O(</a:t>
              </a:r>
              <a:r>
                <a:rPr lang="en-US" sz="1800" dirty="0">
                  <a:solidFill>
                    <a:schemeClr val="tx1"/>
                  </a:solidFill>
                </a:rPr>
                <a:t>n</a:t>
              </a:r>
              <a:r>
                <a:rPr lang="en-US" sz="1800" baseline="30000" dirty="0">
                  <a:solidFill>
                    <a:schemeClr val="tx1"/>
                  </a:solidFill>
                </a:rPr>
                <a:t>2</a:t>
              </a:r>
              <a:r>
                <a:rPr lang="en-US" sz="1800" dirty="0"/>
                <a:t>).</a:t>
              </a:r>
              <a:br>
                <a:rPr lang="en-US" sz="1800" dirty="0"/>
              </a:br>
              <a:r>
                <a:rPr lang="en-US" sz="1800" dirty="0"/>
                <a:t/>
              </a:r>
              <a:br>
                <a:rPr lang="en-US" sz="1800" dirty="0"/>
              </a:br>
              <a:r>
                <a:rPr lang="el-GR" sz="1800" dirty="0" smtClean="0">
                  <a:solidFill>
                    <a:schemeClr val="hlink"/>
                  </a:solidFill>
                </a:rPr>
                <a:t>Από επαγωγική υπόθεση</a:t>
              </a:r>
              <a:r>
                <a:rPr lang="en-US" sz="1800" dirty="0" smtClean="0">
                  <a:solidFill>
                    <a:schemeClr val="hlink"/>
                  </a:solidFill>
                </a:rPr>
                <a:t>: </a:t>
              </a:r>
              <a:r>
                <a:rPr lang="en-US" sz="1800" dirty="0">
                  <a:solidFill>
                    <a:schemeClr val="hlink"/>
                  </a:solidFill>
                </a:rPr>
                <a:t/>
              </a:r>
              <a:br>
                <a:rPr lang="en-US" sz="1800" dirty="0">
                  <a:solidFill>
                    <a:schemeClr val="hlink"/>
                  </a:solidFill>
                </a:rPr>
              </a:br>
              <a:r>
                <a:rPr lang="en-US" sz="1800" dirty="0">
                  <a:solidFill>
                    <a:schemeClr val="hlink"/>
                  </a:solidFill>
                </a:rPr>
                <a:t>       </a:t>
              </a:r>
              <a:r>
                <a:rPr lang="el-GR" sz="1800" dirty="0" smtClean="0">
                  <a:solidFill>
                    <a:schemeClr val="hlink"/>
                  </a:solidFill>
                </a:rPr>
                <a:t>Το </a:t>
              </a:r>
              <a:r>
                <a:rPr lang="en-US" sz="1800" dirty="0" smtClean="0">
                  <a:solidFill>
                    <a:schemeClr val="hlink"/>
                  </a:solidFill>
                </a:rPr>
                <a:t>T</a:t>
              </a:r>
              <a:r>
                <a:rPr lang="en-US" sz="1800" baseline="-25000" dirty="0" smtClean="0">
                  <a:solidFill>
                    <a:schemeClr val="hlink"/>
                  </a:solidFill>
                </a:rPr>
                <a:t>1</a:t>
              </a:r>
              <a:r>
                <a:rPr lang="en-US" sz="1800" dirty="0" smtClean="0">
                  <a:solidFill>
                    <a:schemeClr val="hlink"/>
                  </a:solidFill>
                </a:rPr>
                <a:t> </a:t>
              </a:r>
              <a:r>
                <a:rPr lang="el-GR" sz="1800" dirty="0" smtClean="0">
                  <a:solidFill>
                    <a:schemeClr val="hlink"/>
                  </a:solidFill>
                </a:rPr>
                <a:t>έχει </a:t>
              </a:r>
              <a:r>
                <a:rPr lang="en-US" sz="1800" dirty="0" smtClean="0">
                  <a:solidFill>
                    <a:schemeClr val="hlink"/>
                  </a:solidFill>
                </a:rPr>
                <a:t>n</a:t>
              </a:r>
              <a:r>
                <a:rPr lang="en-US" sz="1800" baseline="-25000" dirty="0" smtClean="0">
                  <a:solidFill>
                    <a:schemeClr val="hlink"/>
                  </a:solidFill>
                </a:rPr>
                <a:t>1</a:t>
              </a:r>
              <a:r>
                <a:rPr lang="en-US" sz="1800" dirty="0" smtClean="0">
                  <a:solidFill>
                    <a:schemeClr val="hlink"/>
                  </a:solidFill>
                </a:rPr>
                <a:t>–3 </a:t>
              </a:r>
              <a:r>
                <a:rPr lang="el-GR" sz="1800" dirty="0" smtClean="0">
                  <a:solidFill>
                    <a:schemeClr val="hlink"/>
                  </a:solidFill>
                </a:rPr>
                <a:t>διαγώνιους</a:t>
              </a:r>
              <a:r>
                <a:rPr lang="en-US" sz="1800" dirty="0" smtClean="0">
                  <a:solidFill>
                    <a:schemeClr val="hlink"/>
                  </a:solidFill>
                </a:rPr>
                <a:t> </a:t>
              </a:r>
              <a:r>
                <a:rPr lang="el-GR" sz="1800" dirty="0" smtClean="0">
                  <a:solidFill>
                    <a:schemeClr val="hlink"/>
                  </a:solidFill>
                </a:rPr>
                <a:t>και </a:t>
              </a:r>
              <a:r>
                <a:rPr lang="en-US" sz="1800" dirty="0" smtClean="0">
                  <a:solidFill>
                    <a:schemeClr val="hlink"/>
                  </a:solidFill>
                </a:rPr>
                <a:t>n</a:t>
              </a:r>
              <a:r>
                <a:rPr lang="en-US" sz="1800" baseline="-25000" dirty="0" smtClean="0">
                  <a:solidFill>
                    <a:schemeClr val="hlink"/>
                  </a:solidFill>
                </a:rPr>
                <a:t>1</a:t>
              </a:r>
              <a:r>
                <a:rPr lang="en-US" sz="1800" dirty="0" smtClean="0">
                  <a:solidFill>
                    <a:schemeClr val="hlink"/>
                  </a:solidFill>
                </a:rPr>
                <a:t>–2 </a:t>
              </a:r>
              <a:r>
                <a:rPr lang="el-GR" sz="1800" dirty="0" smtClean="0">
                  <a:solidFill>
                    <a:schemeClr val="hlink"/>
                  </a:solidFill>
                </a:rPr>
                <a:t>τρίγωνα</a:t>
              </a:r>
              <a:r>
                <a:rPr lang="en-US" sz="1800" dirty="0" smtClean="0">
                  <a:solidFill>
                    <a:schemeClr val="hlink"/>
                  </a:solidFill>
                </a:rPr>
                <a:t>,</a:t>
              </a:r>
              <a:endParaRPr lang="en-US" sz="1800" dirty="0">
                <a:solidFill>
                  <a:schemeClr val="hlink"/>
                </a:solidFill>
              </a:endParaRPr>
            </a:p>
            <a:p>
              <a:pPr algn="l">
                <a:spcBef>
                  <a:spcPct val="0"/>
                </a:spcBef>
              </a:pPr>
              <a:r>
                <a:rPr lang="en-US" sz="1800" dirty="0">
                  <a:solidFill>
                    <a:schemeClr val="hlink"/>
                  </a:solidFill>
                </a:rPr>
                <a:t>       </a:t>
              </a:r>
              <a:r>
                <a:rPr lang="el-GR" sz="1800" dirty="0" smtClean="0">
                  <a:solidFill>
                    <a:schemeClr val="hlink"/>
                  </a:solidFill>
                </a:rPr>
                <a:t>Το </a:t>
              </a:r>
              <a:r>
                <a:rPr lang="en-US" sz="1800" dirty="0" smtClean="0">
                  <a:solidFill>
                    <a:schemeClr val="hlink"/>
                  </a:solidFill>
                </a:rPr>
                <a:t>T</a:t>
              </a:r>
              <a:r>
                <a:rPr lang="en-US" sz="1800" baseline="-25000" dirty="0" smtClean="0">
                  <a:solidFill>
                    <a:schemeClr val="hlink"/>
                  </a:solidFill>
                </a:rPr>
                <a:t>2</a:t>
              </a:r>
              <a:r>
                <a:rPr lang="en-US" sz="1800" dirty="0" smtClean="0">
                  <a:solidFill>
                    <a:schemeClr val="hlink"/>
                  </a:solidFill>
                </a:rPr>
                <a:t> </a:t>
              </a:r>
              <a:r>
                <a:rPr lang="el-GR" sz="1800" dirty="0" smtClean="0">
                  <a:solidFill>
                    <a:schemeClr val="hlink"/>
                  </a:solidFill>
                </a:rPr>
                <a:t>έχει </a:t>
              </a:r>
              <a:r>
                <a:rPr lang="en-US" sz="1800" dirty="0" smtClean="0">
                  <a:solidFill>
                    <a:schemeClr val="hlink"/>
                  </a:solidFill>
                </a:rPr>
                <a:t>n</a:t>
              </a:r>
              <a:r>
                <a:rPr lang="en-US" sz="1800" baseline="-25000" dirty="0" smtClean="0">
                  <a:solidFill>
                    <a:schemeClr val="hlink"/>
                  </a:solidFill>
                </a:rPr>
                <a:t>2</a:t>
              </a:r>
              <a:r>
                <a:rPr lang="en-US" sz="1800" dirty="0" smtClean="0">
                  <a:solidFill>
                    <a:schemeClr val="hlink"/>
                  </a:solidFill>
                </a:rPr>
                <a:t>–3 </a:t>
              </a:r>
              <a:r>
                <a:rPr lang="el-GR" sz="1800" dirty="0" smtClean="0">
                  <a:solidFill>
                    <a:schemeClr val="hlink"/>
                  </a:solidFill>
                </a:rPr>
                <a:t>διαγώνιους και </a:t>
              </a:r>
              <a:r>
                <a:rPr lang="en-US" sz="1800" dirty="0" smtClean="0">
                  <a:solidFill>
                    <a:schemeClr val="hlink"/>
                  </a:solidFill>
                </a:rPr>
                <a:t>n</a:t>
              </a:r>
              <a:r>
                <a:rPr lang="en-US" sz="1800" baseline="-25000" dirty="0" smtClean="0">
                  <a:solidFill>
                    <a:schemeClr val="hlink"/>
                  </a:solidFill>
                </a:rPr>
                <a:t>2</a:t>
              </a:r>
              <a:r>
                <a:rPr lang="en-US" sz="1800" dirty="0" smtClean="0">
                  <a:solidFill>
                    <a:schemeClr val="hlink"/>
                  </a:solidFill>
                </a:rPr>
                <a:t>–2 </a:t>
              </a:r>
              <a:r>
                <a:rPr lang="el-GR" sz="1800" dirty="0" smtClean="0">
                  <a:solidFill>
                    <a:schemeClr val="hlink"/>
                  </a:solidFill>
                </a:rPr>
                <a:t>τρίγωνα</a:t>
              </a:r>
              <a:r>
                <a:rPr lang="en-US" sz="1800" dirty="0" smtClean="0">
                  <a:solidFill>
                    <a:schemeClr val="hlink"/>
                  </a:solidFill>
                </a:rPr>
                <a:t>,</a:t>
              </a:r>
              <a:endParaRPr lang="en-US" sz="1800" dirty="0">
                <a:solidFill>
                  <a:schemeClr val="hlink"/>
                </a:solidFill>
              </a:endParaRPr>
            </a:p>
            <a:p>
              <a:pPr algn="l">
                <a:spcBef>
                  <a:spcPct val="0"/>
                </a:spcBef>
              </a:pPr>
              <a:r>
                <a:rPr lang="el-GR" sz="1800" dirty="0" smtClean="0">
                  <a:solidFill>
                    <a:schemeClr val="hlink"/>
                  </a:solidFill>
                </a:rPr>
                <a:t>Αυτό σημαίνει:</a:t>
              </a:r>
              <a:r>
                <a:rPr lang="en-US" sz="1800" dirty="0">
                  <a:solidFill>
                    <a:schemeClr val="hlink"/>
                  </a:solidFill>
                </a:rPr>
                <a:t/>
              </a:r>
              <a:br>
                <a:rPr lang="en-US" sz="1800" dirty="0">
                  <a:solidFill>
                    <a:schemeClr val="hlink"/>
                  </a:solidFill>
                </a:rPr>
              </a:br>
              <a:r>
                <a:rPr lang="en-US" sz="1800" dirty="0">
                  <a:solidFill>
                    <a:schemeClr val="hlink"/>
                  </a:solidFill>
                </a:rPr>
                <a:t>       </a:t>
              </a:r>
              <a:r>
                <a:rPr lang="el-GR" sz="1800" dirty="0" smtClean="0">
                  <a:solidFill>
                    <a:schemeClr val="hlink"/>
                  </a:solidFill>
                </a:rPr>
                <a:t>Το </a:t>
              </a:r>
              <a:r>
                <a:rPr lang="en-US" sz="1800" dirty="0" smtClean="0">
                  <a:solidFill>
                    <a:schemeClr val="hlink"/>
                  </a:solidFill>
                </a:rPr>
                <a:t>T </a:t>
              </a:r>
              <a:r>
                <a:rPr lang="el-GR" sz="1800" dirty="0" smtClean="0">
                  <a:solidFill>
                    <a:schemeClr val="hlink"/>
                  </a:solidFill>
                </a:rPr>
                <a:t>έχει </a:t>
              </a:r>
              <a:r>
                <a:rPr lang="en-US" sz="1800" dirty="0" smtClean="0">
                  <a:solidFill>
                    <a:schemeClr val="hlink"/>
                  </a:solidFill>
                </a:rPr>
                <a:t>n–3 </a:t>
              </a:r>
              <a:r>
                <a:rPr lang="el-GR" sz="1800" dirty="0" smtClean="0">
                  <a:solidFill>
                    <a:schemeClr val="hlink"/>
                  </a:solidFill>
                </a:rPr>
                <a:t>διαγώνιους και </a:t>
              </a:r>
              <a:r>
                <a:rPr lang="en-US" sz="1800" dirty="0" smtClean="0">
                  <a:solidFill>
                    <a:schemeClr val="hlink"/>
                  </a:solidFill>
                </a:rPr>
                <a:t>n–2 </a:t>
              </a:r>
              <a:r>
                <a:rPr lang="el-GR" sz="1800" dirty="0" smtClean="0">
                  <a:solidFill>
                    <a:schemeClr val="hlink"/>
                  </a:solidFill>
                </a:rPr>
                <a:t>τρίγωνα</a:t>
              </a:r>
              <a:r>
                <a:rPr lang="en-US" sz="1800" dirty="0" smtClean="0">
                  <a:solidFill>
                    <a:schemeClr val="hlink"/>
                  </a:solidFill>
                </a:rPr>
                <a:t>.</a:t>
              </a:r>
              <a:endParaRPr lang="en-US" sz="1800" dirty="0">
                <a:solidFill>
                  <a:schemeClr val="hlink"/>
                </a:solidFill>
              </a:endParaRPr>
            </a:p>
          </p:txBody>
        </p:sp>
        <p:sp>
          <p:nvSpPr>
            <p:cNvPr id="10247" name="Rectangle 33"/>
            <p:cNvSpPr>
              <a:spLocks noChangeArrowheads="1"/>
            </p:cNvSpPr>
            <p:nvPr/>
          </p:nvSpPr>
          <p:spPr bwMode="auto">
            <a:xfrm>
              <a:off x="4464" y="3552"/>
              <a:ext cx="281" cy="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a:t>P</a:t>
              </a:r>
              <a:r>
                <a:rPr lang="en-US" sz="2000" baseline="-25000"/>
                <a:t>1</a:t>
              </a:r>
            </a:p>
          </p:txBody>
        </p:sp>
        <p:sp>
          <p:nvSpPr>
            <p:cNvPr id="10248" name="Rectangle 36"/>
            <p:cNvSpPr>
              <a:spLocks noChangeArrowheads="1"/>
            </p:cNvSpPr>
            <p:nvPr/>
          </p:nvSpPr>
          <p:spPr bwMode="auto">
            <a:xfrm>
              <a:off x="5184" y="3456"/>
              <a:ext cx="281" cy="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a:t>P</a:t>
              </a:r>
              <a:r>
                <a:rPr lang="en-US" sz="2000" baseline="-25000"/>
                <a:t>2</a:t>
              </a:r>
            </a:p>
          </p:txBody>
        </p:sp>
        <p:sp>
          <p:nvSpPr>
            <p:cNvPr id="10249" name="Rectangle 37"/>
            <p:cNvSpPr>
              <a:spLocks noChangeArrowheads="1"/>
            </p:cNvSpPr>
            <p:nvPr/>
          </p:nvSpPr>
          <p:spPr bwMode="auto">
            <a:xfrm>
              <a:off x="4896" y="3888"/>
              <a:ext cx="223" cy="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a:t>P</a:t>
              </a:r>
              <a:endParaRPr lang="en-US" sz="2000" baseline="-25000"/>
            </a:p>
          </p:txBody>
        </p:sp>
        <p:sp>
          <p:nvSpPr>
            <p:cNvPr id="10250" name="Rectangle 38"/>
            <p:cNvSpPr>
              <a:spLocks noChangeArrowheads="1"/>
            </p:cNvSpPr>
            <p:nvPr/>
          </p:nvSpPr>
          <p:spPr bwMode="auto">
            <a:xfrm>
              <a:off x="4910" y="3360"/>
              <a:ext cx="205" cy="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2000"/>
                <a:t>d</a:t>
              </a:r>
            </a:p>
          </p:txBody>
        </p:sp>
      </p:grpSp>
      <p:sp>
        <p:nvSpPr>
          <p:cNvPr id="10243" name="Rectangle 39"/>
          <p:cNvSpPr>
            <a:spLocks noChangeArrowheads="1"/>
          </p:cNvSpPr>
          <p:nvPr/>
        </p:nvSpPr>
        <p:spPr bwMode="auto">
          <a:xfrm>
            <a:off x="381000" y="152400"/>
            <a:ext cx="8305800" cy="1015663"/>
          </a:xfrm>
          <a:prstGeom prst="rect">
            <a:avLst/>
          </a:prstGeom>
          <a:solidFill>
            <a:srgbClr val="99FFCC"/>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0"/>
              </a:spcBef>
            </a:pPr>
            <a:r>
              <a:rPr lang="el-GR" sz="2000" b="1" u="sng" dirty="0" smtClean="0">
                <a:solidFill>
                  <a:schemeClr val="hlink"/>
                </a:solidFill>
              </a:rPr>
              <a:t>ΘΕΩΡΗΜΑ</a:t>
            </a:r>
            <a:r>
              <a:rPr lang="en-US" sz="2000" b="1" u="sng" dirty="0" smtClean="0">
                <a:solidFill>
                  <a:schemeClr val="hlink"/>
                </a:solidFill>
              </a:rPr>
              <a:t> </a:t>
            </a:r>
            <a:r>
              <a:rPr lang="en-US" sz="2000" b="1" u="sng" dirty="0">
                <a:solidFill>
                  <a:schemeClr val="hlink"/>
                </a:solidFill>
              </a:rPr>
              <a:t>2</a:t>
            </a:r>
            <a:r>
              <a:rPr lang="en-US" sz="2000" b="1" dirty="0">
                <a:solidFill>
                  <a:schemeClr val="hlink"/>
                </a:solidFill>
              </a:rPr>
              <a:t>  </a:t>
            </a:r>
            <a:r>
              <a:rPr lang="el-GR" sz="2000" dirty="0" smtClean="0">
                <a:solidFill>
                  <a:schemeClr val="hlink"/>
                </a:solidFill>
              </a:rPr>
              <a:t>Κάθε απλό </a:t>
            </a:r>
            <a:r>
              <a:rPr lang="en-US" sz="2000" dirty="0" smtClean="0">
                <a:solidFill>
                  <a:schemeClr val="hlink"/>
                </a:solidFill>
              </a:rPr>
              <a:t>n-</a:t>
            </a:r>
            <a:r>
              <a:rPr lang="el-GR" sz="2000" dirty="0" smtClean="0">
                <a:solidFill>
                  <a:schemeClr val="hlink"/>
                </a:solidFill>
              </a:rPr>
              <a:t>πολύγωνο </a:t>
            </a:r>
            <a:r>
              <a:rPr lang="en-US" sz="2000" dirty="0" smtClean="0">
                <a:solidFill>
                  <a:schemeClr val="hlink"/>
                </a:solidFill>
              </a:rPr>
              <a:t>P </a:t>
            </a:r>
            <a:r>
              <a:rPr lang="el-GR" sz="2000" dirty="0" smtClean="0">
                <a:solidFill>
                  <a:schemeClr val="hlink"/>
                </a:solidFill>
              </a:rPr>
              <a:t>επιδέχεται τουλάχιστον μία </a:t>
            </a:r>
            <a:r>
              <a:rPr lang="el-GR" sz="2000" dirty="0" err="1" smtClean="0">
                <a:solidFill>
                  <a:schemeClr val="hlink"/>
                </a:solidFill>
              </a:rPr>
              <a:t>τριγωνοποίηση</a:t>
            </a:r>
            <a:r>
              <a:rPr lang="el-GR" sz="2000" dirty="0" smtClean="0">
                <a:solidFill>
                  <a:schemeClr val="hlink"/>
                </a:solidFill>
              </a:rPr>
              <a:t>. Αυτή η </a:t>
            </a:r>
            <a:r>
              <a:rPr lang="el-GR" sz="2000" dirty="0" err="1" smtClean="0">
                <a:solidFill>
                  <a:schemeClr val="hlink"/>
                </a:solidFill>
              </a:rPr>
              <a:t>τριγωνοποίηση</a:t>
            </a:r>
            <a:r>
              <a:rPr lang="el-GR" sz="2000" dirty="0" smtClean="0">
                <a:solidFill>
                  <a:schemeClr val="hlink"/>
                </a:solidFill>
              </a:rPr>
              <a:t> </a:t>
            </a:r>
            <a:r>
              <a:rPr lang="en-US" sz="2000" dirty="0" smtClean="0">
                <a:solidFill>
                  <a:schemeClr val="hlink"/>
                </a:solidFill>
              </a:rPr>
              <a:t>T </a:t>
            </a:r>
            <a:r>
              <a:rPr lang="el-GR" sz="2000" dirty="0" smtClean="0">
                <a:solidFill>
                  <a:schemeClr val="hlink"/>
                </a:solidFill>
              </a:rPr>
              <a:t>μπορεί να υπολογισθεί σε </a:t>
            </a:r>
            <a:r>
              <a:rPr lang="en-US" sz="2000" dirty="0" smtClean="0">
                <a:solidFill>
                  <a:schemeClr val="hlink"/>
                </a:solidFill>
              </a:rPr>
              <a:t>O(n</a:t>
            </a:r>
            <a:r>
              <a:rPr lang="en-US" sz="2000" baseline="30000" dirty="0" smtClean="0">
                <a:solidFill>
                  <a:schemeClr val="hlink"/>
                </a:solidFill>
              </a:rPr>
              <a:t>2</a:t>
            </a:r>
            <a:r>
              <a:rPr lang="en-US" sz="2000" dirty="0">
                <a:solidFill>
                  <a:schemeClr val="hlink"/>
                </a:solidFill>
              </a:rPr>
              <a:t>) </a:t>
            </a:r>
            <a:r>
              <a:rPr lang="el-GR" sz="2000" dirty="0" smtClean="0">
                <a:solidFill>
                  <a:schemeClr val="hlink"/>
                </a:solidFill>
              </a:rPr>
              <a:t>χρόνο. Κάθε Τ έχει </a:t>
            </a:r>
            <a:r>
              <a:rPr lang="en-US" sz="2000" dirty="0" smtClean="0">
                <a:solidFill>
                  <a:schemeClr val="hlink"/>
                </a:solidFill>
              </a:rPr>
              <a:t>n-3 </a:t>
            </a:r>
            <a:r>
              <a:rPr lang="el-GR" sz="2000" dirty="0" smtClean="0">
                <a:solidFill>
                  <a:schemeClr val="hlink"/>
                </a:solidFill>
              </a:rPr>
              <a:t>διαγώνιους και </a:t>
            </a:r>
            <a:r>
              <a:rPr lang="en-US" sz="2000" dirty="0" smtClean="0">
                <a:solidFill>
                  <a:schemeClr val="hlink"/>
                </a:solidFill>
              </a:rPr>
              <a:t>n-2 </a:t>
            </a:r>
            <a:r>
              <a:rPr lang="el-GR" sz="2000" dirty="0" smtClean="0">
                <a:solidFill>
                  <a:schemeClr val="hlink"/>
                </a:solidFill>
              </a:rPr>
              <a:t>τρίγωνα</a:t>
            </a:r>
            <a:r>
              <a:rPr lang="en-US" sz="2000" dirty="0" smtClean="0">
                <a:solidFill>
                  <a:schemeClr val="hlink"/>
                </a:solidFill>
              </a:rPr>
              <a:t>.</a:t>
            </a:r>
            <a:endParaRPr lang="en-US" sz="2000" dirty="0">
              <a:solidFill>
                <a:schemeClr val="hlink"/>
              </a:solidFill>
            </a:endParaRPr>
          </a:p>
        </p:txBody>
      </p:sp>
      <p:sp>
        <p:nvSpPr>
          <p:cNvPr id="11" name="Rectangular Callout 10"/>
          <p:cNvSpPr/>
          <p:nvPr/>
        </p:nvSpPr>
        <p:spPr>
          <a:xfrm>
            <a:off x="5867400" y="1676400"/>
            <a:ext cx="2895600" cy="838200"/>
          </a:xfrm>
          <a:prstGeom prst="wedgeRectCallout">
            <a:avLst>
              <a:gd name="adj1" fmla="val -113103"/>
              <a:gd name="adj2" fmla="val -102841"/>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000" dirty="0" smtClean="0"/>
              <a:t>Άρα, </a:t>
            </a:r>
            <a:r>
              <a:rPr lang="en-US" sz="2000" i="1" dirty="0" smtClean="0"/>
              <a:t>n</a:t>
            </a:r>
            <a:r>
              <a:rPr lang="en-US" sz="2000" dirty="0" smtClean="0"/>
              <a:t>-2</a:t>
            </a:r>
            <a:r>
              <a:rPr lang="el-GR" sz="2000" dirty="0" smtClean="0"/>
              <a:t> κάμερες είναι αρκετές. Μπορούμε καλύτερα;</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457200" y="1981200"/>
            <a:ext cx="8458200" cy="22467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lgn="l"/>
            <a:r>
              <a:rPr lang="el-GR" sz="2000" dirty="0" err="1" smtClean="0"/>
              <a:t>Ικάνη</a:t>
            </a:r>
            <a:r>
              <a:rPr lang="en-US" sz="2000" dirty="0" smtClean="0"/>
              <a:t>:</a:t>
            </a:r>
            <a:endParaRPr lang="en-US" sz="2000" dirty="0"/>
          </a:p>
          <a:p>
            <a:pPr marL="457200" indent="-457200" algn="l">
              <a:buFontTx/>
              <a:buAutoNum type="arabicPeriod"/>
            </a:pPr>
            <a:r>
              <a:rPr lang="en-US" sz="2000" i="1" dirty="0"/>
              <a:t>T </a:t>
            </a:r>
            <a:r>
              <a:rPr lang="en-US" sz="2000" dirty="0"/>
              <a:t>= </a:t>
            </a:r>
            <a:r>
              <a:rPr lang="el-GR" sz="2000" dirty="0" smtClean="0"/>
              <a:t>μία </a:t>
            </a:r>
            <a:r>
              <a:rPr lang="el-GR" sz="2000" dirty="0" err="1" smtClean="0"/>
              <a:t>τριγωνοποίηση</a:t>
            </a:r>
            <a:r>
              <a:rPr lang="el-GR" sz="2000" dirty="0" smtClean="0"/>
              <a:t> του </a:t>
            </a:r>
            <a:r>
              <a:rPr lang="en-US" sz="2000" dirty="0" smtClean="0"/>
              <a:t>n-</a:t>
            </a:r>
            <a:r>
              <a:rPr lang="el-GR" sz="2000" dirty="0" smtClean="0"/>
              <a:t>πολυγώνου</a:t>
            </a:r>
            <a:r>
              <a:rPr lang="en-US" sz="2000" dirty="0" smtClean="0"/>
              <a:t>.</a:t>
            </a:r>
            <a:endParaRPr lang="en-US" sz="2000" dirty="0"/>
          </a:p>
          <a:p>
            <a:pPr marL="457200" indent="-457200" algn="l">
              <a:buFontTx/>
              <a:buAutoNum type="arabicPeriod"/>
            </a:pPr>
            <a:r>
              <a:rPr lang="el-GR" sz="2000" dirty="0" smtClean="0"/>
              <a:t>Χρωματισμός με </a:t>
            </a:r>
            <a:r>
              <a:rPr lang="en-US" sz="2000" dirty="0" smtClean="0"/>
              <a:t>3</a:t>
            </a:r>
            <a:r>
              <a:rPr lang="el-GR" sz="2000" dirty="0" smtClean="0"/>
              <a:t> χρώματα των κορυφών του </a:t>
            </a:r>
            <a:r>
              <a:rPr lang="en-US" sz="2000" i="1" dirty="0" smtClean="0"/>
              <a:t>T</a:t>
            </a:r>
            <a:r>
              <a:rPr lang="en-US" sz="2000" dirty="0" smtClean="0"/>
              <a:t> (</a:t>
            </a:r>
            <a:r>
              <a:rPr lang="el-GR" sz="2000" dirty="0" smtClean="0"/>
              <a:t>όλες οι κορυφές κάθε τριγώνου έχουν διαφορετικά χρώματα)</a:t>
            </a:r>
            <a:r>
              <a:rPr lang="en-US" dirty="0" smtClean="0"/>
              <a:t>.</a:t>
            </a:r>
            <a:r>
              <a:rPr lang="el-GR" dirty="0" smtClean="0"/>
              <a:t> </a:t>
            </a:r>
            <a:endParaRPr lang="en-US" sz="2000" dirty="0"/>
          </a:p>
          <a:p>
            <a:pPr marL="457200" indent="-457200" algn="l">
              <a:buFontTx/>
              <a:buAutoNum type="arabicPeriod"/>
            </a:pPr>
            <a:r>
              <a:rPr lang="el-GR" sz="2000" dirty="0" smtClean="0"/>
              <a:t>Επέλεξε το χρώμα που χρησιμοποιείται λιγότερο.</a:t>
            </a:r>
            <a:endParaRPr lang="en-US" sz="2000" dirty="0"/>
          </a:p>
          <a:p>
            <a:pPr marL="457200" indent="-457200" algn="l">
              <a:buFontTx/>
              <a:buAutoNum type="arabicPeriod"/>
            </a:pPr>
            <a:r>
              <a:rPr lang="el-GR" sz="2000" dirty="0" smtClean="0"/>
              <a:t>Τοποθέτησε κάμερα στην κορυφή με το επιλεγμένο χρώμα.</a:t>
            </a:r>
            <a:r>
              <a:rPr lang="en-US" sz="2000" dirty="0" smtClean="0"/>
              <a:t> (</a:t>
            </a:r>
            <a:r>
              <a:rPr lang="el-GR" sz="2000" dirty="0" smtClean="0"/>
              <a:t>Κάθε τρίγωνο έχει κάμερα.</a:t>
            </a:r>
            <a:r>
              <a:rPr lang="en-US" sz="2000" dirty="0" smtClean="0"/>
              <a:t>)</a:t>
            </a:r>
            <a:endParaRPr lang="en-US" dirty="0"/>
          </a:p>
        </p:txBody>
      </p:sp>
      <p:grpSp>
        <p:nvGrpSpPr>
          <p:cNvPr id="2" name="Group 57"/>
          <p:cNvGrpSpPr>
            <a:grpSpLocks/>
          </p:cNvGrpSpPr>
          <p:nvPr/>
        </p:nvGrpSpPr>
        <p:grpSpPr bwMode="auto">
          <a:xfrm>
            <a:off x="1371600" y="4205287"/>
            <a:ext cx="7150100" cy="2652713"/>
            <a:chOff x="432" y="2544"/>
            <a:chExt cx="4504" cy="1671"/>
          </a:xfrm>
        </p:grpSpPr>
        <p:sp>
          <p:nvSpPr>
            <p:cNvPr id="11278" name="Rectangle 43"/>
            <p:cNvSpPr>
              <a:spLocks noChangeArrowheads="1"/>
            </p:cNvSpPr>
            <p:nvPr/>
          </p:nvSpPr>
          <p:spPr bwMode="auto">
            <a:xfrm>
              <a:off x="4272" y="3984"/>
              <a:ext cx="228"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rgbClr val="33CC33"/>
                  </a:solidFill>
                </a:rPr>
                <a:t>G</a:t>
              </a:r>
            </a:p>
          </p:txBody>
        </p:sp>
        <p:sp>
          <p:nvSpPr>
            <p:cNvPr id="11279" name="Freeform 24"/>
            <p:cNvSpPr>
              <a:spLocks/>
            </p:cNvSpPr>
            <p:nvPr/>
          </p:nvSpPr>
          <p:spPr bwMode="auto">
            <a:xfrm>
              <a:off x="3024" y="2688"/>
              <a:ext cx="1574" cy="1526"/>
            </a:xfrm>
            <a:custGeom>
              <a:avLst/>
              <a:gdLst>
                <a:gd name="T0" fmla="*/ 240 w 1574"/>
                <a:gd name="T1" fmla="*/ 240 h 1526"/>
                <a:gd name="T2" fmla="*/ 384 w 1574"/>
                <a:gd name="T3" fmla="*/ 576 h 1526"/>
                <a:gd name="T4" fmla="*/ 0 w 1574"/>
                <a:gd name="T5" fmla="*/ 768 h 1526"/>
                <a:gd name="T6" fmla="*/ 240 w 1574"/>
                <a:gd name="T7" fmla="*/ 1392 h 1526"/>
                <a:gd name="T8" fmla="*/ 397 w 1574"/>
                <a:gd name="T9" fmla="*/ 963 h 1526"/>
                <a:gd name="T10" fmla="*/ 992 w 1574"/>
                <a:gd name="T11" fmla="*/ 963 h 1526"/>
                <a:gd name="T12" fmla="*/ 1152 w 1574"/>
                <a:gd name="T13" fmla="*/ 1526 h 1526"/>
                <a:gd name="T14" fmla="*/ 1574 w 1574"/>
                <a:gd name="T15" fmla="*/ 758 h 1526"/>
                <a:gd name="T16" fmla="*/ 864 w 1574"/>
                <a:gd name="T17" fmla="*/ 576 h 1526"/>
                <a:gd name="T18" fmla="*/ 1158 w 1574"/>
                <a:gd name="T19" fmla="*/ 323 h 1526"/>
                <a:gd name="T20" fmla="*/ 720 w 1574"/>
                <a:gd name="T21" fmla="*/ 0 h 1526"/>
                <a:gd name="T22" fmla="*/ 240 w 1574"/>
                <a:gd name="T23" fmla="*/ 240 h 15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74" h="1526">
                  <a:moveTo>
                    <a:pt x="240" y="240"/>
                  </a:moveTo>
                  <a:lnTo>
                    <a:pt x="384" y="576"/>
                  </a:lnTo>
                  <a:lnTo>
                    <a:pt x="0" y="768"/>
                  </a:lnTo>
                  <a:lnTo>
                    <a:pt x="240" y="1392"/>
                  </a:lnTo>
                  <a:lnTo>
                    <a:pt x="397" y="963"/>
                  </a:lnTo>
                  <a:lnTo>
                    <a:pt x="992" y="963"/>
                  </a:lnTo>
                  <a:lnTo>
                    <a:pt x="1152" y="1526"/>
                  </a:lnTo>
                  <a:lnTo>
                    <a:pt x="1574" y="758"/>
                  </a:lnTo>
                  <a:lnTo>
                    <a:pt x="864" y="576"/>
                  </a:lnTo>
                  <a:lnTo>
                    <a:pt x="1158" y="323"/>
                  </a:lnTo>
                  <a:lnTo>
                    <a:pt x="720" y="0"/>
                  </a:lnTo>
                  <a:lnTo>
                    <a:pt x="240" y="240"/>
                  </a:lnTo>
                  <a:close/>
                </a:path>
              </a:pathLst>
            </a:custGeom>
            <a:solidFill>
              <a:srgbClr val="FFFFCC"/>
            </a:solidFill>
            <a:ln w="1905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80" name="Freeform 12"/>
            <p:cNvSpPr>
              <a:spLocks/>
            </p:cNvSpPr>
            <p:nvPr/>
          </p:nvSpPr>
          <p:spPr bwMode="auto">
            <a:xfrm>
              <a:off x="432" y="2688"/>
              <a:ext cx="1574" cy="1526"/>
            </a:xfrm>
            <a:custGeom>
              <a:avLst/>
              <a:gdLst>
                <a:gd name="T0" fmla="*/ 240 w 1574"/>
                <a:gd name="T1" fmla="*/ 240 h 1526"/>
                <a:gd name="T2" fmla="*/ 384 w 1574"/>
                <a:gd name="T3" fmla="*/ 576 h 1526"/>
                <a:gd name="T4" fmla="*/ 0 w 1574"/>
                <a:gd name="T5" fmla="*/ 768 h 1526"/>
                <a:gd name="T6" fmla="*/ 240 w 1574"/>
                <a:gd name="T7" fmla="*/ 1392 h 1526"/>
                <a:gd name="T8" fmla="*/ 397 w 1574"/>
                <a:gd name="T9" fmla="*/ 963 h 1526"/>
                <a:gd name="T10" fmla="*/ 992 w 1574"/>
                <a:gd name="T11" fmla="*/ 963 h 1526"/>
                <a:gd name="T12" fmla="*/ 1152 w 1574"/>
                <a:gd name="T13" fmla="*/ 1526 h 1526"/>
                <a:gd name="T14" fmla="*/ 1574 w 1574"/>
                <a:gd name="T15" fmla="*/ 758 h 1526"/>
                <a:gd name="T16" fmla="*/ 864 w 1574"/>
                <a:gd name="T17" fmla="*/ 576 h 1526"/>
                <a:gd name="T18" fmla="*/ 1158 w 1574"/>
                <a:gd name="T19" fmla="*/ 323 h 1526"/>
                <a:gd name="T20" fmla="*/ 720 w 1574"/>
                <a:gd name="T21" fmla="*/ 0 h 1526"/>
                <a:gd name="T22" fmla="*/ 240 w 1574"/>
                <a:gd name="T23" fmla="*/ 240 h 15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74" h="1526">
                  <a:moveTo>
                    <a:pt x="240" y="240"/>
                  </a:moveTo>
                  <a:lnTo>
                    <a:pt x="384" y="576"/>
                  </a:lnTo>
                  <a:lnTo>
                    <a:pt x="0" y="768"/>
                  </a:lnTo>
                  <a:lnTo>
                    <a:pt x="240" y="1392"/>
                  </a:lnTo>
                  <a:lnTo>
                    <a:pt x="397" y="963"/>
                  </a:lnTo>
                  <a:lnTo>
                    <a:pt x="992" y="963"/>
                  </a:lnTo>
                  <a:lnTo>
                    <a:pt x="1152" y="1526"/>
                  </a:lnTo>
                  <a:lnTo>
                    <a:pt x="1574" y="758"/>
                  </a:lnTo>
                  <a:lnTo>
                    <a:pt x="864" y="576"/>
                  </a:lnTo>
                  <a:lnTo>
                    <a:pt x="1158" y="323"/>
                  </a:lnTo>
                  <a:lnTo>
                    <a:pt x="720" y="0"/>
                  </a:lnTo>
                  <a:lnTo>
                    <a:pt x="240" y="240"/>
                  </a:lnTo>
                  <a:close/>
                </a:path>
              </a:pathLst>
            </a:custGeom>
            <a:solidFill>
              <a:srgbClr val="FFFFCC"/>
            </a:solidFill>
            <a:ln w="1905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81" name="Freeform 13"/>
            <p:cNvSpPr>
              <a:spLocks/>
            </p:cNvSpPr>
            <p:nvPr/>
          </p:nvSpPr>
          <p:spPr bwMode="auto">
            <a:xfrm>
              <a:off x="432" y="2688"/>
              <a:ext cx="1574" cy="970"/>
            </a:xfrm>
            <a:custGeom>
              <a:avLst/>
              <a:gdLst>
                <a:gd name="T0" fmla="*/ 0 w 1574"/>
                <a:gd name="T1" fmla="*/ 768 h 970"/>
                <a:gd name="T2" fmla="*/ 390 w 1574"/>
                <a:gd name="T3" fmla="*/ 970 h 970"/>
                <a:gd name="T4" fmla="*/ 384 w 1574"/>
                <a:gd name="T5" fmla="*/ 576 h 970"/>
                <a:gd name="T6" fmla="*/ 720 w 1574"/>
                <a:gd name="T7" fmla="*/ 0 h 970"/>
                <a:gd name="T8" fmla="*/ 864 w 1574"/>
                <a:gd name="T9" fmla="*/ 576 h 970"/>
                <a:gd name="T10" fmla="*/ 384 w 1574"/>
                <a:gd name="T11" fmla="*/ 576 h 970"/>
                <a:gd name="T12" fmla="*/ 998 w 1574"/>
                <a:gd name="T13" fmla="*/ 970 h 970"/>
                <a:gd name="T14" fmla="*/ 864 w 1574"/>
                <a:gd name="T15" fmla="*/ 576 h 970"/>
                <a:gd name="T16" fmla="*/ 1574 w 1574"/>
                <a:gd name="T17" fmla="*/ 765 h 970"/>
                <a:gd name="T18" fmla="*/ 998 w 1574"/>
                <a:gd name="T19" fmla="*/ 970 h 9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74" h="970">
                  <a:moveTo>
                    <a:pt x="0" y="768"/>
                  </a:moveTo>
                  <a:lnTo>
                    <a:pt x="390" y="970"/>
                  </a:lnTo>
                  <a:lnTo>
                    <a:pt x="384" y="576"/>
                  </a:lnTo>
                  <a:lnTo>
                    <a:pt x="720" y="0"/>
                  </a:lnTo>
                  <a:lnTo>
                    <a:pt x="864" y="576"/>
                  </a:lnTo>
                  <a:lnTo>
                    <a:pt x="384" y="576"/>
                  </a:lnTo>
                  <a:lnTo>
                    <a:pt x="998" y="970"/>
                  </a:lnTo>
                  <a:lnTo>
                    <a:pt x="864" y="576"/>
                  </a:lnTo>
                  <a:lnTo>
                    <a:pt x="1574" y="765"/>
                  </a:lnTo>
                  <a:lnTo>
                    <a:pt x="998" y="970"/>
                  </a:lnTo>
                </a:path>
              </a:pathLst>
            </a:custGeom>
            <a:noFill/>
            <a:ln w="12700" cap="flat" cmpd="sng">
              <a:solidFill>
                <a:srgbClr val="FF33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82" name="Line 14"/>
            <p:cNvSpPr>
              <a:spLocks noChangeShapeType="1"/>
            </p:cNvSpPr>
            <p:nvPr/>
          </p:nvSpPr>
          <p:spPr bwMode="auto">
            <a:xfrm flipV="1">
              <a:off x="672" y="3456"/>
              <a:ext cx="0" cy="288"/>
            </a:xfrm>
            <a:prstGeom prst="line">
              <a:avLst/>
            </a:prstGeom>
            <a:noFill/>
            <a:ln w="28575">
              <a:solidFill>
                <a:schemeClr val="accent5">
                  <a:lumMod val="50000"/>
                </a:schemeClr>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83" name="Line 16"/>
            <p:cNvSpPr>
              <a:spLocks noChangeShapeType="1"/>
            </p:cNvSpPr>
            <p:nvPr/>
          </p:nvSpPr>
          <p:spPr bwMode="auto">
            <a:xfrm>
              <a:off x="672" y="3456"/>
              <a:ext cx="336" cy="48"/>
            </a:xfrm>
            <a:prstGeom prst="line">
              <a:avLst/>
            </a:prstGeom>
            <a:noFill/>
            <a:ln w="28575">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84" name="Line 17"/>
            <p:cNvSpPr>
              <a:spLocks noChangeShapeType="1"/>
            </p:cNvSpPr>
            <p:nvPr/>
          </p:nvSpPr>
          <p:spPr bwMode="auto">
            <a:xfrm flipV="1">
              <a:off x="1008" y="3360"/>
              <a:ext cx="144" cy="144"/>
            </a:xfrm>
            <a:prstGeom prst="line">
              <a:avLst/>
            </a:prstGeom>
            <a:noFill/>
            <a:ln w="28575">
              <a:solidFill>
                <a:schemeClr val="accent5">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85" name="Line 18"/>
            <p:cNvSpPr>
              <a:spLocks noChangeShapeType="1"/>
            </p:cNvSpPr>
            <p:nvPr/>
          </p:nvSpPr>
          <p:spPr bwMode="auto">
            <a:xfrm flipH="1" flipV="1">
              <a:off x="1104" y="3024"/>
              <a:ext cx="48" cy="336"/>
            </a:xfrm>
            <a:prstGeom prst="line">
              <a:avLst/>
            </a:prstGeom>
            <a:noFill/>
            <a:ln w="28575">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86" name="Line 19"/>
            <p:cNvSpPr>
              <a:spLocks noChangeShapeType="1"/>
            </p:cNvSpPr>
            <p:nvPr/>
          </p:nvSpPr>
          <p:spPr bwMode="auto">
            <a:xfrm flipH="1" flipV="1">
              <a:off x="816" y="2976"/>
              <a:ext cx="288" cy="48"/>
            </a:xfrm>
            <a:prstGeom prst="line">
              <a:avLst/>
            </a:prstGeom>
            <a:noFill/>
            <a:ln w="28575">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87" name="Line 20"/>
            <p:cNvSpPr>
              <a:spLocks noChangeShapeType="1"/>
            </p:cNvSpPr>
            <p:nvPr/>
          </p:nvSpPr>
          <p:spPr bwMode="auto">
            <a:xfrm flipV="1">
              <a:off x="1104" y="2976"/>
              <a:ext cx="288" cy="48"/>
            </a:xfrm>
            <a:prstGeom prst="line">
              <a:avLst/>
            </a:prstGeom>
            <a:noFill/>
            <a:ln w="28575">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88" name="Line 21"/>
            <p:cNvSpPr>
              <a:spLocks noChangeShapeType="1"/>
            </p:cNvSpPr>
            <p:nvPr/>
          </p:nvSpPr>
          <p:spPr bwMode="auto">
            <a:xfrm>
              <a:off x="1152" y="3360"/>
              <a:ext cx="432" cy="96"/>
            </a:xfrm>
            <a:prstGeom prst="line">
              <a:avLst/>
            </a:prstGeom>
            <a:noFill/>
            <a:ln w="28575">
              <a:solidFill>
                <a:schemeClr val="accent5">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89" name="Line 22"/>
            <p:cNvSpPr>
              <a:spLocks noChangeShapeType="1"/>
            </p:cNvSpPr>
            <p:nvPr/>
          </p:nvSpPr>
          <p:spPr bwMode="auto">
            <a:xfrm>
              <a:off x="1584" y="3456"/>
              <a:ext cx="96" cy="288"/>
            </a:xfrm>
            <a:prstGeom prst="line">
              <a:avLst/>
            </a:prstGeom>
            <a:noFill/>
            <a:ln w="28575">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90" name="Freeform 23"/>
            <p:cNvSpPr>
              <a:spLocks/>
            </p:cNvSpPr>
            <p:nvPr/>
          </p:nvSpPr>
          <p:spPr bwMode="auto">
            <a:xfrm>
              <a:off x="3024" y="2688"/>
              <a:ext cx="1574" cy="970"/>
            </a:xfrm>
            <a:custGeom>
              <a:avLst/>
              <a:gdLst>
                <a:gd name="T0" fmla="*/ 0 w 1574"/>
                <a:gd name="T1" fmla="*/ 768 h 970"/>
                <a:gd name="T2" fmla="*/ 390 w 1574"/>
                <a:gd name="T3" fmla="*/ 970 h 970"/>
                <a:gd name="T4" fmla="*/ 384 w 1574"/>
                <a:gd name="T5" fmla="*/ 576 h 970"/>
                <a:gd name="T6" fmla="*/ 720 w 1574"/>
                <a:gd name="T7" fmla="*/ 0 h 970"/>
                <a:gd name="T8" fmla="*/ 864 w 1574"/>
                <a:gd name="T9" fmla="*/ 576 h 970"/>
                <a:gd name="T10" fmla="*/ 384 w 1574"/>
                <a:gd name="T11" fmla="*/ 576 h 970"/>
                <a:gd name="T12" fmla="*/ 998 w 1574"/>
                <a:gd name="T13" fmla="*/ 970 h 970"/>
                <a:gd name="T14" fmla="*/ 864 w 1574"/>
                <a:gd name="T15" fmla="*/ 576 h 970"/>
                <a:gd name="T16" fmla="*/ 1574 w 1574"/>
                <a:gd name="T17" fmla="*/ 765 h 970"/>
                <a:gd name="T18" fmla="*/ 998 w 1574"/>
                <a:gd name="T19" fmla="*/ 970 h 9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74" h="970">
                  <a:moveTo>
                    <a:pt x="0" y="768"/>
                  </a:moveTo>
                  <a:lnTo>
                    <a:pt x="390" y="970"/>
                  </a:lnTo>
                  <a:lnTo>
                    <a:pt x="384" y="576"/>
                  </a:lnTo>
                  <a:lnTo>
                    <a:pt x="720" y="0"/>
                  </a:lnTo>
                  <a:lnTo>
                    <a:pt x="864" y="576"/>
                  </a:lnTo>
                  <a:lnTo>
                    <a:pt x="384" y="576"/>
                  </a:lnTo>
                  <a:lnTo>
                    <a:pt x="998" y="970"/>
                  </a:lnTo>
                  <a:lnTo>
                    <a:pt x="864" y="576"/>
                  </a:lnTo>
                  <a:lnTo>
                    <a:pt x="1574" y="765"/>
                  </a:lnTo>
                  <a:lnTo>
                    <a:pt x="998" y="970"/>
                  </a:lnTo>
                </a:path>
              </a:pathLst>
            </a:custGeom>
            <a:noFill/>
            <a:ln w="12700" cap="flat" cmpd="sng">
              <a:solidFill>
                <a:srgbClr val="FF33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91" name="Line 25"/>
            <p:cNvSpPr>
              <a:spLocks noChangeShapeType="1"/>
            </p:cNvSpPr>
            <p:nvPr/>
          </p:nvSpPr>
          <p:spPr bwMode="auto">
            <a:xfrm flipV="1">
              <a:off x="3264" y="3456"/>
              <a:ext cx="0" cy="288"/>
            </a:xfrm>
            <a:prstGeom prst="line">
              <a:avLst/>
            </a:prstGeom>
            <a:noFill/>
            <a:ln w="28575">
              <a:solidFill>
                <a:schemeClr val="accent5">
                  <a:lumMod val="50000"/>
                </a:schemeClr>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92" name="Line 26"/>
            <p:cNvSpPr>
              <a:spLocks noChangeShapeType="1"/>
            </p:cNvSpPr>
            <p:nvPr/>
          </p:nvSpPr>
          <p:spPr bwMode="auto">
            <a:xfrm>
              <a:off x="3264" y="3456"/>
              <a:ext cx="336" cy="48"/>
            </a:xfrm>
            <a:prstGeom prst="line">
              <a:avLst/>
            </a:prstGeom>
            <a:noFill/>
            <a:ln w="28575">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93" name="Line 27"/>
            <p:cNvSpPr>
              <a:spLocks noChangeShapeType="1"/>
            </p:cNvSpPr>
            <p:nvPr/>
          </p:nvSpPr>
          <p:spPr bwMode="auto">
            <a:xfrm flipV="1">
              <a:off x="3600" y="3360"/>
              <a:ext cx="144" cy="144"/>
            </a:xfrm>
            <a:prstGeom prst="line">
              <a:avLst/>
            </a:prstGeom>
            <a:noFill/>
            <a:ln w="28575">
              <a:solidFill>
                <a:schemeClr val="accent5">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94" name="Line 28"/>
            <p:cNvSpPr>
              <a:spLocks noChangeShapeType="1"/>
            </p:cNvSpPr>
            <p:nvPr/>
          </p:nvSpPr>
          <p:spPr bwMode="auto">
            <a:xfrm flipH="1" flipV="1">
              <a:off x="3696" y="3024"/>
              <a:ext cx="48" cy="336"/>
            </a:xfrm>
            <a:prstGeom prst="line">
              <a:avLst/>
            </a:prstGeom>
            <a:noFill/>
            <a:ln w="28575">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95" name="Line 29"/>
            <p:cNvSpPr>
              <a:spLocks noChangeShapeType="1"/>
            </p:cNvSpPr>
            <p:nvPr/>
          </p:nvSpPr>
          <p:spPr bwMode="auto">
            <a:xfrm flipH="1" flipV="1">
              <a:off x="3408" y="2976"/>
              <a:ext cx="288" cy="48"/>
            </a:xfrm>
            <a:prstGeom prst="line">
              <a:avLst/>
            </a:prstGeom>
            <a:noFill/>
            <a:ln w="28575">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96" name="Line 30"/>
            <p:cNvSpPr>
              <a:spLocks noChangeShapeType="1"/>
            </p:cNvSpPr>
            <p:nvPr/>
          </p:nvSpPr>
          <p:spPr bwMode="auto">
            <a:xfrm flipV="1">
              <a:off x="3696" y="2976"/>
              <a:ext cx="288" cy="48"/>
            </a:xfrm>
            <a:prstGeom prst="line">
              <a:avLst/>
            </a:prstGeom>
            <a:noFill/>
            <a:ln w="28575">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97" name="Line 31"/>
            <p:cNvSpPr>
              <a:spLocks noChangeShapeType="1"/>
            </p:cNvSpPr>
            <p:nvPr/>
          </p:nvSpPr>
          <p:spPr bwMode="auto">
            <a:xfrm>
              <a:off x="3744" y="3360"/>
              <a:ext cx="432" cy="96"/>
            </a:xfrm>
            <a:prstGeom prst="line">
              <a:avLst/>
            </a:prstGeom>
            <a:noFill/>
            <a:ln w="28575">
              <a:solidFill>
                <a:schemeClr val="accent5">
                  <a:lumMod val="5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98" name="Line 32"/>
            <p:cNvSpPr>
              <a:spLocks noChangeShapeType="1"/>
            </p:cNvSpPr>
            <p:nvPr/>
          </p:nvSpPr>
          <p:spPr bwMode="auto">
            <a:xfrm>
              <a:off x="4176" y="3456"/>
              <a:ext cx="96" cy="288"/>
            </a:xfrm>
            <a:prstGeom prst="line">
              <a:avLst/>
            </a:prstGeom>
            <a:noFill/>
            <a:ln w="28575">
              <a:solidFill>
                <a:schemeClr val="accent5">
                  <a:lumMod val="50000"/>
                </a:schemeClr>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99" name="Rectangle 33"/>
            <p:cNvSpPr>
              <a:spLocks noChangeArrowheads="1"/>
            </p:cNvSpPr>
            <p:nvPr/>
          </p:nvSpPr>
          <p:spPr bwMode="auto">
            <a:xfrm>
              <a:off x="4512" y="2592"/>
              <a:ext cx="424" cy="6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2000" dirty="0">
                  <a:solidFill>
                    <a:srgbClr val="FF3300"/>
                  </a:solidFill>
                </a:rPr>
                <a:t>R=4</a:t>
              </a:r>
              <a:r>
                <a:rPr lang="en-US" sz="2000" dirty="0"/>
                <a:t> </a:t>
              </a:r>
              <a:br>
                <a:rPr lang="en-US" sz="2000" dirty="0"/>
              </a:br>
              <a:r>
                <a:rPr lang="en-US" sz="2000" dirty="0">
                  <a:solidFill>
                    <a:schemeClr val="accent2"/>
                  </a:solidFill>
                </a:rPr>
                <a:t>B=3</a:t>
              </a:r>
              <a:r>
                <a:rPr lang="en-US" sz="2000" dirty="0"/>
                <a:t> </a:t>
              </a:r>
              <a:br>
                <a:rPr lang="en-US" sz="2000" dirty="0"/>
              </a:br>
              <a:r>
                <a:rPr lang="en-US" sz="2000" dirty="0">
                  <a:solidFill>
                    <a:srgbClr val="33CC33"/>
                  </a:solidFill>
                </a:rPr>
                <a:t>G=4</a:t>
              </a:r>
            </a:p>
          </p:txBody>
        </p:sp>
        <p:sp>
          <p:nvSpPr>
            <p:cNvPr id="11300" name="Rectangle 34"/>
            <p:cNvSpPr>
              <a:spLocks noChangeArrowheads="1"/>
            </p:cNvSpPr>
            <p:nvPr/>
          </p:nvSpPr>
          <p:spPr bwMode="auto">
            <a:xfrm>
              <a:off x="3072" y="3984"/>
              <a:ext cx="220"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rgbClr val="FF3300"/>
                  </a:solidFill>
                </a:rPr>
                <a:t>R</a:t>
              </a:r>
            </a:p>
          </p:txBody>
        </p:sp>
        <p:sp>
          <p:nvSpPr>
            <p:cNvPr id="11301" name="Rectangle 35"/>
            <p:cNvSpPr>
              <a:spLocks noChangeArrowheads="1"/>
            </p:cNvSpPr>
            <p:nvPr/>
          </p:nvSpPr>
          <p:spPr bwMode="auto">
            <a:xfrm>
              <a:off x="3168" y="3120"/>
              <a:ext cx="220"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rgbClr val="FF3300"/>
                  </a:solidFill>
                </a:rPr>
                <a:t>R</a:t>
              </a:r>
            </a:p>
          </p:txBody>
        </p:sp>
        <p:sp>
          <p:nvSpPr>
            <p:cNvPr id="11302" name="Rectangle 36"/>
            <p:cNvSpPr>
              <a:spLocks noChangeArrowheads="1"/>
            </p:cNvSpPr>
            <p:nvPr/>
          </p:nvSpPr>
          <p:spPr bwMode="auto">
            <a:xfrm>
              <a:off x="4128" y="2880"/>
              <a:ext cx="220"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rgbClr val="FF3300"/>
                  </a:solidFill>
                </a:rPr>
                <a:t>R</a:t>
              </a:r>
            </a:p>
          </p:txBody>
        </p:sp>
        <p:sp>
          <p:nvSpPr>
            <p:cNvPr id="11303" name="Rectangle 37"/>
            <p:cNvSpPr>
              <a:spLocks noChangeArrowheads="1"/>
            </p:cNvSpPr>
            <p:nvPr/>
          </p:nvSpPr>
          <p:spPr bwMode="auto">
            <a:xfrm>
              <a:off x="4560" y="3312"/>
              <a:ext cx="220"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rgbClr val="FF3300"/>
                  </a:solidFill>
                </a:rPr>
                <a:t>R</a:t>
              </a:r>
            </a:p>
          </p:txBody>
        </p:sp>
        <p:sp>
          <p:nvSpPr>
            <p:cNvPr id="11304" name="Rectangle 38"/>
            <p:cNvSpPr>
              <a:spLocks noChangeArrowheads="1"/>
            </p:cNvSpPr>
            <p:nvPr/>
          </p:nvSpPr>
          <p:spPr bwMode="auto">
            <a:xfrm>
              <a:off x="2832" y="3360"/>
              <a:ext cx="212"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accent2"/>
                  </a:solidFill>
                </a:rPr>
                <a:t>B</a:t>
              </a:r>
            </a:p>
          </p:txBody>
        </p:sp>
        <p:sp>
          <p:nvSpPr>
            <p:cNvPr id="11305" name="Rectangle 39"/>
            <p:cNvSpPr>
              <a:spLocks noChangeArrowheads="1"/>
            </p:cNvSpPr>
            <p:nvPr/>
          </p:nvSpPr>
          <p:spPr bwMode="auto">
            <a:xfrm>
              <a:off x="3840" y="3600"/>
              <a:ext cx="212"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accent2"/>
                  </a:solidFill>
                </a:rPr>
                <a:t>B</a:t>
              </a:r>
            </a:p>
          </p:txBody>
        </p:sp>
        <p:sp>
          <p:nvSpPr>
            <p:cNvPr id="11306" name="Rectangle 40"/>
            <p:cNvSpPr>
              <a:spLocks noChangeArrowheads="1"/>
            </p:cNvSpPr>
            <p:nvPr/>
          </p:nvSpPr>
          <p:spPr bwMode="auto">
            <a:xfrm>
              <a:off x="3744" y="2544"/>
              <a:ext cx="212"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accent2"/>
                  </a:solidFill>
                </a:rPr>
                <a:t>B</a:t>
              </a:r>
            </a:p>
          </p:txBody>
        </p:sp>
        <p:sp>
          <p:nvSpPr>
            <p:cNvPr id="11307" name="Rectangle 41"/>
            <p:cNvSpPr>
              <a:spLocks noChangeArrowheads="1"/>
            </p:cNvSpPr>
            <p:nvPr/>
          </p:nvSpPr>
          <p:spPr bwMode="auto">
            <a:xfrm>
              <a:off x="3360" y="3600"/>
              <a:ext cx="228"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rgbClr val="33CC33"/>
                  </a:solidFill>
                </a:rPr>
                <a:t>G</a:t>
              </a:r>
            </a:p>
          </p:txBody>
        </p:sp>
        <p:sp>
          <p:nvSpPr>
            <p:cNvPr id="11308" name="Rectangle 42"/>
            <p:cNvSpPr>
              <a:spLocks noChangeArrowheads="1"/>
            </p:cNvSpPr>
            <p:nvPr/>
          </p:nvSpPr>
          <p:spPr bwMode="auto">
            <a:xfrm>
              <a:off x="3936" y="3120"/>
              <a:ext cx="228"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rgbClr val="33CC33"/>
                  </a:solidFill>
                </a:rPr>
                <a:t>G</a:t>
              </a:r>
            </a:p>
          </p:txBody>
        </p:sp>
        <p:sp>
          <p:nvSpPr>
            <p:cNvPr id="11309" name="Rectangle 44"/>
            <p:cNvSpPr>
              <a:spLocks noChangeArrowheads="1"/>
            </p:cNvSpPr>
            <p:nvPr/>
          </p:nvSpPr>
          <p:spPr bwMode="auto">
            <a:xfrm>
              <a:off x="3072" y="2832"/>
              <a:ext cx="228"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rgbClr val="33CC33"/>
                  </a:solidFill>
                </a:rPr>
                <a:t>G</a:t>
              </a:r>
            </a:p>
          </p:txBody>
        </p:sp>
        <p:sp>
          <p:nvSpPr>
            <p:cNvPr id="11310" name="Oval 45"/>
            <p:cNvSpPr>
              <a:spLocks noChangeArrowheads="1"/>
            </p:cNvSpPr>
            <p:nvPr/>
          </p:nvSpPr>
          <p:spPr bwMode="auto">
            <a:xfrm>
              <a:off x="3696" y="2640"/>
              <a:ext cx="96" cy="96"/>
            </a:xfrm>
            <a:prstGeom prst="ellipse">
              <a:avLst/>
            </a:prstGeom>
            <a:solidFill>
              <a:srgbClr val="0070C0"/>
            </a:solidFill>
            <a:ln>
              <a:noFill/>
            </a:ln>
            <a:effectLst/>
            <a:extLst>
              <a:ext uri="{91240B29-F687-4F45-9708-019B960494DF}">
                <a14:hiddenLine xmlns:a14="http://schemas.microsoft.com/office/drawing/2010/main" w="12700">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11311" name="Oval 46"/>
            <p:cNvSpPr>
              <a:spLocks noChangeArrowheads="1"/>
            </p:cNvSpPr>
            <p:nvPr/>
          </p:nvSpPr>
          <p:spPr bwMode="auto">
            <a:xfrm>
              <a:off x="3984" y="3600"/>
              <a:ext cx="96" cy="96"/>
            </a:xfrm>
            <a:prstGeom prst="ellipse">
              <a:avLst/>
            </a:prstGeom>
            <a:solidFill>
              <a:srgbClr val="0070C0"/>
            </a:solidFill>
            <a:ln>
              <a:noFill/>
            </a:ln>
            <a:effectLst/>
            <a:extLst>
              <a:ext uri="{91240B29-F687-4F45-9708-019B960494DF}">
                <a14:hiddenLine xmlns:a14="http://schemas.microsoft.com/office/drawing/2010/main" w="12700">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11312" name="Oval 47"/>
            <p:cNvSpPr>
              <a:spLocks noChangeArrowheads="1"/>
            </p:cNvSpPr>
            <p:nvPr/>
          </p:nvSpPr>
          <p:spPr bwMode="auto">
            <a:xfrm>
              <a:off x="2976" y="3408"/>
              <a:ext cx="96" cy="96"/>
            </a:xfrm>
            <a:prstGeom prst="ellipse">
              <a:avLst/>
            </a:prstGeom>
            <a:solidFill>
              <a:srgbClr val="0070C0"/>
            </a:solidFill>
            <a:ln>
              <a:noFill/>
            </a:ln>
            <a:effectLst/>
            <a:extLst>
              <a:ext uri="{91240B29-F687-4F45-9708-019B960494DF}">
                <a14:hiddenLine xmlns:a14="http://schemas.microsoft.com/office/drawing/2010/main" w="12700">
                  <a:solidFill>
                    <a:schemeClr val="accent2"/>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grpSp>
      <p:sp>
        <p:nvSpPr>
          <p:cNvPr id="11268" name="Rectangle 50"/>
          <p:cNvSpPr>
            <a:spLocks noChangeArrowheads="1"/>
          </p:cNvSpPr>
          <p:nvPr/>
        </p:nvSpPr>
        <p:spPr bwMode="auto">
          <a:xfrm>
            <a:off x="457200" y="177800"/>
            <a:ext cx="8305800" cy="1077218"/>
          </a:xfrm>
          <a:prstGeom prst="rect">
            <a:avLst/>
          </a:prstGeom>
          <a:solidFill>
            <a:srgbClr val="99FFCC"/>
          </a:solidFill>
          <a:ln w="9525">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0"/>
              </a:spcBef>
            </a:pPr>
            <a:r>
              <a:rPr lang="el-GR" sz="2400" b="1" u="sng" dirty="0" smtClean="0">
                <a:solidFill>
                  <a:schemeClr val="hlink"/>
                </a:solidFill>
              </a:rPr>
              <a:t>Θεώρημα Πινακοθήκης</a:t>
            </a:r>
            <a:r>
              <a:rPr lang="en-US" sz="2400" b="1" dirty="0" smtClean="0">
                <a:solidFill>
                  <a:schemeClr val="hlink"/>
                </a:solidFill>
              </a:rPr>
              <a:t> </a:t>
            </a:r>
            <a:r>
              <a:rPr lang="en-US" sz="2400" dirty="0">
                <a:solidFill>
                  <a:schemeClr val="hlink"/>
                </a:solidFill>
              </a:rPr>
              <a:t>[</a:t>
            </a:r>
            <a:r>
              <a:rPr lang="en-US" sz="2400" dirty="0" err="1">
                <a:solidFill>
                  <a:schemeClr val="hlink"/>
                </a:solidFill>
              </a:rPr>
              <a:t>Chv</a:t>
            </a:r>
            <a:r>
              <a:rPr lang="en-US" sz="2400" dirty="0" err="1">
                <a:solidFill>
                  <a:schemeClr val="hlink"/>
                </a:solidFill>
                <a:cs typeface="Arial" charset="0"/>
              </a:rPr>
              <a:t>ă</a:t>
            </a:r>
            <a:r>
              <a:rPr lang="en-US" sz="2400" dirty="0" err="1">
                <a:solidFill>
                  <a:schemeClr val="hlink"/>
                </a:solidFill>
              </a:rPr>
              <a:t>tal</a:t>
            </a:r>
            <a:r>
              <a:rPr lang="en-US" sz="2400" dirty="0">
                <a:solidFill>
                  <a:schemeClr val="hlink"/>
                </a:solidFill>
              </a:rPr>
              <a:t> 1975, Fisk 1978]</a:t>
            </a:r>
            <a:r>
              <a:rPr lang="en-US" sz="2000" dirty="0">
                <a:solidFill>
                  <a:schemeClr val="hlink"/>
                </a:solidFill>
              </a:rPr>
              <a:t/>
            </a:r>
            <a:br>
              <a:rPr lang="en-US" sz="2000" dirty="0">
                <a:solidFill>
                  <a:schemeClr val="hlink"/>
                </a:solidFill>
              </a:rPr>
            </a:br>
            <a:r>
              <a:rPr lang="en-US" sz="2000" dirty="0" smtClean="0">
                <a:solidFill>
                  <a:schemeClr val="hlink"/>
                </a:solidFill>
                <a:sym typeface="Symbol" pitchFamily="18" charset="2"/>
              </a:rPr>
              <a:t></a:t>
            </a:r>
            <a:r>
              <a:rPr lang="en-US" sz="2000" dirty="0">
                <a:solidFill>
                  <a:schemeClr val="hlink"/>
                </a:solidFill>
              </a:rPr>
              <a:t>n/3</a:t>
            </a:r>
            <a:r>
              <a:rPr lang="en-US" sz="2000" dirty="0">
                <a:solidFill>
                  <a:schemeClr val="hlink"/>
                </a:solidFill>
                <a:sym typeface="Symbol" pitchFamily="18" charset="2"/>
              </a:rPr>
              <a:t></a:t>
            </a:r>
            <a:r>
              <a:rPr lang="en-US" sz="2000" dirty="0">
                <a:solidFill>
                  <a:schemeClr val="hlink"/>
                </a:solidFill>
              </a:rPr>
              <a:t> </a:t>
            </a:r>
            <a:r>
              <a:rPr lang="el-GR" sz="2000" dirty="0" smtClean="0">
                <a:solidFill>
                  <a:schemeClr val="hlink"/>
                </a:solidFill>
              </a:rPr>
              <a:t>κάμερες είναι πάντα αρκετές και μερικές φορές αναγκαίες για τη φύλαξη ενός </a:t>
            </a:r>
            <a:r>
              <a:rPr lang="en-US" sz="2000" dirty="0" smtClean="0">
                <a:solidFill>
                  <a:schemeClr val="hlink"/>
                </a:solidFill>
              </a:rPr>
              <a:t>n</a:t>
            </a:r>
            <a:r>
              <a:rPr lang="el-GR" sz="2000" dirty="0" smtClean="0">
                <a:solidFill>
                  <a:schemeClr val="hlink"/>
                </a:solidFill>
              </a:rPr>
              <a:t>-πολυγώνου. </a:t>
            </a:r>
            <a:endParaRPr lang="en-US" sz="2000" dirty="0">
              <a:solidFill>
                <a:schemeClr val="hlink"/>
              </a:solidFill>
            </a:endParaRPr>
          </a:p>
        </p:txBody>
      </p:sp>
      <p:grpSp>
        <p:nvGrpSpPr>
          <p:cNvPr id="3" name="Group 54"/>
          <p:cNvGrpSpPr>
            <a:grpSpLocks/>
          </p:cNvGrpSpPr>
          <p:nvPr/>
        </p:nvGrpSpPr>
        <p:grpSpPr bwMode="auto">
          <a:xfrm>
            <a:off x="533400" y="1295400"/>
            <a:ext cx="8081963" cy="762000"/>
            <a:chOff x="336" y="816"/>
            <a:chExt cx="5091" cy="480"/>
          </a:xfrm>
        </p:grpSpPr>
        <p:grpSp>
          <p:nvGrpSpPr>
            <p:cNvPr id="4" name="Group 52"/>
            <p:cNvGrpSpPr>
              <a:grpSpLocks/>
            </p:cNvGrpSpPr>
            <p:nvPr/>
          </p:nvGrpSpPr>
          <p:grpSpPr bwMode="auto">
            <a:xfrm>
              <a:off x="2688" y="816"/>
              <a:ext cx="2739" cy="480"/>
              <a:chOff x="1776" y="1296"/>
              <a:chExt cx="2739" cy="480"/>
            </a:xfrm>
          </p:grpSpPr>
          <p:sp>
            <p:nvSpPr>
              <p:cNvPr id="11272" name="Freeform 6"/>
              <p:cNvSpPr>
                <a:spLocks/>
              </p:cNvSpPr>
              <p:nvPr/>
            </p:nvSpPr>
            <p:spPr bwMode="auto">
              <a:xfrm>
                <a:off x="1776" y="1296"/>
                <a:ext cx="2739" cy="480"/>
              </a:xfrm>
              <a:custGeom>
                <a:avLst/>
                <a:gdLst>
                  <a:gd name="T0" fmla="*/ 0 w 2739"/>
                  <a:gd name="T1" fmla="*/ 480 h 480"/>
                  <a:gd name="T2" fmla="*/ 141 w 2739"/>
                  <a:gd name="T3" fmla="*/ 0 h 480"/>
                  <a:gd name="T4" fmla="*/ 237 w 2739"/>
                  <a:gd name="T5" fmla="*/ 384 h 480"/>
                  <a:gd name="T6" fmla="*/ 669 w 2739"/>
                  <a:gd name="T7" fmla="*/ 384 h 480"/>
                  <a:gd name="T8" fmla="*/ 765 w 2739"/>
                  <a:gd name="T9" fmla="*/ 0 h 480"/>
                  <a:gd name="T10" fmla="*/ 861 w 2739"/>
                  <a:gd name="T11" fmla="*/ 384 h 480"/>
                  <a:gd name="T12" fmla="*/ 1293 w 2739"/>
                  <a:gd name="T13" fmla="*/ 384 h 480"/>
                  <a:gd name="T14" fmla="*/ 1437 w 2739"/>
                  <a:gd name="T15" fmla="*/ 0 h 480"/>
                  <a:gd name="T16" fmla="*/ 1533 w 2739"/>
                  <a:gd name="T17" fmla="*/ 384 h 480"/>
                  <a:gd name="T18" fmla="*/ 1869 w 2739"/>
                  <a:gd name="T19" fmla="*/ 384 h 480"/>
                  <a:gd name="T20" fmla="*/ 1965 w 2739"/>
                  <a:gd name="T21" fmla="*/ 0 h 480"/>
                  <a:gd name="T22" fmla="*/ 2061 w 2739"/>
                  <a:gd name="T23" fmla="*/ 384 h 480"/>
                  <a:gd name="T24" fmla="*/ 2493 w 2739"/>
                  <a:gd name="T25" fmla="*/ 384 h 480"/>
                  <a:gd name="T26" fmla="*/ 2589 w 2739"/>
                  <a:gd name="T27" fmla="*/ 0 h 480"/>
                  <a:gd name="T28" fmla="*/ 2739 w 2739"/>
                  <a:gd name="T29" fmla="*/ 480 h 480"/>
                  <a:gd name="T30" fmla="*/ 0 w 2739"/>
                  <a:gd name="T31" fmla="*/ 480 h 48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739" h="480">
                    <a:moveTo>
                      <a:pt x="0" y="480"/>
                    </a:moveTo>
                    <a:lnTo>
                      <a:pt x="141" y="0"/>
                    </a:lnTo>
                    <a:lnTo>
                      <a:pt x="237" y="384"/>
                    </a:lnTo>
                    <a:lnTo>
                      <a:pt x="669" y="384"/>
                    </a:lnTo>
                    <a:lnTo>
                      <a:pt x="765" y="0"/>
                    </a:lnTo>
                    <a:lnTo>
                      <a:pt x="861" y="384"/>
                    </a:lnTo>
                    <a:lnTo>
                      <a:pt x="1293" y="384"/>
                    </a:lnTo>
                    <a:lnTo>
                      <a:pt x="1437" y="0"/>
                    </a:lnTo>
                    <a:lnTo>
                      <a:pt x="1533" y="384"/>
                    </a:lnTo>
                    <a:lnTo>
                      <a:pt x="1869" y="384"/>
                    </a:lnTo>
                    <a:lnTo>
                      <a:pt x="1965" y="0"/>
                    </a:lnTo>
                    <a:lnTo>
                      <a:pt x="2061" y="384"/>
                    </a:lnTo>
                    <a:lnTo>
                      <a:pt x="2493" y="384"/>
                    </a:lnTo>
                    <a:lnTo>
                      <a:pt x="2589" y="0"/>
                    </a:lnTo>
                    <a:lnTo>
                      <a:pt x="2739" y="480"/>
                    </a:lnTo>
                    <a:lnTo>
                      <a:pt x="0" y="480"/>
                    </a:lnTo>
                    <a:close/>
                  </a:path>
                </a:pathLst>
              </a:custGeom>
              <a:solidFill>
                <a:srgbClr val="FFFFCC"/>
              </a:solidFill>
              <a:ln w="1270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1273" name="Oval 7"/>
              <p:cNvSpPr>
                <a:spLocks noChangeArrowheads="1"/>
              </p:cNvSpPr>
              <p:nvPr/>
            </p:nvSpPr>
            <p:spPr bwMode="auto">
              <a:xfrm>
                <a:off x="1869" y="1680"/>
                <a:ext cx="48" cy="48"/>
              </a:xfrm>
              <a:prstGeom prst="ellipse">
                <a:avLst/>
              </a:prstGeom>
              <a:solidFill>
                <a:schemeClr val="accent2"/>
              </a:solidFill>
              <a:ln w="127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11274" name="Oval 8"/>
              <p:cNvSpPr>
                <a:spLocks noChangeArrowheads="1"/>
              </p:cNvSpPr>
              <p:nvPr/>
            </p:nvSpPr>
            <p:spPr bwMode="auto">
              <a:xfrm>
                <a:off x="2493" y="1680"/>
                <a:ext cx="48" cy="48"/>
              </a:xfrm>
              <a:prstGeom prst="ellipse">
                <a:avLst/>
              </a:prstGeom>
              <a:solidFill>
                <a:schemeClr val="accent2"/>
              </a:solidFill>
              <a:ln w="127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11275" name="Oval 9"/>
              <p:cNvSpPr>
                <a:spLocks noChangeArrowheads="1"/>
              </p:cNvSpPr>
              <p:nvPr/>
            </p:nvSpPr>
            <p:spPr bwMode="auto">
              <a:xfrm>
                <a:off x="3165" y="1680"/>
                <a:ext cx="48" cy="48"/>
              </a:xfrm>
              <a:prstGeom prst="ellipse">
                <a:avLst/>
              </a:prstGeom>
              <a:solidFill>
                <a:schemeClr val="accent2"/>
              </a:solidFill>
              <a:ln w="127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11276" name="Oval 10"/>
              <p:cNvSpPr>
                <a:spLocks noChangeArrowheads="1"/>
              </p:cNvSpPr>
              <p:nvPr/>
            </p:nvSpPr>
            <p:spPr bwMode="auto">
              <a:xfrm>
                <a:off x="3741" y="1680"/>
                <a:ext cx="48" cy="48"/>
              </a:xfrm>
              <a:prstGeom prst="ellipse">
                <a:avLst/>
              </a:prstGeom>
              <a:solidFill>
                <a:schemeClr val="accent2"/>
              </a:solidFill>
              <a:ln w="127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11277" name="Oval 11"/>
              <p:cNvSpPr>
                <a:spLocks noChangeArrowheads="1"/>
              </p:cNvSpPr>
              <p:nvPr/>
            </p:nvSpPr>
            <p:spPr bwMode="auto">
              <a:xfrm>
                <a:off x="4365" y="1680"/>
                <a:ext cx="48" cy="48"/>
              </a:xfrm>
              <a:prstGeom prst="ellipse">
                <a:avLst/>
              </a:prstGeom>
              <a:solidFill>
                <a:schemeClr val="accent2"/>
              </a:solidFill>
              <a:ln w="12700">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grpSp>
        <p:sp>
          <p:nvSpPr>
            <p:cNvPr id="11271" name="Rectangle 53"/>
            <p:cNvSpPr>
              <a:spLocks noChangeArrowheads="1"/>
            </p:cNvSpPr>
            <p:nvPr/>
          </p:nvSpPr>
          <p:spPr bwMode="auto">
            <a:xfrm>
              <a:off x="336" y="912"/>
              <a:ext cx="1810" cy="252"/>
            </a:xfrm>
            <a:prstGeom prst="rect">
              <a:avLst/>
            </a:prstGeom>
            <a:noFill/>
            <a:ln>
              <a:noFill/>
            </a:ln>
            <a:effectLst/>
            <a:extLst>
              <a:ext uri="{909E8E84-426E-40DD-AFC4-6F175D3DCCD1}">
                <a14:hiddenFill xmlns:a14="http://schemas.microsoft.com/office/drawing/2010/main">
                  <a:solidFill>
                    <a:srgbClr val="CCFF33"/>
                  </a:solidFill>
                </a14:hiddenFill>
              </a:ext>
              <a:ext uri="{91240B29-F687-4F45-9708-019B960494DF}">
                <a14:hiddenLine xmlns:a14="http://schemas.microsoft.com/office/drawing/2010/main" w="19050">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l-GR" sz="2000" u="sng" dirty="0" smtClean="0"/>
                <a:t>Απόδειξη</a:t>
              </a:r>
              <a:r>
                <a:rPr lang="en-US" sz="2000" dirty="0" smtClean="0"/>
                <a:t>:  </a:t>
              </a:r>
              <a:r>
                <a:rPr lang="el-GR" sz="2000" dirty="0" smtClean="0"/>
                <a:t>Αναγκαιότητα</a:t>
              </a:r>
              <a:r>
                <a:rPr lang="en-US" sz="1800" dirty="0" smtClean="0"/>
                <a:t>:</a:t>
              </a:r>
              <a:endParaRPr lang="en-US" sz="1800" dirty="0"/>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7346"/>
                                        </p:tgtEl>
                                        <p:attrNameLst>
                                          <p:attrName>style.visibility</p:attrName>
                                        </p:attrNameLst>
                                      </p:cBhvr>
                                      <p:to>
                                        <p:strVal val="visible"/>
                                      </p:to>
                                    </p:set>
                                    <p:animEffect transition="in" filter="wipe(up)">
                                      <p:cBhvr>
                                        <p:cTn id="12" dur="500"/>
                                        <p:tgtEl>
                                          <p:spTgt spid="57346"/>
                                        </p:tgtEl>
                                      </p:cBhvr>
                                    </p:animEffect>
                                  </p:childTnLst>
                                </p:cTn>
                              </p:par>
                            </p:childTnLst>
                          </p:cTn>
                        </p:par>
                        <p:par>
                          <p:cTn id="13" fill="hold" nodeType="afterGroup">
                            <p:stCondLst>
                              <p:cond delay="500"/>
                            </p:stCondLst>
                            <p:childTnLst>
                              <p:par>
                                <p:cTn id="14" presetID="22" presetClass="entr" presetSubtype="8" fill="hold" nodeType="afterEffect">
                                  <p:stCondLst>
                                    <p:cond delay="100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Freeform 3"/>
          <p:cNvSpPr>
            <a:spLocks/>
          </p:cNvSpPr>
          <p:nvPr/>
        </p:nvSpPr>
        <p:spPr bwMode="auto">
          <a:xfrm>
            <a:off x="685800" y="838200"/>
            <a:ext cx="7315200" cy="4572000"/>
          </a:xfrm>
          <a:custGeom>
            <a:avLst/>
            <a:gdLst>
              <a:gd name="T0" fmla="*/ 0 w 4608"/>
              <a:gd name="T1" fmla="*/ 2147483647 h 2880"/>
              <a:gd name="T2" fmla="*/ 1572577500 w 4608"/>
              <a:gd name="T3" fmla="*/ 1693545000 h 2880"/>
              <a:gd name="T4" fmla="*/ 2147483647 w 4608"/>
              <a:gd name="T5" fmla="*/ 2147483647 h 2880"/>
              <a:gd name="T6" fmla="*/ 2147483647 w 4608"/>
              <a:gd name="T7" fmla="*/ 241935000 h 2880"/>
              <a:gd name="T8" fmla="*/ 2147483647 w 4608"/>
              <a:gd name="T9" fmla="*/ 2147483647 h 2880"/>
              <a:gd name="T10" fmla="*/ 2147483647 w 4608"/>
              <a:gd name="T11" fmla="*/ 1451610000 h 2880"/>
              <a:gd name="T12" fmla="*/ 2147483647 w 4608"/>
              <a:gd name="T13" fmla="*/ 0 h 2880"/>
              <a:gd name="T14" fmla="*/ 2147483647 w 4608"/>
              <a:gd name="T15" fmla="*/ 604837500 h 2880"/>
              <a:gd name="T16" fmla="*/ 2147483647 w 4608"/>
              <a:gd name="T17" fmla="*/ 2147483647 h 2880"/>
              <a:gd name="T18" fmla="*/ 2147483647 w 4608"/>
              <a:gd name="T19" fmla="*/ 2147483647 h 2880"/>
              <a:gd name="T20" fmla="*/ 2147483647 w 4608"/>
              <a:gd name="T21" fmla="*/ 2147483647 h 2880"/>
              <a:gd name="T22" fmla="*/ 2147483647 w 4608"/>
              <a:gd name="T23" fmla="*/ 2147483647 h 2880"/>
              <a:gd name="T24" fmla="*/ 2147483647 w 4608"/>
              <a:gd name="T25" fmla="*/ 2147483647 h 2880"/>
              <a:gd name="T26" fmla="*/ 2147483647 w 4608"/>
              <a:gd name="T27" fmla="*/ 2147483647 h 2880"/>
              <a:gd name="T28" fmla="*/ 2147483647 w 4608"/>
              <a:gd name="T29" fmla="*/ 2147483647 h 2880"/>
              <a:gd name="T30" fmla="*/ 2147483647 w 4608"/>
              <a:gd name="T31" fmla="*/ 2147483647 h 2880"/>
              <a:gd name="T32" fmla="*/ 2147483647 w 4608"/>
              <a:gd name="T33" fmla="*/ 2147483647 h 2880"/>
              <a:gd name="T34" fmla="*/ 2147483647 w 4608"/>
              <a:gd name="T35" fmla="*/ 2147483647 h 2880"/>
              <a:gd name="T36" fmla="*/ 2147483647 w 4608"/>
              <a:gd name="T37" fmla="*/ 2147483647 h 2880"/>
              <a:gd name="T38" fmla="*/ 2147483647 w 4608"/>
              <a:gd name="T39" fmla="*/ 2147483647 h 2880"/>
              <a:gd name="T40" fmla="*/ 0 w 4608"/>
              <a:gd name="T41" fmla="*/ 2147483647 h 288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608" h="2880">
                <a:moveTo>
                  <a:pt x="0" y="1344"/>
                </a:moveTo>
                <a:lnTo>
                  <a:pt x="624" y="672"/>
                </a:lnTo>
                <a:lnTo>
                  <a:pt x="1776" y="864"/>
                </a:lnTo>
                <a:lnTo>
                  <a:pt x="2496" y="96"/>
                </a:lnTo>
                <a:lnTo>
                  <a:pt x="3216" y="912"/>
                </a:lnTo>
                <a:lnTo>
                  <a:pt x="3552" y="576"/>
                </a:lnTo>
                <a:lnTo>
                  <a:pt x="3312" y="0"/>
                </a:lnTo>
                <a:lnTo>
                  <a:pt x="4272" y="240"/>
                </a:lnTo>
                <a:lnTo>
                  <a:pt x="3264" y="1584"/>
                </a:lnTo>
                <a:lnTo>
                  <a:pt x="4272" y="1584"/>
                </a:lnTo>
                <a:lnTo>
                  <a:pt x="4608" y="2304"/>
                </a:lnTo>
                <a:lnTo>
                  <a:pt x="3984" y="2880"/>
                </a:lnTo>
                <a:lnTo>
                  <a:pt x="1056" y="2544"/>
                </a:lnTo>
                <a:lnTo>
                  <a:pt x="3168" y="2208"/>
                </a:lnTo>
                <a:lnTo>
                  <a:pt x="2448" y="1056"/>
                </a:lnTo>
                <a:lnTo>
                  <a:pt x="2208" y="1440"/>
                </a:lnTo>
                <a:lnTo>
                  <a:pt x="2640" y="1776"/>
                </a:lnTo>
                <a:lnTo>
                  <a:pt x="1920" y="1968"/>
                </a:lnTo>
                <a:lnTo>
                  <a:pt x="1152" y="1200"/>
                </a:lnTo>
                <a:lnTo>
                  <a:pt x="912" y="2016"/>
                </a:lnTo>
                <a:lnTo>
                  <a:pt x="0" y="1344"/>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2291" name="Freeform 2"/>
          <p:cNvSpPr>
            <a:spLocks/>
          </p:cNvSpPr>
          <p:nvPr/>
        </p:nvSpPr>
        <p:spPr bwMode="auto">
          <a:xfrm>
            <a:off x="685800" y="990600"/>
            <a:ext cx="6781800" cy="4419600"/>
          </a:xfrm>
          <a:custGeom>
            <a:avLst/>
            <a:gdLst>
              <a:gd name="T0" fmla="*/ 0 w 4272"/>
              <a:gd name="T1" fmla="*/ 2147483647 h 2784"/>
              <a:gd name="T2" fmla="*/ 2147483647 w 4272"/>
              <a:gd name="T3" fmla="*/ 2147483647 h 2784"/>
              <a:gd name="T4" fmla="*/ 2147483647 w 4272"/>
              <a:gd name="T5" fmla="*/ 2147483647 h 2784"/>
              <a:gd name="T6" fmla="*/ 2147483647 w 4272"/>
              <a:gd name="T7" fmla="*/ 1935480000 h 2784"/>
              <a:gd name="T8" fmla="*/ 2147483647 w 4272"/>
              <a:gd name="T9" fmla="*/ 2147483647 h 2784"/>
              <a:gd name="T10" fmla="*/ 2147483647 w 4272"/>
              <a:gd name="T11" fmla="*/ 2056447500 h 2784"/>
              <a:gd name="T12" fmla="*/ 2147483647 w 4272"/>
              <a:gd name="T13" fmla="*/ 2147483647 h 2784"/>
              <a:gd name="T14" fmla="*/ 2147483647 w 4272"/>
              <a:gd name="T15" fmla="*/ 2147483647 h 2784"/>
              <a:gd name="T16" fmla="*/ 2147483647 w 4272"/>
              <a:gd name="T17" fmla="*/ 2147483647 h 2784"/>
              <a:gd name="T18" fmla="*/ 2147483647 w 4272"/>
              <a:gd name="T19" fmla="*/ 2147483647 h 2784"/>
              <a:gd name="T20" fmla="*/ 2147483647 w 4272"/>
              <a:gd name="T21" fmla="*/ 2147483647 h 2784"/>
              <a:gd name="T22" fmla="*/ 2147483647 w 4272"/>
              <a:gd name="T23" fmla="*/ 2147483647 h 2784"/>
              <a:gd name="T24" fmla="*/ 2147483647 w 4272"/>
              <a:gd name="T25" fmla="*/ 1209675000 h 2784"/>
              <a:gd name="T26" fmla="*/ 2147483647 w 4272"/>
              <a:gd name="T27" fmla="*/ 362902500 h 2784"/>
              <a:gd name="T28" fmla="*/ 2147483647 w 4272"/>
              <a:gd name="T29" fmla="*/ 1209675000 h 2784"/>
              <a:gd name="T30" fmla="*/ 2147483647 w 4272"/>
              <a:gd name="T31" fmla="*/ 2147483647 h 2784"/>
              <a:gd name="T32" fmla="*/ 2147483647 w 4272"/>
              <a:gd name="T33" fmla="*/ 2056447500 h 2784"/>
              <a:gd name="T34" fmla="*/ 2147483647 w 4272"/>
              <a:gd name="T35" fmla="*/ 2147483647 h 2784"/>
              <a:gd name="T36" fmla="*/ 2147483647 w 4272"/>
              <a:gd name="T37" fmla="*/ 0 h 2784"/>
              <a:gd name="T38" fmla="*/ 2147483647 w 4272"/>
              <a:gd name="T39" fmla="*/ 2147483647 h 2784"/>
              <a:gd name="T40" fmla="*/ 2147483647 w 4272"/>
              <a:gd name="T41" fmla="*/ 1935480000 h 2784"/>
              <a:gd name="T42" fmla="*/ 2147483647 w 4272"/>
              <a:gd name="T43" fmla="*/ 2147483647 h 2784"/>
              <a:gd name="T44" fmla="*/ 1572577500 w 4272"/>
              <a:gd name="T45" fmla="*/ 1451610000 h 2784"/>
              <a:gd name="T46" fmla="*/ 2147483647 w 4272"/>
              <a:gd name="T47" fmla="*/ 2147483647 h 2784"/>
              <a:gd name="T48" fmla="*/ 2147483647 w 4272"/>
              <a:gd name="T49" fmla="*/ 2147483647 h 2784"/>
              <a:gd name="T50" fmla="*/ 2147483647 w 4272"/>
              <a:gd name="T51" fmla="*/ 2147483647 h 2784"/>
              <a:gd name="T52" fmla="*/ 2147483647 w 4272"/>
              <a:gd name="T53" fmla="*/ 2147483647 h 2784"/>
              <a:gd name="T54" fmla="*/ 2147483647 w 4272"/>
              <a:gd name="T55" fmla="*/ 1943041263 h 2784"/>
              <a:gd name="T56" fmla="*/ 2147483647 w 4272"/>
              <a:gd name="T57" fmla="*/ 2147483647 h 2784"/>
              <a:gd name="T58" fmla="*/ 2147483647 w 4272"/>
              <a:gd name="T59" fmla="*/ 2147483647 h 2784"/>
              <a:gd name="T60" fmla="*/ 2147483647 w 4272"/>
              <a:gd name="T61" fmla="*/ 2147483647 h 278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4272" h="2784">
                <a:moveTo>
                  <a:pt x="0" y="1248"/>
                </a:moveTo>
                <a:lnTo>
                  <a:pt x="1152" y="1104"/>
                </a:lnTo>
                <a:lnTo>
                  <a:pt x="2208" y="1344"/>
                </a:lnTo>
                <a:lnTo>
                  <a:pt x="1776" y="768"/>
                </a:lnTo>
                <a:lnTo>
                  <a:pt x="2448" y="960"/>
                </a:lnTo>
                <a:lnTo>
                  <a:pt x="3216" y="816"/>
                </a:lnTo>
                <a:lnTo>
                  <a:pt x="3264" y="1488"/>
                </a:lnTo>
                <a:lnTo>
                  <a:pt x="3168" y="2112"/>
                </a:lnTo>
                <a:lnTo>
                  <a:pt x="3984" y="2784"/>
                </a:lnTo>
                <a:lnTo>
                  <a:pt x="4272" y="1488"/>
                </a:lnTo>
                <a:lnTo>
                  <a:pt x="3168" y="2112"/>
                </a:lnTo>
                <a:lnTo>
                  <a:pt x="3264" y="1488"/>
                </a:lnTo>
                <a:lnTo>
                  <a:pt x="3552" y="480"/>
                </a:lnTo>
                <a:lnTo>
                  <a:pt x="4272" y="144"/>
                </a:lnTo>
                <a:lnTo>
                  <a:pt x="3552" y="480"/>
                </a:lnTo>
                <a:lnTo>
                  <a:pt x="3261" y="1482"/>
                </a:lnTo>
                <a:lnTo>
                  <a:pt x="3216" y="816"/>
                </a:lnTo>
                <a:lnTo>
                  <a:pt x="2448" y="960"/>
                </a:lnTo>
                <a:lnTo>
                  <a:pt x="2496" y="0"/>
                </a:lnTo>
                <a:lnTo>
                  <a:pt x="2448" y="950"/>
                </a:lnTo>
                <a:lnTo>
                  <a:pt x="1776" y="768"/>
                </a:lnTo>
                <a:lnTo>
                  <a:pt x="1152" y="1104"/>
                </a:lnTo>
                <a:lnTo>
                  <a:pt x="624" y="576"/>
                </a:lnTo>
                <a:lnTo>
                  <a:pt x="1152" y="1104"/>
                </a:lnTo>
                <a:lnTo>
                  <a:pt x="2208" y="1344"/>
                </a:lnTo>
                <a:lnTo>
                  <a:pt x="1920" y="1872"/>
                </a:lnTo>
                <a:lnTo>
                  <a:pt x="2208" y="1344"/>
                </a:lnTo>
                <a:lnTo>
                  <a:pt x="1776" y="771"/>
                </a:lnTo>
                <a:lnTo>
                  <a:pt x="2448" y="960"/>
                </a:lnTo>
                <a:lnTo>
                  <a:pt x="3264" y="1488"/>
                </a:lnTo>
                <a:lnTo>
                  <a:pt x="3168" y="2112"/>
                </a:lnTo>
              </a:path>
            </a:pathLst>
          </a:custGeom>
          <a:noFill/>
          <a:ln w="1905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CC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2292" name="Rectangle 5"/>
          <p:cNvSpPr>
            <a:spLocks noChangeArrowheads="1"/>
          </p:cNvSpPr>
          <p:nvPr/>
        </p:nvSpPr>
        <p:spPr bwMode="auto">
          <a:xfrm>
            <a:off x="762000" y="104775"/>
            <a:ext cx="5595938" cy="460375"/>
          </a:xfrm>
          <a:prstGeom prst="rect">
            <a:avLst/>
          </a:prstGeom>
          <a:solidFill>
            <a:srgbClr val="CC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n-US" sz="2400"/>
              <a:t>Geodesic Shortest Paths inside polygon</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Freeform 9"/>
          <p:cNvSpPr>
            <a:spLocks/>
          </p:cNvSpPr>
          <p:nvPr/>
        </p:nvSpPr>
        <p:spPr bwMode="auto">
          <a:xfrm>
            <a:off x="690563" y="995363"/>
            <a:ext cx="6777037" cy="4414837"/>
          </a:xfrm>
          <a:custGeom>
            <a:avLst/>
            <a:gdLst>
              <a:gd name="T0" fmla="*/ 2147483647 w 4269"/>
              <a:gd name="T1" fmla="*/ 2147483647 h 2781"/>
              <a:gd name="T2" fmla="*/ 2147483647 w 4269"/>
              <a:gd name="T3" fmla="*/ 2147483647 h 2781"/>
              <a:gd name="T4" fmla="*/ 0 w 4269"/>
              <a:gd name="T5" fmla="*/ 2147483647 h 2781"/>
              <a:gd name="T6" fmla="*/ 1565016122 w 4269"/>
              <a:gd name="T7" fmla="*/ 1444048574 h 2781"/>
              <a:gd name="T8" fmla="*/ 2147483647 w 4269"/>
              <a:gd name="T9" fmla="*/ 1927918519 h 2781"/>
              <a:gd name="T10" fmla="*/ 2147483647 w 4269"/>
              <a:gd name="T11" fmla="*/ 0 h 2781"/>
              <a:gd name="T12" fmla="*/ 2147483647 w 4269"/>
              <a:gd name="T13" fmla="*/ 2048886005 h 2781"/>
              <a:gd name="T14" fmla="*/ 2147483647 w 4269"/>
              <a:gd name="T15" fmla="*/ 2147483647 h 2781"/>
              <a:gd name="T16" fmla="*/ 2147483647 w 4269"/>
              <a:gd name="T17" fmla="*/ 2147483647 h 2781"/>
              <a:gd name="T18" fmla="*/ 2147483647 w 4269"/>
              <a:gd name="T19" fmla="*/ 2147483647 h 2781"/>
              <a:gd name="T20" fmla="*/ 2147483647 w 4269"/>
              <a:gd name="T21" fmla="*/ 2147483647 h 2781"/>
              <a:gd name="T22" fmla="*/ 2147483647 w 4269"/>
              <a:gd name="T23" fmla="*/ 2147483647 h 2781"/>
              <a:gd name="T24" fmla="*/ 2147483647 w 4269"/>
              <a:gd name="T25" fmla="*/ 2147483647 h 2781"/>
              <a:gd name="T26" fmla="*/ 2147483647 w 4269"/>
              <a:gd name="T27" fmla="*/ 2147483647 h 2781"/>
              <a:gd name="T28" fmla="*/ 2147483647 w 4269"/>
              <a:gd name="T29" fmla="*/ 2147483647 h 278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269" h="2781">
                <a:moveTo>
                  <a:pt x="1152" y="1101"/>
                </a:moveTo>
                <a:lnTo>
                  <a:pt x="909" y="1917"/>
                </a:lnTo>
                <a:lnTo>
                  <a:pt x="0" y="1242"/>
                </a:lnTo>
                <a:lnTo>
                  <a:pt x="621" y="573"/>
                </a:lnTo>
                <a:lnTo>
                  <a:pt x="1773" y="765"/>
                </a:lnTo>
                <a:lnTo>
                  <a:pt x="2490" y="0"/>
                </a:lnTo>
                <a:lnTo>
                  <a:pt x="3213" y="813"/>
                </a:lnTo>
                <a:lnTo>
                  <a:pt x="3261" y="1485"/>
                </a:lnTo>
                <a:lnTo>
                  <a:pt x="4269" y="1485"/>
                </a:lnTo>
                <a:lnTo>
                  <a:pt x="3981" y="2781"/>
                </a:lnTo>
                <a:lnTo>
                  <a:pt x="1053" y="2445"/>
                </a:lnTo>
                <a:lnTo>
                  <a:pt x="3165" y="2109"/>
                </a:lnTo>
                <a:lnTo>
                  <a:pt x="2439" y="960"/>
                </a:lnTo>
                <a:lnTo>
                  <a:pt x="2202" y="1338"/>
                </a:lnTo>
                <a:lnTo>
                  <a:pt x="1152" y="1101"/>
                </a:lnTo>
                <a:close/>
              </a:path>
            </a:pathLst>
          </a:custGeom>
          <a:solidFill>
            <a:srgbClr val="CCFF99"/>
          </a:solidFill>
          <a:ln>
            <a:noFill/>
          </a:ln>
          <a:effectLst/>
          <a:extLst>
            <a:ext uri="{91240B29-F687-4F45-9708-019B960494DF}">
              <a14:hiddenLine xmlns:a14="http://schemas.microsoft.com/office/drawing/2010/main" w="1905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3315" name="Freeform 2"/>
          <p:cNvSpPr>
            <a:spLocks/>
          </p:cNvSpPr>
          <p:nvPr/>
        </p:nvSpPr>
        <p:spPr bwMode="auto">
          <a:xfrm>
            <a:off x="685800" y="990600"/>
            <a:ext cx="6781800" cy="4419600"/>
          </a:xfrm>
          <a:custGeom>
            <a:avLst/>
            <a:gdLst>
              <a:gd name="T0" fmla="*/ 0 w 4272"/>
              <a:gd name="T1" fmla="*/ 2147483647 h 2784"/>
              <a:gd name="T2" fmla="*/ 2147483647 w 4272"/>
              <a:gd name="T3" fmla="*/ 2147483647 h 2784"/>
              <a:gd name="T4" fmla="*/ 2147483647 w 4272"/>
              <a:gd name="T5" fmla="*/ 2147483647 h 2784"/>
              <a:gd name="T6" fmla="*/ 2147483647 w 4272"/>
              <a:gd name="T7" fmla="*/ 1935480000 h 2784"/>
              <a:gd name="T8" fmla="*/ 2147483647 w 4272"/>
              <a:gd name="T9" fmla="*/ 2147483647 h 2784"/>
              <a:gd name="T10" fmla="*/ 2147483647 w 4272"/>
              <a:gd name="T11" fmla="*/ 2056447500 h 2784"/>
              <a:gd name="T12" fmla="*/ 2147483647 w 4272"/>
              <a:gd name="T13" fmla="*/ 2147483647 h 2784"/>
              <a:gd name="T14" fmla="*/ 2147483647 w 4272"/>
              <a:gd name="T15" fmla="*/ 2147483647 h 2784"/>
              <a:gd name="T16" fmla="*/ 2147483647 w 4272"/>
              <a:gd name="T17" fmla="*/ 2147483647 h 2784"/>
              <a:gd name="T18" fmla="*/ 2147483647 w 4272"/>
              <a:gd name="T19" fmla="*/ 2147483647 h 2784"/>
              <a:gd name="T20" fmla="*/ 2147483647 w 4272"/>
              <a:gd name="T21" fmla="*/ 2147483647 h 2784"/>
              <a:gd name="T22" fmla="*/ 2147483647 w 4272"/>
              <a:gd name="T23" fmla="*/ 2147483647 h 2784"/>
              <a:gd name="T24" fmla="*/ 2147483647 w 4272"/>
              <a:gd name="T25" fmla="*/ 1209675000 h 2784"/>
              <a:gd name="T26" fmla="*/ 2147483647 w 4272"/>
              <a:gd name="T27" fmla="*/ 362902500 h 2784"/>
              <a:gd name="T28" fmla="*/ 2147483647 w 4272"/>
              <a:gd name="T29" fmla="*/ 1209675000 h 2784"/>
              <a:gd name="T30" fmla="*/ 2147483647 w 4272"/>
              <a:gd name="T31" fmla="*/ 2056447500 h 2784"/>
              <a:gd name="T32" fmla="*/ 2147483647 w 4272"/>
              <a:gd name="T33" fmla="*/ 2147483647 h 2784"/>
              <a:gd name="T34" fmla="*/ 2147483647 w 4272"/>
              <a:gd name="T35" fmla="*/ 0 h 2784"/>
              <a:gd name="T36" fmla="*/ 2147483647 w 4272"/>
              <a:gd name="T37" fmla="*/ 1935480000 h 2784"/>
              <a:gd name="T38" fmla="*/ 2147483647 w 4272"/>
              <a:gd name="T39" fmla="*/ 2147483647 h 2784"/>
              <a:gd name="T40" fmla="*/ 1572577500 w 4272"/>
              <a:gd name="T41" fmla="*/ 1451610000 h 2784"/>
              <a:gd name="T42" fmla="*/ 2147483647 w 4272"/>
              <a:gd name="T43" fmla="*/ 2147483647 h 2784"/>
              <a:gd name="T44" fmla="*/ 2147483647 w 4272"/>
              <a:gd name="T45" fmla="*/ 2147483647 h 2784"/>
              <a:gd name="T46" fmla="*/ 2147483647 w 4272"/>
              <a:gd name="T47" fmla="*/ 2147483647 h 2784"/>
              <a:gd name="T48" fmla="*/ 2147483647 w 4272"/>
              <a:gd name="T49" fmla="*/ 2147483647 h 2784"/>
              <a:gd name="T50" fmla="*/ 2147483647 w 4272"/>
              <a:gd name="T51" fmla="*/ 2147483647 h 2784"/>
              <a:gd name="T52" fmla="*/ 2147483647 w 4272"/>
              <a:gd name="T53" fmla="*/ 2147483647 h 2784"/>
              <a:gd name="T54" fmla="*/ 2147483647 w 4272"/>
              <a:gd name="T55" fmla="*/ 2147483647 h 278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272" h="2784">
                <a:moveTo>
                  <a:pt x="0" y="1248"/>
                </a:moveTo>
                <a:lnTo>
                  <a:pt x="1152" y="1104"/>
                </a:lnTo>
                <a:lnTo>
                  <a:pt x="2208" y="1344"/>
                </a:lnTo>
                <a:lnTo>
                  <a:pt x="1776" y="768"/>
                </a:lnTo>
                <a:lnTo>
                  <a:pt x="2448" y="960"/>
                </a:lnTo>
                <a:lnTo>
                  <a:pt x="3216" y="816"/>
                </a:lnTo>
                <a:lnTo>
                  <a:pt x="3264" y="1488"/>
                </a:lnTo>
                <a:lnTo>
                  <a:pt x="3168" y="2112"/>
                </a:lnTo>
                <a:lnTo>
                  <a:pt x="3984" y="2784"/>
                </a:lnTo>
                <a:lnTo>
                  <a:pt x="4272" y="1488"/>
                </a:lnTo>
                <a:lnTo>
                  <a:pt x="3168" y="2112"/>
                </a:lnTo>
                <a:lnTo>
                  <a:pt x="3264" y="1488"/>
                </a:lnTo>
                <a:lnTo>
                  <a:pt x="3552" y="480"/>
                </a:lnTo>
                <a:lnTo>
                  <a:pt x="4272" y="144"/>
                </a:lnTo>
                <a:lnTo>
                  <a:pt x="3552" y="480"/>
                </a:lnTo>
                <a:lnTo>
                  <a:pt x="3216" y="816"/>
                </a:lnTo>
                <a:lnTo>
                  <a:pt x="2448" y="960"/>
                </a:lnTo>
                <a:lnTo>
                  <a:pt x="2496" y="0"/>
                </a:lnTo>
                <a:lnTo>
                  <a:pt x="1776" y="768"/>
                </a:lnTo>
                <a:lnTo>
                  <a:pt x="1152" y="1104"/>
                </a:lnTo>
                <a:lnTo>
                  <a:pt x="624" y="576"/>
                </a:lnTo>
                <a:lnTo>
                  <a:pt x="1152" y="1104"/>
                </a:lnTo>
                <a:lnTo>
                  <a:pt x="2208" y="1344"/>
                </a:lnTo>
                <a:lnTo>
                  <a:pt x="1920" y="1872"/>
                </a:lnTo>
                <a:lnTo>
                  <a:pt x="2208" y="1344"/>
                </a:lnTo>
                <a:lnTo>
                  <a:pt x="2448" y="960"/>
                </a:lnTo>
                <a:lnTo>
                  <a:pt x="3264" y="1488"/>
                </a:lnTo>
                <a:lnTo>
                  <a:pt x="3168" y="2112"/>
                </a:lnTo>
              </a:path>
            </a:pathLst>
          </a:custGeom>
          <a:noFill/>
          <a:ln w="1905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CC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3316" name="Freeform 3"/>
          <p:cNvSpPr>
            <a:spLocks/>
          </p:cNvSpPr>
          <p:nvPr/>
        </p:nvSpPr>
        <p:spPr bwMode="auto">
          <a:xfrm>
            <a:off x="685800" y="838200"/>
            <a:ext cx="7315200" cy="4572000"/>
          </a:xfrm>
          <a:custGeom>
            <a:avLst/>
            <a:gdLst>
              <a:gd name="T0" fmla="*/ 0 w 4608"/>
              <a:gd name="T1" fmla="*/ 2147483647 h 2880"/>
              <a:gd name="T2" fmla="*/ 1572577500 w 4608"/>
              <a:gd name="T3" fmla="*/ 1693545000 h 2880"/>
              <a:gd name="T4" fmla="*/ 2147483647 w 4608"/>
              <a:gd name="T5" fmla="*/ 2147483647 h 2880"/>
              <a:gd name="T6" fmla="*/ 2147483647 w 4608"/>
              <a:gd name="T7" fmla="*/ 241935000 h 2880"/>
              <a:gd name="T8" fmla="*/ 2147483647 w 4608"/>
              <a:gd name="T9" fmla="*/ 2147483647 h 2880"/>
              <a:gd name="T10" fmla="*/ 2147483647 w 4608"/>
              <a:gd name="T11" fmla="*/ 1451610000 h 2880"/>
              <a:gd name="T12" fmla="*/ 2147483647 w 4608"/>
              <a:gd name="T13" fmla="*/ 0 h 2880"/>
              <a:gd name="T14" fmla="*/ 2147483647 w 4608"/>
              <a:gd name="T15" fmla="*/ 604837500 h 2880"/>
              <a:gd name="T16" fmla="*/ 2147483647 w 4608"/>
              <a:gd name="T17" fmla="*/ 2147483647 h 2880"/>
              <a:gd name="T18" fmla="*/ 2147483647 w 4608"/>
              <a:gd name="T19" fmla="*/ 2147483647 h 2880"/>
              <a:gd name="T20" fmla="*/ 2147483647 w 4608"/>
              <a:gd name="T21" fmla="*/ 2147483647 h 2880"/>
              <a:gd name="T22" fmla="*/ 2147483647 w 4608"/>
              <a:gd name="T23" fmla="*/ 2147483647 h 2880"/>
              <a:gd name="T24" fmla="*/ 2147483647 w 4608"/>
              <a:gd name="T25" fmla="*/ 2147483647 h 2880"/>
              <a:gd name="T26" fmla="*/ 2147483647 w 4608"/>
              <a:gd name="T27" fmla="*/ 2147483647 h 2880"/>
              <a:gd name="T28" fmla="*/ 2147483647 w 4608"/>
              <a:gd name="T29" fmla="*/ 2147483647 h 2880"/>
              <a:gd name="T30" fmla="*/ 2147483647 w 4608"/>
              <a:gd name="T31" fmla="*/ 2147483647 h 2880"/>
              <a:gd name="T32" fmla="*/ 2147483647 w 4608"/>
              <a:gd name="T33" fmla="*/ 2147483647 h 2880"/>
              <a:gd name="T34" fmla="*/ 2147483647 w 4608"/>
              <a:gd name="T35" fmla="*/ 2147483647 h 2880"/>
              <a:gd name="T36" fmla="*/ 2147483647 w 4608"/>
              <a:gd name="T37" fmla="*/ 2147483647 h 2880"/>
              <a:gd name="T38" fmla="*/ 2147483647 w 4608"/>
              <a:gd name="T39" fmla="*/ 2147483647 h 2880"/>
              <a:gd name="T40" fmla="*/ 0 w 4608"/>
              <a:gd name="T41" fmla="*/ 2147483647 h 288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608" h="2880">
                <a:moveTo>
                  <a:pt x="0" y="1344"/>
                </a:moveTo>
                <a:lnTo>
                  <a:pt x="624" y="672"/>
                </a:lnTo>
                <a:lnTo>
                  <a:pt x="1776" y="864"/>
                </a:lnTo>
                <a:lnTo>
                  <a:pt x="2496" y="96"/>
                </a:lnTo>
                <a:lnTo>
                  <a:pt x="3216" y="912"/>
                </a:lnTo>
                <a:lnTo>
                  <a:pt x="3552" y="576"/>
                </a:lnTo>
                <a:lnTo>
                  <a:pt x="3312" y="0"/>
                </a:lnTo>
                <a:lnTo>
                  <a:pt x="4272" y="240"/>
                </a:lnTo>
                <a:lnTo>
                  <a:pt x="3264" y="1584"/>
                </a:lnTo>
                <a:lnTo>
                  <a:pt x="4272" y="1584"/>
                </a:lnTo>
                <a:lnTo>
                  <a:pt x="4608" y="2304"/>
                </a:lnTo>
                <a:lnTo>
                  <a:pt x="3984" y="2880"/>
                </a:lnTo>
                <a:lnTo>
                  <a:pt x="1056" y="2544"/>
                </a:lnTo>
                <a:lnTo>
                  <a:pt x="3168" y="2208"/>
                </a:lnTo>
                <a:lnTo>
                  <a:pt x="2448" y="1056"/>
                </a:lnTo>
                <a:lnTo>
                  <a:pt x="2208" y="1440"/>
                </a:lnTo>
                <a:lnTo>
                  <a:pt x="2640" y="1776"/>
                </a:lnTo>
                <a:lnTo>
                  <a:pt x="1920" y="1968"/>
                </a:lnTo>
                <a:lnTo>
                  <a:pt x="1152" y="1200"/>
                </a:lnTo>
                <a:lnTo>
                  <a:pt x="912" y="2016"/>
                </a:lnTo>
                <a:lnTo>
                  <a:pt x="0" y="1344"/>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3317" name="Rectangle 4"/>
          <p:cNvSpPr>
            <a:spLocks noChangeArrowheads="1"/>
          </p:cNvSpPr>
          <p:nvPr/>
        </p:nvSpPr>
        <p:spPr bwMode="auto">
          <a:xfrm>
            <a:off x="762000" y="104775"/>
            <a:ext cx="5595938" cy="460375"/>
          </a:xfrm>
          <a:prstGeom prst="rect">
            <a:avLst/>
          </a:prstGeom>
          <a:solidFill>
            <a:srgbClr val="CC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n-US" sz="2400"/>
              <a:t>Geodesic Shortest Paths inside polygon</a:t>
            </a:r>
          </a:p>
        </p:txBody>
      </p:sp>
      <p:sp>
        <p:nvSpPr>
          <p:cNvPr id="13318" name="Freeform 5"/>
          <p:cNvSpPr>
            <a:spLocks/>
          </p:cNvSpPr>
          <p:nvPr/>
        </p:nvSpPr>
        <p:spPr bwMode="auto">
          <a:xfrm>
            <a:off x="1981200" y="2514600"/>
            <a:ext cx="3733800" cy="2362200"/>
          </a:xfrm>
          <a:custGeom>
            <a:avLst/>
            <a:gdLst>
              <a:gd name="T0" fmla="*/ 0 w 2352"/>
              <a:gd name="T1" fmla="*/ 1209675000 h 1488"/>
              <a:gd name="T2" fmla="*/ 846772500 w 2352"/>
              <a:gd name="T3" fmla="*/ 362902500 h 1488"/>
              <a:gd name="T4" fmla="*/ 2147483647 w 2352"/>
              <a:gd name="T5" fmla="*/ 0 h 1488"/>
              <a:gd name="T6" fmla="*/ 2147483647 w 2352"/>
              <a:gd name="T7" fmla="*/ 2147483647 h 1488"/>
              <a:gd name="T8" fmla="*/ 2147483647 w 2352"/>
              <a:gd name="T9" fmla="*/ 2147483647 h 14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352" h="1488">
                <a:moveTo>
                  <a:pt x="0" y="480"/>
                </a:moveTo>
                <a:lnTo>
                  <a:pt x="336" y="144"/>
                </a:lnTo>
                <a:lnTo>
                  <a:pt x="1632" y="0"/>
                </a:lnTo>
                <a:lnTo>
                  <a:pt x="2352" y="1152"/>
                </a:lnTo>
                <a:lnTo>
                  <a:pt x="2016" y="1488"/>
                </a:lnTo>
              </a:path>
            </a:pathLst>
          </a:custGeom>
          <a:noFill/>
          <a:ln w="38100" cap="flat" cmpd="sng">
            <a:solidFill>
              <a:schemeClr val="accent2"/>
            </a:solidFill>
            <a:prstDash val="solid"/>
            <a:round/>
            <a:headEnd type="oval" w="med" len="med"/>
            <a:tailEnd type="oval"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3319" name="Rectangle 6"/>
          <p:cNvSpPr>
            <a:spLocks noChangeArrowheads="1"/>
          </p:cNvSpPr>
          <p:nvPr/>
        </p:nvSpPr>
        <p:spPr bwMode="auto">
          <a:xfrm>
            <a:off x="990600" y="5486400"/>
            <a:ext cx="739140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0"/>
              </a:spcBef>
            </a:pPr>
            <a:r>
              <a:rPr lang="en-US" sz="1800" u="sng">
                <a:solidFill>
                  <a:schemeClr val="accent2"/>
                </a:solidFill>
              </a:rPr>
              <a:t>A shortest path</a:t>
            </a:r>
            <a:r>
              <a:rPr lang="en-US" sz="1800">
                <a:solidFill>
                  <a:schemeClr val="accent2"/>
                </a:solidFill>
              </a:rPr>
              <a:t>:  Walk along the path of the dual tree from </a:t>
            </a:r>
            <a:br>
              <a:rPr lang="en-US" sz="1800">
                <a:solidFill>
                  <a:schemeClr val="accent2"/>
                </a:solidFill>
              </a:rPr>
            </a:br>
            <a:r>
              <a:rPr lang="en-US" sz="1800">
                <a:solidFill>
                  <a:schemeClr val="accent2"/>
                </a:solidFill>
              </a:rPr>
              <a:t>	             triangle of A to B.</a:t>
            </a:r>
          </a:p>
        </p:txBody>
      </p:sp>
      <p:sp>
        <p:nvSpPr>
          <p:cNvPr id="13320" name="Rectangle 7"/>
          <p:cNvSpPr>
            <a:spLocks noChangeArrowheads="1"/>
          </p:cNvSpPr>
          <p:nvPr/>
        </p:nvSpPr>
        <p:spPr bwMode="auto">
          <a:xfrm>
            <a:off x="1600200" y="3124200"/>
            <a:ext cx="3365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accent2"/>
                </a:solidFill>
              </a:rPr>
              <a:t>A</a:t>
            </a:r>
          </a:p>
        </p:txBody>
      </p:sp>
      <p:sp>
        <p:nvSpPr>
          <p:cNvPr id="13321" name="Rectangle 8"/>
          <p:cNvSpPr>
            <a:spLocks noChangeArrowheads="1"/>
          </p:cNvSpPr>
          <p:nvPr/>
        </p:nvSpPr>
        <p:spPr bwMode="auto">
          <a:xfrm>
            <a:off x="5334000" y="4724400"/>
            <a:ext cx="3365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800">
                <a:solidFill>
                  <a:schemeClr val="accent2"/>
                </a:solidFill>
              </a:rPr>
              <a:t>B</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Freeform 26"/>
          <p:cNvSpPr>
            <a:spLocks/>
          </p:cNvSpPr>
          <p:nvPr/>
        </p:nvSpPr>
        <p:spPr bwMode="auto">
          <a:xfrm>
            <a:off x="4572000" y="2514600"/>
            <a:ext cx="2895600" cy="1828800"/>
          </a:xfrm>
          <a:custGeom>
            <a:avLst/>
            <a:gdLst>
              <a:gd name="T0" fmla="*/ 0 w 1824"/>
              <a:gd name="T1" fmla="*/ 0 h 1152"/>
              <a:gd name="T2" fmla="*/ 1814512500 w 1824"/>
              <a:gd name="T3" fmla="*/ 2147483647 h 1152"/>
              <a:gd name="T4" fmla="*/ 2147483647 w 1824"/>
              <a:gd name="T5" fmla="*/ 1330642500 h 1152"/>
              <a:gd name="T6" fmla="*/ 2056447500 w 1824"/>
              <a:gd name="T7" fmla="*/ 1330642500 h 1152"/>
              <a:gd name="T8" fmla="*/ 0 w 1824"/>
              <a:gd name="T9" fmla="*/ 0 h 115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24" h="1152">
                <a:moveTo>
                  <a:pt x="0" y="0"/>
                </a:moveTo>
                <a:lnTo>
                  <a:pt x="720" y="1152"/>
                </a:lnTo>
                <a:lnTo>
                  <a:pt x="1824" y="528"/>
                </a:lnTo>
                <a:lnTo>
                  <a:pt x="816" y="528"/>
                </a:lnTo>
                <a:lnTo>
                  <a:pt x="0" y="0"/>
                </a:lnTo>
                <a:close/>
              </a:path>
            </a:pathLst>
          </a:custGeom>
          <a:solidFill>
            <a:srgbClr val="99FFCC"/>
          </a:solidFill>
          <a:ln>
            <a:noFill/>
          </a:ln>
          <a:effectLst/>
          <a:extLst>
            <a:ext uri="{91240B29-F687-4F45-9708-019B960494DF}">
              <a14:hiddenLine xmlns:a14="http://schemas.microsoft.com/office/drawing/2010/main" w="28575" cap="flat" cmpd="sng">
                <a:solidFill>
                  <a:schemeClr val="accent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4339" name="Freeform 2"/>
          <p:cNvSpPr>
            <a:spLocks/>
          </p:cNvSpPr>
          <p:nvPr/>
        </p:nvSpPr>
        <p:spPr bwMode="auto">
          <a:xfrm>
            <a:off x="685800" y="990600"/>
            <a:ext cx="6781800" cy="4419600"/>
          </a:xfrm>
          <a:custGeom>
            <a:avLst/>
            <a:gdLst>
              <a:gd name="T0" fmla="*/ 0 w 4272"/>
              <a:gd name="T1" fmla="*/ 2147483647 h 2784"/>
              <a:gd name="T2" fmla="*/ 2147483647 w 4272"/>
              <a:gd name="T3" fmla="*/ 2147483647 h 2784"/>
              <a:gd name="T4" fmla="*/ 2147483647 w 4272"/>
              <a:gd name="T5" fmla="*/ 2147483647 h 2784"/>
              <a:gd name="T6" fmla="*/ 2147483647 w 4272"/>
              <a:gd name="T7" fmla="*/ 1935480000 h 2784"/>
              <a:gd name="T8" fmla="*/ 2147483647 w 4272"/>
              <a:gd name="T9" fmla="*/ 2147483647 h 2784"/>
              <a:gd name="T10" fmla="*/ 2147483647 w 4272"/>
              <a:gd name="T11" fmla="*/ 2056447500 h 2784"/>
              <a:gd name="T12" fmla="*/ 2147483647 w 4272"/>
              <a:gd name="T13" fmla="*/ 2147483647 h 2784"/>
              <a:gd name="T14" fmla="*/ 2147483647 w 4272"/>
              <a:gd name="T15" fmla="*/ 2147483647 h 2784"/>
              <a:gd name="T16" fmla="*/ 2147483647 w 4272"/>
              <a:gd name="T17" fmla="*/ 2147483647 h 2784"/>
              <a:gd name="T18" fmla="*/ 2147483647 w 4272"/>
              <a:gd name="T19" fmla="*/ 2147483647 h 2784"/>
              <a:gd name="T20" fmla="*/ 2147483647 w 4272"/>
              <a:gd name="T21" fmla="*/ 2147483647 h 2784"/>
              <a:gd name="T22" fmla="*/ 2147483647 w 4272"/>
              <a:gd name="T23" fmla="*/ 2147483647 h 2784"/>
              <a:gd name="T24" fmla="*/ 2147483647 w 4272"/>
              <a:gd name="T25" fmla="*/ 1209675000 h 2784"/>
              <a:gd name="T26" fmla="*/ 2147483647 w 4272"/>
              <a:gd name="T27" fmla="*/ 362902500 h 2784"/>
              <a:gd name="T28" fmla="*/ 2147483647 w 4272"/>
              <a:gd name="T29" fmla="*/ 1209675000 h 2784"/>
              <a:gd name="T30" fmla="*/ 2147483647 w 4272"/>
              <a:gd name="T31" fmla="*/ 2056447500 h 2784"/>
              <a:gd name="T32" fmla="*/ 2147483647 w 4272"/>
              <a:gd name="T33" fmla="*/ 2147483647 h 2784"/>
              <a:gd name="T34" fmla="*/ 2147483647 w 4272"/>
              <a:gd name="T35" fmla="*/ 0 h 2784"/>
              <a:gd name="T36" fmla="*/ 2147483647 w 4272"/>
              <a:gd name="T37" fmla="*/ 1935480000 h 2784"/>
              <a:gd name="T38" fmla="*/ 2147483647 w 4272"/>
              <a:gd name="T39" fmla="*/ 2147483647 h 2784"/>
              <a:gd name="T40" fmla="*/ 1572577500 w 4272"/>
              <a:gd name="T41" fmla="*/ 1451610000 h 2784"/>
              <a:gd name="T42" fmla="*/ 2147483647 w 4272"/>
              <a:gd name="T43" fmla="*/ 2147483647 h 2784"/>
              <a:gd name="T44" fmla="*/ 2147483647 w 4272"/>
              <a:gd name="T45" fmla="*/ 2147483647 h 2784"/>
              <a:gd name="T46" fmla="*/ 2147483647 w 4272"/>
              <a:gd name="T47" fmla="*/ 2147483647 h 2784"/>
              <a:gd name="T48" fmla="*/ 2147483647 w 4272"/>
              <a:gd name="T49" fmla="*/ 2147483647 h 2784"/>
              <a:gd name="T50" fmla="*/ 2147483647 w 4272"/>
              <a:gd name="T51" fmla="*/ 2147483647 h 2784"/>
              <a:gd name="T52" fmla="*/ 2147483647 w 4272"/>
              <a:gd name="T53" fmla="*/ 2147483647 h 2784"/>
              <a:gd name="T54" fmla="*/ 2147483647 w 4272"/>
              <a:gd name="T55" fmla="*/ 2147483647 h 278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272" h="2784">
                <a:moveTo>
                  <a:pt x="0" y="1248"/>
                </a:moveTo>
                <a:lnTo>
                  <a:pt x="1152" y="1104"/>
                </a:lnTo>
                <a:lnTo>
                  <a:pt x="2208" y="1344"/>
                </a:lnTo>
                <a:lnTo>
                  <a:pt x="1776" y="768"/>
                </a:lnTo>
                <a:lnTo>
                  <a:pt x="2448" y="960"/>
                </a:lnTo>
                <a:lnTo>
                  <a:pt x="3216" y="816"/>
                </a:lnTo>
                <a:lnTo>
                  <a:pt x="3264" y="1488"/>
                </a:lnTo>
                <a:lnTo>
                  <a:pt x="3168" y="2112"/>
                </a:lnTo>
                <a:lnTo>
                  <a:pt x="3984" y="2784"/>
                </a:lnTo>
                <a:lnTo>
                  <a:pt x="4272" y="1488"/>
                </a:lnTo>
                <a:lnTo>
                  <a:pt x="3168" y="2112"/>
                </a:lnTo>
                <a:lnTo>
                  <a:pt x="3264" y="1488"/>
                </a:lnTo>
                <a:lnTo>
                  <a:pt x="3552" y="480"/>
                </a:lnTo>
                <a:lnTo>
                  <a:pt x="4272" y="144"/>
                </a:lnTo>
                <a:lnTo>
                  <a:pt x="3552" y="480"/>
                </a:lnTo>
                <a:lnTo>
                  <a:pt x="3216" y="816"/>
                </a:lnTo>
                <a:lnTo>
                  <a:pt x="2448" y="960"/>
                </a:lnTo>
                <a:lnTo>
                  <a:pt x="2496" y="0"/>
                </a:lnTo>
                <a:lnTo>
                  <a:pt x="1776" y="768"/>
                </a:lnTo>
                <a:lnTo>
                  <a:pt x="1152" y="1104"/>
                </a:lnTo>
                <a:lnTo>
                  <a:pt x="624" y="576"/>
                </a:lnTo>
                <a:lnTo>
                  <a:pt x="1152" y="1104"/>
                </a:lnTo>
                <a:lnTo>
                  <a:pt x="2208" y="1344"/>
                </a:lnTo>
                <a:lnTo>
                  <a:pt x="1920" y="1872"/>
                </a:lnTo>
                <a:lnTo>
                  <a:pt x="2208" y="1344"/>
                </a:lnTo>
                <a:lnTo>
                  <a:pt x="2448" y="960"/>
                </a:lnTo>
                <a:lnTo>
                  <a:pt x="3264" y="1488"/>
                </a:lnTo>
                <a:lnTo>
                  <a:pt x="3168" y="2112"/>
                </a:lnTo>
              </a:path>
            </a:pathLst>
          </a:custGeom>
          <a:noFill/>
          <a:ln w="1905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CC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4340" name="Freeform 3"/>
          <p:cNvSpPr>
            <a:spLocks/>
          </p:cNvSpPr>
          <p:nvPr/>
        </p:nvSpPr>
        <p:spPr bwMode="auto">
          <a:xfrm>
            <a:off x="685800" y="838200"/>
            <a:ext cx="7315200" cy="4572000"/>
          </a:xfrm>
          <a:custGeom>
            <a:avLst/>
            <a:gdLst>
              <a:gd name="T0" fmla="*/ 0 w 4608"/>
              <a:gd name="T1" fmla="*/ 2147483647 h 2880"/>
              <a:gd name="T2" fmla="*/ 1572577500 w 4608"/>
              <a:gd name="T3" fmla="*/ 1693545000 h 2880"/>
              <a:gd name="T4" fmla="*/ 2147483647 w 4608"/>
              <a:gd name="T5" fmla="*/ 2147483647 h 2880"/>
              <a:gd name="T6" fmla="*/ 2147483647 w 4608"/>
              <a:gd name="T7" fmla="*/ 241935000 h 2880"/>
              <a:gd name="T8" fmla="*/ 2147483647 w 4608"/>
              <a:gd name="T9" fmla="*/ 2147483647 h 2880"/>
              <a:gd name="T10" fmla="*/ 2147483647 w 4608"/>
              <a:gd name="T11" fmla="*/ 1451610000 h 2880"/>
              <a:gd name="T12" fmla="*/ 2147483647 w 4608"/>
              <a:gd name="T13" fmla="*/ 0 h 2880"/>
              <a:gd name="T14" fmla="*/ 2147483647 w 4608"/>
              <a:gd name="T15" fmla="*/ 604837500 h 2880"/>
              <a:gd name="T16" fmla="*/ 2147483647 w 4608"/>
              <a:gd name="T17" fmla="*/ 2147483647 h 2880"/>
              <a:gd name="T18" fmla="*/ 2147483647 w 4608"/>
              <a:gd name="T19" fmla="*/ 2147483647 h 2880"/>
              <a:gd name="T20" fmla="*/ 2147483647 w 4608"/>
              <a:gd name="T21" fmla="*/ 2147483647 h 2880"/>
              <a:gd name="T22" fmla="*/ 2147483647 w 4608"/>
              <a:gd name="T23" fmla="*/ 2147483647 h 2880"/>
              <a:gd name="T24" fmla="*/ 2147483647 w 4608"/>
              <a:gd name="T25" fmla="*/ 2147483647 h 2880"/>
              <a:gd name="T26" fmla="*/ 2147483647 w 4608"/>
              <a:gd name="T27" fmla="*/ 2147483647 h 2880"/>
              <a:gd name="T28" fmla="*/ 2147483647 w 4608"/>
              <a:gd name="T29" fmla="*/ 2147483647 h 2880"/>
              <a:gd name="T30" fmla="*/ 2147483647 w 4608"/>
              <a:gd name="T31" fmla="*/ 2147483647 h 2880"/>
              <a:gd name="T32" fmla="*/ 2147483647 w 4608"/>
              <a:gd name="T33" fmla="*/ 2147483647 h 2880"/>
              <a:gd name="T34" fmla="*/ 2147483647 w 4608"/>
              <a:gd name="T35" fmla="*/ 2147483647 h 2880"/>
              <a:gd name="T36" fmla="*/ 2147483647 w 4608"/>
              <a:gd name="T37" fmla="*/ 2147483647 h 2880"/>
              <a:gd name="T38" fmla="*/ 2147483647 w 4608"/>
              <a:gd name="T39" fmla="*/ 2147483647 h 2880"/>
              <a:gd name="T40" fmla="*/ 0 w 4608"/>
              <a:gd name="T41" fmla="*/ 2147483647 h 288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608" h="2880">
                <a:moveTo>
                  <a:pt x="0" y="1344"/>
                </a:moveTo>
                <a:lnTo>
                  <a:pt x="624" y="672"/>
                </a:lnTo>
                <a:lnTo>
                  <a:pt x="1776" y="864"/>
                </a:lnTo>
                <a:lnTo>
                  <a:pt x="2496" y="96"/>
                </a:lnTo>
                <a:lnTo>
                  <a:pt x="3216" y="912"/>
                </a:lnTo>
                <a:lnTo>
                  <a:pt x="3552" y="576"/>
                </a:lnTo>
                <a:lnTo>
                  <a:pt x="3312" y="0"/>
                </a:lnTo>
                <a:lnTo>
                  <a:pt x="4272" y="240"/>
                </a:lnTo>
                <a:lnTo>
                  <a:pt x="3264" y="1584"/>
                </a:lnTo>
                <a:lnTo>
                  <a:pt x="4272" y="1584"/>
                </a:lnTo>
                <a:lnTo>
                  <a:pt x="4608" y="2304"/>
                </a:lnTo>
                <a:lnTo>
                  <a:pt x="3984" y="2880"/>
                </a:lnTo>
                <a:lnTo>
                  <a:pt x="1056" y="2544"/>
                </a:lnTo>
                <a:lnTo>
                  <a:pt x="3168" y="2208"/>
                </a:lnTo>
                <a:lnTo>
                  <a:pt x="2448" y="1056"/>
                </a:lnTo>
                <a:lnTo>
                  <a:pt x="2208" y="1440"/>
                </a:lnTo>
                <a:lnTo>
                  <a:pt x="2640" y="1776"/>
                </a:lnTo>
                <a:lnTo>
                  <a:pt x="1920" y="1968"/>
                </a:lnTo>
                <a:lnTo>
                  <a:pt x="1152" y="1200"/>
                </a:lnTo>
                <a:lnTo>
                  <a:pt x="912" y="2016"/>
                </a:lnTo>
                <a:lnTo>
                  <a:pt x="0" y="1344"/>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4341" name="Rectangle 4"/>
          <p:cNvSpPr>
            <a:spLocks noChangeArrowheads="1"/>
          </p:cNvSpPr>
          <p:nvPr/>
        </p:nvSpPr>
        <p:spPr bwMode="auto">
          <a:xfrm>
            <a:off x="762000" y="104775"/>
            <a:ext cx="5595938" cy="460375"/>
          </a:xfrm>
          <a:prstGeom prst="rect">
            <a:avLst/>
          </a:prstGeom>
          <a:solidFill>
            <a:srgbClr val="CC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n-US" sz="2400"/>
              <a:t>Geodesic Shortest Paths inside polygon</a:t>
            </a:r>
          </a:p>
        </p:txBody>
      </p:sp>
      <p:sp>
        <p:nvSpPr>
          <p:cNvPr id="14342" name="Line 8"/>
          <p:cNvSpPr>
            <a:spLocks noChangeShapeType="1"/>
          </p:cNvSpPr>
          <p:nvPr/>
        </p:nvSpPr>
        <p:spPr bwMode="auto">
          <a:xfrm flipV="1">
            <a:off x="685800" y="2743200"/>
            <a:ext cx="1828800" cy="2286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4343" name="Line 13"/>
          <p:cNvSpPr>
            <a:spLocks noChangeShapeType="1"/>
          </p:cNvSpPr>
          <p:nvPr/>
        </p:nvSpPr>
        <p:spPr bwMode="auto">
          <a:xfrm flipV="1">
            <a:off x="685800" y="2514600"/>
            <a:ext cx="3886200" cy="45720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4344" name="Line 19"/>
          <p:cNvSpPr>
            <a:spLocks noChangeShapeType="1"/>
          </p:cNvSpPr>
          <p:nvPr/>
        </p:nvSpPr>
        <p:spPr bwMode="auto">
          <a:xfrm>
            <a:off x="4572000" y="2514600"/>
            <a:ext cx="1143000" cy="18288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4345" name="Rectangle 25"/>
          <p:cNvSpPr>
            <a:spLocks noChangeArrowheads="1"/>
          </p:cNvSpPr>
          <p:nvPr/>
        </p:nvSpPr>
        <p:spPr bwMode="auto">
          <a:xfrm>
            <a:off x="990600" y="5791200"/>
            <a:ext cx="800100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0"/>
              </a:spcBef>
            </a:pPr>
            <a:r>
              <a:rPr lang="en-US" sz="1800" u="sng">
                <a:solidFill>
                  <a:schemeClr val="accent2"/>
                </a:solidFill>
              </a:rPr>
              <a:t>Single-source shortest paths</a:t>
            </a:r>
            <a:r>
              <a:rPr lang="en-US" sz="1800">
                <a:solidFill>
                  <a:schemeClr val="accent2"/>
                </a:solidFill>
              </a:rPr>
              <a:t>: Do a DFS on dual tree of the triangulation</a:t>
            </a:r>
            <a:br>
              <a:rPr lang="en-US" sz="1800">
                <a:solidFill>
                  <a:schemeClr val="accent2"/>
                </a:solidFill>
              </a:rPr>
            </a:br>
            <a:r>
              <a:rPr lang="en-US" sz="1800">
                <a:solidFill>
                  <a:schemeClr val="accent2"/>
                </a:solidFill>
              </a:rPr>
              <a:t>	and maintain the </a:t>
            </a:r>
            <a:r>
              <a:rPr lang="en-US" sz="1800">
                <a:solidFill>
                  <a:srgbClr val="33CC33"/>
                </a:solidFill>
              </a:rPr>
              <a:t>visibility funnel</a:t>
            </a:r>
            <a:r>
              <a:rPr lang="en-US" sz="1800">
                <a:solidFill>
                  <a:schemeClr val="accent2"/>
                </a:solidFill>
              </a:rPr>
              <a:t> for </a:t>
            </a:r>
            <a:r>
              <a:rPr lang="en-US" sz="1800">
                <a:solidFill>
                  <a:srgbClr val="993300"/>
                </a:solidFill>
              </a:rPr>
              <a:t>frontier diagonals</a:t>
            </a:r>
            <a:r>
              <a:rPr lang="en-US" sz="1800">
                <a:solidFill>
                  <a:schemeClr val="accent2"/>
                </a:solidFill>
              </a:rPr>
              <a:t>.</a:t>
            </a:r>
          </a:p>
        </p:txBody>
      </p:sp>
      <p:sp>
        <p:nvSpPr>
          <p:cNvPr id="14346" name="Line 18"/>
          <p:cNvSpPr>
            <a:spLocks noChangeShapeType="1"/>
          </p:cNvSpPr>
          <p:nvPr/>
        </p:nvSpPr>
        <p:spPr bwMode="auto">
          <a:xfrm>
            <a:off x="4572000" y="2514600"/>
            <a:ext cx="1295400" cy="8382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4347" name="Line 22"/>
          <p:cNvSpPr>
            <a:spLocks noChangeShapeType="1"/>
          </p:cNvSpPr>
          <p:nvPr/>
        </p:nvSpPr>
        <p:spPr bwMode="auto">
          <a:xfrm>
            <a:off x="5867400" y="3352800"/>
            <a:ext cx="1600200"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4348" name="Rectangle 28"/>
          <p:cNvSpPr>
            <a:spLocks noChangeArrowheads="1"/>
          </p:cNvSpPr>
          <p:nvPr/>
        </p:nvSpPr>
        <p:spPr bwMode="auto">
          <a:xfrm>
            <a:off x="152400" y="2590800"/>
            <a:ext cx="715963"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400">
                <a:solidFill>
                  <a:schemeClr val="accent2"/>
                </a:solidFill>
              </a:rPr>
              <a:t>source</a:t>
            </a:r>
          </a:p>
        </p:txBody>
      </p:sp>
      <p:sp>
        <p:nvSpPr>
          <p:cNvPr id="14349" name="Line 29"/>
          <p:cNvSpPr>
            <a:spLocks noChangeShapeType="1"/>
          </p:cNvSpPr>
          <p:nvPr/>
        </p:nvSpPr>
        <p:spPr bwMode="auto">
          <a:xfrm flipV="1">
            <a:off x="5715000" y="3352800"/>
            <a:ext cx="1752600" cy="990600"/>
          </a:xfrm>
          <a:prstGeom prst="line">
            <a:avLst/>
          </a:prstGeom>
          <a:noFill/>
          <a:ln w="28575">
            <a:solidFill>
              <a:srgbClr val="993300"/>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Line 25"/>
          <p:cNvSpPr>
            <a:spLocks noChangeShapeType="1"/>
          </p:cNvSpPr>
          <p:nvPr/>
        </p:nvSpPr>
        <p:spPr bwMode="auto">
          <a:xfrm>
            <a:off x="2514600" y="2743200"/>
            <a:ext cx="2362200" cy="9144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63" name="Freeform 3"/>
          <p:cNvSpPr>
            <a:spLocks/>
          </p:cNvSpPr>
          <p:nvPr/>
        </p:nvSpPr>
        <p:spPr bwMode="auto">
          <a:xfrm>
            <a:off x="685800" y="990600"/>
            <a:ext cx="6781800" cy="4419600"/>
          </a:xfrm>
          <a:custGeom>
            <a:avLst/>
            <a:gdLst>
              <a:gd name="T0" fmla="*/ 0 w 4272"/>
              <a:gd name="T1" fmla="*/ 2147483647 h 2784"/>
              <a:gd name="T2" fmla="*/ 2147483647 w 4272"/>
              <a:gd name="T3" fmla="*/ 2147483647 h 2784"/>
              <a:gd name="T4" fmla="*/ 2147483647 w 4272"/>
              <a:gd name="T5" fmla="*/ 2147483647 h 2784"/>
              <a:gd name="T6" fmla="*/ 2147483647 w 4272"/>
              <a:gd name="T7" fmla="*/ 1935480000 h 2784"/>
              <a:gd name="T8" fmla="*/ 2147483647 w 4272"/>
              <a:gd name="T9" fmla="*/ 2147483647 h 2784"/>
              <a:gd name="T10" fmla="*/ 2147483647 w 4272"/>
              <a:gd name="T11" fmla="*/ 2056447500 h 2784"/>
              <a:gd name="T12" fmla="*/ 2147483647 w 4272"/>
              <a:gd name="T13" fmla="*/ 2147483647 h 2784"/>
              <a:gd name="T14" fmla="*/ 2147483647 w 4272"/>
              <a:gd name="T15" fmla="*/ 2147483647 h 2784"/>
              <a:gd name="T16" fmla="*/ 2147483647 w 4272"/>
              <a:gd name="T17" fmla="*/ 2147483647 h 2784"/>
              <a:gd name="T18" fmla="*/ 2147483647 w 4272"/>
              <a:gd name="T19" fmla="*/ 2147483647 h 2784"/>
              <a:gd name="T20" fmla="*/ 2147483647 w 4272"/>
              <a:gd name="T21" fmla="*/ 2147483647 h 2784"/>
              <a:gd name="T22" fmla="*/ 2147483647 w 4272"/>
              <a:gd name="T23" fmla="*/ 2147483647 h 2784"/>
              <a:gd name="T24" fmla="*/ 2147483647 w 4272"/>
              <a:gd name="T25" fmla="*/ 1209675000 h 2784"/>
              <a:gd name="T26" fmla="*/ 2147483647 w 4272"/>
              <a:gd name="T27" fmla="*/ 362902500 h 2784"/>
              <a:gd name="T28" fmla="*/ 2147483647 w 4272"/>
              <a:gd name="T29" fmla="*/ 1209675000 h 2784"/>
              <a:gd name="T30" fmla="*/ 2147483647 w 4272"/>
              <a:gd name="T31" fmla="*/ 2056447500 h 2784"/>
              <a:gd name="T32" fmla="*/ 2147483647 w 4272"/>
              <a:gd name="T33" fmla="*/ 2147483647 h 2784"/>
              <a:gd name="T34" fmla="*/ 2147483647 w 4272"/>
              <a:gd name="T35" fmla="*/ 0 h 2784"/>
              <a:gd name="T36" fmla="*/ 2147483647 w 4272"/>
              <a:gd name="T37" fmla="*/ 1935480000 h 2784"/>
              <a:gd name="T38" fmla="*/ 2147483647 w 4272"/>
              <a:gd name="T39" fmla="*/ 2147483647 h 2784"/>
              <a:gd name="T40" fmla="*/ 1572577500 w 4272"/>
              <a:gd name="T41" fmla="*/ 1451610000 h 2784"/>
              <a:gd name="T42" fmla="*/ 2147483647 w 4272"/>
              <a:gd name="T43" fmla="*/ 2147483647 h 2784"/>
              <a:gd name="T44" fmla="*/ 2147483647 w 4272"/>
              <a:gd name="T45" fmla="*/ 2147483647 h 2784"/>
              <a:gd name="T46" fmla="*/ 2147483647 w 4272"/>
              <a:gd name="T47" fmla="*/ 2147483647 h 2784"/>
              <a:gd name="T48" fmla="*/ 2147483647 w 4272"/>
              <a:gd name="T49" fmla="*/ 2147483647 h 2784"/>
              <a:gd name="T50" fmla="*/ 2147483647 w 4272"/>
              <a:gd name="T51" fmla="*/ 2147483647 h 2784"/>
              <a:gd name="T52" fmla="*/ 2147483647 w 4272"/>
              <a:gd name="T53" fmla="*/ 2147483647 h 2784"/>
              <a:gd name="T54" fmla="*/ 2147483647 w 4272"/>
              <a:gd name="T55" fmla="*/ 2147483647 h 278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272" h="2784">
                <a:moveTo>
                  <a:pt x="0" y="1248"/>
                </a:moveTo>
                <a:lnTo>
                  <a:pt x="1152" y="1104"/>
                </a:lnTo>
                <a:lnTo>
                  <a:pt x="2208" y="1344"/>
                </a:lnTo>
                <a:lnTo>
                  <a:pt x="1776" y="768"/>
                </a:lnTo>
                <a:lnTo>
                  <a:pt x="2448" y="960"/>
                </a:lnTo>
                <a:lnTo>
                  <a:pt x="3216" y="816"/>
                </a:lnTo>
                <a:lnTo>
                  <a:pt x="3264" y="1488"/>
                </a:lnTo>
                <a:lnTo>
                  <a:pt x="3168" y="2112"/>
                </a:lnTo>
                <a:lnTo>
                  <a:pt x="3984" y="2784"/>
                </a:lnTo>
                <a:lnTo>
                  <a:pt x="4272" y="1488"/>
                </a:lnTo>
                <a:lnTo>
                  <a:pt x="3168" y="2112"/>
                </a:lnTo>
                <a:lnTo>
                  <a:pt x="3264" y="1488"/>
                </a:lnTo>
                <a:lnTo>
                  <a:pt x="3552" y="480"/>
                </a:lnTo>
                <a:lnTo>
                  <a:pt x="4272" y="144"/>
                </a:lnTo>
                <a:lnTo>
                  <a:pt x="3552" y="480"/>
                </a:lnTo>
                <a:lnTo>
                  <a:pt x="3216" y="816"/>
                </a:lnTo>
                <a:lnTo>
                  <a:pt x="2448" y="960"/>
                </a:lnTo>
                <a:lnTo>
                  <a:pt x="2496" y="0"/>
                </a:lnTo>
                <a:lnTo>
                  <a:pt x="1776" y="768"/>
                </a:lnTo>
                <a:lnTo>
                  <a:pt x="1152" y="1104"/>
                </a:lnTo>
                <a:lnTo>
                  <a:pt x="624" y="576"/>
                </a:lnTo>
                <a:lnTo>
                  <a:pt x="1152" y="1104"/>
                </a:lnTo>
                <a:lnTo>
                  <a:pt x="2208" y="1344"/>
                </a:lnTo>
                <a:lnTo>
                  <a:pt x="1920" y="1872"/>
                </a:lnTo>
                <a:lnTo>
                  <a:pt x="2208" y="1344"/>
                </a:lnTo>
                <a:lnTo>
                  <a:pt x="2448" y="960"/>
                </a:lnTo>
                <a:lnTo>
                  <a:pt x="3264" y="1488"/>
                </a:lnTo>
                <a:lnTo>
                  <a:pt x="3168" y="2112"/>
                </a:lnTo>
              </a:path>
            </a:pathLst>
          </a:custGeom>
          <a:noFill/>
          <a:ln w="1905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CC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64" name="Freeform 2"/>
          <p:cNvSpPr>
            <a:spLocks/>
          </p:cNvSpPr>
          <p:nvPr/>
        </p:nvSpPr>
        <p:spPr bwMode="auto">
          <a:xfrm>
            <a:off x="685800" y="838200"/>
            <a:ext cx="7315200" cy="4572000"/>
          </a:xfrm>
          <a:custGeom>
            <a:avLst/>
            <a:gdLst>
              <a:gd name="T0" fmla="*/ 0 w 4608"/>
              <a:gd name="T1" fmla="*/ 2147483647 h 2880"/>
              <a:gd name="T2" fmla="*/ 1572577500 w 4608"/>
              <a:gd name="T3" fmla="*/ 1693545000 h 2880"/>
              <a:gd name="T4" fmla="*/ 2147483647 w 4608"/>
              <a:gd name="T5" fmla="*/ 2147483647 h 2880"/>
              <a:gd name="T6" fmla="*/ 2147483647 w 4608"/>
              <a:gd name="T7" fmla="*/ 241935000 h 2880"/>
              <a:gd name="T8" fmla="*/ 2147483647 w 4608"/>
              <a:gd name="T9" fmla="*/ 2147483647 h 2880"/>
              <a:gd name="T10" fmla="*/ 2147483647 w 4608"/>
              <a:gd name="T11" fmla="*/ 1451610000 h 2880"/>
              <a:gd name="T12" fmla="*/ 2147483647 w 4608"/>
              <a:gd name="T13" fmla="*/ 0 h 2880"/>
              <a:gd name="T14" fmla="*/ 2147483647 w 4608"/>
              <a:gd name="T15" fmla="*/ 604837500 h 2880"/>
              <a:gd name="T16" fmla="*/ 2147483647 w 4608"/>
              <a:gd name="T17" fmla="*/ 2147483647 h 2880"/>
              <a:gd name="T18" fmla="*/ 2147483647 w 4608"/>
              <a:gd name="T19" fmla="*/ 2147483647 h 2880"/>
              <a:gd name="T20" fmla="*/ 2147483647 w 4608"/>
              <a:gd name="T21" fmla="*/ 2147483647 h 2880"/>
              <a:gd name="T22" fmla="*/ 2147483647 w 4608"/>
              <a:gd name="T23" fmla="*/ 2147483647 h 2880"/>
              <a:gd name="T24" fmla="*/ 2147483647 w 4608"/>
              <a:gd name="T25" fmla="*/ 2147483647 h 2880"/>
              <a:gd name="T26" fmla="*/ 2147483647 w 4608"/>
              <a:gd name="T27" fmla="*/ 2147483647 h 2880"/>
              <a:gd name="T28" fmla="*/ 2147483647 w 4608"/>
              <a:gd name="T29" fmla="*/ 2147483647 h 2880"/>
              <a:gd name="T30" fmla="*/ 2147483647 w 4608"/>
              <a:gd name="T31" fmla="*/ 2147483647 h 2880"/>
              <a:gd name="T32" fmla="*/ 2147483647 w 4608"/>
              <a:gd name="T33" fmla="*/ 2147483647 h 2880"/>
              <a:gd name="T34" fmla="*/ 2147483647 w 4608"/>
              <a:gd name="T35" fmla="*/ 2147483647 h 2880"/>
              <a:gd name="T36" fmla="*/ 2147483647 w 4608"/>
              <a:gd name="T37" fmla="*/ 2147483647 h 2880"/>
              <a:gd name="T38" fmla="*/ 2147483647 w 4608"/>
              <a:gd name="T39" fmla="*/ 2147483647 h 2880"/>
              <a:gd name="T40" fmla="*/ 0 w 4608"/>
              <a:gd name="T41" fmla="*/ 2147483647 h 288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608" h="2880">
                <a:moveTo>
                  <a:pt x="0" y="1344"/>
                </a:moveTo>
                <a:lnTo>
                  <a:pt x="624" y="672"/>
                </a:lnTo>
                <a:lnTo>
                  <a:pt x="1776" y="864"/>
                </a:lnTo>
                <a:lnTo>
                  <a:pt x="2496" y="96"/>
                </a:lnTo>
                <a:lnTo>
                  <a:pt x="3216" y="912"/>
                </a:lnTo>
                <a:lnTo>
                  <a:pt x="3552" y="576"/>
                </a:lnTo>
                <a:lnTo>
                  <a:pt x="3312" y="0"/>
                </a:lnTo>
                <a:lnTo>
                  <a:pt x="4272" y="240"/>
                </a:lnTo>
                <a:lnTo>
                  <a:pt x="3264" y="1584"/>
                </a:lnTo>
                <a:lnTo>
                  <a:pt x="4272" y="1584"/>
                </a:lnTo>
                <a:lnTo>
                  <a:pt x="4608" y="2304"/>
                </a:lnTo>
                <a:lnTo>
                  <a:pt x="3984" y="2880"/>
                </a:lnTo>
                <a:lnTo>
                  <a:pt x="1056" y="2544"/>
                </a:lnTo>
                <a:lnTo>
                  <a:pt x="3168" y="2208"/>
                </a:lnTo>
                <a:lnTo>
                  <a:pt x="2448" y="1056"/>
                </a:lnTo>
                <a:lnTo>
                  <a:pt x="2208" y="1440"/>
                </a:lnTo>
                <a:lnTo>
                  <a:pt x="2640" y="1776"/>
                </a:lnTo>
                <a:lnTo>
                  <a:pt x="1920" y="1968"/>
                </a:lnTo>
                <a:lnTo>
                  <a:pt x="1152" y="1200"/>
                </a:lnTo>
                <a:lnTo>
                  <a:pt x="912" y="2016"/>
                </a:lnTo>
                <a:lnTo>
                  <a:pt x="0" y="1344"/>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FFFFCC"/>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65" name="Rectangle 4"/>
          <p:cNvSpPr>
            <a:spLocks noChangeArrowheads="1"/>
          </p:cNvSpPr>
          <p:nvPr/>
        </p:nvSpPr>
        <p:spPr bwMode="auto">
          <a:xfrm>
            <a:off x="762000" y="104775"/>
            <a:ext cx="5595938" cy="460375"/>
          </a:xfrm>
          <a:prstGeom prst="rect">
            <a:avLst/>
          </a:prstGeom>
          <a:solidFill>
            <a:srgbClr val="CC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n-US" sz="2400"/>
              <a:t>Geodesic Shortest Paths inside polygon</a:t>
            </a:r>
          </a:p>
        </p:txBody>
      </p:sp>
      <p:sp>
        <p:nvSpPr>
          <p:cNvPr id="15366" name="Line 5"/>
          <p:cNvSpPr>
            <a:spLocks noChangeShapeType="1"/>
          </p:cNvSpPr>
          <p:nvPr/>
        </p:nvSpPr>
        <p:spPr bwMode="auto">
          <a:xfrm flipV="1">
            <a:off x="685800" y="1905000"/>
            <a:ext cx="990600" cy="106680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67" name="Line 6"/>
          <p:cNvSpPr>
            <a:spLocks noChangeShapeType="1"/>
          </p:cNvSpPr>
          <p:nvPr/>
        </p:nvSpPr>
        <p:spPr bwMode="auto">
          <a:xfrm flipV="1">
            <a:off x="685800" y="2743200"/>
            <a:ext cx="1828800" cy="2286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68" name="Line 7"/>
          <p:cNvSpPr>
            <a:spLocks noChangeShapeType="1"/>
          </p:cNvSpPr>
          <p:nvPr/>
        </p:nvSpPr>
        <p:spPr bwMode="auto">
          <a:xfrm>
            <a:off x="2514600" y="2743200"/>
            <a:ext cx="1676400" cy="3810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69" name="Freeform 8"/>
          <p:cNvSpPr>
            <a:spLocks/>
          </p:cNvSpPr>
          <p:nvPr/>
        </p:nvSpPr>
        <p:spPr bwMode="auto">
          <a:xfrm>
            <a:off x="2514600" y="2743200"/>
            <a:ext cx="1203325" cy="1198563"/>
          </a:xfrm>
          <a:custGeom>
            <a:avLst/>
            <a:gdLst>
              <a:gd name="T0" fmla="*/ 0 w 758"/>
              <a:gd name="T1" fmla="*/ 0 h 755"/>
              <a:gd name="T2" fmla="*/ 1910278438 w 758"/>
              <a:gd name="T3" fmla="*/ 1902719556 h 755"/>
              <a:gd name="T4" fmla="*/ 0 60000 65536"/>
              <a:gd name="T5" fmla="*/ 0 60000 65536"/>
            </a:gdLst>
            <a:ahLst/>
            <a:cxnLst>
              <a:cxn ang="T4">
                <a:pos x="T0" y="T1"/>
              </a:cxn>
              <a:cxn ang="T5">
                <a:pos x="T2" y="T3"/>
              </a:cxn>
            </a:cxnLst>
            <a:rect l="0" t="0" r="r" b="b"/>
            <a:pathLst>
              <a:path w="758" h="755">
                <a:moveTo>
                  <a:pt x="0" y="0"/>
                </a:moveTo>
                <a:lnTo>
                  <a:pt x="758" y="755"/>
                </a:lnTo>
              </a:path>
            </a:pathLst>
          </a:custGeom>
          <a:noFill/>
          <a:ln w="2857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70" name="Line 9"/>
          <p:cNvSpPr>
            <a:spLocks noChangeShapeType="1"/>
          </p:cNvSpPr>
          <p:nvPr/>
        </p:nvSpPr>
        <p:spPr bwMode="auto">
          <a:xfrm flipV="1">
            <a:off x="685800" y="2209800"/>
            <a:ext cx="2819400" cy="7620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71" name="Line 10"/>
          <p:cNvSpPr>
            <a:spLocks noChangeShapeType="1"/>
          </p:cNvSpPr>
          <p:nvPr/>
        </p:nvSpPr>
        <p:spPr bwMode="auto">
          <a:xfrm flipV="1">
            <a:off x="3505200" y="990600"/>
            <a:ext cx="1143000" cy="12192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72" name="Line 11"/>
          <p:cNvSpPr>
            <a:spLocks noChangeShapeType="1"/>
          </p:cNvSpPr>
          <p:nvPr/>
        </p:nvSpPr>
        <p:spPr bwMode="auto">
          <a:xfrm flipV="1">
            <a:off x="685800" y="2514600"/>
            <a:ext cx="3886200" cy="4572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73" name="Line 12"/>
          <p:cNvSpPr>
            <a:spLocks noChangeShapeType="1"/>
          </p:cNvSpPr>
          <p:nvPr/>
        </p:nvSpPr>
        <p:spPr bwMode="auto">
          <a:xfrm flipV="1">
            <a:off x="685800" y="2286000"/>
            <a:ext cx="5105400" cy="6858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74" name="Line 13"/>
          <p:cNvSpPr>
            <a:spLocks noChangeShapeType="1"/>
          </p:cNvSpPr>
          <p:nvPr/>
        </p:nvSpPr>
        <p:spPr bwMode="auto">
          <a:xfrm flipV="1">
            <a:off x="5791200" y="1752600"/>
            <a:ext cx="533400" cy="5334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75" name="Line 14"/>
          <p:cNvSpPr>
            <a:spLocks noChangeShapeType="1"/>
          </p:cNvSpPr>
          <p:nvPr/>
        </p:nvSpPr>
        <p:spPr bwMode="auto">
          <a:xfrm flipH="1" flipV="1">
            <a:off x="5943600" y="838200"/>
            <a:ext cx="381000" cy="9144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76" name="Line 15"/>
          <p:cNvSpPr>
            <a:spLocks noChangeShapeType="1"/>
          </p:cNvSpPr>
          <p:nvPr/>
        </p:nvSpPr>
        <p:spPr bwMode="auto">
          <a:xfrm flipV="1">
            <a:off x="5791200" y="1219200"/>
            <a:ext cx="1676400" cy="10668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77" name="Line 16"/>
          <p:cNvSpPr>
            <a:spLocks noChangeShapeType="1"/>
          </p:cNvSpPr>
          <p:nvPr/>
        </p:nvSpPr>
        <p:spPr bwMode="auto">
          <a:xfrm>
            <a:off x="4572000" y="2514600"/>
            <a:ext cx="1295400" cy="8382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78" name="Line 17"/>
          <p:cNvSpPr>
            <a:spLocks noChangeShapeType="1"/>
          </p:cNvSpPr>
          <p:nvPr/>
        </p:nvSpPr>
        <p:spPr bwMode="auto">
          <a:xfrm>
            <a:off x="4572000" y="2514600"/>
            <a:ext cx="1143000" cy="18288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79" name="Line 18"/>
          <p:cNvSpPr>
            <a:spLocks noChangeShapeType="1"/>
          </p:cNvSpPr>
          <p:nvPr/>
        </p:nvSpPr>
        <p:spPr bwMode="auto">
          <a:xfrm flipH="1">
            <a:off x="2362200" y="4343400"/>
            <a:ext cx="3352800" cy="5334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80" name="Line 19"/>
          <p:cNvSpPr>
            <a:spLocks noChangeShapeType="1"/>
          </p:cNvSpPr>
          <p:nvPr/>
        </p:nvSpPr>
        <p:spPr bwMode="auto">
          <a:xfrm>
            <a:off x="5715000" y="4343400"/>
            <a:ext cx="1295400" cy="10668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81" name="Line 20"/>
          <p:cNvSpPr>
            <a:spLocks noChangeShapeType="1"/>
          </p:cNvSpPr>
          <p:nvPr/>
        </p:nvSpPr>
        <p:spPr bwMode="auto">
          <a:xfrm>
            <a:off x="5867400" y="3352800"/>
            <a:ext cx="1600200"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82" name="Line 21"/>
          <p:cNvSpPr>
            <a:spLocks noChangeShapeType="1"/>
          </p:cNvSpPr>
          <p:nvPr/>
        </p:nvSpPr>
        <p:spPr bwMode="auto">
          <a:xfrm>
            <a:off x="4572000" y="2514600"/>
            <a:ext cx="2438400" cy="28956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83" name="Freeform 22"/>
          <p:cNvSpPr>
            <a:spLocks/>
          </p:cNvSpPr>
          <p:nvPr/>
        </p:nvSpPr>
        <p:spPr bwMode="auto">
          <a:xfrm>
            <a:off x="5862638" y="3352800"/>
            <a:ext cx="2138362" cy="1143000"/>
          </a:xfrm>
          <a:custGeom>
            <a:avLst/>
            <a:gdLst>
              <a:gd name="T0" fmla="*/ 0 w 1347"/>
              <a:gd name="T1" fmla="*/ 0 h 720"/>
              <a:gd name="T2" fmla="*/ 2147483647 w 1347"/>
              <a:gd name="T3" fmla="*/ 1814512500 h 720"/>
              <a:gd name="T4" fmla="*/ 0 60000 65536"/>
              <a:gd name="T5" fmla="*/ 0 60000 65536"/>
            </a:gdLst>
            <a:ahLst/>
            <a:cxnLst>
              <a:cxn ang="T4">
                <a:pos x="T0" y="T1"/>
              </a:cxn>
              <a:cxn ang="T5">
                <a:pos x="T2" y="T3"/>
              </a:cxn>
            </a:cxnLst>
            <a:rect l="0" t="0" r="r" b="b"/>
            <a:pathLst>
              <a:path w="1347" h="720">
                <a:moveTo>
                  <a:pt x="0" y="0"/>
                </a:moveTo>
                <a:lnTo>
                  <a:pt x="1347" y="720"/>
                </a:lnTo>
              </a:path>
            </a:pathLst>
          </a:custGeom>
          <a:noFill/>
          <a:ln w="2857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5384" name="Rectangle 23"/>
          <p:cNvSpPr>
            <a:spLocks noChangeArrowheads="1"/>
          </p:cNvSpPr>
          <p:nvPr/>
        </p:nvSpPr>
        <p:spPr bwMode="auto">
          <a:xfrm>
            <a:off x="990600" y="5791200"/>
            <a:ext cx="30797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n-US" sz="1800" u="sng">
                <a:solidFill>
                  <a:schemeClr val="accent2"/>
                </a:solidFill>
              </a:rPr>
              <a:t>Single-source shortest paths</a:t>
            </a:r>
            <a:endParaRPr lang="en-US" sz="1800">
              <a:solidFill>
                <a:schemeClr val="accent2"/>
              </a:solidFill>
            </a:endParaRPr>
          </a:p>
        </p:txBody>
      </p:sp>
      <p:sp>
        <p:nvSpPr>
          <p:cNvPr id="15385" name="Rectangle 24"/>
          <p:cNvSpPr>
            <a:spLocks noChangeArrowheads="1"/>
          </p:cNvSpPr>
          <p:nvPr/>
        </p:nvSpPr>
        <p:spPr bwMode="auto">
          <a:xfrm>
            <a:off x="152400" y="2590800"/>
            <a:ext cx="715963"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400">
                <a:solidFill>
                  <a:schemeClr val="accent2"/>
                </a:solidFill>
              </a:rPr>
              <a:t>source</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Freeform 3"/>
          <p:cNvSpPr>
            <a:spLocks/>
          </p:cNvSpPr>
          <p:nvPr/>
        </p:nvSpPr>
        <p:spPr bwMode="auto">
          <a:xfrm>
            <a:off x="685800" y="838200"/>
            <a:ext cx="7315200" cy="4572000"/>
          </a:xfrm>
          <a:custGeom>
            <a:avLst/>
            <a:gdLst>
              <a:gd name="T0" fmla="*/ 0 w 4608"/>
              <a:gd name="T1" fmla="*/ 2147483647 h 2880"/>
              <a:gd name="T2" fmla="*/ 1572577500 w 4608"/>
              <a:gd name="T3" fmla="*/ 1693545000 h 2880"/>
              <a:gd name="T4" fmla="*/ 2147483647 w 4608"/>
              <a:gd name="T5" fmla="*/ 2147483647 h 2880"/>
              <a:gd name="T6" fmla="*/ 2147483647 w 4608"/>
              <a:gd name="T7" fmla="*/ 241935000 h 2880"/>
              <a:gd name="T8" fmla="*/ 2147483647 w 4608"/>
              <a:gd name="T9" fmla="*/ 2147483647 h 2880"/>
              <a:gd name="T10" fmla="*/ 2147483647 w 4608"/>
              <a:gd name="T11" fmla="*/ 1451610000 h 2880"/>
              <a:gd name="T12" fmla="*/ 2147483647 w 4608"/>
              <a:gd name="T13" fmla="*/ 0 h 2880"/>
              <a:gd name="T14" fmla="*/ 2147483647 w 4608"/>
              <a:gd name="T15" fmla="*/ 604837500 h 2880"/>
              <a:gd name="T16" fmla="*/ 2147483647 w 4608"/>
              <a:gd name="T17" fmla="*/ 2147483647 h 2880"/>
              <a:gd name="T18" fmla="*/ 2147483647 w 4608"/>
              <a:gd name="T19" fmla="*/ 2147483647 h 2880"/>
              <a:gd name="T20" fmla="*/ 2147483647 w 4608"/>
              <a:gd name="T21" fmla="*/ 2147483647 h 2880"/>
              <a:gd name="T22" fmla="*/ 2147483647 w 4608"/>
              <a:gd name="T23" fmla="*/ 2147483647 h 2880"/>
              <a:gd name="T24" fmla="*/ 2147483647 w 4608"/>
              <a:gd name="T25" fmla="*/ 2147483647 h 2880"/>
              <a:gd name="T26" fmla="*/ 2147483647 w 4608"/>
              <a:gd name="T27" fmla="*/ 2147483647 h 2880"/>
              <a:gd name="T28" fmla="*/ 2147483647 w 4608"/>
              <a:gd name="T29" fmla="*/ 2147483647 h 2880"/>
              <a:gd name="T30" fmla="*/ 2147483647 w 4608"/>
              <a:gd name="T31" fmla="*/ 2147483647 h 2880"/>
              <a:gd name="T32" fmla="*/ 2147483647 w 4608"/>
              <a:gd name="T33" fmla="*/ 2147483647 h 2880"/>
              <a:gd name="T34" fmla="*/ 2147483647 w 4608"/>
              <a:gd name="T35" fmla="*/ 2147483647 h 2880"/>
              <a:gd name="T36" fmla="*/ 2147483647 w 4608"/>
              <a:gd name="T37" fmla="*/ 2147483647 h 2880"/>
              <a:gd name="T38" fmla="*/ 2147483647 w 4608"/>
              <a:gd name="T39" fmla="*/ 2147483647 h 2880"/>
              <a:gd name="T40" fmla="*/ 0 w 4608"/>
              <a:gd name="T41" fmla="*/ 2147483647 h 288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608" h="2880">
                <a:moveTo>
                  <a:pt x="0" y="1344"/>
                </a:moveTo>
                <a:lnTo>
                  <a:pt x="624" y="672"/>
                </a:lnTo>
                <a:lnTo>
                  <a:pt x="1776" y="864"/>
                </a:lnTo>
                <a:lnTo>
                  <a:pt x="2496" y="96"/>
                </a:lnTo>
                <a:lnTo>
                  <a:pt x="3216" y="912"/>
                </a:lnTo>
                <a:lnTo>
                  <a:pt x="3552" y="576"/>
                </a:lnTo>
                <a:lnTo>
                  <a:pt x="3312" y="0"/>
                </a:lnTo>
                <a:lnTo>
                  <a:pt x="4272" y="240"/>
                </a:lnTo>
                <a:lnTo>
                  <a:pt x="3264" y="1584"/>
                </a:lnTo>
                <a:lnTo>
                  <a:pt x="4272" y="1584"/>
                </a:lnTo>
                <a:lnTo>
                  <a:pt x="4608" y="2304"/>
                </a:lnTo>
                <a:lnTo>
                  <a:pt x="3984" y="2880"/>
                </a:lnTo>
                <a:lnTo>
                  <a:pt x="1056" y="2544"/>
                </a:lnTo>
                <a:lnTo>
                  <a:pt x="3168" y="2208"/>
                </a:lnTo>
                <a:lnTo>
                  <a:pt x="2448" y="1056"/>
                </a:lnTo>
                <a:lnTo>
                  <a:pt x="2208" y="1440"/>
                </a:lnTo>
                <a:lnTo>
                  <a:pt x="2640" y="1776"/>
                </a:lnTo>
                <a:lnTo>
                  <a:pt x="1920" y="1968"/>
                </a:lnTo>
                <a:lnTo>
                  <a:pt x="1152" y="1200"/>
                </a:lnTo>
                <a:lnTo>
                  <a:pt x="912" y="2016"/>
                </a:lnTo>
                <a:lnTo>
                  <a:pt x="0" y="1344"/>
                </a:lnTo>
                <a:close/>
              </a:path>
            </a:pathLst>
          </a:custGeom>
          <a:solidFill>
            <a:srgbClr val="FFFFCC"/>
          </a:solidFill>
          <a:ln w="1905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87" name="Rectangle 4"/>
          <p:cNvSpPr>
            <a:spLocks noChangeArrowheads="1"/>
          </p:cNvSpPr>
          <p:nvPr/>
        </p:nvSpPr>
        <p:spPr bwMode="auto">
          <a:xfrm>
            <a:off x="762000" y="104775"/>
            <a:ext cx="5595938" cy="460375"/>
          </a:xfrm>
          <a:prstGeom prst="rect">
            <a:avLst/>
          </a:prstGeom>
          <a:solidFill>
            <a:srgbClr val="CC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n-US" sz="2400"/>
              <a:t>Geodesic Shortest Paths inside polygon</a:t>
            </a:r>
          </a:p>
        </p:txBody>
      </p:sp>
      <p:sp>
        <p:nvSpPr>
          <p:cNvPr id="16388" name="Line 5"/>
          <p:cNvSpPr>
            <a:spLocks noChangeShapeType="1"/>
          </p:cNvSpPr>
          <p:nvPr/>
        </p:nvSpPr>
        <p:spPr bwMode="auto">
          <a:xfrm flipV="1">
            <a:off x="685800" y="1905000"/>
            <a:ext cx="990600" cy="1066800"/>
          </a:xfrm>
          <a:prstGeom prst="line">
            <a:avLst/>
          </a:prstGeom>
          <a:noFill/>
          <a:ln w="28575">
            <a:solidFill>
              <a:schemeClr val="accent2"/>
            </a:solidFill>
            <a:round/>
            <a:headEnd type="oval"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89" name="Line 6"/>
          <p:cNvSpPr>
            <a:spLocks noChangeShapeType="1"/>
          </p:cNvSpPr>
          <p:nvPr/>
        </p:nvSpPr>
        <p:spPr bwMode="auto">
          <a:xfrm flipV="1">
            <a:off x="685800" y="2743200"/>
            <a:ext cx="1828800" cy="2286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90" name="Line 7"/>
          <p:cNvSpPr>
            <a:spLocks noChangeShapeType="1"/>
          </p:cNvSpPr>
          <p:nvPr/>
        </p:nvSpPr>
        <p:spPr bwMode="auto">
          <a:xfrm>
            <a:off x="2514600" y="2743200"/>
            <a:ext cx="1676400" cy="3810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91" name="Freeform 8"/>
          <p:cNvSpPr>
            <a:spLocks/>
          </p:cNvSpPr>
          <p:nvPr/>
        </p:nvSpPr>
        <p:spPr bwMode="auto">
          <a:xfrm>
            <a:off x="2514600" y="2743200"/>
            <a:ext cx="1203325" cy="1198563"/>
          </a:xfrm>
          <a:custGeom>
            <a:avLst/>
            <a:gdLst>
              <a:gd name="T0" fmla="*/ 0 w 758"/>
              <a:gd name="T1" fmla="*/ 0 h 755"/>
              <a:gd name="T2" fmla="*/ 1910278438 w 758"/>
              <a:gd name="T3" fmla="*/ 1902719556 h 755"/>
              <a:gd name="T4" fmla="*/ 0 60000 65536"/>
              <a:gd name="T5" fmla="*/ 0 60000 65536"/>
            </a:gdLst>
            <a:ahLst/>
            <a:cxnLst>
              <a:cxn ang="T4">
                <a:pos x="T0" y="T1"/>
              </a:cxn>
              <a:cxn ang="T5">
                <a:pos x="T2" y="T3"/>
              </a:cxn>
            </a:cxnLst>
            <a:rect l="0" t="0" r="r" b="b"/>
            <a:pathLst>
              <a:path w="758" h="755">
                <a:moveTo>
                  <a:pt x="0" y="0"/>
                </a:moveTo>
                <a:lnTo>
                  <a:pt x="758" y="755"/>
                </a:lnTo>
              </a:path>
            </a:pathLst>
          </a:custGeom>
          <a:noFill/>
          <a:ln w="2857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92" name="Line 9"/>
          <p:cNvSpPr>
            <a:spLocks noChangeShapeType="1"/>
          </p:cNvSpPr>
          <p:nvPr/>
        </p:nvSpPr>
        <p:spPr bwMode="auto">
          <a:xfrm flipV="1">
            <a:off x="685800" y="2209800"/>
            <a:ext cx="2819400" cy="7620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93" name="Line 10"/>
          <p:cNvSpPr>
            <a:spLocks noChangeShapeType="1"/>
          </p:cNvSpPr>
          <p:nvPr/>
        </p:nvSpPr>
        <p:spPr bwMode="auto">
          <a:xfrm flipV="1">
            <a:off x="3505200" y="990600"/>
            <a:ext cx="1143000" cy="12192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94" name="Line 11"/>
          <p:cNvSpPr>
            <a:spLocks noChangeShapeType="1"/>
          </p:cNvSpPr>
          <p:nvPr/>
        </p:nvSpPr>
        <p:spPr bwMode="auto">
          <a:xfrm flipV="1">
            <a:off x="685800" y="2514600"/>
            <a:ext cx="3886200" cy="4572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95" name="Line 12"/>
          <p:cNvSpPr>
            <a:spLocks noChangeShapeType="1"/>
          </p:cNvSpPr>
          <p:nvPr/>
        </p:nvSpPr>
        <p:spPr bwMode="auto">
          <a:xfrm flipV="1">
            <a:off x="685800" y="2286000"/>
            <a:ext cx="5105400" cy="6858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96" name="Line 13"/>
          <p:cNvSpPr>
            <a:spLocks noChangeShapeType="1"/>
          </p:cNvSpPr>
          <p:nvPr/>
        </p:nvSpPr>
        <p:spPr bwMode="auto">
          <a:xfrm flipV="1">
            <a:off x="5791200" y="1752600"/>
            <a:ext cx="533400" cy="5334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97" name="Line 14"/>
          <p:cNvSpPr>
            <a:spLocks noChangeShapeType="1"/>
          </p:cNvSpPr>
          <p:nvPr/>
        </p:nvSpPr>
        <p:spPr bwMode="auto">
          <a:xfrm flipH="1" flipV="1">
            <a:off x="5943600" y="838200"/>
            <a:ext cx="381000" cy="9144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98" name="Line 15"/>
          <p:cNvSpPr>
            <a:spLocks noChangeShapeType="1"/>
          </p:cNvSpPr>
          <p:nvPr/>
        </p:nvSpPr>
        <p:spPr bwMode="auto">
          <a:xfrm flipV="1">
            <a:off x="5791200" y="1219200"/>
            <a:ext cx="1676400" cy="10668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399" name="Line 16"/>
          <p:cNvSpPr>
            <a:spLocks noChangeShapeType="1"/>
          </p:cNvSpPr>
          <p:nvPr/>
        </p:nvSpPr>
        <p:spPr bwMode="auto">
          <a:xfrm>
            <a:off x="4572000" y="2514600"/>
            <a:ext cx="1295400" cy="8382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400" name="Line 17"/>
          <p:cNvSpPr>
            <a:spLocks noChangeShapeType="1"/>
          </p:cNvSpPr>
          <p:nvPr/>
        </p:nvSpPr>
        <p:spPr bwMode="auto">
          <a:xfrm>
            <a:off x="4572000" y="2514600"/>
            <a:ext cx="1143000" cy="18288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401" name="Line 18"/>
          <p:cNvSpPr>
            <a:spLocks noChangeShapeType="1"/>
          </p:cNvSpPr>
          <p:nvPr/>
        </p:nvSpPr>
        <p:spPr bwMode="auto">
          <a:xfrm flipH="1">
            <a:off x="2362200" y="4343400"/>
            <a:ext cx="3352800" cy="5334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402" name="Line 19"/>
          <p:cNvSpPr>
            <a:spLocks noChangeShapeType="1"/>
          </p:cNvSpPr>
          <p:nvPr/>
        </p:nvSpPr>
        <p:spPr bwMode="auto">
          <a:xfrm>
            <a:off x="5715000" y="4343400"/>
            <a:ext cx="1295400" cy="10668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403" name="Line 20"/>
          <p:cNvSpPr>
            <a:spLocks noChangeShapeType="1"/>
          </p:cNvSpPr>
          <p:nvPr/>
        </p:nvSpPr>
        <p:spPr bwMode="auto">
          <a:xfrm>
            <a:off x="5867400" y="3352800"/>
            <a:ext cx="1600200" cy="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404" name="Line 21"/>
          <p:cNvSpPr>
            <a:spLocks noChangeShapeType="1"/>
          </p:cNvSpPr>
          <p:nvPr/>
        </p:nvSpPr>
        <p:spPr bwMode="auto">
          <a:xfrm>
            <a:off x="4572000" y="2514600"/>
            <a:ext cx="2438400" cy="28956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405" name="Freeform 22"/>
          <p:cNvSpPr>
            <a:spLocks/>
          </p:cNvSpPr>
          <p:nvPr/>
        </p:nvSpPr>
        <p:spPr bwMode="auto">
          <a:xfrm>
            <a:off x="5862638" y="3352800"/>
            <a:ext cx="2138362" cy="1143000"/>
          </a:xfrm>
          <a:custGeom>
            <a:avLst/>
            <a:gdLst>
              <a:gd name="T0" fmla="*/ 0 w 1347"/>
              <a:gd name="T1" fmla="*/ 0 h 720"/>
              <a:gd name="T2" fmla="*/ 2147483647 w 1347"/>
              <a:gd name="T3" fmla="*/ 1814512500 h 720"/>
              <a:gd name="T4" fmla="*/ 0 60000 65536"/>
              <a:gd name="T5" fmla="*/ 0 60000 65536"/>
            </a:gdLst>
            <a:ahLst/>
            <a:cxnLst>
              <a:cxn ang="T4">
                <a:pos x="T0" y="T1"/>
              </a:cxn>
              <a:cxn ang="T5">
                <a:pos x="T2" y="T3"/>
              </a:cxn>
            </a:cxnLst>
            <a:rect l="0" t="0" r="r" b="b"/>
            <a:pathLst>
              <a:path w="1347" h="720">
                <a:moveTo>
                  <a:pt x="0" y="0"/>
                </a:moveTo>
                <a:lnTo>
                  <a:pt x="1347" y="720"/>
                </a:lnTo>
              </a:path>
            </a:pathLst>
          </a:custGeom>
          <a:noFill/>
          <a:ln w="2857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16406" name="Rectangle 23"/>
          <p:cNvSpPr>
            <a:spLocks noChangeArrowheads="1"/>
          </p:cNvSpPr>
          <p:nvPr/>
        </p:nvSpPr>
        <p:spPr bwMode="auto">
          <a:xfrm>
            <a:off x="990600" y="5791200"/>
            <a:ext cx="307975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n-US" sz="1800" u="sng">
                <a:solidFill>
                  <a:schemeClr val="accent2"/>
                </a:solidFill>
              </a:rPr>
              <a:t>Single-source shortest paths</a:t>
            </a:r>
            <a:endParaRPr lang="en-US" sz="1800">
              <a:solidFill>
                <a:schemeClr val="accent2"/>
              </a:solidFill>
            </a:endParaRPr>
          </a:p>
        </p:txBody>
      </p:sp>
      <p:sp>
        <p:nvSpPr>
          <p:cNvPr id="16407" name="Rectangle 24"/>
          <p:cNvSpPr>
            <a:spLocks noChangeArrowheads="1"/>
          </p:cNvSpPr>
          <p:nvPr/>
        </p:nvSpPr>
        <p:spPr bwMode="auto">
          <a:xfrm>
            <a:off x="152400" y="2590800"/>
            <a:ext cx="715963"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400">
                <a:solidFill>
                  <a:schemeClr val="accent2"/>
                </a:solidFill>
              </a:rPr>
              <a:t>source</a:t>
            </a:r>
          </a:p>
        </p:txBody>
      </p:sp>
      <p:sp>
        <p:nvSpPr>
          <p:cNvPr id="16408" name="Line 25"/>
          <p:cNvSpPr>
            <a:spLocks noChangeShapeType="1"/>
          </p:cNvSpPr>
          <p:nvPr/>
        </p:nvSpPr>
        <p:spPr bwMode="auto">
          <a:xfrm>
            <a:off x="2514600" y="2743200"/>
            <a:ext cx="2362200" cy="914400"/>
          </a:xfrm>
          <a:prstGeom prst="line">
            <a:avLst/>
          </a:prstGeom>
          <a:noFill/>
          <a:ln w="285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title"/>
          </p:nvPr>
        </p:nvSpPr>
        <p:spPr>
          <a:xfrm>
            <a:off x="609600" y="228600"/>
            <a:ext cx="7391400" cy="457200"/>
          </a:xfrm>
          <a:solidFill>
            <a:srgbClr val="CCFF99"/>
          </a:solidFill>
          <a:ln w="3175" cap="flat">
            <a:solidFill>
              <a:schemeClr val="tx1"/>
            </a:solidFill>
            <a:miter lim="800000"/>
            <a:headEnd type="none" w="med" len="med"/>
            <a:tailEnd type="none" w="med" len="med"/>
          </a:ln>
        </p:spPr>
        <p:txBody>
          <a:bodyPr>
            <a:noAutofit/>
          </a:bodyPr>
          <a:lstStyle/>
          <a:p>
            <a:pPr algn="l" eaLnBrk="1" hangingPunct="1"/>
            <a:r>
              <a:rPr lang="el-GR" sz="2400" b="1" dirty="0" smtClean="0">
                <a:latin typeface="Arial" charset="0"/>
              </a:rPr>
              <a:t>Αλγόριθμοι </a:t>
            </a:r>
            <a:r>
              <a:rPr lang="el-GR" sz="2400" b="1" dirty="0" err="1" smtClean="0">
                <a:latin typeface="Arial" charset="0"/>
              </a:rPr>
              <a:t>Τριγωνοποίησης</a:t>
            </a:r>
            <a:r>
              <a:rPr lang="el-GR" sz="2400" b="1" dirty="0" smtClean="0">
                <a:latin typeface="Arial" charset="0"/>
              </a:rPr>
              <a:t> Απλών Πολυγώνων</a:t>
            </a:r>
            <a:endParaRPr lang="en-US" sz="2400" b="1" dirty="0" smtClean="0">
              <a:latin typeface="Arial" charset="0"/>
            </a:endParaRPr>
          </a:p>
        </p:txBody>
      </p:sp>
      <p:sp>
        <p:nvSpPr>
          <p:cNvPr id="17411" name="Rectangle 4"/>
          <p:cNvSpPr>
            <a:spLocks noChangeArrowheads="1"/>
          </p:cNvSpPr>
          <p:nvPr/>
        </p:nvSpPr>
        <p:spPr bwMode="auto">
          <a:xfrm>
            <a:off x="609601" y="914400"/>
            <a:ext cx="8382000" cy="433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0"/>
              </a:spcBef>
              <a:buFontTx/>
              <a:buChar char="•"/>
            </a:pPr>
            <a:r>
              <a:rPr lang="en-US" sz="2000" dirty="0"/>
              <a:t> </a:t>
            </a:r>
            <a:r>
              <a:rPr lang="en-US" sz="1600" dirty="0" smtClean="0"/>
              <a:t>O(n</a:t>
            </a:r>
            <a:r>
              <a:rPr lang="en-US" sz="1600" baseline="30000" dirty="0" smtClean="0"/>
              <a:t>2</a:t>
            </a:r>
            <a:r>
              <a:rPr lang="en-US" sz="1600" dirty="0" smtClean="0"/>
              <a:t>)</a:t>
            </a:r>
            <a:r>
              <a:rPr lang="el-GR" sz="1600" dirty="0" smtClean="0"/>
              <a:t>	</a:t>
            </a:r>
            <a:r>
              <a:rPr lang="en-US" sz="1600" dirty="0"/>
              <a:t>		</a:t>
            </a:r>
            <a:r>
              <a:rPr lang="el-GR" sz="1600" dirty="0" smtClean="0">
                <a:solidFill>
                  <a:schemeClr val="accent2"/>
                </a:solidFill>
              </a:rPr>
              <a:t>Θεώρημα </a:t>
            </a:r>
            <a:r>
              <a:rPr lang="en-US" sz="1600" dirty="0" smtClean="0">
                <a:solidFill>
                  <a:schemeClr val="accent2"/>
                </a:solidFill>
              </a:rPr>
              <a:t>2</a:t>
            </a:r>
            <a:r>
              <a:rPr lang="en-US" sz="1600" dirty="0">
                <a:solidFill>
                  <a:schemeClr val="accent2"/>
                </a:solidFill>
              </a:rPr>
              <a:t>. </a:t>
            </a:r>
            <a:r>
              <a:rPr lang="el-GR" sz="1600" dirty="0" smtClean="0">
                <a:solidFill>
                  <a:schemeClr val="accent2"/>
                </a:solidFill>
              </a:rPr>
              <a:t>Επιπλέον με </a:t>
            </a:r>
            <a:r>
              <a:rPr lang="en-US" sz="1600" dirty="0" smtClean="0">
                <a:solidFill>
                  <a:schemeClr val="accent2"/>
                </a:solidFill>
              </a:rPr>
              <a:t>“</a:t>
            </a:r>
            <a:r>
              <a:rPr lang="en-US" sz="1600" dirty="0">
                <a:solidFill>
                  <a:schemeClr val="accent2"/>
                </a:solidFill>
              </a:rPr>
              <a:t>ear removal”, </a:t>
            </a:r>
            <a:r>
              <a:rPr lang="en-US" sz="1600" dirty="0" err="1">
                <a:solidFill>
                  <a:schemeClr val="accent2"/>
                </a:solidFill>
              </a:rPr>
              <a:t>Lennes</a:t>
            </a:r>
            <a:r>
              <a:rPr lang="en-US" sz="1600" dirty="0">
                <a:solidFill>
                  <a:schemeClr val="accent2"/>
                </a:solidFill>
              </a:rPr>
              <a:t> 1911.</a:t>
            </a:r>
            <a:br>
              <a:rPr lang="en-US" sz="1600" dirty="0">
                <a:solidFill>
                  <a:schemeClr val="accent2"/>
                </a:solidFill>
              </a:rPr>
            </a:br>
            <a:endParaRPr lang="en-US" sz="1600" dirty="0">
              <a:solidFill>
                <a:schemeClr val="accent2"/>
              </a:solidFill>
            </a:endParaRPr>
          </a:p>
          <a:p>
            <a:pPr algn="l">
              <a:spcBef>
                <a:spcPct val="0"/>
              </a:spcBef>
              <a:buFontTx/>
              <a:buChar char="•"/>
            </a:pPr>
            <a:r>
              <a:rPr lang="en-US" sz="1600" dirty="0"/>
              <a:t> O(n log n)		</a:t>
            </a:r>
            <a:r>
              <a:rPr lang="en-US" sz="1600" dirty="0" err="1">
                <a:solidFill>
                  <a:schemeClr val="accent2"/>
                </a:solidFill>
              </a:rPr>
              <a:t>Garey</a:t>
            </a:r>
            <a:r>
              <a:rPr lang="en-US" sz="1600" dirty="0">
                <a:solidFill>
                  <a:schemeClr val="accent2"/>
                </a:solidFill>
              </a:rPr>
              <a:t>-Johnson-</a:t>
            </a:r>
            <a:r>
              <a:rPr lang="en-US" sz="1600" dirty="0" err="1">
                <a:solidFill>
                  <a:schemeClr val="accent2"/>
                </a:solidFill>
              </a:rPr>
              <a:t>Preparata</a:t>
            </a:r>
            <a:r>
              <a:rPr lang="en-US" sz="1600" dirty="0">
                <a:solidFill>
                  <a:schemeClr val="accent2"/>
                </a:solidFill>
              </a:rPr>
              <a:t>-</a:t>
            </a:r>
            <a:r>
              <a:rPr lang="en-US" sz="1600" dirty="0" err="1">
                <a:solidFill>
                  <a:schemeClr val="accent2"/>
                </a:solidFill>
              </a:rPr>
              <a:t>Tarjan</a:t>
            </a:r>
            <a:r>
              <a:rPr lang="en-US" sz="1600" dirty="0">
                <a:solidFill>
                  <a:schemeClr val="accent2"/>
                </a:solidFill>
              </a:rPr>
              <a:t> </a:t>
            </a:r>
            <a:r>
              <a:rPr lang="en-US" sz="1600" dirty="0" smtClean="0">
                <a:solidFill>
                  <a:schemeClr val="accent2"/>
                </a:solidFill>
              </a:rPr>
              <a:t>(</a:t>
            </a:r>
            <a:r>
              <a:rPr lang="el-GR" sz="1600" dirty="0" smtClean="0">
                <a:solidFill>
                  <a:schemeClr val="accent2"/>
                </a:solidFill>
              </a:rPr>
              <a:t>σάρωση επιπέδου</a:t>
            </a:r>
            <a:r>
              <a:rPr lang="en-US" sz="1600" dirty="0" smtClean="0">
                <a:solidFill>
                  <a:schemeClr val="accent2"/>
                </a:solidFill>
              </a:rPr>
              <a:t>) </a:t>
            </a:r>
            <a:r>
              <a:rPr lang="en-US" sz="1600" dirty="0">
                <a:solidFill>
                  <a:schemeClr val="accent2"/>
                </a:solidFill>
              </a:rPr>
              <a:t>1978.</a:t>
            </a:r>
            <a:br>
              <a:rPr lang="en-US" sz="1600" dirty="0">
                <a:solidFill>
                  <a:schemeClr val="accent2"/>
                </a:solidFill>
              </a:rPr>
            </a:br>
            <a:endParaRPr lang="en-US" sz="1600" dirty="0">
              <a:solidFill>
                <a:schemeClr val="accent2"/>
              </a:solidFill>
            </a:endParaRPr>
          </a:p>
          <a:p>
            <a:pPr algn="l">
              <a:spcBef>
                <a:spcPct val="0"/>
              </a:spcBef>
              <a:buFontTx/>
              <a:buChar char="•"/>
            </a:pPr>
            <a:r>
              <a:rPr lang="en-US" sz="1600" dirty="0"/>
              <a:t> O(n log </a:t>
            </a:r>
            <a:r>
              <a:rPr lang="en-US" sz="1600" dirty="0" err="1"/>
              <a:t>log</a:t>
            </a:r>
            <a:r>
              <a:rPr lang="en-US" sz="1600" dirty="0"/>
              <a:t> n)		</a:t>
            </a:r>
            <a:r>
              <a:rPr lang="en-US" sz="1600" dirty="0" err="1">
                <a:solidFill>
                  <a:schemeClr val="accent2"/>
                </a:solidFill>
              </a:rPr>
              <a:t>Tarjan</a:t>
            </a:r>
            <a:r>
              <a:rPr lang="en-US" sz="1600" dirty="0">
                <a:solidFill>
                  <a:schemeClr val="accent2"/>
                </a:solidFill>
              </a:rPr>
              <a:t>-van </a:t>
            </a:r>
            <a:r>
              <a:rPr lang="en-US" sz="1600" dirty="0" err="1">
                <a:solidFill>
                  <a:schemeClr val="accent2"/>
                </a:solidFill>
              </a:rPr>
              <a:t>Wyk</a:t>
            </a:r>
            <a:r>
              <a:rPr lang="en-US" sz="1600" dirty="0">
                <a:solidFill>
                  <a:schemeClr val="accent2"/>
                </a:solidFill>
              </a:rPr>
              <a:t> </a:t>
            </a:r>
            <a:r>
              <a:rPr lang="en-US" sz="1600" dirty="0" smtClean="0">
                <a:solidFill>
                  <a:schemeClr val="accent2"/>
                </a:solidFill>
              </a:rPr>
              <a:t>(</a:t>
            </a:r>
            <a:r>
              <a:rPr lang="el-GR" sz="1600" dirty="0" smtClean="0">
                <a:solidFill>
                  <a:schemeClr val="accent2"/>
                </a:solidFill>
              </a:rPr>
              <a:t>ζυγισμένη τομή </a:t>
            </a:r>
            <a:r>
              <a:rPr lang="en-US" sz="1600" dirty="0" smtClean="0">
                <a:solidFill>
                  <a:schemeClr val="accent2"/>
                </a:solidFill>
              </a:rPr>
              <a:t>&amp; Jordan-</a:t>
            </a:r>
            <a:r>
              <a:rPr lang="el-GR" sz="1600" dirty="0" smtClean="0">
                <a:solidFill>
                  <a:schemeClr val="accent2"/>
                </a:solidFill>
              </a:rPr>
              <a:t>ταξινόμηση</a:t>
            </a:r>
            <a:r>
              <a:rPr lang="en-US" sz="1600" dirty="0" smtClean="0">
                <a:solidFill>
                  <a:schemeClr val="accent2"/>
                </a:solidFill>
              </a:rPr>
              <a:t>) </a:t>
            </a:r>
            <a:r>
              <a:rPr lang="en-US" sz="1600" dirty="0">
                <a:solidFill>
                  <a:schemeClr val="accent2"/>
                </a:solidFill>
              </a:rPr>
              <a:t>1986-88.</a:t>
            </a:r>
            <a:br>
              <a:rPr lang="en-US" sz="1600" dirty="0">
                <a:solidFill>
                  <a:schemeClr val="accent2"/>
                </a:solidFill>
              </a:rPr>
            </a:br>
            <a:endParaRPr lang="en-US" sz="1600" dirty="0">
              <a:solidFill>
                <a:schemeClr val="accent2"/>
              </a:solidFill>
            </a:endParaRPr>
          </a:p>
          <a:p>
            <a:pPr algn="l">
              <a:spcBef>
                <a:spcPct val="0"/>
              </a:spcBef>
              <a:buFontTx/>
              <a:buChar char="•"/>
            </a:pPr>
            <a:r>
              <a:rPr lang="en-US" sz="1600" dirty="0"/>
              <a:t> O(n log* n) </a:t>
            </a:r>
            <a:r>
              <a:rPr lang="el-GR" sz="1600" dirty="0" smtClean="0"/>
              <a:t>αναμενόμενος</a:t>
            </a:r>
            <a:r>
              <a:rPr lang="en-US" sz="1600" dirty="0"/>
              <a:t>	</a:t>
            </a:r>
            <a:r>
              <a:rPr lang="en-US" sz="1600" dirty="0">
                <a:solidFill>
                  <a:schemeClr val="accent2"/>
                </a:solidFill>
              </a:rPr>
              <a:t>Clarkson-</a:t>
            </a:r>
            <a:r>
              <a:rPr lang="en-US" sz="1600" dirty="0" err="1">
                <a:solidFill>
                  <a:schemeClr val="accent2"/>
                </a:solidFill>
              </a:rPr>
              <a:t>Tarjan</a:t>
            </a:r>
            <a:r>
              <a:rPr lang="en-US" sz="1600" dirty="0">
                <a:solidFill>
                  <a:schemeClr val="accent2"/>
                </a:solidFill>
              </a:rPr>
              <a:t>-van </a:t>
            </a:r>
            <a:r>
              <a:rPr lang="en-US" sz="1600" dirty="0" err="1">
                <a:solidFill>
                  <a:schemeClr val="accent2"/>
                </a:solidFill>
              </a:rPr>
              <a:t>Wyk</a:t>
            </a:r>
            <a:r>
              <a:rPr lang="en-US" sz="1600" dirty="0">
                <a:solidFill>
                  <a:schemeClr val="accent2"/>
                </a:solidFill>
              </a:rPr>
              <a:t> 1989.</a:t>
            </a:r>
            <a:br>
              <a:rPr lang="en-US" sz="1600" dirty="0">
                <a:solidFill>
                  <a:schemeClr val="accent2"/>
                </a:solidFill>
              </a:rPr>
            </a:br>
            <a:endParaRPr lang="en-US" sz="1600" dirty="0">
              <a:solidFill>
                <a:schemeClr val="accent2"/>
              </a:solidFill>
            </a:endParaRPr>
          </a:p>
          <a:p>
            <a:pPr algn="l">
              <a:spcBef>
                <a:spcPct val="0"/>
              </a:spcBef>
              <a:buFontTx/>
              <a:buChar char="•"/>
            </a:pPr>
            <a:r>
              <a:rPr lang="en-US" sz="1600" dirty="0"/>
              <a:t> O(n)			</a:t>
            </a:r>
            <a:r>
              <a:rPr lang="en-US" sz="1600" dirty="0" err="1">
                <a:solidFill>
                  <a:schemeClr val="accent2"/>
                </a:solidFill>
              </a:rPr>
              <a:t>Chazelle</a:t>
            </a:r>
            <a:r>
              <a:rPr lang="en-US" sz="1600" dirty="0">
                <a:solidFill>
                  <a:schemeClr val="accent2"/>
                </a:solidFill>
              </a:rPr>
              <a:t> 1991.  </a:t>
            </a:r>
            <a:r>
              <a:rPr lang="en-US" sz="1600" dirty="0" smtClean="0">
                <a:solidFill>
                  <a:schemeClr val="accent2"/>
                </a:solidFill>
              </a:rPr>
              <a:t>[</a:t>
            </a:r>
            <a:r>
              <a:rPr lang="el-GR" sz="1600" dirty="0" smtClean="0">
                <a:solidFill>
                  <a:schemeClr val="accent2"/>
                </a:solidFill>
              </a:rPr>
              <a:t>πολύπλοκο</a:t>
            </a:r>
            <a:r>
              <a:rPr lang="en-US" sz="1600" dirty="0" smtClean="0">
                <a:solidFill>
                  <a:schemeClr val="accent2"/>
                </a:solidFill>
              </a:rPr>
              <a:t>. </a:t>
            </a:r>
            <a:r>
              <a:rPr lang="el-GR" sz="1600" dirty="0" smtClean="0">
                <a:solidFill>
                  <a:schemeClr val="accent2"/>
                </a:solidFill>
              </a:rPr>
              <a:t>Απλοποίηση;</a:t>
            </a:r>
            <a:r>
              <a:rPr lang="en-US" sz="1600" dirty="0" smtClean="0">
                <a:solidFill>
                  <a:schemeClr val="accent2"/>
                </a:solidFill>
              </a:rPr>
              <a:t>]</a:t>
            </a:r>
            <a:r>
              <a:rPr lang="en-US" sz="1600" dirty="0">
                <a:solidFill>
                  <a:schemeClr val="accent2"/>
                </a:solidFill>
              </a:rPr>
              <a:t/>
            </a:r>
            <a:br>
              <a:rPr lang="en-US" sz="1600" dirty="0">
                <a:solidFill>
                  <a:schemeClr val="accent2"/>
                </a:solidFill>
              </a:rPr>
            </a:br>
            <a:endParaRPr lang="en-US" sz="1600" dirty="0">
              <a:solidFill>
                <a:schemeClr val="accent2"/>
              </a:solidFill>
            </a:endParaRPr>
          </a:p>
          <a:p>
            <a:pPr algn="l">
              <a:spcBef>
                <a:spcPct val="0"/>
              </a:spcBef>
              <a:buFontTx/>
              <a:buChar char="•"/>
            </a:pPr>
            <a:r>
              <a:rPr lang="en-US" sz="1600" dirty="0"/>
              <a:t> O(n) </a:t>
            </a:r>
            <a:r>
              <a:rPr lang="el-GR" sz="1600" dirty="0" smtClean="0"/>
              <a:t>αναμενόμενος</a:t>
            </a:r>
            <a:r>
              <a:rPr lang="en-US" sz="1600" dirty="0"/>
              <a:t>		</a:t>
            </a:r>
            <a:r>
              <a:rPr lang="en-US" sz="1600" dirty="0">
                <a:solidFill>
                  <a:schemeClr val="accent2"/>
                </a:solidFill>
              </a:rPr>
              <a:t>Amato-Goodrich-Ramos 2000. </a:t>
            </a:r>
            <a:r>
              <a:rPr lang="en-US" sz="1600" dirty="0" smtClean="0">
                <a:solidFill>
                  <a:schemeClr val="accent2"/>
                </a:solidFill>
              </a:rPr>
              <a:t>[</a:t>
            </a:r>
            <a:r>
              <a:rPr lang="en-US" sz="1600" dirty="0" smtClean="0">
                <a:solidFill>
                  <a:schemeClr val="accent2"/>
                </a:solidFill>
                <a:hlinkClick r:id="rId3" tooltip="LN15"/>
              </a:rPr>
              <a:t>LN15</a:t>
            </a:r>
            <a:r>
              <a:rPr lang="en-US" sz="1600" dirty="0">
                <a:solidFill>
                  <a:schemeClr val="accent2"/>
                </a:solidFill>
              </a:rPr>
              <a:t>]</a:t>
            </a:r>
            <a:br>
              <a:rPr lang="en-US" sz="1600" dirty="0">
                <a:solidFill>
                  <a:schemeClr val="accent2"/>
                </a:solidFill>
              </a:rPr>
            </a:br>
            <a:r>
              <a:rPr lang="en-US" sz="1600" dirty="0"/>
              <a:t/>
            </a:r>
            <a:br>
              <a:rPr lang="en-US" sz="1600" dirty="0"/>
            </a:br>
            <a:r>
              <a:rPr lang="en-US" sz="1600" dirty="0"/>
              <a:t/>
            </a:r>
            <a:br>
              <a:rPr lang="en-US" sz="1600" dirty="0"/>
            </a:br>
            <a:r>
              <a:rPr lang="en-US" sz="1600" dirty="0"/>
              <a:t/>
            </a:r>
            <a:br>
              <a:rPr lang="en-US" sz="1600" dirty="0"/>
            </a:br>
            <a:r>
              <a:rPr lang="el-GR" sz="1600" dirty="0" smtClean="0">
                <a:solidFill>
                  <a:srgbClr val="009900"/>
                </a:solidFill>
              </a:rPr>
              <a:t>Ένας πιθανός υποψήφιος για απλούστερους και αποδοτικούς αλγορίθμους </a:t>
            </a:r>
            <a:r>
              <a:rPr lang="el-GR" sz="1600" dirty="0" err="1" smtClean="0">
                <a:solidFill>
                  <a:srgbClr val="009900"/>
                </a:solidFill>
              </a:rPr>
              <a:t>τριγωνοποίησης</a:t>
            </a:r>
            <a:r>
              <a:rPr lang="el-GR" sz="1600" dirty="0" smtClean="0">
                <a:solidFill>
                  <a:srgbClr val="009900"/>
                </a:solidFill>
              </a:rPr>
              <a:t>:</a:t>
            </a:r>
            <a:endParaRPr lang="en-US" sz="1600" dirty="0">
              <a:solidFill>
                <a:srgbClr val="009900"/>
              </a:solidFill>
            </a:endParaRPr>
          </a:p>
          <a:p>
            <a:pPr algn="l">
              <a:spcBef>
                <a:spcPct val="0"/>
              </a:spcBef>
            </a:pPr>
            <a:endParaRPr lang="en-US" sz="1600" dirty="0">
              <a:solidFill>
                <a:srgbClr val="009900"/>
              </a:solidFill>
            </a:endParaRPr>
          </a:p>
          <a:p>
            <a:pPr algn="l">
              <a:spcBef>
                <a:spcPct val="0"/>
              </a:spcBef>
              <a:buFontTx/>
              <a:buChar char="•"/>
            </a:pPr>
            <a:r>
              <a:rPr lang="el-GR" sz="1600" dirty="0" smtClean="0"/>
              <a:t> </a:t>
            </a:r>
            <a:r>
              <a:rPr lang="el-GR" sz="1600" dirty="0" err="1" smtClean="0"/>
              <a:t>ψευδοτριγωνοποιήσεις</a:t>
            </a:r>
            <a:r>
              <a:rPr lang="en-US" sz="1600" dirty="0">
                <a:solidFill>
                  <a:srgbClr val="009900"/>
                </a:solidFill>
              </a:rPr>
              <a:t>	</a:t>
            </a:r>
            <a:r>
              <a:rPr lang="en-US" sz="1600" dirty="0" err="1">
                <a:solidFill>
                  <a:schemeClr val="accent2"/>
                </a:solidFill>
              </a:rPr>
              <a:t>Mirzaian</a:t>
            </a:r>
            <a:r>
              <a:rPr lang="en-US" sz="1600" dirty="0">
                <a:solidFill>
                  <a:schemeClr val="accent2"/>
                </a:solidFill>
              </a:rPr>
              <a:t> 1988  </a:t>
            </a:r>
            <a:r>
              <a:rPr lang="en-US" sz="1600" dirty="0" smtClean="0">
                <a:solidFill>
                  <a:schemeClr val="accent2"/>
                </a:solidFill>
              </a:rPr>
              <a:t>[</a:t>
            </a:r>
            <a:r>
              <a:rPr lang="en-US" sz="1600" dirty="0" smtClean="0">
                <a:solidFill>
                  <a:schemeClr val="accent2"/>
                </a:solidFill>
                <a:hlinkClick r:id="rId4" tooltip="LN14"/>
              </a:rPr>
              <a:t>LN14</a:t>
            </a:r>
            <a:r>
              <a:rPr lang="en-US" sz="1600" dirty="0">
                <a:solidFill>
                  <a:schemeClr val="accent2"/>
                </a:solidFill>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152400"/>
            <a:ext cx="7772400" cy="1143000"/>
          </a:xfrm>
        </p:spPr>
        <p:txBody>
          <a:bodyPr/>
          <a:lstStyle/>
          <a:p>
            <a:r>
              <a:rPr lang="el-GR" dirty="0" smtClean="0">
                <a:latin typeface="Arial" charset="0"/>
              </a:rPr>
              <a:t>Αλγόριθμος</a:t>
            </a:r>
            <a:endParaRPr lang="en-US" dirty="0" smtClean="0">
              <a:latin typeface="Arial" charset="0"/>
            </a:endParaRPr>
          </a:p>
        </p:txBody>
      </p:sp>
      <p:sp>
        <p:nvSpPr>
          <p:cNvPr id="13316"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grpSp>
        <p:nvGrpSpPr>
          <p:cNvPr id="2" name="Group 11"/>
          <p:cNvGrpSpPr>
            <a:grpSpLocks/>
          </p:cNvGrpSpPr>
          <p:nvPr/>
        </p:nvGrpSpPr>
        <p:grpSpPr bwMode="auto">
          <a:xfrm>
            <a:off x="304800" y="1676355"/>
            <a:ext cx="8534283" cy="4611502"/>
            <a:chOff x="816" y="2317"/>
            <a:chExt cx="4765" cy="1674"/>
          </a:xfrm>
        </p:grpSpPr>
        <p:sp>
          <p:nvSpPr>
            <p:cNvPr id="13320" name="Text Box 7"/>
            <p:cNvSpPr txBox="1">
              <a:spLocks noChangeArrowheads="1"/>
            </p:cNvSpPr>
            <p:nvPr/>
          </p:nvSpPr>
          <p:spPr bwMode="auto">
            <a:xfrm>
              <a:off x="816" y="2317"/>
              <a:ext cx="4765" cy="346"/>
            </a:xfrm>
            <a:prstGeom prst="rect">
              <a:avLst/>
            </a:prstGeom>
            <a:noFill/>
            <a:ln w="9525">
              <a:noFill/>
              <a:miter lim="800000"/>
              <a:headEnd/>
              <a:tailEnd/>
            </a:ln>
          </p:spPr>
          <p:txBody>
            <a:bodyPr wrap="square">
              <a:spAutoFit/>
            </a:bodyPr>
            <a:lstStyle/>
            <a:p>
              <a:r>
                <a:rPr lang="en-US" sz="2800" dirty="0">
                  <a:solidFill>
                    <a:srgbClr val="C00000"/>
                  </a:solidFill>
                </a:rPr>
                <a:t>1. </a:t>
              </a:r>
              <a:r>
                <a:rPr lang="el-GR" sz="2800" dirty="0" err="1" smtClean="0">
                  <a:solidFill>
                    <a:srgbClr val="C00000"/>
                  </a:solidFill>
                </a:rPr>
                <a:t>Τριγωνοποίηση</a:t>
              </a:r>
              <a:r>
                <a:rPr lang="el-GR" sz="2800" dirty="0" smtClean="0">
                  <a:solidFill>
                    <a:srgbClr val="C00000"/>
                  </a:solidFill>
                </a:rPr>
                <a:t> απλού πολυγώνου με γρήγορο αλγόριθμο</a:t>
              </a:r>
              <a:r>
                <a:rPr lang="en-US" sz="2800" dirty="0" smtClean="0">
                  <a:solidFill>
                    <a:srgbClr val="C00000"/>
                  </a:solidFill>
                </a:rPr>
                <a:t>.</a:t>
              </a:r>
              <a:endParaRPr lang="en-US" sz="2800" dirty="0">
                <a:solidFill>
                  <a:srgbClr val="C00000"/>
                </a:solidFill>
              </a:endParaRPr>
            </a:p>
          </p:txBody>
        </p:sp>
        <p:sp>
          <p:nvSpPr>
            <p:cNvPr id="13321" name="Text Box 8"/>
            <p:cNvSpPr txBox="1">
              <a:spLocks noChangeArrowheads="1"/>
            </p:cNvSpPr>
            <p:nvPr/>
          </p:nvSpPr>
          <p:spPr bwMode="auto">
            <a:xfrm>
              <a:off x="1029" y="2760"/>
              <a:ext cx="4552" cy="257"/>
            </a:xfrm>
            <a:prstGeom prst="rect">
              <a:avLst/>
            </a:prstGeom>
            <a:noFill/>
            <a:ln w="9525">
              <a:noFill/>
              <a:miter lim="800000"/>
              <a:headEnd/>
              <a:tailEnd/>
            </a:ln>
          </p:spPr>
          <p:txBody>
            <a:bodyPr wrap="square">
              <a:spAutoFit/>
            </a:bodyPr>
            <a:lstStyle/>
            <a:p>
              <a:r>
                <a:rPr lang="el-GR" sz="2000" dirty="0" smtClean="0"/>
                <a:t>Αναπαράσταση με </a:t>
              </a:r>
              <a:r>
                <a:rPr lang="el-GR" sz="2000" dirty="0" err="1" smtClean="0"/>
                <a:t>διπλοσυνδεδεμένους</a:t>
              </a:r>
              <a:r>
                <a:rPr lang="el-GR" sz="2000" dirty="0" smtClean="0"/>
                <a:t> καταλόγους ακμών ώστε να μπορούμε να μεταβαίνουμε σε γείτονα από ένα τρίγωνο σε σταθερό χρόνο. </a:t>
              </a:r>
              <a:endParaRPr lang="en-US" sz="2000" dirty="0"/>
            </a:p>
          </p:txBody>
        </p:sp>
        <p:sp>
          <p:nvSpPr>
            <p:cNvPr id="13322" name="Text Box 9"/>
            <p:cNvSpPr txBox="1">
              <a:spLocks noChangeArrowheads="1"/>
            </p:cNvSpPr>
            <p:nvPr/>
          </p:nvSpPr>
          <p:spPr bwMode="auto">
            <a:xfrm>
              <a:off x="816" y="3230"/>
              <a:ext cx="3741" cy="190"/>
            </a:xfrm>
            <a:prstGeom prst="rect">
              <a:avLst/>
            </a:prstGeom>
            <a:noFill/>
            <a:ln w="9525">
              <a:noFill/>
              <a:miter lim="800000"/>
              <a:headEnd/>
              <a:tailEnd/>
            </a:ln>
          </p:spPr>
          <p:txBody>
            <a:bodyPr wrap="none">
              <a:spAutoFit/>
            </a:bodyPr>
            <a:lstStyle/>
            <a:p>
              <a:r>
                <a:rPr lang="en-US" sz="2800" dirty="0"/>
                <a:t>2. </a:t>
              </a:r>
              <a:r>
                <a:rPr lang="el-GR" sz="2800" dirty="0" smtClean="0"/>
                <a:t>Παραγωγή ενός 3-χρωματισμού με</a:t>
              </a:r>
              <a:r>
                <a:rPr lang="en-US" sz="2800" dirty="0" smtClean="0"/>
                <a:t> DFS. </a:t>
              </a:r>
              <a:endParaRPr lang="en-US" sz="2800" dirty="0"/>
            </a:p>
          </p:txBody>
        </p:sp>
        <p:sp>
          <p:nvSpPr>
            <p:cNvPr id="13323" name="Text Box 10"/>
            <p:cNvSpPr txBox="1">
              <a:spLocks noChangeArrowheads="1"/>
            </p:cNvSpPr>
            <p:nvPr/>
          </p:nvSpPr>
          <p:spPr bwMode="auto">
            <a:xfrm>
              <a:off x="816" y="3645"/>
              <a:ext cx="4680" cy="346"/>
            </a:xfrm>
            <a:prstGeom prst="rect">
              <a:avLst/>
            </a:prstGeom>
            <a:noFill/>
            <a:ln w="9525">
              <a:noFill/>
              <a:miter lim="800000"/>
              <a:headEnd/>
              <a:tailEnd/>
            </a:ln>
          </p:spPr>
          <p:txBody>
            <a:bodyPr wrap="square">
              <a:spAutoFit/>
            </a:bodyPr>
            <a:lstStyle/>
            <a:p>
              <a:r>
                <a:rPr lang="en-US" sz="2800" dirty="0"/>
                <a:t>3. </a:t>
              </a:r>
              <a:r>
                <a:rPr lang="el-GR" sz="2800" dirty="0" smtClean="0"/>
                <a:t>Επιλέγουμε τη μικρότερη κλάση χρώματος και εκεί τοποθετούμε τις κάμερες</a:t>
              </a:r>
              <a:r>
                <a:rPr lang="en-US" sz="2800" dirty="0" smtClean="0"/>
                <a:t>.</a:t>
              </a:r>
              <a:endParaRPr lang="en-US" sz="2800" dirty="0"/>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bg>
      <p:bgPr>
        <a:solidFill>
          <a:schemeClr val="tx2">
            <a:lumMod val="50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152400"/>
            <a:ext cx="7772400" cy="1143000"/>
          </a:xfrm>
        </p:spPr>
        <p:txBody>
          <a:bodyPr/>
          <a:lstStyle/>
          <a:p>
            <a:r>
              <a:rPr lang="en-US" sz="3600" smtClean="0">
                <a:solidFill>
                  <a:srgbClr val="FFFF00"/>
                </a:solidFill>
                <a:latin typeface="Arial" charset="0"/>
              </a:rPr>
              <a:t>Brute-Force Triangulation </a:t>
            </a:r>
          </a:p>
        </p:txBody>
      </p:sp>
      <p:sp>
        <p:nvSpPr>
          <p:cNvPr id="14339" name="Line 3"/>
          <p:cNvSpPr>
            <a:spLocks noChangeShapeType="1"/>
          </p:cNvSpPr>
          <p:nvPr/>
        </p:nvSpPr>
        <p:spPr bwMode="auto">
          <a:xfrm>
            <a:off x="762000" y="1219200"/>
            <a:ext cx="7696200" cy="1588"/>
          </a:xfrm>
          <a:prstGeom prst="line">
            <a:avLst/>
          </a:prstGeom>
          <a:noFill/>
          <a:ln w="50800">
            <a:pattFill prst="pct80">
              <a:fgClr>
                <a:srgbClr val="00FF00"/>
              </a:fgClr>
              <a:bgClr>
                <a:srgbClr val="FFFFFF"/>
              </a:bgClr>
            </a:pattFill>
            <a:miter lim="800000"/>
            <a:headEnd/>
            <a:tailEnd/>
          </a:ln>
        </p:spPr>
        <p:txBody>
          <a:bodyPr wrap="none"/>
          <a:lstStyle/>
          <a:p>
            <a:endParaRPr lang="en-US"/>
          </a:p>
        </p:txBody>
      </p:sp>
      <p:sp>
        <p:nvSpPr>
          <p:cNvPr id="14340"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14341" name="Text Box 5"/>
          <p:cNvSpPr txBox="1">
            <a:spLocks noChangeArrowheads="1"/>
          </p:cNvSpPr>
          <p:nvPr/>
        </p:nvSpPr>
        <p:spPr bwMode="auto">
          <a:xfrm>
            <a:off x="1203325" y="1639888"/>
            <a:ext cx="2693988" cy="457200"/>
          </a:xfrm>
          <a:prstGeom prst="rect">
            <a:avLst/>
          </a:prstGeom>
          <a:noFill/>
          <a:ln w="9525">
            <a:noFill/>
            <a:miter lim="800000"/>
            <a:headEnd/>
            <a:tailEnd/>
          </a:ln>
        </p:spPr>
        <p:txBody>
          <a:bodyPr wrap="none">
            <a:spAutoFit/>
          </a:bodyPr>
          <a:lstStyle/>
          <a:p>
            <a:r>
              <a:rPr lang="en-US">
                <a:solidFill>
                  <a:schemeClr val="bg1"/>
                </a:solidFill>
              </a:rPr>
              <a:t>1. Find a diagonal.</a:t>
            </a:r>
          </a:p>
        </p:txBody>
      </p:sp>
      <p:sp>
        <p:nvSpPr>
          <p:cNvPr id="14342" name="Text Box 6"/>
          <p:cNvSpPr txBox="1">
            <a:spLocks noChangeArrowheads="1"/>
          </p:cNvSpPr>
          <p:nvPr/>
        </p:nvSpPr>
        <p:spPr bwMode="auto">
          <a:xfrm>
            <a:off x="1203325" y="2173288"/>
            <a:ext cx="7780338" cy="457200"/>
          </a:xfrm>
          <a:prstGeom prst="rect">
            <a:avLst/>
          </a:prstGeom>
          <a:noFill/>
          <a:ln w="9525">
            <a:noFill/>
            <a:miter lim="800000"/>
            <a:headEnd/>
            <a:tailEnd/>
          </a:ln>
        </p:spPr>
        <p:txBody>
          <a:bodyPr wrap="none">
            <a:spAutoFit/>
          </a:bodyPr>
          <a:lstStyle/>
          <a:p>
            <a:r>
              <a:rPr lang="en-US">
                <a:solidFill>
                  <a:schemeClr val="bg1"/>
                </a:solidFill>
              </a:rPr>
              <a:t>2. Triangulate the two resulting subpolygons recursively.</a:t>
            </a:r>
          </a:p>
        </p:txBody>
      </p:sp>
      <p:grpSp>
        <p:nvGrpSpPr>
          <p:cNvPr id="2" name="Group 26"/>
          <p:cNvGrpSpPr>
            <a:grpSpLocks/>
          </p:cNvGrpSpPr>
          <p:nvPr/>
        </p:nvGrpSpPr>
        <p:grpSpPr bwMode="auto">
          <a:xfrm>
            <a:off x="5410200" y="3505200"/>
            <a:ext cx="2133600" cy="1600200"/>
            <a:chOff x="4080" y="3312"/>
            <a:chExt cx="1344" cy="1008"/>
          </a:xfrm>
        </p:grpSpPr>
        <p:sp>
          <p:nvSpPr>
            <p:cNvPr id="14365" name="Freeform 14"/>
            <p:cNvSpPr>
              <a:spLocks/>
            </p:cNvSpPr>
            <p:nvPr/>
          </p:nvSpPr>
          <p:spPr bwMode="auto">
            <a:xfrm>
              <a:off x="4272" y="3312"/>
              <a:ext cx="1152" cy="912"/>
            </a:xfrm>
            <a:custGeom>
              <a:avLst/>
              <a:gdLst>
                <a:gd name="T0" fmla="*/ 288 w 1152"/>
                <a:gd name="T1" fmla="*/ 336 h 912"/>
                <a:gd name="T2" fmla="*/ 0 w 1152"/>
                <a:gd name="T3" fmla="*/ 576 h 912"/>
                <a:gd name="T4" fmla="*/ 432 w 1152"/>
                <a:gd name="T5" fmla="*/ 912 h 912"/>
                <a:gd name="T6" fmla="*/ 816 w 1152"/>
                <a:gd name="T7" fmla="*/ 624 h 912"/>
                <a:gd name="T8" fmla="*/ 192 w 1152"/>
                <a:gd name="T9" fmla="*/ 624 h 912"/>
                <a:gd name="T10" fmla="*/ 192 w 1152"/>
                <a:gd name="T11" fmla="*/ 528 h 912"/>
                <a:gd name="T12" fmla="*/ 1152 w 1152"/>
                <a:gd name="T13" fmla="*/ 432 h 912"/>
                <a:gd name="T14" fmla="*/ 960 w 1152"/>
                <a:gd name="T15" fmla="*/ 0 h 912"/>
                <a:gd name="T16" fmla="*/ 720 w 1152"/>
                <a:gd name="T17" fmla="*/ 240 h 912"/>
                <a:gd name="T18" fmla="*/ 384 w 1152"/>
                <a:gd name="T19" fmla="*/ 144 h 912"/>
                <a:gd name="T20" fmla="*/ 288 w 1152"/>
                <a:gd name="T21" fmla="*/ 336 h 9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52"/>
                <a:gd name="T34" fmla="*/ 0 h 912"/>
                <a:gd name="T35" fmla="*/ 1152 w 1152"/>
                <a:gd name="T36" fmla="*/ 912 h 9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52" h="912">
                  <a:moveTo>
                    <a:pt x="288" y="336"/>
                  </a:moveTo>
                  <a:lnTo>
                    <a:pt x="0" y="576"/>
                  </a:lnTo>
                  <a:lnTo>
                    <a:pt x="432" y="912"/>
                  </a:lnTo>
                  <a:lnTo>
                    <a:pt x="816" y="624"/>
                  </a:lnTo>
                  <a:lnTo>
                    <a:pt x="192" y="624"/>
                  </a:lnTo>
                  <a:lnTo>
                    <a:pt x="192" y="528"/>
                  </a:lnTo>
                  <a:lnTo>
                    <a:pt x="1152" y="432"/>
                  </a:lnTo>
                  <a:lnTo>
                    <a:pt x="960" y="0"/>
                  </a:lnTo>
                  <a:lnTo>
                    <a:pt x="720" y="240"/>
                  </a:lnTo>
                  <a:lnTo>
                    <a:pt x="384" y="144"/>
                  </a:lnTo>
                  <a:lnTo>
                    <a:pt x="288" y="336"/>
                  </a:lnTo>
                  <a:close/>
                </a:path>
              </a:pathLst>
            </a:custGeom>
            <a:noFill/>
            <a:ln w="25400" cap="flat" cmpd="sng">
              <a:solidFill>
                <a:schemeClr val="bg1"/>
              </a:solidFill>
              <a:prstDash val="solid"/>
              <a:round/>
              <a:headEnd type="none" w="med" len="med"/>
              <a:tailEnd type="none" w="med" len="med"/>
            </a:ln>
          </p:spPr>
          <p:txBody>
            <a:bodyPr/>
            <a:lstStyle/>
            <a:p>
              <a:endParaRPr lang="en-US"/>
            </a:p>
          </p:txBody>
        </p:sp>
        <p:sp>
          <p:nvSpPr>
            <p:cNvPr id="14366" name="Oval 15"/>
            <p:cNvSpPr>
              <a:spLocks noChangeArrowheads="1"/>
            </p:cNvSpPr>
            <p:nvPr/>
          </p:nvSpPr>
          <p:spPr bwMode="auto">
            <a:xfrm>
              <a:off x="4656" y="4176"/>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4367" name="Oval 16"/>
            <p:cNvSpPr>
              <a:spLocks noChangeArrowheads="1"/>
            </p:cNvSpPr>
            <p:nvPr/>
          </p:nvSpPr>
          <p:spPr bwMode="auto">
            <a:xfrm>
              <a:off x="4272" y="3840"/>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4368" name="Oval 17"/>
            <p:cNvSpPr>
              <a:spLocks noChangeArrowheads="1"/>
            </p:cNvSpPr>
            <p:nvPr/>
          </p:nvSpPr>
          <p:spPr bwMode="auto">
            <a:xfrm>
              <a:off x="4502" y="364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4369" name="Line 18"/>
            <p:cNvSpPr>
              <a:spLocks noChangeShapeType="1"/>
            </p:cNvSpPr>
            <p:nvPr/>
          </p:nvSpPr>
          <p:spPr bwMode="auto">
            <a:xfrm>
              <a:off x="4512" y="3696"/>
              <a:ext cx="192" cy="528"/>
            </a:xfrm>
            <a:prstGeom prst="line">
              <a:avLst/>
            </a:prstGeom>
            <a:noFill/>
            <a:ln w="9525">
              <a:solidFill>
                <a:schemeClr val="bg1"/>
              </a:solidFill>
              <a:prstDash val="dash"/>
              <a:round/>
              <a:headEnd/>
              <a:tailEnd/>
            </a:ln>
          </p:spPr>
          <p:txBody>
            <a:bodyPr/>
            <a:lstStyle/>
            <a:p>
              <a:endParaRPr lang="en-US"/>
            </a:p>
          </p:txBody>
        </p:sp>
        <p:sp>
          <p:nvSpPr>
            <p:cNvPr id="14370" name="Text Box 19"/>
            <p:cNvSpPr txBox="1">
              <a:spLocks noChangeArrowheads="1"/>
            </p:cNvSpPr>
            <p:nvPr/>
          </p:nvSpPr>
          <p:spPr bwMode="auto">
            <a:xfrm>
              <a:off x="4368" y="3408"/>
              <a:ext cx="232" cy="250"/>
            </a:xfrm>
            <a:prstGeom prst="rect">
              <a:avLst/>
            </a:prstGeom>
            <a:noFill/>
            <a:ln w="9525">
              <a:noFill/>
              <a:miter lim="800000"/>
              <a:headEnd/>
              <a:tailEnd/>
            </a:ln>
          </p:spPr>
          <p:txBody>
            <a:bodyPr wrap="none">
              <a:spAutoFit/>
            </a:bodyPr>
            <a:lstStyle/>
            <a:p>
              <a:r>
                <a:rPr lang="en-US" i="1">
                  <a:solidFill>
                    <a:schemeClr val="bg1"/>
                  </a:solidFill>
                </a:rPr>
                <a:t>w</a:t>
              </a:r>
            </a:p>
          </p:txBody>
        </p:sp>
        <p:sp>
          <p:nvSpPr>
            <p:cNvPr id="14371" name="Text Box 20"/>
            <p:cNvSpPr txBox="1">
              <a:spLocks noChangeArrowheads="1"/>
            </p:cNvSpPr>
            <p:nvPr/>
          </p:nvSpPr>
          <p:spPr bwMode="auto">
            <a:xfrm>
              <a:off x="4416" y="4070"/>
              <a:ext cx="205" cy="250"/>
            </a:xfrm>
            <a:prstGeom prst="rect">
              <a:avLst/>
            </a:prstGeom>
            <a:noFill/>
            <a:ln w="9525">
              <a:noFill/>
              <a:miter lim="800000"/>
              <a:headEnd/>
              <a:tailEnd/>
            </a:ln>
          </p:spPr>
          <p:txBody>
            <a:bodyPr wrap="none">
              <a:spAutoFit/>
            </a:bodyPr>
            <a:lstStyle/>
            <a:p>
              <a:r>
                <a:rPr lang="en-US" i="1">
                  <a:solidFill>
                    <a:schemeClr val="bg1"/>
                  </a:solidFill>
                </a:rPr>
                <a:t>u</a:t>
              </a:r>
            </a:p>
          </p:txBody>
        </p:sp>
        <p:sp>
          <p:nvSpPr>
            <p:cNvPr id="14372" name="Oval 21"/>
            <p:cNvSpPr>
              <a:spLocks noChangeArrowheads="1"/>
            </p:cNvSpPr>
            <p:nvPr/>
          </p:nvSpPr>
          <p:spPr bwMode="auto">
            <a:xfrm>
              <a:off x="4433" y="389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4373" name="Text Box 22"/>
            <p:cNvSpPr txBox="1">
              <a:spLocks noChangeArrowheads="1"/>
            </p:cNvSpPr>
            <p:nvPr/>
          </p:nvSpPr>
          <p:spPr bwMode="auto">
            <a:xfrm>
              <a:off x="4080" y="3744"/>
              <a:ext cx="196" cy="250"/>
            </a:xfrm>
            <a:prstGeom prst="rect">
              <a:avLst/>
            </a:prstGeom>
            <a:noFill/>
            <a:ln w="9525">
              <a:noFill/>
              <a:miter lim="800000"/>
              <a:headEnd/>
              <a:tailEnd/>
            </a:ln>
          </p:spPr>
          <p:txBody>
            <a:bodyPr wrap="none">
              <a:spAutoFit/>
            </a:bodyPr>
            <a:lstStyle/>
            <a:p>
              <a:r>
                <a:rPr lang="en-US" i="1">
                  <a:solidFill>
                    <a:schemeClr val="bg1"/>
                  </a:solidFill>
                </a:rPr>
                <a:t>v</a:t>
              </a:r>
            </a:p>
          </p:txBody>
        </p:sp>
      </p:grpSp>
      <p:grpSp>
        <p:nvGrpSpPr>
          <p:cNvPr id="3" name="Group 25"/>
          <p:cNvGrpSpPr>
            <a:grpSpLocks/>
          </p:cNvGrpSpPr>
          <p:nvPr/>
        </p:nvGrpSpPr>
        <p:grpSpPr bwMode="auto">
          <a:xfrm>
            <a:off x="1905000" y="3657600"/>
            <a:ext cx="2286000" cy="2149475"/>
            <a:chOff x="96" y="2928"/>
            <a:chExt cx="1440" cy="1354"/>
          </a:xfrm>
        </p:grpSpPr>
        <p:sp>
          <p:nvSpPr>
            <p:cNvPr id="14356" name="Line 11"/>
            <p:cNvSpPr>
              <a:spLocks noChangeShapeType="1"/>
            </p:cNvSpPr>
            <p:nvPr/>
          </p:nvSpPr>
          <p:spPr bwMode="auto">
            <a:xfrm>
              <a:off x="576" y="3216"/>
              <a:ext cx="96" cy="816"/>
            </a:xfrm>
            <a:prstGeom prst="line">
              <a:avLst/>
            </a:prstGeom>
            <a:noFill/>
            <a:ln w="25400">
              <a:solidFill>
                <a:srgbClr val="FF00FF"/>
              </a:solidFill>
              <a:prstDash val="dash"/>
              <a:round/>
              <a:headEnd/>
              <a:tailEnd/>
            </a:ln>
          </p:spPr>
          <p:txBody>
            <a:bodyPr/>
            <a:lstStyle/>
            <a:p>
              <a:endParaRPr lang="en-US"/>
            </a:p>
          </p:txBody>
        </p:sp>
        <p:grpSp>
          <p:nvGrpSpPr>
            <p:cNvPr id="4" name="Group 24"/>
            <p:cNvGrpSpPr>
              <a:grpSpLocks/>
            </p:cNvGrpSpPr>
            <p:nvPr/>
          </p:nvGrpSpPr>
          <p:grpSpPr bwMode="auto">
            <a:xfrm>
              <a:off x="96" y="2928"/>
              <a:ext cx="1440" cy="1354"/>
              <a:chOff x="96" y="2928"/>
              <a:chExt cx="1440" cy="1354"/>
            </a:xfrm>
          </p:grpSpPr>
          <p:sp>
            <p:nvSpPr>
              <p:cNvPr id="14358" name="Freeform 7"/>
              <p:cNvSpPr>
                <a:spLocks/>
              </p:cNvSpPr>
              <p:nvPr/>
            </p:nvSpPr>
            <p:spPr bwMode="auto">
              <a:xfrm>
                <a:off x="288" y="2976"/>
                <a:ext cx="1248" cy="1056"/>
              </a:xfrm>
              <a:custGeom>
                <a:avLst/>
                <a:gdLst>
                  <a:gd name="T0" fmla="*/ 0 w 1248"/>
                  <a:gd name="T1" fmla="*/ 384 h 1056"/>
                  <a:gd name="T2" fmla="*/ 288 w 1248"/>
                  <a:gd name="T3" fmla="*/ 240 h 1056"/>
                  <a:gd name="T4" fmla="*/ 288 w 1248"/>
                  <a:gd name="T5" fmla="*/ 0 h 1056"/>
                  <a:gd name="T6" fmla="*/ 576 w 1248"/>
                  <a:gd name="T7" fmla="*/ 96 h 1056"/>
                  <a:gd name="T8" fmla="*/ 720 w 1248"/>
                  <a:gd name="T9" fmla="*/ 288 h 1056"/>
                  <a:gd name="T10" fmla="*/ 864 w 1248"/>
                  <a:gd name="T11" fmla="*/ 0 h 1056"/>
                  <a:gd name="T12" fmla="*/ 1248 w 1248"/>
                  <a:gd name="T13" fmla="*/ 48 h 1056"/>
                  <a:gd name="T14" fmla="*/ 1104 w 1248"/>
                  <a:gd name="T15" fmla="*/ 768 h 1056"/>
                  <a:gd name="T16" fmla="*/ 816 w 1248"/>
                  <a:gd name="T17" fmla="*/ 576 h 1056"/>
                  <a:gd name="T18" fmla="*/ 432 w 1248"/>
                  <a:gd name="T19" fmla="*/ 672 h 1056"/>
                  <a:gd name="T20" fmla="*/ 672 w 1248"/>
                  <a:gd name="T21" fmla="*/ 720 h 1056"/>
                  <a:gd name="T22" fmla="*/ 384 w 1248"/>
                  <a:gd name="T23" fmla="*/ 1056 h 1056"/>
                  <a:gd name="T24" fmla="*/ 0 w 1248"/>
                  <a:gd name="T25" fmla="*/ 384 h 105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48"/>
                  <a:gd name="T40" fmla="*/ 0 h 1056"/>
                  <a:gd name="T41" fmla="*/ 1248 w 1248"/>
                  <a:gd name="T42" fmla="*/ 1056 h 105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48" h="1056">
                    <a:moveTo>
                      <a:pt x="0" y="384"/>
                    </a:moveTo>
                    <a:lnTo>
                      <a:pt x="288" y="240"/>
                    </a:lnTo>
                    <a:lnTo>
                      <a:pt x="288" y="0"/>
                    </a:lnTo>
                    <a:lnTo>
                      <a:pt x="576" y="96"/>
                    </a:lnTo>
                    <a:lnTo>
                      <a:pt x="720" y="288"/>
                    </a:lnTo>
                    <a:lnTo>
                      <a:pt x="864" y="0"/>
                    </a:lnTo>
                    <a:lnTo>
                      <a:pt x="1248" y="48"/>
                    </a:lnTo>
                    <a:lnTo>
                      <a:pt x="1104" y="768"/>
                    </a:lnTo>
                    <a:lnTo>
                      <a:pt x="816" y="576"/>
                    </a:lnTo>
                    <a:lnTo>
                      <a:pt x="432" y="672"/>
                    </a:lnTo>
                    <a:lnTo>
                      <a:pt x="672" y="720"/>
                    </a:lnTo>
                    <a:lnTo>
                      <a:pt x="384" y="1056"/>
                    </a:lnTo>
                    <a:lnTo>
                      <a:pt x="0" y="384"/>
                    </a:lnTo>
                    <a:close/>
                  </a:path>
                </a:pathLst>
              </a:custGeom>
              <a:noFill/>
              <a:ln w="25400" cap="flat" cmpd="sng">
                <a:solidFill>
                  <a:schemeClr val="bg1"/>
                </a:solidFill>
                <a:prstDash val="solid"/>
                <a:round/>
                <a:headEnd type="none" w="med" len="med"/>
                <a:tailEnd type="none" w="med" len="med"/>
              </a:ln>
            </p:spPr>
            <p:txBody>
              <a:bodyPr/>
              <a:lstStyle/>
              <a:p>
                <a:endParaRPr lang="en-US"/>
              </a:p>
            </p:txBody>
          </p:sp>
          <p:sp>
            <p:nvSpPr>
              <p:cNvPr id="14359" name="Text Box 8"/>
              <p:cNvSpPr txBox="1">
                <a:spLocks noChangeArrowheads="1"/>
              </p:cNvSpPr>
              <p:nvPr/>
            </p:nvSpPr>
            <p:spPr bwMode="auto">
              <a:xfrm>
                <a:off x="624" y="4032"/>
                <a:ext cx="205" cy="250"/>
              </a:xfrm>
              <a:prstGeom prst="rect">
                <a:avLst/>
              </a:prstGeom>
              <a:noFill/>
              <a:ln w="9525">
                <a:noFill/>
                <a:miter lim="800000"/>
                <a:headEnd/>
                <a:tailEnd/>
              </a:ln>
            </p:spPr>
            <p:txBody>
              <a:bodyPr wrap="none">
                <a:spAutoFit/>
              </a:bodyPr>
              <a:lstStyle/>
              <a:p>
                <a:r>
                  <a:rPr lang="en-US" i="1">
                    <a:solidFill>
                      <a:schemeClr val="bg1"/>
                    </a:solidFill>
                  </a:rPr>
                  <a:t>u</a:t>
                </a:r>
              </a:p>
            </p:txBody>
          </p:sp>
          <p:sp>
            <p:nvSpPr>
              <p:cNvPr id="14360" name="Text Box 9"/>
              <p:cNvSpPr txBox="1">
                <a:spLocks noChangeArrowheads="1"/>
              </p:cNvSpPr>
              <p:nvPr/>
            </p:nvSpPr>
            <p:spPr bwMode="auto">
              <a:xfrm>
                <a:off x="96" y="3360"/>
                <a:ext cx="196" cy="250"/>
              </a:xfrm>
              <a:prstGeom prst="rect">
                <a:avLst/>
              </a:prstGeom>
              <a:noFill/>
              <a:ln w="9525">
                <a:noFill/>
                <a:miter lim="800000"/>
                <a:headEnd/>
                <a:tailEnd/>
              </a:ln>
            </p:spPr>
            <p:txBody>
              <a:bodyPr wrap="none">
                <a:spAutoFit/>
              </a:bodyPr>
              <a:lstStyle/>
              <a:p>
                <a:r>
                  <a:rPr lang="en-US" i="1">
                    <a:solidFill>
                      <a:schemeClr val="bg1"/>
                    </a:solidFill>
                  </a:rPr>
                  <a:t>v</a:t>
                </a:r>
              </a:p>
            </p:txBody>
          </p:sp>
          <p:sp>
            <p:nvSpPr>
              <p:cNvPr id="14361" name="Oval 10"/>
              <p:cNvSpPr>
                <a:spLocks noChangeArrowheads="1"/>
              </p:cNvSpPr>
              <p:nvPr/>
            </p:nvSpPr>
            <p:spPr bwMode="auto">
              <a:xfrm>
                <a:off x="528" y="3168"/>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4362" name="Oval 12"/>
              <p:cNvSpPr>
                <a:spLocks noChangeArrowheads="1"/>
              </p:cNvSpPr>
              <p:nvPr/>
            </p:nvSpPr>
            <p:spPr bwMode="auto">
              <a:xfrm>
                <a:off x="240" y="3312"/>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4363" name="Oval 13"/>
              <p:cNvSpPr>
                <a:spLocks noChangeArrowheads="1"/>
              </p:cNvSpPr>
              <p:nvPr/>
            </p:nvSpPr>
            <p:spPr bwMode="auto">
              <a:xfrm>
                <a:off x="633" y="4001"/>
                <a:ext cx="69" cy="69"/>
              </a:xfrm>
              <a:prstGeom prst="ellipse">
                <a:avLst/>
              </a:prstGeom>
              <a:solidFill>
                <a:srgbClr val="FFFF00"/>
              </a:solidFill>
              <a:ln w="9525">
                <a:solidFill>
                  <a:srgbClr val="FFFF00"/>
                </a:solidFill>
                <a:round/>
                <a:headEnd/>
                <a:tailEnd/>
              </a:ln>
            </p:spPr>
            <p:txBody>
              <a:bodyPr wrap="none" anchor="ctr"/>
              <a:lstStyle/>
              <a:p>
                <a:endParaRPr lang="en-US"/>
              </a:p>
            </p:txBody>
          </p:sp>
          <p:sp>
            <p:nvSpPr>
              <p:cNvPr id="14364" name="Text Box 23"/>
              <p:cNvSpPr txBox="1">
                <a:spLocks noChangeArrowheads="1"/>
              </p:cNvSpPr>
              <p:nvPr/>
            </p:nvSpPr>
            <p:spPr bwMode="auto">
              <a:xfrm>
                <a:off x="336" y="2928"/>
                <a:ext cx="232" cy="250"/>
              </a:xfrm>
              <a:prstGeom prst="rect">
                <a:avLst/>
              </a:prstGeom>
              <a:noFill/>
              <a:ln w="9525">
                <a:noFill/>
                <a:miter lim="800000"/>
                <a:headEnd/>
                <a:tailEnd/>
              </a:ln>
            </p:spPr>
            <p:txBody>
              <a:bodyPr wrap="none">
                <a:spAutoFit/>
              </a:bodyPr>
              <a:lstStyle/>
              <a:p>
                <a:r>
                  <a:rPr lang="en-US" i="1">
                    <a:solidFill>
                      <a:schemeClr val="bg1"/>
                    </a:solidFill>
                  </a:rPr>
                  <a:t>w</a:t>
                </a:r>
              </a:p>
            </p:txBody>
          </p:sp>
        </p:grpSp>
      </p:grpSp>
      <p:sp>
        <p:nvSpPr>
          <p:cNvPr id="802843" name="Text Box 27"/>
          <p:cNvSpPr txBox="1">
            <a:spLocks noChangeArrowheads="1"/>
          </p:cNvSpPr>
          <p:nvPr/>
        </p:nvSpPr>
        <p:spPr bwMode="auto">
          <a:xfrm>
            <a:off x="1203325" y="2982913"/>
            <a:ext cx="2838450" cy="396875"/>
          </a:xfrm>
          <a:prstGeom prst="rect">
            <a:avLst/>
          </a:prstGeom>
          <a:noFill/>
          <a:ln w="9525">
            <a:noFill/>
            <a:miter lim="800000"/>
            <a:headEnd/>
            <a:tailEnd/>
          </a:ln>
        </p:spPr>
        <p:txBody>
          <a:bodyPr wrap="none">
            <a:spAutoFit/>
          </a:bodyPr>
          <a:lstStyle/>
          <a:p>
            <a:r>
              <a:rPr lang="en-US">
                <a:solidFill>
                  <a:schemeClr val="bg1"/>
                </a:solidFill>
              </a:rPr>
              <a:t>How to find a diagonal?</a:t>
            </a:r>
          </a:p>
        </p:txBody>
      </p:sp>
      <p:sp>
        <p:nvSpPr>
          <p:cNvPr id="802844" name="Text Box 28"/>
          <p:cNvSpPr txBox="1">
            <a:spLocks noChangeArrowheads="1"/>
          </p:cNvSpPr>
          <p:nvPr/>
        </p:nvSpPr>
        <p:spPr bwMode="auto">
          <a:xfrm>
            <a:off x="1066800" y="4062413"/>
            <a:ext cx="896938" cy="581025"/>
          </a:xfrm>
          <a:prstGeom prst="rect">
            <a:avLst/>
          </a:prstGeom>
          <a:noFill/>
          <a:ln w="9525">
            <a:noFill/>
            <a:miter lim="800000"/>
            <a:headEnd/>
            <a:tailEnd/>
          </a:ln>
        </p:spPr>
        <p:txBody>
          <a:bodyPr wrap="none">
            <a:spAutoFit/>
          </a:bodyPr>
          <a:lstStyle/>
          <a:p>
            <a:r>
              <a:rPr lang="en-US" sz="1600">
                <a:solidFill>
                  <a:schemeClr val="bg1"/>
                </a:solidFill>
              </a:rPr>
              <a:t>leftmost</a:t>
            </a:r>
          </a:p>
          <a:p>
            <a:r>
              <a:rPr lang="en-US" sz="1600">
                <a:solidFill>
                  <a:schemeClr val="bg1"/>
                </a:solidFill>
              </a:rPr>
              <a:t>  vertex</a:t>
            </a:r>
          </a:p>
        </p:txBody>
      </p:sp>
      <p:sp>
        <p:nvSpPr>
          <p:cNvPr id="802845" name="Text Box 29"/>
          <p:cNvSpPr txBox="1">
            <a:spLocks noChangeArrowheads="1"/>
          </p:cNvSpPr>
          <p:nvPr/>
        </p:nvSpPr>
        <p:spPr bwMode="auto">
          <a:xfrm>
            <a:off x="3276600" y="5105400"/>
            <a:ext cx="1082675" cy="457200"/>
          </a:xfrm>
          <a:prstGeom prst="rect">
            <a:avLst/>
          </a:prstGeom>
          <a:noFill/>
          <a:ln w="9525">
            <a:noFill/>
            <a:miter lim="800000"/>
            <a:headEnd/>
            <a:tailEnd/>
          </a:ln>
        </p:spPr>
        <p:txBody>
          <a:bodyPr wrap="none">
            <a:spAutoFit/>
          </a:bodyPr>
          <a:lstStyle/>
          <a:p>
            <a:r>
              <a:rPr lang="en-US">
                <a:solidFill>
                  <a:schemeClr val="bg1"/>
                </a:solidFill>
              </a:rPr>
              <a:t>case 1</a:t>
            </a:r>
          </a:p>
        </p:txBody>
      </p:sp>
      <p:sp>
        <p:nvSpPr>
          <p:cNvPr id="802846" name="Text Box 30"/>
          <p:cNvSpPr txBox="1">
            <a:spLocks noChangeArrowheads="1"/>
          </p:cNvSpPr>
          <p:nvPr/>
        </p:nvSpPr>
        <p:spPr bwMode="auto">
          <a:xfrm>
            <a:off x="6858000" y="4724400"/>
            <a:ext cx="1082675" cy="457200"/>
          </a:xfrm>
          <a:prstGeom prst="rect">
            <a:avLst/>
          </a:prstGeom>
          <a:noFill/>
          <a:ln w="9525">
            <a:noFill/>
            <a:miter lim="800000"/>
            <a:headEnd/>
            <a:tailEnd/>
          </a:ln>
        </p:spPr>
        <p:txBody>
          <a:bodyPr wrap="none">
            <a:spAutoFit/>
          </a:bodyPr>
          <a:lstStyle/>
          <a:p>
            <a:r>
              <a:rPr lang="en-US">
                <a:solidFill>
                  <a:schemeClr val="bg1"/>
                </a:solidFill>
              </a:rPr>
              <a:t>case 2</a:t>
            </a:r>
          </a:p>
        </p:txBody>
      </p:sp>
      <p:sp>
        <p:nvSpPr>
          <p:cNvPr id="802847" name="Line 31"/>
          <p:cNvSpPr>
            <a:spLocks noChangeShapeType="1"/>
          </p:cNvSpPr>
          <p:nvPr/>
        </p:nvSpPr>
        <p:spPr bwMode="auto">
          <a:xfrm flipV="1">
            <a:off x="5867400" y="4495800"/>
            <a:ext cx="152400" cy="533400"/>
          </a:xfrm>
          <a:prstGeom prst="line">
            <a:avLst/>
          </a:prstGeom>
          <a:noFill/>
          <a:ln w="9525">
            <a:solidFill>
              <a:srgbClr val="00FFFF"/>
            </a:solidFill>
            <a:round/>
            <a:headEnd/>
            <a:tailEnd type="triangle" w="med" len="med"/>
          </a:ln>
        </p:spPr>
        <p:txBody>
          <a:bodyPr/>
          <a:lstStyle/>
          <a:p>
            <a:endParaRPr lang="en-US"/>
          </a:p>
        </p:txBody>
      </p:sp>
      <p:sp>
        <p:nvSpPr>
          <p:cNvPr id="802848" name="Line 32"/>
          <p:cNvSpPr>
            <a:spLocks noChangeShapeType="1"/>
          </p:cNvSpPr>
          <p:nvPr/>
        </p:nvSpPr>
        <p:spPr bwMode="auto">
          <a:xfrm>
            <a:off x="5791200" y="4419600"/>
            <a:ext cx="152400" cy="76200"/>
          </a:xfrm>
          <a:prstGeom prst="line">
            <a:avLst/>
          </a:prstGeom>
          <a:noFill/>
          <a:ln w="25400">
            <a:solidFill>
              <a:srgbClr val="FF00FF"/>
            </a:solidFill>
            <a:prstDash val="sysDot"/>
            <a:round/>
            <a:headEnd/>
            <a:tailEnd/>
          </a:ln>
        </p:spPr>
        <p:txBody>
          <a:bodyPr/>
          <a:lstStyle/>
          <a:p>
            <a:endParaRPr lang="en-US"/>
          </a:p>
        </p:txBody>
      </p:sp>
      <p:sp>
        <p:nvSpPr>
          <p:cNvPr id="802849" name="Text Box 33"/>
          <p:cNvSpPr txBox="1">
            <a:spLocks noChangeArrowheads="1"/>
          </p:cNvSpPr>
          <p:nvPr/>
        </p:nvSpPr>
        <p:spPr bwMode="auto">
          <a:xfrm>
            <a:off x="5546725" y="5013325"/>
            <a:ext cx="815975" cy="581025"/>
          </a:xfrm>
          <a:prstGeom prst="rect">
            <a:avLst/>
          </a:prstGeom>
          <a:noFill/>
          <a:ln w="9525">
            <a:noFill/>
            <a:miter lim="800000"/>
            <a:headEnd/>
            <a:tailEnd/>
          </a:ln>
        </p:spPr>
        <p:txBody>
          <a:bodyPr wrap="none">
            <a:spAutoFit/>
          </a:bodyPr>
          <a:lstStyle/>
          <a:p>
            <a:r>
              <a:rPr lang="en-US" sz="1600">
                <a:solidFill>
                  <a:schemeClr val="bg1"/>
                </a:solidFill>
              </a:rPr>
              <a:t>closest</a:t>
            </a:r>
          </a:p>
          <a:p>
            <a:r>
              <a:rPr lang="en-US" sz="1600">
                <a:solidFill>
                  <a:schemeClr val="bg1"/>
                </a:solidFill>
              </a:rPr>
              <a:t>  to </a:t>
            </a:r>
            <a:r>
              <a:rPr lang="en-US" sz="1600" i="1">
                <a:solidFill>
                  <a:schemeClr val="bg1"/>
                </a:solidFill>
              </a:rPr>
              <a:t>v</a:t>
            </a:r>
          </a:p>
        </p:txBody>
      </p:sp>
      <p:sp>
        <p:nvSpPr>
          <p:cNvPr id="802850" name="Text Box 34"/>
          <p:cNvSpPr txBox="1">
            <a:spLocks noChangeArrowheads="1"/>
          </p:cNvSpPr>
          <p:nvPr/>
        </p:nvSpPr>
        <p:spPr bwMode="auto">
          <a:xfrm>
            <a:off x="1279525" y="5907088"/>
            <a:ext cx="5775325" cy="457200"/>
          </a:xfrm>
          <a:prstGeom prst="rect">
            <a:avLst/>
          </a:prstGeom>
          <a:noFill/>
          <a:ln w="9525">
            <a:noFill/>
            <a:miter lim="800000"/>
            <a:headEnd/>
            <a:tailEnd/>
          </a:ln>
        </p:spPr>
        <p:txBody>
          <a:bodyPr wrap="none">
            <a:spAutoFit/>
          </a:bodyPr>
          <a:lstStyle/>
          <a:p>
            <a:r>
              <a:rPr lang="en-US" i="1">
                <a:solidFill>
                  <a:schemeClr val="bg1"/>
                </a:solidFill>
              </a:rPr>
              <a:t>O</a:t>
            </a:r>
            <a:r>
              <a:rPr lang="en-US">
                <a:solidFill>
                  <a:schemeClr val="bg1"/>
                </a:solidFill>
              </a:rPr>
              <a:t>(</a:t>
            </a:r>
            <a:r>
              <a:rPr lang="en-US" i="1">
                <a:solidFill>
                  <a:schemeClr val="bg1"/>
                </a:solidFill>
              </a:rPr>
              <a:t>n</a:t>
            </a:r>
            <a:r>
              <a:rPr lang="en-US">
                <a:solidFill>
                  <a:schemeClr val="bg1"/>
                </a:solidFill>
              </a:rPr>
              <a:t>) time to find a diagonal at every step.</a:t>
            </a:r>
          </a:p>
        </p:txBody>
      </p:sp>
      <p:grpSp>
        <p:nvGrpSpPr>
          <p:cNvPr id="5" name="Group 37"/>
          <p:cNvGrpSpPr>
            <a:grpSpLocks/>
          </p:cNvGrpSpPr>
          <p:nvPr/>
        </p:nvGrpSpPr>
        <p:grpSpPr bwMode="auto">
          <a:xfrm>
            <a:off x="1279525" y="6324600"/>
            <a:ext cx="4151313" cy="492125"/>
            <a:chOff x="806" y="3984"/>
            <a:chExt cx="2615" cy="310"/>
          </a:xfrm>
        </p:grpSpPr>
        <p:sp>
          <p:nvSpPr>
            <p:cNvPr id="14354" name="Text Box 35"/>
            <p:cNvSpPr txBox="1">
              <a:spLocks noChangeArrowheads="1"/>
            </p:cNvSpPr>
            <p:nvPr/>
          </p:nvSpPr>
          <p:spPr bwMode="auto">
            <a:xfrm>
              <a:off x="806" y="4006"/>
              <a:ext cx="2615" cy="288"/>
            </a:xfrm>
            <a:prstGeom prst="rect">
              <a:avLst/>
            </a:prstGeom>
            <a:noFill/>
            <a:ln w="9525">
              <a:noFill/>
              <a:miter lim="800000"/>
              <a:headEnd/>
              <a:tailEnd/>
            </a:ln>
          </p:spPr>
          <p:txBody>
            <a:bodyPr wrap="none">
              <a:spAutoFit/>
            </a:bodyPr>
            <a:lstStyle/>
            <a:p>
              <a:r>
                <a:rPr lang="en-US">
                  <a:solidFill>
                    <a:srgbClr val="FF00FF"/>
                  </a:solidFill>
                  <a:sym typeface="Symbol" pitchFamily="18" charset="2"/>
                </a:rPr>
                <a:t>(</a:t>
              </a:r>
              <a:r>
                <a:rPr lang="en-US" i="1">
                  <a:solidFill>
                    <a:srgbClr val="FF00FF"/>
                  </a:solidFill>
                  <a:sym typeface="Symbol" pitchFamily="18" charset="2"/>
                </a:rPr>
                <a:t>n</a:t>
              </a:r>
              <a:r>
                <a:rPr lang="en-US">
                  <a:solidFill>
                    <a:srgbClr val="FF00FF"/>
                  </a:solidFill>
                  <a:sym typeface="Symbol" pitchFamily="18" charset="2"/>
                </a:rPr>
                <a:t>  )</a:t>
              </a:r>
              <a:r>
                <a:rPr lang="en-US">
                  <a:sym typeface="Symbol" pitchFamily="18" charset="2"/>
                </a:rPr>
                <a:t> </a:t>
              </a:r>
              <a:r>
                <a:rPr lang="en-US">
                  <a:solidFill>
                    <a:schemeClr val="bg1"/>
                  </a:solidFill>
                  <a:sym typeface="Symbol" pitchFamily="18" charset="2"/>
                </a:rPr>
                <a:t>time in the worst case. </a:t>
              </a:r>
            </a:p>
          </p:txBody>
        </p:sp>
        <p:sp>
          <p:nvSpPr>
            <p:cNvPr id="14355" name="Text Box 36"/>
            <p:cNvSpPr txBox="1">
              <a:spLocks noChangeArrowheads="1"/>
            </p:cNvSpPr>
            <p:nvPr/>
          </p:nvSpPr>
          <p:spPr bwMode="auto">
            <a:xfrm>
              <a:off x="1152" y="3984"/>
              <a:ext cx="196" cy="231"/>
            </a:xfrm>
            <a:prstGeom prst="rect">
              <a:avLst/>
            </a:prstGeom>
            <a:noFill/>
            <a:ln w="9525">
              <a:noFill/>
              <a:miter lim="800000"/>
              <a:headEnd/>
              <a:tailEnd/>
            </a:ln>
          </p:spPr>
          <p:txBody>
            <a:bodyPr wrap="none">
              <a:spAutoFit/>
            </a:bodyPr>
            <a:lstStyle/>
            <a:p>
              <a:r>
                <a:rPr lang="en-US" sz="1800">
                  <a:solidFill>
                    <a:srgbClr val="FF00FF"/>
                  </a:solidFill>
                </a:rPr>
                <a:t>2</a:t>
              </a: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02843"/>
                                        </p:tgtEl>
                                        <p:attrNameLst>
                                          <p:attrName>style.visibility</p:attrName>
                                        </p:attrNameLst>
                                      </p:cBhvr>
                                      <p:to>
                                        <p:strVal val="visible"/>
                                      </p:to>
                                    </p:set>
                                    <p:animEffect transition="in" filter="box(in)">
                                      <p:cBhvr>
                                        <p:cTn id="7" dur="500"/>
                                        <p:tgtEl>
                                          <p:spTgt spid="80284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802845"/>
                                        </p:tgtEl>
                                        <p:attrNameLst>
                                          <p:attrName>style.visibility</p:attrName>
                                        </p:attrNameLst>
                                      </p:cBhvr>
                                      <p:to>
                                        <p:strVal val="visible"/>
                                      </p:to>
                                    </p:set>
                                    <p:animEffect transition="in" filter="blinds(horizontal)">
                                      <p:cBhvr>
                                        <p:cTn id="15" dur="500"/>
                                        <p:tgtEl>
                                          <p:spTgt spid="80284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02844"/>
                                        </p:tgtEl>
                                        <p:attrNameLst>
                                          <p:attrName>style.visibility</p:attrName>
                                        </p:attrNameLst>
                                      </p:cBhvr>
                                      <p:to>
                                        <p:strVal val="visible"/>
                                      </p:to>
                                    </p:set>
                                    <p:animEffect transition="in" filter="blinds(horizontal)">
                                      <p:cBhvr>
                                        <p:cTn id="18" dur="500"/>
                                        <p:tgtEl>
                                          <p:spTgt spid="80284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02847"/>
                                        </p:tgtEl>
                                        <p:attrNameLst>
                                          <p:attrName>style.visibility</p:attrName>
                                        </p:attrNameLst>
                                      </p:cBhvr>
                                      <p:to>
                                        <p:strVal val="visible"/>
                                      </p:to>
                                    </p:set>
                                    <p:animEffect transition="in" filter="blinds(horizontal)">
                                      <p:cBhvr>
                                        <p:cTn id="23" dur="500"/>
                                        <p:tgtEl>
                                          <p:spTgt spid="802847"/>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802849"/>
                                        </p:tgtEl>
                                        <p:attrNameLst>
                                          <p:attrName>style.visibility</p:attrName>
                                        </p:attrNameLst>
                                      </p:cBhvr>
                                      <p:to>
                                        <p:strVal val="visible"/>
                                      </p:to>
                                    </p:set>
                                    <p:animEffect transition="in" filter="blinds(horizontal)">
                                      <p:cBhvr>
                                        <p:cTn id="26" dur="500"/>
                                        <p:tgtEl>
                                          <p:spTgt spid="802849"/>
                                        </p:tgtEl>
                                      </p:cBhvr>
                                    </p:animEffect>
                                  </p:childTnLst>
                                </p:cTn>
                              </p:par>
                              <p:par>
                                <p:cTn id="27" presetID="3" presetClass="entr" presetSubtype="10" fill="hold" grpId="0" nodeType="withEffect">
                                  <p:stCondLst>
                                    <p:cond delay="0"/>
                                  </p:stCondLst>
                                  <p:childTnLst>
                                    <p:set>
                                      <p:cBhvr>
                                        <p:cTn id="28" dur="1" fill="hold">
                                          <p:stCondLst>
                                            <p:cond delay="0"/>
                                          </p:stCondLst>
                                        </p:cTn>
                                        <p:tgtEl>
                                          <p:spTgt spid="802846"/>
                                        </p:tgtEl>
                                        <p:attrNameLst>
                                          <p:attrName>style.visibility</p:attrName>
                                        </p:attrNameLst>
                                      </p:cBhvr>
                                      <p:to>
                                        <p:strVal val="visible"/>
                                      </p:to>
                                    </p:set>
                                    <p:animEffect transition="in" filter="blinds(horizontal)">
                                      <p:cBhvr>
                                        <p:cTn id="29" dur="500"/>
                                        <p:tgtEl>
                                          <p:spTgt spid="802846"/>
                                        </p:tgtEl>
                                      </p:cBhvr>
                                    </p:animEffect>
                                  </p:childTnLst>
                                </p:cTn>
                              </p:par>
                              <p:par>
                                <p:cTn id="30" presetID="3" presetClass="entr" presetSubtype="10" fill="hold" nodeType="with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blinds(horizontal)">
                                      <p:cBhvr>
                                        <p:cTn id="32" dur="500"/>
                                        <p:tgtEl>
                                          <p:spTgt spid="2"/>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802848"/>
                                        </p:tgtEl>
                                        <p:attrNameLst>
                                          <p:attrName>style.visibility</p:attrName>
                                        </p:attrNameLst>
                                      </p:cBhvr>
                                      <p:to>
                                        <p:strVal val="visible"/>
                                      </p:to>
                                    </p:set>
                                    <p:animEffect transition="in" filter="blinds(horizontal)">
                                      <p:cBhvr>
                                        <p:cTn id="35" dur="500"/>
                                        <p:tgtEl>
                                          <p:spTgt spid="802848"/>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802850"/>
                                        </p:tgtEl>
                                        <p:attrNameLst>
                                          <p:attrName>style.visibility</p:attrName>
                                        </p:attrNameLst>
                                      </p:cBhvr>
                                      <p:to>
                                        <p:strVal val="visible"/>
                                      </p:to>
                                    </p:set>
                                    <p:animEffect transition="in" filter="box(in)">
                                      <p:cBhvr>
                                        <p:cTn id="40" dur="500"/>
                                        <p:tgtEl>
                                          <p:spTgt spid="802850"/>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nodeType="clickEffect">
                                  <p:stCondLst>
                                    <p:cond delay="0"/>
                                  </p:stCondLst>
                                  <p:childTnLst>
                                    <p:set>
                                      <p:cBhvr>
                                        <p:cTn id="44" dur="1" fill="hold">
                                          <p:stCondLst>
                                            <p:cond delay="0"/>
                                          </p:stCondLst>
                                        </p:cTn>
                                        <p:tgtEl>
                                          <p:spTgt spid="5"/>
                                        </p:tgtEl>
                                        <p:attrNameLst>
                                          <p:attrName>style.visibility</p:attrName>
                                        </p:attrNameLst>
                                      </p:cBhvr>
                                      <p:to>
                                        <p:strVal val="visible"/>
                                      </p:to>
                                    </p:set>
                                    <p:animEffect transition="in" filter="slide(fromBottom)">
                                      <p:cBhvr>
                                        <p:cTn id="4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2843" grpId="0"/>
      <p:bldP spid="802844" grpId="0"/>
      <p:bldP spid="802845" grpId="0"/>
      <p:bldP spid="802846" grpId="0"/>
      <p:bldP spid="802847" grpId="0" animBg="1"/>
      <p:bldP spid="802848" grpId="0" animBg="1"/>
      <p:bldP spid="802849" grpId="0"/>
      <p:bldP spid="8028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0"/>
            <a:ext cx="7772400" cy="1143000"/>
          </a:xfrm>
        </p:spPr>
        <p:txBody>
          <a:bodyPr/>
          <a:lstStyle/>
          <a:p>
            <a:pPr algn="l" eaLnBrk="1" hangingPunct="1"/>
            <a:r>
              <a:rPr lang="el-GR" sz="4000" u="sng" dirty="0" smtClean="0">
                <a:latin typeface="Arial" charset="0"/>
              </a:rPr>
              <a:t>Αναφορές</a:t>
            </a:r>
            <a:r>
              <a:rPr lang="en-US" sz="4000" dirty="0" smtClean="0">
                <a:latin typeface="Arial" charset="0"/>
              </a:rPr>
              <a:t>:</a:t>
            </a:r>
          </a:p>
        </p:txBody>
      </p:sp>
      <p:sp>
        <p:nvSpPr>
          <p:cNvPr id="3075" name="Text Box 3"/>
          <p:cNvSpPr txBox="1">
            <a:spLocks noChangeArrowheads="1"/>
          </p:cNvSpPr>
          <p:nvPr/>
        </p:nvSpPr>
        <p:spPr bwMode="auto">
          <a:xfrm>
            <a:off x="822325" y="2403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algn="l" eaLnBrk="1" hangingPunct="1">
              <a:spcBef>
                <a:spcPct val="0"/>
              </a:spcBef>
            </a:pPr>
            <a:endParaRPr lang="en-US" sz="2400">
              <a:solidFill>
                <a:schemeClr val="tx1"/>
              </a:solidFill>
              <a:latin typeface="Times New Roman" pitchFamily="18" charset="0"/>
            </a:endParaRPr>
          </a:p>
        </p:txBody>
      </p:sp>
      <p:sp>
        <p:nvSpPr>
          <p:cNvPr id="3076" name="Rectangle 4"/>
          <p:cNvSpPr>
            <a:spLocks noChangeArrowheads="1"/>
          </p:cNvSpPr>
          <p:nvPr/>
        </p:nvSpPr>
        <p:spPr bwMode="auto">
          <a:xfrm>
            <a:off x="304800" y="990600"/>
            <a:ext cx="86868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742950" lvl="1" indent="-285750" algn="l">
              <a:lnSpc>
                <a:spcPct val="70000"/>
              </a:lnSpc>
              <a:spcBef>
                <a:spcPct val="20000"/>
              </a:spcBef>
              <a:buFontTx/>
              <a:buChar char="•"/>
            </a:pPr>
            <a:endParaRPr lang="en-US" sz="2400" dirty="0">
              <a:solidFill>
                <a:schemeClr val="tx1"/>
              </a:solidFill>
              <a:latin typeface="Arial Narrow" pitchFamily="34" charset="0"/>
            </a:endParaRPr>
          </a:p>
          <a:p>
            <a:pPr marL="742950" lvl="1" indent="-285750" algn="l">
              <a:lnSpc>
                <a:spcPct val="70000"/>
              </a:lnSpc>
              <a:spcBef>
                <a:spcPct val="20000"/>
              </a:spcBef>
              <a:buFontTx/>
              <a:buChar char="•"/>
            </a:pPr>
            <a:r>
              <a:rPr lang="en-US" sz="2400" dirty="0">
                <a:solidFill>
                  <a:schemeClr val="tx1"/>
                </a:solidFill>
              </a:rPr>
              <a:t> [M. de </a:t>
            </a:r>
            <a:r>
              <a:rPr lang="en-US" sz="2400" dirty="0" smtClean="0">
                <a:solidFill>
                  <a:schemeClr val="tx1"/>
                </a:solidFill>
              </a:rPr>
              <a:t>Berg </a:t>
            </a:r>
            <a:r>
              <a:rPr lang="en-US" sz="2400" dirty="0">
                <a:solidFill>
                  <a:schemeClr val="tx1"/>
                </a:solidFill>
              </a:rPr>
              <a:t>et al] </a:t>
            </a:r>
            <a:r>
              <a:rPr lang="el-GR" sz="2400" dirty="0" smtClean="0">
                <a:solidFill>
                  <a:schemeClr val="tx1"/>
                </a:solidFill>
              </a:rPr>
              <a:t>Κεφάλαιο 3</a:t>
            </a:r>
            <a:endParaRPr lang="en-US" sz="2400" dirty="0">
              <a:solidFill>
                <a:schemeClr val="tx1"/>
              </a:solidFill>
            </a:endParaRPr>
          </a:p>
          <a:p>
            <a:pPr marL="742950" lvl="1" indent="-285750" algn="l">
              <a:lnSpc>
                <a:spcPct val="70000"/>
              </a:lnSpc>
              <a:spcBef>
                <a:spcPct val="20000"/>
              </a:spcBef>
              <a:buFontTx/>
              <a:buChar char="•"/>
            </a:pPr>
            <a:r>
              <a:rPr lang="en-US" sz="2400" dirty="0">
                <a:solidFill>
                  <a:schemeClr val="tx1"/>
                </a:solidFill>
              </a:rPr>
              <a:t> [Preparata-Shamos’85] </a:t>
            </a:r>
            <a:r>
              <a:rPr lang="el-GR" sz="2400" dirty="0" smtClean="0"/>
              <a:t>Κεφάλαιο </a:t>
            </a:r>
            <a:r>
              <a:rPr lang="en-US" sz="2400" dirty="0" smtClean="0">
                <a:solidFill>
                  <a:schemeClr val="tx1"/>
                </a:solidFill>
              </a:rPr>
              <a:t>6</a:t>
            </a:r>
            <a:endParaRPr lang="en-US" sz="2400" dirty="0">
              <a:solidFill>
                <a:schemeClr val="tx1"/>
              </a:solidFill>
            </a:endParaRPr>
          </a:p>
          <a:p>
            <a:pPr marL="742950" lvl="1" indent="-285750" algn="l">
              <a:lnSpc>
                <a:spcPct val="70000"/>
              </a:lnSpc>
              <a:spcBef>
                <a:spcPct val="20000"/>
              </a:spcBef>
              <a:buFontTx/>
              <a:buChar char="•"/>
            </a:pPr>
            <a:r>
              <a:rPr lang="en-US" sz="2400" dirty="0">
                <a:solidFill>
                  <a:schemeClr val="tx1"/>
                </a:solidFill>
              </a:rPr>
              <a:t> [O’Rourke’98] </a:t>
            </a:r>
            <a:r>
              <a:rPr lang="el-GR" sz="2400" dirty="0" smtClean="0"/>
              <a:t>Κεφάλαιο </a:t>
            </a:r>
            <a:r>
              <a:rPr lang="en-US" sz="2400" dirty="0" smtClean="0">
                <a:solidFill>
                  <a:schemeClr val="tx1"/>
                </a:solidFill>
              </a:rPr>
              <a:t>1</a:t>
            </a:r>
            <a:r>
              <a:rPr lang="en-US" sz="2400" dirty="0">
                <a:solidFill>
                  <a:schemeClr val="tx1"/>
                </a:solidFill>
              </a:rPr>
              <a:t/>
            </a:r>
            <a:br>
              <a:rPr lang="en-US" sz="2400" dirty="0">
                <a:solidFill>
                  <a:schemeClr val="tx1"/>
                </a:solidFill>
              </a:rPr>
            </a:br>
            <a:r>
              <a:rPr lang="en-US" sz="2400" dirty="0">
                <a:solidFill>
                  <a:schemeClr val="tx1"/>
                </a:solidFill>
              </a:rPr>
              <a:t/>
            </a:r>
            <a:br>
              <a:rPr lang="en-US" sz="2400" dirty="0">
                <a:solidFill>
                  <a:schemeClr val="tx1"/>
                </a:solidFill>
              </a:rPr>
            </a:br>
            <a:endParaRPr lang="en-US" sz="2400" dirty="0">
              <a:solidFill>
                <a:schemeClr val="tx1"/>
              </a:solidFill>
            </a:endParaRPr>
          </a:p>
          <a:p>
            <a:pPr marL="342900" indent="-342900" algn="l">
              <a:lnSpc>
                <a:spcPct val="70000"/>
              </a:lnSpc>
              <a:spcBef>
                <a:spcPct val="20000"/>
              </a:spcBef>
            </a:pPr>
            <a:r>
              <a:rPr lang="el-GR" sz="3600" u="sng" dirty="0" smtClean="0">
                <a:solidFill>
                  <a:schemeClr val="accent2"/>
                </a:solidFill>
              </a:rPr>
              <a:t>Εφαρμογές</a:t>
            </a:r>
            <a:r>
              <a:rPr lang="en-US" sz="3600" dirty="0" smtClean="0">
                <a:solidFill>
                  <a:schemeClr val="accent2"/>
                </a:solidFill>
              </a:rPr>
              <a:t>:</a:t>
            </a:r>
            <a:endParaRPr lang="en-US" sz="3600" dirty="0">
              <a:solidFill>
                <a:schemeClr val="accent2"/>
              </a:solidFill>
            </a:endParaRPr>
          </a:p>
          <a:p>
            <a:pPr marL="742950" lvl="1" indent="-285750" algn="l">
              <a:lnSpc>
                <a:spcPct val="70000"/>
              </a:lnSpc>
              <a:spcBef>
                <a:spcPct val="20000"/>
              </a:spcBef>
            </a:pPr>
            <a:r>
              <a:rPr lang="en-US" sz="3200" dirty="0">
                <a:solidFill>
                  <a:schemeClr val="accent2"/>
                </a:solidFill>
              </a:rPr>
              <a:t> </a:t>
            </a:r>
            <a:r>
              <a:rPr lang="en-US" sz="2400" dirty="0">
                <a:solidFill>
                  <a:schemeClr val="accent2"/>
                </a:solidFill>
              </a:rPr>
              <a:t>  </a:t>
            </a:r>
          </a:p>
          <a:p>
            <a:pPr marL="742950" lvl="1" indent="-285750" algn="l">
              <a:lnSpc>
                <a:spcPct val="70000"/>
              </a:lnSpc>
              <a:spcBef>
                <a:spcPct val="20000"/>
              </a:spcBef>
              <a:buFont typeface="Wingdings" pitchFamily="2" charset="2"/>
              <a:buChar char="q"/>
            </a:pPr>
            <a:r>
              <a:rPr lang="en-US" sz="2400" dirty="0">
                <a:solidFill>
                  <a:schemeClr val="accent2"/>
                </a:solidFill>
              </a:rPr>
              <a:t> </a:t>
            </a:r>
            <a:r>
              <a:rPr lang="el-GR" sz="2400" dirty="0" smtClean="0">
                <a:solidFill>
                  <a:schemeClr val="accent2"/>
                </a:solidFill>
              </a:rPr>
              <a:t>Γραφικά</a:t>
            </a:r>
            <a:r>
              <a:rPr lang="en-US" sz="2400" dirty="0" smtClean="0">
                <a:solidFill>
                  <a:schemeClr val="accent2"/>
                </a:solidFill>
              </a:rPr>
              <a:t>: </a:t>
            </a:r>
            <a:r>
              <a:rPr lang="en-US" sz="2400" dirty="0">
                <a:solidFill>
                  <a:schemeClr val="accent2"/>
                </a:solidFill>
              </a:rPr>
              <a:t>Ray Shooting</a:t>
            </a:r>
          </a:p>
          <a:p>
            <a:pPr marL="742950" lvl="1" indent="-285750" algn="l">
              <a:spcBef>
                <a:spcPct val="0"/>
              </a:spcBef>
              <a:buFont typeface="Wingdings" pitchFamily="2" charset="2"/>
              <a:buChar char="q"/>
            </a:pPr>
            <a:r>
              <a:rPr lang="en-US" sz="2400" dirty="0">
                <a:solidFill>
                  <a:schemeClr val="accent2"/>
                </a:solidFill>
              </a:rPr>
              <a:t> </a:t>
            </a:r>
            <a:r>
              <a:rPr lang="el-GR" sz="2400" dirty="0" smtClean="0">
                <a:solidFill>
                  <a:schemeClr val="accent2"/>
                </a:solidFill>
              </a:rPr>
              <a:t>Ρομποτική</a:t>
            </a:r>
            <a:r>
              <a:rPr lang="en-US" sz="2400" dirty="0" smtClean="0">
                <a:solidFill>
                  <a:schemeClr val="accent2"/>
                </a:solidFill>
              </a:rPr>
              <a:t>: </a:t>
            </a:r>
            <a:r>
              <a:rPr lang="el-GR" sz="2400" dirty="0" err="1" smtClean="0">
                <a:solidFill>
                  <a:schemeClr val="accent2"/>
                </a:solidFill>
              </a:rPr>
              <a:t>Γεωδεσικά</a:t>
            </a:r>
            <a:r>
              <a:rPr lang="el-GR" sz="2400" dirty="0" smtClean="0">
                <a:solidFill>
                  <a:schemeClr val="accent2"/>
                </a:solidFill>
              </a:rPr>
              <a:t> ελάχιστα μονοπάτια σε πολύγωνα, ορατότητα</a:t>
            </a:r>
            <a:endParaRPr lang="en-US" sz="2400" dirty="0">
              <a:solidFill>
                <a:schemeClr val="accent2"/>
              </a:solidFill>
            </a:endParaRPr>
          </a:p>
          <a:p>
            <a:pPr marL="742950" lvl="1" indent="-285750" algn="l">
              <a:spcBef>
                <a:spcPct val="0"/>
              </a:spcBef>
              <a:buFont typeface="Wingdings" pitchFamily="2" charset="2"/>
              <a:buChar char="q"/>
            </a:pPr>
            <a:r>
              <a:rPr lang="en-US" sz="2400" dirty="0">
                <a:solidFill>
                  <a:schemeClr val="accent2"/>
                </a:solidFill>
              </a:rPr>
              <a:t> GIS: </a:t>
            </a:r>
            <a:r>
              <a:rPr lang="el-GR" sz="2400" dirty="0" smtClean="0">
                <a:solidFill>
                  <a:schemeClr val="accent2"/>
                </a:solidFill>
              </a:rPr>
              <a:t>Αναζήτηση σημείου στο επίπεδο</a:t>
            </a:r>
            <a:endParaRPr lang="en-US" sz="2400" dirty="0">
              <a:solidFill>
                <a:schemeClr val="accent2"/>
              </a:solidFill>
            </a:endParaRPr>
          </a:p>
          <a:p>
            <a:pPr marL="742950" lvl="1" indent="-285750" algn="l">
              <a:spcBef>
                <a:spcPct val="0"/>
              </a:spcBef>
              <a:buFont typeface="Wingdings" pitchFamily="2" charset="2"/>
              <a:buChar char="q"/>
            </a:pPr>
            <a:r>
              <a:rPr lang="en-US" sz="2400" dirty="0">
                <a:solidFill>
                  <a:schemeClr val="accent2"/>
                </a:solidFill>
              </a:rPr>
              <a:t> </a:t>
            </a:r>
            <a:r>
              <a:rPr lang="en-US" sz="2400" dirty="0" smtClean="0">
                <a:solidFill>
                  <a:schemeClr val="accent2"/>
                </a:solidFill>
              </a:rPr>
              <a:t>. </a:t>
            </a:r>
            <a:r>
              <a:rPr lang="en-US" sz="2400" dirty="0">
                <a:solidFill>
                  <a:schemeClr val="accent2"/>
                </a:solidFill>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152400"/>
            <a:ext cx="7772400" cy="1143000"/>
          </a:xfrm>
        </p:spPr>
        <p:txBody>
          <a:bodyPr>
            <a:normAutofit fontScale="90000"/>
          </a:bodyPr>
          <a:lstStyle/>
          <a:p>
            <a:r>
              <a:rPr lang="el-GR" sz="4000" dirty="0" err="1" smtClean="0">
                <a:latin typeface="Arial" charset="0"/>
              </a:rPr>
              <a:t>Τριγωνοποίηση</a:t>
            </a:r>
            <a:r>
              <a:rPr lang="el-GR" sz="4000" dirty="0" smtClean="0">
                <a:latin typeface="Arial" charset="0"/>
              </a:rPr>
              <a:t> Κυρτού Πολυγώνου</a:t>
            </a:r>
            <a:endParaRPr lang="en-US" sz="4000" dirty="0" smtClean="0">
              <a:latin typeface="Arial" charset="0"/>
            </a:endParaRPr>
          </a:p>
        </p:txBody>
      </p:sp>
      <p:sp>
        <p:nvSpPr>
          <p:cNvPr id="15364"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15365" name="Freeform 6"/>
          <p:cNvSpPr>
            <a:spLocks/>
          </p:cNvSpPr>
          <p:nvPr/>
        </p:nvSpPr>
        <p:spPr bwMode="auto">
          <a:xfrm>
            <a:off x="2743200" y="1752600"/>
            <a:ext cx="3429000" cy="2438400"/>
          </a:xfrm>
          <a:custGeom>
            <a:avLst/>
            <a:gdLst>
              <a:gd name="T0" fmla="*/ 1488 w 2160"/>
              <a:gd name="T1" fmla="*/ 1536 h 1536"/>
              <a:gd name="T2" fmla="*/ 2064 w 2160"/>
              <a:gd name="T3" fmla="*/ 1344 h 1536"/>
              <a:gd name="T4" fmla="*/ 2160 w 2160"/>
              <a:gd name="T5" fmla="*/ 720 h 1536"/>
              <a:gd name="T6" fmla="*/ 1776 w 2160"/>
              <a:gd name="T7" fmla="*/ 144 h 1536"/>
              <a:gd name="T8" fmla="*/ 1056 w 2160"/>
              <a:gd name="T9" fmla="*/ 0 h 1536"/>
              <a:gd name="T10" fmla="*/ 432 w 2160"/>
              <a:gd name="T11" fmla="*/ 96 h 1536"/>
              <a:gd name="T12" fmla="*/ 0 w 2160"/>
              <a:gd name="T13" fmla="*/ 528 h 1536"/>
              <a:gd name="T14" fmla="*/ 144 w 2160"/>
              <a:gd name="T15" fmla="*/ 1248 h 1536"/>
              <a:gd name="T16" fmla="*/ 1488 w 2160"/>
              <a:gd name="T17" fmla="*/ 1536 h 15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160"/>
              <a:gd name="T28" fmla="*/ 0 h 1536"/>
              <a:gd name="T29" fmla="*/ 2160 w 2160"/>
              <a:gd name="T30" fmla="*/ 1536 h 1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160" h="1536">
                <a:moveTo>
                  <a:pt x="1488" y="1536"/>
                </a:moveTo>
                <a:lnTo>
                  <a:pt x="2064" y="1344"/>
                </a:lnTo>
                <a:lnTo>
                  <a:pt x="2160" y="720"/>
                </a:lnTo>
                <a:lnTo>
                  <a:pt x="1776" y="144"/>
                </a:lnTo>
                <a:lnTo>
                  <a:pt x="1056" y="0"/>
                </a:lnTo>
                <a:lnTo>
                  <a:pt x="432" y="96"/>
                </a:lnTo>
                <a:lnTo>
                  <a:pt x="0" y="528"/>
                </a:lnTo>
                <a:lnTo>
                  <a:pt x="144" y="1248"/>
                </a:lnTo>
                <a:lnTo>
                  <a:pt x="1488" y="1536"/>
                </a:lnTo>
                <a:close/>
              </a:path>
            </a:pathLst>
          </a:custGeom>
          <a:noFill/>
          <a:ln w="25400" cap="flat" cmpd="sng">
            <a:solidFill>
              <a:srgbClr val="0070C0"/>
            </a:solidFill>
            <a:prstDash val="solid"/>
            <a:round/>
            <a:headEnd type="none" w="med" len="med"/>
            <a:tailEnd type="none" w="med" len="med"/>
          </a:ln>
        </p:spPr>
        <p:txBody>
          <a:bodyPr/>
          <a:lstStyle/>
          <a:p>
            <a:endParaRPr lang="en-US"/>
          </a:p>
        </p:txBody>
      </p:sp>
      <p:sp>
        <p:nvSpPr>
          <p:cNvPr id="804871" name="Line 7"/>
          <p:cNvSpPr>
            <a:spLocks noChangeShapeType="1"/>
          </p:cNvSpPr>
          <p:nvPr/>
        </p:nvSpPr>
        <p:spPr bwMode="auto">
          <a:xfrm flipV="1">
            <a:off x="5105400" y="2895600"/>
            <a:ext cx="1066800" cy="1295400"/>
          </a:xfrm>
          <a:prstGeom prst="line">
            <a:avLst/>
          </a:prstGeom>
          <a:noFill/>
          <a:ln w="25400">
            <a:solidFill>
              <a:srgbClr val="C00000"/>
            </a:solidFill>
            <a:prstDash val="dash"/>
            <a:round/>
            <a:headEnd/>
            <a:tailEnd/>
          </a:ln>
        </p:spPr>
        <p:txBody>
          <a:bodyPr/>
          <a:lstStyle/>
          <a:p>
            <a:endParaRPr lang="en-US"/>
          </a:p>
        </p:txBody>
      </p:sp>
      <p:sp>
        <p:nvSpPr>
          <p:cNvPr id="804872" name="Line 8"/>
          <p:cNvSpPr>
            <a:spLocks noChangeShapeType="1"/>
          </p:cNvSpPr>
          <p:nvPr/>
        </p:nvSpPr>
        <p:spPr bwMode="auto">
          <a:xfrm flipV="1">
            <a:off x="5105400" y="1981200"/>
            <a:ext cx="457200" cy="2209800"/>
          </a:xfrm>
          <a:prstGeom prst="line">
            <a:avLst/>
          </a:prstGeom>
          <a:noFill/>
          <a:ln w="25400">
            <a:solidFill>
              <a:srgbClr val="C00000"/>
            </a:solidFill>
            <a:prstDash val="dash"/>
            <a:round/>
            <a:headEnd/>
            <a:tailEnd/>
          </a:ln>
        </p:spPr>
        <p:txBody>
          <a:bodyPr/>
          <a:lstStyle/>
          <a:p>
            <a:endParaRPr lang="en-US"/>
          </a:p>
        </p:txBody>
      </p:sp>
      <p:sp>
        <p:nvSpPr>
          <p:cNvPr id="804873" name="Line 9"/>
          <p:cNvSpPr>
            <a:spLocks noChangeShapeType="1"/>
          </p:cNvSpPr>
          <p:nvPr/>
        </p:nvSpPr>
        <p:spPr bwMode="auto">
          <a:xfrm flipH="1" flipV="1">
            <a:off x="4419600" y="1752600"/>
            <a:ext cx="685800" cy="2438400"/>
          </a:xfrm>
          <a:prstGeom prst="line">
            <a:avLst/>
          </a:prstGeom>
          <a:noFill/>
          <a:ln w="25400">
            <a:solidFill>
              <a:srgbClr val="C00000"/>
            </a:solidFill>
            <a:prstDash val="dash"/>
            <a:round/>
            <a:headEnd/>
            <a:tailEnd/>
          </a:ln>
        </p:spPr>
        <p:txBody>
          <a:bodyPr/>
          <a:lstStyle/>
          <a:p>
            <a:endParaRPr lang="en-US"/>
          </a:p>
        </p:txBody>
      </p:sp>
      <p:sp>
        <p:nvSpPr>
          <p:cNvPr id="804874" name="Line 10"/>
          <p:cNvSpPr>
            <a:spLocks noChangeShapeType="1"/>
          </p:cNvSpPr>
          <p:nvPr/>
        </p:nvSpPr>
        <p:spPr bwMode="auto">
          <a:xfrm flipH="1" flipV="1">
            <a:off x="3429000" y="1905000"/>
            <a:ext cx="1676400" cy="2286000"/>
          </a:xfrm>
          <a:prstGeom prst="line">
            <a:avLst/>
          </a:prstGeom>
          <a:noFill/>
          <a:ln w="25400">
            <a:solidFill>
              <a:srgbClr val="C00000"/>
            </a:solidFill>
            <a:prstDash val="dash"/>
            <a:round/>
            <a:headEnd/>
            <a:tailEnd/>
          </a:ln>
        </p:spPr>
        <p:txBody>
          <a:bodyPr/>
          <a:lstStyle/>
          <a:p>
            <a:endParaRPr lang="en-US"/>
          </a:p>
        </p:txBody>
      </p:sp>
      <p:sp>
        <p:nvSpPr>
          <p:cNvPr id="804875" name="Line 11"/>
          <p:cNvSpPr>
            <a:spLocks noChangeShapeType="1"/>
          </p:cNvSpPr>
          <p:nvPr/>
        </p:nvSpPr>
        <p:spPr bwMode="auto">
          <a:xfrm flipH="1" flipV="1">
            <a:off x="2743200" y="2590800"/>
            <a:ext cx="2362200" cy="1600200"/>
          </a:xfrm>
          <a:prstGeom prst="line">
            <a:avLst/>
          </a:prstGeom>
          <a:noFill/>
          <a:ln w="25400">
            <a:solidFill>
              <a:srgbClr val="C00000"/>
            </a:solidFill>
            <a:prstDash val="dash"/>
            <a:round/>
            <a:headEnd/>
            <a:tailEnd/>
          </a:ln>
        </p:spPr>
        <p:txBody>
          <a:bodyPr/>
          <a:lstStyle/>
          <a:p>
            <a:endParaRPr lang="en-US"/>
          </a:p>
        </p:txBody>
      </p:sp>
      <p:sp>
        <p:nvSpPr>
          <p:cNvPr id="804876" name="Text Box 12"/>
          <p:cNvSpPr txBox="1">
            <a:spLocks noChangeArrowheads="1"/>
          </p:cNvSpPr>
          <p:nvPr/>
        </p:nvSpPr>
        <p:spPr bwMode="auto">
          <a:xfrm>
            <a:off x="1828800" y="4114800"/>
            <a:ext cx="1803699" cy="461665"/>
          </a:xfrm>
          <a:prstGeom prst="rect">
            <a:avLst/>
          </a:prstGeom>
          <a:noFill/>
          <a:ln w="9525">
            <a:noFill/>
            <a:miter lim="800000"/>
            <a:headEnd/>
            <a:tailEnd/>
          </a:ln>
        </p:spPr>
        <p:txBody>
          <a:bodyPr wrap="none">
            <a:spAutoFit/>
          </a:bodyPr>
          <a:lstStyle/>
          <a:p>
            <a:r>
              <a:rPr lang="en-US" sz="2400" dirty="0">
                <a:solidFill>
                  <a:srgbClr val="FF00FF"/>
                </a:solidFill>
                <a:sym typeface="Symbol" pitchFamily="18" charset="2"/>
              </a:rPr>
              <a:t>(</a:t>
            </a:r>
            <a:r>
              <a:rPr lang="en-US" sz="2400" i="1" dirty="0">
                <a:solidFill>
                  <a:srgbClr val="FF00FF"/>
                </a:solidFill>
                <a:sym typeface="Symbol" pitchFamily="18" charset="2"/>
              </a:rPr>
              <a:t>n</a:t>
            </a:r>
            <a:r>
              <a:rPr lang="en-US" sz="2400" dirty="0">
                <a:solidFill>
                  <a:srgbClr val="FF00FF"/>
                </a:solidFill>
                <a:sym typeface="Symbol" pitchFamily="18" charset="2"/>
              </a:rPr>
              <a:t>)</a:t>
            </a:r>
            <a:r>
              <a:rPr lang="en-US" sz="2400" dirty="0">
                <a:sym typeface="Symbol" pitchFamily="18" charset="2"/>
              </a:rPr>
              <a:t> </a:t>
            </a:r>
            <a:r>
              <a:rPr lang="el-GR" sz="2400" dirty="0" smtClean="0">
                <a:sym typeface="Symbol" pitchFamily="18" charset="2"/>
              </a:rPr>
              <a:t>χρόνος</a:t>
            </a:r>
            <a:r>
              <a:rPr lang="en-US" sz="2400" dirty="0" smtClean="0">
                <a:sym typeface="Symbol" pitchFamily="18" charset="2"/>
              </a:rPr>
              <a:t>!</a:t>
            </a:r>
            <a:endParaRPr lang="en-US" sz="2400" dirty="0">
              <a:sym typeface="Symbol" pitchFamily="18" charset="2"/>
            </a:endParaRPr>
          </a:p>
        </p:txBody>
      </p:sp>
      <p:sp>
        <p:nvSpPr>
          <p:cNvPr id="804877" name="Text Box 13"/>
          <p:cNvSpPr txBox="1">
            <a:spLocks noChangeArrowheads="1"/>
          </p:cNvSpPr>
          <p:nvPr/>
        </p:nvSpPr>
        <p:spPr bwMode="auto">
          <a:xfrm>
            <a:off x="914400" y="5181600"/>
            <a:ext cx="816762" cy="461665"/>
          </a:xfrm>
          <a:prstGeom prst="rect">
            <a:avLst/>
          </a:prstGeom>
          <a:noFill/>
          <a:ln w="9525">
            <a:noFill/>
            <a:miter lim="800000"/>
            <a:headEnd/>
            <a:tailEnd/>
          </a:ln>
        </p:spPr>
        <p:txBody>
          <a:bodyPr wrap="none">
            <a:spAutoFit/>
          </a:bodyPr>
          <a:lstStyle/>
          <a:p>
            <a:r>
              <a:rPr lang="el-GR" sz="2400" dirty="0" smtClean="0">
                <a:solidFill>
                  <a:srgbClr val="00FF00"/>
                </a:solidFill>
              </a:rPr>
              <a:t>Ιδέα</a:t>
            </a:r>
            <a:r>
              <a:rPr lang="en-US" sz="2400" dirty="0" smtClean="0">
                <a:solidFill>
                  <a:srgbClr val="00FF00"/>
                </a:solidFill>
              </a:rPr>
              <a:t>:</a:t>
            </a:r>
            <a:endParaRPr lang="en-US" sz="2400" dirty="0">
              <a:solidFill>
                <a:srgbClr val="00FF00"/>
              </a:solidFill>
            </a:endParaRPr>
          </a:p>
        </p:txBody>
      </p:sp>
      <p:sp>
        <p:nvSpPr>
          <p:cNvPr id="804878" name="Text Box 14"/>
          <p:cNvSpPr txBox="1">
            <a:spLocks noChangeArrowheads="1"/>
          </p:cNvSpPr>
          <p:nvPr/>
        </p:nvSpPr>
        <p:spPr bwMode="auto">
          <a:xfrm>
            <a:off x="1660525" y="5754688"/>
            <a:ext cx="4926798" cy="369332"/>
          </a:xfrm>
          <a:prstGeom prst="rect">
            <a:avLst/>
          </a:prstGeom>
          <a:noFill/>
          <a:ln w="9525">
            <a:noFill/>
            <a:miter lim="800000"/>
            <a:headEnd/>
            <a:tailEnd/>
          </a:ln>
        </p:spPr>
        <p:txBody>
          <a:bodyPr wrap="none">
            <a:spAutoFit/>
          </a:bodyPr>
          <a:lstStyle/>
          <a:p>
            <a:r>
              <a:rPr lang="el-GR" dirty="0" smtClean="0"/>
              <a:t>Διαιρούμε ένα απλό πολύγωνο σε κυρτά  τεμάχια</a:t>
            </a:r>
            <a:r>
              <a:rPr lang="en-US" dirty="0" smtClean="0"/>
              <a:t>.</a:t>
            </a:r>
            <a:endParaRPr lang="en-US" dirty="0"/>
          </a:p>
        </p:txBody>
      </p:sp>
      <p:sp>
        <p:nvSpPr>
          <p:cNvPr id="804879" name="Text Box 15"/>
          <p:cNvSpPr txBox="1">
            <a:spLocks noChangeArrowheads="1"/>
          </p:cNvSpPr>
          <p:nvPr/>
        </p:nvSpPr>
        <p:spPr bwMode="auto">
          <a:xfrm>
            <a:off x="1676400" y="6172200"/>
            <a:ext cx="2885085" cy="369332"/>
          </a:xfrm>
          <a:prstGeom prst="rect">
            <a:avLst/>
          </a:prstGeom>
          <a:noFill/>
          <a:ln w="9525">
            <a:noFill/>
            <a:miter lim="800000"/>
            <a:headEnd/>
            <a:tailEnd/>
          </a:ln>
        </p:spPr>
        <p:txBody>
          <a:bodyPr wrap="none">
            <a:spAutoFit/>
          </a:bodyPr>
          <a:lstStyle/>
          <a:p>
            <a:r>
              <a:rPr lang="el-GR" dirty="0" err="1" smtClean="0"/>
              <a:t>Τριγωνοποιούμε</a:t>
            </a:r>
            <a:r>
              <a:rPr lang="el-GR" dirty="0" smtClean="0"/>
              <a:t> τα τεμάχια</a:t>
            </a:r>
            <a:r>
              <a:rPr lang="en-US" dirty="0" smtClean="0"/>
              <a:t>.</a:t>
            </a:r>
            <a:endParaRPr lang="en-US" dirty="0"/>
          </a:p>
        </p:txBody>
      </p:sp>
      <p:sp>
        <p:nvSpPr>
          <p:cNvPr id="804881" name="Text Box 17"/>
          <p:cNvSpPr txBox="1">
            <a:spLocks noChangeArrowheads="1"/>
          </p:cNvSpPr>
          <p:nvPr/>
        </p:nvSpPr>
        <p:spPr bwMode="auto">
          <a:xfrm>
            <a:off x="5105400" y="5257800"/>
            <a:ext cx="1102931" cy="369332"/>
          </a:xfrm>
          <a:prstGeom prst="rect">
            <a:avLst/>
          </a:prstGeom>
          <a:noFill/>
          <a:ln w="9525">
            <a:noFill/>
            <a:miter lim="800000"/>
            <a:headEnd/>
            <a:tailEnd/>
          </a:ln>
        </p:spPr>
        <p:txBody>
          <a:bodyPr wrap="none">
            <a:spAutoFit/>
          </a:bodyPr>
          <a:lstStyle/>
          <a:p>
            <a:r>
              <a:rPr lang="el-GR" dirty="0" smtClean="0">
                <a:solidFill>
                  <a:srgbClr val="0070C0"/>
                </a:solidFill>
              </a:rPr>
              <a:t>μονότονα</a:t>
            </a:r>
            <a:endParaRPr lang="en-US" dirty="0">
              <a:solidFill>
                <a:srgbClr val="0070C0"/>
              </a:solidFill>
            </a:endParaRPr>
          </a:p>
        </p:txBody>
      </p:sp>
      <p:sp>
        <p:nvSpPr>
          <p:cNvPr id="804883" name="AutoShape 19"/>
          <p:cNvSpPr>
            <a:spLocks noChangeArrowheads="1"/>
          </p:cNvSpPr>
          <p:nvPr/>
        </p:nvSpPr>
        <p:spPr bwMode="auto">
          <a:xfrm>
            <a:off x="1219200" y="5867400"/>
            <a:ext cx="304800" cy="228600"/>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804884" name="AutoShape 20"/>
          <p:cNvSpPr>
            <a:spLocks noChangeArrowheads="1"/>
          </p:cNvSpPr>
          <p:nvPr/>
        </p:nvSpPr>
        <p:spPr bwMode="auto">
          <a:xfrm>
            <a:off x="1219200" y="6248400"/>
            <a:ext cx="304800" cy="228600"/>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804885" name="Text Box 21"/>
          <p:cNvSpPr txBox="1">
            <a:spLocks noChangeArrowheads="1"/>
          </p:cNvSpPr>
          <p:nvPr/>
        </p:nvSpPr>
        <p:spPr bwMode="auto">
          <a:xfrm>
            <a:off x="6019801" y="6019800"/>
            <a:ext cx="2971800" cy="646331"/>
          </a:xfrm>
          <a:prstGeom prst="rect">
            <a:avLst/>
          </a:prstGeom>
          <a:noFill/>
          <a:ln w="9525">
            <a:noFill/>
            <a:miter lim="800000"/>
            <a:headEnd/>
            <a:tailEnd/>
          </a:ln>
        </p:spPr>
        <p:txBody>
          <a:bodyPr wrap="square">
            <a:spAutoFit/>
          </a:bodyPr>
          <a:lstStyle/>
          <a:p>
            <a:r>
              <a:rPr lang="el-GR" dirty="0" smtClean="0">
                <a:solidFill>
                  <a:srgbClr val="CC3300"/>
                </a:solidFill>
              </a:rPr>
              <a:t>ίδιας δυσκολίας με την </a:t>
            </a:r>
            <a:r>
              <a:rPr lang="el-GR" dirty="0" err="1" smtClean="0">
                <a:solidFill>
                  <a:srgbClr val="CC3300"/>
                </a:solidFill>
              </a:rPr>
              <a:t>τριγωνοποίηση</a:t>
            </a:r>
            <a:endParaRPr lang="en-US" dirty="0">
              <a:solidFill>
                <a:srgbClr val="FFFF00"/>
              </a:solidFill>
            </a:endParaRPr>
          </a:p>
        </p:txBody>
      </p:sp>
      <p:sp>
        <p:nvSpPr>
          <p:cNvPr id="20" name="Oval 19"/>
          <p:cNvSpPr/>
          <p:nvPr/>
        </p:nvSpPr>
        <p:spPr>
          <a:xfrm>
            <a:off x="4876800" y="5791200"/>
            <a:ext cx="762000" cy="304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4871"/>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300"/>
                                  </p:stCondLst>
                                  <p:childTnLst>
                                    <p:set>
                                      <p:cBhvr>
                                        <p:cTn id="9" dur="1" fill="hold">
                                          <p:stCondLst>
                                            <p:cond delay="0"/>
                                          </p:stCondLst>
                                        </p:cTn>
                                        <p:tgtEl>
                                          <p:spTgt spid="804872"/>
                                        </p:tgtEl>
                                        <p:attrNameLst>
                                          <p:attrName>style.visibility</p:attrName>
                                        </p:attrNameLst>
                                      </p:cBhvr>
                                      <p:to>
                                        <p:strVal val="visible"/>
                                      </p:to>
                                    </p:set>
                                  </p:childTnLst>
                                </p:cTn>
                              </p:par>
                            </p:childTnLst>
                          </p:cTn>
                        </p:par>
                        <p:par>
                          <p:cTn id="10" fill="hold">
                            <p:stCondLst>
                              <p:cond delay="300"/>
                            </p:stCondLst>
                            <p:childTnLst>
                              <p:par>
                                <p:cTn id="11" presetID="1" presetClass="entr" presetSubtype="0" fill="hold" grpId="0" nodeType="afterEffect">
                                  <p:stCondLst>
                                    <p:cond delay="300"/>
                                  </p:stCondLst>
                                  <p:childTnLst>
                                    <p:set>
                                      <p:cBhvr>
                                        <p:cTn id="12" dur="1" fill="hold">
                                          <p:stCondLst>
                                            <p:cond delay="0"/>
                                          </p:stCondLst>
                                        </p:cTn>
                                        <p:tgtEl>
                                          <p:spTgt spid="804873"/>
                                        </p:tgtEl>
                                        <p:attrNameLst>
                                          <p:attrName>style.visibility</p:attrName>
                                        </p:attrNameLst>
                                      </p:cBhvr>
                                      <p:to>
                                        <p:strVal val="visible"/>
                                      </p:to>
                                    </p:set>
                                  </p:childTnLst>
                                </p:cTn>
                              </p:par>
                            </p:childTnLst>
                          </p:cTn>
                        </p:par>
                        <p:par>
                          <p:cTn id="13" fill="hold">
                            <p:stCondLst>
                              <p:cond delay="600"/>
                            </p:stCondLst>
                            <p:childTnLst>
                              <p:par>
                                <p:cTn id="14" presetID="1" presetClass="entr" presetSubtype="0" fill="hold" grpId="0" nodeType="afterEffect">
                                  <p:stCondLst>
                                    <p:cond delay="300"/>
                                  </p:stCondLst>
                                  <p:childTnLst>
                                    <p:set>
                                      <p:cBhvr>
                                        <p:cTn id="15" dur="1" fill="hold">
                                          <p:stCondLst>
                                            <p:cond delay="0"/>
                                          </p:stCondLst>
                                        </p:cTn>
                                        <p:tgtEl>
                                          <p:spTgt spid="804874"/>
                                        </p:tgtEl>
                                        <p:attrNameLst>
                                          <p:attrName>style.visibility</p:attrName>
                                        </p:attrNameLst>
                                      </p:cBhvr>
                                      <p:to>
                                        <p:strVal val="visible"/>
                                      </p:to>
                                    </p:set>
                                  </p:childTnLst>
                                </p:cTn>
                              </p:par>
                            </p:childTnLst>
                          </p:cTn>
                        </p:par>
                        <p:par>
                          <p:cTn id="16" fill="hold">
                            <p:stCondLst>
                              <p:cond delay="900"/>
                            </p:stCondLst>
                            <p:childTnLst>
                              <p:par>
                                <p:cTn id="17" presetID="1" presetClass="entr" presetSubtype="0" fill="hold" grpId="0" nodeType="afterEffect">
                                  <p:stCondLst>
                                    <p:cond delay="300"/>
                                  </p:stCondLst>
                                  <p:childTnLst>
                                    <p:set>
                                      <p:cBhvr>
                                        <p:cTn id="18" dur="1" fill="hold">
                                          <p:stCondLst>
                                            <p:cond delay="0"/>
                                          </p:stCondLst>
                                        </p:cTn>
                                        <p:tgtEl>
                                          <p:spTgt spid="80487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0487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04877"/>
                                        </p:tgtEl>
                                        <p:attrNameLst>
                                          <p:attrName>style.visibility</p:attrName>
                                        </p:attrNameLst>
                                      </p:cBhvr>
                                      <p:to>
                                        <p:strVal val="visible"/>
                                      </p:to>
                                    </p:set>
                                    <p:animEffect transition="in" filter="box(in)">
                                      <p:cBhvr>
                                        <p:cTn id="27" dur="500"/>
                                        <p:tgtEl>
                                          <p:spTgt spid="804877"/>
                                        </p:tgtEl>
                                      </p:cBhvr>
                                    </p:animEffect>
                                  </p:childTnLst>
                                </p:cTn>
                              </p:par>
                            </p:childTnLst>
                          </p:cTn>
                        </p:par>
                        <p:par>
                          <p:cTn id="28" fill="hold">
                            <p:stCondLst>
                              <p:cond delay="500"/>
                            </p:stCondLst>
                            <p:childTnLst>
                              <p:par>
                                <p:cTn id="29" presetID="4" presetClass="entr" presetSubtype="16" fill="hold" grpId="0" nodeType="afterEffect">
                                  <p:stCondLst>
                                    <p:cond delay="500"/>
                                  </p:stCondLst>
                                  <p:childTnLst>
                                    <p:set>
                                      <p:cBhvr>
                                        <p:cTn id="30" dur="1" fill="hold">
                                          <p:stCondLst>
                                            <p:cond delay="0"/>
                                          </p:stCondLst>
                                        </p:cTn>
                                        <p:tgtEl>
                                          <p:spTgt spid="804878"/>
                                        </p:tgtEl>
                                        <p:attrNameLst>
                                          <p:attrName>style.visibility</p:attrName>
                                        </p:attrNameLst>
                                      </p:cBhvr>
                                      <p:to>
                                        <p:strVal val="visible"/>
                                      </p:to>
                                    </p:set>
                                    <p:animEffect transition="in" filter="box(in)">
                                      <p:cBhvr>
                                        <p:cTn id="31" dur="500"/>
                                        <p:tgtEl>
                                          <p:spTgt spid="804878"/>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804883"/>
                                        </p:tgtEl>
                                        <p:attrNameLst>
                                          <p:attrName>style.visibility</p:attrName>
                                        </p:attrNameLst>
                                      </p:cBhvr>
                                      <p:to>
                                        <p:strVal val="visible"/>
                                      </p:to>
                                    </p:set>
                                    <p:animEffect transition="in" filter="box(in)">
                                      <p:cBhvr>
                                        <p:cTn id="34" dur="500"/>
                                        <p:tgtEl>
                                          <p:spTgt spid="804883"/>
                                        </p:tgtEl>
                                      </p:cBhvr>
                                    </p:animEffect>
                                  </p:childTnLst>
                                </p:cTn>
                              </p:par>
                            </p:childTnLst>
                          </p:cTn>
                        </p:par>
                        <p:par>
                          <p:cTn id="35" fill="hold">
                            <p:stCondLst>
                              <p:cond delay="1500"/>
                            </p:stCondLst>
                            <p:childTnLst>
                              <p:par>
                                <p:cTn id="36" presetID="4" presetClass="entr" presetSubtype="16" fill="hold" grpId="0" nodeType="afterEffect">
                                  <p:stCondLst>
                                    <p:cond delay="500"/>
                                  </p:stCondLst>
                                  <p:childTnLst>
                                    <p:set>
                                      <p:cBhvr>
                                        <p:cTn id="37" dur="1" fill="hold">
                                          <p:stCondLst>
                                            <p:cond delay="0"/>
                                          </p:stCondLst>
                                        </p:cTn>
                                        <p:tgtEl>
                                          <p:spTgt spid="804884"/>
                                        </p:tgtEl>
                                        <p:attrNameLst>
                                          <p:attrName>style.visibility</p:attrName>
                                        </p:attrNameLst>
                                      </p:cBhvr>
                                      <p:to>
                                        <p:strVal val="visible"/>
                                      </p:to>
                                    </p:set>
                                    <p:animEffect transition="in" filter="box(in)">
                                      <p:cBhvr>
                                        <p:cTn id="38" dur="500"/>
                                        <p:tgtEl>
                                          <p:spTgt spid="804884"/>
                                        </p:tgtEl>
                                      </p:cBhvr>
                                    </p:animEffect>
                                  </p:childTnLst>
                                </p:cTn>
                              </p:par>
                              <p:par>
                                <p:cTn id="39" presetID="4" presetClass="entr" presetSubtype="16" fill="hold" grpId="0" nodeType="withEffect">
                                  <p:stCondLst>
                                    <p:cond delay="0"/>
                                  </p:stCondLst>
                                  <p:childTnLst>
                                    <p:set>
                                      <p:cBhvr>
                                        <p:cTn id="40" dur="1" fill="hold">
                                          <p:stCondLst>
                                            <p:cond delay="0"/>
                                          </p:stCondLst>
                                        </p:cTn>
                                        <p:tgtEl>
                                          <p:spTgt spid="804879"/>
                                        </p:tgtEl>
                                        <p:attrNameLst>
                                          <p:attrName>style.visibility</p:attrName>
                                        </p:attrNameLst>
                                      </p:cBhvr>
                                      <p:to>
                                        <p:strVal val="visible"/>
                                      </p:to>
                                    </p:set>
                                    <p:animEffect transition="in" filter="box(in)">
                                      <p:cBhvr>
                                        <p:cTn id="41" dur="500"/>
                                        <p:tgtEl>
                                          <p:spTgt spid="804879"/>
                                        </p:tgtEl>
                                      </p:cBhvr>
                                    </p:animEffect>
                                  </p:childTnLst>
                                </p:cTn>
                              </p:par>
                            </p:childTnLst>
                          </p:cTn>
                        </p:par>
                        <p:par>
                          <p:cTn id="42" fill="hold">
                            <p:stCondLst>
                              <p:cond delay="2500"/>
                            </p:stCondLst>
                            <p:childTnLst>
                              <p:par>
                                <p:cTn id="43" presetID="12" presetClass="entr" presetSubtype="4" fill="hold" grpId="0" nodeType="afterEffect">
                                  <p:stCondLst>
                                    <p:cond delay="0"/>
                                  </p:stCondLst>
                                  <p:childTnLst>
                                    <p:set>
                                      <p:cBhvr>
                                        <p:cTn id="44" dur="1" fill="hold">
                                          <p:stCondLst>
                                            <p:cond delay="0"/>
                                          </p:stCondLst>
                                        </p:cTn>
                                        <p:tgtEl>
                                          <p:spTgt spid="804885"/>
                                        </p:tgtEl>
                                        <p:attrNameLst>
                                          <p:attrName>style.visibility</p:attrName>
                                        </p:attrNameLst>
                                      </p:cBhvr>
                                      <p:to>
                                        <p:strVal val="visible"/>
                                      </p:to>
                                    </p:set>
                                    <p:animEffect transition="in" filter="slide(fromBottom)">
                                      <p:cBhvr>
                                        <p:cTn id="45" dur="500"/>
                                        <p:tgtEl>
                                          <p:spTgt spid="804885"/>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blinds(horizontal)">
                                      <p:cBhvr>
                                        <p:cTn id="50" dur="500"/>
                                        <p:tgtEl>
                                          <p:spTgt spid="20"/>
                                        </p:tgtEl>
                                      </p:cBhvr>
                                    </p:animEffect>
                                  </p:childTnLst>
                                </p:cTn>
                              </p:par>
                            </p:childTnLst>
                          </p:cTn>
                        </p:par>
                        <p:par>
                          <p:cTn id="51" fill="hold">
                            <p:stCondLst>
                              <p:cond delay="500"/>
                            </p:stCondLst>
                            <p:childTnLst>
                              <p:par>
                                <p:cTn id="52" presetID="12" presetClass="entr" presetSubtype="1" fill="hold" grpId="0" nodeType="afterEffect">
                                  <p:stCondLst>
                                    <p:cond delay="0"/>
                                  </p:stCondLst>
                                  <p:childTnLst>
                                    <p:set>
                                      <p:cBhvr>
                                        <p:cTn id="53" dur="1" fill="hold">
                                          <p:stCondLst>
                                            <p:cond delay="0"/>
                                          </p:stCondLst>
                                        </p:cTn>
                                        <p:tgtEl>
                                          <p:spTgt spid="804881"/>
                                        </p:tgtEl>
                                        <p:attrNameLst>
                                          <p:attrName>style.visibility</p:attrName>
                                        </p:attrNameLst>
                                      </p:cBhvr>
                                      <p:to>
                                        <p:strVal val="visible"/>
                                      </p:to>
                                    </p:set>
                                    <p:animEffect transition="in" filter="slide(fromTop)">
                                      <p:cBhvr>
                                        <p:cTn id="54" dur="500"/>
                                        <p:tgtEl>
                                          <p:spTgt spid="8048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4871" grpId="0" animBg="1"/>
      <p:bldP spid="804872" grpId="0" animBg="1"/>
      <p:bldP spid="804873" grpId="0" animBg="1"/>
      <p:bldP spid="804874" grpId="0" animBg="1"/>
      <p:bldP spid="804875" grpId="0" animBg="1"/>
      <p:bldP spid="804876" grpId="0"/>
      <p:bldP spid="804877" grpId="0"/>
      <p:bldP spid="804878" grpId="0"/>
      <p:bldP spid="804879" grpId="0"/>
      <p:bldP spid="804881" grpId="0"/>
      <p:bldP spid="804883" grpId="0" animBg="1"/>
      <p:bldP spid="804884" grpId="0" animBg="1"/>
      <p:bldP spid="804885" grpId="0"/>
      <p:bldP spid="2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152400"/>
            <a:ext cx="7772400" cy="1143000"/>
          </a:xfrm>
        </p:spPr>
        <p:txBody>
          <a:bodyPr>
            <a:normAutofit/>
          </a:bodyPr>
          <a:lstStyle/>
          <a:p>
            <a:r>
              <a:rPr lang="en-US" i="1" dirty="0" smtClean="0">
                <a:latin typeface="Arial" charset="0"/>
              </a:rPr>
              <a:t>y</a:t>
            </a:r>
            <a:r>
              <a:rPr lang="en-US" dirty="0" smtClean="0">
                <a:latin typeface="Arial" charset="0"/>
              </a:rPr>
              <a:t>-</a:t>
            </a:r>
            <a:r>
              <a:rPr lang="el-GR" dirty="0" smtClean="0">
                <a:latin typeface="Arial" charset="0"/>
              </a:rPr>
              <a:t>μονότονα Τεμάχια</a:t>
            </a:r>
            <a:endParaRPr lang="en-US" dirty="0" smtClean="0">
              <a:latin typeface="Arial" charset="0"/>
            </a:endParaRPr>
          </a:p>
        </p:txBody>
      </p:sp>
      <p:sp>
        <p:nvSpPr>
          <p:cNvPr id="16388"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806920" name="Line 8"/>
          <p:cNvSpPr>
            <a:spLocks noChangeShapeType="1"/>
          </p:cNvSpPr>
          <p:nvPr/>
        </p:nvSpPr>
        <p:spPr bwMode="auto">
          <a:xfrm>
            <a:off x="2209800" y="1600200"/>
            <a:ext cx="0" cy="4800600"/>
          </a:xfrm>
          <a:prstGeom prst="line">
            <a:avLst/>
          </a:prstGeom>
          <a:noFill/>
          <a:ln w="28575">
            <a:solidFill>
              <a:srgbClr val="0070C0"/>
            </a:solidFill>
            <a:round/>
            <a:headEnd type="triangle" w="med" len="med"/>
            <a:tailEnd/>
          </a:ln>
        </p:spPr>
        <p:txBody>
          <a:bodyPr/>
          <a:lstStyle/>
          <a:p>
            <a:endParaRPr lang="en-US"/>
          </a:p>
        </p:txBody>
      </p:sp>
      <p:sp>
        <p:nvSpPr>
          <p:cNvPr id="806921" name="Text Box 9"/>
          <p:cNvSpPr txBox="1">
            <a:spLocks noChangeArrowheads="1"/>
          </p:cNvSpPr>
          <p:nvPr/>
        </p:nvSpPr>
        <p:spPr bwMode="auto">
          <a:xfrm>
            <a:off x="1066800" y="1447800"/>
            <a:ext cx="1027204" cy="369332"/>
          </a:xfrm>
          <a:prstGeom prst="rect">
            <a:avLst/>
          </a:prstGeom>
          <a:noFill/>
          <a:ln w="9525">
            <a:noFill/>
            <a:miter lim="800000"/>
            <a:headEnd/>
            <a:tailEnd/>
          </a:ln>
        </p:spPr>
        <p:txBody>
          <a:bodyPr wrap="none">
            <a:spAutoFit/>
          </a:bodyPr>
          <a:lstStyle/>
          <a:p>
            <a:r>
              <a:rPr lang="en-US" dirty="0" smtClean="0"/>
              <a:t>y-</a:t>
            </a:r>
            <a:r>
              <a:rPr lang="el-GR" dirty="0" smtClean="0"/>
              <a:t>άξονας</a:t>
            </a:r>
            <a:endParaRPr lang="en-US" dirty="0"/>
          </a:p>
        </p:txBody>
      </p:sp>
      <p:sp>
        <p:nvSpPr>
          <p:cNvPr id="806922" name="Line 10"/>
          <p:cNvSpPr>
            <a:spLocks noChangeShapeType="1"/>
          </p:cNvSpPr>
          <p:nvPr/>
        </p:nvSpPr>
        <p:spPr bwMode="auto">
          <a:xfrm>
            <a:off x="609600" y="3276600"/>
            <a:ext cx="3352800" cy="0"/>
          </a:xfrm>
          <a:prstGeom prst="line">
            <a:avLst/>
          </a:prstGeom>
          <a:noFill/>
          <a:ln w="28575">
            <a:solidFill>
              <a:srgbClr val="00B050"/>
            </a:solidFill>
            <a:round/>
            <a:headEnd/>
            <a:tailEnd/>
          </a:ln>
        </p:spPr>
        <p:txBody>
          <a:bodyPr/>
          <a:lstStyle/>
          <a:p>
            <a:endParaRPr lang="en-US"/>
          </a:p>
        </p:txBody>
      </p:sp>
      <p:sp>
        <p:nvSpPr>
          <p:cNvPr id="806923" name="Text Box 11"/>
          <p:cNvSpPr txBox="1">
            <a:spLocks noChangeArrowheads="1"/>
          </p:cNvSpPr>
          <p:nvPr/>
        </p:nvSpPr>
        <p:spPr bwMode="auto">
          <a:xfrm>
            <a:off x="4343400" y="1752600"/>
            <a:ext cx="4572000" cy="1015663"/>
          </a:xfrm>
          <a:prstGeom prst="rect">
            <a:avLst/>
          </a:prstGeom>
          <a:noFill/>
          <a:ln w="9525">
            <a:noFill/>
            <a:miter lim="800000"/>
            <a:headEnd/>
            <a:tailEnd/>
          </a:ln>
        </p:spPr>
        <p:txBody>
          <a:bodyPr wrap="square">
            <a:spAutoFit/>
          </a:bodyPr>
          <a:lstStyle/>
          <a:p>
            <a:r>
              <a:rPr lang="en-US" sz="2000" i="1" dirty="0" smtClean="0">
                <a:solidFill>
                  <a:srgbClr val="FF00FF"/>
                </a:solidFill>
              </a:rPr>
              <a:t>y-</a:t>
            </a:r>
            <a:r>
              <a:rPr lang="el-GR" sz="2000" i="1" dirty="0" smtClean="0">
                <a:solidFill>
                  <a:srgbClr val="FF00FF"/>
                </a:solidFill>
              </a:rPr>
              <a:t>μονότονα</a:t>
            </a:r>
            <a:r>
              <a:rPr lang="en-US" sz="2000" dirty="0" smtClean="0">
                <a:solidFill>
                  <a:schemeClr val="bg1"/>
                </a:solidFill>
              </a:rPr>
              <a:t> </a:t>
            </a:r>
            <a:r>
              <a:rPr lang="el-GR" sz="2000" dirty="0" smtClean="0"/>
              <a:t>αν κάθε οριζόντια γραμμή έχει τομή με το πολύγωνο ένα συνεκτικό χωρίο</a:t>
            </a:r>
            <a:endParaRPr lang="en-US" sz="2000" dirty="0"/>
          </a:p>
        </p:txBody>
      </p:sp>
      <p:sp>
        <p:nvSpPr>
          <p:cNvPr id="806929" name="Text Box 17"/>
          <p:cNvSpPr txBox="1">
            <a:spLocks noChangeArrowheads="1"/>
          </p:cNvSpPr>
          <p:nvPr/>
        </p:nvSpPr>
        <p:spPr bwMode="auto">
          <a:xfrm>
            <a:off x="0" y="4343400"/>
            <a:ext cx="1371600" cy="1200329"/>
          </a:xfrm>
          <a:prstGeom prst="rect">
            <a:avLst/>
          </a:prstGeom>
          <a:noFill/>
          <a:ln w="9525">
            <a:noFill/>
            <a:miter lim="800000"/>
            <a:headEnd/>
            <a:tailEnd/>
          </a:ln>
        </p:spPr>
        <p:txBody>
          <a:bodyPr wrap="square">
            <a:spAutoFit/>
          </a:bodyPr>
          <a:lstStyle/>
          <a:p>
            <a:r>
              <a:rPr lang="el-GR" dirty="0" smtClean="0"/>
              <a:t>κινούμαστε πάντα προς τα κάτω ή οριζόντια</a:t>
            </a:r>
            <a:endParaRPr lang="en-US" dirty="0"/>
          </a:p>
        </p:txBody>
      </p:sp>
      <p:sp>
        <p:nvSpPr>
          <p:cNvPr id="806930" name="Text Box 18"/>
          <p:cNvSpPr txBox="1">
            <a:spLocks noChangeArrowheads="1"/>
          </p:cNvSpPr>
          <p:nvPr/>
        </p:nvSpPr>
        <p:spPr bwMode="auto">
          <a:xfrm>
            <a:off x="2422525" y="5751513"/>
            <a:ext cx="1539875" cy="646331"/>
          </a:xfrm>
          <a:prstGeom prst="rect">
            <a:avLst/>
          </a:prstGeom>
          <a:noFill/>
          <a:ln w="9525">
            <a:noFill/>
            <a:miter lim="800000"/>
            <a:headEnd/>
            <a:tailEnd/>
          </a:ln>
        </p:spPr>
        <p:txBody>
          <a:bodyPr wrap="square">
            <a:spAutoFit/>
          </a:bodyPr>
          <a:lstStyle/>
          <a:p>
            <a:r>
              <a:rPr lang="el-GR" sz="1800" dirty="0" smtClean="0"/>
              <a:t>χαμηλότερη κορυφή</a:t>
            </a:r>
            <a:endParaRPr lang="en-US" sz="1800" dirty="0"/>
          </a:p>
        </p:txBody>
      </p:sp>
      <p:sp>
        <p:nvSpPr>
          <p:cNvPr id="806931" name="Text Box 19"/>
          <p:cNvSpPr txBox="1">
            <a:spLocks noChangeArrowheads="1"/>
          </p:cNvSpPr>
          <p:nvPr/>
        </p:nvSpPr>
        <p:spPr bwMode="auto">
          <a:xfrm>
            <a:off x="2743200" y="1752600"/>
            <a:ext cx="1259640" cy="646331"/>
          </a:xfrm>
          <a:prstGeom prst="rect">
            <a:avLst/>
          </a:prstGeom>
          <a:noFill/>
          <a:ln w="9525">
            <a:noFill/>
            <a:miter lim="800000"/>
            <a:headEnd/>
            <a:tailEnd/>
          </a:ln>
        </p:spPr>
        <p:txBody>
          <a:bodyPr wrap="none">
            <a:spAutoFit/>
          </a:bodyPr>
          <a:lstStyle/>
          <a:p>
            <a:r>
              <a:rPr lang="el-GR" dirty="0" smtClean="0"/>
              <a:t>υ</a:t>
            </a:r>
            <a:r>
              <a:rPr lang="el-GR" sz="1800" dirty="0" smtClean="0"/>
              <a:t>ψηλότερη</a:t>
            </a:r>
          </a:p>
          <a:p>
            <a:r>
              <a:rPr lang="el-GR" sz="1800" dirty="0" smtClean="0"/>
              <a:t>κορυφή</a:t>
            </a:r>
            <a:endParaRPr lang="en-US" sz="1800" dirty="0"/>
          </a:p>
        </p:txBody>
      </p:sp>
      <p:sp>
        <p:nvSpPr>
          <p:cNvPr id="16396" name="Freeform 21"/>
          <p:cNvSpPr>
            <a:spLocks/>
          </p:cNvSpPr>
          <p:nvPr/>
        </p:nvSpPr>
        <p:spPr bwMode="auto">
          <a:xfrm>
            <a:off x="762000" y="1905000"/>
            <a:ext cx="2819400" cy="3810000"/>
          </a:xfrm>
          <a:custGeom>
            <a:avLst/>
            <a:gdLst>
              <a:gd name="T0" fmla="*/ 1008 w 1776"/>
              <a:gd name="T1" fmla="*/ 0 h 2400"/>
              <a:gd name="T2" fmla="*/ 480 w 1776"/>
              <a:gd name="T3" fmla="*/ 336 h 2400"/>
              <a:gd name="T4" fmla="*/ 816 w 1776"/>
              <a:gd name="T5" fmla="*/ 624 h 2400"/>
              <a:gd name="T6" fmla="*/ 144 w 1776"/>
              <a:gd name="T7" fmla="*/ 720 h 2400"/>
              <a:gd name="T8" fmla="*/ 0 w 1776"/>
              <a:gd name="T9" fmla="*/ 1200 h 2400"/>
              <a:gd name="T10" fmla="*/ 528 w 1776"/>
              <a:gd name="T11" fmla="*/ 1488 h 2400"/>
              <a:gd name="T12" fmla="*/ 864 w 1776"/>
              <a:gd name="T13" fmla="*/ 1776 h 2400"/>
              <a:gd name="T14" fmla="*/ 432 w 1776"/>
              <a:gd name="T15" fmla="*/ 2112 h 2400"/>
              <a:gd name="T16" fmla="*/ 816 w 1776"/>
              <a:gd name="T17" fmla="*/ 2304 h 2400"/>
              <a:gd name="T18" fmla="*/ 1248 w 1776"/>
              <a:gd name="T19" fmla="*/ 2400 h 2400"/>
              <a:gd name="T20" fmla="*/ 1632 w 1776"/>
              <a:gd name="T21" fmla="*/ 2112 h 2400"/>
              <a:gd name="T22" fmla="*/ 1776 w 1776"/>
              <a:gd name="T23" fmla="*/ 1536 h 2400"/>
              <a:gd name="T24" fmla="*/ 1104 w 1776"/>
              <a:gd name="T25" fmla="*/ 1296 h 2400"/>
              <a:gd name="T26" fmla="*/ 1248 w 1776"/>
              <a:gd name="T27" fmla="*/ 1152 h 2400"/>
              <a:gd name="T28" fmla="*/ 1200 w 1776"/>
              <a:gd name="T29" fmla="*/ 864 h 2400"/>
              <a:gd name="T30" fmla="*/ 1536 w 1776"/>
              <a:gd name="T31" fmla="*/ 672 h 2400"/>
              <a:gd name="T32" fmla="*/ 1008 w 1776"/>
              <a:gd name="T33" fmla="*/ 432 h 2400"/>
              <a:gd name="T34" fmla="*/ 1008 w 1776"/>
              <a:gd name="T35" fmla="*/ 0 h 240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776"/>
              <a:gd name="T55" fmla="*/ 0 h 2400"/>
              <a:gd name="T56" fmla="*/ 1776 w 1776"/>
              <a:gd name="T57" fmla="*/ 2400 h 2400"/>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776" h="2400">
                <a:moveTo>
                  <a:pt x="1008" y="0"/>
                </a:moveTo>
                <a:lnTo>
                  <a:pt x="480" y="336"/>
                </a:lnTo>
                <a:lnTo>
                  <a:pt x="816" y="624"/>
                </a:lnTo>
                <a:lnTo>
                  <a:pt x="144" y="720"/>
                </a:lnTo>
                <a:lnTo>
                  <a:pt x="0" y="1200"/>
                </a:lnTo>
                <a:lnTo>
                  <a:pt x="528" y="1488"/>
                </a:lnTo>
                <a:lnTo>
                  <a:pt x="864" y="1776"/>
                </a:lnTo>
                <a:lnTo>
                  <a:pt x="432" y="2112"/>
                </a:lnTo>
                <a:lnTo>
                  <a:pt x="816" y="2304"/>
                </a:lnTo>
                <a:lnTo>
                  <a:pt x="1248" y="2400"/>
                </a:lnTo>
                <a:lnTo>
                  <a:pt x="1632" y="2112"/>
                </a:lnTo>
                <a:lnTo>
                  <a:pt x="1776" y="1536"/>
                </a:lnTo>
                <a:lnTo>
                  <a:pt x="1104" y="1296"/>
                </a:lnTo>
                <a:lnTo>
                  <a:pt x="1248" y="1152"/>
                </a:lnTo>
                <a:lnTo>
                  <a:pt x="1200" y="864"/>
                </a:lnTo>
                <a:lnTo>
                  <a:pt x="1536" y="672"/>
                </a:lnTo>
                <a:lnTo>
                  <a:pt x="1008" y="432"/>
                </a:lnTo>
                <a:lnTo>
                  <a:pt x="1008" y="0"/>
                </a:lnTo>
                <a:close/>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806934" name="Oval 22"/>
          <p:cNvSpPr>
            <a:spLocks noChangeArrowheads="1"/>
          </p:cNvSpPr>
          <p:nvPr/>
        </p:nvSpPr>
        <p:spPr bwMode="auto">
          <a:xfrm>
            <a:off x="2705100" y="5638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806935" name="Oval 23"/>
          <p:cNvSpPr>
            <a:spLocks noChangeArrowheads="1"/>
          </p:cNvSpPr>
          <p:nvPr/>
        </p:nvSpPr>
        <p:spPr bwMode="auto">
          <a:xfrm>
            <a:off x="2320925" y="1863725"/>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806936" name="Freeform 24"/>
          <p:cNvSpPr>
            <a:spLocks/>
          </p:cNvSpPr>
          <p:nvPr/>
        </p:nvSpPr>
        <p:spPr bwMode="auto">
          <a:xfrm>
            <a:off x="482600" y="1905000"/>
            <a:ext cx="1879600" cy="3962400"/>
          </a:xfrm>
          <a:custGeom>
            <a:avLst/>
            <a:gdLst>
              <a:gd name="T0" fmla="*/ 1040 w 1184"/>
              <a:gd name="T1" fmla="*/ 0 h 2496"/>
              <a:gd name="T2" fmla="*/ 608 w 1184"/>
              <a:gd name="T3" fmla="*/ 144 h 2496"/>
              <a:gd name="T4" fmla="*/ 560 w 1184"/>
              <a:gd name="T5" fmla="*/ 384 h 2496"/>
              <a:gd name="T6" fmla="*/ 704 w 1184"/>
              <a:gd name="T7" fmla="*/ 528 h 2496"/>
              <a:gd name="T8" fmla="*/ 368 w 1184"/>
              <a:gd name="T9" fmla="*/ 576 h 2496"/>
              <a:gd name="T10" fmla="*/ 128 w 1184"/>
              <a:gd name="T11" fmla="*/ 816 h 2496"/>
              <a:gd name="T12" fmla="*/ 32 w 1184"/>
              <a:gd name="T13" fmla="*/ 1200 h 2496"/>
              <a:gd name="T14" fmla="*/ 320 w 1184"/>
              <a:gd name="T15" fmla="*/ 1440 h 2496"/>
              <a:gd name="T16" fmla="*/ 704 w 1184"/>
              <a:gd name="T17" fmla="*/ 1680 h 2496"/>
              <a:gd name="T18" fmla="*/ 512 w 1184"/>
              <a:gd name="T19" fmla="*/ 2112 h 2496"/>
              <a:gd name="T20" fmla="*/ 800 w 1184"/>
              <a:gd name="T21" fmla="*/ 2400 h 2496"/>
              <a:gd name="T22" fmla="*/ 1184 w 1184"/>
              <a:gd name="T23" fmla="*/ 2496 h 249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184"/>
              <a:gd name="T37" fmla="*/ 0 h 2496"/>
              <a:gd name="T38" fmla="*/ 1184 w 1184"/>
              <a:gd name="T39" fmla="*/ 2496 h 249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184" h="2496">
                <a:moveTo>
                  <a:pt x="1040" y="0"/>
                </a:moveTo>
                <a:cubicBezTo>
                  <a:pt x="864" y="40"/>
                  <a:pt x="688" y="80"/>
                  <a:pt x="608" y="144"/>
                </a:cubicBezTo>
                <a:cubicBezTo>
                  <a:pt x="528" y="208"/>
                  <a:pt x="544" y="320"/>
                  <a:pt x="560" y="384"/>
                </a:cubicBezTo>
                <a:cubicBezTo>
                  <a:pt x="576" y="448"/>
                  <a:pt x="736" y="496"/>
                  <a:pt x="704" y="528"/>
                </a:cubicBezTo>
                <a:cubicBezTo>
                  <a:pt x="672" y="560"/>
                  <a:pt x="464" y="528"/>
                  <a:pt x="368" y="576"/>
                </a:cubicBezTo>
                <a:cubicBezTo>
                  <a:pt x="272" y="624"/>
                  <a:pt x="184" y="712"/>
                  <a:pt x="128" y="816"/>
                </a:cubicBezTo>
                <a:cubicBezTo>
                  <a:pt x="72" y="920"/>
                  <a:pt x="0" y="1096"/>
                  <a:pt x="32" y="1200"/>
                </a:cubicBezTo>
                <a:cubicBezTo>
                  <a:pt x="64" y="1304"/>
                  <a:pt x="208" y="1360"/>
                  <a:pt x="320" y="1440"/>
                </a:cubicBezTo>
                <a:cubicBezTo>
                  <a:pt x="432" y="1520"/>
                  <a:pt x="672" y="1568"/>
                  <a:pt x="704" y="1680"/>
                </a:cubicBezTo>
                <a:cubicBezTo>
                  <a:pt x="736" y="1792"/>
                  <a:pt x="496" y="1992"/>
                  <a:pt x="512" y="2112"/>
                </a:cubicBezTo>
                <a:cubicBezTo>
                  <a:pt x="528" y="2232"/>
                  <a:pt x="688" y="2336"/>
                  <a:pt x="800" y="2400"/>
                </a:cubicBezTo>
                <a:cubicBezTo>
                  <a:pt x="912" y="2464"/>
                  <a:pt x="1048" y="2480"/>
                  <a:pt x="1184" y="2496"/>
                </a:cubicBezTo>
              </a:path>
            </a:pathLst>
          </a:custGeom>
          <a:noFill/>
          <a:ln w="28575" cap="flat" cmpd="sng">
            <a:solidFill>
              <a:srgbClr val="C00000"/>
            </a:solidFill>
            <a:prstDash val="solid"/>
            <a:round/>
            <a:headEnd type="none" w="med" len="med"/>
            <a:tailEnd type="triangle" w="med" len="med"/>
          </a:ln>
        </p:spPr>
        <p:txBody>
          <a:bodyPr/>
          <a:lstStyle/>
          <a:p>
            <a:endParaRPr lang="en-US"/>
          </a:p>
        </p:txBody>
      </p:sp>
      <p:sp>
        <p:nvSpPr>
          <p:cNvPr id="806937" name="Text Box 25"/>
          <p:cNvSpPr txBox="1">
            <a:spLocks noChangeArrowheads="1"/>
          </p:cNvSpPr>
          <p:nvPr/>
        </p:nvSpPr>
        <p:spPr bwMode="auto">
          <a:xfrm>
            <a:off x="4267200" y="3733800"/>
            <a:ext cx="1346907" cy="369332"/>
          </a:xfrm>
          <a:prstGeom prst="rect">
            <a:avLst/>
          </a:prstGeom>
          <a:noFill/>
          <a:ln w="9525">
            <a:noFill/>
            <a:miter lim="800000"/>
            <a:headEnd/>
            <a:tailEnd/>
          </a:ln>
        </p:spPr>
        <p:txBody>
          <a:bodyPr wrap="none">
            <a:spAutoFit/>
          </a:bodyPr>
          <a:lstStyle/>
          <a:p>
            <a:r>
              <a:rPr lang="el-GR" dirty="0" smtClean="0"/>
              <a:t>Στρατηγική</a:t>
            </a:r>
            <a:r>
              <a:rPr lang="en-US" dirty="0" smtClean="0"/>
              <a:t>: </a:t>
            </a:r>
            <a:endParaRPr lang="en-US" dirty="0"/>
          </a:p>
        </p:txBody>
      </p:sp>
      <p:sp>
        <p:nvSpPr>
          <p:cNvPr id="806938" name="Text Box 26"/>
          <p:cNvSpPr txBox="1">
            <a:spLocks noChangeArrowheads="1"/>
          </p:cNvSpPr>
          <p:nvPr/>
        </p:nvSpPr>
        <p:spPr bwMode="auto">
          <a:xfrm>
            <a:off x="4572001" y="4419600"/>
            <a:ext cx="4419600" cy="923330"/>
          </a:xfrm>
          <a:prstGeom prst="rect">
            <a:avLst/>
          </a:prstGeom>
          <a:noFill/>
          <a:ln w="9525">
            <a:noFill/>
            <a:miter lim="800000"/>
            <a:headEnd/>
            <a:tailEnd/>
          </a:ln>
        </p:spPr>
        <p:txBody>
          <a:bodyPr wrap="square">
            <a:spAutoFit/>
          </a:bodyPr>
          <a:lstStyle/>
          <a:p>
            <a:r>
              <a:rPr lang="el-GR" b="1" dirty="0" smtClean="0">
                <a:solidFill>
                  <a:srgbClr val="FF00FF"/>
                </a:solidFill>
              </a:rPr>
              <a:t>Διαίρεση του πολυγώνου σε μονότονα τεμάχια και μετά </a:t>
            </a:r>
            <a:r>
              <a:rPr lang="el-GR" b="1" dirty="0" err="1" smtClean="0">
                <a:solidFill>
                  <a:srgbClr val="FF00FF"/>
                </a:solidFill>
              </a:rPr>
              <a:t>τριγωνοποίηση</a:t>
            </a:r>
            <a:r>
              <a:rPr lang="el-GR" b="1" dirty="0" smtClean="0">
                <a:solidFill>
                  <a:srgbClr val="FF00FF"/>
                </a:solidFill>
              </a:rPr>
              <a:t> στο καθένα. </a:t>
            </a:r>
            <a:endParaRPr lang="en-US" b="1" dirty="0">
              <a:solidFill>
                <a:srgbClr val="FF00FF"/>
              </a:solidFill>
            </a:endParaRPr>
          </a:p>
        </p:txBody>
      </p:sp>
      <p:sp>
        <p:nvSpPr>
          <p:cNvPr id="806939" name="Freeform 27"/>
          <p:cNvSpPr>
            <a:spLocks/>
          </p:cNvSpPr>
          <p:nvPr/>
        </p:nvSpPr>
        <p:spPr bwMode="auto">
          <a:xfrm>
            <a:off x="2514600" y="1981200"/>
            <a:ext cx="1282700" cy="3733800"/>
          </a:xfrm>
          <a:custGeom>
            <a:avLst/>
            <a:gdLst>
              <a:gd name="T0" fmla="*/ 0 w 808"/>
              <a:gd name="T1" fmla="*/ 0 h 2352"/>
              <a:gd name="T2" fmla="*/ 96 w 808"/>
              <a:gd name="T3" fmla="*/ 384 h 2352"/>
              <a:gd name="T4" fmla="*/ 480 w 808"/>
              <a:gd name="T5" fmla="*/ 576 h 2352"/>
              <a:gd name="T6" fmla="*/ 240 w 808"/>
              <a:gd name="T7" fmla="*/ 864 h 2352"/>
              <a:gd name="T8" fmla="*/ 240 w 808"/>
              <a:gd name="T9" fmla="*/ 1104 h 2352"/>
              <a:gd name="T10" fmla="*/ 144 w 808"/>
              <a:gd name="T11" fmla="*/ 1200 h 2352"/>
              <a:gd name="T12" fmla="*/ 720 w 808"/>
              <a:gd name="T13" fmla="*/ 1392 h 2352"/>
              <a:gd name="T14" fmla="*/ 672 w 808"/>
              <a:gd name="T15" fmla="*/ 1968 h 2352"/>
              <a:gd name="T16" fmla="*/ 576 w 808"/>
              <a:gd name="T17" fmla="*/ 2208 h 2352"/>
              <a:gd name="T18" fmla="*/ 288 w 808"/>
              <a:gd name="T19" fmla="*/ 2352 h 23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8"/>
              <a:gd name="T31" fmla="*/ 0 h 2352"/>
              <a:gd name="T32" fmla="*/ 808 w 808"/>
              <a:gd name="T33" fmla="*/ 2352 h 23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8" h="2352">
                <a:moveTo>
                  <a:pt x="0" y="0"/>
                </a:moveTo>
                <a:cubicBezTo>
                  <a:pt x="8" y="144"/>
                  <a:pt x="16" y="288"/>
                  <a:pt x="96" y="384"/>
                </a:cubicBezTo>
                <a:cubicBezTo>
                  <a:pt x="176" y="480"/>
                  <a:pt x="456" y="496"/>
                  <a:pt x="480" y="576"/>
                </a:cubicBezTo>
                <a:cubicBezTo>
                  <a:pt x="504" y="656"/>
                  <a:pt x="280" y="776"/>
                  <a:pt x="240" y="864"/>
                </a:cubicBezTo>
                <a:cubicBezTo>
                  <a:pt x="200" y="952"/>
                  <a:pt x="256" y="1048"/>
                  <a:pt x="240" y="1104"/>
                </a:cubicBezTo>
                <a:cubicBezTo>
                  <a:pt x="224" y="1160"/>
                  <a:pt x="64" y="1152"/>
                  <a:pt x="144" y="1200"/>
                </a:cubicBezTo>
                <a:cubicBezTo>
                  <a:pt x="224" y="1248"/>
                  <a:pt x="632" y="1264"/>
                  <a:pt x="720" y="1392"/>
                </a:cubicBezTo>
                <a:cubicBezTo>
                  <a:pt x="808" y="1520"/>
                  <a:pt x="696" y="1832"/>
                  <a:pt x="672" y="1968"/>
                </a:cubicBezTo>
                <a:cubicBezTo>
                  <a:pt x="648" y="2104"/>
                  <a:pt x="640" y="2144"/>
                  <a:pt x="576" y="2208"/>
                </a:cubicBezTo>
                <a:cubicBezTo>
                  <a:pt x="512" y="2272"/>
                  <a:pt x="400" y="2312"/>
                  <a:pt x="288" y="2352"/>
                </a:cubicBezTo>
              </a:path>
            </a:pathLst>
          </a:custGeom>
          <a:noFill/>
          <a:ln w="28575" cap="flat" cmpd="sng">
            <a:solidFill>
              <a:srgbClr val="C00000"/>
            </a:solidFill>
            <a:prstDash val="solid"/>
            <a:round/>
            <a:headEnd type="none" w="med" len="me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06920"/>
                                        </p:tgtEl>
                                        <p:attrNameLst>
                                          <p:attrName>style.visibility</p:attrName>
                                        </p:attrNameLst>
                                      </p:cBhvr>
                                      <p:to>
                                        <p:strVal val="visible"/>
                                      </p:to>
                                    </p:set>
                                    <p:animEffect transition="in" filter="blinds(horizontal)">
                                      <p:cBhvr>
                                        <p:cTn id="7" dur="500"/>
                                        <p:tgtEl>
                                          <p:spTgt spid="806920"/>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8069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069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1" nodeType="clickEffect">
                                  <p:stCondLst>
                                    <p:cond delay="0"/>
                                  </p:stCondLst>
                                  <p:childTnLst>
                                    <p:animMotion origin="layout" path="M -3.33333E-6 2.22222E-6 L -3.33333E-6 0.4 " pathEditMode="relative" ptsTypes="AA">
                                      <p:cBhvr>
                                        <p:cTn id="18" dur="2000" fill="hold"/>
                                        <p:tgtEl>
                                          <p:spTgt spid="806922"/>
                                        </p:tgtEl>
                                        <p:attrNameLst>
                                          <p:attrName>ppt_x</p:attrName>
                                          <p:attrName>ppt_y</p:attrName>
                                        </p:attrNameLst>
                                      </p:cBhvr>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2" nodeType="clickEffect">
                                  <p:stCondLst>
                                    <p:cond delay="0"/>
                                  </p:stCondLst>
                                  <p:childTnLst>
                                    <p:animMotion origin="layout" path="M 3.46945E-18 2.22222E-6 L 3.46945E-18 -0.24445 " pathEditMode="relative" ptsTypes="AA">
                                      <p:cBhvr>
                                        <p:cTn id="22" dur="2000" fill="hold"/>
                                        <p:tgtEl>
                                          <p:spTgt spid="806922"/>
                                        </p:tgtEl>
                                        <p:attrNameLst>
                                          <p:attrName>ppt_x</p:attrName>
                                          <p:attrName>ppt_y</p:attrName>
                                        </p:attrNameLst>
                                      </p:cBhvr>
                                    </p:animMotion>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069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06934"/>
                                        </p:tgtEl>
                                        <p:attrNameLst>
                                          <p:attrName>style.visibility</p:attrName>
                                        </p:attrNameLst>
                                      </p:cBhvr>
                                      <p:to>
                                        <p:strVal val="visible"/>
                                      </p:to>
                                    </p:set>
                                  </p:childTnLst>
                                </p:cTn>
                              </p:par>
                            </p:childTnLst>
                          </p:cTn>
                        </p:par>
                        <p:par>
                          <p:cTn id="29" fill="hold">
                            <p:stCondLst>
                              <p:cond delay="0"/>
                            </p:stCondLst>
                            <p:childTnLst>
                              <p:par>
                                <p:cTn id="30" presetID="4" presetClass="entr" presetSubtype="16" fill="hold" grpId="0" nodeType="afterEffect">
                                  <p:stCondLst>
                                    <p:cond delay="0"/>
                                  </p:stCondLst>
                                  <p:childTnLst>
                                    <p:set>
                                      <p:cBhvr>
                                        <p:cTn id="31" dur="1" fill="hold">
                                          <p:stCondLst>
                                            <p:cond delay="0"/>
                                          </p:stCondLst>
                                        </p:cTn>
                                        <p:tgtEl>
                                          <p:spTgt spid="806931"/>
                                        </p:tgtEl>
                                        <p:attrNameLst>
                                          <p:attrName>style.visibility</p:attrName>
                                        </p:attrNameLst>
                                      </p:cBhvr>
                                      <p:to>
                                        <p:strVal val="visible"/>
                                      </p:to>
                                    </p:set>
                                    <p:animEffect transition="in" filter="box(in)">
                                      <p:cBhvr>
                                        <p:cTn id="32" dur="500"/>
                                        <p:tgtEl>
                                          <p:spTgt spid="806931"/>
                                        </p:tgtEl>
                                      </p:cBhvr>
                                    </p:animEffect>
                                  </p:childTnLst>
                                </p:cTn>
                              </p:par>
                              <p:par>
                                <p:cTn id="33" presetID="1" presetClass="entr" presetSubtype="0" fill="hold" grpId="0" nodeType="withEffect">
                                  <p:stCondLst>
                                    <p:cond delay="0"/>
                                  </p:stCondLst>
                                  <p:childTnLst>
                                    <p:set>
                                      <p:cBhvr>
                                        <p:cTn id="34" dur="1" fill="hold">
                                          <p:stCondLst>
                                            <p:cond delay="0"/>
                                          </p:stCondLst>
                                        </p:cTn>
                                        <p:tgtEl>
                                          <p:spTgt spid="8069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806936"/>
                                        </p:tgtEl>
                                        <p:attrNameLst>
                                          <p:attrName>style.visibility</p:attrName>
                                        </p:attrNameLst>
                                      </p:cBhvr>
                                      <p:to>
                                        <p:strVal val="visible"/>
                                      </p:to>
                                    </p:set>
                                    <p:animEffect transition="in" filter="blinds(horizontal)">
                                      <p:cBhvr>
                                        <p:cTn id="39" dur="500"/>
                                        <p:tgtEl>
                                          <p:spTgt spid="806936"/>
                                        </p:tgtEl>
                                      </p:cBhvr>
                                    </p:animEffect>
                                  </p:childTnLst>
                                </p:cTn>
                              </p:par>
                            </p:childTnLst>
                          </p:cTn>
                        </p:par>
                        <p:par>
                          <p:cTn id="40" fill="hold">
                            <p:stCondLst>
                              <p:cond delay="500"/>
                            </p:stCondLst>
                            <p:childTnLst>
                              <p:par>
                                <p:cTn id="41" presetID="3" presetClass="entr" presetSubtype="10" fill="hold" grpId="0" nodeType="afterEffect">
                                  <p:stCondLst>
                                    <p:cond delay="1000"/>
                                  </p:stCondLst>
                                  <p:childTnLst>
                                    <p:set>
                                      <p:cBhvr>
                                        <p:cTn id="42" dur="1" fill="hold">
                                          <p:stCondLst>
                                            <p:cond delay="0"/>
                                          </p:stCondLst>
                                        </p:cTn>
                                        <p:tgtEl>
                                          <p:spTgt spid="806939"/>
                                        </p:tgtEl>
                                        <p:attrNameLst>
                                          <p:attrName>style.visibility</p:attrName>
                                        </p:attrNameLst>
                                      </p:cBhvr>
                                      <p:to>
                                        <p:strVal val="visible"/>
                                      </p:to>
                                    </p:set>
                                    <p:animEffect transition="in" filter="blinds(horizontal)">
                                      <p:cBhvr>
                                        <p:cTn id="43" dur="500"/>
                                        <p:tgtEl>
                                          <p:spTgt spid="806939"/>
                                        </p:tgtEl>
                                      </p:cBhvr>
                                    </p:animEffect>
                                  </p:childTnLst>
                                </p:cTn>
                              </p:par>
                            </p:childTnLst>
                          </p:cTn>
                        </p:par>
                        <p:par>
                          <p:cTn id="44" fill="hold">
                            <p:stCondLst>
                              <p:cond delay="2000"/>
                            </p:stCondLst>
                            <p:childTnLst>
                              <p:par>
                                <p:cTn id="45" presetID="4" presetClass="entr" presetSubtype="16" fill="hold" grpId="0" nodeType="afterEffect">
                                  <p:stCondLst>
                                    <p:cond delay="0"/>
                                  </p:stCondLst>
                                  <p:childTnLst>
                                    <p:set>
                                      <p:cBhvr>
                                        <p:cTn id="46" dur="1" fill="hold">
                                          <p:stCondLst>
                                            <p:cond delay="0"/>
                                          </p:stCondLst>
                                        </p:cTn>
                                        <p:tgtEl>
                                          <p:spTgt spid="806929"/>
                                        </p:tgtEl>
                                        <p:attrNameLst>
                                          <p:attrName>style.visibility</p:attrName>
                                        </p:attrNameLst>
                                      </p:cBhvr>
                                      <p:to>
                                        <p:strVal val="visible"/>
                                      </p:to>
                                    </p:set>
                                    <p:animEffect transition="in" filter="box(in)">
                                      <p:cBhvr>
                                        <p:cTn id="47" dur="500"/>
                                        <p:tgtEl>
                                          <p:spTgt spid="806929"/>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806937">
                                            <p:txEl>
                                              <p:pRg st="0" end="0"/>
                                            </p:txEl>
                                          </p:spTgt>
                                        </p:tgtEl>
                                        <p:attrNameLst>
                                          <p:attrName>style.visibility</p:attrName>
                                        </p:attrNameLst>
                                      </p:cBhvr>
                                      <p:to>
                                        <p:strVal val="visible"/>
                                      </p:to>
                                    </p:set>
                                  </p:childTnLst>
                                </p:cTn>
                              </p:par>
                            </p:childTnLst>
                          </p:cTn>
                        </p:par>
                        <p:par>
                          <p:cTn id="52" fill="hold">
                            <p:stCondLst>
                              <p:cond delay="0"/>
                            </p:stCondLst>
                            <p:childTnLst>
                              <p:par>
                                <p:cTn id="53" presetID="12" presetClass="entr" presetSubtype="4" fill="hold" grpId="0" nodeType="afterEffect">
                                  <p:stCondLst>
                                    <p:cond delay="0"/>
                                  </p:stCondLst>
                                  <p:childTnLst>
                                    <p:set>
                                      <p:cBhvr>
                                        <p:cTn id="54" dur="1" fill="hold">
                                          <p:stCondLst>
                                            <p:cond delay="0"/>
                                          </p:stCondLst>
                                        </p:cTn>
                                        <p:tgtEl>
                                          <p:spTgt spid="806938"/>
                                        </p:tgtEl>
                                        <p:attrNameLst>
                                          <p:attrName>style.visibility</p:attrName>
                                        </p:attrNameLst>
                                      </p:cBhvr>
                                      <p:to>
                                        <p:strVal val="visible"/>
                                      </p:to>
                                    </p:set>
                                    <p:animEffect transition="in" filter="slide(fromBottom)">
                                      <p:cBhvr>
                                        <p:cTn id="55" dur="500"/>
                                        <p:tgtEl>
                                          <p:spTgt spid="8069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6920" grpId="0" animBg="1"/>
      <p:bldP spid="806921" grpId="0"/>
      <p:bldP spid="806922" grpId="0" animBg="1"/>
      <p:bldP spid="806922" grpId="1" animBg="1"/>
      <p:bldP spid="806922" grpId="2" animBg="1"/>
      <p:bldP spid="806929" grpId="0"/>
      <p:bldP spid="806930" grpId="0"/>
      <p:bldP spid="806931" grpId="0"/>
      <p:bldP spid="806934" grpId="0" animBg="1"/>
      <p:bldP spid="806935" grpId="0" animBg="1"/>
      <p:bldP spid="806936" grpId="0" animBg="1"/>
      <p:bldP spid="806938" grpId="0"/>
      <p:bldP spid="80693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152400"/>
            <a:ext cx="7772400" cy="1143000"/>
          </a:xfrm>
        </p:spPr>
        <p:txBody>
          <a:bodyPr/>
          <a:lstStyle/>
          <a:p>
            <a:r>
              <a:rPr lang="el-GR" dirty="0" smtClean="0">
                <a:latin typeface="Arial" charset="0"/>
              </a:rPr>
              <a:t>Κορυφή Στροφής</a:t>
            </a:r>
            <a:endParaRPr lang="en-US" dirty="0" smtClean="0">
              <a:latin typeface="Arial" charset="0"/>
            </a:endParaRPr>
          </a:p>
        </p:txBody>
      </p:sp>
      <p:sp>
        <p:nvSpPr>
          <p:cNvPr id="17412"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dirty="0"/>
          </a:p>
        </p:txBody>
      </p:sp>
      <p:sp>
        <p:nvSpPr>
          <p:cNvPr id="17413" name="Freeform 6"/>
          <p:cNvSpPr>
            <a:spLocks/>
          </p:cNvSpPr>
          <p:nvPr/>
        </p:nvSpPr>
        <p:spPr bwMode="auto">
          <a:xfrm>
            <a:off x="457200" y="2438400"/>
            <a:ext cx="3048000" cy="2819400"/>
          </a:xfrm>
          <a:custGeom>
            <a:avLst/>
            <a:gdLst>
              <a:gd name="T0" fmla="*/ 1104 w 1920"/>
              <a:gd name="T1" fmla="*/ 0 h 1776"/>
              <a:gd name="T2" fmla="*/ 480 w 1920"/>
              <a:gd name="T3" fmla="*/ 144 h 1776"/>
              <a:gd name="T4" fmla="*/ 432 w 1920"/>
              <a:gd name="T5" fmla="*/ 480 h 1776"/>
              <a:gd name="T6" fmla="*/ 192 w 1920"/>
              <a:gd name="T7" fmla="*/ 528 h 1776"/>
              <a:gd name="T8" fmla="*/ 0 w 1920"/>
              <a:gd name="T9" fmla="*/ 1296 h 1776"/>
              <a:gd name="T10" fmla="*/ 144 w 1920"/>
              <a:gd name="T11" fmla="*/ 1488 h 1776"/>
              <a:gd name="T12" fmla="*/ 672 w 1920"/>
              <a:gd name="T13" fmla="*/ 1584 h 1776"/>
              <a:gd name="T14" fmla="*/ 864 w 1920"/>
              <a:gd name="T15" fmla="*/ 1200 h 1776"/>
              <a:gd name="T16" fmla="*/ 1296 w 1920"/>
              <a:gd name="T17" fmla="*/ 1296 h 1776"/>
              <a:gd name="T18" fmla="*/ 1344 w 1920"/>
              <a:gd name="T19" fmla="*/ 1776 h 1776"/>
              <a:gd name="T20" fmla="*/ 1776 w 1920"/>
              <a:gd name="T21" fmla="*/ 1584 h 1776"/>
              <a:gd name="T22" fmla="*/ 1920 w 1920"/>
              <a:gd name="T23" fmla="*/ 960 h 1776"/>
              <a:gd name="T24" fmla="*/ 1776 w 1920"/>
              <a:gd name="T25" fmla="*/ 528 h 1776"/>
              <a:gd name="T26" fmla="*/ 1152 w 1920"/>
              <a:gd name="T27" fmla="*/ 384 h 1776"/>
              <a:gd name="T28" fmla="*/ 1104 w 1920"/>
              <a:gd name="T29" fmla="*/ 0 h 177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20"/>
              <a:gd name="T46" fmla="*/ 0 h 1776"/>
              <a:gd name="T47" fmla="*/ 1920 w 1920"/>
              <a:gd name="T48" fmla="*/ 1776 h 177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20" h="1776">
                <a:moveTo>
                  <a:pt x="1104" y="0"/>
                </a:moveTo>
                <a:lnTo>
                  <a:pt x="480" y="144"/>
                </a:lnTo>
                <a:lnTo>
                  <a:pt x="432" y="480"/>
                </a:lnTo>
                <a:lnTo>
                  <a:pt x="192" y="528"/>
                </a:lnTo>
                <a:lnTo>
                  <a:pt x="0" y="1296"/>
                </a:lnTo>
                <a:lnTo>
                  <a:pt x="144" y="1488"/>
                </a:lnTo>
                <a:lnTo>
                  <a:pt x="672" y="1584"/>
                </a:lnTo>
                <a:lnTo>
                  <a:pt x="864" y="1200"/>
                </a:lnTo>
                <a:lnTo>
                  <a:pt x="1296" y="1296"/>
                </a:lnTo>
                <a:lnTo>
                  <a:pt x="1344" y="1776"/>
                </a:lnTo>
                <a:lnTo>
                  <a:pt x="1776" y="1584"/>
                </a:lnTo>
                <a:lnTo>
                  <a:pt x="1920" y="960"/>
                </a:lnTo>
                <a:lnTo>
                  <a:pt x="1776" y="528"/>
                </a:lnTo>
                <a:lnTo>
                  <a:pt x="1152" y="384"/>
                </a:lnTo>
                <a:lnTo>
                  <a:pt x="1104" y="0"/>
                </a:lnTo>
                <a:close/>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808967" name="Oval 7"/>
          <p:cNvSpPr>
            <a:spLocks noChangeArrowheads="1"/>
          </p:cNvSpPr>
          <p:nvPr/>
        </p:nvSpPr>
        <p:spPr bwMode="auto">
          <a:xfrm>
            <a:off x="1066800" y="31623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17415" name="Text Box 9"/>
          <p:cNvSpPr txBox="1">
            <a:spLocks noChangeArrowheads="1"/>
          </p:cNvSpPr>
          <p:nvPr/>
        </p:nvSpPr>
        <p:spPr bwMode="auto">
          <a:xfrm>
            <a:off x="3733800" y="1600200"/>
            <a:ext cx="4554464" cy="1938992"/>
          </a:xfrm>
          <a:prstGeom prst="rect">
            <a:avLst/>
          </a:prstGeom>
          <a:noFill/>
          <a:ln w="9525">
            <a:noFill/>
            <a:miter lim="800000"/>
            <a:headEnd/>
            <a:tailEnd/>
          </a:ln>
        </p:spPr>
        <p:txBody>
          <a:bodyPr wrap="square">
            <a:spAutoFit/>
          </a:bodyPr>
          <a:lstStyle/>
          <a:p>
            <a:r>
              <a:rPr lang="el-GR" sz="2400" dirty="0" smtClean="0">
                <a:solidFill>
                  <a:srgbClr val="FF00FF"/>
                </a:solidFill>
              </a:rPr>
              <a:t>Η κορυφή στροφής </a:t>
            </a:r>
            <a:r>
              <a:rPr lang="el-GR" sz="2400" dirty="0" smtClean="0"/>
              <a:t>είναι εκεί που η κίνηση από την υψηλότερη κορυφή προς τη χαμηλότερη αλλάζει κατεύθυνση (ανοδική σε καθοδική και αντίστροφα)</a:t>
            </a:r>
            <a:endParaRPr lang="en-US" sz="2400" dirty="0"/>
          </a:p>
        </p:txBody>
      </p:sp>
      <p:sp>
        <p:nvSpPr>
          <p:cNvPr id="808970" name="Line 10"/>
          <p:cNvSpPr>
            <a:spLocks noChangeShapeType="1"/>
          </p:cNvSpPr>
          <p:nvPr/>
        </p:nvSpPr>
        <p:spPr bwMode="auto">
          <a:xfrm flipV="1">
            <a:off x="1524000" y="4343400"/>
            <a:ext cx="228600" cy="381000"/>
          </a:xfrm>
          <a:prstGeom prst="line">
            <a:avLst/>
          </a:prstGeom>
          <a:noFill/>
          <a:ln w="28575">
            <a:solidFill>
              <a:srgbClr val="00B0F0"/>
            </a:solidFill>
            <a:round/>
            <a:headEnd/>
            <a:tailEnd type="triangle" w="med" len="med"/>
          </a:ln>
        </p:spPr>
        <p:txBody>
          <a:bodyPr/>
          <a:lstStyle/>
          <a:p>
            <a:endParaRPr lang="en-US"/>
          </a:p>
        </p:txBody>
      </p:sp>
      <p:sp>
        <p:nvSpPr>
          <p:cNvPr id="808971" name="Line 11"/>
          <p:cNvSpPr>
            <a:spLocks noChangeShapeType="1"/>
          </p:cNvSpPr>
          <p:nvPr/>
        </p:nvSpPr>
        <p:spPr bwMode="auto">
          <a:xfrm>
            <a:off x="1981200" y="4267200"/>
            <a:ext cx="533400" cy="152400"/>
          </a:xfrm>
          <a:prstGeom prst="line">
            <a:avLst/>
          </a:prstGeom>
          <a:noFill/>
          <a:ln w="28575">
            <a:solidFill>
              <a:srgbClr val="00B0F0"/>
            </a:solidFill>
            <a:round/>
            <a:headEnd/>
            <a:tailEnd type="triangle" w="med" len="med"/>
          </a:ln>
        </p:spPr>
        <p:txBody>
          <a:bodyPr/>
          <a:lstStyle/>
          <a:p>
            <a:endParaRPr lang="en-US"/>
          </a:p>
        </p:txBody>
      </p:sp>
      <p:sp>
        <p:nvSpPr>
          <p:cNvPr id="808972" name="Text Box 12"/>
          <p:cNvSpPr txBox="1">
            <a:spLocks noChangeArrowheads="1"/>
          </p:cNvSpPr>
          <p:nvPr/>
        </p:nvSpPr>
        <p:spPr bwMode="auto">
          <a:xfrm>
            <a:off x="1736725" y="4383088"/>
            <a:ext cx="298480" cy="400110"/>
          </a:xfrm>
          <a:prstGeom prst="rect">
            <a:avLst/>
          </a:prstGeom>
          <a:noFill/>
          <a:ln w="9525">
            <a:noFill/>
            <a:miter lim="800000"/>
            <a:headEnd/>
            <a:tailEnd/>
          </a:ln>
        </p:spPr>
        <p:txBody>
          <a:bodyPr wrap="none">
            <a:spAutoFit/>
          </a:bodyPr>
          <a:lstStyle/>
          <a:p>
            <a:r>
              <a:rPr lang="en-US" sz="2000" i="1" dirty="0"/>
              <a:t>v</a:t>
            </a:r>
          </a:p>
        </p:txBody>
      </p:sp>
      <p:sp>
        <p:nvSpPr>
          <p:cNvPr id="808973" name="Text Box 13"/>
          <p:cNvSpPr txBox="1">
            <a:spLocks noChangeArrowheads="1"/>
          </p:cNvSpPr>
          <p:nvPr/>
        </p:nvSpPr>
        <p:spPr bwMode="auto">
          <a:xfrm>
            <a:off x="4132262" y="3621088"/>
            <a:ext cx="2065950" cy="461665"/>
          </a:xfrm>
          <a:prstGeom prst="rect">
            <a:avLst/>
          </a:prstGeom>
          <a:noFill/>
          <a:ln w="9525">
            <a:noFill/>
            <a:miter lim="800000"/>
            <a:headEnd/>
            <a:tailEnd/>
          </a:ln>
        </p:spPr>
        <p:txBody>
          <a:bodyPr wrap="none">
            <a:spAutoFit/>
          </a:bodyPr>
          <a:lstStyle/>
          <a:p>
            <a:r>
              <a:rPr lang="el-GR" sz="2400" dirty="0" smtClean="0"/>
              <a:t>Στην κορυφή </a:t>
            </a:r>
            <a:r>
              <a:rPr lang="en-US" sz="2400" i="1" dirty="0" smtClean="0"/>
              <a:t>v</a:t>
            </a:r>
            <a:endParaRPr lang="en-US" sz="2400" dirty="0"/>
          </a:p>
        </p:txBody>
      </p:sp>
      <p:sp>
        <p:nvSpPr>
          <p:cNvPr id="808974" name="Line 14"/>
          <p:cNvSpPr>
            <a:spLocks noChangeShapeType="1"/>
          </p:cNvSpPr>
          <p:nvPr/>
        </p:nvSpPr>
        <p:spPr bwMode="auto">
          <a:xfrm flipH="1" flipV="1">
            <a:off x="1143000" y="3276600"/>
            <a:ext cx="685800" cy="1066800"/>
          </a:xfrm>
          <a:prstGeom prst="line">
            <a:avLst/>
          </a:prstGeom>
          <a:noFill/>
          <a:ln w="25400">
            <a:solidFill>
              <a:srgbClr val="C00000"/>
            </a:solidFill>
            <a:prstDash val="dash"/>
            <a:round/>
            <a:headEnd/>
            <a:tailEnd/>
          </a:ln>
        </p:spPr>
        <p:txBody>
          <a:bodyPr/>
          <a:lstStyle/>
          <a:p>
            <a:endParaRPr lang="en-US"/>
          </a:p>
        </p:txBody>
      </p:sp>
      <p:sp>
        <p:nvSpPr>
          <p:cNvPr id="808975" name="Oval 15"/>
          <p:cNvSpPr>
            <a:spLocks noChangeArrowheads="1"/>
          </p:cNvSpPr>
          <p:nvPr/>
        </p:nvSpPr>
        <p:spPr bwMode="auto">
          <a:xfrm>
            <a:off x="1793875" y="4295775"/>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808976" name="Text Box 16"/>
          <p:cNvSpPr txBox="1">
            <a:spLocks noChangeArrowheads="1"/>
          </p:cNvSpPr>
          <p:nvPr/>
        </p:nvSpPr>
        <p:spPr bwMode="auto">
          <a:xfrm>
            <a:off x="4421187" y="4191000"/>
            <a:ext cx="4722813" cy="830997"/>
          </a:xfrm>
          <a:prstGeom prst="rect">
            <a:avLst/>
          </a:prstGeom>
          <a:noFill/>
          <a:ln w="9525">
            <a:noFill/>
            <a:miter lim="800000"/>
            <a:headEnd/>
            <a:tailEnd/>
          </a:ln>
        </p:spPr>
        <p:txBody>
          <a:bodyPr wrap="square">
            <a:spAutoFit/>
          </a:bodyPr>
          <a:lstStyle/>
          <a:p>
            <a:r>
              <a:rPr lang="en-US" sz="2400" dirty="0">
                <a:sym typeface="Symbol" pitchFamily="18" charset="2"/>
              </a:rPr>
              <a:t> </a:t>
            </a:r>
            <a:r>
              <a:rPr lang="el-GR" sz="2400" dirty="0" smtClean="0">
                <a:sym typeface="Symbol" pitchFamily="18" charset="2"/>
              </a:rPr>
              <a:t>Και οι δύο γειτονικές κορυφές είναι από κάτω</a:t>
            </a:r>
            <a:endParaRPr lang="en-US" sz="2400" dirty="0"/>
          </a:p>
        </p:txBody>
      </p:sp>
      <p:sp>
        <p:nvSpPr>
          <p:cNvPr id="808978" name="Text Box 18"/>
          <p:cNvSpPr txBox="1">
            <a:spLocks noChangeArrowheads="1"/>
          </p:cNvSpPr>
          <p:nvPr/>
        </p:nvSpPr>
        <p:spPr bwMode="auto">
          <a:xfrm>
            <a:off x="4419600" y="4953000"/>
            <a:ext cx="4572000" cy="830997"/>
          </a:xfrm>
          <a:prstGeom prst="rect">
            <a:avLst/>
          </a:prstGeom>
          <a:noFill/>
          <a:ln w="9525">
            <a:noFill/>
            <a:miter lim="800000"/>
            <a:headEnd/>
            <a:tailEnd/>
          </a:ln>
        </p:spPr>
        <p:txBody>
          <a:bodyPr wrap="square">
            <a:spAutoFit/>
          </a:bodyPr>
          <a:lstStyle/>
          <a:p>
            <a:r>
              <a:rPr lang="en-US" sz="2400" dirty="0" smtClean="0">
                <a:sym typeface="Symbol" pitchFamily="18" charset="2"/>
              </a:rPr>
              <a:t></a:t>
            </a:r>
            <a:r>
              <a:rPr lang="el-GR" sz="2400" dirty="0" smtClean="0">
                <a:sym typeface="Symbol" pitchFamily="18" charset="2"/>
              </a:rPr>
              <a:t>Το εσωτερικό του πολυγώνου είναι </a:t>
            </a:r>
            <a:r>
              <a:rPr lang="el-GR" sz="2400" dirty="0" smtClean="0"/>
              <a:t>από πάνω.</a:t>
            </a:r>
            <a:endParaRPr lang="en-US" sz="2400" dirty="0"/>
          </a:p>
        </p:txBody>
      </p:sp>
      <p:sp>
        <p:nvSpPr>
          <p:cNvPr id="808979" name="Text Box 19"/>
          <p:cNvSpPr txBox="1">
            <a:spLocks noChangeArrowheads="1"/>
          </p:cNvSpPr>
          <p:nvPr/>
        </p:nvSpPr>
        <p:spPr bwMode="auto">
          <a:xfrm>
            <a:off x="3810000" y="5867400"/>
            <a:ext cx="5105400" cy="830997"/>
          </a:xfrm>
          <a:prstGeom prst="rect">
            <a:avLst/>
          </a:prstGeom>
          <a:noFill/>
          <a:ln w="9525">
            <a:noFill/>
            <a:miter lim="800000"/>
            <a:headEnd/>
            <a:tailEnd/>
          </a:ln>
        </p:spPr>
        <p:txBody>
          <a:bodyPr wrap="square">
            <a:spAutoFit/>
          </a:bodyPr>
          <a:lstStyle/>
          <a:p>
            <a:r>
              <a:rPr lang="el-GR" sz="2400" dirty="0" smtClean="0"/>
              <a:t>Επέλεξε μία διαγώνιο που πάει προς τα πάνω.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08975"/>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808972"/>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808970"/>
                                        </p:tgtEl>
                                        <p:attrNameLst>
                                          <p:attrName>style.visibility</p:attrName>
                                        </p:attrNameLst>
                                      </p:cBhvr>
                                      <p:to>
                                        <p:strVal val="visible"/>
                                      </p:to>
                                    </p:set>
                                  </p:childTnLst>
                                </p:cTn>
                              </p:par>
                            </p:childTnLst>
                          </p:cTn>
                        </p:par>
                        <p:par>
                          <p:cTn id="14" fill="hold">
                            <p:stCondLst>
                              <p:cond delay="0"/>
                            </p:stCondLst>
                            <p:childTnLst>
                              <p:par>
                                <p:cTn id="15" presetID="1" presetClass="entr" presetSubtype="0" fill="hold" grpId="0" nodeType="afterEffect">
                                  <p:stCondLst>
                                    <p:cond delay="500"/>
                                  </p:stCondLst>
                                  <p:childTnLst>
                                    <p:set>
                                      <p:cBhvr>
                                        <p:cTn id="16" dur="1" fill="hold">
                                          <p:stCondLst>
                                            <p:cond delay="0"/>
                                          </p:stCondLst>
                                        </p:cTn>
                                        <p:tgtEl>
                                          <p:spTgt spid="80897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808973"/>
                                        </p:tgtEl>
                                        <p:attrNameLst>
                                          <p:attrName>style.visibility</p:attrName>
                                        </p:attrNameLst>
                                      </p:cBhvr>
                                      <p:to>
                                        <p:strVal val="visible"/>
                                      </p:to>
                                    </p:set>
                                    <p:animEffect transition="in" filter="box(in)">
                                      <p:cBhvr>
                                        <p:cTn id="21" dur="500"/>
                                        <p:tgtEl>
                                          <p:spTgt spid="808973"/>
                                        </p:tgtEl>
                                      </p:cBhvr>
                                    </p:animEffect>
                                  </p:childTnLst>
                                </p:cTn>
                              </p:par>
                            </p:childTnLst>
                          </p:cTn>
                        </p:par>
                        <p:par>
                          <p:cTn id="22" fill="hold">
                            <p:stCondLst>
                              <p:cond delay="500"/>
                            </p:stCondLst>
                            <p:childTnLst>
                              <p:par>
                                <p:cTn id="23" presetID="12" presetClass="entr" presetSubtype="4" fill="hold" grpId="0" nodeType="afterEffect">
                                  <p:stCondLst>
                                    <p:cond delay="0"/>
                                  </p:stCondLst>
                                  <p:childTnLst>
                                    <p:set>
                                      <p:cBhvr>
                                        <p:cTn id="24" dur="1" fill="hold">
                                          <p:stCondLst>
                                            <p:cond delay="0"/>
                                          </p:stCondLst>
                                        </p:cTn>
                                        <p:tgtEl>
                                          <p:spTgt spid="808976"/>
                                        </p:tgtEl>
                                        <p:attrNameLst>
                                          <p:attrName>style.visibility</p:attrName>
                                        </p:attrNameLst>
                                      </p:cBhvr>
                                      <p:to>
                                        <p:strVal val="visible"/>
                                      </p:to>
                                    </p:set>
                                    <p:animEffect transition="in" filter="slide(fromBottom)">
                                      <p:cBhvr>
                                        <p:cTn id="25" dur="500"/>
                                        <p:tgtEl>
                                          <p:spTgt spid="808976"/>
                                        </p:tgtEl>
                                      </p:cBhvr>
                                    </p:animEffect>
                                  </p:childTnLst>
                                </p:cTn>
                              </p:par>
                            </p:childTnLst>
                          </p:cTn>
                        </p:par>
                        <p:par>
                          <p:cTn id="26" fill="hold">
                            <p:stCondLst>
                              <p:cond delay="1000"/>
                            </p:stCondLst>
                            <p:childTnLst>
                              <p:par>
                                <p:cTn id="27" presetID="12" presetClass="entr" presetSubtype="4" fill="hold" grpId="0" nodeType="afterEffect">
                                  <p:stCondLst>
                                    <p:cond delay="1000"/>
                                  </p:stCondLst>
                                  <p:childTnLst>
                                    <p:set>
                                      <p:cBhvr>
                                        <p:cTn id="28" dur="1" fill="hold">
                                          <p:stCondLst>
                                            <p:cond delay="0"/>
                                          </p:stCondLst>
                                        </p:cTn>
                                        <p:tgtEl>
                                          <p:spTgt spid="808978"/>
                                        </p:tgtEl>
                                        <p:attrNameLst>
                                          <p:attrName>style.visibility</p:attrName>
                                        </p:attrNameLst>
                                      </p:cBhvr>
                                      <p:to>
                                        <p:strVal val="visible"/>
                                      </p:to>
                                    </p:set>
                                    <p:animEffect transition="in" filter="slide(fromBottom)">
                                      <p:cBhvr>
                                        <p:cTn id="29" dur="500"/>
                                        <p:tgtEl>
                                          <p:spTgt spid="808978"/>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808979"/>
                                        </p:tgtEl>
                                        <p:attrNameLst>
                                          <p:attrName>style.visibility</p:attrName>
                                        </p:attrNameLst>
                                      </p:cBhvr>
                                      <p:to>
                                        <p:strVal val="visible"/>
                                      </p:to>
                                    </p:set>
                                    <p:animEffect transition="in" filter="blinds(horizontal)">
                                      <p:cBhvr>
                                        <p:cTn id="34" dur="500"/>
                                        <p:tgtEl>
                                          <p:spTgt spid="808979"/>
                                        </p:tgtEl>
                                      </p:cBhvr>
                                    </p:animEffect>
                                  </p:childTnLst>
                                </p:cTn>
                              </p:par>
                            </p:childTnLst>
                          </p:cTn>
                        </p:par>
                        <p:par>
                          <p:cTn id="35" fill="hold">
                            <p:stCondLst>
                              <p:cond delay="500"/>
                            </p:stCondLst>
                            <p:childTnLst>
                              <p:par>
                                <p:cTn id="36" presetID="3" presetClass="entr" presetSubtype="10" fill="hold" grpId="0" nodeType="afterEffect">
                                  <p:stCondLst>
                                    <p:cond delay="0"/>
                                  </p:stCondLst>
                                  <p:childTnLst>
                                    <p:set>
                                      <p:cBhvr>
                                        <p:cTn id="37" dur="1" fill="hold">
                                          <p:stCondLst>
                                            <p:cond delay="0"/>
                                          </p:stCondLst>
                                        </p:cTn>
                                        <p:tgtEl>
                                          <p:spTgt spid="808974"/>
                                        </p:tgtEl>
                                        <p:attrNameLst>
                                          <p:attrName>style.visibility</p:attrName>
                                        </p:attrNameLst>
                                      </p:cBhvr>
                                      <p:to>
                                        <p:strVal val="visible"/>
                                      </p:to>
                                    </p:set>
                                    <p:animEffect transition="in" filter="blinds(horizontal)">
                                      <p:cBhvr>
                                        <p:cTn id="38" dur="500"/>
                                        <p:tgtEl>
                                          <p:spTgt spid="808974"/>
                                        </p:tgtEl>
                                      </p:cBhvr>
                                    </p:animEffect>
                                  </p:childTnLst>
                                </p:cTn>
                              </p:par>
                            </p:childTnLst>
                          </p:cTn>
                        </p:par>
                        <p:par>
                          <p:cTn id="39" fill="hold">
                            <p:stCondLst>
                              <p:cond delay="1000"/>
                            </p:stCondLst>
                            <p:childTnLst>
                              <p:par>
                                <p:cTn id="40" presetID="1" presetClass="entr" presetSubtype="0" fill="hold" grpId="0" nodeType="afterEffect">
                                  <p:stCondLst>
                                    <p:cond delay="0"/>
                                  </p:stCondLst>
                                  <p:childTnLst>
                                    <p:set>
                                      <p:cBhvr>
                                        <p:cTn id="41" dur="1" fill="hold">
                                          <p:stCondLst>
                                            <p:cond delay="0"/>
                                          </p:stCondLst>
                                        </p:cTn>
                                        <p:tgtEl>
                                          <p:spTgt spid="8089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67" grpId="0" animBg="1"/>
      <p:bldP spid="808970" grpId="0" animBg="1"/>
      <p:bldP spid="808971" grpId="0" animBg="1"/>
      <p:bldP spid="808972" grpId="0"/>
      <p:bldP spid="808973" grpId="0"/>
      <p:bldP spid="808974" grpId="0" animBg="1"/>
      <p:bldP spid="808975" grpId="0" animBg="1"/>
      <p:bldP spid="808976" grpId="0"/>
      <p:bldP spid="808978" grpId="0"/>
      <p:bldP spid="80897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152400"/>
            <a:ext cx="7772400" cy="1143000"/>
          </a:xfrm>
        </p:spPr>
        <p:txBody>
          <a:bodyPr>
            <a:normAutofit/>
          </a:bodyPr>
          <a:lstStyle/>
          <a:p>
            <a:r>
              <a:rPr lang="el-GR" dirty="0" smtClean="0">
                <a:latin typeface="Arial" charset="0"/>
              </a:rPr>
              <a:t>Πέντε Τύποι Κορυφών</a:t>
            </a:r>
            <a:endParaRPr lang="en-US" dirty="0" smtClean="0">
              <a:latin typeface="Arial" charset="0"/>
            </a:endParaRPr>
          </a:p>
        </p:txBody>
      </p:sp>
      <p:sp>
        <p:nvSpPr>
          <p:cNvPr id="18436"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18437" name="Text Box 20"/>
          <p:cNvSpPr txBox="1">
            <a:spLocks noChangeArrowheads="1"/>
          </p:cNvSpPr>
          <p:nvPr/>
        </p:nvSpPr>
        <p:spPr bwMode="auto">
          <a:xfrm>
            <a:off x="762000" y="1343025"/>
            <a:ext cx="7167860" cy="369332"/>
          </a:xfrm>
          <a:prstGeom prst="rect">
            <a:avLst/>
          </a:prstGeom>
          <a:noFill/>
          <a:ln w="9525">
            <a:noFill/>
            <a:miter lim="800000"/>
            <a:headEnd/>
            <a:tailEnd/>
          </a:ln>
        </p:spPr>
        <p:txBody>
          <a:bodyPr wrap="none">
            <a:spAutoFit/>
          </a:bodyPr>
          <a:lstStyle/>
          <a:p>
            <a:r>
              <a:rPr lang="el-GR" dirty="0" smtClean="0"/>
              <a:t>Το σημείο </a:t>
            </a:r>
            <a:r>
              <a:rPr lang="en-US" i="1" dirty="0" smtClean="0"/>
              <a:t>p</a:t>
            </a:r>
            <a:r>
              <a:rPr lang="en-US" dirty="0" smtClean="0"/>
              <a:t> </a:t>
            </a:r>
            <a:r>
              <a:rPr lang="en-US" dirty="0"/>
              <a:t>= (</a:t>
            </a:r>
            <a:r>
              <a:rPr lang="en-US" i="1" dirty="0"/>
              <a:t>x</a:t>
            </a:r>
            <a:r>
              <a:rPr lang="en-US" dirty="0"/>
              <a:t>, </a:t>
            </a:r>
            <a:r>
              <a:rPr lang="en-US" i="1" dirty="0"/>
              <a:t>y</a:t>
            </a:r>
            <a:r>
              <a:rPr lang="en-US" dirty="0"/>
              <a:t>) </a:t>
            </a:r>
            <a:r>
              <a:rPr lang="el-GR" dirty="0" smtClean="0"/>
              <a:t>είναι</a:t>
            </a:r>
            <a:r>
              <a:rPr lang="en-US" dirty="0" smtClean="0"/>
              <a:t> “</a:t>
            </a:r>
            <a:r>
              <a:rPr lang="el-GR" dirty="0" smtClean="0"/>
              <a:t>κάτω</a:t>
            </a:r>
            <a:r>
              <a:rPr lang="en-US" dirty="0" smtClean="0"/>
              <a:t>” </a:t>
            </a:r>
            <a:r>
              <a:rPr lang="el-GR" dirty="0" smtClean="0"/>
              <a:t>από ένα διαφορετικό σημείο</a:t>
            </a:r>
            <a:r>
              <a:rPr lang="en-US" dirty="0" smtClean="0"/>
              <a:t> </a:t>
            </a:r>
            <a:r>
              <a:rPr lang="en-US" i="1" dirty="0"/>
              <a:t>q</a:t>
            </a:r>
            <a:r>
              <a:rPr lang="en-US" dirty="0"/>
              <a:t> = (</a:t>
            </a:r>
            <a:r>
              <a:rPr lang="en-US" i="1" dirty="0"/>
              <a:t>u</a:t>
            </a:r>
            <a:r>
              <a:rPr lang="en-US" dirty="0"/>
              <a:t>, </a:t>
            </a:r>
            <a:r>
              <a:rPr lang="en-US" i="1" dirty="0"/>
              <a:t>v</a:t>
            </a:r>
            <a:r>
              <a:rPr lang="en-US" dirty="0"/>
              <a:t>) </a:t>
            </a:r>
            <a:r>
              <a:rPr lang="el-GR" dirty="0" smtClean="0"/>
              <a:t>αν</a:t>
            </a:r>
            <a:endParaRPr lang="en-US" dirty="0"/>
          </a:p>
        </p:txBody>
      </p:sp>
      <p:sp>
        <p:nvSpPr>
          <p:cNvPr id="18438" name="Text Box 21"/>
          <p:cNvSpPr txBox="1">
            <a:spLocks noChangeArrowheads="1"/>
          </p:cNvSpPr>
          <p:nvPr/>
        </p:nvSpPr>
        <p:spPr bwMode="auto">
          <a:xfrm>
            <a:off x="1752600" y="1752600"/>
            <a:ext cx="3113929" cy="369332"/>
          </a:xfrm>
          <a:prstGeom prst="rect">
            <a:avLst/>
          </a:prstGeom>
          <a:noFill/>
          <a:ln w="9525">
            <a:noFill/>
            <a:miter lim="800000"/>
            <a:headEnd/>
            <a:tailEnd/>
          </a:ln>
        </p:spPr>
        <p:txBody>
          <a:bodyPr wrap="none">
            <a:spAutoFit/>
          </a:bodyPr>
          <a:lstStyle/>
          <a:p>
            <a:r>
              <a:rPr lang="en-US" i="1" dirty="0"/>
              <a:t>y </a:t>
            </a:r>
            <a:r>
              <a:rPr lang="en-US" dirty="0"/>
              <a:t>&lt; </a:t>
            </a:r>
            <a:r>
              <a:rPr lang="en-US" i="1" dirty="0"/>
              <a:t>v</a:t>
            </a:r>
            <a:r>
              <a:rPr lang="en-US" dirty="0"/>
              <a:t>           </a:t>
            </a:r>
            <a:r>
              <a:rPr lang="el-GR" dirty="0" smtClean="0"/>
              <a:t>ή</a:t>
            </a:r>
            <a:r>
              <a:rPr lang="en-US" dirty="0" smtClean="0"/>
              <a:t>         </a:t>
            </a:r>
            <a:r>
              <a:rPr lang="en-US" i="1" dirty="0"/>
              <a:t>y</a:t>
            </a:r>
            <a:r>
              <a:rPr lang="en-US" dirty="0"/>
              <a:t> = </a:t>
            </a:r>
            <a:r>
              <a:rPr lang="en-US" i="1" dirty="0"/>
              <a:t>v</a:t>
            </a:r>
            <a:r>
              <a:rPr lang="en-US" dirty="0"/>
              <a:t> </a:t>
            </a:r>
            <a:r>
              <a:rPr lang="el-GR" dirty="0" smtClean="0"/>
              <a:t>και</a:t>
            </a:r>
            <a:r>
              <a:rPr lang="en-US" dirty="0" smtClean="0"/>
              <a:t> </a:t>
            </a:r>
            <a:r>
              <a:rPr lang="en-US" i="1" dirty="0"/>
              <a:t>x</a:t>
            </a:r>
            <a:r>
              <a:rPr lang="en-US" dirty="0"/>
              <a:t> &gt; </a:t>
            </a:r>
            <a:r>
              <a:rPr lang="en-US" i="1" dirty="0"/>
              <a:t>u</a:t>
            </a:r>
            <a:r>
              <a:rPr lang="en-US" dirty="0"/>
              <a:t>.</a:t>
            </a:r>
          </a:p>
        </p:txBody>
      </p:sp>
      <p:sp>
        <p:nvSpPr>
          <p:cNvPr id="823320" name="Text Box 24"/>
          <p:cNvSpPr txBox="1">
            <a:spLocks noChangeArrowheads="1"/>
          </p:cNvSpPr>
          <p:nvPr/>
        </p:nvSpPr>
        <p:spPr bwMode="auto">
          <a:xfrm>
            <a:off x="762000" y="2209800"/>
            <a:ext cx="3549754" cy="369332"/>
          </a:xfrm>
          <a:prstGeom prst="rect">
            <a:avLst/>
          </a:prstGeom>
          <a:noFill/>
          <a:ln w="9525">
            <a:noFill/>
            <a:miter lim="800000"/>
            <a:headEnd/>
            <a:tailEnd/>
          </a:ln>
        </p:spPr>
        <p:txBody>
          <a:bodyPr wrap="none">
            <a:spAutoFit/>
          </a:bodyPr>
          <a:lstStyle/>
          <a:p>
            <a:r>
              <a:rPr lang="el-GR" dirty="0" smtClean="0"/>
              <a:t>Αλλιώς το </a:t>
            </a:r>
            <a:r>
              <a:rPr lang="en-US" i="1" dirty="0" smtClean="0"/>
              <a:t>p</a:t>
            </a:r>
            <a:r>
              <a:rPr lang="en-US" dirty="0" smtClean="0"/>
              <a:t> </a:t>
            </a:r>
            <a:r>
              <a:rPr lang="el-GR" dirty="0" smtClean="0"/>
              <a:t>είναι </a:t>
            </a:r>
            <a:r>
              <a:rPr lang="en-US" dirty="0" smtClean="0"/>
              <a:t>“</a:t>
            </a:r>
            <a:r>
              <a:rPr lang="el-GR" dirty="0" smtClean="0"/>
              <a:t>πάνω</a:t>
            </a:r>
            <a:r>
              <a:rPr lang="en-US" dirty="0" smtClean="0"/>
              <a:t>” </a:t>
            </a:r>
            <a:r>
              <a:rPr lang="el-GR" dirty="0" smtClean="0"/>
              <a:t>από το </a:t>
            </a:r>
            <a:r>
              <a:rPr lang="en-US" i="1" dirty="0" smtClean="0"/>
              <a:t>q</a:t>
            </a:r>
            <a:r>
              <a:rPr lang="en-US" dirty="0"/>
              <a:t>. </a:t>
            </a:r>
          </a:p>
        </p:txBody>
      </p:sp>
      <p:grpSp>
        <p:nvGrpSpPr>
          <p:cNvPr id="2" name="Group 82"/>
          <p:cNvGrpSpPr>
            <a:grpSpLocks/>
          </p:cNvGrpSpPr>
          <p:nvPr/>
        </p:nvGrpSpPr>
        <p:grpSpPr bwMode="auto">
          <a:xfrm>
            <a:off x="0" y="1600200"/>
            <a:ext cx="871538" cy="823913"/>
            <a:chOff x="0" y="1008"/>
            <a:chExt cx="549" cy="519"/>
          </a:xfrm>
        </p:grpSpPr>
        <p:sp>
          <p:nvSpPr>
            <p:cNvPr id="18483" name="Oval 25"/>
            <p:cNvSpPr>
              <a:spLocks noChangeArrowheads="1"/>
            </p:cNvSpPr>
            <p:nvPr/>
          </p:nvSpPr>
          <p:spPr bwMode="auto">
            <a:xfrm>
              <a:off x="192" y="1296"/>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18484" name="Oval 26"/>
            <p:cNvSpPr>
              <a:spLocks noChangeArrowheads="1"/>
            </p:cNvSpPr>
            <p:nvPr/>
          </p:nvSpPr>
          <p:spPr bwMode="auto">
            <a:xfrm>
              <a:off x="480" y="1152"/>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18485" name="Text Box 27"/>
            <p:cNvSpPr txBox="1">
              <a:spLocks noChangeArrowheads="1"/>
            </p:cNvSpPr>
            <p:nvPr/>
          </p:nvSpPr>
          <p:spPr bwMode="auto">
            <a:xfrm>
              <a:off x="0" y="1296"/>
              <a:ext cx="196" cy="231"/>
            </a:xfrm>
            <a:prstGeom prst="rect">
              <a:avLst/>
            </a:prstGeom>
            <a:noFill/>
            <a:ln w="9525">
              <a:noFill/>
              <a:miter lim="800000"/>
              <a:headEnd/>
              <a:tailEnd/>
            </a:ln>
          </p:spPr>
          <p:txBody>
            <a:bodyPr wrap="none">
              <a:spAutoFit/>
            </a:bodyPr>
            <a:lstStyle/>
            <a:p>
              <a:r>
                <a:rPr lang="en-US" sz="1800" i="1" dirty="0"/>
                <a:t>p</a:t>
              </a:r>
            </a:p>
          </p:txBody>
        </p:sp>
        <p:sp>
          <p:nvSpPr>
            <p:cNvPr id="18486" name="Text Box 28"/>
            <p:cNvSpPr txBox="1">
              <a:spLocks noChangeArrowheads="1"/>
            </p:cNvSpPr>
            <p:nvPr/>
          </p:nvSpPr>
          <p:spPr bwMode="auto">
            <a:xfrm>
              <a:off x="288" y="1008"/>
              <a:ext cx="196" cy="231"/>
            </a:xfrm>
            <a:prstGeom prst="rect">
              <a:avLst/>
            </a:prstGeom>
            <a:noFill/>
            <a:ln w="9525">
              <a:noFill/>
              <a:miter lim="800000"/>
              <a:headEnd/>
              <a:tailEnd/>
            </a:ln>
          </p:spPr>
          <p:txBody>
            <a:bodyPr wrap="none">
              <a:spAutoFit/>
            </a:bodyPr>
            <a:lstStyle/>
            <a:p>
              <a:r>
                <a:rPr lang="en-US" sz="1800" i="1" dirty="0"/>
                <a:t>q</a:t>
              </a:r>
            </a:p>
          </p:txBody>
        </p:sp>
      </p:grpSp>
      <p:grpSp>
        <p:nvGrpSpPr>
          <p:cNvPr id="3" name="Group 83"/>
          <p:cNvGrpSpPr>
            <a:grpSpLocks/>
          </p:cNvGrpSpPr>
          <p:nvPr/>
        </p:nvGrpSpPr>
        <p:grpSpPr bwMode="auto">
          <a:xfrm>
            <a:off x="7239000" y="1828800"/>
            <a:ext cx="1225550" cy="442913"/>
            <a:chOff x="4560" y="1152"/>
            <a:chExt cx="772" cy="279"/>
          </a:xfrm>
        </p:grpSpPr>
        <p:sp>
          <p:nvSpPr>
            <p:cNvPr id="18479" name="Oval 29"/>
            <p:cNvSpPr>
              <a:spLocks noChangeArrowheads="1"/>
            </p:cNvSpPr>
            <p:nvPr/>
          </p:nvSpPr>
          <p:spPr bwMode="auto">
            <a:xfrm>
              <a:off x="4608" y="1152"/>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18480" name="Oval 30"/>
            <p:cNvSpPr>
              <a:spLocks noChangeArrowheads="1"/>
            </p:cNvSpPr>
            <p:nvPr/>
          </p:nvSpPr>
          <p:spPr bwMode="auto">
            <a:xfrm>
              <a:off x="5088" y="1152"/>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18481" name="Text Box 31"/>
            <p:cNvSpPr txBox="1">
              <a:spLocks noChangeArrowheads="1"/>
            </p:cNvSpPr>
            <p:nvPr/>
          </p:nvSpPr>
          <p:spPr bwMode="auto">
            <a:xfrm>
              <a:off x="5136" y="1152"/>
              <a:ext cx="196" cy="231"/>
            </a:xfrm>
            <a:prstGeom prst="rect">
              <a:avLst/>
            </a:prstGeom>
            <a:noFill/>
            <a:ln w="9525">
              <a:noFill/>
              <a:miter lim="800000"/>
              <a:headEnd/>
              <a:tailEnd/>
            </a:ln>
          </p:spPr>
          <p:txBody>
            <a:bodyPr wrap="none">
              <a:spAutoFit/>
            </a:bodyPr>
            <a:lstStyle/>
            <a:p>
              <a:r>
                <a:rPr lang="en-US" sz="1800" i="1" dirty="0"/>
                <a:t>p</a:t>
              </a:r>
            </a:p>
          </p:txBody>
        </p:sp>
        <p:sp>
          <p:nvSpPr>
            <p:cNvPr id="18482" name="Text Box 32"/>
            <p:cNvSpPr txBox="1">
              <a:spLocks noChangeArrowheads="1"/>
            </p:cNvSpPr>
            <p:nvPr/>
          </p:nvSpPr>
          <p:spPr bwMode="auto">
            <a:xfrm>
              <a:off x="4560" y="1200"/>
              <a:ext cx="196" cy="231"/>
            </a:xfrm>
            <a:prstGeom prst="rect">
              <a:avLst/>
            </a:prstGeom>
            <a:noFill/>
            <a:ln w="9525">
              <a:noFill/>
              <a:miter lim="800000"/>
              <a:headEnd/>
              <a:tailEnd/>
            </a:ln>
          </p:spPr>
          <p:txBody>
            <a:bodyPr wrap="none">
              <a:spAutoFit/>
            </a:bodyPr>
            <a:lstStyle/>
            <a:p>
              <a:r>
                <a:rPr lang="en-US" sz="1800" i="1" dirty="0"/>
                <a:t>q</a:t>
              </a:r>
            </a:p>
          </p:txBody>
        </p:sp>
      </p:grpSp>
      <p:sp>
        <p:nvSpPr>
          <p:cNvPr id="823329" name="Freeform 33"/>
          <p:cNvSpPr>
            <a:spLocks/>
          </p:cNvSpPr>
          <p:nvPr/>
        </p:nvSpPr>
        <p:spPr bwMode="auto">
          <a:xfrm>
            <a:off x="762000" y="3048000"/>
            <a:ext cx="2895600" cy="2895600"/>
          </a:xfrm>
          <a:custGeom>
            <a:avLst/>
            <a:gdLst>
              <a:gd name="T0" fmla="*/ 1104 w 1824"/>
              <a:gd name="T1" fmla="*/ 336 h 1824"/>
              <a:gd name="T2" fmla="*/ 816 w 1824"/>
              <a:gd name="T3" fmla="*/ 0 h 1824"/>
              <a:gd name="T4" fmla="*/ 288 w 1824"/>
              <a:gd name="T5" fmla="*/ 288 h 1824"/>
              <a:gd name="T6" fmla="*/ 672 w 1824"/>
              <a:gd name="T7" fmla="*/ 576 h 1824"/>
              <a:gd name="T8" fmla="*/ 576 w 1824"/>
              <a:gd name="T9" fmla="*/ 960 h 1824"/>
              <a:gd name="T10" fmla="*/ 144 w 1824"/>
              <a:gd name="T11" fmla="*/ 720 h 1824"/>
              <a:gd name="T12" fmla="*/ 0 w 1824"/>
              <a:gd name="T13" fmla="*/ 1392 h 1824"/>
              <a:gd name="T14" fmla="*/ 672 w 1824"/>
              <a:gd name="T15" fmla="*/ 1824 h 1824"/>
              <a:gd name="T16" fmla="*/ 960 w 1824"/>
              <a:gd name="T17" fmla="*/ 1488 h 1824"/>
              <a:gd name="T18" fmla="*/ 1344 w 1824"/>
              <a:gd name="T19" fmla="*/ 1824 h 1824"/>
              <a:gd name="T20" fmla="*/ 1152 w 1824"/>
              <a:gd name="T21" fmla="*/ 1008 h 1824"/>
              <a:gd name="T22" fmla="*/ 1824 w 1824"/>
              <a:gd name="T23" fmla="*/ 1248 h 1824"/>
              <a:gd name="T24" fmla="*/ 1824 w 1824"/>
              <a:gd name="T25" fmla="*/ 816 h 1824"/>
              <a:gd name="T26" fmla="*/ 1488 w 1824"/>
              <a:gd name="T27" fmla="*/ 672 h 1824"/>
              <a:gd name="T28" fmla="*/ 1392 w 1824"/>
              <a:gd name="T29" fmla="*/ 0 h 1824"/>
              <a:gd name="T30" fmla="*/ 1104 w 1824"/>
              <a:gd name="T31" fmla="*/ 336 h 182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24"/>
              <a:gd name="T49" fmla="*/ 0 h 1824"/>
              <a:gd name="T50" fmla="*/ 1824 w 1824"/>
              <a:gd name="T51" fmla="*/ 1824 h 182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24" h="1824">
                <a:moveTo>
                  <a:pt x="1104" y="336"/>
                </a:moveTo>
                <a:lnTo>
                  <a:pt x="816" y="0"/>
                </a:lnTo>
                <a:lnTo>
                  <a:pt x="288" y="288"/>
                </a:lnTo>
                <a:lnTo>
                  <a:pt x="672" y="576"/>
                </a:lnTo>
                <a:lnTo>
                  <a:pt x="576" y="960"/>
                </a:lnTo>
                <a:lnTo>
                  <a:pt x="144" y="720"/>
                </a:lnTo>
                <a:lnTo>
                  <a:pt x="0" y="1392"/>
                </a:lnTo>
                <a:lnTo>
                  <a:pt x="672" y="1824"/>
                </a:lnTo>
                <a:lnTo>
                  <a:pt x="960" y="1488"/>
                </a:lnTo>
                <a:lnTo>
                  <a:pt x="1344" y="1824"/>
                </a:lnTo>
                <a:lnTo>
                  <a:pt x="1152" y="1008"/>
                </a:lnTo>
                <a:lnTo>
                  <a:pt x="1824" y="1248"/>
                </a:lnTo>
                <a:lnTo>
                  <a:pt x="1824" y="816"/>
                </a:lnTo>
                <a:lnTo>
                  <a:pt x="1488" y="672"/>
                </a:lnTo>
                <a:lnTo>
                  <a:pt x="1392" y="0"/>
                </a:lnTo>
                <a:lnTo>
                  <a:pt x="1104" y="336"/>
                </a:lnTo>
                <a:close/>
              </a:path>
            </a:pathLst>
          </a:custGeom>
          <a:noFill/>
          <a:ln w="25400" cap="flat" cmpd="sng">
            <a:solidFill>
              <a:schemeClr val="tx1">
                <a:lumMod val="95000"/>
                <a:lumOff val="5000"/>
              </a:schemeClr>
            </a:solidFill>
            <a:prstDash val="solid"/>
            <a:round/>
            <a:headEnd type="none" w="med" len="med"/>
            <a:tailEnd type="none" w="med" len="med"/>
          </a:ln>
        </p:spPr>
        <p:txBody>
          <a:bodyPr/>
          <a:lstStyle/>
          <a:p>
            <a:endParaRPr lang="en-US"/>
          </a:p>
        </p:txBody>
      </p:sp>
      <p:sp>
        <p:nvSpPr>
          <p:cNvPr id="823330" name="Oval 34"/>
          <p:cNvSpPr>
            <a:spLocks noChangeArrowheads="1"/>
          </p:cNvSpPr>
          <p:nvPr/>
        </p:nvSpPr>
        <p:spPr bwMode="auto">
          <a:xfrm>
            <a:off x="1600200" y="4495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823331" name="Oval 35"/>
          <p:cNvSpPr>
            <a:spLocks noChangeArrowheads="1"/>
          </p:cNvSpPr>
          <p:nvPr/>
        </p:nvSpPr>
        <p:spPr bwMode="auto">
          <a:xfrm>
            <a:off x="712788" y="5181600"/>
            <a:ext cx="109537"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823336" name="Oval 40"/>
          <p:cNvSpPr>
            <a:spLocks noChangeArrowheads="1"/>
          </p:cNvSpPr>
          <p:nvPr/>
        </p:nvSpPr>
        <p:spPr bwMode="auto">
          <a:xfrm>
            <a:off x="2514600" y="457200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823337" name="Oval 41"/>
          <p:cNvSpPr>
            <a:spLocks noChangeArrowheads="1"/>
          </p:cNvSpPr>
          <p:nvPr/>
        </p:nvSpPr>
        <p:spPr bwMode="auto">
          <a:xfrm>
            <a:off x="2228850" y="5356225"/>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823338" name="Oval 42"/>
          <p:cNvSpPr>
            <a:spLocks noChangeArrowheads="1"/>
          </p:cNvSpPr>
          <p:nvPr/>
        </p:nvSpPr>
        <p:spPr bwMode="auto">
          <a:xfrm>
            <a:off x="1143000" y="3429000"/>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823339" name="Oval 43"/>
          <p:cNvSpPr>
            <a:spLocks noChangeArrowheads="1"/>
          </p:cNvSpPr>
          <p:nvPr/>
        </p:nvSpPr>
        <p:spPr bwMode="auto">
          <a:xfrm>
            <a:off x="1752600" y="5867400"/>
            <a:ext cx="109538" cy="109538"/>
          </a:xfrm>
          <a:prstGeom prst="ellipse">
            <a:avLst/>
          </a:prstGeom>
          <a:solidFill>
            <a:schemeClr val="tx2">
              <a:lumMod val="75000"/>
            </a:schemeClr>
          </a:solidFill>
          <a:ln w="9525">
            <a:solidFill>
              <a:schemeClr val="tx2">
                <a:lumMod val="75000"/>
              </a:schemeClr>
            </a:solidFill>
            <a:round/>
            <a:headEnd/>
            <a:tailEnd/>
          </a:ln>
        </p:spPr>
        <p:txBody>
          <a:bodyPr wrap="none" anchor="ctr"/>
          <a:lstStyle/>
          <a:p>
            <a:endParaRPr lang="en-US"/>
          </a:p>
        </p:txBody>
      </p:sp>
      <p:sp>
        <p:nvSpPr>
          <p:cNvPr id="823340" name="Oval 44"/>
          <p:cNvSpPr>
            <a:spLocks noChangeArrowheads="1"/>
          </p:cNvSpPr>
          <p:nvPr/>
        </p:nvSpPr>
        <p:spPr bwMode="auto">
          <a:xfrm>
            <a:off x="2819400" y="5867400"/>
            <a:ext cx="109538" cy="109538"/>
          </a:xfrm>
          <a:prstGeom prst="ellipse">
            <a:avLst/>
          </a:prstGeom>
          <a:solidFill>
            <a:schemeClr val="tx2">
              <a:lumMod val="75000"/>
            </a:schemeClr>
          </a:solidFill>
          <a:ln w="9525">
            <a:solidFill>
              <a:schemeClr val="tx2">
                <a:lumMod val="75000"/>
              </a:schemeClr>
            </a:solidFill>
            <a:round/>
            <a:headEnd/>
            <a:tailEnd/>
          </a:ln>
        </p:spPr>
        <p:txBody>
          <a:bodyPr wrap="none" anchor="ctr"/>
          <a:lstStyle/>
          <a:p>
            <a:endParaRPr lang="en-US"/>
          </a:p>
        </p:txBody>
      </p:sp>
      <p:sp>
        <p:nvSpPr>
          <p:cNvPr id="823342" name="Oval 46"/>
          <p:cNvSpPr>
            <a:spLocks noChangeArrowheads="1"/>
          </p:cNvSpPr>
          <p:nvPr/>
        </p:nvSpPr>
        <p:spPr bwMode="auto">
          <a:xfrm>
            <a:off x="3581400" y="4953000"/>
            <a:ext cx="109538" cy="109538"/>
          </a:xfrm>
          <a:prstGeom prst="ellipse">
            <a:avLst/>
          </a:prstGeom>
          <a:solidFill>
            <a:schemeClr val="tx2">
              <a:lumMod val="75000"/>
            </a:schemeClr>
          </a:solidFill>
          <a:ln w="9525">
            <a:solidFill>
              <a:schemeClr val="tx2">
                <a:lumMod val="75000"/>
              </a:schemeClr>
            </a:solidFill>
            <a:round/>
            <a:headEnd/>
            <a:tailEnd/>
          </a:ln>
        </p:spPr>
        <p:txBody>
          <a:bodyPr wrap="none" anchor="ctr"/>
          <a:lstStyle/>
          <a:p>
            <a:endParaRPr lang="en-US"/>
          </a:p>
        </p:txBody>
      </p:sp>
      <p:sp>
        <p:nvSpPr>
          <p:cNvPr id="823345" name="Oval 49"/>
          <p:cNvSpPr>
            <a:spLocks noChangeArrowheads="1"/>
          </p:cNvSpPr>
          <p:nvPr/>
        </p:nvSpPr>
        <p:spPr bwMode="auto">
          <a:xfrm>
            <a:off x="1752600" y="3886200"/>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823346" name="Oval 50"/>
          <p:cNvSpPr>
            <a:spLocks noChangeArrowheads="1"/>
          </p:cNvSpPr>
          <p:nvPr/>
        </p:nvSpPr>
        <p:spPr bwMode="auto">
          <a:xfrm>
            <a:off x="3048000" y="4038600"/>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823347" name="Oval 51"/>
          <p:cNvSpPr>
            <a:spLocks noChangeArrowheads="1"/>
          </p:cNvSpPr>
          <p:nvPr/>
        </p:nvSpPr>
        <p:spPr bwMode="auto">
          <a:xfrm>
            <a:off x="3581400" y="4267200"/>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823350" name="Oval 54"/>
          <p:cNvSpPr>
            <a:spLocks noChangeArrowheads="1"/>
          </p:cNvSpPr>
          <p:nvPr/>
        </p:nvSpPr>
        <p:spPr bwMode="auto">
          <a:xfrm>
            <a:off x="2001838" y="2997200"/>
            <a:ext cx="109537" cy="109538"/>
          </a:xfrm>
          <a:prstGeom prst="ellipse">
            <a:avLst/>
          </a:prstGeom>
          <a:solidFill>
            <a:srgbClr val="FF0000"/>
          </a:solidFill>
          <a:ln w="9525">
            <a:solidFill>
              <a:srgbClr val="FF0000"/>
            </a:solidFill>
            <a:round/>
            <a:headEnd/>
            <a:tailEnd/>
          </a:ln>
        </p:spPr>
        <p:txBody>
          <a:bodyPr wrap="none" anchor="ctr"/>
          <a:lstStyle/>
          <a:p>
            <a:endParaRPr lang="en-US"/>
          </a:p>
        </p:txBody>
      </p:sp>
      <p:sp>
        <p:nvSpPr>
          <p:cNvPr id="823351" name="Oval 55"/>
          <p:cNvSpPr>
            <a:spLocks noChangeArrowheads="1"/>
          </p:cNvSpPr>
          <p:nvPr/>
        </p:nvSpPr>
        <p:spPr bwMode="auto">
          <a:xfrm>
            <a:off x="2914650" y="2997200"/>
            <a:ext cx="109538" cy="109538"/>
          </a:xfrm>
          <a:prstGeom prst="ellipse">
            <a:avLst/>
          </a:prstGeom>
          <a:solidFill>
            <a:srgbClr val="FF0000"/>
          </a:solidFill>
          <a:ln w="9525">
            <a:solidFill>
              <a:srgbClr val="FF0000"/>
            </a:solidFill>
            <a:round/>
            <a:headEnd/>
            <a:tailEnd/>
          </a:ln>
        </p:spPr>
        <p:txBody>
          <a:bodyPr wrap="none" anchor="ctr"/>
          <a:lstStyle/>
          <a:p>
            <a:endParaRPr lang="en-US"/>
          </a:p>
        </p:txBody>
      </p:sp>
      <p:sp>
        <p:nvSpPr>
          <p:cNvPr id="823352" name="Oval 56"/>
          <p:cNvSpPr>
            <a:spLocks noChangeArrowheads="1"/>
          </p:cNvSpPr>
          <p:nvPr/>
        </p:nvSpPr>
        <p:spPr bwMode="auto">
          <a:xfrm>
            <a:off x="941388" y="4167188"/>
            <a:ext cx="109537" cy="109537"/>
          </a:xfrm>
          <a:prstGeom prst="ellipse">
            <a:avLst/>
          </a:prstGeom>
          <a:solidFill>
            <a:srgbClr val="FF0000"/>
          </a:solidFill>
          <a:ln w="9525">
            <a:solidFill>
              <a:srgbClr val="FF0000"/>
            </a:solidFill>
            <a:round/>
            <a:headEnd/>
            <a:tailEnd/>
          </a:ln>
        </p:spPr>
        <p:txBody>
          <a:bodyPr wrap="none" anchor="ctr"/>
          <a:lstStyle/>
          <a:p>
            <a:endParaRPr lang="en-US"/>
          </a:p>
        </p:txBody>
      </p:sp>
      <p:sp>
        <p:nvSpPr>
          <p:cNvPr id="823358" name="Oval 62"/>
          <p:cNvSpPr>
            <a:spLocks noChangeArrowheads="1"/>
          </p:cNvSpPr>
          <p:nvPr/>
        </p:nvSpPr>
        <p:spPr bwMode="auto">
          <a:xfrm>
            <a:off x="2438400" y="35052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grpSp>
        <p:nvGrpSpPr>
          <p:cNvPr id="4" name="Group 65"/>
          <p:cNvGrpSpPr>
            <a:grpSpLocks/>
          </p:cNvGrpSpPr>
          <p:nvPr/>
        </p:nvGrpSpPr>
        <p:grpSpPr bwMode="auto">
          <a:xfrm>
            <a:off x="4114800" y="2743200"/>
            <a:ext cx="4800603" cy="646113"/>
            <a:chOff x="2688" y="1920"/>
            <a:chExt cx="3024" cy="407"/>
          </a:xfrm>
        </p:grpSpPr>
        <p:sp>
          <p:nvSpPr>
            <p:cNvPr id="18477" name="Oval 36"/>
            <p:cNvSpPr>
              <a:spLocks noChangeArrowheads="1"/>
            </p:cNvSpPr>
            <p:nvPr/>
          </p:nvSpPr>
          <p:spPr bwMode="auto">
            <a:xfrm>
              <a:off x="2688" y="2016"/>
              <a:ext cx="69" cy="69"/>
            </a:xfrm>
            <a:prstGeom prst="ellipse">
              <a:avLst/>
            </a:prstGeom>
            <a:solidFill>
              <a:srgbClr val="FF0000"/>
            </a:solidFill>
            <a:ln w="9525">
              <a:solidFill>
                <a:srgbClr val="FF0000"/>
              </a:solidFill>
              <a:round/>
              <a:headEnd/>
              <a:tailEnd/>
            </a:ln>
          </p:spPr>
          <p:txBody>
            <a:bodyPr wrap="none" anchor="ctr"/>
            <a:lstStyle/>
            <a:p>
              <a:endParaRPr lang="en-US"/>
            </a:p>
          </p:txBody>
        </p:sp>
        <p:sp>
          <p:nvSpPr>
            <p:cNvPr id="18478" name="Text Box 63"/>
            <p:cNvSpPr txBox="1">
              <a:spLocks noChangeArrowheads="1"/>
            </p:cNvSpPr>
            <p:nvPr/>
          </p:nvSpPr>
          <p:spPr bwMode="auto">
            <a:xfrm>
              <a:off x="2736" y="1920"/>
              <a:ext cx="2976" cy="407"/>
            </a:xfrm>
            <a:prstGeom prst="rect">
              <a:avLst/>
            </a:prstGeom>
            <a:noFill/>
            <a:ln w="9525">
              <a:noFill/>
              <a:miter lim="800000"/>
              <a:headEnd/>
              <a:tailEnd/>
            </a:ln>
          </p:spPr>
          <p:txBody>
            <a:bodyPr wrap="square">
              <a:spAutoFit/>
            </a:bodyPr>
            <a:lstStyle/>
            <a:p>
              <a:r>
                <a:rPr lang="el-GR" i="1" dirty="0" smtClean="0">
                  <a:solidFill>
                    <a:srgbClr val="C00000"/>
                  </a:solidFill>
                </a:rPr>
                <a:t>Εναρκτήρια κορυφή</a:t>
              </a:r>
              <a:r>
                <a:rPr lang="en-US" sz="1800" dirty="0" smtClean="0">
                  <a:solidFill>
                    <a:srgbClr val="C00000"/>
                  </a:solidFill>
                </a:rPr>
                <a:t>: </a:t>
              </a:r>
              <a:r>
                <a:rPr lang="el-GR" dirty="0" smtClean="0"/>
                <a:t>πάνω από τους γείτονες με εσωτερική γωνία </a:t>
              </a:r>
              <a:r>
                <a:rPr lang="en-US" sz="1800" dirty="0" smtClean="0"/>
                <a:t>&lt; </a:t>
              </a:r>
              <a:r>
                <a:rPr lang="en-US" sz="1800" dirty="0">
                  <a:sym typeface="Symbol" pitchFamily="18" charset="2"/>
                </a:rPr>
                <a:t>. </a:t>
              </a:r>
              <a:r>
                <a:rPr lang="en-US" sz="1800" i="1" dirty="0"/>
                <a:t> </a:t>
              </a:r>
            </a:p>
          </p:txBody>
        </p:sp>
      </p:grpSp>
      <p:grpSp>
        <p:nvGrpSpPr>
          <p:cNvPr id="5" name="Group 66"/>
          <p:cNvGrpSpPr>
            <a:grpSpLocks/>
          </p:cNvGrpSpPr>
          <p:nvPr/>
        </p:nvGrpSpPr>
        <p:grpSpPr bwMode="auto">
          <a:xfrm>
            <a:off x="4114800" y="4191000"/>
            <a:ext cx="4800608" cy="646113"/>
            <a:chOff x="2688" y="1920"/>
            <a:chExt cx="3024" cy="407"/>
          </a:xfrm>
        </p:grpSpPr>
        <p:sp>
          <p:nvSpPr>
            <p:cNvPr id="18475" name="Oval 67"/>
            <p:cNvSpPr>
              <a:spLocks noChangeArrowheads="1"/>
            </p:cNvSpPr>
            <p:nvPr/>
          </p:nvSpPr>
          <p:spPr bwMode="auto">
            <a:xfrm>
              <a:off x="2688" y="2016"/>
              <a:ext cx="69" cy="69"/>
            </a:xfrm>
            <a:prstGeom prst="ellipse">
              <a:avLst/>
            </a:prstGeom>
            <a:solidFill>
              <a:schemeClr val="tx2">
                <a:lumMod val="75000"/>
              </a:schemeClr>
            </a:solidFill>
            <a:ln w="9525">
              <a:solidFill>
                <a:schemeClr val="tx2">
                  <a:lumMod val="75000"/>
                </a:schemeClr>
              </a:solidFill>
              <a:round/>
              <a:headEnd/>
              <a:tailEnd/>
            </a:ln>
          </p:spPr>
          <p:txBody>
            <a:bodyPr wrap="none" anchor="ctr"/>
            <a:lstStyle/>
            <a:p>
              <a:endParaRPr lang="en-US"/>
            </a:p>
          </p:txBody>
        </p:sp>
        <p:sp>
          <p:nvSpPr>
            <p:cNvPr id="18476" name="Text Box 68"/>
            <p:cNvSpPr txBox="1">
              <a:spLocks noChangeArrowheads="1"/>
            </p:cNvSpPr>
            <p:nvPr/>
          </p:nvSpPr>
          <p:spPr bwMode="auto">
            <a:xfrm>
              <a:off x="2736" y="1920"/>
              <a:ext cx="2976" cy="407"/>
            </a:xfrm>
            <a:prstGeom prst="rect">
              <a:avLst/>
            </a:prstGeom>
            <a:noFill/>
            <a:ln w="9525">
              <a:noFill/>
              <a:miter lim="800000"/>
              <a:headEnd/>
              <a:tailEnd/>
            </a:ln>
          </p:spPr>
          <p:txBody>
            <a:bodyPr wrap="square">
              <a:spAutoFit/>
            </a:bodyPr>
            <a:lstStyle/>
            <a:p>
              <a:r>
                <a:rPr lang="el-GR" i="1" dirty="0" smtClean="0">
                  <a:solidFill>
                    <a:srgbClr val="C00000"/>
                  </a:solidFill>
                </a:rPr>
                <a:t>Τερματική κορυφή</a:t>
              </a:r>
              <a:r>
                <a:rPr lang="en-US" sz="1800" dirty="0" smtClean="0">
                  <a:solidFill>
                    <a:srgbClr val="C00000"/>
                  </a:solidFill>
                </a:rPr>
                <a:t>: </a:t>
              </a:r>
              <a:r>
                <a:rPr lang="el-GR" sz="1800" dirty="0" smtClean="0"/>
                <a:t>κάτω από τους γείτονες και έχει εσωτερική γωνία </a:t>
              </a:r>
              <a:r>
                <a:rPr lang="en-US" sz="1800" dirty="0" smtClean="0"/>
                <a:t>&lt; </a:t>
              </a:r>
              <a:r>
                <a:rPr lang="en-US" sz="1800" dirty="0">
                  <a:sym typeface="Symbol" pitchFamily="18" charset="2"/>
                </a:rPr>
                <a:t>. </a:t>
              </a:r>
              <a:r>
                <a:rPr lang="en-US" sz="1800" i="1" dirty="0"/>
                <a:t> </a:t>
              </a:r>
            </a:p>
          </p:txBody>
        </p:sp>
      </p:grpSp>
      <p:grpSp>
        <p:nvGrpSpPr>
          <p:cNvPr id="6" name="Group 69"/>
          <p:cNvGrpSpPr>
            <a:grpSpLocks/>
          </p:cNvGrpSpPr>
          <p:nvPr/>
        </p:nvGrpSpPr>
        <p:grpSpPr bwMode="auto">
          <a:xfrm>
            <a:off x="4114800" y="4953000"/>
            <a:ext cx="4800606" cy="646113"/>
            <a:chOff x="2688" y="1920"/>
            <a:chExt cx="3024" cy="407"/>
          </a:xfrm>
        </p:grpSpPr>
        <p:sp>
          <p:nvSpPr>
            <p:cNvPr id="18473" name="Oval 70"/>
            <p:cNvSpPr>
              <a:spLocks noChangeArrowheads="1"/>
            </p:cNvSpPr>
            <p:nvPr/>
          </p:nvSpPr>
          <p:spPr bwMode="auto">
            <a:xfrm>
              <a:off x="2688" y="2016"/>
              <a:ext cx="69" cy="69"/>
            </a:xfrm>
            <a:prstGeom prst="ellipse">
              <a:avLst/>
            </a:prstGeom>
            <a:solidFill>
              <a:srgbClr val="00FF00"/>
            </a:solidFill>
            <a:ln w="9525">
              <a:solidFill>
                <a:srgbClr val="00FF00"/>
              </a:solidFill>
              <a:round/>
              <a:headEnd/>
              <a:tailEnd/>
            </a:ln>
          </p:spPr>
          <p:txBody>
            <a:bodyPr wrap="none" anchor="ctr"/>
            <a:lstStyle/>
            <a:p>
              <a:endParaRPr lang="en-US"/>
            </a:p>
          </p:txBody>
        </p:sp>
        <p:sp>
          <p:nvSpPr>
            <p:cNvPr id="18474" name="Text Box 71"/>
            <p:cNvSpPr txBox="1">
              <a:spLocks noChangeArrowheads="1"/>
            </p:cNvSpPr>
            <p:nvPr/>
          </p:nvSpPr>
          <p:spPr bwMode="auto">
            <a:xfrm>
              <a:off x="2736" y="1920"/>
              <a:ext cx="2976" cy="407"/>
            </a:xfrm>
            <a:prstGeom prst="rect">
              <a:avLst/>
            </a:prstGeom>
            <a:noFill/>
            <a:ln w="9525">
              <a:noFill/>
              <a:miter lim="800000"/>
              <a:headEnd/>
              <a:tailEnd/>
            </a:ln>
          </p:spPr>
          <p:txBody>
            <a:bodyPr wrap="square">
              <a:spAutoFit/>
            </a:bodyPr>
            <a:lstStyle/>
            <a:p>
              <a:r>
                <a:rPr lang="el-GR" i="1" dirty="0" err="1" smtClean="0">
                  <a:solidFill>
                    <a:srgbClr val="C00000"/>
                  </a:solidFill>
                </a:rPr>
                <a:t>Συγχωνευτική</a:t>
              </a:r>
              <a:r>
                <a:rPr lang="el-GR" i="1" dirty="0" smtClean="0">
                  <a:solidFill>
                    <a:srgbClr val="C00000"/>
                  </a:solidFill>
                </a:rPr>
                <a:t> κορυφή</a:t>
              </a:r>
              <a:r>
                <a:rPr lang="en-US" sz="1800" dirty="0" smtClean="0">
                  <a:solidFill>
                    <a:srgbClr val="C00000"/>
                  </a:solidFill>
                </a:rPr>
                <a:t>: </a:t>
              </a:r>
              <a:r>
                <a:rPr lang="el-GR" sz="1800" dirty="0" smtClean="0"/>
                <a:t>κάτω από τους γείτονες με εσωτερική γωνία </a:t>
              </a:r>
              <a:r>
                <a:rPr lang="en-US" sz="1800" dirty="0" smtClean="0"/>
                <a:t>&gt; </a:t>
              </a:r>
              <a:r>
                <a:rPr lang="en-US" sz="1800" dirty="0">
                  <a:sym typeface="Symbol" pitchFamily="18" charset="2"/>
                </a:rPr>
                <a:t>. </a:t>
              </a:r>
              <a:r>
                <a:rPr lang="en-US" sz="1800" i="1" dirty="0"/>
                <a:t> </a:t>
              </a:r>
            </a:p>
          </p:txBody>
        </p:sp>
      </p:grpSp>
      <p:grpSp>
        <p:nvGrpSpPr>
          <p:cNvPr id="7" name="Group 72"/>
          <p:cNvGrpSpPr>
            <a:grpSpLocks/>
          </p:cNvGrpSpPr>
          <p:nvPr/>
        </p:nvGrpSpPr>
        <p:grpSpPr bwMode="auto">
          <a:xfrm>
            <a:off x="4114800" y="3505200"/>
            <a:ext cx="4800602" cy="646113"/>
            <a:chOff x="2688" y="1920"/>
            <a:chExt cx="3024" cy="407"/>
          </a:xfrm>
        </p:grpSpPr>
        <p:sp>
          <p:nvSpPr>
            <p:cNvPr id="18471" name="Oval 73"/>
            <p:cNvSpPr>
              <a:spLocks noChangeArrowheads="1"/>
            </p:cNvSpPr>
            <p:nvPr/>
          </p:nvSpPr>
          <p:spPr bwMode="auto">
            <a:xfrm>
              <a:off x="2688" y="2016"/>
              <a:ext cx="69" cy="69"/>
            </a:xfrm>
            <a:prstGeom prst="ellipse">
              <a:avLst/>
            </a:prstGeom>
            <a:solidFill>
              <a:srgbClr val="FF00FF"/>
            </a:solidFill>
            <a:ln w="9525">
              <a:solidFill>
                <a:srgbClr val="FF00FF"/>
              </a:solidFill>
              <a:round/>
              <a:headEnd/>
              <a:tailEnd/>
            </a:ln>
          </p:spPr>
          <p:txBody>
            <a:bodyPr wrap="none" anchor="ctr"/>
            <a:lstStyle/>
            <a:p>
              <a:endParaRPr lang="en-US"/>
            </a:p>
          </p:txBody>
        </p:sp>
        <p:sp>
          <p:nvSpPr>
            <p:cNvPr id="18472" name="Text Box 74"/>
            <p:cNvSpPr txBox="1">
              <a:spLocks noChangeArrowheads="1"/>
            </p:cNvSpPr>
            <p:nvPr/>
          </p:nvSpPr>
          <p:spPr bwMode="auto">
            <a:xfrm>
              <a:off x="2736" y="1920"/>
              <a:ext cx="2976" cy="407"/>
            </a:xfrm>
            <a:prstGeom prst="rect">
              <a:avLst/>
            </a:prstGeom>
            <a:noFill/>
            <a:ln w="9525">
              <a:noFill/>
              <a:miter lim="800000"/>
              <a:headEnd/>
              <a:tailEnd/>
            </a:ln>
          </p:spPr>
          <p:txBody>
            <a:bodyPr wrap="square">
              <a:spAutoFit/>
            </a:bodyPr>
            <a:lstStyle/>
            <a:p>
              <a:r>
                <a:rPr lang="el-GR" i="1" dirty="0" smtClean="0">
                  <a:solidFill>
                    <a:srgbClr val="C00000"/>
                  </a:solidFill>
                </a:rPr>
                <a:t>Διχαστική κορυφή</a:t>
              </a:r>
              <a:r>
                <a:rPr lang="en-US" sz="1800" dirty="0" smtClean="0">
                  <a:solidFill>
                    <a:srgbClr val="C00000"/>
                  </a:solidFill>
                </a:rPr>
                <a:t>: </a:t>
              </a:r>
              <a:r>
                <a:rPr lang="el-GR" sz="1800" dirty="0" smtClean="0"/>
                <a:t>πάνω από τους γείτονες με εσωτερική γωνία </a:t>
              </a:r>
              <a:r>
                <a:rPr lang="en-US" sz="1800" dirty="0" smtClean="0"/>
                <a:t>&gt; </a:t>
              </a:r>
              <a:r>
                <a:rPr lang="en-US" sz="1800" dirty="0">
                  <a:sym typeface="Symbol" pitchFamily="18" charset="2"/>
                </a:rPr>
                <a:t>. </a:t>
              </a:r>
              <a:r>
                <a:rPr lang="en-US" sz="1800" i="1" dirty="0"/>
                <a:t> </a:t>
              </a:r>
            </a:p>
          </p:txBody>
        </p:sp>
      </p:grpSp>
      <p:grpSp>
        <p:nvGrpSpPr>
          <p:cNvPr id="8" name="Group 75"/>
          <p:cNvGrpSpPr>
            <a:grpSpLocks/>
          </p:cNvGrpSpPr>
          <p:nvPr/>
        </p:nvGrpSpPr>
        <p:grpSpPr bwMode="auto">
          <a:xfrm>
            <a:off x="4114800" y="5791204"/>
            <a:ext cx="4516441" cy="369888"/>
            <a:chOff x="2688" y="1920"/>
            <a:chExt cx="2845" cy="233"/>
          </a:xfrm>
        </p:grpSpPr>
        <p:sp>
          <p:nvSpPr>
            <p:cNvPr id="18469" name="Oval 76"/>
            <p:cNvSpPr>
              <a:spLocks noChangeArrowheads="1"/>
            </p:cNvSpPr>
            <p:nvPr/>
          </p:nvSpPr>
          <p:spPr bwMode="auto">
            <a:xfrm>
              <a:off x="2688" y="2016"/>
              <a:ext cx="69" cy="69"/>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18470" name="Text Box 77"/>
            <p:cNvSpPr txBox="1">
              <a:spLocks noChangeArrowheads="1"/>
            </p:cNvSpPr>
            <p:nvPr/>
          </p:nvSpPr>
          <p:spPr bwMode="auto">
            <a:xfrm>
              <a:off x="2736" y="1920"/>
              <a:ext cx="2797" cy="233"/>
            </a:xfrm>
            <a:prstGeom prst="rect">
              <a:avLst/>
            </a:prstGeom>
            <a:noFill/>
            <a:ln w="9525">
              <a:noFill/>
              <a:miter lim="800000"/>
              <a:headEnd/>
              <a:tailEnd/>
            </a:ln>
          </p:spPr>
          <p:txBody>
            <a:bodyPr wrap="none">
              <a:spAutoFit/>
            </a:bodyPr>
            <a:lstStyle/>
            <a:p>
              <a:r>
                <a:rPr lang="el-GR" i="1" dirty="0" smtClean="0">
                  <a:solidFill>
                    <a:srgbClr val="C00000"/>
                  </a:solidFill>
                </a:rPr>
                <a:t>Κανονική κορυφή</a:t>
              </a:r>
              <a:r>
                <a:rPr lang="en-US" sz="1800" dirty="0" smtClean="0">
                  <a:solidFill>
                    <a:srgbClr val="C00000"/>
                  </a:solidFill>
                </a:rPr>
                <a:t>: </a:t>
              </a:r>
              <a:r>
                <a:rPr lang="el-GR" sz="1800" dirty="0" smtClean="0"/>
                <a:t>οι υπόλοιπες (όχι στροφή)</a:t>
              </a:r>
              <a:endParaRPr lang="en-US" sz="1800" i="1" dirty="0"/>
            </a:p>
          </p:txBody>
        </p:sp>
      </p:grpSp>
      <p:sp>
        <p:nvSpPr>
          <p:cNvPr id="823375" name="Rectangle 79"/>
          <p:cNvSpPr>
            <a:spLocks noChangeArrowheads="1"/>
          </p:cNvSpPr>
          <p:nvPr/>
        </p:nvSpPr>
        <p:spPr bwMode="auto">
          <a:xfrm>
            <a:off x="3962400" y="2819400"/>
            <a:ext cx="2514600" cy="2438400"/>
          </a:xfrm>
          <a:prstGeom prst="rect">
            <a:avLst/>
          </a:prstGeom>
          <a:noFill/>
          <a:ln w="9525">
            <a:solidFill>
              <a:srgbClr val="C00000"/>
            </a:solidFill>
            <a:miter lim="800000"/>
            <a:headEnd/>
            <a:tailEnd/>
          </a:ln>
        </p:spPr>
        <p:txBody>
          <a:bodyPr wrap="none" anchor="ctr"/>
          <a:lstStyle/>
          <a:p>
            <a:endParaRPr lang="en-US"/>
          </a:p>
        </p:txBody>
      </p:sp>
      <p:sp>
        <p:nvSpPr>
          <p:cNvPr id="823376" name="Text Box 80"/>
          <p:cNvSpPr txBox="1">
            <a:spLocks noChangeArrowheads="1"/>
          </p:cNvSpPr>
          <p:nvPr/>
        </p:nvSpPr>
        <p:spPr bwMode="auto">
          <a:xfrm>
            <a:off x="6019800" y="2286000"/>
            <a:ext cx="2776273" cy="369332"/>
          </a:xfrm>
          <a:prstGeom prst="rect">
            <a:avLst/>
          </a:prstGeom>
          <a:noFill/>
          <a:ln w="9525">
            <a:noFill/>
            <a:miter lim="800000"/>
            <a:headEnd/>
            <a:tailEnd/>
          </a:ln>
        </p:spPr>
        <p:txBody>
          <a:bodyPr wrap="none">
            <a:spAutoFit/>
          </a:bodyPr>
          <a:lstStyle/>
          <a:p>
            <a:r>
              <a:rPr lang="en-US" dirty="0"/>
              <a:t>4 </a:t>
            </a:r>
            <a:r>
              <a:rPr lang="el-GR" dirty="0" smtClean="0"/>
              <a:t>τύποι κορυφών στροφής</a:t>
            </a:r>
            <a:endParaRPr lang="en-US" dirty="0"/>
          </a:p>
        </p:txBody>
      </p:sp>
      <p:sp>
        <p:nvSpPr>
          <p:cNvPr id="823377" name="Line 81"/>
          <p:cNvSpPr>
            <a:spLocks noChangeShapeType="1"/>
          </p:cNvSpPr>
          <p:nvPr/>
        </p:nvSpPr>
        <p:spPr bwMode="auto">
          <a:xfrm flipV="1">
            <a:off x="5638800" y="2438400"/>
            <a:ext cx="381000" cy="381000"/>
          </a:xfrm>
          <a:prstGeom prst="line">
            <a:avLst/>
          </a:prstGeom>
          <a:noFill/>
          <a:ln w="9525">
            <a:solidFill>
              <a:srgbClr val="C00000"/>
            </a:solidFill>
            <a:round/>
            <a:headEnd type="triangle" w="med" len="med"/>
            <a:tailEnd/>
          </a:ln>
        </p:spPr>
        <p:txBody>
          <a:bodyPr/>
          <a:lstStyle/>
          <a:p>
            <a:endParaRPr lang="en-US"/>
          </a:p>
        </p:txBody>
      </p:sp>
      <p:sp>
        <p:nvSpPr>
          <p:cNvPr id="823380" name="Text Box 84"/>
          <p:cNvSpPr txBox="1">
            <a:spLocks noChangeArrowheads="1"/>
          </p:cNvSpPr>
          <p:nvPr/>
        </p:nvSpPr>
        <p:spPr bwMode="auto">
          <a:xfrm>
            <a:off x="0" y="6096000"/>
            <a:ext cx="5440785" cy="369332"/>
          </a:xfrm>
          <a:prstGeom prst="rect">
            <a:avLst/>
          </a:prstGeom>
          <a:noFill/>
          <a:ln w="9525">
            <a:noFill/>
            <a:miter lim="800000"/>
            <a:headEnd/>
            <a:tailEnd/>
          </a:ln>
        </p:spPr>
        <p:txBody>
          <a:bodyPr wrap="none">
            <a:spAutoFit/>
          </a:bodyPr>
          <a:lstStyle/>
          <a:p>
            <a:r>
              <a:rPr lang="el-GR" dirty="0" smtClean="0"/>
              <a:t>Τι συμβαίνει αν περιστρέψουμε το πολύγωνο κατά </a:t>
            </a:r>
            <a:r>
              <a:rPr lang="en-US" dirty="0" smtClean="0">
                <a:sym typeface="Symbol" pitchFamily="18" charset="2"/>
              </a:rPr>
              <a:t></a:t>
            </a:r>
            <a:r>
              <a:rPr lang="el-GR" dirty="0" smtClean="0">
                <a:sym typeface="Symbol" pitchFamily="18" charset="2"/>
              </a:rPr>
              <a:t>;</a:t>
            </a:r>
            <a:r>
              <a:rPr lang="en-US" dirty="0" smtClean="0">
                <a:sym typeface="Symbol" pitchFamily="18" charset="2"/>
              </a:rPr>
              <a:t> </a:t>
            </a:r>
            <a:r>
              <a:rPr lang="en-US" dirty="0" smtClean="0"/>
              <a:t> </a:t>
            </a:r>
            <a:endParaRPr lang="en-US" dirty="0"/>
          </a:p>
        </p:txBody>
      </p:sp>
      <p:sp>
        <p:nvSpPr>
          <p:cNvPr id="823382" name="Text Box 86"/>
          <p:cNvSpPr txBox="1">
            <a:spLocks noChangeArrowheads="1"/>
          </p:cNvSpPr>
          <p:nvPr/>
        </p:nvSpPr>
        <p:spPr bwMode="auto">
          <a:xfrm>
            <a:off x="381000" y="6461125"/>
            <a:ext cx="7492500" cy="369332"/>
          </a:xfrm>
          <a:prstGeom prst="rect">
            <a:avLst/>
          </a:prstGeom>
          <a:noFill/>
          <a:ln w="9525">
            <a:noFill/>
            <a:miter lim="800000"/>
            <a:headEnd/>
            <a:tailEnd/>
          </a:ln>
        </p:spPr>
        <p:txBody>
          <a:bodyPr wrap="none">
            <a:spAutoFit/>
          </a:bodyPr>
          <a:lstStyle/>
          <a:p>
            <a:r>
              <a:rPr lang="el-GR" dirty="0" smtClean="0"/>
              <a:t>Εναρκτήριες κορυφές</a:t>
            </a:r>
            <a:r>
              <a:rPr lang="en-US" dirty="0" smtClean="0"/>
              <a:t> </a:t>
            </a:r>
            <a:r>
              <a:rPr lang="en-US" dirty="0">
                <a:sym typeface="Symbol" pitchFamily="18" charset="2"/>
              </a:rPr>
              <a:t> </a:t>
            </a:r>
            <a:r>
              <a:rPr lang="el-GR" dirty="0" smtClean="0">
                <a:sym typeface="Symbol" pitchFamily="18" charset="2"/>
              </a:rPr>
              <a:t>τερματικές κορυφές</a:t>
            </a:r>
            <a:r>
              <a:rPr lang="en-US" dirty="0" smtClean="0">
                <a:sym typeface="Symbol" pitchFamily="18" charset="2"/>
              </a:rPr>
              <a:t>      </a:t>
            </a:r>
            <a:r>
              <a:rPr lang="el-GR" dirty="0" smtClean="0">
                <a:sym typeface="Symbol" pitchFamily="18" charset="2"/>
              </a:rPr>
              <a:t>διχαστικές </a:t>
            </a:r>
            <a:r>
              <a:rPr lang="en-US" dirty="0" smtClean="0">
                <a:sym typeface="Symbol" pitchFamily="18" charset="2"/>
              </a:rPr>
              <a:t> </a:t>
            </a:r>
            <a:r>
              <a:rPr lang="el-GR" dirty="0" err="1" smtClean="0">
                <a:sym typeface="Symbol" pitchFamily="18" charset="2"/>
              </a:rPr>
              <a:t>συγχωνευτικές</a:t>
            </a:r>
            <a:endParaRPr lang="en-US" dirty="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823320"/>
                                        </p:tgtEl>
                                        <p:attrNameLst>
                                          <p:attrName>style.visibility</p:attrName>
                                        </p:attrNameLst>
                                      </p:cBhvr>
                                      <p:to>
                                        <p:strVal val="visible"/>
                                      </p:to>
                                    </p:set>
                                    <p:animEffect transition="in" filter="slide(fromBottom)">
                                      <p:cBhvr>
                                        <p:cTn id="17" dur="500"/>
                                        <p:tgtEl>
                                          <p:spTgt spid="82332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23329"/>
                                        </p:tgtEl>
                                        <p:attrNameLst>
                                          <p:attrName>style.visibility</p:attrName>
                                        </p:attrNameLst>
                                      </p:cBhvr>
                                      <p:to>
                                        <p:strVal val="visible"/>
                                      </p:to>
                                    </p:set>
                                    <p:animEffect transition="in" filter="blinds(horizontal)">
                                      <p:cBhvr>
                                        <p:cTn id="22" dur="500"/>
                                        <p:tgtEl>
                                          <p:spTgt spid="823329"/>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2333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2335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2335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2335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2334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8233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2334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2334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233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2333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82335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82333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82333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82333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82334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4" presetClass="entr" presetSubtype="16" fill="hold" nodeType="clickEffect">
                                  <p:stCondLst>
                                    <p:cond delay="0"/>
                                  </p:stCondLst>
                                  <p:childTnLst>
                                    <p:set>
                                      <p:cBhvr>
                                        <p:cTn id="58" dur="1" fill="hold">
                                          <p:stCondLst>
                                            <p:cond delay="0"/>
                                          </p:stCondLst>
                                        </p:cTn>
                                        <p:tgtEl>
                                          <p:spTgt spid="4"/>
                                        </p:tgtEl>
                                        <p:attrNameLst>
                                          <p:attrName>style.visibility</p:attrName>
                                        </p:attrNameLst>
                                      </p:cBhvr>
                                      <p:to>
                                        <p:strVal val="visible"/>
                                      </p:to>
                                    </p:set>
                                    <p:animEffect transition="in" filter="box(in)">
                                      <p:cBhvr>
                                        <p:cTn id="59" dur="500"/>
                                        <p:tgtEl>
                                          <p:spTgt spid="4"/>
                                        </p:tgtEl>
                                      </p:cBhvr>
                                    </p:animEffect>
                                  </p:childTnLst>
                                </p:cTn>
                              </p:par>
                            </p:childTnLst>
                          </p:cTn>
                        </p:par>
                        <p:par>
                          <p:cTn id="60" fill="hold">
                            <p:stCondLst>
                              <p:cond delay="500"/>
                            </p:stCondLst>
                            <p:childTnLst>
                              <p:par>
                                <p:cTn id="61" presetID="4" presetClass="entr" presetSubtype="16" fill="hold" nodeType="afterEffect">
                                  <p:stCondLst>
                                    <p:cond delay="500"/>
                                  </p:stCondLst>
                                  <p:childTnLst>
                                    <p:set>
                                      <p:cBhvr>
                                        <p:cTn id="62" dur="1" fill="hold">
                                          <p:stCondLst>
                                            <p:cond delay="0"/>
                                          </p:stCondLst>
                                        </p:cTn>
                                        <p:tgtEl>
                                          <p:spTgt spid="7"/>
                                        </p:tgtEl>
                                        <p:attrNameLst>
                                          <p:attrName>style.visibility</p:attrName>
                                        </p:attrNameLst>
                                      </p:cBhvr>
                                      <p:to>
                                        <p:strVal val="visible"/>
                                      </p:to>
                                    </p:set>
                                    <p:animEffect transition="in" filter="box(in)">
                                      <p:cBhvr>
                                        <p:cTn id="63" dur="500"/>
                                        <p:tgtEl>
                                          <p:spTgt spid="7"/>
                                        </p:tgtEl>
                                      </p:cBhvr>
                                    </p:animEffect>
                                  </p:childTnLst>
                                </p:cTn>
                              </p:par>
                            </p:childTnLst>
                          </p:cTn>
                        </p:par>
                        <p:par>
                          <p:cTn id="64" fill="hold">
                            <p:stCondLst>
                              <p:cond delay="1500"/>
                            </p:stCondLst>
                            <p:childTnLst>
                              <p:par>
                                <p:cTn id="65" presetID="4" presetClass="entr" presetSubtype="16" fill="hold" nodeType="afterEffect">
                                  <p:stCondLst>
                                    <p:cond delay="500"/>
                                  </p:stCondLst>
                                  <p:childTnLst>
                                    <p:set>
                                      <p:cBhvr>
                                        <p:cTn id="66" dur="1" fill="hold">
                                          <p:stCondLst>
                                            <p:cond delay="0"/>
                                          </p:stCondLst>
                                        </p:cTn>
                                        <p:tgtEl>
                                          <p:spTgt spid="5"/>
                                        </p:tgtEl>
                                        <p:attrNameLst>
                                          <p:attrName>style.visibility</p:attrName>
                                        </p:attrNameLst>
                                      </p:cBhvr>
                                      <p:to>
                                        <p:strVal val="visible"/>
                                      </p:to>
                                    </p:set>
                                    <p:animEffect transition="in" filter="box(in)">
                                      <p:cBhvr>
                                        <p:cTn id="67" dur="500"/>
                                        <p:tgtEl>
                                          <p:spTgt spid="5"/>
                                        </p:tgtEl>
                                      </p:cBhvr>
                                    </p:animEffect>
                                  </p:childTnLst>
                                </p:cTn>
                              </p:par>
                            </p:childTnLst>
                          </p:cTn>
                        </p:par>
                        <p:par>
                          <p:cTn id="68" fill="hold">
                            <p:stCondLst>
                              <p:cond delay="2500"/>
                            </p:stCondLst>
                            <p:childTnLst>
                              <p:par>
                                <p:cTn id="69" presetID="4" presetClass="entr" presetSubtype="16" fill="hold" nodeType="afterEffect">
                                  <p:stCondLst>
                                    <p:cond delay="500"/>
                                  </p:stCondLst>
                                  <p:childTnLst>
                                    <p:set>
                                      <p:cBhvr>
                                        <p:cTn id="70" dur="1" fill="hold">
                                          <p:stCondLst>
                                            <p:cond delay="0"/>
                                          </p:stCondLst>
                                        </p:cTn>
                                        <p:tgtEl>
                                          <p:spTgt spid="6"/>
                                        </p:tgtEl>
                                        <p:attrNameLst>
                                          <p:attrName>style.visibility</p:attrName>
                                        </p:attrNameLst>
                                      </p:cBhvr>
                                      <p:to>
                                        <p:strVal val="visible"/>
                                      </p:to>
                                    </p:set>
                                    <p:animEffect transition="in" filter="box(in)">
                                      <p:cBhvr>
                                        <p:cTn id="71" dur="500"/>
                                        <p:tgtEl>
                                          <p:spTgt spid="6"/>
                                        </p:tgtEl>
                                      </p:cBhvr>
                                    </p:animEffect>
                                  </p:childTnLst>
                                </p:cTn>
                              </p:par>
                            </p:childTnLst>
                          </p:cTn>
                        </p:par>
                        <p:par>
                          <p:cTn id="72" fill="hold">
                            <p:stCondLst>
                              <p:cond delay="3500"/>
                            </p:stCondLst>
                            <p:childTnLst>
                              <p:par>
                                <p:cTn id="73" presetID="4" presetClass="entr" presetSubtype="16" fill="hold" nodeType="afterEffect">
                                  <p:stCondLst>
                                    <p:cond delay="500"/>
                                  </p:stCondLst>
                                  <p:childTnLst>
                                    <p:set>
                                      <p:cBhvr>
                                        <p:cTn id="74" dur="1" fill="hold">
                                          <p:stCondLst>
                                            <p:cond delay="0"/>
                                          </p:stCondLst>
                                        </p:cTn>
                                        <p:tgtEl>
                                          <p:spTgt spid="8"/>
                                        </p:tgtEl>
                                        <p:attrNameLst>
                                          <p:attrName>style.visibility</p:attrName>
                                        </p:attrNameLst>
                                      </p:cBhvr>
                                      <p:to>
                                        <p:strVal val="visible"/>
                                      </p:to>
                                    </p:set>
                                    <p:animEffect transition="in" filter="box(in)">
                                      <p:cBhvr>
                                        <p:cTn id="75" dur="500"/>
                                        <p:tgtEl>
                                          <p:spTgt spid="8"/>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823375"/>
                                        </p:tgtEl>
                                        <p:attrNameLst>
                                          <p:attrName>style.visibility</p:attrName>
                                        </p:attrNameLst>
                                      </p:cBhvr>
                                      <p:to>
                                        <p:strVal val="visible"/>
                                      </p:to>
                                    </p:set>
                                    <p:animEffect transition="in" filter="blinds(horizontal)">
                                      <p:cBhvr>
                                        <p:cTn id="80" dur="500"/>
                                        <p:tgtEl>
                                          <p:spTgt spid="823375"/>
                                        </p:tgtEl>
                                      </p:cBhvr>
                                    </p:animEffect>
                                  </p:childTnLst>
                                </p:cTn>
                              </p:par>
                            </p:childTnLst>
                          </p:cTn>
                        </p:par>
                        <p:par>
                          <p:cTn id="81" fill="hold">
                            <p:stCondLst>
                              <p:cond delay="500"/>
                            </p:stCondLst>
                            <p:childTnLst>
                              <p:par>
                                <p:cTn id="82" presetID="3" presetClass="entr" presetSubtype="10" fill="hold" grpId="0" nodeType="afterEffect">
                                  <p:stCondLst>
                                    <p:cond delay="0"/>
                                  </p:stCondLst>
                                  <p:childTnLst>
                                    <p:set>
                                      <p:cBhvr>
                                        <p:cTn id="83" dur="1" fill="hold">
                                          <p:stCondLst>
                                            <p:cond delay="0"/>
                                          </p:stCondLst>
                                        </p:cTn>
                                        <p:tgtEl>
                                          <p:spTgt spid="823377"/>
                                        </p:tgtEl>
                                        <p:attrNameLst>
                                          <p:attrName>style.visibility</p:attrName>
                                        </p:attrNameLst>
                                      </p:cBhvr>
                                      <p:to>
                                        <p:strVal val="visible"/>
                                      </p:to>
                                    </p:set>
                                    <p:animEffect transition="in" filter="blinds(horizontal)">
                                      <p:cBhvr>
                                        <p:cTn id="84" dur="500"/>
                                        <p:tgtEl>
                                          <p:spTgt spid="823377"/>
                                        </p:tgtEl>
                                      </p:cBhvr>
                                    </p:animEffect>
                                  </p:childTnLst>
                                </p:cTn>
                              </p:par>
                            </p:childTnLst>
                          </p:cTn>
                        </p:par>
                        <p:par>
                          <p:cTn id="85" fill="hold">
                            <p:stCondLst>
                              <p:cond delay="1000"/>
                            </p:stCondLst>
                            <p:childTnLst>
                              <p:par>
                                <p:cTn id="86" presetID="3" presetClass="entr" presetSubtype="10" fill="hold" grpId="0" nodeType="afterEffect">
                                  <p:stCondLst>
                                    <p:cond delay="0"/>
                                  </p:stCondLst>
                                  <p:childTnLst>
                                    <p:set>
                                      <p:cBhvr>
                                        <p:cTn id="87" dur="1" fill="hold">
                                          <p:stCondLst>
                                            <p:cond delay="0"/>
                                          </p:stCondLst>
                                        </p:cTn>
                                        <p:tgtEl>
                                          <p:spTgt spid="823376"/>
                                        </p:tgtEl>
                                        <p:attrNameLst>
                                          <p:attrName>style.visibility</p:attrName>
                                        </p:attrNameLst>
                                      </p:cBhvr>
                                      <p:to>
                                        <p:strVal val="visible"/>
                                      </p:to>
                                    </p:set>
                                    <p:animEffect transition="in" filter="blinds(horizontal)">
                                      <p:cBhvr>
                                        <p:cTn id="88" dur="500"/>
                                        <p:tgtEl>
                                          <p:spTgt spid="823376"/>
                                        </p:tgtEl>
                                      </p:cBhvr>
                                    </p:animEffect>
                                  </p:childTnLst>
                                </p:cTn>
                              </p:par>
                            </p:childTnLst>
                          </p:cTn>
                        </p:par>
                      </p:childTnLst>
                    </p:cTn>
                  </p:par>
                  <p:par>
                    <p:cTn id="89" fill="hold">
                      <p:stCondLst>
                        <p:cond delay="indefinite"/>
                      </p:stCondLst>
                      <p:childTnLst>
                        <p:par>
                          <p:cTn id="90" fill="hold">
                            <p:stCondLst>
                              <p:cond delay="0"/>
                            </p:stCondLst>
                            <p:childTnLst>
                              <p:par>
                                <p:cTn id="91" presetID="4" presetClass="entr" presetSubtype="16" fill="hold" grpId="0" nodeType="clickEffect">
                                  <p:stCondLst>
                                    <p:cond delay="0"/>
                                  </p:stCondLst>
                                  <p:childTnLst>
                                    <p:set>
                                      <p:cBhvr>
                                        <p:cTn id="92" dur="1" fill="hold">
                                          <p:stCondLst>
                                            <p:cond delay="0"/>
                                          </p:stCondLst>
                                        </p:cTn>
                                        <p:tgtEl>
                                          <p:spTgt spid="823380"/>
                                        </p:tgtEl>
                                        <p:attrNameLst>
                                          <p:attrName>style.visibility</p:attrName>
                                        </p:attrNameLst>
                                      </p:cBhvr>
                                      <p:to>
                                        <p:strVal val="visible"/>
                                      </p:to>
                                    </p:set>
                                    <p:animEffect transition="in" filter="box(in)">
                                      <p:cBhvr>
                                        <p:cTn id="93" dur="500"/>
                                        <p:tgtEl>
                                          <p:spTgt spid="823380"/>
                                        </p:tgtEl>
                                      </p:cBhvr>
                                    </p:animEffect>
                                  </p:childTnLst>
                                </p:cTn>
                              </p:par>
                            </p:childTnLst>
                          </p:cTn>
                        </p:par>
                      </p:childTnLst>
                    </p:cTn>
                  </p:par>
                  <p:par>
                    <p:cTn id="94" fill="hold">
                      <p:stCondLst>
                        <p:cond delay="indefinite"/>
                      </p:stCondLst>
                      <p:childTnLst>
                        <p:par>
                          <p:cTn id="95" fill="hold">
                            <p:stCondLst>
                              <p:cond delay="0"/>
                            </p:stCondLst>
                            <p:childTnLst>
                              <p:par>
                                <p:cTn id="96" presetID="12" presetClass="entr" presetSubtype="4" fill="hold" grpId="0" nodeType="clickEffect">
                                  <p:stCondLst>
                                    <p:cond delay="0"/>
                                  </p:stCondLst>
                                  <p:childTnLst>
                                    <p:set>
                                      <p:cBhvr>
                                        <p:cTn id="97" dur="1" fill="hold">
                                          <p:stCondLst>
                                            <p:cond delay="0"/>
                                          </p:stCondLst>
                                        </p:cTn>
                                        <p:tgtEl>
                                          <p:spTgt spid="823382"/>
                                        </p:tgtEl>
                                        <p:attrNameLst>
                                          <p:attrName>style.visibility</p:attrName>
                                        </p:attrNameLst>
                                      </p:cBhvr>
                                      <p:to>
                                        <p:strVal val="visible"/>
                                      </p:to>
                                    </p:set>
                                    <p:animEffect transition="in" filter="slide(fromBottom)">
                                      <p:cBhvr>
                                        <p:cTn id="98" dur="500"/>
                                        <p:tgtEl>
                                          <p:spTgt spid="8233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3320" grpId="0"/>
      <p:bldP spid="823329" grpId="0" animBg="1"/>
      <p:bldP spid="823330" grpId="0" animBg="1"/>
      <p:bldP spid="823331" grpId="0" animBg="1"/>
      <p:bldP spid="823336" grpId="0" animBg="1"/>
      <p:bldP spid="823337" grpId="0" animBg="1"/>
      <p:bldP spid="823338" grpId="0" animBg="1"/>
      <p:bldP spid="823339" grpId="0" animBg="1"/>
      <p:bldP spid="823340" grpId="0" animBg="1"/>
      <p:bldP spid="823342" grpId="0" animBg="1"/>
      <p:bldP spid="823345" grpId="0" animBg="1"/>
      <p:bldP spid="823346" grpId="0" animBg="1"/>
      <p:bldP spid="823347" grpId="0" animBg="1"/>
      <p:bldP spid="823350" grpId="0" animBg="1"/>
      <p:bldP spid="823351" grpId="0" animBg="1"/>
      <p:bldP spid="823352" grpId="0" animBg="1"/>
      <p:bldP spid="823358" grpId="0" animBg="1"/>
      <p:bldP spid="823375" grpId="0" animBg="1"/>
      <p:bldP spid="823376" grpId="0"/>
      <p:bldP spid="823377" grpId="0" animBg="1"/>
      <p:bldP spid="823380" grpId="0"/>
      <p:bldP spid="82338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52400"/>
            <a:ext cx="7772400" cy="1143000"/>
          </a:xfrm>
        </p:spPr>
        <p:txBody>
          <a:bodyPr/>
          <a:lstStyle/>
          <a:p>
            <a:r>
              <a:rPr lang="el-GR" dirty="0" smtClean="0">
                <a:latin typeface="Arial" charset="0"/>
              </a:rPr>
              <a:t>Τοπική μη-μονοτονία</a:t>
            </a:r>
            <a:endParaRPr lang="en-US" dirty="0" smtClean="0">
              <a:latin typeface="Arial" charset="0"/>
            </a:endParaRPr>
          </a:p>
        </p:txBody>
      </p:sp>
      <p:sp>
        <p:nvSpPr>
          <p:cNvPr id="19460"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19461" name="Text Box 5"/>
          <p:cNvSpPr txBox="1">
            <a:spLocks noChangeArrowheads="1"/>
          </p:cNvSpPr>
          <p:nvPr/>
        </p:nvSpPr>
        <p:spPr bwMode="auto">
          <a:xfrm>
            <a:off x="685800" y="1371600"/>
            <a:ext cx="7331075" cy="707886"/>
          </a:xfrm>
          <a:prstGeom prst="rect">
            <a:avLst/>
          </a:prstGeom>
          <a:noFill/>
          <a:ln w="9525">
            <a:noFill/>
            <a:miter lim="800000"/>
            <a:headEnd/>
            <a:tailEnd/>
          </a:ln>
        </p:spPr>
        <p:txBody>
          <a:bodyPr wrap="square">
            <a:spAutoFit/>
          </a:bodyPr>
          <a:lstStyle/>
          <a:p>
            <a:r>
              <a:rPr lang="el-GR" sz="2000" b="1" dirty="0" smtClean="0">
                <a:solidFill>
                  <a:srgbClr val="FF00FF"/>
                </a:solidFill>
              </a:rPr>
              <a:t>Λήμμα:</a:t>
            </a:r>
            <a:r>
              <a:rPr lang="en-US" sz="2000" dirty="0" smtClean="0">
                <a:solidFill>
                  <a:srgbClr val="FF00FF"/>
                </a:solidFill>
              </a:rPr>
              <a:t>  </a:t>
            </a:r>
            <a:r>
              <a:rPr lang="el-GR" sz="2000" dirty="0" smtClean="0">
                <a:solidFill>
                  <a:srgbClr val="FF00FF"/>
                </a:solidFill>
              </a:rPr>
              <a:t>Ένα πολύγωνο είναι </a:t>
            </a:r>
            <a:r>
              <a:rPr lang="en-US" sz="2000" i="1" dirty="0" smtClean="0">
                <a:solidFill>
                  <a:srgbClr val="FF00FF"/>
                </a:solidFill>
              </a:rPr>
              <a:t>y</a:t>
            </a:r>
            <a:r>
              <a:rPr lang="en-US" sz="2000" dirty="0" smtClean="0">
                <a:solidFill>
                  <a:srgbClr val="FF00FF"/>
                </a:solidFill>
              </a:rPr>
              <a:t>-</a:t>
            </a:r>
            <a:r>
              <a:rPr lang="el-GR" sz="2000" dirty="0" smtClean="0">
                <a:solidFill>
                  <a:srgbClr val="FF00FF"/>
                </a:solidFill>
              </a:rPr>
              <a:t>μονότονο αν δεν έχει διχαστικές και </a:t>
            </a:r>
            <a:r>
              <a:rPr lang="el-GR" sz="2000" dirty="0" err="1" smtClean="0">
                <a:solidFill>
                  <a:srgbClr val="FF00FF"/>
                </a:solidFill>
              </a:rPr>
              <a:t>συγχωνευτικές</a:t>
            </a:r>
            <a:r>
              <a:rPr lang="el-GR" sz="2000" dirty="0" smtClean="0">
                <a:solidFill>
                  <a:srgbClr val="FF00FF"/>
                </a:solidFill>
              </a:rPr>
              <a:t> κορυφές. </a:t>
            </a:r>
            <a:endParaRPr lang="en-US" sz="2000" dirty="0">
              <a:solidFill>
                <a:srgbClr val="FF00FF"/>
              </a:solidFill>
            </a:endParaRPr>
          </a:p>
        </p:txBody>
      </p:sp>
      <p:grpSp>
        <p:nvGrpSpPr>
          <p:cNvPr id="2" name="Group 9"/>
          <p:cNvGrpSpPr>
            <a:grpSpLocks/>
          </p:cNvGrpSpPr>
          <p:nvPr/>
        </p:nvGrpSpPr>
        <p:grpSpPr bwMode="auto">
          <a:xfrm>
            <a:off x="609600" y="2362202"/>
            <a:ext cx="8001010" cy="671513"/>
            <a:chOff x="378" y="1687"/>
            <a:chExt cx="5040" cy="423"/>
          </a:xfrm>
        </p:grpSpPr>
        <p:sp>
          <p:nvSpPr>
            <p:cNvPr id="19512" name="Text Box 10"/>
            <p:cNvSpPr txBox="1">
              <a:spLocks noChangeArrowheads="1"/>
            </p:cNvSpPr>
            <p:nvPr/>
          </p:nvSpPr>
          <p:spPr bwMode="auto">
            <a:xfrm>
              <a:off x="378" y="1687"/>
              <a:ext cx="686" cy="233"/>
            </a:xfrm>
            <a:prstGeom prst="rect">
              <a:avLst/>
            </a:prstGeom>
            <a:noFill/>
            <a:ln w="9525">
              <a:noFill/>
              <a:miter lim="800000"/>
              <a:headEnd/>
              <a:tailEnd/>
            </a:ln>
          </p:spPr>
          <p:txBody>
            <a:bodyPr wrap="none">
              <a:spAutoFit/>
            </a:bodyPr>
            <a:lstStyle/>
            <a:p>
              <a:r>
                <a:rPr lang="el-GR" b="1" dirty="0" smtClean="0">
                  <a:solidFill>
                    <a:srgbClr val="00B050"/>
                  </a:solidFill>
                </a:rPr>
                <a:t>Απόδειξη</a:t>
              </a:r>
              <a:endParaRPr lang="en-US" b="1" dirty="0">
                <a:solidFill>
                  <a:srgbClr val="00B050"/>
                </a:solidFill>
              </a:endParaRPr>
            </a:p>
          </p:txBody>
        </p:sp>
        <p:sp>
          <p:nvSpPr>
            <p:cNvPr id="19513" name="Text Box 11"/>
            <p:cNvSpPr txBox="1">
              <a:spLocks noChangeArrowheads="1"/>
            </p:cNvSpPr>
            <p:nvPr/>
          </p:nvSpPr>
          <p:spPr bwMode="auto">
            <a:xfrm>
              <a:off x="1046" y="1703"/>
              <a:ext cx="4372" cy="407"/>
            </a:xfrm>
            <a:prstGeom prst="rect">
              <a:avLst/>
            </a:prstGeom>
            <a:noFill/>
            <a:ln w="9525">
              <a:noFill/>
              <a:miter lim="800000"/>
              <a:headEnd/>
              <a:tailEnd/>
            </a:ln>
          </p:spPr>
          <p:txBody>
            <a:bodyPr wrap="square">
              <a:spAutoFit/>
            </a:bodyPr>
            <a:lstStyle/>
            <a:p>
              <a:r>
                <a:rPr lang="el-GR" dirty="0" smtClean="0"/>
                <a:t>Έστω ότι δεν είναι </a:t>
              </a:r>
              <a:r>
                <a:rPr lang="en-US" sz="1800" i="1" dirty="0" smtClean="0"/>
                <a:t>y</a:t>
              </a:r>
              <a:r>
                <a:rPr lang="en-US" sz="1800" dirty="0" smtClean="0"/>
                <a:t>-</a:t>
              </a:r>
              <a:r>
                <a:rPr lang="el-GR" sz="1800" dirty="0" smtClean="0"/>
                <a:t>μονότονο</a:t>
              </a:r>
              <a:r>
                <a:rPr lang="en-US" sz="1800" dirty="0" smtClean="0"/>
                <a:t>.  </a:t>
              </a:r>
              <a:r>
                <a:rPr lang="el-GR" sz="1800" dirty="0" smtClean="0"/>
                <a:t>Θα δείξουμε ότι περιέχει μία διχαστική ή </a:t>
              </a:r>
              <a:r>
                <a:rPr lang="el-GR" sz="1800" dirty="0" err="1" smtClean="0"/>
                <a:t>συγχωνευτική</a:t>
              </a:r>
              <a:r>
                <a:rPr lang="el-GR" sz="1800" dirty="0" smtClean="0"/>
                <a:t> κορυφή. </a:t>
              </a:r>
              <a:endParaRPr lang="en-US" sz="1800" dirty="0"/>
            </a:p>
          </p:txBody>
        </p:sp>
      </p:grpSp>
      <p:sp>
        <p:nvSpPr>
          <p:cNvPr id="825377" name="Text Box 33"/>
          <p:cNvSpPr txBox="1">
            <a:spLocks noChangeArrowheads="1"/>
          </p:cNvSpPr>
          <p:nvPr/>
        </p:nvSpPr>
        <p:spPr bwMode="auto">
          <a:xfrm>
            <a:off x="7543800" y="5334000"/>
            <a:ext cx="320922" cy="369332"/>
          </a:xfrm>
          <a:prstGeom prst="rect">
            <a:avLst/>
          </a:prstGeom>
          <a:noFill/>
          <a:ln w="9525">
            <a:noFill/>
            <a:miter lim="800000"/>
            <a:headEnd/>
            <a:tailEnd/>
          </a:ln>
        </p:spPr>
        <p:txBody>
          <a:bodyPr wrap="none">
            <a:spAutoFit/>
          </a:bodyPr>
          <a:lstStyle/>
          <a:p>
            <a:r>
              <a:rPr lang="en-US" sz="1800" i="1" dirty="0"/>
              <a:t>r</a:t>
            </a:r>
            <a:r>
              <a:rPr lang="en-US" sz="1800" i="1" dirty="0">
                <a:sym typeface="Symbol" pitchFamily="18" charset="2"/>
              </a:rPr>
              <a:t></a:t>
            </a:r>
          </a:p>
        </p:txBody>
      </p:sp>
      <p:grpSp>
        <p:nvGrpSpPr>
          <p:cNvPr id="3" name="Group 66"/>
          <p:cNvGrpSpPr>
            <a:grpSpLocks/>
          </p:cNvGrpSpPr>
          <p:nvPr/>
        </p:nvGrpSpPr>
        <p:grpSpPr bwMode="auto">
          <a:xfrm>
            <a:off x="288925" y="3429000"/>
            <a:ext cx="2911475" cy="1854200"/>
            <a:chOff x="182" y="2160"/>
            <a:chExt cx="1834" cy="1168"/>
          </a:xfrm>
        </p:grpSpPr>
        <p:sp>
          <p:nvSpPr>
            <p:cNvPr id="19498" name="Text Box 37"/>
            <p:cNvSpPr txBox="1">
              <a:spLocks noChangeArrowheads="1"/>
            </p:cNvSpPr>
            <p:nvPr/>
          </p:nvSpPr>
          <p:spPr bwMode="auto">
            <a:xfrm>
              <a:off x="576" y="3024"/>
              <a:ext cx="665" cy="213"/>
            </a:xfrm>
            <a:prstGeom prst="rect">
              <a:avLst/>
            </a:prstGeom>
            <a:noFill/>
            <a:ln w="9525">
              <a:noFill/>
              <a:miter lim="800000"/>
              <a:headEnd/>
              <a:tailEnd/>
            </a:ln>
          </p:spPr>
          <p:txBody>
            <a:bodyPr wrap="none">
              <a:spAutoFit/>
            </a:bodyPr>
            <a:lstStyle/>
            <a:p>
              <a:r>
                <a:rPr lang="el-GR" sz="1600" dirty="0" smtClean="0"/>
                <a:t>εσωτερικό</a:t>
              </a:r>
              <a:endParaRPr lang="en-US" sz="1600" dirty="0"/>
            </a:p>
          </p:txBody>
        </p:sp>
        <p:grpSp>
          <p:nvGrpSpPr>
            <p:cNvPr id="4" name="Group 62"/>
            <p:cNvGrpSpPr>
              <a:grpSpLocks/>
            </p:cNvGrpSpPr>
            <p:nvPr/>
          </p:nvGrpSpPr>
          <p:grpSpPr bwMode="auto">
            <a:xfrm>
              <a:off x="182" y="2160"/>
              <a:ext cx="1834" cy="1168"/>
              <a:chOff x="182" y="2160"/>
              <a:chExt cx="1834" cy="1168"/>
            </a:xfrm>
          </p:grpSpPr>
          <p:grpSp>
            <p:nvGrpSpPr>
              <p:cNvPr id="5" name="Group 61"/>
              <p:cNvGrpSpPr>
                <a:grpSpLocks/>
              </p:cNvGrpSpPr>
              <p:nvPr/>
            </p:nvGrpSpPr>
            <p:grpSpPr bwMode="auto">
              <a:xfrm>
                <a:off x="182" y="2160"/>
                <a:ext cx="1834" cy="1168"/>
                <a:chOff x="182" y="2160"/>
                <a:chExt cx="1834" cy="1168"/>
              </a:xfrm>
            </p:grpSpPr>
            <p:sp>
              <p:nvSpPr>
                <p:cNvPr id="19502" name="Line 13"/>
                <p:cNvSpPr>
                  <a:spLocks noChangeShapeType="1"/>
                </p:cNvSpPr>
                <p:nvPr/>
              </p:nvSpPr>
              <p:spPr bwMode="auto">
                <a:xfrm flipH="1">
                  <a:off x="576" y="2496"/>
                  <a:ext cx="192" cy="480"/>
                </a:xfrm>
                <a:prstGeom prst="line">
                  <a:avLst/>
                </a:prstGeom>
                <a:noFill/>
                <a:ln w="25400">
                  <a:solidFill>
                    <a:srgbClr val="7030A0"/>
                  </a:solidFill>
                  <a:round/>
                  <a:headEnd/>
                  <a:tailEnd/>
                </a:ln>
              </p:spPr>
              <p:txBody>
                <a:bodyPr/>
                <a:lstStyle/>
                <a:p>
                  <a:endParaRPr lang="en-US"/>
                </a:p>
              </p:txBody>
            </p:sp>
            <p:sp>
              <p:nvSpPr>
                <p:cNvPr id="19503" name="Line 14"/>
                <p:cNvSpPr>
                  <a:spLocks noChangeShapeType="1"/>
                </p:cNvSpPr>
                <p:nvPr/>
              </p:nvSpPr>
              <p:spPr bwMode="auto">
                <a:xfrm>
                  <a:off x="1104" y="2496"/>
                  <a:ext cx="144" cy="528"/>
                </a:xfrm>
                <a:prstGeom prst="line">
                  <a:avLst/>
                </a:prstGeom>
                <a:noFill/>
                <a:ln w="25400">
                  <a:solidFill>
                    <a:srgbClr val="7030A0"/>
                  </a:solidFill>
                  <a:round/>
                  <a:headEnd/>
                  <a:tailEnd/>
                </a:ln>
              </p:spPr>
              <p:txBody>
                <a:bodyPr/>
                <a:lstStyle/>
                <a:p>
                  <a:endParaRPr lang="en-US"/>
                </a:p>
              </p:txBody>
            </p:sp>
            <p:sp>
              <p:nvSpPr>
                <p:cNvPr id="19504" name="Line 15"/>
                <p:cNvSpPr>
                  <a:spLocks noChangeShapeType="1"/>
                </p:cNvSpPr>
                <p:nvPr/>
              </p:nvSpPr>
              <p:spPr bwMode="auto">
                <a:xfrm>
                  <a:off x="384" y="2784"/>
                  <a:ext cx="1632" cy="0"/>
                </a:xfrm>
                <a:prstGeom prst="line">
                  <a:avLst/>
                </a:prstGeom>
                <a:noFill/>
                <a:ln w="19050">
                  <a:solidFill>
                    <a:srgbClr val="0070C0"/>
                  </a:solidFill>
                  <a:round/>
                  <a:headEnd/>
                  <a:tailEnd/>
                </a:ln>
              </p:spPr>
              <p:txBody>
                <a:bodyPr/>
                <a:lstStyle/>
                <a:p>
                  <a:endParaRPr lang="en-US"/>
                </a:p>
              </p:txBody>
            </p:sp>
            <p:sp>
              <p:nvSpPr>
                <p:cNvPr id="19505" name="Freeform 16"/>
                <p:cNvSpPr>
                  <a:spLocks/>
                </p:cNvSpPr>
                <p:nvPr/>
              </p:nvSpPr>
              <p:spPr bwMode="auto">
                <a:xfrm>
                  <a:off x="504" y="2976"/>
                  <a:ext cx="784" cy="352"/>
                </a:xfrm>
                <a:custGeom>
                  <a:avLst/>
                  <a:gdLst>
                    <a:gd name="T0" fmla="*/ 72 w 784"/>
                    <a:gd name="T1" fmla="*/ 0 h 352"/>
                    <a:gd name="T2" fmla="*/ 72 w 784"/>
                    <a:gd name="T3" fmla="*/ 288 h 352"/>
                    <a:gd name="T4" fmla="*/ 504 w 784"/>
                    <a:gd name="T5" fmla="*/ 336 h 352"/>
                    <a:gd name="T6" fmla="*/ 744 w 784"/>
                    <a:gd name="T7" fmla="*/ 192 h 352"/>
                    <a:gd name="T8" fmla="*/ 744 w 784"/>
                    <a:gd name="T9" fmla="*/ 48 h 352"/>
                    <a:gd name="T10" fmla="*/ 0 60000 65536"/>
                    <a:gd name="T11" fmla="*/ 0 60000 65536"/>
                    <a:gd name="T12" fmla="*/ 0 60000 65536"/>
                    <a:gd name="T13" fmla="*/ 0 60000 65536"/>
                    <a:gd name="T14" fmla="*/ 0 60000 65536"/>
                    <a:gd name="T15" fmla="*/ 0 w 784"/>
                    <a:gd name="T16" fmla="*/ 0 h 352"/>
                    <a:gd name="T17" fmla="*/ 784 w 784"/>
                    <a:gd name="T18" fmla="*/ 352 h 352"/>
                  </a:gdLst>
                  <a:ahLst/>
                  <a:cxnLst>
                    <a:cxn ang="T10">
                      <a:pos x="T0" y="T1"/>
                    </a:cxn>
                    <a:cxn ang="T11">
                      <a:pos x="T2" y="T3"/>
                    </a:cxn>
                    <a:cxn ang="T12">
                      <a:pos x="T4" y="T5"/>
                    </a:cxn>
                    <a:cxn ang="T13">
                      <a:pos x="T6" y="T7"/>
                    </a:cxn>
                    <a:cxn ang="T14">
                      <a:pos x="T8" y="T9"/>
                    </a:cxn>
                  </a:cxnLst>
                  <a:rect l="T15" t="T16" r="T17" b="T18"/>
                  <a:pathLst>
                    <a:path w="784" h="352">
                      <a:moveTo>
                        <a:pt x="72" y="0"/>
                      </a:moveTo>
                      <a:cubicBezTo>
                        <a:pt x="36" y="116"/>
                        <a:pt x="0" y="232"/>
                        <a:pt x="72" y="288"/>
                      </a:cubicBezTo>
                      <a:cubicBezTo>
                        <a:pt x="144" y="344"/>
                        <a:pt x="392" y="352"/>
                        <a:pt x="504" y="336"/>
                      </a:cubicBezTo>
                      <a:cubicBezTo>
                        <a:pt x="616" y="320"/>
                        <a:pt x="704" y="240"/>
                        <a:pt x="744" y="192"/>
                      </a:cubicBezTo>
                      <a:cubicBezTo>
                        <a:pt x="784" y="144"/>
                        <a:pt x="764" y="96"/>
                        <a:pt x="744" y="48"/>
                      </a:cubicBezTo>
                    </a:path>
                  </a:pathLst>
                </a:custGeom>
                <a:noFill/>
                <a:ln w="25400" cap="flat" cmpd="sng">
                  <a:solidFill>
                    <a:srgbClr val="7030A0"/>
                  </a:solidFill>
                  <a:prstDash val="dash"/>
                  <a:round/>
                  <a:headEnd type="none" w="med" len="med"/>
                  <a:tailEnd type="none" w="med" len="med"/>
                </a:ln>
              </p:spPr>
              <p:txBody>
                <a:bodyPr/>
                <a:lstStyle/>
                <a:p>
                  <a:endParaRPr lang="en-US"/>
                </a:p>
              </p:txBody>
            </p:sp>
            <p:sp>
              <p:nvSpPr>
                <p:cNvPr id="19506" name="Freeform 18"/>
                <p:cNvSpPr>
                  <a:spLocks/>
                </p:cNvSpPr>
                <p:nvPr/>
              </p:nvSpPr>
              <p:spPr bwMode="auto">
                <a:xfrm>
                  <a:off x="1064" y="2160"/>
                  <a:ext cx="808" cy="1008"/>
                </a:xfrm>
                <a:custGeom>
                  <a:avLst/>
                  <a:gdLst>
                    <a:gd name="T0" fmla="*/ 40 w 808"/>
                    <a:gd name="T1" fmla="*/ 288 h 1008"/>
                    <a:gd name="T2" fmla="*/ 40 w 808"/>
                    <a:gd name="T3" fmla="*/ 144 h 1008"/>
                    <a:gd name="T4" fmla="*/ 280 w 808"/>
                    <a:gd name="T5" fmla="*/ 48 h 1008"/>
                    <a:gd name="T6" fmla="*/ 664 w 808"/>
                    <a:gd name="T7" fmla="*/ 48 h 1008"/>
                    <a:gd name="T8" fmla="*/ 568 w 808"/>
                    <a:gd name="T9" fmla="*/ 336 h 1008"/>
                    <a:gd name="T10" fmla="*/ 424 w 808"/>
                    <a:gd name="T11" fmla="*/ 480 h 1008"/>
                    <a:gd name="T12" fmla="*/ 520 w 808"/>
                    <a:gd name="T13" fmla="*/ 816 h 1008"/>
                    <a:gd name="T14" fmla="*/ 808 w 808"/>
                    <a:gd name="T15" fmla="*/ 1008 h 1008"/>
                    <a:gd name="T16" fmla="*/ 0 60000 65536"/>
                    <a:gd name="T17" fmla="*/ 0 60000 65536"/>
                    <a:gd name="T18" fmla="*/ 0 60000 65536"/>
                    <a:gd name="T19" fmla="*/ 0 60000 65536"/>
                    <a:gd name="T20" fmla="*/ 0 60000 65536"/>
                    <a:gd name="T21" fmla="*/ 0 60000 65536"/>
                    <a:gd name="T22" fmla="*/ 0 60000 65536"/>
                    <a:gd name="T23" fmla="*/ 0 60000 65536"/>
                    <a:gd name="T24" fmla="*/ 0 w 808"/>
                    <a:gd name="T25" fmla="*/ 0 h 1008"/>
                    <a:gd name="T26" fmla="*/ 808 w 808"/>
                    <a:gd name="T27" fmla="*/ 1008 h 100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08" h="1008">
                      <a:moveTo>
                        <a:pt x="40" y="288"/>
                      </a:moveTo>
                      <a:cubicBezTo>
                        <a:pt x="20" y="236"/>
                        <a:pt x="0" y="184"/>
                        <a:pt x="40" y="144"/>
                      </a:cubicBezTo>
                      <a:cubicBezTo>
                        <a:pt x="80" y="104"/>
                        <a:pt x="176" y="64"/>
                        <a:pt x="280" y="48"/>
                      </a:cubicBezTo>
                      <a:cubicBezTo>
                        <a:pt x="384" y="32"/>
                        <a:pt x="616" y="0"/>
                        <a:pt x="664" y="48"/>
                      </a:cubicBezTo>
                      <a:cubicBezTo>
                        <a:pt x="712" y="96"/>
                        <a:pt x="608" y="264"/>
                        <a:pt x="568" y="336"/>
                      </a:cubicBezTo>
                      <a:cubicBezTo>
                        <a:pt x="528" y="408"/>
                        <a:pt x="432" y="400"/>
                        <a:pt x="424" y="480"/>
                      </a:cubicBezTo>
                      <a:cubicBezTo>
                        <a:pt x="416" y="560"/>
                        <a:pt x="456" y="728"/>
                        <a:pt x="520" y="816"/>
                      </a:cubicBezTo>
                      <a:cubicBezTo>
                        <a:pt x="584" y="904"/>
                        <a:pt x="696" y="956"/>
                        <a:pt x="808" y="1008"/>
                      </a:cubicBezTo>
                    </a:path>
                  </a:pathLst>
                </a:custGeom>
                <a:noFill/>
                <a:ln w="25400" cap="flat" cmpd="sng">
                  <a:solidFill>
                    <a:srgbClr val="7030A0"/>
                  </a:solidFill>
                  <a:prstDash val="dash"/>
                  <a:round/>
                  <a:headEnd type="none" w="med" len="med"/>
                  <a:tailEnd type="none" w="med" len="med"/>
                </a:ln>
              </p:spPr>
              <p:txBody>
                <a:bodyPr/>
                <a:lstStyle/>
                <a:p>
                  <a:endParaRPr lang="en-US"/>
                </a:p>
              </p:txBody>
            </p:sp>
            <p:sp>
              <p:nvSpPr>
                <p:cNvPr id="19507" name="Text Box 24"/>
                <p:cNvSpPr txBox="1">
                  <a:spLocks noChangeArrowheads="1"/>
                </p:cNvSpPr>
                <p:nvPr/>
              </p:nvSpPr>
              <p:spPr bwMode="auto">
                <a:xfrm>
                  <a:off x="624" y="2784"/>
                  <a:ext cx="196" cy="231"/>
                </a:xfrm>
                <a:prstGeom prst="rect">
                  <a:avLst/>
                </a:prstGeom>
                <a:noFill/>
                <a:ln w="9525">
                  <a:noFill/>
                  <a:miter lim="800000"/>
                  <a:headEnd/>
                  <a:tailEnd/>
                </a:ln>
              </p:spPr>
              <p:txBody>
                <a:bodyPr wrap="none">
                  <a:spAutoFit/>
                </a:bodyPr>
                <a:lstStyle/>
                <a:p>
                  <a:r>
                    <a:rPr lang="en-US" sz="1800" i="1" dirty="0"/>
                    <a:t>p</a:t>
                  </a:r>
                </a:p>
              </p:txBody>
            </p:sp>
            <p:sp>
              <p:nvSpPr>
                <p:cNvPr id="19508" name="Oval 25"/>
                <p:cNvSpPr>
                  <a:spLocks noChangeArrowheads="1"/>
                </p:cNvSpPr>
                <p:nvPr/>
              </p:nvSpPr>
              <p:spPr bwMode="auto">
                <a:xfrm>
                  <a:off x="624" y="2746"/>
                  <a:ext cx="69" cy="69"/>
                </a:xfrm>
                <a:prstGeom prst="ellipse">
                  <a:avLst/>
                </a:prstGeom>
                <a:solidFill>
                  <a:srgbClr val="C00000"/>
                </a:solidFill>
                <a:ln w="9525">
                  <a:solidFill>
                    <a:srgbClr val="C00000"/>
                  </a:solidFill>
                  <a:round/>
                  <a:headEnd/>
                  <a:tailEnd/>
                </a:ln>
              </p:spPr>
              <p:txBody>
                <a:bodyPr wrap="none" anchor="ctr"/>
                <a:lstStyle/>
                <a:p>
                  <a:endParaRPr lang="en-US"/>
                </a:p>
              </p:txBody>
            </p:sp>
            <p:sp>
              <p:nvSpPr>
                <p:cNvPr id="19509" name="Oval 29"/>
                <p:cNvSpPr>
                  <a:spLocks noChangeArrowheads="1"/>
                </p:cNvSpPr>
                <p:nvPr/>
              </p:nvSpPr>
              <p:spPr bwMode="auto">
                <a:xfrm>
                  <a:off x="1152" y="2736"/>
                  <a:ext cx="69" cy="69"/>
                </a:xfrm>
                <a:prstGeom prst="ellipse">
                  <a:avLst/>
                </a:prstGeom>
                <a:solidFill>
                  <a:srgbClr val="C00000"/>
                </a:solidFill>
                <a:ln w="9525">
                  <a:solidFill>
                    <a:srgbClr val="C00000"/>
                  </a:solidFill>
                  <a:round/>
                  <a:headEnd/>
                  <a:tailEnd/>
                </a:ln>
              </p:spPr>
              <p:txBody>
                <a:bodyPr wrap="none" anchor="ctr"/>
                <a:lstStyle/>
                <a:p>
                  <a:endParaRPr lang="en-US"/>
                </a:p>
              </p:txBody>
            </p:sp>
            <p:sp>
              <p:nvSpPr>
                <p:cNvPr id="19510" name="Text Box 30"/>
                <p:cNvSpPr txBox="1">
                  <a:spLocks noChangeArrowheads="1"/>
                </p:cNvSpPr>
                <p:nvPr/>
              </p:nvSpPr>
              <p:spPr bwMode="auto">
                <a:xfrm>
                  <a:off x="1152" y="2736"/>
                  <a:ext cx="196" cy="231"/>
                </a:xfrm>
                <a:prstGeom prst="rect">
                  <a:avLst/>
                </a:prstGeom>
                <a:noFill/>
                <a:ln w="9525">
                  <a:noFill/>
                  <a:miter lim="800000"/>
                  <a:headEnd/>
                  <a:tailEnd/>
                </a:ln>
              </p:spPr>
              <p:txBody>
                <a:bodyPr wrap="none">
                  <a:spAutoFit/>
                </a:bodyPr>
                <a:lstStyle/>
                <a:p>
                  <a:r>
                    <a:rPr lang="en-US" sz="1800" i="1" dirty="0"/>
                    <a:t>q</a:t>
                  </a:r>
                </a:p>
              </p:txBody>
            </p:sp>
            <p:sp>
              <p:nvSpPr>
                <p:cNvPr id="19511" name="Text Box 34"/>
                <p:cNvSpPr txBox="1">
                  <a:spLocks noChangeArrowheads="1"/>
                </p:cNvSpPr>
                <p:nvPr/>
              </p:nvSpPr>
              <p:spPr bwMode="auto">
                <a:xfrm>
                  <a:off x="182" y="2567"/>
                  <a:ext cx="150" cy="233"/>
                </a:xfrm>
                <a:prstGeom prst="rect">
                  <a:avLst/>
                </a:prstGeom>
                <a:noFill/>
                <a:ln w="9525">
                  <a:noFill/>
                  <a:miter lim="800000"/>
                  <a:headEnd/>
                  <a:tailEnd/>
                </a:ln>
              </p:spPr>
              <p:txBody>
                <a:bodyPr wrap="none">
                  <a:spAutoFit/>
                </a:bodyPr>
                <a:lstStyle/>
                <a:p>
                  <a:r>
                    <a:rPr lang="en-US" sz="1800" i="1" dirty="0"/>
                    <a:t>l</a:t>
                  </a:r>
                </a:p>
              </p:txBody>
            </p:sp>
          </p:grpSp>
          <p:sp>
            <p:nvSpPr>
              <p:cNvPr id="19501" name="Text Box 40"/>
              <p:cNvSpPr txBox="1">
                <a:spLocks noChangeArrowheads="1"/>
              </p:cNvSpPr>
              <p:nvPr/>
            </p:nvSpPr>
            <p:spPr bwMode="auto">
              <a:xfrm>
                <a:off x="1104" y="2256"/>
                <a:ext cx="645" cy="213"/>
              </a:xfrm>
              <a:prstGeom prst="rect">
                <a:avLst/>
              </a:prstGeom>
              <a:noFill/>
              <a:ln w="9525">
                <a:noFill/>
                <a:miter lim="800000"/>
                <a:headEnd/>
                <a:tailEnd/>
              </a:ln>
            </p:spPr>
            <p:txBody>
              <a:bodyPr wrap="none">
                <a:spAutoFit/>
              </a:bodyPr>
              <a:lstStyle/>
              <a:p>
                <a:r>
                  <a:rPr lang="el-GR" sz="1600" dirty="0" smtClean="0"/>
                  <a:t>εξωτερικό</a:t>
                </a:r>
                <a:endParaRPr lang="en-US" sz="1600" dirty="0"/>
              </a:p>
            </p:txBody>
          </p:sp>
        </p:grpSp>
      </p:grpSp>
      <p:grpSp>
        <p:nvGrpSpPr>
          <p:cNvPr id="6" name="Group 65"/>
          <p:cNvGrpSpPr>
            <a:grpSpLocks/>
          </p:cNvGrpSpPr>
          <p:nvPr/>
        </p:nvGrpSpPr>
        <p:grpSpPr bwMode="auto">
          <a:xfrm>
            <a:off x="5791200" y="4762500"/>
            <a:ext cx="2981325" cy="1968500"/>
            <a:chOff x="3648" y="3000"/>
            <a:chExt cx="1878" cy="1240"/>
          </a:xfrm>
        </p:grpSpPr>
        <p:grpSp>
          <p:nvGrpSpPr>
            <p:cNvPr id="7" name="Group 64"/>
            <p:cNvGrpSpPr>
              <a:grpSpLocks/>
            </p:cNvGrpSpPr>
            <p:nvPr/>
          </p:nvGrpSpPr>
          <p:grpSpPr bwMode="auto">
            <a:xfrm>
              <a:off x="3648" y="3000"/>
              <a:ext cx="1878" cy="1240"/>
              <a:chOff x="3648" y="3000"/>
              <a:chExt cx="1878" cy="1240"/>
            </a:xfrm>
          </p:grpSpPr>
          <p:sp>
            <p:nvSpPr>
              <p:cNvPr id="19486" name="Text Box 32"/>
              <p:cNvSpPr txBox="1">
                <a:spLocks noChangeArrowheads="1"/>
              </p:cNvSpPr>
              <p:nvPr/>
            </p:nvSpPr>
            <p:spPr bwMode="auto">
              <a:xfrm>
                <a:off x="4464" y="3312"/>
                <a:ext cx="196" cy="231"/>
              </a:xfrm>
              <a:prstGeom prst="rect">
                <a:avLst/>
              </a:prstGeom>
              <a:noFill/>
              <a:ln w="9525">
                <a:noFill/>
                <a:miter lim="800000"/>
                <a:headEnd/>
                <a:tailEnd/>
              </a:ln>
            </p:spPr>
            <p:txBody>
              <a:bodyPr wrap="none">
                <a:spAutoFit/>
              </a:bodyPr>
              <a:lstStyle/>
              <a:p>
                <a:r>
                  <a:rPr lang="en-US" sz="1800" i="1" dirty="0"/>
                  <a:t>q</a:t>
                </a:r>
              </a:p>
            </p:txBody>
          </p:sp>
          <p:grpSp>
            <p:nvGrpSpPr>
              <p:cNvPr id="8" name="Group 63"/>
              <p:cNvGrpSpPr>
                <a:grpSpLocks/>
              </p:cNvGrpSpPr>
              <p:nvPr/>
            </p:nvGrpSpPr>
            <p:grpSpPr bwMode="auto">
              <a:xfrm>
                <a:off x="3648" y="3000"/>
                <a:ext cx="1878" cy="1240"/>
                <a:chOff x="3648" y="3000"/>
                <a:chExt cx="1878" cy="1240"/>
              </a:xfrm>
            </p:grpSpPr>
            <p:sp>
              <p:nvSpPr>
                <p:cNvPr id="19488" name="Line 19"/>
                <p:cNvSpPr>
                  <a:spLocks noChangeShapeType="1"/>
                </p:cNvSpPr>
                <p:nvPr/>
              </p:nvSpPr>
              <p:spPr bwMode="auto">
                <a:xfrm flipH="1">
                  <a:off x="3888" y="3408"/>
                  <a:ext cx="192" cy="480"/>
                </a:xfrm>
                <a:prstGeom prst="line">
                  <a:avLst/>
                </a:prstGeom>
                <a:noFill/>
                <a:ln w="25400">
                  <a:solidFill>
                    <a:srgbClr val="7030A0"/>
                  </a:solidFill>
                  <a:round/>
                  <a:headEnd/>
                  <a:tailEnd/>
                </a:ln>
              </p:spPr>
              <p:txBody>
                <a:bodyPr/>
                <a:lstStyle/>
                <a:p>
                  <a:endParaRPr lang="en-US"/>
                </a:p>
              </p:txBody>
            </p:sp>
            <p:sp>
              <p:nvSpPr>
                <p:cNvPr id="19489" name="Line 20"/>
                <p:cNvSpPr>
                  <a:spLocks noChangeShapeType="1"/>
                </p:cNvSpPr>
                <p:nvPr/>
              </p:nvSpPr>
              <p:spPr bwMode="auto">
                <a:xfrm>
                  <a:off x="4416" y="3408"/>
                  <a:ext cx="144" cy="528"/>
                </a:xfrm>
                <a:prstGeom prst="line">
                  <a:avLst/>
                </a:prstGeom>
                <a:noFill/>
                <a:ln w="25400">
                  <a:solidFill>
                    <a:srgbClr val="7030A0"/>
                  </a:solidFill>
                  <a:round/>
                  <a:headEnd/>
                  <a:tailEnd/>
                </a:ln>
              </p:spPr>
              <p:txBody>
                <a:bodyPr/>
                <a:lstStyle/>
                <a:p>
                  <a:endParaRPr lang="en-US"/>
                </a:p>
              </p:txBody>
            </p:sp>
            <p:sp>
              <p:nvSpPr>
                <p:cNvPr id="19490" name="Freeform 21"/>
                <p:cNvSpPr>
                  <a:spLocks/>
                </p:cNvSpPr>
                <p:nvPr/>
              </p:nvSpPr>
              <p:spPr bwMode="auto">
                <a:xfrm>
                  <a:off x="3880" y="3000"/>
                  <a:ext cx="736" cy="408"/>
                </a:xfrm>
                <a:custGeom>
                  <a:avLst/>
                  <a:gdLst>
                    <a:gd name="T0" fmla="*/ 200 w 736"/>
                    <a:gd name="T1" fmla="*/ 408 h 408"/>
                    <a:gd name="T2" fmla="*/ 200 w 736"/>
                    <a:gd name="T3" fmla="*/ 264 h 408"/>
                    <a:gd name="T4" fmla="*/ 56 w 736"/>
                    <a:gd name="T5" fmla="*/ 168 h 408"/>
                    <a:gd name="T6" fmla="*/ 56 w 736"/>
                    <a:gd name="T7" fmla="*/ 24 h 408"/>
                    <a:gd name="T8" fmla="*/ 392 w 736"/>
                    <a:gd name="T9" fmla="*/ 24 h 408"/>
                    <a:gd name="T10" fmla="*/ 584 w 736"/>
                    <a:gd name="T11" fmla="*/ 24 h 408"/>
                    <a:gd name="T12" fmla="*/ 728 w 736"/>
                    <a:gd name="T13" fmla="*/ 168 h 408"/>
                    <a:gd name="T14" fmla="*/ 536 w 736"/>
                    <a:gd name="T15" fmla="*/ 312 h 408"/>
                    <a:gd name="T16" fmla="*/ 0 60000 65536"/>
                    <a:gd name="T17" fmla="*/ 0 60000 65536"/>
                    <a:gd name="T18" fmla="*/ 0 60000 65536"/>
                    <a:gd name="T19" fmla="*/ 0 60000 65536"/>
                    <a:gd name="T20" fmla="*/ 0 60000 65536"/>
                    <a:gd name="T21" fmla="*/ 0 60000 65536"/>
                    <a:gd name="T22" fmla="*/ 0 60000 65536"/>
                    <a:gd name="T23" fmla="*/ 0 60000 65536"/>
                    <a:gd name="T24" fmla="*/ 0 w 736"/>
                    <a:gd name="T25" fmla="*/ 0 h 408"/>
                    <a:gd name="T26" fmla="*/ 736 w 736"/>
                    <a:gd name="T27" fmla="*/ 408 h 40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36" h="408">
                      <a:moveTo>
                        <a:pt x="200" y="408"/>
                      </a:moveTo>
                      <a:cubicBezTo>
                        <a:pt x="212" y="356"/>
                        <a:pt x="224" y="304"/>
                        <a:pt x="200" y="264"/>
                      </a:cubicBezTo>
                      <a:cubicBezTo>
                        <a:pt x="176" y="224"/>
                        <a:pt x="80" y="208"/>
                        <a:pt x="56" y="168"/>
                      </a:cubicBezTo>
                      <a:cubicBezTo>
                        <a:pt x="32" y="128"/>
                        <a:pt x="0" y="48"/>
                        <a:pt x="56" y="24"/>
                      </a:cubicBezTo>
                      <a:cubicBezTo>
                        <a:pt x="112" y="0"/>
                        <a:pt x="304" y="24"/>
                        <a:pt x="392" y="24"/>
                      </a:cubicBezTo>
                      <a:cubicBezTo>
                        <a:pt x="480" y="24"/>
                        <a:pt x="528" y="0"/>
                        <a:pt x="584" y="24"/>
                      </a:cubicBezTo>
                      <a:cubicBezTo>
                        <a:pt x="640" y="48"/>
                        <a:pt x="736" y="120"/>
                        <a:pt x="728" y="168"/>
                      </a:cubicBezTo>
                      <a:cubicBezTo>
                        <a:pt x="720" y="216"/>
                        <a:pt x="568" y="280"/>
                        <a:pt x="536" y="312"/>
                      </a:cubicBezTo>
                    </a:path>
                  </a:pathLst>
                </a:custGeom>
                <a:noFill/>
                <a:ln w="25400" cap="flat" cmpd="sng">
                  <a:solidFill>
                    <a:srgbClr val="7030A0"/>
                  </a:solidFill>
                  <a:prstDash val="dash"/>
                  <a:round/>
                  <a:headEnd type="none" w="med" len="med"/>
                  <a:tailEnd type="none" w="med" len="med"/>
                </a:ln>
              </p:spPr>
              <p:txBody>
                <a:bodyPr/>
                <a:lstStyle/>
                <a:p>
                  <a:endParaRPr lang="en-US"/>
                </a:p>
              </p:txBody>
            </p:sp>
            <p:sp>
              <p:nvSpPr>
                <p:cNvPr id="19491" name="Freeform 22"/>
                <p:cNvSpPr>
                  <a:spLocks/>
                </p:cNvSpPr>
                <p:nvPr/>
              </p:nvSpPr>
              <p:spPr bwMode="auto">
                <a:xfrm>
                  <a:off x="4424" y="3120"/>
                  <a:ext cx="712" cy="1120"/>
                </a:xfrm>
                <a:custGeom>
                  <a:avLst/>
                  <a:gdLst>
                    <a:gd name="T0" fmla="*/ 136 w 712"/>
                    <a:gd name="T1" fmla="*/ 816 h 1120"/>
                    <a:gd name="T2" fmla="*/ 136 w 712"/>
                    <a:gd name="T3" fmla="*/ 912 h 1120"/>
                    <a:gd name="T4" fmla="*/ 40 w 712"/>
                    <a:gd name="T5" fmla="*/ 1056 h 1120"/>
                    <a:gd name="T6" fmla="*/ 376 w 712"/>
                    <a:gd name="T7" fmla="*/ 1104 h 1120"/>
                    <a:gd name="T8" fmla="*/ 664 w 712"/>
                    <a:gd name="T9" fmla="*/ 960 h 1120"/>
                    <a:gd name="T10" fmla="*/ 520 w 712"/>
                    <a:gd name="T11" fmla="*/ 624 h 1120"/>
                    <a:gd name="T12" fmla="*/ 568 w 712"/>
                    <a:gd name="T13" fmla="*/ 336 h 1120"/>
                    <a:gd name="T14" fmla="*/ 664 w 712"/>
                    <a:gd name="T15" fmla="*/ 240 h 1120"/>
                    <a:gd name="T16" fmla="*/ 712 w 712"/>
                    <a:gd name="T17" fmla="*/ 0 h 11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712"/>
                    <a:gd name="T28" fmla="*/ 0 h 1120"/>
                    <a:gd name="T29" fmla="*/ 712 w 712"/>
                    <a:gd name="T30" fmla="*/ 1120 h 112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712" h="1120">
                      <a:moveTo>
                        <a:pt x="136" y="816"/>
                      </a:moveTo>
                      <a:cubicBezTo>
                        <a:pt x="144" y="844"/>
                        <a:pt x="152" y="872"/>
                        <a:pt x="136" y="912"/>
                      </a:cubicBezTo>
                      <a:cubicBezTo>
                        <a:pt x="120" y="952"/>
                        <a:pt x="0" y="1024"/>
                        <a:pt x="40" y="1056"/>
                      </a:cubicBezTo>
                      <a:cubicBezTo>
                        <a:pt x="80" y="1088"/>
                        <a:pt x="272" y="1120"/>
                        <a:pt x="376" y="1104"/>
                      </a:cubicBezTo>
                      <a:cubicBezTo>
                        <a:pt x="480" y="1088"/>
                        <a:pt x="640" y="1040"/>
                        <a:pt x="664" y="960"/>
                      </a:cubicBezTo>
                      <a:cubicBezTo>
                        <a:pt x="688" y="880"/>
                        <a:pt x="536" y="728"/>
                        <a:pt x="520" y="624"/>
                      </a:cubicBezTo>
                      <a:cubicBezTo>
                        <a:pt x="504" y="520"/>
                        <a:pt x="544" y="400"/>
                        <a:pt x="568" y="336"/>
                      </a:cubicBezTo>
                      <a:cubicBezTo>
                        <a:pt x="592" y="272"/>
                        <a:pt x="640" y="296"/>
                        <a:pt x="664" y="240"/>
                      </a:cubicBezTo>
                      <a:cubicBezTo>
                        <a:pt x="688" y="184"/>
                        <a:pt x="700" y="92"/>
                        <a:pt x="712" y="0"/>
                      </a:cubicBezTo>
                    </a:path>
                  </a:pathLst>
                </a:custGeom>
                <a:noFill/>
                <a:ln w="25400" cap="flat" cmpd="sng">
                  <a:solidFill>
                    <a:srgbClr val="7030A0"/>
                  </a:solidFill>
                  <a:prstDash val="dash"/>
                  <a:round/>
                  <a:headEnd type="none" w="med" len="med"/>
                  <a:tailEnd type="none" w="med" len="med"/>
                </a:ln>
              </p:spPr>
              <p:txBody>
                <a:bodyPr/>
                <a:lstStyle/>
                <a:p>
                  <a:endParaRPr lang="en-US"/>
                </a:p>
              </p:txBody>
            </p:sp>
            <p:sp>
              <p:nvSpPr>
                <p:cNvPr id="19492" name="Line 23"/>
                <p:cNvSpPr>
                  <a:spLocks noChangeShapeType="1"/>
                </p:cNvSpPr>
                <p:nvPr/>
              </p:nvSpPr>
              <p:spPr bwMode="auto">
                <a:xfrm>
                  <a:off x="3696" y="3600"/>
                  <a:ext cx="1632" cy="0"/>
                </a:xfrm>
                <a:prstGeom prst="line">
                  <a:avLst/>
                </a:prstGeom>
                <a:noFill/>
                <a:ln w="19050">
                  <a:solidFill>
                    <a:srgbClr val="0070C0"/>
                  </a:solidFill>
                  <a:round/>
                  <a:headEnd/>
                  <a:tailEnd/>
                </a:ln>
              </p:spPr>
              <p:txBody>
                <a:bodyPr/>
                <a:lstStyle/>
                <a:p>
                  <a:endParaRPr lang="en-US"/>
                </a:p>
              </p:txBody>
            </p:sp>
            <p:sp>
              <p:nvSpPr>
                <p:cNvPr id="19493" name="Oval 27"/>
                <p:cNvSpPr>
                  <a:spLocks noChangeArrowheads="1"/>
                </p:cNvSpPr>
                <p:nvPr/>
              </p:nvSpPr>
              <p:spPr bwMode="auto">
                <a:xfrm>
                  <a:off x="4433" y="3563"/>
                  <a:ext cx="69" cy="69"/>
                </a:xfrm>
                <a:prstGeom prst="ellipse">
                  <a:avLst/>
                </a:prstGeom>
                <a:solidFill>
                  <a:srgbClr val="C00000"/>
                </a:solidFill>
                <a:ln w="9525">
                  <a:solidFill>
                    <a:srgbClr val="C00000"/>
                  </a:solidFill>
                  <a:round/>
                  <a:headEnd/>
                  <a:tailEnd/>
                </a:ln>
              </p:spPr>
              <p:txBody>
                <a:bodyPr wrap="none" anchor="ctr"/>
                <a:lstStyle/>
                <a:p>
                  <a:endParaRPr lang="en-US"/>
                </a:p>
              </p:txBody>
            </p:sp>
            <p:sp>
              <p:nvSpPr>
                <p:cNvPr id="19494" name="Oval 28"/>
                <p:cNvSpPr>
                  <a:spLocks noChangeArrowheads="1"/>
                </p:cNvSpPr>
                <p:nvPr/>
              </p:nvSpPr>
              <p:spPr bwMode="auto">
                <a:xfrm>
                  <a:off x="3981" y="3564"/>
                  <a:ext cx="69" cy="69"/>
                </a:xfrm>
                <a:prstGeom prst="ellipse">
                  <a:avLst/>
                </a:prstGeom>
                <a:solidFill>
                  <a:srgbClr val="C00000"/>
                </a:solidFill>
                <a:ln w="9525">
                  <a:solidFill>
                    <a:srgbClr val="C00000"/>
                  </a:solidFill>
                  <a:round/>
                  <a:headEnd/>
                  <a:tailEnd/>
                </a:ln>
              </p:spPr>
              <p:txBody>
                <a:bodyPr wrap="none" anchor="ctr"/>
                <a:lstStyle/>
                <a:p>
                  <a:endParaRPr lang="en-US"/>
                </a:p>
              </p:txBody>
            </p:sp>
            <p:sp>
              <p:nvSpPr>
                <p:cNvPr id="19495" name="Text Box 31"/>
                <p:cNvSpPr txBox="1">
                  <a:spLocks noChangeArrowheads="1"/>
                </p:cNvSpPr>
                <p:nvPr/>
              </p:nvSpPr>
              <p:spPr bwMode="auto">
                <a:xfrm>
                  <a:off x="3648" y="3312"/>
                  <a:ext cx="380" cy="233"/>
                </a:xfrm>
                <a:prstGeom prst="rect">
                  <a:avLst/>
                </a:prstGeom>
                <a:noFill/>
                <a:ln w="9525">
                  <a:noFill/>
                  <a:miter lim="800000"/>
                  <a:headEnd/>
                  <a:tailEnd/>
                </a:ln>
              </p:spPr>
              <p:txBody>
                <a:bodyPr wrap="none">
                  <a:spAutoFit/>
                </a:bodyPr>
                <a:lstStyle/>
                <a:p>
                  <a:r>
                    <a:rPr lang="en-US" sz="1800" i="1" dirty="0"/>
                    <a:t>p = r</a:t>
                  </a:r>
                </a:p>
              </p:txBody>
            </p:sp>
            <p:sp>
              <p:nvSpPr>
                <p:cNvPr id="19496" name="Text Box 35"/>
                <p:cNvSpPr txBox="1">
                  <a:spLocks noChangeArrowheads="1"/>
                </p:cNvSpPr>
                <p:nvPr/>
              </p:nvSpPr>
              <p:spPr bwMode="auto">
                <a:xfrm>
                  <a:off x="5376" y="3358"/>
                  <a:ext cx="150" cy="233"/>
                </a:xfrm>
                <a:prstGeom prst="rect">
                  <a:avLst/>
                </a:prstGeom>
                <a:noFill/>
                <a:ln w="9525">
                  <a:noFill/>
                  <a:miter lim="800000"/>
                  <a:headEnd/>
                  <a:tailEnd/>
                </a:ln>
              </p:spPr>
              <p:txBody>
                <a:bodyPr wrap="none">
                  <a:spAutoFit/>
                </a:bodyPr>
                <a:lstStyle/>
                <a:p>
                  <a:r>
                    <a:rPr lang="en-US" sz="1800" i="1" dirty="0"/>
                    <a:t>l</a:t>
                  </a:r>
                </a:p>
              </p:txBody>
            </p:sp>
            <p:sp>
              <p:nvSpPr>
                <p:cNvPr id="19497" name="Text Box 39"/>
                <p:cNvSpPr txBox="1">
                  <a:spLocks noChangeArrowheads="1"/>
                </p:cNvSpPr>
                <p:nvPr/>
              </p:nvSpPr>
              <p:spPr bwMode="auto">
                <a:xfrm>
                  <a:off x="4464" y="3984"/>
                  <a:ext cx="645" cy="213"/>
                </a:xfrm>
                <a:prstGeom prst="rect">
                  <a:avLst/>
                </a:prstGeom>
                <a:noFill/>
                <a:ln w="9525">
                  <a:noFill/>
                  <a:miter lim="800000"/>
                  <a:headEnd/>
                  <a:tailEnd/>
                </a:ln>
              </p:spPr>
              <p:txBody>
                <a:bodyPr wrap="none">
                  <a:spAutoFit/>
                </a:bodyPr>
                <a:lstStyle/>
                <a:p>
                  <a:r>
                    <a:rPr lang="el-GR" sz="1600" dirty="0" smtClean="0"/>
                    <a:t>εξωτερικό</a:t>
                  </a:r>
                  <a:endParaRPr lang="en-US" sz="1600" dirty="0"/>
                </a:p>
              </p:txBody>
            </p:sp>
          </p:grpSp>
        </p:grpSp>
        <p:sp>
          <p:nvSpPr>
            <p:cNvPr id="19485" name="Text Box 41"/>
            <p:cNvSpPr txBox="1">
              <a:spLocks noChangeArrowheads="1"/>
            </p:cNvSpPr>
            <p:nvPr/>
          </p:nvSpPr>
          <p:spPr bwMode="auto">
            <a:xfrm>
              <a:off x="3936" y="3024"/>
              <a:ext cx="665" cy="213"/>
            </a:xfrm>
            <a:prstGeom prst="rect">
              <a:avLst/>
            </a:prstGeom>
            <a:noFill/>
            <a:ln w="9525">
              <a:noFill/>
              <a:miter lim="800000"/>
              <a:headEnd/>
              <a:tailEnd/>
            </a:ln>
          </p:spPr>
          <p:txBody>
            <a:bodyPr wrap="none">
              <a:spAutoFit/>
            </a:bodyPr>
            <a:lstStyle/>
            <a:p>
              <a:r>
                <a:rPr lang="el-GR" sz="1600" dirty="0" smtClean="0"/>
                <a:t>εσωτερικό</a:t>
              </a:r>
              <a:endParaRPr lang="en-US" sz="1600" dirty="0"/>
            </a:p>
          </p:txBody>
        </p:sp>
      </p:grpSp>
      <p:sp>
        <p:nvSpPr>
          <p:cNvPr id="825387" name="Oval 43"/>
          <p:cNvSpPr>
            <a:spLocks noChangeArrowheads="1"/>
          </p:cNvSpPr>
          <p:nvPr/>
        </p:nvSpPr>
        <p:spPr bwMode="auto">
          <a:xfrm>
            <a:off x="2667000" y="3429000"/>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825388" name="Text Box 44"/>
          <p:cNvSpPr txBox="1">
            <a:spLocks noChangeArrowheads="1"/>
          </p:cNvSpPr>
          <p:nvPr/>
        </p:nvSpPr>
        <p:spPr bwMode="auto">
          <a:xfrm>
            <a:off x="2971800" y="3810000"/>
            <a:ext cx="6172200" cy="923330"/>
          </a:xfrm>
          <a:prstGeom prst="rect">
            <a:avLst/>
          </a:prstGeom>
          <a:noFill/>
          <a:ln w="9525">
            <a:noFill/>
            <a:miter lim="800000"/>
            <a:headEnd/>
            <a:tailEnd/>
          </a:ln>
        </p:spPr>
        <p:txBody>
          <a:bodyPr wrap="square">
            <a:spAutoFit/>
          </a:bodyPr>
          <a:lstStyle/>
          <a:p>
            <a:r>
              <a:rPr lang="el-GR" dirty="0" smtClean="0"/>
              <a:t>Ξεκίνα στο </a:t>
            </a:r>
            <a:r>
              <a:rPr lang="en-US" sz="1800" i="1" dirty="0" smtClean="0"/>
              <a:t>q</a:t>
            </a:r>
            <a:r>
              <a:rPr lang="en-US" sz="1800" dirty="0"/>
              <a:t>, </a:t>
            </a:r>
            <a:r>
              <a:rPr lang="el-GR" sz="1800" dirty="0" smtClean="0"/>
              <a:t>διαπέρασε το σύνορο με κατεύθυνση ώστε το εσωτερικό να είναι πάντα αριστερά, και έστω ότι </a:t>
            </a:r>
            <a:r>
              <a:rPr lang="el-GR" dirty="0" smtClean="0"/>
              <a:t>τέμνει την γραμμή </a:t>
            </a:r>
            <a:r>
              <a:rPr lang="en-US" sz="1800" i="1" dirty="0" smtClean="0"/>
              <a:t>l </a:t>
            </a:r>
            <a:r>
              <a:rPr lang="el-GR" sz="1800" dirty="0" smtClean="0"/>
              <a:t>στο σημείο</a:t>
            </a:r>
            <a:r>
              <a:rPr lang="el-GR" sz="1800" i="1" dirty="0" smtClean="0"/>
              <a:t> </a:t>
            </a:r>
            <a:r>
              <a:rPr lang="en-US" sz="1800" i="1" dirty="0" smtClean="0"/>
              <a:t>r</a:t>
            </a:r>
            <a:r>
              <a:rPr lang="en-US" sz="1800" dirty="0"/>
              <a:t>.</a:t>
            </a:r>
          </a:p>
        </p:txBody>
      </p:sp>
      <p:sp>
        <p:nvSpPr>
          <p:cNvPr id="825389" name="Oval 45"/>
          <p:cNvSpPr>
            <a:spLocks noChangeArrowheads="1"/>
          </p:cNvSpPr>
          <p:nvPr/>
        </p:nvSpPr>
        <p:spPr bwMode="auto">
          <a:xfrm>
            <a:off x="2330450" y="434975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825390" name="Text Box 46"/>
          <p:cNvSpPr txBox="1">
            <a:spLocks noChangeArrowheads="1"/>
          </p:cNvSpPr>
          <p:nvPr/>
        </p:nvSpPr>
        <p:spPr bwMode="auto">
          <a:xfrm>
            <a:off x="2514600" y="4419600"/>
            <a:ext cx="263214" cy="369332"/>
          </a:xfrm>
          <a:prstGeom prst="rect">
            <a:avLst/>
          </a:prstGeom>
          <a:noFill/>
          <a:ln w="9525">
            <a:noFill/>
            <a:miter lim="800000"/>
            <a:headEnd/>
            <a:tailEnd/>
          </a:ln>
        </p:spPr>
        <p:txBody>
          <a:bodyPr wrap="none">
            <a:spAutoFit/>
          </a:bodyPr>
          <a:lstStyle/>
          <a:p>
            <a:r>
              <a:rPr lang="en-US" sz="1800" i="1" dirty="0"/>
              <a:t>r</a:t>
            </a:r>
          </a:p>
        </p:txBody>
      </p:sp>
      <p:sp>
        <p:nvSpPr>
          <p:cNvPr id="825391" name="Text Box 47"/>
          <p:cNvSpPr txBox="1">
            <a:spLocks noChangeArrowheads="1"/>
          </p:cNvSpPr>
          <p:nvPr/>
        </p:nvSpPr>
        <p:spPr bwMode="auto">
          <a:xfrm>
            <a:off x="1676400" y="2971800"/>
            <a:ext cx="7127913" cy="923330"/>
          </a:xfrm>
          <a:prstGeom prst="rect">
            <a:avLst/>
          </a:prstGeom>
          <a:noFill/>
          <a:ln w="9525">
            <a:noFill/>
            <a:miter lim="800000"/>
            <a:headEnd/>
            <a:tailEnd/>
          </a:ln>
        </p:spPr>
        <p:txBody>
          <a:bodyPr wrap="square">
            <a:spAutoFit/>
          </a:bodyPr>
          <a:lstStyle/>
          <a:p>
            <a:r>
              <a:rPr lang="el-GR" sz="1800" dirty="0" smtClean="0"/>
              <a:t>Υπάρχει μία οριζόντια γραμμή </a:t>
            </a:r>
            <a:r>
              <a:rPr lang="en-US" sz="1800" i="1" dirty="0" smtClean="0"/>
              <a:t>l</a:t>
            </a:r>
            <a:r>
              <a:rPr lang="en-US" sz="1800" dirty="0" smtClean="0"/>
              <a:t> </a:t>
            </a:r>
            <a:r>
              <a:rPr lang="el-GR" sz="1800" dirty="0" smtClean="0"/>
              <a:t>που τέμνει το πολύγωνο σε </a:t>
            </a:r>
            <a:r>
              <a:rPr lang="en-US" sz="1800" dirty="0" smtClean="0"/>
              <a:t>&gt;1</a:t>
            </a:r>
            <a:r>
              <a:rPr lang="el-GR" sz="1800" dirty="0" smtClean="0"/>
              <a:t> τμήματα</a:t>
            </a:r>
            <a:r>
              <a:rPr lang="en-US" sz="1800" dirty="0" smtClean="0"/>
              <a:t>, </a:t>
            </a:r>
            <a:endParaRPr lang="en-US" sz="1800" dirty="0"/>
          </a:p>
          <a:p>
            <a:r>
              <a:rPr lang="en-US" sz="1800" dirty="0"/>
              <a:t>                        </a:t>
            </a:r>
            <a:r>
              <a:rPr lang="el-GR" sz="1800" dirty="0" smtClean="0"/>
              <a:t>από τα οποία το αριστερότερο είναι ένα τμήμα μεταξύ</a:t>
            </a:r>
            <a:endParaRPr lang="en-US" sz="1800" dirty="0"/>
          </a:p>
          <a:p>
            <a:r>
              <a:rPr lang="en-US" sz="1800" dirty="0"/>
              <a:t> </a:t>
            </a:r>
            <a:r>
              <a:rPr lang="en-US" sz="1800" dirty="0" smtClean="0"/>
              <a:t>                       </a:t>
            </a:r>
            <a:r>
              <a:rPr lang="el-GR" sz="1800" dirty="0" smtClean="0"/>
              <a:t>των </a:t>
            </a:r>
            <a:r>
              <a:rPr lang="en-US" sz="1800" i="1" dirty="0" smtClean="0"/>
              <a:t>p </a:t>
            </a:r>
            <a:r>
              <a:rPr lang="en-US" sz="1800" dirty="0" smtClean="0"/>
              <a:t>(</a:t>
            </a:r>
            <a:r>
              <a:rPr lang="el-GR" sz="1800" dirty="0" smtClean="0"/>
              <a:t>αριστερά</a:t>
            </a:r>
            <a:r>
              <a:rPr lang="en-US" sz="1800" dirty="0" smtClean="0"/>
              <a:t>) </a:t>
            </a:r>
            <a:r>
              <a:rPr lang="el-GR" sz="1800" dirty="0" smtClean="0"/>
              <a:t>και </a:t>
            </a:r>
            <a:r>
              <a:rPr lang="en-US" sz="1800" i="1" dirty="0" smtClean="0"/>
              <a:t>q </a:t>
            </a:r>
            <a:r>
              <a:rPr lang="en-US" sz="1800" dirty="0" smtClean="0"/>
              <a:t>(</a:t>
            </a:r>
            <a:r>
              <a:rPr lang="el-GR" sz="1800" dirty="0" smtClean="0"/>
              <a:t>δεξιά</a:t>
            </a:r>
            <a:r>
              <a:rPr lang="en-US" sz="1800" dirty="0" smtClean="0"/>
              <a:t>).</a:t>
            </a:r>
            <a:endParaRPr lang="en-US" sz="1800" dirty="0"/>
          </a:p>
        </p:txBody>
      </p:sp>
      <p:grpSp>
        <p:nvGrpSpPr>
          <p:cNvPr id="9" name="Group 52"/>
          <p:cNvGrpSpPr>
            <a:grpSpLocks/>
          </p:cNvGrpSpPr>
          <p:nvPr/>
        </p:nvGrpSpPr>
        <p:grpSpPr bwMode="auto">
          <a:xfrm>
            <a:off x="0" y="5486400"/>
            <a:ext cx="842963" cy="369888"/>
            <a:chOff x="0" y="3456"/>
            <a:chExt cx="531" cy="233"/>
          </a:xfrm>
        </p:grpSpPr>
        <p:sp>
          <p:nvSpPr>
            <p:cNvPr id="19482" name="AutoShape 48"/>
            <p:cNvSpPr>
              <a:spLocks noChangeArrowheads="1"/>
            </p:cNvSpPr>
            <p:nvPr/>
          </p:nvSpPr>
          <p:spPr bwMode="auto">
            <a:xfrm>
              <a:off x="0" y="3504"/>
              <a:ext cx="144" cy="144"/>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19483" name="Text Box 49"/>
            <p:cNvSpPr txBox="1">
              <a:spLocks noChangeArrowheads="1"/>
            </p:cNvSpPr>
            <p:nvPr/>
          </p:nvSpPr>
          <p:spPr bwMode="auto">
            <a:xfrm>
              <a:off x="144" y="3456"/>
              <a:ext cx="387" cy="233"/>
            </a:xfrm>
            <a:prstGeom prst="rect">
              <a:avLst/>
            </a:prstGeom>
            <a:noFill/>
            <a:ln w="9525">
              <a:noFill/>
              <a:miter lim="800000"/>
              <a:headEnd/>
              <a:tailEnd/>
            </a:ln>
          </p:spPr>
          <p:txBody>
            <a:bodyPr wrap="none">
              <a:spAutoFit/>
            </a:bodyPr>
            <a:lstStyle/>
            <a:p>
              <a:r>
                <a:rPr lang="en-US" sz="1800" i="1" dirty="0"/>
                <a:t>r</a:t>
              </a:r>
              <a:r>
                <a:rPr lang="en-US" sz="1800" dirty="0"/>
                <a:t> </a:t>
              </a:r>
              <a:r>
                <a:rPr lang="en-US" sz="1800" dirty="0">
                  <a:sym typeface="Symbol" pitchFamily="18" charset="2"/>
                </a:rPr>
                <a:t> </a:t>
              </a:r>
              <a:r>
                <a:rPr lang="en-US" sz="1800" i="1" dirty="0">
                  <a:sym typeface="Symbol" pitchFamily="18" charset="2"/>
                </a:rPr>
                <a:t>p</a:t>
              </a:r>
            </a:p>
          </p:txBody>
        </p:sp>
      </p:grpSp>
      <p:sp>
        <p:nvSpPr>
          <p:cNvPr id="825395" name="Text Box 51"/>
          <p:cNvSpPr txBox="1">
            <a:spLocks noChangeArrowheads="1"/>
          </p:cNvSpPr>
          <p:nvPr/>
        </p:nvSpPr>
        <p:spPr bwMode="auto">
          <a:xfrm>
            <a:off x="228600" y="5942013"/>
            <a:ext cx="3505199" cy="923330"/>
          </a:xfrm>
          <a:prstGeom prst="rect">
            <a:avLst/>
          </a:prstGeom>
          <a:noFill/>
          <a:ln w="9525">
            <a:noFill/>
            <a:miter lim="800000"/>
            <a:headEnd/>
            <a:tailEnd/>
          </a:ln>
        </p:spPr>
        <p:txBody>
          <a:bodyPr wrap="square">
            <a:spAutoFit/>
          </a:bodyPr>
          <a:lstStyle/>
          <a:p>
            <a:r>
              <a:rPr lang="el-GR" sz="1800" dirty="0" smtClean="0"/>
              <a:t>Η υψηλότερη κορυφή στην κίνηση</a:t>
            </a:r>
            <a:r>
              <a:rPr lang="en-US" sz="1800" dirty="0" smtClean="0"/>
              <a:t> </a:t>
            </a:r>
            <a:r>
              <a:rPr lang="el-GR" sz="1800" dirty="0" smtClean="0"/>
              <a:t>από την </a:t>
            </a:r>
            <a:r>
              <a:rPr lang="en-US" sz="1800" i="1" dirty="0" smtClean="0"/>
              <a:t>q</a:t>
            </a:r>
            <a:r>
              <a:rPr lang="en-US" sz="1800" dirty="0" smtClean="0"/>
              <a:t> </a:t>
            </a:r>
            <a:r>
              <a:rPr lang="el-GR" sz="1800" dirty="0" smtClean="0"/>
              <a:t>στην </a:t>
            </a:r>
            <a:r>
              <a:rPr lang="en-US" sz="1800" i="1" dirty="0" smtClean="0"/>
              <a:t>r</a:t>
            </a:r>
            <a:r>
              <a:rPr lang="en-US" sz="1800" dirty="0" smtClean="0"/>
              <a:t> </a:t>
            </a:r>
            <a:r>
              <a:rPr lang="el-GR" sz="1800" dirty="0" smtClean="0"/>
              <a:t>πρ</a:t>
            </a:r>
            <a:r>
              <a:rPr lang="el-GR" dirty="0" smtClean="0"/>
              <a:t>έπει να είναι διχαστική κορυφή</a:t>
            </a:r>
            <a:r>
              <a:rPr lang="en-US" sz="1800" dirty="0" smtClean="0"/>
              <a:t>.</a:t>
            </a:r>
            <a:endParaRPr lang="en-US" sz="1800" dirty="0"/>
          </a:p>
        </p:txBody>
      </p:sp>
      <p:grpSp>
        <p:nvGrpSpPr>
          <p:cNvPr id="10" name="Group 53"/>
          <p:cNvGrpSpPr>
            <a:grpSpLocks/>
          </p:cNvGrpSpPr>
          <p:nvPr/>
        </p:nvGrpSpPr>
        <p:grpSpPr bwMode="auto">
          <a:xfrm>
            <a:off x="3505200" y="4800600"/>
            <a:ext cx="831850" cy="369888"/>
            <a:chOff x="0" y="3458"/>
            <a:chExt cx="524" cy="233"/>
          </a:xfrm>
        </p:grpSpPr>
        <p:sp>
          <p:nvSpPr>
            <p:cNvPr id="19480" name="AutoShape 54"/>
            <p:cNvSpPr>
              <a:spLocks noChangeArrowheads="1"/>
            </p:cNvSpPr>
            <p:nvPr/>
          </p:nvSpPr>
          <p:spPr bwMode="auto">
            <a:xfrm>
              <a:off x="0" y="3504"/>
              <a:ext cx="144" cy="144"/>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19481" name="Text Box 55"/>
            <p:cNvSpPr txBox="1">
              <a:spLocks noChangeArrowheads="1"/>
            </p:cNvSpPr>
            <p:nvPr/>
          </p:nvSpPr>
          <p:spPr bwMode="auto">
            <a:xfrm>
              <a:off x="144" y="3458"/>
              <a:ext cx="380" cy="233"/>
            </a:xfrm>
            <a:prstGeom prst="rect">
              <a:avLst/>
            </a:prstGeom>
            <a:noFill/>
            <a:ln w="9525">
              <a:noFill/>
              <a:miter lim="800000"/>
              <a:headEnd/>
              <a:tailEnd/>
            </a:ln>
          </p:spPr>
          <p:txBody>
            <a:bodyPr wrap="none">
              <a:spAutoFit/>
            </a:bodyPr>
            <a:lstStyle/>
            <a:p>
              <a:r>
                <a:rPr lang="en-US" sz="1800" i="1" dirty="0"/>
                <a:t>r</a:t>
              </a:r>
              <a:r>
                <a:rPr lang="en-US" sz="1800" dirty="0"/>
                <a:t> </a:t>
              </a:r>
              <a:r>
                <a:rPr lang="en-US" sz="1800" dirty="0">
                  <a:sym typeface="Symbol" pitchFamily="18" charset="2"/>
                </a:rPr>
                <a:t>= </a:t>
              </a:r>
              <a:r>
                <a:rPr lang="en-US" sz="1800" i="1" dirty="0">
                  <a:sym typeface="Symbol" pitchFamily="18" charset="2"/>
                </a:rPr>
                <a:t>p</a:t>
              </a:r>
            </a:p>
          </p:txBody>
        </p:sp>
      </p:grpSp>
      <p:sp>
        <p:nvSpPr>
          <p:cNvPr id="825400" name="Text Box 56"/>
          <p:cNvSpPr txBox="1">
            <a:spLocks noChangeArrowheads="1"/>
          </p:cNvSpPr>
          <p:nvPr/>
        </p:nvSpPr>
        <p:spPr bwMode="auto">
          <a:xfrm>
            <a:off x="3505200" y="5181600"/>
            <a:ext cx="3581400" cy="1754326"/>
          </a:xfrm>
          <a:prstGeom prst="rect">
            <a:avLst/>
          </a:prstGeom>
          <a:noFill/>
          <a:ln w="9525">
            <a:noFill/>
            <a:miter lim="800000"/>
            <a:headEnd/>
            <a:tailEnd/>
          </a:ln>
        </p:spPr>
        <p:txBody>
          <a:bodyPr wrap="square">
            <a:spAutoFit/>
          </a:bodyPr>
          <a:lstStyle/>
          <a:p>
            <a:r>
              <a:rPr lang="el-GR" dirty="0" err="1" smtClean="0"/>
              <a:t>Διαπέραση</a:t>
            </a:r>
            <a:r>
              <a:rPr lang="el-GR" dirty="0" smtClean="0"/>
              <a:t> κατά (</a:t>
            </a:r>
            <a:r>
              <a:rPr lang="en-US" i="1" dirty="0" smtClean="0"/>
              <a:t>r</a:t>
            </a:r>
            <a:r>
              <a:rPr lang="el-GR" i="1" dirty="0" smtClean="0"/>
              <a:t>΄</a:t>
            </a:r>
            <a:r>
              <a:rPr lang="en-US" dirty="0" smtClean="0">
                <a:sym typeface="Symbol" pitchFamily="18" charset="2"/>
              </a:rPr>
              <a:t>  </a:t>
            </a:r>
            <a:r>
              <a:rPr lang="en-US" i="1" dirty="0" smtClean="0">
                <a:sym typeface="Symbol" pitchFamily="18" charset="2"/>
              </a:rPr>
              <a:t>p</a:t>
            </a:r>
            <a:r>
              <a:rPr lang="en-US" dirty="0" smtClean="0">
                <a:sym typeface="Symbol" pitchFamily="18" charset="2"/>
              </a:rPr>
              <a:t>)</a:t>
            </a:r>
            <a:endParaRPr lang="en-US" sz="1800" dirty="0"/>
          </a:p>
          <a:p>
            <a:r>
              <a:rPr lang="el-GR" sz="1800" dirty="0" smtClean="0"/>
              <a:t>την αντίθετη φορά </a:t>
            </a:r>
          </a:p>
          <a:p>
            <a:r>
              <a:rPr lang="el-GR" dirty="0" smtClean="0"/>
              <a:t>από </a:t>
            </a:r>
            <a:r>
              <a:rPr lang="en-US" sz="1800" i="1" dirty="0" smtClean="0"/>
              <a:t>q</a:t>
            </a:r>
            <a:r>
              <a:rPr lang="en-US" sz="1800" dirty="0" smtClean="0"/>
              <a:t> </a:t>
            </a:r>
            <a:r>
              <a:rPr lang="el-GR" sz="1800" dirty="0" smtClean="0"/>
              <a:t>και τέμνει τη </a:t>
            </a:r>
            <a:endParaRPr lang="en-US" sz="1800" dirty="0"/>
          </a:p>
          <a:p>
            <a:r>
              <a:rPr lang="el-GR" sz="1800" dirty="0" smtClean="0"/>
              <a:t>γραμμή </a:t>
            </a:r>
            <a:r>
              <a:rPr lang="en-US" sz="1800" i="1" dirty="0" smtClean="0"/>
              <a:t>l</a:t>
            </a:r>
            <a:r>
              <a:rPr lang="en-US" sz="1800" dirty="0" smtClean="0"/>
              <a:t> </a:t>
            </a:r>
            <a:r>
              <a:rPr lang="el-GR" sz="1800" dirty="0" smtClean="0"/>
              <a:t>πάλι στο σημείο </a:t>
            </a:r>
            <a:r>
              <a:rPr lang="en-US" sz="1800" i="1" dirty="0" smtClean="0"/>
              <a:t>r’.</a:t>
            </a:r>
            <a:r>
              <a:rPr lang="en-US" sz="1800" dirty="0" smtClean="0"/>
              <a:t> </a:t>
            </a:r>
            <a:endParaRPr lang="en-US" sz="1800" dirty="0"/>
          </a:p>
          <a:p>
            <a:r>
              <a:rPr lang="el-GR" sz="1800" dirty="0" smtClean="0"/>
              <a:t>Η χαμηλότερη κορυφή στη</a:t>
            </a:r>
            <a:r>
              <a:rPr lang="en-US" sz="1800" dirty="0" smtClean="0"/>
              <a:t> </a:t>
            </a:r>
            <a:endParaRPr lang="en-US" sz="1800" dirty="0"/>
          </a:p>
          <a:p>
            <a:r>
              <a:rPr lang="el-GR" sz="1800" dirty="0" err="1" smtClean="0"/>
              <a:t>διαπέραση</a:t>
            </a:r>
            <a:r>
              <a:rPr lang="el-GR" sz="1800" dirty="0" smtClean="0"/>
              <a:t> είναι </a:t>
            </a:r>
            <a:r>
              <a:rPr lang="el-GR" sz="1800" dirty="0" err="1" smtClean="0"/>
              <a:t>συγχωνευτική</a:t>
            </a:r>
            <a:r>
              <a:rPr lang="en-US" sz="1800" dirty="0" smtClean="0"/>
              <a:t>.</a:t>
            </a:r>
            <a:endParaRPr lang="en-US" sz="1800" dirty="0"/>
          </a:p>
        </p:txBody>
      </p:sp>
      <p:sp>
        <p:nvSpPr>
          <p:cNvPr id="825401" name="Line 57"/>
          <p:cNvSpPr>
            <a:spLocks noChangeShapeType="1"/>
          </p:cNvSpPr>
          <p:nvPr/>
        </p:nvSpPr>
        <p:spPr bwMode="auto">
          <a:xfrm>
            <a:off x="1524000" y="3352800"/>
            <a:ext cx="1143000" cy="76200"/>
          </a:xfrm>
          <a:prstGeom prst="line">
            <a:avLst/>
          </a:prstGeom>
          <a:noFill/>
          <a:ln w="19050">
            <a:solidFill>
              <a:srgbClr val="00B050"/>
            </a:solidFill>
            <a:round/>
            <a:headEnd/>
            <a:tailEnd type="triangle" w="med" len="med"/>
          </a:ln>
        </p:spPr>
        <p:txBody>
          <a:bodyPr/>
          <a:lstStyle/>
          <a:p>
            <a:endParaRPr lang="en-US"/>
          </a:p>
        </p:txBody>
      </p:sp>
      <p:sp>
        <p:nvSpPr>
          <p:cNvPr id="825402" name="Text Box 58"/>
          <p:cNvSpPr txBox="1">
            <a:spLocks noChangeArrowheads="1"/>
          </p:cNvSpPr>
          <p:nvPr/>
        </p:nvSpPr>
        <p:spPr bwMode="auto">
          <a:xfrm>
            <a:off x="685800" y="3048000"/>
            <a:ext cx="1024768" cy="338554"/>
          </a:xfrm>
          <a:prstGeom prst="rect">
            <a:avLst/>
          </a:prstGeom>
          <a:noFill/>
          <a:ln w="9525">
            <a:noFill/>
            <a:miter lim="800000"/>
            <a:headEnd/>
            <a:tailEnd/>
          </a:ln>
        </p:spPr>
        <p:txBody>
          <a:bodyPr wrap="none">
            <a:spAutoFit/>
          </a:bodyPr>
          <a:lstStyle/>
          <a:p>
            <a:r>
              <a:rPr lang="el-GR" sz="1600" b="1" dirty="0" smtClean="0">
                <a:solidFill>
                  <a:srgbClr val="00B050"/>
                </a:solidFill>
              </a:rPr>
              <a:t>διχαστική</a:t>
            </a:r>
            <a:endParaRPr lang="en-US" sz="1600" b="1" dirty="0">
              <a:solidFill>
                <a:srgbClr val="00B050"/>
              </a:solidFill>
            </a:endParaRPr>
          </a:p>
        </p:txBody>
      </p:sp>
      <p:sp>
        <p:nvSpPr>
          <p:cNvPr id="825403" name="Oval 59"/>
          <p:cNvSpPr>
            <a:spLocks noChangeArrowheads="1"/>
          </p:cNvSpPr>
          <p:nvPr/>
        </p:nvSpPr>
        <p:spPr bwMode="auto">
          <a:xfrm>
            <a:off x="7543800" y="6672263"/>
            <a:ext cx="109538" cy="109537"/>
          </a:xfrm>
          <a:prstGeom prst="ellipse">
            <a:avLst/>
          </a:prstGeom>
          <a:solidFill>
            <a:srgbClr val="00FF00"/>
          </a:solidFill>
          <a:ln w="9525">
            <a:solidFill>
              <a:srgbClr val="00FF00"/>
            </a:solidFill>
            <a:round/>
            <a:headEnd/>
            <a:tailEnd/>
          </a:ln>
        </p:spPr>
        <p:txBody>
          <a:bodyPr wrap="none" anchor="ctr"/>
          <a:lstStyle/>
          <a:p>
            <a:endParaRPr lang="en-US"/>
          </a:p>
        </p:txBody>
      </p:sp>
      <p:sp>
        <p:nvSpPr>
          <p:cNvPr id="825404" name="Text Box 60"/>
          <p:cNvSpPr txBox="1">
            <a:spLocks noChangeArrowheads="1"/>
          </p:cNvSpPr>
          <p:nvPr/>
        </p:nvSpPr>
        <p:spPr bwMode="auto">
          <a:xfrm>
            <a:off x="7772400" y="6562725"/>
            <a:ext cx="1395126" cy="338554"/>
          </a:xfrm>
          <a:prstGeom prst="rect">
            <a:avLst/>
          </a:prstGeom>
          <a:noFill/>
          <a:ln w="9525">
            <a:noFill/>
            <a:miter lim="800000"/>
            <a:headEnd/>
            <a:tailEnd/>
          </a:ln>
        </p:spPr>
        <p:txBody>
          <a:bodyPr wrap="none">
            <a:spAutoFit/>
          </a:bodyPr>
          <a:lstStyle/>
          <a:p>
            <a:r>
              <a:rPr lang="el-GR" sz="1600" b="1" dirty="0" err="1" smtClean="0">
                <a:solidFill>
                  <a:srgbClr val="00B050"/>
                </a:solidFill>
              </a:rPr>
              <a:t>συγχωνευτική</a:t>
            </a:r>
            <a:endParaRPr lang="en-US" sz="1600" b="1" dirty="0">
              <a:solidFill>
                <a:srgbClr val="00B050"/>
              </a:solidFill>
            </a:endParaRPr>
          </a:p>
        </p:txBody>
      </p:sp>
      <p:sp>
        <p:nvSpPr>
          <p:cNvPr id="825370" name="Oval 26"/>
          <p:cNvSpPr>
            <a:spLocks noChangeArrowheads="1"/>
          </p:cNvSpPr>
          <p:nvPr/>
        </p:nvSpPr>
        <p:spPr bwMode="auto">
          <a:xfrm>
            <a:off x="7810501" y="5663407"/>
            <a:ext cx="109537" cy="109537"/>
          </a:xfrm>
          <a:prstGeom prst="ellipse">
            <a:avLst/>
          </a:prstGeom>
          <a:solidFill>
            <a:srgbClr val="C00000"/>
          </a:solidFill>
          <a:ln w="9525">
            <a:solidFill>
              <a:srgbClr val="C00000"/>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4" fill="hold" grpId="0" nodeType="clickEffect">
                                  <p:stCondLst>
                                    <p:cond delay="0"/>
                                  </p:stCondLst>
                                  <p:childTnLst>
                                    <p:set>
                                      <p:cBhvr>
                                        <p:cTn id="10" dur="1" fill="hold">
                                          <p:stCondLst>
                                            <p:cond delay="0"/>
                                          </p:stCondLst>
                                        </p:cTn>
                                        <p:tgtEl>
                                          <p:spTgt spid="825391"/>
                                        </p:tgtEl>
                                        <p:attrNameLst>
                                          <p:attrName>style.visibility</p:attrName>
                                        </p:attrNameLst>
                                      </p:cBhvr>
                                      <p:to>
                                        <p:strVal val="visible"/>
                                      </p:to>
                                    </p:set>
                                    <p:animEffect transition="in" filter="slide(fromBottom)">
                                      <p:cBhvr>
                                        <p:cTn id="11" dur="500"/>
                                        <p:tgtEl>
                                          <p:spTgt spid="825391"/>
                                        </p:tgtEl>
                                      </p:cBhvr>
                                    </p:animEffect>
                                  </p:childTnLst>
                                </p:cTn>
                              </p:par>
                            </p:childTnLst>
                          </p:cTn>
                        </p:par>
                        <p:par>
                          <p:cTn id="12" fill="hold">
                            <p:stCondLst>
                              <p:cond delay="500"/>
                            </p:stCondLst>
                            <p:childTnLst>
                              <p:par>
                                <p:cTn id="13" presetID="3" presetClass="entr" presetSubtype="1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linds(horizontal)">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825388"/>
                                        </p:tgtEl>
                                        <p:attrNameLst>
                                          <p:attrName>style.visibility</p:attrName>
                                        </p:attrNameLst>
                                      </p:cBhvr>
                                      <p:to>
                                        <p:strVal val="visible"/>
                                      </p:to>
                                    </p:set>
                                    <p:animEffect transition="in" filter="slide(fromBottom)">
                                      <p:cBhvr>
                                        <p:cTn id="20" dur="500"/>
                                        <p:tgtEl>
                                          <p:spTgt spid="825388"/>
                                        </p:tgtEl>
                                      </p:cBhvr>
                                    </p:animEffect>
                                  </p:childTnLst>
                                </p:cTn>
                              </p:par>
                            </p:childTnLst>
                          </p:cTn>
                        </p:par>
                        <p:par>
                          <p:cTn id="21" fill="hold">
                            <p:stCondLst>
                              <p:cond delay="500"/>
                            </p:stCondLst>
                            <p:childTnLst>
                              <p:par>
                                <p:cTn id="22" presetID="1" presetClass="entr" presetSubtype="0" fill="hold" grpId="0" nodeType="afterEffect">
                                  <p:stCondLst>
                                    <p:cond delay="1000"/>
                                  </p:stCondLst>
                                  <p:childTnLst>
                                    <p:set>
                                      <p:cBhvr>
                                        <p:cTn id="23" dur="1" fill="hold">
                                          <p:stCondLst>
                                            <p:cond delay="0"/>
                                          </p:stCondLst>
                                        </p:cTn>
                                        <p:tgtEl>
                                          <p:spTgt spid="825389"/>
                                        </p:tgtEl>
                                        <p:attrNameLst>
                                          <p:attrName>style.visibility</p:attrName>
                                        </p:attrNameLst>
                                      </p:cBhvr>
                                      <p:to>
                                        <p:strVal val="visible"/>
                                      </p:to>
                                    </p:set>
                                  </p:childTnLst>
                                </p:cTn>
                              </p:par>
                            </p:childTnLst>
                          </p:cTn>
                        </p:par>
                        <p:par>
                          <p:cTn id="24" fill="hold">
                            <p:stCondLst>
                              <p:cond delay="1500"/>
                            </p:stCondLst>
                            <p:childTnLst>
                              <p:par>
                                <p:cTn id="25" presetID="1" presetClass="entr" presetSubtype="0" fill="hold" grpId="0" nodeType="afterEffect">
                                  <p:stCondLst>
                                    <p:cond delay="0"/>
                                  </p:stCondLst>
                                  <p:childTnLst>
                                    <p:set>
                                      <p:cBhvr>
                                        <p:cTn id="26" dur="1" fill="hold">
                                          <p:stCondLst>
                                            <p:cond delay="0"/>
                                          </p:stCondLst>
                                        </p:cTn>
                                        <p:tgtEl>
                                          <p:spTgt spid="82539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2" presetClass="entr" presetSubtype="8"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slide(fromLeft)">
                                      <p:cBhvr>
                                        <p:cTn id="31" dur="500"/>
                                        <p:tgtEl>
                                          <p:spTgt spid="9"/>
                                        </p:tgtEl>
                                      </p:cBhvr>
                                    </p:animEffect>
                                  </p:childTnLst>
                                </p:cTn>
                              </p:par>
                            </p:childTnLst>
                          </p:cTn>
                        </p:par>
                      </p:childTnLst>
                    </p:cTn>
                  </p:par>
                  <p:par>
                    <p:cTn id="32" fill="hold">
                      <p:stCondLst>
                        <p:cond delay="indefinite"/>
                      </p:stCondLst>
                      <p:childTnLst>
                        <p:par>
                          <p:cTn id="33" fill="hold">
                            <p:stCondLst>
                              <p:cond delay="0"/>
                            </p:stCondLst>
                            <p:childTnLst>
                              <p:par>
                                <p:cTn id="34" presetID="12" presetClass="entr" presetSubtype="4" fill="hold"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slide(fromBottom)">
                                      <p:cBhvr>
                                        <p:cTn id="36" dur="500"/>
                                        <p:tgtEl>
                                          <p:spTgt spid="10"/>
                                        </p:tgtEl>
                                      </p:cBhvr>
                                    </p:animEffect>
                                  </p:childTnLst>
                                </p:cTn>
                              </p:par>
                            </p:childTnLst>
                          </p:cTn>
                        </p:par>
                        <p:par>
                          <p:cTn id="37" fill="hold">
                            <p:stCondLst>
                              <p:cond delay="500"/>
                            </p:stCondLst>
                            <p:childTnLst>
                              <p:par>
                                <p:cTn id="38" presetID="3" presetClass="entr" presetSubtype="10" fill="hold"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blinds(horizontal)">
                                      <p:cBhvr>
                                        <p:cTn id="40" dur="5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825395"/>
                                        </p:tgtEl>
                                        <p:attrNameLst>
                                          <p:attrName>style.visibility</p:attrName>
                                        </p:attrNameLst>
                                      </p:cBhvr>
                                      <p:to>
                                        <p:strVal val="visible"/>
                                      </p:to>
                                    </p:set>
                                    <p:animEffect transition="in" filter="blinds(horizontal)">
                                      <p:cBhvr>
                                        <p:cTn id="45" dur="500"/>
                                        <p:tgtEl>
                                          <p:spTgt spid="825395"/>
                                        </p:tgtEl>
                                      </p:cBhvr>
                                    </p:animEffect>
                                  </p:childTnLst>
                                </p:cTn>
                              </p:par>
                            </p:childTnLst>
                          </p:cTn>
                        </p:par>
                        <p:par>
                          <p:cTn id="46" fill="hold">
                            <p:stCondLst>
                              <p:cond delay="500"/>
                            </p:stCondLst>
                            <p:childTnLst>
                              <p:par>
                                <p:cTn id="47" presetID="1" presetClass="entr" presetSubtype="0" fill="hold" grpId="0" nodeType="afterEffect">
                                  <p:stCondLst>
                                    <p:cond delay="1000"/>
                                  </p:stCondLst>
                                  <p:childTnLst>
                                    <p:set>
                                      <p:cBhvr>
                                        <p:cTn id="48" dur="1" fill="hold">
                                          <p:stCondLst>
                                            <p:cond delay="0"/>
                                          </p:stCondLst>
                                        </p:cTn>
                                        <p:tgtEl>
                                          <p:spTgt spid="825387"/>
                                        </p:tgtEl>
                                        <p:attrNameLst>
                                          <p:attrName>style.visibility</p:attrName>
                                        </p:attrNameLst>
                                      </p:cBhvr>
                                      <p:to>
                                        <p:strVal val="visible"/>
                                      </p:to>
                                    </p:set>
                                  </p:childTnLst>
                                </p:cTn>
                              </p:par>
                            </p:childTnLst>
                          </p:cTn>
                        </p:par>
                        <p:par>
                          <p:cTn id="49" fill="hold">
                            <p:stCondLst>
                              <p:cond delay="1500"/>
                            </p:stCondLst>
                            <p:childTnLst>
                              <p:par>
                                <p:cTn id="50" presetID="3" presetClass="entr" presetSubtype="10" fill="hold" grpId="0" nodeType="afterEffect">
                                  <p:stCondLst>
                                    <p:cond delay="0"/>
                                  </p:stCondLst>
                                  <p:childTnLst>
                                    <p:set>
                                      <p:cBhvr>
                                        <p:cTn id="51" dur="1" fill="hold">
                                          <p:stCondLst>
                                            <p:cond delay="0"/>
                                          </p:stCondLst>
                                        </p:cTn>
                                        <p:tgtEl>
                                          <p:spTgt spid="825401"/>
                                        </p:tgtEl>
                                        <p:attrNameLst>
                                          <p:attrName>style.visibility</p:attrName>
                                        </p:attrNameLst>
                                      </p:cBhvr>
                                      <p:to>
                                        <p:strVal val="visible"/>
                                      </p:to>
                                    </p:set>
                                    <p:animEffect transition="in" filter="blinds(horizontal)">
                                      <p:cBhvr>
                                        <p:cTn id="52" dur="500"/>
                                        <p:tgtEl>
                                          <p:spTgt spid="825401"/>
                                        </p:tgtEl>
                                      </p:cBhvr>
                                    </p:animEffect>
                                  </p:childTnLst>
                                </p:cTn>
                              </p:par>
                            </p:childTnLst>
                          </p:cTn>
                        </p:par>
                        <p:par>
                          <p:cTn id="53" fill="hold">
                            <p:stCondLst>
                              <p:cond delay="2000"/>
                            </p:stCondLst>
                            <p:childTnLst>
                              <p:par>
                                <p:cTn id="54" presetID="1" presetClass="entr" presetSubtype="0" fill="hold" grpId="0" nodeType="afterEffect">
                                  <p:stCondLst>
                                    <p:cond delay="0"/>
                                  </p:stCondLst>
                                  <p:childTnLst>
                                    <p:set>
                                      <p:cBhvr>
                                        <p:cTn id="55" dur="1" fill="hold">
                                          <p:stCondLst>
                                            <p:cond delay="0"/>
                                          </p:stCondLst>
                                        </p:cTn>
                                        <p:tgtEl>
                                          <p:spTgt spid="825402"/>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825400"/>
                                        </p:tgtEl>
                                        <p:attrNameLst>
                                          <p:attrName>style.visibility</p:attrName>
                                        </p:attrNameLst>
                                      </p:cBhvr>
                                      <p:to>
                                        <p:strVal val="visible"/>
                                      </p:to>
                                    </p:set>
                                    <p:animEffect transition="in" filter="blinds(horizontal)">
                                      <p:cBhvr>
                                        <p:cTn id="60" dur="500"/>
                                        <p:tgtEl>
                                          <p:spTgt spid="825400"/>
                                        </p:tgtEl>
                                      </p:cBhvr>
                                    </p:animEffect>
                                  </p:childTnLst>
                                </p:cTn>
                              </p:par>
                            </p:childTnLst>
                          </p:cTn>
                        </p:par>
                        <p:par>
                          <p:cTn id="61" fill="hold">
                            <p:stCondLst>
                              <p:cond delay="500"/>
                            </p:stCondLst>
                            <p:childTnLst>
                              <p:par>
                                <p:cTn id="62" presetID="1" presetClass="entr" presetSubtype="0" fill="hold" grpId="0" nodeType="afterEffect">
                                  <p:stCondLst>
                                    <p:cond delay="0"/>
                                  </p:stCondLst>
                                  <p:childTnLst>
                                    <p:set>
                                      <p:cBhvr>
                                        <p:cTn id="63" dur="1" fill="hold">
                                          <p:stCondLst>
                                            <p:cond delay="0"/>
                                          </p:stCondLst>
                                        </p:cTn>
                                        <p:tgtEl>
                                          <p:spTgt spid="825370"/>
                                        </p:tgtEl>
                                        <p:attrNameLst>
                                          <p:attrName>style.visibility</p:attrName>
                                        </p:attrNameLst>
                                      </p:cBhvr>
                                      <p:to>
                                        <p:strVal val="visible"/>
                                      </p:to>
                                    </p:set>
                                  </p:childTnLst>
                                </p:cTn>
                              </p:par>
                              <p:par>
                                <p:cTn id="64" presetID="1" presetClass="entr" presetSubtype="0" fill="hold" grpId="0" nodeType="withEffect">
                                  <p:stCondLst>
                                    <p:cond delay="0"/>
                                  </p:stCondLst>
                                  <p:childTnLst>
                                    <p:set>
                                      <p:cBhvr>
                                        <p:cTn id="65" dur="1" fill="hold">
                                          <p:stCondLst>
                                            <p:cond delay="0"/>
                                          </p:stCondLst>
                                        </p:cTn>
                                        <p:tgtEl>
                                          <p:spTgt spid="825377"/>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825403"/>
                                        </p:tgtEl>
                                        <p:attrNameLst>
                                          <p:attrName>style.visibility</p:attrName>
                                        </p:attrNameLst>
                                      </p:cBhvr>
                                      <p:to>
                                        <p:strVal val="visible"/>
                                      </p:to>
                                    </p:set>
                                  </p:childTnLst>
                                </p:cTn>
                              </p:par>
                              <p:par>
                                <p:cTn id="70" presetID="12" presetClass="entr" presetSubtype="2" fill="hold" grpId="0" nodeType="withEffect">
                                  <p:stCondLst>
                                    <p:cond delay="0"/>
                                  </p:stCondLst>
                                  <p:childTnLst>
                                    <p:set>
                                      <p:cBhvr>
                                        <p:cTn id="71" dur="1" fill="hold">
                                          <p:stCondLst>
                                            <p:cond delay="0"/>
                                          </p:stCondLst>
                                        </p:cTn>
                                        <p:tgtEl>
                                          <p:spTgt spid="825404"/>
                                        </p:tgtEl>
                                        <p:attrNameLst>
                                          <p:attrName>style.visibility</p:attrName>
                                        </p:attrNameLst>
                                      </p:cBhvr>
                                      <p:to>
                                        <p:strVal val="visible"/>
                                      </p:to>
                                    </p:set>
                                    <p:animEffect transition="in" filter="slide(fromRight)">
                                      <p:cBhvr>
                                        <p:cTn id="72" dur="500"/>
                                        <p:tgtEl>
                                          <p:spTgt spid="8254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5377" grpId="0"/>
      <p:bldP spid="825387" grpId="0" animBg="1"/>
      <p:bldP spid="825388" grpId="0"/>
      <p:bldP spid="825389" grpId="0" animBg="1"/>
      <p:bldP spid="825390" grpId="0"/>
      <p:bldP spid="825391" grpId="0"/>
      <p:bldP spid="825395" grpId="0"/>
      <p:bldP spid="825400" grpId="0"/>
      <p:bldP spid="825401" grpId="0" animBg="1"/>
      <p:bldP spid="825402" grpId="0"/>
      <p:bldP spid="825403" grpId="0" animBg="1"/>
      <p:bldP spid="825404" grpId="0"/>
      <p:bldP spid="82537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762000" y="152400"/>
            <a:ext cx="7772400" cy="1143000"/>
          </a:xfrm>
        </p:spPr>
        <p:txBody>
          <a:bodyPr>
            <a:normAutofit fontScale="90000"/>
          </a:bodyPr>
          <a:lstStyle/>
          <a:p>
            <a:r>
              <a:rPr lang="el-GR" sz="4000" dirty="0" smtClean="0">
                <a:latin typeface="Arial" charset="0"/>
              </a:rPr>
              <a:t>Διαχωρισμός σε Μονότονα Τεμάχια</a:t>
            </a:r>
            <a:endParaRPr lang="en-US" sz="4000" dirty="0" smtClean="0">
              <a:latin typeface="Arial" charset="0"/>
            </a:endParaRPr>
          </a:p>
        </p:txBody>
      </p:sp>
      <p:sp>
        <p:nvSpPr>
          <p:cNvPr id="1029"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1030" name="Text Box 6"/>
          <p:cNvSpPr txBox="1">
            <a:spLocks noChangeArrowheads="1"/>
          </p:cNvSpPr>
          <p:nvPr/>
        </p:nvSpPr>
        <p:spPr bwMode="auto">
          <a:xfrm>
            <a:off x="685800" y="1323975"/>
            <a:ext cx="7620000" cy="707886"/>
          </a:xfrm>
          <a:prstGeom prst="rect">
            <a:avLst/>
          </a:prstGeom>
          <a:noFill/>
          <a:ln w="9525">
            <a:noFill/>
            <a:miter lim="800000"/>
            <a:headEnd/>
            <a:tailEnd/>
          </a:ln>
        </p:spPr>
        <p:txBody>
          <a:bodyPr wrap="square">
            <a:spAutoFit/>
          </a:bodyPr>
          <a:lstStyle/>
          <a:p>
            <a:r>
              <a:rPr lang="el-GR" sz="2000" dirty="0" smtClean="0">
                <a:solidFill>
                  <a:srgbClr val="00B050"/>
                </a:solidFill>
              </a:rPr>
              <a:t>Αυτό το Λήμμα υποδηλώνει ότι το πολύγωνο θα έχει </a:t>
            </a:r>
            <a:r>
              <a:rPr lang="en-US" sz="2000" i="1" dirty="0" smtClean="0">
                <a:solidFill>
                  <a:srgbClr val="00B050"/>
                </a:solidFill>
              </a:rPr>
              <a:t>y</a:t>
            </a:r>
            <a:r>
              <a:rPr lang="en-US" sz="2000" dirty="0" smtClean="0">
                <a:solidFill>
                  <a:srgbClr val="00B050"/>
                </a:solidFill>
              </a:rPr>
              <a:t>-</a:t>
            </a:r>
            <a:r>
              <a:rPr lang="el-GR" sz="2000" dirty="0" smtClean="0">
                <a:solidFill>
                  <a:srgbClr val="00B050"/>
                </a:solidFill>
              </a:rPr>
              <a:t>μονότονα τεμάχια αν οι διχαστικές και </a:t>
            </a:r>
            <a:r>
              <a:rPr lang="el-GR" sz="2000" dirty="0" err="1" smtClean="0">
                <a:solidFill>
                  <a:srgbClr val="00B050"/>
                </a:solidFill>
              </a:rPr>
              <a:t>συγχωνευτικές</a:t>
            </a:r>
            <a:r>
              <a:rPr lang="el-GR" sz="2000" dirty="0" smtClean="0">
                <a:solidFill>
                  <a:srgbClr val="00B050"/>
                </a:solidFill>
              </a:rPr>
              <a:t> κορυφές απομακρυνθούν.</a:t>
            </a:r>
            <a:endParaRPr lang="en-US" sz="2000" dirty="0">
              <a:solidFill>
                <a:srgbClr val="00B050"/>
              </a:solidFill>
            </a:endParaRPr>
          </a:p>
        </p:txBody>
      </p:sp>
      <p:sp>
        <p:nvSpPr>
          <p:cNvPr id="827399" name="Text Box 7"/>
          <p:cNvSpPr txBox="1">
            <a:spLocks noChangeArrowheads="1"/>
          </p:cNvSpPr>
          <p:nvPr/>
        </p:nvSpPr>
        <p:spPr bwMode="auto">
          <a:xfrm>
            <a:off x="1143000" y="2362200"/>
            <a:ext cx="7772400" cy="707886"/>
          </a:xfrm>
          <a:prstGeom prst="rect">
            <a:avLst/>
          </a:prstGeom>
          <a:noFill/>
          <a:ln w="9525">
            <a:noFill/>
            <a:miter lim="800000"/>
            <a:headEnd/>
            <a:tailEnd/>
          </a:ln>
        </p:spPr>
        <p:txBody>
          <a:bodyPr wrap="square">
            <a:spAutoFit/>
          </a:bodyPr>
          <a:lstStyle/>
          <a:p>
            <a:r>
              <a:rPr lang="en-US" sz="2000" dirty="0">
                <a:solidFill>
                  <a:srgbClr val="FF00FF"/>
                </a:solidFill>
                <a:sym typeface="Symbol" pitchFamily="18" charset="2"/>
              </a:rPr>
              <a:t></a:t>
            </a:r>
            <a:r>
              <a:rPr lang="en-US" sz="2000" dirty="0">
                <a:sym typeface="Symbol" pitchFamily="18" charset="2"/>
              </a:rPr>
              <a:t> </a:t>
            </a:r>
            <a:r>
              <a:rPr lang="el-GR" sz="2000" dirty="0" smtClean="0">
                <a:sym typeface="Symbol" pitchFamily="18" charset="2"/>
              </a:rPr>
              <a:t>Πρόσθεσε μια διαγώνιο καθοδικής κατεύθυνσης από κάθε </a:t>
            </a:r>
            <a:r>
              <a:rPr lang="el-GR" sz="2000" dirty="0" err="1" smtClean="0">
                <a:sym typeface="Symbol" pitchFamily="18" charset="2"/>
              </a:rPr>
              <a:t>συγχωνευτική</a:t>
            </a:r>
            <a:r>
              <a:rPr lang="el-GR" sz="2000" dirty="0" smtClean="0">
                <a:sym typeface="Symbol" pitchFamily="18" charset="2"/>
              </a:rPr>
              <a:t> κορυφή. </a:t>
            </a:r>
            <a:endParaRPr lang="en-US" sz="2000" dirty="0"/>
          </a:p>
        </p:txBody>
      </p:sp>
      <p:sp>
        <p:nvSpPr>
          <p:cNvPr id="827400" name="Text Box 8"/>
          <p:cNvSpPr txBox="1">
            <a:spLocks noChangeArrowheads="1"/>
          </p:cNvSpPr>
          <p:nvPr/>
        </p:nvSpPr>
        <p:spPr bwMode="auto">
          <a:xfrm>
            <a:off x="1143001" y="3048000"/>
            <a:ext cx="7848600" cy="707886"/>
          </a:xfrm>
          <a:prstGeom prst="rect">
            <a:avLst/>
          </a:prstGeom>
          <a:noFill/>
          <a:ln w="9525">
            <a:noFill/>
            <a:miter lim="800000"/>
            <a:headEnd/>
            <a:tailEnd/>
          </a:ln>
        </p:spPr>
        <p:txBody>
          <a:bodyPr wrap="square">
            <a:spAutoFit/>
          </a:bodyPr>
          <a:lstStyle/>
          <a:p>
            <a:r>
              <a:rPr lang="en-US" sz="2000" dirty="0">
                <a:solidFill>
                  <a:srgbClr val="FF00FF"/>
                </a:solidFill>
                <a:sym typeface="Symbol" pitchFamily="18" charset="2"/>
              </a:rPr>
              <a:t></a:t>
            </a:r>
            <a:r>
              <a:rPr lang="en-US" sz="2000" dirty="0">
                <a:sym typeface="Symbol" pitchFamily="18" charset="2"/>
              </a:rPr>
              <a:t> </a:t>
            </a:r>
            <a:r>
              <a:rPr lang="el-GR" sz="2000" dirty="0" smtClean="0">
                <a:sym typeface="Symbol" pitchFamily="18" charset="2"/>
              </a:rPr>
              <a:t>Πρόσθεσε μια διαγώνιο ανοδικής κατεύθυνσης από κάθε διχαστική κορυφή. </a:t>
            </a:r>
            <a:endParaRPr lang="en-US" sz="2000" dirty="0"/>
          </a:p>
        </p:txBody>
      </p:sp>
      <p:sp>
        <p:nvSpPr>
          <p:cNvPr id="827401" name="Text Box 9"/>
          <p:cNvSpPr txBox="1">
            <a:spLocks noChangeArrowheads="1"/>
          </p:cNvSpPr>
          <p:nvPr/>
        </p:nvSpPr>
        <p:spPr bwMode="auto">
          <a:xfrm>
            <a:off x="609600" y="3962400"/>
            <a:ext cx="3681264" cy="461665"/>
          </a:xfrm>
          <a:prstGeom prst="rect">
            <a:avLst/>
          </a:prstGeom>
          <a:noFill/>
          <a:ln w="9525">
            <a:noFill/>
            <a:miter lim="800000"/>
            <a:headEnd/>
            <a:tailEnd/>
          </a:ln>
        </p:spPr>
        <p:txBody>
          <a:bodyPr wrap="none">
            <a:spAutoFit/>
          </a:bodyPr>
          <a:lstStyle/>
          <a:p>
            <a:r>
              <a:rPr lang="el-GR" sz="2400" dirty="0" smtClean="0">
                <a:solidFill>
                  <a:srgbClr val="0070C0"/>
                </a:solidFill>
              </a:rPr>
              <a:t>Καθοδική επίπεδη σάρωση:</a:t>
            </a:r>
            <a:endParaRPr lang="en-US" sz="2400" dirty="0">
              <a:solidFill>
                <a:srgbClr val="0070C0"/>
              </a:solidFill>
            </a:endParaRPr>
          </a:p>
        </p:txBody>
      </p:sp>
      <p:sp>
        <p:nvSpPr>
          <p:cNvPr id="827402" name="AutoShape 10"/>
          <p:cNvSpPr>
            <a:spLocks noChangeArrowheads="1"/>
          </p:cNvSpPr>
          <p:nvPr/>
        </p:nvSpPr>
        <p:spPr bwMode="auto">
          <a:xfrm>
            <a:off x="1295400" y="4876800"/>
            <a:ext cx="152400" cy="152400"/>
          </a:xfrm>
          <a:prstGeom prst="star5">
            <a:avLst/>
          </a:prstGeom>
          <a:solidFill>
            <a:srgbClr val="00FF00"/>
          </a:solidFill>
          <a:ln w="9525">
            <a:solidFill>
              <a:srgbClr val="00FF00"/>
            </a:solidFill>
            <a:miter lim="800000"/>
            <a:headEnd/>
            <a:tailEnd/>
          </a:ln>
          <a:effectLst/>
        </p:spPr>
        <p:txBody>
          <a:bodyPr wrap="none" anchor="ctr"/>
          <a:lstStyle/>
          <a:p>
            <a:pPr>
              <a:defRPr/>
            </a:pPr>
            <a:endParaRPr lang="en-US"/>
          </a:p>
        </p:txBody>
      </p:sp>
      <p:sp>
        <p:nvSpPr>
          <p:cNvPr id="827403" name="Text Box 11"/>
          <p:cNvSpPr txBox="1">
            <a:spLocks noChangeArrowheads="1"/>
          </p:cNvSpPr>
          <p:nvPr/>
        </p:nvSpPr>
        <p:spPr bwMode="auto">
          <a:xfrm>
            <a:off x="1508125" y="4735513"/>
            <a:ext cx="5421997" cy="400110"/>
          </a:xfrm>
          <a:prstGeom prst="rect">
            <a:avLst/>
          </a:prstGeom>
          <a:noFill/>
          <a:ln w="9525">
            <a:noFill/>
            <a:miter lim="800000"/>
            <a:headEnd/>
            <a:tailEnd/>
          </a:ln>
        </p:spPr>
        <p:txBody>
          <a:bodyPr wrap="none">
            <a:spAutoFit/>
          </a:bodyPr>
          <a:lstStyle/>
          <a:p>
            <a:r>
              <a:rPr lang="el-GR" sz="2000" dirty="0" smtClean="0"/>
              <a:t>Τα συμβάντα είναι μόνο οι υπάρχουσες κορυφές. </a:t>
            </a:r>
            <a:endParaRPr lang="en-US" sz="2000" dirty="0"/>
          </a:p>
        </p:txBody>
      </p:sp>
      <p:sp>
        <p:nvSpPr>
          <p:cNvPr id="827404" name="AutoShape 12"/>
          <p:cNvSpPr>
            <a:spLocks noChangeArrowheads="1"/>
          </p:cNvSpPr>
          <p:nvPr/>
        </p:nvSpPr>
        <p:spPr bwMode="auto">
          <a:xfrm>
            <a:off x="1295400" y="5410200"/>
            <a:ext cx="152400" cy="152400"/>
          </a:xfrm>
          <a:prstGeom prst="star5">
            <a:avLst/>
          </a:prstGeom>
          <a:solidFill>
            <a:srgbClr val="00FF00"/>
          </a:solidFill>
          <a:ln w="9525">
            <a:solidFill>
              <a:srgbClr val="00FF00"/>
            </a:solidFill>
            <a:miter lim="800000"/>
            <a:headEnd/>
            <a:tailEnd/>
          </a:ln>
          <a:effectLst/>
        </p:spPr>
        <p:txBody>
          <a:bodyPr wrap="none" anchor="ctr"/>
          <a:lstStyle/>
          <a:p>
            <a:pPr>
              <a:defRPr/>
            </a:pPr>
            <a:endParaRPr lang="en-US"/>
          </a:p>
        </p:txBody>
      </p:sp>
      <p:sp>
        <p:nvSpPr>
          <p:cNvPr id="827405" name="Text Box 13"/>
          <p:cNvSpPr txBox="1">
            <a:spLocks noChangeArrowheads="1"/>
          </p:cNvSpPr>
          <p:nvPr/>
        </p:nvSpPr>
        <p:spPr bwMode="auto">
          <a:xfrm>
            <a:off x="1524000" y="5257800"/>
            <a:ext cx="7239000" cy="646331"/>
          </a:xfrm>
          <a:prstGeom prst="rect">
            <a:avLst/>
          </a:prstGeom>
          <a:noFill/>
          <a:ln w="9525">
            <a:noFill/>
            <a:miter lim="800000"/>
            <a:headEnd/>
            <a:tailEnd/>
          </a:ln>
        </p:spPr>
        <p:txBody>
          <a:bodyPr wrap="square">
            <a:spAutoFit/>
          </a:bodyPr>
          <a:lstStyle/>
          <a:p>
            <a:r>
              <a:rPr lang="el-GR" dirty="0" smtClean="0"/>
              <a:t>Η ουρά συμβάντων υλοποιείται με μία ουρά προτεραιότητας. </a:t>
            </a:r>
          </a:p>
          <a:p>
            <a:pPr algn="ctr"/>
            <a:r>
              <a:rPr lang="en-US" i="1" dirty="0" smtClean="0"/>
              <a:t>v</a:t>
            </a:r>
            <a:r>
              <a:rPr lang="en-US" baseline="-25000" dirty="0" smtClean="0"/>
              <a:t>1</a:t>
            </a:r>
            <a:r>
              <a:rPr lang="en-US" dirty="0" smtClean="0"/>
              <a:t>, </a:t>
            </a:r>
            <a:r>
              <a:rPr lang="en-US" i="1" dirty="0" smtClean="0"/>
              <a:t>v</a:t>
            </a:r>
            <a:r>
              <a:rPr lang="en-US" baseline="-25000" dirty="0" smtClean="0"/>
              <a:t>2</a:t>
            </a:r>
            <a:r>
              <a:rPr lang="en-US" dirty="0" smtClean="0"/>
              <a:t>,…,</a:t>
            </a:r>
            <a:r>
              <a:rPr lang="en-US" i="1" dirty="0" smtClean="0"/>
              <a:t> </a:t>
            </a:r>
            <a:r>
              <a:rPr lang="en-US" i="1" dirty="0" err="1" smtClean="0"/>
              <a:t>v</a:t>
            </a:r>
            <a:r>
              <a:rPr lang="en-US" i="1" baseline="-25000" dirty="0" err="1" smtClean="0"/>
              <a:t>n</a:t>
            </a:r>
            <a:r>
              <a:rPr lang="el-GR" i="1" baseline="-25000" dirty="0" smtClean="0"/>
              <a:t> </a:t>
            </a:r>
            <a:r>
              <a:rPr lang="el-GR" i="1" dirty="0" smtClean="0"/>
              <a:t> (</a:t>
            </a:r>
            <a:r>
              <a:rPr lang="el-GR" i="1" dirty="0" err="1" smtClean="0"/>
              <a:t>αντιωρολόγια</a:t>
            </a:r>
            <a:r>
              <a:rPr lang="el-GR" i="1" dirty="0" smtClean="0"/>
              <a:t> φορά) (ομοίως και οι ακμές </a:t>
            </a:r>
            <a:r>
              <a:rPr lang="en-US" i="1" dirty="0" err="1" smtClean="0"/>
              <a:t>e</a:t>
            </a:r>
            <a:r>
              <a:rPr lang="en-US" i="1" baseline="-25000" dirty="0" err="1" smtClean="0"/>
              <a:t>i</a:t>
            </a:r>
            <a:r>
              <a:rPr lang="en-US" i="1" dirty="0" smtClean="0"/>
              <a:t>)</a:t>
            </a:r>
            <a:endParaRPr lang="en-US" i="1" dirty="0"/>
          </a:p>
        </p:txBody>
      </p:sp>
      <p:grpSp>
        <p:nvGrpSpPr>
          <p:cNvPr id="2" name="Group 16"/>
          <p:cNvGrpSpPr>
            <a:grpSpLocks/>
          </p:cNvGrpSpPr>
          <p:nvPr/>
        </p:nvGrpSpPr>
        <p:grpSpPr bwMode="auto">
          <a:xfrm>
            <a:off x="1295400" y="6248400"/>
            <a:ext cx="5340359" cy="369888"/>
            <a:chOff x="816" y="3936"/>
            <a:chExt cx="3364" cy="233"/>
          </a:xfrm>
        </p:grpSpPr>
        <p:sp>
          <p:nvSpPr>
            <p:cNvPr id="1040" name="Text Box 14"/>
            <p:cNvSpPr txBox="1">
              <a:spLocks noChangeArrowheads="1"/>
            </p:cNvSpPr>
            <p:nvPr/>
          </p:nvSpPr>
          <p:spPr bwMode="auto">
            <a:xfrm>
              <a:off x="960" y="3936"/>
              <a:ext cx="3220" cy="233"/>
            </a:xfrm>
            <a:prstGeom prst="rect">
              <a:avLst/>
            </a:prstGeom>
            <a:noFill/>
            <a:ln w="9525">
              <a:noFill/>
              <a:miter lim="800000"/>
              <a:headEnd/>
              <a:tailEnd/>
            </a:ln>
          </p:spPr>
          <p:txBody>
            <a:bodyPr wrap="none">
              <a:spAutoFit/>
            </a:bodyPr>
            <a:lstStyle/>
            <a:p>
              <a:r>
                <a:rPr lang="el-GR" dirty="0" smtClean="0"/>
                <a:t>Το επόμενο συμβάν εντοπίζεται σε χρόνο </a:t>
              </a:r>
              <a:r>
                <a:rPr lang="en-US" i="1" dirty="0" smtClean="0">
                  <a:solidFill>
                    <a:srgbClr val="FF00FF"/>
                  </a:solidFill>
                </a:rPr>
                <a:t>O</a:t>
              </a:r>
              <a:r>
                <a:rPr lang="en-US" dirty="0" smtClean="0">
                  <a:solidFill>
                    <a:srgbClr val="FF00FF"/>
                  </a:solidFill>
                </a:rPr>
                <a:t>(log </a:t>
              </a:r>
              <a:r>
                <a:rPr lang="en-US" i="1" dirty="0">
                  <a:solidFill>
                    <a:srgbClr val="FF00FF"/>
                  </a:solidFill>
                </a:rPr>
                <a:t>n</a:t>
              </a:r>
              <a:r>
                <a:rPr lang="en-US" dirty="0">
                  <a:solidFill>
                    <a:srgbClr val="FF00FF"/>
                  </a:solidFill>
                </a:rPr>
                <a:t>).</a:t>
              </a:r>
            </a:p>
          </p:txBody>
        </p:sp>
        <p:sp>
          <p:nvSpPr>
            <p:cNvPr id="827407" name="AutoShape 15"/>
            <p:cNvSpPr>
              <a:spLocks noChangeArrowheads="1"/>
            </p:cNvSpPr>
            <p:nvPr/>
          </p:nvSpPr>
          <p:spPr bwMode="auto">
            <a:xfrm>
              <a:off x="816" y="3984"/>
              <a:ext cx="96" cy="96"/>
            </a:xfrm>
            <a:prstGeom prst="star5">
              <a:avLst/>
            </a:prstGeom>
            <a:solidFill>
              <a:srgbClr val="00FF00"/>
            </a:solidFill>
            <a:ln w="9525">
              <a:solidFill>
                <a:srgbClr val="00FF00"/>
              </a:solidFill>
              <a:miter lim="800000"/>
              <a:headEnd/>
              <a:tailEnd/>
            </a:ln>
            <a:effectLst/>
          </p:spPr>
          <p:txBody>
            <a:bodyPr wrap="none" anchor="ctr"/>
            <a:lstStyle/>
            <a:p>
              <a:pPr>
                <a:defRPr/>
              </a:pPr>
              <a:endParaRPr lang="en-US"/>
            </a:p>
          </p:txBody>
        </p:sp>
      </p:grpSp>
      <p:sp>
        <p:nvSpPr>
          <p:cNvPr id="1039" name="Text Box 17"/>
          <p:cNvSpPr txBox="1">
            <a:spLocks noChangeArrowheads="1"/>
          </p:cNvSpPr>
          <p:nvPr/>
        </p:nvSpPr>
        <p:spPr bwMode="auto">
          <a:xfrm>
            <a:off x="1736725" y="5802313"/>
            <a:ext cx="184150" cy="396875"/>
          </a:xfrm>
          <a:prstGeom prst="rect">
            <a:avLst/>
          </a:prstGeom>
          <a:noFill/>
          <a:ln w="9525">
            <a:noFill/>
            <a:miter lim="800000"/>
            <a:headEnd/>
            <a:tailEnd/>
          </a:ln>
        </p:spPr>
        <p:txBody>
          <a:bodyPr wrap="none">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27399"/>
                                        </p:tgtEl>
                                        <p:attrNameLst>
                                          <p:attrName>style.visibility</p:attrName>
                                        </p:attrNameLst>
                                      </p:cBhvr>
                                      <p:to>
                                        <p:strVal val="visible"/>
                                      </p:to>
                                    </p:set>
                                    <p:animEffect transition="in" filter="slide(fromBottom)">
                                      <p:cBhvr>
                                        <p:cTn id="7" dur="500"/>
                                        <p:tgtEl>
                                          <p:spTgt spid="82739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27400"/>
                                        </p:tgtEl>
                                        <p:attrNameLst>
                                          <p:attrName>style.visibility</p:attrName>
                                        </p:attrNameLst>
                                      </p:cBhvr>
                                      <p:to>
                                        <p:strVal val="visible"/>
                                      </p:to>
                                    </p:set>
                                    <p:animEffect transition="in" filter="slide(fromBottom)">
                                      <p:cBhvr>
                                        <p:cTn id="12" dur="500"/>
                                        <p:tgtEl>
                                          <p:spTgt spid="82740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27401"/>
                                        </p:tgtEl>
                                        <p:attrNameLst>
                                          <p:attrName>style.visibility</p:attrName>
                                        </p:attrNameLst>
                                      </p:cBhvr>
                                      <p:to>
                                        <p:strVal val="visible"/>
                                      </p:to>
                                    </p:set>
                                    <p:animEffect transition="in" filter="box(in)">
                                      <p:cBhvr>
                                        <p:cTn id="17" dur="500"/>
                                        <p:tgtEl>
                                          <p:spTgt spid="827401"/>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nodeType="clickEffect">
                                  <p:stCondLst>
                                    <p:cond delay="0"/>
                                  </p:stCondLst>
                                  <p:childTnLst>
                                    <p:set>
                                      <p:cBhvr>
                                        <p:cTn id="21" dur="1" fill="hold">
                                          <p:stCondLst>
                                            <p:cond delay="0"/>
                                          </p:stCondLst>
                                        </p:cTn>
                                        <p:tgtEl>
                                          <p:spTgt spid="827402"/>
                                        </p:tgtEl>
                                        <p:attrNameLst>
                                          <p:attrName>style.visibility</p:attrName>
                                        </p:attrNameLst>
                                      </p:cBhvr>
                                      <p:to>
                                        <p:strVal val="visible"/>
                                      </p:to>
                                    </p:set>
                                    <p:animEffect transition="in" filter="slide(fromBottom)">
                                      <p:cBhvr>
                                        <p:cTn id="22" dur="500"/>
                                        <p:tgtEl>
                                          <p:spTgt spid="827402"/>
                                        </p:tgtEl>
                                      </p:cBhvr>
                                    </p:animEffect>
                                  </p:childTnLst>
                                </p:cTn>
                              </p:par>
                              <p:par>
                                <p:cTn id="23" presetID="12" presetClass="entr" presetSubtype="4" fill="hold" grpId="0" nodeType="withEffect">
                                  <p:stCondLst>
                                    <p:cond delay="0"/>
                                  </p:stCondLst>
                                  <p:childTnLst>
                                    <p:set>
                                      <p:cBhvr>
                                        <p:cTn id="24" dur="1" fill="hold">
                                          <p:stCondLst>
                                            <p:cond delay="0"/>
                                          </p:stCondLst>
                                        </p:cTn>
                                        <p:tgtEl>
                                          <p:spTgt spid="827403"/>
                                        </p:tgtEl>
                                        <p:attrNameLst>
                                          <p:attrName>style.visibility</p:attrName>
                                        </p:attrNameLst>
                                      </p:cBhvr>
                                      <p:to>
                                        <p:strVal val="visible"/>
                                      </p:to>
                                    </p:set>
                                    <p:animEffect transition="in" filter="slide(fromBottom)">
                                      <p:cBhvr>
                                        <p:cTn id="25" dur="500"/>
                                        <p:tgtEl>
                                          <p:spTgt spid="827403"/>
                                        </p:tgtEl>
                                      </p:cBhvr>
                                    </p:animEffect>
                                  </p:childTnLst>
                                </p:cTn>
                              </p:par>
                            </p:childTnLst>
                          </p:cTn>
                        </p:par>
                        <p:par>
                          <p:cTn id="26" fill="hold">
                            <p:stCondLst>
                              <p:cond delay="500"/>
                            </p:stCondLst>
                            <p:childTnLst>
                              <p:par>
                                <p:cTn id="27" presetID="12" presetClass="entr" presetSubtype="4" fill="hold" nodeType="afterEffect">
                                  <p:stCondLst>
                                    <p:cond delay="500"/>
                                  </p:stCondLst>
                                  <p:childTnLst>
                                    <p:set>
                                      <p:cBhvr>
                                        <p:cTn id="28" dur="1" fill="hold">
                                          <p:stCondLst>
                                            <p:cond delay="0"/>
                                          </p:stCondLst>
                                        </p:cTn>
                                        <p:tgtEl>
                                          <p:spTgt spid="827404"/>
                                        </p:tgtEl>
                                        <p:attrNameLst>
                                          <p:attrName>style.visibility</p:attrName>
                                        </p:attrNameLst>
                                      </p:cBhvr>
                                      <p:to>
                                        <p:strVal val="visible"/>
                                      </p:to>
                                    </p:set>
                                    <p:animEffect transition="in" filter="slide(fromBottom)">
                                      <p:cBhvr>
                                        <p:cTn id="29" dur="500"/>
                                        <p:tgtEl>
                                          <p:spTgt spid="827404"/>
                                        </p:tgtEl>
                                      </p:cBhvr>
                                    </p:animEffect>
                                  </p:childTnLst>
                                </p:cTn>
                              </p:par>
                              <p:par>
                                <p:cTn id="30" presetID="12" presetClass="entr" presetSubtype="4" fill="hold" grpId="0" nodeType="withEffect">
                                  <p:stCondLst>
                                    <p:cond delay="0"/>
                                  </p:stCondLst>
                                  <p:childTnLst>
                                    <p:set>
                                      <p:cBhvr>
                                        <p:cTn id="31" dur="1" fill="hold">
                                          <p:stCondLst>
                                            <p:cond delay="0"/>
                                          </p:stCondLst>
                                        </p:cTn>
                                        <p:tgtEl>
                                          <p:spTgt spid="827405"/>
                                        </p:tgtEl>
                                        <p:attrNameLst>
                                          <p:attrName>style.visibility</p:attrName>
                                        </p:attrNameLst>
                                      </p:cBhvr>
                                      <p:to>
                                        <p:strVal val="visible"/>
                                      </p:to>
                                    </p:set>
                                    <p:animEffect transition="in" filter="slide(fromBottom)">
                                      <p:cBhvr>
                                        <p:cTn id="32" dur="500"/>
                                        <p:tgtEl>
                                          <p:spTgt spid="827405"/>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ox(in)">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7399" grpId="0"/>
      <p:bldP spid="827400" grpId="0"/>
      <p:bldP spid="827401" grpId="0"/>
      <p:bldP spid="827403" grpId="0"/>
      <p:bldP spid="82740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152400"/>
            <a:ext cx="7772400" cy="1143000"/>
          </a:xfrm>
        </p:spPr>
        <p:txBody>
          <a:bodyPr/>
          <a:lstStyle/>
          <a:p>
            <a:r>
              <a:rPr lang="el-GR" dirty="0" smtClean="0">
                <a:latin typeface="Arial" charset="0"/>
              </a:rPr>
              <a:t>Διαγραφή Διχαστικής Κορυφής</a:t>
            </a:r>
            <a:endParaRPr lang="en-US" dirty="0" smtClean="0">
              <a:latin typeface="Arial" charset="0"/>
            </a:endParaRPr>
          </a:p>
        </p:txBody>
      </p:sp>
      <p:sp>
        <p:nvSpPr>
          <p:cNvPr id="20484"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20485" name="Freeform 7"/>
          <p:cNvSpPr>
            <a:spLocks/>
          </p:cNvSpPr>
          <p:nvPr/>
        </p:nvSpPr>
        <p:spPr bwMode="auto">
          <a:xfrm>
            <a:off x="1066800" y="1981200"/>
            <a:ext cx="3352800" cy="2743200"/>
          </a:xfrm>
          <a:custGeom>
            <a:avLst/>
            <a:gdLst>
              <a:gd name="T0" fmla="*/ 672 w 2112"/>
              <a:gd name="T1" fmla="*/ 1344 h 1728"/>
              <a:gd name="T2" fmla="*/ 864 w 2112"/>
              <a:gd name="T3" fmla="*/ 1584 h 1728"/>
              <a:gd name="T4" fmla="*/ 384 w 2112"/>
              <a:gd name="T5" fmla="*/ 1680 h 1728"/>
              <a:gd name="T6" fmla="*/ 0 w 2112"/>
              <a:gd name="T7" fmla="*/ 1344 h 1728"/>
              <a:gd name="T8" fmla="*/ 144 w 2112"/>
              <a:gd name="T9" fmla="*/ 1152 h 1728"/>
              <a:gd name="T10" fmla="*/ 48 w 2112"/>
              <a:gd name="T11" fmla="*/ 624 h 1728"/>
              <a:gd name="T12" fmla="*/ 288 w 2112"/>
              <a:gd name="T13" fmla="*/ 144 h 1728"/>
              <a:gd name="T14" fmla="*/ 624 w 2112"/>
              <a:gd name="T15" fmla="*/ 768 h 1728"/>
              <a:gd name="T16" fmla="*/ 768 w 2112"/>
              <a:gd name="T17" fmla="*/ 384 h 1728"/>
              <a:gd name="T18" fmla="*/ 1152 w 2112"/>
              <a:gd name="T19" fmla="*/ 0 h 1728"/>
              <a:gd name="T20" fmla="*/ 1632 w 2112"/>
              <a:gd name="T21" fmla="*/ 192 h 1728"/>
              <a:gd name="T22" fmla="*/ 1536 w 2112"/>
              <a:gd name="T23" fmla="*/ 864 h 1728"/>
              <a:gd name="T24" fmla="*/ 1776 w 2112"/>
              <a:gd name="T25" fmla="*/ 1008 h 1728"/>
              <a:gd name="T26" fmla="*/ 2112 w 2112"/>
              <a:gd name="T27" fmla="*/ 480 h 1728"/>
              <a:gd name="T28" fmla="*/ 1968 w 2112"/>
              <a:gd name="T29" fmla="*/ 1488 h 1728"/>
              <a:gd name="T30" fmla="*/ 1344 w 2112"/>
              <a:gd name="T31" fmla="*/ 1728 h 1728"/>
              <a:gd name="T32" fmla="*/ 1392 w 2112"/>
              <a:gd name="T33" fmla="*/ 1296 h 1728"/>
              <a:gd name="T34" fmla="*/ 1104 w 2112"/>
              <a:gd name="T35" fmla="*/ 816 h 1728"/>
              <a:gd name="T36" fmla="*/ 1008 w 2112"/>
              <a:gd name="T37" fmla="*/ 1200 h 1728"/>
              <a:gd name="T38" fmla="*/ 672 w 2112"/>
              <a:gd name="T39" fmla="*/ 1344 h 172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2112"/>
              <a:gd name="T61" fmla="*/ 0 h 1728"/>
              <a:gd name="T62" fmla="*/ 2112 w 2112"/>
              <a:gd name="T63" fmla="*/ 1728 h 172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2112" h="1728">
                <a:moveTo>
                  <a:pt x="672" y="1344"/>
                </a:moveTo>
                <a:lnTo>
                  <a:pt x="864" y="1584"/>
                </a:lnTo>
                <a:lnTo>
                  <a:pt x="384" y="1680"/>
                </a:lnTo>
                <a:lnTo>
                  <a:pt x="0" y="1344"/>
                </a:lnTo>
                <a:lnTo>
                  <a:pt x="144" y="1152"/>
                </a:lnTo>
                <a:lnTo>
                  <a:pt x="48" y="624"/>
                </a:lnTo>
                <a:lnTo>
                  <a:pt x="288" y="144"/>
                </a:lnTo>
                <a:lnTo>
                  <a:pt x="624" y="768"/>
                </a:lnTo>
                <a:lnTo>
                  <a:pt x="768" y="384"/>
                </a:lnTo>
                <a:lnTo>
                  <a:pt x="1152" y="0"/>
                </a:lnTo>
                <a:lnTo>
                  <a:pt x="1632" y="192"/>
                </a:lnTo>
                <a:lnTo>
                  <a:pt x="1536" y="864"/>
                </a:lnTo>
                <a:lnTo>
                  <a:pt x="1776" y="1008"/>
                </a:lnTo>
                <a:lnTo>
                  <a:pt x="2112" y="480"/>
                </a:lnTo>
                <a:lnTo>
                  <a:pt x="1968" y="1488"/>
                </a:lnTo>
                <a:lnTo>
                  <a:pt x="1344" y="1728"/>
                </a:lnTo>
                <a:lnTo>
                  <a:pt x="1392" y="1296"/>
                </a:lnTo>
                <a:lnTo>
                  <a:pt x="1104" y="816"/>
                </a:lnTo>
                <a:lnTo>
                  <a:pt x="1008" y="1200"/>
                </a:lnTo>
                <a:lnTo>
                  <a:pt x="672" y="1344"/>
                </a:lnTo>
                <a:close/>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20486" name="Line 8"/>
          <p:cNvSpPr>
            <a:spLocks noChangeShapeType="1"/>
          </p:cNvSpPr>
          <p:nvPr/>
        </p:nvSpPr>
        <p:spPr bwMode="auto">
          <a:xfrm flipH="1">
            <a:off x="685800" y="3276600"/>
            <a:ext cx="3962400" cy="0"/>
          </a:xfrm>
          <a:prstGeom prst="line">
            <a:avLst/>
          </a:prstGeom>
          <a:noFill/>
          <a:ln w="19050">
            <a:solidFill>
              <a:srgbClr val="00B050"/>
            </a:solidFill>
            <a:prstDash val="dash"/>
            <a:round/>
            <a:headEnd/>
            <a:tailEnd/>
          </a:ln>
        </p:spPr>
        <p:txBody>
          <a:bodyPr/>
          <a:lstStyle/>
          <a:p>
            <a:endParaRPr lang="en-US"/>
          </a:p>
        </p:txBody>
      </p:sp>
      <p:sp>
        <p:nvSpPr>
          <p:cNvPr id="829451" name="Line 11"/>
          <p:cNvSpPr>
            <a:spLocks noChangeShapeType="1"/>
          </p:cNvSpPr>
          <p:nvPr/>
        </p:nvSpPr>
        <p:spPr bwMode="auto">
          <a:xfrm flipH="1" flipV="1">
            <a:off x="2057400" y="3200400"/>
            <a:ext cx="762000" cy="76200"/>
          </a:xfrm>
          <a:prstGeom prst="line">
            <a:avLst/>
          </a:prstGeom>
          <a:noFill/>
          <a:ln w="25400">
            <a:solidFill>
              <a:srgbClr val="C00000"/>
            </a:solidFill>
            <a:prstDash val="dash"/>
            <a:round/>
            <a:headEnd/>
            <a:tailEnd/>
          </a:ln>
        </p:spPr>
        <p:txBody>
          <a:bodyPr/>
          <a:lstStyle/>
          <a:p>
            <a:endParaRPr lang="en-US"/>
          </a:p>
        </p:txBody>
      </p:sp>
      <p:sp>
        <p:nvSpPr>
          <p:cNvPr id="829452" name="Oval 12"/>
          <p:cNvSpPr>
            <a:spLocks noChangeArrowheads="1"/>
          </p:cNvSpPr>
          <p:nvPr/>
        </p:nvSpPr>
        <p:spPr bwMode="auto">
          <a:xfrm>
            <a:off x="2787650" y="3216275"/>
            <a:ext cx="109538" cy="109538"/>
          </a:xfrm>
          <a:prstGeom prst="ellipse">
            <a:avLst/>
          </a:prstGeom>
          <a:solidFill>
            <a:srgbClr val="FF00FF"/>
          </a:solidFill>
          <a:ln w="9525">
            <a:solidFill>
              <a:srgbClr val="FF00FF"/>
            </a:solidFill>
            <a:round/>
            <a:headEnd/>
            <a:tailEnd/>
          </a:ln>
        </p:spPr>
        <p:txBody>
          <a:bodyPr wrap="none" anchor="ctr"/>
          <a:lstStyle/>
          <a:p>
            <a:endParaRPr lang="en-US"/>
          </a:p>
        </p:txBody>
      </p:sp>
      <p:sp>
        <p:nvSpPr>
          <p:cNvPr id="829453" name="Oval 13"/>
          <p:cNvSpPr>
            <a:spLocks noChangeArrowheads="1"/>
          </p:cNvSpPr>
          <p:nvPr/>
        </p:nvSpPr>
        <p:spPr bwMode="auto">
          <a:xfrm>
            <a:off x="2009775" y="3124200"/>
            <a:ext cx="109538" cy="109538"/>
          </a:xfrm>
          <a:prstGeom prst="ellipse">
            <a:avLst/>
          </a:prstGeom>
          <a:solidFill>
            <a:srgbClr val="00B050"/>
          </a:solidFill>
          <a:ln w="9525">
            <a:solidFill>
              <a:srgbClr val="00B050"/>
            </a:solidFill>
            <a:round/>
            <a:headEnd/>
            <a:tailEnd/>
          </a:ln>
        </p:spPr>
        <p:txBody>
          <a:bodyPr wrap="none" anchor="ctr"/>
          <a:lstStyle/>
          <a:p>
            <a:endParaRPr lang="en-US"/>
          </a:p>
        </p:txBody>
      </p:sp>
      <p:sp>
        <p:nvSpPr>
          <p:cNvPr id="20530" name="Text Box 14"/>
          <p:cNvSpPr txBox="1">
            <a:spLocks noChangeArrowheads="1"/>
          </p:cNvSpPr>
          <p:nvPr/>
        </p:nvSpPr>
        <p:spPr bwMode="auto">
          <a:xfrm>
            <a:off x="2286000" y="3429000"/>
            <a:ext cx="455574" cy="369332"/>
          </a:xfrm>
          <a:prstGeom prst="rect">
            <a:avLst/>
          </a:prstGeom>
          <a:noFill/>
          <a:ln w="9525">
            <a:noFill/>
            <a:miter lim="800000"/>
            <a:headEnd/>
            <a:tailEnd/>
          </a:ln>
        </p:spPr>
        <p:txBody>
          <a:bodyPr wrap="none">
            <a:spAutoFit/>
          </a:bodyPr>
          <a:lstStyle/>
          <a:p>
            <a:r>
              <a:rPr lang="en-US" i="1" dirty="0" smtClean="0"/>
              <a:t>e</a:t>
            </a:r>
            <a:r>
              <a:rPr lang="en-US" i="1" baseline="-25000" dirty="0" smtClean="0"/>
              <a:t>i</a:t>
            </a:r>
            <a:r>
              <a:rPr lang="en-US" baseline="-25000" dirty="0" smtClean="0"/>
              <a:t>-1</a:t>
            </a:r>
            <a:endParaRPr lang="en-US" baseline="-25000" dirty="0"/>
          </a:p>
        </p:txBody>
      </p:sp>
      <p:sp>
        <p:nvSpPr>
          <p:cNvPr id="20528" name="Text Box 18"/>
          <p:cNvSpPr txBox="1">
            <a:spLocks noChangeArrowheads="1"/>
          </p:cNvSpPr>
          <p:nvPr/>
        </p:nvSpPr>
        <p:spPr bwMode="auto">
          <a:xfrm>
            <a:off x="838200" y="3276600"/>
            <a:ext cx="332142" cy="369332"/>
          </a:xfrm>
          <a:prstGeom prst="rect">
            <a:avLst/>
          </a:prstGeom>
          <a:noFill/>
          <a:ln w="9525">
            <a:noFill/>
            <a:miter lim="800000"/>
            <a:headEnd/>
            <a:tailEnd/>
          </a:ln>
        </p:spPr>
        <p:txBody>
          <a:bodyPr wrap="none">
            <a:spAutoFit/>
          </a:bodyPr>
          <a:lstStyle/>
          <a:p>
            <a:r>
              <a:rPr lang="en-US" i="1" dirty="0" err="1" smtClean="0"/>
              <a:t>e</a:t>
            </a:r>
            <a:r>
              <a:rPr lang="en-US" i="1" baseline="-25000" dirty="0" err="1" smtClean="0"/>
              <a:t>j</a:t>
            </a:r>
            <a:endParaRPr lang="en-US" i="1" baseline="-25000" dirty="0"/>
          </a:p>
        </p:txBody>
      </p:sp>
      <p:sp>
        <p:nvSpPr>
          <p:cNvPr id="20526" name="Text Box 21"/>
          <p:cNvSpPr txBox="1">
            <a:spLocks noChangeArrowheads="1"/>
          </p:cNvSpPr>
          <p:nvPr/>
        </p:nvSpPr>
        <p:spPr bwMode="auto">
          <a:xfrm>
            <a:off x="3124200" y="2514600"/>
            <a:ext cx="365806" cy="369332"/>
          </a:xfrm>
          <a:prstGeom prst="rect">
            <a:avLst/>
          </a:prstGeom>
          <a:noFill/>
          <a:ln w="9525">
            <a:noFill/>
            <a:miter lim="800000"/>
            <a:headEnd/>
            <a:tailEnd/>
          </a:ln>
        </p:spPr>
        <p:txBody>
          <a:bodyPr wrap="none">
            <a:spAutoFit/>
          </a:bodyPr>
          <a:lstStyle/>
          <a:p>
            <a:r>
              <a:rPr lang="en-US" i="1" dirty="0" err="1" smtClean="0"/>
              <a:t>e</a:t>
            </a:r>
            <a:r>
              <a:rPr lang="en-US" i="1" baseline="-25000" dirty="0" err="1" smtClean="0"/>
              <a:t>k</a:t>
            </a:r>
            <a:endParaRPr lang="en-US" i="1" baseline="-25000" dirty="0"/>
          </a:p>
        </p:txBody>
      </p:sp>
      <p:sp>
        <p:nvSpPr>
          <p:cNvPr id="20524" name="Text Box 24"/>
          <p:cNvSpPr txBox="1">
            <a:spLocks noChangeArrowheads="1"/>
          </p:cNvSpPr>
          <p:nvPr/>
        </p:nvSpPr>
        <p:spPr bwMode="auto">
          <a:xfrm>
            <a:off x="3048000" y="3429000"/>
            <a:ext cx="330540" cy="369332"/>
          </a:xfrm>
          <a:prstGeom prst="rect">
            <a:avLst/>
          </a:prstGeom>
          <a:noFill/>
          <a:ln w="9525">
            <a:noFill/>
            <a:miter lim="800000"/>
            <a:headEnd/>
            <a:tailEnd/>
          </a:ln>
        </p:spPr>
        <p:txBody>
          <a:bodyPr wrap="none">
            <a:spAutoFit/>
          </a:bodyPr>
          <a:lstStyle/>
          <a:p>
            <a:r>
              <a:rPr lang="en-US" i="1" dirty="0" err="1" smtClean="0"/>
              <a:t>e</a:t>
            </a:r>
            <a:r>
              <a:rPr lang="en-US" i="1" baseline="-25000" dirty="0" err="1" smtClean="0"/>
              <a:t>i</a:t>
            </a:r>
            <a:endParaRPr lang="en-US" i="1" baseline="-25000" dirty="0"/>
          </a:p>
        </p:txBody>
      </p:sp>
      <p:sp>
        <p:nvSpPr>
          <p:cNvPr id="20522" name="Text Box 27"/>
          <p:cNvSpPr txBox="1">
            <a:spLocks noChangeArrowheads="1"/>
          </p:cNvSpPr>
          <p:nvPr/>
        </p:nvSpPr>
        <p:spPr bwMode="auto">
          <a:xfrm>
            <a:off x="2819400" y="2895600"/>
            <a:ext cx="322524" cy="369332"/>
          </a:xfrm>
          <a:prstGeom prst="rect">
            <a:avLst/>
          </a:prstGeom>
          <a:noFill/>
          <a:ln w="9525">
            <a:noFill/>
            <a:miter lim="800000"/>
            <a:headEnd/>
            <a:tailEnd/>
          </a:ln>
        </p:spPr>
        <p:txBody>
          <a:bodyPr wrap="none">
            <a:spAutoFit/>
          </a:bodyPr>
          <a:lstStyle/>
          <a:p>
            <a:r>
              <a:rPr lang="en-US" i="1" dirty="0" smtClean="0"/>
              <a:t>v</a:t>
            </a:r>
            <a:r>
              <a:rPr lang="en-US" i="1" baseline="-25000" dirty="0" smtClean="0"/>
              <a:t>i</a:t>
            </a:r>
            <a:endParaRPr lang="en-US" i="1" baseline="-25000" dirty="0"/>
          </a:p>
        </p:txBody>
      </p:sp>
      <p:sp>
        <p:nvSpPr>
          <p:cNvPr id="20520" name="Text Box 29"/>
          <p:cNvSpPr txBox="1">
            <a:spLocks noChangeArrowheads="1"/>
          </p:cNvSpPr>
          <p:nvPr/>
        </p:nvSpPr>
        <p:spPr bwMode="auto">
          <a:xfrm>
            <a:off x="2117725" y="2830513"/>
            <a:ext cx="591829" cy="369332"/>
          </a:xfrm>
          <a:prstGeom prst="rect">
            <a:avLst/>
          </a:prstGeom>
          <a:noFill/>
          <a:ln w="9525">
            <a:noFill/>
            <a:miter lim="800000"/>
            <a:headEnd/>
            <a:tailEnd/>
          </a:ln>
        </p:spPr>
        <p:txBody>
          <a:bodyPr wrap="none">
            <a:spAutoFit/>
          </a:bodyPr>
          <a:lstStyle/>
          <a:p>
            <a:r>
              <a:rPr lang="en-US" i="1" dirty="0" smtClean="0"/>
              <a:t>h</a:t>
            </a:r>
            <a:r>
              <a:rPr lang="en-US" dirty="0" smtClean="0"/>
              <a:t>(</a:t>
            </a:r>
            <a:r>
              <a:rPr lang="en-US" i="1" dirty="0" err="1" smtClean="0"/>
              <a:t>e</a:t>
            </a:r>
            <a:r>
              <a:rPr lang="en-US" i="1" baseline="-25000" dirty="0" err="1" smtClean="0"/>
              <a:t>j</a:t>
            </a:r>
            <a:r>
              <a:rPr lang="en-US" dirty="0" smtClean="0"/>
              <a:t>)</a:t>
            </a:r>
            <a:endParaRPr lang="en-US" dirty="0"/>
          </a:p>
        </p:txBody>
      </p:sp>
      <p:sp>
        <p:nvSpPr>
          <p:cNvPr id="20518" name="Text Box 33"/>
          <p:cNvSpPr txBox="1">
            <a:spLocks noChangeArrowheads="1"/>
          </p:cNvSpPr>
          <p:nvPr/>
        </p:nvSpPr>
        <p:spPr bwMode="auto">
          <a:xfrm>
            <a:off x="5105400" y="2085975"/>
            <a:ext cx="2708562" cy="400110"/>
          </a:xfrm>
          <a:prstGeom prst="rect">
            <a:avLst/>
          </a:prstGeom>
          <a:noFill/>
          <a:ln w="9525">
            <a:noFill/>
            <a:miter lim="800000"/>
            <a:headEnd/>
            <a:tailEnd/>
          </a:ln>
        </p:spPr>
        <p:txBody>
          <a:bodyPr wrap="none">
            <a:spAutoFit/>
          </a:bodyPr>
          <a:lstStyle/>
          <a:p>
            <a:r>
              <a:rPr lang="en-US" sz="2000" i="1" dirty="0" err="1" smtClean="0"/>
              <a:t>e</a:t>
            </a:r>
            <a:r>
              <a:rPr lang="en-US" sz="2000" i="1" baseline="-25000" dirty="0" err="1" smtClean="0"/>
              <a:t>j</a:t>
            </a:r>
            <a:r>
              <a:rPr lang="en-US" sz="2000" dirty="0" smtClean="0"/>
              <a:t>  </a:t>
            </a:r>
            <a:r>
              <a:rPr lang="en-US" sz="2000" dirty="0"/>
              <a:t>: </a:t>
            </a:r>
            <a:r>
              <a:rPr lang="el-GR" sz="2000" dirty="0" smtClean="0"/>
              <a:t>ακμή στα αριστερά</a:t>
            </a:r>
            <a:r>
              <a:rPr lang="en-US" sz="2000" dirty="0" smtClean="0"/>
              <a:t> </a:t>
            </a:r>
            <a:endParaRPr lang="en-US" sz="2000" dirty="0"/>
          </a:p>
        </p:txBody>
      </p:sp>
      <p:sp>
        <p:nvSpPr>
          <p:cNvPr id="20516" name="Text Box 32"/>
          <p:cNvSpPr txBox="1">
            <a:spLocks noChangeArrowheads="1"/>
          </p:cNvSpPr>
          <p:nvPr/>
        </p:nvSpPr>
        <p:spPr bwMode="auto">
          <a:xfrm>
            <a:off x="5105400" y="1628775"/>
            <a:ext cx="2466637" cy="400110"/>
          </a:xfrm>
          <a:prstGeom prst="rect">
            <a:avLst/>
          </a:prstGeom>
          <a:noFill/>
          <a:ln w="9525">
            <a:noFill/>
            <a:miter lim="800000"/>
            <a:headEnd/>
            <a:tailEnd/>
          </a:ln>
        </p:spPr>
        <p:txBody>
          <a:bodyPr wrap="none">
            <a:spAutoFit/>
          </a:bodyPr>
          <a:lstStyle/>
          <a:p>
            <a:r>
              <a:rPr lang="en-US" sz="2000" i="1" dirty="0" smtClean="0"/>
              <a:t>v</a:t>
            </a:r>
            <a:r>
              <a:rPr lang="en-US" sz="2000" i="1" baseline="-25000" dirty="0" smtClean="0"/>
              <a:t>i</a:t>
            </a:r>
            <a:r>
              <a:rPr lang="en-US" sz="2000" i="1" dirty="0" smtClean="0"/>
              <a:t>  </a:t>
            </a:r>
            <a:r>
              <a:rPr lang="en-US" sz="2000" dirty="0"/>
              <a:t>: </a:t>
            </a:r>
            <a:r>
              <a:rPr lang="el-GR" sz="2000" dirty="0" smtClean="0"/>
              <a:t>διχαστική κορυφή</a:t>
            </a:r>
            <a:endParaRPr lang="en-US" sz="2000" dirty="0"/>
          </a:p>
        </p:txBody>
      </p:sp>
      <p:sp>
        <p:nvSpPr>
          <p:cNvPr id="20514" name="Text Box 35"/>
          <p:cNvSpPr txBox="1">
            <a:spLocks noChangeArrowheads="1"/>
          </p:cNvSpPr>
          <p:nvPr/>
        </p:nvSpPr>
        <p:spPr bwMode="auto">
          <a:xfrm>
            <a:off x="5108575" y="2590800"/>
            <a:ext cx="2284793" cy="400110"/>
          </a:xfrm>
          <a:prstGeom prst="rect">
            <a:avLst/>
          </a:prstGeom>
          <a:noFill/>
          <a:ln w="9525">
            <a:noFill/>
            <a:miter lim="800000"/>
            <a:headEnd/>
            <a:tailEnd/>
          </a:ln>
        </p:spPr>
        <p:txBody>
          <a:bodyPr wrap="none">
            <a:spAutoFit/>
          </a:bodyPr>
          <a:lstStyle/>
          <a:p>
            <a:r>
              <a:rPr lang="en-US" sz="2000" i="1" dirty="0" err="1" smtClean="0"/>
              <a:t>e</a:t>
            </a:r>
            <a:r>
              <a:rPr lang="en-US" sz="2000" i="1" baseline="-25000" dirty="0" err="1" smtClean="0"/>
              <a:t>k</a:t>
            </a:r>
            <a:r>
              <a:rPr lang="en-US" sz="2000" dirty="0" smtClean="0"/>
              <a:t>  </a:t>
            </a:r>
            <a:r>
              <a:rPr lang="en-US" sz="2000" dirty="0"/>
              <a:t>: </a:t>
            </a:r>
            <a:r>
              <a:rPr lang="el-GR" sz="2000" dirty="0" smtClean="0"/>
              <a:t>ακμή στα δεξιά</a:t>
            </a:r>
            <a:r>
              <a:rPr lang="en-US" sz="2000" dirty="0" smtClean="0"/>
              <a:t> </a:t>
            </a:r>
            <a:endParaRPr lang="en-US" sz="2000" dirty="0"/>
          </a:p>
        </p:txBody>
      </p:sp>
      <p:sp>
        <p:nvSpPr>
          <p:cNvPr id="20512" name="Text Box 38"/>
          <p:cNvSpPr txBox="1">
            <a:spLocks noChangeArrowheads="1"/>
          </p:cNvSpPr>
          <p:nvPr/>
        </p:nvSpPr>
        <p:spPr bwMode="auto">
          <a:xfrm>
            <a:off x="6003925" y="4125913"/>
            <a:ext cx="2911475" cy="923330"/>
          </a:xfrm>
          <a:prstGeom prst="rect">
            <a:avLst/>
          </a:prstGeom>
          <a:noFill/>
          <a:ln w="9525">
            <a:noFill/>
            <a:miter lim="800000"/>
            <a:headEnd/>
            <a:tailEnd/>
          </a:ln>
        </p:spPr>
        <p:txBody>
          <a:bodyPr wrap="square">
            <a:spAutoFit/>
          </a:bodyPr>
          <a:lstStyle/>
          <a:p>
            <a:r>
              <a:rPr lang="el-GR" dirty="0" smtClean="0"/>
              <a:t>ή την πάνω κορυφή της</a:t>
            </a:r>
            <a:r>
              <a:rPr lang="en-US" dirty="0" smtClean="0"/>
              <a:t> </a:t>
            </a:r>
            <a:endParaRPr lang="en-US" dirty="0"/>
          </a:p>
          <a:p>
            <a:r>
              <a:rPr lang="en-US" i="1" dirty="0" err="1" smtClean="0"/>
              <a:t>e</a:t>
            </a:r>
            <a:r>
              <a:rPr lang="en-US" i="1" baseline="-25000" dirty="0" err="1" smtClean="0"/>
              <a:t>j</a:t>
            </a:r>
            <a:r>
              <a:rPr lang="en-US" i="1" dirty="0" smtClean="0"/>
              <a:t> </a:t>
            </a:r>
            <a:r>
              <a:rPr lang="el-GR" dirty="0" smtClean="0"/>
              <a:t>αν τέτοια κορυφή δεν υπάρχει</a:t>
            </a:r>
            <a:r>
              <a:rPr lang="en-US" dirty="0" smtClean="0"/>
              <a:t>.</a:t>
            </a:r>
            <a:endParaRPr lang="en-US" dirty="0"/>
          </a:p>
        </p:txBody>
      </p:sp>
      <p:grpSp>
        <p:nvGrpSpPr>
          <p:cNvPr id="12" name="Group 51"/>
          <p:cNvGrpSpPr>
            <a:grpSpLocks/>
          </p:cNvGrpSpPr>
          <p:nvPr/>
        </p:nvGrpSpPr>
        <p:grpSpPr bwMode="auto">
          <a:xfrm>
            <a:off x="5089525" y="2971801"/>
            <a:ext cx="5514975" cy="990600"/>
            <a:chOff x="3206" y="1872"/>
            <a:chExt cx="3474" cy="624"/>
          </a:xfrm>
        </p:grpSpPr>
        <p:sp>
          <p:nvSpPr>
            <p:cNvPr id="20509" name="Text Box 36"/>
            <p:cNvSpPr txBox="1">
              <a:spLocks noChangeArrowheads="1"/>
            </p:cNvSpPr>
            <p:nvPr/>
          </p:nvSpPr>
          <p:spPr bwMode="auto">
            <a:xfrm>
              <a:off x="3206" y="2089"/>
              <a:ext cx="2510" cy="407"/>
            </a:xfrm>
            <a:prstGeom prst="rect">
              <a:avLst/>
            </a:prstGeom>
            <a:noFill/>
            <a:ln w="9525">
              <a:noFill/>
              <a:miter lim="800000"/>
              <a:headEnd/>
              <a:tailEnd/>
            </a:ln>
          </p:spPr>
          <p:txBody>
            <a:bodyPr wrap="none">
              <a:spAutoFit/>
            </a:bodyPr>
            <a:lstStyle/>
            <a:p>
              <a:r>
                <a:rPr lang="en-US" i="1" dirty="0" smtClean="0"/>
                <a:t>h</a:t>
              </a:r>
              <a:r>
                <a:rPr lang="en-US" dirty="0" smtClean="0"/>
                <a:t>(</a:t>
              </a:r>
              <a:r>
                <a:rPr lang="en-US" i="1" dirty="0" err="1" smtClean="0"/>
                <a:t>e</a:t>
              </a:r>
              <a:r>
                <a:rPr lang="en-US" i="1" baseline="-25000" dirty="0" err="1" smtClean="0"/>
                <a:t>j</a:t>
              </a:r>
              <a:r>
                <a:rPr lang="en-US" dirty="0" smtClean="0"/>
                <a:t>):  </a:t>
              </a:r>
              <a:r>
                <a:rPr lang="el-GR" dirty="0" smtClean="0"/>
                <a:t>χαμηλότερη κορυφή πάνω του </a:t>
              </a:r>
              <a:r>
                <a:rPr lang="en-US" sz="1800" i="1" dirty="0" smtClean="0"/>
                <a:t>v</a:t>
              </a:r>
              <a:r>
                <a:rPr lang="en-US" sz="1800" i="1" baseline="-25000" dirty="0" smtClean="0"/>
                <a:t>i</a:t>
              </a:r>
              <a:endParaRPr lang="en-US" sz="1800" i="1" baseline="-25000" dirty="0"/>
            </a:p>
            <a:p>
              <a:r>
                <a:rPr lang="en-US" sz="1800" dirty="0"/>
                <a:t>               </a:t>
              </a:r>
              <a:r>
                <a:rPr lang="el-GR" sz="1800" dirty="0" smtClean="0"/>
                <a:t>και μεταξύ </a:t>
              </a:r>
              <a:r>
                <a:rPr lang="en-US" sz="1800" i="1" dirty="0" err="1" smtClean="0"/>
                <a:t>e</a:t>
              </a:r>
              <a:r>
                <a:rPr lang="en-US" sz="1800" baseline="-25000" dirty="0" err="1" smtClean="0"/>
                <a:t>j</a:t>
              </a:r>
              <a:r>
                <a:rPr lang="en-US" sz="1800" dirty="0" smtClean="0"/>
                <a:t> </a:t>
              </a:r>
              <a:r>
                <a:rPr lang="el-GR" sz="1800" dirty="0" smtClean="0"/>
                <a:t>και</a:t>
              </a:r>
              <a:r>
                <a:rPr lang="en-US" sz="1800" dirty="0" smtClean="0"/>
                <a:t> </a:t>
              </a:r>
              <a:r>
                <a:rPr lang="en-US" sz="1800" i="1" dirty="0" err="1" smtClean="0"/>
                <a:t>e</a:t>
              </a:r>
              <a:r>
                <a:rPr lang="en-US" sz="1800" i="1" baseline="-25000" dirty="0" err="1" smtClean="0"/>
                <a:t>k</a:t>
              </a:r>
              <a:r>
                <a:rPr lang="en-US" sz="1800" dirty="0" smtClean="0"/>
                <a:t>.  </a:t>
              </a:r>
              <a:endParaRPr lang="en-US" sz="1800" dirty="0"/>
            </a:p>
          </p:txBody>
        </p:sp>
        <p:sp>
          <p:nvSpPr>
            <p:cNvPr id="20510" name="Text Box 48"/>
            <p:cNvSpPr txBox="1">
              <a:spLocks noChangeArrowheads="1"/>
            </p:cNvSpPr>
            <p:nvPr/>
          </p:nvSpPr>
          <p:spPr bwMode="auto">
            <a:xfrm>
              <a:off x="6528" y="1872"/>
              <a:ext cx="152" cy="250"/>
            </a:xfrm>
            <a:prstGeom prst="rect">
              <a:avLst/>
            </a:prstGeom>
            <a:noFill/>
            <a:ln w="9525">
              <a:noFill/>
              <a:miter lim="800000"/>
              <a:headEnd/>
              <a:tailEnd/>
            </a:ln>
          </p:spPr>
          <p:txBody>
            <a:bodyPr wrap="none">
              <a:spAutoFit/>
            </a:bodyPr>
            <a:lstStyle/>
            <a:p>
              <a:r>
                <a:rPr lang="en-US" i="1" dirty="0" err="1">
                  <a:solidFill>
                    <a:schemeClr val="bg1"/>
                  </a:solidFill>
                </a:rPr>
                <a:t>i</a:t>
              </a:r>
              <a:endParaRPr lang="en-US" i="1" dirty="0">
                <a:solidFill>
                  <a:schemeClr val="bg1"/>
                </a:solidFill>
              </a:endParaRPr>
            </a:p>
          </p:txBody>
        </p:sp>
      </p:grpSp>
      <p:sp>
        <p:nvSpPr>
          <p:cNvPr id="20504" name="Text Box 53"/>
          <p:cNvSpPr txBox="1">
            <a:spLocks noChangeArrowheads="1"/>
          </p:cNvSpPr>
          <p:nvPr/>
        </p:nvSpPr>
        <p:spPr bwMode="auto">
          <a:xfrm>
            <a:off x="1431925" y="5602288"/>
            <a:ext cx="2768258" cy="400110"/>
          </a:xfrm>
          <a:prstGeom prst="rect">
            <a:avLst/>
          </a:prstGeom>
          <a:noFill/>
          <a:ln w="9525">
            <a:noFill/>
            <a:miter lim="800000"/>
            <a:headEnd/>
            <a:tailEnd/>
          </a:ln>
        </p:spPr>
        <p:txBody>
          <a:bodyPr wrap="none">
            <a:spAutoFit/>
          </a:bodyPr>
          <a:lstStyle/>
          <a:p>
            <a:r>
              <a:rPr lang="el-GR" dirty="0" smtClean="0">
                <a:solidFill>
                  <a:schemeClr val="accent3">
                    <a:lumMod val="50000"/>
                  </a:schemeClr>
                </a:solidFill>
              </a:rPr>
              <a:t>Σύνδεσε την </a:t>
            </a:r>
            <a:r>
              <a:rPr lang="en-US" i="1" dirty="0" smtClean="0">
                <a:solidFill>
                  <a:schemeClr val="accent3">
                    <a:lumMod val="50000"/>
                  </a:schemeClr>
                </a:solidFill>
              </a:rPr>
              <a:t>v</a:t>
            </a:r>
            <a:r>
              <a:rPr lang="en-US" i="1" baseline="-25000" dirty="0" smtClean="0">
                <a:solidFill>
                  <a:schemeClr val="accent3">
                    <a:lumMod val="50000"/>
                  </a:schemeClr>
                </a:solidFill>
              </a:rPr>
              <a:t>i</a:t>
            </a:r>
            <a:r>
              <a:rPr lang="en-US" baseline="-25000" dirty="0" smtClean="0">
                <a:solidFill>
                  <a:schemeClr val="accent3">
                    <a:lumMod val="50000"/>
                  </a:schemeClr>
                </a:solidFill>
              </a:rPr>
              <a:t> </a:t>
            </a:r>
            <a:r>
              <a:rPr lang="en-US" dirty="0" smtClean="0">
                <a:solidFill>
                  <a:schemeClr val="accent3">
                    <a:lumMod val="50000"/>
                  </a:schemeClr>
                </a:solidFill>
              </a:rPr>
              <a:t> </a:t>
            </a:r>
            <a:r>
              <a:rPr lang="el-GR" dirty="0" smtClean="0">
                <a:solidFill>
                  <a:schemeClr val="accent3">
                    <a:lumMod val="50000"/>
                  </a:schemeClr>
                </a:solidFill>
              </a:rPr>
              <a:t>με την </a:t>
            </a:r>
            <a:r>
              <a:rPr lang="en-US" sz="2000" i="1" dirty="0" smtClean="0">
                <a:solidFill>
                  <a:schemeClr val="accent3">
                    <a:lumMod val="50000"/>
                  </a:schemeClr>
                </a:solidFill>
              </a:rPr>
              <a:t>h</a:t>
            </a:r>
            <a:r>
              <a:rPr lang="en-US" sz="2000" dirty="0" smtClean="0">
                <a:solidFill>
                  <a:schemeClr val="accent3">
                    <a:lumMod val="50000"/>
                  </a:schemeClr>
                </a:solidFill>
              </a:rPr>
              <a:t>(</a:t>
            </a:r>
            <a:r>
              <a:rPr lang="en-US" sz="2000" i="1" dirty="0" err="1" smtClean="0">
                <a:solidFill>
                  <a:schemeClr val="accent3">
                    <a:lumMod val="50000"/>
                  </a:schemeClr>
                </a:solidFill>
              </a:rPr>
              <a:t>e</a:t>
            </a:r>
            <a:r>
              <a:rPr lang="en-US" sz="2000" i="1" baseline="-25000" dirty="0" err="1" smtClean="0">
                <a:solidFill>
                  <a:schemeClr val="accent3">
                    <a:lumMod val="50000"/>
                  </a:schemeClr>
                </a:solidFill>
              </a:rPr>
              <a:t>i</a:t>
            </a:r>
            <a:r>
              <a:rPr lang="en-US" sz="2000" dirty="0" smtClean="0">
                <a:solidFill>
                  <a:schemeClr val="accent3">
                    <a:lumMod val="50000"/>
                  </a:schemeClr>
                </a:solidFill>
              </a:rPr>
              <a:t>)</a:t>
            </a:r>
            <a:endParaRPr lang="en-US" dirty="0">
              <a:solidFill>
                <a:schemeClr val="accent3">
                  <a:lumMod val="50000"/>
                </a:schemeClr>
              </a:solidFill>
            </a:endParaRPr>
          </a:p>
        </p:txBody>
      </p:sp>
      <p:sp>
        <p:nvSpPr>
          <p:cNvPr id="829497" name="Line 57"/>
          <p:cNvSpPr>
            <a:spLocks noChangeShapeType="1"/>
          </p:cNvSpPr>
          <p:nvPr/>
        </p:nvSpPr>
        <p:spPr bwMode="auto">
          <a:xfrm flipV="1">
            <a:off x="5029200" y="3810000"/>
            <a:ext cx="304800" cy="533400"/>
          </a:xfrm>
          <a:prstGeom prst="line">
            <a:avLst/>
          </a:prstGeom>
          <a:noFill/>
          <a:ln w="28575">
            <a:solidFill>
              <a:srgbClr val="C00000"/>
            </a:solidFill>
            <a:round/>
            <a:headEnd/>
            <a:tailEnd type="triangle" w="med" len="med"/>
          </a:ln>
        </p:spPr>
        <p:txBody>
          <a:bodyPr/>
          <a:lstStyle/>
          <a:p>
            <a:endParaRPr lang="en-US"/>
          </a:p>
        </p:txBody>
      </p:sp>
      <p:sp>
        <p:nvSpPr>
          <p:cNvPr id="829498" name="Text Box 58"/>
          <p:cNvSpPr txBox="1">
            <a:spLocks noChangeArrowheads="1"/>
          </p:cNvSpPr>
          <p:nvPr/>
        </p:nvSpPr>
        <p:spPr bwMode="auto">
          <a:xfrm>
            <a:off x="4572000" y="4368800"/>
            <a:ext cx="1217000" cy="369332"/>
          </a:xfrm>
          <a:prstGeom prst="rect">
            <a:avLst/>
          </a:prstGeom>
          <a:noFill/>
          <a:ln w="9525">
            <a:noFill/>
            <a:miter lim="800000"/>
            <a:headEnd/>
            <a:tailEnd/>
          </a:ln>
        </p:spPr>
        <p:txBody>
          <a:bodyPr wrap="none">
            <a:spAutoFit/>
          </a:bodyPr>
          <a:lstStyle/>
          <a:p>
            <a:r>
              <a:rPr lang="el-GR" dirty="0" smtClean="0"/>
              <a:t>β</a:t>
            </a:r>
            <a:r>
              <a:rPr lang="el-GR" sz="1800" dirty="0" smtClean="0"/>
              <a:t>οηθός(</a:t>
            </a:r>
            <a:r>
              <a:rPr lang="en-US" i="1" dirty="0" err="1" smtClean="0"/>
              <a:t>e</a:t>
            </a:r>
            <a:r>
              <a:rPr lang="en-US" i="1" baseline="-25000" dirty="0" err="1" smtClean="0"/>
              <a:t>j</a:t>
            </a:r>
            <a:r>
              <a:rPr lang="el-GR" dirty="0" smtClean="0"/>
              <a:t>)</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294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9453"/>
                                        </p:tgtEl>
                                        <p:attrNameLst>
                                          <p:attrName>style.visibility</p:attrName>
                                        </p:attrNameLst>
                                      </p:cBhvr>
                                      <p:to>
                                        <p:strVal val="visible"/>
                                      </p:to>
                                    </p:set>
                                  </p:childTnLst>
                                </p:cTn>
                              </p:par>
                              <p:par>
                                <p:cTn id="11" presetID="3" presetClass="entr" presetSubtype="1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blinds(horizontal)">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829497"/>
                                        </p:tgtEl>
                                        <p:attrNameLst>
                                          <p:attrName>style.visibility</p:attrName>
                                        </p:attrNameLst>
                                      </p:cBhvr>
                                      <p:to>
                                        <p:strVal val="visible"/>
                                      </p:to>
                                    </p:set>
                                    <p:animEffect transition="in" filter="blinds(horizontal)">
                                      <p:cBhvr>
                                        <p:cTn id="18" dur="500"/>
                                        <p:tgtEl>
                                          <p:spTgt spid="829497"/>
                                        </p:tgtEl>
                                      </p:cBhvr>
                                    </p:animEffect>
                                  </p:childTnLst>
                                </p:cTn>
                              </p:par>
                            </p:childTnLst>
                          </p:cTn>
                        </p:par>
                        <p:par>
                          <p:cTn id="19" fill="hold">
                            <p:stCondLst>
                              <p:cond delay="500"/>
                            </p:stCondLst>
                            <p:childTnLst>
                              <p:par>
                                <p:cTn id="20" presetID="4" presetClass="entr" presetSubtype="16" fill="hold" grpId="0" nodeType="afterEffect">
                                  <p:stCondLst>
                                    <p:cond delay="0"/>
                                  </p:stCondLst>
                                  <p:childTnLst>
                                    <p:set>
                                      <p:cBhvr>
                                        <p:cTn id="21" dur="1" fill="hold">
                                          <p:stCondLst>
                                            <p:cond delay="0"/>
                                          </p:stCondLst>
                                        </p:cTn>
                                        <p:tgtEl>
                                          <p:spTgt spid="829498"/>
                                        </p:tgtEl>
                                        <p:attrNameLst>
                                          <p:attrName>style.visibility</p:attrName>
                                        </p:attrNameLst>
                                      </p:cBhvr>
                                      <p:to>
                                        <p:strVal val="visible"/>
                                      </p:to>
                                    </p:set>
                                    <p:animEffect transition="in" filter="box(in)">
                                      <p:cBhvr>
                                        <p:cTn id="22" dur="500"/>
                                        <p:tgtEl>
                                          <p:spTgt spid="829498"/>
                                        </p:tgtEl>
                                      </p:cBhvr>
                                    </p:animEffect>
                                  </p:childTnLst>
                                </p:cTn>
                              </p:par>
                            </p:childTnLst>
                          </p:cTn>
                        </p:par>
                        <p:par>
                          <p:cTn id="23" fill="hold">
                            <p:stCondLst>
                              <p:cond delay="1000"/>
                            </p:stCondLst>
                            <p:childTnLst>
                              <p:par>
                                <p:cTn id="24" presetID="1" presetClass="entr" presetSubtype="0" fill="hold" grpId="0" nodeType="afterEffect">
                                  <p:stCondLst>
                                    <p:cond delay="0"/>
                                  </p:stCondLst>
                                  <p:childTnLst>
                                    <p:set>
                                      <p:cBhvr>
                                        <p:cTn id="25" dur="1" fill="hold">
                                          <p:stCondLst>
                                            <p:cond delay="0"/>
                                          </p:stCondLst>
                                        </p:cTn>
                                        <p:tgtEl>
                                          <p:spTgt spid="829451"/>
                                        </p:tgtEl>
                                        <p:attrNameLst>
                                          <p:attrName>style.visibility</p:attrName>
                                        </p:attrNameLst>
                                      </p:cBhvr>
                                      <p:to>
                                        <p:strVal val="visible"/>
                                      </p:to>
                                    </p:set>
                                  </p:childTnLst>
                                </p:cTn>
                              </p:par>
                            </p:childTnLst>
                          </p:cTn>
                        </p:par>
                        <p:par>
                          <p:cTn id="26" fill="hold">
                            <p:stCondLst>
                              <p:cond delay="1000"/>
                            </p:stCondLst>
                            <p:childTnLst>
                              <p:par>
                                <p:cTn id="27" presetID="3" presetClass="entr" presetSubtype="10" fill="hold" grpId="0" nodeType="afterEffect">
                                  <p:stCondLst>
                                    <p:cond delay="0"/>
                                  </p:stCondLst>
                                  <p:childTnLst>
                                    <p:set>
                                      <p:cBhvr>
                                        <p:cTn id="28" dur="1" fill="hold">
                                          <p:stCondLst>
                                            <p:cond delay="0"/>
                                          </p:stCondLst>
                                        </p:cTn>
                                        <p:tgtEl>
                                          <p:spTgt spid="20512"/>
                                        </p:tgtEl>
                                        <p:attrNameLst>
                                          <p:attrName>style.visibility</p:attrName>
                                        </p:attrNameLst>
                                      </p:cBhvr>
                                      <p:to>
                                        <p:strVal val="visible"/>
                                      </p:to>
                                    </p:set>
                                    <p:animEffect transition="in" filter="blinds(horizontal)">
                                      <p:cBhvr>
                                        <p:cTn id="29" dur="500"/>
                                        <p:tgtEl>
                                          <p:spTgt spid="205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51" grpId="0" animBg="1"/>
      <p:bldP spid="829452" grpId="0" animBg="1"/>
      <p:bldP spid="829453" grpId="0" animBg="1"/>
      <p:bldP spid="20512" grpId="0"/>
      <p:bldP spid="829497" grpId="0" animBg="1"/>
      <p:bldP spid="82949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8972" name="Freeform 76"/>
          <p:cNvSpPr>
            <a:spLocks/>
          </p:cNvSpPr>
          <p:nvPr/>
        </p:nvSpPr>
        <p:spPr bwMode="auto">
          <a:xfrm>
            <a:off x="2362200" y="3745706"/>
            <a:ext cx="776288" cy="369094"/>
          </a:xfrm>
          <a:custGeom>
            <a:avLst/>
            <a:gdLst>
              <a:gd name="T0" fmla="*/ 480 w 480"/>
              <a:gd name="T1" fmla="*/ 0 h 240"/>
              <a:gd name="T2" fmla="*/ 0 w 480"/>
              <a:gd name="T3" fmla="*/ 0 h 240"/>
              <a:gd name="T4" fmla="*/ 192 w 480"/>
              <a:gd name="T5" fmla="*/ 240 h 240"/>
              <a:gd name="T6" fmla="*/ 0 60000 65536"/>
              <a:gd name="T7" fmla="*/ 0 60000 65536"/>
              <a:gd name="T8" fmla="*/ 0 60000 65536"/>
              <a:gd name="T9" fmla="*/ 0 w 480"/>
              <a:gd name="T10" fmla="*/ 0 h 240"/>
              <a:gd name="T11" fmla="*/ 480 w 480"/>
              <a:gd name="T12" fmla="*/ 240 h 240"/>
            </a:gdLst>
            <a:ahLst/>
            <a:cxnLst>
              <a:cxn ang="T6">
                <a:pos x="T0" y="T1"/>
              </a:cxn>
              <a:cxn ang="T7">
                <a:pos x="T2" y="T3"/>
              </a:cxn>
              <a:cxn ang="T8">
                <a:pos x="T4" y="T5"/>
              </a:cxn>
            </a:cxnLst>
            <a:rect l="T9" t="T10" r="T11" b="T12"/>
            <a:pathLst>
              <a:path w="480" h="240">
                <a:moveTo>
                  <a:pt x="480" y="0"/>
                </a:moveTo>
                <a:lnTo>
                  <a:pt x="0" y="0"/>
                </a:lnTo>
                <a:lnTo>
                  <a:pt x="192" y="240"/>
                </a:lnTo>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21506" name="Rectangle 2"/>
          <p:cNvSpPr>
            <a:spLocks noGrp="1" noChangeArrowheads="1"/>
          </p:cNvSpPr>
          <p:nvPr>
            <p:ph type="title"/>
          </p:nvPr>
        </p:nvSpPr>
        <p:spPr>
          <a:xfrm>
            <a:off x="304800" y="152400"/>
            <a:ext cx="8382000" cy="1143000"/>
          </a:xfrm>
        </p:spPr>
        <p:txBody>
          <a:bodyPr>
            <a:normAutofit fontScale="90000"/>
          </a:bodyPr>
          <a:lstStyle/>
          <a:p>
            <a:r>
              <a:rPr lang="el-GR" dirty="0" smtClean="0">
                <a:latin typeface="Arial" charset="0"/>
              </a:rPr>
              <a:t>Διαγραφή </a:t>
            </a:r>
            <a:r>
              <a:rPr lang="el-GR" dirty="0" err="1" smtClean="0">
                <a:latin typeface="Arial" charset="0"/>
              </a:rPr>
              <a:t>Συγχωνευτικής</a:t>
            </a:r>
            <a:r>
              <a:rPr lang="el-GR" dirty="0" smtClean="0">
                <a:latin typeface="Arial" charset="0"/>
              </a:rPr>
              <a:t> Κορυφής</a:t>
            </a:r>
            <a:endParaRPr lang="en-US" dirty="0" smtClean="0">
              <a:latin typeface="Arial" charset="0"/>
            </a:endParaRPr>
          </a:p>
        </p:txBody>
      </p:sp>
      <p:sp>
        <p:nvSpPr>
          <p:cNvPr id="21508"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21509" name="Line 6"/>
          <p:cNvSpPr>
            <a:spLocks noChangeShapeType="1"/>
          </p:cNvSpPr>
          <p:nvPr/>
        </p:nvSpPr>
        <p:spPr bwMode="auto">
          <a:xfrm flipH="1">
            <a:off x="685800" y="3276600"/>
            <a:ext cx="3962400" cy="0"/>
          </a:xfrm>
          <a:prstGeom prst="line">
            <a:avLst/>
          </a:prstGeom>
          <a:noFill/>
          <a:ln w="28575">
            <a:solidFill>
              <a:srgbClr val="00B050"/>
            </a:solidFill>
            <a:prstDash val="dash"/>
            <a:round/>
            <a:headEnd/>
            <a:tailEnd/>
          </a:ln>
        </p:spPr>
        <p:txBody>
          <a:bodyPr/>
          <a:lstStyle/>
          <a:p>
            <a:endParaRPr lang="en-US"/>
          </a:p>
        </p:txBody>
      </p:sp>
      <p:sp>
        <p:nvSpPr>
          <p:cNvPr id="21569" name="Text Box 14"/>
          <p:cNvSpPr txBox="1">
            <a:spLocks noChangeArrowheads="1"/>
          </p:cNvSpPr>
          <p:nvPr/>
        </p:nvSpPr>
        <p:spPr bwMode="auto">
          <a:xfrm>
            <a:off x="838200" y="3276600"/>
            <a:ext cx="332142" cy="369332"/>
          </a:xfrm>
          <a:prstGeom prst="rect">
            <a:avLst/>
          </a:prstGeom>
          <a:noFill/>
          <a:ln w="9525">
            <a:noFill/>
            <a:miter lim="800000"/>
            <a:headEnd/>
            <a:tailEnd/>
          </a:ln>
        </p:spPr>
        <p:txBody>
          <a:bodyPr wrap="none">
            <a:spAutoFit/>
          </a:bodyPr>
          <a:lstStyle/>
          <a:p>
            <a:r>
              <a:rPr lang="en-US" i="1" dirty="0" err="1" smtClean="0"/>
              <a:t>e</a:t>
            </a:r>
            <a:r>
              <a:rPr lang="en-US" i="1" baseline="-25000" dirty="0" err="1" smtClean="0"/>
              <a:t>j</a:t>
            </a:r>
            <a:endParaRPr lang="en-US" i="1" baseline="-25000" dirty="0"/>
          </a:p>
        </p:txBody>
      </p:sp>
      <p:sp>
        <p:nvSpPr>
          <p:cNvPr id="21567" name="Text Box 17"/>
          <p:cNvSpPr txBox="1">
            <a:spLocks noChangeArrowheads="1"/>
          </p:cNvSpPr>
          <p:nvPr/>
        </p:nvSpPr>
        <p:spPr bwMode="auto">
          <a:xfrm>
            <a:off x="3352800" y="3505200"/>
            <a:ext cx="365806" cy="369332"/>
          </a:xfrm>
          <a:prstGeom prst="rect">
            <a:avLst/>
          </a:prstGeom>
          <a:noFill/>
          <a:ln w="9525">
            <a:noFill/>
            <a:miter lim="800000"/>
            <a:headEnd/>
            <a:tailEnd/>
          </a:ln>
        </p:spPr>
        <p:txBody>
          <a:bodyPr wrap="none">
            <a:spAutoFit/>
          </a:bodyPr>
          <a:lstStyle/>
          <a:p>
            <a:r>
              <a:rPr lang="en-US" i="1" dirty="0" err="1" smtClean="0"/>
              <a:t>e</a:t>
            </a:r>
            <a:r>
              <a:rPr lang="en-US" i="1" baseline="-25000" dirty="0" err="1" smtClean="0"/>
              <a:t>k</a:t>
            </a:r>
            <a:endParaRPr lang="en-US" i="1" baseline="-25000" dirty="0"/>
          </a:p>
        </p:txBody>
      </p:sp>
      <p:sp>
        <p:nvSpPr>
          <p:cNvPr id="21565" name="Text Box 23"/>
          <p:cNvSpPr txBox="1">
            <a:spLocks noChangeArrowheads="1"/>
          </p:cNvSpPr>
          <p:nvPr/>
        </p:nvSpPr>
        <p:spPr bwMode="auto">
          <a:xfrm>
            <a:off x="2819400" y="2895600"/>
            <a:ext cx="322524" cy="369332"/>
          </a:xfrm>
          <a:prstGeom prst="rect">
            <a:avLst/>
          </a:prstGeom>
          <a:noFill/>
          <a:ln w="9525">
            <a:noFill/>
            <a:miter lim="800000"/>
            <a:headEnd/>
            <a:tailEnd/>
          </a:ln>
        </p:spPr>
        <p:txBody>
          <a:bodyPr wrap="none">
            <a:spAutoFit/>
          </a:bodyPr>
          <a:lstStyle/>
          <a:p>
            <a:r>
              <a:rPr lang="en-US" i="1" dirty="0" smtClean="0"/>
              <a:t>v</a:t>
            </a:r>
            <a:r>
              <a:rPr lang="en-US" i="1" baseline="-25000" dirty="0" smtClean="0"/>
              <a:t>i</a:t>
            </a:r>
            <a:endParaRPr lang="en-US" i="1" baseline="-25000" dirty="0"/>
          </a:p>
        </p:txBody>
      </p:sp>
      <p:sp>
        <p:nvSpPr>
          <p:cNvPr id="21563" name="Text Box 29"/>
          <p:cNvSpPr txBox="1">
            <a:spLocks noChangeArrowheads="1"/>
          </p:cNvSpPr>
          <p:nvPr/>
        </p:nvSpPr>
        <p:spPr bwMode="auto">
          <a:xfrm>
            <a:off x="5105400" y="2895600"/>
            <a:ext cx="2607573" cy="400110"/>
          </a:xfrm>
          <a:prstGeom prst="rect">
            <a:avLst/>
          </a:prstGeom>
          <a:noFill/>
          <a:ln w="9525">
            <a:noFill/>
            <a:miter lim="800000"/>
            <a:headEnd/>
            <a:tailEnd/>
          </a:ln>
        </p:spPr>
        <p:txBody>
          <a:bodyPr wrap="none">
            <a:spAutoFit/>
          </a:bodyPr>
          <a:lstStyle/>
          <a:p>
            <a:r>
              <a:rPr lang="en-US" sz="2000" i="1" dirty="0" err="1" smtClean="0"/>
              <a:t>e</a:t>
            </a:r>
            <a:r>
              <a:rPr lang="en-US" sz="2000" i="1" baseline="-25000" dirty="0" err="1" smtClean="0"/>
              <a:t>j</a:t>
            </a:r>
            <a:r>
              <a:rPr lang="en-US" sz="2000" dirty="0" smtClean="0"/>
              <a:t> </a:t>
            </a:r>
            <a:r>
              <a:rPr lang="el-GR" sz="2000" dirty="0" smtClean="0"/>
              <a:t> </a:t>
            </a:r>
            <a:r>
              <a:rPr lang="en-US" sz="2000" dirty="0" smtClean="0"/>
              <a:t>: </a:t>
            </a:r>
            <a:r>
              <a:rPr lang="el-GR" sz="2000" dirty="0" smtClean="0"/>
              <a:t>ακμή στα αριστερά</a:t>
            </a:r>
            <a:endParaRPr lang="en-US" sz="2000" dirty="0"/>
          </a:p>
        </p:txBody>
      </p:sp>
      <p:sp>
        <p:nvSpPr>
          <p:cNvPr id="21561" name="Text Box 32"/>
          <p:cNvSpPr txBox="1">
            <a:spLocks noChangeArrowheads="1"/>
          </p:cNvSpPr>
          <p:nvPr/>
        </p:nvSpPr>
        <p:spPr bwMode="auto">
          <a:xfrm>
            <a:off x="5105400" y="2438400"/>
            <a:ext cx="2923044" cy="400110"/>
          </a:xfrm>
          <a:prstGeom prst="rect">
            <a:avLst/>
          </a:prstGeom>
          <a:noFill/>
          <a:ln w="9525">
            <a:noFill/>
            <a:miter lim="800000"/>
            <a:headEnd/>
            <a:tailEnd/>
          </a:ln>
        </p:spPr>
        <p:txBody>
          <a:bodyPr wrap="none">
            <a:spAutoFit/>
          </a:bodyPr>
          <a:lstStyle/>
          <a:p>
            <a:r>
              <a:rPr lang="en-US" sz="2000" i="1" dirty="0" smtClean="0"/>
              <a:t>v</a:t>
            </a:r>
            <a:r>
              <a:rPr lang="en-US" sz="2000" i="1" baseline="-25000" dirty="0" smtClean="0"/>
              <a:t>i</a:t>
            </a:r>
            <a:r>
              <a:rPr lang="en-US" sz="2000" i="1" dirty="0" smtClean="0"/>
              <a:t>  </a:t>
            </a:r>
            <a:r>
              <a:rPr lang="en-US" sz="2000" dirty="0"/>
              <a:t>: </a:t>
            </a:r>
            <a:r>
              <a:rPr lang="el-GR" sz="2000" dirty="0" err="1" smtClean="0"/>
              <a:t>συγχωνευτική</a:t>
            </a:r>
            <a:r>
              <a:rPr lang="el-GR" sz="2000" dirty="0" smtClean="0"/>
              <a:t> κορυφή</a:t>
            </a:r>
            <a:endParaRPr lang="en-US" sz="2000" dirty="0"/>
          </a:p>
        </p:txBody>
      </p:sp>
      <p:sp>
        <p:nvSpPr>
          <p:cNvPr id="21559" name="Text Box 35"/>
          <p:cNvSpPr txBox="1">
            <a:spLocks noChangeArrowheads="1"/>
          </p:cNvSpPr>
          <p:nvPr/>
        </p:nvSpPr>
        <p:spPr bwMode="auto">
          <a:xfrm>
            <a:off x="5105400" y="3352800"/>
            <a:ext cx="2227085" cy="400110"/>
          </a:xfrm>
          <a:prstGeom prst="rect">
            <a:avLst/>
          </a:prstGeom>
          <a:noFill/>
          <a:ln w="9525">
            <a:noFill/>
            <a:miter lim="800000"/>
            <a:headEnd/>
            <a:tailEnd/>
          </a:ln>
        </p:spPr>
        <p:txBody>
          <a:bodyPr wrap="none">
            <a:spAutoFit/>
          </a:bodyPr>
          <a:lstStyle/>
          <a:p>
            <a:r>
              <a:rPr lang="en-US" sz="2000" i="1" dirty="0" err="1" smtClean="0"/>
              <a:t>e</a:t>
            </a:r>
            <a:r>
              <a:rPr lang="en-US" sz="2000" i="1" baseline="-25000" dirty="0" err="1" smtClean="0"/>
              <a:t>k</a:t>
            </a:r>
            <a:r>
              <a:rPr lang="en-US" sz="2000" dirty="0" smtClean="0"/>
              <a:t>  </a:t>
            </a:r>
            <a:r>
              <a:rPr lang="en-US" sz="2000" dirty="0"/>
              <a:t>: </a:t>
            </a:r>
            <a:r>
              <a:rPr lang="el-GR" sz="2000" dirty="0" smtClean="0"/>
              <a:t>ακμή στα δεξιά</a:t>
            </a:r>
            <a:endParaRPr lang="en-US" sz="2000" dirty="0"/>
          </a:p>
        </p:txBody>
      </p:sp>
      <p:sp>
        <p:nvSpPr>
          <p:cNvPr id="21516" name="Freeform 51"/>
          <p:cNvSpPr>
            <a:spLocks/>
          </p:cNvSpPr>
          <p:nvPr/>
        </p:nvSpPr>
        <p:spPr bwMode="auto">
          <a:xfrm>
            <a:off x="1143000" y="1905000"/>
            <a:ext cx="3048000" cy="3124200"/>
          </a:xfrm>
          <a:custGeom>
            <a:avLst/>
            <a:gdLst>
              <a:gd name="T0" fmla="*/ 1056 w 1920"/>
              <a:gd name="T1" fmla="*/ 864 h 1968"/>
              <a:gd name="T2" fmla="*/ 672 w 1920"/>
              <a:gd name="T3" fmla="*/ 576 h 1968"/>
              <a:gd name="T4" fmla="*/ 528 w 1920"/>
              <a:gd name="T5" fmla="*/ 0 h 1968"/>
              <a:gd name="T6" fmla="*/ 0 w 1920"/>
              <a:gd name="T7" fmla="*/ 336 h 1968"/>
              <a:gd name="T8" fmla="*/ 384 w 1920"/>
              <a:gd name="T9" fmla="*/ 1344 h 1968"/>
              <a:gd name="T10" fmla="*/ 240 w 1920"/>
              <a:gd name="T11" fmla="*/ 1632 h 1968"/>
              <a:gd name="T12" fmla="*/ 672 w 1920"/>
              <a:gd name="T13" fmla="*/ 1968 h 1968"/>
              <a:gd name="T14" fmla="*/ 1248 w 1920"/>
              <a:gd name="T15" fmla="*/ 1824 h 1968"/>
              <a:gd name="T16" fmla="*/ 1824 w 1920"/>
              <a:gd name="T17" fmla="*/ 1392 h 1968"/>
              <a:gd name="T18" fmla="*/ 912 w 1920"/>
              <a:gd name="T19" fmla="*/ 1584 h 1968"/>
              <a:gd name="T20" fmla="*/ 960 w 1920"/>
              <a:gd name="T21" fmla="*/ 1392 h 1968"/>
              <a:gd name="T22" fmla="*/ 1920 w 1920"/>
              <a:gd name="T23" fmla="*/ 624 h 1968"/>
              <a:gd name="T24" fmla="*/ 1296 w 1920"/>
              <a:gd name="T25" fmla="*/ 240 h 1968"/>
              <a:gd name="T26" fmla="*/ 1056 w 1920"/>
              <a:gd name="T27" fmla="*/ 864 h 196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20"/>
              <a:gd name="T43" fmla="*/ 0 h 1968"/>
              <a:gd name="T44" fmla="*/ 1920 w 1920"/>
              <a:gd name="T45" fmla="*/ 1968 h 196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20" h="1968">
                <a:moveTo>
                  <a:pt x="1056" y="864"/>
                </a:moveTo>
                <a:lnTo>
                  <a:pt x="672" y="576"/>
                </a:lnTo>
                <a:lnTo>
                  <a:pt x="528" y="0"/>
                </a:lnTo>
                <a:lnTo>
                  <a:pt x="0" y="336"/>
                </a:lnTo>
                <a:lnTo>
                  <a:pt x="384" y="1344"/>
                </a:lnTo>
                <a:lnTo>
                  <a:pt x="240" y="1632"/>
                </a:lnTo>
                <a:lnTo>
                  <a:pt x="672" y="1968"/>
                </a:lnTo>
                <a:lnTo>
                  <a:pt x="1248" y="1824"/>
                </a:lnTo>
                <a:lnTo>
                  <a:pt x="1824" y="1392"/>
                </a:lnTo>
                <a:lnTo>
                  <a:pt x="912" y="1584"/>
                </a:lnTo>
                <a:lnTo>
                  <a:pt x="960" y="1392"/>
                </a:lnTo>
                <a:lnTo>
                  <a:pt x="1920" y="624"/>
                </a:lnTo>
                <a:lnTo>
                  <a:pt x="1296" y="240"/>
                </a:lnTo>
                <a:lnTo>
                  <a:pt x="1056" y="864"/>
                </a:lnTo>
                <a:close/>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848948" name="Oval 52"/>
          <p:cNvSpPr>
            <a:spLocks noChangeArrowheads="1"/>
          </p:cNvSpPr>
          <p:nvPr/>
        </p:nvSpPr>
        <p:spPr bwMode="auto">
          <a:xfrm>
            <a:off x="1676400" y="39624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848949" name="Line 53"/>
          <p:cNvSpPr>
            <a:spLocks noChangeShapeType="1"/>
          </p:cNvSpPr>
          <p:nvPr/>
        </p:nvSpPr>
        <p:spPr bwMode="auto">
          <a:xfrm flipH="1">
            <a:off x="1752600" y="3276600"/>
            <a:ext cx="1066800" cy="762000"/>
          </a:xfrm>
          <a:prstGeom prst="line">
            <a:avLst/>
          </a:prstGeom>
          <a:noFill/>
          <a:ln w="25400">
            <a:solidFill>
              <a:srgbClr val="C00000"/>
            </a:solidFill>
            <a:prstDash val="dash"/>
            <a:round/>
            <a:headEnd/>
            <a:tailEnd/>
          </a:ln>
        </p:spPr>
        <p:txBody>
          <a:bodyPr/>
          <a:lstStyle/>
          <a:p>
            <a:endParaRPr lang="en-US"/>
          </a:p>
        </p:txBody>
      </p:sp>
      <p:sp>
        <p:nvSpPr>
          <p:cNvPr id="848950" name="Oval 54"/>
          <p:cNvSpPr>
            <a:spLocks noChangeArrowheads="1"/>
          </p:cNvSpPr>
          <p:nvPr/>
        </p:nvSpPr>
        <p:spPr bwMode="auto">
          <a:xfrm>
            <a:off x="2787650" y="3216275"/>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grpSp>
        <p:nvGrpSpPr>
          <p:cNvPr id="8" name="Group 60"/>
          <p:cNvGrpSpPr>
            <a:grpSpLocks/>
          </p:cNvGrpSpPr>
          <p:nvPr/>
        </p:nvGrpSpPr>
        <p:grpSpPr bwMode="auto">
          <a:xfrm>
            <a:off x="4876803" y="1905003"/>
            <a:ext cx="2135190" cy="369888"/>
            <a:chOff x="3072" y="1200"/>
            <a:chExt cx="1345" cy="233"/>
          </a:xfrm>
        </p:grpSpPr>
        <p:sp>
          <p:nvSpPr>
            <p:cNvPr id="21557" name="Text Box 57"/>
            <p:cNvSpPr txBox="1">
              <a:spLocks noChangeArrowheads="1"/>
            </p:cNvSpPr>
            <p:nvPr/>
          </p:nvSpPr>
          <p:spPr bwMode="auto">
            <a:xfrm>
              <a:off x="3216" y="1200"/>
              <a:ext cx="1201" cy="233"/>
            </a:xfrm>
            <a:prstGeom prst="rect">
              <a:avLst/>
            </a:prstGeom>
            <a:noFill/>
            <a:ln w="9525">
              <a:noFill/>
              <a:miter lim="800000"/>
              <a:headEnd/>
              <a:tailEnd/>
            </a:ln>
          </p:spPr>
          <p:txBody>
            <a:bodyPr wrap="none">
              <a:spAutoFit/>
            </a:bodyPr>
            <a:lstStyle/>
            <a:p>
              <a:r>
                <a:rPr lang="el-GR" dirty="0" smtClean="0"/>
                <a:t>Σε μία σάρωση;;;;</a:t>
              </a:r>
              <a:r>
                <a:rPr lang="en-US" dirty="0" smtClean="0"/>
                <a:t> </a:t>
              </a:r>
              <a:endParaRPr lang="en-US" dirty="0"/>
            </a:p>
          </p:txBody>
        </p:sp>
        <p:sp>
          <p:nvSpPr>
            <p:cNvPr id="21558" name="AutoShape 58"/>
            <p:cNvSpPr>
              <a:spLocks noChangeArrowheads="1"/>
            </p:cNvSpPr>
            <p:nvPr/>
          </p:nvSpPr>
          <p:spPr bwMode="auto">
            <a:xfrm>
              <a:off x="3072" y="1248"/>
              <a:ext cx="144" cy="144"/>
            </a:xfrm>
            <a:prstGeom prst="irregularSeal1">
              <a:avLst/>
            </a:prstGeom>
            <a:solidFill>
              <a:srgbClr val="00FF00"/>
            </a:solidFill>
            <a:ln w="9525">
              <a:solidFill>
                <a:srgbClr val="00FF00"/>
              </a:solidFill>
              <a:miter lim="800000"/>
              <a:headEnd/>
              <a:tailEnd/>
            </a:ln>
          </p:spPr>
          <p:txBody>
            <a:bodyPr wrap="none" anchor="ctr"/>
            <a:lstStyle/>
            <a:p>
              <a:endParaRPr lang="en-US"/>
            </a:p>
          </p:txBody>
        </p:sp>
      </p:grpSp>
      <p:grpSp>
        <p:nvGrpSpPr>
          <p:cNvPr id="9" name="Group 61"/>
          <p:cNvGrpSpPr>
            <a:grpSpLocks/>
          </p:cNvGrpSpPr>
          <p:nvPr/>
        </p:nvGrpSpPr>
        <p:grpSpPr bwMode="auto">
          <a:xfrm>
            <a:off x="381000" y="1219201"/>
            <a:ext cx="8534411" cy="646113"/>
            <a:chOff x="480" y="768"/>
            <a:chExt cx="5136" cy="407"/>
          </a:xfrm>
        </p:grpSpPr>
        <p:sp>
          <p:nvSpPr>
            <p:cNvPr id="21555" name="Text Box 55"/>
            <p:cNvSpPr txBox="1">
              <a:spLocks noChangeArrowheads="1"/>
            </p:cNvSpPr>
            <p:nvPr/>
          </p:nvSpPr>
          <p:spPr bwMode="auto">
            <a:xfrm>
              <a:off x="618" y="768"/>
              <a:ext cx="4998" cy="407"/>
            </a:xfrm>
            <a:prstGeom prst="rect">
              <a:avLst/>
            </a:prstGeom>
            <a:noFill/>
            <a:ln w="9525">
              <a:noFill/>
              <a:miter lim="800000"/>
              <a:headEnd/>
              <a:tailEnd/>
            </a:ln>
          </p:spPr>
          <p:txBody>
            <a:bodyPr wrap="square">
              <a:spAutoFit/>
            </a:bodyPr>
            <a:lstStyle/>
            <a:p>
              <a:r>
                <a:rPr lang="el-GR" dirty="0" smtClean="0"/>
                <a:t>Οι </a:t>
              </a:r>
              <a:r>
                <a:rPr lang="el-GR" dirty="0" err="1" smtClean="0"/>
                <a:t>συγχωνευτικές</a:t>
              </a:r>
              <a:r>
                <a:rPr lang="el-GR" dirty="0" smtClean="0"/>
                <a:t> μπορούν να αντιμετωπισθούν με τον ίδιο σε μία προς τα πάνω σάρωση όπως οι διχαστικές σε μία προς τα κάτω σάρωση.</a:t>
              </a:r>
              <a:endParaRPr lang="en-US" dirty="0">
                <a:sym typeface="Symbol" pitchFamily="18" charset="2"/>
              </a:endParaRPr>
            </a:p>
          </p:txBody>
        </p:sp>
        <p:sp>
          <p:nvSpPr>
            <p:cNvPr id="21556" name="AutoShape 59"/>
            <p:cNvSpPr>
              <a:spLocks noChangeArrowheads="1"/>
            </p:cNvSpPr>
            <p:nvPr/>
          </p:nvSpPr>
          <p:spPr bwMode="auto">
            <a:xfrm>
              <a:off x="480" y="816"/>
              <a:ext cx="144" cy="144"/>
            </a:xfrm>
            <a:prstGeom prst="irregularSeal1">
              <a:avLst/>
            </a:prstGeom>
            <a:solidFill>
              <a:srgbClr val="00FF00"/>
            </a:solidFill>
            <a:ln w="9525">
              <a:solidFill>
                <a:srgbClr val="00FF00"/>
              </a:solidFill>
              <a:miter lim="800000"/>
              <a:headEnd/>
              <a:tailEnd/>
            </a:ln>
          </p:spPr>
          <p:txBody>
            <a:bodyPr wrap="none" anchor="ctr"/>
            <a:lstStyle/>
            <a:p>
              <a:endParaRPr lang="en-US"/>
            </a:p>
          </p:txBody>
        </p:sp>
      </p:grpSp>
      <p:sp>
        <p:nvSpPr>
          <p:cNvPr id="21553" name="Text Box 63"/>
          <p:cNvSpPr txBox="1">
            <a:spLocks noChangeArrowheads="1"/>
          </p:cNvSpPr>
          <p:nvPr/>
        </p:nvSpPr>
        <p:spPr bwMode="auto">
          <a:xfrm>
            <a:off x="5486400" y="5181600"/>
            <a:ext cx="2672078" cy="369332"/>
          </a:xfrm>
          <a:prstGeom prst="rect">
            <a:avLst/>
          </a:prstGeom>
          <a:noFill/>
          <a:ln w="9525">
            <a:noFill/>
            <a:miter lim="800000"/>
            <a:headEnd/>
            <a:tailEnd/>
          </a:ln>
        </p:spPr>
        <p:txBody>
          <a:bodyPr wrap="none">
            <a:spAutoFit/>
          </a:bodyPr>
          <a:lstStyle/>
          <a:p>
            <a:r>
              <a:rPr lang="el-GR" dirty="0" smtClean="0">
                <a:solidFill>
                  <a:schemeClr val="accent3">
                    <a:lumMod val="50000"/>
                  </a:schemeClr>
                </a:solidFill>
              </a:rPr>
              <a:t>Σύνδεσε την </a:t>
            </a:r>
            <a:r>
              <a:rPr lang="en-US" i="1" dirty="0" smtClean="0">
                <a:solidFill>
                  <a:schemeClr val="accent3">
                    <a:lumMod val="50000"/>
                  </a:schemeClr>
                </a:solidFill>
              </a:rPr>
              <a:t>v</a:t>
            </a:r>
            <a:r>
              <a:rPr lang="en-US" i="1" baseline="-25000" dirty="0" smtClean="0">
                <a:solidFill>
                  <a:schemeClr val="accent3">
                    <a:lumMod val="50000"/>
                  </a:schemeClr>
                </a:solidFill>
              </a:rPr>
              <a:t>i</a:t>
            </a:r>
            <a:r>
              <a:rPr lang="en-US" dirty="0" smtClean="0">
                <a:solidFill>
                  <a:schemeClr val="accent3">
                    <a:lumMod val="50000"/>
                  </a:schemeClr>
                </a:solidFill>
              </a:rPr>
              <a:t>  </a:t>
            </a:r>
            <a:r>
              <a:rPr lang="el-GR" dirty="0" smtClean="0">
                <a:solidFill>
                  <a:schemeClr val="accent3">
                    <a:lumMod val="50000"/>
                  </a:schemeClr>
                </a:solidFill>
              </a:rPr>
              <a:t>με την </a:t>
            </a:r>
            <a:r>
              <a:rPr lang="en-US" i="1" dirty="0" err="1" smtClean="0">
                <a:solidFill>
                  <a:schemeClr val="accent3">
                    <a:lumMod val="50000"/>
                  </a:schemeClr>
                </a:solidFill>
              </a:rPr>
              <a:t>v</a:t>
            </a:r>
            <a:r>
              <a:rPr lang="en-US" i="1" baseline="-25000" dirty="0" err="1" smtClean="0">
                <a:solidFill>
                  <a:schemeClr val="accent3">
                    <a:lumMod val="50000"/>
                  </a:schemeClr>
                </a:solidFill>
              </a:rPr>
              <a:t>m</a:t>
            </a:r>
            <a:r>
              <a:rPr lang="en-US" dirty="0" smtClean="0">
                <a:solidFill>
                  <a:schemeClr val="accent3">
                    <a:lumMod val="50000"/>
                  </a:schemeClr>
                </a:solidFill>
              </a:rPr>
              <a:t>.  </a:t>
            </a:r>
            <a:endParaRPr lang="en-US" dirty="0">
              <a:solidFill>
                <a:schemeClr val="accent3">
                  <a:lumMod val="50000"/>
                </a:schemeClr>
              </a:solidFill>
            </a:endParaRPr>
          </a:p>
        </p:txBody>
      </p:sp>
      <p:sp>
        <p:nvSpPr>
          <p:cNvPr id="21549" name="Text Box 68"/>
          <p:cNvSpPr txBox="1">
            <a:spLocks noChangeArrowheads="1"/>
          </p:cNvSpPr>
          <p:nvPr/>
        </p:nvSpPr>
        <p:spPr bwMode="auto">
          <a:xfrm>
            <a:off x="5105400" y="3962400"/>
            <a:ext cx="3886200" cy="923330"/>
          </a:xfrm>
          <a:prstGeom prst="rect">
            <a:avLst/>
          </a:prstGeom>
          <a:noFill/>
          <a:ln w="9525">
            <a:noFill/>
            <a:miter lim="800000"/>
            <a:headEnd/>
            <a:tailEnd/>
          </a:ln>
        </p:spPr>
        <p:txBody>
          <a:bodyPr wrap="square">
            <a:spAutoFit/>
          </a:bodyPr>
          <a:lstStyle/>
          <a:p>
            <a:r>
              <a:rPr lang="en-US" i="1" dirty="0" err="1" smtClean="0"/>
              <a:t>v</a:t>
            </a:r>
            <a:r>
              <a:rPr lang="en-US" i="1" baseline="-25000" dirty="0" err="1" smtClean="0"/>
              <a:t>m</a:t>
            </a:r>
            <a:r>
              <a:rPr lang="en-US" i="1" dirty="0" smtClean="0"/>
              <a:t>   </a:t>
            </a:r>
            <a:r>
              <a:rPr lang="en-US" dirty="0"/>
              <a:t>: </a:t>
            </a:r>
            <a:r>
              <a:rPr lang="el-GR" dirty="0" smtClean="0"/>
              <a:t>ψηλότερη κορυφή κάτω από τη </a:t>
            </a:r>
            <a:r>
              <a:rPr lang="en-US" dirty="0" smtClean="0"/>
              <a:t> </a:t>
            </a:r>
            <a:endParaRPr lang="en-US" dirty="0"/>
          </a:p>
          <a:p>
            <a:r>
              <a:rPr lang="en-US" dirty="0"/>
              <a:t>        </a:t>
            </a:r>
            <a:r>
              <a:rPr lang="el-GR" dirty="0" smtClean="0"/>
              <a:t>γραμμή σάρωσης και μεταξύ</a:t>
            </a:r>
            <a:endParaRPr lang="en-US" dirty="0"/>
          </a:p>
          <a:p>
            <a:r>
              <a:rPr lang="en-US" dirty="0"/>
              <a:t>        </a:t>
            </a:r>
            <a:r>
              <a:rPr lang="el-GR" dirty="0" smtClean="0"/>
              <a:t>των </a:t>
            </a:r>
            <a:r>
              <a:rPr lang="en-US" i="1" dirty="0" err="1" smtClean="0"/>
              <a:t>e</a:t>
            </a:r>
            <a:r>
              <a:rPr lang="en-US" i="1" baseline="-25000" dirty="0" err="1" smtClean="0"/>
              <a:t>j</a:t>
            </a:r>
            <a:r>
              <a:rPr lang="en-US" dirty="0" smtClean="0"/>
              <a:t> </a:t>
            </a:r>
            <a:r>
              <a:rPr lang="el-GR" dirty="0" smtClean="0"/>
              <a:t>και </a:t>
            </a:r>
            <a:r>
              <a:rPr lang="en-US" i="1" dirty="0" err="1" smtClean="0"/>
              <a:t>e</a:t>
            </a:r>
            <a:r>
              <a:rPr lang="en-US" i="1" baseline="-25000" dirty="0" err="1" smtClean="0"/>
              <a:t>k</a:t>
            </a:r>
            <a:r>
              <a:rPr lang="en-US" dirty="0" smtClean="0"/>
              <a:t>.</a:t>
            </a:r>
            <a:endParaRPr lang="en-US" dirty="0"/>
          </a:p>
        </p:txBody>
      </p:sp>
      <p:sp>
        <p:nvSpPr>
          <p:cNvPr id="848974" name="Line 78"/>
          <p:cNvSpPr>
            <a:spLocks noChangeShapeType="1"/>
          </p:cNvSpPr>
          <p:nvPr/>
        </p:nvSpPr>
        <p:spPr bwMode="auto">
          <a:xfrm flipH="1">
            <a:off x="2678904" y="3759994"/>
            <a:ext cx="450058" cy="347662"/>
          </a:xfrm>
          <a:prstGeom prst="line">
            <a:avLst/>
          </a:prstGeom>
          <a:noFill/>
          <a:ln w="50800">
            <a:solidFill>
              <a:schemeClr val="bg1"/>
            </a:solidFill>
            <a:round/>
            <a:headEnd/>
            <a:tailEnd/>
          </a:ln>
        </p:spPr>
        <p:txBody>
          <a:bodyPr/>
          <a:lstStyle/>
          <a:p>
            <a:endParaRPr lang="en-US"/>
          </a:p>
        </p:txBody>
      </p:sp>
      <p:sp>
        <p:nvSpPr>
          <p:cNvPr id="21544" name="Text Box 81"/>
          <p:cNvSpPr txBox="1">
            <a:spLocks noChangeArrowheads="1"/>
          </p:cNvSpPr>
          <p:nvPr/>
        </p:nvSpPr>
        <p:spPr bwMode="auto">
          <a:xfrm>
            <a:off x="2057400" y="3733800"/>
            <a:ext cx="409086" cy="369332"/>
          </a:xfrm>
          <a:prstGeom prst="rect">
            <a:avLst/>
          </a:prstGeom>
          <a:noFill/>
          <a:ln w="9525">
            <a:noFill/>
            <a:miter lim="800000"/>
            <a:headEnd/>
            <a:tailEnd/>
          </a:ln>
        </p:spPr>
        <p:txBody>
          <a:bodyPr wrap="none">
            <a:spAutoFit/>
          </a:bodyPr>
          <a:lstStyle/>
          <a:p>
            <a:r>
              <a:rPr lang="en-US" i="1" dirty="0" err="1" smtClean="0"/>
              <a:t>v</a:t>
            </a:r>
            <a:r>
              <a:rPr lang="en-US" i="1" baseline="-25000" dirty="0" err="1" smtClean="0"/>
              <a:t>m</a:t>
            </a:r>
            <a:endParaRPr lang="en-US" i="1" baseline="-25000" dirty="0"/>
          </a:p>
        </p:txBody>
      </p:sp>
      <p:sp>
        <p:nvSpPr>
          <p:cNvPr id="848979" name="Line 83"/>
          <p:cNvSpPr>
            <a:spLocks noChangeShapeType="1"/>
          </p:cNvSpPr>
          <p:nvPr/>
        </p:nvSpPr>
        <p:spPr bwMode="auto">
          <a:xfrm flipH="1">
            <a:off x="2438400" y="3276600"/>
            <a:ext cx="381000" cy="381000"/>
          </a:xfrm>
          <a:prstGeom prst="line">
            <a:avLst/>
          </a:prstGeom>
          <a:noFill/>
          <a:ln w="25400">
            <a:solidFill>
              <a:srgbClr val="C00000"/>
            </a:solidFill>
            <a:prstDash val="dash"/>
            <a:round/>
            <a:headEnd/>
            <a:tailEnd/>
          </a:ln>
        </p:spPr>
        <p:txBody>
          <a:bodyPr/>
          <a:lstStyle/>
          <a:p>
            <a:endParaRPr lang="en-US"/>
          </a:p>
        </p:txBody>
      </p:sp>
      <p:grpSp>
        <p:nvGrpSpPr>
          <p:cNvPr id="15" name="Group 86"/>
          <p:cNvGrpSpPr>
            <a:grpSpLocks/>
          </p:cNvGrpSpPr>
          <p:nvPr/>
        </p:nvGrpSpPr>
        <p:grpSpPr bwMode="auto">
          <a:xfrm>
            <a:off x="304800" y="5715004"/>
            <a:ext cx="9045589" cy="646113"/>
            <a:chOff x="192" y="3360"/>
            <a:chExt cx="5698" cy="407"/>
          </a:xfrm>
        </p:grpSpPr>
        <p:sp>
          <p:nvSpPr>
            <p:cNvPr id="21542" name="Text Box 87"/>
            <p:cNvSpPr txBox="1">
              <a:spLocks noChangeArrowheads="1"/>
            </p:cNvSpPr>
            <p:nvPr/>
          </p:nvSpPr>
          <p:spPr bwMode="auto">
            <a:xfrm>
              <a:off x="336" y="3360"/>
              <a:ext cx="5554" cy="407"/>
            </a:xfrm>
            <a:prstGeom prst="rect">
              <a:avLst/>
            </a:prstGeom>
            <a:noFill/>
            <a:ln w="9525">
              <a:noFill/>
              <a:miter lim="800000"/>
              <a:headEnd/>
              <a:tailEnd/>
            </a:ln>
          </p:spPr>
          <p:txBody>
            <a:bodyPr wrap="none">
              <a:spAutoFit/>
            </a:bodyPr>
            <a:lstStyle/>
            <a:p>
              <a:r>
                <a:rPr lang="el-GR" dirty="0" err="1" smtClean="0"/>
                <a:t>Έλεξγε</a:t>
              </a:r>
              <a:r>
                <a:rPr lang="el-GR" dirty="0" smtClean="0"/>
                <a:t> αν ο παλιός βοηθός είναι </a:t>
              </a:r>
              <a:r>
                <a:rPr lang="el-GR" dirty="0" err="1" smtClean="0"/>
                <a:t>συγχωνευτική</a:t>
              </a:r>
              <a:r>
                <a:rPr lang="el-GR" dirty="0" smtClean="0"/>
                <a:t> κορυφή και τότε πρόσθεσε μία διαγώνιο</a:t>
              </a:r>
              <a:r>
                <a:rPr lang="en-US" dirty="0" smtClean="0"/>
                <a:t>.  </a:t>
              </a:r>
              <a:endParaRPr lang="en-US" dirty="0"/>
            </a:p>
            <a:p>
              <a:r>
                <a:rPr lang="en-US" dirty="0" smtClean="0"/>
                <a:t>(</a:t>
              </a:r>
              <a:r>
                <a:rPr lang="el-GR" dirty="0" smtClean="0"/>
                <a:t>Η διαγώνιος πάντα προστίθεται αν ο νέος βοηθός είναι διχαστικός)</a:t>
              </a:r>
              <a:r>
                <a:rPr lang="en-US" dirty="0" smtClean="0"/>
                <a:t>. </a:t>
              </a:r>
              <a:endParaRPr lang="en-US" dirty="0"/>
            </a:p>
          </p:txBody>
        </p:sp>
        <p:sp>
          <p:nvSpPr>
            <p:cNvPr id="21543" name="AutoShape 88"/>
            <p:cNvSpPr>
              <a:spLocks noChangeArrowheads="1"/>
            </p:cNvSpPr>
            <p:nvPr/>
          </p:nvSpPr>
          <p:spPr bwMode="auto">
            <a:xfrm>
              <a:off x="192" y="3408"/>
              <a:ext cx="144" cy="144"/>
            </a:xfrm>
            <a:prstGeom prst="star4">
              <a:avLst>
                <a:gd name="adj" fmla="val 12500"/>
              </a:avLst>
            </a:prstGeom>
            <a:solidFill>
              <a:srgbClr val="00FFFF"/>
            </a:solidFill>
            <a:ln w="9525">
              <a:solidFill>
                <a:srgbClr val="00FFFF"/>
              </a:solidFill>
              <a:miter lim="800000"/>
              <a:headEnd/>
              <a:tailEnd/>
            </a:ln>
          </p:spPr>
          <p:txBody>
            <a:bodyPr wrap="none" anchor="ctr"/>
            <a:lstStyle/>
            <a:p>
              <a:endParaRPr lang="en-US"/>
            </a:p>
          </p:txBody>
        </p:sp>
      </p:grpSp>
      <p:grpSp>
        <p:nvGrpSpPr>
          <p:cNvPr id="17" name="Group 85"/>
          <p:cNvGrpSpPr>
            <a:grpSpLocks/>
          </p:cNvGrpSpPr>
          <p:nvPr/>
        </p:nvGrpSpPr>
        <p:grpSpPr bwMode="auto">
          <a:xfrm>
            <a:off x="304800" y="5334000"/>
            <a:ext cx="5191130" cy="369888"/>
            <a:chOff x="192" y="3360"/>
            <a:chExt cx="3270" cy="233"/>
          </a:xfrm>
        </p:grpSpPr>
        <p:sp>
          <p:nvSpPr>
            <p:cNvPr id="21540" name="Text Box 75"/>
            <p:cNvSpPr txBox="1">
              <a:spLocks noChangeArrowheads="1"/>
            </p:cNvSpPr>
            <p:nvPr/>
          </p:nvSpPr>
          <p:spPr bwMode="auto">
            <a:xfrm>
              <a:off x="336" y="3360"/>
              <a:ext cx="3126" cy="233"/>
            </a:xfrm>
            <a:prstGeom prst="rect">
              <a:avLst/>
            </a:prstGeom>
            <a:noFill/>
            <a:ln w="9525">
              <a:noFill/>
              <a:miter lim="800000"/>
              <a:headEnd/>
              <a:tailEnd/>
            </a:ln>
          </p:spPr>
          <p:txBody>
            <a:bodyPr wrap="none">
              <a:spAutoFit/>
            </a:bodyPr>
            <a:lstStyle/>
            <a:p>
              <a:r>
                <a:rPr lang="el-GR" dirty="0" smtClean="0"/>
                <a:t>Η </a:t>
              </a:r>
              <a:r>
                <a:rPr lang="en-US" i="1" dirty="0" err="1" smtClean="0"/>
                <a:t>v</a:t>
              </a:r>
              <a:r>
                <a:rPr lang="en-US" i="1" baseline="-25000" dirty="0" err="1" smtClean="0"/>
                <a:t>m</a:t>
              </a:r>
              <a:r>
                <a:rPr lang="en-US" dirty="0" smtClean="0"/>
                <a:t>  </a:t>
              </a:r>
              <a:r>
                <a:rPr lang="el-GR" dirty="0" smtClean="0"/>
                <a:t>θα αντικαταστήσει την </a:t>
              </a:r>
              <a:r>
                <a:rPr lang="en-US" i="1" dirty="0" smtClean="0"/>
                <a:t>v</a:t>
              </a:r>
              <a:r>
                <a:rPr lang="en-US" i="1" baseline="-25000" dirty="0" smtClean="0"/>
                <a:t>i</a:t>
              </a:r>
              <a:r>
                <a:rPr lang="en-US" dirty="0" smtClean="0"/>
                <a:t> </a:t>
              </a:r>
              <a:r>
                <a:rPr lang="el-GR" dirty="0" smtClean="0"/>
                <a:t>ως βοηθός της </a:t>
              </a:r>
              <a:r>
                <a:rPr lang="en-US" i="1" dirty="0" err="1" smtClean="0"/>
                <a:t>e</a:t>
              </a:r>
              <a:r>
                <a:rPr lang="en-US" i="1" baseline="-25000" dirty="0" err="1" smtClean="0"/>
                <a:t>j</a:t>
              </a:r>
              <a:r>
                <a:rPr lang="en-US" dirty="0" smtClean="0"/>
                <a:t>.  </a:t>
              </a:r>
              <a:endParaRPr lang="en-US" dirty="0"/>
            </a:p>
          </p:txBody>
        </p:sp>
        <p:sp>
          <p:nvSpPr>
            <p:cNvPr id="21541" name="AutoShape 84"/>
            <p:cNvSpPr>
              <a:spLocks noChangeArrowheads="1"/>
            </p:cNvSpPr>
            <p:nvPr/>
          </p:nvSpPr>
          <p:spPr bwMode="auto">
            <a:xfrm>
              <a:off x="192" y="3408"/>
              <a:ext cx="144" cy="144"/>
            </a:xfrm>
            <a:prstGeom prst="star4">
              <a:avLst>
                <a:gd name="adj" fmla="val 12500"/>
              </a:avLst>
            </a:prstGeom>
            <a:solidFill>
              <a:srgbClr val="00FFFF"/>
            </a:solidFill>
            <a:ln w="9525">
              <a:solidFill>
                <a:srgbClr val="00FFFF"/>
              </a:solidFill>
              <a:miter lim="800000"/>
              <a:headEnd/>
              <a:tailEnd/>
            </a:ln>
          </p:spPr>
          <p:txBody>
            <a:bodyPr wrap="none" anchor="ctr"/>
            <a:lstStyle/>
            <a:p>
              <a:endParaRPr lang="en-US"/>
            </a:p>
          </p:txBody>
        </p:sp>
      </p:grpSp>
      <p:grpSp>
        <p:nvGrpSpPr>
          <p:cNvPr id="19" name="Group 90"/>
          <p:cNvGrpSpPr>
            <a:grpSpLocks/>
          </p:cNvGrpSpPr>
          <p:nvPr/>
        </p:nvGrpSpPr>
        <p:grpSpPr bwMode="auto">
          <a:xfrm>
            <a:off x="304800" y="6461125"/>
            <a:ext cx="8643458" cy="369888"/>
            <a:chOff x="192" y="3360"/>
            <a:chExt cx="4998" cy="233"/>
          </a:xfrm>
        </p:grpSpPr>
        <p:sp>
          <p:nvSpPr>
            <p:cNvPr id="21534" name="Text Box 91"/>
            <p:cNvSpPr txBox="1">
              <a:spLocks noChangeArrowheads="1"/>
            </p:cNvSpPr>
            <p:nvPr/>
          </p:nvSpPr>
          <p:spPr bwMode="auto">
            <a:xfrm>
              <a:off x="336" y="3360"/>
              <a:ext cx="4854" cy="233"/>
            </a:xfrm>
            <a:prstGeom prst="rect">
              <a:avLst/>
            </a:prstGeom>
            <a:noFill/>
            <a:ln w="9525">
              <a:noFill/>
              <a:miter lim="800000"/>
              <a:headEnd/>
              <a:tailEnd/>
            </a:ln>
          </p:spPr>
          <p:txBody>
            <a:bodyPr wrap="none">
              <a:spAutoFit/>
            </a:bodyPr>
            <a:lstStyle/>
            <a:p>
              <a:r>
                <a:rPr lang="el-GR" dirty="0" smtClean="0"/>
                <a:t>Αν ο βοηθός της </a:t>
              </a:r>
              <a:r>
                <a:rPr lang="en-US" i="1" dirty="0" err="1" smtClean="0"/>
                <a:t>e</a:t>
              </a:r>
              <a:r>
                <a:rPr lang="en-US" i="1" baseline="-25000" dirty="0" err="1" smtClean="0"/>
                <a:t>j</a:t>
              </a:r>
              <a:r>
                <a:rPr lang="en-US" baseline="-25000" dirty="0" smtClean="0"/>
                <a:t> </a:t>
              </a:r>
              <a:r>
                <a:rPr lang="en-US" dirty="0" smtClean="0"/>
                <a:t> </a:t>
              </a:r>
              <a:r>
                <a:rPr lang="el-GR" dirty="0" smtClean="0"/>
                <a:t>δεν αντικαθίσταται τότε τη συνδέουμε με το χαμηλότερο άκρο της. </a:t>
              </a:r>
              <a:endParaRPr lang="en-US" dirty="0"/>
            </a:p>
          </p:txBody>
        </p:sp>
        <p:sp>
          <p:nvSpPr>
            <p:cNvPr id="21535" name="AutoShape 92"/>
            <p:cNvSpPr>
              <a:spLocks noChangeArrowheads="1"/>
            </p:cNvSpPr>
            <p:nvPr/>
          </p:nvSpPr>
          <p:spPr bwMode="auto">
            <a:xfrm>
              <a:off x="192" y="3408"/>
              <a:ext cx="144" cy="144"/>
            </a:xfrm>
            <a:prstGeom prst="star4">
              <a:avLst>
                <a:gd name="adj" fmla="val 12500"/>
              </a:avLst>
            </a:prstGeom>
            <a:solidFill>
              <a:srgbClr val="00FFFF"/>
            </a:solidFill>
            <a:ln w="9525">
              <a:solidFill>
                <a:srgbClr val="00FFFF"/>
              </a:solidFill>
              <a:miter lim="800000"/>
              <a:headEnd/>
              <a:tailEnd/>
            </a:ln>
          </p:spPr>
          <p:txBody>
            <a:bodyPr wrap="none" anchor="ctr"/>
            <a:lstStyle/>
            <a:p>
              <a:endParaRPr lang="en-US"/>
            </a:p>
          </p:txBody>
        </p:sp>
      </p:grpSp>
      <p:sp>
        <p:nvSpPr>
          <p:cNvPr id="848975" name="Oval 79"/>
          <p:cNvSpPr>
            <a:spLocks noChangeArrowheads="1"/>
          </p:cNvSpPr>
          <p:nvPr/>
        </p:nvSpPr>
        <p:spPr bwMode="auto">
          <a:xfrm>
            <a:off x="2286000" y="36576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8489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48975"/>
                                        </p:tgtEl>
                                        <p:attrNameLst>
                                          <p:attrName>style.visibility</p:attrName>
                                        </p:attrNameLst>
                                      </p:cBhvr>
                                      <p:to>
                                        <p:strVal val="visible"/>
                                      </p:to>
                                    </p:set>
                                  </p:childTnLst>
                                </p:cTn>
                              </p:par>
                            </p:childTnLst>
                          </p:cTn>
                        </p:par>
                        <p:par>
                          <p:cTn id="19" fill="hold">
                            <p:stCondLst>
                              <p:cond delay="0"/>
                            </p:stCondLst>
                            <p:childTnLst>
                              <p:par>
                                <p:cTn id="20" presetID="3" presetClass="entr" presetSubtype="10" fill="hold" grpId="0" nodeType="afterEffect">
                                  <p:stCondLst>
                                    <p:cond delay="0"/>
                                  </p:stCondLst>
                                  <p:childTnLst>
                                    <p:set>
                                      <p:cBhvr>
                                        <p:cTn id="21" dur="1" fill="hold">
                                          <p:stCondLst>
                                            <p:cond delay="0"/>
                                          </p:stCondLst>
                                        </p:cTn>
                                        <p:tgtEl>
                                          <p:spTgt spid="21549"/>
                                        </p:tgtEl>
                                        <p:attrNameLst>
                                          <p:attrName>style.visibility</p:attrName>
                                        </p:attrNameLst>
                                      </p:cBhvr>
                                      <p:to>
                                        <p:strVal val="visible"/>
                                      </p:to>
                                    </p:set>
                                    <p:animEffect transition="in" filter="blinds(horizontal)">
                                      <p:cBhvr>
                                        <p:cTn id="22" dur="500"/>
                                        <p:tgtEl>
                                          <p:spTgt spid="2154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linds(horizontal)">
                                      <p:cBhvr>
                                        <p:cTn id="27" dur="500"/>
                                        <p:tgtEl>
                                          <p:spTgt spid="17"/>
                                        </p:tgtEl>
                                      </p:cBhvr>
                                    </p:animEffect>
                                  </p:childTnLst>
                                </p:cTn>
                              </p:par>
                            </p:childTnLst>
                          </p:cTn>
                        </p:par>
                        <p:par>
                          <p:cTn id="28" fill="hold">
                            <p:stCondLst>
                              <p:cond delay="500"/>
                            </p:stCondLst>
                            <p:childTnLst>
                              <p:par>
                                <p:cTn id="29" presetID="3" presetClass="entr" presetSubtype="10" fill="hold" grpId="0" nodeType="afterEffect">
                                  <p:stCondLst>
                                    <p:cond delay="0"/>
                                  </p:stCondLst>
                                  <p:childTnLst>
                                    <p:set>
                                      <p:cBhvr>
                                        <p:cTn id="30" dur="1" fill="hold">
                                          <p:stCondLst>
                                            <p:cond delay="0"/>
                                          </p:stCondLst>
                                        </p:cTn>
                                        <p:tgtEl>
                                          <p:spTgt spid="21553"/>
                                        </p:tgtEl>
                                        <p:attrNameLst>
                                          <p:attrName>style.visibility</p:attrName>
                                        </p:attrNameLst>
                                      </p:cBhvr>
                                      <p:to>
                                        <p:strVal val="visible"/>
                                      </p:to>
                                    </p:set>
                                    <p:animEffect transition="in" filter="blinds(horizontal)">
                                      <p:cBhvr>
                                        <p:cTn id="31" dur="500"/>
                                        <p:tgtEl>
                                          <p:spTgt spid="21553"/>
                                        </p:tgtEl>
                                      </p:cBhvr>
                                    </p:animEffect>
                                  </p:childTnLst>
                                </p:cTn>
                              </p:par>
                            </p:childTnLst>
                          </p:cTn>
                        </p:par>
                        <p:par>
                          <p:cTn id="32" fill="hold">
                            <p:stCondLst>
                              <p:cond delay="1000"/>
                            </p:stCondLst>
                            <p:childTnLst>
                              <p:par>
                                <p:cTn id="33" presetID="3" presetClass="entr" presetSubtype="10" fill="hold" grpId="0" nodeType="afterEffect">
                                  <p:stCondLst>
                                    <p:cond delay="0"/>
                                  </p:stCondLst>
                                  <p:childTnLst>
                                    <p:set>
                                      <p:cBhvr>
                                        <p:cTn id="34" dur="1" fill="hold">
                                          <p:stCondLst>
                                            <p:cond delay="0"/>
                                          </p:stCondLst>
                                        </p:cTn>
                                        <p:tgtEl>
                                          <p:spTgt spid="848979"/>
                                        </p:tgtEl>
                                        <p:attrNameLst>
                                          <p:attrName>style.visibility</p:attrName>
                                        </p:attrNameLst>
                                      </p:cBhvr>
                                      <p:to>
                                        <p:strVal val="visible"/>
                                      </p:to>
                                    </p:set>
                                    <p:animEffect transition="in" filter="blinds(horizontal)">
                                      <p:cBhvr>
                                        <p:cTn id="35" dur="500"/>
                                        <p:tgtEl>
                                          <p:spTgt spid="848979"/>
                                        </p:tgtEl>
                                      </p:cBhvr>
                                    </p:animEffect>
                                  </p:childTnLst>
                                </p:cTn>
                              </p:par>
                            </p:childTnLst>
                          </p:cTn>
                        </p:par>
                        <p:par>
                          <p:cTn id="36" fill="hold">
                            <p:stCondLst>
                              <p:cond delay="1500"/>
                            </p:stCondLst>
                            <p:childTnLst>
                              <p:par>
                                <p:cTn id="37" presetID="12" presetClass="entr" presetSubtype="4"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slide(fromBottom)">
                                      <p:cBhvr>
                                        <p:cTn id="39" dur="5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xit" presetSubtype="0" fill="hold" grpId="0" nodeType="clickEffect">
                                  <p:stCondLst>
                                    <p:cond delay="0"/>
                                  </p:stCondLst>
                                  <p:childTnLst>
                                    <p:set>
                                      <p:cBhvr>
                                        <p:cTn id="43" dur="1" fill="hold">
                                          <p:stCondLst>
                                            <p:cond delay="0"/>
                                          </p:stCondLst>
                                        </p:cTn>
                                        <p:tgtEl>
                                          <p:spTgt spid="848972"/>
                                        </p:tgtEl>
                                        <p:attrNameLst>
                                          <p:attrName>style.visibility</p:attrName>
                                        </p:attrNameLst>
                                      </p:cBhvr>
                                      <p:to>
                                        <p:strVal val="hidden"/>
                                      </p:to>
                                    </p:set>
                                  </p:childTnLst>
                                </p:cTn>
                              </p:par>
                              <p:par>
                                <p:cTn id="44" presetID="1" presetClass="exit" presetSubtype="0" fill="hold" grpId="1" nodeType="withEffect">
                                  <p:stCondLst>
                                    <p:cond delay="0"/>
                                  </p:stCondLst>
                                  <p:childTnLst>
                                    <p:set>
                                      <p:cBhvr>
                                        <p:cTn id="45" dur="1" fill="hold">
                                          <p:stCondLst>
                                            <p:cond delay="0"/>
                                          </p:stCondLst>
                                        </p:cTn>
                                        <p:tgtEl>
                                          <p:spTgt spid="848975"/>
                                        </p:tgtEl>
                                        <p:attrNameLst>
                                          <p:attrName>style.visibility</p:attrName>
                                        </p:attrNameLst>
                                      </p:cBhvr>
                                      <p:to>
                                        <p:strVal val="hidden"/>
                                      </p:to>
                                    </p:set>
                                  </p:childTnLst>
                                </p:cTn>
                              </p:par>
                              <p:par>
                                <p:cTn id="46" presetID="1" presetClass="exit" presetSubtype="0" fill="hold" grpId="0" nodeType="withEffect">
                                  <p:stCondLst>
                                    <p:cond delay="0"/>
                                  </p:stCondLst>
                                  <p:childTnLst>
                                    <p:set>
                                      <p:cBhvr>
                                        <p:cTn id="47" dur="1" fill="hold">
                                          <p:stCondLst>
                                            <p:cond delay="0"/>
                                          </p:stCondLst>
                                        </p:cTn>
                                        <p:tgtEl>
                                          <p:spTgt spid="848974"/>
                                        </p:tgtEl>
                                        <p:attrNameLst>
                                          <p:attrName>style.visibility</p:attrName>
                                        </p:attrNameLst>
                                      </p:cBhvr>
                                      <p:to>
                                        <p:strVal val="hidden"/>
                                      </p:to>
                                    </p:set>
                                  </p:childTnLst>
                                </p:cTn>
                              </p:par>
                              <p:par>
                                <p:cTn id="48" presetID="1" presetClass="exit" presetSubtype="0" fill="hold" grpId="1" nodeType="withEffect">
                                  <p:stCondLst>
                                    <p:cond delay="0"/>
                                  </p:stCondLst>
                                  <p:childTnLst>
                                    <p:set>
                                      <p:cBhvr>
                                        <p:cTn id="49" dur="1" fill="hold">
                                          <p:stCondLst>
                                            <p:cond delay="0"/>
                                          </p:stCondLst>
                                        </p:cTn>
                                        <p:tgtEl>
                                          <p:spTgt spid="848979"/>
                                        </p:tgtEl>
                                        <p:attrNameLst>
                                          <p:attrName>style.visibility</p:attrName>
                                        </p:attrNameLst>
                                      </p:cBhvr>
                                      <p:to>
                                        <p:strVal val="hidden"/>
                                      </p:to>
                                    </p:set>
                                  </p:childTnLst>
                                </p:cTn>
                              </p:par>
                            </p:childTnLst>
                          </p:cTn>
                        </p:par>
                        <p:par>
                          <p:cTn id="50" fill="hold">
                            <p:stCondLst>
                              <p:cond delay="0"/>
                            </p:stCondLst>
                            <p:childTnLst>
                              <p:par>
                                <p:cTn id="51" presetID="1" presetClass="entr" presetSubtype="0" fill="hold" grpId="0" nodeType="afterEffect">
                                  <p:stCondLst>
                                    <p:cond delay="0"/>
                                  </p:stCondLst>
                                  <p:childTnLst>
                                    <p:set>
                                      <p:cBhvr>
                                        <p:cTn id="52" dur="1" fill="hold">
                                          <p:stCondLst>
                                            <p:cond delay="0"/>
                                          </p:stCondLst>
                                        </p:cTn>
                                        <p:tgtEl>
                                          <p:spTgt spid="848948"/>
                                        </p:tgtEl>
                                        <p:attrNameLst>
                                          <p:attrName>style.visibility</p:attrName>
                                        </p:attrNameLst>
                                      </p:cBhvr>
                                      <p:to>
                                        <p:strVal val="visible"/>
                                      </p:to>
                                    </p:set>
                                  </p:childTnLst>
                                </p:cTn>
                              </p:par>
                            </p:childTnLst>
                          </p:cTn>
                        </p:par>
                        <p:par>
                          <p:cTn id="53" fill="hold">
                            <p:stCondLst>
                              <p:cond delay="0"/>
                            </p:stCondLst>
                            <p:childTnLst>
                              <p:par>
                                <p:cTn id="54" presetID="3" presetClass="entr" presetSubtype="10" fill="hold" nodeType="after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blinds(horizontal)">
                                      <p:cBhvr>
                                        <p:cTn id="56" dur="500"/>
                                        <p:tgtEl>
                                          <p:spTgt spid="19"/>
                                        </p:tgtEl>
                                      </p:cBhvr>
                                    </p:animEffect>
                                  </p:childTnLst>
                                </p:cTn>
                              </p:par>
                            </p:childTnLst>
                          </p:cTn>
                        </p:par>
                        <p:par>
                          <p:cTn id="57" fill="hold">
                            <p:stCondLst>
                              <p:cond delay="500"/>
                            </p:stCondLst>
                            <p:childTnLst>
                              <p:par>
                                <p:cTn id="58" presetID="1" presetClass="entr" presetSubtype="0" fill="hold" grpId="0" nodeType="afterEffect">
                                  <p:stCondLst>
                                    <p:cond delay="0"/>
                                  </p:stCondLst>
                                  <p:childTnLst>
                                    <p:set>
                                      <p:cBhvr>
                                        <p:cTn id="59" dur="1" fill="hold">
                                          <p:stCondLst>
                                            <p:cond delay="0"/>
                                          </p:stCondLst>
                                        </p:cTn>
                                        <p:tgtEl>
                                          <p:spTgt spid="8489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8972" grpId="0" animBg="1"/>
      <p:bldP spid="848948" grpId="0" animBg="1"/>
      <p:bldP spid="848949" grpId="0" animBg="1"/>
      <p:bldP spid="848950" grpId="0" animBg="1"/>
      <p:bldP spid="21553" grpId="0"/>
      <p:bldP spid="21549" grpId="0"/>
      <p:bldP spid="848974" grpId="0" animBg="1"/>
      <p:bldP spid="848979" grpId="0" animBg="1"/>
      <p:bldP spid="848979" grpId="1" animBg="1"/>
      <p:bldP spid="848975" grpId="0" animBg="1"/>
      <p:bldP spid="848975"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152400"/>
            <a:ext cx="7772400" cy="1143000"/>
          </a:xfrm>
        </p:spPr>
        <p:txBody>
          <a:bodyPr>
            <a:normAutofit fontScale="90000"/>
          </a:bodyPr>
          <a:lstStyle/>
          <a:p>
            <a:r>
              <a:rPr lang="el-GR" dirty="0" smtClean="0">
                <a:latin typeface="Arial" charset="0"/>
              </a:rPr>
              <a:t>Κατάσταση Γραμμής Σάρωσης</a:t>
            </a:r>
            <a:endParaRPr lang="en-US" dirty="0" smtClean="0">
              <a:latin typeface="Arial" charset="0"/>
            </a:endParaRPr>
          </a:p>
        </p:txBody>
      </p:sp>
      <p:sp>
        <p:nvSpPr>
          <p:cNvPr id="22532"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22533" name="Text Box 5"/>
          <p:cNvSpPr txBox="1">
            <a:spLocks noChangeArrowheads="1"/>
          </p:cNvSpPr>
          <p:nvPr/>
        </p:nvSpPr>
        <p:spPr bwMode="auto">
          <a:xfrm>
            <a:off x="685800" y="1600200"/>
            <a:ext cx="4019755" cy="461665"/>
          </a:xfrm>
          <a:prstGeom prst="rect">
            <a:avLst/>
          </a:prstGeom>
          <a:noFill/>
          <a:ln w="9525">
            <a:noFill/>
            <a:miter lim="800000"/>
            <a:headEnd/>
            <a:tailEnd/>
          </a:ln>
        </p:spPr>
        <p:txBody>
          <a:bodyPr wrap="none">
            <a:spAutoFit/>
          </a:bodyPr>
          <a:lstStyle/>
          <a:p>
            <a:r>
              <a:rPr lang="el-GR" sz="2400" dirty="0" smtClean="0">
                <a:solidFill>
                  <a:srgbClr val="C00000"/>
                </a:solidFill>
              </a:rPr>
              <a:t>Δυαδικό Δένδρο Αναζήτησης </a:t>
            </a:r>
            <a:r>
              <a:rPr lang="el-GR" sz="2400" i="1" dirty="0" smtClean="0">
                <a:solidFill>
                  <a:srgbClr val="C00000"/>
                </a:solidFill>
              </a:rPr>
              <a:t>Τ</a:t>
            </a:r>
            <a:endParaRPr lang="en-US" sz="2400" i="1" dirty="0">
              <a:solidFill>
                <a:srgbClr val="C00000"/>
              </a:solidFill>
            </a:endParaRPr>
          </a:p>
        </p:txBody>
      </p:sp>
      <p:grpSp>
        <p:nvGrpSpPr>
          <p:cNvPr id="2" name="Group 9"/>
          <p:cNvGrpSpPr>
            <a:grpSpLocks/>
          </p:cNvGrpSpPr>
          <p:nvPr/>
        </p:nvGrpSpPr>
        <p:grpSpPr bwMode="auto">
          <a:xfrm>
            <a:off x="457200" y="2590805"/>
            <a:ext cx="8403008" cy="400051"/>
            <a:chOff x="816" y="1344"/>
            <a:chExt cx="4772" cy="252"/>
          </a:xfrm>
        </p:grpSpPr>
        <p:sp>
          <p:nvSpPr>
            <p:cNvPr id="22542" name="AutoShape 6"/>
            <p:cNvSpPr>
              <a:spLocks noChangeArrowheads="1"/>
            </p:cNvSpPr>
            <p:nvPr/>
          </p:nvSpPr>
          <p:spPr bwMode="auto">
            <a:xfrm>
              <a:off x="816" y="1392"/>
              <a:ext cx="144" cy="144"/>
            </a:xfrm>
            <a:prstGeom prst="irregularSeal1">
              <a:avLst/>
            </a:prstGeom>
            <a:solidFill>
              <a:srgbClr val="00FFFF"/>
            </a:solidFill>
            <a:ln w="9525">
              <a:solidFill>
                <a:srgbClr val="00FFFF"/>
              </a:solidFill>
              <a:miter lim="800000"/>
              <a:headEnd/>
              <a:tailEnd/>
            </a:ln>
          </p:spPr>
          <p:txBody>
            <a:bodyPr wrap="none" anchor="ctr"/>
            <a:lstStyle/>
            <a:p>
              <a:endParaRPr lang="en-US"/>
            </a:p>
          </p:txBody>
        </p:sp>
        <p:sp>
          <p:nvSpPr>
            <p:cNvPr id="22543" name="Text Box 8"/>
            <p:cNvSpPr txBox="1">
              <a:spLocks noChangeArrowheads="1"/>
            </p:cNvSpPr>
            <p:nvPr/>
          </p:nvSpPr>
          <p:spPr bwMode="auto">
            <a:xfrm>
              <a:off x="960" y="1344"/>
              <a:ext cx="4628" cy="252"/>
            </a:xfrm>
            <a:prstGeom prst="rect">
              <a:avLst/>
            </a:prstGeom>
            <a:noFill/>
            <a:ln w="9525">
              <a:noFill/>
              <a:miter lim="800000"/>
              <a:headEnd/>
              <a:tailEnd/>
            </a:ln>
          </p:spPr>
          <p:txBody>
            <a:bodyPr wrap="none">
              <a:spAutoFit/>
            </a:bodyPr>
            <a:lstStyle/>
            <a:p>
              <a:r>
                <a:rPr lang="el-GR" sz="2000" dirty="0" smtClean="0"/>
                <a:t>Αποθηκεύονται μόνο ακμές στα αριστερά του εσωτερικού του πολυγώνου.</a:t>
              </a:r>
              <a:r>
                <a:rPr lang="en-US" sz="2000" dirty="0" smtClean="0"/>
                <a:t>  </a:t>
              </a:r>
              <a:endParaRPr lang="en-US" sz="2000" dirty="0"/>
            </a:p>
          </p:txBody>
        </p:sp>
      </p:grpSp>
      <p:grpSp>
        <p:nvGrpSpPr>
          <p:cNvPr id="3" name="Group 10"/>
          <p:cNvGrpSpPr>
            <a:grpSpLocks/>
          </p:cNvGrpSpPr>
          <p:nvPr/>
        </p:nvGrpSpPr>
        <p:grpSpPr bwMode="auto">
          <a:xfrm>
            <a:off x="457200" y="4114805"/>
            <a:ext cx="5896439" cy="400051"/>
            <a:chOff x="816" y="1344"/>
            <a:chExt cx="3109" cy="252"/>
          </a:xfrm>
        </p:grpSpPr>
        <p:sp>
          <p:nvSpPr>
            <p:cNvPr id="22540" name="AutoShape 11"/>
            <p:cNvSpPr>
              <a:spLocks noChangeArrowheads="1"/>
            </p:cNvSpPr>
            <p:nvPr/>
          </p:nvSpPr>
          <p:spPr bwMode="auto">
            <a:xfrm>
              <a:off x="816" y="1392"/>
              <a:ext cx="144" cy="144"/>
            </a:xfrm>
            <a:prstGeom prst="irregularSeal1">
              <a:avLst/>
            </a:prstGeom>
            <a:solidFill>
              <a:srgbClr val="00FFFF"/>
            </a:solidFill>
            <a:ln w="9525">
              <a:solidFill>
                <a:srgbClr val="00FFFF"/>
              </a:solidFill>
              <a:miter lim="800000"/>
              <a:headEnd/>
              <a:tailEnd/>
            </a:ln>
          </p:spPr>
          <p:txBody>
            <a:bodyPr wrap="none" anchor="ctr"/>
            <a:lstStyle/>
            <a:p>
              <a:endParaRPr lang="en-US"/>
            </a:p>
          </p:txBody>
        </p:sp>
        <p:sp>
          <p:nvSpPr>
            <p:cNvPr id="22541" name="Text Box 12"/>
            <p:cNvSpPr txBox="1">
              <a:spLocks noChangeArrowheads="1"/>
            </p:cNvSpPr>
            <p:nvPr/>
          </p:nvSpPr>
          <p:spPr bwMode="auto">
            <a:xfrm>
              <a:off x="960" y="1344"/>
              <a:ext cx="2965" cy="252"/>
            </a:xfrm>
            <a:prstGeom prst="rect">
              <a:avLst/>
            </a:prstGeom>
            <a:noFill/>
            <a:ln w="9525">
              <a:noFill/>
              <a:miter lim="800000"/>
              <a:headEnd/>
              <a:tailEnd/>
            </a:ln>
          </p:spPr>
          <p:txBody>
            <a:bodyPr wrap="none">
              <a:spAutoFit/>
            </a:bodyPr>
            <a:lstStyle/>
            <a:p>
              <a:r>
                <a:rPr lang="el-GR" sz="2000" dirty="0" smtClean="0"/>
                <a:t>Οι ακμές αποθηκεύονται από αριστερά προς δεξιά.</a:t>
              </a:r>
              <a:endParaRPr lang="en-US" sz="2000" dirty="0"/>
            </a:p>
          </p:txBody>
        </p:sp>
      </p:grpSp>
      <p:sp>
        <p:nvSpPr>
          <p:cNvPr id="22536" name="Text Box 13"/>
          <p:cNvSpPr txBox="1">
            <a:spLocks noChangeArrowheads="1"/>
          </p:cNvSpPr>
          <p:nvPr/>
        </p:nvSpPr>
        <p:spPr bwMode="auto">
          <a:xfrm>
            <a:off x="1905000" y="3124200"/>
            <a:ext cx="5715000" cy="646331"/>
          </a:xfrm>
          <a:prstGeom prst="rect">
            <a:avLst/>
          </a:prstGeom>
          <a:noFill/>
          <a:ln w="9525">
            <a:noFill/>
            <a:miter lim="800000"/>
            <a:headEnd/>
            <a:tailEnd/>
          </a:ln>
        </p:spPr>
        <p:txBody>
          <a:bodyPr wrap="square">
            <a:spAutoFit/>
          </a:bodyPr>
          <a:lstStyle/>
          <a:p>
            <a:r>
              <a:rPr lang="el-GR" sz="1800" dirty="0" smtClean="0"/>
              <a:t>Ενδιαφερόμαστε μόνο για ακμές αριστερά των διχαστικών και </a:t>
            </a:r>
            <a:r>
              <a:rPr lang="el-GR" sz="1800" dirty="0" err="1" smtClean="0"/>
              <a:t>συγχωνευτικών</a:t>
            </a:r>
            <a:r>
              <a:rPr lang="el-GR" sz="1800" dirty="0" smtClean="0"/>
              <a:t> κορυφών </a:t>
            </a:r>
            <a:endParaRPr lang="en-US" sz="1800" dirty="0"/>
          </a:p>
        </p:txBody>
      </p:sp>
      <p:grpSp>
        <p:nvGrpSpPr>
          <p:cNvPr id="4" name="Group 14"/>
          <p:cNvGrpSpPr>
            <a:grpSpLocks/>
          </p:cNvGrpSpPr>
          <p:nvPr/>
        </p:nvGrpSpPr>
        <p:grpSpPr bwMode="auto">
          <a:xfrm>
            <a:off x="457200" y="5105405"/>
            <a:ext cx="5742487" cy="400051"/>
            <a:chOff x="816" y="1344"/>
            <a:chExt cx="3085" cy="252"/>
          </a:xfrm>
        </p:grpSpPr>
        <p:sp>
          <p:nvSpPr>
            <p:cNvPr id="22538" name="AutoShape 15"/>
            <p:cNvSpPr>
              <a:spLocks noChangeArrowheads="1"/>
            </p:cNvSpPr>
            <p:nvPr/>
          </p:nvSpPr>
          <p:spPr bwMode="auto">
            <a:xfrm>
              <a:off x="816" y="1392"/>
              <a:ext cx="144" cy="144"/>
            </a:xfrm>
            <a:prstGeom prst="irregularSeal1">
              <a:avLst/>
            </a:prstGeom>
            <a:solidFill>
              <a:srgbClr val="00FFFF"/>
            </a:solidFill>
            <a:ln w="9525">
              <a:solidFill>
                <a:srgbClr val="00FFFF"/>
              </a:solidFill>
              <a:miter lim="800000"/>
              <a:headEnd/>
              <a:tailEnd/>
            </a:ln>
          </p:spPr>
          <p:txBody>
            <a:bodyPr wrap="none" anchor="ctr"/>
            <a:lstStyle/>
            <a:p>
              <a:endParaRPr lang="en-US"/>
            </a:p>
          </p:txBody>
        </p:sp>
        <p:sp>
          <p:nvSpPr>
            <p:cNvPr id="22539" name="Text Box 16"/>
            <p:cNvSpPr txBox="1">
              <a:spLocks noChangeArrowheads="1"/>
            </p:cNvSpPr>
            <p:nvPr/>
          </p:nvSpPr>
          <p:spPr bwMode="auto">
            <a:xfrm>
              <a:off x="960" y="1344"/>
              <a:ext cx="2941" cy="252"/>
            </a:xfrm>
            <a:prstGeom prst="rect">
              <a:avLst/>
            </a:prstGeom>
            <a:noFill/>
            <a:ln w="9525">
              <a:noFill/>
              <a:miter lim="800000"/>
              <a:headEnd/>
              <a:tailEnd/>
            </a:ln>
          </p:spPr>
          <p:txBody>
            <a:bodyPr wrap="none">
              <a:spAutoFit/>
            </a:bodyPr>
            <a:lstStyle/>
            <a:p>
              <a:r>
                <a:rPr lang="el-GR" sz="2000" dirty="0" smtClean="0"/>
                <a:t>Με κάθε ακμή </a:t>
              </a:r>
              <a:r>
                <a:rPr lang="en-US" sz="2000" i="1" dirty="0" smtClean="0"/>
                <a:t>e</a:t>
              </a:r>
              <a:r>
                <a:rPr lang="en-US" sz="2000" dirty="0" smtClean="0"/>
                <a:t> </a:t>
              </a:r>
              <a:r>
                <a:rPr lang="el-GR" sz="2000" dirty="0" smtClean="0"/>
                <a:t>αποθηκεύεται ο βοηθός του </a:t>
              </a:r>
              <a:r>
                <a:rPr lang="en-US" sz="2000" i="1" dirty="0" smtClean="0"/>
                <a:t>h</a:t>
              </a:r>
              <a:r>
                <a:rPr lang="en-US" sz="2000" dirty="0" smtClean="0"/>
                <a:t>(</a:t>
              </a:r>
              <a:r>
                <a:rPr lang="en-US" sz="2000" i="1" dirty="0" smtClean="0"/>
                <a:t>e</a:t>
              </a:r>
              <a:r>
                <a:rPr lang="en-US" sz="2000" dirty="0" smtClean="0"/>
                <a:t>). </a:t>
              </a:r>
              <a:endParaRPr lang="en-US" sz="2000" dirty="0"/>
            </a:p>
          </p:txBody>
        </p: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152400"/>
            <a:ext cx="7772400" cy="1143000"/>
          </a:xfrm>
        </p:spPr>
        <p:txBody>
          <a:bodyPr>
            <a:normAutofit fontScale="90000"/>
          </a:bodyPr>
          <a:lstStyle/>
          <a:p>
            <a:r>
              <a:rPr lang="el-GR" dirty="0" err="1" smtClean="0">
                <a:latin typeface="Arial" charset="0"/>
              </a:rPr>
              <a:t>Διπλοσυνδεδεμένος</a:t>
            </a:r>
            <a:r>
              <a:rPr lang="el-GR" dirty="0" smtClean="0">
                <a:latin typeface="Arial" charset="0"/>
              </a:rPr>
              <a:t> Κατάλογος</a:t>
            </a:r>
            <a:endParaRPr lang="en-US" dirty="0" smtClean="0">
              <a:latin typeface="Arial" charset="0"/>
            </a:endParaRPr>
          </a:p>
        </p:txBody>
      </p:sp>
      <p:sp>
        <p:nvSpPr>
          <p:cNvPr id="23556"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833542" name="Text Box 6"/>
          <p:cNvSpPr txBox="1">
            <a:spLocks noChangeArrowheads="1"/>
          </p:cNvSpPr>
          <p:nvPr/>
        </p:nvSpPr>
        <p:spPr bwMode="auto">
          <a:xfrm>
            <a:off x="2133600" y="2438400"/>
            <a:ext cx="4348113" cy="400110"/>
          </a:xfrm>
          <a:prstGeom prst="rect">
            <a:avLst/>
          </a:prstGeom>
          <a:noFill/>
          <a:ln w="9525">
            <a:noFill/>
            <a:miter lim="800000"/>
            <a:headEnd/>
            <a:tailEnd/>
          </a:ln>
        </p:spPr>
        <p:txBody>
          <a:bodyPr wrap="none">
            <a:spAutoFit/>
          </a:bodyPr>
          <a:lstStyle/>
          <a:p>
            <a:r>
              <a:rPr lang="en-US" sz="2000" i="1" dirty="0">
                <a:solidFill>
                  <a:srgbClr val="C00000"/>
                </a:solidFill>
              </a:rPr>
              <a:t>n</a:t>
            </a:r>
            <a:r>
              <a:rPr lang="en-US" sz="2000" dirty="0">
                <a:solidFill>
                  <a:srgbClr val="C00000"/>
                </a:solidFill>
              </a:rPr>
              <a:t> </a:t>
            </a:r>
            <a:r>
              <a:rPr lang="el-GR" sz="2000" dirty="0" smtClean="0">
                <a:solidFill>
                  <a:srgbClr val="C00000"/>
                </a:solidFill>
              </a:rPr>
              <a:t>κορυφές</a:t>
            </a:r>
            <a:r>
              <a:rPr lang="en-US" sz="2000" dirty="0" smtClean="0">
                <a:solidFill>
                  <a:srgbClr val="C00000"/>
                </a:solidFill>
              </a:rPr>
              <a:t> </a:t>
            </a:r>
            <a:r>
              <a:rPr lang="en-US" sz="2000" dirty="0">
                <a:solidFill>
                  <a:srgbClr val="C00000"/>
                </a:solidFill>
              </a:rPr>
              <a:t>+ </a:t>
            </a:r>
            <a:r>
              <a:rPr lang="en-US" sz="2000" i="1" dirty="0">
                <a:solidFill>
                  <a:srgbClr val="C00000"/>
                </a:solidFill>
              </a:rPr>
              <a:t>n</a:t>
            </a:r>
            <a:r>
              <a:rPr lang="en-US" sz="2000" dirty="0">
                <a:solidFill>
                  <a:srgbClr val="C00000"/>
                </a:solidFill>
              </a:rPr>
              <a:t> </a:t>
            </a:r>
            <a:r>
              <a:rPr lang="el-GR" sz="2000" dirty="0" smtClean="0">
                <a:solidFill>
                  <a:srgbClr val="C00000"/>
                </a:solidFill>
              </a:rPr>
              <a:t>ακμές</a:t>
            </a:r>
            <a:r>
              <a:rPr lang="en-US" sz="2000" dirty="0" smtClean="0">
                <a:solidFill>
                  <a:srgbClr val="C00000"/>
                </a:solidFill>
              </a:rPr>
              <a:t> </a:t>
            </a:r>
            <a:r>
              <a:rPr lang="en-US" sz="2000" dirty="0">
                <a:solidFill>
                  <a:srgbClr val="C00000"/>
                </a:solidFill>
              </a:rPr>
              <a:t>+ 2 </a:t>
            </a:r>
            <a:r>
              <a:rPr lang="el-GR" sz="2000" dirty="0" smtClean="0">
                <a:solidFill>
                  <a:srgbClr val="C00000"/>
                </a:solidFill>
              </a:rPr>
              <a:t>έδρες</a:t>
            </a:r>
            <a:r>
              <a:rPr lang="en-US" sz="2000" dirty="0" smtClean="0">
                <a:solidFill>
                  <a:srgbClr val="C00000"/>
                </a:solidFill>
              </a:rPr>
              <a:t>  </a:t>
            </a:r>
            <a:r>
              <a:rPr lang="en-US" sz="2000" dirty="0" smtClean="0"/>
              <a:t>(</a:t>
            </a:r>
            <a:r>
              <a:rPr lang="el-GR" sz="2000" dirty="0" smtClean="0"/>
              <a:t>αρχικά</a:t>
            </a:r>
            <a:r>
              <a:rPr lang="en-US" sz="2000" dirty="0" smtClean="0"/>
              <a:t>)</a:t>
            </a:r>
            <a:endParaRPr lang="en-US" sz="2000" dirty="0"/>
          </a:p>
        </p:txBody>
      </p:sp>
      <p:sp>
        <p:nvSpPr>
          <p:cNvPr id="833547" name="Text Box 11"/>
          <p:cNvSpPr txBox="1">
            <a:spLocks noChangeArrowheads="1"/>
          </p:cNvSpPr>
          <p:nvPr/>
        </p:nvSpPr>
        <p:spPr bwMode="auto">
          <a:xfrm>
            <a:off x="1371600" y="5334000"/>
            <a:ext cx="6438237" cy="400110"/>
          </a:xfrm>
          <a:prstGeom prst="rect">
            <a:avLst/>
          </a:prstGeom>
          <a:noFill/>
          <a:ln w="9525">
            <a:noFill/>
            <a:miter lim="800000"/>
            <a:headEnd/>
            <a:tailEnd/>
          </a:ln>
        </p:spPr>
        <p:txBody>
          <a:bodyPr wrap="none">
            <a:spAutoFit/>
          </a:bodyPr>
          <a:lstStyle/>
          <a:p>
            <a:r>
              <a:rPr lang="el-GR" sz="2000" dirty="0" smtClean="0"/>
              <a:t>Η πρόσθεση μίας ακμής στον κατάλογο κοστίζει </a:t>
            </a:r>
            <a:r>
              <a:rPr lang="en-US" sz="2000" i="1" dirty="0" smtClean="0">
                <a:solidFill>
                  <a:srgbClr val="C00000"/>
                </a:solidFill>
              </a:rPr>
              <a:t>O</a:t>
            </a:r>
            <a:r>
              <a:rPr lang="en-US" sz="2000" dirty="0" smtClean="0">
                <a:solidFill>
                  <a:srgbClr val="C00000"/>
                </a:solidFill>
              </a:rPr>
              <a:t>(1</a:t>
            </a:r>
            <a:r>
              <a:rPr lang="en-US" sz="2000" dirty="0">
                <a:solidFill>
                  <a:srgbClr val="C00000"/>
                </a:solidFill>
              </a:rPr>
              <a:t>)</a:t>
            </a:r>
            <a:r>
              <a:rPr lang="en-US" sz="2000" dirty="0"/>
              <a:t> </a:t>
            </a:r>
            <a:r>
              <a:rPr lang="el-GR" sz="2000" dirty="0" smtClean="0"/>
              <a:t>χρόνο.</a:t>
            </a:r>
            <a:endParaRPr lang="en-US" sz="2000" dirty="0"/>
          </a:p>
        </p:txBody>
      </p:sp>
      <p:grpSp>
        <p:nvGrpSpPr>
          <p:cNvPr id="2" name="Group 18"/>
          <p:cNvGrpSpPr>
            <a:grpSpLocks/>
          </p:cNvGrpSpPr>
          <p:nvPr/>
        </p:nvGrpSpPr>
        <p:grpSpPr bwMode="auto">
          <a:xfrm>
            <a:off x="685800" y="1524000"/>
            <a:ext cx="8229613" cy="708025"/>
            <a:chOff x="432" y="960"/>
            <a:chExt cx="5184" cy="446"/>
          </a:xfrm>
        </p:grpSpPr>
        <p:sp>
          <p:nvSpPr>
            <p:cNvPr id="23566" name="Text Box 5"/>
            <p:cNvSpPr txBox="1">
              <a:spLocks noChangeArrowheads="1"/>
            </p:cNvSpPr>
            <p:nvPr/>
          </p:nvSpPr>
          <p:spPr bwMode="auto">
            <a:xfrm>
              <a:off x="624" y="960"/>
              <a:ext cx="4992" cy="446"/>
            </a:xfrm>
            <a:prstGeom prst="rect">
              <a:avLst/>
            </a:prstGeom>
            <a:noFill/>
            <a:ln w="9525">
              <a:noFill/>
              <a:miter lim="800000"/>
              <a:headEnd/>
              <a:tailEnd/>
            </a:ln>
          </p:spPr>
          <p:txBody>
            <a:bodyPr wrap="square">
              <a:spAutoFit/>
            </a:bodyPr>
            <a:lstStyle/>
            <a:p>
              <a:r>
                <a:rPr lang="el-GR" sz="2000" dirty="0" smtClean="0"/>
                <a:t>Κατασκευή </a:t>
              </a:r>
              <a:r>
                <a:rPr lang="el-GR" sz="2000" dirty="0" err="1" smtClean="0"/>
                <a:t>διπλοσυνδεδεμένου</a:t>
              </a:r>
              <a:r>
                <a:rPr lang="el-GR" sz="2000" dirty="0" smtClean="0"/>
                <a:t> καταλόγου για την αναπαράσταση του πολυγώνου</a:t>
              </a:r>
              <a:r>
                <a:rPr lang="en-US" sz="2000" dirty="0" smtClean="0"/>
                <a:t>.</a:t>
              </a:r>
              <a:endParaRPr lang="en-US" sz="2000" dirty="0"/>
            </a:p>
          </p:txBody>
        </p:sp>
        <p:sp>
          <p:nvSpPr>
            <p:cNvPr id="23567" name="AutoShape 12"/>
            <p:cNvSpPr>
              <a:spLocks noChangeArrowheads="1"/>
            </p:cNvSpPr>
            <p:nvPr/>
          </p:nvSpPr>
          <p:spPr bwMode="auto">
            <a:xfrm>
              <a:off x="432" y="1008"/>
              <a:ext cx="192" cy="192"/>
            </a:xfrm>
            <a:prstGeom prst="irregularSeal1">
              <a:avLst/>
            </a:prstGeom>
            <a:solidFill>
              <a:srgbClr val="00FF00"/>
            </a:solidFill>
            <a:ln w="9525">
              <a:solidFill>
                <a:srgbClr val="00FF00"/>
              </a:solidFill>
              <a:miter lim="800000"/>
              <a:headEnd/>
              <a:tailEnd/>
            </a:ln>
          </p:spPr>
          <p:txBody>
            <a:bodyPr wrap="none" anchor="ctr"/>
            <a:lstStyle/>
            <a:p>
              <a:endParaRPr lang="en-US"/>
            </a:p>
          </p:txBody>
        </p:sp>
      </p:grpSp>
      <p:grpSp>
        <p:nvGrpSpPr>
          <p:cNvPr id="3" name="Group 20"/>
          <p:cNvGrpSpPr>
            <a:grpSpLocks/>
          </p:cNvGrpSpPr>
          <p:nvPr/>
        </p:nvGrpSpPr>
        <p:grpSpPr bwMode="auto">
          <a:xfrm>
            <a:off x="762000" y="4191000"/>
            <a:ext cx="6934209" cy="708025"/>
            <a:chOff x="480" y="2640"/>
            <a:chExt cx="4368" cy="446"/>
          </a:xfrm>
        </p:grpSpPr>
        <p:sp>
          <p:nvSpPr>
            <p:cNvPr id="23564" name="Text Box 10"/>
            <p:cNvSpPr txBox="1">
              <a:spLocks noChangeArrowheads="1"/>
            </p:cNvSpPr>
            <p:nvPr/>
          </p:nvSpPr>
          <p:spPr bwMode="auto">
            <a:xfrm>
              <a:off x="672" y="2640"/>
              <a:ext cx="4176" cy="446"/>
            </a:xfrm>
            <a:prstGeom prst="rect">
              <a:avLst/>
            </a:prstGeom>
            <a:noFill/>
            <a:ln w="9525">
              <a:noFill/>
              <a:miter lim="800000"/>
              <a:headEnd/>
              <a:tailEnd/>
            </a:ln>
          </p:spPr>
          <p:txBody>
            <a:bodyPr wrap="square">
              <a:spAutoFit/>
            </a:bodyPr>
            <a:lstStyle/>
            <a:p>
              <a:r>
                <a:rPr lang="el-GR" sz="2000" dirty="0" smtClean="0"/>
                <a:t>Οι ακμές στο δένδρο </a:t>
              </a:r>
              <a:r>
                <a:rPr lang="el-GR" sz="2000" i="1" dirty="0" smtClean="0"/>
                <a:t>Τ</a:t>
              </a:r>
              <a:r>
                <a:rPr lang="el-GR" sz="2000" dirty="0" smtClean="0"/>
                <a:t> και στον κατάλογο συνδέονται μέσω δεικτών</a:t>
              </a:r>
              <a:r>
                <a:rPr lang="en-US" sz="2000" dirty="0" smtClean="0"/>
                <a:t>. </a:t>
              </a:r>
              <a:endParaRPr lang="en-US" sz="2000" dirty="0"/>
            </a:p>
          </p:txBody>
        </p:sp>
        <p:sp>
          <p:nvSpPr>
            <p:cNvPr id="23565" name="AutoShape 16"/>
            <p:cNvSpPr>
              <a:spLocks noChangeArrowheads="1"/>
            </p:cNvSpPr>
            <p:nvPr/>
          </p:nvSpPr>
          <p:spPr bwMode="auto">
            <a:xfrm>
              <a:off x="480" y="2688"/>
              <a:ext cx="192" cy="192"/>
            </a:xfrm>
            <a:prstGeom prst="irregularSeal1">
              <a:avLst/>
            </a:prstGeom>
            <a:solidFill>
              <a:srgbClr val="00FF00"/>
            </a:solidFill>
            <a:ln w="9525">
              <a:solidFill>
                <a:srgbClr val="00FF00"/>
              </a:solidFill>
              <a:miter lim="800000"/>
              <a:headEnd/>
              <a:tailEnd/>
            </a:ln>
          </p:spPr>
          <p:txBody>
            <a:bodyPr wrap="none" anchor="ctr"/>
            <a:lstStyle/>
            <a:p>
              <a:endParaRPr lang="en-US"/>
            </a:p>
          </p:txBody>
        </p:sp>
      </p:grpSp>
      <p:grpSp>
        <p:nvGrpSpPr>
          <p:cNvPr id="4" name="Group 19"/>
          <p:cNvGrpSpPr>
            <a:grpSpLocks/>
          </p:cNvGrpSpPr>
          <p:nvPr/>
        </p:nvGrpSpPr>
        <p:grpSpPr bwMode="auto">
          <a:xfrm>
            <a:off x="762000" y="3124200"/>
            <a:ext cx="8077209" cy="708025"/>
            <a:chOff x="480" y="1968"/>
            <a:chExt cx="5088" cy="446"/>
          </a:xfrm>
        </p:grpSpPr>
        <p:sp>
          <p:nvSpPr>
            <p:cNvPr id="23562" name="Text Box 9"/>
            <p:cNvSpPr txBox="1">
              <a:spLocks noChangeArrowheads="1"/>
            </p:cNvSpPr>
            <p:nvPr/>
          </p:nvSpPr>
          <p:spPr bwMode="auto">
            <a:xfrm>
              <a:off x="672" y="1968"/>
              <a:ext cx="4896" cy="446"/>
            </a:xfrm>
            <a:prstGeom prst="rect">
              <a:avLst/>
            </a:prstGeom>
            <a:noFill/>
            <a:ln w="9525">
              <a:noFill/>
              <a:miter lim="800000"/>
              <a:headEnd/>
              <a:tailEnd/>
            </a:ln>
          </p:spPr>
          <p:txBody>
            <a:bodyPr wrap="square">
              <a:spAutoFit/>
            </a:bodyPr>
            <a:lstStyle/>
            <a:p>
              <a:r>
                <a:rPr lang="el-GR" sz="2000" dirty="0" smtClean="0"/>
                <a:t>Πρόσθεση στον κατάλογο των διαγωνίων για διχαστικές και </a:t>
              </a:r>
              <a:r>
                <a:rPr lang="el-GR" sz="2000" dirty="0" err="1" smtClean="0"/>
                <a:t>συγχωνευτικές</a:t>
              </a:r>
              <a:r>
                <a:rPr lang="el-GR" sz="2000" dirty="0" smtClean="0"/>
                <a:t> κορυφές.</a:t>
              </a:r>
              <a:endParaRPr lang="en-US" sz="2000" dirty="0"/>
            </a:p>
          </p:txBody>
        </p:sp>
        <p:sp>
          <p:nvSpPr>
            <p:cNvPr id="23563" name="AutoShape 17"/>
            <p:cNvSpPr>
              <a:spLocks noChangeArrowheads="1"/>
            </p:cNvSpPr>
            <p:nvPr/>
          </p:nvSpPr>
          <p:spPr bwMode="auto">
            <a:xfrm>
              <a:off x="480" y="2016"/>
              <a:ext cx="192" cy="192"/>
            </a:xfrm>
            <a:prstGeom prst="irregularSeal1">
              <a:avLst/>
            </a:prstGeom>
            <a:solidFill>
              <a:srgbClr val="00FF00"/>
            </a:solidFill>
            <a:ln w="9525">
              <a:solidFill>
                <a:srgbClr val="00FF00"/>
              </a:solidFill>
              <a:miter lim="800000"/>
              <a:headEnd/>
              <a:tailEnd/>
            </a:ln>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500"/>
                                  </p:stCondLst>
                                  <p:childTnLst>
                                    <p:set>
                                      <p:cBhvr>
                                        <p:cTn id="6" dur="1" fill="hold">
                                          <p:stCondLst>
                                            <p:cond delay="0"/>
                                          </p:stCondLst>
                                        </p:cTn>
                                        <p:tgtEl>
                                          <p:spTgt spid="833542"/>
                                        </p:tgtEl>
                                        <p:attrNameLst>
                                          <p:attrName>style.visibility</p:attrName>
                                        </p:attrNameLst>
                                      </p:cBhvr>
                                      <p:to>
                                        <p:strVal val="visible"/>
                                      </p:to>
                                    </p:set>
                                    <p:animEffect transition="in" filter="slide(fromBottom)">
                                      <p:cBhvr>
                                        <p:cTn id="7" dur="500"/>
                                        <p:tgtEl>
                                          <p:spTgt spid="83354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ox(in)">
                                      <p:cBhvr>
                                        <p:cTn id="17" dur="500"/>
                                        <p:tgtEl>
                                          <p:spTgt spid="3"/>
                                        </p:tgtEl>
                                      </p:cBhvr>
                                    </p:animEffect>
                                  </p:childTnLst>
                                </p:cTn>
                              </p:par>
                            </p:childTnLst>
                          </p:cTn>
                        </p:par>
                        <p:par>
                          <p:cTn id="18" fill="hold">
                            <p:stCondLst>
                              <p:cond delay="500"/>
                            </p:stCondLst>
                            <p:childTnLst>
                              <p:par>
                                <p:cTn id="19" presetID="12" presetClass="entr" presetSubtype="4" fill="hold" grpId="0" nodeType="afterEffect">
                                  <p:stCondLst>
                                    <p:cond delay="500"/>
                                  </p:stCondLst>
                                  <p:childTnLst>
                                    <p:set>
                                      <p:cBhvr>
                                        <p:cTn id="20" dur="1" fill="hold">
                                          <p:stCondLst>
                                            <p:cond delay="0"/>
                                          </p:stCondLst>
                                        </p:cTn>
                                        <p:tgtEl>
                                          <p:spTgt spid="833547"/>
                                        </p:tgtEl>
                                        <p:attrNameLst>
                                          <p:attrName>style.visibility</p:attrName>
                                        </p:attrNameLst>
                                      </p:cBhvr>
                                      <p:to>
                                        <p:strVal val="visible"/>
                                      </p:to>
                                    </p:set>
                                    <p:animEffect transition="in" filter="slide(fromBottom)">
                                      <p:cBhvr>
                                        <p:cTn id="21" dur="500"/>
                                        <p:tgtEl>
                                          <p:spTgt spid="8335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3542" grpId="0"/>
      <p:bldP spid="83354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8"/>
          <p:cNvSpPr>
            <a:spLocks noGrp="1" noChangeArrowheads="1"/>
          </p:cNvSpPr>
          <p:nvPr>
            <p:ph type="title"/>
          </p:nvPr>
        </p:nvSpPr>
        <p:spPr>
          <a:xfrm>
            <a:off x="228600" y="152400"/>
            <a:ext cx="8686800" cy="685800"/>
          </a:xfrm>
          <a:solidFill>
            <a:srgbClr val="CCFF99"/>
          </a:solidFill>
          <a:ln w="19050">
            <a:solidFill>
              <a:schemeClr val="tx1"/>
            </a:solidFill>
            <a:miter lim="800000"/>
            <a:headEnd/>
            <a:tailEnd/>
          </a:ln>
        </p:spPr>
        <p:txBody>
          <a:bodyPr>
            <a:normAutofit fontScale="90000"/>
          </a:bodyPr>
          <a:lstStyle/>
          <a:p>
            <a:pPr eaLnBrk="1" hangingPunct="1"/>
            <a:r>
              <a:rPr lang="el-GR" dirty="0" smtClean="0">
                <a:latin typeface="Arial" charset="0"/>
              </a:rPr>
              <a:t>Τριγωνοποίηση Απλών Πολυγώνων</a:t>
            </a:r>
            <a:endParaRPr lang="en-US" dirty="0" smtClean="0">
              <a:latin typeface="Arial" charset="0"/>
            </a:endParaRPr>
          </a:p>
        </p:txBody>
      </p:sp>
      <p:sp>
        <p:nvSpPr>
          <p:cNvPr id="4099" name="Text Box 9"/>
          <p:cNvSpPr txBox="1">
            <a:spLocks noChangeArrowheads="1"/>
          </p:cNvSpPr>
          <p:nvPr/>
        </p:nvSpPr>
        <p:spPr bwMode="auto">
          <a:xfrm>
            <a:off x="1676400" y="1066800"/>
            <a:ext cx="59282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rgbClr val="FF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algn="l" eaLnBrk="1" hangingPunct="1">
              <a:spcBef>
                <a:spcPct val="0"/>
              </a:spcBef>
            </a:pPr>
            <a:r>
              <a:rPr lang="el-GR" sz="2400" dirty="0" smtClean="0"/>
              <a:t>Φυλάσσοντας μια Πινακοθήκη (</a:t>
            </a:r>
            <a:r>
              <a:rPr lang="en-US" sz="2400" dirty="0" smtClean="0"/>
              <a:t>art gallery)</a:t>
            </a:r>
            <a:endParaRPr lang="en-US" sz="2400" dirty="0"/>
          </a:p>
        </p:txBody>
      </p:sp>
      <p:sp>
        <p:nvSpPr>
          <p:cNvPr id="4100" name="Rectangle 16"/>
          <p:cNvSpPr>
            <a:spLocks noChangeArrowheads="1"/>
          </p:cNvSpPr>
          <p:nvPr/>
        </p:nvSpPr>
        <p:spPr bwMode="auto">
          <a:xfrm>
            <a:off x="533400" y="1981200"/>
            <a:ext cx="3657600" cy="37338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01" name="Freeform 17"/>
          <p:cNvSpPr>
            <a:spLocks/>
          </p:cNvSpPr>
          <p:nvPr/>
        </p:nvSpPr>
        <p:spPr bwMode="auto">
          <a:xfrm>
            <a:off x="3048000" y="1981200"/>
            <a:ext cx="685800" cy="1528763"/>
          </a:xfrm>
          <a:custGeom>
            <a:avLst/>
            <a:gdLst>
              <a:gd name="T0" fmla="*/ 1088707500 w 432"/>
              <a:gd name="T1" fmla="*/ 0 h 963"/>
              <a:gd name="T2" fmla="*/ 1088707500 w 432"/>
              <a:gd name="T3" fmla="*/ 1935480633 h 963"/>
              <a:gd name="T4" fmla="*/ 120967500 w 432"/>
              <a:gd name="T5" fmla="*/ 1935480633 h 963"/>
              <a:gd name="T6" fmla="*/ 120967500 w 432"/>
              <a:gd name="T7" fmla="*/ 2147483647 h 963"/>
              <a:gd name="T8" fmla="*/ 0 w 432"/>
              <a:gd name="T9" fmla="*/ 2147483647 h 963"/>
              <a:gd name="T10" fmla="*/ 0 w 432"/>
              <a:gd name="T11" fmla="*/ 1814513093 h 963"/>
              <a:gd name="T12" fmla="*/ 967740000 w 432"/>
              <a:gd name="T13" fmla="*/ 1814513093 h 963"/>
              <a:gd name="T14" fmla="*/ 967740000 w 432"/>
              <a:gd name="T15" fmla="*/ 0 h 96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32" h="963">
                <a:moveTo>
                  <a:pt x="432" y="0"/>
                </a:moveTo>
                <a:lnTo>
                  <a:pt x="432" y="768"/>
                </a:lnTo>
                <a:lnTo>
                  <a:pt x="48" y="768"/>
                </a:lnTo>
                <a:lnTo>
                  <a:pt x="48" y="960"/>
                </a:lnTo>
                <a:lnTo>
                  <a:pt x="0" y="963"/>
                </a:lnTo>
                <a:lnTo>
                  <a:pt x="0" y="720"/>
                </a:lnTo>
                <a:lnTo>
                  <a:pt x="384" y="720"/>
                </a:lnTo>
                <a:lnTo>
                  <a:pt x="384" y="0"/>
                </a:lnTo>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2" name="Freeform 18"/>
          <p:cNvSpPr>
            <a:spLocks/>
          </p:cNvSpPr>
          <p:nvPr/>
        </p:nvSpPr>
        <p:spPr bwMode="auto">
          <a:xfrm>
            <a:off x="1828800" y="1981200"/>
            <a:ext cx="990600" cy="1219200"/>
          </a:xfrm>
          <a:custGeom>
            <a:avLst/>
            <a:gdLst>
              <a:gd name="T0" fmla="*/ 1572577500 w 624"/>
              <a:gd name="T1" fmla="*/ 1814512500 h 768"/>
              <a:gd name="T2" fmla="*/ 1572577500 w 624"/>
              <a:gd name="T3" fmla="*/ 1935480000 h 768"/>
              <a:gd name="T4" fmla="*/ 0 w 624"/>
              <a:gd name="T5" fmla="*/ 1935480000 h 768"/>
              <a:gd name="T6" fmla="*/ 0 w 624"/>
              <a:gd name="T7" fmla="*/ 1814512500 h 768"/>
              <a:gd name="T8" fmla="*/ 725805000 w 624"/>
              <a:gd name="T9" fmla="*/ 1814512500 h 768"/>
              <a:gd name="T10" fmla="*/ 725805000 w 624"/>
              <a:gd name="T11" fmla="*/ 0 h 768"/>
              <a:gd name="T12" fmla="*/ 846772500 w 624"/>
              <a:gd name="T13" fmla="*/ 0 h 768"/>
              <a:gd name="T14" fmla="*/ 846772500 w 624"/>
              <a:gd name="T15" fmla="*/ 1814512500 h 768"/>
              <a:gd name="T16" fmla="*/ 1572577500 w 624"/>
              <a:gd name="T17" fmla="*/ 1814512500 h 7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4" h="768">
                <a:moveTo>
                  <a:pt x="624" y="720"/>
                </a:moveTo>
                <a:lnTo>
                  <a:pt x="624" y="768"/>
                </a:lnTo>
                <a:lnTo>
                  <a:pt x="0" y="768"/>
                </a:lnTo>
                <a:lnTo>
                  <a:pt x="0" y="720"/>
                </a:lnTo>
                <a:lnTo>
                  <a:pt x="288" y="720"/>
                </a:lnTo>
                <a:lnTo>
                  <a:pt x="288" y="0"/>
                </a:lnTo>
                <a:lnTo>
                  <a:pt x="336" y="0"/>
                </a:lnTo>
                <a:lnTo>
                  <a:pt x="336" y="720"/>
                </a:lnTo>
                <a:lnTo>
                  <a:pt x="624" y="720"/>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3" name="Freeform 19"/>
          <p:cNvSpPr>
            <a:spLocks/>
          </p:cNvSpPr>
          <p:nvPr/>
        </p:nvSpPr>
        <p:spPr bwMode="auto">
          <a:xfrm>
            <a:off x="533400" y="3114675"/>
            <a:ext cx="919163" cy="1381125"/>
          </a:xfrm>
          <a:custGeom>
            <a:avLst/>
            <a:gdLst>
              <a:gd name="T0" fmla="*/ 1459172056 w 579"/>
              <a:gd name="T1" fmla="*/ 0 h 870"/>
              <a:gd name="T2" fmla="*/ 1459172056 w 579"/>
              <a:gd name="T3" fmla="*/ 514111875 h 870"/>
              <a:gd name="T4" fmla="*/ 975301793 w 579"/>
              <a:gd name="T5" fmla="*/ 997981875 h 870"/>
              <a:gd name="T6" fmla="*/ 975301793 w 579"/>
              <a:gd name="T7" fmla="*/ 2147483647 h 870"/>
              <a:gd name="T8" fmla="*/ 0 w 579"/>
              <a:gd name="T9" fmla="*/ 2147483647 h 870"/>
              <a:gd name="T10" fmla="*/ 0 w 579"/>
              <a:gd name="T11" fmla="*/ 2071568438 h 870"/>
              <a:gd name="T12" fmla="*/ 846772961 w 579"/>
              <a:gd name="T13" fmla="*/ 2071568438 h 870"/>
              <a:gd name="T14" fmla="*/ 846772961 w 579"/>
              <a:gd name="T15" fmla="*/ 982860938 h 870"/>
              <a:gd name="T16" fmla="*/ 1330643224 w 579"/>
              <a:gd name="T17" fmla="*/ 498990938 h 870"/>
              <a:gd name="T18" fmla="*/ 1330643224 w 579"/>
              <a:gd name="T19" fmla="*/ 15120938 h 870"/>
              <a:gd name="T20" fmla="*/ 1459172056 w 579"/>
              <a:gd name="T21" fmla="*/ 0 h 87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9" h="870">
                <a:moveTo>
                  <a:pt x="579" y="0"/>
                </a:moveTo>
                <a:lnTo>
                  <a:pt x="579" y="204"/>
                </a:lnTo>
                <a:lnTo>
                  <a:pt x="387" y="396"/>
                </a:lnTo>
                <a:lnTo>
                  <a:pt x="387" y="864"/>
                </a:lnTo>
                <a:lnTo>
                  <a:pt x="0" y="870"/>
                </a:lnTo>
                <a:lnTo>
                  <a:pt x="0" y="822"/>
                </a:lnTo>
                <a:lnTo>
                  <a:pt x="336" y="822"/>
                </a:lnTo>
                <a:lnTo>
                  <a:pt x="336" y="390"/>
                </a:lnTo>
                <a:lnTo>
                  <a:pt x="528" y="198"/>
                </a:lnTo>
                <a:lnTo>
                  <a:pt x="528" y="6"/>
                </a:lnTo>
                <a:lnTo>
                  <a:pt x="579" y="0"/>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4" name="Freeform 20"/>
          <p:cNvSpPr>
            <a:spLocks/>
          </p:cNvSpPr>
          <p:nvPr/>
        </p:nvSpPr>
        <p:spPr bwMode="auto">
          <a:xfrm>
            <a:off x="1524000" y="4419600"/>
            <a:ext cx="838200" cy="1295400"/>
          </a:xfrm>
          <a:custGeom>
            <a:avLst/>
            <a:gdLst>
              <a:gd name="T0" fmla="*/ 0 w 528"/>
              <a:gd name="T1" fmla="*/ 0 h 816"/>
              <a:gd name="T2" fmla="*/ 1330642500 w 528"/>
              <a:gd name="T3" fmla="*/ 0 h 816"/>
              <a:gd name="T4" fmla="*/ 1330642500 w 528"/>
              <a:gd name="T5" fmla="*/ 120967500 h 816"/>
              <a:gd name="T6" fmla="*/ 725805000 w 528"/>
              <a:gd name="T7" fmla="*/ 120967500 h 816"/>
              <a:gd name="T8" fmla="*/ 725805000 w 528"/>
              <a:gd name="T9" fmla="*/ 2056447500 h 816"/>
              <a:gd name="T10" fmla="*/ 604837500 w 528"/>
              <a:gd name="T11" fmla="*/ 2056447500 h 816"/>
              <a:gd name="T12" fmla="*/ 604837500 w 528"/>
              <a:gd name="T13" fmla="*/ 120967500 h 816"/>
              <a:gd name="T14" fmla="*/ 0 w 528"/>
              <a:gd name="T15" fmla="*/ 120967500 h 816"/>
              <a:gd name="T16" fmla="*/ 0 w 528"/>
              <a:gd name="T17" fmla="*/ 0 h 8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28" h="816">
                <a:moveTo>
                  <a:pt x="0" y="0"/>
                </a:moveTo>
                <a:lnTo>
                  <a:pt x="528" y="0"/>
                </a:lnTo>
                <a:lnTo>
                  <a:pt x="528" y="48"/>
                </a:lnTo>
                <a:lnTo>
                  <a:pt x="288" y="48"/>
                </a:lnTo>
                <a:lnTo>
                  <a:pt x="288" y="816"/>
                </a:lnTo>
                <a:lnTo>
                  <a:pt x="240" y="816"/>
                </a:lnTo>
                <a:lnTo>
                  <a:pt x="240" y="48"/>
                </a:lnTo>
                <a:lnTo>
                  <a:pt x="0" y="48"/>
                </a:lnTo>
                <a:lnTo>
                  <a:pt x="0" y="0"/>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5" name="Freeform 21"/>
          <p:cNvSpPr>
            <a:spLocks/>
          </p:cNvSpPr>
          <p:nvPr/>
        </p:nvSpPr>
        <p:spPr bwMode="auto">
          <a:xfrm>
            <a:off x="2667000" y="3754438"/>
            <a:ext cx="461963" cy="1960562"/>
          </a:xfrm>
          <a:custGeom>
            <a:avLst/>
            <a:gdLst>
              <a:gd name="T0" fmla="*/ 0 w 291"/>
              <a:gd name="T1" fmla="*/ 1055944406 h 1235"/>
              <a:gd name="T2" fmla="*/ 604838155 w 291"/>
              <a:gd name="T3" fmla="*/ 1055944406 h 1235"/>
              <a:gd name="T4" fmla="*/ 604838155 w 291"/>
              <a:gd name="T5" fmla="*/ 0 h 1235"/>
              <a:gd name="T6" fmla="*/ 733367056 w 291"/>
              <a:gd name="T7" fmla="*/ 0 h 1235"/>
              <a:gd name="T8" fmla="*/ 733367056 w 291"/>
              <a:gd name="T9" fmla="*/ 2147483647 h 1235"/>
              <a:gd name="T10" fmla="*/ 604838155 w 291"/>
              <a:gd name="T11" fmla="*/ 2147483647 h 1235"/>
              <a:gd name="T12" fmla="*/ 604838155 w 291"/>
              <a:gd name="T13" fmla="*/ 1176911875 h 1235"/>
              <a:gd name="T14" fmla="*/ 0 w 291"/>
              <a:gd name="T15" fmla="*/ 1176911875 h 1235"/>
              <a:gd name="T16" fmla="*/ 0 w 291"/>
              <a:gd name="T17" fmla="*/ 1055944406 h 12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91" h="1235">
                <a:moveTo>
                  <a:pt x="0" y="419"/>
                </a:moveTo>
                <a:lnTo>
                  <a:pt x="240" y="419"/>
                </a:lnTo>
                <a:lnTo>
                  <a:pt x="240" y="0"/>
                </a:lnTo>
                <a:lnTo>
                  <a:pt x="291" y="0"/>
                </a:lnTo>
                <a:lnTo>
                  <a:pt x="291" y="1235"/>
                </a:lnTo>
                <a:lnTo>
                  <a:pt x="240" y="1235"/>
                </a:lnTo>
                <a:lnTo>
                  <a:pt x="240" y="467"/>
                </a:lnTo>
                <a:lnTo>
                  <a:pt x="0" y="467"/>
                </a:lnTo>
                <a:lnTo>
                  <a:pt x="0" y="419"/>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6" name="Rectangle 22"/>
          <p:cNvSpPr>
            <a:spLocks noChangeArrowheads="1"/>
          </p:cNvSpPr>
          <p:nvPr/>
        </p:nvSpPr>
        <p:spPr bwMode="auto">
          <a:xfrm>
            <a:off x="1828800" y="3810000"/>
            <a:ext cx="152400" cy="152400"/>
          </a:xfrm>
          <a:prstGeom prst="rect">
            <a:avLst/>
          </a:prstGeom>
          <a:solidFill>
            <a:schemeClr val="hlink"/>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07" name="Freeform 23"/>
          <p:cNvSpPr>
            <a:spLocks/>
          </p:cNvSpPr>
          <p:nvPr/>
        </p:nvSpPr>
        <p:spPr bwMode="auto">
          <a:xfrm>
            <a:off x="1981200" y="3810000"/>
            <a:ext cx="152400" cy="152400"/>
          </a:xfrm>
          <a:custGeom>
            <a:avLst/>
            <a:gdLst>
              <a:gd name="T0" fmla="*/ 241935000 w 96"/>
              <a:gd name="T1" fmla="*/ 0 h 96"/>
              <a:gd name="T2" fmla="*/ 241935000 w 96"/>
              <a:gd name="T3" fmla="*/ 241935000 h 96"/>
              <a:gd name="T4" fmla="*/ 0 w 96"/>
              <a:gd name="T5" fmla="*/ 120967500 h 96"/>
              <a:gd name="T6" fmla="*/ 241935000 w 96"/>
              <a:gd name="T7" fmla="*/ 0 h 9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96">
                <a:moveTo>
                  <a:pt x="96" y="0"/>
                </a:moveTo>
                <a:lnTo>
                  <a:pt x="96" y="96"/>
                </a:lnTo>
                <a:lnTo>
                  <a:pt x="0" y="48"/>
                </a:lnTo>
                <a:lnTo>
                  <a:pt x="96" y="0"/>
                </a:lnTo>
                <a:close/>
              </a:path>
            </a:pathLst>
          </a:custGeom>
          <a:solidFill>
            <a:schemeClr val="hlink"/>
          </a:solidFill>
          <a:ln w="9525" cap="flat" cmpd="sng">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08" name="Rectangle 24"/>
          <p:cNvSpPr>
            <a:spLocks noChangeArrowheads="1"/>
          </p:cNvSpPr>
          <p:nvPr/>
        </p:nvSpPr>
        <p:spPr bwMode="auto">
          <a:xfrm>
            <a:off x="2590800" y="4724400"/>
            <a:ext cx="152400" cy="152400"/>
          </a:xfrm>
          <a:prstGeom prst="rect">
            <a:avLst/>
          </a:prstGeom>
          <a:solidFill>
            <a:schemeClr val="hlink"/>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09" name="Freeform 25"/>
          <p:cNvSpPr>
            <a:spLocks/>
          </p:cNvSpPr>
          <p:nvPr/>
        </p:nvSpPr>
        <p:spPr bwMode="auto">
          <a:xfrm>
            <a:off x="2743200" y="4724400"/>
            <a:ext cx="152400" cy="152400"/>
          </a:xfrm>
          <a:custGeom>
            <a:avLst/>
            <a:gdLst>
              <a:gd name="T0" fmla="*/ 241935000 w 96"/>
              <a:gd name="T1" fmla="*/ 0 h 96"/>
              <a:gd name="T2" fmla="*/ 241935000 w 96"/>
              <a:gd name="T3" fmla="*/ 241935000 h 96"/>
              <a:gd name="T4" fmla="*/ 0 w 96"/>
              <a:gd name="T5" fmla="*/ 120967500 h 96"/>
              <a:gd name="T6" fmla="*/ 241935000 w 96"/>
              <a:gd name="T7" fmla="*/ 0 h 9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96">
                <a:moveTo>
                  <a:pt x="96" y="0"/>
                </a:moveTo>
                <a:lnTo>
                  <a:pt x="96" y="96"/>
                </a:lnTo>
                <a:lnTo>
                  <a:pt x="0" y="48"/>
                </a:lnTo>
                <a:lnTo>
                  <a:pt x="96" y="0"/>
                </a:lnTo>
                <a:close/>
              </a:path>
            </a:pathLst>
          </a:custGeom>
          <a:solidFill>
            <a:schemeClr val="hlink"/>
          </a:solidFill>
          <a:ln w="9525" cap="flat" cmpd="sng">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10" name="Rectangle 26"/>
          <p:cNvSpPr>
            <a:spLocks noChangeArrowheads="1"/>
          </p:cNvSpPr>
          <p:nvPr/>
        </p:nvSpPr>
        <p:spPr bwMode="auto">
          <a:xfrm>
            <a:off x="914400" y="4724400"/>
            <a:ext cx="152400" cy="152400"/>
          </a:xfrm>
          <a:prstGeom prst="rect">
            <a:avLst/>
          </a:prstGeom>
          <a:solidFill>
            <a:schemeClr val="hlink"/>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11" name="Freeform 27"/>
          <p:cNvSpPr>
            <a:spLocks/>
          </p:cNvSpPr>
          <p:nvPr/>
        </p:nvSpPr>
        <p:spPr bwMode="auto">
          <a:xfrm>
            <a:off x="1066800" y="4724400"/>
            <a:ext cx="152400" cy="152400"/>
          </a:xfrm>
          <a:custGeom>
            <a:avLst/>
            <a:gdLst>
              <a:gd name="T0" fmla="*/ 241935000 w 96"/>
              <a:gd name="T1" fmla="*/ 0 h 96"/>
              <a:gd name="T2" fmla="*/ 241935000 w 96"/>
              <a:gd name="T3" fmla="*/ 241935000 h 96"/>
              <a:gd name="T4" fmla="*/ 0 w 96"/>
              <a:gd name="T5" fmla="*/ 120967500 h 96"/>
              <a:gd name="T6" fmla="*/ 241935000 w 96"/>
              <a:gd name="T7" fmla="*/ 0 h 9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96">
                <a:moveTo>
                  <a:pt x="96" y="0"/>
                </a:moveTo>
                <a:lnTo>
                  <a:pt x="96" y="96"/>
                </a:lnTo>
                <a:lnTo>
                  <a:pt x="0" y="48"/>
                </a:lnTo>
                <a:lnTo>
                  <a:pt x="96" y="0"/>
                </a:lnTo>
                <a:close/>
              </a:path>
            </a:pathLst>
          </a:custGeom>
          <a:solidFill>
            <a:schemeClr val="hlink"/>
          </a:solidFill>
          <a:ln w="9525" cap="flat" cmpd="sng">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12" name="Rectangle 28"/>
          <p:cNvSpPr>
            <a:spLocks noChangeArrowheads="1"/>
          </p:cNvSpPr>
          <p:nvPr/>
        </p:nvSpPr>
        <p:spPr bwMode="auto">
          <a:xfrm>
            <a:off x="609600" y="2057400"/>
            <a:ext cx="152400" cy="152400"/>
          </a:xfrm>
          <a:prstGeom prst="rect">
            <a:avLst/>
          </a:prstGeom>
          <a:solidFill>
            <a:schemeClr val="hlink"/>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13" name="Freeform 29"/>
          <p:cNvSpPr>
            <a:spLocks/>
          </p:cNvSpPr>
          <p:nvPr/>
        </p:nvSpPr>
        <p:spPr bwMode="auto">
          <a:xfrm>
            <a:off x="762000" y="2057400"/>
            <a:ext cx="152400" cy="152400"/>
          </a:xfrm>
          <a:custGeom>
            <a:avLst/>
            <a:gdLst>
              <a:gd name="T0" fmla="*/ 241935000 w 96"/>
              <a:gd name="T1" fmla="*/ 0 h 96"/>
              <a:gd name="T2" fmla="*/ 241935000 w 96"/>
              <a:gd name="T3" fmla="*/ 241935000 h 96"/>
              <a:gd name="T4" fmla="*/ 0 w 96"/>
              <a:gd name="T5" fmla="*/ 120967500 h 96"/>
              <a:gd name="T6" fmla="*/ 241935000 w 96"/>
              <a:gd name="T7" fmla="*/ 0 h 9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96">
                <a:moveTo>
                  <a:pt x="96" y="0"/>
                </a:moveTo>
                <a:lnTo>
                  <a:pt x="96" y="96"/>
                </a:lnTo>
                <a:lnTo>
                  <a:pt x="0" y="48"/>
                </a:lnTo>
                <a:lnTo>
                  <a:pt x="96" y="0"/>
                </a:lnTo>
                <a:close/>
              </a:path>
            </a:pathLst>
          </a:custGeom>
          <a:solidFill>
            <a:schemeClr val="hlink"/>
          </a:solidFill>
          <a:ln w="9525" cap="flat" cmpd="sng">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14" name="Rectangle 30"/>
          <p:cNvSpPr>
            <a:spLocks noChangeArrowheads="1"/>
          </p:cNvSpPr>
          <p:nvPr/>
        </p:nvSpPr>
        <p:spPr bwMode="auto">
          <a:xfrm>
            <a:off x="2514600" y="2209800"/>
            <a:ext cx="152400" cy="152400"/>
          </a:xfrm>
          <a:prstGeom prst="rect">
            <a:avLst/>
          </a:prstGeom>
          <a:solidFill>
            <a:schemeClr val="hlink"/>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15" name="Freeform 31"/>
          <p:cNvSpPr>
            <a:spLocks/>
          </p:cNvSpPr>
          <p:nvPr/>
        </p:nvSpPr>
        <p:spPr bwMode="auto">
          <a:xfrm>
            <a:off x="2667000" y="2209800"/>
            <a:ext cx="152400" cy="152400"/>
          </a:xfrm>
          <a:custGeom>
            <a:avLst/>
            <a:gdLst>
              <a:gd name="T0" fmla="*/ 241935000 w 96"/>
              <a:gd name="T1" fmla="*/ 0 h 96"/>
              <a:gd name="T2" fmla="*/ 241935000 w 96"/>
              <a:gd name="T3" fmla="*/ 241935000 h 96"/>
              <a:gd name="T4" fmla="*/ 0 w 96"/>
              <a:gd name="T5" fmla="*/ 120967500 h 96"/>
              <a:gd name="T6" fmla="*/ 241935000 w 96"/>
              <a:gd name="T7" fmla="*/ 0 h 9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96">
                <a:moveTo>
                  <a:pt x="96" y="0"/>
                </a:moveTo>
                <a:lnTo>
                  <a:pt x="96" y="96"/>
                </a:lnTo>
                <a:lnTo>
                  <a:pt x="0" y="48"/>
                </a:lnTo>
                <a:lnTo>
                  <a:pt x="96" y="0"/>
                </a:lnTo>
                <a:close/>
              </a:path>
            </a:pathLst>
          </a:custGeom>
          <a:solidFill>
            <a:schemeClr val="hlink"/>
          </a:solidFill>
          <a:ln w="9525" cap="flat" cmpd="sng">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16" name="Rectangle 32"/>
          <p:cNvSpPr>
            <a:spLocks noChangeArrowheads="1"/>
          </p:cNvSpPr>
          <p:nvPr/>
        </p:nvSpPr>
        <p:spPr bwMode="auto">
          <a:xfrm>
            <a:off x="3657600" y="4038600"/>
            <a:ext cx="152400" cy="152400"/>
          </a:xfrm>
          <a:prstGeom prst="rect">
            <a:avLst/>
          </a:prstGeom>
          <a:solidFill>
            <a:schemeClr val="hlink"/>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17" name="Freeform 33"/>
          <p:cNvSpPr>
            <a:spLocks/>
          </p:cNvSpPr>
          <p:nvPr/>
        </p:nvSpPr>
        <p:spPr bwMode="auto">
          <a:xfrm>
            <a:off x="3810000" y="4038600"/>
            <a:ext cx="152400" cy="152400"/>
          </a:xfrm>
          <a:custGeom>
            <a:avLst/>
            <a:gdLst>
              <a:gd name="T0" fmla="*/ 241935000 w 96"/>
              <a:gd name="T1" fmla="*/ 0 h 96"/>
              <a:gd name="T2" fmla="*/ 241935000 w 96"/>
              <a:gd name="T3" fmla="*/ 241935000 h 96"/>
              <a:gd name="T4" fmla="*/ 0 w 96"/>
              <a:gd name="T5" fmla="*/ 120967500 h 96"/>
              <a:gd name="T6" fmla="*/ 241935000 w 96"/>
              <a:gd name="T7" fmla="*/ 0 h 9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96">
                <a:moveTo>
                  <a:pt x="96" y="0"/>
                </a:moveTo>
                <a:lnTo>
                  <a:pt x="96" y="96"/>
                </a:lnTo>
                <a:lnTo>
                  <a:pt x="0" y="48"/>
                </a:lnTo>
                <a:lnTo>
                  <a:pt x="96" y="0"/>
                </a:lnTo>
                <a:close/>
              </a:path>
            </a:pathLst>
          </a:custGeom>
          <a:solidFill>
            <a:schemeClr val="hlink"/>
          </a:solidFill>
          <a:ln w="9525" cap="flat" cmpd="sng">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18" name="Freeform 42"/>
          <p:cNvSpPr>
            <a:spLocks/>
          </p:cNvSpPr>
          <p:nvPr/>
        </p:nvSpPr>
        <p:spPr bwMode="auto">
          <a:xfrm>
            <a:off x="4511675" y="4368800"/>
            <a:ext cx="171450" cy="203200"/>
          </a:xfrm>
          <a:custGeom>
            <a:avLst/>
            <a:gdLst>
              <a:gd name="T0" fmla="*/ 63004700 w 108"/>
              <a:gd name="T1" fmla="*/ 322580000 h 128"/>
              <a:gd name="T2" fmla="*/ 272176875 w 108"/>
              <a:gd name="T3" fmla="*/ 128528763 h 128"/>
              <a:gd name="T4" fmla="*/ 0 w 108"/>
              <a:gd name="T5" fmla="*/ 0 h 128"/>
              <a:gd name="T6" fmla="*/ 63004700 w 108"/>
              <a:gd name="T7" fmla="*/ 322580000 h 1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8" h="128">
                <a:moveTo>
                  <a:pt x="25" y="128"/>
                </a:moveTo>
                <a:lnTo>
                  <a:pt x="108" y="51"/>
                </a:lnTo>
                <a:lnTo>
                  <a:pt x="0" y="0"/>
                </a:lnTo>
                <a:lnTo>
                  <a:pt x="25" y="128"/>
                </a:lnTo>
                <a:close/>
              </a:path>
            </a:pathLst>
          </a:custGeom>
          <a:solidFill>
            <a:schemeClr val="bg1"/>
          </a:solidFill>
          <a:ln>
            <a:noFill/>
          </a:ln>
          <a:effectLst/>
          <a:extLst>
            <a:ext uri="{91240B29-F687-4F45-9708-019B960494DF}">
              <a14:hiddenLine xmlns:a14="http://schemas.microsoft.com/office/drawing/2010/main" w="19050" cap="flat" cmpd="sng">
                <a:solidFill>
                  <a:srgbClr val="0099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19" name="Freeform 43"/>
          <p:cNvSpPr>
            <a:spLocks/>
          </p:cNvSpPr>
          <p:nvPr/>
        </p:nvSpPr>
        <p:spPr bwMode="auto">
          <a:xfrm>
            <a:off x="3581400" y="1838325"/>
            <a:ext cx="219075" cy="184150"/>
          </a:xfrm>
          <a:custGeom>
            <a:avLst/>
            <a:gdLst>
              <a:gd name="T0" fmla="*/ 168851263 w 138"/>
              <a:gd name="T1" fmla="*/ 292338125 h 116"/>
              <a:gd name="T2" fmla="*/ 347781563 w 138"/>
              <a:gd name="T3" fmla="*/ 17641888 h 116"/>
              <a:gd name="T4" fmla="*/ 0 w 138"/>
              <a:gd name="T5" fmla="*/ 0 h 116"/>
              <a:gd name="T6" fmla="*/ 168851263 w 138"/>
              <a:gd name="T7" fmla="*/ 292338125 h 1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8" h="116">
                <a:moveTo>
                  <a:pt x="67" y="116"/>
                </a:moveTo>
                <a:lnTo>
                  <a:pt x="138" y="7"/>
                </a:lnTo>
                <a:lnTo>
                  <a:pt x="0" y="0"/>
                </a:lnTo>
                <a:lnTo>
                  <a:pt x="67" y="116"/>
                </a:lnTo>
                <a:close/>
              </a:path>
            </a:pathLst>
          </a:custGeom>
          <a:solidFill>
            <a:schemeClr val="bg1"/>
          </a:solidFill>
          <a:ln>
            <a:noFill/>
          </a:ln>
          <a:effectLst/>
          <a:extLst>
            <a:ext uri="{91240B29-F687-4F45-9708-019B960494DF}">
              <a14:hiddenLine xmlns:a14="http://schemas.microsoft.com/office/drawing/2010/main" w="19050" cap="flat" cmpd="sng">
                <a:solidFill>
                  <a:srgbClr val="0099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20" name="Freeform 44"/>
          <p:cNvSpPr>
            <a:spLocks/>
          </p:cNvSpPr>
          <p:nvPr/>
        </p:nvSpPr>
        <p:spPr bwMode="auto">
          <a:xfrm>
            <a:off x="2255838" y="1858963"/>
            <a:ext cx="131762" cy="193675"/>
          </a:xfrm>
          <a:custGeom>
            <a:avLst/>
            <a:gdLst>
              <a:gd name="T0" fmla="*/ 95765574 w 83"/>
              <a:gd name="T1" fmla="*/ 307459063 h 122"/>
              <a:gd name="T2" fmla="*/ 209171381 w 83"/>
              <a:gd name="T3" fmla="*/ 17641888 h 122"/>
              <a:gd name="T4" fmla="*/ 0 w 83"/>
              <a:gd name="T5" fmla="*/ 0 h 122"/>
              <a:gd name="T6" fmla="*/ 95765574 w 83"/>
              <a:gd name="T7" fmla="*/ 307459063 h 12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 h="122">
                <a:moveTo>
                  <a:pt x="38" y="122"/>
                </a:moveTo>
                <a:lnTo>
                  <a:pt x="83" y="7"/>
                </a:lnTo>
                <a:lnTo>
                  <a:pt x="0" y="0"/>
                </a:lnTo>
                <a:lnTo>
                  <a:pt x="38" y="122"/>
                </a:lnTo>
                <a:close/>
              </a:path>
            </a:pathLst>
          </a:custGeom>
          <a:solidFill>
            <a:schemeClr val="bg1"/>
          </a:solidFill>
          <a:ln>
            <a:noFill/>
          </a:ln>
          <a:effectLst/>
          <a:extLst>
            <a:ext uri="{91240B29-F687-4F45-9708-019B960494DF}">
              <a14:hiddenLine xmlns:a14="http://schemas.microsoft.com/office/drawing/2010/main" w="19050" cap="flat" cmpd="sng">
                <a:solidFill>
                  <a:srgbClr val="0099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21" name="Freeform 45"/>
          <p:cNvSpPr>
            <a:spLocks/>
          </p:cNvSpPr>
          <p:nvPr/>
        </p:nvSpPr>
        <p:spPr bwMode="auto">
          <a:xfrm>
            <a:off x="396875" y="4368800"/>
            <a:ext cx="203200" cy="161925"/>
          </a:xfrm>
          <a:custGeom>
            <a:avLst/>
            <a:gdLst>
              <a:gd name="T0" fmla="*/ 80645000 w 128"/>
              <a:gd name="T1" fmla="*/ 257055938 h 102"/>
              <a:gd name="T2" fmla="*/ 322580000 w 128"/>
              <a:gd name="T3" fmla="*/ 128528763 h 102"/>
              <a:gd name="T4" fmla="*/ 0 w 128"/>
              <a:gd name="T5" fmla="*/ 0 h 102"/>
              <a:gd name="T6" fmla="*/ 80645000 w 128"/>
              <a:gd name="T7" fmla="*/ 257055938 h 10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8" h="102">
                <a:moveTo>
                  <a:pt x="32" y="102"/>
                </a:moveTo>
                <a:lnTo>
                  <a:pt x="128" y="51"/>
                </a:lnTo>
                <a:lnTo>
                  <a:pt x="0" y="0"/>
                </a:lnTo>
                <a:lnTo>
                  <a:pt x="32" y="102"/>
                </a:lnTo>
                <a:close/>
              </a:path>
            </a:pathLst>
          </a:custGeom>
          <a:solidFill>
            <a:schemeClr val="bg1"/>
          </a:solidFill>
          <a:ln>
            <a:noFill/>
          </a:ln>
          <a:effectLst/>
          <a:extLst>
            <a:ext uri="{91240B29-F687-4F45-9708-019B960494DF}">
              <a14:hiddenLine xmlns:a14="http://schemas.microsoft.com/office/drawing/2010/main" w="19050" cap="flat" cmpd="sng">
                <a:solidFill>
                  <a:srgbClr val="0099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22" name="Freeform 46"/>
          <p:cNvSpPr>
            <a:spLocks/>
          </p:cNvSpPr>
          <p:nvPr/>
        </p:nvSpPr>
        <p:spPr bwMode="auto">
          <a:xfrm>
            <a:off x="1819275" y="5638800"/>
            <a:ext cx="222250" cy="304800"/>
          </a:xfrm>
          <a:custGeom>
            <a:avLst/>
            <a:gdLst>
              <a:gd name="T0" fmla="*/ 0 w 140"/>
              <a:gd name="T1" fmla="*/ 483870000 h 192"/>
              <a:gd name="T2" fmla="*/ 352821875 w 140"/>
              <a:gd name="T3" fmla="*/ 435987825 h 192"/>
              <a:gd name="T4" fmla="*/ 191531875 w 140"/>
              <a:gd name="T5" fmla="*/ 0 h 192"/>
              <a:gd name="T6" fmla="*/ 0 w 140"/>
              <a:gd name="T7" fmla="*/ 483870000 h 19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0" h="192">
                <a:moveTo>
                  <a:pt x="0" y="192"/>
                </a:moveTo>
                <a:lnTo>
                  <a:pt x="140" y="173"/>
                </a:lnTo>
                <a:lnTo>
                  <a:pt x="76" y="0"/>
                </a:lnTo>
                <a:lnTo>
                  <a:pt x="0" y="192"/>
                </a:lnTo>
                <a:close/>
              </a:path>
            </a:pathLst>
          </a:custGeom>
          <a:solidFill>
            <a:schemeClr val="bg1"/>
          </a:solidFill>
          <a:ln>
            <a:noFill/>
          </a:ln>
          <a:effectLst/>
          <a:extLst>
            <a:ext uri="{91240B29-F687-4F45-9708-019B960494DF}">
              <a14:hiddenLine xmlns:a14="http://schemas.microsoft.com/office/drawing/2010/main" w="19050" cap="flat" cmpd="sng">
                <a:solidFill>
                  <a:srgbClr val="0099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23" name="Freeform 47"/>
          <p:cNvSpPr>
            <a:spLocks/>
          </p:cNvSpPr>
          <p:nvPr/>
        </p:nvSpPr>
        <p:spPr bwMode="auto">
          <a:xfrm>
            <a:off x="3006725" y="5648325"/>
            <a:ext cx="193675" cy="244475"/>
          </a:xfrm>
          <a:custGeom>
            <a:avLst/>
            <a:gdLst>
              <a:gd name="T0" fmla="*/ 0 w 122"/>
              <a:gd name="T1" fmla="*/ 355342825 h 154"/>
              <a:gd name="T2" fmla="*/ 307459063 w 122"/>
              <a:gd name="T3" fmla="*/ 388104063 h 154"/>
              <a:gd name="T4" fmla="*/ 113407825 w 122"/>
              <a:gd name="T5" fmla="*/ 0 h 154"/>
              <a:gd name="T6" fmla="*/ 0 w 122"/>
              <a:gd name="T7" fmla="*/ 355342825 h 15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2" h="154">
                <a:moveTo>
                  <a:pt x="0" y="141"/>
                </a:moveTo>
                <a:lnTo>
                  <a:pt x="122" y="154"/>
                </a:lnTo>
                <a:lnTo>
                  <a:pt x="45" y="0"/>
                </a:lnTo>
                <a:lnTo>
                  <a:pt x="0" y="141"/>
                </a:lnTo>
                <a:close/>
              </a:path>
            </a:pathLst>
          </a:custGeom>
          <a:solidFill>
            <a:schemeClr val="bg1"/>
          </a:solidFill>
          <a:ln>
            <a:noFill/>
          </a:ln>
          <a:effectLst/>
          <a:extLst>
            <a:ext uri="{91240B29-F687-4F45-9708-019B960494DF}">
              <a14:hiddenLine xmlns:a14="http://schemas.microsoft.com/office/drawing/2010/main" w="19050" cap="flat" cmpd="sng">
                <a:solidFill>
                  <a:srgbClr val="0099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grpSp>
        <p:nvGrpSpPr>
          <p:cNvPr id="2" name="Group 50"/>
          <p:cNvGrpSpPr>
            <a:grpSpLocks/>
          </p:cNvGrpSpPr>
          <p:nvPr/>
        </p:nvGrpSpPr>
        <p:grpSpPr bwMode="auto">
          <a:xfrm>
            <a:off x="4648200" y="1768475"/>
            <a:ext cx="3657600" cy="4114800"/>
            <a:chOff x="2928" y="1114"/>
            <a:chExt cx="2304" cy="2592"/>
          </a:xfrm>
        </p:grpSpPr>
        <p:sp>
          <p:nvSpPr>
            <p:cNvPr id="4125" name="Freeform 2"/>
            <p:cNvSpPr>
              <a:spLocks/>
            </p:cNvSpPr>
            <p:nvPr/>
          </p:nvSpPr>
          <p:spPr bwMode="auto">
            <a:xfrm>
              <a:off x="3984" y="1920"/>
              <a:ext cx="1248" cy="528"/>
            </a:xfrm>
            <a:custGeom>
              <a:avLst/>
              <a:gdLst>
                <a:gd name="T0" fmla="*/ 0 w 1248"/>
                <a:gd name="T1" fmla="*/ 528 h 528"/>
                <a:gd name="T2" fmla="*/ 528 w 1248"/>
                <a:gd name="T3" fmla="*/ 38 h 528"/>
                <a:gd name="T4" fmla="*/ 522 w 1248"/>
                <a:gd name="T5" fmla="*/ 288 h 528"/>
                <a:gd name="T6" fmla="*/ 579 w 1248"/>
                <a:gd name="T7" fmla="*/ 282 h 528"/>
                <a:gd name="T8" fmla="*/ 1248 w 1248"/>
                <a:gd name="T9" fmla="*/ 0 h 528"/>
                <a:gd name="T10" fmla="*/ 1245 w 1248"/>
                <a:gd name="T11" fmla="*/ 314 h 528"/>
                <a:gd name="T12" fmla="*/ 0 w 1248"/>
                <a:gd name="T13" fmla="*/ 528 h 5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48" h="528">
                  <a:moveTo>
                    <a:pt x="0" y="528"/>
                  </a:moveTo>
                  <a:lnTo>
                    <a:pt x="528" y="38"/>
                  </a:lnTo>
                  <a:lnTo>
                    <a:pt x="522" y="288"/>
                  </a:lnTo>
                  <a:lnTo>
                    <a:pt x="579" y="282"/>
                  </a:lnTo>
                  <a:lnTo>
                    <a:pt x="1248" y="0"/>
                  </a:lnTo>
                  <a:lnTo>
                    <a:pt x="1245" y="314"/>
                  </a:lnTo>
                  <a:lnTo>
                    <a:pt x="0" y="528"/>
                  </a:lnTo>
                  <a:close/>
                </a:path>
              </a:pathLst>
            </a:custGeom>
            <a:solidFill>
              <a:srgbClr val="CCFF33"/>
            </a:solidFill>
            <a:ln w="3175" cap="flat" cmpd="sng">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26" name="Freeform 3"/>
            <p:cNvSpPr>
              <a:spLocks/>
            </p:cNvSpPr>
            <p:nvPr/>
          </p:nvSpPr>
          <p:spPr bwMode="auto">
            <a:xfrm>
              <a:off x="3546" y="2362"/>
              <a:ext cx="966" cy="1238"/>
            </a:xfrm>
            <a:custGeom>
              <a:avLst/>
              <a:gdLst>
                <a:gd name="T0" fmla="*/ 768 w 966"/>
                <a:gd name="T1" fmla="*/ 1228 h 1238"/>
                <a:gd name="T2" fmla="*/ 531 w 966"/>
                <a:gd name="T3" fmla="*/ 416 h 1238"/>
                <a:gd name="T4" fmla="*/ 0 w 966"/>
                <a:gd name="T5" fmla="*/ 416 h 1238"/>
                <a:gd name="T6" fmla="*/ 438 w 966"/>
                <a:gd name="T7" fmla="*/ 86 h 1238"/>
                <a:gd name="T8" fmla="*/ 960 w 966"/>
                <a:gd name="T9" fmla="*/ 0 h 1238"/>
                <a:gd name="T10" fmla="*/ 960 w 966"/>
                <a:gd name="T11" fmla="*/ 422 h 1238"/>
                <a:gd name="T12" fmla="*/ 723 w 966"/>
                <a:gd name="T13" fmla="*/ 422 h 1238"/>
                <a:gd name="T14" fmla="*/ 729 w 966"/>
                <a:gd name="T15" fmla="*/ 473 h 1238"/>
                <a:gd name="T16" fmla="*/ 966 w 966"/>
                <a:gd name="T17" fmla="*/ 806 h 1238"/>
                <a:gd name="T18" fmla="*/ 966 w 966"/>
                <a:gd name="T19" fmla="*/ 1238 h 1238"/>
                <a:gd name="T20" fmla="*/ 768 w 966"/>
                <a:gd name="T21" fmla="*/ 1228 h 123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966" h="1238">
                  <a:moveTo>
                    <a:pt x="768" y="1228"/>
                  </a:moveTo>
                  <a:lnTo>
                    <a:pt x="531" y="416"/>
                  </a:lnTo>
                  <a:lnTo>
                    <a:pt x="0" y="416"/>
                  </a:lnTo>
                  <a:lnTo>
                    <a:pt x="438" y="86"/>
                  </a:lnTo>
                  <a:lnTo>
                    <a:pt x="960" y="0"/>
                  </a:lnTo>
                  <a:lnTo>
                    <a:pt x="960" y="422"/>
                  </a:lnTo>
                  <a:lnTo>
                    <a:pt x="723" y="422"/>
                  </a:lnTo>
                  <a:lnTo>
                    <a:pt x="729" y="473"/>
                  </a:lnTo>
                  <a:lnTo>
                    <a:pt x="966" y="806"/>
                  </a:lnTo>
                  <a:lnTo>
                    <a:pt x="966" y="1238"/>
                  </a:lnTo>
                  <a:lnTo>
                    <a:pt x="768" y="1228"/>
                  </a:lnTo>
                  <a:close/>
                </a:path>
              </a:pathLst>
            </a:custGeom>
            <a:solidFill>
              <a:srgbClr val="CCFF33"/>
            </a:solidFill>
            <a:ln w="3175" cap="flat" cmpd="sng">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27" name="Freeform 4"/>
            <p:cNvSpPr>
              <a:spLocks/>
            </p:cNvSpPr>
            <p:nvPr/>
          </p:nvSpPr>
          <p:spPr bwMode="auto">
            <a:xfrm>
              <a:off x="3984" y="1392"/>
              <a:ext cx="912" cy="1056"/>
            </a:xfrm>
            <a:custGeom>
              <a:avLst/>
              <a:gdLst>
                <a:gd name="T0" fmla="*/ 0 w 912"/>
                <a:gd name="T1" fmla="*/ 1056 h 1056"/>
                <a:gd name="T2" fmla="*/ 912 w 912"/>
                <a:gd name="T3" fmla="*/ 0 h 1056"/>
                <a:gd name="T4" fmla="*/ 906 w 912"/>
                <a:gd name="T5" fmla="*/ 214 h 1056"/>
                <a:gd name="T6" fmla="*/ 0 w 912"/>
                <a:gd name="T7" fmla="*/ 1056 h 105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12" h="1056">
                  <a:moveTo>
                    <a:pt x="0" y="1056"/>
                  </a:moveTo>
                  <a:lnTo>
                    <a:pt x="912" y="0"/>
                  </a:lnTo>
                  <a:lnTo>
                    <a:pt x="906" y="214"/>
                  </a:lnTo>
                  <a:lnTo>
                    <a:pt x="0" y="1056"/>
                  </a:lnTo>
                  <a:close/>
                </a:path>
              </a:pathLst>
            </a:custGeom>
            <a:solidFill>
              <a:srgbClr val="CCFF33"/>
            </a:solidFill>
            <a:ln w="3175" cap="flat" cmpd="sng">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28" name="Freeform 5"/>
            <p:cNvSpPr>
              <a:spLocks/>
            </p:cNvSpPr>
            <p:nvPr/>
          </p:nvSpPr>
          <p:spPr bwMode="auto">
            <a:xfrm>
              <a:off x="2928" y="1968"/>
              <a:ext cx="1053" cy="1261"/>
            </a:xfrm>
            <a:custGeom>
              <a:avLst/>
              <a:gdLst>
                <a:gd name="T0" fmla="*/ 0 w 1053"/>
                <a:gd name="T1" fmla="*/ 1069 h 1261"/>
                <a:gd name="T2" fmla="*/ 391 w 1053"/>
                <a:gd name="T3" fmla="*/ 858 h 1261"/>
                <a:gd name="T4" fmla="*/ 391 w 1053"/>
                <a:gd name="T5" fmla="*/ 384 h 1261"/>
                <a:gd name="T6" fmla="*/ 576 w 1053"/>
                <a:gd name="T7" fmla="*/ 205 h 1261"/>
                <a:gd name="T8" fmla="*/ 576 w 1053"/>
                <a:gd name="T9" fmla="*/ 0 h 1261"/>
                <a:gd name="T10" fmla="*/ 1053 w 1053"/>
                <a:gd name="T11" fmla="*/ 477 h 1261"/>
                <a:gd name="T12" fmla="*/ 0 w 1053"/>
                <a:gd name="T13" fmla="*/ 1261 h 1261"/>
                <a:gd name="T14" fmla="*/ 0 w 1053"/>
                <a:gd name="T15" fmla="*/ 1069 h 12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53" h="1261">
                  <a:moveTo>
                    <a:pt x="0" y="1069"/>
                  </a:moveTo>
                  <a:lnTo>
                    <a:pt x="391" y="858"/>
                  </a:lnTo>
                  <a:lnTo>
                    <a:pt x="391" y="384"/>
                  </a:lnTo>
                  <a:lnTo>
                    <a:pt x="576" y="205"/>
                  </a:lnTo>
                  <a:lnTo>
                    <a:pt x="576" y="0"/>
                  </a:lnTo>
                  <a:lnTo>
                    <a:pt x="1053" y="477"/>
                  </a:lnTo>
                  <a:lnTo>
                    <a:pt x="0" y="1261"/>
                  </a:lnTo>
                  <a:lnTo>
                    <a:pt x="0" y="1069"/>
                  </a:lnTo>
                  <a:close/>
                </a:path>
              </a:pathLst>
            </a:custGeom>
            <a:solidFill>
              <a:srgbClr val="CCFF33"/>
            </a:solidFill>
            <a:ln w="3175" cap="flat" cmpd="sng">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29" name="Freeform 6"/>
            <p:cNvSpPr>
              <a:spLocks/>
            </p:cNvSpPr>
            <p:nvPr/>
          </p:nvSpPr>
          <p:spPr bwMode="auto">
            <a:xfrm>
              <a:off x="3744" y="2016"/>
              <a:ext cx="624" cy="432"/>
            </a:xfrm>
            <a:custGeom>
              <a:avLst/>
              <a:gdLst>
                <a:gd name="T0" fmla="*/ 240 w 624"/>
                <a:gd name="T1" fmla="*/ 432 h 432"/>
                <a:gd name="T2" fmla="*/ 0 w 624"/>
                <a:gd name="T3" fmla="*/ 0 h 432"/>
                <a:gd name="T4" fmla="*/ 624 w 624"/>
                <a:gd name="T5" fmla="*/ 0 h 432"/>
                <a:gd name="T6" fmla="*/ 240 w 624"/>
                <a:gd name="T7" fmla="*/ 432 h 43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24" h="432">
                  <a:moveTo>
                    <a:pt x="240" y="432"/>
                  </a:moveTo>
                  <a:lnTo>
                    <a:pt x="0" y="0"/>
                  </a:lnTo>
                  <a:lnTo>
                    <a:pt x="624" y="0"/>
                  </a:lnTo>
                  <a:lnTo>
                    <a:pt x="240" y="432"/>
                  </a:lnTo>
                  <a:close/>
                </a:path>
              </a:pathLst>
            </a:custGeom>
            <a:solidFill>
              <a:srgbClr val="CCFF33"/>
            </a:solidFill>
            <a:ln w="3175" cap="flat" cmpd="sng">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30" name="Freeform 7"/>
            <p:cNvSpPr>
              <a:spLocks/>
            </p:cNvSpPr>
            <p:nvPr/>
          </p:nvSpPr>
          <p:spPr bwMode="auto">
            <a:xfrm>
              <a:off x="2928" y="1242"/>
              <a:ext cx="1056" cy="1206"/>
            </a:xfrm>
            <a:custGeom>
              <a:avLst/>
              <a:gdLst>
                <a:gd name="T0" fmla="*/ 1056 w 1056"/>
                <a:gd name="T1" fmla="*/ 1206 h 1206"/>
                <a:gd name="T2" fmla="*/ 0 w 1056"/>
                <a:gd name="T3" fmla="*/ 150 h 1206"/>
                <a:gd name="T4" fmla="*/ 0 w 1056"/>
                <a:gd name="T5" fmla="*/ 6 h 1206"/>
                <a:gd name="T6" fmla="*/ 374 w 1056"/>
                <a:gd name="T7" fmla="*/ 0 h 1206"/>
                <a:gd name="T8" fmla="*/ 1056 w 1056"/>
                <a:gd name="T9" fmla="*/ 1206 h 12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56" h="1206">
                  <a:moveTo>
                    <a:pt x="1056" y="1206"/>
                  </a:moveTo>
                  <a:lnTo>
                    <a:pt x="0" y="150"/>
                  </a:lnTo>
                  <a:lnTo>
                    <a:pt x="0" y="6"/>
                  </a:lnTo>
                  <a:lnTo>
                    <a:pt x="374" y="0"/>
                  </a:lnTo>
                  <a:lnTo>
                    <a:pt x="1056" y="1206"/>
                  </a:lnTo>
                  <a:close/>
                </a:path>
              </a:pathLst>
            </a:custGeom>
            <a:solidFill>
              <a:srgbClr val="CCFF33"/>
            </a:solidFill>
            <a:ln w="3175" cap="flat" cmpd="sng">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31" name="Rectangle 10"/>
            <p:cNvSpPr>
              <a:spLocks noChangeArrowheads="1"/>
            </p:cNvSpPr>
            <p:nvPr/>
          </p:nvSpPr>
          <p:spPr bwMode="auto">
            <a:xfrm>
              <a:off x="2928" y="1248"/>
              <a:ext cx="2304" cy="23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32" name="Freeform 11"/>
            <p:cNvSpPr>
              <a:spLocks/>
            </p:cNvSpPr>
            <p:nvPr/>
          </p:nvSpPr>
          <p:spPr bwMode="auto">
            <a:xfrm>
              <a:off x="4512" y="1248"/>
              <a:ext cx="432" cy="963"/>
            </a:xfrm>
            <a:custGeom>
              <a:avLst/>
              <a:gdLst>
                <a:gd name="T0" fmla="*/ 432 w 432"/>
                <a:gd name="T1" fmla="*/ 0 h 963"/>
                <a:gd name="T2" fmla="*/ 432 w 432"/>
                <a:gd name="T3" fmla="*/ 768 h 963"/>
                <a:gd name="T4" fmla="*/ 48 w 432"/>
                <a:gd name="T5" fmla="*/ 768 h 963"/>
                <a:gd name="T6" fmla="*/ 48 w 432"/>
                <a:gd name="T7" fmla="*/ 960 h 963"/>
                <a:gd name="T8" fmla="*/ 0 w 432"/>
                <a:gd name="T9" fmla="*/ 963 h 963"/>
                <a:gd name="T10" fmla="*/ 0 w 432"/>
                <a:gd name="T11" fmla="*/ 720 h 963"/>
                <a:gd name="T12" fmla="*/ 384 w 432"/>
                <a:gd name="T13" fmla="*/ 720 h 963"/>
                <a:gd name="T14" fmla="*/ 384 w 432"/>
                <a:gd name="T15" fmla="*/ 0 h 96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32" h="963">
                  <a:moveTo>
                    <a:pt x="432" y="0"/>
                  </a:moveTo>
                  <a:lnTo>
                    <a:pt x="432" y="768"/>
                  </a:lnTo>
                  <a:lnTo>
                    <a:pt x="48" y="768"/>
                  </a:lnTo>
                  <a:lnTo>
                    <a:pt x="48" y="960"/>
                  </a:lnTo>
                  <a:lnTo>
                    <a:pt x="0" y="963"/>
                  </a:lnTo>
                  <a:lnTo>
                    <a:pt x="0" y="720"/>
                  </a:lnTo>
                  <a:lnTo>
                    <a:pt x="384" y="720"/>
                  </a:lnTo>
                  <a:lnTo>
                    <a:pt x="384" y="0"/>
                  </a:lnTo>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33" name="Freeform 12"/>
            <p:cNvSpPr>
              <a:spLocks/>
            </p:cNvSpPr>
            <p:nvPr/>
          </p:nvSpPr>
          <p:spPr bwMode="auto">
            <a:xfrm>
              <a:off x="3744" y="1248"/>
              <a:ext cx="624" cy="768"/>
            </a:xfrm>
            <a:custGeom>
              <a:avLst/>
              <a:gdLst>
                <a:gd name="T0" fmla="*/ 624 w 624"/>
                <a:gd name="T1" fmla="*/ 720 h 768"/>
                <a:gd name="T2" fmla="*/ 624 w 624"/>
                <a:gd name="T3" fmla="*/ 768 h 768"/>
                <a:gd name="T4" fmla="*/ 0 w 624"/>
                <a:gd name="T5" fmla="*/ 768 h 768"/>
                <a:gd name="T6" fmla="*/ 0 w 624"/>
                <a:gd name="T7" fmla="*/ 720 h 768"/>
                <a:gd name="T8" fmla="*/ 288 w 624"/>
                <a:gd name="T9" fmla="*/ 720 h 768"/>
                <a:gd name="T10" fmla="*/ 288 w 624"/>
                <a:gd name="T11" fmla="*/ 0 h 768"/>
                <a:gd name="T12" fmla="*/ 336 w 624"/>
                <a:gd name="T13" fmla="*/ 0 h 768"/>
                <a:gd name="T14" fmla="*/ 336 w 624"/>
                <a:gd name="T15" fmla="*/ 720 h 768"/>
                <a:gd name="T16" fmla="*/ 624 w 624"/>
                <a:gd name="T17" fmla="*/ 720 h 76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4" h="768">
                  <a:moveTo>
                    <a:pt x="624" y="720"/>
                  </a:moveTo>
                  <a:lnTo>
                    <a:pt x="624" y="768"/>
                  </a:lnTo>
                  <a:lnTo>
                    <a:pt x="0" y="768"/>
                  </a:lnTo>
                  <a:lnTo>
                    <a:pt x="0" y="720"/>
                  </a:lnTo>
                  <a:lnTo>
                    <a:pt x="288" y="720"/>
                  </a:lnTo>
                  <a:lnTo>
                    <a:pt x="288" y="0"/>
                  </a:lnTo>
                  <a:lnTo>
                    <a:pt x="336" y="0"/>
                  </a:lnTo>
                  <a:lnTo>
                    <a:pt x="336" y="720"/>
                  </a:lnTo>
                  <a:lnTo>
                    <a:pt x="624" y="720"/>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34" name="Freeform 13"/>
            <p:cNvSpPr>
              <a:spLocks/>
            </p:cNvSpPr>
            <p:nvPr/>
          </p:nvSpPr>
          <p:spPr bwMode="auto">
            <a:xfrm>
              <a:off x="2928" y="1962"/>
              <a:ext cx="579" cy="870"/>
            </a:xfrm>
            <a:custGeom>
              <a:avLst/>
              <a:gdLst>
                <a:gd name="T0" fmla="*/ 579 w 579"/>
                <a:gd name="T1" fmla="*/ 0 h 870"/>
                <a:gd name="T2" fmla="*/ 579 w 579"/>
                <a:gd name="T3" fmla="*/ 204 h 870"/>
                <a:gd name="T4" fmla="*/ 387 w 579"/>
                <a:gd name="T5" fmla="*/ 396 h 870"/>
                <a:gd name="T6" fmla="*/ 387 w 579"/>
                <a:gd name="T7" fmla="*/ 864 h 870"/>
                <a:gd name="T8" fmla="*/ 0 w 579"/>
                <a:gd name="T9" fmla="*/ 870 h 870"/>
                <a:gd name="T10" fmla="*/ 0 w 579"/>
                <a:gd name="T11" fmla="*/ 822 h 870"/>
                <a:gd name="T12" fmla="*/ 336 w 579"/>
                <a:gd name="T13" fmla="*/ 822 h 870"/>
                <a:gd name="T14" fmla="*/ 336 w 579"/>
                <a:gd name="T15" fmla="*/ 390 h 870"/>
                <a:gd name="T16" fmla="*/ 528 w 579"/>
                <a:gd name="T17" fmla="*/ 198 h 870"/>
                <a:gd name="T18" fmla="*/ 528 w 579"/>
                <a:gd name="T19" fmla="*/ 6 h 870"/>
                <a:gd name="T20" fmla="*/ 579 w 579"/>
                <a:gd name="T21" fmla="*/ 0 h 87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9" h="870">
                  <a:moveTo>
                    <a:pt x="579" y="0"/>
                  </a:moveTo>
                  <a:lnTo>
                    <a:pt x="579" y="204"/>
                  </a:lnTo>
                  <a:lnTo>
                    <a:pt x="387" y="396"/>
                  </a:lnTo>
                  <a:lnTo>
                    <a:pt x="387" y="864"/>
                  </a:lnTo>
                  <a:lnTo>
                    <a:pt x="0" y="870"/>
                  </a:lnTo>
                  <a:lnTo>
                    <a:pt x="0" y="822"/>
                  </a:lnTo>
                  <a:lnTo>
                    <a:pt x="336" y="822"/>
                  </a:lnTo>
                  <a:lnTo>
                    <a:pt x="336" y="390"/>
                  </a:lnTo>
                  <a:lnTo>
                    <a:pt x="528" y="198"/>
                  </a:lnTo>
                  <a:lnTo>
                    <a:pt x="528" y="6"/>
                  </a:lnTo>
                  <a:lnTo>
                    <a:pt x="579" y="0"/>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35" name="Freeform 14"/>
            <p:cNvSpPr>
              <a:spLocks/>
            </p:cNvSpPr>
            <p:nvPr/>
          </p:nvSpPr>
          <p:spPr bwMode="auto">
            <a:xfrm>
              <a:off x="3552" y="2784"/>
              <a:ext cx="528" cy="816"/>
            </a:xfrm>
            <a:custGeom>
              <a:avLst/>
              <a:gdLst>
                <a:gd name="T0" fmla="*/ 0 w 528"/>
                <a:gd name="T1" fmla="*/ 0 h 816"/>
                <a:gd name="T2" fmla="*/ 528 w 528"/>
                <a:gd name="T3" fmla="*/ 0 h 816"/>
                <a:gd name="T4" fmla="*/ 528 w 528"/>
                <a:gd name="T5" fmla="*/ 48 h 816"/>
                <a:gd name="T6" fmla="*/ 288 w 528"/>
                <a:gd name="T7" fmla="*/ 48 h 816"/>
                <a:gd name="T8" fmla="*/ 288 w 528"/>
                <a:gd name="T9" fmla="*/ 816 h 816"/>
                <a:gd name="T10" fmla="*/ 240 w 528"/>
                <a:gd name="T11" fmla="*/ 816 h 816"/>
                <a:gd name="T12" fmla="*/ 240 w 528"/>
                <a:gd name="T13" fmla="*/ 48 h 816"/>
                <a:gd name="T14" fmla="*/ 0 w 528"/>
                <a:gd name="T15" fmla="*/ 48 h 816"/>
                <a:gd name="T16" fmla="*/ 0 w 528"/>
                <a:gd name="T17" fmla="*/ 0 h 81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28" h="816">
                  <a:moveTo>
                    <a:pt x="0" y="0"/>
                  </a:moveTo>
                  <a:lnTo>
                    <a:pt x="528" y="0"/>
                  </a:lnTo>
                  <a:lnTo>
                    <a:pt x="528" y="48"/>
                  </a:lnTo>
                  <a:lnTo>
                    <a:pt x="288" y="48"/>
                  </a:lnTo>
                  <a:lnTo>
                    <a:pt x="288" y="816"/>
                  </a:lnTo>
                  <a:lnTo>
                    <a:pt x="240" y="816"/>
                  </a:lnTo>
                  <a:lnTo>
                    <a:pt x="240" y="48"/>
                  </a:lnTo>
                  <a:lnTo>
                    <a:pt x="0" y="48"/>
                  </a:lnTo>
                  <a:lnTo>
                    <a:pt x="0" y="0"/>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36" name="Freeform 15"/>
            <p:cNvSpPr>
              <a:spLocks/>
            </p:cNvSpPr>
            <p:nvPr/>
          </p:nvSpPr>
          <p:spPr bwMode="auto">
            <a:xfrm>
              <a:off x="4272" y="2365"/>
              <a:ext cx="291" cy="1235"/>
            </a:xfrm>
            <a:custGeom>
              <a:avLst/>
              <a:gdLst>
                <a:gd name="T0" fmla="*/ 0 w 291"/>
                <a:gd name="T1" fmla="*/ 419 h 1235"/>
                <a:gd name="T2" fmla="*/ 240 w 291"/>
                <a:gd name="T3" fmla="*/ 419 h 1235"/>
                <a:gd name="T4" fmla="*/ 240 w 291"/>
                <a:gd name="T5" fmla="*/ 0 h 1235"/>
                <a:gd name="T6" fmla="*/ 291 w 291"/>
                <a:gd name="T7" fmla="*/ 0 h 1235"/>
                <a:gd name="T8" fmla="*/ 291 w 291"/>
                <a:gd name="T9" fmla="*/ 1235 h 1235"/>
                <a:gd name="T10" fmla="*/ 240 w 291"/>
                <a:gd name="T11" fmla="*/ 1235 h 1235"/>
                <a:gd name="T12" fmla="*/ 240 w 291"/>
                <a:gd name="T13" fmla="*/ 467 h 1235"/>
                <a:gd name="T14" fmla="*/ 0 w 291"/>
                <a:gd name="T15" fmla="*/ 467 h 1235"/>
                <a:gd name="T16" fmla="*/ 0 w 291"/>
                <a:gd name="T17" fmla="*/ 419 h 12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91" h="1235">
                  <a:moveTo>
                    <a:pt x="0" y="419"/>
                  </a:moveTo>
                  <a:lnTo>
                    <a:pt x="240" y="419"/>
                  </a:lnTo>
                  <a:lnTo>
                    <a:pt x="240" y="0"/>
                  </a:lnTo>
                  <a:lnTo>
                    <a:pt x="291" y="0"/>
                  </a:lnTo>
                  <a:lnTo>
                    <a:pt x="291" y="1235"/>
                  </a:lnTo>
                  <a:lnTo>
                    <a:pt x="240" y="1235"/>
                  </a:lnTo>
                  <a:lnTo>
                    <a:pt x="240" y="467"/>
                  </a:lnTo>
                  <a:lnTo>
                    <a:pt x="0" y="467"/>
                  </a:lnTo>
                  <a:lnTo>
                    <a:pt x="0" y="419"/>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37" name="Line 34"/>
            <p:cNvSpPr>
              <a:spLocks noChangeShapeType="1"/>
            </p:cNvSpPr>
            <p:nvPr/>
          </p:nvSpPr>
          <p:spPr bwMode="auto">
            <a:xfrm>
              <a:off x="3984" y="2448"/>
              <a:ext cx="288" cy="384"/>
            </a:xfrm>
            <a:prstGeom prst="line">
              <a:avLst/>
            </a:prstGeom>
            <a:noFill/>
            <a:ln w="31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38" name="Freeform 35"/>
            <p:cNvSpPr>
              <a:spLocks/>
            </p:cNvSpPr>
            <p:nvPr/>
          </p:nvSpPr>
          <p:spPr bwMode="auto">
            <a:xfrm>
              <a:off x="3984" y="2448"/>
              <a:ext cx="93" cy="336"/>
            </a:xfrm>
            <a:custGeom>
              <a:avLst/>
              <a:gdLst>
                <a:gd name="T0" fmla="*/ 93 w 93"/>
                <a:gd name="T1" fmla="*/ 336 h 336"/>
                <a:gd name="T2" fmla="*/ 0 w 93"/>
                <a:gd name="T3" fmla="*/ 0 h 336"/>
                <a:gd name="T4" fmla="*/ 0 60000 65536"/>
                <a:gd name="T5" fmla="*/ 0 60000 65536"/>
              </a:gdLst>
              <a:ahLst/>
              <a:cxnLst>
                <a:cxn ang="T4">
                  <a:pos x="T0" y="T1"/>
                </a:cxn>
                <a:cxn ang="T5">
                  <a:pos x="T2" y="T3"/>
                </a:cxn>
              </a:cxnLst>
              <a:rect l="0" t="0" r="r" b="b"/>
              <a:pathLst>
                <a:path w="93" h="336">
                  <a:moveTo>
                    <a:pt x="93" y="336"/>
                  </a:moveTo>
                  <a:lnTo>
                    <a:pt x="0" y="0"/>
                  </a:lnTo>
                </a:path>
              </a:pathLst>
            </a:custGeom>
            <a:noFill/>
            <a:ln w="3175"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39" name="Line 36"/>
            <p:cNvSpPr>
              <a:spLocks noChangeShapeType="1"/>
            </p:cNvSpPr>
            <p:nvPr/>
          </p:nvSpPr>
          <p:spPr bwMode="auto">
            <a:xfrm flipV="1">
              <a:off x="3312" y="2448"/>
              <a:ext cx="672" cy="384"/>
            </a:xfrm>
            <a:prstGeom prst="line">
              <a:avLst/>
            </a:prstGeom>
            <a:noFill/>
            <a:ln w="31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40" name="Line 37"/>
            <p:cNvSpPr>
              <a:spLocks noChangeShapeType="1"/>
            </p:cNvSpPr>
            <p:nvPr/>
          </p:nvSpPr>
          <p:spPr bwMode="auto">
            <a:xfrm flipH="1">
              <a:off x="3984" y="2208"/>
              <a:ext cx="576" cy="240"/>
            </a:xfrm>
            <a:prstGeom prst="line">
              <a:avLst/>
            </a:prstGeom>
            <a:noFill/>
            <a:ln w="31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41" name="Rectangle 38"/>
            <p:cNvSpPr>
              <a:spLocks noChangeArrowheads="1"/>
            </p:cNvSpPr>
            <p:nvPr/>
          </p:nvSpPr>
          <p:spPr bwMode="auto">
            <a:xfrm>
              <a:off x="3792" y="2400"/>
              <a:ext cx="96" cy="96"/>
            </a:xfrm>
            <a:prstGeom prst="rect">
              <a:avLst/>
            </a:prstGeom>
            <a:solidFill>
              <a:schemeClr val="hlink"/>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4142" name="Freeform 39"/>
            <p:cNvSpPr>
              <a:spLocks/>
            </p:cNvSpPr>
            <p:nvPr/>
          </p:nvSpPr>
          <p:spPr bwMode="auto">
            <a:xfrm>
              <a:off x="3888" y="2400"/>
              <a:ext cx="96" cy="96"/>
            </a:xfrm>
            <a:custGeom>
              <a:avLst/>
              <a:gdLst>
                <a:gd name="T0" fmla="*/ 96 w 96"/>
                <a:gd name="T1" fmla="*/ 0 h 96"/>
                <a:gd name="T2" fmla="*/ 96 w 96"/>
                <a:gd name="T3" fmla="*/ 96 h 96"/>
                <a:gd name="T4" fmla="*/ 0 w 96"/>
                <a:gd name="T5" fmla="*/ 48 h 96"/>
                <a:gd name="T6" fmla="*/ 96 w 96"/>
                <a:gd name="T7" fmla="*/ 0 h 9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96">
                  <a:moveTo>
                    <a:pt x="96" y="0"/>
                  </a:moveTo>
                  <a:lnTo>
                    <a:pt x="96" y="96"/>
                  </a:lnTo>
                  <a:lnTo>
                    <a:pt x="0" y="48"/>
                  </a:lnTo>
                  <a:lnTo>
                    <a:pt x="96" y="0"/>
                  </a:lnTo>
                  <a:close/>
                </a:path>
              </a:pathLst>
            </a:custGeom>
            <a:solidFill>
              <a:schemeClr val="hlink"/>
            </a:solidFill>
            <a:ln w="9525" cap="flat" cmpd="sng">
              <a:solidFill>
                <a:schemeClr val="hlink"/>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43" name="Freeform 40"/>
            <p:cNvSpPr>
              <a:spLocks/>
            </p:cNvSpPr>
            <p:nvPr/>
          </p:nvSpPr>
          <p:spPr bwMode="auto">
            <a:xfrm>
              <a:off x="3994" y="1165"/>
              <a:ext cx="108" cy="109"/>
            </a:xfrm>
            <a:custGeom>
              <a:avLst/>
              <a:gdLst>
                <a:gd name="T0" fmla="*/ 64 w 108"/>
                <a:gd name="T1" fmla="*/ 109 h 109"/>
                <a:gd name="T2" fmla="*/ 108 w 108"/>
                <a:gd name="T3" fmla="*/ 0 h 109"/>
                <a:gd name="T4" fmla="*/ 0 w 108"/>
                <a:gd name="T5" fmla="*/ 6 h 109"/>
                <a:gd name="T6" fmla="*/ 64 w 108"/>
                <a:gd name="T7" fmla="*/ 109 h 10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8" h="109">
                  <a:moveTo>
                    <a:pt x="64" y="109"/>
                  </a:moveTo>
                  <a:lnTo>
                    <a:pt x="108" y="0"/>
                  </a:lnTo>
                  <a:lnTo>
                    <a:pt x="0" y="6"/>
                  </a:lnTo>
                  <a:lnTo>
                    <a:pt x="64" y="109"/>
                  </a:lnTo>
                  <a:close/>
                </a:path>
              </a:pathLst>
            </a:custGeom>
            <a:solidFill>
              <a:schemeClr val="bg1"/>
            </a:solidFill>
            <a:ln>
              <a:noFill/>
            </a:ln>
            <a:effectLst/>
            <a:extLst>
              <a:ext uri="{91240B29-F687-4F45-9708-019B960494DF}">
                <a14:hiddenLine xmlns:a14="http://schemas.microsoft.com/office/drawing/2010/main" w="19050" cap="flat" cmpd="sng">
                  <a:solidFill>
                    <a:srgbClr val="0099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44" name="Freeform 41"/>
            <p:cNvSpPr>
              <a:spLocks/>
            </p:cNvSpPr>
            <p:nvPr/>
          </p:nvSpPr>
          <p:spPr bwMode="auto">
            <a:xfrm>
              <a:off x="4864" y="1114"/>
              <a:ext cx="134" cy="160"/>
            </a:xfrm>
            <a:custGeom>
              <a:avLst/>
              <a:gdLst>
                <a:gd name="T0" fmla="*/ 58 w 134"/>
                <a:gd name="T1" fmla="*/ 160 h 160"/>
                <a:gd name="T2" fmla="*/ 134 w 134"/>
                <a:gd name="T3" fmla="*/ 0 h 160"/>
                <a:gd name="T4" fmla="*/ 0 w 134"/>
                <a:gd name="T5" fmla="*/ 57 h 160"/>
                <a:gd name="T6" fmla="*/ 58 w 134"/>
                <a:gd name="T7" fmla="*/ 160 h 1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4" h="160">
                  <a:moveTo>
                    <a:pt x="58" y="160"/>
                  </a:moveTo>
                  <a:lnTo>
                    <a:pt x="134" y="0"/>
                  </a:lnTo>
                  <a:lnTo>
                    <a:pt x="0" y="57"/>
                  </a:lnTo>
                  <a:lnTo>
                    <a:pt x="58" y="160"/>
                  </a:lnTo>
                  <a:close/>
                </a:path>
              </a:pathLst>
            </a:custGeom>
            <a:solidFill>
              <a:schemeClr val="bg1"/>
            </a:solidFill>
            <a:ln>
              <a:noFill/>
            </a:ln>
            <a:effectLst/>
            <a:extLst>
              <a:ext uri="{91240B29-F687-4F45-9708-019B960494DF}">
                <a14:hiddenLine xmlns:a14="http://schemas.microsoft.com/office/drawing/2010/main" w="19050" cap="flat" cmpd="sng">
                  <a:solidFill>
                    <a:srgbClr val="0099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45" name="Freeform 48"/>
            <p:cNvSpPr>
              <a:spLocks/>
            </p:cNvSpPr>
            <p:nvPr/>
          </p:nvSpPr>
          <p:spPr bwMode="auto">
            <a:xfrm>
              <a:off x="4486" y="3552"/>
              <a:ext cx="122" cy="147"/>
            </a:xfrm>
            <a:custGeom>
              <a:avLst/>
              <a:gdLst>
                <a:gd name="T0" fmla="*/ 0 w 122"/>
                <a:gd name="T1" fmla="*/ 134 h 147"/>
                <a:gd name="T2" fmla="*/ 122 w 122"/>
                <a:gd name="T3" fmla="*/ 147 h 147"/>
                <a:gd name="T4" fmla="*/ 45 w 122"/>
                <a:gd name="T5" fmla="*/ 0 h 147"/>
                <a:gd name="T6" fmla="*/ 0 w 122"/>
                <a:gd name="T7" fmla="*/ 134 h 14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2" h="147">
                  <a:moveTo>
                    <a:pt x="0" y="134"/>
                  </a:moveTo>
                  <a:lnTo>
                    <a:pt x="122" y="147"/>
                  </a:lnTo>
                  <a:lnTo>
                    <a:pt x="45" y="0"/>
                  </a:lnTo>
                  <a:lnTo>
                    <a:pt x="0" y="134"/>
                  </a:lnTo>
                  <a:close/>
                </a:path>
              </a:pathLst>
            </a:custGeom>
            <a:solidFill>
              <a:schemeClr val="bg1"/>
            </a:solidFill>
            <a:ln>
              <a:noFill/>
            </a:ln>
            <a:effectLst/>
            <a:extLst>
              <a:ext uri="{91240B29-F687-4F45-9708-019B960494DF}">
                <a14:hiddenLine xmlns:a14="http://schemas.microsoft.com/office/drawing/2010/main" w="19050" cap="flat" cmpd="sng">
                  <a:solidFill>
                    <a:srgbClr val="0099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4146" name="Freeform 49"/>
            <p:cNvSpPr>
              <a:spLocks/>
            </p:cNvSpPr>
            <p:nvPr/>
          </p:nvSpPr>
          <p:spPr bwMode="auto">
            <a:xfrm>
              <a:off x="3763" y="3546"/>
              <a:ext cx="103" cy="160"/>
            </a:xfrm>
            <a:custGeom>
              <a:avLst/>
              <a:gdLst>
                <a:gd name="T0" fmla="*/ 0 w 103"/>
                <a:gd name="T1" fmla="*/ 160 h 160"/>
                <a:gd name="T2" fmla="*/ 103 w 103"/>
                <a:gd name="T3" fmla="*/ 153 h 160"/>
                <a:gd name="T4" fmla="*/ 51 w 103"/>
                <a:gd name="T5" fmla="*/ 0 h 160"/>
                <a:gd name="T6" fmla="*/ 0 w 103"/>
                <a:gd name="T7" fmla="*/ 160 h 1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3" h="160">
                  <a:moveTo>
                    <a:pt x="0" y="160"/>
                  </a:moveTo>
                  <a:lnTo>
                    <a:pt x="103" y="153"/>
                  </a:lnTo>
                  <a:lnTo>
                    <a:pt x="51" y="0"/>
                  </a:lnTo>
                  <a:lnTo>
                    <a:pt x="0" y="160"/>
                  </a:lnTo>
                  <a:close/>
                </a:path>
              </a:pathLst>
            </a:custGeom>
            <a:solidFill>
              <a:schemeClr val="bg1"/>
            </a:solidFill>
            <a:ln>
              <a:noFill/>
            </a:ln>
            <a:effectLst/>
            <a:extLst>
              <a:ext uri="{91240B29-F687-4F45-9708-019B960494DF}">
                <a14:hiddenLine xmlns:a14="http://schemas.microsoft.com/office/drawing/2010/main" w="19050" cap="flat" cmpd="sng">
                  <a:solidFill>
                    <a:srgbClr val="0099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152400"/>
            <a:ext cx="7772400" cy="1143000"/>
          </a:xfrm>
        </p:spPr>
        <p:txBody>
          <a:bodyPr/>
          <a:lstStyle/>
          <a:p>
            <a:r>
              <a:rPr lang="el-GR" dirty="0" smtClean="0">
                <a:solidFill>
                  <a:srgbClr val="FFFF00"/>
                </a:solidFill>
                <a:latin typeface="Arial" charset="0"/>
              </a:rPr>
              <a:t>Αλγόριθμος</a:t>
            </a:r>
            <a:endParaRPr lang="en-US" dirty="0" smtClean="0">
              <a:solidFill>
                <a:srgbClr val="FFFF00"/>
              </a:solidFill>
              <a:latin typeface="Arial" charset="0"/>
            </a:endParaRPr>
          </a:p>
        </p:txBody>
      </p:sp>
      <p:sp>
        <p:nvSpPr>
          <p:cNvPr id="24580"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24581" name="Text Box 5"/>
          <p:cNvSpPr txBox="1">
            <a:spLocks noChangeArrowheads="1"/>
          </p:cNvSpPr>
          <p:nvPr/>
        </p:nvSpPr>
        <p:spPr bwMode="auto">
          <a:xfrm>
            <a:off x="990600" y="1600200"/>
            <a:ext cx="6507166" cy="4247317"/>
          </a:xfrm>
          <a:prstGeom prst="rect">
            <a:avLst/>
          </a:prstGeom>
          <a:noFill/>
          <a:ln w="9525">
            <a:noFill/>
            <a:miter lim="800000"/>
            <a:headEnd/>
            <a:tailEnd/>
          </a:ln>
        </p:spPr>
        <p:txBody>
          <a:bodyPr wrap="none">
            <a:spAutoFit/>
          </a:bodyPr>
          <a:lstStyle/>
          <a:p>
            <a:pPr marL="457200" indent="-457200"/>
            <a:r>
              <a:rPr lang="en-US" b="1" dirty="0" err="1">
                <a:solidFill>
                  <a:schemeClr val="bg1"/>
                </a:solidFill>
              </a:rPr>
              <a:t>MakeMonotone</a:t>
            </a:r>
            <a:r>
              <a:rPr lang="en-US" dirty="0">
                <a:solidFill>
                  <a:schemeClr val="bg1"/>
                </a:solidFill>
              </a:rPr>
              <a:t>(</a:t>
            </a:r>
            <a:r>
              <a:rPr lang="en-US" b="1" i="1" dirty="0">
                <a:solidFill>
                  <a:srgbClr val="FFFF00"/>
                </a:solidFill>
              </a:rPr>
              <a:t>P</a:t>
            </a:r>
            <a:r>
              <a:rPr lang="en-US" dirty="0">
                <a:solidFill>
                  <a:schemeClr val="bg1"/>
                </a:solidFill>
              </a:rPr>
              <a:t>)</a:t>
            </a:r>
          </a:p>
          <a:p>
            <a:pPr marL="457200" indent="-457200"/>
            <a:r>
              <a:rPr lang="en-US" b="1" dirty="0">
                <a:solidFill>
                  <a:srgbClr val="FF00FF"/>
                </a:solidFill>
              </a:rPr>
              <a:t>Input</a:t>
            </a:r>
            <a:r>
              <a:rPr lang="en-US" dirty="0">
                <a:solidFill>
                  <a:schemeClr val="bg1"/>
                </a:solidFill>
              </a:rPr>
              <a:t>: A simple polygon </a:t>
            </a:r>
            <a:r>
              <a:rPr lang="en-US" b="1" i="1" dirty="0">
                <a:solidFill>
                  <a:srgbClr val="FFFF00"/>
                </a:solidFill>
              </a:rPr>
              <a:t>P</a:t>
            </a:r>
            <a:r>
              <a:rPr lang="en-US" dirty="0">
                <a:solidFill>
                  <a:schemeClr val="bg1"/>
                </a:solidFill>
              </a:rPr>
              <a:t> stored in DCEL </a:t>
            </a:r>
            <a:r>
              <a:rPr lang="en-US" b="1" i="1" dirty="0">
                <a:solidFill>
                  <a:srgbClr val="FFFF00"/>
                </a:solidFill>
              </a:rPr>
              <a:t>D</a:t>
            </a:r>
            <a:r>
              <a:rPr lang="en-US" dirty="0">
                <a:solidFill>
                  <a:schemeClr val="bg1"/>
                </a:solidFill>
              </a:rPr>
              <a:t>.</a:t>
            </a:r>
          </a:p>
          <a:p>
            <a:pPr marL="457200" indent="-457200"/>
            <a:r>
              <a:rPr lang="en-US" b="1" dirty="0">
                <a:solidFill>
                  <a:srgbClr val="FF00FF"/>
                </a:solidFill>
              </a:rPr>
              <a:t>Output</a:t>
            </a:r>
            <a:r>
              <a:rPr lang="en-US" dirty="0">
                <a:solidFill>
                  <a:schemeClr val="bg1"/>
                </a:solidFill>
              </a:rPr>
              <a:t>: A partitioning of P into monotone </a:t>
            </a:r>
            <a:r>
              <a:rPr lang="en-US" dirty="0" err="1">
                <a:solidFill>
                  <a:schemeClr val="bg1"/>
                </a:solidFill>
              </a:rPr>
              <a:t>subpolygons</a:t>
            </a:r>
            <a:r>
              <a:rPr lang="en-US" dirty="0">
                <a:solidFill>
                  <a:schemeClr val="bg1"/>
                </a:solidFill>
              </a:rPr>
              <a:t> stored in </a:t>
            </a:r>
            <a:r>
              <a:rPr lang="en-US" b="1" i="1" dirty="0">
                <a:solidFill>
                  <a:srgbClr val="FFFF00"/>
                </a:solidFill>
              </a:rPr>
              <a:t>D</a:t>
            </a:r>
            <a:r>
              <a:rPr lang="en-US" dirty="0">
                <a:solidFill>
                  <a:schemeClr val="bg1"/>
                </a:solidFill>
              </a:rPr>
              <a:t>.</a:t>
            </a:r>
          </a:p>
          <a:p>
            <a:pPr marL="457200" indent="-457200"/>
            <a:r>
              <a:rPr lang="en-US" dirty="0">
                <a:solidFill>
                  <a:schemeClr val="bg1"/>
                </a:solidFill>
              </a:rPr>
              <a:t>1</a:t>
            </a:r>
            <a:r>
              <a:rPr lang="en-US" b="1" i="1" dirty="0">
                <a:solidFill>
                  <a:schemeClr val="bg1"/>
                </a:solidFill>
              </a:rPr>
              <a:t>.</a:t>
            </a:r>
            <a:r>
              <a:rPr lang="en-US" b="1" i="1" dirty="0">
                <a:solidFill>
                  <a:srgbClr val="FFFF00"/>
                </a:solidFill>
              </a:rPr>
              <a:t>   Q</a:t>
            </a:r>
            <a:r>
              <a:rPr lang="en-US" dirty="0">
                <a:solidFill>
                  <a:schemeClr val="bg1"/>
                </a:solidFill>
              </a:rPr>
              <a:t> </a:t>
            </a:r>
            <a:r>
              <a:rPr lang="en-US" dirty="0">
                <a:solidFill>
                  <a:schemeClr val="bg1"/>
                </a:solidFill>
                <a:sym typeface="Symbol" pitchFamily="18" charset="2"/>
              </a:rPr>
              <a:t> priority queue storing vertices of </a:t>
            </a:r>
            <a:r>
              <a:rPr lang="en-US" b="1" i="1" dirty="0">
                <a:solidFill>
                  <a:srgbClr val="FFFF00"/>
                </a:solidFill>
                <a:sym typeface="Symbol" pitchFamily="18" charset="2"/>
              </a:rPr>
              <a:t>P</a:t>
            </a:r>
          </a:p>
          <a:p>
            <a:pPr marL="457200" indent="-457200"/>
            <a:r>
              <a:rPr lang="en-US" dirty="0">
                <a:solidFill>
                  <a:schemeClr val="bg1"/>
                </a:solidFill>
                <a:sym typeface="Symbol" pitchFamily="18" charset="2"/>
              </a:rPr>
              <a:t>2.</a:t>
            </a:r>
            <a:r>
              <a:rPr lang="en-US" b="1" i="1" dirty="0">
                <a:solidFill>
                  <a:srgbClr val="FFFF00"/>
                </a:solidFill>
                <a:sym typeface="Symbol" pitchFamily="18" charset="2"/>
              </a:rPr>
              <a:t>   T</a:t>
            </a:r>
            <a:r>
              <a:rPr lang="en-US" dirty="0">
                <a:solidFill>
                  <a:schemeClr val="bg1"/>
                </a:solidFill>
                <a:sym typeface="Symbol" pitchFamily="18" charset="2"/>
              </a:rPr>
              <a:t>     </a:t>
            </a:r>
            <a:r>
              <a:rPr lang="en-US" dirty="0">
                <a:solidFill>
                  <a:srgbClr val="00FF00"/>
                </a:solidFill>
                <a:sym typeface="Symbol" pitchFamily="18" charset="2"/>
              </a:rPr>
              <a:t>// initialize the status as a binary search tree.</a:t>
            </a:r>
          </a:p>
          <a:p>
            <a:pPr marL="457200" indent="-457200"/>
            <a:r>
              <a:rPr lang="en-US" dirty="0">
                <a:solidFill>
                  <a:schemeClr val="bg1"/>
                </a:solidFill>
                <a:sym typeface="Symbol" pitchFamily="18" charset="2"/>
              </a:rPr>
              <a:t>3.   </a:t>
            </a:r>
            <a:r>
              <a:rPr lang="en-US" i="1" dirty="0" err="1">
                <a:solidFill>
                  <a:schemeClr val="bg1"/>
                </a:solidFill>
                <a:sym typeface="Symbol" pitchFamily="18" charset="2"/>
              </a:rPr>
              <a:t>i</a:t>
            </a:r>
            <a:r>
              <a:rPr lang="en-US" dirty="0">
                <a:solidFill>
                  <a:schemeClr val="bg1"/>
                </a:solidFill>
                <a:sym typeface="Symbol" pitchFamily="18" charset="2"/>
              </a:rPr>
              <a:t>  0</a:t>
            </a:r>
          </a:p>
          <a:p>
            <a:pPr marL="457200" indent="-457200"/>
            <a:r>
              <a:rPr lang="en-US" dirty="0">
                <a:solidFill>
                  <a:schemeClr val="bg1"/>
                </a:solidFill>
                <a:sym typeface="Symbol" pitchFamily="18" charset="2"/>
              </a:rPr>
              <a:t>4.   while </a:t>
            </a:r>
            <a:r>
              <a:rPr lang="en-US" b="1" i="1" dirty="0">
                <a:solidFill>
                  <a:srgbClr val="FFFF00"/>
                </a:solidFill>
                <a:sym typeface="Symbol" pitchFamily="18" charset="2"/>
              </a:rPr>
              <a:t>Q</a:t>
            </a:r>
            <a:r>
              <a:rPr lang="en-US" dirty="0">
                <a:solidFill>
                  <a:schemeClr val="bg1"/>
                </a:solidFill>
                <a:sym typeface="Symbol" pitchFamily="18" charset="2"/>
              </a:rPr>
              <a:t>   </a:t>
            </a:r>
          </a:p>
          <a:p>
            <a:pPr marL="457200" indent="-457200"/>
            <a:r>
              <a:rPr lang="en-US" dirty="0">
                <a:solidFill>
                  <a:schemeClr val="bg1"/>
                </a:solidFill>
                <a:sym typeface="Symbol" pitchFamily="18" charset="2"/>
              </a:rPr>
              <a:t>5.      do </a:t>
            </a:r>
            <a:r>
              <a:rPr lang="en-US" i="1" dirty="0" smtClean="0">
                <a:solidFill>
                  <a:schemeClr val="bg1"/>
                </a:solidFill>
                <a:sym typeface="Symbol" pitchFamily="18" charset="2"/>
              </a:rPr>
              <a:t>v</a:t>
            </a:r>
            <a:r>
              <a:rPr lang="en-US" i="1" baseline="-25000" dirty="0" smtClean="0">
                <a:solidFill>
                  <a:schemeClr val="bg1"/>
                </a:solidFill>
                <a:sym typeface="Symbol" pitchFamily="18" charset="2"/>
              </a:rPr>
              <a:t>i</a:t>
            </a:r>
            <a:r>
              <a:rPr lang="en-US" dirty="0" smtClean="0">
                <a:solidFill>
                  <a:schemeClr val="bg1"/>
                </a:solidFill>
                <a:sym typeface="Symbol" pitchFamily="18" charset="2"/>
              </a:rPr>
              <a:t> </a:t>
            </a:r>
            <a:r>
              <a:rPr lang="en-US" dirty="0">
                <a:solidFill>
                  <a:schemeClr val="bg1"/>
                </a:solidFill>
                <a:sym typeface="Symbol" pitchFamily="18" charset="2"/>
              </a:rPr>
              <a:t> the highest priority vertex from </a:t>
            </a:r>
            <a:r>
              <a:rPr lang="en-US" b="1" i="1" dirty="0">
                <a:solidFill>
                  <a:srgbClr val="FFFF00"/>
                </a:solidFill>
                <a:sym typeface="Symbol" pitchFamily="18" charset="2"/>
              </a:rPr>
              <a:t>Q</a:t>
            </a:r>
            <a:r>
              <a:rPr lang="en-US" dirty="0">
                <a:solidFill>
                  <a:schemeClr val="bg1"/>
                </a:solidFill>
                <a:sym typeface="Symbol" pitchFamily="18" charset="2"/>
              </a:rPr>
              <a:t>  </a:t>
            </a:r>
            <a:r>
              <a:rPr lang="en-US" dirty="0">
                <a:solidFill>
                  <a:srgbClr val="00FF00"/>
                </a:solidFill>
                <a:sym typeface="Symbol" pitchFamily="18" charset="2"/>
              </a:rPr>
              <a:t>// removal from </a:t>
            </a:r>
            <a:r>
              <a:rPr lang="en-US" b="1" i="1" dirty="0">
                <a:solidFill>
                  <a:srgbClr val="00FF00"/>
                </a:solidFill>
                <a:sym typeface="Symbol" pitchFamily="18" charset="2"/>
              </a:rPr>
              <a:t>Q</a:t>
            </a:r>
          </a:p>
          <a:p>
            <a:pPr marL="457200" indent="-457200"/>
            <a:r>
              <a:rPr lang="en-US" dirty="0">
                <a:solidFill>
                  <a:schemeClr val="bg1"/>
                </a:solidFill>
                <a:sym typeface="Symbol" pitchFamily="18" charset="2"/>
              </a:rPr>
              <a:t>6.          case </a:t>
            </a:r>
            <a:r>
              <a:rPr lang="en-US" i="1" dirty="0" smtClean="0">
                <a:solidFill>
                  <a:schemeClr val="bg1"/>
                </a:solidFill>
                <a:sym typeface="Symbol" pitchFamily="18" charset="2"/>
              </a:rPr>
              <a:t>v</a:t>
            </a:r>
            <a:r>
              <a:rPr lang="en-US" i="1" baseline="-25000" dirty="0" smtClean="0">
                <a:solidFill>
                  <a:schemeClr val="bg1"/>
                </a:solidFill>
                <a:sym typeface="Symbol" pitchFamily="18" charset="2"/>
              </a:rPr>
              <a:t>i</a:t>
            </a:r>
            <a:r>
              <a:rPr lang="en-US" i="1" dirty="0" smtClean="0">
                <a:solidFill>
                  <a:schemeClr val="bg1"/>
                </a:solidFill>
                <a:sym typeface="Symbol" pitchFamily="18" charset="2"/>
              </a:rPr>
              <a:t> </a:t>
            </a:r>
            <a:r>
              <a:rPr lang="en-US" dirty="0" smtClean="0">
                <a:solidFill>
                  <a:schemeClr val="bg1"/>
                </a:solidFill>
                <a:sym typeface="Symbol" pitchFamily="18" charset="2"/>
              </a:rPr>
              <a:t>of  </a:t>
            </a:r>
            <a:endParaRPr lang="en-US" dirty="0">
              <a:solidFill>
                <a:schemeClr val="bg1"/>
              </a:solidFill>
              <a:sym typeface="Symbol" pitchFamily="18" charset="2"/>
            </a:endParaRPr>
          </a:p>
          <a:p>
            <a:pPr marL="457200" indent="-457200"/>
            <a:r>
              <a:rPr lang="en-US" dirty="0">
                <a:solidFill>
                  <a:schemeClr val="bg1"/>
                </a:solidFill>
                <a:sym typeface="Symbol" pitchFamily="18" charset="2"/>
              </a:rPr>
              <a:t>7.               start vertex:  </a:t>
            </a:r>
            <a:r>
              <a:rPr lang="en-US" dirty="0" err="1" smtClean="0">
                <a:solidFill>
                  <a:schemeClr val="bg1"/>
                </a:solidFill>
                <a:sym typeface="Symbol" pitchFamily="18" charset="2"/>
              </a:rPr>
              <a:t>HandleStartVertex</a:t>
            </a:r>
            <a:r>
              <a:rPr lang="en-US" dirty="0" smtClean="0">
                <a:solidFill>
                  <a:schemeClr val="bg1"/>
                </a:solidFill>
                <a:sym typeface="Symbol" pitchFamily="18" charset="2"/>
              </a:rPr>
              <a:t>(</a:t>
            </a:r>
            <a:r>
              <a:rPr lang="en-US" i="1" dirty="0" smtClean="0">
                <a:solidFill>
                  <a:schemeClr val="bg1"/>
                </a:solidFill>
                <a:sym typeface="Symbol" pitchFamily="18" charset="2"/>
              </a:rPr>
              <a:t>v</a:t>
            </a:r>
            <a:r>
              <a:rPr lang="en-US" i="1" baseline="-25000" dirty="0" smtClean="0">
                <a:solidFill>
                  <a:schemeClr val="bg1"/>
                </a:solidFill>
                <a:sym typeface="Symbol" pitchFamily="18" charset="2"/>
              </a:rPr>
              <a:t>i</a:t>
            </a:r>
            <a:r>
              <a:rPr lang="en-US" dirty="0" smtClean="0">
                <a:solidFill>
                  <a:schemeClr val="bg1"/>
                </a:solidFill>
                <a:sym typeface="Symbol" pitchFamily="18" charset="2"/>
              </a:rPr>
              <a:t>)</a:t>
            </a:r>
            <a:endParaRPr lang="en-US" dirty="0">
              <a:solidFill>
                <a:schemeClr val="bg1"/>
              </a:solidFill>
              <a:sym typeface="Symbol" pitchFamily="18" charset="2"/>
            </a:endParaRPr>
          </a:p>
          <a:p>
            <a:pPr marL="457200" indent="-457200"/>
            <a:r>
              <a:rPr lang="en-US" dirty="0">
                <a:solidFill>
                  <a:schemeClr val="bg1"/>
                </a:solidFill>
                <a:sym typeface="Symbol" pitchFamily="18" charset="2"/>
              </a:rPr>
              <a:t>8.               end vertex:   </a:t>
            </a:r>
            <a:r>
              <a:rPr lang="en-US" dirty="0" err="1" smtClean="0">
                <a:solidFill>
                  <a:schemeClr val="bg1"/>
                </a:solidFill>
                <a:sym typeface="Symbol" pitchFamily="18" charset="2"/>
              </a:rPr>
              <a:t>HandleEndVertex</a:t>
            </a:r>
            <a:r>
              <a:rPr lang="en-US" dirty="0" smtClean="0">
                <a:solidFill>
                  <a:schemeClr val="bg1"/>
                </a:solidFill>
                <a:sym typeface="Symbol" pitchFamily="18" charset="2"/>
              </a:rPr>
              <a:t>(</a:t>
            </a:r>
            <a:r>
              <a:rPr lang="en-US" i="1" dirty="0" smtClean="0">
                <a:solidFill>
                  <a:schemeClr val="bg1"/>
                </a:solidFill>
                <a:sym typeface="Symbol" pitchFamily="18" charset="2"/>
              </a:rPr>
              <a:t>v</a:t>
            </a:r>
            <a:r>
              <a:rPr lang="en-US" i="1" baseline="-25000" dirty="0" smtClean="0">
                <a:solidFill>
                  <a:schemeClr val="bg1"/>
                </a:solidFill>
                <a:sym typeface="Symbol" pitchFamily="18" charset="2"/>
              </a:rPr>
              <a:t>i</a:t>
            </a:r>
            <a:r>
              <a:rPr lang="en-US" dirty="0" smtClean="0">
                <a:solidFill>
                  <a:schemeClr val="bg1"/>
                </a:solidFill>
                <a:sym typeface="Symbol" pitchFamily="18" charset="2"/>
              </a:rPr>
              <a:t>) </a:t>
            </a:r>
            <a:endParaRPr lang="en-US" dirty="0">
              <a:solidFill>
                <a:schemeClr val="bg1"/>
              </a:solidFill>
              <a:sym typeface="Symbol" pitchFamily="18" charset="2"/>
            </a:endParaRPr>
          </a:p>
          <a:p>
            <a:pPr marL="457200" indent="-457200"/>
            <a:r>
              <a:rPr lang="en-US" dirty="0">
                <a:solidFill>
                  <a:schemeClr val="bg1"/>
                </a:solidFill>
                <a:sym typeface="Symbol" pitchFamily="18" charset="2"/>
              </a:rPr>
              <a:t>9.               split vertex:   </a:t>
            </a:r>
            <a:r>
              <a:rPr lang="en-US" dirty="0" err="1" smtClean="0">
                <a:solidFill>
                  <a:schemeClr val="bg1"/>
                </a:solidFill>
                <a:sym typeface="Symbol" pitchFamily="18" charset="2"/>
              </a:rPr>
              <a:t>HandleSplitVertx</a:t>
            </a:r>
            <a:r>
              <a:rPr lang="en-US" dirty="0" smtClean="0">
                <a:solidFill>
                  <a:schemeClr val="bg1"/>
                </a:solidFill>
                <a:sym typeface="Symbol" pitchFamily="18" charset="2"/>
              </a:rPr>
              <a:t>(</a:t>
            </a:r>
            <a:r>
              <a:rPr lang="en-US" i="1" dirty="0" smtClean="0">
                <a:solidFill>
                  <a:schemeClr val="bg1"/>
                </a:solidFill>
                <a:sym typeface="Symbol" pitchFamily="18" charset="2"/>
              </a:rPr>
              <a:t>v</a:t>
            </a:r>
            <a:r>
              <a:rPr lang="en-US" i="1" baseline="-25000" dirty="0" smtClean="0">
                <a:solidFill>
                  <a:schemeClr val="bg1"/>
                </a:solidFill>
                <a:sym typeface="Symbol" pitchFamily="18" charset="2"/>
              </a:rPr>
              <a:t>i</a:t>
            </a:r>
            <a:r>
              <a:rPr lang="en-US" dirty="0" smtClean="0">
                <a:solidFill>
                  <a:schemeClr val="bg1"/>
                </a:solidFill>
                <a:sym typeface="Symbol" pitchFamily="18" charset="2"/>
              </a:rPr>
              <a:t>) </a:t>
            </a:r>
            <a:endParaRPr lang="en-US" dirty="0">
              <a:solidFill>
                <a:schemeClr val="bg1"/>
              </a:solidFill>
              <a:sym typeface="Symbol" pitchFamily="18" charset="2"/>
            </a:endParaRPr>
          </a:p>
          <a:p>
            <a:pPr marL="457200" indent="-457200"/>
            <a:r>
              <a:rPr lang="en-US" dirty="0">
                <a:solidFill>
                  <a:schemeClr val="bg1"/>
                </a:solidFill>
                <a:sym typeface="Symbol" pitchFamily="18" charset="2"/>
              </a:rPr>
              <a:t>10.             merge vertex: </a:t>
            </a:r>
            <a:r>
              <a:rPr lang="en-US" dirty="0" err="1" smtClean="0">
                <a:solidFill>
                  <a:schemeClr val="bg1"/>
                </a:solidFill>
                <a:sym typeface="Symbol" pitchFamily="18" charset="2"/>
              </a:rPr>
              <a:t>HandleMergeVertex</a:t>
            </a:r>
            <a:r>
              <a:rPr lang="en-US" dirty="0" smtClean="0">
                <a:solidFill>
                  <a:schemeClr val="bg1"/>
                </a:solidFill>
                <a:sym typeface="Symbol" pitchFamily="18" charset="2"/>
              </a:rPr>
              <a:t>(</a:t>
            </a:r>
            <a:r>
              <a:rPr lang="en-US" i="1" dirty="0" smtClean="0">
                <a:solidFill>
                  <a:schemeClr val="bg1"/>
                </a:solidFill>
                <a:sym typeface="Symbol" pitchFamily="18" charset="2"/>
              </a:rPr>
              <a:t>v</a:t>
            </a:r>
            <a:r>
              <a:rPr lang="en-US" i="1" baseline="-25000" dirty="0" smtClean="0">
                <a:solidFill>
                  <a:schemeClr val="bg1"/>
                </a:solidFill>
                <a:sym typeface="Symbol" pitchFamily="18" charset="2"/>
              </a:rPr>
              <a:t>i</a:t>
            </a:r>
            <a:r>
              <a:rPr lang="en-US" dirty="0" smtClean="0">
                <a:solidFill>
                  <a:schemeClr val="bg1"/>
                </a:solidFill>
                <a:sym typeface="Symbol" pitchFamily="18" charset="2"/>
              </a:rPr>
              <a:t>) </a:t>
            </a:r>
            <a:endParaRPr lang="en-US" dirty="0">
              <a:solidFill>
                <a:schemeClr val="bg1"/>
              </a:solidFill>
              <a:sym typeface="Symbol" pitchFamily="18" charset="2"/>
            </a:endParaRPr>
          </a:p>
          <a:p>
            <a:pPr marL="457200" indent="-457200"/>
            <a:r>
              <a:rPr lang="en-US" dirty="0">
                <a:solidFill>
                  <a:schemeClr val="bg1"/>
                </a:solidFill>
                <a:sym typeface="Symbol" pitchFamily="18" charset="2"/>
              </a:rPr>
              <a:t>11.             regular vertex: </a:t>
            </a:r>
            <a:r>
              <a:rPr lang="en-US" dirty="0" err="1" smtClean="0">
                <a:solidFill>
                  <a:schemeClr val="bg1"/>
                </a:solidFill>
                <a:sym typeface="Symbol" pitchFamily="18" charset="2"/>
              </a:rPr>
              <a:t>HandleRegularVertex</a:t>
            </a:r>
            <a:r>
              <a:rPr lang="en-US" dirty="0" smtClean="0">
                <a:solidFill>
                  <a:schemeClr val="bg1"/>
                </a:solidFill>
                <a:sym typeface="Symbol" pitchFamily="18" charset="2"/>
              </a:rPr>
              <a:t>(</a:t>
            </a:r>
            <a:r>
              <a:rPr lang="en-US" i="1" dirty="0" smtClean="0">
                <a:solidFill>
                  <a:schemeClr val="bg1"/>
                </a:solidFill>
                <a:sym typeface="Symbol" pitchFamily="18" charset="2"/>
              </a:rPr>
              <a:t>v</a:t>
            </a:r>
            <a:r>
              <a:rPr lang="en-US" i="1" baseline="-25000" dirty="0" smtClean="0">
                <a:solidFill>
                  <a:schemeClr val="bg1"/>
                </a:solidFill>
                <a:sym typeface="Symbol" pitchFamily="18" charset="2"/>
              </a:rPr>
              <a:t>i</a:t>
            </a:r>
            <a:r>
              <a:rPr lang="en-US" dirty="0" smtClean="0">
                <a:solidFill>
                  <a:schemeClr val="bg1"/>
                </a:solidFill>
                <a:sym typeface="Symbol" pitchFamily="18" charset="2"/>
              </a:rPr>
              <a:t>) </a:t>
            </a:r>
            <a:endParaRPr lang="en-US" dirty="0">
              <a:solidFill>
                <a:schemeClr val="bg1"/>
              </a:solidFill>
              <a:sym typeface="Symbol" pitchFamily="18" charset="2"/>
            </a:endParaRPr>
          </a:p>
          <a:p>
            <a:pPr marL="457200" indent="-457200"/>
            <a:r>
              <a:rPr lang="en-US" dirty="0">
                <a:solidFill>
                  <a:schemeClr val="bg1"/>
                </a:solidFill>
                <a:sym typeface="Symbol" pitchFamily="18" charset="2"/>
              </a:rPr>
              <a:t>12.         </a:t>
            </a:r>
            <a:r>
              <a:rPr lang="en-US" i="1" dirty="0">
                <a:solidFill>
                  <a:schemeClr val="bg1"/>
                </a:solidFill>
                <a:sym typeface="Symbol" pitchFamily="18" charset="2"/>
              </a:rPr>
              <a:t> </a:t>
            </a:r>
            <a:r>
              <a:rPr lang="en-US" i="1" dirty="0" err="1">
                <a:solidFill>
                  <a:schemeClr val="bg1"/>
                </a:solidFill>
                <a:sym typeface="Symbol" pitchFamily="18" charset="2"/>
              </a:rPr>
              <a:t>i</a:t>
            </a:r>
            <a:r>
              <a:rPr lang="en-US" dirty="0">
                <a:solidFill>
                  <a:schemeClr val="bg1"/>
                </a:solidFill>
                <a:sym typeface="Symbol" pitchFamily="18" charset="2"/>
              </a:rPr>
              <a:t> </a:t>
            </a:r>
            <a:r>
              <a:rPr lang="en-US" i="1" dirty="0">
                <a:solidFill>
                  <a:schemeClr val="bg1"/>
                </a:solidFill>
                <a:sym typeface="Symbol" pitchFamily="18" charset="2"/>
              </a:rPr>
              <a:t> </a:t>
            </a:r>
            <a:r>
              <a:rPr lang="en-US" i="1" dirty="0" err="1">
                <a:solidFill>
                  <a:schemeClr val="bg1"/>
                </a:solidFill>
                <a:sym typeface="Symbol" pitchFamily="18" charset="2"/>
              </a:rPr>
              <a:t>i</a:t>
            </a:r>
            <a:r>
              <a:rPr lang="en-US" dirty="0">
                <a:solidFill>
                  <a:schemeClr val="bg1"/>
                </a:solidFill>
                <a:sym typeface="Symbol" pitchFamily="18" charset="2"/>
              </a:rPr>
              <a:t> + 1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152400"/>
            <a:ext cx="7772400" cy="1143000"/>
          </a:xfrm>
        </p:spPr>
        <p:txBody>
          <a:bodyPr>
            <a:normAutofit fontScale="90000"/>
          </a:bodyPr>
          <a:lstStyle/>
          <a:p>
            <a:r>
              <a:rPr lang="el-GR" dirty="0" smtClean="0">
                <a:latin typeface="Arial" charset="0"/>
              </a:rPr>
              <a:t>Διαχείριση Εναρκτήριας και Τερματικής Κορυφής</a:t>
            </a:r>
            <a:endParaRPr lang="en-US" dirty="0" smtClean="0">
              <a:latin typeface="Arial" charset="0"/>
            </a:endParaRPr>
          </a:p>
        </p:txBody>
      </p:sp>
      <p:sp>
        <p:nvSpPr>
          <p:cNvPr id="25604"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25605" name="Freeform 7"/>
          <p:cNvSpPr>
            <a:spLocks/>
          </p:cNvSpPr>
          <p:nvPr/>
        </p:nvSpPr>
        <p:spPr bwMode="auto">
          <a:xfrm>
            <a:off x="457200" y="2514600"/>
            <a:ext cx="2971800" cy="3048000"/>
          </a:xfrm>
          <a:custGeom>
            <a:avLst/>
            <a:gdLst>
              <a:gd name="T0" fmla="*/ 720 w 1872"/>
              <a:gd name="T1" fmla="*/ 192 h 1920"/>
              <a:gd name="T2" fmla="*/ 528 w 1872"/>
              <a:gd name="T3" fmla="*/ 48 h 1920"/>
              <a:gd name="T4" fmla="*/ 144 w 1872"/>
              <a:gd name="T5" fmla="*/ 288 h 1920"/>
              <a:gd name="T6" fmla="*/ 480 w 1872"/>
              <a:gd name="T7" fmla="*/ 624 h 1920"/>
              <a:gd name="T8" fmla="*/ 384 w 1872"/>
              <a:gd name="T9" fmla="*/ 960 h 1920"/>
              <a:gd name="T10" fmla="*/ 144 w 1872"/>
              <a:gd name="T11" fmla="*/ 864 h 1920"/>
              <a:gd name="T12" fmla="*/ 0 w 1872"/>
              <a:gd name="T13" fmla="*/ 1392 h 1920"/>
              <a:gd name="T14" fmla="*/ 576 w 1872"/>
              <a:gd name="T15" fmla="*/ 1728 h 1920"/>
              <a:gd name="T16" fmla="*/ 768 w 1872"/>
              <a:gd name="T17" fmla="*/ 1488 h 1920"/>
              <a:gd name="T18" fmla="*/ 1392 w 1872"/>
              <a:gd name="T19" fmla="*/ 1920 h 1920"/>
              <a:gd name="T20" fmla="*/ 1104 w 1872"/>
              <a:gd name="T21" fmla="*/ 1152 h 1920"/>
              <a:gd name="T22" fmla="*/ 1632 w 1872"/>
              <a:gd name="T23" fmla="*/ 1248 h 1920"/>
              <a:gd name="T24" fmla="*/ 1872 w 1872"/>
              <a:gd name="T25" fmla="*/ 432 h 1920"/>
              <a:gd name="T26" fmla="*/ 1392 w 1872"/>
              <a:gd name="T27" fmla="*/ 816 h 1920"/>
              <a:gd name="T28" fmla="*/ 1152 w 1872"/>
              <a:gd name="T29" fmla="*/ 0 h 1920"/>
              <a:gd name="T30" fmla="*/ 720 w 1872"/>
              <a:gd name="T31" fmla="*/ 192 h 19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72"/>
              <a:gd name="T49" fmla="*/ 0 h 1920"/>
              <a:gd name="T50" fmla="*/ 1872 w 1872"/>
              <a:gd name="T51" fmla="*/ 1920 h 192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72" h="1920">
                <a:moveTo>
                  <a:pt x="720" y="192"/>
                </a:moveTo>
                <a:lnTo>
                  <a:pt x="528" y="48"/>
                </a:lnTo>
                <a:lnTo>
                  <a:pt x="144" y="288"/>
                </a:lnTo>
                <a:lnTo>
                  <a:pt x="480" y="624"/>
                </a:lnTo>
                <a:lnTo>
                  <a:pt x="384" y="960"/>
                </a:lnTo>
                <a:lnTo>
                  <a:pt x="144" y="864"/>
                </a:lnTo>
                <a:lnTo>
                  <a:pt x="0" y="1392"/>
                </a:lnTo>
                <a:lnTo>
                  <a:pt x="576" y="1728"/>
                </a:lnTo>
                <a:lnTo>
                  <a:pt x="768" y="1488"/>
                </a:lnTo>
                <a:lnTo>
                  <a:pt x="1392" y="1920"/>
                </a:lnTo>
                <a:lnTo>
                  <a:pt x="1104" y="1152"/>
                </a:lnTo>
                <a:lnTo>
                  <a:pt x="1632" y="1248"/>
                </a:lnTo>
                <a:lnTo>
                  <a:pt x="1872" y="432"/>
                </a:lnTo>
                <a:lnTo>
                  <a:pt x="1392" y="816"/>
                </a:lnTo>
                <a:lnTo>
                  <a:pt x="1152" y="0"/>
                </a:lnTo>
                <a:lnTo>
                  <a:pt x="720" y="192"/>
                </a:lnTo>
                <a:close/>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25606" name="Oval 8"/>
          <p:cNvSpPr>
            <a:spLocks noChangeArrowheads="1"/>
          </p:cNvSpPr>
          <p:nvPr/>
        </p:nvSpPr>
        <p:spPr bwMode="auto">
          <a:xfrm>
            <a:off x="1270000" y="2532063"/>
            <a:ext cx="109538" cy="109537"/>
          </a:xfrm>
          <a:prstGeom prst="ellipse">
            <a:avLst/>
          </a:prstGeom>
          <a:solidFill>
            <a:srgbClr val="FF0000"/>
          </a:solidFill>
          <a:ln w="9525">
            <a:solidFill>
              <a:srgbClr val="FF0000"/>
            </a:solidFill>
            <a:round/>
            <a:headEnd/>
            <a:tailEnd/>
          </a:ln>
        </p:spPr>
        <p:txBody>
          <a:bodyPr wrap="none" anchor="ctr"/>
          <a:lstStyle/>
          <a:p>
            <a:endParaRPr lang="en-US"/>
          </a:p>
        </p:txBody>
      </p:sp>
      <p:sp>
        <p:nvSpPr>
          <p:cNvPr id="25607" name="Oval 9"/>
          <p:cNvSpPr>
            <a:spLocks noChangeArrowheads="1"/>
          </p:cNvSpPr>
          <p:nvPr/>
        </p:nvSpPr>
        <p:spPr bwMode="auto">
          <a:xfrm>
            <a:off x="2228850" y="2457450"/>
            <a:ext cx="109538" cy="109538"/>
          </a:xfrm>
          <a:prstGeom prst="ellipse">
            <a:avLst/>
          </a:prstGeom>
          <a:solidFill>
            <a:srgbClr val="FF0000"/>
          </a:solidFill>
          <a:ln w="9525">
            <a:solidFill>
              <a:srgbClr val="FF0000"/>
            </a:solidFill>
            <a:round/>
            <a:headEnd/>
            <a:tailEnd/>
          </a:ln>
        </p:spPr>
        <p:txBody>
          <a:bodyPr wrap="none" anchor="ctr"/>
          <a:lstStyle/>
          <a:p>
            <a:endParaRPr lang="en-US"/>
          </a:p>
        </p:txBody>
      </p:sp>
      <p:sp>
        <p:nvSpPr>
          <p:cNvPr id="25608" name="Oval 10"/>
          <p:cNvSpPr>
            <a:spLocks noChangeArrowheads="1"/>
          </p:cNvSpPr>
          <p:nvPr/>
        </p:nvSpPr>
        <p:spPr bwMode="auto">
          <a:xfrm>
            <a:off x="3371850" y="3171825"/>
            <a:ext cx="109538" cy="109538"/>
          </a:xfrm>
          <a:prstGeom prst="ellipse">
            <a:avLst/>
          </a:prstGeom>
          <a:solidFill>
            <a:srgbClr val="FF0000"/>
          </a:solidFill>
          <a:ln w="9525">
            <a:solidFill>
              <a:srgbClr val="FF0000"/>
            </a:solidFill>
            <a:round/>
            <a:headEnd/>
            <a:tailEnd/>
          </a:ln>
        </p:spPr>
        <p:txBody>
          <a:bodyPr wrap="none" anchor="ctr"/>
          <a:lstStyle/>
          <a:p>
            <a:endParaRPr lang="en-US"/>
          </a:p>
        </p:txBody>
      </p:sp>
      <p:sp>
        <p:nvSpPr>
          <p:cNvPr id="25609" name="Oval 11"/>
          <p:cNvSpPr>
            <a:spLocks noChangeArrowheads="1"/>
          </p:cNvSpPr>
          <p:nvPr/>
        </p:nvSpPr>
        <p:spPr bwMode="auto">
          <a:xfrm>
            <a:off x="639763" y="3865563"/>
            <a:ext cx="109537" cy="109537"/>
          </a:xfrm>
          <a:prstGeom prst="ellipse">
            <a:avLst/>
          </a:prstGeom>
          <a:solidFill>
            <a:srgbClr val="FF0000"/>
          </a:solidFill>
          <a:ln w="9525">
            <a:solidFill>
              <a:srgbClr val="FF0000"/>
            </a:solidFill>
            <a:round/>
            <a:headEnd/>
            <a:tailEnd/>
          </a:ln>
        </p:spPr>
        <p:txBody>
          <a:bodyPr wrap="none" anchor="ctr"/>
          <a:lstStyle/>
          <a:p>
            <a:endParaRPr lang="en-US"/>
          </a:p>
        </p:txBody>
      </p:sp>
      <p:sp>
        <p:nvSpPr>
          <p:cNvPr id="25610" name="Oval 12"/>
          <p:cNvSpPr>
            <a:spLocks noChangeArrowheads="1"/>
          </p:cNvSpPr>
          <p:nvPr/>
        </p:nvSpPr>
        <p:spPr bwMode="auto">
          <a:xfrm>
            <a:off x="1143000" y="3429000"/>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25611" name="Oval 13"/>
          <p:cNvSpPr>
            <a:spLocks noChangeArrowheads="1"/>
          </p:cNvSpPr>
          <p:nvPr/>
        </p:nvSpPr>
        <p:spPr bwMode="auto">
          <a:xfrm>
            <a:off x="2147888" y="4322763"/>
            <a:ext cx="109537" cy="109537"/>
          </a:xfrm>
          <a:prstGeom prst="ellipse">
            <a:avLst/>
          </a:prstGeom>
          <a:solidFill>
            <a:srgbClr val="FF00FF"/>
          </a:solidFill>
          <a:ln w="9525">
            <a:solidFill>
              <a:srgbClr val="FF00FF"/>
            </a:solidFill>
            <a:round/>
            <a:headEnd/>
            <a:tailEnd/>
          </a:ln>
        </p:spPr>
        <p:txBody>
          <a:bodyPr wrap="none" anchor="ctr"/>
          <a:lstStyle/>
          <a:p>
            <a:endParaRPr lang="en-US"/>
          </a:p>
        </p:txBody>
      </p:sp>
      <p:sp>
        <p:nvSpPr>
          <p:cNvPr id="25612" name="Oval 14"/>
          <p:cNvSpPr>
            <a:spLocks noChangeArrowheads="1"/>
          </p:cNvSpPr>
          <p:nvPr/>
        </p:nvSpPr>
        <p:spPr bwMode="auto">
          <a:xfrm>
            <a:off x="2605088" y="5519738"/>
            <a:ext cx="109537" cy="109537"/>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25613" name="Oval 15"/>
          <p:cNvSpPr>
            <a:spLocks noChangeArrowheads="1"/>
          </p:cNvSpPr>
          <p:nvPr/>
        </p:nvSpPr>
        <p:spPr bwMode="auto">
          <a:xfrm>
            <a:off x="1316038" y="5210175"/>
            <a:ext cx="109537" cy="109538"/>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25614" name="Oval 16"/>
          <p:cNvSpPr>
            <a:spLocks noChangeArrowheads="1"/>
          </p:cNvSpPr>
          <p:nvPr/>
        </p:nvSpPr>
        <p:spPr bwMode="auto">
          <a:xfrm>
            <a:off x="2971800" y="4419600"/>
            <a:ext cx="109538" cy="109538"/>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25615" name="Oval 17"/>
          <p:cNvSpPr>
            <a:spLocks noChangeArrowheads="1"/>
          </p:cNvSpPr>
          <p:nvPr/>
        </p:nvSpPr>
        <p:spPr bwMode="auto">
          <a:xfrm>
            <a:off x="411163" y="4648200"/>
            <a:ext cx="109537"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25616" name="Oval 18"/>
          <p:cNvSpPr>
            <a:spLocks noChangeArrowheads="1"/>
          </p:cNvSpPr>
          <p:nvPr/>
        </p:nvSpPr>
        <p:spPr bwMode="auto">
          <a:xfrm>
            <a:off x="1654175" y="4862513"/>
            <a:ext cx="109538" cy="109537"/>
          </a:xfrm>
          <a:prstGeom prst="ellipse">
            <a:avLst/>
          </a:prstGeom>
          <a:solidFill>
            <a:srgbClr val="FF00FF"/>
          </a:solidFill>
          <a:ln w="9525">
            <a:solidFill>
              <a:srgbClr val="FF00FF"/>
            </a:solidFill>
            <a:round/>
            <a:headEnd/>
            <a:tailEnd/>
          </a:ln>
        </p:spPr>
        <p:txBody>
          <a:bodyPr wrap="none" anchor="ctr"/>
          <a:lstStyle/>
          <a:p>
            <a:endParaRPr lang="en-US"/>
          </a:p>
        </p:txBody>
      </p:sp>
      <p:sp>
        <p:nvSpPr>
          <p:cNvPr id="25617" name="Oval 19"/>
          <p:cNvSpPr>
            <a:spLocks noChangeArrowheads="1"/>
          </p:cNvSpPr>
          <p:nvPr/>
        </p:nvSpPr>
        <p:spPr bwMode="auto">
          <a:xfrm>
            <a:off x="990600" y="399415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25618" name="Oval 20"/>
          <p:cNvSpPr>
            <a:spLocks noChangeArrowheads="1"/>
          </p:cNvSpPr>
          <p:nvPr/>
        </p:nvSpPr>
        <p:spPr bwMode="auto">
          <a:xfrm>
            <a:off x="2590800" y="3733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25619" name="Oval 21"/>
          <p:cNvSpPr>
            <a:spLocks noChangeArrowheads="1"/>
          </p:cNvSpPr>
          <p:nvPr/>
        </p:nvSpPr>
        <p:spPr bwMode="auto">
          <a:xfrm>
            <a:off x="1535113" y="2743200"/>
            <a:ext cx="109537"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25620" name="Oval 22"/>
          <p:cNvSpPr>
            <a:spLocks noChangeArrowheads="1"/>
          </p:cNvSpPr>
          <p:nvPr/>
        </p:nvSpPr>
        <p:spPr bwMode="auto">
          <a:xfrm>
            <a:off x="676275" y="2914650"/>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grpSp>
        <p:nvGrpSpPr>
          <p:cNvPr id="2" name="Group 25"/>
          <p:cNvGrpSpPr>
            <a:grpSpLocks/>
          </p:cNvGrpSpPr>
          <p:nvPr/>
        </p:nvGrpSpPr>
        <p:grpSpPr bwMode="auto">
          <a:xfrm>
            <a:off x="1066800" y="2133600"/>
            <a:ext cx="412750" cy="449263"/>
            <a:chOff x="1142" y="3943"/>
            <a:chExt cx="260" cy="283"/>
          </a:xfrm>
        </p:grpSpPr>
        <p:sp>
          <p:nvSpPr>
            <p:cNvPr id="25726" name="Text Box 2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5727" name="Text Box 2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5</a:t>
              </a:r>
            </a:p>
          </p:txBody>
        </p:sp>
      </p:grpSp>
      <p:grpSp>
        <p:nvGrpSpPr>
          <p:cNvPr id="3" name="Group 26"/>
          <p:cNvGrpSpPr>
            <a:grpSpLocks/>
          </p:cNvGrpSpPr>
          <p:nvPr/>
        </p:nvGrpSpPr>
        <p:grpSpPr bwMode="auto">
          <a:xfrm>
            <a:off x="685800" y="2362200"/>
            <a:ext cx="412750" cy="449263"/>
            <a:chOff x="1142" y="3943"/>
            <a:chExt cx="260" cy="283"/>
          </a:xfrm>
        </p:grpSpPr>
        <p:sp>
          <p:nvSpPr>
            <p:cNvPr id="25724" name="Text Box 27"/>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725" name="Text Box 28"/>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5</a:t>
              </a:r>
            </a:p>
          </p:txBody>
        </p:sp>
      </p:grpSp>
      <p:grpSp>
        <p:nvGrpSpPr>
          <p:cNvPr id="4" name="Group 29"/>
          <p:cNvGrpSpPr>
            <a:grpSpLocks/>
          </p:cNvGrpSpPr>
          <p:nvPr/>
        </p:nvGrpSpPr>
        <p:grpSpPr bwMode="auto">
          <a:xfrm>
            <a:off x="762000" y="3276600"/>
            <a:ext cx="412750" cy="449263"/>
            <a:chOff x="1142" y="3943"/>
            <a:chExt cx="260" cy="283"/>
          </a:xfrm>
        </p:grpSpPr>
        <p:sp>
          <p:nvSpPr>
            <p:cNvPr id="25722" name="Text Box 30"/>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25723" name="Text Box 3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7</a:t>
              </a:r>
            </a:p>
          </p:txBody>
        </p:sp>
      </p:grpSp>
      <p:grpSp>
        <p:nvGrpSpPr>
          <p:cNvPr id="5" name="Group 32"/>
          <p:cNvGrpSpPr>
            <a:grpSpLocks/>
          </p:cNvGrpSpPr>
          <p:nvPr/>
        </p:nvGrpSpPr>
        <p:grpSpPr bwMode="auto">
          <a:xfrm>
            <a:off x="304800" y="2743200"/>
            <a:ext cx="412750" cy="449263"/>
            <a:chOff x="1142" y="3943"/>
            <a:chExt cx="260" cy="283"/>
          </a:xfrm>
        </p:grpSpPr>
        <p:sp>
          <p:nvSpPr>
            <p:cNvPr id="25720" name="Text Box 3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25721" name="Text Box 3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6</a:t>
              </a:r>
            </a:p>
          </p:txBody>
        </p:sp>
      </p:grpSp>
      <p:grpSp>
        <p:nvGrpSpPr>
          <p:cNvPr id="6" name="Group 35"/>
          <p:cNvGrpSpPr>
            <a:grpSpLocks/>
          </p:cNvGrpSpPr>
          <p:nvPr/>
        </p:nvGrpSpPr>
        <p:grpSpPr bwMode="auto">
          <a:xfrm>
            <a:off x="762000" y="3581400"/>
            <a:ext cx="412750" cy="449263"/>
            <a:chOff x="1142" y="3943"/>
            <a:chExt cx="260" cy="283"/>
          </a:xfrm>
        </p:grpSpPr>
        <p:sp>
          <p:nvSpPr>
            <p:cNvPr id="25718" name="Text Box 36"/>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5719" name="Text Box 37"/>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8</a:t>
              </a:r>
            </a:p>
          </p:txBody>
        </p:sp>
      </p:grpSp>
      <p:grpSp>
        <p:nvGrpSpPr>
          <p:cNvPr id="7" name="Group 38"/>
          <p:cNvGrpSpPr>
            <a:grpSpLocks/>
          </p:cNvGrpSpPr>
          <p:nvPr/>
        </p:nvGrpSpPr>
        <p:grpSpPr bwMode="auto">
          <a:xfrm>
            <a:off x="152400" y="4724400"/>
            <a:ext cx="504825" cy="449263"/>
            <a:chOff x="1142" y="3943"/>
            <a:chExt cx="318" cy="283"/>
          </a:xfrm>
        </p:grpSpPr>
        <p:sp>
          <p:nvSpPr>
            <p:cNvPr id="25716" name="Text Box 39"/>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5717" name="Text Box 40"/>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10</a:t>
              </a:r>
            </a:p>
          </p:txBody>
        </p:sp>
      </p:grpSp>
      <p:grpSp>
        <p:nvGrpSpPr>
          <p:cNvPr id="8" name="Group 41"/>
          <p:cNvGrpSpPr>
            <a:grpSpLocks/>
          </p:cNvGrpSpPr>
          <p:nvPr/>
        </p:nvGrpSpPr>
        <p:grpSpPr bwMode="auto">
          <a:xfrm>
            <a:off x="228600" y="3505200"/>
            <a:ext cx="412750" cy="449263"/>
            <a:chOff x="1142" y="3943"/>
            <a:chExt cx="260" cy="283"/>
          </a:xfrm>
        </p:grpSpPr>
        <p:sp>
          <p:nvSpPr>
            <p:cNvPr id="25714" name="Text Box 42"/>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25715" name="Text Box 43"/>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dirty="0"/>
                <a:t> 9</a:t>
              </a:r>
            </a:p>
          </p:txBody>
        </p:sp>
      </p:grpSp>
      <p:grpSp>
        <p:nvGrpSpPr>
          <p:cNvPr id="9" name="Group 44"/>
          <p:cNvGrpSpPr>
            <a:grpSpLocks/>
          </p:cNvGrpSpPr>
          <p:nvPr/>
        </p:nvGrpSpPr>
        <p:grpSpPr bwMode="auto">
          <a:xfrm>
            <a:off x="1524000" y="4419600"/>
            <a:ext cx="504825" cy="449263"/>
            <a:chOff x="1142" y="3943"/>
            <a:chExt cx="318" cy="283"/>
          </a:xfrm>
        </p:grpSpPr>
        <p:sp>
          <p:nvSpPr>
            <p:cNvPr id="25712" name="Text Box 45"/>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5713" name="Text Box 46"/>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12</a:t>
              </a:r>
            </a:p>
          </p:txBody>
        </p:sp>
      </p:grpSp>
      <p:grpSp>
        <p:nvGrpSpPr>
          <p:cNvPr id="10" name="Group 47"/>
          <p:cNvGrpSpPr>
            <a:grpSpLocks/>
          </p:cNvGrpSpPr>
          <p:nvPr/>
        </p:nvGrpSpPr>
        <p:grpSpPr bwMode="auto">
          <a:xfrm>
            <a:off x="990600" y="5181600"/>
            <a:ext cx="504825" cy="449263"/>
            <a:chOff x="1142" y="3943"/>
            <a:chExt cx="318" cy="283"/>
          </a:xfrm>
        </p:grpSpPr>
        <p:sp>
          <p:nvSpPr>
            <p:cNvPr id="25710" name="Text Box 48"/>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5711" name="Text Box 49"/>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11</a:t>
              </a:r>
            </a:p>
          </p:txBody>
        </p:sp>
      </p:grpSp>
      <p:grpSp>
        <p:nvGrpSpPr>
          <p:cNvPr id="11" name="Group 50"/>
          <p:cNvGrpSpPr>
            <a:grpSpLocks/>
          </p:cNvGrpSpPr>
          <p:nvPr/>
        </p:nvGrpSpPr>
        <p:grpSpPr bwMode="auto">
          <a:xfrm>
            <a:off x="2362200" y="5486400"/>
            <a:ext cx="504825" cy="449263"/>
            <a:chOff x="1142" y="3943"/>
            <a:chExt cx="318" cy="283"/>
          </a:xfrm>
        </p:grpSpPr>
        <p:sp>
          <p:nvSpPr>
            <p:cNvPr id="25708" name="Text Box 51"/>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25709" name="Text Box 52"/>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13</a:t>
              </a:r>
            </a:p>
          </p:txBody>
        </p:sp>
      </p:grpSp>
      <p:grpSp>
        <p:nvGrpSpPr>
          <p:cNvPr id="12" name="Group 53"/>
          <p:cNvGrpSpPr>
            <a:grpSpLocks/>
          </p:cNvGrpSpPr>
          <p:nvPr/>
        </p:nvGrpSpPr>
        <p:grpSpPr bwMode="auto">
          <a:xfrm>
            <a:off x="2819400" y="4495800"/>
            <a:ext cx="504825" cy="449263"/>
            <a:chOff x="1142" y="3943"/>
            <a:chExt cx="318" cy="283"/>
          </a:xfrm>
        </p:grpSpPr>
        <p:sp>
          <p:nvSpPr>
            <p:cNvPr id="25706" name="Text Box 54"/>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5707" name="Text Box 55"/>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15</a:t>
              </a:r>
            </a:p>
          </p:txBody>
        </p:sp>
      </p:grpSp>
      <p:grpSp>
        <p:nvGrpSpPr>
          <p:cNvPr id="13" name="Group 56"/>
          <p:cNvGrpSpPr>
            <a:grpSpLocks/>
          </p:cNvGrpSpPr>
          <p:nvPr/>
        </p:nvGrpSpPr>
        <p:grpSpPr bwMode="auto">
          <a:xfrm>
            <a:off x="1981200" y="3886200"/>
            <a:ext cx="504825" cy="449263"/>
            <a:chOff x="1142" y="3943"/>
            <a:chExt cx="318" cy="283"/>
          </a:xfrm>
        </p:grpSpPr>
        <p:sp>
          <p:nvSpPr>
            <p:cNvPr id="25704" name="Text Box 57"/>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5705" name="Text Box 58"/>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14</a:t>
              </a:r>
            </a:p>
          </p:txBody>
        </p:sp>
      </p:grpSp>
      <p:grpSp>
        <p:nvGrpSpPr>
          <p:cNvPr id="14" name="Group 59"/>
          <p:cNvGrpSpPr>
            <a:grpSpLocks/>
          </p:cNvGrpSpPr>
          <p:nvPr/>
        </p:nvGrpSpPr>
        <p:grpSpPr bwMode="auto">
          <a:xfrm>
            <a:off x="3429000" y="2895600"/>
            <a:ext cx="412750" cy="449263"/>
            <a:chOff x="1142" y="3943"/>
            <a:chExt cx="260" cy="283"/>
          </a:xfrm>
        </p:grpSpPr>
        <p:sp>
          <p:nvSpPr>
            <p:cNvPr id="25702" name="Text Box 60"/>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5703" name="Text Box 6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1</a:t>
              </a:r>
            </a:p>
          </p:txBody>
        </p:sp>
      </p:grpSp>
      <p:grpSp>
        <p:nvGrpSpPr>
          <p:cNvPr id="15" name="Group 62"/>
          <p:cNvGrpSpPr>
            <a:grpSpLocks/>
          </p:cNvGrpSpPr>
          <p:nvPr/>
        </p:nvGrpSpPr>
        <p:grpSpPr bwMode="auto">
          <a:xfrm>
            <a:off x="2514600" y="3276600"/>
            <a:ext cx="412750" cy="449263"/>
            <a:chOff x="1142" y="3943"/>
            <a:chExt cx="260" cy="283"/>
          </a:xfrm>
        </p:grpSpPr>
        <p:sp>
          <p:nvSpPr>
            <p:cNvPr id="25700" name="Text Box 6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5701" name="Text Box 6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2</a:t>
              </a:r>
            </a:p>
          </p:txBody>
        </p:sp>
      </p:grpSp>
      <p:grpSp>
        <p:nvGrpSpPr>
          <p:cNvPr id="16" name="Group 65"/>
          <p:cNvGrpSpPr>
            <a:grpSpLocks/>
          </p:cNvGrpSpPr>
          <p:nvPr/>
        </p:nvGrpSpPr>
        <p:grpSpPr bwMode="auto">
          <a:xfrm>
            <a:off x="2286000" y="2133600"/>
            <a:ext cx="412750" cy="449263"/>
            <a:chOff x="1142" y="3943"/>
            <a:chExt cx="260" cy="283"/>
          </a:xfrm>
        </p:grpSpPr>
        <p:sp>
          <p:nvSpPr>
            <p:cNvPr id="25698" name="Text Box 66"/>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25699" name="Text Box 67"/>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3</a:t>
              </a:r>
            </a:p>
          </p:txBody>
        </p:sp>
      </p:grpSp>
      <p:grpSp>
        <p:nvGrpSpPr>
          <p:cNvPr id="17" name="Group 71"/>
          <p:cNvGrpSpPr>
            <a:grpSpLocks/>
          </p:cNvGrpSpPr>
          <p:nvPr/>
        </p:nvGrpSpPr>
        <p:grpSpPr bwMode="auto">
          <a:xfrm>
            <a:off x="1447800" y="2362200"/>
            <a:ext cx="412750" cy="449263"/>
            <a:chOff x="1142" y="3943"/>
            <a:chExt cx="260" cy="283"/>
          </a:xfrm>
        </p:grpSpPr>
        <p:sp>
          <p:nvSpPr>
            <p:cNvPr id="25696" name="Text Box 72"/>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5697" name="Text Box 73"/>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4</a:t>
              </a:r>
            </a:p>
          </p:txBody>
        </p:sp>
      </p:grpSp>
      <p:grpSp>
        <p:nvGrpSpPr>
          <p:cNvPr id="18" name="Group 74"/>
          <p:cNvGrpSpPr>
            <a:grpSpLocks/>
          </p:cNvGrpSpPr>
          <p:nvPr/>
        </p:nvGrpSpPr>
        <p:grpSpPr bwMode="auto">
          <a:xfrm>
            <a:off x="1143000" y="2514600"/>
            <a:ext cx="412750" cy="449263"/>
            <a:chOff x="1142" y="3943"/>
            <a:chExt cx="260" cy="283"/>
          </a:xfrm>
        </p:grpSpPr>
        <p:sp>
          <p:nvSpPr>
            <p:cNvPr id="25694" name="Text Box 75"/>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95" name="Text Box 76"/>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4</a:t>
              </a:r>
            </a:p>
          </p:txBody>
        </p:sp>
      </p:grpSp>
      <p:grpSp>
        <p:nvGrpSpPr>
          <p:cNvPr id="19" name="Group 77"/>
          <p:cNvGrpSpPr>
            <a:grpSpLocks/>
          </p:cNvGrpSpPr>
          <p:nvPr/>
        </p:nvGrpSpPr>
        <p:grpSpPr bwMode="auto">
          <a:xfrm>
            <a:off x="838200" y="2895600"/>
            <a:ext cx="412750" cy="449263"/>
            <a:chOff x="1142" y="3943"/>
            <a:chExt cx="260" cy="283"/>
          </a:xfrm>
        </p:grpSpPr>
        <p:sp>
          <p:nvSpPr>
            <p:cNvPr id="25692" name="Text Box 78"/>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93" name="Text Box 79"/>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6</a:t>
              </a:r>
            </a:p>
          </p:txBody>
        </p:sp>
      </p:grpSp>
      <p:grpSp>
        <p:nvGrpSpPr>
          <p:cNvPr id="20" name="Group 80"/>
          <p:cNvGrpSpPr>
            <a:grpSpLocks/>
          </p:cNvGrpSpPr>
          <p:nvPr/>
        </p:nvGrpSpPr>
        <p:grpSpPr bwMode="auto">
          <a:xfrm>
            <a:off x="1143000" y="3581400"/>
            <a:ext cx="412750" cy="449263"/>
            <a:chOff x="1142" y="3943"/>
            <a:chExt cx="260" cy="283"/>
          </a:xfrm>
        </p:grpSpPr>
        <p:sp>
          <p:nvSpPr>
            <p:cNvPr id="25690" name="Text Box 81"/>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91" name="Text Box 82"/>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7</a:t>
              </a:r>
            </a:p>
          </p:txBody>
        </p:sp>
      </p:grpSp>
      <p:grpSp>
        <p:nvGrpSpPr>
          <p:cNvPr id="21" name="Group 83"/>
          <p:cNvGrpSpPr>
            <a:grpSpLocks/>
          </p:cNvGrpSpPr>
          <p:nvPr/>
        </p:nvGrpSpPr>
        <p:grpSpPr bwMode="auto">
          <a:xfrm>
            <a:off x="609600" y="3810000"/>
            <a:ext cx="412750" cy="449263"/>
            <a:chOff x="1142" y="3943"/>
            <a:chExt cx="260" cy="283"/>
          </a:xfrm>
        </p:grpSpPr>
        <p:sp>
          <p:nvSpPr>
            <p:cNvPr id="25688" name="Text Box 84"/>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89" name="Text Box 85"/>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8</a:t>
              </a:r>
            </a:p>
          </p:txBody>
        </p:sp>
      </p:grpSp>
      <p:grpSp>
        <p:nvGrpSpPr>
          <p:cNvPr id="22" name="Group 86"/>
          <p:cNvGrpSpPr>
            <a:grpSpLocks/>
          </p:cNvGrpSpPr>
          <p:nvPr/>
        </p:nvGrpSpPr>
        <p:grpSpPr bwMode="auto">
          <a:xfrm>
            <a:off x="685800" y="4648200"/>
            <a:ext cx="504825" cy="449263"/>
            <a:chOff x="1142" y="3943"/>
            <a:chExt cx="318" cy="283"/>
          </a:xfrm>
        </p:grpSpPr>
        <p:sp>
          <p:nvSpPr>
            <p:cNvPr id="25686" name="Text Box 87"/>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87" name="Text Box 88"/>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10</a:t>
              </a:r>
            </a:p>
          </p:txBody>
        </p:sp>
      </p:grpSp>
      <p:grpSp>
        <p:nvGrpSpPr>
          <p:cNvPr id="23" name="Group 89"/>
          <p:cNvGrpSpPr>
            <a:grpSpLocks/>
          </p:cNvGrpSpPr>
          <p:nvPr/>
        </p:nvGrpSpPr>
        <p:grpSpPr bwMode="auto">
          <a:xfrm>
            <a:off x="533400" y="4191000"/>
            <a:ext cx="412750" cy="449263"/>
            <a:chOff x="1142" y="3943"/>
            <a:chExt cx="260" cy="283"/>
          </a:xfrm>
        </p:grpSpPr>
        <p:sp>
          <p:nvSpPr>
            <p:cNvPr id="25684" name="Text Box 90"/>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85" name="Text Box 9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9</a:t>
              </a:r>
            </a:p>
          </p:txBody>
        </p:sp>
      </p:grpSp>
      <p:grpSp>
        <p:nvGrpSpPr>
          <p:cNvPr id="24" name="Group 92"/>
          <p:cNvGrpSpPr>
            <a:grpSpLocks/>
          </p:cNvGrpSpPr>
          <p:nvPr/>
        </p:nvGrpSpPr>
        <p:grpSpPr bwMode="auto">
          <a:xfrm>
            <a:off x="1143000" y="4724400"/>
            <a:ext cx="504825" cy="449263"/>
            <a:chOff x="1142" y="3943"/>
            <a:chExt cx="318" cy="283"/>
          </a:xfrm>
        </p:grpSpPr>
        <p:sp>
          <p:nvSpPr>
            <p:cNvPr id="25682" name="Text Box 93"/>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83" name="Text Box 94"/>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11</a:t>
              </a:r>
            </a:p>
          </p:txBody>
        </p:sp>
      </p:grpSp>
      <p:grpSp>
        <p:nvGrpSpPr>
          <p:cNvPr id="25" name="Group 95"/>
          <p:cNvGrpSpPr>
            <a:grpSpLocks/>
          </p:cNvGrpSpPr>
          <p:nvPr/>
        </p:nvGrpSpPr>
        <p:grpSpPr bwMode="auto">
          <a:xfrm>
            <a:off x="1752600" y="5029200"/>
            <a:ext cx="504825" cy="449263"/>
            <a:chOff x="1142" y="3943"/>
            <a:chExt cx="318" cy="283"/>
          </a:xfrm>
        </p:grpSpPr>
        <p:sp>
          <p:nvSpPr>
            <p:cNvPr id="25680" name="Text Box 96"/>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81" name="Text Box 97"/>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12</a:t>
              </a:r>
            </a:p>
          </p:txBody>
        </p:sp>
      </p:grpSp>
      <p:grpSp>
        <p:nvGrpSpPr>
          <p:cNvPr id="26" name="Group 98"/>
          <p:cNvGrpSpPr>
            <a:grpSpLocks/>
          </p:cNvGrpSpPr>
          <p:nvPr/>
        </p:nvGrpSpPr>
        <p:grpSpPr bwMode="auto">
          <a:xfrm>
            <a:off x="2438400" y="4038600"/>
            <a:ext cx="504825" cy="449263"/>
            <a:chOff x="1142" y="3943"/>
            <a:chExt cx="318" cy="283"/>
          </a:xfrm>
        </p:grpSpPr>
        <p:sp>
          <p:nvSpPr>
            <p:cNvPr id="25678" name="Text Box 99"/>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79" name="Text Box 100"/>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14</a:t>
              </a:r>
            </a:p>
          </p:txBody>
        </p:sp>
      </p:grpSp>
      <p:grpSp>
        <p:nvGrpSpPr>
          <p:cNvPr id="27" name="Group 101"/>
          <p:cNvGrpSpPr>
            <a:grpSpLocks/>
          </p:cNvGrpSpPr>
          <p:nvPr/>
        </p:nvGrpSpPr>
        <p:grpSpPr bwMode="auto">
          <a:xfrm>
            <a:off x="2362200" y="4724400"/>
            <a:ext cx="504825" cy="449263"/>
            <a:chOff x="1142" y="3943"/>
            <a:chExt cx="318" cy="283"/>
          </a:xfrm>
        </p:grpSpPr>
        <p:sp>
          <p:nvSpPr>
            <p:cNvPr id="25676" name="Text Box 102"/>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77" name="Text Box 103"/>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13</a:t>
              </a:r>
            </a:p>
          </p:txBody>
        </p:sp>
      </p:grpSp>
      <p:grpSp>
        <p:nvGrpSpPr>
          <p:cNvPr id="28" name="Group 104"/>
          <p:cNvGrpSpPr>
            <a:grpSpLocks/>
          </p:cNvGrpSpPr>
          <p:nvPr/>
        </p:nvGrpSpPr>
        <p:grpSpPr bwMode="auto">
          <a:xfrm>
            <a:off x="3200400" y="3810000"/>
            <a:ext cx="504825" cy="449263"/>
            <a:chOff x="1142" y="3943"/>
            <a:chExt cx="318" cy="283"/>
          </a:xfrm>
        </p:grpSpPr>
        <p:sp>
          <p:nvSpPr>
            <p:cNvPr id="25674" name="Text Box 105"/>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75" name="Text Box 106"/>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15</a:t>
              </a:r>
            </a:p>
          </p:txBody>
        </p:sp>
      </p:grpSp>
      <p:grpSp>
        <p:nvGrpSpPr>
          <p:cNvPr id="29" name="Group 107"/>
          <p:cNvGrpSpPr>
            <a:grpSpLocks/>
          </p:cNvGrpSpPr>
          <p:nvPr/>
        </p:nvGrpSpPr>
        <p:grpSpPr bwMode="auto">
          <a:xfrm>
            <a:off x="1752600" y="2590800"/>
            <a:ext cx="412750" cy="449263"/>
            <a:chOff x="1142" y="3943"/>
            <a:chExt cx="260" cy="283"/>
          </a:xfrm>
        </p:grpSpPr>
        <p:sp>
          <p:nvSpPr>
            <p:cNvPr id="25672" name="Text Box 108"/>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73" name="Text Box 109"/>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3</a:t>
              </a:r>
            </a:p>
          </p:txBody>
        </p:sp>
      </p:grpSp>
      <p:grpSp>
        <p:nvGrpSpPr>
          <p:cNvPr id="30" name="Group 110"/>
          <p:cNvGrpSpPr>
            <a:grpSpLocks/>
          </p:cNvGrpSpPr>
          <p:nvPr/>
        </p:nvGrpSpPr>
        <p:grpSpPr bwMode="auto">
          <a:xfrm>
            <a:off x="2057400" y="2971800"/>
            <a:ext cx="412750" cy="449263"/>
            <a:chOff x="1142" y="3943"/>
            <a:chExt cx="260" cy="283"/>
          </a:xfrm>
        </p:grpSpPr>
        <p:sp>
          <p:nvSpPr>
            <p:cNvPr id="25670" name="Text Box 111"/>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71" name="Text Box 112"/>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2</a:t>
              </a:r>
            </a:p>
          </p:txBody>
        </p:sp>
      </p:grpSp>
      <p:grpSp>
        <p:nvGrpSpPr>
          <p:cNvPr id="31" name="Group 113"/>
          <p:cNvGrpSpPr>
            <a:grpSpLocks/>
          </p:cNvGrpSpPr>
          <p:nvPr/>
        </p:nvGrpSpPr>
        <p:grpSpPr bwMode="auto">
          <a:xfrm>
            <a:off x="2743200" y="3581400"/>
            <a:ext cx="412750" cy="449263"/>
            <a:chOff x="1142" y="3943"/>
            <a:chExt cx="260" cy="283"/>
          </a:xfrm>
        </p:grpSpPr>
        <p:sp>
          <p:nvSpPr>
            <p:cNvPr id="25668" name="Text Box 114"/>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669" name="Text Box 115"/>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1</a:t>
              </a:r>
            </a:p>
          </p:txBody>
        </p:sp>
      </p:grpSp>
      <p:sp>
        <p:nvSpPr>
          <p:cNvPr id="25663" name="Text Box 116"/>
          <p:cNvSpPr txBox="1">
            <a:spLocks noChangeArrowheads="1"/>
          </p:cNvSpPr>
          <p:nvPr/>
        </p:nvSpPr>
        <p:spPr bwMode="auto">
          <a:xfrm>
            <a:off x="4495800" y="1676400"/>
            <a:ext cx="2803973" cy="923330"/>
          </a:xfrm>
          <a:prstGeom prst="rect">
            <a:avLst/>
          </a:prstGeom>
          <a:noFill/>
          <a:ln w="9525">
            <a:noFill/>
            <a:miter lim="800000"/>
            <a:headEnd/>
            <a:tailEnd/>
          </a:ln>
        </p:spPr>
        <p:txBody>
          <a:bodyPr wrap="none">
            <a:spAutoFit/>
          </a:bodyPr>
          <a:lstStyle/>
          <a:p>
            <a:pPr marL="457200" indent="-457200"/>
            <a:r>
              <a:rPr lang="en-US" b="1" dirty="0" err="1" smtClean="0"/>
              <a:t>HandleStartVertex</a:t>
            </a:r>
            <a:r>
              <a:rPr lang="en-US" dirty="0" smtClean="0"/>
              <a:t>(</a:t>
            </a:r>
            <a:r>
              <a:rPr lang="en-US" i="1" dirty="0" smtClean="0">
                <a:sym typeface="Symbol" pitchFamily="18" charset="2"/>
              </a:rPr>
              <a:t>v</a:t>
            </a:r>
            <a:r>
              <a:rPr lang="en-US" i="1" baseline="-25000" dirty="0" smtClean="0">
                <a:sym typeface="Symbol" pitchFamily="18" charset="2"/>
              </a:rPr>
              <a:t>i</a:t>
            </a:r>
            <a:r>
              <a:rPr lang="en-US" dirty="0" smtClean="0"/>
              <a:t>)</a:t>
            </a:r>
            <a:endParaRPr lang="en-US" dirty="0"/>
          </a:p>
          <a:p>
            <a:pPr marL="457200" indent="-457200"/>
            <a:r>
              <a:rPr lang="en-US" dirty="0"/>
              <a:t>1</a:t>
            </a:r>
            <a:r>
              <a:rPr lang="en-US" i="1" dirty="0"/>
              <a:t>.   </a:t>
            </a:r>
            <a:r>
              <a:rPr lang="en-US" b="1" i="1" dirty="0">
                <a:solidFill>
                  <a:srgbClr val="C00000"/>
                </a:solidFill>
              </a:rPr>
              <a:t>T</a:t>
            </a:r>
            <a:r>
              <a:rPr lang="en-US" dirty="0"/>
              <a:t>  </a:t>
            </a:r>
            <a:r>
              <a:rPr lang="en-US" dirty="0">
                <a:sym typeface="Symbol" pitchFamily="18" charset="2"/>
              </a:rPr>
              <a:t> </a:t>
            </a:r>
            <a:r>
              <a:rPr lang="en-US" b="1" i="1" dirty="0">
                <a:solidFill>
                  <a:srgbClr val="C00000"/>
                </a:solidFill>
                <a:sym typeface="Symbol" pitchFamily="18" charset="2"/>
              </a:rPr>
              <a:t>T</a:t>
            </a:r>
            <a:r>
              <a:rPr lang="en-US" dirty="0">
                <a:sym typeface="Symbol" pitchFamily="18" charset="2"/>
              </a:rPr>
              <a:t>  </a:t>
            </a:r>
            <a:r>
              <a:rPr lang="en-US" dirty="0" smtClean="0">
                <a:sym typeface="Symbol" pitchFamily="18" charset="2"/>
              </a:rPr>
              <a:t>{</a:t>
            </a:r>
            <a:r>
              <a:rPr lang="en-US" dirty="0" err="1" smtClean="0">
                <a:sym typeface="Symbol" pitchFamily="18" charset="2"/>
              </a:rPr>
              <a:t>e</a:t>
            </a:r>
            <a:r>
              <a:rPr lang="en-US" i="1" baseline="-25000" dirty="0" err="1" smtClean="0">
                <a:sym typeface="Symbol" pitchFamily="18" charset="2"/>
              </a:rPr>
              <a:t>i</a:t>
            </a:r>
            <a:r>
              <a:rPr lang="en-US" dirty="0" smtClean="0">
                <a:sym typeface="Symbol" pitchFamily="18" charset="2"/>
              </a:rPr>
              <a:t>}</a:t>
            </a:r>
            <a:endParaRPr lang="en-US" dirty="0">
              <a:sym typeface="Symbol" pitchFamily="18" charset="2"/>
            </a:endParaRPr>
          </a:p>
          <a:p>
            <a:pPr marL="457200" indent="-457200"/>
            <a:r>
              <a:rPr lang="en-US" dirty="0">
                <a:sym typeface="Symbol" pitchFamily="18" charset="2"/>
              </a:rPr>
              <a:t>2.   </a:t>
            </a:r>
            <a:r>
              <a:rPr lang="en-US" i="1" dirty="0" smtClean="0">
                <a:sym typeface="Symbol" pitchFamily="18" charset="2"/>
              </a:rPr>
              <a:t>h</a:t>
            </a:r>
            <a:r>
              <a:rPr lang="en-US" dirty="0" smtClean="0">
                <a:sym typeface="Symbol" pitchFamily="18" charset="2"/>
              </a:rPr>
              <a:t>(</a:t>
            </a:r>
            <a:r>
              <a:rPr lang="en-US" dirty="0" err="1" smtClean="0">
                <a:sym typeface="Symbol" pitchFamily="18" charset="2"/>
              </a:rPr>
              <a:t>e</a:t>
            </a:r>
            <a:r>
              <a:rPr lang="en-US" i="1" baseline="-25000" dirty="0" err="1" smtClean="0">
                <a:sym typeface="Symbol" pitchFamily="18" charset="2"/>
              </a:rPr>
              <a:t>i</a:t>
            </a:r>
            <a:r>
              <a:rPr lang="en-US" dirty="0" smtClean="0">
                <a:sym typeface="Symbol" pitchFamily="18" charset="2"/>
              </a:rPr>
              <a:t>)  </a:t>
            </a:r>
            <a:r>
              <a:rPr lang="en-US" dirty="0">
                <a:sym typeface="Symbol" pitchFamily="18" charset="2"/>
              </a:rPr>
              <a:t>  </a:t>
            </a:r>
            <a:r>
              <a:rPr lang="en-US" i="1" dirty="0" smtClean="0">
                <a:sym typeface="Symbol" pitchFamily="18" charset="2"/>
              </a:rPr>
              <a:t>v</a:t>
            </a:r>
            <a:r>
              <a:rPr lang="en-US" i="1" baseline="-25000" dirty="0" smtClean="0">
                <a:sym typeface="Symbol" pitchFamily="18" charset="2"/>
              </a:rPr>
              <a:t>i</a:t>
            </a:r>
            <a:r>
              <a:rPr lang="en-US" i="1" dirty="0" smtClean="0">
                <a:solidFill>
                  <a:schemeClr val="bg1"/>
                </a:solidFill>
                <a:sym typeface="Symbol" pitchFamily="18" charset="2"/>
              </a:rPr>
              <a:t> </a:t>
            </a:r>
            <a:r>
              <a:rPr lang="en-US" dirty="0" smtClean="0">
                <a:solidFill>
                  <a:schemeClr val="bg1"/>
                </a:solidFill>
                <a:sym typeface="Symbol" pitchFamily="18" charset="2"/>
              </a:rPr>
              <a:t>    </a:t>
            </a:r>
            <a:r>
              <a:rPr lang="en-US" dirty="0">
                <a:solidFill>
                  <a:srgbClr val="00FF00"/>
                </a:solidFill>
                <a:sym typeface="Symbol" pitchFamily="18" charset="2"/>
              </a:rPr>
              <a:t>// </a:t>
            </a:r>
            <a:r>
              <a:rPr lang="el-GR" dirty="0" smtClean="0">
                <a:solidFill>
                  <a:srgbClr val="00FF00"/>
                </a:solidFill>
                <a:sym typeface="Symbol" pitchFamily="18" charset="2"/>
              </a:rPr>
              <a:t>βοηθός</a:t>
            </a:r>
            <a:endParaRPr lang="en-US" dirty="0">
              <a:solidFill>
                <a:srgbClr val="00FF00"/>
              </a:solidFill>
              <a:sym typeface="Symbol" pitchFamily="18" charset="2"/>
            </a:endParaRPr>
          </a:p>
        </p:txBody>
      </p:sp>
      <p:sp>
        <p:nvSpPr>
          <p:cNvPr id="837761" name="Line 129"/>
          <p:cNvSpPr>
            <a:spLocks noChangeShapeType="1"/>
          </p:cNvSpPr>
          <p:nvPr/>
        </p:nvSpPr>
        <p:spPr bwMode="auto">
          <a:xfrm flipH="1">
            <a:off x="935038" y="1981200"/>
            <a:ext cx="817562" cy="565944"/>
          </a:xfrm>
          <a:prstGeom prst="line">
            <a:avLst/>
          </a:prstGeom>
          <a:noFill/>
          <a:ln w="9525">
            <a:solidFill>
              <a:srgbClr val="C00000"/>
            </a:solidFill>
            <a:round/>
            <a:headEnd/>
            <a:tailEnd type="triangle" w="med" len="med"/>
          </a:ln>
        </p:spPr>
        <p:txBody>
          <a:bodyPr/>
          <a:lstStyle/>
          <a:p>
            <a:endParaRPr lang="en-US"/>
          </a:p>
        </p:txBody>
      </p:sp>
      <p:sp>
        <p:nvSpPr>
          <p:cNvPr id="837762" name="Text Box 130"/>
          <p:cNvSpPr txBox="1">
            <a:spLocks noChangeArrowheads="1"/>
          </p:cNvSpPr>
          <p:nvPr/>
        </p:nvSpPr>
        <p:spPr bwMode="auto">
          <a:xfrm>
            <a:off x="1295400" y="1600200"/>
            <a:ext cx="1421223" cy="369332"/>
          </a:xfrm>
          <a:prstGeom prst="rect">
            <a:avLst/>
          </a:prstGeom>
          <a:noFill/>
          <a:ln w="9525">
            <a:noFill/>
            <a:miter lim="800000"/>
            <a:headEnd/>
            <a:tailEnd/>
          </a:ln>
        </p:spPr>
        <p:txBody>
          <a:bodyPr wrap="none">
            <a:spAutoFit/>
          </a:bodyPr>
          <a:lstStyle/>
          <a:p>
            <a:r>
              <a:rPr lang="el-GR" dirty="0" smtClean="0"/>
              <a:t>ένθεση στο </a:t>
            </a:r>
            <a:r>
              <a:rPr lang="en-US" sz="1800" b="1" i="1" dirty="0" smtClean="0">
                <a:solidFill>
                  <a:srgbClr val="C00000"/>
                </a:solidFill>
              </a:rPr>
              <a:t>T</a:t>
            </a:r>
            <a:endParaRPr lang="en-US" sz="1800" b="1" i="1" dirty="0">
              <a:solidFill>
                <a:srgbClr val="C00000"/>
              </a:solidFill>
            </a:endParaRPr>
          </a:p>
        </p:txBody>
      </p:sp>
      <p:sp>
        <p:nvSpPr>
          <p:cNvPr id="25657" name="Text Box 124"/>
          <p:cNvSpPr txBox="1">
            <a:spLocks noChangeArrowheads="1"/>
          </p:cNvSpPr>
          <p:nvPr/>
        </p:nvSpPr>
        <p:spPr bwMode="auto">
          <a:xfrm>
            <a:off x="4495800" y="3429000"/>
            <a:ext cx="3706464" cy="1754326"/>
          </a:xfrm>
          <a:prstGeom prst="rect">
            <a:avLst/>
          </a:prstGeom>
          <a:noFill/>
          <a:ln w="9525">
            <a:noFill/>
            <a:miter lim="800000"/>
            <a:headEnd/>
            <a:tailEnd/>
          </a:ln>
        </p:spPr>
        <p:txBody>
          <a:bodyPr wrap="none">
            <a:spAutoFit/>
          </a:bodyPr>
          <a:lstStyle/>
          <a:p>
            <a:pPr marL="457200" indent="-457200"/>
            <a:r>
              <a:rPr lang="en-US" b="1" dirty="0" err="1" smtClean="0"/>
              <a:t>HandleEndVertex</a:t>
            </a:r>
            <a:r>
              <a:rPr lang="en-US" dirty="0" smtClean="0"/>
              <a:t>(</a:t>
            </a:r>
            <a:r>
              <a:rPr lang="en-US" i="1" dirty="0" smtClean="0">
                <a:sym typeface="Symbol" pitchFamily="18" charset="2"/>
              </a:rPr>
              <a:t>v</a:t>
            </a:r>
            <a:r>
              <a:rPr lang="en-US" i="1" baseline="-25000" dirty="0" smtClean="0">
                <a:sym typeface="Symbol" pitchFamily="18" charset="2"/>
              </a:rPr>
              <a:t>i</a:t>
            </a:r>
            <a:r>
              <a:rPr lang="en-US" dirty="0" smtClean="0"/>
              <a:t>)</a:t>
            </a:r>
            <a:endParaRPr lang="en-US" dirty="0"/>
          </a:p>
          <a:p>
            <a:pPr marL="457200" indent="-457200">
              <a:buFontTx/>
              <a:buAutoNum type="arabicPeriod"/>
            </a:pPr>
            <a:r>
              <a:rPr lang="en-US" dirty="0">
                <a:solidFill>
                  <a:srgbClr val="00B050"/>
                </a:solidFill>
              </a:rPr>
              <a:t>if</a:t>
            </a:r>
            <a:r>
              <a:rPr lang="en-US" dirty="0"/>
              <a:t> </a:t>
            </a:r>
            <a:r>
              <a:rPr lang="en-US" i="1" dirty="0" smtClean="0"/>
              <a:t>h</a:t>
            </a:r>
            <a:r>
              <a:rPr lang="en-US" dirty="0" smtClean="0"/>
              <a:t>(</a:t>
            </a:r>
            <a:r>
              <a:rPr lang="en-US" i="1" dirty="0" smtClean="0"/>
              <a:t>e</a:t>
            </a:r>
            <a:r>
              <a:rPr lang="en-US" i="1" baseline="-25000" dirty="0" smtClean="0">
                <a:sym typeface="Symbol" pitchFamily="18" charset="2"/>
              </a:rPr>
              <a:t>i</a:t>
            </a:r>
            <a:r>
              <a:rPr lang="en-US" baseline="-25000" dirty="0" smtClean="0">
                <a:sym typeface="Symbol" pitchFamily="18" charset="2"/>
              </a:rPr>
              <a:t>-1</a:t>
            </a:r>
            <a:r>
              <a:rPr lang="en-US" dirty="0" smtClean="0"/>
              <a:t>) </a:t>
            </a:r>
            <a:r>
              <a:rPr lang="el-GR" dirty="0" smtClean="0"/>
              <a:t>είναι </a:t>
            </a:r>
            <a:r>
              <a:rPr lang="el-GR" dirty="0" err="1" smtClean="0"/>
              <a:t>συγχωνευτική</a:t>
            </a:r>
            <a:endParaRPr lang="en-US" dirty="0"/>
          </a:p>
          <a:p>
            <a:pPr marL="457200" indent="-457200">
              <a:buFontTx/>
              <a:buAutoNum type="arabicPeriod"/>
            </a:pPr>
            <a:r>
              <a:rPr lang="en-US" dirty="0">
                <a:sym typeface="Symbol" pitchFamily="18" charset="2"/>
              </a:rPr>
              <a:t>      </a:t>
            </a:r>
            <a:r>
              <a:rPr lang="en-US" dirty="0">
                <a:solidFill>
                  <a:srgbClr val="00B050"/>
                </a:solidFill>
                <a:sym typeface="Symbol" pitchFamily="18" charset="2"/>
              </a:rPr>
              <a:t>then</a:t>
            </a:r>
            <a:r>
              <a:rPr lang="en-US" dirty="0">
                <a:sym typeface="Symbol" pitchFamily="18" charset="2"/>
              </a:rPr>
              <a:t>  </a:t>
            </a:r>
            <a:r>
              <a:rPr lang="el-GR" dirty="0" smtClean="0">
                <a:sym typeface="Symbol" pitchFamily="18" charset="2"/>
              </a:rPr>
              <a:t>ένθεση διαγωνίου</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που συνδέει </a:t>
            </a:r>
            <a:r>
              <a:rPr lang="en-US" i="1" dirty="0" smtClean="0">
                <a:sym typeface="Symbol" pitchFamily="18" charset="2"/>
              </a:rPr>
              <a:t>v</a:t>
            </a:r>
            <a:r>
              <a:rPr lang="en-US" i="1" baseline="-25000" dirty="0" smtClean="0">
                <a:sym typeface="Symbol" pitchFamily="18" charset="2"/>
              </a:rPr>
              <a:t>i</a:t>
            </a:r>
            <a:r>
              <a:rPr lang="en-US" dirty="0" smtClean="0">
                <a:sym typeface="Symbol" pitchFamily="18" charset="2"/>
              </a:rPr>
              <a:t> </a:t>
            </a:r>
            <a:r>
              <a:rPr lang="el-GR" dirty="0" smtClean="0">
                <a:sym typeface="Symbol" pitchFamily="18" charset="2"/>
              </a:rPr>
              <a:t>με</a:t>
            </a:r>
            <a:r>
              <a:rPr lang="en-US" dirty="0" smtClean="0">
                <a:sym typeface="Symbol" pitchFamily="18" charset="2"/>
              </a:rPr>
              <a:t> </a:t>
            </a:r>
            <a:r>
              <a:rPr lang="en-US" i="1" dirty="0" smtClean="0">
                <a:sym typeface="Symbol" pitchFamily="18" charset="2"/>
              </a:rPr>
              <a:t>h</a:t>
            </a:r>
            <a:r>
              <a:rPr lang="en-US" dirty="0" smtClean="0">
                <a:sym typeface="Symbol" pitchFamily="18" charset="2"/>
              </a:rPr>
              <a:t>(</a:t>
            </a:r>
            <a:r>
              <a:rPr lang="en-US" i="1" dirty="0" smtClean="0">
                <a:sym typeface="Symbol" pitchFamily="18" charset="2"/>
              </a:rPr>
              <a:t>e</a:t>
            </a:r>
            <a:r>
              <a:rPr lang="en-US" i="1" baseline="-25000" dirty="0" smtClean="0">
                <a:sym typeface="Symbol" pitchFamily="18" charset="2"/>
              </a:rPr>
              <a:t>i</a:t>
            </a:r>
            <a:r>
              <a:rPr lang="en-US" baseline="-25000" dirty="0" smtClean="0">
                <a:sym typeface="Symbol" pitchFamily="18" charset="2"/>
              </a:rPr>
              <a:t>-1</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στο</a:t>
            </a:r>
            <a:r>
              <a:rPr lang="en-US" dirty="0" smtClean="0">
                <a:sym typeface="Symbol" pitchFamily="18" charset="2"/>
              </a:rPr>
              <a:t> </a:t>
            </a:r>
            <a:r>
              <a:rPr lang="en-US" b="1" i="1" dirty="0">
                <a:solidFill>
                  <a:srgbClr val="C00000"/>
                </a:solidFill>
                <a:sym typeface="Symbol" pitchFamily="18" charset="2"/>
              </a:rPr>
              <a:t>D</a:t>
            </a:r>
          </a:p>
          <a:p>
            <a:pPr marL="457200" indent="-457200"/>
            <a:r>
              <a:rPr lang="en-US" dirty="0">
                <a:sym typeface="Symbol" pitchFamily="18" charset="2"/>
              </a:rPr>
              <a:t>3.   </a:t>
            </a:r>
            <a:r>
              <a:rPr lang="en-US" b="1" i="1" dirty="0">
                <a:solidFill>
                  <a:srgbClr val="C00000"/>
                </a:solidFill>
                <a:sym typeface="Symbol" pitchFamily="18" charset="2"/>
              </a:rPr>
              <a:t>T</a:t>
            </a:r>
            <a:r>
              <a:rPr lang="en-US" b="1" i="1" dirty="0">
                <a:sym typeface="Symbol" pitchFamily="18" charset="2"/>
              </a:rPr>
              <a:t> </a:t>
            </a:r>
            <a:r>
              <a:rPr lang="en-US" dirty="0">
                <a:sym typeface="Symbol" pitchFamily="18" charset="2"/>
              </a:rPr>
              <a:t>   </a:t>
            </a:r>
            <a:r>
              <a:rPr lang="en-US" b="1" i="1" dirty="0">
                <a:solidFill>
                  <a:srgbClr val="C00000"/>
                </a:solidFill>
                <a:sym typeface="Symbol" pitchFamily="18" charset="2"/>
              </a:rPr>
              <a:t>T</a:t>
            </a:r>
            <a:r>
              <a:rPr lang="en-US" dirty="0">
                <a:sym typeface="Symbol" pitchFamily="18" charset="2"/>
              </a:rPr>
              <a:t> – </a:t>
            </a:r>
            <a:r>
              <a:rPr lang="en-US" dirty="0" smtClean="0">
                <a:sym typeface="Symbol" pitchFamily="18" charset="2"/>
              </a:rPr>
              <a:t>{</a:t>
            </a:r>
            <a:r>
              <a:rPr lang="en-US" i="1" dirty="0" smtClean="0">
                <a:sym typeface="Symbol" pitchFamily="18" charset="2"/>
              </a:rPr>
              <a:t>e</a:t>
            </a:r>
            <a:r>
              <a:rPr lang="en-US" i="1" baseline="-25000" dirty="0" smtClean="0">
                <a:sym typeface="Symbol" pitchFamily="18" charset="2"/>
              </a:rPr>
              <a:t>i</a:t>
            </a:r>
            <a:r>
              <a:rPr lang="en-US" baseline="-25000" dirty="0" smtClean="0">
                <a:sym typeface="Symbol" pitchFamily="18" charset="2"/>
              </a:rPr>
              <a:t>-1</a:t>
            </a:r>
            <a:r>
              <a:rPr lang="en-US" dirty="0" smtClean="0">
                <a:sym typeface="Symbol" pitchFamily="18" charset="2"/>
              </a:rPr>
              <a:t>}</a:t>
            </a:r>
            <a:endParaRPr lang="en-US" dirty="0">
              <a:sym typeface="Symbol" pitchFamily="18" charset="2"/>
            </a:endParaRPr>
          </a:p>
        </p:txBody>
      </p:sp>
      <p:sp>
        <p:nvSpPr>
          <p:cNvPr id="837767" name="Line 135"/>
          <p:cNvSpPr>
            <a:spLocks noChangeShapeType="1"/>
          </p:cNvSpPr>
          <p:nvPr/>
        </p:nvSpPr>
        <p:spPr bwMode="auto">
          <a:xfrm flipH="1" flipV="1">
            <a:off x="3124200" y="4495800"/>
            <a:ext cx="457200" cy="228600"/>
          </a:xfrm>
          <a:prstGeom prst="line">
            <a:avLst/>
          </a:prstGeom>
          <a:noFill/>
          <a:ln w="9525">
            <a:solidFill>
              <a:srgbClr val="C00000"/>
            </a:solidFill>
            <a:round/>
            <a:headEnd/>
            <a:tailEnd type="triangle" w="med" len="med"/>
          </a:ln>
        </p:spPr>
        <p:txBody>
          <a:bodyPr/>
          <a:lstStyle/>
          <a:p>
            <a:endParaRPr lang="en-US"/>
          </a:p>
        </p:txBody>
      </p:sp>
      <p:sp>
        <p:nvSpPr>
          <p:cNvPr id="837770" name="Freeform 138"/>
          <p:cNvSpPr>
            <a:spLocks/>
          </p:cNvSpPr>
          <p:nvPr/>
        </p:nvSpPr>
        <p:spPr bwMode="auto">
          <a:xfrm>
            <a:off x="2286000" y="4114800"/>
            <a:ext cx="3048000" cy="406400"/>
          </a:xfrm>
          <a:custGeom>
            <a:avLst/>
            <a:gdLst>
              <a:gd name="T0" fmla="*/ 1920 w 1920"/>
              <a:gd name="T1" fmla="*/ 0 h 256"/>
              <a:gd name="T2" fmla="*/ 1776 w 1920"/>
              <a:gd name="T3" fmla="*/ 192 h 256"/>
              <a:gd name="T4" fmla="*/ 1248 w 1920"/>
              <a:gd name="T5" fmla="*/ 240 h 256"/>
              <a:gd name="T6" fmla="*/ 720 w 1920"/>
              <a:gd name="T7" fmla="*/ 96 h 256"/>
              <a:gd name="T8" fmla="*/ 384 w 1920"/>
              <a:gd name="T9" fmla="*/ 48 h 256"/>
              <a:gd name="T10" fmla="*/ 0 w 1920"/>
              <a:gd name="T11" fmla="*/ 144 h 256"/>
              <a:gd name="T12" fmla="*/ 0 60000 65536"/>
              <a:gd name="T13" fmla="*/ 0 60000 65536"/>
              <a:gd name="T14" fmla="*/ 0 60000 65536"/>
              <a:gd name="T15" fmla="*/ 0 60000 65536"/>
              <a:gd name="T16" fmla="*/ 0 60000 65536"/>
              <a:gd name="T17" fmla="*/ 0 60000 65536"/>
              <a:gd name="T18" fmla="*/ 0 w 1920"/>
              <a:gd name="T19" fmla="*/ 0 h 256"/>
              <a:gd name="T20" fmla="*/ 1920 w 1920"/>
              <a:gd name="T21" fmla="*/ 256 h 256"/>
            </a:gdLst>
            <a:ahLst/>
            <a:cxnLst>
              <a:cxn ang="T12">
                <a:pos x="T0" y="T1"/>
              </a:cxn>
              <a:cxn ang="T13">
                <a:pos x="T2" y="T3"/>
              </a:cxn>
              <a:cxn ang="T14">
                <a:pos x="T4" y="T5"/>
              </a:cxn>
              <a:cxn ang="T15">
                <a:pos x="T6" y="T7"/>
              </a:cxn>
              <a:cxn ang="T16">
                <a:pos x="T8" y="T9"/>
              </a:cxn>
              <a:cxn ang="T17">
                <a:pos x="T10" y="T11"/>
              </a:cxn>
            </a:cxnLst>
            <a:rect l="T18" t="T19" r="T20" b="T21"/>
            <a:pathLst>
              <a:path w="1920" h="256">
                <a:moveTo>
                  <a:pt x="1920" y="0"/>
                </a:moveTo>
                <a:cubicBezTo>
                  <a:pt x="1904" y="76"/>
                  <a:pt x="1888" y="152"/>
                  <a:pt x="1776" y="192"/>
                </a:cubicBezTo>
                <a:cubicBezTo>
                  <a:pt x="1664" y="232"/>
                  <a:pt x="1424" y="256"/>
                  <a:pt x="1248" y="240"/>
                </a:cubicBezTo>
                <a:cubicBezTo>
                  <a:pt x="1072" y="224"/>
                  <a:pt x="864" y="128"/>
                  <a:pt x="720" y="96"/>
                </a:cubicBezTo>
                <a:cubicBezTo>
                  <a:pt x="576" y="64"/>
                  <a:pt x="504" y="40"/>
                  <a:pt x="384" y="48"/>
                </a:cubicBezTo>
                <a:cubicBezTo>
                  <a:pt x="264" y="56"/>
                  <a:pt x="132" y="100"/>
                  <a:pt x="0" y="144"/>
                </a:cubicBezTo>
              </a:path>
            </a:pathLst>
          </a:custGeom>
          <a:noFill/>
          <a:ln w="9525" cap="flat" cmpd="sng">
            <a:solidFill>
              <a:srgbClr val="C00000"/>
            </a:solidFill>
            <a:prstDash val="dash"/>
            <a:round/>
            <a:headEnd type="none" w="med" len="med"/>
            <a:tailEnd type="triangle" w="med" len="med"/>
          </a:ln>
        </p:spPr>
        <p:txBody>
          <a:bodyPr/>
          <a:lstStyle/>
          <a:p>
            <a:endParaRPr lang="en-US"/>
          </a:p>
        </p:txBody>
      </p:sp>
      <p:grpSp>
        <p:nvGrpSpPr>
          <p:cNvPr id="128" name="Group 65"/>
          <p:cNvGrpSpPr>
            <a:grpSpLocks/>
          </p:cNvGrpSpPr>
          <p:nvPr/>
        </p:nvGrpSpPr>
        <p:grpSpPr bwMode="auto">
          <a:xfrm>
            <a:off x="4038600" y="5181600"/>
            <a:ext cx="4800603" cy="523875"/>
            <a:chOff x="2688" y="1920"/>
            <a:chExt cx="3024" cy="330"/>
          </a:xfrm>
        </p:grpSpPr>
        <p:sp>
          <p:nvSpPr>
            <p:cNvPr id="129" name="Oval 36"/>
            <p:cNvSpPr>
              <a:spLocks noChangeArrowheads="1"/>
            </p:cNvSpPr>
            <p:nvPr/>
          </p:nvSpPr>
          <p:spPr bwMode="auto">
            <a:xfrm>
              <a:off x="2688" y="2016"/>
              <a:ext cx="69" cy="69"/>
            </a:xfrm>
            <a:prstGeom prst="ellipse">
              <a:avLst/>
            </a:prstGeom>
            <a:solidFill>
              <a:srgbClr val="FF0000"/>
            </a:solidFill>
            <a:ln w="9525">
              <a:solidFill>
                <a:srgbClr val="FF0000"/>
              </a:solidFill>
              <a:round/>
              <a:headEnd/>
              <a:tailEnd/>
            </a:ln>
          </p:spPr>
          <p:txBody>
            <a:bodyPr wrap="none" anchor="ctr"/>
            <a:lstStyle/>
            <a:p>
              <a:endParaRPr lang="en-US" sz="1400"/>
            </a:p>
          </p:txBody>
        </p:sp>
        <p:sp>
          <p:nvSpPr>
            <p:cNvPr id="130" name="Text Box 63"/>
            <p:cNvSpPr txBox="1">
              <a:spLocks noChangeArrowheads="1"/>
            </p:cNvSpPr>
            <p:nvPr/>
          </p:nvSpPr>
          <p:spPr bwMode="auto">
            <a:xfrm>
              <a:off x="2736" y="1920"/>
              <a:ext cx="2976" cy="330"/>
            </a:xfrm>
            <a:prstGeom prst="rect">
              <a:avLst/>
            </a:prstGeom>
            <a:noFill/>
            <a:ln w="9525">
              <a:noFill/>
              <a:miter lim="800000"/>
              <a:headEnd/>
              <a:tailEnd/>
            </a:ln>
          </p:spPr>
          <p:txBody>
            <a:bodyPr wrap="square">
              <a:spAutoFit/>
            </a:bodyPr>
            <a:lstStyle/>
            <a:p>
              <a:r>
                <a:rPr lang="el-GR" sz="1400" i="1" dirty="0" smtClean="0">
                  <a:solidFill>
                    <a:srgbClr val="C00000"/>
                  </a:solidFill>
                </a:rPr>
                <a:t>Εναρκτήρια κορυφή</a:t>
              </a:r>
              <a:r>
                <a:rPr lang="en-US" sz="1400" dirty="0" smtClean="0">
                  <a:solidFill>
                    <a:srgbClr val="C00000"/>
                  </a:solidFill>
                </a:rPr>
                <a:t>: </a:t>
              </a:r>
              <a:r>
                <a:rPr lang="el-GR" sz="1400" dirty="0" smtClean="0"/>
                <a:t>πάνω από τους γείτονες με εσωτερική γωνία </a:t>
              </a:r>
              <a:r>
                <a:rPr lang="en-US" sz="1400" dirty="0" smtClean="0"/>
                <a:t>&lt; </a:t>
              </a:r>
              <a:r>
                <a:rPr lang="en-US" sz="1400" dirty="0">
                  <a:sym typeface="Symbol" pitchFamily="18" charset="2"/>
                </a:rPr>
                <a:t>. </a:t>
              </a:r>
              <a:r>
                <a:rPr lang="en-US" sz="1400" i="1" dirty="0"/>
                <a:t> </a:t>
              </a:r>
            </a:p>
          </p:txBody>
        </p:sp>
      </p:grpSp>
      <p:grpSp>
        <p:nvGrpSpPr>
          <p:cNvPr id="131" name="Group 66"/>
          <p:cNvGrpSpPr>
            <a:grpSpLocks/>
          </p:cNvGrpSpPr>
          <p:nvPr/>
        </p:nvGrpSpPr>
        <p:grpSpPr bwMode="auto">
          <a:xfrm>
            <a:off x="4038600" y="5943600"/>
            <a:ext cx="4800608" cy="523875"/>
            <a:chOff x="2688" y="1920"/>
            <a:chExt cx="3024" cy="330"/>
          </a:xfrm>
        </p:grpSpPr>
        <p:sp>
          <p:nvSpPr>
            <p:cNvPr id="132" name="Oval 67"/>
            <p:cNvSpPr>
              <a:spLocks noChangeArrowheads="1"/>
            </p:cNvSpPr>
            <p:nvPr/>
          </p:nvSpPr>
          <p:spPr bwMode="auto">
            <a:xfrm>
              <a:off x="2688" y="2016"/>
              <a:ext cx="69" cy="69"/>
            </a:xfrm>
            <a:prstGeom prst="ellipse">
              <a:avLst/>
            </a:prstGeom>
            <a:solidFill>
              <a:schemeClr val="tx2">
                <a:lumMod val="75000"/>
              </a:schemeClr>
            </a:solidFill>
            <a:ln w="9525">
              <a:solidFill>
                <a:schemeClr val="tx2">
                  <a:lumMod val="75000"/>
                </a:schemeClr>
              </a:solidFill>
              <a:round/>
              <a:headEnd/>
              <a:tailEnd/>
            </a:ln>
          </p:spPr>
          <p:txBody>
            <a:bodyPr wrap="none" anchor="ctr"/>
            <a:lstStyle/>
            <a:p>
              <a:endParaRPr lang="en-US" sz="1400"/>
            </a:p>
          </p:txBody>
        </p:sp>
        <p:sp>
          <p:nvSpPr>
            <p:cNvPr id="133" name="Text Box 68"/>
            <p:cNvSpPr txBox="1">
              <a:spLocks noChangeArrowheads="1"/>
            </p:cNvSpPr>
            <p:nvPr/>
          </p:nvSpPr>
          <p:spPr bwMode="auto">
            <a:xfrm>
              <a:off x="2736" y="1920"/>
              <a:ext cx="2976" cy="330"/>
            </a:xfrm>
            <a:prstGeom prst="rect">
              <a:avLst/>
            </a:prstGeom>
            <a:noFill/>
            <a:ln w="9525">
              <a:noFill/>
              <a:miter lim="800000"/>
              <a:headEnd/>
              <a:tailEnd/>
            </a:ln>
          </p:spPr>
          <p:txBody>
            <a:bodyPr wrap="square">
              <a:spAutoFit/>
            </a:bodyPr>
            <a:lstStyle/>
            <a:p>
              <a:r>
                <a:rPr lang="el-GR" sz="1400" i="1" dirty="0" smtClean="0">
                  <a:solidFill>
                    <a:srgbClr val="C00000"/>
                  </a:solidFill>
                </a:rPr>
                <a:t>Τερματική κορυφή</a:t>
              </a:r>
              <a:r>
                <a:rPr lang="en-US" sz="1400" dirty="0" smtClean="0">
                  <a:solidFill>
                    <a:srgbClr val="C00000"/>
                  </a:solidFill>
                </a:rPr>
                <a:t>: </a:t>
              </a:r>
              <a:r>
                <a:rPr lang="el-GR" sz="1400" dirty="0" smtClean="0"/>
                <a:t>κάτω από τους γείτονες και έχει εσωτερική γωνία </a:t>
              </a:r>
              <a:r>
                <a:rPr lang="en-US" sz="1400" dirty="0" smtClean="0"/>
                <a:t>&lt; </a:t>
              </a:r>
              <a:r>
                <a:rPr lang="en-US" sz="1400" dirty="0">
                  <a:sym typeface="Symbol" pitchFamily="18" charset="2"/>
                </a:rPr>
                <a:t>. </a:t>
              </a:r>
              <a:r>
                <a:rPr lang="en-US" sz="1400" i="1" dirty="0"/>
                <a:t> </a:t>
              </a:r>
            </a:p>
          </p:txBody>
        </p:sp>
      </p:grpSp>
      <p:grpSp>
        <p:nvGrpSpPr>
          <p:cNvPr id="134" name="Group 69"/>
          <p:cNvGrpSpPr>
            <a:grpSpLocks/>
          </p:cNvGrpSpPr>
          <p:nvPr/>
        </p:nvGrpSpPr>
        <p:grpSpPr bwMode="auto">
          <a:xfrm>
            <a:off x="4038600" y="6334125"/>
            <a:ext cx="4800606" cy="523875"/>
            <a:chOff x="2688" y="1920"/>
            <a:chExt cx="3024" cy="330"/>
          </a:xfrm>
        </p:grpSpPr>
        <p:sp>
          <p:nvSpPr>
            <p:cNvPr id="135" name="Oval 70"/>
            <p:cNvSpPr>
              <a:spLocks noChangeArrowheads="1"/>
            </p:cNvSpPr>
            <p:nvPr/>
          </p:nvSpPr>
          <p:spPr bwMode="auto">
            <a:xfrm>
              <a:off x="2688" y="2016"/>
              <a:ext cx="69" cy="69"/>
            </a:xfrm>
            <a:prstGeom prst="ellipse">
              <a:avLst/>
            </a:prstGeom>
            <a:solidFill>
              <a:srgbClr val="00FF00"/>
            </a:solidFill>
            <a:ln w="9525">
              <a:solidFill>
                <a:srgbClr val="00FF00"/>
              </a:solidFill>
              <a:round/>
              <a:headEnd/>
              <a:tailEnd/>
            </a:ln>
          </p:spPr>
          <p:txBody>
            <a:bodyPr wrap="none" anchor="ctr"/>
            <a:lstStyle/>
            <a:p>
              <a:endParaRPr lang="en-US" sz="1400"/>
            </a:p>
          </p:txBody>
        </p:sp>
        <p:sp>
          <p:nvSpPr>
            <p:cNvPr id="136" name="Text Box 71"/>
            <p:cNvSpPr txBox="1">
              <a:spLocks noChangeArrowheads="1"/>
            </p:cNvSpPr>
            <p:nvPr/>
          </p:nvSpPr>
          <p:spPr bwMode="auto">
            <a:xfrm>
              <a:off x="2736" y="1920"/>
              <a:ext cx="2976" cy="330"/>
            </a:xfrm>
            <a:prstGeom prst="rect">
              <a:avLst/>
            </a:prstGeom>
            <a:noFill/>
            <a:ln w="9525">
              <a:noFill/>
              <a:miter lim="800000"/>
              <a:headEnd/>
              <a:tailEnd/>
            </a:ln>
          </p:spPr>
          <p:txBody>
            <a:bodyPr wrap="square">
              <a:spAutoFit/>
            </a:bodyPr>
            <a:lstStyle/>
            <a:p>
              <a:r>
                <a:rPr lang="el-GR" sz="1400" i="1" dirty="0" err="1" smtClean="0">
                  <a:solidFill>
                    <a:srgbClr val="C00000"/>
                  </a:solidFill>
                </a:rPr>
                <a:t>Συγχωνευτική</a:t>
              </a:r>
              <a:r>
                <a:rPr lang="el-GR" sz="1400" i="1" dirty="0" smtClean="0">
                  <a:solidFill>
                    <a:srgbClr val="C00000"/>
                  </a:solidFill>
                </a:rPr>
                <a:t> κορυφή</a:t>
              </a:r>
              <a:r>
                <a:rPr lang="en-US" sz="1400" dirty="0" smtClean="0">
                  <a:solidFill>
                    <a:srgbClr val="C00000"/>
                  </a:solidFill>
                </a:rPr>
                <a:t>: </a:t>
              </a:r>
              <a:r>
                <a:rPr lang="el-GR" sz="1400" dirty="0" smtClean="0"/>
                <a:t>κάτω από τους γείτονες με εσωτερική γωνία </a:t>
              </a:r>
              <a:r>
                <a:rPr lang="en-US" sz="1400" dirty="0" smtClean="0"/>
                <a:t>&gt; </a:t>
              </a:r>
              <a:r>
                <a:rPr lang="en-US" sz="1400" dirty="0">
                  <a:sym typeface="Symbol" pitchFamily="18" charset="2"/>
                </a:rPr>
                <a:t>. </a:t>
              </a:r>
              <a:r>
                <a:rPr lang="en-US" sz="1400" i="1" dirty="0"/>
                <a:t> </a:t>
              </a:r>
            </a:p>
          </p:txBody>
        </p:sp>
      </p:grpSp>
      <p:grpSp>
        <p:nvGrpSpPr>
          <p:cNvPr id="137" name="Group 72"/>
          <p:cNvGrpSpPr>
            <a:grpSpLocks/>
          </p:cNvGrpSpPr>
          <p:nvPr/>
        </p:nvGrpSpPr>
        <p:grpSpPr bwMode="auto">
          <a:xfrm>
            <a:off x="4038600" y="5562600"/>
            <a:ext cx="4800602" cy="523875"/>
            <a:chOff x="2688" y="1920"/>
            <a:chExt cx="3024" cy="330"/>
          </a:xfrm>
        </p:grpSpPr>
        <p:sp>
          <p:nvSpPr>
            <p:cNvPr id="138" name="Oval 73"/>
            <p:cNvSpPr>
              <a:spLocks noChangeArrowheads="1"/>
            </p:cNvSpPr>
            <p:nvPr/>
          </p:nvSpPr>
          <p:spPr bwMode="auto">
            <a:xfrm>
              <a:off x="2688" y="2016"/>
              <a:ext cx="69" cy="69"/>
            </a:xfrm>
            <a:prstGeom prst="ellipse">
              <a:avLst/>
            </a:prstGeom>
            <a:solidFill>
              <a:srgbClr val="FF00FF"/>
            </a:solidFill>
            <a:ln w="9525">
              <a:solidFill>
                <a:srgbClr val="FF00FF"/>
              </a:solidFill>
              <a:round/>
              <a:headEnd/>
              <a:tailEnd/>
            </a:ln>
          </p:spPr>
          <p:txBody>
            <a:bodyPr wrap="none" anchor="ctr"/>
            <a:lstStyle/>
            <a:p>
              <a:endParaRPr lang="en-US" sz="1400"/>
            </a:p>
          </p:txBody>
        </p:sp>
        <p:sp>
          <p:nvSpPr>
            <p:cNvPr id="139" name="Text Box 74"/>
            <p:cNvSpPr txBox="1">
              <a:spLocks noChangeArrowheads="1"/>
            </p:cNvSpPr>
            <p:nvPr/>
          </p:nvSpPr>
          <p:spPr bwMode="auto">
            <a:xfrm>
              <a:off x="2736" y="1920"/>
              <a:ext cx="2976" cy="330"/>
            </a:xfrm>
            <a:prstGeom prst="rect">
              <a:avLst/>
            </a:prstGeom>
            <a:noFill/>
            <a:ln w="9525">
              <a:noFill/>
              <a:miter lim="800000"/>
              <a:headEnd/>
              <a:tailEnd/>
            </a:ln>
          </p:spPr>
          <p:txBody>
            <a:bodyPr wrap="square">
              <a:spAutoFit/>
            </a:bodyPr>
            <a:lstStyle/>
            <a:p>
              <a:r>
                <a:rPr lang="el-GR" sz="1400" i="1" dirty="0" smtClean="0">
                  <a:solidFill>
                    <a:srgbClr val="C00000"/>
                  </a:solidFill>
                </a:rPr>
                <a:t>Διχαστική κορυφή</a:t>
              </a:r>
              <a:r>
                <a:rPr lang="en-US" sz="1400" dirty="0" smtClean="0">
                  <a:solidFill>
                    <a:srgbClr val="C00000"/>
                  </a:solidFill>
                </a:rPr>
                <a:t>: </a:t>
              </a:r>
              <a:r>
                <a:rPr lang="el-GR" sz="1400" dirty="0" smtClean="0"/>
                <a:t>πάνω από τους γείτονες με εσωτερική γωνία </a:t>
              </a:r>
              <a:r>
                <a:rPr lang="en-US" sz="1400" dirty="0" smtClean="0"/>
                <a:t>&gt; </a:t>
              </a:r>
              <a:r>
                <a:rPr lang="en-US" sz="1400" dirty="0">
                  <a:sym typeface="Symbol" pitchFamily="18" charset="2"/>
                </a:rPr>
                <a:t>. </a:t>
              </a:r>
              <a:r>
                <a:rPr lang="en-US" sz="1400" i="1" dirty="0"/>
                <a:t> </a:t>
              </a:r>
            </a:p>
          </p:txBody>
        </p:sp>
      </p:grpSp>
      <p:grpSp>
        <p:nvGrpSpPr>
          <p:cNvPr id="140" name="Group 75"/>
          <p:cNvGrpSpPr>
            <a:grpSpLocks/>
          </p:cNvGrpSpPr>
          <p:nvPr/>
        </p:nvGrpSpPr>
        <p:grpSpPr bwMode="auto">
          <a:xfrm>
            <a:off x="152400" y="6550025"/>
            <a:ext cx="3560766" cy="307975"/>
            <a:chOff x="2688" y="1920"/>
            <a:chExt cx="2243" cy="194"/>
          </a:xfrm>
        </p:grpSpPr>
        <p:sp>
          <p:nvSpPr>
            <p:cNvPr id="141" name="Oval 76"/>
            <p:cNvSpPr>
              <a:spLocks noChangeArrowheads="1"/>
            </p:cNvSpPr>
            <p:nvPr/>
          </p:nvSpPr>
          <p:spPr bwMode="auto">
            <a:xfrm>
              <a:off x="2688" y="2016"/>
              <a:ext cx="69" cy="69"/>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sz="1400"/>
            </a:p>
          </p:txBody>
        </p:sp>
        <p:sp>
          <p:nvSpPr>
            <p:cNvPr id="142" name="Text Box 77"/>
            <p:cNvSpPr txBox="1">
              <a:spLocks noChangeArrowheads="1"/>
            </p:cNvSpPr>
            <p:nvPr/>
          </p:nvSpPr>
          <p:spPr bwMode="auto">
            <a:xfrm>
              <a:off x="2736" y="1920"/>
              <a:ext cx="2195" cy="194"/>
            </a:xfrm>
            <a:prstGeom prst="rect">
              <a:avLst/>
            </a:prstGeom>
            <a:noFill/>
            <a:ln w="9525">
              <a:noFill/>
              <a:miter lim="800000"/>
              <a:headEnd/>
              <a:tailEnd/>
            </a:ln>
          </p:spPr>
          <p:txBody>
            <a:bodyPr wrap="none">
              <a:spAutoFit/>
            </a:bodyPr>
            <a:lstStyle/>
            <a:p>
              <a:r>
                <a:rPr lang="el-GR" sz="1400" i="1" dirty="0" smtClean="0">
                  <a:solidFill>
                    <a:srgbClr val="C00000"/>
                  </a:solidFill>
                </a:rPr>
                <a:t>Κανονική κορυφή</a:t>
              </a:r>
              <a:r>
                <a:rPr lang="en-US" sz="1400" dirty="0" smtClean="0">
                  <a:solidFill>
                    <a:srgbClr val="C00000"/>
                  </a:solidFill>
                </a:rPr>
                <a:t>: </a:t>
              </a:r>
              <a:r>
                <a:rPr lang="el-GR" sz="1400" dirty="0" smtClean="0"/>
                <a:t>οι υπόλοιπες (όχι στροφή)</a:t>
              </a:r>
              <a:endParaRPr lang="en-US" sz="1400" i="1"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37761"/>
                                        </p:tgtEl>
                                        <p:attrNameLst>
                                          <p:attrName>style.visibility</p:attrName>
                                        </p:attrNameLst>
                                      </p:cBhvr>
                                      <p:to>
                                        <p:strVal val="visible"/>
                                      </p:to>
                                    </p:set>
                                    <p:animEffect transition="in" filter="blinds(horizontal)">
                                      <p:cBhvr>
                                        <p:cTn id="7" dur="500"/>
                                        <p:tgtEl>
                                          <p:spTgt spid="837761"/>
                                        </p:tgtEl>
                                      </p:cBhvr>
                                    </p:animEffect>
                                  </p:childTnLst>
                                </p:cTn>
                              </p:par>
                            </p:childTnLst>
                          </p:cTn>
                        </p:par>
                        <p:par>
                          <p:cTn id="8" fill="hold">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837762"/>
                                        </p:tgtEl>
                                        <p:attrNameLst>
                                          <p:attrName>style.visibility</p:attrName>
                                        </p:attrNameLst>
                                      </p:cBhvr>
                                      <p:to>
                                        <p:strVal val="visible"/>
                                      </p:to>
                                    </p:set>
                                    <p:animEffect transition="in" filter="box(in)">
                                      <p:cBhvr>
                                        <p:cTn id="11" dur="500"/>
                                        <p:tgtEl>
                                          <p:spTgt spid="837762"/>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25657"/>
                                        </p:tgtEl>
                                        <p:attrNameLst>
                                          <p:attrName>style.visibility</p:attrName>
                                        </p:attrNameLst>
                                      </p:cBhvr>
                                      <p:to>
                                        <p:strVal val="visible"/>
                                      </p:to>
                                    </p:set>
                                    <p:animEffect transition="in" filter="blinds(horizontal)">
                                      <p:cBhvr>
                                        <p:cTn id="16" dur="500"/>
                                        <p:tgtEl>
                                          <p:spTgt spid="25657"/>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3776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837770"/>
                                        </p:tgtEl>
                                        <p:attrNameLst>
                                          <p:attrName>style.visibility</p:attrName>
                                        </p:attrNameLst>
                                      </p:cBhvr>
                                      <p:to>
                                        <p:strVal val="visible"/>
                                      </p:to>
                                    </p:set>
                                    <p:animEffect transition="in" filter="blinds(horizontal)">
                                      <p:cBhvr>
                                        <p:cTn id="25" dur="500"/>
                                        <p:tgtEl>
                                          <p:spTgt spid="8377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7761" grpId="0" animBg="1"/>
      <p:bldP spid="837762" grpId="0"/>
      <p:bldP spid="25657" grpId="0"/>
      <p:bldP spid="837767" grpId="0" animBg="1"/>
      <p:bldP spid="83777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152400"/>
            <a:ext cx="7772400" cy="1143000"/>
          </a:xfrm>
        </p:spPr>
        <p:txBody>
          <a:bodyPr>
            <a:normAutofit fontScale="90000"/>
          </a:bodyPr>
          <a:lstStyle/>
          <a:p>
            <a:r>
              <a:rPr lang="el-GR" dirty="0" smtClean="0">
                <a:latin typeface="Arial" charset="0"/>
              </a:rPr>
              <a:t>Διαχείριση Διχαστικής Κορυφής</a:t>
            </a:r>
            <a:endParaRPr lang="en-US" dirty="0" smtClean="0">
              <a:latin typeface="Arial" charset="0"/>
            </a:endParaRPr>
          </a:p>
        </p:txBody>
      </p:sp>
      <p:sp>
        <p:nvSpPr>
          <p:cNvPr id="26628"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26681" name="Text Box 112"/>
          <p:cNvSpPr txBox="1">
            <a:spLocks noChangeArrowheads="1"/>
          </p:cNvSpPr>
          <p:nvPr/>
        </p:nvSpPr>
        <p:spPr bwMode="auto">
          <a:xfrm>
            <a:off x="3048000" y="1066800"/>
            <a:ext cx="5980933" cy="1938992"/>
          </a:xfrm>
          <a:prstGeom prst="rect">
            <a:avLst/>
          </a:prstGeom>
          <a:noFill/>
          <a:ln w="9525">
            <a:noFill/>
            <a:miter lim="800000"/>
            <a:headEnd/>
            <a:tailEnd/>
          </a:ln>
        </p:spPr>
        <p:txBody>
          <a:bodyPr wrap="none">
            <a:spAutoFit/>
          </a:bodyPr>
          <a:lstStyle/>
          <a:p>
            <a:pPr marL="457200" indent="-457200"/>
            <a:r>
              <a:rPr lang="en-US" sz="2000" b="1" dirty="0" err="1" smtClean="0"/>
              <a:t>HandleSplitVertex</a:t>
            </a:r>
            <a:r>
              <a:rPr lang="en-US" sz="2000" dirty="0" smtClean="0"/>
              <a:t>(</a:t>
            </a:r>
            <a:r>
              <a:rPr lang="en-US" sz="2000" i="1" dirty="0" smtClean="0">
                <a:sym typeface="Symbol" pitchFamily="18" charset="2"/>
              </a:rPr>
              <a:t>v</a:t>
            </a:r>
            <a:r>
              <a:rPr lang="en-US" sz="2000" i="1" baseline="-25000" dirty="0" smtClean="0">
                <a:sym typeface="Symbol" pitchFamily="18" charset="2"/>
              </a:rPr>
              <a:t>i</a:t>
            </a:r>
            <a:r>
              <a:rPr lang="en-US" sz="2000" dirty="0" smtClean="0"/>
              <a:t>)</a:t>
            </a:r>
            <a:endParaRPr lang="en-US" sz="2000" dirty="0"/>
          </a:p>
          <a:p>
            <a:pPr marL="457200" indent="-457200">
              <a:buFontTx/>
              <a:buAutoNum type="arabicPeriod"/>
            </a:pPr>
            <a:r>
              <a:rPr lang="el-GR" sz="2000" dirty="0" smtClean="0"/>
              <a:t>Αναζήτηση στο </a:t>
            </a:r>
            <a:r>
              <a:rPr lang="en-US" sz="2000" b="1" i="1" dirty="0" smtClean="0">
                <a:solidFill>
                  <a:srgbClr val="C00000"/>
                </a:solidFill>
              </a:rPr>
              <a:t>T</a:t>
            </a:r>
            <a:r>
              <a:rPr lang="en-US" sz="2000" dirty="0" smtClean="0"/>
              <a:t> </a:t>
            </a:r>
            <a:r>
              <a:rPr lang="el-GR" sz="2000" dirty="0" smtClean="0"/>
              <a:t>για την </a:t>
            </a:r>
            <a:r>
              <a:rPr lang="en-US" sz="2000" i="1" dirty="0" err="1" smtClean="0"/>
              <a:t>e</a:t>
            </a:r>
            <a:r>
              <a:rPr lang="en-US" sz="2000" i="1" baseline="-25000" dirty="0" err="1" smtClean="0"/>
              <a:t>j</a:t>
            </a:r>
            <a:r>
              <a:rPr lang="en-US" sz="2000" baseline="-25000" dirty="0" smtClean="0"/>
              <a:t> </a:t>
            </a:r>
            <a:r>
              <a:rPr lang="en-US" sz="2000" dirty="0" smtClean="0"/>
              <a:t> </a:t>
            </a:r>
            <a:r>
              <a:rPr lang="el-GR" sz="2000" dirty="0" smtClean="0"/>
              <a:t>αμέσως αριστερά της </a:t>
            </a:r>
            <a:r>
              <a:rPr lang="en-US" sz="2000" i="1" dirty="0" smtClean="0">
                <a:sym typeface="Symbol" pitchFamily="18" charset="2"/>
              </a:rPr>
              <a:t>v</a:t>
            </a:r>
            <a:r>
              <a:rPr lang="en-US" sz="2000" i="1" baseline="-25000" dirty="0" smtClean="0">
                <a:sym typeface="Symbol" pitchFamily="18" charset="2"/>
              </a:rPr>
              <a:t>i</a:t>
            </a:r>
            <a:endParaRPr lang="en-US" sz="2000" i="1" dirty="0"/>
          </a:p>
          <a:p>
            <a:pPr marL="457200" indent="-457200">
              <a:buFontTx/>
              <a:buAutoNum type="arabicPeriod"/>
            </a:pPr>
            <a:r>
              <a:rPr lang="el-GR" sz="2000" dirty="0" smtClean="0"/>
              <a:t>Ένθεση στον </a:t>
            </a:r>
            <a:r>
              <a:rPr lang="en-US" sz="2000" b="1" i="1" dirty="0" smtClean="0">
                <a:solidFill>
                  <a:srgbClr val="C00000"/>
                </a:solidFill>
              </a:rPr>
              <a:t>D </a:t>
            </a:r>
            <a:r>
              <a:rPr lang="el-GR" sz="2000" dirty="0" smtClean="0"/>
              <a:t>της διαγωνίου μεταξύ</a:t>
            </a:r>
            <a:r>
              <a:rPr lang="en-US" sz="2000" dirty="0" smtClean="0"/>
              <a:t> </a:t>
            </a:r>
            <a:r>
              <a:rPr lang="en-US" sz="2000" i="1" dirty="0" smtClean="0">
                <a:sym typeface="Symbol" pitchFamily="18" charset="2"/>
              </a:rPr>
              <a:t>v</a:t>
            </a:r>
            <a:r>
              <a:rPr lang="en-US" sz="2000" i="1" baseline="-25000" dirty="0" smtClean="0">
                <a:sym typeface="Symbol" pitchFamily="18" charset="2"/>
              </a:rPr>
              <a:t>i</a:t>
            </a:r>
            <a:r>
              <a:rPr lang="en-US" sz="2000" dirty="0" smtClean="0"/>
              <a:t> </a:t>
            </a:r>
            <a:r>
              <a:rPr lang="el-GR" sz="2000" dirty="0" smtClean="0"/>
              <a:t>και </a:t>
            </a:r>
            <a:r>
              <a:rPr lang="en-US" sz="2000" i="1" dirty="0" smtClean="0"/>
              <a:t>h</a:t>
            </a:r>
            <a:r>
              <a:rPr lang="en-US" sz="2000" dirty="0" smtClean="0"/>
              <a:t>(</a:t>
            </a:r>
            <a:r>
              <a:rPr lang="en-US" sz="2000" i="1" dirty="0" err="1" smtClean="0"/>
              <a:t>e</a:t>
            </a:r>
            <a:r>
              <a:rPr lang="en-US" sz="2000" i="1" baseline="-25000" dirty="0" err="1" smtClean="0"/>
              <a:t>j</a:t>
            </a:r>
            <a:r>
              <a:rPr lang="en-US" sz="2000" dirty="0" smtClean="0"/>
              <a:t>)</a:t>
            </a:r>
            <a:endParaRPr lang="en-US" sz="2000" dirty="0"/>
          </a:p>
          <a:p>
            <a:pPr marL="457200" indent="-457200">
              <a:buFontTx/>
              <a:buAutoNum type="arabicPeriod" startAt="3"/>
            </a:pPr>
            <a:r>
              <a:rPr lang="en-US" sz="2000" i="1" dirty="0" smtClean="0"/>
              <a:t>h</a:t>
            </a:r>
            <a:r>
              <a:rPr lang="en-US" sz="2000" dirty="0" smtClean="0"/>
              <a:t>(</a:t>
            </a:r>
            <a:r>
              <a:rPr lang="en-US" sz="2000" i="1" dirty="0" err="1" smtClean="0"/>
              <a:t>e</a:t>
            </a:r>
            <a:r>
              <a:rPr lang="en-US" sz="2000" i="1" baseline="-25000" dirty="0" err="1" smtClean="0"/>
              <a:t>j</a:t>
            </a:r>
            <a:r>
              <a:rPr lang="en-US" sz="2000" dirty="0" smtClean="0"/>
              <a:t>) </a:t>
            </a:r>
            <a:r>
              <a:rPr lang="en-US" sz="2000" dirty="0">
                <a:sym typeface="Symbol" pitchFamily="18" charset="2"/>
              </a:rPr>
              <a:t> </a:t>
            </a:r>
            <a:r>
              <a:rPr lang="en-US" sz="2000" i="1" dirty="0" smtClean="0">
                <a:sym typeface="Symbol" pitchFamily="18" charset="2"/>
              </a:rPr>
              <a:t>v</a:t>
            </a:r>
            <a:r>
              <a:rPr lang="en-US" sz="2000" i="1" baseline="-25000" dirty="0" smtClean="0">
                <a:sym typeface="Symbol" pitchFamily="18" charset="2"/>
              </a:rPr>
              <a:t>i</a:t>
            </a:r>
            <a:endParaRPr lang="el-GR" sz="2000" b="1" i="1" dirty="0" smtClean="0">
              <a:sym typeface="Symbol" pitchFamily="18" charset="2"/>
            </a:endParaRPr>
          </a:p>
          <a:p>
            <a:pPr marL="457200" indent="-457200">
              <a:buFontTx/>
              <a:buAutoNum type="arabicPeriod" startAt="3"/>
            </a:pPr>
            <a:r>
              <a:rPr lang="en-US" sz="2000" i="1" dirty="0" smtClean="0">
                <a:sym typeface="Symbol" pitchFamily="18" charset="2"/>
              </a:rPr>
              <a:t> </a:t>
            </a:r>
            <a:r>
              <a:rPr lang="en-US" sz="2000" b="1" i="1" dirty="0" smtClean="0">
                <a:solidFill>
                  <a:srgbClr val="C00000"/>
                </a:solidFill>
                <a:sym typeface="Symbol" pitchFamily="18" charset="2"/>
              </a:rPr>
              <a:t>T</a:t>
            </a:r>
            <a:r>
              <a:rPr lang="en-US" sz="2000" b="1" i="1" dirty="0" smtClean="0">
                <a:sym typeface="Symbol" pitchFamily="18" charset="2"/>
              </a:rPr>
              <a:t> </a:t>
            </a:r>
            <a:r>
              <a:rPr lang="en-US" sz="2000" dirty="0" smtClean="0">
                <a:sym typeface="Symbol" pitchFamily="18" charset="2"/>
              </a:rPr>
              <a:t> </a:t>
            </a:r>
            <a:r>
              <a:rPr lang="en-US" sz="2000" dirty="0">
                <a:sym typeface="Symbol" pitchFamily="18" charset="2"/>
              </a:rPr>
              <a:t>  </a:t>
            </a:r>
            <a:r>
              <a:rPr lang="en-US" sz="2000" b="1" i="1" dirty="0">
                <a:solidFill>
                  <a:srgbClr val="C00000"/>
                </a:solidFill>
                <a:sym typeface="Symbol" pitchFamily="18" charset="2"/>
              </a:rPr>
              <a:t>T</a:t>
            </a:r>
            <a:r>
              <a:rPr lang="en-US" sz="2000" dirty="0">
                <a:sym typeface="Symbol" pitchFamily="18" charset="2"/>
              </a:rPr>
              <a:t> + </a:t>
            </a:r>
            <a:r>
              <a:rPr lang="en-US" sz="2000" dirty="0" smtClean="0">
                <a:sym typeface="Symbol" pitchFamily="18" charset="2"/>
              </a:rPr>
              <a:t>{</a:t>
            </a:r>
            <a:r>
              <a:rPr lang="en-US" sz="2000" i="1" dirty="0" err="1" smtClean="0"/>
              <a:t>e</a:t>
            </a:r>
            <a:r>
              <a:rPr lang="en-US" sz="2000" i="1" baseline="-25000" dirty="0" err="1" smtClean="0"/>
              <a:t>i</a:t>
            </a:r>
            <a:r>
              <a:rPr lang="en-US" sz="2000" dirty="0" smtClean="0">
                <a:sym typeface="Symbol" pitchFamily="18" charset="2"/>
              </a:rPr>
              <a:t>}</a:t>
            </a:r>
            <a:endParaRPr lang="el-GR" sz="2000" dirty="0" smtClean="0">
              <a:sym typeface="Symbol" pitchFamily="18" charset="2"/>
            </a:endParaRPr>
          </a:p>
          <a:p>
            <a:pPr marL="457200" indent="-457200">
              <a:buFontTx/>
              <a:buAutoNum type="arabicPeriod" startAt="3"/>
            </a:pPr>
            <a:r>
              <a:rPr lang="en-US" sz="2000" i="1" dirty="0" smtClean="0">
                <a:sym typeface="Symbol" pitchFamily="18" charset="2"/>
              </a:rPr>
              <a:t>h</a:t>
            </a:r>
            <a:r>
              <a:rPr lang="en-US" sz="2000" dirty="0" smtClean="0">
                <a:sym typeface="Symbol" pitchFamily="18" charset="2"/>
              </a:rPr>
              <a:t>(</a:t>
            </a:r>
            <a:r>
              <a:rPr lang="en-US" sz="2000" i="1" dirty="0" err="1" smtClean="0"/>
              <a:t>e</a:t>
            </a:r>
            <a:r>
              <a:rPr lang="en-US" sz="2000" i="1" baseline="-25000" dirty="0" err="1" smtClean="0"/>
              <a:t>i</a:t>
            </a:r>
            <a:r>
              <a:rPr lang="en-US" sz="2000" dirty="0" smtClean="0">
                <a:sym typeface="Symbol" pitchFamily="18" charset="2"/>
              </a:rPr>
              <a:t>) </a:t>
            </a:r>
            <a:r>
              <a:rPr lang="en-US" sz="2000" dirty="0">
                <a:sym typeface="Symbol" pitchFamily="18" charset="2"/>
              </a:rPr>
              <a:t> </a:t>
            </a:r>
            <a:r>
              <a:rPr lang="en-US" sz="2000" i="1" dirty="0" smtClean="0">
                <a:sym typeface="Symbol" pitchFamily="18" charset="2"/>
              </a:rPr>
              <a:t>v</a:t>
            </a:r>
            <a:r>
              <a:rPr lang="en-US" sz="2000" i="1" baseline="-25000" dirty="0" smtClean="0">
                <a:sym typeface="Symbol" pitchFamily="18" charset="2"/>
              </a:rPr>
              <a:t>i</a:t>
            </a:r>
            <a:r>
              <a:rPr lang="en-US" sz="2000" dirty="0" smtClean="0">
                <a:sym typeface="Symbol" pitchFamily="18" charset="2"/>
              </a:rPr>
              <a:t>  </a:t>
            </a:r>
            <a:endParaRPr lang="en-US" sz="2000" dirty="0">
              <a:sym typeface="Symbol" pitchFamily="18" charset="2"/>
            </a:endParaRPr>
          </a:p>
        </p:txBody>
      </p:sp>
      <p:sp>
        <p:nvSpPr>
          <p:cNvPr id="857214" name="Oval 126"/>
          <p:cNvSpPr>
            <a:spLocks noChangeArrowheads="1"/>
          </p:cNvSpPr>
          <p:nvPr/>
        </p:nvSpPr>
        <p:spPr bwMode="auto">
          <a:xfrm>
            <a:off x="3276600" y="4876800"/>
            <a:ext cx="533400" cy="381000"/>
          </a:xfrm>
          <a:prstGeom prst="ellipse">
            <a:avLst/>
          </a:prstGeom>
          <a:noFill/>
          <a:ln w="19050">
            <a:solidFill>
              <a:srgbClr val="C00000"/>
            </a:solidFill>
            <a:prstDash val="dash"/>
            <a:round/>
            <a:headEnd/>
            <a:tailEnd/>
          </a:ln>
        </p:spPr>
        <p:txBody>
          <a:bodyPr wrap="none" anchor="ctr"/>
          <a:lstStyle/>
          <a:p>
            <a:endParaRPr lang="en-US"/>
          </a:p>
        </p:txBody>
      </p:sp>
      <p:sp>
        <p:nvSpPr>
          <p:cNvPr id="857218" name="Oval 130"/>
          <p:cNvSpPr>
            <a:spLocks noChangeArrowheads="1"/>
          </p:cNvSpPr>
          <p:nvPr/>
        </p:nvSpPr>
        <p:spPr bwMode="auto">
          <a:xfrm>
            <a:off x="1752600" y="5181600"/>
            <a:ext cx="533400" cy="381000"/>
          </a:xfrm>
          <a:prstGeom prst="ellipse">
            <a:avLst/>
          </a:prstGeom>
          <a:noFill/>
          <a:ln w="19050">
            <a:solidFill>
              <a:srgbClr val="C00000"/>
            </a:solidFill>
            <a:prstDash val="dash"/>
            <a:round/>
            <a:headEnd/>
            <a:tailEnd/>
          </a:ln>
        </p:spPr>
        <p:txBody>
          <a:bodyPr wrap="none" anchor="ctr"/>
          <a:lstStyle/>
          <a:p>
            <a:endParaRPr lang="en-US"/>
          </a:p>
        </p:txBody>
      </p:sp>
      <p:sp>
        <p:nvSpPr>
          <p:cNvPr id="857219" name="Oval 131"/>
          <p:cNvSpPr>
            <a:spLocks noChangeArrowheads="1"/>
          </p:cNvSpPr>
          <p:nvPr/>
        </p:nvSpPr>
        <p:spPr bwMode="auto">
          <a:xfrm>
            <a:off x="1981200" y="4572000"/>
            <a:ext cx="533400" cy="381000"/>
          </a:xfrm>
          <a:prstGeom prst="ellipse">
            <a:avLst/>
          </a:prstGeom>
          <a:noFill/>
          <a:ln w="19050">
            <a:solidFill>
              <a:srgbClr val="C00000"/>
            </a:solidFill>
            <a:prstDash val="dash"/>
            <a:round/>
            <a:headEnd/>
            <a:tailEnd/>
          </a:ln>
        </p:spPr>
        <p:txBody>
          <a:bodyPr wrap="none" anchor="ctr"/>
          <a:lstStyle/>
          <a:p>
            <a:endParaRPr lang="en-US"/>
          </a:p>
        </p:txBody>
      </p:sp>
      <p:sp>
        <p:nvSpPr>
          <p:cNvPr id="857220" name="Line 132"/>
          <p:cNvSpPr>
            <a:spLocks noChangeShapeType="1"/>
          </p:cNvSpPr>
          <p:nvPr/>
        </p:nvSpPr>
        <p:spPr bwMode="auto">
          <a:xfrm flipH="1" flipV="1">
            <a:off x="2362200" y="4953000"/>
            <a:ext cx="1066800" cy="304800"/>
          </a:xfrm>
          <a:prstGeom prst="line">
            <a:avLst/>
          </a:prstGeom>
          <a:noFill/>
          <a:ln w="25400">
            <a:solidFill>
              <a:srgbClr val="FFC000"/>
            </a:solidFill>
            <a:prstDash val="dash"/>
            <a:round/>
            <a:headEnd/>
            <a:tailEnd/>
          </a:ln>
        </p:spPr>
        <p:txBody>
          <a:bodyPr/>
          <a:lstStyle/>
          <a:p>
            <a:endParaRPr lang="en-US"/>
          </a:p>
        </p:txBody>
      </p:sp>
      <p:sp>
        <p:nvSpPr>
          <p:cNvPr id="857221" name="Line 133"/>
          <p:cNvSpPr>
            <a:spLocks noChangeShapeType="1"/>
          </p:cNvSpPr>
          <p:nvPr/>
        </p:nvSpPr>
        <p:spPr bwMode="auto">
          <a:xfrm>
            <a:off x="1134035" y="5287122"/>
            <a:ext cx="3810000" cy="0"/>
          </a:xfrm>
          <a:prstGeom prst="line">
            <a:avLst/>
          </a:prstGeom>
          <a:noFill/>
          <a:ln w="28575">
            <a:solidFill>
              <a:srgbClr val="00B050"/>
            </a:solidFill>
            <a:prstDash val="dash"/>
            <a:round/>
            <a:headEnd/>
            <a:tailEnd/>
          </a:ln>
        </p:spPr>
        <p:txBody>
          <a:bodyPr/>
          <a:lstStyle/>
          <a:p>
            <a:endParaRPr lang="en-US"/>
          </a:p>
        </p:txBody>
      </p:sp>
      <p:sp>
        <p:nvSpPr>
          <p:cNvPr id="128" name="Freeform 7"/>
          <p:cNvSpPr>
            <a:spLocks/>
          </p:cNvSpPr>
          <p:nvPr/>
        </p:nvSpPr>
        <p:spPr bwMode="auto">
          <a:xfrm>
            <a:off x="1752600" y="3436937"/>
            <a:ext cx="2971800" cy="3048000"/>
          </a:xfrm>
          <a:custGeom>
            <a:avLst/>
            <a:gdLst>
              <a:gd name="T0" fmla="*/ 720 w 1872"/>
              <a:gd name="T1" fmla="*/ 192 h 1920"/>
              <a:gd name="T2" fmla="*/ 528 w 1872"/>
              <a:gd name="T3" fmla="*/ 48 h 1920"/>
              <a:gd name="T4" fmla="*/ 144 w 1872"/>
              <a:gd name="T5" fmla="*/ 288 h 1920"/>
              <a:gd name="T6" fmla="*/ 480 w 1872"/>
              <a:gd name="T7" fmla="*/ 624 h 1920"/>
              <a:gd name="T8" fmla="*/ 384 w 1872"/>
              <a:gd name="T9" fmla="*/ 960 h 1920"/>
              <a:gd name="T10" fmla="*/ 144 w 1872"/>
              <a:gd name="T11" fmla="*/ 864 h 1920"/>
              <a:gd name="T12" fmla="*/ 0 w 1872"/>
              <a:gd name="T13" fmla="*/ 1392 h 1920"/>
              <a:gd name="T14" fmla="*/ 576 w 1872"/>
              <a:gd name="T15" fmla="*/ 1728 h 1920"/>
              <a:gd name="T16" fmla="*/ 768 w 1872"/>
              <a:gd name="T17" fmla="*/ 1488 h 1920"/>
              <a:gd name="T18" fmla="*/ 1392 w 1872"/>
              <a:gd name="T19" fmla="*/ 1920 h 1920"/>
              <a:gd name="T20" fmla="*/ 1104 w 1872"/>
              <a:gd name="T21" fmla="*/ 1152 h 1920"/>
              <a:gd name="T22" fmla="*/ 1632 w 1872"/>
              <a:gd name="T23" fmla="*/ 1248 h 1920"/>
              <a:gd name="T24" fmla="*/ 1872 w 1872"/>
              <a:gd name="T25" fmla="*/ 432 h 1920"/>
              <a:gd name="T26" fmla="*/ 1392 w 1872"/>
              <a:gd name="T27" fmla="*/ 816 h 1920"/>
              <a:gd name="T28" fmla="*/ 1152 w 1872"/>
              <a:gd name="T29" fmla="*/ 0 h 1920"/>
              <a:gd name="T30" fmla="*/ 720 w 1872"/>
              <a:gd name="T31" fmla="*/ 192 h 19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72"/>
              <a:gd name="T49" fmla="*/ 0 h 1920"/>
              <a:gd name="T50" fmla="*/ 1872 w 1872"/>
              <a:gd name="T51" fmla="*/ 1920 h 192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72" h="1920">
                <a:moveTo>
                  <a:pt x="720" y="192"/>
                </a:moveTo>
                <a:lnTo>
                  <a:pt x="528" y="48"/>
                </a:lnTo>
                <a:lnTo>
                  <a:pt x="144" y="288"/>
                </a:lnTo>
                <a:lnTo>
                  <a:pt x="480" y="624"/>
                </a:lnTo>
                <a:lnTo>
                  <a:pt x="384" y="960"/>
                </a:lnTo>
                <a:lnTo>
                  <a:pt x="144" y="864"/>
                </a:lnTo>
                <a:lnTo>
                  <a:pt x="0" y="1392"/>
                </a:lnTo>
                <a:lnTo>
                  <a:pt x="576" y="1728"/>
                </a:lnTo>
                <a:lnTo>
                  <a:pt x="768" y="1488"/>
                </a:lnTo>
                <a:lnTo>
                  <a:pt x="1392" y="1920"/>
                </a:lnTo>
                <a:lnTo>
                  <a:pt x="1104" y="1152"/>
                </a:lnTo>
                <a:lnTo>
                  <a:pt x="1632" y="1248"/>
                </a:lnTo>
                <a:lnTo>
                  <a:pt x="1872" y="432"/>
                </a:lnTo>
                <a:lnTo>
                  <a:pt x="1392" y="816"/>
                </a:lnTo>
                <a:lnTo>
                  <a:pt x="1152" y="0"/>
                </a:lnTo>
                <a:lnTo>
                  <a:pt x="720" y="192"/>
                </a:lnTo>
                <a:close/>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129" name="Oval 8"/>
          <p:cNvSpPr>
            <a:spLocks noChangeArrowheads="1"/>
          </p:cNvSpPr>
          <p:nvPr/>
        </p:nvSpPr>
        <p:spPr bwMode="auto">
          <a:xfrm>
            <a:off x="2565400" y="3454400"/>
            <a:ext cx="109538" cy="109537"/>
          </a:xfrm>
          <a:prstGeom prst="ellipse">
            <a:avLst/>
          </a:prstGeom>
          <a:solidFill>
            <a:srgbClr val="FF0000"/>
          </a:solidFill>
          <a:ln w="9525">
            <a:solidFill>
              <a:srgbClr val="FF0000"/>
            </a:solidFill>
            <a:round/>
            <a:headEnd/>
            <a:tailEnd/>
          </a:ln>
        </p:spPr>
        <p:txBody>
          <a:bodyPr wrap="none" anchor="ctr"/>
          <a:lstStyle/>
          <a:p>
            <a:endParaRPr lang="en-US"/>
          </a:p>
        </p:txBody>
      </p:sp>
      <p:sp>
        <p:nvSpPr>
          <p:cNvPr id="130" name="Oval 9"/>
          <p:cNvSpPr>
            <a:spLocks noChangeArrowheads="1"/>
          </p:cNvSpPr>
          <p:nvPr/>
        </p:nvSpPr>
        <p:spPr bwMode="auto">
          <a:xfrm>
            <a:off x="3524250" y="3379787"/>
            <a:ext cx="109538" cy="109538"/>
          </a:xfrm>
          <a:prstGeom prst="ellipse">
            <a:avLst/>
          </a:prstGeom>
          <a:solidFill>
            <a:srgbClr val="FF0000"/>
          </a:solidFill>
          <a:ln w="9525">
            <a:solidFill>
              <a:srgbClr val="FF0000"/>
            </a:solidFill>
            <a:round/>
            <a:headEnd/>
            <a:tailEnd/>
          </a:ln>
        </p:spPr>
        <p:txBody>
          <a:bodyPr wrap="none" anchor="ctr"/>
          <a:lstStyle/>
          <a:p>
            <a:endParaRPr lang="en-US"/>
          </a:p>
        </p:txBody>
      </p:sp>
      <p:sp>
        <p:nvSpPr>
          <p:cNvPr id="131" name="Oval 10"/>
          <p:cNvSpPr>
            <a:spLocks noChangeArrowheads="1"/>
          </p:cNvSpPr>
          <p:nvPr/>
        </p:nvSpPr>
        <p:spPr bwMode="auto">
          <a:xfrm>
            <a:off x="4667250" y="4094162"/>
            <a:ext cx="109538" cy="109538"/>
          </a:xfrm>
          <a:prstGeom prst="ellipse">
            <a:avLst/>
          </a:prstGeom>
          <a:solidFill>
            <a:srgbClr val="FF0000"/>
          </a:solidFill>
          <a:ln w="9525">
            <a:solidFill>
              <a:srgbClr val="FF0000"/>
            </a:solidFill>
            <a:round/>
            <a:headEnd/>
            <a:tailEnd/>
          </a:ln>
        </p:spPr>
        <p:txBody>
          <a:bodyPr wrap="none" anchor="ctr"/>
          <a:lstStyle/>
          <a:p>
            <a:endParaRPr lang="en-US"/>
          </a:p>
        </p:txBody>
      </p:sp>
      <p:sp>
        <p:nvSpPr>
          <p:cNvPr id="132" name="Oval 11"/>
          <p:cNvSpPr>
            <a:spLocks noChangeArrowheads="1"/>
          </p:cNvSpPr>
          <p:nvPr/>
        </p:nvSpPr>
        <p:spPr bwMode="auto">
          <a:xfrm>
            <a:off x="1935163" y="4787900"/>
            <a:ext cx="109537" cy="109537"/>
          </a:xfrm>
          <a:prstGeom prst="ellipse">
            <a:avLst/>
          </a:prstGeom>
          <a:solidFill>
            <a:srgbClr val="FF0000"/>
          </a:solidFill>
          <a:ln w="9525">
            <a:solidFill>
              <a:srgbClr val="FF0000"/>
            </a:solidFill>
            <a:round/>
            <a:headEnd/>
            <a:tailEnd/>
          </a:ln>
        </p:spPr>
        <p:txBody>
          <a:bodyPr wrap="none" anchor="ctr"/>
          <a:lstStyle/>
          <a:p>
            <a:endParaRPr lang="en-US"/>
          </a:p>
        </p:txBody>
      </p:sp>
      <p:sp>
        <p:nvSpPr>
          <p:cNvPr id="133" name="Oval 12"/>
          <p:cNvSpPr>
            <a:spLocks noChangeArrowheads="1"/>
          </p:cNvSpPr>
          <p:nvPr/>
        </p:nvSpPr>
        <p:spPr bwMode="auto">
          <a:xfrm>
            <a:off x="2438400" y="4351337"/>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134" name="Oval 13"/>
          <p:cNvSpPr>
            <a:spLocks noChangeArrowheads="1"/>
          </p:cNvSpPr>
          <p:nvPr/>
        </p:nvSpPr>
        <p:spPr bwMode="auto">
          <a:xfrm>
            <a:off x="3443288" y="5245100"/>
            <a:ext cx="109537" cy="109537"/>
          </a:xfrm>
          <a:prstGeom prst="ellipse">
            <a:avLst/>
          </a:prstGeom>
          <a:solidFill>
            <a:srgbClr val="FF00FF"/>
          </a:solidFill>
          <a:ln w="9525">
            <a:solidFill>
              <a:srgbClr val="FF00FF"/>
            </a:solidFill>
            <a:round/>
            <a:headEnd/>
            <a:tailEnd/>
          </a:ln>
        </p:spPr>
        <p:txBody>
          <a:bodyPr wrap="none" anchor="ctr"/>
          <a:lstStyle/>
          <a:p>
            <a:endParaRPr lang="en-US"/>
          </a:p>
        </p:txBody>
      </p:sp>
      <p:sp>
        <p:nvSpPr>
          <p:cNvPr id="135" name="Oval 14"/>
          <p:cNvSpPr>
            <a:spLocks noChangeArrowheads="1"/>
          </p:cNvSpPr>
          <p:nvPr/>
        </p:nvSpPr>
        <p:spPr bwMode="auto">
          <a:xfrm>
            <a:off x="3900488" y="6442075"/>
            <a:ext cx="109537" cy="109537"/>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136" name="Oval 15"/>
          <p:cNvSpPr>
            <a:spLocks noChangeArrowheads="1"/>
          </p:cNvSpPr>
          <p:nvPr/>
        </p:nvSpPr>
        <p:spPr bwMode="auto">
          <a:xfrm>
            <a:off x="2611438" y="6132512"/>
            <a:ext cx="109537" cy="109538"/>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137" name="Oval 16"/>
          <p:cNvSpPr>
            <a:spLocks noChangeArrowheads="1"/>
          </p:cNvSpPr>
          <p:nvPr/>
        </p:nvSpPr>
        <p:spPr bwMode="auto">
          <a:xfrm>
            <a:off x="4267200" y="5341937"/>
            <a:ext cx="109538" cy="109538"/>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138" name="Oval 17"/>
          <p:cNvSpPr>
            <a:spLocks noChangeArrowheads="1"/>
          </p:cNvSpPr>
          <p:nvPr/>
        </p:nvSpPr>
        <p:spPr bwMode="auto">
          <a:xfrm>
            <a:off x="1706563" y="5570537"/>
            <a:ext cx="109537"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139" name="Oval 18"/>
          <p:cNvSpPr>
            <a:spLocks noChangeArrowheads="1"/>
          </p:cNvSpPr>
          <p:nvPr/>
        </p:nvSpPr>
        <p:spPr bwMode="auto">
          <a:xfrm>
            <a:off x="2949575" y="5784850"/>
            <a:ext cx="109538" cy="109537"/>
          </a:xfrm>
          <a:prstGeom prst="ellipse">
            <a:avLst/>
          </a:prstGeom>
          <a:solidFill>
            <a:srgbClr val="FF00FF"/>
          </a:solidFill>
          <a:ln w="9525">
            <a:solidFill>
              <a:srgbClr val="FF00FF"/>
            </a:solidFill>
            <a:round/>
            <a:headEnd/>
            <a:tailEnd/>
          </a:ln>
        </p:spPr>
        <p:txBody>
          <a:bodyPr wrap="none" anchor="ctr"/>
          <a:lstStyle/>
          <a:p>
            <a:endParaRPr lang="en-US"/>
          </a:p>
        </p:txBody>
      </p:sp>
      <p:sp>
        <p:nvSpPr>
          <p:cNvPr id="140" name="Oval 19"/>
          <p:cNvSpPr>
            <a:spLocks noChangeArrowheads="1"/>
          </p:cNvSpPr>
          <p:nvPr/>
        </p:nvSpPr>
        <p:spPr bwMode="auto">
          <a:xfrm>
            <a:off x="2286000" y="4916487"/>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141" name="Oval 20"/>
          <p:cNvSpPr>
            <a:spLocks noChangeArrowheads="1"/>
          </p:cNvSpPr>
          <p:nvPr/>
        </p:nvSpPr>
        <p:spPr bwMode="auto">
          <a:xfrm>
            <a:off x="3886200" y="4656137"/>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142" name="Oval 21"/>
          <p:cNvSpPr>
            <a:spLocks noChangeArrowheads="1"/>
          </p:cNvSpPr>
          <p:nvPr/>
        </p:nvSpPr>
        <p:spPr bwMode="auto">
          <a:xfrm>
            <a:off x="2830513" y="3665537"/>
            <a:ext cx="109537"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143" name="Oval 22"/>
          <p:cNvSpPr>
            <a:spLocks noChangeArrowheads="1"/>
          </p:cNvSpPr>
          <p:nvPr/>
        </p:nvSpPr>
        <p:spPr bwMode="auto">
          <a:xfrm>
            <a:off x="1971675" y="3836987"/>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grpSp>
        <p:nvGrpSpPr>
          <p:cNvPr id="144" name="Group 25"/>
          <p:cNvGrpSpPr>
            <a:grpSpLocks/>
          </p:cNvGrpSpPr>
          <p:nvPr/>
        </p:nvGrpSpPr>
        <p:grpSpPr bwMode="auto">
          <a:xfrm>
            <a:off x="2362200" y="3055937"/>
            <a:ext cx="412750" cy="449263"/>
            <a:chOff x="1142" y="3943"/>
            <a:chExt cx="260" cy="283"/>
          </a:xfrm>
        </p:grpSpPr>
        <p:sp>
          <p:nvSpPr>
            <p:cNvPr id="145" name="Text Box 2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46" name="Text Box 2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5</a:t>
              </a:r>
            </a:p>
          </p:txBody>
        </p:sp>
      </p:grpSp>
      <p:grpSp>
        <p:nvGrpSpPr>
          <p:cNvPr id="147" name="Group 26"/>
          <p:cNvGrpSpPr>
            <a:grpSpLocks/>
          </p:cNvGrpSpPr>
          <p:nvPr/>
        </p:nvGrpSpPr>
        <p:grpSpPr bwMode="auto">
          <a:xfrm>
            <a:off x="1981200" y="3284537"/>
            <a:ext cx="412750" cy="449263"/>
            <a:chOff x="1142" y="3943"/>
            <a:chExt cx="260" cy="283"/>
          </a:xfrm>
        </p:grpSpPr>
        <p:sp>
          <p:nvSpPr>
            <p:cNvPr id="148" name="Text Box 27"/>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149" name="Text Box 28"/>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5</a:t>
              </a:r>
            </a:p>
          </p:txBody>
        </p:sp>
      </p:grpSp>
      <p:grpSp>
        <p:nvGrpSpPr>
          <p:cNvPr id="150" name="Group 29"/>
          <p:cNvGrpSpPr>
            <a:grpSpLocks/>
          </p:cNvGrpSpPr>
          <p:nvPr/>
        </p:nvGrpSpPr>
        <p:grpSpPr bwMode="auto">
          <a:xfrm>
            <a:off x="2057400" y="4198937"/>
            <a:ext cx="412750" cy="449263"/>
            <a:chOff x="1142" y="3943"/>
            <a:chExt cx="260" cy="283"/>
          </a:xfrm>
        </p:grpSpPr>
        <p:sp>
          <p:nvSpPr>
            <p:cNvPr id="151" name="Text Box 30"/>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52" name="Text Box 3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7</a:t>
              </a:r>
            </a:p>
          </p:txBody>
        </p:sp>
      </p:grpSp>
      <p:grpSp>
        <p:nvGrpSpPr>
          <p:cNvPr id="153" name="Group 32"/>
          <p:cNvGrpSpPr>
            <a:grpSpLocks/>
          </p:cNvGrpSpPr>
          <p:nvPr/>
        </p:nvGrpSpPr>
        <p:grpSpPr bwMode="auto">
          <a:xfrm>
            <a:off x="1600200" y="3665537"/>
            <a:ext cx="412750" cy="449263"/>
            <a:chOff x="1142" y="3943"/>
            <a:chExt cx="260" cy="283"/>
          </a:xfrm>
        </p:grpSpPr>
        <p:sp>
          <p:nvSpPr>
            <p:cNvPr id="154" name="Text Box 3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55" name="Text Box 3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6</a:t>
              </a:r>
            </a:p>
          </p:txBody>
        </p:sp>
      </p:grpSp>
      <p:grpSp>
        <p:nvGrpSpPr>
          <p:cNvPr id="156" name="Group 35"/>
          <p:cNvGrpSpPr>
            <a:grpSpLocks/>
          </p:cNvGrpSpPr>
          <p:nvPr/>
        </p:nvGrpSpPr>
        <p:grpSpPr bwMode="auto">
          <a:xfrm>
            <a:off x="2057400" y="4503737"/>
            <a:ext cx="412750" cy="449263"/>
            <a:chOff x="1142" y="3943"/>
            <a:chExt cx="260" cy="283"/>
          </a:xfrm>
        </p:grpSpPr>
        <p:sp>
          <p:nvSpPr>
            <p:cNvPr id="157" name="Text Box 36"/>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58" name="Text Box 37"/>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8</a:t>
              </a:r>
            </a:p>
          </p:txBody>
        </p:sp>
      </p:grpSp>
      <p:grpSp>
        <p:nvGrpSpPr>
          <p:cNvPr id="159" name="Group 38"/>
          <p:cNvGrpSpPr>
            <a:grpSpLocks/>
          </p:cNvGrpSpPr>
          <p:nvPr/>
        </p:nvGrpSpPr>
        <p:grpSpPr bwMode="auto">
          <a:xfrm>
            <a:off x="1447800" y="5646737"/>
            <a:ext cx="504825" cy="449263"/>
            <a:chOff x="1142" y="3943"/>
            <a:chExt cx="318" cy="283"/>
          </a:xfrm>
        </p:grpSpPr>
        <p:sp>
          <p:nvSpPr>
            <p:cNvPr id="160" name="Text Box 39"/>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61" name="Text Box 40"/>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10</a:t>
              </a:r>
            </a:p>
          </p:txBody>
        </p:sp>
      </p:grpSp>
      <p:grpSp>
        <p:nvGrpSpPr>
          <p:cNvPr id="162" name="Group 41"/>
          <p:cNvGrpSpPr>
            <a:grpSpLocks/>
          </p:cNvGrpSpPr>
          <p:nvPr/>
        </p:nvGrpSpPr>
        <p:grpSpPr bwMode="auto">
          <a:xfrm>
            <a:off x="1524000" y="4427537"/>
            <a:ext cx="412750" cy="449263"/>
            <a:chOff x="1142" y="3943"/>
            <a:chExt cx="260" cy="283"/>
          </a:xfrm>
        </p:grpSpPr>
        <p:sp>
          <p:nvSpPr>
            <p:cNvPr id="163" name="Text Box 42"/>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64" name="Text Box 43"/>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dirty="0"/>
                <a:t> 9</a:t>
              </a:r>
            </a:p>
          </p:txBody>
        </p:sp>
      </p:grpSp>
      <p:grpSp>
        <p:nvGrpSpPr>
          <p:cNvPr id="165" name="Group 44"/>
          <p:cNvGrpSpPr>
            <a:grpSpLocks/>
          </p:cNvGrpSpPr>
          <p:nvPr/>
        </p:nvGrpSpPr>
        <p:grpSpPr bwMode="auto">
          <a:xfrm>
            <a:off x="2819400" y="5341937"/>
            <a:ext cx="504825" cy="449263"/>
            <a:chOff x="1142" y="3943"/>
            <a:chExt cx="318" cy="283"/>
          </a:xfrm>
        </p:grpSpPr>
        <p:sp>
          <p:nvSpPr>
            <p:cNvPr id="166" name="Text Box 45"/>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67" name="Text Box 46"/>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12</a:t>
              </a:r>
            </a:p>
          </p:txBody>
        </p:sp>
      </p:grpSp>
      <p:grpSp>
        <p:nvGrpSpPr>
          <p:cNvPr id="168" name="Group 47"/>
          <p:cNvGrpSpPr>
            <a:grpSpLocks/>
          </p:cNvGrpSpPr>
          <p:nvPr/>
        </p:nvGrpSpPr>
        <p:grpSpPr bwMode="auto">
          <a:xfrm>
            <a:off x="2286000" y="6103937"/>
            <a:ext cx="504825" cy="449263"/>
            <a:chOff x="1142" y="3943"/>
            <a:chExt cx="318" cy="283"/>
          </a:xfrm>
        </p:grpSpPr>
        <p:sp>
          <p:nvSpPr>
            <p:cNvPr id="169" name="Text Box 48"/>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70" name="Text Box 49"/>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11</a:t>
              </a:r>
            </a:p>
          </p:txBody>
        </p:sp>
      </p:grpSp>
      <p:grpSp>
        <p:nvGrpSpPr>
          <p:cNvPr id="171" name="Group 50"/>
          <p:cNvGrpSpPr>
            <a:grpSpLocks/>
          </p:cNvGrpSpPr>
          <p:nvPr/>
        </p:nvGrpSpPr>
        <p:grpSpPr bwMode="auto">
          <a:xfrm>
            <a:off x="3657600" y="6408737"/>
            <a:ext cx="504825" cy="449263"/>
            <a:chOff x="1142" y="3943"/>
            <a:chExt cx="318" cy="283"/>
          </a:xfrm>
        </p:grpSpPr>
        <p:sp>
          <p:nvSpPr>
            <p:cNvPr id="172" name="Text Box 51"/>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73" name="Text Box 52"/>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13</a:t>
              </a:r>
            </a:p>
          </p:txBody>
        </p:sp>
      </p:grpSp>
      <p:grpSp>
        <p:nvGrpSpPr>
          <p:cNvPr id="174" name="Group 53"/>
          <p:cNvGrpSpPr>
            <a:grpSpLocks/>
          </p:cNvGrpSpPr>
          <p:nvPr/>
        </p:nvGrpSpPr>
        <p:grpSpPr bwMode="auto">
          <a:xfrm>
            <a:off x="4114800" y="5418137"/>
            <a:ext cx="504825" cy="449263"/>
            <a:chOff x="1142" y="3943"/>
            <a:chExt cx="318" cy="283"/>
          </a:xfrm>
        </p:grpSpPr>
        <p:sp>
          <p:nvSpPr>
            <p:cNvPr id="175" name="Text Box 54"/>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76" name="Text Box 55"/>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15</a:t>
              </a:r>
            </a:p>
          </p:txBody>
        </p:sp>
      </p:grpSp>
      <p:grpSp>
        <p:nvGrpSpPr>
          <p:cNvPr id="177" name="Group 56"/>
          <p:cNvGrpSpPr>
            <a:grpSpLocks/>
          </p:cNvGrpSpPr>
          <p:nvPr/>
        </p:nvGrpSpPr>
        <p:grpSpPr bwMode="auto">
          <a:xfrm>
            <a:off x="3276600" y="4808537"/>
            <a:ext cx="504825" cy="449263"/>
            <a:chOff x="1142" y="3943"/>
            <a:chExt cx="318" cy="283"/>
          </a:xfrm>
        </p:grpSpPr>
        <p:sp>
          <p:nvSpPr>
            <p:cNvPr id="178" name="Text Box 57"/>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79" name="Text Box 58"/>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14</a:t>
              </a:r>
            </a:p>
          </p:txBody>
        </p:sp>
      </p:grpSp>
      <p:grpSp>
        <p:nvGrpSpPr>
          <p:cNvPr id="180" name="Group 59"/>
          <p:cNvGrpSpPr>
            <a:grpSpLocks/>
          </p:cNvGrpSpPr>
          <p:nvPr/>
        </p:nvGrpSpPr>
        <p:grpSpPr bwMode="auto">
          <a:xfrm>
            <a:off x="4724400" y="3817937"/>
            <a:ext cx="412750" cy="449263"/>
            <a:chOff x="1142" y="3943"/>
            <a:chExt cx="260" cy="283"/>
          </a:xfrm>
        </p:grpSpPr>
        <p:sp>
          <p:nvSpPr>
            <p:cNvPr id="181" name="Text Box 60"/>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82" name="Text Box 6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1</a:t>
              </a:r>
            </a:p>
          </p:txBody>
        </p:sp>
      </p:grpSp>
      <p:grpSp>
        <p:nvGrpSpPr>
          <p:cNvPr id="183" name="Group 62"/>
          <p:cNvGrpSpPr>
            <a:grpSpLocks/>
          </p:cNvGrpSpPr>
          <p:nvPr/>
        </p:nvGrpSpPr>
        <p:grpSpPr bwMode="auto">
          <a:xfrm>
            <a:off x="3810000" y="4198937"/>
            <a:ext cx="412750" cy="449263"/>
            <a:chOff x="1142" y="3943"/>
            <a:chExt cx="260" cy="283"/>
          </a:xfrm>
        </p:grpSpPr>
        <p:sp>
          <p:nvSpPr>
            <p:cNvPr id="184" name="Text Box 6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85" name="Text Box 6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2</a:t>
              </a:r>
            </a:p>
          </p:txBody>
        </p:sp>
      </p:grpSp>
      <p:grpSp>
        <p:nvGrpSpPr>
          <p:cNvPr id="186" name="Group 65"/>
          <p:cNvGrpSpPr>
            <a:grpSpLocks/>
          </p:cNvGrpSpPr>
          <p:nvPr/>
        </p:nvGrpSpPr>
        <p:grpSpPr bwMode="auto">
          <a:xfrm>
            <a:off x="3581400" y="3055937"/>
            <a:ext cx="412750" cy="449263"/>
            <a:chOff x="1142" y="3943"/>
            <a:chExt cx="260" cy="283"/>
          </a:xfrm>
        </p:grpSpPr>
        <p:sp>
          <p:nvSpPr>
            <p:cNvPr id="187" name="Text Box 66"/>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88" name="Text Box 67"/>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3</a:t>
              </a:r>
            </a:p>
          </p:txBody>
        </p:sp>
      </p:grpSp>
      <p:grpSp>
        <p:nvGrpSpPr>
          <p:cNvPr id="189" name="Group 71"/>
          <p:cNvGrpSpPr>
            <a:grpSpLocks/>
          </p:cNvGrpSpPr>
          <p:nvPr/>
        </p:nvGrpSpPr>
        <p:grpSpPr bwMode="auto">
          <a:xfrm>
            <a:off x="2743200" y="3284537"/>
            <a:ext cx="412750" cy="449263"/>
            <a:chOff x="1142" y="3943"/>
            <a:chExt cx="260" cy="283"/>
          </a:xfrm>
        </p:grpSpPr>
        <p:sp>
          <p:nvSpPr>
            <p:cNvPr id="190" name="Text Box 72"/>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91" name="Text Box 73"/>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4</a:t>
              </a:r>
            </a:p>
          </p:txBody>
        </p:sp>
      </p:grpSp>
      <p:grpSp>
        <p:nvGrpSpPr>
          <p:cNvPr id="192" name="Group 74"/>
          <p:cNvGrpSpPr>
            <a:grpSpLocks/>
          </p:cNvGrpSpPr>
          <p:nvPr/>
        </p:nvGrpSpPr>
        <p:grpSpPr bwMode="auto">
          <a:xfrm>
            <a:off x="2438400" y="3436937"/>
            <a:ext cx="412750" cy="449263"/>
            <a:chOff x="1142" y="3943"/>
            <a:chExt cx="260" cy="283"/>
          </a:xfrm>
        </p:grpSpPr>
        <p:sp>
          <p:nvSpPr>
            <p:cNvPr id="193" name="Text Box 75"/>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194" name="Text Box 76"/>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4</a:t>
              </a:r>
            </a:p>
          </p:txBody>
        </p:sp>
      </p:grpSp>
      <p:grpSp>
        <p:nvGrpSpPr>
          <p:cNvPr id="195" name="Group 77"/>
          <p:cNvGrpSpPr>
            <a:grpSpLocks/>
          </p:cNvGrpSpPr>
          <p:nvPr/>
        </p:nvGrpSpPr>
        <p:grpSpPr bwMode="auto">
          <a:xfrm>
            <a:off x="2133600" y="3817937"/>
            <a:ext cx="412750" cy="449263"/>
            <a:chOff x="1142" y="3943"/>
            <a:chExt cx="260" cy="283"/>
          </a:xfrm>
        </p:grpSpPr>
        <p:sp>
          <p:nvSpPr>
            <p:cNvPr id="196" name="Text Box 78"/>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197" name="Text Box 79"/>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6</a:t>
              </a:r>
            </a:p>
          </p:txBody>
        </p:sp>
      </p:grpSp>
      <p:grpSp>
        <p:nvGrpSpPr>
          <p:cNvPr id="198" name="Group 80"/>
          <p:cNvGrpSpPr>
            <a:grpSpLocks/>
          </p:cNvGrpSpPr>
          <p:nvPr/>
        </p:nvGrpSpPr>
        <p:grpSpPr bwMode="auto">
          <a:xfrm>
            <a:off x="2438400" y="4503737"/>
            <a:ext cx="412750" cy="449263"/>
            <a:chOff x="1142" y="3943"/>
            <a:chExt cx="260" cy="283"/>
          </a:xfrm>
        </p:grpSpPr>
        <p:sp>
          <p:nvSpPr>
            <p:cNvPr id="199" name="Text Box 81"/>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00" name="Text Box 82"/>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7</a:t>
              </a:r>
            </a:p>
          </p:txBody>
        </p:sp>
      </p:grpSp>
      <p:grpSp>
        <p:nvGrpSpPr>
          <p:cNvPr id="201" name="Group 83"/>
          <p:cNvGrpSpPr>
            <a:grpSpLocks/>
          </p:cNvGrpSpPr>
          <p:nvPr/>
        </p:nvGrpSpPr>
        <p:grpSpPr bwMode="auto">
          <a:xfrm>
            <a:off x="1905000" y="4732337"/>
            <a:ext cx="412750" cy="449263"/>
            <a:chOff x="1142" y="3943"/>
            <a:chExt cx="260" cy="283"/>
          </a:xfrm>
        </p:grpSpPr>
        <p:sp>
          <p:nvSpPr>
            <p:cNvPr id="202" name="Text Box 84"/>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03" name="Text Box 85"/>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8</a:t>
              </a:r>
            </a:p>
          </p:txBody>
        </p:sp>
      </p:grpSp>
      <p:grpSp>
        <p:nvGrpSpPr>
          <p:cNvPr id="204" name="Group 86"/>
          <p:cNvGrpSpPr>
            <a:grpSpLocks/>
          </p:cNvGrpSpPr>
          <p:nvPr/>
        </p:nvGrpSpPr>
        <p:grpSpPr bwMode="auto">
          <a:xfrm>
            <a:off x="1981200" y="5570537"/>
            <a:ext cx="504825" cy="449263"/>
            <a:chOff x="1142" y="3943"/>
            <a:chExt cx="318" cy="283"/>
          </a:xfrm>
        </p:grpSpPr>
        <p:sp>
          <p:nvSpPr>
            <p:cNvPr id="205" name="Text Box 87"/>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06" name="Text Box 88"/>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10</a:t>
              </a:r>
            </a:p>
          </p:txBody>
        </p:sp>
      </p:grpSp>
      <p:grpSp>
        <p:nvGrpSpPr>
          <p:cNvPr id="207" name="Group 89"/>
          <p:cNvGrpSpPr>
            <a:grpSpLocks/>
          </p:cNvGrpSpPr>
          <p:nvPr/>
        </p:nvGrpSpPr>
        <p:grpSpPr bwMode="auto">
          <a:xfrm>
            <a:off x="1828800" y="5113337"/>
            <a:ext cx="412750" cy="449263"/>
            <a:chOff x="1142" y="3943"/>
            <a:chExt cx="260" cy="283"/>
          </a:xfrm>
        </p:grpSpPr>
        <p:sp>
          <p:nvSpPr>
            <p:cNvPr id="208" name="Text Box 90"/>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09" name="Text Box 9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9</a:t>
              </a:r>
            </a:p>
          </p:txBody>
        </p:sp>
      </p:grpSp>
      <p:grpSp>
        <p:nvGrpSpPr>
          <p:cNvPr id="210" name="Group 92"/>
          <p:cNvGrpSpPr>
            <a:grpSpLocks/>
          </p:cNvGrpSpPr>
          <p:nvPr/>
        </p:nvGrpSpPr>
        <p:grpSpPr bwMode="auto">
          <a:xfrm>
            <a:off x="2438400" y="5646737"/>
            <a:ext cx="504825" cy="449263"/>
            <a:chOff x="1142" y="3943"/>
            <a:chExt cx="318" cy="283"/>
          </a:xfrm>
        </p:grpSpPr>
        <p:sp>
          <p:nvSpPr>
            <p:cNvPr id="211" name="Text Box 93"/>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12" name="Text Box 94"/>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11</a:t>
              </a:r>
            </a:p>
          </p:txBody>
        </p:sp>
      </p:grpSp>
      <p:grpSp>
        <p:nvGrpSpPr>
          <p:cNvPr id="213" name="Group 95"/>
          <p:cNvGrpSpPr>
            <a:grpSpLocks/>
          </p:cNvGrpSpPr>
          <p:nvPr/>
        </p:nvGrpSpPr>
        <p:grpSpPr bwMode="auto">
          <a:xfrm>
            <a:off x="3048000" y="5951537"/>
            <a:ext cx="504825" cy="449263"/>
            <a:chOff x="1142" y="3943"/>
            <a:chExt cx="318" cy="283"/>
          </a:xfrm>
        </p:grpSpPr>
        <p:sp>
          <p:nvSpPr>
            <p:cNvPr id="214" name="Text Box 96"/>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15" name="Text Box 97"/>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12</a:t>
              </a:r>
            </a:p>
          </p:txBody>
        </p:sp>
      </p:grpSp>
      <p:grpSp>
        <p:nvGrpSpPr>
          <p:cNvPr id="216" name="Group 98"/>
          <p:cNvGrpSpPr>
            <a:grpSpLocks/>
          </p:cNvGrpSpPr>
          <p:nvPr/>
        </p:nvGrpSpPr>
        <p:grpSpPr bwMode="auto">
          <a:xfrm>
            <a:off x="3733800" y="4960937"/>
            <a:ext cx="504825" cy="449263"/>
            <a:chOff x="1142" y="3943"/>
            <a:chExt cx="318" cy="283"/>
          </a:xfrm>
        </p:grpSpPr>
        <p:sp>
          <p:nvSpPr>
            <p:cNvPr id="217" name="Text Box 99"/>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18" name="Text Box 100"/>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14</a:t>
              </a:r>
            </a:p>
          </p:txBody>
        </p:sp>
      </p:grpSp>
      <p:grpSp>
        <p:nvGrpSpPr>
          <p:cNvPr id="219" name="Group 101"/>
          <p:cNvGrpSpPr>
            <a:grpSpLocks/>
          </p:cNvGrpSpPr>
          <p:nvPr/>
        </p:nvGrpSpPr>
        <p:grpSpPr bwMode="auto">
          <a:xfrm>
            <a:off x="3657600" y="5646737"/>
            <a:ext cx="504825" cy="449263"/>
            <a:chOff x="1142" y="3943"/>
            <a:chExt cx="318" cy="283"/>
          </a:xfrm>
        </p:grpSpPr>
        <p:sp>
          <p:nvSpPr>
            <p:cNvPr id="220" name="Text Box 102"/>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21" name="Text Box 103"/>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13</a:t>
              </a:r>
            </a:p>
          </p:txBody>
        </p:sp>
      </p:grpSp>
      <p:grpSp>
        <p:nvGrpSpPr>
          <p:cNvPr id="222" name="Group 104"/>
          <p:cNvGrpSpPr>
            <a:grpSpLocks/>
          </p:cNvGrpSpPr>
          <p:nvPr/>
        </p:nvGrpSpPr>
        <p:grpSpPr bwMode="auto">
          <a:xfrm>
            <a:off x="4495800" y="4732337"/>
            <a:ext cx="504825" cy="449263"/>
            <a:chOff x="1142" y="3943"/>
            <a:chExt cx="318" cy="283"/>
          </a:xfrm>
        </p:grpSpPr>
        <p:sp>
          <p:nvSpPr>
            <p:cNvPr id="223" name="Text Box 105"/>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24" name="Text Box 106"/>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15</a:t>
              </a:r>
            </a:p>
          </p:txBody>
        </p:sp>
      </p:grpSp>
      <p:grpSp>
        <p:nvGrpSpPr>
          <p:cNvPr id="225" name="Group 107"/>
          <p:cNvGrpSpPr>
            <a:grpSpLocks/>
          </p:cNvGrpSpPr>
          <p:nvPr/>
        </p:nvGrpSpPr>
        <p:grpSpPr bwMode="auto">
          <a:xfrm>
            <a:off x="3048000" y="3513137"/>
            <a:ext cx="412750" cy="449263"/>
            <a:chOff x="1142" y="3943"/>
            <a:chExt cx="260" cy="283"/>
          </a:xfrm>
        </p:grpSpPr>
        <p:sp>
          <p:nvSpPr>
            <p:cNvPr id="226" name="Text Box 108"/>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27" name="Text Box 109"/>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3</a:t>
              </a:r>
            </a:p>
          </p:txBody>
        </p:sp>
      </p:grpSp>
      <p:grpSp>
        <p:nvGrpSpPr>
          <p:cNvPr id="228" name="Group 110"/>
          <p:cNvGrpSpPr>
            <a:grpSpLocks/>
          </p:cNvGrpSpPr>
          <p:nvPr/>
        </p:nvGrpSpPr>
        <p:grpSpPr bwMode="auto">
          <a:xfrm>
            <a:off x="3352800" y="3894137"/>
            <a:ext cx="412750" cy="449263"/>
            <a:chOff x="1142" y="3943"/>
            <a:chExt cx="260" cy="283"/>
          </a:xfrm>
        </p:grpSpPr>
        <p:sp>
          <p:nvSpPr>
            <p:cNvPr id="229" name="Text Box 111"/>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30" name="Text Box 112"/>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2</a:t>
              </a:r>
            </a:p>
          </p:txBody>
        </p:sp>
      </p:grpSp>
      <p:grpSp>
        <p:nvGrpSpPr>
          <p:cNvPr id="231" name="Group 113"/>
          <p:cNvGrpSpPr>
            <a:grpSpLocks/>
          </p:cNvGrpSpPr>
          <p:nvPr/>
        </p:nvGrpSpPr>
        <p:grpSpPr bwMode="auto">
          <a:xfrm>
            <a:off x="4038600" y="4503737"/>
            <a:ext cx="412750" cy="449263"/>
            <a:chOff x="1142" y="3943"/>
            <a:chExt cx="260" cy="283"/>
          </a:xfrm>
        </p:grpSpPr>
        <p:sp>
          <p:nvSpPr>
            <p:cNvPr id="232" name="Text Box 114"/>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33" name="Text Box 115"/>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7221"/>
                                        </p:tgtEl>
                                        <p:attrNameLst>
                                          <p:attrName>style.visibility</p:attrName>
                                        </p:attrNameLst>
                                      </p:cBhvr>
                                      <p:to>
                                        <p:strVal val="visible"/>
                                      </p:to>
                                    </p:set>
                                  </p:childTnLst>
                                </p:cTn>
                              </p:par>
                            </p:childTnLst>
                          </p:cTn>
                        </p:par>
                        <p:par>
                          <p:cTn id="7" fill="hold">
                            <p:stCondLst>
                              <p:cond delay="0"/>
                            </p:stCondLst>
                            <p:childTnLst>
                              <p:par>
                                <p:cTn id="8" presetID="23" presetClass="entr" presetSubtype="16" fill="hold" grpId="0" nodeType="afterEffect">
                                  <p:stCondLst>
                                    <p:cond delay="0"/>
                                  </p:stCondLst>
                                  <p:childTnLst>
                                    <p:set>
                                      <p:cBhvr>
                                        <p:cTn id="9" dur="1" fill="hold">
                                          <p:stCondLst>
                                            <p:cond delay="0"/>
                                          </p:stCondLst>
                                        </p:cTn>
                                        <p:tgtEl>
                                          <p:spTgt spid="857214"/>
                                        </p:tgtEl>
                                        <p:attrNameLst>
                                          <p:attrName>style.visibility</p:attrName>
                                        </p:attrNameLst>
                                      </p:cBhvr>
                                      <p:to>
                                        <p:strVal val="visible"/>
                                      </p:to>
                                    </p:set>
                                    <p:anim calcmode="lin" valueType="num">
                                      <p:cBhvr>
                                        <p:cTn id="10" dur="500" fill="hold"/>
                                        <p:tgtEl>
                                          <p:spTgt spid="857214"/>
                                        </p:tgtEl>
                                        <p:attrNameLst>
                                          <p:attrName>ppt_w</p:attrName>
                                        </p:attrNameLst>
                                      </p:cBhvr>
                                      <p:tavLst>
                                        <p:tav tm="0">
                                          <p:val>
                                            <p:fltVal val="0"/>
                                          </p:val>
                                        </p:tav>
                                        <p:tav tm="100000">
                                          <p:val>
                                            <p:strVal val="#ppt_w"/>
                                          </p:val>
                                        </p:tav>
                                      </p:tavLst>
                                    </p:anim>
                                    <p:anim calcmode="lin" valueType="num">
                                      <p:cBhvr>
                                        <p:cTn id="11" dur="500" fill="hold"/>
                                        <p:tgtEl>
                                          <p:spTgt spid="857214"/>
                                        </p:tgtEl>
                                        <p:attrNameLst>
                                          <p:attrName>ppt_h</p:attrName>
                                        </p:attrNameLst>
                                      </p:cBhvr>
                                      <p:tavLst>
                                        <p:tav tm="0">
                                          <p:val>
                                            <p:fltVal val="0"/>
                                          </p:val>
                                        </p:tav>
                                        <p:tav tm="100000">
                                          <p:val>
                                            <p:strVal val="#ppt_h"/>
                                          </p:val>
                                        </p:tav>
                                      </p:tavLst>
                                    </p:anim>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857218"/>
                                        </p:tgtEl>
                                        <p:attrNameLst>
                                          <p:attrName>style.visibility</p:attrName>
                                        </p:attrNameLst>
                                      </p:cBhvr>
                                      <p:to>
                                        <p:strVal val="visible"/>
                                      </p:to>
                                    </p:set>
                                    <p:anim calcmode="lin" valueType="num">
                                      <p:cBhvr>
                                        <p:cTn id="16" dur="500" fill="hold"/>
                                        <p:tgtEl>
                                          <p:spTgt spid="857218"/>
                                        </p:tgtEl>
                                        <p:attrNameLst>
                                          <p:attrName>ppt_w</p:attrName>
                                        </p:attrNameLst>
                                      </p:cBhvr>
                                      <p:tavLst>
                                        <p:tav tm="0">
                                          <p:val>
                                            <p:fltVal val="0"/>
                                          </p:val>
                                        </p:tav>
                                        <p:tav tm="100000">
                                          <p:val>
                                            <p:strVal val="#ppt_w"/>
                                          </p:val>
                                        </p:tav>
                                      </p:tavLst>
                                    </p:anim>
                                    <p:anim calcmode="lin" valueType="num">
                                      <p:cBhvr>
                                        <p:cTn id="17" dur="500" fill="hold"/>
                                        <p:tgtEl>
                                          <p:spTgt spid="857218"/>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23" presetClass="entr" presetSubtype="16" fill="hold" grpId="0" nodeType="clickEffect">
                                  <p:stCondLst>
                                    <p:cond delay="0"/>
                                  </p:stCondLst>
                                  <p:childTnLst>
                                    <p:set>
                                      <p:cBhvr>
                                        <p:cTn id="21" dur="1" fill="hold">
                                          <p:stCondLst>
                                            <p:cond delay="0"/>
                                          </p:stCondLst>
                                        </p:cTn>
                                        <p:tgtEl>
                                          <p:spTgt spid="857219"/>
                                        </p:tgtEl>
                                        <p:attrNameLst>
                                          <p:attrName>style.visibility</p:attrName>
                                        </p:attrNameLst>
                                      </p:cBhvr>
                                      <p:to>
                                        <p:strVal val="visible"/>
                                      </p:to>
                                    </p:set>
                                    <p:anim calcmode="lin" valueType="num">
                                      <p:cBhvr>
                                        <p:cTn id="22" dur="500" fill="hold"/>
                                        <p:tgtEl>
                                          <p:spTgt spid="857219"/>
                                        </p:tgtEl>
                                        <p:attrNameLst>
                                          <p:attrName>ppt_w</p:attrName>
                                        </p:attrNameLst>
                                      </p:cBhvr>
                                      <p:tavLst>
                                        <p:tav tm="0">
                                          <p:val>
                                            <p:fltVal val="0"/>
                                          </p:val>
                                        </p:tav>
                                        <p:tav tm="100000">
                                          <p:val>
                                            <p:strVal val="#ppt_w"/>
                                          </p:val>
                                        </p:tav>
                                      </p:tavLst>
                                    </p:anim>
                                    <p:anim calcmode="lin" valueType="num">
                                      <p:cBhvr>
                                        <p:cTn id="23" dur="500" fill="hold"/>
                                        <p:tgtEl>
                                          <p:spTgt spid="857219"/>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57220"/>
                                        </p:tgtEl>
                                        <p:attrNameLst>
                                          <p:attrName>style.visibility</p:attrName>
                                        </p:attrNameLst>
                                      </p:cBhvr>
                                      <p:to>
                                        <p:strVal val="visible"/>
                                      </p:to>
                                    </p:set>
                                    <p:animEffect transition="in" filter="blinds(horizontal)">
                                      <p:cBhvr>
                                        <p:cTn id="28" dur="500"/>
                                        <p:tgtEl>
                                          <p:spTgt spid="857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7214" grpId="0" animBg="1"/>
      <p:bldP spid="857218" grpId="0" animBg="1"/>
      <p:bldP spid="857219" grpId="0" animBg="1"/>
      <p:bldP spid="857220" grpId="0" animBg="1"/>
      <p:bldP spid="857221"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152400"/>
            <a:ext cx="7772400" cy="1143000"/>
          </a:xfrm>
        </p:spPr>
        <p:txBody>
          <a:bodyPr>
            <a:normAutofit fontScale="90000"/>
          </a:bodyPr>
          <a:lstStyle/>
          <a:p>
            <a:r>
              <a:rPr lang="el-GR" dirty="0" smtClean="0">
                <a:latin typeface="Arial" charset="0"/>
              </a:rPr>
              <a:t>Διαχείριση </a:t>
            </a:r>
            <a:r>
              <a:rPr lang="el-GR" dirty="0" err="1" smtClean="0">
                <a:latin typeface="Arial" charset="0"/>
              </a:rPr>
              <a:t>Συγχωνευτικής</a:t>
            </a:r>
            <a:r>
              <a:rPr lang="el-GR" dirty="0" smtClean="0">
                <a:latin typeface="Arial" charset="0"/>
              </a:rPr>
              <a:t> Κορυφής</a:t>
            </a:r>
            <a:endParaRPr lang="en-US" dirty="0" smtClean="0">
              <a:latin typeface="Arial" charset="0"/>
            </a:endParaRPr>
          </a:p>
        </p:txBody>
      </p:sp>
      <p:sp>
        <p:nvSpPr>
          <p:cNvPr id="27713" name="Text Box 112"/>
          <p:cNvSpPr txBox="1">
            <a:spLocks noChangeArrowheads="1"/>
          </p:cNvSpPr>
          <p:nvPr/>
        </p:nvSpPr>
        <p:spPr bwMode="auto">
          <a:xfrm>
            <a:off x="4724400" y="1600200"/>
            <a:ext cx="4419600" cy="3139321"/>
          </a:xfrm>
          <a:prstGeom prst="rect">
            <a:avLst/>
          </a:prstGeom>
          <a:noFill/>
          <a:ln w="9525">
            <a:noFill/>
            <a:miter lim="800000"/>
            <a:headEnd/>
            <a:tailEnd/>
          </a:ln>
        </p:spPr>
        <p:txBody>
          <a:bodyPr wrap="square">
            <a:spAutoFit/>
          </a:bodyPr>
          <a:lstStyle/>
          <a:p>
            <a:pPr marL="457200" indent="-457200"/>
            <a:r>
              <a:rPr lang="en-US" b="1" dirty="0" err="1" smtClean="0"/>
              <a:t>HandleMergeVertex</a:t>
            </a:r>
            <a:r>
              <a:rPr lang="en-US" dirty="0" smtClean="0"/>
              <a:t>(</a:t>
            </a:r>
            <a:r>
              <a:rPr lang="en-US" i="1" dirty="0" smtClean="0"/>
              <a:t>v</a:t>
            </a:r>
            <a:r>
              <a:rPr lang="en-US" i="1" baseline="-25000" dirty="0" smtClean="0"/>
              <a:t>i</a:t>
            </a:r>
            <a:r>
              <a:rPr lang="en-US" dirty="0" smtClean="0"/>
              <a:t>)</a:t>
            </a:r>
            <a:endParaRPr lang="en-US" dirty="0"/>
          </a:p>
          <a:p>
            <a:pPr marL="457200" indent="-457200">
              <a:buFontTx/>
              <a:buAutoNum type="arabicPeriod"/>
            </a:pPr>
            <a:r>
              <a:rPr lang="en-US" dirty="0">
                <a:solidFill>
                  <a:srgbClr val="00B050"/>
                </a:solidFill>
              </a:rPr>
              <a:t>if</a:t>
            </a:r>
            <a:r>
              <a:rPr lang="en-US" dirty="0"/>
              <a:t> </a:t>
            </a:r>
            <a:r>
              <a:rPr lang="en-US" i="1" dirty="0" smtClean="0"/>
              <a:t>h</a:t>
            </a:r>
            <a:r>
              <a:rPr lang="en-US" dirty="0" smtClean="0"/>
              <a:t>(</a:t>
            </a:r>
            <a:r>
              <a:rPr lang="en-US" i="1" dirty="0" smtClean="0"/>
              <a:t>e</a:t>
            </a:r>
            <a:r>
              <a:rPr lang="en-US" i="1" baseline="-25000" dirty="0" smtClean="0"/>
              <a:t>i</a:t>
            </a:r>
            <a:r>
              <a:rPr lang="en-US" baseline="-25000" dirty="0" smtClean="0"/>
              <a:t>-1</a:t>
            </a:r>
            <a:r>
              <a:rPr lang="en-US" dirty="0" smtClean="0"/>
              <a:t>) </a:t>
            </a:r>
            <a:r>
              <a:rPr lang="el-GR" dirty="0" smtClean="0"/>
              <a:t>είναι </a:t>
            </a:r>
            <a:r>
              <a:rPr lang="el-GR" dirty="0" err="1" smtClean="0"/>
              <a:t>συγχωνευτική</a:t>
            </a:r>
            <a:endParaRPr lang="en-US" dirty="0"/>
          </a:p>
          <a:p>
            <a:pPr marL="457200" indent="-457200">
              <a:buFontTx/>
              <a:buAutoNum type="arabicPeriod"/>
            </a:pPr>
            <a:r>
              <a:rPr lang="en-US" dirty="0">
                <a:sym typeface="Symbol" pitchFamily="18" charset="2"/>
              </a:rPr>
              <a:t>      </a:t>
            </a:r>
            <a:r>
              <a:rPr lang="en-US" dirty="0">
                <a:solidFill>
                  <a:srgbClr val="00B050"/>
                </a:solidFill>
                <a:sym typeface="Symbol" pitchFamily="18" charset="2"/>
              </a:rPr>
              <a:t>then</a:t>
            </a:r>
            <a:r>
              <a:rPr lang="en-US" dirty="0">
                <a:sym typeface="Symbol" pitchFamily="18" charset="2"/>
              </a:rPr>
              <a:t>  </a:t>
            </a:r>
            <a:r>
              <a:rPr lang="el-GR" dirty="0" smtClean="0">
                <a:sym typeface="Symbol" pitchFamily="18" charset="2"/>
              </a:rPr>
              <a:t>ένθεση της διαγωνίου</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μεταξύ </a:t>
            </a:r>
            <a:r>
              <a:rPr lang="en-US" i="1" dirty="0" smtClean="0"/>
              <a:t>v</a:t>
            </a:r>
            <a:r>
              <a:rPr lang="en-US" i="1" baseline="-25000" dirty="0" smtClean="0"/>
              <a:t>i</a:t>
            </a:r>
            <a:r>
              <a:rPr lang="en-US" dirty="0" smtClean="0">
                <a:sym typeface="Symbol" pitchFamily="18" charset="2"/>
              </a:rPr>
              <a:t> </a:t>
            </a:r>
            <a:r>
              <a:rPr lang="el-GR" dirty="0" smtClean="0">
                <a:sym typeface="Symbol" pitchFamily="18" charset="2"/>
              </a:rPr>
              <a:t>και</a:t>
            </a:r>
            <a:r>
              <a:rPr lang="en-US" dirty="0" smtClean="0">
                <a:sym typeface="Symbol" pitchFamily="18" charset="2"/>
              </a:rPr>
              <a:t> </a:t>
            </a:r>
            <a:r>
              <a:rPr lang="en-US" i="1" dirty="0" smtClean="0">
                <a:sym typeface="Symbol" pitchFamily="18" charset="2"/>
              </a:rPr>
              <a:t>h</a:t>
            </a:r>
            <a:r>
              <a:rPr lang="en-US" dirty="0" smtClean="0">
                <a:sym typeface="Symbol" pitchFamily="18" charset="2"/>
              </a:rPr>
              <a:t>(</a:t>
            </a:r>
            <a:r>
              <a:rPr lang="en-US" i="1" dirty="0" smtClean="0"/>
              <a:t>e</a:t>
            </a:r>
            <a:r>
              <a:rPr lang="en-US" i="1" baseline="-25000" dirty="0" smtClean="0"/>
              <a:t>i</a:t>
            </a:r>
            <a:r>
              <a:rPr lang="en-US" baseline="-25000" dirty="0" smtClean="0"/>
              <a:t>-1</a:t>
            </a:r>
            <a:r>
              <a:rPr lang="en-US" dirty="0" smtClean="0">
                <a:sym typeface="Symbol" pitchFamily="18" charset="2"/>
              </a:rPr>
              <a:t>) </a:t>
            </a:r>
            <a:r>
              <a:rPr lang="el-GR" dirty="0" smtClean="0">
                <a:sym typeface="Symbol" pitchFamily="18" charset="2"/>
              </a:rPr>
              <a:t>στο </a:t>
            </a:r>
            <a:r>
              <a:rPr lang="en-US" b="1" i="1" dirty="0" smtClean="0">
                <a:solidFill>
                  <a:srgbClr val="C00000"/>
                </a:solidFill>
                <a:sym typeface="Symbol" pitchFamily="18" charset="2"/>
              </a:rPr>
              <a:t>D</a:t>
            </a:r>
            <a:endParaRPr lang="en-US" b="1" i="1" dirty="0">
              <a:solidFill>
                <a:srgbClr val="C00000"/>
              </a:solidFill>
              <a:sym typeface="Symbol" pitchFamily="18" charset="2"/>
            </a:endParaRPr>
          </a:p>
          <a:p>
            <a:pPr marL="457200" indent="-457200"/>
            <a:r>
              <a:rPr lang="en-US" dirty="0">
                <a:sym typeface="Symbol" pitchFamily="18" charset="2"/>
              </a:rPr>
              <a:t>3.   </a:t>
            </a:r>
            <a:r>
              <a:rPr lang="en-US" b="1" i="1" dirty="0">
                <a:solidFill>
                  <a:srgbClr val="C00000"/>
                </a:solidFill>
                <a:sym typeface="Symbol" pitchFamily="18" charset="2"/>
              </a:rPr>
              <a:t>T</a:t>
            </a:r>
            <a:r>
              <a:rPr lang="en-US" b="1" i="1" dirty="0">
                <a:sym typeface="Symbol" pitchFamily="18" charset="2"/>
              </a:rPr>
              <a:t> </a:t>
            </a:r>
            <a:r>
              <a:rPr lang="en-US" dirty="0">
                <a:sym typeface="Symbol" pitchFamily="18" charset="2"/>
              </a:rPr>
              <a:t>   </a:t>
            </a:r>
            <a:r>
              <a:rPr lang="en-US" b="1" i="1" dirty="0">
                <a:solidFill>
                  <a:srgbClr val="C00000"/>
                </a:solidFill>
                <a:sym typeface="Symbol" pitchFamily="18" charset="2"/>
              </a:rPr>
              <a:t>T</a:t>
            </a:r>
            <a:r>
              <a:rPr lang="en-US" dirty="0">
                <a:sym typeface="Symbol" pitchFamily="18" charset="2"/>
              </a:rPr>
              <a:t> – </a:t>
            </a:r>
            <a:r>
              <a:rPr lang="en-US" dirty="0" smtClean="0">
                <a:sym typeface="Symbol" pitchFamily="18" charset="2"/>
              </a:rPr>
              <a:t>{</a:t>
            </a:r>
            <a:r>
              <a:rPr lang="en-US" i="1" dirty="0" smtClean="0"/>
              <a:t>e</a:t>
            </a:r>
            <a:r>
              <a:rPr lang="en-US" i="1" baseline="-25000" dirty="0" smtClean="0"/>
              <a:t>i</a:t>
            </a:r>
            <a:r>
              <a:rPr lang="en-US" baseline="-25000" dirty="0" smtClean="0"/>
              <a:t>-1</a:t>
            </a:r>
            <a:r>
              <a:rPr lang="en-US" dirty="0" smtClean="0">
                <a:sym typeface="Symbol" pitchFamily="18" charset="2"/>
              </a:rPr>
              <a:t>}</a:t>
            </a:r>
            <a:endParaRPr lang="en-US" dirty="0">
              <a:sym typeface="Symbol" pitchFamily="18" charset="2"/>
            </a:endParaRPr>
          </a:p>
          <a:p>
            <a:pPr marL="457200" indent="-457200">
              <a:buFontTx/>
              <a:buAutoNum type="arabicPeriod" startAt="4"/>
            </a:pPr>
            <a:r>
              <a:rPr lang="el-GR" dirty="0" smtClean="0">
                <a:sym typeface="Symbol" pitchFamily="18" charset="2"/>
              </a:rPr>
              <a:t>Αναζήτηση στο </a:t>
            </a:r>
            <a:r>
              <a:rPr lang="en-US" b="1" i="1" dirty="0" smtClean="0">
                <a:solidFill>
                  <a:srgbClr val="C00000"/>
                </a:solidFill>
                <a:sym typeface="Symbol" pitchFamily="18" charset="2"/>
              </a:rPr>
              <a:t>T</a:t>
            </a:r>
            <a:r>
              <a:rPr lang="en-US" dirty="0" smtClean="0">
                <a:solidFill>
                  <a:srgbClr val="C00000"/>
                </a:solidFill>
                <a:sym typeface="Symbol" pitchFamily="18" charset="2"/>
              </a:rPr>
              <a:t> </a:t>
            </a:r>
            <a:r>
              <a:rPr lang="el-GR" dirty="0" smtClean="0">
                <a:sym typeface="Symbol" pitchFamily="18" charset="2"/>
              </a:rPr>
              <a:t> για εύρεση ακμής</a:t>
            </a:r>
            <a:r>
              <a:rPr lang="en-US" dirty="0" smtClean="0">
                <a:sym typeface="Symbol" pitchFamily="18" charset="2"/>
              </a:rPr>
              <a:t> </a:t>
            </a:r>
            <a:r>
              <a:rPr lang="en-US" i="1" dirty="0" err="1" smtClean="0"/>
              <a:t>e</a:t>
            </a:r>
            <a:r>
              <a:rPr lang="en-US" i="1" baseline="-25000" dirty="0" err="1" smtClean="0"/>
              <a:t>j</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αμέσως αριστερά της</a:t>
            </a:r>
            <a:r>
              <a:rPr lang="en-US" dirty="0" smtClean="0">
                <a:sym typeface="Symbol" pitchFamily="18" charset="2"/>
              </a:rPr>
              <a:t> </a:t>
            </a:r>
            <a:r>
              <a:rPr lang="en-US" i="1" dirty="0" smtClean="0"/>
              <a:t>v</a:t>
            </a:r>
            <a:r>
              <a:rPr lang="en-US" i="1" baseline="-25000" dirty="0" smtClean="0"/>
              <a:t>i</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5.   </a:t>
            </a:r>
            <a:r>
              <a:rPr lang="en-US" dirty="0">
                <a:solidFill>
                  <a:srgbClr val="00B050"/>
                </a:solidFill>
              </a:rPr>
              <a:t>if</a:t>
            </a:r>
            <a:r>
              <a:rPr lang="en-US" dirty="0"/>
              <a:t> </a:t>
            </a:r>
            <a:r>
              <a:rPr lang="en-US" i="1" dirty="0" smtClean="0"/>
              <a:t>h</a:t>
            </a:r>
            <a:r>
              <a:rPr lang="en-US" dirty="0" smtClean="0"/>
              <a:t>(</a:t>
            </a:r>
            <a:r>
              <a:rPr lang="en-US" i="1" dirty="0" err="1" smtClean="0"/>
              <a:t>e</a:t>
            </a:r>
            <a:r>
              <a:rPr lang="en-US" i="1" baseline="-25000" dirty="0" err="1" smtClean="0"/>
              <a:t>j</a:t>
            </a:r>
            <a:r>
              <a:rPr lang="en-US" dirty="0" smtClean="0"/>
              <a:t>) </a:t>
            </a:r>
            <a:r>
              <a:rPr lang="el-GR" dirty="0" smtClean="0"/>
              <a:t>είναι </a:t>
            </a:r>
            <a:r>
              <a:rPr lang="el-GR" dirty="0" err="1" smtClean="0"/>
              <a:t>συγχωνευτική</a:t>
            </a:r>
            <a:endParaRPr lang="en-US" dirty="0"/>
          </a:p>
          <a:p>
            <a:pPr marL="457200" indent="-457200"/>
            <a:r>
              <a:rPr lang="en-US" dirty="0">
                <a:sym typeface="Symbol" pitchFamily="18" charset="2"/>
              </a:rPr>
              <a:t>            </a:t>
            </a:r>
            <a:r>
              <a:rPr lang="en-US" dirty="0">
                <a:solidFill>
                  <a:srgbClr val="00B050"/>
                </a:solidFill>
                <a:sym typeface="Symbol" pitchFamily="18" charset="2"/>
              </a:rPr>
              <a:t>then</a:t>
            </a:r>
            <a:r>
              <a:rPr lang="en-US" dirty="0">
                <a:sym typeface="Symbol" pitchFamily="18" charset="2"/>
              </a:rPr>
              <a:t>  </a:t>
            </a:r>
            <a:r>
              <a:rPr lang="el-GR" dirty="0" smtClean="0">
                <a:sym typeface="Symbol" pitchFamily="18" charset="2"/>
              </a:rPr>
              <a:t>ένθεση της διαγωνίου</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μεταξύ </a:t>
            </a:r>
            <a:r>
              <a:rPr lang="en-US" i="1" dirty="0" smtClean="0"/>
              <a:t>v</a:t>
            </a:r>
            <a:r>
              <a:rPr lang="en-US" i="1" baseline="-25000" dirty="0" smtClean="0"/>
              <a:t>i</a:t>
            </a:r>
            <a:r>
              <a:rPr lang="en-US" dirty="0" smtClean="0">
                <a:sym typeface="Symbol" pitchFamily="18" charset="2"/>
              </a:rPr>
              <a:t> </a:t>
            </a:r>
            <a:r>
              <a:rPr lang="el-GR" dirty="0" smtClean="0">
                <a:sym typeface="Symbol" pitchFamily="18" charset="2"/>
              </a:rPr>
              <a:t>και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j</a:t>
            </a:r>
            <a:r>
              <a:rPr lang="en-US" dirty="0" smtClean="0">
                <a:sym typeface="Symbol" pitchFamily="18" charset="2"/>
              </a:rPr>
              <a:t>) </a:t>
            </a:r>
            <a:r>
              <a:rPr lang="el-GR" dirty="0" smtClean="0">
                <a:sym typeface="Symbol" pitchFamily="18" charset="2"/>
              </a:rPr>
              <a:t>στο </a:t>
            </a:r>
            <a:r>
              <a:rPr lang="en-US" b="1" i="1" dirty="0" smtClean="0">
                <a:solidFill>
                  <a:srgbClr val="C00000"/>
                </a:solidFill>
                <a:sym typeface="Symbol" pitchFamily="18" charset="2"/>
              </a:rPr>
              <a:t>D</a:t>
            </a:r>
            <a:endParaRPr lang="en-US" b="1" i="1" dirty="0">
              <a:solidFill>
                <a:srgbClr val="C00000"/>
              </a:solidFill>
              <a:sym typeface="Symbol" pitchFamily="18" charset="2"/>
            </a:endParaRPr>
          </a:p>
          <a:p>
            <a:pPr marL="457200" indent="-457200"/>
            <a:r>
              <a:rPr lang="en-US" dirty="0">
                <a:sym typeface="Symbol" pitchFamily="18" charset="2"/>
              </a:rPr>
              <a:t>6.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j</a:t>
            </a:r>
            <a:r>
              <a:rPr lang="en-US" dirty="0" smtClean="0">
                <a:sym typeface="Symbol" pitchFamily="18" charset="2"/>
              </a:rPr>
              <a:t>) </a:t>
            </a:r>
            <a:r>
              <a:rPr lang="en-US" dirty="0">
                <a:sym typeface="Symbol" pitchFamily="18" charset="2"/>
              </a:rPr>
              <a:t> </a:t>
            </a:r>
            <a:r>
              <a:rPr lang="en-US" i="1" dirty="0" smtClean="0"/>
              <a:t>v</a:t>
            </a:r>
            <a:r>
              <a:rPr lang="en-US" i="1" baseline="-25000" dirty="0" smtClean="0"/>
              <a:t>i</a:t>
            </a:r>
            <a:r>
              <a:rPr lang="en-US" dirty="0" smtClean="0">
                <a:sym typeface="Symbol" pitchFamily="18" charset="2"/>
              </a:rPr>
              <a:t> </a:t>
            </a:r>
            <a:endParaRPr lang="en-US" dirty="0">
              <a:sym typeface="Symbol" pitchFamily="18" charset="2"/>
            </a:endParaRPr>
          </a:p>
        </p:txBody>
      </p:sp>
      <p:sp>
        <p:nvSpPr>
          <p:cNvPr id="859265" name="Oval 129"/>
          <p:cNvSpPr>
            <a:spLocks noChangeArrowheads="1"/>
          </p:cNvSpPr>
          <p:nvPr/>
        </p:nvSpPr>
        <p:spPr bwMode="auto">
          <a:xfrm>
            <a:off x="2895600" y="2971800"/>
            <a:ext cx="533400" cy="381000"/>
          </a:xfrm>
          <a:prstGeom prst="ellipse">
            <a:avLst/>
          </a:prstGeom>
          <a:noFill/>
          <a:ln w="19050">
            <a:solidFill>
              <a:srgbClr val="C00000"/>
            </a:solidFill>
            <a:prstDash val="dash"/>
            <a:round/>
            <a:headEnd/>
            <a:tailEnd/>
          </a:ln>
        </p:spPr>
        <p:txBody>
          <a:bodyPr wrap="none" anchor="ctr"/>
          <a:lstStyle/>
          <a:p>
            <a:endParaRPr lang="en-US"/>
          </a:p>
        </p:txBody>
      </p:sp>
      <p:sp>
        <p:nvSpPr>
          <p:cNvPr id="859266" name="Oval 130"/>
          <p:cNvSpPr>
            <a:spLocks noChangeArrowheads="1"/>
          </p:cNvSpPr>
          <p:nvPr/>
        </p:nvSpPr>
        <p:spPr bwMode="auto">
          <a:xfrm>
            <a:off x="1219200" y="3276600"/>
            <a:ext cx="533400" cy="381000"/>
          </a:xfrm>
          <a:prstGeom prst="ellipse">
            <a:avLst/>
          </a:prstGeom>
          <a:noFill/>
          <a:ln w="19050">
            <a:solidFill>
              <a:srgbClr val="C00000"/>
            </a:solidFill>
            <a:prstDash val="dash"/>
            <a:round/>
            <a:headEnd/>
            <a:tailEnd/>
          </a:ln>
        </p:spPr>
        <p:txBody>
          <a:bodyPr wrap="none" anchor="ctr"/>
          <a:lstStyle/>
          <a:p>
            <a:endParaRPr lang="en-US"/>
          </a:p>
        </p:txBody>
      </p:sp>
      <p:sp>
        <p:nvSpPr>
          <p:cNvPr id="859267" name="Line 131"/>
          <p:cNvSpPr>
            <a:spLocks noChangeShapeType="1"/>
          </p:cNvSpPr>
          <p:nvPr/>
        </p:nvSpPr>
        <p:spPr bwMode="auto">
          <a:xfrm flipV="1">
            <a:off x="1560576" y="3453384"/>
            <a:ext cx="1524000" cy="228600"/>
          </a:xfrm>
          <a:prstGeom prst="line">
            <a:avLst/>
          </a:prstGeom>
          <a:noFill/>
          <a:ln w="25400">
            <a:solidFill>
              <a:srgbClr val="FFC000"/>
            </a:solidFill>
            <a:prstDash val="dash"/>
            <a:round/>
            <a:headEnd/>
            <a:tailEnd/>
          </a:ln>
        </p:spPr>
        <p:txBody>
          <a:bodyPr/>
          <a:lstStyle/>
          <a:p>
            <a:endParaRPr lang="en-US"/>
          </a:p>
        </p:txBody>
      </p:sp>
      <p:sp>
        <p:nvSpPr>
          <p:cNvPr id="859268" name="Line 132"/>
          <p:cNvSpPr>
            <a:spLocks noChangeShapeType="1"/>
          </p:cNvSpPr>
          <p:nvPr/>
        </p:nvSpPr>
        <p:spPr bwMode="auto">
          <a:xfrm>
            <a:off x="533400" y="3657600"/>
            <a:ext cx="3581400" cy="0"/>
          </a:xfrm>
          <a:prstGeom prst="line">
            <a:avLst/>
          </a:prstGeom>
          <a:noFill/>
          <a:ln w="28575">
            <a:solidFill>
              <a:srgbClr val="00B050"/>
            </a:solidFill>
            <a:prstDash val="dash"/>
            <a:round/>
            <a:headEnd/>
            <a:tailEnd/>
          </a:ln>
        </p:spPr>
        <p:txBody>
          <a:bodyPr/>
          <a:lstStyle/>
          <a:p>
            <a:endParaRPr lang="en-US"/>
          </a:p>
        </p:txBody>
      </p:sp>
      <p:sp>
        <p:nvSpPr>
          <p:cNvPr id="27704" name="AutoShape 133"/>
          <p:cNvSpPr>
            <a:spLocks/>
          </p:cNvSpPr>
          <p:nvPr/>
        </p:nvSpPr>
        <p:spPr bwMode="auto">
          <a:xfrm>
            <a:off x="4594412" y="2330824"/>
            <a:ext cx="174812" cy="609600"/>
          </a:xfrm>
          <a:prstGeom prst="leftBrace">
            <a:avLst>
              <a:gd name="adj1" fmla="val 41667"/>
              <a:gd name="adj2" fmla="val 50000"/>
            </a:avLst>
          </a:prstGeom>
          <a:noFill/>
          <a:ln w="28575">
            <a:solidFill>
              <a:schemeClr val="tx1"/>
            </a:solidFill>
            <a:round/>
            <a:headEnd/>
            <a:tailEnd/>
          </a:ln>
        </p:spPr>
        <p:txBody>
          <a:bodyPr wrap="none" anchor="ctr"/>
          <a:lstStyle/>
          <a:p>
            <a:endParaRPr lang="en-US" dirty="0"/>
          </a:p>
        </p:txBody>
      </p:sp>
      <p:sp>
        <p:nvSpPr>
          <p:cNvPr id="238" name="Freeform 7"/>
          <p:cNvSpPr>
            <a:spLocks/>
          </p:cNvSpPr>
          <p:nvPr/>
        </p:nvSpPr>
        <p:spPr bwMode="auto">
          <a:xfrm>
            <a:off x="914400" y="2133600"/>
            <a:ext cx="2971800" cy="3048000"/>
          </a:xfrm>
          <a:custGeom>
            <a:avLst/>
            <a:gdLst>
              <a:gd name="T0" fmla="*/ 720 w 1872"/>
              <a:gd name="T1" fmla="*/ 192 h 1920"/>
              <a:gd name="T2" fmla="*/ 528 w 1872"/>
              <a:gd name="T3" fmla="*/ 48 h 1920"/>
              <a:gd name="T4" fmla="*/ 144 w 1872"/>
              <a:gd name="T5" fmla="*/ 288 h 1920"/>
              <a:gd name="T6" fmla="*/ 480 w 1872"/>
              <a:gd name="T7" fmla="*/ 624 h 1920"/>
              <a:gd name="T8" fmla="*/ 384 w 1872"/>
              <a:gd name="T9" fmla="*/ 960 h 1920"/>
              <a:gd name="T10" fmla="*/ 144 w 1872"/>
              <a:gd name="T11" fmla="*/ 864 h 1920"/>
              <a:gd name="T12" fmla="*/ 0 w 1872"/>
              <a:gd name="T13" fmla="*/ 1392 h 1920"/>
              <a:gd name="T14" fmla="*/ 576 w 1872"/>
              <a:gd name="T15" fmla="*/ 1728 h 1920"/>
              <a:gd name="T16" fmla="*/ 768 w 1872"/>
              <a:gd name="T17" fmla="*/ 1488 h 1920"/>
              <a:gd name="T18" fmla="*/ 1392 w 1872"/>
              <a:gd name="T19" fmla="*/ 1920 h 1920"/>
              <a:gd name="T20" fmla="*/ 1104 w 1872"/>
              <a:gd name="T21" fmla="*/ 1152 h 1920"/>
              <a:gd name="T22" fmla="*/ 1632 w 1872"/>
              <a:gd name="T23" fmla="*/ 1248 h 1920"/>
              <a:gd name="T24" fmla="*/ 1872 w 1872"/>
              <a:gd name="T25" fmla="*/ 432 h 1920"/>
              <a:gd name="T26" fmla="*/ 1392 w 1872"/>
              <a:gd name="T27" fmla="*/ 816 h 1920"/>
              <a:gd name="T28" fmla="*/ 1152 w 1872"/>
              <a:gd name="T29" fmla="*/ 0 h 1920"/>
              <a:gd name="T30" fmla="*/ 720 w 1872"/>
              <a:gd name="T31" fmla="*/ 192 h 19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72"/>
              <a:gd name="T49" fmla="*/ 0 h 1920"/>
              <a:gd name="T50" fmla="*/ 1872 w 1872"/>
              <a:gd name="T51" fmla="*/ 1920 h 192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72" h="1920">
                <a:moveTo>
                  <a:pt x="720" y="192"/>
                </a:moveTo>
                <a:lnTo>
                  <a:pt x="528" y="48"/>
                </a:lnTo>
                <a:lnTo>
                  <a:pt x="144" y="288"/>
                </a:lnTo>
                <a:lnTo>
                  <a:pt x="480" y="624"/>
                </a:lnTo>
                <a:lnTo>
                  <a:pt x="384" y="960"/>
                </a:lnTo>
                <a:lnTo>
                  <a:pt x="144" y="864"/>
                </a:lnTo>
                <a:lnTo>
                  <a:pt x="0" y="1392"/>
                </a:lnTo>
                <a:lnTo>
                  <a:pt x="576" y="1728"/>
                </a:lnTo>
                <a:lnTo>
                  <a:pt x="768" y="1488"/>
                </a:lnTo>
                <a:lnTo>
                  <a:pt x="1392" y="1920"/>
                </a:lnTo>
                <a:lnTo>
                  <a:pt x="1104" y="1152"/>
                </a:lnTo>
                <a:lnTo>
                  <a:pt x="1632" y="1248"/>
                </a:lnTo>
                <a:lnTo>
                  <a:pt x="1872" y="432"/>
                </a:lnTo>
                <a:lnTo>
                  <a:pt x="1392" y="816"/>
                </a:lnTo>
                <a:lnTo>
                  <a:pt x="1152" y="0"/>
                </a:lnTo>
                <a:lnTo>
                  <a:pt x="720" y="192"/>
                </a:lnTo>
                <a:close/>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239" name="Oval 8"/>
          <p:cNvSpPr>
            <a:spLocks noChangeArrowheads="1"/>
          </p:cNvSpPr>
          <p:nvPr/>
        </p:nvSpPr>
        <p:spPr bwMode="auto">
          <a:xfrm>
            <a:off x="1727200" y="2151063"/>
            <a:ext cx="109538" cy="109537"/>
          </a:xfrm>
          <a:prstGeom prst="ellipse">
            <a:avLst/>
          </a:prstGeom>
          <a:solidFill>
            <a:srgbClr val="FF0000"/>
          </a:solidFill>
          <a:ln w="9525">
            <a:solidFill>
              <a:srgbClr val="FF0000"/>
            </a:solidFill>
            <a:round/>
            <a:headEnd/>
            <a:tailEnd/>
          </a:ln>
        </p:spPr>
        <p:txBody>
          <a:bodyPr wrap="none" anchor="ctr"/>
          <a:lstStyle/>
          <a:p>
            <a:endParaRPr lang="en-US"/>
          </a:p>
        </p:txBody>
      </p:sp>
      <p:sp>
        <p:nvSpPr>
          <p:cNvPr id="240" name="Oval 9"/>
          <p:cNvSpPr>
            <a:spLocks noChangeArrowheads="1"/>
          </p:cNvSpPr>
          <p:nvPr/>
        </p:nvSpPr>
        <p:spPr bwMode="auto">
          <a:xfrm>
            <a:off x="2686050" y="2076450"/>
            <a:ext cx="109538" cy="109538"/>
          </a:xfrm>
          <a:prstGeom prst="ellipse">
            <a:avLst/>
          </a:prstGeom>
          <a:solidFill>
            <a:srgbClr val="FF0000"/>
          </a:solidFill>
          <a:ln w="9525">
            <a:solidFill>
              <a:srgbClr val="FF0000"/>
            </a:solidFill>
            <a:round/>
            <a:headEnd/>
            <a:tailEnd/>
          </a:ln>
        </p:spPr>
        <p:txBody>
          <a:bodyPr wrap="none" anchor="ctr"/>
          <a:lstStyle/>
          <a:p>
            <a:endParaRPr lang="en-US"/>
          </a:p>
        </p:txBody>
      </p:sp>
      <p:sp>
        <p:nvSpPr>
          <p:cNvPr id="241" name="Oval 10"/>
          <p:cNvSpPr>
            <a:spLocks noChangeArrowheads="1"/>
          </p:cNvSpPr>
          <p:nvPr/>
        </p:nvSpPr>
        <p:spPr bwMode="auto">
          <a:xfrm>
            <a:off x="3829050" y="2790825"/>
            <a:ext cx="109538" cy="109538"/>
          </a:xfrm>
          <a:prstGeom prst="ellipse">
            <a:avLst/>
          </a:prstGeom>
          <a:solidFill>
            <a:srgbClr val="FF0000"/>
          </a:solidFill>
          <a:ln w="9525">
            <a:solidFill>
              <a:srgbClr val="FF0000"/>
            </a:solidFill>
            <a:round/>
            <a:headEnd/>
            <a:tailEnd/>
          </a:ln>
        </p:spPr>
        <p:txBody>
          <a:bodyPr wrap="none" anchor="ctr"/>
          <a:lstStyle/>
          <a:p>
            <a:endParaRPr lang="en-US"/>
          </a:p>
        </p:txBody>
      </p:sp>
      <p:sp>
        <p:nvSpPr>
          <p:cNvPr id="242" name="Oval 11"/>
          <p:cNvSpPr>
            <a:spLocks noChangeArrowheads="1"/>
          </p:cNvSpPr>
          <p:nvPr/>
        </p:nvSpPr>
        <p:spPr bwMode="auto">
          <a:xfrm>
            <a:off x="1096963" y="3484563"/>
            <a:ext cx="109537" cy="109537"/>
          </a:xfrm>
          <a:prstGeom prst="ellipse">
            <a:avLst/>
          </a:prstGeom>
          <a:solidFill>
            <a:srgbClr val="FF0000"/>
          </a:solidFill>
          <a:ln w="9525">
            <a:solidFill>
              <a:srgbClr val="FF0000"/>
            </a:solidFill>
            <a:round/>
            <a:headEnd/>
            <a:tailEnd/>
          </a:ln>
        </p:spPr>
        <p:txBody>
          <a:bodyPr wrap="none" anchor="ctr"/>
          <a:lstStyle/>
          <a:p>
            <a:endParaRPr lang="en-US"/>
          </a:p>
        </p:txBody>
      </p:sp>
      <p:sp>
        <p:nvSpPr>
          <p:cNvPr id="243" name="Oval 12"/>
          <p:cNvSpPr>
            <a:spLocks noChangeArrowheads="1"/>
          </p:cNvSpPr>
          <p:nvPr/>
        </p:nvSpPr>
        <p:spPr bwMode="auto">
          <a:xfrm>
            <a:off x="1600200" y="3048000"/>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244" name="Oval 13"/>
          <p:cNvSpPr>
            <a:spLocks noChangeArrowheads="1"/>
          </p:cNvSpPr>
          <p:nvPr/>
        </p:nvSpPr>
        <p:spPr bwMode="auto">
          <a:xfrm>
            <a:off x="2605088" y="3941763"/>
            <a:ext cx="109537" cy="109537"/>
          </a:xfrm>
          <a:prstGeom prst="ellipse">
            <a:avLst/>
          </a:prstGeom>
          <a:solidFill>
            <a:srgbClr val="FF00FF"/>
          </a:solidFill>
          <a:ln w="9525">
            <a:solidFill>
              <a:srgbClr val="FF00FF"/>
            </a:solidFill>
            <a:round/>
            <a:headEnd/>
            <a:tailEnd/>
          </a:ln>
        </p:spPr>
        <p:txBody>
          <a:bodyPr wrap="none" anchor="ctr"/>
          <a:lstStyle/>
          <a:p>
            <a:endParaRPr lang="en-US"/>
          </a:p>
        </p:txBody>
      </p:sp>
      <p:sp>
        <p:nvSpPr>
          <p:cNvPr id="245" name="Oval 14"/>
          <p:cNvSpPr>
            <a:spLocks noChangeArrowheads="1"/>
          </p:cNvSpPr>
          <p:nvPr/>
        </p:nvSpPr>
        <p:spPr bwMode="auto">
          <a:xfrm>
            <a:off x="3062288" y="5138738"/>
            <a:ext cx="109537" cy="109537"/>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246" name="Oval 15"/>
          <p:cNvSpPr>
            <a:spLocks noChangeArrowheads="1"/>
          </p:cNvSpPr>
          <p:nvPr/>
        </p:nvSpPr>
        <p:spPr bwMode="auto">
          <a:xfrm>
            <a:off x="1773238" y="4829175"/>
            <a:ext cx="109537" cy="109538"/>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247" name="Oval 16"/>
          <p:cNvSpPr>
            <a:spLocks noChangeArrowheads="1"/>
          </p:cNvSpPr>
          <p:nvPr/>
        </p:nvSpPr>
        <p:spPr bwMode="auto">
          <a:xfrm>
            <a:off x="3429000" y="4038600"/>
            <a:ext cx="109538" cy="109538"/>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248" name="Oval 17"/>
          <p:cNvSpPr>
            <a:spLocks noChangeArrowheads="1"/>
          </p:cNvSpPr>
          <p:nvPr/>
        </p:nvSpPr>
        <p:spPr bwMode="auto">
          <a:xfrm>
            <a:off x="868363" y="4267200"/>
            <a:ext cx="109537"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249" name="Oval 18"/>
          <p:cNvSpPr>
            <a:spLocks noChangeArrowheads="1"/>
          </p:cNvSpPr>
          <p:nvPr/>
        </p:nvSpPr>
        <p:spPr bwMode="auto">
          <a:xfrm>
            <a:off x="2111375" y="4481513"/>
            <a:ext cx="109538" cy="109537"/>
          </a:xfrm>
          <a:prstGeom prst="ellipse">
            <a:avLst/>
          </a:prstGeom>
          <a:solidFill>
            <a:srgbClr val="FF00FF"/>
          </a:solidFill>
          <a:ln w="9525">
            <a:solidFill>
              <a:srgbClr val="FF00FF"/>
            </a:solidFill>
            <a:round/>
            <a:headEnd/>
            <a:tailEnd/>
          </a:ln>
        </p:spPr>
        <p:txBody>
          <a:bodyPr wrap="none" anchor="ctr"/>
          <a:lstStyle/>
          <a:p>
            <a:endParaRPr lang="en-US"/>
          </a:p>
        </p:txBody>
      </p:sp>
      <p:sp>
        <p:nvSpPr>
          <p:cNvPr id="250" name="Oval 19"/>
          <p:cNvSpPr>
            <a:spLocks noChangeArrowheads="1"/>
          </p:cNvSpPr>
          <p:nvPr/>
        </p:nvSpPr>
        <p:spPr bwMode="auto">
          <a:xfrm>
            <a:off x="1447800" y="361315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251" name="Oval 20"/>
          <p:cNvSpPr>
            <a:spLocks noChangeArrowheads="1"/>
          </p:cNvSpPr>
          <p:nvPr/>
        </p:nvSpPr>
        <p:spPr bwMode="auto">
          <a:xfrm>
            <a:off x="3048000" y="33528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252" name="Oval 21"/>
          <p:cNvSpPr>
            <a:spLocks noChangeArrowheads="1"/>
          </p:cNvSpPr>
          <p:nvPr/>
        </p:nvSpPr>
        <p:spPr bwMode="auto">
          <a:xfrm>
            <a:off x="1992313" y="2362200"/>
            <a:ext cx="109537"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253" name="Oval 22"/>
          <p:cNvSpPr>
            <a:spLocks noChangeArrowheads="1"/>
          </p:cNvSpPr>
          <p:nvPr/>
        </p:nvSpPr>
        <p:spPr bwMode="auto">
          <a:xfrm>
            <a:off x="1133475" y="2533650"/>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grpSp>
        <p:nvGrpSpPr>
          <p:cNvPr id="254" name="Group 25"/>
          <p:cNvGrpSpPr>
            <a:grpSpLocks/>
          </p:cNvGrpSpPr>
          <p:nvPr/>
        </p:nvGrpSpPr>
        <p:grpSpPr bwMode="auto">
          <a:xfrm>
            <a:off x="1524000" y="1752600"/>
            <a:ext cx="412750" cy="449263"/>
            <a:chOff x="1142" y="3943"/>
            <a:chExt cx="260" cy="283"/>
          </a:xfrm>
        </p:grpSpPr>
        <p:sp>
          <p:nvSpPr>
            <p:cNvPr id="255" name="Text Box 2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56" name="Text Box 2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5</a:t>
              </a:r>
            </a:p>
          </p:txBody>
        </p:sp>
      </p:grpSp>
      <p:grpSp>
        <p:nvGrpSpPr>
          <p:cNvPr id="257" name="Group 26"/>
          <p:cNvGrpSpPr>
            <a:grpSpLocks/>
          </p:cNvGrpSpPr>
          <p:nvPr/>
        </p:nvGrpSpPr>
        <p:grpSpPr bwMode="auto">
          <a:xfrm>
            <a:off x="1143000" y="1981200"/>
            <a:ext cx="412750" cy="449263"/>
            <a:chOff x="1142" y="3943"/>
            <a:chExt cx="260" cy="283"/>
          </a:xfrm>
        </p:grpSpPr>
        <p:sp>
          <p:nvSpPr>
            <p:cNvPr id="258" name="Text Box 27"/>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59" name="Text Box 28"/>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5</a:t>
              </a:r>
            </a:p>
          </p:txBody>
        </p:sp>
      </p:grpSp>
      <p:grpSp>
        <p:nvGrpSpPr>
          <p:cNvPr id="260" name="Group 29"/>
          <p:cNvGrpSpPr>
            <a:grpSpLocks/>
          </p:cNvGrpSpPr>
          <p:nvPr/>
        </p:nvGrpSpPr>
        <p:grpSpPr bwMode="auto">
          <a:xfrm>
            <a:off x="1219200" y="2895600"/>
            <a:ext cx="412750" cy="449263"/>
            <a:chOff x="1142" y="3943"/>
            <a:chExt cx="260" cy="283"/>
          </a:xfrm>
        </p:grpSpPr>
        <p:sp>
          <p:nvSpPr>
            <p:cNvPr id="261" name="Text Box 30"/>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262" name="Text Box 3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7</a:t>
              </a:r>
            </a:p>
          </p:txBody>
        </p:sp>
      </p:grpSp>
      <p:grpSp>
        <p:nvGrpSpPr>
          <p:cNvPr id="263" name="Group 32"/>
          <p:cNvGrpSpPr>
            <a:grpSpLocks/>
          </p:cNvGrpSpPr>
          <p:nvPr/>
        </p:nvGrpSpPr>
        <p:grpSpPr bwMode="auto">
          <a:xfrm>
            <a:off x="762000" y="2362200"/>
            <a:ext cx="412750" cy="449263"/>
            <a:chOff x="1142" y="3943"/>
            <a:chExt cx="260" cy="283"/>
          </a:xfrm>
        </p:grpSpPr>
        <p:sp>
          <p:nvSpPr>
            <p:cNvPr id="264" name="Text Box 3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265" name="Text Box 3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6</a:t>
              </a:r>
            </a:p>
          </p:txBody>
        </p:sp>
      </p:grpSp>
      <p:grpSp>
        <p:nvGrpSpPr>
          <p:cNvPr id="266" name="Group 35"/>
          <p:cNvGrpSpPr>
            <a:grpSpLocks/>
          </p:cNvGrpSpPr>
          <p:nvPr/>
        </p:nvGrpSpPr>
        <p:grpSpPr bwMode="auto">
          <a:xfrm>
            <a:off x="1219200" y="3200400"/>
            <a:ext cx="412750" cy="449263"/>
            <a:chOff x="1142" y="3943"/>
            <a:chExt cx="260" cy="283"/>
          </a:xfrm>
        </p:grpSpPr>
        <p:sp>
          <p:nvSpPr>
            <p:cNvPr id="267" name="Text Box 36"/>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68" name="Text Box 37"/>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8</a:t>
              </a:r>
            </a:p>
          </p:txBody>
        </p:sp>
      </p:grpSp>
      <p:grpSp>
        <p:nvGrpSpPr>
          <p:cNvPr id="269" name="Group 38"/>
          <p:cNvGrpSpPr>
            <a:grpSpLocks/>
          </p:cNvGrpSpPr>
          <p:nvPr/>
        </p:nvGrpSpPr>
        <p:grpSpPr bwMode="auto">
          <a:xfrm>
            <a:off x="609600" y="4343400"/>
            <a:ext cx="504825" cy="449263"/>
            <a:chOff x="1142" y="3943"/>
            <a:chExt cx="318" cy="283"/>
          </a:xfrm>
        </p:grpSpPr>
        <p:sp>
          <p:nvSpPr>
            <p:cNvPr id="270" name="Text Box 39"/>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71" name="Text Box 40"/>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10</a:t>
              </a:r>
            </a:p>
          </p:txBody>
        </p:sp>
      </p:grpSp>
      <p:grpSp>
        <p:nvGrpSpPr>
          <p:cNvPr id="272" name="Group 41"/>
          <p:cNvGrpSpPr>
            <a:grpSpLocks/>
          </p:cNvGrpSpPr>
          <p:nvPr/>
        </p:nvGrpSpPr>
        <p:grpSpPr bwMode="auto">
          <a:xfrm>
            <a:off x="685800" y="3124200"/>
            <a:ext cx="412750" cy="449263"/>
            <a:chOff x="1142" y="3943"/>
            <a:chExt cx="260" cy="283"/>
          </a:xfrm>
        </p:grpSpPr>
        <p:sp>
          <p:nvSpPr>
            <p:cNvPr id="273" name="Text Box 42"/>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274" name="Text Box 43"/>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dirty="0"/>
                <a:t> 9</a:t>
              </a:r>
            </a:p>
          </p:txBody>
        </p:sp>
      </p:grpSp>
      <p:grpSp>
        <p:nvGrpSpPr>
          <p:cNvPr id="275" name="Group 44"/>
          <p:cNvGrpSpPr>
            <a:grpSpLocks/>
          </p:cNvGrpSpPr>
          <p:nvPr/>
        </p:nvGrpSpPr>
        <p:grpSpPr bwMode="auto">
          <a:xfrm>
            <a:off x="1981200" y="4038600"/>
            <a:ext cx="504825" cy="449263"/>
            <a:chOff x="1142" y="3943"/>
            <a:chExt cx="318" cy="283"/>
          </a:xfrm>
        </p:grpSpPr>
        <p:sp>
          <p:nvSpPr>
            <p:cNvPr id="276" name="Text Box 45"/>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77" name="Text Box 46"/>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12</a:t>
              </a:r>
            </a:p>
          </p:txBody>
        </p:sp>
      </p:grpSp>
      <p:grpSp>
        <p:nvGrpSpPr>
          <p:cNvPr id="278" name="Group 47"/>
          <p:cNvGrpSpPr>
            <a:grpSpLocks/>
          </p:cNvGrpSpPr>
          <p:nvPr/>
        </p:nvGrpSpPr>
        <p:grpSpPr bwMode="auto">
          <a:xfrm>
            <a:off x="1447800" y="4800600"/>
            <a:ext cx="504825" cy="449263"/>
            <a:chOff x="1142" y="3943"/>
            <a:chExt cx="318" cy="283"/>
          </a:xfrm>
        </p:grpSpPr>
        <p:sp>
          <p:nvSpPr>
            <p:cNvPr id="279" name="Text Box 48"/>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80" name="Text Box 49"/>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11</a:t>
              </a:r>
            </a:p>
          </p:txBody>
        </p:sp>
      </p:grpSp>
      <p:grpSp>
        <p:nvGrpSpPr>
          <p:cNvPr id="281" name="Group 50"/>
          <p:cNvGrpSpPr>
            <a:grpSpLocks/>
          </p:cNvGrpSpPr>
          <p:nvPr/>
        </p:nvGrpSpPr>
        <p:grpSpPr bwMode="auto">
          <a:xfrm>
            <a:off x="2819400" y="5105400"/>
            <a:ext cx="504825" cy="449263"/>
            <a:chOff x="1142" y="3943"/>
            <a:chExt cx="318" cy="283"/>
          </a:xfrm>
        </p:grpSpPr>
        <p:sp>
          <p:nvSpPr>
            <p:cNvPr id="282" name="Text Box 51"/>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283" name="Text Box 52"/>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13</a:t>
              </a:r>
            </a:p>
          </p:txBody>
        </p:sp>
      </p:grpSp>
      <p:grpSp>
        <p:nvGrpSpPr>
          <p:cNvPr id="284" name="Group 53"/>
          <p:cNvGrpSpPr>
            <a:grpSpLocks/>
          </p:cNvGrpSpPr>
          <p:nvPr/>
        </p:nvGrpSpPr>
        <p:grpSpPr bwMode="auto">
          <a:xfrm>
            <a:off x="3276600" y="4114800"/>
            <a:ext cx="504825" cy="449263"/>
            <a:chOff x="1142" y="3943"/>
            <a:chExt cx="318" cy="283"/>
          </a:xfrm>
        </p:grpSpPr>
        <p:sp>
          <p:nvSpPr>
            <p:cNvPr id="285" name="Text Box 54"/>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86" name="Text Box 55"/>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15</a:t>
              </a:r>
            </a:p>
          </p:txBody>
        </p:sp>
      </p:grpSp>
      <p:grpSp>
        <p:nvGrpSpPr>
          <p:cNvPr id="287" name="Group 56"/>
          <p:cNvGrpSpPr>
            <a:grpSpLocks/>
          </p:cNvGrpSpPr>
          <p:nvPr/>
        </p:nvGrpSpPr>
        <p:grpSpPr bwMode="auto">
          <a:xfrm>
            <a:off x="2438400" y="3505200"/>
            <a:ext cx="504825" cy="449263"/>
            <a:chOff x="1142" y="3943"/>
            <a:chExt cx="318" cy="283"/>
          </a:xfrm>
        </p:grpSpPr>
        <p:sp>
          <p:nvSpPr>
            <p:cNvPr id="288" name="Text Box 57"/>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289" name="Text Box 58"/>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14</a:t>
              </a:r>
            </a:p>
          </p:txBody>
        </p:sp>
      </p:grpSp>
      <p:grpSp>
        <p:nvGrpSpPr>
          <p:cNvPr id="290" name="Group 59"/>
          <p:cNvGrpSpPr>
            <a:grpSpLocks/>
          </p:cNvGrpSpPr>
          <p:nvPr/>
        </p:nvGrpSpPr>
        <p:grpSpPr bwMode="auto">
          <a:xfrm>
            <a:off x="3886200" y="2514600"/>
            <a:ext cx="412750" cy="449263"/>
            <a:chOff x="1142" y="3943"/>
            <a:chExt cx="260" cy="283"/>
          </a:xfrm>
        </p:grpSpPr>
        <p:sp>
          <p:nvSpPr>
            <p:cNvPr id="291" name="Text Box 60"/>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92" name="Text Box 6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1</a:t>
              </a:r>
            </a:p>
          </p:txBody>
        </p:sp>
      </p:grpSp>
      <p:grpSp>
        <p:nvGrpSpPr>
          <p:cNvPr id="293" name="Group 62"/>
          <p:cNvGrpSpPr>
            <a:grpSpLocks/>
          </p:cNvGrpSpPr>
          <p:nvPr/>
        </p:nvGrpSpPr>
        <p:grpSpPr bwMode="auto">
          <a:xfrm>
            <a:off x="2971800" y="2895600"/>
            <a:ext cx="412750" cy="449263"/>
            <a:chOff x="1142" y="3943"/>
            <a:chExt cx="260" cy="283"/>
          </a:xfrm>
        </p:grpSpPr>
        <p:sp>
          <p:nvSpPr>
            <p:cNvPr id="294" name="Text Box 6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95" name="Text Box 6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2</a:t>
              </a:r>
            </a:p>
          </p:txBody>
        </p:sp>
      </p:grpSp>
      <p:grpSp>
        <p:nvGrpSpPr>
          <p:cNvPr id="296" name="Group 65"/>
          <p:cNvGrpSpPr>
            <a:grpSpLocks/>
          </p:cNvGrpSpPr>
          <p:nvPr/>
        </p:nvGrpSpPr>
        <p:grpSpPr bwMode="auto">
          <a:xfrm>
            <a:off x="2743200" y="1752600"/>
            <a:ext cx="412750" cy="449263"/>
            <a:chOff x="1142" y="3943"/>
            <a:chExt cx="260" cy="283"/>
          </a:xfrm>
        </p:grpSpPr>
        <p:sp>
          <p:nvSpPr>
            <p:cNvPr id="297" name="Text Box 66"/>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298" name="Text Box 67"/>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3</a:t>
              </a:r>
            </a:p>
          </p:txBody>
        </p:sp>
      </p:grpSp>
      <p:grpSp>
        <p:nvGrpSpPr>
          <p:cNvPr id="299" name="Group 71"/>
          <p:cNvGrpSpPr>
            <a:grpSpLocks/>
          </p:cNvGrpSpPr>
          <p:nvPr/>
        </p:nvGrpSpPr>
        <p:grpSpPr bwMode="auto">
          <a:xfrm>
            <a:off x="1905000" y="1981200"/>
            <a:ext cx="412750" cy="449263"/>
            <a:chOff x="1142" y="3943"/>
            <a:chExt cx="260" cy="283"/>
          </a:xfrm>
        </p:grpSpPr>
        <p:sp>
          <p:nvSpPr>
            <p:cNvPr id="300" name="Text Box 72"/>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301" name="Text Box 73"/>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4</a:t>
              </a:r>
            </a:p>
          </p:txBody>
        </p:sp>
      </p:grpSp>
      <p:grpSp>
        <p:nvGrpSpPr>
          <p:cNvPr id="302" name="Group 74"/>
          <p:cNvGrpSpPr>
            <a:grpSpLocks/>
          </p:cNvGrpSpPr>
          <p:nvPr/>
        </p:nvGrpSpPr>
        <p:grpSpPr bwMode="auto">
          <a:xfrm>
            <a:off x="1600200" y="2133600"/>
            <a:ext cx="412750" cy="449263"/>
            <a:chOff x="1142" y="3943"/>
            <a:chExt cx="260" cy="283"/>
          </a:xfrm>
        </p:grpSpPr>
        <p:sp>
          <p:nvSpPr>
            <p:cNvPr id="303" name="Text Box 75"/>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04" name="Text Box 76"/>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4</a:t>
              </a:r>
            </a:p>
          </p:txBody>
        </p:sp>
      </p:grpSp>
      <p:grpSp>
        <p:nvGrpSpPr>
          <p:cNvPr id="305" name="Group 77"/>
          <p:cNvGrpSpPr>
            <a:grpSpLocks/>
          </p:cNvGrpSpPr>
          <p:nvPr/>
        </p:nvGrpSpPr>
        <p:grpSpPr bwMode="auto">
          <a:xfrm>
            <a:off x="1295400" y="2514600"/>
            <a:ext cx="412750" cy="449263"/>
            <a:chOff x="1142" y="3943"/>
            <a:chExt cx="260" cy="283"/>
          </a:xfrm>
        </p:grpSpPr>
        <p:sp>
          <p:nvSpPr>
            <p:cNvPr id="306" name="Text Box 78"/>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07" name="Text Box 79"/>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6</a:t>
              </a:r>
            </a:p>
          </p:txBody>
        </p:sp>
      </p:grpSp>
      <p:grpSp>
        <p:nvGrpSpPr>
          <p:cNvPr id="308" name="Group 80"/>
          <p:cNvGrpSpPr>
            <a:grpSpLocks/>
          </p:cNvGrpSpPr>
          <p:nvPr/>
        </p:nvGrpSpPr>
        <p:grpSpPr bwMode="auto">
          <a:xfrm>
            <a:off x="1600200" y="3200400"/>
            <a:ext cx="412750" cy="449263"/>
            <a:chOff x="1142" y="3943"/>
            <a:chExt cx="260" cy="283"/>
          </a:xfrm>
        </p:grpSpPr>
        <p:sp>
          <p:nvSpPr>
            <p:cNvPr id="309" name="Text Box 81"/>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10" name="Text Box 82"/>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7</a:t>
              </a:r>
            </a:p>
          </p:txBody>
        </p:sp>
      </p:grpSp>
      <p:grpSp>
        <p:nvGrpSpPr>
          <p:cNvPr id="311" name="Group 83"/>
          <p:cNvGrpSpPr>
            <a:grpSpLocks/>
          </p:cNvGrpSpPr>
          <p:nvPr/>
        </p:nvGrpSpPr>
        <p:grpSpPr bwMode="auto">
          <a:xfrm>
            <a:off x="1066800" y="3429000"/>
            <a:ext cx="412750" cy="449263"/>
            <a:chOff x="1142" y="3943"/>
            <a:chExt cx="260" cy="283"/>
          </a:xfrm>
        </p:grpSpPr>
        <p:sp>
          <p:nvSpPr>
            <p:cNvPr id="312" name="Text Box 84"/>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13" name="Text Box 85"/>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8</a:t>
              </a:r>
            </a:p>
          </p:txBody>
        </p:sp>
      </p:grpSp>
      <p:grpSp>
        <p:nvGrpSpPr>
          <p:cNvPr id="314" name="Group 86"/>
          <p:cNvGrpSpPr>
            <a:grpSpLocks/>
          </p:cNvGrpSpPr>
          <p:nvPr/>
        </p:nvGrpSpPr>
        <p:grpSpPr bwMode="auto">
          <a:xfrm>
            <a:off x="1143000" y="4267200"/>
            <a:ext cx="504825" cy="449263"/>
            <a:chOff x="1142" y="3943"/>
            <a:chExt cx="318" cy="283"/>
          </a:xfrm>
        </p:grpSpPr>
        <p:sp>
          <p:nvSpPr>
            <p:cNvPr id="315" name="Text Box 87"/>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16" name="Text Box 88"/>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10</a:t>
              </a:r>
            </a:p>
          </p:txBody>
        </p:sp>
      </p:grpSp>
      <p:grpSp>
        <p:nvGrpSpPr>
          <p:cNvPr id="317" name="Group 89"/>
          <p:cNvGrpSpPr>
            <a:grpSpLocks/>
          </p:cNvGrpSpPr>
          <p:nvPr/>
        </p:nvGrpSpPr>
        <p:grpSpPr bwMode="auto">
          <a:xfrm>
            <a:off x="990600" y="3810000"/>
            <a:ext cx="412750" cy="449263"/>
            <a:chOff x="1142" y="3943"/>
            <a:chExt cx="260" cy="283"/>
          </a:xfrm>
        </p:grpSpPr>
        <p:sp>
          <p:nvSpPr>
            <p:cNvPr id="318" name="Text Box 90"/>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19" name="Text Box 9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9</a:t>
              </a:r>
            </a:p>
          </p:txBody>
        </p:sp>
      </p:grpSp>
      <p:grpSp>
        <p:nvGrpSpPr>
          <p:cNvPr id="320" name="Group 92"/>
          <p:cNvGrpSpPr>
            <a:grpSpLocks/>
          </p:cNvGrpSpPr>
          <p:nvPr/>
        </p:nvGrpSpPr>
        <p:grpSpPr bwMode="auto">
          <a:xfrm>
            <a:off x="1600200" y="4343400"/>
            <a:ext cx="504825" cy="449263"/>
            <a:chOff x="1142" y="3943"/>
            <a:chExt cx="318" cy="283"/>
          </a:xfrm>
        </p:grpSpPr>
        <p:sp>
          <p:nvSpPr>
            <p:cNvPr id="321" name="Text Box 93"/>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22" name="Text Box 94"/>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11</a:t>
              </a:r>
            </a:p>
          </p:txBody>
        </p:sp>
      </p:grpSp>
      <p:grpSp>
        <p:nvGrpSpPr>
          <p:cNvPr id="323" name="Group 95"/>
          <p:cNvGrpSpPr>
            <a:grpSpLocks/>
          </p:cNvGrpSpPr>
          <p:nvPr/>
        </p:nvGrpSpPr>
        <p:grpSpPr bwMode="auto">
          <a:xfrm>
            <a:off x="2209800" y="4648200"/>
            <a:ext cx="504825" cy="449263"/>
            <a:chOff x="1142" y="3943"/>
            <a:chExt cx="318" cy="283"/>
          </a:xfrm>
        </p:grpSpPr>
        <p:sp>
          <p:nvSpPr>
            <p:cNvPr id="324" name="Text Box 96"/>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25" name="Text Box 97"/>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12</a:t>
              </a:r>
            </a:p>
          </p:txBody>
        </p:sp>
      </p:grpSp>
      <p:grpSp>
        <p:nvGrpSpPr>
          <p:cNvPr id="326" name="Group 98"/>
          <p:cNvGrpSpPr>
            <a:grpSpLocks/>
          </p:cNvGrpSpPr>
          <p:nvPr/>
        </p:nvGrpSpPr>
        <p:grpSpPr bwMode="auto">
          <a:xfrm>
            <a:off x="2895600" y="3657600"/>
            <a:ext cx="504825" cy="449263"/>
            <a:chOff x="1142" y="3943"/>
            <a:chExt cx="318" cy="283"/>
          </a:xfrm>
        </p:grpSpPr>
        <p:sp>
          <p:nvSpPr>
            <p:cNvPr id="327" name="Text Box 99"/>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28" name="Text Box 100"/>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14</a:t>
              </a:r>
            </a:p>
          </p:txBody>
        </p:sp>
      </p:grpSp>
      <p:grpSp>
        <p:nvGrpSpPr>
          <p:cNvPr id="329" name="Group 101"/>
          <p:cNvGrpSpPr>
            <a:grpSpLocks/>
          </p:cNvGrpSpPr>
          <p:nvPr/>
        </p:nvGrpSpPr>
        <p:grpSpPr bwMode="auto">
          <a:xfrm>
            <a:off x="2819400" y="4343400"/>
            <a:ext cx="504825" cy="449263"/>
            <a:chOff x="1142" y="3943"/>
            <a:chExt cx="318" cy="283"/>
          </a:xfrm>
        </p:grpSpPr>
        <p:sp>
          <p:nvSpPr>
            <p:cNvPr id="330" name="Text Box 102"/>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31" name="Text Box 103"/>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13</a:t>
              </a:r>
            </a:p>
          </p:txBody>
        </p:sp>
      </p:grpSp>
      <p:grpSp>
        <p:nvGrpSpPr>
          <p:cNvPr id="332" name="Group 104"/>
          <p:cNvGrpSpPr>
            <a:grpSpLocks/>
          </p:cNvGrpSpPr>
          <p:nvPr/>
        </p:nvGrpSpPr>
        <p:grpSpPr bwMode="auto">
          <a:xfrm>
            <a:off x="3657600" y="3429000"/>
            <a:ext cx="504825" cy="449263"/>
            <a:chOff x="1142" y="3943"/>
            <a:chExt cx="318" cy="283"/>
          </a:xfrm>
        </p:grpSpPr>
        <p:sp>
          <p:nvSpPr>
            <p:cNvPr id="333" name="Text Box 105"/>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34" name="Text Box 106"/>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15</a:t>
              </a:r>
            </a:p>
          </p:txBody>
        </p:sp>
      </p:grpSp>
      <p:grpSp>
        <p:nvGrpSpPr>
          <p:cNvPr id="335" name="Group 107"/>
          <p:cNvGrpSpPr>
            <a:grpSpLocks/>
          </p:cNvGrpSpPr>
          <p:nvPr/>
        </p:nvGrpSpPr>
        <p:grpSpPr bwMode="auto">
          <a:xfrm>
            <a:off x="2209800" y="2209800"/>
            <a:ext cx="412750" cy="449263"/>
            <a:chOff x="1142" y="3943"/>
            <a:chExt cx="260" cy="283"/>
          </a:xfrm>
        </p:grpSpPr>
        <p:sp>
          <p:nvSpPr>
            <p:cNvPr id="336" name="Text Box 108"/>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37" name="Text Box 109"/>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3</a:t>
              </a:r>
            </a:p>
          </p:txBody>
        </p:sp>
      </p:grpSp>
      <p:grpSp>
        <p:nvGrpSpPr>
          <p:cNvPr id="338" name="Group 110"/>
          <p:cNvGrpSpPr>
            <a:grpSpLocks/>
          </p:cNvGrpSpPr>
          <p:nvPr/>
        </p:nvGrpSpPr>
        <p:grpSpPr bwMode="auto">
          <a:xfrm>
            <a:off x="2514600" y="2590800"/>
            <a:ext cx="412750" cy="449263"/>
            <a:chOff x="1142" y="3943"/>
            <a:chExt cx="260" cy="283"/>
          </a:xfrm>
        </p:grpSpPr>
        <p:sp>
          <p:nvSpPr>
            <p:cNvPr id="339" name="Text Box 111"/>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40" name="Text Box 112"/>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2</a:t>
              </a:r>
            </a:p>
          </p:txBody>
        </p:sp>
      </p:grpSp>
      <p:grpSp>
        <p:nvGrpSpPr>
          <p:cNvPr id="341" name="Group 113"/>
          <p:cNvGrpSpPr>
            <a:grpSpLocks/>
          </p:cNvGrpSpPr>
          <p:nvPr/>
        </p:nvGrpSpPr>
        <p:grpSpPr bwMode="auto">
          <a:xfrm>
            <a:off x="3200400" y="3200400"/>
            <a:ext cx="412750" cy="449263"/>
            <a:chOff x="1142" y="3943"/>
            <a:chExt cx="260" cy="283"/>
          </a:xfrm>
        </p:grpSpPr>
        <p:sp>
          <p:nvSpPr>
            <p:cNvPr id="342" name="Text Box 114"/>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343" name="Text Box 115"/>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59268"/>
                                        </p:tgtEl>
                                        <p:attrNameLst>
                                          <p:attrName>style.visibility</p:attrName>
                                        </p:attrNameLst>
                                      </p:cBhvr>
                                      <p:to>
                                        <p:strVal val="visible"/>
                                      </p:to>
                                    </p:set>
                                  </p:childTnLst>
                                </p:cTn>
                              </p:par>
                            </p:childTnLst>
                          </p:cTn>
                        </p:par>
                        <p:par>
                          <p:cTn id="7" fill="hold">
                            <p:stCondLst>
                              <p:cond delay="0"/>
                            </p:stCondLst>
                            <p:childTnLst>
                              <p:par>
                                <p:cTn id="8" presetID="23" presetClass="entr" presetSubtype="16" fill="hold" grpId="0" nodeType="afterEffect">
                                  <p:stCondLst>
                                    <p:cond delay="0"/>
                                  </p:stCondLst>
                                  <p:childTnLst>
                                    <p:set>
                                      <p:cBhvr>
                                        <p:cTn id="9" dur="1" fill="hold">
                                          <p:stCondLst>
                                            <p:cond delay="0"/>
                                          </p:stCondLst>
                                        </p:cTn>
                                        <p:tgtEl>
                                          <p:spTgt spid="859266"/>
                                        </p:tgtEl>
                                        <p:attrNameLst>
                                          <p:attrName>style.visibility</p:attrName>
                                        </p:attrNameLst>
                                      </p:cBhvr>
                                      <p:to>
                                        <p:strVal val="visible"/>
                                      </p:to>
                                    </p:set>
                                    <p:anim calcmode="lin" valueType="num">
                                      <p:cBhvr>
                                        <p:cTn id="10" dur="500" fill="hold"/>
                                        <p:tgtEl>
                                          <p:spTgt spid="859266"/>
                                        </p:tgtEl>
                                        <p:attrNameLst>
                                          <p:attrName>ppt_w</p:attrName>
                                        </p:attrNameLst>
                                      </p:cBhvr>
                                      <p:tavLst>
                                        <p:tav tm="0">
                                          <p:val>
                                            <p:fltVal val="0"/>
                                          </p:val>
                                        </p:tav>
                                        <p:tav tm="100000">
                                          <p:val>
                                            <p:strVal val="#ppt_w"/>
                                          </p:val>
                                        </p:tav>
                                      </p:tavLst>
                                    </p:anim>
                                    <p:anim calcmode="lin" valueType="num">
                                      <p:cBhvr>
                                        <p:cTn id="11" dur="500" fill="hold"/>
                                        <p:tgtEl>
                                          <p:spTgt spid="859266"/>
                                        </p:tgtEl>
                                        <p:attrNameLst>
                                          <p:attrName>ppt_h</p:attrName>
                                        </p:attrNameLst>
                                      </p:cBhvr>
                                      <p:tavLst>
                                        <p:tav tm="0">
                                          <p:val>
                                            <p:fltVal val="0"/>
                                          </p:val>
                                        </p:tav>
                                        <p:tav tm="100000">
                                          <p:val>
                                            <p:strVal val="#ppt_h"/>
                                          </p:val>
                                        </p:tav>
                                      </p:tavLst>
                                    </p:anim>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859265"/>
                                        </p:tgtEl>
                                        <p:attrNameLst>
                                          <p:attrName>style.visibility</p:attrName>
                                        </p:attrNameLst>
                                      </p:cBhvr>
                                      <p:to>
                                        <p:strVal val="visible"/>
                                      </p:to>
                                    </p:set>
                                    <p:anim calcmode="lin" valueType="num">
                                      <p:cBhvr>
                                        <p:cTn id="16" dur="500" fill="hold"/>
                                        <p:tgtEl>
                                          <p:spTgt spid="859265"/>
                                        </p:tgtEl>
                                        <p:attrNameLst>
                                          <p:attrName>ppt_w</p:attrName>
                                        </p:attrNameLst>
                                      </p:cBhvr>
                                      <p:tavLst>
                                        <p:tav tm="0">
                                          <p:val>
                                            <p:fltVal val="0"/>
                                          </p:val>
                                        </p:tav>
                                        <p:tav tm="100000">
                                          <p:val>
                                            <p:strVal val="#ppt_w"/>
                                          </p:val>
                                        </p:tav>
                                      </p:tavLst>
                                    </p:anim>
                                    <p:anim calcmode="lin" valueType="num">
                                      <p:cBhvr>
                                        <p:cTn id="17" dur="500" fill="hold"/>
                                        <p:tgtEl>
                                          <p:spTgt spid="859265"/>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59267"/>
                                        </p:tgtEl>
                                        <p:attrNameLst>
                                          <p:attrName>style.visibility</p:attrName>
                                        </p:attrNameLst>
                                      </p:cBhvr>
                                      <p:to>
                                        <p:strVal val="visible"/>
                                      </p:to>
                                    </p:set>
                                    <p:animEffect transition="in" filter="blinds(horizontal)">
                                      <p:cBhvr>
                                        <p:cTn id="22" dur="500"/>
                                        <p:tgtEl>
                                          <p:spTgt spid="859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9265" grpId="0" animBg="1"/>
      <p:bldP spid="859266" grpId="0" animBg="1"/>
      <p:bldP spid="859267" grpId="0" animBg="1"/>
      <p:bldP spid="85926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152400"/>
            <a:ext cx="7772400" cy="1143000"/>
          </a:xfrm>
        </p:spPr>
        <p:txBody>
          <a:bodyPr>
            <a:normAutofit fontScale="90000"/>
          </a:bodyPr>
          <a:lstStyle/>
          <a:p>
            <a:r>
              <a:rPr lang="el-GR" dirty="0" smtClean="0">
                <a:latin typeface="Arial" charset="0"/>
              </a:rPr>
              <a:t>Διαχείριση </a:t>
            </a:r>
            <a:r>
              <a:rPr lang="el-GR" dirty="0" err="1" smtClean="0">
                <a:latin typeface="Arial" charset="0"/>
              </a:rPr>
              <a:t>Συγχωνευτικής</a:t>
            </a:r>
            <a:r>
              <a:rPr lang="el-GR" dirty="0" smtClean="0">
                <a:latin typeface="Arial" charset="0"/>
              </a:rPr>
              <a:t> Κορυφής</a:t>
            </a:r>
            <a:endParaRPr lang="en-US" dirty="0" smtClean="0">
              <a:solidFill>
                <a:srgbClr val="FFFF00"/>
              </a:solidFill>
              <a:latin typeface="Arial" charset="0"/>
            </a:endParaRPr>
          </a:p>
        </p:txBody>
      </p:sp>
      <p:sp>
        <p:nvSpPr>
          <p:cNvPr id="28676"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28698" name="Text Box 26"/>
          <p:cNvSpPr txBox="1">
            <a:spLocks noChangeArrowheads="1"/>
          </p:cNvSpPr>
          <p:nvPr/>
        </p:nvSpPr>
        <p:spPr bwMode="auto">
          <a:xfrm>
            <a:off x="2362200" y="3733800"/>
            <a:ext cx="322524" cy="369332"/>
          </a:xfrm>
          <a:prstGeom prst="rect">
            <a:avLst/>
          </a:prstGeom>
          <a:noFill/>
          <a:ln w="9525">
            <a:noFill/>
            <a:miter lim="800000"/>
            <a:headEnd/>
            <a:tailEnd/>
          </a:ln>
        </p:spPr>
        <p:txBody>
          <a:bodyPr wrap="none">
            <a:spAutoFit/>
          </a:bodyPr>
          <a:lstStyle/>
          <a:p>
            <a:r>
              <a:rPr lang="en-US" i="1" dirty="0" smtClean="0"/>
              <a:t>v</a:t>
            </a:r>
            <a:r>
              <a:rPr lang="en-US" i="1" baseline="-25000" dirty="0" smtClean="0"/>
              <a:t>i</a:t>
            </a:r>
            <a:endParaRPr lang="en-US" i="1" baseline="-25000" dirty="0"/>
          </a:p>
        </p:txBody>
      </p:sp>
      <p:sp>
        <p:nvSpPr>
          <p:cNvPr id="28696" name="Text Box 29"/>
          <p:cNvSpPr txBox="1">
            <a:spLocks noChangeArrowheads="1"/>
          </p:cNvSpPr>
          <p:nvPr/>
        </p:nvSpPr>
        <p:spPr bwMode="auto">
          <a:xfrm>
            <a:off x="609600" y="3276600"/>
            <a:ext cx="332142" cy="369332"/>
          </a:xfrm>
          <a:prstGeom prst="rect">
            <a:avLst/>
          </a:prstGeom>
          <a:noFill/>
          <a:ln w="9525">
            <a:noFill/>
            <a:miter lim="800000"/>
            <a:headEnd/>
            <a:tailEnd/>
          </a:ln>
        </p:spPr>
        <p:txBody>
          <a:bodyPr wrap="none">
            <a:spAutoFit/>
          </a:bodyPr>
          <a:lstStyle/>
          <a:p>
            <a:r>
              <a:rPr lang="en-US" i="1" dirty="0" err="1" smtClean="0"/>
              <a:t>e</a:t>
            </a:r>
            <a:r>
              <a:rPr lang="en-US" i="1" baseline="-25000" dirty="0" err="1" smtClean="0"/>
              <a:t>j</a:t>
            </a:r>
            <a:endParaRPr lang="en-US" i="1" baseline="-25000" dirty="0"/>
          </a:p>
        </p:txBody>
      </p:sp>
      <p:sp>
        <p:nvSpPr>
          <p:cNvPr id="28694" name="Text Box 31"/>
          <p:cNvSpPr txBox="1">
            <a:spLocks noChangeArrowheads="1"/>
          </p:cNvSpPr>
          <p:nvPr/>
        </p:nvSpPr>
        <p:spPr bwMode="auto">
          <a:xfrm>
            <a:off x="1219200" y="3276600"/>
            <a:ext cx="609462" cy="369332"/>
          </a:xfrm>
          <a:prstGeom prst="rect">
            <a:avLst/>
          </a:prstGeom>
          <a:noFill/>
          <a:ln w="9525">
            <a:noFill/>
            <a:miter lim="800000"/>
            <a:headEnd/>
            <a:tailEnd/>
          </a:ln>
        </p:spPr>
        <p:txBody>
          <a:bodyPr wrap="none">
            <a:spAutoFit/>
          </a:bodyPr>
          <a:lstStyle/>
          <a:p>
            <a:r>
              <a:rPr lang="en-US" i="1" dirty="0" smtClean="0"/>
              <a:t>h</a:t>
            </a:r>
            <a:r>
              <a:rPr lang="en-US" dirty="0" smtClean="0"/>
              <a:t>(</a:t>
            </a:r>
            <a:r>
              <a:rPr lang="en-US" i="1" dirty="0" err="1" smtClean="0"/>
              <a:t>e</a:t>
            </a:r>
            <a:r>
              <a:rPr lang="en-US" i="1" baseline="-25000" dirty="0" err="1" smtClean="0"/>
              <a:t>j</a:t>
            </a:r>
            <a:r>
              <a:rPr lang="en-US" dirty="0" smtClean="0"/>
              <a:t>)</a:t>
            </a:r>
            <a:endParaRPr lang="en-US" dirty="0"/>
          </a:p>
        </p:txBody>
      </p:sp>
      <p:sp>
        <p:nvSpPr>
          <p:cNvPr id="28681" name="Line 34"/>
          <p:cNvSpPr>
            <a:spLocks noChangeShapeType="1"/>
          </p:cNvSpPr>
          <p:nvPr/>
        </p:nvSpPr>
        <p:spPr bwMode="auto">
          <a:xfrm flipH="1" flipV="1">
            <a:off x="1600200" y="3276600"/>
            <a:ext cx="762000" cy="533400"/>
          </a:xfrm>
          <a:prstGeom prst="line">
            <a:avLst/>
          </a:prstGeom>
          <a:noFill/>
          <a:ln w="25400">
            <a:solidFill>
              <a:schemeClr val="accent6">
                <a:lumMod val="75000"/>
              </a:schemeClr>
            </a:solidFill>
            <a:prstDash val="dash"/>
            <a:round/>
            <a:headEnd/>
            <a:tailEnd/>
          </a:ln>
        </p:spPr>
        <p:txBody>
          <a:bodyPr/>
          <a:lstStyle/>
          <a:p>
            <a:endParaRPr lang="en-US"/>
          </a:p>
        </p:txBody>
      </p:sp>
      <p:sp>
        <p:nvSpPr>
          <p:cNvPr id="28683" name="Freeform 37"/>
          <p:cNvSpPr>
            <a:spLocks/>
          </p:cNvSpPr>
          <p:nvPr/>
        </p:nvSpPr>
        <p:spPr bwMode="auto">
          <a:xfrm>
            <a:off x="838200" y="2286000"/>
            <a:ext cx="2743200" cy="2667000"/>
          </a:xfrm>
          <a:custGeom>
            <a:avLst/>
            <a:gdLst>
              <a:gd name="T0" fmla="*/ 1296 w 1728"/>
              <a:gd name="T1" fmla="*/ 384 h 1680"/>
              <a:gd name="T2" fmla="*/ 960 w 1728"/>
              <a:gd name="T3" fmla="*/ 960 h 1680"/>
              <a:gd name="T4" fmla="*/ 960 w 1728"/>
              <a:gd name="T5" fmla="*/ 480 h 1680"/>
              <a:gd name="T6" fmla="*/ 816 w 1728"/>
              <a:gd name="T7" fmla="*/ 528 h 1680"/>
              <a:gd name="T8" fmla="*/ 720 w 1728"/>
              <a:gd name="T9" fmla="*/ 240 h 1680"/>
              <a:gd name="T10" fmla="*/ 480 w 1728"/>
              <a:gd name="T11" fmla="*/ 624 h 1680"/>
              <a:gd name="T12" fmla="*/ 288 w 1728"/>
              <a:gd name="T13" fmla="*/ 0 h 1680"/>
              <a:gd name="T14" fmla="*/ 0 w 1728"/>
              <a:gd name="T15" fmla="*/ 1296 h 1680"/>
              <a:gd name="T16" fmla="*/ 528 w 1728"/>
              <a:gd name="T17" fmla="*/ 1680 h 1680"/>
              <a:gd name="T18" fmla="*/ 1008 w 1728"/>
              <a:gd name="T19" fmla="*/ 1488 h 1680"/>
              <a:gd name="T20" fmla="*/ 1248 w 1728"/>
              <a:gd name="T21" fmla="*/ 1680 h 1680"/>
              <a:gd name="T22" fmla="*/ 1728 w 1728"/>
              <a:gd name="T23" fmla="*/ 1056 h 1680"/>
              <a:gd name="T24" fmla="*/ 1728 w 1728"/>
              <a:gd name="T25" fmla="*/ 336 h 1680"/>
              <a:gd name="T26" fmla="*/ 1392 w 1728"/>
              <a:gd name="T27" fmla="*/ 768 h 1680"/>
              <a:gd name="T28" fmla="*/ 1296 w 1728"/>
              <a:gd name="T29" fmla="*/ 384 h 168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728"/>
              <a:gd name="T46" fmla="*/ 0 h 1680"/>
              <a:gd name="T47" fmla="*/ 1728 w 1728"/>
              <a:gd name="T48" fmla="*/ 1680 h 1680"/>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728" h="1680">
                <a:moveTo>
                  <a:pt x="1296" y="384"/>
                </a:moveTo>
                <a:lnTo>
                  <a:pt x="960" y="960"/>
                </a:lnTo>
                <a:lnTo>
                  <a:pt x="960" y="480"/>
                </a:lnTo>
                <a:lnTo>
                  <a:pt x="816" y="528"/>
                </a:lnTo>
                <a:lnTo>
                  <a:pt x="720" y="240"/>
                </a:lnTo>
                <a:lnTo>
                  <a:pt x="480" y="624"/>
                </a:lnTo>
                <a:lnTo>
                  <a:pt x="288" y="0"/>
                </a:lnTo>
                <a:lnTo>
                  <a:pt x="0" y="1296"/>
                </a:lnTo>
                <a:lnTo>
                  <a:pt x="528" y="1680"/>
                </a:lnTo>
                <a:lnTo>
                  <a:pt x="1008" y="1488"/>
                </a:lnTo>
                <a:lnTo>
                  <a:pt x="1248" y="1680"/>
                </a:lnTo>
                <a:lnTo>
                  <a:pt x="1728" y="1056"/>
                </a:lnTo>
                <a:lnTo>
                  <a:pt x="1728" y="336"/>
                </a:lnTo>
                <a:lnTo>
                  <a:pt x="1392" y="768"/>
                </a:lnTo>
                <a:lnTo>
                  <a:pt x="1296" y="384"/>
                </a:lnTo>
                <a:close/>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28684" name="Line 39"/>
          <p:cNvSpPr>
            <a:spLocks noChangeShapeType="1"/>
          </p:cNvSpPr>
          <p:nvPr/>
        </p:nvSpPr>
        <p:spPr bwMode="auto">
          <a:xfrm flipV="1">
            <a:off x="2362200" y="3505200"/>
            <a:ext cx="685800" cy="304800"/>
          </a:xfrm>
          <a:prstGeom prst="line">
            <a:avLst/>
          </a:prstGeom>
          <a:noFill/>
          <a:ln w="25400">
            <a:solidFill>
              <a:schemeClr val="accent6">
                <a:lumMod val="75000"/>
              </a:schemeClr>
            </a:solidFill>
            <a:prstDash val="dash"/>
            <a:round/>
            <a:headEnd/>
            <a:tailEnd/>
          </a:ln>
        </p:spPr>
        <p:txBody>
          <a:bodyPr/>
          <a:lstStyle/>
          <a:p>
            <a:endParaRPr lang="en-US"/>
          </a:p>
        </p:txBody>
      </p:sp>
      <p:sp>
        <p:nvSpPr>
          <p:cNvPr id="28692" name="Text Box 43"/>
          <p:cNvSpPr txBox="1">
            <a:spLocks noChangeArrowheads="1"/>
          </p:cNvSpPr>
          <p:nvPr/>
        </p:nvSpPr>
        <p:spPr bwMode="auto">
          <a:xfrm>
            <a:off x="2362200" y="2895600"/>
            <a:ext cx="455574" cy="369332"/>
          </a:xfrm>
          <a:prstGeom prst="rect">
            <a:avLst/>
          </a:prstGeom>
          <a:noFill/>
          <a:ln w="9525">
            <a:noFill/>
            <a:miter lim="800000"/>
            <a:headEnd/>
            <a:tailEnd/>
          </a:ln>
        </p:spPr>
        <p:txBody>
          <a:bodyPr wrap="none">
            <a:spAutoFit/>
          </a:bodyPr>
          <a:lstStyle/>
          <a:p>
            <a:r>
              <a:rPr lang="en-US" i="1" dirty="0" smtClean="0"/>
              <a:t>e</a:t>
            </a:r>
            <a:r>
              <a:rPr lang="en-US" i="1" baseline="-25000" dirty="0" smtClean="0"/>
              <a:t>i</a:t>
            </a:r>
            <a:r>
              <a:rPr lang="en-US" baseline="-25000" dirty="0" smtClean="0"/>
              <a:t>-1</a:t>
            </a:r>
            <a:endParaRPr lang="en-US" baseline="-25000" dirty="0"/>
          </a:p>
        </p:txBody>
      </p:sp>
      <p:sp>
        <p:nvSpPr>
          <p:cNvPr id="28688" name="Text Box 45"/>
          <p:cNvSpPr txBox="1">
            <a:spLocks noChangeArrowheads="1"/>
          </p:cNvSpPr>
          <p:nvPr/>
        </p:nvSpPr>
        <p:spPr bwMode="auto">
          <a:xfrm>
            <a:off x="2971800" y="3505200"/>
            <a:ext cx="715260" cy="369332"/>
          </a:xfrm>
          <a:prstGeom prst="rect">
            <a:avLst/>
          </a:prstGeom>
          <a:noFill/>
          <a:ln w="9525">
            <a:noFill/>
            <a:miter lim="800000"/>
            <a:headEnd/>
            <a:tailEnd/>
          </a:ln>
        </p:spPr>
        <p:txBody>
          <a:bodyPr wrap="none">
            <a:spAutoFit/>
          </a:bodyPr>
          <a:lstStyle/>
          <a:p>
            <a:r>
              <a:rPr lang="en-US" i="1" dirty="0" smtClean="0"/>
              <a:t>h</a:t>
            </a:r>
            <a:r>
              <a:rPr lang="en-US" dirty="0" smtClean="0"/>
              <a:t>(</a:t>
            </a:r>
            <a:r>
              <a:rPr lang="en-US" i="1" dirty="0" smtClean="0"/>
              <a:t>e</a:t>
            </a:r>
            <a:r>
              <a:rPr lang="en-US" i="1" baseline="-25000" dirty="0" smtClean="0"/>
              <a:t>i</a:t>
            </a:r>
            <a:r>
              <a:rPr lang="en-US" baseline="-25000" dirty="0" smtClean="0"/>
              <a:t>-1</a:t>
            </a:r>
            <a:r>
              <a:rPr lang="en-US" dirty="0" smtClean="0"/>
              <a:t>)</a:t>
            </a:r>
            <a:endParaRPr lang="en-US" dirty="0"/>
          </a:p>
        </p:txBody>
      </p:sp>
      <p:sp>
        <p:nvSpPr>
          <p:cNvPr id="28690" name="Line 48"/>
          <p:cNvSpPr>
            <a:spLocks noChangeShapeType="1"/>
          </p:cNvSpPr>
          <p:nvPr/>
        </p:nvSpPr>
        <p:spPr bwMode="auto">
          <a:xfrm>
            <a:off x="381000" y="3810000"/>
            <a:ext cx="3886200" cy="0"/>
          </a:xfrm>
          <a:prstGeom prst="line">
            <a:avLst/>
          </a:prstGeom>
          <a:noFill/>
          <a:ln w="28575">
            <a:solidFill>
              <a:srgbClr val="00B050"/>
            </a:solidFill>
            <a:prstDash val="dash"/>
            <a:round/>
            <a:headEnd/>
            <a:tailEnd/>
          </a:ln>
        </p:spPr>
        <p:txBody>
          <a:bodyPr/>
          <a:lstStyle/>
          <a:p>
            <a:endParaRPr lang="en-US"/>
          </a:p>
        </p:txBody>
      </p:sp>
      <p:sp>
        <p:nvSpPr>
          <p:cNvPr id="42" name="Text Box 112"/>
          <p:cNvSpPr txBox="1">
            <a:spLocks noChangeArrowheads="1"/>
          </p:cNvSpPr>
          <p:nvPr/>
        </p:nvSpPr>
        <p:spPr bwMode="auto">
          <a:xfrm>
            <a:off x="4724400" y="1828800"/>
            <a:ext cx="4419600" cy="3139321"/>
          </a:xfrm>
          <a:prstGeom prst="rect">
            <a:avLst/>
          </a:prstGeom>
          <a:noFill/>
          <a:ln w="9525">
            <a:noFill/>
            <a:miter lim="800000"/>
            <a:headEnd/>
            <a:tailEnd/>
          </a:ln>
        </p:spPr>
        <p:txBody>
          <a:bodyPr wrap="square">
            <a:spAutoFit/>
          </a:bodyPr>
          <a:lstStyle/>
          <a:p>
            <a:pPr marL="457200" indent="-457200"/>
            <a:r>
              <a:rPr lang="en-US" b="1" dirty="0" err="1" smtClean="0"/>
              <a:t>HandleMergeVertex</a:t>
            </a:r>
            <a:r>
              <a:rPr lang="en-US" dirty="0" smtClean="0"/>
              <a:t>(</a:t>
            </a:r>
            <a:r>
              <a:rPr lang="en-US" i="1" dirty="0" smtClean="0"/>
              <a:t>v</a:t>
            </a:r>
            <a:r>
              <a:rPr lang="en-US" i="1" baseline="-25000" dirty="0" smtClean="0"/>
              <a:t>i</a:t>
            </a:r>
            <a:r>
              <a:rPr lang="en-US" dirty="0" smtClean="0"/>
              <a:t>)</a:t>
            </a:r>
            <a:endParaRPr lang="en-US" dirty="0"/>
          </a:p>
          <a:p>
            <a:pPr marL="457200" indent="-457200">
              <a:buFontTx/>
              <a:buAutoNum type="arabicPeriod"/>
            </a:pPr>
            <a:r>
              <a:rPr lang="en-US" dirty="0">
                <a:solidFill>
                  <a:srgbClr val="00B050"/>
                </a:solidFill>
              </a:rPr>
              <a:t>if</a:t>
            </a:r>
            <a:r>
              <a:rPr lang="en-US" dirty="0"/>
              <a:t> </a:t>
            </a:r>
            <a:r>
              <a:rPr lang="en-US" i="1" dirty="0" smtClean="0"/>
              <a:t>h</a:t>
            </a:r>
            <a:r>
              <a:rPr lang="en-US" dirty="0" smtClean="0"/>
              <a:t>(</a:t>
            </a:r>
            <a:r>
              <a:rPr lang="en-US" i="1" dirty="0" smtClean="0"/>
              <a:t>e</a:t>
            </a:r>
            <a:r>
              <a:rPr lang="en-US" i="1" baseline="-25000" dirty="0" smtClean="0"/>
              <a:t>i</a:t>
            </a:r>
            <a:r>
              <a:rPr lang="en-US" baseline="-25000" dirty="0" smtClean="0"/>
              <a:t>-1</a:t>
            </a:r>
            <a:r>
              <a:rPr lang="en-US" dirty="0" smtClean="0"/>
              <a:t>) </a:t>
            </a:r>
            <a:r>
              <a:rPr lang="el-GR" dirty="0" smtClean="0"/>
              <a:t>είναι </a:t>
            </a:r>
            <a:r>
              <a:rPr lang="el-GR" dirty="0" err="1" smtClean="0"/>
              <a:t>συγχωνευτική</a:t>
            </a:r>
            <a:endParaRPr lang="en-US" dirty="0"/>
          </a:p>
          <a:p>
            <a:pPr marL="457200" indent="-457200">
              <a:buFontTx/>
              <a:buAutoNum type="arabicPeriod"/>
            </a:pPr>
            <a:r>
              <a:rPr lang="en-US" dirty="0">
                <a:sym typeface="Symbol" pitchFamily="18" charset="2"/>
              </a:rPr>
              <a:t>      </a:t>
            </a:r>
            <a:r>
              <a:rPr lang="en-US" dirty="0">
                <a:solidFill>
                  <a:srgbClr val="00B050"/>
                </a:solidFill>
                <a:sym typeface="Symbol" pitchFamily="18" charset="2"/>
              </a:rPr>
              <a:t>then</a:t>
            </a:r>
            <a:r>
              <a:rPr lang="en-US" dirty="0">
                <a:sym typeface="Symbol" pitchFamily="18" charset="2"/>
              </a:rPr>
              <a:t>  </a:t>
            </a:r>
            <a:r>
              <a:rPr lang="el-GR" dirty="0" smtClean="0">
                <a:sym typeface="Symbol" pitchFamily="18" charset="2"/>
              </a:rPr>
              <a:t>ένθεση της διαγωνίου</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μεταξύ </a:t>
            </a:r>
            <a:r>
              <a:rPr lang="en-US" i="1" dirty="0" smtClean="0"/>
              <a:t>v</a:t>
            </a:r>
            <a:r>
              <a:rPr lang="en-US" i="1" baseline="-25000" dirty="0" smtClean="0"/>
              <a:t>i</a:t>
            </a:r>
            <a:r>
              <a:rPr lang="en-US" dirty="0" smtClean="0">
                <a:sym typeface="Symbol" pitchFamily="18" charset="2"/>
              </a:rPr>
              <a:t> </a:t>
            </a:r>
            <a:r>
              <a:rPr lang="el-GR" dirty="0" smtClean="0">
                <a:sym typeface="Symbol" pitchFamily="18" charset="2"/>
              </a:rPr>
              <a:t>και</a:t>
            </a:r>
            <a:r>
              <a:rPr lang="en-US" dirty="0" smtClean="0">
                <a:sym typeface="Symbol" pitchFamily="18" charset="2"/>
              </a:rPr>
              <a:t> </a:t>
            </a:r>
            <a:r>
              <a:rPr lang="en-US" i="1" dirty="0" smtClean="0">
                <a:sym typeface="Symbol" pitchFamily="18" charset="2"/>
              </a:rPr>
              <a:t>h</a:t>
            </a:r>
            <a:r>
              <a:rPr lang="en-US" dirty="0" smtClean="0">
                <a:sym typeface="Symbol" pitchFamily="18" charset="2"/>
              </a:rPr>
              <a:t>(</a:t>
            </a:r>
            <a:r>
              <a:rPr lang="en-US" i="1" dirty="0" smtClean="0"/>
              <a:t>e</a:t>
            </a:r>
            <a:r>
              <a:rPr lang="en-US" i="1" baseline="-25000" dirty="0" smtClean="0"/>
              <a:t>i</a:t>
            </a:r>
            <a:r>
              <a:rPr lang="en-US" baseline="-25000" dirty="0" smtClean="0"/>
              <a:t>-1</a:t>
            </a:r>
            <a:r>
              <a:rPr lang="en-US" dirty="0" smtClean="0">
                <a:sym typeface="Symbol" pitchFamily="18" charset="2"/>
              </a:rPr>
              <a:t>) </a:t>
            </a:r>
            <a:r>
              <a:rPr lang="el-GR" dirty="0" smtClean="0">
                <a:sym typeface="Symbol" pitchFamily="18" charset="2"/>
              </a:rPr>
              <a:t>στο </a:t>
            </a:r>
            <a:r>
              <a:rPr lang="en-US" b="1" i="1" dirty="0" smtClean="0">
                <a:solidFill>
                  <a:srgbClr val="C00000"/>
                </a:solidFill>
                <a:sym typeface="Symbol" pitchFamily="18" charset="2"/>
              </a:rPr>
              <a:t>D</a:t>
            </a:r>
            <a:endParaRPr lang="en-US" b="1" i="1" dirty="0">
              <a:solidFill>
                <a:srgbClr val="C00000"/>
              </a:solidFill>
              <a:sym typeface="Symbol" pitchFamily="18" charset="2"/>
            </a:endParaRPr>
          </a:p>
          <a:p>
            <a:pPr marL="457200" indent="-457200"/>
            <a:r>
              <a:rPr lang="en-US" dirty="0">
                <a:sym typeface="Symbol" pitchFamily="18" charset="2"/>
              </a:rPr>
              <a:t>3.   </a:t>
            </a:r>
            <a:r>
              <a:rPr lang="en-US" b="1" i="1" dirty="0">
                <a:solidFill>
                  <a:srgbClr val="C00000"/>
                </a:solidFill>
                <a:sym typeface="Symbol" pitchFamily="18" charset="2"/>
              </a:rPr>
              <a:t>T</a:t>
            </a:r>
            <a:r>
              <a:rPr lang="en-US" b="1" i="1" dirty="0">
                <a:sym typeface="Symbol" pitchFamily="18" charset="2"/>
              </a:rPr>
              <a:t> </a:t>
            </a:r>
            <a:r>
              <a:rPr lang="en-US" dirty="0">
                <a:sym typeface="Symbol" pitchFamily="18" charset="2"/>
              </a:rPr>
              <a:t>   </a:t>
            </a:r>
            <a:r>
              <a:rPr lang="en-US" b="1" i="1" dirty="0">
                <a:solidFill>
                  <a:srgbClr val="C00000"/>
                </a:solidFill>
                <a:sym typeface="Symbol" pitchFamily="18" charset="2"/>
              </a:rPr>
              <a:t>T</a:t>
            </a:r>
            <a:r>
              <a:rPr lang="en-US" dirty="0">
                <a:sym typeface="Symbol" pitchFamily="18" charset="2"/>
              </a:rPr>
              <a:t> – </a:t>
            </a:r>
            <a:r>
              <a:rPr lang="en-US" dirty="0" smtClean="0">
                <a:sym typeface="Symbol" pitchFamily="18" charset="2"/>
              </a:rPr>
              <a:t>{</a:t>
            </a:r>
            <a:r>
              <a:rPr lang="en-US" i="1" dirty="0" smtClean="0"/>
              <a:t>e</a:t>
            </a:r>
            <a:r>
              <a:rPr lang="en-US" i="1" baseline="-25000" dirty="0" smtClean="0"/>
              <a:t>i</a:t>
            </a:r>
            <a:r>
              <a:rPr lang="en-US" baseline="-25000" dirty="0" smtClean="0"/>
              <a:t>-1</a:t>
            </a:r>
            <a:r>
              <a:rPr lang="en-US" dirty="0" smtClean="0">
                <a:sym typeface="Symbol" pitchFamily="18" charset="2"/>
              </a:rPr>
              <a:t>}</a:t>
            </a:r>
            <a:endParaRPr lang="en-US" dirty="0">
              <a:sym typeface="Symbol" pitchFamily="18" charset="2"/>
            </a:endParaRPr>
          </a:p>
          <a:p>
            <a:pPr marL="457200" indent="-457200">
              <a:buFontTx/>
              <a:buAutoNum type="arabicPeriod" startAt="4"/>
            </a:pPr>
            <a:r>
              <a:rPr lang="el-GR" dirty="0" smtClean="0">
                <a:sym typeface="Symbol" pitchFamily="18" charset="2"/>
              </a:rPr>
              <a:t>Αναζήτηση στο </a:t>
            </a:r>
            <a:r>
              <a:rPr lang="en-US" b="1" i="1" dirty="0" smtClean="0">
                <a:solidFill>
                  <a:srgbClr val="C00000"/>
                </a:solidFill>
                <a:sym typeface="Symbol" pitchFamily="18" charset="2"/>
              </a:rPr>
              <a:t>T</a:t>
            </a:r>
            <a:r>
              <a:rPr lang="en-US" dirty="0" smtClean="0">
                <a:solidFill>
                  <a:srgbClr val="C00000"/>
                </a:solidFill>
                <a:sym typeface="Symbol" pitchFamily="18" charset="2"/>
              </a:rPr>
              <a:t> </a:t>
            </a:r>
            <a:r>
              <a:rPr lang="el-GR" dirty="0" smtClean="0">
                <a:sym typeface="Symbol" pitchFamily="18" charset="2"/>
              </a:rPr>
              <a:t> για εύρεση ακμής</a:t>
            </a:r>
            <a:r>
              <a:rPr lang="en-US" dirty="0" smtClean="0">
                <a:sym typeface="Symbol" pitchFamily="18" charset="2"/>
              </a:rPr>
              <a:t> </a:t>
            </a:r>
            <a:r>
              <a:rPr lang="en-US" i="1" dirty="0" err="1" smtClean="0"/>
              <a:t>e</a:t>
            </a:r>
            <a:r>
              <a:rPr lang="en-US" i="1" baseline="-25000" dirty="0" err="1" smtClean="0"/>
              <a:t>j</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αμέσως αριστερά της</a:t>
            </a:r>
            <a:r>
              <a:rPr lang="en-US" dirty="0" smtClean="0">
                <a:sym typeface="Symbol" pitchFamily="18" charset="2"/>
              </a:rPr>
              <a:t> </a:t>
            </a:r>
            <a:r>
              <a:rPr lang="en-US" i="1" dirty="0" smtClean="0"/>
              <a:t>v</a:t>
            </a:r>
            <a:r>
              <a:rPr lang="en-US" i="1" baseline="-25000" dirty="0" smtClean="0"/>
              <a:t>i</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5.   </a:t>
            </a:r>
            <a:r>
              <a:rPr lang="en-US" dirty="0">
                <a:solidFill>
                  <a:srgbClr val="00B050"/>
                </a:solidFill>
              </a:rPr>
              <a:t>if</a:t>
            </a:r>
            <a:r>
              <a:rPr lang="en-US" dirty="0"/>
              <a:t> </a:t>
            </a:r>
            <a:r>
              <a:rPr lang="en-US" i="1" dirty="0" smtClean="0"/>
              <a:t>h</a:t>
            </a:r>
            <a:r>
              <a:rPr lang="en-US" dirty="0" smtClean="0"/>
              <a:t>(</a:t>
            </a:r>
            <a:r>
              <a:rPr lang="en-US" i="1" dirty="0" err="1" smtClean="0"/>
              <a:t>e</a:t>
            </a:r>
            <a:r>
              <a:rPr lang="en-US" i="1" baseline="-25000" dirty="0" err="1" smtClean="0"/>
              <a:t>j</a:t>
            </a:r>
            <a:r>
              <a:rPr lang="en-US" dirty="0" smtClean="0"/>
              <a:t>) </a:t>
            </a:r>
            <a:r>
              <a:rPr lang="el-GR" dirty="0" smtClean="0"/>
              <a:t>είναι </a:t>
            </a:r>
            <a:r>
              <a:rPr lang="el-GR" dirty="0" err="1" smtClean="0"/>
              <a:t>συγχωνευτική</a:t>
            </a:r>
            <a:endParaRPr lang="en-US" dirty="0"/>
          </a:p>
          <a:p>
            <a:pPr marL="457200" indent="-457200"/>
            <a:r>
              <a:rPr lang="en-US" dirty="0">
                <a:sym typeface="Symbol" pitchFamily="18" charset="2"/>
              </a:rPr>
              <a:t>            </a:t>
            </a:r>
            <a:r>
              <a:rPr lang="en-US" dirty="0">
                <a:solidFill>
                  <a:srgbClr val="00B050"/>
                </a:solidFill>
                <a:sym typeface="Symbol" pitchFamily="18" charset="2"/>
              </a:rPr>
              <a:t>then</a:t>
            </a:r>
            <a:r>
              <a:rPr lang="en-US" dirty="0">
                <a:sym typeface="Symbol" pitchFamily="18" charset="2"/>
              </a:rPr>
              <a:t>  </a:t>
            </a:r>
            <a:r>
              <a:rPr lang="el-GR" dirty="0" smtClean="0">
                <a:sym typeface="Symbol" pitchFamily="18" charset="2"/>
              </a:rPr>
              <a:t>ένθεση της διαγωνίου</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μεταξύ </a:t>
            </a:r>
            <a:r>
              <a:rPr lang="en-US" i="1" dirty="0" smtClean="0"/>
              <a:t>v</a:t>
            </a:r>
            <a:r>
              <a:rPr lang="en-US" i="1" baseline="-25000" dirty="0" smtClean="0"/>
              <a:t>i</a:t>
            </a:r>
            <a:r>
              <a:rPr lang="en-US" dirty="0" smtClean="0">
                <a:sym typeface="Symbol" pitchFamily="18" charset="2"/>
              </a:rPr>
              <a:t> </a:t>
            </a:r>
            <a:r>
              <a:rPr lang="el-GR" dirty="0" smtClean="0">
                <a:sym typeface="Symbol" pitchFamily="18" charset="2"/>
              </a:rPr>
              <a:t>και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j</a:t>
            </a:r>
            <a:r>
              <a:rPr lang="en-US" dirty="0" smtClean="0">
                <a:sym typeface="Symbol" pitchFamily="18" charset="2"/>
              </a:rPr>
              <a:t>) </a:t>
            </a:r>
            <a:r>
              <a:rPr lang="el-GR" dirty="0" smtClean="0">
                <a:sym typeface="Symbol" pitchFamily="18" charset="2"/>
              </a:rPr>
              <a:t>στο </a:t>
            </a:r>
            <a:r>
              <a:rPr lang="en-US" b="1" i="1" dirty="0" smtClean="0">
                <a:solidFill>
                  <a:srgbClr val="C00000"/>
                </a:solidFill>
                <a:sym typeface="Symbol" pitchFamily="18" charset="2"/>
              </a:rPr>
              <a:t>D</a:t>
            </a:r>
            <a:endParaRPr lang="en-US" b="1" i="1" dirty="0">
              <a:solidFill>
                <a:srgbClr val="C00000"/>
              </a:solidFill>
              <a:sym typeface="Symbol" pitchFamily="18" charset="2"/>
            </a:endParaRPr>
          </a:p>
          <a:p>
            <a:pPr marL="457200" indent="-457200"/>
            <a:r>
              <a:rPr lang="en-US" dirty="0">
                <a:sym typeface="Symbol" pitchFamily="18" charset="2"/>
              </a:rPr>
              <a:t>6.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j</a:t>
            </a:r>
            <a:r>
              <a:rPr lang="en-US" dirty="0" smtClean="0">
                <a:sym typeface="Symbol" pitchFamily="18" charset="2"/>
              </a:rPr>
              <a:t>) </a:t>
            </a:r>
            <a:r>
              <a:rPr lang="en-US" dirty="0">
                <a:sym typeface="Symbol" pitchFamily="18" charset="2"/>
              </a:rPr>
              <a:t> </a:t>
            </a:r>
            <a:r>
              <a:rPr lang="en-US" i="1" dirty="0" smtClean="0"/>
              <a:t>v</a:t>
            </a:r>
            <a:r>
              <a:rPr lang="en-US" i="1" baseline="-25000" dirty="0" smtClean="0"/>
              <a:t>i</a:t>
            </a:r>
            <a:r>
              <a:rPr lang="en-US" dirty="0" smtClean="0">
                <a:sym typeface="Symbol" pitchFamily="18" charset="2"/>
              </a:rPr>
              <a:t> </a:t>
            </a:r>
            <a:endParaRPr lang="en-US" dirty="0">
              <a:sym typeface="Symbol" pitchFamily="18" charset="2"/>
            </a:endParaRPr>
          </a:p>
        </p:txBody>
      </p:sp>
      <p:sp>
        <p:nvSpPr>
          <p:cNvPr id="43" name="AutoShape 133"/>
          <p:cNvSpPr>
            <a:spLocks/>
          </p:cNvSpPr>
          <p:nvPr/>
        </p:nvSpPr>
        <p:spPr bwMode="auto">
          <a:xfrm>
            <a:off x="4589929" y="3931023"/>
            <a:ext cx="197223" cy="829235"/>
          </a:xfrm>
          <a:prstGeom prst="leftBrace">
            <a:avLst>
              <a:gd name="adj1" fmla="val 41667"/>
              <a:gd name="adj2" fmla="val 50000"/>
            </a:avLst>
          </a:prstGeom>
          <a:noFill/>
          <a:ln w="28575">
            <a:solidFill>
              <a:schemeClr val="tx1"/>
            </a:solidFill>
            <a:round/>
            <a:headEnd/>
            <a:tailEnd/>
          </a:ln>
        </p:spPr>
        <p:txBody>
          <a:bodyPr wrap="none" anchor="ctr"/>
          <a:lstStyle/>
          <a:p>
            <a:endParaRPr lang="en-US" dirty="0"/>
          </a:p>
        </p:txBody>
      </p:sp>
      <p:sp>
        <p:nvSpPr>
          <p:cNvPr id="28682" name="Oval 36"/>
          <p:cNvSpPr>
            <a:spLocks noChangeArrowheads="1"/>
          </p:cNvSpPr>
          <p:nvPr/>
        </p:nvSpPr>
        <p:spPr bwMode="auto">
          <a:xfrm>
            <a:off x="1552575" y="3216275"/>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28685" name="Oval 40"/>
          <p:cNvSpPr>
            <a:spLocks noChangeArrowheads="1"/>
          </p:cNvSpPr>
          <p:nvPr/>
        </p:nvSpPr>
        <p:spPr bwMode="auto">
          <a:xfrm>
            <a:off x="2987675" y="3463925"/>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28686" name="Oval 41"/>
          <p:cNvSpPr>
            <a:spLocks noChangeArrowheads="1"/>
          </p:cNvSpPr>
          <p:nvPr/>
        </p:nvSpPr>
        <p:spPr bwMode="auto">
          <a:xfrm>
            <a:off x="2320925" y="3738563"/>
            <a:ext cx="109538" cy="109537"/>
          </a:xfrm>
          <a:prstGeom prst="ellipse">
            <a:avLst/>
          </a:prstGeom>
          <a:solidFill>
            <a:srgbClr val="00FF00"/>
          </a:solidFill>
          <a:ln w="9525">
            <a:solidFill>
              <a:srgbClr val="00FF00"/>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152400"/>
            <a:ext cx="7772400" cy="1143000"/>
          </a:xfrm>
        </p:spPr>
        <p:txBody>
          <a:bodyPr>
            <a:normAutofit fontScale="90000"/>
          </a:bodyPr>
          <a:lstStyle/>
          <a:p>
            <a:r>
              <a:rPr lang="el-GR" dirty="0" smtClean="0">
                <a:latin typeface="Arial" charset="0"/>
              </a:rPr>
              <a:t>Διαχείριση Κανονικής Κορυφής</a:t>
            </a:r>
            <a:endParaRPr lang="en-US" dirty="0" smtClean="0">
              <a:latin typeface="Arial" charset="0"/>
            </a:endParaRPr>
          </a:p>
        </p:txBody>
      </p:sp>
      <p:sp>
        <p:nvSpPr>
          <p:cNvPr id="29700" name="Text Box 4"/>
          <p:cNvSpPr txBox="1">
            <a:spLocks noChangeArrowheads="1"/>
          </p:cNvSpPr>
          <p:nvPr/>
        </p:nvSpPr>
        <p:spPr bwMode="auto">
          <a:xfrm>
            <a:off x="555625" y="-192087"/>
            <a:ext cx="184150" cy="366712"/>
          </a:xfrm>
          <a:prstGeom prst="rect">
            <a:avLst/>
          </a:prstGeom>
          <a:noFill/>
          <a:ln w="9525">
            <a:noFill/>
            <a:miter lim="800000"/>
            <a:headEnd/>
            <a:tailEnd/>
          </a:ln>
        </p:spPr>
        <p:txBody>
          <a:bodyPr wrap="none">
            <a:spAutoFit/>
          </a:bodyPr>
          <a:lstStyle/>
          <a:p>
            <a:endParaRPr lang="en-US" sz="1800"/>
          </a:p>
        </p:txBody>
      </p:sp>
      <p:sp>
        <p:nvSpPr>
          <p:cNvPr id="861295" name="Oval 111"/>
          <p:cNvSpPr>
            <a:spLocks noChangeArrowheads="1"/>
          </p:cNvSpPr>
          <p:nvPr/>
        </p:nvSpPr>
        <p:spPr bwMode="auto">
          <a:xfrm>
            <a:off x="1746504" y="2496312"/>
            <a:ext cx="533400" cy="381000"/>
          </a:xfrm>
          <a:prstGeom prst="ellipse">
            <a:avLst/>
          </a:prstGeom>
          <a:noFill/>
          <a:ln w="19050">
            <a:solidFill>
              <a:srgbClr val="C00000"/>
            </a:solidFill>
            <a:prstDash val="dash"/>
            <a:round/>
            <a:headEnd/>
            <a:tailEnd/>
          </a:ln>
        </p:spPr>
        <p:txBody>
          <a:bodyPr wrap="none" anchor="ctr"/>
          <a:lstStyle/>
          <a:p>
            <a:endParaRPr lang="en-US"/>
          </a:p>
        </p:txBody>
      </p:sp>
      <p:sp>
        <p:nvSpPr>
          <p:cNvPr id="861296" name="Oval 112"/>
          <p:cNvSpPr>
            <a:spLocks noChangeArrowheads="1"/>
          </p:cNvSpPr>
          <p:nvPr/>
        </p:nvSpPr>
        <p:spPr bwMode="auto">
          <a:xfrm>
            <a:off x="649224" y="2868168"/>
            <a:ext cx="533400" cy="381000"/>
          </a:xfrm>
          <a:prstGeom prst="ellipse">
            <a:avLst/>
          </a:prstGeom>
          <a:noFill/>
          <a:ln w="19050">
            <a:solidFill>
              <a:srgbClr val="C00000"/>
            </a:solidFill>
            <a:prstDash val="dash"/>
            <a:round/>
            <a:headEnd/>
            <a:tailEnd/>
          </a:ln>
        </p:spPr>
        <p:txBody>
          <a:bodyPr wrap="none" anchor="ctr"/>
          <a:lstStyle/>
          <a:p>
            <a:endParaRPr lang="en-US"/>
          </a:p>
        </p:txBody>
      </p:sp>
      <p:sp>
        <p:nvSpPr>
          <p:cNvPr id="29753" name="Text Box 115"/>
          <p:cNvSpPr txBox="1">
            <a:spLocks noChangeArrowheads="1"/>
          </p:cNvSpPr>
          <p:nvPr/>
        </p:nvSpPr>
        <p:spPr bwMode="auto">
          <a:xfrm>
            <a:off x="4800600" y="1295400"/>
            <a:ext cx="4475264" cy="4801314"/>
          </a:xfrm>
          <a:prstGeom prst="rect">
            <a:avLst/>
          </a:prstGeom>
          <a:noFill/>
          <a:ln w="9525">
            <a:noFill/>
            <a:miter lim="800000"/>
            <a:headEnd/>
            <a:tailEnd/>
          </a:ln>
        </p:spPr>
        <p:txBody>
          <a:bodyPr wrap="none">
            <a:spAutoFit/>
          </a:bodyPr>
          <a:lstStyle/>
          <a:p>
            <a:pPr marL="457200" indent="-457200"/>
            <a:r>
              <a:rPr lang="en-US" b="1" dirty="0" err="1" smtClean="0"/>
              <a:t>HandleRegularVertex</a:t>
            </a:r>
            <a:r>
              <a:rPr lang="en-US" dirty="0" smtClean="0"/>
              <a:t>(</a:t>
            </a:r>
            <a:r>
              <a:rPr lang="en-US" i="1" dirty="0" smtClean="0"/>
              <a:t>v</a:t>
            </a:r>
            <a:r>
              <a:rPr lang="en-US" baseline="-25000" dirty="0" smtClean="0"/>
              <a:t>i</a:t>
            </a:r>
            <a:r>
              <a:rPr lang="en-US" dirty="0" smtClean="0"/>
              <a:t>)</a:t>
            </a:r>
            <a:endParaRPr lang="en-US" dirty="0"/>
          </a:p>
          <a:p>
            <a:pPr marL="457200" indent="-457200">
              <a:buFontTx/>
              <a:buAutoNum type="arabicPeriod"/>
            </a:pPr>
            <a:r>
              <a:rPr lang="en-US" dirty="0">
                <a:solidFill>
                  <a:srgbClr val="00B050"/>
                </a:solidFill>
              </a:rPr>
              <a:t>if</a:t>
            </a:r>
            <a:r>
              <a:rPr lang="en-US" dirty="0"/>
              <a:t> </a:t>
            </a:r>
            <a:r>
              <a:rPr lang="el-GR" dirty="0" smtClean="0"/>
              <a:t>το εσωτερικό του πολυγώνου κείται </a:t>
            </a:r>
            <a:endParaRPr lang="en-US" dirty="0"/>
          </a:p>
          <a:p>
            <a:pPr marL="457200" indent="-457200"/>
            <a:r>
              <a:rPr lang="en-US" dirty="0"/>
              <a:t>      </a:t>
            </a:r>
            <a:r>
              <a:rPr lang="el-GR" dirty="0" smtClean="0"/>
              <a:t>στα δεξιά του </a:t>
            </a:r>
            <a:r>
              <a:rPr lang="en-US" i="1" dirty="0" smtClean="0"/>
              <a:t>v</a:t>
            </a:r>
            <a:r>
              <a:rPr lang="en-US" baseline="-25000" dirty="0" smtClean="0"/>
              <a:t>i</a:t>
            </a:r>
            <a:endParaRPr lang="en-US" i="1" dirty="0"/>
          </a:p>
          <a:p>
            <a:pPr marL="457200" indent="-457200"/>
            <a:r>
              <a:rPr lang="en-US" dirty="0"/>
              <a:t>2.      </a:t>
            </a:r>
            <a:r>
              <a:rPr lang="en-US" dirty="0">
                <a:solidFill>
                  <a:srgbClr val="00B050"/>
                </a:solidFill>
              </a:rPr>
              <a:t>then</a:t>
            </a:r>
            <a:r>
              <a:rPr lang="en-US" dirty="0"/>
              <a:t> </a:t>
            </a:r>
            <a:r>
              <a:rPr lang="en-US" dirty="0">
                <a:solidFill>
                  <a:srgbClr val="00B050"/>
                </a:solidFill>
              </a:rPr>
              <a:t>if </a:t>
            </a:r>
            <a:r>
              <a:rPr lang="en-US" i="1" dirty="0" smtClean="0"/>
              <a:t>h</a:t>
            </a:r>
            <a:r>
              <a:rPr lang="en-US" dirty="0" smtClean="0"/>
              <a:t>(</a:t>
            </a:r>
            <a:r>
              <a:rPr lang="en-US" i="1" dirty="0" err="1" smtClean="0"/>
              <a:t>e</a:t>
            </a:r>
            <a:r>
              <a:rPr lang="en-US" i="1" baseline="-25000" dirty="0" err="1" smtClean="0"/>
              <a:t>i</a:t>
            </a:r>
            <a:r>
              <a:rPr lang="el-GR" baseline="-25000" dirty="0" smtClean="0"/>
              <a:t>-1</a:t>
            </a:r>
            <a:r>
              <a:rPr lang="en-US" dirty="0" smtClean="0"/>
              <a:t>) </a:t>
            </a:r>
            <a:r>
              <a:rPr lang="el-GR" dirty="0" smtClean="0"/>
              <a:t>είναι </a:t>
            </a:r>
            <a:r>
              <a:rPr lang="el-GR" dirty="0" err="1" smtClean="0"/>
              <a:t>συγχωνευτική</a:t>
            </a:r>
            <a:endParaRPr lang="en-US" dirty="0"/>
          </a:p>
          <a:p>
            <a:pPr marL="457200" indent="-457200"/>
            <a:r>
              <a:rPr lang="en-US" dirty="0">
                <a:sym typeface="Symbol" pitchFamily="18" charset="2"/>
              </a:rPr>
              <a:t>3.              </a:t>
            </a:r>
            <a:r>
              <a:rPr lang="en-US" dirty="0">
                <a:solidFill>
                  <a:srgbClr val="00B050"/>
                </a:solidFill>
                <a:sym typeface="Symbol" pitchFamily="18" charset="2"/>
              </a:rPr>
              <a:t>then</a:t>
            </a:r>
            <a:r>
              <a:rPr lang="en-US" dirty="0">
                <a:sym typeface="Symbol" pitchFamily="18" charset="2"/>
              </a:rPr>
              <a:t>   </a:t>
            </a:r>
            <a:r>
              <a:rPr lang="el-GR" dirty="0" smtClean="0">
                <a:sym typeface="Symbol" pitchFamily="18" charset="2"/>
              </a:rPr>
              <a:t>ένθεση της διαγωνίου</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που συνδέει την</a:t>
            </a:r>
            <a:r>
              <a:rPr lang="en-US" dirty="0" smtClean="0">
                <a:sym typeface="Symbol" pitchFamily="18" charset="2"/>
              </a:rPr>
              <a:t> </a:t>
            </a:r>
            <a:r>
              <a:rPr lang="en-US" i="1" dirty="0" smtClean="0"/>
              <a:t>v</a:t>
            </a:r>
            <a:r>
              <a:rPr lang="en-US" i="1" baseline="-25000" dirty="0" smtClean="0"/>
              <a:t>i</a:t>
            </a:r>
            <a:r>
              <a:rPr lang="en-US" dirty="0" smtClean="0">
                <a:sym typeface="Symbol" pitchFamily="18" charset="2"/>
              </a:rPr>
              <a:t> </a:t>
            </a:r>
            <a:r>
              <a:rPr lang="el-GR" dirty="0" smtClean="0">
                <a:sym typeface="Symbol" pitchFamily="18" charset="2"/>
              </a:rPr>
              <a:t>με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i</a:t>
            </a:r>
            <a:r>
              <a:rPr lang="el-GR" baseline="-25000" dirty="0" smtClean="0"/>
              <a:t>-1</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στον </a:t>
            </a:r>
            <a:r>
              <a:rPr lang="en-US" b="1" i="1" dirty="0" smtClean="0">
                <a:solidFill>
                  <a:srgbClr val="C00000"/>
                </a:solidFill>
                <a:sym typeface="Symbol" pitchFamily="18" charset="2"/>
              </a:rPr>
              <a:t>D</a:t>
            </a:r>
            <a:endParaRPr lang="en-US" b="1" i="1" dirty="0">
              <a:solidFill>
                <a:srgbClr val="C00000"/>
              </a:solidFill>
              <a:sym typeface="Symbol" pitchFamily="18" charset="2"/>
            </a:endParaRPr>
          </a:p>
          <a:p>
            <a:pPr marL="457200" indent="-457200"/>
            <a:r>
              <a:rPr lang="en-US" dirty="0">
                <a:sym typeface="Symbol" pitchFamily="18" charset="2"/>
              </a:rPr>
              <a:t>4.              </a:t>
            </a:r>
            <a:r>
              <a:rPr lang="en-US" b="1" i="1" dirty="0">
                <a:solidFill>
                  <a:srgbClr val="C00000"/>
                </a:solidFill>
                <a:sym typeface="Symbol" pitchFamily="18" charset="2"/>
              </a:rPr>
              <a:t>T</a:t>
            </a:r>
            <a:r>
              <a:rPr lang="en-US" b="1" i="1" dirty="0">
                <a:sym typeface="Symbol" pitchFamily="18" charset="2"/>
              </a:rPr>
              <a:t> </a:t>
            </a:r>
            <a:r>
              <a:rPr lang="en-US" dirty="0">
                <a:sym typeface="Symbol" pitchFamily="18" charset="2"/>
              </a:rPr>
              <a:t>   </a:t>
            </a:r>
            <a:r>
              <a:rPr lang="en-US" b="1" i="1" dirty="0">
                <a:solidFill>
                  <a:srgbClr val="C00000"/>
                </a:solidFill>
                <a:sym typeface="Symbol" pitchFamily="18" charset="2"/>
              </a:rPr>
              <a:t>T</a:t>
            </a:r>
            <a:r>
              <a:rPr lang="en-US" dirty="0">
                <a:solidFill>
                  <a:srgbClr val="C00000"/>
                </a:solidFill>
                <a:sym typeface="Symbol" pitchFamily="18" charset="2"/>
              </a:rPr>
              <a:t> </a:t>
            </a:r>
            <a:r>
              <a:rPr lang="en-US" dirty="0">
                <a:sym typeface="Symbol" pitchFamily="18" charset="2"/>
              </a:rPr>
              <a:t>– </a:t>
            </a:r>
            <a:r>
              <a:rPr lang="en-US" dirty="0" smtClean="0">
                <a:sym typeface="Symbol" pitchFamily="18" charset="2"/>
              </a:rPr>
              <a:t>{</a:t>
            </a:r>
            <a:r>
              <a:rPr lang="en-US" i="1" dirty="0" err="1" smtClean="0"/>
              <a:t>e</a:t>
            </a:r>
            <a:r>
              <a:rPr lang="en-US" i="1" baseline="-25000" dirty="0" err="1" smtClean="0"/>
              <a:t>i</a:t>
            </a:r>
            <a:r>
              <a:rPr lang="el-GR" baseline="-25000" dirty="0" smtClean="0"/>
              <a:t>-1</a:t>
            </a:r>
            <a:r>
              <a:rPr lang="en-US" dirty="0" smtClean="0">
                <a:sym typeface="Symbol" pitchFamily="18" charset="2"/>
              </a:rPr>
              <a:t>}</a:t>
            </a:r>
            <a:endParaRPr lang="en-US" dirty="0">
              <a:sym typeface="Symbol" pitchFamily="18" charset="2"/>
            </a:endParaRPr>
          </a:p>
          <a:p>
            <a:pPr marL="457200" indent="-457200"/>
            <a:r>
              <a:rPr lang="en-US" dirty="0">
                <a:sym typeface="Symbol" pitchFamily="18" charset="2"/>
              </a:rPr>
              <a:t>5.              </a:t>
            </a:r>
            <a:r>
              <a:rPr lang="en-US" b="1" i="1" dirty="0">
                <a:solidFill>
                  <a:srgbClr val="C00000"/>
                </a:solidFill>
                <a:sym typeface="Symbol" pitchFamily="18" charset="2"/>
              </a:rPr>
              <a:t>T</a:t>
            </a:r>
            <a:r>
              <a:rPr lang="en-US" b="1" i="1" dirty="0">
                <a:sym typeface="Symbol" pitchFamily="18" charset="2"/>
              </a:rPr>
              <a:t> </a:t>
            </a:r>
            <a:r>
              <a:rPr lang="en-US" dirty="0">
                <a:sym typeface="Symbol" pitchFamily="18" charset="2"/>
              </a:rPr>
              <a:t>   </a:t>
            </a:r>
            <a:r>
              <a:rPr lang="en-US" b="1" i="1" dirty="0">
                <a:solidFill>
                  <a:srgbClr val="C00000"/>
                </a:solidFill>
                <a:sym typeface="Symbol" pitchFamily="18" charset="2"/>
              </a:rPr>
              <a:t>T</a:t>
            </a:r>
            <a:r>
              <a:rPr lang="en-US" dirty="0">
                <a:sym typeface="Symbol" pitchFamily="18" charset="2"/>
              </a:rPr>
              <a:t> + </a:t>
            </a:r>
            <a:r>
              <a:rPr lang="en-US" dirty="0" smtClean="0">
                <a:sym typeface="Symbol" pitchFamily="18" charset="2"/>
              </a:rPr>
              <a:t>{</a:t>
            </a:r>
            <a:r>
              <a:rPr lang="en-US" i="1" dirty="0" err="1" smtClean="0"/>
              <a:t>e</a:t>
            </a:r>
            <a:r>
              <a:rPr lang="en-US" i="1" baseline="-25000" dirty="0" err="1" smtClean="0"/>
              <a:t>i</a:t>
            </a:r>
            <a:r>
              <a:rPr lang="en-US" dirty="0" smtClean="0">
                <a:sym typeface="Symbol" pitchFamily="18" charset="2"/>
              </a:rPr>
              <a:t>}</a:t>
            </a:r>
            <a:endParaRPr lang="en-US" dirty="0">
              <a:sym typeface="Symbol" pitchFamily="18" charset="2"/>
            </a:endParaRPr>
          </a:p>
          <a:p>
            <a:pPr marL="457200" indent="-457200"/>
            <a:r>
              <a:rPr lang="en-US" dirty="0">
                <a:sym typeface="Symbol" pitchFamily="18" charset="2"/>
              </a:rPr>
              <a:t>6.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i</a:t>
            </a:r>
            <a:r>
              <a:rPr lang="en-US" dirty="0" smtClean="0">
                <a:sym typeface="Symbol" pitchFamily="18" charset="2"/>
              </a:rPr>
              <a:t>)  </a:t>
            </a:r>
            <a:r>
              <a:rPr lang="en-US" dirty="0">
                <a:sym typeface="Symbol" pitchFamily="18" charset="2"/>
              </a:rPr>
              <a:t>  </a:t>
            </a:r>
            <a:r>
              <a:rPr lang="en-US" i="1" dirty="0" smtClean="0"/>
              <a:t>v</a:t>
            </a:r>
            <a:r>
              <a:rPr lang="en-US" i="1" baseline="-25000" dirty="0" smtClean="0"/>
              <a:t>i</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7.      </a:t>
            </a:r>
            <a:r>
              <a:rPr lang="en-US" dirty="0">
                <a:solidFill>
                  <a:srgbClr val="00B050"/>
                </a:solidFill>
                <a:sym typeface="Symbol" pitchFamily="18" charset="2"/>
              </a:rPr>
              <a:t>else</a:t>
            </a:r>
            <a:r>
              <a:rPr lang="en-US" dirty="0">
                <a:sym typeface="Symbol" pitchFamily="18" charset="2"/>
              </a:rPr>
              <a:t> </a:t>
            </a:r>
            <a:r>
              <a:rPr lang="el-GR" dirty="0" smtClean="0">
                <a:sym typeface="Symbol" pitchFamily="18" charset="2"/>
              </a:rPr>
              <a:t>αναζήτηση στο</a:t>
            </a:r>
            <a:r>
              <a:rPr lang="en-US" dirty="0" smtClean="0">
                <a:sym typeface="Symbol" pitchFamily="18" charset="2"/>
              </a:rPr>
              <a:t> </a:t>
            </a:r>
            <a:r>
              <a:rPr lang="en-US" b="1" i="1" dirty="0">
                <a:solidFill>
                  <a:srgbClr val="C00000"/>
                </a:solidFill>
                <a:sym typeface="Symbol" pitchFamily="18" charset="2"/>
              </a:rPr>
              <a:t>T</a:t>
            </a:r>
            <a:r>
              <a:rPr lang="en-US" dirty="0">
                <a:sym typeface="Symbol" pitchFamily="18" charset="2"/>
              </a:rPr>
              <a:t> </a:t>
            </a:r>
            <a:r>
              <a:rPr lang="el-GR" dirty="0" smtClean="0">
                <a:sym typeface="Symbol" pitchFamily="18" charset="2"/>
              </a:rPr>
              <a:t>για την ακμή </a:t>
            </a:r>
            <a:r>
              <a:rPr lang="en-US" i="1" dirty="0" err="1" smtClean="0"/>
              <a:t>e</a:t>
            </a:r>
            <a:r>
              <a:rPr lang="en-US" i="1" baseline="-25000" dirty="0" err="1" smtClean="0"/>
              <a:t>j</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αμέσως αριστερά της</a:t>
            </a:r>
            <a:r>
              <a:rPr lang="en-US" dirty="0" smtClean="0">
                <a:sym typeface="Symbol" pitchFamily="18" charset="2"/>
              </a:rPr>
              <a:t> </a:t>
            </a:r>
            <a:r>
              <a:rPr lang="en-US" i="1" dirty="0" smtClean="0"/>
              <a:t>v</a:t>
            </a:r>
            <a:r>
              <a:rPr lang="en-US" i="1" baseline="-25000" dirty="0" smtClean="0"/>
              <a:t>i</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8.              </a:t>
            </a:r>
            <a:r>
              <a:rPr lang="en-US" dirty="0">
                <a:solidFill>
                  <a:srgbClr val="00B050"/>
                </a:solidFill>
              </a:rPr>
              <a:t>if</a:t>
            </a:r>
            <a:r>
              <a:rPr lang="en-US" dirty="0"/>
              <a:t> </a:t>
            </a:r>
            <a:r>
              <a:rPr lang="en-US" i="1" dirty="0" smtClean="0"/>
              <a:t>h</a:t>
            </a:r>
            <a:r>
              <a:rPr lang="en-US" dirty="0" smtClean="0"/>
              <a:t>(</a:t>
            </a:r>
            <a:r>
              <a:rPr lang="en-US" i="1" dirty="0" err="1" smtClean="0"/>
              <a:t>e</a:t>
            </a:r>
            <a:r>
              <a:rPr lang="en-US" i="1" baseline="-25000" dirty="0" err="1" smtClean="0"/>
              <a:t>j</a:t>
            </a:r>
            <a:r>
              <a:rPr lang="en-US" dirty="0" smtClean="0"/>
              <a:t>) </a:t>
            </a:r>
            <a:r>
              <a:rPr lang="el-GR" dirty="0" smtClean="0"/>
              <a:t>είναι </a:t>
            </a:r>
            <a:r>
              <a:rPr lang="el-GR" dirty="0" err="1" smtClean="0"/>
              <a:t>συγχωνευτική</a:t>
            </a:r>
            <a:endParaRPr lang="en-US" dirty="0"/>
          </a:p>
          <a:p>
            <a:pPr marL="457200" indent="-457200"/>
            <a:r>
              <a:rPr lang="en-US" dirty="0">
                <a:sym typeface="Symbol" pitchFamily="18" charset="2"/>
              </a:rPr>
              <a:t>                    </a:t>
            </a:r>
            <a:r>
              <a:rPr lang="en-US" dirty="0">
                <a:solidFill>
                  <a:srgbClr val="00B050"/>
                </a:solidFill>
                <a:sym typeface="Symbol" pitchFamily="18" charset="2"/>
              </a:rPr>
              <a:t>then</a:t>
            </a:r>
            <a:r>
              <a:rPr lang="en-US" dirty="0">
                <a:sym typeface="Symbol" pitchFamily="18" charset="2"/>
              </a:rPr>
              <a:t>  </a:t>
            </a:r>
            <a:r>
              <a:rPr lang="el-GR" dirty="0" smtClean="0">
                <a:sym typeface="Symbol" pitchFamily="18" charset="2"/>
              </a:rPr>
              <a:t>ένθεση της διαγωνίου</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που συνδέει την</a:t>
            </a:r>
            <a:r>
              <a:rPr lang="en-US" dirty="0" smtClean="0">
                <a:sym typeface="Symbol" pitchFamily="18" charset="2"/>
              </a:rPr>
              <a:t> </a:t>
            </a:r>
            <a:r>
              <a:rPr lang="en-US" i="1" dirty="0" smtClean="0"/>
              <a:t>v</a:t>
            </a:r>
            <a:r>
              <a:rPr lang="en-US" i="1" baseline="-25000" dirty="0" smtClean="0"/>
              <a:t>i</a:t>
            </a:r>
            <a:r>
              <a:rPr lang="en-US" dirty="0" smtClean="0">
                <a:sym typeface="Symbol" pitchFamily="18" charset="2"/>
              </a:rPr>
              <a:t> </a:t>
            </a:r>
            <a:r>
              <a:rPr lang="el-GR" dirty="0" smtClean="0">
                <a:sym typeface="Symbol" pitchFamily="18" charset="2"/>
              </a:rPr>
              <a:t>με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j</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στον </a:t>
            </a:r>
            <a:r>
              <a:rPr lang="en-US" b="1" i="1" dirty="0" smtClean="0">
                <a:solidFill>
                  <a:srgbClr val="C00000"/>
                </a:solidFill>
                <a:sym typeface="Symbol" pitchFamily="18" charset="2"/>
              </a:rPr>
              <a:t>D</a:t>
            </a:r>
            <a:endParaRPr lang="en-US" b="1" i="1" dirty="0">
              <a:solidFill>
                <a:srgbClr val="C00000"/>
              </a:solidFill>
              <a:sym typeface="Symbol" pitchFamily="18" charset="2"/>
            </a:endParaRPr>
          </a:p>
          <a:p>
            <a:pPr marL="457200" indent="-457200"/>
            <a:r>
              <a:rPr lang="en-US" dirty="0">
                <a:sym typeface="Symbol" pitchFamily="18" charset="2"/>
              </a:rPr>
              <a:t>9.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j</a:t>
            </a:r>
            <a:r>
              <a:rPr lang="en-US" dirty="0" smtClean="0">
                <a:sym typeface="Symbol" pitchFamily="18" charset="2"/>
              </a:rPr>
              <a:t>) </a:t>
            </a:r>
            <a:r>
              <a:rPr lang="en-US" dirty="0">
                <a:sym typeface="Symbol" pitchFamily="18" charset="2"/>
              </a:rPr>
              <a:t> </a:t>
            </a:r>
            <a:r>
              <a:rPr lang="en-US" i="1" dirty="0" smtClean="0"/>
              <a:t>v</a:t>
            </a:r>
            <a:r>
              <a:rPr lang="en-US" i="1" baseline="-25000" dirty="0" smtClean="0"/>
              <a:t>i</a:t>
            </a:r>
            <a:endParaRPr lang="en-US" dirty="0">
              <a:sym typeface="Symbol" pitchFamily="18" charset="2"/>
            </a:endParaRPr>
          </a:p>
        </p:txBody>
      </p:sp>
      <p:sp>
        <p:nvSpPr>
          <p:cNvPr id="861318" name="Line 134"/>
          <p:cNvSpPr>
            <a:spLocks noChangeShapeType="1"/>
          </p:cNvSpPr>
          <p:nvPr/>
        </p:nvSpPr>
        <p:spPr bwMode="auto">
          <a:xfrm flipV="1">
            <a:off x="1124712" y="2889504"/>
            <a:ext cx="838200" cy="152400"/>
          </a:xfrm>
          <a:prstGeom prst="line">
            <a:avLst/>
          </a:prstGeom>
          <a:noFill/>
          <a:ln w="25400">
            <a:solidFill>
              <a:schemeClr val="accent6">
                <a:lumMod val="75000"/>
              </a:schemeClr>
            </a:solidFill>
            <a:prstDash val="dash"/>
            <a:round/>
            <a:headEnd/>
            <a:tailEnd/>
          </a:ln>
        </p:spPr>
        <p:txBody>
          <a:bodyPr/>
          <a:lstStyle/>
          <a:p>
            <a:endParaRPr lang="en-US"/>
          </a:p>
        </p:txBody>
      </p:sp>
      <p:sp>
        <p:nvSpPr>
          <p:cNvPr id="861319" name="Line 135"/>
          <p:cNvSpPr>
            <a:spLocks noChangeShapeType="1"/>
          </p:cNvSpPr>
          <p:nvPr/>
        </p:nvSpPr>
        <p:spPr bwMode="auto">
          <a:xfrm>
            <a:off x="533400" y="3048000"/>
            <a:ext cx="3505200" cy="0"/>
          </a:xfrm>
          <a:prstGeom prst="line">
            <a:avLst/>
          </a:prstGeom>
          <a:noFill/>
          <a:ln w="28575">
            <a:solidFill>
              <a:srgbClr val="00B050"/>
            </a:solidFill>
            <a:prstDash val="dash"/>
            <a:round/>
            <a:headEnd/>
            <a:tailEnd/>
          </a:ln>
        </p:spPr>
        <p:txBody>
          <a:bodyPr/>
          <a:lstStyle/>
          <a:p>
            <a:endParaRPr lang="en-US"/>
          </a:p>
        </p:txBody>
      </p:sp>
      <p:sp>
        <p:nvSpPr>
          <p:cNvPr id="29752" name="AutoShape 136"/>
          <p:cNvSpPr>
            <a:spLocks/>
          </p:cNvSpPr>
          <p:nvPr/>
        </p:nvSpPr>
        <p:spPr bwMode="auto">
          <a:xfrm>
            <a:off x="4710953" y="2317376"/>
            <a:ext cx="152400" cy="1905000"/>
          </a:xfrm>
          <a:prstGeom prst="leftBrace">
            <a:avLst>
              <a:gd name="adj1" fmla="val 104167"/>
              <a:gd name="adj2" fmla="val 50000"/>
            </a:avLst>
          </a:prstGeom>
          <a:noFill/>
          <a:ln w="28575">
            <a:solidFill>
              <a:schemeClr val="tx1"/>
            </a:solidFill>
            <a:round/>
            <a:headEnd/>
            <a:tailEnd/>
          </a:ln>
        </p:spPr>
        <p:txBody>
          <a:bodyPr wrap="none" anchor="ctr"/>
          <a:lstStyle/>
          <a:p>
            <a:endParaRPr lang="en-US"/>
          </a:p>
        </p:txBody>
      </p:sp>
      <p:sp>
        <p:nvSpPr>
          <p:cNvPr id="138" name="Freeform 7"/>
          <p:cNvSpPr>
            <a:spLocks/>
          </p:cNvSpPr>
          <p:nvPr/>
        </p:nvSpPr>
        <p:spPr bwMode="auto">
          <a:xfrm>
            <a:off x="838200" y="2598737"/>
            <a:ext cx="2971800" cy="3048000"/>
          </a:xfrm>
          <a:custGeom>
            <a:avLst/>
            <a:gdLst>
              <a:gd name="T0" fmla="*/ 720 w 1872"/>
              <a:gd name="T1" fmla="*/ 192 h 1920"/>
              <a:gd name="T2" fmla="*/ 528 w 1872"/>
              <a:gd name="T3" fmla="*/ 48 h 1920"/>
              <a:gd name="T4" fmla="*/ 144 w 1872"/>
              <a:gd name="T5" fmla="*/ 288 h 1920"/>
              <a:gd name="T6" fmla="*/ 480 w 1872"/>
              <a:gd name="T7" fmla="*/ 624 h 1920"/>
              <a:gd name="T8" fmla="*/ 384 w 1872"/>
              <a:gd name="T9" fmla="*/ 960 h 1920"/>
              <a:gd name="T10" fmla="*/ 144 w 1872"/>
              <a:gd name="T11" fmla="*/ 864 h 1920"/>
              <a:gd name="T12" fmla="*/ 0 w 1872"/>
              <a:gd name="T13" fmla="*/ 1392 h 1920"/>
              <a:gd name="T14" fmla="*/ 576 w 1872"/>
              <a:gd name="T15" fmla="*/ 1728 h 1920"/>
              <a:gd name="T16" fmla="*/ 768 w 1872"/>
              <a:gd name="T17" fmla="*/ 1488 h 1920"/>
              <a:gd name="T18" fmla="*/ 1392 w 1872"/>
              <a:gd name="T19" fmla="*/ 1920 h 1920"/>
              <a:gd name="T20" fmla="*/ 1104 w 1872"/>
              <a:gd name="T21" fmla="*/ 1152 h 1920"/>
              <a:gd name="T22" fmla="*/ 1632 w 1872"/>
              <a:gd name="T23" fmla="*/ 1248 h 1920"/>
              <a:gd name="T24" fmla="*/ 1872 w 1872"/>
              <a:gd name="T25" fmla="*/ 432 h 1920"/>
              <a:gd name="T26" fmla="*/ 1392 w 1872"/>
              <a:gd name="T27" fmla="*/ 816 h 1920"/>
              <a:gd name="T28" fmla="*/ 1152 w 1872"/>
              <a:gd name="T29" fmla="*/ 0 h 1920"/>
              <a:gd name="T30" fmla="*/ 720 w 1872"/>
              <a:gd name="T31" fmla="*/ 192 h 192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72"/>
              <a:gd name="T49" fmla="*/ 0 h 1920"/>
              <a:gd name="T50" fmla="*/ 1872 w 1872"/>
              <a:gd name="T51" fmla="*/ 1920 h 192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72" h="1920">
                <a:moveTo>
                  <a:pt x="720" y="192"/>
                </a:moveTo>
                <a:lnTo>
                  <a:pt x="528" y="48"/>
                </a:lnTo>
                <a:lnTo>
                  <a:pt x="144" y="288"/>
                </a:lnTo>
                <a:lnTo>
                  <a:pt x="480" y="624"/>
                </a:lnTo>
                <a:lnTo>
                  <a:pt x="384" y="960"/>
                </a:lnTo>
                <a:lnTo>
                  <a:pt x="144" y="864"/>
                </a:lnTo>
                <a:lnTo>
                  <a:pt x="0" y="1392"/>
                </a:lnTo>
                <a:lnTo>
                  <a:pt x="576" y="1728"/>
                </a:lnTo>
                <a:lnTo>
                  <a:pt x="768" y="1488"/>
                </a:lnTo>
                <a:lnTo>
                  <a:pt x="1392" y="1920"/>
                </a:lnTo>
                <a:lnTo>
                  <a:pt x="1104" y="1152"/>
                </a:lnTo>
                <a:lnTo>
                  <a:pt x="1632" y="1248"/>
                </a:lnTo>
                <a:lnTo>
                  <a:pt x="1872" y="432"/>
                </a:lnTo>
                <a:lnTo>
                  <a:pt x="1392" y="816"/>
                </a:lnTo>
                <a:lnTo>
                  <a:pt x="1152" y="0"/>
                </a:lnTo>
                <a:lnTo>
                  <a:pt x="720" y="192"/>
                </a:lnTo>
                <a:close/>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139" name="Oval 8"/>
          <p:cNvSpPr>
            <a:spLocks noChangeArrowheads="1"/>
          </p:cNvSpPr>
          <p:nvPr/>
        </p:nvSpPr>
        <p:spPr bwMode="auto">
          <a:xfrm>
            <a:off x="1651000" y="2616200"/>
            <a:ext cx="109538" cy="109537"/>
          </a:xfrm>
          <a:prstGeom prst="ellipse">
            <a:avLst/>
          </a:prstGeom>
          <a:solidFill>
            <a:srgbClr val="FF0000"/>
          </a:solidFill>
          <a:ln w="9525">
            <a:solidFill>
              <a:srgbClr val="FF0000"/>
            </a:solidFill>
            <a:round/>
            <a:headEnd/>
            <a:tailEnd/>
          </a:ln>
        </p:spPr>
        <p:txBody>
          <a:bodyPr wrap="none" anchor="ctr"/>
          <a:lstStyle/>
          <a:p>
            <a:endParaRPr lang="en-US"/>
          </a:p>
        </p:txBody>
      </p:sp>
      <p:sp>
        <p:nvSpPr>
          <p:cNvPr id="140" name="Oval 9"/>
          <p:cNvSpPr>
            <a:spLocks noChangeArrowheads="1"/>
          </p:cNvSpPr>
          <p:nvPr/>
        </p:nvSpPr>
        <p:spPr bwMode="auto">
          <a:xfrm>
            <a:off x="2609850" y="2541587"/>
            <a:ext cx="109538" cy="109538"/>
          </a:xfrm>
          <a:prstGeom prst="ellipse">
            <a:avLst/>
          </a:prstGeom>
          <a:solidFill>
            <a:srgbClr val="FF0000"/>
          </a:solidFill>
          <a:ln w="9525">
            <a:solidFill>
              <a:srgbClr val="FF0000"/>
            </a:solidFill>
            <a:round/>
            <a:headEnd/>
            <a:tailEnd/>
          </a:ln>
        </p:spPr>
        <p:txBody>
          <a:bodyPr wrap="none" anchor="ctr"/>
          <a:lstStyle/>
          <a:p>
            <a:endParaRPr lang="en-US"/>
          </a:p>
        </p:txBody>
      </p:sp>
      <p:sp>
        <p:nvSpPr>
          <p:cNvPr id="141" name="Oval 10"/>
          <p:cNvSpPr>
            <a:spLocks noChangeArrowheads="1"/>
          </p:cNvSpPr>
          <p:nvPr/>
        </p:nvSpPr>
        <p:spPr bwMode="auto">
          <a:xfrm>
            <a:off x="3752850" y="3255962"/>
            <a:ext cx="109538" cy="109538"/>
          </a:xfrm>
          <a:prstGeom prst="ellipse">
            <a:avLst/>
          </a:prstGeom>
          <a:solidFill>
            <a:srgbClr val="FF0000"/>
          </a:solidFill>
          <a:ln w="9525">
            <a:solidFill>
              <a:srgbClr val="FF0000"/>
            </a:solidFill>
            <a:round/>
            <a:headEnd/>
            <a:tailEnd/>
          </a:ln>
        </p:spPr>
        <p:txBody>
          <a:bodyPr wrap="none" anchor="ctr"/>
          <a:lstStyle/>
          <a:p>
            <a:endParaRPr lang="en-US"/>
          </a:p>
        </p:txBody>
      </p:sp>
      <p:sp>
        <p:nvSpPr>
          <p:cNvPr id="142" name="Oval 11"/>
          <p:cNvSpPr>
            <a:spLocks noChangeArrowheads="1"/>
          </p:cNvSpPr>
          <p:nvPr/>
        </p:nvSpPr>
        <p:spPr bwMode="auto">
          <a:xfrm>
            <a:off x="1020763" y="3949700"/>
            <a:ext cx="109537" cy="109537"/>
          </a:xfrm>
          <a:prstGeom prst="ellipse">
            <a:avLst/>
          </a:prstGeom>
          <a:solidFill>
            <a:srgbClr val="FF0000"/>
          </a:solidFill>
          <a:ln w="9525">
            <a:solidFill>
              <a:srgbClr val="FF0000"/>
            </a:solidFill>
            <a:round/>
            <a:headEnd/>
            <a:tailEnd/>
          </a:ln>
        </p:spPr>
        <p:txBody>
          <a:bodyPr wrap="none" anchor="ctr"/>
          <a:lstStyle/>
          <a:p>
            <a:endParaRPr lang="en-US"/>
          </a:p>
        </p:txBody>
      </p:sp>
      <p:sp>
        <p:nvSpPr>
          <p:cNvPr id="143" name="Oval 12"/>
          <p:cNvSpPr>
            <a:spLocks noChangeArrowheads="1"/>
          </p:cNvSpPr>
          <p:nvPr/>
        </p:nvSpPr>
        <p:spPr bwMode="auto">
          <a:xfrm>
            <a:off x="1524000" y="3513137"/>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144" name="Oval 13"/>
          <p:cNvSpPr>
            <a:spLocks noChangeArrowheads="1"/>
          </p:cNvSpPr>
          <p:nvPr/>
        </p:nvSpPr>
        <p:spPr bwMode="auto">
          <a:xfrm>
            <a:off x="2528888" y="4406900"/>
            <a:ext cx="109537" cy="109537"/>
          </a:xfrm>
          <a:prstGeom prst="ellipse">
            <a:avLst/>
          </a:prstGeom>
          <a:solidFill>
            <a:srgbClr val="FF00FF"/>
          </a:solidFill>
          <a:ln w="9525">
            <a:solidFill>
              <a:srgbClr val="FF00FF"/>
            </a:solidFill>
            <a:round/>
            <a:headEnd/>
            <a:tailEnd/>
          </a:ln>
        </p:spPr>
        <p:txBody>
          <a:bodyPr wrap="none" anchor="ctr"/>
          <a:lstStyle/>
          <a:p>
            <a:endParaRPr lang="en-US"/>
          </a:p>
        </p:txBody>
      </p:sp>
      <p:sp>
        <p:nvSpPr>
          <p:cNvPr id="145" name="Oval 14"/>
          <p:cNvSpPr>
            <a:spLocks noChangeArrowheads="1"/>
          </p:cNvSpPr>
          <p:nvPr/>
        </p:nvSpPr>
        <p:spPr bwMode="auto">
          <a:xfrm>
            <a:off x="2986088" y="5603875"/>
            <a:ext cx="109537" cy="109537"/>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146" name="Oval 15"/>
          <p:cNvSpPr>
            <a:spLocks noChangeArrowheads="1"/>
          </p:cNvSpPr>
          <p:nvPr/>
        </p:nvSpPr>
        <p:spPr bwMode="auto">
          <a:xfrm>
            <a:off x="1697038" y="5294312"/>
            <a:ext cx="109537" cy="109538"/>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147" name="Oval 16"/>
          <p:cNvSpPr>
            <a:spLocks noChangeArrowheads="1"/>
          </p:cNvSpPr>
          <p:nvPr/>
        </p:nvSpPr>
        <p:spPr bwMode="auto">
          <a:xfrm>
            <a:off x="3352800" y="4503737"/>
            <a:ext cx="109538" cy="109538"/>
          </a:xfrm>
          <a:prstGeom prst="ellipse">
            <a:avLst/>
          </a:prstGeom>
          <a:solidFill>
            <a:schemeClr val="tx2">
              <a:lumMod val="50000"/>
            </a:schemeClr>
          </a:solidFill>
          <a:ln w="9525">
            <a:solidFill>
              <a:schemeClr val="tx2">
                <a:lumMod val="50000"/>
              </a:schemeClr>
            </a:solidFill>
            <a:round/>
            <a:headEnd/>
            <a:tailEnd/>
          </a:ln>
        </p:spPr>
        <p:txBody>
          <a:bodyPr wrap="none" anchor="ctr"/>
          <a:lstStyle/>
          <a:p>
            <a:endParaRPr lang="en-US"/>
          </a:p>
        </p:txBody>
      </p:sp>
      <p:sp>
        <p:nvSpPr>
          <p:cNvPr id="148" name="Oval 17"/>
          <p:cNvSpPr>
            <a:spLocks noChangeArrowheads="1"/>
          </p:cNvSpPr>
          <p:nvPr/>
        </p:nvSpPr>
        <p:spPr bwMode="auto">
          <a:xfrm>
            <a:off x="792163" y="4732337"/>
            <a:ext cx="109537"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
        <p:nvSpPr>
          <p:cNvPr id="149" name="Oval 18"/>
          <p:cNvSpPr>
            <a:spLocks noChangeArrowheads="1"/>
          </p:cNvSpPr>
          <p:nvPr/>
        </p:nvSpPr>
        <p:spPr bwMode="auto">
          <a:xfrm>
            <a:off x="2035175" y="4946650"/>
            <a:ext cx="109538" cy="109537"/>
          </a:xfrm>
          <a:prstGeom prst="ellipse">
            <a:avLst/>
          </a:prstGeom>
          <a:solidFill>
            <a:srgbClr val="FF00FF"/>
          </a:solidFill>
          <a:ln w="9525">
            <a:solidFill>
              <a:srgbClr val="FF00FF"/>
            </a:solidFill>
            <a:round/>
            <a:headEnd/>
            <a:tailEnd/>
          </a:ln>
        </p:spPr>
        <p:txBody>
          <a:bodyPr wrap="none" anchor="ctr"/>
          <a:lstStyle/>
          <a:p>
            <a:endParaRPr lang="en-US"/>
          </a:p>
        </p:txBody>
      </p:sp>
      <p:sp>
        <p:nvSpPr>
          <p:cNvPr id="150" name="Oval 19"/>
          <p:cNvSpPr>
            <a:spLocks noChangeArrowheads="1"/>
          </p:cNvSpPr>
          <p:nvPr/>
        </p:nvSpPr>
        <p:spPr bwMode="auto">
          <a:xfrm>
            <a:off x="1371600" y="4078287"/>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151" name="Oval 20"/>
          <p:cNvSpPr>
            <a:spLocks noChangeArrowheads="1"/>
          </p:cNvSpPr>
          <p:nvPr/>
        </p:nvSpPr>
        <p:spPr bwMode="auto">
          <a:xfrm>
            <a:off x="2971800" y="3817937"/>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152" name="Oval 21"/>
          <p:cNvSpPr>
            <a:spLocks noChangeArrowheads="1"/>
          </p:cNvSpPr>
          <p:nvPr/>
        </p:nvSpPr>
        <p:spPr bwMode="auto">
          <a:xfrm>
            <a:off x="1916113" y="2827337"/>
            <a:ext cx="109537"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153" name="Oval 22"/>
          <p:cNvSpPr>
            <a:spLocks noChangeArrowheads="1"/>
          </p:cNvSpPr>
          <p:nvPr/>
        </p:nvSpPr>
        <p:spPr bwMode="auto">
          <a:xfrm>
            <a:off x="1057275" y="2998787"/>
            <a:ext cx="109538" cy="109538"/>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grpSp>
        <p:nvGrpSpPr>
          <p:cNvPr id="154" name="Group 25"/>
          <p:cNvGrpSpPr>
            <a:grpSpLocks/>
          </p:cNvGrpSpPr>
          <p:nvPr/>
        </p:nvGrpSpPr>
        <p:grpSpPr bwMode="auto">
          <a:xfrm>
            <a:off x="1447800" y="2217737"/>
            <a:ext cx="412750" cy="449263"/>
            <a:chOff x="1142" y="3943"/>
            <a:chExt cx="260" cy="283"/>
          </a:xfrm>
        </p:grpSpPr>
        <p:sp>
          <p:nvSpPr>
            <p:cNvPr id="155" name="Text Box 2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56" name="Text Box 2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5</a:t>
              </a:r>
            </a:p>
          </p:txBody>
        </p:sp>
      </p:grpSp>
      <p:grpSp>
        <p:nvGrpSpPr>
          <p:cNvPr id="157" name="Group 26"/>
          <p:cNvGrpSpPr>
            <a:grpSpLocks/>
          </p:cNvGrpSpPr>
          <p:nvPr/>
        </p:nvGrpSpPr>
        <p:grpSpPr bwMode="auto">
          <a:xfrm>
            <a:off x="1066800" y="2446337"/>
            <a:ext cx="412750" cy="449263"/>
            <a:chOff x="1142" y="3943"/>
            <a:chExt cx="260" cy="283"/>
          </a:xfrm>
        </p:grpSpPr>
        <p:sp>
          <p:nvSpPr>
            <p:cNvPr id="158" name="Text Box 27"/>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159" name="Text Box 28"/>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5</a:t>
              </a:r>
            </a:p>
          </p:txBody>
        </p:sp>
      </p:grpSp>
      <p:grpSp>
        <p:nvGrpSpPr>
          <p:cNvPr id="160" name="Group 29"/>
          <p:cNvGrpSpPr>
            <a:grpSpLocks/>
          </p:cNvGrpSpPr>
          <p:nvPr/>
        </p:nvGrpSpPr>
        <p:grpSpPr bwMode="auto">
          <a:xfrm>
            <a:off x="1143000" y="3360737"/>
            <a:ext cx="412750" cy="449263"/>
            <a:chOff x="1142" y="3943"/>
            <a:chExt cx="260" cy="283"/>
          </a:xfrm>
        </p:grpSpPr>
        <p:sp>
          <p:nvSpPr>
            <p:cNvPr id="161" name="Text Box 30"/>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62" name="Text Box 3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7</a:t>
              </a:r>
            </a:p>
          </p:txBody>
        </p:sp>
      </p:grpSp>
      <p:grpSp>
        <p:nvGrpSpPr>
          <p:cNvPr id="163" name="Group 32"/>
          <p:cNvGrpSpPr>
            <a:grpSpLocks/>
          </p:cNvGrpSpPr>
          <p:nvPr/>
        </p:nvGrpSpPr>
        <p:grpSpPr bwMode="auto">
          <a:xfrm>
            <a:off x="685800" y="2827337"/>
            <a:ext cx="412750" cy="449263"/>
            <a:chOff x="1142" y="3943"/>
            <a:chExt cx="260" cy="283"/>
          </a:xfrm>
        </p:grpSpPr>
        <p:sp>
          <p:nvSpPr>
            <p:cNvPr id="164" name="Text Box 3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65" name="Text Box 3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6</a:t>
              </a:r>
            </a:p>
          </p:txBody>
        </p:sp>
      </p:grpSp>
      <p:grpSp>
        <p:nvGrpSpPr>
          <p:cNvPr id="166" name="Group 35"/>
          <p:cNvGrpSpPr>
            <a:grpSpLocks/>
          </p:cNvGrpSpPr>
          <p:nvPr/>
        </p:nvGrpSpPr>
        <p:grpSpPr bwMode="auto">
          <a:xfrm>
            <a:off x="1143000" y="3665537"/>
            <a:ext cx="412750" cy="449263"/>
            <a:chOff x="1142" y="3943"/>
            <a:chExt cx="260" cy="283"/>
          </a:xfrm>
        </p:grpSpPr>
        <p:sp>
          <p:nvSpPr>
            <p:cNvPr id="167" name="Text Box 36"/>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68" name="Text Box 37"/>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8</a:t>
              </a:r>
            </a:p>
          </p:txBody>
        </p:sp>
      </p:grpSp>
      <p:grpSp>
        <p:nvGrpSpPr>
          <p:cNvPr id="169" name="Group 38"/>
          <p:cNvGrpSpPr>
            <a:grpSpLocks/>
          </p:cNvGrpSpPr>
          <p:nvPr/>
        </p:nvGrpSpPr>
        <p:grpSpPr bwMode="auto">
          <a:xfrm>
            <a:off x="533400" y="4808537"/>
            <a:ext cx="504825" cy="449263"/>
            <a:chOff x="1142" y="3943"/>
            <a:chExt cx="318" cy="283"/>
          </a:xfrm>
        </p:grpSpPr>
        <p:sp>
          <p:nvSpPr>
            <p:cNvPr id="170" name="Text Box 39"/>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71" name="Text Box 40"/>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10</a:t>
              </a:r>
            </a:p>
          </p:txBody>
        </p:sp>
      </p:grpSp>
      <p:grpSp>
        <p:nvGrpSpPr>
          <p:cNvPr id="172" name="Group 41"/>
          <p:cNvGrpSpPr>
            <a:grpSpLocks/>
          </p:cNvGrpSpPr>
          <p:nvPr/>
        </p:nvGrpSpPr>
        <p:grpSpPr bwMode="auto">
          <a:xfrm>
            <a:off x="609600" y="3589337"/>
            <a:ext cx="412750" cy="449263"/>
            <a:chOff x="1142" y="3943"/>
            <a:chExt cx="260" cy="283"/>
          </a:xfrm>
        </p:grpSpPr>
        <p:sp>
          <p:nvSpPr>
            <p:cNvPr id="173" name="Text Box 42"/>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74" name="Text Box 43"/>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dirty="0"/>
                <a:t> 9</a:t>
              </a:r>
            </a:p>
          </p:txBody>
        </p:sp>
      </p:grpSp>
      <p:grpSp>
        <p:nvGrpSpPr>
          <p:cNvPr id="175" name="Group 44"/>
          <p:cNvGrpSpPr>
            <a:grpSpLocks/>
          </p:cNvGrpSpPr>
          <p:nvPr/>
        </p:nvGrpSpPr>
        <p:grpSpPr bwMode="auto">
          <a:xfrm>
            <a:off x="1905000" y="4503737"/>
            <a:ext cx="504825" cy="449263"/>
            <a:chOff x="1142" y="3943"/>
            <a:chExt cx="318" cy="283"/>
          </a:xfrm>
        </p:grpSpPr>
        <p:sp>
          <p:nvSpPr>
            <p:cNvPr id="176" name="Text Box 45"/>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77" name="Text Box 46"/>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12</a:t>
              </a:r>
            </a:p>
          </p:txBody>
        </p:sp>
      </p:grpSp>
      <p:grpSp>
        <p:nvGrpSpPr>
          <p:cNvPr id="178" name="Group 47"/>
          <p:cNvGrpSpPr>
            <a:grpSpLocks/>
          </p:cNvGrpSpPr>
          <p:nvPr/>
        </p:nvGrpSpPr>
        <p:grpSpPr bwMode="auto">
          <a:xfrm>
            <a:off x="1371600" y="5265737"/>
            <a:ext cx="504825" cy="449263"/>
            <a:chOff x="1142" y="3943"/>
            <a:chExt cx="318" cy="283"/>
          </a:xfrm>
        </p:grpSpPr>
        <p:sp>
          <p:nvSpPr>
            <p:cNvPr id="179" name="Text Box 48"/>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80" name="Text Box 49"/>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11</a:t>
              </a:r>
            </a:p>
          </p:txBody>
        </p:sp>
      </p:grpSp>
      <p:grpSp>
        <p:nvGrpSpPr>
          <p:cNvPr id="181" name="Group 50"/>
          <p:cNvGrpSpPr>
            <a:grpSpLocks/>
          </p:cNvGrpSpPr>
          <p:nvPr/>
        </p:nvGrpSpPr>
        <p:grpSpPr bwMode="auto">
          <a:xfrm>
            <a:off x="2743200" y="5570537"/>
            <a:ext cx="504825" cy="449263"/>
            <a:chOff x="1142" y="3943"/>
            <a:chExt cx="318" cy="283"/>
          </a:xfrm>
        </p:grpSpPr>
        <p:sp>
          <p:nvSpPr>
            <p:cNvPr id="182" name="Text Box 51"/>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83" name="Text Box 52"/>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13</a:t>
              </a:r>
            </a:p>
          </p:txBody>
        </p:sp>
      </p:grpSp>
      <p:grpSp>
        <p:nvGrpSpPr>
          <p:cNvPr id="184" name="Group 53"/>
          <p:cNvGrpSpPr>
            <a:grpSpLocks/>
          </p:cNvGrpSpPr>
          <p:nvPr/>
        </p:nvGrpSpPr>
        <p:grpSpPr bwMode="auto">
          <a:xfrm>
            <a:off x="3200400" y="4579937"/>
            <a:ext cx="504825" cy="449263"/>
            <a:chOff x="1142" y="3943"/>
            <a:chExt cx="318" cy="283"/>
          </a:xfrm>
        </p:grpSpPr>
        <p:sp>
          <p:nvSpPr>
            <p:cNvPr id="185" name="Text Box 54"/>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86" name="Text Box 55"/>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dirty="0"/>
                <a:t> 15</a:t>
              </a:r>
            </a:p>
          </p:txBody>
        </p:sp>
      </p:grpSp>
      <p:grpSp>
        <p:nvGrpSpPr>
          <p:cNvPr id="187" name="Group 56"/>
          <p:cNvGrpSpPr>
            <a:grpSpLocks/>
          </p:cNvGrpSpPr>
          <p:nvPr/>
        </p:nvGrpSpPr>
        <p:grpSpPr bwMode="auto">
          <a:xfrm>
            <a:off x="2362200" y="3970337"/>
            <a:ext cx="504825" cy="449263"/>
            <a:chOff x="1142" y="3943"/>
            <a:chExt cx="318" cy="283"/>
          </a:xfrm>
        </p:grpSpPr>
        <p:sp>
          <p:nvSpPr>
            <p:cNvPr id="188" name="Text Box 57"/>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89" name="Text Box 58"/>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14</a:t>
              </a:r>
            </a:p>
          </p:txBody>
        </p:sp>
      </p:grpSp>
      <p:grpSp>
        <p:nvGrpSpPr>
          <p:cNvPr id="190" name="Group 59"/>
          <p:cNvGrpSpPr>
            <a:grpSpLocks/>
          </p:cNvGrpSpPr>
          <p:nvPr/>
        </p:nvGrpSpPr>
        <p:grpSpPr bwMode="auto">
          <a:xfrm>
            <a:off x="3810000" y="2979737"/>
            <a:ext cx="412750" cy="449263"/>
            <a:chOff x="1142" y="3943"/>
            <a:chExt cx="260" cy="283"/>
          </a:xfrm>
        </p:grpSpPr>
        <p:sp>
          <p:nvSpPr>
            <p:cNvPr id="191" name="Text Box 60"/>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92" name="Text Box 6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1</a:t>
              </a:r>
            </a:p>
          </p:txBody>
        </p:sp>
      </p:grpSp>
      <p:grpSp>
        <p:nvGrpSpPr>
          <p:cNvPr id="193" name="Group 62"/>
          <p:cNvGrpSpPr>
            <a:grpSpLocks/>
          </p:cNvGrpSpPr>
          <p:nvPr/>
        </p:nvGrpSpPr>
        <p:grpSpPr bwMode="auto">
          <a:xfrm>
            <a:off x="2895600" y="3360737"/>
            <a:ext cx="412750" cy="449263"/>
            <a:chOff x="1142" y="3943"/>
            <a:chExt cx="260" cy="283"/>
          </a:xfrm>
        </p:grpSpPr>
        <p:sp>
          <p:nvSpPr>
            <p:cNvPr id="194" name="Text Box 63"/>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195" name="Text Box 64"/>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2</a:t>
              </a:r>
            </a:p>
          </p:txBody>
        </p:sp>
      </p:grpSp>
      <p:grpSp>
        <p:nvGrpSpPr>
          <p:cNvPr id="196" name="Group 65"/>
          <p:cNvGrpSpPr>
            <a:grpSpLocks/>
          </p:cNvGrpSpPr>
          <p:nvPr/>
        </p:nvGrpSpPr>
        <p:grpSpPr bwMode="auto">
          <a:xfrm>
            <a:off x="2667000" y="2217737"/>
            <a:ext cx="412750" cy="449263"/>
            <a:chOff x="1142" y="3943"/>
            <a:chExt cx="260" cy="283"/>
          </a:xfrm>
        </p:grpSpPr>
        <p:sp>
          <p:nvSpPr>
            <p:cNvPr id="197" name="Text Box 66"/>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dirty="0"/>
                <a:t>v</a:t>
              </a:r>
            </a:p>
          </p:txBody>
        </p:sp>
        <p:sp>
          <p:nvSpPr>
            <p:cNvPr id="198" name="Text Box 67"/>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3</a:t>
              </a:r>
            </a:p>
          </p:txBody>
        </p:sp>
      </p:grpSp>
      <p:grpSp>
        <p:nvGrpSpPr>
          <p:cNvPr id="199" name="Group 71"/>
          <p:cNvGrpSpPr>
            <a:grpSpLocks/>
          </p:cNvGrpSpPr>
          <p:nvPr/>
        </p:nvGrpSpPr>
        <p:grpSpPr bwMode="auto">
          <a:xfrm>
            <a:off x="1828800" y="2446337"/>
            <a:ext cx="412750" cy="449263"/>
            <a:chOff x="1142" y="3943"/>
            <a:chExt cx="260" cy="283"/>
          </a:xfrm>
        </p:grpSpPr>
        <p:sp>
          <p:nvSpPr>
            <p:cNvPr id="200" name="Text Box 72"/>
            <p:cNvSpPr txBox="1">
              <a:spLocks noChangeArrowheads="1"/>
            </p:cNvSpPr>
            <p:nvPr/>
          </p:nvSpPr>
          <p:spPr bwMode="auto">
            <a:xfrm>
              <a:off x="1142" y="3943"/>
              <a:ext cx="181" cy="233"/>
            </a:xfrm>
            <a:prstGeom prst="rect">
              <a:avLst/>
            </a:prstGeom>
            <a:noFill/>
            <a:ln w="9525">
              <a:noFill/>
              <a:miter lim="800000"/>
              <a:headEnd/>
              <a:tailEnd/>
            </a:ln>
          </p:spPr>
          <p:txBody>
            <a:bodyPr wrap="none">
              <a:spAutoFit/>
            </a:bodyPr>
            <a:lstStyle/>
            <a:p>
              <a:r>
                <a:rPr lang="en-US" i="1"/>
                <a:t>v</a:t>
              </a:r>
            </a:p>
          </p:txBody>
        </p:sp>
        <p:sp>
          <p:nvSpPr>
            <p:cNvPr id="201" name="Text Box 73"/>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4</a:t>
              </a:r>
            </a:p>
          </p:txBody>
        </p:sp>
      </p:grpSp>
      <p:grpSp>
        <p:nvGrpSpPr>
          <p:cNvPr id="202" name="Group 74"/>
          <p:cNvGrpSpPr>
            <a:grpSpLocks/>
          </p:cNvGrpSpPr>
          <p:nvPr/>
        </p:nvGrpSpPr>
        <p:grpSpPr bwMode="auto">
          <a:xfrm>
            <a:off x="1524000" y="2598737"/>
            <a:ext cx="412750" cy="449263"/>
            <a:chOff x="1142" y="3943"/>
            <a:chExt cx="260" cy="283"/>
          </a:xfrm>
        </p:grpSpPr>
        <p:sp>
          <p:nvSpPr>
            <p:cNvPr id="203" name="Text Box 75"/>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04" name="Text Box 76"/>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4</a:t>
              </a:r>
            </a:p>
          </p:txBody>
        </p:sp>
      </p:grpSp>
      <p:grpSp>
        <p:nvGrpSpPr>
          <p:cNvPr id="205" name="Group 77"/>
          <p:cNvGrpSpPr>
            <a:grpSpLocks/>
          </p:cNvGrpSpPr>
          <p:nvPr/>
        </p:nvGrpSpPr>
        <p:grpSpPr bwMode="auto">
          <a:xfrm>
            <a:off x="1219200" y="2979737"/>
            <a:ext cx="412750" cy="449263"/>
            <a:chOff x="1142" y="3943"/>
            <a:chExt cx="260" cy="283"/>
          </a:xfrm>
        </p:grpSpPr>
        <p:sp>
          <p:nvSpPr>
            <p:cNvPr id="206" name="Text Box 78"/>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07" name="Text Box 79"/>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6</a:t>
              </a:r>
            </a:p>
          </p:txBody>
        </p:sp>
      </p:grpSp>
      <p:grpSp>
        <p:nvGrpSpPr>
          <p:cNvPr id="208" name="Group 80"/>
          <p:cNvGrpSpPr>
            <a:grpSpLocks/>
          </p:cNvGrpSpPr>
          <p:nvPr/>
        </p:nvGrpSpPr>
        <p:grpSpPr bwMode="auto">
          <a:xfrm>
            <a:off x="1524000" y="3665537"/>
            <a:ext cx="412750" cy="449263"/>
            <a:chOff x="1142" y="3943"/>
            <a:chExt cx="260" cy="283"/>
          </a:xfrm>
        </p:grpSpPr>
        <p:sp>
          <p:nvSpPr>
            <p:cNvPr id="209" name="Text Box 81"/>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10" name="Text Box 82"/>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7</a:t>
              </a:r>
            </a:p>
          </p:txBody>
        </p:sp>
      </p:grpSp>
      <p:grpSp>
        <p:nvGrpSpPr>
          <p:cNvPr id="211" name="Group 83"/>
          <p:cNvGrpSpPr>
            <a:grpSpLocks/>
          </p:cNvGrpSpPr>
          <p:nvPr/>
        </p:nvGrpSpPr>
        <p:grpSpPr bwMode="auto">
          <a:xfrm>
            <a:off x="990600" y="3894137"/>
            <a:ext cx="412750" cy="449263"/>
            <a:chOff x="1142" y="3943"/>
            <a:chExt cx="260" cy="283"/>
          </a:xfrm>
        </p:grpSpPr>
        <p:sp>
          <p:nvSpPr>
            <p:cNvPr id="212" name="Text Box 84"/>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13" name="Text Box 85"/>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8</a:t>
              </a:r>
            </a:p>
          </p:txBody>
        </p:sp>
      </p:grpSp>
      <p:grpSp>
        <p:nvGrpSpPr>
          <p:cNvPr id="214" name="Group 86"/>
          <p:cNvGrpSpPr>
            <a:grpSpLocks/>
          </p:cNvGrpSpPr>
          <p:nvPr/>
        </p:nvGrpSpPr>
        <p:grpSpPr bwMode="auto">
          <a:xfrm>
            <a:off x="1066800" y="4732337"/>
            <a:ext cx="504825" cy="449263"/>
            <a:chOff x="1142" y="3943"/>
            <a:chExt cx="318" cy="283"/>
          </a:xfrm>
        </p:grpSpPr>
        <p:sp>
          <p:nvSpPr>
            <p:cNvPr id="215" name="Text Box 87"/>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16" name="Text Box 88"/>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10</a:t>
              </a:r>
            </a:p>
          </p:txBody>
        </p:sp>
      </p:grpSp>
      <p:grpSp>
        <p:nvGrpSpPr>
          <p:cNvPr id="217" name="Group 89"/>
          <p:cNvGrpSpPr>
            <a:grpSpLocks/>
          </p:cNvGrpSpPr>
          <p:nvPr/>
        </p:nvGrpSpPr>
        <p:grpSpPr bwMode="auto">
          <a:xfrm>
            <a:off x="914400" y="4275137"/>
            <a:ext cx="412750" cy="449263"/>
            <a:chOff x="1142" y="3943"/>
            <a:chExt cx="260" cy="283"/>
          </a:xfrm>
        </p:grpSpPr>
        <p:sp>
          <p:nvSpPr>
            <p:cNvPr id="218" name="Text Box 90"/>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19" name="Text Box 91"/>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9</a:t>
              </a:r>
            </a:p>
          </p:txBody>
        </p:sp>
      </p:grpSp>
      <p:grpSp>
        <p:nvGrpSpPr>
          <p:cNvPr id="220" name="Group 92"/>
          <p:cNvGrpSpPr>
            <a:grpSpLocks/>
          </p:cNvGrpSpPr>
          <p:nvPr/>
        </p:nvGrpSpPr>
        <p:grpSpPr bwMode="auto">
          <a:xfrm>
            <a:off x="1524000" y="4808537"/>
            <a:ext cx="504825" cy="449263"/>
            <a:chOff x="1142" y="3943"/>
            <a:chExt cx="318" cy="283"/>
          </a:xfrm>
        </p:grpSpPr>
        <p:sp>
          <p:nvSpPr>
            <p:cNvPr id="221" name="Text Box 93"/>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22" name="Text Box 94"/>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11</a:t>
              </a:r>
            </a:p>
          </p:txBody>
        </p:sp>
      </p:grpSp>
      <p:grpSp>
        <p:nvGrpSpPr>
          <p:cNvPr id="223" name="Group 95"/>
          <p:cNvGrpSpPr>
            <a:grpSpLocks/>
          </p:cNvGrpSpPr>
          <p:nvPr/>
        </p:nvGrpSpPr>
        <p:grpSpPr bwMode="auto">
          <a:xfrm>
            <a:off x="2133600" y="5113337"/>
            <a:ext cx="504825" cy="449263"/>
            <a:chOff x="1142" y="3943"/>
            <a:chExt cx="318" cy="283"/>
          </a:xfrm>
        </p:grpSpPr>
        <p:sp>
          <p:nvSpPr>
            <p:cNvPr id="224" name="Text Box 96"/>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25" name="Text Box 97"/>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12</a:t>
              </a:r>
            </a:p>
          </p:txBody>
        </p:sp>
      </p:grpSp>
      <p:grpSp>
        <p:nvGrpSpPr>
          <p:cNvPr id="226" name="Group 98"/>
          <p:cNvGrpSpPr>
            <a:grpSpLocks/>
          </p:cNvGrpSpPr>
          <p:nvPr/>
        </p:nvGrpSpPr>
        <p:grpSpPr bwMode="auto">
          <a:xfrm>
            <a:off x="2819400" y="4122737"/>
            <a:ext cx="504825" cy="449263"/>
            <a:chOff x="1142" y="3943"/>
            <a:chExt cx="318" cy="283"/>
          </a:xfrm>
        </p:grpSpPr>
        <p:sp>
          <p:nvSpPr>
            <p:cNvPr id="227" name="Text Box 99"/>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28" name="Text Box 100"/>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14</a:t>
              </a:r>
            </a:p>
          </p:txBody>
        </p:sp>
      </p:grpSp>
      <p:grpSp>
        <p:nvGrpSpPr>
          <p:cNvPr id="229" name="Group 101"/>
          <p:cNvGrpSpPr>
            <a:grpSpLocks/>
          </p:cNvGrpSpPr>
          <p:nvPr/>
        </p:nvGrpSpPr>
        <p:grpSpPr bwMode="auto">
          <a:xfrm>
            <a:off x="2743200" y="4808537"/>
            <a:ext cx="504825" cy="449263"/>
            <a:chOff x="1142" y="3943"/>
            <a:chExt cx="318" cy="283"/>
          </a:xfrm>
        </p:grpSpPr>
        <p:sp>
          <p:nvSpPr>
            <p:cNvPr id="230" name="Text Box 102"/>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31" name="Text Box 103"/>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13</a:t>
              </a:r>
            </a:p>
          </p:txBody>
        </p:sp>
      </p:grpSp>
      <p:grpSp>
        <p:nvGrpSpPr>
          <p:cNvPr id="232" name="Group 104"/>
          <p:cNvGrpSpPr>
            <a:grpSpLocks/>
          </p:cNvGrpSpPr>
          <p:nvPr/>
        </p:nvGrpSpPr>
        <p:grpSpPr bwMode="auto">
          <a:xfrm>
            <a:off x="3581400" y="3894137"/>
            <a:ext cx="504825" cy="449263"/>
            <a:chOff x="1142" y="3943"/>
            <a:chExt cx="318" cy="283"/>
          </a:xfrm>
        </p:grpSpPr>
        <p:sp>
          <p:nvSpPr>
            <p:cNvPr id="233" name="Text Box 105"/>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34" name="Text Box 106"/>
            <p:cNvSpPr txBox="1">
              <a:spLocks noChangeArrowheads="1"/>
            </p:cNvSpPr>
            <p:nvPr/>
          </p:nvSpPr>
          <p:spPr bwMode="auto">
            <a:xfrm>
              <a:off x="1203" y="4032"/>
              <a:ext cx="257" cy="194"/>
            </a:xfrm>
            <a:prstGeom prst="rect">
              <a:avLst/>
            </a:prstGeom>
            <a:noFill/>
            <a:ln w="9525">
              <a:noFill/>
              <a:miter lim="800000"/>
              <a:headEnd/>
              <a:tailEnd/>
            </a:ln>
          </p:spPr>
          <p:txBody>
            <a:bodyPr wrap="none">
              <a:spAutoFit/>
            </a:bodyPr>
            <a:lstStyle/>
            <a:p>
              <a:r>
                <a:rPr lang="en-US" sz="1400"/>
                <a:t> 15</a:t>
              </a:r>
            </a:p>
          </p:txBody>
        </p:sp>
      </p:grpSp>
      <p:grpSp>
        <p:nvGrpSpPr>
          <p:cNvPr id="235" name="Group 107"/>
          <p:cNvGrpSpPr>
            <a:grpSpLocks/>
          </p:cNvGrpSpPr>
          <p:nvPr/>
        </p:nvGrpSpPr>
        <p:grpSpPr bwMode="auto">
          <a:xfrm>
            <a:off x="2133600" y="2674937"/>
            <a:ext cx="412750" cy="449263"/>
            <a:chOff x="1142" y="3943"/>
            <a:chExt cx="260" cy="283"/>
          </a:xfrm>
        </p:grpSpPr>
        <p:sp>
          <p:nvSpPr>
            <p:cNvPr id="236" name="Text Box 108"/>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37" name="Text Box 109"/>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3</a:t>
              </a:r>
            </a:p>
          </p:txBody>
        </p:sp>
      </p:grpSp>
      <p:grpSp>
        <p:nvGrpSpPr>
          <p:cNvPr id="238" name="Group 110"/>
          <p:cNvGrpSpPr>
            <a:grpSpLocks/>
          </p:cNvGrpSpPr>
          <p:nvPr/>
        </p:nvGrpSpPr>
        <p:grpSpPr bwMode="auto">
          <a:xfrm>
            <a:off x="2438400" y="3055937"/>
            <a:ext cx="412750" cy="449263"/>
            <a:chOff x="1142" y="3943"/>
            <a:chExt cx="260" cy="283"/>
          </a:xfrm>
        </p:grpSpPr>
        <p:sp>
          <p:nvSpPr>
            <p:cNvPr id="239" name="Text Box 111"/>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40" name="Text Box 112"/>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2</a:t>
              </a:r>
            </a:p>
          </p:txBody>
        </p:sp>
      </p:grpSp>
      <p:grpSp>
        <p:nvGrpSpPr>
          <p:cNvPr id="241" name="Group 113"/>
          <p:cNvGrpSpPr>
            <a:grpSpLocks/>
          </p:cNvGrpSpPr>
          <p:nvPr/>
        </p:nvGrpSpPr>
        <p:grpSpPr bwMode="auto">
          <a:xfrm>
            <a:off x="3124200" y="3665537"/>
            <a:ext cx="412750" cy="449263"/>
            <a:chOff x="1142" y="3943"/>
            <a:chExt cx="260" cy="283"/>
          </a:xfrm>
        </p:grpSpPr>
        <p:sp>
          <p:nvSpPr>
            <p:cNvPr id="242" name="Text Box 114"/>
            <p:cNvSpPr txBox="1">
              <a:spLocks noChangeArrowheads="1"/>
            </p:cNvSpPr>
            <p:nvPr/>
          </p:nvSpPr>
          <p:spPr bwMode="auto">
            <a:xfrm>
              <a:off x="1142" y="3943"/>
              <a:ext cx="186" cy="233"/>
            </a:xfrm>
            <a:prstGeom prst="rect">
              <a:avLst/>
            </a:prstGeom>
            <a:noFill/>
            <a:ln w="9525">
              <a:noFill/>
              <a:miter lim="800000"/>
              <a:headEnd/>
              <a:tailEnd/>
            </a:ln>
          </p:spPr>
          <p:txBody>
            <a:bodyPr wrap="none">
              <a:spAutoFit/>
            </a:bodyPr>
            <a:lstStyle/>
            <a:p>
              <a:r>
                <a:rPr lang="en-US" i="1"/>
                <a:t>e</a:t>
              </a:r>
            </a:p>
          </p:txBody>
        </p:sp>
        <p:sp>
          <p:nvSpPr>
            <p:cNvPr id="243" name="Text Box 115"/>
            <p:cNvSpPr txBox="1">
              <a:spLocks noChangeArrowheads="1"/>
            </p:cNvSpPr>
            <p:nvPr/>
          </p:nvSpPr>
          <p:spPr bwMode="auto">
            <a:xfrm>
              <a:off x="1203" y="4032"/>
              <a:ext cx="199" cy="194"/>
            </a:xfrm>
            <a:prstGeom prst="rect">
              <a:avLst/>
            </a:prstGeom>
            <a:noFill/>
            <a:ln w="9525">
              <a:noFill/>
              <a:miter lim="800000"/>
              <a:headEnd/>
              <a:tailEnd/>
            </a:ln>
          </p:spPr>
          <p:txBody>
            <a:bodyPr wrap="none">
              <a:spAutoFit/>
            </a:bodyPr>
            <a:lstStyle/>
            <a:p>
              <a:r>
                <a:rPr lang="en-US" sz="1400"/>
                <a:t> 1</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1319"/>
                                        </p:tgtEl>
                                        <p:attrNameLst>
                                          <p:attrName>style.visibility</p:attrName>
                                        </p:attrNameLst>
                                      </p:cBhvr>
                                      <p:to>
                                        <p:strVal val="visible"/>
                                      </p:to>
                                    </p:set>
                                  </p:childTnLst>
                                </p:cTn>
                              </p:par>
                            </p:childTnLst>
                          </p:cTn>
                        </p:par>
                        <p:par>
                          <p:cTn id="7" fill="hold">
                            <p:stCondLst>
                              <p:cond delay="0"/>
                            </p:stCondLst>
                            <p:childTnLst>
                              <p:par>
                                <p:cTn id="8" presetID="23" presetClass="entr" presetSubtype="16" fill="hold" grpId="0" nodeType="afterEffect">
                                  <p:stCondLst>
                                    <p:cond delay="0"/>
                                  </p:stCondLst>
                                  <p:childTnLst>
                                    <p:set>
                                      <p:cBhvr>
                                        <p:cTn id="9" dur="1" fill="hold">
                                          <p:stCondLst>
                                            <p:cond delay="0"/>
                                          </p:stCondLst>
                                        </p:cTn>
                                        <p:tgtEl>
                                          <p:spTgt spid="861296"/>
                                        </p:tgtEl>
                                        <p:attrNameLst>
                                          <p:attrName>style.visibility</p:attrName>
                                        </p:attrNameLst>
                                      </p:cBhvr>
                                      <p:to>
                                        <p:strVal val="visible"/>
                                      </p:to>
                                    </p:set>
                                    <p:anim calcmode="lin" valueType="num">
                                      <p:cBhvr>
                                        <p:cTn id="10" dur="500" fill="hold"/>
                                        <p:tgtEl>
                                          <p:spTgt spid="861296"/>
                                        </p:tgtEl>
                                        <p:attrNameLst>
                                          <p:attrName>ppt_w</p:attrName>
                                        </p:attrNameLst>
                                      </p:cBhvr>
                                      <p:tavLst>
                                        <p:tav tm="0">
                                          <p:val>
                                            <p:fltVal val="0"/>
                                          </p:val>
                                        </p:tav>
                                        <p:tav tm="100000">
                                          <p:val>
                                            <p:strVal val="#ppt_w"/>
                                          </p:val>
                                        </p:tav>
                                      </p:tavLst>
                                    </p:anim>
                                    <p:anim calcmode="lin" valueType="num">
                                      <p:cBhvr>
                                        <p:cTn id="11" dur="500" fill="hold"/>
                                        <p:tgtEl>
                                          <p:spTgt spid="861296"/>
                                        </p:tgtEl>
                                        <p:attrNameLst>
                                          <p:attrName>ppt_h</p:attrName>
                                        </p:attrNameLst>
                                      </p:cBhvr>
                                      <p:tavLst>
                                        <p:tav tm="0">
                                          <p:val>
                                            <p:fltVal val="0"/>
                                          </p:val>
                                        </p:tav>
                                        <p:tav tm="100000">
                                          <p:val>
                                            <p:strVal val="#ppt_h"/>
                                          </p:val>
                                        </p:tav>
                                      </p:tavLst>
                                    </p:anim>
                                  </p:childTnLst>
                                </p:cTn>
                              </p:par>
                            </p:childTnLst>
                          </p:cTn>
                        </p:par>
                      </p:childTnLst>
                    </p:cTn>
                  </p:par>
                  <p:par>
                    <p:cTn id="12" fill="hold">
                      <p:stCondLst>
                        <p:cond delay="indefinite"/>
                      </p:stCondLst>
                      <p:childTnLst>
                        <p:par>
                          <p:cTn id="13" fill="hold">
                            <p:stCondLst>
                              <p:cond delay="0"/>
                            </p:stCondLst>
                            <p:childTnLst>
                              <p:par>
                                <p:cTn id="14" presetID="23" presetClass="entr" presetSubtype="16" fill="hold" grpId="0" nodeType="clickEffect">
                                  <p:stCondLst>
                                    <p:cond delay="0"/>
                                  </p:stCondLst>
                                  <p:childTnLst>
                                    <p:set>
                                      <p:cBhvr>
                                        <p:cTn id="15" dur="1" fill="hold">
                                          <p:stCondLst>
                                            <p:cond delay="0"/>
                                          </p:stCondLst>
                                        </p:cTn>
                                        <p:tgtEl>
                                          <p:spTgt spid="861295"/>
                                        </p:tgtEl>
                                        <p:attrNameLst>
                                          <p:attrName>style.visibility</p:attrName>
                                        </p:attrNameLst>
                                      </p:cBhvr>
                                      <p:to>
                                        <p:strVal val="visible"/>
                                      </p:to>
                                    </p:set>
                                    <p:anim calcmode="lin" valueType="num">
                                      <p:cBhvr>
                                        <p:cTn id="16" dur="500" fill="hold"/>
                                        <p:tgtEl>
                                          <p:spTgt spid="861295"/>
                                        </p:tgtEl>
                                        <p:attrNameLst>
                                          <p:attrName>ppt_w</p:attrName>
                                        </p:attrNameLst>
                                      </p:cBhvr>
                                      <p:tavLst>
                                        <p:tav tm="0">
                                          <p:val>
                                            <p:fltVal val="0"/>
                                          </p:val>
                                        </p:tav>
                                        <p:tav tm="100000">
                                          <p:val>
                                            <p:strVal val="#ppt_w"/>
                                          </p:val>
                                        </p:tav>
                                      </p:tavLst>
                                    </p:anim>
                                    <p:anim calcmode="lin" valueType="num">
                                      <p:cBhvr>
                                        <p:cTn id="17" dur="500" fill="hold"/>
                                        <p:tgtEl>
                                          <p:spTgt spid="861295"/>
                                        </p:tgtEl>
                                        <p:attrNameLst>
                                          <p:attrName>ppt_h</p:attrName>
                                        </p:attrNameLst>
                                      </p:cBhvr>
                                      <p:tavLst>
                                        <p:tav tm="0">
                                          <p:val>
                                            <p:fltVal val="0"/>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61318"/>
                                        </p:tgtEl>
                                        <p:attrNameLst>
                                          <p:attrName>style.visibility</p:attrName>
                                        </p:attrNameLst>
                                      </p:cBhvr>
                                      <p:to>
                                        <p:strVal val="visible"/>
                                      </p:to>
                                    </p:set>
                                    <p:animEffect transition="in" filter="blinds(horizontal)">
                                      <p:cBhvr>
                                        <p:cTn id="22" dur="500"/>
                                        <p:tgtEl>
                                          <p:spTgt spid="8613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1295" grpId="0" animBg="1"/>
      <p:bldP spid="861296" grpId="0" animBg="1"/>
      <p:bldP spid="861318" grpId="0" animBg="1"/>
      <p:bldP spid="861319"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152400"/>
            <a:ext cx="7772400" cy="1143000"/>
          </a:xfrm>
        </p:spPr>
        <p:txBody>
          <a:bodyPr>
            <a:normAutofit fontScale="90000"/>
          </a:bodyPr>
          <a:lstStyle/>
          <a:p>
            <a:r>
              <a:rPr lang="el-GR" dirty="0" smtClean="0">
                <a:latin typeface="Arial" charset="0"/>
              </a:rPr>
              <a:t>Διαχείριση Κανονικής Κορυφής</a:t>
            </a:r>
            <a:endParaRPr lang="en-US" dirty="0" smtClean="0">
              <a:solidFill>
                <a:srgbClr val="FFFF00"/>
              </a:solidFill>
              <a:latin typeface="Arial" charset="0"/>
            </a:endParaRPr>
          </a:p>
        </p:txBody>
      </p:sp>
      <p:sp>
        <p:nvSpPr>
          <p:cNvPr id="30724"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30726" name="Freeform 24"/>
          <p:cNvSpPr>
            <a:spLocks/>
          </p:cNvSpPr>
          <p:nvPr/>
        </p:nvSpPr>
        <p:spPr bwMode="auto">
          <a:xfrm>
            <a:off x="914400" y="2971800"/>
            <a:ext cx="2057400" cy="2514600"/>
          </a:xfrm>
          <a:custGeom>
            <a:avLst/>
            <a:gdLst>
              <a:gd name="T0" fmla="*/ 912 w 1296"/>
              <a:gd name="T1" fmla="*/ 1344 h 1584"/>
              <a:gd name="T2" fmla="*/ 1296 w 1296"/>
              <a:gd name="T3" fmla="*/ 768 h 1584"/>
              <a:gd name="T4" fmla="*/ 864 w 1296"/>
              <a:gd name="T5" fmla="*/ 48 h 1584"/>
              <a:gd name="T6" fmla="*/ 768 w 1296"/>
              <a:gd name="T7" fmla="*/ 240 h 1584"/>
              <a:gd name="T8" fmla="*/ 672 w 1296"/>
              <a:gd name="T9" fmla="*/ 192 h 1584"/>
              <a:gd name="T10" fmla="*/ 528 w 1296"/>
              <a:gd name="T11" fmla="*/ 672 h 1584"/>
              <a:gd name="T12" fmla="*/ 336 w 1296"/>
              <a:gd name="T13" fmla="*/ 288 h 1584"/>
              <a:gd name="T14" fmla="*/ 48 w 1296"/>
              <a:gd name="T15" fmla="*/ 0 h 1584"/>
              <a:gd name="T16" fmla="*/ 0 w 1296"/>
              <a:gd name="T17" fmla="*/ 1200 h 1584"/>
              <a:gd name="T18" fmla="*/ 384 w 1296"/>
              <a:gd name="T19" fmla="*/ 1584 h 1584"/>
              <a:gd name="T20" fmla="*/ 528 w 1296"/>
              <a:gd name="T21" fmla="*/ 1392 h 1584"/>
              <a:gd name="T22" fmla="*/ 912 w 1296"/>
              <a:gd name="T23" fmla="*/ 1584 h 1584"/>
              <a:gd name="T24" fmla="*/ 912 w 1296"/>
              <a:gd name="T25" fmla="*/ 1344 h 158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96"/>
              <a:gd name="T40" fmla="*/ 0 h 1584"/>
              <a:gd name="T41" fmla="*/ 1296 w 1296"/>
              <a:gd name="T42" fmla="*/ 1584 h 158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96" h="1584">
                <a:moveTo>
                  <a:pt x="912" y="1344"/>
                </a:moveTo>
                <a:lnTo>
                  <a:pt x="1296" y="768"/>
                </a:lnTo>
                <a:lnTo>
                  <a:pt x="864" y="48"/>
                </a:lnTo>
                <a:lnTo>
                  <a:pt x="768" y="240"/>
                </a:lnTo>
                <a:lnTo>
                  <a:pt x="672" y="192"/>
                </a:lnTo>
                <a:lnTo>
                  <a:pt x="528" y="672"/>
                </a:lnTo>
                <a:lnTo>
                  <a:pt x="336" y="288"/>
                </a:lnTo>
                <a:lnTo>
                  <a:pt x="48" y="0"/>
                </a:lnTo>
                <a:lnTo>
                  <a:pt x="0" y="1200"/>
                </a:lnTo>
                <a:lnTo>
                  <a:pt x="384" y="1584"/>
                </a:lnTo>
                <a:lnTo>
                  <a:pt x="528" y="1392"/>
                </a:lnTo>
                <a:lnTo>
                  <a:pt x="912" y="1584"/>
                </a:lnTo>
                <a:lnTo>
                  <a:pt x="912" y="1344"/>
                </a:lnTo>
                <a:close/>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30739" name="Text Box 26"/>
          <p:cNvSpPr txBox="1">
            <a:spLocks noChangeArrowheads="1"/>
          </p:cNvSpPr>
          <p:nvPr/>
        </p:nvSpPr>
        <p:spPr bwMode="auto">
          <a:xfrm>
            <a:off x="2895600" y="3733800"/>
            <a:ext cx="322524" cy="369332"/>
          </a:xfrm>
          <a:prstGeom prst="rect">
            <a:avLst/>
          </a:prstGeom>
          <a:noFill/>
          <a:ln w="9525">
            <a:noFill/>
            <a:miter lim="800000"/>
            <a:headEnd/>
            <a:tailEnd/>
          </a:ln>
        </p:spPr>
        <p:txBody>
          <a:bodyPr wrap="none">
            <a:spAutoFit/>
          </a:bodyPr>
          <a:lstStyle/>
          <a:p>
            <a:r>
              <a:rPr lang="en-US" i="1" dirty="0" smtClean="0"/>
              <a:t>v</a:t>
            </a:r>
            <a:r>
              <a:rPr lang="en-US" i="1" baseline="-25000" dirty="0" smtClean="0"/>
              <a:t>i</a:t>
            </a:r>
            <a:endParaRPr lang="en-US" i="1" baseline="-25000" dirty="0"/>
          </a:p>
        </p:txBody>
      </p:sp>
      <p:sp>
        <p:nvSpPr>
          <p:cNvPr id="30737" name="Text Box 30"/>
          <p:cNvSpPr txBox="1">
            <a:spLocks noChangeArrowheads="1"/>
          </p:cNvSpPr>
          <p:nvPr/>
        </p:nvSpPr>
        <p:spPr bwMode="auto">
          <a:xfrm>
            <a:off x="457200" y="3505200"/>
            <a:ext cx="332142" cy="369332"/>
          </a:xfrm>
          <a:prstGeom prst="rect">
            <a:avLst/>
          </a:prstGeom>
          <a:noFill/>
          <a:ln w="9525">
            <a:noFill/>
            <a:miter lim="800000"/>
            <a:headEnd/>
            <a:tailEnd/>
          </a:ln>
        </p:spPr>
        <p:txBody>
          <a:bodyPr wrap="none">
            <a:spAutoFit/>
          </a:bodyPr>
          <a:lstStyle/>
          <a:p>
            <a:r>
              <a:rPr lang="en-US" i="1" dirty="0" err="1" smtClean="0"/>
              <a:t>e</a:t>
            </a:r>
            <a:r>
              <a:rPr lang="en-US" i="1" baseline="-25000" dirty="0" err="1" smtClean="0"/>
              <a:t>j</a:t>
            </a:r>
            <a:endParaRPr lang="en-US" i="1" baseline="-25000" dirty="0"/>
          </a:p>
        </p:txBody>
      </p:sp>
      <p:sp>
        <p:nvSpPr>
          <p:cNvPr id="30730" name="Oval 32"/>
          <p:cNvSpPr>
            <a:spLocks noChangeArrowheads="1"/>
          </p:cNvSpPr>
          <p:nvPr/>
        </p:nvSpPr>
        <p:spPr bwMode="auto">
          <a:xfrm>
            <a:off x="1676400" y="3962400"/>
            <a:ext cx="109538" cy="109538"/>
          </a:xfrm>
          <a:prstGeom prst="ellipse">
            <a:avLst/>
          </a:prstGeom>
          <a:solidFill>
            <a:srgbClr val="00FF00"/>
          </a:solidFill>
          <a:ln w="9525">
            <a:solidFill>
              <a:srgbClr val="00FF00"/>
            </a:solidFill>
            <a:round/>
            <a:headEnd/>
            <a:tailEnd/>
          </a:ln>
        </p:spPr>
        <p:txBody>
          <a:bodyPr wrap="none" anchor="ctr"/>
          <a:lstStyle/>
          <a:p>
            <a:endParaRPr lang="en-US"/>
          </a:p>
        </p:txBody>
      </p:sp>
      <p:sp>
        <p:nvSpPr>
          <p:cNvPr id="30735" name="Text Box 34"/>
          <p:cNvSpPr txBox="1">
            <a:spLocks noChangeArrowheads="1"/>
          </p:cNvSpPr>
          <p:nvPr/>
        </p:nvSpPr>
        <p:spPr bwMode="auto">
          <a:xfrm>
            <a:off x="1143000" y="3792070"/>
            <a:ext cx="591829" cy="369332"/>
          </a:xfrm>
          <a:prstGeom prst="rect">
            <a:avLst/>
          </a:prstGeom>
          <a:noFill/>
          <a:ln w="9525">
            <a:noFill/>
            <a:miter lim="800000"/>
            <a:headEnd/>
            <a:tailEnd/>
          </a:ln>
        </p:spPr>
        <p:txBody>
          <a:bodyPr wrap="none">
            <a:spAutoFit/>
          </a:bodyPr>
          <a:lstStyle/>
          <a:p>
            <a:r>
              <a:rPr lang="en-US" i="1" dirty="0" smtClean="0"/>
              <a:t>h</a:t>
            </a:r>
            <a:r>
              <a:rPr lang="en-US" dirty="0" smtClean="0"/>
              <a:t>(</a:t>
            </a:r>
            <a:r>
              <a:rPr lang="en-US" i="1" dirty="0" err="1" smtClean="0"/>
              <a:t>e</a:t>
            </a:r>
            <a:r>
              <a:rPr lang="en-US" i="1" baseline="-25000" dirty="0" err="1" smtClean="0"/>
              <a:t>j</a:t>
            </a:r>
            <a:r>
              <a:rPr lang="en-US" dirty="0" smtClean="0"/>
              <a:t>)</a:t>
            </a:r>
            <a:endParaRPr lang="en-US" dirty="0"/>
          </a:p>
        </p:txBody>
      </p:sp>
      <p:sp>
        <p:nvSpPr>
          <p:cNvPr id="30732" name="Line 36"/>
          <p:cNvSpPr>
            <a:spLocks noChangeShapeType="1"/>
          </p:cNvSpPr>
          <p:nvPr/>
        </p:nvSpPr>
        <p:spPr bwMode="auto">
          <a:xfrm flipH="1" flipV="1">
            <a:off x="1828800" y="4038600"/>
            <a:ext cx="1066800" cy="152400"/>
          </a:xfrm>
          <a:prstGeom prst="line">
            <a:avLst/>
          </a:prstGeom>
          <a:noFill/>
          <a:ln w="25400">
            <a:solidFill>
              <a:schemeClr val="accent6">
                <a:lumMod val="75000"/>
              </a:schemeClr>
            </a:solidFill>
            <a:prstDash val="dash"/>
            <a:round/>
            <a:headEnd/>
            <a:tailEnd/>
          </a:ln>
        </p:spPr>
        <p:txBody>
          <a:bodyPr/>
          <a:lstStyle/>
          <a:p>
            <a:endParaRPr lang="en-US"/>
          </a:p>
        </p:txBody>
      </p:sp>
      <p:sp>
        <p:nvSpPr>
          <p:cNvPr id="30733" name="Line 37"/>
          <p:cNvSpPr>
            <a:spLocks noChangeShapeType="1"/>
          </p:cNvSpPr>
          <p:nvPr/>
        </p:nvSpPr>
        <p:spPr bwMode="auto">
          <a:xfrm flipH="1">
            <a:off x="381000" y="4191000"/>
            <a:ext cx="2971800" cy="0"/>
          </a:xfrm>
          <a:prstGeom prst="line">
            <a:avLst/>
          </a:prstGeom>
          <a:noFill/>
          <a:ln w="28575">
            <a:solidFill>
              <a:srgbClr val="00B050"/>
            </a:solidFill>
            <a:prstDash val="dash"/>
            <a:round/>
            <a:headEnd/>
            <a:tailEnd/>
          </a:ln>
        </p:spPr>
        <p:txBody>
          <a:bodyPr/>
          <a:lstStyle/>
          <a:p>
            <a:endParaRPr lang="en-US"/>
          </a:p>
        </p:txBody>
      </p:sp>
      <p:sp>
        <p:nvSpPr>
          <p:cNvPr id="38" name="Text Box 115"/>
          <p:cNvSpPr txBox="1">
            <a:spLocks noChangeArrowheads="1"/>
          </p:cNvSpPr>
          <p:nvPr/>
        </p:nvSpPr>
        <p:spPr bwMode="auto">
          <a:xfrm>
            <a:off x="4800600" y="1524000"/>
            <a:ext cx="4475264" cy="4801314"/>
          </a:xfrm>
          <a:prstGeom prst="rect">
            <a:avLst/>
          </a:prstGeom>
          <a:noFill/>
          <a:ln w="9525">
            <a:noFill/>
            <a:miter lim="800000"/>
            <a:headEnd/>
            <a:tailEnd/>
          </a:ln>
        </p:spPr>
        <p:txBody>
          <a:bodyPr wrap="none">
            <a:spAutoFit/>
          </a:bodyPr>
          <a:lstStyle/>
          <a:p>
            <a:pPr marL="457200" indent="-457200"/>
            <a:r>
              <a:rPr lang="en-US" b="1" dirty="0" err="1" smtClean="0"/>
              <a:t>HandleRegularVertex</a:t>
            </a:r>
            <a:r>
              <a:rPr lang="en-US" dirty="0" smtClean="0"/>
              <a:t>(</a:t>
            </a:r>
            <a:r>
              <a:rPr lang="en-US" i="1" dirty="0" smtClean="0"/>
              <a:t>v</a:t>
            </a:r>
            <a:r>
              <a:rPr lang="en-US" i="1" baseline="-25000" dirty="0" smtClean="0"/>
              <a:t>i</a:t>
            </a:r>
            <a:r>
              <a:rPr lang="en-US" dirty="0" smtClean="0"/>
              <a:t>)</a:t>
            </a:r>
            <a:endParaRPr lang="en-US" dirty="0"/>
          </a:p>
          <a:p>
            <a:pPr marL="457200" indent="-457200">
              <a:buFontTx/>
              <a:buAutoNum type="arabicPeriod"/>
            </a:pPr>
            <a:r>
              <a:rPr lang="en-US" dirty="0">
                <a:solidFill>
                  <a:srgbClr val="00B050"/>
                </a:solidFill>
              </a:rPr>
              <a:t>if</a:t>
            </a:r>
            <a:r>
              <a:rPr lang="en-US" dirty="0"/>
              <a:t> </a:t>
            </a:r>
            <a:r>
              <a:rPr lang="el-GR" dirty="0" smtClean="0"/>
              <a:t>το εσωτερικό του πολυγώνου κείται </a:t>
            </a:r>
            <a:endParaRPr lang="en-US" dirty="0"/>
          </a:p>
          <a:p>
            <a:pPr marL="457200" indent="-457200"/>
            <a:r>
              <a:rPr lang="en-US" dirty="0"/>
              <a:t>      </a:t>
            </a:r>
            <a:r>
              <a:rPr lang="el-GR" dirty="0" smtClean="0"/>
              <a:t>στα δεξιά του </a:t>
            </a:r>
            <a:r>
              <a:rPr lang="en-US" i="1" dirty="0" smtClean="0"/>
              <a:t>v</a:t>
            </a:r>
            <a:r>
              <a:rPr lang="en-US" i="1" baseline="-25000" dirty="0" smtClean="0"/>
              <a:t>i</a:t>
            </a:r>
            <a:endParaRPr lang="en-US" i="1" dirty="0"/>
          </a:p>
          <a:p>
            <a:pPr marL="457200" indent="-457200"/>
            <a:r>
              <a:rPr lang="en-US" dirty="0"/>
              <a:t>2.      </a:t>
            </a:r>
            <a:r>
              <a:rPr lang="en-US" dirty="0">
                <a:solidFill>
                  <a:srgbClr val="00B050"/>
                </a:solidFill>
              </a:rPr>
              <a:t>then</a:t>
            </a:r>
            <a:r>
              <a:rPr lang="en-US" dirty="0"/>
              <a:t> </a:t>
            </a:r>
            <a:r>
              <a:rPr lang="en-US" dirty="0">
                <a:solidFill>
                  <a:srgbClr val="00B050"/>
                </a:solidFill>
              </a:rPr>
              <a:t>if </a:t>
            </a:r>
            <a:r>
              <a:rPr lang="en-US" i="1" dirty="0" smtClean="0"/>
              <a:t>h</a:t>
            </a:r>
            <a:r>
              <a:rPr lang="en-US" dirty="0" smtClean="0"/>
              <a:t>(</a:t>
            </a:r>
            <a:r>
              <a:rPr lang="en-US" i="1" dirty="0" err="1" smtClean="0"/>
              <a:t>e</a:t>
            </a:r>
            <a:r>
              <a:rPr lang="en-US" i="1" baseline="-25000" dirty="0" err="1" smtClean="0"/>
              <a:t>i</a:t>
            </a:r>
            <a:r>
              <a:rPr lang="el-GR" baseline="-25000" dirty="0" smtClean="0"/>
              <a:t>-1</a:t>
            </a:r>
            <a:r>
              <a:rPr lang="en-US" dirty="0" smtClean="0"/>
              <a:t>) </a:t>
            </a:r>
            <a:r>
              <a:rPr lang="el-GR" dirty="0" smtClean="0"/>
              <a:t>είναι </a:t>
            </a:r>
            <a:r>
              <a:rPr lang="el-GR" dirty="0" err="1" smtClean="0"/>
              <a:t>συγχωνευτική</a:t>
            </a:r>
            <a:endParaRPr lang="en-US" dirty="0"/>
          </a:p>
          <a:p>
            <a:pPr marL="457200" indent="-457200"/>
            <a:r>
              <a:rPr lang="en-US" dirty="0">
                <a:sym typeface="Symbol" pitchFamily="18" charset="2"/>
              </a:rPr>
              <a:t>3.              </a:t>
            </a:r>
            <a:r>
              <a:rPr lang="en-US" dirty="0">
                <a:solidFill>
                  <a:srgbClr val="00B050"/>
                </a:solidFill>
                <a:sym typeface="Symbol" pitchFamily="18" charset="2"/>
              </a:rPr>
              <a:t>then</a:t>
            </a:r>
            <a:r>
              <a:rPr lang="en-US" dirty="0">
                <a:sym typeface="Symbol" pitchFamily="18" charset="2"/>
              </a:rPr>
              <a:t>   </a:t>
            </a:r>
            <a:r>
              <a:rPr lang="el-GR" dirty="0" smtClean="0">
                <a:sym typeface="Symbol" pitchFamily="18" charset="2"/>
              </a:rPr>
              <a:t>ένθεση της διαγωνίου</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που συνδέει την</a:t>
            </a:r>
            <a:r>
              <a:rPr lang="en-US" dirty="0" smtClean="0">
                <a:sym typeface="Symbol" pitchFamily="18" charset="2"/>
              </a:rPr>
              <a:t> </a:t>
            </a:r>
            <a:r>
              <a:rPr lang="en-US" i="1" dirty="0" smtClean="0"/>
              <a:t>v</a:t>
            </a:r>
            <a:r>
              <a:rPr lang="en-US" i="1" baseline="-25000" dirty="0" smtClean="0"/>
              <a:t>i</a:t>
            </a:r>
            <a:r>
              <a:rPr lang="en-US" dirty="0" smtClean="0">
                <a:sym typeface="Symbol" pitchFamily="18" charset="2"/>
              </a:rPr>
              <a:t> </a:t>
            </a:r>
            <a:r>
              <a:rPr lang="el-GR" dirty="0" smtClean="0">
                <a:sym typeface="Symbol" pitchFamily="18" charset="2"/>
              </a:rPr>
              <a:t>με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i</a:t>
            </a:r>
            <a:r>
              <a:rPr lang="el-GR" baseline="-25000" dirty="0" smtClean="0"/>
              <a:t>-1</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στον </a:t>
            </a:r>
            <a:r>
              <a:rPr lang="en-US" b="1" i="1" dirty="0" smtClean="0">
                <a:solidFill>
                  <a:srgbClr val="C00000"/>
                </a:solidFill>
                <a:sym typeface="Symbol" pitchFamily="18" charset="2"/>
              </a:rPr>
              <a:t>D</a:t>
            </a:r>
            <a:endParaRPr lang="en-US" b="1" i="1" dirty="0">
              <a:solidFill>
                <a:srgbClr val="C00000"/>
              </a:solidFill>
              <a:sym typeface="Symbol" pitchFamily="18" charset="2"/>
            </a:endParaRPr>
          </a:p>
          <a:p>
            <a:pPr marL="457200" indent="-457200"/>
            <a:r>
              <a:rPr lang="en-US" dirty="0">
                <a:sym typeface="Symbol" pitchFamily="18" charset="2"/>
              </a:rPr>
              <a:t>4.              </a:t>
            </a:r>
            <a:r>
              <a:rPr lang="en-US" b="1" i="1" dirty="0">
                <a:solidFill>
                  <a:srgbClr val="C00000"/>
                </a:solidFill>
                <a:sym typeface="Symbol" pitchFamily="18" charset="2"/>
              </a:rPr>
              <a:t>T</a:t>
            </a:r>
            <a:r>
              <a:rPr lang="en-US" b="1" i="1" dirty="0">
                <a:sym typeface="Symbol" pitchFamily="18" charset="2"/>
              </a:rPr>
              <a:t> </a:t>
            </a:r>
            <a:r>
              <a:rPr lang="en-US" dirty="0">
                <a:sym typeface="Symbol" pitchFamily="18" charset="2"/>
              </a:rPr>
              <a:t>   </a:t>
            </a:r>
            <a:r>
              <a:rPr lang="en-US" b="1" i="1" dirty="0">
                <a:solidFill>
                  <a:srgbClr val="C00000"/>
                </a:solidFill>
                <a:sym typeface="Symbol" pitchFamily="18" charset="2"/>
              </a:rPr>
              <a:t>T</a:t>
            </a:r>
            <a:r>
              <a:rPr lang="en-US" dirty="0">
                <a:solidFill>
                  <a:srgbClr val="C00000"/>
                </a:solidFill>
                <a:sym typeface="Symbol" pitchFamily="18" charset="2"/>
              </a:rPr>
              <a:t> </a:t>
            </a:r>
            <a:r>
              <a:rPr lang="en-US" dirty="0">
                <a:sym typeface="Symbol" pitchFamily="18" charset="2"/>
              </a:rPr>
              <a:t>– </a:t>
            </a:r>
            <a:r>
              <a:rPr lang="en-US" dirty="0" smtClean="0">
                <a:sym typeface="Symbol" pitchFamily="18" charset="2"/>
              </a:rPr>
              <a:t>{</a:t>
            </a:r>
            <a:r>
              <a:rPr lang="en-US" i="1" dirty="0" err="1" smtClean="0"/>
              <a:t>e</a:t>
            </a:r>
            <a:r>
              <a:rPr lang="en-US" i="1" baseline="-25000" dirty="0" err="1" smtClean="0"/>
              <a:t>i</a:t>
            </a:r>
            <a:r>
              <a:rPr lang="el-GR" baseline="-25000" dirty="0" smtClean="0"/>
              <a:t>-1</a:t>
            </a:r>
            <a:r>
              <a:rPr lang="en-US" dirty="0" smtClean="0">
                <a:sym typeface="Symbol" pitchFamily="18" charset="2"/>
              </a:rPr>
              <a:t>}</a:t>
            </a:r>
            <a:endParaRPr lang="en-US" dirty="0">
              <a:sym typeface="Symbol" pitchFamily="18" charset="2"/>
            </a:endParaRPr>
          </a:p>
          <a:p>
            <a:pPr marL="457200" indent="-457200"/>
            <a:r>
              <a:rPr lang="en-US" dirty="0">
                <a:sym typeface="Symbol" pitchFamily="18" charset="2"/>
              </a:rPr>
              <a:t>5.              </a:t>
            </a:r>
            <a:r>
              <a:rPr lang="en-US" b="1" i="1" dirty="0">
                <a:solidFill>
                  <a:srgbClr val="C00000"/>
                </a:solidFill>
                <a:sym typeface="Symbol" pitchFamily="18" charset="2"/>
              </a:rPr>
              <a:t>T</a:t>
            </a:r>
            <a:r>
              <a:rPr lang="en-US" b="1" i="1" dirty="0">
                <a:sym typeface="Symbol" pitchFamily="18" charset="2"/>
              </a:rPr>
              <a:t> </a:t>
            </a:r>
            <a:r>
              <a:rPr lang="en-US" dirty="0">
                <a:sym typeface="Symbol" pitchFamily="18" charset="2"/>
              </a:rPr>
              <a:t>   </a:t>
            </a:r>
            <a:r>
              <a:rPr lang="en-US" b="1" i="1" dirty="0">
                <a:solidFill>
                  <a:srgbClr val="C00000"/>
                </a:solidFill>
                <a:sym typeface="Symbol" pitchFamily="18" charset="2"/>
              </a:rPr>
              <a:t>T</a:t>
            </a:r>
            <a:r>
              <a:rPr lang="en-US" dirty="0">
                <a:sym typeface="Symbol" pitchFamily="18" charset="2"/>
              </a:rPr>
              <a:t> + </a:t>
            </a:r>
            <a:r>
              <a:rPr lang="en-US" dirty="0" smtClean="0">
                <a:sym typeface="Symbol" pitchFamily="18" charset="2"/>
              </a:rPr>
              <a:t>{</a:t>
            </a:r>
            <a:r>
              <a:rPr lang="en-US" i="1" dirty="0" err="1" smtClean="0"/>
              <a:t>e</a:t>
            </a:r>
            <a:r>
              <a:rPr lang="en-US" i="1" baseline="-25000" dirty="0" err="1" smtClean="0"/>
              <a:t>i</a:t>
            </a:r>
            <a:r>
              <a:rPr lang="en-US" dirty="0" smtClean="0">
                <a:sym typeface="Symbol" pitchFamily="18" charset="2"/>
              </a:rPr>
              <a:t>}</a:t>
            </a:r>
            <a:endParaRPr lang="en-US" dirty="0">
              <a:sym typeface="Symbol" pitchFamily="18" charset="2"/>
            </a:endParaRPr>
          </a:p>
          <a:p>
            <a:pPr marL="457200" indent="-457200"/>
            <a:r>
              <a:rPr lang="en-US" dirty="0">
                <a:sym typeface="Symbol" pitchFamily="18" charset="2"/>
              </a:rPr>
              <a:t>6.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i</a:t>
            </a:r>
            <a:r>
              <a:rPr lang="en-US" dirty="0" smtClean="0">
                <a:sym typeface="Symbol" pitchFamily="18" charset="2"/>
              </a:rPr>
              <a:t>)  </a:t>
            </a:r>
            <a:r>
              <a:rPr lang="en-US" dirty="0">
                <a:sym typeface="Symbol" pitchFamily="18" charset="2"/>
              </a:rPr>
              <a:t>  </a:t>
            </a:r>
            <a:r>
              <a:rPr lang="en-US" i="1" dirty="0" smtClean="0"/>
              <a:t>v</a:t>
            </a:r>
            <a:r>
              <a:rPr lang="en-US" i="1" baseline="-25000" dirty="0" smtClean="0"/>
              <a:t>i</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7.      </a:t>
            </a:r>
            <a:r>
              <a:rPr lang="en-US" dirty="0">
                <a:solidFill>
                  <a:srgbClr val="00B050"/>
                </a:solidFill>
                <a:sym typeface="Symbol" pitchFamily="18" charset="2"/>
              </a:rPr>
              <a:t>else</a:t>
            </a:r>
            <a:r>
              <a:rPr lang="en-US" dirty="0">
                <a:sym typeface="Symbol" pitchFamily="18" charset="2"/>
              </a:rPr>
              <a:t> </a:t>
            </a:r>
            <a:r>
              <a:rPr lang="el-GR" dirty="0" smtClean="0">
                <a:sym typeface="Symbol" pitchFamily="18" charset="2"/>
              </a:rPr>
              <a:t>αναζήτηση στο</a:t>
            </a:r>
            <a:r>
              <a:rPr lang="en-US" dirty="0" smtClean="0">
                <a:sym typeface="Symbol" pitchFamily="18" charset="2"/>
              </a:rPr>
              <a:t> </a:t>
            </a:r>
            <a:r>
              <a:rPr lang="en-US" b="1" i="1" dirty="0">
                <a:solidFill>
                  <a:srgbClr val="C00000"/>
                </a:solidFill>
                <a:sym typeface="Symbol" pitchFamily="18" charset="2"/>
              </a:rPr>
              <a:t>T</a:t>
            </a:r>
            <a:r>
              <a:rPr lang="en-US" dirty="0">
                <a:sym typeface="Symbol" pitchFamily="18" charset="2"/>
              </a:rPr>
              <a:t> </a:t>
            </a:r>
            <a:r>
              <a:rPr lang="el-GR" dirty="0" smtClean="0">
                <a:sym typeface="Symbol" pitchFamily="18" charset="2"/>
              </a:rPr>
              <a:t>για την ακμή </a:t>
            </a:r>
            <a:r>
              <a:rPr lang="en-US" i="1" dirty="0" err="1" smtClean="0"/>
              <a:t>e</a:t>
            </a:r>
            <a:r>
              <a:rPr lang="en-US" i="1" baseline="-25000" dirty="0" err="1" smtClean="0"/>
              <a:t>j</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αμέσως αριστερά της</a:t>
            </a:r>
            <a:r>
              <a:rPr lang="en-US" dirty="0" smtClean="0">
                <a:sym typeface="Symbol" pitchFamily="18" charset="2"/>
              </a:rPr>
              <a:t> </a:t>
            </a:r>
            <a:r>
              <a:rPr lang="en-US" i="1" dirty="0" smtClean="0"/>
              <a:t>v</a:t>
            </a:r>
            <a:r>
              <a:rPr lang="en-US" i="1" baseline="-25000" dirty="0" smtClean="0"/>
              <a:t>i</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8.              </a:t>
            </a:r>
            <a:r>
              <a:rPr lang="en-US" dirty="0">
                <a:solidFill>
                  <a:srgbClr val="00B050"/>
                </a:solidFill>
              </a:rPr>
              <a:t>if</a:t>
            </a:r>
            <a:r>
              <a:rPr lang="en-US" dirty="0"/>
              <a:t> </a:t>
            </a:r>
            <a:r>
              <a:rPr lang="en-US" i="1" dirty="0" smtClean="0"/>
              <a:t>h</a:t>
            </a:r>
            <a:r>
              <a:rPr lang="en-US" dirty="0" smtClean="0"/>
              <a:t>(</a:t>
            </a:r>
            <a:r>
              <a:rPr lang="en-US" i="1" dirty="0" err="1" smtClean="0"/>
              <a:t>e</a:t>
            </a:r>
            <a:r>
              <a:rPr lang="en-US" i="1" baseline="-25000" dirty="0" err="1" smtClean="0"/>
              <a:t>j</a:t>
            </a:r>
            <a:r>
              <a:rPr lang="en-US" dirty="0" smtClean="0"/>
              <a:t>) </a:t>
            </a:r>
            <a:r>
              <a:rPr lang="el-GR" dirty="0" smtClean="0"/>
              <a:t>είναι </a:t>
            </a:r>
            <a:r>
              <a:rPr lang="el-GR" dirty="0" err="1" smtClean="0"/>
              <a:t>συγχωνευτική</a:t>
            </a:r>
            <a:endParaRPr lang="en-US" dirty="0"/>
          </a:p>
          <a:p>
            <a:pPr marL="457200" indent="-457200"/>
            <a:r>
              <a:rPr lang="en-US" dirty="0">
                <a:sym typeface="Symbol" pitchFamily="18" charset="2"/>
              </a:rPr>
              <a:t>                    </a:t>
            </a:r>
            <a:r>
              <a:rPr lang="en-US" dirty="0">
                <a:solidFill>
                  <a:srgbClr val="00B050"/>
                </a:solidFill>
                <a:sym typeface="Symbol" pitchFamily="18" charset="2"/>
              </a:rPr>
              <a:t>then</a:t>
            </a:r>
            <a:r>
              <a:rPr lang="en-US" dirty="0">
                <a:sym typeface="Symbol" pitchFamily="18" charset="2"/>
              </a:rPr>
              <a:t>  </a:t>
            </a:r>
            <a:r>
              <a:rPr lang="el-GR" dirty="0" smtClean="0">
                <a:sym typeface="Symbol" pitchFamily="18" charset="2"/>
              </a:rPr>
              <a:t>ένθεση της διαγωνίου</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που συνδέει την</a:t>
            </a:r>
            <a:r>
              <a:rPr lang="en-US" dirty="0" smtClean="0">
                <a:sym typeface="Symbol" pitchFamily="18" charset="2"/>
              </a:rPr>
              <a:t> </a:t>
            </a:r>
            <a:r>
              <a:rPr lang="en-US" i="1" dirty="0" smtClean="0"/>
              <a:t>v</a:t>
            </a:r>
            <a:r>
              <a:rPr lang="en-US" i="1" baseline="-25000" dirty="0" smtClean="0"/>
              <a:t>i</a:t>
            </a:r>
            <a:r>
              <a:rPr lang="en-US" dirty="0" smtClean="0">
                <a:sym typeface="Symbol" pitchFamily="18" charset="2"/>
              </a:rPr>
              <a:t> </a:t>
            </a:r>
            <a:r>
              <a:rPr lang="el-GR" dirty="0" smtClean="0">
                <a:sym typeface="Symbol" pitchFamily="18" charset="2"/>
              </a:rPr>
              <a:t>με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j</a:t>
            </a:r>
            <a:r>
              <a:rPr lang="en-US" dirty="0" smtClean="0">
                <a:sym typeface="Symbol" pitchFamily="18" charset="2"/>
              </a:rPr>
              <a:t>) </a:t>
            </a:r>
            <a:endParaRPr lang="en-US" dirty="0">
              <a:sym typeface="Symbol" pitchFamily="18" charset="2"/>
            </a:endParaRPr>
          </a:p>
          <a:p>
            <a:pPr marL="457200" indent="-457200"/>
            <a:r>
              <a:rPr lang="en-US" dirty="0">
                <a:sym typeface="Symbol" pitchFamily="18" charset="2"/>
              </a:rPr>
              <a:t>                              </a:t>
            </a:r>
            <a:r>
              <a:rPr lang="el-GR" dirty="0" smtClean="0">
                <a:sym typeface="Symbol" pitchFamily="18" charset="2"/>
              </a:rPr>
              <a:t>στον </a:t>
            </a:r>
            <a:r>
              <a:rPr lang="en-US" b="1" i="1" dirty="0" smtClean="0">
                <a:solidFill>
                  <a:srgbClr val="C00000"/>
                </a:solidFill>
                <a:sym typeface="Symbol" pitchFamily="18" charset="2"/>
              </a:rPr>
              <a:t>D</a:t>
            </a:r>
            <a:endParaRPr lang="en-US" b="1" i="1" dirty="0">
              <a:solidFill>
                <a:srgbClr val="C00000"/>
              </a:solidFill>
              <a:sym typeface="Symbol" pitchFamily="18" charset="2"/>
            </a:endParaRPr>
          </a:p>
          <a:p>
            <a:pPr marL="457200" indent="-457200"/>
            <a:r>
              <a:rPr lang="en-US" dirty="0">
                <a:sym typeface="Symbol" pitchFamily="18" charset="2"/>
              </a:rPr>
              <a:t>9.                 </a:t>
            </a:r>
            <a:r>
              <a:rPr lang="en-US" i="1" dirty="0" smtClean="0">
                <a:sym typeface="Symbol" pitchFamily="18" charset="2"/>
              </a:rPr>
              <a:t>h</a:t>
            </a:r>
            <a:r>
              <a:rPr lang="en-US" dirty="0" smtClean="0">
                <a:sym typeface="Symbol" pitchFamily="18" charset="2"/>
              </a:rPr>
              <a:t>(</a:t>
            </a:r>
            <a:r>
              <a:rPr lang="en-US" i="1" dirty="0" err="1" smtClean="0"/>
              <a:t>e</a:t>
            </a:r>
            <a:r>
              <a:rPr lang="en-US" i="1" baseline="-25000" dirty="0" err="1" smtClean="0"/>
              <a:t>j</a:t>
            </a:r>
            <a:r>
              <a:rPr lang="en-US" dirty="0" smtClean="0">
                <a:sym typeface="Symbol" pitchFamily="18" charset="2"/>
              </a:rPr>
              <a:t>) </a:t>
            </a:r>
            <a:r>
              <a:rPr lang="en-US" dirty="0">
                <a:sym typeface="Symbol" pitchFamily="18" charset="2"/>
              </a:rPr>
              <a:t> </a:t>
            </a:r>
            <a:r>
              <a:rPr lang="en-US" i="1" dirty="0" smtClean="0"/>
              <a:t>v</a:t>
            </a:r>
            <a:r>
              <a:rPr lang="en-US" i="1" baseline="-25000" dirty="0" smtClean="0"/>
              <a:t>i</a:t>
            </a:r>
            <a:endParaRPr lang="en-US" dirty="0">
              <a:sym typeface="Symbol" pitchFamily="18" charset="2"/>
            </a:endParaRPr>
          </a:p>
        </p:txBody>
      </p:sp>
      <p:sp>
        <p:nvSpPr>
          <p:cNvPr id="39" name="AutoShape 136"/>
          <p:cNvSpPr>
            <a:spLocks/>
          </p:cNvSpPr>
          <p:nvPr/>
        </p:nvSpPr>
        <p:spPr bwMode="auto">
          <a:xfrm>
            <a:off x="4648200" y="4495800"/>
            <a:ext cx="147918" cy="1636059"/>
          </a:xfrm>
          <a:prstGeom prst="leftBrace">
            <a:avLst>
              <a:gd name="adj1" fmla="val 104167"/>
              <a:gd name="adj2" fmla="val 50000"/>
            </a:avLst>
          </a:prstGeom>
          <a:noFill/>
          <a:ln w="28575">
            <a:solidFill>
              <a:schemeClr val="tx1"/>
            </a:solidFill>
            <a:round/>
            <a:headEnd/>
            <a:tailEnd/>
          </a:ln>
        </p:spPr>
        <p:txBody>
          <a:bodyPr wrap="none" anchor="ctr"/>
          <a:lstStyle/>
          <a:p>
            <a:endParaRPr lang="en-US"/>
          </a:p>
        </p:txBody>
      </p:sp>
      <p:sp>
        <p:nvSpPr>
          <p:cNvPr id="40" name="Oval 14"/>
          <p:cNvSpPr>
            <a:spLocks noChangeArrowheads="1"/>
          </p:cNvSpPr>
          <p:nvPr/>
        </p:nvSpPr>
        <p:spPr bwMode="auto">
          <a:xfrm>
            <a:off x="2914650" y="4138613"/>
            <a:ext cx="109537" cy="109537"/>
          </a:xfrm>
          <a:prstGeom prst="ellipse">
            <a:avLst/>
          </a:prstGeom>
          <a:solidFill>
            <a:schemeClr val="accent6">
              <a:lumMod val="75000"/>
            </a:schemeClr>
          </a:solidFill>
          <a:ln w="9525">
            <a:solidFill>
              <a:schemeClr val="accent6">
                <a:lumMod val="75000"/>
              </a:schemeClr>
            </a:solidFill>
            <a:round/>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152400"/>
            <a:ext cx="7772400" cy="1143000"/>
          </a:xfrm>
        </p:spPr>
        <p:txBody>
          <a:bodyPr/>
          <a:lstStyle/>
          <a:p>
            <a:r>
              <a:rPr lang="el-GR" dirty="0" smtClean="0">
                <a:latin typeface="Arial" charset="0"/>
              </a:rPr>
              <a:t>Ορθότητα</a:t>
            </a:r>
            <a:endParaRPr lang="en-US" dirty="0" smtClean="0">
              <a:latin typeface="Arial" charset="0"/>
            </a:endParaRPr>
          </a:p>
        </p:txBody>
      </p:sp>
      <p:sp>
        <p:nvSpPr>
          <p:cNvPr id="31748"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31749" name="Text Box 5"/>
          <p:cNvSpPr txBox="1">
            <a:spLocks noChangeArrowheads="1"/>
          </p:cNvSpPr>
          <p:nvPr/>
        </p:nvSpPr>
        <p:spPr bwMode="auto">
          <a:xfrm>
            <a:off x="669924" y="1487488"/>
            <a:ext cx="7635875" cy="1200329"/>
          </a:xfrm>
          <a:prstGeom prst="rect">
            <a:avLst/>
          </a:prstGeom>
          <a:noFill/>
          <a:ln w="9525">
            <a:noFill/>
            <a:miter lim="800000"/>
            <a:headEnd/>
            <a:tailEnd/>
          </a:ln>
        </p:spPr>
        <p:txBody>
          <a:bodyPr wrap="square">
            <a:spAutoFit/>
          </a:bodyPr>
          <a:lstStyle/>
          <a:p>
            <a:r>
              <a:rPr lang="el-GR" sz="2400" b="1" u="sng" dirty="0" smtClean="0">
                <a:solidFill>
                  <a:srgbClr val="C00000"/>
                </a:solidFill>
              </a:rPr>
              <a:t>Θεώρημα:</a:t>
            </a:r>
            <a:r>
              <a:rPr lang="en-US" sz="2400" b="1" dirty="0" smtClean="0">
                <a:solidFill>
                  <a:srgbClr val="C00000"/>
                </a:solidFill>
              </a:rPr>
              <a:t>  </a:t>
            </a:r>
            <a:r>
              <a:rPr lang="el-GR" sz="2400" dirty="0" smtClean="0">
                <a:solidFill>
                  <a:srgbClr val="C00000"/>
                </a:solidFill>
              </a:rPr>
              <a:t>Ο αλγόριθμος προσθέτει ένα σύνολο μη τεμνόμενων διαγωνίων που διαμερίζει το πολύγωνο σε μονότονα τεμάχια</a:t>
            </a:r>
            <a:endParaRPr lang="en-US" sz="2400" dirty="0">
              <a:solidFill>
                <a:srgbClr val="C00000"/>
              </a:solidFill>
            </a:endParaRPr>
          </a:p>
        </p:txBody>
      </p:sp>
      <p:sp>
        <p:nvSpPr>
          <p:cNvPr id="843782" name="Text Box 6"/>
          <p:cNvSpPr txBox="1">
            <a:spLocks noChangeArrowheads="1"/>
          </p:cNvSpPr>
          <p:nvPr/>
        </p:nvSpPr>
        <p:spPr bwMode="auto">
          <a:xfrm>
            <a:off x="746125" y="2982913"/>
            <a:ext cx="8245475" cy="830997"/>
          </a:xfrm>
          <a:prstGeom prst="rect">
            <a:avLst/>
          </a:prstGeom>
          <a:noFill/>
          <a:ln w="9525">
            <a:noFill/>
            <a:miter lim="800000"/>
            <a:headEnd/>
            <a:tailEnd/>
          </a:ln>
        </p:spPr>
        <p:txBody>
          <a:bodyPr wrap="square">
            <a:spAutoFit/>
          </a:bodyPr>
          <a:lstStyle/>
          <a:p>
            <a:r>
              <a:rPr lang="el-GR" sz="2400" b="1" dirty="0" smtClean="0">
                <a:solidFill>
                  <a:srgbClr val="00FF00"/>
                </a:solidFill>
              </a:rPr>
              <a:t>Απόδειξη:</a:t>
            </a:r>
            <a:r>
              <a:rPr lang="en-US" sz="2400" b="1" dirty="0" smtClean="0">
                <a:solidFill>
                  <a:srgbClr val="00FF00"/>
                </a:solidFill>
              </a:rPr>
              <a:t>   </a:t>
            </a:r>
            <a:r>
              <a:rPr lang="el-GR" sz="2400" dirty="0" smtClean="0"/>
              <a:t>Τα τεμάχια δεν περιέχουν </a:t>
            </a:r>
            <a:r>
              <a:rPr lang="el-GR" sz="2400" dirty="0" err="1" smtClean="0"/>
              <a:t>συγχωνευτικές</a:t>
            </a:r>
            <a:r>
              <a:rPr lang="el-GR" sz="2400" dirty="0" smtClean="0"/>
              <a:t>/διχαστικές κορυφές και άρα είναι μονότονα. </a:t>
            </a:r>
            <a:endParaRPr lang="en-US" sz="2400" dirty="0"/>
          </a:p>
        </p:txBody>
      </p:sp>
      <p:sp>
        <p:nvSpPr>
          <p:cNvPr id="843783" name="Text Box 7"/>
          <p:cNvSpPr txBox="1">
            <a:spLocks noChangeArrowheads="1"/>
          </p:cNvSpPr>
          <p:nvPr/>
        </p:nvSpPr>
        <p:spPr bwMode="auto">
          <a:xfrm>
            <a:off x="762000" y="4114800"/>
            <a:ext cx="7924800" cy="830997"/>
          </a:xfrm>
          <a:prstGeom prst="rect">
            <a:avLst/>
          </a:prstGeom>
          <a:noFill/>
          <a:ln w="9525">
            <a:noFill/>
            <a:miter lim="800000"/>
            <a:headEnd/>
            <a:tailEnd/>
          </a:ln>
        </p:spPr>
        <p:txBody>
          <a:bodyPr wrap="square">
            <a:spAutoFit/>
          </a:bodyPr>
          <a:lstStyle/>
          <a:p>
            <a:r>
              <a:rPr lang="el-GR" sz="2400" dirty="0" smtClean="0"/>
              <a:t>Πρέπει να δείξουμε ότι </a:t>
            </a:r>
            <a:r>
              <a:rPr lang="el-GR" sz="2400" i="1" dirty="0" smtClean="0">
                <a:solidFill>
                  <a:srgbClr val="C00000"/>
                </a:solidFill>
              </a:rPr>
              <a:t>τα επιπλέον τμήματα είναι διαγώνιες που δεν τέμνονται με ακμές του πολυγώνου ή μεταξύ τους.</a:t>
            </a:r>
            <a:endParaRPr lang="en-US" sz="2400" i="1" dirty="0">
              <a:solidFill>
                <a:srgbClr val="C00000"/>
              </a:solidFill>
            </a:endParaRPr>
          </a:p>
        </p:txBody>
      </p:sp>
      <p:sp>
        <p:nvSpPr>
          <p:cNvPr id="843784" name="Text Box 8"/>
          <p:cNvSpPr txBox="1">
            <a:spLocks noChangeArrowheads="1"/>
          </p:cNvSpPr>
          <p:nvPr/>
        </p:nvSpPr>
        <p:spPr bwMode="auto">
          <a:xfrm>
            <a:off x="762000" y="5105400"/>
            <a:ext cx="7772400" cy="830997"/>
          </a:xfrm>
          <a:prstGeom prst="rect">
            <a:avLst/>
          </a:prstGeom>
          <a:noFill/>
          <a:ln w="9525">
            <a:noFill/>
            <a:miter lim="800000"/>
            <a:headEnd/>
            <a:tailEnd/>
          </a:ln>
        </p:spPr>
        <p:txBody>
          <a:bodyPr wrap="square">
            <a:spAutoFit/>
          </a:bodyPr>
          <a:lstStyle/>
          <a:p>
            <a:r>
              <a:rPr lang="el-GR" sz="2400" dirty="0" smtClean="0"/>
              <a:t>Αποδεικνύουμε τον παραπάνω ισχυρισμό κοιτώντας κάθε τύπο κορυφής ξεχωριστά.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43782"/>
                                        </p:tgtEl>
                                        <p:attrNameLst>
                                          <p:attrName>style.visibility</p:attrName>
                                        </p:attrNameLst>
                                      </p:cBhvr>
                                      <p:to>
                                        <p:strVal val="visible"/>
                                      </p:to>
                                    </p:set>
                                    <p:animEffect transition="in" filter="blinds(horizontal)">
                                      <p:cBhvr>
                                        <p:cTn id="7" dur="500"/>
                                        <p:tgtEl>
                                          <p:spTgt spid="84378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43783"/>
                                        </p:tgtEl>
                                        <p:attrNameLst>
                                          <p:attrName>style.visibility</p:attrName>
                                        </p:attrNameLst>
                                      </p:cBhvr>
                                      <p:to>
                                        <p:strVal val="visible"/>
                                      </p:to>
                                    </p:set>
                                    <p:animEffect transition="in" filter="blinds(horizontal)">
                                      <p:cBhvr>
                                        <p:cTn id="12" dur="500"/>
                                        <p:tgtEl>
                                          <p:spTgt spid="84378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43784"/>
                                        </p:tgtEl>
                                        <p:attrNameLst>
                                          <p:attrName>style.visibility</p:attrName>
                                        </p:attrNameLst>
                                      </p:cBhvr>
                                      <p:to>
                                        <p:strVal val="visible"/>
                                      </p:to>
                                    </p:set>
                                    <p:animEffect transition="in" filter="blinds(horizontal)">
                                      <p:cBhvr>
                                        <p:cTn id="17" dur="500"/>
                                        <p:tgtEl>
                                          <p:spTgt spid="8437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3782" grpId="0"/>
      <p:bldP spid="843783" grpId="0"/>
      <p:bldP spid="843784"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0" name="Text Box 5"/>
          <p:cNvSpPr txBox="1">
            <a:spLocks noChangeArrowheads="1"/>
          </p:cNvSpPr>
          <p:nvPr/>
        </p:nvSpPr>
        <p:spPr bwMode="auto">
          <a:xfrm>
            <a:off x="304800" y="1676400"/>
            <a:ext cx="7199087" cy="4708981"/>
          </a:xfrm>
          <a:prstGeom prst="rect">
            <a:avLst/>
          </a:prstGeom>
          <a:noFill/>
          <a:ln w="9525">
            <a:noFill/>
            <a:miter lim="800000"/>
            <a:headEnd/>
            <a:tailEnd/>
          </a:ln>
        </p:spPr>
        <p:txBody>
          <a:bodyPr wrap="none">
            <a:spAutoFit/>
          </a:bodyPr>
          <a:lstStyle/>
          <a:p>
            <a:pPr marL="457200" indent="-457200"/>
            <a:r>
              <a:rPr lang="en-US" sz="2000" b="1" dirty="0" err="1">
                <a:solidFill>
                  <a:schemeClr val="bg1"/>
                </a:solidFill>
              </a:rPr>
              <a:t>MakeMonotone</a:t>
            </a:r>
            <a:r>
              <a:rPr lang="en-US" sz="2000" dirty="0">
                <a:solidFill>
                  <a:schemeClr val="bg1"/>
                </a:solidFill>
              </a:rPr>
              <a:t>(</a:t>
            </a:r>
            <a:r>
              <a:rPr lang="en-US" sz="2000" b="1" i="1" dirty="0">
                <a:solidFill>
                  <a:srgbClr val="FFFF00"/>
                </a:solidFill>
              </a:rPr>
              <a:t>P</a:t>
            </a:r>
            <a:r>
              <a:rPr lang="en-US" sz="2000" dirty="0">
                <a:solidFill>
                  <a:schemeClr val="bg1"/>
                </a:solidFill>
              </a:rPr>
              <a:t>)</a:t>
            </a:r>
          </a:p>
          <a:p>
            <a:pPr marL="457200" indent="-457200"/>
            <a:r>
              <a:rPr lang="en-US" sz="2000" b="1" dirty="0">
                <a:solidFill>
                  <a:srgbClr val="FF00FF"/>
                </a:solidFill>
              </a:rPr>
              <a:t>Input</a:t>
            </a:r>
            <a:r>
              <a:rPr lang="en-US" sz="2000" dirty="0">
                <a:solidFill>
                  <a:schemeClr val="bg1"/>
                </a:solidFill>
              </a:rPr>
              <a:t>: A simple polygon </a:t>
            </a:r>
            <a:r>
              <a:rPr lang="en-US" sz="2000" b="1" i="1" dirty="0">
                <a:solidFill>
                  <a:srgbClr val="FFFF00"/>
                </a:solidFill>
              </a:rPr>
              <a:t>P</a:t>
            </a:r>
            <a:r>
              <a:rPr lang="en-US" sz="2000" dirty="0">
                <a:solidFill>
                  <a:schemeClr val="bg1"/>
                </a:solidFill>
              </a:rPr>
              <a:t> stored in DCEL </a:t>
            </a:r>
            <a:r>
              <a:rPr lang="en-US" sz="2000" b="1" i="1" dirty="0">
                <a:solidFill>
                  <a:srgbClr val="FFFF00"/>
                </a:solidFill>
              </a:rPr>
              <a:t>D</a:t>
            </a:r>
            <a:r>
              <a:rPr lang="en-US" sz="2000" dirty="0">
                <a:solidFill>
                  <a:schemeClr val="bg1"/>
                </a:solidFill>
              </a:rPr>
              <a:t>.</a:t>
            </a:r>
          </a:p>
          <a:p>
            <a:pPr marL="457200" indent="-457200"/>
            <a:r>
              <a:rPr lang="en-US" sz="2000" b="1" dirty="0">
                <a:solidFill>
                  <a:srgbClr val="FF00FF"/>
                </a:solidFill>
              </a:rPr>
              <a:t>Output</a:t>
            </a:r>
            <a:r>
              <a:rPr lang="en-US" sz="2000" dirty="0">
                <a:solidFill>
                  <a:schemeClr val="bg1"/>
                </a:solidFill>
              </a:rPr>
              <a:t>: A partitioning of P into monotone </a:t>
            </a:r>
            <a:r>
              <a:rPr lang="en-US" sz="2000" dirty="0" err="1">
                <a:solidFill>
                  <a:schemeClr val="bg1"/>
                </a:solidFill>
              </a:rPr>
              <a:t>subpolygons</a:t>
            </a:r>
            <a:r>
              <a:rPr lang="en-US" sz="2000" dirty="0">
                <a:solidFill>
                  <a:schemeClr val="bg1"/>
                </a:solidFill>
              </a:rPr>
              <a:t> stored in </a:t>
            </a:r>
            <a:r>
              <a:rPr lang="en-US" sz="2000" b="1" i="1" dirty="0">
                <a:solidFill>
                  <a:srgbClr val="FFFF00"/>
                </a:solidFill>
              </a:rPr>
              <a:t>D</a:t>
            </a:r>
            <a:r>
              <a:rPr lang="en-US" sz="2000" dirty="0">
                <a:solidFill>
                  <a:schemeClr val="bg1"/>
                </a:solidFill>
              </a:rPr>
              <a:t>.</a:t>
            </a:r>
          </a:p>
          <a:p>
            <a:pPr marL="457200" indent="-457200"/>
            <a:r>
              <a:rPr lang="en-US" sz="2000" dirty="0">
                <a:solidFill>
                  <a:schemeClr val="bg1"/>
                </a:solidFill>
              </a:rPr>
              <a:t>1</a:t>
            </a:r>
            <a:r>
              <a:rPr lang="en-US" sz="2000" b="1" i="1" dirty="0">
                <a:solidFill>
                  <a:schemeClr val="bg1"/>
                </a:solidFill>
              </a:rPr>
              <a:t>.</a:t>
            </a:r>
            <a:r>
              <a:rPr lang="en-US" sz="2000" b="1" i="1" dirty="0">
                <a:solidFill>
                  <a:srgbClr val="FFFF00"/>
                </a:solidFill>
              </a:rPr>
              <a:t>   Q</a:t>
            </a:r>
            <a:r>
              <a:rPr lang="en-US" sz="2000" dirty="0">
                <a:solidFill>
                  <a:schemeClr val="bg1"/>
                </a:solidFill>
              </a:rPr>
              <a:t> </a:t>
            </a:r>
            <a:r>
              <a:rPr lang="en-US" sz="2000" dirty="0">
                <a:solidFill>
                  <a:schemeClr val="bg1"/>
                </a:solidFill>
                <a:sym typeface="Symbol" pitchFamily="18" charset="2"/>
              </a:rPr>
              <a:t> priority queue storing vertices of </a:t>
            </a:r>
            <a:r>
              <a:rPr lang="en-US" sz="2000" b="1" i="1" dirty="0">
                <a:solidFill>
                  <a:srgbClr val="FFFF00"/>
                </a:solidFill>
                <a:sym typeface="Symbol" pitchFamily="18" charset="2"/>
              </a:rPr>
              <a:t>P</a:t>
            </a:r>
          </a:p>
          <a:p>
            <a:pPr marL="457200" indent="-457200"/>
            <a:r>
              <a:rPr lang="en-US" sz="2000" dirty="0">
                <a:solidFill>
                  <a:schemeClr val="bg1"/>
                </a:solidFill>
                <a:sym typeface="Symbol" pitchFamily="18" charset="2"/>
              </a:rPr>
              <a:t>2.</a:t>
            </a:r>
            <a:r>
              <a:rPr lang="en-US" sz="2000" b="1" i="1" dirty="0">
                <a:solidFill>
                  <a:srgbClr val="FFFF00"/>
                </a:solidFill>
                <a:sym typeface="Symbol" pitchFamily="18" charset="2"/>
              </a:rPr>
              <a:t>   T</a:t>
            </a:r>
            <a:r>
              <a:rPr lang="en-US" sz="2000" dirty="0">
                <a:solidFill>
                  <a:schemeClr val="bg1"/>
                </a:solidFill>
                <a:sym typeface="Symbol" pitchFamily="18" charset="2"/>
              </a:rPr>
              <a:t>     </a:t>
            </a:r>
            <a:r>
              <a:rPr lang="en-US" sz="2000" dirty="0">
                <a:solidFill>
                  <a:srgbClr val="00FF00"/>
                </a:solidFill>
                <a:sym typeface="Symbol" pitchFamily="18" charset="2"/>
              </a:rPr>
              <a:t>// initialize the status as a binary search tree.</a:t>
            </a:r>
          </a:p>
          <a:p>
            <a:pPr marL="457200" indent="-457200"/>
            <a:r>
              <a:rPr lang="en-US" sz="2000" dirty="0">
                <a:solidFill>
                  <a:schemeClr val="bg1"/>
                </a:solidFill>
                <a:sym typeface="Symbol" pitchFamily="18" charset="2"/>
              </a:rPr>
              <a:t>3.   </a:t>
            </a:r>
            <a:r>
              <a:rPr lang="en-US" sz="2000" i="1" dirty="0" err="1">
                <a:solidFill>
                  <a:schemeClr val="bg1"/>
                </a:solidFill>
                <a:sym typeface="Symbol" pitchFamily="18" charset="2"/>
              </a:rPr>
              <a:t>i</a:t>
            </a:r>
            <a:r>
              <a:rPr lang="en-US" sz="2000" dirty="0">
                <a:solidFill>
                  <a:schemeClr val="bg1"/>
                </a:solidFill>
                <a:sym typeface="Symbol" pitchFamily="18" charset="2"/>
              </a:rPr>
              <a:t>  0</a:t>
            </a:r>
          </a:p>
          <a:p>
            <a:pPr marL="457200" indent="-457200"/>
            <a:r>
              <a:rPr lang="en-US" sz="2000" dirty="0">
                <a:solidFill>
                  <a:schemeClr val="bg1"/>
                </a:solidFill>
                <a:sym typeface="Symbol" pitchFamily="18" charset="2"/>
              </a:rPr>
              <a:t>4.   while </a:t>
            </a:r>
            <a:r>
              <a:rPr lang="en-US" sz="2000" b="1" i="1" dirty="0">
                <a:solidFill>
                  <a:srgbClr val="FFFF00"/>
                </a:solidFill>
                <a:sym typeface="Symbol" pitchFamily="18" charset="2"/>
              </a:rPr>
              <a:t>Q</a:t>
            </a:r>
            <a:r>
              <a:rPr lang="en-US" sz="2000" dirty="0">
                <a:solidFill>
                  <a:schemeClr val="bg1"/>
                </a:solidFill>
                <a:sym typeface="Symbol" pitchFamily="18" charset="2"/>
              </a:rPr>
              <a:t>   </a:t>
            </a:r>
          </a:p>
          <a:p>
            <a:pPr marL="457200" indent="-457200"/>
            <a:r>
              <a:rPr lang="en-US" sz="2000" dirty="0">
                <a:solidFill>
                  <a:schemeClr val="bg1"/>
                </a:solidFill>
                <a:sym typeface="Symbol" pitchFamily="18" charset="2"/>
              </a:rPr>
              <a:t>5.      do </a:t>
            </a:r>
            <a:r>
              <a:rPr lang="en-US" sz="2000" i="1" dirty="0">
                <a:solidFill>
                  <a:schemeClr val="bg1"/>
                </a:solidFill>
                <a:sym typeface="Symbol" pitchFamily="18" charset="2"/>
              </a:rPr>
              <a:t>v</a:t>
            </a:r>
            <a:r>
              <a:rPr lang="en-US" sz="2000" dirty="0">
                <a:solidFill>
                  <a:schemeClr val="bg1"/>
                </a:solidFill>
                <a:sym typeface="Symbol" pitchFamily="18" charset="2"/>
              </a:rPr>
              <a:t>    the highest priority vertex from </a:t>
            </a:r>
            <a:r>
              <a:rPr lang="en-US" sz="2000" b="1" i="1" dirty="0">
                <a:solidFill>
                  <a:srgbClr val="FFFF00"/>
                </a:solidFill>
                <a:sym typeface="Symbol" pitchFamily="18" charset="2"/>
              </a:rPr>
              <a:t>Q</a:t>
            </a:r>
            <a:r>
              <a:rPr lang="en-US" sz="2000" dirty="0">
                <a:solidFill>
                  <a:schemeClr val="bg1"/>
                </a:solidFill>
                <a:sym typeface="Symbol" pitchFamily="18" charset="2"/>
              </a:rPr>
              <a:t>  </a:t>
            </a:r>
            <a:r>
              <a:rPr lang="en-US" sz="2000" dirty="0">
                <a:solidFill>
                  <a:srgbClr val="00FF00"/>
                </a:solidFill>
                <a:sym typeface="Symbol" pitchFamily="18" charset="2"/>
              </a:rPr>
              <a:t>// removal from </a:t>
            </a:r>
            <a:r>
              <a:rPr lang="en-US" sz="2000" b="1" i="1" dirty="0">
                <a:solidFill>
                  <a:srgbClr val="00FF00"/>
                </a:solidFill>
                <a:sym typeface="Symbol" pitchFamily="18" charset="2"/>
              </a:rPr>
              <a:t>Q</a:t>
            </a:r>
          </a:p>
          <a:p>
            <a:pPr marL="457200" indent="-457200"/>
            <a:r>
              <a:rPr lang="en-US" sz="2000" dirty="0">
                <a:solidFill>
                  <a:schemeClr val="bg1"/>
                </a:solidFill>
                <a:sym typeface="Symbol" pitchFamily="18" charset="2"/>
              </a:rPr>
              <a:t>6.          case </a:t>
            </a:r>
            <a:r>
              <a:rPr lang="en-US" sz="2000" i="1" dirty="0" smtClean="0">
                <a:solidFill>
                  <a:schemeClr val="bg1"/>
                </a:solidFill>
                <a:sym typeface="Symbol" pitchFamily="18" charset="2"/>
              </a:rPr>
              <a:t>v</a:t>
            </a:r>
            <a:r>
              <a:rPr lang="en-US" sz="2000" i="1" baseline="-25000" dirty="0" smtClean="0">
                <a:solidFill>
                  <a:schemeClr val="bg1"/>
                </a:solidFill>
                <a:sym typeface="Symbol" pitchFamily="18" charset="2"/>
              </a:rPr>
              <a:t>i</a:t>
            </a:r>
            <a:r>
              <a:rPr lang="en-US" sz="2000" i="1" dirty="0" smtClean="0">
                <a:solidFill>
                  <a:schemeClr val="bg1"/>
                </a:solidFill>
                <a:sym typeface="Symbol" pitchFamily="18" charset="2"/>
              </a:rPr>
              <a:t> </a:t>
            </a:r>
            <a:r>
              <a:rPr lang="en-US" sz="2000" dirty="0" smtClean="0">
                <a:solidFill>
                  <a:schemeClr val="bg1"/>
                </a:solidFill>
                <a:sym typeface="Symbol" pitchFamily="18" charset="2"/>
              </a:rPr>
              <a:t>of  </a:t>
            </a:r>
            <a:endParaRPr lang="en-US" sz="2000" dirty="0">
              <a:solidFill>
                <a:schemeClr val="bg1"/>
              </a:solidFill>
              <a:sym typeface="Symbol" pitchFamily="18" charset="2"/>
            </a:endParaRPr>
          </a:p>
          <a:p>
            <a:pPr marL="457200" indent="-457200"/>
            <a:r>
              <a:rPr lang="en-US" sz="2000" dirty="0">
                <a:solidFill>
                  <a:schemeClr val="bg1"/>
                </a:solidFill>
                <a:sym typeface="Symbol" pitchFamily="18" charset="2"/>
              </a:rPr>
              <a:t>7.               start vertex:  </a:t>
            </a:r>
            <a:r>
              <a:rPr lang="en-US" sz="2000" dirty="0" err="1" smtClean="0">
                <a:solidFill>
                  <a:schemeClr val="bg1"/>
                </a:solidFill>
                <a:sym typeface="Symbol" pitchFamily="18" charset="2"/>
              </a:rPr>
              <a:t>HandleStartVertex</a:t>
            </a:r>
            <a:r>
              <a:rPr lang="en-US" sz="2000" dirty="0" smtClean="0">
                <a:solidFill>
                  <a:schemeClr val="bg1"/>
                </a:solidFill>
                <a:sym typeface="Symbol" pitchFamily="18" charset="2"/>
              </a:rPr>
              <a:t>(</a:t>
            </a:r>
            <a:r>
              <a:rPr lang="en-US" sz="2000" i="1" dirty="0" smtClean="0">
                <a:solidFill>
                  <a:schemeClr val="bg1"/>
                </a:solidFill>
                <a:sym typeface="Symbol" pitchFamily="18" charset="2"/>
              </a:rPr>
              <a:t>v</a:t>
            </a:r>
            <a:r>
              <a:rPr lang="en-US" sz="2000" i="1" baseline="-25000" dirty="0" smtClean="0">
                <a:solidFill>
                  <a:schemeClr val="bg1"/>
                </a:solidFill>
                <a:sym typeface="Symbol" pitchFamily="18" charset="2"/>
              </a:rPr>
              <a:t>i</a:t>
            </a:r>
            <a:r>
              <a:rPr lang="en-US" sz="2000" dirty="0" smtClean="0">
                <a:solidFill>
                  <a:schemeClr val="bg1"/>
                </a:solidFill>
                <a:sym typeface="Symbol" pitchFamily="18" charset="2"/>
              </a:rPr>
              <a:t>)</a:t>
            </a:r>
            <a:endParaRPr lang="en-US" sz="2000" dirty="0">
              <a:solidFill>
                <a:schemeClr val="bg1"/>
              </a:solidFill>
              <a:sym typeface="Symbol" pitchFamily="18" charset="2"/>
            </a:endParaRPr>
          </a:p>
          <a:p>
            <a:pPr marL="457200" indent="-457200"/>
            <a:r>
              <a:rPr lang="en-US" sz="2000" dirty="0">
                <a:solidFill>
                  <a:schemeClr val="bg1"/>
                </a:solidFill>
                <a:sym typeface="Symbol" pitchFamily="18" charset="2"/>
              </a:rPr>
              <a:t>8.               end vertex:   </a:t>
            </a:r>
            <a:r>
              <a:rPr lang="en-US" sz="2000" dirty="0" err="1" smtClean="0">
                <a:solidFill>
                  <a:schemeClr val="bg1"/>
                </a:solidFill>
                <a:sym typeface="Symbol" pitchFamily="18" charset="2"/>
              </a:rPr>
              <a:t>HandleEndVertex</a:t>
            </a:r>
            <a:r>
              <a:rPr lang="en-US" sz="2000" dirty="0" smtClean="0">
                <a:solidFill>
                  <a:schemeClr val="bg1"/>
                </a:solidFill>
                <a:sym typeface="Symbol" pitchFamily="18" charset="2"/>
              </a:rPr>
              <a:t>(</a:t>
            </a:r>
            <a:r>
              <a:rPr lang="en-US" sz="2000" i="1" dirty="0" smtClean="0">
                <a:solidFill>
                  <a:schemeClr val="bg1"/>
                </a:solidFill>
                <a:sym typeface="Symbol" pitchFamily="18" charset="2"/>
              </a:rPr>
              <a:t>v</a:t>
            </a:r>
            <a:r>
              <a:rPr lang="en-US" sz="2000" i="1" baseline="-25000" dirty="0" smtClean="0">
                <a:solidFill>
                  <a:schemeClr val="bg1"/>
                </a:solidFill>
                <a:sym typeface="Symbol" pitchFamily="18" charset="2"/>
              </a:rPr>
              <a:t>i</a:t>
            </a:r>
            <a:r>
              <a:rPr lang="en-US" sz="2000" dirty="0" smtClean="0">
                <a:solidFill>
                  <a:schemeClr val="bg1"/>
                </a:solidFill>
                <a:sym typeface="Symbol" pitchFamily="18" charset="2"/>
              </a:rPr>
              <a:t>) </a:t>
            </a:r>
            <a:endParaRPr lang="en-US" sz="2000" dirty="0">
              <a:solidFill>
                <a:schemeClr val="bg1"/>
              </a:solidFill>
              <a:sym typeface="Symbol" pitchFamily="18" charset="2"/>
            </a:endParaRPr>
          </a:p>
          <a:p>
            <a:pPr marL="457200" indent="-457200"/>
            <a:r>
              <a:rPr lang="en-US" sz="2000" dirty="0">
                <a:solidFill>
                  <a:schemeClr val="bg1"/>
                </a:solidFill>
                <a:sym typeface="Symbol" pitchFamily="18" charset="2"/>
              </a:rPr>
              <a:t>9.               split vertex:   </a:t>
            </a:r>
            <a:r>
              <a:rPr lang="en-US" sz="2000" dirty="0" err="1" smtClean="0">
                <a:solidFill>
                  <a:schemeClr val="bg1"/>
                </a:solidFill>
                <a:sym typeface="Symbol" pitchFamily="18" charset="2"/>
              </a:rPr>
              <a:t>HandleSplitVertx</a:t>
            </a:r>
            <a:r>
              <a:rPr lang="en-US" sz="2000" dirty="0" smtClean="0">
                <a:solidFill>
                  <a:schemeClr val="bg1"/>
                </a:solidFill>
                <a:sym typeface="Symbol" pitchFamily="18" charset="2"/>
              </a:rPr>
              <a:t>(</a:t>
            </a:r>
            <a:r>
              <a:rPr lang="en-US" sz="2000" i="1" dirty="0" smtClean="0">
                <a:solidFill>
                  <a:schemeClr val="bg1"/>
                </a:solidFill>
                <a:sym typeface="Symbol" pitchFamily="18" charset="2"/>
              </a:rPr>
              <a:t>v</a:t>
            </a:r>
            <a:r>
              <a:rPr lang="en-US" sz="2000" i="1" baseline="-25000" dirty="0" smtClean="0">
                <a:solidFill>
                  <a:schemeClr val="bg1"/>
                </a:solidFill>
                <a:sym typeface="Symbol" pitchFamily="18" charset="2"/>
              </a:rPr>
              <a:t>i</a:t>
            </a:r>
            <a:r>
              <a:rPr lang="en-US" sz="2000" dirty="0" smtClean="0">
                <a:solidFill>
                  <a:schemeClr val="bg1"/>
                </a:solidFill>
                <a:sym typeface="Symbol" pitchFamily="18" charset="2"/>
              </a:rPr>
              <a:t>) </a:t>
            </a:r>
            <a:endParaRPr lang="en-US" sz="2000" dirty="0">
              <a:solidFill>
                <a:schemeClr val="bg1"/>
              </a:solidFill>
              <a:sym typeface="Symbol" pitchFamily="18" charset="2"/>
            </a:endParaRPr>
          </a:p>
          <a:p>
            <a:pPr marL="457200" indent="-457200"/>
            <a:r>
              <a:rPr lang="en-US" sz="2000" dirty="0">
                <a:solidFill>
                  <a:schemeClr val="bg1"/>
                </a:solidFill>
                <a:sym typeface="Symbol" pitchFamily="18" charset="2"/>
              </a:rPr>
              <a:t>10.             merge vertex: </a:t>
            </a:r>
            <a:r>
              <a:rPr lang="en-US" sz="2000" dirty="0" err="1" smtClean="0">
                <a:solidFill>
                  <a:schemeClr val="bg1"/>
                </a:solidFill>
                <a:sym typeface="Symbol" pitchFamily="18" charset="2"/>
              </a:rPr>
              <a:t>HandleMergeVertex</a:t>
            </a:r>
            <a:r>
              <a:rPr lang="en-US" sz="2000" dirty="0" smtClean="0">
                <a:solidFill>
                  <a:schemeClr val="bg1"/>
                </a:solidFill>
                <a:sym typeface="Symbol" pitchFamily="18" charset="2"/>
              </a:rPr>
              <a:t>(</a:t>
            </a:r>
            <a:r>
              <a:rPr lang="en-US" sz="2000" i="1" dirty="0" smtClean="0">
                <a:solidFill>
                  <a:schemeClr val="bg1"/>
                </a:solidFill>
                <a:sym typeface="Symbol" pitchFamily="18" charset="2"/>
              </a:rPr>
              <a:t>v</a:t>
            </a:r>
            <a:r>
              <a:rPr lang="en-US" sz="2000" i="1" baseline="-25000" dirty="0" smtClean="0">
                <a:solidFill>
                  <a:schemeClr val="bg1"/>
                </a:solidFill>
                <a:sym typeface="Symbol" pitchFamily="18" charset="2"/>
              </a:rPr>
              <a:t>i</a:t>
            </a:r>
            <a:r>
              <a:rPr lang="en-US" sz="2000" dirty="0" smtClean="0">
                <a:solidFill>
                  <a:schemeClr val="bg1"/>
                </a:solidFill>
                <a:sym typeface="Symbol" pitchFamily="18" charset="2"/>
              </a:rPr>
              <a:t>) </a:t>
            </a:r>
            <a:endParaRPr lang="en-US" sz="2000" dirty="0">
              <a:solidFill>
                <a:schemeClr val="bg1"/>
              </a:solidFill>
              <a:sym typeface="Symbol" pitchFamily="18" charset="2"/>
            </a:endParaRPr>
          </a:p>
          <a:p>
            <a:pPr marL="457200" indent="-457200"/>
            <a:r>
              <a:rPr lang="en-US" sz="2000" dirty="0">
                <a:solidFill>
                  <a:schemeClr val="bg1"/>
                </a:solidFill>
                <a:sym typeface="Symbol" pitchFamily="18" charset="2"/>
              </a:rPr>
              <a:t>11.             regular vertex: </a:t>
            </a:r>
            <a:r>
              <a:rPr lang="en-US" sz="2000" dirty="0" err="1" smtClean="0">
                <a:solidFill>
                  <a:schemeClr val="bg1"/>
                </a:solidFill>
                <a:sym typeface="Symbol" pitchFamily="18" charset="2"/>
              </a:rPr>
              <a:t>HandleRegularVertex</a:t>
            </a:r>
            <a:r>
              <a:rPr lang="en-US" sz="2000" dirty="0" smtClean="0">
                <a:solidFill>
                  <a:schemeClr val="bg1"/>
                </a:solidFill>
                <a:sym typeface="Symbol" pitchFamily="18" charset="2"/>
              </a:rPr>
              <a:t>(</a:t>
            </a:r>
            <a:r>
              <a:rPr lang="en-US" sz="2000" i="1" dirty="0" smtClean="0">
                <a:solidFill>
                  <a:schemeClr val="bg1"/>
                </a:solidFill>
                <a:sym typeface="Symbol" pitchFamily="18" charset="2"/>
              </a:rPr>
              <a:t>v</a:t>
            </a:r>
            <a:r>
              <a:rPr lang="en-US" sz="2000" i="1" baseline="-25000" dirty="0" smtClean="0">
                <a:solidFill>
                  <a:schemeClr val="bg1"/>
                </a:solidFill>
                <a:sym typeface="Symbol" pitchFamily="18" charset="2"/>
              </a:rPr>
              <a:t>i</a:t>
            </a:r>
            <a:r>
              <a:rPr lang="en-US" sz="2000" dirty="0" smtClean="0">
                <a:solidFill>
                  <a:schemeClr val="bg1"/>
                </a:solidFill>
                <a:sym typeface="Symbol" pitchFamily="18" charset="2"/>
              </a:rPr>
              <a:t>) </a:t>
            </a:r>
            <a:endParaRPr lang="en-US" sz="2000" dirty="0">
              <a:solidFill>
                <a:schemeClr val="bg1"/>
              </a:solidFill>
              <a:sym typeface="Symbol" pitchFamily="18" charset="2"/>
            </a:endParaRPr>
          </a:p>
          <a:p>
            <a:pPr marL="457200" indent="-457200"/>
            <a:r>
              <a:rPr lang="en-US" sz="2000" dirty="0">
                <a:solidFill>
                  <a:schemeClr val="bg1"/>
                </a:solidFill>
                <a:sym typeface="Symbol" pitchFamily="18" charset="2"/>
              </a:rPr>
              <a:t>12.         </a:t>
            </a:r>
            <a:r>
              <a:rPr lang="en-US" sz="2000" i="1" dirty="0">
                <a:solidFill>
                  <a:schemeClr val="bg1"/>
                </a:solidFill>
                <a:sym typeface="Symbol" pitchFamily="18" charset="2"/>
              </a:rPr>
              <a:t> </a:t>
            </a:r>
            <a:r>
              <a:rPr lang="en-US" sz="2000" i="1" dirty="0" err="1">
                <a:solidFill>
                  <a:schemeClr val="bg1"/>
                </a:solidFill>
                <a:sym typeface="Symbol" pitchFamily="18" charset="2"/>
              </a:rPr>
              <a:t>i</a:t>
            </a:r>
            <a:r>
              <a:rPr lang="en-US" sz="2000" dirty="0">
                <a:solidFill>
                  <a:schemeClr val="bg1"/>
                </a:solidFill>
                <a:sym typeface="Symbol" pitchFamily="18" charset="2"/>
              </a:rPr>
              <a:t> </a:t>
            </a:r>
            <a:r>
              <a:rPr lang="en-US" sz="2000" i="1" dirty="0">
                <a:solidFill>
                  <a:schemeClr val="bg1"/>
                </a:solidFill>
                <a:sym typeface="Symbol" pitchFamily="18" charset="2"/>
              </a:rPr>
              <a:t> </a:t>
            </a:r>
            <a:r>
              <a:rPr lang="en-US" sz="2000" i="1" dirty="0" err="1">
                <a:solidFill>
                  <a:schemeClr val="bg1"/>
                </a:solidFill>
                <a:sym typeface="Symbol" pitchFamily="18" charset="2"/>
              </a:rPr>
              <a:t>i</a:t>
            </a:r>
            <a:r>
              <a:rPr lang="en-US" sz="2000" dirty="0">
                <a:solidFill>
                  <a:schemeClr val="bg1"/>
                </a:solidFill>
                <a:sym typeface="Symbol" pitchFamily="18" charset="2"/>
              </a:rPr>
              <a:t> + 1 </a:t>
            </a:r>
          </a:p>
        </p:txBody>
      </p:sp>
      <p:sp>
        <p:nvSpPr>
          <p:cNvPr id="32770" name="Rectangle 2"/>
          <p:cNvSpPr>
            <a:spLocks noGrp="1" noChangeArrowheads="1"/>
          </p:cNvSpPr>
          <p:nvPr>
            <p:ph type="title"/>
          </p:nvPr>
        </p:nvSpPr>
        <p:spPr>
          <a:xfrm>
            <a:off x="685800" y="152400"/>
            <a:ext cx="7772400" cy="1143000"/>
          </a:xfrm>
        </p:spPr>
        <p:txBody>
          <a:bodyPr/>
          <a:lstStyle/>
          <a:p>
            <a:r>
              <a:rPr lang="el-GR" dirty="0" smtClean="0">
                <a:solidFill>
                  <a:srgbClr val="FFFF00"/>
                </a:solidFill>
                <a:latin typeface="Arial" charset="0"/>
              </a:rPr>
              <a:t>Χρόνος Εκτέλεσης</a:t>
            </a:r>
            <a:endParaRPr lang="en-US" dirty="0" smtClean="0">
              <a:solidFill>
                <a:srgbClr val="FFFF00"/>
              </a:solidFill>
              <a:latin typeface="Arial" charset="0"/>
            </a:endParaRPr>
          </a:p>
        </p:txBody>
      </p:sp>
      <p:sp>
        <p:nvSpPr>
          <p:cNvPr id="32772"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845841" name="Text Box 17"/>
          <p:cNvSpPr txBox="1">
            <a:spLocks noChangeArrowheads="1"/>
          </p:cNvSpPr>
          <p:nvPr/>
        </p:nvSpPr>
        <p:spPr bwMode="auto">
          <a:xfrm>
            <a:off x="6248400" y="2590800"/>
            <a:ext cx="900113" cy="396875"/>
          </a:xfrm>
          <a:prstGeom prst="rect">
            <a:avLst/>
          </a:prstGeom>
          <a:noFill/>
          <a:ln w="9525">
            <a:noFill/>
            <a:miter lim="800000"/>
            <a:headEnd/>
            <a:tailEnd/>
          </a:ln>
        </p:spPr>
        <p:txBody>
          <a:bodyPr wrap="none">
            <a:spAutoFit/>
          </a:bodyPr>
          <a:lstStyle/>
          <a:p>
            <a:r>
              <a:rPr lang="en-US" dirty="0">
                <a:solidFill>
                  <a:srgbClr val="00FF00"/>
                </a:solidFill>
              </a:rPr>
              <a:t>// </a:t>
            </a:r>
            <a:r>
              <a:rPr lang="en-US" i="1" dirty="0">
                <a:solidFill>
                  <a:srgbClr val="FF00FF"/>
                </a:solidFill>
              </a:rPr>
              <a:t>O</a:t>
            </a:r>
            <a:r>
              <a:rPr lang="en-US" dirty="0">
                <a:solidFill>
                  <a:srgbClr val="FF00FF"/>
                </a:solidFill>
              </a:rPr>
              <a:t>(</a:t>
            </a:r>
            <a:r>
              <a:rPr lang="en-US" i="1" dirty="0">
                <a:solidFill>
                  <a:srgbClr val="FF00FF"/>
                </a:solidFill>
              </a:rPr>
              <a:t>n</a:t>
            </a:r>
            <a:r>
              <a:rPr lang="en-US" dirty="0">
                <a:solidFill>
                  <a:srgbClr val="FF00FF"/>
                </a:solidFill>
              </a:rPr>
              <a:t>)</a:t>
            </a:r>
          </a:p>
        </p:txBody>
      </p:sp>
      <p:sp>
        <p:nvSpPr>
          <p:cNvPr id="32782" name="Text Box 18"/>
          <p:cNvSpPr txBox="1">
            <a:spLocks noChangeArrowheads="1"/>
          </p:cNvSpPr>
          <p:nvPr/>
        </p:nvSpPr>
        <p:spPr bwMode="auto">
          <a:xfrm>
            <a:off x="6553200" y="3962400"/>
            <a:ext cx="609600" cy="396875"/>
          </a:xfrm>
          <a:prstGeom prst="rect">
            <a:avLst/>
          </a:prstGeom>
          <a:noFill/>
          <a:ln w="9525">
            <a:noFill/>
            <a:miter lim="800000"/>
            <a:headEnd/>
            <a:tailEnd/>
          </a:ln>
        </p:spPr>
        <p:txBody>
          <a:bodyPr>
            <a:spAutoFit/>
          </a:bodyPr>
          <a:lstStyle/>
          <a:p>
            <a:pPr>
              <a:spcBef>
                <a:spcPct val="50000"/>
              </a:spcBef>
            </a:pPr>
            <a:endParaRPr lang="en-US"/>
          </a:p>
        </p:txBody>
      </p:sp>
      <p:sp>
        <p:nvSpPr>
          <p:cNvPr id="845843" name="Text Box 19"/>
          <p:cNvSpPr txBox="1">
            <a:spLocks noChangeArrowheads="1"/>
          </p:cNvSpPr>
          <p:nvPr/>
        </p:nvSpPr>
        <p:spPr bwMode="auto">
          <a:xfrm>
            <a:off x="7391400" y="3810000"/>
            <a:ext cx="1309688" cy="396875"/>
          </a:xfrm>
          <a:prstGeom prst="rect">
            <a:avLst/>
          </a:prstGeom>
          <a:noFill/>
          <a:ln w="9525">
            <a:noFill/>
            <a:miter lim="800000"/>
            <a:headEnd/>
            <a:tailEnd/>
          </a:ln>
        </p:spPr>
        <p:txBody>
          <a:bodyPr wrap="none">
            <a:spAutoFit/>
          </a:bodyPr>
          <a:lstStyle/>
          <a:p>
            <a:r>
              <a:rPr lang="en-US" dirty="0">
                <a:solidFill>
                  <a:srgbClr val="00FF00"/>
                </a:solidFill>
              </a:rPr>
              <a:t>// </a:t>
            </a:r>
            <a:r>
              <a:rPr lang="en-US" i="1" dirty="0">
                <a:solidFill>
                  <a:srgbClr val="FF00FF"/>
                </a:solidFill>
              </a:rPr>
              <a:t>O</a:t>
            </a:r>
            <a:r>
              <a:rPr lang="en-US" dirty="0">
                <a:solidFill>
                  <a:srgbClr val="FF00FF"/>
                </a:solidFill>
              </a:rPr>
              <a:t>(log </a:t>
            </a:r>
            <a:r>
              <a:rPr lang="en-US" i="1" dirty="0">
                <a:solidFill>
                  <a:srgbClr val="FF00FF"/>
                </a:solidFill>
              </a:rPr>
              <a:t>n</a:t>
            </a:r>
            <a:r>
              <a:rPr lang="en-US" dirty="0">
                <a:solidFill>
                  <a:srgbClr val="FF00FF"/>
                </a:solidFill>
              </a:rPr>
              <a:t>)</a:t>
            </a:r>
          </a:p>
        </p:txBody>
      </p:sp>
      <p:sp>
        <p:nvSpPr>
          <p:cNvPr id="845844" name="Text Box 20"/>
          <p:cNvSpPr txBox="1">
            <a:spLocks noChangeArrowheads="1"/>
          </p:cNvSpPr>
          <p:nvPr/>
        </p:nvSpPr>
        <p:spPr bwMode="auto">
          <a:xfrm>
            <a:off x="5638800" y="4114800"/>
            <a:ext cx="3048912" cy="369332"/>
          </a:xfrm>
          <a:prstGeom prst="rect">
            <a:avLst/>
          </a:prstGeom>
          <a:noFill/>
          <a:ln w="9525">
            <a:noFill/>
            <a:miter lim="800000"/>
            <a:headEnd/>
            <a:tailEnd/>
          </a:ln>
        </p:spPr>
        <p:txBody>
          <a:bodyPr wrap="none">
            <a:spAutoFit/>
          </a:bodyPr>
          <a:lstStyle/>
          <a:p>
            <a:r>
              <a:rPr lang="en-US" dirty="0">
                <a:solidFill>
                  <a:srgbClr val="00FF00"/>
                </a:solidFill>
              </a:rPr>
              <a:t>// </a:t>
            </a:r>
            <a:r>
              <a:rPr lang="en-US" i="1" dirty="0">
                <a:solidFill>
                  <a:srgbClr val="FF00FF"/>
                </a:solidFill>
              </a:rPr>
              <a:t>O</a:t>
            </a:r>
            <a:r>
              <a:rPr lang="en-US" dirty="0">
                <a:solidFill>
                  <a:srgbClr val="FF00FF"/>
                </a:solidFill>
              </a:rPr>
              <a:t>(log </a:t>
            </a:r>
            <a:r>
              <a:rPr lang="en-US" i="1" dirty="0">
                <a:solidFill>
                  <a:srgbClr val="FF00FF"/>
                </a:solidFill>
              </a:rPr>
              <a:t>n</a:t>
            </a:r>
            <a:r>
              <a:rPr lang="en-US" dirty="0">
                <a:solidFill>
                  <a:srgbClr val="FF00FF"/>
                </a:solidFill>
              </a:rPr>
              <a:t>)</a:t>
            </a:r>
            <a:r>
              <a:rPr lang="en-US" dirty="0">
                <a:solidFill>
                  <a:srgbClr val="00FF00"/>
                </a:solidFill>
              </a:rPr>
              <a:t> </a:t>
            </a:r>
            <a:r>
              <a:rPr lang="el-GR" dirty="0" smtClean="0">
                <a:solidFill>
                  <a:srgbClr val="00FF00"/>
                </a:solidFill>
              </a:rPr>
              <a:t>σε κάθε περίπτωση</a:t>
            </a:r>
            <a:endParaRPr lang="en-US" dirty="0">
              <a:solidFill>
                <a:srgbClr val="00FF00"/>
              </a:solidFill>
            </a:endParaRPr>
          </a:p>
        </p:txBody>
      </p:sp>
      <p:sp>
        <p:nvSpPr>
          <p:cNvPr id="845845" name="Text Box 21"/>
          <p:cNvSpPr txBox="1">
            <a:spLocks noChangeArrowheads="1"/>
          </p:cNvSpPr>
          <p:nvPr/>
        </p:nvSpPr>
        <p:spPr bwMode="auto">
          <a:xfrm>
            <a:off x="6113427" y="4724400"/>
            <a:ext cx="3128805" cy="1200329"/>
          </a:xfrm>
          <a:prstGeom prst="rect">
            <a:avLst/>
          </a:prstGeom>
          <a:noFill/>
          <a:ln w="9525">
            <a:noFill/>
            <a:miter lim="800000"/>
            <a:headEnd/>
            <a:tailEnd/>
          </a:ln>
        </p:spPr>
        <p:txBody>
          <a:bodyPr wrap="none">
            <a:spAutoFit/>
          </a:bodyPr>
          <a:lstStyle/>
          <a:p>
            <a:r>
              <a:rPr lang="en-US" sz="1800" dirty="0">
                <a:solidFill>
                  <a:srgbClr val="00FF00"/>
                </a:solidFill>
              </a:rPr>
              <a:t>// </a:t>
            </a:r>
            <a:r>
              <a:rPr lang="el-GR" sz="1800" dirty="0" smtClean="0">
                <a:solidFill>
                  <a:srgbClr val="00FF00"/>
                </a:solidFill>
              </a:rPr>
              <a:t>ερωτήσεις και ενημερώσεις</a:t>
            </a:r>
            <a:endParaRPr lang="en-US" sz="1800" dirty="0">
              <a:solidFill>
                <a:srgbClr val="00FF00"/>
              </a:solidFill>
            </a:endParaRPr>
          </a:p>
          <a:p>
            <a:r>
              <a:rPr lang="en-US" sz="1800" dirty="0">
                <a:solidFill>
                  <a:srgbClr val="00FF00"/>
                </a:solidFill>
              </a:rPr>
              <a:t>// </a:t>
            </a:r>
            <a:r>
              <a:rPr lang="el-GR" sz="1800" dirty="0" smtClean="0">
                <a:solidFill>
                  <a:srgbClr val="00FF00"/>
                </a:solidFill>
              </a:rPr>
              <a:t>σε</a:t>
            </a:r>
            <a:r>
              <a:rPr lang="en-US" sz="1800" dirty="0" smtClean="0">
                <a:solidFill>
                  <a:srgbClr val="00FF00"/>
                </a:solidFill>
              </a:rPr>
              <a:t> </a:t>
            </a:r>
            <a:r>
              <a:rPr lang="en-US" sz="1800" i="1" dirty="0">
                <a:solidFill>
                  <a:srgbClr val="FF00FF"/>
                </a:solidFill>
              </a:rPr>
              <a:t>O</a:t>
            </a:r>
            <a:r>
              <a:rPr lang="en-US" sz="1800" dirty="0">
                <a:solidFill>
                  <a:srgbClr val="FF00FF"/>
                </a:solidFill>
              </a:rPr>
              <a:t>(log </a:t>
            </a:r>
            <a:r>
              <a:rPr lang="en-US" sz="1800" i="1" dirty="0">
                <a:solidFill>
                  <a:srgbClr val="FF00FF"/>
                </a:solidFill>
              </a:rPr>
              <a:t>n</a:t>
            </a:r>
            <a:r>
              <a:rPr lang="en-US" sz="1800" dirty="0">
                <a:solidFill>
                  <a:srgbClr val="FF00FF"/>
                </a:solidFill>
              </a:rPr>
              <a:t>)</a:t>
            </a:r>
            <a:r>
              <a:rPr lang="en-US" sz="1800" dirty="0">
                <a:solidFill>
                  <a:srgbClr val="00FF00"/>
                </a:solidFill>
              </a:rPr>
              <a:t> </a:t>
            </a:r>
            <a:r>
              <a:rPr lang="el-GR" sz="1800" dirty="0" smtClean="0">
                <a:solidFill>
                  <a:srgbClr val="00FF00"/>
                </a:solidFill>
              </a:rPr>
              <a:t>χρόνο και</a:t>
            </a:r>
            <a:endParaRPr lang="en-US" sz="1800" dirty="0">
              <a:solidFill>
                <a:srgbClr val="00FF00"/>
              </a:solidFill>
            </a:endParaRPr>
          </a:p>
          <a:p>
            <a:r>
              <a:rPr lang="en-US" sz="1800" dirty="0">
                <a:solidFill>
                  <a:srgbClr val="00FF00"/>
                </a:solidFill>
              </a:rPr>
              <a:t>// </a:t>
            </a:r>
            <a:r>
              <a:rPr lang="el-GR" sz="1800" dirty="0" smtClean="0">
                <a:solidFill>
                  <a:srgbClr val="00FF00"/>
                </a:solidFill>
              </a:rPr>
              <a:t>ένθεση μίας διαγωνίου</a:t>
            </a:r>
            <a:endParaRPr lang="en-US" sz="1800" dirty="0">
              <a:solidFill>
                <a:srgbClr val="00FF00"/>
              </a:solidFill>
            </a:endParaRPr>
          </a:p>
          <a:p>
            <a:r>
              <a:rPr lang="en-US" sz="1800" dirty="0">
                <a:solidFill>
                  <a:srgbClr val="00FF00"/>
                </a:solidFill>
              </a:rPr>
              <a:t>// </a:t>
            </a:r>
            <a:r>
              <a:rPr lang="el-GR" sz="1800" dirty="0" smtClean="0">
                <a:solidFill>
                  <a:srgbClr val="00FF00"/>
                </a:solidFill>
              </a:rPr>
              <a:t>στο </a:t>
            </a:r>
            <a:r>
              <a:rPr lang="en-US" sz="1800" i="1" dirty="0" smtClean="0">
                <a:solidFill>
                  <a:srgbClr val="C00000"/>
                </a:solidFill>
              </a:rPr>
              <a:t>D</a:t>
            </a:r>
            <a:r>
              <a:rPr lang="el-GR" sz="1800" dirty="0" smtClean="0">
                <a:solidFill>
                  <a:srgbClr val="00FF00"/>
                </a:solidFill>
              </a:rPr>
              <a:t> σε </a:t>
            </a:r>
            <a:r>
              <a:rPr lang="en-US" sz="1800" i="1" dirty="0" smtClean="0">
                <a:solidFill>
                  <a:srgbClr val="FF00FF"/>
                </a:solidFill>
              </a:rPr>
              <a:t>O</a:t>
            </a:r>
            <a:r>
              <a:rPr lang="en-US" sz="1800" dirty="0" smtClean="0">
                <a:solidFill>
                  <a:srgbClr val="FF00FF"/>
                </a:solidFill>
              </a:rPr>
              <a:t>(1</a:t>
            </a:r>
            <a:r>
              <a:rPr lang="en-US" sz="1800" dirty="0">
                <a:solidFill>
                  <a:srgbClr val="FF00FF"/>
                </a:solidFill>
              </a:rPr>
              <a:t>)</a:t>
            </a:r>
            <a:r>
              <a:rPr lang="en-US" sz="1800" dirty="0">
                <a:solidFill>
                  <a:srgbClr val="00FF00"/>
                </a:solidFill>
              </a:rPr>
              <a:t> </a:t>
            </a:r>
            <a:r>
              <a:rPr lang="el-GR" sz="1800" dirty="0" smtClean="0">
                <a:solidFill>
                  <a:srgbClr val="00FF00"/>
                </a:solidFill>
              </a:rPr>
              <a:t>χρόνο.</a:t>
            </a:r>
            <a:r>
              <a:rPr lang="en-US" sz="1800" dirty="0" smtClean="0">
                <a:solidFill>
                  <a:srgbClr val="00FF00"/>
                </a:solidFill>
              </a:rPr>
              <a:t> </a:t>
            </a:r>
            <a:endParaRPr lang="en-US" sz="1800" dirty="0">
              <a:solidFill>
                <a:srgbClr val="00FF00"/>
              </a:solidFill>
            </a:endParaRPr>
          </a:p>
        </p:txBody>
      </p:sp>
      <p:sp>
        <p:nvSpPr>
          <p:cNvPr id="845846" name="Text Box 22"/>
          <p:cNvSpPr txBox="1">
            <a:spLocks noChangeArrowheads="1"/>
          </p:cNvSpPr>
          <p:nvPr/>
        </p:nvSpPr>
        <p:spPr bwMode="auto">
          <a:xfrm>
            <a:off x="762000" y="6400800"/>
            <a:ext cx="2919325" cy="369332"/>
          </a:xfrm>
          <a:prstGeom prst="rect">
            <a:avLst/>
          </a:prstGeom>
          <a:noFill/>
          <a:ln w="9525">
            <a:noFill/>
            <a:miter lim="800000"/>
            <a:headEnd/>
            <a:tailEnd/>
          </a:ln>
        </p:spPr>
        <p:txBody>
          <a:bodyPr wrap="none">
            <a:spAutoFit/>
          </a:bodyPr>
          <a:lstStyle/>
          <a:p>
            <a:r>
              <a:rPr lang="el-GR" dirty="0" smtClean="0">
                <a:solidFill>
                  <a:schemeClr val="bg1"/>
                </a:solidFill>
              </a:rPr>
              <a:t>Συνολικός χρόνος</a:t>
            </a:r>
            <a:r>
              <a:rPr lang="en-US" dirty="0" smtClean="0">
                <a:solidFill>
                  <a:schemeClr val="bg1"/>
                </a:solidFill>
              </a:rPr>
              <a:t>:  </a:t>
            </a:r>
            <a:r>
              <a:rPr lang="en-US" i="1" dirty="0">
                <a:solidFill>
                  <a:srgbClr val="FF0000"/>
                </a:solidFill>
              </a:rPr>
              <a:t>O</a:t>
            </a:r>
            <a:r>
              <a:rPr lang="en-US" dirty="0">
                <a:solidFill>
                  <a:srgbClr val="FF0000"/>
                </a:solidFill>
              </a:rPr>
              <a:t>(</a:t>
            </a:r>
            <a:r>
              <a:rPr lang="en-US" i="1" dirty="0">
                <a:solidFill>
                  <a:srgbClr val="FF0000"/>
                </a:solidFill>
              </a:rPr>
              <a:t>n</a:t>
            </a:r>
            <a:r>
              <a:rPr lang="en-US" dirty="0">
                <a:solidFill>
                  <a:srgbClr val="FF0000"/>
                </a:solidFill>
              </a:rPr>
              <a:t> log </a:t>
            </a:r>
            <a:r>
              <a:rPr lang="en-US" i="1" dirty="0">
                <a:solidFill>
                  <a:srgbClr val="FF0000"/>
                </a:solidFill>
              </a:rPr>
              <a:t>n</a:t>
            </a:r>
            <a:r>
              <a:rPr lang="en-US" dirty="0">
                <a:solidFill>
                  <a:srgbClr val="FF0000"/>
                </a:solidFill>
              </a:rPr>
              <a:t>)</a:t>
            </a:r>
          </a:p>
        </p:txBody>
      </p:sp>
      <p:sp>
        <p:nvSpPr>
          <p:cNvPr id="845848" name="Text Box 24"/>
          <p:cNvSpPr txBox="1">
            <a:spLocks noChangeArrowheads="1"/>
          </p:cNvSpPr>
          <p:nvPr/>
        </p:nvSpPr>
        <p:spPr bwMode="auto">
          <a:xfrm>
            <a:off x="4648200" y="6400800"/>
            <a:ext cx="2342629" cy="369332"/>
          </a:xfrm>
          <a:prstGeom prst="rect">
            <a:avLst/>
          </a:prstGeom>
          <a:noFill/>
          <a:ln w="9525">
            <a:noFill/>
            <a:miter lim="800000"/>
            <a:headEnd/>
            <a:tailEnd/>
          </a:ln>
        </p:spPr>
        <p:txBody>
          <a:bodyPr wrap="none">
            <a:spAutoFit/>
          </a:bodyPr>
          <a:lstStyle/>
          <a:p>
            <a:r>
              <a:rPr lang="el-GR" dirty="0" smtClean="0">
                <a:solidFill>
                  <a:schemeClr val="bg1"/>
                </a:solidFill>
              </a:rPr>
              <a:t>Συνολικός χώρος</a:t>
            </a:r>
            <a:r>
              <a:rPr lang="en-US" dirty="0" smtClean="0">
                <a:solidFill>
                  <a:schemeClr val="bg1"/>
                </a:solidFill>
              </a:rPr>
              <a:t>:  </a:t>
            </a:r>
            <a:r>
              <a:rPr lang="en-US" i="1" dirty="0">
                <a:solidFill>
                  <a:srgbClr val="FF0000"/>
                </a:solidFill>
              </a:rPr>
              <a:t>O</a:t>
            </a:r>
            <a:r>
              <a:rPr lang="en-US" dirty="0">
                <a:solidFill>
                  <a:srgbClr val="FF0000"/>
                </a:solidFill>
              </a:rPr>
              <a:t>(</a:t>
            </a:r>
            <a:r>
              <a:rPr lang="en-US" i="1" dirty="0">
                <a:solidFill>
                  <a:srgbClr val="FF0000"/>
                </a:solidFill>
              </a:rPr>
              <a:t>n</a:t>
            </a:r>
            <a:r>
              <a:rPr lang="en-US" dirty="0">
                <a:solidFill>
                  <a:srgbClr val="FF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845841"/>
                                        </p:tgtEl>
                                        <p:attrNameLst>
                                          <p:attrName>style.visibility</p:attrName>
                                        </p:attrNameLst>
                                      </p:cBhvr>
                                      <p:to>
                                        <p:strVal val="visible"/>
                                      </p:to>
                                    </p:set>
                                    <p:animEffect transition="in" filter="slide(fromRight)">
                                      <p:cBhvr>
                                        <p:cTn id="7" dur="500"/>
                                        <p:tgtEl>
                                          <p:spTgt spid="845841"/>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845843"/>
                                        </p:tgtEl>
                                        <p:attrNameLst>
                                          <p:attrName>style.visibility</p:attrName>
                                        </p:attrNameLst>
                                      </p:cBhvr>
                                      <p:to>
                                        <p:strVal val="visible"/>
                                      </p:to>
                                    </p:set>
                                    <p:animEffect transition="in" filter="slide(fromRight)">
                                      <p:cBhvr>
                                        <p:cTn id="12" dur="500"/>
                                        <p:tgtEl>
                                          <p:spTgt spid="84584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845844"/>
                                        </p:tgtEl>
                                        <p:attrNameLst>
                                          <p:attrName>style.visibility</p:attrName>
                                        </p:attrNameLst>
                                      </p:cBhvr>
                                      <p:to>
                                        <p:strVal val="visible"/>
                                      </p:to>
                                    </p:set>
                                    <p:animEffect transition="in" filter="slide(fromRight)">
                                      <p:cBhvr>
                                        <p:cTn id="17" dur="500"/>
                                        <p:tgtEl>
                                          <p:spTgt spid="84584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845845"/>
                                        </p:tgtEl>
                                        <p:attrNameLst>
                                          <p:attrName>style.visibility</p:attrName>
                                        </p:attrNameLst>
                                      </p:cBhvr>
                                      <p:to>
                                        <p:strVal val="visible"/>
                                      </p:to>
                                    </p:set>
                                    <p:animEffect transition="in" filter="blinds(horizontal)">
                                      <p:cBhvr>
                                        <p:cTn id="22" dur="500"/>
                                        <p:tgtEl>
                                          <p:spTgt spid="845845"/>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845846"/>
                                        </p:tgtEl>
                                        <p:attrNameLst>
                                          <p:attrName>style.visibility</p:attrName>
                                        </p:attrNameLst>
                                      </p:cBhvr>
                                      <p:to>
                                        <p:strVal val="visible"/>
                                      </p:to>
                                    </p:set>
                                    <p:animEffect transition="in" filter="slide(fromBottom)">
                                      <p:cBhvr>
                                        <p:cTn id="27" dur="500"/>
                                        <p:tgtEl>
                                          <p:spTgt spid="845846"/>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845848"/>
                                        </p:tgtEl>
                                        <p:attrNameLst>
                                          <p:attrName>style.visibility</p:attrName>
                                        </p:attrNameLst>
                                      </p:cBhvr>
                                      <p:to>
                                        <p:strVal val="visible"/>
                                      </p:to>
                                    </p:set>
                                    <p:animEffect transition="in" filter="slide(fromBottom)">
                                      <p:cBhvr>
                                        <p:cTn id="32" dur="500"/>
                                        <p:tgtEl>
                                          <p:spTgt spid="8458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5841" grpId="0"/>
      <p:bldP spid="845843" grpId="0"/>
      <p:bldP spid="845844" grpId="0"/>
      <p:bldP spid="845845" grpId="0"/>
      <p:bldP spid="845846" grpId="0"/>
      <p:bldP spid="84584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152400"/>
            <a:ext cx="7772400" cy="1143000"/>
          </a:xfrm>
        </p:spPr>
        <p:txBody>
          <a:bodyPr>
            <a:normAutofit fontScale="90000"/>
          </a:bodyPr>
          <a:lstStyle/>
          <a:p>
            <a:r>
              <a:rPr lang="el-GR" sz="3600" dirty="0" err="1" smtClean="0">
                <a:latin typeface="Arial" charset="0"/>
              </a:rPr>
              <a:t>Τριγωνοποίηση</a:t>
            </a:r>
            <a:r>
              <a:rPr lang="el-GR" sz="3600" dirty="0" smtClean="0">
                <a:latin typeface="Arial" charset="0"/>
              </a:rPr>
              <a:t> </a:t>
            </a:r>
            <a:r>
              <a:rPr lang="en-US" sz="3600" i="1" dirty="0" smtClean="0">
                <a:latin typeface="Arial" charset="0"/>
              </a:rPr>
              <a:t>y</a:t>
            </a:r>
            <a:r>
              <a:rPr lang="en-US" sz="3600" dirty="0" smtClean="0">
                <a:latin typeface="Arial" charset="0"/>
              </a:rPr>
              <a:t>-</a:t>
            </a:r>
            <a:r>
              <a:rPr lang="el-GR" sz="3600" dirty="0" smtClean="0">
                <a:latin typeface="Arial" charset="0"/>
              </a:rPr>
              <a:t>μονότονου Πολυγώνου</a:t>
            </a:r>
            <a:endParaRPr lang="en-US" sz="3600" dirty="0" smtClean="0">
              <a:latin typeface="Arial" charset="0"/>
            </a:endParaRPr>
          </a:p>
        </p:txBody>
      </p:sp>
      <p:sp>
        <p:nvSpPr>
          <p:cNvPr id="33796"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33797" name="Text Box 13"/>
          <p:cNvSpPr txBox="1">
            <a:spLocks noChangeArrowheads="1"/>
          </p:cNvSpPr>
          <p:nvPr/>
        </p:nvSpPr>
        <p:spPr bwMode="auto">
          <a:xfrm>
            <a:off x="685800" y="1447800"/>
            <a:ext cx="7944739" cy="400110"/>
          </a:xfrm>
          <a:prstGeom prst="rect">
            <a:avLst/>
          </a:prstGeom>
          <a:noFill/>
          <a:ln w="9525">
            <a:noFill/>
            <a:miter lim="800000"/>
            <a:headEnd/>
            <a:tailEnd/>
          </a:ln>
        </p:spPr>
        <p:txBody>
          <a:bodyPr wrap="none">
            <a:spAutoFit/>
          </a:bodyPr>
          <a:lstStyle/>
          <a:p>
            <a:r>
              <a:rPr lang="el-GR" sz="2000" dirty="0" smtClean="0">
                <a:solidFill>
                  <a:srgbClr val="C00000"/>
                </a:solidFill>
              </a:rPr>
              <a:t>Υπόθεση:</a:t>
            </a:r>
            <a:r>
              <a:rPr lang="en-US" sz="2000" dirty="0" smtClean="0">
                <a:solidFill>
                  <a:srgbClr val="C00000"/>
                </a:solidFill>
              </a:rPr>
              <a:t>   </a:t>
            </a:r>
            <a:r>
              <a:rPr lang="el-GR" sz="2000" dirty="0" smtClean="0"/>
              <a:t>Το πολύγωνο είναι αυστηρά </a:t>
            </a:r>
            <a:r>
              <a:rPr lang="en-US" sz="2000" i="1" dirty="0" smtClean="0"/>
              <a:t>y</a:t>
            </a:r>
            <a:r>
              <a:rPr lang="en-US" sz="2000" dirty="0" smtClean="0"/>
              <a:t>-</a:t>
            </a:r>
            <a:r>
              <a:rPr lang="el-GR" sz="2000" dirty="0" smtClean="0"/>
              <a:t>μονότονο</a:t>
            </a:r>
            <a:r>
              <a:rPr lang="en-US" sz="2000" dirty="0" smtClean="0"/>
              <a:t> (</a:t>
            </a:r>
            <a:r>
              <a:rPr lang="el-GR" sz="2000" dirty="0" smtClean="0"/>
              <a:t>όχι οριζόντιες ακμές</a:t>
            </a:r>
            <a:r>
              <a:rPr lang="en-US" sz="2000" dirty="0" smtClean="0"/>
              <a:t>).</a:t>
            </a:r>
            <a:endParaRPr lang="en-US" sz="2000" dirty="0"/>
          </a:p>
        </p:txBody>
      </p:sp>
      <p:sp>
        <p:nvSpPr>
          <p:cNvPr id="865296" name="Text Box 16"/>
          <p:cNvSpPr txBox="1">
            <a:spLocks noChangeArrowheads="1"/>
          </p:cNvSpPr>
          <p:nvPr/>
        </p:nvSpPr>
        <p:spPr bwMode="auto">
          <a:xfrm>
            <a:off x="685800" y="2057400"/>
            <a:ext cx="4773038" cy="400110"/>
          </a:xfrm>
          <a:prstGeom prst="rect">
            <a:avLst/>
          </a:prstGeom>
          <a:noFill/>
          <a:ln w="9525">
            <a:noFill/>
            <a:miter lim="800000"/>
            <a:headEnd/>
            <a:tailEnd/>
          </a:ln>
        </p:spPr>
        <p:txBody>
          <a:bodyPr wrap="none">
            <a:spAutoFit/>
          </a:bodyPr>
          <a:lstStyle/>
          <a:p>
            <a:r>
              <a:rPr lang="el-GR" sz="2000" dirty="0" smtClean="0"/>
              <a:t>Επεξεργασία σε φθίνουσα σειρά ως προς </a:t>
            </a:r>
            <a:r>
              <a:rPr lang="en-US" sz="2000" i="1" dirty="0" smtClean="0"/>
              <a:t>y</a:t>
            </a:r>
            <a:r>
              <a:rPr lang="en-US" sz="2000" dirty="0" smtClean="0"/>
              <a:t>. </a:t>
            </a:r>
            <a:endParaRPr lang="en-US" sz="2000" dirty="0"/>
          </a:p>
        </p:txBody>
      </p:sp>
      <p:sp>
        <p:nvSpPr>
          <p:cNvPr id="865297" name="Text Box 17"/>
          <p:cNvSpPr txBox="1">
            <a:spLocks noChangeArrowheads="1"/>
          </p:cNvSpPr>
          <p:nvPr/>
        </p:nvSpPr>
        <p:spPr bwMode="auto">
          <a:xfrm>
            <a:off x="3276600" y="2819400"/>
            <a:ext cx="5715000" cy="646331"/>
          </a:xfrm>
          <a:prstGeom prst="rect">
            <a:avLst/>
          </a:prstGeom>
          <a:noFill/>
          <a:ln w="9525">
            <a:noFill/>
            <a:miter lim="800000"/>
            <a:headEnd/>
            <a:tailEnd/>
          </a:ln>
        </p:spPr>
        <p:txBody>
          <a:bodyPr wrap="square">
            <a:spAutoFit/>
          </a:bodyPr>
          <a:lstStyle/>
          <a:p>
            <a:r>
              <a:rPr lang="el-GR" dirty="0" smtClean="0"/>
              <a:t>Μία στοίβα </a:t>
            </a:r>
            <a:r>
              <a:rPr lang="en-US" b="1" i="1" dirty="0" smtClean="0">
                <a:solidFill>
                  <a:srgbClr val="C00000"/>
                </a:solidFill>
              </a:rPr>
              <a:t>S</a:t>
            </a:r>
            <a:r>
              <a:rPr lang="en-US" dirty="0"/>
              <a:t>: </a:t>
            </a:r>
            <a:r>
              <a:rPr lang="el-GR" dirty="0" smtClean="0"/>
              <a:t>κορυφές που έχουμε συναντήσει αλλά μπορεί ακόμα να χρειάζονται διαγώνιες. </a:t>
            </a:r>
            <a:endParaRPr lang="en-US" dirty="0"/>
          </a:p>
        </p:txBody>
      </p:sp>
      <p:sp>
        <p:nvSpPr>
          <p:cNvPr id="865299" name="Text Box 19"/>
          <p:cNvSpPr txBox="1">
            <a:spLocks noChangeArrowheads="1"/>
          </p:cNvSpPr>
          <p:nvPr/>
        </p:nvSpPr>
        <p:spPr bwMode="auto">
          <a:xfrm>
            <a:off x="3276600" y="3886200"/>
            <a:ext cx="5867400" cy="707886"/>
          </a:xfrm>
          <a:prstGeom prst="rect">
            <a:avLst/>
          </a:prstGeom>
          <a:noFill/>
          <a:ln w="9525">
            <a:noFill/>
            <a:miter lim="800000"/>
            <a:headEnd/>
            <a:tailEnd/>
          </a:ln>
        </p:spPr>
        <p:txBody>
          <a:bodyPr wrap="square">
            <a:spAutoFit/>
          </a:bodyPr>
          <a:lstStyle/>
          <a:p>
            <a:r>
              <a:rPr lang="el-GR" sz="2000" dirty="0" smtClean="0">
                <a:solidFill>
                  <a:srgbClr val="FF00FF"/>
                </a:solidFill>
              </a:rPr>
              <a:t>Ιδέα</a:t>
            </a:r>
            <a:r>
              <a:rPr lang="en-US" sz="2000" dirty="0" smtClean="0"/>
              <a:t>:</a:t>
            </a:r>
            <a:r>
              <a:rPr lang="en-US" sz="2000" dirty="0" smtClean="0">
                <a:solidFill>
                  <a:schemeClr val="bg1"/>
                </a:solidFill>
              </a:rPr>
              <a:t> </a:t>
            </a:r>
            <a:r>
              <a:rPr lang="el-GR" sz="2000" dirty="0" smtClean="0"/>
              <a:t>πρόσθεσε όσες περισσότερες διαγώνιες από την τρέχουσα κορυφή προς αυτές στην στοίβα.</a:t>
            </a:r>
            <a:endParaRPr lang="en-US" sz="2000" dirty="0"/>
          </a:p>
        </p:txBody>
      </p:sp>
      <p:sp>
        <p:nvSpPr>
          <p:cNvPr id="865300" name="Text Box 20"/>
          <p:cNvSpPr txBox="1">
            <a:spLocks noChangeArrowheads="1"/>
          </p:cNvSpPr>
          <p:nvPr/>
        </p:nvSpPr>
        <p:spPr bwMode="auto">
          <a:xfrm>
            <a:off x="3810000" y="3505200"/>
            <a:ext cx="4704878" cy="369332"/>
          </a:xfrm>
          <a:prstGeom prst="rect">
            <a:avLst/>
          </a:prstGeom>
          <a:noFill/>
          <a:ln w="9525">
            <a:noFill/>
            <a:miter lim="800000"/>
            <a:headEnd/>
            <a:tailEnd/>
          </a:ln>
        </p:spPr>
        <p:txBody>
          <a:bodyPr wrap="none">
            <a:spAutoFit/>
          </a:bodyPr>
          <a:lstStyle/>
          <a:p>
            <a:r>
              <a:rPr lang="el-GR" sz="1800" dirty="0" smtClean="0"/>
              <a:t>Η χαμηλότερη κορυφή στην οροφή της στοίβας.</a:t>
            </a:r>
            <a:endParaRPr lang="en-US" sz="1800" dirty="0"/>
          </a:p>
        </p:txBody>
      </p:sp>
      <p:sp>
        <p:nvSpPr>
          <p:cNvPr id="865310" name="Line 30"/>
          <p:cNvSpPr>
            <a:spLocks noChangeShapeType="1"/>
          </p:cNvSpPr>
          <p:nvPr/>
        </p:nvSpPr>
        <p:spPr bwMode="auto">
          <a:xfrm flipV="1">
            <a:off x="685800" y="4267200"/>
            <a:ext cx="914400" cy="914400"/>
          </a:xfrm>
          <a:prstGeom prst="line">
            <a:avLst/>
          </a:prstGeom>
          <a:noFill/>
          <a:ln w="25400">
            <a:solidFill>
              <a:schemeClr val="accent6">
                <a:lumMod val="75000"/>
              </a:schemeClr>
            </a:solidFill>
            <a:prstDash val="dash"/>
            <a:round/>
            <a:headEnd/>
            <a:tailEnd/>
          </a:ln>
        </p:spPr>
        <p:txBody>
          <a:bodyPr/>
          <a:lstStyle/>
          <a:p>
            <a:endParaRPr lang="en-US"/>
          </a:p>
        </p:txBody>
      </p:sp>
      <p:sp>
        <p:nvSpPr>
          <p:cNvPr id="865312" name="Line 32"/>
          <p:cNvSpPr>
            <a:spLocks noChangeShapeType="1"/>
          </p:cNvSpPr>
          <p:nvPr/>
        </p:nvSpPr>
        <p:spPr bwMode="auto">
          <a:xfrm flipV="1">
            <a:off x="685800" y="4648200"/>
            <a:ext cx="1066800" cy="533400"/>
          </a:xfrm>
          <a:prstGeom prst="line">
            <a:avLst/>
          </a:prstGeom>
          <a:noFill/>
          <a:ln w="25400">
            <a:solidFill>
              <a:schemeClr val="accent6">
                <a:lumMod val="75000"/>
              </a:schemeClr>
            </a:solidFill>
            <a:prstDash val="dash"/>
            <a:round/>
            <a:headEnd/>
            <a:tailEnd/>
          </a:ln>
        </p:spPr>
        <p:txBody>
          <a:bodyPr/>
          <a:lstStyle/>
          <a:p>
            <a:endParaRPr lang="en-US"/>
          </a:p>
        </p:txBody>
      </p:sp>
      <p:sp>
        <p:nvSpPr>
          <p:cNvPr id="865313" name="Line 33"/>
          <p:cNvSpPr>
            <a:spLocks noChangeShapeType="1"/>
          </p:cNvSpPr>
          <p:nvPr/>
        </p:nvSpPr>
        <p:spPr bwMode="auto">
          <a:xfrm flipV="1">
            <a:off x="685800" y="4953000"/>
            <a:ext cx="1524000" cy="228600"/>
          </a:xfrm>
          <a:prstGeom prst="line">
            <a:avLst/>
          </a:prstGeom>
          <a:noFill/>
          <a:ln w="25400">
            <a:solidFill>
              <a:schemeClr val="accent6">
                <a:lumMod val="75000"/>
              </a:schemeClr>
            </a:solidFill>
            <a:prstDash val="dash"/>
            <a:round/>
            <a:headEnd/>
            <a:tailEnd/>
          </a:ln>
        </p:spPr>
        <p:txBody>
          <a:bodyPr/>
          <a:lstStyle/>
          <a:p>
            <a:endParaRPr lang="en-US"/>
          </a:p>
        </p:txBody>
      </p:sp>
      <p:grpSp>
        <p:nvGrpSpPr>
          <p:cNvPr id="2" name="Group 51"/>
          <p:cNvGrpSpPr>
            <a:grpSpLocks/>
          </p:cNvGrpSpPr>
          <p:nvPr/>
        </p:nvGrpSpPr>
        <p:grpSpPr bwMode="auto">
          <a:xfrm>
            <a:off x="381000" y="3657600"/>
            <a:ext cx="1981200" cy="2590800"/>
            <a:chOff x="240" y="2304"/>
            <a:chExt cx="1248" cy="1632"/>
          </a:xfrm>
        </p:grpSpPr>
        <p:sp>
          <p:nvSpPr>
            <p:cNvPr id="33822" name="Freeform 21"/>
            <p:cNvSpPr>
              <a:spLocks/>
            </p:cNvSpPr>
            <p:nvPr/>
          </p:nvSpPr>
          <p:spPr bwMode="auto">
            <a:xfrm>
              <a:off x="960" y="2352"/>
              <a:ext cx="528" cy="1344"/>
            </a:xfrm>
            <a:custGeom>
              <a:avLst/>
              <a:gdLst>
                <a:gd name="T0" fmla="*/ 0 w 528"/>
                <a:gd name="T1" fmla="*/ 0 h 1344"/>
                <a:gd name="T2" fmla="*/ 48 w 528"/>
                <a:gd name="T3" fmla="*/ 288 h 1344"/>
                <a:gd name="T4" fmla="*/ 192 w 528"/>
                <a:gd name="T5" fmla="*/ 576 h 1344"/>
                <a:gd name="T6" fmla="*/ 432 w 528"/>
                <a:gd name="T7" fmla="*/ 768 h 1344"/>
                <a:gd name="T8" fmla="*/ 528 w 528"/>
                <a:gd name="T9" fmla="*/ 1344 h 1344"/>
                <a:gd name="T10" fmla="*/ 0 60000 65536"/>
                <a:gd name="T11" fmla="*/ 0 60000 65536"/>
                <a:gd name="T12" fmla="*/ 0 60000 65536"/>
                <a:gd name="T13" fmla="*/ 0 60000 65536"/>
                <a:gd name="T14" fmla="*/ 0 60000 65536"/>
                <a:gd name="T15" fmla="*/ 0 w 528"/>
                <a:gd name="T16" fmla="*/ 0 h 1344"/>
                <a:gd name="T17" fmla="*/ 528 w 528"/>
                <a:gd name="T18" fmla="*/ 1344 h 1344"/>
              </a:gdLst>
              <a:ahLst/>
              <a:cxnLst>
                <a:cxn ang="T10">
                  <a:pos x="T0" y="T1"/>
                </a:cxn>
                <a:cxn ang="T11">
                  <a:pos x="T2" y="T3"/>
                </a:cxn>
                <a:cxn ang="T12">
                  <a:pos x="T4" y="T5"/>
                </a:cxn>
                <a:cxn ang="T13">
                  <a:pos x="T6" y="T7"/>
                </a:cxn>
                <a:cxn ang="T14">
                  <a:pos x="T8" y="T9"/>
                </a:cxn>
              </a:cxnLst>
              <a:rect l="T15" t="T16" r="T17" b="T18"/>
              <a:pathLst>
                <a:path w="528" h="1344">
                  <a:moveTo>
                    <a:pt x="0" y="0"/>
                  </a:moveTo>
                  <a:lnTo>
                    <a:pt x="48" y="288"/>
                  </a:lnTo>
                  <a:lnTo>
                    <a:pt x="192" y="576"/>
                  </a:lnTo>
                  <a:lnTo>
                    <a:pt x="432" y="768"/>
                  </a:lnTo>
                  <a:lnTo>
                    <a:pt x="528" y="1344"/>
                  </a:lnTo>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33823" name="Line 23"/>
            <p:cNvSpPr>
              <a:spLocks noChangeShapeType="1"/>
            </p:cNvSpPr>
            <p:nvPr/>
          </p:nvSpPr>
          <p:spPr bwMode="auto">
            <a:xfrm flipV="1">
              <a:off x="432" y="2352"/>
              <a:ext cx="528" cy="912"/>
            </a:xfrm>
            <a:prstGeom prst="line">
              <a:avLst/>
            </a:prstGeom>
            <a:noFill/>
            <a:ln w="25400">
              <a:solidFill>
                <a:srgbClr val="7030A0"/>
              </a:solidFill>
              <a:round/>
              <a:headEnd/>
              <a:tailEnd/>
            </a:ln>
          </p:spPr>
          <p:txBody>
            <a:bodyPr/>
            <a:lstStyle/>
            <a:p>
              <a:endParaRPr lang="en-US"/>
            </a:p>
          </p:txBody>
        </p:sp>
        <p:sp>
          <p:nvSpPr>
            <p:cNvPr id="33824" name="Oval 25"/>
            <p:cNvSpPr>
              <a:spLocks noChangeArrowheads="1"/>
            </p:cNvSpPr>
            <p:nvPr/>
          </p:nvSpPr>
          <p:spPr bwMode="auto">
            <a:xfrm>
              <a:off x="912" y="2304"/>
              <a:ext cx="69" cy="69"/>
            </a:xfrm>
            <a:prstGeom prst="ellipse">
              <a:avLst/>
            </a:prstGeom>
            <a:solidFill>
              <a:srgbClr val="C00000"/>
            </a:solidFill>
            <a:ln w="9525">
              <a:solidFill>
                <a:srgbClr val="C00000"/>
              </a:solidFill>
              <a:round/>
              <a:headEnd/>
              <a:tailEnd/>
            </a:ln>
          </p:spPr>
          <p:txBody>
            <a:bodyPr wrap="none" anchor="ctr"/>
            <a:lstStyle/>
            <a:p>
              <a:endParaRPr lang="en-US"/>
            </a:p>
          </p:txBody>
        </p:sp>
        <p:sp>
          <p:nvSpPr>
            <p:cNvPr id="33825" name="Oval 26"/>
            <p:cNvSpPr>
              <a:spLocks noChangeArrowheads="1"/>
            </p:cNvSpPr>
            <p:nvPr/>
          </p:nvSpPr>
          <p:spPr bwMode="auto">
            <a:xfrm>
              <a:off x="984" y="2625"/>
              <a:ext cx="69" cy="69"/>
            </a:xfrm>
            <a:prstGeom prst="ellipse">
              <a:avLst/>
            </a:prstGeom>
            <a:solidFill>
              <a:srgbClr val="C00000"/>
            </a:solidFill>
            <a:ln w="9525">
              <a:solidFill>
                <a:srgbClr val="C00000"/>
              </a:solidFill>
              <a:round/>
              <a:headEnd/>
              <a:tailEnd/>
            </a:ln>
          </p:spPr>
          <p:txBody>
            <a:bodyPr wrap="none" anchor="ctr"/>
            <a:lstStyle/>
            <a:p>
              <a:endParaRPr lang="en-US"/>
            </a:p>
          </p:txBody>
        </p:sp>
        <p:sp>
          <p:nvSpPr>
            <p:cNvPr id="33826" name="Oval 27"/>
            <p:cNvSpPr>
              <a:spLocks noChangeArrowheads="1"/>
            </p:cNvSpPr>
            <p:nvPr/>
          </p:nvSpPr>
          <p:spPr bwMode="auto">
            <a:xfrm>
              <a:off x="1104" y="2880"/>
              <a:ext cx="69" cy="69"/>
            </a:xfrm>
            <a:prstGeom prst="ellipse">
              <a:avLst/>
            </a:prstGeom>
            <a:solidFill>
              <a:srgbClr val="C00000"/>
            </a:solidFill>
            <a:ln w="9525">
              <a:solidFill>
                <a:srgbClr val="C00000"/>
              </a:solidFill>
              <a:round/>
              <a:headEnd/>
              <a:tailEnd/>
            </a:ln>
          </p:spPr>
          <p:txBody>
            <a:bodyPr wrap="none" anchor="ctr"/>
            <a:lstStyle/>
            <a:p>
              <a:endParaRPr lang="en-US"/>
            </a:p>
          </p:txBody>
        </p:sp>
        <p:sp>
          <p:nvSpPr>
            <p:cNvPr id="33827" name="Oval 28"/>
            <p:cNvSpPr>
              <a:spLocks noChangeArrowheads="1"/>
            </p:cNvSpPr>
            <p:nvPr/>
          </p:nvSpPr>
          <p:spPr bwMode="auto">
            <a:xfrm>
              <a:off x="1344" y="3072"/>
              <a:ext cx="69" cy="69"/>
            </a:xfrm>
            <a:prstGeom prst="ellipse">
              <a:avLst/>
            </a:prstGeom>
            <a:solidFill>
              <a:srgbClr val="C00000"/>
            </a:solidFill>
            <a:ln w="9525">
              <a:solidFill>
                <a:srgbClr val="C00000"/>
              </a:solidFill>
              <a:round/>
              <a:headEnd/>
              <a:tailEnd/>
            </a:ln>
          </p:spPr>
          <p:txBody>
            <a:bodyPr wrap="none" anchor="ctr"/>
            <a:lstStyle/>
            <a:p>
              <a:endParaRPr lang="en-US"/>
            </a:p>
          </p:txBody>
        </p:sp>
        <p:sp>
          <p:nvSpPr>
            <p:cNvPr id="33828" name="Line 34"/>
            <p:cNvSpPr>
              <a:spLocks noChangeShapeType="1"/>
            </p:cNvSpPr>
            <p:nvPr/>
          </p:nvSpPr>
          <p:spPr bwMode="auto">
            <a:xfrm flipH="1">
              <a:off x="240" y="3264"/>
              <a:ext cx="192" cy="672"/>
            </a:xfrm>
            <a:prstGeom prst="line">
              <a:avLst/>
            </a:prstGeom>
            <a:noFill/>
            <a:ln w="25400">
              <a:solidFill>
                <a:srgbClr val="7030A0"/>
              </a:solidFill>
              <a:round/>
              <a:headEnd/>
              <a:tailEnd/>
            </a:ln>
          </p:spPr>
          <p:txBody>
            <a:bodyPr/>
            <a:lstStyle/>
            <a:p>
              <a:endParaRPr lang="en-US"/>
            </a:p>
          </p:txBody>
        </p:sp>
        <p:sp>
          <p:nvSpPr>
            <p:cNvPr id="33829" name="Oval 35"/>
            <p:cNvSpPr>
              <a:spLocks noChangeArrowheads="1"/>
            </p:cNvSpPr>
            <p:nvPr/>
          </p:nvSpPr>
          <p:spPr bwMode="auto">
            <a:xfrm>
              <a:off x="397" y="3216"/>
              <a:ext cx="69" cy="69"/>
            </a:xfrm>
            <a:prstGeom prst="ellipse">
              <a:avLst/>
            </a:prstGeom>
            <a:solidFill>
              <a:srgbClr val="C00000"/>
            </a:solidFill>
            <a:ln w="9525">
              <a:solidFill>
                <a:srgbClr val="C00000"/>
              </a:solidFill>
              <a:round/>
              <a:headEnd/>
              <a:tailEnd/>
            </a:ln>
          </p:spPr>
          <p:txBody>
            <a:bodyPr wrap="none" anchor="ctr"/>
            <a:lstStyle/>
            <a:p>
              <a:endParaRPr lang="en-US"/>
            </a:p>
          </p:txBody>
        </p:sp>
      </p:grpSp>
      <p:sp>
        <p:nvSpPr>
          <p:cNvPr id="865316" name="Text Box 36"/>
          <p:cNvSpPr txBox="1">
            <a:spLocks noChangeArrowheads="1"/>
          </p:cNvSpPr>
          <p:nvPr/>
        </p:nvSpPr>
        <p:spPr bwMode="auto">
          <a:xfrm>
            <a:off x="2209800" y="3810000"/>
            <a:ext cx="760529" cy="369332"/>
          </a:xfrm>
          <a:prstGeom prst="rect">
            <a:avLst/>
          </a:prstGeom>
          <a:noFill/>
          <a:ln w="9525">
            <a:noFill/>
            <a:miter lim="800000"/>
            <a:headEnd/>
            <a:tailEnd/>
          </a:ln>
        </p:spPr>
        <p:txBody>
          <a:bodyPr wrap="none">
            <a:spAutoFit/>
          </a:bodyPr>
          <a:lstStyle/>
          <a:p>
            <a:r>
              <a:rPr lang="el-GR" sz="1800" dirty="0" smtClean="0"/>
              <a:t>χοάνη</a:t>
            </a:r>
            <a:endParaRPr lang="en-US" sz="1800" dirty="0"/>
          </a:p>
        </p:txBody>
      </p:sp>
      <p:sp>
        <p:nvSpPr>
          <p:cNvPr id="865317" name="AutoShape 37"/>
          <p:cNvSpPr>
            <a:spLocks/>
          </p:cNvSpPr>
          <p:nvPr/>
        </p:nvSpPr>
        <p:spPr bwMode="auto">
          <a:xfrm rot="-1590833">
            <a:off x="1920875" y="3500438"/>
            <a:ext cx="381000" cy="1371600"/>
          </a:xfrm>
          <a:prstGeom prst="rightBrace">
            <a:avLst>
              <a:gd name="adj1" fmla="val 30000"/>
              <a:gd name="adj2" fmla="val 50000"/>
            </a:avLst>
          </a:prstGeom>
          <a:noFill/>
          <a:ln w="28575">
            <a:solidFill>
              <a:schemeClr val="tx1"/>
            </a:solidFill>
            <a:round/>
            <a:headEnd/>
            <a:tailEnd/>
          </a:ln>
        </p:spPr>
        <p:txBody>
          <a:bodyPr wrap="none" anchor="ctr"/>
          <a:lstStyle/>
          <a:p>
            <a:endParaRPr lang="en-US"/>
          </a:p>
        </p:txBody>
      </p:sp>
      <p:sp>
        <p:nvSpPr>
          <p:cNvPr id="865318" name="Text Box 38"/>
          <p:cNvSpPr txBox="1">
            <a:spLocks noChangeArrowheads="1"/>
          </p:cNvSpPr>
          <p:nvPr/>
        </p:nvSpPr>
        <p:spPr bwMode="auto">
          <a:xfrm>
            <a:off x="2514600" y="4895847"/>
            <a:ext cx="4049827" cy="369332"/>
          </a:xfrm>
          <a:prstGeom prst="rect">
            <a:avLst/>
          </a:prstGeom>
          <a:noFill/>
          <a:ln w="9525">
            <a:noFill/>
            <a:miter lim="800000"/>
            <a:headEnd/>
            <a:tailEnd/>
          </a:ln>
        </p:spPr>
        <p:txBody>
          <a:bodyPr wrap="none">
            <a:spAutoFit/>
          </a:bodyPr>
          <a:lstStyle/>
          <a:p>
            <a:r>
              <a:rPr lang="el-GR" dirty="0" smtClean="0">
                <a:solidFill>
                  <a:srgbClr val="FF00FF"/>
                </a:solidFill>
              </a:rPr>
              <a:t>Αναλλοίωτες ιδιότητες στην επανάληψη</a:t>
            </a:r>
            <a:r>
              <a:rPr lang="en-US" dirty="0" smtClean="0">
                <a:solidFill>
                  <a:srgbClr val="FF00FF"/>
                </a:solidFill>
              </a:rPr>
              <a:t>:</a:t>
            </a:r>
            <a:endParaRPr lang="en-US" dirty="0">
              <a:solidFill>
                <a:srgbClr val="FF00FF"/>
              </a:solidFill>
            </a:endParaRPr>
          </a:p>
        </p:txBody>
      </p:sp>
      <p:grpSp>
        <p:nvGrpSpPr>
          <p:cNvPr id="3" name="Group 41"/>
          <p:cNvGrpSpPr>
            <a:grpSpLocks/>
          </p:cNvGrpSpPr>
          <p:nvPr/>
        </p:nvGrpSpPr>
        <p:grpSpPr bwMode="auto">
          <a:xfrm>
            <a:off x="2895602" y="5276847"/>
            <a:ext cx="6411923" cy="369888"/>
            <a:chOff x="2304" y="3696"/>
            <a:chExt cx="4039" cy="233"/>
          </a:xfrm>
        </p:grpSpPr>
        <p:sp>
          <p:nvSpPr>
            <p:cNvPr id="865319" name="AutoShape 39"/>
            <p:cNvSpPr>
              <a:spLocks noChangeArrowheads="1"/>
            </p:cNvSpPr>
            <p:nvPr/>
          </p:nvSpPr>
          <p:spPr bwMode="auto">
            <a:xfrm>
              <a:off x="2304" y="3744"/>
              <a:ext cx="96" cy="96"/>
            </a:xfrm>
            <a:prstGeom prst="star5">
              <a:avLst/>
            </a:prstGeom>
            <a:solidFill>
              <a:srgbClr val="00FF00"/>
            </a:solidFill>
            <a:ln w="9525">
              <a:solidFill>
                <a:srgbClr val="00FF00"/>
              </a:solidFill>
              <a:miter lim="800000"/>
              <a:headEnd/>
              <a:tailEnd/>
            </a:ln>
            <a:effectLst/>
          </p:spPr>
          <p:txBody>
            <a:bodyPr wrap="none" anchor="ctr"/>
            <a:lstStyle/>
            <a:p>
              <a:pPr>
                <a:defRPr/>
              </a:pPr>
              <a:endParaRPr lang="en-US"/>
            </a:p>
          </p:txBody>
        </p:sp>
        <p:sp>
          <p:nvSpPr>
            <p:cNvPr id="33821" name="Text Box 40"/>
            <p:cNvSpPr txBox="1">
              <a:spLocks noChangeArrowheads="1"/>
            </p:cNvSpPr>
            <p:nvPr/>
          </p:nvSpPr>
          <p:spPr bwMode="auto">
            <a:xfrm>
              <a:off x="2400" y="3696"/>
              <a:ext cx="3943" cy="233"/>
            </a:xfrm>
            <a:prstGeom prst="rect">
              <a:avLst/>
            </a:prstGeom>
            <a:noFill/>
            <a:ln w="9525">
              <a:noFill/>
              <a:miter lim="800000"/>
              <a:headEnd/>
              <a:tailEnd/>
            </a:ln>
          </p:spPr>
          <p:txBody>
            <a:bodyPr wrap="none">
              <a:spAutoFit/>
            </a:bodyPr>
            <a:lstStyle/>
            <a:p>
              <a:r>
                <a:rPr lang="el-GR" sz="1800" dirty="0" smtClean="0"/>
                <a:t>Ένα σύνορο (πλευρά) της χοάνης είναι μία ακμή του πολυγώνου</a:t>
              </a:r>
              <a:r>
                <a:rPr lang="en-US" sz="1800" dirty="0" smtClean="0"/>
                <a:t>.</a:t>
              </a:r>
              <a:endParaRPr lang="en-US" sz="1800" dirty="0"/>
            </a:p>
          </p:txBody>
        </p:sp>
      </p:grpSp>
      <p:grpSp>
        <p:nvGrpSpPr>
          <p:cNvPr id="4" name="Group 42"/>
          <p:cNvGrpSpPr>
            <a:grpSpLocks/>
          </p:cNvGrpSpPr>
          <p:nvPr/>
        </p:nvGrpSpPr>
        <p:grpSpPr bwMode="auto">
          <a:xfrm>
            <a:off x="2895600" y="5657850"/>
            <a:ext cx="5486404" cy="923926"/>
            <a:chOff x="2304" y="3696"/>
            <a:chExt cx="3456" cy="582"/>
          </a:xfrm>
        </p:grpSpPr>
        <p:sp>
          <p:nvSpPr>
            <p:cNvPr id="865323" name="AutoShape 43"/>
            <p:cNvSpPr>
              <a:spLocks noChangeArrowheads="1"/>
            </p:cNvSpPr>
            <p:nvPr/>
          </p:nvSpPr>
          <p:spPr bwMode="auto">
            <a:xfrm>
              <a:off x="2304" y="3744"/>
              <a:ext cx="96" cy="96"/>
            </a:xfrm>
            <a:prstGeom prst="star5">
              <a:avLst/>
            </a:prstGeom>
            <a:solidFill>
              <a:srgbClr val="00FF00"/>
            </a:solidFill>
            <a:ln w="9525">
              <a:solidFill>
                <a:srgbClr val="00FF00"/>
              </a:solidFill>
              <a:miter lim="800000"/>
              <a:headEnd/>
              <a:tailEnd/>
            </a:ln>
            <a:effectLst/>
          </p:spPr>
          <p:txBody>
            <a:bodyPr wrap="none" anchor="ctr"/>
            <a:lstStyle/>
            <a:p>
              <a:pPr>
                <a:defRPr/>
              </a:pPr>
              <a:endParaRPr lang="en-US"/>
            </a:p>
          </p:txBody>
        </p:sp>
        <p:sp>
          <p:nvSpPr>
            <p:cNvPr id="33819" name="Text Box 44"/>
            <p:cNvSpPr txBox="1">
              <a:spLocks noChangeArrowheads="1"/>
            </p:cNvSpPr>
            <p:nvPr/>
          </p:nvSpPr>
          <p:spPr bwMode="auto">
            <a:xfrm>
              <a:off x="2400" y="3696"/>
              <a:ext cx="3360" cy="582"/>
            </a:xfrm>
            <a:prstGeom prst="rect">
              <a:avLst/>
            </a:prstGeom>
            <a:noFill/>
            <a:ln w="9525">
              <a:noFill/>
              <a:miter lim="800000"/>
              <a:headEnd/>
              <a:tailEnd/>
            </a:ln>
          </p:spPr>
          <p:txBody>
            <a:bodyPr wrap="square">
              <a:spAutoFit/>
            </a:bodyPr>
            <a:lstStyle/>
            <a:p>
              <a:r>
                <a:rPr lang="el-GR" sz="1800" dirty="0" smtClean="0"/>
                <a:t>Το άλλο σύνορ</a:t>
              </a:r>
              <a:r>
                <a:rPr lang="el-GR" dirty="0" smtClean="0"/>
                <a:t>ο είναι μία ακολουθία από μη κυρτές κορυφές (με εσωτερικές γωνίες </a:t>
              </a:r>
              <a:r>
                <a:rPr lang="en-US" sz="1800" dirty="0" smtClean="0"/>
                <a:t>&gt; </a:t>
              </a:r>
              <a:r>
                <a:rPr lang="en-US" sz="1800" dirty="0">
                  <a:sym typeface="Symbol" pitchFamily="18" charset="2"/>
                </a:rPr>
                <a:t>) </a:t>
              </a:r>
              <a:r>
                <a:rPr lang="el-GR" sz="1800" dirty="0" smtClean="0">
                  <a:sym typeface="Symbol" pitchFamily="18" charset="2"/>
                </a:rPr>
                <a:t>συν μία κυρτή κορυφή </a:t>
              </a:r>
              <a:r>
                <a:rPr lang="en-US" sz="1800" dirty="0" smtClean="0">
                  <a:sym typeface="Symbol" pitchFamily="18" charset="2"/>
                </a:rPr>
                <a:t>(</a:t>
              </a:r>
              <a:r>
                <a:rPr lang="el-GR" sz="1800" dirty="0" smtClean="0">
                  <a:sym typeface="Symbol" pitchFamily="18" charset="2"/>
                </a:rPr>
                <a:t>την υψηλότερη</a:t>
              </a:r>
              <a:r>
                <a:rPr lang="en-US" sz="1800" dirty="0" smtClean="0">
                  <a:sym typeface="Symbol" pitchFamily="18" charset="2"/>
                </a:rPr>
                <a:t>) </a:t>
              </a:r>
              <a:r>
                <a:rPr lang="el-GR" sz="1800" dirty="0" smtClean="0">
                  <a:sym typeface="Symbol" pitchFamily="18" charset="2"/>
                </a:rPr>
                <a:t>στο κάτω μέρος της στοίβας.</a:t>
              </a:r>
              <a:endParaRPr lang="en-US" sz="1800" dirty="0"/>
            </a:p>
          </p:txBody>
        </p:sp>
      </p:grpSp>
      <p:sp>
        <p:nvSpPr>
          <p:cNvPr id="865328" name="Line 48"/>
          <p:cNvSpPr>
            <a:spLocks noChangeShapeType="1"/>
          </p:cNvSpPr>
          <p:nvPr/>
        </p:nvSpPr>
        <p:spPr bwMode="auto">
          <a:xfrm flipV="1">
            <a:off x="1676400" y="4724400"/>
            <a:ext cx="76200" cy="609600"/>
          </a:xfrm>
          <a:prstGeom prst="line">
            <a:avLst/>
          </a:prstGeom>
          <a:noFill/>
          <a:ln w="28575">
            <a:solidFill>
              <a:srgbClr val="C00000"/>
            </a:solidFill>
            <a:round/>
            <a:headEnd/>
            <a:tailEnd type="triangle" w="med" len="med"/>
          </a:ln>
        </p:spPr>
        <p:txBody>
          <a:bodyPr/>
          <a:lstStyle/>
          <a:p>
            <a:endParaRPr lang="en-US"/>
          </a:p>
        </p:txBody>
      </p:sp>
      <p:sp>
        <p:nvSpPr>
          <p:cNvPr id="865329" name="Text Box 49"/>
          <p:cNvSpPr txBox="1">
            <a:spLocks noChangeArrowheads="1"/>
          </p:cNvSpPr>
          <p:nvPr/>
        </p:nvSpPr>
        <p:spPr bwMode="auto">
          <a:xfrm>
            <a:off x="838200" y="5334000"/>
            <a:ext cx="1676400" cy="923330"/>
          </a:xfrm>
          <a:prstGeom prst="rect">
            <a:avLst/>
          </a:prstGeom>
          <a:noFill/>
          <a:ln w="9525">
            <a:noFill/>
            <a:miter lim="800000"/>
            <a:headEnd/>
            <a:tailEnd/>
          </a:ln>
        </p:spPr>
        <p:txBody>
          <a:bodyPr wrap="square">
            <a:spAutoFit/>
          </a:bodyPr>
          <a:lstStyle/>
          <a:p>
            <a:r>
              <a:rPr lang="el-GR" sz="1800" dirty="0" smtClean="0"/>
              <a:t>μη-κυρτές συν μία κυρτή κορυφές </a:t>
            </a:r>
            <a:endParaRPr lang="en-US" sz="1800" dirty="0"/>
          </a:p>
        </p:txBody>
      </p:sp>
      <p:sp>
        <p:nvSpPr>
          <p:cNvPr id="865330" name="Text Box 50"/>
          <p:cNvSpPr txBox="1">
            <a:spLocks noChangeArrowheads="1"/>
          </p:cNvSpPr>
          <p:nvPr/>
        </p:nvSpPr>
        <p:spPr bwMode="auto">
          <a:xfrm>
            <a:off x="990601" y="3048000"/>
            <a:ext cx="1219200" cy="646331"/>
          </a:xfrm>
          <a:prstGeom prst="rect">
            <a:avLst/>
          </a:prstGeom>
          <a:noFill/>
          <a:ln w="9525">
            <a:noFill/>
            <a:miter lim="800000"/>
            <a:headEnd/>
            <a:tailEnd/>
          </a:ln>
        </p:spPr>
        <p:txBody>
          <a:bodyPr wrap="square">
            <a:spAutoFit/>
          </a:bodyPr>
          <a:lstStyle/>
          <a:p>
            <a:r>
              <a:rPr lang="el-GR" sz="1800" dirty="0" smtClean="0"/>
              <a:t>κυρτή κορυφή</a:t>
            </a:r>
            <a:endParaRPr lang="en-US" sz="1800" dirty="0"/>
          </a:p>
        </p:txBody>
      </p:sp>
      <p:sp>
        <p:nvSpPr>
          <p:cNvPr id="865332" name="Text Box 52"/>
          <p:cNvSpPr txBox="1">
            <a:spLocks noChangeArrowheads="1"/>
          </p:cNvSpPr>
          <p:nvPr/>
        </p:nvSpPr>
        <p:spPr bwMode="auto">
          <a:xfrm>
            <a:off x="0" y="4343400"/>
            <a:ext cx="1219200" cy="646331"/>
          </a:xfrm>
          <a:prstGeom prst="rect">
            <a:avLst/>
          </a:prstGeom>
          <a:noFill/>
          <a:ln w="9525">
            <a:noFill/>
            <a:miter lim="800000"/>
            <a:headEnd/>
            <a:tailEnd/>
          </a:ln>
        </p:spPr>
        <p:txBody>
          <a:bodyPr wrap="square">
            <a:spAutoFit/>
          </a:bodyPr>
          <a:lstStyle/>
          <a:p>
            <a:r>
              <a:rPr lang="el-GR" sz="1800" dirty="0" smtClean="0"/>
              <a:t>τρέχουσα κορυφή</a:t>
            </a:r>
            <a:endParaRPr lang="en-US" sz="1800" dirty="0"/>
          </a:p>
        </p:txBody>
      </p:sp>
      <p:sp>
        <p:nvSpPr>
          <p:cNvPr id="865333" name="Line 53"/>
          <p:cNvSpPr>
            <a:spLocks noChangeShapeType="1"/>
          </p:cNvSpPr>
          <p:nvPr/>
        </p:nvSpPr>
        <p:spPr bwMode="auto">
          <a:xfrm flipV="1">
            <a:off x="1676400" y="5029200"/>
            <a:ext cx="457200" cy="304800"/>
          </a:xfrm>
          <a:prstGeom prst="line">
            <a:avLst/>
          </a:prstGeom>
          <a:noFill/>
          <a:ln w="28575">
            <a:solidFill>
              <a:srgbClr val="C00000"/>
            </a:solidFill>
            <a:round/>
            <a:headEnd/>
            <a:tailEnd type="triangle" w="med" len="med"/>
          </a:ln>
        </p:spPr>
        <p:txBody>
          <a:bodyPr/>
          <a:lstStyle/>
          <a:p>
            <a:endParaRPr lang="en-US"/>
          </a:p>
        </p:txBody>
      </p:sp>
      <p:sp>
        <p:nvSpPr>
          <p:cNvPr id="865334" name="Line 54"/>
          <p:cNvSpPr>
            <a:spLocks noChangeShapeType="1"/>
          </p:cNvSpPr>
          <p:nvPr/>
        </p:nvSpPr>
        <p:spPr bwMode="auto">
          <a:xfrm flipH="1" flipV="1">
            <a:off x="1600199" y="4343400"/>
            <a:ext cx="80963" cy="997744"/>
          </a:xfrm>
          <a:prstGeom prst="line">
            <a:avLst/>
          </a:prstGeom>
          <a:noFill/>
          <a:ln w="28575">
            <a:solidFill>
              <a:srgbClr val="C00000"/>
            </a:solidFill>
            <a:round/>
            <a:headEnd/>
            <a:tailEnd type="triangle"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65296"/>
                                        </p:tgtEl>
                                        <p:attrNameLst>
                                          <p:attrName>style.visibility</p:attrName>
                                        </p:attrNameLst>
                                      </p:cBhvr>
                                      <p:to>
                                        <p:strVal val="visible"/>
                                      </p:to>
                                    </p:set>
                                    <p:animEffect transition="in" filter="slide(fromBottom)">
                                      <p:cBhvr>
                                        <p:cTn id="7" dur="500"/>
                                        <p:tgtEl>
                                          <p:spTgt spid="86529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65297"/>
                                        </p:tgtEl>
                                        <p:attrNameLst>
                                          <p:attrName>style.visibility</p:attrName>
                                        </p:attrNameLst>
                                      </p:cBhvr>
                                      <p:to>
                                        <p:strVal val="visible"/>
                                      </p:to>
                                    </p:set>
                                    <p:animEffect transition="in" filter="box(in)">
                                      <p:cBhvr>
                                        <p:cTn id="12" dur="500"/>
                                        <p:tgtEl>
                                          <p:spTgt spid="86529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865300"/>
                                        </p:tgtEl>
                                        <p:attrNameLst>
                                          <p:attrName>style.visibility</p:attrName>
                                        </p:attrNameLst>
                                      </p:cBhvr>
                                      <p:to>
                                        <p:strVal val="visible"/>
                                      </p:to>
                                    </p:set>
                                    <p:animEffect transition="in" filter="slide(fromBottom)">
                                      <p:cBhvr>
                                        <p:cTn id="17" dur="500"/>
                                        <p:tgtEl>
                                          <p:spTgt spid="86530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linds(horizontal)">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65299"/>
                                        </p:tgtEl>
                                        <p:attrNameLst>
                                          <p:attrName>style.visibility</p:attrName>
                                        </p:attrNameLst>
                                      </p:cBhvr>
                                      <p:to>
                                        <p:strVal val="visible"/>
                                      </p:to>
                                    </p:set>
                                    <p:animEffect transition="in" filter="box(in)">
                                      <p:cBhvr>
                                        <p:cTn id="27" dur="500"/>
                                        <p:tgtEl>
                                          <p:spTgt spid="865299"/>
                                        </p:tgtEl>
                                      </p:cBhvr>
                                    </p:animEffect>
                                  </p:childTnLst>
                                </p:cTn>
                              </p:par>
                            </p:childTnLst>
                          </p:cTn>
                        </p:par>
                        <p:par>
                          <p:cTn id="28" fill="hold">
                            <p:stCondLst>
                              <p:cond delay="500"/>
                            </p:stCondLst>
                            <p:childTnLst>
                              <p:par>
                                <p:cTn id="29" presetID="1" presetClass="entr" presetSubtype="0" fill="hold" grpId="0" nodeType="afterEffect">
                                  <p:stCondLst>
                                    <p:cond delay="1000"/>
                                  </p:stCondLst>
                                  <p:childTnLst>
                                    <p:set>
                                      <p:cBhvr>
                                        <p:cTn id="30" dur="1" fill="hold">
                                          <p:stCondLst>
                                            <p:cond delay="0"/>
                                          </p:stCondLst>
                                        </p:cTn>
                                        <p:tgtEl>
                                          <p:spTgt spid="865332"/>
                                        </p:tgtEl>
                                        <p:attrNameLst>
                                          <p:attrName>style.visibility</p:attrName>
                                        </p:attrNameLst>
                                      </p:cBhvr>
                                      <p:to>
                                        <p:strVal val="visible"/>
                                      </p:to>
                                    </p:set>
                                  </p:childTnLst>
                                </p:cTn>
                              </p:par>
                            </p:childTnLst>
                          </p:cTn>
                        </p:par>
                        <p:par>
                          <p:cTn id="31" fill="hold">
                            <p:stCondLst>
                              <p:cond delay="1500"/>
                            </p:stCondLst>
                            <p:childTnLst>
                              <p:par>
                                <p:cTn id="32" presetID="3" presetClass="entr" presetSubtype="10" fill="hold" grpId="0" nodeType="afterEffect">
                                  <p:stCondLst>
                                    <p:cond delay="300"/>
                                  </p:stCondLst>
                                  <p:childTnLst>
                                    <p:set>
                                      <p:cBhvr>
                                        <p:cTn id="33" dur="1" fill="hold">
                                          <p:stCondLst>
                                            <p:cond delay="0"/>
                                          </p:stCondLst>
                                        </p:cTn>
                                        <p:tgtEl>
                                          <p:spTgt spid="865313"/>
                                        </p:tgtEl>
                                        <p:attrNameLst>
                                          <p:attrName>style.visibility</p:attrName>
                                        </p:attrNameLst>
                                      </p:cBhvr>
                                      <p:to>
                                        <p:strVal val="visible"/>
                                      </p:to>
                                    </p:set>
                                    <p:animEffect transition="in" filter="blinds(horizontal)">
                                      <p:cBhvr>
                                        <p:cTn id="34" dur="500"/>
                                        <p:tgtEl>
                                          <p:spTgt spid="865313"/>
                                        </p:tgtEl>
                                      </p:cBhvr>
                                    </p:animEffect>
                                  </p:childTnLst>
                                </p:cTn>
                              </p:par>
                            </p:childTnLst>
                          </p:cTn>
                        </p:par>
                        <p:par>
                          <p:cTn id="35" fill="hold">
                            <p:stCondLst>
                              <p:cond delay="2300"/>
                            </p:stCondLst>
                            <p:childTnLst>
                              <p:par>
                                <p:cTn id="36" presetID="3" presetClass="entr" presetSubtype="10" fill="hold" grpId="0" nodeType="afterEffect">
                                  <p:stCondLst>
                                    <p:cond delay="300"/>
                                  </p:stCondLst>
                                  <p:childTnLst>
                                    <p:set>
                                      <p:cBhvr>
                                        <p:cTn id="37" dur="1" fill="hold">
                                          <p:stCondLst>
                                            <p:cond delay="0"/>
                                          </p:stCondLst>
                                        </p:cTn>
                                        <p:tgtEl>
                                          <p:spTgt spid="865312"/>
                                        </p:tgtEl>
                                        <p:attrNameLst>
                                          <p:attrName>style.visibility</p:attrName>
                                        </p:attrNameLst>
                                      </p:cBhvr>
                                      <p:to>
                                        <p:strVal val="visible"/>
                                      </p:to>
                                    </p:set>
                                    <p:animEffect transition="in" filter="blinds(horizontal)">
                                      <p:cBhvr>
                                        <p:cTn id="38" dur="500"/>
                                        <p:tgtEl>
                                          <p:spTgt spid="865312"/>
                                        </p:tgtEl>
                                      </p:cBhvr>
                                    </p:animEffect>
                                  </p:childTnLst>
                                </p:cTn>
                              </p:par>
                            </p:childTnLst>
                          </p:cTn>
                        </p:par>
                        <p:par>
                          <p:cTn id="39" fill="hold">
                            <p:stCondLst>
                              <p:cond delay="3100"/>
                            </p:stCondLst>
                            <p:childTnLst>
                              <p:par>
                                <p:cTn id="40" presetID="3" presetClass="entr" presetSubtype="10" fill="hold" grpId="0" nodeType="afterEffect">
                                  <p:stCondLst>
                                    <p:cond delay="300"/>
                                  </p:stCondLst>
                                  <p:childTnLst>
                                    <p:set>
                                      <p:cBhvr>
                                        <p:cTn id="41" dur="1" fill="hold">
                                          <p:stCondLst>
                                            <p:cond delay="0"/>
                                          </p:stCondLst>
                                        </p:cTn>
                                        <p:tgtEl>
                                          <p:spTgt spid="865310"/>
                                        </p:tgtEl>
                                        <p:attrNameLst>
                                          <p:attrName>style.visibility</p:attrName>
                                        </p:attrNameLst>
                                      </p:cBhvr>
                                      <p:to>
                                        <p:strVal val="visible"/>
                                      </p:to>
                                    </p:set>
                                    <p:animEffect transition="in" filter="blinds(horizontal)">
                                      <p:cBhvr>
                                        <p:cTn id="42" dur="500"/>
                                        <p:tgtEl>
                                          <p:spTgt spid="865310"/>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865318"/>
                                        </p:tgtEl>
                                        <p:attrNameLst>
                                          <p:attrName>style.visibility</p:attrName>
                                        </p:attrNameLst>
                                      </p:cBhvr>
                                      <p:to>
                                        <p:strVal val="visible"/>
                                      </p:to>
                                    </p:set>
                                    <p:animEffect transition="in" filter="box(in)">
                                      <p:cBhvr>
                                        <p:cTn id="47" dur="500"/>
                                        <p:tgtEl>
                                          <p:spTgt spid="865318"/>
                                        </p:tgtEl>
                                      </p:cBhvr>
                                    </p:animEffect>
                                  </p:childTnLst>
                                </p:cTn>
                              </p:par>
                            </p:childTnLst>
                          </p:cTn>
                        </p:par>
                        <p:par>
                          <p:cTn id="48" fill="hold">
                            <p:stCondLst>
                              <p:cond delay="500"/>
                            </p:stCondLst>
                            <p:childTnLst>
                              <p:par>
                                <p:cTn id="49" presetID="3" presetClass="entr" presetSubtype="10" fill="hold" grpId="0" nodeType="afterEffect">
                                  <p:stCondLst>
                                    <p:cond delay="0"/>
                                  </p:stCondLst>
                                  <p:childTnLst>
                                    <p:set>
                                      <p:cBhvr>
                                        <p:cTn id="50" dur="1" fill="hold">
                                          <p:stCondLst>
                                            <p:cond delay="0"/>
                                          </p:stCondLst>
                                        </p:cTn>
                                        <p:tgtEl>
                                          <p:spTgt spid="865317"/>
                                        </p:tgtEl>
                                        <p:attrNameLst>
                                          <p:attrName>style.visibility</p:attrName>
                                        </p:attrNameLst>
                                      </p:cBhvr>
                                      <p:to>
                                        <p:strVal val="visible"/>
                                      </p:to>
                                    </p:set>
                                    <p:animEffect transition="in" filter="blinds(horizontal)">
                                      <p:cBhvr>
                                        <p:cTn id="51" dur="500"/>
                                        <p:tgtEl>
                                          <p:spTgt spid="865317"/>
                                        </p:tgtEl>
                                      </p:cBhvr>
                                    </p:animEffect>
                                  </p:childTnLst>
                                </p:cTn>
                              </p:par>
                            </p:childTnLst>
                          </p:cTn>
                        </p:par>
                        <p:par>
                          <p:cTn id="52" fill="hold">
                            <p:stCondLst>
                              <p:cond delay="1000"/>
                            </p:stCondLst>
                            <p:childTnLst>
                              <p:par>
                                <p:cTn id="53" presetID="1" presetClass="entr" presetSubtype="0" fill="hold" grpId="0" nodeType="afterEffect">
                                  <p:stCondLst>
                                    <p:cond delay="0"/>
                                  </p:stCondLst>
                                  <p:childTnLst>
                                    <p:set>
                                      <p:cBhvr>
                                        <p:cTn id="54" dur="1" fill="hold">
                                          <p:stCondLst>
                                            <p:cond delay="0"/>
                                          </p:stCondLst>
                                        </p:cTn>
                                        <p:tgtEl>
                                          <p:spTgt spid="86531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2" presetClass="entr" presetSubtype="4" fill="hold" nodeType="clickEffect">
                                  <p:stCondLst>
                                    <p:cond delay="0"/>
                                  </p:stCondLst>
                                  <p:childTnLst>
                                    <p:set>
                                      <p:cBhvr>
                                        <p:cTn id="58" dur="1" fill="hold">
                                          <p:stCondLst>
                                            <p:cond delay="0"/>
                                          </p:stCondLst>
                                        </p:cTn>
                                        <p:tgtEl>
                                          <p:spTgt spid="3"/>
                                        </p:tgtEl>
                                        <p:attrNameLst>
                                          <p:attrName>style.visibility</p:attrName>
                                        </p:attrNameLst>
                                      </p:cBhvr>
                                      <p:to>
                                        <p:strVal val="visible"/>
                                      </p:to>
                                    </p:set>
                                    <p:animEffect transition="in" filter="slide(fromBottom)">
                                      <p:cBhvr>
                                        <p:cTn id="59" dur="500"/>
                                        <p:tgtEl>
                                          <p:spTgt spid="3"/>
                                        </p:tgtEl>
                                      </p:cBhvr>
                                    </p:animEffect>
                                  </p:childTnLst>
                                </p:cTn>
                              </p:par>
                            </p:childTnLst>
                          </p:cTn>
                        </p:par>
                      </p:childTnLst>
                    </p:cTn>
                  </p:par>
                  <p:par>
                    <p:cTn id="60" fill="hold">
                      <p:stCondLst>
                        <p:cond delay="indefinite"/>
                      </p:stCondLst>
                      <p:childTnLst>
                        <p:par>
                          <p:cTn id="61" fill="hold">
                            <p:stCondLst>
                              <p:cond delay="0"/>
                            </p:stCondLst>
                            <p:childTnLst>
                              <p:par>
                                <p:cTn id="62" presetID="12" presetClass="entr" presetSubtype="4" fill="hold" nodeType="clickEffect">
                                  <p:stCondLst>
                                    <p:cond delay="0"/>
                                  </p:stCondLst>
                                  <p:childTnLst>
                                    <p:set>
                                      <p:cBhvr>
                                        <p:cTn id="63" dur="1" fill="hold">
                                          <p:stCondLst>
                                            <p:cond delay="0"/>
                                          </p:stCondLst>
                                        </p:cTn>
                                        <p:tgtEl>
                                          <p:spTgt spid="4"/>
                                        </p:tgtEl>
                                        <p:attrNameLst>
                                          <p:attrName>style.visibility</p:attrName>
                                        </p:attrNameLst>
                                      </p:cBhvr>
                                      <p:to>
                                        <p:strVal val="visible"/>
                                      </p:to>
                                    </p:set>
                                    <p:animEffect transition="in" filter="slide(fromBottom)">
                                      <p:cBhvr>
                                        <p:cTn id="64" dur="500"/>
                                        <p:tgtEl>
                                          <p:spTgt spid="4"/>
                                        </p:tgtEl>
                                      </p:cBhvr>
                                    </p:animEffect>
                                  </p:childTnLst>
                                </p:cTn>
                              </p:par>
                            </p:childTnLst>
                          </p:cTn>
                        </p:par>
                        <p:par>
                          <p:cTn id="65" fill="hold">
                            <p:stCondLst>
                              <p:cond delay="500"/>
                            </p:stCondLst>
                            <p:childTnLst>
                              <p:par>
                                <p:cTn id="66" presetID="3" presetClass="entr" presetSubtype="10" fill="hold" grpId="0" nodeType="afterEffect">
                                  <p:stCondLst>
                                    <p:cond delay="0"/>
                                  </p:stCondLst>
                                  <p:childTnLst>
                                    <p:set>
                                      <p:cBhvr>
                                        <p:cTn id="67" dur="1" fill="hold">
                                          <p:stCondLst>
                                            <p:cond delay="0"/>
                                          </p:stCondLst>
                                        </p:cTn>
                                        <p:tgtEl>
                                          <p:spTgt spid="865328"/>
                                        </p:tgtEl>
                                        <p:attrNameLst>
                                          <p:attrName>style.visibility</p:attrName>
                                        </p:attrNameLst>
                                      </p:cBhvr>
                                      <p:to>
                                        <p:strVal val="visible"/>
                                      </p:to>
                                    </p:set>
                                    <p:animEffect transition="in" filter="blinds(horizontal)">
                                      <p:cBhvr>
                                        <p:cTn id="68" dur="500"/>
                                        <p:tgtEl>
                                          <p:spTgt spid="865328"/>
                                        </p:tgtEl>
                                      </p:cBhvr>
                                    </p:animEffect>
                                  </p:childTnLst>
                                </p:cTn>
                              </p:par>
                              <p:par>
                                <p:cTn id="69" presetID="3" presetClass="entr" presetSubtype="10" fill="hold" grpId="0" nodeType="withEffect">
                                  <p:stCondLst>
                                    <p:cond delay="0"/>
                                  </p:stCondLst>
                                  <p:childTnLst>
                                    <p:set>
                                      <p:cBhvr>
                                        <p:cTn id="70" dur="1" fill="hold">
                                          <p:stCondLst>
                                            <p:cond delay="0"/>
                                          </p:stCondLst>
                                        </p:cTn>
                                        <p:tgtEl>
                                          <p:spTgt spid="865333"/>
                                        </p:tgtEl>
                                        <p:attrNameLst>
                                          <p:attrName>style.visibility</p:attrName>
                                        </p:attrNameLst>
                                      </p:cBhvr>
                                      <p:to>
                                        <p:strVal val="visible"/>
                                      </p:to>
                                    </p:set>
                                    <p:animEffect transition="in" filter="blinds(horizontal)">
                                      <p:cBhvr>
                                        <p:cTn id="71" dur="500"/>
                                        <p:tgtEl>
                                          <p:spTgt spid="865333"/>
                                        </p:tgtEl>
                                      </p:cBhvr>
                                    </p:animEffect>
                                  </p:childTnLst>
                                </p:cTn>
                              </p:par>
                              <p:par>
                                <p:cTn id="72" presetID="3" presetClass="entr" presetSubtype="10" fill="hold" grpId="0" nodeType="withEffect">
                                  <p:stCondLst>
                                    <p:cond delay="0"/>
                                  </p:stCondLst>
                                  <p:childTnLst>
                                    <p:set>
                                      <p:cBhvr>
                                        <p:cTn id="73" dur="1" fill="hold">
                                          <p:stCondLst>
                                            <p:cond delay="0"/>
                                          </p:stCondLst>
                                        </p:cTn>
                                        <p:tgtEl>
                                          <p:spTgt spid="865334"/>
                                        </p:tgtEl>
                                        <p:attrNameLst>
                                          <p:attrName>style.visibility</p:attrName>
                                        </p:attrNameLst>
                                      </p:cBhvr>
                                      <p:to>
                                        <p:strVal val="visible"/>
                                      </p:to>
                                    </p:set>
                                    <p:animEffect transition="in" filter="blinds(horizontal)">
                                      <p:cBhvr>
                                        <p:cTn id="74" dur="500"/>
                                        <p:tgtEl>
                                          <p:spTgt spid="865334"/>
                                        </p:tgtEl>
                                      </p:cBhvr>
                                    </p:animEffect>
                                  </p:childTnLst>
                                </p:cTn>
                              </p:par>
                            </p:childTnLst>
                          </p:cTn>
                        </p:par>
                        <p:par>
                          <p:cTn id="75" fill="hold">
                            <p:stCondLst>
                              <p:cond delay="1000"/>
                            </p:stCondLst>
                            <p:childTnLst>
                              <p:par>
                                <p:cTn id="76" presetID="12" presetClass="entr" presetSubtype="4" fill="hold" grpId="0" nodeType="afterEffect">
                                  <p:stCondLst>
                                    <p:cond delay="0"/>
                                  </p:stCondLst>
                                  <p:childTnLst>
                                    <p:set>
                                      <p:cBhvr>
                                        <p:cTn id="77" dur="1" fill="hold">
                                          <p:stCondLst>
                                            <p:cond delay="0"/>
                                          </p:stCondLst>
                                        </p:cTn>
                                        <p:tgtEl>
                                          <p:spTgt spid="865329"/>
                                        </p:tgtEl>
                                        <p:attrNameLst>
                                          <p:attrName>style.visibility</p:attrName>
                                        </p:attrNameLst>
                                      </p:cBhvr>
                                      <p:to>
                                        <p:strVal val="visible"/>
                                      </p:to>
                                    </p:set>
                                    <p:animEffect transition="in" filter="slide(fromBottom)">
                                      <p:cBhvr>
                                        <p:cTn id="78" dur="500"/>
                                        <p:tgtEl>
                                          <p:spTgt spid="865329"/>
                                        </p:tgtEl>
                                      </p:cBhvr>
                                    </p:animEffect>
                                  </p:childTnLst>
                                </p:cTn>
                              </p:par>
                            </p:childTnLst>
                          </p:cTn>
                        </p:par>
                        <p:par>
                          <p:cTn id="79" fill="hold">
                            <p:stCondLst>
                              <p:cond delay="1500"/>
                            </p:stCondLst>
                            <p:childTnLst>
                              <p:par>
                                <p:cTn id="80" presetID="3" presetClass="entr" presetSubtype="10" fill="hold" grpId="0" nodeType="afterEffect">
                                  <p:stCondLst>
                                    <p:cond delay="0"/>
                                  </p:stCondLst>
                                  <p:childTnLst>
                                    <p:set>
                                      <p:cBhvr>
                                        <p:cTn id="81" dur="1" fill="hold">
                                          <p:stCondLst>
                                            <p:cond delay="0"/>
                                          </p:stCondLst>
                                        </p:cTn>
                                        <p:tgtEl>
                                          <p:spTgt spid="865330"/>
                                        </p:tgtEl>
                                        <p:attrNameLst>
                                          <p:attrName>style.visibility</p:attrName>
                                        </p:attrNameLst>
                                      </p:cBhvr>
                                      <p:to>
                                        <p:strVal val="visible"/>
                                      </p:to>
                                    </p:set>
                                    <p:animEffect transition="in" filter="blinds(horizontal)">
                                      <p:cBhvr>
                                        <p:cTn id="82" dur="500"/>
                                        <p:tgtEl>
                                          <p:spTgt spid="8653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5296" grpId="0"/>
      <p:bldP spid="865297" grpId="0"/>
      <p:bldP spid="865299" grpId="0"/>
      <p:bldP spid="865300" grpId="0"/>
      <p:bldP spid="865310" grpId="0" animBg="1"/>
      <p:bldP spid="865312" grpId="0" animBg="1"/>
      <p:bldP spid="865313" grpId="0" animBg="1"/>
      <p:bldP spid="865316" grpId="0"/>
      <p:bldP spid="865317" grpId="0" animBg="1"/>
      <p:bldP spid="865318" grpId="0"/>
      <p:bldP spid="865328" grpId="0" animBg="1"/>
      <p:bldP spid="865329" grpId="0"/>
      <p:bldP spid="865330" grpId="0"/>
      <p:bldP spid="865332" grpId="0"/>
      <p:bldP spid="865333" grpId="0" animBg="1"/>
      <p:bldP spid="86533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Απλά Πολύγωνα</a:t>
            </a:r>
            <a:endParaRPr lang="en-US" dirty="0"/>
          </a:p>
        </p:txBody>
      </p:sp>
      <p:sp>
        <p:nvSpPr>
          <p:cNvPr id="7" name="Freeform 6"/>
          <p:cNvSpPr/>
          <p:nvPr/>
        </p:nvSpPr>
        <p:spPr>
          <a:xfrm>
            <a:off x="381000" y="1676400"/>
            <a:ext cx="3128963" cy="2357438"/>
          </a:xfrm>
          <a:custGeom>
            <a:avLst/>
            <a:gdLst>
              <a:gd name="connsiteX0" fmla="*/ 385763 w 3128963"/>
              <a:gd name="connsiteY0" fmla="*/ 1028700 h 2357438"/>
              <a:gd name="connsiteX1" fmla="*/ 871538 w 3128963"/>
              <a:gd name="connsiteY1" fmla="*/ 285750 h 2357438"/>
              <a:gd name="connsiteX2" fmla="*/ 1428750 w 3128963"/>
              <a:gd name="connsiteY2" fmla="*/ 742950 h 2357438"/>
              <a:gd name="connsiteX3" fmla="*/ 1785938 w 3128963"/>
              <a:gd name="connsiteY3" fmla="*/ 0 h 2357438"/>
              <a:gd name="connsiteX4" fmla="*/ 2100263 w 3128963"/>
              <a:gd name="connsiteY4" fmla="*/ 385763 h 2357438"/>
              <a:gd name="connsiteX5" fmla="*/ 1771650 w 3128963"/>
              <a:gd name="connsiteY5" fmla="*/ 528638 h 2357438"/>
              <a:gd name="connsiteX6" fmla="*/ 2085975 w 3128963"/>
              <a:gd name="connsiteY6" fmla="*/ 842963 h 2357438"/>
              <a:gd name="connsiteX7" fmla="*/ 1914525 w 3128963"/>
              <a:gd name="connsiteY7" fmla="*/ 1000125 h 2357438"/>
              <a:gd name="connsiteX8" fmla="*/ 3128963 w 3128963"/>
              <a:gd name="connsiteY8" fmla="*/ 1571625 h 2357438"/>
              <a:gd name="connsiteX9" fmla="*/ 2214563 w 3128963"/>
              <a:gd name="connsiteY9" fmla="*/ 2185988 h 2357438"/>
              <a:gd name="connsiteX10" fmla="*/ 1371600 w 3128963"/>
              <a:gd name="connsiteY10" fmla="*/ 1414463 h 2357438"/>
              <a:gd name="connsiteX11" fmla="*/ 942975 w 3128963"/>
              <a:gd name="connsiteY11" fmla="*/ 2114550 h 2357438"/>
              <a:gd name="connsiteX12" fmla="*/ 800100 w 3128963"/>
              <a:gd name="connsiteY12" fmla="*/ 1114425 h 2357438"/>
              <a:gd name="connsiteX13" fmla="*/ 585788 w 3128963"/>
              <a:gd name="connsiteY13" fmla="*/ 2357438 h 2357438"/>
              <a:gd name="connsiteX14" fmla="*/ 0 w 3128963"/>
              <a:gd name="connsiteY14" fmla="*/ 2171700 h 2357438"/>
              <a:gd name="connsiteX15" fmla="*/ 514350 w 3128963"/>
              <a:gd name="connsiteY15" fmla="*/ 1785938 h 2357438"/>
              <a:gd name="connsiteX16" fmla="*/ 385763 w 3128963"/>
              <a:gd name="connsiteY16" fmla="*/ 1028700 h 235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28963" h="2357438">
                <a:moveTo>
                  <a:pt x="385763" y="1028700"/>
                </a:moveTo>
                <a:lnTo>
                  <a:pt x="871538" y="285750"/>
                </a:lnTo>
                <a:lnTo>
                  <a:pt x="1428750" y="742950"/>
                </a:lnTo>
                <a:lnTo>
                  <a:pt x="1785938" y="0"/>
                </a:lnTo>
                <a:lnTo>
                  <a:pt x="2100263" y="385763"/>
                </a:lnTo>
                <a:lnTo>
                  <a:pt x="1771650" y="528638"/>
                </a:lnTo>
                <a:lnTo>
                  <a:pt x="2085975" y="842963"/>
                </a:lnTo>
                <a:lnTo>
                  <a:pt x="1914525" y="1000125"/>
                </a:lnTo>
                <a:lnTo>
                  <a:pt x="3128963" y="1571625"/>
                </a:lnTo>
                <a:lnTo>
                  <a:pt x="2214563" y="2185988"/>
                </a:lnTo>
                <a:lnTo>
                  <a:pt x="1371600" y="1414463"/>
                </a:lnTo>
                <a:lnTo>
                  <a:pt x="942975" y="2114550"/>
                </a:lnTo>
                <a:lnTo>
                  <a:pt x="800100" y="1114425"/>
                </a:lnTo>
                <a:lnTo>
                  <a:pt x="585788" y="2357438"/>
                </a:lnTo>
                <a:cubicBezTo>
                  <a:pt x="9759" y="2170228"/>
                  <a:pt x="214596" y="2171700"/>
                  <a:pt x="0" y="2171700"/>
                </a:cubicBezTo>
                <a:cubicBezTo>
                  <a:pt x="503834" y="1783029"/>
                  <a:pt x="289541" y="1785938"/>
                  <a:pt x="514350" y="1785938"/>
                </a:cubicBezTo>
                <a:lnTo>
                  <a:pt x="385763" y="10287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4953000" y="1752600"/>
            <a:ext cx="3128963" cy="2357438"/>
          </a:xfrm>
          <a:custGeom>
            <a:avLst/>
            <a:gdLst>
              <a:gd name="connsiteX0" fmla="*/ 385763 w 3128963"/>
              <a:gd name="connsiteY0" fmla="*/ 1028700 h 2357438"/>
              <a:gd name="connsiteX1" fmla="*/ 871538 w 3128963"/>
              <a:gd name="connsiteY1" fmla="*/ 285750 h 2357438"/>
              <a:gd name="connsiteX2" fmla="*/ 1428750 w 3128963"/>
              <a:gd name="connsiteY2" fmla="*/ 742950 h 2357438"/>
              <a:gd name="connsiteX3" fmla="*/ 1785938 w 3128963"/>
              <a:gd name="connsiteY3" fmla="*/ 0 h 2357438"/>
              <a:gd name="connsiteX4" fmla="*/ 2100263 w 3128963"/>
              <a:gd name="connsiteY4" fmla="*/ 385763 h 2357438"/>
              <a:gd name="connsiteX5" fmla="*/ 1771650 w 3128963"/>
              <a:gd name="connsiteY5" fmla="*/ 528638 h 2357438"/>
              <a:gd name="connsiteX6" fmla="*/ 2085975 w 3128963"/>
              <a:gd name="connsiteY6" fmla="*/ 842963 h 2357438"/>
              <a:gd name="connsiteX7" fmla="*/ 1914525 w 3128963"/>
              <a:gd name="connsiteY7" fmla="*/ 1000125 h 2357438"/>
              <a:gd name="connsiteX8" fmla="*/ 3128963 w 3128963"/>
              <a:gd name="connsiteY8" fmla="*/ 1571625 h 2357438"/>
              <a:gd name="connsiteX9" fmla="*/ 2214563 w 3128963"/>
              <a:gd name="connsiteY9" fmla="*/ 2185988 h 2357438"/>
              <a:gd name="connsiteX10" fmla="*/ 1371600 w 3128963"/>
              <a:gd name="connsiteY10" fmla="*/ 1414463 h 2357438"/>
              <a:gd name="connsiteX11" fmla="*/ 942975 w 3128963"/>
              <a:gd name="connsiteY11" fmla="*/ 2114550 h 2357438"/>
              <a:gd name="connsiteX12" fmla="*/ 800100 w 3128963"/>
              <a:gd name="connsiteY12" fmla="*/ 1114425 h 2357438"/>
              <a:gd name="connsiteX13" fmla="*/ 585788 w 3128963"/>
              <a:gd name="connsiteY13" fmla="*/ 2357438 h 2357438"/>
              <a:gd name="connsiteX14" fmla="*/ 0 w 3128963"/>
              <a:gd name="connsiteY14" fmla="*/ 2171700 h 2357438"/>
              <a:gd name="connsiteX15" fmla="*/ 514350 w 3128963"/>
              <a:gd name="connsiteY15" fmla="*/ 1785938 h 2357438"/>
              <a:gd name="connsiteX16" fmla="*/ 385763 w 3128963"/>
              <a:gd name="connsiteY16" fmla="*/ 1028700 h 235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28963" h="2357438">
                <a:moveTo>
                  <a:pt x="385763" y="1028700"/>
                </a:moveTo>
                <a:lnTo>
                  <a:pt x="871538" y="285750"/>
                </a:lnTo>
                <a:lnTo>
                  <a:pt x="1428750" y="742950"/>
                </a:lnTo>
                <a:lnTo>
                  <a:pt x="1785938" y="0"/>
                </a:lnTo>
                <a:lnTo>
                  <a:pt x="2100263" y="385763"/>
                </a:lnTo>
                <a:lnTo>
                  <a:pt x="1771650" y="528638"/>
                </a:lnTo>
                <a:lnTo>
                  <a:pt x="2085975" y="842963"/>
                </a:lnTo>
                <a:lnTo>
                  <a:pt x="1914525" y="1000125"/>
                </a:lnTo>
                <a:lnTo>
                  <a:pt x="3128963" y="1571625"/>
                </a:lnTo>
                <a:lnTo>
                  <a:pt x="2214563" y="2185988"/>
                </a:lnTo>
                <a:lnTo>
                  <a:pt x="1371600" y="1414463"/>
                </a:lnTo>
                <a:lnTo>
                  <a:pt x="942975" y="2114550"/>
                </a:lnTo>
                <a:lnTo>
                  <a:pt x="800100" y="1114425"/>
                </a:lnTo>
                <a:lnTo>
                  <a:pt x="585788" y="2357438"/>
                </a:lnTo>
                <a:cubicBezTo>
                  <a:pt x="9759" y="2170228"/>
                  <a:pt x="214596" y="2171700"/>
                  <a:pt x="0" y="2171700"/>
                </a:cubicBezTo>
                <a:cubicBezTo>
                  <a:pt x="503834" y="1783029"/>
                  <a:pt x="289541" y="1785938"/>
                  <a:pt x="514350" y="1785938"/>
                </a:cubicBezTo>
                <a:lnTo>
                  <a:pt x="385763" y="1028700"/>
                </a:lnTo>
                <a:close/>
              </a:path>
            </a:pathLst>
          </a:cu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5715000" y="2438400"/>
            <a:ext cx="1000125" cy="642937"/>
          </a:xfrm>
          <a:custGeom>
            <a:avLst/>
            <a:gdLst>
              <a:gd name="connsiteX0" fmla="*/ 314325 w 1000125"/>
              <a:gd name="connsiteY0" fmla="*/ 0 h 642937"/>
              <a:gd name="connsiteX1" fmla="*/ 1000125 w 1000125"/>
              <a:gd name="connsiteY1" fmla="*/ 342900 h 642937"/>
              <a:gd name="connsiteX2" fmla="*/ 485775 w 1000125"/>
              <a:gd name="connsiteY2" fmla="*/ 642937 h 642937"/>
              <a:gd name="connsiteX3" fmla="*/ 571500 w 1000125"/>
              <a:gd name="connsiteY3" fmla="*/ 285750 h 642937"/>
              <a:gd name="connsiteX4" fmla="*/ 0 w 1000125"/>
              <a:gd name="connsiteY4" fmla="*/ 285750 h 642937"/>
              <a:gd name="connsiteX5" fmla="*/ 314325 w 1000125"/>
              <a:gd name="connsiteY5" fmla="*/ 0 h 642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0125" h="642937">
                <a:moveTo>
                  <a:pt x="314325" y="0"/>
                </a:moveTo>
                <a:lnTo>
                  <a:pt x="1000125" y="342900"/>
                </a:lnTo>
                <a:lnTo>
                  <a:pt x="485775" y="642937"/>
                </a:lnTo>
                <a:lnTo>
                  <a:pt x="571500" y="285750"/>
                </a:lnTo>
                <a:lnTo>
                  <a:pt x="0" y="285750"/>
                </a:lnTo>
                <a:lnTo>
                  <a:pt x="314325" y="0"/>
                </a:lnTo>
                <a:close/>
              </a:path>
            </a:pathLst>
          </a:cu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447800" y="3886200"/>
            <a:ext cx="524503" cy="369332"/>
          </a:xfrm>
          <a:prstGeom prst="rect">
            <a:avLst/>
          </a:prstGeom>
        </p:spPr>
        <p:txBody>
          <a:bodyPr wrap="none">
            <a:spAutoFit/>
          </a:bodyPr>
          <a:lstStyle/>
          <a:p>
            <a:r>
              <a:rPr lang="el-GR" dirty="0" smtClean="0"/>
              <a:t>ΝΑΙ</a:t>
            </a:r>
            <a:endParaRPr lang="en-US" dirty="0"/>
          </a:p>
        </p:txBody>
      </p:sp>
      <p:sp>
        <p:nvSpPr>
          <p:cNvPr id="11" name="Rectangle 10"/>
          <p:cNvSpPr/>
          <p:nvPr/>
        </p:nvSpPr>
        <p:spPr>
          <a:xfrm>
            <a:off x="6096000" y="4114800"/>
            <a:ext cx="508024" cy="369332"/>
          </a:xfrm>
          <a:prstGeom prst="rect">
            <a:avLst/>
          </a:prstGeom>
        </p:spPr>
        <p:txBody>
          <a:bodyPr wrap="none">
            <a:spAutoFit/>
          </a:bodyPr>
          <a:lstStyle/>
          <a:p>
            <a:r>
              <a:rPr lang="el-GR" dirty="0" smtClean="0"/>
              <a:t>ΟΧΙ</a:t>
            </a:r>
            <a:endParaRPr lang="en-US" dirty="0"/>
          </a:p>
        </p:txBody>
      </p:sp>
      <p:sp>
        <p:nvSpPr>
          <p:cNvPr id="13" name="Freeform 12"/>
          <p:cNvSpPr/>
          <p:nvPr/>
        </p:nvSpPr>
        <p:spPr>
          <a:xfrm>
            <a:off x="4586288" y="5438775"/>
            <a:ext cx="1528762" cy="900112"/>
          </a:xfrm>
          <a:custGeom>
            <a:avLst/>
            <a:gdLst>
              <a:gd name="connsiteX0" fmla="*/ 0 w 1528762"/>
              <a:gd name="connsiteY0" fmla="*/ 400050 h 900112"/>
              <a:gd name="connsiteX1" fmla="*/ 757237 w 1528762"/>
              <a:gd name="connsiteY1" fmla="*/ 0 h 900112"/>
              <a:gd name="connsiteX2" fmla="*/ 1528762 w 1528762"/>
              <a:gd name="connsiteY2" fmla="*/ 871537 h 900112"/>
              <a:gd name="connsiteX3" fmla="*/ 657225 w 1528762"/>
              <a:gd name="connsiteY3" fmla="*/ 900112 h 900112"/>
              <a:gd name="connsiteX4" fmla="*/ 442912 w 1528762"/>
              <a:gd name="connsiteY4" fmla="*/ 442912 h 900112"/>
              <a:gd name="connsiteX5" fmla="*/ 0 w 1528762"/>
              <a:gd name="connsiteY5" fmla="*/ 400050 h 9001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28762" h="900112">
                <a:moveTo>
                  <a:pt x="0" y="400050"/>
                </a:moveTo>
                <a:lnTo>
                  <a:pt x="757237" y="0"/>
                </a:lnTo>
                <a:lnTo>
                  <a:pt x="1528762" y="871537"/>
                </a:lnTo>
                <a:lnTo>
                  <a:pt x="657225" y="900112"/>
                </a:lnTo>
                <a:lnTo>
                  <a:pt x="442912" y="442912"/>
                </a:lnTo>
                <a:lnTo>
                  <a:pt x="0" y="400050"/>
                </a:lnTo>
                <a:close/>
              </a:path>
            </a:pathLst>
          </a:cu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1447800" y="4267200"/>
            <a:ext cx="3128963" cy="2357438"/>
          </a:xfrm>
          <a:custGeom>
            <a:avLst/>
            <a:gdLst>
              <a:gd name="connsiteX0" fmla="*/ 385763 w 3128963"/>
              <a:gd name="connsiteY0" fmla="*/ 1028700 h 2357438"/>
              <a:gd name="connsiteX1" fmla="*/ 871538 w 3128963"/>
              <a:gd name="connsiteY1" fmla="*/ 285750 h 2357438"/>
              <a:gd name="connsiteX2" fmla="*/ 1428750 w 3128963"/>
              <a:gd name="connsiteY2" fmla="*/ 742950 h 2357438"/>
              <a:gd name="connsiteX3" fmla="*/ 1785938 w 3128963"/>
              <a:gd name="connsiteY3" fmla="*/ 0 h 2357438"/>
              <a:gd name="connsiteX4" fmla="*/ 2100263 w 3128963"/>
              <a:gd name="connsiteY4" fmla="*/ 385763 h 2357438"/>
              <a:gd name="connsiteX5" fmla="*/ 1771650 w 3128963"/>
              <a:gd name="connsiteY5" fmla="*/ 528638 h 2357438"/>
              <a:gd name="connsiteX6" fmla="*/ 2085975 w 3128963"/>
              <a:gd name="connsiteY6" fmla="*/ 842963 h 2357438"/>
              <a:gd name="connsiteX7" fmla="*/ 1914525 w 3128963"/>
              <a:gd name="connsiteY7" fmla="*/ 1000125 h 2357438"/>
              <a:gd name="connsiteX8" fmla="*/ 3128963 w 3128963"/>
              <a:gd name="connsiteY8" fmla="*/ 1571625 h 2357438"/>
              <a:gd name="connsiteX9" fmla="*/ 2214563 w 3128963"/>
              <a:gd name="connsiteY9" fmla="*/ 2185988 h 2357438"/>
              <a:gd name="connsiteX10" fmla="*/ 1371600 w 3128963"/>
              <a:gd name="connsiteY10" fmla="*/ 1414463 h 2357438"/>
              <a:gd name="connsiteX11" fmla="*/ 942975 w 3128963"/>
              <a:gd name="connsiteY11" fmla="*/ 2114550 h 2357438"/>
              <a:gd name="connsiteX12" fmla="*/ 800100 w 3128963"/>
              <a:gd name="connsiteY12" fmla="*/ 1114425 h 2357438"/>
              <a:gd name="connsiteX13" fmla="*/ 585788 w 3128963"/>
              <a:gd name="connsiteY13" fmla="*/ 2357438 h 2357438"/>
              <a:gd name="connsiteX14" fmla="*/ 0 w 3128963"/>
              <a:gd name="connsiteY14" fmla="*/ 2171700 h 2357438"/>
              <a:gd name="connsiteX15" fmla="*/ 514350 w 3128963"/>
              <a:gd name="connsiteY15" fmla="*/ 1785938 h 2357438"/>
              <a:gd name="connsiteX16" fmla="*/ 385763 w 3128963"/>
              <a:gd name="connsiteY16" fmla="*/ 1028700 h 235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128963" h="2357438">
                <a:moveTo>
                  <a:pt x="385763" y="1028700"/>
                </a:moveTo>
                <a:lnTo>
                  <a:pt x="871538" y="285750"/>
                </a:lnTo>
                <a:lnTo>
                  <a:pt x="1428750" y="742950"/>
                </a:lnTo>
                <a:lnTo>
                  <a:pt x="1785938" y="0"/>
                </a:lnTo>
                <a:lnTo>
                  <a:pt x="2100263" y="385763"/>
                </a:lnTo>
                <a:lnTo>
                  <a:pt x="1771650" y="528638"/>
                </a:lnTo>
                <a:lnTo>
                  <a:pt x="2085975" y="842963"/>
                </a:lnTo>
                <a:lnTo>
                  <a:pt x="1914525" y="1000125"/>
                </a:lnTo>
                <a:lnTo>
                  <a:pt x="3128963" y="1571625"/>
                </a:lnTo>
                <a:lnTo>
                  <a:pt x="2214563" y="2185988"/>
                </a:lnTo>
                <a:lnTo>
                  <a:pt x="1371600" y="1414463"/>
                </a:lnTo>
                <a:lnTo>
                  <a:pt x="942975" y="2114550"/>
                </a:lnTo>
                <a:lnTo>
                  <a:pt x="800100" y="1114425"/>
                </a:lnTo>
                <a:lnTo>
                  <a:pt x="585788" y="2357438"/>
                </a:lnTo>
                <a:cubicBezTo>
                  <a:pt x="9759" y="2170228"/>
                  <a:pt x="214596" y="2171700"/>
                  <a:pt x="0" y="2171700"/>
                </a:cubicBezTo>
                <a:cubicBezTo>
                  <a:pt x="503834" y="1783029"/>
                  <a:pt x="289541" y="1785938"/>
                  <a:pt x="514350" y="1785938"/>
                </a:cubicBezTo>
                <a:lnTo>
                  <a:pt x="385763" y="1028700"/>
                </a:lnTo>
                <a:close/>
              </a:path>
            </a:pathLst>
          </a:custGeom>
          <a:solidFill>
            <a:srgbClr val="00B050"/>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114800" y="6324600"/>
            <a:ext cx="508024" cy="369332"/>
          </a:xfrm>
          <a:prstGeom prst="rect">
            <a:avLst/>
          </a:prstGeom>
        </p:spPr>
        <p:txBody>
          <a:bodyPr wrap="none">
            <a:spAutoFit/>
          </a:bodyPr>
          <a:lstStyle/>
          <a:p>
            <a:r>
              <a:rPr lang="el-GR" dirty="0" smtClean="0"/>
              <a:t>ΟΧΙ</a:t>
            </a:r>
            <a:endParaRPr lang="en-US" dirty="0"/>
          </a:p>
        </p:txBody>
      </p:sp>
      <p:sp>
        <p:nvSpPr>
          <p:cNvPr id="16" name="Rectangle 15"/>
          <p:cNvSpPr/>
          <p:nvPr/>
        </p:nvSpPr>
        <p:spPr>
          <a:xfrm>
            <a:off x="6324600" y="4800600"/>
            <a:ext cx="2819401" cy="1323439"/>
          </a:xfrm>
          <a:prstGeom prst="rect">
            <a:avLst/>
          </a:prstGeom>
        </p:spPr>
        <p:txBody>
          <a:bodyPr wrap="square">
            <a:spAutoFit/>
          </a:bodyPr>
          <a:lstStyle/>
          <a:p>
            <a:r>
              <a:rPr lang="el-GR" sz="2000" dirty="0" smtClean="0"/>
              <a:t>Περικλείονται από μία μοναδική κλειστή αλυσίδα που δεν περιέχει τον εαυτό της.</a:t>
            </a:r>
            <a:endParaRPr lang="en-US" sz="2000" dirty="0"/>
          </a:p>
        </p:txBody>
      </p:sp>
      <p:cxnSp>
        <p:nvCxnSpPr>
          <p:cNvPr id="20" name="Straight Arrow Connector 19"/>
          <p:cNvCxnSpPr/>
          <p:nvPr/>
        </p:nvCxnSpPr>
        <p:spPr>
          <a:xfrm rot="10800000" flipV="1">
            <a:off x="6096000" y="2133600"/>
            <a:ext cx="1600200" cy="457200"/>
          </a:xfrm>
          <a:prstGeom prst="straightConnector1">
            <a:avLst/>
          </a:prstGeom>
          <a:ln w="28575">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7772400" y="1905000"/>
            <a:ext cx="588623" cy="369332"/>
          </a:xfrm>
          <a:prstGeom prst="rect">
            <a:avLst/>
          </a:prstGeom>
        </p:spPr>
        <p:txBody>
          <a:bodyPr wrap="none">
            <a:spAutoFit/>
          </a:bodyPr>
          <a:lstStyle/>
          <a:p>
            <a:r>
              <a:rPr lang="el-GR" dirty="0" smtClean="0"/>
              <a:t>Οπή</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152400"/>
            <a:ext cx="7772400" cy="1143000"/>
          </a:xfrm>
        </p:spPr>
        <p:txBody>
          <a:bodyPr>
            <a:normAutofit/>
          </a:bodyPr>
          <a:lstStyle/>
          <a:p>
            <a:r>
              <a:rPr lang="el-GR" sz="3200" dirty="0" smtClean="0">
                <a:latin typeface="Arial" charset="0"/>
              </a:rPr>
              <a:t>Περίπτωση 1</a:t>
            </a:r>
            <a:r>
              <a:rPr lang="en-US" sz="3200" dirty="0" smtClean="0">
                <a:latin typeface="Arial" charset="0"/>
              </a:rPr>
              <a:t>: </a:t>
            </a:r>
            <a:r>
              <a:rPr lang="el-GR" sz="3200" dirty="0" smtClean="0">
                <a:latin typeface="Arial" charset="0"/>
              </a:rPr>
              <a:t>Επόμενη Κορυφή στην Απέναντι Αλυσίδα</a:t>
            </a:r>
            <a:endParaRPr lang="en-US" sz="3200" dirty="0" smtClean="0">
              <a:latin typeface="Arial" charset="0"/>
            </a:endParaRPr>
          </a:p>
        </p:txBody>
      </p:sp>
      <p:sp>
        <p:nvSpPr>
          <p:cNvPr id="34820"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879627" name="Line 11"/>
          <p:cNvSpPr>
            <a:spLocks noChangeShapeType="1"/>
          </p:cNvSpPr>
          <p:nvPr/>
        </p:nvSpPr>
        <p:spPr bwMode="auto">
          <a:xfrm flipV="1">
            <a:off x="1143000" y="2743200"/>
            <a:ext cx="914400" cy="914400"/>
          </a:xfrm>
          <a:prstGeom prst="line">
            <a:avLst/>
          </a:prstGeom>
          <a:noFill/>
          <a:ln w="25400">
            <a:solidFill>
              <a:schemeClr val="accent6">
                <a:lumMod val="75000"/>
              </a:schemeClr>
            </a:solidFill>
            <a:prstDash val="dash"/>
            <a:round/>
            <a:headEnd/>
            <a:tailEnd/>
          </a:ln>
        </p:spPr>
        <p:txBody>
          <a:bodyPr/>
          <a:lstStyle/>
          <a:p>
            <a:endParaRPr lang="en-US"/>
          </a:p>
        </p:txBody>
      </p:sp>
      <p:sp>
        <p:nvSpPr>
          <p:cNvPr id="879628" name="Line 12"/>
          <p:cNvSpPr>
            <a:spLocks noChangeShapeType="1"/>
          </p:cNvSpPr>
          <p:nvPr/>
        </p:nvSpPr>
        <p:spPr bwMode="auto">
          <a:xfrm flipV="1">
            <a:off x="1143000" y="3124200"/>
            <a:ext cx="1066800" cy="533400"/>
          </a:xfrm>
          <a:prstGeom prst="line">
            <a:avLst/>
          </a:prstGeom>
          <a:noFill/>
          <a:ln w="25400">
            <a:solidFill>
              <a:schemeClr val="accent6">
                <a:lumMod val="75000"/>
              </a:schemeClr>
            </a:solidFill>
            <a:prstDash val="dash"/>
            <a:round/>
            <a:headEnd/>
            <a:tailEnd/>
          </a:ln>
        </p:spPr>
        <p:txBody>
          <a:bodyPr/>
          <a:lstStyle/>
          <a:p>
            <a:endParaRPr lang="en-US"/>
          </a:p>
        </p:txBody>
      </p:sp>
      <p:sp>
        <p:nvSpPr>
          <p:cNvPr id="879629" name="Line 13"/>
          <p:cNvSpPr>
            <a:spLocks noChangeShapeType="1"/>
          </p:cNvSpPr>
          <p:nvPr/>
        </p:nvSpPr>
        <p:spPr bwMode="auto">
          <a:xfrm flipV="1">
            <a:off x="1143000" y="3429000"/>
            <a:ext cx="1524000" cy="228600"/>
          </a:xfrm>
          <a:prstGeom prst="line">
            <a:avLst/>
          </a:prstGeom>
          <a:noFill/>
          <a:ln w="25400">
            <a:solidFill>
              <a:schemeClr val="accent6">
                <a:lumMod val="75000"/>
              </a:schemeClr>
            </a:solidFill>
            <a:prstDash val="dash"/>
            <a:round/>
            <a:headEnd/>
            <a:tailEnd/>
          </a:ln>
        </p:spPr>
        <p:txBody>
          <a:bodyPr/>
          <a:lstStyle/>
          <a:p>
            <a:endParaRPr lang="en-US"/>
          </a:p>
        </p:txBody>
      </p:sp>
      <p:sp>
        <p:nvSpPr>
          <p:cNvPr id="34824" name="Freeform 15"/>
          <p:cNvSpPr>
            <a:spLocks/>
          </p:cNvSpPr>
          <p:nvPr/>
        </p:nvSpPr>
        <p:spPr bwMode="auto">
          <a:xfrm>
            <a:off x="1981200" y="2209800"/>
            <a:ext cx="838200" cy="2133600"/>
          </a:xfrm>
          <a:custGeom>
            <a:avLst/>
            <a:gdLst>
              <a:gd name="T0" fmla="*/ 0 w 528"/>
              <a:gd name="T1" fmla="*/ 0 h 1344"/>
              <a:gd name="T2" fmla="*/ 48 w 528"/>
              <a:gd name="T3" fmla="*/ 288 h 1344"/>
              <a:gd name="T4" fmla="*/ 192 w 528"/>
              <a:gd name="T5" fmla="*/ 576 h 1344"/>
              <a:gd name="T6" fmla="*/ 432 w 528"/>
              <a:gd name="T7" fmla="*/ 768 h 1344"/>
              <a:gd name="T8" fmla="*/ 528 w 528"/>
              <a:gd name="T9" fmla="*/ 1344 h 1344"/>
              <a:gd name="T10" fmla="*/ 0 60000 65536"/>
              <a:gd name="T11" fmla="*/ 0 60000 65536"/>
              <a:gd name="T12" fmla="*/ 0 60000 65536"/>
              <a:gd name="T13" fmla="*/ 0 60000 65536"/>
              <a:gd name="T14" fmla="*/ 0 60000 65536"/>
              <a:gd name="T15" fmla="*/ 0 w 528"/>
              <a:gd name="T16" fmla="*/ 0 h 1344"/>
              <a:gd name="T17" fmla="*/ 528 w 528"/>
              <a:gd name="T18" fmla="*/ 1344 h 1344"/>
            </a:gdLst>
            <a:ahLst/>
            <a:cxnLst>
              <a:cxn ang="T10">
                <a:pos x="T0" y="T1"/>
              </a:cxn>
              <a:cxn ang="T11">
                <a:pos x="T2" y="T3"/>
              </a:cxn>
              <a:cxn ang="T12">
                <a:pos x="T4" y="T5"/>
              </a:cxn>
              <a:cxn ang="T13">
                <a:pos x="T6" y="T7"/>
              </a:cxn>
              <a:cxn ang="T14">
                <a:pos x="T8" y="T9"/>
              </a:cxn>
            </a:cxnLst>
            <a:rect l="T15" t="T16" r="T17" b="T18"/>
            <a:pathLst>
              <a:path w="528" h="1344">
                <a:moveTo>
                  <a:pt x="0" y="0"/>
                </a:moveTo>
                <a:lnTo>
                  <a:pt x="48" y="288"/>
                </a:lnTo>
                <a:lnTo>
                  <a:pt x="192" y="576"/>
                </a:lnTo>
                <a:lnTo>
                  <a:pt x="432" y="768"/>
                </a:lnTo>
                <a:lnTo>
                  <a:pt x="528" y="1344"/>
                </a:lnTo>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34825" name="Line 16"/>
          <p:cNvSpPr>
            <a:spLocks noChangeShapeType="1"/>
          </p:cNvSpPr>
          <p:nvPr/>
        </p:nvSpPr>
        <p:spPr bwMode="auto">
          <a:xfrm flipV="1">
            <a:off x="1143000" y="2209800"/>
            <a:ext cx="838200" cy="1447800"/>
          </a:xfrm>
          <a:prstGeom prst="line">
            <a:avLst/>
          </a:prstGeom>
          <a:noFill/>
          <a:ln w="25400">
            <a:solidFill>
              <a:srgbClr val="7030A0"/>
            </a:solidFill>
            <a:round/>
            <a:headEnd/>
            <a:tailEnd/>
          </a:ln>
        </p:spPr>
        <p:txBody>
          <a:bodyPr/>
          <a:lstStyle/>
          <a:p>
            <a:endParaRPr lang="en-US"/>
          </a:p>
        </p:txBody>
      </p:sp>
      <p:sp>
        <p:nvSpPr>
          <p:cNvPr id="34826" name="Oval 17"/>
          <p:cNvSpPr>
            <a:spLocks noChangeArrowheads="1"/>
          </p:cNvSpPr>
          <p:nvPr/>
        </p:nvSpPr>
        <p:spPr bwMode="auto">
          <a:xfrm>
            <a:off x="1905000" y="21336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4827" name="Oval 18"/>
          <p:cNvSpPr>
            <a:spLocks noChangeArrowheads="1"/>
          </p:cNvSpPr>
          <p:nvPr/>
        </p:nvSpPr>
        <p:spPr bwMode="auto">
          <a:xfrm>
            <a:off x="2019300" y="2643188"/>
            <a:ext cx="109538"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34828" name="Oval 19"/>
          <p:cNvSpPr>
            <a:spLocks noChangeArrowheads="1"/>
          </p:cNvSpPr>
          <p:nvPr/>
        </p:nvSpPr>
        <p:spPr bwMode="auto">
          <a:xfrm>
            <a:off x="2209800" y="30480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4829" name="Oval 20"/>
          <p:cNvSpPr>
            <a:spLocks noChangeArrowheads="1"/>
          </p:cNvSpPr>
          <p:nvPr/>
        </p:nvSpPr>
        <p:spPr bwMode="auto">
          <a:xfrm>
            <a:off x="2590800" y="33528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4830" name="Oval 22"/>
          <p:cNvSpPr>
            <a:spLocks noChangeArrowheads="1"/>
          </p:cNvSpPr>
          <p:nvPr/>
        </p:nvSpPr>
        <p:spPr bwMode="auto">
          <a:xfrm>
            <a:off x="1087438" y="3581400"/>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4831" name="Text Box 35"/>
          <p:cNvSpPr txBox="1">
            <a:spLocks noChangeArrowheads="1"/>
          </p:cNvSpPr>
          <p:nvPr/>
        </p:nvSpPr>
        <p:spPr bwMode="auto">
          <a:xfrm>
            <a:off x="0" y="3200400"/>
            <a:ext cx="1219200" cy="646331"/>
          </a:xfrm>
          <a:prstGeom prst="rect">
            <a:avLst/>
          </a:prstGeom>
          <a:noFill/>
          <a:ln w="9525">
            <a:noFill/>
            <a:miter lim="800000"/>
            <a:headEnd/>
            <a:tailEnd/>
          </a:ln>
        </p:spPr>
        <p:txBody>
          <a:bodyPr wrap="square">
            <a:spAutoFit/>
          </a:bodyPr>
          <a:lstStyle/>
          <a:p>
            <a:r>
              <a:rPr lang="el-GR" sz="1800" dirty="0" smtClean="0"/>
              <a:t>τρέχουσα κορυφή</a:t>
            </a:r>
            <a:endParaRPr lang="en-US" sz="1800" dirty="0"/>
          </a:p>
        </p:txBody>
      </p:sp>
      <p:sp>
        <p:nvSpPr>
          <p:cNvPr id="34883" name="Text Box 36"/>
          <p:cNvSpPr txBox="1">
            <a:spLocks noChangeArrowheads="1"/>
          </p:cNvSpPr>
          <p:nvPr/>
        </p:nvSpPr>
        <p:spPr bwMode="auto">
          <a:xfrm>
            <a:off x="1066800" y="3581400"/>
            <a:ext cx="340158" cy="369332"/>
          </a:xfrm>
          <a:prstGeom prst="rect">
            <a:avLst/>
          </a:prstGeom>
          <a:noFill/>
          <a:ln w="9525">
            <a:noFill/>
            <a:miter lim="800000"/>
            <a:headEnd/>
            <a:tailEnd/>
          </a:ln>
        </p:spPr>
        <p:txBody>
          <a:bodyPr wrap="none">
            <a:spAutoFit/>
          </a:bodyPr>
          <a:lstStyle/>
          <a:p>
            <a:r>
              <a:rPr lang="en-US" i="1" dirty="0" err="1" smtClean="0"/>
              <a:t>u</a:t>
            </a:r>
            <a:r>
              <a:rPr lang="en-US" i="1" baseline="-25000" dirty="0" err="1" smtClean="0"/>
              <a:t>j</a:t>
            </a:r>
            <a:endParaRPr lang="en-US" i="1" baseline="-25000" dirty="0"/>
          </a:p>
        </p:txBody>
      </p:sp>
      <p:sp>
        <p:nvSpPr>
          <p:cNvPr id="34881" name="Text Box 40"/>
          <p:cNvSpPr txBox="1">
            <a:spLocks noChangeArrowheads="1"/>
          </p:cNvSpPr>
          <p:nvPr/>
        </p:nvSpPr>
        <p:spPr bwMode="auto">
          <a:xfrm>
            <a:off x="2667000" y="3200400"/>
            <a:ext cx="465192" cy="369332"/>
          </a:xfrm>
          <a:prstGeom prst="rect">
            <a:avLst/>
          </a:prstGeom>
          <a:noFill/>
          <a:ln w="9525">
            <a:noFill/>
            <a:miter lim="800000"/>
            <a:headEnd/>
            <a:tailEnd/>
          </a:ln>
        </p:spPr>
        <p:txBody>
          <a:bodyPr wrap="none">
            <a:spAutoFit/>
          </a:bodyPr>
          <a:lstStyle/>
          <a:p>
            <a:r>
              <a:rPr lang="en-US" i="1" dirty="0" smtClean="0"/>
              <a:t>u</a:t>
            </a:r>
            <a:r>
              <a:rPr lang="en-US" i="1" baseline="-25000" dirty="0" smtClean="0"/>
              <a:t>j</a:t>
            </a:r>
            <a:r>
              <a:rPr lang="en-US" baseline="-25000" dirty="0" smtClean="0"/>
              <a:t>-1</a:t>
            </a:r>
            <a:endParaRPr lang="en-US" i="1" dirty="0">
              <a:solidFill>
                <a:schemeClr val="bg1"/>
              </a:solidFill>
            </a:endParaRPr>
          </a:p>
        </p:txBody>
      </p:sp>
      <p:sp>
        <p:nvSpPr>
          <p:cNvPr id="34879" name="Text Box 43"/>
          <p:cNvSpPr txBox="1">
            <a:spLocks noChangeArrowheads="1"/>
          </p:cNvSpPr>
          <p:nvPr/>
        </p:nvSpPr>
        <p:spPr bwMode="auto">
          <a:xfrm>
            <a:off x="1981200" y="1752600"/>
            <a:ext cx="465192" cy="369332"/>
          </a:xfrm>
          <a:prstGeom prst="rect">
            <a:avLst/>
          </a:prstGeom>
          <a:noFill/>
          <a:ln w="9525">
            <a:noFill/>
            <a:miter lim="800000"/>
            <a:headEnd/>
            <a:tailEnd/>
          </a:ln>
        </p:spPr>
        <p:txBody>
          <a:bodyPr wrap="none">
            <a:spAutoFit/>
          </a:bodyPr>
          <a:lstStyle/>
          <a:p>
            <a:r>
              <a:rPr lang="en-US" i="1" dirty="0" smtClean="0"/>
              <a:t>u</a:t>
            </a:r>
            <a:r>
              <a:rPr lang="en-US" i="1" baseline="-25000" dirty="0" smtClean="0"/>
              <a:t>j</a:t>
            </a:r>
            <a:r>
              <a:rPr lang="en-US" baseline="-25000" dirty="0" smtClean="0"/>
              <a:t>-4</a:t>
            </a:r>
            <a:endParaRPr lang="en-US" baseline="-25000" dirty="0"/>
          </a:p>
        </p:txBody>
      </p:sp>
      <p:sp>
        <p:nvSpPr>
          <p:cNvPr id="34877" name="Text Box 46"/>
          <p:cNvSpPr txBox="1">
            <a:spLocks noChangeArrowheads="1"/>
          </p:cNvSpPr>
          <p:nvPr/>
        </p:nvSpPr>
        <p:spPr bwMode="auto">
          <a:xfrm>
            <a:off x="2286000" y="2667000"/>
            <a:ext cx="465192" cy="369332"/>
          </a:xfrm>
          <a:prstGeom prst="rect">
            <a:avLst/>
          </a:prstGeom>
          <a:noFill/>
          <a:ln w="9525">
            <a:noFill/>
            <a:miter lim="800000"/>
            <a:headEnd/>
            <a:tailEnd/>
          </a:ln>
        </p:spPr>
        <p:txBody>
          <a:bodyPr wrap="none">
            <a:spAutoFit/>
          </a:bodyPr>
          <a:lstStyle/>
          <a:p>
            <a:r>
              <a:rPr lang="en-US" i="1" dirty="0" smtClean="0"/>
              <a:t>u</a:t>
            </a:r>
            <a:r>
              <a:rPr lang="en-US" i="1" baseline="-25000" dirty="0" smtClean="0"/>
              <a:t>j</a:t>
            </a:r>
            <a:r>
              <a:rPr lang="en-US" baseline="-25000" dirty="0" smtClean="0"/>
              <a:t>-2</a:t>
            </a:r>
            <a:endParaRPr lang="en-US" baseline="-25000" dirty="0"/>
          </a:p>
        </p:txBody>
      </p:sp>
      <p:sp>
        <p:nvSpPr>
          <p:cNvPr id="34875" name="Text Box 49"/>
          <p:cNvSpPr txBox="1">
            <a:spLocks noChangeArrowheads="1"/>
          </p:cNvSpPr>
          <p:nvPr/>
        </p:nvSpPr>
        <p:spPr bwMode="auto">
          <a:xfrm>
            <a:off x="2133600" y="2286000"/>
            <a:ext cx="465192" cy="369332"/>
          </a:xfrm>
          <a:prstGeom prst="rect">
            <a:avLst/>
          </a:prstGeom>
          <a:noFill/>
          <a:ln w="9525">
            <a:noFill/>
            <a:miter lim="800000"/>
            <a:headEnd/>
            <a:tailEnd/>
          </a:ln>
        </p:spPr>
        <p:txBody>
          <a:bodyPr wrap="none">
            <a:spAutoFit/>
          </a:bodyPr>
          <a:lstStyle/>
          <a:p>
            <a:r>
              <a:rPr lang="en-US" i="1" dirty="0" smtClean="0"/>
              <a:t>u</a:t>
            </a:r>
            <a:r>
              <a:rPr lang="en-US" i="1" baseline="-25000" dirty="0" smtClean="0"/>
              <a:t>j</a:t>
            </a:r>
            <a:r>
              <a:rPr lang="en-US" baseline="-25000" dirty="0" smtClean="0"/>
              <a:t>-3</a:t>
            </a:r>
          </a:p>
        </p:txBody>
      </p:sp>
      <p:sp>
        <p:nvSpPr>
          <p:cNvPr id="34837" name="Text Box 51"/>
          <p:cNvSpPr txBox="1">
            <a:spLocks noChangeArrowheads="1"/>
          </p:cNvSpPr>
          <p:nvPr/>
        </p:nvSpPr>
        <p:spPr bwMode="auto">
          <a:xfrm>
            <a:off x="1127125" y="2678113"/>
            <a:ext cx="295274" cy="369332"/>
          </a:xfrm>
          <a:prstGeom prst="rect">
            <a:avLst/>
          </a:prstGeom>
          <a:noFill/>
          <a:ln w="9525">
            <a:noFill/>
            <a:miter lim="800000"/>
            <a:headEnd/>
            <a:tailEnd/>
          </a:ln>
        </p:spPr>
        <p:txBody>
          <a:bodyPr wrap="none">
            <a:spAutoFit/>
          </a:bodyPr>
          <a:lstStyle/>
          <a:p>
            <a:r>
              <a:rPr lang="en-US" i="1" dirty="0"/>
              <a:t>e</a:t>
            </a:r>
          </a:p>
        </p:txBody>
      </p:sp>
      <p:sp>
        <p:nvSpPr>
          <p:cNvPr id="34838" name="Text Box 52"/>
          <p:cNvSpPr txBox="1">
            <a:spLocks noChangeArrowheads="1"/>
          </p:cNvSpPr>
          <p:nvPr/>
        </p:nvSpPr>
        <p:spPr bwMode="auto">
          <a:xfrm>
            <a:off x="2895600" y="1458913"/>
            <a:ext cx="6248399" cy="830997"/>
          </a:xfrm>
          <a:prstGeom prst="rect">
            <a:avLst/>
          </a:prstGeom>
          <a:noFill/>
          <a:ln w="9525">
            <a:noFill/>
            <a:miter lim="800000"/>
            <a:headEnd/>
            <a:tailEnd/>
          </a:ln>
        </p:spPr>
        <p:txBody>
          <a:bodyPr wrap="square">
            <a:spAutoFit/>
          </a:bodyPr>
          <a:lstStyle/>
          <a:p>
            <a:r>
              <a:rPr lang="el-GR" sz="2400" dirty="0" smtClean="0"/>
              <a:t>Αυτή η κορυφή θα είναι η χαμηλότερη κορυφή της ακμής </a:t>
            </a:r>
            <a:r>
              <a:rPr lang="en-US" sz="2400" i="1" dirty="0" smtClean="0"/>
              <a:t>e</a:t>
            </a:r>
            <a:r>
              <a:rPr lang="en-US" sz="2400" dirty="0" smtClean="0"/>
              <a:t> </a:t>
            </a:r>
            <a:r>
              <a:rPr lang="el-GR" sz="2400" dirty="0" smtClean="0"/>
              <a:t>που φράσσει την αλυσίδα</a:t>
            </a:r>
            <a:r>
              <a:rPr lang="en-US" sz="2400" dirty="0" smtClean="0"/>
              <a:t>.</a:t>
            </a:r>
            <a:endParaRPr lang="en-US" sz="2400" dirty="0"/>
          </a:p>
        </p:txBody>
      </p:sp>
      <p:grpSp>
        <p:nvGrpSpPr>
          <p:cNvPr id="9" name="Group 68"/>
          <p:cNvGrpSpPr>
            <a:grpSpLocks/>
          </p:cNvGrpSpPr>
          <p:nvPr/>
        </p:nvGrpSpPr>
        <p:grpSpPr bwMode="auto">
          <a:xfrm>
            <a:off x="1295400" y="6324600"/>
            <a:ext cx="685800" cy="533400"/>
            <a:chOff x="816" y="3072"/>
            <a:chExt cx="432" cy="336"/>
          </a:xfrm>
        </p:grpSpPr>
        <p:sp>
          <p:nvSpPr>
            <p:cNvPr id="34867" name="Rectangle 69"/>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4869" name="Text Box 71"/>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-4</a:t>
              </a:r>
              <a:endParaRPr lang="en-US" sz="2400" baseline="-25000" dirty="0"/>
            </a:p>
          </p:txBody>
        </p:sp>
      </p:grpSp>
      <p:grpSp>
        <p:nvGrpSpPr>
          <p:cNvPr id="15" name="Group 85"/>
          <p:cNvGrpSpPr>
            <a:grpSpLocks/>
          </p:cNvGrpSpPr>
          <p:nvPr/>
        </p:nvGrpSpPr>
        <p:grpSpPr bwMode="auto">
          <a:xfrm>
            <a:off x="3962400" y="2906716"/>
            <a:ext cx="4800601" cy="1631952"/>
            <a:chOff x="2496" y="1831"/>
            <a:chExt cx="3024" cy="1028"/>
          </a:xfrm>
        </p:grpSpPr>
        <p:sp>
          <p:nvSpPr>
            <p:cNvPr id="34857" name="AutoShape 83"/>
            <p:cNvSpPr>
              <a:spLocks noChangeArrowheads="1"/>
            </p:cNvSpPr>
            <p:nvPr/>
          </p:nvSpPr>
          <p:spPr bwMode="auto">
            <a:xfrm>
              <a:off x="2496" y="1872"/>
              <a:ext cx="192" cy="144"/>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34858" name="Text Box 84"/>
            <p:cNvSpPr txBox="1">
              <a:spLocks noChangeArrowheads="1"/>
            </p:cNvSpPr>
            <p:nvPr/>
          </p:nvSpPr>
          <p:spPr bwMode="auto">
            <a:xfrm>
              <a:off x="2726" y="1831"/>
              <a:ext cx="2794" cy="1028"/>
            </a:xfrm>
            <a:prstGeom prst="rect">
              <a:avLst/>
            </a:prstGeom>
            <a:noFill/>
            <a:ln w="9525">
              <a:noFill/>
              <a:miter lim="800000"/>
              <a:headEnd/>
              <a:tailEnd/>
            </a:ln>
          </p:spPr>
          <p:txBody>
            <a:bodyPr wrap="square">
              <a:spAutoFit/>
            </a:bodyPr>
            <a:lstStyle/>
            <a:p>
              <a:r>
                <a:rPr lang="el-GR" sz="2000" dirty="0" smtClean="0"/>
                <a:t>Εξαγωγή των κορυφών από τη στοίβα.</a:t>
              </a:r>
              <a:endParaRPr lang="en-US" sz="2000" dirty="0"/>
            </a:p>
            <a:p>
              <a:endParaRPr lang="en-US" sz="2000" dirty="0"/>
            </a:p>
            <a:p>
              <a:r>
                <a:rPr lang="el-GR" sz="2000" dirty="0" smtClean="0"/>
                <a:t>Πρόσθεση διαγωνίων από την τρέχουσα κορυφή σε αυτές </a:t>
              </a:r>
              <a:r>
                <a:rPr lang="en-US" sz="2000" dirty="0" smtClean="0"/>
                <a:t>(</a:t>
              </a:r>
              <a:r>
                <a:rPr lang="el-GR" sz="2000" dirty="0" smtClean="0"/>
                <a:t>πλην της τελευταίας</a:t>
              </a:r>
              <a:r>
                <a:rPr lang="en-US" sz="2000" dirty="0" smtClean="0"/>
                <a:t>)</a:t>
              </a:r>
              <a:r>
                <a:rPr lang="el-GR" sz="2000" dirty="0" smtClean="0"/>
                <a:t> με τη σειρά εξαγωγής.</a:t>
              </a:r>
              <a:endParaRPr lang="en-US" sz="2000" dirty="0"/>
            </a:p>
          </p:txBody>
        </p:sp>
      </p:grpSp>
      <p:grpSp>
        <p:nvGrpSpPr>
          <p:cNvPr id="20" name="Group 96"/>
          <p:cNvGrpSpPr>
            <a:grpSpLocks/>
          </p:cNvGrpSpPr>
          <p:nvPr/>
        </p:nvGrpSpPr>
        <p:grpSpPr bwMode="auto">
          <a:xfrm>
            <a:off x="3886200" y="4876799"/>
            <a:ext cx="4800602" cy="1016001"/>
            <a:chOff x="2496" y="1831"/>
            <a:chExt cx="3024" cy="640"/>
          </a:xfrm>
        </p:grpSpPr>
        <p:sp>
          <p:nvSpPr>
            <p:cNvPr id="34847" name="AutoShape 97"/>
            <p:cNvSpPr>
              <a:spLocks noChangeArrowheads="1"/>
            </p:cNvSpPr>
            <p:nvPr/>
          </p:nvSpPr>
          <p:spPr bwMode="auto">
            <a:xfrm>
              <a:off x="2496" y="1872"/>
              <a:ext cx="192" cy="144"/>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34848" name="Text Box 98"/>
            <p:cNvSpPr txBox="1">
              <a:spLocks noChangeArrowheads="1"/>
            </p:cNvSpPr>
            <p:nvPr/>
          </p:nvSpPr>
          <p:spPr bwMode="auto">
            <a:xfrm>
              <a:off x="2726" y="1831"/>
              <a:ext cx="2794" cy="640"/>
            </a:xfrm>
            <a:prstGeom prst="rect">
              <a:avLst/>
            </a:prstGeom>
            <a:noFill/>
            <a:ln w="9525">
              <a:noFill/>
              <a:miter lim="800000"/>
              <a:headEnd/>
              <a:tailEnd/>
            </a:ln>
          </p:spPr>
          <p:txBody>
            <a:bodyPr wrap="square">
              <a:spAutoFit/>
            </a:bodyPr>
            <a:lstStyle/>
            <a:p>
              <a:r>
                <a:rPr lang="el-GR" sz="2000" dirty="0" smtClean="0"/>
                <a:t>Εισαγωγή της προηγούμενης οροφής της στοίβας και της τρέχουσας κορυφής πάλι στη στοίβα.</a:t>
              </a:r>
              <a:endParaRPr lang="en-US" sz="2000" dirty="0"/>
            </a:p>
          </p:txBody>
        </p:sp>
      </p:grpSp>
      <p:grpSp>
        <p:nvGrpSpPr>
          <p:cNvPr id="69" name="Group 68"/>
          <p:cNvGrpSpPr>
            <a:grpSpLocks/>
          </p:cNvGrpSpPr>
          <p:nvPr/>
        </p:nvGrpSpPr>
        <p:grpSpPr bwMode="auto">
          <a:xfrm>
            <a:off x="1295400" y="5791200"/>
            <a:ext cx="685800" cy="533400"/>
            <a:chOff x="816" y="3072"/>
            <a:chExt cx="432" cy="336"/>
          </a:xfrm>
        </p:grpSpPr>
        <p:sp>
          <p:nvSpPr>
            <p:cNvPr id="70" name="Rectangle 69"/>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71" name="Text Box 71"/>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-3</a:t>
              </a:r>
              <a:endParaRPr lang="en-US" sz="2400" baseline="-25000" dirty="0"/>
            </a:p>
          </p:txBody>
        </p:sp>
      </p:grpSp>
      <p:grpSp>
        <p:nvGrpSpPr>
          <p:cNvPr id="72" name="Group 68"/>
          <p:cNvGrpSpPr>
            <a:grpSpLocks/>
          </p:cNvGrpSpPr>
          <p:nvPr/>
        </p:nvGrpSpPr>
        <p:grpSpPr bwMode="auto">
          <a:xfrm>
            <a:off x="1295400" y="5257800"/>
            <a:ext cx="685800" cy="533400"/>
            <a:chOff x="816" y="3072"/>
            <a:chExt cx="432" cy="336"/>
          </a:xfrm>
        </p:grpSpPr>
        <p:sp>
          <p:nvSpPr>
            <p:cNvPr id="73" name="Rectangle 69"/>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74" name="Text Box 71"/>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-2</a:t>
              </a:r>
              <a:endParaRPr lang="en-US" sz="2400" baseline="-25000" dirty="0"/>
            </a:p>
          </p:txBody>
        </p:sp>
      </p:grpSp>
      <p:grpSp>
        <p:nvGrpSpPr>
          <p:cNvPr id="75" name="Group 68"/>
          <p:cNvGrpSpPr>
            <a:grpSpLocks/>
          </p:cNvGrpSpPr>
          <p:nvPr/>
        </p:nvGrpSpPr>
        <p:grpSpPr bwMode="auto">
          <a:xfrm>
            <a:off x="1295400" y="4724400"/>
            <a:ext cx="685800" cy="533400"/>
            <a:chOff x="816" y="3072"/>
            <a:chExt cx="432" cy="336"/>
          </a:xfrm>
        </p:grpSpPr>
        <p:sp>
          <p:nvSpPr>
            <p:cNvPr id="76" name="Rectangle 69"/>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77" name="Text Box 71"/>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-1</a:t>
              </a:r>
              <a:endParaRPr lang="en-US" sz="2400" baseline="-25000" dirty="0"/>
            </a:p>
          </p:txBody>
        </p:sp>
      </p:grpSp>
      <p:grpSp>
        <p:nvGrpSpPr>
          <p:cNvPr id="78" name="Group 68"/>
          <p:cNvGrpSpPr>
            <a:grpSpLocks/>
          </p:cNvGrpSpPr>
          <p:nvPr/>
        </p:nvGrpSpPr>
        <p:grpSpPr bwMode="auto">
          <a:xfrm>
            <a:off x="2743200" y="6324600"/>
            <a:ext cx="685800" cy="533400"/>
            <a:chOff x="816" y="3072"/>
            <a:chExt cx="432" cy="336"/>
          </a:xfrm>
        </p:grpSpPr>
        <p:sp>
          <p:nvSpPr>
            <p:cNvPr id="79" name="Rectangle 69"/>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80" name="Text Box 71"/>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-1</a:t>
              </a:r>
              <a:endParaRPr lang="en-US" sz="2400" baseline="-25000" dirty="0"/>
            </a:p>
          </p:txBody>
        </p:sp>
      </p:grpSp>
      <p:grpSp>
        <p:nvGrpSpPr>
          <p:cNvPr id="81" name="Group 68"/>
          <p:cNvGrpSpPr>
            <a:grpSpLocks/>
          </p:cNvGrpSpPr>
          <p:nvPr/>
        </p:nvGrpSpPr>
        <p:grpSpPr bwMode="auto">
          <a:xfrm>
            <a:off x="2743200" y="5791200"/>
            <a:ext cx="685800" cy="533400"/>
            <a:chOff x="816" y="3072"/>
            <a:chExt cx="432" cy="336"/>
          </a:xfrm>
        </p:grpSpPr>
        <p:sp>
          <p:nvSpPr>
            <p:cNvPr id="82" name="Rectangle 69"/>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83" name="Text Box 71"/>
            <p:cNvSpPr txBox="1">
              <a:spLocks noChangeArrowheads="1"/>
            </p:cNvSpPr>
            <p:nvPr/>
          </p:nvSpPr>
          <p:spPr bwMode="auto">
            <a:xfrm>
              <a:off x="816" y="3072"/>
              <a:ext cx="248" cy="291"/>
            </a:xfrm>
            <a:prstGeom prst="rect">
              <a:avLst/>
            </a:prstGeom>
            <a:noFill/>
            <a:ln w="9525">
              <a:noFill/>
              <a:miter lim="800000"/>
              <a:headEnd/>
              <a:tailEnd/>
            </a:ln>
          </p:spPr>
          <p:txBody>
            <a:bodyPr wrap="none">
              <a:spAutoFit/>
            </a:bodyPr>
            <a:lstStyle/>
            <a:p>
              <a:r>
                <a:rPr lang="en-US" sz="2400" i="1" dirty="0" err="1" smtClean="0"/>
                <a:t>u</a:t>
              </a:r>
              <a:r>
                <a:rPr lang="en-US" sz="2400" i="1" baseline="-25000" dirty="0" err="1" smtClean="0"/>
                <a:t>j</a:t>
              </a:r>
              <a:endParaRPr lang="en-US" sz="2400" baseline="-250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ox(i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75"/>
                                        </p:tgtEl>
                                        <p:attrNameLst>
                                          <p:attrName>style.visibility</p:attrName>
                                        </p:attrNameLst>
                                      </p:cBhvr>
                                      <p:to>
                                        <p:strVal val="hidden"/>
                                      </p:to>
                                    </p:set>
                                  </p:childTnLst>
                                </p:cTn>
                              </p:par>
                            </p:childTnLst>
                          </p:cTn>
                        </p:par>
                        <p:par>
                          <p:cTn id="12" fill="hold">
                            <p:stCondLst>
                              <p:cond delay="0"/>
                            </p:stCondLst>
                            <p:childTnLst>
                              <p:par>
                                <p:cTn id="13" presetID="3" presetClass="entr" presetSubtype="10" fill="hold" grpId="0" nodeType="afterEffect">
                                  <p:stCondLst>
                                    <p:cond delay="0"/>
                                  </p:stCondLst>
                                  <p:childTnLst>
                                    <p:set>
                                      <p:cBhvr>
                                        <p:cTn id="14" dur="1" fill="hold">
                                          <p:stCondLst>
                                            <p:cond delay="0"/>
                                          </p:stCondLst>
                                        </p:cTn>
                                        <p:tgtEl>
                                          <p:spTgt spid="879629"/>
                                        </p:tgtEl>
                                        <p:attrNameLst>
                                          <p:attrName>style.visibility</p:attrName>
                                        </p:attrNameLst>
                                      </p:cBhvr>
                                      <p:to>
                                        <p:strVal val="visible"/>
                                      </p:to>
                                    </p:set>
                                    <p:animEffect transition="in" filter="blinds(horizontal)">
                                      <p:cBhvr>
                                        <p:cTn id="15" dur="500"/>
                                        <p:tgtEl>
                                          <p:spTgt spid="879629"/>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nodeType="clickEffect">
                                  <p:stCondLst>
                                    <p:cond delay="0"/>
                                  </p:stCondLst>
                                  <p:childTnLst>
                                    <p:set>
                                      <p:cBhvr>
                                        <p:cTn id="19" dur="1" fill="hold">
                                          <p:stCondLst>
                                            <p:cond delay="0"/>
                                          </p:stCondLst>
                                        </p:cTn>
                                        <p:tgtEl>
                                          <p:spTgt spid="72"/>
                                        </p:tgtEl>
                                        <p:attrNameLst>
                                          <p:attrName>style.visibility</p:attrName>
                                        </p:attrNameLst>
                                      </p:cBhvr>
                                      <p:to>
                                        <p:strVal val="hidden"/>
                                      </p:to>
                                    </p:set>
                                  </p:childTnLst>
                                </p:cTn>
                              </p:par>
                            </p:childTnLst>
                          </p:cTn>
                        </p:par>
                        <p:par>
                          <p:cTn id="20" fill="hold">
                            <p:stCondLst>
                              <p:cond delay="0"/>
                            </p:stCondLst>
                            <p:childTnLst>
                              <p:par>
                                <p:cTn id="21" presetID="3" presetClass="entr" presetSubtype="10" fill="hold" grpId="0" nodeType="afterEffect">
                                  <p:stCondLst>
                                    <p:cond delay="0"/>
                                  </p:stCondLst>
                                  <p:childTnLst>
                                    <p:set>
                                      <p:cBhvr>
                                        <p:cTn id="22" dur="1" fill="hold">
                                          <p:stCondLst>
                                            <p:cond delay="0"/>
                                          </p:stCondLst>
                                        </p:cTn>
                                        <p:tgtEl>
                                          <p:spTgt spid="879628"/>
                                        </p:tgtEl>
                                        <p:attrNameLst>
                                          <p:attrName>style.visibility</p:attrName>
                                        </p:attrNameLst>
                                      </p:cBhvr>
                                      <p:to>
                                        <p:strVal val="visible"/>
                                      </p:to>
                                    </p:set>
                                    <p:animEffect transition="in" filter="blinds(horizontal)">
                                      <p:cBhvr>
                                        <p:cTn id="23" dur="500"/>
                                        <p:tgtEl>
                                          <p:spTgt spid="879628"/>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nodeType="clickEffect">
                                  <p:stCondLst>
                                    <p:cond delay="0"/>
                                  </p:stCondLst>
                                  <p:childTnLst>
                                    <p:set>
                                      <p:cBhvr>
                                        <p:cTn id="27" dur="1" fill="hold">
                                          <p:stCondLst>
                                            <p:cond delay="0"/>
                                          </p:stCondLst>
                                        </p:cTn>
                                        <p:tgtEl>
                                          <p:spTgt spid="69"/>
                                        </p:tgtEl>
                                        <p:attrNameLst>
                                          <p:attrName>style.visibility</p:attrName>
                                        </p:attrNameLst>
                                      </p:cBhvr>
                                      <p:to>
                                        <p:strVal val="hidden"/>
                                      </p:to>
                                    </p:set>
                                  </p:childTnLst>
                                </p:cTn>
                              </p:par>
                            </p:childTnLst>
                          </p:cTn>
                        </p:par>
                        <p:par>
                          <p:cTn id="28" fill="hold">
                            <p:stCondLst>
                              <p:cond delay="0"/>
                            </p:stCondLst>
                            <p:childTnLst>
                              <p:par>
                                <p:cTn id="29" presetID="3" presetClass="entr" presetSubtype="10" fill="hold" grpId="0" nodeType="afterEffect">
                                  <p:stCondLst>
                                    <p:cond delay="0"/>
                                  </p:stCondLst>
                                  <p:childTnLst>
                                    <p:set>
                                      <p:cBhvr>
                                        <p:cTn id="30" dur="1" fill="hold">
                                          <p:stCondLst>
                                            <p:cond delay="0"/>
                                          </p:stCondLst>
                                        </p:cTn>
                                        <p:tgtEl>
                                          <p:spTgt spid="879627"/>
                                        </p:tgtEl>
                                        <p:attrNameLst>
                                          <p:attrName>style.visibility</p:attrName>
                                        </p:attrNameLst>
                                      </p:cBhvr>
                                      <p:to>
                                        <p:strVal val="visible"/>
                                      </p:to>
                                    </p:set>
                                    <p:animEffect transition="in" filter="blinds(horizontal)">
                                      <p:cBhvr>
                                        <p:cTn id="31" dur="500"/>
                                        <p:tgtEl>
                                          <p:spTgt spid="879627"/>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nodeType="clickEffect">
                                  <p:stCondLst>
                                    <p:cond delay="0"/>
                                  </p:stCondLst>
                                  <p:childTnLst>
                                    <p:set>
                                      <p:cBhvr>
                                        <p:cTn id="35" dur="1" fill="hold">
                                          <p:stCondLst>
                                            <p:cond delay="0"/>
                                          </p:stCondLst>
                                        </p:cTn>
                                        <p:tgtEl>
                                          <p:spTgt spid="9"/>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nodeType="clickEffect">
                                  <p:stCondLst>
                                    <p:cond delay="0"/>
                                  </p:stCondLst>
                                  <p:childTnLst>
                                    <p:set>
                                      <p:cBhvr>
                                        <p:cTn id="39" dur="1" fill="hold">
                                          <p:stCondLst>
                                            <p:cond delay="0"/>
                                          </p:stCondLst>
                                        </p:cTn>
                                        <p:tgtEl>
                                          <p:spTgt spid="20"/>
                                        </p:tgtEl>
                                        <p:attrNameLst>
                                          <p:attrName>style.visibility</p:attrName>
                                        </p:attrNameLst>
                                      </p:cBhvr>
                                      <p:to>
                                        <p:strVal val="visible"/>
                                      </p:to>
                                    </p:set>
                                    <p:animEffect transition="in" filter="box(in)">
                                      <p:cBhvr>
                                        <p:cTn id="40" dur="500"/>
                                        <p:tgtEl>
                                          <p:spTgt spid="20"/>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78"/>
                                        </p:tgtEl>
                                        <p:attrNameLst>
                                          <p:attrName>style.visibility</p:attrName>
                                        </p:attrNameLst>
                                      </p:cBhvr>
                                      <p:to>
                                        <p:strVal val="visible"/>
                                      </p:to>
                                    </p:set>
                                    <p:animEffect transition="in" filter="blinds(horizontal)">
                                      <p:cBhvr>
                                        <p:cTn id="45" dur="500"/>
                                        <p:tgtEl>
                                          <p:spTgt spid="78"/>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81"/>
                                        </p:tgtEl>
                                        <p:attrNameLst>
                                          <p:attrName>style.visibility</p:attrName>
                                        </p:attrNameLst>
                                      </p:cBhvr>
                                      <p:to>
                                        <p:strVal val="visible"/>
                                      </p:to>
                                    </p:set>
                                    <p:animEffect transition="in" filter="blinds(horizontal)">
                                      <p:cBhvr>
                                        <p:cTn id="50"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9627" grpId="0" animBg="1"/>
      <p:bldP spid="879628" grpId="0" animBg="1"/>
      <p:bldP spid="879629"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152400"/>
            <a:ext cx="7772400" cy="1143000"/>
          </a:xfrm>
        </p:spPr>
        <p:txBody>
          <a:bodyPr/>
          <a:lstStyle/>
          <a:p>
            <a:r>
              <a:rPr lang="el-GR" sz="3200" dirty="0" smtClean="0">
                <a:latin typeface="Arial" charset="0"/>
              </a:rPr>
              <a:t>Περίπτωση </a:t>
            </a:r>
            <a:r>
              <a:rPr lang="en-US" sz="3200" dirty="0" smtClean="0">
                <a:latin typeface="Arial" charset="0"/>
              </a:rPr>
              <a:t>2: </a:t>
            </a:r>
            <a:r>
              <a:rPr lang="el-GR" sz="3200" dirty="0" smtClean="0">
                <a:latin typeface="Arial" charset="0"/>
              </a:rPr>
              <a:t>Επόμενη Κορυφή στην Ίδια Αλυσίδα</a:t>
            </a:r>
            <a:endParaRPr lang="en-US" sz="3200" dirty="0" smtClean="0">
              <a:solidFill>
                <a:srgbClr val="FFFF00"/>
              </a:solidFill>
              <a:latin typeface="Arial" charset="0"/>
            </a:endParaRPr>
          </a:p>
        </p:txBody>
      </p:sp>
      <p:sp>
        <p:nvSpPr>
          <p:cNvPr id="35844"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35845" name="Text Box 15"/>
          <p:cNvSpPr txBox="1">
            <a:spLocks noChangeArrowheads="1"/>
          </p:cNvSpPr>
          <p:nvPr/>
        </p:nvSpPr>
        <p:spPr bwMode="auto">
          <a:xfrm>
            <a:off x="990600" y="3352800"/>
            <a:ext cx="1143000" cy="646331"/>
          </a:xfrm>
          <a:prstGeom prst="rect">
            <a:avLst/>
          </a:prstGeom>
          <a:noFill/>
          <a:ln w="9525">
            <a:noFill/>
            <a:miter lim="800000"/>
            <a:headEnd/>
            <a:tailEnd/>
          </a:ln>
        </p:spPr>
        <p:txBody>
          <a:bodyPr wrap="square">
            <a:spAutoFit/>
          </a:bodyPr>
          <a:lstStyle/>
          <a:p>
            <a:r>
              <a:rPr lang="el-GR" sz="1800" dirty="0" smtClean="0"/>
              <a:t>τρέχουσα κορυφή</a:t>
            </a:r>
            <a:endParaRPr lang="en-US" sz="1800" dirty="0"/>
          </a:p>
        </p:txBody>
      </p:sp>
      <p:sp>
        <p:nvSpPr>
          <p:cNvPr id="35922" name="Text Box 17"/>
          <p:cNvSpPr txBox="1">
            <a:spLocks noChangeArrowheads="1"/>
          </p:cNvSpPr>
          <p:nvPr/>
        </p:nvSpPr>
        <p:spPr bwMode="auto">
          <a:xfrm>
            <a:off x="2057400" y="3581400"/>
            <a:ext cx="340158" cy="369332"/>
          </a:xfrm>
          <a:prstGeom prst="rect">
            <a:avLst/>
          </a:prstGeom>
          <a:noFill/>
          <a:ln w="9525">
            <a:noFill/>
            <a:miter lim="800000"/>
            <a:headEnd/>
            <a:tailEnd/>
          </a:ln>
        </p:spPr>
        <p:txBody>
          <a:bodyPr wrap="none">
            <a:spAutoFit/>
          </a:bodyPr>
          <a:lstStyle/>
          <a:p>
            <a:r>
              <a:rPr lang="en-US" i="1" dirty="0" err="1" smtClean="0"/>
              <a:t>u</a:t>
            </a:r>
            <a:r>
              <a:rPr lang="en-US" i="1" baseline="-25000" dirty="0" err="1" smtClean="0"/>
              <a:t>j</a:t>
            </a:r>
            <a:endParaRPr lang="en-US" baseline="-25000" dirty="0"/>
          </a:p>
        </p:txBody>
      </p:sp>
      <p:sp>
        <p:nvSpPr>
          <p:cNvPr id="35920" name="Text Box 20"/>
          <p:cNvSpPr txBox="1">
            <a:spLocks noChangeArrowheads="1"/>
          </p:cNvSpPr>
          <p:nvPr/>
        </p:nvSpPr>
        <p:spPr bwMode="auto">
          <a:xfrm>
            <a:off x="2743200" y="3124200"/>
            <a:ext cx="465192" cy="369332"/>
          </a:xfrm>
          <a:prstGeom prst="rect">
            <a:avLst/>
          </a:prstGeom>
          <a:noFill/>
          <a:ln w="9525">
            <a:noFill/>
            <a:miter lim="800000"/>
            <a:headEnd/>
            <a:tailEnd/>
          </a:ln>
        </p:spPr>
        <p:txBody>
          <a:bodyPr wrap="none">
            <a:spAutoFit/>
          </a:bodyPr>
          <a:lstStyle/>
          <a:p>
            <a:r>
              <a:rPr lang="en-US" i="1" dirty="0" smtClean="0"/>
              <a:t>u</a:t>
            </a:r>
            <a:r>
              <a:rPr lang="en-US" i="1" baseline="-25000" dirty="0" smtClean="0"/>
              <a:t>j</a:t>
            </a:r>
            <a:r>
              <a:rPr lang="en-US" baseline="-25000" dirty="0" smtClean="0"/>
              <a:t>-1</a:t>
            </a:r>
            <a:endParaRPr lang="en-US" baseline="-25000" dirty="0"/>
          </a:p>
        </p:txBody>
      </p:sp>
      <p:sp>
        <p:nvSpPr>
          <p:cNvPr id="35918" name="Text Box 23"/>
          <p:cNvSpPr txBox="1">
            <a:spLocks noChangeArrowheads="1"/>
          </p:cNvSpPr>
          <p:nvPr/>
        </p:nvSpPr>
        <p:spPr bwMode="auto">
          <a:xfrm>
            <a:off x="1981200" y="2133600"/>
            <a:ext cx="465192" cy="369332"/>
          </a:xfrm>
          <a:prstGeom prst="rect">
            <a:avLst/>
          </a:prstGeom>
          <a:noFill/>
          <a:ln w="9525">
            <a:noFill/>
            <a:miter lim="800000"/>
            <a:headEnd/>
            <a:tailEnd/>
          </a:ln>
        </p:spPr>
        <p:txBody>
          <a:bodyPr wrap="none">
            <a:spAutoFit/>
          </a:bodyPr>
          <a:lstStyle/>
          <a:p>
            <a:r>
              <a:rPr lang="en-US" i="1" dirty="0" smtClean="0"/>
              <a:t>u</a:t>
            </a:r>
            <a:r>
              <a:rPr lang="en-US" i="1" baseline="-25000" dirty="0" smtClean="0"/>
              <a:t>j</a:t>
            </a:r>
            <a:r>
              <a:rPr lang="en-US" baseline="-25000" dirty="0" smtClean="0"/>
              <a:t>-4</a:t>
            </a:r>
            <a:endParaRPr lang="en-US" baseline="-25000" dirty="0"/>
          </a:p>
        </p:txBody>
      </p:sp>
      <p:sp>
        <p:nvSpPr>
          <p:cNvPr id="35916" name="Text Box 26"/>
          <p:cNvSpPr txBox="1">
            <a:spLocks noChangeArrowheads="1"/>
          </p:cNvSpPr>
          <p:nvPr/>
        </p:nvSpPr>
        <p:spPr bwMode="auto">
          <a:xfrm>
            <a:off x="2362200" y="2819400"/>
            <a:ext cx="465192" cy="369332"/>
          </a:xfrm>
          <a:prstGeom prst="rect">
            <a:avLst/>
          </a:prstGeom>
          <a:noFill/>
          <a:ln w="9525">
            <a:noFill/>
            <a:miter lim="800000"/>
            <a:headEnd/>
            <a:tailEnd/>
          </a:ln>
        </p:spPr>
        <p:txBody>
          <a:bodyPr wrap="none">
            <a:spAutoFit/>
          </a:bodyPr>
          <a:lstStyle/>
          <a:p>
            <a:r>
              <a:rPr lang="en-US" i="1" dirty="0" smtClean="0"/>
              <a:t>u</a:t>
            </a:r>
            <a:r>
              <a:rPr lang="en-US" i="1" baseline="-25000" dirty="0" smtClean="0"/>
              <a:t>j</a:t>
            </a:r>
            <a:r>
              <a:rPr lang="en-US" baseline="-25000" dirty="0" smtClean="0"/>
              <a:t>-2</a:t>
            </a:r>
            <a:endParaRPr lang="en-US" baseline="-25000" dirty="0"/>
          </a:p>
        </p:txBody>
      </p:sp>
      <p:sp>
        <p:nvSpPr>
          <p:cNvPr id="35914" name="Text Box 29"/>
          <p:cNvSpPr txBox="1">
            <a:spLocks noChangeArrowheads="1"/>
          </p:cNvSpPr>
          <p:nvPr/>
        </p:nvSpPr>
        <p:spPr bwMode="auto">
          <a:xfrm>
            <a:off x="2133600" y="2514600"/>
            <a:ext cx="465192" cy="369332"/>
          </a:xfrm>
          <a:prstGeom prst="rect">
            <a:avLst/>
          </a:prstGeom>
          <a:noFill/>
          <a:ln w="9525">
            <a:noFill/>
            <a:miter lim="800000"/>
            <a:headEnd/>
            <a:tailEnd/>
          </a:ln>
        </p:spPr>
        <p:txBody>
          <a:bodyPr wrap="none">
            <a:spAutoFit/>
          </a:bodyPr>
          <a:lstStyle/>
          <a:p>
            <a:r>
              <a:rPr lang="en-US" i="1" dirty="0" smtClean="0"/>
              <a:t>u</a:t>
            </a:r>
            <a:r>
              <a:rPr lang="en-US" i="1" baseline="-25000" dirty="0" smtClean="0"/>
              <a:t>j</a:t>
            </a:r>
            <a:r>
              <a:rPr lang="en-US" baseline="-25000" dirty="0" smtClean="0"/>
              <a:t>-3</a:t>
            </a:r>
            <a:endParaRPr lang="en-US" baseline="-25000" dirty="0"/>
          </a:p>
        </p:txBody>
      </p:sp>
      <p:sp>
        <p:nvSpPr>
          <p:cNvPr id="35851" name="Text Box 32"/>
          <p:cNvSpPr txBox="1">
            <a:spLocks noChangeArrowheads="1"/>
          </p:cNvSpPr>
          <p:nvPr/>
        </p:nvSpPr>
        <p:spPr bwMode="auto">
          <a:xfrm>
            <a:off x="3429000" y="1447800"/>
            <a:ext cx="5562600" cy="707886"/>
          </a:xfrm>
          <a:prstGeom prst="rect">
            <a:avLst/>
          </a:prstGeom>
          <a:noFill/>
          <a:ln w="9525">
            <a:noFill/>
            <a:miter lim="800000"/>
            <a:headEnd/>
            <a:tailEnd/>
          </a:ln>
        </p:spPr>
        <p:txBody>
          <a:bodyPr wrap="square">
            <a:spAutoFit/>
          </a:bodyPr>
          <a:lstStyle/>
          <a:p>
            <a:r>
              <a:rPr lang="el-GR" sz="2000" dirty="0" smtClean="0"/>
              <a:t>Οι κορυφές που μπορούν να συνδεθούν στην τρέχουσα κορυφή είναι εντός της στοίβας.</a:t>
            </a:r>
            <a:endParaRPr lang="en-US" sz="2000" dirty="0"/>
          </a:p>
        </p:txBody>
      </p:sp>
      <p:grpSp>
        <p:nvGrpSpPr>
          <p:cNvPr id="7" name="Group 33"/>
          <p:cNvGrpSpPr>
            <a:grpSpLocks/>
          </p:cNvGrpSpPr>
          <p:nvPr/>
        </p:nvGrpSpPr>
        <p:grpSpPr bwMode="auto">
          <a:xfrm>
            <a:off x="1295400" y="4724399"/>
            <a:ext cx="685800" cy="533400"/>
            <a:chOff x="816" y="3072"/>
            <a:chExt cx="432" cy="336"/>
          </a:xfrm>
        </p:grpSpPr>
        <p:sp>
          <p:nvSpPr>
            <p:cNvPr id="35910" name="Rectangle 34"/>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5912" name="Text Box 36"/>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-2</a:t>
              </a:r>
            </a:p>
          </p:txBody>
        </p:sp>
      </p:grpSp>
      <p:grpSp>
        <p:nvGrpSpPr>
          <p:cNvPr id="9" name="Group 38"/>
          <p:cNvGrpSpPr>
            <a:grpSpLocks/>
          </p:cNvGrpSpPr>
          <p:nvPr/>
        </p:nvGrpSpPr>
        <p:grpSpPr bwMode="auto">
          <a:xfrm>
            <a:off x="1295400" y="6324600"/>
            <a:ext cx="685800" cy="533400"/>
            <a:chOff x="816" y="3072"/>
            <a:chExt cx="432" cy="336"/>
          </a:xfrm>
        </p:grpSpPr>
        <p:sp>
          <p:nvSpPr>
            <p:cNvPr id="35906" name="Rectangle 39"/>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5908" name="Text Box 41"/>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-5</a:t>
              </a:r>
              <a:endParaRPr lang="en-US" sz="2400" i="1" baseline="-25000" dirty="0"/>
            </a:p>
          </p:txBody>
        </p:sp>
      </p:grpSp>
      <p:grpSp>
        <p:nvGrpSpPr>
          <p:cNvPr id="11" name="Group 43"/>
          <p:cNvGrpSpPr>
            <a:grpSpLocks/>
          </p:cNvGrpSpPr>
          <p:nvPr/>
        </p:nvGrpSpPr>
        <p:grpSpPr bwMode="auto">
          <a:xfrm>
            <a:off x="1295400" y="5791200"/>
            <a:ext cx="685800" cy="533400"/>
            <a:chOff x="816" y="3072"/>
            <a:chExt cx="432" cy="336"/>
          </a:xfrm>
        </p:grpSpPr>
        <p:sp>
          <p:nvSpPr>
            <p:cNvPr id="35902" name="Rectangle 44"/>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5904" name="Text Box 46"/>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-4</a:t>
              </a:r>
              <a:endParaRPr lang="en-US" sz="2400" baseline="-25000" dirty="0"/>
            </a:p>
          </p:txBody>
        </p:sp>
      </p:grpSp>
      <p:grpSp>
        <p:nvGrpSpPr>
          <p:cNvPr id="13" name="Group 48"/>
          <p:cNvGrpSpPr>
            <a:grpSpLocks/>
          </p:cNvGrpSpPr>
          <p:nvPr/>
        </p:nvGrpSpPr>
        <p:grpSpPr bwMode="auto">
          <a:xfrm>
            <a:off x="1295400" y="5257799"/>
            <a:ext cx="685800" cy="533400"/>
            <a:chOff x="816" y="3072"/>
            <a:chExt cx="432" cy="336"/>
          </a:xfrm>
        </p:grpSpPr>
        <p:sp>
          <p:nvSpPr>
            <p:cNvPr id="35898" name="Rectangle 49"/>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5900" name="Text Box 51"/>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-3</a:t>
              </a:r>
              <a:endParaRPr lang="en-US" sz="2400" i="1" baseline="-25000" dirty="0" smtClean="0"/>
            </a:p>
          </p:txBody>
        </p:sp>
      </p:grpSp>
      <p:grpSp>
        <p:nvGrpSpPr>
          <p:cNvPr id="15" name="Group 53"/>
          <p:cNvGrpSpPr>
            <a:grpSpLocks/>
          </p:cNvGrpSpPr>
          <p:nvPr/>
        </p:nvGrpSpPr>
        <p:grpSpPr bwMode="auto">
          <a:xfrm>
            <a:off x="3962400" y="2438403"/>
            <a:ext cx="5121284" cy="1016001"/>
            <a:chOff x="2496" y="1831"/>
            <a:chExt cx="3226" cy="640"/>
          </a:xfrm>
        </p:grpSpPr>
        <p:sp>
          <p:nvSpPr>
            <p:cNvPr id="35896" name="AutoShape 54"/>
            <p:cNvSpPr>
              <a:spLocks noChangeArrowheads="1"/>
            </p:cNvSpPr>
            <p:nvPr/>
          </p:nvSpPr>
          <p:spPr bwMode="auto">
            <a:xfrm>
              <a:off x="2496" y="1872"/>
              <a:ext cx="192" cy="144"/>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35897" name="Text Box 55"/>
            <p:cNvSpPr txBox="1">
              <a:spLocks noChangeArrowheads="1"/>
            </p:cNvSpPr>
            <p:nvPr/>
          </p:nvSpPr>
          <p:spPr bwMode="auto">
            <a:xfrm>
              <a:off x="2726" y="1831"/>
              <a:ext cx="2996" cy="640"/>
            </a:xfrm>
            <a:prstGeom prst="rect">
              <a:avLst/>
            </a:prstGeom>
            <a:noFill/>
            <a:ln w="9525">
              <a:noFill/>
              <a:miter lim="800000"/>
              <a:headEnd/>
              <a:tailEnd/>
            </a:ln>
          </p:spPr>
          <p:txBody>
            <a:bodyPr wrap="none">
              <a:spAutoFit/>
            </a:bodyPr>
            <a:lstStyle/>
            <a:p>
              <a:r>
                <a:rPr lang="el-GR" sz="2000" dirty="0" smtClean="0"/>
                <a:t>Εξαγωγή μίας κορυφής από τη στοίβα.</a:t>
              </a:r>
              <a:endParaRPr lang="en-US" sz="2000" dirty="0"/>
            </a:p>
            <a:p>
              <a:endParaRPr lang="en-US" sz="2000" dirty="0"/>
            </a:p>
            <a:p>
              <a:r>
                <a:rPr lang="el-GR" sz="2000" dirty="0" smtClean="0"/>
                <a:t>Υπάρχει μία ακμή με την τρέχουσα κορυφή.</a:t>
              </a:r>
              <a:endParaRPr lang="en-US" sz="2000" dirty="0"/>
            </a:p>
          </p:txBody>
        </p:sp>
      </p:grpSp>
      <p:grpSp>
        <p:nvGrpSpPr>
          <p:cNvPr id="16" name="Group 56"/>
          <p:cNvGrpSpPr>
            <a:grpSpLocks/>
          </p:cNvGrpSpPr>
          <p:nvPr/>
        </p:nvGrpSpPr>
        <p:grpSpPr bwMode="auto">
          <a:xfrm>
            <a:off x="2743200" y="5257800"/>
            <a:ext cx="685800" cy="533400"/>
            <a:chOff x="816" y="3072"/>
            <a:chExt cx="432" cy="336"/>
          </a:xfrm>
        </p:grpSpPr>
        <p:sp>
          <p:nvSpPr>
            <p:cNvPr id="35892" name="Rectangle 57"/>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5894" name="Text Box 59"/>
            <p:cNvSpPr txBox="1">
              <a:spLocks noChangeArrowheads="1"/>
            </p:cNvSpPr>
            <p:nvPr/>
          </p:nvSpPr>
          <p:spPr bwMode="auto">
            <a:xfrm>
              <a:off x="816" y="3072"/>
              <a:ext cx="248" cy="291"/>
            </a:xfrm>
            <a:prstGeom prst="rect">
              <a:avLst/>
            </a:prstGeom>
            <a:noFill/>
            <a:ln w="9525">
              <a:noFill/>
              <a:miter lim="800000"/>
              <a:headEnd/>
              <a:tailEnd/>
            </a:ln>
          </p:spPr>
          <p:txBody>
            <a:bodyPr wrap="none">
              <a:spAutoFit/>
            </a:bodyPr>
            <a:lstStyle/>
            <a:p>
              <a:r>
                <a:rPr lang="en-US" sz="2400" i="1" dirty="0" err="1" smtClean="0"/>
                <a:t>u</a:t>
              </a:r>
              <a:r>
                <a:rPr lang="en-US" sz="2400" i="1" baseline="-25000" dirty="0" err="1" smtClean="0"/>
                <a:t>j</a:t>
              </a:r>
              <a:endParaRPr lang="en-US" sz="2400" i="1" baseline="-25000" dirty="0"/>
            </a:p>
          </p:txBody>
        </p:sp>
      </p:grpSp>
      <p:grpSp>
        <p:nvGrpSpPr>
          <p:cNvPr id="18" name="Group 61"/>
          <p:cNvGrpSpPr>
            <a:grpSpLocks/>
          </p:cNvGrpSpPr>
          <p:nvPr/>
        </p:nvGrpSpPr>
        <p:grpSpPr bwMode="auto">
          <a:xfrm>
            <a:off x="2743200" y="6324600"/>
            <a:ext cx="685800" cy="533400"/>
            <a:chOff x="816" y="3072"/>
            <a:chExt cx="432" cy="336"/>
          </a:xfrm>
        </p:grpSpPr>
        <p:sp>
          <p:nvSpPr>
            <p:cNvPr id="35888" name="Rectangle 62"/>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5890" name="Text Box 64"/>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-5</a:t>
              </a:r>
              <a:endParaRPr lang="en-US" sz="2400" i="1" baseline="-25000" dirty="0"/>
            </a:p>
          </p:txBody>
        </p:sp>
      </p:grpSp>
      <p:grpSp>
        <p:nvGrpSpPr>
          <p:cNvPr id="20" name="Group 66"/>
          <p:cNvGrpSpPr>
            <a:grpSpLocks/>
          </p:cNvGrpSpPr>
          <p:nvPr/>
        </p:nvGrpSpPr>
        <p:grpSpPr bwMode="auto">
          <a:xfrm>
            <a:off x="3962400" y="3886204"/>
            <a:ext cx="5181601" cy="1016001"/>
            <a:chOff x="2496" y="1831"/>
            <a:chExt cx="3264" cy="640"/>
          </a:xfrm>
        </p:grpSpPr>
        <p:sp>
          <p:nvSpPr>
            <p:cNvPr id="35886" name="AutoShape 67"/>
            <p:cNvSpPr>
              <a:spLocks noChangeArrowheads="1"/>
            </p:cNvSpPr>
            <p:nvPr/>
          </p:nvSpPr>
          <p:spPr bwMode="auto">
            <a:xfrm>
              <a:off x="2496" y="1872"/>
              <a:ext cx="192" cy="144"/>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35887" name="Text Box 68"/>
            <p:cNvSpPr txBox="1">
              <a:spLocks noChangeArrowheads="1"/>
            </p:cNvSpPr>
            <p:nvPr/>
          </p:nvSpPr>
          <p:spPr bwMode="auto">
            <a:xfrm>
              <a:off x="2726" y="1831"/>
              <a:ext cx="3034" cy="640"/>
            </a:xfrm>
            <a:prstGeom prst="rect">
              <a:avLst/>
            </a:prstGeom>
            <a:noFill/>
            <a:ln w="9525">
              <a:noFill/>
              <a:miter lim="800000"/>
              <a:headEnd/>
              <a:tailEnd/>
            </a:ln>
          </p:spPr>
          <p:txBody>
            <a:bodyPr wrap="square">
              <a:spAutoFit/>
            </a:bodyPr>
            <a:lstStyle/>
            <a:p>
              <a:r>
                <a:rPr lang="el-GR" sz="2000" dirty="0" smtClean="0"/>
                <a:t>Εξαγωγή άλλων κορυφών όσο οι διαγώνιες από την τρέχουσα κορυφή είναι στο εσωτερικό</a:t>
              </a:r>
              <a:r>
                <a:rPr lang="en-US" sz="2000" dirty="0" smtClean="0"/>
                <a:t>.</a:t>
              </a:r>
              <a:endParaRPr lang="en-US" sz="2000" dirty="0"/>
            </a:p>
          </p:txBody>
        </p:sp>
      </p:grpSp>
      <p:sp>
        <p:nvSpPr>
          <p:cNvPr id="35860" name="Freeform 70"/>
          <p:cNvSpPr>
            <a:spLocks/>
          </p:cNvSpPr>
          <p:nvPr/>
        </p:nvSpPr>
        <p:spPr bwMode="auto">
          <a:xfrm>
            <a:off x="609600" y="1752600"/>
            <a:ext cx="2133600" cy="2209800"/>
          </a:xfrm>
          <a:custGeom>
            <a:avLst/>
            <a:gdLst>
              <a:gd name="T0" fmla="*/ 0 w 1344"/>
              <a:gd name="T1" fmla="*/ 1392 h 1392"/>
              <a:gd name="T2" fmla="*/ 816 w 1344"/>
              <a:gd name="T3" fmla="*/ 0 h 1392"/>
              <a:gd name="T4" fmla="*/ 816 w 1344"/>
              <a:gd name="T5" fmla="*/ 432 h 1392"/>
              <a:gd name="T6" fmla="*/ 912 w 1344"/>
              <a:gd name="T7" fmla="*/ 720 h 1392"/>
              <a:gd name="T8" fmla="*/ 1104 w 1344"/>
              <a:gd name="T9" fmla="*/ 912 h 1392"/>
              <a:gd name="T10" fmla="*/ 1344 w 1344"/>
              <a:gd name="T11" fmla="*/ 1008 h 1392"/>
              <a:gd name="T12" fmla="*/ 1056 w 1344"/>
              <a:gd name="T13" fmla="*/ 1152 h 1392"/>
              <a:gd name="T14" fmla="*/ 0 60000 65536"/>
              <a:gd name="T15" fmla="*/ 0 60000 65536"/>
              <a:gd name="T16" fmla="*/ 0 60000 65536"/>
              <a:gd name="T17" fmla="*/ 0 60000 65536"/>
              <a:gd name="T18" fmla="*/ 0 60000 65536"/>
              <a:gd name="T19" fmla="*/ 0 60000 65536"/>
              <a:gd name="T20" fmla="*/ 0 60000 65536"/>
              <a:gd name="T21" fmla="*/ 0 w 1344"/>
              <a:gd name="T22" fmla="*/ 0 h 1392"/>
              <a:gd name="T23" fmla="*/ 1344 w 1344"/>
              <a:gd name="T24" fmla="*/ 1392 h 139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44" h="1392">
                <a:moveTo>
                  <a:pt x="0" y="1392"/>
                </a:moveTo>
                <a:lnTo>
                  <a:pt x="816" y="0"/>
                </a:lnTo>
                <a:lnTo>
                  <a:pt x="816" y="432"/>
                </a:lnTo>
                <a:lnTo>
                  <a:pt x="912" y="720"/>
                </a:lnTo>
                <a:lnTo>
                  <a:pt x="1104" y="912"/>
                </a:lnTo>
                <a:lnTo>
                  <a:pt x="1344" y="1008"/>
                </a:lnTo>
                <a:lnTo>
                  <a:pt x="1056" y="1152"/>
                </a:lnTo>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35861" name="Oval 71"/>
          <p:cNvSpPr>
            <a:spLocks noChangeArrowheads="1"/>
          </p:cNvSpPr>
          <p:nvPr/>
        </p:nvSpPr>
        <p:spPr bwMode="auto">
          <a:xfrm>
            <a:off x="2209800" y="35052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5884" name="Text Box 73"/>
          <p:cNvSpPr txBox="1">
            <a:spLocks noChangeArrowheads="1"/>
          </p:cNvSpPr>
          <p:nvPr/>
        </p:nvSpPr>
        <p:spPr bwMode="auto">
          <a:xfrm>
            <a:off x="1905000" y="1447800"/>
            <a:ext cx="465192" cy="369332"/>
          </a:xfrm>
          <a:prstGeom prst="rect">
            <a:avLst/>
          </a:prstGeom>
          <a:noFill/>
          <a:ln w="9525">
            <a:noFill/>
            <a:miter lim="800000"/>
            <a:headEnd/>
            <a:tailEnd/>
          </a:ln>
        </p:spPr>
        <p:txBody>
          <a:bodyPr wrap="none">
            <a:spAutoFit/>
          </a:bodyPr>
          <a:lstStyle/>
          <a:p>
            <a:r>
              <a:rPr lang="en-US" i="1" dirty="0" smtClean="0"/>
              <a:t>u</a:t>
            </a:r>
            <a:r>
              <a:rPr lang="en-US" i="1" baseline="-25000" dirty="0" smtClean="0"/>
              <a:t>j</a:t>
            </a:r>
            <a:r>
              <a:rPr lang="en-US" baseline="-25000" dirty="0" smtClean="0"/>
              <a:t>-5</a:t>
            </a:r>
            <a:endParaRPr lang="en-US" baseline="-25000" dirty="0"/>
          </a:p>
        </p:txBody>
      </p:sp>
      <p:sp>
        <p:nvSpPr>
          <p:cNvPr id="35863" name="Oval 76"/>
          <p:cNvSpPr>
            <a:spLocks noChangeArrowheads="1"/>
          </p:cNvSpPr>
          <p:nvPr/>
        </p:nvSpPr>
        <p:spPr bwMode="auto">
          <a:xfrm>
            <a:off x="2330450" y="317182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5864" name="Oval 77"/>
          <p:cNvSpPr>
            <a:spLocks noChangeArrowheads="1"/>
          </p:cNvSpPr>
          <p:nvPr/>
        </p:nvSpPr>
        <p:spPr bwMode="auto">
          <a:xfrm>
            <a:off x="2667000" y="32766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5865" name="Oval 78"/>
          <p:cNvSpPr>
            <a:spLocks noChangeArrowheads="1"/>
          </p:cNvSpPr>
          <p:nvPr/>
        </p:nvSpPr>
        <p:spPr bwMode="auto">
          <a:xfrm>
            <a:off x="2019300" y="2824163"/>
            <a:ext cx="109538"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35866" name="Oval 79"/>
          <p:cNvSpPr>
            <a:spLocks noChangeArrowheads="1"/>
          </p:cNvSpPr>
          <p:nvPr/>
        </p:nvSpPr>
        <p:spPr bwMode="auto">
          <a:xfrm>
            <a:off x="1846263" y="2362200"/>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5867" name="Oval 80"/>
          <p:cNvSpPr>
            <a:spLocks noChangeArrowheads="1"/>
          </p:cNvSpPr>
          <p:nvPr/>
        </p:nvSpPr>
        <p:spPr bwMode="auto">
          <a:xfrm>
            <a:off x="1846263" y="1690688"/>
            <a:ext cx="109537" cy="109537"/>
          </a:xfrm>
          <a:prstGeom prst="ellipse">
            <a:avLst/>
          </a:prstGeom>
          <a:solidFill>
            <a:srgbClr val="C00000"/>
          </a:solidFill>
          <a:ln w="9525">
            <a:solidFill>
              <a:srgbClr val="C00000"/>
            </a:solidFill>
            <a:round/>
            <a:headEnd/>
            <a:tailEnd/>
          </a:ln>
        </p:spPr>
        <p:txBody>
          <a:bodyPr wrap="none" anchor="ctr"/>
          <a:lstStyle/>
          <a:p>
            <a:endParaRPr lang="en-US"/>
          </a:p>
        </p:txBody>
      </p:sp>
      <p:grpSp>
        <p:nvGrpSpPr>
          <p:cNvPr id="22" name="Group 81"/>
          <p:cNvGrpSpPr>
            <a:grpSpLocks/>
          </p:cNvGrpSpPr>
          <p:nvPr/>
        </p:nvGrpSpPr>
        <p:grpSpPr bwMode="auto">
          <a:xfrm>
            <a:off x="3997325" y="5257803"/>
            <a:ext cx="5146675" cy="1016001"/>
            <a:chOff x="2496" y="1831"/>
            <a:chExt cx="3242" cy="640"/>
          </a:xfrm>
        </p:grpSpPr>
        <p:sp>
          <p:nvSpPr>
            <p:cNvPr id="35882" name="AutoShape 82"/>
            <p:cNvSpPr>
              <a:spLocks noChangeArrowheads="1"/>
            </p:cNvSpPr>
            <p:nvPr/>
          </p:nvSpPr>
          <p:spPr bwMode="auto">
            <a:xfrm>
              <a:off x="2496" y="1872"/>
              <a:ext cx="192" cy="144"/>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35883" name="Text Box 83"/>
            <p:cNvSpPr txBox="1">
              <a:spLocks noChangeArrowheads="1"/>
            </p:cNvSpPr>
            <p:nvPr/>
          </p:nvSpPr>
          <p:spPr bwMode="auto">
            <a:xfrm>
              <a:off x="2726" y="1831"/>
              <a:ext cx="3012" cy="640"/>
            </a:xfrm>
            <a:prstGeom prst="rect">
              <a:avLst/>
            </a:prstGeom>
            <a:noFill/>
            <a:ln w="9525">
              <a:noFill/>
              <a:miter lim="800000"/>
              <a:headEnd/>
              <a:tailEnd/>
            </a:ln>
          </p:spPr>
          <p:txBody>
            <a:bodyPr wrap="square">
              <a:spAutoFit/>
            </a:bodyPr>
            <a:lstStyle/>
            <a:p>
              <a:r>
                <a:rPr lang="el-GR" sz="2000" dirty="0" smtClean="0"/>
                <a:t>Εισαγωγή της τελευταίας εξαχθείσας κορυφής στη στοίβα και έπειτα της τρέχουσας κορυφής.</a:t>
              </a:r>
              <a:endParaRPr lang="en-US" sz="2000" dirty="0"/>
            </a:p>
          </p:txBody>
        </p:sp>
      </p:grpSp>
      <p:grpSp>
        <p:nvGrpSpPr>
          <p:cNvPr id="23" name="Group 84"/>
          <p:cNvGrpSpPr>
            <a:grpSpLocks/>
          </p:cNvGrpSpPr>
          <p:nvPr/>
        </p:nvGrpSpPr>
        <p:grpSpPr bwMode="auto">
          <a:xfrm>
            <a:off x="1295400" y="4191000"/>
            <a:ext cx="685800" cy="533400"/>
            <a:chOff x="816" y="3072"/>
            <a:chExt cx="432" cy="336"/>
          </a:xfrm>
        </p:grpSpPr>
        <p:sp>
          <p:nvSpPr>
            <p:cNvPr id="35878" name="Rectangle 85"/>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5880" name="Text Box 87"/>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-1</a:t>
              </a:r>
              <a:endParaRPr lang="en-US" sz="2400" i="1" baseline="-25000" dirty="0"/>
            </a:p>
          </p:txBody>
        </p:sp>
      </p:grpSp>
      <p:sp>
        <p:nvSpPr>
          <p:cNvPr id="881758" name="Line 94"/>
          <p:cNvSpPr>
            <a:spLocks noChangeShapeType="1"/>
          </p:cNvSpPr>
          <p:nvPr/>
        </p:nvSpPr>
        <p:spPr bwMode="auto">
          <a:xfrm flipV="1">
            <a:off x="2286000" y="3276600"/>
            <a:ext cx="76200" cy="228600"/>
          </a:xfrm>
          <a:prstGeom prst="line">
            <a:avLst/>
          </a:prstGeom>
          <a:noFill/>
          <a:ln w="25400">
            <a:solidFill>
              <a:schemeClr val="accent6">
                <a:lumMod val="75000"/>
              </a:schemeClr>
            </a:solidFill>
            <a:prstDash val="dash"/>
            <a:round/>
            <a:headEnd/>
            <a:tailEnd/>
          </a:ln>
        </p:spPr>
        <p:txBody>
          <a:bodyPr/>
          <a:lstStyle/>
          <a:p>
            <a:endParaRPr lang="en-US"/>
          </a:p>
        </p:txBody>
      </p:sp>
      <p:sp>
        <p:nvSpPr>
          <p:cNvPr id="881759" name="Line 95"/>
          <p:cNvSpPr>
            <a:spLocks noChangeShapeType="1"/>
          </p:cNvSpPr>
          <p:nvPr/>
        </p:nvSpPr>
        <p:spPr bwMode="auto">
          <a:xfrm flipH="1" flipV="1">
            <a:off x="2057400" y="2895600"/>
            <a:ext cx="228600" cy="685800"/>
          </a:xfrm>
          <a:prstGeom prst="line">
            <a:avLst/>
          </a:prstGeom>
          <a:noFill/>
          <a:ln w="25400">
            <a:solidFill>
              <a:schemeClr val="accent6">
                <a:lumMod val="75000"/>
              </a:schemeClr>
            </a:solidFill>
            <a:prstDash val="dash"/>
            <a:round/>
            <a:headEnd/>
            <a:tailEnd/>
          </a:ln>
        </p:spPr>
        <p:txBody>
          <a:bodyPr/>
          <a:lstStyle/>
          <a:p>
            <a:endParaRPr lang="en-US"/>
          </a:p>
        </p:txBody>
      </p:sp>
      <p:sp>
        <p:nvSpPr>
          <p:cNvPr id="881760" name="Line 96"/>
          <p:cNvSpPr>
            <a:spLocks noChangeShapeType="1"/>
          </p:cNvSpPr>
          <p:nvPr/>
        </p:nvSpPr>
        <p:spPr bwMode="auto">
          <a:xfrm flipH="1" flipV="1">
            <a:off x="1905000" y="2438400"/>
            <a:ext cx="304800" cy="1143000"/>
          </a:xfrm>
          <a:prstGeom prst="line">
            <a:avLst/>
          </a:prstGeom>
          <a:noFill/>
          <a:ln w="25400">
            <a:solidFill>
              <a:schemeClr val="accent6">
                <a:lumMod val="75000"/>
              </a:schemeClr>
            </a:solidFill>
            <a:prstDash val="dash"/>
            <a:round/>
            <a:headEnd/>
            <a:tailEnd/>
          </a:ln>
        </p:spPr>
        <p:txBody>
          <a:bodyPr/>
          <a:lstStyle/>
          <a:p>
            <a:endParaRPr lang="en-US"/>
          </a:p>
        </p:txBody>
      </p:sp>
      <p:grpSp>
        <p:nvGrpSpPr>
          <p:cNvPr id="25" name="Group 97"/>
          <p:cNvGrpSpPr>
            <a:grpSpLocks/>
          </p:cNvGrpSpPr>
          <p:nvPr/>
        </p:nvGrpSpPr>
        <p:grpSpPr bwMode="auto">
          <a:xfrm>
            <a:off x="2743200" y="5791200"/>
            <a:ext cx="685800" cy="533400"/>
            <a:chOff x="816" y="3072"/>
            <a:chExt cx="432" cy="336"/>
          </a:xfrm>
        </p:grpSpPr>
        <p:sp>
          <p:nvSpPr>
            <p:cNvPr id="35874" name="Rectangle 98"/>
            <p:cNvSpPr>
              <a:spLocks noChangeArrowheads="1"/>
            </p:cNvSpPr>
            <p:nvPr/>
          </p:nvSpPr>
          <p:spPr bwMode="auto">
            <a:xfrm>
              <a:off x="816" y="307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5876" name="Text Box 100"/>
            <p:cNvSpPr txBox="1">
              <a:spLocks noChangeArrowheads="1"/>
            </p:cNvSpPr>
            <p:nvPr/>
          </p:nvSpPr>
          <p:spPr bwMode="auto">
            <a:xfrm>
              <a:off x="816" y="3072"/>
              <a:ext cx="353" cy="291"/>
            </a:xfrm>
            <a:prstGeom prst="rect">
              <a:avLst/>
            </a:prstGeom>
            <a:noFill/>
            <a:ln w="9525">
              <a:noFill/>
              <a:miter lim="800000"/>
              <a:headEnd/>
              <a:tailEnd/>
            </a:ln>
          </p:spPr>
          <p:txBody>
            <a:bodyPr wrap="none">
              <a:spAutoFit/>
            </a:bodyPr>
            <a:lstStyle/>
            <a:p>
              <a:r>
                <a:rPr lang="en-US" sz="2400" i="1" dirty="0" smtClean="0"/>
                <a:t>u</a:t>
              </a:r>
              <a:r>
                <a:rPr lang="en-US" sz="2400" i="1" baseline="-25000" dirty="0" smtClean="0"/>
                <a:t>j</a:t>
              </a:r>
              <a:r>
                <a:rPr lang="en-US" sz="2400" baseline="-25000" dirty="0" smtClean="0"/>
                <a:t>-4</a:t>
              </a:r>
              <a:endParaRPr lang="en-US" sz="2400" i="1" baseline="-250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ox(i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23"/>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nodeType="click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box(in)">
                                      <p:cBhvr>
                                        <p:cTn id="16" dur="500"/>
                                        <p:tgtEl>
                                          <p:spTgt spid="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7"/>
                                        </p:tgtEl>
                                        <p:attrNameLst>
                                          <p:attrName>style.visibility</p:attrName>
                                        </p:attrNameLst>
                                      </p:cBhvr>
                                      <p:to>
                                        <p:strVal val="hidden"/>
                                      </p:to>
                                    </p:set>
                                  </p:childTnLst>
                                </p:cTn>
                              </p:par>
                            </p:childTnLst>
                          </p:cTn>
                        </p:par>
                        <p:par>
                          <p:cTn id="21" fill="hold">
                            <p:stCondLst>
                              <p:cond delay="0"/>
                            </p:stCondLst>
                            <p:childTnLst>
                              <p:par>
                                <p:cTn id="22" presetID="3" presetClass="entr" presetSubtype="10" fill="hold" grpId="0" nodeType="afterEffect">
                                  <p:stCondLst>
                                    <p:cond delay="0"/>
                                  </p:stCondLst>
                                  <p:childTnLst>
                                    <p:set>
                                      <p:cBhvr>
                                        <p:cTn id="23" dur="1" fill="hold">
                                          <p:stCondLst>
                                            <p:cond delay="0"/>
                                          </p:stCondLst>
                                        </p:cTn>
                                        <p:tgtEl>
                                          <p:spTgt spid="881758"/>
                                        </p:tgtEl>
                                        <p:attrNameLst>
                                          <p:attrName>style.visibility</p:attrName>
                                        </p:attrNameLst>
                                      </p:cBhvr>
                                      <p:to>
                                        <p:strVal val="visible"/>
                                      </p:to>
                                    </p:set>
                                    <p:animEffect transition="in" filter="blinds(horizontal)">
                                      <p:cBhvr>
                                        <p:cTn id="24" dur="500"/>
                                        <p:tgtEl>
                                          <p:spTgt spid="881758"/>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13"/>
                                        </p:tgtEl>
                                        <p:attrNameLst>
                                          <p:attrName>style.visibility</p:attrName>
                                        </p:attrNameLst>
                                      </p:cBhvr>
                                      <p:to>
                                        <p:strVal val="hidden"/>
                                      </p:to>
                                    </p:set>
                                  </p:childTnLst>
                                </p:cTn>
                              </p:par>
                            </p:childTnLst>
                          </p:cTn>
                        </p:par>
                        <p:par>
                          <p:cTn id="29" fill="hold">
                            <p:stCondLst>
                              <p:cond delay="0"/>
                            </p:stCondLst>
                            <p:childTnLst>
                              <p:par>
                                <p:cTn id="30" presetID="3" presetClass="entr" presetSubtype="10" fill="hold" grpId="0" nodeType="afterEffect">
                                  <p:stCondLst>
                                    <p:cond delay="0"/>
                                  </p:stCondLst>
                                  <p:childTnLst>
                                    <p:set>
                                      <p:cBhvr>
                                        <p:cTn id="31" dur="1" fill="hold">
                                          <p:stCondLst>
                                            <p:cond delay="0"/>
                                          </p:stCondLst>
                                        </p:cTn>
                                        <p:tgtEl>
                                          <p:spTgt spid="881759"/>
                                        </p:tgtEl>
                                        <p:attrNameLst>
                                          <p:attrName>style.visibility</p:attrName>
                                        </p:attrNameLst>
                                      </p:cBhvr>
                                      <p:to>
                                        <p:strVal val="visible"/>
                                      </p:to>
                                    </p:set>
                                    <p:animEffect transition="in" filter="blinds(horizontal)">
                                      <p:cBhvr>
                                        <p:cTn id="32" dur="500"/>
                                        <p:tgtEl>
                                          <p:spTgt spid="881759"/>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11"/>
                                        </p:tgtEl>
                                        <p:attrNameLst>
                                          <p:attrName>style.visibility</p:attrName>
                                        </p:attrNameLst>
                                      </p:cBhvr>
                                      <p:to>
                                        <p:strVal val="hidden"/>
                                      </p:to>
                                    </p:set>
                                  </p:childTnLst>
                                </p:cTn>
                              </p:par>
                              <p:par>
                                <p:cTn id="37" presetID="3" presetClass="entr" presetSubtype="10" fill="hold" grpId="0" nodeType="withEffect">
                                  <p:stCondLst>
                                    <p:cond delay="0"/>
                                  </p:stCondLst>
                                  <p:childTnLst>
                                    <p:set>
                                      <p:cBhvr>
                                        <p:cTn id="38" dur="1" fill="hold">
                                          <p:stCondLst>
                                            <p:cond delay="0"/>
                                          </p:stCondLst>
                                        </p:cTn>
                                        <p:tgtEl>
                                          <p:spTgt spid="881760"/>
                                        </p:tgtEl>
                                        <p:attrNameLst>
                                          <p:attrName>style.visibility</p:attrName>
                                        </p:attrNameLst>
                                      </p:cBhvr>
                                      <p:to>
                                        <p:strVal val="visible"/>
                                      </p:to>
                                    </p:set>
                                    <p:animEffect transition="in" filter="blinds(horizontal)">
                                      <p:cBhvr>
                                        <p:cTn id="39" dur="500"/>
                                        <p:tgtEl>
                                          <p:spTgt spid="881760"/>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nodeType="click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box(in)">
                                      <p:cBhvr>
                                        <p:cTn id="44" dur="500"/>
                                        <p:tgtEl>
                                          <p:spTgt spid="22"/>
                                        </p:tgtEl>
                                      </p:cBhvr>
                                    </p:animEffec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nodeType="clickEffect">
                                  <p:stCondLst>
                                    <p:cond delay="0"/>
                                  </p:stCondLst>
                                  <p:childTnLst>
                                    <p:set>
                                      <p:cBhvr>
                                        <p:cTn id="48" dur="1" fill="hold">
                                          <p:stCondLst>
                                            <p:cond delay="0"/>
                                          </p:stCondLst>
                                        </p:cTn>
                                        <p:tgtEl>
                                          <p:spTgt spid="9"/>
                                        </p:tgtEl>
                                        <p:attrNameLst>
                                          <p:attrName>style.visibility</p:attrName>
                                        </p:attrNameLst>
                                      </p:cBhvr>
                                      <p:to>
                                        <p:strVal val="hidden"/>
                                      </p:to>
                                    </p:set>
                                  </p:childTnLst>
                                </p:cTn>
                              </p:par>
                              <p:par>
                                <p:cTn id="49" presetID="1" presetClass="entr" presetSubtype="0" fill="hold" nodeType="with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par>
                          <p:cTn id="51" fill="hold">
                            <p:stCondLst>
                              <p:cond delay="0"/>
                            </p:stCondLst>
                            <p:childTnLst>
                              <p:par>
                                <p:cTn id="52" presetID="1" presetClass="entr" presetSubtype="0" fill="hold" nodeType="afterEffect">
                                  <p:stCondLst>
                                    <p:cond delay="500"/>
                                  </p:stCondLst>
                                  <p:childTnLst>
                                    <p:set>
                                      <p:cBhvr>
                                        <p:cTn id="53" dur="1" fill="hold">
                                          <p:stCondLst>
                                            <p:cond delay="0"/>
                                          </p:stCondLst>
                                        </p:cTn>
                                        <p:tgtEl>
                                          <p:spTgt spid="25"/>
                                        </p:tgtEl>
                                        <p:attrNameLst>
                                          <p:attrName>style.visibility</p:attrName>
                                        </p:attrNameLst>
                                      </p:cBhvr>
                                      <p:to>
                                        <p:strVal val="visible"/>
                                      </p:to>
                                    </p:set>
                                  </p:childTnLst>
                                </p:cTn>
                              </p:par>
                            </p:childTnLst>
                          </p:cTn>
                        </p:par>
                        <p:par>
                          <p:cTn id="54" fill="hold">
                            <p:stCondLst>
                              <p:cond delay="500"/>
                            </p:stCondLst>
                            <p:childTnLst>
                              <p:par>
                                <p:cTn id="55" presetID="1" presetClass="entr" presetSubtype="0" fill="hold" nodeType="afterEffect">
                                  <p:stCondLst>
                                    <p:cond delay="500"/>
                                  </p:stCondLst>
                                  <p:childTnLst>
                                    <p:set>
                                      <p:cBhvr>
                                        <p:cTn id="5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758" grpId="0" animBg="1"/>
      <p:bldP spid="881759" grpId="0" animBg="1"/>
      <p:bldP spid="88176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0"/>
            <a:ext cx="7772400" cy="1143000"/>
          </a:xfrm>
        </p:spPr>
        <p:txBody>
          <a:bodyPr>
            <a:normAutofit fontScale="90000"/>
          </a:bodyPr>
          <a:lstStyle/>
          <a:p>
            <a:r>
              <a:rPr lang="el-GR" dirty="0" smtClean="0">
                <a:solidFill>
                  <a:srgbClr val="FFFF00"/>
                </a:solidFill>
                <a:latin typeface="Arial" charset="0"/>
              </a:rPr>
              <a:t>Ο Αλγόριθμος </a:t>
            </a:r>
            <a:r>
              <a:rPr lang="el-GR" dirty="0" err="1" smtClean="0">
                <a:solidFill>
                  <a:srgbClr val="FFFF00"/>
                </a:solidFill>
                <a:latin typeface="Arial" charset="0"/>
              </a:rPr>
              <a:t>Τριγωνοποίησης</a:t>
            </a:r>
            <a:endParaRPr lang="en-US" dirty="0" smtClean="0">
              <a:solidFill>
                <a:srgbClr val="FFFF00"/>
              </a:solidFill>
              <a:latin typeface="Arial" charset="0"/>
            </a:endParaRPr>
          </a:p>
        </p:txBody>
      </p:sp>
      <p:sp>
        <p:nvSpPr>
          <p:cNvPr id="36868"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36869" name="Text Box 5"/>
          <p:cNvSpPr txBox="1">
            <a:spLocks noChangeArrowheads="1"/>
          </p:cNvSpPr>
          <p:nvPr/>
        </p:nvSpPr>
        <p:spPr bwMode="auto">
          <a:xfrm>
            <a:off x="990600" y="1143000"/>
            <a:ext cx="6075959" cy="5755422"/>
          </a:xfrm>
          <a:prstGeom prst="rect">
            <a:avLst/>
          </a:prstGeom>
          <a:noFill/>
          <a:ln w="9525">
            <a:noFill/>
            <a:miter lim="800000"/>
            <a:headEnd/>
            <a:tailEnd/>
          </a:ln>
        </p:spPr>
        <p:txBody>
          <a:bodyPr wrap="none">
            <a:spAutoFit/>
          </a:bodyPr>
          <a:lstStyle/>
          <a:p>
            <a:pPr marL="457200" indent="-457200"/>
            <a:r>
              <a:rPr lang="en-US" sz="1600" b="1" dirty="0" err="1">
                <a:solidFill>
                  <a:schemeClr val="bg1"/>
                </a:solidFill>
              </a:rPr>
              <a:t>TriangulateMonotonePolygon</a:t>
            </a:r>
            <a:r>
              <a:rPr lang="en-US" sz="1600" dirty="0">
                <a:solidFill>
                  <a:schemeClr val="bg1"/>
                </a:solidFill>
              </a:rPr>
              <a:t>(</a:t>
            </a:r>
            <a:r>
              <a:rPr lang="en-US" sz="1600" b="1" i="1" dirty="0">
                <a:solidFill>
                  <a:srgbClr val="FFFF00"/>
                </a:solidFill>
              </a:rPr>
              <a:t>P</a:t>
            </a:r>
            <a:r>
              <a:rPr lang="en-US" sz="1600" dirty="0">
                <a:solidFill>
                  <a:schemeClr val="bg1"/>
                </a:solidFill>
              </a:rPr>
              <a:t>)</a:t>
            </a:r>
          </a:p>
          <a:p>
            <a:pPr marL="457200" indent="-457200"/>
            <a:r>
              <a:rPr lang="en-US" sz="1600" b="1" dirty="0">
                <a:solidFill>
                  <a:srgbClr val="FF00FF"/>
                </a:solidFill>
              </a:rPr>
              <a:t>Input</a:t>
            </a:r>
            <a:r>
              <a:rPr lang="en-US" sz="1600" dirty="0">
                <a:solidFill>
                  <a:schemeClr val="bg1"/>
                </a:solidFill>
              </a:rPr>
              <a:t>: A </a:t>
            </a:r>
            <a:r>
              <a:rPr lang="en-US" sz="1600" i="1" dirty="0">
                <a:solidFill>
                  <a:srgbClr val="00FF00"/>
                </a:solidFill>
              </a:rPr>
              <a:t>strictly y-monotone</a:t>
            </a:r>
            <a:r>
              <a:rPr lang="en-US" sz="1600" dirty="0">
                <a:solidFill>
                  <a:schemeClr val="bg1"/>
                </a:solidFill>
              </a:rPr>
              <a:t> polygon </a:t>
            </a:r>
            <a:r>
              <a:rPr lang="en-US" sz="1600" b="1" i="1" dirty="0">
                <a:solidFill>
                  <a:srgbClr val="FFFF00"/>
                </a:solidFill>
              </a:rPr>
              <a:t>P</a:t>
            </a:r>
            <a:r>
              <a:rPr lang="en-US" sz="1600" dirty="0">
                <a:solidFill>
                  <a:schemeClr val="bg1"/>
                </a:solidFill>
              </a:rPr>
              <a:t> stored in DCEL </a:t>
            </a:r>
            <a:r>
              <a:rPr lang="en-US" sz="1600" b="1" i="1" dirty="0">
                <a:solidFill>
                  <a:srgbClr val="FFFF00"/>
                </a:solidFill>
              </a:rPr>
              <a:t>D</a:t>
            </a:r>
            <a:r>
              <a:rPr lang="en-US" sz="1600" dirty="0">
                <a:solidFill>
                  <a:schemeClr val="bg1"/>
                </a:solidFill>
              </a:rPr>
              <a:t>.</a:t>
            </a:r>
          </a:p>
          <a:p>
            <a:pPr marL="457200" indent="-457200"/>
            <a:r>
              <a:rPr lang="en-US" sz="1600" b="1" dirty="0">
                <a:solidFill>
                  <a:srgbClr val="FF00FF"/>
                </a:solidFill>
              </a:rPr>
              <a:t>Output</a:t>
            </a:r>
            <a:r>
              <a:rPr lang="en-US" sz="1600" dirty="0">
                <a:solidFill>
                  <a:schemeClr val="bg1"/>
                </a:solidFill>
              </a:rPr>
              <a:t>: A triangulation of </a:t>
            </a:r>
            <a:r>
              <a:rPr lang="en-US" sz="1600" b="1" i="1" dirty="0">
                <a:solidFill>
                  <a:srgbClr val="FFFF00"/>
                </a:solidFill>
              </a:rPr>
              <a:t>P</a:t>
            </a:r>
            <a:r>
              <a:rPr lang="en-US" sz="1600" dirty="0">
                <a:solidFill>
                  <a:schemeClr val="bg1"/>
                </a:solidFill>
              </a:rPr>
              <a:t> stored in </a:t>
            </a:r>
            <a:r>
              <a:rPr lang="en-US" sz="1600" b="1" i="1" dirty="0">
                <a:solidFill>
                  <a:srgbClr val="FFFF00"/>
                </a:solidFill>
              </a:rPr>
              <a:t>D</a:t>
            </a:r>
            <a:r>
              <a:rPr lang="en-US" sz="1600" dirty="0">
                <a:solidFill>
                  <a:schemeClr val="bg1"/>
                </a:solidFill>
              </a:rPr>
              <a:t>.</a:t>
            </a:r>
          </a:p>
          <a:p>
            <a:pPr marL="457200" indent="-457200">
              <a:buFontTx/>
              <a:buAutoNum type="arabicPeriod"/>
            </a:pPr>
            <a:r>
              <a:rPr lang="en-US" sz="1600" dirty="0">
                <a:solidFill>
                  <a:schemeClr val="bg1"/>
                </a:solidFill>
              </a:rPr>
              <a:t>Merge the vertices on the left and right chains into one sequence</a:t>
            </a:r>
          </a:p>
          <a:p>
            <a:pPr marL="457200" indent="-457200"/>
            <a:r>
              <a:rPr lang="en-US" sz="1600" dirty="0">
                <a:solidFill>
                  <a:schemeClr val="bg1"/>
                </a:solidFill>
                <a:sym typeface="Symbol" pitchFamily="18" charset="2"/>
              </a:rPr>
              <a:t>        sorted in decreasing </a:t>
            </a:r>
            <a:r>
              <a:rPr lang="en-US" sz="1600" i="1" dirty="0">
                <a:solidFill>
                  <a:schemeClr val="bg1"/>
                </a:solidFill>
                <a:sym typeface="Symbol" pitchFamily="18" charset="2"/>
              </a:rPr>
              <a:t>y</a:t>
            </a:r>
            <a:r>
              <a:rPr lang="en-US" sz="1600" dirty="0">
                <a:solidFill>
                  <a:schemeClr val="bg1"/>
                </a:solidFill>
                <a:sym typeface="Symbol" pitchFamily="18" charset="2"/>
              </a:rPr>
              <a:t>-coordinate. (In case there is a tie, the one</a:t>
            </a:r>
          </a:p>
          <a:p>
            <a:pPr marL="457200" indent="-457200"/>
            <a:r>
              <a:rPr lang="en-US" sz="1600" dirty="0">
                <a:solidFill>
                  <a:schemeClr val="bg1"/>
                </a:solidFill>
                <a:sym typeface="Symbol" pitchFamily="18" charset="2"/>
              </a:rPr>
              <a:t>        with smaller </a:t>
            </a:r>
            <a:r>
              <a:rPr lang="en-US" sz="1600" i="1" dirty="0">
                <a:solidFill>
                  <a:schemeClr val="bg1"/>
                </a:solidFill>
                <a:sym typeface="Symbol" pitchFamily="18" charset="2"/>
              </a:rPr>
              <a:t>x</a:t>
            </a:r>
            <a:r>
              <a:rPr lang="en-US" sz="1600" dirty="0">
                <a:solidFill>
                  <a:schemeClr val="bg1"/>
                </a:solidFill>
                <a:sym typeface="Symbol" pitchFamily="18" charset="2"/>
              </a:rPr>
              <a:t>-coordinate comes first.)</a:t>
            </a:r>
          </a:p>
          <a:p>
            <a:pPr marL="457200" indent="-457200"/>
            <a:r>
              <a:rPr lang="en-US" sz="1600" dirty="0">
                <a:solidFill>
                  <a:schemeClr val="bg1"/>
                </a:solidFill>
                <a:sym typeface="Symbol" pitchFamily="18" charset="2"/>
              </a:rPr>
              <a:t>2.</a:t>
            </a:r>
            <a:r>
              <a:rPr lang="en-US" sz="1600" b="1" i="1" dirty="0">
                <a:solidFill>
                  <a:srgbClr val="FFFF00"/>
                </a:solidFill>
                <a:sym typeface="Symbol" pitchFamily="18" charset="2"/>
              </a:rPr>
              <a:t> </a:t>
            </a:r>
            <a:r>
              <a:rPr lang="en-US" sz="1600" dirty="0">
                <a:solidFill>
                  <a:schemeClr val="bg1"/>
                </a:solidFill>
                <a:sym typeface="Symbol" pitchFamily="18" charset="2"/>
              </a:rPr>
              <a:t>    </a:t>
            </a:r>
            <a:r>
              <a:rPr lang="en-US" sz="1600" dirty="0" smtClean="0">
                <a:solidFill>
                  <a:schemeClr val="bg1"/>
                </a:solidFill>
                <a:sym typeface="Symbol" pitchFamily="18" charset="2"/>
              </a:rPr>
              <a:t>Push(</a:t>
            </a:r>
            <a:r>
              <a:rPr lang="en-US" sz="1600" i="1" dirty="0" smtClean="0">
                <a:solidFill>
                  <a:schemeClr val="bg1"/>
                </a:solidFill>
                <a:sym typeface="Symbol" pitchFamily="18" charset="2"/>
              </a:rPr>
              <a:t>u</a:t>
            </a:r>
            <a:r>
              <a:rPr lang="el-GR" sz="1600" baseline="-25000" dirty="0" smtClean="0">
                <a:solidFill>
                  <a:schemeClr val="bg1"/>
                </a:solidFill>
                <a:sym typeface="Symbol" pitchFamily="18" charset="2"/>
              </a:rPr>
              <a:t>1</a:t>
            </a:r>
            <a:r>
              <a:rPr lang="en-US" sz="1600" dirty="0" smtClean="0">
                <a:solidFill>
                  <a:schemeClr val="bg1"/>
                </a:solidFill>
                <a:sym typeface="Symbol" pitchFamily="18" charset="2"/>
              </a:rPr>
              <a:t> </a:t>
            </a:r>
            <a:r>
              <a:rPr lang="en-US" sz="1600" dirty="0">
                <a:solidFill>
                  <a:schemeClr val="bg1"/>
                </a:solidFill>
                <a:sym typeface="Symbol" pitchFamily="18" charset="2"/>
              </a:rPr>
              <a:t>, </a:t>
            </a:r>
            <a:r>
              <a:rPr lang="en-US" sz="1600" b="1" i="1" dirty="0">
                <a:solidFill>
                  <a:srgbClr val="FFFF00"/>
                </a:solidFill>
                <a:sym typeface="Symbol" pitchFamily="18" charset="2"/>
              </a:rPr>
              <a:t>S</a:t>
            </a:r>
            <a:r>
              <a:rPr lang="en-US" sz="1600" dirty="0">
                <a:solidFill>
                  <a:schemeClr val="bg1"/>
                </a:solidFill>
                <a:sym typeface="Symbol" pitchFamily="18" charset="2"/>
              </a:rPr>
              <a:t>)</a:t>
            </a:r>
          </a:p>
          <a:p>
            <a:pPr marL="457200" indent="-457200">
              <a:buFontTx/>
              <a:buAutoNum type="arabicPeriod" startAt="3"/>
            </a:pPr>
            <a:r>
              <a:rPr lang="en-US" sz="1600" dirty="0" smtClean="0">
                <a:solidFill>
                  <a:schemeClr val="bg1"/>
                </a:solidFill>
                <a:sym typeface="Symbol" pitchFamily="18" charset="2"/>
              </a:rPr>
              <a:t>Push(</a:t>
            </a:r>
            <a:r>
              <a:rPr lang="en-US" sz="1600" i="1" dirty="0" smtClean="0">
                <a:solidFill>
                  <a:schemeClr val="bg1"/>
                </a:solidFill>
                <a:sym typeface="Symbol" pitchFamily="18" charset="2"/>
              </a:rPr>
              <a:t>u</a:t>
            </a:r>
            <a:r>
              <a:rPr lang="el-GR" sz="1600" baseline="-25000" dirty="0" smtClean="0">
                <a:solidFill>
                  <a:schemeClr val="bg1"/>
                </a:solidFill>
                <a:sym typeface="Symbol" pitchFamily="18" charset="2"/>
              </a:rPr>
              <a:t>2</a:t>
            </a:r>
            <a:r>
              <a:rPr lang="en-US" sz="1600" dirty="0" smtClean="0">
                <a:solidFill>
                  <a:schemeClr val="bg1"/>
                </a:solidFill>
                <a:sym typeface="Symbol" pitchFamily="18" charset="2"/>
              </a:rPr>
              <a:t> , </a:t>
            </a:r>
            <a:r>
              <a:rPr lang="en-US" sz="1600" b="1" i="1" dirty="0">
                <a:solidFill>
                  <a:srgbClr val="FFFF00"/>
                </a:solidFill>
                <a:sym typeface="Symbol" pitchFamily="18" charset="2"/>
              </a:rPr>
              <a:t>S</a:t>
            </a:r>
            <a:r>
              <a:rPr lang="en-US" sz="1600" dirty="0">
                <a:solidFill>
                  <a:schemeClr val="bg1"/>
                </a:solidFill>
                <a:sym typeface="Symbol" pitchFamily="18" charset="2"/>
              </a:rPr>
              <a:t>)</a:t>
            </a:r>
          </a:p>
          <a:p>
            <a:pPr marL="457200" indent="-457200">
              <a:buFontTx/>
              <a:buAutoNum type="arabicPeriod" startAt="4"/>
            </a:pPr>
            <a:r>
              <a:rPr lang="en-US" sz="1600" dirty="0">
                <a:solidFill>
                  <a:srgbClr val="00FFFF"/>
                </a:solidFill>
                <a:sym typeface="Symbol" pitchFamily="18" charset="2"/>
              </a:rPr>
              <a:t>for</a:t>
            </a:r>
            <a:r>
              <a:rPr lang="en-US" sz="1600" dirty="0">
                <a:solidFill>
                  <a:schemeClr val="bg1"/>
                </a:solidFill>
                <a:sym typeface="Symbol" pitchFamily="18" charset="2"/>
              </a:rPr>
              <a:t> </a:t>
            </a:r>
            <a:r>
              <a:rPr lang="en-US" sz="1600" i="1" dirty="0">
                <a:solidFill>
                  <a:schemeClr val="bg1"/>
                </a:solidFill>
                <a:sym typeface="Symbol" pitchFamily="18" charset="2"/>
              </a:rPr>
              <a:t>j</a:t>
            </a:r>
            <a:r>
              <a:rPr lang="en-US" sz="1600" dirty="0">
                <a:solidFill>
                  <a:schemeClr val="bg1"/>
                </a:solidFill>
                <a:sym typeface="Symbol" pitchFamily="18" charset="2"/>
              </a:rPr>
              <a:t> </a:t>
            </a:r>
            <a:r>
              <a:rPr lang="en-US" sz="1600" dirty="0">
                <a:solidFill>
                  <a:srgbClr val="00FFFF"/>
                </a:solidFill>
                <a:sym typeface="Symbol" pitchFamily="18" charset="2"/>
              </a:rPr>
              <a:t> </a:t>
            </a:r>
            <a:r>
              <a:rPr lang="en-US" sz="1600" dirty="0">
                <a:solidFill>
                  <a:schemeClr val="bg1"/>
                </a:solidFill>
                <a:sym typeface="Symbol" pitchFamily="18" charset="2"/>
              </a:rPr>
              <a:t>3</a:t>
            </a:r>
            <a:r>
              <a:rPr lang="en-US" sz="1600" dirty="0">
                <a:solidFill>
                  <a:srgbClr val="00FFFF"/>
                </a:solidFill>
                <a:sym typeface="Symbol" pitchFamily="18" charset="2"/>
              </a:rPr>
              <a:t> to</a:t>
            </a:r>
            <a:r>
              <a:rPr lang="en-US" sz="1600" dirty="0">
                <a:solidFill>
                  <a:schemeClr val="bg1"/>
                </a:solidFill>
                <a:sym typeface="Symbol" pitchFamily="18" charset="2"/>
              </a:rPr>
              <a:t> </a:t>
            </a:r>
            <a:r>
              <a:rPr lang="en-US" sz="1600" i="1" dirty="0">
                <a:solidFill>
                  <a:schemeClr val="bg1"/>
                </a:solidFill>
                <a:sym typeface="Symbol" pitchFamily="18" charset="2"/>
              </a:rPr>
              <a:t>n</a:t>
            </a:r>
            <a:r>
              <a:rPr lang="en-US" sz="1600" dirty="0">
                <a:solidFill>
                  <a:schemeClr val="bg1"/>
                </a:solidFill>
                <a:sym typeface="Symbol" pitchFamily="18" charset="2"/>
              </a:rPr>
              <a:t> – 1  </a:t>
            </a:r>
          </a:p>
          <a:p>
            <a:pPr marL="457200" indent="-457200">
              <a:buFontTx/>
              <a:buAutoNum type="arabicPeriod" startAt="4"/>
            </a:pPr>
            <a:r>
              <a:rPr lang="en-US" sz="1600" dirty="0">
                <a:solidFill>
                  <a:schemeClr val="bg1"/>
                </a:solidFill>
                <a:sym typeface="Symbol" pitchFamily="18" charset="2"/>
              </a:rPr>
              <a:t>      </a:t>
            </a:r>
            <a:r>
              <a:rPr lang="en-US" sz="1600" dirty="0">
                <a:solidFill>
                  <a:srgbClr val="00FFFF"/>
                </a:solidFill>
                <a:sym typeface="Symbol" pitchFamily="18" charset="2"/>
              </a:rPr>
              <a:t>do if</a:t>
            </a:r>
            <a:r>
              <a:rPr lang="en-US" sz="1600" dirty="0">
                <a:solidFill>
                  <a:schemeClr val="bg1"/>
                </a:solidFill>
                <a:sym typeface="Symbol" pitchFamily="18" charset="2"/>
              </a:rPr>
              <a:t> </a:t>
            </a:r>
            <a:r>
              <a:rPr lang="en-US" sz="1600" i="1" dirty="0" err="1" smtClean="0">
                <a:solidFill>
                  <a:schemeClr val="bg1"/>
                </a:solidFill>
                <a:sym typeface="Symbol" pitchFamily="18" charset="2"/>
              </a:rPr>
              <a:t>u</a:t>
            </a:r>
            <a:r>
              <a:rPr lang="en-US" sz="1600" i="1" baseline="-25000" dirty="0" err="1" smtClean="0">
                <a:solidFill>
                  <a:schemeClr val="bg1"/>
                </a:solidFill>
                <a:sym typeface="Symbol" pitchFamily="18" charset="2"/>
              </a:rPr>
              <a:t>j</a:t>
            </a:r>
            <a:r>
              <a:rPr lang="en-US" sz="1600" dirty="0" smtClean="0">
                <a:solidFill>
                  <a:schemeClr val="bg1"/>
                </a:solidFill>
                <a:sym typeface="Symbol" pitchFamily="18" charset="2"/>
              </a:rPr>
              <a:t> and </a:t>
            </a:r>
            <a:r>
              <a:rPr lang="en-US" sz="1600" dirty="0">
                <a:solidFill>
                  <a:schemeClr val="bg1"/>
                </a:solidFill>
                <a:sym typeface="Symbol" pitchFamily="18" charset="2"/>
              </a:rPr>
              <a:t>Top(</a:t>
            </a:r>
            <a:r>
              <a:rPr lang="en-US" sz="1600" b="1" i="1" dirty="0">
                <a:solidFill>
                  <a:srgbClr val="FFFF00"/>
                </a:solidFill>
                <a:sym typeface="Symbol" pitchFamily="18" charset="2"/>
              </a:rPr>
              <a:t>S</a:t>
            </a:r>
            <a:r>
              <a:rPr lang="en-US" sz="1600" dirty="0">
                <a:solidFill>
                  <a:schemeClr val="bg1"/>
                </a:solidFill>
                <a:sym typeface="Symbol" pitchFamily="18" charset="2"/>
              </a:rPr>
              <a:t>) are on different chains</a:t>
            </a:r>
          </a:p>
          <a:p>
            <a:pPr marL="457200" indent="-457200">
              <a:buFontTx/>
              <a:buAutoNum type="arabicPeriod" startAt="4"/>
            </a:pPr>
            <a:r>
              <a:rPr lang="en-US" sz="1600" dirty="0">
                <a:solidFill>
                  <a:schemeClr val="bg1"/>
                </a:solidFill>
                <a:sym typeface="Symbol" pitchFamily="18" charset="2"/>
              </a:rPr>
              <a:t>              </a:t>
            </a:r>
            <a:r>
              <a:rPr lang="en-US" sz="1600" dirty="0">
                <a:solidFill>
                  <a:srgbClr val="00FFFF"/>
                </a:solidFill>
                <a:sym typeface="Symbol" pitchFamily="18" charset="2"/>
              </a:rPr>
              <a:t>then while</a:t>
            </a:r>
            <a:r>
              <a:rPr lang="en-US" sz="1600" dirty="0">
                <a:solidFill>
                  <a:schemeClr val="bg1"/>
                </a:solidFill>
                <a:sym typeface="Symbol" pitchFamily="18" charset="2"/>
              </a:rPr>
              <a:t> Next(Top(</a:t>
            </a:r>
            <a:r>
              <a:rPr lang="en-US" sz="1600" b="1" i="1" dirty="0">
                <a:solidFill>
                  <a:srgbClr val="FFFF00"/>
                </a:solidFill>
                <a:sym typeface="Symbol" pitchFamily="18" charset="2"/>
              </a:rPr>
              <a:t>S</a:t>
            </a:r>
            <a:r>
              <a:rPr lang="en-US" sz="1600" dirty="0">
                <a:solidFill>
                  <a:schemeClr val="bg1"/>
                </a:solidFill>
                <a:sym typeface="Symbol" pitchFamily="18" charset="2"/>
              </a:rPr>
              <a:t>))  NULL </a:t>
            </a:r>
          </a:p>
          <a:p>
            <a:pPr marL="457200" indent="-457200">
              <a:buFontTx/>
              <a:buAutoNum type="arabicPeriod" startAt="4"/>
            </a:pPr>
            <a:r>
              <a:rPr lang="en-US" sz="1600" dirty="0">
                <a:solidFill>
                  <a:schemeClr val="bg1"/>
                </a:solidFill>
                <a:sym typeface="Symbol" pitchFamily="18" charset="2"/>
              </a:rPr>
              <a:t>                           </a:t>
            </a:r>
            <a:r>
              <a:rPr lang="en-US" sz="1600" i="1" dirty="0">
                <a:solidFill>
                  <a:schemeClr val="bg1"/>
                </a:solidFill>
                <a:sym typeface="Symbol" pitchFamily="18" charset="2"/>
              </a:rPr>
              <a:t> v</a:t>
            </a:r>
            <a:r>
              <a:rPr lang="en-US" sz="1600" dirty="0">
                <a:solidFill>
                  <a:schemeClr val="bg1"/>
                </a:solidFill>
                <a:sym typeface="Symbol" pitchFamily="18" charset="2"/>
              </a:rPr>
              <a:t> </a:t>
            </a:r>
            <a:r>
              <a:rPr lang="en-US" sz="1600" dirty="0">
                <a:sym typeface="Symbol" pitchFamily="18" charset="2"/>
              </a:rPr>
              <a:t> </a:t>
            </a:r>
            <a:r>
              <a:rPr lang="en-US" sz="1600" dirty="0">
                <a:solidFill>
                  <a:schemeClr val="bg1"/>
                </a:solidFill>
                <a:sym typeface="Symbol" pitchFamily="18" charset="2"/>
              </a:rPr>
              <a:t>Top(</a:t>
            </a:r>
            <a:r>
              <a:rPr lang="en-US" sz="1600" b="1" i="1" dirty="0">
                <a:solidFill>
                  <a:srgbClr val="FFFF00"/>
                </a:solidFill>
                <a:sym typeface="Symbol" pitchFamily="18" charset="2"/>
              </a:rPr>
              <a:t>S</a:t>
            </a:r>
            <a:r>
              <a:rPr lang="en-US" sz="1600" dirty="0">
                <a:solidFill>
                  <a:schemeClr val="bg1"/>
                </a:solidFill>
                <a:sym typeface="Symbol" pitchFamily="18" charset="2"/>
              </a:rPr>
              <a:t>)</a:t>
            </a:r>
          </a:p>
          <a:p>
            <a:pPr marL="457200" indent="-457200">
              <a:buFontTx/>
              <a:buAutoNum type="arabicPeriod" startAt="4"/>
            </a:pPr>
            <a:r>
              <a:rPr lang="en-US" sz="1600" dirty="0">
                <a:solidFill>
                  <a:schemeClr val="bg1"/>
                </a:solidFill>
                <a:sym typeface="Symbol" pitchFamily="18" charset="2"/>
              </a:rPr>
              <a:t>                            Pop(</a:t>
            </a:r>
            <a:r>
              <a:rPr lang="en-US" sz="1600" b="1" i="1" dirty="0">
                <a:solidFill>
                  <a:srgbClr val="FFFF00"/>
                </a:solidFill>
                <a:sym typeface="Symbol" pitchFamily="18" charset="2"/>
              </a:rPr>
              <a:t>S</a:t>
            </a:r>
            <a:r>
              <a:rPr lang="en-US" sz="1600" dirty="0">
                <a:solidFill>
                  <a:schemeClr val="bg1"/>
                </a:solidFill>
                <a:sym typeface="Symbol" pitchFamily="18" charset="2"/>
              </a:rPr>
              <a:t>)</a:t>
            </a:r>
          </a:p>
          <a:p>
            <a:pPr marL="457200" indent="-457200">
              <a:buFontTx/>
              <a:buAutoNum type="arabicPeriod" startAt="4"/>
            </a:pPr>
            <a:r>
              <a:rPr lang="en-US" sz="1600" dirty="0">
                <a:solidFill>
                  <a:schemeClr val="bg1"/>
                </a:solidFill>
                <a:sym typeface="Symbol" pitchFamily="18" charset="2"/>
              </a:rPr>
              <a:t>                            insert a diagonal from </a:t>
            </a:r>
            <a:r>
              <a:rPr lang="en-US" sz="1600" i="1" dirty="0" err="1" smtClean="0">
                <a:solidFill>
                  <a:schemeClr val="bg1"/>
                </a:solidFill>
                <a:sym typeface="Symbol" pitchFamily="18" charset="2"/>
              </a:rPr>
              <a:t>u</a:t>
            </a:r>
            <a:r>
              <a:rPr lang="en-US" sz="1600" i="1" baseline="-25000" dirty="0" err="1" smtClean="0">
                <a:solidFill>
                  <a:schemeClr val="bg1"/>
                </a:solidFill>
                <a:sym typeface="Symbol" pitchFamily="18" charset="2"/>
              </a:rPr>
              <a:t>j</a:t>
            </a:r>
            <a:r>
              <a:rPr lang="en-US" sz="1600" dirty="0" smtClean="0">
                <a:solidFill>
                  <a:schemeClr val="bg1"/>
                </a:solidFill>
                <a:sym typeface="Symbol" pitchFamily="18" charset="2"/>
              </a:rPr>
              <a:t> </a:t>
            </a:r>
            <a:r>
              <a:rPr lang="en-US" sz="1600" dirty="0">
                <a:solidFill>
                  <a:schemeClr val="bg1"/>
                </a:solidFill>
                <a:sym typeface="Symbol" pitchFamily="18" charset="2"/>
              </a:rPr>
              <a:t>to </a:t>
            </a:r>
            <a:r>
              <a:rPr lang="en-US" sz="1600" i="1" dirty="0">
                <a:solidFill>
                  <a:schemeClr val="bg1"/>
                </a:solidFill>
                <a:sym typeface="Symbol" pitchFamily="18" charset="2"/>
              </a:rPr>
              <a:t>v</a:t>
            </a:r>
            <a:r>
              <a:rPr lang="en-US" sz="1600" dirty="0">
                <a:solidFill>
                  <a:schemeClr val="bg1"/>
                </a:solidFill>
                <a:sym typeface="Symbol" pitchFamily="18" charset="2"/>
              </a:rPr>
              <a:t> </a:t>
            </a:r>
          </a:p>
          <a:p>
            <a:pPr marL="457200" indent="-457200">
              <a:buFontTx/>
              <a:buAutoNum type="arabicPeriod" startAt="4"/>
            </a:pPr>
            <a:r>
              <a:rPr lang="en-US" sz="1600" dirty="0">
                <a:solidFill>
                  <a:schemeClr val="bg1"/>
                </a:solidFill>
                <a:sym typeface="Symbol" pitchFamily="18" charset="2"/>
              </a:rPr>
              <a:t>                       Pop(</a:t>
            </a:r>
            <a:r>
              <a:rPr lang="en-US" sz="1600" b="1" i="1" dirty="0">
                <a:solidFill>
                  <a:srgbClr val="FFFF00"/>
                </a:solidFill>
                <a:sym typeface="Symbol" pitchFamily="18" charset="2"/>
              </a:rPr>
              <a:t>S</a:t>
            </a:r>
            <a:r>
              <a:rPr lang="en-US" sz="1600" dirty="0">
                <a:solidFill>
                  <a:schemeClr val="bg1"/>
                </a:solidFill>
                <a:sym typeface="Symbol" pitchFamily="18" charset="2"/>
              </a:rPr>
              <a:t>) </a:t>
            </a:r>
          </a:p>
          <a:p>
            <a:pPr marL="457200" indent="-457200">
              <a:buFontTx/>
              <a:buAutoNum type="arabicPeriod" startAt="4"/>
            </a:pPr>
            <a:r>
              <a:rPr lang="en-US" sz="1600" dirty="0">
                <a:solidFill>
                  <a:schemeClr val="bg1"/>
                </a:solidFill>
                <a:sym typeface="Symbol" pitchFamily="18" charset="2"/>
              </a:rPr>
              <a:t>                       </a:t>
            </a:r>
            <a:r>
              <a:rPr lang="en-US" sz="1600" dirty="0" smtClean="0">
                <a:solidFill>
                  <a:schemeClr val="bg1"/>
                </a:solidFill>
                <a:sym typeface="Symbol" pitchFamily="18" charset="2"/>
              </a:rPr>
              <a:t>Push(</a:t>
            </a:r>
            <a:r>
              <a:rPr lang="en-US" sz="1600" i="1" dirty="0" smtClean="0">
                <a:solidFill>
                  <a:schemeClr val="bg1"/>
                </a:solidFill>
                <a:sym typeface="Symbol" pitchFamily="18" charset="2"/>
              </a:rPr>
              <a:t>u</a:t>
            </a:r>
            <a:r>
              <a:rPr lang="en-US" sz="1600" i="1" baseline="-25000" dirty="0" smtClean="0">
                <a:solidFill>
                  <a:schemeClr val="bg1"/>
                </a:solidFill>
                <a:sym typeface="Symbol" pitchFamily="18" charset="2"/>
              </a:rPr>
              <a:t>j</a:t>
            </a:r>
            <a:r>
              <a:rPr lang="en-US" sz="1600" baseline="-25000" dirty="0" smtClean="0">
                <a:solidFill>
                  <a:schemeClr val="bg1"/>
                </a:solidFill>
                <a:sym typeface="Symbol" pitchFamily="18" charset="2"/>
              </a:rPr>
              <a:t>-1</a:t>
            </a:r>
            <a:r>
              <a:rPr lang="en-US" sz="1600" dirty="0" smtClean="0">
                <a:solidFill>
                  <a:schemeClr val="bg1"/>
                </a:solidFill>
                <a:sym typeface="Symbol" pitchFamily="18" charset="2"/>
              </a:rPr>
              <a:t> </a:t>
            </a:r>
            <a:r>
              <a:rPr lang="en-US" sz="1600" dirty="0">
                <a:solidFill>
                  <a:schemeClr val="bg1"/>
                </a:solidFill>
                <a:sym typeface="Symbol" pitchFamily="18" charset="2"/>
              </a:rPr>
              <a:t>, </a:t>
            </a:r>
            <a:r>
              <a:rPr lang="en-US" sz="1600" b="1" i="1" dirty="0">
                <a:solidFill>
                  <a:srgbClr val="FFFF00"/>
                </a:solidFill>
                <a:sym typeface="Symbol" pitchFamily="18" charset="2"/>
              </a:rPr>
              <a:t>S</a:t>
            </a:r>
            <a:r>
              <a:rPr lang="en-US" sz="1600" dirty="0">
                <a:solidFill>
                  <a:schemeClr val="bg1"/>
                </a:solidFill>
                <a:sym typeface="Symbol" pitchFamily="18" charset="2"/>
              </a:rPr>
              <a:t>) </a:t>
            </a:r>
          </a:p>
          <a:p>
            <a:pPr marL="457200" indent="-457200">
              <a:buFontTx/>
              <a:buAutoNum type="arabicPeriod" startAt="4"/>
            </a:pPr>
            <a:r>
              <a:rPr lang="en-US" sz="1600" dirty="0">
                <a:solidFill>
                  <a:schemeClr val="bg1"/>
                </a:solidFill>
                <a:sym typeface="Symbol" pitchFamily="18" charset="2"/>
              </a:rPr>
              <a:t>                       </a:t>
            </a:r>
            <a:r>
              <a:rPr lang="en-US" sz="1600" dirty="0" smtClean="0">
                <a:solidFill>
                  <a:schemeClr val="bg1"/>
                </a:solidFill>
                <a:sym typeface="Symbol" pitchFamily="18" charset="2"/>
              </a:rPr>
              <a:t>Push(</a:t>
            </a:r>
            <a:r>
              <a:rPr lang="en-US" sz="1600" i="1" dirty="0" err="1" smtClean="0">
                <a:solidFill>
                  <a:schemeClr val="bg1"/>
                </a:solidFill>
                <a:sym typeface="Symbol" pitchFamily="18" charset="2"/>
              </a:rPr>
              <a:t>u</a:t>
            </a:r>
            <a:r>
              <a:rPr lang="en-US" sz="1600" i="1" baseline="-25000" dirty="0" err="1" smtClean="0">
                <a:solidFill>
                  <a:schemeClr val="bg1"/>
                </a:solidFill>
                <a:sym typeface="Symbol" pitchFamily="18" charset="2"/>
              </a:rPr>
              <a:t>j</a:t>
            </a:r>
            <a:r>
              <a:rPr lang="en-US" sz="1600" baseline="-25000" dirty="0" smtClean="0">
                <a:solidFill>
                  <a:schemeClr val="bg1"/>
                </a:solidFill>
                <a:sym typeface="Symbol" pitchFamily="18" charset="2"/>
              </a:rPr>
              <a:t> </a:t>
            </a:r>
            <a:r>
              <a:rPr lang="en-US" sz="1600" dirty="0" smtClean="0">
                <a:solidFill>
                  <a:schemeClr val="bg1"/>
                </a:solidFill>
                <a:sym typeface="Symbol" pitchFamily="18" charset="2"/>
              </a:rPr>
              <a:t>, </a:t>
            </a:r>
            <a:r>
              <a:rPr lang="en-US" sz="1600" b="1" i="1" dirty="0">
                <a:solidFill>
                  <a:srgbClr val="FFFF00"/>
                </a:solidFill>
                <a:sym typeface="Symbol" pitchFamily="18" charset="2"/>
              </a:rPr>
              <a:t>S</a:t>
            </a:r>
            <a:r>
              <a:rPr lang="en-US" sz="1600" dirty="0">
                <a:solidFill>
                  <a:schemeClr val="bg1"/>
                </a:solidFill>
                <a:sym typeface="Symbol" pitchFamily="18" charset="2"/>
              </a:rPr>
              <a:t>) </a:t>
            </a:r>
          </a:p>
          <a:p>
            <a:pPr marL="457200" indent="-457200">
              <a:buFontTx/>
              <a:buAutoNum type="arabicPeriod" startAt="4"/>
            </a:pPr>
            <a:r>
              <a:rPr lang="en-US" sz="1600" dirty="0">
                <a:solidFill>
                  <a:schemeClr val="bg1"/>
                </a:solidFill>
                <a:sym typeface="Symbol" pitchFamily="18" charset="2"/>
              </a:rPr>
              <a:t>               </a:t>
            </a:r>
            <a:r>
              <a:rPr lang="en-US" sz="1600" dirty="0">
                <a:solidFill>
                  <a:srgbClr val="00FFFF"/>
                </a:solidFill>
                <a:sym typeface="Symbol" pitchFamily="18" charset="2"/>
              </a:rPr>
              <a:t>else</a:t>
            </a:r>
            <a:r>
              <a:rPr lang="en-US" sz="1600" dirty="0">
                <a:solidFill>
                  <a:schemeClr val="bg1"/>
                </a:solidFill>
                <a:sym typeface="Symbol" pitchFamily="18" charset="2"/>
              </a:rPr>
              <a:t> Pop(</a:t>
            </a:r>
            <a:r>
              <a:rPr lang="en-US" sz="1600" b="1" i="1" dirty="0">
                <a:solidFill>
                  <a:srgbClr val="FFFF00"/>
                </a:solidFill>
                <a:sym typeface="Symbol" pitchFamily="18" charset="2"/>
              </a:rPr>
              <a:t>S</a:t>
            </a:r>
            <a:r>
              <a:rPr lang="en-US" sz="1600" dirty="0">
                <a:solidFill>
                  <a:schemeClr val="bg1"/>
                </a:solidFill>
                <a:sym typeface="Symbol" pitchFamily="18" charset="2"/>
              </a:rPr>
              <a:t>) </a:t>
            </a:r>
          </a:p>
          <a:p>
            <a:pPr marL="457200" indent="-457200">
              <a:buFontTx/>
              <a:buAutoNum type="arabicPeriod" startAt="4"/>
            </a:pPr>
            <a:r>
              <a:rPr lang="en-US" sz="1600" dirty="0">
                <a:solidFill>
                  <a:schemeClr val="bg1"/>
                </a:solidFill>
                <a:sym typeface="Symbol" pitchFamily="18" charset="2"/>
              </a:rPr>
              <a:t>                       </a:t>
            </a:r>
            <a:r>
              <a:rPr lang="en-US" sz="1600" dirty="0">
                <a:solidFill>
                  <a:srgbClr val="00FFFF"/>
                </a:solidFill>
                <a:sym typeface="Symbol" pitchFamily="18" charset="2"/>
              </a:rPr>
              <a:t>while </a:t>
            </a:r>
            <a:r>
              <a:rPr lang="en-US" sz="1600" dirty="0">
                <a:solidFill>
                  <a:schemeClr val="bg1"/>
                </a:solidFill>
                <a:sym typeface="Symbol" pitchFamily="18" charset="2"/>
              </a:rPr>
              <a:t>Top(</a:t>
            </a:r>
            <a:r>
              <a:rPr lang="en-US" sz="1600" b="1" i="1" dirty="0">
                <a:solidFill>
                  <a:srgbClr val="FFFF00"/>
                </a:solidFill>
                <a:sym typeface="Symbol" pitchFamily="18" charset="2"/>
              </a:rPr>
              <a:t>S</a:t>
            </a:r>
            <a:r>
              <a:rPr lang="en-US" sz="1600" dirty="0">
                <a:solidFill>
                  <a:schemeClr val="bg1"/>
                </a:solidFill>
                <a:sym typeface="Symbol" pitchFamily="18" charset="2"/>
              </a:rPr>
              <a:t>) is visible from </a:t>
            </a:r>
            <a:r>
              <a:rPr lang="en-US" sz="1600" i="1" dirty="0" err="1" smtClean="0">
                <a:solidFill>
                  <a:schemeClr val="bg1"/>
                </a:solidFill>
                <a:sym typeface="Symbol" pitchFamily="18" charset="2"/>
              </a:rPr>
              <a:t>u</a:t>
            </a:r>
            <a:r>
              <a:rPr lang="en-US" sz="1600" i="1" baseline="-25000" dirty="0" err="1" smtClean="0">
                <a:solidFill>
                  <a:schemeClr val="bg1"/>
                </a:solidFill>
                <a:sym typeface="Symbol" pitchFamily="18" charset="2"/>
              </a:rPr>
              <a:t>j</a:t>
            </a:r>
            <a:r>
              <a:rPr lang="en-US" sz="1600" dirty="0" smtClean="0">
                <a:solidFill>
                  <a:schemeClr val="bg1"/>
                </a:solidFill>
                <a:sym typeface="Symbol" pitchFamily="18" charset="2"/>
              </a:rPr>
              <a:t> </a:t>
            </a:r>
            <a:r>
              <a:rPr lang="en-US" sz="1600" dirty="0">
                <a:solidFill>
                  <a:schemeClr val="bg1"/>
                </a:solidFill>
                <a:sym typeface="Symbol" pitchFamily="18" charset="2"/>
              </a:rPr>
              <a:t>inside the polygon</a:t>
            </a:r>
          </a:p>
          <a:p>
            <a:pPr marL="457200" indent="-457200">
              <a:buFontTx/>
              <a:buAutoNum type="arabicPeriod" startAt="4"/>
            </a:pPr>
            <a:r>
              <a:rPr lang="en-US" sz="1600" dirty="0">
                <a:solidFill>
                  <a:schemeClr val="bg1"/>
                </a:solidFill>
                <a:sym typeface="Symbol" pitchFamily="18" charset="2"/>
              </a:rPr>
              <a:t>                            </a:t>
            </a:r>
            <a:r>
              <a:rPr lang="en-US" sz="1600" i="1" dirty="0">
                <a:solidFill>
                  <a:schemeClr val="bg1"/>
                </a:solidFill>
                <a:sym typeface="Symbol" pitchFamily="18" charset="2"/>
              </a:rPr>
              <a:t>v </a:t>
            </a:r>
            <a:r>
              <a:rPr lang="en-US" sz="1600" dirty="0">
                <a:solidFill>
                  <a:schemeClr val="bg1"/>
                </a:solidFill>
                <a:sym typeface="Symbol" pitchFamily="18" charset="2"/>
              </a:rPr>
              <a:t> Top(</a:t>
            </a:r>
            <a:r>
              <a:rPr lang="en-US" sz="1600" b="1" i="1" dirty="0">
                <a:solidFill>
                  <a:srgbClr val="FFFF00"/>
                </a:solidFill>
                <a:sym typeface="Symbol" pitchFamily="18" charset="2"/>
              </a:rPr>
              <a:t>S</a:t>
            </a:r>
            <a:r>
              <a:rPr lang="en-US" sz="1600" dirty="0">
                <a:solidFill>
                  <a:schemeClr val="bg1"/>
                </a:solidFill>
                <a:sym typeface="Symbol" pitchFamily="18" charset="2"/>
              </a:rPr>
              <a:t>) </a:t>
            </a:r>
          </a:p>
          <a:p>
            <a:pPr marL="457200" indent="-457200">
              <a:buFontTx/>
              <a:buAutoNum type="arabicPeriod" startAt="4"/>
            </a:pPr>
            <a:r>
              <a:rPr lang="en-US" sz="1600" dirty="0">
                <a:solidFill>
                  <a:schemeClr val="bg1"/>
                </a:solidFill>
                <a:sym typeface="Symbol" pitchFamily="18" charset="2"/>
              </a:rPr>
              <a:t>                            insert a diagonal between </a:t>
            </a:r>
            <a:r>
              <a:rPr lang="en-US" sz="1600" i="1" dirty="0" err="1" smtClean="0">
                <a:solidFill>
                  <a:schemeClr val="bg1"/>
                </a:solidFill>
                <a:sym typeface="Symbol" pitchFamily="18" charset="2"/>
              </a:rPr>
              <a:t>u</a:t>
            </a:r>
            <a:r>
              <a:rPr lang="en-US" sz="1600" i="1" baseline="-25000" dirty="0" err="1" smtClean="0">
                <a:solidFill>
                  <a:schemeClr val="bg1"/>
                </a:solidFill>
                <a:sym typeface="Symbol" pitchFamily="18" charset="2"/>
              </a:rPr>
              <a:t>j</a:t>
            </a:r>
            <a:r>
              <a:rPr lang="en-US" sz="1600" dirty="0" smtClean="0">
                <a:solidFill>
                  <a:schemeClr val="bg1"/>
                </a:solidFill>
                <a:sym typeface="Symbol" pitchFamily="18" charset="2"/>
              </a:rPr>
              <a:t> </a:t>
            </a:r>
            <a:r>
              <a:rPr lang="en-US" sz="1600" dirty="0">
                <a:solidFill>
                  <a:schemeClr val="bg1"/>
                </a:solidFill>
                <a:sym typeface="Symbol" pitchFamily="18" charset="2"/>
              </a:rPr>
              <a:t>and </a:t>
            </a:r>
            <a:r>
              <a:rPr lang="en-US" sz="1600" i="1" dirty="0">
                <a:solidFill>
                  <a:schemeClr val="bg1"/>
                </a:solidFill>
                <a:sym typeface="Symbol" pitchFamily="18" charset="2"/>
              </a:rPr>
              <a:t>v</a:t>
            </a:r>
            <a:r>
              <a:rPr lang="en-US" sz="1600" dirty="0">
                <a:solidFill>
                  <a:schemeClr val="bg1"/>
                </a:solidFill>
                <a:sym typeface="Symbol" pitchFamily="18" charset="2"/>
              </a:rPr>
              <a:t> </a:t>
            </a:r>
          </a:p>
          <a:p>
            <a:pPr marL="457200" indent="-457200">
              <a:buFontTx/>
              <a:buAutoNum type="arabicPeriod" startAt="4"/>
            </a:pPr>
            <a:r>
              <a:rPr lang="en-US" sz="1600" dirty="0">
                <a:solidFill>
                  <a:schemeClr val="bg1"/>
                </a:solidFill>
                <a:sym typeface="Symbol" pitchFamily="18" charset="2"/>
              </a:rPr>
              <a:t>                       Push(</a:t>
            </a:r>
            <a:r>
              <a:rPr lang="en-US" sz="1600" i="1" dirty="0">
                <a:solidFill>
                  <a:schemeClr val="bg1"/>
                </a:solidFill>
                <a:sym typeface="Symbol" pitchFamily="18" charset="2"/>
              </a:rPr>
              <a:t>v</a:t>
            </a:r>
            <a:r>
              <a:rPr lang="en-US" sz="1600" dirty="0">
                <a:solidFill>
                  <a:schemeClr val="bg1"/>
                </a:solidFill>
                <a:sym typeface="Symbol" pitchFamily="18" charset="2"/>
              </a:rPr>
              <a:t>, </a:t>
            </a:r>
            <a:r>
              <a:rPr lang="en-US" sz="1600" b="1" i="1" dirty="0">
                <a:solidFill>
                  <a:srgbClr val="FFFF00"/>
                </a:solidFill>
                <a:sym typeface="Symbol" pitchFamily="18" charset="2"/>
              </a:rPr>
              <a:t>S</a:t>
            </a:r>
            <a:r>
              <a:rPr lang="en-US" sz="1600" dirty="0">
                <a:solidFill>
                  <a:schemeClr val="bg1"/>
                </a:solidFill>
                <a:sym typeface="Symbol" pitchFamily="18" charset="2"/>
              </a:rPr>
              <a:t>) </a:t>
            </a:r>
          </a:p>
          <a:p>
            <a:pPr marL="457200" indent="-457200">
              <a:buFontTx/>
              <a:buAutoNum type="arabicPeriod" startAt="4"/>
            </a:pPr>
            <a:r>
              <a:rPr lang="en-US" sz="1600" dirty="0">
                <a:solidFill>
                  <a:schemeClr val="bg1"/>
                </a:solidFill>
                <a:sym typeface="Symbol" pitchFamily="18" charset="2"/>
              </a:rPr>
              <a:t>                       </a:t>
            </a:r>
            <a:r>
              <a:rPr lang="en-US" sz="1600" dirty="0" smtClean="0">
                <a:solidFill>
                  <a:schemeClr val="bg1"/>
                </a:solidFill>
                <a:sym typeface="Symbol" pitchFamily="18" charset="2"/>
              </a:rPr>
              <a:t>Push(</a:t>
            </a:r>
            <a:r>
              <a:rPr lang="en-US" sz="1600" i="1" dirty="0" err="1" smtClean="0">
                <a:solidFill>
                  <a:schemeClr val="bg1"/>
                </a:solidFill>
                <a:sym typeface="Symbol" pitchFamily="18" charset="2"/>
              </a:rPr>
              <a:t>u</a:t>
            </a:r>
            <a:r>
              <a:rPr lang="en-US" sz="1600" i="1" baseline="-25000" dirty="0" err="1" smtClean="0">
                <a:solidFill>
                  <a:schemeClr val="bg1"/>
                </a:solidFill>
                <a:sym typeface="Symbol" pitchFamily="18" charset="2"/>
              </a:rPr>
              <a:t>j</a:t>
            </a:r>
            <a:r>
              <a:rPr lang="en-US" sz="1600" dirty="0" smtClean="0">
                <a:solidFill>
                  <a:schemeClr val="bg1"/>
                </a:solidFill>
                <a:sym typeface="Symbol" pitchFamily="18" charset="2"/>
              </a:rPr>
              <a:t> </a:t>
            </a:r>
            <a:r>
              <a:rPr lang="en-US" sz="1600" dirty="0">
                <a:solidFill>
                  <a:schemeClr val="bg1"/>
                </a:solidFill>
                <a:sym typeface="Symbol" pitchFamily="18" charset="2"/>
              </a:rPr>
              <a:t>, </a:t>
            </a:r>
            <a:r>
              <a:rPr lang="en-US" sz="1600" b="1" i="1" dirty="0">
                <a:solidFill>
                  <a:srgbClr val="FFFF00"/>
                </a:solidFill>
                <a:sym typeface="Symbol" pitchFamily="18" charset="2"/>
              </a:rPr>
              <a:t>S</a:t>
            </a:r>
            <a:r>
              <a:rPr lang="en-US" sz="1600" dirty="0">
                <a:solidFill>
                  <a:schemeClr val="bg1"/>
                </a:solidFill>
                <a:sym typeface="Symbol" pitchFamily="18" charset="2"/>
              </a:rPr>
              <a:t>)</a:t>
            </a: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152400"/>
            <a:ext cx="7772400" cy="1143000"/>
          </a:xfrm>
        </p:spPr>
        <p:txBody>
          <a:bodyPr/>
          <a:lstStyle/>
          <a:p>
            <a:r>
              <a:rPr lang="el-GR" dirty="0" smtClean="0">
                <a:latin typeface="Arial" charset="0"/>
              </a:rPr>
              <a:t>Παράδειγμα</a:t>
            </a:r>
            <a:endParaRPr lang="en-US" dirty="0" smtClean="0">
              <a:latin typeface="Arial" charset="0"/>
            </a:endParaRPr>
          </a:p>
        </p:txBody>
      </p:sp>
      <p:sp>
        <p:nvSpPr>
          <p:cNvPr id="37892"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37894" name="Freeform 9"/>
          <p:cNvSpPr>
            <a:spLocks/>
          </p:cNvSpPr>
          <p:nvPr/>
        </p:nvSpPr>
        <p:spPr bwMode="auto">
          <a:xfrm>
            <a:off x="990600" y="1524000"/>
            <a:ext cx="1447800" cy="4495800"/>
          </a:xfrm>
          <a:custGeom>
            <a:avLst/>
            <a:gdLst>
              <a:gd name="T0" fmla="*/ 864 w 912"/>
              <a:gd name="T1" fmla="*/ 0 h 2832"/>
              <a:gd name="T2" fmla="*/ 672 w 912"/>
              <a:gd name="T3" fmla="*/ 240 h 2832"/>
              <a:gd name="T4" fmla="*/ 384 w 912"/>
              <a:gd name="T5" fmla="*/ 288 h 2832"/>
              <a:gd name="T6" fmla="*/ 192 w 912"/>
              <a:gd name="T7" fmla="*/ 480 h 2832"/>
              <a:gd name="T8" fmla="*/ 432 w 912"/>
              <a:gd name="T9" fmla="*/ 672 h 2832"/>
              <a:gd name="T10" fmla="*/ 912 w 912"/>
              <a:gd name="T11" fmla="*/ 816 h 2832"/>
              <a:gd name="T12" fmla="*/ 912 w 912"/>
              <a:gd name="T13" fmla="*/ 1104 h 2832"/>
              <a:gd name="T14" fmla="*/ 528 w 912"/>
              <a:gd name="T15" fmla="*/ 1344 h 2832"/>
              <a:gd name="T16" fmla="*/ 288 w 912"/>
              <a:gd name="T17" fmla="*/ 2400 h 2832"/>
              <a:gd name="T18" fmla="*/ 0 w 912"/>
              <a:gd name="T19" fmla="*/ 2688 h 2832"/>
              <a:gd name="T20" fmla="*/ 624 w 912"/>
              <a:gd name="T21" fmla="*/ 2832 h 28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12"/>
              <a:gd name="T34" fmla="*/ 0 h 2832"/>
              <a:gd name="T35" fmla="*/ 912 w 912"/>
              <a:gd name="T36" fmla="*/ 2832 h 28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12" h="2832">
                <a:moveTo>
                  <a:pt x="864" y="0"/>
                </a:moveTo>
                <a:lnTo>
                  <a:pt x="672" y="240"/>
                </a:lnTo>
                <a:lnTo>
                  <a:pt x="384" y="288"/>
                </a:lnTo>
                <a:lnTo>
                  <a:pt x="192" y="480"/>
                </a:lnTo>
                <a:lnTo>
                  <a:pt x="432" y="672"/>
                </a:lnTo>
                <a:lnTo>
                  <a:pt x="912" y="816"/>
                </a:lnTo>
                <a:lnTo>
                  <a:pt x="912" y="1104"/>
                </a:lnTo>
                <a:lnTo>
                  <a:pt x="528" y="1344"/>
                </a:lnTo>
                <a:lnTo>
                  <a:pt x="288" y="2400"/>
                </a:lnTo>
                <a:lnTo>
                  <a:pt x="0" y="2688"/>
                </a:lnTo>
                <a:lnTo>
                  <a:pt x="624" y="2832"/>
                </a:lnTo>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37895" name="Freeform 10"/>
          <p:cNvSpPr>
            <a:spLocks/>
          </p:cNvSpPr>
          <p:nvPr/>
        </p:nvSpPr>
        <p:spPr bwMode="auto">
          <a:xfrm>
            <a:off x="1981200" y="1524000"/>
            <a:ext cx="2819400" cy="4495800"/>
          </a:xfrm>
          <a:custGeom>
            <a:avLst/>
            <a:gdLst>
              <a:gd name="T0" fmla="*/ 240 w 1776"/>
              <a:gd name="T1" fmla="*/ 0 h 2832"/>
              <a:gd name="T2" fmla="*/ 768 w 1776"/>
              <a:gd name="T3" fmla="*/ 768 h 2832"/>
              <a:gd name="T4" fmla="*/ 1056 w 1776"/>
              <a:gd name="T5" fmla="*/ 960 h 2832"/>
              <a:gd name="T6" fmla="*/ 1200 w 1776"/>
              <a:gd name="T7" fmla="*/ 1344 h 2832"/>
              <a:gd name="T8" fmla="*/ 1056 w 1776"/>
              <a:gd name="T9" fmla="*/ 1632 h 2832"/>
              <a:gd name="T10" fmla="*/ 816 w 1776"/>
              <a:gd name="T11" fmla="*/ 1728 h 2832"/>
              <a:gd name="T12" fmla="*/ 672 w 1776"/>
              <a:gd name="T13" fmla="*/ 1968 h 2832"/>
              <a:gd name="T14" fmla="*/ 864 w 1776"/>
              <a:gd name="T15" fmla="*/ 2160 h 2832"/>
              <a:gd name="T16" fmla="*/ 1776 w 1776"/>
              <a:gd name="T17" fmla="*/ 2256 h 2832"/>
              <a:gd name="T18" fmla="*/ 720 w 1776"/>
              <a:gd name="T19" fmla="*/ 2304 h 2832"/>
              <a:gd name="T20" fmla="*/ 0 w 1776"/>
              <a:gd name="T21" fmla="*/ 2832 h 28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76"/>
              <a:gd name="T34" fmla="*/ 0 h 2832"/>
              <a:gd name="T35" fmla="*/ 1776 w 1776"/>
              <a:gd name="T36" fmla="*/ 2832 h 28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76" h="2832">
                <a:moveTo>
                  <a:pt x="240" y="0"/>
                </a:moveTo>
                <a:lnTo>
                  <a:pt x="768" y="768"/>
                </a:lnTo>
                <a:lnTo>
                  <a:pt x="1056" y="960"/>
                </a:lnTo>
                <a:lnTo>
                  <a:pt x="1200" y="1344"/>
                </a:lnTo>
                <a:lnTo>
                  <a:pt x="1056" y="1632"/>
                </a:lnTo>
                <a:lnTo>
                  <a:pt x="816" y="1728"/>
                </a:lnTo>
                <a:lnTo>
                  <a:pt x="672" y="1968"/>
                </a:lnTo>
                <a:lnTo>
                  <a:pt x="864" y="2160"/>
                </a:lnTo>
                <a:lnTo>
                  <a:pt x="1776" y="2256"/>
                </a:lnTo>
                <a:lnTo>
                  <a:pt x="720" y="2304"/>
                </a:lnTo>
                <a:lnTo>
                  <a:pt x="0" y="2832"/>
                </a:lnTo>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37896" name="Oval 11"/>
          <p:cNvSpPr>
            <a:spLocks noChangeArrowheads="1"/>
          </p:cNvSpPr>
          <p:nvPr/>
        </p:nvSpPr>
        <p:spPr bwMode="auto">
          <a:xfrm>
            <a:off x="2303463" y="1462088"/>
            <a:ext cx="109537"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897" name="Oval 12"/>
          <p:cNvSpPr>
            <a:spLocks noChangeArrowheads="1"/>
          </p:cNvSpPr>
          <p:nvPr/>
        </p:nvSpPr>
        <p:spPr bwMode="auto">
          <a:xfrm>
            <a:off x="1992313" y="1846263"/>
            <a:ext cx="109537"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898" name="Oval 13"/>
          <p:cNvSpPr>
            <a:spLocks noChangeArrowheads="1"/>
          </p:cNvSpPr>
          <p:nvPr/>
        </p:nvSpPr>
        <p:spPr bwMode="auto">
          <a:xfrm>
            <a:off x="1535113" y="1946275"/>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899" name="Oval 14"/>
          <p:cNvSpPr>
            <a:spLocks noChangeArrowheads="1"/>
          </p:cNvSpPr>
          <p:nvPr/>
        </p:nvSpPr>
        <p:spPr bwMode="auto">
          <a:xfrm>
            <a:off x="1250950" y="22098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00" name="Oval 15"/>
          <p:cNvSpPr>
            <a:spLocks noChangeArrowheads="1"/>
          </p:cNvSpPr>
          <p:nvPr/>
        </p:nvSpPr>
        <p:spPr bwMode="auto">
          <a:xfrm>
            <a:off x="1600200" y="25146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01" name="Oval 16"/>
          <p:cNvSpPr>
            <a:spLocks noChangeArrowheads="1"/>
          </p:cNvSpPr>
          <p:nvPr/>
        </p:nvSpPr>
        <p:spPr bwMode="auto">
          <a:xfrm>
            <a:off x="2376488" y="2768600"/>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02" name="Oval 17"/>
          <p:cNvSpPr>
            <a:spLocks noChangeArrowheads="1"/>
          </p:cNvSpPr>
          <p:nvPr/>
        </p:nvSpPr>
        <p:spPr bwMode="auto">
          <a:xfrm>
            <a:off x="2376488" y="3216275"/>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03" name="Oval 18"/>
          <p:cNvSpPr>
            <a:spLocks noChangeArrowheads="1"/>
          </p:cNvSpPr>
          <p:nvPr/>
        </p:nvSpPr>
        <p:spPr bwMode="auto">
          <a:xfrm>
            <a:off x="1773238" y="3619500"/>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04" name="Oval 19"/>
          <p:cNvSpPr>
            <a:spLocks noChangeArrowheads="1"/>
          </p:cNvSpPr>
          <p:nvPr/>
        </p:nvSpPr>
        <p:spPr bwMode="auto">
          <a:xfrm>
            <a:off x="1389063" y="5300663"/>
            <a:ext cx="109537"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05" name="Oval 20"/>
          <p:cNvSpPr>
            <a:spLocks noChangeArrowheads="1"/>
          </p:cNvSpPr>
          <p:nvPr/>
        </p:nvSpPr>
        <p:spPr bwMode="auto">
          <a:xfrm>
            <a:off x="931863" y="5730875"/>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06" name="Oval 21"/>
          <p:cNvSpPr>
            <a:spLocks noChangeArrowheads="1"/>
          </p:cNvSpPr>
          <p:nvPr/>
        </p:nvSpPr>
        <p:spPr bwMode="auto">
          <a:xfrm>
            <a:off x="1905000" y="595947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07" name="Oval 22"/>
          <p:cNvSpPr>
            <a:spLocks noChangeArrowheads="1"/>
          </p:cNvSpPr>
          <p:nvPr/>
        </p:nvSpPr>
        <p:spPr bwMode="auto">
          <a:xfrm>
            <a:off x="3060700" y="5154613"/>
            <a:ext cx="109538"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08" name="Oval 23"/>
          <p:cNvSpPr>
            <a:spLocks noChangeArrowheads="1"/>
          </p:cNvSpPr>
          <p:nvPr/>
        </p:nvSpPr>
        <p:spPr bwMode="auto">
          <a:xfrm>
            <a:off x="4706938" y="5035550"/>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09" name="Oval 24"/>
          <p:cNvSpPr>
            <a:spLocks noChangeArrowheads="1"/>
          </p:cNvSpPr>
          <p:nvPr/>
        </p:nvSpPr>
        <p:spPr bwMode="auto">
          <a:xfrm>
            <a:off x="3276600" y="48768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10" name="Oval 25"/>
          <p:cNvSpPr>
            <a:spLocks noChangeArrowheads="1"/>
          </p:cNvSpPr>
          <p:nvPr/>
        </p:nvSpPr>
        <p:spPr bwMode="auto">
          <a:xfrm>
            <a:off x="3016250" y="458787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11" name="Oval 26"/>
          <p:cNvSpPr>
            <a:spLocks noChangeArrowheads="1"/>
          </p:cNvSpPr>
          <p:nvPr/>
        </p:nvSpPr>
        <p:spPr bwMode="auto">
          <a:xfrm>
            <a:off x="3200400" y="4249738"/>
            <a:ext cx="109538"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12" name="Oval 27"/>
          <p:cNvSpPr>
            <a:spLocks noChangeArrowheads="1"/>
          </p:cNvSpPr>
          <p:nvPr/>
        </p:nvSpPr>
        <p:spPr bwMode="auto">
          <a:xfrm>
            <a:off x="3600450" y="404812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13" name="Oval 28"/>
          <p:cNvSpPr>
            <a:spLocks noChangeArrowheads="1"/>
          </p:cNvSpPr>
          <p:nvPr/>
        </p:nvSpPr>
        <p:spPr bwMode="auto">
          <a:xfrm>
            <a:off x="3829050" y="36195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14" name="Oval 29"/>
          <p:cNvSpPr>
            <a:spLocks noChangeArrowheads="1"/>
          </p:cNvSpPr>
          <p:nvPr/>
        </p:nvSpPr>
        <p:spPr bwMode="auto">
          <a:xfrm>
            <a:off x="3581400" y="29718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37915" name="Oval 30"/>
          <p:cNvSpPr>
            <a:spLocks noChangeArrowheads="1"/>
          </p:cNvSpPr>
          <p:nvPr/>
        </p:nvSpPr>
        <p:spPr bwMode="auto">
          <a:xfrm>
            <a:off x="3152775" y="269557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grpSp>
        <p:nvGrpSpPr>
          <p:cNvPr id="2" name="Group 35"/>
          <p:cNvGrpSpPr>
            <a:grpSpLocks/>
          </p:cNvGrpSpPr>
          <p:nvPr/>
        </p:nvGrpSpPr>
        <p:grpSpPr bwMode="auto">
          <a:xfrm>
            <a:off x="2362200" y="1219200"/>
            <a:ext cx="465138" cy="457200"/>
            <a:chOff x="1718" y="3799"/>
            <a:chExt cx="293" cy="288"/>
          </a:xfrm>
        </p:grpSpPr>
        <p:sp>
          <p:nvSpPr>
            <p:cNvPr id="38070" name="Text Box 33"/>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71" name="Text Box 34"/>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dirty="0"/>
                <a:t>1</a:t>
              </a:r>
            </a:p>
          </p:txBody>
        </p:sp>
      </p:grpSp>
      <p:grpSp>
        <p:nvGrpSpPr>
          <p:cNvPr id="3" name="Group 36"/>
          <p:cNvGrpSpPr>
            <a:grpSpLocks/>
          </p:cNvGrpSpPr>
          <p:nvPr/>
        </p:nvGrpSpPr>
        <p:grpSpPr bwMode="auto">
          <a:xfrm>
            <a:off x="1676400" y="1447800"/>
            <a:ext cx="465138" cy="457200"/>
            <a:chOff x="1718" y="3799"/>
            <a:chExt cx="293" cy="288"/>
          </a:xfrm>
        </p:grpSpPr>
        <p:sp>
          <p:nvSpPr>
            <p:cNvPr id="38068" name="Text Box 37"/>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69" name="Text Box 38"/>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2</a:t>
              </a:r>
            </a:p>
          </p:txBody>
        </p:sp>
      </p:grpSp>
      <p:grpSp>
        <p:nvGrpSpPr>
          <p:cNvPr id="4" name="Group 39"/>
          <p:cNvGrpSpPr>
            <a:grpSpLocks/>
          </p:cNvGrpSpPr>
          <p:nvPr/>
        </p:nvGrpSpPr>
        <p:grpSpPr bwMode="auto">
          <a:xfrm>
            <a:off x="1143000" y="1600200"/>
            <a:ext cx="465138" cy="457200"/>
            <a:chOff x="1718" y="3799"/>
            <a:chExt cx="293" cy="288"/>
          </a:xfrm>
        </p:grpSpPr>
        <p:sp>
          <p:nvSpPr>
            <p:cNvPr id="38066" name="Text Box 40"/>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67" name="Text Box 41"/>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3</a:t>
              </a:r>
            </a:p>
          </p:txBody>
        </p:sp>
      </p:grpSp>
      <p:grpSp>
        <p:nvGrpSpPr>
          <p:cNvPr id="5" name="Group 42"/>
          <p:cNvGrpSpPr>
            <a:grpSpLocks/>
          </p:cNvGrpSpPr>
          <p:nvPr/>
        </p:nvGrpSpPr>
        <p:grpSpPr bwMode="auto">
          <a:xfrm>
            <a:off x="3657600" y="2819400"/>
            <a:ext cx="465138" cy="457200"/>
            <a:chOff x="1718" y="3799"/>
            <a:chExt cx="293" cy="288"/>
          </a:xfrm>
        </p:grpSpPr>
        <p:sp>
          <p:nvSpPr>
            <p:cNvPr id="38064" name="Text Box 43"/>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65" name="Text Box 44"/>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8</a:t>
              </a:r>
            </a:p>
          </p:txBody>
        </p:sp>
      </p:grpSp>
      <p:grpSp>
        <p:nvGrpSpPr>
          <p:cNvPr id="6" name="Group 45"/>
          <p:cNvGrpSpPr>
            <a:grpSpLocks/>
          </p:cNvGrpSpPr>
          <p:nvPr/>
        </p:nvGrpSpPr>
        <p:grpSpPr bwMode="auto">
          <a:xfrm>
            <a:off x="1143000" y="2362200"/>
            <a:ext cx="465138" cy="457200"/>
            <a:chOff x="1718" y="3799"/>
            <a:chExt cx="293" cy="288"/>
          </a:xfrm>
        </p:grpSpPr>
        <p:sp>
          <p:nvSpPr>
            <p:cNvPr id="38062" name="Text Box 46"/>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63" name="Text Box 47"/>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5</a:t>
              </a:r>
            </a:p>
          </p:txBody>
        </p:sp>
      </p:grpSp>
      <p:grpSp>
        <p:nvGrpSpPr>
          <p:cNvPr id="7" name="Group 48"/>
          <p:cNvGrpSpPr>
            <a:grpSpLocks/>
          </p:cNvGrpSpPr>
          <p:nvPr/>
        </p:nvGrpSpPr>
        <p:grpSpPr bwMode="auto">
          <a:xfrm>
            <a:off x="838200" y="1981200"/>
            <a:ext cx="465138" cy="457200"/>
            <a:chOff x="1718" y="3799"/>
            <a:chExt cx="293" cy="288"/>
          </a:xfrm>
        </p:grpSpPr>
        <p:sp>
          <p:nvSpPr>
            <p:cNvPr id="38060" name="Text Box 49"/>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61" name="Text Box 50"/>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4</a:t>
              </a:r>
            </a:p>
          </p:txBody>
        </p:sp>
      </p:grpSp>
      <p:grpSp>
        <p:nvGrpSpPr>
          <p:cNvPr id="8" name="Group 51"/>
          <p:cNvGrpSpPr>
            <a:grpSpLocks/>
          </p:cNvGrpSpPr>
          <p:nvPr/>
        </p:nvGrpSpPr>
        <p:grpSpPr bwMode="auto">
          <a:xfrm>
            <a:off x="1981200" y="2667000"/>
            <a:ext cx="465138" cy="457200"/>
            <a:chOff x="1718" y="3799"/>
            <a:chExt cx="293" cy="288"/>
          </a:xfrm>
        </p:grpSpPr>
        <p:sp>
          <p:nvSpPr>
            <p:cNvPr id="38058" name="Text Box 52"/>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59" name="Text Box 53"/>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7</a:t>
              </a:r>
            </a:p>
          </p:txBody>
        </p:sp>
      </p:grpSp>
      <p:grpSp>
        <p:nvGrpSpPr>
          <p:cNvPr id="9" name="Group 54"/>
          <p:cNvGrpSpPr>
            <a:grpSpLocks/>
          </p:cNvGrpSpPr>
          <p:nvPr/>
        </p:nvGrpSpPr>
        <p:grpSpPr bwMode="auto">
          <a:xfrm>
            <a:off x="3048000" y="2286000"/>
            <a:ext cx="465138" cy="457200"/>
            <a:chOff x="1718" y="3799"/>
            <a:chExt cx="293" cy="288"/>
          </a:xfrm>
        </p:grpSpPr>
        <p:sp>
          <p:nvSpPr>
            <p:cNvPr id="38056" name="Text Box 55"/>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57" name="Text Box 56"/>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6</a:t>
              </a:r>
            </a:p>
          </p:txBody>
        </p:sp>
      </p:grpSp>
      <p:grpSp>
        <p:nvGrpSpPr>
          <p:cNvPr id="10" name="Group 57"/>
          <p:cNvGrpSpPr>
            <a:grpSpLocks/>
          </p:cNvGrpSpPr>
          <p:nvPr/>
        </p:nvGrpSpPr>
        <p:grpSpPr bwMode="auto">
          <a:xfrm>
            <a:off x="1295400" y="3276607"/>
            <a:ext cx="561975" cy="458788"/>
            <a:chOff x="1718" y="3799"/>
            <a:chExt cx="354" cy="289"/>
          </a:xfrm>
        </p:grpSpPr>
        <p:sp>
          <p:nvSpPr>
            <p:cNvPr id="38054" name="Text Box 58"/>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55" name="Text Box 59"/>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10</a:t>
              </a:r>
            </a:p>
          </p:txBody>
        </p:sp>
      </p:grpSp>
      <p:grpSp>
        <p:nvGrpSpPr>
          <p:cNvPr id="11" name="Group 60"/>
          <p:cNvGrpSpPr>
            <a:grpSpLocks/>
          </p:cNvGrpSpPr>
          <p:nvPr/>
        </p:nvGrpSpPr>
        <p:grpSpPr bwMode="auto">
          <a:xfrm>
            <a:off x="1905000" y="2971800"/>
            <a:ext cx="465138" cy="457200"/>
            <a:chOff x="1718" y="3799"/>
            <a:chExt cx="293" cy="288"/>
          </a:xfrm>
        </p:grpSpPr>
        <p:sp>
          <p:nvSpPr>
            <p:cNvPr id="38052" name="Text Box 61"/>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53" name="Text Box 62"/>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9</a:t>
              </a:r>
            </a:p>
          </p:txBody>
        </p:sp>
      </p:grpSp>
      <p:grpSp>
        <p:nvGrpSpPr>
          <p:cNvPr id="12" name="Group 63"/>
          <p:cNvGrpSpPr>
            <a:grpSpLocks/>
          </p:cNvGrpSpPr>
          <p:nvPr/>
        </p:nvGrpSpPr>
        <p:grpSpPr bwMode="auto">
          <a:xfrm>
            <a:off x="3048000" y="4343407"/>
            <a:ext cx="561975" cy="458788"/>
            <a:chOff x="1718" y="3799"/>
            <a:chExt cx="354" cy="289"/>
          </a:xfrm>
        </p:grpSpPr>
        <p:sp>
          <p:nvSpPr>
            <p:cNvPr id="38050" name="Text Box 64"/>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dirty="0"/>
                <a:t>u</a:t>
              </a:r>
            </a:p>
          </p:txBody>
        </p:sp>
        <p:sp>
          <p:nvSpPr>
            <p:cNvPr id="38051" name="Text Box 65"/>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14</a:t>
              </a:r>
            </a:p>
          </p:txBody>
        </p:sp>
      </p:grpSp>
      <p:grpSp>
        <p:nvGrpSpPr>
          <p:cNvPr id="13" name="Group 66"/>
          <p:cNvGrpSpPr>
            <a:grpSpLocks/>
          </p:cNvGrpSpPr>
          <p:nvPr/>
        </p:nvGrpSpPr>
        <p:grpSpPr bwMode="auto">
          <a:xfrm>
            <a:off x="3276600" y="4191007"/>
            <a:ext cx="561975" cy="458788"/>
            <a:chOff x="1718" y="3799"/>
            <a:chExt cx="354" cy="289"/>
          </a:xfrm>
        </p:grpSpPr>
        <p:sp>
          <p:nvSpPr>
            <p:cNvPr id="38048" name="Text Box 67"/>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49" name="Text Box 68"/>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13</a:t>
              </a:r>
            </a:p>
          </p:txBody>
        </p:sp>
      </p:grpSp>
      <p:grpSp>
        <p:nvGrpSpPr>
          <p:cNvPr id="14" name="Group 69"/>
          <p:cNvGrpSpPr>
            <a:grpSpLocks/>
          </p:cNvGrpSpPr>
          <p:nvPr/>
        </p:nvGrpSpPr>
        <p:grpSpPr bwMode="auto">
          <a:xfrm>
            <a:off x="3886200" y="3352807"/>
            <a:ext cx="561975" cy="458788"/>
            <a:chOff x="1718" y="3799"/>
            <a:chExt cx="354" cy="289"/>
          </a:xfrm>
        </p:grpSpPr>
        <p:sp>
          <p:nvSpPr>
            <p:cNvPr id="38046" name="Text Box 70"/>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47" name="Text Box 71"/>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11</a:t>
              </a:r>
            </a:p>
          </p:txBody>
        </p:sp>
      </p:grpSp>
      <p:grpSp>
        <p:nvGrpSpPr>
          <p:cNvPr id="15" name="Group 72"/>
          <p:cNvGrpSpPr>
            <a:grpSpLocks/>
          </p:cNvGrpSpPr>
          <p:nvPr/>
        </p:nvGrpSpPr>
        <p:grpSpPr bwMode="auto">
          <a:xfrm>
            <a:off x="3657600" y="3962407"/>
            <a:ext cx="561975" cy="458788"/>
            <a:chOff x="1718" y="3799"/>
            <a:chExt cx="354" cy="289"/>
          </a:xfrm>
        </p:grpSpPr>
        <p:sp>
          <p:nvSpPr>
            <p:cNvPr id="38044" name="Text Box 73"/>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45" name="Text Box 74"/>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12</a:t>
              </a:r>
            </a:p>
          </p:txBody>
        </p:sp>
      </p:grpSp>
      <p:grpSp>
        <p:nvGrpSpPr>
          <p:cNvPr id="16" name="Group 75"/>
          <p:cNvGrpSpPr>
            <a:grpSpLocks/>
          </p:cNvGrpSpPr>
          <p:nvPr/>
        </p:nvGrpSpPr>
        <p:grpSpPr bwMode="auto">
          <a:xfrm>
            <a:off x="3352800" y="4648207"/>
            <a:ext cx="561975" cy="458788"/>
            <a:chOff x="1718" y="3799"/>
            <a:chExt cx="354" cy="289"/>
          </a:xfrm>
        </p:grpSpPr>
        <p:sp>
          <p:nvSpPr>
            <p:cNvPr id="38042" name="Text Box 76"/>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43" name="Text Box 77"/>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15</a:t>
              </a:r>
            </a:p>
          </p:txBody>
        </p:sp>
      </p:grpSp>
      <p:grpSp>
        <p:nvGrpSpPr>
          <p:cNvPr id="17" name="Group 78"/>
          <p:cNvGrpSpPr>
            <a:grpSpLocks/>
          </p:cNvGrpSpPr>
          <p:nvPr/>
        </p:nvGrpSpPr>
        <p:grpSpPr bwMode="auto">
          <a:xfrm>
            <a:off x="4495800" y="4648207"/>
            <a:ext cx="561975" cy="458788"/>
            <a:chOff x="1718" y="3799"/>
            <a:chExt cx="354" cy="289"/>
          </a:xfrm>
        </p:grpSpPr>
        <p:sp>
          <p:nvSpPr>
            <p:cNvPr id="38040" name="Text Box 79"/>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41" name="Text Box 80"/>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16</a:t>
              </a:r>
            </a:p>
          </p:txBody>
        </p:sp>
      </p:grpSp>
      <p:grpSp>
        <p:nvGrpSpPr>
          <p:cNvPr id="18" name="Group 81"/>
          <p:cNvGrpSpPr>
            <a:grpSpLocks/>
          </p:cNvGrpSpPr>
          <p:nvPr/>
        </p:nvGrpSpPr>
        <p:grpSpPr bwMode="auto">
          <a:xfrm>
            <a:off x="2971800" y="5257807"/>
            <a:ext cx="561975" cy="458788"/>
            <a:chOff x="1718" y="3799"/>
            <a:chExt cx="354" cy="289"/>
          </a:xfrm>
        </p:grpSpPr>
        <p:sp>
          <p:nvSpPr>
            <p:cNvPr id="38038" name="Text Box 82"/>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39" name="Text Box 83"/>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17</a:t>
              </a:r>
            </a:p>
          </p:txBody>
        </p:sp>
      </p:grpSp>
      <p:grpSp>
        <p:nvGrpSpPr>
          <p:cNvPr id="19" name="Group 84"/>
          <p:cNvGrpSpPr>
            <a:grpSpLocks/>
          </p:cNvGrpSpPr>
          <p:nvPr/>
        </p:nvGrpSpPr>
        <p:grpSpPr bwMode="auto">
          <a:xfrm>
            <a:off x="533400" y="5715007"/>
            <a:ext cx="561975" cy="458788"/>
            <a:chOff x="1718" y="3799"/>
            <a:chExt cx="354" cy="289"/>
          </a:xfrm>
        </p:grpSpPr>
        <p:sp>
          <p:nvSpPr>
            <p:cNvPr id="38036" name="Text Box 85"/>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37" name="Text Box 86"/>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19</a:t>
              </a:r>
            </a:p>
          </p:txBody>
        </p:sp>
      </p:grpSp>
      <p:grpSp>
        <p:nvGrpSpPr>
          <p:cNvPr id="20" name="Group 87"/>
          <p:cNvGrpSpPr>
            <a:grpSpLocks/>
          </p:cNvGrpSpPr>
          <p:nvPr/>
        </p:nvGrpSpPr>
        <p:grpSpPr bwMode="auto">
          <a:xfrm>
            <a:off x="914400" y="4953007"/>
            <a:ext cx="561975" cy="458788"/>
            <a:chOff x="1718" y="3799"/>
            <a:chExt cx="354" cy="289"/>
          </a:xfrm>
        </p:grpSpPr>
        <p:sp>
          <p:nvSpPr>
            <p:cNvPr id="38034" name="Text Box 88"/>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35" name="Text Box 89"/>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18</a:t>
              </a:r>
            </a:p>
          </p:txBody>
        </p:sp>
      </p:grpSp>
      <p:grpSp>
        <p:nvGrpSpPr>
          <p:cNvPr id="21" name="Group 90"/>
          <p:cNvGrpSpPr>
            <a:grpSpLocks/>
          </p:cNvGrpSpPr>
          <p:nvPr/>
        </p:nvGrpSpPr>
        <p:grpSpPr bwMode="auto">
          <a:xfrm>
            <a:off x="1676400" y="6019807"/>
            <a:ext cx="561975" cy="458788"/>
            <a:chOff x="1718" y="3799"/>
            <a:chExt cx="354" cy="289"/>
          </a:xfrm>
        </p:grpSpPr>
        <p:sp>
          <p:nvSpPr>
            <p:cNvPr id="38032" name="Text Box 91"/>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8033" name="Text Box 92"/>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20</a:t>
              </a:r>
            </a:p>
          </p:txBody>
        </p:sp>
      </p:grpSp>
      <p:grpSp>
        <p:nvGrpSpPr>
          <p:cNvPr id="22" name="Group 106"/>
          <p:cNvGrpSpPr>
            <a:grpSpLocks/>
          </p:cNvGrpSpPr>
          <p:nvPr/>
        </p:nvGrpSpPr>
        <p:grpSpPr bwMode="auto">
          <a:xfrm>
            <a:off x="6858000" y="1828800"/>
            <a:ext cx="685800" cy="1066800"/>
            <a:chOff x="4320" y="1152"/>
            <a:chExt cx="432" cy="672"/>
          </a:xfrm>
        </p:grpSpPr>
        <p:grpSp>
          <p:nvGrpSpPr>
            <p:cNvPr id="23" name="Group 98"/>
            <p:cNvGrpSpPr>
              <a:grpSpLocks/>
            </p:cNvGrpSpPr>
            <p:nvPr/>
          </p:nvGrpSpPr>
          <p:grpSpPr bwMode="auto">
            <a:xfrm>
              <a:off x="4320" y="1152"/>
              <a:ext cx="432" cy="336"/>
              <a:chOff x="3408" y="1632"/>
              <a:chExt cx="432" cy="336"/>
            </a:xfrm>
          </p:grpSpPr>
          <p:sp>
            <p:nvSpPr>
              <p:cNvPr id="38028" name="Rectangle 94"/>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8030" name="Text Box 96"/>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2</a:t>
                </a:r>
                <a:endParaRPr lang="en-US" sz="2400" baseline="-25000" dirty="0"/>
              </a:p>
            </p:txBody>
          </p:sp>
        </p:grpSp>
        <p:grpSp>
          <p:nvGrpSpPr>
            <p:cNvPr id="25" name="Group 99"/>
            <p:cNvGrpSpPr>
              <a:grpSpLocks/>
            </p:cNvGrpSpPr>
            <p:nvPr/>
          </p:nvGrpSpPr>
          <p:grpSpPr bwMode="auto">
            <a:xfrm>
              <a:off x="4320" y="1488"/>
              <a:ext cx="432" cy="336"/>
              <a:chOff x="3408" y="1632"/>
              <a:chExt cx="432" cy="336"/>
            </a:xfrm>
          </p:grpSpPr>
          <p:sp>
            <p:nvSpPr>
              <p:cNvPr id="38024" name="Rectangle 100"/>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8026" name="Text Box 102"/>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1</a:t>
                </a:r>
                <a:endParaRPr lang="en-US" sz="2400" i="1" dirty="0"/>
              </a:p>
            </p:txBody>
          </p:sp>
        </p:grpSp>
      </p:grpSp>
      <p:sp>
        <p:nvSpPr>
          <p:cNvPr id="869480" name="Text Box 104"/>
          <p:cNvSpPr txBox="1">
            <a:spLocks noChangeArrowheads="1"/>
          </p:cNvSpPr>
          <p:nvPr/>
        </p:nvSpPr>
        <p:spPr bwMode="auto">
          <a:xfrm>
            <a:off x="5791200" y="1981200"/>
            <a:ext cx="717312" cy="369332"/>
          </a:xfrm>
          <a:prstGeom prst="rect">
            <a:avLst/>
          </a:prstGeom>
          <a:noFill/>
          <a:ln w="9525">
            <a:noFill/>
            <a:miter lim="800000"/>
            <a:headEnd/>
            <a:tailEnd/>
          </a:ln>
        </p:spPr>
        <p:txBody>
          <a:bodyPr wrap="none">
            <a:spAutoFit/>
          </a:bodyPr>
          <a:lstStyle/>
          <a:p>
            <a:r>
              <a:rPr lang="el-GR" dirty="0" smtClean="0"/>
              <a:t>Αρχή:</a:t>
            </a:r>
            <a:endParaRPr lang="en-US" dirty="0"/>
          </a:p>
        </p:txBody>
      </p:sp>
      <p:grpSp>
        <p:nvGrpSpPr>
          <p:cNvPr id="27" name="Group 108"/>
          <p:cNvGrpSpPr>
            <a:grpSpLocks/>
          </p:cNvGrpSpPr>
          <p:nvPr/>
        </p:nvGrpSpPr>
        <p:grpSpPr bwMode="auto">
          <a:xfrm>
            <a:off x="6096000" y="4038600"/>
            <a:ext cx="685800" cy="533400"/>
            <a:chOff x="3408" y="1632"/>
            <a:chExt cx="432" cy="336"/>
          </a:xfrm>
        </p:grpSpPr>
        <p:sp>
          <p:nvSpPr>
            <p:cNvPr id="38018" name="Rectangle 109"/>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8020" name="Text Box 111"/>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smtClean="0"/>
                <a:t>u</a:t>
              </a:r>
              <a:r>
                <a:rPr lang="el-GR" sz="2400" baseline="-25000" smtClean="0"/>
                <a:t>2</a:t>
              </a:r>
              <a:endParaRPr lang="en-US" sz="2400" i="1" dirty="0"/>
            </a:p>
          </p:txBody>
        </p:sp>
      </p:grpSp>
      <p:grpSp>
        <p:nvGrpSpPr>
          <p:cNvPr id="29" name="Group 113"/>
          <p:cNvGrpSpPr>
            <a:grpSpLocks/>
          </p:cNvGrpSpPr>
          <p:nvPr/>
        </p:nvGrpSpPr>
        <p:grpSpPr bwMode="auto">
          <a:xfrm>
            <a:off x="6096000" y="4572000"/>
            <a:ext cx="685800" cy="533400"/>
            <a:chOff x="3408" y="1632"/>
            <a:chExt cx="432" cy="336"/>
          </a:xfrm>
        </p:grpSpPr>
        <p:sp>
          <p:nvSpPr>
            <p:cNvPr id="38014" name="Rectangle 114"/>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8016" name="Text Box 116"/>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1</a:t>
              </a:r>
              <a:endParaRPr lang="en-US" sz="2400" i="1" dirty="0"/>
            </a:p>
          </p:txBody>
        </p:sp>
      </p:grpSp>
      <p:grpSp>
        <p:nvGrpSpPr>
          <p:cNvPr id="31" name="Group 118"/>
          <p:cNvGrpSpPr>
            <a:grpSpLocks/>
          </p:cNvGrpSpPr>
          <p:nvPr/>
        </p:nvGrpSpPr>
        <p:grpSpPr bwMode="auto">
          <a:xfrm>
            <a:off x="6096000" y="3505200"/>
            <a:ext cx="685800" cy="533400"/>
            <a:chOff x="3408" y="1632"/>
            <a:chExt cx="432" cy="336"/>
          </a:xfrm>
        </p:grpSpPr>
        <p:sp>
          <p:nvSpPr>
            <p:cNvPr id="38010" name="Rectangle 119"/>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8012" name="Text Box 121"/>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3</a:t>
              </a:r>
              <a:endParaRPr lang="en-US" sz="2400" i="1" dirty="0"/>
            </a:p>
          </p:txBody>
        </p:sp>
      </p:grpSp>
      <p:sp>
        <p:nvSpPr>
          <p:cNvPr id="869499" name="Text Box 123"/>
          <p:cNvSpPr txBox="1">
            <a:spLocks noChangeArrowheads="1"/>
          </p:cNvSpPr>
          <p:nvPr/>
        </p:nvSpPr>
        <p:spPr bwMode="auto">
          <a:xfrm>
            <a:off x="5394325" y="3821113"/>
            <a:ext cx="587020" cy="369332"/>
          </a:xfrm>
          <a:prstGeom prst="rect">
            <a:avLst/>
          </a:prstGeom>
          <a:noFill/>
          <a:ln w="9525">
            <a:noFill/>
            <a:miter lim="800000"/>
            <a:headEnd/>
            <a:tailEnd/>
          </a:ln>
        </p:spPr>
        <p:txBody>
          <a:bodyPr wrap="none">
            <a:spAutoFit/>
          </a:bodyPr>
          <a:lstStyle/>
          <a:p>
            <a:r>
              <a:rPr lang="en-US" i="1" dirty="0"/>
              <a:t>j </a:t>
            </a:r>
            <a:r>
              <a:rPr lang="en-US" dirty="0"/>
              <a:t>=3:</a:t>
            </a:r>
          </a:p>
        </p:txBody>
      </p:sp>
      <p:sp>
        <p:nvSpPr>
          <p:cNvPr id="37942" name="Text Box 124"/>
          <p:cNvSpPr txBox="1">
            <a:spLocks noChangeArrowheads="1"/>
          </p:cNvSpPr>
          <p:nvPr/>
        </p:nvSpPr>
        <p:spPr bwMode="auto">
          <a:xfrm>
            <a:off x="5089525" y="3440113"/>
            <a:ext cx="184150" cy="396875"/>
          </a:xfrm>
          <a:prstGeom prst="rect">
            <a:avLst/>
          </a:prstGeom>
          <a:noFill/>
          <a:ln w="9525">
            <a:noFill/>
            <a:miter lim="800000"/>
            <a:headEnd/>
            <a:tailEnd/>
          </a:ln>
        </p:spPr>
        <p:txBody>
          <a:bodyPr wrap="none">
            <a:spAutoFit/>
          </a:bodyPr>
          <a:lstStyle/>
          <a:p>
            <a:endParaRPr lang="en-US"/>
          </a:p>
        </p:txBody>
      </p:sp>
      <p:sp>
        <p:nvSpPr>
          <p:cNvPr id="869502" name="Text Box 126"/>
          <p:cNvSpPr txBox="1">
            <a:spLocks noChangeArrowheads="1"/>
          </p:cNvSpPr>
          <p:nvPr/>
        </p:nvSpPr>
        <p:spPr bwMode="auto">
          <a:xfrm>
            <a:off x="7467600" y="3810000"/>
            <a:ext cx="587020" cy="369332"/>
          </a:xfrm>
          <a:prstGeom prst="rect">
            <a:avLst/>
          </a:prstGeom>
          <a:noFill/>
          <a:ln w="9525">
            <a:noFill/>
            <a:miter lim="800000"/>
            <a:headEnd/>
            <a:tailEnd/>
          </a:ln>
        </p:spPr>
        <p:txBody>
          <a:bodyPr wrap="none">
            <a:spAutoFit/>
          </a:bodyPr>
          <a:lstStyle/>
          <a:p>
            <a:r>
              <a:rPr lang="en-US" i="1"/>
              <a:t>j </a:t>
            </a:r>
            <a:r>
              <a:rPr lang="en-US"/>
              <a:t>=4:</a:t>
            </a:r>
          </a:p>
        </p:txBody>
      </p:sp>
      <p:grpSp>
        <p:nvGrpSpPr>
          <p:cNvPr id="37889" name="Group 128"/>
          <p:cNvGrpSpPr>
            <a:grpSpLocks/>
          </p:cNvGrpSpPr>
          <p:nvPr/>
        </p:nvGrpSpPr>
        <p:grpSpPr bwMode="auto">
          <a:xfrm>
            <a:off x="8229600" y="3962400"/>
            <a:ext cx="685800" cy="533400"/>
            <a:chOff x="3408" y="1632"/>
            <a:chExt cx="432" cy="336"/>
          </a:xfrm>
        </p:grpSpPr>
        <p:sp>
          <p:nvSpPr>
            <p:cNvPr id="38006" name="Rectangle 129"/>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8008" name="Text Box 131"/>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2</a:t>
              </a:r>
              <a:endParaRPr lang="en-US" sz="2400" i="1" dirty="0"/>
            </a:p>
          </p:txBody>
        </p:sp>
      </p:grpSp>
      <p:grpSp>
        <p:nvGrpSpPr>
          <p:cNvPr id="37917" name="Group 133"/>
          <p:cNvGrpSpPr>
            <a:grpSpLocks/>
          </p:cNvGrpSpPr>
          <p:nvPr/>
        </p:nvGrpSpPr>
        <p:grpSpPr bwMode="auto">
          <a:xfrm>
            <a:off x="8229600" y="4495800"/>
            <a:ext cx="685800" cy="533400"/>
            <a:chOff x="3408" y="1632"/>
            <a:chExt cx="432" cy="336"/>
          </a:xfrm>
        </p:grpSpPr>
        <p:sp>
          <p:nvSpPr>
            <p:cNvPr id="38002" name="Rectangle 134"/>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8004" name="Text Box 136"/>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1</a:t>
              </a:r>
              <a:endParaRPr lang="en-US" sz="2400" i="1" dirty="0"/>
            </a:p>
          </p:txBody>
        </p:sp>
      </p:grpSp>
      <p:grpSp>
        <p:nvGrpSpPr>
          <p:cNvPr id="37919" name="Group 138"/>
          <p:cNvGrpSpPr>
            <a:grpSpLocks/>
          </p:cNvGrpSpPr>
          <p:nvPr/>
        </p:nvGrpSpPr>
        <p:grpSpPr bwMode="auto">
          <a:xfrm>
            <a:off x="8229608" y="3429005"/>
            <a:ext cx="685801" cy="533401"/>
            <a:chOff x="3408" y="1632"/>
            <a:chExt cx="432" cy="336"/>
          </a:xfrm>
        </p:grpSpPr>
        <p:sp>
          <p:nvSpPr>
            <p:cNvPr id="37998" name="Rectangle 139"/>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8000" name="Text Box 141"/>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3</a:t>
              </a:r>
              <a:endParaRPr lang="en-US" sz="2400" i="1" dirty="0"/>
            </a:p>
          </p:txBody>
        </p:sp>
      </p:grpSp>
      <p:sp>
        <p:nvSpPr>
          <p:cNvPr id="869520" name="Line 144"/>
          <p:cNvSpPr>
            <a:spLocks noChangeShapeType="1"/>
          </p:cNvSpPr>
          <p:nvPr/>
        </p:nvSpPr>
        <p:spPr bwMode="auto">
          <a:xfrm flipV="1">
            <a:off x="1295400" y="1905000"/>
            <a:ext cx="762000" cy="381000"/>
          </a:xfrm>
          <a:prstGeom prst="line">
            <a:avLst/>
          </a:prstGeom>
          <a:noFill/>
          <a:ln w="25400">
            <a:solidFill>
              <a:schemeClr val="accent6">
                <a:lumMod val="75000"/>
              </a:schemeClr>
            </a:solidFill>
            <a:prstDash val="dash"/>
            <a:round/>
            <a:headEnd/>
            <a:tailEnd/>
          </a:ln>
        </p:spPr>
        <p:txBody>
          <a:bodyPr/>
          <a:lstStyle/>
          <a:p>
            <a:endParaRPr lang="en-US"/>
          </a:p>
        </p:txBody>
      </p:sp>
      <p:grpSp>
        <p:nvGrpSpPr>
          <p:cNvPr id="37921" name="Group 145"/>
          <p:cNvGrpSpPr>
            <a:grpSpLocks/>
          </p:cNvGrpSpPr>
          <p:nvPr/>
        </p:nvGrpSpPr>
        <p:grpSpPr bwMode="auto">
          <a:xfrm>
            <a:off x="8229600" y="3429000"/>
            <a:ext cx="685800" cy="533400"/>
            <a:chOff x="3408" y="1632"/>
            <a:chExt cx="432" cy="336"/>
          </a:xfrm>
        </p:grpSpPr>
        <p:sp>
          <p:nvSpPr>
            <p:cNvPr id="37994" name="Rectangle 146"/>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7996" name="Text Box 148"/>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4</a:t>
              </a:r>
              <a:endParaRPr lang="en-US" sz="2400" i="1" dirty="0"/>
            </a:p>
          </p:txBody>
        </p:sp>
      </p:grpSp>
      <p:sp>
        <p:nvSpPr>
          <p:cNvPr id="869526" name="Text Box 150"/>
          <p:cNvSpPr txBox="1">
            <a:spLocks noChangeArrowheads="1"/>
          </p:cNvSpPr>
          <p:nvPr/>
        </p:nvSpPr>
        <p:spPr bwMode="auto">
          <a:xfrm>
            <a:off x="5410200" y="5638800"/>
            <a:ext cx="587020" cy="369332"/>
          </a:xfrm>
          <a:prstGeom prst="rect">
            <a:avLst/>
          </a:prstGeom>
          <a:noFill/>
          <a:ln w="9525">
            <a:noFill/>
            <a:miter lim="800000"/>
            <a:headEnd/>
            <a:tailEnd/>
          </a:ln>
        </p:spPr>
        <p:txBody>
          <a:bodyPr wrap="none">
            <a:spAutoFit/>
          </a:bodyPr>
          <a:lstStyle/>
          <a:p>
            <a:r>
              <a:rPr lang="en-US" i="1"/>
              <a:t>j </a:t>
            </a:r>
            <a:r>
              <a:rPr lang="en-US"/>
              <a:t>=5:</a:t>
            </a:r>
          </a:p>
        </p:txBody>
      </p:sp>
      <p:grpSp>
        <p:nvGrpSpPr>
          <p:cNvPr id="37923" name="Group 151"/>
          <p:cNvGrpSpPr>
            <a:grpSpLocks/>
          </p:cNvGrpSpPr>
          <p:nvPr/>
        </p:nvGrpSpPr>
        <p:grpSpPr bwMode="auto">
          <a:xfrm>
            <a:off x="6096000" y="6324600"/>
            <a:ext cx="685800" cy="533400"/>
            <a:chOff x="3408" y="1632"/>
            <a:chExt cx="432" cy="336"/>
          </a:xfrm>
        </p:grpSpPr>
        <p:sp>
          <p:nvSpPr>
            <p:cNvPr id="37990" name="Rectangle 152"/>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7992" name="Text Box 154"/>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1</a:t>
              </a:r>
              <a:endParaRPr lang="en-US" sz="2400" i="1" dirty="0"/>
            </a:p>
          </p:txBody>
        </p:sp>
      </p:grpSp>
      <p:grpSp>
        <p:nvGrpSpPr>
          <p:cNvPr id="37925" name="Group 156"/>
          <p:cNvGrpSpPr>
            <a:grpSpLocks/>
          </p:cNvGrpSpPr>
          <p:nvPr/>
        </p:nvGrpSpPr>
        <p:grpSpPr bwMode="auto">
          <a:xfrm>
            <a:off x="6096000" y="5791200"/>
            <a:ext cx="685800" cy="533400"/>
            <a:chOff x="3408" y="1632"/>
            <a:chExt cx="432" cy="336"/>
          </a:xfrm>
        </p:grpSpPr>
        <p:sp>
          <p:nvSpPr>
            <p:cNvPr id="37986" name="Rectangle 157"/>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7988" name="Text Box 159"/>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2</a:t>
              </a:r>
              <a:endParaRPr lang="en-US" sz="2400" i="1" dirty="0"/>
            </a:p>
          </p:txBody>
        </p:sp>
      </p:grpSp>
      <p:grpSp>
        <p:nvGrpSpPr>
          <p:cNvPr id="37927" name="Group 161"/>
          <p:cNvGrpSpPr>
            <a:grpSpLocks/>
          </p:cNvGrpSpPr>
          <p:nvPr/>
        </p:nvGrpSpPr>
        <p:grpSpPr bwMode="auto">
          <a:xfrm>
            <a:off x="6096000" y="5257800"/>
            <a:ext cx="685800" cy="533400"/>
            <a:chOff x="3408" y="1632"/>
            <a:chExt cx="432" cy="336"/>
          </a:xfrm>
        </p:grpSpPr>
        <p:sp>
          <p:nvSpPr>
            <p:cNvPr id="37982" name="Rectangle 162"/>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7984" name="Text Box 164"/>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4</a:t>
              </a:r>
              <a:endParaRPr lang="en-US" sz="2400" i="1" dirty="0"/>
            </a:p>
          </p:txBody>
        </p:sp>
      </p:grpSp>
      <p:sp>
        <p:nvSpPr>
          <p:cNvPr id="869542" name="Line 166"/>
          <p:cNvSpPr>
            <a:spLocks noChangeShapeType="1"/>
          </p:cNvSpPr>
          <p:nvPr/>
        </p:nvSpPr>
        <p:spPr bwMode="auto">
          <a:xfrm flipV="1">
            <a:off x="1676400" y="1905000"/>
            <a:ext cx="381000" cy="685800"/>
          </a:xfrm>
          <a:prstGeom prst="line">
            <a:avLst/>
          </a:prstGeom>
          <a:noFill/>
          <a:ln w="25400">
            <a:solidFill>
              <a:schemeClr val="accent6">
                <a:lumMod val="75000"/>
              </a:schemeClr>
            </a:solidFill>
            <a:prstDash val="dash"/>
            <a:round/>
            <a:headEnd/>
            <a:tailEnd/>
          </a:ln>
        </p:spPr>
        <p:txBody>
          <a:bodyPr/>
          <a:lstStyle/>
          <a:p>
            <a:endParaRPr lang="en-US"/>
          </a:p>
        </p:txBody>
      </p:sp>
      <p:sp>
        <p:nvSpPr>
          <p:cNvPr id="869544" name="Line 168"/>
          <p:cNvSpPr>
            <a:spLocks noChangeShapeType="1"/>
          </p:cNvSpPr>
          <p:nvPr/>
        </p:nvSpPr>
        <p:spPr bwMode="auto">
          <a:xfrm flipV="1">
            <a:off x="1752600" y="1600200"/>
            <a:ext cx="609600" cy="914400"/>
          </a:xfrm>
          <a:prstGeom prst="line">
            <a:avLst/>
          </a:prstGeom>
          <a:noFill/>
          <a:ln w="25400">
            <a:solidFill>
              <a:schemeClr val="accent6">
                <a:lumMod val="75000"/>
              </a:schemeClr>
            </a:solidFill>
            <a:prstDash val="dash"/>
            <a:round/>
            <a:headEnd/>
            <a:tailEnd/>
          </a:ln>
        </p:spPr>
        <p:txBody>
          <a:bodyPr/>
          <a:lstStyle/>
          <a:p>
            <a:endParaRPr lang="en-US"/>
          </a:p>
        </p:txBody>
      </p:sp>
      <p:grpSp>
        <p:nvGrpSpPr>
          <p:cNvPr id="37929" name="Group 169"/>
          <p:cNvGrpSpPr>
            <a:grpSpLocks/>
          </p:cNvGrpSpPr>
          <p:nvPr/>
        </p:nvGrpSpPr>
        <p:grpSpPr bwMode="auto">
          <a:xfrm>
            <a:off x="6096000" y="5791200"/>
            <a:ext cx="685800" cy="533400"/>
            <a:chOff x="3408" y="1632"/>
            <a:chExt cx="432" cy="336"/>
          </a:xfrm>
        </p:grpSpPr>
        <p:sp>
          <p:nvSpPr>
            <p:cNvPr id="37978" name="Rectangle 170"/>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7980" name="Text Box 172"/>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5</a:t>
              </a:r>
              <a:endParaRPr lang="en-US" sz="2400" i="1" dirty="0"/>
            </a:p>
          </p:txBody>
        </p:sp>
      </p:grpSp>
      <p:sp>
        <p:nvSpPr>
          <p:cNvPr id="869550" name="Text Box 174"/>
          <p:cNvSpPr txBox="1">
            <a:spLocks noChangeArrowheads="1"/>
          </p:cNvSpPr>
          <p:nvPr/>
        </p:nvSpPr>
        <p:spPr bwMode="auto">
          <a:xfrm>
            <a:off x="7467600" y="5715000"/>
            <a:ext cx="587020" cy="369332"/>
          </a:xfrm>
          <a:prstGeom prst="rect">
            <a:avLst/>
          </a:prstGeom>
          <a:noFill/>
          <a:ln w="9525">
            <a:noFill/>
            <a:miter lim="800000"/>
            <a:headEnd/>
            <a:tailEnd/>
          </a:ln>
        </p:spPr>
        <p:txBody>
          <a:bodyPr wrap="none">
            <a:spAutoFit/>
          </a:bodyPr>
          <a:lstStyle/>
          <a:p>
            <a:r>
              <a:rPr lang="en-US" i="1"/>
              <a:t>j </a:t>
            </a:r>
            <a:r>
              <a:rPr lang="en-US"/>
              <a:t>=6:</a:t>
            </a:r>
          </a:p>
        </p:txBody>
      </p:sp>
      <p:grpSp>
        <p:nvGrpSpPr>
          <p:cNvPr id="37931" name="Group 175"/>
          <p:cNvGrpSpPr>
            <a:grpSpLocks/>
          </p:cNvGrpSpPr>
          <p:nvPr/>
        </p:nvGrpSpPr>
        <p:grpSpPr bwMode="auto">
          <a:xfrm>
            <a:off x="8229600" y="6324600"/>
            <a:ext cx="685800" cy="533400"/>
            <a:chOff x="3408" y="1632"/>
            <a:chExt cx="432" cy="336"/>
          </a:xfrm>
        </p:grpSpPr>
        <p:sp>
          <p:nvSpPr>
            <p:cNvPr id="37974" name="Rectangle 176"/>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7976" name="Text Box 178"/>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a:t>
              </a:r>
              <a:endParaRPr lang="en-US" sz="2400" i="1" dirty="0"/>
            </a:p>
          </p:txBody>
        </p:sp>
      </p:grpSp>
      <p:grpSp>
        <p:nvGrpSpPr>
          <p:cNvPr id="37933" name="Group 180"/>
          <p:cNvGrpSpPr>
            <a:grpSpLocks/>
          </p:cNvGrpSpPr>
          <p:nvPr/>
        </p:nvGrpSpPr>
        <p:grpSpPr bwMode="auto">
          <a:xfrm>
            <a:off x="8229600" y="5791200"/>
            <a:ext cx="685800" cy="533400"/>
            <a:chOff x="3408" y="1632"/>
            <a:chExt cx="432" cy="336"/>
          </a:xfrm>
        </p:grpSpPr>
        <p:sp>
          <p:nvSpPr>
            <p:cNvPr id="37970" name="Rectangle 181"/>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7972" name="Text Box 183"/>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5</a:t>
              </a:r>
              <a:endParaRPr lang="en-US" sz="2400" i="1" dirty="0"/>
            </a:p>
          </p:txBody>
        </p:sp>
      </p:grpSp>
      <p:sp>
        <p:nvSpPr>
          <p:cNvPr id="869561" name="Line 185"/>
          <p:cNvSpPr>
            <a:spLocks noChangeShapeType="1"/>
          </p:cNvSpPr>
          <p:nvPr/>
        </p:nvSpPr>
        <p:spPr bwMode="auto">
          <a:xfrm flipH="1" flipV="1">
            <a:off x="1676400" y="2590800"/>
            <a:ext cx="1524000" cy="152400"/>
          </a:xfrm>
          <a:prstGeom prst="line">
            <a:avLst/>
          </a:prstGeom>
          <a:noFill/>
          <a:ln w="25400">
            <a:solidFill>
              <a:schemeClr val="accent6">
                <a:lumMod val="75000"/>
              </a:schemeClr>
            </a:solidFill>
            <a:prstDash val="dash"/>
            <a:round/>
            <a:headEnd/>
            <a:tailEnd/>
          </a:ln>
        </p:spPr>
        <p:txBody>
          <a:bodyPr/>
          <a:lstStyle/>
          <a:p>
            <a:endParaRPr lang="en-US"/>
          </a:p>
        </p:txBody>
      </p:sp>
      <p:grpSp>
        <p:nvGrpSpPr>
          <p:cNvPr id="37935" name="Group 186"/>
          <p:cNvGrpSpPr>
            <a:grpSpLocks/>
          </p:cNvGrpSpPr>
          <p:nvPr/>
        </p:nvGrpSpPr>
        <p:grpSpPr bwMode="auto">
          <a:xfrm>
            <a:off x="8229600" y="6324600"/>
            <a:ext cx="685800" cy="533400"/>
            <a:chOff x="3408" y="1632"/>
            <a:chExt cx="432" cy="336"/>
          </a:xfrm>
        </p:grpSpPr>
        <p:sp>
          <p:nvSpPr>
            <p:cNvPr id="37966" name="Rectangle 187"/>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7968" name="Text Box 189"/>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5</a:t>
              </a:r>
              <a:endParaRPr lang="en-US" sz="2400" i="1" dirty="0"/>
            </a:p>
          </p:txBody>
        </p:sp>
      </p:grpSp>
      <p:grpSp>
        <p:nvGrpSpPr>
          <p:cNvPr id="37937" name="Group 191"/>
          <p:cNvGrpSpPr>
            <a:grpSpLocks/>
          </p:cNvGrpSpPr>
          <p:nvPr/>
        </p:nvGrpSpPr>
        <p:grpSpPr bwMode="auto">
          <a:xfrm>
            <a:off x="8229600" y="5791200"/>
            <a:ext cx="685800" cy="533400"/>
            <a:chOff x="3408" y="1632"/>
            <a:chExt cx="432" cy="336"/>
          </a:xfrm>
        </p:grpSpPr>
        <p:sp>
          <p:nvSpPr>
            <p:cNvPr id="37962" name="Rectangle 192"/>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7964" name="Text Box 194"/>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l-GR" sz="2400" baseline="-25000" dirty="0" smtClean="0"/>
                <a:t>6</a:t>
              </a:r>
              <a:endParaRPr lang="en-US" sz="2400" i="1"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69480"/>
                                        </p:tgtEl>
                                        <p:attrNameLst>
                                          <p:attrName>style.visibility</p:attrName>
                                        </p:attrNameLst>
                                      </p:cBhvr>
                                      <p:to>
                                        <p:strVal val="visible"/>
                                      </p:to>
                                    </p:set>
                                    <p:animEffect transition="in" filter="blinds(horizontal)">
                                      <p:cBhvr>
                                        <p:cTn id="7" dur="500"/>
                                        <p:tgtEl>
                                          <p:spTgt spid="869480"/>
                                        </p:tgtEl>
                                      </p:cBhvr>
                                    </p:animEffect>
                                  </p:childTnLst>
                                </p:cTn>
                              </p:par>
                              <p:par>
                                <p:cTn id="8" presetID="3" presetClass="entr" presetSubtype="10" fill="hold"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linds(horizontal)">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869499"/>
                                        </p:tgtEl>
                                        <p:attrNameLst>
                                          <p:attrName>style.visibility</p:attrName>
                                        </p:attrNameLst>
                                      </p:cBhvr>
                                      <p:to>
                                        <p:strVal val="visible"/>
                                      </p:to>
                                    </p:set>
                                    <p:animEffect transition="in" filter="blinds(horizontal)">
                                      <p:cBhvr>
                                        <p:cTn id="15" dur="500"/>
                                        <p:tgtEl>
                                          <p:spTgt spid="869499"/>
                                        </p:tgtEl>
                                      </p:cBhvr>
                                    </p:animEffect>
                                  </p:childTnLst>
                                </p:cTn>
                              </p:par>
                              <p:par>
                                <p:cTn id="16" presetID="3" presetClass="entr" presetSubtype="10" fill="hold"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blinds(horizontal)">
                                      <p:cBhvr>
                                        <p:cTn id="18" dur="500"/>
                                        <p:tgtEl>
                                          <p:spTgt spid="27"/>
                                        </p:tgtEl>
                                      </p:cBhvr>
                                    </p:animEffect>
                                  </p:childTnLst>
                                </p:cTn>
                              </p:par>
                              <p:par>
                                <p:cTn id="19" presetID="3" presetClass="entr" presetSubtype="10" fill="hold" nodeType="with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blinds(horizontal)">
                                      <p:cBhvr>
                                        <p:cTn id="21" dur="500"/>
                                        <p:tgtEl>
                                          <p:spTgt spid="29"/>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nodeType="clickEffect">
                                  <p:stCondLst>
                                    <p:cond delay="0"/>
                                  </p:stCondLst>
                                  <p:childTnLst>
                                    <p:set>
                                      <p:cBhvr>
                                        <p:cTn id="25" dur="1" fill="hold">
                                          <p:stCondLst>
                                            <p:cond delay="0"/>
                                          </p:stCondLst>
                                        </p:cTn>
                                        <p:tgtEl>
                                          <p:spTgt spid="27"/>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27"/>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3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37919"/>
                                        </p:tgtEl>
                                        <p:attrNameLst>
                                          <p:attrName>style.visibility</p:attrName>
                                        </p:attrNameLst>
                                      </p:cBhvr>
                                      <p:to>
                                        <p:strVal val="visible"/>
                                      </p:to>
                                    </p:set>
                                    <p:animEffect transition="in" filter="blinds(horizontal)">
                                      <p:cBhvr>
                                        <p:cTn id="38" dur="500"/>
                                        <p:tgtEl>
                                          <p:spTgt spid="37919"/>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869502"/>
                                        </p:tgtEl>
                                        <p:attrNameLst>
                                          <p:attrName>style.visibility</p:attrName>
                                        </p:attrNameLst>
                                      </p:cBhvr>
                                      <p:to>
                                        <p:strVal val="visible"/>
                                      </p:to>
                                    </p:set>
                                    <p:animEffect transition="in" filter="blinds(horizontal)">
                                      <p:cBhvr>
                                        <p:cTn id="41" dur="500"/>
                                        <p:tgtEl>
                                          <p:spTgt spid="869502"/>
                                        </p:tgtEl>
                                      </p:cBhvr>
                                    </p:animEffect>
                                  </p:childTnLst>
                                </p:cTn>
                              </p:par>
                              <p:par>
                                <p:cTn id="42" presetID="3" presetClass="entr" presetSubtype="10" fill="hold" nodeType="withEffect">
                                  <p:stCondLst>
                                    <p:cond delay="0"/>
                                  </p:stCondLst>
                                  <p:childTnLst>
                                    <p:set>
                                      <p:cBhvr>
                                        <p:cTn id="43" dur="1" fill="hold">
                                          <p:stCondLst>
                                            <p:cond delay="0"/>
                                          </p:stCondLst>
                                        </p:cTn>
                                        <p:tgtEl>
                                          <p:spTgt spid="37889"/>
                                        </p:tgtEl>
                                        <p:attrNameLst>
                                          <p:attrName>style.visibility</p:attrName>
                                        </p:attrNameLst>
                                      </p:cBhvr>
                                      <p:to>
                                        <p:strVal val="visible"/>
                                      </p:to>
                                    </p:set>
                                    <p:animEffect transition="in" filter="blinds(horizontal)">
                                      <p:cBhvr>
                                        <p:cTn id="44" dur="500"/>
                                        <p:tgtEl>
                                          <p:spTgt spid="37889"/>
                                        </p:tgtEl>
                                      </p:cBhvr>
                                    </p:animEffect>
                                  </p:childTnLst>
                                </p:cTn>
                              </p:par>
                              <p:par>
                                <p:cTn id="45" presetID="3" presetClass="entr" presetSubtype="10" fill="hold" nodeType="withEffect">
                                  <p:stCondLst>
                                    <p:cond delay="0"/>
                                  </p:stCondLst>
                                  <p:childTnLst>
                                    <p:set>
                                      <p:cBhvr>
                                        <p:cTn id="46" dur="1" fill="hold">
                                          <p:stCondLst>
                                            <p:cond delay="0"/>
                                          </p:stCondLst>
                                        </p:cTn>
                                        <p:tgtEl>
                                          <p:spTgt spid="37917"/>
                                        </p:tgtEl>
                                        <p:attrNameLst>
                                          <p:attrName>style.visibility</p:attrName>
                                        </p:attrNameLst>
                                      </p:cBhvr>
                                      <p:to>
                                        <p:strVal val="visible"/>
                                      </p:to>
                                    </p:set>
                                    <p:animEffect transition="in" filter="blinds(horizontal)">
                                      <p:cBhvr>
                                        <p:cTn id="47" dur="500"/>
                                        <p:tgtEl>
                                          <p:spTgt spid="37917"/>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37919"/>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 presetClass="exit" presetSubtype="0" fill="hold" nodeType="clickEffect">
                                  <p:stCondLst>
                                    <p:cond delay="0"/>
                                  </p:stCondLst>
                                  <p:childTnLst>
                                    <p:set>
                                      <p:cBhvr>
                                        <p:cTn id="55" dur="1" fill="hold">
                                          <p:stCondLst>
                                            <p:cond delay="0"/>
                                          </p:stCondLst>
                                        </p:cTn>
                                        <p:tgtEl>
                                          <p:spTgt spid="37889"/>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869520"/>
                                        </p:tgtEl>
                                        <p:attrNameLst>
                                          <p:attrName>style.visibility</p:attrName>
                                        </p:attrNameLst>
                                      </p:cBhvr>
                                      <p:to>
                                        <p:strVal val="visible"/>
                                      </p:to>
                                    </p:set>
                                    <p:animEffect transition="in" filter="blinds(horizontal)">
                                      <p:cBhvr>
                                        <p:cTn id="60" dur="500"/>
                                        <p:tgtEl>
                                          <p:spTgt spid="869520"/>
                                        </p:tgtEl>
                                      </p:cBhvr>
                                    </p:animEffec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788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792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3" presetClass="entr" presetSubtype="10" fill="hold" grpId="0" nodeType="clickEffect">
                                  <p:stCondLst>
                                    <p:cond delay="0"/>
                                  </p:stCondLst>
                                  <p:childTnLst>
                                    <p:set>
                                      <p:cBhvr>
                                        <p:cTn id="72" dur="1" fill="hold">
                                          <p:stCondLst>
                                            <p:cond delay="0"/>
                                          </p:stCondLst>
                                        </p:cTn>
                                        <p:tgtEl>
                                          <p:spTgt spid="869526"/>
                                        </p:tgtEl>
                                        <p:attrNameLst>
                                          <p:attrName>style.visibility</p:attrName>
                                        </p:attrNameLst>
                                      </p:cBhvr>
                                      <p:to>
                                        <p:strVal val="visible"/>
                                      </p:to>
                                    </p:set>
                                    <p:animEffect transition="in" filter="blinds(horizontal)">
                                      <p:cBhvr>
                                        <p:cTn id="73" dur="500"/>
                                        <p:tgtEl>
                                          <p:spTgt spid="869526"/>
                                        </p:tgtEl>
                                      </p:cBhvr>
                                    </p:animEffect>
                                  </p:childTnLst>
                                </p:cTn>
                              </p:par>
                              <p:par>
                                <p:cTn id="74" presetID="3" presetClass="entr" presetSubtype="10" fill="hold" nodeType="withEffect">
                                  <p:stCondLst>
                                    <p:cond delay="0"/>
                                  </p:stCondLst>
                                  <p:childTnLst>
                                    <p:set>
                                      <p:cBhvr>
                                        <p:cTn id="75" dur="1" fill="hold">
                                          <p:stCondLst>
                                            <p:cond delay="0"/>
                                          </p:stCondLst>
                                        </p:cTn>
                                        <p:tgtEl>
                                          <p:spTgt spid="37927"/>
                                        </p:tgtEl>
                                        <p:attrNameLst>
                                          <p:attrName>style.visibility</p:attrName>
                                        </p:attrNameLst>
                                      </p:cBhvr>
                                      <p:to>
                                        <p:strVal val="visible"/>
                                      </p:to>
                                    </p:set>
                                    <p:animEffect transition="in" filter="blinds(horizontal)">
                                      <p:cBhvr>
                                        <p:cTn id="76" dur="500"/>
                                        <p:tgtEl>
                                          <p:spTgt spid="37927"/>
                                        </p:tgtEl>
                                      </p:cBhvr>
                                    </p:animEffect>
                                  </p:childTnLst>
                                </p:cTn>
                              </p:par>
                              <p:par>
                                <p:cTn id="77" presetID="3" presetClass="entr" presetSubtype="10" fill="hold" nodeType="withEffect">
                                  <p:stCondLst>
                                    <p:cond delay="0"/>
                                  </p:stCondLst>
                                  <p:childTnLst>
                                    <p:set>
                                      <p:cBhvr>
                                        <p:cTn id="78" dur="1" fill="hold">
                                          <p:stCondLst>
                                            <p:cond delay="0"/>
                                          </p:stCondLst>
                                        </p:cTn>
                                        <p:tgtEl>
                                          <p:spTgt spid="37925"/>
                                        </p:tgtEl>
                                        <p:attrNameLst>
                                          <p:attrName>style.visibility</p:attrName>
                                        </p:attrNameLst>
                                      </p:cBhvr>
                                      <p:to>
                                        <p:strVal val="visible"/>
                                      </p:to>
                                    </p:set>
                                    <p:animEffect transition="in" filter="blinds(horizontal)">
                                      <p:cBhvr>
                                        <p:cTn id="79" dur="500"/>
                                        <p:tgtEl>
                                          <p:spTgt spid="37925"/>
                                        </p:tgtEl>
                                      </p:cBhvr>
                                    </p:animEffect>
                                  </p:childTnLst>
                                </p:cTn>
                              </p:par>
                              <p:par>
                                <p:cTn id="80" presetID="3" presetClass="entr" presetSubtype="10" fill="hold" nodeType="withEffect">
                                  <p:stCondLst>
                                    <p:cond delay="0"/>
                                  </p:stCondLst>
                                  <p:childTnLst>
                                    <p:set>
                                      <p:cBhvr>
                                        <p:cTn id="81" dur="1" fill="hold">
                                          <p:stCondLst>
                                            <p:cond delay="0"/>
                                          </p:stCondLst>
                                        </p:cTn>
                                        <p:tgtEl>
                                          <p:spTgt spid="37923"/>
                                        </p:tgtEl>
                                        <p:attrNameLst>
                                          <p:attrName>style.visibility</p:attrName>
                                        </p:attrNameLst>
                                      </p:cBhvr>
                                      <p:to>
                                        <p:strVal val="visible"/>
                                      </p:to>
                                    </p:set>
                                    <p:animEffect transition="in" filter="blinds(horizontal)">
                                      <p:cBhvr>
                                        <p:cTn id="82" dur="500"/>
                                        <p:tgtEl>
                                          <p:spTgt spid="37923"/>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7927"/>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xit" presetSubtype="0" fill="hold" nodeType="clickEffect">
                                  <p:stCondLst>
                                    <p:cond delay="0"/>
                                  </p:stCondLst>
                                  <p:childTnLst>
                                    <p:set>
                                      <p:cBhvr>
                                        <p:cTn id="90" dur="1" fill="hold">
                                          <p:stCondLst>
                                            <p:cond delay="0"/>
                                          </p:stCondLst>
                                        </p:cTn>
                                        <p:tgtEl>
                                          <p:spTgt spid="37925"/>
                                        </p:tgtEl>
                                        <p:attrNameLst>
                                          <p:attrName>style.visibility</p:attrName>
                                        </p:attrNameLst>
                                      </p:cBhvr>
                                      <p:to>
                                        <p:strVal val="hidden"/>
                                      </p:to>
                                    </p:set>
                                  </p:childTnLst>
                                </p:cTn>
                              </p:par>
                            </p:childTnLst>
                          </p:cTn>
                        </p:par>
                      </p:childTnLst>
                    </p:cTn>
                  </p:par>
                  <p:par>
                    <p:cTn id="91" fill="hold">
                      <p:stCondLst>
                        <p:cond delay="indefinite"/>
                      </p:stCondLst>
                      <p:childTnLst>
                        <p:par>
                          <p:cTn id="92" fill="hold">
                            <p:stCondLst>
                              <p:cond delay="0"/>
                            </p:stCondLst>
                            <p:childTnLst>
                              <p:par>
                                <p:cTn id="93" presetID="3" presetClass="entr" presetSubtype="10" fill="hold" grpId="0" nodeType="clickEffect">
                                  <p:stCondLst>
                                    <p:cond delay="0"/>
                                  </p:stCondLst>
                                  <p:childTnLst>
                                    <p:set>
                                      <p:cBhvr>
                                        <p:cTn id="94" dur="1" fill="hold">
                                          <p:stCondLst>
                                            <p:cond delay="0"/>
                                          </p:stCondLst>
                                        </p:cTn>
                                        <p:tgtEl>
                                          <p:spTgt spid="869542"/>
                                        </p:tgtEl>
                                        <p:attrNameLst>
                                          <p:attrName>style.visibility</p:attrName>
                                        </p:attrNameLst>
                                      </p:cBhvr>
                                      <p:to>
                                        <p:strVal val="visible"/>
                                      </p:to>
                                    </p:set>
                                    <p:animEffect transition="in" filter="blinds(horizontal)">
                                      <p:cBhvr>
                                        <p:cTn id="95" dur="500"/>
                                        <p:tgtEl>
                                          <p:spTgt spid="869542"/>
                                        </p:tgtEl>
                                      </p:cBhvr>
                                    </p:animEffect>
                                  </p:childTnLst>
                                </p:cTn>
                              </p:par>
                            </p:childTnLst>
                          </p:cTn>
                        </p:par>
                      </p:childTnLst>
                    </p:cTn>
                  </p:par>
                  <p:par>
                    <p:cTn id="96" fill="hold">
                      <p:stCondLst>
                        <p:cond delay="indefinite"/>
                      </p:stCondLst>
                      <p:childTnLst>
                        <p:par>
                          <p:cTn id="97" fill="hold">
                            <p:stCondLst>
                              <p:cond delay="0"/>
                            </p:stCondLst>
                            <p:childTnLst>
                              <p:par>
                                <p:cTn id="98" presetID="1" presetClass="exit" presetSubtype="0" fill="hold" nodeType="clickEffect">
                                  <p:stCondLst>
                                    <p:cond delay="0"/>
                                  </p:stCondLst>
                                  <p:childTnLst>
                                    <p:set>
                                      <p:cBhvr>
                                        <p:cTn id="99" dur="1" fill="hold">
                                          <p:stCondLst>
                                            <p:cond delay="0"/>
                                          </p:stCondLst>
                                        </p:cTn>
                                        <p:tgtEl>
                                          <p:spTgt spid="37923"/>
                                        </p:tgtEl>
                                        <p:attrNameLst>
                                          <p:attrName>style.visibility</p:attrName>
                                        </p:attrNameLst>
                                      </p:cBhvr>
                                      <p:to>
                                        <p:strVal val="hidden"/>
                                      </p:to>
                                    </p:se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869544"/>
                                        </p:tgtEl>
                                        <p:attrNameLst>
                                          <p:attrName>style.visibility</p:attrName>
                                        </p:attrNameLst>
                                      </p:cBhvr>
                                      <p:to>
                                        <p:strVal val="visible"/>
                                      </p:to>
                                    </p:set>
                                    <p:animEffect transition="in" filter="blinds(horizontal)">
                                      <p:cBhvr>
                                        <p:cTn id="104" dur="500"/>
                                        <p:tgtEl>
                                          <p:spTgt spid="869544"/>
                                        </p:tgtEl>
                                      </p:cBhvr>
                                    </p:animEffec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37923"/>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3" presetClass="entr" presetSubtype="10" fill="hold" nodeType="clickEffect">
                                  <p:stCondLst>
                                    <p:cond delay="0"/>
                                  </p:stCondLst>
                                  <p:childTnLst>
                                    <p:set>
                                      <p:cBhvr>
                                        <p:cTn id="112" dur="1" fill="hold">
                                          <p:stCondLst>
                                            <p:cond delay="0"/>
                                          </p:stCondLst>
                                        </p:cTn>
                                        <p:tgtEl>
                                          <p:spTgt spid="37929"/>
                                        </p:tgtEl>
                                        <p:attrNameLst>
                                          <p:attrName>style.visibility</p:attrName>
                                        </p:attrNameLst>
                                      </p:cBhvr>
                                      <p:to>
                                        <p:strVal val="visible"/>
                                      </p:to>
                                    </p:set>
                                    <p:animEffect transition="in" filter="blinds(horizontal)">
                                      <p:cBhvr>
                                        <p:cTn id="113" dur="500"/>
                                        <p:tgtEl>
                                          <p:spTgt spid="37929"/>
                                        </p:tgtEl>
                                      </p:cBhvr>
                                    </p:animEffect>
                                  </p:childTnLst>
                                </p:cTn>
                              </p:par>
                            </p:childTnLst>
                          </p:cTn>
                        </p:par>
                      </p:childTnLst>
                    </p:cTn>
                  </p:par>
                  <p:par>
                    <p:cTn id="114" fill="hold">
                      <p:stCondLst>
                        <p:cond delay="indefinite"/>
                      </p:stCondLst>
                      <p:childTnLst>
                        <p:par>
                          <p:cTn id="115" fill="hold">
                            <p:stCondLst>
                              <p:cond delay="0"/>
                            </p:stCondLst>
                            <p:childTnLst>
                              <p:par>
                                <p:cTn id="116" presetID="3" presetClass="entr" presetSubtype="10" fill="hold" grpId="0" nodeType="clickEffect">
                                  <p:stCondLst>
                                    <p:cond delay="0"/>
                                  </p:stCondLst>
                                  <p:childTnLst>
                                    <p:set>
                                      <p:cBhvr>
                                        <p:cTn id="117" dur="1" fill="hold">
                                          <p:stCondLst>
                                            <p:cond delay="0"/>
                                          </p:stCondLst>
                                        </p:cTn>
                                        <p:tgtEl>
                                          <p:spTgt spid="869550"/>
                                        </p:tgtEl>
                                        <p:attrNameLst>
                                          <p:attrName>style.visibility</p:attrName>
                                        </p:attrNameLst>
                                      </p:cBhvr>
                                      <p:to>
                                        <p:strVal val="visible"/>
                                      </p:to>
                                    </p:set>
                                    <p:animEffect transition="in" filter="blinds(horizontal)">
                                      <p:cBhvr>
                                        <p:cTn id="118" dur="500"/>
                                        <p:tgtEl>
                                          <p:spTgt spid="869550"/>
                                        </p:tgtEl>
                                      </p:cBhvr>
                                    </p:animEffect>
                                  </p:childTnLst>
                                </p:cTn>
                              </p:par>
                              <p:par>
                                <p:cTn id="119" presetID="3" presetClass="entr" presetSubtype="10" fill="hold" nodeType="withEffect">
                                  <p:stCondLst>
                                    <p:cond delay="0"/>
                                  </p:stCondLst>
                                  <p:childTnLst>
                                    <p:set>
                                      <p:cBhvr>
                                        <p:cTn id="120" dur="1" fill="hold">
                                          <p:stCondLst>
                                            <p:cond delay="0"/>
                                          </p:stCondLst>
                                        </p:cTn>
                                        <p:tgtEl>
                                          <p:spTgt spid="37933"/>
                                        </p:tgtEl>
                                        <p:attrNameLst>
                                          <p:attrName>style.visibility</p:attrName>
                                        </p:attrNameLst>
                                      </p:cBhvr>
                                      <p:to>
                                        <p:strVal val="visible"/>
                                      </p:to>
                                    </p:set>
                                    <p:animEffect transition="in" filter="blinds(horizontal)">
                                      <p:cBhvr>
                                        <p:cTn id="121" dur="500"/>
                                        <p:tgtEl>
                                          <p:spTgt spid="37933"/>
                                        </p:tgtEl>
                                      </p:cBhvr>
                                    </p:animEffect>
                                  </p:childTnLst>
                                </p:cTn>
                              </p:par>
                              <p:par>
                                <p:cTn id="122" presetID="3" presetClass="entr" presetSubtype="10" fill="hold" nodeType="withEffect">
                                  <p:stCondLst>
                                    <p:cond delay="0"/>
                                  </p:stCondLst>
                                  <p:childTnLst>
                                    <p:set>
                                      <p:cBhvr>
                                        <p:cTn id="123" dur="1" fill="hold">
                                          <p:stCondLst>
                                            <p:cond delay="0"/>
                                          </p:stCondLst>
                                        </p:cTn>
                                        <p:tgtEl>
                                          <p:spTgt spid="37931"/>
                                        </p:tgtEl>
                                        <p:attrNameLst>
                                          <p:attrName>style.visibility</p:attrName>
                                        </p:attrNameLst>
                                      </p:cBhvr>
                                      <p:to>
                                        <p:strVal val="visible"/>
                                      </p:to>
                                    </p:set>
                                    <p:animEffect transition="in" filter="blinds(horizontal)">
                                      <p:cBhvr>
                                        <p:cTn id="124" dur="500"/>
                                        <p:tgtEl>
                                          <p:spTgt spid="37931"/>
                                        </p:tgtEl>
                                      </p:cBhvr>
                                    </p:animEffect>
                                  </p:childTnLst>
                                </p:cTn>
                              </p:par>
                            </p:childTnLst>
                          </p:cTn>
                        </p:par>
                      </p:childTnLst>
                    </p:cTn>
                  </p:par>
                  <p:par>
                    <p:cTn id="125" fill="hold">
                      <p:stCondLst>
                        <p:cond delay="indefinite"/>
                      </p:stCondLst>
                      <p:childTnLst>
                        <p:par>
                          <p:cTn id="126" fill="hold">
                            <p:stCondLst>
                              <p:cond delay="0"/>
                            </p:stCondLst>
                            <p:childTnLst>
                              <p:par>
                                <p:cTn id="127" presetID="1" presetClass="exit" presetSubtype="0" fill="hold" nodeType="clickEffect">
                                  <p:stCondLst>
                                    <p:cond delay="0"/>
                                  </p:stCondLst>
                                  <p:childTnLst>
                                    <p:set>
                                      <p:cBhvr>
                                        <p:cTn id="128" dur="1" fill="hold">
                                          <p:stCondLst>
                                            <p:cond delay="0"/>
                                          </p:stCondLst>
                                        </p:cTn>
                                        <p:tgtEl>
                                          <p:spTgt spid="37933"/>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3" presetClass="entr" presetSubtype="10" fill="hold" grpId="0" nodeType="clickEffect">
                                  <p:stCondLst>
                                    <p:cond delay="0"/>
                                  </p:stCondLst>
                                  <p:childTnLst>
                                    <p:set>
                                      <p:cBhvr>
                                        <p:cTn id="132" dur="1" fill="hold">
                                          <p:stCondLst>
                                            <p:cond delay="0"/>
                                          </p:stCondLst>
                                        </p:cTn>
                                        <p:tgtEl>
                                          <p:spTgt spid="869561"/>
                                        </p:tgtEl>
                                        <p:attrNameLst>
                                          <p:attrName>style.visibility</p:attrName>
                                        </p:attrNameLst>
                                      </p:cBhvr>
                                      <p:to>
                                        <p:strVal val="visible"/>
                                      </p:to>
                                    </p:set>
                                    <p:animEffect transition="in" filter="blinds(horizontal)">
                                      <p:cBhvr>
                                        <p:cTn id="133" dur="500"/>
                                        <p:tgtEl>
                                          <p:spTgt spid="869561"/>
                                        </p:tgtEl>
                                      </p:cBhvr>
                                    </p:animEffect>
                                  </p:childTnLst>
                                </p:cTn>
                              </p:par>
                            </p:childTnLst>
                          </p:cTn>
                        </p:par>
                      </p:childTnLst>
                    </p:cTn>
                  </p:par>
                  <p:par>
                    <p:cTn id="134" fill="hold">
                      <p:stCondLst>
                        <p:cond delay="indefinite"/>
                      </p:stCondLst>
                      <p:childTnLst>
                        <p:par>
                          <p:cTn id="135" fill="hold">
                            <p:stCondLst>
                              <p:cond delay="0"/>
                            </p:stCondLst>
                            <p:childTnLst>
                              <p:par>
                                <p:cTn id="136" presetID="1" presetClass="exit" presetSubtype="0" fill="hold" nodeType="clickEffect">
                                  <p:stCondLst>
                                    <p:cond delay="0"/>
                                  </p:stCondLst>
                                  <p:childTnLst>
                                    <p:set>
                                      <p:cBhvr>
                                        <p:cTn id="137" dur="1" fill="hold">
                                          <p:stCondLst>
                                            <p:cond delay="0"/>
                                          </p:stCondLst>
                                        </p:cTn>
                                        <p:tgtEl>
                                          <p:spTgt spid="37931"/>
                                        </p:tgtEl>
                                        <p:attrNameLst>
                                          <p:attrName>style.visibility</p:attrName>
                                        </p:attrNameLst>
                                      </p:cBhvr>
                                      <p:to>
                                        <p:strVal val="hidden"/>
                                      </p:to>
                                    </p:se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nodeType="clickEffect">
                                  <p:stCondLst>
                                    <p:cond delay="0"/>
                                  </p:stCondLst>
                                  <p:childTnLst>
                                    <p:set>
                                      <p:cBhvr>
                                        <p:cTn id="141" dur="1" fill="hold">
                                          <p:stCondLst>
                                            <p:cond delay="0"/>
                                          </p:stCondLst>
                                        </p:cTn>
                                        <p:tgtEl>
                                          <p:spTgt spid="37935"/>
                                        </p:tgtEl>
                                        <p:attrNameLst>
                                          <p:attrName>style.visibility</p:attrName>
                                        </p:attrNameLst>
                                      </p:cBhvr>
                                      <p:to>
                                        <p:strVal val="visible"/>
                                      </p:to>
                                    </p:set>
                                  </p:childTnLst>
                                </p:cTn>
                              </p:par>
                            </p:childTnLst>
                          </p:cTn>
                        </p:par>
                      </p:childTnLst>
                    </p:cTn>
                  </p:par>
                  <p:par>
                    <p:cTn id="142" fill="hold">
                      <p:stCondLst>
                        <p:cond delay="indefinite"/>
                      </p:stCondLst>
                      <p:childTnLst>
                        <p:par>
                          <p:cTn id="143" fill="hold">
                            <p:stCondLst>
                              <p:cond delay="0"/>
                            </p:stCondLst>
                            <p:childTnLst>
                              <p:par>
                                <p:cTn id="144" presetID="1" presetClass="entr" presetSubtype="0" fill="hold" nodeType="clickEffect">
                                  <p:stCondLst>
                                    <p:cond delay="0"/>
                                  </p:stCondLst>
                                  <p:childTnLst>
                                    <p:set>
                                      <p:cBhvr>
                                        <p:cTn id="145" dur="1" fill="hold">
                                          <p:stCondLst>
                                            <p:cond delay="0"/>
                                          </p:stCondLst>
                                        </p:cTn>
                                        <p:tgtEl>
                                          <p:spTgt spid="379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9480" grpId="0"/>
      <p:bldP spid="869499" grpId="0"/>
      <p:bldP spid="869502" grpId="0"/>
      <p:bldP spid="869520" grpId="0" animBg="1"/>
      <p:bldP spid="869526" grpId="0"/>
      <p:bldP spid="869542" grpId="0" animBg="1"/>
      <p:bldP spid="869544" grpId="0" animBg="1"/>
      <p:bldP spid="869550" grpId="0"/>
      <p:bldP spid="869561"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152400"/>
            <a:ext cx="7772400" cy="1143000"/>
          </a:xfrm>
        </p:spPr>
        <p:txBody>
          <a:bodyPr/>
          <a:lstStyle/>
          <a:p>
            <a:r>
              <a:rPr lang="el-GR" dirty="0" smtClean="0">
                <a:latin typeface="Arial" charset="0"/>
              </a:rPr>
              <a:t>Παράδειγμα</a:t>
            </a:r>
            <a:endParaRPr lang="en-US" dirty="0" smtClean="0">
              <a:solidFill>
                <a:srgbClr val="FFFF00"/>
              </a:solidFill>
              <a:latin typeface="Arial" charset="0"/>
            </a:endParaRPr>
          </a:p>
        </p:txBody>
      </p:sp>
      <p:sp>
        <p:nvSpPr>
          <p:cNvPr id="38916"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grpSp>
        <p:nvGrpSpPr>
          <p:cNvPr id="22" name="Group 89"/>
          <p:cNvGrpSpPr>
            <a:grpSpLocks/>
          </p:cNvGrpSpPr>
          <p:nvPr/>
        </p:nvGrpSpPr>
        <p:grpSpPr bwMode="auto">
          <a:xfrm>
            <a:off x="6858000" y="1981200"/>
            <a:ext cx="685800" cy="533400"/>
            <a:chOff x="3408" y="1632"/>
            <a:chExt cx="432" cy="336"/>
          </a:xfrm>
        </p:grpSpPr>
        <p:sp>
          <p:nvSpPr>
            <p:cNvPr id="39056" name="Rectangle 90"/>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58" name="Text Box 92"/>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6</a:t>
              </a:r>
              <a:endParaRPr lang="en-US" sz="2400" baseline="-25000" dirty="0"/>
            </a:p>
          </p:txBody>
        </p:sp>
      </p:grpSp>
      <p:grpSp>
        <p:nvGrpSpPr>
          <p:cNvPr id="24" name="Group 94"/>
          <p:cNvGrpSpPr>
            <a:grpSpLocks/>
          </p:cNvGrpSpPr>
          <p:nvPr/>
        </p:nvGrpSpPr>
        <p:grpSpPr bwMode="auto">
          <a:xfrm>
            <a:off x="6858000" y="2514600"/>
            <a:ext cx="685800" cy="533400"/>
            <a:chOff x="3408" y="1632"/>
            <a:chExt cx="432" cy="336"/>
          </a:xfrm>
        </p:grpSpPr>
        <p:sp>
          <p:nvSpPr>
            <p:cNvPr id="39052" name="Rectangle 95"/>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54" name="Text Box 97"/>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5</a:t>
              </a:r>
              <a:endParaRPr lang="en-US" sz="2400" baseline="-25000" dirty="0"/>
            </a:p>
          </p:txBody>
        </p:sp>
      </p:grpSp>
      <p:sp>
        <p:nvSpPr>
          <p:cNvPr id="38961" name="Text Box 99"/>
          <p:cNvSpPr txBox="1">
            <a:spLocks noChangeArrowheads="1"/>
          </p:cNvSpPr>
          <p:nvPr/>
        </p:nvSpPr>
        <p:spPr bwMode="auto">
          <a:xfrm>
            <a:off x="5791200" y="1981200"/>
            <a:ext cx="639919" cy="369332"/>
          </a:xfrm>
          <a:prstGeom prst="rect">
            <a:avLst/>
          </a:prstGeom>
          <a:noFill/>
          <a:ln w="9525">
            <a:noFill/>
            <a:miter lim="800000"/>
            <a:headEnd/>
            <a:tailEnd/>
          </a:ln>
        </p:spPr>
        <p:txBody>
          <a:bodyPr wrap="none">
            <a:spAutoFit/>
          </a:bodyPr>
          <a:lstStyle/>
          <a:p>
            <a:r>
              <a:rPr lang="en-US" dirty="0"/>
              <a:t>j = 7:</a:t>
            </a:r>
          </a:p>
        </p:txBody>
      </p:sp>
      <p:grpSp>
        <p:nvGrpSpPr>
          <p:cNvPr id="26" name="Group 100"/>
          <p:cNvGrpSpPr>
            <a:grpSpLocks/>
          </p:cNvGrpSpPr>
          <p:nvPr/>
        </p:nvGrpSpPr>
        <p:grpSpPr bwMode="auto">
          <a:xfrm>
            <a:off x="6096000" y="4114800"/>
            <a:ext cx="685800" cy="533400"/>
            <a:chOff x="3408" y="1632"/>
            <a:chExt cx="432" cy="336"/>
          </a:xfrm>
        </p:grpSpPr>
        <p:sp>
          <p:nvSpPr>
            <p:cNvPr id="39048" name="Rectangle 101"/>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50" name="Text Box 103"/>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6</a:t>
              </a:r>
              <a:endParaRPr lang="en-US" sz="2400" baseline="-25000" dirty="0"/>
            </a:p>
          </p:txBody>
        </p:sp>
      </p:grpSp>
      <p:grpSp>
        <p:nvGrpSpPr>
          <p:cNvPr id="28" name="Group 110"/>
          <p:cNvGrpSpPr>
            <a:grpSpLocks/>
          </p:cNvGrpSpPr>
          <p:nvPr/>
        </p:nvGrpSpPr>
        <p:grpSpPr bwMode="auto">
          <a:xfrm>
            <a:off x="6096000" y="3581400"/>
            <a:ext cx="685800" cy="533400"/>
            <a:chOff x="3408" y="1632"/>
            <a:chExt cx="432" cy="336"/>
          </a:xfrm>
        </p:grpSpPr>
        <p:sp>
          <p:nvSpPr>
            <p:cNvPr id="39044" name="Rectangle 111"/>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46" name="Text Box 113"/>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7</a:t>
              </a:r>
              <a:endParaRPr lang="en-US" sz="2400" baseline="-25000" dirty="0"/>
            </a:p>
          </p:txBody>
        </p:sp>
      </p:grpSp>
      <p:sp>
        <p:nvSpPr>
          <p:cNvPr id="898163" name="Text Box 115"/>
          <p:cNvSpPr txBox="1">
            <a:spLocks noChangeArrowheads="1"/>
          </p:cNvSpPr>
          <p:nvPr/>
        </p:nvSpPr>
        <p:spPr bwMode="auto">
          <a:xfrm>
            <a:off x="5394325" y="3821113"/>
            <a:ext cx="587020" cy="369332"/>
          </a:xfrm>
          <a:prstGeom prst="rect">
            <a:avLst/>
          </a:prstGeom>
          <a:noFill/>
          <a:ln w="9525">
            <a:noFill/>
            <a:miter lim="800000"/>
            <a:headEnd/>
            <a:tailEnd/>
          </a:ln>
        </p:spPr>
        <p:txBody>
          <a:bodyPr wrap="none">
            <a:spAutoFit/>
          </a:bodyPr>
          <a:lstStyle/>
          <a:p>
            <a:r>
              <a:rPr lang="en-US" i="1"/>
              <a:t>j </a:t>
            </a:r>
            <a:r>
              <a:rPr lang="en-US"/>
              <a:t>=8:</a:t>
            </a:r>
          </a:p>
        </p:txBody>
      </p:sp>
      <p:sp>
        <p:nvSpPr>
          <p:cNvPr id="38965" name="Text Box 116"/>
          <p:cNvSpPr txBox="1">
            <a:spLocks noChangeArrowheads="1"/>
          </p:cNvSpPr>
          <p:nvPr/>
        </p:nvSpPr>
        <p:spPr bwMode="auto">
          <a:xfrm>
            <a:off x="5089525" y="3440113"/>
            <a:ext cx="184150" cy="396875"/>
          </a:xfrm>
          <a:prstGeom prst="rect">
            <a:avLst/>
          </a:prstGeom>
          <a:noFill/>
          <a:ln w="9525">
            <a:noFill/>
            <a:miter lim="800000"/>
            <a:headEnd/>
            <a:tailEnd/>
          </a:ln>
        </p:spPr>
        <p:txBody>
          <a:bodyPr wrap="none">
            <a:spAutoFit/>
          </a:bodyPr>
          <a:lstStyle/>
          <a:p>
            <a:endParaRPr lang="en-US"/>
          </a:p>
        </p:txBody>
      </p:sp>
      <p:sp>
        <p:nvSpPr>
          <p:cNvPr id="898165" name="Text Box 117"/>
          <p:cNvSpPr txBox="1">
            <a:spLocks noChangeArrowheads="1"/>
          </p:cNvSpPr>
          <p:nvPr/>
        </p:nvSpPr>
        <p:spPr bwMode="auto">
          <a:xfrm>
            <a:off x="7467600" y="3810000"/>
            <a:ext cx="587020" cy="369332"/>
          </a:xfrm>
          <a:prstGeom prst="rect">
            <a:avLst/>
          </a:prstGeom>
          <a:noFill/>
          <a:ln w="9525">
            <a:noFill/>
            <a:miter lim="800000"/>
            <a:headEnd/>
            <a:tailEnd/>
          </a:ln>
        </p:spPr>
        <p:txBody>
          <a:bodyPr wrap="none">
            <a:spAutoFit/>
          </a:bodyPr>
          <a:lstStyle/>
          <a:p>
            <a:r>
              <a:rPr lang="en-US" i="1"/>
              <a:t>j </a:t>
            </a:r>
            <a:r>
              <a:rPr lang="en-US"/>
              <a:t>=9:</a:t>
            </a:r>
          </a:p>
        </p:txBody>
      </p:sp>
      <p:grpSp>
        <p:nvGrpSpPr>
          <p:cNvPr id="30" name="Group 118"/>
          <p:cNvGrpSpPr>
            <a:grpSpLocks/>
          </p:cNvGrpSpPr>
          <p:nvPr/>
        </p:nvGrpSpPr>
        <p:grpSpPr bwMode="auto">
          <a:xfrm>
            <a:off x="8229600" y="4114800"/>
            <a:ext cx="685800" cy="533400"/>
            <a:chOff x="3408" y="1632"/>
            <a:chExt cx="432" cy="336"/>
          </a:xfrm>
        </p:grpSpPr>
        <p:sp>
          <p:nvSpPr>
            <p:cNvPr id="39040" name="Rectangle 119"/>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42" name="Text Box 121"/>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8</a:t>
              </a:r>
              <a:endParaRPr lang="en-US" sz="2400" baseline="-25000" dirty="0"/>
            </a:p>
          </p:txBody>
        </p:sp>
      </p:grpSp>
      <p:grpSp>
        <p:nvGrpSpPr>
          <p:cNvPr id="39009" name="Group 134"/>
          <p:cNvGrpSpPr>
            <a:grpSpLocks/>
          </p:cNvGrpSpPr>
          <p:nvPr/>
        </p:nvGrpSpPr>
        <p:grpSpPr bwMode="auto">
          <a:xfrm>
            <a:off x="8229600" y="3581400"/>
            <a:ext cx="685800" cy="533400"/>
            <a:chOff x="3408" y="1632"/>
            <a:chExt cx="432" cy="336"/>
          </a:xfrm>
        </p:grpSpPr>
        <p:sp>
          <p:nvSpPr>
            <p:cNvPr id="39036" name="Rectangle 135"/>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38" name="Text Box 137"/>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9</a:t>
              </a:r>
              <a:endParaRPr lang="en-US" sz="2400" baseline="-25000" dirty="0"/>
            </a:p>
          </p:txBody>
        </p:sp>
      </p:grpSp>
      <p:sp>
        <p:nvSpPr>
          <p:cNvPr id="898187" name="Text Box 139"/>
          <p:cNvSpPr txBox="1">
            <a:spLocks noChangeArrowheads="1"/>
          </p:cNvSpPr>
          <p:nvPr/>
        </p:nvSpPr>
        <p:spPr bwMode="auto">
          <a:xfrm>
            <a:off x="5410200" y="5638800"/>
            <a:ext cx="704039" cy="369332"/>
          </a:xfrm>
          <a:prstGeom prst="rect">
            <a:avLst/>
          </a:prstGeom>
          <a:noFill/>
          <a:ln w="9525">
            <a:noFill/>
            <a:miter lim="800000"/>
            <a:headEnd/>
            <a:tailEnd/>
          </a:ln>
        </p:spPr>
        <p:txBody>
          <a:bodyPr wrap="none">
            <a:spAutoFit/>
          </a:bodyPr>
          <a:lstStyle/>
          <a:p>
            <a:r>
              <a:rPr lang="en-US" i="1"/>
              <a:t>j </a:t>
            </a:r>
            <a:r>
              <a:rPr lang="en-US"/>
              <a:t>=10:</a:t>
            </a:r>
          </a:p>
        </p:txBody>
      </p:sp>
      <p:grpSp>
        <p:nvGrpSpPr>
          <p:cNvPr id="39017" name="Group 140"/>
          <p:cNvGrpSpPr>
            <a:grpSpLocks/>
          </p:cNvGrpSpPr>
          <p:nvPr/>
        </p:nvGrpSpPr>
        <p:grpSpPr bwMode="auto">
          <a:xfrm>
            <a:off x="6248400" y="6172200"/>
            <a:ext cx="685800" cy="533400"/>
            <a:chOff x="3408" y="1632"/>
            <a:chExt cx="432" cy="336"/>
          </a:xfrm>
        </p:grpSpPr>
        <p:sp>
          <p:nvSpPr>
            <p:cNvPr id="39032" name="Rectangle 141"/>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34" name="Text Box 143"/>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8</a:t>
              </a:r>
              <a:endParaRPr lang="en-US" sz="2400" baseline="-25000" dirty="0"/>
            </a:p>
          </p:txBody>
        </p:sp>
      </p:grpSp>
      <p:grpSp>
        <p:nvGrpSpPr>
          <p:cNvPr id="39025" name="Group 157"/>
          <p:cNvGrpSpPr>
            <a:grpSpLocks/>
          </p:cNvGrpSpPr>
          <p:nvPr/>
        </p:nvGrpSpPr>
        <p:grpSpPr bwMode="auto">
          <a:xfrm>
            <a:off x="6248400" y="5638800"/>
            <a:ext cx="685800" cy="533400"/>
            <a:chOff x="3408" y="1632"/>
            <a:chExt cx="432" cy="336"/>
          </a:xfrm>
        </p:grpSpPr>
        <p:sp>
          <p:nvSpPr>
            <p:cNvPr id="39028" name="Rectangle 158"/>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30" name="Text Box 160"/>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9</a:t>
              </a:r>
              <a:endParaRPr lang="en-US" sz="2400" baseline="-25000" dirty="0"/>
            </a:p>
          </p:txBody>
        </p:sp>
      </p:grpSp>
      <p:sp>
        <p:nvSpPr>
          <p:cNvPr id="898210" name="Text Box 162"/>
          <p:cNvSpPr txBox="1">
            <a:spLocks noChangeArrowheads="1"/>
          </p:cNvSpPr>
          <p:nvPr/>
        </p:nvSpPr>
        <p:spPr bwMode="auto">
          <a:xfrm>
            <a:off x="7391400" y="5715000"/>
            <a:ext cx="704039" cy="369332"/>
          </a:xfrm>
          <a:prstGeom prst="rect">
            <a:avLst/>
          </a:prstGeom>
          <a:noFill/>
          <a:ln w="9525">
            <a:noFill/>
            <a:miter lim="800000"/>
            <a:headEnd/>
            <a:tailEnd/>
          </a:ln>
        </p:spPr>
        <p:txBody>
          <a:bodyPr wrap="none">
            <a:spAutoFit/>
          </a:bodyPr>
          <a:lstStyle/>
          <a:p>
            <a:r>
              <a:rPr lang="en-US" i="1"/>
              <a:t>j </a:t>
            </a:r>
            <a:r>
              <a:rPr lang="en-US"/>
              <a:t>=11:</a:t>
            </a:r>
          </a:p>
        </p:txBody>
      </p:sp>
      <p:grpSp>
        <p:nvGrpSpPr>
          <p:cNvPr id="39033" name="Group 168"/>
          <p:cNvGrpSpPr>
            <a:grpSpLocks/>
          </p:cNvGrpSpPr>
          <p:nvPr/>
        </p:nvGrpSpPr>
        <p:grpSpPr bwMode="auto">
          <a:xfrm>
            <a:off x="8229600" y="5562600"/>
            <a:ext cx="685800" cy="533400"/>
            <a:chOff x="3408" y="1632"/>
            <a:chExt cx="432" cy="336"/>
          </a:xfrm>
        </p:grpSpPr>
        <p:sp>
          <p:nvSpPr>
            <p:cNvPr id="39024" name="Rectangle 169"/>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26" name="Text Box 171"/>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10</a:t>
              </a:r>
              <a:endParaRPr lang="en-US" sz="2400" baseline="-25000" dirty="0"/>
            </a:p>
          </p:txBody>
        </p:sp>
      </p:grpSp>
      <p:grpSp>
        <p:nvGrpSpPr>
          <p:cNvPr id="39041" name="Group 174"/>
          <p:cNvGrpSpPr>
            <a:grpSpLocks/>
          </p:cNvGrpSpPr>
          <p:nvPr/>
        </p:nvGrpSpPr>
        <p:grpSpPr bwMode="auto">
          <a:xfrm>
            <a:off x="8229600" y="6096000"/>
            <a:ext cx="685800" cy="533400"/>
            <a:chOff x="3408" y="1632"/>
            <a:chExt cx="432" cy="336"/>
          </a:xfrm>
        </p:grpSpPr>
        <p:sp>
          <p:nvSpPr>
            <p:cNvPr id="39020" name="Rectangle 175"/>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22" name="Text Box 177"/>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8</a:t>
              </a:r>
              <a:endParaRPr lang="en-US" sz="2400" baseline="-25000" dirty="0"/>
            </a:p>
          </p:txBody>
        </p:sp>
      </p:grpSp>
      <p:grpSp>
        <p:nvGrpSpPr>
          <p:cNvPr id="39049" name="Group 179"/>
          <p:cNvGrpSpPr>
            <a:grpSpLocks/>
          </p:cNvGrpSpPr>
          <p:nvPr/>
        </p:nvGrpSpPr>
        <p:grpSpPr bwMode="auto">
          <a:xfrm>
            <a:off x="6248400" y="5638800"/>
            <a:ext cx="685800" cy="533400"/>
            <a:chOff x="3408" y="1632"/>
            <a:chExt cx="432" cy="336"/>
          </a:xfrm>
        </p:grpSpPr>
        <p:sp>
          <p:nvSpPr>
            <p:cNvPr id="39016" name="Rectangle 180"/>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18" name="Text Box 182"/>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10</a:t>
              </a:r>
              <a:endParaRPr lang="en-US" sz="2400" baseline="-25000" dirty="0"/>
            </a:p>
          </p:txBody>
        </p:sp>
      </p:grpSp>
      <p:sp>
        <p:nvSpPr>
          <p:cNvPr id="898232" name="Line 184"/>
          <p:cNvSpPr>
            <a:spLocks noChangeShapeType="1"/>
          </p:cNvSpPr>
          <p:nvPr/>
        </p:nvSpPr>
        <p:spPr bwMode="auto">
          <a:xfrm flipV="1">
            <a:off x="2438400" y="2743200"/>
            <a:ext cx="762000" cy="76200"/>
          </a:xfrm>
          <a:prstGeom prst="line">
            <a:avLst/>
          </a:prstGeom>
          <a:noFill/>
          <a:ln w="25400">
            <a:solidFill>
              <a:schemeClr val="accent6">
                <a:lumMod val="75000"/>
              </a:schemeClr>
            </a:solidFill>
            <a:prstDash val="dash"/>
            <a:round/>
            <a:headEnd/>
            <a:tailEnd/>
          </a:ln>
        </p:spPr>
        <p:txBody>
          <a:bodyPr/>
          <a:lstStyle/>
          <a:p>
            <a:endParaRPr lang="en-US"/>
          </a:p>
        </p:txBody>
      </p:sp>
      <p:grpSp>
        <p:nvGrpSpPr>
          <p:cNvPr id="39057" name="Group 185"/>
          <p:cNvGrpSpPr>
            <a:grpSpLocks/>
          </p:cNvGrpSpPr>
          <p:nvPr/>
        </p:nvGrpSpPr>
        <p:grpSpPr bwMode="auto">
          <a:xfrm>
            <a:off x="6858000" y="2514600"/>
            <a:ext cx="685800" cy="533400"/>
            <a:chOff x="3408" y="1632"/>
            <a:chExt cx="432" cy="336"/>
          </a:xfrm>
        </p:grpSpPr>
        <p:sp>
          <p:nvSpPr>
            <p:cNvPr id="39012" name="Rectangle 186"/>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14" name="Text Box 188"/>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6</a:t>
              </a:r>
              <a:endParaRPr lang="en-US" sz="2400" baseline="-25000" dirty="0"/>
            </a:p>
          </p:txBody>
        </p:sp>
      </p:grpSp>
      <p:grpSp>
        <p:nvGrpSpPr>
          <p:cNvPr id="39101" name="Group 190"/>
          <p:cNvGrpSpPr>
            <a:grpSpLocks/>
          </p:cNvGrpSpPr>
          <p:nvPr/>
        </p:nvGrpSpPr>
        <p:grpSpPr bwMode="auto">
          <a:xfrm>
            <a:off x="6858000" y="1981200"/>
            <a:ext cx="685800" cy="533400"/>
            <a:chOff x="3408" y="1632"/>
            <a:chExt cx="432" cy="336"/>
          </a:xfrm>
        </p:grpSpPr>
        <p:sp>
          <p:nvSpPr>
            <p:cNvPr id="39008" name="Rectangle 191"/>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10" name="Text Box 193"/>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7</a:t>
              </a:r>
              <a:endParaRPr lang="en-US" sz="2400" baseline="-25000" dirty="0"/>
            </a:p>
          </p:txBody>
        </p:sp>
      </p:grpSp>
      <p:sp>
        <p:nvSpPr>
          <p:cNvPr id="898243" name="Line 195"/>
          <p:cNvSpPr>
            <a:spLocks noChangeShapeType="1"/>
          </p:cNvSpPr>
          <p:nvPr/>
        </p:nvSpPr>
        <p:spPr bwMode="auto">
          <a:xfrm flipH="1" flipV="1">
            <a:off x="2438400" y="2819400"/>
            <a:ext cx="1143000" cy="228600"/>
          </a:xfrm>
          <a:prstGeom prst="line">
            <a:avLst/>
          </a:prstGeom>
          <a:noFill/>
          <a:ln w="25400">
            <a:solidFill>
              <a:schemeClr val="accent6">
                <a:lumMod val="75000"/>
              </a:schemeClr>
            </a:solidFill>
            <a:prstDash val="dash"/>
            <a:round/>
            <a:headEnd/>
            <a:tailEnd/>
          </a:ln>
        </p:spPr>
        <p:txBody>
          <a:bodyPr/>
          <a:lstStyle/>
          <a:p>
            <a:endParaRPr lang="en-US"/>
          </a:p>
        </p:txBody>
      </p:sp>
      <p:grpSp>
        <p:nvGrpSpPr>
          <p:cNvPr id="39103" name="Group 196"/>
          <p:cNvGrpSpPr>
            <a:grpSpLocks/>
          </p:cNvGrpSpPr>
          <p:nvPr/>
        </p:nvGrpSpPr>
        <p:grpSpPr bwMode="auto">
          <a:xfrm>
            <a:off x="6096000" y="4114800"/>
            <a:ext cx="685800" cy="533400"/>
            <a:chOff x="3408" y="1632"/>
            <a:chExt cx="432" cy="336"/>
          </a:xfrm>
        </p:grpSpPr>
        <p:sp>
          <p:nvSpPr>
            <p:cNvPr id="39004" name="Rectangle 197"/>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06" name="Text Box 199"/>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7</a:t>
              </a:r>
              <a:endParaRPr lang="en-US" sz="2400" baseline="-25000" dirty="0"/>
            </a:p>
          </p:txBody>
        </p:sp>
      </p:grpSp>
      <p:grpSp>
        <p:nvGrpSpPr>
          <p:cNvPr id="898145" name="Group 201"/>
          <p:cNvGrpSpPr>
            <a:grpSpLocks/>
          </p:cNvGrpSpPr>
          <p:nvPr/>
        </p:nvGrpSpPr>
        <p:grpSpPr bwMode="auto">
          <a:xfrm>
            <a:off x="6096000" y="3581400"/>
            <a:ext cx="685800" cy="533400"/>
            <a:chOff x="3408" y="1632"/>
            <a:chExt cx="432" cy="336"/>
          </a:xfrm>
        </p:grpSpPr>
        <p:sp>
          <p:nvSpPr>
            <p:cNvPr id="39000" name="Rectangle 202"/>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9002" name="Text Box 204"/>
            <p:cNvSpPr txBox="1">
              <a:spLocks noChangeArrowheads="1"/>
            </p:cNvSpPr>
            <p:nvPr/>
          </p:nvSpPr>
          <p:spPr bwMode="auto">
            <a:xfrm>
              <a:off x="3456" y="1632"/>
              <a:ext cx="282"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8</a:t>
              </a:r>
              <a:endParaRPr lang="en-US" sz="2400" baseline="-25000" dirty="0"/>
            </a:p>
          </p:txBody>
        </p:sp>
      </p:grpSp>
      <p:sp>
        <p:nvSpPr>
          <p:cNvPr id="898254" name="Line 206"/>
          <p:cNvSpPr>
            <a:spLocks noChangeShapeType="1"/>
          </p:cNvSpPr>
          <p:nvPr/>
        </p:nvSpPr>
        <p:spPr bwMode="auto">
          <a:xfrm flipV="1">
            <a:off x="2438400" y="3048000"/>
            <a:ext cx="1219200" cy="228600"/>
          </a:xfrm>
          <a:prstGeom prst="line">
            <a:avLst/>
          </a:prstGeom>
          <a:noFill/>
          <a:ln w="25400">
            <a:solidFill>
              <a:schemeClr val="accent6">
                <a:lumMod val="75000"/>
              </a:schemeClr>
            </a:solidFill>
            <a:prstDash val="dash"/>
            <a:round/>
            <a:headEnd/>
            <a:tailEnd/>
          </a:ln>
        </p:spPr>
        <p:txBody>
          <a:bodyPr/>
          <a:lstStyle/>
          <a:p>
            <a:endParaRPr lang="en-US"/>
          </a:p>
        </p:txBody>
      </p:sp>
      <p:sp>
        <p:nvSpPr>
          <p:cNvPr id="898255" name="Line 207"/>
          <p:cNvSpPr>
            <a:spLocks noChangeShapeType="1"/>
          </p:cNvSpPr>
          <p:nvPr/>
        </p:nvSpPr>
        <p:spPr bwMode="auto">
          <a:xfrm flipV="1">
            <a:off x="1828800" y="3048000"/>
            <a:ext cx="1828800" cy="609600"/>
          </a:xfrm>
          <a:prstGeom prst="line">
            <a:avLst/>
          </a:prstGeom>
          <a:noFill/>
          <a:ln w="25400">
            <a:solidFill>
              <a:schemeClr val="accent6">
                <a:lumMod val="75000"/>
              </a:schemeClr>
            </a:solidFill>
            <a:prstDash val="dash"/>
            <a:round/>
            <a:headEnd/>
            <a:tailEnd/>
          </a:ln>
        </p:spPr>
        <p:txBody>
          <a:bodyPr/>
          <a:lstStyle/>
          <a:p>
            <a:endParaRPr lang="en-US"/>
          </a:p>
        </p:txBody>
      </p:sp>
      <p:sp>
        <p:nvSpPr>
          <p:cNvPr id="898261" name="Line 213"/>
          <p:cNvSpPr>
            <a:spLocks noChangeShapeType="1"/>
          </p:cNvSpPr>
          <p:nvPr/>
        </p:nvSpPr>
        <p:spPr bwMode="auto">
          <a:xfrm flipH="1">
            <a:off x="1828800" y="3657600"/>
            <a:ext cx="2057400" cy="0"/>
          </a:xfrm>
          <a:prstGeom prst="line">
            <a:avLst/>
          </a:prstGeom>
          <a:noFill/>
          <a:ln w="25400">
            <a:solidFill>
              <a:schemeClr val="accent6">
                <a:lumMod val="75000"/>
              </a:schemeClr>
            </a:solidFill>
            <a:prstDash val="dash"/>
            <a:round/>
            <a:headEnd/>
            <a:tailEnd/>
          </a:ln>
        </p:spPr>
        <p:txBody>
          <a:bodyPr/>
          <a:lstStyle/>
          <a:p>
            <a:endParaRPr lang="en-US"/>
          </a:p>
        </p:txBody>
      </p:sp>
      <p:grpSp>
        <p:nvGrpSpPr>
          <p:cNvPr id="898147" name="Group 219"/>
          <p:cNvGrpSpPr>
            <a:grpSpLocks/>
          </p:cNvGrpSpPr>
          <p:nvPr/>
        </p:nvGrpSpPr>
        <p:grpSpPr bwMode="auto">
          <a:xfrm>
            <a:off x="8229600" y="6096000"/>
            <a:ext cx="685800" cy="533400"/>
            <a:chOff x="3408" y="1632"/>
            <a:chExt cx="432" cy="336"/>
          </a:xfrm>
        </p:grpSpPr>
        <p:sp>
          <p:nvSpPr>
            <p:cNvPr id="38996" name="Rectangle 220"/>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8998" name="Text Box 222"/>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10</a:t>
              </a:r>
              <a:endParaRPr lang="en-US" sz="2400" baseline="-25000" dirty="0"/>
            </a:p>
          </p:txBody>
        </p:sp>
      </p:grpSp>
      <p:grpSp>
        <p:nvGrpSpPr>
          <p:cNvPr id="898149" name="Group 224"/>
          <p:cNvGrpSpPr>
            <a:grpSpLocks/>
          </p:cNvGrpSpPr>
          <p:nvPr/>
        </p:nvGrpSpPr>
        <p:grpSpPr bwMode="auto">
          <a:xfrm>
            <a:off x="8229600" y="5562600"/>
            <a:ext cx="685800" cy="533400"/>
            <a:chOff x="3408" y="1632"/>
            <a:chExt cx="432" cy="336"/>
          </a:xfrm>
        </p:grpSpPr>
        <p:sp>
          <p:nvSpPr>
            <p:cNvPr id="38992" name="Rectangle 225"/>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38994" name="Text Box 227"/>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11</a:t>
              </a:r>
              <a:endParaRPr lang="en-US" sz="2400" baseline="-25000" dirty="0"/>
            </a:p>
          </p:txBody>
        </p:sp>
      </p:grpSp>
      <p:sp>
        <p:nvSpPr>
          <p:cNvPr id="276"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277" name="Freeform 9"/>
          <p:cNvSpPr>
            <a:spLocks/>
          </p:cNvSpPr>
          <p:nvPr/>
        </p:nvSpPr>
        <p:spPr bwMode="auto">
          <a:xfrm>
            <a:off x="990600" y="1524000"/>
            <a:ext cx="1447800" cy="4495800"/>
          </a:xfrm>
          <a:custGeom>
            <a:avLst/>
            <a:gdLst>
              <a:gd name="T0" fmla="*/ 864 w 912"/>
              <a:gd name="T1" fmla="*/ 0 h 2832"/>
              <a:gd name="T2" fmla="*/ 672 w 912"/>
              <a:gd name="T3" fmla="*/ 240 h 2832"/>
              <a:gd name="T4" fmla="*/ 384 w 912"/>
              <a:gd name="T5" fmla="*/ 288 h 2832"/>
              <a:gd name="T6" fmla="*/ 192 w 912"/>
              <a:gd name="T7" fmla="*/ 480 h 2832"/>
              <a:gd name="T8" fmla="*/ 432 w 912"/>
              <a:gd name="T9" fmla="*/ 672 h 2832"/>
              <a:gd name="T10" fmla="*/ 912 w 912"/>
              <a:gd name="T11" fmla="*/ 816 h 2832"/>
              <a:gd name="T12" fmla="*/ 912 w 912"/>
              <a:gd name="T13" fmla="*/ 1104 h 2832"/>
              <a:gd name="T14" fmla="*/ 528 w 912"/>
              <a:gd name="T15" fmla="*/ 1344 h 2832"/>
              <a:gd name="T16" fmla="*/ 288 w 912"/>
              <a:gd name="T17" fmla="*/ 2400 h 2832"/>
              <a:gd name="T18" fmla="*/ 0 w 912"/>
              <a:gd name="T19" fmla="*/ 2688 h 2832"/>
              <a:gd name="T20" fmla="*/ 624 w 912"/>
              <a:gd name="T21" fmla="*/ 2832 h 28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12"/>
              <a:gd name="T34" fmla="*/ 0 h 2832"/>
              <a:gd name="T35" fmla="*/ 912 w 912"/>
              <a:gd name="T36" fmla="*/ 2832 h 28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12" h="2832">
                <a:moveTo>
                  <a:pt x="864" y="0"/>
                </a:moveTo>
                <a:lnTo>
                  <a:pt x="672" y="240"/>
                </a:lnTo>
                <a:lnTo>
                  <a:pt x="384" y="288"/>
                </a:lnTo>
                <a:lnTo>
                  <a:pt x="192" y="480"/>
                </a:lnTo>
                <a:lnTo>
                  <a:pt x="432" y="672"/>
                </a:lnTo>
                <a:lnTo>
                  <a:pt x="912" y="816"/>
                </a:lnTo>
                <a:lnTo>
                  <a:pt x="912" y="1104"/>
                </a:lnTo>
                <a:lnTo>
                  <a:pt x="528" y="1344"/>
                </a:lnTo>
                <a:lnTo>
                  <a:pt x="288" y="2400"/>
                </a:lnTo>
                <a:lnTo>
                  <a:pt x="0" y="2688"/>
                </a:lnTo>
                <a:lnTo>
                  <a:pt x="624" y="2832"/>
                </a:lnTo>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278" name="Freeform 10"/>
          <p:cNvSpPr>
            <a:spLocks/>
          </p:cNvSpPr>
          <p:nvPr/>
        </p:nvSpPr>
        <p:spPr bwMode="auto">
          <a:xfrm>
            <a:off x="1981200" y="1524000"/>
            <a:ext cx="2819400" cy="4495800"/>
          </a:xfrm>
          <a:custGeom>
            <a:avLst/>
            <a:gdLst>
              <a:gd name="T0" fmla="*/ 240 w 1776"/>
              <a:gd name="T1" fmla="*/ 0 h 2832"/>
              <a:gd name="T2" fmla="*/ 768 w 1776"/>
              <a:gd name="T3" fmla="*/ 768 h 2832"/>
              <a:gd name="T4" fmla="*/ 1056 w 1776"/>
              <a:gd name="T5" fmla="*/ 960 h 2832"/>
              <a:gd name="T6" fmla="*/ 1200 w 1776"/>
              <a:gd name="T7" fmla="*/ 1344 h 2832"/>
              <a:gd name="T8" fmla="*/ 1056 w 1776"/>
              <a:gd name="T9" fmla="*/ 1632 h 2832"/>
              <a:gd name="T10" fmla="*/ 816 w 1776"/>
              <a:gd name="T11" fmla="*/ 1728 h 2832"/>
              <a:gd name="T12" fmla="*/ 672 w 1776"/>
              <a:gd name="T13" fmla="*/ 1968 h 2832"/>
              <a:gd name="T14" fmla="*/ 864 w 1776"/>
              <a:gd name="T15" fmla="*/ 2160 h 2832"/>
              <a:gd name="T16" fmla="*/ 1776 w 1776"/>
              <a:gd name="T17" fmla="*/ 2256 h 2832"/>
              <a:gd name="T18" fmla="*/ 720 w 1776"/>
              <a:gd name="T19" fmla="*/ 2304 h 2832"/>
              <a:gd name="T20" fmla="*/ 0 w 1776"/>
              <a:gd name="T21" fmla="*/ 2832 h 28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76"/>
              <a:gd name="T34" fmla="*/ 0 h 2832"/>
              <a:gd name="T35" fmla="*/ 1776 w 1776"/>
              <a:gd name="T36" fmla="*/ 2832 h 28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76" h="2832">
                <a:moveTo>
                  <a:pt x="240" y="0"/>
                </a:moveTo>
                <a:lnTo>
                  <a:pt x="768" y="768"/>
                </a:lnTo>
                <a:lnTo>
                  <a:pt x="1056" y="960"/>
                </a:lnTo>
                <a:lnTo>
                  <a:pt x="1200" y="1344"/>
                </a:lnTo>
                <a:lnTo>
                  <a:pt x="1056" y="1632"/>
                </a:lnTo>
                <a:lnTo>
                  <a:pt x="816" y="1728"/>
                </a:lnTo>
                <a:lnTo>
                  <a:pt x="672" y="1968"/>
                </a:lnTo>
                <a:lnTo>
                  <a:pt x="864" y="2160"/>
                </a:lnTo>
                <a:lnTo>
                  <a:pt x="1776" y="2256"/>
                </a:lnTo>
                <a:lnTo>
                  <a:pt x="720" y="2304"/>
                </a:lnTo>
                <a:lnTo>
                  <a:pt x="0" y="2832"/>
                </a:lnTo>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279" name="Oval 11"/>
          <p:cNvSpPr>
            <a:spLocks noChangeArrowheads="1"/>
          </p:cNvSpPr>
          <p:nvPr/>
        </p:nvSpPr>
        <p:spPr bwMode="auto">
          <a:xfrm>
            <a:off x="2303463" y="1462088"/>
            <a:ext cx="109537"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280" name="Oval 12"/>
          <p:cNvSpPr>
            <a:spLocks noChangeArrowheads="1"/>
          </p:cNvSpPr>
          <p:nvPr/>
        </p:nvSpPr>
        <p:spPr bwMode="auto">
          <a:xfrm>
            <a:off x="1992313" y="1846263"/>
            <a:ext cx="109537"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281" name="Oval 13"/>
          <p:cNvSpPr>
            <a:spLocks noChangeArrowheads="1"/>
          </p:cNvSpPr>
          <p:nvPr/>
        </p:nvSpPr>
        <p:spPr bwMode="auto">
          <a:xfrm>
            <a:off x="1535113" y="1946275"/>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82" name="Oval 14"/>
          <p:cNvSpPr>
            <a:spLocks noChangeArrowheads="1"/>
          </p:cNvSpPr>
          <p:nvPr/>
        </p:nvSpPr>
        <p:spPr bwMode="auto">
          <a:xfrm>
            <a:off x="1250950" y="22098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83" name="Oval 15"/>
          <p:cNvSpPr>
            <a:spLocks noChangeArrowheads="1"/>
          </p:cNvSpPr>
          <p:nvPr/>
        </p:nvSpPr>
        <p:spPr bwMode="auto">
          <a:xfrm>
            <a:off x="1600200" y="25146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84" name="Oval 16"/>
          <p:cNvSpPr>
            <a:spLocks noChangeArrowheads="1"/>
          </p:cNvSpPr>
          <p:nvPr/>
        </p:nvSpPr>
        <p:spPr bwMode="auto">
          <a:xfrm>
            <a:off x="2376488" y="2768600"/>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85" name="Oval 17"/>
          <p:cNvSpPr>
            <a:spLocks noChangeArrowheads="1"/>
          </p:cNvSpPr>
          <p:nvPr/>
        </p:nvSpPr>
        <p:spPr bwMode="auto">
          <a:xfrm>
            <a:off x="2376488" y="3216275"/>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86" name="Oval 18"/>
          <p:cNvSpPr>
            <a:spLocks noChangeArrowheads="1"/>
          </p:cNvSpPr>
          <p:nvPr/>
        </p:nvSpPr>
        <p:spPr bwMode="auto">
          <a:xfrm>
            <a:off x="1773238" y="3619500"/>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87" name="Oval 19"/>
          <p:cNvSpPr>
            <a:spLocks noChangeArrowheads="1"/>
          </p:cNvSpPr>
          <p:nvPr/>
        </p:nvSpPr>
        <p:spPr bwMode="auto">
          <a:xfrm>
            <a:off x="1389063" y="5300663"/>
            <a:ext cx="109537"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288" name="Oval 20"/>
          <p:cNvSpPr>
            <a:spLocks noChangeArrowheads="1"/>
          </p:cNvSpPr>
          <p:nvPr/>
        </p:nvSpPr>
        <p:spPr bwMode="auto">
          <a:xfrm>
            <a:off x="931863" y="5730875"/>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89" name="Oval 21"/>
          <p:cNvSpPr>
            <a:spLocks noChangeArrowheads="1"/>
          </p:cNvSpPr>
          <p:nvPr/>
        </p:nvSpPr>
        <p:spPr bwMode="auto">
          <a:xfrm>
            <a:off x="1905000" y="595947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90" name="Oval 22"/>
          <p:cNvSpPr>
            <a:spLocks noChangeArrowheads="1"/>
          </p:cNvSpPr>
          <p:nvPr/>
        </p:nvSpPr>
        <p:spPr bwMode="auto">
          <a:xfrm>
            <a:off x="3060700" y="5154613"/>
            <a:ext cx="109538"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291" name="Oval 23"/>
          <p:cNvSpPr>
            <a:spLocks noChangeArrowheads="1"/>
          </p:cNvSpPr>
          <p:nvPr/>
        </p:nvSpPr>
        <p:spPr bwMode="auto">
          <a:xfrm>
            <a:off x="4706938" y="5035550"/>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92" name="Oval 24"/>
          <p:cNvSpPr>
            <a:spLocks noChangeArrowheads="1"/>
          </p:cNvSpPr>
          <p:nvPr/>
        </p:nvSpPr>
        <p:spPr bwMode="auto">
          <a:xfrm>
            <a:off x="3276600" y="48768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93" name="Oval 25"/>
          <p:cNvSpPr>
            <a:spLocks noChangeArrowheads="1"/>
          </p:cNvSpPr>
          <p:nvPr/>
        </p:nvSpPr>
        <p:spPr bwMode="auto">
          <a:xfrm>
            <a:off x="3016250" y="458787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94" name="Oval 26"/>
          <p:cNvSpPr>
            <a:spLocks noChangeArrowheads="1"/>
          </p:cNvSpPr>
          <p:nvPr/>
        </p:nvSpPr>
        <p:spPr bwMode="auto">
          <a:xfrm>
            <a:off x="3200400" y="4249738"/>
            <a:ext cx="109538"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295" name="Oval 27"/>
          <p:cNvSpPr>
            <a:spLocks noChangeArrowheads="1"/>
          </p:cNvSpPr>
          <p:nvPr/>
        </p:nvSpPr>
        <p:spPr bwMode="auto">
          <a:xfrm>
            <a:off x="3600450" y="404812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96" name="Oval 28"/>
          <p:cNvSpPr>
            <a:spLocks noChangeArrowheads="1"/>
          </p:cNvSpPr>
          <p:nvPr/>
        </p:nvSpPr>
        <p:spPr bwMode="auto">
          <a:xfrm>
            <a:off x="3829050" y="36195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97" name="Oval 29"/>
          <p:cNvSpPr>
            <a:spLocks noChangeArrowheads="1"/>
          </p:cNvSpPr>
          <p:nvPr/>
        </p:nvSpPr>
        <p:spPr bwMode="auto">
          <a:xfrm>
            <a:off x="3581400" y="29718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98" name="Oval 30"/>
          <p:cNvSpPr>
            <a:spLocks noChangeArrowheads="1"/>
          </p:cNvSpPr>
          <p:nvPr/>
        </p:nvSpPr>
        <p:spPr bwMode="auto">
          <a:xfrm>
            <a:off x="3152775" y="269557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grpSp>
        <p:nvGrpSpPr>
          <p:cNvPr id="299" name="Group 35"/>
          <p:cNvGrpSpPr>
            <a:grpSpLocks/>
          </p:cNvGrpSpPr>
          <p:nvPr/>
        </p:nvGrpSpPr>
        <p:grpSpPr bwMode="auto">
          <a:xfrm>
            <a:off x="2362200" y="1219200"/>
            <a:ext cx="465138" cy="457200"/>
            <a:chOff x="1718" y="3799"/>
            <a:chExt cx="293" cy="288"/>
          </a:xfrm>
        </p:grpSpPr>
        <p:sp>
          <p:nvSpPr>
            <p:cNvPr id="300" name="Text Box 33"/>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01" name="Text Box 34"/>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dirty="0"/>
                <a:t>1</a:t>
              </a:r>
            </a:p>
          </p:txBody>
        </p:sp>
      </p:grpSp>
      <p:grpSp>
        <p:nvGrpSpPr>
          <p:cNvPr id="302" name="Group 36"/>
          <p:cNvGrpSpPr>
            <a:grpSpLocks/>
          </p:cNvGrpSpPr>
          <p:nvPr/>
        </p:nvGrpSpPr>
        <p:grpSpPr bwMode="auto">
          <a:xfrm>
            <a:off x="1676400" y="1447800"/>
            <a:ext cx="465138" cy="457200"/>
            <a:chOff x="1718" y="3799"/>
            <a:chExt cx="293" cy="288"/>
          </a:xfrm>
        </p:grpSpPr>
        <p:sp>
          <p:nvSpPr>
            <p:cNvPr id="303" name="Text Box 37"/>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04" name="Text Box 38"/>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2</a:t>
              </a:r>
            </a:p>
          </p:txBody>
        </p:sp>
      </p:grpSp>
      <p:grpSp>
        <p:nvGrpSpPr>
          <p:cNvPr id="305" name="Group 39"/>
          <p:cNvGrpSpPr>
            <a:grpSpLocks/>
          </p:cNvGrpSpPr>
          <p:nvPr/>
        </p:nvGrpSpPr>
        <p:grpSpPr bwMode="auto">
          <a:xfrm>
            <a:off x="1143000" y="1600200"/>
            <a:ext cx="465138" cy="457200"/>
            <a:chOff x="1718" y="3799"/>
            <a:chExt cx="293" cy="288"/>
          </a:xfrm>
        </p:grpSpPr>
        <p:sp>
          <p:nvSpPr>
            <p:cNvPr id="306" name="Text Box 40"/>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07" name="Text Box 41"/>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3</a:t>
              </a:r>
            </a:p>
          </p:txBody>
        </p:sp>
      </p:grpSp>
      <p:grpSp>
        <p:nvGrpSpPr>
          <p:cNvPr id="308" name="Group 42"/>
          <p:cNvGrpSpPr>
            <a:grpSpLocks/>
          </p:cNvGrpSpPr>
          <p:nvPr/>
        </p:nvGrpSpPr>
        <p:grpSpPr bwMode="auto">
          <a:xfrm>
            <a:off x="3657600" y="2819400"/>
            <a:ext cx="465138" cy="457200"/>
            <a:chOff x="1718" y="3799"/>
            <a:chExt cx="293" cy="288"/>
          </a:xfrm>
        </p:grpSpPr>
        <p:sp>
          <p:nvSpPr>
            <p:cNvPr id="309" name="Text Box 43"/>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10" name="Text Box 44"/>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8</a:t>
              </a:r>
            </a:p>
          </p:txBody>
        </p:sp>
      </p:grpSp>
      <p:grpSp>
        <p:nvGrpSpPr>
          <p:cNvPr id="311" name="Group 45"/>
          <p:cNvGrpSpPr>
            <a:grpSpLocks/>
          </p:cNvGrpSpPr>
          <p:nvPr/>
        </p:nvGrpSpPr>
        <p:grpSpPr bwMode="auto">
          <a:xfrm>
            <a:off x="1143000" y="2362200"/>
            <a:ext cx="465138" cy="457200"/>
            <a:chOff x="1718" y="3799"/>
            <a:chExt cx="293" cy="288"/>
          </a:xfrm>
        </p:grpSpPr>
        <p:sp>
          <p:nvSpPr>
            <p:cNvPr id="312" name="Text Box 46"/>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13" name="Text Box 47"/>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5</a:t>
              </a:r>
            </a:p>
          </p:txBody>
        </p:sp>
      </p:grpSp>
      <p:grpSp>
        <p:nvGrpSpPr>
          <p:cNvPr id="314" name="Group 48"/>
          <p:cNvGrpSpPr>
            <a:grpSpLocks/>
          </p:cNvGrpSpPr>
          <p:nvPr/>
        </p:nvGrpSpPr>
        <p:grpSpPr bwMode="auto">
          <a:xfrm>
            <a:off x="838200" y="1981200"/>
            <a:ext cx="465138" cy="457200"/>
            <a:chOff x="1718" y="3799"/>
            <a:chExt cx="293" cy="288"/>
          </a:xfrm>
        </p:grpSpPr>
        <p:sp>
          <p:nvSpPr>
            <p:cNvPr id="315" name="Text Box 49"/>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16" name="Text Box 50"/>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4</a:t>
              </a:r>
            </a:p>
          </p:txBody>
        </p:sp>
      </p:grpSp>
      <p:grpSp>
        <p:nvGrpSpPr>
          <p:cNvPr id="317" name="Group 51"/>
          <p:cNvGrpSpPr>
            <a:grpSpLocks/>
          </p:cNvGrpSpPr>
          <p:nvPr/>
        </p:nvGrpSpPr>
        <p:grpSpPr bwMode="auto">
          <a:xfrm>
            <a:off x="1981200" y="2667000"/>
            <a:ext cx="465138" cy="457200"/>
            <a:chOff x="1718" y="3799"/>
            <a:chExt cx="293" cy="288"/>
          </a:xfrm>
        </p:grpSpPr>
        <p:sp>
          <p:nvSpPr>
            <p:cNvPr id="318" name="Text Box 52"/>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19" name="Text Box 53"/>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7</a:t>
              </a:r>
            </a:p>
          </p:txBody>
        </p:sp>
      </p:grpSp>
      <p:grpSp>
        <p:nvGrpSpPr>
          <p:cNvPr id="320" name="Group 54"/>
          <p:cNvGrpSpPr>
            <a:grpSpLocks/>
          </p:cNvGrpSpPr>
          <p:nvPr/>
        </p:nvGrpSpPr>
        <p:grpSpPr bwMode="auto">
          <a:xfrm>
            <a:off x="3048000" y="2286000"/>
            <a:ext cx="465138" cy="457200"/>
            <a:chOff x="1718" y="3799"/>
            <a:chExt cx="293" cy="288"/>
          </a:xfrm>
        </p:grpSpPr>
        <p:sp>
          <p:nvSpPr>
            <p:cNvPr id="321" name="Text Box 55"/>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22" name="Text Box 56"/>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6</a:t>
              </a:r>
            </a:p>
          </p:txBody>
        </p:sp>
      </p:grpSp>
      <p:grpSp>
        <p:nvGrpSpPr>
          <p:cNvPr id="323" name="Group 57"/>
          <p:cNvGrpSpPr>
            <a:grpSpLocks/>
          </p:cNvGrpSpPr>
          <p:nvPr/>
        </p:nvGrpSpPr>
        <p:grpSpPr bwMode="auto">
          <a:xfrm>
            <a:off x="1295400" y="3276607"/>
            <a:ext cx="561975" cy="458788"/>
            <a:chOff x="1718" y="3799"/>
            <a:chExt cx="354" cy="289"/>
          </a:xfrm>
        </p:grpSpPr>
        <p:sp>
          <p:nvSpPr>
            <p:cNvPr id="324" name="Text Box 58"/>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25" name="Text Box 59"/>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10</a:t>
              </a:r>
            </a:p>
          </p:txBody>
        </p:sp>
      </p:grpSp>
      <p:grpSp>
        <p:nvGrpSpPr>
          <p:cNvPr id="326" name="Group 60"/>
          <p:cNvGrpSpPr>
            <a:grpSpLocks/>
          </p:cNvGrpSpPr>
          <p:nvPr/>
        </p:nvGrpSpPr>
        <p:grpSpPr bwMode="auto">
          <a:xfrm>
            <a:off x="1905000" y="2971800"/>
            <a:ext cx="465138" cy="457200"/>
            <a:chOff x="1718" y="3799"/>
            <a:chExt cx="293" cy="288"/>
          </a:xfrm>
        </p:grpSpPr>
        <p:sp>
          <p:nvSpPr>
            <p:cNvPr id="327" name="Text Box 61"/>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28" name="Text Box 62"/>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9</a:t>
              </a:r>
            </a:p>
          </p:txBody>
        </p:sp>
      </p:grpSp>
      <p:grpSp>
        <p:nvGrpSpPr>
          <p:cNvPr id="329" name="Group 63"/>
          <p:cNvGrpSpPr>
            <a:grpSpLocks/>
          </p:cNvGrpSpPr>
          <p:nvPr/>
        </p:nvGrpSpPr>
        <p:grpSpPr bwMode="auto">
          <a:xfrm>
            <a:off x="3048000" y="4343407"/>
            <a:ext cx="561975" cy="458788"/>
            <a:chOff x="1718" y="3799"/>
            <a:chExt cx="354" cy="289"/>
          </a:xfrm>
        </p:grpSpPr>
        <p:sp>
          <p:nvSpPr>
            <p:cNvPr id="330" name="Text Box 64"/>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dirty="0"/>
                <a:t>u</a:t>
              </a:r>
            </a:p>
          </p:txBody>
        </p:sp>
        <p:sp>
          <p:nvSpPr>
            <p:cNvPr id="331" name="Text Box 65"/>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14</a:t>
              </a:r>
            </a:p>
          </p:txBody>
        </p:sp>
      </p:grpSp>
      <p:grpSp>
        <p:nvGrpSpPr>
          <p:cNvPr id="332" name="Group 66"/>
          <p:cNvGrpSpPr>
            <a:grpSpLocks/>
          </p:cNvGrpSpPr>
          <p:nvPr/>
        </p:nvGrpSpPr>
        <p:grpSpPr bwMode="auto">
          <a:xfrm>
            <a:off x="3276600" y="4191007"/>
            <a:ext cx="561975" cy="458788"/>
            <a:chOff x="1718" y="3799"/>
            <a:chExt cx="354" cy="289"/>
          </a:xfrm>
        </p:grpSpPr>
        <p:sp>
          <p:nvSpPr>
            <p:cNvPr id="333" name="Text Box 67"/>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34" name="Text Box 68"/>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13</a:t>
              </a:r>
            </a:p>
          </p:txBody>
        </p:sp>
      </p:grpSp>
      <p:grpSp>
        <p:nvGrpSpPr>
          <p:cNvPr id="335" name="Group 69"/>
          <p:cNvGrpSpPr>
            <a:grpSpLocks/>
          </p:cNvGrpSpPr>
          <p:nvPr/>
        </p:nvGrpSpPr>
        <p:grpSpPr bwMode="auto">
          <a:xfrm>
            <a:off x="3886200" y="3352807"/>
            <a:ext cx="561975" cy="458788"/>
            <a:chOff x="1718" y="3799"/>
            <a:chExt cx="354" cy="289"/>
          </a:xfrm>
        </p:grpSpPr>
        <p:sp>
          <p:nvSpPr>
            <p:cNvPr id="336" name="Text Box 70"/>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37" name="Text Box 71"/>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11</a:t>
              </a:r>
            </a:p>
          </p:txBody>
        </p:sp>
      </p:grpSp>
      <p:grpSp>
        <p:nvGrpSpPr>
          <p:cNvPr id="338" name="Group 72"/>
          <p:cNvGrpSpPr>
            <a:grpSpLocks/>
          </p:cNvGrpSpPr>
          <p:nvPr/>
        </p:nvGrpSpPr>
        <p:grpSpPr bwMode="auto">
          <a:xfrm>
            <a:off x="3657600" y="3962407"/>
            <a:ext cx="561975" cy="458788"/>
            <a:chOff x="1718" y="3799"/>
            <a:chExt cx="354" cy="289"/>
          </a:xfrm>
        </p:grpSpPr>
        <p:sp>
          <p:nvSpPr>
            <p:cNvPr id="339" name="Text Box 73"/>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40" name="Text Box 74"/>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12</a:t>
              </a:r>
            </a:p>
          </p:txBody>
        </p:sp>
      </p:grpSp>
      <p:grpSp>
        <p:nvGrpSpPr>
          <p:cNvPr id="341" name="Group 75"/>
          <p:cNvGrpSpPr>
            <a:grpSpLocks/>
          </p:cNvGrpSpPr>
          <p:nvPr/>
        </p:nvGrpSpPr>
        <p:grpSpPr bwMode="auto">
          <a:xfrm>
            <a:off x="3352800" y="4648207"/>
            <a:ext cx="561975" cy="458788"/>
            <a:chOff x="1718" y="3799"/>
            <a:chExt cx="354" cy="289"/>
          </a:xfrm>
        </p:grpSpPr>
        <p:sp>
          <p:nvSpPr>
            <p:cNvPr id="342" name="Text Box 76"/>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43" name="Text Box 77"/>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15</a:t>
              </a:r>
            </a:p>
          </p:txBody>
        </p:sp>
      </p:grpSp>
      <p:grpSp>
        <p:nvGrpSpPr>
          <p:cNvPr id="344" name="Group 78"/>
          <p:cNvGrpSpPr>
            <a:grpSpLocks/>
          </p:cNvGrpSpPr>
          <p:nvPr/>
        </p:nvGrpSpPr>
        <p:grpSpPr bwMode="auto">
          <a:xfrm>
            <a:off x="4495800" y="4648207"/>
            <a:ext cx="561975" cy="458788"/>
            <a:chOff x="1718" y="3799"/>
            <a:chExt cx="354" cy="289"/>
          </a:xfrm>
        </p:grpSpPr>
        <p:sp>
          <p:nvSpPr>
            <p:cNvPr id="345" name="Text Box 79"/>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46" name="Text Box 80"/>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dirty="0"/>
                <a:t>16</a:t>
              </a:r>
            </a:p>
          </p:txBody>
        </p:sp>
      </p:grpSp>
      <p:grpSp>
        <p:nvGrpSpPr>
          <p:cNvPr id="347" name="Group 81"/>
          <p:cNvGrpSpPr>
            <a:grpSpLocks/>
          </p:cNvGrpSpPr>
          <p:nvPr/>
        </p:nvGrpSpPr>
        <p:grpSpPr bwMode="auto">
          <a:xfrm>
            <a:off x="2971800" y="5257807"/>
            <a:ext cx="561975" cy="458788"/>
            <a:chOff x="1718" y="3799"/>
            <a:chExt cx="354" cy="289"/>
          </a:xfrm>
        </p:grpSpPr>
        <p:sp>
          <p:nvSpPr>
            <p:cNvPr id="348" name="Text Box 82"/>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49" name="Text Box 83"/>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17</a:t>
              </a:r>
            </a:p>
          </p:txBody>
        </p:sp>
      </p:grpSp>
      <p:grpSp>
        <p:nvGrpSpPr>
          <p:cNvPr id="350" name="Group 84"/>
          <p:cNvGrpSpPr>
            <a:grpSpLocks/>
          </p:cNvGrpSpPr>
          <p:nvPr/>
        </p:nvGrpSpPr>
        <p:grpSpPr bwMode="auto">
          <a:xfrm>
            <a:off x="533400" y="5715007"/>
            <a:ext cx="561975" cy="458788"/>
            <a:chOff x="1718" y="3799"/>
            <a:chExt cx="354" cy="289"/>
          </a:xfrm>
        </p:grpSpPr>
        <p:sp>
          <p:nvSpPr>
            <p:cNvPr id="351" name="Text Box 85"/>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52" name="Text Box 86"/>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19</a:t>
              </a:r>
            </a:p>
          </p:txBody>
        </p:sp>
      </p:grpSp>
      <p:grpSp>
        <p:nvGrpSpPr>
          <p:cNvPr id="353" name="Group 87"/>
          <p:cNvGrpSpPr>
            <a:grpSpLocks/>
          </p:cNvGrpSpPr>
          <p:nvPr/>
        </p:nvGrpSpPr>
        <p:grpSpPr bwMode="auto">
          <a:xfrm>
            <a:off x="914400" y="4953007"/>
            <a:ext cx="561975" cy="458788"/>
            <a:chOff x="1718" y="3799"/>
            <a:chExt cx="354" cy="289"/>
          </a:xfrm>
        </p:grpSpPr>
        <p:sp>
          <p:nvSpPr>
            <p:cNvPr id="354" name="Text Box 88"/>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55" name="Text Box 89"/>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18</a:t>
              </a:r>
            </a:p>
          </p:txBody>
        </p:sp>
      </p:grpSp>
      <p:grpSp>
        <p:nvGrpSpPr>
          <p:cNvPr id="356" name="Group 90"/>
          <p:cNvGrpSpPr>
            <a:grpSpLocks/>
          </p:cNvGrpSpPr>
          <p:nvPr/>
        </p:nvGrpSpPr>
        <p:grpSpPr bwMode="auto">
          <a:xfrm>
            <a:off x="1676400" y="6019807"/>
            <a:ext cx="561975" cy="458788"/>
            <a:chOff x="1718" y="3799"/>
            <a:chExt cx="354" cy="289"/>
          </a:xfrm>
        </p:grpSpPr>
        <p:sp>
          <p:nvSpPr>
            <p:cNvPr id="357" name="Text Box 91"/>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358" name="Text Box 92"/>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20</a:t>
              </a:r>
            </a:p>
          </p:txBody>
        </p:sp>
      </p:grpSp>
      <p:sp>
        <p:nvSpPr>
          <p:cNvPr id="359" name="Text Box 124"/>
          <p:cNvSpPr txBox="1">
            <a:spLocks noChangeArrowheads="1"/>
          </p:cNvSpPr>
          <p:nvPr/>
        </p:nvSpPr>
        <p:spPr bwMode="auto">
          <a:xfrm>
            <a:off x="5089525" y="3440113"/>
            <a:ext cx="184150" cy="396875"/>
          </a:xfrm>
          <a:prstGeom prst="rect">
            <a:avLst/>
          </a:prstGeom>
          <a:noFill/>
          <a:ln w="9525">
            <a:noFill/>
            <a:miter lim="800000"/>
            <a:headEnd/>
            <a:tailEnd/>
          </a:ln>
        </p:spPr>
        <p:txBody>
          <a:bodyPr wrap="none">
            <a:spAutoFit/>
          </a:bodyPr>
          <a:lstStyle/>
          <a:p>
            <a:endParaRPr lang="en-US"/>
          </a:p>
        </p:txBody>
      </p:sp>
      <p:sp>
        <p:nvSpPr>
          <p:cNvPr id="360" name="Line 144"/>
          <p:cNvSpPr>
            <a:spLocks noChangeShapeType="1"/>
          </p:cNvSpPr>
          <p:nvPr/>
        </p:nvSpPr>
        <p:spPr bwMode="auto">
          <a:xfrm flipV="1">
            <a:off x="1295400" y="1905000"/>
            <a:ext cx="762000" cy="381000"/>
          </a:xfrm>
          <a:prstGeom prst="line">
            <a:avLst/>
          </a:prstGeom>
          <a:noFill/>
          <a:ln w="25400">
            <a:solidFill>
              <a:schemeClr val="accent6">
                <a:lumMod val="75000"/>
              </a:schemeClr>
            </a:solidFill>
            <a:prstDash val="dash"/>
            <a:round/>
            <a:headEnd/>
            <a:tailEnd/>
          </a:ln>
        </p:spPr>
        <p:txBody>
          <a:bodyPr/>
          <a:lstStyle/>
          <a:p>
            <a:endParaRPr lang="en-US"/>
          </a:p>
        </p:txBody>
      </p:sp>
      <p:sp>
        <p:nvSpPr>
          <p:cNvPr id="361" name="Line 166"/>
          <p:cNvSpPr>
            <a:spLocks noChangeShapeType="1"/>
          </p:cNvSpPr>
          <p:nvPr/>
        </p:nvSpPr>
        <p:spPr bwMode="auto">
          <a:xfrm flipV="1">
            <a:off x="1676400" y="1905000"/>
            <a:ext cx="381000" cy="685800"/>
          </a:xfrm>
          <a:prstGeom prst="line">
            <a:avLst/>
          </a:prstGeom>
          <a:noFill/>
          <a:ln w="25400">
            <a:solidFill>
              <a:schemeClr val="accent6">
                <a:lumMod val="75000"/>
              </a:schemeClr>
            </a:solidFill>
            <a:prstDash val="dash"/>
            <a:round/>
            <a:headEnd/>
            <a:tailEnd/>
          </a:ln>
        </p:spPr>
        <p:txBody>
          <a:bodyPr/>
          <a:lstStyle/>
          <a:p>
            <a:endParaRPr lang="en-US"/>
          </a:p>
        </p:txBody>
      </p:sp>
      <p:sp>
        <p:nvSpPr>
          <p:cNvPr id="362" name="Line 168"/>
          <p:cNvSpPr>
            <a:spLocks noChangeShapeType="1"/>
          </p:cNvSpPr>
          <p:nvPr/>
        </p:nvSpPr>
        <p:spPr bwMode="auto">
          <a:xfrm flipV="1">
            <a:off x="1752600" y="1600200"/>
            <a:ext cx="609600" cy="914400"/>
          </a:xfrm>
          <a:prstGeom prst="line">
            <a:avLst/>
          </a:prstGeom>
          <a:noFill/>
          <a:ln w="25400">
            <a:solidFill>
              <a:schemeClr val="accent6">
                <a:lumMod val="75000"/>
              </a:schemeClr>
            </a:solidFill>
            <a:prstDash val="dash"/>
            <a:round/>
            <a:headEnd/>
            <a:tailEnd/>
          </a:ln>
        </p:spPr>
        <p:txBody>
          <a:bodyPr/>
          <a:lstStyle/>
          <a:p>
            <a:endParaRPr lang="en-US"/>
          </a:p>
        </p:txBody>
      </p:sp>
      <p:sp>
        <p:nvSpPr>
          <p:cNvPr id="363" name="Line 185"/>
          <p:cNvSpPr>
            <a:spLocks noChangeShapeType="1"/>
          </p:cNvSpPr>
          <p:nvPr/>
        </p:nvSpPr>
        <p:spPr bwMode="auto">
          <a:xfrm flipH="1" flipV="1">
            <a:off x="1676400" y="2590800"/>
            <a:ext cx="1524000" cy="152400"/>
          </a:xfrm>
          <a:prstGeom prst="line">
            <a:avLst/>
          </a:prstGeom>
          <a:noFill/>
          <a:ln w="25400">
            <a:solidFill>
              <a:schemeClr val="accent6">
                <a:lumMod val="75000"/>
              </a:schemeClr>
            </a:solidFill>
            <a:prstDash val="dash"/>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2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898232"/>
                                        </p:tgtEl>
                                        <p:attrNameLst>
                                          <p:attrName>style.visibility</p:attrName>
                                        </p:attrNameLst>
                                      </p:cBhvr>
                                      <p:to>
                                        <p:strVal val="visible"/>
                                      </p:to>
                                    </p:set>
                                    <p:animEffect transition="in" filter="blinds(horizontal)">
                                      <p:cBhvr>
                                        <p:cTn id="11" dur="500"/>
                                        <p:tgtEl>
                                          <p:spTgt spid="89823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nodeType="clickEffect">
                                  <p:stCondLst>
                                    <p:cond delay="0"/>
                                  </p:stCondLst>
                                  <p:childTnLst>
                                    <p:set>
                                      <p:cBhvr>
                                        <p:cTn id="15" dur="1" fill="hold">
                                          <p:stCondLst>
                                            <p:cond delay="0"/>
                                          </p:stCondLst>
                                        </p:cTn>
                                        <p:tgtEl>
                                          <p:spTgt spid="24"/>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39057"/>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3910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blinds(horizontal)">
                                      <p:cBhvr>
                                        <p:cTn id="28" dur="500"/>
                                        <p:tgtEl>
                                          <p:spTgt spid="28"/>
                                        </p:tgtEl>
                                      </p:cBhvr>
                                    </p:animEffect>
                                  </p:childTnLst>
                                </p:cTn>
                              </p:par>
                              <p:par>
                                <p:cTn id="29" presetID="3" presetClass="entr" presetSubtype="10" fill="hold" nodeType="with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blinds(horizontal)">
                                      <p:cBhvr>
                                        <p:cTn id="31" dur="500"/>
                                        <p:tgtEl>
                                          <p:spTgt spid="26"/>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898163"/>
                                        </p:tgtEl>
                                        <p:attrNameLst>
                                          <p:attrName>style.visibility</p:attrName>
                                        </p:attrNameLst>
                                      </p:cBhvr>
                                      <p:to>
                                        <p:strVal val="visible"/>
                                      </p:to>
                                    </p:set>
                                    <p:animEffect transition="in" filter="blinds(horizontal)">
                                      <p:cBhvr>
                                        <p:cTn id="34" dur="500"/>
                                        <p:tgtEl>
                                          <p:spTgt spid="898163"/>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nodeType="clickEffect">
                                  <p:stCondLst>
                                    <p:cond delay="0"/>
                                  </p:stCondLst>
                                  <p:childTnLst>
                                    <p:set>
                                      <p:cBhvr>
                                        <p:cTn id="38" dur="1" fill="hold">
                                          <p:stCondLst>
                                            <p:cond delay="0"/>
                                          </p:stCondLst>
                                        </p:cTn>
                                        <p:tgtEl>
                                          <p:spTgt spid="28"/>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898243"/>
                                        </p:tgtEl>
                                        <p:attrNameLst>
                                          <p:attrName>style.visibility</p:attrName>
                                        </p:attrNameLst>
                                      </p:cBhvr>
                                      <p:to>
                                        <p:strVal val="visible"/>
                                      </p:to>
                                    </p:set>
                                    <p:animEffect transition="in" filter="blinds(horizontal)">
                                      <p:cBhvr>
                                        <p:cTn id="43" dur="500"/>
                                        <p:tgtEl>
                                          <p:spTgt spid="898243"/>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nodeType="clickEffect">
                                  <p:stCondLst>
                                    <p:cond delay="0"/>
                                  </p:stCondLst>
                                  <p:childTnLst>
                                    <p:set>
                                      <p:cBhvr>
                                        <p:cTn id="47" dur="1" fill="hold">
                                          <p:stCondLst>
                                            <p:cond delay="0"/>
                                          </p:stCondLst>
                                        </p:cTn>
                                        <p:tgtEl>
                                          <p:spTgt spid="26"/>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nodeType="clickEffect">
                                  <p:stCondLst>
                                    <p:cond delay="0"/>
                                  </p:stCondLst>
                                  <p:childTnLst>
                                    <p:set>
                                      <p:cBhvr>
                                        <p:cTn id="51" dur="1" fill="hold">
                                          <p:stCondLst>
                                            <p:cond delay="0"/>
                                          </p:stCondLst>
                                        </p:cTn>
                                        <p:tgtEl>
                                          <p:spTgt spid="3910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898145"/>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grpId="0" nodeType="clickEffect">
                                  <p:stCondLst>
                                    <p:cond delay="0"/>
                                  </p:stCondLst>
                                  <p:childTnLst>
                                    <p:set>
                                      <p:cBhvr>
                                        <p:cTn id="59" dur="1" fill="hold">
                                          <p:stCondLst>
                                            <p:cond delay="0"/>
                                          </p:stCondLst>
                                        </p:cTn>
                                        <p:tgtEl>
                                          <p:spTgt spid="898254"/>
                                        </p:tgtEl>
                                        <p:attrNameLst>
                                          <p:attrName>style.visibility</p:attrName>
                                        </p:attrNameLst>
                                      </p:cBhvr>
                                      <p:to>
                                        <p:strVal val="visible"/>
                                      </p:to>
                                    </p:set>
                                    <p:animEffect transition="in" filter="blinds(horizontal)">
                                      <p:cBhvr>
                                        <p:cTn id="60" dur="500"/>
                                        <p:tgtEl>
                                          <p:spTgt spid="898254"/>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898165"/>
                                        </p:tgtEl>
                                        <p:attrNameLst>
                                          <p:attrName>style.visibility</p:attrName>
                                        </p:attrNameLst>
                                      </p:cBhvr>
                                      <p:to>
                                        <p:strVal val="visible"/>
                                      </p:to>
                                    </p:set>
                                    <p:animEffect transition="in" filter="blinds(horizontal)">
                                      <p:cBhvr>
                                        <p:cTn id="63" dur="500"/>
                                        <p:tgtEl>
                                          <p:spTgt spid="898165"/>
                                        </p:tgtEl>
                                      </p:cBhvr>
                                    </p:animEffect>
                                  </p:childTnLst>
                                </p:cTn>
                              </p:par>
                              <p:par>
                                <p:cTn id="64" presetID="3" presetClass="entr" presetSubtype="10" fill="hold" nodeType="withEffect">
                                  <p:stCondLst>
                                    <p:cond delay="0"/>
                                  </p:stCondLst>
                                  <p:childTnLst>
                                    <p:set>
                                      <p:cBhvr>
                                        <p:cTn id="65" dur="1" fill="hold">
                                          <p:stCondLst>
                                            <p:cond delay="0"/>
                                          </p:stCondLst>
                                        </p:cTn>
                                        <p:tgtEl>
                                          <p:spTgt spid="39009"/>
                                        </p:tgtEl>
                                        <p:attrNameLst>
                                          <p:attrName>style.visibility</p:attrName>
                                        </p:attrNameLst>
                                      </p:cBhvr>
                                      <p:to>
                                        <p:strVal val="visible"/>
                                      </p:to>
                                    </p:set>
                                    <p:animEffect transition="in" filter="blinds(horizontal)">
                                      <p:cBhvr>
                                        <p:cTn id="66" dur="500"/>
                                        <p:tgtEl>
                                          <p:spTgt spid="39009"/>
                                        </p:tgtEl>
                                      </p:cBhvr>
                                    </p:animEffect>
                                  </p:childTnLst>
                                </p:cTn>
                              </p:par>
                              <p:par>
                                <p:cTn id="67" presetID="3" presetClass="entr" presetSubtype="10" fill="hold" nodeType="withEffect">
                                  <p:stCondLst>
                                    <p:cond delay="0"/>
                                  </p:stCondLst>
                                  <p:childTnLst>
                                    <p:set>
                                      <p:cBhvr>
                                        <p:cTn id="68" dur="1" fill="hold">
                                          <p:stCondLst>
                                            <p:cond delay="0"/>
                                          </p:stCondLst>
                                        </p:cTn>
                                        <p:tgtEl>
                                          <p:spTgt spid="30"/>
                                        </p:tgtEl>
                                        <p:attrNameLst>
                                          <p:attrName>style.visibility</p:attrName>
                                        </p:attrNameLst>
                                      </p:cBhvr>
                                      <p:to>
                                        <p:strVal val="visible"/>
                                      </p:to>
                                    </p:set>
                                    <p:animEffect transition="in" filter="blinds(horizontal)">
                                      <p:cBhvr>
                                        <p:cTn id="69" dur="500"/>
                                        <p:tgtEl>
                                          <p:spTgt spid="30"/>
                                        </p:tgtEl>
                                      </p:cBhvr>
                                    </p:animEffect>
                                  </p:childTnLst>
                                </p:cTn>
                              </p:par>
                            </p:childTnLst>
                          </p:cTn>
                        </p:par>
                      </p:childTnLst>
                    </p:cTn>
                  </p:par>
                  <p:par>
                    <p:cTn id="70" fill="hold">
                      <p:stCondLst>
                        <p:cond delay="indefinite"/>
                      </p:stCondLst>
                      <p:childTnLst>
                        <p:par>
                          <p:cTn id="71" fill="hold">
                            <p:stCondLst>
                              <p:cond delay="0"/>
                            </p:stCondLst>
                            <p:childTnLst>
                              <p:par>
                                <p:cTn id="72" presetID="3" presetClass="entr" presetSubtype="10" fill="hold" grpId="0" nodeType="clickEffect">
                                  <p:stCondLst>
                                    <p:cond delay="0"/>
                                  </p:stCondLst>
                                  <p:childTnLst>
                                    <p:set>
                                      <p:cBhvr>
                                        <p:cTn id="73" dur="1" fill="hold">
                                          <p:stCondLst>
                                            <p:cond delay="0"/>
                                          </p:stCondLst>
                                        </p:cTn>
                                        <p:tgtEl>
                                          <p:spTgt spid="898187"/>
                                        </p:tgtEl>
                                        <p:attrNameLst>
                                          <p:attrName>style.visibility</p:attrName>
                                        </p:attrNameLst>
                                      </p:cBhvr>
                                      <p:to>
                                        <p:strVal val="visible"/>
                                      </p:to>
                                    </p:set>
                                    <p:animEffect transition="in" filter="blinds(horizontal)">
                                      <p:cBhvr>
                                        <p:cTn id="74" dur="500"/>
                                        <p:tgtEl>
                                          <p:spTgt spid="898187"/>
                                        </p:tgtEl>
                                      </p:cBhvr>
                                    </p:animEffect>
                                  </p:childTnLst>
                                </p:cTn>
                              </p:par>
                              <p:par>
                                <p:cTn id="75" presetID="3" presetClass="entr" presetSubtype="10" fill="hold" nodeType="withEffect">
                                  <p:stCondLst>
                                    <p:cond delay="0"/>
                                  </p:stCondLst>
                                  <p:childTnLst>
                                    <p:set>
                                      <p:cBhvr>
                                        <p:cTn id="76" dur="1" fill="hold">
                                          <p:stCondLst>
                                            <p:cond delay="0"/>
                                          </p:stCondLst>
                                        </p:cTn>
                                        <p:tgtEl>
                                          <p:spTgt spid="39025"/>
                                        </p:tgtEl>
                                        <p:attrNameLst>
                                          <p:attrName>style.visibility</p:attrName>
                                        </p:attrNameLst>
                                      </p:cBhvr>
                                      <p:to>
                                        <p:strVal val="visible"/>
                                      </p:to>
                                    </p:set>
                                    <p:animEffect transition="in" filter="blinds(horizontal)">
                                      <p:cBhvr>
                                        <p:cTn id="77" dur="500"/>
                                        <p:tgtEl>
                                          <p:spTgt spid="39025"/>
                                        </p:tgtEl>
                                      </p:cBhvr>
                                    </p:animEffect>
                                  </p:childTnLst>
                                </p:cTn>
                              </p:par>
                              <p:par>
                                <p:cTn id="78" presetID="3" presetClass="entr" presetSubtype="10" fill="hold" nodeType="withEffect">
                                  <p:stCondLst>
                                    <p:cond delay="0"/>
                                  </p:stCondLst>
                                  <p:childTnLst>
                                    <p:set>
                                      <p:cBhvr>
                                        <p:cTn id="79" dur="1" fill="hold">
                                          <p:stCondLst>
                                            <p:cond delay="0"/>
                                          </p:stCondLst>
                                        </p:cTn>
                                        <p:tgtEl>
                                          <p:spTgt spid="39017"/>
                                        </p:tgtEl>
                                        <p:attrNameLst>
                                          <p:attrName>style.visibility</p:attrName>
                                        </p:attrNameLst>
                                      </p:cBhvr>
                                      <p:to>
                                        <p:strVal val="visible"/>
                                      </p:to>
                                    </p:set>
                                    <p:animEffect transition="in" filter="blinds(horizontal)">
                                      <p:cBhvr>
                                        <p:cTn id="80" dur="500"/>
                                        <p:tgtEl>
                                          <p:spTgt spid="39017"/>
                                        </p:tgtEl>
                                      </p:cBhvr>
                                    </p:animEffect>
                                  </p:childTnLst>
                                </p:cTn>
                              </p:par>
                            </p:childTnLst>
                          </p:cTn>
                        </p:par>
                      </p:childTnLst>
                    </p:cTn>
                  </p:par>
                  <p:par>
                    <p:cTn id="81" fill="hold">
                      <p:stCondLst>
                        <p:cond delay="indefinite"/>
                      </p:stCondLst>
                      <p:childTnLst>
                        <p:par>
                          <p:cTn id="82" fill="hold">
                            <p:stCondLst>
                              <p:cond delay="0"/>
                            </p:stCondLst>
                            <p:childTnLst>
                              <p:par>
                                <p:cTn id="83" presetID="1" presetClass="exit" presetSubtype="0" fill="hold" nodeType="clickEffect">
                                  <p:stCondLst>
                                    <p:cond delay="0"/>
                                  </p:stCondLst>
                                  <p:childTnLst>
                                    <p:set>
                                      <p:cBhvr>
                                        <p:cTn id="84" dur="1" fill="hold">
                                          <p:stCondLst>
                                            <p:cond delay="0"/>
                                          </p:stCondLst>
                                        </p:cTn>
                                        <p:tgtEl>
                                          <p:spTgt spid="39025"/>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xit" presetSubtype="0" fill="hold" nodeType="clickEffect">
                                  <p:stCondLst>
                                    <p:cond delay="0"/>
                                  </p:stCondLst>
                                  <p:childTnLst>
                                    <p:set>
                                      <p:cBhvr>
                                        <p:cTn id="88" dur="1" fill="hold">
                                          <p:stCondLst>
                                            <p:cond delay="0"/>
                                          </p:stCondLst>
                                        </p:cTn>
                                        <p:tgtEl>
                                          <p:spTgt spid="39017"/>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898255"/>
                                        </p:tgtEl>
                                        <p:attrNameLst>
                                          <p:attrName>style.visibility</p:attrName>
                                        </p:attrNameLst>
                                      </p:cBhvr>
                                      <p:to>
                                        <p:strVal val="visible"/>
                                      </p:to>
                                    </p:set>
                                    <p:animEffect transition="in" filter="blinds(horizontal)">
                                      <p:cBhvr>
                                        <p:cTn id="93" dur="500"/>
                                        <p:tgtEl>
                                          <p:spTgt spid="898255"/>
                                        </p:tgtEl>
                                      </p:cBhvr>
                                    </p:animEffect>
                                  </p:childTnLst>
                                </p:cTn>
                              </p:par>
                            </p:childTnLst>
                          </p:cTn>
                        </p:par>
                      </p:childTnLst>
                    </p:cTn>
                  </p:par>
                  <p:par>
                    <p:cTn id="94" fill="hold">
                      <p:stCondLst>
                        <p:cond delay="indefinite"/>
                      </p:stCondLst>
                      <p:childTnLst>
                        <p:par>
                          <p:cTn id="95" fill="hold">
                            <p:stCondLst>
                              <p:cond delay="0"/>
                            </p:stCondLst>
                            <p:childTnLst>
                              <p:par>
                                <p:cTn id="96" presetID="1" presetClass="entr" presetSubtype="0" fill="hold" nodeType="clickEffect">
                                  <p:stCondLst>
                                    <p:cond delay="0"/>
                                  </p:stCondLst>
                                  <p:childTnLst>
                                    <p:set>
                                      <p:cBhvr>
                                        <p:cTn id="97" dur="1" fill="hold">
                                          <p:stCondLst>
                                            <p:cond delay="0"/>
                                          </p:stCondLst>
                                        </p:cTn>
                                        <p:tgtEl>
                                          <p:spTgt spid="39017"/>
                                        </p:tgtEl>
                                        <p:attrNameLst>
                                          <p:attrName>style.visibility</p:attrName>
                                        </p:attrNameLst>
                                      </p:cBhvr>
                                      <p:to>
                                        <p:strVal val="visible"/>
                                      </p:to>
                                    </p:set>
                                  </p:childTnLst>
                                </p:cTn>
                              </p:par>
                            </p:childTnLst>
                          </p:cTn>
                        </p:par>
                      </p:childTnLst>
                    </p:cTn>
                  </p:par>
                  <p:par>
                    <p:cTn id="98" fill="hold">
                      <p:stCondLst>
                        <p:cond delay="indefinite"/>
                      </p:stCondLst>
                      <p:childTnLst>
                        <p:par>
                          <p:cTn id="99" fill="hold">
                            <p:stCondLst>
                              <p:cond delay="0"/>
                            </p:stCondLst>
                            <p:childTnLst>
                              <p:par>
                                <p:cTn id="100" presetID="1" presetClass="entr" presetSubtype="0" fill="hold" nodeType="clickEffect">
                                  <p:stCondLst>
                                    <p:cond delay="0"/>
                                  </p:stCondLst>
                                  <p:childTnLst>
                                    <p:set>
                                      <p:cBhvr>
                                        <p:cTn id="101" dur="1" fill="hold">
                                          <p:stCondLst>
                                            <p:cond delay="0"/>
                                          </p:stCondLst>
                                        </p:cTn>
                                        <p:tgtEl>
                                          <p:spTgt spid="39049"/>
                                        </p:tgtEl>
                                        <p:attrNameLst>
                                          <p:attrName>style.visibility</p:attrName>
                                        </p:attrNameLst>
                                      </p:cBhvr>
                                      <p:to>
                                        <p:strVal val="visible"/>
                                      </p:to>
                                    </p:set>
                                  </p:childTnLst>
                                </p:cTn>
                              </p:par>
                            </p:childTnLst>
                          </p:cTn>
                        </p:par>
                      </p:childTnLst>
                    </p:cTn>
                  </p:par>
                  <p:par>
                    <p:cTn id="102" fill="hold">
                      <p:stCondLst>
                        <p:cond delay="indefinite"/>
                      </p:stCondLst>
                      <p:childTnLst>
                        <p:par>
                          <p:cTn id="103" fill="hold">
                            <p:stCondLst>
                              <p:cond delay="0"/>
                            </p:stCondLst>
                            <p:childTnLst>
                              <p:par>
                                <p:cTn id="104" presetID="3" presetClass="entr" presetSubtype="10" fill="hold" nodeType="clickEffect">
                                  <p:stCondLst>
                                    <p:cond delay="0"/>
                                  </p:stCondLst>
                                  <p:childTnLst>
                                    <p:set>
                                      <p:cBhvr>
                                        <p:cTn id="105" dur="1" fill="hold">
                                          <p:stCondLst>
                                            <p:cond delay="0"/>
                                          </p:stCondLst>
                                        </p:cTn>
                                        <p:tgtEl>
                                          <p:spTgt spid="39033"/>
                                        </p:tgtEl>
                                        <p:attrNameLst>
                                          <p:attrName>style.visibility</p:attrName>
                                        </p:attrNameLst>
                                      </p:cBhvr>
                                      <p:to>
                                        <p:strVal val="visible"/>
                                      </p:to>
                                    </p:set>
                                    <p:animEffect transition="in" filter="blinds(horizontal)">
                                      <p:cBhvr>
                                        <p:cTn id="106" dur="500"/>
                                        <p:tgtEl>
                                          <p:spTgt spid="39033"/>
                                        </p:tgtEl>
                                      </p:cBhvr>
                                    </p:animEffect>
                                  </p:childTnLst>
                                </p:cTn>
                              </p:par>
                              <p:par>
                                <p:cTn id="107" presetID="3" presetClass="entr" presetSubtype="10" fill="hold" grpId="0" nodeType="withEffect">
                                  <p:stCondLst>
                                    <p:cond delay="0"/>
                                  </p:stCondLst>
                                  <p:childTnLst>
                                    <p:set>
                                      <p:cBhvr>
                                        <p:cTn id="108" dur="1" fill="hold">
                                          <p:stCondLst>
                                            <p:cond delay="0"/>
                                          </p:stCondLst>
                                        </p:cTn>
                                        <p:tgtEl>
                                          <p:spTgt spid="898210"/>
                                        </p:tgtEl>
                                        <p:attrNameLst>
                                          <p:attrName>style.visibility</p:attrName>
                                        </p:attrNameLst>
                                      </p:cBhvr>
                                      <p:to>
                                        <p:strVal val="visible"/>
                                      </p:to>
                                    </p:set>
                                    <p:animEffect transition="in" filter="blinds(horizontal)">
                                      <p:cBhvr>
                                        <p:cTn id="109" dur="500"/>
                                        <p:tgtEl>
                                          <p:spTgt spid="898210"/>
                                        </p:tgtEl>
                                      </p:cBhvr>
                                    </p:animEffect>
                                  </p:childTnLst>
                                </p:cTn>
                              </p:par>
                              <p:par>
                                <p:cTn id="110" presetID="3" presetClass="entr" presetSubtype="10" fill="hold" nodeType="withEffect">
                                  <p:stCondLst>
                                    <p:cond delay="0"/>
                                  </p:stCondLst>
                                  <p:childTnLst>
                                    <p:set>
                                      <p:cBhvr>
                                        <p:cTn id="111" dur="1" fill="hold">
                                          <p:stCondLst>
                                            <p:cond delay="0"/>
                                          </p:stCondLst>
                                        </p:cTn>
                                        <p:tgtEl>
                                          <p:spTgt spid="39041"/>
                                        </p:tgtEl>
                                        <p:attrNameLst>
                                          <p:attrName>style.visibility</p:attrName>
                                        </p:attrNameLst>
                                      </p:cBhvr>
                                      <p:to>
                                        <p:strVal val="visible"/>
                                      </p:to>
                                    </p:set>
                                    <p:animEffect transition="in" filter="blinds(horizontal)">
                                      <p:cBhvr>
                                        <p:cTn id="112" dur="500"/>
                                        <p:tgtEl>
                                          <p:spTgt spid="39041"/>
                                        </p:tgtEl>
                                      </p:cBhvr>
                                    </p:animEffec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39033"/>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3" presetClass="entr" presetSubtype="10" fill="hold" grpId="0" nodeType="clickEffect">
                                  <p:stCondLst>
                                    <p:cond delay="0"/>
                                  </p:stCondLst>
                                  <p:childTnLst>
                                    <p:set>
                                      <p:cBhvr>
                                        <p:cTn id="120" dur="1" fill="hold">
                                          <p:stCondLst>
                                            <p:cond delay="0"/>
                                          </p:stCondLst>
                                        </p:cTn>
                                        <p:tgtEl>
                                          <p:spTgt spid="898261"/>
                                        </p:tgtEl>
                                        <p:attrNameLst>
                                          <p:attrName>style.visibility</p:attrName>
                                        </p:attrNameLst>
                                      </p:cBhvr>
                                      <p:to>
                                        <p:strVal val="visible"/>
                                      </p:to>
                                    </p:set>
                                    <p:animEffect transition="in" filter="blinds(horizontal)">
                                      <p:cBhvr>
                                        <p:cTn id="121" dur="500"/>
                                        <p:tgtEl>
                                          <p:spTgt spid="898261"/>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xit" presetSubtype="0" fill="hold" nodeType="clickEffect">
                                  <p:stCondLst>
                                    <p:cond delay="0"/>
                                  </p:stCondLst>
                                  <p:childTnLst>
                                    <p:set>
                                      <p:cBhvr>
                                        <p:cTn id="125" dur="1" fill="hold">
                                          <p:stCondLst>
                                            <p:cond delay="0"/>
                                          </p:stCondLst>
                                        </p:cTn>
                                        <p:tgtEl>
                                          <p:spTgt spid="39041"/>
                                        </p:tgtEl>
                                        <p:attrNameLst>
                                          <p:attrName>style.visibility</p:attrName>
                                        </p:attrNameLst>
                                      </p:cBhvr>
                                      <p:to>
                                        <p:strVal val="hidden"/>
                                      </p:to>
                                    </p:se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nodeType="clickEffect">
                                  <p:stCondLst>
                                    <p:cond delay="0"/>
                                  </p:stCondLst>
                                  <p:childTnLst>
                                    <p:set>
                                      <p:cBhvr>
                                        <p:cTn id="129" dur="1" fill="hold">
                                          <p:stCondLst>
                                            <p:cond delay="0"/>
                                          </p:stCondLst>
                                        </p:cTn>
                                        <p:tgtEl>
                                          <p:spTgt spid="898147"/>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nodeType="clickEffect">
                                  <p:stCondLst>
                                    <p:cond delay="0"/>
                                  </p:stCondLst>
                                  <p:childTnLst>
                                    <p:set>
                                      <p:cBhvr>
                                        <p:cTn id="133" dur="1" fill="hold">
                                          <p:stCondLst>
                                            <p:cond delay="0"/>
                                          </p:stCondLst>
                                        </p:cTn>
                                        <p:tgtEl>
                                          <p:spTgt spid="8981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8163" grpId="0"/>
      <p:bldP spid="898165" grpId="0"/>
      <p:bldP spid="898187" grpId="0"/>
      <p:bldP spid="898210" grpId="0"/>
      <p:bldP spid="898232" grpId="0" animBg="1"/>
      <p:bldP spid="898243" grpId="0" animBg="1"/>
      <p:bldP spid="898254" grpId="0" animBg="1"/>
      <p:bldP spid="898255" grpId="0" animBg="1"/>
      <p:bldP spid="898261"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152400"/>
            <a:ext cx="7772400" cy="1143000"/>
          </a:xfrm>
        </p:spPr>
        <p:txBody>
          <a:bodyPr/>
          <a:lstStyle/>
          <a:p>
            <a:r>
              <a:rPr lang="el-GR" dirty="0" smtClean="0">
                <a:latin typeface="Arial" charset="0"/>
              </a:rPr>
              <a:t>Παράδειγμα</a:t>
            </a:r>
            <a:endParaRPr lang="en-US" dirty="0" smtClean="0">
              <a:solidFill>
                <a:srgbClr val="FFFF00"/>
              </a:solidFill>
              <a:latin typeface="Arial" charset="0"/>
            </a:endParaRPr>
          </a:p>
        </p:txBody>
      </p:sp>
      <p:sp>
        <p:nvSpPr>
          <p:cNvPr id="910433" name="Text Box 97"/>
          <p:cNvSpPr txBox="1">
            <a:spLocks noChangeArrowheads="1"/>
          </p:cNvSpPr>
          <p:nvPr/>
        </p:nvSpPr>
        <p:spPr bwMode="auto">
          <a:xfrm>
            <a:off x="5791200" y="1981200"/>
            <a:ext cx="756938" cy="369332"/>
          </a:xfrm>
          <a:prstGeom prst="rect">
            <a:avLst/>
          </a:prstGeom>
          <a:noFill/>
          <a:ln w="9525">
            <a:noFill/>
            <a:miter lim="800000"/>
            <a:headEnd/>
            <a:tailEnd/>
          </a:ln>
        </p:spPr>
        <p:txBody>
          <a:bodyPr wrap="none">
            <a:spAutoFit/>
          </a:bodyPr>
          <a:lstStyle/>
          <a:p>
            <a:r>
              <a:rPr lang="en-US" dirty="0"/>
              <a:t>j = 15:</a:t>
            </a:r>
          </a:p>
        </p:txBody>
      </p:sp>
      <p:sp>
        <p:nvSpPr>
          <p:cNvPr id="39984" name="Text Box 109"/>
          <p:cNvSpPr txBox="1">
            <a:spLocks noChangeArrowheads="1"/>
          </p:cNvSpPr>
          <p:nvPr/>
        </p:nvSpPr>
        <p:spPr bwMode="auto">
          <a:xfrm>
            <a:off x="5089525" y="3440113"/>
            <a:ext cx="184150" cy="396875"/>
          </a:xfrm>
          <a:prstGeom prst="rect">
            <a:avLst/>
          </a:prstGeom>
          <a:noFill/>
          <a:ln w="9525">
            <a:noFill/>
            <a:miter lim="800000"/>
            <a:headEnd/>
            <a:tailEnd/>
          </a:ln>
        </p:spPr>
        <p:txBody>
          <a:bodyPr wrap="none">
            <a:spAutoFit/>
          </a:bodyPr>
          <a:lstStyle/>
          <a:p>
            <a:endParaRPr lang="en-US"/>
          </a:p>
        </p:txBody>
      </p:sp>
      <p:grpSp>
        <p:nvGrpSpPr>
          <p:cNvPr id="22" name="Group 153"/>
          <p:cNvGrpSpPr>
            <a:grpSpLocks/>
          </p:cNvGrpSpPr>
          <p:nvPr/>
        </p:nvGrpSpPr>
        <p:grpSpPr bwMode="auto">
          <a:xfrm>
            <a:off x="6858000" y="2514600"/>
            <a:ext cx="685800" cy="533400"/>
            <a:chOff x="3408" y="1632"/>
            <a:chExt cx="432" cy="336"/>
          </a:xfrm>
        </p:grpSpPr>
        <p:sp>
          <p:nvSpPr>
            <p:cNvPr id="40083" name="Rectangle 154"/>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85" name="Text Box 156"/>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10</a:t>
              </a:r>
              <a:endParaRPr lang="en-US" sz="2400" baseline="-25000" dirty="0"/>
            </a:p>
          </p:txBody>
        </p:sp>
      </p:grpSp>
      <p:grpSp>
        <p:nvGrpSpPr>
          <p:cNvPr id="24" name="Group 158"/>
          <p:cNvGrpSpPr>
            <a:grpSpLocks/>
          </p:cNvGrpSpPr>
          <p:nvPr/>
        </p:nvGrpSpPr>
        <p:grpSpPr bwMode="auto">
          <a:xfrm>
            <a:off x="6858000" y="1981200"/>
            <a:ext cx="685800" cy="533400"/>
            <a:chOff x="3408" y="1632"/>
            <a:chExt cx="432" cy="336"/>
          </a:xfrm>
        </p:grpSpPr>
        <p:sp>
          <p:nvSpPr>
            <p:cNvPr id="40079" name="Rectangle 159"/>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81" name="Text Box 161"/>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15</a:t>
              </a:r>
              <a:endParaRPr lang="en-US" sz="2400" baseline="-25000" dirty="0"/>
            </a:p>
          </p:txBody>
        </p:sp>
      </p:grpSp>
      <p:sp>
        <p:nvSpPr>
          <p:cNvPr id="39995" name="Line 176"/>
          <p:cNvSpPr>
            <a:spLocks noChangeShapeType="1"/>
          </p:cNvSpPr>
          <p:nvPr/>
        </p:nvSpPr>
        <p:spPr bwMode="auto">
          <a:xfrm flipH="1">
            <a:off x="1828800" y="3657600"/>
            <a:ext cx="2057400" cy="0"/>
          </a:xfrm>
          <a:prstGeom prst="line">
            <a:avLst/>
          </a:prstGeom>
          <a:noFill/>
          <a:ln w="25400">
            <a:solidFill>
              <a:schemeClr val="bg1"/>
            </a:solidFill>
            <a:prstDash val="dash"/>
            <a:round/>
            <a:headEnd/>
            <a:tailEnd/>
          </a:ln>
        </p:spPr>
        <p:txBody>
          <a:bodyPr/>
          <a:lstStyle/>
          <a:p>
            <a:endParaRPr lang="en-US"/>
          </a:p>
        </p:txBody>
      </p:sp>
      <p:sp>
        <p:nvSpPr>
          <p:cNvPr id="910524" name="Line 188"/>
          <p:cNvSpPr>
            <a:spLocks noChangeShapeType="1"/>
          </p:cNvSpPr>
          <p:nvPr/>
        </p:nvSpPr>
        <p:spPr bwMode="auto">
          <a:xfrm flipH="1" flipV="1">
            <a:off x="1828800" y="3657600"/>
            <a:ext cx="1828800" cy="457200"/>
          </a:xfrm>
          <a:prstGeom prst="line">
            <a:avLst/>
          </a:prstGeom>
          <a:noFill/>
          <a:ln w="25400">
            <a:solidFill>
              <a:schemeClr val="accent6">
                <a:lumMod val="75000"/>
              </a:schemeClr>
            </a:solidFill>
            <a:prstDash val="dash"/>
            <a:round/>
            <a:headEnd/>
            <a:tailEnd/>
          </a:ln>
        </p:spPr>
        <p:txBody>
          <a:bodyPr/>
          <a:lstStyle/>
          <a:p>
            <a:endParaRPr lang="en-US"/>
          </a:p>
        </p:txBody>
      </p:sp>
      <p:sp>
        <p:nvSpPr>
          <p:cNvPr id="910525" name="Line 189"/>
          <p:cNvSpPr>
            <a:spLocks noChangeShapeType="1"/>
          </p:cNvSpPr>
          <p:nvPr/>
        </p:nvSpPr>
        <p:spPr bwMode="auto">
          <a:xfrm flipH="1" flipV="1">
            <a:off x="1828800" y="3657600"/>
            <a:ext cx="1447800" cy="685800"/>
          </a:xfrm>
          <a:prstGeom prst="line">
            <a:avLst/>
          </a:prstGeom>
          <a:noFill/>
          <a:ln w="25400">
            <a:solidFill>
              <a:schemeClr val="accent6">
                <a:lumMod val="75000"/>
              </a:schemeClr>
            </a:solidFill>
            <a:prstDash val="dash"/>
            <a:round/>
            <a:headEnd/>
            <a:tailEnd/>
          </a:ln>
        </p:spPr>
        <p:txBody>
          <a:bodyPr/>
          <a:lstStyle/>
          <a:p>
            <a:endParaRPr lang="en-US"/>
          </a:p>
        </p:txBody>
      </p:sp>
      <p:sp>
        <p:nvSpPr>
          <p:cNvPr id="910526" name="Line 190"/>
          <p:cNvSpPr>
            <a:spLocks noChangeShapeType="1"/>
          </p:cNvSpPr>
          <p:nvPr/>
        </p:nvSpPr>
        <p:spPr bwMode="auto">
          <a:xfrm flipH="1" flipV="1">
            <a:off x="1828800" y="3657600"/>
            <a:ext cx="1219200" cy="990600"/>
          </a:xfrm>
          <a:prstGeom prst="line">
            <a:avLst/>
          </a:prstGeom>
          <a:noFill/>
          <a:ln w="25400">
            <a:solidFill>
              <a:schemeClr val="accent6">
                <a:lumMod val="75000"/>
              </a:schemeClr>
            </a:solidFill>
            <a:prstDash val="dash"/>
            <a:round/>
            <a:headEnd/>
            <a:tailEnd/>
          </a:ln>
        </p:spPr>
        <p:txBody>
          <a:bodyPr/>
          <a:lstStyle/>
          <a:p>
            <a:endParaRPr lang="en-US"/>
          </a:p>
        </p:txBody>
      </p:sp>
      <p:sp>
        <p:nvSpPr>
          <p:cNvPr id="910527" name="Line 191"/>
          <p:cNvSpPr>
            <a:spLocks noChangeShapeType="1"/>
          </p:cNvSpPr>
          <p:nvPr/>
        </p:nvSpPr>
        <p:spPr bwMode="auto">
          <a:xfrm flipH="1" flipV="1">
            <a:off x="1905000" y="3733800"/>
            <a:ext cx="1371600" cy="1219200"/>
          </a:xfrm>
          <a:prstGeom prst="line">
            <a:avLst/>
          </a:prstGeom>
          <a:noFill/>
          <a:ln w="25400">
            <a:solidFill>
              <a:schemeClr val="accent6">
                <a:lumMod val="75000"/>
              </a:schemeClr>
            </a:solidFill>
            <a:prstDash val="dash"/>
            <a:round/>
            <a:headEnd/>
            <a:tailEnd/>
          </a:ln>
        </p:spPr>
        <p:txBody>
          <a:bodyPr/>
          <a:lstStyle/>
          <a:p>
            <a:endParaRPr lang="en-US"/>
          </a:p>
        </p:txBody>
      </p:sp>
      <p:sp>
        <p:nvSpPr>
          <p:cNvPr id="910528" name="Text Box 192"/>
          <p:cNvSpPr txBox="1">
            <a:spLocks noChangeArrowheads="1"/>
          </p:cNvSpPr>
          <p:nvPr/>
        </p:nvSpPr>
        <p:spPr bwMode="auto">
          <a:xfrm>
            <a:off x="5105400" y="3352800"/>
            <a:ext cx="756938" cy="369332"/>
          </a:xfrm>
          <a:prstGeom prst="rect">
            <a:avLst/>
          </a:prstGeom>
          <a:noFill/>
          <a:ln w="9525">
            <a:noFill/>
            <a:miter lim="800000"/>
            <a:headEnd/>
            <a:tailEnd/>
          </a:ln>
        </p:spPr>
        <p:txBody>
          <a:bodyPr wrap="none">
            <a:spAutoFit/>
          </a:bodyPr>
          <a:lstStyle/>
          <a:p>
            <a:r>
              <a:rPr lang="en-US"/>
              <a:t>j = 16:</a:t>
            </a:r>
          </a:p>
        </p:txBody>
      </p:sp>
      <p:grpSp>
        <p:nvGrpSpPr>
          <p:cNvPr id="26" name="Group 193"/>
          <p:cNvGrpSpPr>
            <a:grpSpLocks/>
          </p:cNvGrpSpPr>
          <p:nvPr/>
        </p:nvGrpSpPr>
        <p:grpSpPr bwMode="auto">
          <a:xfrm>
            <a:off x="6172200" y="4419600"/>
            <a:ext cx="685800" cy="533400"/>
            <a:chOff x="3408" y="1632"/>
            <a:chExt cx="432" cy="336"/>
          </a:xfrm>
        </p:grpSpPr>
        <p:sp>
          <p:nvSpPr>
            <p:cNvPr id="40075" name="Rectangle 194"/>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77" name="Text Box 196"/>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10</a:t>
              </a:r>
              <a:endParaRPr lang="en-US" sz="2400" baseline="-25000" dirty="0"/>
            </a:p>
          </p:txBody>
        </p:sp>
      </p:grpSp>
      <p:grpSp>
        <p:nvGrpSpPr>
          <p:cNvPr id="28" name="Group 198"/>
          <p:cNvGrpSpPr>
            <a:grpSpLocks/>
          </p:cNvGrpSpPr>
          <p:nvPr/>
        </p:nvGrpSpPr>
        <p:grpSpPr bwMode="auto">
          <a:xfrm>
            <a:off x="6172200" y="3886200"/>
            <a:ext cx="685800" cy="533400"/>
            <a:chOff x="3408" y="1632"/>
            <a:chExt cx="432" cy="336"/>
          </a:xfrm>
        </p:grpSpPr>
        <p:sp>
          <p:nvSpPr>
            <p:cNvPr id="40071" name="Rectangle 199"/>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73" name="Text Box 201"/>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15</a:t>
              </a:r>
              <a:endParaRPr lang="en-US" sz="2400" baseline="-25000" dirty="0"/>
            </a:p>
          </p:txBody>
        </p:sp>
      </p:grpSp>
      <p:grpSp>
        <p:nvGrpSpPr>
          <p:cNvPr id="30" name="Group 203"/>
          <p:cNvGrpSpPr>
            <a:grpSpLocks/>
          </p:cNvGrpSpPr>
          <p:nvPr/>
        </p:nvGrpSpPr>
        <p:grpSpPr bwMode="auto">
          <a:xfrm>
            <a:off x="6172200" y="3352800"/>
            <a:ext cx="685800" cy="533400"/>
            <a:chOff x="3408" y="1632"/>
            <a:chExt cx="432" cy="336"/>
          </a:xfrm>
        </p:grpSpPr>
        <p:sp>
          <p:nvSpPr>
            <p:cNvPr id="40067" name="Rectangle 204"/>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69" name="Text Box 206"/>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16</a:t>
              </a:r>
              <a:endParaRPr lang="en-US" sz="2400" baseline="-25000" dirty="0"/>
            </a:p>
          </p:txBody>
        </p:sp>
      </p:grpSp>
      <p:sp>
        <p:nvSpPr>
          <p:cNvPr id="910544" name="Text Box 208"/>
          <p:cNvSpPr txBox="1">
            <a:spLocks noChangeArrowheads="1"/>
          </p:cNvSpPr>
          <p:nvPr/>
        </p:nvSpPr>
        <p:spPr bwMode="auto">
          <a:xfrm>
            <a:off x="7315200" y="3352800"/>
            <a:ext cx="756938" cy="369332"/>
          </a:xfrm>
          <a:prstGeom prst="rect">
            <a:avLst/>
          </a:prstGeom>
          <a:noFill/>
          <a:ln w="9525">
            <a:noFill/>
            <a:miter lim="800000"/>
            <a:headEnd/>
            <a:tailEnd/>
          </a:ln>
        </p:spPr>
        <p:txBody>
          <a:bodyPr wrap="none">
            <a:spAutoFit/>
          </a:bodyPr>
          <a:lstStyle/>
          <a:p>
            <a:r>
              <a:rPr lang="en-US"/>
              <a:t>j = 17:</a:t>
            </a:r>
          </a:p>
        </p:txBody>
      </p:sp>
      <p:grpSp>
        <p:nvGrpSpPr>
          <p:cNvPr id="910432" name="Group 209"/>
          <p:cNvGrpSpPr>
            <a:grpSpLocks/>
          </p:cNvGrpSpPr>
          <p:nvPr/>
        </p:nvGrpSpPr>
        <p:grpSpPr bwMode="auto">
          <a:xfrm>
            <a:off x="8229600" y="4419600"/>
            <a:ext cx="685800" cy="533400"/>
            <a:chOff x="3408" y="1632"/>
            <a:chExt cx="432" cy="336"/>
          </a:xfrm>
        </p:grpSpPr>
        <p:sp>
          <p:nvSpPr>
            <p:cNvPr id="40063" name="Rectangle 210"/>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65" name="Text Box 212"/>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10</a:t>
              </a:r>
              <a:endParaRPr lang="en-US" sz="2400" baseline="-25000" dirty="0"/>
            </a:p>
          </p:txBody>
        </p:sp>
      </p:grpSp>
      <p:grpSp>
        <p:nvGrpSpPr>
          <p:cNvPr id="910435" name="Group 214"/>
          <p:cNvGrpSpPr>
            <a:grpSpLocks/>
          </p:cNvGrpSpPr>
          <p:nvPr/>
        </p:nvGrpSpPr>
        <p:grpSpPr bwMode="auto">
          <a:xfrm>
            <a:off x="8229600" y="3352800"/>
            <a:ext cx="685800" cy="533400"/>
            <a:chOff x="3408" y="1632"/>
            <a:chExt cx="432" cy="336"/>
          </a:xfrm>
        </p:grpSpPr>
        <p:sp>
          <p:nvSpPr>
            <p:cNvPr id="40059" name="Rectangle 215"/>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61" name="Text Box 217"/>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16</a:t>
              </a:r>
              <a:endParaRPr lang="en-US" sz="2400" baseline="-25000" dirty="0"/>
            </a:p>
          </p:txBody>
        </p:sp>
      </p:grpSp>
      <p:grpSp>
        <p:nvGrpSpPr>
          <p:cNvPr id="910437" name="Group 219"/>
          <p:cNvGrpSpPr>
            <a:grpSpLocks/>
          </p:cNvGrpSpPr>
          <p:nvPr/>
        </p:nvGrpSpPr>
        <p:grpSpPr bwMode="auto">
          <a:xfrm>
            <a:off x="8229600" y="3886200"/>
            <a:ext cx="685800" cy="533400"/>
            <a:chOff x="3408" y="1632"/>
            <a:chExt cx="432" cy="336"/>
          </a:xfrm>
        </p:grpSpPr>
        <p:sp>
          <p:nvSpPr>
            <p:cNvPr id="40055" name="Rectangle 220"/>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57" name="Text Box 222"/>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15</a:t>
              </a:r>
              <a:endParaRPr lang="en-US" sz="2400" baseline="-25000" dirty="0"/>
            </a:p>
          </p:txBody>
        </p:sp>
      </p:grpSp>
      <p:sp>
        <p:nvSpPr>
          <p:cNvPr id="910560" name="Line 224"/>
          <p:cNvSpPr>
            <a:spLocks noChangeShapeType="1"/>
          </p:cNvSpPr>
          <p:nvPr/>
        </p:nvSpPr>
        <p:spPr bwMode="auto">
          <a:xfrm flipV="1">
            <a:off x="3124200" y="4953000"/>
            <a:ext cx="228600" cy="228600"/>
          </a:xfrm>
          <a:prstGeom prst="line">
            <a:avLst/>
          </a:prstGeom>
          <a:noFill/>
          <a:ln w="25400">
            <a:solidFill>
              <a:schemeClr val="accent6">
                <a:lumMod val="75000"/>
              </a:schemeClr>
            </a:solidFill>
            <a:prstDash val="dash"/>
            <a:round/>
            <a:headEnd/>
            <a:tailEnd/>
          </a:ln>
        </p:spPr>
        <p:txBody>
          <a:bodyPr/>
          <a:lstStyle/>
          <a:p>
            <a:endParaRPr lang="en-US"/>
          </a:p>
        </p:txBody>
      </p:sp>
      <p:sp>
        <p:nvSpPr>
          <p:cNvPr id="910561" name="Line 225"/>
          <p:cNvSpPr>
            <a:spLocks noChangeShapeType="1"/>
          </p:cNvSpPr>
          <p:nvPr/>
        </p:nvSpPr>
        <p:spPr bwMode="auto">
          <a:xfrm flipH="1" flipV="1">
            <a:off x="1828800" y="3657600"/>
            <a:ext cx="1295400" cy="1600200"/>
          </a:xfrm>
          <a:prstGeom prst="line">
            <a:avLst/>
          </a:prstGeom>
          <a:noFill/>
          <a:ln w="25400">
            <a:solidFill>
              <a:schemeClr val="accent6">
                <a:lumMod val="75000"/>
              </a:schemeClr>
            </a:solidFill>
            <a:prstDash val="dash"/>
            <a:round/>
            <a:headEnd/>
            <a:tailEnd/>
          </a:ln>
        </p:spPr>
        <p:txBody>
          <a:bodyPr/>
          <a:lstStyle/>
          <a:p>
            <a:endParaRPr lang="en-US"/>
          </a:p>
        </p:txBody>
      </p:sp>
      <p:grpSp>
        <p:nvGrpSpPr>
          <p:cNvPr id="910439" name="Group 226"/>
          <p:cNvGrpSpPr>
            <a:grpSpLocks/>
          </p:cNvGrpSpPr>
          <p:nvPr/>
        </p:nvGrpSpPr>
        <p:grpSpPr bwMode="auto">
          <a:xfrm>
            <a:off x="8229600" y="3886200"/>
            <a:ext cx="685800" cy="533400"/>
            <a:chOff x="3408" y="1632"/>
            <a:chExt cx="432" cy="336"/>
          </a:xfrm>
        </p:grpSpPr>
        <p:sp>
          <p:nvSpPr>
            <p:cNvPr id="40051" name="Rectangle 227"/>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53" name="Text Box 229"/>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17</a:t>
              </a:r>
              <a:endParaRPr lang="en-US" sz="2400" baseline="-25000" dirty="0"/>
            </a:p>
          </p:txBody>
        </p:sp>
      </p:grpSp>
      <p:grpSp>
        <p:nvGrpSpPr>
          <p:cNvPr id="910441" name="Group 231"/>
          <p:cNvGrpSpPr>
            <a:grpSpLocks/>
          </p:cNvGrpSpPr>
          <p:nvPr/>
        </p:nvGrpSpPr>
        <p:grpSpPr bwMode="auto">
          <a:xfrm>
            <a:off x="6096000" y="6096000"/>
            <a:ext cx="685800" cy="533400"/>
            <a:chOff x="3408" y="1632"/>
            <a:chExt cx="432" cy="336"/>
          </a:xfrm>
        </p:grpSpPr>
        <p:sp>
          <p:nvSpPr>
            <p:cNvPr id="40047" name="Rectangle 232"/>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49" name="Text Box 234"/>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10</a:t>
              </a:r>
              <a:endParaRPr lang="en-US" sz="2400" baseline="-25000" dirty="0"/>
            </a:p>
          </p:txBody>
        </p:sp>
      </p:grpSp>
      <p:sp>
        <p:nvSpPr>
          <p:cNvPr id="910572" name="Text Box 236"/>
          <p:cNvSpPr txBox="1">
            <a:spLocks noChangeArrowheads="1"/>
          </p:cNvSpPr>
          <p:nvPr/>
        </p:nvSpPr>
        <p:spPr bwMode="auto">
          <a:xfrm>
            <a:off x="5105400" y="5791200"/>
            <a:ext cx="756938" cy="369332"/>
          </a:xfrm>
          <a:prstGeom prst="rect">
            <a:avLst/>
          </a:prstGeom>
          <a:noFill/>
          <a:ln w="9525">
            <a:noFill/>
            <a:miter lim="800000"/>
            <a:headEnd/>
            <a:tailEnd/>
          </a:ln>
        </p:spPr>
        <p:txBody>
          <a:bodyPr wrap="none">
            <a:spAutoFit/>
          </a:bodyPr>
          <a:lstStyle/>
          <a:p>
            <a:r>
              <a:rPr lang="en-US"/>
              <a:t>j = 18:</a:t>
            </a:r>
          </a:p>
        </p:txBody>
      </p:sp>
      <p:sp>
        <p:nvSpPr>
          <p:cNvPr id="910573" name="Text Box 237"/>
          <p:cNvSpPr txBox="1">
            <a:spLocks noChangeArrowheads="1"/>
          </p:cNvSpPr>
          <p:nvPr/>
        </p:nvSpPr>
        <p:spPr bwMode="auto">
          <a:xfrm>
            <a:off x="7315200" y="5791200"/>
            <a:ext cx="756938" cy="369332"/>
          </a:xfrm>
          <a:prstGeom prst="rect">
            <a:avLst/>
          </a:prstGeom>
          <a:noFill/>
          <a:ln w="9525">
            <a:noFill/>
            <a:miter lim="800000"/>
            <a:headEnd/>
            <a:tailEnd/>
          </a:ln>
        </p:spPr>
        <p:txBody>
          <a:bodyPr wrap="none">
            <a:spAutoFit/>
          </a:bodyPr>
          <a:lstStyle/>
          <a:p>
            <a:r>
              <a:rPr lang="en-US"/>
              <a:t>j = 19:</a:t>
            </a:r>
          </a:p>
        </p:txBody>
      </p:sp>
      <p:grpSp>
        <p:nvGrpSpPr>
          <p:cNvPr id="910443" name="Group 238"/>
          <p:cNvGrpSpPr>
            <a:grpSpLocks/>
          </p:cNvGrpSpPr>
          <p:nvPr/>
        </p:nvGrpSpPr>
        <p:grpSpPr bwMode="auto">
          <a:xfrm>
            <a:off x="6096000" y="5562600"/>
            <a:ext cx="685800" cy="533400"/>
            <a:chOff x="3408" y="1632"/>
            <a:chExt cx="432" cy="336"/>
          </a:xfrm>
        </p:grpSpPr>
        <p:sp>
          <p:nvSpPr>
            <p:cNvPr id="40043" name="Rectangle 239"/>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45" name="Text Box 241"/>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17</a:t>
              </a:r>
              <a:endParaRPr lang="en-US" sz="2400" baseline="-25000" dirty="0"/>
            </a:p>
          </p:txBody>
        </p:sp>
      </p:grpSp>
      <p:grpSp>
        <p:nvGrpSpPr>
          <p:cNvPr id="910445" name="Group 248"/>
          <p:cNvGrpSpPr>
            <a:grpSpLocks/>
          </p:cNvGrpSpPr>
          <p:nvPr/>
        </p:nvGrpSpPr>
        <p:grpSpPr bwMode="auto">
          <a:xfrm>
            <a:off x="6096000" y="5562600"/>
            <a:ext cx="685800" cy="533400"/>
            <a:chOff x="3408" y="1632"/>
            <a:chExt cx="432" cy="336"/>
          </a:xfrm>
        </p:grpSpPr>
        <p:sp>
          <p:nvSpPr>
            <p:cNvPr id="40039" name="Rectangle 249"/>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41" name="Text Box 251"/>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18</a:t>
              </a:r>
              <a:endParaRPr lang="en-US" sz="2400" baseline="-25000" dirty="0"/>
            </a:p>
          </p:txBody>
        </p:sp>
      </p:grpSp>
      <p:grpSp>
        <p:nvGrpSpPr>
          <p:cNvPr id="910447" name="Group 253"/>
          <p:cNvGrpSpPr>
            <a:grpSpLocks/>
          </p:cNvGrpSpPr>
          <p:nvPr/>
        </p:nvGrpSpPr>
        <p:grpSpPr bwMode="auto">
          <a:xfrm>
            <a:off x="6096000" y="6096000"/>
            <a:ext cx="685800" cy="533400"/>
            <a:chOff x="3408" y="1632"/>
            <a:chExt cx="432" cy="336"/>
          </a:xfrm>
        </p:grpSpPr>
        <p:sp>
          <p:nvSpPr>
            <p:cNvPr id="40035" name="Rectangle 254"/>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37" name="Text Box 256"/>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17</a:t>
              </a:r>
              <a:endParaRPr lang="en-US" sz="2400" baseline="-25000" dirty="0"/>
            </a:p>
          </p:txBody>
        </p:sp>
      </p:grpSp>
      <p:sp>
        <p:nvSpPr>
          <p:cNvPr id="910594" name="Line 258"/>
          <p:cNvSpPr>
            <a:spLocks noChangeShapeType="1"/>
          </p:cNvSpPr>
          <p:nvPr/>
        </p:nvSpPr>
        <p:spPr bwMode="auto">
          <a:xfrm flipV="1">
            <a:off x="1447800" y="5181600"/>
            <a:ext cx="1600200" cy="152400"/>
          </a:xfrm>
          <a:prstGeom prst="line">
            <a:avLst/>
          </a:prstGeom>
          <a:noFill/>
          <a:ln w="25400">
            <a:solidFill>
              <a:schemeClr val="accent6">
                <a:lumMod val="75000"/>
              </a:schemeClr>
            </a:solidFill>
            <a:prstDash val="dash"/>
            <a:round/>
            <a:headEnd/>
            <a:tailEnd/>
          </a:ln>
        </p:spPr>
        <p:txBody>
          <a:bodyPr/>
          <a:lstStyle/>
          <a:p>
            <a:endParaRPr lang="en-US"/>
          </a:p>
        </p:txBody>
      </p:sp>
      <p:grpSp>
        <p:nvGrpSpPr>
          <p:cNvPr id="910449" name="Group 259"/>
          <p:cNvGrpSpPr>
            <a:grpSpLocks/>
          </p:cNvGrpSpPr>
          <p:nvPr/>
        </p:nvGrpSpPr>
        <p:grpSpPr bwMode="auto">
          <a:xfrm>
            <a:off x="8229600" y="5562600"/>
            <a:ext cx="685800" cy="533400"/>
            <a:chOff x="3408" y="1632"/>
            <a:chExt cx="432" cy="336"/>
          </a:xfrm>
        </p:grpSpPr>
        <p:sp>
          <p:nvSpPr>
            <p:cNvPr id="40031" name="Rectangle 260"/>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33" name="Text Box 262"/>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19</a:t>
              </a:r>
              <a:endParaRPr lang="en-US" sz="2400" baseline="-25000" dirty="0"/>
            </a:p>
          </p:txBody>
        </p:sp>
      </p:grpSp>
      <p:grpSp>
        <p:nvGrpSpPr>
          <p:cNvPr id="910451" name="Group 264"/>
          <p:cNvGrpSpPr>
            <a:grpSpLocks/>
          </p:cNvGrpSpPr>
          <p:nvPr/>
        </p:nvGrpSpPr>
        <p:grpSpPr bwMode="auto">
          <a:xfrm>
            <a:off x="8229600" y="5562600"/>
            <a:ext cx="685800" cy="533400"/>
            <a:chOff x="3408" y="1632"/>
            <a:chExt cx="432" cy="336"/>
          </a:xfrm>
        </p:grpSpPr>
        <p:sp>
          <p:nvSpPr>
            <p:cNvPr id="40027" name="Rectangle 265"/>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29" name="Text Box 267"/>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18</a:t>
              </a:r>
              <a:endParaRPr lang="en-US" sz="2400" baseline="-25000" dirty="0"/>
            </a:p>
          </p:txBody>
        </p:sp>
      </p:grpSp>
      <p:grpSp>
        <p:nvGrpSpPr>
          <p:cNvPr id="910453" name="Group 269"/>
          <p:cNvGrpSpPr>
            <a:grpSpLocks/>
          </p:cNvGrpSpPr>
          <p:nvPr/>
        </p:nvGrpSpPr>
        <p:grpSpPr bwMode="auto">
          <a:xfrm>
            <a:off x="8229600" y="6096000"/>
            <a:ext cx="685800" cy="533400"/>
            <a:chOff x="3408" y="1632"/>
            <a:chExt cx="432" cy="336"/>
          </a:xfrm>
        </p:grpSpPr>
        <p:sp>
          <p:nvSpPr>
            <p:cNvPr id="40023" name="Rectangle 270"/>
            <p:cNvSpPr>
              <a:spLocks noChangeArrowheads="1"/>
            </p:cNvSpPr>
            <p:nvPr/>
          </p:nvSpPr>
          <p:spPr bwMode="auto">
            <a:xfrm>
              <a:off x="3408" y="1632"/>
              <a:ext cx="432" cy="336"/>
            </a:xfrm>
            <a:prstGeom prst="rect">
              <a:avLst/>
            </a:prstGeom>
            <a:solidFill>
              <a:srgbClr val="99CCFF"/>
            </a:solidFill>
            <a:ln w="9525">
              <a:solidFill>
                <a:schemeClr val="tx1"/>
              </a:solidFill>
              <a:miter lim="800000"/>
              <a:headEnd/>
              <a:tailEnd/>
            </a:ln>
          </p:spPr>
          <p:txBody>
            <a:bodyPr wrap="none" anchor="ctr"/>
            <a:lstStyle/>
            <a:p>
              <a:endParaRPr lang="en-US"/>
            </a:p>
          </p:txBody>
        </p:sp>
        <p:sp>
          <p:nvSpPr>
            <p:cNvPr id="40025" name="Text Box 272"/>
            <p:cNvSpPr txBox="1">
              <a:spLocks noChangeArrowheads="1"/>
            </p:cNvSpPr>
            <p:nvPr/>
          </p:nvSpPr>
          <p:spPr bwMode="auto">
            <a:xfrm>
              <a:off x="3456" y="1632"/>
              <a:ext cx="348" cy="291"/>
            </a:xfrm>
            <a:prstGeom prst="rect">
              <a:avLst/>
            </a:prstGeom>
            <a:noFill/>
            <a:ln w="9525">
              <a:noFill/>
              <a:miter lim="800000"/>
              <a:headEnd/>
              <a:tailEnd/>
            </a:ln>
          </p:spPr>
          <p:txBody>
            <a:bodyPr wrap="none">
              <a:spAutoFit/>
            </a:bodyPr>
            <a:lstStyle/>
            <a:p>
              <a:r>
                <a:rPr lang="en-US" sz="2400" i="1" dirty="0" smtClean="0"/>
                <a:t>u</a:t>
              </a:r>
              <a:r>
                <a:rPr lang="en-US" sz="2400" baseline="-25000" dirty="0" smtClean="0"/>
                <a:t>17</a:t>
              </a:r>
              <a:endParaRPr lang="en-US" sz="2400" baseline="-25000" dirty="0"/>
            </a:p>
          </p:txBody>
        </p:sp>
      </p:grpSp>
      <p:sp>
        <p:nvSpPr>
          <p:cNvPr id="910610" name="Line 274"/>
          <p:cNvSpPr>
            <a:spLocks noChangeShapeType="1"/>
          </p:cNvSpPr>
          <p:nvPr/>
        </p:nvSpPr>
        <p:spPr bwMode="auto">
          <a:xfrm flipV="1">
            <a:off x="990600" y="5181600"/>
            <a:ext cx="2133600" cy="609600"/>
          </a:xfrm>
          <a:prstGeom prst="line">
            <a:avLst/>
          </a:prstGeom>
          <a:noFill/>
          <a:ln w="25400">
            <a:solidFill>
              <a:schemeClr val="accent6">
                <a:lumMod val="75000"/>
              </a:schemeClr>
            </a:solidFill>
            <a:prstDash val="dash"/>
            <a:round/>
            <a:headEnd/>
            <a:tailEnd/>
          </a:ln>
        </p:spPr>
        <p:txBody>
          <a:bodyPr/>
          <a:lstStyle/>
          <a:p>
            <a:endParaRPr lang="en-US"/>
          </a:p>
        </p:txBody>
      </p:sp>
      <p:sp>
        <p:nvSpPr>
          <p:cNvPr id="191"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192" name="Text Box 116"/>
          <p:cNvSpPr txBox="1">
            <a:spLocks noChangeArrowheads="1"/>
          </p:cNvSpPr>
          <p:nvPr/>
        </p:nvSpPr>
        <p:spPr bwMode="auto">
          <a:xfrm>
            <a:off x="5089525" y="3440113"/>
            <a:ext cx="184150" cy="396875"/>
          </a:xfrm>
          <a:prstGeom prst="rect">
            <a:avLst/>
          </a:prstGeom>
          <a:noFill/>
          <a:ln w="9525">
            <a:noFill/>
            <a:miter lim="800000"/>
            <a:headEnd/>
            <a:tailEnd/>
          </a:ln>
        </p:spPr>
        <p:txBody>
          <a:bodyPr wrap="none">
            <a:spAutoFit/>
          </a:bodyPr>
          <a:lstStyle/>
          <a:p>
            <a:endParaRPr lang="en-US"/>
          </a:p>
        </p:txBody>
      </p:sp>
      <p:sp>
        <p:nvSpPr>
          <p:cNvPr id="193" name="Line 184"/>
          <p:cNvSpPr>
            <a:spLocks noChangeShapeType="1"/>
          </p:cNvSpPr>
          <p:nvPr/>
        </p:nvSpPr>
        <p:spPr bwMode="auto">
          <a:xfrm flipV="1">
            <a:off x="2438400" y="2743200"/>
            <a:ext cx="762000" cy="76200"/>
          </a:xfrm>
          <a:prstGeom prst="line">
            <a:avLst/>
          </a:prstGeom>
          <a:noFill/>
          <a:ln w="25400">
            <a:solidFill>
              <a:schemeClr val="accent6">
                <a:lumMod val="75000"/>
              </a:schemeClr>
            </a:solidFill>
            <a:prstDash val="dash"/>
            <a:round/>
            <a:headEnd/>
            <a:tailEnd/>
          </a:ln>
        </p:spPr>
        <p:txBody>
          <a:bodyPr/>
          <a:lstStyle/>
          <a:p>
            <a:endParaRPr lang="en-US"/>
          </a:p>
        </p:txBody>
      </p:sp>
      <p:sp>
        <p:nvSpPr>
          <p:cNvPr id="194" name="Line 195"/>
          <p:cNvSpPr>
            <a:spLocks noChangeShapeType="1"/>
          </p:cNvSpPr>
          <p:nvPr/>
        </p:nvSpPr>
        <p:spPr bwMode="auto">
          <a:xfrm flipH="1" flipV="1">
            <a:off x="2438400" y="2819400"/>
            <a:ext cx="1143000" cy="228600"/>
          </a:xfrm>
          <a:prstGeom prst="line">
            <a:avLst/>
          </a:prstGeom>
          <a:noFill/>
          <a:ln w="25400">
            <a:solidFill>
              <a:schemeClr val="accent6">
                <a:lumMod val="75000"/>
              </a:schemeClr>
            </a:solidFill>
            <a:prstDash val="dash"/>
            <a:round/>
            <a:headEnd/>
            <a:tailEnd/>
          </a:ln>
        </p:spPr>
        <p:txBody>
          <a:bodyPr/>
          <a:lstStyle/>
          <a:p>
            <a:endParaRPr lang="en-US"/>
          </a:p>
        </p:txBody>
      </p:sp>
      <p:sp>
        <p:nvSpPr>
          <p:cNvPr id="195" name="Line 206"/>
          <p:cNvSpPr>
            <a:spLocks noChangeShapeType="1"/>
          </p:cNvSpPr>
          <p:nvPr/>
        </p:nvSpPr>
        <p:spPr bwMode="auto">
          <a:xfrm flipV="1">
            <a:off x="2438400" y="3048000"/>
            <a:ext cx="1219200" cy="228600"/>
          </a:xfrm>
          <a:prstGeom prst="line">
            <a:avLst/>
          </a:prstGeom>
          <a:noFill/>
          <a:ln w="25400">
            <a:solidFill>
              <a:schemeClr val="accent6">
                <a:lumMod val="75000"/>
              </a:schemeClr>
            </a:solidFill>
            <a:prstDash val="dash"/>
            <a:round/>
            <a:headEnd/>
            <a:tailEnd/>
          </a:ln>
        </p:spPr>
        <p:txBody>
          <a:bodyPr/>
          <a:lstStyle/>
          <a:p>
            <a:endParaRPr lang="en-US"/>
          </a:p>
        </p:txBody>
      </p:sp>
      <p:sp>
        <p:nvSpPr>
          <p:cNvPr id="196" name="Line 207"/>
          <p:cNvSpPr>
            <a:spLocks noChangeShapeType="1"/>
          </p:cNvSpPr>
          <p:nvPr/>
        </p:nvSpPr>
        <p:spPr bwMode="auto">
          <a:xfrm flipV="1">
            <a:off x="1828800" y="3048000"/>
            <a:ext cx="1828800" cy="609600"/>
          </a:xfrm>
          <a:prstGeom prst="line">
            <a:avLst/>
          </a:prstGeom>
          <a:noFill/>
          <a:ln w="25400">
            <a:solidFill>
              <a:schemeClr val="accent6">
                <a:lumMod val="75000"/>
              </a:schemeClr>
            </a:solidFill>
            <a:prstDash val="dash"/>
            <a:round/>
            <a:headEnd/>
            <a:tailEnd/>
          </a:ln>
        </p:spPr>
        <p:txBody>
          <a:bodyPr/>
          <a:lstStyle/>
          <a:p>
            <a:endParaRPr lang="en-US"/>
          </a:p>
        </p:txBody>
      </p:sp>
      <p:sp>
        <p:nvSpPr>
          <p:cNvPr id="197" name="Line 213"/>
          <p:cNvSpPr>
            <a:spLocks noChangeShapeType="1"/>
          </p:cNvSpPr>
          <p:nvPr/>
        </p:nvSpPr>
        <p:spPr bwMode="auto">
          <a:xfrm flipH="1">
            <a:off x="1828800" y="3657600"/>
            <a:ext cx="2057400" cy="0"/>
          </a:xfrm>
          <a:prstGeom prst="line">
            <a:avLst/>
          </a:prstGeom>
          <a:noFill/>
          <a:ln w="25400">
            <a:solidFill>
              <a:schemeClr val="accent6">
                <a:lumMod val="75000"/>
              </a:schemeClr>
            </a:solidFill>
            <a:prstDash val="dash"/>
            <a:round/>
            <a:headEnd/>
            <a:tailEnd/>
          </a:ln>
        </p:spPr>
        <p:txBody>
          <a:bodyPr/>
          <a:lstStyle/>
          <a:p>
            <a:endParaRPr lang="en-US"/>
          </a:p>
        </p:txBody>
      </p:sp>
      <p:sp>
        <p:nvSpPr>
          <p:cNvPr id="198"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199" name="Freeform 9"/>
          <p:cNvSpPr>
            <a:spLocks/>
          </p:cNvSpPr>
          <p:nvPr/>
        </p:nvSpPr>
        <p:spPr bwMode="auto">
          <a:xfrm>
            <a:off x="990600" y="1524000"/>
            <a:ext cx="1447800" cy="4495800"/>
          </a:xfrm>
          <a:custGeom>
            <a:avLst/>
            <a:gdLst>
              <a:gd name="T0" fmla="*/ 864 w 912"/>
              <a:gd name="T1" fmla="*/ 0 h 2832"/>
              <a:gd name="T2" fmla="*/ 672 w 912"/>
              <a:gd name="T3" fmla="*/ 240 h 2832"/>
              <a:gd name="T4" fmla="*/ 384 w 912"/>
              <a:gd name="T5" fmla="*/ 288 h 2832"/>
              <a:gd name="T6" fmla="*/ 192 w 912"/>
              <a:gd name="T7" fmla="*/ 480 h 2832"/>
              <a:gd name="T8" fmla="*/ 432 w 912"/>
              <a:gd name="T9" fmla="*/ 672 h 2832"/>
              <a:gd name="T10" fmla="*/ 912 w 912"/>
              <a:gd name="T11" fmla="*/ 816 h 2832"/>
              <a:gd name="T12" fmla="*/ 912 w 912"/>
              <a:gd name="T13" fmla="*/ 1104 h 2832"/>
              <a:gd name="T14" fmla="*/ 528 w 912"/>
              <a:gd name="T15" fmla="*/ 1344 h 2832"/>
              <a:gd name="T16" fmla="*/ 288 w 912"/>
              <a:gd name="T17" fmla="*/ 2400 h 2832"/>
              <a:gd name="T18" fmla="*/ 0 w 912"/>
              <a:gd name="T19" fmla="*/ 2688 h 2832"/>
              <a:gd name="T20" fmla="*/ 624 w 912"/>
              <a:gd name="T21" fmla="*/ 2832 h 28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12"/>
              <a:gd name="T34" fmla="*/ 0 h 2832"/>
              <a:gd name="T35" fmla="*/ 912 w 912"/>
              <a:gd name="T36" fmla="*/ 2832 h 28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12" h="2832">
                <a:moveTo>
                  <a:pt x="864" y="0"/>
                </a:moveTo>
                <a:lnTo>
                  <a:pt x="672" y="240"/>
                </a:lnTo>
                <a:lnTo>
                  <a:pt x="384" y="288"/>
                </a:lnTo>
                <a:lnTo>
                  <a:pt x="192" y="480"/>
                </a:lnTo>
                <a:lnTo>
                  <a:pt x="432" y="672"/>
                </a:lnTo>
                <a:lnTo>
                  <a:pt x="912" y="816"/>
                </a:lnTo>
                <a:lnTo>
                  <a:pt x="912" y="1104"/>
                </a:lnTo>
                <a:lnTo>
                  <a:pt x="528" y="1344"/>
                </a:lnTo>
                <a:lnTo>
                  <a:pt x="288" y="2400"/>
                </a:lnTo>
                <a:lnTo>
                  <a:pt x="0" y="2688"/>
                </a:lnTo>
                <a:lnTo>
                  <a:pt x="624" y="2832"/>
                </a:lnTo>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200" name="Freeform 10"/>
          <p:cNvSpPr>
            <a:spLocks/>
          </p:cNvSpPr>
          <p:nvPr/>
        </p:nvSpPr>
        <p:spPr bwMode="auto">
          <a:xfrm>
            <a:off x="1981200" y="1524000"/>
            <a:ext cx="2819400" cy="4495800"/>
          </a:xfrm>
          <a:custGeom>
            <a:avLst/>
            <a:gdLst>
              <a:gd name="T0" fmla="*/ 240 w 1776"/>
              <a:gd name="T1" fmla="*/ 0 h 2832"/>
              <a:gd name="T2" fmla="*/ 768 w 1776"/>
              <a:gd name="T3" fmla="*/ 768 h 2832"/>
              <a:gd name="T4" fmla="*/ 1056 w 1776"/>
              <a:gd name="T5" fmla="*/ 960 h 2832"/>
              <a:gd name="T6" fmla="*/ 1200 w 1776"/>
              <a:gd name="T7" fmla="*/ 1344 h 2832"/>
              <a:gd name="T8" fmla="*/ 1056 w 1776"/>
              <a:gd name="T9" fmla="*/ 1632 h 2832"/>
              <a:gd name="T10" fmla="*/ 816 w 1776"/>
              <a:gd name="T11" fmla="*/ 1728 h 2832"/>
              <a:gd name="T12" fmla="*/ 672 w 1776"/>
              <a:gd name="T13" fmla="*/ 1968 h 2832"/>
              <a:gd name="T14" fmla="*/ 864 w 1776"/>
              <a:gd name="T15" fmla="*/ 2160 h 2832"/>
              <a:gd name="T16" fmla="*/ 1776 w 1776"/>
              <a:gd name="T17" fmla="*/ 2256 h 2832"/>
              <a:gd name="T18" fmla="*/ 720 w 1776"/>
              <a:gd name="T19" fmla="*/ 2304 h 2832"/>
              <a:gd name="T20" fmla="*/ 0 w 1776"/>
              <a:gd name="T21" fmla="*/ 2832 h 28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76"/>
              <a:gd name="T34" fmla="*/ 0 h 2832"/>
              <a:gd name="T35" fmla="*/ 1776 w 1776"/>
              <a:gd name="T36" fmla="*/ 2832 h 283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76" h="2832">
                <a:moveTo>
                  <a:pt x="240" y="0"/>
                </a:moveTo>
                <a:lnTo>
                  <a:pt x="768" y="768"/>
                </a:lnTo>
                <a:lnTo>
                  <a:pt x="1056" y="960"/>
                </a:lnTo>
                <a:lnTo>
                  <a:pt x="1200" y="1344"/>
                </a:lnTo>
                <a:lnTo>
                  <a:pt x="1056" y="1632"/>
                </a:lnTo>
                <a:lnTo>
                  <a:pt x="816" y="1728"/>
                </a:lnTo>
                <a:lnTo>
                  <a:pt x="672" y="1968"/>
                </a:lnTo>
                <a:lnTo>
                  <a:pt x="864" y="2160"/>
                </a:lnTo>
                <a:lnTo>
                  <a:pt x="1776" y="2256"/>
                </a:lnTo>
                <a:lnTo>
                  <a:pt x="720" y="2304"/>
                </a:lnTo>
                <a:lnTo>
                  <a:pt x="0" y="2832"/>
                </a:lnTo>
              </a:path>
            </a:pathLst>
          </a:custGeom>
          <a:noFill/>
          <a:ln w="25400" cap="flat" cmpd="sng">
            <a:solidFill>
              <a:srgbClr val="7030A0"/>
            </a:solidFill>
            <a:prstDash val="solid"/>
            <a:round/>
            <a:headEnd type="none" w="med" len="med"/>
            <a:tailEnd type="none" w="med" len="med"/>
          </a:ln>
        </p:spPr>
        <p:txBody>
          <a:bodyPr/>
          <a:lstStyle/>
          <a:p>
            <a:endParaRPr lang="en-US"/>
          </a:p>
        </p:txBody>
      </p:sp>
      <p:sp>
        <p:nvSpPr>
          <p:cNvPr id="201" name="Oval 11"/>
          <p:cNvSpPr>
            <a:spLocks noChangeArrowheads="1"/>
          </p:cNvSpPr>
          <p:nvPr/>
        </p:nvSpPr>
        <p:spPr bwMode="auto">
          <a:xfrm>
            <a:off x="2303463" y="1462088"/>
            <a:ext cx="109537"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202" name="Oval 12"/>
          <p:cNvSpPr>
            <a:spLocks noChangeArrowheads="1"/>
          </p:cNvSpPr>
          <p:nvPr/>
        </p:nvSpPr>
        <p:spPr bwMode="auto">
          <a:xfrm>
            <a:off x="1992313" y="1846263"/>
            <a:ext cx="109537"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203" name="Oval 13"/>
          <p:cNvSpPr>
            <a:spLocks noChangeArrowheads="1"/>
          </p:cNvSpPr>
          <p:nvPr/>
        </p:nvSpPr>
        <p:spPr bwMode="auto">
          <a:xfrm>
            <a:off x="1535113" y="1946275"/>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04" name="Oval 14"/>
          <p:cNvSpPr>
            <a:spLocks noChangeArrowheads="1"/>
          </p:cNvSpPr>
          <p:nvPr/>
        </p:nvSpPr>
        <p:spPr bwMode="auto">
          <a:xfrm>
            <a:off x="1250950" y="22098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05" name="Oval 15"/>
          <p:cNvSpPr>
            <a:spLocks noChangeArrowheads="1"/>
          </p:cNvSpPr>
          <p:nvPr/>
        </p:nvSpPr>
        <p:spPr bwMode="auto">
          <a:xfrm>
            <a:off x="1600200" y="25146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06" name="Oval 16"/>
          <p:cNvSpPr>
            <a:spLocks noChangeArrowheads="1"/>
          </p:cNvSpPr>
          <p:nvPr/>
        </p:nvSpPr>
        <p:spPr bwMode="auto">
          <a:xfrm>
            <a:off x="2376488" y="2768600"/>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07" name="Oval 17"/>
          <p:cNvSpPr>
            <a:spLocks noChangeArrowheads="1"/>
          </p:cNvSpPr>
          <p:nvPr/>
        </p:nvSpPr>
        <p:spPr bwMode="auto">
          <a:xfrm>
            <a:off x="2376488" y="3216275"/>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08" name="Oval 18"/>
          <p:cNvSpPr>
            <a:spLocks noChangeArrowheads="1"/>
          </p:cNvSpPr>
          <p:nvPr/>
        </p:nvSpPr>
        <p:spPr bwMode="auto">
          <a:xfrm>
            <a:off x="1773238" y="3619500"/>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09" name="Oval 19"/>
          <p:cNvSpPr>
            <a:spLocks noChangeArrowheads="1"/>
          </p:cNvSpPr>
          <p:nvPr/>
        </p:nvSpPr>
        <p:spPr bwMode="auto">
          <a:xfrm>
            <a:off x="1389063" y="5300663"/>
            <a:ext cx="109537"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210" name="Oval 20"/>
          <p:cNvSpPr>
            <a:spLocks noChangeArrowheads="1"/>
          </p:cNvSpPr>
          <p:nvPr/>
        </p:nvSpPr>
        <p:spPr bwMode="auto">
          <a:xfrm>
            <a:off x="931863" y="5730875"/>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11" name="Oval 21"/>
          <p:cNvSpPr>
            <a:spLocks noChangeArrowheads="1"/>
          </p:cNvSpPr>
          <p:nvPr/>
        </p:nvSpPr>
        <p:spPr bwMode="auto">
          <a:xfrm>
            <a:off x="1905000" y="595947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12" name="Oval 22"/>
          <p:cNvSpPr>
            <a:spLocks noChangeArrowheads="1"/>
          </p:cNvSpPr>
          <p:nvPr/>
        </p:nvSpPr>
        <p:spPr bwMode="auto">
          <a:xfrm>
            <a:off x="3060700" y="5154613"/>
            <a:ext cx="109538"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213" name="Oval 23"/>
          <p:cNvSpPr>
            <a:spLocks noChangeArrowheads="1"/>
          </p:cNvSpPr>
          <p:nvPr/>
        </p:nvSpPr>
        <p:spPr bwMode="auto">
          <a:xfrm>
            <a:off x="4706938" y="5035550"/>
            <a:ext cx="109537"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14" name="Oval 24"/>
          <p:cNvSpPr>
            <a:spLocks noChangeArrowheads="1"/>
          </p:cNvSpPr>
          <p:nvPr/>
        </p:nvSpPr>
        <p:spPr bwMode="auto">
          <a:xfrm>
            <a:off x="3276600" y="48768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15" name="Oval 25"/>
          <p:cNvSpPr>
            <a:spLocks noChangeArrowheads="1"/>
          </p:cNvSpPr>
          <p:nvPr/>
        </p:nvSpPr>
        <p:spPr bwMode="auto">
          <a:xfrm>
            <a:off x="3016250" y="458787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16" name="Oval 26"/>
          <p:cNvSpPr>
            <a:spLocks noChangeArrowheads="1"/>
          </p:cNvSpPr>
          <p:nvPr/>
        </p:nvSpPr>
        <p:spPr bwMode="auto">
          <a:xfrm>
            <a:off x="3200400" y="4249738"/>
            <a:ext cx="109538" cy="109537"/>
          </a:xfrm>
          <a:prstGeom prst="ellipse">
            <a:avLst/>
          </a:prstGeom>
          <a:solidFill>
            <a:srgbClr val="C00000"/>
          </a:solidFill>
          <a:ln w="9525">
            <a:solidFill>
              <a:srgbClr val="C00000"/>
            </a:solidFill>
            <a:round/>
            <a:headEnd/>
            <a:tailEnd/>
          </a:ln>
        </p:spPr>
        <p:txBody>
          <a:bodyPr wrap="none" anchor="ctr"/>
          <a:lstStyle/>
          <a:p>
            <a:endParaRPr lang="en-US"/>
          </a:p>
        </p:txBody>
      </p:sp>
      <p:sp>
        <p:nvSpPr>
          <p:cNvPr id="217" name="Oval 27"/>
          <p:cNvSpPr>
            <a:spLocks noChangeArrowheads="1"/>
          </p:cNvSpPr>
          <p:nvPr/>
        </p:nvSpPr>
        <p:spPr bwMode="auto">
          <a:xfrm>
            <a:off x="3600450" y="404812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18" name="Oval 28"/>
          <p:cNvSpPr>
            <a:spLocks noChangeArrowheads="1"/>
          </p:cNvSpPr>
          <p:nvPr/>
        </p:nvSpPr>
        <p:spPr bwMode="auto">
          <a:xfrm>
            <a:off x="3829050" y="36195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19" name="Oval 29"/>
          <p:cNvSpPr>
            <a:spLocks noChangeArrowheads="1"/>
          </p:cNvSpPr>
          <p:nvPr/>
        </p:nvSpPr>
        <p:spPr bwMode="auto">
          <a:xfrm>
            <a:off x="3581400" y="2971800"/>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sp>
        <p:nvSpPr>
          <p:cNvPr id="220" name="Oval 30"/>
          <p:cNvSpPr>
            <a:spLocks noChangeArrowheads="1"/>
          </p:cNvSpPr>
          <p:nvPr/>
        </p:nvSpPr>
        <p:spPr bwMode="auto">
          <a:xfrm>
            <a:off x="3152775" y="2695575"/>
            <a:ext cx="109538" cy="109538"/>
          </a:xfrm>
          <a:prstGeom prst="ellipse">
            <a:avLst/>
          </a:prstGeom>
          <a:solidFill>
            <a:srgbClr val="C00000"/>
          </a:solidFill>
          <a:ln w="9525">
            <a:solidFill>
              <a:srgbClr val="C00000"/>
            </a:solidFill>
            <a:round/>
            <a:headEnd/>
            <a:tailEnd/>
          </a:ln>
        </p:spPr>
        <p:txBody>
          <a:bodyPr wrap="none" anchor="ctr"/>
          <a:lstStyle/>
          <a:p>
            <a:endParaRPr lang="en-US"/>
          </a:p>
        </p:txBody>
      </p:sp>
      <p:grpSp>
        <p:nvGrpSpPr>
          <p:cNvPr id="221" name="Group 35"/>
          <p:cNvGrpSpPr>
            <a:grpSpLocks/>
          </p:cNvGrpSpPr>
          <p:nvPr/>
        </p:nvGrpSpPr>
        <p:grpSpPr bwMode="auto">
          <a:xfrm>
            <a:off x="2362200" y="1219200"/>
            <a:ext cx="465138" cy="457200"/>
            <a:chOff x="1718" y="3799"/>
            <a:chExt cx="293" cy="288"/>
          </a:xfrm>
        </p:grpSpPr>
        <p:sp>
          <p:nvSpPr>
            <p:cNvPr id="222" name="Text Box 33"/>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23" name="Text Box 34"/>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dirty="0"/>
                <a:t>1</a:t>
              </a:r>
            </a:p>
          </p:txBody>
        </p:sp>
      </p:grpSp>
      <p:grpSp>
        <p:nvGrpSpPr>
          <p:cNvPr id="224" name="Group 36"/>
          <p:cNvGrpSpPr>
            <a:grpSpLocks/>
          </p:cNvGrpSpPr>
          <p:nvPr/>
        </p:nvGrpSpPr>
        <p:grpSpPr bwMode="auto">
          <a:xfrm>
            <a:off x="1676400" y="1447800"/>
            <a:ext cx="465138" cy="457200"/>
            <a:chOff x="1718" y="3799"/>
            <a:chExt cx="293" cy="288"/>
          </a:xfrm>
        </p:grpSpPr>
        <p:sp>
          <p:nvSpPr>
            <p:cNvPr id="225" name="Text Box 37"/>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26" name="Text Box 38"/>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2</a:t>
              </a:r>
            </a:p>
          </p:txBody>
        </p:sp>
      </p:grpSp>
      <p:grpSp>
        <p:nvGrpSpPr>
          <p:cNvPr id="227" name="Group 39"/>
          <p:cNvGrpSpPr>
            <a:grpSpLocks/>
          </p:cNvGrpSpPr>
          <p:nvPr/>
        </p:nvGrpSpPr>
        <p:grpSpPr bwMode="auto">
          <a:xfrm>
            <a:off x="1143000" y="1600200"/>
            <a:ext cx="465138" cy="457200"/>
            <a:chOff x="1718" y="3799"/>
            <a:chExt cx="293" cy="288"/>
          </a:xfrm>
        </p:grpSpPr>
        <p:sp>
          <p:nvSpPr>
            <p:cNvPr id="228" name="Text Box 40"/>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29" name="Text Box 41"/>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3</a:t>
              </a:r>
            </a:p>
          </p:txBody>
        </p:sp>
      </p:grpSp>
      <p:grpSp>
        <p:nvGrpSpPr>
          <p:cNvPr id="230" name="Group 42"/>
          <p:cNvGrpSpPr>
            <a:grpSpLocks/>
          </p:cNvGrpSpPr>
          <p:nvPr/>
        </p:nvGrpSpPr>
        <p:grpSpPr bwMode="auto">
          <a:xfrm>
            <a:off x="3657600" y="2819400"/>
            <a:ext cx="465138" cy="457200"/>
            <a:chOff x="1718" y="3799"/>
            <a:chExt cx="293" cy="288"/>
          </a:xfrm>
        </p:grpSpPr>
        <p:sp>
          <p:nvSpPr>
            <p:cNvPr id="231" name="Text Box 43"/>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32" name="Text Box 44"/>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8</a:t>
              </a:r>
            </a:p>
          </p:txBody>
        </p:sp>
      </p:grpSp>
      <p:grpSp>
        <p:nvGrpSpPr>
          <p:cNvPr id="233" name="Group 45"/>
          <p:cNvGrpSpPr>
            <a:grpSpLocks/>
          </p:cNvGrpSpPr>
          <p:nvPr/>
        </p:nvGrpSpPr>
        <p:grpSpPr bwMode="auto">
          <a:xfrm>
            <a:off x="1143000" y="2362200"/>
            <a:ext cx="465138" cy="457200"/>
            <a:chOff x="1718" y="3799"/>
            <a:chExt cx="293" cy="288"/>
          </a:xfrm>
        </p:grpSpPr>
        <p:sp>
          <p:nvSpPr>
            <p:cNvPr id="234" name="Text Box 46"/>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35" name="Text Box 47"/>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5</a:t>
              </a:r>
            </a:p>
          </p:txBody>
        </p:sp>
      </p:grpSp>
      <p:grpSp>
        <p:nvGrpSpPr>
          <p:cNvPr id="236" name="Group 48"/>
          <p:cNvGrpSpPr>
            <a:grpSpLocks/>
          </p:cNvGrpSpPr>
          <p:nvPr/>
        </p:nvGrpSpPr>
        <p:grpSpPr bwMode="auto">
          <a:xfrm>
            <a:off x="838200" y="1981200"/>
            <a:ext cx="465138" cy="457200"/>
            <a:chOff x="1718" y="3799"/>
            <a:chExt cx="293" cy="288"/>
          </a:xfrm>
        </p:grpSpPr>
        <p:sp>
          <p:nvSpPr>
            <p:cNvPr id="237" name="Text Box 49"/>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38" name="Text Box 50"/>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4</a:t>
              </a:r>
            </a:p>
          </p:txBody>
        </p:sp>
      </p:grpSp>
      <p:grpSp>
        <p:nvGrpSpPr>
          <p:cNvPr id="239" name="Group 51"/>
          <p:cNvGrpSpPr>
            <a:grpSpLocks/>
          </p:cNvGrpSpPr>
          <p:nvPr/>
        </p:nvGrpSpPr>
        <p:grpSpPr bwMode="auto">
          <a:xfrm>
            <a:off x="1981200" y="2667000"/>
            <a:ext cx="465138" cy="457200"/>
            <a:chOff x="1718" y="3799"/>
            <a:chExt cx="293" cy="288"/>
          </a:xfrm>
        </p:grpSpPr>
        <p:sp>
          <p:nvSpPr>
            <p:cNvPr id="240" name="Text Box 52"/>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41" name="Text Box 53"/>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7</a:t>
              </a:r>
            </a:p>
          </p:txBody>
        </p:sp>
      </p:grpSp>
      <p:grpSp>
        <p:nvGrpSpPr>
          <p:cNvPr id="242" name="Group 54"/>
          <p:cNvGrpSpPr>
            <a:grpSpLocks/>
          </p:cNvGrpSpPr>
          <p:nvPr/>
        </p:nvGrpSpPr>
        <p:grpSpPr bwMode="auto">
          <a:xfrm>
            <a:off x="3048000" y="2286000"/>
            <a:ext cx="465138" cy="457200"/>
            <a:chOff x="1718" y="3799"/>
            <a:chExt cx="293" cy="288"/>
          </a:xfrm>
        </p:grpSpPr>
        <p:sp>
          <p:nvSpPr>
            <p:cNvPr id="243" name="Text Box 55"/>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44" name="Text Box 56"/>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6</a:t>
              </a:r>
            </a:p>
          </p:txBody>
        </p:sp>
      </p:grpSp>
      <p:grpSp>
        <p:nvGrpSpPr>
          <p:cNvPr id="245" name="Group 57"/>
          <p:cNvGrpSpPr>
            <a:grpSpLocks/>
          </p:cNvGrpSpPr>
          <p:nvPr/>
        </p:nvGrpSpPr>
        <p:grpSpPr bwMode="auto">
          <a:xfrm>
            <a:off x="1295400" y="3276607"/>
            <a:ext cx="561975" cy="458788"/>
            <a:chOff x="1718" y="3799"/>
            <a:chExt cx="354" cy="289"/>
          </a:xfrm>
        </p:grpSpPr>
        <p:sp>
          <p:nvSpPr>
            <p:cNvPr id="246" name="Text Box 58"/>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47" name="Text Box 59"/>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10</a:t>
              </a:r>
            </a:p>
          </p:txBody>
        </p:sp>
      </p:grpSp>
      <p:grpSp>
        <p:nvGrpSpPr>
          <p:cNvPr id="248" name="Group 60"/>
          <p:cNvGrpSpPr>
            <a:grpSpLocks/>
          </p:cNvGrpSpPr>
          <p:nvPr/>
        </p:nvGrpSpPr>
        <p:grpSpPr bwMode="auto">
          <a:xfrm>
            <a:off x="1905000" y="2971800"/>
            <a:ext cx="465138" cy="457200"/>
            <a:chOff x="1718" y="3799"/>
            <a:chExt cx="293" cy="288"/>
          </a:xfrm>
        </p:grpSpPr>
        <p:sp>
          <p:nvSpPr>
            <p:cNvPr id="249" name="Text Box 61"/>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50" name="Text Box 62"/>
            <p:cNvSpPr txBox="1">
              <a:spLocks noChangeArrowheads="1"/>
            </p:cNvSpPr>
            <p:nvPr/>
          </p:nvSpPr>
          <p:spPr bwMode="auto">
            <a:xfrm>
              <a:off x="1824" y="3875"/>
              <a:ext cx="187" cy="212"/>
            </a:xfrm>
            <a:prstGeom prst="rect">
              <a:avLst/>
            </a:prstGeom>
            <a:noFill/>
            <a:ln w="9525">
              <a:noFill/>
              <a:miter lim="800000"/>
              <a:headEnd/>
              <a:tailEnd/>
            </a:ln>
          </p:spPr>
          <p:txBody>
            <a:bodyPr wrap="none">
              <a:spAutoFit/>
            </a:bodyPr>
            <a:lstStyle/>
            <a:p>
              <a:r>
                <a:rPr lang="en-US" sz="1600"/>
                <a:t>9</a:t>
              </a:r>
            </a:p>
          </p:txBody>
        </p:sp>
      </p:grpSp>
      <p:grpSp>
        <p:nvGrpSpPr>
          <p:cNvPr id="251" name="Group 63"/>
          <p:cNvGrpSpPr>
            <a:grpSpLocks/>
          </p:cNvGrpSpPr>
          <p:nvPr/>
        </p:nvGrpSpPr>
        <p:grpSpPr bwMode="auto">
          <a:xfrm>
            <a:off x="3048000" y="4343407"/>
            <a:ext cx="561975" cy="458788"/>
            <a:chOff x="1718" y="3799"/>
            <a:chExt cx="354" cy="289"/>
          </a:xfrm>
        </p:grpSpPr>
        <p:sp>
          <p:nvSpPr>
            <p:cNvPr id="252" name="Text Box 64"/>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dirty="0"/>
                <a:t>u</a:t>
              </a:r>
            </a:p>
          </p:txBody>
        </p:sp>
        <p:sp>
          <p:nvSpPr>
            <p:cNvPr id="253" name="Text Box 65"/>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14</a:t>
              </a:r>
            </a:p>
          </p:txBody>
        </p:sp>
      </p:grpSp>
      <p:grpSp>
        <p:nvGrpSpPr>
          <p:cNvPr id="254" name="Group 66"/>
          <p:cNvGrpSpPr>
            <a:grpSpLocks/>
          </p:cNvGrpSpPr>
          <p:nvPr/>
        </p:nvGrpSpPr>
        <p:grpSpPr bwMode="auto">
          <a:xfrm>
            <a:off x="3276600" y="4191007"/>
            <a:ext cx="561975" cy="458788"/>
            <a:chOff x="1718" y="3799"/>
            <a:chExt cx="354" cy="289"/>
          </a:xfrm>
        </p:grpSpPr>
        <p:sp>
          <p:nvSpPr>
            <p:cNvPr id="255" name="Text Box 67"/>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56" name="Text Box 68"/>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13</a:t>
              </a:r>
            </a:p>
          </p:txBody>
        </p:sp>
      </p:grpSp>
      <p:grpSp>
        <p:nvGrpSpPr>
          <p:cNvPr id="257" name="Group 69"/>
          <p:cNvGrpSpPr>
            <a:grpSpLocks/>
          </p:cNvGrpSpPr>
          <p:nvPr/>
        </p:nvGrpSpPr>
        <p:grpSpPr bwMode="auto">
          <a:xfrm>
            <a:off x="3886200" y="3352807"/>
            <a:ext cx="561975" cy="458788"/>
            <a:chOff x="1718" y="3799"/>
            <a:chExt cx="354" cy="289"/>
          </a:xfrm>
        </p:grpSpPr>
        <p:sp>
          <p:nvSpPr>
            <p:cNvPr id="258" name="Text Box 70"/>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59" name="Text Box 71"/>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11</a:t>
              </a:r>
            </a:p>
          </p:txBody>
        </p:sp>
      </p:grpSp>
      <p:grpSp>
        <p:nvGrpSpPr>
          <p:cNvPr id="260" name="Group 72"/>
          <p:cNvGrpSpPr>
            <a:grpSpLocks/>
          </p:cNvGrpSpPr>
          <p:nvPr/>
        </p:nvGrpSpPr>
        <p:grpSpPr bwMode="auto">
          <a:xfrm>
            <a:off x="3657600" y="3962407"/>
            <a:ext cx="561975" cy="458788"/>
            <a:chOff x="1718" y="3799"/>
            <a:chExt cx="354" cy="289"/>
          </a:xfrm>
        </p:grpSpPr>
        <p:sp>
          <p:nvSpPr>
            <p:cNvPr id="261" name="Text Box 73"/>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62" name="Text Box 74"/>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12</a:t>
              </a:r>
            </a:p>
          </p:txBody>
        </p:sp>
      </p:grpSp>
      <p:grpSp>
        <p:nvGrpSpPr>
          <p:cNvPr id="263" name="Group 75"/>
          <p:cNvGrpSpPr>
            <a:grpSpLocks/>
          </p:cNvGrpSpPr>
          <p:nvPr/>
        </p:nvGrpSpPr>
        <p:grpSpPr bwMode="auto">
          <a:xfrm>
            <a:off x="3352800" y="4648207"/>
            <a:ext cx="561975" cy="458788"/>
            <a:chOff x="1718" y="3799"/>
            <a:chExt cx="354" cy="289"/>
          </a:xfrm>
        </p:grpSpPr>
        <p:sp>
          <p:nvSpPr>
            <p:cNvPr id="264" name="Text Box 76"/>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65" name="Text Box 77"/>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15</a:t>
              </a:r>
            </a:p>
          </p:txBody>
        </p:sp>
      </p:grpSp>
      <p:grpSp>
        <p:nvGrpSpPr>
          <p:cNvPr id="266" name="Group 78"/>
          <p:cNvGrpSpPr>
            <a:grpSpLocks/>
          </p:cNvGrpSpPr>
          <p:nvPr/>
        </p:nvGrpSpPr>
        <p:grpSpPr bwMode="auto">
          <a:xfrm>
            <a:off x="4495800" y="4648207"/>
            <a:ext cx="561975" cy="458788"/>
            <a:chOff x="1718" y="3799"/>
            <a:chExt cx="354" cy="289"/>
          </a:xfrm>
        </p:grpSpPr>
        <p:sp>
          <p:nvSpPr>
            <p:cNvPr id="267" name="Text Box 79"/>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68" name="Text Box 80"/>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dirty="0"/>
                <a:t>16</a:t>
              </a:r>
            </a:p>
          </p:txBody>
        </p:sp>
      </p:grpSp>
      <p:grpSp>
        <p:nvGrpSpPr>
          <p:cNvPr id="269" name="Group 81"/>
          <p:cNvGrpSpPr>
            <a:grpSpLocks/>
          </p:cNvGrpSpPr>
          <p:nvPr/>
        </p:nvGrpSpPr>
        <p:grpSpPr bwMode="auto">
          <a:xfrm>
            <a:off x="2971800" y="5257807"/>
            <a:ext cx="561975" cy="458788"/>
            <a:chOff x="1718" y="3799"/>
            <a:chExt cx="354" cy="289"/>
          </a:xfrm>
        </p:grpSpPr>
        <p:sp>
          <p:nvSpPr>
            <p:cNvPr id="270" name="Text Box 82"/>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71" name="Text Box 83"/>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17</a:t>
              </a:r>
            </a:p>
          </p:txBody>
        </p:sp>
      </p:grpSp>
      <p:grpSp>
        <p:nvGrpSpPr>
          <p:cNvPr id="272" name="Group 84"/>
          <p:cNvGrpSpPr>
            <a:grpSpLocks/>
          </p:cNvGrpSpPr>
          <p:nvPr/>
        </p:nvGrpSpPr>
        <p:grpSpPr bwMode="auto">
          <a:xfrm>
            <a:off x="533400" y="5715007"/>
            <a:ext cx="561975" cy="458788"/>
            <a:chOff x="1718" y="3799"/>
            <a:chExt cx="354" cy="289"/>
          </a:xfrm>
        </p:grpSpPr>
        <p:sp>
          <p:nvSpPr>
            <p:cNvPr id="273" name="Text Box 85"/>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74" name="Text Box 86"/>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19</a:t>
              </a:r>
            </a:p>
          </p:txBody>
        </p:sp>
      </p:grpSp>
      <p:grpSp>
        <p:nvGrpSpPr>
          <p:cNvPr id="275" name="Group 87"/>
          <p:cNvGrpSpPr>
            <a:grpSpLocks/>
          </p:cNvGrpSpPr>
          <p:nvPr/>
        </p:nvGrpSpPr>
        <p:grpSpPr bwMode="auto">
          <a:xfrm>
            <a:off x="914400" y="4953007"/>
            <a:ext cx="561975" cy="458788"/>
            <a:chOff x="1718" y="3799"/>
            <a:chExt cx="354" cy="289"/>
          </a:xfrm>
        </p:grpSpPr>
        <p:sp>
          <p:nvSpPr>
            <p:cNvPr id="276" name="Text Box 88"/>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77" name="Text Box 89"/>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18</a:t>
              </a:r>
            </a:p>
          </p:txBody>
        </p:sp>
      </p:grpSp>
      <p:grpSp>
        <p:nvGrpSpPr>
          <p:cNvPr id="278" name="Group 90"/>
          <p:cNvGrpSpPr>
            <a:grpSpLocks/>
          </p:cNvGrpSpPr>
          <p:nvPr/>
        </p:nvGrpSpPr>
        <p:grpSpPr bwMode="auto">
          <a:xfrm>
            <a:off x="1676400" y="6019807"/>
            <a:ext cx="561975" cy="458788"/>
            <a:chOff x="1718" y="3799"/>
            <a:chExt cx="354" cy="289"/>
          </a:xfrm>
        </p:grpSpPr>
        <p:sp>
          <p:nvSpPr>
            <p:cNvPr id="279" name="Text Box 91"/>
            <p:cNvSpPr txBox="1">
              <a:spLocks noChangeArrowheads="1"/>
            </p:cNvSpPr>
            <p:nvPr/>
          </p:nvSpPr>
          <p:spPr bwMode="auto">
            <a:xfrm>
              <a:off x="1718" y="3799"/>
              <a:ext cx="191" cy="233"/>
            </a:xfrm>
            <a:prstGeom prst="rect">
              <a:avLst/>
            </a:prstGeom>
            <a:noFill/>
            <a:ln w="9525">
              <a:noFill/>
              <a:miter lim="800000"/>
              <a:headEnd/>
              <a:tailEnd/>
            </a:ln>
          </p:spPr>
          <p:txBody>
            <a:bodyPr wrap="none">
              <a:spAutoFit/>
            </a:bodyPr>
            <a:lstStyle/>
            <a:p>
              <a:r>
                <a:rPr lang="en-US" i="1"/>
                <a:t>u</a:t>
              </a:r>
            </a:p>
          </p:txBody>
        </p:sp>
        <p:sp>
          <p:nvSpPr>
            <p:cNvPr id="280" name="Text Box 92"/>
            <p:cNvSpPr txBox="1">
              <a:spLocks noChangeArrowheads="1"/>
            </p:cNvSpPr>
            <p:nvPr/>
          </p:nvSpPr>
          <p:spPr bwMode="auto">
            <a:xfrm>
              <a:off x="1824" y="3875"/>
              <a:ext cx="248" cy="213"/>
            </a:xfrm>
            <a:prstGeom prst="rect">
              <a:avLst/>
            </a:prstGeom>
            <a:noFill/>
            <a:ln w="9525">
              <a:noFill/>
              <a:miter lim="800000"/>
              <a:headEnd/>
              <a:tailEnd/>
            </a:ln>
          </p:spPr>
          <p:txBody>
            <a:bodyPr wrap="none">
              <a:spAutoFit/>
            </a:bodyPr>
            <a:lstStyle/>
            <a:p>
              <a:r>
                <a:rPr lang="en-US" sz="1600"/>
                <a:t>20</a:t>
              </a:r>
            </a:p>
          </p:txBody>
        </p:sp>
      </p:grpSp>
      <p:sp>
        <p:nvSpPr>
          <p:cNvPr id="281" name="Text Box 124"/>
          <p:cNvSpPr txBox="1">
            <a:spLocks noChangeArrowheads="1"/>
          </p:cNvSpPr>
          <p:nvPr/>
        </p:nvSpPr>
        <p:spPr bwMode="auto">
          <a:xfrm>
            <a:off x="5089525" y="3440113"/>
            <a:ext cx="184150" cy="396875"/>
          </a:xfrm>
          <a:prstGeom prst="rect">
            <a:avLst/>
          </a:prstGeom>
          <a:noFill/>
          <a:ln w="9525">
            <a:noFill/>
            <a:miter lim="800000"/>
            <a:headEnd/>
            <a:tailEnd/>
          </a:ln>
        </p:spPr>
        <p:txBody>
          <a:bodyPr wrap="none">
            <a:spAutoFit/>
          </a:bodyPr>
          <a:lstStyle/>
          <a:p>
            <a:endParaRPr lang="en-US"/>
          </a:p>
        </p:txBody>
      </p:sp>
      <p:sp>
        <p:nvSpPr>
          <p:cNvPr id="282" name="Line 144"/>
          <p:cNvSpPr>
            <a:spLocks noChangeShapeType="1"/>
          </p:cNvSpPr>
          <p:nvPr/>
        </p:nvSpPr>
        <p:spPr bwMode="auto">
          <a:xfrm flipV="1">
            <a:off x="1295400" y="1905000"/>
            <a:ext cx="762000" cy="381000"/>
          </a:xfrm>
          <a:prstGeom prst="line">
            <a:avLst/>
          </a:prstGeom>
          <a:noFill/>
          <a:ln w="25400">
            <a:solidFill>
              <a:schemeClr val="accent6">
                <a:lumMod val="75000"/>
              </a:schemeClr>
            </a:solidFill>
            <a:prstDash val="dash"/>
            <a:round/>
            <a:headEnd/>
            <a:tailEnd/>
          </a:ln>
        </p:spPr>
        <p:txBody>
          <a:bodyPr/>
          <a:lstStyle/>
          <a:p>
            <a:endParaRPr lang="en-US"/>
          </a:p>
        </p:txBody>
      </p:sp>
      <p:sp>
        <p:nvSpPr>
          <p:cNvPr id="283" name="Line 166"/>
          <p:cNvSpPr>
            <a:spLocks noChangeShapeType="1"/>
          </p:cNvSpPr>
          <p:nvPr/>
        </p:nvSpPr>
        <p:spPr bwMode="auto">
          <a:xfrm flipV="1">
            <a:off x="1676400" y="1905000"/>
            <a:ext cx="381000" cy="685800"/>
          </a:xfrm>
          <a:prstGeom prst="line">
            <a:avLst/>
          </a:prstGeom>
          <a:noFill/>
          <a:ln w="25400">
            <a:solidFill>
              <a:schemeClr val="accent6">
                <a:lumMod val="75000"/>
              </a:schemeClr>
            </a:solidFill>
            <a:prstDash val="dash"/>
            <a:round/>
            <a:headEnd/>
            <a:tailEnd/>
          </a:ln>
        </p:spPr>
        <p:txBody>
          <a:bodyPr/>
          <a:lstStyle/>
          <a:p>
            <a:endParaRPr lang="en-US"/>
          </a:p>
        </p:txBody>
      </p:sp>
      <p:sp>
        <p:nvSpPr>
          <p:cNvPr id="284" name="Line 168"/>
          <p:cNvSpPr>
            <a:spLocks noChangeShapeType="1"/>
          </p:cNvSpPr>
          <p:nvPr/>
        </p:nvSpPr>
        <p:spPr bwMode="auto">
          <a:xfrm flipV="1">
            <a:off x="1752600" y="1600200"/>
            <a:ext cx="609600" cy="914400"/>
          </a:xfrm>
          <a:prstGeom prst="line">
            <a:avLst/>
          </a:prstGeom>
          <a:noFill/>
          <a:ln w="25400">
            <a:solidFill>
              <a:schemeClr val="accent6">
                <a:lumMod val="75000"/>
              </a:schemeClr>
            </a:solidFill>
            <a:prstDash val="dash"/>
            <a:round/>
            <a:headEnd/>
            <a:tailEnd/>
          </a:ln>
        </p:spPr>
        <p:txBody>
          <a:bodyPr/>
          <a:lstStyle/>
          <a:p>
            <a:endParaRPr lang="en-US"/>
          </a:p>
        </p:txBody>
      </p:sp>
      <p:sp>
        <p:nvSpPr>
          <p:cNvPr id="285" name="Line 185"/>
          <p:cNvSpPr>
            <a:spLocks noChangeShapeType="1"/>
          </p:cNvSpPr>
          <p:nvPr/>
        </p:nvSpPr>
        <p:spPr bwMode="auto">
          <a:xfrm flipH="1" flipV="1">
            <a:off x="1676400" y="2590800"/>
            <a:ext cx="1524000" cy="152400"/>
          </a:xfrm>
          <a:prstGeom prst="line">
            <a:avLst/>
          </a:prstGeom>
          <a:noFill/>
          <a:ln w="25400">
            <a:solidFill>
              <a:schemeClr val="accent6">
                <a:lumMod val="75000"/>
              </a:schemeClr>
            </a:solidFill>
            <a:prstDash val="dash"/>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10524"/>
                                        </p:tgtEl>
                                        <p:attrNameLst>
                                          <p:attrName>style.visibility</p:attrName>
                                        </p:attrNameLst>
                                      </p:cBhvr>
                                      <p:to>
                                        <p:strVal val="visible"/>
                                      </p:to>
                                    </p:set>
                                    <p:animEffect transition="in" filter="blinds(horizontal)">
                                      <p:cBhvr>
                                        <p:cTn id="7" dur="500"/>
                                        <p:tgtEl>
                                          <p:spTgt spid="910524"/>
                                        </p:tgtEl>
                                      </p:cBhvr>
                                    </p:animEffect>
                                  </p:childTnLst>
                                </p:cTn>
                              </p:par>
                            </p:childTnLst>
                          </p:cTn>
                        </p:par>
                        <p:par>
                          <p:cTn id="8" fill="hold">
                            <p:stCondLst>
                              <p:cond delay="500"/>
                            </p:stCondLst>
                            <p:childTnLst>
                              <p:par>
                                <p:cTn id="9" presetID="3" presetClass="entr" presetSubtype="10" fill="hold" grpId="0" nodeType="afterEffect">
                                  <p:stCondLst>
                                    <p:cond delay="300"/>
                                  </p:stCondLst>
                                  <p:childTnLst>
                                    <p:set>
                                      <p:cBhvr>
                                        <p:cTn id="10" dur="1" fill="hold">
                                          <p:stCondLst>
                                            <p:cond delay="0"/>
                                          </p:stCondLst>
                                        </p:cTn>
                                        <p:tgtEl>
                                          <p:spTgt spid="910525"/>
                                        </p:tgtEl>
                                        <p:attrNameLst>
                                          <p:attrName>style.visibility</p:attrName>
                                        </p:attrNameLst>
                                      </p:cBhvr>
                                      <p:to>
                                        <p:strVal val="visible"/>
                                      </p:to>
                                    </p:set>
                                    <p:animEffect transition="in" filter="blinds(horizontal)">
                                      <p:cBhvr>
                                        <p:cTn id="11" dur="500"/>
                                        <p:tgtEl>
                                          <p:spTgt spid="910525"/>
                                        </p:tgtEl>
                                      </p:cBhvr>
                                    </p:animEffect>
                                  </p:childTnLst>
                                </p:cTn>
                              </p:par>
                            </p:childTnLst>
                          </p:cTn>
                        </p:par>
                        <p:par>
                          <p:cTn id="12" fill="hold">
                            <p:stCondLst>
                              <p:cond delay="1300"/>
                            </p:stCondLst>
                            <p:childTnLst>
                              <p:par>
                                <p:cTn id="13" presetID="3" presetClass="entr" presetSubtype="10" fill="hold" grpId="0" nodeType="afterEffect">
                                  <p:stCondLst>
                                    <p:cond delay="300"/>
                                  </p:stCondLst>
                                  <p:childTnLst>
                                    <p:set>
                                      <p:cBhvr>
                                        <p:cTn id="14" dur="1" fill="hold">
                                          <p:stCondLst>
                                            <p:cond delay="0"/>
                                          </p:stCondLst>
                                        </p:cTn>
                                        <p:tgtEl>
                                          <p:spTgt spid="910526"/>
                                        </p:tgtEl>
                                        <p:attrNameLst>
                                          <p:attrName>style.visibility</p:attrName>
                                        </p:attrNameLst>
                                      </p:cBhvr>
                                      <p:to>
                                        <p:strVal val="visible"/>
                                      </p:to>
                                    </p:set>
                                    <p:animEffect transition="in" filter="blinds(horizontal)">
                                      <p:cBhvr>
                                        <p:cTn id="15" dur="500"/>
                                        <p:tgtEl>
                                          <p:spTgt spid="910526"/>
                                        </p:tgtEl>
                                      </p:cBhvr>
                                    </p:animEffect>
                                  </p:childTnLst>
                                </p:cTn>
                              </p:par>
                            </p:childTnLst>
                          </p:cTn>
                        </p:par>
                        <p:par>
                          <p:cTn id="16" fill="hold">
                            <p:stCondLst>
                              <p:cond delay="2100"/>
                            </p:stCondLst>
                            <p:childTnLst>
                              <p:par>
                                <p:cTn id="17" presetID="3" presetClass="entr" presetSubtype="10" fill="hold" grpId="0" nodeType="afterEffect">
                                  <p:stCondLst>
                                    <p:cond delay="300"/>
                                  </p:stCondLst>
                                  <p:childTnLst>
                                    <p:set>
                                      <p:cBhvr>
                                        <p:cTn id="18" dur="1" fill="hold">
                                          <p:stCondLst>
                                            <p:cond delay="0"/>
                                          </p:stCondLst>
                                        </p:cTn>
                                        <p:tgtEl>
                                          <p:spTgt spid="910527"/>
                                        </p:tgtEl>
                                        <p:attrNameLst>
                                          <p:attrName>style.visibility</p:attrName>
                                        </p:attrNameLst>
                                      </p:cBhvr>
                                      <p:to>
                                        <p:strVal val="visible"/>
                                      </p:to>
                                    </p:set>
                                    <p:animEffect transition="in" filter="blinds(horizontal)">
                                      <p:cBhvr>
                                        <p:cTn id="19" dur="500"/>
                                        <p:tgtEl>
                                          <p:spTgt spid="91052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910433"/>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4"/>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22"/>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10528"/>
                                        </p:tgtEl>
                                        <p:attrNameLst>
                                          <p:attrName>style.visibility</p:attrName>
                                        </p:attrNameLst>
                                      </p:cBhvr>
                                      <p:to>
                                        <p:strVal val="visible"/>
                                      </p:to>
                                    </p:set>
                                    <p:animEffect transition="in" filter="blinds(horizontal)">
                                      <p:cBhvr>
                                        <p:cTn id="32" dur="500"/>
                                        <p:tgtEl>
                                          <p:spTgt spid="910528"/>
                                        </p:tgtEl>
                                      </p:cBhvr>
                                    </p:animEffect>
                                  </p:childTnLst>
                                </p:cTn>
                              </p:par>
                              <p:par>
                                <p:cTn id="33" presetID="3" presetClass="entr" presetSubtype="10" fill="hold" nodeType="with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blinds(horizontal)">
                                      <p:cBhvr>
                                        <p:cTn id="35" dur="500"/>
                                        <p:tgtEl>
                                          <p:spTgt spid="26"/>
                                        </p:tgtEl>
                                      </p:cBhvr>
                                    </p:animEffect>
                                  </p:childTnLst>
                                </p:cTn>
                              </p:par>
                              <p:par>
                                <p:cTn id="36" presetID="3" presetClass="entr" presetSubtype="10"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blinds(horizontal)">
                                      <p:cBhvr>
                                        <p:cTn id="38" dur="500"/>
                                        <p:tgtEl>
                                          <p:spTgt spid="28"/>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nodeType="clickEffect">
                                  <p:stCondLst>
                                    <p:cond delay="0"/>
                                  </p:stCondLst>
                                  <p:childTnLst>
                                    <p:set>
                                      <p:cBhvr>
                                        <p:cTn id="42" dur="1" fill="hold">
                                          <p:stCondLst>
                                            <p:cond delay="0"/>
                                          </p:stCondLst>
                                        </p:cTn>
                                        <p:tgtEl>
                                          <p:spTgt spid="28"/>
                                        </p:tgtEl>
                                        <p:attrNameLst>
                                          <p:attrName>style.visibility</p:attrName>
                                        </p:attrNameLst>
                                      </p:cBhvr>
                                      <p:to>
                                        <p:strVal val="hidden"/>
                                      </p:to>
                                    </p:set>
                                  </p:childTnLst>
                                </p:cTn>
                              </p:par>
                            </p:childTnLst>
                          </p:cTn>
                        </p:par>
                        <p:par>
                          <p:cTn id="43" fill="hold">
                            <p:stCondLst>
                              <p:cond delay="0"/>
                            </p:stCondLst>
                            <p:childTnLst>
                              <p:par>
                                <p:cTn id="44" presetID="1" presetClass="entr" presetSubtype="0" fill="hold" nodeType="afterEffect">
                                  <p:stCondLst>
                                    <p:cond delay="500"/>
                                  </p:stCondLst>
                                  <p:childTnLst>
                                    <p:set>
                                      <p:cBhvr>
                                        <p:cTn id="45" dur="1" fill="hold">
                                          <p:stCondLst>
                                            <p:cond delay="0"/>
                                          </p:stCondLst>
                                        </p:cTn>
                                        <p:tgtEl>
                                          <p:spTgt spid="28"/>
                                        </p:tgtEl>
                                        <p:attrNameLst>
                                          <p:attrName>style.visibility</p:attrName>
                                        </p:attrNameLst>
                                      </p:cBhvr>
                                      <p:to>
                                        <p:strVal val="visible"/>
                                      </p:to>
                                    </p:set>
                                  </p:childTnLst>
                                </p:cTn>
                              </p:par>
                            </p:childTnLst>
                          </p:cTn>
                        </p:par>
                        <p:par>
                          <p:cTn id="46" fill="hold">
                            <p:stCondLst>
                              <p:cond delay="500"/>
                            </p:stCondLst>
                            <p:childTnLst>
                              <p:par>
                                <p:cTn id="47" presetID="1" presetClass="entr" presetSubtype="0" fill="hold" nodeType="afterEffect">
                                  <p:stCondLst>
                                    <p:cond delay="500"/>
                                  </p:stCondLst>
                                  <p:childTnLst>
                                    <p:set>
                                      <p:cBhvr>
                                        <p:cTn id="48" dur="1" fill="hold">
                                          <p:stCondLst>
                                            <p:cond delay="0"/>
                                          </p:stCondLst>
                                        </p:cTn>
                                        <p:tgtEl>
                                          <p:spTgt spid="30"/>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910544"/>
                                        </p:tgtEl>
                                        <p:attrNameLst>
                                          <p:attrName>style.visibility</p:attrName>
                                        </p:attrNameLst>
                                      </p:cBhvr>
                                      <p:to>
                                        <p:strVal val="visible"/>
                                      </p:to>
                                    </p:set>
                                    <p:animEffect transition="in" filter="blinds(horizontal)">
                                      <p:cBhvr>
                                        <p:cTn id="53" dur="500"/>
                                        <p:tgtEl>
                                          <p:spTgt spid="910544"/>
                                        </p:tgtEl>
                                      </p:cBhvr>
                                    </p:animEffect>
                                  </p:childTnLst>
                                </p:cTn>
                              </p:par>
                              <p:par>
                                <p:cTn id="54" presetID="3" presetClass="entr" presetSubtype="10" fill="hold" nodeType="withEffect">
                                  <p:stCondLst>
                                    <p:cond delay="0"/>
                                  </p:stCondLst>
                                  <p:childTnLst>
                                    <p:set>
                                      <p:cBhvr>
                                        <p:cTn id="55" dur="1" fill="hold">
                                          <p:stCondLst>
                                            <p:cond delay="0"/>
                                          </p:stCondLst>
                                        </p:cTn>
                                        <p:tgtEl>
                                          <p:spTgt spid="910435"/>
                                        </p:tgtEl>
                                        <p:attrNameLst>
                                          <p:attrName>style.visibility</p:attrName>
                                        </p:attrNameLst>
                                      </p:cBhvr>
                                      <p:to>
                                        <p:strVal val="visible"/>
                                      </p:to>
                                    </p:set>
                                    <p:animEffect transition="in" filter="blinds(horizontal)">
                                      <p:cBhvr>
                                        <p:cTn id="56" dur="500"/>
                                        <p:tgtEl>
                                          <p:spTgt spid="910435"/>
                                        </p:tgtEl>
                                      </p:cBhvr>
                                    </p:animEffect>
                                  </p:childTnLst>
                                </p:cTn>
                              </p:par>
                              <p:par>
                                <p:cTn id="57" presetID="3" presetClass="entr" presetSubtype="10" fill="hold" nodeType="withEffect">
                                  <p:stCondLst>
                                    <p:cond delay="0"/>
                                  </p:stCondLst>
                                  <p:childTnLst>
                                    <p:set>
                                      <p:cBhvr>
                                        <p:cTn id="58" dur="1" fill="hold">
                                          <p:stCondLst>
                                            <p:cond delay="0"/>
                                          </p:stCondLst>
                                        </p:cTn>
                                        <p:tgtEl>
                                          <p:spTgt spid="910437"/>
                                        </p:tgtEl>
                                        <p:attrNameLst>
                                          <p:attrName>style.visibility</p:attrName>
                                        </p:attrNameLst>
                                      </p:cBhvr>
                                      <p:to>
                                        <p:strVal val="visible"/>
                                      </p:to>
                                    </p:set>
                                    <p:animEffect transition="in" filter="blinds(horizontal)">
                                      <p:cBhvr>
                                        <p:cTn id="59" dur="500"/>
                                        <p:tgtEl>
                                          <p:spTgt spid="910437"/>
                                        </p:tgtEl>
                                      </p:cBhvr>
                                    </p:animEffect>
                                  </p:childTnLst>
                                </p:cTn>
                              </p:par>
                              <p:par>
                                <p:cTn id="60" presetID="3" presetClass="entr" presetSubtype="10" fill="hold" nodeType="withEffect">
                                  <p:stCondLst>
                                    <p:cond delay="0"/>
                                  </p:stCondLst>
                                  <p:childTnLst>
                                    <p:set>
                                      <p:cBhvr>
                                        <p:cTn id="61" dur="1" fill="hold">
                                          <p:stCondLst>
                                            <p:cond delay="0"/>
                                          </p:stCondLst>
                                        </p:cTn>
                                        <p:tgtEl>
                                          <p:spTgt spid="910432"/>
                                        </p:tgtEl>
                                        <p:attrNameLst>
                                          <p:attrName>style.visibility</p:attrName>
                                        </p:attrNameLst>
                                      </p:cBhvr>
                                      <p:to>
                                        <p:strVal val="visible"/>
                                      </p:to>
                                    </p:set>
                                    <p:animEffect transition="in" filter="blinds(horizontal)">
                                      <p:cBhvr>
                                        <p:cTn id="62" dur="500"/>
                                        <p:tgtEl>
                                          <p:spTgt spid="910432"/>
                                        </p:tgtEl>
                                      </p:cBhvr>
                                    </p:animEffect>
                                  </p:childTnLst>
                                </p:cTn>
                              </p:par>
                            </p:childTnLst>
                          </p:cTn>
                        </p:par>
                      </p:childTnLst>
                    </p:cTn>
                  </p:par>
                  <p:par>
                    <p:cTn id="63" fill="hold">
                      <p:stCondLst>
                        <p:cond delay="indefinite"/>
                      </p:stCondLst>
                      <p:childTnLst>
                        <p:par>
                          <p:cTn id="64" fill="hold">
                            <p:stCondLst>
                              <p:cond delay="0"/>
                            </p:stCondLst>
                            <p:childTnLst>
                              <p:par>
                                <p:cTn id="65" presetID="1" presetClass="exit" presetSubtype="0" fill="hold" nodeType="clickEffect">
                                  <p:stCondLst>
                                    <p:cond delay="0"/>
                                  </p:stCondLst>
                                  <p:childTnLst>
                                    <p:set>
                                      <p:cBhvr>
                                        <p:cTn id="66" dur="1" fill="hold">
                                          <p:stCondLst>
                                            <p:cond delay="0"/>
                                          </p:stCondLst>
                                        </p:cTn>
                                        <p:tgtEl>
                                          <p:spTgt spid="910435"/>
                                        </p:tgtEl>
                                        <p:attrNameLst>
                                          <p:attrName>style.visibility</p:attrName>
                                        </p:attrNameLst>
                                      </p:cBhvr>
                                      <p:to>
                                        <p:strVal val="hidden"/>
                                      </p:to>
                                    </p:set>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nodeType="clickEffect">
                                  <p:stCondLst>
                                    <p:cond delay="0"/>
                                  </p:stCondLst>
                                  <p:childTnLst>
                                    <p:set>
                                      <p:cBhvr>
                                        <p:cTn id="70" dur="1" fill="hold">
                                          <p:stCondLst>
                                            <p:cond delay="0"/>
                                          </p:stCondLst>
                                        </p:cTn>
                                        <p:tgtEl>
                                          <p:spTgt spid="910437"/>
                                        </p:tgtEl>
                                        <p:attrNameLst>
                                          <p:attrName>style.visibility</p:attrName>
                                        </p:attrNameLst>
                                      </p:cBhvr>
                                      <p:to>
                                        <p:strVal val="hidden"/>
                                      </p:to>
                                    </p:set>
                                  </p:childTnLst>
                                </p:cTn>
                              </p:par>
                            </p:childTnLst>
                          </p:cTn>
                        </p:par>
                      </p:childTnLst>
                    </p:cTn>
                  </p:par>
                  <p:par>
                    <p:cTn id="71" fill="hold">
                      <p:stCondLst>
                        <p:cond delay="indefinite"/>
                      </p:stCondLst>
                      <p:childTnLst>
                        <p:par>
                          <p:cTn id="72" fill="hold">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910560"/>
                                        </p:tgtEl>
                                        <p:attrNameLst>
                                          <p:attrName>style.visibility</p:attrName>
                                        </p:attrNameLst>
                                      </p:cBhvr>
                                      <p:to>
                                        <p:strVal val="visible"/>
                                      </p:to>
                                    </p:set>
                                    <p:animEffect transition="in" filter="blinds(horizontal)">
                                      <p:cBhvr>
                                        <p:cTn id="75" dur="500"/>
                                        <p:tgtEl>
                                          <p:spTgt spid="910560"/>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xit" presetSubtype="0" fill="hold" nodeType="clickEffect">
                                  <p:stCondLst>
                                    <p:cond delay="0"/>
                                  </p:stCondLst>
                                  <p:childTnLst>
                                    <p:set>
                                      <p:cBhvr>
                                        <p:cTn id="79" dur="1" fill="hold">
                                          <p:stCondLst>
                                            <p:cond delay="0"/>
                                          </p:stCondLst>
                                        </p:cTn>
                                        <p:tgtEl>
                                          <p:spTgt spid="910432"/>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3" presetClass="entr" presetSubtype="10" fill="hold" grpId="0" nodeType="clickEffect">
                                  <p:stCondLst>
                                    <p:cond delay="0"/>
                                  </p:stCondLst>
                                  <p:childTnLst>
                                    <p:set>
                                      <p:cBhvr>
                                        <p:cTn id="83" dur="1" fill="hold">
                                          <p:stCondLst>
                                            <p:cond delay="0"/>
                                          </p:stCondLst>
                                        </p:cTn>
                                        <p:tgtEl>
                                          <p:spTgt spid="910561"/>
                                        </p:tgtEl>
                                        <p:attrNameLst>
                                          <p:attrName>style.visibility</p:attrName>
                                        </p:attrNameLst>
                                      </p:cBhvr>
                                      <p:to>
                                        <p:strVal val="visible"/>
                                      </p:to>
                                    </p:set>
                                    <p:animEffect transition="in" filter="blinds(horizontal)">
                                      <p:cBhvr>
                                        <p:cTn id="84" dur="500"/>
                                        <p:tgtEl>
                                          <p:spTgt spid="910561"/>
                                        </p:tgtEl>
                                      </p:cBhvr>
                                    </p:animEffec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910432"/>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91043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910572"/>
                                        </p:tgtEl>
                                        <p:attrNameLst>
                                          <p:attrName>style.visibility</p:attrName>
                                        </p:attrNameLst>
                                      </p:cBhvr>
                                      <p:to>
                                        <p:strVal val="visible"/>
                                      </p:to>
                                    </p:set>
                                    <p:animEffect transition="in" filter="blinds(horizontal)">
                                      <p:cBhvr>
                                        <p:cTn id="97" dur="500"/>
                                        <p:tgtEl>
                                          <p:spTgt spid="910572"/>
                                        </p:tgtEl>
                                      </p:cBhvr>
                                    </p:animEffect>
                                  </p:childTnLst>
                                </p:cTn>
                              </p:par>
                              <p:par>
                                <p:cTn id="98" presetID="3" presetClass="entr" presetSubtype="10" fill="hold" nodeType="withEffect">
                                  <p:stCondLst>
                                    <p:cond delay="0"/>
                                  </p:stCondLst>
                                  <p:childTnLst>
                                    <p:set>
                                      <p:cBhvr>
                                        <p:cTn id="99" dur="1" fill="hold">
                                          <p:stCondLst>
                                            <p:cond delay="0"/>
                                          </p:stCondLst>
                                        </p:cTn>
                                        <p:tgtEl>
                                          <p:spTgt spid="910443"/>
                                        </p:tgtEl>
                                        <p:attrNameLst>
                                          <p:attrName>style.visibility</p:attrName>
                                        </p:attrNameLst>
                                      </p:cBhvr>
                                      <p:to>
                                        <p:strVal val="visible"/>
                                      </p:to>
                                    </p:set>
                                    <p:animEffect transition="in" filter="blinds(horizontal)">
                                      <p:cBhvr>
                                        <p:cTn id="100" dur="500"/>
                                        <p:tgtEl>
                                          <p:spTgt spid="910443"/>
                                        </p:tgtEl>
                                      </p:cBhvr>
                                    </p:animEffect>
                                  </p:childTnLst>
                                </p:cTn>
                              </p:par>
                              <p:par>
                                <p:cTn id="101" presetID="3" presetClass="entr" presetSubtype="10" fill="hold" nodeType="withEffect">
                                  <p:stCondLst>
                                    <p:cond delay="0"/>
                                  </p:stCondLst>
                                  <p:childTnLst>
                                    <p:set>
                                      <p:cBhvr>
                                        <p:cTn id="102" dur="1" fill="hold">
                                          <p:stCondLst>
                                            <p:cond delay="0"/>
                                          </p:stCondLst>
                                        </p:cTn>
                                        <p:tgtEl>
                                          <p:spTgt spid="910441"/>
                                        </p:tgtEl>
                                        <p:attrNameLst>
                                          <p:attrName>style.visibility</p:attrName>
                                        </p:attrNameLst>
                                      </p:cBhvr>
                                      <p:to>
                                        <p:strVal val="visible"/>
                                      </p:to>
                                    </p:set>
                                    <p:animEffect transition="in" filter="blinds(horizontal)">
                                      <p:cBhvr>
                                        <p:cTn id="103" dur="500"/>
                                        <p:tgtEl>
                                          <p:spTgt spid="910441"/>
                                        </p:tgtEl>
                                      </p:cBhvr>
                                    </p:animEffect>
                                  </p:childTnLst>
                                </p:cTn>
                              </p:par>
                            </p:childTnLst>
                          </p:cTn>
                        </p:par>
                      </p:childTnLst>
                    </p:cTn>
                  </p:par>
                  <p:par>
                    <p:cTn id="104" fill="hold">
                      <p:stCondLst>
                        <p:cond delay="indefinite"/>
                      </p:stCondLst>
                      <p:childTnLst>
                        <p:par>
                          <p:cTn id="105" fill="hold">
                            <p:stCondLst>
                              <p:cond delay="0"/>
                            </p:stCondLst>
                            <p:childTnLst>
                              <p:par>
                                <p:cTn id="106" presetID="1" presetClass="exit" presetSubtype="0" fill="hold" nodeType="clickEffect">
                                  <p:stCondLst>
                                    <p:cond delay="0"/>
                                  </p:stCondLst>
                                  <p:childTnLst>
                                    <p:set>
                                      <p:cBhvr>
                                        <p:cTn id="107" dur="1" fill="hold">
                                          <p:stCondLst>
                                            <p:cond delay="0"/>
                                          </p:stCondLst>
                                        </p:cTn>
                                        <p:tgtEl>
                                          <p:spTgt spid="910443"/>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3" presetClass="entr" presetSubtype="10" fill="hold" grpId="0" nodeType="clickEffect">
                                  <p:stCondLst>
                                    <p:cond delay="0"/>
                                  </p:stCondLst>
                                  <p:childTnLst>
                                    <p:set>
                                      <p:cBhvr>
                                        <p:cTn id="111" dur="1" fill="hold">
                                          <p:stCondLst>
                                            <p:cond delay="0"/>
                                          </p:stCondLst>
                                        </p:cTn>
                                        <p:tgtEl>
                                          <p:spTgt spid="910594"/>
                                        </p:tgtEl>
                                        <p:attrNameLst>
                                          <p:attrName>style.visibility</p:attrName>
                                        </p:attrNameLst>
                                      </p:cBhvr>
                                      <p:to>
                                        <p:strVal val="visible"/>
                                      </p:to>
                                    </p:set>
                                    <p:animEffect transition="in" filter="blinds(horizontal)">
                                      <p:cBhvr>
                                        <p:cTn id="112" dur="500"/>
                                        <p:tgtEl>
                                          <p:spTgt spid="910594"/>
                                        </p:tgtEl>
                                      </p:cBhvr>
                                    </p:animEffec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nodeType="clickEffect">
                                  <p:stCondLst>
                                    <p:cond delay="0"/>
                                  </p:stCondLst>
                                  <p:childTnLst>
                                    <p:set>
                                      <p:cBhvr>
                                        <p:cTn id="116" dur="1" fill="hold">
                                          <p:stCondLst>
                                            <p:cond delay="0"/>
                                          </p:stCondLst>
                                        </p:cTn>
                                        <p:tgtEl>
                                          <p:spTgt spid="910441"/>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1" presetClass="entr" presetSubtype="0" fill="hold" nodeType="clickEffect">
                                  <p:stCondLst>
                                    <p:cond delay="0"/>
                                  </p:stCondLst>
                                  <p:childTnLst>
                                    <p:set>
                                      <p:cBhvr>
                                        <p:cTn id="120" dur="1" fill="hold">
                                          <p:stCondLst>
                                            <p:cond delay="0"/>
                                          </p:stCondLst>
                                        </p:cTn>
                                        <p:tgtEl>
                                          <p:spTgt spid="910447"/>
                                        </p:tgtEl>
                                        <p:attrNameLst>
                                          <p:attrName>style.visibility</p:attrName>
                                        </p:attrNameLst>
                                      </p:cBhvr>
                                      <p:to>
                                        <p:strVal val="visible"/>
                                      </p:to>
                                    </p:set>
                                  </p:childTnLst>
                                </p:cTn>
                              </p:par>
                            </p:childTnLst>
                          </p:cTn>
                        </p:par>
                        <p:par>
                          <p:cTn id="121" fill="hold">
                            <p:stCondLst>
                              <p:cond delay="0"/>
                            </p:stCondLst>
                            <p:childTnLst>
                              <p:par>
                                <p:cTn id="122" presetID="1" presetClass="entr" presetSubtype="0" fill="hold" nodeType="afterEffect">
                                  <p:stCondLst>
                                    <p:cond delay="500"/>
                                  </p:stCondLst>
                                  <p:childTnLst>
                                    <p:set>
                                      <p:cBhvr>
                                        <p:cTn id="123" dur="1" fill="hold">
                                          <p:stCondLst>
                                            <p:cond delay="0"/>
                                          </p:stCondLst>
                                        </p:cTn>
                                        <p:tgtEl>
                                          <p:spTgt spid="910445"/>
                                        </p:tgtEl>
                                        <p:attrNameLst>
                                          <p:attrName>style.visibility</p:attrName>
                                        </p:attrNameLst>
                                      </p:cBhvr>
                                      <p:to>
                                        <p:strVal val="visible"/>
                                      </p:to>
                                    </p:set>
                                  </p:childTnLst>
                                </p:cTn>
                              </p:par>
                            </p:childTnLst>
                          </p:cTn>
                        </p:par>
                      </p:childTnLst>
                    </p:cTn>
                  </p:par>
                  <p:par>
                    <p:cTn id="124" fill="hold">
                      <p:stCondLst>
                        <p:cond delay="indefinite"/>
                      </p:stCondLst>
                      <p:childTnLst>
                        <p:par>
                          <p:cTn id="125" fill="hold">
                            <p:stCondLst>
                              <p:cond delay="0"/>
                            </p:stCondLst>
                            <p:childTnLst>
                              <p:par>
                                <p:cTn id="126" presetID="3" presetClass="entr" presetSubtype="10" fill="hold" grpId="0" nodeType="clickEffect">
                                  <p:stCondLst>
                                    <p:cond delay="0"/>
                                  </p:stCondLst>
                                  <p:childTnLst>
                                    <p:set>
                                      <p:cBhvr>
                                        <p:cTn id="127" dur="1" fill="hold">
                                          <p:stCondLst>
                                            <p:cond delay="0"/>
                                          </p:stCondLst>
                                        </p:cTn>
                                        <p:tgtEl>
                                          <p:spTgt spid="910573"/>
                                        </p:tgtEl>
                                        <p:attrNameLst>
                                          <p:attrName>style.visibility</p:attrName>
                                        </p:attrNameLst>
                                      </p:cBhvr>
                                      <p:to>
                                        <p:strVal val="visible"/>
                                      </p:to>
                                    </p:set>
                                    <p:animEffect transition="in" filter="blinds(horizontal)">
                                      <p:cBhvr>
                                        <p:cTn id="128" dur="500"/>
                                        <p:tgtEl>
                                          <p:spTgt spid="910573"/>
                                        </p:tgtEl>
                                      </p:cBhvr>
                                    </p:animEffect>
                                  </p:childTnLst>
                                </p:cTn>
                              </p:par>
                              <p:par>
                                <p:cTn id="129" presetID="3" presetClass="entr" presetSubtype="10" fill="hold" nodeType="withEffect">
                                  <p:stCondLst>
                                    <p:cond delay="0"/>
                                  </p:stCondLst>
                                  <p:childTnLst>
                                    <p:set>
                                      <p:cBhvr>
                                        <p:cTn id="130" dur="1" fill="hold">
                                          <p:stCondLst>
                                            <p:cond delay="0"/>
                                          </p:stCondLst>
                                        </p:cTn>
                                        <p:tgtEl>
                                          <p:spTgt spid="910451"/>
                                        </p:tgtEl>
                                        <p:attrNameLst>
                                          <p:attrName>style.visibility</p:attrName>
                                        </p:attrNameLst>
                                      </p:cBhvr>
                                      <p:to>
                                        <p:strVal val="visible"/>
                                      </p:to>
                                    </p:set>
                                    <p:animEffect transition="in" filter="blinds(horizontal)">
                                      <p:cBhvr>
                                        <p:cTn id="131" dur="500"/>
                                        <p:tgtEl>
                                          <p:spTgt spid="910451"/>
                                        </p:tgtEl>
                                      </p:cBhvr>
                                    </p:animEffect>
                                  </p:childTnLst>
                                </p:cTn>
                              </p:par>
                              <p:par>
                                <p:cTn id="132" presetID="3" presetClass="entr" presetSubtype="10" fill="hold" nodeType="withEffect">
                                  <p:stCondLst>
                                    <p:cond delay="0"/>
                                  </p:stCondLst>
                                  <p:childTnLst>
                                    <p:set>
                                      <p:cBhvr>
                                        <p:cTn id="133" dur="1" fill="hold">
                                          <p:stCondLst>
                                            <p:cond delay="0"/>
                                          </p:stCondLst>
                                        </p:cTn>
                                        <p:tgtEl>
                                          <p:spTgt spid="910453"/>
                                        </p:tgtEl>
                                        <p:attrNameLst>
                                          <p:attrName>style.visibility</p:attrName>
                                        </p:attrNameLst>
                                      </p:cBhvr>
                                      <p:to>
                                        <p:strVal val="visible"/>
                                      </p:to>
                                    </p:set>
                                    <p:animEffect transition="in" filter="blinds(horizontal)">
                                      <p:cBhvr>
                                        <p:cTn id="134" dur="500"/>
                                        <p:tgtEl>
                                          <p:spTgt spid="910453"/>
                                        </p:tgtEl>
                                      </p:cBhvr>
                                    </p:animEffect>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nodeType="clickEffect">
                                  <p:stCondLst>
                                    <p:cond delay="0"/>
                                  </p:stCondLst>
                                  <p:childTnLst>
                                    <p:set>
                                      <p:cBhvr>
                                        <p:cTn id="138" dur="1" fill="hold">
                                          <p:stCondLst>
                                            <p:cond delay="0"/>
                                          </p:stCondLst>
                                        </p:cTn>
                                        <p:tgtEl>
                                          <p:spTgt spid="910451"/>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1" presetClass="exit" presetSubtype="0" fill="hold" nodeType="clickEffect">
                                  <p:stCondLst>
                                    <p:cond delay="0"/>
                                  </p:stCondLst>
                                  <p:childTnLst>
                                    <p:set>
                                      <p:cBhvr>
                                        <p:cTn id="142" dur="1" fill="hold">
                                          <p:stCondLst>
                                            <p:cond delay="0"/>
                                          </p:stCondLst>
                                        </p:cTn>
                                        <p:tgtEl>
                                          <p:spTgt spid="910453"/>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910610"/>
                                        </p:tgtEl>
                                        <p:attrNameLst>
                                          <p:attrName>style.visibility</p:attrName>
                                        </p:attrNameLst>
                                      </p:cBhvr>
                                      <p:to>
                                        <p:strVal val="visible"/>
                                      </p:to>
                                    </p:set>
                                    <p:animEffect transition="in" filter="blinds(horizontal)">
                                      <p:cBhvr>
                                        <p:cTn id="147" dur="500"/>
                                        <p:tgtEl>
                                          <p:spTgt spid="910610"/>
                                        </p:tgtEl>
                                      </p:cBhvr>
                                    </p:animEffect>
                                  </p:childTnLst>
                                </p:cTn>
                              </p:par>
                            </p:childTnLst>
                          </p:cTn>
                        </p:par>
                        <p:par>
                          <p:cTn id="148" fill="hold">
                            <p:stCondLst>
                              <p:cond delay="500"/>
                            </p:stCondLst>
                            <p:childTnLst>
                              <p:par>
                                <p:cTn id="149" presetID="1" presetClass="entr" presetSubtype="0" fill="hold" nodeType="afterEffect">
                                  <p:stCondLst>
                                    <p:cond delay="500"/>
                                  </p:stCondLst>
                                  <p:childTnLst>
                                    <p:set>
                                      <p:cBhvr>
                                        <p:cTn id="150" dur="1" fill="hold">
                                          <p:stCondLst>
                                            <p:cond delay="0"/>
                                          </p:stCondLst>
                                        </p:cTn>
                                        <p:tgtEl>
                                          <p:spTgt spid="910453"/>
                                        </p:tgtEl>
                                        <p:attrNameLst>
                                          <p:attrName>style.visibility</p:attrName>
                                        </p:attrNameLst>
                                      </p:cBhvr>
                                      <p:to>
                                        <p:strVal val="visible"/>
                                      </p:to>
                                    </p:set>
                                  </p:childTnLst>
                                </p:cTn>
                              </p:par>
                            </p:childTnLst>
                          </p:cTn>
                        </p:par>
                        <p:par>
                          <p:cTn id="151" fill="hold">
                            <p:stCondLst>
                              <p:cond delay="1000"/>
                            </p:stCondLst>
                            <p:childTnLst>
                              <p:par>
                                <p:cTn id="152" presetID="1" presetClass="entr" presetSubtype="0" fill="hold" nodeType="afterEffect">
                                  <p:stCondLst>
                                    <p:cond delay="500"/>
                                  </p:stCondLst>
                                  <p:childTnLst>
                                    <p:set>
                                      <p:cBhvr>
                                        <p:cTn id="153" dur="1" fill="hold">
                                          <p:stCondLst>
                                            <p:cond delay="0"/>
                                          </p:stCondLst>
                                        </p:cTn>
                                        <p:tgtEl>
                                          <p:spTgt spid="9104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0433" grpId="0"/>
      <p:bldP spid="910524" grpId="0" animBg="1"/>
      <p:bldP spid="910525" grpId="0" animBg="1"/>
      <p:bldP spid="910526" grpId="0" animBg="1"/>
      <p:bldP spid="910527" grpId="0" animBg="1"/>
      <p:bldP spid="910528" grpId="0"/>
      <p:bldP spid="910544" grpId="0"/>
      <p:bldP spid="910560" grpId="0" animBg="1"/>
      <p:bldP spid="910561" grpId="0" animBg="1"/>
      <p:bldP spid="910572" grpId="0"/>
      <p:bldP spid="910573" grpId="0"/>
      <p:bldP spid="910594" grpId="0" animBg="1"/>
      <p:bldP spid="910610"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152400"/>
            <a:ext cx="7772400" cy="1143000"/>
          </a:xfrm>
        </p:spPr>
        <p:txBody>
          <a:bodyPr>
            <a:normAutofit fontScale="90000"/>
          </a:bodyPr>
          <a:lstStyle/>
          <a:p>
            <a:r>
              <a:rPr lang="el-GR" sz="4000" dirty="0" smtClean="0">
                <a:latin typeface="Arial" charset="0"/>
              </a:rPr>
              <a:t>Εκφυλισμός: Αποφυγή της Αυστηρής </a:t>
            </a:r>
            <a:r>
              <a:rPr lang="en-US" sz="4000" dirty="0" smtClean="0">
                <a:latin typeface="Arial" charset="0"/>
              </a:rPr>
              <a:t>y-</a:t>
            </a:r>
            <a:r>
              <a:rPr lang="el-GR" sz="4000" dirty="0" err="1" smtClean="0">
                <a:latin typeface="Arial" charset="0"/>
              </a:rPr>
              <a:t>μονοτονικότητας</a:t>
            </a:r>
            <a:endParaRPr lang="en-US" sz="4000" dirty="0" smtClean="0">
              <a:latin typeface="Arial" charset="0"/>
            </a:endParaRPr>
          </a:p>
        </p:txBody>
      </p:sp>
      <p:sp>
        <p:nvSpPr>
          <p:cNvPr id="40964"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40965" name="Text Box 7"/>
          <p:cNvSpPr txBox="1">
            <a:spLocks noChangeArrowheads="1"/>
          </p:cNvSpPr>
          <p:nvPr/>
        </p:nvSpPr>
        <p:spPr bwMode="auto">
          <a:xfrm>
            <a:off x="838200" y="1447800"/>
            <a:ext cx="4866397" cy="461665"/>
          </a:xfrm>
          <a:prstGeom prst="rect">
            <a:avLst/>
          </a:prstGeom>
          <a:noFill/>
          <a:ln w="9525">
            <a:noFill/>
            <a:miter lim="800000"/>
            <a:headEnd/>
            <a:tailEnd/>
          </a:ln>
        </p:spPr>
        <p:txBody>
          <a:bodyPr wrap="none">
            <a:spAutoFit/>
          </a:bodyPr>
          <a:lstStyle/>
          <a:p>
            <a:r>
              <a:rPr lang="el-GR" sz="2400" dirty="0" smtClean="0"/>
              <a:t>Η χρονική πολυπλοκότητα είναι </a:t>
            </a:r>
            <a:r>
              <a:rPr lang="en-US" sz="2400" dirty="0" smtClean="0">
                <a:solidFill>
                  <a:srgbClr val="FF00FF"/>
                </a:solidFill>
                <a:sym typeface="Symbol" pitchFamily="18" charset="2"/>
              </a:rPr>
              <a:t></a:t>
            </a:r>
            <a:r>
              <a:rPr lang="en-US" sz="2400" dirty="0">
                <a:solidFill>
                  <a:srgbClr val="FF00FF"/>
                </a:solidFill>
              </a:rPr>
              <a:t>(</a:t>
            </a:r>
            <a:r>
              <a:rPr lang="en-US" sz="2400" i="1" dirty="0">
                <a:solidFill>
                  <a:srgbClr val="FF00FF"/>
                </a:solidFill>
              </a:rPr>
              <a:t>n</a:t>
            </a:r>
            <a:r>
              <a:rPr lang="en-US" sz="2400" dirty="0">
                <a:solidFill>
                  <a:srgbClr val="FF00FF"/>
                </a:solidFill>
              </a:rPr>
              <a:t>).</a:t>
            </a:r>
          </a:p>
        </p:txBody>
      </p:sp>
      <p:grpSp>
        <p:nvGrpSpPr>
          <p:cNvPr id="2" name="Group 13"/>
          <p:cNvGrpSpPr>
            <a:grpSpLocks/>
          </p:cNvGrpSpPr>
          <p:nvPr/>
        </p:nvGrpSpPr>
        <p:grpSpPr bwMode="auto">
          <a:xfrm>
            <a:off x="1600200" y="2206627"/>
            <a:ext cx="2336801" cy="461963"/>
            <a:chOff x="1008" y="1390"/>
            <a:chExt cx="1472" cy="291"/>
          </a:xfrm>
        </p:grpSpPr>
        <p:sp>
          <p:nvSpPr>
            <p:cNvPr id="40977" name="AutoShape 8"/>
            <p:cNvSpPr>
              <a:spLocks noChangeArrowheads="1"/>
            </p:cNvSpPr>
            <p:nvPr/>
          </p:nvSpPr>
          <p:spPr bwMode="auto">
            <a:xfrm>
              <a:off x="1008" y="1440"/>
              <a:ext cx="192" cy="192"/>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40978" name="Text Box 10"/>
            <p:cNvSpPr txBox="1">
              <a:spLocks noChangeArrowheads="1"/>
            </p:cNvSpPr>
            <p:nvPr/>
          </p:nvSpPr>
          <p:spPr bwMode="auto">
            <a:xfrm>
              <a:off x="1248" y="1390"/>
              <a:ext cx="1232" cy="291"/>
            </a:xfrm>
            <a:prstGeom prst="rect">
              <a:avLst/>
            </a:prstGeom>
            <a:noFill/>
            <a:ln w="9525">
              <a:noFill/>
              <a:miter lim="800000"/>
              <a:headEnd/>
              <a:tailEnd/>
            </a:ln>
          </p:spPr>
          <p:txBody>
            <a:bodyPr wrap="none">
              <a:spAutoFit/>
            </a:bodyPr>
            <a:lstStyle/>
            <a:p>
              <a:r>
                <a:rPr lang="en-US" sz="2400" dirty="0"/>
                <a:t>#</a:t>
              </a:r>
              <a:r>
                <a:rPr lang="en-US" sz="2400" dirty="0" smtClean="0"/>
                <a:t>push </a:t>
              </a:r>
              <a:r>
                <a:rPr lang="en-US" sz="2400" dirty="0">
                  <a:sym typeface="Symbol" pitchFamily="18" charset="2"/>
                </a:rPr>
                <a:t> 2n - 4</a:t>
              </a:r>
            </a:p>
          </p:txBody>
        </p:sp>
      </p:grpSp>
      <p:grpSp>
        <p:nvGrpSpPr>
          <p:cNvPr id="3" name="Group 12"/>
          <p:cNvGrpSpPr>
            <a:grpSpLocks/>
          </p:cNvGrpSpPr>
          <p:nvPr/>
        </p:nvGrpSpPr>
        <p:grpSpPr bwMode="auto">
          <a:xfrm>
            <a:off x="1600200" y="2819403"/>
            <a:ext cx="2271714" cy="461963"/>
            <a:chOff x="1008" y="1776"/>
            <a:chExt cx="1431" cy="291"/>
          </a:xfrm>
        </p:grpSpPr>
        <p:sp>
          <p:nvSpPr>
            <p:cNvPr id="40975" name="AutoShape 9"/>
            <p:cNvSpPr>
              <a:spLocks noChangeArrowheads="1"/>
            </p:cNvSpPr>
            <p:nvPr/>
          </p:nvSpPr>
          <p:spPr bwMode="auto">
            <a:xfrm>
              <a:off x="1008" y="1824"/>
              <a:ext cx="192" cy="192"/>
            </a:xfrm>
            <a:prstGeom prst="irregularSeal1">
              <a:avLst/>
            </a:prstGeom>
            <a:solidFill>
              <a:srgbClr val="00FF00"/>
            </a:solidFill>
            <a:ln w="9525">
              <a:solidFill>
                <a:srgbClr val="00FF00"/>
              </a:solidFill>
              <a:miter lim="800000"/>
              <a:headEnd/>
              <a:tailEnd/>
            </a:ln>
          </p:spPr>
          <p:txBody>
            <a:bodyPr wrap="none" anchor="ctr"/>
            <a:lstStyle/>
            <a:p>
              <a:endParaRPr lang="en-US"/>
            </a:p>
          </p:txBody>
        </p:sp>
        <p:sp>
          <p:nvSpPr>
            <p:cNvPr id="40976" name="Text Box 11"/>
            <p:cNvSpPr txBox="1">
              <a:spLocks noChangeArrowheads="1"/>
            </p:cNvSpPr>
            <p:nvPr/>
          </p:nvSpPr>
          <p:spPr bwMode="auto">
            <a:xfrm>
              <a:off x="1248" y="1776"/>
              <a:ext cx="1191" cy="291"/>
            </a:xfrm>
            <a:prstGeom prst="rect">
              <a:avLst/>
            </a:prstGeom>
            <a:noFill/>
            <a:ln w="9525">
              <a:noFill/>
              <a:miter lim="800000"/>
              <a:headEnd/>
              <a:tailEnd/>
            </a:ln>
          </p:spPr>
          <p:txBody>
            <a:bodyPr wrap="none">
              <a:spAutoFit/>
            </a:bodyPr>
            <a:lstStyle/>
            <a:p>
              <a:r>
                <a:rPr lang="en-US" sz="2400" dirty="0"/>
                <a:t>#</a:t>
              </a:r>
              <a:r>
                <a:rPr lang="en-US" sz="2400" dirty="0" smtClean="0"/>
                <a:t>pop </a:t>
              </a:r>
              <a:r>
                <a:rPr lang="en-US" sz="2400" dirty="0">
                  <a:sym typeface="Symbol" pitchFamily="18" charset="2"/>
                </a:rPr>
                <a:t> #</a:t>
              </a:r>
              <a:r>
                <a:rPr lang="en-US" sz="2400" dirty="0" smtClean="0">
                  <a:sym typeface="Symbol" pitchFamily="18" charset="2"/>
                </a:rPr>
                <a:t>push</a:t>
              </a:r>
              <a:endParaRPr lang="en-US" sz="2400" dirty="0">
                <a:sym typeface="Symbol" pitchFamily="18" charset="2"/>
              </a:endParaRPr>
            </a:p>
          </p:txBody>
        </p:sp>
      </p:grpSp>
      <p:sp>
        <p:nvSpPr>
          <p:cNvPr id="871438" name="Text Box 14"/>
          <p:cNvSpPr txBox="1">
            <a:spLocks noChangeArrowheads="1"/>
          </p:cNvSpPr>
          <p:nvPr/>
        </p:nvSpPr>
        <p:spPr bwMode="auto">
          <a:xfrm>
            <a:off x="609600" y="3810000"/>
            <a:ext cx="6967613" cy="461665"/>
          </a:xfrm>
          <a:prstGeom prst="rect">
            <a:avLst/>
          </a:prstGeom>
          <a:noFill/>
          <a:ln w="9525">
            <a:noFill/>
            <a:miter lim="800000"/>
            <a:headEnd/>
            <a:tailEnd/>
          </a:ln>
        </p:spPr>
        <p:txBody>
          <a:bodyPr wrap="none">
            <a:spAutoFit/>
          </a:bodyPr>
          <a:lstStyle/>
          <a:p>
            <a:r>
              <a:rPr lang="el-GR" sz="2400" dirty="0" smtClean="0"/>
              <a:t>Τί γίνεται αν κάποιες κορυφές έχουν ίδιες τεταγμένες;</a:t>
            </a:r>
            <a:endParaRPr lang="en-US" sz="2400" dirty="0"/>
          </a:p>
        </p:txBody>
      </p:sp>
      <p:grpSp>
        <p:nvGrpSpPr>
          <p:cNvPr id="4" name="Group 18"/>
          <p:cNvGrpSpPr>
            <a:grpSpLocks/>
          </p:cNvGrpSpPr>
          <p:nvPr/>
        </p:nvGrpSpPr>
        <p:grpSpPr bwMode="auto">
          <a:xfrm>
            <a:off x="1600206" y="4648214"/>
            <a:ext cx="5795977" cy="461964"/>
            <a:chOff x="1056" y="2928"/>
            <a:chExt cx="3651" cy="291"/>
          </a:xfrm>
        </p:grpSpPr>
        <p:sp>
          <p:nvSpPr>
            <p:cNvPr id="40973" name="Text Box 5"/>
            <p:cNvSpPr txBox="1">
              <a:spLocks noChangeArrowheads="1"/>
            </p:cNvSpPr>
            <p:nvPr/>
          </p:nvSpPr>
          <p:spPr bwMode="auto">
            <a:xfrm>
              <a:off x="1200" y="2928"/>
              <a:ext cx="3507" cy="291"/>
            </a:xfrm>
            <a:prstGeom prst="rect">
              <a:avLst/>
            </a:prstGeom>
            <a:noFill/>
            <a:ln w="9525">
              <a:noFill/>
              <a:miter lim="800000"/>
              <a:headEnd/>
              <a:tailEnd/>
            </a:ln>
          </p:spPr>
          <p:txBody>
            <a:bodyPr wrap="none">
              <a:spAutoFit/>
            </a:bodyPr>
            <a:lstStyle/>
            <a:p>
              <a:r>
                <a:rPr lang="el-GR" sz="2400" dirty="0" smtClean="0"/>
                <a:t>Τις χειριζόμαστε από αριστερά προς δεξιά.</a:t>
              </a:r>
              <a:endParaRPr lang="en-US" sz="2400" dirty="0"/>
            </a:p>
          </p:txBody>
        </p:sp>
        <p:sp>
          <p:nvSpPr>
            <p:cNvPr id="40974" name="AutoShape 16"/>
            <p:cNvSpPr>
              <a:spLocks noChangeArrowheads="1"/>
            </p:cNvSpPr>
            <p:nvPr/>
          </p:nvSpPr>
          <p:spPr bwMode="auto">
            <a:xfrm>
              <a:off x="1056" y="2976"/>
              <a:ext cx="144" cy="144"/>
            </a:xfrm>
            <a:prstGeom prst="star4">
              <a:avLst>
                <a:gd name="adj" fmla="val 12500"/>
              </a:avLst>
            </a:prstGeom>
            <a:solidFill>
              <a:srgbClr val="00FF00"/>
            </a:solidFill>
            <a:ln w="9525">
              <a:solidFill>
                <a:srgbClr val="00FF00"/>
              </a:solidFill>
              <a:miter lim="800000"/>
              <a:headEnd/>
              <a:tailEnd/>
            </a:ln>
          </p:spPr>
          <p:txBody>
            <a:bodyPr wrap="none" anchor="ctr"/>
            <a:lstStyle/>
            <a:p>
              <a:endParaRPr lang="en-US"/>
            </a:p>
          </p:txBody>
        </p:sp>
      </p:grpSp>
      <p:grpSp>
        <p:nvGrpSpPr>
          <p:cNvPr id="5" name="Group 19"/>
          <p:cNvGrpSpPr>
            <a:grpSpLocks/>
          </p:cNvGrpSpPr>
          <p:nvPr/>
        </p:nvGrpSpPr>
        <p:grpSpPr bwMode="auto">
          <a:xfrm>
            <a:off x="1600200" y="5257804"/>
            <a:ext cx="7391401" cy="1200151"/>
            <a:chOff x="1056" y="3312"/>
            <a:chExt cx="4656" cy="756"/>
          </a:xfrm>
        </p:grpSpPr>
        <p:sp>
          <p:nvSpPr>
            <p:cNvPr id="40971" name="Text Box 6"/>
            <p:cNvSpPr txBox="1">
              <a:spLocks noChangeArrowheads="1"/>
            </p:cNvSpPr>
            <p:nvPr/>
          </p:nvSpPr>
          <p:spPr bwMode="auto">
            <a:xfrm>
              <a:off x="1200" y="3312"/>
              <a:ext cx="4512" cy="756"/>
            </a:xfrm>
            <a:prstGeom prst="rect">
              <a:avLst/>
            </a:prstGeom>
            <a:noFill/>
            <a:ln w="9525">
              <a:noFill/>
              <a:miter lim="800000"/>
              <a:headEnd/>
              <a:tailEnd/>
            </a:ln>
          </p:spPr>
          <p:txBody>
            <a:bodyPr wrap="square">
              <a:spAutoFit/>
            </a:bodyPr>
            <a:lstStyle/>
            <a:p>
              <a:r>
                <a:rPr lang="el-GR" sz="2400" dirty="0" smtClean="0"/>
                <a:t>Είναι σαν να περιστρέφουμε το επίπεδο κατά την ωρολόγια φορά κατά λίγο ώστε κάθε κορυφή να έχει διαφορετική τεταγμένη.</a:t>
              </a:r>
              <a:endParaRPr lang="en-US" sz="2400" dirty="0"/>
            </a:p>
          </p:txBody>
        </p:sp>
        <p:sp>
          <p:nvSpPr>
            <p:cNvPr id="40972" name="AutoShape 17"/>
            <p:cNvSpPr>
              <a:spLocks noChangeArrowheads="1"/>
            </p:cNvSpPr>
            <p:nvPr/>
          </p:nvSpPr>
          <p:spPr bwMode="auto">
            <a:xfrm>
              <a:off x="1056" y="3360"/>
              <a:ext cx="144" cy="144"/>
            </a:xfrm>
            <a:prstGeom prst="star4">
              <a:avLst>
                <a:gd name="adj" fmla="val 12500"/>
              </a:avLst>
            </a:prstGeom>
            <a:solidFill>
              <a:srgbClr val="00FF00"/>
            </a:solidFill>
            <a:ln w="9525">
              <a:solidFill>
                <a:srgbClr val="00FF00"/>
              </a:solidFill>
              <a:miter lim="800000"/>
              <a:headEnd/>
              <a:tailEnd/>
            </a:ln>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71438"/>
                                        </p:tgtEl>
                                        <p:attrNameLst>
                                          <p:attrName>style.visibility</p:attrName>
                                        </p:attrNameLst>
                                      </p:cBhvr>
                                      <p:to>
                                        <p:strVal val="visible"/>
                                      </p:to>
                                    </p:set>
                                    <p:animEffect transition="in" filter="box(in)">
                                      <p:cBhvr>
                                        <p:cTn id="7" dur="500"/>
                                        <p:tgtEl>
                                          <p:spTgt spid="87143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lide(fromBottom)">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nodeType="clickEffect">
                                  <p:stCondLst>
                                    <p:cond delay="500"/>
                                  </p:stCondLst>
                                  <p:childTnLst>
                                    <p:set>
                                      <p:cBhvr>
                                        <p:cTn id="16" dur="1" fill="hold">
                                          <p:stCondLst>
                                            <p:cond delay="0"/>
                                          </p:stCondLst>
                                        </p:cTn>
                                        <p:tgtEl>
                                          <p:spTgt spid="5"/>
                                        </p:tgtEl>
                                        <p:attrNameLst>
                                          <p:attrName>style.visibility</p:attrName>
                                        </p:attrNameLst>
                                      </p:cBhvr>
                                      <p:to>
                                        <p:strVal val="visible"/>
                                      </p:to>
                                    </p:set>
                                    <p:animEffect transition="in" filter="slide(fromBottom)">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143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228600" y="152400"/>
            <a:ext cx="8686800" cy="1143000"/>
          </a:xfrm>
        </p:spPr>
        <p:txBody>
          <a:bodyPr>
            <a:normAutofit fontScale="90000"/>
          </a:bodyPr>
          <a:lstStyle/>
          <a:p>
            <a:r>
              <a:rPr lang="el-GR" sz="4000" dirty="0" smtClean="0">
                <a:latin typeface="Arial" charset="0"/>
              </a:rPr>
              <a:t>Χρονική Πολυπλοκότητα </a:t>
            </a:r>
            <a:r>
              <a:rPr lang="el-GR" sz="4000" dirty="0" err="1" smtClean="0">
                <a:latin typeface="Arial" charset="0"/>
              </a:rPr>
              <a:t>Τριγωνοποίησης</a:t>
            </a:r>
            <a:endParaRPr lang="en-US" sz="4000" dirty="0" smtClean="0">
              <a:latin typeface="Arial" charset="0"/>
            </a:endParaRPr>
          </a:p>
        </p:txBody>
      </p:sp>
      <p:sp>
        <p:nvSpPr>
          <p:cNvPr id="41988"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873479" name="Text Box 7"/>
          <p:cNvSpPr txBox="1">
            <a:spLocks noChangeArrowheads="1"/>
          </p:cNvSpPr>
          <p:nvPr/>
        </p:nvSpPr>
        <p:spPr bwMode="auto">
          <a:xfrm>
            <a:off x="533400" y="1676400"/>
            <a:ext cx="8931647" cy="461665"/>
          </a:xfrm>
          <a:prstGeom prst="rect">
            <a:avLst/>
          </a:prstGeom>
          <a:noFill/>
          <a:ln w="9525">
            <a:noFill/>
            <a:miter lim="800000"/>
            <a:headEnd/>
            <a:tailEnd/>
          </a:ln>
        </p:spPr>
        <p:txBody>
          <a:bodyPr wrap="square">
            <a:spAutoFit/>
          </a:bodyPr>
          <a:lstStyle/>
          <a:p>
            <a:r>
              <a:rPr lang="en-US" sz="2400" dirty="0"/>
              <a:t>1. </a:t>
            </a:r>
            <a:r>
              <a:rPr lang="el-GR" sz="2400" dirty="0" smtClean="0"/>
              <a:t>Διαχωρισμός απλού πολυγώνου σε μονότονα τμήματα</a:t>
            </a:r>
            <a:r>
              <a:rPr lang="en-US" sz="2400" dirty="0" smtClean="0"/>
              <a:t>.</a:t>
            </a:r>
            <a:endParaRPr lang="en-US" sz="2400" dirty="0"/>
          </a:p>
        </p:txBody>
      </p:sp>
      <p:sp>
        <p:nvSpPr>
          <p:cNvPr id="873480" name="Text Box 8"/>
          <p:cNvSpPr txBox="1">
            <a:spLocks noChangeArrowheads="1"/>
          </p:cNvSpPr>
          <p:nvPr/>
        </p:nvSpPr>
        <p:spPr bwMode="auto">
          <a:xfrm>
            <a:off x="533400" y="2971800"/>
            <a:ext cx="7315200" cy="461665"/>
          </a:xfrm>
          <a:prstGeom prst="rect">
            <a:avLst/>
          </a:prstGeom>
          <a:noFill/>
          <a:ln w="9525">
            <a:noFill/>
            <a:miter lim="800000"/>
            <a:headEnd/>
            <a:tailEnd/>
          </a:ln>
        </p:spPr>
        <p:txBody>
          <a:bodyPr wrap="square">
            <a:spAutoFit/>
          </a:bodyPr>
          <a:lstStyle/>
          <a:p>
            <a:r>
              <a:rPr lang="en-US" sz="2400" dirty="0"/>
              <a:t>2. </a:t>
            </a:r>
            <a:r>
              <a:rPr lang="el-GR" sz="2400" dirty="0" err="1" smtClean="0"/>
              <a:t>Τριγωνοποίηση</a:t>
            </a:r>
            <a:r>
              <a:rPr lang="el-GR" sz="2400" dirty="0" smtClean="0"/>
              <a:t> κάθε μονότονου τμήματος</a:t>
            </a:r>
            <a:r>
              <a:rPr lang="en-US" sz="2400" dirty="0" smtClean="0"/>
              <a:t>.</a:t>
            </a:r>
            <a:endParaRPr lang="en-US" sz="2400" dirty="0"/>
          </a:p>
        </p:txBody>
      </p:sp>
      <p:sp>
        <p:nvSpPr>
          <p:cNvPr id="873481" name="Text Box 9"/>
          <p:cNvSpPr txBox="1">
            <a:spLocks noChangeArrowheads="1"/>
          </p:cNvSpPr>
          <p:nvPr/>
        </p:nvSpPr>
        <p:spPr bwMode="auto">
          <a:xfrm>
            <a:off x="3124200" y="2286000"/>
            <a:ext cx="1473480" cy="461665"/>
          </a:xfrm>
          <a:prstGeom prst="rect">
            <a:avLst/>
          </a:prstGeom>
          <a:noFill/>
          <a:ln w="9525">
            <a:noFill/>
            <a:miter lim="800000"/>
            <a:headEnd/>
            <a:tailEnd/>
          </a:ln>
        </p:spPr>
        <p:txBody>
          <a:bodyPr wrap="none">
            <a:spAutoFit/>
          </a:bodyPr>
          <a:lstStyle/>
          <a:p>
            <a:r>
              <a:rPr lang="en-US" sz="2400" i="1" dirty="0">
                <a:solidFill>
                  <a:srgbClr val="7030A0"/>
                </a:solidFill>
              </a:rPr>
              <a:t>O</a:t>
            </a:r>
            <a:r>
              <a:rPr lang="en-US" sz="2400" dirty="0">
                <a:solidFill>
                  <a:srgbClr val="7030A0"/>
                </a:solidFill>
              </a:rPr>
              <a:t>(</a:t>
            </a:r>
            <a:r>
              <a:rPr lang="en-US" sz="2400" i="1" dirty="0">
                <a:solidFill>
                  <a:srgbClr val="7030A0"/>
                </a:solidFill>
              </a:rPr>
              <a:t>n</a:t>
            </a:r>
            <a:r>
              <a:rPr lang="en-US" sz="2400" dirty="0">
                <a:solidFill>
                  <a:srgbClr val="7030A0"/>
                </a:solidFill>
              </a:rPr>
              <a:t> log </a:t>
            </a:r>
            <a:r>
              <a:rPr lang="en-US" sz="2400" i="1" dirty="0">
                <a:solidFill>
                  <a:srgbClr val="7030A0"/>
                </a:solidFill>
              </a:rPr>
              <a:t>n</a:t>
            </a:r>
            <a:r>
              <a:rPr lang="en-US" sz="2400" dirty="0">
                <a:solidFill>
                  <a:srgbClr val="7030A0"/>
                </a:solidFill>
              </a:rPr>
              <a:t>) </a:t>
            </a:r>
          </a:p>
        </p:txBody>
      </p:sp>
      <p:sp>
        <p:nvSpPr>
          <p:cNvPr id="873482" name="Text Box 10"/>
          <p:cNvSpPr txBox="1">
            <a:spLocks noChangeArrowheads="1"/>
          </p:cNvSpPr>
          <p:nvPr/>
        </p:nvSpPr>
        <p:spPr bwMode="auto">
          <a:xfrm>
            <a:off x="2286000" y="3810000"/>
            <a:ext cx="5169749" cy="461665"/>
          </a:xfrm>
          <a:prstGeom prst="rect">
            <a:avLst/>
          </a:prstGeom>
          <a:noFill/>
          <a:ln w="9525">
            <a:noFill/>
            <a:miter lim="800000"/>
            <a:headEnd/>
            <a:tailEnd/>
          </a:ln>
        </p:spPr>
        <p:txBody>
          <a:bodyPr wrap="none">
            <a:spAutoFit/>
          </a:bodyPr>
          <a:lstStyle/>
          <a:p>
            <a:r>
              <a:rPr lang="en-US" sz="2400" dirty="0">
                <a:solidFill>
                  <a:srgbClr val="7030A0"/>
                </a:solidFill>
                <a:sym typeface="Symbol" pitchFamily="18" charset="2"/>
              </a:rPr>
              <a:t></a:t>
            </a:r>
            <a:r>
              <a:rPr lang="en-US" sz="2400" dirty="0">
                <a:solidFill>
                  <a:srgbClr val="7030A0"/>
                </a:solidFill>
              </a:rPr>
              <a:t>(</a:t>
            </a:r>
            <a:r>
              <a:rPr lang="en-US" sz="2400" i="1" dirty="0">
                <a:solidFill>
                  <a:srgbClr val="7030A0"/>
                </a:solidFill>
              </a:rPr>
              <a:t>n</a:t>
            </a:r>
            <a:r>
              <a:rPr lang="en-US" sz="2400" dirty="0">
                <a:solidFill>
                  <a:srgbClr val="7030A0"/>
                </a:solidFill>
              </a:rPr>
              <a:t>)</a:t>
            </a:r>
            <a:r>
              <a:rPr lang="en-US" sz="2400" dirty="0">
                <a:solidFill>
                  <a:srgbClr val="FF00FF"/>
                </a:solidFill>
              </a:rPr>
              <a:t> </a:t>
            </a:r>
            <a:r>
              <a:rPr lang="el-GR" sz="2400" dirty="0" smtClean="0"/>
              <a:t>για όλα τα μονότονα τμήματα μαζί</a:t>
            </a:r>
            <a:endParaRPr lang="en-US" sz="2400" dirty="0"/>
          </a:p>
        </p:txBody>
      </p:sp>
      <p:sp>
        <p:nvSpPr>
          <p:cNvPr id="873483" name="Text Box 11"/>
          <p:cNvSpPr txBox="1">
            <a:spLocks noChangeArrowheads="1"/>
          </p:cNvSpPr>
          <p:nvPr/>
        </p:nvSpPr>
        <p:spPr bwMode="auto">
          <a:xfrm>
            <a:off x="838200" y="4800600"/>
            <a:ext cx="8153400" cy="954107"/>
          </a:xfrm>
          <a:prstGeom prst="rect">
            <a:avLst/>
          </a:prstGeom>
          <a:noFill/>
          <a:ln w="9525">
            <a:noFill/>
            <a:miter lim="800000"/>
            <a:headEnd/>
            <a:tailEnd/>
          </a:ln>
        </p:spPr>
        <p:txBody>
          <a:bodyPr wrap="square">
            <a:spAutoFit/>
          </a:bodyPr>
          <a:lstStyle/>
          <a:p>
            <a:r>
              <a:rPr lang="el-GR" sz="2800" b="1" u="sng" dirty="0" smtClean="0">
                <a:solidFill>
                  <a:srgbClr val="7030A0"/>
                </a:solidFill>
              </a:rPr>
              <a:t>Θεώρημα:</a:t>
            </a:r>
            <a:r>
              <a:rPr lang="en-US" sz="2800" dirty="0" smtClean="0">
                <a:solidFill>
                  <a:srgbClr val="7030A0"/>
                </a:solidFill>
              </a:rPr>
              <a:t>  </a:t>
            </a:r>
            <a:r>
              <a:rPr lang="el-GR" sz="2800" dirty="0" smtClean="0">
                <a:solidFill>
                  <a:srgbClr val="7030A0"/>
                </a:solidFill>
              </a:rPr>
              <a:t>Ένα απλό πολύγωνο μπορεί να </a:t>
            </a:r>
            <a:r>
              <a:rPr lang="el-GR" sz="2800" dirty="0" err="1" smtClean="0">
                <a:solidFill>
                  <a:srgbClr val="7030A0"/>
                </a:solidFill>
              </a:rPr>
              <a:t>τριγωνοποιηθεί</a:t>
            </a:r>
            <a:r>
              <a:rPr lang="el-GR" sz="2800" dirty="0" smtClean="0">
                <a:solidFill>
                  <a:srgbClr val="7030A0"/>
                </a:solidFill>
              </a:rPr>
              <a:t> σε </a:t>
            </a:r>
            <a:r>
              <a:rPr lang="en-US" sz="2800" i="1" dirty="0" smtClean="0">
                <a:solidFill>
                  <a:srgbClr val="7030A0"/>
                </a:solidFill>
              </a:rPr>
              <a:t>O</a:t>
            </a:r>
            <a:r>
              <a:rPr lang="en-US" sz="2800" dirty="0" smtClean="0">
                <a:solidFill>
                  <a:srgbClr val="7030A0"/>
                </a:solidFill>
              </a:rPr>
              <a:t>(</a:t>
            </a:r>
            <a:r>
              <a:rPr lang="en-US" sz="2800" i="1" dirty="0" smtClean="0">
                <a:solidFill>
                  <a:srgbClr val="7030A0"/>
                </a:solidFill>
              </a:rPr>
              <a:t>n </a:t>
            </a:r>
            <a:r>
              <a:rPr lang="en-US" sz="2800" dirty="0">
                <a:solidFill>
                  <a:srgbClr val="7030A0"/>
                </a:solidFill>
              </a:rPr>
              <a:t>log </a:t>
            </a:r>
            <a:r>
              <a:rPr lang="en-US" sz="2800" i="1" dirty="0">
                <a:solidFill>
                  <a:srgbClr val="7030A0"/>
                </a:solidFill>
              </a:rPr>
              <a:t>n</a:t>
            </a:r>
            <a:r>
              <a:rPr lang="en-US" sz="2800" dirty="0">
                <a:solidFill>
                  <a:srgbClr val="7030A0"/>
                </a:solidFill>
              </a:rPr>
              <a:t>) </a:t>
            </a:r>
            <a:r>
              <a:rPr lang="el-GR" sz="2800" dirty="0" smtClean="0">
                <a:solidFill>
                  <a:srgbClr val="7030A0"/>
                </a:solidFill>
              </a:rPr>
              <a:t>χρόνο και </a:t>
            </a:r>
            <a:r>
              <a:rPr lang="en-US" sz="2800" i="1" dirty="0" smtClean="0">
                <a:solidFill>
                  <a:srgbClr val="7030A0"/>
                </a:solidFill>
              </a:rPr>
              <a:t>O</a:t>
            </a:r>
            <a:r>
              <a:rPr lang="en-US" sz="2800" dirty="0" smtClean="0">
                <a:solidFill>
                  <a:srgbClr val="7030A0"/>
                </a:solidFill>
              </a:rPr>
              <a:t>(</a:t>
            </a:r>
            <a:r>
              <a:rPr lang="en-US" sz="2800" i="1" dirty="0" smtClean="0">
                <a:solidFill>
                  <a:srgbClr val="7030A0"/>
                </a:solidFill>
              </a:rPr>
              <a:t>n</a:t>
            </a:r>
            <a:r>
              <a:rPr lang="en-US" sz="2800" dirty="0">
                <a:solidFill>
                  <a:srgbClr val="7030A0"/>
                </a:solidFill>
              </a:rPr>
              <a:t>) </a:t>
            </a:r>
            <a:r>
              <a:rPr lang="el-GR" sz="2800" dirty="0" smtClean="0">
                <a:solidFill>
                  <a:srgbClr val="7030A0"/>
                </a:solidFill>
              </a:rPr>
              <a:t>χώρο</a:t>
            </a:r>
            <a:r>
              <a:rPr lang="en-US" sz="2800" dirty="0" smtClean="0">
                <a:solidFill>
                  <a:srgbClr val="7030A0"/>
                </a:solidFill>
              </a:rPr>
              <a:t>. </a:t>
            </a:r>
            <a:endParaRPr lang="en-US" sz="2800" dirty="0">
              <a:solidFill>
                <a:srgbClr val="7030A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73481"/>
                                        </p:tgtEl>
                                        <p:attrNameLst>
                                          <p:attrName>style.visibility</p:attrName>
                                        </p:attrNameLst>
                                      </p:cBhvr>
                                      <p:to>
                                        <p:strVal val="visible"/>
                                      </p:to>
                                    </p:set>
                                    <p:animEffect transition="in" filter="slide(fromBottom)">
                                      <p:cBhvr>
                                        <p:cTn id="7" dur="500"/>
                                        <p:tgtEl>
                                          <p:spTgt spid="87348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73480"/>
                                        </p:tgtEl>
                                        <p:attrNameLst>
                                          <p:attrName>style.visibility</p:attrName>
                                        </p:attrNameLst>
                                      </p:cBhvr>
                                      <p:to>
                                        <p:strVal val="visible"/>
                                      </p:to>
                                    </p:set>
                                    <p:animEffect transition="in" filter="box(in)">
                                      <p:cBhvr>
                                        <p:cTn id="12" dur="500"/>
                                        <p:tgtEl>
                                          <p:spTgt spid="873480"/>
                                        </p:tgtEl>
                                      </p:cBhvr>
                                    </p:animEffect>
                                  </p:childTnLst>
                                </p:cTn>
                              </p:par>
                            </p:childTnLst>
                          </p:cTn>
                        </p:par>
                        <p:par>
                          <p:cTn id="13" fill="hold">
                            <p:stCondLst>
                              <p:cond delay="500"/>
                            </p:stCondLst>
                            <p:childTnLst>
                              <p:par>
                                <p:cTn id="14" presetID="12" presetClass="entr" presetSubtype="4" fill="hold" grpId="0" nodeType="afterEffect">
                                  <p:stCondLst>
                                    <p:cond delay="0"/>
                                  </p:stCondLst>
                                  <p:childTnLst>
                                    <p:set>
                                      <p:cBhvr>
                                        <p:cTn id="15" dur="1" fill="hold">
                                          <p:stCondLst>
                                            <p:cond delay="0"/>
                                          </p:stCondLst>
                                        </p:cTn>
                                        <p:tgtEl>
                                          <p:spTgt spid="873482"/>
                                        </p:tgtEl>
                                        <p:attrNameLst>
                                          <p:attrName>style.visibility</p:attrName>
                                        </p:attrNameLst>
                                      </p:cBhvr>
                                      <p:to>
                                        <p:strVal val="visible"/>
                                      </p:to>
                                    </p:set>
                                    <p:animEffect transition="in" filter="slide(fromBottom)">
                                      <p:cBhvr>
                                        <p:cTn id="16" dur="500"/>
                                        <p:tgtEl>
                                          <p:spTgt spid="873482"/>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873483"/>
                                        </p:tgtEl>
                                        <p:attrNameLst>
                                          <p:attrName>style.visibility</p:attrName>
                                        </p:attrNameLst>
                                      </p:cBhvr>
                                      <p:to>
                                        <p:strVal val="visible"/>
                                      </p:to>
                                    </p:set>
                                    <p:animEffect transition="in" filter="box(in)">
                                      <p:cBhvr>
                                        <p:cTn id="21" dur="500"/>
                                        <p:tgtEl>
                                          <p:spTgt spid="873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3480" grpId="0"/>
      <p:bldP spid="873481" grpId="0"/>
      <p:bldP spid="873482" grpId="0"/>
      <p:bldP spid="873483" grpId="0"/>
    </p:bldLst>
  </p:timing>
</p:sld>
</file>

<file path=ppt/slides/slide48.xml><?xml version="1.0" encoding="utf-8"?>
<p:sld xmlns:a="http://schemas.openxmlformats.org/drawingml/2006/main" xmlns:r="http://schemas.openxmlformats.org/officeDocument/2006/relationships" xmlns:p="http://schemas.openxmlformats.org/presentationml/2006/main" show="0">
  <p:cSld>
    <p:bg>
      <p:bgPr>
        <a:solidFill>
          <a:schemeClr val="tx2">
            <a:lumMod val="50000"/>
          </a:schemeClr>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152400"/>
            <a:ext cx="7772400" cy="1143000"/>
          </a:xfrm>
        </p:spPr>
        <p:txBody>
          <a:bodyPr/>
          <a:lstStyle/>
          <a:p>
            <a:r>
              <a:rPr lang="en-US" sz="3600" smtClean="0">
                <a:solidFill>
                  <a:srgbClr val="FFFF00"/>
                </a:solidFill>
                <a:latin typeface="Arial" charset="0"/>
              </a:rPr>
              <a:t>Triangulation of a Planar Subdivision</a:t>
            </a:r>
            <a:r>
              <a:rPr lang="en-US" sz="4000" smtClean="0">
                <a:solidFill>
                  <a:srgbClr val="FFFF00"/>
                </a:solidFill>
                <a:latin typeface="Arial" charset="0"/>
              </a:rPr>
              <a:t>  </a:t>
            </a:r>
          </a:p>
        </p:txBody>
      </p:sp>
      <p:sp>
        <p:nvSpPr>
          <p:cNvPr id="43011" name="Line 3"/>
          <p:cNvSpPr>
            <a:spLocks noChangeShapeType="1"/>
          </p:cNvSpPr>
          <p:nvPr/>
        </p:nvSpPr>
        <p:spPr bwMode="auto">
          <a:xfrm>
            <a:off x="762000" y="1219200"/>
            <a:ext cx="7696200" cy="1588"/>
          </a:xfrm>
          <a:prstGeom prst="line">
            <a:avLst/>
          </a:prstGeom>
          <a:noFill/>
          <a:ln w="50800">
            <a:pattFill prst="pct80">
              <a:fgClr>
                <a:srgbClr val="00FF00"/>
              </a:fgClr>
              <a:bgClr>
                <a:srgbClr val="FFFFFF"/>
              </a:bgClr>
            </a:pattFill>
            <a:miter lim="800000"/>
            <a:headEnd/>
            <a:tailEnd/>
          </a:ln>
        </p:spPr>
        <p:txBody>
          <a:bodyPr wrap="none"/>
          <a:lstStyle/>
          <a:p>
            <a:endParaRPr lang="en-US"/>
          </a:p>
        </p:txBody>
      </p:sp>
      <p:sp>
        <p:nvSpPr>
          <p:cNvPr id="43012" name="Text Box 4"/>
          <p:cNvSpPr txBox="1">
            <a:spLocks noChangeArrowheads="1"/>
          </p:cNvSpPr>
          <p:nvPr/>
        </p:nvSpPr>
        <p:spPr bwMode="auto">
          <a:xfrm>
            <a:off x="2498725" y="1408113"/>
            <a:ext cx="184150" cy="366712"/>
          </a:xfrm>
          <a:prstGeom prst="rect">
            <a:avLst/>
          </a:prstGeom>
          <a:noFill/>
          <a:ln w="9525">
            <a:noFill/>
            <a:miter lim="800000"/>
            <a:headEnd/>
            <a:tailEnd/>
          </a:ln>
        </p:spPr>
        <p:txBody>
          <a:bodyPr wrap="none">
            <a:spAutoFit/>
          </a:bodyPr>
          <a:lstStyle/>
          <a:p>
            <a:endParaRPr lang="en-US" sz="1800"/>
          </a:p>
        </p:txBody>
      </p:sp>
      <p:sp>
        <p:nvSpPr>
          <p:cNvPr id="43013" name="Text Box 5"/>
          <p:cNvSpPr txBox="1">
            <a:spLocks noChangeArrowheads="1"/>
          </p:cNvSpPr>
          <p:nvPr/>
        </p:nvSpPr>
        <p:spPr bwMode="auto">
          <a:xfrm>
            <a:off x="685800" y="1371600"/>
            <a:ext cx="8001000" cy="822325"/>
          </a:xfrm>
          <a:prstGeom prst="rect">
            <a:avLst/>
          </a:prstGeom>
          <a:noFill/>
          <a:ln w="9525">
            <a:noFill/>
            <a:miter lim="800000"/>
            <a:headEnd/>
            <a:tailEnd/>
          </a:ln>
        </p:spPr>
        <p:txBody>
          <a:bodyPr wrap="none">
            <a:spAutoFit/>
          </a:bodyPr>
          <a:lstStyle/>
          <a:p>
            <a:r>
              <a:rPr lang="en-US">
                <a:solidFill>
                  <a:schemeClr val="bg1"/>
                </a:solidFill>
              </a:rPr>
              <a:t>The algorithm for splitting a polygon into monotone pieces</a:t>
            </a:r>
          </a:p>
          <a:p>
            <a:r>
              <a:rPr lang="en-US">
                <a:solidFill>
                  <a:schemeClr val="bg1"/>
                </a:solidFill>
              </a:rPr>
              <a:t>does </a:t>
            </a:r>
            <a:r>
              <a:rPr lang="en-US" i="1">
                <a:solidFill>
                  <a:schemeClr val="bg1"/>
                </a:solidFill>
              </a:rPr>
              <a:t>not </a:t>
            </a:r>
            <a:r>
              <a:rPr lang="en-US">
                <a:solidFill>
                  <a:schemeClr val="bg1"/>
                </a:solidFill>
              </a:rPr>
              <a:t>use the fact that the polygon was simple. </a:t>
            </a:r>
          </a:p>
        </p:txBody>
      </p:sp>
      <p:grpSp>
        <p:nvGrpSpPr>
          <p:cNvPr id="2" name="Group 8"/>
          <p:cNvGrpSpPr>
            <a:grpSpLocks/>
          </p:cNvGrpSpPr>
          <p:nvPr/>
        </p:nvGrpSpPr>
        <p:grpSpPr bwMode="auto">
          <a:xfrm>
            <a:off x="1143000" y="2286000"/>
            <a:ext cx="7769225" cy="701675"/>
            <a:chOff x="672" y="1536"/>
            <a:chExt cx="4894" cy="442"/>
          </a:xfrm>
        </p:grpSpPr>
        <p:sp>
          <p:nvSpPr>
            <p:cNvPr id="43073" name="Text Box 6"/>
            <p:cNvSpPr txBox="1">
              <a:spLocks noChangeArrowheads="1"/>
            </p:cNvSpPr>
            <p:nvPr/>
          </p:nvSpPr>
          <p:spPr bwMode="auto">
            <a:xfrm>
              <a:off x="816" y="1536"/>
              <a:ext cx="4750" cy="442"/>
            </a:xfrm>
            <a:prstGeom prst="rect">
              <a:avLst/>
            </a:prstGeom>
            <a:noFill/>
            <a:ln w="9525">
              <a:noFill/>
              <a:miter lim="800000"/>
              <a:headEnd/>
              <a:tailEnd/>
            </a:ln>
          </p:spPr>
          <p:txBody>
            <a:bodyPr wrap="none">
              <a:spAutoFit/>
            </a:bodyPr>
            <a:lstStyle/>
            <a:p>
              <a:r>
                <a:rPr lang="en-US">
                  <a:solidFill>
                    <a:schemeClr val="bg1"/>
                  </a:solidFill>
                </a:rPr>
                <a:t>The plane sweep for decomposition of a polygon into monotone </a:t>
              </a:r>
            </a:p>
            <a:p>
              <a:r>
                <a:rPr lang="en-US">
                  <a:solidFill>
                    <a:schemeClr val="bg1"/>
                  </a:solidFill>
                </a:rPr>
                <a:t>pieces takes as input only edges that lie to the left of the interior.  </a:t>
              </a:r>
            </a:p>
          </p:txBody>
        </p:sp>
        <p:sp>
          <p:nvSpPr>
            <p:cNvPr id="43074" name="AutoShape 7"/>
            <p:cNvSpPr>
              <a:spLocks noChangeArrowheads="1"/>
            </p:cNvSpPr>
            <p:nvPr/>
          </p:nvSpPr>
          <p:spPr bwMode="auto">
            <a:xfrm>
              <a:off x="672" y="1584"/>
              <a:ext cx="144" cy="144"/>
            </a:xfrm>
            <a:prstGeom prst="irregularSeal1">
              <a:avLst/>
            </a:prstGeom>
            <a:solidFill>
              <a:srgbClr val="00FF00"/>
            </a:solidFill>
            <a:ln w="9525">
              <a:solidFill>
                <a:srgbClr val="00FF00"/>
              </a:solidFill>
              <a:miter lim="800000"/>
              <a:headEnd/>
              <a:tailEnd/>
            </a:ln>
          </p:spPr>
          <p:txBody>
            <a:bodyPr wrap="none" anchor="ctr"/>
            <a:lstStyle/>
            <a:p>
              <a:endParaRPr lang="en-US"/>
            </a:p>
          </p:txBody>
        </p:sp>
      </p:grpSp>
      <p:grpSp>
        <p:nvGrpSpPr>
          <p:cNvPr id="3" name="Group 9"/>
          <p:cNvGrpSpPr>
            <a:grpSpLocks/>
          </p:cNvGrpSpPr>
          <p:nvPr/>
        </p:nvGrpSpPr>
        <p:grpSpPr bwMode="auto">
          <a:xfrm>
            <a:off x="1143000" y="3124200"/>
            <a:ext cx="7726363" cy="396875"/>
            <a:chOff x="672" y="1536"/>
            <a:chExt cx="4867" cy="250"/>
          </a:xfrm>
        </p:grpSpPr>
        <p:sp>
          <p:nvSpPr>
            <p:cNvPr id="43071" name="Text Box 10"/>
            <p:cNvSpPr txBox="1">
              <a:spLocks noChangeArrowheads="1"/>
            </p:cNvSpPr>
            <p:nvPr/>
          </p:nvSpPr>
          <p:spPr bwMode="auto">
            <a:xfrm>
              <a:off x="816" y="1536"/>
              <a:ext cx="4723" cy="250"/>
            </a:xfrm>
            <a:prstGeom prst="rect">
              <a:avLst/>
            </a:prstGeom>
            <a:noFill/>
            <a:ln w="9525">
              <a:noFill/>
              <a:miter lim="800000"/>
              <a:headEnd/>
              <a:tailEnd/>
            </a:ln>
          </p:spPr>
          <p:txBody>
            <a:bodyPr wrap="none">
              <a:spAutoFit/>
            </a:bodyPr>
            <a:lstStyle/>
            <a:p>
              <a:r>
                <a:rPr lang="en-US">
                  <a:solidFill>
                    <a:schemeClr val="bg1"/>
                  </a:solidFill>
                </a:rPr>
                <a:t>This easily generalizes to a planar subdivision in a bounding box.</a:t>
              </a:r>
            </a:p>
          </p:txBody>
        </p:sp>
        <p:sp>
          <p:nvSpPr>
            <p:cNvPr id="43072" name="AutoShape 11"/>
            <p:cNvSpPr>
              <a:spLocks noChangeArrowheads="1"/>
            </p:cNvSpPr>
            <p:nvPr/>
          </p:nvSpPr>
          <p:spPr bwMode="auto">
            <a:xfrm>
              <a:off x="672" y="1584"/>
              <a:ext cx="144" cy="144"/>
            </a:xfrm>
            <a:prstGeom prst="irregularSeal1">
              <a:avLst/>
            </a:prstGeom>
            <a:solidFill>
              <a:srgbClr val="00FF00"/>
            </a:solidFill>
            <a:ln w="9525">
              <a:solidFill>
                <a:srgbClr val="00FF00"/>
              </a:solidFill>
              <a:miter lim="800000"/>
              <a:headEnd/>
              <a:tailEnd/>
            </a:ln>
          </p:spPr>
          <p:txBody>
            <a:bodyPr wrap="none" anchor="ctr"/>
            <a:lstStyle/>
            <a:p>
              <a:endParaRPr lang="en-US"/>
            </a:p>
          </p:txBody>
        </p:sp>
      </p:grpSp>
      <p:sp>
        <p:nvSpPr>
          <p:cNvPr id="875532" name="Text Box 12"/>
          <p:cNvSpPr txBox="1">
            <a:spLocks noChangeArrowheads="1"/>
          </p:cNvSpPr>
          <p:nvPr/>
        </p:nvSpPr>
        <p:spPr bwMode="auto">
          <a:xfrm>
            <a:off x="4500563" y="4114800"/>
            <a:ext cx="4643437" cy="1552575"/>
          </a:xfrm>
          <a:prstGeom prst="rect">
            <a:avLst/>
          </a:prstGeom>
          <a:noFill/>
          <a:ln w="9525">
            <a:noFill/>
            <a:miter lim="800000"/>
            <a:headEnd/>
            <a:tailEnd/>
          </a:ln>
        </p:spPr>
        <p:txBody>
          <a:bodyPr wrap="none">
            <a:spAutoFit/>
          </a:bodyPr>
          <a:lstStyle/>
          <a:p>
            <a:r>
              <a:rPr lang="en-US">
                <a:solidFill>
                  <a:srgbClr val="FF00FF"/>
                </a:solidFill>
              </a:rPr>
              <a:t>Thus a planar subdivision with </a:t>
            </a:r>
            <a:r>
              <a:rPr lang="en-US" i="1">
                <a:solidFill>
                  <a:srgbClr val="FF00FF"/>
                </a:solidFill>
              </a:rPr>
              <a:t>n</a:t>
            </a:r>
            <a:r>
              <a:rPr lang="en-US">
                <a:solidFill>
                  <a:srgbClr val="FF00FF"/>
                </a:solidFill>
              </a:rPr>
              <a:t> </a:t>
            </a:r>
          </a:p>
          <a:p>
            <a:r>
              <a:rPr lang="en-US">
                <a:solidFill>
                  <a:srgbClr val="FF00FF"/>
                </a:solidFill>
              </a:rPr>
              <a:t>vertices can also be triangulated </a:t>
            </a:r>
          </a:p>
          <a:p>
            <a:r>
              <a:rPr lang="en-US">
                <a:solidFill>
                  <a:srgbClr val="FF00FF"/>
                </a:solidFill>
              </a:rPr>
              <a:t>in </a:t>
            </a:r>
            <a:r>
              <a:rPr lang="en-US" i="1">
                <a:solidFill>
                  <a:srgbClr val="FF00FF"/>
                </a:solidFill>
              </a:rPr>
              <a:t>O</a:t>
            </a:r>
            <a:r>
              <a:rPr lang="en-US">
                <a:solidFill>
                  <a:srgbClr val="FF00FF"/>
                </a:solidFill>
              </a:rPr>
              <a:t>(</a:t>
            </a:r>
            <a:r>
              <a:rPr lang="en-US" i="1">
                <a:solidFill>
                  <a:srgbClr val="FF00FF"/>
                </a:solidFill>
              </a:rPr>
              <a:t>n </a:t>
            </a:r>
            <a:r>
              <a:rPr lang="en-US">
                <a:solidFill>
                  <a:srgbClr val="FF00FF"/>
                </a:solidFill>
              </a:rPr>
              <a:t>log </a:t>
            </a:r>
            <a:r>
              <a:rPr lang="en-US" i="1">
                <a:solidFill>
                  <a:srgbClr val="FF00FF"/>
                </a:solidFill>
              </a:rPr>
              <a:t>n</a:t>
            </a:r>
            <a:r>
              <a:rPr lang="en-US">
                <a:solidFill>
                  <a:srgbClr val="FF00FF"/>
                </a:solidFill>
              </a:rPr>
              <a:t>) time using </a:t>
            </a:r>
            <a:r>
              <a:rPr lang="en-US" i="1">
                <a:solidFill>
                  <a:srgbClr val="FF00FF"/>
                </a:solidFill>
              </a:rPr>
              <a:t>O</a:t>
            </a:r>
            <a:r>
              <a:rPr lang="en-US">
                <a:solidFill>
                  <a:srgbClr val="FF00FF"/>
                </a:solidFill>
              </a:rPr>
              <a:t>(</a:t>
            </a:r>
            <a:r>
              <a:rPr lang="en-US" i="1">
                <a:solidFill>
                  <a:srgbClr val="FF00FF"/>
                </a:solidFill>
              </a:rPr>
              <a:t>n</a:t>
            </a:r>
            <a:r>
              <a:rPr lang="en-US">
                <a:solidFill>
                  <a:srgbClr val="FF00FF"/>
                </a:solidFill>
              </a:rPr>
              <a:t>) </a:t>
            </a:r>
          </a:p>
          <a:p>
            <a:r>
              <a:rPr lang="en-US">
                <a:solidFill>
                  <a:srgbClr val="FF00FF"/>
                </a:solidFill>
              </a:rPr>
              <a:t>storage. </a:t>
            </a:r>
          </a:p>
        </p:txBody>
      </p:sp>
      <p:sp>
        <p:nvSpPr>
          <p:cNvPr id="43017" name="Rectangle 13"/>
          <p:cNvSpPr>
            <a:spLocks noChangeArrowheads="1"/>
          </p:cNvSpPr>
          <p:nvPr/>
        </p:nvSpPr>
        <p:spPr bwMode="auto">
          <a:xfrm>
            <a:off x="152400" y="3886200"/>
            <a:ext cx="4191000" cy="2819400"/>
          </a:xfrm>
          <a:prstGeom prst="rect">
            <a:avLst/>
          </a:prstGeom>
          <a:noFill/>
          <a:ln w="9525">
            <a:solidFill>
              <a:schemeClr val="bg1"/>
            </a:solidFill>
            <a:miter lim="800000"/>
            <a:headEnd/>
            <a:tailEnd/>
          </a:ln>
        </p:spPr>
        <p:txBody>
          <a:bodyPr wrap="none" anchor="ctr"/>
          <a:lstStyle/>
          <a:p>
            <a:endParaRPr lang="en-US"/>
          </a:p>
        </p:txBody>
      </p:sp>
      <p:sp>
        <p:nvSpPr>
          <p:cNvPr id="43018" name="Freeform 14"/>
          <p:cNvSpPr>
            <a:spLocks/>
          </p:cNvSpPr>
          <p:nvPr/>
        </p:nvSpPr>
        <p:spPr bwMode="auto">
          <a:xfrm>
            <a:off x="685800" y="4419600"/>
            <a:ext cx="3124200" cy="1905000"/>
          </a:xfrm>
          <a:custGeom>
            <a:avLst/>
            <a:gdLst>
              <a:gd name="T0" fmla="*/ 240 w 1968"/>
              <a:gd name="T1" fmla="*/ 192 h 1200"/>
              <a:gd name="T2" fmla="*/ 480 w 1968"/>
              <a:gd name="T3" fmla="*/ 528 h 1200"/>
              <a:gd name="T4" fmla="*/ 720 w 1968"/>
              <a:gd name="T5" fmla="*/ 336 h 1200"/>
              <a:gd name="T6" fmla="*/ 864 w 1968"/>
              <a:gd name="T7" fmla="*/ 480 h 1200"/>
              <a:gd name="T8" fmla="*/ 1200 w 1968"/>
              <a:gd name="T9" fmla="*/ 528 h 1200"/>
              <a:gd name="T10" fmla="*/ 1056 w 1968"/>
              <a:gd name="T11" fmla="*/ 192 h 1200"/>
              <a:gd name="T12" fmla="*/ 1296 w 1968"/>
              <a:gd name="T13" fmla="*/ 0 h 1200"/>
              <a:gd name="T14" fmla="*/ 1776 w 1968"/>
              <a:gd name="T15" fmla="*/ 192 h 1200"/>
              <a:gd name="T16" fmla="*/ 1968 w 1968"/>
              <a:gd name="T17" fmla="*/ 624 h 1200"/>
              <a:gd name="T18" fmla="*/ 1920 w 1968"/>
              <a:gd name="T19" fmla="*/ 1104 h 1200"/>
              <a:gd name="T20" fmla="*/ 1536 w 1968"/>
              <a:gd name="T21" fmla="*/ 960 h 1200"/>
              <a:gd name="T22" fmla="*/ 1152 w 1968"/>
              <a:gd name="T23" fmla="*/ 1200 h 1200"/>
              <a:gd name="T24" fmla="*/ 768 w 1968"/>
              <a:gd name="T25" fmla="*/ 1200 h 1200"/>
              <a:gd name="T26" fmla="*/ 528 w 1968"/>
              <a:gd name="T27" fmla="*/ 912 h 1200"/>
              <a:gd name="T28" fmla="*/ 48 w 1968"/>
              <a:gd name="T29" fmla="*/ 1104 h 1200"/>
              <a:gd name="T30" fmla="*/ 0 w 1968"/>
              <a:gd name="T31" fmla="*/ 720 h 1200"/>
              <a:gd name="T32" fmla="*/ 480 w 1968"/>
              <a:gd name="T33" fmla="*/ 528 h 120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968"/>
              <a:gd name="T52" fmla="*/ 0 h 1200"/>
              <a:gd name="T53" fmla="*/ 1968 w 1968"/>
              <a:gd name="T54" fmla="*/ 1200 h 120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968" h="1200">
                <a:moveTo>
                  <a:pt x="240" y="192"/>
                </a:moveTo>
                <a:lnTo>
                  <a:pt x="480" y="528"/>
                </a:lnTo>
                <a:lnTo>
                  <a:pt x="720" y="336"/>
                </a:lnTo>
                <a:lnTo>
                  <a:pt x="864" y="480"/>
                </a:lnTo>
                <a:lnTo>
                  <a:pt x="1200" y="528"/>
                </a:lnTo>
                <a:lnTo>
                  <a:pt x="1056" y="192"/>
                </a:lnTo>
                <a:lnTo>
                  <a:pt x="1296" y="0"/>
                </a:lnTo>
                <a:lnTo>
                  <a:pt x="1776" y="192"/>
                </a:lnTo>
                <a:lnTo>
                  <a:pt x="1968" y="624"/>
                </a:lnTo>
                <a:lnTo>
                  <a:pt x="1920" y="1104"/>
                </a:lnTo>
                <a:lnTo>
                  <a:pt x="1536" y="960"/>
                </a:lnTo>
                <a:lnTo>
                  <a:pt x="1152" y="1200"/>
                </a:lnTo>
                <a:lnTo>
                  <a:pt x="768" y="1200"/>
                </a:lnTo>
                <a:lnTo>
                  <a:pt x="528" y="912"/>
                </a:lnTo>
                <a:lnTo>
                  <a:pt x="48" y="1104"/>
                </a:lnTo>
                <a:lnTo>
                  <a:pt x="0" y="720"/>
                </a:lnTo>
                <a:lnTo>
                  <a:pt x="480" y="528"/>
                </a:lnTo>
              </a:path>
            </a:pathLst>
          </a:custGeom>
          <a:noFill/>
          <a:ln w="25400" cap="flat" cmpd="sng">
            <a:solidFill>
              <a:srgbClr val="00FFFF"/>
            </a:solidFill>
            <a:prstDash val="solid"/>
            <a:round/>
            <a:headEnd type="none" w="med" len="med"/>
            <a:tailEnd type="none" w="med" len="med"/>
          </a:ln>
        </p:spPr>
        <p:txBody>
          <a:bodyPr/>
          <a:lstStyle/>
          <a:p>
            <a:endParaRPr lang="en-US"/>
          </a:p>
        </p:txBody>
      </p:sp>
      <p:sp>
        <p:nvSpPr>
          <p:cNvPr id="43019" name="Freeform 16"/>
          <p:cNvSpPr>
            <a:spLocks/>
          </p:cNvSpPr>
          <p:nvPr/>
        </p:nvSpPr>
        <p:spPr bwMode="auto">
          <a:xfrm>
            <a:off x="2819400" y="4953000"/>
            <a:ext cx="685800" cy="533400"/>
          </a:xfrm>
          <a:custGeom>
            <a:avLst/>
            <a:gdLst>
              <a:gd name="T0" fmla="*/ 96 w 432"/>
              <a:gd name="T1" fmla="*/ 0 h 336"/>
              <a:gd name="T2" fmla="*/ 0 w 432"/>
              <a:gd name="T3" fmla="*/ 288 h 336"/>
              <a:gd name="T4" fmla="*/ 288 w 432"/>
              <a:gd name="T5" fmla="*/ 336 h 336"/>
              <a:gd name="T6" fmla="*/ 432 w 432"/>
              <a:gd name="T7" fmla="*/ 96 h 336"/>
              <a:gd name="T8" fmla="*/ 96 w 432"/>
              <a:gd name="T9" fmla="*/ 0 h 336"/>
              <a:gd name="T10" fmla="*/ 0 60000 65536"/>
              <a:gd name="T11" fmla="*/ 0 60000 65536"/>
              <a:gd name="T12" fmla="*/ 0 60000 65536"/>
              <a:gd name="T13" fmla="*/ 0 60000 65536"/>
              <a:gd name="T14" fmla="*/ 0 60000 65536"/>
              <a:gd name="T15" fmla="*/ 0 w 432"/>
              <a:gd name="T16" fmla="*/ 0 h 336"/>
              <a:gd name="T17" fmla="*/ 432 w 432"/>
              <a:gd name="T18" fmla="*/ 336 h 336"/>
            </a:gdLst>
            <a:ahLst/>
            <a:cxnLst>
              <a:cxn ang="T10">
                <a:pos x="T0" y="T1"/>
              </a:cxn>
              <a:cxn ang="T11">
                <a:pos x="T2" y="T3"/>
              </a:cxn>
              <a:cxn ang="T12">
                <a:pos x="T4" y="T5"/>
              </a:cxn>
              <a:cxn ang="T13">
                <a:pos x="T6" y="T7"/>
              </a:cxn>
              <a:cxn ang="T14">
                <a:pos x="T8" y="T9"/>
              </a:cxn>
            </a:cxnLst>
            <a:rect l="T15" t="T16" r="T17" b="T18"/>
            <a:pathLst>
              <a:path w="432" h="336">
                <a:moveTo>
                  <a:pt x="96" y="0"/>
                </a:moveTo>
                <a:lnTo>
                  <a:pt x="0" y="288"/>
                </a:lnTo>
                <a:lnTo>
                  <a:pt x="288" y="336"/>
                </a:lnTo>
                <a:lnTo>
                  <a:pt x="432" y="96"/>
                </a:lnTo>
                <a:lnTo>
                  <a:pt x="96" y="0"/>
                </a:lnTo>
                <a:close/>
              </a:path>
            </a:pathLst>
          </a:custGeom>
          <a:noFill/>
          <a:ln w="25400" cap="flat" cmpd="sng">
            <a:solidFill>
              <a:srgbClr val="00FFFF"/>
            </a:solidFill>
            <a:prstDash val="solid"/>
            <a:round/>
            <a:headEnd type="none" w="med" len="med"/>
            <a:tailEnd type="none" w="med" len="med"/>
          </a:ln>
        </p:spPr>
        <p:txBody>
          <a:bodyPr/>
          <a:lstStyle/>
          <a:p>
            <a:endParaRPr lang="en-US"/>
          </a:p>
        </p:txBody>
      </p:sp>
      <p:sp>
        <p:nvSpPr>
          <p:cNvPr id="43020" name="Line 17"/>
          <p:cNvSpPr>
            <a:spLocks noChangeShapeType="1"/>
          </p:cNvSpPr>
          <p:nvPr/>
        </p:nvSpPr>
        <p:spPr bwMode="auto">
          <a:xfrm>
            <a:off x="3276600" y="5486400"/>
            <a:ext cx="457200" cy="685800"/>
          </a:xfrm>
          <a:prstGeom prst="line">
            <a:avLst/>
          </a:prstGeom>
          <a:noFill/>
          <a:ln w="25400">
            <a:solidFill>
              <a:srgbClr val="00FFFF"/>
            </a:solidFill>
            <a:round/>
            <a:headEnd/>
            <a:tailEnd/>
          </a:ln>
        </p:spPr>
        <p:txBody>
          <a:bodyPr/>
          <a:lstStyle/>
          <a:p>
            <a:endParaRPr lang="en-US"/>
          </a:p>
        </p:txBody>
      </p:sp>
      <p:sp>
        <p:nvSpPr>
          <p:cNvPr id="43021" name="Line 18"/>
          <p:cNvSpPr>
            <a:spLocks noChangeShapeType="1"/>
          </p:cNvSpPr>
          <p:nvPr/>
        </p:nvSpPr>
        <p:spPr bwMode="auto">
          <a:xfrm flipV="1">
            <a:off x="1981200" y="5562600"/>
            <a:ext cx="533400" cy="304800"/>
          </a:xfrm>
          <a:prstGeom prst="line">
            <a:avLst/>
          </a:prstGeom>
          <a:noFill/>
          <a:ln w="25400">
            <a:solidFill>
              <a:srgbClr val="00FFFF"/>
            </a:solidFill>
            <a:round/>
            <a:headEnd/>
            <a:tailEnd/>
          </a:ln>
        </p:spPr>
        <p:txBody>
          <a:bodyPr/>
          <a:lstStyle/>
          <a:p>
            <a:endParaRPr lang="en-US"/>
          </a:p>
        </p:txBody>
      </p:sp>
      <p:sp>
        <p:nvSpPr>
          <p:cNvPr id="43022" name="Line 19"/>
          <p:cNvSpPr>
            <a:spLocks noChangeShapeType="1"/>
          </p:cNvSpPr>
          <p:nvPr/>
        </p:nvSpPr>
        <p:spPr bwMode="auto">
          <a:xfrm flipH="1">
            <a:off x="2133600" y="5715000"/>
            <a:ext cx="152400" cy="457200"/>
          </a:xfrm>
          <a:prstGeom prst="line">
            <a:avLst/>
          </a:prstGeom>
          <a:noFill/>
          <a:ln w="25400">
            <a:solidFill>
              <a:srgbClr val="00FFFF"/>
            </a:solidFill>
            <a:round/>
            <a:headEnd/>
            <a:tailEnd/>
          </a:ln>
        </p:spPr>
        <p:txBody>
          <a:bodyPr/>
          <a:lstStyle/>
          <a:p>
            <a:endParaRPr lang="en-US"/>
          </a:p>
        </p:txBody>
      </p:sp>
      <p:sp>
        <p:nvSpPr>
          <p:cNvPr id="43023" name="Line 22"/>
          <p:cNvSpPr>
            <a:spLocks noChangeShapeType="1"/>
          </p:cNvSpPr>
          <p:nvPr/>
        </p:nvSpPr>
        <p:spPr bwMode="auto">
          <a:xfrm>
            <a:off x="685800" y="5562600"/>
            <a:ext cx="838200" cy="304800"/>
          </a:xfrm>
          <a:prstGeom prst="line">
            <a:avLst/>
          </a:prstGeom>
          <a:noFill/>
          <a:ln w="25400">
            <a:solidFill>
              <a:schemeClr val="bg1"/>
            </a:solidFill>
            <a:prstDash val="dash"/>
            <a:round/>
            <a:headEnd/>
            <a:tailEnd/>
          </a:ln>
        </p:spPr>
        <p:txBody>
          <a:bodyPr/>
          <a:lstStyle/>
          <a:p>
            <a:endParaRPr lang="en-US"/>
          </a:p>
        </p:txBody>
      </p:sp>
      <p:sp>
        <p:nvSpPr>
          <p:cNvPr id="43024" name="Line 23"/>
          <p:cNvSpPr>
            <a:spLocks noChangeShapeType="1"/>
          </p:cNvSpPr>
          <p:nvPr/>
        </p:nvSpPr>
        <p:spPr bwMode="auto">
          <a:xfrm flipH="1" flipV="1">
            <a:off x="1447800" y="5257800"/>
            <a:ext cx="76200" cy="609600"/>
          </a:xfrm>
          <a:prstGeom prst="line">
            <a:avLst/>
          </a:prstGeom>
          <a:noFill/>
          <a:ln w="25400">
            <a:solidFill>
              <a:schemeClr val="bg1"/>
            </a:solidFill>
            <a:prstDash val="dash"/>
            <a:round/>
            <a:headEnd/>
            <a:tailEnd/>
          </a:ln>
        </p:spPr>
        <p:txBody>
          <a:bodyPr/>
          <a:lstStyle/>
          <a:p>
            <a:endParaRPr lang="en-US"/>
          </a:p>
        </p:txBody>
      </p:sp>
      <p:sp>
        <p:nvSpPr>
          <p:cNvPr id="43025" name="Line 24"/>
          <p:cNvSpPr>
            <a:spLocks noChangeShapeType="1"/>
          </p:cNvSpPr>
          <p:nvPr/>
        </p:nvSpPr>
        <p:spPr bwMode="auto">
          <a:xfrm flipH="1">
            <a:off x="1524000" y="5867400"/>
            <a:ext cx="457200" cy="0"/>
          </a:xfrm>
          <a:prstGeom prst="line">
            <a:avLst/>
          </a:prstGeom>
          <a:noFill/>
          <a:ln w="25400">
            <a:solidFill>
              <a:schemeClr val="bg1"/>
            </a:solidFill>
            <a:prstDash val="dash"/>
            <a:round/>
            <a:headEnd/>
            <a:tailEnd/>
          </a:ln>
        </p:spPr>
        <p:txBody>
          <a:bodyPr/>
          <a:lstStyle/>
          <a:p>
            <a:endParaRPr lang="en-US"/>
          </a:p>
        </p:txBody>
      </p:sp>
      <p:sp>
        <p:nvSpPr>
          <p:cNvPr id="43026" name="Line 25"/>
          <p:cNvSpPr>
            <a:spLocks noChangeShapeType="1"/>
          </p:cNvSpPr>
          <p:nvPr/>
        </p:nvSpPr>
        <p:spPr bwMode="auto">
          <a:xfrm flipH="1">
            <a:off x="1905000" y="5867400"/>
            <a:ext cx="76200" cy="457200"/>
          </a:xfrm>
          <a:prstGeom prst="line">
            <a:avLst/>
          </a:prstGeom>
          <a:noFill/>
          <a:ln w="25400">
            <a:solidFill>
              <a:schemeClr val="bg1"/>
            </a:solidFill>
            <a:prstDash val="dash"/>
            <a:round/>
            <a:headEnd/>
            <a:tailEnd/>
          </a:ln>
        </p:spPr>
        <p:txBody>
          <a:bodyPr/>
          <a:lstStyle/>
          <a:p>
            <a:endParaRPr lang="en-US"/>
          </a:p>
        </p:txBody>
      </p:sp>
      <p:sp>
        <p:nvSpPr>
          <p:cNvPr id="43027" name="Line 27"/>
          <p:cNvSpPr>
            <a:spLocks noChangeShapeType="1"/>
          </p:cNvSpPr>
          <p:nvPr/>
        </p:nvSpPr>
        <p:spPr bwMode="auto">
          <a:xfrm flipH="1" flipV="1">
            <a:off x="1981200" y="5867400"/>
            <a:ext cx="152400" cy="304800"/>
          </a:xfrm>
          <a:prstGeom prst="line">
            <a:avLst/>
          </a:prstGeom>
          <a:noFill/>
          <a:ln w="25400">
            <a:solidFill>
              <a:schemeClr val="bg1"/>
            </a:solidFill>
            <a:prstDash val="dash"/>
            <a:round/>
            <a:headEnd/>
            <a:tailEnd/>
          </a:ln>
        </p:spPr>
        <p:txBody>
          <a:bodyPr/>
          <a:lstStyle/>
          <a:p>
            <a:endParaRPr lang="en-US"/>
          </a:p>
        </p:txBody>
      </p:sp>
      <p:sp>
        <p:nvSpPr>
          <p:cNvPr id="43028" name="Line 28"/>
          <p:cNvSpPr>
            <a:spLocks noChangeShapeType="1"/>
          </p:cNvSpPr>
          <p:nvPr/>
        </p:nvSpPr>
        <p:spPr bwMode="auto">
          <a:xfrm flipH="1">
            <a:off x="1905000" y="6172200"/>
            <a:ext cx="228600" cy="152400"/>
          </a:xfrm>
          <a:prstGeom prst="line">
            <a:avLst/>
          </a:prstGeom>
          <a:noFill/>
          <a:ln w="25400">
            <a:solidFill>
              <a:schemeClr val="bg1"/>
            </a:solidFill>
            <a:prstDash val="dash"/>
            <a:round/>
            <a:headEnd/>
            <a:tailEnd/>
          </a:ln>
        </p:spPr>
        <p:txBody>
          <a:bodyPr/>
          <a:lstStyle/>
          <a:p>
            <a:endParaRPr lang="en-US"/>
          </a:p>
        </p:txBody>
      </p:sp>
      <p:sp>
        <p:nvSpPr>
          <p:cNvPr id="43029" name="Line 29"/>
          <p:cNvSpPr>
            <a:spLocks noChangeShapeType="1"/>
          </p:cNvSpPr>
          <p:nvPr/>
        </p:nvSpPr>
        <p:spPr bwMode="auto">
          <a:xfrm>
            <a:off x="2133600" y="6172200"/>
            <a:ext cx="381000" cy="152400"/>
          </a:xfrm>
          <a:prstGeom prst="line">
            <a:avLst/>
          </a:prstGeom>
          <a:noFill/>
          <a:ln w="25400">
            <a:solidFill>
              <a:schemeClr val="bg1"/>
            </a:solidFill>
            <a:prstDash val="dash"/>
            <a:round/>
            <a:headEnd/>
            <a:tailEnd/>
          </a:ln>
        </p:spPr>
        <p:txBody>
          <a:bodyPr/>
          <a:lstStyle/>
          <a:p>
            <a:endParaRPr lang="en-US"/>
          </a:p>
        </p:txBody>
      </p:sp>
      <p:sp>
        <p:nvSpPr>
          <p:cNvPr id="43030" name="Line 30"/>
          <p:cNvSpPr>
            <a:spLocks noChangeShapeType="1"/>
          </p:cNvSpPr>
          <p:nvPr/>
        </p:nvSpPr>
        <p:spPr bwMode="auto">
          <a:xfrm flipV="1">
            <a:off x="1447800" y="5181600"/>
            <a:ext cx="533400" cy="76200"/>
          </a:xfrm>
          <a:prstGeom prst="line">
            <a:avLst/>
          </a:prstGeom>
          <a:noFill/>
          <a:ln w="25400">
            <a:solidFill>
              <a:schemeClr val="bg1"/>
            </a:solidFill>
            <a:prstDash val="dash"/>
            <a:round/>
            <a:headEnd/>
            <a:tailEnd/>
          </a:ln>
        </p:spPr>
        <p:txBody>
          <a:bodyPr/>
          <a:lstStyle/>
          <a:p>
            <a:endParaRPr lang="en-US"/>
          </a:p>
        </p:txBody>
      </p:sp>
      <p:sp>
        <p:nvSpPr>
          <p:cNvPr id="43031" name="Line 31"/>
          <p:cNvSpPr>
            <a:spLocks noChangeShapeType="1"/>
          </p:cNvSpPr>
          <p:nvPr/>
        </p:nvSpPr>
        <p:spPr bwMode="auto">
          <a:xfrm flipH="1" flipV="1">
            <a:off x="1447800" y="5257800"/>
            <a:ext cx="533400" cy="609600"/>
          </a:xfrm>
          <a:prstGeom prst="line">
            <a:avLst/>
          </a:prstGeom>
          <a:noFill/>
          <a:ln w="25400">
            <a:solidFill>
              <a:schemeClr val="bg1"/>
            </a:solidFill>
            <a:prstDash val="dash"/>
            <a:round/>
            <a:headEnd/>
            <a:tailEnd/>
          </a:ln>
        </p:spPr>
        <p:txBody>
          <a:bodyPr/>
          <a:lstStyle/>
          <a:p>
            <a:endParaRPr lang="en-US"/>
          </a:p>
        </p:txBody>
      </p:sp>
      <p:sp>
        <p:nvSpPr>
          <p:cNvPr id="43032" name="Line 32"/>
          <p:cNvSpPr>
            <a:spLocks noChangeShapeType="1"/>
          </p:cNvSpPr>
          <p:nvPr/>
        </p:nvSpPr>
        <p:spPr bwMode="auto">
          <a:xfrm flipV="1">
            <a:off x="1981200" y="5181600"/>
            <a:ext cx="76200" cy="685800"/>
          </a:xfrm>
          <a:prstGeom prst="line">
            <a:avLst/>
          </a:prstGeom>
          <a:noFill/>
          <a:ln w="25400">
            <a:solidFill>
              <a:schemeClr val="bg1"/>
            </a:solidFill>
            <a:prstDash val="dash"/>
            <a:round/>
            <a:headEnd/>
            <a:tailEnd/>
          </a:ln>
        </p:spPr>
        <p:txBody>
          <a:bodyPr/>
          <a:lstStyle/>
          <a:p>
            <a:endParaRPr lang="en-US"/>
          </a:p>
        </p:txBody>
      </p:sp>
      <p:sp>
        <p:nvSpPr>
          <p:cNvPr id="43033" name="Line 33"/>
          <p:cNvSpPr>
            <a:spLocks noChangeShapeType="1"/>
          </p:cNvSpPr>
          <p:nvPr/>
        </p:nvSpPr>
        <p:spPr bwMode="auto">
          <a:xfrm flipH="1" flipV="1">
            <a:off x="2057400" y="5181600"/>
            <a:ext cx="457200" cy="381000"/>
          </a:xfrm>
          <a:prstGeom prst="line">
            <a:avLst/>
          </a:prstGeom>
          <a:noFill/>
          <a:ln w="25400">
            <a:solidFill>
              <a:schemeClr val="bg1"/>
            </a:solidFill>
            <a:prstDash val="dash"/>
            <a:round/>
            <a:headEnd/>
            <a:tailEnd/>
          </a:ln>
        </p:spPr>
        <p:txBody>
          <a:bodyPr/>
          <a:lstStyle/>
          <a:p>
            <a:endParaRPr lang="en-US"/>
          </a:p>
        </p:txBody>
      </p:sp>
      <p:sp>
        <p:nvSpPr>
          <p:cNvPr id="43034" name="Line 34"/>
          <p:cNvSpPr>
            <a:spLocks noChangeShapeType="1"/>
          </p:cNvSpPr>
          <p:nvPr/>
        </p:nvSpPr>
        <p:spPr bwMode="auto">
          <a:xfrm>
            <a:off x="2286000" y="5715000"/>
            <a:ext cx="228600" cy="609600"/>
          </a:xfrm>
          <a:prstGeom prst="line">
            <a:avLst/>
          </a:prstGeom>
          <a:noFill/>
          <a:ln w="25400">
            <a:solidFill>
              <a:schemeClr val="bg1"/>
            </a:solidFill>
            <a:prstDash val="dash"/>
            <a:round/>
            <a:headEnd/>
            <a:tailEnd/>
          </a:ln>
        </p:spPr>
        <p:txBody>
          <a:bodyPr/>
          <a:lstStyle/>
          <a:p>
            <a:endParaRPr lang="en-US"/>
          </a:p>
        </p:txBody>
      </p:sp>
      <p:sp>
        <p:nvSpPr>
          <p:cNvPr id="43035" name="Line 35"/>
          <p:cNvSpPr>
            <a:spLocks noChangeShapeType="1"/>
          </p:cNvSpPr>
          <p:nvPr/>
        </p:nvSpPr>
        <p:spPr bwMode="auto">
          <a:xfrm>
            <a:off x="2514600" y="5562600"/>
            <a:ext cx="0" cy="685800"/>
          </a:xfrm>
          <a:prstGeom prst="line">
            <a:avLst/>
          </a:prstGeom>
          <a:noFill/>
          <a:ln w="25400">
            <a:solidFill>
              <a:schemeClr val="bg1"/>
            </a:solidFill>
            <a:prstDash val="dash"/>
            <a:round/>
            <a:headEnd/>
            <a:tailEnd/>
          </a:ln>
        </p:spPr>
        <p:txBody>
          <a:bodyPr/>
          <a:lstStyle/>
          <a:p>
            <a:endParaRPr lang="en-US"/>
          </a:p>
        </p:txBody>
      </p:sp>
      <p:sp>
        <p:nvSpPr>
          <p:cNvPr id="43036" name="Line 36"/>
          <p:cNvSpPr>
            <a:spLocks noChangeShapeType="1"/>
          </p:cNvSpPr>
          <p:nvPr/>
        </p:nvSpPr>
        <p:spPr bwMode="auto">
          <a:xfrm flipV="1">
            <a:off x="2514600" y="5257800"/>
            <a:ext cx="76200" cy="304800"/>
          </a:xfrm>
          <a:prstGeom prst="line">
            <a:avLst/>
          </a:prstGeom>
          <a:noFill/>
          <a:ln w="25400">
            <a:solidFill>
              <a:schemeClr val="bg1"/>
            </a:solidFill>
            <a:prstDash val="dash"/>
            <a:round/>
            <a:headEnd/>
            <a:tailEnd/>
          </a:ln>
        </p:spPr>
        <p:txBody>
          <a:bodyPr/>
          <a:lstStyle/>
          <a:p>
            <a:endParaRPr lang="en-US"/>
          </a:p>
        </p:txBody>
      </p:sp>
      <p:sp>
        <p:nvSpPr>
          <p:cNvPr id="43037" name="Line 37"/>
          <p:cNvSpPr>
            <a:spLocks noChangeShapeType="1"/>
          </p:cNvSpPr>
          <p:nvPr/>
        </p:nvSpPr>
        <p:spPr bwMode="auto">
          <a:xfrm>
            <a:off x="2590800" y="5257800"/>
            <a:ext cx="228600" cy="152400"/>
          </a:xfrm>
          <a:prstGeom prst="line">
            <a:avLst/>
          </a:prstGeom>
          <a:noFill/>
          <a:ln w="25400">
            <a:solidFill>
              <a:schemeClr val="bg1"/>
            </a:solidFill>
            <a:prstDash val="dash"/>
            <a:round/>
            <a:headEnd/>
            <a:tailEnd/>
          </a:ln>
        </p:spPr>
        <p:txBody>
          <a:bodyPr/>
          <a:lstStyle/>
          <a:p>
            <a:endParaRPr lang="en-US"/>
          </a:p>
        </p:txBody>
      </p:sp>
      <p:sp>
        <p:nvSpPr>
          <p:cNvPr id="43038" name="Line 38"/>
          <p:cNvSpPr>
            <a:spLocks noChangeShapeType="1"/>
          </p:cNvSpPr>
          <p:nvPr/>
        </p:nvSpPr>
        <p:spPr bwMode="auto">
          <a:xfrm flipV="1">
            <a:off x="2514600" y="5410200"/>
            <a:ext cx="304800" cy="152400"/>
          </a:xfrm>
          <a:prstGeom prst="line">
            <a:avLst/>
          </a:prstGeom>
          <a:noFill/>
          <a:ln w="25400">
            <a:solidFill>
              <a:schemeClr val="bg1"/>
            </a:solidFill>
            <a:prstDash val="dash"/>
            <a:round/>
            <a:headEnd/>
            <a:tailEnd/>
          </a:ln>
        </p:spPr>
        <p:txBody>
          <a:bodyPr/>
          <a:lstStyle/>
          <a:p>
            <a:endParaRPr lang="en-US"/>
          </a:p>
        </p:txBody>
      </p:sp>
      <p:sp>
        <p:nvSpPr>
          <p:cNvPr id="43039" name="Line 39"/>
          <p:cNvSpPr>
            <a:spLocks noChangeShapeType="1"/>
          </p:cNvSpPr>
          <p:nvPr/>
        </p:nvSpPr>
        <p:spPr bwMode="auto">
          <a:xfrm flipH="1">
            <a:off x="2514600" y="5410200"/>
            <a:ext cx="304800" cy="914400"/>
          </a:xfrm>
          <a:prstGeom prst="line">
            <a:avLst/>
          </a:prstGeom>
          <a:noFill/>
          <a:ln w="25400">
            <a:solidFill>
              <a:schemeClr val="bg1"/>
            </a:solidFill>
            <a:prstDash val="dash"/>
            <a:round/>
            <a:headEnd/>
            <a:tailEnd/>
          </a:ln>
        </p:spPr>
        <p:txBody>
          <a:bodyPr/>
          <a:lstStyle/>
          <a:p>
            <a:endParaRPr lang="en-US"/>
          </a:p>
        </p:txBody>
      </p:sp>
      <p:sp>
        <p:nvSpPr>
          <p:cNvPr id="43040" name="Line 40"/>
          <p:cNvSpPr>
            <a:spLocks noChangeShapeType="1"/>
          </p:cNvSpPr>
          <p:nvPr/>
        </p:nvSpPr>
        <p:spPr bwMode="auto">
          <a:xfrm>
            <a:off x="2819400" y="5410200"/>
            <a:ext cx="304800" cy="533400"/>
          </a:xfrm>
          <a:prstGeom prst="line">
            <a:avLst/>
          </a:prstGeom>
          <a:noFill/>
          <a:ln w="25400">
            <a:solidFill>
              <a:schemeClr val="bg1"/>
            </a:solidFill>
            <a:prstDash val="dash"/>
            <a:round/>
            <a:headEnd/>
            <a:tailEnd/>
          </a:ln>
        </p:spPr>
        <p:txBody>
          <a:bodyPr/>
          <a:lstStyle/>
          <a:p>
            <a:endParaRPr lang="en-US"/>
          </a:p>
        </p:txBody>
      </p:sp>
      <p:sp>
        <p:nvSpPr>
          <p:cNvPr id="43041" name="Line 41"/>
          <p:cNvSpPr>
            <a:spLocks noChangeShapeType="1"/>
          </p:cNvSpPr>
          <p:nvPr/>
        </p:nvSpPr>
        <p:spPr bwMode="auto">
          <a:xfrm flipH="1">
            <a:off x="3124200" y="5486400"/>
            <a:ext cx="152400" cy="457200"/>
          </a:xfrm>
          <a:prstGeom prst="line">
            <a:avLst/>
          </a:prstGeom>
          <a:noFill/>
          <a:ln w="25400">
            <a:solidFill>
              <a:schemeClr val="bg1"/>
            </a:solidFill>
            <a:prstDash val="dash"/>
            <a:round/>
            <a:headEnd/>
            <a:tailEnd/>
          </a:ln>
        </p:spPr>
        <p:txBody>
          <a:bodyPr/>
          <a:lstStyle/>
          <a:p>
            <a:endParaRPr lang="en-US"/>
          </a:p>
        </p:txBody>
      </p:sp>
      <p:sp>
        <p:nvSpPr>
          <p:cNvPr id="43042" name="Line 42"/>
          <p:cNvSpPr>
            <a:spLocks noChangeShapeType="1"/>
          </p:cNvSpPr>
          <p:nvPr/>
        </p:nvSpPr>
        <p:spPr bwMode="auto">
          <a:xfrm flipV="1">
            <a:off x="3276600" y="5410200"/>
            <a:ext cx="533400" cy="76200"/>
          </a:xfrm>
          <a:prstGeom prst="line">
            <a:avLst/>
          </a:prstGeom>
          <a:noFill/>
          <a:ln w="25400">
            <a:solidFill>
              <a:schemeClr val="bg1"/>
            </a:solidFill>
            <a:prstDash val="dash"/>
            <a:round/>
            <a:headEnd/>
            <a:tailEnd/>
          </a:ln>
        </p:spPr>
        <p:txBody>
          <a:bodyPr/>
          <a:lstStyle/>
          <a:p>
            <a:endParaRPr lang="en-US"/>
          </a:p>
        </p:txBody>
      </p:sp>
      <p:sp>
        <p:nvSpPr>
          <p:cNvPr id="43043" name="Line 43"/>
          <p:cNvSpPr>
            <a:spLocks noChangeShapeType="1"/>
          </p:cNvSpPr>
          <p:nvPr/>
        </p:nvSpPr>
        <p:spPr bwMode="auto">
          <a:xfrm>
            <a:off x="3505200" y="5105400"/>
            <a:ext cx="304800" cy="304800"/>
          </a:xfrm>
          <a:prstGeom prst="line">
            <a:avLst/>
          </a:prstGeom>
          <a:noFill/>
          <a:ln w="25400">
            <a:solidFill>
              <a:schemeClr val="bg1"/>
            </a:solidFill>
            <a:prstDash val="dash"/>
            <a:round/>
            <a:headEnd/>
            <a:tailEnd/>
          </a:ln>
        </p:spPr>
        <p:txBody>
          <a:bodyPr/>
          <a:lstStyle/>
          <a:p>
            <a:endParaRPr lang="en-US"/>
          </a:p>
        </p:txBody>
      </p:sp>
      <p:sp>
        <p:nvSpPr>
          <p:cNvPr id="43044" name="Line 44"/>
          <p:cNvSpPr>
            <a:spLocks noChangeShapeType="1"/>
          </p:cNvSpPr>
          <p:nvPr/>
        </p:nvSpPr>
        <p:spPr bwMode="auto">
          <a:xfrm flipV="1">
            <a:off x="3505200" y="4724400"/>
            <a:ext cx="0" cy="381000"/>
          </a:xfrm>
          <a:prstGeom prst="line">
            <a:avLst/>
          </a:prstGeom>
          <a:noFill/>
          <a:ln w="25400">
            <a:solidFill>
              <a:schemeClr val="bg1"/>
            </a:solidFill>
            <a:prstDash val="dash"/>
            <a:round/>
            <a:headEnd/>
            <a:tailEnd/>
          </a:ln>
        </p:spPr>
        <p:txBody>
          <a:bodyPr/>
          <a:lstStyle/>
          <a:p>
            <a:endParaRPr lang="en-US"/>
          </a:p>
        </p:txBody>
      </p:sp>
      <p:sp>
        <p:nvSpPr>
          <p:cNvPr id="43045" name="Line 45"/>
          <p:cNvSpPr>
            <a:spLocks noChangeShapeType="1"/>
          </p:cNvSpPr>
          <p:nvPr/>
        </p:nvSpPr>
        <p:spPr bwMode="auto">
          <a:xfrm flipV="1">
            <a:off x="2971800" y="4724400"/>
            <a:ext cx="533400" cy="228600"/>
          </a:xfrm>
          <a:prstGeom prst="line">
            <a:avLst/>
          </a:prstGeom>
          <a:noFill/>
          <a:ln w="25400">
            <a:solidFill>
              <a:schemeClr val="bg1"/>
            </a:solidFill>
            <a:prstDash val="dash"/>
            <a:round/>
            <a:headEnd/>
            <a:tailEnd/>
          </a:ln>
        </p:spPr>
        <p:txBody>
          <a:bodyPr/>
          <a:lstStyle/>
          <a:p>
            <a:endParaRPr lang="en-US"/>
          </a:p>
        </p:txBody>
      </p:sp>
      <p:sp>
        <p:nvSpPr>
          <p:cNvPr id="43046" name="Line 46"/>
          <p:cNvSpPr>
            <a:spLocks noChangeShapeType="1"/>
          </p:cNvSpPr>
          <p:nvPr/>
        </p:nvSpPr>
        <p:spPr bwMode="auto">
          <a:xfrm flipH="1" flipV="1">
            <a:off x="2743200" y="4419600"/>
            <a:ext cx="228600" cy="533400"/>
          </a:xfrm>
          <a:prstGeom prst="line">
            <a:avLst/>
          </a:prstGeom>
          <a:noFill/>
          <a:ln w="25400">
            <a:solidFill>
              <a:schemeClr val="bg1"/>
            </a:solidFill>
            <a:prstDash val="dash"/>
            <a:round/>
            <a:headEnd/>
            <a:tailEnd/>
          </a:ln>
        </p:spPr>
        <p:txBody>
          <a:bodyPr/>
          <a:lstStyle/>
          <a:p>
            <a:endParaRPr lang="en-US"/>
          </a:p>
        </p:txBody>
      </p:sp>
      <p:sp>
        <p:nvSpPr>
          <p:cNvPr id="43047" name="Line 47"/>
          <p:cNvSpPr>
            <a:spLocks noChangeShapeType="1"/>
          </p:cNvSpPr>
          <p:nvPr/>
        </p:nvSpPr>
        <p:spPr bwMode="auto">
          <a:xfrm flipH="1" flipV="1">
            <a:off x="2362200" y="4724400"/>
            <a:ext cx="609600" cy="228600"/>
          </a:xfrm>
          <a:prstGeom prst="line">
            <a:avLst/>
          </a:prstGeom>
          <a:noFill/>
          <a:ln w="25400">
            <a:solidFill>
              <a:schemeClr val="bg1"/>
            </a:solidFill>
            <a:prstDash val="dash"/>
            <a:round/>
            <a:headEnd/>
            <a:tailEnd/>
          </a:ln>
        </p:spPr>
        <p:txBody>
          <a:bodyPr/>
          <a:lstStyle/>
          <a:p>
            <a:endParaRPr lang="en-US"/>
          </a:p>
        </p:txBody>
      </p:sp>
      <p:sp>
        <p:nvSpPr>
          <p:cNvPr id="43048" name="Line 48"/>
          <p:cNvSpPr>
            <a:spLocks noChangeShapeType="1"/>
          </p:cNvSpPr>
          <p:nvPr/>
        </p:nvSpPr>
        <p:spPr bwMode="auto">
          <a:xfrm flipV="1">
            <a:off x="2590800" y="4953000"/>
            <a:ext cx="381000" cy="304800"/>
          </a:xfrm>
          <a:prstGeom prst="line">
            <a:avLst/>
          </a:prstGeom>
          <a:noFill/>
          <a:ln w="25400">
            <a:solidFill>
              <a:schemeClr val="bg1"/>
            </a:solidFill>
            <a:prstDash val="dash"/>
            <a:round/>
            <a:headEnd/>
            <a:tailEnd/>
          </a:ln>
        </p:spPr>
        <p:txBody>
          <a:bodyPr/>
          <a:lstStyle/>
          <a:p>
            <a:endParaRPr lang="en-US"/>
          </a:p>
        </p:txBody>
      </p:sp>
      <p:sp>
        <p:nvSpPr>
          <p:cNvPr id="43049" name="Line 49"/>
          <p:cNvSpPr>
            <a:spLocks noChangeShapeType="1"/>
          </p:cNvSpPr>
          <p:nvPr/>
        </p:nvSpPr>
        <p:spPr bwMode="auto">
          <a:xfrm flipV="1">
            <a:off x="2514600" y="6172200"/>
            <a:ext cx="1219200" cy="152400"/>
          </a:xfrm>
          <a:prstGeom prst="line">
            <a:avLst/>
          </a:prstGeom>
          <a:noFill/>
          <a:ln w="25400">
            <a:solidFill>
              <a:schemeClr val="bg1"/>
            </a:solidFill>
            <a:prstDash val="dash"/>
            <a:round/>
            <a:headEnd/>
            <a:tailEnd/>
          </a:ln>
        </p:spPr>
        <p:txBody>
          <a:bodyPr/>
          <a:lstStyle/>
          <a:p>
            <a:endParaRPr lang="en-US"/>
          </a:p>
        </p:txBody>
      </p:sp>
      <p:sp>
        <p:nvSpPr>
          <p:cNvPr id="43050" name="Line 50"/>
          <p:cNvSpPr>
            <a:spLocks noChangeShapeType="1"/>
          </p:cNvSpPr>
          <p:nvPr/>
        </p:nvSpPr>
        <p:spPr bwMode="auto">
          <a:xfrm>
            <a:off x="762000" y="6172200"/>
            <a:ext cx="1143000" cy="152400"/>
          </a:xfrm>
          <a:prstGeom prst="line">
            <a:avLst/>
          </a:prstGeom>
          <a:noFill/>
          <a:ln w="25400">
            <a:solidFill>
              <a:schemeClr val="bg1"/>
            </a:solidFill>
            <a:prstDash val="dash"/>
            <a:round/>
            <a:headEnd/>
            <a:tailEnd/>
          </a:ln>
        </p:spPr>
        <p:txBody>
          <a:bodyPr/>
          <a:lstStyle/>
          <a:p>
            <a:endParaRPr lang="en-US"/>
          </a:p>
        </p:txBody>
      </p:sp>
      <p:sp>
        <p:nvSpPr>
          <p:cNvPr id="43051" name="Line 51"/>
          <p:cNvSpPr>
            <a:spLocks noChangeShapeType="1"/>
          </p:cNvSpPr>
          <p:nvPr/>
        </p:nvSpPr>
        <p:spPr bwMode="auto">
          <a:xfrm flipV="1">
            <a:off x="1828800" y="4724400"/>
            <a:ext cx="533400" cy="228600"/>
          </a:xfrm>
          <a:prstGeom prst="line">
            <a:avLst/>
          </a:prstGeom>
          <a:noFill/>
          <a:ln w="25400">
            <a:solidFill>
              <a:schemeClr val="bg1"/>
            </a:solidFill>
            <a:prstDash val="dash"/>
            <a:round/>
            <a:headEnd/>
            <a:tailEnd/>
          </a:ln>
        </p:spPr>
        <p:txBody>
          <a:bodyPr/>
          <a:lstStyle/>
          <a:p>
            <a:endParaRPr lang="en-US"/>
          </a:p>
        </p:txBody>
      </p:sp>
      <p:sp>
        <p:nvSpPr>
          <p:cNvPr id="43052" name="Line 52"/>
          <p:cNvSpPr>
            <a:spLocks noChangeShapeType="1"/>
          </p:cNvSpPr>
          <p:nvPr/>
        </p:nvSpPr>
        <p:spPr bwMode="auto">
          <a:xfrm flipV="1">
            <a:off x="1066800" y="4419600"/>
            <a:ext cx="1676400" cy="304800"/>
          </a:xfrm>
          <a:prstGeom prst="line">
            <a:avLst/>
          </a:prstGeom>
          <a:noFill/>
          <a:ln w="25400">
            <a:solidFill>
              <a:schemeClr val="bg1"/>
            </a:solidFill>
            <a:prstDash val="dash"/>
            <a:round/>
            <a:headEnd/>
            <a:tailEnd/>
          </a:ln>
        </p:spPr>
        <p:txBody>
          <a:bodyPr/>
          <a:lstStyle/>
          <a:p>
            <a:endParaRPr lang="en-US"/>
          </a:p>
        </p:txBody>
      </p:sp>
      <p:sp>
        <p:nvSpPr>
          <p:cNvPr id="43053" name="Line 53"/>
          <p:cNvSpPr>
            <a:spLocks noChangeShapeType="1"/>
          </p:cNvSpPr>
          <p:nvPr/>
        </p:nvSpPr>
        <p:spPr bwMode="auto">
          <a:xfrm flipH="1" flipV="1">
            <a:off x="1066800" y="4724400"/>
            <a:ext cx="762000" cy="228600"/>
          </a:xfrm>
          <a:prstGeom prst="line">
            <a:avLst/>
          </a:prstGeom>
          <a:noFill/>
          <a:ln w="25400">
            <a:solidFill>
              <a:schemeClr val="bg1"/>
            </a:solidFill>
            <a:prstDash val="dash"/>
            <a:round/>
            <a:headEnd/>
            <a:tailEnd/>
          </a:ln>
        </p:spPr>
        <p:txBody>
          <a:bodyPr/>
          <a:lstStyle/>
          <a:p>
            <a:endParaRPr lang="en-US"/>
          </a:p>
        </p:txBody>
      </p:sp>
      <p:sp>
        <p:nvSpPr>
          <p:cNvPr id="43054" name="Line 54"/>
          <p:cNvSpPr>
            <a:spLocks noChangeShapeType="1"/>
          </p:cNvSpPr>
          <p:nvPr/>
        </p:nvSpPr>
        <p:spPr bwMode="auto">
          <a:xfrm>
            <a:off x="1828800" y="4953000"/>
            <a:ext cx="762000" cy="304800"/>
          </a:xfrm>
          <a:prstGeom prst="line">
            <a:avLst/>
          </a:prstGeom>
          <a:noFill/>
          <a:ln w="25400">
            <a:solidFill>
              <a:schemeClr val="bg1"/>
            </a:solidFill>
            <a:prstDash val="dash"/>
            <a:round/>
            <a:headEnd/>
            <a:tailEnd/>
          </a:ln>
        </p:spPr>
        <p:txBody>
          <a:bodyPr/>
          <a:lstStyle/>
          <a:p>
            <a:endParaRPr lang="en-US"/>
          </a:p>
        </p:txBody>
      </p:sp>
      <p:sp>
        <p:nvSpPr>
          <p:cNvPr id="43055" name="Line 55"/>
          <p:cNvSpPr>
            <a:spLocks noChangeShapeType="1"/>
          </p:cNvSpPr>
          <p:nvPr/>
        </p:nvSpPr>
        <p:spPr bwMode="auto">
          <a:xfrm>
            <a:off x="1143000" y="4724400"/>
            <a:ext cx="1219200" cy="0"/>
          </a:xfrm>
          <a:prstGeom prst="line">
            <a:avLst/>
          </a:prstGeom>
          <a:noFill/>
          <a:ln w="25400">
            <a:solidFill>
              <a:schemeClr val="bg1"/>
            </a:solidFill>
            <a:prstDash val="dash"/>
            <a:round/>
            <a:headEnd/>
            <a:tailEnd/>
          </a:ln>
        </p:spPr>
        <p:txBody>
          <a:bodyPr/>
          <a:lstStyle/>
          <a:p>
            <a:endParaRPr lang="en-US"/>
          </a:p>
        </p:txBody>
      </p:sp>
      <p:sp>
        <p:nvSpPr>
          <p:cNvPr id="43056" name="Line 56"/>
          <p:cNvSpPr>
            <a:spLocks noChangeShapeType="1"/>
          </p:cNvSpPr>
          <p:nvPr/>
        </p:nvSpPr>
        <p:spPr bwMode="auto">
          <a:xfrm flipH="1">
            <a:off x="685800" y="4724400"/>
            <a:ext cx="381000" cy="838200"/>
          </a:xfrm>
          <a:prstGeom prst="line">
            <a:avLst/>
          </a:prstGeom>
          <a:noFill/>
          <a:ln w="25400">
            <a:solidFill>
              <a:schemeClr val="bg1"/>
            </a:solidFill>
            <a:prstDash val="dash"/>
            <a:round/>
            <a:headEnd/>
            <a:tailEnd/>
          </a:ln>
        </p:spPr>
        <p:txBody>
          <a:bodyPr/>
          <a:lstStyle/>
          <a:p>
            <a:endParaRPr lang="en-US"/>
          </a:p>
        </p:txBody>
      </p:sp>
      <p:sp>
        <p:nvSpPr>
          <p:cNvPr id="43057" name="Line 57"/>
          <p:cNvSpPr>
            <a:spLocks noChangeShapeType="1"/>
          </p:cNvSpPr>
          <p:nvPr/>
        </p:nvSpPr>
        <p:spPr bwMode="auto">
          <a:xfrm flipH="1" flipV="1">
            <a:off x="152400" y="3886200"/>
            <a:ext cx="914400" cy="838200"/>
          </a:xfrm>
          <a:prstGeom prst="line">
            <a:avLst/>
          </a:prstGeom>
          <a:noFill/>
          <a:ln w="25400">
            <a:solidFill>
              <a:schemeClr val="bg1"/>
            </a:solidFill>
            <a:prstDash val="dash"/>
            <a:round/>
            <a:headEnd/>
            <a:tailEnd/>
          </a:ln>
        </p:spPr>
        <p:txBody>
          <a:bodyPr/>
          <a:lstStyle/>
          <a:p>
            <a:endParaRPr lang="en-US"/>
          </a:p>
        </p:txBody>
      </p:sp>
      <p:sp>
        <p:nvSpPr>
          <p:cNvPr id="43058" name="Line 58"/>
          <p:cNvSpPr>
            <a:spLocks noChangeShapeType="1"/>
          </p:cNvSpPr>
          <p:nvPr/>
        </p:nvSpPr>
        <p:spPr bwMode="auto">
          <a:xfrm flipV="1">
            <a:off x="2743200" y="3886200"/>
            <a:ext cx="1600200" cy="533400"/>
          </a:xfrm>
          <a:prstGeom prst="line">
            <a:avLst/>
          </a:prstGeom>
          <a:noFill/>
          <a:ln w="25400">
            <a:solidFill>
              <a:schemeClr val="bg1"/>
            </a:solidFill>
            <a:prstDash val="dash"/>
            <a:round/>
            <a:headEnd/>
            <a:tailEnd/>
          </a:ln>
        </p:spPr>
        <p:txBody>
          <a:bodyPr/>
          <a:lstStyle/>
          <a:p>
            <a:endParaRPr lang="en-US"/>
          </a:p>
        </p:txBody>
      </p:sp>
      <p:sp>
        <p:nvSpPr>
          <p:cNvPr id="43059" name="Line 59"/>
          <p:cNvSpPr>
            <a:spLocks noChangeShapeType="1"/>
          </p:cNvSpPr>
          <p:nvPr/>
        </p:nvSpPr>
        <p:spPr bwMode="auto">
          <a:xfrm flipH="1" flipV="1">
            <a:off x="152400" y="3886200"/>
            <a:ext cx="2590800" cy="533400"/>
          </a:xfrm>
          <a:prstGeom prst="line">
            <a:avLst/>
          </a:prstGeom>
          <a:noFill/>
          <a:ln w="25400">
            <a:solidFill>
              <a:schemeClr val="bg1"/>
            </a:solidFill>
            <a:prstDash val="dash"/>
            <a:round/>
            <a:headEnd/>
            <a:tailEnd/>
          </a:ln>
        </p:spPr>
        <p:txBody>
          <a:bodyPr/>
          <a:lstStyle/>
          <a:p>
            <a:endParaRPr lang="en-US"/>
          </a:p>
        </p:txBody>
      </p:sp>
      <p:sp>
        <p:nvSpPr>
          <p:cNvPr id="43060" name="Line 60"/>
          <p:cNvSpPr>
            <a:spLocks noChangeShapeType="1"/>
          </p:cNvSpPr>
          <p:nvPr/>
        </p:nvSpPr>
        <p:spPr bwMode="auto">
          <a:xfrm flipH="1" flipV="1">
            <a:off x="152400" y="3886200"/>
            <a:ext cx="533400" cy="1676400"/>
          </a:xfrm>
          <a:prstGeom prst="line">
            <a:avLst/>
          </a:prstGeom>
          <a:noFill/>
          <a:ln w="25400">
            <a:solidFill>
              <a:schemeClr val="bg1"/>
            </a:solidFill>
            <a:prstDash val="dash"/>
            <a:round/>
            <a:headEnd/>
            <a:tailEnd/>
          </a:ln>
        </p:spPr>
        <p:txBody>
          <a:bodyPr/>
          <a:lstStyle/>
          <a:p>
            <a:endParaRPr lang="en-US"/>
          </a:p>
        </p:txBody>
      </p:sp>
      <p:sp>
        <p:nvSpPr>
          <p:cNvPr id="43061" name="Line 61"/>
          <p:cNvSpPr>
            <a:spLocks noChangeShapeType="1"/>
          </p:cNvSpPr>
          <p:nvPr/>
        </p:nvSpPr>
        <p:spPr bwMode="auto">
          <a:xfrm flipH="1">
            <a:off x="152400" y="5562600"/>
            <a:ext cx="533400" cy="1143000"/>
          </a:xfrm>
          <a:prstGeom prst="line">
            <a:avLst/>
          </a:prstGeom>
          <a:noFill/>
          <a:ln w="25400">
            <a:solidFill>
              <a:schemeClr val="bg1"/>
            </a:solidFill>
            <a:prstDash val="dash"/>
            <a:round/>
            <a:headEnd/>
            <a:tailEnd/>
          </a:ln>
        </p:spPr>
        <p:txBody>
          <a:bodyPr/>
          <a:lstStyle/>
          <a:p>
            <a:endParaRPr lang="en-US"/>
          </a:p>
        </p:txBody>
      </p:sp>
      <p:sp>
        <p:nvSpPr>
          <p:cNvPr id="43062" name="Line 62"/>
          <p:cNvSpPr>
            <a:spLocks noChangeShapeType="1"/>
          </p:cNvSpPr>
          <p:nvPr/>
        </p:nvSpPr>
        <p:spPr bwMode="auto">
          <a:xfrm flipH="1">
            <a:off x="228600" y="6172200"/>
            <a:ext cx="533400" cy="457200"/>
          </a:xfrm>
          <a:prstGeom prst="line">
            <a:avLst/>
          </a:prstGeom>
          <a:noFill/>
          <a:ln w="25400">
            <a:solidFill>
              <a:schemeClr val="bg1"/>
            </a:solidFill>
            <a:prstDash val="dash"/>
            <a:round/>
            <a:headEnd/>
            <a:tailEnd/>
          </a:ln>
        </p:spPr>
        <p:txBody>
          <a:bodyPr/>
          <a:lstStyle/>
          <a:p>
            <a:endParaRPr lang="en-US"/>
          </a:p>
        </p:txBody>
      </p:sp>
      <p:sp>
        <p:nvSpPr>
          <p:cNvPr id="43063" name="Line 63"/>
          <p:cNvSpPr>
            <a:spLocks noChangeShapeType="1"/>
          </p:cNvSpPr>
          <p:nvPr/>
        </p:nvSpPr>
        <p:spPr bwMode="auto">
          <a:xfrm flipH="1">
            <a:off x="228600" y="6324600"/>
            <a:ext cx="1676400" cy="304800"/>
          </a:xfrm>
          <a:prstGeom prst="line">
            <a:avLst/>
          </a:prstGeom>
          <a:noFill/>
          <a:ln w="25400">
            <a:solidFill>
              <a:schemeClr val="bg1"/>
            </a:solidFill>
            <a:prstDash val="dash"/>
            <a:round/>
            <a:headEnd/>
            <a:tailEnd/>
          </a:ln>
        </p:spPr>
        <p:txBody>
          <a:bodyPr/>
          <a:lstStyle/>
          <a:p>
            <a:endParaRPr lang="en-US"/>
          </a:p>
        </p:txBody>
      </p:sp>
      <p:sp>
        <p:nvSpPr>
          <p:cNvPr id="43064" name="Line 64"/>
          <p:cNvSpPr>
            <a:spLocks noChangeShapeType="1"/>
          </p:cNvSpPr>
          <p:nvPr/>
        </p:nvSpPr>
        <p:spPr bwMode="auto">
          <a:xfrm>
            <a:off x="2514600" y="6324600"/>
            <a:ext cx="1828800" cy="381000"/>
          </a:xfrm>
          <a:prstGeom prst="line">
            <a:avLst/>
          </a:prstGeom>
          <a:noFill/>
          <a:ln w="25400">
            <a:solidFill>
              <a:schemeClr val="bg1"/>
            </a:solidFill>
            <a:prstDash val="dash"/>
            <a:round/>
            <a:headEnd/>
            <a:tailEnd/>
          </a:ln>
        </p:spPr>
        <p:txBody>
          <a:bodyPr/>
          <a:lstStyle/>
          <a:p>
            <a:endParaRPr lang="en-US"/>
          </a:p>
        </p:txBody>
      </p:sp>
      <p:sp>
        <p:nvSpPr>
          <p:cNvPr id="43065" name="Line 65"/>
          <p:cNvSpPr>
            <a:spLocks noChangeShapeType="1"/>
          </p:cNvSpPr>
          <p:nvPr/>
        </p:nvSpPr>
        <p:spPr bwMode="auto">
          <a:xfrm>
            <a:off x="1905000" y="6324600"/>
            <a:ext cx="2286000" cy="381000"/>
          </a:xfrm>
          <a:prstGeom prst="line">
            <a:avLst/>
          </a:prstGeom>
          <a:noFill/>
          <a:ln w="25400">
            <a:solidFill>
              <a:schemeClr val="bg1"/>
            </a:solidFill>
            <a:prstDash val="dash"/>
            <a:round/>
            <a:headEnd/>
            <a:tailEnd/>
          </a:ln>
        </p:spPr>
        <p:txBody>
          <a:bodyPr/>
          <a:lstStyle/>
          <a:p>
            <a:endParaRPr lang="en-US"/>
          </a:p>
        </p:txBody>
      </p:sp>
      <p:sp>
        <p:nvSpPr>
          <p:cNvPr id="43066" name="Line 66"/>
          <p:cNvSpPr>
            <a:spLocks noChangeShapeType="1"/>
          </p:cNvSpPr>
          <p:nvPr/>
        </p:nvSpPr>
        <p:spPr bwMode="auto">
          <a:xfrm>
            <a:off x="3733800" y="6172200"/>
            <a:ext cx="609600" cy="533400"/>
          </a:xfrm>
          <a:prstGeom prst="line">
            <a:avLst/>
          </a:prstGeom>
          <a:noFill/>
          <a:ln w="25400">
            <a:solidFill>
              <a:schemeClr val="bg1"/>
            </a:solidFill>
            <a:prstDash val="dash"/>
            <a:round/>
            <a:headEnd/>
            <a:tailEnd/>
          </a:ln>
        </p:spPr>
        <p:txBody>
          <a:bodyPr/>
          <a:lstStyle/>
          <a:p>
            <a:endParaRPr lang="en-US"/>
          </a:p>
        </p:txBody>
      </p:sp>
      <p:sp>
        <p:nvSpPr>
          <p:cNvPr id="43067" name="Line 67"/>
          <p:cNvSpPr>
            <a:spLocks noChangeShapeType="1"/>
          </p:cNvSpPr>
          <p:nvPr/>
        </p:nvSpPr>
        <p:spPr bwMode="auto">
          <a:xfrm>
            <a:off x="3810000" y="5410200"/>
            <a:ext cx="533400" cy="1295400"/>
          </a:xfrm>
          <a:prstGeom prst="line">
            <a:avLst/>
          </a:prstGeom>
          <a:noFill/>
          <a:ln w="25400">
            <a:solidFill>
              <a:schemeClr val="bg1"/>
            </a:solidFill>
            <a:prstDash val="dash"/>
            <a:round/>
            <a:headEnd/>
            <a:tailEnd/>
          </a:ln>
        </p:spPr>
        <p:txBody>
          <a:bodyPr/>
          <a:lstStyle/>
          <a:p>
            <a:endParaRPr lang="en-US"/>
          </a:p>
        </p:txBody>
      </p:sp>
      <p:sp>
        <p:nvSpPr>
          <p:cNvPr id="43068" name="Line 68"/>
          <p:cNvSpPr>
            <a:spLocks noChangeShapeType="1"/>
          </p:cNvSpPr>
          <p:nvPr/>
        </p:nvSpPr>
        <p:spPr bwMode="auto">
          <a:xfrm flipV="1">
            <a:off x="3810000" y="3886200"/>
            <a:ext cx="533400" cy="1447800"/>
          </a:xfrm>
          <a:prstGeom prst="line">
            <a:avLst/>
          </a:prstGeom>
          <a:noFill/>
          <a:ln w="25400">
            <a:solidFill>
              <a:schemeClr val="bg1"/>
            </a:solidFill>
            <a:prstDash val="dash"/>
            <a:round/>
            <a:headEnd/>
            <a:tailEnd/>
          </a:ln>
        </p:spPr>
        <p:txBody>
          <a:bodyPr/>
          <a:lstStyle/>
          <a:p>
            <a:endParaRPr lang="en-US"/>
          </a:p>
        </p:txBody>
      </p:sp>
      <p:sp>
        <p:nvSpPr>
          <p:cNvPr id="43069" name="Line 69"/>
          <p:cNvSpPr>
            <a:spLocks noChangeShapeType="1"/>
          </p:cNvSpPr>
          <p:nvPr/>
        </p:nvSpPr>
        <p:spPr bwMode="auto">
          <a:xfrm flipV="1">
            <a:off x="3505200" y="3886200"/>
            <a:ext cx="838200" cy="838200"/>
          </a:xfrm>
          <a:prstGeom prst="line">
            <a:avLst/>
          </a:prstGeom>
          <a:noFill/>
          <a:ln w="25400">
            <a:solidFill>
              <a:schemeClr val="bg1"/>
            </a:solidFill>
            <a:prstDash val="dash"/>
            <a:round/>
            <a:headEnd/>
            <a:tailEnd/>
          </a:ln>
        </p:spPr>
        <p:txBody>
          <a:bodyPr/>
          <a:lstStyle/>
          <a:p>
            <a:endParaRPr lang="en-US"/>
          </a:p>
        </p:txBody>
      </p:sp>
      <p:sp>
        <p:nvSpPr>
          <p:cNvPr id="43070" name="Line 70"/>
          <p:cNvSpPr>
            <a:spLocks noChangeShapeType="1"/>
          </p:cNvSpPr>
          <p:nvPr/>
        </p:nvSpPr>
        <p:spPr bwMode="auto">
          <a:xfrm flipV="1">
            <a:off x="2819400" y="5105400"/>
            <a:ext cx="685800" cy="304800"/>
          </a:xfrm>
          <a:prstGeom prst="line">
            <a:avLst/>
          </a:prstGeom>
          <a:noFill/>
          <a:ln w="25400">
            <a:solidFill>
              <a:schemeClr val="bg1"/>
            </a:solidFill>
            <a:prstDash val="dash"/>
            <a:round/>
            <a:headEnd/>
            <a:tailEnd/>
          </a:ln>
        </p:spPr>
        <p:txBody>
          <a:bodyP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875532"/>
                                        </p:tgtEl>
                                        <p:attrNameLst>
                                          <p:attrName>style.visibility</p:attrName>
                                        </p:attrNameLst>
                                      </p:cBhvr>
                                      <p:to>
                                        <p:strVal val="visible"/>
                                      </p:to>
                                    </p:set>
                                    <p:animEffect transition="in" filter="diamond(in)">
                                      <p:cBhvr>
                                        <p:cTn id="17" dur="2000"/>
                                        <p:tgtEl>
                                          <p:spTgt spid="8755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5532" grpId="0"/>
    </p:bld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a:xfrm>
            <a:off x="685800" y="2286000"/>
            <a:ext cx="7772400" cy="1143000"/>
          </a:xfrm>
          <a:solidFill>
            <a:srgbClr val="FFCCFF"/>
          </a:solidFill>
          <a:ln w="76200">
            <a:pattFill prst="pct75">
              <a:fgClr>
                <a:schemeClr val="accent2"/>
              </a:fgClr>
              <a:bgClr>
                <a:srgbClr val="FFFFFF"/>
              </a:bgClr>
            </a:pattFill>
            <a:miter lim="800000"/>
            <a:headEnd/>
            <a:tailEnd/>
          </a:ln>
        </p:spPr>
        <p:txBody>
          <a:bodyPr/>
          <a:lstStyle/>
          <a:p>
            <a:pPr eaLnBrk="1" hangingPunct="1"/>
            <a:r>
              <a:rPr lang="en-US" sz="6000" smtClean="0">
                <a:solidFill>
                  <a:schemeClr val="accent2"/>
                </a:solidFill>
                <a:latin typeface="Arial Rounded MT Bold" pitchFamily="34" charset="0"/>
              </a:rPr>
              <a:t>Exercises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62000" y="0"/>
            <a:ext cx="7772400" cy="609600"/>
          </a:xfrm>
          <a:solidFill>
            <a:srgbClr val="CCFF99"/>
          </a:solidFill>
          <a:ln>
            <a:solidFill>
              <a:schemeClr val="tx1"/>
            </a:solidFill>
            <a:miter lim="800000"/>
            <a:headEnd/>
            <a:tailEnd/>
          </a:ln>
        </p:spPr>
        <p:txBody>
          <a:bodyPr>
            <a:noAutofit/>
          </a:bodyPr>
          <a:lstStyle/>
          <a:p>
            <a:pPr eaLnBrk="1" hangingPunct="1"/>
            <a:r>
              <a:rPr lang="el-GR" sz="3200" dirty="0" smtClean="0">
                <a:latin typeface="Arial" charset="0"/>
              </a:rPr>
              <a:t>Το Πρόβλημα της Πινακοθήκης</a:t>
            </a:r>
            <a:endParaRPr lang="en-US" sz="2800" dirty="0" smtClean="0">
              <a:latin typeface="Arial" charset="0"/>
            </a:endParaRPr>
          </a:p>
        </p:txBody>
      </p:sp>
      <p:sp>
        <p:nvSpPr>
          <p:cNvPr id="47111" name="Rectangle 7"/>
          <p:cNvSpPr>
            <a:spLocks noChangeArrowheads="1"/>
          </p:cNvSpPr>
          <p:nvPr/>
        </p:nvSpPr>
        <p:spPr bwMode="auto">
          <a:xfrm>
            <a:off x="0" y="609600"/>
            <a:ext cx="9144000" cy="6370975"/>
          </a:xfrm>
          <a:prstGeom prst="rect">
            <a:avLst/>
          </a:prstGeom>
          <a:solidFill>
            <a:srgbClr val="99FFCC"/>
          </a:solidFill>
          <a:ln>
            <a:noFill/>
          </a:ln>
          <a:effectLst/>
          <a:extLst>
            <a:ext uri="{91240B29-F687-4F45-9708-019B960494DF}">
              <a14:hiddenLine xmlns:a14="http://schemas.microsoft.com/office/drawing/2010/main" w="3175">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l-GR" sz="2400" dirty="0" smtClean="0">
                <a:solidFill>
                  <a:schemeClr val="accent2"/>
                </a:solidFill>
              </a:rPr>
              <a:t>Πόσες κάμερες χρειαζόμαστε για μία πινακοθήκη και πως αποφασίζουμε σχετικά με την τοποθέτησή τους;</a:t>
            </a:r>
            <a:r>
              <a:rPr lang="en-US" sz="2400" dirty="0" smtClean="0">
                <a:solidFill>
                  <a:schemeClr val="accent2"/>
                </a:solidFill>
              </a:rPr>
              <a:t> </a:t>
            </a:r>
            <a:r>
              <a:rPr lang="en-US" sz="2400" dirty="0">
                <a:solidFill>
                  <a:schemeClr val="accent2"/>
                </a:solidFill>
              </a:rPr>
              <a:t/>
            </a:r>
            <a:br>
              <a:rPr lang="en-US" sz="2400" dirty="0">
                <a:solidFill>
                  <a:schemeClr val="accent2"/>
                </a:solidFill>
              </a:rPr>
            </a:br>
            <a:endParaRPr lang="en-US" sz="2400" dirty="0">
              <a:solidFill>
                <a:schemeClr val="accent2"/>
              </a:solidFill>
            </a:endParaRPr>
          </a:p>
          <a:p>
            <a:pPr algn="l">
              <a:buFontTx/>
              <a:buChar char="•"/>
            </a:pPr>
            <a:r>
              <a:rPr lang="en-US" sz="2400" dirty="0">
                <a:solidFill>
                  <a:schemeClr val="tx1"/>
                </a:solidFill>
              </a:rPr>
              <a:t> </a:t>
            </a:r>
            <a:r>
              <a:rPr lang="el-GR" sz="2400" dirty="0" smtClean="0">
                <a:solidFill>
                  <a:schemeClr val="tx1"/>
                </a:solidFill>
              </a:rPr>
              <a:t>Είναι </a:t>
            </a:r>
            <a:r>
              <a:rPr lang="en-US" sz="2400" dirty="0" smtClean="0">
                <a:solidFill>
                  <a:schemeClr val="tx1"/>
                </a:solidFill>
              </a:rPr>
              <a:t>NP-</a:t>
            </a:r>
            <a:r>
              <a:rPr lang="el-GR" sz="2400" dirty="0" smtClean="0">
                <a:solidFill>
                  <a:schemeClr val="tx1"/>
                </a:solidFill>
              </a:rPr>
              <a:t>δύσκολο να υπολογίσουμε το ελάχιστο πλήθος από κάμερες για ένα δοθέν αυθαίρετο απλό πολύγωνο. </a:t>
            </a:r>
            <a:r>
              <a:rPr lang="en-US" sz="2400" dirty="0" smtClean="0">
                <a:solidFill>
                  <a:schemeClr val="tx1"/>
                </a:solidFill>
              </a:rPr>
              <a:t>[</a:t>
            </a:r>
            <a:r>
              <a:rPr lang="en-US" sz="2400" dirty="0" err="1">
                <a:solidFill>
                  <a:schemeClr val="tx1"/>
                </a:solidFill>
              </a:rPr>
              <a:t>Aggarwal</a:t>
            </a:r>
            <a:r>
              <a:rPr lang="en-US" sz="2400" dirty="0">
                <a:solidFill>
                  <a:schemeClr val="tx1"/>
                </a:solidFill>
              </a:rPr>
              <a:t> 1984</a:t>
            </a:r>
            <a:r>
              <a:rPr lang="en-US" sz="2400" dirty="0" smtClean="0">
                <a:solidFill>
                  <a:schemeClr val="tx1"/>
                </a:solidFill>
              </a:rPr>
              <a:t>].</a:t>
            </a:r>
            <a:r>
              <a:rPr lang="el-GR" sz="2400" dirty="0"/>
              <a:t> </a:t>
            </a:r>
            <a:r>
              <a:rPr lang="el-GR" sz="2400" dirty="0" smtClean="0"/>
              <a:t>(Είναι </a:t>
            </a:r>
            <a:r>
              <a:rPr lang="el-GR" sz="2400" dirty="0" smtClean="0">
                <a:sym typeface="Symbol"/>
              </a:rPr>
              <a:t></a:t>
            </a:r>
            <a:r>
              <a:rPr lang="en-US" sz="2400" dirty="0" smtClean="0">
                <a:sym typeface="Symbol"/>
              </a:rPr>
              <a:t>R</a:t>
            </a:r>
            <a:r>
              <a:rPr lang="el-GR" sz="2400" dirty="0" smtClean="0">
                <a:sym typeface="Symbol"/>
              </a:rPr>
              <a:t>-δύσκολο </a:t>
            </a:r>
            <a:r>
              <a:rPr lang="el-GR" sz="2400" dirty="0" smtClean="0"/>
              <a:t>2018)</a:t>
            </a:r>
            <a:r>
              <a:rPr lang="en-US" sz="2400" dirty="0">
                <a:solidFill>
                  <a:schemeClr val="tx1"/>
                </a:solidFill>
              </a:rPr>
              <a:t/>
            </a:r>
            <a:br>
              <a:rPr lang="en-US" sz="2400" dirty="0">
                <a:solidFill>
                  <a:schemeClr val="tx1"/>
                </a:solidFill>
              </a:rPr>
            </a:br>
            <a:endParaRPr lang="en-US" sz="2400" dirty="0">
              <a:solidFill>
                <a:schemeClr val="tx1"/>
              </a:solidFill>
            </a:endParaRPr>
          </a:p>
          <a:p>
            <a:pPr algn="l">
              <a:buFontTx/>
              <a:buChar char="•"/>
            </a:pPr>
            <a:r>
              <a:rPr lang="en-US" sz="2400" dirty="0">
                <a:solidFill>
                  <a:schemeClr val="tx1"/>
                </a:solidFill>
              </a:rPr>
              <a:t> </a:t>
            </a:r>
            <a:r>
              <a:rPr lang="el-GR" sz="2400" dirty="0" smtClean="0">
                <a:solidFill>
                  <a:schemeClr val="tx1"/>
                </a:solidFill>
              </a:rPr>
              <a:t>Έστω </a:t>
            </a:r>
            <a:r>
              <a:rPr lang="en-US" sz="2400" dirty="0" smtClean="0">
                <a:solidFill>
                  <a:schemeClr val="tx1"/>
                </a:solidFill>
              </a:rPr>
              <a:t>P </a:t>
            </a:r>
            <a:r>
              <a:rPr lang="el-GR" sz="2400" dirty="0" smtClean="0">
                <a:solidFill>
                  <a:schemeClr val="tx1"/>
                </a:solidFill>
              </a:rPr>
              <a:t>ένα απλό πολύγωνο με </a:t>
            </a:r>
            <a:r>
              <a:rPr lang="en-US" sz="2400" dirty="0" smtClean="0">
                <a:solidFill>
                  <a:schemeClr val="tx1"/>
                </a:solidFill>
              </a:rPr>
              <a:t>n</a:t>
            </a:r>
            <a:r>
              <a:rPr lang="el-GR" sz="2400" dirty="0" smtClean="0">
                <a:solidFill>
                  <a:schemeClr val="tx1"/>
                </a:solidFill>
              </a:rPr>
              <a:t> κορυφές</a:t>
            </a:r>
            <a:r>
              <a:rPr lang="en-US" sz="2400" dirty="0" smtClean="0">
                <a:solidFill>
                  <a:schemeClr val="tx1"/>
                </a:solidFill>
              </a:rPr>
              <a:t>.</a:t>
            </a:r>
            <a:r>
              <a:rPr lang="en-US" sz="2400" dirty="0">
                <a:solidFill>
                  <a:schemeClr val="tx1"/>
                </a:solidFill>
              </a:rPr>
              <a:t/>
            </a:r>
            <a:br>
              <a:rPr lang="en-US" sz="2400" dirty="0">
                <a:solidFill>
                  <a:schemeClr val="tx1"/>
                </a:solidFill>
              </a:rPr>
            </a:br>
            <a:endParaRPr lang="en-US" sz="2400" dirty="0">
              <a:solidFill>
                <a:schemeClr val="tx1"/>
              </a:solidFill>
            </a:endParaRPr>
          </a:p>
          <a:p>
            <a:pPr algn="l">
              <a:buFontTx/>
              <a:buChar char="•"/>
            </a:pPr>
            <a:r>
              <a:rPr lang="en-US" sz="2400" dirty="0">
                <a:solidFill>
                  <a:schemeClr val="tx1"/>
                </a:solidFill>
              </a:rPr>
              <a:t> </a:t>
            </a:r>
            <a:r>
              <a:rPr lang="el-GR" sz="2400" dirty="0" smtClean="0">
                <a:solidFill>
                  <a:schemeClr val="tx1"/>
                </a:solidFill>
              </a:rPr>
              <a:t>Αν το </a:t>
            </a:r>
            <a:r>
              <a:rPr lang="en-US" sz="2400" dirty="0" smtClean="0">
                <a:solidFill>
                  <a:schemeClr val="tx1"/>
                </a:solidFill>
              </a:rPr>
              <a:t>P </a:t>
            </a:r>
            <a:r>
              <a:rPr lang="el-GR" sz="2400" dirty="0" smtClean="0">
                <a:solidFill>
                  <a:schemeClr val="tx1"/>
                </a:solidFill>
              </a:rPr>
              <a:t>είναι κυρτό τότε μία κάμερα στο εσωτερικό του </a:t>
            </a:r>
            <a:r>
              <a:rPr lang="en-US" sz="2400" dirty="0" smtClean="0">
                <a:solidFill>
                  <a:schemeClr val="tx1"/>
                </a:solidFill>
              </a:rPr>
              <a:t>P </a:t>
            </a:r>
            <a:r>
              <a:rPr lang="el-GR" sz="2400" dirty="0" smtClean="0">
                <a:solidFill>
                  <a:schemeClr val="tx1"/>
                </a:solidFill>
              </a:rPr>
              <a:t>είναι αρκετή</a:t>
            </a:r>
            <a:r>
              <a:rPr lang="en-US" sz="2400" dirty="0" smtClean="0">
                <a:solidFill>
                  <a:schemeClr val="tx1"/>
                </a:solidFill>
              </a:rPr>
              <a:t>.</a:t>
            </a:r>
            <a:r>
              <a:rPr lang="en-US" sz="2400" dirty="0">
                <a:solidFill>
                  <a:schemeClr val="tx1"/>
                </a:solidFill>
              </a:rPr>
              <a:t/>
            </a:r>
            <a:br>
              <a:rPr lang="en-US" sz="2400" dirty="0">
                <a:solidFill>
                  <a:schemeClr val="tx1"/>
                </a:solidFill>
              </a:rPr>
            </a:br>
            <a:endParaRPr lang="en-US" sz="2400" dirty="0">
              <a:solidFill>
                <a:schemeClr val="tx1"/>
              </a:solidFill>
            </a:endParaRPr>
          </a:p>
          <a:p>
            <a:pPr algn="l">
              <a:buFontTx/>
              <a:buChar char="•"/>
            </a:pPr>
            <a:r>
              <a:rPr lang="en-US" sz="2400" dirty="0">
                <a:solidFill>
                  <a:schemeClr val="tx1"/>
                </a:solidFill>
              </a:rPr>
              <a:t> </a:t>
            </a:r>
            <a:r>
              <a:rPr lang="en-US" sz="2400" i="1" dirty="0">
                <a:solidFill>
                  <a:schemeClr val="tx1"/>
                </a:solidFill>
              </a:rPr>
              <a:t>n</a:t>
            </a:r>
            <a:r>
              <a:rPr lang="en-US" sz="2400" dirty="0">
                <a:solidFill>
                  <a:schemeClr val="tx1"/>
                </a:solidFill>
              </a:rPr>
              <a:t> </a:t>
            </a:r>
            <a:r>
              <a:rPr lang="el-GR" sz="2400" dirty="0" smtClean="0">
                <a:solidFill>
                  <a:schemeClr val="tx1"/>
                </a:solidFill>
              </a:rPr>
              <a:t>κάμερες για το </a:t>
            </a:r>
            <a:r>
              <a:rPr lang="en-US" sz="2400" dirty="0" smtClean="0">
                <a:solidFill>
                  <a:schemeClr val="tx1"/>
                </a:solidFill>
              </a:rPr>
              <a:t>P </a:t>
            </a:r>
            <a:r>
              <a:rPr lang="el-GR" sz="2400" dirty="0" smtClean="0">
                <a:solidFill>
                  <a:schemeClr val="tx1"/>
                </a:solidFill>
              </a:rPr>
              <a:t>είναι πάντα αρκετές αφού μπορούμε να τοποθετήσουμε μία κάμερα σε κάθε κορυφή. </a:t>
            </a:r>
            <a:r>
              <a:rPr lang="en-US" sz="2400" dirty="0">
                <a:solidFill>
                  <a:srgbClr val="FF3300"/>
                </a:solidFill>
              </a:rPr>
              <a:t/>
            </a:r>
            <a:br>
              <a:rPr lang="en-US" sz="2400" dirty="0">
                <a:solidFill>
                  <a:srgbClr val="FF3300"/>
                </a:solidFill>
              </a:rPr>
            </a:br>
            <a:endParaRPr lang="en-US" sz="2400" dirty="0">
              <a:solidFill>
                <a:srgbClr val="FF3300"/>
              </a:solidFill>
            </a:endParaRPr>
          </a:p>
          <a:p>
            <a:pPr algn="l">
              <a:buFontTx/>
              <a:buChar char="•"/>
            </a:pPr>
            <a:r>
              <a:rPr lang="en-US" sz="2400" dirty="0">
                <a:solidFill>
                  <a:schemeClr val="tx1"/>
                </a:solidFill>
              </a:rPr>
              <a:t> </a:t>
            </a:r>
            <a:r>
              <a:rPr lang="el-GR" sz="2400" dirty="0" smtClean="0">
                <a:solidFill>
                  <a:schemeClr val="tx1"/>
                </a:solidFill>
              </a:rPr>
              <a:t>Μπορούμε να χρησιμοποιήσουμε &lt; </a:t>
            </a:r>
            <a:r>
              <a:rPr lang="en-US" sz="2400" i="1" dirty="0" smtClean="0">
                <a:solidFill>
                  <a:schemeClr val="tx1"/>
                </a:solidFill>
              </a:rPr>
              <a:t>n</a:t>
            </a:r>
            <a:r>
              <a:rPr lang="el-GR" sz="2400" dirty="0" smtClean="0">
                <a:solidFill>
                  <a:schemeClr val="tx1"/>
                </a:solidFill>
              </a:rPr>
              <a:t> κάμερες;</a:t>
            </a:r>
            <a:r>
              <a:rPr lang="en-US" sz="2400" dirty="0" smtClean="0">
                <a:solidFill>
                  <a:schemeClr val="tx1"/>
                </a:solidFill>
              </a:rPr>
              <a:t> </a:t>
            </a:r>
            <a:r>
              <a:rPr lang="el-GR" sz="2400" dirty="0" smtClean="0">
                <a:solidFill>
                  <a:schemeClr val="tx1"/>
                </a:solidFill>
              </a:rPr>
              <a:t>ΝΑΙ, με </a:t>
            </a:r>
            <a:r>
              <a:rPr lang="el-GR" sz="2400" dirty="0" err="1" smtClean="0">
                <a:solidFill>
                  <a:schemeClr val="accent2"/>
                </a:solidFill>
              </a:rPr>
              <a:t>τριγωνοποίηση</a:t>
            </a:r>
            <a:r>
              <a:rPr lang="el-GR" sz="2400" dirty="0" smtClean="0">
                <a:solidFill>
                  <a:schemeClr val="accent2"/>
                </a:solidFill>
              </a:rPr>
              <a:t> </a:t>
            </a:r>
            <a:r>
              <a:rPr lang="el-GR" sz="2400" dirty="0" smtClean="0">
                <a:solidFill>
                  <a:schemeClr val="tx1"/>
                </a:solidFill>
              </a:rPr>
              <a:t>του </a:t>
            </a:r>
            <a:r>
              <a:rPr lang="en-US" sz="2400" dirty="0" smtClean="0">
                <a:solidFill>
                  <a:schemeClr val="tx1"/>
                </a:solidFill>
              </a:rPr>
              <a:t>P.</a:t>
            </a:r>
            <a:endParaRPr lang="en-US" sz="24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111">
                                            <p:txEl>
                                              <p:pRg st="1" end="1"/>
                                            </p:txEl>
                                          </p:spTgt>
                                        </p:tgtEl>
                                        <p:attrNameLst>
                                          <p:attrName>style.visibility</p:attrName>
                                        </p:attrNameLst>
                                      </p:cBhvr>
                                      <p:to>
                                        <p:strVal val="visible"/>
                                      </p:to>
                                    </p:set>
                                    <p:animEffect transition="in" filter="wipe(left)">
                                      <p:cBhvr>
                                        <p:cTn id="7" dur="500"/>
                                        <p:tgtEl>
                                          <p:spTgt spid="4711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7111">
                                            <p:txEl>
                                              <p:pRg st="2" end="2"/>
                                            </p:txEl>
                                          </p:spTgt>
                                        </p:tgtEl>
                                        <p:attrNameLst>
                                          <p:attrName>style.visibility</p:attrName>
                                        </p:attrNameLst>
                                      </p:cBhvr>
                                      <p:to>
                                        <p:strVal val="visible"/>
                                      </p:to>
                                    </p:set>
                                    <p:animEffect transition="in" filter="wipe(left)">
                                      <p:cBhvr>
                                        <p:cTn id="12" dur="500"/>
                                        <p:tgtEl>
                                          <p:spTgt spid="4711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7111">
                                            <p:txEl>
                                              <p:pRg st="3" end="3"/>
                                            </p:txEl>
                                          </p:spTgt>
                                        </p:tgtEl>
                                        <p:attrNameLst>
                                          <p:attrName>style.visibility</p:attrName>
                                        </p:attrNameLst>
                                      </p:cBhvr>
                                      <p:to>
                                        <p:strVal val="visible"/>
                                      </p:to>
                                    </p:set>
                                    <p:animEffect transition="in" filter="wipe(left)">
                                      <p:cBhvr>
                                        <p:cTn id="17" dur="500"/>
                                        <p:tgtEl>
                                          <p:spTgt spid="4711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7111">
                                            <p:txEl>
                                              <p:pRg st="4" end="4"/>
                                            </p:txEl>
                                          </p:spTgt>
                                        </p:tgtEl>
                                        <p:attrNameLst>
                                          <p:attrName>style.visibility</p:attrName>
                                        </p:attrNameLst>
                                      </p:cBhvr>
                                      <p:to>
                                        <p:strVal val="visible"/>
                                      </p:to>
                                    </p:set>
                                    <p:animEffect transition="in" filter="wipe(left)">
                                      <p:cBhvr>
                                        <p:cTn id="22" dur="500"/>
                                        <p:tgtEl>
                                          <p:spTgt spid="4711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7111">
                                            <p:txEl>
                                              <p:pRg st="5" end="5"/>
                                            </p:txEl>
                                          </p:spTgt>
                                        </p:tgtEl>
                                        <p:attrNameLst>
                                          <p:attrName>style.visibility</p:attrName>
                                        </p:attrNameLst>
                                      </p:cBhvr>
                                      <p:to>
                                        <p:strVal val="visible"/>
                                      </p:to>
                                    </p:set>
                                    <p:animEffect transition="in" filter="wipe(left)">
                                      <p:cBhvr>
                                        <p:cTn id="27" dur="500"/>
                                        <p:tgtEl>
                                          <p:spTgt spid="471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1" grpId="0" uiExpand="1"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32770" name="Object 2"/>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056" name="Equation" r:id="rId3" imgW="114151" imgH="215619" progId="Equation.3">
                  <p:embed/>
                </p:oleObj>
              </mc:Choice>
              <mc:Fallback>
                <p:oleObj name="Equation" r:id="rId3" imgW="114151" imgH="215619"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1" name="Object 3"/>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057" name="Equation" r:id="rId5" imgW="114151" imgH="215619" progId="Equation.3">
                  <p:embed/>
                </p:oleObj>
              </mc:Choice>
              <mc:Fallback>
                <p:oleObj name="Equation" r:id="rId5" imgW="114151" imgH="215619"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2" name="Object 4"/>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1058" name="Equation" r:id="rId6" imgW="114151" imgH="215619" progId="Equation.3">
                  <p:embed/>
                </p:oleObj>
              </mc:Choice>
              <mc:Fallback>
                <p:oleObj name="Equation" r:id="rId6" imgW="114151" imgH="215619"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2773" name="Rectangle 5"/>
          <p:cNvSpPr>
            <a:spLocks noChangeArrowheads="1"/>
          </p:cNvSpPr>
          <p:nvPr/>
        </p:nvSpPr>
        <p:spPr bwMode="auto">
          <a:xfrm>
            <a:off x="609600" y="152400"/>
            <a:ext cx="8382000" cy="649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lgn="l">
              <a:lnSpc>
                <a:spcPct val="90000"/>
              </a:lnSpc>
              <a:spcBef>
                <a:spcPct val="20000"/>
              </a:spcBef>
              <a:buFontTx/>
              <a:buAutoNum type="arabicPeriod"/>
            </a:pPr>
            <a:r>
              <a:rPr lang="en-US" sz="1600">
                <a:solidFill>
                  <a:schemeClr val="tx1"/>
                </a:solidFill>
                <a:sym typeface="Symbol" pitchFamily="18" charset="2"/>
              </a:rPr>
              <a:t>Give a simple linear time algorithm to triangulate any given star polygon.</a:t>
            </a:r>
            <a:br>
              <a:rPr lang="en-US" sz="1600">
                <a:solidFill>
                  <a:schemeClr val="tx1"/>
                </a:solidFill>
                <a:sym typeface="Symbol" pitchFamily="18" charset="2"/>
              </a:rPr>
            </a:br>
            <a:r>
              <a:rPr lang="en-US" sz="1600">
                <a:solidFill>
                  <a:srgbClr val="FF0000"/>
                </a:solidFill>
                <a:sym typeface="Symbol" pitchFamily="18" charset="2"/>
              </a:rPr>
              <a:t>Assume a kernel point of the polygon is available.</a:t>
            </a:r>
            <a:br>
              <a:rPr lang="en-US" sz="1600">
                <a:solidFill>
                  <a:srgbClr val="FF0000"/>
                </a:solidFill>
                <a:sym typeface="Symbol" pitchFamily="18" charset="2"/>
              </a:rPr>
            </a:br>
            <a:endParaRPr lang="en-US" sz="1600">
              <a:solidFill>
                <a:srgbClr val="FF0000"/>
              </a:solidFill>
              <a:sym typeface="Symbol" pitchFamily="18" charset="2"/>
            </a:endParaRPr>
          </a:p>
          <a:p>
            <a:pPr marL="457200" indent="-457200" algn="l">
              <a:lnSpc>
                <a:spcPct val="90000"/>
              </a:lnSpc>
              <a:spcBef>
                <a:spcPct val="20000"/>
              </a:spcBef>
              <a:buFontTx/>
              <a:buAutoNum type="arabicPeriod"/>
            </a:pPr>
            <a:r>
              <a:rPr lang="en-US" sz="1600" b="1">
                <a:solidFill>
                  <a:schemeClr val="tx1"/>
                </a:solidFill>
                <a:sym typeface="Symbol" pitchFamily="18" charset="2"/>
              </a:rPr>
              <a:t>Guarding the walls:</a:t>
            </a:r>
            <a:r>
              <a:rPr lang="en-US" sz="1600">
                <a:solidFill>
                  <a:schemeClr val="tx1"/>
                </a:solidFill>
                <a:sym typeface="Symbol" pitchFamily="18" charset="2"/>
              </a:rPr>
              <a:t> Construct a simple polygon P and a placement of guards such that every boundary point of P is seen by some guard, but there is at least one point interior to P not seen by any guard.</a:t>
            </a:r>
            <a:br>
              <a:rPr lang="en-US" sz="1600">
                <a:solidFill>
                  <a:schemeClr val="tx1"/>
                </a:solidFill>
                <a:sym typeface="Symbol" pitchFamily="18" charset="2"/>
              </a:rPr>
            </a:br>
            <a:endParaRPr lang="en-US" sz="1600">
              <a:solidFill>
                <a:schemeClr val="tx1"/>
              </a:solidFill>
              <a:sym typeface="Symbol" pitchFamily="18" charset="2"/>
            </a:endParaRPr>
          </a:p>
          <a:p>
            <a:pPr marL="457200" indent="-457200" algn="l">
              <a:lnSpc>
                <a:spcPct val="90000"/>
              </a:lnSpc>
              <a:spcBef>
                <a:spcPct val="20000"/>
              </a:spcBef>
              <a:buFontTx/>
              <a:buAutoNum type="arabicPeriod"/>
            </a:pPr>
            <a:r>
              <a:rPr lang="en-US" sz="1600" b="1">
                <a:solidFill>
                  <a:schemeClr val="tx1"/>
                </a:solidFill>
                <a:cs typeface="Times New Roman" pitchFamily="18" charset="0"/>
                <a:sym typeface="Symbol" pitchFamily="18" charset="2"/>
              </a:rPr>
              <a:t>Visibility:</a:t>
            </a:r>
            <a:r>
              <a:rPr lang="en-US" sz="1600">
                <a:solidFill>
                  <a:schemeClr val="tx1"/>
                </a:solidFill>
                <a:cs typeface="Times New Roman" pitchFamily="18" charset="0"/>
                <a:sym typeface="Symbol" pitchFamily="18" charset="2"/>
              </a:rPr>
              <a:t> Consider an arbitrary simple polygon P. Two points a and b in P are </a:t>
            </a:r>
            <a:r>
              <a:rPr lang="en-US" sz="1600" b="1">
                <a:solidFill>
                  <a:srgbClr val="CC0000"/>
                </a:solidFill>
                <a:cs typeface="Times New Roman" pitchFamily="18" charset="0"/>
                <a:sym typeface="Symbol" pitchFamily="18" charset="2"/>
              </a:rPr>
              <a:t>visible</a:t>
            </a:r>
            <a:r>
              <a:rPr lang="en-US" sz="1600">
                <a:solidFill>
                  <a:schemeClr val="tx1"/>
                </a:solidFill>
                <a:cs typeface="Times New Roman" pitchFamily="18" charset="0"/>
                <a:sym typeface="Symbol" pitchFamily="18" charset="2"/>
              </a:rPr>
              <a:t> from each other if the line-segment ab does not intersect the exterior of P.</a:t>
            </a:r>
            <a:br>
              <a:rPr lang="en-US" sz="1600">
                <a:solidFill>
                  <a:schemeClr val="tx1"/>
                </a:solidFill>
                <a:cs typeface="Times New Roman" pitchFamily="18" charset="0"/>
                <a:sym typeface="Symbol" pitchFamily="18" charset="2"/>
              </a:rPr>
            </a:br>
            <a:r>
              <a:rPr lang="en-US" sz="1600">
                <a:solidFill>
                  <a:schemeClr val="tx1"/>
                </a:solidFill>
                <a:cs typeface="Times New Roman" pitchFamily="18" charset="0"/>
                <a:sym typeface="Symbol" pitchFamily="18" charset="2"/>
              </a:rPr>
              <a:t>(a)</a:t>
            </a:r>
            <a:r>
              <a:rPr lang="en-US" sz="1600">
                <a:solidFill>
                  <a:schemeClr val="tx1"/>
                </a:solidFill>
                <a:latin typeface="Times New Roman" pitchFamily="18" charset="0"/>
                <a:cs typeface="Times New Roman" pitchFamily="18" charset="0"/>
                <a:sym typeface="Symbol" pitchFamily="18" charset="2"/>
              </a:rPr>
              <a:t> </a:t>
            </a:r>
            <a:r>
              <a:rPr lang="en-US" sz="1600">
                <a:solidFill>
                  <a:schemeClr val="tx1"/>
                </a:solidFill>
                <a:cs typeface="Times New Roman" pitchFamily="18" charset="0"/>
                <a:sym typeface="Symbol" pitchFamily="18" charset="2"/>
              </a:rPr>
              <a:t> </a:t>
            </a:r>
            <a:r>
              <a:rPr lang="en-US" sz="1600" b="1">
                <a:solidFill>
                  <a:srgbClr val="CC0000"/>
                </a:solidFill>
                <a:cs typeface="Times New Roman" pitchFamily="18" charset="0"/>
                <a:sym typeface="Symbol" pitchFamily="18" charset="2"/>
              </a:rPr>
              <a:t>Prove or disprove:</a:t>
            </a:r>
            <a:r>
              <a:rPr lang="en-US" sz="1600">
                <a:solidFill>
                  <a:schemeClr val="tx1"/>
                </a:solidFill>
                <a:cs typeface="Times New Roman" pitchFamily="18" charset="0"/>
                <a:sym typeface="Symbol" pitchFamily="18" charset="2"/>
              </a:rPr>
              <a:t>  Let v be any point in P such that every vertex of P is visible  </a:t>
            </a:r>
            <a:br>
              <a:rPr lang="en-US" sz="1600">
                <a:solidFill>
                  <a:schemeClr val="tx1"/>
                </a:solidFill>
                <a:cs typeface="Times New Roman" pitchFamily="18" charset="0"/>
                <a:sym typeface="Symbol" pitchFamily="18" charset="2"/>
              </a:rPr>
            </a:br>
            <a:r>
              <a:rPr lang="en-US" sz="1600">
                <a:solidFill>
                  <a:schemeClr val="tx1"/>
                </a:solidFill>
                <a:cs typeface="Times New Roman" pitchFamily="18" charset="0"/>
                <a:sym typeface="Symbol" pitchFamily="18" charset="2"/>
              </a:rPr>
              <a:t>      from v. Then every point in P is also visible from v. </a:t>
            </a:r>
            <a:br>
              <a:rPr lang="en-US" sz="1600">
                <a:solidFill>
                  <a:schemeClr val="tx1"/>
                </a:solidFill>
                <a:cs typeface="Times New Roman" pitchFamily="18" charset="0"/>
                <a:sym typeface="Symbol" pitchFamily="18" charset="2"/>
              </a:rPr>
            </a:br>
            <a:r>
              <a:rPr lang="en-US" sz="1600">
                <a:solidFill>
                  <a:schemeClr val="tx1"/>
                </a:solidFill>
                <a:cs typeface="Times New Roman" pitchFamily="18" charset="0"/>
                <a:sym typeface="Symbol" pitchFamily="18" charset="2"/>
              </a:rPr>
              <a:t>(b)  </a:t>
            </a:r>
            <a:r>
              <a:rPr lang="en-US" sz="1600" b="1">
                <a:solidFill>
                  <a:srgbClr val="CC0000"/>
                </a:solidFill>
                <a:cs typeface="Times New Roman" pitchFamily="18" charset="0"/>
                <a:sym typeface="Symbol" pitchFamily="18" charset="2"/>
              </a:rPr>
              <a:t>Prove or disprove:</a:t>
            </a:r>
            <a:r>
              <a:rPr lang="en-US" sz="1600">
                <a:solidFill>
                  <a:schemeClr val="tx1"/>
                </a:solidFill>
                <a:cs typeface="Times New Roman" pitchFamily="18" charset="0"/>
                <a:sym typeface="Symbol" pitchFamily="18" charset="2"/>
              </a:rPr>
              <a:t>  Let v and w be any pair of points in P such that every vertex </a:t>
            </a:r>
            <a:br>
              <a:rPr lang="en-US" sz="1600">
                <a:solidFill>
                  <a:schemeClr val="tx1"/>
                </a:solidFill>
                <a:cs typeface="Times New Roman" pitchFamily="18" charset="0"/>
                <a:sym typeface="Symbol" pitchFamily="18" charset="2"/>
              </a:rPr>
            </a:br>
            <a:r>
              <a:rPr lang="en-US" sz="1600">
                <a:solidFill>
                  <a:schemeClr val="tx1"/>
                </a:solidFill>
                <a:cs typeface="Times New Roman" pitchFamily="18" charset="0"/>
                <a:sym typeface="Symbol" pitchFamily="18" charset="2"/>
              </a:rPr>
              <a:t>      of P is visible from v or w. Then every point in P is also visible from v or w.</a:t>
            </a:r>
            <a:r>
              <a:rPr lang="en-US" sz="1600">
                <a:solidFill>
                  <a:schemeClr val="tx1"/>
                </a:solidFill>
                <a:sym typeface="Symbol" pitchFamily="18" charset="2"/>
              </a:rPr>
              <a:t> </a:t>
            </a:r>
            <a:br>
              <a:rPr lang="en-US" sz="1600">
                <a:solidFill>
                  <a:schemeClr val="tx1"/>
                </a:solidFill>
                <a:sym typeface="Symbol" pitchFamily="18" charset="2"/>
              </a:rPr>
            </a:br>
            <a:endParaRPr lang="en-US" sz="1600">
              <a:solidFill>
                <a:schemeClr val="tx1"/>
              </a:solidFill>
              <a:sym typeface="Symbol" pitchFamily="18" charset="2"/>
            </a:endParaRPr>
          </a:p>
          <a:p>
            <a:pPr marL="457200" indent="-457200" algn="l">
              <a:lnSpc>
                <a:spcPct val="90000"/>
              </a:lnSpc>
              <a:spcBef>
                <a:spcPct val="20000"/>
              </a:spcBef>
              <a:buFontTx/>
              <a:buAutoNum type="arabicPeriod"/>
            </a:pPr>
            <a:r>
              <a:rPr lang="en-US" sz="1600">
                <a:solidFill>
                  <a:schemeClr val="tx1"/>
                </a:solidFill>
                <a:sym typeface="Symbol" pitchFamily="18" charset="2"/>
              </a:rPr>
              <a:t>Suppose that a simple polygon P with n vertices is given, together with a set of diagonals that partitions P into convex quadrilaterals. How many point guards are sufficient to guard the interior of P? Why doesn't this contradict the Art Gallery Theorem 3?</a:t>
            </a:r>
            <a:br>
              <a:rPr lang="en-US" sz="1600">
                <a:solidFill>
                  <a:schemeClr val="tx1"/>
                </a:solidFill>
                <a:sym typeface="Symbol" pitchFamily="18" charset="2"/>
              </a:rPr>
            </a:br>
            <a:endParaRPr lang="en-US" sz="1600">
              <a:solidFill>
                <a:schemeClr val="tx1"/>
              </a:solidFill>
              <a:sym typeface="Symbol" pitchFamily="18" charset="2"/>
            </a:endParaRPr>
          </a:p>
          <a:p>
            <a:pPr marL="457200" indent="-457200" algn="l">
              <a:lnSpc>
                <a:spcPct val="90000"/>
              </a:lnSpc>
              <a:spcBef>
                <a:spcPct val="20000"/>
              </a:spcBef>
              <a:buFontTx/>
              <a:buAutoNum type="arabicPeriod"/>
            </a:pPr>
            <a:r>
              <a:rPr lang="en-US" sz="1600" b="1">
                <a:solidFill>
                  <a:schemeClr val="tx1"/>
                </a:solidFill>
                <a:sym typeface="Symbol" pitchFamily="18" charset="2"/>
              </a:rPr>
              <a:t>Balanced Split:</a:t>
            </a:r>
            <a:r>
              <a:rPr lang="en-US" sz="1600">
                <a:solidFill>
                  <a:schemeClr val="tx1"/>
                </a:solidFill>
                <a:sym typeface="Symbol" pitchFamily="18" charset="2"/>
              </a:rPr>
              <a:t> Let P be any simple polygon with n vertices. A diagonal d of P is said to be a </a:t>
            </a:r>
            <a:r>
              <a:rPr lang="en-US" sz="1600" b="1">
                <a:solidFill>
                  <a:srgbClr val="CC0000"/>
                </a:solidFill>
                <a:sym typeface="Symbol" pitchFamily="18" charset="2"/>
              </a:rPr>
              <a:t>balanced diagonal</a:t>
            </a:r>
            <a:r>
              <a:rPr lang="en-US" sz="1600">
                <a:solidFill>
                  <a:schemeClr val="tx1"/>
                </a:solidFill>
                <a:sym typeface="Symbol" pitchFamily="18" charset="2"/>
              </a:rPr>
              <a:t>, if it splits P into two simple polygons, each with at most 2n/3 + 1  vertices.</a:t>
            </a:r>
            <a:br>
              <a:rPr lang="en-US" sz="1600">
                <a:solidFill>
                  <a:schemeClr val="tx1"/>
                </a:solidFill>
                <a:sym typeface="Symbol" pitchFamily="18" charset="2"/>
              </a:rPr>
            </a:br>
            <a:r>
              <a:rPr lang="en-US" sz="1600">
                <a:solidFill>
                  <a:schemeClr val="tx1"/>
                </a:solidFill>
                <a:sym typeface="Symbol" pitchFamily="18" charset="2"/>
              </a:rPr>
              <a:t>(a) Show that any simple polygon has a balanced diagonal.</a:t>
            </a:r>
            <a:br>
              <a:rPr lang="en-US" sz="1600">
                <a:solidFill>
                  <a:schemeClr val="tx1"/>
                </a:solidFill>
                <a:sym typeface="Symbol" pitchFamily="18" charset="2"/>
              </a:rPr>
            </a:br>
            <a:r>
              <a:rPr lang="en-US" sz="1600">
                <a:solidFill>
                  <a:schemeClr val="tx1"/>
                </a:solidFill>
                <a:sym typeface="Symbol" pitchFamily="18" charset="2"/>
              </a:rPr>
              <a:t>(b) Show the bound  2n/3 + 1  is tight, i.e., for every n&gt;2, there are simple n-gons  </a:t>
            </a:r>
            <a:br>
              <a:rPr lang="en-US" sz="1600">
                <a:solidFill>
                  <a:schemeClr val="tx1"/>
                </a:solidFill>
                <a:sym typeface="Symbol" pitchFamily="18" charset="2"/>
              </a:rPr>
            </a:br>
            <a:r>
              <a:rPr lang="en-US" sz="1600">
                <a:solidFill>
                  <a:schemeClr val="tx1"/>
                </a:solidFill>
                <a:sym typeface="Symbol" pitchFamily="18" charset="2"/>
              </a:rPr>
              <a:t>     that have no diagonal that splits the polygon with both sides containing less than  </a:t>
            </a:r>
            <a:br>
              <a:rPr lang="en-US" sz="1600">
                <a:solidFill>
                  <a:schemeClr val="tx1"/>
                </a:solidFill>
                <a:sym typeface="Symbol" pitchFamily="18" charset="2"/>
              </a:rPr>
            </a:br>
            <a:r>
              <a:rPr lang="en-US" sz="1600">
                <a:solidFill>
                  <a:schemeClr val="tx1"/>
                </a:solidFill>
                <a:sym typeface="Symbol" pitchFamily="18" charset="2"/>
              </a:rPr>
              <a:t>     2n/3 + 1  vertices each. </a:t>
            </a:r>
            <a:br>
              <a:rPr lang="en-US" sz="1600">
                <a:solidFill>
                  <a:schemeClr val="tx1"/>
                </a:solidFill>
                <a:sym typeface="Symbol" pitchFamily="18" charset="2"/>
              </a:rPr>
            </a:br>
            <a:r>
              <a:rPr lang="en-US" sz="1600">
                <a:solidFill>
                  <a:schemeClr val="tx1"/>
                </a:solidFill>
                <a:sym typeface="Symbol" pitchFamily="18" charset="2"/>
              </a:rPr>
              <a:t>(c) Give an O(n log n) time algorithm to find a balanced diagonal of P.   </a:t>
            </a:r>
            <a:r>
              <a:rPr lang="en-US" sz="1600">
                <a:solidFill>
                  <a:srgbClr val="CC0000"/>
                </a:solidFill>
                <a:sym typeface="Symbol" pitchFamily="18" charset="2"/>
              </a:rPr>
              <a:t>[Hint: Use the </a:t>
            </a:r>
            <a:br>
              <a:rPr lang="en-US" sz="1600">
                <a:solidFill>
                  <a:srgbClr val="CC0000"/>
                </a:solidFill>
                <a:sym typeface="Symbol" pitchFamily="18" charset="2"/>
              </a:rPr>
            </a:br>
            <a:r>
              <a:rPr lang="en-US" sz="1600">
                <a:solidFill>
                  <a:srgbClr val="CC0000"/>
                </a:solidFill>
                <a:sym typeface="Symbol" pitchFamily="18" charset="2"/>
              </a:rPr>
              <a:t>     dual graph of a triangulation. This has applications in divide-&amp;-conquer algorithms.]</a:t>
            </a: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533400" y="304800"/>
            <a:ext cx="8001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lgn="l">
              <a:spcBef>
                <a:spcPct val="20000"/>
              </a:spcBef>
              <a:buFontTx/>
              <a:buAutoNum type="arabicPeriod" startAt="6"/>
            </a:pPr>
            <a:r>
              <a:rPr lang="en-US" sz="1600" b="1">
                <a:solidFill>
                  <a:schemeClr val="tx1"/>
                </a:solidFill>
                <a:sym typeface="Symbol" pitchFamily="18" charset="2"/>
              </a:rPr>
              <a:t>Polygon Area:</a:t>
            </a:r>
            <a:r>
              <a:rPr lang="en-US" sz="1600">
                <a:solidFill>
                  <a:schemeClr val="tx1"/>
                </a:solidFill>
                <a:sym typeface="Symbol" pitchFamily="18" charset="2"/>
              </a:rPr>
              <a:t>  Prove the following fact about the algebraic area of a simple polygon as stated in the introductory Lecture Slide 1:</a:t>
            </a:r>
          </a:p>
        </p:txBody>
      </p:sp>
      <p:graphicFrame>
        <p:nvGraphicFramePr>
          <p:cNvPr id="33795" name="Object 3"/>
          <p:cNvGraphicFramePr>
            <a:graphicFrameLocks noChangeAspect="1"/>
          </p:cNvGraphicFramePr>
          <p:nvPr/>
        </p:nvGraphicFramePr>
        <p:xfrm>
          <a:off x="1219200" y="992188"/>
          <a:ext cx="6096000" cy="981075"/>
        </p:xfrm>
        <a:graphic>
          <a:graphicData uri="http://schemas.openxmlformats.org/presentationml/2006/ole">
            <mc:AlternateContent xmlns:mc="http://schemas.openxmlformats.org/markup-compatibility/2006">
              <mc:Choice xmlns:v="urn:schemas-microsoft-com:vml" Requires="v">
                <p:oleObj spid="_x0000_s2060" name="Equation" r:id="rId3" imgW="4343400" imgH="698500" progId="Equation.3">
                  <p:embed/>
                </p:oleObj>
              </mc:Choice>
              <mc:Fallback>
                <p:oleObj name="Equation" r:id="rId3" imgW="4343400" imgH="6985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992188"/>
                        <a:ext cx="6096000" cy="981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3796" name="Text Box 4"/>
          <p:cNvSpPr txBox="1">
            <a:spLocks noChangeArrowheads="1"/>
          </p:cNvSpPr>
          <p:nvPr/>
        </p:nvSpPr>
        <p:spPr bwMode="auto">
          <a:xfrm>
            <a:off x="609600" y="2287588"/>
            <a:ext cx="8001000" cy="400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algn="l" eaLnBrk="1" hangingPunct="1">
              <a:spcBef>
                <a:spcPct val="0"/>
              </a:spcBef>
              <a:buFontTx/>
              <a:buAutoNum type="arabicPeriod" startAt="7"/>
            </a:pPr>
            <a:r>
              <a:rPr lang="en-US" sz="1600" b="1"/>
              <a:t>Polygon Triangulation by Horn Cutting:</a:t>
            </a:r>
            <a:r>
              <a:rPr lang="en-US" sz="1600"/>
              <a:t>  </a:t>
            </a:r>
            <a:br>
              <a:rPr lang="en-US" sz="1600"/>
            </a:br>
            <a:r>
              <a:rPr lang="en-US" sz="1600"/>
              <a:t>We are given a simple n-gon P = [ p</a:t>
            </a:r>
            <a:r>
              <a:rPr lang="en-US" sz="1600" baseline="-25000"/>
              <a:t>0</a:t>
            </a:r>
            <a:r>
              <a:rPr lang="en-US" sz="1600"/>
              <a:t> , p</a:t>
            </a:r>
            <a:r>
              <a:rPr lang="en-US" sz="1600" baseline="-25000"/>
              <a:t>1</a:t>
            </a:r>
            <a:r>
              <a:rPr lang="en-US" sz="1600"/>
              <a:t>, ...,  p</a:t>
            </a:r>
            <a:r>
              <a:rPr lang="en-US" sz="1600" baseline="-25000"/>
              <a:t>n-1</a:t>
            </a:r>
            <a:r>
              <a:rPr lang="en-US" sz="1600"/>
              <a:t>]. We want to find a triangulation T(P) of P by a horn-cutting method. A </a:t>
            </a:r>
            <a:r>
              <a:rPr lang="en-US" sz="1600" b="1">
                <a:solidFill>
                  <a:srgbClr val="CC0000"/>
                </a:solidFill>
              </a:rPr>
              <a:t>horn</a:t>
            </a:r>
            <a:r>
              <a:rPr lang="en-US" sz="1600"/>
              <a:t> of P is any vertex p</a:t>
            </a:r>
            <a:r>
              <a:rPr lang="en-US" sz="1600" baseline="-25000"/>
              <a:t>i </a:t>
            </a:r>
            <a:r>
              <a:rPr lang="en-US" sz="1600"/>
              <a:t>of P, such that (the interior of) P contains (the interior of) triangle (p</a:t>
            </a:r>
            <a:r>
              <a:rPr lang="en-US" sz="1600" baseline="-25000"/>
              <a:t>i-1</a:t>
            </a:r>
            <a:r>
              <a:rPr lang="en-US" sz="1600"/>
              <a:t> , p</a:t>
            </a:r>
            <a:r>
              <a:rPr lang="en-US" sz="1600" baseline="-25000"/>
              <a:t>i</a:t>
            </a:r>
            <a:r>
              <a:rPr lang="en-US" sz="1600"/>
              <a:t> , p</a:t>
            </a:r>
            <a:r>
              <a:rPr lang="en-US" sz="1600" baseline="-25000"/>
              <a:t>i+1</a:t>
            </a:r>
            <a:r>
              <a:rPr lang="en-US" sz="1600"/>
              <a:t>) formed by p</a:t>
            </a:r>
            <a:r>
              <a:rPr lang="en-US" sz="1600" baseline="-25000"/>
              <a:t>i</a:t>
            </a:r>
            <a:r>
              <a:rPr lang="en-US" sz="1600"/>
              <a:t> and its two neighboring vertices p</a:t>
            </a:r>
            <a:r>
              <a:rPr lang="en-US" sz="1600" baseline="-25000"/>
              <a:t>i-1</a:t>
            </a:r>
            <a:r>
              <a:rPr lang="en-US" sz="1600"/>
              <a:t> and p</a:t>
            </a:r>
            <a:r>
              <a:rPr lang="en-US" sz="1600" baseline="-25000"/>
              <a:t>i+1 </a:t>
            </a:r>
            <a:r>
              <a:rPr lang="en-US" sz="1600"/>
              <a:t>(index arithmetic is done mod n). We can cut this horn by removing vertex p</a:t>
            </a:r>
            <a:r>
              <a:rPr lang="en-US" sz="1600" baseline="-25000"/>
              <a:t>i</a:t>
            </a:r>
            <a:r>
              <a:rPr lang="en-US" sz="1600"/>
              <a:t> from the sequence of polygon vertices,  resulting in a sub-polygon P' with n-1 vertices. The line-segment (p</a:t>
            </a:r>
            <a:r>
              <a:rPr lang="en-US" sz="1600" baseline="-25000"/>
              <a:t>i-1</a:t>
            </a:r>
            <a:r>
              <a:rPr lang="en-US" sz="1600"/>
              <a:t> p</a:t>
            </a:r>
            <a:r>
              <a:rPr lang="en-US" sz="1600" baseline="-25000"/>
              <a:t>i+1</a:t>
            </a:r>
            <a:r>
              <a:rPr lang="en-US" sz="1600"/>
              <a:t>) now becomes an edge of the new polygon P'. We say we have cut the horn p</a:t>
            </a:r>
            <a:r>
              <a:rPr lang="en-US" sz="1600" baseline="-25000"/>
              <a:t>i </a:t>
            </a:r>
            <a:r>
              <a:rPr lang="en-US" sz="1600"/>
              <a:t>(or the horn-triangle (p</a:t>
            </a:r>
            <a:r>
              <a:rPr lang="en-US" sz="1600" baseline="-25000"/>
              <a:t>i-1</a:t>
            </a:r>
            <a:r>
              <a:rPr lang="en-US" sz="1600"/>
              <a:t> , p</a:t>
            </a:r>
            <a:r>
              <a:rPr lang="en-US" sz="1600" baseline="-25000"/>
              <a:t>i</a:t>
            </a:r>
            <a:r>
              <a:rPr lang="en-US" sz="1600"/>
              <a:t> , p</a:t>
            </a:r>
            <a:r>
              <a:rPr lang="en-US" sz="1600" baseline="-25000"/>
              <a:t>i+1</a:t>
            </a:r>
            <a:r>
              <a:rPr lang="en-US" sz="1600"/>
              <a:t>) from the simple polygon P).</a:t>
            </a:r>
            <a:br>
              <a:rPr lang="en-US" sz="1600"/>
            </a:br>
            <a:r>
              <a:rPr lang="en-US" sz="1600"/>
              <a:t>(a)  Argue that the sub-polygon P' that results from cutting a horn of P is itself a </a:t>
            </a:r>
            <a:br>
              <a:rPr lang="en-US" sz="1600"/>
            </a:br>
            <a:r>
              <a:rPr lang="en-US" sz="1600"/>
              <a:t>      simple polygon (i.e., it has a non-self-crossing boundary).</a:t>
            </a:r>
            <a:br>
              <a:rPr lang="en-US" sz="1600"/>
            </a:br>
            <a:r>
              <a:rPr lang="en-US" sz="1600"/>
              <a:t>(b)  Prove that any simple polygon P with n &gt;3 vertices has at least two horns.</a:t>
            </a:r>
            <a:br>
              <a:rPr lang="en-US" sz="1600"/>
            </a:br>
            <a:r>
              <a:rPr lang="en-US" sz="1600"/>
              <a:t>(c)  Algorithmically show how in O(n) time we can test whether a given vertex p</a:t>
            </a:r>
            <a:r>
              <a:rPr lang="en-US" sz="1600" baseline="-25000"/>
              <a:t>i</a:t>
            </a:r>
            <a:r>
              <a:rPr lang="en-US" sz="1600"/>
              <a:t> is </a:t>
            </a:r>
            <a:br>
              <a:rPr lang="en-US" sz="1600"/>
            </a:br>
            <a:r>
              <a:rPr lang="en-US" sz="1600"/>
              <a:t>      a horn of P.</a:t>
            </a:r>
            <a:br>
              <a:rPr lang="en-US" sz="1600"/>
            </a:br>
            <a:r>
              <a:rPr lang="en-US" sz="1600"/>
              <a:t>(d)  Design and analyze an O(n</a:t>
            </a:r>
            <a:r>
              <a:rPr lang="en-US" sz="1600" baseline="30000"/>
              <a:t>2</a:t>
            </a:r>
            <a:r>
              <a:rPr lang="en-US" sz="1600"/>
              <a:t>) time algorithm to compute a triangulation  T(P) </a:t>
            </a:r>
            <a:br>
              <a:rPr lang="en-US" sz="1600"/>
            </a:br>
            <a:r>
              <a:rPr lang="en-US" sz="1600"/>
              <a:t>       of simple polygon P by an iterative horn-cutting process. </a:t>
            </a: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685800" y="228600"/>
            <a:ext cx="8229600" cy="424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lgn="l">
              <a:spcBef>
                <a:spcPct val="20000"/>
              </a:spcBef>
              <a:buFontTx/>
              <a:buAutoNum type="arabicPeriod" startAt="8"/>
            </a:pPr>
            <a:r>
              <a:rPr lang="en-US" sz="1600" b="1">
                <a:solidFill>
                  <a:schemeClr val="tx1"/>
                </a:solidFill>
                <a:sym typeface="Symbol" pitchFamily="18" charset="2"/>
              </a:rPr>
              <a:t>Diagonal Flip in Polygon Triangulation:</a:t>
            </a:r>
            <a:r>
              <a:rPr lang="en-US" sz="1600">
                <a:solidFill>
                  <a:schemeClr val="tx1"/>
                </a:solidFill>
                <a:sym typeface="Symbol" pitchFamily="18" charset="2"/>
              </a:rPr>
              <a:t>  Let P be a simple polygon with n vertices and T a triangulation of P. Consider a diagonal D=(a,b), incident to two triangles (a,b,c) and (a,b,d) in T. The union of these two triangles is the quadrangle (a,c,b,d). If this quadrangle is convex, then we can </a:t>
            </a:r>
            <a:r>
              <a:rPr lang="en-US" sz="1600" b="1">
                <a:solidFill>
                  <a:srgbClr val="CC0000"/>
                </a:solidFill>
                <a:sym typeface="Symbol" pitchFamily="18" charset="2"/>
              </a:rPr>
              <a:t>flip</a:t>
            </a:r>
            <a:r>
              <a:rPr lang="en-US" sz="1600">
                <a:solidFill>
                  <a:schemeClr val="tx1"/>
                </a:solidFill>
                <a:sym typeface="Symbol" pitchFamily="18" charset="2"/>
              </a:rPr>
              <a:t> D to obtain the new diagonal D’=(c,d). This creates a new triangulation T’ where the two triangles (a,b,c) and (a,b,d) are replaced by the two new triangles (c,d,a) and (c,d,b). (See the figure below.). Note that flipping is reversible, i.e., you can go from T’ back to T by flipping D’.</a:t>
            </a:r>
            <a:br>
              <a:rPr lang="en-US" sz="1600">
                <a:solidFill>
                  <a:schemeClr val="tx1"/>
                </a:solidFill>
                <a:sym typeface="Symbol" pitchFamily="18" charset="2"/>
              </a:rPr>
            </a:br>
            <a:r>
              <a:rPr lang="en-US" sz="1600">
                <a:solidFill>
                  <a:schemeClr val="tx1"/>
                </a:solidFill>
                <a:sym typeface="Symbol" pitchFamily="18" charset="2"/>
              </a:rPr>
              <a:t>Let T and T’ be two arbitrary triangulations of P. We say T is </a:t>
            </a:r>
            <a:r>
              <a:rPr lang="en-US" sz="1600" b="1">
                <a:solidFill>
                  <a:srgbClr val="CC0000"/>
                </a:solidFill>
                <a:sym typeface="Symbol" pitchFamily="18" charset="2"/>
              </a:rPr>
              <a:t>flip-connected</a:t>
            </a:r>
            <a:r>
              <a:rPr lang="en-US" sz="1600">
                <a:solidFill>
                  <a:schemeClr val="tx1"/>
                </a:solidFill>
                <a:sym typeface="Symbol" pitchFamily="18" charset="2"/>
              </a:rPr>
              <a:t> to T’, if there is a sequence of zero or more diagonal flips that transforms T to T’. Let the flip-distance, denoted </a:t>
            </a:r>
            <a:r>
              <a:rPr lang="en-US" sz="1600" b="1">
                <a:solidFill>
                  <a:srgbClr val="CC0000"/>
                </a:solidFill>
                <a:sym typeface="Symbol" pitchFamily="18" charset="2"/>
              </a:rPr>
              <a:t>FD(T,T’)</a:t>
            </a:r>
            <a:r>
              <a:rPr lang="en-US" sz="1600">
                <a:solidFill>
                  <a:schemeClr val="tx1"/>
                </a:solidFill>
                <a:sym typeface="Symbol" pitchFamily="18" charset="2"/>
              </a:rPr>
              <a:t>, be the minimum number of flips required to transform T to T’.  FD(T,T’) = if T and T’ are not flip-connected. Flip-connectivity is an equivalence relation on the set of triangulations of P. So, it partitions the set into equivalence classes. (Can there be more than one equivalence class?)</a:t>
            </a:r>
            <a:br>
              <a:rPr lang="en-US" sz="1600">
                <a:solidFill>
                  <a:schemeClr val="tx1"/>
                </a:solidFill>
                <a:sym typeface="Symbol" pitchFamily="18" charset="2"/>
              </a:rPr>
            </a:br>
            <a:r>
              <a:rPr lang="en-US" sz="1600">
                <a:solidFill>
                  <a:schemeClr val="tx1"/>
                </a:solidFill>
                <a:sym typeface="Symbol" pitchFamily="18" charset="2"/>
              </a:rPr>
              <a:t>(a)  Show that if P is a convex polygon, then T,T’,  FD(T,T’) = O(n).</a:t>
            </a:r>
            <a:br>
              <a:rPr lang="en-US" sz="1600">
                <a:solidFill>
                  <a:schemeClr val="tx1"/>
                </a:solidFill>
                <a:sym typeface="Symbol" pitchFamily="18" charset="2"/>
              </a:rPr>
            </a:br>
            <a:r>
              <a:rPr lang="en-US" sz="1600">
                <a:solidFill>
                  <a:schemeClr val="tx1"/>
                </a:solidFill>
                <a:sym typeface="Symbol" pitchFamily="18" charset="2"/>
              </a:rPr>
              <a:t>(b)  What if P is a simple polygon? Can there be a pair T, T’ such that FD(T,T’) =</a:t>
            </a:r>
            <a:r>
              <a:rPr lang="en-US" sz="1600">
                <a:sym typeface="Symbol" pitchFamily="18" charset="2"/>
              </a:rPr>
              <a:t>?</a:t>
            </a:r>
            <a:br>
              <a:rPr lang="en-US" sz="1600">
                <a:sym typeface="Symbol" pitchFamily="18" charset="2"/>
              </a:rPr>
            </a:br>
            <a:r>
              <a:rPr lang="en-US" sz="1600">
                <a:sym typeface="Symbol" pitchFamily="18" charset="2"/>
              </a:rPr>
              <a:t>      Why or why not? If not, then derive a tight asymptotic upper-bound on FD(T,T’) </a:t>
            </a:r>
            <a:br>
              <a:rPr lang="en-US" sz="1600">
                <a:sym typeface="Symbol" pitchFamily="18" charset="2"/>
              </a:rPr>
            </a:br>
            <a:r>
              <a:rPr lang="en-US" sz="1600">
                <a:sym typeface="Symbol" pitchFamily="18" charset="2"/>
              </a:rPr>
              <a:t>      over all triangulation pairs T and T’ of P.</a:t>
            </a:r>
          </a:p>
        </p:txBody>
      </p:sp>
      <p:grpSp>
        <p:nvGrpSpPr>
          <p:cNvPr id="2" name="Group 3"/>
          <p:cNvGrpSpPr>
            <a:grpSpLocks/>
          </p:cNvGrpSpPr>
          <p:nvPr/>
        </p:nvGrpSpPr>
        <p:grpSpPr bwMode="auto">
          <a:xfrm>
            <a:off x="1371600" y="4419600"/>
            <a:ext cx="6400800" cy="1905000"/>
            <a:chOff x="864" y="2784"/>
            <a:chExt cx="4032" cy="1200"/>
          </a:xfrm>
        </p:grpSpPr>
        <p:sp>
          <p:nvSpPr>
            <p:cNvPr id="34820" name="Freeform 4"/>
            <p:cNvSpPr>
              <a:spLocks/>
            </p:cNvSpPr>
            <p:nvPr/>
          </p:nvSpPr>
          <p:spPr bwMode="auto">
            <a:xfrm>
              <a:off x="1296" y="3024"/>
              <a:ext cx="720" cy="816"/>
            </a:xfrm>
            <a:custGeom>
              <a:avLst/>
              <a:gdLst>
                <a:gd name="T0" fmla="*/ 0 w 720"/>
                <a:gd name="T1" fmla="*/ 336 h 816"/>
                <a:gd name="T2" fmla="*/ 528 w 720"/>
                <a:gd name="T3" fmla="*/ 0 h 816"/>
                <a:gd name="T4" fmla="*/ 720 w 720"/>
                <a:gd name="T5" fmla="*/ 528 h 816"/>
                <a:gd name="T6" fmla="*/ 48 w 720"/>
                <a:gd name="T7" fmla="*/ 816 h 816"/>
                <a:gd name="T8" fmla="*/ 0 w 720"/>
                <a:gd name="T9" fmla="*/ 336 h 8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0" h="816">
                  <a:moveTo>
                    <a:pt x="0" y="336"/>
                  </a:moveTo>
                  <a:lnTo>
                    <a:pt x="528" y="0"/>
                  </a:lnTo>
                  <a:lnTo>
                    <a:pt x="720" y="528"/>
                  </a:lnTo>
                  <a:lnTo>
                    <a:pt x="48" y="816"/>
                  </a:lnTo>
                  <a:lnTo>
                    <a:pt x="0" y="336"/>
                  </a:lnTo>
                  <a:close/>
                </a:path>
              </a:pathLst>
            </a:custGeom>
            <a:solidFill>
              <a:srgbClr val="FFCCCC"/>
            </a:solidFill>
            <a:ln w="3175" cap="flat" cmpd="sng">
              <a:solidFill>
                <a:srgbClr val="CC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1" name="Line 5"/>
            <p:cNvSpPr>
              <a:spLocks noChangeShapeType="1"/>
            </p:cNvSpPr>
            <p:nvPr/>
          </p:nvSpPr>
          <p:spPr bwMode="auto">
            <a:xfrm flipH="1">
              <a:off x="1344" y="3024"/>
              <a:ext cx="480" cy="816"/>
            </a:xfrm>
            <a:prstGeom prst="line">
              <a:avLst/>
            </a:prstGeom>
            <a:noFill/>
            <a:ln w="3175">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2" name="Freeform 6"/>
            <p:cNvSpPr>
              <a:spLocks/>
            </p:cNvSpPr>
            <p:nvPr/>
          </p:nvSpPr>
          <p:spPr bwMode="auto">
            <a:xfrm>
              <a:off x="864" y="2880"/>
              <a:ext cx="1584" cy="1104"/>
            </a:xfrm>
            <a:custGeom>
              <a:avLst/>
              <a:gdLst>
                <a:gd name="T0" fmla="*/ 480 w 1584"/>
                <a:gd name="T1" fmla="*/ 960 h 1104"/>
                <a:gd name="T2" fmla="*/ 0 w 1584"/>
                <a:gd name="T3" fmla="*/ 384 h 1104"/>
                <a:gd name="T4" fmla="*/ 288 w 1584"/>
                <a:gd name="T5" fmla="*/ 192 h 1104"/>
                <a:gd name="T6" fmla="*/ 432 w 1584"/>
                <a:gd name="T7" fmla="*/ 480 h 1104"/>
                <a:gd name="T8" fmla="*/ 576 w 1584"/>
                <a:gd name="T9" fmla="*/ 96 h 1104"/>
                <a:gd name="T10" fmla="*/ 960 w 1584"/>
                <a:gd name="T11" fmla="*/ 144 h 1104"/>
                <a:gd name="T12" fmla="*/ 1056 w 1584"/>
                <a:gd name="T13" fmla="*/ 0 h 1104"/>
                <a:gd name="T14" fmla="*/ 1584 w 1584"/>
                <a:gd name="T15" fmla="*/ 336 h 1104"/>
                <a:gd name="T16" fmla="*/ 1152 w 1584"/>
                <a:gd name="T17" fmla="*/ 288 h 1104"/>
                <a:gd name="T18" fmla="*/ 1152 w 1584"/>
                <a:gd name="T19" fmla="*/ 672 h 1104"/>
                <a:gd name="T20" fmla="*/ 1440 w 1584"/>
                <a:gd name="T21" fmla="*/ 624 h 1104"/>
                <a:gd name="T22" fmla="*/ 1008 w 1584"/>
                <a:gd name="T23" fmla="*/ 1104 h 1104"/>
                <a:gd name="T24" fmla="*/ 1056 w 1584"/>
                <a:gd name="T25" fmla="*/ 912 h 1104"/>
                <a:gd name="T26" fmla="*/ 480 w 1584"/>
                <a:gd name="T27" fmla="*/ 960 h 110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84" h="1104">
                  <a:moveTo>
                    <a:pt x="480" y="960"/>
                  </a:moveTo>
                  <a:lnTo>
                    <a:pt x="0" y="384"/>
                  </a:lnTo>
                  <a:lnTo>
                    <a:pt x="288" y="192"/>
                  </a:lnTo>
                  <a:lnTo>
                    <a:pt x="432" y="480"/>
                  </a:lnTo>
                  <a:lnTo>
                    <a:pt x="576" y="96"/>
                  </a:lnTo>
                  <a:lnTo>
                    <a:pt x="960" y="144"/>
                  </a:lnTo>
                  <a:lnTo>
                    <a:pt x="1056" y="0"/>
                  </a:lnTo>
                  <a:lnTo>
                    <a:pt x="1584" y="336"/>
                  </a:lnTo>
                  <a:lnTo>
                    <a:pt x="1152" y="288"/>
                  </a:lnTo>
                  <a:lnTo>
                    <a:pt x="1152" y="672"/>
                  </a:lnTo>
                  <a:lnTo>
                    <a:pt x="1440" y="624"/>
                  </a:lnTo>
                  <a:lnTo>
                    <a:pt x="1008" y="1104"/>
                  </a:lnTo>
                  <a:lnTo>
                    <a:pt x="1056" y="912"/>
                  </a:lnTo>
                  <a:lnTo>
                    <a:pt x="480" y="960"/>
                  </a:lnTo>
                  <a:close/>
                </a:path>
              </a:pathLst>
            </a:custGeom>
            <a:noFill/>
            <a:ln w="1905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3" name="Line 7"/>
            <p:cNvSpPr>
              <a:spLocks noChangeShapeType="1"/>
            </p:cNvSpPr>
            <p:nvPr/>
          </p:nvSpPr>
          <p:spPr bwMode="auto">
            <a:xfrm flipH="1" flipV="1">
              <a:off x="864" y="3264"/>
              <a:ext cx="432" cy="96"/>
            </a:xfrm>
            <a:prstGeom prst="line">
              <a:avLst/>
            </a:prstGeom>
            <a:noFill/>
            <a:ln w="31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4" name="Line 8"/>
            <p:cNvSpPr>
              <a:spLocks noChangeShapeType="1"/>
            </p:cNvSpPr>
            <p:nvPr/>
          </p:nvSpPr>
          <p:spPr bwMode="auto">
            <a:xfrm flipH="1" flipV="1">
              <a:off x="1824" y="3024"/>
              <a:ext cx="192" cy="144"/>
            </a:xfrm>
            <a:prstGeom prst="line">
              <a:avLst/>
            </a:prstGeom>
            <a:noFill/>
            <a:ln w="31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5" name="Freeform 9"/>
            <p:cNvSpPr>
              <a:spLocks/>
            </p:cNvSpPr>
            <p:nvPr/>
          </p:nvSpPr>
          <p:spPr bwMode="auto">
            <a:xfrm>
              <a:off x="1927" y="2880"/>
              <a:ext cx="89" cy="288"/>
            </a:xfrm>
            <a:custGeom>
              <a:avLst/>
              <a:gdLst>
                <a:gd name="T0" fmla="*/ 89 w 89"/>
                <a:gd name="T1" fmla="*/ 288 h 288"/>
                <a:gd name="T2" fmla="*/ 0 w 89"/>
                <a:gd name="T3" fmla="*/ 0 h 288"/>
                <a:gd name="T4" fmla="*/ 0 60000 65536"/>
                <a:gd name="T5" fmla="*/ 0 60000 65536"/>
              </a:gdLst>
              <a:ahLst/>
              <a:cxnLst>
                <a:cxn ang="T4">
                  <a:pos x="T0" y="T1"/>
                </a:cxn>
                <a:cxn ang="T5">
                  <a:pos x="T2" y="T3"/>
                </a:cxn>
              </a:cxnLst>
              <a:rect l="0" t="0" r="r" b="b"/>
              <a:pathLst>
                <a:path w="89" h="288">
                  <a:moveTo>
                    <a:pt x="89" y="288"/>
                  </a:moveTo>
                  <a:lnTo>
                    <a:pt x="0" y="0"/>
                  </a:lnTo>
                </a:path>
              </a:pathLst>
            </a:custGeom>
            <a:noFill/>
            <a:ln w="3175" cap="flat"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6" name="Line 10"/>
            <p:cNvSpPr>
              <a:spLocks noChangeShapeType="1"/>
            </p:cNvSpPr>
            <p:nvPr/>
          </p:nvSpPr>
          <p:spPr bwMode="auto">
            <a:xfrm flipV="1">
              <a:off x="1920" y="3552"/>
              <a:ext cx="96" cy="240"/>
            </a:xfrm>
            <a:prstGeom prst="line">
              <a:avLst/>
            </a:prstGeom>
            <a:noFill/>
            <a:ln w="31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7" name="Line 11"/>
            <p:cNvSpPr>
              <a:spLocks noChangeShapeType="1"/>
            </p:cNvSpPr>
            <p:nvPr/>
          </p:nvSpPr>
          <p:spPr bwMode="auto">
            <a:xfrm flipV="1">
              <a:off x="1920" y="3504"/>
              <a:ext cx="384" cy="288"/>
            </a:xfrm>
            <a:prstGeom prst="line">
              <a:avLst/>
            </a:prstGeom>
            <a:noFill/>
            <a:ln w="31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28" name="Text Box 12"/>
            <p:cNvSpPr txBox="1">
              <a:spLocks noChangeArrowheads="1"/>
            </p:cNvSpPr>
            <p:nvPr/>
          </p:nvSpPr>
          <p:spPr bwMode="auto">
            <a:xfrm>
              <a:off x="1440" y="3312"/>
              <a:ext cx="197" cy="19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3175" algn="ctr">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20000"/>
                </a:spcBef>
              </a:pPr>
              <a:r>
                <a:rPr lang="en-US" sz="1400">
                  <a:solidFill>
                    <a:schemeClr val="hlink"/>
                  </a:solidFill>
                  <a:sym typeface="Symbol" pitchFamily="18" charset="2"/>
                </a:rPr>
                <a:t>D</a:t>
              </a:r>
            </a:p>
          </p:txBody>
        </p:sp>
        <p:sp>
          <p:nvSpPr>
            <p:cNvPr id="34829" name="Text Box 13"/>
            <p:cNvSpPr txBox="1">
              <a:spLocks noChangeArrowheads="1"/>
            </p:cNvSpPr>
            <p:nvPr/>
          </p:nvSpPr>
          <p:spPr bwMode="auto">
            <a:xfrm>
              <a:off x="1968" y="3360"/>
              <a:ext cx="178" cy="19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3175" algn="ctr">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20000"/>
                </a:spcBef>
              </a:pPr>
              <a:r>
                <a:rPr lang="en-US" sz="1400">
                  <a:sym typeface="Symbol" pitchFamily="18" charset="2"/>
                </a:rPr>
                <a:t>d</a:t>
              </a:r>
            </a:p>
          </p:txBody>
        </p:sp>
        <p:sp>
          <p:nvSpPr>
            <p:cNvPr id="34830" name="Text Box 14"/>
            <p:cNvSpPr txBox="1">
              <a:spLocks noChangeArrowheads="1"/>
            </p:cNvSpPr>
            <p:nvPr/>
          </p:nvSpPr>
          <p:spPr bwMode="auto">
            <a:xfrm>
              <a:off x="1152" y="3312"/>
              <a:ext cx="172" cy="19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3175" algn="ctr">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20000"/>
                </a:spcBef>
              </a:pPr>
              <a:r>
                <a:rPr lang="en-US" sz="1400">
                  <a:sym typeface="Symbol" pitchFamily="18" charset="2"/>
                </a:rPr>
                <a:t>c</a:t>
              </a:r>
            </a:p>
          </p:txBody>
        </p:sp>
        <p:sp>
          <p:nvSpPr>
            <p:cNvPr id="34831" name="Text Box 15"/>
            <p:cNvSpPr txBox="1">
              <a:spLocks noChangeArrowheads="1"/>
            </p:cNvSpPr>
            <p:nvPr/>
          </p:nvSpPr>
          <p:spPr bwMode="auto">
            <a:xfrm>
              <a:off x="1200" y="3744"/>
              <a:ext cx="178" cy="19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3175" algn="ctr">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20000"/>
                </a:spcBef>
              </a:pPr>
              <a:r>
                <a:rPr lang="en-US" sz="1400">
                  <a:sym typeface="Symbol" pitchFamily="18" charset="2"/>
                </a:rPr>
                <a:t>b</a:t>
              </a:r>
            </a:p>
          </p:txBody>
        </p:sp>
        <p:sp>
          <p:nvSpPr>
            <p:cNvPr id="34832" name="Text Box 16"/>
            <p:cNvSpPr txBox="1">
              <a:spLocks noChangeArrowheads="1"/>
            </p:cNvSpPr>
            <p:nvPr/>
          </p:nvSpPr>
          <p:spPr bwMode="auto">
            <a:xfrm>
              <a:off x="1728" y="2832"/>
              <a:ext cx="178" cy="19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3175" algn="ctr">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20000"/>
                </a:spcBef>
              </a:pPr>
              <a:r>
                <a:rPr lang="en-US" sz="1400">
                  <a:sym typeface="Symbol" pitchFamily="18" charset="2"/>
                </a:rPr>
                <a:t>a</a:t>
              </a:r>
            </a:p>
          </p:txBody>
        </p:sp>
        <p:sp>
          <p:nvSpPr>
            <p:cNvPr id="34833" name="Freeform 17"/>
            <p:cNvSpPr>
              <a:spLocks/>
            </p:cNvSpPr>
            <p:nvPr/>
          </p:nvSpPr>
          <p:spPr bwMode="auto">
            <a:xfrm>
              <a:off x="3744" y="2976"/>
              <a:ext cx="720" cy="816"/>
            </a:xfrm>
            <a:custGeom>
              <a:avLst/>
              <a:gdLst>
                <a:gd name="T0" fmla="*/ 0 w 720"/>
                <a:gd name="T1" fmla="*/ 336 h 816"/>
                <a:gd name="T2" fmla="*/ 528 w 720"/>
                <a:gd name="T3" fmla="*/ 0 h 816"/>
                <a:gd name="T4" fmla="*/ 720 w 720"/>
                <a:gd name="T5" fmla="*/ 528 h 816"/>
                <a:gd name="T6" fmla="*/ 48 w 720"/>
                <a:gd name="T7" fmla="*/ 816 h 816"/>
                <a:gd name="T8" fmla="*/ 0 w 720"/>
                <a:gd name="T9" fmla="*/ 336 h 8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0" h="816">
                  <a:moveTo>
                    <a:pt x="0" y="336"/>
                  </a:moveTo>
                  <a:lnTo>
                    <a:pt x="528" y="0"/>
                  </a:lnTo>
                  <a:lnTo>
                    <a:pt x="720" y="528"/>
                  </a:lnTo>
                  <a:lnTo>
                    <a:pt x="48" y="816"/>
                  </a:lnTo>
                  <a:lnTo>
                    <a:pt x="0" y="336"/>
                  </a:lnTo>
                  <a:close/>
                </a:path>
              </a:pathLst>
            </a:custGeom>
            <a:solidFill>
              <a:srgbClr val="FFCCCC"/>
            </a:solidFill>
            <a:ln w="3175" cap="flat" cmpd="sng">
              <a:solidFill>
                <a:srgbClr val="CC0000"/>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34" name="Freeform 18"/>
            <p:cNvSpPr>
              <a:spLocks/>
            </p:cNvSpPr>
            <p:nvPr/>
          </p:nvSpPr>
          <p:spPr bwMode="auto">
            <a:xfrm>
              <a:off x="3747" y="3313"/>
              <a:ext cx="718" cy="184"/>
            </a:xfrm>
            <a:custGeom>
              <a:avLst/>
              <a:gdLst>
                <a:gd name="T0" fmla="*/ 718 w 718"/>
                <a:gd name="T1" fmla="*/ 184 h 184"/>
                <a:gd name="T2" fmla="*/ 0 w 718"/>
                <a:gd name="T3" fmla="*/ 0 h 184"/>
                <a:gd name="T4" fmla="*/ 0 60000 65536"/>
                <a:gd name="T5" fmla="*/ 0 60000 65536"/>
              </a:gdLst>
              <a:ahLst/>
              <a:cxnLst>
                <a:cxn ang="T4">
                  <a:pos x="T0" y="T1"/>
                </a:cxn>
                <a:cxn ang="T5">
                  <a:pos x="T2" y="T3"/>
                </a:cxn>
              </a:cxnLst>
              <a:rect l="0" t="0" r="r" b="b"/>
              <a:pathLst>
                <a:path w="718" h="184">
                  <a:moveTo>
                    <a:pt x="718" y="184"/>
                  </a:moveTo>
                  <a:lnTo>
                    <a:pt x="0" y="0"/>
                  </a:lnTo>
                </a:path>
              </a:pathLst>
            </a:custGeom>
            <a:noFill/>
            <a:ln w="3175" cap="flat" cmpd="sng">
              <a:solidFill>
                <a:schemeClr val="hlink"/>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35" name="Freeform 19"/>
            <p:cNvSpPr>
              <a:spLocks/>
            </p:cNvSpPr>
            <p:nvPr/>
          </p:nvSpPr>
          <p:spPr bwMode="auto">
            <a:xfrm>
              <a:off x="3312" y="2832"/>
              <a:ext cx="1584" cy="1104"/>
            </a:xfrm>
            <a:custGeom>
              <a:avLst/>
              <a:gdLst>
                <a:gd name="T0" fmla="*/ 480 w 1584"/>
                <a:gd name="T1" fmla="*/ 960 h 1104"/>
                <a:gd name="T2" fmla="*/ 0 w 1584"/>
                <a:gd name="T3" fmla="*/ 384 h 1104"/>
                <a:gd name="T4" fmla="*/ 288 w 1584"/>
                <a:gd name="T5" fmla="*/ 192 h 1104"/>
                <a:gd name="T6" fmla="*/ 432 w 1584"/>
                <a:gd name="T7" fmla="*/ 480 h 1104"/>
                <a:gd name="T8" fmla="*/ 576 w 1584"/>
                <a:gd name="T9" fmla="*/ 96 h 1104"/>
                <a:gd name="T10" fmla="*/ 960 w 1584"/>
                <a:gd name="T11" fmla="*/ 144 h 1104"/>
                <a:gd name="T12" fmla="*/ 1056 w 1584"/>
                <a:gd name="T13" fmla="*/ 0 h 1104"/>
                <a:gd name="T14" fmla="*/ 1584 w 1584"/>
                <a:gd name="T15" fmla="*/ 336 h 1104"/>
                <a:gd name="T16" fmla="*/ 1152 w 1584"/>
                <a:gd name="T17" fmla="*/ 288 h 1104"/>
                <a:gd name="T18" fmla="*/ 1152 w 1584"/>
                <a:gd name="T19" fmla="*/ 672 h 1104"/>
                <a:gd name="T20" fmla="*/ 1440 w 1584"/>
                <a:gd name="T21" fmla="*/ 624 h 1104"/>
                <a:gd name="T22" fmla="*/ 1008 w 1584"/>
                <a:gd name="T23" fmla="*/ 1104 h 1104"/>
                <a:gd name="T24" fmla="*/ 1056 w 1584"/>
                <a:gd name="T25" fmla="*/ 912 h 1104"/>
                <a:gd name="T26" fmla="*/ 480 w 1584"/>
                <a:gd name="T27" fmla="*/ 960 h 110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584" h="1104">
                  <a:moveTo>
                    <a:pt x="480" y="960"/>
                  </a:moveTo>
                  <a:lnTo>
                    <a:pt x="0" y="384"/>
                  </a:lnTo>
                  <a:lnTo>
                    <a:pt x="288" y="192"/>
                  </a:lnTo>
                  <a:lnTo>
                    <a:pt x="432" y="480"/>
                  </a:lnTo>
                  <a:lnTo>
                    <a:pt x="576" y="96"/>
                  </a:lnTo>
                  <a:lnTo>
                    <a:pt x="960" y="144"/>
                  </a:lnTo>
                  <a:lnTo>
                    <a:pt x="1056" y="0"/>
                  </a:lnTo>
                  <a:lnTo>
                    <a:pt x="1584" y="336"/>
                  </a:lnTo>
                  <a:lnTo>
                    <a:pt x="1152" y="288"/>
                  </a:lnTo>
                  <a:lnTo>
                    <a:pt x="1152" y="672"/>
                  </a:lnTo>
                  <a:lnTo>
                    <a:pt x="1440" y="624"/>
                  </a:lnTo>
                  <a:lnTo>
                    <a:pt x="1008" y="1104"/>
                  </a:lnTo>
                  <a:lnTo>
                    <a:pt x="1056" y="912"/>
                  </a:lnTo>
                  <a:lnTo>
                    <a:pt x="480" y="960"/>
                  </a:lnTo>
                  <a:close/>
                </a:path>
              </a:pathLst>
            </a:custGeom>
            <a:noFill/>
            <a:ln w="19050" cap="flat" cmpd="sng">
              <a:solidFill>
                <a:schemeClr val="tx1"/>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36" name="Line 20"/>
            <p:cNvSpPr>
              <a:spLocks noChangeShapeType="1"/>
            </p:cNvSpPr>
            <p:nvPr/>
          </p:nvSpPr>
          <p:spPr bwMode="auto">
            <a:xfrm flipH="1" flipV="1">
              <a:off x="3312" y="3216"/>
              <a:ext cx="432" cy="96"/>
            </a:xfrm>
            <a:prstGeom prst="line">
              <a:avLst/>
            </a:prstGeom>
            <a:noFill/>
            <a:ln w="31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37" name="Line 21"/>
            <p:cNvSpPr>
              <a:spLocks noChangeShapeType="1"/>
            </p:cNvSpPr>
            <p:nvPr/>
          </p:nvSpPr>
          <p:spPr bwMode="auto">
            <a:xfrm flipH="1" flipV="1">
              <a:off x="4272" y="2976"/>
              <a:ext cx="192" cy="144"/>
            </a:xfrm>
            <a:prstGeom prst="line">
              <a:avLst/>
            </a:prstGeom>
            <a:noFill/>
            <a:ln w="31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38" name="Freeform 22"/>
            <p:cNvSpPr>
              <a:spLocks/>
            </p:cNvSpPr>
            <p:nvPr/>
          </p:nvSpPr>
          <p:spPr bwMode="auto">
            <a:xfrm>
              <a:off x="4375" y="2832"/>
              <a:ext cx="89" cy="288"/>
            </a:xfrm>
            <a:custGeom>
              <a:avLst/>
              <a:gdLst>
                <a:gd name="T0" fmla="*/ 89 w 89"/>
                <a:gd name="T1" fmla="*/ 288 h 288"/>
                <a:gd name="T2" fmla="*/ 0 w 89"/>
                <a:gd name="T3" fmla="*/ 0 h 288"/>
                <a:gd name="T4" fmla="*/ 0 60000 65536"/>
                <a:gd name="T5" fmla="*/ 0 60000 65536"/>
              </a:gdLst>
              <a:ahLst/>
              <a:cxnLst>
                <a:cxn ang="T4">
                  <a:pos x="T0" y="T1"/>
                </a:cxn>
                <a:cxn ang="T5">
                  <a:pos x="T2" y="T3"/>
                </a:cxn>
              </a:cxnLst>
              <a:rect l="0" t="0" r="r" b="b"/>
              <a:pathLst>
                <a:path w="89" h="288">
                  <a:moveTo>
                    <a:pt x="89" y="288"/>
                  </a:moveTo>
                  <a:lnTo>
                    <a:pt x="0" y="0"/>
                  </a:lnTo>
                </a:path>
              </a:pathLst>
            </a:custGeom>
            <a:noFill/>
            <a:ln w="3175" cap="flat"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39" name="Line 23"/>
            <p:cNvSpPr>
              <a:spLocks noChangeShapeType="1"/>
            </p:cNvSpPr>
            <p:nvPr/>
          </p:nvSpPr>
          <p:spPr bwMode="auto">
            <a:xfrm flipV="1">
              <a:off x="4368" y="3504"/>
              <a:ext cx="96" cy="240"/>
            </a:xfrm>
            <a:prstGeom prst="line">
              <a:avLst/>
            </a:prstGeom>
            <a:noFill/>
            <a:ln w="31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40" name="Line 24"/>
            <p:cNvSpPr>
              <a:spLocks noChangeShapeType="1"/>
            </p:cNvSpPr>
            <p:nvPr/>
          </p:nvSpPr>
          <p:spPr bwMode="auto">
            <a:xfrm flipV="1">
              <a:off x="4368" y="3456"/>
              <a:ext cx="384" cy="288"/>
            </a:xfrm>
            <a:prstGeom prst="line">
              <a:avLst/>
            </a:prstGeom>
            <a:noFill/>
            <a:ln w="317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4841" name="Text Box 25"/>
            <p:cNvSpPr txBox="1">
              <a:spLocks noChangeArrowheads="1"/>
            </p:cNvSpPr>
            <p:nvPr/>
          </p:nvSpPr>
          <p:spPr bwMode="auto">
            <a:xfrm>
              <a:off x="4032" y="3216"/>
              <a:ext cx="222" cy="19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3175" algn="ctr">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20000"/>
                </a:spcBef>
              </a:pPr>
              <a:r>
                <a:rPr lang="en-US" sz="1400">
                  <a:solidFill>
                    <a:schemeClr val="hlink"/>
                  </a:solidFill>
                  <a:sym typeface="Symbol" pitchFamily="18" charset="2"/>
                </a:rPr>
                <a:t>D’</a:t>
              </a:r>
            </a:p>
          </p:txBody>
        </p:sp>
        <p:sp>
          <p:nvSpPr>
            <p:cNvPr id="34842" name="Text Box 26"/>
            <p:cNvSpPr txBox="1">
              <a:spLocks noChangeArrowheads="1"/>
            </p:cNvSpPr>
            <p:nvPr/>
          </p:nvSpPr>
          <p:spPr bwMode="auto">
            <a:xfrm>
              <a:off x="4416" y="3312"/>
              <a:ext cx="178" cy="19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3175" algn="ctr">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20000"/>
                </a:spcBef>
              </a:pPr>
              <a:r>
                <a:rPr lang="en-US" sz="1400">
                  <a:sym typeface="Symbol" pitchFamily="18" charset="2"/>
                </a:rPr>
                <a:t>d</a:t>
              </a:r>
            </a:p>
          </p:txBody>
        </p:sp>
        <p:sp>
          <p:nvSpPr>
            <p:cNvPr id="34843" name="Text Box 27"/>
            <p:cNvSpPr txBox="1">
              <a:spLocks noChangeArrowheads="1"/>
            </p:cNvSpPr>
            <p:nvPr/>
          </p:nvSpPr>
          <p:spPr bwMode="auto">
            <a:xfrm>
              <a:off x="3600" y="3264"/>
              <a:ext cx="172" cy="19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3175" algn="ctr">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20000"/>
                </a:spcBef>
              </a:pPr>
              <a:r>
                <a:rPr lang="en-US" sz="1400">
                  <a:sym typeface="Symbol" pitchFamily="18" charset="2"/>
                </a:rPr>
                <a:t>c</a:t>
              </a:r>
            </a:p>
          </p:txBody>
        </p:sp>
        <p:sp>
          <p:nvSpPr>
            <p:cNvPr id="34844" name="Text Box 28"/>
            <p:cNvSpPr txBox="1">
              <a:spLocks noChangeArrowheads="1"/>
            </p:cNvSpPr>
            <p:nvPr/>
          </p:nvSpPr>
          <p:spPr bwMode="auto">
            <a:xfrm>
              <a:off x="3648" y="3696"/>
              <a:ext cx="178" cy="19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3175" algn="ctr">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20000"/>
                </a:spcBef>
              </a:pPr>
              <a:r>
                <a:rPr lang="en-US" sz="1400">
                  <a:sym typeface="Symbol" pitchFamily="18" charset="2"/>
                </a:rPr>
                <a:t>b</a:t>
              </a:r>
            </a:p>
          </p:txBody>
        </p:sp>
        <p:sp>
          <p:nvSpPr>
            <p:cNvPr id="34845" name="Text Box 29"/>
            <p:cNvSpPr txBox="1">
              <a:spLocks noChangeArrowheads="1"/>
            </p:cNvSpPr>
            <p:nvPr/>
          </p:nvSpPr>
          <p:spPr bwMode="auto">
            <a:xfrm>
              <a:off x="4176" y="2784"/>
              <a:ext cx="178" cy="19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3175" algn="ctr">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20000"/>
                </a:spcBef>
              </a:pPr>
              <a:r>
                <a:rPr lang="en-US" sz="1400">
                  <a:sym typeface="Symbol" pitchFamily="18" charset="2"/>
                </a:rPr>
                <a:t>a</a:t>
              </a:r>
            </a:p>
          </p:txBody>
        </p:sp>
        <p:sp>
          <p:nvSpPr>
            <p:cNvPr id="34846" name="AutoShape 30"/>
            <p:cNvSpPr>
              <a:spLocks noChangeArrowheads="1"/>
            </p:cNvSpPr>
            <p:nvPr/>
          </p:nvSpPr>
          <p:spPr bwMode="auto">
            <a:xfrm>
              <a:off x="2544" y="3408"/>
              <a:ext cx="720" cy="96"/>
            </a:xfrm>
            <a:prstGeom prst="rightArrow">
              <a:avLst>
                <a:gd name="adj1" fmla="val 50000"/>
                <a:gd name="adj2" fmla="val 134375"/>
              </a:avLst>
            </a:prstGeom>
            <a:solidFill>
              <a:srgbClr val="CC0000"/>
            </a:solidFill>
            <a:ln w="19050" algn="ctr">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34847" name="Text Box 31"/>
            <p:cNvSpPr txBox="1">
              <a:spLocks noChangeArrowheads="1"/>
            </p:cNvSpPr>
            <p:nvPr/>
          </p:nvSpPr>
          <p:spPr bwMode="auto">
            <a:xfrm>
              <a:off x="2688" y="3216"/>
              <a:ext cx="371" cy="192"/>
            </a:xfrm>
            <a:prstGeom prst="rect">
              <a:avLst/>
            </a:prstGeom>
            <a:noFill/>
            <a:ln>
              <a:noFill/>
            </a:ln>
            <a:effectLst/>
            <a:extLst>
              <a:ext uri="{909E8E84-426E-40DD-AFC4-6F175D3DCCD1}">
                <a14:hiddenFill xmlns:a14="http://schemas.microsoft.com/office/drawing/2010/main">
                  <a:solidFill>
                    <a:srgbClr val="FFCCCC"/>
                  </a:solidFill>
                </a14:hiddenFill>
              </a:ext>
              <a:ext uri="{91240B29-F687-4F45-9708-019B960494DF}">
                <a14:hiddenLine xmlns:a14="http://schemas.microsoft.com/office/drawing/2010/main" w="3175" algn="ctr">
                  <a:solidFill>
                    <a:srgbClr val="CC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457200" indent="-457200"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algn="l" eaLnBrk="1" hangingPunct="1">
                <a:spcBef>
                  <a:spcPct val="20000"/>
                </a:spcBef>
              </a:pPr>
              <a:r>
                <a:rPr lang="en-US" sz="1400">
                  <a:solidFill>
                    <a:schemeClr val="hlink"/>
                  </a:solidFill>
                  <a:sym typeface="Symbol" pitchFamily="18" charset="2"/>
                </a:rPr>
                <a:t>flip D</a:t>
              </a:r>
            </a:p>
          </p:txBody>
        </p:sp>
      </p:gr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304800"/>
            <a:ext cx="8001000" cy="327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lgn="l">
              <a:spcBef>
                <a:spcPct val="0"/>
              </a:spcBef>
              <a:buFontTx/>
              <a:buAutoNum type="arabicPeriod" startAt="9"/>
            </a:pPr>
            <a:r>
              <a:rPr lang="en-US" sz="1600" b="1">
                <a:sym typeface="Symbol" pitchFamily="18" charset="2"/>
              </a:rPr>
              <a:t>Geodesic in a Simple Polygon:</a:t>
            </a:r>
            <a:r>
              <a:rPr lang="en-US" sz="1600">
                <a:sym typeface="Symbol" pitchFamily="18" charset="2"/>
              </a:rPr>
              <a:t> The following problem has a number of applications including robot path planning.</a:t>
            </a:r>
            <a:br>
              <a:rPr lang="en-US" sz="1600">
                <a:sym typeface="Symbol" pitchFamily="18" charset="2"/>
              </a:rPr>
            </a:br>
            <a:r>
              <a:rPr lang="en-US" sz="1600">
                <a:sym typeface="Symbol" pitchFamily="18" charset="2"/>
              </a:rPr>
              <a:t>We are given a simple n-gon P and a triangulation T of P. The triangulation is given by its list of triangles, and their incidence relationship, where two triangles are incident iff they share a common diagonal. We are also given two points a and b inside P. The problem is to find the </a:t>
            </a:r>
            <a:r>
              <a:rPr lang="en-US" sz="1600" b="1">
                <a:solidFill>
                  <a:srgbClr val="CC0000"/>
                </a:solidFill>
                <a:sym typeface="Symbol" pitchFamily="18" charset="2"/>
              </a:rPr>
              <a:t>shortest</a:t>
            </a:r>
            <a:r>
              <a:rPr lang="en-US" sz="1600">
                <a:sym typeface="Symbol" pitchFamily="18" charset="2"/>
              </a:rPr>
              <a:t> path from a to b inside P. Such a path is called the </a:t>
            </a:r>
            <a:r>
              <a:rPr lang="en-US" sz="1600" b="1">
                <a:solidFill>
                  <a:srgbClr val="CC0000"/>
                </a:solidFill>
                <a:sym typeface="Symbol" pitchFamily="18" charset="2"/>
              </a:rPr>
              <a:t>geodesic</a:t>
            </a:r>
            <a:r>
              <a:rPr lang="en-US" sz="1600">
                <a:sym typeface="Symbol" pitchFamily="18" charset="2"/>
              </a:rPr>
              <a:t> between a and b inside P (see the figure below). Design and analyze an O(n)-time algorithm to solve this problem.  </a:t>
            </a:r>
            <a:br>
              <a:rPr lang="en-US" sz="1600">
                <a:sym typeface="Symbol" pitchFamily="18" charset="2"/>
              </a:rPr>
            </a:br>
            <a:r>
              <a:rPr lang="en-US" sz="1600">
                <a:solidFill>
                  <a:srgbClr val="CC0000"/>
                </a:solidFill>
                <a:sym typeface="Symbol" pitchFamily="18" charset="2"/>
              </a:rPr>
              <a:t>[Hint: after locating the triangles that contain a and b, "walk" along the triangles from a to b (which way?), while maintaining the two shortest paths from a to the two ends of the next diagonal on the walk. These two shortest paths form a funnel that encloses a prefix of the final geodesic. Carefully analyze how you update the funnel as you advance from one diagonal to the next on your "walk".]</a:t>
            </a:r>
          </a:p>
        </p:txBody>
      </p:sp>
      <p:grpSp>
        <p:nvGrpSpPr>
          <p:cNvPr id="2" name="Group 3"/>
          <p:cNvGrpSpPr>
            <a:grpSpLocks/>
          </p:cNvGrpSpPr>
          <p:nvPr/>
        </p:nvGrpSpPr>
        <p:grpSpPr bwMode="auto">
          <a:xfrm>
            <a:off x="2819400" y="3657600"/>
            <a:ext cx="3200400" cy="2209800"/>
            <a:chOff x="1248" y="2448"/>
            <a:chExt cx="2016" cy="1392"/>
          </a:xfrm>
        </p:grpSpPr>
        <p:sp>
          <p:nvSpPr>
            <p:cNvPr id="35844" name="Freeform 4"/>
            <p:cNvSpPr>
              <a:spLocks/>
            </p:cNvSpPr>
            <p:nvPr/>
          </p:nvSpPr>
          <p:spPr bwMode="auto">
            <a:xfrm>
              <a:off x="1248" y="2448"/>
              <a:ext cx="2016" cy="1392"/>
            </a:xfrm>
            <a:custGeom>
              <a:avLst/>
              <a:gdLst>
                <a:gd name="T0" fmla="*/ 432 w 2016"/>
                <a:gd name="T1" fmla="*/ 192 h 1392"/>
                <a:gd name="T2" fmla="*/ 0 w 2016"/>
                <a:gd name="T3" fmla="*/ 384 h 1392"/>
                <a:gd name="T4" fmla="*/ 0 w 2016"/>
                <a:gd name="T5" fmla="*/ 816 h 1392"/>
                <a:gd name="T6" fmla="*/ 342 w 2016"/>
                <a:gd name="T7" fmla="*/ 539 h 1392"/>
                <a:gd name="T8" fmla="*/ 288 w 2016"/>
                <a:gd name="T9" fmla="*/ 1104 h 1392"/>
                <a:gd name="T10" fmla="*/ 768 w 2016"/>
                <a:gd name="T11" fmla="*/ 1296 h 1392"/>
                <a:gd name="T12" fmla="*/ 1008 w 2016"/>
                <a:gd name="T13" fmla="*/ 768 h 1392"/>
                <a:gd name="T14" fmla="*/ 1200 w 2016"/>
                <a:gd name="T15" fmla="*/ 1296 h 1392"/>
                <a:gd name="T16" fmla="*/ 1728 w 2016"/>
                <a:gd name="T17" fmla="*/ 1392 h 1392"/>
                <a:gd name="T18" fmla="*/ 1584 w 2016"/>
                <a:gd name="T19" fmla="*/ 960 h 1392"/>
                <a:gd name="T20" fmla="*/ 1920 w 2016"/>
                <a:gd name="T21" fmla="*/ 1104 h 1392"/>
                <a:gd name="T22" fmla="*/ 2016 w 2016"/>
                <a:gd name="T23" fmla="*/ 528 h 1392"/>
                <a:gd name="T24" fmla="*/ 1392 w 2016"/>
                <a:gd name="T25" fmla="*/ 288 h 1392"/>
                <a:gd name="T26" fmla="*/ 1488 w 2016"/>
                <a:gd name="T27" fmla="*/ 576 h 1392"/>
                <a:gd name="T28" fmla="*/ 1316 w 2016"/>
                <a:gd name="T29" fmla="*/ 891 h 1392"/>
                <a:gd name="T30" fmla="*/ 1104 w 2016"/>
                <a:gd name="T31" fmla="*/ 96 h 1392"/>
                <a:gd name="T32" fmla="*/ 816 w 2016"/>
                <a:gd name="T33" fmla="*/ 240 h 1392"/>
                <a:gd name="T34" fmla="*/ 816 w 2016"/>
                <a:gd name="T35" fmla="*/ 0 h 1392"/>
                <a:gd name="T36" fmla="*/ 624 w 2016"/>
                <a:gd name="T37" fmla="*/ 192 h 1392"/>
                <a:gd name="T38" fmla="*/ 672 w 2016"/>
                <a:gd name="T39" fmla="*/ 912 h 1392"/>
                <a:gd name="T40" fmla="*/ 432 w 2016"/>
                <a:gd name="T41" fmla="*/ 192 h 1392"/>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016" h="1392">
                  <a:moveTo>
                    <a:pt x="432" y="192"/>
                  </a:moveTo>
                  <a:lnTo>
                    <a:pt x="0" y="384"/>
                  </a:lnTo>
                  <a:lnTo>
                    <a:pt x="0" y="816"/>
                  </a:lnTo>
                  <a:lnTo>
                    <a:pt x="342" y="539"/>
                  </a:lnTo>
                  <a:lnTo>
                    <a:pt x="288" y="1104"/>
                  </a:lnTo>
                  <a:lnTo>
                    <a:pt x="768" y="1296"/>
                  </a:lnTo>
                  <a:lnTo>
                    <a:pt x="1008" y="768"/>
                  </a:lnTo>
                  <a:lnTo>
                    <a:pt x="1200" y="1296"/>
                  </a:lnTo>
                  <a:lnTo>
                    <a:pt x="1728" y="1392"/>
                  </a:lnTo>
                  <a:lnTo>
                    <a:pt x="1584" y="960"/>
                  </a:lnTo>
                  <a:lnTo>
                    <a:pt x="1920" y="1104"/>
                  </a:lnTo>
                  <a:lnTo>
                    <a:pt x="2016" y="528"/>
                  </a:lnTo>
                  <a:lnTo>
                    <a:pt x="1392" y="288"/>
                  </a:lnTo>
                  <a:lnTo>
                    <a:pt x="1488" y="576"/>
                  </a:lnTo>
                  <a:lnTo>
                    <a:pt x="1316" y="891"/>
                  </a:lnTo>
                  <a:lnTo>
                    <a:pt x="1104" y="96"/>
                  </a:lnTo>
                  <a:lnTo>
                    <a:pt x="816" y="240"/>
                  </a:lnTo>
                  <a:lnTo>
                    <a:pt x="816" y="0"/>
                  </a:lnTo>
                  <a:lnTo>
                    <a:pt x="624" y="192"/>
                  </a:lnTo>
                  <a:lnTo>
                    <a:pt x="672" y="912"/>
                  </a:lnTo>
                  <a:lnTo>
                    <a:pt x="432" y="192"/>
                  </a:lnTo>
                  <a:close/>
                </a:path>
              </a:pathLst>
            </a:custGeom>
            <a:noFill/>
            <a:ln w="19050" cap="flat" cmpd="sng">
              <a:solidFill>
                <a:schemeClr va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45" name="Freeform 5"/>
            <p:cNvSpPr>
              <a:spLocks/>
            </p:cNvSpPr>
            <p:nvPr/>
          </p:nvSpPr>
          <p:spPr bwMode="auto">
            <a:xfrm>
              <a:off x="1248" y="2832"/>
              <a:ext cx="342" cy="155"/>
            </a:xfrm>
            <a:custGeom>
              <a:avLst/>
              <a:gdLst>
                <a:gd name="T0" fmla="*/ 0 w 342"/>
                <a:gd name="T1" fmla="*/ 0 h 155"/>
                <a:gd name="T2" fmla="*/ 342 w 342"/>
                <a:gd name="T3" fmla="*/ 155 h 155"/>
                <a:gd name="T4" fmla="*/ 0 60000 65536"/>
                <a:gd name="T5" fmla="*/ 0 60000 65536"/>
              </a:gdLst>
              <a:ahLst/>
              <a:cxnLst>
                <a:cxn ang="T4">
                  <a:pos x="T0" y="T1"/>
                </a:cxn>
                <a:cxn ang="T5">
                  <a:pos x="T2" y="T3"/>
                </a:cxn>
              </a:cxnLst>
              <a:rect l="0" t="0" r="r" b="b"/>
              <a:pathLst>
                <a:path w="342" h="155">
                  <a:moveTo>
                    <a:pt x="0" y="0"/>
                  </a:moveTo>
                  <a:lnTo>
                    <a:pt x="342" y="155"/>
                  </a:lnTo>
                </a:path>
              </a:pathLst>
            </a:custGeom>
            <a:noFill/>
            <a:ln w="127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46" name="Freeform 6"/>
            <p:cNvSpPr>
              <a:spLocks/>
            </p:cNvSpPr>
            <p:nvPr/>
          </p:nvSpPr>
          <p:spPr bwMode="auto">
            <a:xfrm>
              <a:off x="1590" y="2640"/>
              <a:ext cx="90" cy="347"/>
            </a:xfrm>
            <a:custGeom>
              <a:avLst/>
              <a:gdLst>
                <a:gd name="T0" fmla="*/ 0 w 90"/>
                <a:gd name="T1" fmla="*/ 347 h 347"/>
                <a:gd name="T2" fmla="*/ 90 w 90"/>
                <a:gd name="T3" fmla="*/ 0 h 347"/>
                <a:gd name="T4" fmla="*/ 0 60000 65536"/>
                <a:gd name="T5" fmla="*/ 0 60000 65536"/>
              </a:gdLst>
              <a:ahLst/>
              <a:cxnLst>
                <a:cxn ang="T4">
                  <a:pos x="T0" y="T1"/>
                </a:cxn>
                <a:cxn ang="T5">
                  <a:pos x="T2" y="T3"/>
                </a:cxn>
              </a:cxnLst>
              <a:rect l="0" t="0" r="r" b="b"/>
              <a:pathLst>
                <a:path w="90" h="347">
                  <a:moveTo>
                    <a:pt x="0" y="347"/>
                  </a:moveTo>
                  <a:lnTo>
                    <a:pt x="90" y="0"/>
                  </a:lnTo>
                </a:path>
              </a:pathLst>
            </a:custGeom>
            <a:noFill/>
            <a:ln w="127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47" name="Freeform 7"/>
            <p:cNvSpPr>
              <a:spLocks/>
            </p:cNvSpPr>
            <p:nvPr/>
          </p:nvSpPr>
          <p:spPr bwMode="auto">
            <a:xfrm>
              <a:off x="1590" y="2987"/>
              <a:ext cx="330" cy="373"/>
            </a:xfrm>
            <a:custGeom>
              <a:avLst/>
              <a:gdLst>
                <a:gd name="T0" fmla="*/ 0 w 330"/>
                <a:gd name="T1" fmla="*/ 0 h 373"/>
                <a:gd name="T2" fmla="*/ 330 w 330"/>
                <a:gd name="T3" fmla="*/ 373 h 373"/>
                <a:gd name="T4" fmla="*/ 0 60000 65536"/>
                <a:gd name="T5" fmla="*/ 0 60000 65536"/>
              </a:gdLst>
              <a:ahLst/>
              <a:cxnLst>
                <a:cxn ang="T4">
                  <a:pos x="T0" y="T1"/>
                </a:cxn>
                <a:cxn ang="T5">
                  <a:pos x="T2" y="T3"/>
                </a:cxn>
              </a:cxnLst>
              <a:rect l="0" t="0" r="r" b="b"/>
              <a:pathLst>
                <a:path w="330" h="373">
                  <a:moveTo>
                    <a:pt x="0" y="0"/>
                  </a:moveTo>
                  <a:lnTo>
                    <a:pt x="330" y="373"/>
                  </a:lnTo>
                </a:path>
              </a:pathLst>
            </a:custGeom>
            <a:noFill/>
            <a:ln w="127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48" name="Line 8"/>
            <p:cNvSpPr>
              <a:spLocks noChangeShapeType="1"/>
            </p:cNvSpPr>
            <p:nvPr/>
          </p:nvSpPr>
          <p:spPr bwMode="auto">
            <a:xfrm flipH="1">
              <a:off x="1536" y="3360"/>
              <a:ext cx="384" cy="192"/>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49" name="Line 9"/>
            <p:cNvSpPr>
              <a:spLocks noChangeShapeType="1"/>
            </p:cNvSpPr>
            <p:nvPr/>
          </p:nvSpPr>
          <p:spPr bwMode="auto">
            <a:xfrm>
              <a:off x="1920" y="3360"/>
              <a:ext cx="96" cy="384"/>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50" name="Line 10"/>
            <p:cNvSpPr>
              <a:spLocks noChangeShapeType="1"/>
            </p:cNvSpPr>
            <p:nvPr/>
          </p:nvSpPr>
          <p:spPr bwMode="auto">
            <a:xfrm flipV="1">
              <a:off x="1920" y="3216"/>
              <a:ext cx="336" cy="144"/>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51" name="Line 11"/>
            <p:cNvSpPr>
              <a:spLocks noChangeShapeType="1"/>
            </p:cNvSpPr>
            <p:nvPr/>
          </p:nvSpPr>
          <p:spPr bwMode="auto">
            <a:xfrm>
              <a:off x="1872" y="2640"/>
              <a:ext cx="192" cy="48"/>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52" name="Line 12"/>
            <p:cNvSpPr>
              <a:spLocks noChangeShapeType="1"/>
            </p:cNvSpPr>
            <p:nvPr/>
          </p:nvSpPr>
          <p:spPr bwMode="auto">
            <a:xfrm>
              <a:off x="2064" y="2688"/>
              <a:ext cx="192" cy="528"/>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53" name="Line 13"/>
            <p:cNvSpPr>
              <a:spLocks noChangeShapeType="1"/>
            </p:cNvSpPr>
            <p:nvPr/>
          </p:nvSpPr>
          <p:spPr bwMode="auto">
            <a:xfrm flipV="1">
              <a:off x="1920" y="2688"/>
              <a:ext cx="144" cy="672"/>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54" name="Freeform 14"/>
            <p:cNvSpPr>
              <a:spLocks/>
            </p:cNvSpPr>
            <p:nvPr/>
          </p:nvSpPr>
          <p:spPr bwMode="auto">
            <a:xfrm>
              <a:off x="2256" y="3216"/>
              <a:ext cx="313" cy="118"/>
            </a:xfrm>
            <a:custGeom>
              <a:avLst/>
              <a:gdLst>
                <a:gd name="T0" fmla="*/ 0 w 313"/>
                <a:gd name="T1" fmla="*/ 0 h 118"/>
                <a:gd name="T2" fmla="*/ 313 w 313"/>
                <a:gd name="T3" fmla="*/ 118 h 118"/>
                <a:gd name="T4" fmla="*/ 0 60000 65536"/>
                <a:gd name="T5" fmla="*/ 0 60000 65536"/>
              </a:gdLst>
              <a:ahLst/>
              <a:cxnLst>
                <a:cxn ang="T4">
                  <a:pos x="T0" y="T1"/>
                </a:cxn>
                <a:cxn ang="T5">
                  <a:pos x="T2" y="T3"/>
                </a:cxn>
              </a:cxnLst>
              <a:rect l="0" t="0" r="r" b="b"/>
              <a:pathLst>
                <a:path w="313" h="118">
                  <a:moveTo>
                    <a:pt x="0" y="0"/>
                  </a:moveTo>
                  <a:lnTo>
                    <a:pt x="313" y="118"/>
                  </a:lnTo>
                </a:path>
              </a:pathLst>
            </a:custGeom>
            <a:noFill/>
            <a:ln w="127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55" name="Line 15"/>
            <p:cNvSpPr>
              <a:spLocks noChangeShapeType="1"/>
            </p:cNvSpPr>
            <p:nvPr/>
          </p:nvSpPr>
          <p:spPr bwMode="auto">
            <a:xfrm flipV="1">
              <a:off x="2256" y="2544"/>
              <a:ext cx="96" cy="672"/>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56" name="Freeform 16"/>
            <p:cNvSpPr>
              <a:spLocks/>
            </p:cNvSpPr>
            <p:nvPr/>
          </p:nvSpPr>
          <p:spPr bwMode="auto">
            <a:xfrm>
              <a:off x="2448" y="3344"/>
              <a:ext cx="111" cy="400"/>
            </a:xfrm>
            <a:custGeom>
              <a:avLst/>
              <a:gdLst>
                <a:gd name="T0" fmla="*/ 111 w 111"/>
                <a:gd name="T1" fmla="*/ 0 h 400"/>
                <a:gd name="T2" fmla="*/ 0 w 111"/>
                <a:gd name="T3" fmla="*/ 400 h 400"/>
                <a:gd name="T4" fmla="*/ 0 60000 65536"/>
                <a:gd name="T5" fmla="*/ 0 60000 65536"/>
              </a:gdLst>
              <a:ahLst/>
              <a:cxnLst>
                <a:cxn ang="T4">
                  <a:pos x="T0" y="T1"/>
                </a:cxn>
                <a:cxn ang="T5">
                  <a:pos x="T2" y="T3"/>
                </a:cxn>
              </a:cxnLst>
              <a:rect l="0" t="0" r="r" b="b"/>
              <a:pathLst>
                <a:path w="111" h="400">
                  <a:moveTo>
                    <a:pt x="111" y="0"/>
                  </a:moveTo>
                  <a:lnTo>
                    <a:pt x="0" y="400"/>
                  </a:lnTo>
                </a:path>
              </a:pathLst>
            </a:custGeom>
            <a:noFill/>
            <a:ln w="127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57" name="Line 17"/>
            <p:cNvSpPr>
              <a:spLocks noChangeShapeType="1"/>
            </p:cNvSpPr>
            <p:nvPr/>
          </p:nvSpPr>
          <p:spPr bwMode="auto">
            <a:xfrm flipV="1">
              <a:off x="2448" y="3408"/>
              <a:ext cx="384" cy="336"/>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58" name="Freeform 18"/>
            <p:cNvSpPr>
              <a:spLocks/>
            </p:cNvSpPr>
            <p:nvPr/>
          </p:nvSpPr>
          <p:spPr bwMode="auto">
            <a:xfrm>
              <a:off x="2574" y="3334"/>
              <a:ext cx="258" cy="74"/>
            </a:xfrm>
            <a:custGeom>
              <a:avLst/>
              <a:gdLst>
                <a:gd name="T0" fmla="*/ 258 w 258"/>
                <a:gd name="T1" fmla="*/ 74 h 74"/>
                <a:gd name="T2" fmla="*/ 0 w 258"/>
                <a:gd name="T3" fmla="*/ 0 h 74"/>
                <a:gd name="T4" fmla="*/ 0 60000 65536"/>
                <a:gd name="T5" fmla="*/ 0 60000 65536"/>
              </a:gdLst>
              <a:ahLst/>
              <a:cxnLst>
                <a:cxn ang="T4">
                  <a:pos x="T0" y="T1"/>
                </a:cxn>
                <a:cxn ang="T5">
                  <a:pos x="T2" y="T3"/>
                </a:cxn>
              </a:cxnLst>
              <a:rect l="0" t="0" r="r" b="b"/>
              <a:pathLst>
                <a:path w="258" h="74">
                  <a:moveTo>
                    <a:pt x="258" y="74"/>
                  </a:moveTo>
                  <a:lnTo>
                    <a:pt x="0" y="0"/>
                  </a:lnTo>
                </a:path>
              </a:pathLst>
            </a:custGeom>
            <a:noFill/>
            <a:ln w="127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59" name="Line 19"/>
            <p:cNvSpPr>
              <a:spLocks noChangeShapeType="1"/>
            </p:cNvSpPr>
            <p:nvPr/>
          </p:nvSpPr>
          <p:spPr bwMode="auto">
            <a:xfrm>
              <a:off x="2736" y="3024"/>
              <a:ext cx="96" cy="384"/>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60" name="Line 20"/>
            <p:cNvSpPr>
              <a:spLocks noChangeShapeType="1"/>
            </p:cNvSpPr>
            <p:nvPr/>
          </p:nvSpPr>
          <p:spPr bwMode="auto">
            <a:xfrm flipV="1">
              <a:off x="2832" y="2976"/>
              <a:ext cx="432" cy="432"/>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61" name="Line 21"/>
            <p:cNvSpPr>
              <a:spLocks noChangeShapeType="1"/>
            </p:cNvSpPr>
            <p:nvPr/>
          </p:nvSpPr>
          <p:spPr bwMode="auto">
            <a:xfrm flipH="1">
              <a:off x="2736" y="2976"/>
              <a:ext cx="528" cy="48"/>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62" name="Freeform 22"/>
            <p:cNvSpPr>
              <a:spLocks/>
            </p:cNvSpPr>
            <p:nvPr/>
          </p:nvSpPr>
          <p:spPr bwMode="auto">
            <a:xfrm>
              <a:off x="1344" y="2976"/>
              <a:ext cx="1632" cy="384"/>
            </a:xfrm>
            <a:custGeom>
              <a:avLst/>
              <a:gdLst>
                <a:gd name="T0" fmla="*/ 0 w 1632"/>
                <a:gd name="T1" fmla="*/ 48 h 384"/>
                <a:gd name="T2" fmla="*/ 240 w 1632"/>
                <a:gd name="T3" fmla="*/ 0 h 384"/>
                <a:gd name="T4" fmla="*/ 576 w 1632"/>
                <a:gd name="T5" fmla="*/ 384 h 384"/>
                <a:gd name="T6" fmla="*/ 912 w 1632"/>
                <a:gd name="T7" fmla="*/ 240 h 384"/>
                <a:gd name="T8" fmla="*/ 1220 w 1632"/>
                <a:gd name="T9" fmla="*/ 358 h 384"/>
                <a:gd name="T10" fmla="*/ 1632 w 1632"/>
                <a:gd name="T11" fmla="*/ 96 h 38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632" h="384">
                  <a:moveTo>
                    <a:pt x="0" y="48"/>
                  </a:moveTo>
                  <a:lnTo>
                    <a:pt x="240" y="0"/>
                  </a:lnTo>
                  <a:lnTo>
                    <a:pt x="576" y="384"/>
                  </a:lnTo>
                  <a:lnTo>
                    <a:pt x="912" y="240"/>
                  </a:lnTo>
                  <a:lnTo>
                    <a:pt x="1220" y="358"/>
                  </a:lnTo>
                  <a:lnTo>
                    <a:pt x="1632" y="96"/>
                  </a:lnTo>
                </a:path>
              </a:pathLst>
            </a:custGeom>
            <a:noFill/>
            <a:ln w="28575" cap="flat" cmpd="sng">
              <a:solidFill>
                <a:schemeClr val="tx1"/>
              </a:solidFill>
              <a:prstDash val="solid"/>
              <a:round/>
              <a:headEnd type="oval"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5863" name="Text Box 23"/>
            <p:cNvSpPr txBox="1">
              <a:spLocks noChangeArrowheads="1"/>
            </p:cNvSpPr>
            <p:nvPr/>
          </p:nvSpPr>
          <p:spPr bwMode="auto">
            <a:xfrm>
              <a:off x="1248" y="2832"/>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0"/>
                </a:spcBef>
              </a:pPr>
              <a:r>
                <a:rPr lang="en-US" sz="1400"/>
                <a:t>a</a:t>
              </a:r>
            </a:p>
          </p:txBody>
        </p:sp>
        <p:sp>
          <p:nvSpPr>
            <p:cNvPr id="35864" name="Text Box 24"/>
            <p:cNvSpPr txBox="1">
              <a:spLocks noChangeArrowheads="1"/>
            </p:cNvSpPr>
            <p:nvPr/>
          </p:nvSpPr>
          <p:spPr bwMode="auto">
            <a:xfrm>
              <a:off x="2976" y="2976"/>
              <a:ext cx="178"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66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4400">
                  <a:solidFill>
                    <a:schemeClr val="tx2"/>
                  </a:solidFill>
                  <a:latin typeface="Arial" charset="0"/>
                </a:defRPr>
              </a:lvl1pPr>
              <a:lvl2pPr marL="742950" indent="-285750" eaLnBrk="0" hangingPunct="0">
                <a:defRPr sz="4400">
                  <a:solidFill>
                    <a:schemeClr val="tx2"/>
                  </a:solidFill>
                  <a:latin typeface="Arial" charset="0"/>
                </a:defRPr>
              </a:lvl2pPr>
              <a:lvl3pPr marL="1143000" indent="-228600" eaLnBrk="0" hangingPunct="0">
                <a:defRPr sz="4400">
                  <a:solidFill>
                    <a:schemeClr val="tx2"/>
                  </a:solidFill>
                  <a:latin typeface="Arial" charset="0"/>
                </a:defRPr>
              </a:lvl3pPr>
              <a:lvl4pPr marL="1600200" indent="-228600" eaLnBrk="0" hangingPunct="0">
                <a:defRPr sz="4400">
                  <a:solidFill>
                    <a:schemeClr val="tx2"/>
                  </a:solidFill>
                  <a:latin typeface="Arial" charset="0"/>
                </a:defRPr>
              </a:lvl4pPr>
              <a:lvl5pPr marL="2057400" indent="-228600" eaLnBrk="0" hangingPunct="0">
                <a:defRPr sz="4400">
                  <a:solidFill>
                    <a:schemeClr val="tx2"/>
                  </a:solidFill>
                  <a:latin typeface="Arial" charset="0"/>
                </a:defRPr>
              </a:lvl5pPr>
              <a:lvl6pPr marL="2514600" indent="-228600" algn="ctr" eaLnBrk="0" fontAlgn="base" hangingPunct="0">
                <a:spcBef>
                  <a:spcPct val="50000"/>
                </a:spcBef>
                <a:spcAft>
                  <a:spcPct val="0"/>
                </a:spcAft>
                <a:defRPr sz="4400">
                  <a:solidFill>
                    <a:schemeClr val="tx2"/>
                  </a:solidFill>
                  <a:latin typeface="Arial" charset="0"/>
                </a:defRPr>
              </a:lvl6pPr>
              <a:lvl7pPr marL="2971800" indent="-228600" algn="ctr" eaLnBrk="0" fontAlgn="base" hangingPunct="0">
                <a:spcBef>
                  <a:spcPct val="50000"/>
                </a:spcBef>
                <a:spcAft>
                  <a:spcPct val="0"/>
                </a:spcAft>
                <a:defRPr sz="4400">
                  <a:solidFill>
                    <a:schemeClr val="tx2"/>
                  </a:solidFill>
                  <a:latin typeface="Arial" charset="0"/>
                </a:defRPr>
              </a:lvl7pPr>
              <a:lvl8pPr marL="3429000" indent="-228600" algn="ctr" eaLnBrk="0" fontAlgn="base" hangingPunct="0">
                <a:spcBef>
                  <a:spcPct val="50000"/>
                </a:spcBef>
                <a:spcAft>
                  <a:spcPct val="0"/>
                </a:spcAft>
                <a:defRPr sz="4400">
                  <a:solidFill>
                    <a:schemeClr val="tx2"/>
                  </a:solidFill>
                  <a:latin typeface="Arial" charset="0"/>
                </a:defRPr>
              </a:lvl8pPr>
              <a:lvl9pPr marL="3886200" indent="-228600" algn="ctr" eaLnBrk="0" fontAlgn="base" hangingPunct="0">
                <a:spcBef>
                  <a:spcPct val="50000"/>
                </a:spcBef>
                <a:spcAft>
                  <a:spcPct val="0"/>
                </a:spcAft>
                <a:defRPr sz="4400">
                  <a:solidFill>
                    <a:schemeClr val="tx2"/>
                  </a:solidFill>
                  <a:latin typeface="Arial" charset="0"/>
                </a:defRPr>
              </a:lvl9pPr>
            </a:lstStyle>
            <a:p>
              <a:pPr eaLnBrk="1" hangingPunct="1">
                <a:spcBef>
                  <a:spcPct val="0"/>
                </a:spcBef>
              </a:pPr>
              <a:r>
                <a:rPr lang="en-US" sz="1400"/>
                <a:t>b</a:t>
              </a:r>
            </a:p>
          </p:txBody>
        </p:sp>
      </p:gr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6866" name="Freeform 32"/>
          <p:cNvSpPr>
            <a:spLocks/>
          </p:cNvSpPr>
          <p:nvPr/>
        </p:nvSpPr>
        <p:spPr bwMode="auto">
          <a:xfrm>
            <a:off x="1412875" y="6065838"/>
            <a:ext cx="568325" cy="334962"/>
          </a:xfrm>
          <a:custGeom>
            <a:avLst/>
            <a:gdLst>
              <a:gd name="T0" fmla="*/ 902215938 w 358"/>
              <a:gd name="T1" fmla="*/ 47882104 h 211"/>
              <a:gd name="T2" fmla="*/ 902215938 w 358"/>
              <a:gd name="T3" fmla="*/ 451106502 h 211"/>
              <a:gd name="T4" fmla="*/ 740925938 w 358"/>
              <a:gd name="T5" fmla="*/ 531751381 h 211"/>
              <a:gd name="T6" fmla="*/ 0 w 358"/>
              <a:gd name="T7" fmla="*/ 0 h 211"/>
              <a:gd name="T8" fmla="*/ 902215938 w 358"/>
              <a:gd name="T9" fmla="*/ 47882104 h 21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8" h="211">
                <a:moveTo>
                  <a:pt x="358" y="19"/>
                </a:moveTo>
                <a:lnTo>
                  <a:pt x="358" y="179"/>
                </a:lnTo>
                <a:lnTo>
                  <a:pt x="294" y="211"/>
                </a:lnTo>
                <a:lnTo>
                  <a:pt x="0" y="0"/>
                </a:lnTo>
                <a:lnTo>
                  <a:pt x="358" y="19"/>
                </a:lnTo>
                <a:close/>
              </a:path>
            </a:pathLst>
          </a:custGeom>
          <a:solidFill>
            <a:srgbClr val="CCFF99"/>
          </a:solidFill>
          <a:ln>
            <a:noFill/>
          </a:ln>
          <a:effectLst/>
          <a:extLst>
            <a:ext uri="{91240B29-F687-4F45-9708-019B960494DF}">
              <a14:hiddenLine xmlns:a14="http://schemas.microsoft.com/office/drawing/2010/main" w="19050" cap="flat" cmpd="sng">
                <a:solidFill>
                  <a:schemeClr val="accent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67" name="Freeform 31"/>
          <p:cNvSpPr>
            <a:spLocks/>
          </p:cNvSpPr>
          <p:nvPr/>
        </p:nvSpPr>
        <p:spPr bwMode="auto">
          <a:xfrm>
            <a:off x="517525" y="4276725"/>
            <a:ext cx="1473200" cy="1606550"/>
          </a:xfrm>
          <a:custGeom>
            <a:avLst/>
            <a:gdLst>
              <a:gd name="T0" fmla="*/ 2147483647 w 928"/>
              <a:gd name="T1" fmla="*/ 32762825 h 1012"/>
              <a:gd name="T2" fmla="*/ 1565017825 w 928"/>
              <a:gd name="T3" fmla="*/ 0 h 1012"/>
              <a:gd name="T4" fmla="*/ 0 w 928"/>
              <a:gd name="T5" fmla="*/ 1920359063 h 1012"/>
              <a:gd name="T6" fmla="*/ 372983125 w 928"/>
              <a:gd name="T7" fmla="*/ 2147483647 h 1012"/>
              <a:gd name="T8" fmla="*/ 1066026888 w 928"/>
              <a:gd name="T9" fmla="*/ 2147483647 h 1012"/>
              <a:gd name="T10" fmla="*/ 1612900000 w 928"/>
              <a:gd name="T11" fmla="*/ 2033766888 h 1012"/>
              <a:gd name="T12" fmla="*/ 2147483647 w 928"/>
              <a:gd name="T13" fmla="*/ 2114411888 h 1012"/>
              <a:gd name="T14" fmla="*/ 2147483647 w 928"/>
              <a:gd name="T15" fmla="*/ 1436489063 h 1012"/>
              <a:gd name="T16" fmla="*/ 1179433125 w 928"/>
              <a:gd name="T17" fmla="*/ 1260078125 h 1012"/>
              <a:gd name="T18" fmla="*/ 2147483647 w 928"/>
              <a:gd name="T19" fmla="*/ 1081147825 h 1012"/>
              <a:gd name="T20" fmla="*/ 2147483647 w 928"/>
              <a:gd name="T21" fmla="*/ 32762825 h 10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928" h="1012">
                <a:moveTo>
                  <a:pt x="916" y="13"/>
                </a:moveTo>
                <a:lnTo>
                  <a:pt x="621" y="0"/>
                </a:lnTo>
                <a:lnTo>
                  <a:pt x="0" y="762"/>
                </a:lnTo>
                <a:lnTo>
                  <a:pt x="148" y="928"/>
                </a:lnTo>
                <a:lnTo>
                  <a:pt x="423" y="1012"/>
                </a:lnTo>
                <a:lnTo>
                  <a:pt x="640" y="807"/>
                </a:lnTo>
                <a:lnTo>
                  <a:pt x="922" y="839"/>
                </a:lnTo>
                <a:lnTo>
                  <a:pt x="928" y="570"/>
                </a:lnTo>
                <a:lnTo>
                  <a:pt x="468" y="500"/>
                </a:lnTo>
                <a:lnTo>
                  <a:pt x="922" y="429"/>
                </a:lnTo>
                <a:lnTo>
                  <a:pt x="916" y="13"/>
                </a:lnTo>
                <a:close/>
              </a:path>
            </a:pathLst>
          </a:custGeom>
          <a:solidFill>
            <a:srgbClr val="CCFF99"/>
          </a:solidFill>
          <a:ln>
            <a:noFill/>
          </a:ln>
          <a:effectLst/>
          <a:extLst>
            <a:ext uri="{91240B29-F687-4F45-9708-019B960494DF}">
              <a14:hiddenLine xmlns:a14="http://schemas.microsoft.com/office/drawing/2010/main" w="19050" cap="flat" cmpd="sng">
                <a:solidFill>
                  <a:schemeClr val="accent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graphicFrame>
        <p:nvGraphicFramePr>
          <p:cNvPr id="36868" name="Object 3"/>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3104" name="Equation" r:id="rId3" imgW="114151" imgH="215619" progId="Equation.3">
                  <p:embed/>
                </p:oleObj>
              </mc:Choice>
              <mc:Fallback>
                <p:oleObj name="Equation" r:id="rId3" imgW="114151" imgH="215619"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69" name="Object 4"/>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3105" name="Equation" r:id="rId5" imgW="114151" imgH="215619" progId="Equation.3">
                  <p:embed/>
                </p:oleObj>
              </mc:Choice>
              <mc:Fallback>
                <p:oleObj name="Equation" r:id="rId5" imgW="114151" imgH="215619"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6870" name="Object 5"/>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3106" name="Equation" r:id="rId6" imgW="114151" imgH="215619" progId="Equation.3">
                  <p:embed/>
                </p:oleObj>
              </mc:Choice>
              <mc:Fallback>
                <p:oleObj name="Equation" r:id="rId6" imgW="114151" imgH="215619"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14850" y="3321050"/>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6871" name="Rectangle 6"/>
          <p:cNvSpPr>
            <a:spLocks noChangeArrowheads="1"/>
          </p:cNvSpPr>
          <p:nvPr/>
        </p:nvSpPr>
        <p:spPr bwMode="auto">
          <a:xfrm>
            <a:off x="685800" y="277813"/>
            <a:ext cx="8229600" cy="380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66725" indent="-457200" algn="l">
              <a:lnSpc>
                <a:spcPct val="95000"/>
              </a:lnSpc>
              <a:spcBef>
                <a:spcPct val="20000"/>
              </a:spcBef>
              <a:buFontTx/>
              <a:buAutoNum type="arabicPeriod" startAt="10"/>
            </a:pPr>
            <a:r>
              <a:rPr lang="en-US" sz="1600" b="1">
                <a:solidFill>
                  <a:schemeClr val="tx1"/>
                </a:solidFill>
                <a:sym typeface="Symbol" pitchFamily="18" charset="2"/>
              </a:rPr>
              <a:t>Polygon Area Bisection:</a:t>
            </a:r>
            <a:r>
              <a:rPr lang="en-US" sz="1600">
                <a:solidFill>
                  <a:schemeClr val="tx1"/>
                </a:solidFill>
                <a:sym typeface="Symbol" pitchFamily="18" charset="2"/>
              </a:rPr>
              <a:t> We are given a simple n-vertex polygon P in the plane. </a:t>
            </a:r>
            <a:br>
              <a:rPr lang="en-US" sz="1600">
                <a:solidFill>
                  <a:schemeClr val="tx1"/>
                </a:solidFill>
                <a:sym typeface="Symbol" pitchFamily="18" charset="2"/>
              </a:rPr>
            </a:br>
            <a:r>
              <a:rPr lang="en-US" sz="1600">
                <a:solidFill>
                  <a:schemeClr val="tx1"/>
                </a:solidFill>
                <a:sym typeface="Symbol" pitchFamily="18" charset="2"/>
              </a:rPr>
              <a:t>We already know how to compute the area of polygon P in O(n) time. </a:t>
            </a:r>
            <a:br>
              <a:rPr lang="en-US" sz="1600">
                <a:solidFill>
                  <a:schemeClr val="tx1"/>
                </a:solidFill>
                <a:sym typeface="Symbol" pitchFamily="18" charset="2"/>
              </a:rPr>
            </a:br>
            <a:r>
              <a:rPr lang="en-US" sz="1600">
                <a:solidFill>
                  <a:schemeClr val="tx1"/>
                </a:solidFill>
                <a:sym typeface="Symbol" pitchFamily="18" charset="2"/>
              </a:rPr>
              <a:t>(a) The problem here is to find a vertical line L such that the area of P in the left half-</a:t>
            </a:r>
            <a:br>
              <a:rPr lang="en-US" sz="1600">
                <a:solidFill>
                  <a:schemeClr val="tx1"/>
                </a:solidFill>
                <a:sym typeface="Symbol" pitchFamily="18" charset="2"/>
              </a:rPr>
            </a:br>
            <a:r>
              <a:rPr lang="en-US" sz="1600">
                <a:solidFill>
                  <a:schemeClr val="tx1"/>
                </a:solidFill>
                <a:sym typeface="Symbol" pitchFamily="18" charset="2"/>
              </a:rPr>
              <a:t>      plane defined by L is equal to the area of P in the right half-plane defined by L </a:t>
            </a:r>
            <a:br>
              <a:rPr lang="en-US" sz="1600">
                <a:solidFill>
                  <a:schemeClr val="tx1"/>
                </a:solidFill>
                <a:sym typeface="Symbol" pitchFamily="18" charset="2"/>
              </a:rPr>
            </a:br>
            <a:r>
              <a:rPr lang="en-US" sz="1600">
                <a:solidFill>
                  <a:schemeClr val="tx1"/>
                </a:solidFill>
                <a:sym typeface="Symbol" pitchFamily="18" charset="2"/>
              </a:rPr>
              <a:t>      (Fig. (a)). Describe an O(n log n) time algorithm to solve this problem by the </a:t>
            </a:r>
            <a:br>
              <a:rPr lang="en-US" sz="1600">
                <a:solidFill>
                  <a:schemeClr val="tx1"/>
                </a:solidFill>
                <a:sym typeface="Symbol" pitchFamily="18" charset="2"/>
              </a:rPr>
            </a:br>
            <a:r>
              <a:rPr lang="en-US" sz="1600">
                <a:solidFill>
                  <a:schemeClr val="tx1"/>
                </a:solidFill>
                <a:sym typeface="Symbol" pitchFamily="18" charset="2"/>
              </a:rPr>
              <a:t>      plane sweep method.</a:t>
            </a:r>
            <a:br>
              <a:rPr lang="en-US" sz="1600">
                <a:solidFill>
                  <a:schemeClr val="tx1"/>
                </a:solidFill>
                <a:sym typeface="Symbol" pitchFamily="18" charset="2"/>
              </a:rPr>
            </a:br>
            <a:r>
              <a:rPr lang="en-US" sz="1600">
                <a:solidFill>
                  <a:schemeClr val="tx1"/>
                </a:solidFill>
                <a:sym typeface="Symbol" pitchFamily="18" charset="2"/>
              </a:rPr>
              <a:t>(b)  Develop an O(n) time algorithm to solve the above problem provided that we </a:t>
            </a:r>
            <a:br>
              <a:rPr lang="en-US" sz="1600">
                <a:solidFill>
                  <a:schemeClr val="tx1"/>
                </a:solidFill>
                <a:sym typeface="Symbol" pitchFamily="18" charset="2"/>
              </a:rPr>
            </a:br>
            <a:r>
              <a:rPr lang="en-US" sz="1600">
                <a:solidFill>
                  <a:schemeClr val="tx1"/>
                </a:solidFill>
                <a:sym typeface="Symbol" pitchFamily="18" charset="2"/>
              </a:rPr>
              <a:t>      are already given TZ(P), the trapezoidization of the interior of P (Fig. (b)).</a:t>
            </a:r>
            <a:br>
              <a:rPr lang="en-US" sz="1600">
                <a:solidFill>
                  <a:schemeClr val="tx1"/>
                </a:solidFill>
                <a:sym typeface="Symbol" pitchFamily="18" charset="2"/>
              </a:rPr>
            </a:br>
            <a:r>
              <a:rPr lang="en-US" sz="1600">
                <a:solidFill>
                  <a:schemeClr val="tx1"/>
                </a:solidFill>
                <a:sym typeface="Symbol" pitchFamily="18" charset="2"/>
              </a:rPr>
              <a:t>(c)  Can you solve the problem in O(n) time without the use of TZ(P) and without </a:t>
            </a:r>
            <a:br>
              <a:rPr lang="en-US" sz="1600">
                <a:solidFill>
                  <a:schemeClr val="tx1"/>
                </a:solidFill>
                <a:sym typeface="Symbol" pitchFamily="18" charset="2"/>
              </a:rPr>
            </a:br>
            <a:r>
              <a:rPr lang="en-US" sz="1600">
                <a:solidFill>
                  <a:schemeClr val="tx1"/>
                </a:solidFill>
                <a:sym typeface="Symbol" pitchFamily="18" charset="2"/>
              </a:rPr>
              <a:t>      using any preprocessing algorithm that constructs a triangulation or </a:t>
            </a:r>
            <a:br>
              <a:rPr lang="en-US" sz="1600">
                <a:solidFill>
                  <a:schemeClr val="tx1"/>
                </a:solidFill>
                <a:sym typeface="Symbol" pitchFamily="18" charset="2"/>
              </a:rPr>
            </a:br>
            <a:r>
              <a:rPr lang="en-US" sz="1600">
                <a:solidFill>
                  <a:schemeClr val="tx1"/>
                </a:solidFill>
                <a:sym typeface="Symbol" pitchFamily="18" charset="2"/>
              </a:rPr>
              <a:t>      trapzoidization of P? </a:t>
            </a:r>
            <a:r>
              <a:rPr lang="en-US" sz="1600">
                <a:solidFill>
                  <a:srgbClr val="CC0000"/>
                </a:solidFill>
                <a:sym typeface="Symbol" pitchFamily="18" charset="2"/>
              </a:rPr>
              <a:t>[Hint: Let A(x) denote the area in P to the left of the vertical </a:t>
            </a:r>
            <a:br>
              <a:rPr lang="en-US" sz="1600">
                <a:solidFill>
                  <a:srgbClr val="CC0000"/>
                </a:solidFill>
                <a:sym typeface="Symbol" pitchFamily="18" charset="2"/>
              </a:rPr>
            </a:br>
            <a:r>
              <a:rPr lang="en-US" sz="1600">
                <a:solidFill>
                  <a:srgbClr val="CC0000"/>
                </a:solidFill>
                <a:sym typeface="Symbol" pitchFamily="18" charset="2"/>
              </a:rPr>
              <a:t>      line with x-coordinate x. Study the function A(x) and its derivative, and use  </a:t>
            </a:r>
            <a:br>
              <a:rPr lang="en-US" sz="1600">
                <a:solidFill>
                  <a:srgbClr val="CC0000"/>
                </a:solidFill>
                <a:sym typeface="Symbol" pitchFamily="18" charset="2"/>
              </a:rPr>
            </a:br>
            <a:r>
              <a:rPr lang="en-US" sz="1600">
                <a:solidFill>
                  <a:srgbClr val="CC0000"/>
                </a:solidFill>
                <a:sym typeface="Symbol" pitchFamily="18" charset="2"/>
              </a:rPr>
              <a:t>      prune-&amp;-search.] </a:t>
            </a:r>
            <a:br>
              <a:rPr lang="en-US" sz="1600">
                <a:solidFill>
                  <a:srgbClr val="CC0000"/>
                </a:solidFill>
                <a:sym typeface="Symbol" pitchFamily="18" charset="2"/>
              </a:rPr>
            </a:br>
            <a:r>
              <a:rPr lang="en-US" sz="1600">
                <a:solidFill>
                  <a:schemeClr val="tx1"/>
                </a:solidFill>
                <a:sym typeface="Symbol" pitchFamily="18" charset="2"/>
              </a:rPr>
              <a:t>(d)  Prove or disprove:  Any simple polygon can be cut in two equal area sub-</a:t>
            </a:r>
            <a:br>
              <a:rPr lang="en-US" sz="1600">
                <a:solidFill>
                  <a:schemeClr val="tx1"/>
                </a:solidFill>
                <a:sym typeface="Symbol" pitchFamily="18" charset="2"/>
              </a:rPr>
            </a:br>
            <a:r>
              <a:rPr lang="en-US" sz="1600">
                <a:solidFill>
                  <a:schemeClr val="tx1"/>
                </a:solidFill>
                <a:sym typeface="Symbol" pitchFamily="18" charset="2"/>
              </a:rPr>
              <a:t>      polygons by a single straight line-segment s whose end points are on the </a:t>
            </a:r>
            <a:br>
              <a:rPr lang="en-US" sz="1600">
                <a:solidFill>
                  <a:schemeClr val="tx1"/>
                </a:solidFill>
                <a:sym typeface="Symbol" pitchFamily="18" charset="2"/>
              </a:rPr>
            </a:br>
            <a:r>
              <a:rPr lang="en-US" sz="1600">
                <a:solidFill>
                  <a:schemeClr val="tx1"/>
                </a:solidFill>
                <a:sym typeface="Symbol" pitchFamily="18" charset="2"/>
              </a:rPr>
              <a:t>      boundary of P but s does not intersect the exterior of P (Fig. (c)).</a:t>
            </a:r>
          </a:p>
        </p:txBody>
      </p:sp>
      <p:sp>
        <p:nvSpPr>
          <p:cNvPr id="36872" name="Freeform 7"/>
          <p:cNvSpPr>
            <a:spLocks/>
          </p:cNvSpPr>
          <p:nvPr/>
        </p:nvSpPr>
        <p:spPr bwMode="auto">
          <a:xfrm rot="5441051">
            <a:off x="762000" y="4038600"/>
            <a:ext cx="2133600" cy="2590800"/>
          </a:xfrm>
          <a:custGeom>
            <a:avLst/>
            <a:gdLst>
              <a:gd name="T0" fmla="*/ 1097668505 w 1584"/>
              <a:gd name="T1" fmla="*/ 2147483647 h 1728"/>
              <a:gd name="T2" fmla="*/ 1393403783 w 1584"/>
              <a:gd name="T3" fmla="*/ 0 h 1728"/>
              <a:gd name="T4" fmla="*/ 1654666067 w 1584"/>
              <a:gd name="T5" fmla="*/ 863199685 h 1728"/>
              <a:gd name="T6" fmla="*/ 2090105002 w 1584"/>
              <a:gd name="T7" fmla="*/ 215799547 h 1728"/>
              <a:gd name="T8" fmla="*/ 2147483647 w 1584"/>
              <a:gd name="T9" fmla="*/ 78677558 h 1728"/>
              <a:gd name="T10" fmla="*/ 2147483647 w 1584"/>
              <a:gd name="T11" fmla="*/ 1079000731 h 1728"/>
              <a:gd name="T12" fmla="*/ 2147483647 w 1584"/>
              <a:gd name="T13" fmla="*/ 1834299894 h 1728"/>
              <a:gd name="T14" fmla="*/ 2147483647 w 1584"/>
              <a:gd name="T15" fmla="*/ 2147483647 h 1728"/>
              <a:gd name="T16" fmla="*/ 2147483647 w 1584"/>
              <a:gd name="T17" fmla="*/ 1618500347 h 1728"/>
              <a:gd name="T18" fmla="*/ 1828841371 w 1584"/>
              <a:gd name="T19" fmla="*/ 1402700801 h 1728"/>
              <a:gd name="T20" fmla="*/ 1741754392 w 1584"/>
              <a:gd name="T21" fmla="*/ 2147483647 h 1728"/>
              <a:gd name="T22" fmla="*/ 2147483647 w 1584"/>
              <a:gd name="T23" fmla="*/ 2147483647 h 1728"/>
              <a:gd name="T24" fmla="*/ 2003018023 w 1584"/>
              <a:gd name="T25" fmla="*/ 2147483647 h 1728"/>
              <a:gd name="T26" fmla="*/ 1654666067 w 1584"/>
              <a:gd name="T27" fmla="*/ 2147483647 h 1728"/>
              <a:gd name="T28" fmla="*/ 87088326 w 1584"/>
              <a:gd name="T29" fmla="*/ 2147483647 h 1728"/>
              <a:gd name="T30" fmla="*/ 0 w 1584"/>
              <a:gd name="T31" fmla="*/ 431600592 h 1728"/>
              <a:gd name="T32" fmla="*/ 807376330 w 1584"/>
              <a:gd name="T33" fmla="*/ 1029546138 h 1728"/>
              <a:gd name="T34" fmla="*/ 1097668505 w 1584"/>
              <a:gd name="T35" fmla="*/ 2147483647 h 17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84" h="1728">
                <a:moveTo>
                  <a:pt x="605" y="1232"/>
                </a:moveTo>
                <a:lnTo>
                  <a:pt x="768" y="0"/>
                </a:lnTo>
                <a:lnTo>
                  <a:pt x="912" y="384"/>
                </a:lnTo>
                <a:lnTo>
                  <a:pt x="1152" y="96"/>
                </a:lnTo>
                <a:lnTo>
                  <a:pt x="1494" y="35"/>
                </a:lnTo>
                <a:lnTo>
                  <a:pt x="1392" y="480"/>
                </a:lnTo>
                <a:lnTo>
                  <a:pt x="1584" y="816"/>
                </a:lnTo>
                <a:lnTo>
                  <a:pt x="1341" y="1142"/>
                </a:lnTo>
                <a:lnTo>
                  <a:pt x="1344" y="720"/>
                </a:lnTo>
                <a:lnTo>
                  <a:pt x="1008" y="624"/>
                </a:lnTo>
                <a:lnTo>
                  <a:pt x="960" y="1056"/>
                </a:lnTo>
                <a:lnTo>
                  <a:pt x="1200" y="1296"/>
                </a:lnTo>
                <a:lnTo>
                  <a:pt x="1104" y="1584"/>
                </a:lnTo>
                <a:lnTo>
                  <a:pt x="912" y="1728"/>
                </a:lnTo>
                <a:lnTo>
                  <a:pt x="48" y="1104"/>
                </a:lnTo>
                <a:lnTo>
                  <a:pt x="0" y="192"/>
                </a:lnTo>
                <a:lnTo>
                  <a:pt x="445" y="458"/>
                </a:lnTo>
                <a:lnTo>
                  <a:pt x="605" y="1232"/>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73" name="Freeform 26"/>
          <p:cNvSpPr>
            <a:spLocks/>
          </p:cNvSpPr>
          <p:nvPr/>
        </p:nvSpPr>
        <p:spPr bwMode="auto">
          <a:xfrm rot="5441051">
            <a:off x="3657600" y="3962400"/>
            <a:ext cx="2133600" cy="2590800"/>
          </a:xfrm>
          <a:custGeom>
            <a:avLst/>
            <a:gdLst>
              <a:gd name="T0" fmla="*/ 1097668505 w 1584"/>
              <a:gd name="T1" fmla="*/ 2147483647 h 1728"/>
              <a:gd name="T2" fmla="*/ 1393403783 w 1584"/>
              <a:gd name="T3" fmla="*/ 0 h 1728"/>
              <a:gd name="T4" fmla="*/ 1654666067 w 1584"/>
              <a:gd name="T5" fmla="*/ 863199685 h 1728"/>
              <a:gd name="T6" fmla="*/ 2090105002 w 1584"/>
              <a:gd name="T7" fmla="*/ 215799547 h 1728"/>
              <a:gd name="T8" fmla="*/ 2147483647 w 1584"/>
              <a:gd name="T9" fmla="*/ 78677558 h 1728"/>
              <a:gd name="T10" fmla="*/ 2147483647 w 1584"/>
              <a:gd name="T11" fmla="*/ 1079000731 h 1728"/>
              <a:gd name="T12" fmla="*/ 2147483647 w 1584"/>
              <a:gd name="T13" fmla="*/ 1834299894 h 1728"/>
              <a:gd name="T14" fmla="*/ 2147483647 w 1584"/>
              <a:gd name="T15" fmla="*/ 2147483647 h 1728"/>
              <a:gd name="T16" fmla="*/ 2147483647 w 1584"/>
              <a:gd name="T17" fmla="*/ 1618500347 h 1728"/>
              <a:gd name="T18" fmla="*/ 1828841371 w 1584"/>
              <a:gd name="T19" fmla="*/ 1402700801 h 1728"/>
              <a:gd name="T20" fmla="*/ 1741754392 w 1584"/>
              <a:gd name="T21" fmla="*/ 2147483647 h 1728"/>
              <a:gd name="T22" fmla="*/ 2147483647 w 1584"/>
              <a:gd name="T23" fmla="*/ 2147483647 h 1728"/>
              <a:gd name="T24" fmla="*/ 2003018023 w 1584"/>
              <a:gd name="T25" fmla="*/ 2147483647 h 1728"/>
              <a:gd name="T26" fmla="*/ 1654666067 w 1584"/>
              <a:gd name="T27" fmla="*/ 2147483647 h 1728"/>
              <a:gd name="T28" fmla="*/ 87088326 w 1584"/>
              <a:gd name="T29" fmla="*/ 2147483647 h 1728"/>
              <a:gd name="T30" fmla="*/ 0 w 1584"/>
              <a:gd name="T31" fmla="*/ 431600592 h 1728"/>
              <a:gd name="T32" fmla="*/ 807376330 w 1584"/>
              <a:gd name="T33" fmla="*/ 1029546138 h 1728"/>
              <a:gd name="T34" fmla="*/ 1097668505 w 1584"/>
              <a:gd name="T35" fmla="*/ 2147483647 h 17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84" h="1728">
                <a:moveTo>
                  <a:pt x="605" y="1232"/>
                </a:moveTo>
                <a:lnTo>
                  <a:pt x="768" y="0"/>
                </a:lnTo>
                <a:lnTo>
                  <a:pt x="912" y="384"/>
                </a:lnTo>
                <a:lnTo>
                  <a:pt x="1152" y="96"/>
                </a:lnTo>
                <a:lnTo>
                  <a:pt x="1494" y="35"/>
                </a:lnTo>
                <a:lnTo>
                  <a:pt x="1392" y="480"/>
                </a:lnTo>
                <a:lnTo>
                  <a:pt x="1584" y="816"/>
                </a:lnTo>
                <a:lnTo>
                  <a:pt x="1341" y="1142"/>
                </a:lnTo>
                <a:lnTo>
                  <a:pt x="1344" y="720"/>
                </a:lnTo>
                <a:lnTo>
                  <a:pt x="1008" y="624"/>
                </a:lnTo>
                <a:lnTo>
                  <a:pt x="960" y="1056"/>
                </a:lnTo>
                <a:lnTo>
                  <a:pt x="1200" y="1296"/>
                </a:lnTo>
                <a:lnTo>
                  <a:pt x="1104" y="1584"/>
                </a:lnTo>
                <a:lnTo>
                  <a:pt x="912" y="1728"/>
                </a:lnTo>
                <a:lnTo>
                  <a:pt x="48" y="1104"/>
                </a:lnTo>
                <a:lnTo>
                  <a:pt x="0" y="192"/>
                </a:lnTo>
                <a:lnTo>
                  <a:pt x="445" y="458"/>
                </a:lnTo>
                <a:lnTo>
                  <a:pt x="605" y="1232"/>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74" name="Freeform 27"/>
          <p:cNvSpPr>
            <a:spLocks/>
          </p:cNvSpPr>
          <p:nvPr/>
        </p:nvSpPr>
        <p:spPr bwMode="auto">
          <a:xfrm rot="5441051">
            <a:off x="6477000" y="4038600"/>
            <a:ext cx="2133600" cy="2590800"/>
          </a:xfrm>
          <a:custGeom>
            <a:avLst/>
            <a:gdLst>
              <a:gd name="T0" fmla="*/ 1097668505 w 1584"/>
              <a:gd name="T1" fmla="*/ 2147483647 h 1728"/>
              <a:gd name="T2" fmla="*/ 1393403783 w 1584"/>
              <a:gd name="T3" fmla="*/ 0 h 1728"/>
              <a:gd name="T4" fmla="*/ 1654666067 w 1584"/>
              <a:gd name="T5" fmla="*/ 863199685 h 1728"/>
              <a:gd name="T6" fmla="*/ 2090105002 w 1584"/>
              <a:gd name="T7" fmla="*/ 215799547 h 1728"/>
              <a:gd name="T8" fmla="*/ 2147483647 w 1584"/>
              <a:gd name="T9" fmla="*/ 78677558 h 1728"/>
              <a:gd name="T10" fmla="*/ 2147483647 w 1584"/>
              <a:gd name="T11" fmla="*/ 1079000731 h 1728"/>
              <a:gd name="T12" fmla="*/ 2147483647 w 1584"/>
              <a:gd name="T13" fmla="*/ 1834299894 h 1728"/>
              <a:gd name="T14" fmla="*/ 2147483647 w 1584"/>
              <a:gd name="T15" fmla="*/ 2147483647 h 1728"/>
              <a:gd name="T16" fmla="*/ 2147483647 w 1584"/>
              <a:gd name="T17" fmla="*/ 1618500347 h 1728"/>
              <a:gd name="T18" fmla="*/ 1828841371 w 1584"/>
              <a:gd name="T19" fmla="*/ 1402700801 h 1728"/>
              <a:gd name="T20" fmla="*/ 1741754392 w 1584"/>
              <a:gd name="T21" fmla="*/ 2147483647 h 1728"/>
              <a:gd name="T22" fmla="*/ 2147483647 w 1584"/>
              <a:gd name="T23" fmla="*/ 2147483647 h 1728"/>
              <a:gd name="T24" fmla="*/ 2003018023 w 1584"/>
              <a:gd name="T25" fmla="*/ 2147483647 h 1728"/>
              <a:gd name="T26" fmla="*/ 1654666067 w 1584"/>
              <a:gd name="T27" fmla="*/ 2147483647 h 1728"/>
              <a:gd name="T28" fmla="*/ 87088326 w 1584"/>
              <a:gd name="T29" fmla="*/ 2147483647 h 1728"/>
              <a:gd name="T30" fmla="*/ 0 w 1584"/>
              <a:gd name="T31" fmla="*/ 431600592 h 1728"/>
              <a:gd name="T32" fmla="*/ 807376330 w 1584"/>
              <a:gd name="T33" fmla="*/ 1029546138 h 1728"/>
              <a:gd name="T34" fmla="*/ 1097668505 w 1584"/>
              <a:gd name="T35" fmla="*/ 2147483647 h 17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584" h="1728">
                <a:moveTo>
                  <a:pt x="605" y="1232"/>
                </a:moveTo>
                <a:lnTo>
                  <a:pt x="768" y="0"/>
                </a:lnTo>
                <a:lnTo>
                  <a:pt x="912" y="384"/>
                </a:lnTo>
                <a:lnTo>
                  <a:pt x="1152" y="96"/>
                </a:lnTo>
                <a:lnTo>
                  <a:pt x="1494" y="35"/>
                </a:lnTo>
                <a:lnTo>
                  <a:pt x="1392" y="480"/>
                </a:lnTo>
                <a:lnTo>
                  <a:pt x="1584" y="816"/>
                </a:lnTo>
                <a:lnTo>
                  <a:pt x="1341" y="1142"/>
                </a:lnTo>
                <a:lnTo>
                  <a:pt x="1344" y="720"/>
                </a:lnTo>
                <a:lnTo>
                  <a:pt x="1008" y="624"/>
                </a:lnTo>
                <a:lnTo>
                  <a:pt x="960" y="1056"/>
                </a:lnTo>
                <a:lnTo>
                  <a:pt x="1200" y="1296"/>
                </a:lnTo>
                <a:lnTo>
                  <a:pt x="1104" y="1584"/>
                </a:lnTo>
                <a:lnTo>
                  <a:pt x="912" y="1728"/>
                </a:lnTo>
                <a:lnTo>
                  <a:pt x="48" y="1104"/>
                </a:lnTo>
                <a:lnTo>
                  <a:pt x="0" y="192"/>
                </a:lnTo>
                <a:lnTo>
                  <a:pt x="445" y="458"/>
                </a:lnTo>
                <a:lnTo>
                  <a:pt x="605" y="1232"/>
                </a:lnTo>
                <a:close/>
              </a:path>
            </a:pathLst>
          </a:custGeom>
          <a:noFill/>
          <a:ln w="1905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75" name="Line 28"/>
          <p:cNvSpPr>
            <a:spLocks noChangeShapeType="1"/>
          </p:cNvSpPr>
          <p:nvPr/>
        </p:nvSpPr>
        <p:spPr bwMode="auto">
          <a:xfrm>
            <a:off x="1981200" y="4114800"/>
            <a:ext cx="0" cy="2590800"/>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76" name="Rectangle 29"/>
          <p:cNvSpPr>
            <a:spLocks noChangeArrowheads="1"/>
          </p:cNvSpPr>
          <p:nvPr/>
        </p:nvSpPr>
        <p:spPr bwMode="auto">
          <a:xfrm>
            <a:off x="1905000" y="4343400"/>
            <a:ext cx="2825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400">
                <a:solidFill>
                  <a:schemeClr val="accent2"/>
                </a:solidFill>
                <a:sym typeface="Symbol" pitchFamily="18" charset="2"/>
              </a:rPr>
              <a:t>L</a:t>
            </a:r>
          </a:p>
        </p:txBody>
      </p:sp>
      <p:sp>
        <p:nvSpPr>
          <p:cNvPr id="36877" name="Rectangle 30"/>
          <p:cNvSpPr>
            <a:spLocks noChangeArrowheads="1"/>
          </p:cNvSpPr>
          <p:nvPr/>
        </p:nvSpPr>
        <p:spPr bwMode="auto">
          <a:xfrm>
            <a:off x="2667000" y="4419600"/>
            <a:ext cx="3032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400">
                <a:solidFill>
                  <a:schemeClr val="tx1"/>
                </a:solidFill>
                <a:sym typeface="Symbol" pitchFamily="18" charset="2"/>
              </a:rPr>
              <a:t>P</a:t>
            </a:r>
          </a:p>
        </p:txBody>
      </p:sp>
      <p:sp>
        <p:nvSpPr>
          <p:cNvPr id="36878" name="Freeform 33"/>
          <p:cNvSpPr>
            <a:spLocks/>
          </p:cNvSpPr>
          <p:nvPr/>
        </p:nvSpPr>
        <p:spPr bwMode="auto">
          <a:xfrm>
            <a:off x="3636963" y="5172075"/>
            <a:ext cx="1587" cy="508000"/>
          </a:xfrm>
          <a:custGeom>
            <a:avLst/>
            <a:gdLst>
              <a:gd name="T0" fmla="*/ 0 w 1"/>
              <a:gd name="T1" fmla="*/ 806450000 h 320"/>
              <a:gd name="T2" fmla="*/ 0 w 1"/>
              <a:gd name="T3" fmla="*/ 0 h 320"/>
              <a:gd name="T4" fmla="*/ 0 60000 65536"/>
              <a:gd name="T5" fmla="*/ 0 60000 65536"/>
            </a:gdLst>
            <a:ahLst/>
            <a:cxnLst>
              <a:cxn ang="T4">
                <a:pos x="T0" y="T1"/>
              </a:cxn>
              <a:cxn ang="T5">
                <a:pos x="T2" y="T3"/>
              </a:cxn>
            </a:cxnLst>
            <a:rect l="0" t="0" r="r" b="b"/>
            <a:pathLst>
              <a:path w="1" h="320">
                <a:moveTo>
                  <a:pt x="0" y="320"/>
                </a:moveTo>
                <a:lnTo>
                  <a:pt x="0" y="0"/>
                </a:lnTo>
              </a:path>
            </a:pathLst>
          </a:custGeom>
          <a:noFill/>
          <a:ln w="95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79" name="Freeform 34"/>
          <p:cNvSpPr>
            <a:spLocks/>
          </p:cNvSpPr>
          <p:nvPr/>
        </p:nvSpPr>
        <p:spPr bwMode="auto">
          <a:xfrm>
            <a:off x="4084638" y="4622800"/>
            <a:ext cx="1587" cy="1189038"/>
          </a:xfrm>
          <a:custGeom>
            <a:avLst/>
            <a:gdLst>
              <a:gd name="T0" fmla="*/ 0 w 1"/>
              <a:gd name="T1" fmla="*/ 1887598619 h 749"/>
              <a:gd name="T2" fmla="*/ 0 w 1"/>
              <a:gd name="T3" fmla="*/ 0 h 749"/>
              <a:gd name="T4" fmla="*/ 0 60000 65536"/>
              <a:gd name="T5" fmla="*/ 0 60000 65536"/>
            </a:gdLst>
            <a:ahLst/>
            <a:cxnLst>
              <a:cxn ang="T4">
                <a:pos x="T0" y="T1"/>
              </a:cxn>
              <a:cxn ang="T5">
                <a:pos x="T2" y="T3"/>
              </a:cxn>
            </a:cxnLst>
            <a:rect l="0" t="0" r="r" b="b"/>
            <a:pathLst>
              <a:path w="1" h="749">
                <a:moveTo>
                  <a:pt x="0" y="749"/>
                </a:moveTo>
                <a:lnTo>
                  <a:pt x="0" y="0"/>
                </a:lnTo>
              </a:path>
            </a:pathLst>
          </a:custGeom>
          <a:noFill/>
          <a:ln w="95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80" name="Freeform 35"/>
          <p:cNvSpPr>
            <a:spLocks/>
          </p:cNvSpPr>
          <p:nvPr/>
        </p:nvSpPr>
        <p:spPr bwMode="auto">
          <a:xfrm>
            <a:off x="4165600" y="4521200"/>
            <a:ext cx="1588" cy="1198563"/>
          </a:xfrm>
          <a:custGeom>
            <a:avLst/>
            <a:gdLst>
              <a:gd name="T0" fmla="*/ 0 w 1"/>
              <a:gd name="T1" fmla="*/ 1902719556 h 755"/>
              <a:gd name="T2" fmla="*/ 0 w 1"/>
              <a:gd name="T3" fmla="*/ 0 h 755"/>
              <a:gd name="T4" fmla="*/ 0 60000 65536"/>
              <a:gd name="T5" fmla="*/ 0 60000 65536"/>
            </a:gdLst>
            <a:ahLst/>
            <a:cxnLst>
              <a:cxn ang="T4">
                <a:pos x="T0" y="T1"/>
              </a:cxn>
              <a:cxn ang="T5">
                <a:pos x="T2" y="T3"/>
              </a:cxn>
            </a:cxnLst>
            <a:rect l="0" t="0" r="r" b="b"/>
            <a:pathLst>
              <a:path w="1" h="755">
                <a:moveTo>
                  <a:pt x="0" y="755"/>
                </a:moveTo>
                <a:lnTo>
                  <a:pt x="0" y="0"/>
                </a:lnTo>
              </a:path>
            </a:pathLst>
          </a:custGeom>
          <a:noFill/>
          <a:ln w="95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81" name="Line 36"/>
          <p:cNvSpPr>
            <a:spLocks noChangeShapeType="1"/>
          </p:cNvSpPr>
          <p:nvPr/>
        </p:nvSpPr>
        <p:spPr bwMode="auto">
          <a:xfrm flipV="1">
            <a:off x="4419600" y="5029200"/>
            <a:ext cx="0" cy="4572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82" name="Freeform 37"/>
          <p:cNvSpPr>
            <a:spLocks/>
          </p:cNvSpPr>
          <p:nvPr/>
        </p:nvSpPr>
        <p:spPr bwMode="auto">
          <a:xfrm>
            <a:off x="4378325" y="4246563"/>
            <a:ext cx="1588" cy="711200"/>
          </a:xfrm>
          <a:custGeom>
            <a:avLst/>
            <a:gdLst>
              <a:gd name="T0" fmla="*/ 0 w 1"/>
              <a:gd name="T1" fmla="*/ 0 h 448"/>
              <a:gd name="T2" fmla="*/ 0 w 1"/>
              <a:gd name="T3" fmla="*/ 1129030000 h 448"/>
              <a:gd name="T4" fmla="*/ 0 60000 65536"/>
              <a:gd name="T5" fmla="*/ 0 60000 65536"/>
            </a:gdLst>
            <a:ahLst/>
            <a:cxnLst>
              <a:cxn ang="T4">
                <a:pos x="T0" y="T1"/>
              </a:cxn>
              <a:cxn ang="T5">
                <a:pos x="T2" y="T3"/>
              </a:cxn>
            </a:cxnLst>
            <a:rect l="0" t="0" r="r" b="b"/>
            <a:pathLst>
              <a:path w="1" h="448">
                <a:moveTo>
                  <a:pt x="0" y="0"/>
                </a:moveTo>
                <a:lnTo>
                  <a:pt x="0" y="448"/>
                </a:lnTo>
              </a:path>
            </a:pathLst>
          </a:custGeom>
          <a:noFill/>
          <a:ln w="95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83" name="Line 38"/>
          <p:cNvSpPr>
            <a:spLocks noChangeShapeType="1"/>
          </p:cNvSpPr>
          <p:nvPr/>
        </p:nvSpPr>
        <p:spPr bwMode="auto">
          <a:xfrm flipV="1">
            <a:off x="5334000" y="4191000"/>
            <a:ext cx="0" cy="6096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84" name="Freeform 39"/>
          <p:cNvSpPr>
            <a:spLocks/>
          </p:cNvSpPr>
          <p:nvPr/>
        </p:nvSpPr>
        <p:spPr bwMode="auto">
          <a:xfrm>
            <a:off x="4795838" y="6024563"/>
            <a:ext cx="1587" cy="304800"/>
          </a:xfrm>
          <a:custGeom>
            <a:avLst/>
            <a:gdLst>
              <a:gd name="T0" fmla="*/ 0 w 1"/>
              <a:gd name="T1" fmla="*/ 483870000 h 192"/>
              <a:gd name="T2" fmla="*/ 0 w 1"/>
              <a:gd name="T3" fmla="*/ 0 h 192"/>
              <a:gd name="T4" fmla="*/ 0 60000 65536"/>
              <a:gd name="T5" fmla="*/ 0 60000 65536"/>
            </a:gdLst>
            <a:ahLst/>
            <a:cxnLst>
              <a:cxn ang="T4">
                <a:pos x="T0" y="T1"/>
              </a:cxn>
              <a:cxn ang="T5">
                <a:pos x="T2" y="T3"/>
              </a:cxn>
            </a:cxnLst>
            <a:rect l="0" t="0" r="r" b="b"/>
            <a:pathLst>
              <a:path w="1" h="192">
                <a:moveTo>
                  <a:pt x="0" y="192"/>
                </a:moveTo>
                <a:lnTo>
                  <a:pt x="0" y="0"/>
                </a:lnTo>
              </a:path>
            </a:pathLst>
          </a:custGeom>
          <a:noFill/>
          <a:ln w="95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85" name="Freeform 40"/>
          <p:cNvSpPr>
            <a:spLocks/>
          </p:cNvSpPr>
          <p:nvPr/>
        </p:nvSpPr>
        <p:spPr bwMode="auto">
          <a:xfrm>
            <a:off x="4927600" y="6003925"/>
            <a:ext cx="1588" cy="244475"/>
          </a:xfrm>
          <a:custGeom>
            <a:avLst/>
            <a:gdLst>
              <a:gd name="T0" fmla="*/ 0 w 1"/>
              <a:gd name="T1" fmla="*/ 0 h 154"/>
              <a:gd name="T2" fmla="*/ 0 w 1"/>
              <a:gd name="T3" fmla="*/ 388104063 h 154"/>
              <a:gd name="T4" fmla="*/ 0 60000 65536"/>
              <a:gd name="T5" fmla="*/ 0 60000 65536"/>
            </a:gdLst>
            <a:ahLst/>
            <a:cxnLst>
              <a:cxn ang="T4">
                <a:pos x="T0" y="T1"/>
              </a:cxn>
              <a:cxn ang="T5">
                <a:pos x="T2" y="T3"/>
              </a:cxn>
            </a:cxnLst>
            <a:rect l="0" t="0" r="r" b="b"/>
            <a:pathLst>
              <a:path w="1" h="154">
                <a:moveTo>
                  <a:pt x="0" y="0"/>
                </a:moveTo>
                <a:lnTo>
                  <a:pt x="0" y="154"/>
                </a:lnTo>
              </a:path>
            </a:pathLst>
          </a:custGeom>
          <a:noFill/>
          <a:ln w="95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86" name="Freeform 41"/>
          <p:cNvSpPr>
            <a:spLocks/>
          </p:cNvSpPr>
          <p:nvPr/>
        </p:nvSpPr>
        <p:spPr bwMode="auto">
          <a:xfrm>
            <a:off x="5080000" y="5110163"/>
            <a:ext cx="1588" cy="1066800"/>
          </a:xfrm>
          <a:custGeom>
            <a:avLst/>
            <a:gdLst>
              <a:gd name="T0" fmla="*/ 0 w 1"/>
              <a:gd name="T1" fmla="*/ 1693545000 h 672"/>
              <a:gd name="T2" fmla="*/ 0 w 1"/>
              <a:gd name="T3" fmla="*/ 0 h 672"/>
              <a:gd name="T4" fmla="*/ 0 60000 65536"/>
              <a:gd name="T5" fmla="*/ 0 60000 65536"/>
            </a:gdLst>
            <a:ahLst/>
            <a:cxnLst>
              <a:cxn ang="T4">
                <a:pos x="T0" y="T1"/>
              </a:cxn>
              <a:cxn ang="T5">
                <a:pos x="T2" y="T3"/>
              </a:cxn>
            </a:cxnLst>
            <a:rect l="0" t="0" r="r" b="b"/>
            <a:pathLst>
              <a:path w="1" h="672">
                <a:moveTo>
                  <a:pt x="0" y="672"/>
                </a:moveTo>
                <a:lnTo>
                  <a:pt x="0" y="0"/>
                </a:lnTo>
              </a:path>
            </a:pathLst>
          </a:custGeom>
          <a:noFill/>
          <a:ln w="95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87" name="Freeform 42"/>
          <p:cNvSpPr>
            <a:spLocks/>
          </p:cNvSpPr>
          <p:nvPr/>
        </p:nvSpPr>
        <p:spPr bwMode="auto">
          <a:xfrm>
            <a:off x="5292725" y="5140325"/>
            <a:ext cx="1588" cy="946150"/>
          </a:xfrm>
          <a:custGeom>
            <a:avLst/>
            <a:gdLst>
              <a:gd name="T0" fmla="*/ 0 w 1"/>
              <a:gd name="T1" fmla="*/ 1502013125 h 596"/>
              <a:gd name="T2" fmla="*/ 0 w 1"/>
              <a:gd name="T3" fmla="*/ 0 h 596"/>
              <a:gd name="T4" fmla="*/ 0 60000 65536"/>
              <a:gd name="T5" fmla="*/ 0 60000 65536"/>
            </a:gdLst>
            <a:ahLst/>
            <a:cxnLst>
              <a:cxn ang="T4">
                <a:pos x="T0" y="T1"/>
              </a:cxn>
              <a:cxn ang="T5">
                <a:pos x="T2" y="T3"/>
              </a:cxn>
            </a:cxnLst>
            <a:rect l="0" t="0" r="r" b="b"/>
            <a:pathLst>
              <a:path w="1" h="596">
                <a:moveTo>
                  <a:pt x="0" y="596"/>
                </a:moveTo>
                <a:lnTo>
                  <a:pt x="0" y="0"/>
                </a:lnTo>
              </a:path>
            </a:pathLst>
          </a:custGeom>
          <a:noFill/>
          <a:ln w="95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88" name="Freeform 43"/>
          <p:cNvSpPr>
            <a:spLocks/>
          </p:cNvSpPr>
          <p:nvPr/>
        </p:nvSpPr>
        <p:spPr bwMode="auto">
          <a:xfrm>
            <a:off x="5851525" y="5740400"/>
            <a:ext cx="1588" cy="457200"/>
          </a:xfrm>
          <a:custGeom>
            <a:avLst/>
            <a:gdLst>
              <a:gd name="T0" fmla="*/ 0 w 1"/>
              <a:gd name="T1" fmla="*/ 0 h 288"/>
              <a:gd name="T2" fmla="*/ 0 w 1"/>
              <a:gd name="T3" fmla="*/ 725805000 h 288"/>
              <a:gd name="T4" fmla="*/ 0 60000 65536"/>
              <a:gd name="T5" fmla="*/ 0 60000 65536"/>
            </a:gdLst>
            <a:ahLst/>
            <a:cxnLst>
              <a:cxn ang="T4">
                <a:pos x="T0" y="T1"/>
              </a:cxn>
              <a:cxn ang="T5">
                <a:pos x="T2" y="T3"/>
              </a:cxn>
            </a:cxnLst>
            <a:rect l="0" t="0" r="r" b="b"/>
            <a:pathLst>
              <a:path w="1" h="288">
                <a:moveTo>
                  <a:pt x="0" y="0"/>
                </a:moveTo>
                <a:lnTo>
                  <a:pt x="0" y="288"/>
                </a:lnTo>
              </a:path>
            </a:pathLst>
          </a:custGeom>
          <a:noFill/>
          <a:ln w="95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89" name="Freeform 44"/>
          <p:cNvSpPr>
            <a:spLocks/>
          </p:cNvSpPr>
          <p:nvPr/>
        </p:nvSpPr>
        <p:spPr bwMode="auto">
          <a:xfrm>
            <a:off x="5435600" y="5172075"/>
            <a:ext cx="1588" cy="914400"/>
          </a:xfrm>
          <a:custGeom>
            <a:avLst/>
            <a:gdLst>
              <a:gd name="T0" fmla="*/ 0 w 1"/>
              <a:gd name="T1" fmla="*/ 0 h 576"/>
              <a:gd name="T2" fmla="*/ 0 w 1"/>
              <a:gd name="T3" fmla="*/ 1451610000 h 576"/>
              <a:gd name="T4" fmla="*/ 0 60000 65536"/>
              <a:gd name="T5" fmla="*/ 0 60000 65536"/>
            </a:gdLst>
            <a:ahLst/>
            <a:cxnLst>
              <a:cxn ang="T4">
                <a:pos x="T0" y="T1"/>
              </a:cxn>
              <a:cxn ang="T5">
                <a:pos x="T2" y="T3"/>
              </a:cxn>
            </a:cxnLst>
            <a:rect l="0" t="0" r="r" b="b"/>
            <a:pathLst>
              <a:path w="1" h="576">
                <a:moveTo>
                  <a:pt x="0" y="0"/>
                </a:moveTo>
                <a:lnTo>
                  <a:pt x="0" y="576"/>
                </a:lnTo>
              </a:path>
            </a:pathLst>
          </a:custGeom>
          <a:noFill/>
          <a:ln w="95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90" name="Freeform 45"/>
          <p:cNvSpPr>
            <a:spLocks/>
          </p:cNvSpPr>
          <p:nvPr/>
        </p:nvSpPr>
        <p:spPr bwMode="auto">
          <a:xfrm>
            <a:off x="7254875" y="5121275"/>
            <a:ext cx="263525" cy="466725"/>
          </a:xfrm>
          <a:custGeom>
            <a:avLst/>
            <a:gdLst>
              <a:gd name="T0" fmla="*/ 0 w 166"/>
              <a:gd name="T1" fmla="*/ 0 h 294"/>
              <a:gd name="T2" fmla="*/ 418345938 w 166"/>
              <a:gd name="T3" fmla="*/ 740925938 h 294"/>
              <a:gd name="T4" fmla="*/ 0 60000 65536"/>
              <a:gd name="T5" fmla="*/ 0 60000 65536"/>
            </a:gdLst>
            <a:ahLst/>
            <a:cxnLst>
              <a:cxn ang="T4">
                <a:pos x="T0" y="T1"/>
              </a:cxn>
              <a:cxn ang="T5">
                <a:pos x="T2" y="T3"/>
              </a:cxn>
            </a:cxnLst>
            <a:rect l="0" t="0" r="r" b="b"/>
            <a:pathLst>
              <a:path w="166" h="294">
                <a:moveTo>
                  <a:pt x="0" y="0"/>
                </a:moveTo>
                <a:lnTo>
                  <a:pt x="166" y="294"/>
                </a:lnTo>
              </a:path>
            </a:pathLst>
          </a:custGeom>
          <a:noFill/>
          <a:ln w="9525" cap="flat" cmpd="sng">
            <a:solidFill>
              <a:schemeClr val="accent2"/>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36891" name="Rectangle 46"/>
          <p:cNvSpPr>
            <a:spLocks noChangeArrowheads="1"/>
          </p:cNvSpPr>
          <p:nvPr/>
        </p:nvSpPr>
        <p:spPr bwMode="auto">
          <a:xfrm>
            <a:off x="7396163" y="5181600"/>
            <a:ext cx="273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400">
                <a:solidFill>
                  <a:schemeClr val="accent2"/>
                </a:solidFill>
                <a:sym typeface="Symbol" pitchFamily="18" charset="2"/>
              </a:rPr>
              <a:t>s</a:t>
            </a:r>
          </a:p>
        </p:txBody>
      </p:sp>
      <p:sp>
        <p:nvSpPr>
          <p:cNvPr id="36892" name="Rectangle 47"/>
          <p:cNvSpPr>
            <a:spLocks noChangeArrowheads="1"/>
          </p:cNvSpPr>
          <p:nvPr/>
        </p:nvSpPr>
        <p:spPr bwMode="auto">
          <a:xfrm>
            <a:off x="8382000" y="4495800"/>
            <a:ext cx="3032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400">
                <a:solidFill>
                  <a:schemeClr val="tx1"/>
                </a:solidFill>
                <a:sym typeface="Symbol" pitchFamily="18" charset="2"/>
              </a:rPr>
              <a:t>P</a:t>
            </a:r>
          </a:p>
        </p:txBody>
      </p:sp>
      <p:sp>
        <p:nvSpPr>
          <p:cNvPr id="36893" name="Rectangle 48"/>
          <p:cNvSpPr>
            <a:spLocks noChangeArrowheads="1"/>
          </p:cNvSpPr>
          <p:nvPr/>
        </p:nvSpPr>
        <p:spPr bwMode="auto">
          <a:xfrm>
            <a:off x="5562600" y="4343400"/>
            <a:ext cx="3032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400">
                <a:solidFill>
                  <a:schemeClr val="tx1"/>
                </a:solidFill>
                <a:sym typeface="Symbol" pitchFamily="18" charset="2"/>
              </a:rPr>
              <a:t>P</a:t>
            </a:r>
          </a:p>
        </p:txBody>
      </p:sp>
      <p:sp>
        <p:nvSpPr>
          <p:cNvPr id="36894" name="Rectangle 49"/>
          <p:cNvSpPr>
            <a:spLocks noChangeArrowheads="1"/>
          </p:cNvSpPr>
          <p:nvPr/>
        </p:nvSpPr>
        <p:spPr bwMode="auto">
          <a:xfrm>
            <a:off x="1066800" y="6324600"/>
            <a:ext cx="400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400">
                <a:solidFill>
                  <a:schemeClr val="tx1"/>
                </a:solidFill>
                <a:sym typeface="Symbol" pitchFamily="18" charset="2"/>
              </a:rPr>
              <a:t>(a)</a:t>
            </a:r>
          </a:p>
        </p:txBody>
      </p:sp>
      <p:sp>
        <p:nvSpPr>
          <p:cNvPr id="36895" name="Rectangle 50"/>
          <p:cNvSpPr>
            <a:spLocks noChangeArrowheads="1"/>
          </p:cNvSpPr>
          <p:nvPr/>
        </p:nvSpPr>
        <p:spPr bwMode="auto">
          <a:xfrm>
            <a:off x="3886200" y="6324600"/>
            <a:ext cx="4000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400">
                <a:solidFill>
                  <a:schemeClr val="tx1"/>
                </a:solidFill>
                <a:sym typeface="Symbol" pitchFamily="18" charset="2"/>
              </a:rPr>
              <a:t>(b)</a:t>
            </a:r>
          </a:p>
        </p:txBody>
      </p:sp>
      <p:sp>
        <p:nvSpPr>
          <p:cNvPr id="36896" name="Rectangle 51"/>
          <p:cNvSpPr>
            <a:spLocks noChangeArrowheads="1"/>
          </p:cNvSpPr>
          <p:nvPr/>
        </p:nvSpPr>
        <p:spPr bwMode="auto">
          <a:xfrm>
            <a:off x="6705600" y="6324600"/>
            <a:ext cx="3905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400">
                <a:solidFill>
                  <a:schemeClr val="tx1"/>
                </a:solidFill>
                <a:sym typeface="Symbol" pitchFamily="18" charset="2"/>
              </a:rPr>
              <a:t>(c)</a:t>
            </a: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Rectangle 2"/>
          <p:cNvSpPr>
            <a:spLocks noGrp="1" noChangeArrowheads="1"/>
          </p:cNvSpPr>
          <p:nvPr>
            <p:ph type="ctrTitle"/>
          </p:nvPr>
        </p:nvSpPr>
        <p:spPr>
          <a:xfrm>
            <a:off x="685800" y="2286000"/>
            <a:ext cx="7772400" cy="1143000"/>
          </a:xfrm>
          <a:solidFill>
            <a:srgbClr val="FFCCFF"/>
          </a:solidFill>
          <a:ln w="76200">
            <a:pattFill prst="pct75">
              <a:fgClr>
                <a:schemeClr val="accent2"/>
              </a:fgClr>
              <a:bgClr>
                <a:srgbClr val="FFFFFF"/>
              </a:bgClr>
            </a:pattFill>
            <a:miter lim="800000"/>
            <a:headEnd/>
            <a:tailEnd/>
          </a:ln>
        </p:spPr>
        <p:txBody>
          <a:bodyPr/>
          <a:lstStyle/>
          <a:p>
            <a:pPr eaLnBrk="1" hangingPunct="1"/>
            <a:r>
              <a:rPr lang="en-US" sz="6000" smtClean="0">
                <a:solidFill>
                  <a:schemeClr val="accent2"/>
                </a:solidFill>
                <a:latin typeface="Arial" charset="0"/>
              </a:rPr>
              <a:t>END</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reeform 2"/>
          <p:cNvSpPr>
            <a:spLocks/>
          </p:cNvSpPr>
          <p:nvPr/>
        </p:nvSpPr>
        <p:spPr bwMode="auto">
          <a:xfrm>
            <a:off x="762000" y="1905000"/>
            <a:ext cx="7315200" cy="4572000"/>
          </a:xfrm>
          <a:custGeom>
            <a:avLst/>
            <a:gdLst>
              <a:gd name="T0" fmla="*/ 0 w 4608"/>
              <a:gd name="T1" fmla="*/ 2147483647 h 2880"/>
              <a:gd name="T2" fmla="*/ 1572577500 w 4608"/>
              <a:gd name="T3" fmla="*/ 1693545000 h 2880"/>
              <a:gd name="T4" fmla="*/ 2147483647 w 4608"/>
              <a:gd name="T5" fmla="*/ 2147483647 h 2880"/>
              <a:gd name="T6" fmla="*/ 2147483647 w 4608"/>
              <a:gd name="T7" fmla="*/ 241935000 h 2880"/>
              <a:gd name="T8" fmla="*/ 2147483647 w 4608"/>
              <a:gd name="T9" fmla="*/ 2147483647 h 2880"/>
              <a:gd name="T10" fmla="*/ 2147483647 w 4608"/>
              <a:gd name="T11" fmla="*/ 1451610000 h 2880"/>
              <a:gd name="T12" fmla="*/ 2147483647 w 4608"/>
              <a:gd name="T13" fmla="*/ 0 h 2880"/>
              <a:gd name="T14" fmla="*/ 2147483647 w 4608"/>
              <a:gd name="T15" fmla="*/ 604837500 h 2880"/>
              <a:gd name="T16" fmla="*/ 2147483647 w 4608"/>
              <a:gd name="T17" fmla="*/ 2147483647 h 2880"/>
              <a:gd name="T18" fmla="*/ 2147483647 w 4608"/>
              <a:gd name="T19" fmla="*/ 2147483647 h 2880"/>
              <a:gd name="T20" fmla="*/ 2147483647 w 4608"/>
              <a:gd name="T21" fmla="*/ 2147483647 h 2880"/>
              <a:gd name="T22" fmla="*/ 2147483647 w 4608"/>
              <a:gd name="T23" fmla="*/ 2147483647 h 2880"/>
              <a:gd name="T24" fmla="*/ 2147483647 w 4608"/>
              <a:gd name="T25" fmla="*/ 2147483647 h 2880"/>
              <a:gd name="T26" fmla="*/ 2147483647 w 4608"/>
              <a:gd name="T27" fmla="*/ 2147483647 h 2880"/>
              <a:gd name="T28" fmla="*/ 2147483647 w 4608"/>
              <a:gd name="T29" fmla="*/ 2147483647 h 2880"/>
              <a:gd name="T30" fmla="*/ 2147483647 w 4608"/>
              <a:gd name="T31" fmla="*/ 2147483647 h 2880"/>
              <a:gd name="T32" fmla="*/ 2147483647 w 4608"/>
              <a:gd name="T33" fmla="*/ 2147483647 h 2880"/>
              <a:gd name="T34" fmla="*/ 2147483647 w 4608"/>
              <a:gd name="T35" fmla="*/ 2147483647 h 2880"/>
              <a:gd name="T36" fmla="*/ 2147483647 w 4608"/>
              <a:gd name="T37" fmla="*/ 2147483647 h 2880"/>
              <a:gd name="T38" fmla="*/ 2147483647 w 4608"/>
              <a:gd name="T39" fmla="*/ 2147483647 h 2880"/>
              <a:gd name="T40" fmla="*/ 0 w 4608"/>
              <a:gd name="T41" fmla="*/ 2147483647 h 288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608" h="2880">
                <a:moveTo>
                  <a:pt x="0" y="1344"/>
                </a:moveTo>
                <a:lnTo>
                  <a:pt x="624" y="672"/>
                </a:lnTo>
                <a:lnTo>
                  <a:pt x="1776" y="864"/>
                </a:lnTo>
                <a:lnTo>
                  <a:pt x="2496" y="96"/>
                </a:lnTo>
                <a:lnTo>
                  <a:pt x="3216" y="912"/>
                </a:lnTo>
                <a:lnTo>
                  <a:pt x="3552" y="576"/>
                </a:lnTo>
                <a:lnTo>
                  <a:pt x="3312" y="0"/>
                </a:lnTo>
                <a:lnTo>
                  <a:pt x="4272" y="240"/>
                </a:lnTo>
                <a:lnTo>
                  <a:pt x="3264" y="1584"/>
                </a:lnTo>
                <a:lnTo>
                  <a:pt x="4272" y="1584"/>
                </a:lnTo>
                <a:lnTo>
                  <a:pt x="4608" y="2304"/>
                </a:lnTo>
                <a:lnTo>
                  <a:pt x="3984" y="2880"/>
                </a:lnTo>
                <a:lnTo>
                  <a:pt x="1056" y="2544"/>
                </a:lnTo>
                <a:lnTo>
                  <a:pt x="3168" y="2208"/>
                </a:lnTo>
                <a:lnTo>
                  <a:pt x="2448" y="1056"/>
                </a:lnTo>
                <a:lnTo>
                  <a:pt x="2208" y="1440"/>
                </a:lnTo>
                <a:lnTo>
                  <a:pt x="2640" y="1776"/>
                </a:lnTo>
                <a:lnTo>
                  <a:pt x="1920" y="1968"/>
                </a:lnTo>
                <a:lnTo>
                  <a:pt x="1152" y="1200"/>
                </a:lnTo>
                <a:lnTo>
                  <a:pt x="912" y="2016"/>
                </a:lnTo>
                <a:lnTo>
                  <a:pt x="0" y="1344"/>
                </a:lnTo>
                <a:close/>
              </a:path>
            </a:pathLst>
          </a:custGeom>
          <a:solidFill>
            <a:srgbClr val="FFFFCC"/>
          </a:solidFill>
          <a:ln w="1905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6147" name="Rectangle 4"/>
          <p:cNvSpPr>
            <a:spLocks noChangeArrowheads="1"/>
          </p:cNvSpPr>
          <p:nvPr/>
        </p:nvSpPr>
        <p:spPr bwMode="auto">
          <a:xfrm>
            <a:off x="731838" y="228600"/>
            <a:ext cx="2482796" cy="400110"/>
          </a:xfrm>
          <a:prstGeom prst="rect">
            <a:avLst/>
          </a:prstGeom>
          <a:solidFill>
            <a:srgbClr val="CCFF99"/>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l-GR" sz="2000" dirty="0" smtClean="0">
                <a:solidFill>
                  <a:schemeClr val="tx1"/>
                </a:solidFill>
              </a:rPr>
              <a:t>Ένα απλό πολύγωνο </a:t>
            </a:r>
            <a:r>
              <a:rPr lang="en-US" sz="2000" dirty="0" smtClean="0">
                <a:solidFill>
                  <a:schemeClr val="tx1"/>
                </a:solidFill>
              </a:rPr>
              <a:t>P</a:t>
            </a: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2"/>
          <p:cNvSpPr>
            <a:spLocks/>
          </p:cNvSpPr>
          <p:nvPr/>
        </p:nvSpPr>
        <p:spPr bwMode="auto">
          <a:xfrm>
            <a:off x="762000" y="1905000"/>
            <a:ext cx="7315200" cy="4572000"/>
          </a:xfrm>
          <a:custGeom>
            <a:avLst/>
            <a:gdLst>
              <a:gd name="T0" fmla="*/ 0 w 4608"/>
              <a:gd name="T1" fmla="*/ 2147483647 h 2880"/>
              <a:gd name="T2" fmla="*/ 1572577500 w 4608"/>
              <a:gd name="T3" fmla="*/ 1693545000 h 2880"/>
              <a:gd name="T4" fmla="*/ 2147483647 w 4608"/>
              <a:gd name="T5" fmla="*/ 2147483647 h 2880"/>
              <a:gd name="T6" fmla="*/ 2147483647 w 4608"/>
              <a:gd name="T7" fmla="*/ 241935000 h 2880"/>
              <a:gd name="T8" fmla="*/ 2147483647 w 4608"/>
              <a:gd name="T9" fmla="*/ 2147483647 h 2880"/>
              <a:gd name="T10" fmla="*/ 2147483647 w 4608"/>
              <a:gd name="T11" fmla="*/ 1451610000 h 2880"/>
              <a:gd name="T12" fmla="*/ 2147483647 w 4608"/>
              <a:gd name="T13" fmla="*/ 0 h 2880"/>
              <a:gd name="T14" fmla="*/ 2147483647 w 4608"/>
              <a:gd name="T15" fmla="*/ 604837500 h 2880"/>
              <a:gd name="T16" fmla="*/ 2147483647 w 4608"/>
              <a:gd name="T17" fmla="*/ 2147483647 h 2880"/>
              <a:gd name="T18" fmla="*/ 2147483647 w 4608"/>
              <a:gd name="T19" fmla="*/ 2147483647 h 2880"/>
              <a:gd name="T20" fmla="*/ 2147483647 w 4608"/>
              <a:gd name="T21" fmla="*/ 2147483647 h 2880"/>
              <a:gd name="T22" fmla="*/ 2147483647 w 4608"/>
              <a:gd name="T23" fmla="*/ 2147483647 h 2880"/>
              <a:gd name="T24" fmla="*/ 2147483647 w 4608"/>
              <a:gd name="T25" fmla="*/ 2147483647 h 2880"/>
              <a:gd name="T26" fmla="*/ 2147483647 w 4608"/>
              <a:gd name="T27" fmla="*/ 2147483647 h 2880"/>
              <a:gd name="T28" fmla="*/ 2147483647 w 4608"/>
              <a:gd name="T29" fmla="*/ 2147483647 h 2880"/>
              <a:gd name="T30" fmla="*/ 2147483647 w 4608"/>
              <a:gd name="T31" fmla="*/ 2147483647 h 2880"/>
              <a:gd name="T32" fmla="*/ 2147483647 w 4608"/>
              <a:gd name="T33" fmla="*/ 2147483647 h 2880"/>
              <a:gd name="T34" fmla="*/ 2147483647 w 4608"/>
              <a:gd name="T35" fmla="*/ 2147483647 h 2880"/>
              <a:gd name="T36" fmla="*/ 2147483647 w 4608"/>
              <a:gd name="T37" fmla="*/ 2147483647 h 2880"/>
              <a:gd name="T38" fmla="*/ 2147483647 w 4608"/>
              <a:gd name="T39" fmla="*/ 2147483647 h 2880"/>
              <a:gd name="T40" fmla="*/ 0 w 4608"/>
              <a:gd name="T41" fmla="*/ 2147483647 h 288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608" h="2880">
                <a:moveTo>
                  <a:pt x="0" y="1344"/>
                </a:moveTo>
                <a:lnTo>
                  <a:pt x="624" y="672"/>
                </a:lnTo>
                <a:lnTo>
                  <a:pt x="1776" y="864"/>
                </a:lnTo>
                <a:lnTo>
                  <a:pt x="2496" y="96"/>
                </a:lnTo>
                <a:lnTo>
                  <a:pt x="3216" y="912"/>
                </a:lnTo>
                <a:lnTo>
                  <a:pt x="3552" y="576"/>
                </a:lnTo>
                <a:lnTo>
                  <a:pt x="3312" y="0"/>
                </a:lnTo>
                <a:lnTo>
                  <a:pt x="4272" y="240"/>
                </a:lnTo>
                <a:lnTo>
                  <a:pt x="3264" y="1584"/>
                </a:lnTo>
                <a:lnTo>
                  <a:pt x="4272" y="1584"/>
                </a:lnTo>
                <a:lnTo>
                  <a:pt x="4608" y="2304"/>
                </a:lnTo>
                <a:lnTo>
                  <a:pt x="3984" y="2880"/>
                </a:lnTo>
                <a:lnTo>
                  <a:pt x="1056" y="2544"/>
                </a:lnTo>
                <a:lnTo>
                  <a:pt x="3168" y="2208"/>
                </a:lnTo>
                <a:lnTo>
                  <a:pt x="2448" y="1056"/>
                </a:lnTo>
                <a:lnTo>
                  <a:pt x="2208" y="1440"/>
                </a:lnTo>
                <a:lnTo>
                  <a:pt x="2640" y="1776"/>
                </a:lnTo>
                <a:lnTo>
                  <a:pt x="1920" y="1968"/>
                </a:lnTo>
                <a:lnTo>
                  <a:pt x="1152" y="1200"/>
                </a:lnTo>
                <a:lnTo>
                  <a:pt x="912" y="2016"/>
                </a:lnTo>
                <a:lnTo>
                  <a:pt x="0" y="1344"/>
                </a:lnTo>
                <a:close/>
              </a:path>
            </a:pathLst>
          </a:custGeom>
          <a:solidFill>
            <a:srgbClr val="FFFFCC"/>
          </a:solidFill>
          <a:ln w="1905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7171" name="Freeform 4"/>
          <p:cNvSpPr>
            <a:spLocks/>
          </p:cNvSpPr>
          <p:nvPr/>
        </p:nvSpPr>
        <p:spPr bwMode="auto">
          <a:xfrm>
            <a:off x="762000" y="2286000"/>
            <a:ext cx="6781800" cy="4191000"/>
          </a:xfrm>
          <a:custGeom>
            <a:avLst/>
            <a:gdLst>
              <a:gd name="T0" fmla="*/ 0 w 4272"/>
              <a:gd name="T1" fmla="*/ 2147483647 h 2640"/>
              <a:gd name="T2" fmla="*/ 2147483647 w 4272"/>
              <a:gd name="T3" fmla="*/ 2147483647 h 2640"/>
              <a:gd name="T4" fmla="*/ 2147483647 w 4272"/>
              <a:gd name="T5" fmla="*/ 2147483647 h 2640"/>
              <a:gd name="T6" fmla="*/ 2147483647 w 4272"/>
              <a:gd name="T7" fmla="*/ 1572577500 h 2640"/>
              <a:gd name="T8" fmla="*/ 2147483647 w 4272"/>
              <a:gd name="T9" fmla="*/ 2056447500 h 2640"/>
              <a:gd name="T10" fmla="*/ 2147483647 w 4272"/>
              <a:gd name="T11" fmla="*/ 1693545000 h 2640"/>
              <a:gd name="T12" fmla="*/ 2147483647 w 4272"/>
              <a:gd name="T13" fmla="*/ 2147483647 h 2640"/>
              <a:gd name="T14" fmla="*/ 2147483647 w 4272"/>
              <a:gd name="T15" fmla="*/ 2147483647 h 2640"/>
              <a:gd name="T16" fmla="*/ 2147483647 w 4272"/>
              <a:gd name="T17" fmla="*/ 2147483647 h 2640"/>
              <a:gd name="T18" fmla="*/ 2147483647 w 4272"/>
              <a:gd name="T19" fmla="*/ 2147483647 h 2640"/>
              <a:gd name="T20" fmla="*/ 2147483647 w 4272"/>
              <a:gd name="T21" fmla="*/ 2147483647 h 2640"/>
              <a:gd name="T22" fmla="*/ 2147483647 w 4272"/>
              <a:gd name="T23" fmla="*/ 2147483647 h 2640"/>
              <a:gd name="T24" fmla="*/ 2147483647 w 4272"/>
              <a:gd name="T25" fmla="*/ 846772500 h 2640"/>
              <a:gd name="T26" fmla="*/ 2147483647 w 4272"/>
              <a:gd name="T27" fmla="*/ 0 h 2640"/>
              <a:gd name="T28" fmla="*/ 2147483647 w 4272"/>
              <a:gd name="T29" fmla="*/ 846772500 h 2640"/>
              <a:gd name="T30" fmla="*/ 2147483647 w 4272"/>
              <a:gd name="T31" fmla="*/ 2147483647 h 2640"/>
              <a:gd name="T32" fmla="*/ 2147483647 w 4272"/>
              <a:gd name="T33" fmla="*/ 1693545000 h 2640"/>
              <a:gd name="T34" fmla="*/ 2147483647 w 4272"/>
              <a:gd name="T35" fmla="*/ 2056447500 h 2640"/>
              <a:gd name="T36" fmla="*/ 2147483647 w 4272"/>
              <a:gd name="T37" fmla="*/ 1572577500 h 2640"/>
              <a:gd name="T38" fmla="*/ 2147483647 w 4272"/>
              <a:gd name="T39" fmla="*/ 2147483647 h 2640"/>
              <a:gd name="T40" fmla="*/ 1572577500 w 4272"/>
              <a:gd name="T41" fmla="*/ 1088707500 h 2640"/>
              <a:gd name="T42" fmla="*/ 2147483647 w 4272"/>
              <a:gd name="T43" fmla="*/ 2147483647 h 2640"/>
              <a:gd name="T44" fmla="*/ 2147483647 w 4272"/>
              <a:gd name="T45" fmla="*/ 2147483647 h 2640"/>
              <a:gd name="T46" fmla="*/ 2147483647 w 4272"/>
              <a:gd name="T47" fmla="*/ 2147483647 h 2640"/>
              <a:gd name="T48" fmla="*/ 2147483647 w 4272"/>
              <a:gd name="T49" fmla="*/ 2147483647 h 2640"/>
              <a:gd name="T50" fmla="*/ 2147483647 w 4272"/>
              <a:gd name="T51" fmla="*/ 1565017825 h 2640"/>
              <a:gd name="T52" fmla="*/ 2147483647 w 4272"/>
              <a:gd name="T53" fmla="*/ 2056447500 h 2640"/>
              <a:gd name="T54" fmla="*/ 2147483647 w 4272"/>
              <a:gd name="T55" fmla="*/ 2147483647 h 2640"/>
              <a:gd name="T56" fmla="*/ 2147483647 w 4272"/>
              <a:gd name="T57" fmla="*/ 2147483647 h 264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4272" h="2640">
                <a:moveTo>
                  <a:pt x="0" y="1104"/>
                </a:moveTo>
                <a:lnTo>
                  <a:pt x="1152" y="960"/>
                </a:lnTo>
                <a:lnTo>
                  <a:pt x="2208" y="1200"/>
                </a:lnTo>
                <a:lnTo>
                  <a:pt x="1776" y="624"/>
                </a:lnTo>
                <a:lnTo>
                  <a:pt x="2448" y="816"/>
                </a:lnTo>
                <a:lnTo>
                  <a:pt x="3216" y="672"/>
                </a:lnTo>
                <a:lnTo>
                  <a:pt x="3258" y="1338"/>
                </a:lnTo>
                <a:lnTo>
                  <a:pt x="3168" y="1968"/>
                </a:lnTo>
                <a:lnTo>
                  <a:pt x="3984" y="2640"/>
                </a:lnTo>
                <a:lnTo>
                  <a:pt x="4272" y="1344"/>
                </a:lnTo>
                <a:lnTo>
                  <a:pt x="3168" y="1968"/>
                </a:lnTo>
                <a:lnTo>
                  <a:pt x="3264" y="1344"/>
                </a:lnTo>
                <a:lnTo>
                  <a:pt x="3552" y="336"/>
                </a:lnTo>
                <a:lnTo>
                  <a:pt x="4272" y="0"/>
                </a:lnTo>
                <a:lnTo>
                  <a:pt x="3552" y="336"/>
                </a:lnTo>
                <a:lnTo>
                  <a:pt x="3258" y="1338"/>
                </a:lnTo>
                <a:lnTo>
                  <a:pt x="3216" y="672"/>
                </a:lnTo>
                <a:lnTo>
                  <a:pt x="2448" y="816"/>
                </a:lnTo>
                <a:lnTo>
                  <a:pt x="1776" y="624"/>
                </a:lnTo>
                <a:lnTo>
                  <a:pt x="1152" y="960"/>
                </a:lnTo>
                <a:lnTo>
                  <a:pt x="624" y="432"/>
                </a:lnTo>
                <a:lnTo>
                  <a:pt x="1152" y="960"/>
                </a:lnTo>
                <a:lnTo>
                  <a:pt x="2208" y="1200"/>
                </a:lnTo>
                <a:lnTo>
                  <a:pt x="1920" y="1728"/>
                </a:lnTo>
                <a:lnTo>
                  <a:pt x="2208" y="1200"/>
                </a:lnTo>
                <a:lnTo>
                  <a:pt x="1773" y="621"/>
                </a:lnTo>
                <a:lnTo>
                  <a:pt x="2448" y="816"/>
                </a:lnTo>
                <a:lnTo>
                  <a:pt x="3264" y="1344"/>
                </a:lnTo>
                <a:lnTo>
                  <a:pt x="3168" y="1968"/>
                </a:lnTo>
              </a:path>
            </a:pathLst>
          </a:custGeom>
          <a:noFill/>
          <a:ln w="1905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CC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7172" name="Rectangle 5"/>
          <p:cNvSpPr>
            <a:spLocks noChangeArrowheads="1"/>
          </p:cNvSpPr>
          <p:nvPr/>
        </p:nvSpPr>
        <p:spPr bwMode="auto">
          <a:xfrm>
            <a:off x="1295400" y="228600"/>
            <a:ext cx="2891817" cy="400110"/>
          </a:xfrm>
          <a:prstGeom prst="rect">
            <a:avLst/>
          </a:prstGeom>
          <a:solidFill>
            <a:srgbClr val="CCFF99"/>
          </a:solidFill>
          <a:ln w="3175">
            <a:solidFill>
              <a:srgbClr val="FF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l-GR" sz="2000" dirty="0" smtClean="0">
                <a:solidFill>
                  <a:srgbClr val="FF3300"/>
                </a:solidFill>
              </a:rPr>
              <a:t>Μία </a:t>
            </a:r>
            <a:r>
              <a:rPr lang="el-GR" sz="2000" dirty="0" err="1" smtClean="0">
                <a:solidFill>
                  <a:srgbClr val="FF3300"/>
                </a:solidFill>
              </a:rPr>
              <a:t>τριγωνοποίηση</a:t>
            </a:r>
            <a:r>
              <a:rPr lang="el-GR" sz="2000" dirty="0" smtClean="0">
                <a:solidFill>
                  <a:srgbClr val="FF3300"/>
                </a:solidFill>
              </a:rPr>
              <a:t> του </a:t>
            </a:r>
            <a:r>
              <a:rPr lang="en-US" sz="2000" dirty="0" smtClean="0">
                <a:solidFill>
                  <a:srgbClr val="FF3300"/>
                </a:solidFill>
              </a:rPr>
              <a:t>P</a:t>
            </a:r>
            <a:endParaRPr lang="en-US" sz="2000" dirty="0">
              <a:solidFill>
                <a:srgbClr val="FF3300"/>
              </a:solidFill>
            </a:endParaRPr>
          </a:p>
        </p:txBody>
      </p:sp>
      <p:sp>
        <p:nvSpPr>
          <p:cNvPr id="7173" name="Line 6"/>
          <p:cNvSpPr>
            <a:spLocks noChangeShapeType="1"/>
          </p:cNvSpPr>
          <p:nvPr/>
        </p:nvSpPr>
        <p:spPr bwMode="auto">
          <a:xfrm flipV="1">
            <a:off x="4648200" y="2057400"/>
            <a:ext cx="76200" cy="1524000"/>
          </a:xfrm>
          <a:prstGeom prst="line">
            <a:avLst/>
          </a:prstGeom>
          <a:noFill/>
          <a:ln w="1905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reeform 3"/>
          <p:cNvSpPr>
            <a:spLocks/>
          </p:cNvSpPr>
          <p:nvPr/>
        </p:nvSpPr>
        <p:spPr bwMode="auto">
          <a:xfrm>
            <a:off x="762000" y="1905000"/>
            <a:ext cx="7315200" cy="4572000"/>
          </a:xfrm>
          <a:custGeom>
            <a:avLst/>
            <a:gdLst>
              <a:gd name="T0" fmla="*/ 0 w 4608"/>
              <a:gd name="T1" fmla="*/ 2147483647 h 2880"/>
              <a:gd name="T2" fmla="*/ 1572577500 w 4608"/>
              <a:gd name="T3" fmla="*/ 1693545000 h 2880"/>
              <a:gd name="T4" fmla="*/ 2147483647 w 4608"/>
              <a:gd name="T5" fmla="*/ 2147483647 h 2880"/>
              <a:gd name="T6" fmla="*/ 2147483647 w 4608"/>
              <a:gd name="T7" fmla="*/ 241935000 h 2880"/>
              <a:gd name="T8" fmla="*/ 2147483647 w 4608"/>
              <a:gd name="T9" fmla="*/ 2147483647 h 2880"/>
              <a:gd name="T10" fmla="*/ 2147483647 w 4608"/>
              <a:gd name="T11" fmla="*/ 1451610000 h 2880"/>
              <a:gd name="T12" fmla="*/ 2147483647 w 4608"/>
              <a:gd name="T13" fmla="*/ 0 h 2880"/>
              <a:gd name="T14" fmla="*/ 2147483647 w 4608"/>
              <a:gd name="T15" fmla="*/ 604837500 h 2880"/>
              <a:gd name="T16" fmla="*/ 2147483647 w 4608"/>
              <a:gd name="T17" fmla="*/ 2147483647 h 2880"/>
              <a:gd name="T18" fmla="*/ 2147483647 w 4608"/>
              <a:gd name="T19" fmla="*/ 2147483647 h 2880"/>
              <a:gd name="T20" fmla="*/ 2147483647 w 4608"/>
              <a:gd name="T21" fmla="*/ 2147483647 h 2880"/>
              <a:gd name="T22" fmla="*/ 2147483647 w 4608"/>
              <a:gd name="T23" fmla="*/ 2147483647 h 2880"/>
              <a:gd name="T24" fmla="*/ 2147483647 w 4608"/>
              <a:gd name="T25" fmla="*/ 2147483647 h 2880"/>
              <a:gd name="T26" fmla="*/ 2147483647 w 4608"/>
              <a:gd name="T27" fmla="*/ 2147483647 h 2880"/>
              <a:gd name="T28" fmla="*/ 2147483647 w 4608"/>
              <a:gd name="T29" fmla="*/ 2147483647 h 2880"/>
              <a:gd name="T30" fmla="*/ 2147483647 w 4608"/>
              <a:gd name="T31" fmla="*/ 2147483647 h 2880"/>
              <a:gd name="T32" fmla="*/ 2147483647 w 4608"/>
              <a:gd name="T33" fmla="*/ 2147483647 h 2880"/>
              <a:gd name="T34" fmla="*/ 2147483647 w 4608"/>
              <a:gd name="T35" fmla="*/ 2147483647 h 2880"/>
              <a:gd name="T36" fmla="*/ 2147483647 w 4608"/>
              <a:gd name="T37" fmla="*/ 2147483647 h 2880"/>
              <a:gd name="T38" fmla="*/ 2147483647 w 4608"/>
              <a:gd name="T39" fmla="*/ 2147483647 h 2880"/>
              <a:gd name="T40" fmla="*/ 0 w 4608"/>
              <a:gd name="T41" fmla="*/ 2147483647 h 288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4608" h="2880">
                <a:moveTo>
                  <a:pt x="0" y="1344"/>
                </a:moveTo>
                <a:lnTo>
                  <a:pt x="624" y="672"/>
                </a:lnTo>
                <a:lnTo>
                  <a:pt x="1776" y="864"/>
                </a:lnTo>
                <a:lnTo>
                  <a:pt x="2496" y="96"/>
                </a:lnTo>
                <a:lnTo>
                  <a:pt x="3216" y="912"/>
                </a:lnTo>
                <a:lnTo>
                  <a:pt x="3552" y="576"/>
                </a:lnTo>
                <a:lnTo>
                  <a:pt x="3312" y="0"/>
                </a:lnTo>
                <a:lnTo>
                  <a:pt x="4272" y="240"/>
                </a:lnTo>
                <a:lnTo>
                  <a:pt x="3264" y="1584"/>
                </a:lnTo>
                <a:lnTo>
                  <a:pt x="4272" y="1584"/>
                </a:lnTo>
                <a:lnTo>
                  <a:pt x="4608" y="2304"/>
                </a:lnTo>
                <a:lnTo>
                  <a:pt x="3984" y="2880"/>
                </a:lnTo>
                <a:lnTo>
                  <a:pt x="1056" y="2544"/>
                </a:lnTo>
                <a:lnTo>
                  <a:pt x="3168" y="2208"/>
                </a:lnTo>
                <a:lnTo>
                  <a:pt x="2438" y="1034"/>
                </a:lnTo>
                <a:lnTo>
                  <a:pt x="2208" y="1440"/>
                </a:lnTo>
                <a:lnTo>
                  <a:pt x="2640" y="1776"/>
                </a:lnTo>
                <a:lnTo>
                  <a:pt x="1920" y="1968"/>
                </a:lnTo>
                <a:lnTo>
                  <a:pt x="1152" y="1200"/>
                </a:lnTo>
                <a:lnTo>
                  <a:pt x="912" y="2016"/>
                </a:lnTo>
                <a:lnTo>
                  <a:pt x="0" y="1344"/>
                </a:lnTo>
                <a:close/>
              </a:path>
            </a:pathLst>
          </a:custGeom>
          <a:solidFill>
            <a:srgbClr val="FFFFCC"/>
          </a:solidFill>
          <a:ln w="1905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195" name="Line 38"/>
          <p:cNvSpPr>
            <a:spLocks noChangeShapeType="1"/>
          </p:cNvSpPr>
          <p:nvPr/>
        </p:nvSpPr>
        <p:spPr bwMode="auto">
          <a:xfrm>
            <a:off x="6781800" y="5410200"/>
            <a:ext cx="838200" cy="762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196" name="Line 39"/>
          <p:cNvSpPr>
            <a:spLocks noChangeShapeType="1"/>
          </p:cNvSpPr>
          <p:nvPr/>
        </p:nvSpPr>
        <p:spPr bwMode="auto">
          <a:xfrm flipH="1">
            <a:off x="5562600" y="5410200"/>
            <a:ext cx="1219200" cy="4572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197" name="Line 37"/>
          <p:cNvSpPr>
            <a:spLocks noChangeShapeType="1"/>
          </p:cNvSpPr>
          <p:nvPr/>
        </p:nvSpPr>
        <p:spPr bwMode="auto">
          <a:xfrm>
            <a:off x="6324600" y="4800600"/>
            <a:ext cx="457200" cy="6096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198" name="Line 36"/>
          <p:cNvSpPr>
            <a:spLocks noChangeShapeType="1"/>
          </p:cNvSpPr>
          <p:nvPr/>
        </p:nvSpPr>
        <p:spPr bwMode="auto">
          <a:xfrm>
            <a:off x="5486400" y="4572000"/>
            <a:ext cx="838200" cy="2286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199" name="Line 35"/>
          <p:cNvSpPr>
            <a:spLocks noChangeShapeType="1"/>
          </p:cNvSpPr>
          <p:nvPr/>
        </p:nvSpPr>
        <p:spPr bwMode="auto">
          <a:xfrm>
            <a:off x="5486400" y="3810000"/>
            <a:ext cx="0" cy="7620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00" name="Line 34"/>
          <p:cNvSpPr>
            <a:spLocks noChangeShapeType="1"/>
          </p:cNvSpPr>
          <p:nvPr/>
        </p:nvSpPr>
        <p:spPr bwMode="auto">
          <a:xfrm flipV="1">
            <a:off x="6629400" y="2362200"/>
            <a:ext cx="76200" cy="8382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01" name="Line 33"/>
          <p:cNvSpPr>
            <a:spLocks noChangeShapeType="1"/>
          </p:cNvSpPr>
          <p:nvPr/>
        </p:nvSpPr>
        <p:spPr bwMode="auto">
          <a:xfrm flipV="1">
            <a:off x="6019800" y="3200400"/>
            <a:ext cx="609600" cy="3810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02" name="Line 32"/>
          <p:cNvSpPr>
            <a:spLocks noChangeShapeType="1"/>
          </p:cNvSpPr>
          <p:nvPr/>
        </p:nvSpPr>
        <p:spPr bwMode="auto">
          <a:xfrm flipV="1">
            <a:off x="5486400" y="3581400"/>
            <a:ext cx="533400" cy="2286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03" name="Line 31"/>
          <p:cNvSpPr>
            <a:spLocks noChangeShapeType="1"/>
          </p:cNvSpPr>
          <p:nvPr/>
        </p:nvSpPr>
        <p:spPr bwMode="auto">
          <a:xfrm>
            <a:off x="5029200" y="3048000"/>
            <a:ext cx="457200" cy="7620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04" name="Line 30"/>
          <p:cNvSpPr>
            <a:spLocks noChangeShapeType="1"/>
          </p:cNvSpPr>
          <p:nvPr/>
        </p:nvSpPr>
        <p:spPr bwMode="auto">
          <a:xfrm>
            <a:off x="4267200" y="2971800"/>
            <a:ext cx="762000" cy="762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05" name="Line 29"/>
          <p:cNvSpPr>
            <a:spLocks noChangeShapeType="1"/>
          </p:cNvSpPr>
          <p:nvPr/>
        </p:nvSpPr>
        <p:spPr bwMode="auto">
          <a:xfrm flipV="1">
            <a:off x="4191000" y="2971800"/>
            <a:ext cx="76200" cy="7620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06" name="Line 27"/>
          <p:cNvSpPr>
            <a:spLocks noChangeShapeType="1"/>
          </p:cNvSpPr>
          <p:nvPr/>
        </p:nvSpPr>
        <p:spPr bwMode="auto">
          <a:xfrm>
            <a:off x="3505200" y="4343400"/>
            <a:ext cx="914400" cy="3048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07" name="Line 26"/>
          <p:cNvSpPr>
            <a:spLocks noChangeShapeType="1"/>
          </p:cNvSpPr>
          <p:nvPr/>
        </p:nvSpPr>
        <p:spPr bwMode="auto">
          <a:xfrm>
            <a:off x="3429000" y="3733800"/>
            <a:ext cx="76200" cy="6096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08" name="Line 28"/>
          <p:cNvSpPr>
            <a:spLocks noChangeShapeType="1"/>
          </p:cNvSpPr>
          <p:nvPr/>
        </p:nvSpPr>
        <p:spPr bwMode="auto">
          <a:xfrm>
            <a:off x="3429000" y="3733800"/>
            <a:ext cx="762000" cy="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09" name="Line 25"/>
          <p:cNvSpPr>
            <a:spLocks noChangeShapeType="1"/>
          </p:cNvSpPr>
          <p:nvPr/>
        </p:nvSpPr>
        <p:spPr bwMode="auto">
          <a:xfrm>
            <a:off x="2667000" y="3352800"/>
            <a:ext cx="762000" cy="3810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10" name="Line 24"/>
          <p:cNvSpPr>
            <a:spLocks noChangeShapeType="1"/>
          </p:cNvSpPr>
          <p:nvPr/>
        </p:nvSpPr>
        <p:spPr bwMode="auto">
          <a:xfrm flipV="1">
            <a:off x="1752600" y="3352800"/>
            <a:ext cx="914400" cy="2286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11" name="Line 23"/>
          <p:cNvSpPr>
            <a:spLocks noChangeShapeType="1"/>
          </p:cNvSpPr>
          <p:nvPr/>
        </p:nvSpPr>
        <p:spPr bwMode="auto">
          <a:xfrm>
            <a:off x="1752600" y="3581400"/>
            <a:ext cx="76200" cy="685800"/>
          </a:xfrm>
          <a:prstGeom prst="line">
            <a:avLst/>
          </a:prstGeom>
          <a:noFill/>
          <a:ln w="381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12" name="Freeform 2"/>
          <p:cNvSpPr>
            <a:spLocks/>
          </p:cNvSpPr>
          <p:nvPr/>
        </p:nvSpPr>
        <p:spPr bwMode="auto">
          <a:xfrm>
            <a:off x="762000" y="2286000"/>
            <a:ext cx="6781800" cy="4191000"/>
          </a:xfrm>
          <a:custGeom>
            <a:avLst/>
            <a:gdLst>
              <a:gd name="T0" fmla="*/ 0 w 4272"/>
              <a:gd name="T1" fmla="*/ 2147483647 h 2640"/>
              <a:gd name="T2" fmla="*/ 2147483647 w 4272"/>
              <a:gd name="T3" fmla="*/ 2147483647 h 2640"/>
              <a:gd name="T4" fmla="*/ 2147483647 w 4272"/>
              <a:gd name="T5" fmla="*/ 1565017825 h 2640"/>
              <a:gd name="T6" fmla="*/ 2147483647 w 4272"/>
              <a:gd name="T7" fmla="*/ 1983363763 h 2640"/>
              <a:gd name="T8" fmla="*/ 2147483647 w 4272"/>
              <a:gd name="T9" fmla="*/ 1693545000 h 2640"/>
              <a:gd name="T10" fmla="*/ 2147483647 w 4272"/>
              <a:gd name="T11" fmla="*/ 2147483647 h 2640"/>
              <a:gd name="T12" fmla="*/ 2147483647 w 4272"/>
              <a:gd name="T13" fmla="*/ 2147483647 h 2640"/>
              <a:gd name="T14" fmla="*/ 2147483647 w 4272"/>
              <a:gd name="T15" fmla="*/ 2147483647 h 2640"/>
              <a:gd name="T16" fmla="*/ 2147483647 w 4272"/>
              <a:gd name="T17" fmla="*/ 2147483647 h 2640"/>
              <a:gd name="T18" fmla="*/ 2147483647 w 4272"/>
              <a:gd name="T19" fmla="*/ 2147483647 h 2640"/>
              <a:gd name="T20" fmla="*/ 2147483647 w 4272"/>
              <a:gd name="T21" fmla="*/ 2147483647 h 2640"/>
              <a:gd name="T22" fmla="*/ 2147483647 w 4272"/>
              <a:gd name="T23" fmla="*/ 846772500 h 2640"/>
              <a:gd name="T24" fmla="*/ 2147483647 w 4272"/>
              <a:gd name="T25" fmla="*/ 0 h 2640"/>
              <a:gd name="T26" fmla="*/ 2147483647 w 4272"/>
              <a:gd name="T27" fmla="*/ 846772500 h 2640"/>
              <a:gd name="T28" fmla="*/ 2147483647 w 4272"/>
              <a:gd name="T29" fmla="*/ 2147483647 h 2640"/>
              <a:gd name="T30" fmla="*/ 2147483647 w 4272"/>
              <a:gd name="T31" fmla="*/ 1693545000 h 2640"/>
              <a:gd name="T32" fmla="*/ 2147483647 w 4272"/>
              <a:gd name="T33" fmla="*/ 2001004063 h 2640"/>
              <a:gd name="T34" fmla="*/ 2147483647 w 4272"/>
              <a:gd name="T35" fmla="*/ 1572577500 h 2640"/>
              <a:gd name="T36" fmla="*/ 2147483647 w 4272"/>
              <a:gd name="T37" fmla="*/ 2147483647 h 2640"/>
              <a:gd name="T38" fmla="*/ 1572577500 w 4272"/>
              <a:gd name="T39" fmla="*/ 1088707500 h 2640"/>
              <a:gd name="T40" fmla="*/ 2147483647 w 4272"/>
              <a:gd name="T41" fmla="*/ 2147483647 h 2640"/>
              <a:gd name="T42" fmla="*/ 2147483647 w 4272"/>
              <a:gd name="T43" fmla="*/ 2147483647 h 2640"/>
              <a:gd name="T44" fmla="*/ 2147483647 w 4272"/>
              <a:gd name="T45" fmla="*/ 2147483647 h 2640"/>
              <a:gd name="T46" fmla="*/ 2147483647 w 4272"/>
              <a:gd name="T47" fmla="*/ 2147483647 h 2640"/>
              <a:gd name="T48" fmla="*/ 2147483647 w 4272"/>
              <a:gd name="T49" fmla="*/ 1565017825 h 2640"/>
              <a:gd name="T50" fmla="*/ 2147483647 w 4272"/>
              <a:gd name="T51" fmla="*/ 2001004063 h 2640"/>
              <a:gd name="T52" fmla="*/ 2147483647 w 4272"/>
              <a:gd name="T53" fmla="*/ 2147483647 h 2640"/>
              <a:gd name="T54" fmla="*/ 2147483647 w 4272"/>
              <a:gd name="T55" fmla="*/ 2147483647 h 264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4272" h="2640">
                <a:moveTo>
                  <a:pt x="0" y="1104"/>
                </a:moveTo>
                <a:lnTo>
                  <a:pt x="1152" y="960"/>
                </a:lnTo>
                <a:lnTo>
                  <a:pt x="1779" y="621"/>
                </a:lnTo>
                <a:lnTo>
                  <a:pt x="2445" y="787"/>
                </a:lnTo>
                <a:lnTo>
                  <a:pt x="3216" y="672"/>
                </a:lnTo>
                <a:lnTo>
                  <a:pt x="3264" y="1344"/>
                </a:lnTo>
                <a:lnTo>
                  <a:pt x="3168" y="1968"/>
                </a:lnTo>
                <a:lnTo>
                  <a:pt x="3984" y="2640"/>
                </a:lnTo>
                <a:lnTo>
                  <a:pt x="4272" y="1344"/>
                </a:lnTo>
                <a:lnTo>
                  <a:pt x="3168" y="1968"/>
                </a:lnTo>
                <a:lnTo>
                  <a:pt x="3264" y="1344"/>
                </a:lnTo>
                <a:lnTo>
                  <a:pt x="3552" y="336"/>
                </a:lnTo>
                <a:lnTo>
                  <a:pt x="4272" y="0"/>
                </a:lnTo>
                <a:lnTo>
                  <a:pt x="3552" y="336"/>
                </a:lnTo>
                <a:lnTo>
                  <a:pt x="3258" y="1344"/>
                </a:lnTo>
                <a:lnTo>
                  <a:pt x="3216" y="672"/>
                </a:lnTo>
                <a:lnTo>
                  <a:pt x="2458" y="794"/>
                </a:lnTo>
                <a:lnTo>
                  <a:pt x="1776" y="624"/>
                </a:lnTo>
                <a:lnTo>
                  <a:pt x="1152" y="960"/>
                </a:lnTo>
                <a:lnTo>
                  <a:pt x="624" y="432"/>
                </a:lnTo>
                <a:lnTo>
                  <a:pt x="1152" y="960"/>
                </a:lnTo>
                <a:lnTo>
                  <a:pt x="2208" y="1203"/>
                </a:lnTo>
                <a:lnTo>
                  <a:pt x="1920" y="1734"/>
                </a:lnTo>
                <a:lnTo>
                  <a:pt x="2208" y="1203"/>
                </a:lnTo>
                <a:lnTo>
                  <a:pt x="1766" y="621"/>
                </a:lnTo>
                <a:lnTo>
                  <a:pt x="2458" y="794"/>
                </a:lnTo>
                <a:lnTo>
                  <a:pt x="3264" y="1344"/>
                </a:lnTo>
                <a:lnTo>
                  <a:pt x="3168" y="1968"/>
                </a:lnTo>
              </a:path>
            </a:pathLst>
          </a:custGeom>
          <a:noFill/>
          <a:ln w="1905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CC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8213" name="Oval 5"/>
          <p:cNvSpPr>
            <a:spLocks noChangeArrowheads="1"/>
          </p:cNvSpPr>
          <p:nvPr/>
        </p:nvSpPr>
        <p:spPr bwMode="auto">
          <a:xfrm>
            <a:off x="1676400" y="35052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14" name="Oval 6"/>
          <p:cNvSpPr>
            <a:spLocks noChangeArrowheads="1"/>
          </p:cNvSpPr>
          <p:nvPr/>
        </p:nvSpPr>
        <p:spPr bwMode="auto">
          <a:xfrm>
            <a:off x="4191000" y="28956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15" name="Oval 7"/>
          <p:cNvSpPr>
            <a:spLocks noChangeArrowheads="1"/>
          </p:cNvSpPr>
          <p:nvPr/>
        </p:nvSpPr>
        <p:spPr bwMode="auto">
          <a:xfrm>
            <a:off x="4953000" y="29718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16" name="Oval 8"/>
          <p:cNvSpPr>
            <a:spLocks noChangeArrowheads="1"/>
          </p:cNvSpPr>
          <p:nvPr/>
        </p:nvSpPr>
        <p:spPr bwMode="auto">
          <a:xfrm>
            <a:off x="6629400" y="22860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17" name="Oval 9"/>
          <p:cNvSpPr>
            <a:spLocks noChangeArrowheads="1"/>
          </p:cNvSpPr>
          <p:nvPr/>
        </p:nvSpPr>
        <p:spPr bwMode="auto">
          <a:xfrm>
            <a:off x="6553200" y="31242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18" name="Oval 10"/>
          <p:cNvSpPr>
            <a:spLocks noChangeArrowheads="1"/>
          </p:cNvSpPr>
          <p:nvPr/>
        </p:nvSpPr>
        <p:spPr bwMode="auto">
          <a:xfrm>
            <a:off x="5943600" y="35052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19" name="Oval 11"/>
          <p:cNvSpPr>
            <a:spLocks noChangeArrowheads="1"/>
          </p:cNvSpPr>
          <p:nvPr/>
        </p:nvSpPr>
        <p:spPr bwMode="auto">
          <a:xfrm>
            <a:off x="5410200" y="37338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20" name="Oval 12"/>
          <p:cNvSpPr>
            <a:spLocks noChangeArrowheads="1"/>
          </p:cNvSpPr>
          <p:nvPr/>
        </p:nvSpPr>
        <p:spPr bwMode="auto">
          <a:xfrm>
            <a:off x="5410200" y="44958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21" name="Oval 13"/>
          <p:cNvSpPr>
            <a:spLocks noChangeArrowheads="1"/>
          </p:cNvSpPr>
          <p:nvPr/>
        </p:nvSpPr>
        <p:spPr bwMode="auto">
          <a:xfrm>
            <a:off x="6248400" y="47244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22" name="Oval 14"/>
          <p:cNvSpPr>
            <a:spLocks noChangeArrowheads="1"/>
          </p:cNvSpPr>
          <p:nvPr/>
        </p:nvSpPr>
        <p:spPr bwMode="auto">
          <a:xfrm>
            <a:off x="7543800" y="54102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23" name="Oval 15"/>
          <p:cNvSpPr>
            <a:spLocks noChangeArrowheads="1"/>
          </p:cNvSpPr>
          <p:nvPr/>
        </p:nvSpPr>
        <p:spPr bwMode="auto">
          <a:xfrm>
            <a:off x="6705600" y="53340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24" name="Oval 16"/>
          <p:cNvSpPr>
            <a:spLocks noChangeArrowheads="1"/>
          </p:cNvSpPr>
          <p:nvPr/>
        </p:nvSpPr>
        <p:spPr bwMode="auto">
          <a:xfrm>
            <a:off x="5486400" y="57912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25" name="Oval 17"/>
          <p:cNvSpPr>
            <a:spLocks noChangeArrowheads="1"/>
          </p:cNvSpPr>
          <p:nvPr/>
        </p:nvSpPr>
        <p:spPr bwMode="auto">
          <a:xfrm>
            <a:off x="4114800" y="36576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26" name="Oval 18"/>
          <p:cNvSpPr>
            <a:spLocks noChangeArrowheads="1"/>
          </p:cNvSpPr>
          <p:nvPr/>
        </p:nvSpPr>
        <p:spPr bwMode="auto">
          <a:xfrm>
            <a:off x="4343400" y="45720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27" name="Oval 19"/>
          <p:cNvSpPr>
            <a:spLocks noChangeArrowheads="1"/>
          </p:cNvSpPr>
          <p:nvPr/>
        </p:nvSpPr>
        <p:spPr bwMode="auto">
          <a:xfrm>
            <a:off x="3429000" y="42672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28" name="Oval 20"/>
          <p:cNvSpPr>
            <a:spLocks noChangeArrowheads="1"/>
          </p:cNvSpPr>
          <p:nvPr/>
        </p:nvSpPr>
        <p:spPr bwMode="auto">
          <a:xfrm>
            <a:off x="3352800" y="36576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29" name="Oval 21"/>
          <p:cNvSpPr>
            <a:spLocks noChangeArrowheads="1"/>
          </p:cNvSpPr>
          <p:nvPr/>
        </p:nvSpPr>
        <p:spPr bwMode="auto">
          <a:xfrm>
            <a:off x="1752600" y="41910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30" name="Oval 22"/>
          <p:cNvSpPr>
            <a:spLocks noChangeArrowheads="1"/>
          </p:cNvSpPr>
          <p:nvPr/>
        </p:nvSpPr>
        <p:spPr bwMode="auto">
          <a:xfrm>
            <a:off x="2590800" y="3276600"/>
            <a:ext cx="152400" cy="152400"/>
          </a:xfrm>
          <a:prstGeom prst="ellipse">
            <a:avLst/>
          </a:prstGeom>
          <a:solidFill>
            <a:srgbClr val="FFFFCC"/>
          </a:solidFill>
          <a:ln w="38100">
            <a:solidFill>
              <a:schemeClr val="tx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CA"/>
          </a:p>
        </p:txBody>
      </p:sp>
      <p:sp>
        <p:nvSpPr>
          <p:cNvPr id="8231" name="Rectangle 40"/>
          <p:cNvSpPr>
            <a:spLocks noChangeArrowheads="1"/>
          </p:cNvSpPr>
          <p:nvPr/>
        </p:nvSpPr>
        <p:spPr bwMode="auto">
          <a:xfrm>
            <a:off x="2133600" y="533400"/>
            <a:ext cx="4480842" cy="461665"/>
          </a:xfrm>
          <a:prstGeom prst="rect">
            <a:avLst/>
          </a:prstGeom>
          <a:solidFill>
            <a:srgbClr val="CCFF99"/>
          </a:solidFill>
          <a:ln w="3175">
            <a:solidFill>
              <a:schemeClr val="accent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l-GR" sz="2400" dirty="0" smtClean="0">
                <a:solidFill>
                  <a:schemeClr val="accent2"/>
                </a:solidFill>
              </a:rPr>
              <a:t>Δυϊκό δένδρο της </a:t>
            </a:r>
            <a:r>
              <a:rPr lang="el-GR" sz="2400" dirty="0" err="1" smtClean="0">
                <a:solidFill>
                  <a:schemeClr val="accent2"/>
                </a:solidFill>
              </a:rPr>
              <a:t>τριγωνοποίησης</a:t>
            </a:r>
            <a:endParaRPr lang="en-US" sz="2400" dirty="0">
              <a:solidFill>
                <a:schemeClr val="accent2"/>
              </a:solidFill>
            </a:endParaRPr>
          </a:p>
        </p:txBody>
      </p:sp>
      <p:sp>
        <p:nvSpPr>
          <p:cNvPr id="8232" name="Freeform 41"/>
          <p:cNvSpPr>
            <a:spLocks/>
          </p:cNvSpPr>
          <p:nvPr/>
        </p:nvSpPr>
        <p:spPr bwMode="auto">
          <a:xfrm>
            <a:off x="4643438" y="2057400"/>
            <a:ext cx="80962" cy="1489075"/>
          </a:xfrm>
          <a:custGeom>
            <a:avLst/>
            <a:gdLst>
              <a:gd name="T0" fmla="*/ 0 w 51"/>
              <a:gd name="T1" fmla="*/ 2147483647 h 938"/>
              <a:gd name="T2" fmla="*/ 128526381 w 51"/>
              <a:gd name="T3" fmla="*/ 0 h 938"/>
              <a:gd name="T4" fmla="*/ 0 60000 65536"/>
              <a:gd name="T5" fmla="*/ 0 60000 65536"/>
            </a:gdLst>
            <a:ahLst/>
            <a:cxnLst>
              <a:cxn ang="T4">
                <a:pos x="T0" y="T1"/>
              </a:cxn>
              <a:cxn ang="T5">
                <a:pos x="T2" y="T3"/>
              </a:cxn>
            </a:cxnLst>
            <a:rect l="0" t="0" r="r" b="b"/>
            <a:pathLst>
              <a:path w="51" h="938">
                <a:moveTo>
                  <a:pt x="0" y="938"/>
                </a:moveTo>
                <a:lnTo>
                  <a:pt x="51" y="0"/>
                </a:lnTo>
              </a:path>
            </a:pathLst>
          </a:custGeom>
          <a:noFill/>
          <a:ln w="1905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838200" y="152400"/>
            <a:ext cx="8001000" cy="707886"/>
          </a:xfrm>
          <a:prstGeom prst="rect">
            <a:avLst/>
          </a:prstGeom>
          <a:solidFill>
            <a:srgbClr val="99FFCC"/>
          </a:solidFill>
          <a:ln>
            <a:noFill/>
          </a:ln>
          <a:effectLst/>
          <a:extLs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0"/>
              </a:spcBef>
            </a:pPr>
            <a:r>
              <a:rPr lang="el-GR" sz="2000" b="1" u="sng" dirty="0" smtClean="0"/>
              <a:t>Διαγώνιος</a:t>
            </a:r>
            <a:r>
              <a:rPr lang="el-GR" sz="2000" dirty="0" smtClean="0"/>
              <a:t> ενός απλού πολυγώνου </a:t>
            </a:r>
            <a:r>
              <a:rPr lang="en-US" sz="2000" dirty="0" smtClean="0"/>
              <a:t>P</a:t>
            </a:r>
            <a:r>
              <a:rPr lang="en-US" sz="2000" dirty="0"/>
              <a:t>:  </a:t>
            </a:r>
            <a:r>
              <a:rPr lang="el-GR" sz="2000" dirty="0" smtClean="0"/>
              <a:t>ένα ευθύγραμμο τμήμα μεταξύ δύο</a:t>
            </a:r>
            <a:r>
              <a:rPr lang="en-US" sz="2000" dirty="0" smtClean="0"/>
              <a:t> </a:t>
            </a:r>
            <a:r>
              <a:rPr lang="el-GR" sz="2000" dirty="0" smtClean="0"/>
              <a:t>μη γειτονικών κορυφών του </a:t>
            </a:r>
            <a:r>
              <a:rPr lang="en-US" sz="2000" dirty="0" smtClean="0"/>
              <a:t>P </a:t>
            </a:r>
            <a:r>
              <a:rPr lang="el-GR" sz="2000" dirty="0" smtClean="0"/>
              <a:t>που κείται εντελώς εντός του </a:t>
            </a:r>
            <a:r>
              <a:rPr lang="en-US" sz="2000" dirty="0" smtClean="0"/>
              <a:t>P</a:t>
            </a:r>
            <a:r>
              <a:rPr lang="en-US" sz="2000" dirty="0"/>
              <a:t>.</a:t>
            </a:r>
          </a:p>
        </p:txBody>
      </p:sp>
      <p:sp>
        <p:nvSpPr>
          <p:cNvPr id="9219" name="Freeform 3"/>
          <p:cNvSpPr>
            <a:spLocks/>
          </p:cNvSpPr>
          <p:nvPr/>
        </p:nvSpPr>
        <p:spPr bwMode="auto">
          <a:xfrm>
            <a:off x="2438400" y="914400"/>
            <a:ext cx="2667000" cy="1143000"/>
          </a:xfrm>
          <a:custGeom>
            <a:avLst/>
            <a:gdLst>
              <a:gd name="T0" fmla="*/ 1088707500 w 1680"/>
              <a:gd name="T1" fmla="*/ 846772500 h 720"/>
              <a:gd name="T2" fmla="*/ 2147483647 w 1680"/>
              <a:gd name="T3" fmla="*/ 0 h 720"/>
              <a:gd name="T4" fmla="*/ 2147483647 w 1680"/>
              <a:gd name="T5" fmla="*/ 604837500 h 720"/>
              <a:gd name="T6" fmla="*/ 2147483647 w 1680"/>
              <a:gd name="T7" fmla="*/ 0 h 720"/>
              <a:gd name="T8" fmla="*/ 2147483647 w 1680"/>
              <a:gd name="T9" fmla="*/ 120967500 h 720"/>
              <a:gd name="T10" fmla="*/ 2147483647 w 1680"/>
              <a:gd name="T11" fmla="*/ 1209675000 h 720"/>
              <a:gd name="T12" fmla="*/ 2147483647 w 1680"/>
              <a:gd name="T13" fmla="*/ 1693545000 h 720"/>
              <a:gd name="T14" fmla="*/ 2147483647 w 1680"/>
              <a:gd name="T15" fmla="*/ 1209675000 h 720"/>
              <a:gd name="T16" fmla="*/ 2147483647 w 1680"/>
              <a:gd name="T17" fmla="*/ 1814512500 h 720"/>
              <a:gd name="T18" fmla="*/ 483870000 w 1680"/>
              <a:gd name="T19" fmla="*/ 1451610000 h 720"/>
              <a:gd name="T20" fmla="*/ 0 w 1680"/>
              <a:gd name="T21" fmla="*/ 120967500 h 720"/>
              <a:gd name="T22" fmla="*/ 1693545000 w 1680"/>
              <a:gd name="T23" fmla="*/ 120967500 h 720"/>
              <a:gd name="T24" fmla="*/ 1088707500 w 1680"/>
              <a:gd name="T25" fmla="*/ 846772500 h 7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80" h="720">
                <a:moveTo>
                  <a:pt x="432" y="336"/>
                </a:moveTo>
                <a:lnTo>
                  <a:pt x="960" y="0"/>
                </a:lnTo>
                <a:lnTo>
                  <a:pt x="1296" y="240"/>
                </a:lnTo>
                <a:lnTo>
                  <a:pt x="1344" y="0"/>
                </a:lnTo>
                <a:lnTo>
                  <a:pt x="1632" y="48"/>
                </a:lnTo>
                <a:lnTo>
                  <a:pt x="1680" y="480"/>
                </a:lnTo>
                <a:lnTo>
                  <a:pt x="1296" y="672"/>
                </a:lnTo>
                <a:lnTo>
                  <a:pt x="1008" y="480"/>
                </a:lnTo>
                <a:lnTo>
                  <a:pt x="864" y="720"/>
                </a:lnTo>
                <a:lnTo>
                  <a:pt x="192" y="576"/>
                </a:lnTo>
                <a:lnTo>
                  <a:pt x="0" y="48"/>
                </a:lnTo>
                <a:lnTo>
                  <a:pt x="672" y="48"/>
                </a:lnTo>
                <a:lnTo>
                  <a:pt x="432" y="336"/>
                </a:lnTo>
                <a:close/>
              </a:path>
            </a:pathLst>
          </a:custGeom>
          <a:solidFill>
            <a:srgbClr val="FFCCCC"/>
          </a:solidFill>
          <a:ln w="19050" cap="flat"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20" name="Line 4"/>
          <p:cNvSpPr>
            <a:spLocks noChangeShapeType="1"/>
          </p:cNvSpPr>
          <p:nvPr/>
        </p:nvSpPr>
        <p:spPr bwMode="auto">
          <a:xfrm>
            <a:off x="3962400" y="914400"/>
            <a:ext cx="76200" cy="762000"/>
          </a:xfrm>
          <a:prstGeom prst="line">
            <a:avLst/>
          </a:prstGeom>
          <a:noFill/>
          <a:ln w="127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21" name="Line 5"/>
          <p:cNvSpPr>
            <a:spLocks noChangeShapeType="1"/>
          </p:cNvSpPr>
          <p:nvPr/>
        </p:nvSpPr>
        <p:spPr bwMode="auto">
          <a:xfrm flipH="1" flipV="1">
            <a:off x="3505200" y="990600"/>
            <a:ext cx="304800" cy="1066800"/>
          </a:xfrm>
          <a:prstGeom prst="line">
            <a:avLst/>
          </a:prstGeom>
          <a:noFill/>
          <a:ln w="19050" cap="rnd">
            <a:solidFill>
              <a:srgbClr val="FF33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22" name="Rectangle 6"/>
          <p:cNvSpPr>
            <a:spLocks noChangeArrowheads="1"/>
          </p:cNvSpPr>
          <p:nvPr/>
        </p:nvSpPr>
        <p:spPr bwMode="auto">
          <a:xfrm>
            <a:off x="3962400" y="1219200"/>
            <a:ext cx="46037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l-GR" sz="1400" dirty="0" smtClean="0">
                <a:solidFill>
                  <a:srgbClr val="FF3300"/>
                </a:solidFill>
              </a:rPr>
              <a:t>ΝΑΙ</a:t>
            </a:r>
            <a:endParaRPr lang="en-US" sz="1400" dirty="0">
              <a:solidFill>
                <a:srgbClr val="FF3300"/>
              </a:solidFill>
            </a:endParaRPr>
          </a:p>
        </p:txBody>
      </p:sp>
      <p:sp>
        <p:nvSpPr>
          <p:cNvPr id="9223" name="Rectangle 7"/>
          <p:cNvSpPr>
            <a:spLocks noChangeArrowheads="1"/>
          </p:cNvSpPr>
          <p:nvPr/>
        </p:nvSpPr>
        <p:spPr bwMode="auto">
          <a:xfrm>
            <a:off x="3276600" y="1371600"/>
            <a:ext cx="46037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l-GR" sz="1400" dirty="0" smtClean="0">
                <a:solidFill>
                  <a:srgbClr val="FF3300"/>
                </a:solidFill>
              </a:rPr>
              <a:t>ΟΧΙ</a:t>
            </a:r>
            <a:endParaRPr lang="en-US" sz="1400" dirty="0">
              <a:solidFill>
                <a:srgbClr val="FF3300"/>
              </a:solidFill>
            </a:endParaRPr>
          </a:p>
        </p:txBody>
      </p:sp>
      <p:grpSp>
        <p:nvGrpSpPr>
          <p:cNvPr id="33" name="Group 32"/>
          <p:cNvGrpSpPr/>
          <p:nvPr/>
        </p:nvGrpSpPr>
        <p:grpSpPr>
          <a:xfrm>
            <a:off x="685800" y="3048000"/>
            <a:ext cx="7656517" cy="3615154"/>
            <a:chOff x="685800" y="3048000"/>
            <a:chExt cx="7656517" cy="3615154"/>
          </a:xfrm>
        </p:grpSpPr>
        <p:sp>
          <p:nvSpPr>
            <p:cNvPr id="9226" name="Freeform 9"/>
            <p:cNvSpPr>
              <a:spLocks/>
            </p:cNvSpPr>
            <p:nvPr/>
          </p:nvSpPr>
          <p:spPr bwMode="auto">
            <a:xfrm>
              <a:off x="2600326" y="4957763"/>
              <a:ext cx="676275" cy="909638"/>
            </a:xfrm>
            <a:custGeom>
              <a:avLst/>
              <a:gdLst>
                <a:gd name="T0" fmla="*/ 0 w 426"/>
                <a:gd name="T1" fmla="*/ 288 h 573"/>
                <a:gd name="T2" fmla="*/ 384 w 426"/>
                <a:gd name="T3" fmla="*/ 0 h 573"/>
                <a:gd name="T4" fmla="*/ 426 w 426"/>
                <a:gd name="T5" fmla="*/ 573 h 573"/>
                <a:gd name="T6" fmla="*/ 0 w 426"/>
                <a:gd name="T7" fmla="*/ 288 h 5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6" h="573">
                  <a:moveTo>
                    <a:pt x="0" y="288"/>
                  </a:moveTo>
                  <a:lnTo>
                    <a:pt x="384" y="0"/>
                  </a:lnTo>
                  <a:lnTo>
                    <a:pt x="426" y="573"/>
                  </a:lnTo>
                  <a:lnTo>
                    <a:pt x="0" y="288"/>
                  </a:lnTo>
                  <a:close/>
                </a:path>
              </a:pathLst>
            </a:custGeom>
            <a:solidFill>
              <a:srgbClr val="00B050"/>
            </a:solidFill>
            <a:ln>
              <a:noFill/>
            </a:ln>
            <a:effectLst/>
            <a:extLst>
              <a:ext uri="{91240B29-F687-4F45-9708-019B960494DF}">
                <a14:hiddenLine xmlns:a14="http://schemas.microsoft.com/office/drawing/2010/main" w="127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27" name="Line 10"/>
            <p:cNvSpPr>
              <a:spLocks noChangeShapeType="1"/>
            </p:cNvSpPr>
            <p:nvPr/>
          </p:nvSpPr>
          <p:spPr bwMode="auto">
            <a:xfrm>
              <a:off x="3200401" y="4953000"/>
              <a:ext cx="76200" cy="914400"/>
            </a:xfrm>
            <a:prstGeom prst="line">
              <a:avLst/>
            </a:prstGeom>
            <a:noFill/>
            <a:ln w="127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28" name="Freeform 11"/>
            <p:cNvSpPr>
              <a:spLocks/>
            </p:cNvSpPr>
            <p:nvPr/>
          </p:nvSpPr>
          <p:spPr bwMode="auto">
            <a:xfrm>
              <a:off x="5943603" y="5172075"/>
              <a:ext cx="568325" cy="730250"/>
            </a:xfrm>
            <a:custGeom>
              <a:avLst/>
              <a:gdLst>
                <a:gd name="T0" fmla="*/ 0 w 358"/>
                <a:gd name="T1" fmla="*/ 198 h 460"/>
                <a:gd name="T2" fmla="*/ 307 w 358"/>
                <a:gd name="T3" fmla="*/ 0 h 460"/>
                <a:gd name="T4" fmla="*/ 358 w 358"/>
                <a:gd name="T5" fmla="*/ 460 h 460"/>
                <a:gd name="T6" fmla="*/ 0 w 358"/>
                <a:gd name="T7" fmla="*/ 198 h 46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8" h="460">
                  <a:moveTo>
                    <a:pt x="0" y="198"/>
                  </a:moveTo>
                  <a:lnTo>
                    <a:pt x="307" y="0"/>
                  </a:lnTo>
                  <a:lnTo>
                    <a:pt x="358" y="460"/>
                  </a:lnTo>
                  <a:lnTo>
                    <a:pt x="0" y="198"/>
                  </a:lnTo>
                  <a:close/>
                </a:path>
              </a:pathLst>
            </a:custGeom>
            <a:solidFill>
              <a:srgbClr val="00B050"/>
            </a:solidFill>
            <a:ln>
              <a:noFill/>
            </a:ln>
            <a:effectLst/>
            <a:extLst>
              <a:ext uri="{91240B29-F687-4F45-9708-019B960494DF}">
                <a14:hiddenLine xmlns:a14="http://schemas.microsoft.com/office/drawing/2010/main" w="12700"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29" name="Line 12"/>
            <p:cNvSpPr>
              <a:spLocks noChangeShapeType="1"/>
            </p:cNvSpPr>
            <p:nvPr/>
          </p:nvSpPr>
          <p:spPr bwMode="auto">
            <a:xfrm>
              <a:off x="7010404" y="4724400"/>
              <a:ext cx="152400" cy="1676400"/>
            </a:xfrm>
            <a:prstGeom prst="line">
              <a:avLst/>
            </a:prstGeom>
            <a:noFill/>
            <a:ln w="12700" cap="rnd">
              <a:solidFill>
                <a:srgbClr val="FF33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30" name="Rectangle 13"/>
            <p:cNvSpPr>
              <a:spLocks noChangeArrowheads="1"/>
            </p:cNvSpPr>
            <p:nvPr/>
          </p:nvSpPr>
          <p:spPr bwMode="auto">
            <a:xfrm>
              <a:off x="762000" y="3048000"/>
              <a:ext cx="7580317" cy="1323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l-GR" sz="2000" u="sng" dirty="0" smtClean="0"/>
                <a:t>Απόδειξη</a:t>
              </a:r>
              <a:r>
                <a:rPr lang="en-US" sz="2000" dirty="0" smtClean="0"/>
                <a:t>:  </a:t>
              </a:r>
              <a:r>
                <a:rPr lang="el-GR" sz="2000" dirty="0" smtClean="0"/>
                <a:t>Έστω </a:t>
              </a:r>
              <a:r>
                <a:rPr lang="en-US" sz="2000" dirty="0" smtClean="0"/>
                <a:t>x </a:t>
              </a:r>
              <a:r>
                <a:rPr lang="el-GR" sz="2000" dirty="0" smtClean="0"/>
                <a:t>μία οποιαδήποτε κυρτή κορυφή</a:t>
              </a:r>
              <a:r>
                <a:rPr lang="en-US" sz="2000" dirty="0"/>
                <a:t/>
              </a:r>
              <a:br>
                <a:rPr lang="en-US" sz="2000" dirty="0"/>
              </a:br>
              <a:r>
                <a:rPr lang="en-US" sz="2000" dirty="0"/>
                <a:t>            </a:t>
              </a:r>
              <a:r>
                <a:rPr lang="en-US" sz="2000" dirty="0" smtClean="0"/>
                <a:t>(</a:t>
              </a:r>
              <a:r>
                <a:rPr lang="el-GR" sz="2000" dirty="0" smtClean="0"/>
                <a:t>π.χ. </a:t>
              </a:r>
              <a:r>
                <a:rPr lang="en-US" sz="2000" dirty="0" smtClean="0"/>
                <a:t>, </a:t>
              </a:r>
              <a:r>
                <a:rPr lang="el-GR" sz="2000" dirty="0" smtClean="0"/>
                <a:t>η χαμηλότερη και πιο αριστερά</a:t>
              </a:r>
              <a:r>
                <a:rPr lang="en-US" sz="2000" dirty="0" smtClean="0"/>
                <a:t>).</a:t>
              </a:r>
              <a:r>
                <a:rPr lang="en-US" sz="2000" dirty="0"/>
                <a:t/>
              </a:r>
              <a:br>
                <a:rPr lang="en-US" sz="2000" dirty="0"/>
              </a:br>
              <a:endParaRPr lang="en-US" sz="2000" dirty="0"/>
            </a:p>
            <a:p>
              <a:pPr algn="l">
                <a:spcBef>
                  <a:spcPct val="0"/>
                </a:spcBef>
              </a:pPr>
              <a:r>
                <a:rPr lang="en-US" sz="2000" dirty="0"/>
                <a:t>            </a:t>
              </a:r>
              <a:r>
                <a:rPr lang="en-US" sz="2000" dirty="0" smtClean="0"/>
                <a:t>(a</a:t>
              </a:r>
              <a:r>
                <a:rPr lang="en-US" sz="2000" dirty="0"/>
                <a:t>) </a:t>
              </a:r>
              <a:r>
                <a:rPr lang="el-GR" sz="2000" dirty="0" smtClean="0"/>
                <a:t>το </a:t>
              </a:r>
              <a:r>
                <a:rPr lang="en-US" sz="2000" dirty="0" err="1" smtClean="0"/>
                <a:t>yz</a:t>
              </a:r>
              <a:r>
                <a:rPr lang="en-US" sz="2000" dirty="0" smtClean="0"/>
                <a:t>  </a:t>
              </a:r>
              <a:r>
                <a:rPr lang="el-GR" sz="2000" dirty="0" smtClean="0"/>
                <a:t>είναι μία διαγώνιος      </a:t>
              </a:r>
              <a:r>
                <a:rPr lang="en-US" sz="2000" dirty="0" smtClean="0"/>
                <a:t> (b</a:t>
              </a:r>
              <a:r>
                <a:rPr lang="en-US" sz="2000" dirty="0"/>
                <a:t>) </a:t>
              </a:r>
              <a:r>
                <a:rPr lang="el-GR" sz="2000" dirty="0" smtClean="0"/>
                <a:t>το </a:t>
              </a:r>
              <a:r>
                <a:rPr lang="en-US" sz="2000" dirty="0" err="1" smtClean="0"/>
                <a:t>xw</a:t>
              </a:r>
              <a:r>
                <a:rPr lang="en-US" sz="2000" dirty="0" smtClean="0"/>
                <a:t>  </a:t>
              </a:r>
              <a:r>
                <a:rPr lang="el-GR" sz="2000" dirty="0" smtClean="0"/>
                <a:t>είναι μία διαγώνιος</a:t>
              </a:r>
              <a:endParaRPr lang="en-US" sz="2000" dirty="0"/>
            </a:p>
          </p:txBody>
        </p:sp>
        <p:sp>
          <p:nvSpPr>
            <p:cNvPr id="9233" name="Line 16"/>
            <p:cNvSpPr>
              <a:spLocks noChangeShapeType="1"/>
            </p:cNvSpPr>
            <p:nvPr/>
          </p:nvSpPr>
          <p:spPr bwMode="auto">
            <a:xfrm flipV="1">
              <a:off x="2590801" y="4953000"/>
              <a:ext cx="609600" cy="457200"/>
            </a:xfrm>
            <a:prstGeom prst="line">
              <a:avLst/>
            </a:prstGeom>
            <a:noFill/>
            <a:ln w="19050">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34" name="Line 17"/>
            <p:cNvSpPr>
              <a:spLocks noChangeShapeType="1"/>
            </p:cNvSpPr>
            <p:nvPr/>
          </p:nvSpPr>
          <p:spPr bwMode="auto">
            <a:xfrm>
              <a:off x="2590801" y="5410200"/>
              <a:ext cx="685800" cy="4572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35" name="Freeform 18"/>
            <p:cNvSpPr>
              <a:spLocks/>
            </p:cNvSpPr>
            <p:nvPr/>
          </p:nvSpPr>
          <p:spPr bwMode="auto">
            <a:xfrm>
              <a:off x="3200401" y="4724400"/>
              <a:ext cx="838200" cy="1524000"/>
            </a:xfrm>
            <a:custGeom>
              <a:avLst/>
              <a:gdLst>
                <a:gd name="T0" fmla="*/ 0 w 528"/>
                <a:gd name="T1" fmla="*/ 144 h 960"/>
                <a:gd name="T2" fmla="*/ 144 w 528"/>
                <a:gd name="T3" fmla="*/ 48 h 960"/>
                <a:gd name="T4" fmla="*/ 384 w 528"/>
                <a:gd name="T5" fmla="*/ 96 h 960"/>
                <a:gd name="T6" fmla="*/ 432 w 528"/>
                <a:gd name="T7" fmla="*/ 0 h 960"/>
                <a:gd name="T8" fmla="*/ 528 w 528"/>
                <a:gd name="T9" fmla="*/ 48 h 960"/>
                <a:gd name="T10" fmla="*/ 480 w 528"/>
                <a:gd name="T11" fmla="*/ 336 h 960"/>
                <a:gd name="T12" fmla="*/ 384 w 528"/>
                <a:gd name="T13" fmla="*/ 384 h 960"/>
                <a:gd name="T14" fmla="*/ 528 w 528"/>
                <a:gd name="T15" fmla="*/ 528 h 960"/>
                <a:gd name="T16" fmla="*/ 528 w 528"/>
                <a:gd name="T17" fmla="*/ 720 h 960"/>
                <a:gd name="T18" fmla="*/ 384 w 528"/>
                <a:gd name="T19" fmla="*/ 912 h 960"/>
                <a:gd name="T20" fmla="*/ 240 w 528"/>
                <a:gd name="T21" fmla="*/ 912 h 960"/>
                <a:gd name="T22" fmla="*/ 48 w 528"/>
                <a:gd name="T23" fmla="*/ 960 h 960"/>
                <a:gd name="T24" fmla="*/ 0 w 528"/>
                <a:gd name="T25" fmla="*/ 912 h 960"/>
                <a:gd name="T26" fmla="*/ 48 w 528"/>
                <a:gd name="T27" fmla="*/ 720 h 96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28" h="960">
                  <a:moveTo>
                    <a:pt x="0" y="144"/>
                  </a:moveTo>
                  <a:lnTo>
                    <a:pt x="144" y="48"/>
                  </a:lnTo>
                  <a:lnTo>
                    <a:pt x="384" y="96"/>
                  </a:lnTo>
                  <a:lnTo>
                    <a:pt x="432" y="0"/>
                  </a:lnTo>
                  <a:lnTo>
                    <a:pt x="528" y="48"/>
                  </a:lnTo>
                  <a:lnTo>
                    <a:pt x="480" y="336"/>
                  </a:lnTo>
                  <a:lnTo>
                    <a:pt x="384" y="384"/>
                  </a:lnTo>
                  <a:lnTo>
                    <a:pt x="528" y="528"/>
                  </a:lnTo>
                  <a:lnTo>
                    <a:pt x="528" y="720"/>
                  </a:lnTo>
                  <a:lnTo>
                    <a:pt x="384" y="912"/>
                  </a:lnTo>
                  <a:lnTo>
                    <a:pt x="240" y="912"/>
                  </a:lnTo>
                  <a:lnTo>
                    <a:pt x="48" y="960"/>
                  </a:lnTo>
                  <a:lnTo>
                    <a:pt x="0" y="912"/>
                  </a:lnTo>
                  <a:lnTo>
                    <a:pt x="48" y="720"/>
                  </a:lnTo>
                </a:path>
              </a:pathLst>
            </a:custGeom>
            <a:noFill/>
            <a:ln w="19050" cap="flat" cmpd="sng">
              <a:solidFill>
                <a:schemeClr val="tx1"/>
              </a:solidFill>
              <a:prstDash val="solid"/>
              <a:round/>
              <a:headEnd type="oval" w="med" len="med"/>
              <a:tailEnd type="oval"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36" name="Rectangle 19"/>
            <p:cNvSpPr>
              <a:spLocks noChangeArrowheads="1"/>
            </p:cNvSpPr>
            <p:nvPr/>
          </p:nvSpPr>
          <p:spPr bwMode="auto">
            <a:xfrm>
              <a:off x="2298701" y="5230813"/>
              <a:ext cx="2857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600"/>
                <a:t>x</a:t>
              </a:r>
            </a:p>
          </p:txBody>
        </p:sp>
        <p:sp>
          <p:nvSpPr>
            <p:cNvPr id="9237" name="Rectangle 20"/>
            <p:cNvSpPr>
              <a:spLocks noChangeArrowheads="1"/>
            </p:cNvSpPr>
            <p:nvPr/>
          </p:nvSpPr>
          <p:spPr bwMode="auto">
            <a:xfrm>
              <a:off x="2895601" y="4648200"/>
              <a:ext cx="2857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600"/>
                <a:t>y</a:t>
              </a:r>
            </a:p>
          </p:txBody>
        </p:sp>
        <p:sp>
          <p:nvSpPr>
            <p:cNvPr id="9238" name="Rectangle 21"/>
            <p:cNvSpPr>
              <a:spLocks noChangeArrowheads="1"/>
            </p:cNvSpPr>
            <p:nvPr/>
          </p:nvSpPr>
          <p:spPr bwMode="auto">
            <a:xfrm>
              <a:off x="2971801" y="5715000"/>
              <a:ext cx="2857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600"/>
                <a:t>z</a:t>
              </a:r>
            </a:p>
          </p:txBody>
        </p:sp>
        <p:sp>
          <p:nvSpPr>
            <p:cNvPr id="9239" name="Freeform 22"/>
            <p:cNvSpPr>
              <a:spLocks/>
            </p:cNvSpPr>
            <p:nvPr/>
          </p:nvSpPr>
          <p:spPr bwMode="auto">
            <a:xfrm>
              <a:off x="5943603" y="4754563"/>
              <a:ext cx="1076326" cy="731838"/>
            </a:xfrm>
            <a:custGeom>
              <a:avLst/>
              <a:gdLst>
                <a:gd name="T0" fmla="*/ 0 w 678"/>
                <a:gd name="T1" fmla="*/ 461 h 461"/>
                <a:gd name="T2" fmla="*/ 678 w 678"/>
                <a:gd name="T3" fmla="*/ 0 h 461"/>
                <a:gd name="T4" fmla="*/ 0 60000 65536"/>
                <a:gd name="T5" fmla="*/ 0 60000 65536"/>
              </a:gdLst>
              <a:ahLst/>
              <a:cxnLst>
                <a:cxn ang="T4">
                  <a:pos x="T0" y="T1"/>
                </a:cxn>
                <a:cxn ang="T5">
                  <a:pos x="T2" y="T3"/>
                </a:cxn>
              </a:cxnLst>
              <a:rect l="0" t="0" r="r" b="b"/>
              <a:pathLst>
                <a:path w="678" h="461">
                  <a:moveTo>
                    <a:pt x="0" y="461"/>
                  </a:moveTo>
                  <a:lnTo>
                    <a:pt x="678" y="0"/>
                  </a:lnTo>
                </a:path>
              </a:pathLst>
            </a:custGeom>
            <a:noFill/>
            <a:ln w="19050" cap="flat" cmpd="sng">
              <a:solidFill>
                <a:schemeClr val="tx1"/>
              </a:solidFill>
              <a:prstDash val="solid"/>
              <a:round/>
              <a:headEnd type="oval"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40" name="Line 23"/>
            <p:cNvSpPr>
              <a:spLocks noChangeShapeType="1"/>
            </p:cNvSpPr>
            <p:nvPr/>
          </p:nvSpPr>
          <p:spPr bwMode="auto">
            <a:xfrm>
              <a:off x="5943603" y="5486400"/>
              <a:ext cx="1219201" cy="9144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41" name="Freeform 24"/>
            <p:cNvSpPr>
              <a:spLocks/>
            </p:cNvSpPr>
            <p:nvPr/>
          </p:nvSpPr>
          <p:spPr bwMode="auto">
            <a:xfrm>
              <a:off x="6472241" y="4551363"/>
              <a:ext cx="1604963" cy="1828800"/>
            </a:xfrm>
            <a:custGeom>
              <a:avLst/>
              <a:gdLst>
                <a:gd name="T0" fmla="*/ 345 w 1011"/>
                <a:gd name="T1" fmla="*/ 122 h 1152"/>
                <a:gd name="T2" fmla="*/ 499 w 1011"/>
                <a:gd name="T3" fmla="*/ 0 h 1152"/>
                <a:gd name="T4" fmla="*/ 659 w 1011"/>
                <a:gd name="T5" fmla="*/ 0 h 1152"/>
                <a:gd name="T6" fmla="*/ 742 w 1011"/>
                <a:gd name="T7" fmla="*/ 64 h 1152"/>
                <a:gd name="T8" fmla="*/ 461 w 1011"/>
                <a:gd name="T9" fmla="*/ 167 h 1152"/>
                <a:gd name="T10" fmla="*/ 198 w 1011"/>
                <a:gd name="T11" fmla="*/ 346 h 1152"/>
                <a:gd name="T12" fmla="*/ 717 w 1011"/>
                <a:gd name="T13" fmla="*/ 128 h 1152"/>
                <a:gd name="T14" fmla="*/ 813 w 1011"/>
                <a:gd name="T15" fmla="*/ 128 h 1152"/>
                <a:gd name="T16" fmla="*/ 768 w 1011"/>
                <a:gd name="T17" fmla="*/ 250 h 1152"/>
                <a:gd name="T18" fmla="*/ 582 w 1011"/>
                <a:gd name="T19" fmla="*/ 320 h 1152"/>
                <a:gd name="T20" fmla="*/ 499 w 1011"/>
                <a:gd name="T21" fmla="*/ 288 h 1152"/>
                <a:gd name="T22" fmla="*/ 0 w 1011"/>
                <a:gd name="T23" fmla="*/ 583 h 1152"/>
                <a:gd name="T24" fmla="*/ 192 w 1011"/>
                <a:gd name="T25" fmla="*/ 794 h 1152"/>
                <a:gd name="T26" fmla="*/ 262 w 1011"/>
                <a:gd name="T27" fmla="*/ 525 h 1152"/>
                <a:gd name="T28" fmla="*/ 659 w 1011"/>
                <a:gd name="T29" fmla="*/ 397 h 1152"/>
                <a:gd name="T30" fmla="*/ 928 w 1011"/>
                <a:gd name="T31" fmla="*/ 237 h 1152"/>
                <a:gd name="T32" fmla="*/ 963 w 1011"/>
                <a:gd name="T33" fmla="*/ 397 h 1152"/>
                <a:gd name="T34" fmla="*/ 867 w 1011"/>
                <a:gd name="T35" fmla="*/ 445 h 1152"/>
                <a:gd name="T36" fmla="*/ 1011 w 1011"/>
                <a:gd name="T37" fmla="*/ 589 h 1152"/>
                <a:gd name="T38" fmla="*/ 1011 w 1011"/>
                <a:gd name="T39" fmla="*/ 781 h 1152"/>
                <a:gd name="T40" fmla="*/ 867 w 1011"/>
                <a:gd name="T41" fmla="*/ 973 h 1152"/>
                <a:gd name="T42" fmla="*/ 723 w 1011"/>
                <a:gd name="T43" fmla="*/ 973 h 1152"/>
                <a:gd name="T44" fmla="*/ 736 w 1011"/>
                <a:gd name="T45" fmla="*/ 832 h 1152"/>
                <a:gd name="T46" fmla="*/ 640 w 1011"/>
                <a:gd name="T47" fmla="*/ 794 h 1152"/>
                <a:gd name="T48" fmla="*/ 435 w 1011"/>
                <a:gd name="T49" fmla="*/ 1152 h 11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1011" h="1152">
                  <a:moveTo>
                    <a:pt x="345" y="122"/>
                  </a:moveTo>
                  <a:lnTo>
                    <a:pt x="499" y="0"/>
                  </a:lnTo>
                  <a:lnTo>
                    <a:pt x="659" y="0"/>
                  </a:lnTo>
                  <a:lnTo>
                    <a:pt x="742" y="64"/>
                  </a:lnTo>
                  <a:lnTo>
                    <a:pt x="461" y="167"/>
                  </a:lnTo>
                  <a:lnTo>
                    <a:pt x="198" y="346"/>
                  </a:lnTo>
                  <a:lnTo>
                    <a:pt x="717" y="128"/>
                  </a:lnTo>
                  <a:lnTo>
                    <a:pt x="813" y="128"/>
                  </a:lnTo>
                  <a:lnTo>
                    <a:pt x="768" y="250"/>
                  </a:lnTo>
                  <a:lnTo>
                    <a:pt x="582" y="320"/>
                  </a:lnTo>
                  <a:lnTo>
                    <a:pt x="499" y="288"/>
                  </a:lnTo>
                  <a:lnTo>
                    <a:pt x="0" y="583"/>
                  </a:lnTo>
                  <a:lnTo>
                    <a:pt x="192" y="794"/>
                  </a:lnTo>
                  <a:lnTo>
                    <a:pt x="262" y="525"/>
                  </a:lnTo>
                  <a:lnTo>
                    <a:pt x="659" y="397"/>
                  </a:lnTo>
                  <a:lnTo>
                    <a:pt x="928" y="237"/>
                  </a:lnTo>
                  <a:lnTo>
                    <a:pt x="963" y="397"/>
                  </a:lnTo>
                  <a:lnTo>
                    <a:pt x="867" y="445"/>
                  </a:lnTo>
                  <a:lnTo>
                    <a:pt x="1011" y="589"/>
                  </a:lnTo>
                  <a:lnTo>
                    <a:pt x="1011" y="781"/>
                  </a:lnTo>
                  <a:lnTo>
                    <a:pt x="867" y="973"/>
                  </a:lnTo>
                  <a:lnTo>
                    <a:pt x="723" y="973"/>
                  </a:lnTo>
                  <a:lnTo>
                    <a:pt x="736" y="832"/>
                  </a:lnTo>
                  <a:lnTo>
                    <a:pt x="640" y="794"/>
                  </a:lnTo>
                  <a:lnTo>
                    <a:pt x="435" y="1152"/>
                  </a:lnTo>
                </a:path>
              </a:pathLst>
            </a:custGeom>
            <a:noFill/>
            <a:ln w="19050" cap="flat" cmpd="sng">
              <a:solidFill>
                <a:schemeClr val="tx1"/>
              </a:solidFill>
              <a:prstDash val="solid"/>
              <a:round/>
              <a:headEnd type="oval" w="med" len="med"/>
              <a:tailEnd type="oval"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42" name="Rectangle 25"/>
            <p:cNvSpPr>
              <a:spLocks noChangeArrowheads="1"/>
            </p:cNvSpPr>
            <p:nvPr/>
          </p:nvSpPr>
          <p:spPr bwMode="auto">
            <a:xfrm>
              <a:off x="5651503" y="5307013"/>
              <a:ext cx="2857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600"/>
                <a:t>x</a:t>
              </a:r>
            </a:p>
          </p:txBody>
        </p:sp>
        <p:sp>
          <p:nvSpPr>
            <p:cNvPr id="9243" name="Rectangle 26"/>
            <p:cNvSpPr>
              <a:spLocks noChangeArrowheads="1"/>
            </p:cNvSpPr>
            <p:nvPr/>
          </p:nvSpPr>
          <p:spPr bwMode="auto">
            <a:xfrm>
              <a:off x="6781804" y="4495800"/>
              <a:ext cx="2857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600"/>
                <a:t>y</a:t>
              </a:r>
            </a:p>
          </p:txBody>
        </p:sp>
        <p:sp>
          <p:nvSpPr>
            <p:cNvPr id="9244" name="Rectangle 27"/>
            <p:cNvSpPr>
              <a:spLocks noChangeArrowheads="1"/>
            </p:cNvSpPr>
            <p:nvPr/>
          </p:nvSpPr>
          <p:spPr bwMode="auto">
            <a:xfrm flipH="1">
              <a:off x="7086604" y="6172200"/>
              <a:ext cx="4762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pPr>
              <a:r>
                <a:rPr lang="en-US" sz="1600"/>
                <a:t>z</a:t>
              </a:r>
            </a:p>
          </p:txBody>
        </p:sp>
        <p:sp>
          <p:nvSpPr>
            <p:cNvPr id="9245" name="Line 28"/>
            <p:cNvSpPr>
              <a:spLocks noChangeShapeType="1"/>
            </p:cNvSpPr>
            <p:nvPr/>
          </p:nvSpPr>
          <p:spPr bwMode="auto">
            <a:xfrm>
              <a:off x="6400803" y="4800600"/>
              <a:ext cx="152400" cy="1676400"/>
            </a:xfrm>
            <a:prstGeom prst="line">
              <a:avLst/>
            </a:prstGeom>
            <a:noFill/>
            <a:ln w="12700" cap="rnd">
              <a:solidFill>
                <a:srgbClr val="FF33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46" name="Rectangle 29"/>
            <p:cNvSpPr>
              <a:spLocks noChangeArrowheads="1"/>
            </p:cNvSpPr>
            <p:nvPr/>
          </p:nvSpPr>
          <p:spPr bwMode="auto">
            <a:xfrm>
              <a:off x="6530978" y="5334000"/>
              <a:ext cx="3302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600"/>
                <a:t>w</a:t>
              </a:r>
            </a:p>
          </p:txBody>
        </p:sp>
        <p:sp>
          <p:nvSpPr>
            <p:cNvPr id="9247" name="Line 30"/>
            <p:cNvSpPr>
              <a:spLocks noChangeShapeType="1"/>
            </p:cNvSpPr>
            <p:nvPr/>
          </p:nvSpPr>
          <p:spPr bwMode="auto">
            <a:xfrm flipV="1">
              <a:off x="6629403" y="6553200"/>
              <a:ext cx="533400" cy="76200"/>
            </a:xfrm>
            <a:prstGeom prst="line">
              <a:avLst/>
            </a:prstGeom>
            <a:noFill/>
            <a:ln w="3175">
              <a:solidFill>
                <a:srgbClr val="FF33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sp>
          <p:nvSpPr>
            <p:cNvPr id="9248" name="Rectangle 31"/>
            <p:cNvSpPr>
              <a:spLocks noChangeArrowheads="1"/>
            </p:cNvSpPr>
            <p:nvPr/>
          </p:nvSpPr>
          <p:spPr bwMode="auto">
            <a:xfrm rot="21231559">
              <a:off x="6621466" y="6324600"/>
              <a:ext cx="487363"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pPr>
              <a:r>
                <a:rPr lang="en-US" sz="1200" b="1" dirty="0">
                  <a:solidFill>
                    <a:srgbClr val="FF3300"/>
                  </a:solidFill>
                </a:rPr>
                <a:t>max</a:t>
              </a:r>
            </a:p>
          </p:txBody>
        </p:sp>
        <p:sp>
          <p:nvSpPr>
            <p:cNvPr id="9249" name="Rectangle 32"/>
            <p:cNvSpPr>
              <a:spLocks noChangeArrowheads="1"/>
            </p:cNvSpPr>
            <p:nvPr/>
          </p:nvSpPr>
          <p:spPr bwMode="auto">
            <a:xfrm>
              <a:off x="685800" y="6324600"/>
              <a:ext cx="5749266" cy="3385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spcBef>
                  <a:spcPct val="0"/>
                </a:spcBef>
              </a:pPr>
              <a:r>
                <a:rPr lang="en-US" sz="1600" dirty="0" smtClean="0">
                  <a:solidFill>
                    <a:srgbClr val="FF3300"/>
                  </a:solidFill>
                </a:rPr>
                <a:t>[</a:t>
              </a:r>
              <a:r>
                <a:rPr lang="el-GR" sz="1600" dirty="0" smtClean="0">
                  <a:solidFill>
                    <a:srgbClr val="FF3300"/>
                  </a:solidFill>
                </a:rPr>
                <a:t>το σκιασμένο τρίγωνο δεν περιέχει άλλη κορυφή του πολυγώνου</a:t>
              </a:r>
              <a:r>
                <a:rPr lang="en-US" sz="1600" dirty="0" smtClean="0">
                  <a:solidFill>
                    <a:srgbClr val="FF3300"/>
                  </a:solidFill>
                </a:rPr>
                <a:t>]</a:t>
              </a:r>
              <a:endParaRPr lang="en-US" sz="1600" dirty="0">
                <a:solidFill>
                  <a:srgbClr val="FF3300"/>
                </a:solidFill>
              </a:endParaRPr>
            </a:p>
          </p:txBody>
        </p:sp>
        <p:sp>
          <p:nvSpPr>
            <p:cNvPr id="9250" name="Line 33"/>
            <p:cNvSpPr>
              <a:spLocks noChangeShapeType="1"/>
            </p:cNvSpPr>
            <p:nvPr/>
          </p:nvSpPr>
          <p:spPr bwMode="auto">
            <a:xfrm>
              <a:off x="5943603" y="5486400"/>
              <a:ext cx="533400" cy="0"/>
            </a:xfrm>
            <a:prstGeom prst="line">
              <a:avLst/>
            </a:prstGeom>
            <a:noFill/>
            <a:ln w="12700">
              <a:solidFill>
                <a:srgbClr val="FF3300"/>
              </a:solidFill>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CA"/>
            </a:p>
          </p:txBody>
        </p:sp>
      </p:grpSp>
      <p:sp>
        <p:nvSpPr>
          <p:cNvPr id="90146" name="Rectangle 34"/>
          <p:cNvSpPr>
            <a:spLocks noChangeArrowheads="1"/>
          </p:cNvSpPr>
          <p:nvPr/>
        </p:nvSpPr>
        <p:spPr bwMode="auto">
          <a:xfrm>
            <a:off x="762000" y="2209800"/>
            <a:ext cx="7924800" cy="707886"/>
          </a:xfrm>
          <a:prstGeom prst="rect">
            <a:avLst/>
          </a:prstGeom>
          <a:solidFill>
            <a:srgbClr val="FFCCCC"/>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0"/>
              </a:spcBef>
            </a:pPr>
            <a:r>
              <a:rPr lang="el-GR" sz="2000" b="1" u="sng" dirty="0" smtClean="0">
                <a:solidFill>
                  <a:schemeClr val="hlink"/>
                </a:solidFill>
              </a:rPr>
              <a:t>ΛΗΜΜΑ</a:t>
            </a:r>
            <a:r>
              <a:rPr lang="en-US" sz="2000" b="1" u="sng" dirty="0" smtClean="0">
                <a:solidFill>
                  <a:schemeClr val="hlink"/>
                </a:solidFill>
              </a:rPr>
              <a:t> </a:t>
            </a:r>
            <a:r>
              <a:rPr lang="en-US" sz="2000" b="1" u="sng" dirty="0">
                <a:solidFill>
                  <a:schemeClr val="hlink"/>
                </a:solidFill>
              </a:rPr>
              <a:t>1</a:t>
            </a:r>
            <a:r>
              <a:rPr lang="en-US" sz="2000" b="1" dirty="0">
                <a:solidFill>
                  <a:schemeClr val="hlink"/>
                </a:solidFill>
              </a:rPr>
              <a:t> </a:t>
            </a:r>
            <a:r>
              <a:rPr lang="el-GR" sz="2000" dirty="0" smtClean="0">
                <a:solidFill>
                  <a:schemeClr val="hlink"/>
                </a:solidFill>
              </a:rPr>
              <a:t>Κάθε απλό </a:t>
            </a:r>
            <a:r>
              <a:rPr lang="en-US" sz="2000" dirty="0" smtClean="0">
                <a:solidFill>
                  <a:schemeClr val="hlink"/>
                </a:solidFill>
              </a:rPr>
              <a:t>n-</a:t>
            </a:r>
            <a:r>
              <a:rPr lang="el-GR" sz="2000" dirty="0" smtClean="0">
                <a:solidFill>
                  <a:schemeClr val="hlink"/>
                </a:solidFill>
              </a:rPr>
              <a:t>πολύγωνο με </a:t>
            </a:r>
            <a:r>
              <a:rPr lang="en-US" sz="2000" dirty="0" smtClean="0">
                <a:solidFill>
                  <a:schemeClr val="hlink"/>
                </a:solidFill>
              </a:rPr>
              <a:t>n&gt;3 </a:t>
            </a:r>
            <a:r>
              <a:rPr lang="el-GR" sz="2000" dirty="0" smtClean="0">
                <a:solidFill>
                  <a:schemeClr val="hlink"/>
                </a:solidFill>
              </a:rPr>
              <a:t>έχει τουλάχιστον μία διαγώνιο. Αυτή η διαγώνιος μπορεί να βρεθεί σε </a:t>
            </a:r>
            <a:r>
              <a:rPr lang="en-US" sz="2000" dirty="0" smtClean="0">
                <a:solidFill>
                  <a:schemeClr val="hlink"/>
                </a:solidFill>
              </a:rPr>
              <a:t>O(n</a:t>
            </a:r>
            <a:r>
              <a:rPr lang="en-US" sz="2000" dirty="0">
                <a:solidFill>
                  <a:schemeClr val="hlink"/>
                </a:solidFill>
              </a:rPr>
              <a:t>) </a:t>
            </a:r>
            <a:r>
              <a:rPr lang="el-GR" sz="2000" dirty="0" smtClean="0">
                <a:solidFill>
                  <a:schemeClr val="hlink"/>
                </a:solidFill>
              </a:rPr>
              <a:t>χρόνο.</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146"/>
                                        </p:tgtEl>
                                        <p:attrNameLst>
                                          <p:attrName>style.visibility</p:attrName>
                                        </p:attrNameLst>
                                      </p:cBhvr>
                                      <p:to>
                                        <p:strVal val="visible"/>
                                      </p:to>
                                    </p:set>
                                    <p:animEffect transition="in" filter="wipe(left)">
                                      <p:cBhvr>
                                        <p:cTn id="7" dur="500"/>
                                        <p:tgtEl>
                                          <p:spTgt spid="9014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blinds(horizontal)">
                                      <p:cBhvr>
                                        <p:cTn id="1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46" grpId="0" animBg="1"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2956</TotalTime>
  <Words>4038</Words>
  <Application>Microsoft Office PowerPoint</Application>
  <PresentationFormat>On-screen Show (4:3)</PresentationFormat>
  <Paragraphs>992</Paragraphs>
  <Slides>55</Slides>
  <Notes>34</Notes>
  <HiddenSlides>14</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57" baseType="lpstr">
      <vt:lpstr>Office Theme</vt:lpstr>
      <vt:lpstr>Equation</vt:lpstr>
      <vt:lpstr>Υπολογιστική Γεωμετρία</vt:lpstr>
      <vt:lpstr>Αναφορές:</vt:lpstr>
      <vt:lpstr>Τριγωνοποίηση Απλών Πολυγώνων</vt:lpstr>
      <vt:lpstr>Απλά Πολύγωνα</vt:lpstr>
      <vt:lpstr>Το Πρόβλημα της Πινακοθήκης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Αλγόριθμοι Τριγωνοποίησης Απλών Πολυγώνων</vt:lpstr>
      <vt:lpstr>Αλγόριθμος</vt:lpstr>
      <vt:lpstr>Brute-Force Triangulation </vt:lpstr>
      <vt:lpstr>Τριγωνοποίηση Κυρτού Πολυγώνου</vt:lpstr>
      <vt:lpstr>y-μονότονα Τεμάχια</vt:lpstr>
      <vt:lpstr>Κορυφή Στροφής</vt:lpstr>
      <vt:lpstr>Πέντε Τύποι Κορυφών</vt:lpstr>
      <vt:lpstr>Τοπική μη-μονοτονία</vt:lpstr>
      <vt:lpstr>Διαχωρισμός σε Μονότονα Τεμάχια</vt:lpstr>
      <vt:lpstr>Διαγραφή Διχαστικής Κορυφής</vt:lpstr>
      <vt:lpstr>Διαγραφή Συγχωνευτικής Κορυφής</vt:lpstr>
      <vt:lpstr>Κατάσταση Γραμμής Σάρωσης</vt:lpstr>
      <vt:lpstr>Διπλοσυνδεδεμένος Κατάλογος</vt:lpstr>
      <vt:lpstr>Αλγόριθμος</vt:lpstr>
      <vt:lpstr>Διαχείριση Εναρκτήριας και Τερματικής Κορυφής</vt:lpstr>
      <vt:lpstr>Διαχείριση Διχαστικής Κορυφής</vt:lpstr>
      <vt:lpstr>Διαχείριση Συγχωνευτικής Κορυφής</vt:lpstr>
      <vt:lpstr>Διαχείριση Συγχωνευτικής Κορυφής</vt:lpstr>
      <vt:lpstr>Διαχείριση Κανονικής Κορυφής</vt:lpstr>
      <vt:lpstr>Διαχείριση Κανονικής Κορυφής</vt:lpstr>
      <vt:lpstr>Ορθότητα</vt:lpstr>
      <vt:lpstr>Χρόνος Εκτέλεσης</vt:lpstr>
      <vt:lpstr>Τριγωνοποίηση y-μονότονου Πολυγώνου</vt:lpstr>
      <vt:lpstr>Περίπτωση 1: Επόμενη Κορυφή στην Απέναντι Αλυσίδα</vt:lpstr>
      <vt:lpstr>Περίπτωση 2: Επόμενη Κορυφή στην Ίδια Αλυσίδα</vt:lpstr>
      <vt:lpstr>Ο Αλγόριθμος Τριγωνοποίησης</vt:lpstr>
      <vt:lpstr>Παράδειγμα</vt:lpstr>
      <vt:lpstr>Παράδειγμα</vt:lpstr>
      <vt:lpstr>Παράδειγμα</vt:lpstr>
      <vt:lpstr>Εκφυλισμός: Αποφυγή της Αυστηρής y-μονοτονικότητας</vt:lpstr>
      <vt:lpstr>Χρονική Πολυπλοκότητα Τριγωνοποίησης</vt:lpstr>
      <vt:lpstr>Triangulation of a Planar Subdivision  </vt:lpstr>
      <vt:lpstr>Exercises</vt:lpstr>
      <vt:lpstr>PowerPoint Presentation</vt:lpstr>
      <vt:lpstr>PowerPoint Presentation</vt:lpstr>
      <vt:lpstr>PowerPoint Presentation</vt:lpstr>
      <vt:lpstr>PowerPoint Presentation</vt:lpstr>
      <vt:lpstr>PowerPoint Presentation</vt:lpstr>
      <vt:lpstr>END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Υπολογιστική Γεωμετρία</dc:title>
  <dc:creator>Andrew</dc:creator>
  <cp:lastModifiedBy>Andrew</cp:lastModifiedBy>
  <cp:revision>217</cp:revision>
  <dcterms:created xsi:type="dcterms:W3CDTF">2006-08-16T00:00:00Z</dcterms:created>
  <dcterms:modified xsi:type="dcterms:W3CDTF">2018-03-07T15:10:56Z</dcterms:modified>
</cp:coreProperties>
</file>