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28"/>
  </p:notesMasterIdLst>
  <p:handoutMasterIdLst>
    <p:handoutMasterId r:id="rId29"/>
  </p:handoutMasterIdLst>
  <p:sldIdLst>
    <p:sldId id="449" r:id="rId2"/>
    <p:sldId id="458" r:id="rId3"/>
    <p:sldId id="459" r:id="rId4"/>
    <p:sldId id="347" r:id="rId5"/>
    <p:sldId id="357" r:id="rId6"/>
    <p:sldId id="358" r:id="rId7"/>
    <p:sldId id="359" r:id="rId8"/>
    <p:sldId id="360" r:id="rId9"/>
    <p:sldId id="446" r:id="rId10"/>
    <p:sldId id="361" r:id="rId11"/>
    <p:sldId id="362" r:id="rId12"/>
    <p:sldId id="445" r:id="rId13"/>
    <p:sldId id="364" r:id="rId14"/>
    <p:sldId id="365" r:id="rId15"/>
    <p:sldId id="447" r:id="rId16"/>
    <p:sldId id="366" r:id="rId17"/>
    <p:sldId id="448" r:id="rId18"/>
    <p:sldId id="363" r:id="rId19"/>
    <p:sldId id="450" r:id="rId20"/>
    <p:sldId id="451" r:id="rId21"/>
    <p:sldId id="452" r:id="rId22"/>
    <p:sldId id="453" r:id="rId23"/>
    <p:sldId id="454" r:id="rId24"/>
    <p:sldId id="455" r:id="rId25"/>
    <p:sldId id="456" r:id="rId26"/>
    <p:sldId id="457" r:id="rId27"/>
  </p:sldIdLst>
  <p:sldSz cx="9144000" cy="6858000" type="screen4x3"/>
  <p:notesSz cx="6781800" cy="9918700"/>
  <p:defaultTextStyle>
    <a:defPPr>
      <a:defRPr lang="en-GB"/>
    </a:defPPr>
    <a:lvl1pPr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E0A3"/>
    <a:srgbClr val="CCECFF"/>
    <a:srgbClr val="0033CC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9068" autoAdjust="0"/>
  </p:normalViewPr>
  <p:slideViewPr>
    <p:cSldViewPr>
      <p:cViewPr varScale="1">
        <p:scale>
          <a:sx n="52" d="100"/>
          <a:sy n="52" d="100"/>
        </p:scale>
        <p:origin x="43" y="106"/>
      </p:cViewPr>
      <p:guideLst>
        <p:guide orient="horz" pos="22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836" y="-78"/>
      </p:cViewPr>
      <p:guideLst>
        <p:guide orient="horz" pos="3124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t" anchorCtr="0" compatLnSpc="1">
            <a:prstTxWarp prst="textNoShape">
              <a:avLst/>
            </a:prstTxWarp>
          </a:bodyPr>
          <a:lstStyle>
            <a:lvl1pPr algn="l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t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b" anchorCtr="0" compatLnSpc="1">
            <a:prstTxWarp prst="textNoShape">
              <a:avLst/>
            </a:prstTxWarp>
          </a:bodyPr>
          <a:lstStyle>
            <a:lvl1pPr algn="l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b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fld id="{28BF5A76-7F36-4937-9183-85F8FBB4BBDB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575784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>
            <a:lvl1pPr algn="l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806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31838"/>
            <a:ext cx="4984750" cy="3740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720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8807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b" anchorCtr="0" compatLnSpc="1">
            <a:prstTxWarp prst="textNoShape">
              <a:avLst/>
            </a:prstTxWarp>
          </a:bodyPr>
          <a:lstStyle>
            <a:lvl1pPr algn="l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807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975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3D3B4BD5-DF87-4EB0-8CDD-9565A959A381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5650788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31117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/>
              <a:t>Note that here we minimize I(,) while in capacity we maximize this quantity.  That is now, we need to have as much as possible retained from the entropy of X given {\hat X}, i.e., H(X/{\hat X})</a:t>
            </a:r>
            <a:endParaRPr lang="el-GR" altLang="el-GR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3C68BC0-E943-40EE-8FA5-A9F8D7FB4EE3}" type="slidenum">
              <a:rPr lang="en-GB" altLang="el-GR" sz="1200"/>
              <a:pPr eaLnBrk="1" hangingPunct="1"/>
              <a:t>10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7562975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25DF28E-BB15-4C1E-A27D-BDB0F93F1B5F}" type="slidenum">
              <a:rPr lang="en-GB" altLang="el-GR" sz="1200"/>
              <a:pPr eaLnBrk="1" hangingPunct="1"/>
              <a:t>11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4262530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8A9C52C-BEC1-46EA-A490-4CE5EC988326}" type="slidenum">
              <a:rPr lang="en-GB" altLang="el-GR" sz="1200"/>
              <a:pPr eaLnBrk="1" hangingPunct="1"/>
              <a:t>12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6281846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5633FB5-E30D-4880-A3AA-2AD358F99AC7}" type="slidenum">
              <a:rPr lang="en-GB" altLang="el-GR" sz="1200"/>
              <a:pPr eaLnBrk="1" hangingPunct="1"/>
              <a:t>13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3798539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smtClean="0"/>
              <a:t>Υπενθυμίζεται ότι για δυαδικές πηγές η μέση </a:t>
            </a:r>
            <a:r>
              <a:rPr lang="en-US" altLang="el-GR" smtClean="0"/>
              <a:t>D </a:t>
            </a:r>
            <a:r>
              <a:rPr lang="el-GR" altLang="el-GR" smtClean="0"/>
              <a:t>είναι ίση με την πιθανότητα σφάλματος</a:t>
            </a:r>
            <a:r>
              <a:rPr lang="en-US" altLang="el-GR" smtClean="0"/>
              <a:t>, </a:t>
            </a:r>
            <a:r>
              <a:rPr lang="el-GR" altLang="el-GR" smtClean="0"/>
              <a:t>άρα </a:t>
            </a:r>
            <a:r>
              <a:rPr lang="en-US" altLang="el-GR" smtClean="0"/>
              <a:t>P_e=D</a:t>
            </a:r>
            <a:r>
              <a:rPr lang="el-GR" altLang="el-GR" smtClean="0"/>
              <a:t>.</a:t>
            </a:r>
            <a:r>
              <a:rPr lang="en-US" altLang="el-GR" smtClean="0"/>
              <a:t>  </a:t>
            </a:r>
            <a:r>
              <a:rPr lang="el-GR" altLang="el-GR" smtClean="0"/>
              <a:t>Π.χ. έστω</a:t>
            </a:r>
            <a:r>
              <a:rPr lang="en-US" altLang="el-GR" smtClean="0"/>
              <a:t> p=0.5 kai P</a:t>
            </a:r>
            <a:r>
              <a:rPr lang="el-GR" altLang="el-GR" smtClean="0"/>
              <a:t>_</a:t>
            </a:r>
            <a:r>
              <a:rPr lang="en-US" altLang="el-GR" smtClean="0"/>
              <a:t>e</a:t>
            </a:r>
            <a:r>
              <a:rPr lang="el-GR" altLang="el-GR" smtClean="0"/>
              <a:t>=0.25.  Τότε </a:t>
            </a:r>
            <a:r>
              <a:rPr lang="en-US" altLang="el-GR" smtClean="0"/>
              <a:t> D= 0.25 </a:t>
            </a:r>
            <a:r>
              <a:rPr lang="en-US" altLang="el-GR" smtClean="0">
                <a:sym typeface="Wingdings" panose="05000000000000000000" pitchFamily="2" charset="2"/>
              </a:rPr>
              <a:t> R(0.25)=H_b(0.5) – H_b(0.25) ~ 0.189</a:t>
            </a:r>
            <a:endParaRPr lang="en-US" altLang="el-GR" smtClean="0"/>
          </a:p>
          <a:p>
            <a:r>
              <a:rPr lang="en-US" altLang="el-GR" smtClean="0"/>
              <a:t> </a:t>
            </a:r>
            <a:r>
              <a:rPr lang="el-GR" altLang="el-GR" smtClean="0"/>
              <a:t>Η ποσότητα Η_</a:t>
            </a:r>
            <a:r>
              <a:rPr lang="en-US" altLang="el-GR" smtClean="0"/>
              <a:t>b(D) </a:t>
            </a:r>
            <a:r>
              <a:rPr lang="el-GR" altLang="el-GR" smtClean="0"/>
              <a:t>λαμβάνει τη μέγιστη δυνατή τιμή της για </a:t>
            </a:r>
            <a:r>
              <a:rPr lang="en-US" altLang="el-GR" smtClean="0"/>
              <a:t>D=p</a:t>
            </a:r>
            <a:r>
              <a:rPr lang="el-GR" altLang="el-GR" smtClean="0"/>
              <a:t>.  Για μεγαλύτερες τιμές το </a:t>
            </a:r>
            <a:r>
              <a:rPr lang="en-US" altLang="el-GR" smtClean="0"/>
              <a:t>R(D) </a:t>
            </a:r>
            <a:r>
              <a:rPr lang="el-GR" altLang="el-GR" smtClean="0"/>
              <a:t>γίνεται αρνητικό που δεν έχει φυσικό νόημα.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DEE994F-05DE-42A1-B250-878A570551A1}" type="slidenum">
              <a:rPr lang="en-GB" altLang="el-GR" sz="1200"/>
              <a:pPr eaLnBrk="1" hangingPunct="1"/>
              <a:t>14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7194829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smtClean="0"/>
              <a:t>Υπενθυμίζεται ότι για δυαδικές πηγές η μέση </a:t>
            </a:r>
            <a:r>
              <a:rPr lang="en-US" altLang="el-GR" smtClean="0"/>
              <a:t>D </a:t>
            </a:r>
            <a:r>
              <a:rPr lang="el-GR" altLang="el-GR" smtClean="0"/>
              <a:t>είναι ίση με την πιθανότητα σφάλματος</a:t>
            </a:r>
            <a:r>
              <a:rPr lang="en-US" altLang="el-GR" smtClean="0"/>
              <a:t>, </a:t>
            </a:r>
            <a:r>
              <a:rPr lang="el-GR" altLang="el-GR" smtClean="0"/>
              <a:t>άρα </a:t>
            </a:r>
            <a:r>
              <a:rPr lang="en-US" altLang="el-GR" smtClean="0"/>
              <a:t>P_e=D</a:t>
            </a:r>
            <a:r>
              <a:rPr lang="el-GR" altLang="el-GR" smtClean="0"/>
              <a:t>.</a:t>
            </a:r>
            <a:r>
              <a:rPr lang="en-US" altLang="el-GR" smtClean="0"/>
              <a:t>  </a:t>
            </a:r>
            <a:r>
              <a:rPr lang="el-GR" altLang="el-GR" smtClean="0"/>
              <a:t>Π.χ. έστω</a:t>
            </a:r>
            <a:r>
              <a:rPr lang="en-US" altLang="el-GR" smtClean="0"/>
              <a:t> p=0.5 kai P</a:t>
            </a:r>
            <a:r>
              <a:rPr lang="el-GR" altLang="el-GR" smtClean="0"/>
              <a:t>_</a:t>
            </a:r>
            <a:r>
              <a:rPr lang="en-US" altLang="el-GR" smtClean="0"/>
              <a:t>e</a:t>
            </a:r>
            <a:r>
              <a:rPr lang="el-GR" altLang="el-GR" smtClean="0"/>
              <a:t>=0.25.  Τότε </a:t>
            </a:r>
            <a:r>
              <a:rPr lang="en-US" altLang="el-GR" smtClean="0"/>
              <a:t> D= 0.25 </a:t>
            </a:r>
            <a:r>
              <a:rPr lang="en-US" altLang="el-GR" smtClean="0">
                <a:sym typeface="Wingdings" panose="05000000000000000000" pitchFamily="2" charset="2"/>
              </a:rPr>
              <a:t> R(0.25)=H_b(0.5) – H_b(0.25) ~ 0.189</a:t>
            </a:r>
            <a:endParaRPr lang="en-US" altLang="el-GR" smtClean="0"/>
          </a:p>
          <a:p>
            <a:r>
              <a:rPr lang="en-US" altLang="el-GR" smtClean="0"/>
              <a:t> </a:t>
            </a:r>
            <a:r>
              <a:rPr lang="el-GR" altLang="el-GR" smtClean="0"/>
              <a:t>Η ποσότητα Η_</a:t>
            </a:r>
            <a:r>
              <a:rPr lang="en-US" altLang="el-GR" smtClean="0"/>
              <a:t>b(D) </a:t>
            </a:r>
            <a:r>
              <a:rPr lang="el-GR" altLang="el-GR" smtClean="0"/>
              <a:t>λαμβάνει τη μέγιστη δυνατή τιμή της για </a:t>
            </a:r>
            <a:r>
              <a:rPr lang="en-US" altLang="el-GR" smtClean="0"/>
              <a:t>D=p</a:t>
            </a:r>
            <a:r>
              <a:rPr lang="el-GR" altLang="el-GR" smtClean="0"/>
              <a:t>.  Για μεγαλύτερες τιμές το </a:t>
            </a:r>
            <a:r>
              <a:rPr lang="en-US" altLang="el-GR" smtClean="0"/>
              <a:t>R(D) </a:t>
            </a:r>
            <a:r>
              <a:rPr lang="el-GR" altLang="el-GR" smtClean="0"/>
              <a:t>γίνεται αρνητικό που δεν έχει φυσικό νόημα.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DEE994F-05DE-42A1-B250-878A570551A1}" type="slidenum">
              <a:rPr lang="en-GB" altLang="el-GR" sz="1200"/>
              <a:pPr eaLnBrk="1" hangingPunct="1"/>
              <a:t>15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6250361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smtClean="0"/>
              <a:t>Για </a:t>
            </a:r>
            <a:r>
              <a:rPr lang="en-US" altLang="el-GR" smtClean="0"/>
              <a:t>D=0 </a:t>
            </a:r>
            <a:r>
              <a:rPr lang="el-GR" altLang="el-GR" smtClean="0"/>
              <a:t>το </a:t>
            </a:r>
            <a:r>
              <a:rPr lang="en-US" altLang="el-GR" smtClean="0"/>
              <a:t>R(D) </a:t>
            </a:r>
            <a:r>
              <a:rPr lang="el-GR" altLang="el-GR" smtClean="0"/>
              <a:t>απειρίζεται διότι πράγματι απαιτείται άπειρος αριθμός </a:t>
            </a:r>
            <a:r>
              <a:rPr lang="en-US" altLang="el-GR" smtClean="0"/>
              <a:t>bits </a:t>
            </a:r>
            <a:r>
              <a:rPr lang="el-GR" altLang="el-GR" smtClean="0"/>
              <a:t>για να αποδοθεί η μηδενική παραμόρφωση.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5E3D7EE-E816-47BB-A937-7113E29A5659}" type="slidenum">
              <a:rPr lang="en-GB" altLang="el-GR" sz="1200"/>
              <a:pPr eaLnBrk="1" hangingPunct="1"/>
              <a:t>16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0394233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smtClean="0"/>
              <a:t>Για </a:t>
            </a:r>
            <a:r>
              <a:rPr lang="en-US" altLang="el-GR" smtClean="0"/>
              <a:t>D=0 </a:t>
            </a:r>
            <a:r>
              <a:rPr lang="el-GR" altLang="el-GR" smtClean="0"/>
              <a:t>το </a:t>
            </a:r>
            <a:r>
              <a:rPr lang="en-US" altLang="el-GR" smtClean="0"/>
              <a:t>R(D) </a:t>
            </a:r>
            <a:r>
              <a:rPr lang="el-GR" altLang="el-GR" smtClean="0"/>
              <a:t>απειρίζεται διότι πράγματι απαιτείται άπειρος αριθμός </a:t>
            </a:r>
            <a:r>
              <a:rPr lang="en-US" altLang="el-GR" smtClean="0"/>
              <a:t>bits </a:t>
            </a:r>
            <a:r>
              <a:rPr lang="el-GR" altLang="el-GR" smtClean="0"/>
              <a:t>για να αποδοθεί η μηδενική παραμόρφωση.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5E3D7EE-E816-47BB-A937-7113E29A5659}" type="slidenum">
              <a:rPr lang="en-GB" altLang="el-GR" sz="1200"/>
              <a:pPr eaLnBrk="1" hangingPunct="1"/>
              <a:t>17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6232552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CDEAC95-91CB-4C8E-8C31-F41AC5EBE191}" type="slidenum">
              <a:rPr lang="en-GB" altLang="el-GR" sz="1200"/>
              <a:pPr eaLnBrk="1" hangingPunct="1"/>
              <a:t>18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8839402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708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01741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66637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46027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86943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29507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43598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67058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73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2381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CB02A6B-170C-4173-AFB0-058B32438D50}" type="slidenum">
              <a:rPr lang="en-GB" altLang="el-GR" sz="1200"/>
              <a:pPr eaLnBrk="1" hangingPunct="1"/>
              <a:t>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533164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1FBC290-5B72-4F81-A46F-105D60AB2D93}" type="slidenum">
              <a:rPr lang="en-GB" altLang="el-GR" sz="1200"/>
              <a:pPr eaLnBrk="1" hangingPunct="1"/>
              <a:t>5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763972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5C84B67-45A1-4B40-AA08-70CDB037B06A}" type="slidenum">
              <a:rPr lang="en-GB" altLang="el-GR" sz="1200"/>
              <a:pPr eaLnBrk="1" hangingPunct="1"/>
              <a:t>6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111333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/>
              <a:t>Consider a source </a:t>
            </a:r>
            <a:r>
              <a:rPr lang="en-US" altLang="el-GR" i="1" smtClean="0"/>
              <a:t>X uniformly distributed on the set {1, 2, . . . ,m}.</a:t>
            </a:r>
            <a:r>
              <a:rPr lang="el-GR" altLang="el-GR" i="1" smtClean="0"/>
              <a:t> </a:t>
            </a:r>
            <a:r>
              <a:rPr lang="en-US" altLang="el-GR" i="1" smtClean="0"/>
              <a:t>Then the Hamming distance for this discrete source is defined as above  (Cover &amp; Thomas).   </a:t>
            </a:r>
          </a:p>
          <a:p>
            <a:r>
              <a:rPr lang="en-US" altLang="el-GR" i="1" smtClean="0"/>
              <a:t>Diladi an ena symvolo exei alloiothei kai to eklavo os allo tote ;exoume Hamming distance isi me 1.</a:t>
            </a:r>
            <a:endParaRPr lang="el-GR" altLang="el-GR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D9C89E0-C1D9-410D-A265-3DF71ED4BF49}" type="slidenum">
              <a:rPr lang="en-GB" altLang="el-GR" sz="1200"/>
              <a:pPr eaLnBrk="1" hangingPunct="1"/>
              <a:t>7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4022665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/>
              <a:t>D=E[d_H(X,{\hat X}] = 1*p[X\neq {\hat X}] + 0*p[X={\hat X] = p[X\neq {\hat X}] = p[error] </a:t>
            </a:r>
            <a:endParaRPr lang="el-GR" altLang="el-GR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84E7772-CC45-43D6-8EA8-EBA1FF004EB7}" type="slidenum">
              <a:rPr lang="en-GB" altLang="el-GR" sz="1200"/>
              <a:pPr eaLnBrk="1" hangingPunct="1"/>
              <a:t>8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945730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/>
              <a:t>D=E[d_H(X,{\hat X}] = 1*p[X\neq {\hat X}] + 0*p[X={\hat X] = p[X\neq {\hat X}] = p[error] </a:t>
            </a:r>
            <a:endParaRPr lang="el-GR" altLang="el-GR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84E7772-CC45-43D6-8EA8-EBA1FF004EB7}" type="slidenum">
              <a:rPr lang="en-GB" altLang="el-GR" sz="1200"/>
              <a:pPr eaLnBrk="1" hangingPunct="1"/>
              <a:t>9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466700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67383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415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290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535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4782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825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pic>
        <p:nvPicPr>
          <p:cNvPr id="9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941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5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954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832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l-GR" dirty="0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0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880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950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2006575"/>
            <a:ext cx="9144000" cy="1470025"/>
          </a:xfrm>
        </p:spPr>
        <p:txBody>
          <a:bodyPr>
            <a:normAutofit/>
          </a:bodyPr>
          <a:lstStyle/>
          <a:p>
            <a:r>
              <a:rPr lang="el-GR" sz="4100" dirty="0" smtClean="0">
                <a:solidFill>
                  <a:srgbClr val="5075BC"/>
                </a:solidFill>
              </a:rPr>
              <a:t>Ψηφιακές </a:t>
            </a:r>
            <a:r>
              <a:rPr lang="el-GR" sz="4100" dirty="0" err="1" smtClean="0">
                <a:solidFill>
                  <a:srgbClr val="5075BC"/>
                </a:solidFill>
              </a:rPr>
              <a:t>Τηλεπικοινωνιές</a:t>
            </a:r>
            <a:endParaRPr lang="el-GR" sz="41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39552" y="3384822"/>
            <a:ext cx="8136904" cy="30685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5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l-GR" sz="2800" dirty="0"/>
              <a:t>Θεωρία Ρυθμού – Παραμόρφωσης </a:t>
            </a:r>
            <a:r>
              <a:rPr lang="en-US" sz="2800" dirty="0"/>
              <a:t> </a:t>
            </a:r>
            <a:r>
              <a:rPr lang="el-GR" sz="2800" dirty="0"/>
              <a:t> </a:t>
            </a:r>
            <a:r>
              <a:rPr lang="el-GR" sz="2800" dirty="0" smtClean="0"/>
              <a:t/>
            </a:r>
            <a:br>
              <a:rPr lang="el-GR" sz="2800" dirty="0" smtClean="0"/>
            </a:br>
            <a:endParaRPr lang="en-US" sz="2800" dirty="0"/>
          </a:p>
          <a:p>
            <a:pPr>
              <a:spcAft>
                <a:spcPts val="1800"/>
              </a:spcAft>
              <a:defRPr/>
            </a:pPr>
            <a:r>
              <a:rPr lang="en-US" sz="2800" dirty="0" smtClean="0"/>
              <a:t>  </a:t>
            </a:r>
            <a:r>
              <a:rPr lang="el-GR" sz="2800" dirty="0" smtClean="0"/>
              <a:t> </a:t>
            </a:r>
            <a:br>
              <a:rPr lang="el-GR" sz="2800" dirty="0" smtClean="0"/>
            </a:br>
            <a:r>
              <a:rPr lang="el-GR" sz="2800" dirty="0" smtClean="0"/>
              <a:t>Καθηγητής Κώστας Μπερμπερίδης</a:t>
            </a:r>
          </a:p>
          <a:p>
            <a:r>
              <a:rPr lang="el-GR" sz="2800" dirty="0" smtClean="0"/>
              <a:t>Πολυτεχνική Σχολή</a:t>
            </a:r>
          </a:p>
          <a:p>
            <a:r>
              <a:rPr lang="el-GR" sz="2800" dirty="0" smtClean="0"/>
              <a:t>Τμήμα Μηχανικών Η/Υ και Πληροφορικής</a:t>
            </a:r>
            <a:endParaRPr lang="en-US" sz="2800" dirty="0" smtClean="0"/>
          </a:p>
          <a:p>
            <a:endParaRPr lang="el-GR" sz="2800" dirty="0" smtClean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506460"/>
            <a:ext cx="4514857" cy="935086"/>
          </a:xfrm>
          <a:prstGeom prst="rect">
            <a:avLst/>
          </a:prstGeom>
        </p:spPr>
      </p:pic>
      <p:pic>
        <p:nvPicPr>
          <p:cNvPr id="13" name="Εικόνα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05" y="279862"/>
            <a:ext cx="3692664" cy="138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18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Θεώρημα Ρυθμού-Παραμόρφωσης</a:t>
            </a:r>
            <a:endParaRPr lang="en-GB" sz="3600" dirty="0" smtClean="0"/>
          </a:p>
        </p:txBody>
      </p:sp>
      <p:sp>
        <p:nvSpPr>
          <p:cNvPr id="404487" name="Rectangle 7"/>
          <p:cNvSpPr>
            <a:spLocks noGrp="1" noChangeArrowheads="1"/>
          </p:cNvSpPr>
          <p:nvPr>
            <p:ph idx="1"/>
          </p:nvPr>
        </p:nvSpPr>
        <p:spPr>
          <a:xfrm>
            <a:off x="437875" y="3963396"/>
            <a:ext cx="8229600" cy="2509739"/>
          </a:xfrm>
        </p:spPr>
        <p:txBody>
          <a:bodyPr>
            <a:normAutofit/>
          </a:bodyPr>
          <a:lstStyle/>
          <a:p>
            <a:pPr eaLnBrk="1" hangingPunct="1">
              <a:spcAft>
                <a:spcPts val="600"/>
              </a:spcAft>
              <a:defRPr/>
            </a:pPr>
            <a:r>
              <a:rPr lang="el-GR" sz="2000" dirty="0" smtClean="0"/>
              <a:t>Η ποσότητα </a:t>
            </a:r>
            <a:r>
              <a:rPr lang="en-US" sz="2000" i="1" dirty="0" smtClean="0"/>
              <a:t>I(X;Y)</a:t>
            </a:r>
            <a:r>
              <a:rPr lang="en-US" sz="2000" dirty="0" smtClean="0"/>
              <a:t> </a:t>
            </a:r>
            <a:r>
              <a:rPr lang="el-GR" sz="2000" dirty="0" smtClean="0"/>
              <a:t>καλείται </a:t>
            </a:r>
            <a:r>
              <a:rPr lang="el-GR" sz="2000" dirty="0" smtClean="0">
                <a:solidFill>
                  <a:srgbClr val="0033CC"/>
                </a:solidFill>
              </a:rPr>
              <a:t>αμοιβαία πληροφορία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Φυσική Σημασία:</a:t>
            </a:r>
            <a:r>
              <a:rPr lang="el-GR" sz="2000" dirty="0" smtClean="0"/>
              <a:t> τι πληροφορία μαθαίνω για την τυχαία μεταβλητή </a:t>
            </a:r>
            <a:r>
              <a:rPr lang="el-GR" sz="2000" i="1" dirty="0" smtClean="0"/>
              <a:t>Χ</a:t>
            </a:r>
            <a:r>
              <a:rPr lang="el-GR" sz="2000" dirty="0" smtClean="0"/>
              <a:t> αν γνωρίζω την τυχαία μεταβλητή </a:t>
            </a:r>
            <a:r>
              <a:rPr lang="el-GR" sz="2000" i="1" dirty="0" smtClean="0"/>
              <a:t>Υ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l-GR" sz="2000" dirty="0" smtClean="0"/>
              <a:t>Με την αμοιβαία πληροφορία ασχοληθήκαμε αναλυτικά κατά την κωδικοποίηση καναλιού (προσοχή:  εκεί θέλαμε να την μεγιστοποιήσουμε)</a:t>
            </a:r>
          </a:p>
          <a:p>
            <a:pPr eaLnBrk="1" hangingPunct="1">
              <a:spcAft>
                <a:spcPts val="600"/>
              </a:spcAft>
              <a:defRPr/>
            </a:pPr>
            <a:endParaRPr lang="el-GR" sz="2000" dirty="0" smtClean="0"/>
          </a:p>
        </p:txBody>
      </p:sp>
      <p:sp>
        <p:nvSpPr>
          <p:cNvPr id="404484" name="Rectangle 4"/>
          <p:cNvSpPr>
            <a:spLocks noChangeArrowheads="1"/>
          </p:cNvSpPr>
          <p:nvPr/>
        </p:nvSpPr>
        <p:spPr bwMode="auto">
          <a:xfrm>
            <a:off x="475278" y="1623717"/>
            <a:ext cx="8305800" cy="21336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91430" tIns="45715" rIns="91430" bIns="45715"/>
          <a:lstStyle/>
          <a:p>
            <a:pPr algn="just">
              <a:buFont typeface="Wingdings" panose="05000000000000000000" pitchFamily="2" charset="2"/>
              <a:buNone/>
              <a:defRPr/>
            </a:pPr>
            <a:r>
              <a:rPr lang="el-GR" dirty="0">
                <a:solidFill>
                  <a:srgbClr val="0033CC"/>
                </a:solidFill>
                <a:latin typeface="+mn-lt"/>
              </a:rPr>
              <a:t>Θεώρημα:</a:t>
            </a:r>
            <a:r>
              <a:rPr lang="el-GR" dirty="0">
                <a:latin typeface="+mn-lt"/>
              </a:rPr>
              <a:t> Ο ελάχιστος αριθμός </a:t>
            </a:r>
            <a:r>
              <a:rPr lang="en-US" dirty="0">
                <a:latin typeface="+mn-lt"/>
              </a:rPr>
              <a:t>bits</a:t>
            </a:r>
            <a:r>
              <a:rPr lang="el-GR" dirty="0">
                <a:latin typeface="+mn-lt"/>
              </a:rPr>
              <a:t>/έξοδο που απαιτείται για να αναπαραχθεί μια πηγή χωρίς μνήμη με παραμόρφωση μικρότερη ή ίση του </a:t>
            </a:r>
            <a:r>
              <a:rPr lang="en-US" i="1" dirty="0">
                <a:latin typeface="+mn-lt"/>
              </a:rPr>
              <a:t>D</a:t>
            </a:r>
            <a:r>
              <a:rPr lang="en-US" dirty="0">
                <a:latin typeface="+mn-lt"/>
              </a:rPr>
              <a:t> </a:t>
            </a:r>
            <a:r>
              <a:rPr lang="el-GR" dirty="0">
                <a:latin typeface="+mn-lt"/>
              </a:rPr>
              <a:t>ονομάζεται </a:t>
            </a:r>
            <a:r>
              <a:rPr lang="el-GR" i="1" dirty="0">
                <a:solidFill>
                  <a:srgbClr val="0033CC"/>
                </a:solidFill>
                <a:latin typeface="+mn-lt"/>
              </a:rPr>
              <a:t>συνάρτηση ρυθμού-παραμόρφωσης</a:t>
            </a:r>
            <a:r>
              <a:rPr lang="el-GR" dirty="0">
                <a:latin typeface="+mn-lt"/>
              </a:rPr>
              <a:t>, </a:t>
            </a:r>
            <a:r>
              <a:rPr lang="en-US" i="1" dirty="0">
                <a:latin typeface="+mn-lt"/>
              </a:rPr>
              <a:t>R(D)</a:t>
            </a:r>
            <a:r>
              <a:rPr lang="en-US" dirty="0">
                <a:latin typeface="+mn-lt"/>
              </a:rPr>
              <a:t>, </a:t>
            </a:r>
            <a:r>
              <a:rPr lang="el-GR" dirty="0">
                <a:latin typeface="+mn-lt"/>
              </a:rPr>
              <a:t>και είναι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200668"/>
              </p:ext>
            </p:extLst>
          </p:nvPr>
        </p:nvGraphicFramePr>
        <p:xfrm>
          <a:off x="2236609" y="2690517"/>
          <a:ext cx="4783137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4" imgW="2019240" imgH="380880" progId="Equation.DSMT4">
                  <p:embed/>
                </p:oleObj>
              </mc:Choice>
              <mc:Fallback>
                <p:oleObj name="Equation" r:id="rId4" imgW="2019240" imgH="3808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6609" y="2690517"/>
                        <a:ext cx="4783137" cy="896938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200" dirty="0" smtClean="0"/>
              <a:t>Ρυθμός – </a:t>
            </a:r>
            <a:r>
              <a:rPr lang="el-GR" sz="3600" dirty="0" smtClean="0"/>
              <a:t>Παραμόρφωση</a:t>
            </a:r>
            <a:r>
              <a:rPr lang="en-US" sz="3600" dirty="0" smtClean="0"/>
              <a:t> (1</a:t>
            </a:r>
            <a:r>
              <a:rPr lang="el-GR" sz="3600" dirty="0" smtClean="0"/>
              <a:t> από 3)</a:t>
            </a:r>
            <a:endParaRPr lang="en-GB" sz="3200" dirty="0" smtClean="0"/>
          </a:p>
        </p:txBody>
      </p:sp>
      <p:sp>
        <p:nvSpPr>
          <p:cNvPr id="4065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417638"/>
            <a:ext cx="4330824" cy="517971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Aft>
                <a:spcPts val="300"/>
              </a:spcAft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spcAft>
                <a:spcPts val="300"/>
              </a:spcAft>
              <a:defRPr/>
            </a:pPr>
            <a:r>
              <a:rPr lang="el-GR" sz="2000" dirty="0" smtClean="0"/>
              <a:t>Δημιουργώ μπλοκ </a:t>
            </a:r>
            <a:r>
              <a:rPr lang="en-US" sz="2000" i="1" dirty="0" smtClean="0"/>
              <a:t>n</a:t>
            </a:r>
            <a:r>
              <a:rPr lang="en-US" sz="2000" dirty="0" smtClean="0"/>
              <a:t> </a:t>
            </a:r>
            <a:r>
              <a:rPr lang="el-GR" sz="2000" dirty="0" smtClean="0"/>
              <a:t>δειγμάτων(εξόδων) της πηγής</a:t>
            </a:r>
          </a:p>
          <a:p>
            <a:pPr eaLnBrk="1" hangingPunct="1">
              <a:lnSpc>
                <a:spcPct val="90000"/>
              </a:lnSpc>
              <a:spcAft>
                <a:spcPts val="300"/>
              </a:spcAft>
              <a:defRPr/>
            </a:pPr>
            <a:r>
              <a:rPr lang="el-GR" sz="2000" dirty="0" smtClean="0"/>
              <a:t>Αν διαθέτω </a:t>
            </a:r>
            <a:r>
              <a:rPr lang="en-US" sz="2000" i="1" dirty="0" smtClean="0"/>
              <a:t>R bits/</a:t>
            </a:r>
            <a:r>
              <a:rPr lang="el-GR" sz="2000" i="1" dirty="0" smtClean="0"/>
              <a:t>έξοδο</a:t>
            </a:r>
            <a:r>
              <a:rPr lang="el-GR" sz="2000" dirty="0" smtClean="0"/>
              <a:t>, τότε έχω </a:t>
            </a:r>
            <a:r>
              <a:rPr lang="en-US" sz="2000" i="1" dirty="0" err="1" smtClean="0"/>
              <a:t>nR</a:t>
            </a:r>
            <a:r>
              <a:rPr lang="en-US" sz="2000" i="1" dirty="0" smtClean="0"/>
              <a:t> bits</a:t>
            </a:r>
            <a:r>
              <a:rPr lang="el-GR" sz="2000" i="1" dirty="0" smtClean="0"/>
              <a:t>/μπλοκ</a:t>
            </a:r>
          </a:p>
          <a:p>
            <a:pPr eaLnBrk="1" hangingPunct="1">
              <a:lnSpc>
                <a:spcPct val="90000"/>
              </a:lnSpc>
              <a:spcAft>
                <a:spcPts val="300"/>
              </a:spcAft>
              <a:defRPr/>
            </a:pPr>
            <a:r>
              <a:rPr lang="el-GR" sz="2000" dirty="0" smtClean="0"/>
              <a:t>Μπορώ να κωδικοποιήσω </a:t>
            </a:r>
            <a:r>
              <a:rPr lang="el-GR" sz="2000" i="1" dirty="0" smtClean="0"/>
              <a:t>2</a:t>
            </a:r>
            <a:r>
              <a:rPr lang="en-US" sz="2000" i="1" baseline="30000" dirty="0" err="1" smtClean="0"/>
              <a:t>nR</a:t>
            </a:r>
            <a:r>
              <a:rPr lang="en-US" sz="2000" dirty="0" smtClean="0"/>
              <a:t> </a:t>
            </a:r>
            <a:r>
              <a:rPr lang="el-GR" sz="2000" dirty="0" smtClean="0"/>
              <a:t>«διαφορετικές τιμές»</a:t>
            </a:r>
          </a:p>
          <a:p>
            <a:pPr eaLnBrk="1" hangingPunct="1">
              <a:lnSpc>
                <a:spcPct val="90000"/>
              </a:lnSpc>
              <a:spcAft>
                <a:spcPts val="300"/>
              </a:spcAft>
              <a:defRPr/>
            </a:pPr>
            <a:r>
              <a:rPr lang="el-GR" sz="2000" dirty="0" smtClean="0"/>
              <a:t>Χωρίζω το χώρο της εξόδου της πηγής σε </a:t>
            </a:r>
            <a:r>
              <a:rPr lang="el-GR" sz="2000" i="1" dirty="0" smtClean="0"/>
              <a:t>2</a:t>
            </a:r>
            <a:r>
              <a:rPr lang="en-US" sz="2000" i="1" baseline="30000" dirty="0" err="1" smtClean="0"/>
              <a:t>nR</a:t>
            </a:r>
            <a:r>
              <a:rPr lang="el-GR" sz="2000" dirty="0" smtClean="0"/>
              <a:t> περιοχές</a:t>
            </a:r>
          </a:p>
          <a:p>
            <a:pPr eaLnBrk="1" hangingPunct="1">
              <a:lnSpc>
                <a:spcPct val="90000"/>
              </a:lnSpc>
              <a:spcAft>
                <a:spcPts val="300"/>
              </a:spcAft>
              <a:defRPr/>
            </a:pPr>
            <a:r>
              <a:rPr lang="el-GR" sz="2000" dirty="0" smtClean="0"/>
              <a:t>Κάθε περιοχή συμβολίζεται με το </a:t>
            </a:r>
            <a:r>
              <a:rPr lang="el-GR" sz="2000" dirty="0" smtClean="0">
                <a:solidFill>
                  <a:srgbClr val="0033CC"/>
                </a:solidFill>
              </a:rPr>
              <a:t>δείκτη</a:t>
            </a:r>
            <a:r>
              <a:rPr lang="el-GR" sz="2000" dirty="0" smtClean="0"/>
              <a:t> </a:t>
            </a:r>
            <a:r>
              <a:rPr lang="en-US" sz="2000" i="1" dirty="0" smtClean="0">
                <a:sym typeface="Symbol" pitchFamily="18" charset="2"/>
              </a:rPr>
              <a:t>1</a:t>
            </a:r>
            <a:r>
              <a:rPr lang="el-GR" sz="2000" i="1" dirty="0" smtClean="0">
                <a:sym typeface="Symbol" pitchFamily="18" charset="2"/>
              </a:rPr>
              <a:t> </a:t>
            </a:r>
            <a:r>
              <a:rPr lang="en-US" sz="2000" i="1" dirty="0" err="1" smtClean="0"/>
              <a:t>i</a:t>
            </a:r>
            <a:r>
              <a:rPr lang="el-GR" sz="2000" i="1" dirty="0" smtClean="0">
                <a:sym typeface="Symbol" pitchFamily="18" charset="2"/>
              </a:rPr>
              <a:t>  </a:t>
            </a:r>
            <a:r>
              <a:rPr lang="el-GR" sz="2000" i="1" dirty="0" smtClean="0"/>
              <a:t>2</a:t>
            </a:r>
            <a:r>
              <a:rPr lang="en-US" sz="2000" i="1" baseline="30000" dirty="0" err="1" smtClean="0"/>
              <a:t>nR</a:t>
            </a:r>
            <a:endParaRPr lang="en-US" sz="2000" baseline="30000" dirty="0" smtClean="0"/>
          </a:p>
          <a:p>
            <a:pPr eaLnBrk="1" hangingPunct="1">
              <a:lnSpc>
                <a:spcPct val="90000"/>
              </a:lnSpc>
              <a:spcAft>
                <a:spcPts val="300"/>
              </a:spcAft>
              <a:defRPr/>
            </a:pPr>
            <a:r>
              <a:rPr lang="el-GR" sz="2000" dirty="0" smtClean="0"/>
              <a:t>Η δυαδική αναπαράσταση του δείκτη είναι η κωδικοποίηση της περιοχής</a:t>
            </a: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04048" y="2903682"/>
            <a:ext cx="2914650" cy="31337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9635" y="1417638"/>
            <a:ext cx="4943475" cy="104775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8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Ρυθμός – Παραμόρφωση (2 από 3)</a:t>
            </a:r>
            <a:endParaRPr lang="en-GB" sz="3600" dirty="0" smtClean="0"/>
          </a:p>
        </p:txBody>
      </p:sp>
      <p:sp>
        <p:nvSpPr>
          <p:cNvPr id="499719" name="Rectangle 7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  <a:spcAft>
                <a:spcPts val="1200"/>
              </a:spcAft>
              <a:defRPr/>
            </a:pPr>
            <a:r>
              <a:rPr lang="el-GR" sz="2000" dirty="0" smtClean="0"/>
              <a:t>Όλες οι τιμές της πηγής που ανήκουν σε μια περιοχή αντιστοιχίζονται σε μια αντιπροσωπευτική τιμή</a:t>
            </a:r>
          </a:p>
          <a:p>
            <a:pPr eaLnBrk="1" hangingPunct="1">
              <a:lnSpc>
                <a:spcPct val="150000"/>
              </a:lnSpc>
              <a:spcAft>
                <a:spcPts val="600"/>
              </a:spcAft>
              <a:defRPr/>
            </a:pPr>
            <a:r>
              <a:rPr lang="el-GR" sz="2000" dirty="0" smtClean="0"/>
              <a:t>Αυτή επιλέγεται ώστε να ελαχιστοποιεί τη μέση απόσταση (παραμόρφωση) όλων των τιμών της περιοχής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600"/>
              </a:spcAft>
              <a:defRPr/>
            </a:pPr>
            <a:r>
              <a:rPr lang="el-GR" sz="2000" dirty="0"/>
              <a:t>Κωδικοποιητής και Αποκωδικοποιητής γνωρίζουν την </a:t>
            </a:r>
            <a:r>
              <a:rPr lang="el-GR" sz="2000" dirty="0" err="1"/>
              <a:t>αντιστοίχηση</a:t>
            </a:r>
            <a:endParaRPr lang="el-GR" sz="2000" dirty="0"/>
          </a:p>
          <a:p>
            <a:pPr>
              <a:defRPr/>
            </a:pPr>
            <a:r>
              <a:rPr lang="el-GR" sz="2000" dirty="0">
                <a:solidFill>
                  <a:srgbClr val="0033CC"/>
                </a:solidFill>
              </a:rPr>
              <a:t>Μεγάλο </a:t>
            </a:r>
            <a:r>
              <a:rPr lang="en-US" sz="2000" i="1" dirty="0">
                <a:solidFill>
                  <a:srgbClr val="0033CC"/>
                </a:solidFill>
              </a:rPr>
              <a:t>R</a:t>
            </a:r>
            <a:r>
              <a:rPr lang="en-US" sz="2000" dirty="0">
                <a:solidFill>
                  <a:srgbClr val="0033CC"/>
                </a:solidFill>
              </a:rPr>
              <a:t>:</a:t>
            </a:r>
            <a:r>
              <a:rPr lang="en-US" sz="2000" dirty="0"/>
              <a:t> </a:t>
            </a:r>
            <a:endParaRPr lang="el-GR" sz="2000" dirty="0"/>
          </a:p>
          <a:p>
            <a:pPr lvl="1">
              <a:defRPr/>
            </a:pPr>
            <a:r>
              <a:rPr lang="el-GR" sz="2000" dirty="0"/>
              <a:t>πολλές περιοχές, λεπτή </a:t>
            </a:r>
            <a:r>
              <a:rPr lang="el-GR" sz="2000" dirty="0" err="1"/>
              <a:t>κβάντιση</a:t>
            </a:r>
            <a:endParaRPr lang="el-GR" sz="2000" dirty="0"/>
          </a:p>
          <a:p>
            <a:pPr lvl="1">
              <a:spcAft>
                <a:spcPts val="600"/>
              </a:spcAft>
              <a:defRPr/>
            </a:pPr>
            <a:r>
              <a:rPr lang="el-GR" sz="2000" dirty="0"/>
              <a:t>μικρή παραμόρφωση</a:t>
            </a:r>
          </a:p>
          <a:p>
            <a:pPr>
              <a:defRPr/>
            </a:pPr>
            <a:r>
              <a:rPr lang="el-GR" sz="2000" dirty="0">
                <a:solidFill>
                  <a:srgbClr val="0033CC"/>
                </a:solidFill>
              </a:rPr>
              <a:t>Μικρό </a:t>
            </a:r>
            <a:r>
              <a:rPr lang="en-US" sz="2000" i="1" dirty="0">
                <a:solidFill>
                  <a:srgbClr val="0033CC"/>
                </a:solidFill>
              </a:rPr>
              <a:t>R</a:t>
            </a:r>
            <a:r>
              <a:rPr lang="el-GR" sz="2000" dirty="0">
                <a:solidFill>
                  <a:srgbClr val="0033CC"/>
                </a:solidFill>
              </a:rPr>
              <a:t>:</a:t>
            </a:r>
            <a:r>
              <a:rPr lang="el-GR" sz="2000" dirty="0"/>
              <a:t> </a:t>
            </a:r>
          </a:p>
          <a:p>
            <a:pPr lvl="1">
              <a:defRPr/>
            </a:pPr>
            <a:r>
              <a:rPr lang="el-GR" sz="2000" dirty="0"/>
              <a:t>λίγες περιοχές, πολύ χονδρική </a:t>
            </a:r>
            <a:r>
              <a:rPr lang="el-GR" sz="2000" dirty="0" err="1"/>
              <a:t>κβάντιση</a:t>
            </a:r>
            <a:endParaRPr lang="el-GR" sz="2000" dirty="0"/>
          </a:p>
          <a:p>
            <a:pPr lvl="1">
              <a:defRPr/>
            </a:pPr>
            <a:r>
              <a:rPr lang="el-GR" sz="2000" dirty="0"/>
              <a:t>μεγάλη παραμόρφωση</a:t>
            </a:r>
          </a:p>
          <a:p>
            <a:endParaRPr lang="el-GR" dirty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866092"/>
              </p:ext>
            </p:extLst>
          </p:nvPr>
        </p:nvGraphicFramePr>
        <p:xfrm>
          <a:off x="3491880" y="3068960"/>
          <a:ext cx="360363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4" imgW="152280" imgH="228600" progId="Equation.DSMT4">
                  <p:embed/>
                </p:oleObj>
              </mc:Choice>
              <mc:Fallback>
                <p:oleObj name="Equation" r:id="rId4" imgW="15228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3068960"/>
                        <a:ext cx="360363" cy="538162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Ρυθμός – Παραμόρφωση (3 από 3)</a:t>
            </a:r>
            <a:endParaRPr lang="en-GB" sz="3600" dirty="0" smtClean="0"/>
          </a:p>
        </p:txBody>
      </p:sp>
      <p:sp>
        <p:nvSpPr>
          <p:cNvPr id="408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spcAft>
                <a:spcPts val="600"/>
              </a:spcAft>
              <a:defRPr/>
            </a:pPr>
            <a:r>
              <a:rPr lang="el-GR" sz="2000" dirty="0" smtClean="0"/>
              <a:t>Ακραίες Περιπτώσεις: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Μία περιοχή </a:t>
            </a:r>
            <a:r>
              <a:rPr lang="el-GR" sz="2000" i="1" dirty="0" smtClean="0">
                <a:solidFill>
                  <a:srgbClr val="0033CC"/>
                </a:solidFill>
              </a:rPr>
              <a:t>(</a:t>
            </a:r>
            <a:r>
              <a:rPr lang="en-US" sz="2000" i="1" dirty="0" smtClean="0">
                <a:solidFill>
                  <a:srgbClr val="0033CC"/>
                </a:solidFill>
              </a:rPr>
              <a:t>R=0</a:t>
            </a:r>
            <a:r>
              <a:rPr lang="el-GR" sz="2000" i="1" dirty="0" smtClean="0">
                <a:solidFill>
                  <a:srgbClr val="0033CC"/>
                </a:solidFill>
              </a:rPr>
              <a:t>)</a:t>
            </a:r>
            <a:r>
              <a:rPr lang="el-GR" sz="2000" dirty="0" smtClean="0">
                <a:solidFill>
                  <a:srgbClr val="0033CC"/>
                </a:solidFill>
              </a:rPr>
              <a:t>:</a:t>
            </a:r>
            <a:r>
              <a:rPr lang="el-GR" sz="2000" dirty="0" smtClean="0"/>
              <a:t> το σημείο είναι το κέντρο μάζας του χώρου της πηγής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Μέγιστο </a:t>
            </a:r>
            <a:r>
              <a:rPr lang="en-US" sz="2000" i="1" dirty="0" smtClean="0">
                <a:solidFill>
                  <a:srgbClr val="0033CC"/>
                </a:solidFill>
              </a:rPr>
              <a:t>R</a:t>
            </a:r>
            <a:r>
              <a:rPr lang="en-US" sz="2000" dirty="0" smtClean="0">
                <a:solidFill>
                  <a:srgbClr val="0033CC"/>
                </a:solidFill>
              </a:rPr>
              <a:t>:</a:t>
            </a:r>
            <a:r>
              <a:rPr lang="el-GR" sz="2000" dirty="0" smtClean="0"/>
              <a:t> κάθε περιοχή περιλαμβάνει μία τιμή εξόδου, μηδενική παραμόρφωση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Συνάρτηση Ρυθμού Παραμόρφωσης: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l-GR" sz="2000" dirty="0" smtClean="0"/>
              <a:t>Ποιος είναι ο ελάχιστος </a:t>
            </a:r>
            <a:r>
              <a:rPr lang="en-US" sz="2000" i="1" dirty="0" smtClean="0"/>
              <a:t>R</a:t>
            </a:r>
            <a:r>
              <a:rPr lang="en-US" sz="2000" dirty="0" smtClean="0"/>
              <a:t> </a:t>
            </a:r>
            <a:r>
              <a:rPr lang="el-GR" sz="2000" dirty="0" smtClean="0"/>
              <a:t>για μια επιθυμητή </a:t>
            </a:r>
            <a:r>
              <a:rPr lang="en-US" sz="2000" i="1" dirty="0" smtClean="0"/>
              <a:t>D</a:t>
            </a:r>
            <a:r>
              <a:rPr lang="el-GR" sz="2000" dirty="0" smtClean="0"/>
              <a:t>;</a:t>
            </a:r>
            <a:endParaRPr lang="en-US" sz="2000" dirty="0" smtClean="0"/>
          </a:p>
          <a:p>
            <a:pPr lvl="1" eaLnBrk="1" hangingPunct="1">
              <a:spcAft>
                <a:spcPts val="600"/>
              </a:spcAft>
              <a:defRPr/>
            </a:pPr>
            <a:r>
              <a:rPr lang="el-GR" sz="2000" dirty="0" smtClean="0"/>
              <a:t>Ποια είναι η ελάχιστη </a:t>
            </a:r>
            <a:r>
              <a:rPr lang="en-US" sz="2000" i="1" dirty="0" smtClean="0"/>
              <a:t>D</a:t>
            </a:r>
            <a:r>
              <a:rPr lang="en-US" sz="2000" dirty="0" smtClean="0"/>
              <a:t> </a:t>
            </a:r>
            <a:r>
              <a:rPr lang="el-GR" sz="2000" dirty="0" smtClean="0"/>
              <a:t>για ένα επιθυμητό </a:t>
            </a:r>
            <a:r>
              <a:rPr lang="en-US" sz="2000" i="1" dirty="0" smtClean="0"/>
              <a:t>R</a:t>
            </a:r>
            <a:r>
              <a:rPr lang="el-GR" sz="2000" dirty="0" smtClean="0"/>
              <a:t>;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l-GR" sz="2000" dirty="0" smtClean="0"/>
              <a:t>Όλα αυτά είναι </a:t>
            </a:r>
            <a:r>
              <a:rPr lang="el-GR" sz="2000" dirty="0" smtClean="0">
                <a:solidFill>
                  <a:srgbClr val="0033CC"/>
                </a:solidFill>
              </a:rPr>
              <a:t>θεμελιώδη όρια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l-GR" sz="2000" dirty="0" smtClean="0"/>
              <a:t>ισχύουν ασυμπτωτικά όταν </a:t>
            </a:r>
            <a:r>
              <a:rPr lang="en-US" sz="2000" i="1" dirty="0" smtClean="0"/>
              <a:t>n</a:t>
            </a:r>
            <a:r>
              <a:rPr lang="el-GR" sz="2000" i="1" dirty="0" smtClean="0">
                <a:sym typeface="Symbol" pitchFamily="18" charset="2"/>
              </a:rPr>
              <a:t></a:t>
            </a:r>
            <a:endParaRPr lang="en-GB" sz="2000" i="1" dirty="0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Δυαδική Διακριτή Πηγή (1 από 2)</a:t>
            </a:r>
            <a:endParaRPr lang="en-GB" sz="36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603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90000"/>
                  </a:lnSpc>
                  <a:defRPr/>
                </a:pPr>
                <a:r>
                  <a:rPr lang="el-GR" sz="2400" dirty="0"/>
                  <a:t>Πηγή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0" dirty="0" smtClean="0">
                        <a:latin typeface="Cambria Math" panose="02040503050406030204" pitchFamily="18" charset="0"/>
                      </a:rPr>
                      <m:t>Φ</m:t>
                    </m:r>
                    <m:r>
                      <a:rPr lang="el-GR" sz="2400" i="1" dirty="0">
                        <a:latin typeface="Cambria Math" panose="02040503050406030204" pitchFamily="18" charset="0"/>
                      </a:rPr>
                      <m:t>={0,1}</m:t>
                    </m:r>
                  </m:oMath>
                </a14:m>
                <a:r>
                  <a:rPr lang="el-GR" sz="2400" dirty="0"/>
                  <a:t>, με πιθανότητες εμφάνισης </a:t>
                </a:r>
                <a14:m>
                  <m:oMath xmlns:m="http://schemas.openxmlformats.org/officeDocument/2006/math">
                    <m:r>
                      <a:rPr lang="el-GR" sz="2400" i="1" dirty="0" smtClean="0">
                        <a:latin typeface="Cambria Math" panose="02040503050406030204" pitchFamily="18" charset="0"/>
                      </a:rPr>
                      <m:t>{1−</m:t>
                    </m:r>
                    <m:r>
                      <a:rPr lang="en-US" sz="2400" i="1" dirty="0" err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400" i="1" dirty="0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 dirty="0" err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l-GR" sz="2400" i="1" dirty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400" dirty="0"/>
              </a:p>
              <a:p>
                <a:pPr>
                  <a:lnSpc>
                    <a:spcPct val="90000"/>
                  </a:lnSpc>
                  <a:defRPr/>
                </a:pPr>
                <a:r>
                  <a:rPr lang="el-GR" sz="2400" dirty="0"/>
                  <a:t>Εάν η μετρική παραμόρφωσης είναι η </a:t>
                </a:r>
                <a:r>
                  <a:rPr lang="en-US" sz="2400" dirty="0"/>
                  <a:t>Hamming</a:t>
                </a:r>
                <a:r>
                  <a:rPr lang="el-GR" sz="2400" dirty="0"/>
                  <a:t> τότε μπορεί να δειχθεί ότι:</a:t>
                </a:r>
                <a:endParaRPr lang="en-GB" sz="2400" dirty="0"/>
              </a:p>
              <a:p>
                <a:pPr eaLnBrk="1" hangingPunct="1">
                  <a:defRPr/>
                </a:pPr>
                <a:endParaRPr lang="el-GR" sz="2400" dirty="0" smtClean="0"/>
              </a:p>
            </p:txBody>
          </p:sp>
        </mc:Choice>
        <mc:Fallback xmlns="">
          <p:sp>
            <p:nvSpPr>
              <p:cNvPr id="40960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4"/>
                <a:stretch>
                  <a:fillRect l="-963" t="-188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5370995"/>
              </p:ext>
            </p:extLst>
          </p:nvPr>
        </p:nvGraphicFramePr>
        <p:xfrm>
          <a:off x="1475656" y="3140968"/>
          <a:ext cx="6492875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quation" r:id="rId5" imgW="3517560" imgH="507960" progId="Equation.DSMT4">
                  <p:embed/>
                </p:oleObj>
              </mc:Choice>
              <mc:Fallback>
                <p:oleObj name="Equation" r:id="rId5" imgW="351756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3140968"/>
                        <a:ext cx="6492875" cy="931862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 descr="fig6_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67200"/>
            <a:ext cx="5832648" cy="4238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Δυαδική Διακριτή Πηγή (2 από 2)</a:t>
            </a:r>
            <a:endParaRPr lang="en-GB" sz="36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603" name="Rectangle 3"/>
              <p:cNvSpPr>
                <a:spLocks noGrp="1" noChangeArrowheads="1"/>
              </p:cNvSpPr>
              <p:nvPr>
                <p:ph sz="half" idx="1"/>
              </p:nvPr>
            </p:nvSpPr>
            <p:spPr>
              <a:xfrm>
                <a:off x="5445371" y="1700808"/>
                <a:ext cx="3250704" cy="4525963"/>
              </a:xfrm>
            </p:spPr>
            <p:txBody>
              <a:bodyPr>
                <a:normAutofit/>
              </a:bodyPr>
              <a:lstStyle/>
              <a:p>
                <a:pPr eaLnBrk="1" hangingPunct="1">
                  <a:defRPr/>
                </a:pPr>
                <a:r>
                  <a:rPr lang="el-GR" sz="2000" dirty="0" smtClean="0"/>
                  <a:t>Βρίσκουμε το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l-GR" sz="2000" dirty="0" smtClean="0"/>
                  <a:t>για δεδομένη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l-GR" sz="2000" dirty="0" smtClean="0"/>
                  <a:t>(ή ισοδύναμα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l-GR" sz="2000" dirty="0" smtClean="0"/>
                  <a:t>) </a:t>
                </a:r>
              </a:p>
              <a:p>
                <a:pPr eaLnBrk="1" hangingPunct="1">
                  <a:defRPr/>
                </a:pPr>
                <a:r>
                  <a:rPr lang="el-GR" sz="2000" dirty="0" smtClean="0"/>
                  <a:t>Αντίστροφα, βρίσκουμε το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l-GR" sz="2000" dirty="0" smtClean="0"/>
                  <a:t>για δεδομένο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US" sz="2000" dirty="0" smtClean="0"/>
              </a:p>
              <a:p>
                <a:pPr eaLnBrk="1" hangingPunct="1">
                  <a:defRPr/>
                </a:pPr>
                <a:r>
                  <a:rPr lang="el-GR" sz="2000" dirty="0" smtClean="0">
                    <a:solidFill>
                      <a:srgbClr val="0033CC"/>
                    </a:solidFill>
                  </a:rPr>
                  <a:t>Ερώτηση:</a:t>
                </a:r>
                <a:r>
                  <a:rPr lang="el-GR" sz="2000" dirty="0" smtClean="0"/>
                  <a:t> Τι συμβαίνει</a:t>
                </a:r>
              </a:p>
              <a:p>
                <a:pPr lvl="1" eaLnBrk="1" hangingPunct="1">
                  <a:defRPr/>
                </a:pPr>
                <a:r>
                  <a:rPr lang="el-GR" sz="2000" dirty="0" smtClean="0"/>
                  <a:t>για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l-GR" sz="2000" dirty="0" smtClean="0"/>
                  <a:t>;</a:t>
                </a:r>
              </a:p>
              <a:p>
                <a:pPr lvl="1" eaLnBrk="1" hangingPunct="1">
                  <a:defRPr/>
                </a:pPr>
                <a:r>
                  <a:rPr lang="el-GR" sz="2000" dirty="0" smtClean="0"/>
                  <a:t>για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l-GR" sz="2000" dirty="0" smtClean="0"/>
                  <a:t>;</a:t>
                </a:r>
              </a:p>
            </p:txBody>
          </p:sp>
        </mc:Choice>
        <mc:Fallback xmlns="">
          <p:sp>
            <p:nvSpPr>
              <p:cNvPr id="40960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5445371" y="1700808"/>
                <a:ext cx="3250704" cy="4525963"/>
              </a:xfrm>
              <a:blipFill rotWithShape="0">
                <a:blip r:embed="rId4"/>
                <a:stretch>
                  <a:fillRect l="-1685" t="-67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4852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 smtClean="0"/>
              <a:t>Gaussian </a:t>
            </a:r>
            <a:r>
              <a:rPr lang="el-GR" sz="3600" dirty="0" smtClean="0"/>
              <a:t>Πηγή (1 από 2)</a:t>
            </a:r>
            <a:endParaRPr lang="en-GB" sz="36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0627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64156" y="1556793"/>
                <a:ext cx="8229600" cy="3888432"/>
              </a:xfrm>
            </p:spPr>
            <p:txBody>
              <a:bodyPr>
                <a:normAutofit/>
              </a:bodyPr>
              <a:lstStyle/>
              <a:p>
                <a:pPr eaLnBrk="1" hangingPunct="1">
                  <a:defRPr/>
                </a:pPr>
                <a:r>
                  <a:rPr lang="el-GR" sz="2400" dirty="0" smtClean="0"/>
                  <a:t>Έστω πηγή με συνεχές αλφάβητο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(0,</m:t>
                    </m:r>
                    <m:r>
                      <a:rPr lang="el-GR" sz="2400" i="1" dirty="0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l-GR" sz="2400" i="1" baseline="30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sz="2400" i="1" dirty="0" smtClean="0"/>
              </a:p>
              <a:p>
                <a:pPr eaLnBrk="1" hangingPunct="1">
                  <a:defRPr/>
                </a:pPr>
                <a:r>
                  <a:rPr lang="el-GR" sz="2400" dirty="0" smtClean="0"/>
                  <a:t>Εάν η μετρική παραμόρφωσης είναι το μέσο Τετραγωνικό Σφάλμα τότε:</a:t>
                </a:r>
                <a:endParaRPr lang="en-GB" sz="2400" dirty="0" smtClean="0"/>
              </a:p>
            </p:txBody>
          </p:sp>
        </mc:Choice>
        <mc:Fallback xmlns="">
          <p:sp>
            <p:nvSpPr>
              <p:cNvPr id="41062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4156" y="1556793"/>
                <a:ext cx="8229600" cy="3888432"/>
              </a:xfrm>
              <a:blipFill rotWithShape="0">
                <a:blip r:embed="rId4"/>
                <a:stretch>
                  <a:fillRect l="-963" t="-125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14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211568"/>
              </p:ext>
            </p:extLst>
          </p:nvPr>
        </p:nvGraphicFramePr>
        <p:xfrm>
          <a:off x="2613819" y="3356992"/>
          <a:ext cx="3916362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5" imgW="2120760" imgH="660240" progId="Equation.DSMT4">
                  <p:embed/>
                </p:oleObj>
              </mc:Choice>
              <mc:Fallback>
                <p:oleObj name="Equation" r:id="rId5" imgW="2120760" imgH="6602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3819" y="3356992"/>
                        <a:ext cx="3916362" cy="121285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 smtClean="0"/>
              <a:t>Gaussian </a:t>
            </a:r>
            <a:r>
              <a:rPr lang="el-GR" sz="3600" dirty="0" smtClean="0"/>
              <a:t>Πηγή (2 από 2)</a:t>
            </a:r>
            <a:endParaRPr lang="en-GB" sz="36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228184" y="1600201"/>
            <a:ext cx="2458616" cy="420486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l-GR" sz="2400" dirty="0">
                <a:solidFill>
                  <a:srgbClr val="0033CC"/>
                </a:solidFill>
              </a:rPr>
              <a:t>Ερώτηση:</a:t>
            </a:r>
            <a:r>
              <a:rPr lang="el-GR" sz="2400" dirty="0"/>
              <a:t> Τι συμβαίνει</a:t>
            </a:r>
          </a:p>
          <a:p>
            <a:pPr lvl="1">
              <a:spcAft>
                <a:spcPts val="600"/>
              </a:spcAft>
              <a:buClr>
                <a:schemeClr val="tx1"/>
              </a:buClr>
              <a:buFontTx/>
              <a:buChar char="–"/>
              <a:defRPr/>
            </a:pPr>
            <a:r>
              <a:rPr lang="el-GR" dirty="0"/>
              <a:t>για </a:t>
            </a:r>
            <a:r>
              <a:rPr lang="en-US" i="1" dirty="0"/>
              <a:t>D=0</a:t>
            </a:r>
            <a:r>
              <a:rPr lang="el-GR" dirty="0"/>
              <a:t>;</a:t>
            </a:r>
          </a:p>
          <a:p>
            <a:pPr lvl="1">
              <a:spcAft>
                <a:spcPts val="600"/>
              </a:spcAft>
              <a:buClr>
                <a:schemeClr val="tx1"/>
              </a:buClr>
              <a:buFontTx/>
              <a:buChar char="–"/>
              <a:defRPr/>
            </a:pPr>
            <a:r>
              <a:rPr lang="el-GR" dirty="0"/>
              <a:t>για </a:t>
            </a:r>
            <a:r>
              <a:rPr lang="en-US" i="1" dirty="0"/>
              <a:t>D=</a:t>
            </a:r>
            <a:r>
              <a:rPr lang="el-GR" i="1" dirty="0"/>
              <a:t>σ</a:t>
            </a:r>
            <a:r>
              <a:rPr lang="el-GR" i="1" baseline="30000" dirty="0"/>
              <a:t>2</a:t>
            </a:r>
            <a:r>
              <a:rPr lang="el-GR" dirty="0"/>
              <a:t>;</a:t>
            </a:r>
          </a:p>
          <a:p>
            <a:endParaRPr lang="el-GR" sz="2400" dirty="0"/>
          </a:p>
        </p:txBody>
      </p:sp>
      <p:pic>
        <p:nvPicPr>
          <p:cNvPr id="11" name="Picture 5" descr="fig6_9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1" y="1600200"/>
            <a:ext cx="5626968" cy="4204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7679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Συνάρτηση Παραμόρφωσης - Ρυθμού</a:t>
            </a:r>
            <a:endParaRPr lang="en-GB" sz="3600" dirty="0" smtClean="0"/>
          </a:p>
        </p:txBody>
      </p:sp>
      <p:sp>
        <p:nvSpPr>
          <p:cNvPr id="40755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Ερώτημα: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l-GR" sz="2000" dirty="0" smtClean="0"/>
              <a:t>πόσο μειώνεται η παραμόρφωση αν αυξήσω το ρυθμό κατά </a:t>
            </a:r>
            <a:r>
              <a:rPr lang="en-US" sz="2000" dirty="0" smtClean="0"/>
              <a:t>1bit/</a:t>
            </a:r>
            <a:r>
              <a:rPr lang="el-GR" sz="2000" dirty="0" smtClean="0"/>
              <a:t>έξοδο;</a:t>
            </a:r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Απάντηση:</a:t>
            </a:r>
          </a:p>
          <a:p>
            <a:pPr lvl="1" eaLnBrk="1" hangingPunct="1">
              <a:defRPr/>
            </a:pPr>
            <a:r>
              <a:rPr lang="el-GR" sz="2000" dirty="0" smtClean="0"/>
              <a:t>χρειαζόμαστε την </a:t>
            </a:r>
            <a:r>
              <a:rPr lang="el-GR" sz="2000" dirty="0" smtClean="0">
                <a:solidFill>
                  <a:srgbClr val="0033CC"/>
                </a:solidFill>
              </a:rPr>
              <a:t>αντίστροφη συνάρτηση</a:t>
            </a:r>
            <a:r>
              <a:rPr lang="el-GR" sz="2000" dirty="0" smtClean="0"/>
              <a:t> της </a:t>
            </a:r>
            <a:r>
              <a:rPr lang="en-US" sz="2000" i="1" dirty="0" smtClean="0"/>
              <a:t>R(D)</a:t>
            </a:r>
            <a:r>
              <a:rPr lang="en-US" sz="2000" dirty="0" smtClean="0"/>
              <a:t>,</a:t>
            </a:r>
            <a:r>
              <a:rPr lang="el-GR" sz="2000" dirty="0" smtClean="0"/>
              <a:t> που είναι η </a:t>
            </a:r>
            <a:r>
              <a:rPr lang="el-GR" sz="2000" dirty="0" smtClean="0">
                <a:solidFill>
                  <a:srgbClr val="0033CC"/>
                </a:solidFill>
              </a:rPr>
              <a:t>συνάρτηση παραμόρφωσης - ρυθμού</a:t>
            </a:r>
            <a:r>
              <a:rPr lang="el-GR" sz="2000" dirty="0" smtClean="0"/>
              <a:t> </a:t>
            </a:r>
            <a:r>
              <a:rPr lang="en-US" sz="2000" i="1" dirty="0" smtClean="0"/>
              <a:t>D(R)</a:t>
            </a:r>
            <a:endParaRPr lang="el-GR" sz="2000" i="1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el-GR" sz="2000" dirty="0">
                <a:solidFill>
                  <a:srgbClr val="0033CC"/>
                </a:solidFill>
              </a:rPr>
              <a:t>Παράδειγμα: </a:t>
            </a:r>
            <a:r>
              <a:rPr lang="en-US" sz="2000" dirty="0">
                <a:solidFill>
                  <a:srgbClr val="0033CC"/>
                </a:solidFill>
              </a:rPr>
              <a:t> </a:t>
            </a:r>
            <a:endParaRPr lang="el-GR" sz="2000" dirty="0">
              <a:solidFill>
                <a:srgbClr val="0033CC"/>
              </a:solidFill>
            </a:endParaRPr>
          </a:p>
          <a:p>
            <a:pPr lvl="1">
              <a:defRPr/>
            </a:pPr>
            <a:r>
              <a:rPr lang="en-US" sz="2000" dirty="0"/>
              <a:t>Gaussian </a:t>
            </a:r>
            <a:r>
              <a:rPr lang="el-GR" sz="2000" dirty="0"/>
              <a:t>πηγή</a:t>
            </a:r>
          </a:p>
          <a:p>
            <a:pPr lvl="1">
              <a:defRPr/>
            </a:pPr>
            <a:r>
              <a:rPr lang="el-GR" sz="2000" dirty="0"/>
              <a:t>παραμόρφωση τετραγωνικού </a:t>
            </a:r>
            <a:r>
              <a:rPr lang="el-GR" sz="2000" dirty="0" smtClean="0"/>
              <a:t>σφάλματος</a:t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/>
          </a:p>
          <a:p>
            <a:pPr lvl="1">
              <a:defRPr/>
            </a:pPr>
            <a:endParaRPr lang="el-GR" sz="2000" dirty="0"/>
          </a:p>
          <a:p>
            <a:pPr lvl="1">
              <a:defRPr/>
            </a:pPr>
            <a:endParaRPr lang="el-GR" sz="2000" dirty="0"/>
          </a:p>
          <a:p>
            <a:pPr lvl="1">
              <a:defRPr/>
            </a:pPr>
            <a:endParaRPr lang="el-GR" sz="2000" dirty="0"/>
          </a:p>
          <a:p>
            <a:pPr lvl="1">
              <a:defRPr/>
            </a:pPr>
            <a:r>
              <a:rPr lang="el-GR" sz="2000" dirty="0"/>
              <a:t>αύξηση κατά </a:t>
            </a:r>
            <a:r>
              <a:rPr lang="en-US" sz="2000" dirty="0"/>
              <a:t>1bit/</a:t>
            </a:r>
            <a:r>
              <a:rPr lang="el-GR" sz="2000" dirty="0"/>
              <a:t>έξοδο</a:t>
            </a:r>
          </a:p>
          <a:p>
            <a:pPr lvl="1">
              <a:defRPr/>
            </a:pPr>
            <a:r>
              <a:rPr lang="el-GR" sz="2000" dirty="0" err="1"/>
              <a:t>υποτετραπλασιάζει</a:t>
            </a:r>
            <a:r>
              <a:rPr lang="el-GR" sz="2000" dirty="0"/>
              <a:t> την </a:t>
            </a:r>
            <a:r>
              <a:rPr lang="en-US" sz="2000" i="1" dirty="0"/>
              <a:t>D</a:t>
            </a:r>
            <a:r>
              <a:rPr lang="en-US" sz="2000" dirty="0"/>
              <a:t> </a:t>
            </a:r>
            <a:r>
              <a:rPr lang="el-GR" sz="2000" dirty="0"/>
              <a:t>(μείωση 6</a:t>
            </a:r>
            <a:r>
              <a:rPr lang="en-US" sz="2000" dirty="0"/>
              <a:t>dB</a:t>
            </a:r>
            <a:r>
              <a:rPr lang="el-GR" sz="2000" dirty="0"/>
              <a:t>)</a:t>
            </a:r>
          </a:p>
          <a:p>
            <a:pPr>
              <a:defRPr/>
            </a:pPr>
            <a:endParaRPr lang="en-GB" sz="2000" dirty="0"/>
          </a:p>
          <a:p>
            <a:endParaRPr lang="el-GR" dirty="0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0548280"/>
              </p:ext>
            </p:extLst>
          </p:nvPr>
        </p:nvGraphicFramePr>
        <p:xfrm>
          <a:off x="5576887" y="3212976"/>
          <a:ext cx="2181225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Equation" r:id="rId4" imgW="1180800" imgH="419040" progId="Equation.DSMT4">
                  <p:embed/>
                </p:oleObj>
              </mc:Choice>
              <mc:Fallback>
                <p:oleObj name="Equation" r:id="rId4" imgW="118080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6887" y="3212976"/>
                        <a:ext cx="2181225" cy="769938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211895"/>
              </p:ext>
            </p:extLst>
          </p:nvPr>
        </p:nvGraphicFramePr>
        <p:xfrm>
          <a:off x="5706267" y="4373212"/>
          <a:ext cx="192246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2" name="Equation" r:id="rId6" imgW="1041120" imgH="253800" progId="Equation.DSMT4">
                  <p:embed/>
                </p:oleObj>
              </mc:Choice>
              <mc:Fallback>
                <p:oleObj name="Equation" r:id="rId6" imgW="1041120" imgH="253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6267" y="4373212"/>
                        <a:ext cx="1922463" cy="466725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</a:t>
            </a:r>
            <a:r>
              <a:rPr lang="el-GR" smtClean="0"/>
              <a:t>Ενότητας 5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264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Σκοποί  ενότητας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/>
            <a:r>
              <a:rPr lang="el-GR" sz="2400" dirty="0" smtClean="0"/>
              <a:t>Περιγραφή εννοιών από τη Θεωρία Ρυθμού-Παραμόρφωσης, όπως είδη παραμόρφωσης σήματος, θεώρημα </a:t>
            </a:r>
            <a:r>
              <a:rPr lang="el-GR" sz="2400" smtClean="0"/>
              <a:t>και συνάρτησης παραμόρφωσης.</a:t>
            </a:r>
            <a:endParaRPr lang="el-GR" sz="24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80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Πατρών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72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48247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l-GR" sz="2000" dirty="0" smtClean="0"/>
              <a:t>1.00. </a:t>
            </a:r>
            <a:endParaRPr lang="el-GR" sz="2000" dirty="0"/>
          </a:p>
        </p:txBody>
      </p:sp>
      <p:sp>
        <p:nvSpPr>
          <p:cNvPr id="6" name="Ορθογώνιο 5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73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Copyright Πανεπιστήμιο Πατρών</a:t>
            </a:r>
            <a:r>
              <a:rPr lang="en-US" sz="2000" dirty="0"/>
              <a:t>, </a:t>
            </a:r>
            <a:r>
              <a:rPr lang="el-GR" sz="2000" dirty="0"/>
              <a:t>Κώστας Μπερμπερίδης. </a:t>
            </a:r>
            <a:r>
              <a:rPr lang="el-GR" sz="2000" dirty="0" smtClean="0"/>
              <a:t>«Ψηφιακές Τηλεπικοινωνίες</a:t>
            </a:r>
            <a:r>
              <a:rPr lang="el-GR" sz="2000" dirty="0"/>
              <a:t>». Έκδοση: 1.0. Πάτρα 2015. Διαθέσιμο από τη δικτυακή διεύθυνση: </a:t>
            </a:r>
            <a:r>
              <a:rPr lang="en-US" sz="2000" dirty="0"/>
              <a:t>https://eclass.upatras.gr/courses/CEID1110/</a:t>
            </a:r>
            <a:r>
              <a:rPr lang="el-GR" sz="2000" dirty="0"/>
              <a:t>.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13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5"/>
            <a:ext cx="8928992" cy="10891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600" dirty="0" smtClean="0"/>
              <a:t>Το </a:t>
            </a:r>
            <a:r>
              <a:rPr lang="el-GR" sz="16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600" dirty="0" err="1"/>
              <a:t>κ.λ.π</a:t>
            </a:r>
            <a:r>
              <a:rPr lang="el-GR" sz="16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1600" dirty="0" smtClean="0"/>
              <a:t>».                     </a:t>
            </a:r>
          </a:p>
          <a:p>
            <a:pPr marL="0" indent="0">
              <a:buNone/>
            </a:pPr>
            <a:endParaRPr lang="el-GR" sz="16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06084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636912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l">
              <a:buNone/>
            </a:pPr>
            <a:r>
              <a:rPr lang="el-GR" sz="1800" dirty="0">
                <a:latin typeface="+mn-lt"/>
              </a:rPr>
              <a:t>[1] http://creativecommons.org/licenses/by-nc-sa/4.0/ </a:t>
            </a:r>
          </a:p>
          <a:p>
            <a:pPr algn="l">
              <a:buNone/>
            </a:pPr>
            <a:r>
              <a:rPr lang="el-GR" sz="1800" dirty="0">
                <a:latin typeface="+mn-lt"/>
              </a:rPr>
              <a:t>Ως </a:t>
            </a:r>
            <a:r>
              <a:rPr lang="el-GR" sz="1800" b="1" dirty="0">
                <a:latin typeface="+mn-lt"/>
              </a:rPr>
              <a:t>Μη Εμπορική</a:t>
            </a:r>
            <a:r>
              <a:rPr lang="el-GR" sz="1800" dirty="0">
                <a:latin typeface="+mn-lt"/>
              </a:rPr>
              <a:t> ορίζεται η χρήση: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800" dirty="0" err="1">
                <a:latin typeface="+mn-lt"/>
              </a:rPr>
              <a:t>αδειοδόχο</a:t>
            </a:r>
            <a:endParaRPr lang="el-GR" sz="1800" dirty="0">
              <a:latin typeface="+mn-lt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δεν προσπορίζει στο διανομέα του έργου και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 err="1">
                <a:latin typeface="+mn-lt"/>
              </a:rPr>
              <a:t>αδειοδόχο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sz="1800" dirty="0" smtClean="0">
                <a:latin typeface="+mn-lt"/>
              </a:rPr>
              <a:t>τόπο</a:t>
            </a:r>
            <a:endParaRPr lang="en-US" sz="1800" dirty="0" smtClean="0">
              <a:latin typeface="+mn-lt"/>
            </a:endParaRPr>
          </a:p>
          <a:p>
            <a:pPr algn="l">
              <a:buNone/>
            </a:pPr>
            <a:endParaRPr lang="el-GR" sz="1800" dirty="0" smtClean="0">
              <a:latin typeface="+mn-lt"/>
            </a:endParaRPr>
          </a:p>
          <a:p>
            <a:pPr algn="l">
              <a:buNone/>
            </a:pPr>
            <a:r>
              <a:rPr lang="el-GR" sz="1800" dirty="0" smtClean="0">
                <a:latin typeface="+mn-lt"/>
              </a:rPr>
              <a:t>Ο </a:t>
            </a:r>
            <a:r>
              <a:rPr lang="el-GR" sz="1800" dirty="0">
                <a:latin typeface="+mn-lt"/>
              </a:rPr>
              <a:t>δικαιούχος μπορεί να παρέχει στον </a:t>
            </a:r>
            <a:r>
              <a:rPr lang="el-GR" sz="1800" dirty="0" err="1">
                <a:latin typeface="+mn-lt"/>
              </a:rPr>
              <a:t>αδειοδόχο</a:t>
            </a:r>
            <a:r>
              <a:rPr lang="el-GR" sz="1800" dirty="0">
                <a:latin typeface="+mn-lt"/>
              </a:rPr>
              <a:t> ξεχωριστή άδεια να χρησιμοποιεί το έργο για εμπορική χρήση, εφόσον αυτό του ζητηθεί</a:t>
            </a:r>
            <a:r>
              <a:rPr lang="el-GR" sz="1800" dirty="0" smtClean="0">
                <a:latin typeface="+mn-lt"/>
              </a:rPr>
              <a:t>.</a:t>
            </a:r>
            <a:endParaRPr lang="el-G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139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16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έργων:</a:t>
            </a:r>
          </a:p>
          <a:p>
            <a:r>
              <a:rPr lang="el-GR" sz="2000" dirty="0"/>
              <a:t>Οι εικόνες στις διαφάνειες </a:t>
            </a:r>
            <a:r>
              <a:rPr lang="el-GR" sz="2000" dirty="0" smtClean="0"/>
              <a:t>9</a:t>
            </a:r>
            <a:r>
              <a:rPr lang="en-US" sz="2000" dirty="0" smtClean="0"/>
              <a:t> </a:t>
            </a:r>
            <a:r>
              <a:rPr lang="el-GR" sz="2000" dirty="0"/>
              <a:t>και </a:t>
            </a:r>
            <a:r>
              <a:rPr lang="el-GR" sz="2000" dirty="0" smtClean="0"/>
              <a:t>15</a:t>
            </a:r>
            <a:r>
              <a:rPr lang="en-US" sz="2000" dirty="0" smtClean="0"/>
              <a:t> </a:t>
            </a:r>
            <a:r>
              <a:rPr lang="el-GR" sz="2000" dirty="0"/>
              <a:t>έχουν δημιουργηθεί με βάση αντίστοιχες εικόνες στο βιβλίο «Συστήματα Τηλεπικοινωνιών», </a:t>
            </a:r>
            <a:r>
              <a:rPr lang="en-US" sz="2000" dirty="0"/>
              <a:t>J. G. </a:t>
            </a:r>
            <a:r>
              <a:rPr lang="en-US" sz="2000" dirty="0" err="1"/>
              <a:t>Proakis</a:t>
            </a:r>
            <a:r>
              <a:rPr lang="el-GR" sz="2000" dirty="0"/>
              <a:t>, </a:t>
            </a:r>
            <a:r>
              <a:rPr lang="en-US" sz="2000" dirty="0"/>
              <a:t>M. </a:t>
            </a:r>
            <a:r>
              <a:rPr lang="en-US" sz="2000" dirty="0" err="1"/>
              <a:t>Salehi</a:t>
            </a:r>
            <a:r>
              <a:rPr lang="en-US" sz="2000" dirty="0"/>
              <a:t>, </a:t>
            </a:r>
            <a:r>
              <a:rPr lang="el-GR" sz="2000" dirty="0"/>
              <a:t>Εθνικό και Καποδιστριακό Πανεπιστήμιο Αθηνών (Μετάφραση-Επιμέλεια: Καρούμπαλος Κ. και Ζέρβας Ε., Καραμπογιάς Σ., </a:t>
            </a:r>
            <a:r>
              <a:rPr lang="el-GR" sz="2000" dirty="0" err="1"/>
              <a:t>Σαγκριώτης</a:t>
            </a:r>
            <a:r>
              <a:rPr lang="el-GR" sz="2000" dirty="0"/>
              <a:t> Ε.)</a:t>
            </a:r>
            <a:endParaRPr lang="en-US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83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</p:spPr>
        <p:txBody>
          <a:bodyPr>
            <a:normAutofit/>
          </a:bodyPr>
          <a:lstStyle/>
          <a:p>
            <a:r>
              <a:rPr lang="el-GR" sz="3600" dirty="0" smtClean="0"/>
              <a:t>Περιεχόμενα ενότητας</a:t>
            </a:r>
            <a:endParaRPr lang="el-GR" sz="36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Παραμόρφωση Λαμβανόμενου Σήματος</a:t>
            </a:r>
          </a:p>
          <a:p>
            <a:r>
              <a:rPr lang="el-GR" sz="2400" dirty="0"/>
              <a:t>Θεώρημα Ρυθμού-Παραμόρφωσης</a:t>
            </a:r>
          </a:p>
          <a:p>
            <a:r>
              <a:rPr lang="el-GR" sz="2400" dirty="0"/>
              <a:t>Συνάρτηση Παραμόρφωσης - Ρυθμού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29154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Θεωρία Ρυθμού-Παραμόρφωσης</a:t>
            </a:r>
            <a:endParaRPr lang="en-GB" sz="3600" dirty="0" smtClean="0"/>
          </a:p>
        </p:txBody>
      </p:sp>
      <p:sp>
        <p:nvSpPr>
          <p:cNvPr id="3901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2420888"/>
            <a:ext cx="4038600" cy="37052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Πιθανά Προβλήματα</a:t>
            </a:r>
            <a:r>
              <a:rPr lang="el-GR" sz="2000" dirty="0" smtClean="0"/>
              <a:t>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     &gt; σε διακριτή πηγή</a:t>
            </a:r>
            <a:r>
              <a:rPr lang="el-GR" sz="2000" dirty="0" smtClean="0"/>
              <a:t>:</a:t>
            </a:r>
          </a:p>
          <a:p>
            <a:pPr lvl="1" eaLnBrk="1" hangingPunct="1">
              <a:defRPr/>
            </a:pPr>
            <a:r>
              <a:rPr lang="el-GR" sz="2000" dirty="0" smtClean="0"/>
              <a:t>η πηγή να έχει πολύ μεγάλη εντροπία</a:t>
            </a:r>
            <a:r>
              <a:rPr lang="en-US" sz="2000" dirty="0" smtClean="0"/>
              <a:t> (</a:t>
            </a:r>
            <a:r>
              <a:rPr lang="el-GR" sz="2000" dirty="0" smtClean="0"/>
              <a:t>πολλά </a:t>
            </a:r>
            <a:r>
              <a:rPr lang="en-US" sz="2000" dirty="0" smtClean="0"/>
              <a:t>bits/symbol)</a:t>
            </a:r>
            <a:endParaRPr lang="el-GR" sz="2000" dirty="0" smtClean="0"/>
          </a:p>
          <a:p>
            <a:pPr lvl="1" eaLnBrk="1" hangingPunct="1">
              <a:defRPr/>
            </a:pPr>
            <a:r>
              <a:rPr lang="el-GR" sz="2000" dirty="0" smtClean="0"/>
              <a:t>αλλά οι πόροι (αποθήκευσης, μετάδοσης) να είναι περιορισμένοι</a:t>
            </a:r>
          </a:p>
          <a:p>
            <a:pPr lvl="1" eaLnBrk="1" hangingPunct="1">
              <a:buFontTx/>
              <a:buNone/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&gt; σε αναλογική πηγή</a:t>
            </a:r>
            <a:r>
              <a:rPr lang="el-GR" sz="2000" dirty="0" smtClean="0"/>
              <a:t>: </a:t>
            </a:r>
          </a:p>
          <a:p>
            <a:pPr lvl="1" eaLnBrk="1" hangingPunct="1">
              <a:buFontTx/>
              <a:buChar char="-"/>
              <a:defRPr/>
            </a:pPr>
            <a:r>
              <a:rPr lang="el-GR" sz="2000" dirty="0" smtClean="0"/>
              <a:t>άπειρο πλήθος </a:t>
            </a:r>
            <a:r>
              <a:rPr lang="en-US" sz="2000" dirty="0" smtClean="0"/>
              <a:t>bits </a:t>
            </a:r>
            <a:r>
              <a:rPr lang="el-GR" sz="2000" dirty="0" smtClean="0"/>
              <a:t>για ιδανική αναπαράσταση</a:t>
            </a:r>
            <a:endParaRPr lang="en-US" sz="2000" dirty="0" smtClean="0"/>
          </a:p>
          <a:p>
            <a:pPr lvl="1" eaLnBrk="1" hangingPunct="1">
              <a:spcAft>
                <a:spcPts val="600"/>
              </a:spcAft>
              <a:buFontTx/>
              <a:buChar char="-"/>
              <a:defRPr/>
            </a:pPr>
            <a:r>
              <a:rPr lang="el-GR" sz="2000" dirty="0" smtClean="0"/>
              <a:t>άρα χάνεται πληροφορία κατά την </a:t>
            </a:r>
            <a:r>
              <a:rPr lang="el-GR" sz="2000" dirty="0" err="1" smtClean="0"/>
              <a:t>κβάντιση</a:t>
            </a:r>
            <a:endParaRPr lang="el-GR" sz="20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648200" y="2420888"/>
            <a:ext cx="4038600" cy="37052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000" dirty="0">
                <a:solidFill>
                  <a:srgbClr val="0033CC"/>
                </a:solidFill>
              </a:rPr>
              <a:t>Συμπέρασμα:</a:t>
            </a:r>
          </a:p>
          <a:p>
            <a:pPr lvl="1">
              <a:defRPr/>
            </a:pPr>
            <a:r>
              <a:rPr lang="el-GR" sz="2000" dirty="0"/>
              <a:t>Πολλές φορές κατά την κωδικοποίηση πηγής δε μπορώ να φτάσω στην εντροπία</a:t>
            </a:r>
          </a:p>
          <a:p>
            <a:pPr lvl="1">
              <a:defRPr/>
            </a:pPr>
            <a:r>
              <a:rPr lang="el-GR" sz="2000" dirty="0"/>
              <a:t>Εισάγεται κάποια παραμόρφωση</a:t>
            </a:r>
          </a:p>
          <a:p>
            <a:pPr lvl="1">
              <a:defRPr/>
            </a:pPr>
            <a:r>
              <a:rPr lang="el-GR" sz="2000" dirty="0">
                <a:solidFill>
                  <a:srgbClr val="0033CC"/>
                </a:solidFill>
              </a:rPr>
              <a:t>Πώς σχετίζεται η παραμόρφωση με τη συμπίεση</a:t>
            </a:r>
            <a:r>
              <a:rPr lang="el-GR" sz="2000" dirty="0"/>
              <a:t>;</a:t>
            </a:r>
          </a:p>
          <a:p>
            <a:pPr lvl="1">
              <a:defRPr/>
            </a:pPr>
            <a:r>
              <a:rPr lang="el-GR" sz="2000" dirty="0"/>
              <a:t>Η απάντηση προαπαιτεί να οριστούν κάποια μεγέθη</a:t>
            </a:r>
            <a:endParaRPr lang="en-GB" sz="2000" dirty="0"/>
          </a:p>
          <a:p>
            <a:endParaRPr lang="el-GR" sz="2000" dirty="0"/>
          </a:p>
        </p:txBody>
      </p:sp>
      <p:sp>
        <p:nvSpPr>
          <p:cNvPr id="3" name="Rectangle 2"/>
          <p:cNvSpPr/>
          <p:nvPr/>
        </p:nvSpPr>
        <p:spPr>
          <a:xfrm>
            <a:off x="457734" y="1445875"/>
            <a:ext cx="82290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1" hangingPunct="1">
              <a:spcAft>
                <a:spcPts val="600"/>
              </a:spcAft>
              <a:buNone/>
              <a:defRPr/>
            </a:pPr>
            <a:r>
              <a:rPr lang="el-GR" sz="2400" dirty="0">
                <a:latin typeface="+mn-lt"/>
              </a:rPr>
              <a:t>Θεώρημα Κωδικοποίησης Πηγής: </a:t>
            </a:r>
            <a:r>
              <a:rPr lang="el-GR" sz="2400" dirty="0" smtClean="0">
                <a:latin typeface="+mn-lt"/>
              </a:rPr>
              <a:t>αν </a:t>
            </a:r>
            <a:r>
              <a:rPr lang="el-GR" sz="2400" dirty="0">
                <a:latin typeface="+mn-lt"/>
              </a:rPr>
              <a:t>έχω αρκετά μεγάλο </a:t>
            </a:r>
            <a:r>
              <a:rPr lang="en-US" sz="2400" dirty="0">
                <a:latin typeface="+mn-lt"/>
              </a:rPr>
              <a:t> </a:t>
            </a:r>
            <a:r>
              <a:rPr lang="el-GR" sz="2400" dirty="0">
                <a:latin typeface="+mn-lt"/>
              </a:rPr>
              <a:t>μπλοκ δεδομένων, μπορώ να φτάσω κοντά στην εντροπία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500" smtClean="0"/>
              <a:t>Ρυθμός </a:t>
            </a:r>
            <a:r>
              <a:rPr lang="en-US" sz="3500" smtClean="0"/>
              <a:t>vs </a:t>
            </a:r>
            <a:r>
              <a:rPr lang="el-GR" sz="3500" smtClean="0"/>
              <a:t>Παραμόρφωση</a:t>
            </a:r>
            <a:endParaRPr lang="en-GB" sz="3500" smtClean="0"/>
          </a:p>
        </p:txBody>
      </p:sp>
      <p:sp>
        <p:nvSpPr>
          <p:cNvPr id="400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/>
              <a:t>Αν δεν μπορώ να διαθέσω </a:t>
            </a:r>
            <a:r>
              <a:rPr lang="en-US" sz="2000" i="1" dirty="0" smtClean="0"/>
              <a:t>H(X)</a:t>
            </a:r>
            <a:r>
              <a:rPr lang="en-US" sz="2000" dirty="0" smtClean="0"/>
              <a:t> bits/</a:t>
            </a:r>
            <a:r>
              <a:rPr lang="el-GR" sz="2000" dirty="0" smtClean="0"/>
              <a:t>έξοδο,</a:t>
            </a:r>
          </a:p>
          <a:p>
            <a:pPr lvl="1" eaLnBrk="1" hangingPunct="1">
              <a:defRPr/>
            </a:pPr>
            <a:r>
              <a:rPr lang="el-GR" sz="2000" dirty="0" smtClean="0"/>
              <a:t>τα σφάλματα είναι αναπόφευκτα</a:t>
            </a: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Ερώτηση</a:t>
            </a:r>
            <a:r>
              <a:rPr lang="el-GR" sz="2000" dirty="0" smtClean="0"/>
              <a:t>: </a:t>
            </a:r>
          </a:p>
          <a:p>
            <a:pPr lvl="1" eaLnBrk="1" hangingPunct="1">
              <a:defRPr/>
            </a:pPr>
            <a:r>
              <a:rPr lang="el-GR" sz="2000" dirty="0" smtClean="0"/>
              <a:t>Για δεδομένο ρυθμό </a:t>
            </a:r>
            <a:r>
              <a:rPr lang="en-US" sz="2000" dirty="0" smtClean="0"/>
              <a:t>bits/</a:t>
            </a:r>
            <a:r>
              <a:rPr lang="el-GR" sz="2000" dirty="0" smtClean="0"/>
              <a:t>έξοδο</a:t>
            </a:r>
            <a:r>
              <a:rPr lang="en-US" sz="2000" dirty="0" smtClean="0"/>
              <a:t>, </a:t>
            </a:r>
            <a:r>
              <a:rPr lang="el-GR" sz="2000" dirty="0" smtClean="0"/>
              <a:t>ποιος είναι ο ελάχιστος ρυθμός σφαλμάτων</a:t>
            </a:r>
            <a:r>
              <a:rPr lang="en-US" sz="2000" dirty="0" smtClean="0"/>
              <a:t> </a:t>
            </a:r>
            <a:r>
              <a:rPr lang="el-GR" sz="2000" dirty="0" smtClean="0"/>
              <a:t>(παραμόρφωση) ;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Αντίστροφο Ερώτημα</a:t>
            </a:r>
            <a:r>
              <a:rPr lang="el-GR" sz="2000" dirty="0" smtClean="0"/>
              <a:t>:</a:t>
            </a:r>
          </a:p>
          <a:p>
            <a:pPr lvl="1" eaLnBrk="1" hangingPunct="1">
              <a:defRPr/>
            </a:pPr>
            <a:r>
              <a:rPr lang="el-GR" sz="2000" dirty="0" smtClean="0"/>
              <a:t>Για δεδομένη παραμόρφωση, ποιος είναι ο ελάχιστος ρυθμός </a:t>
            </a:r>
            <a:r>
              <a:rPr lang="en-US" sz="2000" dirty="0" smtClean="0"/>
              <a:t>bits/</a:t>
            </a:r>
            <a:r>
              <a:rPr lang="el-GR" sz="2000" dirty="0" smtClean="0"/>
              <a:t>έξοδο;</a:t>
            </a:r>
            <a:endParaRPr lang="en-US" sz="2000" dirty="0" smtClean="0"/>
          </a:p>
          <a:p>
            <a:pPr lvl="1"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Αλλά, πώς ορίζεται η </a:t>
            </a:r>
            <a:r>
              <a:rPr lang="el-GR" sz="2000" dirty="0" smtClean="0">
                <a:solidFill>
                  <a:srgbClr val="0033CC"/>
                </a:solidFill>
              </a:rPr>
              <a:t>παραμόρφωση</a:t>
            </a:r>
            <a:r>
              <a:rPr lang="el-GR" sz="2000" dirty="0" smtClean="0"/>
              <a:t>;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n-GB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Παραμόρφωση</a:t>
            </a:r>
            <a:r>
              <a:rPr lang="en-US" sz="3600" dirty="0" smtClean="0"/>
              <a:t> (1 </a:t>
            </a:r>
            <a:r>
              <a:rPr lang="el-GR" sz="3600" dirty="0" smtClean="0"/>
              <a:t>από 4)</a:t>
            </a:r>
            <a:endParaRPr lang="en-GB" sz="3600" dirty="0" smtClean="0"/>
          </a:p>
        </p:txBody>
      </p:sp>
      <p:sp>
        <p:nvSpPr>
          <p:cNvPr id="401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/>
              <a:t>Κατά την κωδικοποίηση/αποκωδικοποίηση μιας πηγής, πόσο «κοντά» είναι το αναπαραχθέν σήμα στο αρχικό;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l-GR" sz="2000" dirty="0" smtClean="0"/>
              <a:t>Επιθυμητές </a:t>
            </a:r>
            <a:r>
              <a:rPr lang="el-GR" sz="2000" dirty="0" smtClean="0">
                <a:solidFill>
                  <a:srgbClr val="0033CC"/>
                </a:solidFill>
              </a:rPr>
              <a:t>ιδιότητες μέτρου παραμόρφωσης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l-GR" sz="2000" dirty="0" smtClean="0"/>
              <a:t>αντιστρόφως ανάλογο της εγγύτητας/πιστότητας (μεγάλη εγγύτητα </a:t>
            </a:r>
            <a:r>
              <a:rPr lang="el-GR" sz="2000" dirty="0" smtClean="0">
                <a:sym typeface="Wingdings" pitchFamily="2" charset="2"/>
              </a:rPr>
              <a:t> μικρή παραμόρφωση)</a:t>
            </a:r>
            <a:endParaRPr lang="el-GR" sz="2000" dirty="0" smtClean="0"/>
          </a:p>
          <a:p>
            <a:pPr lvl="1" eaLnBrk="1" hangingPunct="1">
              <a:spcAft>
                <a:spcPts val="600"/>
              </a:spcAft>
              <a:defRPr/>
            </a:pPr>
            <a:r>
              <a:rPr lang="el-GR" sz="2000" dirty="0" smtClean="0"/>
              <a:t>απλό και μαθηματικά εύχρηστο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l-GR" sz="2000" dirty="0" smtClean="0"/>
              <a:t>να ενσωματώνει στοιχεία από τη διαδικασία αντίληψης</a:t>
            </a: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Παράδειγμα αντίληψης: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l-GR" sz="2000" dirty="0" smtClean="0"/>
              <a:t>ηχητικό σήμα: η ακοή δεν είναι ευαίσθητη στη φάση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l-GR" sz="2000" dirty="0" smtClean="0"/>
              <a:t>σήμα εικόνας: η όραση είναι ευαίσθητη στη φάση</a:t>
            </a:r>
          </a:p>
          <a:p>
            <a:pPr eaLnBrk="1" hangingPunct="1">
              <a:defRPr/>
            </a:pPr>
            <a:endParaRPr lang="en-GB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Παραμόρφωση (2 από 4)</a:t>
            </a:r>
            <a:endParaRPr lang="en-GB" sz="3600" dirty="0" smtClean="0"/>
          </a:p>
        </p:txBody>
      </p:sp>
      <p:sp>
        <p:nvSpPr>
          <p:cNvPr id="40243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Παραμόρφωση </a:t>
            </a:r>
            <a:r>
              <a:rPr lang="en-US" sz="2400" dirty="0" smtClean="0">
                <a:solidFill>
                  <a:srgbClr val="0033CC"/>
                </a:solidFill>
              </a:rPr>
              <a:t>Hamming</a:t>
            </a:r>
            <a:r>
              <a:rPr lang="el-GR" sz="2400" dirty="0" smtClean="0">
                <a:solidFill>
                  <a:srgbClr val="0033CC"/>
                </a:solidFill>
              </a:rPr>
              <a:t> </a:t>
            </a:r>
            <a:r>
              <a:rPr lang="el-GR" sz="2400" dirty="0" smtClean="0"/>
              <a:t>(πηγές με διακριτό αλφάβητο)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Παραμόρφωση Τετραγωνικού Σφάλματος</a:t>
            </a:r>
            <a:r>
              <a:rPr lang="el-GR" sz="2400" dirty="0" smtClean="0"/>
              <a:t> (πηγές συνεχούς αλφαβήτου)</a:t>
            </a:r>
          </a:p>
          <a:p>
            <a:pPr eaLnBrk="1" hangingPunct="1">
              <a:lnSpc>
                <a:spcPct val="90000"/>
              </a:lnSpc>
              <a:defRPr/>
            </a:pPr>
            <a:endParaRPr lang="el-GR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l-GR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l-GR" sz="2400" dirty="0" smtClean="0"/>
              <a:t>Αν </a:t>
            </a:r>
            <a:r>
              <a:rPr lang="el-GR" sz="2400" dirty="0"/>
              <a:t>έχω ένα μπλοκ από </a:t>
            </a:r>
            <a:r>
              <a:rPr lang="en-US" sz="2400" i="1" dirty="0"/>
              <a:t>n</a:t>
            </a:r>
            <a:r>
              <a:rPr lang="en-US" sz="2400" dirty="0"/>
              <a:t> </a:t>
            </a:r>
            <a:r>
              <a:rPr lang="el-GR" sz="2400" dirty="0"/>
              <a:t>δείγματα πηγής, ορίζω</a:t>
            </a:r>
            <a:r>
              <a:rPr lang="en-US" sz="2400" dirty="0"/>
              <a:t> </a:t>
            </a:r>
            <a:r>
              <a:rPr lang="el-GR" sz="2400" dirty="0"/>
              <a:t>την ποσότητα</a:t>
            </a:r>
          </a:p>
          <a:p>
            <a:pPr>
              <a:lnSpc>
                <a:spcPct val="90000"/>
              </a:lnSpc>
              <a:defRPr/>
            </a:pPr>
            <a:endParaRPr lang="el-GR" sz="2400" dirty="0"/>
          </a:p>
          <a:p>
            <a:pPr>
              <a:lnSpc>
                <a:spcPct val="90000"/>
              </a:lnSpc>
              <a:defRPr/>
            </a:pPr>
            <a:endParaRPr lang="el-GR" sz="2400" dirty="0"/>
          </a:p>
          <a:p>
            <a:pPr lvl="1">
              <a:lnSpc>
                <a:spcPct val="90000"/>
              </a:lnSpc>
              <a:defRPr/>
            </a:pPr>
            <a:endParaRPr lang="el-GR" dirty="0"/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l-GR" dirty="0" smtClean="0"/>
              <a:t>ως </a:t>
            </a:r>
            <a:r>
              <a:rPr lang="el-GR" dirty="0"/>
              <a:t>το μέσο όρο των παραμορφώσεων</a:t>
            </a:r>
          </a:p>
          <a:p>
            <a:pPr lvl="1">
              <a:lnSpc>
                <a:spcPct val="90000"/>
              </a:lnSpc>
              <a:defRPr/>
            </a:pPr>
            <a:r>
              <a:rPr lang="el-GR" dirty="0"/>
              <a:t>Ανεξάρτητη από τη θέση του σφάλματος μέσα στο μπλοκ</a:t>
            </a:r>
          </a:p>
          <a:p>
            <a:endParaRPr lang="el-GR" dirty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7244710"/>
              </p:ext>
            </p:extLst>
          </p:nvPr>
        </p:nvGraphicFramePr>
        <p:xfrm>
          <a:off x="1046160" y="2823015"/>
          <a:ext cx="2860675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Equation" r:id="rId4" imgW="1371600" imgH="457200" progId="Equation.DSMT4">
                  <p:embed/>
                </p:oleObj>
              </mc:Choice>
              <mc:Fallback>
                <p:oleObj name="Equation" r:id="rId4" imgW="137160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6160" y="2823015"/>
                        <a:ext cx="2860675" cy="950913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8414053"/>
              </p:ext>
            </p:extLst>
          </p:nvPr>
        </p:nvGraphicFramePr>
        <p:xfrm>
          <a:off x="1339053" y="5445224"/>
          <a:ext cx="2274887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Equation" r:id="rId6" imgW="1091880" imgH="279360" progId="Equation.DSMT4">
                  <p:embed/>
                </p:oleObj>
              </mc:Choice>
              <mc:Fallback>
                <p:oleObj name="Equation" r:id="rId6" imgW="1091880" imgH="2793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053" y="5445224"/>
                        <a:ext cx="2274887" cy="579437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5794039"/>
              </p:ext>
            </p:extLst>
          </p:nvPr>
        </p:nvGraphicFramePr>
        <p:xfrm>
          <a:off x="5220072" y="2876990"/>
          <a:ext cx="3311525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Equation" r:id="rId8" imgW="1587240" imgH="431640" progId="Equation.DSMT4">
                  <p:embed/>
                </p:oleObj>
              </mc:Choice>
              <mc:Fallback>
                <p:oleObj name="Equation" r:id="rId8" imgW="1587240" imgH="431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2876990"/>
                        <a:ext cx="3311525" cy="896938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Παραμόρφωση (3 από 4)</a:t>
            </a:r>
            <a:endParaRPr lang="en-GB" sz="3600" dirty="0" smtClean="0"/>
          </a:p>
        </p:txBody>
      </p:sp>
      <p:sp>
        <p:nvSpPr>
          <p:cNvPr id="403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400" dirty="0" smtClean="0"/>
              <a:t>Η έξοδος της πηγής είναι τυχαία διαδικασία</a:t>
            </a:r>
          </a:p>
          <a:p>
            <a:pPr lvl="1" eaLnBrk="1" hangingPunct="1">
              <a:spcAft>
                <a:spcPts val="1200"/>
              </a:spcAft>
              <a:defRPr/>
            </a:pPr>
            <a:r>
              <a:rPr lang="el-GR" sz="2400" dirty="0" smtClean="0"/>
              <a:t>Η απόσταση αρχικού σήματος και αναπαραγωγής είναι επίσης τυχαία διαδικασία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el-GR" sz="2400" dirty="0" smtClean="0"/>
              <a:t>Η στατιστική μέση τιμή της </a:t>
            </a:r>
            <a:r>
              <a:rPr lang="el-GR" sz="2400" dirty="0" smtClean="0">
                <a:solidFill>
                  <a:srgbClr val="0033CC"/>
                </a:solidFill>
              </a:rPr>
              <a:t>παραμόρφωσης του κωδικοποιητή: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33CC"/>
                </a:solidFill>
              </a:rPr>
              <a:t/>
            </a:r>
            <a:br>
              <a:rPr lang="en-US" sz="2400" dirty="0" smtClean="0">
                <a:solidFill>
                  <a:srgbClr val="0033CC"/>
                </a:solidFill>
              </a:rPr>
            </a:br>
            <a:endParaRPr lang="el-GR" sz="2400" dirty="0" smtClean="0">
              <a:solidFill>
                <a:srgbClr val="0033CC"/>
              </a:solidFill>
            </a:endParaRPr>
          </a:p>
          <a:p>
            <a:pPr lvl="1" eaLnBrk="1" hangingPunct="1">
              <a:defRPr/>
            </a:pPr>
            <a:r>
              <a:rPr lang="el-GR" sz="2400" dirty="0" smtClean="0"/>
              <a:t>η δεύτερη ισότητα υποθέτει στασιμότητα της πηγής</a:t>
            </a:r>
          </a:p>
          <a:p>
            <a:pPr lvl="1" eaLnBrk="1" hangingPunct="1">
              <a:defRPr/>
            </a:pPr>
            <a:r>
              <a:rPr lang="el-GR" sz="2400" dirty="0" smtClean="0"/>
              <a:t>δηλαδή ότι τα δείγματα της τυχαίας διαδικασίας κάθε χρονική στιγμή ακολουθούν την ίδια κατανομή</a:t>
            </a:r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1084426"/>
              </p:ext>
            </p:extLst>
          </p:nvPr>
        </p:nvGraphicFramePr>
        <p:xfrm>
          <a:off x="2333625" y="4005064"/>
          <a:ext cx="447675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4" imgW="2184120" imgH="330120" progId="Equation.DSMT4">
                  <p:embed/>
                </p:oleObj>
              </mc:Choice>
              <mc:Fallback>
                <p:oleObj name="Equation" r:id="rId4" imgW="2184120" imgH="3301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25" y="4005064"/>
                        <a:ext cx="4476750" cy="67310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Παραμόρφωση (4 από 4)</a:t>
            </a:r>
            <a:endParaRPr lang="en-GB" sz="36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68313" y="1417639"/>
            <a:ext cx="7993062" cy="39560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91430" tIns="45715" rIns="91430" bIns="45715"/>
          <a:lstStyle/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el-GR" sz="2400" kern="0" dirty="0">
                <a:latin typeface="+mn-lt"/>
              </a:rPr>
              <a:t>Όταν η μετρική είναι η παραμόρφωση </a:t>
            </a:r>
            <a:r>
              <a:rPr lang="en-US" sz="2400" kern="0" dirty="0">
                <a:latin typeface="+mn-lt"/>
              </a:rPr>
              <a:t>Hamming</a:t>
            </a:r>
            <a:r>
              <a:rPr lang="el-GR" sz="2400" kern="0" dirty="0">
                <a:latin typeface="+mn-lt"/>
              </a:rPr>
              <a:t>,</a:t>
            </a:r>
            <a:r>
              <a:rPr lang="en-US" sz="2400" kern="0" dirty="0">
                <a:latin typeface="+mn-lt"/>
              </a:rPr>
              <a:t> </a:t>
            </a:r>
            <a:r>
              <a:rPr lang="el-GR" sz="2400" kern="0" dirty="0">
                <a:latin typeface="+mn-lt"/>
              </a:rPr>
              <a:t>τότε η μέση παραμόρφωση </a:t>
            </a:r>
            <a:r>
              <a:rPr lang="en-US" sz="2400" kern="0" dirty="0">
                <a:latin typeface="+mn-lt"/>
              </a:rPr>
              <a:t>D </a:t>
            </a:r>
            <a:r>
              <a:rPr lang="el-GR" sz="2400" kern="0" dirty="0">
                <a:latin typeface="+mn-lt"/>
              </a:rPr>
              <a:t>και η πιθανότητα σφάλματος συμπίπτουν</a:t>
            </a:r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6392985"/>
              </p:ext>
            </p:extLst>
          </p:nvPr>
        </p:nvGraphicFramePr>
        <p:xfrm>
          <a:off x="1259632" y="3059114"/>
          <a:ext cx="67945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5" name="Equation" r:id="rId4" imgW="3314520" imgH="330120" progId="Equation.DSMT4">
                  <p:embed/>
                </p:oleObj>
              </mc:Choice>
              <mc:Fallback>
                <p:oleObj name="Equation" r:id="rId4" imgW="33145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059114"/>
                        <a:ext cx="6794500" cy="67310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676539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Ανοιχτά Μαθήματα Template.potx" id="{325F7027-AB97-47D6-A50A-CECCD2A64FB5}" vid="{A60DF7FA-2893-48FE-89AE-98F75B84039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Ανοιχτά Μαθήματα Template</Template>
  <TotalTime>10053</TotalTime>
  <Words>1481</Words>
  <Application>Microsoft Office PowerPoint</Application>
  <PresentationFormat>On-screen Show (4:3)</PresentationFormat>
  <Paragraphs>194</Paragraphs>
  <Slides>26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Cambria Math</vt:lpstr>
      <vt:lpstr>Symbol</vt:lpstr>
      <vt:lpstr>Tahoma</vt:lpstr>
      <vt:lpstr>Wingdings</vt:lpstr>
      <vt:lpstr>Θέμα του Office</vt:lpstr>
      <vt:lpstr>Equation</vt:lpstr>
      <vt:lpstr>Ψηφιακές Τηλεπικοινωνιές</vt:lpstr>
      <vt:lpstr>Σκοποί  ενότητας</vt:lpstr>
      <vt:lpstr>Περιεχόμενα ενότητας</vt:lpstr>
      <vt:lpstr>Θεωρία Ρυθμού-Παραμόρφωσης</vt:lpstr>
      <vt:lpstr>Ρυθμός vs Παραμόρφωση</vt:lpstr>
      <vt:lpstr>Παραμόρφωση (1 από 4)</vt:lpstr>
      <vt:lpstr>Παραμόρφωση (2 από 4)</vt:lpstr>
      <vt:lpstr>Παραμόρφωση (3 από 4)</vt:lpstr>
      <vt:lpstr>Παραμόρφωση (4 από 4)</vt:lpstr>
      <vt:lpstr>Θεώρημα Ρυθμού-Παραμόρφωσης</vt:lpstr>
      <vt:lpstr>Ρυθμός – Παραμόρφωση (1 από 3)</vt:lpstr>
      <vt:lpstr>Ρυθμός – Παραμόρφωση (2 από 3)</vt:lpstr>
      <vt:lpstr>Ρυθμός – Παραμόρφωση (3 από 3)</vt:lpstr>
      <vt:lpstr>Δυαδική Διακριτή Πηγή (1 από 2)</vt:lpstr>
      <vt:lpstr>Δυαδική Διακριτή Πηγή (2 από 2)</vt:lpstr>
      <vt:lpstr>Gaussian Πηγή (1 από 2)</vt:lpstr>
      <vt:lpstr>Gaussian Πηγή (2 από 2)</vt:lpstr>
      <vt:lpstr>Συνάρτηση Παραμόρφωσης - Ρυθμού</vt:lpstr>
      <vt:lpstr>Τέλος Ενότητας 5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  <vt:lpstr>Σημείωμα Χρήσης Έργων Τρίτων</vt:lpstr>
    </vt:vector>
  </TitlesOfParts>
  <Company>SPCLab/CEID/UPatras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"Mobile Channel Characteristics"</dc:title>
  <dc:creator>Kostas Berberidis</dc:creator>
  <cp:lastModifiedBy>Evangelos Vlachos</cp:lastModifiedBy>
  <cp:revision>2316</cp:revision>
  <cp:lastPrinted>1601-01-01T00:00:00Z</cp:lastPrinted>
  <dcterms:created xsi:type="dcterms:W3CDTF">2001-05-17T09:43:34Z</dcterms:created>
  <dcterms:modified xsi:type="dcterms:W3CDTF">2015-09-02T13:39:31Z</dcterms:modified>
</cp:coreProperties>
</file>