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324" r:id="rId3"/>
    <p:sldId id="302" r:id="rId4"/>
    <p:sldId id="270" r:id="rId5"/>
    <p:sldId id="326" r:id="rId6"/>
    <p:sldId id="325" r:id="rId7"/>
    <p:sldId id="342" r:id="rId8"/>
    <p:sldId id="327" r:id="rId9"/>
    <p:sldId id="328" r:id="rId10"/>
    <p:sldId id="271" r:id="rId11"/>
    <p:sldId id="329" r:id="rId12"/>
    <p:sldId id="272" r:id="rId13"/>
    <p:sldId id="308" r:id="rId14"/>
    <p:sldId id="330" r:id="rId15"/>
    <p:sldId id="331" r:id="rId16"/>
    <p:sldId id="273" r:id="rId17"/>
    <p:sldId id="332" r:id="rId18"/>
    <p:sldId id="311" r:id="rId19"/>
    <p:sldId id="333" r:id="rId20"/>
    <p:sldId id="312" r:id="rId21"/>
    <p:sldId id="277" r:id="rId22"/>
    <p:sldId id="334" r:id="rId23"/>
    <p:sldId id="274" r:id="rId24"/>
    <p:sldId id="335" r:id="rId25"/>
    <p:sldId id="336" r:id="rId26"/>
    <p:sldId id="337" r:id="rId27"/>
    <p:sldId id="338" r:id="rId28"/>
    <p:sldId id="275" r:id="rId29"/>
    <p:sldId id="339" r:id="rId30"/>
    <p:sldId id="276" r:id="rId31"/>
    <p:sldId id="318" r:id="rId32"/>
    <p:sldId id="278" r:id="rId33"/>
    <p:sldId id="279" r:id="rId34"/>
    <p:sldId id="340" r:id="rId35"/>
    <p:sldId id="280" r:id="rId36"/>
    <p:sldId id="319" r:id="rId37"/>
    <p:sldId id="341" r:id="rId38"/>
    <p:sldId id="343" r:id="rId39"/>
    <p:sldId id="344" r:id="rId40"/>
    <p:sldId id="281" r:id="rId4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C233AD2-F14E-4590-8FC6-CB730A5B8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B6E090F7-FE67-4426-9CB9-EB2AFF0009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76B175F-33FA-4B36-B9DF-367D2956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8589C-5C47-4472-9119-BA4B0CDC2124}" type="datetimeFigureOut">
              <a:rPr lang="el-GR" smtClean="0"/>
              <a:t>13/12/2022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3D693AA-4BD2-45C2-882A-1806BE76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3419C69-065B-4E63-A984-CFC65FF3E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A33D8-55FA-49B9-B8D6-1F7107017C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6819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999CD82-27A0-42DE-8E4C-D26C72CB8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FA67F208-F6D4-4052-9B17-68EBB94FFD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0289076-0884-454F-B60F-C1262D2FA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8589C-5C47-4472-9119-BA4B0CDC2124}" type="datetimeFigureOut">
              <a:rPr lang="el-GR" smtClean="0"/>
              <a:t>13/12/2022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29D8713-4F7D-43D5-ABE0-32340B464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2F2A78A-000C-466A-8003-1149BD754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A33D8-55FA-49B9-B8D6-1F7107017C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2219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F36CD620-5DAC-4976-8872-7B23AE8971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564312C9-948E-4D3C-9C0A-19EC9F4A55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4582A40-6D1D-4D80-B4AF-93E7DEDF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8589C-5C47-4472-9119-BA4B0CDC2124}" type="datetimeFigureOut">
              <a:rPr lang="el-GR" smtClean="0"/>
              <a:t>13/12/2022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635C5AB-BB7B-4602-963D-3F4BE4F5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49D392C-6FC0-46B7-8B68-CB22D56D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A33D8-55FA-49B9-B8D6-1F7107017C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7502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927A1CF-D394-4A99-AF2F-66E21391E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30A7DBE-D7F8-45AE-B144-1A65190C4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C9B8761-4818-47AD-93EA-D1DBEDA83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8589C-5C47-4472-9119-BA4B0CDC2124}" type="datetimeFigureOut">
              <a:rPr lang="el-GR" smtClean="0"/>
              <a:t>13/12/2022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0FA390C-B44D-4708-9B0D-ECC45654B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833F426-63F0-4014-95B9-1B1FDFBD5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A33D8-55FA-49B9-B8D6-1F7107017C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0953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2115D22-417C-40EF-9470-B01A7E3B4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8235E86-C58A-456D-A2B6-56E62877C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425DB10-B16D-4C6E-AB37-70F118397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8589C-5C47-4472-9119-BA4B0CDC2124}" type="datetimeFigureOut">
              <a:rPr lang="el-GR" smtClean="0"/>
              <a:t>13/12/2022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1E0ED11-8F24-42B0-B26A-EAF7DE630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EB572F1-8F5C-43C6-9480-753C0F799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A33D8-55FA-49B9-B8D6-1F7107017C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16561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44CE98D-624E-4480-B2E6-3FF16A508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1B490C8-6579-4194-802B-7ECDAFD46D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36BC4DB2-A0AD-465F-9450-433422D72D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60B8E1A-97B7-41F9-91B9-AA391350A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8589C-5C47-4472-9119-BA4B0CDC2124}" type="datetimeFigureOut">
              <a:rPr lang="el-GR" smtClean="0"/>
              <a:t>13/12/2022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43B093A2-FE1C-46D1-90F8-1F32BE29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13F29AC-B656-4030-8CB3-09DD0897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A33D8-55FA-49B9-B8D6-1F7107017C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7069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66E90EB-A60E-424D-A204-0778A8867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8619A65-3C4E-4674-A993-EB992A66B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31B72B06-9D0E-4B1E-A745-64092EB5E6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C44D076E-F605-4592-AD61-FC82964864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7CE76957-35ED-4B0D-AC05-52F754FBA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AD6B9894-BCC7-4F9A-98DE-83415BC69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8589C-5C47-4472-9119-BA4B0CDC2124}" type="datetimeFigureOut">
              <a:rPr lang="el-GR" smtClean="0"/>
              <a:t>13/12/2022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CE254460-4D08-4A17-BF4C-1756E6D7B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A2D1DAAC-4A7D-405E-AFCB-88161776A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A33D8-55FA-49B9-B8D6-1F7107017C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38692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255E701-849C-49D4-B5B6-02760B30F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32E1738B-4674-4B04-8B9F-96ED47AD0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8589C-5C47-4472-9119-BA4B0CDC2124}" type="datetimeFigureOut">
              <a:rPr lang="el-GR" smtClean="0"/>
              <a:t>13/12/2022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CB9A27FC-44E6-46F4-834B-6B287A9A8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1EEF36B9-A2A2-4928-8E85-718AF8574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A33D8-55FA-49B9-B8D6-1F7107017C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2819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4469A24A-34BB-400F-8515-1DAF56DC8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8589C-5C47-4472-9119-BA4B0CDC2124}" type="datetimeFigureOut">
              <a:rPr lang="el-GR" smtClean="0"/>
              <a:t>13/12/2022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F6FC0ABE-2323-4DE4-9C19-E4A4162A9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4413B1D7-C9C2-48D4-9C09-2A520502B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A33D8-55FA-49B9-B8D6-1F7107017C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2962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201DA8-4235-44A4-A0BD-C7271D09F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493CD7A-D26C-4C98-A649-0072C710A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17146761-460F-406F-B09C-0FF4C01C9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C13748B-EE0B-4E06-929A-C167F4B58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8589C-5C47-4472-9119-BA4B0CDC2124}" type="datetimeFigureOut">
              <a:rPr lang="el-GR" smtClean="0"/>
              <a:t>13/12/2022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20EA05D-A054-4379-94BA-B7FECEED4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7D1E9D7-1B32-4C44-AF74-A9DBF1795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A33D8-55FA-49B9-B8D6-1F7107017C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6604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DCCC497-0F9B-43E5-96AA-9C15ABC83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01B2041F-417F-4356-8870-9176C8B14E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FC444BB8-F739-4EE7-93AC-834A11FBF4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EDF3A024-DD2C-4887-8DD9-88DACD32A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8589C-5C47-4472-9119-BA4B0CDC2124}" type="datetimeFigureOut">
              <a:rPr lang="el-GR" smtClean="0"/>
              <a:t>13/12/2022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D4D680F-D01A-42CB-99FE-75FDF6E44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8A50615-1B7E-4143-A6F8-2498F9C3E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A33D8-55FA-49B9-B8D6-1F7107017C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8573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4E5B2A81-91CD-4D75-A3C6-E23461A42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6025A2A-CE05-4715-8316-E03C382C3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6C702FF-061A-4BC9-AA10-700E9EDA65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8589C-5C47-4472-9119-BA4B0CDC2124}" type="datetimeFigureOut">
              <a:rPr lang="el-GR" smtClean="0"/>
              <a:t>13/12/2022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AE255DE-D9E6-408B-A7CB-78210062E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4E0769D-B1D4-4AD1-A13A-24C2DFC40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A33D8-55FA-49B9-B8D6-1F7107017C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3703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067BFC7-D8EC-4028-820B-5CAE0DEF8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l-GR" sz="4100"/>
              <a:t>Από το </a:t>
            </a:r>
            <a:r>
              <a:rPr lang="en-US" sz="4100"/>
              <a:t>RNA </a:t>
            </a:r>
            <a:r>
              <a:rPr lang="el-GR" sz="4100"/>
              <a:t>στις πρωτεΐνες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75B850C-2B7E-4232-A761-D98CD79D8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3750791" cy="3785419"/>
          </a:xfrm>
        </p:spPr>
        <p:txBody>
          <a:bodyPr>
            <a:noAutofit/>
          </a:bodyPr>
          <a:lstStyle/>
          <a:p>
            <a:r>
              <a:rPr lang="el-GR" sz="2200" dirty="0"/>
              <a:t>Το 1961 </a:t>
            </a:r>
            <a:r>
              <a:rPr lang="el-GR" sz="2200" b="1" dirty="0"/>
              <a:t>(</a:t>
            </a:r>
            <a:r>
              <a:rPr lang="en-US" sz="2200" b="1" dirty="0"/>
              <a:t>Nirenberg-Matthaei </a:t>
            </a:r>
            <a:r>
              <a:rPr lang="el-GR" sz="2200" b="1" dirty="0"/>
              <a:t>και </a:t>
            </a:r>
            <a:r>
              <a:rPr lang="en-US" sz="2200" b="1" dirty="0"/>
              <a:t>Khorana</a:t>
            </a:r>
            <a:r>
              <a:rPr lang="el-GR" sz="2200" b="1" dirty="0"/>
              <a:t>)</a:t>
            </a:r>
            <a:r>
              <a:rPr lang="el-GR" sz="2200" dirty="0"/>
              <a:t> ανακαλύψαν ότι η αλληλουχία των </a:t>
            </a:r>
            <a:r>
              <a:rPr lang="el-GR" sz="2200" dirty="0" err="1"/>
              <a:t>νουκλεοτιδίων</a:t>
            </a:r>
            <a:r>
              <a:rPr lang="el-GR" sz="2200" dirty="0"/>
              <a:t> ενός μορίου </a:t>
            </a:r>
            <a:r>
              <a:rPr lang="en-US" sz="2200" dirty="0"/>
              <a:t>mRNA </a:t>
            </a:r>
            <a:r>
              <a:rPr lang="el-GR" sz="2200" dirty="0"/>
              <a:t>διαβάζεται από ομάδες 3 </a:t>
            </a:r>
            <a:r>
              <a:rPr lang="el-GR" sz="2200" dirty="0" err="1"/>
              <a:t>νουκλεοτιδίων</a:t>
            </a:r>
            <a:r>
              <a:rPr lang="el-GR" sz="2200" dirty="0"/>
              <a:t> (Γενετικός κώδικας)</a:t>
            </a:r>
            <a:endParaRPr lang="en-US" sz="2200" dirty="0"/>
          </a:p>
          <a:p>
            <a:r>
              <a:rPr lang="el-GR" sz="2200" dirty="0"/>
              <a:t>Ανακάλυψη</a:t>
            </a:r>
            <a:r>
              <a:rPr lang="en-US" sz="2200" dirty="0"/>
              <a:t> </a:t>
            </a:r>
            <a:r>
              <a:rPr lang="el-GR" sz="2200" dirty="0"/>
              <a:t>της δομής και της λειτουργίας του </a:t>
            </a:r>
            <a:r>
              <a:rPr lang="en-US" sz="2200" dirty="0"/>
              <a:t>t-RNA </a:t>
            </a:r>
            <a:r>
              <a:rPr lang="en-US" sz="2200" b="1" dirty="0"/>
              <a:t>(Holley)</a:t>
            </a:r>
            <a:endParaRPr lang="el-GR" sz="22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1DC07AD1-F2BE-4263-8188-FF7C4AF5E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998" y="956603"/>
            <a:ext cx="6489896" cy="486742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87397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5C61785-3B85-48DA-A418-88FCEFA41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l-GR" sz="3700" dirty="0" err="1"/>
              <a:t>Συνθετάσες</a:t>
            </a:r>
            <a:r>
              <a:rPr lang="el-GR" sz="3700" dirty="0"/>
              <a:t> των </a:t>
            </a:r>
            <a:r>
              <a:rPr lang="el-GR" sz="3700" dirty="0" err="1"/>
              <a:t>αμινοακυλο</a:t>
            </a:r>
            <a:r>
              <a:rPr lang="el-GR" sz="3700" dirty="0"/>
              <a:t>-</a:t>
            </a:r>
            <a:r>
              <a:rPr lang="en-US" sz="3700" dirty="0"/>
              <a:t>tRNA</a:t>
            </a:r>
            <a:endParaRPr lang="el-GR" sz="37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5609F4F-C49D-4D1F-B6EF-A259B5DA5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400" y="2438400"/>
            <a:ext cx="3843557" cy="3975652"/>
          </a:xfrm>
        </p:spPr>
        <p:txBody>
          <a:bodyPr>
            <a:normAutofit/>
          </a:bodyPr>
          <a:lstStyle/>
          <a:p>
            <a:r>
              <a:rPr lang="el-GR" sz="2000" dirty="0"/>
              <a:t>Καταλύουν την </a:t>
            </a:r>
            <a:r>
              <a:rPr lang="el-GR" sz="2000" b="1" dirty="0"/>
              <a:t>ομοιοπολική σύνδεση </a:t>
            </a:r>
            <a:r>
              <a:rPr lang="el-GR" sz="2000" dirty="0"/>
              <a:t>του κατάλληλου </a:t>
            </a:r>
            <a:r>
              <a:rPr lang="el-GR" sz="2000" dirty="0" err="1"/>
              <a:t>αμινοξέ</a:t>
            </a:r>
            <a:r>
              <a:rPr lang="en-US" sz="2000" dirty="0"/>
              <a:t>o</a:t>
            </a:r>
            <a:r>
              <a:rPr lang="el-GR" sz="2000" dirty="0"/>
              <a:t>ς με το αντίστοιχο </a:t>
            </a:r>
            <a:r>
              <a:rPr lang="en-US" sz="2000" dirty="0"/>
              <a:t>tRNA</a:t>
            </a:r>
          </a:p>
          <a:p>
            <a:r>
              <a:rPr lang="en-US" sz="2000" dirty="0"/>
              <a:t>H </a:t>
            </a:r>
            <a:r>
              <a:rPr lang="el-GR" sz="2000" dirty="0"/>
              <a:t>σύνδεση γίνεται στο 3΄άκρο του μορίου του </a:t>
            </a:r>
            <a:r>
              <a:rPr lang="en-US" sz="2000" dirty="0"/>
              <a:t>tRNA </a:t>
            </a:r>
            <a:r>
              <a:rPr lang="el-GR" sz="2000" dirty="0"/>
              <a:t>και απαιτεί την απελευθέρωση ενέργειας με υδρόλυση του ΑΤΡ</a:t>
            </a:r>
            <a:r>
              <a:rPr lang="en-US" sz="2000" dirty="0"/>
              <a:t>. H </a:t>
            </a:r>
            <a:r>
              <a:rPr lang="el-GR" sz="2000" dirty="0"/>
              <a:t>ενέργεια αυτού του δεσμού επαναχρησιμοποιείται σε στάδιο της </a:t>
            </a:r>
            <a:r>
              <a:rPr lang="el-GR" sz="2000" dirty="0" err="1"/>
              <a:t>πρωτεΐνοσύνθεσης</a:t>
            </a:r>
            <a:endParaRPr lang="el-GR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E0B4944-152C-48DA-931A-E71D134B5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502" y="1170127"/>
            <a:ext cx="6584098" cy="493807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5313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CDAAE3D-2900-4776-8A48-D9058CBD6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l-GR" sz="3700" dirty="0" err="1"/>
              <a:t>Συνθετάσες</a:t>
            </a:r>
            <a:r>
              <a:rPr lang="el-GR" sz="3700" dirty="0"/>
              <a:t> των </a:t>
            </a:r>
            <a:r>
              <a:rPr lang="el-GR" sz="3700" dirty="0" err="1"/>
              <a:t>αμινοακυλο</a:t>
            </a:r>
            <a:r>
              <a:rPr lang="el-GR" sz="3700" dirty="0"/>
              <a:t>-</a:t>
            </a:r>
            <a:r>
              <a:rPr lang="en-US" sz="3700" dirty="0"/>
              <a:t>tRNA</a:t>
            </a:r>
            <a:endParaRPr lang="el-GR" sz="37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1175074-76DC-4A10-9548-E48984BAC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948" y="2521532"/>
            <a:ext cx="3812476" cy="3785419"/>
          </a:xfrm>
        </p:spPr>
        <p:txBody>
          <a:bodyPr>
            <a:normAutofit/>
          </a:bodyPr>
          <a:lstStyle/>
          <a:p>
            <a:r>
              <a:rPr lang="el-GR" sz="2400" dirty="0"/>
              <a:t>Για κάθε </a:t>
            </a:r>
            <a:r>
              <a:rPr lang="el-GR" sz="2400" dirty="0" err="1"/>
              <a:t>αμινοξύ</a:t>
            </a:r>
            <a:r>
              <a:rPr lang="el-GR" sz="2400" dirty="0"/>
              <a:t> υπάρχει και μια διαφορετική </a:t>
            </a:r>
            <a:r>
              <a:rPr lang="el-GR" sz="2400" dirty="0" err="1"/>
              <a:t>συνθάση</a:t>
            </a:r>
            <a:r>
              <a:rPr lang="el-GR" sz="2400" dirty="0"/>
              <a:t> (20 </a:t>
            </a:r>
            <a:r>
              <a:rPr lang="el-GR" sz="2400" dirty="0" err="1"/>
              <a:t>συνθάσες</a:t>
            </a:r>
            <a:r>
              <a:rPr lang="el-GR" sz="2400" dirty="0"/>
              <a:t>) που έχουν την ιδιότητα να αναγνωρίζουν το αντίστοιχο </a:t>
            </a:r>
            <a:r>
              <a:rPr lang="el-GR" sz="2400" dirty="0" err="1"/>
              <a:t>αμινοξύ</a:t>
            </a:r>
            <a:r>
              <a:rPr lang="el-GR" sz="2400" dirty="0"/>
              <a:t> αλλά και τα ειδικά </a:t>
            </a:r>
            <a:r>
              <a:rPr lang="el-GR" sz="2400" dirty="0" err="1"/>
              <a:t>νουκλεοτίδια</a:t>
            </a:r>
            <a:r>
              <a:rPr lang="el-GR" sz="2400" dirty="0"/>
              <a:t> στο </a:t>
            </a:r>
            <a:r>
              <a:rPr lang="el-GR" sz="2400" dirty="0" err="1"/>
              <a:t>αντικωδικόνιο</a:t>
            </a:r>
            <a:r>
              <a:rPr lang="el-GR" sz="2400" dirty="0"/>
              <a:t> και το 3΄ άκρο του σωστού </a:t>
            </a:r>
            <a:r>
              <a:rPr lang="el-GR" sz="2400" dirty="0" err="1"/>
              <a:t>tRNA</a:t>
            </a:r>
            <a:endParaRPr lang="el-GR" sz="2400" dirty="0"/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3D02030-397B-4978-882A-F0629E012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253" y="629266"/>
            <a:ext cx="5180886" cy="567768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3111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A97CCE3-32EA-4544-8A6F-86CCF08A9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el-GR" sz="3400"/>
              <a:t>Τα ριβοσωμάτια αποκωδικοποιούν το </a:t>
            </a:r>
            <a:r>
              <a:rPr lang="en-US" sz="3400"/>
              <a:t>mRNA</a:t>
            </a:r>
            <a:endParaRPr lang="el-GR" sz="34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AE9A674-7571-48E3-9FE5-95FA98A1A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l-GR" sz="2000" b="1" dirty="0"/>
              <a:t>ΔΟΜΗ ΡΙΒΟΣΩΜΑΤΩΝ</a:t>
            </a:r>
            <a:endParaRPr lang="en-US" sz="20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Τα </a:t>
            </a:r>
            <a:r>
              <a:rPr lang="el-GR" sz="2000" dirty="0" err="1"/>
              <a:t>ριβοσωμάτια</a:t>
            </a:r>
            <a:r>
              <a:rPr lang="el-GR" sz="2000" dirty="0"/>
              <a:t> αποτελούνται κατά </a:t>
            </a:r>
            <a:r>
              <a:rPr lang="el-GR" sz="2000" b="1" dirty="0"/>
              <a:t>2/3 από </a:t>
            </a:r>
            <a:r>
              <a:rPr lang="en-US" sz="2000" b="1" dirty="0"/>
              <a:t>rRNA </a:t>
            </a:r>
            <a:r>
              <a:rPr lang="el-GR" sz="2000" dirty="0"/>
              <a:t>και κατά το </a:t>
            </a:r>
            <a:r>
              <a:rPr lang="el-GR" sz="2000" b="1" dirty="0"/>
              <a:t>1/3 από πρωτεΐνες</a:t>
            </a:r>
            <a:r>
              <a:rPr lang="en-US" sz="2000" dirty="0"/>
              <a:t>. </a:t>
            </a:r>
            <a:r>
              <a:rPr lang="el-GR" sz="2000" dirty="0"/>
              <a:t>Τα μόρια </a:t>
            </a:r>
            <a:r>
              <a:rPr lang="en-US" sz="2000" dirty="0"/>
              <a:t>rRNA </a:t>
            </a:r>
            <a:r>
              <a:rPr lang="el-GR" sz="2000" dirty="0"/>
              <a:t>εντοπίζονται στον πυρήνα του </a:t>
            </a:r>
            <a:r>
              <a:rPr lang="el-GR" sz="2000" dirty="0" err="1"/>
              <a:t>συμπλόκου</a:t>
            </a:r>
            <a:r>
              <a:rPr lang="el-GR" sz="2000" dirty="0"/>
              <a:t> ενώ οι πρωτεΐνες στην επιφάνεια. Το </a:t>
            </a:r>
            <a:r>
              <a:rPr lang="el-GR" sz="2000" dirty="0" err="1"/>
              <a:t>ευκαρυωτικό</a:t>
            </a:r>
            <a:r>
              <a:rPr lang="el-GR" sz="2000" dirty="0"/>
              <a:t> </a:t>
            </a:r>
            <a:r>
              <a:rPr lang="el-GR" sz="2000" dirty="0" err="1"/>
              <a:t>ριβόσωμα</a:t>
            </a:r>
            <a:r>
              <a:rPr lang="el-GR" sz="2000" dirty="0"/>
              <a:t> αποτελείται από 86 περίπου πρωτεΐνες και 4 μόρια </a:t>
            </a:r>
            <a:r>
              <a:rPr lang="en-US" sz="2000" dirty="0"/>
              <a:t>rRNA</a:t>
            </a:r>
            <a:endParaRPr lang="el-GR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Την </a:t>
            </a:r>
            <a:r>
              <a:rPr lang="el-GR" sz="2000" b="1" dirty="0"/>
              <a:t>καταλυτική δράση</a:t>
            </a:r>
            <a:r>
              <a:rPr lang="el-GR" sz="2000" dirty="0"/>
              <a:t> την εμφανίζουν τα μόρια </a:t>
            </a:r>
            <a:r>
              <a:rPr lang="en-US" sz="2000" dirty="0"/>
              <a:t>RNA </a:t>
            </a:r>
            <a:r>
              <a:rPr lang="el-GR" sz="2000" b="1" dirty="0"/>
              <a:t>(</a:t>
            </a:r>
            <a:r>
              <a:rPr lang="el-GR" sz="2000" b="1" dirty="0" err="1"/>
              <a:t>ριβοένζυμα</a:t>
            </a:r>
            <a:r>
              <a:rPr lang="el-GR" sz="2000" b="1" dirty="0"/>
              <a:t>) </a:t>
            </a:r>
            <a:r>
              <a:rPr lang="el-GR" sz="2000" dirty="0"/>
              <a:t>και όχι οι πρωτεΐνες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 descr="Εικόνα που περιέχει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5F0D8A0E-C04E-4CF9-8E80-21D9CC4D9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423" y="738444"/>
            <a:ext cx="4397433" cy="220565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 descr="Εικόνα που περιέχει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622B4AF9-54DC-482C-9227-367619E72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980" y="3707894"/>
            <a:ext cx="2916454" cy="2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5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349B535-B654-437D-B850-4BDA7BF2D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497" y="643467"/>
            <a:ext cx="9787006" cy="5571066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82DAD8AF-ADCA-4DA5-ABE0-A9328F84AE9C}"/>
              </a:ext>
            </a:extLst>
          </p:cNvPr>
          <p:cNvSpPr/>
          <p:nvPr/>
        </p:nvSpPr>
        <p:spPr>
          <a:xfrm>
            <a:off x="4187677" y="643467"/>
            <a:ext cx="69284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/>
              <a:t>Η τοποθεσία των </a:t>
            </a:r>
            <a:r>
              <a:rPr lang="el-GR" sz="2400" b="1" dirty="0" err="1"/>
              <a:t>ριβοσωμάτων</a:t>
            </a:r>
            <a:r>
              <a:rPr lang="el-GR" sz="2400" b="1" dirty="0"/>
              <a:t> στο κυτταρόπλασμα</a:t>
            </a:r>
          </a:p>
        </p:txBody>
      </p:sp>
    </p:spTree>
    <p:extLst>
      <p:ext uri="{BB962C8B-B14F-4D97-AF65-F5344CB8AC3E}">
        <p14:creationId xmlns:p14="http://schemas.microsoft.com/office/powerpoint/2010/main" val="179130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7728F54-0370-4A68-AD0D-F14D4AB13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l-GR" sz="3400" dirty="0"/>
              <a:t>Δομή των </a:t>
            </a:r>
            <a:r>
              <a:rPr lang="el-GR" sz="3400" dirty="0" err="1"/>
              <a:t>ριβοσωμάτων</a:t>
            </a:r>
            <a:r>
              <a:rPr lang="el-GR" sz="3400" dirty="0"/>
              <a:t>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AD2A975-78E1-4DD9-8921-C98A55D3A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214" y="2438400"/>
            <a:ext cx="3718161" cy="385857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l-GR" sz="2000" b="1" dirty="0"/>
              <a:t>Το </a:t>
            </a:r>
            <a:r>
              <a:rPr lang="el-GR" sz="2000" b="1" dirty="0" err="1"/>
              <a:t>ευκαρυωτικό</a:t>
            </a:r>
            <a:r>
              <a:rPr lang="el-GR" sz="2000" b="1" dirty="0"/>
              <a:t> </a:t>
            </a:r>
            <a:r>
              <a:rPr lang="el-GR" sz="2000" b="1" dirty="0" err="1"/>
              <a:t>ριβόσωμα</a:t>
            </a:r>
            <a:r>
              <a:rPr lang="el-GR" sz="2000" b="1" dirty="0"/>
              <a:t> </a:t>
            </a:r>
            <a:r>
              <a:rPr lang="el-GR" sz="2000" dirty="0"/>
              <a:t>αποτελείται από </a:t>
            </a:r>
            <a:r>
              <a:rPr lang="el-GR" sz="2000" b="1" dirty="0"/>
              <a:t>2 </a:t>
            </a:r>
            <a:r>
              <a:rPr lang="el-GR" sz="2000" b="1" dirty="0" err="1"/>
              <a:t>υπομονάδες</a:t>
            </a:r>
            <a:r>
              <a:rPr lang="el-GR" sz="2000" b="1" dirty="0"/>
              <a:t> </a:t>
            </a:r>
            <a:r>
              <a:rPr lang="el-GR" sz="2000" dirty="0"/>
              <a:t>(1 μικρή </a:t>
            </a:r>
            <a:r>
              <a:rPr lang="en-US" sz="2000" dirty="0"/>
              <a:t>4</a:t>
            </a:r>
            <a:r>
              <a:rPr lang="el-GR" sz="2000" dirty="0"/>
              <a:t>0</a:t>
            </a:r>
            <a:r>
              <a:rPr lang="en-US" sz="2000" dirty="0"/>
              <a:t>s </a:t>
            </a:r>
            <a:r>
              <a:rPr lang="el-GR" sz="2000" dirty="0"/>
              <a:t>και 1 μεγάλη</a:t>
            </a:r>
            <a:r>
              <a:rPr lang="en-US" sz="2000" dirty="0"/>
              <a:t> 60s</a:t>
            </a:r>
            <a:r>
              <a:rPr lang="el-GR" sz="2000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 </a:t>
            </a:r>
            <a:r>
              <a:rPr lang="en-US" sz="2000" b="1" dirty="0"/>
              <a:t>T</a:t>
            </a:r>
            <a:r>
              <a:rPr lang="el-GR" sz="2000" b="1" dirty="0"/>
              <a:t>ο </a:t>
            </a:r>
            <a:r>
              <a:rPr lang="el-GR" sz="2000" b="1" dirty="0" err="1"/>
              <a:t>προκαρυωτικό</a:t>
            </a:r>
            <a:r>
              <a:rPr lang="el-GR" sz="2000" b="1" dirty="0"/>
              <a:t> </a:t>
            </a:r>
            <a:r>
              <a:rPr lang="el-GR" sz="2000" b="1" dirty="0" err="1"/>
              <a:t>ριβόσωμα</a:t>
            </a:r>
            <a:r>
              <a:rPr lang="el-GR" sz="2000" b="1" dirty="0"/>
              <a:t> </a:t>
            </a:r>
            <a:r>
              <a:rPr lang="el-GR" sz="2000" dirty="0"/>
              <a:t>ακολουθεί επίσης αυτή τη δομή αλλά με μικρότερες </a:t>
            </a:r>
            <a:r>
              <a:rPr lang="el-GR" sz="2000" dirty="0" err="1"/>
              <a:t>υπομονάδες</a:t>
            </a:r>
            <a:r>
              <a:rPr lang="en-US" sz="2000" dirty="0"/>
              <a:t> (</a:t>
            </a:r>
            <a:r>
              <a:rPr lang="el-GR" sz="2000" dirty="0"/>
              <a:t>3</a:t>
            </a:r>
            <a:r>
              <a:rPr lang="en-US" sz="2000" dirty="0"/>
              <a:t>0s </a:t>
            </a:r>
            <a:r>
              <a:rPr lang="el-GR" sz="2000" dirty="0"/>
              <a:t>και</a:t>
            </a:r>
            <a:r>
              <a:rPr lang="en-US" sz="2000" dirty="0"/>
              <a:t> </a:t>
            </a:r>
            <a:r>
              <a:rPr lang="el-GR" sz="2000" dirty="0"/>
              <a:t>5</a:t>
            </a:r>
            <a:r>
              <a:rPr lang="en-US" sz="2000" dirty="0"/>
              <a:t>0s</a:t>
            </a:r>
            <a:r>
              <a:rPr lang="el-GR" sz="2000" dirty="0"/>
              <a:t>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sz="2000" dirty="0"/>
              <a:t> Η σύνδεση των 2 </a:t>
            </a:r>
            <a:r>
              <a:rPr lang="el-GR" sz="2000" dirty="0" err="1"/>
              <a:t>υπομονάδων</a:t>
            </a:r>
            <a:r>
              <a:rPr lang="el-GR" sz="2000" dirty="0"/>
              <a:t> γίνεται μόνο κατά την επαφή τους με το 5΄άκρο ενός μορίου </a:t>
            </a:r>
            <a:r>
              <a:rPr lang="el-GR" sz="2000" dirty="0" err="1"/>
              <a:t>mRNA</a:t>
            </a:r>
            <a:r>
              <a:rPr lang="el-GR" sz="2000" dirty="0"/>
              <a:t> και την έναρξη της μετάφρασης</a:t>
            </a:r>
          </a:p>
          <a:p>
            <a:endParaRPr lang="el-GR" sz="19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6B5BDFC-C0E3-4943-AC85-DA628B8C9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022" y="1380803"/>
            <a:ext cx="6622296" cy="450316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9426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CE53D21-1C74-40D6-8E7E-44C8CF379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47" y="105508"/>
            <a:ext cx="3505495" cy="1622321"/>
          </a:xfrm>
        </p:spPr>
        <p:txBody>
          <a:bodyPr>
            <a:normAutofit/>
          </a:bodyPr>
          <a:lstStyle/>
          <a:p>
            <a:r>
              <a:rPr lang="el-GR" sz="3400" dirty="0"/>
              <a:t>Τα </a:t>
            </a:r>
            <a:r>
              <a:rPr lang="el-GR" sz="3400" dirty="0" err="1"/>
              <a:t>ριβοσωμάτια</a:t>
            </a:r>
            <a:r>
              <a:rPr lang="el-GR" sz="3400" dirty="0"/>
              <a:t> αποκωδικοποιούν το </a:t>
            </a:r>
            <a:r>
              <a:rPr lang="el-GR" sz="3400" dirty="0" err="1"/>
              <a:t>mRNA</a:t>
            </a:r>
            <a:endParaRPr lang="el-GR" sz="34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B1422D5-8760-4121-9BF5-7ECECF897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54" y="1899895"/>
            <a:ext cx="4075109" cy="485259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sz="2000" dirty="0"/>
              <a:t> Το </a:t>
            </a:r>
            <a:r>
              <a:rPr lang="el-GR" sz="2000" dirty="0" err="1"/>
              <a:t>ριβοσωμάτιο</a:t>
            </a:r>
            <a:r>
              <a:rPr lang="el-GR" sz="2000" dirty="0"/>
              <a:t> συντονίζει τις κινήσεις που απαιτούνται για την μετάφραση περιέχοντας τις θέσεις σύνδεσης για το </a:t>
            </a:r>
            <a:r>
              <a:rPr lang="el-GR" sz="2000" b="1" dirty="0" err="1"/>
              <a:t>mRNA</a:t>
            </a:r>
            <a:r>
              <a:rPr lang="el-GR" sz="2000" dirty="0"/>
              <a:t> και των </a:t>
            </a:r>
            <a:r>
              <a:rPr lang="el-GR" sz="2000" b="1" dirty="0" err="1"/>
              <a:t>tRNAs</a:t>
            </a:r>
            <a:r>
              <a:rPr lang="el-GR" sz="2000" b="1" dirty="0"/>
              <a:t> </a:t>
            </a:r>
            <a:r>
              <a:rPr lang="el-GR" sz="2000" dirty="0"/>
              <a:t>που απαιτούνται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000" b="1" dirty="0"/>
              <a:t> Οι θέσεις πρόσδεσης των </a:t>
            </a:r>
            <a:r>
              <a:rPr lang="el-GR" sz="2000" b="1" dirty="0" err="1"/>
              <a:t>tRNAs</a:t>
            </a:r>
            <a:r>
              <a:rPr lang="el-GR" sz="2000" b="1" dirty="0"/>
              <a:t> είναι 3:</a:t>
            </a:r>
          </a:p>
          <a:p>
            <a:r>
              <a:rPr lang="el-GR" sz="2000" dirty="0"/>
              <a:t> </a:t>
            </a:r>
            <a:r>
              <a:rPr lang="el-GR" sz="2000" b="1" dirty="0"/>
              <a:t>Θέση Α </a:t>
            </a:r>
            <a:r>
              <a:rPr lang="el-GR" sz="2000" b="1" dirty="0" err="1"/>
              <a:t>aminoacyl-tRNA</a:t>
            </a:r>
            <a:r>
              <a:rPr lang="el-GR" sz="2000" b="1" dirty="0"/>
              <a:t> </a:t>
            </a:r>
            <a:r>
              <a:rPr lang="el-GR" sz="2000" dirty="0"/>
              <a:t>(θέση εισόδου του κατάλληλου </a:t>
            </a:r>
            <a:r>
              <a:rPr lang="el-GR" sz="2000" dirty="0" err="1"/>
              <a:t>tRNA</a:t>
            </a:r>
            <a:r>
              <a:rPr lang="el-GR" sz="2000" dirty="0"/>
              <a:t> με το αντίστοιχο </a:t>
            </a:r>
            <a:r>
              <a:rPr lang="el-GR" sz="2000" dirty="0" err="1"/>
              <a:t>αμινοξύ</a:t>
            </a:r>
            <a:r>
              <a:rPr lang="el-GR" sz="2000" dirty="0"/>
              <a:t>)</a:t>
            </a:r>
          </a:p>
          <a:p>
            <a:r>
              <a:rPr lang="el-GR" sz="2000" dirty="0"/>
              <a:t> </a:t>
            </a:r>
            <a:r>
              <a:rPr lang="el-GR" sz="2000" b="1" dirty="0"/>
              <a:t>Θέση Ρ </a:t>
            </a:r>
            <a:r>
              <a:rPr lang="el-GR" sz="2000" b="1" dirty="0" err="1"/>
              <a:t>peptidyl-tRNA</a:t>
            </a:r>
            <a:r>
              <a:rPr lang="el-GR" sz="2000" b="1" dirty="0"/>
              <a:t> </a:t>
            </a:r>
            <a:r>
              <a:rPr lang="el-GR" sz="2000" dirty="0"/>
              <a:t>(θέση σύνδεσης αυτού του </a:t>
            </a:r>
            <a:r>
              <a:rPr lang="el-GR" sz="2000" dirty="0" err="1"/>
              <a:t>αμινοξέος</a:t>
            </a:r>
            <a:r>
              <a:rPr lang="el-GR" sz="2000" dirty="0"/>
              <a:t> στην </a:t>
            </a:r>
            <a:r>
              <a:rPr lang="el-GR" sz="2000" dirty="0" err="1"/>
              <a:t>πεπτιδική</a:t>
            </a:r>
            <a:r>
              <a:rPr lang="el-GR" sz="2000" dirty="0"/>
              <a:t> αλυσίδα)</a:t>
            </a:r>
          </a:p>
          <a:p>
            <a:r>
              <a:rPr lang="el-GR" sz="2000" dirty="0"/>
              <a:t> </a:t>
            </a:r>
            <a:r>
              <a:rPr lang="el-GR" sz="2000" b="1" dirty="0"/>
              <a:t>Θέση Ε </a:t>
            </a:r>
            <a:r>
              <a:rPr lang="el-GR" sz="2000" b="1" dirty="0" err="1"/>
              <a:t>exit</a:t>
            </a:r>
            <a:r>
              <a:rPr lang="el-GR" sz="2000" b="1" dirty="0"/>
              <a:t> </a:t>
            </a:r>
            <a:r>
              <a:rPr lang="el-GR" sz="2000" dirty="0"/>
              <a:t>(θέση προώθησης του χρησιμοποιούμενου </a:t>
            </a:r>
            <a:r>
              <a:rPr lang="el-GR" sz="2000" dirty="0" err="1"/>
              <a:t>tRNA</a:t>
            </a:r>
            <a:r>
              <a:rPr lang="el-GR" sz="2000" dirty="0"/>
              <a:t> και απόρριψης)</a:t>
            </a:r>
          </a:p>
          <a:p>
            <a:endParaRPr lang="el-GR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7CB3190-D988-4FB6-BBB2-B0C77E1E1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891734"/>
            <a:ext cx="6019331" cy="507128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219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10668977-7CA6-4F2A-BE9C-D4478019C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06" y="457201"/>
            <a:ext cx="4065669" cy="1933574"/>
          </a:xfrm>
        </p:spPr>
        <p:txBody>
          <a:bodyPr anchor="b">
            <a:normAutofit/>
          </a:bodyPr>
          <a:lstStyle/>
          <a:p>
            <a:r>
              <a:rPr lang="el-GR" sz="3700" dirty="0"/>
              <a:t>Έναρξη της </a:t>
            </a:r>
            <a:r>
              <a:rPr lang="el-GR" sz="3700" dirty="0" err="1"/>
              <a:t>πρωτεΐνοσύνθεσης</a:t>
            </a:r>
            <a:r>
              <a:rPr lang="el-GR" sz="3700" dirty="0"/>
              <a:t> στο </a:t>
            </a:r>
            <a:r>
              <a:rPr lang="el-GR" sz="3700" dirty="0" err="1"/>
              <a:t>ριβοσωμάτιο</a:t>
            </a:r>
            <a:endParaRPr lang="el-GR" sz="37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BAF1F81-3A96-4D20-A886-07B242E9C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2688121"/>
            <a:ext cx="4812610" cy="3023566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l-GR" sz="2000" dirty="0"/>
              <a:t> </a:t>
            </a:r>
            <a:r>
              <a:rPr lang="el-GR" sz="2400" dirty="0"/>
              <a:t>Για την έναρξη της </a:t>
            </a:r>
            <a:r>
              <a:rPr lang="el-GR" sz="2400" dirty="0" err="1"/>
              <a:t>πρωτεΐνοσύνθεσης</a:t>
            </a:r>
            <a:r>
              <a:rPr lang="el-GR" sz="2400" dirty="0"/>
              <a:t> </a:t>
            </a:r>
            <a:r>
              <a:rPr lang="el-GR" sz="2400" dirty="0" err="1"/>
              <a:t>ευκαρυωτικά</a:t>
            </a:r>
            <a:r>
              <a:rPr lang="el-GR" sz="2400" dirty="0"/>
              <a:t> είναι απαραίτητο ένα ειδικό </a:t>
            </a:r>
            <a:r>
              <a:rPr lang="en-US" sz="2400" dirty="0"/>
              <a:t>tRNA</a:t>
            </a:r>
            <a:r>
              <a:rPr lang="el-GR" sz="2400" dirty="0"/>
              <a:t>,</a:t>
            </a:r>
            <a:r>
              <a:rPr lang="en-US" sz="2400" dirty="0"/>
              <a:t> </a:t>
            </a:r>
            <a:r>
              <a:rPr lang="el-GR" sz="2400" dirty="0"/>
              <a:t>το </a:t>
            </a:r>
            <a:r>
              <a:rPr lang="el-GR" sz="2400" b="1" dirty="0"/>
              <a:t>εναρκτήριο </a:t>
            </a:r>
            <a:r>
              <a:rPr lang="en-US" sz="2400" b="1" dirty="0"/>
              <a:t>tRNA</a:t>
            </a:r>
            <a:r>
              <a:rPr lang="en-US" sz="2400" dirty="0"/>
              <a:t> (Met-</a:t>
            </a:r>
            <a:r>
              <a:rPr lang="en-US" sz="2400" dirty="0" err="1"/>
              <a:t>tRNAi</a:t>
            </a:r>
            <a:r>
              <a:rPr lang="en-US" sz="2400" dirty="0"/>
              <a:t>) </a:t>
            </a:r>
            <a:r>
              <a:rPr lang="el-GR" sz="2400" dirty="0"/>
              <a:t>το οποίο μεταφέρει το </a:t>
            </a:r>
            <a:r>
              <a:rPr lang="el-GR" sz="2400" dirty="0" err="1"/>
              <a:t>αμινοξύ</a:t>
            </a:r>
            <a:r>
              <a:rPr lang="el-GR" sz="2400" dirty="0"/>
              <a:t> </a:t>
            </a:r>
            <a:r>
              <a:rPr lang="el-GR" sz="2400" b="1" dirty="0" err="1"/>
              <a:t>μεθειονίνη</a:t>
            </a:r>
            <a:r>
              <a:rPr lang="en-US" sz="2400" b="1" dirty="0"/>
              <a:t> (Met)</a:t>
            </a:r>
            <a:r>
              <a:rPr lang="el-GR" sz="2400" b="1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/>
              <a:t> Στα βακτήρια το εναρκτήριο </a:t>
            </a:r>
            <a:r>
              <a:rPr lang="en-US" sz="2400" dirty="0"/>
              <a:t>tRNA (Met-</a:t>
            </a:r>
            <a:r>
              <a:rPr lang="en-US" sz="2400" dirty="0" err="1"/>
              <a:t>tRNAf</a:t>
            </a:r>
            <a:r>
              <a:rPr lang="en-US" sz="2400" dirty="0"/>
              <a:t>) </a:t>
            </a:r>
            <a:r>
              <a:rPr lang="el-GR" sz="2400" dirty="0"/>
              <a:t>μεταφέρει </a:t>
            </a:r>
            <a:r>
              <a:rPr lang="el-GR" sz="2400" b="1" dirty="0" err="1"/>
              <a:t>φορμυλο-μεθειονίνη</a:t>
            </a:r>
            <a:r>
              <a:rPr lang="en-US" sz="2400" b="1" dirty="0"/>
              <a:t> (</a:t>
            </a:r>
            <a:r>
              <a:rPr lang="en-US" sz="2400" b="1" dirty="0" err="1"/>
              <a:t>fMet</a:t>
            </a:r>
            <a:r>
              <a:rPr lang="en-US" sz="2400" b="1" dirty="0"/>
              <a:t>)</a:t>
            </a:r>
            <a:endParaRPr lang="el-GR" sz="2400" b="1" dirty="0"/>
          </a:p>
          <a:p>
            <a:pPr>
              <a:buFont typeface="Wingdings" panose="05000000000000000000" pitchFamily="2" charset="2"/>
              <a:buChar char="Ø"/>
            </a:pPr>
            <a:endParaRPr lang="el-GR" sz="20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909A36C-4682-43A0-97D0-0881790FD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032" y="1028700"/>
            <a:ext cx="2366042" cy="4572064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634129C3-8BF4-4881-AFFD-EB809C471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485" y="1028701"/>
            <a:ext cx="3680513" cy="45720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56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2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4183159-6327-4FA2-A259-BFAB675B7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4828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Έναρξη της </a:t>
            </a:r>
            <a:r>
              <a:rPr lang="el-GR" dirty="0" err="1"/>
              <a:t>πρωτεΐνοσύνθεσης</a:t>
            </a:r>
            <a:r>
              <a:rPr lang="el-GR" dirty="0"/>
              <a:t> στο </a:t>
            </a:r>
            <a:r>
              <a:rPr lang="el-GR" dirty="0" err="1"/>
              <a:t>ριβοσωμάτιο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934468C-E40A-4469-A07D-D9845B384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874829" cy="4819015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sz="2800" dirty="0"/>
              <a:t>  Στα </a:t>
            </a:r>
            <a:r>
              <a:rPr lang="el-GR" sz="2800" dirty="0" err="1"/>
              <a:t>ευκαρυωτικά</a:t>
            </a:r>
            <a:r>
              <a:rPr lang="el-GR" sz="2800" dirty="0"/>
              <a:t> κύτταρα το </a:t>
            </a:r>
            <a:r>
              <a:rPr lang="el-GR" sz="2800" b="1" dirty="0"/>
              <a:t>εναρκτήριο </a:t>
            </a:r>
            <a:r>
              <a:rPr lang="en-US" sz="2800" b="1" dirty="0"/>
              <a:t>tRNA </a:t>
            </a:r>
            <a:r>
              <a:rPr lang="el-GR" sz="2800" dirty="0"/>
              <a:t>προσδένεται πρώτα στην </a:t>
            </a:r>
            <a:r>
              <a:rPr lang="el-GR" sz="2800" b="1" dirty="0"/>
              <a:t>μικρή </a:t>
            </a:r>
            <a:r>
              <a:rPr lang="el-GR" sz="2800" b="1" dirty="0" err="1"/>
              <a:t>ριβοσωμική</a:t>
            </a:r>
            <a:r>
              <a:rPr lang="el-GR" sz="2800" b="1" dirty="0"/>
              <a:t> </a:t>
            </a:r>
            <a:r>
              <a:rPr lang="el-GR" sz="2800" b="1" dirty="0" err="1"/>
              <a:t>υπομονάδα</a:t>
            </a:r>
            <a:r>
              <a:rPr lang="el-GR" sz="2800" b="1" dirty="0"/>
              <a:t> </a:t>
            </a:r>
            <a:r>
              <a:rPr lang="el-GR" sz="2800" dirty="0"/>
              <a:t>(το μόνο </a:t>
            </a:r>
            <a:r>
              <a:rPr lang="en-US" sz="2800" dirty="0"/>
              <a:t>tRNA </a:t>
            </a:r>
            <a:r>
              <a:rPr lang="el-GR" sz="2800" dirty="0"/>
              <a:t>που έχει την ιδιότητα σύνδεσης με ελεύθερη </a:t>
            </a:r>
            <a:r>
              <a:rPr lang="el-GR" sz="2800" dirty="0" err="1"/>
              <a:t>ριβοσωμική</a:t>
            </a:r>
            <a:r>
              <a:rPr lang="el-GR" sz="2800" dirty="0"/>
              <a:t> </a:t>
            </a:r>
            <a:r>
              <a:rPr lang="el-GR" sz="2800" dirty="0" err="1"/>
              <a:t>υπομονάδα</a:t>
            </a:r>
            <a:r>
              <a:rPr lang="el-GR" sz="2800" dirty="0"/>
              <a:t>), μαζί με διάφορες πρωτεΐνες, γνωστές ως </a:t>
            </a:r>
            <a:r>
              <a:rPr lang="el-GR" sz="2800" b="1" dirty="0"/>
              <a:t>παράγοντες έναρξης της μετάφρασης</a:t>
            </a:r>
            <a:r>
              <a:rPr lang="el-GR" sz="2800" dirty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800" dirty="0"/>
              <a:t>  </a:t>
            </a:r>
            <a:r>
              <a:rPr lang="el-GR" dirty="0"/>
              <a:t>Ταυτόχρονα γίνεται και</a:t>
            </a:r>
            <a:r>
              <a:rPr lang="el-GR" sz="2800" dirty="0"/>
              <a:t> η πρόσδεση </a:t>
            </a:r>
            <a:r>
              <a:rPr lang="el-GR" dirty="0"/>
              <a:t>του </a:t>
            </a:r>
            <a:r>
              <a:rPr lang="en-US" dirty="0"/>
              <a:t>mRNA </a:t>
            </a:r>
            <a:r>
              <a:rPr lang="el-GR" dirty="0"/>
              <a:t>στη</a:t>
            </a:r>
            <a:r>
              <a:rPr lang="el-GR" sz="2800" dirty="0"/>
              <a:t> μικρή </a:t>
            </a:r>
            <a:r>
              <a:rPr lang="el-GR" sz="2800" dirty="0" err="1"/>
              <a:t>υπομονάδα</a:t>
            </a:r>
            <a:r>
              <a:rPr lang="el-GR" sz="2800" dirty="0"/>
              <a:t> του </a:t>
            </a:r>
            <a:r>
              <a:rPr lang="el-GR" sz="2800" dirty="0" err="1"/>
              <a:t>ριβοσώματος</a:t>
            </a:r>
            <a:r>
              <a:rPr lang="el-GR" sz="2800" dirty="0"/>
              <a:t> </a:t>
            </a:r>
            <a:r>
              <a:rPr lang="en-US" sz="2800" dirty="0"/>
              <a:t>(</a:t>
            </a:r>
            <a:r>
              <a:rPr lang="el-GR" sz="2800" dirty="0"/>
              <a:t>το σινιάλο αναγνώρισης </a:t>
            </a:r>
            <a:r>
              <a:rPr lang="el-GR" dirty="0"/>
              <a:t>είναι η </a:t>
            </a:r>
            <a:r>
              <a:rPr lang="el-GR" b="1" dirty="0"/>
              <a:t>καλύπτρα σ</a:t>
            </a:r>
            <a:r>
              <a:rPr lang="el-GR" sz="2800" dirty="0"/>
              <a:t>το </a:t>
            </a:r>
            <a:r>
              <a:rPr lang="el-GR" sz="2800" b="1" dirty="0"/>
              <a:t>5΄άκρο του </a:t>
            </a:r>
            <a:r>
              <a:rPr lang="en-US" sz="2800" b="1" dirty="0"/>
              <a:t>mRNA </a:t>
            </a:r>
            <a:r>
              <a:rPr lang="el-GR" sz="2800" dirty="0"/>
              <a:t>που φέρουν όλα τα </a:t>
            </a:r>
            <a:r>
              <a:rPr lang="el-GR" sz="2800" u="sng" dirty="0" err="1"/>
              <a:t>ευκαρυωτικά</a:t>
            </a:r>
            <a:r>
              <a:rPr lang="el-GR" sz="2800" u="sng" dirty="0"/>
              <a:t> </a:t>
            </a:r>
            <a:r>
              <a:rPr lang="en-US" sz="2800" u="sng" dirty="0"/>
              <a:t>mRNA</a:t>
            </a:r>
            <a:r>
              <a:rPr lang="el-GR" sz="2800" u="sng" dirty="0"/>
              <a:t> 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 Στ</a:t>
            </a:r>
            <a:r>
              <a:rPr lang="el-GR" sz="2800" dirty="0"/>
              <a:t>α </a:t>
            </a:r>
            <a:r>
              <a:rPr lang="el-GR" sz="2800" dirty="0" err="1"/>
              <a:t>προκαρυωτικά</a:t>
            </a:r>
            <a:r>
              <a:rPr lang="el-GR" sz="2800" dirty="0"/>
              <a:t> </a:t>
            </a:r>
            <a:r>
              <a:rPr lang="en-US" sz="2800" dirty="0"/>
              <a:t>mRNA </a:t>
            </a:r>
            <a:r>
              <a:rPr lang="el-GR" sz="2800" dirty="0"/>
              <a:t>αντί καλύπτρας φέρουν αλληλουχίες αναγνώρισης</a:t>
            </a:r>
            <a:r>
              <a:rPr lang="en-US" sz="2800" dirty="0"/>
              <a:t> </a:t>
            </a:r>
            <a:r>
              <a:rPr lang="el-GR" dirty="0"/>
              <a:t>συνήθως </a:t>
            </a:r>
            <a:r>
              <a:rPr lang="el-GR" sz="2800" dirty="0"/>
              <a:t>έως 6 </a:t>
            </a:r>
            <a:r>
              <a:rPr lang="el-GR" sz="2800" dirty="0" err="1"/>
              <a:t>νουκλεοτιδίων</a:t>
            </a:r>
            <a:r>
              <a:rPr lang="el-GR" sz="2800" dirty="0"/>
              <a:t> στο 5΄άκρο (αλληλουχία </a:t>
            </a:r>
            <a:r>
              <a:rPr lang="el-GR" sz="2800" dirty="0" err="1"/>
              <a:t>Shine-Delgarno</a:t>
            </a:r>
            <a:r>
              <a:rPr lang="el-GR" sz="2800" dirty="0"/>
              <a:t>)</a:t>
            </a:r>
            <a:endParaRPr lang="en-US" sz="2800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sz="2800" dirty="0"/>
              <a:t>  </a:t>
            </a:r>
            <a:r>
              <a:rPr lang="en-US" sz="2800" dirty="0"/>
              <a:t>H </a:t>
            </a:r>
            <a:r>
              <a:rPr lang="el-GR" sz="2800" dirty="0"/>
              <a:t>μικρή </a:t>
            </a:r>
            <a:r>
              <a:rPr lang="el-GR" sz="2800" dirty="0" err="1"/>
              <a:t>υπομονάδα</a:t>
            </a:r>
            <a:r>
              <a:rPr lang="el-GR" sz="2800" dirty="0"/>
              <a:t> κινείται με κατεύθυνση από 5΄προς 3΄πάνω στο </a:t>
            </a:r>
            <a:r>
              <a:rPr lang="en-US" sz="2800" dirty="0"/>
              <a:t>mRNA </a:t>
            </a:r>
            <a:r>
              <a:rPr lang="el-GR" sz="2800" dirty="0"/>
              <a:t>αναζητώντας το </a:t>
            </a:r>
            <a:r>
              <a:rPr lang="el-GR" sz="2800" b="1" dirty="0" err="1"/>
              <a:t>κωδικόνιο</a:t>
            </a:r>
            <a:r>
              <a:rPr lang="el-GR" sz="2800" b="1" dirty="0"/>
              <a:t> έναρξης </a:t>
            </a:r>
            <a:r>
              <a:rPr lang="en-US" sz="2800" b="1" dirty="0"/>
              <a:t>AUG</a:t>
            </a:r>
            <a:endParaRPr lang="el-GR" sz="2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sz="2800" dirty="0"/>
              <a:t>  Μόλις εντοπιστεί το </a:t>
            </a:r>
            <a:r>
              <a:rPr lang="el-GR" sz="2800" dirty="0" err="1"/>
              <a:t>κωδικόνιο</a:t>
            </a:r>
            <a:r>
              <a:rPr lang="el-GR" sz="2800" dirty="0"/>
              <a:t> έναρξης οι πρωτεϊνικοί παράγοντες έναρξης αποσπώνται από τη μικρή </a:t>
            </a:r>
            <a:r>
              <a:rPr lang="el-GR" sz="2800" dirty="0" err="1"/>
              <a:t>υπομονάδα</a:t>
            </a:r>
            <a:r>
              <a:rPr lang="el-GR" sz="2800" dirty="0"/>
              <a:t> και ακολουθεί η </a:t>
            </a:r>
            <a:r>
              <a:rPr lang="el-GR" sz="2800" b="1" dirty="0"/>
              <a:t>σύνδεση της μεγάλης </a:t>
            </a:r>
            <a:r>
              <a:rPr lang="el-GR" sz="2800" b="1" dirty="0" err="1"/>
              <a:t>ριβοσωμικής</a:t>
            </a:r>
            <a:r>
              <a:rPr lang="el-GR" sz="2800" b="1" dirty="0"/>
              <a:t> </a:t>
            </a:r>
            <a:r>
              <a:rPr lang="el-GR" sz="2800" b="1" dirty="0" err="1"/>
              <a:t>υπομονάδας</a:t>
            </a:r>
            <a:r>
              <a:rPr lang="el-GR" sz="2800" dirty="0"/>
              <a:t> και η συναρμολόγηση του </a:t>
            </a:r>
            <a:r>
              <a:rPr lang="el-GR" sz="2800" dirty="0" err="1"/>
              <a:t>ριβοσωματίου</a:t>
            </a:r>
            <a:r>
              <a:rPr lang="el-GR" sz="2800" dirty="0"/>
              <a:t>. Το εναρκτήριο </a:t>
            </a:r>
            <a:r>
              <a:rPr lang="en-US" dirty="0" err="1"/>
              <a:t>tRNA</a:t>
            </a:r>
            <a:r>
              <a:rPr lang="en-US" dirty="0"/>
              <a:t> </a:t>
            </a:r>
            <a:r>
              <a:rPr lang="el-GR" dirty="0"/>
              <a:t>παραμένει συνδεδεμένο με την μεγάλη </a:t>
            </a:r>
            <a:r>
              <a:rPr lang="el-GR" dirty="0" err="1"/>
              <a:t>υπομονάδα</a:t>
            </a:r>
            <a:r>
              <a:rPr lang="el-GR" dirty="0"/>
              <a:t> στη </a:t>
            </a:r>
            <a:r>
              <a:rPr lang="el-GR" b="1" dirty="0"/>
              <a:t>θέση </a:t>
            </a:r>
            <a:r>
              <a:rPr lang="en-US" b="1" dirty="0"/>
              <a:t>P</a:t>
            </a:r>
            <a:r>
              <a:rPr lang="en-US" dirty="0"/>
              <a:t>.</a:t>
            </a:r>
            <a:endParaRPr lang="el-GR" sz="2800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176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671C636-BECE-4513-9364-DF514E335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971" y="677334"/>
            <a:ext cx="8711119" cy="5571066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E1250AFE-5CFD-4CDC-A0CF-CD77866FDB1F}"/>
              </a:ext>
            </a:extLst>
          </p:cNvPr>
          <p:cNvSpPr/>
          <p:nvPr/>
        </p:nvSpPr>
        <p:spPr>
          <a:xfrm>
            <a:off x="188588" y="911298"/>
            <a:ext cx="47412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/>
              <a:t>Αλληλουχία </a:t>
            </a:r>
            <a:r>
              <a:rPr lang="el-GR" sz="2000" b="1" dirty="0" err="1"/>
              <a:t>Shine-Delgarno</a:t>
            </a:r>
            <a:endParaRPr lang="el-GR" sz="2000" b="1" dirty="0"/>
          </a:p>
          <a:p>
            <a:endParaRPr lang="el-GR" sz="2000" b="1" dirty="0"/>
          </a:p>
          <a:p>
            <a:r>
              <a:rPr lang="el-GR" sz="2000" dirty="0"/>
              <a:t>Βρίσκεται στα </a:t>
            </a:r>
            <a:r>
              <a:rPr lang="el-GR" sz="2000" dirty="0" err="1"/>
              <a:t>mRNA</a:t>
            </a:r>
            <a:r>
              <a:rPr lang="en-US" sz="2000" dirty="0"/>
              <a:t>s </a:t>
            </a:r>
            <a:r>
              <a:rPr lang="el-GR" sz="2000" dirty="0"/>
              <a:t>των </a:t>
            </a:r>
            <a:r>
              <a:rPr lang="el-GR" sz="2000" dirty="0" err="1"/>
              <a:t>προκαρυωτικών</a:t>
            </a:r>
            <a:r>
              <a:rPr lang="el-GR" sz="2000" dirty="0"/>
              <a:t> περίπου 4 έως 8 βάσεις πριν το κωδικό έναρξης </a:t>
            </a:r>
            <a:r>
              <a:rPr lang="en-US" sz="2000" dirty="0"/>
              <a:t>AUG </a:t>
            </a:r>
            <a:r>
              <a:rPr lang="el-GR" sz="2000" dirty="0"/>
              <a:t> και ζευγαρώνει με μέρος του 16S </a:t>
            </a:r>
            <a:r>
              <a:rPr lang="el-GR" sz="2000" dirty="0" err="1"/>
              <a:t>rRNA</a:t>
            </a:r>
            <a:r>
              <a:rPr lang="el-GR" sz="2000" dirty="0"/>
              <a:t> της μικρής </a:t>
            </a:r>
            <a:r>
              <a:rPr lang="el-GR" sz="2000" dirty="0" err="1"/>
              <a:t>υπομονάδας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6279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5081E77-21D4-4477-91A1-102EE57F4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47" y="231701"/>
            <a:ext cx="3505495" cy="1622321"/>
          </a:xfrm>
        </p:spPr>
        <p:txBody>
          <a:bodyPr>
            <a:normAutofit fontScale="90000"/>
          </a:bodyPr>
          <a:lstStyle/>
          <a:p>
            <a:r>
              <a:rPr lang="el-GR" sz="3100" dirty="0"/>
              <a:t>Έναρξη της </a:t>
            </a:r>
            <a:r>
              <a:rPr lang="el-GR" sz="3100" dirty="0" err="1"/>
              <a:t>πρωτεΐνοσύνθεσης</a:t>
            </a:r>
            <a:r>
              <a:rPr lang="el-GR" sz="3100" dirty="0"/>
              <a:t> στο </a:t>
            </a:r>
            <a:r>
              <a:rPr lang="el-GR" sz="3100" dirty="0" err="1"/>
              <a:t>προκαρυωτικό</a:t>
            </a:r>
            <a:r>
              <a:rPr lang="el-GR" sz="3100" dirty="0"/>
              <a:t> κύτταρο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9131D27-17D0-44AD-BA37-BEEBD5767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214" y="2067340"/>
            <a:ext cx="3849247" cy="4426226"/>
          </a:xfrm>
        </p:spPr>
        <p:txBody>
          <a:bodyPr>
            <a:noAutofit/>
          </a:bodyPr>
          <a:lstStyle/>
          <a:p>
            <a:r>
              <a:rPr lang="el-GR" sz="2000" dirty="0"/>
              <a:t>Αρχικά στην </a:t>
            </a:r>
            <a:r>
              <a:rPr lang="el-GR" sz="2000" dirty="0" err="1"/>
              <a:t>υπομονάδα</a:t>
            </a:r>
            <a:r>
              <a:rPr lang="el-GR" sz="2000" dirty="0"/>
              <a:t> 30S συνδέονται </a:t>
            </a:r>
            <a:r>
              <a:rPr lang="el-GR" sz="2000" b="1" dirty="0"/>
              <a:t>παράγοντες έναρξης IF1, </a:t>
            </a:r>
            <a:r>
              <a:rPr lang="en-US" sz="2000" b="1" dirty="0"/>
              <a:t>IF2, IF3 </a:t>
            </a:r>
            <a:r>
              <a:rPr lang="el-GR" sz="2000" dirty="0"/>
              <a:t>και </a:t>
            </a:r>
            <a:r>
              <a:rPr lang="en-US" sz="2000" b="1" dirty="0"/>
              <a:t>GTP</a:t>
            </a:r>
            <a:r>
              <a:rPr lang="el-GR" sz="2000" dirty="0"/>
              <a:t>.</a:t>
            </a:r>
          </a:p>
          <a:p>
            <a:r>
              <a:rPr lang="el-GR" sz="2000" dirty="0"/>
              <a:t>Ο παράγοντας IF2 οδηγεί το </a:t>
            </a:r>
            <a:r>
              <a:rPr lang="el-GR" sz="2000" dirty="0" err="1"/>
              <a:t>fMet-tRNA</a:t>
            </a:r>
            <a:r>
              <a:rPr lang="el-GR" sz="2000" dirty="0"/>
              <a:t> στη </a:t>
            </a:r>
            <a:r>
              <a:rPr lang="el-GR" sz="2000" u="sng" dirty="0"/>
              <a:t>θέση P</a:t>
            </a:r>
            <a:r>
              <a:rPr lang="el-GR" sz="2000" dirty="0"/>
              <a:t> όπου βρίσκεται ήδη το</a:t>
            </a:r>
            <a:r>
              <a:rPr lang="en-US" sz="2000" dirty="0"/>
              <a:t> mRNA </a:t>
            </a:r>
            <a:r>
              <a:rPr lang="el-GR" sz="2000" dirty="0"/>
              <a:t>με το κωδικό έναρξης</a:t>
            </a:r>
            <a:r>
              <a:rPr lang="en-US" sz="2000" dirty="0"/>
              <a:t> AUG.</a:t>
            </a:r>
            <a:r>
              <a:rPr lang="el-GR" sz="2000" dirty="0"/>
              <a:t> </a:t>
            </a:r>
          </a:p>
          <a:p>
            <a:r>
              <a:rPr lang="el-GR" sz="2000" dirty="0"/>
              <a:t>Απελευθέρωση του IF3 δίνει το </a:t>
            </a:r>
            <a:r>
              <a:rPr lang="el-GR" sz="2000" b="1" dirty="0"/>
              <a:t>πλήρες </a:t>
            </a:r>
            <a:r>
              <a:rPr lang="el-GR" sz="2000" b="1" dirty="0" err="1"/>
              <a:t>σύμπλοκο</a:t>
            </a:r>
            <a:r>
              <a:rPr lang="el-GR" sz="2000" b="1" dirty="0"/>
              <a:t> έναρξης</a:t>
            </a:r>
            <a:r>
              <a:rPr lang="el-GR" sz="2000" dirty="0"/>
              <a:t>. </a:t>
            </a:r>
          </a:p>
          <a:p>
            <a:r>
              <a:rPr lang="el-GR" sz="2000" dirty="0"/>
              <a:t>Η 50S </a:t>
            </a:r>
            <a:r>
              <a:rPr lang="el-GR" sz="2000" dirty="0" err="1"/>
              <a:t>υπομονάδα</a:t>
            </a:r>
            <a:r>
              <a:rPr lang="el-GR" sz="2000" dirty="0"/>
              <a:t>  προσδένεται με το </a:t>
            </a:r>
            <a:r>
              <a:rPr lang="el-GR" sz="2000" dirty="0" err="1"/>
              <a:t>σύμπλοκο</a:t>
            </a:r>
            <a:r>
              <a:rPr lang="el-GR" sz="2000" dirty="0"/>
              <a:t> λόγω της υδρόλυσης του GTP και απελευθέρωσης των παραγόντων έναρξης </a:t>
            </a:r>
            <a:r>
              <a:rPr lang="en-US" sz="2000" dirty="0"/>
              <a:t>IF1  </a:t>
            </a:r>
            <a:r>
              <a:rPr lang="el-GR" sz="2000" dirty="0"/>
              <a:t>και </a:t>
            </a:r>
            <a:r>
              <a:rPr lang="en-US" sz="2000" dirty="0"/>
              <a:t>IF2</a:t>
            </a:r>
            <a:r>
              <a:rPr lang="el-GR" sz="2000" dirty="0"/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0A168F3-D21B-43B8-9838-7FE2B9E63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389" y="548876"/>
            <a:ext cx="3744820" cy="573918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8787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3967B43-5CCC-468C-A72A-150A2ED24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Από το RNA στις πρωτεΐνες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BAD6157-3499-4A3F-B867-18E5AF5AA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Έχουμε (4</a:t>
            </a:r>
            <a:r>
              <a:rPr lang="el-GR" baseline="30000" dirty="0"/>
              <a:t>3</a:t>
            </a:r>
            <a:r>
              <a:rPr lang="el-GR" dirty="0"/>
              <a:t>) =64 δυνατούς συνδυασμούς των 4 βάσεων (A,</a:t>
            </a:r>
            <a:r>
              <a:rPr lang="en-US" dirty="0"/>
              <a:t>U</a:t>
            </a:r>
            <a:r>
              <a:rPr lang="el-GR" dirty="0"/>
              <a:t>,G και C) ανά 3 που ονομάζονται </a:t>
            </a:r>
            <a:r>
              <a:rPr lang="el-GR" b="1" dirty="0" err="1"/>
              <a:t>κωδικόνια</a:t>
            </a:r>
            <a:r>
              <a:rPr lang="el-GR" b="1" dirty="0"/>
              <a:t> (</a:t>
            </a:r>
            <a:r>
              <a:rPr lang="el-GR" b="1" dirty="0" err="1"/>
              <a:t>codon</a:t>
            </a:r>
            <a:r>
              <a:rPr lang="el-GR" b="1" dirty="0"/>
              <a:t>) </a:t>
            </a:r>
            <a:r>
              <a:rPr lang="el-GR" dirty="0"/>
              <a:t>ή </a:t>
            </a:r>
            <a:r>
              <a:rPr lang="el-GR" dirty="0" err="1"/>
              <a:t>τριπλέτες</a:t>
            </a:r>
            <a:endParaRPr lang="el-GR" dirty="0"/>
          </a:p>
          <a:p>
            <a:r>
              <a:rPr lang="el-GR" dirty="0"/>
              <a:t>Επειδή τα αμινοξέα στις πρωτεΐνες είναι 20 κάποιοι συνδυασμοί κωδικοποιούν το ίδιο </a:t>
            </a:r>
            <a:r>
              <a:rPr lang="el-GR" dirty="0" err="1"/>
              <a:t>αμινοξύ</a:t>
            </a:r>
            <a:r>
              <a:rPr lang="el-GR" dirty="0"/>
              <a:t> (</a:t>
            </a:r>
            <a:r>
              <a:rPr lang="el-GR" b="1" dirty="0"/>
              <a:t>πλεονάζων γενετικός κώδικας</a:t>
            </a:r>
            <a:r>
              <a:rPr lang="el-GR" dirty="0"/>
              <a:t>)</a:t>
            </a:r>
          </a:p>
          <a:p>
            <a:r>
              <a:rPr lang="el-GR" dirty="0"/>
              <a:t>Υπάρχει </a:t>
            </a:r>
            <a:r>
              <a:rPr lang="el-GR" b="1" dirty="0"/>
              <a:t>1 </a:t>
            </a:r>
            <a:r>
              <a:rPr lang="el-GR" b="1" dirty="0" err="1"/>
              <a:t>κωδικόνιο</a:t>
            </a:r>
            <a:r>
              <a:rPr lang="el-GR" b="1" dirty="0"/>
              <a:t> έναρξης </a:t>
            </a:r>
            <a:r>
              <a:rPr lang="el-GR" dirty="0"/>
              <a:t>και </a:t>
            </a:r>
            <a:r>
              <a:rPr lang="el-GR" b="1" dirty="0"/>
              <a:t>3 </a:t>
            </a:r>
            <a:r>
              <a:rPr lang="el-GR" b="1" dirty="0" err="1"/>
              <a:t>κωδικόνια</a:t>
            </a:r>
            <a:r>
              <a:rPr lang="el-GR" b="1" dirty="0"/>
              <a:t> λήξης </a:t>
            </a:r>
          </a:p>
          <a:p>
            <a:r>
              <a:rPr lang="el-GR" dirty="0"/>
              <a:t>Υπάρχει συγκεκριμένο </a:t>
            </a:r>
            <a:r>
              <a:rPr lang="el-GR" b="1" dirty="0"/>
              <a:t>πλαίσιο ανάγνωσης </a:t>
            </a:r>
            <a:r>
              <a:rPr lang="el-GR" dirty="0"/>
              <a:t>(</a:t>
            </a:r>
            <a:r>
              <a:rPr lang="el-GR" dirty="0" err="1"/>
              <a:t>reading</a:t>
            </a:r>
            <a:r>
              <a:rPr lang="el-GR" dirty="0"/>
              <a:t> frame) ανάλογα με το σημείο που θα αρχίσει η διεργασία της αποκωδικοποίησης. </a:t>
            </a:r>
          </a:p>
          <a:p>
            <a:r>
              <a:rPr lang="el-GR" dirty="0"/>
              <a:t>H ανάγνωση ενός μορίου </a:t>
            </a:r>
            <a:r>
              <a:rPr lang="el-GR" dirty="0" err="1"/>
              <a:t>mRNA</a:t>
            </a:r>
            <a:r>
              <a:rPr lang="el-GR" dirty="0"/>
              <a:t> ξεκινά από το 5΄άκρο προς το 3΄άκρο σε διαδοχικές ομάδες των 3 </a:t>
            </a:r>
            <a:r>
              <a:rPr lang="el-GR" dirty="0" err="1"/>
              <a:t>νουκλεοτιδίων</a:t>
            </a:r>
            <a:r>
              <a:rPr lang="el-GR" dirty="0"/>
              <a:t> (</a:t>
            </a:r>
            <a:r>
              <a:rPr lang="el-GR" dirty="0" err="1"/>
              <a:t>κωδικόνια</a:t>
            </a:r>
            <a:r>
              <a:rPr lang="el-GR" dirty="0"/>
              <a:t>)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7417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EDFF167-6106-4F56-A1C3-9D57D82C9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l-GR" sz="3700" dirty="0"/>
              <a:t>Η έναρξη στο </a:t>
            </a:r>
            <a:r>
              <a:rPr lang="el-GR" sz="3700" dirty="0" err="1"/>
              <a:t>ευκαρυωτικό</a:t>
            </a:r>
            <a:r>
              <a:rPr lang="el-GR" sz="3700" dirty="0"/>
              <a:t> κύτταρο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2B3681E-E9C8-4EBF-A853-D638B1E73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214" y="2443315"/>
            <a:ext cx="3896565" cy="3785419"/>
          </a:xfrm>
        </p:spPr>
        <p:txBody>
          <a:bodyPr>
            <a:normAutofit lnSpcReduction="10000"/>
          </a:bodyPr>
          <a:lstStyle/>
          <a:p>
            <a:r>
              <a:rPr lang="el-GR" sz="2000" dirty="0"/>
              <a:t>Η μικρή </a:t>
            </a:r>
            <a:r>
              <a:rPr lang="el-GR" sz="2000" dirty="0" err="1"/>
              <a:t>υπομονάδα</a:t>
            </a:r>
            <a:r>
              <a:rPr lang="el-GR" sz="2000" dirty="0"/>
              <a:t> 40</a:t>
            </a:r>
            <a:r>
              <a:rPr lang="en-US" sz="2000" dirty="0"/>
              <a:t>s </a:t>
            </a:r>
            <a:r>
              <a:rPr lang="el-GR" sz="2000" dirty="0"/>
              <a:t>προσδένεται στο 5΄cap άκρο και</a:t>
            </a:r>
            <a:r>
              <a:rPr lang="en-US" sz="2000" dirty="0"/>
              <a:t> </a:t>
            </a:r>
            <a:r>
              <a:rPr lang="el-GR" sz="2000" dirty="0"/>
              <a:t>σαρώνει το </a:t>
            </a:r>
            <a:r>
              <a:rPr lang="el-GR" sz="2000" dirty="0" err="1"/>
              <a:t>mRNA</a:t>
            </a:r>
            <a:r>
              <a:rPr lang="el-GR" sz="2000" dirty="0"/>
              <a:t> ώσπου να βρει το </a:t>
            </a:r>
            <a:r>
              <a:rPr lang="el-GR" sz="2000" b="1" dirty="0"/>
              <a:t>κωδικό AUG</a:t>
            </a:r>
            <a:r>
              <a:rPr lang="el-GR" sz="2000" dirty="0"/>
              <a:t>.</a:t>
            </a:r>
          </a:p>
          <a:p>
            <a:r>
              <a:rPr lang="el-GR" sz="2000" dirty="0"/>
              <a:t>Στο κωδικό έναρξης προσδένεται ένα </a:t>
            </a:r>
            <a:r>
              <a:rPr lang="el-GR" sz="2000" b="1" dirty="0"/>
              <a:t>ειδικό </a:t>
            </a:r>
            <a:r>
              <a:rPr lang="el-GR" sz="2000" b="1" dirty="0" err="1"/>
              <a:t>tRNA</a:t>
            </a:r>
            <a:r>
              <a:rPr lang="en-US" sz="2000" b="1" dirty="0"/>
              <a:t> </a:t>
            </a:r>
            <a:r>
              <a:rPr lang="el-GR" sz="2000" b="1" dirty="0"/>
              <a:t>που φέρει </a:t>
            </a:r>
            <a:r>
              <a:rPr lang="el-GR" sz="2000" b="1" dirty="0" err="1"/>
              <a:t>Μεθειονίνη</a:t>
            </a:r>
            <a:r>
              <a:rPr lang="el-GR" sz="2000" dirty="0"/>
              <a:t>.</a:t>
            </a:r>
          </a:p>
          <a:p>
            <a:r>
              <a:rPr lang="el-GR" sz="2000" dirty="0"/>
              <a:t>Συμμετέχουν πολλοί </a:t>
            </a:r>
            <a:r>
              <a:rPr lang="el-GR" sz="2000" b="1" dirty="0"/>
              <a:t>παράγοντες έναρξης (</a:t>
            </a:r>
            <a:r>
              <a:rPr lang="el-GR" sz="2000" b="1" dirty="0" err="1"/>
              <a:t>eIFs</a:t>
            </a:r>
            <a:r>
              <a:rPr lang="el-GR" sz="2000" b="1" dirty="0"/>
              <a:t>)</a:t>
            </a:r>
            <a:r>
              <a:rPr lang="el-GR" sz="2000" dirty="0"/>
              <a:t>.</a:t>
            </a:r>
          </a:p>
          <a:p>
            <a:r>
              <a:rPr lang="el-GR" sz="2000" dirty="0"/>
              <a:t>Καταναλώνεται </a:t>
            </a:r>
            <a:r>
              <a:rPr lang="el-GR" sz="2000" b="1" dirty="0"/>
              <a:t>ATP</a:t>
            </a:r>
            <a:r>
              <a:rPr lang="el-GR" sz="2000" dirty="0"/>
              <a:t> και </a:t>
            </a:r>
            <a:r>
              <a:rPr lang="el-GR" sz="2000" b="1" dirty="0"/>
              <a:t>GTP</a:t>
            </a:r>
            <a:r>
              <a:rPr lang="el-GR" sz="2000" dirty="0"/>
              <a:t>.</a:t>
            </a:r>
          </a:p>
          <a:p>
            <a:r>
              <a:rPr lang="el-GR" sz="2000" dirty="0"/>
              <a:t>Τελικά ενσωματώνεται και η μεγάλη </a:t>
            </a:r>
            <a:r>
              <a:rPr lang="el-GR" sz="2000" dirty="0" err="1"/>
              <a:t>υπομονάδα</a:t>
            </a:r>
            <a:r>
              <a:rPr lang="el-GR" sz="2000" dirty="0"/>
              <a:t> 60</a:t>
            </a:r>
            <a:r>
              <a:rPr lang="en-US" sz="2000" dirty="0"/>
              <a:t>s</a:t>
            </a:r>
            <a:endParaRPr lang="el-GR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1B364C74-7355-463E-803F-88782D70D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170128"/>
            <a:ext cx="6019331" cy="45144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2711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A389D8C-4A30-4DCA-823D-4B956E5FD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0579"/>
          </a:xfrm>
        </p:spPr>
        <p:txBody>
          <a:bodyPr>
            <a:normAutofit/>
          </a:bodyPr>
          <a:lstStyle/>
          <a:p>
            <a:pPr algn="ctr"/>
            <a:r>
              <a:rPr lang="el-GR" sz="3200" dirty="0" err="1"/>
              <a:t>Πολυσιστρονικά</a:t>
            </a:r>
            <a:r>
              <a:rPr lang="el-GR" sz="3200" dirty="0"/>
              <a:t> </a:t>
            </a:r>
            <a:r>
              <a:rPr lang="en-US" sz="3200" dirty="0"/>
              <a:t>(polycistronic) </a:t>
            </a:r>
            <a:r>
              <a:rPr lang="el-GR" sz="3200" dirty="0"/>
              <a:t>μόρια </a:t>
            </a:r>
            <a:r>
              <a:rPr lang="en-US" sz="3200" dirty="0"/>
              <a:t>mRNA</a:t>
            </a:r>
            <a:endParaRPr lang="el-GR" sz="32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507F19D-64FB-458F-ABDF-1511929A9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252"/>
            <a:ext cx="10515600" cy="4639711"/>
          </a:xfrm>
        </p:spPr>
        <p:txBody>
          <a:bodyPr>
            <a:normAutofit lnSpcReduction="10000"/>
          </a:bodyPr>
          <a:lstStyle/>
          <a:p>
            <a:r>
              <a:rPr lang="el-GR" dirty="0"/>
              <a:t>Πολύ συχνά στα </a:t>
            </a:r>
            <a:r>
              <a:rPr lang="el-GR" u="sng" dirty="0" err="1"/>
              <a:t>προκαρυωτικά</a:t>
            </a:r>
            <a:r>
              <a:rPr lang="el-GR" u="sng" dirty="0"/>
              <a:t> κύττα</a:t>
            </a:r>
            <a:r>
              <a:rPr lang="el-GR" dirty="0"/>
              <a:t>ρα ένα μόριο </a:t>
            </a:r>
            <a:r>
              <a:rPr lang="en-US" dirty="0"/>
              <a:t>mRNA </a:t>
            </a:r>
            <a:r>
              <a:rPr lang="el-GR" dirty="0"/>
              <a:t>μπορεί να κωδικοποιεί αρκετές διαφορετικές πρωτεΐνες</a:t>
            </a:r>
          </a:p>
          <a:p>
            <a:r>
              <a:rPr lang="el-GR" dirty="0"/>
              <a:t>Η έναρξη της μετάφρασης σηματοδοτείται από τα </a:t>
            </a:r>
            <a:r>
              <a:rPr lang="el-GR" u="sng" dirty="0" err="1"/>
              <a:t>κωδικόνια</a:t>
            </a:r>
            <a:r>
              <a:rPr lang="el-GR" u="sng" dirty="0"/>
              <a:t> έναρξης </a:t>
            </a:r>
            <a:r>
              <a:rPr lang="en-US" u="sng" dirty="0"/>
              <a:t>AUG </a:t>
            </a:r>
            <a:r>
              <a:rPr lang="el-GR" dirty="0"/>
              <a:t>που βρίσκονται στο εσωτερικό του </a:t>
            </a:r>
            <a:r>
              <a:rPr lang="en-US" dirty="0"/>
              <a:t>mRNA </a:t>
            </a:r>
            <a:r>
              <a:rPr lang="el-GR" dirty="0"/>
              <a:t>και τις </a:t>
            </a:r>
            <a:r>
              <a:rPr lang="el-GR" u="sng" dirty="0"/>
              <a:t>ειδικές θέσεις δέσμευσης</a:t>
            </a:r>
            <a:r>
              <a:rPr lang="el-GR" dirty="0"/>
              <a:t> (μήκους 4 έως 6 </a:t>
            </a:r>
            <a:r>
              <a:rPr lang="el-GR" dirty="0" err="1"/>
              <a:t>νουκλεοτιδίων</a:t>
            </a:r>
            <a:r>
              <a:rPr lang="el-GR" dirty="0"/>
              <a:t>). Τα </a:t>
            </a:r>
            <a:r>
              <a:rPr lang="el-GR" dirty="0" err="1"/>
              <a:t>ριβοσωμάτια</a:t>
            </a:r>
            <a:r>
              <a:rPr lang="el-GR" dirty="0"/>
              <a:t> αναγνωρίζουν αυτές τις θέσεις κωδικοποίησης των διαφορετικών πρωτεϊνών.</a:t>
            </a:r>
            <a:endParaRPr lang="en-US" dirty="0"/>
          </a:p>
          <a:p>
            <a:r>
              <a:rPr lang="el-GR" dirty="0"/>
              <a:t>Έτσι τα </a:t>
            </a:r>
            <a:r>
              <a:rPr lang="en-US" b="1" dirty="0"/>
              <a:t>mRNA </a:t>
            </a:r>
            <a:r>
              <a:rPr lang="el-GR" b="1" dirty="0"/>
              <a:t>των </a:t>
            </a:r>
            <a:r>
              <a:rPr lang="el-GR" b="1" dirty="0" err="1"/>
              <a:t>προκαρυωτικών</a:t>
            </a:r>
            <a:r>
              <a:rPr lang="el-GR" b="1" dirty="0"/>
              <a:t> κυττάρων </a:t>
            </a:r>
            <a:r>
              <a:rPr lang="el-GR" dirty="0"/>
              <a:t>συχνά είναι </a:t>
            </a:r>
            <a:r>
              <a:rPr lang="el-GR" b="1" dirty="0" err="1"/>
              <a:t>πολυσιστρονικά</a:t>
            </a:r>
            <a:r>
              <a:rPr lang="el-GR" b="1" dirty="0"/>
              <a:t> </a:t>
            </a:r>
            <a:r>
              <a:rPr lang="el-GR" dirty="0"/>
              <a:t>και κωδικοποιούν διαφορετικές πρωτεΐνες όλες από το ίδιο μόριο </a:t>
            </a:r>
            <a:r>
              <a:rPr lang="en-US" dirty="0"/>
              <a:t>mRNA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Σε αντίθεση το </a:t>
            </a:r>
            <a:r>
              <a:rPr lang="el-GR" dirty="0" err="1"/>
              <a:t>ευκαρυωτικό</a:t>
            </a:r>
            <a:r>
              <a:rPr lang="el-GR" dirty="0"/>
              <a:t> </a:t>
            </a:r>
            <a:r>
              <a:rPr lang="en-US" dirty="0"/>
              <a:t>mRNA </a:t>
            </a:r>
            <a:r>
              <a:rPr lang="el-GR" dirty="0"/>
              <a:t>φέρει την πληροφορία για μια μόνο πρωτεΐνη</a:t>
            </a:r>
          </a:p>
        </p:txBody>
      </p:sp>
    </p:spTree>
    <p:extLst>
      <p:ext uri="{BB962C8B-B14F-4D97-AF65-F5344CB8AC3E}">
        <p14:creationId xmlns:p14="http://schemas.microsoft.com/office/powerpoint/2010/main" val="311450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CF191B0-75EC-4EE6-A04E-89CC1958F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707534" cy="1622321"/>
          </a:xfrm>
        </p:spPr>
        <p:txBody>
          <a:bodyPr>
            <a:normAutofit/>
          </a:bodyPr>
          <a:lstStyle/>
          <a:p>
            <a:r>
              <a:rPr lang="el-GR" sz="3200" dirty="0" err="1"/>
              <a:t>Πολυσιστρονικά</a:t>
            </a:r>
            <a:r>
              <a:rPr lang="el-GR" sz="3200" dirty="0"/>
              <a:t> </a:t>
            </a:r>
            <a:r>
              <a:rPr lang="en-US" sz="3200" dirty="0"/>
              <a:t>(polycistronic) </a:t>
            </a:r>
            <a:r>
              <a:rPr lang="el-GR" sz="3200" dirty="0"/>
              <a:t>μόρια </a:t>
            </a:r>
            <a:r>
              <a:rPr lang="en-US" sz="3200" dirty="0"/>
              <a:t>mRNA</a:t>
            </a:r>
            <a:endParaRPr lang="el-GR" sz="32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9B399C6-DB1C-46DB-AD03-B0D855245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l-GR" sz="2400" dirty="0"/>
              <a:t>Στα </a:t>
            </a:r>
            <a:r>
              <a:rPr lang="el-GR" sz="2400" b="1" dirty="0" err="1"/>
              <a:t>προκαρυωτικά</a:t>
            </a:r>
            <a:r>
              <a:rPr lang="el-GR" sz="2400" b="1" dirty="0"/>
              <a:t> κύτταρα</a:t>
            </a:r>
            <a:r>
              <a:rPr lang="el-GR" sz="2400" dirty="0"/>
              <a:t> ένα μόριο </a:t>
            </a:r>
            <a:r>
              <a:rPr lang="el-GR" sz="2400" dirty="0" err="1"/>
              <a:t>mRNA</a:t>
            </a:r>
            <a:r>
              <a:rPr lang="el-GR" sz="2400" dirty="0"/>
              <a:t> μπορεί να κωδικοποιεί αρκετές διαφορετικές πρωτεΐνες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/>
              <a:t>Στα </a:t>
            </a:r>
            <a:r>
              <a:rPr lang="el-GR" sz="2400" b="1" dirty="0" err="1"/>
              <a:t>ευκαρυωτικά</a:t>
            </a:r>
            <a:r>
              <a:rPr lang="el-GR" sz="2400" b="1" dirty="0"/>
              <a:t> κύτταρα</a:t>
            </a:r>
            <a:r>
              <a:rPr lang="el-GR" sz="2400" dirty="0"/>
              <a:t> ένα μόριο </a:t>
            </a:r>
            <a:r>
              <a:rPr lang="en-US" sz="2400" dirty="0"/>
              <a:t>mRNA </a:t>
            </a:r>
            <a:r>
              <a:rPr lang="el-GR" sz="2400" dirty="0"/>
              <a:t>κωδικοποιεί την σύνθεση μιας πρωτεΐνης</a:t>
            </a:r>
          </a:p>
          <a:p>
            <a:endParaRPr lang="el-GR" sz="2000" dirty="0"/>
          </a:p>
          <a:p>
            <a:endParaRPr lang="en-US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706A3460-5D75-4575-9A64-CAD9B284E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688" y="1389951"/>
            <a:ext cx="6504637" cy="440689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4255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A946C30-E450-46B4-B3D8-4ED2D1918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47" y="280923"/>
            <a:ext cx="3505495" cy="1622321"/>
          </a:xfrm>
        </p:spPr>
        <p:txBody>
          <a:bodyPr>
            <a:normAutofit/>
          </a:bodyPr>
          <a:lstStyle/>
          <a:p>
            <a:r>
              <a:rPr lang="el-GR" sz="3100" dirty="0"/>
              <a:t>Έναρξη της </a:t>
            </a:r>
            <a:r>
              <a:rPr lang="el-GR" sz="3100" dirty="0" err="1"/>
              <a:t>πρωτεΐνοσύνθεσης</a:t>
            </a:r>
            <a:r>
              <a:rPr lang="el-GR" sz="3100" dirty="0"/>
              <a:t> στο </a:t>
            </a:r>
            <a:r>
              <a:rPr lang="el-GR" sz="3100" dirty="0" err="1"/>
              <a:t>ριβοσωμάτιο</a:t>
            </a:r>
            <a:endParaRPr lang="el-GR" sz="31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B55561F-84ED-449B-90D1-197A29FCB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483" y="2010924"/>
            <a:ext cx="3964305" cy="463371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l-GR" sz="1900" dirty="0"/>
              <a:t>  </a:t>
            </a:r>
            <a:r>
              <a:rPr lang="el-GR" sz="2000" dirty="0"/>
              <a:t>Με την σύνδεση των 2 </a:t>
            </a:r>
            <a:r>
              <a:rPr lang="el-GR" sz="2000" dirty="0" err="1"/>
              <a:t>ριβοσωμικών</a:t>
            </a:r>
            <a:r>
              <a:rPr lang="el-GR" sz="2000" dirty="0"/>
              <a:t> </a:t>
            </a:r>
            <a:r>
              <a:rPr lang="el-GR" sz="2000" dirty="0" err="1"/>
              <a:t>υπομονάδων</a:t>
            </a:r>
            <a:r>
              <a:rPr lang="el-GR" sz="2000" dirty="0"/>
              <a:t> η </a:t>
            </a:r>
            <a:r>
              <a:rPr lang="el-GR" sz="2000" dirty="0" err="1"/>
              <a:t>πρωτεΐνοσύνθεση</a:t>
            </a:r>
            <a:r>
              <a:rPr lang="el-GR" sz="2000" dirty="0"/>
              <a:t> είναι έτοιμη να αρχίσει με την προσθήκη του επόμενου μορίου </a:t>
            </a:r>
            <a:r>
              <a:rPr lang="en-US" sz="2000" dirty="0"/>
              <a:t>tRNA </a:t>
            </a:r>
            <a:r>
              <a:rPr lang="el-GR" sz="2000" dirty="0"/>
              <a:t>στην ελεύθερη </a:t>
            </a:r>
            <a:r>
              <a:rPr lang="el-GR" sz="2000" b="1" dirty="0"/>
              <a:t>θέση Α</a:t>
            </a:r>
            <a:r>
              <a:rPr lang="el-GR" sz="2000" dirty="0"/>
              <a:t> και το σχηματισμό του πρώτου </a:t>
            </a:r>
            <a:r>
              <a:rPr lang="el-GR" sz="2000" dirty="0" err="1"/>
              <a:t>πεπτιδικού</a:t>
            </a:r>
            <a:r>
              <a:rPr lang="el-GR" sz="2000" dirty="0"/>
              <a:t> δεσμού ανάμεσα στη </a:t>
            </a:r>
            <a:r>
              <a:rPr lang="el-GR" sz="2000" dirty="0" err="1"/>
              <a:t>μεθειονίνη</a:t>
            </a:r>
            <a:r>
              <a:rPr lang="el-GR" sz="2000" dirty="0"/>
              <a:t> και του νεοεισερχόμενου </a:t>
            </a:r>
            <a:r>
              <a:rPr lang="el-GR" sz="2000" dirty="0" err="1"/>
              <a:t>αμινοξέος</a:t>
            </a:r>
            <a:r>
              <a:rPr lang="el-GR" sz="2000" dirty="0"/>
              <a:t>.(Στη </a:t>
            </a:r>
            <a:r>
              <a:rPr lang="el-GR" sz="2000" b="1" dirty="0"/>
              <a:t>θέση Ρ </a:t>
            </a:r>
            <a:r>
              <a:rPr lang="el-GR" sz="2000" dirty="0"/>
              <a:t>βρίσκεται το εναρκτήριο </a:t>
            </a:r>
            <a:r>
              <a:rPr lang="en-US" sz="2000" dirty="0" err="1"/>
              <a:t>tRNA</a:t>
            </a:r>
            <a:r>
              <a:rPr lang="en-US" sz="2000" dirty="0"/>
              <a:t>)</a:t>
            </a:r>
            <a:endParaRPr lang="el-GR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2000" dirty="0"/>
              <a:t>  Η στενή τοποθέτηση των </a:t>
            </a:r>
            <a:r>
              <a:rPr lang="en-US" sz="2000" dirty="0"/>
              <a:t>tRNA </a:t>
            </a:r>
            <a:r>
              <a:rPr lang="el-GR" sz="2000" dirty="0"/>
              <a:t>μεταξύ των θέσεων Α και Ρ διασφαλίζει το σωστό πλαίσιο ανάγνωσης του κώδικα </a:t>
            </a:r>
          </a:p>
          <a:p>
            <a:pPr>
              <a:buFont typeface="Wingdings" panose="05000000000000000000" pitchFamily="2" charset="2"/>
              <a:buChar char="Ø"/>
            </a:pPr>
            <a:endParaRPr lang="el-GR" sz="19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58E610B-A275-490B-9219-EE182529C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263" y="1170127"/>
            <a:ext cx="6561579" cy="492118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4294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305C89-9BC3-42E3-ADDC-85422EE25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277574"/>
            <a:ext cx="3505495" cy="1622321"/>
          </a:xfrm>
        </p:spPr>
        <p:txBody>
          <a:bodyPr>
            <a:normAutofit/>
          </a:bodyPr>
          <a:lstStyle/>
          <a:p>
            <a:r>
              <a:rPr lang="el-GR" sz="3100" dirty="0" err="1"/>
              <a:t>Έπιμήκυνση</a:t>
            </a:r>
            <a:r>
              <a:rPr lang="el-GR" sz="3100" dirty="0"/>
              <a:t> της </a:t>
            </a:r>
            <a:r>
              <a:rPr lang="el-GR" sz="3100" dirty="0" err="1"/>
              <a:t>πρωτεΐνοσύνθεσης</a:t>
            </a:r>
            <a:r>
              <a:rPr lang="el-GR" sz="3100" dirty="0"/>
              <a:t> στο </a:t>
            </a:r>
            <a:r>
              <a:rPr lang="el-GR" sz="3100" dirty="0" err="1"/>
              <a:t>ριβοσωμάτιο</a:t>
            </a:r>
            <a:endParaRPr lang="el-GR" sz="31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EE16766-8D97-4591-A453-6EAB0C249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4" y="1899895"/>
            <a:ext cx="4220584" cy="4958105"/>
          </a:xfrm>
        </p:spPr>
        <p:txBody>
          <a:bodyPr>
            <a:normAutofit lnSpcReduction="10000"/>
          </a:bodyPr>
          <a:lstStyle/>
          <a:p>
            <a:r>
              <a:rPr lang="el-GR" sz="2000" dirty="0"/>
              <a:t>Η </a:t>
            </a:r>
            <a:r>
              <a:rPr lang="el-GR" sz="2000" b="1" dirty="0"/>
              <a:t>επιμήκυνση της </a:t>
            </a:r>
            <a:r>
              <a:rPr lang="el-GR" sz="2000" b="1" dirty="0" err="1"/>
              <a:t>πεπτιδικής</a:t>
            </a:r>
            <a:r>
              <a:rPr lang="el-GR" sz="2000" b="1" dirty="0"/>
              <a:t> αλυσίδας </a:t>
            </a:r>
            <a:r>
              <a:rPr lang="el-GR" sz="2000" dirty="0"/>
              <a:t>γίνεται με </a:t>
            </a:r>
            <a:r>
              <a:rPr lang="el-GR" sz="2000" u="sng" dirty="0"/>
              <a:t>μετάθεση της μεγάλης </a:t>
            </a:r>
            <a:r>
              <a:rPr lang="el-GR" sz="2000" u="sng" dirty="0" err="1"/>
              <a:t>υπομονάδας</a:t>
            </a:r>
            <a:r>
              <a:rPr lang="el-GR" sz="2000" u="sng" dirty="0"/>
              <a:t> σε σχέση με τη μικρή </a:t>
            </a:r>
            <a:r>
              <a:rPr lang="el-GR" sz="2000" dirty="0"/>
              <a:t>ώστε να βρεθούν τα δύο </a:t>
            </a:r>
            <a:r>
              <a:rPr lang="el-GR" sz="2000" dirty="0" err="1"/>
              <a:t>tRNA</a:t>
            </a:r>
            <a:r>
              <a:rPr lang="el-GR" sz="2000" dirty="0"/>
              <a:t> στις θέσεις Ρ και Ε. Ακολούθως η μικρή </a:t>
            </a:r>
            <a:r>
              <a:rPr lang="el-GR" sz="2000" dirty="0" err="1"/>
              <a:t>υπομονάδα</a:t>
            </a:r>
            <a:r>
              <a:rPr lang="el-GR" sz="2000" dirty="0"/>
              <a:t> μετακινείται ακριβώς 3 </a:t>
            </a:r>
            <a:r>
              <a:rPr lang="el-GR" sz="2000" dirty="0" err="1"/>
              <a:t>νουκλεοτίδια</a:t>
            </a:r>
            <a:r>
              <a:rPr lang="el-GR" sz="2000" dirty="0"/>
              <a:t> κατά μήκος του </a:t>
            </a:r>
            <a:r>
              <a:rPr lang="el-GR" sz="2000" dirty="0" err="1"/>
              <a:t>mRNA</a:t>
            </a:r>
            <a:r>
              <a:rPr lang="el-GR" sz="2000" dirty="0"/>
              <a:t> προς το 3΄άκρο του, κίνηση που επιτρέπει την αποβολή του </a:t>
            </a:r>
            <a:r>
              <a:rPr lang="el-GR" sz="2000" dirty="0" err="1"/>
              <a:t>tRNA</a:t>
            </a:r>
            <a:r>
              <a:rPr lang="el-GR" sz="2000" dirty="0"/>
              <a:t> που χρησιμοποιήθηκε από τη θέση Ε και εκκένωση της θέσης Α, για την προσθήκη του επόμενου </a:t>
            </a:r>
            <a:r>
              <a:rPr lang="el-GR" sz="2000" dirty="0" err="1"/>
              <a:t>tRNA</a:t>
            </a:r>
            <a:r>
              <a:rPr lang="el-GR" sz="2000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Η μετάφραση προχωρά από το 5΄άκρο στο 3΄άκρο του </a:t>
            </a:r>
            <a:r>
              <a:rPr lang="el-GR" sz="2000" dirty="0" err="1"/>
              <a:t>mRNA</a:t>
            </a:r>
            <a:r>
              <a:rPr lang="el-GR" sz="2000" dirty="0"/>
              <a:t> και η πρωτεΐνη συντίθεται πρώτα από το </a:t>
            </a:r>
            <a:r>
              <a:rPr lang="el-GR" sz="2000" dirty="0" err="1"/>
              <a:t>αμινοτελικό</a:t>
            </a:r>
            <a:r>
              <a:rPr lang="el-GR" sz="2000" dirty="0"/>
              <a:t> άκρο της προς το </a:t>
            </a:r>
            <a:r>
              <a:rPr lang="el-GR" sz="2000" dirty="0" err="1"/>
              <a:t>καρβοξυτελικό</a:t>
            </a:r>
            <a:r>
              <a:rPr lang="el-GR" sz="2000" dirty="0"/>
              <a:t> άκρο της.</a:t>
            </a:r>
          </a:p>
          <a:p>
            <a:endParaRPr lang="el-GR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9ADD2C7-B7B3-4CA3-83E3-C0F15539C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524" y="629266"/>
            <a:ext cx="6412094" cy="5594553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ECC89F-5BE2-4085-BE80-4EFC6722FB4A}"/>
              </a:ext>
            </a:extLst>
          </p:cNvPr>
          <p:cNvSpPr txBox="1"/>
          <p:nvPr/>
        </p:nvSpPr>
        <p:spPr>
          <a:xfrm>
            <a:off x="7726017" y="4194281"/>
            <a:ext cx="1457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← </a:t>
            </a:r>
            <a:r>
              <a:rPr lang="el-GR" b="1" dirty="0"/>
              <a:t>Μετάθεση</a:t>
            </a:r>
          </a:p>
        </p:txBody>
      </p:sp>
    </p:spTree>
    <p:extLst>
      <p:ext uri="{BB962C8B-B14F-4D97-AF65-F5344CB8AC3E}">
        <p14:creationId xmlns:p14="http://schemas.microsoft.com/office/powerpoint/2010/main" val="348314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56C6F3-400B-4B9D-BA3B-59A4E9030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40" y="417231"/>
            <a:ext cx="4048029" cy="1622321"/>
          </a:xfrm>
        </p:spPr>
        <p:txBody>
          <a:bodyPr>
            <a:normAutofit fontScale="90000"/>
          </a:bodyPr>
          <a:lstStyle/>
          <a:p>
            <a:r>
              <a:rPr lang="el-GR" dirty="0"/>
              <a:t>Αναγνώριση του επόμενου κωδικού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9A7F4B8-CCDC-4FE0-B450-6AE9725CD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3" cy="4187687"/>
          </a:xfrm>
        </p:spPr>
        <p:txBody>
          <a:bodyPr>
            <a:noAutofit/>
          </a:bodyPr>
          <a:lstStyle/>
          <a:p>
            <a:r>
              <a:rPr lang="el-GR" sz="2000" dirty="0"/>
              <a:t>Στη </a:t>
            </a:r>
            <a:r>
              <a:rPr lang="el-GR" sz="2000" b="1" dirty="0"/>
              <a:t>θέση Α</a:t>
            </a:r>
            <a:r>
              <a:rPr lang="el-GR" sz="2000" dirty="0"/>
              <a:t> εισέρχεται ένα</a:t>
            </a:r>
            <a:r>
              <a:rPr lang="en-US" sz="2000" dirty="0"/>
              <a:t> </a:t>
            </a:r>
            <a:r>
              <a:rPr lang="el-GR" sz="2000" b="1" dirty="0"/>
              <a:t>νέο </a:t>
            </a:r>
            <a:r>
              <a:rPr lang="el-GR" sz="2000" b="1" dirty="0" err="1"/>
              <a:t>αμινοάκυλο-tRNA</a:t>
            </a:r>
            <a:r>
              <a:rPr lang="el-GR" sz="2000" b="1" dirty="0"/>
              <a:t> </a:t>
            </a:r>
            <a:r>
              <a:rPr lang="el-GR" sz="2000" dirty="0"/>
              <a:t>με τη βοήθεια του </a:t>
            </a:r>
            <a:r>
              <a:rPr lang="el-GR" sz="2000" b="1" dirty="0"/>
              <a:t>παράγοντα EF-</a:t>
            </a:r>
            <a:r>
              <a:rPr lang="el-GR" sz="2000" b="1" dirty="0" err="1"/>
              <a:t>Tu</a:t>
            </a:r>
            <a:r>
              <a:rPr lang="el-GR" sz="2000" b="1" dirty="0"/>
              <a:t> </a:t>
            </a:r>
            <a:r>
              <a:rPr lang="el-GR" sz="2000" dirty="0"/>
              <a:t>ο οποίος είναι συνδεδεμένος με ένα μόριο </a:t>
            </a:r>
            <a:r>
              <a:rPr lang="el-GR" sz="2000" b="1" dirty="0"/>
              <a:t>GTP.</a:t>
            </a:r>
          </a:p>
          <a:p>
            <a:r>
              <a:rPr lang="el-GR" sz="2000" dirty="0"/>
              <a:t>Σωστό ζευγάρωμα κωδικού και </a:t>
            </a:r>
            <a:r>
              <a:rPr lang="el-GR" sz="2000" dirty="0" err="1"/>
              <a:t>αντικωδικού</a:t>
            </a:r>
            <a:r>
              <a:rPr lang="el-GR" sz="2000" dirty="0"/>
              <a:t> οδηγεί στην </a:t>
            </a:r>
            <a:r>
              <a:rPr lang="el-GR" sz="2000" b="1" dirty="0"/>
              <a:t>υδρόλυση του GTP </a:t>
            </a:r>
            <a:r>
              <a:rPr lang="el-GR" sz="2000" dirty="0"/>
              <a:t>από τον EF-</a:t>
            </a:r>
            <a:r>
              <a:rPr lang="el-GR" sz="2000" dirty="0" err="1"/>
              <a:t>Tu</a:t>
            </a:r>
            <a:r>
              <a:rPr lang="el-GR" sz="2000" dirty="0"/>
              <a:t> και απελευθέρωση τους.</a:t>
            </a:r>
          </a:p>
          <a:p>
            <a:r>
              <a:rPr lang="el-GR" sz="2000" dirty="0"/>
              <a:t>Ο </a:t>
            </a:r>
            <a:r>
              <a:rPr lang="el-GR" sz="2000" b="1" dirty="0"/>
              <a:t>παράγοντας EF-</a:t>
            </a:r>
            <a:r>
              <a:rPr lang="el-GR" sz="2000" b="1" dirty="0" err="1"/>
              <a:t>Ts</a:t>
            </a:r>
            <a:r>
              <a:rPr lang="el-GR" sz="2000" b="1" dirty="0"/>
              <a:t> </a:t>
            </a:r>
            <a:r>
              <a:rPr lang="el-GR" sz="2000" dirty="0"/>
              <a:t>επαναφορτίζει τον EF-</a:t>
            </a:r>
            <a:r>
              <a:rPr lang="el-GR" sz="2000" dirty="0" err="1"/>
              <a:t>Tu</a:t>
            </a:r>
            <a:r>
              <a:rPr lang="el-GR" sz="2000" dirty="0"/>
              <a:t> με GTP.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CAE220BF-EB6E-4B8A-9640-548D59AA1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959451"/>
            <a:ext cx="6019331" cy="4935851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ACDDAD-E651-481A-99E5-E9CCC6841ED4}"/>
              </a:ext>
            </a:extLst>
          </p:cNvPr>
          <p:cNvSpPr txBox="1"/>
          <p:nvPr/>
        </p:nvSpPr>
        <p:spPr>
          <a:xfrm>
            <a:off x="8083825" y="2957232"/>
            <a:ext cx="861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 EF-Tu</a:t>
            </a:r>
            <a:endParaRPr lang="el-GR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A7419C-C9C8-4D46-95E0-F7496026CE9B}"/>
              </a:ext>
            </a:extLst>
          </p:cNvPr>
          <p:cNvSpPr txBox="1"/>
          <p:nvPr/>
        </p:nvSpPr>
        <p:spPr>
          <a:xfrm>
            <a:off x="8415527" y="3728231"/>
            <a:ext cx="826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+ </a:t>
            </a:r>
            <a:r>
              <a:rPr lang="en-US" b="1" dirty="0"/>
              <a:t>EF-Ts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74063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4CAC840-37CC-4BC4-8294-5B6C9038F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 fontScale="90000"/>
          </a:bodyPr>
          <a:lstStyle/>
          <a:p>
            <a:r>
              <a:rPr lang="el-GR" dirty="0"/>
              <a:t>Σχηματισμός </a:t>
            </a:r>
            <a:r>
              <a:rPr lang="el-GR" dirty="0" err="1"/>
              <a:t>πεπτιδικού</a:t>
            </a:r>
            <a:r>
              <a:rPr lang="el-GR" dirty="0"/>
              <a:t> δεσμού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0FAB343-25BB-4C49-AA7A-62B28A145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707532" cy="4134678"/>
          </a:xfrm>
        </p:spPr>
        <p:txBody>
          <a:bodyPr>
            <a:normAutofit lnSpcReduction="10000"/>
          </a:bodyPr>
          <a:lstStyle/>
          <a:p>
            <a:r>
              <a:rPr lang="el-GR" sz="2000" dirty="0"/>
              <a:t>Σχηματισμός </a:t>
            </a:r>
            <a:r>
              <a:rPr lang="el-GR" sz="2000" b="1" dirty="0" err="1"/>
              <a:t>πεπτιδικού</a:t>
            </a:r>
            <a:r>
              <a:rPr lang="el-GR" sz="2000" b="1" dirty="0"/>
              <a:t> δεσμού </a:t>
            </a:r>
            <a:r>
              <a:rPr lang="el-GR" sz="2000" dirty="0"/>
              <a:t>ανάμεσα στην </a:t>
            </a:r>
            <a:r>
              <a:rPr lang="el-GR" sz="2000" dirty="0" err="1"/>
              <a:t>αμινομάδα</a:t>
            </a:r>
            <a:r>
              <a:rPr lang="el-GR" sz="2000" dirty="0"/>
              <a:t> του νέου </a:t>
            </a:r>
            <a:r>
              <a:rPr lang="el-GR" sz="2000" dirty="0" err="1"/>
              <a:t>αμινοξέος</a:t>
            </a:r>
            <a:r>
              <a:rPr lang="el-GR" sz="2000" dirty="0"/>
              <a:t> και της </a:t>
            </a:r>
            <a:r>
              <a:rPr lang="el-GR" sz="2000" dirty="0" err="1"/>
              <a:t>καρβοξυλομάδας</a:t>
            </a:r>
            <a:r>
              <a:rPr lang="el-GR" sz="2000" dirty="0"/>
              <a:t> του αυξανόμενου </a:t>
            </a:r>
            <a:r>
              <a:rPr lang="el-GR" sz="2000" dirty="0" err="1"/>
              <a:t>πολύπεπτίδιου</a:t>
            </a:r>
            <a:r>
              <a:rPr lang="el-GR" sz="2000" dirty="0"/>
              <a:t> με το </a:t>
            </a:r>
            <a:r>
              <a:rPr lang="el-GR" sz="2000" b="1" dirty="0"/>
              <a:t>ένζυμο </a:t>
            </a:r>
            <a:r>
              <a:rPr lang="el-GR" sz="2000" b="1" dirty="0" err="1"/>
              <a:t>πεπτιδύλοτρανφεράση</a:t>
            </a:r>
            <a:r>
              <a:rPr lang="el-GR" sz="2000" dirty="0"/>
              <a:t>. </a:t>
            </a:r>
          </a:p>
          <a:p>
            <a:r>
              <a:rPr lang="el-GR" sz="2000" dirty="0"/>
              <a:t>Για την αντίδραση αυτή είναι υπεύθυνο το </a:t>
            </a:r>
            <a:r>
              <a:rPr lang="el-GR" sz="2000" b="1" dirty="0" err="1"/>
              <a:t>rRNA</a:t>
            </a:r>
            <a:r>
              <a:rPr lang="el-GR" sz="2000" b="1" dirty="0"/>
              <a:t> της μεγάλης </a:t>
            </a:r>
            <a:r>
              <a:rPr lang="el-GR" sz="2000" b="1" dirty="0" err="1"/>
              <a:t>υπομονάδας</a:t>
            </a:r>
            <a:r>
              <a:rPr lang="el-GR" sz="2000" dirty="0"/>
              <a:t>.</a:t>
            </a:r>
          </a:p>
          <a:p>
            <a:r>
              <a:rPr lang="el-GR" sz="2000" dirty="0"/>
              <a:t>Έτσι έχουμε αύξηση της </a:t>
            </a:r>
            <a:r>
              <a:rPr lang="el-GR" sz="2000" dirty="0" err="1"/>
              <a:t>πολυπεπτιδικής</a:t>
            </a:r>
            <a:r>
              <a:rPr lang="el-GR" sz="2000" dirty="0"/>
              <a:t> αλυσίδας κατά ένα </a:t>
            </a:r>
            <a:r>
              <a:rPr lang="el-GR" sz="2000" dirty="0" err="1"/>
              <a:t>αμινοξύ</a:t>
            </a:r>
            <a:r>
              <a:rPr lang="el-GR" sz="2000" dirty="0"/>
              <a:t> και μεταφορά της στο </a:t>
            </a:r>
            <a:r>
              <a:rPr lang="el-GR" sz="2000" dirty="0" err="1"/>
              <a:t>tRNA</a:t>
            </a:r>
            <a:r>
              <a:rPr lang="el-GR" sz="2000" dirty="0"/>
              <a:t> που βρίσκεται στη θέση A.</a:t>
            </a:r>
          </a:p>
          <a:p>
            <a:endParaRPr lang="el-GR" sz="19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2B2A606-E378-450D-82DB-47BF77E85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951927"/>
            <a:ext cx="6019331" cy="4950900"/>
          </a:xfrm>
          <a:prstGeom prst="rect">
            <a:avLst/>
          </a:prstGeom>
          <a:effectLst/>
        </p:spPr>
      </p:pic>
      <p:sp>
        <p:nvSpPr>
          <p:cNvPr id="5" name="TextBox 4"/>
          <p:cNvSpPr txBox="1"/>
          <p:nvPr/>
        </p:nvSpPr>
        <p:spPr>
          <a:xfrm>
            <a:off x="9990828" y="1178816"/>
            <a:ext cx="15616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100" b="1" dirty="0" err="1"/>
              <a:t>πεπτιδύλοτρανφεράση</a:t>
            </a:r>
            <a:endParaRPr lang="el-GR" sz="1100" dirty="0"/>
          </a:p>
        </p:txBody>
      </p:sp>
      <p:sp>
        <p:nvSpPr>
          <p:cNvPr id="6" name="TextBox 5"/>
          <p:cNvSpPr txBox="1"/>
          <p:nvPr/>
        </p:nvSpPr>
        <p:spPr>
          <a:xfrm>
            <a:off x="6992982" y="3492137"/>
            <a:ext cx="2285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/>
              <a:t>Μεταφορά </a:t>
            </a:r>
            <a:r>
              <a:rPr lang="el-GR" sz="1200" b="1" dirty="0" err="1"/>
              <a:t>πεπτιδικής</a:t>
            </a:r>
            <a:r>
              <a:rPr lang="el-GR" sz="1200" b="1" dirty="0"/>
              <a:t> αλυσίδας</a:t>
            </a:r>
          </a:p>
        </p:txBody>
      </p:sp>
    </p:spTree>
    <p:extLst>
      <p:ext uri="{BB962C8B-B14F-4D97-AF65-F5344CB8AC3E}">
        <p14:creationId xmlns:p14="http://schemas.microsoft.com/office/powerpoint/2010/main" val="316190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271492C-A466-401E-A523-6DD083888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47" y="355639"/>
            <a:ext cx="3505495" cy="1168362"/>
          </a:xfrm>
        </p:spPr>
        <p:txBody>
          <a:bodyPr>
            <a:normAutofit/>
          </a:bodyPr>
          <a:lstStyle/>
          <a:p>
            <a:r>
              <a:rPr lang="el-GR" dirty="0"/>
              <a:t>Μετάθεση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F481D08-B1C5-448C-A75D-3EB79AE1F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423" y="1854926"/>
            <a:ext cx="4153987" cy="4442045"/>
          </a:xfrm>
        </p:spPr>
        <p:txBody>
          <a:bodyPr>
            <a:normAutofit fontScale="92500" lnSpcReduction="10000"/>
          </a:bodyPr>
          <a:lstStyle/>
          <a:p>
            <a:r>
              <a:rPr lang="el-GR" sz="2000" dirty="0"/>
              <a:t>Η </a:t>
            </a:r>
            <a:r>
              <a:rPr lang="el-GR" sz="2000" b="1" dirty="0"/>
              <a:t>μετάθεση</a:t>
            </a:r>
            <a:r>
              <a:rPr lang="el-GR" sz="2000" dirty="0"/>
              <a:t> γίνεται με ολίσθηση της μεγάλης </a:t>
            </a:r>
            <a:r>
              <a:rPr lang="el-GR" sz="2000" dirty="0" err="1"/>
              <a:t>υπομονάδας</a:t>
            </a:r>
            <a:r>
              <a:rPr lang="el-GR" sz="2000" dirty="0"/>
              <a:t> προς το 3΄άκρο του </a:t>
            </a:r>
            <a:r>
              <a:rPr lang="en-US" sz="2000" dirty="0"/>
              <a:t>mRNA </a:t>
            </a:r>
            <a:r>
              <a:rPr lang="el-GR" sz="2000" dirty="0"/>
              <a:t>και μεταφορά του </a:t>
            </a:r>
            <a:r>
              <a:rPr lang="el-GR" sz="2000" dirty="0" err="1"/>
              <a:t>πεπτιδυλο-tRNA</a:t>
            </a:r>
            <a:r>
              <a:rPr lang="el-GR" sz="2000" dirty="0"/>
              <a:t> από τη θέση A στη θέση P και του αποφορτισμένου </a:t>
            </a:r>
            <a:r>
              <a:rPr lang="el-GR" sz="2000" dirty="0" err="1"/>
              <a:t>tRNA</a:t>
            </a:r>
            <a:r>
              <a:rPr lang="el-GR" sz="2000" dirty="0"/>
              <a:t> από τη θέση P στη θέση E και απελευθέρωση του.</a:t>
            </a:r>
          </a:p>
          <a:p>
            <a:r>
              <a:rPr lang="el-GR" sz="2000" dirty="0"/>
              <a:t>Ακολουθεί και η μετακίνηση της μικρής </a:t>
            </a:r>
            <a:r>
              <a:rPr lang="el-GR" sz="2000" dirty="0" err="1"/>
              <a:t>υπομονάδας</a:t>
            </a:r>
            <a:r>
              <a:rPr lang="el-GR" sz="2000" dirty="0"/>
              <a:t> προς το 3΄άκρο ώστε στη θέση Α να τοποθετηθεί το νέο κωδικό</a:t>
            </a:r>
          </a:p>
          <a:p>
            <a:r>
              <a:rPr lang="el-GR" sz="2000" dirty="0"/>
              <a:t>Η θέση Α είναι πλέον ελεύθερη για να δεχθεί το επόμενο </a:t>
            </a:r>
            <a:r>
              <a:rPr lang="el-GR" sz="2000" dirty="0" err="1"/>
              <a:t>αμινοάκυλο-tRNA</a:t>
            </a:r>
            <a:r>
              <a:rPr lang="el-GR" sz="2000" dirty="0"/>
              <a:t>.</a:t>
            </a:r>
          </a:p>
          <a:p>
            <a:r>
              <a:rPr lang="el-GR" sz="2000" dirty="0"/>
              <a:t>Η διαδικασία αυτή απαιτεί τη παρουσία του </a:t>
            </a:r>
            <a:r>
              <a:rPr lang="el-GR" sz="2000" b="1" dirty="0"/>
              <a:t>παράγοντα EF-G </a:t>
            </a:r>
            <a:r>
              <a:rPr lang="el-GR" sz="2000" dirty="0"/>
              <a:t>και την </a:t>
            </a:r>
            <a:r>
              <a:rPr lang="el-GR" sz="2000" b="1" dirty="0"/>
              <a:t>υδρόλυση GTP</a:t>
            </a:r>
            <a:r>
              <a:rPr lang="el-GR" sz="2000" dirty="0"/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D47F505B-2083-4C11-BD5C-C2F3D826F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524" y="629266"/>
            <a:ext cx="6334547" cy="5526893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33EC40-1670-4070-9B7A-96F53E7B9338}"/>
              </a:ext>
            </a:extLst>
          </p:cNvPr>
          <p:cNvSpPr txBox="1"/>
          <p:nvPr/>
        </p:nvSpPr>
        <p:spPr>
          <a:xfrm>
            <a:off x="8761712" y="3150378"/>
            <a:ext cx="1882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/>
              <a:t>← Μετάθεση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80E1A1-8FED-466D-98BC-0AE3D8DF22EE}"/>
              </a:ext>
            </a:extLst>
          </p:cNvPr>
          <p:cNvSpPr txBox="1"/>
          <p:nvPr/>
        </p:nvSpPr>
        <p:spPr>
          <a:xfrm>
            <a:off x="7681032" y="3427377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+</a:t>
            </a:r>
            <a:r>
              <a:rPr lang="en-US" b="1" dirty="0"/>
              <a:t>EF-G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13258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37E2DA5-3E9E-4D7F-96EC-8F50484E1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856"/>
            <a:ext cx="10515600" cy="642039"/>
          </a:xfrm>
        </p:spPr>
        <p:txBody>
          <a:bodyPr>
            <a:normAutofit/>
          </a:bodyPr>
          <a:lstStyle/>
          <a:p>
            <a:pPr algn="ctr"/>
            <a:r>
              <a:rPr lang="el-GR" sz="3200" dirty="0"/>
              <a:t>Η λήξη της </a:t>
            </a:r>
            <a:r>
              <a:rPr lang="el-GR" sz="3200" dirty="0" err="1"/>
              <a:t>πρωτεΐνοσύνθεσης</a:t>
            </a:r>
            <a:r>
              <a:rPr lang="el-GR" sz="3200" dirty="0"/>
              <a:t> στο </a:t>
            </a:r>
            <a:r>
              <a:rPr lang="el-GR" sz="3200" dirty="0" err="1"/>
              <a:t>ριβοσωμάτιο</a:t>
            </a:r>
            <a:endParaRPr lang="el-GR" sz="32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18AED21-6AF2-4113-AFF5-465A50433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9444"/>
            <a:ext cx="10515600" cy="531343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l-GR" sz="2400" dirty="0"/>
              <a:t>Το τέλος της μετάφρασης σηματοδοτείται από την παρουσία ενός από τα 3 </a:t>
            </a:r>
            <a:r>
              <a:rPr lang="el-GR" sz="2400" b="1" dirty="0" err="1"/>
              <a:t>κωδικόνια</a:t>
            </a:r>
            <a:r>
              <a:rPr lang="el-GR" sz="2400" b="1" dirty="0"/>
              <a:t> τερματισμού (</a:t>
            </a:r>
            <a:r>
              <a:rPr lang="en-US" sz="2400" b="1" dirty="0"/>
              <a:t>stop codons) UAA, UAG </a:t>
            </a:r>
            <a:r>
              <a:rPr lang="el-GR" sz="2400" dirty="0"/>
              <a:t>και</a:t>
            </a:r>
            <a:r>
              <a:rPr lang="el-GR" sz="2400" b="1" dirty="0"/>
              <a:t> </a:t>
            </a:r>
            <a:r>
              <a:rPr lang="en-US" sz="2400" b="1" dirty="0"/>
              <a:t>UGA</a:t>
            </a:r>
            <a:endParaRPr lang="el-GR" sz="24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/>
              <a:t>Τα </a:t>
            </a:r>
            <a:r>
              <a:rPr lang="el-GR" sz="2400" dirty="0" err="1"/>
              <a:t>κωδικόνια</a:t>
            </a:r>
            <a:r>
              <a:rPr lang="el-GR" sz="2400" dirty="0"/>
              <a:t> τερματισμού αποτελούν σήματα τερματισμού της μετάφρασης και δεν αναγνωρίζονται από κάποιο </a:t>
            </a:r>
            <a:r>
              <a:rPr lang="en-US" sz="2400" dirty="0"/>
              <a:t>tRNA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/>
              <a:t>Όταν κάποιο </a:t>
            </a:r>
            <a:r>
              <a:rPr lang="el-GR" sz="2400" dirty="0" err="1"/>
              <a:t>κωδικόνιο</a:t>
            </a:r>
            <a:r>
              <a:rPr lang="el-GR" sz="2400" dirty="0"/>
              <a:t> λήξης φτάσει στη θέση Α του </a:t>
            </a:r>
            <a:r>
              <a:rPr lang="el-GR" sz="2400" dirty="0" err="1"/>
              <a:t>ριβοσώματος</a:t>
            </a:r>
            <a:r>
              <a:rPr lang="el-GR" sz="2400" dirty="0"/>
              <a:t> τότε πρωτεΐνες που ονομάζονται </a:t>
            </a:r>
            <a:r>
              <a:rPr lang="el-GR" sz="2400" b="1" dirty="0"/>
              <a:t>παράγοντες απελευθέρωσης </a:t>
            </a:r>
            <a:r>
              <a:rPr lang="en-US" sz="2400" b="1" dirty="0"/>
              <a:t>(release factors)</a:t>
            </a:r>
            <a:r>
              <a:rPr lang="el-GR" sz="2400" b="1" dirty="0"/>
              <a:t> </a:t>
            </a:r>
            <a:r>
              <a:rPr lang="el-GR" sz="2400" dirty="0"/>
              <a:t>συνδέονται με αυτό το </a:t>
            </a:r>
            <a:r>
              <a:rPr lang="el-GR" sz="2400" dirty="0" err="1"/>
              <a:t>κωδικόνιο</a:t>
            </a:r>
            <a:r>
              <a:rPr lang="el-GR" sz="2400" dirty="0"/>
              <a:t> λήξης</a:t>
            </a: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H </a:t>
            </a:r>
            <a:r>
              <a:rPr lang="el-GR" sz="2400" dirty="0"/>
              <a:t>σύνδεση αυτή μεταβάλει την </a:t>
            </a:r>
            <a:r>
              <a:rPr lang="el-GR" sz="2400" dirty="0" err="1"/>
              <a:t>ενεργότητα</a:t>
            </a:r>
            <a:r>
              <a:rPr lang="el-GR" sz="2400" dirty="0"/>
              <a:t> της </a:t>
            </a:r>
            <a:r>
              <a:rPr lang="el-GR" sz="2400" dirty="0" err="1"/>
              <a:t>πεπτιδυλοτρανφεράσης</a:t>
            </a:r>
            <a:r>
              <a:rPr lang="el-GR" sz="2400" dirty="0"/>
              <a:t> του </a:t>
            </a:r>
            <a:r>
              <a:rPr lang="el-GR" sz="2400" dirty="0" err="1"/>
              <a:t>ριβοσωματίου</a:t>
            </a:r>
            <a:r>
              <a:rPr lang="el-GR" sz="2400" dirty="0"/>
              <a:t> καταλύοντας την προσθήκη νερού στο </a:t>
            </a:r>
            <a:r>
              <a:rPr lang="el-GR" sz="2400" dirty="0" err="1"/>
              <a:t>πεπτιδύλο</a:t>
            </a:r>
            <a:r>
              <a:rPr lang="el-GR" sz="2400" dirty="0"/>
              <a:t>-</a:t>
            </a:r>
            <a:r>
              <a:rPr lang="en-US" sz="2400" dirty="0"/>
              <a:t>tRNA </a:t>
            </a:r>
            <a:r>
              <a:rPr lang="el-GR" sz="2400" dirty="0"/>
              <a:t>και την απελευθέρωση του </a:t>
            </a:r>
            <a:r>
              <a:rPr lang="el-GR" sz="2400" dirty="0" err="1"/>
              <a:t>καρβοξυλικού</a:t>
            </a:r>
            <a:r>
              <a:rPr lang="el-GR" sz="2400" dirty="0"/>
              <a:t> άκρου της πρωτεΐνης από το </a:t>
            </a:r>
            <a:r>
              <a:rPr lang="en-US" sz="2400" dirty="0"/>
              <a:t>tRNA </a:t>
            </a:r>
            <a:r>
              <a:rPr lang="el-GR" sz="2400" dirty="0"/>
              <a:t>το οποίο και αποτελεί τον μόνο σύνδεσμο της με το </a:t>
            </a:r>
            <a:r>
              <a:rPr lang="el-GR" sz="2400" dirty="0" err="1"/>
              <a:t>ριβοσωμάτιο</a:t>
            </a:r>
            <a:endParaRPr lang="el-GR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/>
              <a:t>Το </a:t>
            </a:r>
            <a:r>
              <a:rPr lang="el-GR" sz="2400" dirty="0" err="1"/>
              <a:t>ριβοσωμάτιο</a:t>
            </a:r>
            <a:r>
              <a:rPr lang="el-GR" sz="2400" dirty="0"/>
              <a:t> απελευθερώνει το </a:t>
            </a:r>
            <a:r>
              <a:rPr lang="en-US" sz="2400" dirty="0"/>
              <a:t>mRNA </a:t>
            </a:r>
            <a:r>
              <a:rPr lang="el-GR" sz="2400" dirty="0"/>
              <a:t>και διίσταται στις δύο </a:t>
            </a:r>
            <a:r>
              <a:rPr lang="el-GR" sz="2400" dirty="0" err="1"/>
              <a:t>υπομονάδες</a:t>
            </a:r>
            <a:r>
              <a:rPr lang="el-GR" sz="2400" dirty="0"/>
              <a:t> του, οι οποίες εκ νέου, μπορεί να συνδεθούν σε μόριο </a:t>
            </a:r>
            <a:r>
              <a:rPr lang="en-US" sz="2400" dirty="0"/>
              <a:t>mRNA </a:t>
            </a:r>
            <a:r>
              <a:rPr lang="el-GR" sz="2400" dirty="0"/>
              <a:t>και να αρχίσει νέος γύρος </a:t>
            </a:r>
            <a:r>
              <a:rPr lang="el-GR" sz="2400" dirty="0" err="1"/>
              <a:t>πρωτεΐνοσύνθεσης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49090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5F63FF5A-B9E2-4989-825C-C62CD37CBB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9C29291-0A23-4822-A438-2E993755B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652" y="434658"/>
            <a:ext cx="3605572" cy="1676603"/>
          </a:xfrm>
        </p:spPr>
        <p:txBody>
          <a:bodyPr>
            <a:normAutofit/>
          </a:bodyPr>
          <a:lstStyle/>
          <a:p>
            <a:r>
              <a:rPr lang="el-GR" sz="3400" dirty="0"/>
              <a:t>Λήξη της </a:t>
            </a:r>
            <a:r>
              <a:rPr lang="el-GR" sz="3400" dirty="0" err="1"/>
              <a:t>πρωτεΐνοσύνθεσης</a:t>
            </a:r>
            <a:endParaRPr lang="el-GR" sz="34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D382F73-DBF9-4BC1-AA8D-83B230DD6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211" y="2093843"/>
            <a:ext cx="3775291" cy="412407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Κωδικοί λήξης: </a:t>
            </a:r>
            <a:r>
              <a:rPr lang="el-GR" sz="1800" b="1" dirty="0"/>
              <a:t>UAA, UGA, UAG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Αναγνώριση από τους παράγοντες απελευθέρωσης – </a:t>
            </a:r>
            <a:r>
              <a:rPr lang="el-GR" sz="1800" b="1" dirty="0" err="1"/>
              <a:t>release</a:t>
            </a:r>
            <a:r>
              <a:rPr lang="el-GR" sz="1800" b="1" dirty="0"/>
              <a:t> </a:t>
            </a:r>
            <a:r>
              <a:rPr lang="el-GR" sz="1800" b="1" dirty="0" err="1"/>
              <a:t>factors</a:t>
            </a:r>
            <a:r>
              <a:rPr lang="el-GR" sz="1800" b="1" dirty="0"/>
              <a:t>, RF1 και RF2.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Υδρόλυση του δεσμού ανάμεσα στην </a:t>
            </a:r>
            <a:r>
              <a:rPr lang="el-GR" sz="1800" dirty="0" err="1"/>
              <a:t>πολυπεπτιδική</a:t>
            </a:r>
            <a:r>
              <a:rPr lang="el-GR" sz="1800" dirty="0"/>
              <a:t> αλυσίδα και το </a:t>
            </a:r>
            <a:r>
              <a:rPr lang="el-GR" sz="1800" dirty="0" err="1"/>
              <a:t>tRNA</a:t>
            </a:r>
            <a:r>
              <a:rPr lang="el-GR" sz="1800" dirty="0"/>
              <a:t> από τη </a:t>
            </a:r>
            <a:r>
              <a:rPr lang="el-GR" sz="1800" b="1" dirty="0" err="1"/>
              <a:t>πεπτιδυλική</a:t>
            </a:r>
            <a:r>
              <a:rPr lang="el-GR" sz="1800" b="1" dirty="0"/>
              <a:t> </a:t>
            </a:r>
            <a:r>
              <a:rPr lang="el-GR" sz="1800" b="1" dirty="0" err="1"/>
              <a:t>τρανσφεράση</a:t>
            </a:r>
            <a:r>
              <a:rPr lang="el-GR" sz="1800" b="1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Αποχωρισμός </a:t>
            </a:r>
            <a:r>
              <a:rPr lang="el-GR" sz="1800" dirty="0" err="1"/>
              <a:t>ριβοσωμικών</a:t>
            </a:r>
            <a:r>
              <a:rPr lang="el-GR" sz="1800" dirty="0"/>
              <a:t> </a:t>
            </a:r>
            <a:r>
              <a:rPr lang="el-GR" sz="1800" dirty="0" err="1"/>
              <a:t>υπομονάδων</a:t>
            </a:r>
            <a:r>
              <a:rPr lang="el-GR" sz="1800" dirty="0"/>
              <a:t> με υδρόλυση GTP.</a:t>
            </a:r>
          </a:p>
          <a:p>
            <a:endParaRPr lang="el-GR" sz="1800" dirty="0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8267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267" y="559407"/>
            <a:ext cx="6594522" cy="491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4A01BEA-3E10-493C-A6D9-858112A3F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530" y="643467"/>
            <a:ext cx="6391172" cy="5571066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D268CC43-0754-4E7C-B480-54BC9E932E7F}"/>
              </a:ext>
            </a:extLst>
          </p:cNvPr>
          <p:cNvSpPr/>
          <p:nvPr/>
        </p:nvSpPr>
        <p:spPr>
          <a:xfrm>
            <a:off x="1041902" y="1626549"/>
            <a:ext cx="32355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/>
              <a:t>Ο γενετικός κώδικας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F64DF45-8640-491A-BEB3-32B2D3988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403" y="2713383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251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3F6EA8A-5C31-4BF2-B65D-3B969447E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8058"/>
          </a:xfrm>
        </p:spPr>
        <p:txBody>
          <a:bodyPr>
            <a:normAutofit/>
          </a:bodyPr>
          <a:lstStyle/>
          <a:p>
            <a:pPr algn="ctr"/>
            <a:r>
              <a:rPr lang="el-GR" sz="3200" dirty="0" err="1"/>
              <a:t>Πολυσωμάτια</a:t>
            </a:r>
            <a:r>
              <a:rPr lang="el-GR" sz="3200" dirty="0"/>
              <a:t> </a:t>
            </a:r>
            <a:r>
              <a:rPr lang="en-US" sz="3200" dirty="0"/>
              <a:t>(polysomes)</a:t>
            </a:r>
            <a:endParaRPr lang="el-GR" sz="32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726E765-FE55-4933-8615-8EA25DACF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1722"/>
            <a:ext cx="10515600" cy="4825241"/>
          </a:xfrm>
        </p:spPr>
        <p:txBody>
          <a:bodyPr>
            <a:normAutofit/>
          </a:bodyPr>
          <a:lstStyle/>
          <a:p>
            <a:r>
              <a:rPr lang="el-GR" sz="2400" dirty="0"/>
              <a:t>Κάθε μόριο </a:t>
            </a:r>
            <a:r>
              <a:rPr lang="en-US" sz="2400" dirty="0"/>
              <a:t>mRNA </a:t>
            </a:r>
            <a:r>
              <a:rPr lang="el-GR" sz="2400" dirty="0"/>
              <a:t>μεταφράζεται πολλές φορές, με πολλαπλά </a:t>
            </a:r>
            <a:r>
              <a:rPr lang="el-GR" sz="2400" dirty="0" err="1"/>
              <a:t>ριβοσωμάτια</a:t>
            </a:r>
            <a:r>
              <a:rPr lang="el-GR" sz="2400" dirty="0"/>
              <a:t> να δουλεύουν ταυτόχρονα στο ίδιο μόριο, με αποτέλεσμα, να παράγονται στο ίδιο χρονικό διάστημα πολύ περισσότερα πρωτεϊνικά μόρια</a:t>
            </a:r>
          </a:p>
          <a:p>
            <a:r>
              <a:rPr lang="el-GR" sz="2400" dirty="0"/>
              <a:t>Ένα νέο </a:t>
            </a:r>
            <a:r>
              <a:rPr lang="el-GR" sz="2400" dirty="0" err="1"/>
              <a:t>ριβοσωμάτιο</a:t>
            </a:r>
            <a:r>
              <a:rPr lang="el-GR" sz="2400" dirty="0"/>
              <a:t> προσδένεται σχεδόν αμέσως στο 5΄άκρο του </a:t>
            </a:r>
            <a:r>
              <a:rPr lang="en-US" sz="2400" dirty="0"/>
              <a:t>mRNA </a:t>
            </a:r>
            <a:r>
              <a:rPr lang="el-GR" sz="2400" dirty="0"/>
              <a:t>με αποτέλεσμα μεγάλες </a:t>
            </a:r>
            <a:r>
              <a:rPr lang="el-GR" sz="2400" b="1" dirty="0" err="1"/>
              <a:t>κυτταροπλασματικές</a:t>
            </a:r>
            <a:r>
              <a:rPr lang="el-GR" sz="2400" b="1" dirty="0"/>
              <a:t> συναθροίσεις </a:t>
            </a:r>
            <a:r>
              <a:rPr lang="el-GR" sz="2400" b="1" dirty="0" err="1"/>
              <a:t>ριβοσωμάτων</a:t>
            </a:r>
            <a:r>
              <a:rPr lang="el-GR" sz="2400" b="1" dirty="0"/>
              <a:t>, </a:t>
            </a:r>
            <a:r>
              <a:rPr lang="en-US" sz="2400" b="1" dirty="0"/>
              <a:t>mRNA </a:t>
            </a:r>
            <a:r>
              <a:rPr lang="el-GR" sz="2400" b="1" dirty="0"/>
              <a:t>και πρωτεϊνών </a:t>
            </a:r>
            <a:r>
              <a:rPr lang="el-GR" sz="2400" dirty="0"/>
              <a:t>γνωστές ως </a:t>
            </a:r>
            <a:r>
              <a:rPr lang="el-GR" sz="2400" b="1" dirty="0" err="1"/>
              <a:t>πολυριβοσωμάτια</a:t>
            </a:r>
            <a:r>
              <a:rPr lang="el-GR" sz="2400" b="1" dirty="0"/>
              <a:t> ή </a:t>
            </a:r>
            <a:r>
              <a:rPr lang="el-GR" sz="2400" b="1" dirty="0" err="1"/>
              <a:t>πολυσωμάτια</a:t>
            </a:r>
            <a:endParaRPr lang="el-GR" sz="2400" b="1" dirty="0"/>
          </a:p>
          <a:p>
            <a:r>
              <a:rPr lang="el-GR" sz="2400" dirty="0"/>
              <a:t>Τα </a:t>
            </a:r>
            <a:r>
              <a:rPr lang="el-GR" sz="2400" dirty="0" err="1"/>
              <a:t>πολυσωμάτια</a:t>
            </a:r>
            <a:r>
              <a:rPr lang="el-GR" sz="2400" dirty="0"/>
              <a:t> ανευρίσκονται τόσο στα </a:t>
            </a:r>
            <a:r>
              <a:rPr lang="el-GR" sz="2400" dirty="0" err="1"/>
              <a:t>ευκαρυωτικά</a:t>
            </a:r>
            <a:r>
              <a:rPr lang="el-GR" sz="2400" dirty="0"/>
              <a:t> όσο και στα </a:t>
            </a:r>
            <a:r>
              <a:rPr lang="el-GR" sz="2400" dirty="0" err="1"/>
              <a:t>προκαρυωτικά</a:t>
            </a:r>
            <a:r>
              <a:rPr lang="el-GR" sz="2400" dirty="0"/>
              <a:t> κύτταρα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/>
              <a:t>Η παραγωγή πρωτεϊνών στα </a:t>
            </a:r>
            <a:r>
              <a:rPr lang="el-GR" sz="2400" dirty="0" err="1"/>
              <a:t>προκαρυωτικά</a:t>
            </a:r>
            <a:r>
              <a:rPr lang="el-GR" sz="2400" dirty="0"/>
              <a:t> είναι αρκετά πιο γρήγορη για έναν επιπλέον λόγο ότι</a:t>
            </a:r>
            <a:r>
              <a:rPr lang="en-US" sz="2400" dirty="0"/>
              <a:t>,</a:t>
            </a:r>
            <a:r>
              <a:rPr lang="el-GR" sz="2400" dirty="0"/>
              <a:t> τα </a:t>
            </a:r>
            <a:r>
              <a:rPr lang="el-GR" sz="2400" dirty="0" err="1"/>
              <a:t>βακτηριακά</a:t>
            </a:r>
            <a:r>
              <a:rPr lang="el-GR" sz="2400" dirty="0"/>
              <a:t> </a:t>
            </a:r>
            <a:r>
              <a:rPr lang="el-GR" sz="2400" dirty="0" err="1"/>
              <a:t>ριβοσωμάτια</a:t>
            </a:r>
            <a:r>
              <a:rPr lang="el-GR" sz="2400" dirty="0"/>
              <a:t> προσδένονται στο ελεύθερο άκρο ενός μορίου </a:t>
            </a:r>
            <a:r>
              <a:rPr lang="en-US" sz="2400" dirty="0"/>
              <a:t>mRNA </a:t>
            </a:r>
            <a:r>
              <a:rPr lang="el-GR" sz="2400" dirty="0"/>
              <a:t>και αρχίζουν να το μεταφράζουν πριν ακόμη ολοκληρωθεί η μεταγραφή του και ενώ η </a:t>
            </a:r>
            <a:r>
              <a:rPr lang="en-US" sz="2400" dirty="0"/>
              <a:t>RNA</a:t>
            </a:r>
            <a:r>
              <a:rPr lang="el-GR" sz="2400" dirty="0" err="1"/>
              <a:t>πολυμεράση</a:t>
            </a:r>
            <a:r>
              <a:rPr lang="el-GR" sz="2400" dirty="0"/>
              <a:t> μετακινείται κατά μήκος του </a:t>
            </a:r>
            <a:r>
              <a:rPr lang="en-US" sz="2400" dirty="0"/>
              <a:t>DNA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42602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7EAEF97-34FA-4984-97B3-27F1324DC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EA82637-D05F-40FA-938B-80D7C6F9E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6985"/>
            <a:ext cx="10515600" cy="1016772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Οι </a:t>
            </a:r>
            <a:r>
              <a:rPr lang="el-GR" dirty="0" err="1"/>
              <a:t>παραγώμενες</a:t>
            </a:r>
            <a:r>
              <a:rPr lang="el-GR" dirty="0"/>
              <a:t> πρωτεΐνες και οι </a:t>
            </a:r>
            <a:r>
              <a:rPr lang="el-GR" dirty="0" err="1"/>
              <a:t>μεταμεταφραστικές</a:t>
            </a:r>
            <a:r>
              <a:rPr lang="el-GR" dirty="0"/>
              <a:t> τροποποιήσεις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FE89160-609A-47F3-91F1-2C0DEF2E5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966" y="1866416"/>
            <a:ext cx="10515600" cy="3871775"/>
          </a:xfrm>
        </p:spPr>
        <p:txBody>
          <a:bodyPr>
            <a:normAutofit/>
          </a:bodyPr>
          <a:lstStyle/>
          <a:p>
            <a:r>
              <a:rPr lang="el-GR" sz="2400" dirty="0"/>
              <a:t>Οι παραγόμενες πρωτεΐνες μόλις αποσπαστούν από το </a:t>
            </a:r>
            <a:r>
              <a:rPr lang="el-GR" sz="2400" dirty="0" err="1"/>
              <a:t>ριβοσωμάτιο</a:t>
            </a:r>
            <a:r>
              <a:rPr lang="el-GR" sz="2400" dirty="0"/>
              <a:t> απαιτούν συχνά </a:t>
            </a:r>
            <a:r>
              <a:rPr lang="el-GR" sz="2400" b="1" dirty="0"/>
              <a:t>ειδικές πρωτεΐνες συνοδούς </a:t>
            </a:r>
            <a:r>
              <a:rPr lang="el-GR" sz="2400" dirty="0"/>
              <a:t>(</a:t>
            </a:r>
            <a:r>
              <a:rPr lang="en-US" sz="2400" b="1" dirty="0"/>
              <a:t>chaperone proteins</a:t>
            </a:r>
            <a:r>
              <a:rPr lang="en-US" sz="2400" dirty="0"/>
              <a:t>) </a:t>
            </a:r>
            <a:r>
              <a:rPr lang="el-GR" sz="2400" dirty="0"/>
              <a:t>για να αναδιπλωθούν και να αποκτήσουν την 3διάστατη δομή τους</a:t>
            </a:r>
          </a:p>
          <a:p>
            <a:r>
              <a:rPr lang="el-GR" sz="2400" dirty="0"/>
              <a:t>Ακολουθεί η </a:t>
            </a:r>
            <a:r>
              <a:rPr lang="el-GR" sz="2400" b="1" dirty="0"/>
              <a:t>ρύθμισ</a:t>
            </a:r>
            <a:r>
              <a:rPr lang="el-GR" sz="2400" dirty="0"/>
              <a:t>η της </a:t>
            </a:r>
            <a:r>
              <a:rPr lang="el-GR" sz="2400" u="sng" dirty="0" err="1"/>
              <a:t>ενεργότητας</a:t>
            </a:r>
            <a:r>
              <a:rPr lang="el-GR" sz="2400" dirty="0"/>
              <a:t> και της </a:t>
            </a:r>
            <a:r>
              <a:rPr lang="el-GR" sz="2400" u="sng" dirty="0"/>
              <a:t>μακροβιότητας</a:t>
            </a:r>
            <a:r>
              <a:rPr lang="el-GR" sz="2400" dirty="0"/>
              <a:t> της παραγόμενης πρωτεΐνης (δομικές πρωτεΐνες έχουν μεγαλύτερη διάρκεια ζωής από κάποιες </a:t>
            </a:r>
            <a:r>
              <a:rPr lang="el-GR" sz="2400" dirty="0" err="1"/>
              <a:t>ενζυμικές</a:t>
            </a:r>
            <a:r>
              <a:rPr lang="el-GR" sz="2400" dirty="0"/>
              <a:t>). Οι πρωτεΐνες </a:t>
            </a:r>
            <a:r>
              <a:rPr lang="el-GR" sz="2400" dirty="0" err="1"/>
              <a:t>αποικοδομούνται</a:t>
            </a:r>
            <a:r>
              <a:rPr lang="el-GR" sz="2400" dirty="0"/>
              <a:t> (υφίστανται πρωτεόλυση) με την δράση ειδικών ενζύμων γνωστές ως </a:t>
            </a:r>
            <a:r>
              <a:rPr lang="el-GR" sz="2400" b="1" dirty="0" err="1"/>
              <a:t>πρωτεάσες</a:t>
            </a:r>
            <a:endParaRPr lang="en-US" sz="2400" b="1" dirty="0"/>
          </a:p>
          <a:p>
            <a:r>
              <a:rPr lang="el-GR" sz="2400" dirty="0"/>
              <a:t>Πρωτεΐνες που δεν έχουν αναδιπλωθεί σωστά απομακρύνονται και </a:t>
            </a:r>
            <a:r>
              <a:rPr lang="el-GR" sz="2400" dirty="0" err="1"/>
              <a:t>αποικοδομούνται</a:t>
            </a:r>
            <a:r>
              <a:rPr lang="el-GR" sz="2400" dirty="0"/>
              <a:t> (αίτιο </a:t>
            </a:r>
            <a:r>
              <a:rPr lang="el-GR" sz="2400" dirty="0" err="1"/>
              <a:t>νευροεκφυλιστικών</a:t>
            </a:r>
            <a:r>
              <a:rPr lang="el-GR" sz="2400" dirty="0"/>
              <a:t> διαταραχών)</a:t>
            </a:r>
          </a:p>
        </p:txBody>
      </p:sp>
    </p:spTree>
    <p:extLst>
      <p:ext uri="{BB962C8B-B14F-4D97-AF65-F5344CB8AC3E}">
        <p14:creationId xmlns:p14="http://schemas.microsoft.com/office/powerpoint/2010/main" val="2583931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9DF9D50-CC42-40B4-8047-F8FCBB930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356463" cy="1622321"/>
          </a:xfrm>
        </p:spPr>
        <p:txBody>
          <a:bodyPr>
            <a:normAutofit/>
          </a:bodyPr>
          <a:lstStyle/>
          <a:p>
            <a:r>
              <a:rPr lang="el-GR" sz="3700" dirty="0"/>
              <a:t>Τα </a:t>
            </a:r>
            <a:r>
              <a:rPr lang="el-GR" sz="3700" dirty="0" err="1"/>
              <a:t>πρωτεοσωμάτια</a:t>
            </a:r>
            <a:r>
              <a:rPr lang="el-GR" sz="3700" dirty="0"/>
              <a:t> (</a:t>
            </a:r>
            <a:r>
              <a:rPr lang="en-US" sz="3700" dirty="0"/>
              <a:t>proteasomes) </a:t>
            </a:r>
            <a:endParaRPr lang="el-GR" sz="37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92864C3-19F0-4F38-9941-9574EA3D6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51" y="1622321"/>
            <a:ext cx="4117312" cy="4905088"/>
          </a:xfrm>
        </p:spPr>
        <p:txBody>
          <a:bodyPr>
            <a:noAutofit/>
          </a:bodyPr>
          <a:lstStyle/>
          <a:p>
            <a:r>
              <a:rPr lang="el-GR" sz="2000" dirty="0"/>
              <a:t>Τα </a:t>
            </a:r>
            <a:r>
              <a:rPr lang="el-GR" sz="2000" b="1" dirty="0" err="1"/>
              <a:t>πρωτεοσωμάτια</a:t>
            </a:r>
            <a:r>
              <a:rPr lang="el-GR" sz="2000" b="1" dirty="0"/>
              <a:t> (</a:t>
            </a:r>
            <a:r>
              <a:rPr lang="el-GR" sz="2000" b="1" dirty="0" err="1"/>
              <a:t>proteasomes</a:t>
            </a:r>
            <a:r>
              <a:rPr lang="el-GR" sz="2000" b="1" dirty="0"/>
              <a:t>)</a:t>
            </a:r>
            <a:r>
              <a:rPr lang="el-GR" sz="2000" dirty="0"/>
              <a:t> είναι μεγάλες πρωτεϊνικές συσκευές αποικοδόμησης των πρωτεϊνών στα </a:t>
            </a:r>
            <a:r>
              <a:rPr lang="el-GR" sz="2000" b="1" dirty="0" err="1"/>
              <a:t>ευκαρυωτικά</a:t>
            </a:r>
            <a:r>
              <a:rPr lang="el-GR" sz="2000" b="1" dirty="0"/>
              <a:t> κύτταρα</a:t>
            </a:r>
            <a:r>
              <a:rPr lang="el-GR" sz="2000" dirty="0"/>
              <a:t>. Αποτελούνται από έναν κοίλο κύλινδρο από </a:t>
            </a:r>
            <a:r>
              <a:rPr lang="el-GR" sz="2000" b="1" dirty="0" err="1"/>
              <a:t>πρωτεάσες</a:t>
            </a:r>
            <a:r>
              <a:rPr lang="el-GR" sz="2000" dirty="0"/>
              <a:t> που έχουν στραμμένα τα ενεργά τους κέντρα προς το εσωτερικό του κυλίνδρου, ενώ τα άκρα πωματίζονται από μεγάλα πρωτεϊνικά </a:t>
            </a:r>
            <a:r>
              <a:rPr lang="el-GR" sz="2000" dirty="0" err="1"/>
              <a:t>σύμπλοκα</a:t>
            </a:r>
            <a:r>
              <a:rPr lang="el-GR" sz="2000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   Οι πρωτεΐνες των άκρων του κυλίνδρου συνδέονται με τις πρωτεΐνες που πρέπει να </a:t>
            </a:r>
            <a:r>
              <a:rPr lang="el-GR" sz="2000" dirty="0" err="1"/>
              <a:t>αποικοδομηθούν</a:t>
            </a:r>
            <a:r>
              <a:rPr lang="el-GR" sz="2000" dirty="0"/>
              <a:t> και τις προωθούν στο εσωτερικό θάλαμο με κατανάλωση </a:t>
            </a:r>
            <a:r>
              <a:rPr lang="el-GR" sz="1800" dirty="0"/>
              <a:t>ΑΤΡ</a:t>
            </a:r>
          </a:p>
          <a:p>
            <a:pPr marL="0" indent="0">
              <a:buNone/>
            </a:pPr>
            <a:r>
              <a:rPr lang="el-GR" sz="1800" dirty="0"/>
              <a:t> 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0FCEB8D-899B-47B0-BB73-8DDF98282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714" y="1895670"/>
            <a:ext cx="7402286" cy="376723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3870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058350F-227B-4F47-974E-9E6A3AB94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54" y="364223"/>
            <a:ext cx="4064009" cy="1622321"/>
          </a:xfrm>
        </p:spPr>
        <p:txBody>
          <a:bodyPr>
            <a:normAutofit/>
          </a:bodyPr>
          <a:lstStyle/>
          <a:p>
            <a:r>
              <a:rPr lang="el-GR" sz="3700" dirty="0"/>
              <a:t>Τα </a:t>
            </a:r>
            <a:r>
              <a:rPr lang="el-GR" sz="3700" dirty="0" err="1"/>
              <a:t>πρωτεοσωμάτια</a:t>
            </a:r>
            <a:r>
              <a:rPr lang="el-GR" sz="3700" dirty="0"/>
              <a:t> (</a:t>
            </a:r>
            <a:r>
              <a:rPr lang="en-US" sz="3700" dirty="0"/>
              <a:t>proteasomes) </a:t>
            </a:r>
            <a:endParaRPr lang="el-GR" sz="37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4F4D5B9-2B5A-46F3-BD82-76B62BE0D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51588"/>
            <a:ext cx="4505739" cy="4606412"/>
          </a:xfrm>
        </p:spPr>
        <p:txBody>
          <a:bodyPr>
            <a:normAutofit fontScale="25000" lnSpcReduction="20000"/>
          </a:bodyPr>
          <a:lstStyle/>
          <a:p>
            <a:r>
              <a:rPr lang="el-GR" sz="8000" dirty="0"/>
              <a:t>Η αναγνώριση από τα </a:t>
            </a:r>
            <a:r>
              <a:rPr lang="el-GR" sz="8000" dirty="0" err="1"/>
              <a:t>πρωτεοσωμάτια</a:t>
            </a:r>
            <a:r>
              <a:rPr lang="el-GR" sz="8000" dirty="0"/>
              <a:t> των πρωτεϊνών που πρέπει να </a:t>
            </a:r>
            <a:r>
              <a:rPr lang="el-GR" sz="8000" dirty="0" err="1"/>
              <a:t>αποικοδομηθούν</a:t>
            </a:r>
            <a:r>
              <a:rPr lang="el-GR" sz="8000" dirty="0"/>
              <a:t>, γίνεται μέσω της μικρής πρωτεΐνης </a:t>
            </a:r>
            <a:r>
              <a:rPr lang="el-GR" sz="8000" b="1" dirty="0" err="1"/>
              <a:t>ουβικιτίνη</a:t>
            </a:r>
            <a:r>
              <a:rPr lang="el-GR" sz="8000" dirty="0" err="1"/>
              <a:t>ς</a:t>
            </a:r>
            <a:r>
              <a:rPr lang="el-GR" sz="8000" dirty="0"/>
              <a:t> ή </a:t>
            </a:r>
            <a:r>
              <a:rPr lang="el-GR" sz="8000" b="1" dirty="0" err="1"/>
              <a:t>ουμπικουιτίνης</a:t>
            </a:r>
            <a:r>
              <a:rPr lang="el-GR" sz="8000" b="1" dirty="0"/>
              <a:t> (</a:t>
            </a:r>
            <a:r>
              <a:rPr lang="el-GR" sz="8000" b="1" dirty="0" err="1"/>
              <a:t>ubiquitin</a:t>
            </a:r>
            <a:r>
              <a:rPr lang="el-GR" sz="8000" b="1" dirty="0"/>
              <a:t>) </a:t>
            </a:r>
            <a:r>
              <a:rPr lang="el-GR" sz="8000" dirty="0"/>
              <a:t>που ομοιοπολικά έχει συνδεθεί πάνω τους και λειτουργεί ως σινιάλο αναγνώρισης για τα </a:t>
            </a:r>
            <a:r>
              <a:rPr lang="el-GR" sz="8000" dirty="0" err="1"/>
              <a:t>πρωτεοσωμάτια</a:t>
            </a:r>
            <a:endParaRPr lang="el-GR" sz="80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8000" dirty="0"/>
              <a:t>   Οι </a:t>
            </a:r>
            <a:r>
              <a:rPr lang="el-GR" sz="8000" u="sng" dirty="0"/>
              <a:t>βραχύβιες πρωτεΐνες </a:t>
            </a:r>
            <a:r>
              <a:rPr lang="el-GR" sz="8000" dirty="0"/>
              <a:t>φέρουν αλληλουχίες αμινοξέων  που διευκολύνουν την </a:t>
            </a:r>
            <a:r>
              <a:rPr lang="el-GR" sz="8000" dirty="0" err="1"/>
              <a:t>ουμπικουιτινίωση</a:t>
            </a:r>
            <a:r>
              <a:rPr lang="el-GR" sz="8000" dirty="0"/>
              <a:t> τους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8000" dirty="0"/>
              <a:t>   Τα </a:t>
            </a:r>
            <a:r>
              <a:rPr lang="el-GR" sz="8000" u="sng" dirty="0"/>
              <a:t>ένζυμα (</a:t>
            </a:r>
            <a:r>
              <a:rPr lang="el-GR" sz="8000" u="sng" dirty="0" err="1"/>
              <a:t>λιγάσες</a:t>
            </a:r>
            <a:r>
              <a:rPr lang="el-GR" sz="8000" u="sng" dirty="0"/>
              <a:t>)</a:t>
            </a:r>
            <a:r>
              <a:rPr lang="el-GR" sz="8000" dirty="0"/>
              <a:t> που καταλύουν την προσθήκη </a:t>
            </a:r>
            <a:r>
              <a:rPr lang="el-GR" sz="8000" dirty="0" err="1"/>
              <a:t>ουμπικουιτίνης</a:t>
            </a:r>
            <a:r>
              <a:rPr lang="el-GR" sz="8000" dirty="0"/>
              <a:t> στις πρωτεΐνες φαίνεται να αναγνωρίζουν και να αντιλαμβάνονται λάθη στις πτύχωση ή στη εσωτερική δομή της πρωτεΐνης</a:t>
            </a:r>
          </a:p>
          <a:p>
            <a:endParaRPr lang="el-GR" sz="1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9B2FB131-5BA1-4895-BFD9-61D233A29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593" y="807593"/>
            <a:ext cx="5027868" cy="5239568"/>
          </a:xfrm>
          <a:prstGeom prst="rect">
            <a:avLst/>
          </a:prstGeom>
          <a:effectLst/>
        </p:spPr>
      </p:pic>
      <p:sp>
        <p:nvSpPr>
          <p:cNvPr id="4" name="TextBox 3"/>
          <p:cNvSpPr txBox="1"/>
          <p:nvPr/>
        </p:nvSpPr>
        <p:spPr>
          <a:xfrm>
            <a:off x="7576457" y="1245326"/>
            <a:ext cx="95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err="1" smtClean="0"/>
              <a:t>Λιγάσες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13003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7D77FDA-CF5A-4234-8BFE-9A1DBACA9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5049"/>
          </a:xfrm>
        </p:spPr>
        <p:txBody>
          <a:bodyPr>
            <a:normAutofit/>
          </a:bodyPr>
          <a:lstStyle/>
          <a:p>
            <a:pPr algn="ctr"/>
            <a:r>
              <a:rPr lang="el-GR" sz="3600" dirty="0" err="1"/>
              <a:t>Μεταμεταφραστικές</a:t>
            </a:r>
            <a:r>
              <a:rPr lang="el-GR" sz="3600" dirty="0"/>
              <a:t> τροποποιήσεις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413AF3C-DA12-4018-90B3-3771B18CC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217"/>
            <a:ext cx="10515600" cy="4851746"/>
          </a:xfrm>
        </p:spPr>
        <p:txBody>
          <a:bodyPr/>
          <a:lstStyle/>
          <a:p>
            <a:r>
              <a:rPr lang="el-GR" dirty="0"/>
              <a:t>Οι </a:t>
            </a:r>
            <a:r>
              <a:rPr lang="el-GR" b="1" dirty="0" err="1"/>
              <a:t>μεταμεταφραστικές</a:t>
            </a:r>
            <a:r>
              <a:rPr lang="el-GR" b="1" dirty="0"/>
              <a:t> τροποποιήσεις (</a:t>
            </a:r>
            <a:r>
              <a:rPr lang="en-US" b="1" dirty="0"/>
              <a:t>post translational modifications)</a:t>
            </a:r>
            <a:r>
              <a:rPr lang="en-US" dirty="0"/>
              <a:t> </a:t>
            </a:r>
            <a:r>
              <a:rPr lang="el-GR" dirty="0"/>
              <a:t>αποτελούν </a:t>
            </a:r>
            <a:r>
              <a:rPr lang="el-GR" b="1" dirty="0"/>
              <a:t>τρόπο ρύθμισης της </a:t>
            </a:r>
            <a:r>
              <a:rPr lang="el-GR" b="1" dirty="0" err="1"/>
              <a:t>ενεργότητας</a:t>
            </a:r>
            <a:r>
              <a:rPr lang="el-GR" b="1" dirty="0"/>
              <a:t> </a:t>
            </a:r>
            <a:r>
              <a:rPr lang="el-GR" dirty="0"/>
              <a:t>των πρωτεϊνών που παράγονται και περιλαμβάνουν: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 Ολοκλήρωση της πτύχωσης και πρόσδεση </a:t>
            </a:r>
            <a:r>
              <a:rPr lang="el-GR" dirty="0" err="1"/>
              <a:t>συμπαραγόντων</a:t>
            </a:r>
            <a:r>
              <a:rPr lang="el-GR" dirty="0"/>
              <a:t> με μη ομοιοπολικό τρόπο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 Ομοιοπολικές τροποποιήσεις του μορίου όπως </a:t>
            </a:r>
            <a:r>
              <a:rPr lang="el-GR" dirty="0" err="1"/>
              <a:t>ακετυλίωση</a:t>
            </a:r>
            <a:r>
              <a:rPr lang="el-GR" dirty="0"/>
              <a:t>, </a:t>
            </a:r>
            <a:r>
              <a:rPr lang="el-GR" dirty="0" err="1"/>
              <a:t>φωσφορυλίωση</a:t>
            </a:r>
            <a:r>
              <a:rPr lang="el-GR" dirty="0"/>
              <a:t> και </a:t>
            </a:r>
            <a:r>
              <a:rPr lang="el-GR" dirty="0" err="1"/>
              <a:t>γλυκοζυλίωση</a:t>
            </a:r>
            <a:r>
              <a:rPr lang="el-GR" dirty="0"/>
              <a:t> του μορίου, πρόσδεση ομάδων (πχ </a:t>
            </a:r>
            <a:r>
              <a:rPr lang="el-GR" dirty="0" err="1"/>
              <a:t>αίμης</a:t>
            </a:r>
            <a:r>
              <a:rPr lang="el-GR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 Πρωτεόλυση, ανάπτυξη </a:t>
            </a:r>
            <a:r>
              <a:rPr lang="el-GR" dirty="0" err="1"/>
              <a:t>δισουλφιδικών</a:t>
            </a:r>
            <a:r>
              <a:rPr lang="el-GR" dirty="0"/>
              <a:t> δεσμών </a:t>
            </a:r>
            <a:r>
              <a:rPr lang="el-GR" dirty="0" err="1"/>
              <a:t>κλπ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Οι τροποποιήσεις αυτές διεξάγονται στο </a:t>
            </a:r>
            <a:r>
              <a:rPr lang="el-GR" b="1" dirty="0"/>
              <a:t>κυτταρόπλασμα</a:t>
            </a:r>
            <a:r>
              <a:rPr lang="en-US" dirty="0"/>
              <a:t>,</a:t>
            </a:r>
            <a:r>
              <a:rPr lang="el-GR" dirty="0"/>
              <a:t> στο </a:t>
            </a:r>
            <a:r>
              <a:rPr lang="el-GR" b="1" dirty="0"/>
              <a:t>ΕΔ</a:t>
            </a:r>
            <a:r>
              <a:rPr lang="el-GR" dirty="0"/>
              <a:t> και το </a:t>
            </a:r>
            <a:r>
              <a:rPr lang="el-GR" b="1" dirty="0"/>
              <a:t>σύμπλεγμα </a:t>
            </a:r>
            <a:r>
              <a:rPr lang="en-US" b="1" dirty="0"/>
              <a:t>Golgi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70219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D44A49A-1356-4970-8896-CC6281104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6007"/>
            <a:ext cx="12192000" cy="528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12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D6118CA-7575-44E6-9E71-630EF2789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14" y="358967"/>
            <a:ext cx="3505495" cy="1337312"/>
          </a:xfrm>
        </p:spPr>
        <p:txBody>
          <a:bodyPr>
            <a:normAutofit fontScale="90000"/>
          </a:bodyPr>
          <a:lstStyle/>
          <a:p>
            <a:r>
              <a:rPr lang="el-GR" sz="3100" dirty="0"/>
              <a:t>Αναστολείς </a:t>
            </a:r>
            <a:r>
              <a:rPr lang="el-GR" sz="3100" dirty="0" err="1"/>
              <a:t>πρωτεϊνοσύνθεσης</a:t>
            </a:r>
            <a:r>
              <a:rPr lang="el-GR" sz="3100" dirty="0"/>
              <a:t/>
            </a:r>
            <a:br>
              <a:rPr lang="el-GR" sz="3100" dirty="0"/>
            </a:br>
            <a:endParaRPr lang="el-GR" sz="31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F245A7E-5898-4C62-B9D9-D51411AD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94" y="1921566"/>
            <a:ext cx="4543261" cy="4723074"/>
          </a:xfrm>
        </p:spPr>
        <p:txBody>
          <a:bodyPr>
            <a:normAutofit fontScale="92500" lnSpcReduction="10000"/>
          </a:bodyPr>
          <a:lstStyle/>
          <a:p>
            <a:r>
              <a:rPr lang="el-GR" sz="2000" dirty="0"/>
              <a:t>Αρκετές </a:t>
            </a:r>
            <a:r>
              <a:rPr lang="el-GR" sz="2000" b="1" dirty="0"/>
              <a:t>κατηγορίες αντιβιοτικών </a:t>
            </a:r>
            <a:r>
              <a:rPr lang="el-GR" sz="2000" dirty="0"/>
              <a:t>παρεμβαίνουν στα στάδια της </a:t>
            </a:r>
            <a:r>
              <a:rPr lang="el-GR" sz="2000" dirty="0" err="1"/>
              <a:t>πρωτεΐνοσύνθεσης</a:t>
            </a:r>
            <a:endParaRPr lang="el-GR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sz="2000" b="1" dirty="0"/>
              <a:t> </a:t>
            </a:r>
            <a:r>
              <a:rPr lang="el-GR" sz="2000" b="1" dirty="0" err="1"/>
              <a:t>Αμινογλυκοσίδες</a:t>
            </a:r>
            <a:r>
              <a:rPr lang="el-GR" sz="2000" dirty="0"/>
              <a:t> όπως </a:t>
            </a:r>
            <a:r>
              <a:rPr lang="el-GR" sz="2000" dirty="0" err="1"/>
              <a:t>στρεπτομικίνη</a:t>
            </a:r>
            <a:r>
              <a:rPr lang="el-GR" sz="2000" dirty="0"/>
              <a:t> που απομονώθηκε το 1943 από τον </a:t>
            </a:r>
            <a:r>
              <a:rPr lang="el-GR" sz="2000" dirty="0" err="1"/>
              <a:t>Streptomyces</a:t>
            </a:r>
            <a:r>
              <a:rPr lang="el-GR" sz="2000" dirty="0"/>
              <a:t> </a:t>
            </a:r>
            <a:r>
              <a:rPr lang="el-GR" sz="2000" dirty="0" err="1"/>
              <a:t>griseus</a:t>
            </a:r>
            <a:r>
              <a:rPr lang="el-GR" sz="2000" dirty="0"/>
              <a:t>, η </a:t>
            </a:r>
            <a:r>
              <a:rPr lang="el-GR" sz="2000" dirty="0" err="1"/>
              <a:t>αμικασίνη</a:t>
            </a:r>
            <a:r>
              <a:rPr lang="el-GR" sz="2000" dirty="0"/>
              <a:t> και η </a:t>
            </a:r>
            <a:r>
              <a:rPr lang="el-GR" sz="2000" dirty="0" err="1"/>
              <a:t>γενταμικίνη</a:t>
            </a:r>
            <a:endParaRPr lang="el-GR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Οι </a:t>
            </a:r>
            <a:r>
              <a:rPr lang="el-GR" sz="2000" dirty="0" err="1"/>
              <a:t>αμινογλυκοσίδες</a:t>
            </a:r>
            <a:r>
              <a:rPr lang="el-GR" sz="2000" dirty="0"/>
              <a:t> δεσμεύονται στο </a:t>
            </a:r>
            <a:r>
              <a:rPr lang="el-GR" sz="2000" dirty="0" err="1"/>
              <a:t>κωδικόνιο</a:t>
            </a:r>
            <a:r>
              <a:rPr lang="el-GR" sz="2000" dirty="0"/>
              <a:t> έναρξης </a:t>
            </a:r>
            <a:r>
              <a:rPr lang="en-US" sz="2000" dirty="0"/>
              <a:t>AUG</a:t>
            </a:r>
            <a:r>
              <a:rPr lang="el-GR" sz="2000" dirty="0"/>
              <a:t> στην 30</a:t>
            </a:r>
            <a:r>
              <a:rPr lang="en-US" sz="2000" dirty="0"/>
              <a:t>s </a:t>
            </a:r>
            <a:r>
              <a:rPr lang="el-GR" sz="2000" dirty="0" err="1"/>
              <a:t>υπομονάδα</a:t>
            </a:r>
            <a:endParaRPr lang="el-GR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sz="2000" dirty="0"/>
              <a:t> Οι </a:t>
            </a:r>
            <a:r>
              <a:rPr lang="el-GR" sz="2000" b="1" dirty="0" err="1"/>
              <a:t>τετρακυκλίνε</a:t>
            </a:r>
            <a:r>
              <a:rPr lang="el-GR" sz="2000" dirty="0" err="1"/>
              <a:t>ς</a:t>
            </a:r>
            <a:r>
              <a:rPr lang="el-GR" sz="2000" dirty="0"/>
              <a:t> δεσμεύονται στην 30</a:t>
            </a:r>
            <a:r>
              <a:rPr lang="en-US" sz="2000" dirty="0"/>
              <a:t>s </a:t>
            </a:r>
            <a:r>
              <a:rPr lang="el-GR" sz="2000" dirty="0" err="1"/>
              <a:t>υπομονάδα</a:t>
            </a:r>
            <a:r>
              <a:rPr lang="el-GR" sz="2000" dirty="0"/>
              <a:t> του </a:t>
            </a:r>
            <a:r>
              <a:rPr lang="el-GR" sz="2000" dirty="0" err="1"/>
              <a:t>ριβοσώματος</a:t>
            </a:r>
            <a:r>
              <a:rPr lang="el-GR" sz="2000" dirty="0"/>
              <a:t> και </a:t>
            </a:r>
            <a:r>
              <a:rPr lang="el-GR" sz="2000" dirty="0" err="1"/>
              <a:t>αναστέλουν</a:t>
            </a:r>
            <a:r>
              <a:rPr lang="el-GR" sz="2000" dirty="0"/>
              <a:t> την σύνδεση με το </a:t>
            </a:r>
            <a:r>
              <a:rPr lang="en-US" sz="2000" dirty="0" err="1"/>
              <a:t>tRNA</a:t>
            </a:r>
            <a:endParaRPr lang="el-GR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sz="2000" dirty="0"/>
              <a:t>Οι </a:t>
            </a:r>
            <a:r>
              <a:rPr lang="el-GR" sz="2000" b="1" dirty="0" err="1"/>
              <a:t>μακρολίδες</a:t>
            </a:r>
            <a:r>
              <a:rPr lang="el-GR" sz="2000" dirty="0"/>
              <a:t> και η </a:t>
            </a:r>
            <a:r>
              <a:rPr lang="el-GR" sz="2000" b="1" dirty="0" err="1"/>
              <a:t>χλωραμφενικόλη</a:t>
            </a:r>
            <a:r>
              <a:rPr lang="el-GR" sz="2000" dirty="0"/>
              <a:t> </a:t>
            </a:r>
            <a:r>
              <a:rPr lang="el-GR" sz="2000" dirty="0" smtClean="0"/>
              <a:t>συνδέονται </a:t>
            </a:r>
            <a:r>
              <a:rPr lang="el-GR" sz="2000" dirty="0"/>
              <a:t>με την μεγάλη </a:t>
            </a:r>
            <a:r>
              <a:rPr lang="el-GR" sz="2000" dirty="0" err="1"/>
              <a:t>υπομονάδα</a:t>
            </a:r>
            <a:r>
              <a:rPr lang="el-GR" sz="2000" dirty="0"/>
              <a:t> και παρεμποδίζουν την πρόοδο της </a:t>
            </a:r>
            <a:r>
              <a:rPr lang="el-GR" sz="2000" dirty="0" err="1"/>
              <a:t>πρωτεΐνοσύνθεσης</a:t>
            </a:r>
            <a:endParaRPr lang="el-GR" sz="2000" dirty="0"/>
          </a:p>
          <a:p>
            <a:pPr>
              <a:buFont typeface="Wingdings" panose="05000000000000000000" pitchFamily="2" charset="2"/>
              <a:buChar char="q"/>
            </a:pPr>
            <a:endParaRPr lang="el-GR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DAE25A9-F8F8-4BB9-8CBF-71E4D098C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170127"/>
            <a:ext cx="6019331" cy="45145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856190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0F20A5B-F640-4D28-A366-CD8FDAE24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77" y="318170"/>
            <a:ext cx="10440745" cy="627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717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30ABD6C-4220-465E-9768-952F4B637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4944152" cy="1622321"/>
          </a:xfrm>
        </p:spPr>
        <p:txBody>
          <a:bodyPr>
            <a:normAutofit/>
          </a:bodyPr>
          <a:lstStyle/>
          <a:p>
            <a:r>
              <a:rPr lang="el-GR" sz="2400" b="1"/>
              <a:t>H τοξίνη της διφθερίτιδας παρεμποδίζει τη σύνθεση πρωτεϊνών</a:t>
            </a:r>
            <a:br>
              <a:rPr lang="el-GR" sz="2400" b="1"/>
            </a:br>
            <a:r>
              <a:rPr lang="el-GR" sz="2400" b="1"/>
              <a:t>στα </a:t>
            </a:r>
            <a:r>
              <a:rPr lang="el-GR" sz="2400" b="1" err="1"/>
              <a:t>ευκαρυωτικά</a:t>
            </a:r>
            <a:r>
              <a:rPr lang="el-GR" sz="2400" b="1"/>
              <a:t> αναστέλλοντας τη μετατόπιση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644EFDE-C76A-4152-AA64-A29E54F45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4944151" cy="3785419"/>
          </a:xfrm>
        </p:spPr>
        <p:txBody>
          <a:bodyPr>
            <a:normAutofit/>
          </a:bodyPr>
          <a:lstStyle/>
          <a:p>
            <a:r>
              <a:rPr lang="en-US" sz="2000" dirty="0"/>
              <a:t>H</a:t>
            </a:r>
            <a:r>
              <a:rPr lang="el-GR" sz="2000" dirty="0"/>
              <a:t> πρωτεϊνική τοξίνη παράγεται από το </a:t>
            </a:r>
            <a:r>
              <a:rPr lang="el-GR" sz="2000" dirty="0" err="1"/>
              <a:t>Corynebacterium</a:t>
            </a:r>
            <a:r>
              <a:rPr lang="el-GR" sz="2000" dirty="0"/>
              <a:t> </a:t>
            </a:r>
            <a:r>
              <a:rPr lang="el-GR" sz="2000" dirty="0" err="1"/>
              <a:t>diphtheriae</a:t>
            </a:r>
            <a:r>
              <a:rPr lang="el-GR" sz="2000" dirty="0"/>
              <a:t>, ένα βακτήριο το οποίο </a:t>
            </a:r>
            <a:r>
              <a:rPr lang="el-GR" sz="2000"/>
              <a:t>αναπτύσσεται </a:t>
            </a:r>
            <a:r>
              <a:rPr lang="el-GR" sz="2000" smtClean="0"/>
              <a:t>στο ανώτερο </a:t>
            </a:r>
            <a:r>
              <a:rPr lang="el-GR" sz="2000" dirty="0"/>
              <a:t>αναπνευστικό </a:t>
            </a:r>
            <a:endParaRPr lang="en-US" sz="2000" dirty="0"/>
          </a:p>
          <a:p>
            <a:r>
              <a:rPr lang="en-US" sz="2000" dirty="0"/>
              <a:t>H </a:t>
            </a:r>
            <a:r>
              <a:rPr lang="el-GR" sz="2000" dirty="0"/>
              <a:t>τοξίνη διασπάται αμέσως μετά την είσοδό της στο</a:t>
            </a:r>
            <a:r>
              <a:rPr lang="en-US" sz="2000" dirty="0"/>
              <a:t> </a:t>
            </a:r>
            <a:r>
              <a:rPr lang="el-GR" sz="2000" dirty="0"/>
              <a:t>κύτταρο-στόχο σε ένα θραύσμα Α 21 </a:t>
            </a:r>
            <a:r>
              <a:rPr lang="el-GR" sz="2000" dirty="0" err="1"/>
              <a:t>kd</a:t>
            </a:r>
            <a:r>
              <a:rPr lang="el-GR" sz="2000" dirty="0"/>
              <a:t> και σε ένα θραύσμα</a:t>
            </a:r>
            <a:r>
              <a:rPr lang="en-US" sz="2000" dirty="0"/>
              <a:t> </a:t>
            </a:r>
            <a:r>
              <a:rPr lang="el-GR" sz="2000" dirty="0"/>
              <a:t>Β 40 </a:t>
            </a:r>
            <a:r>
              <a:rPr lang="el-GR" sz="2000" dirty="0" err="1"/>
              <a:t>kd</a:t>
            </a:r>
            <a:r>
              <a:rPr lang="el-GR" sz="2000" dirty="0"/>
              <a:t>.</a:t>
            </a:r>
            <a:endParaRPr lang="en-US" sz="2000" dirty="0"/>
          </a:p>
          <a:p>
            <a:r>
              <a:rPr lang="en-US" sz="2000" dirty="0"/>
              <a:t>O </a:t>
            </a:r>
            <a:r>
              <a:rPr lang="el-GR" sz="2000" dirty="0"/>
              <a:t>στόχος του θραύσματος Α είναι ο EF2, ο παράγοντας επιμήκυνσης που καταλύει τη μετατόπιση στην </a:t>
            </a:r>
            <a:r>
              <a:rPr lang="el-GR" sz="2000" dirty="0" err="1"/>
              <a:t>ευκαρυωτική</a:t>
            </a:r>
            <a:r>
              <a:rPr lang="el-GR" sz="2000" dirty="0"/>
              <a:t> σύνθεση πρωτεϊνών.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F7435D-E3DB-47B1-BA61-B00ACC83A9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F263A0B5-F8C4-4116-809F-78A768EA79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582" y="557784"/>
            <a:ext cx="513020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CAECEAA-EE49-4ACA-9469-7E5BAE718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709" y="892656"/>
            <a:ext cx="4475531" cy="506944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18490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FB7CE44-5EE7-4B6A-951A-6672F3492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47" y="166724"/>
            <a:ext cx="3505495" cy="1251260"/>
          </a:xfrm>
        </p:spPr>
        <p:txBody>
          <a:bodyPr>
            <a:normAutofit/>
          </a:bodyPr>
          <a:lstStyle/>
          <a:p>
            <a:r>
              <a:rPr lang="el-GR" dirty="0"/>
              <a:t>Τα μόρια </a:t>
            </a:r>
            <a:r>
              <a:rPr lang="en-US" dirty="0"/>
              <a:t>tRNA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939B515-177B-4E85-BB6C-7FDB11E71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214" y="1417984"/>
            <a:ext cx="4008273" cy="5068956"/>
          </a:xfrm>
        </p:spPr>
        <p:txBody>
          <a:bodyPr>
            <a:normAutofit fontScale="92500" lnSpcReduction="20000"/>
          </a:bodyPr>
          <a:lstStyle/>
          <a:p>
            <a:r>
              <a:rPr lang="el-GR" sz="2000" dirty="0"/>
              <a:t>Τα μόρια </a:t>
            </a:r>
            <a:r>
              <a:rPr lang="en-US" sz="2000" dirty="0"/>
              <a:t>tRNA </a:t>
            </a:r>
            <a:r>
              <a:rPr lang="el-GR" sz="2000" dirty="0"/>
              <a:t>είναι </a:t>
            </a:r>
            <a:r>
              <a:rPr lang="el-GR" sz="2000" b="1" dirty="0"/>
              <a:t>μοριακοί προσαρμογείς </a:t>
            </a:r>
            <a:r>
              <a:rPr lang="el-GR" sz="2000" dirty="0"/>
              <a:t>που συνδέουν τα αμινοξέα με τα </a:t>
            </a:r>
            <a:r>
              <a:rPr lang="el-GR" sz="2000" dirty="0" err="1"/>
              <a:t>κωδικόνια</a:t>
            </a:r>
            <a:r>
              <a:rPr lang="el-GR" sz="2000" dirty="0"/>
              <a:t> του </a:t>
            </a:r>
            <a:r>
              <a:rPr lang="en-US" sz="2000" dirty="0"/>
              <a:t>mRNA</a:t>
            </a:r>
          </a:p>
          <a:p>
            <a:r>
              <a:rPr lang="el-GR" sz="2000" dirty="0"/>
              <a:t>Έχουν μήκος από 73 έως 93 </a:t>
            </a:r>
            <a:r>
              <a:rPr lang="el-GR" sz="2000" dirty="0" err="1"/>
              <a:t>νουκλεοτίδια</a:t>
            </a:r>
            <a:r>
              <a:rPr lang="el-GR" sz="2000" dirty="0"/>
              <a:t> και αναδιπλώνονται σε μια 3διάστατη δομή που μοιάζει με τριφύλλι σχηματίζοντας συνολικά μια συμπαγή δομή σχήματος </a:t>
            </a:r>
            <a:r>
              <a:rPr lang="en-US" sz="2000" dirty="0"/>
              <a:t>L</a:t>
            </a:r>
            <a:endParaRPr lang="el-GR" sz="2000" dirty="0"/>
          </a:p>
          <a:p>
            <a:r>
              <a:rPr lang="el-GR" sz="2000" dirty="0"/>
              <a:t>Περιέχουν πολλές ασυνήθιστες βάσεις, συνήθως από 7 έως 15 ανά μόριο (</a:t>
            </a:r>
            <a:r>
              <a:rPr lang="el-GR" sz="2000" dirty="0" err="1"/>
              <a:t>μεθυλιωμένα</a:t>
            </a:r>
            <a:r>
              <a:rPr lang="el-GR" sz="2000" dirty="0"/>
              <a:t> ή </a:t>
            </a:r>
            <a:r>
              <a:rPr lang="el-GR" sz="2000" dirty="0" err="1"/>
              <a:t>διμεθυλιωμένα</a:t>
            </a:r>
            <a:r>
              <a:rPr lang="el-GR" sz="2000" dirty="0"/>
              <a:t> παράγωγα των Α, U, C) που προσδίδουν: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Παρεμπόδιση  ζευγών βάσεων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 Υδρόφοβο χαρακτήρα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Αλλάζουν την αναγνώριση του </a:t>
            </a:r>
            <a:r>
              <a:rPr lang="el-GR" sz="2000" dirty="0" err="1"/>
              <a:t>κωδικονίου</a:t>
            </a:r>
            <a:r>
              <a:rPr lang="el-GR" sz="2000" dirty="0"/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D5067AE5-3352-4348-9504-56E46A1FD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9994" y="1127925"/>
            <a:ext cx="6467792" cy="485084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57518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989E508-06F4-48A3-AB92-02BACB41A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47" y="165652"/>
            <a:ext cx="3505495" cy="1622321"/>
          </a:xfrm>
        </p:spPr>
        <p:txBody>
          <a:bodyPr>
            <a:normAutofit/>
          </a:bodyPr>
          <a:lstStyle/>
          <a:p>
            <a:r>
              <a:rPr lang="el-GR" dirty="0"/>
              <a:t>Ο κόσμος του </a:t>
            </a:r>
            <a:r>
              <a:rPr lang="en-US" dirty="0"/>
              <a:t>RNA 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179E804-6F0C-4000-8C61-BB1993AEE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212" y="1867487"/>
            <a:ext cx="3889005" cy="4824861"/>
          </a:xfrm>
        </p:spPr>
        <p:txBody>
          <a:bodyPr>
            <a:noAutofit/>
          </a:bodyPr>
          <a:lstStyle/>
          <a:p>
            <a:r>
              <a:rPr lang="el-GR" sz="2000" dirty="0"/>
              <a:t>Πριν από 4 δισ. χρόνια στα πρώτα αρχέγονα κύτταρα το </a:t>
            </a:r>
            <a:r>
              <a:rPr lang="en-US" sz="2000" dirty="0"/>
              <a:t>RNA </a:t>
            </a:r>
            <a:r>
              <a:rPr lang="el-GR" sz="2000" dirty="0"/>
              <a:t>χρησίμευε για την αποθήκευση της γενετικής πληροφορίας αλλά και την κατάλυση των χημικών αντιδράσεων</a:t>
            </a:r>
            <a:r>
              <a:rPr lang="en-US" sz="2000" dirty="0"/>
              <a:t> (</a:t>
            </a:r>
            <a:r>
              <a:rPr lang="el-GR" sz="2000" dirty="0"/>
              <a:t>μόριο με </a:t>
            </a:r>
            <a:r>
              <a:rPr lang="el-GR" sz="2000" dirty="0" err="1"/>
              <a:t>αυτοκαταλυτικές</a:t>
            </a:r>
            <a:r>
              <a:rPr lang="el-GR" sz="2000" dirty="0"/>
              <a:t> ιδιότητες)</a:t>
            </a:r>
          </a:p>
          <a:p>
            <a:r>
              <a:rPr lang="el-GR" sz="2000" dirty="0"/>
              <a:t>Σήμερα τα </a:t>
            </a:r>
            <a:r>
              <a:rPr lang="el-GR" sz="2000" dirty="0" err="1"/>
              <a:t>ριβοένζυμα</a:t>
            </a:r>
            <a:r>
              <a:rPr lang="el-GR" sz="2000" dirty="0"/>
              <a:t> μοιάζουν σαν μοριακά ΄΄απολιθώματα΄΄ εκείνης της μακρινής εποχής μιας και στο σημερινό κόσμο ή κύρια καταλυτική δράση έχει μεταφερθεί στις πρωτεΐνες (ένζυμα)</a:t>
            </a:r>
          </a:p>
          <a:p>
            <a:r>
              <a:rPr lang="el-GR" sz="2000" dirty="0"/>
              <a:t>Το </a:t>
            </a:r>
            <a:r>
              <a:rPr lang="en-US" sz="2000" dirty="0"/>
              <a:t>RNA </a:t>
            </a:r>
            <a:r>
              <a:rPr lang="el-GR" sz="2000" dirty="0"/>
              <a:t>είναι εξελικτικά προγενέστερο του </a:t>
            </a:r>
            <a:r>
              <a:rPr lang="en-US" sz="2000" dirty="0"/>
              <a:t>DNA</a:t>
            </a:r>
            <a:endParaRPr lang="el-GR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233DDAA-A08B-45A8-8321-DB904E98B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687" y="1171751"/>
            <a:ext cx="6584097" cy="493807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471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8DCF896-223D-4DAD-847A-2D99AD77A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443737"/>
            <a:ext cx="3505495" cy="1332056"/>
          </a:xfrm>
        </p:spPr>
        <p:txBody>
          <a:bodyPr>
            <a:normAutofit/>
          </a:bodyPr>
          <a:lstStyle/>
          <a:p>
            <a:r>
              <a:rPr lang="el-GR" dirty="0"/>
              <a:t>Τα μόρια </a:t>
            </a:r>
            <a:r>
              <a:rPr lang="en-US" dirty="0"/>
              <a:t>tRNA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73740E3-5BCF-475F-B09A-5B77B02D0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054299"/>
            <a:ext cx="3505493" cy="4174435"/>
          </a:xfrm>
        </p:spPr>
        <p:txBody>
          <a:bodyPr>
            <a:normAutofit lnSpcReduction="10000"/>
          </a:bodyPr>
          <a:lstStyle/>
          <a:p>
            <a:r>
              <a:rPr lang="el-GR" sz="2000" dirty="0"/>
              <a:t>Στο ένα άκρο του σχήματος L, σε περιοχή αζευγάρωτων </a:t>
            </a:r>
            <a:r>
              <a:rPr lang="el-GR" sz="2000" dirty="0" err="1"/>
              <a:t>νουκλεοτιδίων</a:t>
            </a:r>
            <a:r>
              <a:rPr lang="el-GR" sz="2000" dirty="0"/>
              <a:t>, βρίσκεται η </a:t>
            </a:r>
            <a:r>
              <a:rPr lang="el-GR" sz="2000" b="1" dirty="0"/>
              <a:t>περιοχή του </a:t>
            </a:r>
            <a:r>
              <a:rPr lang="el-GR" sz="2000" b="1" dirty="0" err="1"/>
              <a:t>αντικωδικονίου</a:t>
            </a:r>
            <a:r>
              <a:rPr lang="el-GR" sz="2000" b="1" dirty="0"/>
              <a:t> (</a:t>
            </a:r>
            <a:r>
              <a:rPr lang="el-GR" sz="2000" b="1" dirty="0" err="1"/>
              <a:t>anticodon</a:t>
            </a:r>
            <a:r>
              <a:rPr lang="el-GR" sz="2000" b="1" dirty="0"/>
              <a:t>) </a:t>
            </a:r>
            <a:r>
              <a:rPr lang="el-GR" sz="2000" dirty="0"/>
              <a:t>που αποτελείται από 3 </a:t>
            </a:r>
            <a:r>
              <a:rPr lang="el-GR" sz="2000" dirty="0" err="1"/>
              <a:t>νουκλεοτίδια</a:t>
            </a:r>
            <a:r>
              <a:rPr lang="el-GR" sz="2000" dirty="0"/>
              <a:t> συμπληρωματικά με το αντίστοιχο  </a:t>
            </a:r>
            <a:r>
              <a:rPr lang="el-GR" sz="2000" dirty="0" err="1"/>
              <a:t>κωδικόνιο</a:t>
            </a:r>
            <a:r>
              <a:rPr lang="el-GR" sz="2000" dirty="0"/>
              <a:t> (</a:t>
            </a:r>
            <a:r>
              <a:rPr lang="el-GR" sz="2000" dirty="0" err="1"/>
              <a:t>codon</a:t>
            </a:r>
            <a:r>
              <a:rPr lang="el-GR" sz="2000" dirty="0"/>
              <a:t>) του </a:t>
            </a:r>
            <a:r>
              <a:rPr lang="el-GR" sz="2000" dirty="0" err="1"/>
              <a:t>mRNA</a:t>
            </a:r>
            <a:endParaRPr lang="el-GR" sz="2000" dirty="0"/>
          </a:p>
          <a:p>
            <a:r>
              <a:rPr lang="el-GR" sz="2000" dirty="0"/>
              <a:t>Στο άλλο άκρο του L υπάρχει μια μονόκλωνη περιοχή στο 3΄άκρο του μορίου που αποτελεί τη θέση που θα προσδεθεί το συγκεκριμένο </a:t>
            </a:r>
            <a:r>
              <a:rPr lang="el-GR" sz="2000" b="1" dirty="0" err="1"/>
              <a:t>αμινοξύ</a:t>
            </a:r>
            <a:endParaRPr lang="el-GR" sz="2000" b="1" dirty="0"/>
          </a:p>
          <a:p>
            <a:pPr marL="0" indent="0">
              <a:buNone/>
            </a:pPr>
            <a:endParaRPr lang="el-GR" sz="17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 descr="Εικόνα που περιέχει κείμενο, λευκός πίνακ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8C61CA-8FA1-41E2-8562-A2C88680A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688" y="1298037"/>
            <a:ext cx="6584098" cy="465825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1635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3B86F28-CEE5-4D03-B300-73773DD45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l-GR" dirty="0"/>
              <a:t>Τα μόρια </a:t>
            </a:r>
            <a:r>
              <a:rPr lang="en-US" dirty="0"/>
              <a:t>tRNA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536886D-90F5-494C-89D9-9EB9C2617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027584"/>
            <a:ext cx="3631996" cy="4196236"/>
          </a:xfrm>
        </p:spPr>
        <p:txBody>
          <a:bodyPr>
            <a:normAutofit lnSpcReduction="10000"/>
          </a:bodyPr>
          <a:lstStyle/>
          <a:p>
            <a:r>
              <a:rPr lang="el-GR" sz="2200" dirty="0"/>
              <a:t>Για ορισμένα αμινοξέα υπάρχουν περισσότερα από ένα </a:t>
            </a:r>
            <a:r>
              <a:rPr lang="el-GR" sz="2200" dirty="0" err="1"/>
              <a:t>tRNA</a:t>
            </a:r>
            <a:r>
              <a:rPr lang="el-GR" sz="2200" dirty="0"/>
              <a:t> </a:t>
            </a:r>
          </a:p>
          <a:p>
            <a:r>
              <a:rPr lang="el-GR" sz="2200" dirty="0"/>
              <a:t>Ορισμένα </a:t>
            </a:r>
            <a:r>
              <a:rPr lang="el-GR" sz="2200" dirty="0" err="1"/>
              <a:t>tRNA</a:t>
            </a:r>
            <a:r>
              <a:rPr lang="el-GR" sz="2200" dirty="0"/>
              <a:t> είναι δομημένα έτσι ώστε να ανέχονται ένα λιγότερο ακριβές ζευγάρωμα στη τρίτη θέση του </a:t>
            </a:r>
            <a:r>
              <a:rPr lang="el-GR" sz="2200" dirty="0" err="1"/>
              <a:t>κωδικονίου</a:t>
            </a:r>
            <a:r>
              <a:rPr lang="el-GR" sz="2200" dirty="0"/>
              <a:t> </a:t>
            </a:r>
            <a:r>
              <a:rPr lang="el-GR" sz="2200" b="1" dirty="0"/>
              <a:t>(υπόθεση της ταλάντευσης ή αστάθειας του </a:t>
            </a:r>
            <a:r>
              <a:rPr lang="el-GR" sz="2200" b="1" dirty="0" err="1"/>
              <a:t>wobble</a:t>
            </a:r>
            <a:r>
              <a:rPr lang="el-GR" sz="2200" b="1" dirty="0"/>
              <a:t>)</a:t>
            </a:r>
            <a:endParaRPr lang="en-US" sz="2200" b="1" dirty="0"/>
          </a:p>
          <a:p>
            <a:r>
              <a:rPr lang="el-GR" sz="2200" b="1" dirty="0"/>
              <a:t>Μερικά</a:t>
            </a:r>
            <a:r>
              <a:rPr lang="en-US" sz="2200" b="1" dirty="0"/>
              <a:t> </a:t>
            </a:r>
            <a:r>
              <a:rPr lang="el-GR" sz="2200" b="1" dirty="0"/>
              <a:t>μόρια </a:t>
            </a:r>
            <a:r>
              <a:rPr lang="el-GR" sz="2200" b="1" dirty="0" err="1"/>
              <a:t>tRNA</a:t>
            </a:r>
            <a:r>
              <a:rPr lang="el-GR" sz="2200" b="1" dirty="0"/>
              <a:t> μπορούν να αναγνωρίζουν περισσότερα από ένα </a:t>
            </a:r>
            <a:r>
              <a:rPr lang="el-GR" sz="2200" b="1" dirty="0" err="1"/>
              <a:t>κωδικόνια</a:t>
            </a:r>
            <a:r>
              <a:rPr lang="el-GR" sz="2200" b="1" dirty="0"/>
              <a:t>.</a:t>
            </a:r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AE6B62F7-3C1D-47E6-B7EC-49E1E5951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030" y="807593"/>
            <a:ext cx="4898995" cy="5239568"/>
          </a:xfrm>
          <a:prstGeom prst="rect">
            <a:avLst/>
          </a:prstGeom>
          <a:effectLst/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B18E1239-31EB-4DD3-99C0-97A1FE4FC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2785" y="3563604"/>
            <a:ext cx="1430284" cy="1513717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845" y="557783"/>
            <a:ext cx="3197207" cy="239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16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76CB069-ACFF-41EF-AA6E-6645C52C2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67" y="2387754"/>
            <a:ext cx="2462543" cy="2544024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016750-BB89-443D-B0E9-89D1E427C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528" y="393349"/>
            <a:ext cx="5362438" cy="353714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C3D6CFD3-E8BD-4BA1-AF00-C49213A09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148" y="694756"/>
            <a:ext cx="1520982" cy="1692998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65EF7088-3097-45EB-8130-06BBB4167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665" y="4931778"/>
            <a:ext cx="1303700" cy="13797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288C43-B5CC-48FE-B7B9-674EC19BC6E6}"/>
              </a:ext>
            </a:extLst>
          </p:cNvPr>
          <p:cNvSpPr txBox="1"/>
          <p:nvPr/>
        </p:nvSpPr>
        <p:spPr>
          <a:xfrm>
            <a:off x="3260034" y="3995678"/>
            <a:ext cx="86934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/>
              <a:t>Τα </a:t>
            </a:r>
            <a:r>
              <a:rPr lang="el-GR" dirty="0" err="1"/>
              <a:t>αντικωδικόνια</a:t>
            </a:r>
            <a:r>
              <a:rPr lang="el-GR" dirty="0"/>
              <a:t> των μορίων </a:t>
            </a:r>
            <a:r>
              <a:rPr lang="el-GR" dirty="0" err="1"/>
              <a:t>tRNA</a:t>
            </a:r>
            <a:r>
              <a:rPr lang="el-GR" dirty="0"/>
              <a:t>  δεσμεύονται στα προβλεπόμενα </a:t>
            </a:r>
            <a:r>
              <a:rPr lang="el-GR" dirty="0" err="1"/>
              <a:t>κωδικόνια</a:t>
            </a:r>
            <a:r>
              <a:rPr lang="el-GR" dirty="0"/>
              <a:t> με βάση την υπόθεση της ταλάντευσης (υπόθεση </a:t>
            </a:r>
            <a:r>
              <a:rPr lang="el-GR" dirty="0" err="1"/>
              <a:t>wobble</a:t>
            </a:r>
            <a:r>
              <a:rPr lang="el-GR" dirty="0"/>
              <a:t>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/>
              <a:t>Οι δύο πρώτες βάσεις ενός </a:t>
            </a:r>
            <a:r>
              <a:rPr lang="el-GR" dirty="0" err="1"/>
              <a:t>κωδικονίου</a:t>
            </a:r>
            <a:r>
              <a:rPr lang="el-GR" dirty="0"/>
              <a:t> ζευγαρώνουν με ακριβή τρόπο. </a:t>
            </a:r>
            <a:r>
              <a:rPr lang="el-GR" dirty="0" err="1"/>
              <a:t>Κωδικόνια</a:t>
            </a:r>
            <a:r>
              <a:rPr lang="el-GR" dirty="0"/>
              <a:t> που διαφέρουν σε οποιαδήποτε από τις δύο πρώτες βάσεις θα πρέπει να αναγνωρίζονται από διαφορετικά </a:t>
            </a:r>
            <a:r>
              <a:rPr lang="el-GR" dirty="0" err="1"/>
              <a:t>tRNA</a:t>
            </a:r>
            <a:r>
              <a:rPr lang="el-GR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/>
              <a:t>Η </a:t>
            </a:r>
            <a:r>
              <a:rPr lang="el-GR" b="1" dirty="0" err="1"/>
              <a:t>ινοσίνη</a:t>
            </a:r>
            <a:r>
              <a:rPr lang="el-GR" dirty="0"/>
              <a:t> μεγιστοποιεί τον αριθμό των </a:t>
            </a:r>
            <a:r>
              <a:rPr lang="el-GR" dirty="0" err="1"/>
              <a:t>κωδικονίων</a:t>
            </a:r>
            <a:r>
              <a:rPr lang="el-GR" dirty="0"/>
              <a:t> που μπορούν να αναγνωστούν από ένα μόριο </a:t>
            </a:r>
            <a:r>
              <a:rPr lang="el-GR" dirty="0" err="1"/>
              <a:t>tRNA</a:t>
            </a:r>
            <a:r>
              <a:rPr lang="el-GR" dirty="0"/>
              <a:t>. Οι </a:t>
            </a:r>
            <a:r>
              <a:rPr lang="el-GR" dirty="0" err="1"/>
              <a:t>ινοσίνες</a:t>
            </a:r>
            <a:r>
              <a:rPr lang="el-GR" dirty="0"/>
              <a:t> στα </a:t>
            </a:r>
            <a:r>
              <a:rPr lang="el-GR" dirty="0" err="1"/>
              <a:t>tRNA</a:t>
            </a:r>
            <a:r>
              <a:rPr lang="el-GR" dirty="0"/>
              <a:t> σχηματίζονται με </a:t>
            </a:r>
            <a:r>
              <a:rPr lang="el-GR" dirty="0" err="1"/>
              <a:t>απαμίνωση</a:t>
            </a:r>
            <a:r>
              <a:rPr lang="el-GR" dirty="0"/>
              <a:t> της </a:t>
            </a:r>
            <a:r>
              <a:rPr lang="el-GR" dirty="0" err="1"/>
              <a:t>αδενοσίνης</a:t>
            </a:r>
            <a:r>
              <a:rPr lang="el-GR" dirty="0"/>
              <a:t> μετά από τη σύνθεση τους.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/>
              <a:t>Η δομή της μικρής </a:t>
            </a:r>
            <a:r>
              <a:rPr lang="el-GR" dirty="0" err="1"/>
              <a:t>ριβοσωμικής</a:t>
            </a:r>
            <a:r>
              <a:rPr lang="el-GR" dirty="0"/>
              <a:t> </a:t>
            </a:r>
            <a:r>
              <a:rPr lang="el-GR" dirty="0" err="1"/>
              <a:t>υπομονάδας</a:t>
            </a:r>
            <a:r>
              <a:rPr lang="el-GR" dirty="0"/>
              <a:t> επιτρέπει την αστάθεια της της τρίτης θέσης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E43E18-EB87-4A88-916A-75D8A6A397A0}"/>
              </a:ext>
            </a:extLst>
          </p:cNvPr>
          <p:cNvSpPr txBox="1"/>
          <p:nvPr/>
        </p:nvSpPr>
        <p:spPr>
          <a:xfrm>
            <a:off x="2445130" y="131739"/>
            <a:ext cx="6127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/>
              <a:t>Υπόθεση της ταλάντευσης ή αστάθειας </a:t>
            </a:r>
          </a:p>
        </p:txBody>
      </p:sp>
    </p:spTree>
    <p:extLst>
      <p:ext uri="{BB962C8B-B14F-4D97-AF65-F5344CB8AC3E}">
        <p14:creationId xmlns:p14="http://schemas.microsoft.com/office/powerpoint/2010/main" val="139059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FA45D8-4BFC-44A3-90BE-224276EE2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345415"/>
            <a:ext cx="3505495" cy="1622321"/>
          </a:xfrm>
        </p:spPr>
        <p:txBody>
          <a:bodyPr>
            <a:normAutofit/>
          </a:bodyPr>
          <a:lstStyle/>
          <a:p>
            <a:r>
              <a:rPr lang="el-GR" dirty="0"/>
              <a:t>Τα μόρια </a:t>
            </a:r>
            <a:r>
              <a:rPr lang="en-US" dirty="0"/>
              <a:t>tRNA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765D0DD-08C0-4042-A060-4335EAA7D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1961322"/>
            <a:ext cx="3821971" cy="4267412"/>
          </a:xfrm>
        </p:spPr>
        <p:txBody>
          <a:bodyPr>
            <a:normAutofit/>
          </a:bodyPr>
          <a:lstStyle/>
          <a:p>
            <a:r>
              <a:rPr lang="el-GR" sz="2200" b="1" dirty="0" err="1"/>
              <a:t>Wobble</a:t>
            </a:r>
            <a:r>
              <a:rPr lang="el-GR" sz="2200" b="1" dirty="0"/>
              <a:t> </a:t>
            </a:r>
            <a:r>
              <a:rPr lang="el-GR" sz="2200" b="1" dirty="0" err="1"/>
              <a:t>hypothesis</a:t>
            </a:r>
            <a:r>
              <a:rPr lang="el-GR" sz="2200" b="1" dirty="0"/>
              <a:t>: </a:t>
            </a:r>
            <a:r>
              <a:rPr lang="el-GR" sz="2200" dirty="0"/>
              <a:t>προσδίδει την δυνατότητα στα 20 αμινοξέα να ταιριάξουν στα 61 </a:t>
            </a:r>
            <a:r>
              <a:rPr lang="el-GR" sz="2200" dirty="0" err="1"/>
              <a:t>κωδικόνια</a:t>
            </a:r>
            <a:r>
              <a:rPr lang="el-GR" sz="2200" dirty="0"/>
              <a:t> τους με τη μεσολάβηση διαφορετικών μορίων </a:t>
            </a:r>
            <a:r>
              <a:rPr lang="el-GR" sz="2200" dirty="0" err="1"/>
              <a:t>tRNA</a:t>
            </a:r>
            <a:r>
              <a:rPr lang="el-GR" sz="2200" dirty="0"/>
              <a:t> (ανάλογα το είδος)  </a:t>
            </a:r>
          </a:p>
          <a:p>
            <a:r>
              <a:rPr lang="el-GR" sz="2200" dirty="0"/>
              <a:t>Στον άνθρωπο τα περίπου 500 γονίδια για </a:t>
            </a:r>
            <a:r>
              <a:rPr lang="el-GR" sz="2200" dirty="0" err="1"/>
              <a:t>tRNA</a:t>
            </a:r>
            <a:r>
              <a:rPr lang="el-GR" sz="2200" dirty="0"/>
              <a:t> κωδικοποιούν τελικά μόνο 48 διαφορετικά </a:t>
            </a:r>
            <a:r>
              <a:rPr lang="el-GR" sz="2200" dirty="0" err="1"/>
              <a:t>αντικωδικόνια</a:t>
            </a:r>
            <a:endParaRPr lang="el-GR" sz="2200" dirty="0"/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8FBE046-ED56-4444-89B2-C64CDF3A3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115" y="1734440"/>
            <a:ext cx="6903949" cy="388347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2538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E525151-2FEA-4E27-B578-CD531EFC2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47" y="283057"/>
            <a:ext cx="3505495" cy="1254196"/>
          </a:xfrm>
        </p:spPr>
        <p:txBody>
          <a:bodyPr>
            <a:normAutofit/>
          </a:bodyPr>
          <a:lstStyle/>
          <a:p>
            <a:r>
              <a:rPr lang="el-GR" sz="4100"/>
              <a:t>Ωρίμανση </a:t>
            </a:r>
            <a:r>
              <a:rPr lang="en-US" sz="4100"/>
              <a:t>tRNA</a:t>
            </a:r>
            <a:br>
              <a:rPr lang="en-US" sz="4100"/>
            </a:br>
            <a:endParaRPr lang="el-GR" sz="410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45E4432-BB5C-44ED-AF11-A1CAAE026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214" y="1665260"/>
            <a:ext cx="3952383" cy="4831364"/>
          </a:xfrm>
        </p:spPr>
        <p:txBody>
          <a:bodyPr>
            <a:noAutofit/>
          </a:bodyPr>
          <a:lstStyle/>
          <a:p>
            <a:r>
              <a:rPr lang="el-GR" sz="2400" dirty="0"/>
              <a:t>Σχηματίζεται αρχικά ένα πρόδρομο μεγαλύτερο μόριο το οποίο ωριμάζει χάνοντας αλληλουχίες </a:t>
            </a:r>
            <a:r>
              <a:rPr lang="el-GR" sz="2400" dirty="0" err="1"/>
              <a:t>νουκλεοτιδίων</a:t>
            </a:r>
            <a:r>
              <a:rPr lang="el-GR" sz="2400" dirty="0"/>
              <a:t> από τα άκρα αλλά και από ενδιάμεσες περιοχές</a:t>
            </a:r>
          </a:p>
          <a:p>
            <a:r>
              <a:rPr lang="el-GR" sz="2400" dirty="0"/>
              <a:t>Στο 3΄άκρο του μορίου προστίθεται με την δράση του ενζύμου </a:t>
            </a:r>
            <a:r>
              <a:rPr lang="el-GR" sz="2400" dirty="0" err="1"/>
              <a:t>κυτιδίλο-αδένινο-τρανφεράση</a:t>
            </a:r>
            <a:r>
              <a:rPr lang="el-GR" sz="2400" dirty="0"/>
              <a:t> η </a:t>
            </a:r>
            <a:r>
              <a:rPr lang="el-GR" sz="2400" b="1" dirty="0"/>
              <a:t>αλληλουχία </a:t>
            </a:r>
            <a:r>
              <a:rPr lang="en-US" sz="2400" b="1" dirty="0"/>
              <a:t>CCA </a:t>
            </a:r>
            <a:r>
              <a:rPr lang="el-GR" sz="2400" dirty="0"/>
              <a:t>η οποία είναι απαραίτητη για την δέσμευση του </a:t>
            </a:r>
            <a:r>
              <a:rPr lang="el-GR" sz="2400" dirty="0" err="1"/>
              <a:t>αμινοξέος</a:t>
            </a:r>
            <a:r>
              <a:rPr lang="el-GR" sz="2400" dirty="0"/>
              <a:t>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8BE1B96-90D3-462B-8B07-7ACC28A2E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891734"/>
            <a:ext cx="6019331" cy="507128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7353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</TotalTime>
  <Words>2536</Words>
  <Application>Microsoft Office PowerPoint</Application>
  <PresentationFormat>Ευρεία οθόνη</PresentationFormat>
  <Paragraphs>161</Paragraphs>
  <Slides>40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Wingdings</vt:lpstr>
      <vt:lpstr>Θέμα του Office</vt:lpstr>
      <vt:lpstr>Από το RNA στις πρωτεΐνες</vt:lpstr>
      <vt:lpstr>Από το RNA στις πρωτεΐνες</vt:lpstr>
      <vt:lpstr>Παρουσίαση του PowerPoint</vt:lpstr>
      <vt:lpstr>Τα μόρια tRNA</vt:lpstr>
      <vt:lpstr>Τα μόρια tRNA</vt:lpstr>
      <vt:lpstr>Τα μόρια tRNA</vt:lpstr>
      <vt:lpstr>Παρουσίαση του PowerPoint</vt:lpstr>
      <vt:lpstr>Τα μόρια tRNA</vt:lpstr>
      <vt:lpstr>Ωρίμανση tRNA </vt:lpstr>
      <vt:lpstr>Συνθετάσες των αμινοακυλο-tRNA</vt:lpstr>
      <vt:lpstr>Συνθετάσες των αμινοακυλο-tRNA</vt:lpstr>
      <vt:lpstr>Τα ριβοσωμάτια αποκωδικοποιούν το mRNA</vt:lpstr>
      <vt:lpstr>Παρουσίαση του PowerPoint</vt:lpstr>
      <vt:lpstr>Δομή των ριβοσωμάτων </vt:lpstr>
      <vt:lpstr>Τα ριβοσωμάτια αποκωδικοποιούν το mRNA</vt:lpstr>
      <vt:lpstr>Έναρξη της πρωτεΐνοσύνθεσης στο ριβοσωμάτιο</vt:lpstr>
      <vt:lpstr>Έναρξη της πρωτεΐνοσύνθεσης στο ριβοσωμάτιο</vt:lpstr>
      <vt:lpstr>Παρουσίαση του PowerPoint</vt:lpstr>
      <vt:lpstr>Έναρξη της πρωτεΐνοσύνθεσης στο προκαρυωτικό κύτταρο</vt:lpstr>
      <vt:lpstr>Η έναρξη στο ευκαρυωτικό κύτταρο</vt:lpstr>
      <vt:lpstr>Πολυσιστρονικά (polycistronic) μόρια mRNA</vt:lpstr>
      <vt:lpstr>Πολυσιστρονικά (polycistronic) μόρια mRNA</vt:lpstr>
      <vt:lpstr>Έναρξη της πρωτεΐνοσύνθεσης στο ριβοσωμάτιο</vt:lpstr>
      <vt:lpstr>Έπιμήκυνση της πρωτεΐνοσύνθεσης στο ριβοσωμάτιο</vt:lpstr>
      <vt:lpstr>Αναγνώριση του επόμενου κωδικού</vt:lpstr>
      <vt:lpstr>Σχηματισμός πεπτιδικού δεσμού </vt:lpstr>
      <vt:lpstr>Μετάθεση</vt:lpstr>
      <vt:lpstr>Η λήξη της πρωτεΐνοσύνθεσης στο ριβοσωμάτιο</vt:lpstr>
      <vt:lpstr>Λήξη της πρωτεΐνοσύνθεσης</vt:lpstr>
      <vt:lpstr>Πολυσωμάτια (polysomes)</vt:lpstr>
      <vt:lpstr>Παρουσίαση του PowerPoint</vt:lpstr>
      <vt:lpstr>Οι παραγώμενες πρωτεΐνες και οι μεταμεταφραστικές τροποποιήσεις</vt:lpstr>
      <vt:lpstr>Τα πρωτεοσωμάτια (proteasomes) </vt:lpstr>
      <vt:lpstr>Τα πρωτεοσωμάτια (proteasomes) </vt:lpstr>
      <vt:lpstr>Μεταμεταφραστικές τροποποιήσεις</vt:lpstr>
      <vt:lpstr>Παρουσίαση του PowerPoint</vt:lpstr>
      <vt:lpstr>Αναστολείς πρωτεϊνοσύνθεσης </vt:lpstr>
      <vt:lpstr>Παρουσίαση του PowerPoint</vt:lpstr>
      <vt:lpstr>H τοξίνη της διφθερίτιδας παρεμποδίζει τη σύνθεση πρωτεϊνών στα ευκαρυωτικά αναστέλλοντας τη μετατόπιση</vt:lpstr>
      <vt:lpstr>Ο κόσμος του RNA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Από το RNA στις πρωτεΐνες</dc:title>
  <dc:creator>Χριστόπουλος Θεόδωρος</dc:creator>
  <cp:lastModifiedBy>User</cp:lastModifiedBy>
  <cp:revision>247</cp:revision>
  <dcterms:created xsi:type="dcterms:W3CDTF">2021-12-11T22:30:58Z</dcterms:created>
  <dcterms:modified xsi:type="dcterms:W3CDTF">2022-12-13T09:05:12Z</dcterms:modified>
</cp:coreProperties>
</file>