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509" r:id="rId2"/>
    <p:sldId id="267" r:id="rId3"/>
    <p:sldId id="505" r:id="rId4"/>
    <p:sldId id="423" r:id="rId5"/>
    <p:sldId id="268" r:id="rId6"/>
    <p:sldId id="282" r:id="rId7"/>
    <p:sldId id="283" r:id="rId8"/>
    <p:sldId id="284" r:id="rId9"/>
    <p:sldId id="323" r:id="rId10"/>
    <p:sldId id="279" r:id="rId11"/>
    <p:sldId id="285" r:id="rId12"/>
    <p:sldId id="286" r:id="rId13"/>
    <p:sldId id="287" r:id="rId14"/>
    <p:sldId id="324" r:id="rId15"/>
    <p:sldId id="289" r:id="rId16"/>
    <p:sldId id="426" r:id="rId17"/>
    <p:sldId id="510" r:id="rId18"/>
    <p:sldId id="511" r:id="rId19"/>
    <p:sldId id="512" r:id="rId20"/>
    <p:sldId id="513" r:id="rId21"/>
    <p:sldId id="514" r:id="rId22"/>
    <p:sldId id="515" r:id="rId23"/>
    <p:sldId id="325" r:id="rId24"/>
    <p:sldId id="326" r:id="rId25"/>
    <p:sldId id="327" r:id="rId26"/>
    <p:sldId id="469" r:id="rId27"/>
    <p:sldId id="317" r:id="rId28"/>
    <p:sldId id="333" r:id="rId29"/>
    <p:sldId id="322" r:id="rId30"/>
    <p:sldId id="328" r:id="rId31"/>
    <p:sldId id="503" r:id="rId32"/>
    <p:sldId id="502" r:id="rId33"/>
    <p:sldId id="506" r:id="rId34"/>
    <p:sldId id="504" r:id="rId35"/>
    <p:sldId id="329" r:id="rId36"/>
    <p:sldId id="507" r:id="rId37"/>
    <p:sldId id="330" r:id="rId38"/>
    <p:sldId id="331" r:id="rId39"/>
    <p:sldId id="412" r:id="rId40"/>
    <p:sldId id="332" r:id="rId41"/>
    <p:sldId id="478" r:id="rId42"/>
    <p:sldId id="414" r:id="rId43"/>
    <p:sldId id="480" r:id="rId44"/>
    <p:sldId id="517" r:id="rId45"/>
    <p:sldId id="376" r:id="rId46"/>
    <p:sldId id="273" r:id="rId47"/>
    <p:sldId id="486" r:id="rId48"/>
    <p:sldId id="487" r:id="rId49"/>
    <p:sldId id="488" r:id="rId50"/>
    <p:sldId id="489" r:id="rId51"/>
    <p:sldId id="458" r:id="rId52"/>
    <p:sldId id="490" r:id="rId53"/>
    <p:sldId id="491" r:id="rId54"/>
    <p:sldId id="468" r:id="rId55"/>
    <p:sldId id="335" r:id="rId56"/>
    <p:sldId id="492" r:id="rId57"/>
    <p:sldId id="518" r:id="rId58"/>
    <p:sldId id="481" r:id="rId59"/>
    <p:sldId id="494" r:id="rId60"/>
    <p:sldId id="372" r:id="rId61"/>
    <p:sldId id="482" r:id="rId62"/>
    <p:sldId id="474" r:id="rId63"/>
    <p:sldId id="339" r:id="rId64"/>
    <p:sldId id="345" r:id="rId65"/>
    <p:sldId id="344" r:id="rId66"/>
    <p:sldId id="484" r:id="rId67"/>
    <p:sldId id="477" r:id="rId68"/>
    <p:sldId id="378" r:id="rId69"/>
    <p:sldId id="346" r:id="rId70"/>
    <p:sldId id="377" r:id="rId71"/>
    <p:sldId id="459" r:id="rId72"/>
    <p:sldId id="373" r:id="rId73"/>
    <p:sldId id="374" r:id="rId74"/>
    <p:sldId id="375" r:id="rId75"/>
    <p:sldId id="483" r:id="rId76"/>
    <p:sldId id="495" r:id="rId77"/>
    <p:sldId id="496" r:id="rId78"/>
    <p:sldId id="497" r:id="rId79"/>
    <p:sldId id="498" r:id="rId80"/>
    <p:sldId id="460" r:id="rId81"/>
    <p:sldId id="440" r:id="rId82"/>
    <p:sldId id="472"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75" d="100"/>
          <a:sy n="75" d="100"/>
        </p:scale>
        <p:origin x="118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17/11/2024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553E9F7-3B62-405E-AFEF-AA2B54A59E48}" type="slidenum">
              <a:rPr lang="en-GB" smtClean="0"/>
              <a:pPr>
                <a:defRPr/>
              </a:pPr>
              <a:t>2</a:t>
            </a:fld>
            <a:endParaRPr lang="en-GB"/>
          </a:p>
        </p:txBody>
      </p:sp>
    </p:spTree>
    <p:extLst>
      <p:ext uri="{BB962C8B-B14F-4D97-AF65-F5344CB8AC3E}">
        <p14:creationId xmlns:p14="http://schemas.microsoft.com/office/powerpoint/2010/main" val="400976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3EA3C9F-FC99-4F5C-B7BE-02CF4D939722}" type="slidenum">
              <a:rPr lang="en-GB" smtClean="0"/>
              <a:pPr>
                <a:defRPr/>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A687C7F-8E6B-4545-8EF9-4E87C306913D}" type="slidenum">
              <a:rPr lang="en-GB" smtClean="0"/>
              <a:pPr>
                <a:defRPr/>
              </a:pPr>
              <a:t>24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C6925E0-A96E-418B-8A6C-633FB70AA489}" type="slidenum">
              <a:rPr lang="en-GB" smtClean="0"/>
              <a:pPr>
                <a:defRPr/>
              </a:pPr>
              <a:t>29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2729E-37DA-4AC7-BDF9-22206241A0A5}" type="slidenum">
              <a:rPr lang="el-GR"/>
              <a:pPr/>
              <a:t>47</a:t>
            </a:fld>
            <a:endParaRPr lang="el-G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l-GR"/>
              <a:t>Τον βοηθούν να αναπτύξει στρατηγικές που του επιτρέπουν να μαθαίνει πώς να μαθαίνει.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CE72143-342A-43DB-BDE9-E70E18D4FBD9}" type="slidenum">
              <a:rPr lang="en-GB" smtClean="0"/>
              <a:pPr>
                <a:defRPr/>
              </a:pPr>
              <a:t>62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pPr eaLnBrk="1" hangingPunct="1"/>
            <a:endParaRPr lang="el-GR"/>
          </a:p>
        </p:txBody>
      </p:sp>
      <p:sp>
        <p:nvSpPr>
          <p:cNvPr id="94212" name="3 - Θέση αριθμού διαφάνειας"/>
          <p:cNvSpPr>
            <a:spLocks noGrp="1"/>
          </p:cNvSpPr>
          <p:nvPr>
            <p:ph type="sldNum" sz="quarter" idx="5"/>
          </p:nvPr>
        </p:nvSpPr>
        <p:spPr>
          <a:noFill/>
        </p:spPr>
        <p:txBody>
          <a:bodyPr/>
          <a:lstStyle/>
          <a:p>
            <a:fld id="{536830B6-A527-4DB9-B14A-315E0BA4F5BC}" type="slidenum">
              <a:rPr lang="el-GR" smtClean="0"/>
              <a:pPr/>
              <a:t>63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070F539-8D01-44AA-A70F-A55A2F67E9A9}" type="slidenum">
              <a:rPr lang="en-GB" smtClean="0"/>
              <a:pPr>
                <a:defRPr/>
              </a:pPr>
              <a:t>80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9BA3F7A-42E6-479C-AAE4-299B90011D58}" type="slidenum">
              <a:rPr lang="el-GR" smtClean="0"/>
              <a:pPr/>
              <a:t>81</a:t>
            </a:fld>
            <a:endParaRPr lang="el-GR"/>
          </a:p>
        </p:txBody>
      </p:sp>
    </p:spTree>
    <p:extLst>
      <p:ext uri="{BB962C8B-B14F-4D97-AF65-F5344CB8AC3E}">
        <p14:creationId xmlns:p14="http://schemas.microsoft.com/office/powerpoint/2010/main" val="189680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17/11/2024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17/11/2024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17/11/2024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17/11/2024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17/11/2024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17/11/2024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17/11/2024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17/11/2024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17/11/2024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17/11/2024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17/11/2024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17/11/2024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9YWlfRTBhA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tatic.wikia.nocookie.net/t8g2v/images/e/e9/10.240.jpg/revision/latest?cb=20140526075631&amp;path-prefix=el" TargetMode="External"/><Relationship Id="rId1" Type="http://schemas.openxmlformats.org/officeDocument/2006/relationships/slideLayout" Target="../slideLayouts/slideLayout4.xml"/><Relationship Id="rId4" Type="http://schemas.openxmlformats.org/officeDocument/2006/relationships/hyperlink" Target="http://www.fhw.gr/cosmos/index.php?id=15&amp;m=2&amp;s=15&amp;l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CdLNuP7OA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l.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het.colorado.edu/sims/html/gravity-and-orbits/latest/gravity-and-orbits_el.html" TargetMode="External"/><Relationship Id="rId4" Type="http://schemas.openxmlformats.org/officeDocument/2006/relationships/hyperlink" Target="https://phet.colorado.edu/sims/html/expression-exchange/latest/expression-exchange_el.html"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users.sch.gr/misailidis/test_theories_math/Bruner.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4A13EA-6058-BF97-BC83-DD856C08AD68}"/>
              </a:ext>
            </a:extLst>
          </p:cNvPr>
          <p:cNvSpPr>
            <a:spLocks noGrp="1"/>
          </p:cNvSpPr>
          <p:nvPr>
            <p:ph type="title"/>
          </p:nvPr>
        </p:nvSpPr>
        <p:spPr>
          <a:xfrm>
            <a:off x="457200" y="274638"/>
            <a:ext cx="8229600" cy="922114"/>
          </a:xfrm>
        </p:spPr>
        <p:txBody>
          <a:bodyPr>
            <a:normAutofit fontScale="90000"/>
          </a:bodyPr>
          <a:lstStyle/>
          <a:p>
            <a:r>
              <a:rPr lang="en-US" dirty="0"/>
              <a:t>Jean Piaget</a:t>
            </a:r>
            <a:br>
              <a:rPr lang="en-US" dirty="0"/>
            </a:br>
            <a:r>
              <a:rPr lang="en-US" dirty="0"/>
              <a:t>https://www.youtube.com/watch?v=IhcgYgx7aAA&amp;ab_channel=Sprouts</a:t>
            </a:r>
          </a:p>
        </p:txBody>
      </p:sp>
      <p:pic>
        <p:nvPicPr>
          <p:cNvPr id="6" name="Θέση περιεχομένου 5">
            <a:extLst>
              <a:ext uri="{FF2B5EF4-FFF2-40B4-BE49-F238E27FC236}">
                <a16:creationId xmlns:a16="http://schemas.microsoft.com/office/drawing/2014/main" id="{F7A06F03-22EA-9898-E1B7-D983D61AE62F}"/>
              </a:ext>
            </a:extLst>
          </p:cNvPr>
          <p:cNvPicPr>
            <a:picLocks noGrp="1" noChangeAspect="1"/>
          </p:cNvPicPr>
          <p:nvPr>
            <p:ph idx="1"/>
          </p:nvPr>
        </p:nvPicPr>
        <p:blipFill>
          <a:blip r:embed="rId2"/>
          <a:srcRect l="24540" r="1" b="1"/>
          <a:stretch/>
        </p:blipFill>
        <p:spPr>
          <a:xfrm>
            <a:off x="457200" y="1600200"/>
            <a:ext cx="8229600" cy="4525963"/>
          </a:xfrm>
          <a:noFill/>
        </p:spPr>
      </p:pic>
      <p:sp>
        <p:nvSpPr>
          <p:cNvPr id="4" name="Θέση αριθμού διαφάνειας 3">
            <a:extLst>
              <a:ext uri="{FF2B5EF4-FFF2-40B4-BE49-F238E27FC236}">
                <a16:creationId xmlns:a16="http://schemas.microsoft.com/office/drawing/2014/main" id="{E8DC6EFB-598D-392B-70E3-EFE70E955FF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1</a:t>
            </a:fld>
            <a:endParaRPr lang="el-GR"/>
          </a:p>
        </p:txBody>
      </p:sp>
    </p:spTree>
    <p:extLst>
      <p:ext uri="{BB962C8B-B14F-4D97-AF65-F5344CB8AC3E}">
        <p14:creationId xmlns:p14="http://schemas.microsoft.com/office/powerpoint/2010/main" val="36195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1439850"/>
          </a:xfrm>
        </p:spPr>
        <p:txBody>
          <a:bodyPr>
            <a:normAutofit fontScale="90000"/>
          </a:bodyPr>
          <a:lstStyle/>
          <a:p>
            <a:r>
              <a:rPr lang="el-GR" dirty="0"/>
              <a:t>Πείραμα για τον προσδιορισμό του επιπέδου γνωστικής ανάπτυξης του παιδιού</a:t>
            </a:r>
          </a:p>
        </p:txBody>
      </p:sp>
      <p:sp>
        <p:nvSpPr>
          <p:cNvPr id="3" name="2 - Θέση περιεχομένου"/>
          <p:cNvSpPr>
            <a:spLocks noGrp="1"/>
          </p:cNvSpPr>
          <p:nvPr>
            <p:ph idx="1"/>
          </p:nvPr>
        </p:nvSpPr>
        <p:spPr/>
        <p:txBody>
          <a:bodyPr/>
          <a:lstStyle/>
          <a:p>
            <a:endParaRPr lang="el-GR" dirty="0"/>
          </a:p>
          <a:p>
            <a:pPr>
              <a:buNone/>
            </a:pPr>
            <a:r>
              <a:rPr lang="el-GR" dirty="0"/>
              <a:t>ΝΗΠΙΑΚΗ ΗΛΙΚΙΑ</a:t>
            </a:r>
          </a:p>
          <a:p>
            <a:endParaRPr lang="el-GR" dirty="0"/>
          </a:p>
          <a:p>
            <a:r>
              <a:rPr lang="en-US" dirty="0">
                <a:hlinkClick r:id="rId2"/>
              </a:rPr>
              <a:t>https://www.youtube.com/watch?v=9YWlfRTBhAQ</a:t>
            </a:r>
            <a:endParaRPr lang="en-US" dirty="0"/>
          </a:p>
          <a:p>
            <a:endParaRPr lang="en-US" dirty="0"/>
          </a:p>
          <a:p>
            <a:pPr>
              <a:buNone/>
            </a:pPr>
            <a:r>
              <a:rPr lang="el-GR" dirty="0"/>
              <a:t>Σκέφτεται με βάση το αντιληπτικά επικρατέστερο….</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Συγκεκριμένη λογική σκέψη (6 – 12) (παιδική ηλικία)</a:t>
            </a:r>
          </a:p>
        </p:txBody>
      </p:sp>
      <p:sp>
        <p:nvSpPr>
          <p:cNvPr id="3" name="2 - Θέση περιεχομένου"/>
          <p:cNvSpPr>
            <a:spLocks noGrp="1"/>
          </p:cNvSpPr>
          <p:nvPr>
            <p:ph idx="1"/>
          </p:nvPr>
        </p:nvSpPr>
        <p:spPr/>
        <p:txBody>
          <a:bodyPr>
            <a:normAutofit lnSpcReduction="10000"/>
          </a:bodyPr>
          <a:lstStyle/>
          <a:p>
            <a:r>
              <a:rPr lang="el-GR" dirty="0"/>
              <a:t> Κατακτούν την λογική σκέψη – (κατάργηση του εγωκεντρισμού) </a:t>
            </a:r>
          </a:p>
          <a:p>
            <a:r>
              <a:rPr lang="el-GR" dirty="0"/>
              <a:t>Κατανοούν καλύτερα την κατάταξη των αντικειμένων, με βάση πολλούς παράγοντες όπως το ύψος, το βάρος, το σχήμα, το μέγεθος κλπ.</a:t>
            </a:r>
          </a:p>
          <a:p>
            <a:r>
              <a:rPr lang="el-GR" dirty="0"/>
              <a:t> Είναι σε θέση να κατανοήσουν τους αριθμούς, το βάρος και άλλα φυσικά χαρακτηριστικά των αντικειμένων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παιδική ηλικία</a:t>
            </a:r>
          </a:p>
        </p:txBody>
      </p:sp>
      <p:sp>
        <p:nvSpPr>
          <p:cNvPr id="3" name="2 - Θέση περιεχομένου"/>
          <p:cNvSpPr>
            <a:spLocks noGrp="1"/>
          </p:cNvSpPr>
          <p:nvPr>
            <p:ph idx="1"/>
          </p:nvPr>
        </p:nvSpPr>
        <p:spPr/>
        <p:txBody>
          <a:bodyPr/>
          <a:lstStyle/>
          <a:p>
            <a:r>
              <a:rPr lang="en-US" dirty="0"/>
              <a:t>https://www.youtube.com/watch?v=j4lvQfhuNmg</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Λογική σκέψη (12-τέλος της εφηβείας</a:t>
            </a:r>
            <a:r>
              <a:rPr lang="en-US" dirty="0"/>
              <a:t>)</a:t>
            </a:r>
            <a:endParaRPr lang="el-GR" dirty="0"/>
          </a:p>
        </p:txBody>
      </p:sp>
      <p:sp>
        <p:nvSpPr>
          <p:cNvPr id="3" name="2 - Θέση περιεχομένου"/>
          <p:cNvSpPr>
            <a:spLocks noGrp="1"/>
          </p:cNvSpPr>
          <p:nvPr>
            <p:ph idx="1"/>
          </p:nvPr>
        </p:nvSpPr>
        <p:spPr/>
        <p:txBody>
          <a:bodyPr>
            <a:normAutofit lnSpcReduction="10000"/>
          </a:bodyPr>
          <a:lstStyle/>
          <a:p>
            <a:r>
              <a:rPr lang="el-GR" dirty="0"/>
              <a:t>Μπορεί να </a:t>
            </a:r>
            <a:r>
              <a:rPr lang="el-GR" b="1" dirty="0"/>
              <a:t>σκέφτεται</a:t>
            </a:r>
            <a:r>
              <a:rPr lang="el-GR" dirty="0"/>
              <a:t> </a:t>
            </a:r>
            <a:r>
              <a:rPr lang="el-GR" b="1" dirty="0"/>
              <a:t>λογικά</a:t>
            </a:r>
            <a:r>
              <a:rPr lang="el-GR" dirty="0"/>
              <a:t> για </a:t>
            </a:r>
            <a:r>
              <a:rPr lang="el-GR" b="1" dirty="0"/>
              <a:t>αφηρημένες</a:t>
            </a:r>
            <a:r>
              <a:rPr lang="el-GR" dirty="0"/>
              <a:t> </a:t>
            </a:r>
            <a:r>
              <a:rPr lang="el-GR" b="1" dirty="0"/>
              <a:t>έννοιες</a:t>
            </a:r>
            <a:r>
              <a:rPr lang="el-GR" dirty="0"/>
              <a:t> και να ελέγχει τις υποθέσεις συστηματικά. Σκέφτεται όλες τις πιθανές συνέπειες και πιθανούς συνδυασμούς</a:t>
            </a:r>
          </a:p>
          <a:p>
            <a:endParaRPr lang="el-GR" dirty="0"/>
          </a:p>
          <a:p>
            <a:r>
              <a:rPr lang="el-GR" dirty="0"/>
              <a:t>Αρχίζει να ενδιαφέρεται για υποθετικά , μελλοντικά και </a:t>
            </a:r>
            <a:r>
              <a:rPr lang="el-GR" b="1" dirty="0"/>
              <a:t>ιδεολογικά</a:t>
            </a:r>
            <a:r>
              <a:rPr lang="el-GR" dirty="0"/>
              <a:t> προβλήματα(Θέματα δεοντολογίας, πειθαρχίας, ηθικής κλπ)</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Γνώση σύμφωνα με </a:t>
            </a:r>
            <a:r>
              <a:rPr lang="en-US" dirty="0"/>
              <a:t>Piaget</a:t>
            </a:r>
            <a:endParaRPr lang="el-GR" dirty="0"/>
          </a:p>
        </p:txBody>
      </p:sp>
      <p:sp>
        <p:nvSpPr>
          <p:cNvPr id="3" name="2 - Θέση περιεχομένου"/>
          <p:cNvSpPr>
            <a:spLocks noGrp="1"/>
          </p:cNvSpPr>
          <p:nvPr>
            <p:ph idx="1"/>
          </p:nvPr>
        </p:nvSpPr>
        <p:spPr/>
        <p:txBody>
          <a:bodyPr/>
          <a:lstStyle/>
          <a:p>
            <a:r>
              <a:rPr lang="el-GR" dirty="0"/>
              <a:t>η γνώση έχει μια </a:t>
            </a:r>
            <a:r>
              <a:rPr lang="el-GR" b="1" u="sng" dirty="0"/>
              <a:t>δομή = γνωστικό σχήμα </a:t>
            </a:r>
          </a:p>
          <a:p>
            <a:r>
              <a:rPr lang="el-GR" dirty="0"/>
              <a:t> οτιδήποτε γνωρίζω,  σκέφτομαι έχει μια δομή -  οργάνωση- σχήμα </a:t>
            </a:r>
          </a:p>
          <a:p>
            <a:r>
              <a:rPr lang="el-GR" dirty="0"/>
              <a:t>δεν μπορώ να πω ότι κάτι σκέφτομαι (οτιδήποτε) και να μην έχω από «πίσω» μία δομή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a:t>
            </a:r>
            <a:r>
              <a:rPr lang="el-GR" dirty="0" err="1"/>
              <a:t>schema</a:t>
            </a:r>
            <a:r>
              <a:rPr lang="el-GR" dirty="0"/>
              <a:t>)</a:t>
            </a:r>
          </a:p>
        </p:txBody>
      </p:sp>
      <p:sp>
        <p:nvSpPr>
          <p:cNvPr id="3" name="2 - Θέση περιεχομένου"/>
          <p:cNvSpPr>
            <a:spLocks noGrp="1"/>
          </p:cNvSpPr>
          <p:nvPr>
            <p:ph idx="1"/>
          </p:nvPr>
        </p:nvSpPr>
        <p:spPr/>
        <p:txBody>
          <a:bodyPr>
            <a:normAutofit/>
          </a:bodyPr>
          <a:lstStyle/>
          <a:p>
            <a:pPr>
              <a:buNone/>
            </a:pPr>
            <a:r>
              <a:rPr lang="el-GR" dirty="0"/>
              <a:t> </a:t>
            </a:r>
          </a:p>
          <a:p>
            <a:pPr>
              <a:buNone/>
            </a:pPr>
            <a:r>
              <a:rPr lang="el-GR" dirty="0"/>
              <a:t> • Σχήμα είναι μια </a:t>
            </a:r>
            <a:r>
              <a:rPr lang="el-GR" b="1" dirty="0"/>
              <a:t>νοητική δομή </a:t>
            </a:r>
            <a:r>
              <a:rPr lang="el-GR" dirty="0"/>
              <a:t>/ νοητική κατασκευή </a:t>
            </a:r>
            <a:r>
              <a:rPr lang="el-GR" b="1" dirty="0"/>
              <a:t>που χρησιμοποιούμε για να κατανοήσουμε και να περιγράψουμε τον κόσμο</a:t>
            </a:r>
            <a:r>
              <a:rPr lang="el-GR" dirty="0"/>
              <a:t> (αντικείμενα, συμπεριφορές, γεγονότα, σχέσεις, κλπ.).</a:t>
            </a:r>
          </a:p>
          <a:p>
            <a:pPr>
              <a:buNone/>
            </a:pPr>
            <a:r>
              <a:rPr lang="el-GR" dirty="0"/>
              <a:t>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a:t>
            </a:r>
            <a:r>
              <a:rPr lang="el-GR" dirty="0" err="1"/>
              <a:t>schema</a:t>
            </a:r>
            <a:r>
              <a:rPr lang="el-GR" dirty="0"/>
              <a:t>)</a:t>
            </a:r>
          </a:p>
        </p:txBody>
      </p:sp>
      <p:sp>
        <p:nvSpPr>
          <p:cNvPr id="3" name="2 - Θέση περιεχομένου"/>
          <p:cNvSpPr>
            <a:spLocks noGrp="1"/>
          </p:cNvSpPr>
          <p:nvPr>
            <p:ph idx="1"/>
          </p:nvPr>
        </p:nvSpPr>
        <p:spPr/>
        <p:txBody>
          <a:bodyPr>
            <a:normAutofit/>
          </a:bodyPr>
          <a:lstStyle/>
          <a:p>
            <a:r>
              <a:rPr lang="el-GR" b="1" dirty="0"/>
              <a:t>Ουσιαστικά</a:t>
            </a:r>
            <a:r>
              <a:rPr lang="el-GR" dirty="0"/>
              <a:t>, τα σχήματα </a:t>
            </a:r>
            <a:r>
              <a:rPr lang="el-GR" b="1" dirty="0"/>
              <a:t>αποτελούν εσωτερικές αναπαραστάσεις</a:t>
            </a:r>
            <a:r>
              <a:rPr lang="el-GR" dirty="0"/>
              <a:t> των </a:t>
            </a:r>
            <a:r>
              <a:rPr lang="el-GR" dirty="0">
                <a:cs typeface="Calibri" pitchFamily="34" charset="0"/>
              </a:rPr>
              <a:t>δραστηριοτήτων  μας και των εμπειριών μας ανάλογα με το στάδιο ανάπτυξης μας.</a:t>
            </a:r>
          </a:p>
          <a:p>
            <a:endParaRPr lang="el-GR" b="1" dirty="0">
              <a:latin typeface="Calibri" pitchFamily="34" charset="0"/>
              <a:cs typeface="Calibri" pitchFamily="34" charset="0"/>
            </a:endParaRPr>
          </a:p>
          <a:p>
            <a:r>
              <a:rPr lang="el-GR" b="1" dirty="0">
                <a:latin typeface="Calibri" pitchFamily="34" charset="0"/>
                <a:cs typeface="Calibri" pitchFamily="34" charset="0"/>
              </a:rPr>
              <a:t>Παίρνουν το όνομά τους από τη δραστηριότητά τους:</a:t>
            </a:r>
            <a:r>
              <a:rPr lang="el-GR" dirty="0">
                <a:latin typeface="Calibri" pitchFamily="34" charset="0"/>
                <a:cs typeface="Calibri" pitchFamily="34" charset="0"/>
              </a:rPr>
              <a:t> π.χ.  </a:t>
            </a:r>
            <a:r>
              <a:rPr lang="el-GR" b="1" dirty="0">
                <a:latin typeface="Calibri" pitchFamily="34" charset="0"/>
                <a:cs typeface="Calibri" pitchFamily="34" charset="0"/>
              </a:rPr>
              <a:t>το σχήμα της περιστροφής</a:t>
            </a:r>
            <a:r>
              <a:rPr lang="el-GR" dirty="0">
                <a:latin typeface="Calibri" pitchFamily="34" charset="0"/>
                <a:cs typeface="Calibri" pitchFamily="34" charset="0"/>
              </a:rPr>
              <a:t>, το σχήμα </a:t>
            </a:r>
            <a:r>
              <a:rPr lang="el-GR" b="1" dirty="0">
                <a:latin typeface="Calibri" pitchFamily="34" charset="0"/>
                <a:cs typeface="Calibri" pitchFamily="34" charset="0"/>
              </a:rPr>
              <a:t>της ρίψης </a:t>
            </a:r>
            <a:r>
              <a:rPr lang="el-GR" dirty="0" err="1">
                <a:latin typeface="Calibri" pitchFamily="34" charset="0"/>
                <a:cs typeface="Calibri" pitchFamily="34" charset="0"/>
              </a:rPr>
              <a:t>κλπ</a:t>
            </a:r>
            <a:endParaRPr lang="el-GR" dirty="0">
              <a:latin typeface="Calibri" pitchFamily="34" charset="0"/>
              <a:cs typeface="Calibri" pitchFamily="34" charset="0"/>
            </a:endParaRP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211B6-21DB-43BE-C6F8-5980859F479D}"/>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1B7A291B-208D-CEEB-86E7-60530825D4DA}"/>
              </a:ext>
            </a:extLst>
          </p:cNvPr>
          <p:cNvSpPr>
            <a:spLocks noGrp="1"/>
          </p:cNvSpPr>
          <p:nvPr>
            <p:ph idx="1"/>
          </p:nvPr>
        </p:nvSpPr>
        <p:spPr/>
        <p:txBody>
          <a:bodyPr>
            <a:normAutofit lnSpcReduction="10000"/>
          </a:bodyPr>
          <a:lstStyle/>
          <a:p>
            <a:pPr marL="0" indent="0" algn="l" fontAlgn="base">
              <a:buNone/>
            </a:pPr>
            <a:r>
              <a:rPr lang="el-GR" sz="3900" b="1" i="0" dirty="0">
                <a:solidFill>
                  <a:srgbClr val="303030"/>
                </a:solidFill>
                <a:effectLst/>
                <a:latin typeface="var(--ricos-custom-p-font-family,unset)"/>
              </a:rPr>
              <a:t>Ρίψη αντικειμένων  </a:t>
            </a:r>
            <a:endParaRPr lang="el-GR" sz="3900" b="1"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Συνήθως επιλέγουν να παίξουν με αεροπλάνα, μπάλες, αυτοκίνητα που συγκρούονται, πετάνε αντικείμενα, φαγητό, πηδάνε από υψώματα, ρίχνουν πύργους που έχουν φτιάξει, παρατηρούν το τρεχούμενο νερό.</a:t>
            </a: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εξερευνά την τροχιά της κίνησης των αντικειμένων</a:t>
            </a:r>
            <a:endParaRPr lang="el-GR" b="0" i="0" dirty="0">
              <a:solidFill>
                <a:srgbClr val="282936"/>
              </a:solidFill>
              <a:effectLst/>
              <a:latin typeface="var(--ricos-custom-p-font-family,unset)"/>
            </a:endParaRPr>
          </a:p>
          <a:p>
            <a:endParaRPr lang="en-US" dirty="0"/>
          </a:p>
        </p:txBody>
      </p:sp>
      <p:sp>
        <p:nvSpPr>
          <p:cNvPr id="4" name="Θέση αριθμού διαφάνειας 3">
            <a:extLst>
              <a:ext uri="{FF2B5EF4-FFF2-40B4-BE49-F238E27FC236}">
                <a16:creationId xmlns:a16="http://schemas.microsoft.com/office/drawing/2014/main" id="{4A996A0B-60A6-C8E1-8C93-9E2DABDC5E84}"/>
              </a:ext>
            </a:extLst>
          </p:cNvPr>
          <p:cNvSpPr>
            <a:spLocks noGrp="1"/>
          </p:cNvSpPr>
          <p:nvPr>
            <p:ph type="sldNum" sz="quarter" idx="12"/>
          </p:nvPr>
        </p:nvSpPr>
        <p:spPr/>
        <p:txBody>
          <a:bodyPr/>
          <a:lstStyle/>
          <a:p>
            <a:fld id="{86AAA6DD-A541-4490-A3CA-83A4F81B28A8}" type="slidenum">
              <a:rPr lang="el-GR" smtClean="0"/>
              <a:pPr/>
              <a:t>17</a:t>
            </a:fld>
            <a:endParaRPr lang="el-GR"/>
          </a:p>
        </p:txBody>
      </p:sp>
    </p:spTree>
    <p:extLst>
      <p:ext uri="{BB962C8B-B14F-4D97-AF65-F5344CB8AC3E}">
        <p14:creationId xmlns:p14="http://schemas.microsoft.com/office/powerpoint/2010/main" val="253146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7328D1-D95D-F5CA-2839-D1D75F872ED3}"/>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F704D60D-775D-38F5-36BB-FCCD38BBE0FF}"/>
              </a:ext>
            </a:extLst>
          </p:cNvPr>
          <p:cNvSpPr>
            <a:spLocks noGrp="1"/>
          </p:cNvSpPr>
          <p:nvPr>
            <p:ph idx="1"/>
          </p:nvPr>
        </p:nvSpPr>
        <p:spPr/>
        <p:txBody>
          <a:bodyPr>
            <a:normAutofit fontScale="92500" lnSpcReduction="20000"/>
          </a:bodyPr>
          <a:lstStyle/>
          <a:p>
            <a:pPr marL="0" indent="0" algn="l" fontAlgn="base">
              <a:buNone/>
            </a:pPr>
            <a:r>
              <a:rPr lang="el-GR" sz="3900" b="1" i="0" dirty="0">
                <a:solidFill>
                  <a:srgbClr val="303030"/>
                </a:solidFill>
                <a:effectLst/>
                <a:latin typeface="var(--ricos-custom-p-font-family,unset)"/>
              </a:rPr>
              <a:t>Περιστροφή</a:t>
            </a:r>
            <a:r>
              <a:rPr lang="el-GR" b="0" i="0" dirty="0">
                <a:solidFill>
                  <a:srgbClr val="303030"/>
                </a:solidFill>
                <a:effectLst/>
                <a:latin typeface="var(--ricos-custom-p-font-family,unset)"/>
              </a:rPr>
              <a:t> </a:t>
            </a:r>
            <a:r>
              <a:rPr lang="en-US" b="0" i="0" dirty="0">
                <a:solidFill>
                  <a:srgbClr val="303030"/>
                </a:solidFill>
                <a:effectLst/>
                <a:latin typeface="var(--ricos-custom-p-font-family,unset)"/>
              </a:rPr>
              <a:t>(</a:t>
            </a:r>
            <a:r>
              <a:rPr lang="el-GR" b="0" i="0" dirty="0">
                <a:solidFill>
                  <a:srgbClr val="303030"/>
                </a:solidFill>
                <a:effectLst/>
                <a:latin typeface="var(--ricos-custom-p-font-family,unset)"/>
              </a:rPr>
              <a:t>Περιστροφική κίνηση αντικειμένων </a:t>
            </a:r>
            <a:r>
              <a:rPr lang="en-US" b="0" i="0" dirty="0">
                <a:solidFill>
                  <a:srgbClr val="303030"/>
                </a:solidFill>
                <a:effectLst/>
                <a:latin typeface="var(--ricos-custom-p-font-family,unset)"/>
              </a:rPr>
              <a:t>)</a:t>
            </a:r>
            <a:endParaRPr lang="el-GR" b="0"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Το πιο σύνηθες είναι το παιχνίδι με σβούρες ή η περιστροφή γύρω από τον εαυτό. </a:t>
            </a:r>
            <a:r>
              <a:rPr lang="el-GR" dirty="0">
                <a:solidFill>
                  <a:srgbClr val="303030"/>
                </a:solidFill>
                <a:latin typeface="var(--ricos-custom-p-font-family,unset)"/>
              </a:rPr>
              <a:t>Π</a:t>
            </a:r>
            <a:r>
              <a:rPr lang="el-GR" b="0" i="0" dirty="0">
                <a:solidFill>
                  <a:srgbClr val="303030"/>
                </a:solidFill>
                <a:effectLst/>
                <a:latin typeface="var(--ricos-custom-p-font-family,unset)"/>
              </a:rPr>
              <a:t>ειραματισμός με ρόδες, κλειδαριές, βίδες/κατσαβίδι</a:t>
            </a:r>
          </a:p>
          <a:p>
            <a:pPr algn="l" fontAlgn="base">
              <a:buFont typeface="Arial" panose="020B0604020202020204" pitchFamily="34" charset="0"/>
              <a:buChar char="•"/>
            </a:pP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εξερευνά την κυκλική κίνηση των αντικειμένων.</a:t>
            </a:r>
            <a:endParaRPr lang="el-GR" b="0" i="0" dirty="0">
              <a:solidFill>
                <a:srgbClr val="282936"/>
              </a:solidFill>
              <a:effectLst/>
              <a:latin typeface="var(--ricos-custom-p-font-family,unset)"/>
            </a:endParaRPr>
          </a:p>
          <a:p>
            <a:pPr marL="0" indent="0" algn="l" fontAlgn="base">
              <a:buNone/>
            </a:pPr>
            <a:br>
              <a:rPr lang="el-GR" b="0" i="0" dirty="0">
                <a:solidFill>
                  <a:srgbClr val="282936"/>
                </a:solidFill>
                <a:effectLst/>
                <a:latin typeface="var(--ricos-custom-p-font-family,unset)"/>
              </a:rPr>
            </a:br>
            <a:endParaRPr lang="el-GR" b="0" i="0" dirty="0">
              <a:solidFill>
                <a:srgbClr val="282936"/>
              </a:solidFill>
              <a:effectLst/>
              <a:latin typeface="var(--ricos-custom-p-font-family,unset)"/>
            </a:endParaRPr>
          </a:p>
          <a:p>
            <a:endParaRPr lang="en-US" dirty="0"/>
          </a:p>
        </p:txBody>
      </p:sp>
      <p:sp>
        <p:nvSpPr>
          <p:cNvPr id="4" name="Θέση αριθμού διαφάνειας 3">
            <a:extLst>
              <a:ext uri="{FF2B5EF4-FFF2-40B4-BE49-F238E27FC236}">
                <a16:creationId xmlns:a16="http://schemas.microsoft.com/office/drawing/2014/main" id="{345468DD-B52E-9CE9-FC29-EC3C9E2BE796}"/>
              </a:ext>
            </a:extLst>
          </p:cNvPr>
          <p:cNvSpPr>
            <a:spLocks noGrp="1"/>
          </p:cNvSpPr>
          <p:nvPr>
            <p:ph type="sldNum" sz="quarter" idx="12"/>
          </p:nvPr>
        </p:nvSpPr>
        <p:spPr/>
        <p:txBody>
          <a:bodyPr/>
          <a:lstStyle/>
          <a:p>
            <a:fld id="{86AAA6DD-A541-4490-A3CA-83A4F81B28A8}" type="slidenum">
              <a:rPr lang="el-GR" smtClean="0"/>
              <a:pPr/>
              <a:t>18</a:t>
            </a:fld>
            <a:endParaRPr lang="el-GR"/>
          </a:p>
        </p:txBody>
      </p:sp>
    </p:spTree>
    <p:extLst>
      <p:ext uri="{BB962C8B-B14F-4D97-AF65-F5344CB8AC3E}">
        <p14:creationId xmlns:p14="http://schemas.microsoft.com/office/powerpoint/2010/main" val="138724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40528B-B109-1FB9-2973-D43B168D3BB8}"/>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EBBA3075-BF20-9903-3904-8052AE920B4D}"/>
              </a:ext>
            </a:extLst>
          </p:cNvPr>
          <p:cNvSpPr>
            <a:spLocks noGrp="1"/>
          </p:cNvSpPr>
          <p:nvPr>
            <p:ph idx="1"/>
          </p:nvPr>
        </p:nvSpPr>
        <p:spPr/>
        <p:txBody>
          <a:bodyPr>
            <a:normAutofit fontScale="85000" lnSpcReduction="20000"/>
          </a:bodyPr>
          <a:lstStyle/>
          <a:p>
            <a:pPr marL="0" indent="0" algn="l" fontAlgn="base">
              <a:buNone/>
            </a:pPr>
            <a:r>
              <a:rPr lang="el-GR" sz="3800" b="1" i="0" dirty="0" err="1">
                <a:solidFill>
                  <a:srgbClr val="303030"/>
                </a:solidFill>
                <a:effectLst/>
                <a:latin typeface="var(--ricos-custom-p-font-family,unset)"/>
              </a:rPr>
              <a:t>Enveloping</a:t>
            </a:r>
            <a:r>
              <a:rPr lang="el-GR" sz="3800" b="0" i="0" dirty="0">
                <a:solidFill>
                  <a:srgbClr val="303030"/>
                </a:solidFill>
                <a:effectLst/>
                <a:latin typeface="var(--ricos-custom-p-font-family,unset)"/>
              </a:rPr>
              <a:t> (Κάλυψη) / </a:t>
            </a:r>
            <a:r>
              <a:rPr lang="el-GR" sz="3800" b="1" i="0" dirty="0" err="1">
                <a:solidFill>
                  <a:srgbClr val="303030"/>
                </a:solidFill>
                <a:effectLst/>
                <a:latin typeface="var(--ricos-custom-p-font-family,unset)"/>
              </a:rPr>
              <a:t>Enclosing</a:t>
            </a:r>
            <a:r>
              <a:rPr lang="el-GR" sz="3800" b="0" i="0" dirty="0">
                <a:solidFill>
                  <a:srgbClr val="303030"/>
                </a:solidFill>
                <a:effectLst/>
                <a:latin typeface="var(--ricos-custom-p-font-family,unset)"/>
              </a:rPr>
              <a:t> (Περικλείω)</a:t>
            </a:r>
          </a:p>
          <a:p>
            <a:pPr marL="0" indent="0" algn="l" fontAlgn="base">
              <a:buNone/>
            </a:pPr>
            <a:r>
              <a:rPr lang="el-GR" b="0" i="0" dirty="0">
                <a:solidFill>
                  <a:srgbClr val="303030"/>
                </a:solidFill>
                <a:effectLst/>
                <a:latin typeface="var(--ricos-custom-p-font-family,unset)"/>
              </a:rPr>
              <a:t> Κρύψιμο αντικειμένων κάτω από ή μέσα σε άλλα αντικείμενα ή επιφάνειες,</a:t>
            </a:r>
            <a:endParaRPr lang="en-US" b="0" i="0" dirty="0">
              <a:solidFill>
                <a:srgbClr val="303030"/>
              </a:solidFill>
              <a:effectLst/>
              <a:latin typeface="var(--ricos-custom-p-font-family,unset)"/>
            </a:endParaRPr>
          </a:p>
          <a:p>
            <a:pPr marL="0" indent="0" algn="l" fontAlgn="base">
              <a:buNone/>
            </a:pPr>
            <a:r>
              <a:rPr lang="el-GR" b="0" i="0" dirty="0">
                <a:solidFill>
                  <a:srgbClr val="303030"/>
                </a:solidFill>
                <a:effectLst/>
                <a:latin typeface="var(--ricos-custom-p-font-family,unset)"/>
              </a:rPr>
              <a:t> Περιτύλιξη / Τοποθέτηση αντικειμένων εντός πλαισίων </a:t>
            </a:r>
            <a:endParaRPr lang="el-GR" b="0"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Συνήθως επιλέγουν να κρύβονται ή να κρύβουν αντικείμενα, τα τοποθετούν μέσα σε τσάντες, τυλίγουν ή σκεπάζουν αντικείμενα, παίρνουν παιχνίδια στο κρεβάτι, χρησιμοποιούν τα παιχνίδια μέσα σε χώρο που έχουν οριοθετήσει, θάβουν αντικείμενα στην άμμο.</a:t>
            </a: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εξερευνά την ιδέα της απουσίας αλλά και των ορίων.</a:t>
            </a:r>
            <a:endParaRPr lang="el-GR" b="0" i="0" dirty="0">
              <a:solidFill>
                <a:srgbClr val="282936"/>
              </a:solidFill>
              <a:effectLst/>
              <a:latin typeface="var(--ricos-custom-p-font-family,unset)"/>
            </a:endParaRPr>
          </a:p>
          <a:p>
            <a:endParaRPr lang="en-US" dirty="0"/>
          </a:p>
        </p:txBody>
      </p:sp>
      <p:sp>
        <p:nvSpPr>
          <p:cNvPr id="4" name="Θέση αριθμού διαφάνειας 3">
            <a:extLst>
              <a:ext uri="{FF2B5EF4-FFF2-40B4-BE49-F238E27FC236}">
                <a16:creationId xmlns:a16="http://schemas.microsoft.com/office/drawing/2014/main" id="{345F5F9B-BB64-C9B0-8FBC-072CDE0EDFC8}"/>
              </a:ext>
            </a:extLst>
          </p:cNvPr>
          <p:cNvSpPr>
            <a:spLocks noGrp="1"/>
          </p:cNvSpPr>
          <p:nvPr>
            <p:ph type="sldNum" sz="quarter" idx="12"/>
          </p:nvPr>
        </p:nvSpPr>
        <p:spPr/>
        <p:txBody>
          <a:bodyPr/>
          <a:lstStyle/>
          <a:p>
            <a:fld id="{86AAA6DD-A541-4490-A3CA-83A4F81B28A8}" type="slidenum">
              <a:rPr lang="el-GR" smtClean="0"/>
              <a:pPr/>
              <a:t>19</a:t>
            </a:fld>
            <a:endParaRPr lang="el-GR"/>
          </a:p>
        </p:txBody>
      </p:sp>
    </p:spTree>
    <p:extLst>
      <p:ext uri="{BB962C8B-B14F-4D97-AF65-F5344CB8AC3E}">
        <p14:creationId xmlns:p14="http://schemas.microsoft.com/office/powerpoint/2010/main" val="318484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r>
              <a:rPr lang="el-GR" sz="3500" b="1" dirty="0">
                <a:effectLst>
                  <a:outerShdw blurRad="38100" dist="38100" dir="2700000" algn="tl">
                    <a:srgbClr val="C0C0C0"/>
                  </a:outerShdw>
                </a:effectLst>
              </a:rPr>
              <a:t>Ο δομικός </a:t>
            </a:r>
            <a:r>
              <a:rPr lang="en-US" sz="3500" b="1" dirty="0">
                <a:effectLst>
                  <a:outerShdw blurRad="38100" dist="38100" dir="2700000" algn="tl">
                    <a:srgbClr val="C0C0C0"/>
                  </a:outerShdw>
                </a:effectLst>
              </a:rPr>
              <a:t>(</a:t>
            </a:r>
            <a:r>
              <a:rPr lang="el-GR" sz="3500" b="1" dirty="0">
                <a:effectLst>
                  <a:outerShdw blurRad="38100" dist="38100" dir="2700000" algn="tl">
                    <a:srgbClr val="C0C0C0"/>
                  </a:outerShdw>
                </a:effectLst>
              </a:rPr>
              <a:t>γνωστικός)</a:t>
            </a:r>
            <a:r>
              <a:rPr lang="el-GR" sz="3500" b="1" dirty="0" err="1">
                <a:effectLst>
                  <a:outerShdw blurRad="38100" dist="38100" dir="2700000" algn="tl">
                    <a:srgbClr val="C0C0C0"/>
                  </a:outerShdw>
                </a:effectLst>
              </a:rPr>
              <a:t>εποικοδομισμός</a:t>
            </a:r>
            <a:r>
              <a:rPr lang="el-GR" sz="3500" b="1" dirty="0">
                <a:effectLst>
                  <a:outerShdw blurRad="38100" dist="38100" dir="2700000" algn="tl">
                    <a:srgbClr val="C0C0C0"/>
                  </a:outerShdw>
                </a:effectLst>
              </a:rPr>
              <a:t>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dirty="0">
              <a:effectLst>
                <a:outerShdw blurRad="38100" dist="38100" dir="2700000" algn="tl">
                  <a:srgbClr val="C0C0C0"/>
                </a:outerShdw>
              </a:effectLst>
              <a:latin typeface="Corbel" pitchFamily="34" charset="0"/>
            </a:endParaRPr>
          </a:p>
        </p:txBody>
      </p:sp>
      <p:sp>
        <p:nvSpPr>
          <p:cNvPr id="22531" name="Content Placeholder 2"/>
          <p:cNvSpPr>
            <a:spLocks noGrp="1"/>
          </p:cNvSpPr>
          <p:nvPr>
            <p:ph idx="1"/>
          </p:nvPr>
        </p:nvSpPr>
        <p:spPr>
          <a:xfrm>
            <a:off x="611188" y="1268413"/>
            <a:ext cx="8532812" cy="5040312"/>
          </a:xfrm>
        </p:spPr>
        <p:txBody>
          <a:bodyPr>
            <a:normAutofit lnSpcReduction="10000"/>
          </a:bodyPr>
          <a:lstStyle/>
          <a:p>
            <a:pPr>
              <a:buFont typeface="Wingdings 2" pitchFamily="18" charset="2"/>
              <a:buNone/>
            </a:pPr>
            <a:endParaRPr lang="el-GR" sz="2800" dirty="0">
              <a:latin typeface="Arial" charset="0"/>
            </a:endParaRPr>
          </a:p>
          <a:p>
            <a:pPr>
              <a:buFont typeface="Wingdings 2" pitchFamily="18" charset="2"/>
              <a:buNone/>
            </a:pPr>
            <a:endParaRPr lang="el-GR" sz="1600" dirty="0">
              <a:latin typeface="Arial" charset="0"/>
            </a:endParaRPr>
          </a:p>
          <a:p>
            <a:r>
              <a:rPr lang="el-GR" sz="2800" dirty="0"/>
              <a:t>τα παιδιά κατανοούν </a:t>
            </a:r>
            <a:r>
              <a:rPr lang="el-GR" sz="2800" dirty="0" err="1"/>
              <a:t>ό,τι</a:t>
            </a:r>
            <a:r>
              <a:rPr lang="el-GR" sz="2800" dirty="0"/>
              <a:t> ταιριάζει στη γνωστική τους δομή και αγνοούν κατά έναν υπέροχο τρόπο </a:t>
            </a:r>
            <a:r>
              <a:rPr lang="el-GR" sz="2800" dirty="0" err="1"/>
              <a:t>ό,τι</a:t>
            </a:r>
            <a:r>
              <a:rPr lang="el-GR" sz="2800" dirty="0"/>
              <a:t> την ξεπερνά</a:t>
            </a:r>
          </a:p>
          <a:p>
            <a:endParaRPr lang="el-GR" sz="2800" dirty="0"/>
          </a:p>
          <a:p>
            <a:endParaRPr lang="el-GR" sz="2800" dirty="0"/>
          </a:p>
          <a:p>
            <a:r>
              <a:rPr lang="el-GR" sz="2800" dirty="0"/>
              <a:t>Οι θέσεις του </a:t>
            </a:r>
            <a:r>
              <a:rPr lang="fr-FR" sz="2800" dirty="0"/>
              <a:t>Piaget </a:t>
            </a:r>
            <a:r>
              <a:rPr lang="el-GR" sz="2800" dirty="0"/>
              <a:t>έχουν επηρεάσει σημαντικά </a:t>
            </a:r>
            <a:br>
              <a:rPr lang="en-US" sz="2800" dirty="0">
                <a:latin typeface="Corbel" pitchFamily="34" charset="0"/>
              </a:rPr>
            </a:br>
            <a:r>
              <a:rPr lang="el-GR" sz="2800" dirty="0"/>
              <a:t>το σχεδιασμό εκπαιδευτικών εφαρμογών των ΤΠΕ </a:t>
            </a:r>
          </a:p>
          <a:p>
            <a:pPr lvl="1"/>
            <a:r>
              <a:rPr lang="el-GR" sz="2400" dirty="0"/>
              <a:t>Το πιο χαρακτηριστικό παράδειγμα το παιδαγωγικό ρεύμα της </a:t>
            </a:r>
            <a:r>
              <a:rPr lang="el-GR" sz="2400" b="1" i="1" dirty="0"/>
              <a:t>γλώσσας προγραμματισμού </a:t>
            </a:r>
            <a:r>
              <a:rPr lang="en-US" sz="2400" b="1" i="1" dirty="0"/>
              <a:t>Logo</a:t>
            </a:r>
            <a:r>
              <a:rPr lang="el-GR" sz="2400" b="1" dirty="0"/>
              <a:t> </a:t>
            </a:r>
            <a:br>
              <a:rPr lang="en-US" sz="2400" b="1" dirty="0">
                <a:latin typeface="Corbel" pitchFamily="34" charset="0"/>
              </a:rPr>
            </a:br>
            <a:r>
              <a:rPr lang="el-GR" sz="2400" dirty="0"/>
              <a:t>(</a:t>
            </a:r>
            <a:r>
              <a:rPr lang="en-US" sz="2400" dirty="0" err="1"/>
              <a:t>Papert</a:t>
            </a:r>
            <a:r>
              <a:rPr lang="el-GR" sz="2400" dirty="0"/>
              <a:t>, 1980)</a:t>
            </a:r>
            <a:endParaRPr lang="en-GB" sz="2400" i="1" dirty="0">
              <a:latin typeface="Arial" charset="0"/>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a:t>
            </a:fld>
            <a:endParaRPr lang="el-GR"/>
          </a:p>
        </p:txBody>
      </p:sp>
    </p:spTree>
    <p:extLst>
      <p:ext uri="{BB962C8B-B14F-4D97-AF65-F5344CB8AC3E}">
        <p14:creationId xmlns:p14="http://schemas.microsoft.com/office/powerpoint/2010/main" val="93028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27D181-D05F-47FE-3E35-97474905CD1C}"/>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195C891A-655C-E0F4-BCC3-DD0CA7AC7B6B}"/>
              </a:ext>
            </a:extLst>
          </p:cNvPr>
          <p:cNvSpPr>
            <a:spLocks noGrp="1"/>
          </p:cNvSpPr>
          <p:nvPr>
            <p:ph idx="1"/>
          </p:nvPr>
        </p:nvSpPr>
        <p:spPr/>
        <p:txBody>
          <a:bodyPr>
            <a:normAutofit fontScale="77500" lnSpcReduction="20000"/>
          </a:bodyPr>
          <a:lstStyle/>
          <a:p>
            <a:pPr marL="0" indent="0" algn="l" fontAlgn="base">
              <a:buNone/>
            </a:pPr>
            <a:r>
              <a:rPr lang="el-GR" sz="4100" b="1" i="0" dirty="0">
                <a:solidFill>
                  <a:srgbClr val="303030"/>
                </a:solidFill>
                <a:effectLst/>
                <a:latin typeface="var(--ricos-custom-p-font-family,unset)"/>
              </a:rPr>
              <a:t>Μεταφορά </a:t>
            </a:r>
          </a:p>
          <a:p>
            <a:pPr marL="0" indent="0" algn="l" fontAlgn="base">
              <a:buNone/>
            </a:pPr>
            <a:r>
              <a:rPr lang="el-GR" b="0" i="0" dirty="0">
                <a:solidFill>
                  <a:srgbClr val="303030"/>
                </a:solidFill>
                <a:effectLst/>
                <a:latin typeface="var(--ricos-custom-p-font-family,unset)"/>
              </a:rPr>
              <a:t>Μετακίνηση αντικειμένων από ένα σημείο σε άλλο </a:t>
            </a:r>
            <a:endParaRPr lang="el-GR" b="0"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Συνήθως επιλέγουν να φέρνουν αντικείμενα σε ενήλικες, μεταφέρουν νερό μεταξύ δοχείων, τοποθετούν αντικείμενα σε καλάθια ή τσάντες και τα μεταφέρουν.</a:t>
            </a: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αναπτύσσει αυτοπεποίθηση και ανεξαρτητοποιείται.</a:t>
            </a:r>
            <a:endParaRPr lang="el-GR" b="0" i="0" dirty="0">
              <a:solidFill>
                <a:srgbClr val="282936"/>
              </a:solidFill>
              <a:effectLst/>
              <a:latin typeface="var(--ricos-custom-p-font-family,unset)"/>
            </a:endParaRPr>
          </a:p>
          <a:p>
            <a:pPr marL="0" indent="0" algn="l" fontAlgn="base">
              <a:buNone/>
            </a:pPr>
            <a:br>
              <a:rPr lang="el-GR" b="0" i="0" dirty="0">
                <a:solidFill>
                  <a:srgbClr val="282936"/>
                </a:solidFill>
                <a:effectLst/>
                <a:latin typeface="var(--ricos-custom-p-font-family,unset)"/>
              </a:rPr>
            </a:br>
            <a:endParaRPr lang="el-GR" b="0" i="0" dirty="0">
              <a:solidFill>
                <a:srgbClr val="282936"/>
              </a:solidFill>
              <a:effectLst/>
              <a:latin typeface="var(--ricos-custom-p-font-family,unset)"/>
            </a:endParaRPr>
          </a:p>
          <a:p>
            <a:pPr algn="l" fontAlgn="base"/>
            <a:r>
              <a:rPr lang="el-GR" b="0" i="0" dirty="0">
                <a:solidFill>
                  <a:srgbClr val="303030"/>
                </a:solidFill>
                <a:effectLst/>
                <a:latin typeface="var(--ricos-custom-p-font-family,unset)"/>
              </a:rPr>
              <a:t>Επέκταση των παραπάνω στις αναζητήσεις του παιδιού είναι να βοηθήσει σε δουλειές του σπιτιού, στο σούπερ </a:t>
            </a:r>
            <a:r>
              <a:rPr lang="el-GR" b="0" i="0" dirty="0" err="1">
                <a:solidFill>
                  <a:srgbClr val="303030"/>
                </a:solidFill>
                <a:effectLst/>
                <a:latin typeface="var(--ricos-custom-p-font-family,unset)"/>
              </a:rPr>
              <a:t>μάρκετ</a:t>
            </a:r>
            <a:r>
              <a:rPr lang="el-GR" b="0" i="0" dirty="0">
                <a:solidFill>
                  <a:srgbClr val="303030"/>
                </a:solidFill>
                <a:effectLst/>
                <a:latin typeface="var(--ricos-custom-p-font-family,unset)"/>
              </a:rPr>
              <a:t>, στο άπλωμα ρούχων </a:t>
            </a:r>
            <a:r>
              <a:rPr lang="el-GR" b="0" i="0" dirty="0" err="1">
                <a:solidFill>
                  <a:srgbClr val="303030"/>
                </a:solidFill>
                <a:effectLst/>
                <a:latin typeface="var(--ricos-custom-p-font-family,unset)"/>
              </a:rPr>
              <a:t>κλπ</a:t>
            </a:r>
            <a:endParaRPr lang="el-GR" b="0" i="0" dirty="0">
              <a:solidFill>
                <a:srgbClr val="282936"/>
              </a:solidFill>
              <a:effectLst/>
              <a:latin typeface="var(--ricos-custom-p-font-family,unset)"/>
            </a:endParaRPr>
          </a:p>
          <a:p>
            <a:endParaRPr lang="en-US" dirty="0"/>
          </a:p>
        </p:txBody>
      </p:sp>
      <p:sp>
        <p:nvSpPr>
          <p:cNvPr id="4" name="Θέση αριθμού διαφάνειας 3">
            <a:extLst>
              <a:ext uri="{FF2B5EF4-FFF2-40B4-BE49-F238E27FC236}">
                <a16:creationId xmlns:a16="http://schemas.microsoft.com/office/drawing/2014/main" id="{40C4743B-72BF-24EC-F7AF-5642A7DC40FB}"/>
              </a:ext>
            </a:extLst>
          </p:cNvPr>
          <p:cNvSpPr>
            <a:spLocks noGrp="1"/>
          </p:cNvSpPr>
          <p:nvPr>
            <p:ph type="sldNum" sz="quarter" idx="12"/>
          </p:nvPr>
        </p:nvSpPr>
        <p:spPr/>
        <p:txBody>
          <a:bodyPr/>
          <a:lstStyle/>
          <a:p>
            <a:fld id="{86AAA6DD-A541-4490-A3CA-83A4F81B28A8}" type="slidenum">
              <a:rPr lang="el-GR" smtClean="0"/>
              <a:pPr/>
              <a:t>20</a:t>
            </a:fld>
            <a:endParaRPr lang="el-GR"/>
          </a:p>
        </p:txBody>
      </p:sp>
    </p:spTree>
    <p:extLst>
      <p:ext uri="{BB962C8B-B14F-4D97-AF65-F5344CB8AC3E}">
        <p14:creationId xmlns:p14="http://schemas.microsoft.com/office/powerpoint/2010/main" val="169576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FF3E8F-2DC6-2194-D560-D8E381CD6222}"/>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96226C30-A60C-3613-5C87-49EF9B21478E}"/>
              </a:ext>
            </a:extLst>
          </p:cNvPr>
          <p:cNvSpPr>
            <a:spLocks noGrp="1"/>
          </p:cNvSpPr>
          <p:nvPr>
            <p:ph idx="1"/>
          </p:nvPr>
        </p:nvSpPr>
        <p:spPr/>
        <p:txBody>
          <a:bodyPr>
            <a:normAutofit lnSpcReduction="10000"/>
          </a:bodyPr>
          <a:lstStyle/>
          <a:p>
            <a:pPr marL="0" indent="0" algn="l" fontAlgn="base">
              <a:buNone/>
            </a:pPr>
            <a:r>
              <a:rPr lang="el-GR" b="1" i="0" dirty="0" err="1">
                <a:solidFill>
                  <a:srgbClr val="303030"/>
                </a:solidFill>
                <a:effectLst/>
                <a:latin typeface="var(--ricos-custom-p-font-family,unset)"/>
              </a:rPr>
              <a:t>Connecting</a:t>
            </a:r>
            <a:r>
              <a:rPr lang="el-GR" b="1" i="0" dirty="0">
                <a:solidFill>
                  <a:srgbClr val="303030"/>
                </a:solidFill>
                <a:effectLst/>
                <a:latin typeface="var(--ricos-custom-p-font-family,unset)"/>
              </a:rPr>
              <a:t> (Σύνδεση)</a:t>
            </a:r>
          </a:p>
          <a:p>
            <a:pPr marL="0" indent="0" algn="l" fontAlgn="base">
              <a:buNone/>
            </a:pPr>
            <a:r>
              <a:rPr lang="el-GR" b="0" i="0" dirty="0">
                <a:solidFill>
                  <a:srgbClr val="303030"/>
                </a:solidFill>
                <a:effectLst/>
                <a:latin typeface="var(--ricos-custom-p-font-family,unset)"/>
              </a:rPr>
              <a:t> Ένωση/Επικόλληση αντικειμένων </a:t>
            </a:r>
            <a:endParaRPr lang="el-GR" b="0"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Συνήθως επιλέγουν να ενώνουν ράγες τρένου, να παίζουν με αυτοκόλλητα, </a:t>
            </a:r>
            <a:r>
              <a:rPr lang="el-GR" b="0" i="0" dirty="0" err="1">
                <a:solidFill>
                  <a:srgbClr val="303030"/>
                </a:solidFill>
                <a:effectLst/>
                <a:latin typeface="var(--ricos-custom-p-font-family,unset)"/>
              </a:rPr>
              <a:t>lego</a:t>
            </a:r>
            <a:r>
              <a:rPr lang="el-GR" b="0" i="0" dirty="0">
                <a:solidFill>
                  <a:srgbClr val="303030"/>
                </a:solidFill>
                <a:effectLst/>
                <a:latin typeface="var(--ricos-custom-p-font-family,unset)"/>
              </a:rPr>
              <a:t>, κύβους, ανοιγοκλείνουν καπάκια από μαρκαδόρους ή διάφορες συσκευασίες, φτιάχνουν παζλ, χτίζουν.</a:t>
            </a: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εξερευνά το πώς τα πράγματα συνδέονται μεταξύ τους.</a:t>
            </a:r>
            <a:endParaRPr lang="el-GR" b="0" i="0" dirty="0">
              <a:solidFill>
                <a:srgbClr val="282936"/>
              </a:solidFill>
              <a:effectLst/>
              <a:latin typeface="var(--ricos-custom-p-font-family,unset)"/>
            </a:endParaRPr>
          </a:p>
          <a:p>
            <a:endParaRPr lang="en-US" dirty="0"/>
          </a:p>
        </p:txBody>
      </p:sp>
      <p:sp>
        <p:nvSpPr>
          <p:cNvPr id="4" name="Θέση αριθμού διαφάνειας 3">
            <a:extLst>
              <a:ext uri="{FF2B5EF4-FFF2-40B4-BE49-F238E27FC236}">
                <a16:creationId xmlns:a16="http://schemas.microsoft.com/office/drawing/2014/main" id="{BEECD7EA-3533-8B21-B29D-FE0CE4322F10}"/>
              </a:ext>
            </a:extLst>
          </p:cNvPr>
          <p:cNvSpPr>
            <a:spLocks noGrp="1"/>
          </p:cNvSpPr>
          <p:nvPr>
            <p:ph type="sldNum" sz="quarter" idx="12"/>
          </p:nvPr>
        </p:nvSpPr>
        <p:spPr/>
        <p:txBody>
          <a:bodyPr/>
          <a:lstStyle/>
          <a:p>
            <a:fld id="{86AAA6DD-A541-4490-A3CA-83A4F81B28A8}" type="slidenum">
              <a:rPr lang="el-GR" smtClean="0"/>
              <a:pPr/>
              <a:t>21</a:t>
            </a:fld>
            <a:endParaRPr lang="el-GR"/>
          </a:p>
        </p:txBody>
      </p:sp>
    </p:spTree>
    <p:extLst>
      <p:ext uri="{BB962C8B-B14F-4D97-AF65-F5344CB8AC3E}">
        <p14:creationId xmlns:p14="http://schemas.microsoft.com/office/powerpoint/2010/main" val="365237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2698B-6700-3D61-45CF-9988EC64BBC6}"/>
              </a:ext>
            </a:extLst>
          </p:cNvPr>
          <p:cNvSpPr>
            <a:spLocks noGrp="1"/>
          </p:cNvSpPr>
          <p:nvPr>
            <p:ph type="title"/>
          </p:nvPr>
        </p:nvSpPr>
        <p:spPr/>
        <p:txBody>
          <a:bodyPr>
            <a:normAutofit/>
          </a:bodyPr>
          <a:lstStyle/>
          <a:p>
            <a:r>
              <a:rPr lang="el-GR" sz="3200" b="0" i="0" dirty="0">
                <a:solidFill>
                  <a:srgbClr val="303030"/>
                </a:solidFill>
                <a:effectLst/>
                <a:latin typeface="open sans condensed"/>
              </a:rPr>
              <a:t>Σχήματα που παρατηρούνται συχνότερα στο παιχνίδι των παιδιών </a:t>
            </a:r>
            <a:endParaRPr lang="en-US" sz="3200" dirty="0"/>
          </a:p>
        </p:txBody>
      </p:sp>
      <p:sp>
        <p:nvSpPr>
          <p:cNvPr id="3" name="Θέση περιεχομένου 2">
            <a:extLst>
              <a:ext uri="{FF2B5EF4-FFF2-40B4-BE49-F238E27FC236}">
                <a16:creationId xmlns:a16="http://schemas.microsoft.com/office/drawing/2014/main" id="{DB60815A-DAAB-9D57-BBB3-D1CCE1CED741}"/>
              </a:ext>
            </a:extLst>
          </p:cNvPr>
          <p:cNvSpPr>
            <a:spLocks noGrp="1"/>
          </p:cNvSpPr>
          <p:nvPr>
            <p:ph idx="1"/>
          </p:nvPr>
        </p:nvSpPr>
        <p:spPr/>
        <p:txBody>
          <a:bodyPr>
            <a:normAutofit fontScale="77500" lnSpcReduction="20000"/>
          </a:bodyPr>
          <a:lstStyle/>
          <a:p>
            <a:pPr marL="0" indent="0" algn="l" fontAlgn="base">
              <a:buNone/>
            </a:pPr>
            <a:r>
              <a:rPr lang="el-GR" sz="4600" b="1" i="0" dirty="0" err="1">
                <a:solidFill>
                  <a:srgbClr val="303030"/>
                </a:solidFill>
                <a:effectLst/>
                <a:latin typeface="var(--ricos-custom-p-font-family,unset)"/>
              </a:rPr>
              <a:t>Positioning</a:t>
            </a:r>
            <a:r>
              <a:rPr lang="el-GR" sz="4600" b="1" i="0" dirty="0">
                <a:solidFill>
                  <a:srgbClr val="303030"/>
                </a:solidFill>
                <a:effectLst/>
                <a:latin typeface="var(--ricos-custom-p-font-family,unset)"/>
              </a:rPr>
              <a:t> (Θέση)</a:t>
            </a:r>
          </a:p>
          <a:p>
            <a:pPr marL="0" indent="0" algn="l" fontAlgn="base">
              <a:buNone/>
            </a:pPr>
            <a:r>
              <a:rPr lang="el-GR" b="0" i="0" dirty="0">
                <a:solidFill>
                  <a:srgbClr val="303030"/>
                </a:solidFill>
                <a:effectLst/>
                <a:latin typeface="var(--ricos-custom-p-font-family,unset)"/>
              </a:rPr>
              <a:t>Τοποθέτηση αντικειμένων σε σειρά ή σε ομάδες </a:t>
            </a:r>
            <a:endParaRPr lang="el-GR" b="0" i="0" dirty="0">
              <a:solidFill>
                <a:srgbClr val="282936"/>
              </a:solidFill>
              <a:effectLst/>
              <a:latin typeface="var(--ricos-custom-p-font-family,unset)"/>
            </a:endParaRPr>
          </a:p>
          <a:p>
            <a:pPr algn="l" fontAlgn="base">
              <a:buFont typeface="Arial" panose="020B0604020202020204" pitchFamily="34" charset="0"/>
              <a:buChar char="•"/>
            </a:pPr>
            <a:r>
              <a:rPr lang="el-GR" b="0" i="0" dirty="0">
                <a:solidFill>
                  <a:srgbClr val="303030"/>
                </a:solidFill>
                <a:effectLst/>
                <a:latin typeface="var(--ricos-custom-p-font-family,unset)"/>
              </a:rPr>
              <a:t>Το πιο σύνηθες είναι η τοποθέτηση αντικειμένων σε σειρά (όπως αυτοκίνητα, ζώα, κ.α.) και η ομαδοποίηση αυτών.</a:t>
            </a:r>
            <a:endParaRPr lang="el-GR" b="0" i="0" dirty="0">
              <a:solidFill>
                <a:srgbClr val="282936"/>
              </a:solidFill>
              <a:effectLst/>
              <a:latin typeface="var(--ricos-custom-p-font-family,unset)"/>
            </a:endParaRPr>
          </a:p>
          <a:p>
            <a:pPr marL="0" indent="0" algn="l" fontAlgn="base">
              <a:buNone/>
            </a:pPr>
            <a:r>
              <a:rPr lang="el-GR" b="0" i="0" dirty="0">
                <a:solidFill>
                  <a:srgbClr val="303030"/>
                </a:solidFill>
                <a:effectLst/>
                <a:latin typeface="var(--ricos-custom-p-font-family,unset)"/>
              </a:rPr>
              <a:t>*Με αυτό το σχήμα το παιδί έρχεται σε επαφή με απλές μαθηματικές έννοιες.</a:t>
            </a:r>
            <a:endParaRPr lang="el-GR" b="0" i="0" dirty="0">
              <a:solidFill>
                <a:srgbClr val="282936"/>
              </a:solidFill>
              <a:effectLst/>
              <a:latin typeface="var(--ricos-custom-p-font-family,unset)"/>
            </a:endParaRPr>
          </a:p>
          <a:p>
            <a:pPr marL="0" indent="0" algn="l" fontAlgn="base">
              <a:buNone/>
            </a:pPr>
            <a:br>
              <a:rPr lang="el-GR" b="0" i="0" dirty="0">
                <a:solidFill>
                  <a:srgbClr val="282936"/>
                </a:solidFill>
                <a:effectLst/>
                <a:latin typeface="var(--ricos-custom-p-font-family,unset)"/>
              </a:rPr>
            </a:br>
            <a:endParaRPr lang="el-GR" b="0" i="0" dirty="0">
              <a:solidFill>
                <a:srgbClr val="282936"/>
              </a:solidFill>
              <a:effectLst/>
              <a:latin typeface="var(--ricos-custom-p-font-family,unset)"/>
            </a:endParaRPr>
          </a:p>
          <a:p>
            <a:pPr algn="l" fontAlgn="base"/>
            <a:r>
              <a:rPr lang="el-GR" b="0" i="0" dirty="0">
                <a:solidFill>
                  <a:srgbClr val="303030"/>
                </a:solidFill>
                <a:effectLst/>
                <a:latin typeface="var(--ricos-custom-p-font-family,unset)"/>
              </a:rPr>
              <a:t>Επέκταση των παραπάνω στις αναζητήσεις του παιδιού είναι η χρήση των  φυσικών υλικών (όπως φύλλα, πέτρες) για ομαδοποίηση, κατηγοριοποίηση, συσχέτιση, δημιουργία μοτίβων. </a:t>
            </a:r>
            <a:endParaRPr lang="en-US" dirty="0"/>
          </a:p>
        </p:txBody>
      </p:sp>
      <p:sp>
        <p:nvSpPr>
          <p:cNvPr id="4" name="Θέση αριθμού διαφάνειας 3">
            <a:extLst>
              <a:ext uri="{FF2B5EF4-FFF2-40B4-BE49-F238E27FC236}">
                <a16:creationId xmlns:a16="http://schemas.microsoft.com/office/drawing/2014/main" id="{E8D3CEAF-8228-E0E6-AFDB-6176864B80EF}"/>
              </a:ext>
            </a:extLst>
          </p:cNvPr>
          <p:cNvSpPr>
            <a:spLocks noGrp="1"/>
          </p:cNvSpPr>
          <p:nvPr>
            <p:ph type="sldNum" sz="quarter" idx="12"/>
          </p:nvPr>
        </p:nvSpPr>
        <p:spPr/>
        <p:txBody>
          <a:bodyPr/>
          <a:lstStyle/>
          <a:p>
            <a:fld id="{86AAA6DD-A541-4490-A3CA-83A4F81B28A8}" type="slidenum">
              <a:rPr lang="el-GR" smtClean="0"/>
              <a:pPr/>
              <a:t>22</a:t>
            </a:fld>
            <a:endParaRPr lang="el-GR"/>
          </a:p>
        </p:txBody>
      </p:sp>
    </p:spTree>
    <p:extLst>
      <p:ext uri="{BB962C8B-B14F-4D97-AF65-F5344CB8AC3E}">
        <p14:creationId xmlns:p14="http://schemas.microsoft.com/office/powerpoint/2010/main" val="111157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a:t>Πνευματική ανάπτυξη-</a:t>
            </a:r>
            <a:r>
              <a:rPr lang="el-GR" sz="4400" b="1" dirty="0"/>
              <a:t> Ρ</a:t>
            </a:r>
            <a:r>
              <a:rPr lang="en-US" sz="4400" b="1" dirty="0"/>
              <a:t>IAGET</a:t>
            </a:r>
            <a:endParaRPr lang="el-GR" dirty="0"/>
          </a:p>
        </p:txBody>
      </p:sp>
      <p:sp>
        <p:nvSpPr>
          <p:cNvPr id="3" name="2 - Θέση περιεχομένου"/>
          <p:cNvSpPr>
            <a:spLocks noGrp="1"/>
          </p:cNvSpPr>
          <p:nvPr>
            <p:ph sz="half" idx="1"/>
          </p:nvPr>
        </p:nvSpPr>
        <p:spPr>
          <a:xfrm>
            <a:off x="457200" y="1600200"/>
            <a:ext cx="4038600" cy="4525963"/>
          </a:xfrm>
        </p:spPr>
        <p:txBody>
          <a:bodyPr>
            <a:normAutofit/>
          </a:bodyPr>
          <a:lstStyle/>
          <a:p>
            <a:r>
              <a:rPr lang="el-GR" sz="3600" b="1" dirty="0"/>
              <a:t>Η διαρκής </a:t>
            </a:r>
            <a:r>
              <a:rPr lang="el-GR" sz="3600" b="1" u="sng" dirty="0"/>
              <a:t>μεταβολή </a:t>
            </a:r>
            <a:r>
              <a:rPr lang="el-GR" sz="3600" b="1" dirty="0"/>
              <a:t>των </a:t>
            </a:r>
            <a:r>
              <a:rPr lang="el-GR" sz="3600" b="1" u="sng" dirty="0"/>
              <a:t>σχημάτων</a:t>
            </a:r>
            <a:r>
              <a:rPr lang="el-GR" sz="3600" b="1" dirty="0"/>
              <a:t> συνιστά την πνευματική ανάπτυξη του ανθρώπου</a:t>
            </a:r>
          </a:p>
          <a:p>
            <a:endParaRPr lang="el-GR" dirty="0"/>
          </a:p>
        </p:txBody>
      </p:sp>
      <p:pic>
        <p:nvPicPr>
          <p:cNvPr id="6" name="Εικόνα 5" descr="Εικόνα που περιέχει σκίτσο/σχέδιο, τέχνη με γραμμές, τέχνη, ζωγραφιά&#10;&#10;Περιγραφή που δημιουργήθηκε αυτόματα">
            <a:extLst>
              <a:ext uri="{FF2B5EF4-FFF2-40B4-BE49-F238E27FC236}">
                <a16:creationId xmlns:a16="http://schemas.microsoft.com/office/drawing/2014/main" id="{153FA931-40BE-1A7F-FE84-9EB3A498D106}"/>
              </a:ext>
            </a:extLst>
          </p:cNvPr>
          <p:cNvPicPr>
            <a:picLocks noChangeAspect="1"/>
          </p:cNvPicPr>
          <p:nvPr/>
        </p:nvPicPr>
        <p:blipFill>
          <a:blip r:embed="rId2"/>
          <a:stretch>
            <a:fillRect/>
          </a:stretch>
        </p:blipFill>
        <p:spPr>
          <a:xfrm>
            <a:off x="4648200" y="2877012"/>
            <a:ext cx="4038600" cy="1972339"/>
          </a:xfrm>
          <a:prstGeom prst="rect">
            <a:avLst/>
          </a:prstGeom>
          <a:noFill/>
        </p:spPr>
      </p:pic>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143000"/>
          </a:xfrm>
        </p:spPr>
        <p:txBody>
          <a:bodyPr vert="horz" wrap="square" lIns="91440" tIns="45720" rIns="91440" bIns="45720" numCol="1" anchorCtr="0" compatLnSpc="1">
            <a:prstTxWarp prst="textNoShape">
              <a:avLst/>
            </a:prstTxWarp>
            <a:normAutofit/>
          </a:bodyPr>
          <a:lstStyle/>
          <a:p>
            <a:pPr algn="ctr"/>
            <a:r>
              <a:rPr lang="el-GR" sz="3500" b="1" dirty="0">
                <a:effectLst>
                  <a:outerShdw blurRad="38100" dist="38100" dir="2700000" algn="tl">
                    <a:srgbClr val="C0C0C0"/>
                  </a:outerShdw>
                </a:effectLst>
              </a:rPr>
              <a:t>Πνευματική ανάπτυξη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4579" name="Content Placeholder 2"/>
          <p:cNvSpPr>
            <a:spLocks noGrp="1"/>
          </p:cNvSpPr>
          <p:nvPr>
            <p:ph idx="1"/>
          </p:nvPr>
        </p:nvSpPr>
        <p:spPr>
          <a:xfrm>
            <a:off x="611188" y="1268413"/>
            <a:ext cx="8431212" cy="5040312"/>
          </a:xfrm>
        </p:spPr>
        <p:txBody>
          <a:bodyPr>
            <a:normAutofit fontScale="92500" lnSpcReduction="20000"/>
          </a:bodyPr>
          <a:lstStyle/>
          <a:p>
            <a:r>
              <a:rPr lang="el-GR" sz="2800" dirty="0"/>
              <a:t> </a:t>
            </a:r>
          </a:p>
          <a:p>
            <a:pPr lvl="1"/>
            <a:r>
              <a:rPr lang="el-GR" i="1" dirty="0">
                <a:solidFill>
                  <a:srgbClr val="FF0000"/>
                </a:solidFill>
              </a:rPr>
              <a:t>αφομοίωση</a:t>
            </a:r>
            <a:r>
              <a:rPr lang="el-GR" dirty="0">
                <a:solidFill>
                  <a:srgbClr val="FF0000"/>
                </a:solidFill>
              </a:rPr>
              <a:t> </a:t>
            </a:r>
            <a:endParaRPr lang="en-US" dirty="0">
              <a:solidFill>
                <a:srgbClr val="FF0000"/>
              </a:solidFill>
            </a:endParaRPr>
          </a:p>
          <a:p>
            <a:pPr lvl="1">
              <a:buNone/>
            </a:pPr>
            <a:r>
              <a:rPr lang="el-GR" dirty="0"/>
              <a:t>Όταν το παιδί ανταποκρίνεται σε μια νέα εμπειρία (</a:t>
            </a:r>
            <a:r>
              <a:rPr lang="el-GR" b="1" dirty="0"/>
              <a:t>νέο γεγονός</a:t>
            </a:r>
            <a:r>
              <a:rPr lang="el-GR" dirty="0"/>
              <a:t>, νέα πληροφορία, κλπ.) με τρόπο </a:t>
            </a:r>
            <a:r>
              <a:rPr lang="el-GR" b="1" dirty="0"/>
              <a:t>σύμφωνο</a:t>
            </a:r>
            <a:r>
              <a:rPr lang="el-GR" dirty="0"/>
              <a:t> με ένα σχήμα γνώσης (</a:t>
            </a:r>
            <a:r>
              <a:rPr lang="el-GR" b="1" dirty="0" err="1"/>
              <a:t>schema</a:t>
            </a:r>
            <a:r>
              <a:rPr lang="el-GR" b="1" dirty="0"/>
              <a:t>) που ήδη διαθέτει</a:t>
            </a:r>
            <a:endParaRPr lang="en-GB" b="1" dirty="0">
              <a:solidFill>
                <a:srgbClr val="FF0000"/>
              </a:solidFill>
            </a:endParaRPr>
          </a:p>
          <a:p>
            <a:pPr lvl="1"/>
            <a:r>
              <a:rPr lang="el-GR" dirty="0">
                <a:solidFill>
                  <a:srgbClr val="FF0000"/>
                </a:solidFill>
              </a:rPr>
              <a:t> </a:t>
            </a:r>
            <a:r>
              <a:rPr lang="el-GR" i="1" dirty="0">
                <a:solidFill>
                  <a:srgbClr val="FF0000"/>
                </a:solidFill>
              </a:rPr>
              <a:t>συμμόρφωση</a:t>
            </a:r>
            <a:r>
              <a:rPr lang="el-GR" dirty="0">
                <a:solidFill>
                  <a:srgbClr val="FF0000"/>
                </a:solidFill>
              </a:rPr>
              <a:t> </a:t>
            </a:r>
            <a:endParaRPr lang="en-US" dirty="0">
              <a:solidFill>
                <a:srgbClr val="FF0000"/>
              </a:solidFill>
            </a:endParaRPr>
          </a:p>
          <a:p>
            <a:pPr lvl="1">
              <a:buNone/>
            </a:pPr>
            <a:r>
              <a:rPr lang="el-GR" dirty="0"/>
              <a:t>Όταν το παιδί </a:t>
            </a:r>
            <a:r>
              <a:rPr lang="el-GR" b="1" dirty="0"/>
              <a:t>τροποποιεί </a:t>
            </a:r>
            <a:r>
              <a:rPr lang="el-GR" dirty="0"/>
              <a:t>ένα σχήμα γνώσης (</a:t>
            </a:r>
            <a:r>
              <a:rPr lang="el-GR" b="1" dirty="0" err="1"/>
              <a:t>schema</a:t>
            </a:r>
            <a:r>
              <a:rPr lang="el-GR" b="1" dirty="0"/>
              <a:t>) </a:t>
            </a:r>
            <a:r>
              <a:rPr lang="el-GR" dirty="0"/>
              <a:t>που ήδη διαθέτει ή σχηματίζει ένα νέο σχήμα </a:t>
            </a:r>
            <a:r>
              <a:rPr lang="el-GR" b="1" dirty="0"/>
              <a:t>για να κατανοήσει</a:t>
            </a:r>
            <a:r>
              <a:rPr lang="el-GR" dirty="0"/>
              <a:t> μια νέα εμπειρία (</a:t>
            </a:r>
            <a:r>
              <a:rPr lang="el-GR" b="1" dirty="0"/>
              <a:t>νέο γεγονός</a:t>
            </a:r>
            <a:r>
              <a:rPr lang="el-GR" dirty="0"/>
              <a:t>, νέα πληροφορία, κλπ.)</a:t>
            </a:r>
            <a:endParaRPr lang="en-GB" dirty="0">
              <a:solidFill>
                <a:srgbClr val="FF0000"/>
              </a:solidFill>
            </a:endParaRPr>
          </a:p>
          <a:p>
            <a:pPr lvl="1"/>
            <a:r>
              <a:rPr lang="el-GR" dirty="0">
                <a:solidFill>
                  <a:srgbClr val="FF0000"/>
                </a:solidFill>
              </a:rPr>
              <a:t> </a:t>
            </a:r>
            <a:r>
              <a:rPr lang="el-GR" i="1" dirty="0">
                <a:solidFill>
                  <a:srgbClr val="FF0000"/>
                </a:solidFill>
              </a:rPr>
              <a:t>προσαρμογή</a:t>
            </a:r>
            <a:r>
              <a:rPr lang="el-GR" dirty="0">
                <a:solidFill>
                  <a:srgbClr val="FF0000"/>
                </a:solidFill>
              </a:rPr>
              <a:t> </a:t>
            </a:r>
            <a:r>
              <a:rPr lang="en-US" dirty="0">
                <a:solidFill>
                  <a:srgbClr val="FF0000"/>
                </a:solidFill>
              </a:rPr>
              <a:t>(</a:t>
            </a:r>
            <a:r>
              <a:rPr lang="el-GR" dirty="0">
                <a:solidFill>
                  <a:srgbClr val="FF0000"/>
                </a:solidFill>
              </a:rPr>
              <a:t>αφομοίωση-συμμόρφωση)</a:t>
            </a:r>
            <a:endParaRPr lang="en-GB" dirty="0">
              <a:solidFill>
                <a:srgbClr val="FF0000"/>
              </a:solidFill>
            </a:endParaRPr>
          </a:p>
          <a:p>
            <a:pPr lvl="1"/>
            <a:r>
              <a:rPr lang="en-US" dirty="0">
                <a:solidFill>
                  <a:srgbClr val="FF0000"/>
                </a:solidFill>
              </a:rPr>
              <a:t>&gt;</a:t>
            </a:r>
            <a:r>
              <a:rPr lang="el-GR" dirty="0">
                <a:solidFill>
                  <a:srgbClr val="FF0000"/>
                </a:solidFill>
              </a:rPr>
              <a:t>το  νέο </a:t>
            </a:r>
            <a:r>
              <a:rPr lang="el-GR" i="1" u="sng" dirty="0">
                <a:solidFill>
                  <a:srgbClr val="FF0000"/>
                </a:solidFill>
              </a:rPr>
              <a:t>σχήμα</a:t>
            </a:r>
            <a:br>
              <a:rPr lang="en-US" i="1" u="sng" dirty="0">
                <a:solidFill>
                  <a:srgbClr val="FF0000"/>
                </a:solidFill>
                <a:latin typeface="Corbel" pitchFamily="34" charset="0"/>
              </a:rPr>
            </a:br>
            <a:endParaRPr lang="el-GR" i="1" u="sng"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«Παράδειγμα μεταβολής σχήματος» </a:t>
            </a:r>
          </a:p>
        </p:txBody>
      </p:sp>
      <p:sp>
        <p:nvSpPr>
          <p:cNvPr id="3" name="2 - Θέση περιεχομένου"/>
          <p:cNvSpPr>
            <a:spLocks noGrp="1"/>
          </p:cNvSpPr>
          <p:nvPr>
            <p:ph idx="1"/>
          </p:nvPr>
        </p:nvSpPr>
        <p:spPr/>
        <p:txBody>
          <a:bodyPr>
            <a:normAutofit fontScale="55000" lnSpcReduction="20000"/>
          </a:bodyPr>
          <a:lstStyle/>
          <a:p>
            <a:r>
              <a:rPr lang="el-GR" dirty="0"/>
              <a:t> </a:t>
            </a:r>
            <a:r>
              <a:rPr lang="el-GR" b="1" dirty="0"/>
              <a:t>Ένα σχήμα  μεταβάλλεται /προσαρμόζεται εύκολα καθώς το παιδί αλληλεπιδρά με το φυσικό και κοινωνικό περιβάλλον</a:t>
            </a:r>
            <a:r>
              <a:rPr lang="el-GR" dirty="0"/>
              <a:t> </a:t>
            </a:r>
            <a:r>
              <a:rPr lang="el-GR" b="1" dirty="0"/>
              <a:t>αποκτά νέες εμπειρίες και </a:t>
            </a:r>
            <a:r>
              <a:rPr lang="el-GR" b="1" dirty="0" err="1"/>
              <a:t>οκοδομεί</a:t>
            </a:r>
            <a:r>
              <a:rPr lang="el-GR" b="1" dirty="0"/>
              <a:t> την κατανόησή του για τον κόσμο </a:t>
            </a:r>
          </a:p>
          <a:p>
            <a:pPr>
              <a:buNone/>
            </a:pPr>
            <a:endParaRPr lang="el-GR" dirty="0"/>
          </a:p>
          <a:p>
            <a:pPr>
              <a:buNone/>
            </a:pPr>
            <a:r>
              <a:rPr lang="el-GR" dirty="0"/>
              <a:t>Πχ. ένα παιδί 3 ετών που πιστεύει πως ο ήλιος είναι «ζωντανός» ερμηνεύει την κίνηση του ήλιου ως εξής</a:t>
            </a:r>
          </a:p>
          <a:p>
            <a:pPr>
              <a:buNone/>
            </a:pPr>
            <a:endParaRPr lang="el-GR" dirty="0"/>
          </a:p>
          <a:p>
            <a:pPr>
              <a:buNone/>
            </a:pPr>
            <a:r>
              <a:rPr lang="el-GR" b="1" dirty="0"/>
              <a:t>σχήμα για την έννοια «ζωντανός»= «ζωντανό είναι καθετί που κινείται» </a:t>
            </a:r>
          </a:p>
          <a:p>
            <a:pPr>
              <a:buNone/>
            </a:pPr>
            <a:endParaRPr lang="el-GR" dirty="0"/>
          </a:p>
          <a:p>
            <a:pPr>
              <a:buNone/>
            </a:pPr>
            <a:r>
              <a:rPr lang="el-GR" dirty="0"/>
              <a:t>-- άρα αφού ο ήλιος κινείται (ανατολή-δύση κλπ.) είναι ζωντανός</a:t>
            </a:r>
            <a:r>
              <a:rPr lang="en-US" dirty="0"/>
              <a:t> </a:t>
            </a:r>
            <a:r>
              <a:rPr lang="el-GR" dirty="0"/>
              <a:t>(</a:t>
            </a:r>
            <a:r>
              <a:rPr lang="el-GR" dirty="0">
                <a:solidFill>
                  <a:srgbClr val="FF0000"/>
                </a:solidFill>
              </a:rPr>
              <a:t>ΑΦΟΜΟΙΩΣΗ</a:t>
            </a:r>
            <a:r>
              <a:rPr lang="el-GR" dirty="0"/>
              <a:t>)</a:t>
            </a:r>
          </a:p>
          <a:p>
            <a:pPr>
              <a:buNone/>
            </a:pPr>
            <a:endParaRPr lang="el-GR" dirty="0"/>
          </a:p>
          <a:p>
            <a:pPr>
              <a:buNone/>
            </a:pPr>
            <a:r>
              <a:rPr lang="el-GR" dirty="0"/>
              <a:t> Καθώς το παιδί αποκτά περισσότερες εμπειρίες για το σχήμα «ζωντανός» </a:t>
            </a:r>
            <a:r>
              <a:rPr lang="el-GR" b="1" dirty="0"/>
              <a:t>μεταβάλλει  το σχήμα αυτό προσθέτοντας το στοιχείο πως «ζωντανό είναι κάτι που αναπνέει</a:t>
            </a:r>
            <a:r>
              <a:rPr lang="el-GR" dirty="0"/>
              <a:t>»  άρα σύμφωνα με αυτό το ΝΈΟ σχήμα ο ήλιος παύει να είναι «ζωντανός» =</a:t>
            </a:r>
            <a:r>
              <a:rPr lang="el-GR" dirty="0">
                <a:solidFill>
                  <a:srgbClr val="FF0000"/>
                </a:solidFill>
              </a:rPr>
              <a:t>ΣΥΜΜΟΡΦΩΣΗ</a:t>
            </a:r>
            <a:endParaRPr lang="el-GR" dirty="0"/>
          </a:p>
          <a:p>
            <a:pPr>
              <a:buNone/>
            </a:pP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25</a:t>
            </a:fld>
            <a:endParaRPr lang="el-GR"/>
          </a:p>
        </p:txBody>
      </p:sp>
      <p:sp>
        <p:nvSpPr>
          <p:cNvPr id="5" name="Ορθογώνιο 4">
            <a:extLst>
              <a:ext uri="{FF2B5EF4-FFF2-40B4-BE49-F238E27FC236}">
                <a16:creationId xmlns:a16="http://schemas.microsoft.com/office/drawing/2014/main" id="{01812DB2-6EDF-E9F5-D9C8-FBFF1C65E70A}"/>
              </a:ext>
            </a:extLst>
          </p:cNvPr>
          <p:cNvSpPr/>
          <p:nvPr/>
        </p:nvSpPr>
        <p:spPr>
          <a:xfrm>
            <a:off x="539552" y="3356992"/>
            <a:ext cx="6840760" cy="5040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 κατακλείδι…..</a:t>
            </a:r>
          </a:p>
        </p:txBody>
      </p:sp>
      <p:pic>
        <p:nvPicPr>
          <p:cNvPr id="3" name="Picture 2"/>
          <p:cNvPicPr>
            <a:picLocks noChangeAspect="1" noChangeArrowheads="1"/>
          </p:cNvPicPr>
          <p:nvPr/>
        </p:nvPicPr>
        <p:blipFill>
          <a:blip r:embed="rId2" cstate="print"/>
          <a:srcRect/>
          <a:stretch>
            <a:fillRect/>
          </a:stretch>
        </p:blipFill>
        <p:spPr bwMode="auto">
          <a:xfrm>
            <a:off x="1691680" y="1772816"/>
            <a:ext cx="5953125" cy="4191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PIAGET</a:t>
            </a:r>
            <a:r>
              <a:rPr lang="el-GR" dirty="0"/>
              <a:t> ΚΑΙ ΣΧΟΛΕΙΟ</a:t>
            </a:r>
          </a:p>
        </p:txBody>
      </p:sp>
      <p:pic>
        <p:nvPicPr>
          <p:cNvPr id="3" name="Picture 2"/>
          <p:cNvPicPr>
            <a:picLocks noChangeAspect="1" noChangeArrowheads="1"/>
          </p:cNvPicPr>
          <p:nvPr/>
        </p:nvPicPr>
        <p:blipFill>
          <a:blip r:embed="rId2" cstate="print"/>
          <a:srcRect/>
          <a:stretch>
            <a:fillRect/>
          </a:stretch>
        </p:blipFill>
        <p:spPr bwMode="auto">
          <a:xfrm>
            <a:off x="1619672" y="1844824"/>
            <a:ext cx="5981700" cy="421005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ΚΡΙΤΙΚΗ ΘΕΩΡΙΑΣ </a:t>
            </a:r>
            <a:r>
              <a:rPr lang="en-US" dirty="0"/>
              <a:t>PIAGET</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endParaRPr lang="el-GR" dirty="0"/>
          </a:p>
          <a:p>
            <a:pPr>
              <a:buNone/>
            </a:pPr>
            <a:endParaRPr lang="el-GR" dirty="0"/>
          </a:p>
          <a:p>
            <a:pPr>
              <a:buNone/>
            </a:pPr>
            <a:r>
              <a:rPr lang="el-GR" dirty="0"/>
              <a:t> Το μεγαλύτερο μέρος της κριτικής που δέχτηκε η θεωρία του </a:t>
            </a:r>
            <a:r>
              <a:rPr lang="el-GR" dirty="0" err="1"/>
              <a:t>Piaget</a:t>
            </a:r>
            <a:r>
              <a:rPr lang="el-GR" dirty="0"/>
              <a:t> αφορούσε </a:t>
            </a:r>
            <a:r>
              <a:rPr lang="el-GR" b="1" dirty="0"/>
              <a:t>την ηλικιακή κατανομή </a:t>
            </a:r>
            <a:r>
              <a:rPr lang="el-GR" dirty="0"/>
              <a:t>των σταδίων, το αν όλοι μπορούν να φτάσουν στο τελευταίο στάδιο των τυπικών νοητικών ενεργειών και στο κατά πόσον η ανάπτυξη είναι αυθόρμητη</a:t>
            </a:r>
          </a:p>
          <a:p>
            <a:pPr>
              <a:buNone/>
            </a:pPr>
            <a:endParaRPr lang="el-GR" dirty="0"/>
          </a:p>
          <a:p>
            <a:pPr>
              <a:buNone/>
            </a:pPr>
            <a:endParaRPr lang="el-GR" dirty="0"/>
          </a:p>
          <a:p>
            <a:pPr>
              <a:buNone/>
            </a:pPr>
            <a:r>
              <a:rPr lang="el-GR" dirty="0"/>
              <a:t>Ο Αϊνστάιν είπε για τη θεωρία του </a:t>
            </a:r>
            <a:r>
              <a:rPr lang="el-GR" dirty="0" err="1"/>
              <a:t>Piaget</a:t>
            </a:r>
            <a:r>
              <a:rPr lang="el-GR" dirty="0"/>
              <a:t>: </a:t>
            </a:r>
          </a:p>
          <a:p>
            <a:endParaRPr lang="el-GR" dirty="0"/>
          </a:p>
          <a:p>
            <a:r>
              <a:rPr lang="el-GR" dirty="0"/>
              <a:t>Τόσο απλό, που μόνο μια ιδιοφυία θα μπορούσε να το είχε σκεφτεί".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3600" dirty="0"/>
              <a:t>Εκπαιδευτικές εφαρμογές των ΤΠΕ</a:t>
            </a:r>
            <a:r>
              <a:rPr lang="en-US" sz="3600" dirty="0"/>
              <a:t> </a:t>
            </a:r>
            <a:r>
              <a:rPr lang="el-GR" sz="3600" dirty="0"/>
              <a:t>και </a:t>
            </a:r>
            <a:br>
              <a:rPr lang="el-GR" sz="3500" b="1" dirty="0">
                <a:effectLst>
                  <a:outerShdw blurRad="38100" dist="38100" dir="2700000" algn="tl">
                    <a:srgbClr val="C0C0C0"/>
                  </a:outerShdw>
                </a:effectLst>
              </a:rPr>
            </a:b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6627" name="Content Placeholder 2"/>
          <p:cNvSpPr>
            <a:spLocks noGrp="1"/>
          </p:cNvSpPr>
          <p:nvPr>
            <p:ph idx="1"/>
          </p:nvPr>
        </p:nvSpPr>
        <p:spPr>
          <a:xfrm>
            <a:off x="649288" y="981075"/>
            <a:ext cx="8675687" cy="5876925"/>
          </a:xfrm>
        </p:spPr>
        <p:txBody>
          <a:bodyPr>
            <a:normAutofit/>
          </a:bodyPr>
          <a:lstStyle/>
          <a:p>
            <a:endParaRPr lang="el-GR" sz="2500" b="1" dirty="0"/>
          </a:p>
          <a:p>
            <a:r>
              <a:rPr lang="el-GR" sz="2500" b="1" dirty="0"/>
              <a:t>υποστηρίζουν την οικοδόμηση της γνώσης</a:t>
            </a:r>
            <a:endParaRPr lang="en-US" sz="2500" b="1" dirty="0"/>
          </a:p>
          <a:p>
            <a:pPr>
              <a:buNone/>
            </a:pPr>
            <a:r>
              <a:rPr lang="el-GR" sz="2500" dirty="0"/>
              <a:t> </a:t>
            </a:r>
            <a:br>
              <a:rPr lang="en-US" sz="2500" dirty="0">
                <a:latin typeface="Corbel" pitchFamily="34" charset="0"/>
              </a:rPr>
            </a:br>
            <a:endParaRPr lang="el-GR" sz="1200" dirty="0"/>
          </a:p>
          <a:p>
            <a:r>
              <a:rPr lang="el-GR" sz="2500" b="1" dirty="0"/>
              <a:t>επιτρέπουν διερευνήσεις</a:t>
            </a:r>
            <a:r>
              <a:rPr lang="el-GR" sz="2500" dirty="0"/>
              <a:t> </a:t>
            </a:r>
            <a:endParaRPr lang="en-US" sz="2500" dirty="0">
              <a:latin typeface="Arial" charset="0"/>
            </a:endParaRPr>
          </a:p>
          <a:p>
            <a:pPr>
              <a:buNone/>
            </a:pPr>
            <a:br>
              <a:rPr lang="en-US" sz="2500" dirty="0">
                <a:latin typeface="Corbel" pitchFamily="34" charset="0"/>
              </a:rPr>
            </a:br>
            <a:endParaRPr lang="el-GR" sz="1200" dirty="0"/>
          </a:p>
          <a:p>
            <a:r>
              <a:rPr lang="el-GR" sz="2500" b="1" dirty="0"/>
              <a:t> υποστηρίζουν τη μάθηση μέσω πράξης</a:t>
            </a:r>
            <a:r>
              <a:rPr lang="el-GR" sz="2500" dirty="0"/>
              <a:t> </a:t>
            </a:r>
            <a:endParaRPr lang="en-US" sz="2500" dirty="0"/>
          </a:p>
          <a:p>
            <a:pPr>
              <a:buNone/>
            </a:pPr>
            <a:r>
              <a:rPr lang="el-GR" sz="2500" dirty="0"/>
              <a:t>προσομοιώνοντας πραγματικά προβλήματα </a:t>
            </a:r>
            <a:r>
              <a:rPr lang="en-US" sz="2500" dirty="0"/>
              <a:t> </a:t>
            </a:r>
            <a:r>
              <a:rPr lang="el-GR" sz="2500" dirty="0"/>
              <a:t>και καταστάσεις </a:t>
            </a:r>
            <a:br>
              <a:rPr lang="en-US" sz="2500" dirty="0">
                <a:latin typeface="Corbel" pitchFamily="34" charset="0"/>
              </a:rPr>
            </a:br>
            <a:endParaRPr lang="el-GR" sz="1200" dirty="0"/>
          </a:p>
          <a:p>
            <a:pPr>
              <a:buNone/>
            </a:pPr>
            <a:r>
              <a:rPr lang="el-GR" sz="2500" dirty="0"/>
              <a:t>.</a:t>
            </a:r>
            <a:r>
              <a:rPr lang="el-GR" sz="2400" dirty="0"/>
              <a:t> </a:t>
            </a:r>
            <a:r>
              <a:rPr lang="el-GR" sz="2400" b="1" dirty="0"/>
              <a:t>Τα στάδια του </a:t>
            </a:r>
            <a:r>
              <a:rPr lang="en-US" sz="2400" b="1" dirty="0"/>
              <a:t>Piaget</a:t>
            </a:r>
            <a:r>
              <a:rPr lang="el-GR" sz="2400" b="1" dirty="0"/>
              <a:t> προσδιορίζουν</a:t>
            </a:r>
            <a:r>
              <a:rPr lang="el-GR" sz="2400" dirty="0">
                <a:latin typeface="Arial" charset="0"/>
              </a:rPr>
              <a:t>:</a:t>
            </a:r>
            <a:br>
              <a:rPr lang="el-GR" sz="2400" dirty="0">
                <a:latin typeface="Arial" charset="0"/>
              </a:rPr>
            </a:br>
            <a:r>
              <a:rPr lang="el-GR" sz="2400" dirty="0">
                <a:latin typeface="Arial" charset="0"/>
              </a:rPr>
              <a:t>- </a:t>
            </a:r>
            <a:r>
              <a:rPr lang="el-GR" sz="2400" b="1" dirty="0"/>
              <a:t>το περιεχόμενο </a:t>
            </a:r>
            <a:r>
              <a:rPr lang="el-GR" sz="2400" dirty="0"/>
              <a:t>των εννοιών και των δραστηριοτήτων που ένα εκπαιδευτικό λογισμικό μπορεί να περιέχει</a:t>
            </a:r>
            <a:br>
              <a:rPr lang="el-GR" sz="2400" dirty="0">
                <a:latin typeface="Arial" charset="0"/>
              </a:rPr>
            </a:br>
            <a:r>
              <a:rPr lang="el-GR" sz="2400" b="1" i="1" u="sng" dirty="0"/>
              <a:t>σε σχέση</a:t>
            </a:r>
            <a:r>
              <a:rPr lang="el-GR" sz="2400" b="1" dirty="0"/>
              <a:t> με την ηλικιακή ομάδα στην οποία απευθύνεται</a:t>
            </a:r>
            <a:r>
              <a:rPr lang="el-GR" sz="2400" dirty="0"/>
              <a:t>.</a:t>
            </a:r>
            <a:endParaRPr lang="en-GB" sz="2400" dirty="0"/>
          </a:p>
          <a:p>
            <a:pPr>
              <a:buNone/>
            </a:pPr>
            <a:r>
              <a:rPr lang="el-GR" sz="2400" dirty="0"/>
              <a:t>    </a:t>
            </a:r>
            <a:endParaRPr lang="en-GB" sz="2000"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76695-761B-7740-703D-72B88C7D2B30}"/>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PIAGET-</a:t>
            </a:r>
            <a:r>
              <a:rPr lang="el-GR" sz="3700" b="1"/>
              <a:t>ΔΟΜΙΚΟΣ ΕΠΟΙΚΟΔΟΜΙΣΜΟΣ</a:t>
            </a:r>
            <a:br>
              <a:rPr lang="en-US" sz="3700" b="1"/>
            </a:br>
            <a:endParaRPr lang="en-US" sz="3700"/>
          </a:p>
        </p:txBody>
      </p:sp>
      <p:sp>
        <p:nvSpPr>
          <p:cNvPr id="3" name="Θέση περιεχομένου 2">
            <a:extLst>
              <a:ext uri="{FF2B5EF4-FFF2-40B4-BE49-F238E27FC236}">
                <a16:creationId xmlns:a16="http://schemas.microsoft.com/office/drawing/2014/main" id="{561EB981-69A2-A677-1C74-8BB66972E3AD}"/>
              </a:ext>
            </a:extLst>
          </p:cNvPr>
          <p:cNvSpPr>
            <a:spLocks noGrp="1"/>
          </p:cNvSpPr>
          <p:nvPr>
            <p:ph sz="half" idx="1"/>
          </p:nvPr>
        </p:nvSpPr>
        <p:spPr>
          <a:xfrm>
            <a:off x="457200" y="1600200"/>
            <a:ext cx="4038600" cy="4525963"/>
          </a:xfrm>
        </p:spPr>
        <p:txBody>
          <a:bodyPr>
            <a:normAutofit/>
          </a:bodyPr>
          <a:lstStyle/>
          <a:p>
            <a:pPr marL="0" marR="0" indent="0">
              <a:lnSpc>
                <a:spcPct val="90000"/>
              </a:lnSpc>
              <a:spcAft>
                <a:spcPts val="800"/>
              </a:spcAft>
              <a:buNone/>
            </a:pPr>
            <a:r>
              <a:rPr lang="el-GR" sz="2400" kern="100" dirty="0">
                <a:effectLst/>
              </a:rPr>
              <a:t>ΤΙ ΕΙΝΑΙ ΓΝΩΣΗ?</a:t>
            </a:r>
            <a:endParaRPr lang="en-US" sz="2400" kern="100" dirty="0">
              <a:effectLst/>
            </a:endParaRPr>
          </a:p>
          <a:p>
            <a:pPr marL="0" marR="0">
              <a:lnSpc>
                <a:spcPct val="90000"/>
              </a:lnSpc>
              <a:spcAft>
                <a:spcPts val="800"/>
              </a:spcAft>
            </a:pPr>
            <a:r>
              <a:rPr lang="el-GR" sz="2400" kern="100" dirty="0">
                <a:effectLst/>
              </a:rPr>
              <a:t>δεν είναι μια απλή καταγραφή της πραγματικότητας αλλά μια εποικοδόμηση αυτής </a:t>
            </a:r>
            <a:endParaRPr lang="en-US" sz="2400" kern="100" dirty="0">
              <a:effectLst/>
            </a:endParaRPr>
          </a:p>
          <a:p>
            <a:pPr marL="0" marR="0" indent="0">
              <a:lnSpc>
                <a:spcPct val="90000"/>
              </a:lnSpc>
              <a:spcAft>
                <a:spcPts val="800"/>
              </a:spcAft>
              <a:buNone/>
            </a:pPr>
            <a:r>
              <a:rPr lang="el-GR" sz="2400" kern="100" dirty="0">
                <a:effectLst/>
              </a:rPr>
              <a:t> </a:t>
            </a:r>
            <a:endParaRPr lang="en-US" sz="2400" kern="100" dirty="0">
              <a:effectLst/>
            </a:endParaRPr>
          </a:p>
          <a:p>
            <a:pPr marL="0" marR="0" indent="0">
              <a:lnSpc>
                <a:spcPct val="90000"/>
              </a:lnSpc>
              <a:spcAft>
                <a:spcPts val="800"/>
              </a:spcAft>
              <a:buNone/>
            </a:pPr>
            <a:r>
              <a:rPr lang="el-GR" sz="2400" kern="100" dirty="0">
                <a:effectLst/>
              </a:rPr>
              <a:t>ΠΩΣ ΟΙΚΟΔΟΜΕΙΤΑΙ Η ΓΝΩΣΗ?</a:t>
            </a:r>
            <a:endParaRPr lang="en-US" sz="2400" kern="100" dirty="0">
              <a:effectLst/>
            </a:endParaRPr>
          </a:p>
          <a:p>
            <a:pPr marL="0" marR="0">
              <a:lnSpc>
                <a:spcPct val="90000"/>
              </a:lnSpc>
              <a:spcAft>
                <a:spcPts val="800"/>
              </a:spcAft>
            </a:pPr>
            <a:r>
              <a:rPr lang="el-GR" sz="2400" kern="100" dirty="0">
                <a:effectLst/>
              </a:rPr>
              <a:t>με βάση τις αναπαραστάσεις και την εμπειρία του ατόμου</a:t>
            </a:r>
            <a:endParaRPr lang="en-US" sz="2400" kern="100" dirty="0">
              <a:effectLst/>
            </a:endParaRPr>
          </a:p>
          <a:p>
            <a:pPr>
              <a:lnSpc>
                <a:spcPct val="90000"/>
              </a:lnSpc>
            </a:pPr>
            <a:endParaRPr lang="en-US" sz="2400" dirty="0"/>
          </a:p>
        </p:txBody>
      </p:sp>
      <p:pic>
        <p:nvPicPr>
          <p:cNvPr id="2052" name="Picture 4" descr="Ποιος είναι ο Jean Piaget – Έγκλημα και Τιμωρία/Crime and Punishment/Crime  et Châtiment/Delitto e castigo/Преступление и наказание">
            <a:extLst>
              <a:ext uri="{FF2B5EF4-FFF2-40B4-BE49-F238E27FC236}">
                <a16:creationId xmlns:a16="http://schemas.microsoft.com/office/drawing/2014/main" id="{52CBFAA6-F32D-177F-25B8-321C89299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30" r="2" b="12493"/>
          <a:stretch/>
        </p:blipFill>
        <p:spPr bwMode="auto">
          <a:xfrm>
            <a:off x="4648200" y="1600200"/>
            <a:ext cx="4038600" cy="4525963"/>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0B84FB6B-4D34-5839-2467-241B50BEA93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a:t>
            </a:fld>
            <a:endParaRPr lang="el-GR"/>
          </a:p>
        </p:txBody>
      </p:sp>
    </p:spTree>
    <p:extLst>
      <p:ext uri="{BB962C8B-B14F-4D97-AF65-F5344CB8AC3E}">
        <p14:creationId xmlns:p14="http://schemas.microsoft.com/office/powerpoint/2010/main" val="4139603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a:t>
            </a:r>
            <a:r>
              <a:rPr lang="el-GR" dirty="0"/>
              <a:t>-Ο Μικρόκοσμος της χελώνας</a:t>
            </a:r>
          </a:p>
        </p:txBody>
      </p:sp>
      <p:sp>
        <p:nvSpPr>
          <p:cNvPr id="3" name="2 - Θέση περιεχομένου"/>
          <p:cNvSpPr>
            <a:spLocks noGrp="1"/>
          </p:cNvSpPr>
          <p:nvPr>
            <p:ph idx="1"/>
          </p:nvPr>
        </p:nvSpPr>
        <p:spPr/>
        <p:txBody>
          <a:bodyPr>
            <a:normAutofit fontScale="92500"/>
          </a:bodyPr>
          <a:lstStyle/>
          <a:p>
            <a:r>
              <a:rPr lang="el-GR" dirty="0"/>
              <a:t>Η </a:t>
            </a:r>
            <a:r>
              <a:rPr lang="el-GR" dirty="0" err="1"/>
              <a:t>Logo</a:t>
            </a:r>
            <a:r>
              <a:rPr lang="el-GR" dirty="0"/>
              <a:t> αποτελούσε, και αποτελεί ακόμα, μια γλώσσα προγραμματισμού για εκπαιδευτικούς σκοπούς. Όταν </a:t>
            </a:r>
            <a:r>
              <a:rPr lang="el-GR" dirty="0" err="1"/>
              <a:t>πρωτοσχεδιάστηκε</a:t>
            </a:r>
            <a:r>
              <a:rPr lang="el-GR" dirty="0"/>
              <a:t> ήταν μια συναρτησιακή γλώσσα, βασισμένη στη </a:t>
            </a:r>
            <a:r>
              <a:rPr lang="el-GR" dirty="0" err="1"/>
              <a:t>Lisp</a:t>
            </a:r>
            <a:r>
              <a:rPr lang="el-GR" dirty="0"/>
              <a:t>. Αυτό δεν την εμπόδισε να χρησιμοποιηθεί στην εκπαίδευση, με κύριο στόχο του χρήστη-μαθητή να καθοδηγήσει μια </a:t>
            </a:r>
            <a:r>
              <a:rPr lang="el-GR" b="1" dirty="0"/>
              <a:t>χελώνα-ρομπότ στο χώρο</a:t>
            </a:r>
            <a:r>
              <a:rPr lang="el-GR" dirty="0"/>
              <a:t>. </a:t>
            </a:r>
            <a:endParaRPr lang="en-US" dirty="0"/>
          </a:p>
          <a:p>
            <a:r>
              <a:rPr lang="el-GR" dirty="0"/>
              <a:t>Το πρώτο </a:t>
            </a:r>
            <a:r>
              <a:rPr lang="el-GR" dirty="0" err="1"/>
              <a:t>χελωνορομπότ</a:t>
            </a:r>
            <a:r>
              <a:rPr lang="el-GR" dirty="0"/>
              <a:t> εδάφους κατασκευάστηκε στο MIT το 1969.</a:t>
            </a:r>
            <a:endParaRPr lang="en-US" dirty="0"/>
          </a:p>
          <a:p>
            <a:endParaRPr lang="en-US" dirty="0"/>
          </a:p>
          <a:p>
            <a:endParaRPr lang="en-US" dirty="0"/>
          </a:p>
          <a:p>
            <a:endParaRPr lang="en-US" dirty="0"/>
          </a:p>
          <a:p>
            <a:endParaRPr lang="en-US"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7D449AA-D7B3-DF36-6981-A07AC0916785}"/>
              </a:ext>
            </a:extLst>
          </p:cNvPr>
          <p:cNvSpPr>
            <a:spLocks noGrp="1"/>
          </p:cNvSpPr>
          <p:nvPr>
            <p:ph type="title"/>
          </p:nvPr>
        </p:nvSpPr>
        <p:spPr>
          <a:xfrm>
            <a:off x="457200" y="274638"/>
            <a:ext cx="8229600" cy="1143000"/>
          </a:xfrm>
        </p:spPr>
        <p:txBody>
          <a:bodyPr/>
          <a:lstStyle/>
          <a:p>
            <a:r>
              <a:rPr lang="el-GR" b="0" i="0" dirty="0">
                <a:solidFill>
                  <a:srgbClr val="000000"/>
                </a:solidFill>
                <a:effectLst/>
                <a:latin typeface="Helvetica Neue"/>
              </a:rPr>
              <a:t>Από το </a:t>
            </a:r>
            <a:r>
              <a:rPr lang="el-GR" b="0" i="0" dirty="0" err="1">
                <a:solidFill>
                  <a:srgbClr val="000000"/>
                </a:solidFill>
                <a:effectLst/>
                <a:latin typeface="Helvetica Neue"/>
              </a:rPr>
              <a:t>site</a:t>
            </a:r>
            <a:r>
              <a:rPr lang="el-GR" b="0" i="0" dirty="0">
                <a:solidFill>
                  <a:srgbClr val="000000"/>
                </a:solidFill>
                <a:effectLst/>
                <a:latin typeface="Helvetica Neue"/>
              </a:rPr>
              <a:t> του MIT </a:t>
            </a:r>
            <a:r>
              <a:rPr lang="el-GR" b="0" i="0" dirty="0" err="1">
                <a:solidFill>
                  <a:srgbClr val="000000"/>
                </a:solidFill>
                <a:effectLst/>
                <a:latin typeface="Helvetica Neue"/>
              </a:rPr>
              <a:t>Museum</a:t>
            </a:r>
            <a:r>
              <a:rPr lang="el-GR" b="0" i="0" dirty="0">
                <a:solidFill>
                  <a:srgbClr val="000000"/>
                </a:solidFill>
                <a:effectLst/>
                <a:latin typeface="Helvetica Neue"/>
              </a:rPr>
              <a:t>.</a:t>
            </a:r>
            <a:endParaRPr lang="en-US" dirty="0"/>
          </a:p>
        </p:txBody>
      </p:sp>
      <p:pic>
        <p:nvPicPr>
          <p:cNvPr id="5" name="Picture 2" descr="Picture">
            <a:extLst>
              <a:ext uri="{FF2B5EF4-FFF2-40B4-BE49-F238E27FC236}">
                <a16:creationId xmlns:a16="http://schemas.microsoft.com/office/drawing/2014/main" id="{96527EB6-0944-4A15-BA5C-2290EF0F0F5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224" r="2" b="24551"/>
          <a:stretch/>
        </p:blipFill>
        <p:spPr bwMode="auto">
          <a:xfrm>
            <a:off x="457200" y="1600200"/>
            <a:ext cx="8229600" cy="4525963"/>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DC4F626F-D66C-4BF3-9CAA-04155D651CF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31</a:t>
            </a:fld>
            <a:endParaRPr lang="el-GR"/>
          </a:p>
        </p:txBody>
      </p:sp>
    </p:spTree>
    <p:extLst>
      <p:ext uri="{BB962C8B-B14F-4D97-AF65-F5344CB8AC3E}">
        <p14:creationId xmlns:p14="http://schemas.microsoft.com/office/powerpoint/2010/main" val="338899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484E1B-3C29-4817-BCA6-9FAB35EBB215}"/>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63C4ED89-7C31-4371-8F1E-46811F36B157}"/>
              </a:ext>
            </a:extLst>
          </p:cNvPr>
          <p:cNvSpPr>
            <a:spLocks noGrp="1"/>
          </p:cNvSpPr>
          <p:nvPr>
            <p:ph idx="1"/>
          </p:nvPr>
        </p:nvSpPr>
        <p:spPr/>
        <p:txBody>
          <a:bodyPr>
            <a:normAutofit lnSpcReduction="10000"/>
          </a:bodyPr>
          <a:lstStyle/>
          <a:p>
            <a:r>
              <a:rPr lang="el-GR" dirty="0"/>
              <a:t>Αργότερο στα </a:t>
            </a:r>
            <a:r>
              <a:rPr lang="el-GR" dirty="0" err="1"/>
              <a:t>χελωνορομπότ</a:t>
            </a:r>
            <a:r>
              <a:rPr lang="el-GR" dirty="0"/>
              <a:t> προστέθηκε και ένα ενσωματωμένο πινέλο για τη δημιουργία σχεδίων σε ένα μεγάλο φύλλο χαρτιού. </a:t>
            </a:r>
            <a:endParaRPr lang="en-US" dirty="0"/>
          </a:p>
          <a:p>
            <a:r>
              <a:rPr lang="el-GR" dirty="0"/>
              <a:t>Γρήγορα, αυτές οι χελώνες εγκατέλειψαν την φυσική τους υπόσταση και μετατράπηκαν σε δρομείς (</a:t>
            </a:r>
            <a:r>
              <a:rPr lang="el-GR" dirty="0" err="1"/>
              <a:t>cursors</a:t>
            </a:r>
            <a:r>
              <a:rPr lang="el-GR" dirty="0"/>
              <a:t>) στις οθόνες υπολογιστών με τον χρήστη-μαθητή να δίνει οδηγίες-εντολές στη χελώνα για </a:t>
            </a:r>
            <a:r>
              <a:rPr lang="el-GR" b="1" dirty="0"/>
              <a:t>την κίνησή της και τη δημιουργία σχεδίων στην οθόνη</a:t>
            </a:r>
            <a:r>
              <a:rPr lang="el-GR" dirty="0"/>
              <a:t>.</a:t>
            </a:r>
          </a:p>
          <a:p>
            <a:endParaRPr lang="en-US" dirty="0"/>
          </a:p>
        </p:txBody>
      </p:sp>
      <p:sp>
        <p:nvSpPr>
          <p:cNvPr id="4" name="Θέση αριθμού διαφάνειας 3">
            <a:extLst>
              <a:ext uri="{FF2B5EF4-FFF2-40B4-BE49-F238E27FC236}">
                <a16:creationId xmlns:a16="http://schemas.microsoft.com/office/drawing/2014/main" id="{1967AFC2-72FD-4B5E-AAAA-34F0B5026F95}"/>
              </a:ext>
            </a:extLst>
          </p:cNvPr>
          <p:cNvSpPr>
            <a:spLocks noGrp="1"/>
          </p:cNvSpPr>
          <p:nvPr>
            <p:ph type="sldNum" sz="quarter" idx="12"/>
          </p:nvPr>
        </p:nvSpPr>
        <p:spPr/>
        <p:txBody>
          <a:bodyPr/>
          <a:lstStyle/>
          <a:p>
            <a:fld id="{86AAA6DD-A541-4490-A3CA-83A4F81B28A8}" type="slidenum">
              <a:rPr lang="el-GR" smtClean="0"/>
              <a:pPr/>
              <a:t>32</a:t>
            </a:fld>
            <a:endParaRPr lang="el-GR"/>
          </a:p>
        </p:txBody>
      </p:sp>
    </p:spTree>
    <p:extLst>
      <p:ext uri="{BB962C8B-B14F-4D97-AF65-F5344CB8AC3E}">
        <p14:creationId xmlns:p14="http://schemas.microsoft.com/office/powerpoint/2010/main" val="269406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8832D7-979B-77F1-75E1-155B655A1808}"/>
              </a:ext>
            </a:extLst>
          </p:cNvPr>
          <p:cNvSpPr>
            <a:spLocks noGrp="1"/>
          </p:cNvSpPr>
          <p:nvPr>
            <p:ph type="title"/>
          </p:nvPr>
        </p:nvSpPr>
        <p:spPr/>
        <p:txBody>
          <a:bodyPr/>
          <a:lstStyle/>
          <a:p>
            <a:r>
              <a:rPr lang="en-US" dirty="0"/>
              <a:t>Seymour </a:t>
            </a:r>
            <a:r>
              <a:rPr lang="en-US" dirty="0" err="1"/>
              <a:t>Papert</a:t>
            </a:r>
            <a:r>
              <a:rPr lang="en-US" dirty="0"/>
              <a:t> (1928-2016)</a:t>
            </a:r>
          </a:p>
        </p:txBody>
      </p:sp>
      <p:sp>
        <p:nvSpPr>
          <p:cNvPr id="3" name="Θέση περιεχομένου 2">
            <a:extLst>
              <a:ext uri="{FF2B5EF4-FFF2-40B4-BE49-F238E27FC236}">
                <a16:creationId xmlns:a16="http://schemas.microsoft.com/office/drawing/2014/main" id="{F8A9CD8F-2636-1C68-BCDC-FE6E63516A4E}"/>
              </a:ext>
            </a:extLst>
          </p:cNvPr>
          <p:cNvSpPr>
            <a:spLocks noGrp="1"/>
          </p:cNvSpPr>
          <p:nvPr>
            <p:ph idx="1"/>
          </p:nvPr>
        </p:nvSpPr>
        <p:spPr/>
        <p:txBody>
          <a:bodyPr>
            <a:normAutofit fontScale="85000" lnSpcReduction="10000"/>
          </a:bodyPr>
          <a:lstStyle/>
          <a:p>
            <a:pPr marL="0" indent="0">
              <a:buNone/>
            </a:pPr>
            <a:r>
              <a:rPr lang="el-GR" dirty="0"/>
              <a:t>καθηγητής στο MIT</a:t>
            </a:r>
          </a:p>
          <a:p>
            <a:r>
              <a:rPr lang="el-GR" dirty="0"/>
              <a:t> – Εργάστηκε τη δεκαετία του 1960 στη Γενεύη υπό τον </a:t>
            </a:r>
            <a:r>
              <a:rPr lang="el-GR" dirty="0" err="1"/>
              <a:t>Jean</a:t>
            </a:r>
            <a:r>
              <a:rPr lang="el-GR" dirty="0"/>
              <a:t> </a:t>
            </a:r>
            <a:r>
              <a:rPr lang="el-GR" dirty="0" err="1"/>
              <a:t>Piaget</a:t>
            </a:r>
            <a:endParaRPr lang="el-GR" dirty="0"/>
          </a:p>
          <a:p>
            <a:r>
              <a:rPr lang="el-GR" dirty="0"/>
              <a:t> – Ο </a:t>
            </a:r>
            <a:r>
              <a:rPr lang="el-GR" dirty="0" err="1"/>
              <a:t>Piaget</a:t>
            </a:r>
            <a:r>
              <a:rPr lang="el-GR" dirty="0"/>
              <a:t> είπε κάποτε ότι «</a:t>
            </a:r>
            <a:r>
              <a:rPr lang="el-GR" b="1" dirty="0"/>
              <a:t>κανείς δεν κατανοεί τόσο καλά τις ιδέες μου όσο ο </a:t>
            </a:r>
            <a:r>
              <a:rPr lang="el-GR" b="1" dirty="0" err="1"/>
              <a:t>Papert</a:t>
            </a:r>
            <a:r>
              <a:rPr lang="el-GR" dirty="0"/>
              <a:t>»</a:t>
            </a:r>
          </a:p>
          <a:p>
            <a:r>
              <a:rPr lang="el-GR" dirty="0"/>
              <a:t> – Ανέπτυξε τη γλώσσα προγραμματισμού LOGO το 1966</a:t>
            </a:r>
          </a:p>
          <a:p>
            <a:pPr marL="0" indent="0">
              <a:buNone/>
            </a:pPr>
            <a:r>
              <a:rPr lang="el-GR" dirty="0"/>
              <a:t> Συνέγραψε το βιβλίο “</a:t>
            </a:r>
            <a:r>
              <a:rPr lang="el-GR" dirty="0" err="1"/>
              <a:t>Mindstorms</a:t>
            </a:r>
            <a:r>
              <a:rPr lang="el-GR" dirty="0"/>
              <a:t>” όπου εξέθεσε τις απόψεις του για το πως η LOGO και ο προγραμματισμός μπορούν να επαναπροσδιορίσουν τη σχέση του παιδιού με τη γνώση</a:t>
            </a:r>
            <a:endParaRPr lang="en-US" dirty="0"/>
          </a:p>
        </p:txBody>
      </p:sp>
      <p:sp>
        <p:nvSpPr>
          <p:cNvPr id="4" name="Θέση αριθμού διαφάνειας 3">
            <a:extLst>
              <a:ext uri="{FF2B5EF4-FFF2-40B4-BE49-F238E27FC236}">
                <a16:creationId xmlns:a16="http://schemas.microsoft.com/office/drawing/2014/main" id="{5816E834-B0EA-8F00-CE6B-C5E0C5594CB4}"/>
              </a:ext>
            </a:extLst>
          </p:cNvPr>
          <p:cNvSpPr>
            <a:spLocks noGrp="1"/>
          </p:cNvSpPr>
          <p:nvPr>
            <p:ph type="sldNum" sz="quarter" idx="12"/>
          </p:nvPr>
        </p:nvSpPr>
        <p:spPr/>
        <p:txBody>
          <a:bodyPr/>
          <a:lstStyle/>
          <a:p>
            <a:fld id="{86AAA6DD-A541-4490-A3CA-83A4F81B28A8}" type="slidenum">
              <a:rPr lang="el-GR" smtClean="0"/>
              <a:pPr/>
              <a:t>33</a:t>
            </a:fld>
            <a:endParaRPr lang="el-GR"/>
          </a:p>
        </p:txBody>
      </p:sp>
    </p:spTree>
    <p:extLst>
      <p:ext uri="{BB962C8B-B14F-4D97-AF65-F5344CB8AC3E}">
        <p14:creationId xmlns:p14="http://schemas.microsoft.com/office/powerpoint/2010/main" val="2903482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ό τη χελώνα εδάφους του S.Papert και τη LOGO στην πληθώρα των  «Εκπαιδευτικών Ρομπότ» και των προγραμματιστικών περιβαλλόντων - Ελληνική  Πύλη Παιδείας">
            <a:extLst>
              <a:ext uri="{FF2B5EF4-FFF2-40B4-BE49-F238E27FC236}">
                <a16:creationId xmlns:a16="http://schemas.microsoft.com/office/drawing/2014/main" id="{D0B9F555-6D03-45CC-8AFB-69F9E8455C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404664"/>
            <a:ext cx="8963025" cy="6048672"/>
          </a:xfrm>
          <a:prstGeom prst="rect">
            <a:avLst/>
          </a:prstGeom>
          <a:solidFill>
            <a:srgbClr val="FFFFFF"/>
          </a:solidFill>
        </p:spPr>
      </p:pic>
      <p:sp>
        <p:nvSpPr>
          <p:cNvPr id="4" name="Θέση αριθμού διαφάνειας 3" hidden="1">
            <a:extLst>
              <a:ext uri="{FF2B5EF4-FFF2-40B4-BE49-F238E27FC236}">
                <a16:creationId xmlns:a16="http://schemas.microsoft.com/office/drawing/2014/main" id="{FEE9FDD8-5966-4774-80CB-46BC6DFA4332}"/>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34</a:t>
            </a:fld>
            <a:endParaRPr lang="el-GR"/>
          </a:p>
        </p:txBody>
      </p:sp>
    </p:spTree>
    <p:extLst>
      <p:ext uri="{BB962C8B-B14F-4D97-AF65-F5344CB8AC3E}">
        <p14:creationId xmlns:p14="http://schemas.microsoft.com/office/powerpoint/2010/main" val="2096549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LOGO-PIAGET-PAPERT</a:t>
            </a:r>
            <a:endParaRPr lang="el-GR" dirty="0"/>
          </a:p>
        </p:txBody>
      </p:sp>
      <p:sp>
        <p:nvSpPr>
          <p:cNvPr id="3" name="2 - Θέση περιεχομένου"/>
          <p:cNvSpPr>
            <a:spLocks noGrp="1"/>
          </p:cNvSpPr>
          <p:nvPr>
            <p:ph idx="1"/>
          </p:nvPr>
        </p:nvSpPr>
        <p:spPr>
          <a:xfrm>
            <a:off x="457200" y="1600200"/>
            <a:ext cx="8329642" cy="4525963"/>
          </a:xfrm>
        </p:spPr>
        <p:txBody>
          <a:bodyPr>
            <a:normAutofit fontScale="70000" lnSpcReduction="20000"/>
          </a:bodyPr>
          <a:lstStyle/>
          <a:p>
            <a:r>
              <a:rPr lang="el-GR" dirty="0"/>
              <a:t>Σύμφωνα με τον  </a:t>
            </a:r>
            <a:r>
              <a:rPr lang="el-GR" dirty="0" err="1"/>
              <a:t>Piaget</a:t>
            </a:r>
            <a:r>
              <a:rPr lang="el-GR" dirty="0"/>
              <a:t>, η μάθηση προκύπτει όταν με βάση τις εμπειρίες μας κατασκευάζουμε τη δική μας κατανόηση για τον κόσμο στον οποίο ζούμε. </a:t>
            </a:r>
            <a:endParaRPr lang="en-US" dirty="0"/>
          </a:p>
          <a:p>
            <a:r>
              <a:rPr lang="el-GR" dirty="0"/>
              <a:t>Καθένας δημιουργεί τους δικούς του κανόνες και νοητικά Σχήματα και η μάθηση προκύπτει ως προσαρμογή αυτών των σχημάτων για την αφομοίωση των νέων εμπειριών.</a:t>
            </a:r>
          </a:p>
          <a:p>
            <a:r>
              <a:rPr lang="el-GR" dirty="0"/>
              <a:t> Εφαρμόζοντας τη θεωρία του κονστρουκτιβισμού στην παιδαγωγική επιστήμη προέκυψε ο </a:t>
            </a:r>
            <a:r>
              <a:rPr lang="el-GR" b="1" dirty="0"/>
              <a:t>κονστρουκτιονισμός</a:t>
            </a:r>
            <a:r>
              <a:rPr lang="el-GR" dirty="0"/>
              <a:t> (</a:t>
            </a:r>
            <a:r>
              <a:rPr lang="el-GR" dirty="0" err="1"/>
              <a:t>constructionism</a:t>
            </a:r>
            <a:r>
              <a:rPr lang="el-GR" dirty="0"/>
              <a:t>) με πρωτεργάτη τον </a:t>
            </a:r>
            <a:r>
              <a:rPr lang="el-GR" dirty="0" err="1"/>
              <a:t>Seymour</a:t>
            </a:r>
            <a:r>
              <a:rPr lang="el-GR" dirty="0"/>
              <a:t> </a:t>
            </a:r>
            <a:r>
              <a:rPr lang="el-GR" b="1" dirty="0" err="1"/>
              <a:t>Papert</a:t>
            </a:r>
            <a:r>
              <a:rPr lang="el-GR" dirty="0"/>
              <a:t> </a:t>
            </a:r>
            <a:r>
              <a:rPr lang="en-US" dirty="0"/>
              <a:t>(</a:t>
            </a:r>
            <a:r>
              <a:rPr lang="el-GR" dirty="0"/>
              <a:t>Διευθυντής του </a:t>
            </a:r>
            <a:r>
              <a:rPr lang="el-GR" dirty="0" err="1"/>
              <a:t>Media</a:t>
            </a:r>
            <a:r>
              <a:rPr lang="el-GR" dirty="0"/>
              <a:t> </a:t>
            </a:r>
            <a:r>
              <a:rPr lang="el-GR" dirty="0" err="1"/>
              <a:t>Lab</a:t>
            </a:r>
            <a:r>
              <a:rPr lang="el-GR" dirty="0"/>
              <a:t>, MIT</a:t>
            </a:r>
            <a:r>
              <a:rPr lang="en-US" dirty="0"/>
              <a:t>)</a:t>
            </a:r>
            <a:r>
              <a:rPr lang="el-GR" dirty="0"/>
              <a:t> </a:t>
            </a:r>
            <a:r>
              <a:rPr lang="el-GR" b="1" dirty="0"/>
              <a:t>δημιουργού</a:t>
            </a:r>
            <a:r>
              <a:rPr lang="el-GR" dirty="0"/>
              <a:t> της </a:t>
            </a:r>
            <a:r>
              <a:rPr lang="el-GR" b="1" dirty="0" err="1"/>
              <a:t>Logo</a:t>
            </a:r>
            <a:r>
              <a:rPr lang="el-GR" dirty="0"/>
              <a:t> και κατά κάποιο τρόπο μαθητή του </a:t>
            </a:r>
            <a:r>
              <a:rPr lang="el-GR" dirty="0" err="1"/>
              <a:t>Piaget</a:t>
            </a:r>
            <a:r>
              <a:rPr lang="el-GR" dirty="0"/>
              <a:t> (συνεργάστηκαν μαζί). Σύμφωνα με τον </a:t>
            </a:r>
            <a:r>
              <a:rPr lang="el-GR" dirty="0" err="1"/>
              <a:t>κονστρουκτιονισμό</a:t>
            </a:r>
            <a:r>
              <a:rPr lang="el-GR" dirty="0"/>
              <a:t> </a:t>
            </a:r>
            <a:r>
              <a:rPr lang="el-GR" b="1" dirty="0"/>
              <a:t>η μάθηση μπορεί να συμβεί πιο αποδοτικά όταν οι άνθρωποι εμπλέκονται ενεργά στη διαδικασία κατασκευάζοντας απτά αντικείμενα του πραγματικού κόσμου</a:t>
            </a:r>
            <a:endParaRPr lang="el-GR"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442A4A9-C319-E738-5DF5-AE7A09D00DA9}"/>
              </a:ext>
            </a:extLst>
          </p:cNvPr>
          <p:cNvSpPr>
            <a:spLocks noGrp="1"/>
          </p:cNvSpPr>
          <p:nvPr>
            <p:ph type="title"/>
          </p:nvPr>
        </p:nvSpPr>
        <p:spPr>
          <a:xfrm>
            <a:off x="457200" y="274638"/>
            <a:ext cx="8229600" cy="1143000"/>
          </a:xfrm>
        </p:spPr>
        <p:txBody>
          <a:bodyPr/>
          <a:lstStyle/>
          <a:p>
            <a:r>
              <a:rPr lang="el-GR" b="1" dirty="0"/>
              <a:t>Κονστρουκτιονισμός</a:t>
            </a:r>
            <a:r>
              <a:rPr lang="en-US" b="1" dirty="0"/>
              <a:t>-</a:t>
            </a:r>
            <a:r>
              <a:rPr lang="en-US" b="1" dirty="0" err="1"/>
              <a:t>Papert</a:t>
            </a:r>
            <a:endParaRPr lang="en-US" dirty="0"/>
          </a:p>
        </p:txBody>
      </p:sp>
      <p:pic>
        <p:nvPicPr>
          <p:cNvPr id="6" name="Θέση περιεχομένου 5"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2C6A4798-2E9A-428B-3DFB-B525ACA0B922}"/>
              </a:ext>
            </a:extLst>
          </p:cNvPr>
          <p:cNvPicPr>
            <a:picLocks noGrp="1" noChangeAspect="1"/>
          </p:cNvPicPr>
          <p:nvPr>
            <p:ph idx="1"/>
          </p:nvPr>
        </p:nvPicPr>
        <p:blipFill>
          <a:blip r:embed="rId2"/>
          <a:stretch>
            <a:fillRect/>
          </a:stretch>
        </p:blipFill>
        <p:spPr>
          <a:xfrm>
            <a:off x="457200" y="1805781"/>
            <a:ext cx="8229600" cy="4114800"/>
          </a:xfrm>
          <a:noFill/>
        </p:spPr>
      </p:pic>
      <p:sp>
        <p:nvSpPr>
          <p:cNvPr id="4" name="Θέση αριθμού διαφάνειας 3">
            <a:extLst>
              <a:ext uri="{FF2B5EF4-FFF2-40B4-BE49-F238E27FC236}">
                <a16:creationId xmlns:a16="http://schemas.microsoft.com/office/drawing/2014/main" id="{375CCF15-A2FB-37A6-872D-91AFAD4B0AE4}"/>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36</a:t>
            </a:fld>
            <a:endParaRPr lang="el-GR"/>
          </a:p>
        </p:txBody>
      </p:sp>
    </p:spTree>
    <p:extLst>
      <p:ext uri="{BB962C8B-B14F-4D97-AF65-F5344CB8AC3E}">
        <p14:creationId xmlns:p14="http://schemas.microsoft.com/office/powerpoint/2010/main" val="3628747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 </a:t>
            </a:r>
            <a:r>
              <a:rPr lang="en-US" dirty="0" err="1"/>
              <a:t>vs</a:t>
            </a:r>
            <a:r>
              <a:rPr lang="en-US" dirty="0"/>
              <a:t> Scratch</a:t>
            </a:r>
            <a:endParaRPr lang="el-GR" dirty="0"/>
          </a:p>
        </p:txBody>
      </p:sp>
      <p:sp>
        <p:nvSpPr>
          <p:cNvPr id="3" name="2 - Θέση περιεχομένου"/>
          <p:cNvSpPr>
            <a:spLocks noGrp="1"/>
          </p:cNvSpPr>
          <p:nvPr>
            <p:ph idx="1"/>
          </p:nvPr>
        </p:nvSpPr>
        <p:spPr/>
        <p:txBody>
          <a:bodyPr>
            <a:normAutofit/>
          </a:bodyPr>
          <a:lstStyle/>
          <a:p>
            <a:pPr>
              <a:buNone/>
            </a:pPr>
            <a:r>
              <a:rPr lang="el-GR" dirty="0"/>
              <a:t>     </a:t>
            </a:r>
            <a:r>
              <a:rPr lang="el-GR" dirty="0" err="1"/>
              <a:t>Οταν</a:t>
            </a:r>
            <a:r>
              <a:rPr lang="el-GR" dirty="0"/>
              <a:t>   δημιουργήθηκε η γλώσσα προγραμματισμού </a:t>
            </a:r>
            <a:r>
              <a:rPr lang="el-GR" dirty="0" err="1"/>
              <a:t>Logo</a:t>
            </a:r>
            <a:r>
              <a:rPr lang="el-GR" dirty="0"/>
              <a:t>, τα γραφικά περιβάλλοντα ήταν σχεδόν ανύπαρκτα, η σύνθεση ήχων και μουσικής υπήρχε κυρίως στο μυαλό των οραματιστών ενώ η ιδέα της κίνησης (</a:t>
            </a:r>
            <a:r>
              <a:rPr lang="el-GR" dirty="0" err="1"/>
              <a:t>animation</a:t>
            </a:r>
            <a:r>
              <a:rPr lang="el-GR" dirty="0"/>
              <a:t>) περιοριζόταν σε απτά αντικείμενα του πραγματικού κόσμου και όχι σε ψηφιακές εικόνες. Την </a:t>
            </a:r>
            <a:r>
              <a:rPr lang="en-US" dirty="0"/>
              <a:t>logo </a:t>
            </a:r>
            <a:r>
              <a:rPr lang="el-GR" dirty="0"/>
              <a:t>σήμερα αντικαθιστά το </a:t>
            </a:r>
            <a:r>
              <a:rPr lang="en-US" dirty="0"/>
              <a:t>Scratch</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lstStyle/>
          <a:p>
            <a:r>
              <a:rPr lang="en-US" dirty="0"/>
              <a:t>Scratch</a:t>
            </a:r>
            <a:r>
              <a:rPr lang="el-GR" dirty="0"/>
              <a:t>-Ο Μικρόκοσμος της γάτας</a:t>
            </a:r>
          </a:p>
        </p:txBody>
      </p:sp>
      <p:sp>
        <p:nvSpPr>
          <p:cNvPr id="3" name="2 - Θέση περιεχομένου"/>
          <p:cNvSpPr>
            <a:spLocks noGrp="1"/>
          </p:cNvSpPr>
          <p:nvPr>
            <p:ph idx="1"/>
          </p:nvPr>
        </p:nvSpPr>
        <p:spPr/>
        <p:txBody>
          <a:bodyPr>
            <a:normAutofit fontScale="92500" lnSpcReduction="20000"/>
          </a:bodyPr>
          <a:lstStyle/>
          <a:p>
            <a:r>
              <a:rPr lang="en-US" dirty="0"/>
              <a:t>M</a:t>
            </a:r>
            <a:r>
              <a:rPr lang="el-GR" dirty="0"/>
              <a:t>ε το </a:t>
            </a:r>
            <a:r>
              <a:rPr lang="el-GR" dirty="0" err="1"/>
              <a:t>Scratch</a:t>
            </a:r>
            <a:r>
              <a:rPr lang="el-GR" dirty="0"/>
              <a:t> , οι μαθητές μαθαίνουν καλύτερα όταν εμπλέκονται ενεργά στον σχεδιασμό, τη δημιουργία και την εφεύρεση πραγμάτων. Σκοπός είναι η μάθηση να προκύπτει μέσα από ένα διασκεδαστικό στυλ, όπως στο νηπιαγωγείο, και μέσα από μια διαδικασία σχεδίασης, δημιουργίας, πειραματισμού και εξερεύνησης.</a:t>
            </a:r>
          </a:p>
          <a:p>
            <a:r>
              <a:rPr lang="el-GR" b="1" dirty="0"/>
              <a:t> Με το </a:t>
            </a:r>
            <a:r>
              <a:rPr lang="el-GR" b="1" dirty="0" err="1"/>
              <a:t>Scratch</a:t>
            </a:r>
            <a:r>
              <a:rPr lang="el-GR" b="1" dirty="0"/>
              <a:t> δίνουμε την ευκαιρία στα παιδιά να μεγαλώσουν μαθαίνοντας πως να σχεδιάζουν, να δημιουργούν και να εκφράζονται.</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Scratch-O M</a:t>
            </a:r>
            <a:r>
              <a:rPr lang="el-GR" dirty="0" err="1"/>
              <a:t>ικρόκοσμος</a:t>
            </a:r>
            <a:r>
              <a:rPr lang="el-GR" dirty="0"/>
              <a:t> της γάτας</a:t>
            </a:r>
          </a:p>
        </p:txBody>
      </p:sp>
      <p:sp>
        <p:nvSpPr>
          <p:cNvPr id="3" name="2 - Θέση περιεχομένου"/>
          <p:cNvSpPr>
            <a:spLocks noGrp="1"/>
          </p:cNvSpPr>
          <p:nvPr>
            <p:ph idx="1"/>
          </p:nvPr>
        </p:nvSpPr>
        <p:spPr/>
        <p:txBody>
          <a:bodyPr>
            <a:normAutofit fontScale="92500" lnSpcReduction="20000"/>
          </a:bodyPr>
          <a:lstStyle/>
          <a:p>
            <a:r>
              <a:rPr lang="el-GR" dirty="0"/>
              <a:t>Οι μαθητές χειριζόμενοι τα αντικείμενα, εκτελούν διάφορες διαδικασίες προκειμένου να ανακαλύψουν τις ιδιότητες του μικρόκοσμου και να κατανοήσουν το σύστημα στο σύνολό του.</a:t>
            </a:r>
          </a:p>
          <a:p>
            <a:r>
              <a:rPr lang="el-GR" dirty="0"/>
              <a:t>Κατά μια έννοια λοιπόν πρόκειται είτε για </a:t>
            </a:r>
            <a:r>
              <a:rPr lang="el-GR" b="1" dirty="0"/>
              <a:t>ελεύθερες</a:t>
            </a:r>
            <a:r>
              <a:rPr lang="el-GR" dirty="0"/>
              <a:t> </a:t>
            </a:r>
            <a:r>
              <a:rPr lang="el-GR" b="1" dirty="0"/>
              <a:t>δραστηριότητες</a:t>
            </a:r>
            <a:r>
              <a:rPr lang="el-GR" dirty="0"/>
              <a:t> </a:t>
            </a:r>
            <a:r>
              <a:rPr lang="el-GR" b="1" dirty="0"/>
              <a:t>διερεύνησης</a:t>
            </a:r>
            <a:r>
              <a:rPr lang="el-GR" dirty="0"/>
              <a:t> </a:t>
            </a:r>
            <a:r>
              <a:rPr lang="el-GR" b="1" dirty="0"/>
              <a:t>όπου το ζητούμενο τίθεται από τους ίδιους </a:t>
            </a:r>
            <a:r>
              <a:rPr lang="el-GR" dirty="0"/>
              <a:t>τους μαθητές, </a:t>
            </a:r>
            <a:r>
              <a:rPr lang="el-GR" b="1" dirty="0"/>
              <a:t>είτε</a:t>
            </a:r>
            <a:r>
              <a:rPr lang="el-GR" dirty="0"/>
              <a:t> για </a:t>
            </a:r>
            <a:r>
              <a:rPr lang="el-GR" b="1" dirty="0"/>
              <a:t>δραστηριότητες</a:t>
            </a:r>
            <a:r>
              <a:rPr lang="el-GR" dirty="0"/>
              <a:t> οι οποίες έχουν </a:t>
            </a:r>
            <a:r>
              <a:rPr lang="el-GR" b="1" dirty="0"/>
              <a:t>συγκεκριμένο</a:t>
            </a:r>
            <a:r>
              <a:rPr lang="el-GR" dirty="0"/>
              <a:t> </a:t>
            </a:r>
            <a:r>
              <a:rPr lang="el-GR" b="1" dirty="0"/>
              <a:t>διδακτικό</a:t>
            </a:r>
            <a:r>
              <a:rPr lang="el-GR" dirty="0"/>
              <a:t> </a:t>
            </a:r>
            <a:r>
              <a:rPr lang="el-GR" b="1" dirty="0"/>
              <a:t>στόχο</a:t>
            </a:r>
            <a:r>
              <a:rPr lang="el-GR" dirty="0"/>
              <a:t>, ο οποίος </a:t>
            </a:r>
            <a:r>
              <a:rPr lang="el-GR" b="1" dirty="0"/>
              <a:t>τίθεται από τον εκπαιδευτικό </a:t>
            </a:r>
            <a:r>
              <a:rPr lang="el-GR" dirty="0"/>
              <a:t>(</a:t>
            </a:r>
            <a:r>
              <a:rPr lang="el-GR" dirty="0" err="1"/>
              <a:t>Miller</a:t>
            </a:r>
            <a:r>
              <a:rPr lang="el-GR" dirty="0"/>
              <a:t> </a:t>
            </a:r>
            <a:r>
              <a:rPr lang="el-GR" dirty="0" err="1"/>
              <a:t>et</a:t>
            </a:r>
            <a:r>
              <a:rPr lang="el-GR" dirty="0"/>
              <a:t> </a:t>
            </a:r>
            <a:r>
              <a:rPr lang="el-GR" dirty="0" err="1"/>
              <a:t>al</a:t>
            </a:r>
            <a:r>
              <a:rPr lang="el-GR" dirty="0"/>
              <a:t>., 1999).</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b="1" dirty="0"/>
              <a:t>Jean Piaget </a:t>
            </a:r>
            <a:r>
              <a:rPr lang="el-GR" sz="2800" dirty="0"/>
              <a:t>(1896–1980)</a:t>
            </a:r>
            <a:br>
              <a:rPr lang="el-GR" sz="2800" dirty="0"/>
            </a:br>
            <a:r>
              <a:rPr lang="el-GR" sz="2800" b="0" i="0" u="none" strike="noStrike" baseline="0" dirty="0">
                <a:solidFill>
                  <a:srgbClr val="004587"/>
                </a:solidFill>
              </a:rPr>
              <a:t>Ελβετός Ψυχολόγος-Βιολόγος</a:t>
            </a:r>
            <a:br>
              <a:rPr lang="en-US" sz="2800" b="1" dirty="0"/>
            </a:br>
            <a:r>
              <a:rPr lang="en-US" sz="2800" b="1" dirty="0"/>
              <a:t>(OIKO</a:t>
            </a:r>
            <a:r>
              <a:rPr lang="el-GR" sz="2800" b="1" dirty="0"/>
              <a:t>ΔΟΜΙΣΜΟΣ</a:t>
            </a:r>
            <a:r>
              <a:rPr lang="en-US" sz="2800" b="1" dirty="0"/>
              <a:t>)</a:t>
            </a:r>
            <a:endParaRPr lang="el-GR" sz="2800" dirty="0"/>
          </a:p>
        </p:txBody>
      </p:sp>
      <p:sp>
        <p:nvSpPr>
          <p:cNvPr id="3" name="2 - Θέση περιεχομένου"/>
          <p:cNvSpPr>
            <a:spLocks noGrp="1"/>
          </p:cNvSpPr>
          <p:nvPr>
            <p:ph idx="1"/>
          </p:nvPr>
        </p:nvSpPr>
        <p:spPr/>
        <p:txBody>
          <a:bodyPr/>
          <a:lstStyle/>
          <a:p>
            <a:endParaRPr lang="el-GR" b="1" dirty="0">
              <a:latin typeface="Comic Sans MS" pitchFamily="66" charset="0"/>
            </a:endParaRPr>
          </a:p>
          <a:p>
            <a:r>
              <a:rPr lang="el-GR" b="1" dirty="0">
                <a:latin typeface="Comic Sans MS" pitchFamily="66" charset="0"/>
              </a:rPr>
              <a:t>Διερεύνησε την αναπτυσσόμενη νοημοσύνη των παιδιών</a:t>
            </a:r>
            <a:r>
              <a:rPr lang="el-GR" dirty="0">
                <a:latin typeface="Comic Sans MS" pitchFamily="66" charset="0"/>
              </a:rPr>
              <a:t> και </a:t>
            </a:r>
            <a:r>
              <a:rPr lang="el-GR" b="1" dirty="0">
                <a:latin typeface="Comic Sans MS" pitchFamily="66" charset="0"/>
              </a:rPr>
              <a:t>πρότεινε</a:t>
            </a:r>
            <a:r>
              <a:rPr lang="el-GR" dirty="0">
                <a:latin typeface="Comic Sans MS" pitchFamily="66" charset="0"/>
              </a:rPr>
              <a:t> μια </a:t>
            </a:r>
            <a:r>
              <a:rPr lang="el-GR" b="1" dirty="0">
                <a:latin typeface="Comic Sans MS" pitchFamily="66" charset="0"/>
              </a:rPr>
              <a:t>θεωρία τεσσάρων σταδίων για τη γνωστική ανάπτυξη, η οποία άσκησε τεράστια επιρροή</a:t>
            </a:r>
            <a:r>
              <a:rPr lang="el-GR" dirty="0">
                <a:latin typeface="Comic Sans MS" pitchFamily="66" charset="0"/>
              </a:rPr>
              <a:t> στις εκπαιδευτικές θεωρίες και πρακτικές.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a:t>
            </a:fld>
            <a:endParaRPr lang="el-GR"/>
          </a:p>
        </p:txBody>
      </p:sp>
      <p:pic>
        <p:nvPicPr>
          <p:cNvPr id="6" name="Εικόνα 5">
            <a:extLst>
              <a:ext uri="{FF2B5EF4-FFF2-40B4-BE49-F238E27FC236}">
                <a16:creationId xmlns:a16="http://schemas.microsoft.com/office/drawing/2014/main" id="{F0C5579B-E089-FB31-F702-8AD0EFD8F8CF}"/>
              </a:ext>
            </a:extLst>
          </p:cNvPr>
          <p:cNvPicPr>
            <a:picLocks noChangeAspect="1"/>
          </p:cNvPicPr>
          <p:nvPr/>
        </p:nvPicPr>
        <p:blipFill>
          <a:blip r:embed="rId2"/>
          <a:stretch>
            <a:fillRect/>
          </a:stretch>
        </p:blipFill>
        <p:spPr>
          <a:xfrm>
            <a:off x="6200775" y="4769644"/>
            <a:ext cx="1419225" cy="9810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Scratch</a:t>
            </a:r>
            <a:r>
              <a:rPr lang="el-GR" dirty="0"/>
              <a:t>- 0 Μικρόκοσμος της γάτας</a:t>
            </a:r>
            <a:r>
              <a:rPr lang="en-US" dirty="0"/>
              <a:t> </a:t>
            </a:r>
            <a:endParaRPr lang="el-GR" dirty="0"/>
          </a:p>
        </p:txBody>
      </p:sp>
      <p:sp>
        <p:nvSpPr>
          <p:cNvPr id="3" name="2 - Θέση περιεχομένου"/>
          <p:cNvSpPr>
            <a:spLocks noGrp="1"/>
          </p:cNvSpPr>
          <p:nvPr>
            <p:ph idx="1"/>
          </p:nvPr>
        </p:nvSpPr>
        <p:spPr>
          <a:xfrm>
            <a:off x="457200" y="1124744"/>
            <a:ext cx="8229600" cy="5001419"/>
          </a:xfrm>
        </p:spPr>
        <p:txBody>
          <a:bodyPr>
            <a:normAutofit fontScale="77500" lnSpcReduction="20000"/>
          </a:bodyPr>
          <a:lstStyle/>
          <a:p>
            <a:r>
              <a:rPr lang="el-GR" dirty="0"/>
              <a:t>Το </a:t>
            </a:r>
            <a:r>
              <a:rPr lang="el-GR" dirty="0" err="1"/>
              <a:t>Scratch</a:t>
            </a:r>
            <a:r>
              <a:rPr lang="el-GR" dirty="0"/>
              <a:t> είναι ένα γραφικό προγραμματιστικό περιβάλλον, κατάλληλο για παιδιά από 8 ετών και άνω, με το οποίο μπορούν να </a:t>
            </a:r>
            <a:r>
              <a:rPr lang="el-GR" b="1" dirty="0"/>
              <a:t>κατασκευάσουν τις δικές τους αλληλεπιδραστικές ιστορίες</a:t>
            </a:r>
            <a:r>
              <a:rPr lang="el-GR" dirty="0"/>
              <a:t>, παιχνίδια, κινούμενα σχέδια, προσομοιώσεις ή ακόμα και παιδική-προγραμματιστική τέχνη. </a:t>
            </a:r>
          </a:p>
          <a:p>
            <a:r>
              <a:rPr lang="el-GR" dirty="0"/>
              <a:t>Για τη δημιουργία των προγραμμάτων, οι μαθητές συνδυάζουν </a:t>
            </a:r>
            <a:r>
              <a:rPr lang="el-GR" b="1" dirty="0"/>
              <a:t>έτοιμες εντολές </a:t>
            </a:r>
            <a:r>
              <a:rPr lang="el-GR" dirty="0"/>
              <a:t>με γραφικό τρόπο, σαν να ενώνουν κομμάτια LEGO στην οθόνη του υπολογιστή ή κομμάτια από παζλ. </a:t>
            </a:r>
          </a:p>
          <a:p>
            <a:r>
              <a:rPr lang="el-GR" dirty="0"/>
              <a:t>Σημαντικό είναι, ότι τους </a:t>
            </a:r>
            <a:r>
              <a:rPr lang="el-GR" b="1" dirty="0"/>
              <a:t>δίνεται η δυνατότητα να μοιραστούν τις δημιουργίες τους με παιδιά από όλο τον κόσμο στη ζωντανή, δικτυακή κοινότητα του </a:t>
            </a:r>
            <a:r>
              <a:rPr lang="el-GR" b="1" dirty="0" err="1"/>
              <a:t>Scratch</a:t>
            </a:r>
            <a:r>
              <a:rPr lang="el-GR" b="1" dirty="0"/>
              <a:t> </a:t>
            </a:r>
            <a:r>
              <a:rPr lang="el-GR" dirty="0"/>
              <a:t>ή να τροποποιήσουν ή επεκτείνουν τις δημιουργίες άλλων παιδιών.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E2C67C-A790-4C14-B6E9-03C0E39F0907}"/>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id="{46ED6E5A-AFF3-45E5-9048-3028FA67E2EF}"/>
              </a:ext>
            </a:extLst>
          </p:cNvPr>
          <p:cNvSpPr>
            <a:spLocks noGrp="1"/>
          </p:cNvSpPr>
          <p:nvPr>
            <p:ph idx="1"/>
          </p:nvPr>
        </p:nvSpPr>
        <p:spPr/>
        <p:txBody>
          <a:bodyPr>
            <a:normAutofit fontScale="85000" lnSpcReduction="20000"/>
          </a:bodyPr>
          <a:lstStyle/>
          <a:p>
            <a:pPr algn="l"/>
            <a:r>
              <a:rPr lang="el-GR" b="0" i="0" dirty="0">
                <a:solidFill>
                  <a:srgbClr val="000000"/>
                </a:solidFill>
                <a:effectLst/>
                <a:latin typeface="Verdana" panose="020B0604030504040204" pitchFamily="34" charset="0"/>
              </a:rPr>
              <a:t>1. Πηγαίνουμε στη διεύθυνση </a:t>
            </a:r>
            <a:r>
              <a:rPr lang="el-GR" b="0" i="0" dirty="0">
                <a:solidFill>
                  <a:srgbClr val="0000CC"/>
                </a:solidFill>
                <a:effectLst/>
                <a:latin typeface="Verdana" panose="020B0604030504040204" pitchFamily="34" charset="0"/>
                <a:hlinkClick r:id="rId2"/>
              </a:rPr>
              <a:t>https://scratch.mit.edu/</a:t>
            </a:r>
            <a:endParaRPr lang="el-GR" b="0" i="0" dirty="0">
              <a:solidFill>
                <a:srgbClr val="000000"/>
              </a:solidFill>
              <a:effectLst/>
              <a:latin typeface="Verdana" panose="020B0604030504040204" pitchFamily="34" charset="0"/>
            </a:endParaRPr>
          </a:p>
          <a:p>
            <a:pPr algn="l"/>
            <a:r>
              <a:rPr lang="el-GR" b="0" i="0" dirty="0">
                <a:solidFill>
                  <a:srgbClr val="000000"/>
                </a:solidFill>
                <a:effectLst/>
                <a:latin typeface="Verdana" panose="020B0604030504040204" pitchFamily="34" charset="0"/>
              </a:rPr>
              <a:t>2. Επιλέγουμε στο πάνω μέρος "</a:t>
            </a:r>
            <a:r>
              <a:rPr lang="el-GR" b="0" i="0" dirty="0" err="1">
                <a:solidFill>
                  <a:srgbClr val="000000"/>
                </a:solidFill>
                <a:effectLst/>
                <a:latin typeface="Verdana" panose="020B0604030504040204" pitchFamily="34" charset="0"/>
              </a:rPr>
              <a:t>Create</a:t>
            </a:r>
            <a:r>
              <a:rPr lang="el-GR" b="0" i="0" dirty="0">
                <a:solidFill>
                  <a:srgbClr val="000000"/>
                </a:solidFill>
                <a:effectLst/>
                <a:latin typeface="Verdana" panose="020B0604030504040204" pitchFamily="34" charset="0"/>
              </a:rPr>
              <a:t>"</a:t>
            </a:r>
          </a:p>
          <a:p>
            <a:pPr algn="l"/>
            <a:r>
              <a:rPr lang="el-GR" b="0" i="0" dirty="0">
                <a:solidFill>
                  <a:srgbClr val="000000"/>
                </a:solidFill>
                <a:effectLst/>
                <a:latin typeface="Verdana" panose="020B0604030504040204" pitchFamily="34" charset="0"/>
              </a:rPr>
              <a:t>3. Επιλέγουμε στο πάνω μέρος "</a:t>
            </a:r>
            <a:r>
              <a:rPr lang="el-GR" b="0" i="0" dirty="0" err="1">
                <a:solidFill>
                  <a:srgbClr val="000000"/>
                </a:solidFill>
                <a:effectLst/>
                <a:latin typeface="Verdana" panose="020B0604030504040204" pitchFamily="34" charset="0"/>
              </a:rPr>
              <a:t>File</a:t>
            </a:r>
            <a:r>
              <a:rPr lang="el-GR" b="0" i="0" dirty="0">
                <a:solidFill>
                  <a:srgbClr val="000000"/>
                </a:solidFill>
                <a:effectLst/>
                <a:latin typeface="Verdana" panose="020B0604030504040204" pitchFamily="34" charset="0"/>
              </a:rPr>
              <a:t>", μετά "</a:t>
            </a:r>
            <a:r>
              <a:rPr lang="el-GR" b="0" i="0" dirty="0" err="1">
                <a:solidFill>
                  <a:srgbClr val="000000"/>
                </a:solidFill>
                <a:effectLst/>
                <a:latin typeface="Verdana" panose="020B0604030504040204" pitchFamily="34" charset="0"/>
              </a:rPr>
              <a:t>load</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from</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computer</a:t>
            </a:r>
            <a:r>
              <a:rPr lang="el-GR" b="0" i="0" dirty="0">
                <a:solidFill>
                  <a:srgbClr val="000000"/>
                </a:solidFill>
                <a:effectLst/>
                <a:latin typeface="Verdana" panose="020B0604030504040204" pitchFamily="34" charset="0"/>
              </a:rPr>
              <a:t>" και επιλέγουμε το αρχείο.</a:t>
            </a:r>
          </a:p>
          <a:p>
            <a:pPr algn="l"/>
            <a:r>
              <a:rPr lang="el-GR" b="0" i="0" dirty="0">
                <a:solidFill>
                  <a:srgbClr val="000000"/>
                </a:solidFill>
                <a:effectLst/>
                <a:latin typeface="Verdana" panose="020B0604030504040204" pitchFamily="34" charset="0"/>
              </a:rPr>
              <a:t>4. Πατάμε τη σημαία για να τρέξει το πρόγραμμα</a:t>
            </a:r>
          </a:p>
          <a:p>
            <a:pPr marL="0" indent="0" algn="l">
              <a:buNone/>
            </a:pPr>
            <a:br>
              <a:rPr lang="el-GR" b="0" i="0" dirty="0">
                <a:solidFill>
                  <a:srgbClr val="000000"/>
                </a:solidFill>
                <a:effectLst/>
                <a:latin typeface="Verdana" panose="020B0604030504040204" pitchFamily="34" charset="0"/>
              </a:rPr>
            </a:br>
            <a:endParaRPr lang="el-GR" b="0" i="0" dirty="0">
              <a:solidFill>
                <a:srgbClr val="000000"/>
              </a:solidFill>
              <a:effectLst/>
              <a:latin typeface="Verdana" panose="020B0604030504040204" pitchFamily="34" charset="0"/>
            </a:endParaRPr>
          </a:p>
          <a:p>
            <a:pPr marL="0" indent="0">
              <a:buNone/>
            </a:pPr>
            <a:br>
              <a:rPr lang="el-GR" dirty="0"/>
            </a:br>
            <a:endParaRPr lang="en-US" dirty="0"/>
          </a:p>
        </p:txBody>
      </p:sp>
      <p:sp>
        <p:nvSpPr>
          <p:cNvPr id="4" name="Θέση αριθμού διαφάνειας 3">
            <a:extLst>
              <a:ext uri="{FF2B5EF4-FFF2-40B4-BE49-F238E27FC236}">
                <a16:creationId xmlns:a16="http://schemas.microsoft.com/office/drawing/2014/main" id="{6F538057-3D53-4DF6-9CAA-B4692A0E3BFC}"/>
              </a:ext>
            </a:extLst>
          </p:cNvPr>
          <p:cNvSpPr>
            <a:spLocks noGrp="1"/>
          </p:cNvSpPr>
          <p:nvPr>
            <p:ph type="sldNum" sz="quarter" idx="12"/>
          </p:nvPr>
        </p:nvSpPr>
        <p:spPr/>
        <p:txBody>
          <a:bodyPr/>
          <a:lstStyle/>
          <a:p>
            <a:fld id="{86AAA6DD-A541-4490-A3CA-83A4F81B28A8}" type="slidenum">
              <a:rPr lang="el-GR" smtClean="0"/>
              <a:pPr/>
              <a:t>41</a:t>
            </a:fld>
            <a:endParaRPr lang="el-GR"/>
          </a:p>
        </p:txBody>
      </p:sp>
    </p:spTree>
    <p:extLst>
      <p:ext uri="{BB962C8B-B14F-4D97-AF65-F5344CB8AC3E}">
        <p14:creationId xmlns:p14="http://schemas.microsoft.com/office/powerpoint/2010/main" val="385207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Πλεονεκτήματα </a:t>
            </a:r>
            <a:r>
              <a:rPr lang="el-GR" dirty="0" err="1"/>
              <a:t>Μικροκόσμων</a:t>
            </a:r>
            <a:endParaRPr lang="el-GR" dirty="0"/>
          </a:p>
        </p:txBody>
      </p:sp>
      <p:sp>
        <p:nvSpPr>
          <p:cNvPr id="3" name="2 - Θέση περιεχομένου"/>
          <p:cNvSpPr>
            <a:spLocks noGrp="1"/>
          </p:cNvSpPr>
          <p:nvPr>
            <p:ph idx="1"/>
          </p:nvPr>
        </p:nvSpPr>
        <p:spPr/>
        <p:txBody>
          <a:bodyPr>
            <a:normAutofit/>
          </a:bodyPr>
          <a:lstStyle/>
          <a:p>
            <a:r>
              <a:rPr lang="el-GR" dirty="0"/>
              <a:t>Πιστεύεται ότι </a:t>
            </a:r>
            <a:r>
              <a:rPr lang="el-GR" b="1" dirty="0"/>
              <a:t>η κατασκευή είναι ένα σημείο </a:t>
            </a:r>
            <a:r>
              <a:rPr lang="el-GR" dirty="0"/>
              <a:t>σημαντικής </a:t>
            </a:r>
            <a:r>
              <a:rPr lang="el-GR" b="1" dirty="0"/>
              <a:t>εκπαιδευτικής αλλαγής </a:t>
            </a:r>
            <a:r>
              <a:rPr lang="el-GR" dirty="0"/>
              <a:t>που δικαιολογεί την αρχική λογική των μικρόκοσμων που </a:t>
            </a:r>
            <a:r>
              <a:rPr lang="el-GR" b="1" dirty="0"/>
              <a:t>τοποθετεί τον μαθητή στο ρόλο του κατασκευαστή της γνώσης και</a:t>
            </a:r>
            <a:r>
              <a:rPr lang="el-GR" dirty="0"/>
              <a:t> </a:t>
            </a:r>
            <a:r>
              <a:rPr lang="el-GR" b="1" dirty="0"/>
              <a:t>εκείνου που σκέφτεται </a:t>
            </a:r>
            <a:r>
              <a:rPr lang="el-GR" dirty="0"/>
              <a:t>και έτσι παύει πλέον ο μαθητής να έχει τον  ρόλο του ακροατή και του λήπτη των πληροφοριών.</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FCD90427-101E-E0A0-210E-CF61C48FE3C0}"/>
              </a:ext>
            </a:extLst>
          </p:cNvPr>
          <p:cNvSpPr>
            <a:spLocks noGrp="1"/>
          </p:cNvSpPr>
          <p:nvPr>
            <p:ph type="title"/>
          </p:nvPr>
        </p:nvSpPr>
        <p:spPr>
          <a:xfrm>
            <a:off x="457200" y="274638"/>
            <a:ext cx="8229600" cy="1143000"/>
          </a:xfrm>
        </p:spPr>
        <p:txBody>
          <a:bodyPr/>
          <a:lstStyle/>
          <a:p>
            <a:r>
              <a:rPr lang="el-GR" dirty="0"/>
              <a:t>ΕΙΚΟΝΙΚΗ ΠΡΑΓΜΑΤΙΚΟΤΗΤΑ</a:t>
            </a:r>
            <a:endParaRPr lang="en-US" dirty="0"/>
          </a:p>
        </p:txBody>
      </p:sp>
      <p:pic>
        <p:nvPicPr>
          <p:cNvPr id="2050" name="Picture 2">
            <a:hlinkClick r:id="rId2"/>
            <a:extLst>
              <a:ext uri="{FF2B5EF4-FFF2-40B4-BE49-F238E27FC236}">
                <a16:creationId xmlns:a16="http://schemas.microsoft.com/office/drawing/2014/main" id="{253FA4C5-6372-49D3-9DFA-B150CB26D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05" r="901"/>
          <a:stretch/>
        </p:blipFill>
        <p:spPr bwMode="auto">
          <a:xfrm>
            <a:off x="457200" y="1600200"/>
            <a:ext cx="4038600" cy="4525963"/>
          </a:xfrm>
          <a:prstGeom prst="rect">
            <a:avLst/>
          </a:prstGeom>
          <a:solidFill>
            <a:srgbClr val="FFFFFF"/>
          </a:solidFill>
        </p:spPr>
      </p:pic>
      <p:sp>
        <p:nvSpPr>
          <p:cNvPr id="5" name="Rectangle 1">
            <a:extLst>
              <a:ext uri="{FF2B5EF4-FFF2-40B4-BE49-F238E27FC236}">
                <a16:creationId xmlns:a16="http://schemas.microsoft.com/office/drawing/2014/main" id="{C7EF6E39-8028-4075-9210-425FEBBC64F6}"/>
              </a:ext>
            </a:extLst>
          </p:cNvPr>
          <p:cNvSpPr>
            <a:spLocks noChangeArrowheads="1"/>
          </p:cNvSpPr>
          <p:nvPr/>
        </p:nvSpPr>
        <p:spPr bwMode="auto">
          <a:xfrm>
            <a:off x="4648200" y="1600200"/>
            <a:ext cx="4038600" cy="452596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εδώ και αρκετά χρόνια και στην </a:t>
            </a:r>
            <a:r>
              <a:rPr kumimoji="0" lang="el-GR" altLang="en-US" sz="1600" b="0" i="0" u="none" strike="noStrike" cap="none" normalizeH="0" baseline="0" dirty="0" err="1">
                <a:ln>
                  <a:noFill/>
                </a:ln>
                <a:effectLst/>
                <a:latin typeface="+mn-lt"/>
              </a:rPr>
              <a:t>Ελλάδα,εκπαιδευτικοί</a:t>
            </a:r>
            <a:r>
              <a:rPr kumimoji="0" lang="el-GR" altLang="en-US" sz="1600" b="0" i="0" u="none" strike="noStrike" cap="none" normalizeH="0" baseline="0" dirty="0">
                <a:ln>
                  <a:noFill/>
                </a:ln>
                <a:effectLst/>
                <a:latin typeface="+mn-lt"/>
              </a:rPr>
              <a:t> φορείς όπως το Ίδρυμα Μείζονος Ελληνισμού και το </a:t>
            </a:r>
            <a:r>
              <a:rPr kumimoji="0" lang="el-GR" altLang="en-US" sz="1600" b="0" i="0" u="none" strike="noStrike" cap="none" normalizeH="0" baseline="0" dirty="0" err="1">
                <a:ln>
                  <a:noFill/>
                </a:ln>
                <a:effectLst/>
                <a:latin typeface="+mn-lt"/>
              </a:rPr>
              <a:t>Ευγενίδειο</a:t>
            </a:r>
            <a:r>
              <a:rPr kumimoji="0" lang="el-GR" altLang="en-US" sz="1600" b="0" i="0" u="none" strike="noStrike" cap="none" normalizeH="0" baseline="0" dirty="0">
                <a:ln>
                  <a:noFill/>
                </a:ln>
                <a:effectLst/>
                <a:latin typeface="+mn-lt"/>
              </a:rPr>
              <a:t> Πλανητάριο έχουν φέρει πρωτοποριακά προγράμματα τέτοιου τύπου στη χώρα μας.</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        </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Η </a:t>
            </a:r>
            <a:r>
              <a:rPr kumimoji="0" lang="el-GR" altLang="en-US" sz="1600" b="1" i="0" u="none" strike="noStrike" cap="none" normalizeH="0" baseline="0" dirty="0">
                <a:ln>
                  <a:noFill/>
                </a:ln>
                <a:effectLst/>
                <a:latin typeface="+mn-lt"/>
              </a:rPr>
              <a:t>Εικονική Πραγματικότητα</a:t>
            </a:r>
            <a:r>
              <a:rPr kumimoji="0" lang="el-GR" altLang="en-US" sz="1600" b="0" i="0" u="none" strike="noStrike" cap="none" normalizeH="0" baseline="0" dirty="0">
                <a:ln>
                  <a:noFill/>
                </a:ln>
                <a:effectLst/>
                <a:latin typeface="+mn-lt"/>
              </a:rPr>
              <a:t> (αγγλ. </a:t>
            </a:r>
            <a:r>
              <a:rPr kumimoji="0" lang="el-GR" altLang="en-US" sz="1600" b="1" i="0" u="none" strike="noStrike" cap="none" normalizeH="0" baseline="0" dirty="0" err="1">
                <a:ln>
                  <a:noFill/>
                </a:ln>
                <a:effectLst/>
                <a:latin typeface="+mn-lt"/>
              </a:rPr>
              <a:t>Virtual</a:t>
            </a:r>
            <a:r>
              <a:rPr kumimoji="0" lang="el-GR" altLang="en-US" sz="1600" b="1" i="0" u="none" strike="noStrike" cap="none" normalizeH="0" baseline="0" dirty="0">
                <a:ln>
                  <a:noFill/>
                </a:ln>
                <a:effectLst/>
                <a:latin typeface="+mn-lt"/>
              </a:rPr>
              <a:t> </a:t>
            </a:r>
            <a:r>
              <a:rPr kumimoji="0" lang="el-GR" altLang="en-US" sz="1600" b="1" i="0" u="none" strike="noStrike" cap="none" normalizeH="0" baseline="0" dirty="0" err="1">
                <a:ln>
                  <a:noFill/>
                </a:ln>
                <a:effectLst/>
                <a:latin typeface="+mn-lt"/>
              </a:rPr>
              <a:t>Reality</a:t>
            </a:r>
            <a:r>
              <a:rPr kumimoji="0" lang="el-GR" altLang="en-US" sz="1600" b="0" i="0" u="none" strike="noStrike" cap="none" normalizeH="0" baseline="0" dirty="0">
                <a:ln>
                  <a:noFill/>
                </a:ln>
                <a:effectLst/>
                <a:latin typeface="+mn-lt"/>
              </a:rPr>
              <a:t> (</a:t>
            </a:r>
            <a:r>
              <a:rPr kumimoji="0" lang="el-GR" altLang="en-US" sz="1600" b="1" i="0" u="none" strike="noStrike" cap="none" normalizeH="0" baseline="0" dirty="0">
                <a:ln>
                  <a:noFill/>
                </a:ln>
                <a:effectLst/>
                <a:latin typeface="+mn-lt"/>
              </a:rPr>
              <a:t>VR</a:t>
            </a:r>
            <a:r>
              <a:rPr kumimoji="0" lang="el-GR" altLang="en-US" sz="1600" b="0" i="0" u="none" strike="noStrike" cap="none" normalizeH="0" baseline="0" dirty="0">
                <a:ln>
                  <a:noFill/>
                </a:ln>
                <a:effectLst/>
                <a:latin typeface="+mn-lt"/>
              </a:rPr>
              <a:t>)) είναι η προσομοίωση ενός περιβάλλοντος από  υπολογιστή.</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Τα παιδιά καταφέρνουν χάρις στα ειδικά γυαλιά να κάνουν ένα ταξίδι στον χρόνο και να δουν σε τρεις διαστάσεις μία χαμένη εποχή ή ένα αρχαίο μνημείο, κάνοντας την εντρύφηση στην Ιστορία ακόμη πιο ενδιαφέρουσα και δημιουργική, καθώς τα παιδιά, με τα παιδικά μάτια τους, ζούνε αυτές τις εικόνες και νοιώθουν πως είναι εκεί οι ίδιοι.</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hlinkClick r:id="rId4"/>
              </a:rPr>
              <a:t>[</a:t>
            </a:r>
            <a:r>
              <a:rPr kumimoji="0" lang="el-GR" altLang="en-US" sz="1600" b="0" i="0" u="none" strike="noStrike" cap="none" normalizeH="0" baseline="0" dirty="0" err="1">
                <a:ln>
                  <a:noFill/>
                </a:ln>
                <a:effectLst/>
                <a:latin typeface="+mn-lt"/>
                <a:hlinkClick r:id="rId4"/>
              </a:rPr>
              <a:t>Σύνδεμος</a:t>
            </a:r>
            <a:r>
              <a:rPr kumimoji="0" lang="el-GR" altLang="en-US" sz="1600" b="0" i="0" u="none" strike="noStrike" cap="none" normalizeH="0" baseline="0" dirty="0">
                <a:ln>
                  <a:noFill/>
                </a:ln>
                <a:effectLst/>
                <a:latin typeface="+mn-lt"/>
                <a:hlinkClick r:id="rId4"/>
              </a:rPr>
              <a:t> για τον Ελληνικό Κόσμο του ΙΜΕ1</a:t>
            </a:r>
            <a:r>
              <a:rPr kumimoji="0" lang="el-GR" altLang="en-US" sz="1600" b="0" i="0" u="none" strike="noStrike" cap="none" normalizeH="0" baseline="0" dirty="0">
                <a:ln>
                  <a:noFill/>
                </a:ln>
                <a:effectLst/>
                <a:latin typeface="+mn-lt"/>
              </a:rPr>
              <a:t>]</a:t>
            </a:r>
          </a:p>
        </p:txBody>
      </p:sp>
      <p:sp>
        <p:nvSpPr>
          <p:cNvPr id="4" name="Θέση αριθμού διαφάνειας 3">
            <a:extLst>
              <a:ext uri="{FF2B5EF4-FFF2-40B4-BE49-F238E27FC236}">
                <a16:creationId xmlns:a16="http://schemas.microsoft.com/office/drawing/2014/main" id="{4E80C4A3-D7D9-4B7E-8534-F8FDDFE4FD84}"/>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86AAA6DD-A541-4490-A3CA-83A4F81B28A8}" type="slidenum">
              <a:rPr lang="el-GR" smtClean="0"/>
              <a:pPr>
                <a:spcAft>
                  <a:spcPts val="600"/>
                </a:spcAft>
              </a:pPr>
              <a:t>43</a:t>
            </a:fld>
            <a:endParaRPr lang="el-GR"/>
          </a:p>
        </p:txBody>
      </p:sp>
    </p:spTree>
    <p:extLst>
      <p:ext uri="{BB962C8B-B14F-4D97-AF65-F5344CB8AC3E}">
        <p14:creationId xmlns:p14="http://schemas.microsoft.com/office/powerpoint/2010/main" val="3108916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1CB8B-DEBC-1CE1-29EA-96FE0909631F}"/>
              </a:ext>
            </a:extLst>
          </p:cNvPr>
          <p:cNvSpPr>
            <a:spLocks noGrp="1"/>
          </p:cNvSpPr>
          <p:nvPr>
            <p:ph type="title"/>
          </p:nvPr>
        </p:nvSpPr>
        <p:spPr>
          <a:xfrm>
            <a:off x="457200" y="274638"/>
            <a:ext cx="8229600" cy="1143000"/>
          </a:xfrm>
        </p:spPr>
        <p:txBody>
          <a:bodyPr anchor="ctr">
            <a:normAutofit/>
          </a:bodyPr>
          <a:lstStyle/>
          <a:p>
            <a:r>
              <a:rPr lang="el-GR" dirty="0"/>
              <a:t>Εκπαιδευτική Ρομποτική</a:t>
            </a:r>
            <a:endParaRPr lang="en-US" dirty="0"/>
          </a:p>
        </p:txBody>
      </p:sp>
      <p:sp>
        <p:nvSpPr>
          <p:cNvPr id="3" name="Θέση περιεχομένου 2">
            <a:extLst>
              <a:ext uri="{FF2B5EF4-FFF2-40B4-BE49-F238E27FC236}">
                <a16:creationId xmlns:a16="http://schemas.microsoft.com/office/drawing/2014/main" id="{C6DEE898-B5C0-D663-ED7D-DBCD285EACCA}"/>
              </a:ext>
            </a:extLst>
          </p:cNvPr>
          <p:cNvSpPr>
            <a:spLocks noGrp="1"/>
          </p:cNvSpPr>
          <p:nvPr>
            <p:ph sz="half" idx="1"/>
          </p:nvPr>
        </p:nvSpPr>
        <p:spPr>
          <a:xfrm>
            <a:off x="457200" y="1600200"/>
            <a:ext cx="4038600" cy="4525963"/>
          </a:xfrm>
        </p:spPr>
        <p:txBody>
          <a:bodyPr>
            <a:normAutofit/>
          </a:bodyPr>
          <a:lstStyle/>
          <a:p>
            <a:pPr fontAlgn="base">
              <a:lnSpc>
                <a:spcPct val="90000"/>
              </a:lnSpc>
            </a:pPr>
            <a:r>
              <a:rPr lang="el-GR" sz="1500" b="1" i="0" dirty="0">
                <a:effectLst/>
              </a:rPr>
              <a:t>Η Εκπαιδευτική Ρομποτική τις τελευταίες δεκαετίες αποτελεί ένα καινοτόμο εκπαιδευτικό μέσο, το οποίο ενεργοποιεί τους γνωστικούς μηχανισμούς μάθησης, ενώ ταυτόχρονα βοηθάει στην ανάπτυξη βασικών δεξιοτήτων. Η Εκπαιδευτική Ρομποτική βασίζεται στις θεωρίες μάθησης του </a:t>
            </a:r>
            <a:r>
              <a:rPr lang="el-GR" sz="1500" b="1" i="0" dirty="0" err="1">
                <a:effectLst/>
              </a:rPr>
              <a:t>εποικοδομισμού</a:t>
            </a:r>
            <a:r>
              <a:rPr lang="el-GR" sz="1500" b="1" i="0" dirty="0">
                <a:effectLst/>
              </a:rPr>
              <a:t> (</a:t>
            </a:r>
            <a:r>
              <a:rPr lang="el-GR" sz="1500" b="1" i="0" dirty="0" err="1">
                <a:effectLst/>
              </a:rPr>
              <a:t>Piaget</a:t>
            </a:r>
            <a:r>
              <a:rPr lang="el-GR" sz="1500" b="1" i="0" dirty="0">
                <a:effectLst/>
              </a:rPr>
              <a:t>) και του κατασκευαστικού </a:t>
            </a:r>
            <a:r>
              <a:rPr lang="el-GR" sz="1500" b="1" i="0" dirty="0" err="1">
                <a:effectLst/>
              </a:rPr>
              <a:t>εποικοδιμισμού</a:t>
            </a:r>
            <a:r>
              <a:rPr lang="el-GR" sz="1500" b="1" i="0" dirty="0">
                <a:effectLst/>
              </a:rPr>
              <a:t> (</a:t>
            </a:r>
            <a:r>
              <a:rPr lang="el-GR" sz="1500" b="1" i="0" dirty="0" err="1">
                <a:effectLst/>
              </a:rPr>
              <a:t>Papert</a:t>
            </a:r>
            <a:r>
              <a:rPr lang="el-GR" sz="1500" b="1" i="0" dirty="0">
                <a:effectLst/>
              </a:rPr>
              <a:t>).</a:t>
            </a:r>
            <a:endParaRPr lang="el-GR" sz="1500" b="0" i="0" dirty="0">
              <a:effectLst/>
            </a:endParaRPr>
          </a:p>
          <a:p>
            <a:pPr fontAlgn="base">
              <a:lnSpc>
                <a:spcPct val="90000"/>
              </a:lnSpc>
            </a:pPr>
            <a:r>
              <a:rPr lang="el-GR" sz="1500" b="1" i="0" dirty="0">
                <a:effectLst/>
              </a:rPr>
              <a:t>Σκοπός του κατασκευαστικού </a:t>
            </a:r>
            <a:r>
              <a:rPr lang="el-GR" sz="1500" b="1" i="0" dirty="0" err="1">
                <a:effectLst/>
              </a:rPr>
              <a:t>εποικοδομισμού</a:t>
            </a:r>
            <a:r>
              <a:rPr lang="el-GR" sz="1500" b="1" i="0" dirty="0">
                <a:effectLst/>
              </a:rPr>
              <a:t> είναι να δώσει στους μαθητές τα κατάλληλα εργαλεία, έτσι ώστε να μπορούν να εντοπίζουν τα λάθη τους και να τα διορθώνουν αλλάζοντας παράλληλα τη συμπεριφορά τους.</a:t>
            </a:r>
          </a:p>
          <a:p>
            <a:pPr fontAlgn="base">
              <a:lnSpc>
                <a:spcPct val="90000"/>
              </a:lnSpc>
            </a:pPr>
            <a:r>
              <a:rPr lang="el-GR" sz="1500" b="1" i="0" dirty="0">
                <a:effectLst/>
                <a:highlight>
                  <a:srgbClr val="FFFF00"/>
                </a:highlight>
              </a:rPr>
              <a:t> Η αξιοποίηση του σφάλματος και η τροποποίηση της συμπεριφοράς </a:t>
            </a:r>
            <a:r>
              <a:rPr lang="el-GR" sz="1500" b="1" i="0" dirty="0">
                <a:effectLst/>
              </a:rPr>
              <a:t>είναι ένα από τα βασικά χαρακτηριστικά της θεωρίας του </a:t>
            </a:r>
            <a:r>
              <a:rPr lang="el-GR" sz="1500" b="1" i="0" dirty="0" err="1">
                <a:effectLst/>
              </a:rPr>
              <a:t>Papert</a:t>
            </a:r>
            <a:r>
              <a:rPr lang="el-GR" sz="1500" b="1" i="0" dirty="0">
                <a:effectLst/>
              </a:rPr>
              <a:t>, πάνω στην οποία στηρίζεται η Εκπαιδευτική Ρομποτική.</a:t>
            </a:r>
            <a:endParaRPr lang="el-GR" sz="1500" b="0" i="0" dirty="0">
              <a:effectLst/>
            </a:endParaRPr>
          </a:p>
          <a:p>
            <a:pPr>
              <a:lnSpc>
                <a:spcPct val="90000"/>
              </a:lnSpc>
            </a:pPr>
            <a:endParaRPr lang="en-US" sz="1500" dirty="0"/>
          </a:p>
        </p:txBody>
      </p:sp>
      <p:pic>
        <p:nvPicPr>
          <p:cNvPr id="1026" name="Picture 2" descr="Εργαστήρια Εκπαιδευτική Ρομποτική &amp; STEAM Ε΄-Στ΄ Δημοτικού Δια Ζώσης -  MindLab Education">
            <a:extLst>
              <a:ext uri="{FF2B5EF4-FFF2-40B4-BE49-F238E27FC236}">
                <a16:creationId xmlns:a16="http://schemas.microsoft.com/office/drawing/2014/main" id="{2FFB66A8-DA55-FA10-EAAE-F2F9F99796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582B73CB-846E-3F32-49BB-C0E0FC25944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44</a:t>
            </a:fld>
            <a:endParaRPr lang="el-GR"/>
          </a:p>
        </p:txBody>
      </p:sp>
    </p:spTree>
    <p:extLst>
      <p:ext uri="{BB962C8B-B14F-4D97-AF65-F5344CB8AC3E}">
        <p14:creationId xmlns:p14="http://schemas.microsoft.com/office/powerpoint/2010/main" val="682434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CDD54-A1AF-443E-9464-6396696498FC}"/>
              </a:ext>
            </a:extLst>
          </p:cNvPr>
          <p:cNvSpPr>
            <a:spLocks noGrp="1"/>
          </p:cNvSpPr>
          <p:nvPr>
            <p:ph type="title"/>
          </p:nvPr>
        </p:nvSpPr>
        <p:spPr>
          <a:xfrm>
            <a:off x="457200" y="274638"/>
            <a:ext cx="8229600" cy="1143000"/>
          </a:xfrm>
        </p:spPr>
        <p:txBody>
          <a:bodyPr anchor="ctr">
            <a:normAutofit/>
          </a:bodyPr>
          <a:lstStyle/>
          <a:p>
            <a:pPr>
              <a:lnSpc>
                <a:spcPct val="90000"/>
              </a:lnSpc>
            </a:pPr>
            <a:r>
              <a:rPr lang="el-GR" sz="3700" dirty="0"/>
              <a:t>Η ΑΝΑΚΑΛΥΠΤΙΚΗ ΜΑΘΗΣΗ ΤΟΥ</a:t>
            </a:r>
            <a:r>
              <a:rPr lang="en-US" sz="3700" dirty="0"/>
              <a:t> </a:t>
            </a:r>
            <a:r>
              <a:rPr lang="en-US" sz="3700" i="0" dirty="0">
                <a:solidFill>
                  <a:srgbClr val="36312D"/>
                </a:solidFill>
                <a:effectLst/>
              </a:rPr>
              <a:t>JEROME </a:t>
            </a:r>
            <a:r>
              <a:rPr lang="el-GR" sz="3700" dirty="0"/>
              <a:t> </a:t>
            </a:r>
            <a:r>
              <a:rPr lang="en-US" sz="3700" dirty="0"/>
              <a:t>BRUNER</a:t>
            </a:r>
          </a:p>
        </p:txBody>
      </p:sp>
      <p:pic>
        <p:nvPicPr>
          <p:cNvPr id="2050" name="Picture 2" descr="Η ανακαλυπτική μάθηση του J. Bruner | TaMeteora.gr">
            <a:extLst>
              <a:ext uri="{FF2B5EF4-FFF2-40B4-BE49-F238E27FC236}">
                <a16:creationId xmlns:a16="http://schemas.microsoft.com/office/drawing/2014/main" id="{921CAE65-932A-493F-88F0-8D18C18704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141"/>
          <a:stretch/>
        </p:blipFill>
        <p:spPr bwMode="auto">
          <a:xfrm>
            <a:off x="457200" y="1600200"/>
            <a:ext cx="8229600" cy="4525963"/>
          </a:xfrm>
          <a:prstGeom prst="rect">
            <a:avLst/>
          </a:prstGeom>
          <a:solidFill>
            <a:srgbClr val="FFFFFF"/>
          </a:solidFill>
        </p:spPr>
      </p:pic>
    </p:spTree>
    <p:extLst>
      <p:ext uri="{BB962C8B-B14F-4D97-AF65-F5344CB8AC3E}">
        <p14:creationId xmlns:p14="http://schemas.microsoft.com/office/powerpoint/2010/main" val="181252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ΗΡΑ\Desktop\Λ-65-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755650" y="115888"/>
            <a:ext cx="8208963" cy="1143000"/>
          </a:xfrm>
        </p:spPr>
        <p:txBody>
          <a:bodyPr>
            <a:noAutofit/>
          </a:bodyPr>
          <a:lstStyle/>
          <a:p>
            <a:br>
              <a:rPr lang="en-US" sz="2400" b="1" dirty="0"/>
            </a:br>
            <a:br>
              <a:rPr lang="en-US" sz="2400" b="1" dirty="0"/>
            </a:br>
            <a:r>
              <a:rPr lang="el-GR" sz="2400" b="1" dirty="0" err="1"/>
              <a:t>Ανακαλυπτική</a:t>
            </a:r>
            <a:r>
              <a:rPr lang="el-GR" sz="2400" b="1" dirty="0"/>
              <a:t> μάθηση</a:t>
            </a:r>
            <a:r>
              <a:rPr lang="en-GB" sz="2400" b="1" dirty="0"/>
              <a:t> </a:t>
            </a:r>
            <a:r>
              <a:rPr lang="en-GB" sz="2400" b="1" dirty="0">
                <a:latin typeface="Arial" charset="0"/>
              </a:rPr>
              <a:t>(Bruner, 1996)</a:t>
            </a:r>
            <a:r>
              <a:rPr lang="el-GR" sz="2400" dirty="0"/>
              <a:t>  «O άνθρωπος πρέπει να διδάσκεται </a:t>
            </a:r>
            <a:r>
              <a:rPr lang="el-GR" sz="2400" dirty="0" err="1"/>
              <a:t>ό,τι</a:t>
            </a:r>
            <a:r>
              <a:rPr lang="el-GR" sz="2400" dirty="0"/>
              <a:t> είναι περισσότερο </a:t>
            </a:r>
            <a:r>
              <a:rPr lang="el-GR" sz="2400" b="1" dirty="0"/>
              <a:t>χρήσιμο</a:t>
            </a:r>
            <a:r>
              <a:rPr lang="el-GR" sz="2400" dirty="0"/>
              <a:t> και περισσότερο </a:t>
            </a:r>
            <a:r>
              <a:rPr lang="el-GR" sz="2400" b="1" dirty="0"/>
              <a:t>ελκυστικό</a:t>
            </a:r>
            <a:r>
              <a:rPr lang="el-GR" sz="2400" dirty="0"/>
              <a:t>»</a:t>
            </a:r>
            <a:br>
              <a:rPr lang="el-GR" sz="2400" dirty="0"/>
            </a:br>
            <a:br>
              <a:rPr lang="el-GR" sz="2400" dirty="0"/>
            </a:br>
            <a:endParaRPr lang="el-GR" sz="2400" b="1" dirty="0">
              <a:latin typeface="Arial" charset="0"/>
            </a:endParaRPr>
          </a:p>
        </p:txBody>
      </p:sp>
      <p:sp>
        <p:nvSpPr>
          <p:cNvPr id="424963" name="4 - Θέση αριθμού διαφάνειας"/>
          <p:cNvSpPr txBox="1">
            <a:spLocks noGrp="1"/>
          </p:cNvSpPr>
          <p:nvPr/>
        </p:nvSpPr>
        <p:spPr bwMode="auto">
          <a:xfrm>
            <a:off x="6705600" y="6248400"/>
            <a:ext cx="1905000" cy="457200"/>
          </a:xfrm>
          <a:prstGeom prst="rect">
            <a:avLst/>
          </a:prstGeom>
          <a:noFill/>
          <a:ln w="9525">
            <a:noFill/>
            <a:miter lim="800000"/>
            <a:headEnd/>
            <a:tailEnd/>
          </a:ln>
        </p:spPr>
        <p:txBody>
          <a:bodyPr/>
          <a:lstStyle/>
          <a:p>
            <a:pPr algn="r" eaLnBrk="0" hangingPunct="0"/>
            <a:endParaRPr lang="en-US" sz="1400">
              <a:solidFill>
                <a:srgbClr val="000066"/>
              </a:solidFill>
              <a:latin typeface="Times New Roman" pitchFamily="18" charset="0"/>
            </a:endParaRPr>
          </a:p>
        </p:txBody>
      </p:sp>
      <p:pic>
        <p:nvPicPr>
          <p:cNvPr id="424964" name="Picture 4" descr="bruner"/>
          <p:cNvPicPr>
            <a:picLocks noChangeAspect="1" noChangeArrowheads="1"/>
          </p:cNvPicPr>
          <p:nvPr/>
        </p:nvPicPr>
        <p:blipFill>
          <a:blip r:embed="rId3"/>
          <a:srcRect/>
          <a:stretch>
            <a:fillRect/>
          </a:stretch>
        </p:blipFill>
        <p:spPr bwMode="auto">
          <a:xfrm>
            <a:off x="468313" y="908050"/>
            <a:ext cx="1409700" cy="1628775"/>
          </a:xfrm>
          <a:prstGeom prst="rect">
            <a:avLst/>
          </a:prstGeom>
          <a:noFill/>
        </p:spPr>
      </p:pic>
      <p:grpSp>
        <p:nvGrpSpPr>
          <p:cNvPr id="2" name="Organization Chart 2"/>
          <p:cNvGrpSpPr>
            <a:grpSpLocks/>
          </p:cNvGrpSpPr>
          <p:nvPr/>
        </p:nvGrpSpPr>
        <p:grpSpPr bwMode="auto">
          <a:xfrm>
            <a:off x="539750" y="622300"/>
            <a:ext cx="8307388" cy="5310188"/>
            <a:chOff x="1380" y="2292"/>
            <a:chExt cx="6910" cy="7717"/>
          </a:xfrm>
        </p:grpSpPr>
        <p:cxnSp>
          <p:nvCxnSpPr>
            <p:cNvPr id="1028" name="_s1028"/>
            <p:cNvCxnSpPr>
              <a:cxnSpLocks noChangeShapeType="1"/>
              <a:endCxn id="3" idx="2"/>
            </p:cNvCxnSpPr>
            <p:nvPr/>
          </p:nvCxnSpPr>
          <p:spPr bwMode="auto">
            <a:xfrm rot="5400000" flipH="1">
              <a:off x="3686" y="5176"/>
              <a:ext cx="124" cy="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9" idx="0"/>
              <a:endCxn id="4" idx="2"/>
            </p:cNvCxnSpPr>
            <p:nvPr/>
          </p:nvCxnSpPr>
          <p:spPr bwMode="auto">
            <a:xfrm rot="5400000" flipH="1">
              <a:off x="3964" y="7153"/>
              <a:ext cx="837" cy="321"/>
            </a:xfrm>
            <a:prstGeom prst="bentConnector3">
              <a:avLst>
                <a:gd name="adj1" fmla="val 4269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8" idx="0"/>
              <a:endCxn id="5" idx="2"/>
            </p:cNvCxnSpPr>
            <p:nvPr/>
          </p:nvCxnSpPr>
          <p:spPr bwMode="auto">
            <a:xfrm rot="5400000" flipH="1">
              <a:off x="5871" y="6965"/>
              <a:ext cx="837" cy="697"/>
            </a:xfrm>
            <a:prstGeom prst="bentConnector3">
              <a:avLst>
                <a:gd name="adj1" fmla="val 36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6" idx="0"/>
              <a:endCxn id="4" idx="2"/>
            </p:cNvCxnSpPr>
            <p:nvPr/>
          </p:nvCxnSpPr>
          <p:spPr bwMode="auto">
            <a:xfrm rot="16200000">
              <a:off x="2885" y="6396"/>
              <a:ext cx="837" cy="1836"/>
            </a:xfrm>
            <a:prstGeom prst="bentConnector3">
              <a:avLst>
                <a:gd name="adj1" fmla="val 424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5" idx="0"/>
              <a:endCxn id="3" idx="2"/>
            </p:cNvCxnSpPr>
            <p:nvPr/>
          </p:nvCxnSpPr>
          <p:spPr bwMode="auto">
            <a:xfrm rot="5400000" flipH="1">
              <a:off x="4374" y="4488"/>
              <a:ext cx="939" cy="2195"/>
            </a:xfrm>
            <a:prstGeom prst="bentConnector3">
              <a:avLst>
                <a:gd name="adj1" fmla="val 3783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4" idx="0"/>
              <a:endCxn id="4" idx="0"/>
            </p:cNvCxnSpPr>
            <p:nvPr/>
          </p:nvCxnSpPr>
          <p:spPr bwMode="auto">
            <a:xfrm rot="5400000" flipV="1">
              <a:off x="4222" y="6055"/>
              <a:ext cx="2" cy="1"/>
            </a:xfrm>
            <a:prstGeom prst="bentConnector3">
              <a:avLst>
                <a:gd name="adj1" fmla="val -780000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4"/>
            <p:cNvSpPr>
              <a:spLocks noChangeArrowheads="1"/>
            </p:cNvSpPr>
            <p:nvPr/>
          </p:nvSpPr>
          <p:spPr bwMode="auto">
            <a:xfrm>
              <a:off x="2937" y="3651"/>
              <a:ext cx="1617" cy="1465"/>
            </a:xfrm>
            <a:prstGeom prst="roundRect">
              <a:avLst>
                <a:gd name="adj" fmla="val 12708"/>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Ανακαλυπτική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Μάθηση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βασική θεωρία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για τη μάθηση</a:t>
              </a:r>
              <a:endParaRPr kumimoji="0" lang="en-US" sz="1400" b="0" i="0" u="none" strike="noStrike" cap="none" normalizeH="0" baseline="0">
                <a:ln>
                  <a:noFill/>
                </a:ln>
                <a:solidFill>
                  <a:schemeClr val="tx1"/>
                </a:solidFill>
                <a:effectLst/>
                <a:latin typeface="Arial" charset="0"/>
                <a:cs typeface="Arial" charset="0"/>
              </a:endParaRPr>
            </a:p>
          </p:txBody>
        </p:sp>
        <p:sp>
          <p:nvSpPr>
            <p:cNvPr id="4" name="_s1035"/>
            <p:cNvSpPr>
              <a:spLocks noChangeArrowheads="1"/>
            </p:cNvSpPr>
            <p:nvPr/>
          </p:nvSpPr>
          <p:spPr bwMode="auto">
            <a:xfrm>
              <a:off x="3416" y="6055"/>
              <a:ext cx="1610"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οι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μαθητές </a:t>
              </a:r>
              <a:endParaRPr kumimoji="0" lang="en-US" sz="1400" b="0" i="0" u="none" strike="noStrike" cap="none" normalizeH="0" baseline="0">
                <a:ln>
                  <a:noFill/>
                </a:ln>
                <a:solidFill>
                  <a:schemeClr val="tx1"/>
                </a:solidFill>
                <a:effectLst/>
                <a:latin typeface="Arial" charset="0"/>
                <a:cs typeface="Arial" charset="0"/>
              </a:endParaRPr>
            </a:p>
          </p:txBody>
        </p:sp>
        <p:sp>
          <p:nvSpPr>
            <p:cNvPr id="5" name="_s1036"/>
            <p:cNvSpPr>
              <a:spLocks noChangeArrowheads="1"/>
            </p:cNvSpPr>
            <p:nvPr/>
          </p:nvSpPr>
          <p:spPr bwMode="auto">
            <a:xfrm>
              <a:off x="5170" y="6055"/>
              <a:ext cx="1541"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εκπαιδευτικός</a:t>
              </a:r>
              <a:endParaRPr kumimoji="0" lang="en-US" sz="1400" b="1" i="0" u="none" strike="noStrike" cap="none" normalizeH="0" baseline="0">
                <a:ln>
                  <a:noFill/>
                </a:ln>
                <a:solidFill>
                  <a:schemeClr val="tx1"/>
                </a:solidFill>
                <a:effectLst/>
                <a:latin typeface="Arial" charset="0"/>
                <a:cs typeface="Arial" charset="0"/>
              </a:endParaRPr>
            </a:p>
          </p:txBody>
        </p:sp>
        <p:sp>
          <p:nvSpPr>
            <p:cNvPr id="6" name="_s1037"/>
            <p:cNvSpPr>
              <a:spLocks noChangeArrowheads="1"/>
            </p:cNvSpPr>
            <p:nvPr/>
          </p:nvSpPr>
          <p:spPr bwMode="auto">
            <a:xfrm>
              <a:off x="1380" y="7732"/>
              <a:ext cx="2011" cy="2277"/>
            </a:xfrm>
            <a:prstGeom prst="roundRect">
              <a:avLst>
                <a:gd name="adj" fmla="val 16667"/>
              </a:avLst>
            </a:prstGeom>
            <a:solidFill>
              <a:schemeClr val="accent1"/>
            </a:solidFill>
            <a:ln w="9525">
              <a:solidFill>
                <a:schemeClr val="tx1"/>
              </a:solidFill>
              <a:round/>
              <a:headEnd/>
              <a:tailEnd/>
            </a:ln>
          </p:spPr>
          <p:txBody>
            <a:bodyPr vert="horz" wrap="none" lIns="4072" tIns="2035" rIns="4072" bIns="203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σταδιακή</a:t>
              </a:r>
              <a:r>
                <a:rPr kumimoji="0" lang="el-GR" sz="1400" b="1" i="0" u="none" strike="noStrike" cap="none" normalizeH="0" baseline="0">
                  <a:ln>
                    <a:noFill/>
                  </a:ln>
                  <a:solidFill>
                    <a:schemeClr val="tx1"/>
                  </a:solidFill>
                  <a:effectLst/>
                  <a:cs typeface="Arial" charset="0"/>
                </a:rPr>
                <a:t>,</a:t>
              </a:r>
              <a:r>
                <a:rPr kumimoji="0" lang="el-GR" sz="1400" b="0" i="0" u="none" strike="noStrike" cap="none" normalizeH="0" baseline="0">
                  <a:ln>
                    <a:noFill/>
                  </a:ln>
                  <a:solidFill>
                    <a:schemeClr val="tx1"/>
                  </a:solidFill>
                  <a:effectLst/>
                  <a:cs typeface="Arial" charset="0"/>
                </a:rPr>
                <a:t> </a:t>
              </a:r>
              <a:r>
                <a:rPr kumimoji="0" lang="el-GR" sz="1400" b="1" i="0" u="none" strike="noStrike" cap="none" normalizeH="0" baseline="0">
                  <a:ln>
                    <a:noFill/>
                  </a:ln>
                  <a:solidFill>
                    <a:schemeClr val="tx1"/>
                  </a:solidFill>
                  <a:effectLst/>
                  <a:cs typeface="Arial" charset="0"/>
                </a:rPr>
                <a:t>καθοδηγούμενη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cs typeface="Arial" charset="0"/>
                </a:rPr>
                <a:t>ανακάλυψη</a:t>
              </a:r>
              <a:r>
                <a:rPr kumimoji="0" lang="el-GR" sz="1400" b="0" i="0" u="none" strike="noStrike" cap="none" normalizeH="0" baseline="0">
                  <a:ln>
                    <a:noFill/>
                  </a:ln>
                  <a:solidFill>
                    <a:schemeClr val="tx1"/>
                  </a:solidFill>
                  <a:effectLst/>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των γνώσεων μέσα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από ανακαλυπτικές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διαδικασίες (πείραμα,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δοκιμή, επαλήθευση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ή διάψευση)</a:t>
              </a:r>
            </a:p>
          </p:txBody>
        </p:sp>
        <p:sp>
          <p:nvSpPr>
            <p:cNvPr id="8" name="_s1038"/>
            <p:cNvSpPr>
              <a:spLocks noChangeArrowheads="1"/>
            </p:cNvSpPr>
            <p:nvPr/>
          </p:nvSpPr>
          <p:spPr bwMode="auto">
            <a:xfrm>
              <a:off x="5632" y="7732"/>
              <a:ext cx="2011" cy="2277"/>
            </a:xfrm>
            <a:prstGeom prst="roundRect">
              <a:avLst>
                <a:gd name="adj" fmla="val 16667"/>
              </a:avLst>
            </a:prstGeom>
            <a:solidFill>
              <a:schemeClr val="accent1"/>
            </a:solidFill>
            <a:ln w="9525">
              <a:solidFill>
                <a:schemeClr val="tx1"/>
              </a:solidFill>
              <a:round/>
              <a:headEnd/>
              <a:tailEnd/>
            </a:ln>
          </p:spPr>
          <p:txBody>
            <a:bodyPr vert="horz" wrap="none" lIns="6463" tIns="3232" rIns="6463" bIns="323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έχει το ρόλο του εμψυχωτή,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διευκολυντή,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a:t>
              </a:r>
              <a:r>
                <a:rPr kumimoji="0" lang="el-GR" sz="1400" b="1" i="0" u="none" strike="noStrike" cap="none" normalizeH="0" baseline="0">
                  <a:ln>
                    <a:noFill/>
                  </a:ln>
                  <a:solidFill>
                    <a:schemeClr val="tx1"/>
                  </a:solidFill>
                  <a:effectLst/>
                  <a:cs typeface="Arial" charset="0"/>
                </a:rPr>
                <a:t>καθοδηγητή</a:t>
              </a:r>
              <a:r>
                <a:rPr kumimoji="0" lang="el-GR" sz="1400" b="0" i="0" u="none" strike="noStrike" cap="none" normalizeH="0" baseline="0">
                  <a:ln>
                    <a:noFill/>
                  </a:ln>
                  <a:solidFill>
                    <a:schemeClr val="tx1"/>
                  </a:solidFill>
                  <a:effectLst/>
                  <a:cs typeface="Arial" charset="0"/>
                </a:rPr>
                <a:t> στη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διαδικασία της ανακάλυψης</a:t>
              </a:r>
            </a:p>
          </p:txBody>
        </p:sp>
        <p:sp>
          <p:nvSpPr>
            <p:cNvPr id="9" name="_s1039"/>
            <p:cNvSpPr>
              <a:spLocks noChangeArrowheads="1"/>
            </p:cNvSpPr>
            <p:nvPr/>
          </p:nvSpPr>
          <p:spPr bwMode="auto">
            <a:xfrm>
              <a:off x="3536" y="7732"/>
              <a:ext cx="2011" cy="2277"/>
            </a:xfrm>
            <a:prstGeom prst="roundRect">
              <a:avLst>
                <a:gd name="adj" fmla="val 16667"/>
              </a:avLst>
            </a:prstGeom>
            <a:solidFill>
              <a:schemeClr val="accent1"/>
            </a:solidFill>
            <a:ln w="9525">
              <a:solidFill>
                <a:schemeClr val="tx1"/>
              </a:solidFill>
              <a:round/>
              <a:headEnd/>
              <a:tailEnd/>
            </a:ln>
          </p:spPr>
          <p:txBody>
            <a:bodyPr vert="horz" wrap="none" lIns="16365" tIns="8181" rIns="16365" bIns="818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ενεργοποίηση της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αναλυτικής </a:t>
              </a:r>
              <a:r>
                <a:rPr kumimoji="0" lang="el-GR" sz="1400" b="0" i="0" u="none" strike="noStrike" cap="none" normalizeH="0" baseline="0" dirty="0">
                  <a:ln>
                    <a:noFill/>
                  </a:ln>
                  <a:solidFill>
                    <a:schemeClr val="tx1"/>
                  </a:solidFill>
                  <a:effectLst/>
                  <a:cs typeface="Arial" charset="0"/>
                </a:rPr>
                <a:t>και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διαισθητικής</a:t>
              </a:r>
              <a:r>
                <a:rPr kumimoji="0" lang="el-GR" sz="1400" b="0" i="0" u="none" strike="noStrike" cap="none" normalizeH="0" baseline="0" dirty="0">
                  <a:ln>
                    <a:noFill/>
                  </a:ln>
                  <a:solidFill>
                    <a:schemeClr val="tx1"/>
                  </a:solidFill>
                  <a:effectLst/>
                  <a:cs typeface="Arial" charset="0"/>
                </a:rPr>
                <a:t> σκέψης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μαθητών και γενικά</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a:t>
              </a:r>
              <a:r>
                <a:rPr kumimoji="0" lang="el-GR" sz="1400" b="1" i="0" u="none" strike="noStrike" cap="none" normalizeH="0" baseline="0" dirty="0">
                  <a:ln>
                    <a:noFill/>
                  </a:ln>
                  <a:solidFill>
                    <a:schemeClr val="tx1"/>
                  </a:solidFill>
                  <a:effectLst/>
                  <a:cs typeface="Arial" charset="0"/>
                </a:rPr>
                <a:t>ανώτερων διεργασιών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που σχετίζονται με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την επίλυση προβλημάτων</a:t>
              </a:r>
            </a:p>
          </p:txBody>
        </p:sp>
        <p:sp>
          <p:nvSpPr>
            <p:cNvPr id="10" name="_s1040"/>
            <p:cNvSpPr>
              <a:spLocks noChangeArrowheads="1"/>
            </p:cNvSpPr>
            <p:nvPr/>
          </p:nvSpPr>
          <p:spPr bwMode="auto">
            <a:xfrm>
              <a:off x="4973" y="3545"/>
              <a:ext cx="3174" cy="1885"/>
            </a:xfrm>
            <a:prstGeom prst="roundRect">
              <a:avLst>
                <a:gd name="adj" fmla="val 50000"/>
              </a:avLst>
            </a:prstGeom>
            <a:solidFill>
              <a:srgbClr val="FFFF00"/>
            </a:solidFill>
            <a:ln w="38100">
              <a:solidFill>
                <a:schemeClr val="folHlink"/>
              </a:solidFill>
              <a:round/>
              <a:headEnd/>
              <a:tailEnd/>
            </a:ln>
          </p:spPr>
          <p:txBody>
            <a:bodyPr vert="horz" wrap="none" lIns="16696" tIns="8350" rIns="16696" bIns="83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«Κάθε αντικείμενο μπορεί να διδαχθεί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σε κάθε παιδί σε οποιαδήποτε ηλικία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αρκεί να του προσφερθεί με μια μορφή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κατάλληλη και αποτελεσματική»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accent2"/>
                  </a:solidFill>
                  <a:effectLst/>
                  <a:cs typeface="Arial" charset="0"/>
                </a:rPr>
                <a:t>Bruner 1973</a:t>
              </a:r>
              <a:endParaRPr kumimoji="0" lang="el-GR" sz="1400" b="1" i="0" u="none" strike="noStrike" cap="none" normalizeH="0" baseline="0">
                <a:ln>
                  <a:noFill/>
                </a:ln>
                <a:solidFill>
                  <a:schemeClr val="accent2"/>
                </a:solidFill>
                <a:effectLst/>
                <a:cs typeface="Arial" charset="0"/>
              </a:endParaRPr>
            </a:p>
          </p:txBody>
        </p:sp>
      </p:grpSp>
      <p:sp>
        <p:nvSpPr>
          <p:cNvPr id="424980" name="AutoShape 20"/>
          <p:cNvSpPr>
            <a:spLocks noChangeArrowheads="1"/>
          </p:cNvSpPr>
          <p:nvPr/>
        </p:nvSpPr>
        <p:spPr bwMode="auto">
          <a:xfrm>
            <a:off x="2627313" y="5013325"/>
            <a:ext cx="647700" cy="215900"/>
          </a:xfrm>
          <a:prstGeom prst="rightArrow">
            <a:avLst>
              <a:gd name="adj1" fmla="val 50000"/>
              <a:gd name="adj2" fmla="val 75000"/>
            </a:avLst>
          </a:prstGeom>
          <a:solidFill>
            <a:schemeClr val="accent2"/>
          </a:solidFill>
          <a:ln w="9525">
            <a:solidFill>
              <a:schemeClr val="accent2"/>
            </a:solidFill>
            <a:miter lim="800000"/>
            <a:headEnd/>
            <a:tailEnd/>
          </a:ln>
          <a:effectLst/>
        </p:spPr>
        <p:txBody>
          <a:bodyPr wrap="none" anchor="ct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47</a:t>
            </a:fld>
            <a:endParaRPr lang="el-GR"/>
          </a:p>
        </p:txBody>
      </p:sp>
    </p:spTree>
    <p:extLst>
      <p:ext uri="{BB962C8B-B14F-4D97-AF65-F5344CB8AC3E}">
        <p14:creationId xmlns:p14="http://schemas.microsoft.com/office/powerpoint/2010/main" val="561043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80"/>
                                        </p:tgtEl>
                                        <p:attrNameLst>
                                          <p:attrName>style.visibility</p:attrName>
                                        </p:attrNameLst>
                                      </p:cBhvr>
                                      <p:to>
                                        <p:strVal val="visible"/>
                                      </p:to>
                                    </p:set>
                                    <p:animEffect transition="in" filter="wipe(left)">
                                      <p:cBhvr>
                                        <p:cTn id="7" dur="1000"/>
                                        <p:tgtEl>
                                          <p:spTgt spid="42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8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VS PIAGET</a:t>
            </a:r>
            <a:endParaRPr lang="el-GR" dirty="0"/>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έχει εμπνευστεί από τον </a:t>
            </a:r>
            <a:r>
              <a:rPr lang="el-GR" dirty="0" err="1"/>
              <a:t>Piaget</a:t>
            </a:r>
            <a:r>
              <a:rPr lang="el-GR" dirty="0"/>
              <a:t> αλλά </a:t>
            </a:r>
            <a:r>
              <a:rPr lang="el-GR" b="1" dirty="0"/>
              <a:t>διαφωνεί</a:t>
            </a:r>
            <a:r>
              <a:rPr lang="el-GR" dirty="0"/>
              <a:t> με τα </a:t>
            </a:r>
            <a:r>
              <a:rPr lang="el-GR" b="1" dirty="0"/>
              <a:t>ηλικιακά</a:t>
            </a:r>
            <a:r>
              <a:rPr lang="el-GR" dirty="0"/>
              <a:t> </a:t>
            </a:r>
            <a:r>
              <a:rPr lang="el-GR" b="1" dirty="0"/>
              <a:t>όρια</a:t>
            </a:r>
            <a:r>
              <a:rPr lang="el-GR" dirty="0"/>
              <a:t> που αυτός προτείνει τονίζοντας τις ευκαιρίες μιας </a:t>
            </a:r>
            <a:r>
              <a:rPr lang="el-GR" dirty="0">
                <a:solidFill>
                  <a:srgbClr val="FF0000"/>
                </a:solidFill>
              </a:rPr>
              <a:t>κοινωνικής</a:t>
            </a:r>
            <a:r>
              <a:rPr lang="el-GR" dirty="0"/>
              <a:t> </a:t>
            </a:r>
            <a:r>
              <a:rPr lang="el-GR" dirty="0">
                <a:solidFill>
                  <a:srgbClr val="FF0000"/>
                </a:solidFill>
              </a:rPr>
              <a:t>αλληλεπίδρασης</a:t>
            </a:r>
            <a:r>
              <a:rPr lang="el-GR" dirty="0"/>
              <a:t> και επομένως την </a:t>
            </a:r>
            <a:r>
              <a:rPr lang="el-GR" b="1" dirty="0"/>
              <a:t>επίσπευση</a:t>
            </a:r>
            <a:r>
              <a:rPr lang="el-GR" dirty="0"/>
              <a:t> της </a:t>
            </a:r>
            <a:r>
              <a:rPr lang="el-GR" b="1" dirty="0"/>
              <a:t>γνωστικής</a:t>
            </a:r>
            <a:r>
              <a:rPr lang="el-GR" dirty="0"/>
              <a:t> </a:t>
            </a:r>
            <a:r>
              <a:rPr lang="el-GR" b="1" dirty="0"/>
              <a:t>ανάπτυξης</a:t>
            </a:r>
            <a:r>
              <a:rPr lang="el-GR" dirty="0"/>
              <a:t> του παιδιού.</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FEA6A-8873-400B-884B-0443871531CF}"/>
              </a:ext>
            </a:extLst>
          </p:cNvPr>
          <p:cNvSpPr>
            <a:spLocks noGrp="1"/>
          </p:cNvSpPr>
          <p:nvPr>
            <p:ph type="title"/>
          </p:nvPr>
        </p:nvSpPr>
        <p:spPr/>
        <p:txBody>
          <a:bodyPr/>
          <a:lstStyle/>
          <a:p>
            <a:r>
              <a:rPr lang="el-GR" dirty="0"/>
              <a:t>ΓΝΩΣΤΙΚΗ ΑΝΑΠΤΥΞΗ </a:t>
            </a:r>
            <a:r>
              <a:rPr lang="en-US" dirty="0"/>
              <a:t>BRUNER</a:t>
            </a:r>
          </a:p>
        </p:txBody>
      </p:sp>
      <p:sp>
        <p:nvSpPr>
          <p:cNvPr id="3" name="Θέση περιεχομένου 2">
            <a:extLst>
              <a:ext uri="{FF2B5EF4-FFF2-40B4-BE49-F238E27FC236}">
                <a16:creationId xmlns:a16="http://schemas.microsoft.com/office/drawing/2014/main" id="{E900C11D-1DCD-4436-85CC-992E81CEF3C6}"/>
              </a:ext>
            </a:extLst>
          </p:cNvPr>
          <p:cNvSpPr>
            <a:spLocks noGrp="1"/>
          </p:cNvSpPr>
          <p:nvPr>
            <p:ph idx="1"/>
          </p:nvPr>
        </p:nvSpPr>
        <p:spPr/>
        <p:txBody>
          <a:bodyPr/>
          <a:lstStyle/>
          <a:p>
            <a:r>
              <a:rPr lang="el-GR" sz="1800" b="0" i="0" dirty="0">
                <a:solidFill>
                  <a:srgbClr val="FFCC99"/>
                </a:solidFill>
                <a:effectLst/>
                <a:latin typeface="Comic Sans MS" panose="030F0702030302020204" pitchFamily="66" charset="0"/>
              </a:rPr>
              <a:t> </a:t>
            </a:r>
            <a:r>
              <a:rPr lang="en-US" sz="1800" b="0" i="0" dirty="0">
                <a:effectLst/>
                <a:latin typeface="Arial" panose="020B0604020202020204" pitchFamily="34" charset="0"/>
                <a:cs typeface="Arial" panose="020B0604020202020204" pitchFamily="34" charset="0"/>
              </a:rPr>
              <a:t>H </a:t>
            </a:r>
            <a:r>
              <a:rPr lang="el-GR" sz="1800" b="0" i="0" dirty="0">
                <a:effectLst/>
                <a:latin typeface="Arial" panose="020B0604020202020204" pitchFamily="34" charset="0"/>
                <a:cs typeface="Arial" panose="020B0604020202020204" pitchFamily="34" charset="0"/>
              </a:rPr>
              <a:t>προσέγγισή του</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Bruner </a:t>
            </a:r>
            <a:r>
              <a:rPr lang="el-GR" sz="1800" b="0" i="0" dirty="0">
                <a:effectLst/>
                <a:latin typeface="Arial" panose="020B0604020202020204" pitchFamily="34" charset="0"/>
                <a:cs typeface="Arial" panose="020B0604020202020204" pitchFamily="34" charset="0"/>
              </a:rPr>
              <a:t>στην </a:t>
            </a:r>
            <a:r>
              <a:rPr lang="el-GR" sz="1800" b="0" i="0" u="sng" dirty="0" err="1">
                <a:effectLst/>
                <a:latin typeface="Arial" panose="020B0604020202020204" pitchFamily="34" charset="0"/>
                <a:cs typeface="Arial" panose="020B0604020202020204" pitchFamily="34" charset="0"/>
              </a:rPr>
              <a:t>cognitive</a:t>
            </a:r>
            <a:r>
              <a:rPr lang="el-GR" sz="1800" b="0" i="0" dirty="0">
                <a:effectLst/>
                <a:latin typeface="Arial" panose="020B0604020202020204" pitchFamily="34" charset="0"/>
                <a:cs typeface="Arial" panose="020B0604020202020204" pitchFamily="34" charset="0"/>
              </a:rPr>
              <a:t> -  γνωστική - ανάπτυξη είναι ιδιαίτερα  επηρεασμένη</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από την προσέγγιση του  </a:t>
            </a:r>
            <a:r>
              <a:rPr lang="el-GR" sz="1800" b="0" i="0" dirty="0" err="1">
                <a:effectLst/>
                <a:latin typeface="Arial" panose="020B0604020202020204" pitchFamily="34" charset="0"/>
                <a:cs typeface="Arial" panose="020B0604020202020204" pitchFamily="34" charset="0"/>
              </a:rPr>
              <a:t>Piaget</a:t>
            </a:r>
            <a:r>
              <a:rPr lang="el-GR" sz="1800" b="0" i="0" dirty="0">
                <a:effectLst/>
                <a:latin typeface="Arial" panose="020B0604020202020204" pitchFamily="34" charset="0"/>
                <a:cs typeface="Arial" panose="020B0604020202020204" pitchFamily="34" charset="0"/>
              </a:rPr>
              <a:t> στην </a:t>
            </a:r>
            <a:r>
              <a:rPr lang="el-GR" sz="1800" b="0" i="0" u="sng" dirty="0" err="1">
                <a:effectLst/>
                <a:latin typeface="Arial" panose="020B0604020202020204" pitchFamily="34" charset="0"/>
                <a:cs typeface="Arial" panose="020B0604020202020204" pitchFamily="34" charset="0"/>
              </a:rPr>
              <a:t>knowledge</a:t>
            </a:r>
            <a:r>
              <a:rPr lang="el-GR" sz="1800" b="0" i="0" dirty="0">
                <a:effectLst/>
                <a:latin typeface="Arial" panose="020B0604020202020204" pitchFamily="34" charset="0"/>
                <a:cs typeface="Arial" panose="020B0604020202020204" pitchFamily="34" charset="0"/>
              </a:rPr>
              <a:t> -γνωσιακή - ανάπτυξη .</a:t>
            </a:r>
            <a:endParaRPr lang="en-US" sz="1800" dirty="0">
              <a:latin typeface="Arial" panose="020B0604020202020204" pitchFamily="34" charset="0"/>
              <a:cs typeface="Arial" panose="020B0604020202020204" pitchFamily="34" charset="0"/>
            </a:endParaRPr>
          </a:p>
          <a:p>
            <a:endParaRPr lang="en-US" sz="1800" b="0" i="0" dirty="0">
              <a:effectLst/>
              <a:latin typeface="Arial" panose="020B0604020202020204" pitchFamily="34" charset="0"/>
              <a:cs typeface="Arial" panose="020B0604020202020204" pitchFamily="34" charset="0"/>
            </a:endParaRPr>
          </a:p>
          <a:p>
            <a:endParaRPr lang="en-US" sz="1800" b="0" i="0" dirty="0">
              <a:effectLst/>
              <a:latin typeface="Arial" panose="020B0604020202020204" pitchFamily="34" charset="0"/>
              <a:cs typeface="Arial" panose="020B0604020202020204" pitchFamily="34" charset="0"/>
            </a:endParaRPr>
          </a:p>
          <a:p>
            <a:r>
              <a:rPr lang="el-GR" sz="1800" b="0" i="0" dirty="0">
                <a:effectLst/>
                <a:latin typeface="Arial" panose="020B0604020202020204" pitchFamily="34" charset="0"/>
                <a:cs typeface="Arial" panose="020B0604020202020204" pitchFamily="34" charset="0"/>
              </a:rPr>
              <a:t>ο </a:t>
            </a:r>
            <a:r>
              <a:rPr lang="el-GR" sz="1800" b="0" i="0" dirty="0" err="1">
                <a:effectLst/>
                <a:latin typeface="Arial" panose="020B0604020202020204" pitchFamily="34" charset="0"/>
                <a:cs typeface="Arial" panose="020B0604020202020204" pitchFamily="34" charset="0"/>
              </a:rPr>
              <a:t>Bruner</a:t>
            </a:r>
            <a:r>
              <a:rPr lang="el-GR" sz="1800" b="0" i="0" dirty="0">
                <a:effectLst/>
                <a:latin typeface="Arial" panose="020B0604020202020204" pitchFamily="34" charset="0"/>
                <a:cs typeface="Arial" panose="020B0604020202020204" pitchFamily="34" charset="0"/>
              </a:rPr>
              <a:t> (1966) </a:t>
            </a:r>
            <a:r>
              <a:rPr lang="el-GR" sz="1800" b="0" i="0" u="sng" dirty="0">
                <a:effectLst/>
                <a:latin typeface="Arial" panose="020B0604020202020204" pitchFamily="34" charset="0"/>
                <a:cs typeface="Arial" panose="020B0604020202020204" pitchFamily="34" charset="0"/>
              </a:rPr>
              <a:t>εστίασε στους τρεις τρόπους </a:t>
            </a:r>
            <a:r>
              <a:rPr lang="el-GR" sz="1800" b="0" i="0" u="sng" dirty="0">
                <a:effectLst/>
                <a:highlight>
                  <a:srgbClr val="FFFF00"/>
                </a:highlight>
                <a:latin typeface="Arial" panose="020B0604020202020204" pitchFamily="34" charset="0"/>
                <a:cs typeface="Arial" panose="020B0604020202020204" pitchFamily="34" charset="0"/>
              </a:rPr>
              <a:t>ΑΝΑΠΑΡΑΣΤΑΣΗΣ</a:t>
            </a:r>
            <a:r>
              <a:rPr lang="el-GR" sz="1800" b="0" i="0" u="sng" dirty="0">
                <a:effectLst/>
                <a:latin typeface="Arial" panose="020B0604020202020204" pitchFamily="34" charset="0"/>
                <a:cs typeface="Arial" panose="020B0604020202020204" pitchFamily="34" charset="0"/>
              </a:rPr>
              <a:t> της γνώσης</a:t>
            </a:r>
            <a:r>
              <a:rPr lang="el-GR" sz="1800" b="0" i="0"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ΣΥΜΦΩΝΑ ΜΕ ΤΟΥΣ ΟΠΟΙΟΥΣ ΕΧΟΥΜΕ ΚΑΙ ΤΗΝ ΓΝΩΣΤΙΚΗ ΑΝΑΠΤΥΞΗ ΤΟΥ ΑΝΘΡΩΠΟΥ</a:t>
            </a:r>
            <a:endParaRPr lang="en-US" sz="1800" b="0" i="0" dirty="0">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825ADEE3-608B-4840-AE3D-57DCED67E7C5}"/>
              </a:ext>
            </a:extLst>
          </p:cNvPr>
          <p:cNvSpPr>
            <a:spLocks noGrp="1"/>
          </p:cNvSpPr>
          <p:nvPr>
            <p:ph type="sldNum" sz="quarter" idx="12"/>
          </p:nvPr>
        </p:nvSpPr>
        <p:spPr/>
        <p:txBody>
          <a:bodyPr/>
          <a:lstStyle/>
          <a:p>
            <a:fld id="{86AAA6DD-A541-4490-A3CA-83A4F81B28A8}" type="slidenum">
              <a:rPr lang="el-GR" smtClean="0"/>
              <a:pPr/>
              <a:t>49</a:t>
            </a:fld>
            <a:endParaRPr lang="el-GR"/>
          </a:p>
        </p:txBody>
      </p:sp>
    </p:spTree>
    <p:extLst>
      <p:ext uri="{BB962C8B-B14F-4D97-AF65-F5344CB8AC3E}">
        <p14:creationId xmlns:p14="http://schemas.microsoft.com/office/powerpoint/2010/main" val="145939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algn="ctr"/>
            <a:r>
              <a:rPr lang="en-GB" sz="3500" b="1" dirty="0">
                <a:effectLst>
                  <a:outerShdw blurRad="38100" dist="38100" dir="2700000" algn="tl">
                    <a:srgbClr val="C0C0C0"/>
                  </a:outerShdw>
                </a:effectLst>
              </a:rPr>
              <a:t>Piaget</a:t>
            </a:r>
            <a:endParaRPr lang="en-GB" sz="2400" b="1" dirty="0">
              <a:effectLst>
                <a:outerShdw blurRad="38100" dist="38100" dir="2700000" algn="tl">
                  <a:srgbClr val="C0C0C0"/>
                </a:outerShdw>
              </a:effectLst>
              <a:latin typeface="Corbel" pitchFamily="34" charset="0"/>
            </a:endParaRPr>
          </a:p>
        </p:txBody>
      </p:sp>
      <p:sp>
        <p:nvSpPr>
          <p:cNvPr id="23555" name="Content Placeholder 2"/>
          <p:cNvSpPr>
            <a:spLocks noGrp="1"/>
          </p:cNvSpPr>
          <p:nvPr>
            <p:ph idx="1"/>
          </p:nvPr>
        </p:nvSpPr>
        <p:spPr>
          <a:xfrm>
            <a:off x="323850" y="2492375"/>
            <a:ext cx="8496300" cy="4176713"/>
          </a:xfrm>
        </p:spPr>
        <p:txBody>
          <a:bodyPr/>
          <a:lstStyle/>
          <a:p>
            <a:pPr lvl="1"/>
            <a:r>
              <a:rPr lang="el-GR" sz="2400" b="1" dirty="0">
                <a:solidFill>
                  <a:srgbClr val="FF0000"/>
                </a:solidFill>
              </a:rPr>
              <a:t>μέχρι 2</a:t>
            </a:r>
            <a:r>
              <a:rPr lang="el-GR" sz="2400" dirty="0">
                <a:solidFill>
                  <a:srgbClr val="FF0000"/>
                </a:solidFill>
              </a:rPr>
              <a:t> </a:t>
            </a:r>
            <a:r>
              <a:rPr lang="el-GR" sz="2400" dirty="0"/>
              <a:t>ετών το </a:t>
            </a:r>
            <a:r>
              <a:rPr lang="el-GR" sz="2400" i="1" dirty="0" err="1"/>
              <a:t>αισθησιοκινητικό</a:t>
            </a:r>
            <a:r>
              <a:rPr lang="el-GR" sz="2400" dirty="0"/>
              <a:t> </a:t>
            </a:r>
          </a:p>
          <a:p>
            <a:pPr lvl="1">
              <a:buFont typeface="Verdana" pitchFamily="34" charset="0"/>
              <a:buNone/>
            </a:pPr>
            <a:endParaRPr lang="el-GR" sz="2400" dirty="0">
              <a:solidFill>
                <a:srgbClr val="FF0000"/>
              </a:solidFill>
            </a:endParaRPr>
          </a:p>
          <a:p>
            <a:pPr lvl="1"/>
            <a:r>
              <a:rPr lang="el-GR" sz="2400" dirty="0">
                <a:solidFill>
                  <a:srgbClr val="FF0000"/>
                </a:solidFill>
              </a:rPr>
              <a:t>από </a:t>
            </a:r>
            <a:r>
              <a:rPr lang="el-GR" sz="2400" b="1" dirty="0">
                <a:solidFill>
                  <a:srgbClr val="FF0000"/>
                </a:solidFill>
              </a:rPr>
              <a:t>2 έως 7 </a:t>
            </a:r>
            <a:r>
              <a:rPr lang="el-GR" sz="2400" dirty="0"/>
              <a:t>ετών το στάδιο της </a:t>
            </a:r>
            <a:r>
              <a:rPr lang="el-GR" sz="2400" i="1" dirty="0"/>
              <a:t>προλογικής σκέψης</a:t>
            </a:r>
            <a:r>
              <a:rPr lang="el-GR" sz="2400" dirty="0">
                <a:solidFill>
                  <a:srgbClr val="FF0000"/>
                </a:solidFill>
              </a:rPr>
              <a:t> </a:t>
            </a:r>
          </a:p>
          <a:p>
            <a:pPr lvl="1">
              <a:buFont typeface="Verdana" pitchFamily="34" charset="0"/>
              <a:buNone/>
            </a:pPr>
            <a:endParaRPr lang="el-GR" sz="2400" dirty="0">
              <a:solidFill>
                <a:srgbClr val="FF0000"/>
              </a:solidFill>
            </a:endParaRPr>
          </a:p>
          <a:p>
            <a:pPr lvl="1"/>
            <a:r>
              <a:rPr lang="el-GR" sz="2400" dirty="0">
                <a:solidFill>
                  <a:srgbClr val="FF0000"/>
                </a:solidFill>
              </a:rPr>
              <a:t>από </a:t>
            </a:r>
            <a:r>
              <a:rPr lang="el-GR" sz="2400" b="1" dirty="0">
                <a:solidFill>
                  <a:srgbClr val="FF0000"/>
                </a:solidFill>
              </a:rPr>
              <a:t>7 έως 12 </a:t>
            </a:r>
            <a:r>
              <a:rPr lang="el-GR" sz="2400" dirty="0"/>
              <a:t>ετών το στάδιο των </a:t>
            </a:r>
            <a:r>
              <a:rPr lang="el-GR" sz="2400" i="1" dirty="0"/>
              <a:t>συγκεκριμένων πράξεων</a:t>
            </a:r>
            <a:r>
              <a:rPr lang="el-GR" sz="2400" dirty="0"/>
              <a:t> </a:t>
            </a:r>
          </a:p>
          <a:p>
            <a:pPr lvl="1">
              <a:buFont typeface="Verdana" pitchFamily="34" charset="0"/>
              <a:buNone/>
            </a:pPr>
            <a:endParaRPr lang="el-GR" sz="2400" dirty="0"/>
          </a:p>
          <a:p>
            <a:pPr lvl="1"/>
            <a:r>
              <a:rPr lang="el-GR" sz="2400" b="1" dirty="0">
                <a:solidFill>
                  <a:srgbClr val="FF0000"/>
                </a:solidFill>
              </a:rPr>
              <a:t>από 12 </a:t>
            </a:r>
            <a:r>
              <a:rPr lang="el-GR" sz="2400" dirty="0"/>
              <a:t>ετών</a:t>
            </a:r>
            <a:r>
              <a:rPr lang="el-GR" sz="2400" b="1" dirty="0"/>
              <a:t> </a:t>
            </a:r>
            <a:r>
              <a:rPr lang="el-GR" sz="2400" dirty="0"/>
              <a:t>το στάδιο των </a:t>
            </a:r>
            <a:r>
              <a:rPr lang="el-GR" sz="2400" i="1" dirty="0"/>
              <a:t>τυπικών λογικών πράξεων</a:t>
            </a:r>
            <a:endParaRPr lang="en-GB" sz="2400" i="1" dirty="0">
              <a:latin typeface="Corbel" pitchFamily="34" charset="0"/>
            </a:endParaRPr>
          </a:p>
        </p:txBody>
      </p:sp>
      <p:sp>
        <p:nvSpPr>
          <p:cNvPr id="23559" name="Rectangle 7"/>
          <p:cNvSpPr>
            <a:spLocks noChangeArrowheads="1"/>
          </p:cNvSpPr>
          <p:nvPr/>
        </p:nvSpPr>
        <p:spPr bwMode="auto">
          <a:xfrm>
            <a:off x="280987" y="1326357"/>
            <a:ext cx="8072438" cy="1006475"/>
          </a:xfrm>
          <a:prstGeom prst="rect">
            <a:avLst/>
          </a:prstGeom>
          <a:noFill/>
          <a:ln w="9525">
            <a:noFill/>
            <a:miter lim="800000"/>
            <a:headEnd/>
            <a:tailEnd/>
          </a:ln>
        </p:spPr>
        <p:txBody>
          <a:bodyPr>
            <a:spAutoFit/>
          </a:bodyPr>
          <a:lstStyle/>
          <a:p>
            <a:r>
              <a:rPr lang="el-GR" sz="2800" dirty="0"/>
              <a:t>Πως αναπτύσσεται η λογική σκέψη του παιδιού</a:t>
            </a:r>
          </a:p>
          <a:p>
            <a:r>
              <a:rPr lang="el-GR" sz="2400" b="1" dirty="0"/>
              <a:t>Εξελικτική θεωρία των 4 σταδίων της γνωστικής ανάπτυξης</a:t>
            </a:r>
            <a:r>
              <a:rPr lang="el-GR" sz="2400" dirty="0"/>
              <a:t>:</a:t>
            </a:r>
            <a:r>
              <a:rPr lang="el-GR" sz="3200" dirty="0"/>
              <a:t> </a:t>
            </a: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5</a:t>
            </a:fld>
            <a:endParaRPr lang="el-GR"/>
          </a:p>
        </p:txBody>
      </p:sp>
      <p:pic>
        <p:nvPicPr>
          <p:cNvPr id="4" name="Εικόνα 3">
            <a:extLst>
              <a:ext uri="{FF2B5EF4-FFF2-40B4-BE49-F238E27FC236}">
                <a16:creationId xmlns:a16="http://schemas.microsoft.com/office/drawing/2014/main" id="{6BA49D0B-25EC-A10D-7FF9-EE6B4AA64626}"/>
              </a:ext>
            </a:extLst>
          </p:cNvPr>
          <p:cNvPicPr>
            <a:picLocks noChangeAspect="1"/>
          </p:cNvPicPr>
          <p:nvPr/>
        </p:nvPicPr>
        <p:blipFill>
          <a:blip r:embed="rId3"/>
          <a:stretch>
            <a:fillRect/>
          </a:stretch>
        </p:blipFill>
        <p:spPr>
          <a:xfrm>
            <a:off x="5988050" y="23812"/>
            <a:ext cx="2867025" cy="14001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61D3-8198-42CC-9BB2-00518A3A736F}"/>
              </a:ext>
            </a:extLst>
          </p:cNvPr>
          <p:cNvSpPr>
            <a:spLocks noGrp="1"/>
          </p:cNvSpPr>
          <p:nvPr>
            <p:ph type="title"/>
          </p:nvPr>
        </p:nvSpPr>
        <p:spPr/>
        <p:txBody>
          <a:bodyPr/>
          <a:lstStyle/>
          <a:p>
            <a:r>
              <a:rPr lang="el-GR" dirty="0"/>
              <a:t>Τι είναι η αναπαράσταση</a:t>
            </a:r>
            <a:endParaRPr lang="en-US" dirty="0"/>
          </a:p>
        </p:txBody>
      </p:sp>
      <p:sp>
        <p:nvSpPr>
          <p:cNvPr id="4" name="Θέση αριθμού διαφάνειας 3">
            <a:extLst>
              <a:ext uri="{FF2B5EF4-FFF2-40B4-BE49-F238E27FC236}">
                <a16:creationId xmlns:a16="http://schemas.microsoft.com/office/drawing/2014/main" id="{899840C7-597A-4E01-AD34-3007AA40E1FB}"/>
              </a:ext>
            </a:extLst>
          </p:cNvPr>
          <p:cNvSpPr>
            <a:spLocks noGrp="1"/>
          </p:cNvSpPr>
          <p:nvPr>
            <p:ph type="sldNum" sz="quarter" idx="12"/>
          </p:nvPr>
        </p:nvSpPr>
        <p:spPr/>
        <p:txBody>
          <a:bodyPr/>
          <a:lstStyle/>
          <a:p>
            <a:fld id="{86AAA6DD-A541-4490-A3CA-83A4F81B28A8}" type="slidenum">
              <a:rPr lang="el-GR" smtClean="0"/>
              <a:pPr/>
              <a:t>50</a:t>
            </a:fld>
            <a:endParaRPr lang="el-GR"/>
          </a:p>
        </p:txBody>
      </p:sp>
      <p:sp>
        <p:nvSpPr>
          <p:cNvPr id="6" name="Θέση περιεχομένου 5">
            <a:extLst>
              <a:ext uri="{FF2B5EF4-FFF2-40B4-BE49-F238E27FC236}">
                <a16:creationId xmlns:a16="http://schemas.microsoft.com/office/drawing/2014/main" id="{4F707389-0ED1-4516-9AA0-CE24D4ECFF6C}"/>
              </a:ext>
            </a:extLst>
          </p:cNvPr>
          <p:cNvSpPr>
            <a:spLocks noGrp="1"/>
          </p:cNvSpPr>
          <p:nvPr>
            <p:ph idx="1"/>
          </p:nvPr>
        </p:nvSpPr>
        <p:spPr/>
        <p:txBody>
          <a:bodyPr>
            <a:noAutofit/>
          </a:bodyPr>
          <a:lstStyle/>
          <a:p>
            <a:pPr marL="0" indent="0">
              <a:buNone/>
            </a:pPr>
            <a:r>
              <a:rPr lang="el-GR" sz="2400" dirty="0">
                <a:latin typeface="Arial" panose="020B0604020202020204" pitchFamily="34" charset="0"/>
                <a:cs typeface="Arial" panose="020B0604020202020204" pitchFamily="34" charset="0"/>
              </a:rPr>
              <a:t>Η αναπαράσταση είναι </a:t>
            </a:r>
            <a:r>
              <a:rPr lang="el-GR" sz="2400" b="0" i="0" dirty="0">
                <a:effectLst/>
                <a:latin typeface="Arial" panose="020B0604020202020204" pitchFamily="34" charset="0"/>
                <a:cs typeface="Arial" panose="020B0604020202020204" pitchFamily="34" charset="0"/>
              </a:rPr>
              <a:t>  μια βασική ανθρώπινη δυνατότητα</a:t>
            </a:r>
          </a:p>
          <a:p>
            <a:r>
              <a:rPr lang="el-GR" sz="2400" dirty="0">
                <a:latin typeface="Arial" panose="020B0604020202020204" pitchFamily="34" charset="0"/>
                <a:cs typeface="Arial" panose="020B0604020202020204" pitchFamily="34" charset="0"/>
              </a:rPr>
              <a:t>Και συγκεκριμένα είναι η δυνατότητα του ανθρωπίνου νου να </a:t>
            </a:r>
            <a:r>
              <a:rPr lang="el-GR" sz="2400" b="0" i="0" dirty="0">
                <a:effectLst/>
                <a:latin typeface="Arial" panose="020B0604020202020204" pitchFamily="34" charset="0"/>
                <a:cs typeface="Arial" panose="020B0604020202020204" pitchFamily="34" charset="0"/>
              </a:rPr>
              <a:t> χρησιμοποιεί τις </a:t>
            </a:r>
            <a:r>
              <a:rPr lang="el-GR" sz="2400" b="0" i="0" dirty="0" err="1">
                <a:effectLst/>
                <a:latin typeface="Arial" panose="020B0604020202020204" pitchFamily="34" charset="0"/>
                <a:cs typeface="Arial" panose="020B0604020202020204" pitchFamily="34" charset="0"/>
              </a:rPr>
              <a:t>νοησιακές</a:t>
            </a:r>
            <a:r>
              <a:rPr lang="el-GR" sz="2400" b="0" i="0" dirty="0">
                <a:effectLst/>
                <a:latin typeface="Arial" panose="020B0604020202020204" pitchFamily="34" charset="0"/>
                <a:cs typeface="Arial" panose="020B0604020202020204" pitchFamily="34" charset="0"/>
              </a:rPr>
              <a:t> δραστηριότητες , τα σύμβολα, και τα σημεία με σκοπό να φέρνει στον νου κάτι  που δεν υπάρχει στο οπτικό πεδίο του</a:t>
            </a:r>
          </a:p>
          <a:p>
            <a:pPr marL="0" indent="0">
              <a:buNone/>
            </a:pPr>
            <a:r>
              <a:rPr lang="el-GR" sz="2400" dirty="0">
                <a:latin typeface="Arial" panose="020B0604020202020204" pitchFamily="34" charset="0"/>
                <a:cs typeface="Arial" panose="020B0604020202020204" pitchFamily="34" charset="0"/>
              </a:rPr>
              <a:t>Του επιτρέπει επίσης:</a:t>
            </a:r>
          </a:p>
          <a:p>
            <a:r>
              <a:rPr lang="el-GR" sz="2400" dirty="0">
                <a:latin typeface="Arial" panose="020B0604020202020204" pitchFamily="34" charset="0"/>
                <a:cs typeface="Arial" panose="020B0604020202020204" pitchFamily="34" charset="0"/>
              </a:rPr>
              <a:t>1.</a:t>
            </a:r>
            <a:r>
              <a:rPr lang="el-GR" sz="2400" b="0" i="0" dirty="0">
                <a:effectLst/>
                <a:latin typeface="Arial" panose="020B0604020202020204" pitchFamily="34" charset="0"/>
                <a:cs typeface="Arial" panose="020B0604020202020204" pitchFamily="34" charset="0"/>
              </a:rPr>
              <a:t> Να ανακαλεί γεγονότα του παρελθόντος</a:t>
            </a:r>
          </a:p>
          <a:p>
            <a:r>
              <a:rPr lang="el-GR" sz="2400" dirty="0">
                <a:latin typeface="Arial" panose="020B0604020202020204" pitchFamily="34" charset="0"/>
                <a:cs typeface="Arial" panose="020B0604020202020204" pitchFamily="34" charset="0"/>
              </a:rPr>
              <a:t>2. Ν</a:t>
            </a:r>
            <a:r>
              <a:rPr lang="el-GR" sz="2400" b="0" i="0" dirty="0">
                <a:effectLst/>
                <a:latin typeface="Arial" panose="020B0604020202020204" pitchFamily="34" charset="0"/>
                <a:cs typeface="Arial" panose="020B0604020202020204" pitchFamily="34" charset="0"/>
              </a:rPr>
              <a:t>α χρησιμοποιεί τη φαντασία του για γεγονότα του μέλλοντος</a:t>
            </a:r>
          </a:p>
          <a:p>
            <a:pPr marL="0" indent="0">
              <a:buNone/>
            </a:pPr>
            <a:r>
              <a:rPr lang="el-GR" sz="2400" b="0" i="0" dirty="0">
                <a:effectLst/>
                <a:latin typeface="Arial" panose="020B0604020202020204" pitchFamily="34" charset="0"/>
                <a:cs typeface="Arial" panose="020B0604020202020204" pitchFamily="34" charset="0"/>
              </a:rPr>
              <a:t>Οι άνθρωποι μπορούν να ζήσουν με φαντασία τους οτιδήποτε επιθυμούν</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548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n-US" sz="3200" dirty="0">
                <a:solidFill>
                  <a:srgbClr val="C00000"/>
                </a:solidFill>
              </a:rPr>
              <a:t>Bruner:</a:t>
            </a:r>
            <a:r>
              <a:rPr lang="el-GR" sz="3200" dirty="0">
                <a:solidFill>
                  <a:srgbClr val="C00000"/>
                </a:solidFill>
              </a:rPr>
              <a:t>Τρόποι αναπαράστασης γνώσεων</a:t>
            </a:r>
          </a:p>
        </p:txBody>
      </p:sp>
      <p:sp>
        <p:nvSpPr>
          <p:cNvPr id="3" name="2 - Θέση περιεχομένου"/>
          <p:cNvSpPr>
            <a:spLocks noGrp="1"/>
          </p:cNvSpPr>
          <p:nvPr>
            <p:ph idx="1"/>
          </p:nvPr>
        </p:nvSpPr>
        <p:spPr/>
        <p:txBody>
          <a:bodyPr rtlCol="0">
            <a:normAutofit fontScale="92500" lnSpcReduction="20000"/>
          </a:bodyPr>
          <a:lstStyle/>
          <a:p>
            <a:pPr algn="ctr" eaLnBrk="1" fontAlgn="auto" hangingPunct="1">
              <a:spcAft>
                <a:spcPts val="0"/>
              </a:spcAft>
              <a:buFont typeface="Arial" charset="0"/>
              <a:buNone/>
              <a:defRPr/>
            </a:pPr>
            <a:r>
              <a:rPr lang="el-GR" sz="2400" b="1" u="sng" dirty="0"/>
              <a:t>3 είδη αναπαράστασης της γνώσης </a:t>
            </a:r>
          </a:p>
          <a:p>
            <a:pPr algn="ctr" eaLnBrk="1" fontAlgn="auto" hangingPunct="1">
              <a:spcAft>
                <a:spcPts val="0"/>
              </a:spcAft>
              <a:buFont typeface="Arial" charset="0"/>
              <a:buNone/>
              <a:defRPr/>
            </a:pPr>
            <a:endParaRPr lang="el-GR" sz="2400" u="sng" dirty="0"/>
          </a:p>
          <a:p>
            <a:pPr>
              <a:defRPr/>
            </a:pPr>
            <a:r>
              <a:rPr lang="el-GR" sz="2400" dirty="0"/>
              <a:t>Α) </a:t>
            </a:r>
            <a:r>
              <a:rPr lang="el-GR" sz="2400" dirty="0" err="1"/>
              <a:t>Πραξιακή</a:t>
            </a:r>
            <a:r>
              <a:rPr lang="el-GR" sz="2400" dirty="0"/>
              <a:t> (</a:t>
            </a:r>
            <a:r>
              <a:rPr lang="en-US" sz="2400" dirty="0"/>
              <a:t>enactive)</a:t>
            </a:r>
            <a:r>
              <a:rPr lang="el-GR" sz="2600" dirty="0"/>
              <a:t>αναπαράσταση-αναπαραστάσεις γεγονότων μέσω κίνησης-τα άτομα δρουν άμεσα πάνω στα πράγματα</a:t>
            </a:r>
            <a:r>
              <a:rPr lang="el-GR" sz="2400" dirty="0"/>
              <a:t>: π.χ. ικανότητα να ισορροπώ σε μια τραμπάλα- απεικόνιση στο μυαλό αρχών της ισορροπίας</a:t>
            </a:r>
          </a:p>
          <a:p>
            <a:pPr eaLnBrk="1" fontAlgn="auto" hangingPunct="1">
              <a:spcAft>
                <a:spcPts val="0"/>
              </a:spcAft>
              <a:buFont typeface="Arial" pitchFamily="34" charset="0"/>
              <a:buChar char="•"/>
              <a:defRPr/>
            </a:pPr>
            <a:endParaRPr lang="el-GR" sz="2400" dirty="0"/>
          </a:p>
          <a:p>
            <a:pPr eaLnBrk="1" fontAlgn="auto" hangingPunct="1">
              <a:spcAft>
                <a:spcPts val="0"/>
              </a:spcAft>
              <a:buFont typeface="Arial" pitchFamily="34" charset="0"/>
              <a:buChar char="•"/>
              <a:defRPr/>
            </a:pPr>
            <a:r>
              <a:rPr lang="el-GR" sz="2400" dirty="0"/>
              <a:t>Β) Εικονιστική</a:t>
            </a:r>
            <a:r>
              <a:rPr lang="en-US" sz="2400" dirty="0"/>
              <a:t> (iconic)</a:t>
            </a:r>
            <a:r>
              <a:rPr lang="el-GR" sz="2400" dirty="0"/>
              <a:t> αναπαράσταση: ικανότητα να σχηματίζω στο μυαλό μου την απεικόνιση ενός αντικειμένου</a:t>
            </a:r>
          </a:p>
          <a:p>
            <a:pPr eaLnBrk="1" fontAlgn="auto" hangingPunct="1">
              <a:spcAft>
                <a:spcPts val="0"/>
              </a:spcAft>
              <a:buFont typeface="Arial" pitchFamily="34" charset="0"/>
              <a:buChar char="•"/>
              <a:defRPr/>
            </a:pPr>
            <a:endParaRPr lang="el-GR" sz="2400" dirty="0"/>
          </a:p>
          <a:p>
            <a:pPr eaLnBrk="1" fontAlgn="auto" hangingPunct="1">
              <a:spcAft>
                <a:spcPts val="0"/>
              </a:spcAft>
              <a:buFont typeface="Arial" pitchFamily="34" charset="0"/>
              <a:buChar char="•"/>
              <a:defRPr/>
            </a:pPr>
            <a:r>
              <a:rPr lang="el-GR" sz="2400" dirty="0"/>
              <a:t>Γ) Συμβολική </a:t>
            </a:r>
            <a:r>
              <a:rPr lang="en-US" sz="2400" dirty="0"/>
              <a:t>(symbolic)</a:t>
            </a:r>
            <a:r>
              <a:rPr lang="el-GR" sz="2400" dirty="0"/>
              <a:t>αναπαράσταση: σχήματα, σύμβολα, λόγος</a:t>
            </a:r>
            <a:endParaRPr lang="en-US" sz="2400" dirty="0"/>
          </a:p>
          <a:p>
            <a:pPr eaLnBrk="1" fontAlgn="auto" hangingPunct="1">
              <a:spcAft>
                <a:spcPts val="0"/>
              </a:spcAft>
              <a:buFont typeface="Arial" pitchFamily="34" charset="0"/>
              <a:buChar char="•"/>
              <a:defRPr/>
            </a:pPr>
            <a:endParaRPr lang="el-GR" sz="2400" dirty="0"/>
          </a:p>
          <a:p>
            <a:pPr>
              <a:buNone/>
            </a:pPr>
            <a:r>
              <a:rPr lang="el-G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F3FA6-DAF4-4777-B3DB-14E10316940D}"/>
              </a:ext>
            </a:extLst>
          </p:cNvPr>
          <p:cNvSpPr>
            <a:spLocks noGrp="1"/>
          </p:cNvSpPr>
          <p:nvPr>
            <p:ph type="title"/>
          </p:nvPr>
        </p:nvSpPr>
        <p:spPr/>
        <p:txBody>
          <a:bodyPr>
            <a:normAutofit fontScale="90000"/>
          </a:bodyPr>
          <a:lstStyle/>
          <a:p>
            <a:r>
              <a:rPr lang="el-GR" dirty="0"/>
              <a:t>ΤΡΟΠΟΙ ΑΝΑΠΑΡΑΣΤΑΣΗΣ ΓΝΩΣΕΩΝ</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B1698B0D-F499-44A7-9E88-2332DA517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848871" cy="5121275"/>
          </a:xfrm>
        </p:spPr>
      </p:pic>
      <p:sp>
        <p:nvSpPr>
          <p:cNvPr id="4" name="Θέση αριθμού διαφάνειας 3">
            <a:extLst>
              <a:ext uri="{FF2B5EF4-FFF2-40B4-BE49-F238E27FC236}">
                <a16:creationId xmlns:a16="http://schemas.microsoft.com/office/drawing/2014/main" id="{A671A07E-C731-44EC-9D5C-8157590497AF}"/>
              </a:ext>
            </a:extLst>
          </p:cNvPr>
          <p:cNvSpPr>
            <a:spLocks noGrp="1"/>
          </p:cNvSpPr>
          <p:nvPr>
            <p:ph type="sldNum" sz="quarter" idx="12"/>
          </p:nvPr>
        </p:nvSpPr>
        <p:spPr/>
        <p:txBody>
          <a:bodyPr/>
          <a:lstStyle/>
          <a:p>
            <a:fld id="{86AAA6DD-A541-4490-A3CA-83A4F81B28A8}" type="slidenum">
              <a:rPr lang="el-GR" smtClean="0"/>
              <a:pPr/>
              <a:t>52</a:t>
            </a:fld>
            <a:endParaRPr lang="el-GR"/>
          </a:p>
        </p:txBody>
      </p:sp>
    </p:spTree>
    <p:extLst>
      <p:ext uri="{BB962C8B-B14F-4D97-AF65-F5344CB8AC3E}">
        <p14:creationId xmlns:p14="http://schemas.microsoft.com/office/powerpoint/2010/main" val="3852953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32BE4-D952-4B53-82CD-B60B27CB008D}"/>
              </a:ext>
            </a:extLst>
          </p:cNvPr>
          <p:cNvSpPr>
            <a:spLocks noGrp="1"/>
          </p:cNvSpPr>
          <p:nvPr>
            <p:ph type="title"/>
          </p:nvPr>
        </p:nvSpPr>
        <p:spPr/>
        <p:txBody>
          <a:bodyPr/>
          <a:lstStyle/>
          <a:p>
            <a:r>
              <a:rPr lang="el-GR" dirty="0"/>
              <a:t>Στάδια Γνωστική ανάπτυξης</a:t>
            </a:r>
            <a:endParaRPr lang="en-US" dirty="0"/>
          </a:p>
        </p:txBody>
      </p:sp>
      <p:sp>
        <p:nvSpPr>
          <p:cNvPr id="4" name="Θέση αριθμού διαφάνειας 3">
            <a:extLst>
              <a:ext uri="{FF2B5EF4-FFF2-40B4-BE49-F238E27FC236}">
                <a16:creationId xmlns:a16="http://schemas.microsoft.com/office/drawing/2014/main" id="{B87846ED-70C5-4CC4-BF47-D9627FB0B578}"/>
              </a:ext>
            </a:extLst>
          </p:cNvPr>
          <p:cNvSpPr>
            <a:spLocks noGrp="1"/>
          </p:cNvSpPr>
          <p:nvPr>
            <p:ph type="sldNum" sz="quarter" idx="12"/>
          </p:nvPr>
        </p:nvSpPr>
        <p:spPr/>
        <p:txBody>
          <a:bodyPr/>
          <a:lstStyle/>
          <a:p>
            <a:fld id="{86AAA6DD-A541-4490-A3CA-83A4F81B28A8}" type="slidenum">
              <a:rPr lang="el-GR" smtClean="0"/>
              <a:pPr/>
              <a:t>53</a:t>
            </a:fld>
            <a:endParaRPr lang="el-GR"/>
          </a:p>
        </p:txBody>
      </p:sp>
      <p:pic>
        <p:nvPicPr>
          <p:cNvPr id="5" name="Γραφικό 1">
            <a:extLst>
              <a:ext uri="{FF2B5EF4-FFF2-40B4-BE49-F238E27FC236}">
                <a16:creationId xmlns:a16="http://schemas.microsoft.com/office/drawing/2014/main" id="{20FEA501-7F82-4667-9C5D-D3B39E109A09}"/>
              </a:ext>
            </a:extLst>
          </p:cNvPr>
          <p:cNvPicPr>
            <a:picLocks noGrp="1"/>
          </p:cNvPicPr>
          <p:nvPr>
            <p:ph idx="1"/>
          </p:nvPr>
        </p:nvPicPr>
        <p:blipFill>
          <a:blip r:embed="rId2">
            <a:extLst>
              <a:ext uri="{96DAC541-7B7A-43D3-8B79-37D633B846F1}">
                <asvg:svgBlip xmlns:asvg="http://schemas.microsoft.com/office/drawing/2016/SVG/main" r:embed="rId3"/>
              </a:ext>
            </a:extLst>
          </a:blip>
          <a:stretch>
            <a:fillRect/>
          </a:stretch>
        </p:blipFill>
        <p:spPr>
          <a:xfrm>
            <a:off x="457200" y="1556792"/>
            <a:ext cx="8075240" cy="4799558"/>
          </a:xfrm>
          <a:prstGeom prst="rect">
            <a:avLst/>
          </a:prstGeom>
        </p:spPr>
      </p:pic>
    </p:spTree>
    <p:extLst>
      <p:ext uri="{BB962C8B-B14F-4D97-AF65-F5344CB8AC3E}">
        <p14:creationId xmlns:p14="http://schemas.microsoft.com/office/powerpoint/2010/main" val="244788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Γνωστική ανάπτυξη</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54</a:t>
            </a:fld>
            <a:endParaRPr lang="el-GR"/>
          </a:p>
        </p:txBody>
      </p:sp>
      <p:pic>
        <p:nvPicPr>
          <p:cNvPr id="5" name="Picture 2" descr="C:\Users\user\Desktop\EGGRAFA\TEAPH\15-16\open\images7VX6NINY.jpg"/>
          <p:cNvPicPr>
            <a:picLocks noGrp="1" noChangeAspect="1" noChangeArrowheads="1"/>
          </p:cNvPicPr>
          <p:nvPr>
            <p:ph idx="1"/>
          </p:nvPr>
        </p:nvPicPr>
        <p:blipFill>
          <a:blip r:embed="rId2"/>
          <a:srcRect/>
          <a:stretch>
            <a:fillRect/>
          </a:stretch>
        </p:blipFill>
        <p:spPr bwMode="auto">
          <a:xfrm>
            <a:off x="714348" y="1571612"/>
            <a:ext cx="7572428" cy="464347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6124754"/>
          </a:xfrm>
          <a:prstGeom prst="rect">
            <a:avLst/>
          </a:prstGeom>
        </p:spPr>
        <p:txBody>
          <a:bodyPr wrap="square">
            <a:spAutoFit/>
          </a:bodyPr>
          <a:lstStyle/>
          <a:p>
            <a:r>
              <a:rPr lang="el-GR" sz="2800" b="1" dirty="0"/>
              <a:t>ΒΑΣΙΚΗ ΑΡΧΗ</a:t>
            </a:r>
            <a:r>
              <a:rPr lang="en-US" sz="2800" b="1" dirty="0"/>
              <a:t> BRUNER</a:t>
            </a:r>
            <a:r>
              <a:rPr lang="en-US" sz="2800" dirty="0"/>
              <a:t>:</a:t>
            </a:r>
            <a:endParaRPr lang="el-GR" sz="2800" dirty="0"/>
          </a:p>
          <a:p>
            <a:endParaRPr lang="el-GR" sz="2800" dirty="0"/>
          </a:p>
          <a:p>
            <a:r>
              <a:rPr lang="el-GR" sz="2800" dirty="0"/>
              <a:t> Ο κόσμος είναι τόσο πολύπλοκος που για να τον κατανοήσουμε πρέπει να μάθουμε </a:t>
            </a:r>
            <a:r>
              <a:rPr lang="el-GR" sz="2800" b="1" dirty="0"/>
              <a:t>τον τρόπο που αντιμετωπίζει ο εγκέφαλος μία πληροφορία </a:t>
            </a:r>
            <a:r>
              <a:rPr lang="el-GR" sz="2800" dirty="0"/>
              <a:t>για να διευκολύνουμε την μάθηση</a:t>
            </a:r>
            <a:r>
              <a:rPr lang="en-US" sz="2800" dirty="0"/>
              <a:t>.o </a:t>
            </a:r>
            <a:r>
              <a:rPr lang="el-GR" sz="2800" dirty="0"/>
              <a:t>Β</a:t>
            </a:r>
            <a:r>
              <a:rPr lang="en-US" sz="2800" dirty="0" err="1"/>
              <a:t>runer</a:t>
            </a:r>
            <a:r>
              <a:rPr lang="en-US" sz="2800" dirty="0"/>
              <a:t> </a:t>
            </a:r>
            <a:r>
              <a:rPr lang="el-GR" sz="2800" dirty="0"/>
              <a:t>δίνει σημασία στην δομή και λειτουργία του γνωστικού συστήματος</a:t>
            </a:r>
          </a:p>
          <a:p>
            <a:endParaRPr lang="el-GR" sz="2800" dirty="0"/>
          </a:p>
          <a:p>
            <a:endParaRPr lang="el-GR" sz="2800" dirty="0"/>
          </a:p>
          <a:p>
            <a:endParaRPr lang="el-GR" sz="2800" dirty="0"/>
          </a:p>
          <a:p>
            <a:endParaRPr lang="el-GR" sz="2800" dirty="0"/>
          </a:p>
          <a:p>
            <a:endParaRPr lang="el-GR" sz="2800" dirty="0"/>
          </a:p>
          <a:p>
            <a:endParaRPr lang="el-GR" sz="2800" dirty="0"/>
          </a:p>
        </p:txBody>
      </p:sp>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406C907-F0CB-4DC5-BB98-D7E91D46449D}"/>
              </a:ext>
            </a:extLst>
          </p:cNvPr>
          <p:cNvSpPr>
            <a:spLocks noGrp="1"/>
          </p:cNvSpPr>
          <p:nvPr>
            <p:ph type="sldNum" sz="quarter" idx="12"/>
          </p:nvPr>
        </p:nvSpPr>
        <p:spPr/>
        <p:txBody>
          <a:bodyPr/>
          <a:lstStyle/>
          <a:p>
            <a:fld id="{86AAA6DD-A541-4490-A3CA-83A4F81B28A8}" type="slidenum">
              <a:rPr lang="el-GR" smtClean="0"/>
              <a:pPr/>
              <a:t>56</a:t>
            </a:fld>
            <a:endParaRPr lang="el-GR"/>
          </a:p>
        </p:txBody>
      </p:sp>
      <p:pic>
        <p:nvPicPr>
          <p:cNvPr id="4" name="Εικόνα 3">
            <a:extLst>
              <a:ext uri="{FF2B5EF4-FFF2-40B4-BE49-F238E27FC236}">
                <a16:creationId xmlns:a16="http://schemas.microsoft.com/office/drawing/2014/main" id="{3201F114-3B18-4B34-A93E-8DB22B3DB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404937"/>
            <a:ext cx="6057900" cy="4048125"/>
          </a:xfrm>
          <a:prstGeom prst="rect">
            <a:avLst/>
          </a:prstGeom>
        </p:spPr>
      </p:pic>
    </p:spTree>
    <p:extLst>
      <p:ext uri="{BB962C8B-B14F-4D97-AF65-F5344CB8AC3E}">
        <p14:creationId xmlns:p14="http://schemas.microsoft.com/office/powerpoint/2010/main" val="2998742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3F87F6-DB6B-4F9F-B627-8F321DAAA182}"/>
              </a:ext>
            </a:extLst>
          </p:cNvPr>
          <p:cNvSpPr>
            <a:spLocks noGrp="1"/>
          </p:cNvSpPr>
          <p:nvPr>
            <p:ph type="title"/>
          </p:nvPr>
        </p:nvSpPr>
        <p:spPr/>
        <p:txBody>
          <a:bodyPr>
            <a:normAutofit/>
          </a:bodyPr>
          <a:lstStyle/>
          <a:p>
            <a:r>
              <a:rPr lang="el-GR" sz="3200" b="1" dirty="0">
                <a:effectLst>
                  <a:outerShdw blurRad="38100" dist="38100" dir="2700000" algn="tl">
                    <a:srgbClr val="C0C0C0"/>
                  </a:outerShdw>
                </a:effectLst>
                <a:latin typeface="Corbel" pitchFamily="34" charset="0"/>
              </a:rPr>
              <a:t>Εγκέφαλος….πολύπλοκη δομή</a:t>
            </a:r>
            <a:br>
              <a:rPr lang="el-GR" sz="3200" b="1" dirty="0">
                <a:effectLst>
                  <a:outerShdw blurRad="38100" dist="38100" dir="2700000" algn="tl">
                    <a:srgbClr val="C0C0C0"/>
                  </a:outerShdw>
                </a:effectLst>
                <a:latin typeface="Corbel" pitchFamily="34" charset="0"/>
              </a:rPr>
            </a:br>
            <a:r>
              <a:rPr lang="en-US" sz="3200" b="1" dirty="0">
                <a:effectLst>
                  <a:outerShdw blurRad="38100" dist="38100" dir="2700000" algn="tl">
                    <a:srgbClr val="C0C0C0"/>
                  </a:outerShdw>
                </a:effectLst>
                <a:latin typeface="Corbel" pitchFamily="34" charset="0"/>
              </a:rPr>
              <a:t>https://memorado.com/yourbetterhalf</a:t>
            </a:r>
            <a:endParaRPr lang="en-US" sz="3200" dirty="0"/>
          </a:p>
        </p:txBody>
      </p:sp>
      <p:sp>
        <p:nvSpPr>
          <p:cNvPr id="3" name="Θέση περιεχομένου 2">
            <a:extLst>
              <a:ext uri="{FF2B5EF4-FFF2-40B4-BE49-F238E27FC236}">
                <a16:creationId xmlns:a16="http://schemas.microsoft.com/office/drawing/2014/main" id="{C1588945-6BA2-9328-D765-279DB9D548DA}"/>
              </a:ext>
            </a:extLst>
          </p:cNvPr>
          <p:cNvSpPr>
            <a:spLocks noGrp="1"/>
          </p:cNvSpPr>
          <p:nvPr>
            <p:ph sz="half" idx="1"/>
          </p:nvPr>
        </p:nvSpPr>
        <p:spPr/>
        <p:txBody>
          <a:bodyPr/>
          <a:lstStyle/>
          <a:p>
            <a:pPr marL="0" indent="0">
              <a:buNone/>
            </a:pPr>
            <a:r>
              <a:rPr lang="el-GR" sz="2800" dirty="0"/>
              <a:t>Προσπαθείστε να πείτε το χρώμα και όχι την λέξη</a:t>
            </a:r>
          </a:p>
          <a:p>
            <a:pPr marL="0" indent="0">
              <a:buNone/>
            </a:pPr>
            <a:endParaRPr lang="en-US" sz="2800" dirty="0">
              <a:latin typeface="Corbel" pitchFamily="34" charset="0"/>
            </a:endParaRPr>
          </a:p>
          <a:p>
            <a:pPr marL="0" marR="0">
              <a:lnSpc>
                <a:spcPct val="107000"/>
              </a:lnSpc>
              <a:spcAft>
                <a:spcPts val="800"/>
              </a:spcAft>
            </a:pPr>
            <a:r>
              <a:rPr lang="el-GR" sz="1800" kern="100" dirty="0">
                <a:solidFill>
                  <a:srgbClr val="47D45A"/>
                </a:solidFill>
                <a:effectLst/>
                <a:latin typeface="Bahnschrift SemiCondensed" panose="020B0502040204020203" pitchFamily="34" charset="0"/>
                <a:ea typeface="Aptos" panose="020B0004020202020204" pitchFamily="34" charset="0"/>
                <a:cs typeface="Times New Roman" panose="02020603050405020304" pitchFamily="18" charset="0"/>
              </a:rPr>
              <a:t>ΚΙΤΡΙΝΟ   </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ΜΠΛΕ  </a:t>
            </a:r>
            <a:r>
              <a:rPr lang="el-GR" sz="1800" kern="100" dirty="0">
                <a:solidFill>
                  <a:srgbClr val="46B1E1"/>
                </a:solidFill>
                <a:effectLst/>
                <a:latin typeface="Bahnschrift SemiCondensed" panose="020B0502040204020203" pitchFamily="34" charset="0"/>
                <a:ea typeface="Aptos" panose="020B0004020202020204" pitchFamily="34" charset="0"/>
                <a:cs typeface="Times New Roman" panose="02020603050405020304" pitchFamily="18" charset="0"/>
              </a:rPr>
              <a:t>ΠΟΡΤΟΚΑΛΙ</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kern="100" dirty="0">
                <a:solidFill>
                  <a:srgbClr val="FFC000"/>
                </a:solidFill>
                <a:effectLst/>
                <a:latin typeface="Bahnschrift SemiCondensed" panose="020B0502040204020203" pitchFamily="34" charset="0"/>
                <a:ea typeface="Aptos" panose="020B0004020202020204" pitchFamily="34" charset="0"/>
                <a:cs typeface="Times New Roman" panose="02020603050405020304" pitchFamily="18" charset="0"/>
              </a:rPr>
              <a:t>ΜΑΥΡΟ</a:t>
            </a:r>
            <a:r>
              <a:rPr lang="el-GR" sz="1800" kern="100" dirty="0">
                <a:solidFill>
                  <a:srgbClr val="FFFF0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46B1E1"/>
                </a:solidFill>
                <a:effectLst/>
                <a:latin typeface="Bahnschrift SemiCondensed" panose="020B0502040204020203" pitchFamily="34" charset="0"/>
                <a:ea typeface="Aptos" panose="020B0004020202020204" pitchFamily="34" charset="0"/>
                <a:cs typeface="Times New Roman" panose="02020603050405020304" pitchFamily="18" charset="0"/>
              </a:rPr>
              <a:t>ΚΟΚΚΙΝΟ  </a:t>
            </a:r>
            <a:r>
              <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rPr>
              <a:t>ΠΡΑΣΙΝΟ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M</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ΩΒ   </a:t>
            </a:r>
            <a:r>
              <a:rPr lang="el-GR" sz="1800" kern="100" dirty="0">
                <a:solidFill>
                  <a:srgbClr val="00B0F0"/>
                </a:solidFill>
                <a:effectLst/>
                <a:latin typeface="Bahnschrift SemiCondensed" panose="020B0502040204020203" pitchFamily="34" charset="0"/>
                <a:ea typeface="Aptos" panose="020B0004020202020204" pitchFamily="34" charset="0"/>
                <a:cs typeface="Times New Roman" panose="02020603050405020304" pitchFamily="18" charset="0"/>
              </a:rPr>
              <a:t>ΚΙΤΡΙΝΟ   </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ΚΟΚΚΙΝΟ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kern="100" dirty="0">
                <a:solidFill>
                  <a:srgbClr val="000000"/>
                </a:solidFill>
                <a:effectLst/>
                <a:latin typeface="Bahnschrift SemiCondensed" panose="020B0502040204020203" pitchFamily="34" charset="0"/>
                <a:ea typeface="Aptos" panose="020B0004020202020204" pitchFamily="34" charset="0"/>
                <a:cs typeface="Times New Roman" panose="02020603050405020304" pitchFamily="18" charset="0"/>
              </a:rPr>
              <a:t>ΠΟΡΤΟΚΑΛΙ</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ΠΡΑΣΣΙΝΟ</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FFC000"/>
                </a:solidFill>
                <a:effectLst/>
                <a:latin typeface="Bahnschrift SemiCondensed" panose="020B0502040204020203" pitchFamily="34" charset="0"/>
                <a:ea typeface="Aptos" panose="020B0004020202020204" pitchFamily="34" charset="0"/>
                <a:cs typeface="Times New Roman" panose="02020603050405020304" pitchFamily="18" charset="0"/>
              </a:rPr>
              <a:t>ΜΑΥΡΟ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Θέση περιεχομένου 3">
            <a:extLst>
              <a:ext uri="{FF2B5EF4-FFF2-40B4-BE49-F238E27FC236}">
                <a16:creationId xmlns:a16="http://schemas.microsoft.com/office/drawing/2014/main" id="{D1D243A2-A46C-A2AC-E654-CF0F0DB87A64}"/>
              </a:ext>
            </a:extLst>
          </p:cNvPr>
          <p:cNvSpPr>
            <a:spLocks noGrp="1"/>
          </p:cNvSpPr>
          <p:nvPr>
            <p:ph sz="half" idx="2"/>
          </p:nvPr>
        </p:nvSpPr>
        <p:spPr/>
        <p:txBody>
          <a:bodyPr/>
          <a:lstStyle/>
          <a:p>
            <a:pPr marL="0" marR="0" indent="0">
              <a:lnSpc>
                <a:spcPct val="107000"/>
              </a:lnSpc>
              <a:spcAft>
                <a:spcPts val="800"/>
              </a:spcAft>
              <a:buNone/>
            </a:pPr>
            <a:endPar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l-GR" sz="1800" kern="100" dirty="0">
              <a:latin typeface="Bahnschrift SemiCondensed" panose="020B0502040204020203"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rPr>
              <a:t> Το δεξί ημισφαίριο προσπαθεί να πει το χρώμα αλλά Το αριστερό επιμένει να διαβάζει την λέξη</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Θέση αριθμού διαφάνειας 4">
            <a:extLst>
              <a:ext uri="{FF2B5EF4-FFF2-40B4-BE49-F238E27FC236}">
                <a16:creationId xmlns:a16="http://schemas.microsoft.com/office/drawing/2014/main" id="{BD5123BF-7D74-9F7C-A2F7-4705250730F4}"/>
              </a:ext>
            </a:extLst>
          </p:cNvPr>
          <p:cNvSpPr>
            <a:spLocks noGrp="1"/>
          </p:cNvSpPr>
          <p:nvPr>
            <p:ph type="sldNum" sz="quarter" idx="12"/>
          </p:nvPr>
        </p:nvSpPr>
        <p:spPr/>
        <p:txBody>
          <a:bodyPr/>
          <a:lstStyle/>
          <a:p>
            <a:fld id="{86AAA6DD-A541-4490-A3CA-83A4F81B28A8}" type="slidenum">
              <a:rPr lang="el-GR" smtClean="0"/>
              <a:pPr/>
              <a:t>57</a:t>
            </a:fld>
            <a:endParaRPr lang="el-GR"/>
          </a:p>
        </p:txBody>
      </p:sp>
      <p:pic>
        <p:nvPicPr>
          <p:cNvPr id="6" name="Picture 9">
            <a:extLst>
              <a:ext uri="{FF2B5EF4-FFF2-40B4-BE49-F238E27FC236}">
                <a16:creationId xmlns:a16="http://schemas.microsoft.com/office/drawing/2014/main" id="{A4D04CF8-4E36-AAB6-277E-3BC7FC8BA1DA}"/>
              </a:ext>
            </a:extLst>
          </p:cNvPr>
          <p:cNvPicPr>
            <a:picLocks noChangeAspect="1" noChangeArrowheads="1"/>
          </p:cNvPicPr>
          <p:nvPr/>
        </p:nvPicPr>
        <p:blipFill>
          <a:blip r:embed="rId2"/>
          <a:srcRect/>
          <a:stretch>
            <a:fillRect/>
          </a:stretch>
        </p:blipFill>
        <p:spPr bwMode="auto">
          <a:xfrm>
            <a:off x="6654800" y="4005263"/>
            <a:ext cx="1733550" cy="2087562"/>
          </a:xfrm>
          <a:prstGeom prst="rect">
            <a:avLst/>
          </a:prstGeom>
          <a:noFill/>
          <a:ln w="9525">
            <a:noFill/>
            <a:miter lim="800000"/>
            <a:headEnd/>
            <a:tailEnd/>
          </a:ln>
          <a:effectLst/>
        </p:spPr>
      </p:pic>
    </p:spTree>
    <p:extLst>
      <p:ext uri="{BB962C8B-B14F-4D97-AF65-F5344CB8AC3E}">
        <p14:creationId xmlns:p14="http://schemas.microsoft.com/office/powerpoint/2010/main" val="3624149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26E77-F837-4FD7-A5A1-0E73FC6B5E19}"/>
              </a:ext>
            </a:extLst>
          </p:cNvPr>
          <p:cNvSpPr>
            <a:spLocks noGrp="1"/>
          </p:cNvSpPr>
          <p:nvPr>
            <p:ph type="title"/>
          </p:nvPr>
        </p:nvSpPr>
        <p:spPr/>
        <p:txBody>
          <a:bodyPr/>
          <a:lstStyle/>
          <a:p>
            <a:r>
              <a:rPr lang="en-US" sz="4400" b="1" dirty="0"/>
              <a:t>BA</a:t>
            </a:r>
            <a:r>
              <a:rPr lang="el-GR" sz="4400" b="1" dirty="0"/>
              <a:t>ΣΙΚΗ ΑΡΧΗ</a:t>
            </a:r>
            <a:r>
              <a:rPr lang="en-US" sz="4400" b="1" dirty="0"/>
              <a:t> BRUNER</a:t>
            </a:r>
            <a:endParaRPr lang="en-US" dirty="0"/>
          </a:p>
        </p:txBody>
      </p:sp>
      <p:sp>
        <p:nvSpPr>
          <p:cNvPr id="3" name="Θέση περιεχομένου 2">
            <a:extLst>
              <a:ext uri="{FF2B5EF4-FFF2-40B4-BE49-F238E27FC236}">
                <a16:creationId xmlns:a16="http://schemas.microsoft.com/office/drawing/2014/main" id="{C02FF483-A1B7-4DE8-BCEF-9CE50584285E}"/>
              </a:ext>
            </a:extLst>
          </p:cNvPr>
          <p:cNvSpPr>
            <a:spLocks noGrp="1"/>
          </p:cNvSpPr>
          <p:nvPr>
            <p:ph idx="1"/>
          </p:nvPr>
        </p:nvSpPr>
        <p:spPr/>
        <p:txBody>
          <a:bodyPr>
            <a:normAutofit lnSpcReduction="10000"/>
          </a:bodyPr>
          <a:lstStyle/>
          <a:p>
            <a:r>
              <a:rPr lang="el-GR" dirty="0"/>
              <a:t>Λόγω της πολύπλοκης  λειτουργίας του εγκέφαλου όταν μας δίνουμε νέες πληροφορίες  θα πρέπει να προσπαθούμε να </a:t>
            </a:r>
            <a:r>
              <a:rPr lang="el-GR" sz="3200" b="1" u="sng" dirty="0"/>
              <a:t>κατηγοριοποιούμε και να ομαδοποιούμε</a:t>
            </a:r>
            <a:r>
              <a:rPr lang="el-GR" sz="3200" dirty="0"/>
              <a:t>. </a:t>
            </a:r>
            <a:endParaRPr lang="en-US" sz="3200" dirty="0"/>
          </a:p>
          <a:p>
            <a:r>
              <a:rPr lang="el-GR" sz="3200" dirty="0"/>
              <a:t>Με την κατηγοριοποίηση απλοποιούμε, βρίσκουμε ομοιότητες, επιταχύνουμε τη μάθηση, προβλέπουμε ή σχεδιάζουμε, και ανακαλύπτουμε σχέσεις ανάμεσα στα γεγονότα.</a:t>
            </a:r>
            <a:endParaRPr lang="en-US" dirty="0"/>
          </a:p>
        </p:txBody>
      </p:sp>
      <p:sp>
        <p:nvSpPr>
          <p:cNvPr id="4" name="Θέση αριθμού διαφάνειας 3">
            <a:extLst>
              <a:ext uri="{FF2B5EF4-FFF2-40B4-BE49-F238E27FC236}">
                <a16:creationId xmlns:a16="http://schemas.microsoft.com/office/drawing/2014/main" id="{DBC3B69A-4C79-442A-BDA9-67FDD8FC1D8C}"/>
              </a:ext>
            </a:extLst>
          </p:cNvPr>
          <p:cNvSpPr>
            <a:spLocks noGrp="1"/>
          </p:cNvSpPr>
          <p:nvPr>
            <p:ph type="sldNum" sz="quarter" idx="12"/>
          </p:nvPr>
        </p:nvSpPr>
        <p:spPr/>
        <p:txBody>
          <a:bodyPr/>
          <a:lstStyle/>
          <a:p>
            <a:fld id="{86AAA6DD-A541-4490-A3CA-83A4F81B28A8}" type="slidenum">
              <a:rPr lang="el-GR" smtClean="0"/>
              <a:pPr/>
              <a:t>58</a:t>
            </a:fld>
            <a:endParaRPr lang="el-GR"/>
          </a:p>
        </p:txBody>
      </p:sp>
    </p:spTree>
    <p:extLst>
      <p:ext uri="{BB962C8B-B14F-4D97-AF65-F5344CB8AC3E}">
        <p14:creationId xmlns:p14="http://schemas.microsoft.com/office/powerpoint/2010/main" val="1447256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κατηγοριοποίηση</a:t>
            </a:r>
          </a:p>
        </p:txBody>
      </p:sp>
      <p:pic>
        <p:nvPicPr>
          <p:cNvPr id="4" name="Picture 2"/>
          <p:cNvPicPr>
            <a:picLocks noGrp="1" noChangeAspect="1" noChangeArrowheads="1"/>
          </p:cNvPicPr>
          <p:nvPr>
            <p:ph idx="1"/>
          </p:nvPr>
        </p:nvPicPr>
        <p:blipFill>
          <a:blip r:embed="rId2" cstate="print"/>
          <a:srcRect/>
          <a:stretch>
            <a:fillRect/>
          </a:stretch>
        </p:blipFill>
        <p:spPr bwMode="auto">
          <a:xfrm>
            <a:off x="1571625" y="1772444"/>
            <a:ext cx="6000750" cy="41814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Αισθησιο</a:t>
            </a:r>
            <a:r>
              <a:rPr lang="el-GR" dirty="0"/>
              <a:t>-κινητικό στάδιο (γέννηση - 2 ετών)</a:t>
            </a:r>
          </a:p>
        </p:txBody>
      </p:sp>
      <p:sp>
        <p:nvSpPr>
          <p:cNvPr id="3" name="2 - Θέση περιεχομένου"/>
          <p:cNvSpPr>
            <a:spLocks noGrp="1"/>
          </p:cNvSpPr>
          <p:nvPr>
            <p:ph idx="1"/>
          </p:nvPr>
        </p:nvSpPr>
        <p:spPr/>
        <p:txBody>
          <a:bodyPr>
            <a:normAutofit fontScale="92500"/>
          </a:bodyPr>
          <a:lstStyle/>
          <a:p>
            <a:r>
              <a:rPr lang="en-US" dirty="0"/>
              <a:t>A</a:t>
            </a:r>
            <a:r>
              <a:rPr lang="el-GR" dirty="0" err="1"/>
              <a:t>ναγνωρίζει</a:t>
            </a:r>
            <a:r>
              <a:rPr lang="el-GR" dirty="0"/>
              <a:t> το εαυτό του ως δράστη μιας ενέργειας  και αρχίζει να </a:t>
            </a:r>
            <a:r>
              <a:rPr lang="el-GR" b="1" dirty="0"/>
              <a:t>ενεργεί</a:t>
            </a:r>
            <a:r>
              <a:rPr lang="el-GR" dirty="0"/>
              <a:t> </a:t>
            </a:r>
            <a:r>
              <a:rPr lang="el-GR" b="1" dirty="0"/>
              <a:t>σκόπιμα</a:t>
            </a:r>
            <a:r>
              <a:rPr lang="el-GR" dirty="0"/>
              <a:t> πχ κουνάει μια κουδουνίστρα για να κάνει θόρυβο </a:t>
            </a:r>
          </a:p>
          <a:p>
            <a:r>
              <a:rPr lang="el-GR" dirty="0"/>
              <a:t> Σε αυτή τη φάση, το παιδί είναι σε θέση να διαφοροποιήσει τον εαυτό του από τα αντικείμενα και άλλα πράγματα και να καταλάβει ότι </a:t>
            </a:r>
            <a:r>
              <a:rPr lang="el-GR" b="1" dirty="0"/>
              <a:t>τα πράγματα συνεχίζουν να υπάρχουν, ακόμη και αν το αντικείμενο χαθεί</a:t>
            </a:r>
            <a:r>
              <a:rPr lang="el-GR" dirty="0"/>
              <a:t> </a:t>
            </a:r>
            <a:r>
              <a:rPr lang="el-GR" b="1" dirty="0"/>
              <a:t>από</a:t>
            </a:r>
            <a:r>
              <a:rPr lang="el-GR" dirty="0"/>
              <a:t> </a:t>
            </a:r>
            <a:r>
              <a:rPr lang="el-GR" b="1" dirty="0"/>
              <a:t>το</a:t>
            </a:r>
            <a:r>
              <a:rPr lang="el-GR" dirty="0"/>
              <a:t> </a:t>
            </a:r>
            <a:r>
              <a:rPr lang="el-GR" b="1" dirty="0"/>
              <a:t>οπτικό</a:t>
            </a:r>
            <a:r>
              <a:rPr lang="el-GR" dirty="0"/>
              <a:t> του </a:t>
            </a:r>
            <a:r>
              <a:rPr lang="el-GR" b="1" dirty="0"/>
              <a:t>πεδίο</a:t>
            </a:r>
            <a:r>
              <a:rPr lang="el-GR" dirty="0"/>
              <a:t>.</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3539430"/>
          </a:xfrm>
          <a:prstGeom prst="rect">
            <a:avLst/>
          </a:prstGeom>
        </p:spPr>
        <p:txBody>
          <a:bodyPr wrap="square">
            <a:spAutoFit/>
          </a:bodyPr>
          <a:lstStyle/>
          <a:p>
            <a:r>
              <a:rPr lang="en-US" sz="2800" b="1" dirty="0"/>
              <a:t>BA</a:t>
            </a:r>
            <a:r>
              <a:rPr lang="el-GR" sz="2800" b="1" dirty="0"/>
              <a:t>ΣΙΚΗ ΑΡΧΗ</a:t>
            </a:r>
            <a:r>
              <a:rPr lang="en-US" sz="2800" b="1" dirty="0"/>
              <a:t> BRUNER </a:t>
            </a:r>
            <a:r>
              <a:rPr lang="el-GR" sz="2800" b="1" dirty="0"/>
              <a:t>ΓΙΑ ΤΗΝ ΜΑΘΗΣΗ</a:t>
            </a:r>
            <a:r>
              <a:rPr lang="en-US" sz="2800" dirty="0"/>
              <a:t>:</a:t>
            </a:r>
            <a:r>
              <a:rPr lang="el-GR" sz="2800" dirty="0"/>
              <a:t> </a:t>
            </a:r>
            <a:endParaRPr lang="en-US" sz="2800" dirty="0"/>
          </a:p>
          <a:p>
            <a:endParaRPr lang="en-US" sz="2800" dirty="0"/>
          </a:p>
          <a:p>
            <a:r>
              <a:rPr lang="el-GR" sz="2800" dirty="0"/>
              <a:t>Η </a:t>
            </a:r>
            <a:r>
              <a:rPr lang="el-GR" sz="2800" b="1" dirty="0"/>
              <a:t>μάθηση γίνεται σε δύο στάδια</a:t>
            </a:r>
            <a:r>
              <a:rPr lang="el-GR" sz="2800" dirty="0"/>
              <a:t>:</a:t>
            </a:r>
          </a:p>
          <a:p>
            <a:r>
              <a:rPr lang="el-GR" sz="2800" dirty="0"/>
              <a:t> </a:t>
            </a:r>
            <a:r>
              <a:rPr lang="el-GR" sz="2800" b="1" dirty="0"/>
              <a:t>1</a:t>
            </a:r>
            <a:r>
              <a:rPr lang="el-GR" sz="2800" b="1" baseline="30000" dirty="0"/>
              <a:t>ο</a:t>
            </a:r>
            <a:r>
              <a:rPr lang="el-GR" sz="2800" b="1" dirty="0"/>
              <a:t> στάδιο: </a:t>
            </a:r>
            <a:r>
              <a:rPr lang="el-GR" sz="2800" dirty="0"/>
              <a:t>το νέο αντικείμενο ταξινομείται χοντρικά </a:t>
            </a:r>
          </a:p>
          <a:p>
            <a:r>
              <a:rPr lang="el-GR" sz="2800" dirty="0"/>
              <a:t> </a:t>
            </a:r>
            <a:r>
              <a:rPr lang="el-GR" sz="2800" b="1" dirty="0"/>
              <a:t>2</a:t>
            </a:r>
            <a:r>
              <a:rPr lang="el-GR" sz="2800" b="1" baseline="30000" dirty="0"/>
              <a:t>ο</a:t>
            </a:r>
            <a:r>
              <a:rPr lang="el-GR" sz="2800" b="1" dirty="0"/>
              <a:t> στάδιο: </a:t>
            </a:r>
            <a:r>
              <a:rPr lang="el-GR" sz="2800" dirty="0"/>
              <a:t>Αμέσως μετά γίνεται </a:t>
            </a:r>
            <a:r>
              <a:rPr lang="el-GR" sz="2800" b="1" dirty="0"/>
              <a:t>διερεύνηση των ιδιοτήτων του</a:t>
            </a:r>
            <a:r>
              <a:rPr lang="el-GR" sz="2800" dirty="0"/>
              <a:t>, και σύγκριση με προηγούμενες γνώσεις</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524F0F-1717-4000-A9FE-A4EA24ED2662}"/>
              </a:ext>
            </a:extLst>
          </p:cNvPr>
          <p:cNvSpPr>
            <a:spLocks noGrp="1"/>
          </p:cNvSpPr>
          <p:nvPr>
            <p:ph type="title"/>
          </p:nvPr>
        </p:nvSpPr>
        <p:spPr/>
        <p:txBody>
          <a:bodyPr/>
          <a:lstStyle/>
          <a:p>
            <a:r>
              <a:rPr lang="en-US" dirty="0"/>
              <a:t>A</a:t>
            </a:r>
            <a:r>
              <a:rPr lang="el-GR" dirty="0" err="1"/>
              <a:t>νακαλυπτική</a:t>
            </a:r>
            <a:r>
              <a:rPr lang="el-GR" dirty="0"/>
              <a:t> μάθηση</a:t>
            </a:r>
            <a:endParaRPr lang="en-US" dirty="0"/>
          </a:p>
        </p:txBody>
      </p:sp>
      <p:sp>
        <p:nvSpPr>
          <p:cNvPr id="3" name="Θέση περιεχομένου 2">
            <a:extLst>
              <a:ext uri="{FF2B5EF4-FFF2-40B4-BE49-F238E27FC236}">
                <a16:creationId xmlns:a16="http://schemas.microsoft.com/office/drawing/2014/main" id="{0FCE10B1-FCD0-4844-BFBE-4C413588D2A3}"/>
              </a:ext>
            </a:extLst>
          </p:cNvPr>
          <p:cNvSpPr>
            <a:spLocks noGrp="1"/>
          </p:cNvSpPr>
          <p:nvPr>
            <p:ph idx="1"/>
          </p:nvPr>
        </p:nvSpPr>
        <p:spPr/>
        <p:txBody>
          <a:bodyPr>
            <a:normAutofit fontScale="92500" lnSpcReduction="10000"/>
          </a:bodyPr>
          <a:lstStyle/>
          <a:p>
            <a:r>
              <a:rPr lang="el-GR" b="0" i="0" dirty="0">
                <a:solidFill>
                  <a:srgbClr val="36312D"/>
                </a:solidFill>
                <a:effectLst/>
                <a:latin typeface="Enriqueta"/>
              </a:rPr>
              <a:t>Στη </a:t>
            </a:r>
            <a:r>
              <a:rPr lang="el-GR" b="0" i="0" dirty="0" err="1">
                <a:solidFill>
                  <a:srgbClr val="36312D"/>
                </a:solidFill>
                <a:effectLst/>
                <a:latin typeface="Enriqueta"/>
              </a:rPr>
              <a:t>Ανακαλυπτική</a:t>
            </a:r>
            <a:r>
              <a:rPr lang="el-GR" b="0" i="0" dirty="0">
                <a:solidFill>
                  <a:srgbClr val="36312D"/>
                </a:solidFill>
                <a:effectLst/>
                <a:latin typeface="Enriqueta"/>
              </a:rPr>
              <a:t> Μάθηση, </a:t>
            </a:r>
            <a:r>
              <a:rPr lang="el-GR" b="1" i="0" dirty="0">
                <a:solidFill>
                  <a:srgbClr val="36312D"/>
                </a:solidFill>
                <a:effectLst/>
                <a:latin typeface="Enriqueta"/>
              </a:rPr>
              <a:t>ο εκπαιδευτικός </a:t>
            </a:r>
            <a:r>
              <a:rPr lang="el-GR" b="0" i="0" dirty="0">
                <a:solidFill>
                  <a:srgbClr val="36312D"/>
                </a:solidFill>
                <a:effectLst/>
                <a:latin typeface="Enriqueta"/>
              </a:rPr>
              <a:t>είναι αυτός που αποφασίζει ποια </a:t>
            </a:r>
            <a:r>
              <a:rPr lang="el-GR" b="0" i="0" dirty="0">
                <a:solidFill>
                  <a:srgbClr val="36312D"/>
                </a:solidFill>
                <a:effectLst/>
                <a:highlight>
                  <a:srgbClr val="FFFF00"/>
                </a:highlight>
                <a:latin typeface="Enriqueta"/>
              </a:rPr>
              <a:t>προβλήματα</a:t>
            </a:r>
            <a:r>
              <a:rPr lang="el-GR" b="0" i="0" dirty="0">
                <a:solidFill>
                  <a:srgbClr val="36312D"/>
                </a:solidFill>
                <a:effectLst/>
                <a:latin typeface="Enriqueta"/>
              </a:rPr>
              <a:t> είναι σχετικά με τις ανάγκες του μαθητή, καθώς και τις </a:t>
            </a:r>
            <a:r>
              <a:rPr lang="el-GR" b="0" i="0" dirty="0">
                <a:solidFill>
                  <a:srgbClr val="36312D"/>
                </a:solidFill>
                <a:effectLst/>
                <a:highlight>
                  <a:srgbClr val="FFFF00"/>
                </a:highlight>
                <a:latin typeface="Enriqueta"/>
              </a:rPr>
              <a:t>στρατηγικές που είναι οι πιο κατάλληλες </a:t>
            </a:r>
            <a:r>
              <a:rPr lang="el-GR" b="0" i="0" dirty="0">
                <a:solidFill>
                  <a:srgbClr val="36312D"/>
                </a:solidFill>
                <a:effectLst/>
                <a:latin typeface="Enriqueta"/>
              </a:rPr>
              <a:t>για τη συλλογή και ανάλυση των στοιχείων που είναι σχετικά με την επίλυση του προβλήματος .</a:t>
            </a:r>
          </a:p>
          <a:p>
            <a:r>
              <a:rPr lang="el-GR" b="0" i="0" dirty="0">
                <a:solidFill>
                  <a:srgbClr val="36312D"/>
                </a:solidFill>
                <a:effectLst/>
                <a:latin typeface="Enriqueta"/>
              </a:rPr>
              <a:t> Αυτό που </a:t>
            </a:r>
            <a:r>
              <a:rPr lang="el-GR" b="1" i="0" dirty="0">
                <a:solidFill>
                  <a:srgbClr val="36312D"/>
                </a:solidFill>
                <a:effectLst/>
                <a:latin typeface="Enriqueta"/>
              </a:rPr>
              <a:t>οι μαθητές </a:t>
            </a:r>
            <a:r>
              <a:rPr lang="el-GR" b="0" i="0" dirty="0">
                <a:solidFill>
                  <a:srgbClr val="36312D"/>
                </a:solidFill>
                <a:effectLst/>
                <a:latin typeface="Enriqueta"/>
              </a:rPr>
              <a:t>έχουν να κάνουν είναι το να </a:t>
            </a:r>
            <a:r>
              <a:rPr lang="el-GR" b="0" i="0" dirty="0">
                <a:solidFill>
                  <a:srgbClr val="36312D"/>
                </a:solidFill>
                <a:effectLst/>
                <a:highlight>
                  <a:srgbClr val="FFFF00"/>
                </a:highlight>
                <a:latin typeface="Enriqueta"/>
              </a:rPr>
              <a:t>ακολουθήσουν πιστά τις οδηγίες του </a:t>
            </a:r>
            <a:r>
              <a:rPr lang="el-GR" b="0" i="0" dirty="0">
                <a:solidFill>
                  <a:srgbClr val="36312D"/>
                </a:solidFill>
                <a:effectLst/>
                <a:latin typeface="Enriqueta"/>
              </a:rPr>
              <a:t>διδάσκοντα, οπότε θα ανακαλύψουν τις σωστές αρχές ή τις σχέσεις ανάμεσα στις μεταβλητές. </a:t>
            </a:r>
            <a:endParaRPr lang="en-US" dirty="0"/>
          </a:p>
        </p:txBody>
      </p:sp>
      <p:sp>
        <p:nvSpPr>
          <p:cNvPr id="4" name="Θέση αριθμού διαφάνειας 3">
            <a:extLst>
              <a:ext uri="{FF2B5EF4-FFF2-40B4-BE49-F238E27FC236}">
                <a16:creationId xmlns:a16="http://schemas.microsoft.com/office/drawing/2014/main" id="{8DA75B3E-5472-4DE1-AECD-543A958AEEC6}"/>
              </a:ext>
            </a:extLst>
          </p:cNvPr>
          <p:cNvSpPr>
            <a:spLocks noGrp="1"/>
          </p:cNvSpPr>
          <p:nvPr>
            <p:ph type="sldNum" sz="quarter" idx="12"/>
          </p:nvPr>
        </p:nvSpPr>
        <p:spPr/>
        <p:txBody>
          <a:bodyPr/>
          <a:lstStyle/>
          <a:p>
            <a:fld id="{86AAA6DD-A541-4490-A3CA-83A4F81B28A8}" type="slidenum">
              <a:rPr lang="el-GR" smtClean="0"/>
              <a:pPr/>
              <a:t>61</a:t>
            </a:fld>
            <a:endParaRPr lang="el-GR"/>
          </a:p>
        </p:txBody>
      </p:sp>
    </p:spTree>
    <p:extLst>
      <p:ext uri="{BB962C8B-B14F-4D97-AF65-F5344CB8AC3E}">
        <p14:creationId xmlns:p14="http://schemas.microsoft.com/office/powerpoint/2010/main" val="3699523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8101012" cy="1143000"/>
          </a:xfrm>
        </p:spPr>
        <p:txBody>
          <a:bodyPr vert="horz" wrap="square" lIns="91440" tIns="45720" rIns="91440" bIns="45720" numCol="1" anchorCtr="0" compatLnSpc="1">
            <a:prstTxWarp prst="textNoShape">
              <a:avLst/>
            </a:prstTxWarp>
            <a:normAutofit fontScale="90000"/>
          </a:bodyPr>
          <a:lstStyle/>
          <a:p>
            <a:r>
              <a:rPr lang="el-GR" sz="3700" b="1" dirty="0">
                <a:effectLst>
                  <a:outerShdw blurRad="38100" dist="38100" dir="2700000" algn="tl">
                    <a:srgbClr val="C0C0C0"/>
                  </a:outerShdw>
                </a:effectLst>
              </a:rPr>
              <a:t>Μάθηση κατά</a:t>
            </a:r>
            <a:r>
              <a:rPr lang="en-US" sz="3700" b="1" dirty="0">
                <a:effectLst>
                  <a:outerShdw blurRad="38100" dist="38100" dir="2700000" algn="tl">
                    <a:srgbClr val="C0C0C0"/>
                  </a:outerShdw>
                </a:effectLst>
              </a:rPr>
              <a:t> Bruner</a:t>
            </a:r>
            <a:r>
              <a:rPr lang="el-GR" sz="3700" b="1" dirty="0">
                <a:effectLst>
                  <a:outerShdw blurRad="38100" dist="38100" dir="2700000" algn="tl">
                    <a:srgbClr val="C0C0C0"/>
                  </a:outerShdw>
                </a:effectLst>
              </a:rPr>
              <a:t> : </a:t>
            </a:r>
            <a:br>
              <a:rPr lang="el-GR" sz="3700" b="1" dirty="0">
                <a:effectLst>
                  <a:outerShdw blurRad="38100" dist="38100" dir="2700000" algn="tl">
                    <a:srgbClr val="C0C0C0"/>
                  </a:outerShdw>
                </a:effectLst>
              </a:rPr>
            </a:br>
            <a:r>
              <a:rPr lang="el-GR" sz="3700" b="1" dirty="0">
                <a:effectLst>
                  <a:outerShdw blurRad="38100" dist="38100" dir="2700000" algn="tl">
                    <a:srgbClr val="C0C0C0"/>
                  </a:outerShdw>
                </a:effectLst>
              </a:rPr>
              <a:t>αλληλεπίδραση με το περιβάλλον</a:t>
            </a:r>
            <a:endParaRPr lang="en-GB" sz="3700" b="1" dirty="0">
              <a:effectLst>
                <a:outerShdw blurRad="38100" dist="38100" dir="2700000" algn="tl">
                  <a:srgbClr val="C0C0C0"/>
                </a:outerShdw>
              </a:effectLst>
            </a:endParaRPr>
          </a:p>
        </p:txBody>
      </p:sp>
      <p:pic>
        <p:nvPicPr>
          <p:cNvPr id="33795" name="Picture 3"/>
          <p:cNvPicPr>
            <a:picLocks noGrp="1" noChangeAspect="1" noChangeArrowheads="1"/>
          </p:cNvPicPr>
          <p:nvPr>
            <p:ph sz="half" idx="1"/>
          </p:nvPr>
        </p:nvPicPr>
        <p:blipFill>
          <a:blip r:embed="rId3"/>
          <a:srcRect/>
          <a:stretch>
            <a:fillRect/>
          </a:stretch>
        </p:blipFill>
        <p:spPr>
          <a:xfrm>
            <a:off x="6891338" y="5013325"/>
            <a:ext cx="1857375" cy="1395413"/>
          </a:xfrm>
          <a:noFill/>
        </p:spPr>
      </p:pic>
      <p:sp>
        <p:nvSpPr>
          <p:cNvPr id="33796" name="Content Placeholder 9"/>
          <p:cNvSpPr>
            <a:spLocks noGrp="1"/>
          </p:cNvSpPr>
          <p:nvPr>
            <p:ph sz="half" idx="2"/>
          </p:nvPr>
        </p:nvSpPr>
        <p:spPr>
          <a:xfrm>
            <a:off x="611188" y="1412875"/>
            <a:ext cx="6192837" cy="5040313"/>
          </a:xfrm>
        </p:spPr>
        <p:txBody>
          <a:bodyPr/>
          <a:lstStyle/>
          <a:p>
            <a:pPr>
              <a:buFont typeface="Wingdings 2" pitchFamily="18" charset="2"/>
              <a:buNone/>
            </a:pPr>
            <a:r>
              <a:rPr lang="en-US" dirty="0">
                <a:latin typeface="Corbel" pitchFamily="34" charset="0"/>
              </a:rPr>
              <a:t>   </a:t>
            </a:r>
            <a:r>
              <a:rPr lang="el-GR" dirty="0"/>
              <a:t>Η μάθηση λαμβάνει χώρα μέσα από δραστηριότητες</a:t>
            </a:r>
            <a:r>
              <a:rPr lang="el-GR" dirty="0">
                <a:latin typeface="Arial" charset="0"/>
              </a:rPr>
              <a:t>:</a:t>
            </a:r>
            <a:r>
              <a:rPr lang="el-GR" dirty="0"/>
              <a:t> </a:t>
            </a:r>
            <a:endParaRPr lang="en-US" dirty="0">
              <a:latin typeface="Corbel" pitchFamily="34" charset="0"/>
            </a:endParaRPr>
          </a:p>
          <a:p>
            <a:pPr>
              <a:buFont typeface="Wingdings 2" pitchFamily="18" charset="2"/>
              <a:buNone/>
            </a:pPr>
            <a:endParaRPr lang="el-GR" sz="1600" dirty="0"/>
          </a:p>
          <a:p>
            <a:r>
              <a:rPr lang="el-GR" dirty="0"/>
              <a:t>διερεύνησης </a:t>
            </a:r>
            <a:endParaRPr lang="en-US" dirty="0">
              <a:latin typeface="Corbel" pitchFamily="34" charset="0"/>
            </a:endParaRPr>
          </a:p>
          <a:p>
            <a:pPr>
              <a:buFont typeface="Wingdings 2" pitchFamily="18" charset="2"/>
              <a:buNone/>
            </a:pPr>
            <a:endParaRPr lang="el-GR" dirty="0"/>
          </a:p>
          <a:p>
            <a:r>
              <a:rPr lang="el-GR" dirty="0"/>
              <a:t>ανακάλυψης </a:t>
            </a:r>
            <a:endParaRPr lang="en-US" dirty="0">
              <a:latin typeface="Corbel" pitchFamily="34" charset="0"/>
            </a:endParaRPr>
          </a:p>
          <a:p>
            <a:pPr>
              <a:buFont typeface="Wingdings 2" pitchFamily="18" charset="2"/>
              <a:buNone/>
            </a:pPr>
            <a:endParaRPr lang="el-GR" dirty="0"/>
          </a:p>
          <a:p>
            <a:r>
              <a:rPr lang="el-GR" dirty="0"/>
              <a:t>έρευνας &amp; πειραματισμού </a:t>
            </a:r>
            <a:r>
              <a:rPr lang="el-GR" dirty="0">
                <a:latin typeface="Arial" charset="0"/>
              </a:rPr>
              <a:t>και</a:t>
            </a:r>
            <a:endParaRPr lang="en-US" dirty="0">
              <a:latin typeface="Arial" charset="0"/>
            </a:endParaRPr>
          </a:p>
          <a:p>
            <a:pPr>
              <a:buFont typeface="Wingdings 2" pitchFamily="18" charset="2"/>
              <a:buNone/>
            </a:pPr>
            <a:endParaRPr lang="el-GR" dirty="0"/>
          </a:p>
          <a:p>
            <a:r>
              <a:rPr lang="el-GR" dirty="0"/>
              <a:t>επίλυσης προβλήματος</a:t>
            </a:r>
            <a:endParaRPr lang="en-GB" dirty="0"/>
          </a:p>
        </p:txBody>
      </p:sp>
      <p:pic>
        <p:nvPicPr>
          <p:cNvPr id="33799" name="Picture 2"/>
          <p:cNvPicPr>
            <a:picLocks noChangeAspect="1" noChangeArrowheads="1"/>
          </p:cNvPicPr>
          <p:nvPr/>
        </p:nvPicPr>
        <p:blipFill>
          <a:blip r:embed="rId4"/>
          <a:srcRect/>
          <a:stretch>
            <a:fillRect/>
          </a:stretch>
        </p:blipFill>
        <p:spPr bwMode="auto">
          <a:xfrm>
            <a:off x="6877050" y="1220788"/>
            <a:ext cx="1785938" cy="1703387"/>
          </a:xfrm>
          <a:prstGeom prst="rect">
            <a:avLst/>
          </a:prstGeom>
          <a:noFill/>
          <a:ln w="9525">
            <a:noFill/>
            <a:miter lim="800000"/>
            <a:headEnd/>
            <a:tailEnd/>
          </a:ln>
        </p:spPr>
      </p:pic>
      <p:pic>
        <p:nvPicPr>
          <p:cNvPr id="33800" name="Picture 4"/>
          <p:cNvPicPr>
            <a:picLocks noChangeAspect="1" noChangeArrowheads="1"/>
          </p:cNvPicPr>
          <p:nvPr/>
        </p:nvPicPr>
        <p:blipFill>
          <a:blip r:embed="rId5"/>
          <a:srcRect/>
          <a:stretch>
            <a:fillRect/>
          </a:stretch>
        </p:blipFill>
        <p:spPr bwMode="auto">
          <a:xfrm>
            <a:off x="6877050" y="3030538"/>
            <a:ext cx="1766888" cy="1766887"/>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543956" cy="1714488"/>
          </a:xfrm>
        </p:spPr>
        <p:txBody>
          <a:bodyPr>
            <a:noAutofit/>
          </a:bodyPr>
          <a:lstStyle/>
          <a:p>
            <a:pPr>
              <a:spcAft>
                <a:spcPts val="600"/>
              </a:spcAft>
            </a:pPr>
            <a:r>
              <a:rPr lang="en-US" sz="3600" b="1" dirty="0"/>
              <a:t>Η</a:t>
            </a:r>
            <a:r>
              <a:rPr lang="el-GR" sz="3600" b="1" dirty="0"/>
              <a:t> </a:t>
            </a:r>
            <a:r>
              <a:rPr lang="en-US" sz="3600" b="1" dirty="0" err="1"/>
              <a:t>ανακαλυπτική</a:t>
            </a:r>
            <a:r>
              <a:rPr lang="el-GR" sz="3600" b="1" dirty="0"/>
              <a:t> </a:t>
            </a:r>
            <a:r>
              <a:rPr lang="en-US" sz="3600" b="1" dirty="0" err="1"/>
              <a:t>μάθηση</a:t>
            </a:r>
            <a:r>
              <a:rPr lang="en-US" sz="3600" dirty="0"/>
              <a:t>(discovery learning) </a:t>
            </a:r>
            <a:r>
              <a:rPr lang="el-GR" sz="3600" dirty="0"/>
              <a:t>-</a:t>
            </a:r>
            <a:r>
              <a:rPr lang="en-US" sz="3600" dirty="0"/>
              <a:t> J. Bruner </a:t>
            </a:r>
            <a:br>
              <a:rPr lang="el-GR" sz="3600" dirty="0"/>
            </a:br>
            <a:endParaRPr lang="el-GR" sz="3600" b="1" dirty="0"/>
          </a:p>
        </p:txBody>
      </p:sp>
      <p:sp>
        <p:nvSpPr>
          <p:cNvPr id="47107" name="Rectangle 3"/>
          <p:cNvSpPr>
            <a:spLocks noGrp="1" noChangeArrowheads="1"/>
          </p:cNvSpPr>
          <p:nvPr>
            <p:ph type="body" idx="1"/>
          </p:nvPr>
        </p:nvSpPr>
        <p:spPr>
          <a:xfrm>
            <a:off x="304800" y="2017713"/>
            <a:ext cx="8650288" cy="4114800"/>
          </a:xfrm>
        </p:spPr>
        <p:txBody>
          <a:bodyPr>
            <a:normAutofit fontScale="92500" lnSpcReduction="10000"/>
          </a:bodyPr>
          <a:lstStyle/>
          <a:p>
            <a:pPr algn="just">
              <a:spcAft>
                <a:spcPts val="600"/>
              </a:spcAft>
              <a:buNone/>
            </a:pPr>
            <a:r>
              <a:rPr lang="el-GR" dirty="0"/>
              <a:t>Οι παράγοντες που επηρεάζουν την </a:t>
            </a:r>
            <a:r>
              <a:rPr lang="el-GR" dirty="0" err="1"/>
              <a:t>ανακαλυπτική</a:t>
            </a:r>
            <a:r>
              <a:rPr lang="el-GR" dirty="0"/>
              <a:t> μάθηση είναι</a:t>
            </a:r>
          </a:p>
          <a:p>
            <a:pPr algn="just">
              <a:spcAft>
                <a:spcPts val="600"/>
              </a:spcAft>
            </a:pPr>
            <a:r>
              <a:rPr lang="el-GR" dirty="0"/>
              <a:t> η </a:t>
            </a:r>
            <a:r>
              <a:rPr lang="el-GR" b="1" dirty="0"/>
              <a:t>ετοιμότητα </a:t>
            </a:r>
            <a:r>
              <a:rPr lang="el-GR" dirty="0"/>
              <a:t>(να θέλει κάποιος να μάθει), </a:t>
            </a:r>
          </a:p>
          <a:p>
            <a:pPr algn="just">
              <a:spcAft>
                <a:spcPts val="600"/>
              </a:spcAft>
            </a:pPr>
            <a:r>
              <a:rPr lang="el-GR" dirty="0"/>
              <a:t>τα </a:t>
            </a:r>
            <a:r>
              <a:rPr lang="el-GR" b="1" dirty="0"/>
              <a:t>κίνητρα </a:t>
            </a:r>
          </a:p>
          <a:p>
            <a:pPr algn="just">
              <a:spcAft>
                <a:spcPts val="600"/>
              </a:spcAft>
            </a:pPr>
            <a:r>
              <a:rPr lang="el-GR" dirty="0"/>
              <a:t>η </a:t>
            </a:r>
            <a:r>
              <a:rPr lang="el-GR" b="1" dirty="0"/>
              <a:t>περιέργεια</a:t>
            </a:r>
            <a:endParaRPr lang="el-GR" dirty="0"/>
          </a:p>
          <a:p>
            <a:pPr algn="just">
              <a:spcAft>
                <a:spcPts val="600"/>
              </a:spcAft>
            </a:pPr>
            <a:r>
              <a:rPr lang="el-GR" dirty="0"/>
              <a:t> η </a:t>
            </a:r>
            <a:r>
              <a:rPr lang="el-GR" b="1" dirty="0"/>
              <a:t>επιθυμία καταξίωσης</a:t>
            </a:r>
            <a:r>
              <a:rPr lang="el-GR" dirty="0"/>
              <a:t> </a:t>
            </a:r>
          </a:p>
          <a:p>
            <a:pPr algn="just">
              <a:spcAft>
                <a:spcPts val="600"/>
              </a:spcAft>
            </a:pPr>
            <a:r>
              <a:rPr lang="el-GR" dirty="0"/>
              <a:t>η  </a:t>
            </a:r>
            <a:r>
              <a:rPr lang="el-GR" b="1" dirty="0"/>
              <a:t>επιθυμία συνεργασίας με τους άλλους</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Μάθηση και κίνητρα</a:t>
            </a:r>
          </a:p>
        </p:txBody>
      </p:sp>
      <p:sp>
        <p:nvSpPr>
          <p:cNvPr id="3" name="2 - Θέση περιεχομένου"/>
          <p:cNvSpPr>
            <a:spLocks noGrp="1"/>
          </p:cNvSpPr>
          <p:nvPr>
            <p:ph idx="1"/>
          </p:nvPr>
        </p:nvSpPr>
        <p:spPr/>
        <p:txBody>
          <a:bodyPr/>
          <a:lstStyle/>
          <a:p>
            <a:r>
              <a:rPr lang="el-GR" dirty="0"/>
              <a:t> Η μάθηση μέσω της ανακάλυψης οδηγεί στην </a:t>
            </a:r>
            <a:r>
              <a:rPr lang="el-GR" dirty="0" err="1"/>
              <a:t>αυτοεκπλήρωση</a:t>
            </a:r>
            <a:r>
              <a:rPr lang="el-GR" dirty="0"/>
              <a:t> και αυτοϊκανοποίηση του μαθητή. </a:t>
            </a:r>
          </a:p>
          <a:p>
            <a:r>
              <a:rPr lang="el-GR" dirty="0"/>
              <a:t> </a:t>
            </a:r>
            <a:r>
              <a:rPr lang="el-GR" b="1" dirty="0"/>
              <a:t>Ο μαθητής ικανοποιείται με το να βρίσκει μόνος του λύσεις σε προβλήματα </a:t>
            </a:r>
            <a:r>
              <a:rPr lang="el-GR" dirty="0"/>
              <a:t>και εξαρτάται λιγότερο από εξωτερικές αμοιβές (βαθμοί, </a:t>
            </a:r>
            <a:r>
              <a:rPr lang="el-GR" dirty="0" err="1"/>
              <a:t>κ.λ.π</a:t>
            </a:r>
            <a:r>
              <a:rPr lang="el-GR" dirty="0"/>
              <a:t>.) </a:t>
            </a:r>
          </a:p>
        </p:txBody>
      </p:sp>
    </p:spTree>
    <p:extLst>
      <p:ext uri="{BB962C8B-B14F-4D97-AF65-F5344CB8AC3E}">
        <p14:creationId xmlns:p14="http://schemas.microsoft.com/office/powerpoint/2010/main" val="772226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Τι ΔΕΝ πρέπει να κάνει ο εκπαιδευτικός</a:t>
            </a:r>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συνιστά στους εκπαιδευτικούς να </a:t>
            </a:r>
            <a:r>
              <a:rPr lang="el-GR" b="1" dirty="0"/>
              <a:t>αποφεύγουν τη χρήση της διάλεξης </a:t>
            </a:r>
            <a:r>
              <a:rPr lang="el-GR" dirty="0"/>
              <a:t>και άλλων παραδοσιακών διδακτικών μεθόδων γιατί </a:t>
            </a:r>
            <a:r>
              <a:rPr lang="el-GR" b="1" dirty="0"/>
              <a:t>οδηγούν στην απομνημόνευση</a:t>
            </a:r>
            <a:r>
              <a:rPr lang="el-GR" dirty="0"/>
              <a:t>, σε μια </a:t>
            </a:r>
            <a:r>
              <a:rPr lang="el-GR" b="1" dirty="0"/>
              <a:t>στατική και στείρα μάθηση.</a:t>
            </a:r>
            <a:r>
              <a:rPr lang="el-GR"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0DCC11-13D6-4EFF-BA31-8F42F363B63F}"/>
              </a:ext>
            </a:extLst>
          </p:cNvPr>
          <p:cNvSpPr>
            <a:spLocks noGrp="1"/>
          </p:cNvSpPr>
          <p:nvPr>
            <p:ph type="title"/>
          </p:nvPr>
        </p:nvSpPr>
        <p:spPr/>
        <p:txBody>
          <a:bodyPr>
            <a:normAutofit fontScale="90000"/>
          </a:bodyPr>
          <a:lstStyle/>
          <a:p>
            <a:r>
              <a:rPr lang="el-GR" dirty="0"/>
              <a:t>Τι  πρέπει να κάνει ο εκπαιδευτικός</a:t>
            </a:r>
            <a:endParaRPr lang="en-US" dirty="0"/>
          </a:p>
        </p:txBody>
      </p:sp>
      <p:sp>
        <p:nvSpPr>
          <p:cNvPr id="3" name="Θέση περιεχομένου 2">
            <a:extLst>
              <a:ext uri="{FF2B5EF4-FFF2-40B4-BE49-F238E27FC236}">
                <a16:creationId xmlns:a16="http://schemas.microsoft.com/office/drawing/2014/main" id="{94E01E8A-D63D-4669-8E6A-FD14A3BE362F}"/>
              </a:ext>
            </a:extLst>
          </p:cNvPr>
          <p:cNvSpPr>
            <a:spLocks noGrp="1"/>
          </p:cNvSpPr>
          <p:nvPr>
            <p:ph idx="1"/>
          </p:nvPr>
        </p:nvSpPr>
        <p:spPr/>
        <p:txBody>
          <a:bodyPr>
            <a:normAutofit fontScale="92500" lnSpcReduction="20000"/>
          </a:bodyPr>
          <a:lstStyle/>
          <a:p>
            <a:r>
              <a:rPr lang="el-GR" b="0" i="0" dirty="0">
                <a:solidFill>
                  <a:srgbClr val="36312D"/>
                </a:solidFill>
                <a:effectLst/>
                <a:latin typeface="Enriqueta"/>
              </a:rPr>
              <a:t>Πρέπει να δημιουργεί καταστάσεις προβληματισμού, ώστε οι μαθητές να ωθούνται στην ανακάλυψη της γνώσης.</a:t>
            </a:r>
          </a:p>
          <a:p>
            <a:r>
              <a:rPr lang="el-GR" b="0" i="0" dirty="0">
                <a:solidFill>
                  <a:srgbClr val="36312D"/>
                </a:solidFill>
                <a:effectLst/>
                <a:latin typeface="Enriqueta"/>
              </a:rPr>
              <a:t> Προκειμένου όμως να παρακινηθούν οι μαθητές προς τη λύση του προβλήματος, ο εκπαιδευτικός οφείλει, αφενός μεν, να δίνει στο πρόβλημα μορφή ανάλογη με την ωριμότητα των μαθητών και, αφετέρου δε, να τους προδιαθέτει ευνοϊκά προς τη νέα μάθηση, </a:t>
            </a:r>
            <a:r>
              <a:rPr lang="el-GR" b="1" i="0" dirty="0">
                <a:solidFill>
                  <a:srgbClr val="36312D"/>
                </a:solidFill>
                <a:effectLst/>
                <a:latin typeface="Enriqueta"/>
              </a:rPr>
              <a:t>καλλιεργώντας με ερωτήσεις και νύξεις την απορία, την περιέργεια και την αμφιβολία.</a:t>
            </a:r>
            <a:endParaRPr lang="en-US" b="1" dirty="0"/>
          </a:p>
        </p:txBody>
      </p:sp>
      <p:sp>
        <p:nvSpPr>
          <p:cNvPr id="4" name="Θέση αριθμού διαφάνειας 3">
            <a:extLst>
              <a:ext uri="{FF2B5EF4-FFF2-40B4-BE49-F238E27FC236}">
                <a16:creationId xmlns:a16="http://schemas.microsoft.com/office/drawing/2014/main" id="{FE12FE94-7C23-4799-9576-156C21A45D40}"/>
              </a:ext>
            </a:extLst>
          </p:cNvPr>
          <p:cNvSpPr>
            <a:spLocks noGrp="1"/>
          </p:cNvSpPr>
          <p:nvPr>
            <p:ph type="sldNum" sz="quarter" idx="12"/>
          </p:nvPr>
        </p:nvSpPr>
        <p:spPr/>
        <p:txBody>
          <a:bodyPr/>
          <a:lstStyle/>
          <a:p>
            <a:fld id="{86AAA6DD-A541-4490-A3CA-83A4F81B28A8}" type="slidenum">
              <a:rPr lang="el-GR" smtClean="0"/>
              <a:pPr/>
              <a:t>66</a:t>
            </a:fld>
            <a:endParaRPr lang="el-GR"/>
          </a:p>
        </p:txBody>
      </p:sp>
    </p:spTree>
    <p:extLst>
      <p:ext uri="{BB962C8B-B14F-4D97-AF65-F5344CB8AC3E}">
        <p14:creationId xmlns:p14="http://schemas.microsoft.com/office/powerpoint/2010/main" val="2699528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Bruner</a:t>
            </a:r>
            <a:r>
              <a:rPr lang="el-GR" dirty="0"/>
              <a:t> &amp; διδασκαλία</a:t>
            </a:r>
          </a:p>
        </p:txBody>
      </p:sp>
      <p:sp>
        <p:nvSpPr>
          <p:cNvPr id="3" name="2 - Θέση περιεχομένου"/>
          <p:cNvSpPr>
            <a:spLocks noGrp="1"/>
          </p:cNvSpPr>
          <p:nvPr>
            <p:ph idx="1"/>
          </p:nvPr>
        </p:nvSpPr>
        <p:spPr/>
        <p:txBody>
          <a:bodyPr/>
          <a:lstStyle/>
          <a:p>
            <a:r>
              <a:rPr lang="el-GR" dirty="0"/>
              <a:t>Διδάσκω κάποιον δεν σημαίνει του βάζω τη γνώση στο μυαλό του. </a:t>
            </a:r>
            <a:r>
              <a:rPr lang="en-US" dirty="0"/>
              <a:t>–OXI </a:t>
            </a:r>
            <a:r>
              <a:rPr lang="el-GR" dirty="0"/>
              <a:t>ΣΤΕΙΡΑ ΔΙΑΛΕΞΗ</a:t>
            </a:r>
          </a:p>
          <a:p>
            <a:r>
              <a:rPr lang="el-GR" dirty="0"/>
              <a:t>Περισσότερο</a:t>
            </a:r>
            <a:r>
              <a:rPr lang="el-GR" b="1" dirty="0"/>
              <a:t> </a:t>
            </a:r>
            <a:r>
              <a:rPr lang="el-GR" dirty="0"/>
              <a:t>σημαίνει</a:t>
            </a:r>
            <a:r>
              <a:rPr lang="el-GR" b="1" dirty="0"/>
              <a:t> του διδάσκω να συμμετέχει στη διαδικασία οικοδόμησης της γνώσης</a:t>
            </a:r>
            <a:r>
              <a:rPr lang="el-GR" dirty="0"/>
              <a:t>. </a:t>
            </a:r>
          </a:p>
          <a:p>
            <a:r>
              <a:rPr lang="el-GR" dirty="0"/>
              <a:t>Η </a:t>
            </a:r>
            <a:r>
              <a:rPr lang="el-GR" dirty="0">
                <a:solidFill>
                  <a:srgbClr val="FF0000"/>
                </a:solidFill>
              </a:rPr>
              <a:t>μάθηση</a:t>
            </a:r>
            <a:r>
              <a:rPr lang="el-GR" dirty="0"/>
              <a:t> είναι μια </a:t>
            </a:r>
            <a:r>
              <a:rPr lang="el-GR" dirty="0">
                <a:solidFill>
                  <a:srgbClr val="FF0000"/>
                </a:solidFill>
              </a:rPr>
              <a:t>διαδικασία</a:t>
            </a:r>
            <a:r>
              <a:rPr lang="el-GR" dirty="0"/>
              <a:t> όχι ένα αποτέλεσμα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&amp;</a:t>
            </a:r>
            <a:r>
              <a:rPr lang="el-GR" dirty="0"/>
              <a:t> διδασκαλία</a:t>
            </a:r>
          </a:p>
        </p:txBody>
      </p:sp>
      <p:sp>
        <p:nvSpPr>
          <p:cNvPr id="3" name="2 - Θέση περιεχομένου"/>
          <p:cNvSpPr>
            <a:spLocks noGrp="1"/>
          </p:cNvSpPr>
          <p:nvPr>
            <p:ph idx="1"/>
          </p:nvPr>
        </p:nvSpPr>
        <p:spPr/>
        <p:txBody>
          <a:bodyPr>
            <a:normAutofit fontScale="92500" lnSpcReduction="10000"/>
          </a:bodyPr>
          <a:lstStyle/>
          <a:p>
            <a:r>
              <a:rPr lang="el-GR" dirty="0"/>
              <a:t>1. Η διδασκαλία πρέπει να συνδυαστεί με την </a:t>
            </a:r>
            <a:r>
              <a:rPr lang="el-GR" b="1" dirty="0">
                <a:solidFill>
                  <a:srgbClr val="FF0000"/>
                </a:solidFill>
              </a:rPr>
              <a:t>εμπειρία</a:t>
            </a:r>
            <a:r>
              <a:rPr lang="el-GR" dirty="0"/>
              <a:t> και να γίνεται με τρόπο που να καθιστά  τον μαθητή πρόθυμο και ικανό να μάθει(</a:t>
            </a:r>
            <a:r>
              <a:rPr lang="el-GR" b="1" dirty="0"/>
              <a:t>ετοιμότητα</a:t>
            </a:r>
            <a:r>
              <a:rPr lang="el-GR" dirty="0"/>
              <a:t>)</a:t>
            </a:r>
          </a:p>
          <a:p>
            <a:r>
              <a:rPr lang="el-GR" dirty="0"/>
              <a:t>2. Η διδασκαλία πρέπει να κτιστεί έτσι ώστε μπορεί να κατανοηθεί εύκολα από το μαθητή(</a:t>
            </a:r>
            <a:r>
              <a:rPr lang="el-GR" b="1" dirty="0"/>
              <a:t>σπειροειδής</a:t>
            </a:r>
            <a:r>
              <a:rPr lang="el-GR" dirty="0"/>
              <a:t> </a:t>
            </a:r>
            <a:r>
              <a:rPr lang="el-GR" b="1" dirty="0"/>
              <a:t>οργάνωση</a:t>
            </a:r>
            <a:r>
              <a:rPr lang="el-GR" dirty="0"/>
              <a:t>)</a:t>
            </a:r>
          </a:p>
          <a:p>
            <a:r>
              <a:rPr lang="el-GR" dirty="0"/>
              <a:t>3. Η διδασκαλία πρέπει να έχει ως σκοπό να </a:t>
            </a:r>
            <a:r>
              <a:rPr lang="el-GR" b="1" dirty="0"/>
              <a:t>διευκολύνει</a:t>
            </a:r>
            <a:r>
              <a:rPr lang="el-GR" dirty="0"/>
              <a:t> τις </a:t>
            </a:r>
            <a:r>
              <a:rPr lang="el-GR" b="1" dirty="0"/>
              <a:t>υποθέσεις</a:t>
            </a:r>
            <a:r>
              <a:rPr lang="el-GR" dirty="0"/>
              <a:t> ή να </a:t>
            </a:r>
            <a:r>
              <a:rPr lang="el-GR" b="1" dirty="0"/>
              <a:t>συμπληρώσει</a:t>
            </a:r>
            <a:r>
              <a:rPr lang="el-GR" dirty="0"/>
              <a:t> τα </a:t>
            </a:r>
            <a:r>
              <a:rPr lang="el-GR" b="1" dirty="0"/>
              <a:t>κενά</a:t>
            </a:r>
            <a:r>
              <a:rPr lang="el-GR" dirty="0"/>
              <a:t> του μαθητή</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Το σπειροειδές πρόγραμμα διδασκαλίας</a:t>
            </a:r>
          </a:p>
        </p:txBody>
      </p:sp>
      <p:sp>
        <p:nvSpPr>
          <p:cNvPr id="3" name="2 - Θέση περιεχομένου"/>
          <p:cNvSpPr>
            <a:spLocks noGrp="1"/>
          </p:cNvSpPr>
          <p:nvPr>
            <p:ph idx="1"/>
          </p:nvPr>
        </p:nvSpPr>
        <p:spPr/>
        <p:txBody>
          <a:bodyPr/>
          <a:lstStyle/>
          <a:p>
            <a:pPr>
              <a:buNone/>
            </a:pPr>
            <a:r>
              <a:rPr lang="el-GR" dirty="0"/>
              <a:t>Ανάπτυξη και </a:t>
            </a:r>
            <a:r>
              <a:rPr lang="el-GR" dirty="0" err="1"/>
              <a:t>επανάπτυξη</a:t>
            </a:r>
            <a:r>
              <a:rPr lang="el-GR" dirty="0"/>
              <a:t> θεμάτων ή εννοιών σε διαφορετικές τάξεις.</a:t>
            </a:r>
          </a:p>
          <a:p>
            <a:pPr>
              <a:buNone/>
            </a:pPr>
            <a:endParaRPr lang="el-GR" dirty="0"/>
          </a:p>
          <a:p>
            <a:r>
              <a:rPr lang="el-GR" dirty="0"/>
              <a:t>Ο </a:t>
            </a:r>
            <a:r>
              <a:rPr lang="el-GR" b="1" dirty="0"/>
              <a:t>μαθητής μαθαίνει κάτι σε μια απλή μορφή και επανέρχεται στο ίδιο θέμα σε ένα πιο προχωρημένο επίπεδο αργότερα.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Αισθησιο</a:t>
            </a:r>
            <a:r>
              <a:rPr lang="el-GR" dirty="0"/>
              <a:t>-κινητικό στάδιο</a:t>
            </a:r>
          </a:p>
        </p:txBody>
      </p:sp>
      <p:sp>
        <p:nvSpPr>
          <p:cNvPr id="3" name="2 - Θέση περιεχομένου"/>
          <p:cNvSpPr>
            <a:spLocks noGrp="1"/>
          </p:cNvSpPr>
          <p:nvPr>
            <p:ph idx="1"/>
          </p:nvPr>
        </p:nvSpPr>
        <p:spPr/>
        <p:txBody>
          <a:bodyPr/>
          <a:lstStyle/>
          <a:p>
            <a:r>
              <a:rPr lang="en-US" dirty="0">
                <a:hlinkClick r:id="rId2"/>
              </a:rPr>
              <a:t>https://www.youtube.com/watch?v=NCdLNuP7OA8</a:t>
            </a:r>
            <a:endParaRPr lang="el-GR" dirty="0"/>
          </a:p>
          <a:p>
            <a:endParaRPr lang="el-GR" dirty="0"/>
          </a:p>
          <a:p>
            <a:r>
              <a:rPr lang="el-GR" dirty="0"/>
              <a:t>ΔΡΑΣΗ=ΓΝΩΣΗ=ΠΡΟΙΟΝ ΤΗΣ ΚΙΝΗΤΙΚΗΣ ΣΥΜΠΕΡΙΦΟΡΑΣ ΤΟΥ ΒΡΕΦΟΥΣ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25"/>
            <a:ext cx="8401080" cy="5697538"/>
          </a:xfrm>
        </p:spPr>
        <p:txBody>
          <a:bodyPr rtlCol="0">
            <a:normAutofit/>
          </a:bodyPr>
          <a:lstStyle/>
          <a:p>
            <a:pPr eaLnBrk="1" fontAlgn="auto" hangingPunct="1">
              <a:spcAft>
                <a:spcPts val="0"/>
              </a:spcAft>
              <a:buFont typeface="Arial" pitchFamily="34" charset="0"/>
              <a:buChar char="•"/>
              <a:defRPr/>
            </a:pPr>
            <a:r>
              <a:rPr lang="en-US" dirty="0"/>
              <a:t>A</a:t>
            </a:r>
            <a:r>
              <a:rPr lang="el-GR" dirty="0"/>
              <a:t>ρα με βάση την Εξελικτική φάση αλλά και την συνύπαρξη και των 3 μορφών αναπαράστασης</a:t>
            </a:r>
          </a:p>
          <a:p>
            <a:pPr eaLnBrk="1" fontAlgn="auto" hangingPunct="1">
              <a:spcAft>
                <a:spcPts val="0"/>
              </a:spcAft>
              <a:buFont typeface="Arial" pitchFamily="34" charset="0"/>
              <a:buNone/>
              <a:defRPr/>
            </a:pPr>
            <a:r>
              <a:rPr lang="en-US" b="1" dirty="0">
                <a:solidFill>
                  <a:schemeClr val="accent2">
                    <a:lumMod val="75000"/>
                  </a:schemeClr>
                </a:solidFill>
              </a:rPr>
              <a:t>	</a:t>
            </a:r>
            <a:endParaRPr lang="el-GR" b="1" dirty="0">
              <a:solidFill>
                <a:schemeClr val="accent2">
                  <a:lumMod val="75000"/>
                </a:schemeClr>
              </a:solidFill>
            </a:endParaRPr>
          </a:p>
          <a:p>
            <a:pPr eaLnBrk="1" fontAlgn="auto" hangingPunct="1">
              <a:spcAft>
                <a:spcPts val="0"/>
              </a:spcAft>
              <a:buFont typeface="Arial" pitchFamily="34" charset="0"/>
              <a:buNone/>
              <a:defRPr/>
            </a:pPr>
            <a:r>
              <a:rPr lang="el-GR" b="1" dirty="0">
                <a:solidFill>
                  <a:schemeClr val="accent2">
                    <a:lumMod val="75000"/>
                  </a:schemeClr>
                </a:solidFill>
              </a:rPr>
              <a:t>	ΤΟ ΙΔΙΟ ΘΕΜΑ μπορεί να αποτελέσει ΑΝΤΙΚΕΙΜΕΝΟ ΜΑΘΗΣΗΣ ΣΕ ΔΙΑΦΟΡΕΤΙΚΑ ΕΠΙΠΕΔΑ=&gt;</a:t>
            </a:r>
          </a:p>
          <a:p>
            <a:pPr eaLnBrk="1" fontAlgn="auto" hangingPunct="1">
              <a:spcAft>
                <a:spcPts val="0"/>
              </a:spcAft>
              <a:buFont typeface="Arial" pitchFamily="34" charset="0"/>
              <a:buNone/>
              <a:defRPr/>
            </a:pPr>
            <a:r>
              <a:rPr lang="el-GR" b="1" dirty="0">
                <a:solidFill>
                  <a:schemeClr val="accent2">
                    <a:lumMod val="75000"/>
                  </a:schemeClr>
                </a:solidFill>
              </a:rPr>
              <a:t>	ΕΠΑΝΕΞΕΤΑΣΗ ΚΑΙ ΑΝΑΚΑΛΥΨΗ ΟΛΟ ΚΑΙ ΠΙΟ ΣΥΝΘΕΤΩΝ ΜΟΡΦΩΝ ΕΝΟΣ ΚΟΙΝΟΥ ΚΟΡΜΟΥ ΕΝΝΟΙΩΝ</a:t>
            </a:r>
          </a:p>
          <a:p>
            <a:pPr algn="ctr" eaLnBrk="1" fontAlgn="auto" hangingPunct="1">
              <a:spcAft>
                <a:spcPts val="0"/>
              </a:spcAft>
              <a:buFont typeface="Arial" pitchFamily="34" charset="0"/>
              <a:buNone/>
              <a:defRPr/>
            </a:pPr>
            <a:r>
              <a:rPr lang="el-GR" sz="3600" b="1" dirty="0">
                <a:solidFill>
                  <a:srgbClr val="002060"/>
                </a:solidFill>
              </a:rPr>
              <a:t>ΣΠΕΙΡΟΕΙΔΗΣ ΔΙΑΤΑΞΗ ΤΗΣ ΥΛΗΣ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pPr eaLnBrk="1" hangingPunct="1"/>
            <a:br>
              <a:rPr lang="el-GR" dirty="0"/>
            </a:br>
            <a:br>
              <a:rPr lang="el-GR" dirty="0"/>
            </a:br>
            <a:r>
              <a:rPr lang="el-GR" dirty="0"/>
              <a:t>Παράδειγμα </a:t>
            </a:r>
            <a:r>
              <a:rPr lang="el-GR"/>
              <a:t>σπειροειδούς διδασκαλίας</a:t>
            </a:r>
            <a:br>
              <a:rPr lang="el-GR"/>
            </a:br>
            <a:r>
              <a:rPr lang="el-GR" dirty="0" err="1"/>
              <a:t>ΘΕΜΑ=Το</a:t>
            </a:r>
            <a:r>
              <a:rPr lang="el-GR" dirty="0"/>
              <a:t> αμετάβλητο Της ύλης</a:t>
            </a:r>
            <a:br>
              <a:rPr lang="el-GR" dirty="0"/>
            </a:br>
            <a:endParaRPr lang="el-GR" dirty="0"/>
          </a:p>
        </p:txBody>
      </p:sp>
      <p:sp>
        <p:nvSpPr>
          <p:cNvPr id="13315" name="2 - Θέση περιεχομένου"/>
          <p:cNvSpPr>
            <a:spLocks noGrp="1"/>
          </p:cNvSpPr>
          <p:nvPr>
            <p:ph idx="1"/>
          </p:nvPr>
        </p:nvSpPr>
        <p:spPr/>
        <p:txBody>
          <a:bodyPr/>
          <a:lstStyle/>
          <a:p>
            <a:pPr marL="0" indent="0" eaLnBrk="1" hangingPunct="1">
              <a:buNone/>
            </a:pPr>
            <a:endParaRPr lang="el-GR" dirty="0"/>
          </a:p>
          <a:p>
            <a:pPr eaLnBrk="1" hangingPunct="1"/>
            <a:endParaRPr lang="el-GR" dirty="0"/>
          </a:p>
          <a:p>
            <a:pPr eaLnBrk="1" hangingPunct="1"/>
            <a:r>
              <a:rPr lang="el-GR" dirty="0"/>
              <a:t>Ζάχαρη &amp; νερό= </a:t>
            </a:r>
            <a:r>
              <a:rPr lang="el-GR" dirty="0" err="1"/>
              <a:t>ζαχαρόνερο</a:t>
            </a:r>
            <a:endParaRPr lang="el-GR" dirty="0"/>
          </a:p>
          <a:p>
            <a:pPr eaLnBrk="1" hangingPunct="1"/>
            <a:r>
              <a:rPr lang="el-GR" dirty="0"/>
              <a:t>Βόλος </a:t>
            </a:r>
            <a:r>
              <a:rPr lang="el-GR" dirty="0" err="1"/>
              <a:t>πλαστελίνης</a:t>
            </a:r>
            <a:r>
              <a:rPr lang="el-GR" dirty="0" err="1">
                <a:sym typeface="Wingdings" pitchFamily="2" charset="2"/>
              </a:rPr>
              <a:t></a:t>
            </a:r>
            <a:r>
              <a:rPr lang="el-GR" dirty="0">
                <a:sym typeface="Wingdings" pitchFamily="2" charset="2"/>
              </a:rPr>
              <a:t> φιδάκι</a:t>
            </a:r>
          </a:p>
          <a:p>
            <a:pPr eaLnBrk="1" hangingPunct="1"/>
            <a:r>
              <a:rPr lang="el-GR" dirty="0">
                <a:sym typeface="Wingdings" pitchFamily="2" charset="2"/>
              </a:rPr>
              <a:t>Ε= </a:t>
            </a:r>
            <a:r>
              <a:rPr lang="en-US" dirty="0">
                <a:sym typeface="Wingdings" pitchFamily="2" charset="2"/>
              </a:rPr>
              <a:t>m.c2 (</a:t>
            </a:r>
            <a:r>
              <a:rPr lang="el-GR" dirty="0">
                <a:sym typeface="Wingdings" pitchFamily="2" charset="2"/>
              </a:rPr>
              <a:t>νόμος μετατροπής της ύλης σε ενέργεια)</a:t>
            </a:r>
          </a:p>
          <a:p>
            <a:pPr eaLnBrk="1" hangingPunct="1"/>
            <a:endParaRPr lang="el-GR" dirty="0">
              <a:sym typeface="Wingdings" pitchFamily="2" charset="2"/>
            </a:endParaRPr>
          </a:p>
          <a:p>
            <a:pPr eaLnBrk="1" hangingPunct="1">
              <a:buNone/>
            </a:pP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Η διδασκαλία με βάση τις αρχές του </a:t>
            </a:r>
            <a:r>
              <a:rPr lang="el-GR" sz="3600" b="1" dirty="0" err="1"/>
              <a:t>Μπρούνερ</a:t>
            </a:r>
            <a:r>
              <a:rPr lang="el-GR" sz="3600" b="1" dirty="0"/>
              <a:t> πρέπει :</a:t>
            </a:r>
            <a:br>
              <a:rPr lang="el-GR" sz="3600" b="1" dirty="0"/>
            </a:br>
            <a:endParaRPr lang="el-GR" sz="3600" b="1" dirty="0"/>
          </a:p>
        </p:txBody>
      </p:sp>
      <p:sp>
        <p:nvSpPr>
          <p:cNvPr id="3" name="2 - Θέση περιεχομένου"/>
          <p:cNvSpPr>
            <a:spLocks noGrp="1"/>
          </p:cNvSpPr>
          <p:nvPr>
            <p:ph idx="1"/>
          </p:nvPr>
        </p:nvSpPr>
        <p:spPr>
          <a:xfrm>
            <a:off x="428596" y="1714488"/>
            <a:ext cx="8572560" cy="4525963"/>
          </a:xfrm>
        </p:spPr>
        <p:txBody>
          <a:bodyPr>
            <a:normAutofit/>
          </a:bodyPr>
          <a:lstStyle/>
          <a:p>
            <a:pPr>
              <a:buFont typeface="Wingdings" pitchFamily="2" charset="2"/>
              <a:buChar char="q"/>
            </a:pPr>
            <a:r>
              <a:rPr lang="el-GR" dirty="0"/>
              <a:t> </a:t>
            </a:r>
            <a:r>
              <a:rPr lang="el-GR" sz="2800" dirty="0"/>
              <a:t>Να δημιουργεί στάσεις ετοιμότητας και προδιαθέσεις</a:t>
            </a:r>
          </a:p>
          <a:p>
            <a:pPr>
              <a:buFont typeface="Wingdings" pitchFamily="2" charset="2"/>
              <a:buChar char="q"/>
            </a:pPr>
            <a:endParaRPr lang="el-GR" sz="2800" dirty="0"/>
          </a:p>
          <a:p>
            <a:pPr>
              <a:buFont typeface="Wingdings" pitchFamily="2" charset="2"/>
              <a:buChar char="q"/>
            </a:pPr>
            <a:r>
              <a:rPr lang="el-GR" sz="2800" dirty="0"/>
              <a:t> Να παρέχει καλά δομημένη γνώση</a:t>
            </a:r>
          </a:p>
          <a:p>
            <a:pPr>
              <a:buNone/>
            </a:pPr>
            <a:endParaRPr lang="el-GR" sz="2800" dirty="0"/>
          </a:p>
          <a:p>
            <a:pPr>
              <a:buFont typeface="Wingdings" pitchFamily="2" charset="2"/>
              <a:buChar char="q"/>
            </a:pPr>
            <a:r>
              <a:rPr lang="el-GR" sz="2800" dirty="0"/>
              <a:t> Να παρέχει αποτελεσματικούς τρόπους  παρουσίασης</a:t>
            </a:r>
          </a:p>
          <a:p>
            <a:pPr>
              <a:buFont typeface="Wingdings" pitchFamily="2" charset="2"/>
              <a:buChar char="q"/>
            </a:pPr>
            <a:endParaRPr lang="el-GR" sz="2800" dirty="0"/>
          </a:p>
          <a:p>
            <a:pPr>
              <a:buFont typeface="Wingdings" pitchFamily="2" charset="2"/>
              <a:buChar char="q"/>
            </a:pPr>
            <a:r>
              <a:rPr lang="el-GR" sz="2800" dirty="0"/>
              <a:t> Να έχει σωστά ισορροπημένο σύστημα αμοιβών και ποινών</a:t>
            </a:r>
          </a:p>
          <a:p>
            <a:endParaRPr lang="el-GR" dirty="0"/>
          </a:p>
        </p:txBody>
      </p:sp>
    </p:spTree>
    <p:extLst>
      <p:ext uri="{BB962C8B-B14F-4D97-AF65-F5344CB8AC3E}">
        <p14:creationId xmlns:p14="http://schemas.microsoft.com/office/powerpoint/2010/main" val="3931165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Τα βοηθητικά μέσα που μπορεί να χρησιμοποιηθούν είναι</a:t>
            </a:r>
          </a:p>
        </p:txBody>
      </p:sp>
      <p:sp>
        <p:nvSpPr>
          <p:cNvPr id="3" name="2 - Θέση περιεχομένου"/>
          <p:cNvSpPr>
            <a:spLocks noGrp="1"/>
          </p:cNvSpPr>
          <p:nvPr>
            <p:ph idx="1"/>
          </p:nvPr>
        </p:nvSpPr>
        <p:spPr/>
        <p:txBody>
          <a:bodyPr>
            <a:normAutofit fontScale="92500"/>
          </a:bodyPr>
          <a:lstStyle/>
          <a:p>
            <a:pPr>
              <a:buFont typeface="Wingdings" pitchFamily="2" charset="2"/>
              <a:buChar char="q"/>
            </a:pPr>
            <a:r>
              <a:rPr lang="el-GR" dirty="0"/>
              <a:t>Μέσα για την υποκατάσταση της εμπειρίας (ταινίες, τηλεόραση κλπ)</a:t>
            </a:r>
          </a:p>
          <a:p>
            <a:pPr>
              <a:buFont typeface="Wingdings" pitchFamily="2" charset="2"/>
              <a:buChar char="q"/>
            </a:pPr>
            <a:r>
              <a:rPr lang="el-GR" dirty="0"/>
              <a:t> Πρότυπα μέσα (πειράματα για την ανακάλυψη των σχέσεων μεταξύ αιτίας και αποτελέσματος</a:t>
            </a:r>
          </a:p>
          <a:p>
            <a:pPr>
              <a:buFont typeface="Wingdings" pitchFamily="2" charset="2"/>
              <a:buChar char="q"/>
            </a:pPr>
            <a:r>
              <a:rPr lang="el-GR" dirty="0"/>
              <a:t> Μηχανές διδασκαλίας που έχουν τη δυνατότητα για άμεση ανατροφοδότηση, με διαβαθμισμένο επίπεδο δυσκολίας( </a:t>
            </a:r>
            <a:r>
              <a:rPr lang="el-GR" sz="2200" i="1" dirty="0"/>
              <a:t>δεν μπορούν όμως να υποκαταστήσουν το δάσκαλο, καθώς μπορεί ο μαθητής να οδηγηθεί στην αδράνεια</a:t>
            </a:r>
            <a:r>
              <a:rPr lang="el-GR" dirty="0"/>
              <a:t>.)</a:t>
            </a:r>
          </a:p>
          <a:p>
            <a:pPr>
              <a:buNone/>
            </a:pPr>
            <a:endParaRPr lang="el-GR" dirty="0"/>
          </a:p>
          <a:p>
            <a:endParaRPr lang="el-GR" dirty="0"/>
          </a:p>
        </p:txBody>
      </p:sp>
    </p:spTree>
    <p:extLst>
      <p:ext uri="{BB962C8B-B14F-4D97-AF65-F5344CB8AC3E}">
        <p14:creationId xmlns:p14="http://schemas.microsoft.com/office/powerpoint/2010/main" val="3278944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Μειονεκτήματα της </a:t>
            </a:r>
            <a:r>
              <a:rPr lang="el-GR" b="1" dirty="0" err="1"/>
              <a:t>ανακαλυπτικής</a:t>
            </a:r>
            <a:r>
              <a:rPr lang="el-GR" b="1" dirty="0"/>
              <a:t> μάθησης</a:t>
            </a:r>
            <a:endParaRPr lang="el-GR" dirty="0"/>
          </a:p>
        </p:txBody>
      </p:sp>
      <p:sp>
        <p:nvSpPr>
          <p:cNvPr id="3" name="2 - Θέση περιεχομένου"/>
          <p:cNvSpPr>
            <a:spLocks noGrp="1"/>
          </p:cNvSpPr>
          <p:nvPr>
            <p:ph idx="1"/>
          </p:nvPr>
        </p:nvSpPr>
        <p:spPr/>
        <p:txBody>
          <a:bodyPr>
            <a:normAutofit fontScale="92500" lnSpcReduction="20000"/>
          </a:bodyPr>
          <a:lstStyle/>
          <a:p>
            <a:pPr>
              <a:buFont typeface="Wingdings" pitchFamily="2" charset="2"/>
              <a:buChar char="q"/>
            </a:pPr>
            <a:r>
              <a:rPr lang="el-GR" b="1" dirty="0"/>
              <a:t>  </a:t>
            </a:r>
            <a:r>
              <a:rPr lang="el-GR" dirty="0"/>
              <a:t>τα προγράμματα απαιτούν μεγάλη προετοιμασία</a:t>
            </a:r>
          </a:p>
          <a:p>
            <a:pPr>
              <a:buNone/>
            </a:pPr>
            <a:endParaRPr lang="el-GR" dirty="0"/>
          </a:p>
          <a:p>
            <a:pPr>
              <a:buFont typeface="Wingdings" pitchFamily="2" charset="2"/>
              <a:buChar char="q"/>
            </a:pPr>
            <a:r>
              <a:rPr lang="el-GR" dirty="0"/>
              <a:t>  σπάνια υπάρχουν αυθεντικές ανακαλύψεις</a:t>
            </a:r>
          </a:p>
          <a:p>
            <a:pPr>
              <a:buFont typeface="Wingdings" pitchFamily="2" charset="2"/>
              <a:buChar char="q"/>
            </a:pPr>
            <a:endParaRPr lang="el-GR" dirty="0"/>
          </a:p>
          <a:p>
            <a:pPr>
              <a:buFont typeface="Wingdings" pitchFamily="2" charset="2"/>
              <a:buChar char="q"/>
            </a:pPr>
            <a:r>
              <a:rPr lang="el-GR" dirty="0"/>
              <a:t>  φόβος για λανθασμένα συμπεράσματα και συνακόλουθη χρονοβόρα </a:t>
            </a:r>
            <a:r>
              <a:rPr lang="el-GR" dirty="0" err="1"/>
              <a:t>απομάθηση</a:t>
            </a:r>
            <a:endParaRPr lang="el-GR" dirty="0"/>
          </a:p>
          <a:p>
            <a:pPr>
              <a:buNone/>
            </a:pPr>
            <a:endParaRPr lang="el-GR" dirty="0"/>
          </a:p>
          <a:p>
            <a:pPr>
              <a:buNone/>
            </a:pPr>
            <a:r>
              <a:rPr lang="el-GR" dirty="0"/>
              <a:t> </a:t>
            </a:r>
            <a:r>
              <a:rPr lang="el-GR" dirty="0">
                <a:solidFill>
                  <a:srgbClr val="FF0000"/>
                </a:solidFill>
              </a:rPr>
              <a:t>συγκρινόμενη με την άμεση διδασκαλία έχει αμφίβολα αποτελέσματα</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A91EF-24EC-4412-886F-A3E15FC71F26}"/>
              </a:ext>
            </a:extLst>
          </p:cNvPr>
          <p:cNvSpPr>
            <a:spLocks noGrp="1"/>
          </p:cNvSpPr>
          <p:nvPr>
            <p:ph type="title"/>
          </p:nvPr>
        </p:nvSpPr>
        <p:spPr/>
        <p:txBody>
          <a:bodyPr>
            <a:normAutofit fontScale="90000"/>
          </a:bodyPr>
          <a:lstStyle/>
          <a:p>
            <a:r>
              <a:rPr lang="el-GR" b="1" i="0" dirty="0">
                <a:solidFill>
                  <a:srgbClr val="36312D"/>
                </a:solidFill>
                <a:effectLst/>
                <a:latin typeface="Enriqueta"/>
              </a:rPr>
              <a:t>Μάθηση μέσω Διερεύνησης</a:t>
            </a:r>
            <a:br>
              <a:rPr lang="el-GR" b="0" i="0" dirty="0">
                <a:solidFill>
                  <a:srgbClr val="36312D"/>
                </a:solidFill>
                <a:effectLst/>
                <a:latin typeface="Enriqueta"/>
              </a:rPr>
            </a:br>
            <a:endParaRPr lang="en-US" dirty="0"/>
          </a:p>
        </p:txBody>
      </p:sp>
      <p:sp>
        <p:nvSpPr>
          <p:cNvPr id="3" name="Θέση περιεχομένου 2">
            <a:extLst>
              <a:ext uri="{FF2B5EF4-FFF2-40B4-BE49-F238E27FC236}">
                <a16:creationId xmlns:a16="http://schemas.microsoft.com/office/drawing/2014/main" id="{42ADAAED-08AF-4550-8864-D1828001BCAD}"/>
              </a:ext>
            </a:extLst>
          </p:cNvPr>
          <p:cNvSpPr>
            <a:spLocks noGrp="1"/>
          </p:cNvSpPr>
          <p:nvPr>
            <p:ph idx="1"/>
          </p:nvPr>
        </p:nvSpPr>
        <p:spPr/>
        <p:txBody>
          <a:bodyPr>
            <a:normAutofit fontScale="85000" lnSpcReduction="20000"/>
          </a:bodyPr>
          <a:lstStyle/>
          <a:p>
            <a:r>
              <a:rPr lang="el-GR" b="0" i="0" dirty="0">
                <a:solidFill>
                  <a:srgbClr val="36312D"/>
                </a:solidFill>
                <a:effectLst/>
                <a:latin typeface="Enriqueta"/>
              </a:rPr>
              <a:t>Τα τελευταία χρόνια χρησιμοποιείται ευρύτατα ο όρος </a:t>
            </a:r>
            <a:r>
              <a:rPr lang="el-GR" b="0" i="0" dirty="0" err="1">
                <a:solidFill>
                  <a:srgbClr val="36312D"/>
                </a:solidFill>
                <a:effectLst/>
                <a:latin typeface="Enriqueta"/>
              </a:rPr>
              <a:t>inquiry</a:t>
            </a:r>
            <a:r>
              <a:rPr lang="el-GR" b="0" i="0" dirty="0">
                <a:solidFill>
                  <a:srgbClr val="36312D"/>
                </a:solidFill>
                <a:effectLst/>
                <a:latin typeface="Enriqueta"/>
              </a:rPr>
              <a:t> </a:t>
            </a:r>
            <a:r>
              <a:rPr lang="el-GR" b="0" i="0" dirty="0" err="1">
                <a:solidFill>
                  <a:srgbClr val="36312D"/>
                </a:solidFill>
                <a:effectLst/>
                <a:latin typeface="Enriqueta"/>
              </a:rPr>
              <a:t>learning</a:t>
            </a:r>
            <a:r>
              <a:rPr lang="el-GR" b="0" i="0" dirty="0">
                <a:solidFill>
                  <a:srgbClr val="36312D"/>
                </a:solidFill>
                <a:effectLst/>
                <a:latin typeface="Enriqueta"/>
              </a:rPr>
              <a:t> (</a:t>
            </a:r>
            <a:r>
              <a:rPr lang="el-GR" b="1" i="0" dirty="0">
                <a:solidFill>
                  <a:srgbClr val="36312D"/>
                </a:solidFill>
                <a:effectLst/>
                <a:latin typeface="Enriqueta"/>
              </a:rPr>
              <a:t>Μάθηση μέσω Διερεύνησης</a:t>
            </a:r>
            <a:r>
              <a:rPr lang="el-GR" b="0" i="0" dirty="0">
                <a:solidFill>
                  <a:srgbClr val="36312D"/>
                </a:solidFill>
                <a:effectLst/>
                <a:latin typeface="Enriqueta"/>
              </a:rPr>
              <a:t>)</a:t>
            </a:r>
          </a:p>
          <a:p>
            <a:r>
              <a:rPr lang="el-GR" b="0" i="0" dirty="0">
                <a:solidFill>
                  <a:srgbClr val="36312D"/>
                </a:solidFill>
                <a:effectLst/>
                <a:latin typeface="Enriqueta"/>
              </a:rPr>
              <a:t>Στην Μάθηση μέσω Διερεύνησης, </a:t>
            </a:r>
            <a:r>
              <a:rPr lang="el-GR" b="1" i="0" dirty="0">
                <a:solidFill>
                  <a:srgbClr val="36312D"/>
                </a:solidFill>
                <a:effectLst/>
                <a:latin typeface="Enriqueta"/>
              </a:rPr>
              <a:t>οι μαθητές </a:t>
            </a:r>
            <a:r>
              <a:rPr lang="el-GR" b="0" i="0" dirty="0">
                <a:solidFill>
                  <a:srgbClr val="36312D"/>
                </a:solidFill>
                <a:effectLst/>
                <a:latin typeface="Enriqueta"/>
              </a:rPr>
              <a:t>έχουν το «πάνω χέρι». Οι ίδιοι καθορίζουν τα θέματα που είναι σχετικά με τα ενδιαφέροντα και τις ανάγκες τους, αποφασίζουν τη μεθοδολογία που θα ακολουθήσουν κατά τη συλλογή και ανάλυση των δεδομένων και είναι αυτοί οι οποίοι καθορίζουν την αποδεκτή λύση στο πρόβλημά τους.</a:t>
            </a:r>
          </a:p>
          <a:p>
            <a:r>
              <a:rPr lang="el-GR" b="0" i="0" dirty="0">
                <a:solidFill>
                  <a:srgbClr val="36312D"/>
                </a:solidFill>
                <a:effectLst/>
                <a:latin typeface="Enriqueta"/>
              </a:rPr>
              <a:t> </a:t>
            </a:r>
            <a:r>
              <a:rPr lang="el-GR" b="1" i="0" dirty="0">
                <a:solidFill>
                  <a:srgbClr val="36312D"/>
                </a:solidFill>
                <a:effectLst/>
                <a:latin typeface="Enriqueta"/>
              </a:rPr>
              <a:t>Ο εκπαιδευτικός</a:t>
            </a:r>
            <a:r>
              <a:rPr lang="el-GR" b="0" i="0" dirty="0">
                <a:solidFill>
                  <a:srgbClr val="36312D"/>
                </a:solidFill>
                <a:effectLst/>
                <a:latin typeface="Enriqueta"/>
              </a:rPr>
              <a:t>, στην περίπτωση αυτή δεν είναι τίποτε άλλο από </a:t>
            </a:r>
            <a:r>
              <a:rPr lang="el-GR" b="0" i="1" dirty="0">
                <a:solidFill>
                  <a:srgbClr val="36312D"/>
                </a:solidFill>
                <a:effectLst/>
                <a:latin typeface="Enriqueta"/>
              </a:rPr>
              <a:t>μεσολαβητής της μάθησης </a:t>
            </a:r>
            <a:r>
              <a:rPr lang="el-GR" b="0" i="0" dirty="0">
                <a:solidFill>
                  <a:srgbClr val="36312D"/>
                </a:solidFill>
                <a:effectLst/>
                <a:latin typeface="Enriqueta"/>
              </a:rPr>
              <a:t>και όχι ο επικεφαλής κυρίαρχος της διδασκαλίας. </a:t>
            </a:r>
            <a:endParaRPr lang="en-US" dirty="0"/>
          </a:p>
        </p:txBody>
      </p:sp>
      <p:sp>
        <p:nvSpPr>
          <p:cNvPr id="4" name="Θέση αριθμού διαφάνειας 3">
            <a:extLst>
              <a:ext uri="{FF2B5EF4-FFF2-40B4-BE49-F238E27FC236}">
                <a16:creationId xmlns:a16="http://schemas.microsoft.com/office/drawing/2014/main" id="{1269B99A-E03B-47FF-9EAE-383288CFA379}"/>
              </a:ext>
            </a:extLst>
          </p:cNvPr>
          <p:cNvSpPr>
            <a:spLocks noGrp="1"/>
          </p:cNvSpPr>
          <p:nvPr>
            <p:ph type="sldNum" sz="quarter" idx="12"/>
          </p:nvPr>
        </p:nvSpPr>
        <p:spPr/>
        <p:txBody>
          <a:bodyPr/>
          <a:lstStyle/>
          <a:p>
            <a:fld id="{86AAA6DD-A541-4490-A3CA-83A4F81B28A8}" type="slidenum">
              <a:rPr lang="el-GR" smtClean="0"/>
              <a:pPr/>
              <a:t>75</a:t>
            </a:fld>
            <a:endParaRPr lang="el-GR"/>
          </a:p>
        </p:txBody>
      </p:sp>
    </p:spTree>
    <p:extLst>
      <p:ext uri="{BB962C8B-B14F-4D97-AF65-F5344CB8AC3E}">
        <p14:creationId xmlns:p14="http://schemas.microsoft.com/office/powerpoint/2010/main" val="50672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D5427-F959-4B75-A964-94CB01F26070}"/>
              </a:ext>
            </a:extLst>
          </p:cNvPr>
          <p:cNvSpPr>
            <a:spLocks noGrp="1"/>
          </p:cNvSpPr>
          <p:nvPr>
            <p:ph type="title"/>
          </p:nvPr>
        </p:nvSpPr>
        <p:spPr/>
        <p:txBody>
          <a:bodyPr/>
          <a:lstStyle/>
          <a:p>
            <a:r>
              <a:rPr lang="el-GR" dirty="0"/>
              <a:t>ΕΦΑΡΜΟΓΗ</a:t>
            </a:r>
            <a:endParaRPr lang="en-US" dirty="0"/>
          </a:p>
        </p:txBody>
      </p:sp>
      <p:sp>
        <p:nvSpPr>
          <p:cNvPr id="3" name="Θέση περιεχομένου 2">
            <a:extLst>
              <a:ext uri="{FF2B5EF4-FFF2-40B4-BE49-F238E27FC236}">
                <a16:creationId xmlns:a16="http://schemas.microsoft.com/office/drawing/2014/main" id="{5A9F2CA8-DAC0-4141-B369-F11B43E49915}"/>
              </a:ext>
            </a:extLst>
          </p:cNvPr>
          <p:cNvSpPr>
            <a:spLocks noGrp="1"/>
          </p:cNvSpPr>
          <p:nvPr>
            <p:ph idx="1"/>
          </p:nvPr>
        </p:nvSpPr>
        <p:spPr/>
        <p:txBody>
          <a:bodyPr/>
          <a:lstStyle/>
          <a:p>
            <a:pPr marL="0" indent="0">
              <a:buNone/>
            </a:pPr>
            <a:r>
              <a:rPr lang="el-GR" sz="3200" dirty="0"/>
              <a:t>Ας δούμε πως θα μπορούσαμε με </a:t>
            </a:r>
            <a:r>
              <a:rPr lang="el-GR" sz="3200" dirty="0" err="1"/>
              <a:t>ανακαλυπτική</a:t>
            </a:r>
            <a:r>
              <a:rPr lang="el-GR" sz="3200" dirty="0"/>
              <a:t> μάθηση να διδάξουμε:   </a:t>
            </a:r>
          </a:p>
          <a:p>
            <a:pPr>
              <a:buNone/>
            </a:pPr>
            <a:r>
              <a:rPr lang="el-GR" sz="3200" dirty="0"/>
              <a:t>μεταβλητές,</a:t>
            </a:r>
          </a:p>
          <a:p>
            <a:pPr>
              <a:buNone/>
            </a:pPr>
            <a:r>
              <a:rPr lang="el-GR" sz="3200" dirty="0"/>
              <a:t>πίνακα συχνοτήτων,</a:t>
            </a:r>
          </a:p>
          <a:p>
            <a:pPr>
              <a:buNone/>
            </a:pPr>
            <a:r>
              <a:rPr lang="el-GR" sz="3200" dirty="0" err="1"/>
              <a:t>ραβδογράμματα</a:t>
            </a:r>
            <a:r>
              <a:rPr lang="el-GR" sz="3200" dirty="0"/>
              <a:t> </a:t>
            </a:r>
            <a:r>
              <a:rPr lang="el-GR" sz="3200" dirty="0" err="1"/>
              <a:t>κλπ</a:t>
            </a:r>
            <a:endParaRPr lang="el-GR" sz="3200" dirty="0"/>
          </a:p>
          <a:p>
            <a:endParaRPr lang="en-US" dirty="0"/>
          </a:p>
        </p:txBody>
      </p:sp>
      <p:sp>
        <p:nvSpPr>
          <p:cNvPr id="4" name="Θέση αριθμού διαφάνειας 3">
            <a:extLst>
              <a:ext uri="{FF2B5EF4-FFF2-40B4-BE49-F238E27FC236}">
                <a16:creationId xmlns:a16="http://schemas.microsoft.com/office/drawing/2014/main" id="{0F50923D-A88E-4F3D-A1FE-9C31DD0CAF90}"/>
              </a:ext>
            </a:extLst>
          </p:cNvPr>
          <p:cNvSpPr>
            <a:spLocks noGrp="1"/>
          </p:cNvSpPr>
          <p:nvPr>
            <p:ph type="sldNum" sz="quarter" idx="12"/>
          </p:nvPr>
        </p:nvSpPr>
        <p:spPr/>
        <p:txBody>
          <a:bodyPr/>
          <a:lstStyle/>
          <a:p>
            <a:fld id="{86AAA6DD-A541-4490-A3CA-83A4F81B28A8}" type="slidenum">
              <a:rPr lang="el-GR" smtClean="0"/>
              <a:pPr/>
              <a:t>76</a:t>
            </a:fld>
            <a:endParaRPr lang="el-GR"/>
          </a:p>
        </p:txBody>
      </p:sp>
    </p:spTree>
    <p:extLst>
      <p:ext uri="{BB962C8B-B14F-4D97-AF65-F5344CB8AC3E}">
        <p14:creationId xmlns:p14="http://schemas.microsoft.com/office/powerpoint/2010/main" val="3807785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43487-DA15-40A3-979A-8EB2BD93EC2C}"/>
              </a:ext>
            </a:extLst>
          </p:cNvPr>
          <p:cNvSpPr>
            <a:spLocks noGrp="1"/>
          </p:cNvSpPr>
          <p:nvPr>
            <p:ph type="title"/>
          </p:nvPr>
        </p:nvSpPr>
        <p:spPr/>
        <p:txBody>
          <a:bodyPr>
            <a:normAutofit fontScale="90000"/>
          </a:bodyPr>
          <a:lstStyle/>
          <a:p>
            <a:r>
              <a:rPr lang="el-GR" dirty="0"/>
              <a:t>Μετράμε γραμμές και φτιάχνω πίνακα συχνοτήτων</a:t>
            </a:r>
            <a:endParaRPr lang="en-US" dirty="0"/>
          </a:p>
        </p:txBody>
      </p:sp>
      <p:sp>
        <p:nvSpPr>
          <p:cNvPr id="3" name="Θέση περιεχομένου 2">
            <a:extLst>
              <a:ext uri="{FF2B5EF4-FFF2-40B4-BE49-F238E27FC236}">
                <a16:creationId xmlns:a16="http://schemas.microsoft.com/office/drawing/2014/main" id="{FF123112-D0D0-45BA-A1AA-417F4A5F5E03}"/>
              </a:ext>
            </a:extLst>
          </p:cNvPr>
          <p:cNvSpPr>
            <a:spLocks noGrp="1"/>
          </p:cNvSpPr>
          <p:nvPr>
            <p:ph idx="1"/>
          </p:nvPr>
        </p:nvSpPr>
        <p:spPr/>
        <p:txBody>
          <a:bodyPr/>
          <a:lstStyle/>
          <a:p>
            <a:r>
              <a:rPr lang="el-GR" b="1" dirty="0">
                <a:solidFill>
                  <a:srgbClr val="FF0000"/>
                </a:solidFill>
              </a:rPr>
              <a:t>Βόλεϊ</a:t>
            </a:r>
            <a:r>
              <a:rPr lang="el-GR" dirty="0"/>
              <a:t>  </a:t>
            </a:r>
            <a:r>
              <a:rPr lang="el-GR" b="1" dirty="0">
                <a:solidFill>
                  <a:srgbClr val="FFC000"/>
                </a:solidFill>
              </a:rPr>
              <a:t>ποδόσφαιρο</a:t>
            </a:r>
            <a:r>
              <a:rPr lang="el-GR" dirty="0"/>
              <a:t> </a:t>
            </a:r>
            <a:r>
              <a:rPr lang="el-GR" b="1" dirty="0">
                <a:solidFill>
                  <a:srgbClr val="00B050"/>
                </a:solidFill>
              </a:rPr>
              <a:t>κρυφτό</a:t>
            </a:r>
            <a:r>
              <a:rPr lang="el-GR" dirty="0"/>
              <a:t>  </a:t>
            </a:r>
            <a:r>
              <a:rPr lang="el-GR" b="1" dirty="0">
                <a:solidFill>
                  <a:schemeClr val="accent1"/>
                </a:solidFill>
              </a:rPr>
              <a:t>μπάσκετ</a:t>
            </a:r>
          </a:p>
          <a:p>
            <a:r>
              <a:rPr lang="el-GR" dirty="0"/>
              <a:t>|                    |                    |            |</a:t>
            </a:r>
          </a:p>
          <a:p>
            <a:r>
              <a:rPr lang="el-GR" dirty="0"/>
              <a:t>|                    |                    |            |</a:t>
            </a:r>
          </a:p>
          <a:p>
            <a:r>
              <a:rPr lang="el-GR" dirty="0"/>
              <a:t>|                    |                    |             </a:t>
            </a:r>
          </a:p>
          <a:p>
            <a:r>
              <a:rPr lang="el-GR" dirty="0"/>
              <a:t>|                    |                                    </a:t>
            </a:r>
          </a:p>
          <a:p>
            <a:pPr marL="0" indent="0">
              <a:buNone/>
            </a:pPr>
            <a:r>
              <a:rPr lang="el-GR" dirty="0"/>
              <a:t>                          |</a:t>
            </a:r>
            <a:endParaRPr lang="en-US" dirty="0"/>
          </a:p>
        </p:txBody>
      </p:sp>
      <p:sp>
        <p:nvSpPr>
          <p:cNvPr id="4" name="Θέση αριθμού διαφάνειας 3">
            <a:extLst>
              <a:ext uri="{FF2B5EF4-FFF2-40B4-BE49-F238E27FC236}">
                <a16:creationId xmlns:a16="http://schemas.microsoft.com/office/drawing/2014/main" id="{9C725DB4-6A86-4D7F-A2AC-B8E186E7DA1F}"/>
              </a:ext>
            </a:extLst>
          </p:cNvPr>
          <p:cNvSpPr>
            <a:spLocks noGrp="1"/>
          </p:cNvSpPr>
          <p:nvPr>
            <p:ph type="sldNum" sz="quarter" idx="12"/>
          </p:nvPr>
        </p:nvSpPr>
        <p:spPr/>
        <p:txBody>
          <a:bodyPr/>
          <a:lstStyle/>
          <a:p>
            <a:fld id="{86AAA6DD-A541-4490-A3CA-83A4F81B28A8}" type="slidenum">
              <a:rPr lang="el-GR" smtClean="0"/>
              <a:pPr/>
              <a:t>77</a:t>
            </a:fld>
            <a:endParaRPr lang="el-GR"/>
          </a:p>
        </p:txBody>
      </p:sp>
    </p:spTree>
    <p:extLst>
      <p:ext uri="{BB962C8B-B14F-4D97-AF65-F5344CB8AC3E}">
        <p14:creationId xmlns:p14="http://schemas.microsoft.com/office/powerpoint/2010/main" val="3468370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D776E-382D-4BB1-8A9E-642033A92D46}"/>
              </a:ext>
            </a:extLst>
          </p:cNvPr>
          <p:cNvSpPr>
            <a:spLocks noGrp="1"/>
          </p:cNvSpPr>
          <p:nvPr>
            <p:ph type="title"/>
          </p:nvPr>
        </p:nvSpPr>
        <p:spPr/>
        <p:txBody>
          <a:bodyPr/>
          <a:lstStyle/>
          <a:p>
            <a:endParaRPr lang="en-US" dirty="0"/>
          </a:p>
        </p:txBody>
      </p:sp>
      <p:graphicFrame>
        <p:nvGraphicFramePr>
          <p:cNvPr id="5" name="Πίνακας 5">
            <a:extLst>
              <a:ext uri="{FF2B5EF4-FFF2-40B4-BE49-F238E27FC236}">
                <a16:creationId xmlns:a16="http://schemas.microsoft.com/office/drawing/2014/main" id="{CA22D034-AFC4-410A-A54C-6F330389CDBD}"/>
              </a:ext>
            </a:extLst>
          </p:cNvPr>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33539147"/>
                    </a:ext>
                  </a:extLst>
                </a:gridCol>
                <a:gridCol w="4114800">
                  <a:extLst>
                    <a:ext uri="{9D8B030D-6E8A-4147-A177-3AD203B41FA5}">
                      <a16:colId xmlns:a16="http://schemas.microsoft.com/office/drawing/2014/main" val="284831262"/>
                    </a:ext>
                  </a:extLst>
                </a:gridCol>
              </a:tblGrid>
              <a:tr h="370840">
                <a:tc gridSpan="2">
                  <a:txBody>
                    <a:bodyPr/>
                    <a:lstStyle/>
                    <a:p>
                      <a:pPr algn="ctr"/>
                      <a:r>
                        <a:rPr lang="el-GR" dirty="0"/>
                        <a:t>ΠΙΝΑΚΑΣ ΣΥΧΝΟΤΗΤΩΝ</a:t>
                      </a:r>
                      <a:endParaRPr lang="en-US" dirty="0"/>
                    </a:p>
                  </a:txBody>
                  <a:tcPr/>
                </a:tc>
                <a:tc hMerge="1">
                  <a:txBody>
                    <a:bodyPr/>
                    <a:lstStyle/>
                    <a:p>
                      <a:endParaRPr lang="en-US" dirty="0"/>
                    </a:p>
                  </a:txBody>
                  <a:tcPr/>
                </a:tc>
                <a:extLst>
                  <a:ext uri="{0D108BD9-81ED-4DB2-BD59-A6C34878D82A}">
                    <a16:rowId xmlns:a16="http://schemas.microsoft.com/office/drawing/2014/main" val="3632173061"/>
                  </a:ext>
                </a:extLst>
              </a:tr>
              <a:tr h="370840">
                <a:tc>
                  <a:txBody>
                    <a:bodyPr/>
                    <a:lstStyle/>
                    <a:p>
                      <a:r>
                        <a:rPr lang="el-GR" dirty="0"/>
                        <a:t>βόλεϊ</a:t>
                      </a:r>
                      <a:endParaRPr lang="en-US" dirty="0"/>
                    </a:p>
                  </a:txBody>
                  <a:tcPr/>
                </a:tc>
                <a:tc>
                  <a:txBody>
                    <a:bodyPr/>
                    <a:lstStyle/>
                    <a:p>
                      <a:r>
                        <a:rPr lang="el-GR" dirty="0"/>
                        <a:t>4</a:t>
                      </a:r>
                      <a:endParaRPr lang="en-US" dirty="0"/>
                    </a:p>
                  </a:txBody>
                  <a:tcPr/>
                </a:tc>
                <a:extLst>
                  <a:ext uri="{0D108BD9-81ED-4DB2-BD59-A6C34878D82A}">
                    <a16:rowId xmlns:a16="http://schemas.microsoft.com/office/drawing/2014/main" val="2878543136"/>
                  </a:ext>
                </a:extLst>
              </a:tr>
              <a:tr h="370840">
                <a:tc>
                  <a:txBody>
                    <a:bodyPr/>
                    <a:lstStyle/>
                    <a:p>
                      <a:r>
                        <a:rPr lang="el-GR" dirty="0"/>
                        <a:t>ποδόσφαιρο</a:t>
                      </a:r>
                      <a:endParaRPr lang="en-US" dirty="0"/>
                    </a:p>
                  </a:txBody>
                  <a:tcPr/>
                </a:tc>
                <a:tc>
                  <a:txBody>
                    <a:bodyPr/>
                    <a:lstStyle/>
                    <a:p>
                      <a:r>
                        <a:rPr lang="el-GR" dirty="0"/>
                        <a:t>5</a:t>
                      </a:r>
                      <a:endParaRPr lang="en-US" dirty="0"/>
                    </a:p>
                  </a:txBody>
                  <a:tcPr/>
                </a:tc>
                <a:extLst>
                  <a:ext uri="{0D108BD9-81ED-4DB2-BD59-A6C34878D82A}">
                    <a16:rowId xmlns:a16="http://schemas.microsoft.com/office/drawing/2014/main" val="2776112446"/>
                  </a:ext>
                </a:extLst>
              </a:tr>
              <a:tr h="370840">
                <a:tc>
                  <a:txBody>
                    <a:bodyPr/>
                    <a:lstStyle/>
                    <a:p>
                      <a:r>
                        <a:rPr lang="el-GR" dirty="0"/>
                        <a:t>μπάσκετ</a:t>
                      </a:r>
                      <a:endParaRPr lang="en-US" dirty="0"/>
                    </a:p>
                  </a:txBody>
                  <a:tcPr/>
                </a:tc>
                <a:tc>
                  <a:txBody>
                    <a:bodyPr/>
                    <a:lstStyle/>
                    <a:p>
                      <a:r>
                        <a:rPr lang="el-GR" dirty="0"/>
                        <a:t>2</a:t>
                      </a:r>
                      <a:endParaRPr lang="en-US" dirty="0"/>
                    </a:p>
                  </a:txBody>
                  <a:tcPr/>
                </a:tc>
                <a:extLst>
                  <a:ext uri="{0D108BD9-81ED-4DB2-BD59-A6C34878D82A}">
                    <a16:rowId xmlns:a16="http://schemas.microsoft.com/office/drawing/2014/main" val="3151581515"/>
                  </a:ext>
                </a:extLst>
              </a:tr>
              <a:tr h="370840">
                <a:tc>
                  <a:txBody>
                    <a:bodyPr/>
                    <a:lstStyle/>
                    <a:p>
                      <a:r>
                        <a:rPr lang="el-GR" dirty="0"/>
                        <a:t>κρυφτό</a:t>
                      </a:r>
                      <a:endParaRPr lang="en-US" dirty="0"/>
                    </a:p>
                  </a:txBody>
                  <a:tcPr/>
                </a:tc>
                <a:tc>
                  <a:txBody>
                    <a:bodyPr/>
                    <a:lstStyle/>
                    <a:p>
                      <a:r>
                        <a:rPr lang="el-GR" dirty="0"/>
                        <a:t>3</a:t>
                      </a:r>
                      <a:endParaRPr lang="en-US" dirty="0"/>
                    </a:p>
                  </a:txBody>
                  <a:tcPr/>
                </a:tc>
                <a:extLst>
                  <a:ext uri="{0D108BD9-81ED-4DB2-BD59-A6C34878D82A}">
                    <a16:rowId xmlns:a16="http://schemas.microsoft.com/office/drawing/2014/main" val="912815712"/>
                  </a:ext>
                </a:extLst>
              </a:tr>
              <a:tr h="370840">
                <a:tc>
                  <a:txBody>
                    <a:bodyPr/>
                    <a:lstStyle/>
                    <a:p>
                      <a:r>
                        <a:rPr lang="el-GR" dirty="0"/>
                        <a:t>                          σύνολο</a:t>
                      </a:r>
                      <a:endParaRPr lang="en-US" dirty="0"/>
                    </a:p>
                  </a:txBody>
                  <a:tcPr/>
                </a:tc>
                <a:tc>
                  <a:txBody>
                    <a:bodyPr/>
                    <a:lstStyle/>
                    <a:p>
                      <a:r>
                        <a:rPr lang="el-GR" dirty="0"/>
                        <a:t>14</a:t>
                      </a:r>
                      <a:endParaRPr lang="en-US" dirty="0"/>
                    </a:p>
                  </a:txBody>
                  <a:tcPr/>
                </a:tc>
                <a:extLst>
                  <a:ext uri="{0D108BD9-81ED-4DB2-BD59-A6C34878D82A}">
                    <a16:rowId xmlns:a16="http://schemas.microsoft.com/office/drawing/2014/main" val="1161786931"/>
                  </a:ext>
                </a:extLst>
              </a:tr>
            </a:tbl>
          </a:graphicData>
        </a:graphic>
      </p:graphicFrame>
      <p:sp>
        <p:nvSpPr>
          <p:cNvPr id="4" name="Θέση αριθμού διαφάνειας 3">
            <a:extLst>
              <a:ext uri="{FF2B5EF4-FFF2-40B4-BE49-F238E27FC236}">
                <a16:creationId xmlns:a16="http://schemas.microsoft.com/office/drawing/2014/main" id="{0CEEA1B2-89A5-419B-81A7-2AE407CD977D}"/>
              </a:ext>
            </a:extLst>
          </p:cNvPr>
          <p:cNvSpPr>
            <a:spLocks noGrp="1"/>
          </p:cNvSpPr>
          <p:nvPr>
            <p:ph type="sldNum" sz="quarter" idx="12"/>
          </p:nvPr>
        </p:nvSpPr>
        <p:spPr/>
        <p:txBody>
          <a:bodyPr/>
          <a:lstStyle/>
          <a:p>
            <a:fld id="{86AAA6DD-A541-4490-A3CA-83A4F81B28A8}" type="slidenum">
              <a:rPr lang="el-GR" smtClean="0"/>
              <a:pPr/>
              <a:t>78</a:t>
            </a:fld>
            <a:endParaRPr lang="el-GR"/>
          </a:p>
        </p:txBody>
      </p:sp>
    </p:spTree>
    <p:extLst>
      <p:ext uri="{BB962C8B-B14F-4D97-AF65-F5344CB8AC3E}">
        <p14:creationId xmlns:p14="http://schemas.microsoft.com/office/powerpoint/2010/main" val="1753296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5E44F-77E1-4F24-8446-180AF886DEDE}"/>
              </a:ext>
            </a:extLst>
          </p:cNvPr>
          <p:cNvSpPr>
            <a:spLocks noGrp="1"/>
          </p:cNvSpPr>
          <p:nvPr>
            <p:ph type="title"/>
          </p:nvPr>
        </p:nvSpPr>
        <p:spPr/>
        <p:txBody>
          <a:bodyPr/>
          <a:lstStyle/>
          <a:p>
            <a:r>
              <a:rPr lang="el-GR"/>
              <a:t>ραβδόγραμμα</a:t>
            </a:r>
            <a:endParaRPr lang="en-US"/>
          </a:p>
        </p:txBody>
      </p:sp>
      <p:sp>
        <p:nvSpPr>
          <p:cNvPr id="3" name="Θέση περιεχομένου 2">
            <a:extLst>
              <a:ext uri="{FF2B5EF4-FFF2-40B4-BE49-F238E27FC236}">
                <a16:creationId xmlns:a16="http://schemas.microsoft.com/office/drawing/2014/main" id="{C1EEA336-A3F0-4F0D-90CD-0A3BAEE831DF}"/>
              </a:ext>
            </a:extLst>
          </p:cNvPr>
          <p:cNvSpPr>
            <a:spLocks noGrp="1"/>
          </p:cNvSpPr>
          <p:nvPr>
            <p:ph idx="1"/>
          </p:nvPr>
        </p:nvSpPr>
        <p:spPr/>
        <p:txBody>
          <a:bodyPr>
            <a:normAutofit fontScale="70000" lnSpcReduction="20000"/>
          </a:bodyPr>
          <a:lstStyle/>
          <a:p>
            <a:r>
              <a:rPr lang="el-GR" dirty="0"/>
              <a:t>                </a:t>
            </a:r>
          </a:p>
          <a:p>
            <a:endParaRPr lang="el-GR" dirty="0"/>
          </a:p>
          <a:p>
            <a:endParaRPr lang="el-GR" dirty="0"/>
          </a:p>
          <a:p>
            <a:endParaRPr lang="el-GR" dirty="0"/>
          </a:p>
          <a:p>
            <a:endParaRPr lang="el-GR" dirty="0"/>
          </a:p>
          <a:p>
            <a:endParaRPr lang="el-GR" dirty="0"/>
          </a:p>
          <a:p>
            <a:endParaRPr lang="el-GR" dirty="0"/>
          </a:p>
          <a:p>
            <a:r>
              <a:rPr lang="el-GR" dirty="0"/>
              <a:t>     </a:t>
            </a:r>
          </a:p>
          <a:p>
            <a:r>
              <a:rPr lang="el-GR" dirty="0"/>
              <a:t>     </a:t>
            </a:r>
          </a:p>
          <a:p>
            <a:r>
              <a:rPr lang="el-GR" dirty="0"/>
              <a:t>    </a:t>
            </a:r>
          </a:p>
          <a:p>
            <a:r>
              <a:rPr lang="el-GR" dirty="0"/>
              <a:t>      </a:t>
            </a:r>
          </a:p>
          <a:p>
            <a:r>
              <a:rPr lang="el-GR" dirty="0"/>
              <a:t>   </a:t>
            </a:r>
          </a:p>
          <a:p>
            <a:r>
              <a:rPr lang="el-GR" dirty="0"/>
              <a:t>           </a:t>
            </a:r>
            <a:r>
              <a:rPr lang="el-GR" dirty="0" err="1"/>
              <a:t>Βολευ</a:t>
            </a:r>
            <a:r>
              <a:rPr lang="el-GR" dirty="0"/>
              <a:t>            μπάσκετ</a:t>
            </a:r>
            <a:endParaRPr lang="en-US" dirty="0"/>
          </a:p>
        </p:txBody>
      </p:sp>
      <p:sp>
        <p:nvSpPr>
          <p:cNvPr id="4" name="Θέση αριθμού διαφάνειας 3">
            <a:extLst>
              <a:ext uri="{FF2B5EF4-FFF2-40B4-BE49-F238E27FC236}">
                <a16:creationId xmlns:a16="http://schemas.microsoft.com/office/drawing/2014/main" id="{E08D883B-40A9-47F1-A2F6-4ED72BE1872B}"/>
              </a:ext>
            </a:extLst>
          </p:cNvPr>
          <p:cNvSpPr>
            <a:spLocks noGrp="1"/>
          </p:cNvSpPr>
          <p:nvPr>
            <p:ph type="sldNum" sz="quarter" idx="12"/>
          </p:nvPr>
        </p:nvSpPr>
        <p:spPr/>
        <p:txBody>
          <a:bodyPr/>
          <a:lstStyle/>
          <a:p>
            <a:fld id="{86AAA6DD-A541-4490-A3CA-83A4F81B28A8}" type="slidenum">
              <a:rPr lang="el-GR" smtClean="0"/>
              <a:pPr/>
              <a:t>79</a:t>
            </a:fld>
            <a:endParaRPr lang="el-GR"/>
          </a:p>
        </p:txBody>
      </p:sp>
      <p:cxnSp>
        <p:nvCxnSpPr>
          <p:cNvPr id="6" name="Ευθύγραμμο βέλος σύνδεσης 5">
            <a:extLst>
              <a:ext uri="{FF2B5EF4-FFF2-40B4-BE49-F238E27FC236}">
                <a16:creationId xmlns:a16="http://schemas.microsoft.com/office/drawing/2014/main" id="{90164737-CD8D-4208-A6E2-ADABA7BE5D4B}"/>
              </a:ext>
            </a:extLst>
          </p:cNvPr>
          <p:cNvCxnSpPr/>
          <p:nvPr/>
        </p:nvCxnSpPr>
        <p:spPr>
          <a:xfrm flipV="1">
            <a:off x="1043608" y="1916832"/>
            <a:ext cx="0" cy="360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25AAA95-A040-4C45-84DE-CEECA88ABB9B}"/>
              </a:ext>
            </a:extLst>
          </p:cNvPr>
          <p:cNvCxnSpPr/>
          <p:nvPr/>
        </p:nvCxnSpPr>
        <p:spPr>
          <a:xfrm>
            <a:off x="1115616" y="5589240"/>
            <a:ext cx="6336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a:extLst>
              <a:ext uri="{FF2B5EF4-FFF2-40B4-BE49-F238E27FC236}">
                <a16:creationId xmlns:a16="http://schemas.microsoft.com/office/drawing/2014/main" id="{B8FA67BD-C476-4F8F-A26F-5626B2BA6E32}"/>
              </a:ext>
            </a:extLst>
          </p:cNvPr>
          <p:cNvSpPr/>
          <p:nvPr/>
        </p:nvSpPr>
        <p:spPr>
          <a:xfrm>
            <a:off x="1403648" y="5301218"/>
            <a:ext cx="936081"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70A40048-BB16-417B-964B-090C148BC85F}"/>
              </a:ext>
            </a:extLst>
          </p:cNvPr>
          <p:cNvSpPr/>
          <p:nvPr/>
        </p:nvSpPr>
        <p:spPr>
          <a:xfrm>
            <a:off x="1403648" y="5041786"/>
            <a:ext cx="936077"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CBCF3A3A-AC93-40A7-B55A-64ED4DB011AF}"/>
              </a:ext>
            </a:extLst>
          </p:cNvPr>
          <p:cNvSpPr/>
          <p:nvPr/>
        </p:nvSpPr>
        <p:spPr>
          <a:xfrm>
            <a:off x="1403648" y="4764296"/>
            <a:ext cx="936052"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F60DBF50-ECA7-43EF-A883-B94D34836A49}"/>
              </a:ext>
            </a:extLst>
          </p:cNvPr>
          <p:cNvSpPr/>
          <p:nvPr/>
        </p:nvSpPr>
        <p:spPr>
          <a:xfrm>
            <a:off x="1403648" y="4443388"/>
            <a:ext cx="936029"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FAAADDA0-68EB-4E8F-B174-2AB658FB7561}"/>
              </a:ext>
            </a:extLst>
          </p:cNvPr>
          <p:cNvSpPr/>
          <p:nvPr/>
        </p:nvSpPr>
        <p:spPr>
          <a:xfrm>
            <a:off x="3347864" y="5257800"/>
            <a:ext cx="936075" cy="2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9822D041-C27E-43F6-8E34-C5DA2D561E39}"/>
              </a:ext>
            </a:extLst>
          </p:cNvPr>
          <p:cNvSpPr/>
          <p:nvPr/>
        </p:nvSpPr>
        <p:spPr>
          <a:xfrm>
            <a:off x="3347864" y="4980310"/>
            <a:ext cx="936052" cy="277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5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Προ-λογική νόηση (2 – 6) (νηπιακή ηλικία):</a:t>
            </a:r>
          </a:p>
        </p:txBody>
      </p:sp>
      <p:sp>
        <p:nvSpPr>
          <p:cNvPr id="3" name="2 - Θέση περιεχομένου"/>
          <p:cNvSpPr>
            <a:spLocks noGrp="1"/>
          </p:cNvSpPr>
          <p:nvPr>
            <p:ph idx="1"/>
          </p:nvPr>
        </p:nvSpPr>
        <p:spPr/>
        <p:txBody>
          <a:bodyPr>
            <a:normAutofit fontScale="77500" lnSpcReduction="20000"/>
          </a:bodyPr>
          <a:lstStyle/>
          <a:p>
            <a:r>
              <a:rPr lang="el-GR" dirty="0"/>
              <a:t>– Μαθαίνει να χρησιμοποιεί τη  </a:t>
            </a:r>
            <a:r>
              <a:rPr lang="el-GR" b="1" dirty="0"/>
              <a:t>γλώσσα</a:t>
            </a:r>
            <a:r>
              <a:rPr lang="el-GR" dirty="0"/>
              <a:t>  και να </a:t>
            </a:r>
            <a:r>
              <a:rPr lang="el-GR" b="1" dirty="0"/>
              <a:t>αναπαριστά</a:t>
            </a:r>
            <a:r>
              <a:rPr lang="el-GR" dirty="0"/>
              <a:t> </a:t>
            </a:r>
            <a:r>
              <a:rPr lang="el-GR" b="1" dirty="0"/>
              <a:t>τα</a:t>
            </a:r>
            <a:r>
              <a:rPr lang="el-GR" dirty="0"/>
              <a:t> </a:t>
            </a:r>
            <a:r>
              <a:rPr lang="el-GR" b="1" dirty="0"/>
              <a:t>αντικείμενα</a:t>
            </a:r>
            <a:r>
              <a:rPr lang="el-GR" dirty="0"/>
              <a:t> με εικόνες και λέξεις</a:t>
            </a:r>
          </a:p>
          <a:p>
            <a:r>
              <a:rPr lang="el-GR" dirty="0"/>
              <a:t> – </a:t>
            </a:r>
            <a:r>
              <a:rPr lang="el-GR" b="1" dirty="0"/>
              <a:t>Σκέφτεται</a:t>
            </a:r>
            <a:r>
              <a:rPr lang="el-GR" dirty="0"/>
              <a:t> με βάση το </a:t>
            </a:r>
            <a:r>
              <a:rPr lang="el-GR" b="1" dirty="0"/>
              <a:t>αντιληπτικά</a:t>
            </a:r>
            <a:r>
              <a:rPr lang="el-GR" dirty="0"/>
              <a:t> </a:t>
            </a:r>
            <a:r>
              <a:rPr lang="el-GR" b="1" dirty="0"/>
              <a:t>επικρατέστερο </a:t>
            </a:r>
          </a:p>
          <a:p>
            <a:r>
              <a:rPr lang="el-GR" dirty="0"/>
              <a:t>- </a:t>
            </a:r>
            <a:r>
              <a:rPr lang="el-GR" b="1" dirty="0"/>
              <a:t>Σκέψη</a:t>
            </a:r>
            <a:r>
              <a:rPr lang="el-GR" dirty="0"/>
              <a:t> </a:t>
            </a:r>
            <a:r>
              <a:rPr lang="el-GR" b="1" dirty="0"/>
              <a:t>εγωκεντρική</a:t>
            </a:r>
            <a:r>
              <a:rPr lang="el-GR" dirty="0"/>
              <a:t>, καθώς αντιλαμβάνεται το περιβάλλον μέσα από την δική του προοπτική.</a:t>
            </a:r>
          </a:p>
          <a:p>
            <a:r>
              <a:rPr lang="el-GR" dirty="0"/>
              <a:t> – Αναπτύσσει την ικανότητα να εντοπίσει η να </a:t>
            </a:r>
            <a:r>
              <a:rPr lang="el-GR" b="1" dirty="0" err="1"/>
              <a:t>κατηγοριοποιει</a:t>
            </a:r>
            <a:r>
              <a:rPr lang="el-GR" dirty="0"/>
              <a:t>  </a:t>
            </a:r>
            <a:r>
              <a:rPr lang="el-GR" b="1" dirty="0"/>
              <a:t>αντικείμενα</a:t>
            </a:r>
            <a:r>
              <a:rPr lang="el-GR" dirty="0"/>
              <a:t>  </a:t>
            </a:r>
            <a:r>
              <a:rPr lang="el-GR" b="1" dirty="0"/>
              <a:t>με</a:t>
            </a:r>
            <a:r>
              <a:rPr lang="el-GR" dirty="0"/>
              <a:t> </a:t>
            </a:r>
            <a:r>
              <a:rPr lang="el-GR" b="1" dirty="0"/>
              <a:t>βάση</a:t>
            </a:r>
            <a:r>
              <a:rPr lang="el-GR" dirty="0"/>
              <a:t> </a:t>
            </a:r>
            <a:r>
              <a:rPr lang="el-GR" b="1" dirty="0"/>
              <a:t>ένα</a:t>
            </a:r>
            <a:r>
              <a:rPr lang="el-GR" dirty="0"/>
              <a:t> και μόνο </a:t>
            </a:r>
            <a:r>
              <a:rPr lang="el-GR" b="1" dirty="0"/>
              <a:t>χαρακτηριστικό</a:t>
            </a:r>
            <a:r>
              <a:rPr lang="el-GR" dirty="0"/>
              <a:t>. </a:t>
            </a:r>
          </a:p>
          <a:p>
            <a:pPr>
              <a:buNone/>
            </a:pPr>
            <a:r>
              <a:rPr lang="el-GR" dirty="0"/>
              <a:t>Για παράδειγμα, αν υπάρχουν αρκετές μπάλες διαφόρων χρωμάτων, το παιδί είναι σε θέση να εντοπίσει όλες τις κόκκινες μπάλες ή τις μαύρες μπάλες, βασισμένο σε ένα και μόνο χαρακτηριστικό, το χρώμα του (ανεξάρτητα πχ. από το μέγεθος).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7921625" cy="1143000"/>
          </a:xfrm>
        </p:spPr>
        <p:txBody>
          <a:bodyPr vert="horz" wrap="square" lIns="91440" tIns="45720" rIns="91440" bIns="45720" numCol="1" anchorCtr="0" compatLnSpc="1">
            <a:prstTxWarp prst="textNoShape">
              <a:avLst/>
            </a:prstTxWarp>
            <a:normAutofit fontScale="90000"/>
          </a:bodyPr>
          <a:lstStyle/>
          <a:p>
            <a:r>
              <a:rPr lang="el-GR" sz="3900" b="1" dirty="0">
                <a:effectLst>
                  <a:outerShdw blurRad="38100" dist="38100" dir="2700000" algn="tl">
                    <a:srgbClr val="C0C0C0"/>
                  </a:outerShdw>
                </a:effectLst>
              </a:rPr>
              <a:t>Γενικά στον </a:t>
            </a:r>
            <a:r>
              <a:rPr lang="el-GR" sz="3900" b="1" dirty="0" err="1">
                <a:effectLst>
                  <a:outerShdw blurRad="38100" dist="38100" dir="2700000" algn="tl">
                    <a:srgbClr val="C0C0C0"/>
                  </a:outerShdw>
                </a:effectLst>
              </a:rPr>
              <a:t>Εποικοδομισμό</a:t>
            </a:r>
            <a:r>
              <a:rPr lang="el-GR" sz="3900" b="1" dirty="0">
                <a:effectLst>
                  <a:outerShdw blurRad="38100" dist="38100" dir="2700000" algn="tl">
                    <a:srgbClr val="C0C0C0"/>
                  </a:outerShdw>
                </a:effectLst>
              </a:rPr>
              <a:t>: λογισμικά «ανοικτού» τύπου</a:t>
            </a:r>
            <a:endParaRPr lang="en-GB" sz="3900" b="1" dirty="0">
              <a:effectLst>
                <a:outerShdw blurRad="38100" dist="38100" dir="2700000" algn="tl">
                  <a:srgbClr val="C0C0C0"/>
                </a:outerShdw>
              </a:effectLst>
            </a:endParaRPr>
          </a:p>
        </p:txBody>
      </p:sp>
      <p:sp>
        <p:nvSpPr>
          <p:cNvPr id="44035" name="Content Placeholder 2"/>
          <p:cNvSpPr>
            <a:spLocks noGrp="1"/>
          </p:cNvSpPr>
          <p:nvPr>
            <p:ph idx="1"/>
          </p:nvPr>
        </p:nvSpPr>
        <p:spPr>
          <a:xfrm>
            <a:off x="684213" y="1341438"/>
            <a:ext cx="8351837" cy="5256212"/>
          </a:xfrm>
        </p:spPr>
        <p:txBody>
          <a:bodyPr>
            <a:normAutofit/>
          </a:bodyPr>
          <a:lstStyle/>
          <a:p>
            <a:pPr lvl="1">
              <a:buFont typeface="Verdana" pitchFamily="34" charset="0"/>
              <a:buNone/>
            </a:pPr>
            <a:r>
              <a:rPr lang="el-GR" sz="2600" dirty="0"/>
              <a:t>Υπάρχουν πολλές κατηγορίες λογισμικού</a:t>
            </a:r>
          </a:p>
          <a:p>
            <a:pPr lvl="1">
              <a:buFont typeface="Verdana" pitchFamily="34" charset="0"/>
              <a:buNone/>
            </a:pPr>
            <a:r>
              <a:rPr lang="el-GR" sz="2600" dirty="0"/>
              <a:t>«ανοικτού» τύπου, με πιο χαρακτηριστικές</a:t>
            </a:r>
          </a:p>
          <a:p>
            <a:pPr lvl="1"/>
            <a:r>
              <a:rPr lang="el-GR" u="sng" dirty="0" err="1">
                <a:effectLst>
                  <a:outerShdw blurRad="38100" dist="38100" dir="2700000" algn="tl">
                    <a:srgbClr val="C0C0C0"/>
                  </a:outerShdw>
                </a:effectLst>
              </a:rPr>
              <a:t>Υπερμέσα</a:t>
            </a:r>
            <a:r>
              <a:rPr lang="el-GR" dirty="0"/>
              <a:t> (π.χ. ψηφιακές εγκυκλοπαίδειες)</a:t>
            </a:r>
          </a:p>
          <a:p>
            <a:pPr lvl="2"/>
            <a:r>
              <a:rPr lang="el-GR" sz="2000" dirty="0"/>
              <a:t>κόμβοι πληροφοριών συνδεμένοι με πολλαπλούς τρόπους. </a:t>
            </a:r>
            <a:br>
              <a:rPr lang="el-GR" sz="2000" dirty="0">
                <a:latin typeface="Arial" charset="0"/>
              </a:rPr>
            </a:br>
            <a:r>
              <a:rPr lang="el-GR" sz="2000" dirty="0"/>
              <a:t>Ο χρήστης πλοηγείται ανάμεσα στους κόμβους χρησιμοποιώντας τους συνδέσμους</a:t>
            </a:r>
          </a:p>
          <a:p>
            <a:pPr lvl="1"/>
            <a:r>
              <a:rPr lang="el-GR" u="sng" dirty="0">
                <a:effectLst>
                  <a:outerShdw blurRad="38100" dist="38100" dir="2700000" algn="tl">
                    <a:srgbClr val="C0C0C0"/>
                  </a:outerShdw>
                </a:effectLst>
              </a:rPr>
              <a:t>Προσομοιώσεις</a:t>
            </a:r>
            <a:r>
              <a:rPr lang="el-GR" dirty="0"/>
              <a:t> </a:t>
            </a:r>
          </a:p>
          <a:p>
            <a:pPr lvl="2"/>
            <a:r>
              <a:rPr lang="el-GR" dirty="0"/>
              <a:t>μίμηση της συμπεριφοράς ενός συστήματος </a:t>
            </a:r>
            <a:br>
              <a:rPr lang="el-GR" dirty="0">
                <a:latin typeface="Arial" charset="0"/>
              </a:rPr>
            </a:br>
            <a:r>
              <a:rPr lang="el-GR" dirty="0"/>
              <a:t>από άλλο σύστημα </a:t>
            </a:r>
          </a:p>
          <a:p>
            <a:pPr lvl="2"/>
            <a:r>
              <a:rPr lang="el-GR" sz="2200" dirty="0"/>
              <a:t>ένα μοντέλο κάποιου φαινομένου ή κάποιας δραστηριότητας, το οποίο οι χρήστες χρησιμοποιούν και μαθαίνουν μέσω της αλληλεπίδρασης</a:t>
            </a:r>
            <a:r>
              <a:rPr lang="el-GR" dirty="0">
                <a:solidFill>
                  <a:srgbClr val="FF0000"/>
                </a:solidFill>
              </a:rPr>
              <a:t> </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80</a:t>
            </a:fld>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 προσομοίωσης </a:t>
            </a:r>
          </a:p>
        </p:txBody>
      </p:sp>
      <p:sp>
        <p:nvSpPr>
          <p:cNvPr id="3" name="2 - Θέση περιεχομένου"/>
          <p:cNvSpPr>
            <a:spLocks noGrp="1"/>
          </p:cNvSpPr>
          <p:nvPr>
            <p:ph idx="1"/>
          </p:nvPr>
        </p:nvSpPr>
        <p:spPr/>
        <p:txBody>
          <a:bodyPr>
            <a:normAutofit lnSpcReduction="10000"/>
          </a:bodyPr>
          <a:lstStyle/>
          <a:p>
            <a:r>
              <a:rPr lang="el-GR" dirty="0"/>
              <a:t>Στατικός Ηλεκτρισμός</a:t>
            </a:r>
          </a:p>
          <a:p>
            <a:pPr lvl="1"/>
            <a:r>
              <a:rPr lang="en-US" dirty="0">
                <a:hlinkClick r:id="rId3"/>
              </a:rPr>
              <a:t>https://phet.colorado.edu/sims/html/john-travoltage/latest/john-travoltage_el.html</a:t>
            </a:r>
            <a:endParaRPr lang="el-GR" dirty="0"/>
          </a:p>
          <a:p>
            <a:r>
              <a:rPr lang="el-GR" dirty="0"/>
              <a:t>Μαθηματικά</a:t>
            </a:r>
          </a:p>
          <a:p>
            <a:pPr lvl="1"/>
            <a:r>
              <a:rPr lang="en-US" dirty="0">
                <a:hlinkClick r:id="rId4"/>
              </a:rPr>
              <a:t>https://phet.colorado.edu/sims/html/expression-exchange/latest/expression-exchange_el.html</a:t>
            </a:r>
            <a:endParaRPr lang="el-GR" dirty="0"/>
          </a:p>
          <a:p>
            <a:r>
              <a:rPr lang="el-GR" dirty="0"/>
              <a:t>Βαρύτητα και Τροχιές</a:t>
            </a:r>
          </a:p>
          <a:p>
            <a:pPr lvl="1"/>
            <a:r>
              <a:rPr lang="en-US" dirty="0">
                <a:hlinkClick r:id="rId5"/>
              </a:rPr>
              <a:t>https://phet.colorado.edu/sims/html/gravity-and-orbits/latest/gravity-and-orbits_el.html</a:t>
            </a:r>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http://users.sch.gr/misailidis/test_theories_math/Bruner.htm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82</a:t>
            </a:fld>
            <a:endParaRPr lang="el-GR"/>
          </a:p>
        </p:txBody>
      </p:sp>
    </p:spTree>
    <p:extLst>
      <p:ext uri="{BB962C8B-B14F-4D97-AF65-F5344CB8AC3E}">
        <p14:creationId xmlns:p14="http://schemas.microsoft.com/office/powerpoint/2010/main" val="202149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Παράδειγμα Εγωκεντρικής Σκέψης</a:t>
            </a:r>
          </a:p>
        </p:txBody>
      </p:sp>
      <p:sp>
        <p:nvSpPr>
          <p:cNvPr id="3" name="2 - Θέση περιεχομένου"/>
          <p:cNvSpPr>
            <a:spLocks noGrp="1"/>
          </p:cNvSpPr>
          <p:nvPr>
            <p:ph idx="1"/>
          </p:nvPr>
        </p:nvSpPr>
        <p:spPr/>
        <p:txBody>
          <a:bodyPr/>
          <a:lstStyle/>
          <a:p>
            <a:r>
              <a:rPr lang="el-GR" dirty="0"/>
              <a:t>Ε: Έχεις αδελφό; </a:t>
            </a:r>
          </a:p>
          <a:p>
            <a:r>
              <a:rPr lang="el-GR" dirty="0"/>
              <a:t>Π: Ναι, έχω. </a:t>
            </a:r>
          </a:p>
          <a:p>
            <a:r>
              <a:rPr lang="el-GR" dirty="0"/>
              <a:t>Ε: Πως τον λένε; </a:t>
            </a:r>
          </a:p>
          <a:p>
            <a:r>
              <a:rPr lang="el-GR" dirty="0"/>
              <a:t>Π: Γιώργο </a:t>
            </a:r>
          </a:p>
          <a:p>
            <a:r>
              <a:rPr lang="el-GR" dirty="0"/>
              <a:t>Ε: Ο Γιώργος έχει αδελφό;</a:t>
            </a:r>
          </a:p>
          <a:p>
            <a:r>
              <a:rPr lang="el-GR" dirty="0"/>
              <a:t> Π: Όχι, δεν έχει αδελφό. Εγώ έχω.</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6895</TotalTime>
  <Words>4178</Words>
  <Application>Microsoft Office PowerPoint</Application>
  <PresentationFormat>Προβολή στην οθόνη (4:3)</PresentationFormat>
  <Paragraphs>498</Paragraphs>
  <Slides>82</Slides>
  <Notes>9</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82</vt:i4>
      </vt:variant>
    </vt:vector>
  </HeadingPairs>
  <TitlesOfParts>
    <vt:vector size="97" baseType="lpstr">
      <vt:lpstr>Aptos</vt:lpstr>
      <vt:lpstr>Arial</vt:lpstr>
      <vt:lpstr>Bahnschrift SemiCondensed</vt:lpstr>
      <vt:lpstr>Calibri</vt:lpstr>
      <vt:lpstr>Comic Sans MS</vt:lpstr>
      <vt:lpstr>Corbel</vt:lpstr>
      <vt:lpstr>Enriqueta</vt:lpstr>
      <vt:lpstr>Helvetica Neue</vt:lpstr>
      <vt:lpstr>open sans condensed</vt:lpstr>
      <vt:lpstr>Times New Roman</vt:lpstr>
      <vt:lpstr>var(--ricos-custom-p-font-family,unset)</vt:lpstr>
      <vt:lpstr>Verdana</vt:lpstr>
      <vt:lpstr>Wingdings</vt:lpstr>
      <vt:lpstr>Wingdings 2</vt:lpstr>
      <vt:lpstr>Θέμα του Office</vt:lpstr>
      <vt:lpstr>Jean Piaget https://www.youtube.com/watch?v=IhcgYgx7aAA&amp;ab_channel=Sprouts</vt:lpstr>
      <vt:lpstr>Ο δομικός (γνωστικός)εποικοδομισμός του Piaget </vt:lpstr>
      <vt:lpstr>PIAGET-ΔΟΜΙΚΟΣ ΕΠΟΙΚΟΔΟΜΙΣΜΟΣ </vt:lpstr>
      <vt:lpstr>Jean Piaget (1896–1980) Ελβετός Ψυχολόγος-Βιολόγος (OIKOΔΟΜΙΣΜΟΣ)</vt:lpstr>
      <vt:lpstr>Piaget</vt:lpstr>
      <vt:lpstr>Αισθησιο-κινητικό στάδιο (γέννηση - 2 ετών)</vt:lpstr>
      <vt:lpstr>Αισθησιο-κινητικό στάδιο</vt:lpstr>
      <vt:lpstr>Προ-λογική νόηση (2 – 6) (νηπιακή ηλικία):</vt:lpstr>
      <vt:lpstr>Παράδειγμα Εγωκεντρικής Σκέψης</vt:lpstr>
      <vt:lpstr>Πείραμα για τον προσδιορισμό του επιπέδου γνωστικής ανάπτυξης του παιδιού</vt:lpstr>
      <vt:lpstr>Συγκεκριμένη λογική σκέψη (6 – 12) (παιδική ηλικία)</vt:lpstr>
      <vt:lpstr>παιδική ηλικία</vt:lpstr>
      <vt:lpstr>Λογική σκέψη (12-τέλος της εφηβείας)</vt:lpstr>
      <vt:lpstr>Γνώση σύμφωνα με Piaget</vt:lpstr>
      <vt:lpstr>«Σχήμα» (schema)</vt:lpstr>
      <vt:lpstr>«Σχήμα» (schema)</vt:lpstr>
      <vt:lpstr>Σχήματα που παρατηρούνται συχνότερα στο παιχνίδι των παιδιών </vt:lpstr>
      <vt:lpstr>Σχήματα που παρατηρούνται συχνότερα στο παιχνίδι των παιδιών </vt:lpstr>
      <vt:lpstr>Σχήματα που παρατηρούνται συχνότερα στο παιχνίδι των παιδιών </vt:lpstr>
      <vt:lpstr>Σχήματα που παρατηρούνται συχνότερα στο παιχνίδι των παιδιών </vt:lpstr>
      <vt:lpstr>Σχήματα που παρατηρούνται συχνότερα στο παιχνίδι των παιδιών </vt:lpstr>
      <vt:lpstr>Σχήματα που παρατηρούνται συχνότερα στο παιχνίδι των παιδιών </vt:lpstr>
      <vt:lpstr>Πνευματική ανάπτυξη- ΡIAGET</vt:lpstr>
      <vt:lpstr>Πνευματική ανάπτυξη του Piaget </vt:lpstr>
      <vt:lpstr>«Παράδειγμα μεταβολής σχήματος» </vt:lpstr>
      <vt:lpstr>Εν κατακλείδι…..</vt:lpstr>
      <vt:lpstr>PIAGET ΚΑΙ ΣΧΟΛΕΙΟ</vt:lpstr>
      <vt:lpstr>ΚΡΙΤΙΚΗ ΘΕΩΡΙΑΣ PIAGET</vt:lpstr>
      <vt:lpstr>Εκπαιδευτικές εφαρμογές των ΤΠΕ και  Piaget </vt:lpstr>
      <vt:lpstr>LOGO-Ο Μικρόκοσμος της χελώνας</vt:lpstr>
      <vt:lpstr>Από το site του MIT Museum.</vt:lpstr>
      <vt:lpstr>Παρουσίαση του PowerPoint</vt:lpstr>
      <vt:lpstr>Seymour Papert (1928-2016)</vt:lpstr>
      <vt:lpstr>Παρουσίαση του PowerPoint</vt:lpstr>
      <vt:lpstr>LOGO-PIAGET-PAPERT</vt:lpstr>
      <vt:lpstr>Κονστρουκτιονισμός-Papert</vt:lpstr>
      <vt:lpstr>Logo vs Scratch</vt:lpstr>
      <vt:lpstr>Scratch-Ο Μικρόκοσμος της γάτας</vt:lpstr>
      <vt:lpstr>Scratch-O Mικρόκοσμος της γάτας</vt:lpstr>
      <vt:lpstr>Scratch- 0 Μικρόκοσμος της γάτας </vt:lpstr>
      <vt:lpstr>παράδειγμα</vt:lpstr>
      <vt:lpstr>Πλεονεκτήματα Μικροκόσμων</vt:lpstr>
      <vt:lpstr>ΕΙΚΟΝΙΚΗ ΠΡΑΓΜΑΤΙΚΟΤΗΤΑ</vt:lpstr>
      <vt:lpstr>Εκπαιδευτική Ρομποτική</vt:lpstr>
      <vt:lpstr>Η ΑΝΑΚΑΛΥΠΤΙΚΗ ΜΑΘΗΣΗ ΤΟΥ JEROME  BRUNER</vt:lpstr>
      <vt:lpstr>Παρουσίαση του PowerPoint</vt:lpstr>
      <vt:lpstr>  Ανακαλυπτική μάθηση (Bruner, 1996)  «O άνθρωπος πρέπει να διδάσκεται ό,τι είναι περισσότερο χρήσιμο και περισσότερο ελκυστικό»  </vt:lpstr>
      <vt:lpstr>BRUNER VS PIAGET</vt:lpstr>
      <vt:lpstr>ΓΝΩΣΤΙΚΗ ΑΝΑΠΤΥΞΗ BRUNER</vt:lpstr>
      <vt:lpstr>Τι είναι η αναπαράσταση</vt:lpstr>
      <vt:lpstr>Bruner:Τρόποι αναπαράστασης γνώσεων</vt:lpstr>
      <vt:lpstr>ΤΡΟΠΟΙ ΑΝΑΠΑΡΑΣΤΑΣΗΣ ΓΝΩΣΕΩΝ</vt:lpstr>
      <vt:lpstr>Στάδια Γνωστική ανάπτυξης</vt:lpstr>
      <vt:lpstr>Γνωστική ανάπτυξη</vt:lpstr>
      <vt:lpstr>Παρουσίαση του PowerPoint</vt:lpstr>
      <vt:lpstr>Παρουσίαση του PowerPoint</vt:lpstr>
      <vt:lpstr>Εγκέφαλος….πολύπλοκη δομή https://memorado.com/yourbetterhalf</vt:lpstr>
      <vt:lpstr>BAΣΙΚΗ ΑΡΧΗ BRUNER</vt:lpstr>
      <vt:lpstr>κατηγοριοποίηση</vt:lpstr>
      <vt:lpstr>Παρουσίαση του PowerPoint</vt:lpstr>
      <vt:lpstr>Aνακαλυπτική μάθηση</vt:lpstr>
      <vt:lpstr>Μάθηση κατά Bruner :  αλληλεπίδραση με το περιβάλλον</vt:lpstr>
      <vt:lpstr>Η ανακαλυπτική μάθηση(discovery learning) - J. Bruner  </vt:lpstr>
      <vt:lpstr>Μάθηση και κίνητρα</vt:lpstr>
      <vt:lpstr>Τι ΔΕΝ πρέπει να κάνει ο εκπαιδευτικός</vt:lpstr>
      <vt:lpstr>Τι  πρέπει να κάνει ο εκπαιδευτικός</vt:lpstr>
      <vt:lpstr>Bruner &amp; διδασκαλία</vt:lpstr>
      <vt:lpstr>Bruner &amp; διδασκαλία</vt:lpstr>
      <vt:lpstr>Το σπειροειδές πρόγραμμα διδασκαλίας</vt:lpstr>
      <vt:lpstr>Παρουσίαση του PowerPoint</vt:lpstr>
      <vt:lpstr>  Παράδειγμα σπειροειδούς διδασκαλίας ΘΕΜΑ=Το αμετάβλητο Της ύλης </vt:lpstr>
      <vt:lpstr>Η διδασκαλία με βάση τις αρχές του Μπρούνερ πρέπει : </vt:lpstr>
      <vt:lpstr>Τα βοηθητικά μέσα που μπορεί να χρησιμοποιηθούν είναι</vt:lpstr>
      <vt:lpstr>Μειονεκτήματα της ανακαλυπτικής μάθησης</vt:lpstr>
      <vt:lpstr>Μάθηση μέσω Διερεύνησης </vt:lpstr>
      <vt:lpstr>ΕΦΑΡΜΟΓΗ</vt:lpstr>
      <vt:lpstr>Μετράμε γραμμές και φτιάχνω πίνακα συχνοτήτων</vt:lpstr>
      <vt:lpstr>Παρουσίαση του PowerPoint</vt:lpstr>
      <vt:lpstr>ραβδόγραμμα</vt:lpstr>
      <vt:lpstr>Γενικά στον Εποικοδομισμό: λογισμικά «ανοικτού» τύπου</vt:lpstr>
      <vt:lpstr>Παραδείγματα προσομοίωσης </vt:lpstr>
      <vt:lpstr>KANTE TO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Αντωνοπούλου Σωτηρία Ήρα</cp:lastModifiedBy>
  <cp:revision>421</cp:revision>
  <dcterms:created xsi:type="dcterms:W3CDTF">2018-04-21T16:53:07Z</dcterms:created>
  <dcterms:modified xsi:type="dcterms:W3CDTF">2024-11-17T19:14:29Z</dcterms:modified>
</cp:coreProperties>
</file>