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1" r:id="rId2"/>
    <p:sldId id="303" r:id="rId3"/>
    <p:sldId id="302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280" r:id="rId36"/>
    <p:sldId id="304" r:id="rId37"/>
    <p:sldId id="295" r:id="rId38"/>
    <p:sldId id="299" r:id="rId39"/>
    <p:sldId id="305" r:id="rId40"/>
    <p:sldId id="306" r:id="rId41"/>
    <p:sldId id="307" r:id="rId42"/>
    <p:sldId id="293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303"/>
            <p14:sldId id="302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280"/>
            <p14:sldId id="304"/>
            <p14:sldId id="295"/>
            <p14:sldId id="299"/>
            <p14:sldId id="305"/>
            <p14:sldId id="306"/>
            <p14:sldId id="3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6391" autoAdjust="0"/>
  </p:normalViewPr>
  <p:slideViewPr>
    <p:cSldViewPr>
      <p:cViewPr varScale="1">
        <p:scale>
          <a:sx n="69" d="100"/>
          <a:sy n="69" d="100"/>
        </p:scale>
        <p:origin x="8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62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0683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311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246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20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880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9788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39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9592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51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247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3277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8450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332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179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27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078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236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95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298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22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972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834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242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852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4070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61965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8396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13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0468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6715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3036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58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5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0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85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74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wmf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6.wmf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4.png"/><Relationship Id="rId9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png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8.png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png"/><Relationship Id="rId11" Type="http://schemas.openxmlformats.org/officeDocument/2006/relationships/image" Target="../media/image31.w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4.png"/><Relationship Id="rId9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38.wmf"/><Relationship Id="rId10" Type="http://schemas.openxmlformats.org/officeDocument/2006/relationships/image" Target="../media/image35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54.png"/><Relationship Id="rId10" Type="http://schemas.openxmlformats.org/officeDocument/2006/relationships/image" Target="../media/image55.png"/><Relationship Id="rId4" Type="http://schemas.openxmlformats.org/officeDocument/2006/relationships/image" Target="../media/image4.png"/><Relationship Id="rId9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png"/><Relationship Id="rId11" Type="http://schemas.openxmlformats.org/officeDocument/2006/relationships/image" Target="../media/image57.wmf"/><Relationship Id="rId5" Type="http://schemas.openxmlformats.org/officeDocument/2006/relationships/image" Target="../media/image58.png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4.png"/><Relationship Id="rId9" Type="http://schemas.openxmlformats.org/officeDocument/2006/relationships/image" Target="../media/image5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4.png"/><Relationship Id="rId10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png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78.wmf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image" Target="../media/image79.wmf"/><Relationship Id="rId10" Type="http://schemas.openxmlformats.org/officeDocument/2006/relationships/image" Target="../media/image7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4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83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.png"/><Relationship Id="rId9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EE662/index.php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wsz.home.pl/kuczewski/robotyka/wyklad6_rob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8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στη Ρομποτική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Κινηματική Ταχύτητας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Τζες Αντώνιος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Ηλεκτρολόγων Μηχανικών και Τεχνολογίας Υπολογιστών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Γραμμική </a:t>
            </a:r>
            <a:r>
              <a:rPr lang="el-GR" dirty="0" smtClean="0"/>
              <a:t>ταχύτητα (2/5)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93" y="1557338"/>
            <a:ext cx="6350113" cy="452596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037"/>
              <p:cNvSpPr>
                <a:spLocks noChangeArrowheads="1"/>
              </p:cNvSpPr>
              <p:nvPr/>
            </p:nvSpPr>
            <p:spPr bwMode="auto">
              <a:xfrm>
                <a:off x="439712" y="1855572"/>
                <a:ext cx="3672408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l-GR" altLang="en-US" sz="2000" dirty="0" smtClean="0"/>
                  <a:t>Εικόνα 1: Κίνηση </a:t>
                </a:r>
                <a:r>
                  <a:rPr lang="el-GR" altLang="en-US" sz="2000" dirty="0"/>
                  <a:t>του άκρου του ρομπότ </a:t>
                </a:r>
                <a:r>
                  <a:rPr lang="el-GR" altLang="en-US" sz="2000" dirty="0" smtClean="0"/>
                  <a:t>ως </a:t>
                </a:r>
                <a:r>
                  <a:rPr lang="el-GR" altLang="en-US" sz="2000" dirty="0"/>
                  <a:t>αποτέλεσμα της κίνησης του </a:t>
                </a:r>
                <a:r>
                  <a:rPr lang="el-GR" altLang="en-US" sz="2000" dirty="0" smtClean="0"/>
                  <a:t>βραχίονα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l-GR" altLang="en-US" sz="2000" i="1" dirty="0"/>
              </a:p>
            </p:txBody>
          </p:sp>
        </mc:Choice>
        <mc:Fallback xmlns="">
          <p:sp>
            <p:nvSpPr>
              <p:cNvPr id="15" name="Rectangle 10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712" y="1855572"/>
                <a:ext cx="3672408" cy="1015663"/>
              </a:xfrm>
              <a:prstGeom prst="rect">
                <a:avLst/>
              </a:prstGeom>
              <a:blipFill rotWithShape="0">
                <a:blip r:embed="rId5"/>
                <a:stretch>
                  <a:fillRect t="-2395" r="-498" b="-101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Γραμμική </a:t>
            </a:r>
            <a:r>
              <a:rPr lang="el-GR" dirty="0" smtClean="0"/>
              <a:t>ταχύτητα (3/5)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1342337"/>
              </a:xfrm>
            </p:spPr>
            <p:txBody>
              <a:bodyPr>
                <a:normAutofit/>
              </a:bodyPr>
              <a:lstStyle/>
              <a:p>
                <a:r>
                  <a:rPr lang="el-GR" sz="2400" b="1" dirty="0" smtClean="0"/>
                  <a:t>Περίπτωση 2:</a:t>
                </a:r>
                <a:r>
                  <a:rPr lang="el-GR" sz="2400" dirty="0" smtClean="0"/>
                  <a:t> περιστροφικός βραχίονας</a:t>
                </a:r>
              </a:p>
              <a:p>
                <a:pPr lvl="1"/>
                <a:r>
                  <a:rPr lang="el-GR" sz="2000" dirty="0" smtClean="0"/>
                  <a:t>Συμβολίζουμε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το διάνυσμα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l-GR" sz="2000" dirty="0" smtClean="0"/>
                  <a:t> από την αρχή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στην αρχή αξόνων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sz="2000" dirty="0" smtClean="0"/>
                  <a:t> για κάθε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l-GR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1342337"/>
              </a:xfrm>
              <a:blipFill rotWithShape="0">
                <a:blip r:embed="rId5"/>
                <a:stretch>
                  <a:fillRect l="-963" t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674881"/>
              </p:ext>
            </p:extLst>
          </p:nvPr>
        </p:nvGraphicFramePr>
        <p:xfrm>
          <a:off x="3355298" y="2854463"/>
          <a:ext cx="228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5" r:id="rId6" imgW="1143000" imgH="241300" progId="Equation.DSMT4">
                  <p:embed/>
                </p:oleObj>
              </mc:Choice>
              <mc:Fallback>
                <p:oleObj r:id="rId6" imgW="11430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298" y="2854463"/>
                        <a:ext cx="2286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373480"/>
            <a:ext cx="8229600" cy="41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l-GR" sz="2000" dirty="0" smtClean="0"/>
              <a:t>Με τον νέο συμβολισμό έχουμε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599572"/>
              </p:ext>
            </p:extLst>
          </p:nvPr>
        </p:nvGraphicFramePr>
        <p:xfrm>
          <a:off x="3406572" y="3825457"/>
          <a:ext cx="218345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6" r:id="rId8" imgW="1091726" imgH="241195" progId="Equation.DSMT4">
                  <p:embed/>
                </p:oleObj>
              </mc:Choice>
              <mc:Fallback>
                <p:oleObj r:id="rId8" imgW="1091726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572" y="3825457"/>
                        <a:ext cx="2183452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383498" y="4344264"/>
                <a:ext cx="8229600" cy="12191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l-GR" sz="2000" dirty="0" smtClean="0"/>
                  <a:t>Από το προηγούμενο σχήμα βλέπουμε ότι αν ο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l-GR" sz="2000" dirty="0" smtClean="0"/>
                  <a:t>οστός σύνδεσμος είναι ο μόνος που κινείται τότε 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και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παραμένουν σταθερά </a:t>
                </a:r>
              </a:p>
              <a:p>
                <a:pPr lvl="1"/>
                <a:r>
                  <a:rPr lang="el-GR" sz="2000" dirty="0" smtClean="0"/>
                  <a:t>Συνεπώς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8" y="4344264"/>
                <a:ext cx="8229600" cy="1219161"/>
              </a:xfrm>
              <a:prstGeom prst="rect">
                <a:avLst/>
              </a:prstGeom>
              <a:blipFill rotWithShape="0">
                <a:blip r:embed="rId10"/>
                <a:stretch>
                  <a:fillRect t="-3000" r="-1259" b="-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76454"/>
              </p:ext>
            </p:extLst>
          </p:nvPr>
        </p:nvGraphicFramePr>
        <p:xfrm>
          <a:off x="3723934" y="5490992"/>
          <a:ext cx="1548728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7" r:id="rId11" imgW="774364" imgH="253890" progId="Equation.DSMT4">
                  <p:embed/>
                </p:oleObj>
              </mc:Choice>
              <mc:Fallback>
                <p:oleObj r:id="rId11" imgW="774364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934" y="5490992"/>
                        <a:ext cx="1548728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Γραμμική </a:t>
            </a:r>
            <a:r>
              <a:rPr lang="el-GR" dirty="0" smtClean="0"/>
              <a:t>ταχύτητα (4/5)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1342337"/>
              </a:xfrm>
            </p:spPr>
            <p:txBody>
              <a:bodyPr>
                <a:normAutofit/>
              </a:bodyPr>
              <a:lstStyle/>
              <a:p>
                <a:r>
                  <a:rPr lang="el-GR" sz="2400" b="1" dirty="0" smtClean="0"/>
                  <a:t>Περίπτωση 2:</a:t>
                </a:r>
                <a:r>
                  <a:rPr lang="el-GR" sz="2400" dirty="0" smtClean="0"/>
                  <a:t> περιστροφικός βραχίονας</a:t>
                </a:r>
              </a:p>
              <a:p>
                <a:pPr lvl="1"/>
                <a:r>
                  <a:rPr lang="el-GR" sz="2000" dirty="0" smtClean="0"/>
                  <a:t>Εφόσον η κίνηση του βραχίονα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μία περιστροφή γύρω από τον 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έχουμε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1342337"/>
              </a:xfrm>
              <a:blipFill rotWithShape="0">
                <a:blip r:embed="rId5"/>
                <a:stretch>
                  <a:fillRect l="-963" t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21332"/>
              </p:ext>
            </p:extLst>
          </p:nvPr>
        </p:nvGraphicFramePr>
        <p:xfrm>
          <a:off x="1547664" y="2899129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2" r:id="rId6" imgW="914400" imgH="254000" progId="Equation.DSMT4">
                  <p:embed/>
                </p:oleObj>
              </mc:Choice>
              <mc:Fallback>
                <p:oleObj r:id="rId6" imgW="9144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899129"/>
                        <a:ext cx="1828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523694"/>
              </p:ext>
            </p:extLst>
          </p:nvPr>
        </p:nvGraphicFramePr>
        <p:xfrm>
          <a:off x="1547664" y="3407129"/>
          <a:ext cx="464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3" r:id="rId8" imgW="2324100" imgH="482600" progId="Equation.DSMT4">
                  <p:embed/>
                </p:oleObj>
              </mc:Choice>
              <mc:Fallback>
                <p:oleObj r:id="rId8" imgW="23241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407129"/>
                        <a:ext cx="4648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185481"/>
              </p:ext>
            </p:extLst>
          </p:nvPr>
        </p:nvGraphicFramePr>
        <p:xfrm>
          <a:off x="1547664" y="4385153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4" r:id="rId10" imgW="1346200" imgH="457200" progId="Equation.DSMT4">
                  <p:embed/>
                </p:oleObj>
              </mc:Choice>
              <mc:Fallback>
                <p:oleObj r:id="rId10" imgW="13462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385153"/>
                        <a:ext cx="2692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87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Γραμμική </a:t>
            </a:r>
            <a:r>
              <a:rPr lang="el-GR" dirty="0" smtClean="0"/>
              <a:t>ταχύτητα (5/5)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πάνω μέρος της Ιακωβιανής θα είναι 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87353"/>
              </p:ext>
            </p:extLst>
          </p:nvPr>
        </p:nvGraphicFramePr>
        <p:xfrm>
          <a:off x="3533098" y="2200004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5" r:id="rId5" imgW="965200" imgH="254000" progId="Equation.DSMT4">
                  <p:embed/>
                </p:oleObj>
              </mc:Choice>
              <mc:Fallback>
                <p:oleObj r:id="rId5" imgW="9652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098" y="2200004"/>
                        <a:ext cx="1930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 txBox="1">
                <a:spLocks/>
              </p:cNvSpPr>
              <p:nvPr/>
            </p:nvSpPr>
            <p:spPr>
              <a:xfrm>
                <a:off x="457200" y="2847159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l-GR" sz="2400" dirty="0" smtClean="0"/>
                  <a:t>οστή στήλη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47159"/>
                <a:ext cx="8229600" cy="504056"/>
              </a:xfrm>
              <a:prstGeom prst="rect">
                <a:avLst/>
              </a:prstGeom>
              <a:blipFill rotWithShape="0">
                <a:blip r:embed="rId7"/>
                <a:stretch>
                  <a:fillRect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86665"/>
              </p:ext>
            </p:extLst>
          </p:nvPr>
        </p:nvGraphicFramePr>
        <p:xfrm>
          <a:off x="1403648" y="3490370"/>
          <a:ext cx="251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6" r:id="rId8" imgW="1257300" imgH="228600" progId="Equation.DSMT4">
                  <p:embed/>
                </p:oleObj>
              </mc:Choice>
              <mc:Fallback>
                <p:oleObj r:id="rId8" imgW="12573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490370"/>
                        <a:ext cx="2514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/>
              <p:cNvSpPr txBox="1">
                <a:spLocks/>
              </p:cNvSpPr>
              <p:nvPr/>
            </p:nvSpPr>
            <p:spPr>
              <a:xfrm>
                <a:off x="437002" y="4082702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αν ο σύνδεσμος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400" dirty="0" smtClean="0"/>
                  <a:t> είναι περιστροφικός και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2" y="4082702"/>
                <a:ext cx="8229600" cy="504056"/>
              </a:xfrm>
              <a:prstGeom prst="rect">
                <a:avLst/>
              </a:prstGeom>
              <a:blipFill rotWithShape="0">
                <a:blip r:embed="rId10"/>
                <a:stretch>
                  <a:fillRect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524657"/>
              </p:ext>
            </p:extLst>
          </p:nvPr>
        </p:nvGraphicFramePr>
        <p:xfrm>
          <a:off x="1403648" y="4721890"/>
          <a:ext cx="1091726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7" r:id="rId11" imgW="545863" imgH="228501" progId="Equation.DSMT4">
                  <p:embed/>
                </p:oleObj>
              </mc:Choice>
              <mc:Fallback>
                <p:oleObj r:id="rId11" imgW="545863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21890"/>
                        <a:ext cx="1091726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4"/>
              <p:cNvSpPr txBox="1">
                <a:spLocks/>
              </p:cNvSpPr>
              <p:nvPr/>
            </p:nvSpPr>
            <p:spPr>
              <a:xfrm>
                <a:off x="424840" y="5270340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αν ο σύνδεσμος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400" dirty="0" smtClean="0"/>
                  <a:t> είναι πρισματικός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0" y="5270340"/>
                <a:ext cx="8229600" cy="504056"/>
              </a:xfrm>
              <a:prstGeom prst="rect">
                <a:avLst/>
              </a:prstGeom>
              <a:blipFill rotWithShape="0">
                <a:blip r:embed="rId13"/>
                <a:stretch>
                  <a:fillRect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5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Ολική Ιακωβιανή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ολική Ιακωβιανή είναι της μορφής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 txBox="1">
                <a:spLocks/>
              </p:cNvSpPr>
              <p:nvPr/>
            </p:nvSpPr>
            <p:spPr>
              <a:xfrm>
                <a:off x="457200" y="2847159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l-GR" sz="2400" dirty="0" smtClean="0"/>
                  <a:t>οστή στήλη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47159"/>
                <a:ext cx="8229600" cy="504056"/>
              </a:xfrm>
              <a:prstGeom prst="rect">
                <a:avLst/>
              </a:prstGeom>
              <a:blipFill rotWithShape="0">
                <a:blip r:embed="rId5"/>
                <a:stretch>
                  <a:fillRect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/>
              <p:cNvSpPr txBox="1">
                <a:spLocks/>
              </p:cNvSpPr>
              <p:nvPr/>
            </p:nvSpPr>
            <p:spPr>
              <a:xfrm>
                <a:off x="458130" y="4362177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αν ο σύνδεσμος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400" dirty="0" smtClean="0"/>
                  <a:t> είναι περιστροφικός και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30" y="4362177"/>
                <a:ext cx="8229600" cy="504056"/>
              </a:xfrm>
              <a:prstGeom prst="rect">
                <a:avLst/>
              </a:prstGeom>
              <a:blipFill rotWithShape="0">
                <a:blip r:embed="rId6"/>
                <a:stretch>
                  <a:fillRect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4"/>
              <p:cNvSpPr txBox="1">
                <a:spLocks/>
              </p:cNvSpPr>
              <p:nvPr/>
            </p:nvSpPr>
            <p:spPr>
              <a:xfrm>
                <a:off x="457200" y="5767632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αν ο σύνδεσμος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400" dirty="0" smtClean="0"/>
                  <a:t> είναι πρισματικός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67632"/>
                <a:ext cx="8229600" cy="504056"/>
              </a:xfrm>
              <a:prstGeom prst="rect">
                <a:avLst/>
              </a:prstGeom>
              <a:blipFill rotWithShape="0">
                <a:blip r:embed="rId7"/>
                <a:stretch>
                  <a:fillRect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25382"/>
              </p:ext>
            </p:extLst>
          </p:nvPr>
        </p:nvGraphicFramePr>
        <p:xfrm>
          <a:off x="3660462" y="2195981"/>
          <a:ext cx="167567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4" r:id="rId8" imgW="837836" imgH="253890" progId="Equation.DSMT4">
                  <p:embed/>
                </p:oleObj>
              </mc:Choice>
              <mc:Fallback>
                <p:oleObj r:id="rId8" imgW="837836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462" y="2195981"/>
                        <a:ext cx="1675672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605335"/>
              </p:ext>
            </p:extLst>
          </p:nvPr>
        </p:nvGraphicFramePr>
        <p:xfrm>
          <a:off x="1421200" y="3329524"/>
          <a:ext cx="2692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5" r:id="rId10" imgW="1346200" imgH="482600" progId="Equation.DSMT4">
                  <p:embed/>
                </p:oleObj>
              </mc:Choice>
              <mc:Fallback>
                <p:oleObj r:id="rId10" imgW="13462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200" y="3329524"/>
                        <a:ext cx="2692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938209"/>
              </p:ext>
            </p:extLst>
          </p:nvPr>
        </p:nvGraphicFramePr>
        <p:xfrm>
          <a:off x="1421200" y="4848486"/>
          <a:ext cx="132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6" r:id="rId12" imgW="660400" imgH="457200" progId="Equation.DSMT4">
                  <p:embed/>
                </p:oleObj>
              </mc:Choice>
              <mc:Fallback>
                <p:oleObj r:id="rId12" imgW="6604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200" y="4848486"/>
                        <a:ext cx="1320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1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5.1 (1/2)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Έστω ο ρομποτικός βραχίονας δύο βαθμών ελευθερίας του παρακάτω σχήματος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19" y="2385653"/>
            <a:ext cx="4483274" cy="3612989"/>
          </a:xfrm>
          <a:prstGeom prst="rect">
            <a:avLst/>
          </a:prstGeom>
        </p:spPr>
      </p:pic>
      <p:sp>
        <p:nvSpPr>
          <p:cNvPr id="17" name="Rectangle 1037"/>
          <p:cNvSpPr>
            <a:spLocks noChangeArrowheads="1"/>
          </p:cNvSpPr>
          <p:nvPr/>
        </p:nvSpPr>
        <p:spPr bwMode="auto">
          <a:xfrm>
            <a:off x="4355976" y="5590214"/>
            <a:ext cx="36724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l-GR" altLang="en-US" sz="2000" dirty="0" smtClean="0"/>
              <a:t>Εικόνα 2: Ρομποτικός βραχίονας 2 βαθμών ελευθερίας</a:t>
            </a:r>
            <a:endParaRPr lang="el-GR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5800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5.1 (2/2)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Ιακωβιανή είναι της μορφής</a:t>
            </a:r>
            <a:endParaRPr lang="en-US" sz="2400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9"/>
            <a:ext cx="3352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53" y="2898231"/>
            <a:ext cx="818795" cy="106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43755"/>
              </p:ext>
            </p:extLst>
          </p:nvPr>
        </p:nvGraphicFramePr>
        <p:xfrm>
          <a:off x="2793850" y="2898231"/>
          <a:ext cx="1009212" cy="106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2" r:id="rId7" imgW="672808" imgH="710891" progId="Equation.DSMT4">
                  <p:embed/>
                </p:oleObj>
              </mc:Choice>
              <mc:Fallback>
                <p:oleObj r:id="rId7" imgW="672808" imgH="71089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850" y="2898231"/>
                        <a:ext cx="1009212" cy="106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734763"/>
              </p:ext>
            </p:extLst>
          </p:nvPr>
        </p:nvGraphicFramePr>
        <p:xfrm>
          <a:off x="4096792" y="2919746"/>
          <a:ext cx="167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3" r:id="rId9" imgW="1117600" imgH="711200" progId="Equation.DSMT4">
                  <p:embed/>
                </p:oleObj>
              </mc:Choice>
              <mc:Fallback>
                <p:oleObj r:id="rId9" imgW="1117600" imgH="71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792" y="2919746"/>
                        <a:ext cx="1676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343781"/>
              </p:ext>
            </p:extLst>
          </p:nvPr>
        </p:nvGraphicFramePr>
        <p:xfrm>
          <a:off x="5955723" y="2922231"/>
          <a:ext cx="1199630" cy="106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4" r:id="rId11" imgW="799753" imgH="710891" progId="Equation.DSMT4">
                  <p:embed/>
                </p:oleObj>
              </mc:Choice>
              <mc:Fallback>
                <p:oleObj r:id="rId11" imgW="799753" imgH="71089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723" y="2922231"/>
                        <a:ext cx="1199630" cy="106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4"/>
          <p:cNvSpPr txBox="1">
            <a:spLocks/>
          </p:cNvSpPr>
          <p:nvPr/>
        </p:nvSpPr>
        <p:spPr>
          <a:xfrm>
            <a:off x="470506" y="400573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Μετά από υπολογισμούς προκύπτει ότι</a:t>
            </a:r>
            <a:endParaRPr lang="en-U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11825"/>
              </p:ext>
            </p:extLst>
          </p:nvPr>
        </p:nvGraphicFramePr>
        <p:xfrm>
          <a:off x="2946028" y="4506634"/>
          <a:ext cx="2514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5" r:id="rId13" imgW="1676400" imgH="1371600" progId="Equation.DSMT4">
                  <p:embed/>
                </p:oleObj>
              </mc:Choice>
              <mc:Fallback>
                <p:oleObj r:id="rId13" imgW="1676400" imgH="1371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028" y="4506634"/>
                        <a:ext cx="25146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3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5.2 (1/4)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Έστω ο ρομποτικός βραχίονας </a:t>
            </a:r>
            <a:r>
              <a:rPr lang="en-US" sz="2400" dirty="0" smtClean="0"/>
              <a:t>Stanford </a:t>
            </a:r>
            <a:r>
              <a:rPr lang="el-GR" sz="2400" dirty="0" smtClean="0"/>
              <a:t>του παρακάτω σχήματος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30" y="2091672"/>
            <a:ext cx="2347468" cy="4145640"/>
          </a:xfrm>
          <a:prstGeom prst="rect">
            <a:avLst/>
          </a:prstGeom>
        </p:spPr>
      </p:pic>
      <p:sp>
        <p:nvSpPr>
          <p:cNvPr id="16" name="Rectangle 1037"/>
          <p:cNvSpPr>
            <a:spLocks noChangeArrowheads="1"/>
          </p:cNvSpPr>
          <p:nvPr/>
        </p:nvSpPr>
        <p:spPr bwMode="auto">
          <a:xfrm>
            <a:off x="4551016" y="3810549"/>
            <a:ext cx="36724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l-GR" altLang="en-US" sz="2000" dirty="0" smtClean="0"/>
              <a:t>Εικόνα 3: Ρομποτικός βραχίονας </a:t>
            </a:r>
            <a:r>
              <a:rPr lang="en-US" altLang="en-US" sz="2000" dirty="0" smtClean="0"/>
              <a:t>Stanford</a:t>
            </a:r>
            <a:endParaRPr lang="el-GR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520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5.2 (2/4)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72819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Ο σύνδεσμος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l-GR" sz="2400" dirty="0" smtClean="0"/>
                  <a:t>  είναι πρισματικός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𝜊</m:t>
                    </m:r>
                  </m:oMath>
                </a14:m>
                <a:r>
                  <a:rPr lang="el-GR" sz="2400" dirty="0" smtClean="0"/>
                  <a:t> λόγω του σφαιρικού καρπού και της τοποθέτσης των συστημάτων συντεταγμένων</a:t>
                </a:r>
              </a:p>
              <a:p>
                <a:r>
                  <a:rPr lang="el-GR" sz="2400" dirty="0" smtClean="0"/>
                  <a:t>Η Ιακωβιανή γράφεται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728192"/>
              </a:xfrm>
              <a:blipFill rotWithShape="0">
                <a:blip r:embed="rId4"/>
                <a:stretch>
                  <a:fillRect l="-963" t="-2817" r="-1926" b="-6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424140"/>
            <a:ext cx="72199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4290153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Κάνοντας χρήση των πινάκων της ορθής κινηματικής που προσδιορίσαμε σε προηγούμενο παράδειγμα για τον βραχίονα </a:t>
            </a:r>
            <a:r>
              <a:rPr lang="en-US" sz="2400" dirty="0" smtClean="0"/>
              <a:t>Stanford </a:t>
            </a:r>
            <a:r>
              <a:rPr lang="el-GR" sz="2400" dirty="0" smtClean="0"/>
              <a:t>υπολογίζουμε τα παρακάτω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1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5.2 (3/4)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302433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από τα τρία πρώτα στοιχεία της στήλης του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0,0,0</m:t>
                            </m:r>
                          </m:e>
                        </m:d>
                      </m:e>
                      <m:sup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sup>
                    </m:sSup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Το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l-GR" sz="2400" dirty="0" smtClean="0"/>
                  <a:t> είναι το περιστροφικό μέρος του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Συνεπώς, για τον υπολογισμό της Ιακωβιανής αρκεί να υπολογίσουμε μόνο τους πίνακες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el-GR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3024336"/>
              </a:xfrm>
              <a:blipFill rotWithShape="0">
                <a:blip r:embed="rId5"/>
                <a:stretch>
                  <a:fillRect l="-963" t="-1411" b="-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21521"/>
              </p:ext>
            </p:extLst>
          </p:nvPr>
        </p:nvGraphicFramePr>
        <p:xfrm>
          <a:off x="457200" y="4634169"/>
          <a:ext cx="57721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5" r:id="rId6" imgW="3848100" imgH="711200" progId="Equation.DSMT4">
                  <p:embed/>
                </p:oleObj>
              </mc:Choice>
              <mc:Fallback>
                <p:oleObj r:id="rId6" imgW="38481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634169"/>
                        <a:ext cx="57721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439522"/>
              </p:ext>
            </p:extLst>
          </p:nvPr>
        </p:nvGraphicFramePr>
        <p:xfrm>
          <a:off x="6519791" y="4634169"/>
          <a:ext cx="1790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6" r:id="rId8" imgW="1193800" imgH="711200" progId="Equation.DSMT4">
                  <p:embed/>
                </p:oleObj>
              </mc:Choice>
              <mc:Fallback>
                <p:oleObj r:id="rId8" imgW="11938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791" y="4634169"/>
                        <a:ext cx="17907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Μελέτη κινηματικής ταχύτητας σε ρομποτικούς βραχίονες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5.2 (4/4)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361633"/>
              </p:ext>
            </p:extLst>
          </p:nvPr>
        </p:nvGraphicFramePr>
        <p:xfrm>
          <a:off x="611560" y="2093887"/>
          <a:ext cx="8251236" cy="324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0" name="Document" r:id="rId5" imgW="4125618" imgH="1622633" progId="Word.Document.8">
                  <p:embed/>
                </p:oleObj>
              </mc:Choice>
              <mc:Fallback>
                <p:oleObj name="Document" r:id="rId5" imgW="4125618" imgH="16226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093887"/>
                        <a:ext cx="8251236" cy="3245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8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Ιδιάζουσες καταστάσεις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Η Ιακωβιανή ορίζει μία αντιστοίχιση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μεταξύ του διανύσματος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των γωνιακών ταχυτήτων και του διανύσματος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sup>
                    </m:sSup>
                  </m:oMath>
                </a14:m>
                <a:r>
                  <a:rPr lang="el-GR" sz="2400" dirty="0" smtClean="0"/>
                  <a:t> των ταχυτήτων του άκρου του ρομπότ</a:t>
                </a:r>
              </a:p>
              <a:p>
                <a:r>
                  <a:rPr lang="el-GR" sz="2400" dirty="0" smtClean="0"/>
                  <a:t>Για στοιχειώδεις ποσότητες έχουμε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𝑑𝑞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Εφόσον η Ιακωβιανή είναι συνάρτηση της διάταξης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οι διατάξεις για τις οποίες ο βαθμός της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μειώνεται είναι ιδιαίτερης σημασίας και αποκαλούνται ιδιάζουσες καταστάσεις (</a:t>
                </a:r>
                <a:r>
                  <a:rPr lang="en-US" sz="2400" dirty="0" smtClean="0"/>
                  <a:t>singularities</a:t>
                </a:r>
                <a:r>
                  <a:rPr lang="el-GR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</a:t>
            </a:r>
            <a:r>
              <a:rPr lang="el-GR" dirty="0" smtClean="0"/>
              <a:t>αράδειγμα 5.3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Θεωρούμε το δισδιάστατο σύστημα εξισώσεων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348016"/>
              </p:ext>
            </p:extLst>
          </p:nvPr>
        </p:nvGraphicFramePr>
        <p:xfrm>
          <a:off x="3106414" y="2056714"/>
          <a:ext cx="2768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8" r:id="rId5" imgW="1384300" imgH="457200" progId="Equation.DSMT4">
                  <p:embed/>
                </p:oleObj>
              </mc:Choice>
              <mc:Fallback>
                <p:oleObj r:id="rId5" imgW="13843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414" y="2056714"/>
                        <a:ext cx="2768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5"/>
          <p:cNvSpPr txBox="1">
            <a:spLocks/>
          </p:cNvSpPr>
          <p:nvPr/>
        </p:nvSpPr>
        <p:spPr>
          <a:xfrm>
            <a:off x="457200" y="2966979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τ</a:t>
            </a:r>
            <a:r>
              <a:rPr lang="el-GR" sz="2400" dirty="0" smtClean="0"/>
              <a:t>ο οποίο αντιστοιχεί στις εξισώσεις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1547"/>
              </p:ext>
            </p:extLst>
          </p:nvPr>
        </p:nvGraphicFramePr>
        <p:xfrm>
          <a:off x="3106414" y="3429000"/>
          <a:ext cx="1751840" cy="43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9" r:id="rId7" imgW="875920" imgH="215806" progId="Equation.DSMT4">
                  <p:embed/>
                </p:oleObj>
              </mc:Choice>
              <mc:Fallback>
                <p:oleObj r:id="rId7" imgW="875920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414" y="3429000"/>
                        <a:ext cx="1751840" cy="43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971234"/>
              </p:ext>
            </p:extLst>
          </p:nvPr>
        </p:nvGraphicFramePr>
        <p:xfrm>
          <a:off x="3111022" y="3892322"/>
          <a:ext cx="83783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0" r:id="rId9" imgW="418918" imgH="203112" progId="Equation.DSMT4">
                  <p:embed/>
                </p:oleObj>
              </mc:Choice>
              <mc:Fallback>
                <p:oleObj r:id="rId9" imgW="418918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022" y="3892322"/>
                        <a:ext cx="837836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5"/>
              <p:cNvSpPr txBox="1">
                <a:spLocks/>
              </p:cNvSpPr>
              <p:nvPr/>
            </p:nvSpPr>
            <p:spPr>
              <a:xfrm>
                <a:off x="457200" y="4357934"/>
                <a:ext cx="8229600" cy="20954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Σε αυτή την περίπτωση η τάξη του πίνακα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ίση με τη μονάδα για κάθε τιμή των μεταβλητών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𝑑𝑞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/>
                  <a:t> ενώ δεν υπάρχει αλλαγή στη μεταβλητή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Κάθε διάνυσμα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𝑑𝑋</m:t>
                    </m:r>
                  </m:oMath>
                </a14:m>
                <a:r>
                  <a:rPr lang="el-GR" sz="2400" dirty="0" smtClean="0"/>
                  <a:t> με δεύτερο όρο διάφορο του μηδενός αποτελεί μία μη επιτεύξιμη κατεύθυνση στιγμιαίας κίνησης</a:t>
                </a:r>
                <a:endParaRPr lang="en-US" sz="2400" dirty="0"/>
              </a:p>
            </p:txBody>
          </p:sp>
        </mc:Choice>
        <mc:Fallback>
          <p:sp>
            <p:nvSpPr>
              <p:cNvPr id="14" name="Content Placeholder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57934"/>
                <a:ext cx="8229600" cy="2095402"/>
              </a:xfrm>
              <a:prstGeom prst="rect">
                <a:avLst/>
              </a:prstGeom>
              <a:blipFill rotWithShape="0">
                <a:blip r:embed="rId11"/>
                <a:stretch>
                  <a:fillRect l="-963" t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6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Απόζευξη των </a:t>
            </a:r>
            <a:r>
              <a:rPr lang="en-US" dirty="0" smtClean="0"/>
              <a:t>singularities</a:t>
            </a:r>
            <a:r>
              <a:rPr lang="el-GR" dirty="0" smtClean="0"/>
              <a:t> (1/9)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Η απόζευξη των </a:t>
                </a:r>
                <a:r>
                  <a:rPr lang="en-US" sz="2400" dirty="0" smtClean="0"/>
                  <a:t>singular </a:t>
                </a:r>
                <a:r>
                  <a:rPr lang="el-GR" sz="2400" dirty="0" smtClean="0"/>
                  <a:t>διατάξεων για βραχίονες με σφαιρικούς συνδέσμους αναλύεται σε δύο απλούστερα προβλήματα</a:t>
                </a:r>
              </a:p>
              <a:p>
                <a:pPr lvl="1"/>
                <a:r>
                  <a:rPr lang="en-US" sz="2000" dirty="0" smtClean="0"/>
                  <a:t>Singularities </a:t>
                </a:r>
                <a:r>
                  <a:rPr lang="el-GR" sz="2000" dirty="0" smtClean="0"/>
                  <a:t>ρομποτικού χεριού που προκύπτουν από την κίνηση του χεριού, το οποίο αποτελείται από τους πρώτους τρεις ή και περισσότερους συνδέσμους</a:t>
                </a:r>
              </a:p>
              <a:p>
                <a:pPr lvl="1"/>
                <a:r>
                  <a:rPr lang="en-US" sz="2000" dirty="0" smtClean="0"/>
                  <a:t>Singularities </a:t>
                </a:r>
                <a:r>
                  <a:rPr lang="el-GR" sz="2000" dirty="0" smtClean="0"/>
                  <a:t>καρπού από την κίνηση του σφαιρικού καρπού</a:t>
                </a:r>
              </a:p>
              <a:p>
                <a:r>
                  <a:rPr lang="el-GR" sz="2400" dirty="0" smtClean="0"/>
                  <a:t>Υποθέτουμε ρομπότ με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2400" dirty="0" smtClean="0"/>
                  <a:t> βαθμούς ελευθερίας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l-GR" sz="2400" dirty="0" smtClean="0"/>
                  <a:t> για το χέρι και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l-GR" sz="2400" dirty="0" smtClean="0"/>
                  <a:t> για τον σφαιρικό καρπό</a:t>
                </a:r>
              </a:p>
              <a:p>
                <a:r>
                  <a:rPr lang="el-GR" sz="2400" dirty="0" smtClean="0"/>
                  <a:t>Η Ιακωβιάνη θα είναι πίνακας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</m:oMath>
                </a14:m>
                <a:r>
                  <a:rPr lang="el-GR" sz="2400" dirty="0" smtClean="0"/>
                  <a:t> και η διάταξη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</a:t>
                </a:r>
                <a:r>
                  <a:rPr lang="en-US" sz="2400" dirty="0" smtClean="0"/>
                  <a:t>singular </a:t>
                </a:r>
                <a:r>
                  <a:rPr lang="el-GR" sz="2400" dirty="0" smtClean="0"/>
                  <a:t>αν και μόνο αν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9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Απόζευξη των </a:t>
            </a:r>
            <a:r>
              <a:rPr lang="en-US" dirty="0" smtClean="0"/>
              <a:t>singularities</a:t>
            </a:r>
            <a:r>
              <a:rPr lang="el-GR" dirty="0" smtClean="0"/>
              <a:t> (2/9)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Διαιρούμε την Ιακωβιανή σε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l-GR" sz="2400" dirty="0" smtClean="0"/>
                  <a:t> τμήματα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  <a:blipFill rotWithShape="0">
                <a:blip r:embed="rId5"/>
                <a:stretch>
                  <a:fillRect l="-963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01381"/>
              </p:ext>
            </p:extLst>
          </p:nvPr>
        </p:nvGraphicFramePr>
        <p:xfrm>
          <a:off x="3076575" y="2044952"/>
          <a:ext cx="29908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3" r:id="rId6" imgW="1993900" imgH="711200" progId="Equation.DSMT4">
                  <p:embed/>
                </p:oleObj>
              </mc:Choice>
              <mc:Fallback>
                <p:oleObj r:id="rId6" imgW="19939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2044952"/>
                        <a:ext cx="29908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11175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Εφόσον οι τρεις τελευταίοι άξονες είναι πάντα περιστροφικοί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034490"/>
              </p:ext>
            </p:extLst>
          </p:nvPr>
        </p:nvGraphicFramePr>
        <p:xfrm>
          <a:off x="2250398" y="3612505"/>
          <a:ext cx="4495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4" r:id="rId8" imgW="2997200" imgH="482600" progId="Equation.DSMT4">
                  <p:embed/>
                </p:oleObj>
              </mc:Choice>
              <mc:Fallback>
                <p:oleObj r:id="rId8" imgW="29972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398" y="3612505"/>
                        <a:ext cx="44958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57200" y="4333102"/>
                <a:ext cx="8229600" cy="21202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Οι άξονες του καρπού τέμνονται σε κοινό σημείο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𝜊</m:t>
                    </m:r>
                  </m:oMath>
                </a14:m>
                <a:r>
                  <a:rPr lang="el-GR" sz="2400" dirty="0" smtClean="0"/>
                  <a:t> αν επιλέξουμε τα συστημάτων συντεταγμένων έτσι ώστε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𝜊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𝜊</m:t>
                    </m:r>
                  </m:oMath>
                </a14:m>
                <a:r>
                  <a:rPr lang="el-GR" sz="2400" dirty="0" smtClean="0"/>
                  <a:t> </a:t>
                </a:r>
              </a:p>
              <a:p>
                <a:r>
                  <a:rPr lang="el-GR" sz="2400" dirty="0" smtClean="0"/>
                  <a:t>Ο πίνακας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γράφεται</a:t>
                </a:r>
                <a:endParaRPr lang="en-US" sz="2400" dirty="0"/>
              </a:p>
            </p:txBody>
          </p:sp>
        </mc:Choice>
        <mc:Fallback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33102"/>
                <a:ext cx="8229600" cy="2120234"/>
              </a:xfrm>
              <a:prstGeom prst="rect">
                <a:avLst/>
              </a:prstGeom>
              <a:blipFill rotWithShape="0">
                <a:blip r:embed="rId10"/>
                <a:stretch>
                  <a:fillRect l="-963"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283096"/>
              </p:ext>
            </p:extLst>
          </p:nvPr>
        </p:nvGraphicFramePr>
        <p:xfrm>
          <a:off x="3893379" y="5462887"/>
          <a:ext cx="17335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5" r:id="rId11" imgW="1155700" imgH="482600" progId="Equation.DSMT4">
                  <p:embed/>
                </p:oleObj>
              </mc:Choice>
              <mc:Fallback>
                <p:oleObj r:id="rId11" imgW="11557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379" y="5462887"/>
                        <a:ext cx="17335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Απόζευξη των </a:t>
            </a:r>
            <a:r>
              <a:rPr lang="en-US" dirty="0" smtClean="0"/>
              <a:t>singularities</a:t>
            </a:r>
            <a:r>
              <a:rPr lang="el-GR" dirty="0" smtClean="0"/>
              <a:t> (3/9)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400" dirty="0" smtClean="0"/>
                  <a:t>-οστή στήλη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του πίνακα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γράφεται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  <a:blipFill rotWithShape="0">
                <a:blip r:embed="rId5"/>
                <a:stretch>
                  <a:fillRect l="-963" t="-8434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" y="3111752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αν ο σύνδεσμος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400" dirty="0" smtClean="0"/>
                  <a:t> είναι περιστροφικός και</a:t>
                </a:r>
                <a:endParaRPr lang="en-US" sz="2400" dirty="0"/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11752"/>
                <a:ext cx="8229600" cy="504056"/>
              </a:xfrm>
              <a:prstGeom prst="rect">
                <a:avLst/>
              </a:prstGeom>
              <a:blipFill rotWithShape="0">
                <a:blip r:embed="rId6"/>
                <a:stretch>
                  <a:fillRect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57200" y="4661046"/>
                <a:ext cx="8229600" cy="5681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/>
                  <a:t>α</a:t>
                </a:r>
                <a:r>
                  <a:rPr lang="el-GR" sz="2400" dirty="0" smtClean="0"/>
                  <a:t>ν ο σύνδεσμος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πρισματικός</a:t>
                </a:r>
                <a:endParaRPr lang="en-US" sz="2400" dirty="0"/>
              </a:p>
            </p:txBody>
          </p:sp>
        </mc:Choice>
        <mc:Fallback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61046"/>
                <a:ext cx="8229600" cy="568154"/>
              </a:xfrm>
              <a:prstGeom prst="rect">
                <a:avLst/>
              </a:prstGeom>
              <a:blipFill rotWithShape="0">
                <a:blip r:embed="rId7"/>
                <a:stretch>
                  <a:fillRect t="-8602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435279"/>
              </p:ext>
            </p:extLst>
          </p:nvPr>
        </p:nvGraphicFramePr>
        <p:xfrm>
          <a:off x="3464874" y="2103900"/>
          <a:ext cx="25905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8" r:id="rId8" imgW="1295280" imgH="482400" progId="">
                  <p:embed/>
                </p:oleObj>
              </mc:Choice>
              <mc:Fallback>
                <p:oleObj r:id="rId8" imgW="1295280" imgH="4824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874" y="2103900"/>
                        <a:ext cx="2590560" cy="96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381740"/>
              </p:ext>
            </p:extLst>
          </p:nvPr>
        </p:nvGraphicFramePr>
        <p:xfrm>
          <a:off x="3918556" y="3615808"/>
          <a:ext cx="132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9" r:id="rId10" imgW="660400" imgH="457200" progId="Equation.DSMT4">
                  <p:embed/>
                </p:oleObj>
              </mc:Choice>
              <mc:Fallback>
                <p:oleObj r:id="rId10" imgW="660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556" y="3615808"/>
                        <a:ext cx="1320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7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Απόζευξη των </a:t>
            </a:r>
            <a:r>
              <a:rPr lang="en-US" dirty="0" smtClean="0"/>
              <a:t>singularities</a:t>
            </a:r>
            <a:r>
              <a:rPr lang="el-GR" dirty="0" smtClean="0"/>
              <a:t> (4/9)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Σε αυτή την περίπτωση η Ιακωβιανή έχει τη μορφή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" y="5292094"/>
                <a:ext cx="8229600" cy="1161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Το σύνολο των </a:t>
                </a:r>
                <a:r>
                  <a:rPr lang="en-US" sz="2400" dirty="0" smtClean="0"/>
                  <a:t>singular </a:t>
                </a:r>
                <a:r>
                  <a:rPr lang="el-GR" sz="2400" dirty="0" smtClean="0"/>
                  <a:t>διατάξεων για το ρομπότ είναι η ένωση των διατάξεων του χεριού όπου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των διατάξεων του καρπού όπου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92094"/>
                <a:ext cx="8229600" cy="1161242"/>
              </a:xfrm>
              <a:prstGeom prst="rect">
                <a:avLst/>
              </a:prstGeom>
              <a:blipFill rotWithShape="0">
                <a:blip r:embed="rId5"/>
                <a:stretch>
                  <a:fillRect l="-963" t="-4188" b="-14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351555"/>
              </p:ext>
            </p:extLst>
          </p:nvPr>
        </p:nvGraphicFramePr>
        <p:xfrm>
          <a:off x="3546211" y="1987349"/>
          <a:ext cx="1904174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6" r:id="rId6" imgW="952087" imgH="482391" progId="Equation.DSMT4">
                  <p:embed/>
                </p:oleObj>
              </mc:Choice>
              <mc:Fallback>
                <p:oleObj r:id="rId6" imgW="952087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211" y="1987349"/>
                        <a:ext cx="1904174" cy="964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007162"/>
              </p:ext>
            </p:extLst>
          </p:nvPr>
        </p:nvGraphicFramePr>
        <p:xfrm>
          <a:off x="3423256" y="4784094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7" r:id="rId8" imgW="1155700" imgH="254000" progId="Equation.DSMT4">
                  <p:embed/>
                </p:oleObj>
              </mc:Choice>
              <mc:Fallback>
                <p:oleObj r:id="rId8" imgW="11557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256" y="4784094"/>
                        <a:ext cx="2311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611560" y="2952736"/>
                <a:ext cx="8229600" cy="19014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l-GR" sz="2400" dirty="0" smtClean="0"/>
                  <a:t> είναι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l-GR" sz="2400" dirty="0" smtClean="0"/>
                  <a:t> πίνακες</a:t>
                </a:r>
              </a:p>
              <a:p>
                <a:r>
                  <a:rPr lang="el-GR" sz="2400" dirty="0" smtClean="0"/>
                  <a:t>Ο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πίνακας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έχει στην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l-GR" sz="2400" dirty="0" smtClean="0"/>
                  <a:t>οστή στήλη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για περιστροφικό σύνδεσμο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για πρισματικό σύνδεσμο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O</a:t>
                </a:r>
                <a:r>
                  <a:rPr lang="el-GR" sz="2400" dirty="0" smtClean="0"/>
                  <a:t> πίνακας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l-GR" sz="2400" dirty="0" smtClean="0"/>
                  <a:t> γράφεται</a:t>
                </a:r>
                <a:endParaRPr lang="en-US" sz="2400" dirty="0"/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52736"/>
                <a:ext cx="8229600" cy="1901424"/>
              </a:xfrm>
              <a:prstGeom prst="rect">
                <a:avLst/>
              </a:prstGeom>
              <a:blipFill rotWithShape="0">
                <a:blip r:embed="rId10"/>
                <a:stretch>
                  <a:fillRect l="-963"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0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Απόζευξη των </a:t>
            </a:r>
            <a:r>
              <a:rPr lang="en-US" dirty="0" smtClean="0"/>
              <a:t>singularities</a:t>
            </a:r>
            <a:r>
              <a:rPr lang="el-GR" dirty="0" smtClean="0"/>
              <a:t> (5/9)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Singularities </a:t>
                </a:r>
                <a:r>
                  <a:rPr lang="el-GR" sz="2400" dirty="0" smtClean="0"/>
                  <a:t>καρπού</a:t>
                </a:r>
              </a:p>
              <a:p>
                <a:pPr lvl="1"/>
                <a:r>
                  <a:rPr lang="el-GR" sz="2000" dirty="0" smtClean="0"/>
                  <a:t>Από τη σχέση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παρατηρούμε ότι ένας σφαιρικός καρπός είναι σε </a:t>
                </a:r>
                <a:r>
                  <a:rPr lang="en-US" sz="2000" dirty="0" smtClean="0"/>
                  <a:t>singular </a:t>
                </a:r>
                <a:r>
                  <a:rPr lang="el-GR" sz="2000" dirty="0" smtClean="0"/>
                  <a:t>διάταξη όταν τα διανύσματα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l-GR" sz="2000" dirty="0" smtClean="0"/>
                  <a:t> είναι γραμμικά εξαρτημένα</a:t>
                </a:r>
              </a:p>
              <a:p>
                <a:pPr lvl="1"/>
                <a:r>
                  <a:rPr lang="el-GR" sz="2000" dirty="0" smtClean="0"/>
                  <a:t>Από την ακόλουθη εικόνα παρατηρούμε ότι αυτό συμβαίνει όταν οι άξονες των συνδέσμων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l-GR" sz="2000" dirty="0" smtClean="0"/>
                  <a:t> είναι συγγραμικοί</a:t>
                </a:r>
                <a:endParaRPr lang="en-US" sz="20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04" y="3857129"/>
            <a:ext cx="5570703" cy="2596207"/>
          </a:xfrm>
          <a:prstGeom prst="rect">
            <a:avLst/>
          </a:prstGeom>
        </p:spPr>
      </p:pic>
      <p:sp>
        <p:nvSpPr>
          <p:cNvPr id="13" name="Rectangle 1037"/>
          <p:cNvSpPr>
            <a:spLocks noChangeArrowheads="1"/>
          </p:cNvSpPr>
          <p:nvPr/>
        </p:nvSpPr>
        <p:spPr bwMode="auto">
          <a:xfrm>
            <a:off x="257427" y="3933056"/>
            <a:ext cx="30723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l-GR" altLang="en-US" sz="2000" dirty="0" smtClean="0"/>
              <a:t>Εικόνα </a:t>
            </a:r>
            <a:r>
              <a:rPr lang="el-GR" altLang="en-US" sz="2000" dirty="0" smtClean="0"/>
              <a:t>4: </a:t>
            </a:r>
            <a:r>
              <a:rPr lang="en-US" sz="2000" dirty="0" smtClean="0"/>
              <a:t>Singularities</a:t>
            </a:r>
            <a:r>
              <a:rPr lang="el-GR" sz="2000" dirty="0" smtClean="0"/>
              <a:t> ρομποτικού</a:t>
            </a:r>
            <a:r>
              <a:rPr lang="en-US" sz="2000" dirty="0" smtClean="0"/>
              <a:t> </a:t>
            </a:r>
            <a:r>
              <a:rPr lang="el-GR" sz="2000" dirty="0"/>
              <a:t>καρπού</a:t>
            </a:r>
          </a:p>
        </p:txBody>
      </p:sp>
    </p:spTree>
    <p:extLst>
      <p:ext uri="{BB962C8B-B14F-4D97-AF65-F5344CB8AC3E}">
        <p14:creationId xmlns:p14="http://schemas.microsoft.com/office/powerpoint/2010/main" val="2195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Απόζευξη των </a:t>
            </a:r>
            <a:r>
              <a:rPr lang="en-US" dirty="0" smtClean="0"/>
              <a:t>singularities</a:t>
            </a:r>
            <a:r>
              <a:rPr lang="el-GR" dirty="0" smtClean="0"/>
              <a:t> (6/9)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Singularities </a:t>
            </a:r>
            <a:r>
              <a:rPr lang="el-GR" sz="2400" dirty="0" smtClean="0"/>
              <a:t>χεριού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17" y="1475923"/>
            <a:ext cx="4877223" cy="4761389"/>
          </a:xfrm>
          <a:prstGeom prst="rect">
            <a:avLst/>
          </a:prstGeom>
        </p:spPr>
      </p:pic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457200" y="5001211"/>
            <a:ext cx="3672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l-GR" altLang="en-US" sz="2000" dirty="0" smtClean="0"/>
              <a:t>Εικόνα </a:t>
            </a:r>
            <a:r>
              <a:rPr lang="el-GR" altLang="en-US" sz="2000" dirty="0"/>
              <a:t>5</a:t>
            </a:r>
            <a:r>
              <a:rPr lang="el-GR" altLang="en-US" sz="2000" dirty="0" smtClean="0"/>
              <a:t>: </a:t>
            </a:r>
            <a:r>
              <a:rPr lang="el-GR" sz="2000" dirty="0" smtClean="0"/>
              <a:t>Ρομποτικό χέρι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892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Απόζευξη των </a:t>
            </a:r>
            <a:r>
              <a:rPr lang="en-US" dirty="0" smtClean="0"/>
              <a:t>singularities</a:t>
            </a:r>
            <a:r>
              <a:rPr lang="el-GR" dirty="0" smtClean="0"/>
              <a:t> (7/9)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Υπολογίζουμε τις ακόλουθες ποσότητες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656583"/>
              </p:ext>
            </p:extLst>
          </p:nvPr>
        </p:nvGraphicFramePr>
        <p:xfrm>
          <a:off x="1310598" y="2060848"/>
          <a:ext cx="6375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3" r:id="rId5" imgW="3187700" imgH="711200" progId="Equation.DSMT4">
                  <p:embed/>
                </p:oleObj>
              </mc:Choice>
              <mc:Fallback>
                <p:oleObj r:id="rId5" imgW="31877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598" y="2060848"/>
                        <a:ext cx="6375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127844"/>
              </p:ext>
            </p:extLst>
          </p:nvPr>
        </p:nvGraphicFramePr>
        <p:xfrm>
          <a:off x="1299942" y="3631642"/>
          <a:ext cx="347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4" r:id="rId7" imgW="1739900" imgH="228600" progId="Equation.DSMT4">
                  <p:embed/>
                </p:oleObj>
              </mc:Choice>
              <mc:Fallback>
                <p:oleObj r:id="rId7" imgW="17399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942" y="3631642"/>
                        <a:ext cx="3479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/>
              <p:cNvSpPr txBox="1">
                <a:spLocks/>
              </p:cNvSpPr>
              <p:nvPr/>
            </p:nvSpPr>
            <p:spPr>
              <a:xfrm>
                <a:off x="457954" y="4239332"/>
                <a:ext cx="8229600" cy="2214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Το ρομπότ βρίσκεται σε </a:t>
                </a:r>
                <a:r>
                  <a:rPr lang="en-US" sz="2400" dirty="0" smtClean="0"/>
                  <a:t>singular </a:t>
                </a:r>
                <a:r>
                  <a:rPr lang="el-GR" sz="2400" dirty="0" smtClean="0"/>
                  <a:t>διάταξη όταν</a:t>
                </a:r>
              </a:p>
              <a:p>
                <a:pPr lvl="1"/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ή όταν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 ή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2400" dirty="0" smtClean="0"/>
                  <a:t> (</a:t>
                </a:r>
                <a14:m>
                  <m:oMath xmlns:m="http://schemas.openxmlformats.org/officeDocument/2006/math">
                    <m:r>
                      <a:rPr lang="el-GR" sz="24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l-GR" sz="2400" dirty="0" smtClean="0"/>
                  <a:t> σχήματα στην επόμενη διαφάνεια) και </a:t>
                </a:r>
              </a:p>
              <a:p>
                <a:pPr lvl="1"/>
                <a:r>
                  <a:rPr lang="el-GR" sz="2400" dirty="0" smtClean="0"/>
                  <a:t>όταν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(</a:t>
                </a:r>
                <a:r>
                  <a:rPr lang="el-GR" sz="2400" dirty="0" smtClean="0"/>
                  <a:t>σχήμα στην μεθεπόμενη διαφάνεια</a:t>
                </a:r>
                <a:r>
                  <a:rPr lang="en-US" sz="2400" dirty="0" smtClean="0"/>
                  <a:t>)</a:t>
                </a:r>
                <a:endParaRPr lang="el-GR" sz="2400" dirty="0" smtClean="0"/>
              </a:p>
            </p:txBody>
          </p:sp>
        </mc:Choice>
        <mc:Fallback>
          <p:sp>
            <p:nvSpPr>
              <p:cNvPr id="1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4" y="4239332"/>
                <a:ext cx="8229600" cy="2214004"/>
              </a:xfrm>
              <a:prstGeom prst="rect">
                <a:avLst/>
              </a:prstGeom>
              <a:blipFill rotWithShape="0">
                <a:blip r:embed="rId9"/>
                <a:stretch>
                  <a:fillRect l="-963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5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Ιακωβιανή </a:t>
            </a:r>
            <a:r>
              <a:rPr lang="el-GR" dirty="0" smtClean="0"/>
              <a:t>μήτρα</a:t>
            </a:r>
          </a:p>
          <a:p>
            <a:r>
              <a:rPr lang="el-GR" dirty="0"/>
              <a:t>Γ</a:t>
            </a:r>
            <a:r>
              <a:rPr lang="el-GR" dirty="0" smtClean="0"/>
              <a:t>ωνιακή </a:t>
            </a:r>
            <a:r>
              <a:rPr lang="el-GR" dirty="0"/>
              <a:t>και γραμμική </a:t>
            </a:r>
            <a:r>
              <a:rPr lang="el-GR" dirty="0" smtClean="0"/>
              <a:t>ταχύτητα</a:t>
            </a:r>
          </a:p>
          <a:p>
            <a:r>
              <a:rPr lang="el-GR" dirty="0"/>
              <a:t>Ι</a:t>
            </a:r>
            <a:r>
              <a:rPr lang="el-GR" dirty="0" smtClean="0"/>
              <a:t>διάζουσες καταστάσεις</a:t>
            </a:r>
          </a:p>
          <a:p>
            <a:r>
              <a:rPr lang="el-GR" dirty="0"/>
              <a:t>Α</a:t>
            </a:r>
            <a:r>
              <a:rPr lang="el-GR" dirty="0" smtClean="0"/>
              <a:t>ντίστροφη </a:t>
            </a:r>
            <a:r>
              <a:rPr lang="el-GR" dirty="0"/>
              <a:t>ταχύτητα και </a:t>
            </a:r>
            <a:r>
              <a:rPr lang="el-GR" dirty="0" smtClean="0"/>
              <a:t>επιτάχυνση</a:t>
            </a:r>
            <a:endParaRPr lang="el-GR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Απόζευξη των </a:t>
            </a:r>
            <a:r>
              <a:rPr lang="en-US" dirty="0" smtClean="0"/>
              <a:t>singularities</a:t>
            </a:r>
            <a:r>
              <a:rPr lang="el-GR" dirty="0" smtClean="0"/>
              <a:t> (8/9)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51" y="2335814"/>
            <a:ext cx="6151397" cy="2969009"/>
          </a:xfrm>
        </p:spPr>
      </p:pic>
      <p:sp>
        <p:nvSpPr>
          <p:cNvPr id="13" name="Rectangle 1037"/>
          <p:cNvSpPr>
            <a:spLocks noChangeArrowheads="1"/>
          </p:cNvSpPr>
          <p:nvPr/>
        </p:nvSpPr>
        <p:spPr bwMode="auto">
          <a:xfrm>
            <a:off x="2002321" y="5520847"/>
            <a:ext cx="49919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l-GR" altLang="en-US" sz="2000" dirty="0" smtClean="0"/>
              <a:t>Εικόνα </a:t>
            </a:r>
            <a:r>
              <a:rPr lang="el-GR" altLang="en-US" sz="2000" dirty="0" smtClean="0"/>
              <a:t>6</a:t>
            </a:r>
            <a:r>
              <a:rPr lang="el-GR" altLang="en-US" sz="2000" dirty="0" smtClean="0"/>
              <a:t>: </a:t>
            </a:r>
            <a:r>
              <a:rPr lang="en-US" sz="2000" dirty="0" smtClean="0"/>
              <a:t>Singularities </a:t>
            </a:r>
            <a:r>
              <a:rPr lang="el-GR" sz="2000" dirty="0" smtClean="0"/>
              <a:t>του ρομπότ με αγκώνα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842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Απόζευξη των </a:t>
            </a:r>
            <a:r>
              <a:rPr lang="en-US" dirty="0" smtClean="0"/>
              <a:t>singularities</a:t>
            </a:r>
            <a:r>
              <a:rPr lang="el-GR" dirty="0" smtClean="0"/>
              <a:t> (9/9)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41" y="1417639"/>
            <a:ext cx="2150550" cy="4099001"/>
          </a:xfrm>
        </p:spPr>
      </p:pic>
      <p:sp>
        <p:nvSpPr>
          <p:cNvPr id="13" name="Rectangle 1037"/>
          <p:cNvSpPr>
            <a:spLocks noChangeArrowheads="1"/>
          </p:cNvSpPr>
          <p:nvPr/>
        </p:nvSpPr>
        <p:spPr bwMode="auto">
          <a:xfrm>
            <a:off x="911743" y="5746375"/>
            <a:ext cx="73205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l-GR" altLang="en-US" sz="2000" dirty="0" smtClean="0"/>
              <a:t>Εικόνα </a:t>
            </a:r>
            <a:r>
              <a:rPr lang="el-GR" altLang="en-US" sz="2000" dirty="0"/>
              <a:t>7</a:t>
            </a:r>
            <a:r>
              <a:rPr lang="el-GR" altLang="en-US" sz="2000" dirty="0" smtClean="0"/>
              <a:t>: </a:t>
            </a:r>
            <a:r>
              <a:rPr lang="en-US" sz="2000" dirty="0" smtClean="0"/>
              <a:t>Singularities </a:t>
            </a:r>
            <a:r>
              <a:rPr lang="el-GR" sz="2000" dirty="0" smtClean="0"/>
              <a:t>του ρομπότ με αγκώνα με μετατοπίσεις (αριστερά) και χωρίς μετατοπίσεις (δεξιά)</a:t>
            </a:r>
            <a:endParaRPr lang="el-G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7" y="1417638"/>
            <a:ext cx="2383743" cy="41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Αντίστροφη ταχύτητα και </a:t>
            </a:r>
            <a:br>
              <a:rPr lang="el-GR" dirty="0" smtClean="0"/>
            </a:br>
            <a:r>
              <a:rPr lang="el-GR" dirty="0" smtClean="0"/>
              <a:t>επιτάχυνση (1/3)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1941691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Ισχύει η σχέση</a:t>
            </a:r>
          </a:p>
          <a:p>
            <a:r>
              <a:rPr lang="el-GR" sz="2400" dirty="0" smtClean="0"/>
              <a:t>Παραγωγίζοντας έχουμε</a:t>
            </a:r>
          </a:p>
          <a:p>
            <a:r>
              <a:rPr lang="el-GR" sz="2400" dirty="0" smtClean="0"/>
              <a:t>Δεδομένου ενός διανύσματος επιταχύνσεων του άκρου του ρομπότ η στιγμιαία επιτάχυνση των συνδέσμων δίνεται ως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707451"/>
              </p:ext>
            </p:extLst>
          </p:nvPr>
        </p:nvGraphicFramePr>
        <p:xfrm>
          <a:off x="2843808" y="1564760"/>
          <a:ext cx="132715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0" r:id="rId5" imgW="698500" imgH="228600" progId="Equation.DSMT4">
                  <p:embed/>
                </p:oleObj>
              </mc:Choice>
              <mc:Fallback>
                <p:oleObj r:id="rId5" imgW="6985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564760"/>
                        <a:ext cx="1327150" cy="434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562996"/>
              </p:ext>
            </p:extLst>
          </p:nvPr>
        </p:nvGraphicFramePr>
        <p:xfrm>
          <a:off x="4067944" y="1916832"/>
          <a:ext cx="2799080" cy="74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1" r:id="rId7" imgW="1473200" imgH="393700" progId="Equation.DSMT4">
                  <p:embed/>
                </p:oleObj>
              </mc:Choice>
              <mc:Fallback>
                <p:oleObj r:id="rId7" imgW="14732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916832"/>
                        <a:ext cx="2799080" cy="7480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067613"/>
              </p:ext>
            </p:extLst>
          </p:nvPr>
        </p:nvGraphicFramePr>
        <p:xfrm>
          <a:off x="3944231" y="3413684"/>
          <a:ext cx="1269450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2" r:id="rId9" imgW="634725" imgH="203112" progId="Equation.DSMT4">
                  <p:embed/>
                </p:oleObj>
              </mc:Choice>
              <mc:Fallback>
                <p:oleObj r:id="rId9" imgW="634725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231" y="3413684"/>
                        <a:ext cx="1269450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08224"/>
              </p:ext>
            </p:extLst>
          </p:nvPr>
        </p:nvGraphicFramePr>
        <p:xfrm>
          <a:off x="3656199" y="3938086"/>
          <a:ext cx="215806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3" r:id="rId11" imgW="1079032" imgH="393529" progId="Equation.DSMT4">
                  <p:embed/>
                </p:oleObj>
              </mc:Choice>
              <mc:Fallback>
                <p:oleObj r:id="rId11" imgW="1079032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199" y="3938086"/>
                        <a:ext cx="2158064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544183" y="4725144"/>
                <a:ext cx="8229600" cy="1191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Για ρομπότ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2400" dirty="0" smtClean="0"/>
                  <a:t> βαθμών ελευθερίας η ανάστροφη ταχύτητα και επιτάχυνση δίνονται από τις ακόλουθες εξισώσεις εφόσον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⁡[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l-GR" sz="2400" dirty="0" smtClean="0"/>
              </a:p>
            </p:txBody>
          </p:sp>
        </mc:Choice>
        <mc:Fallback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83" y="4725144"/>
                <a:ext cx="8229600" cy="1191013"/>
              </a:xfrm>
              <a:prstGeom prst="rect">
                <a:avLst/>
              </a:prstGeom>
              <a:blipFill rotWithShape="0">
                <a:blip r:embed="rId13"/>
                <a:stretch>
                  <a:fillRect l="-963" t="-4103" r="-741" b="-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90393"/>
              </p:ext>
            </p:extLst>
          </p:nvPr>
        </p:nvGraphicFramePr>
        <p:xfrm>
          <a:off x="3042799" y="5837017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4" r:id="rId14" imgW="800100" imgH="228600" progId="Equation.DSMT4">
                  <p:embed/>
                </p:oleObj>
              </mc:Choice>
              <mc:Fallback>
                <p:oleObj r:id="rId14" imgW="8001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799" y="5837017"/>
                        <a:ext cx="160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291678"/>
              </p:ext>
            </p:extLst>
          </p:nvPr>
        </p:nvGraphicFramePr>
        <p:xfrm>
          <a:off x="5064963" y="5836622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5" r:id="rId16" imgW="749300" imgH="228600" progId="Equation.DSMT4">
                  <p:embed/>
                </p:oleObj>
              </mc:Choice>
              <mc:Fallback>
                <p:oleObj r:id="rId16" imgW="7493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963" y="5836622"/>
                        <a:ext cx="1498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Αντίστροφη ταχύτητα και </a:t>
            </a:r>
            <a:br>
              <a:rPr lang="el-GR" dirty="0" smtClean="0"/>
            </a:br>
            <a:r>
              <a:rPr lang="el-GR" dirty="0" smtClean="0"/>
              <a:t>επιτάχυνση (2/3)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26642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Για ρομπότ με λιγότερους από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2400" dirty="0" smtClean="0"/>
                  <a:t> βαθμούς ελευθερίας η Ιακωβιανή δεν αντιστρέφεται</a:t>
                </a:r>
              </a:p>
              <a:p>
                <a:r>
                  <a:rPr lang="el-GR" sz="2400" dirty="0" smtClean="0"/>
                  <a:t>Οι προηγούμενες εξισώσεις θα έχουν λύση αν και μόνο αν το διάνυσμα στο αριστερό μέρος της εξίσωσης βρίσκεται στο χώρο της Ιακωβιανής</a:t>
                </a:r>
              </a:p>
              <a:p>
                <a:r>
                  <a:rPr lang="el-GR" sz="2400" dirty="0" smtClean="0"/>
                  <a:t>Ένα διάνυσμα </a:t>
                </a:r>
                <a:r>
                  <a:rPr lang="en-US" sz="2400" dirty="0" smtClean="0"/>
                  <a:t>a</a:t>
                </a:r>
                <a:r>
                  <a:rPr lang="el-GR" sz="2400" dirty="0" smtClean="0"/>
                  <a:t> βρίσκεται στην περιοχή της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αν και μόνο αν</a:t>
                </a:r>
                <a:endParaRPr lang="en-US" sz="2400" dirty="0" smtClean="0"/>
              </a:p>
              <a:p>
                <a:endParaRPr lang="el-GR" sz="2400" dirty="0" smtClean="0"/>
              </a:p>
              <a:p>
                <a:endParaRPr lang="en-US" sz="1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2664296"/>
              </a:xfrm>
              <a:blipFill rotWithShape="0">
                <a:blip r:embed="rId5"/>
                <a:stretch>
                  <a:fillRect l="-963" t="-1831" r="-593" b="-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849310"/>
              </p:ext>
            </p:extLst>
          </p:nvPr>
        </p:nvGraphicFramePr>
        <p:xfrm>
          <a:off x="2743200" y="4356245"/>
          <a:ext cx="3657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2" r:id="rId6" imgW="1828800" imgH="254000" progId="Equation.DSMT4">
                  <p:embed/>
                </p:oleObj>
              </mc:Choice>
              <mc:Fallback>
                <p:oleObj r:id="rId6" imgW="18288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56245"/>
                        <a:ext cx="3657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0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Αντίστροφη ταχύτητα και </a:t>
            </a:r>
            <a:br>
              <a:rPr lang="el-GR" dirty="0" smtClean="0"/>
            </a:br>
            <a:r>
              <a:rPr lang="el-GR" dirty="0" smtClean="0"/>
              <a:t>επιτάχυνση (3/3)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518915"/>
              </p:ext>
            </p:extLst>
          </p:nvPr>
        </p:nvGraphicFramePr>
        <p:xfrm>
          <a:off x="3685851" y="3475793"/>
          <a:ext cx="1624894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2" r:id="rId5" imgW="812447" imgH="253890" progId="Equation.DSMT4">
                  <p:embed/>
                </p:oleObj>
              </mc:Choice>
              <mc:Fallback>
                <p:oleObj r:id="rId5" imgW="81244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5851" y="3475793"/>
                        <a:ext cx="1624894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266195"/>
              </p:ext>
            </p:extLst>
          </p:nvPr>
        </p:nvGraphicFramePr>
        <p:xfrm>
          <a:off x="3426222" y="1754619"/>
          <a:ext cx="215806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3" r:id="rId7" imgW="1079032" imgH="393529" progId="Equation.DSMT4">
                  <p:embed/>
                </p:oleObj>
              </mc:Choice>
              <mc:Fallback>
                <p:oleObj r:id="rId7" imgW="107903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222" y="1754619"/>
                        <a:ext cx="2158064" cy="78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4"/>
          <p:cNvSpPr txBox="1">
            <a:spLocks/>
          </p:cNvSpPr>
          <p:nvPr/>
        </p:nvSpPr>
        <p:spPr>
          <a:xfrm>
            <a:off x="464156" y="1417638"/>
            <a:ext cx="8229600" cy="49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Τότε η </a:t>
            </a:r>
            <a:r>
              <a:rPr lang="el-GR" sz="2400" dirty="0" smtClean="0"/>
              <a:t>εξίσωση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4"/>
              <p:cNvSpPr txBox="1">
                <a:spLocks/>
              </p:cNvSpPr>
              <p:nvPr/>
            </p:nvSpPr>
            <p:spPr>
              <a:xfrm>
                <a:off x="457200" y="2548667"/>
                <a:ext cx="8229600" cy="837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/>
                  <a:t>μπορεί να λυθεί ως προς τα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δεδομένου ότι η τάξη του επαυξημένου πίνακα </a:t>
                </a:r>
              </a:p>
            </p:txBody>
          </p:sp>
        </mc:Choice>
        <mc:Fallback>
          <p:sp>
            <p:nvSpPr>
              <p:cNvPr id="1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48667"/>
                <a:ext cx="8229600" cy="837193"/>
              </a:xfrm>
              <a:prstGeom prst="rect">
                <a:avLst/>
              </a:prstGeom>
              <a:blipFill rotWithShape="0">
                <a:blip r:embed="rId9"/>
                <a:stretch>
                  <a:fillRect t="-5839" r="-185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4"/>
          <p:cNvSpPr txBox="1">
            <a:spLocks/>
          </p:cNvSpPr>
          <p:nvPr/>
        </p:nvSpPr>
        <p:spPr>
          <a:xfrm>
            <a:off x="470506" y="4073506"/>
            <a:ext cx="8229600" cy="485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ε</a:t>
            </a:r>
            <a:r>
              <a:rPr lang="el-GR" sz="2400" dirty="0" smtClean="0"/>
              <a:t>ίναι ίση με την τάξη της Ιακωβιανής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953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 1.0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Τζες Αντώνιος. «Εισαγωγή στη Ρομποτική. </a:t>
            </a:r>
            <a:r>
              <a:rPr lang="el-GR" sz="2000" dirty="0" smtClean="0"/>
              <a:t>Κινηματική Ταχύτητας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eclass.upatras.gr/courses/EE662/index.php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Ιακωβιανή </a:t>
            </a:r>
            <a:r>
              <a:rPr lang="el-GR" dirty="0" smtClean="0"/>
              <a:t>μήτρα (1/3)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1780381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ρομπότ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 smtClean="0"/>
                  <a:t>-</a:t>
                </a:r>
                <a:r>
                  <a:rPr lang="el-GR" altLang="en-US" sz="2400" dirty="0" smtClean="0"/>
                  <a:t>βραχιόνων με μεταβλητές συνδέσμων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l-GR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sz="2400" dirty="0" smtClean="0"/>
              </a:p>
              <a:p>
                <a:r>
                  <a:rPr lang="el-GR" altLang="en-US" sz="2400" dirty="0" smtClean="0"/>
                  <a:t>Ορίζουμε τον μετασχηματισμό από το άκρο του ρομπότ στο σύστημα συντεταγμένων βάσης ως</a:t>
                </a:r>
                <a:endParaRPr lang="el-GR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1780381"/>
              </a:xfrm>
              <a:blipFill rotWithShape="0">
                <a:blip r:embed="rId4"/>
                <a:stretch>
                  <a:fillRect l="-963" t="-2740" b="-3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662236"/>
              </p:ext>
            </p:extLst>
          </p:nvPr>
        </p:nvGraphicFramePr>
        <p:xfrm>
          <a:off x="3035300" y="3337173"/>
          <a:ext cx="307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5" r:id="rId6" imgW="1536700" imgH="482600" progId="Equation.DSMT4">
                  <p:embed/>
                </p:oleObj>
              </mc:Choice>
              <mc:Fallback>
                <p:oleObj r:id="rId6" imgW="15367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3337173"/>
                        <a:ext cx="3073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" y="4302414"/>
                <a:ext cx="8229600" cy="17803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altLang="en-US" sz="2400" dirty="0" smtClean="0"/>
                  <a:t>Κάθως το ρομπότ κινείται, οι μεταβλητές των συνδέσμων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η θέση του άκρου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και ο προσανατολισμός του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θα είναι συναρτήσεις του χρόνου </a:t>
                </a:r>
                <a:endParaRPr lang="el-GR" altLang="en-US" sz="24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02414"/>
                <a:ext cx="8229600" cy="1780381"/>
              </a:xfrm>
              <a:prstGeom prst="rect">
                <a:avLst/>
              </a:prstGeom>
              <a:blipFill rotWithShape="0">
                <a:blip r:embed="rId8"/>
                <a:stretch>
                  <a:fillRect l="-963" t="-274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9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244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</a:t>
            </a:r>
            <a:r>
              <a:rPr lang="en-US" sz="1800" dirty="0" smtClean="0"/>
              <a:t>Creative Commons</a:t>
            </a:r>
            <a:r>
              <a:rPr lang="el-GR" sz="1800" dirty="0" smtClean="0"/>
              <a:t> </a:t>
            </a:r>
            <a:r>
              <a:rPr lang="el-GR" sz="1800" dirty="0"/>
              <a:t>Αναφορά,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800" dirty="0" smtClean="0"/>
              <a:t>κ.λπ</a:t>
            </a:r>
            <a:r>
              <a:rPr lang="el-GR" sz="1800" dirty="0"/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</a:t>
            </a:r>
            <a:r>
              <a:rPr lang="el-GR" dirty="0" smtClean="0"/>
              <a:t>creativecommons.org/licenses/by-sa/4.0</a:t>
            </a:r>
            <a:r>
              <a:rPr lang="el-GR" dirty="0"/>
              <a:t>/ </a:t>
            </a:r>
            <a:endParaRPr lang="en-US" dirty="0" smtClean="0"/>
          </a:p>
          <a:p>
            <a:endParaRPr lang="el-GR" dirty="0" smtClean="0"/>
          </a:p>
          <a:p>
            <a:pPr algn="just"/>
            <a:r>
              <a:rPr lang="el-GR" b="1" dirty="0"/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b="1" dirty="0"/>
              <a:t>Μοιραστείτε</a:t>
            </a:r>
            <a:r>
              <a:rPr lang="el-GR" dirty="0"/>
              <a:t> — αντιγράψετε και αναδιανέμετε το υλικό</a:t>
            </a:r>
          </a:p>
          <a:p>
            <a:pPr algn="just"/>
            <a:r>
              <a:rPr lang="el-GR" b="1" dirty="0"/>
              <a:t>Προσαρμόστε</a:t>
            </a:r>
            <a:r>
              <a:rPr lang="el-GR" dirty="0"/>
              <a:t> — αναμείξτε, τροποποιήστε και δημιουργήστε πάνω στο υλικό για κάθε σκοπό</a:t>
            </a:r>
            <a:r>
              <a:rPr lang="el-GR" b="1" dirty="0"/>
              <a:t> </a:t>
            </a:r>
          </a:p>
          <a:p>
            <a:pPr algn="just"/>
            <a:r>
              <a:rPr lang="el-GR" b="1" dirty="0"/>
              <a:t>Υπό τους ακόλουθους όρους:</a:t>
            </a:r>
          </a:p>
          <a:p>
            <a:pPr algn="just"/>
            <a:r>
              <a:rPr lang="el-GR" b="1" dirty="0"/>
              <a:t>Αναφορά Δημιουργού</a:t>
            </a:r>
            <a:r>
              <a:rPr lang="el-GR" dirty="0"/>
              <a:t> — Θα πρέπει να καταχωρίσετε αναφορά στο δημιουργό , με σύνδεσμο της άδειας</a:t>
            </a:r>
          </a:p>
          <a:p>
            <a:pPr algn="just"/>
            <a:r>
              <a:rPr lang="el-GR" b="1" dirty="0"/>
              <a:t>Παρόμοια Διανομή</a:t>
            </a:r>
            <a:r>
              <a:rPr lang="el-GR" dirty="0"/>
              <a:t> — Αν αναμείξετε, τροποποιήσετε, ή δημιουργήσετε πάνω στο υλικό, πρέπει να διανείμετε τις δικές σας συνεισφορές υπό την ίδια άδεια όπως και το </a:t>
            </a:r>
            <a:r>
              <a:rPr lang="el-GR" dirty="0" smtClean="0"/>
              <a:t>πρωτότυπο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235" y="2132856"/>
            <a:ext cx="267553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08" y="908719"/>
                <a:ext cx="8856984" cy="581116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GR" sz="1400" dirty="0" smtClean="0"/>
                  <a:t>Το </a:t>
                </a:r>
                <a:r>
                  <a:rPr lang="el-GR" sz="1400" dirty="0"/>
                  <a:t>Έργο αυτό κάνει χρήση των ακόλουθων έργων:</a:t>
                </a:r>
              </a:p>
              <a:p>
                <a:pPr marL="0" indent="0">
                  <a:buNone/>
                </a:pPr>
                <a:r>
                  <a:rPr lang="el-GR" sz="1400" b="1" dirty="0" smtClean="0"/>
                  <a:t>Εικόνες/Σχήματα/Διαγράμματα</a:t>
                </a:r>
                <a:r>
                  <a:rPr lang="en-US" sz="1400" b="1" dirty="0" smtClean="0"/>
                  <a:t>/</a:t>
                </a:r>
                <a:r>
                  <a:rPr lang="el-GR" sz="1400" b="1" dirty="0" smtClean="0"/>
                  <a:t>Φωτογραφίες</a:t>
                </a:r>
              </a:p>
              <a:p>
                <a:pPr marL="0" indent="0">
                  <a:buNone/>
                </a:pPr>
                <a:r>
                  <a:rPr lang="el-GR" sz="1400" dirty="0" smtClean="0">
                    <a:solidFill>
                      <a:srgbClr val="FF0000"/>
                    </a:solidFill>
                  </a:rPr>
                  <a:t>Εικόνα 1: </a:t>
                </a:r>
                <a:r>
                  <a:rPr lang="el-GR" altLang="en-US" sz="1400" dirty="0"/>
                  <a:t>Κίνηση </a:t>
                </a:r>
                <a:r>
                  <a:rPr lang="el-GR" altLang="en-US" sz="1400" dirty="0"/>
                  <a:t>του άκρου του ρομπότ </a:t>
                </a:r>
                <a:r>
                  <a:rPr lang="el-GR" altLang="en-US" sz="1400" dirty="0"/>
                  <a:t>ως </a:t>
                </a:r>
                <a:r>
                  <a:rPr lang="el-GR" altLang="en-US" sz="1400" dirty="0"/>
                  <a:t>αποτέλεσμα της κίνησης του </a:t>
                </a:r>
                <a:r>
                  <a:rPr lang="el-GR" altLang="en-US" sz="1400" dirty="0"/>
                  <a:t>βραχίονα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altLang="en-US" sz="1400" dirty="0" smtClean="0"/>
                  <a:t>, </a:t>
                </a:r>
                <a:r>
                  <a:rPr lang="el-GR" sz="1400" dirty="0" smtClean="0"/>
                  <a:t>Ίδιο έργο</a:t>
                </a:r>
              </a:p>
              <a:p>
                <a:pPr marL="0" indent="0">
                  <a:buNone/>
                </a:pPr>
                <a:r>
                  <a:rPr lang="el-GR" sz="1400" dirty="0" smtClean="0">
                    <a:solidFill>
                      <a:srgbClr val="FF0000"/>
                    </a:solidFill>
                  </a:rPr>
                  <a:t>Εικόνα 2: </a:t>
                </a:r>
                <a:r>
                  <a:rPr lang="el-GR" altLang="en-US" sz="1400" dirty="0"/>
                  <a:t>Ρομποτικός βραχίονας 2 βαθμών </a:t>
                </a:r>
                <a:r>
                  <a:rPr lang="el-GR" altLang="en-US" sz="1400" dirty="0" smtClean="0"/>
                  <a:t>ελευθερίας,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Robot Modeling and</a:t>
                </a:r>
                <a:r>
                  <a:rPr lang="el-GR" sz="1400" dirty="0"/>
                  <a:t> </a:t>
                </a:r>
                <a:r>
                  <a:rPr lang="en-US" sz="1400" dirty="0"/>
                  <a:t>Control</a:t>
                </a:r>
                <a:r>
                  <a:rPr lang="el-GR" sz="1400" dirty="0"/>
                  <a:t>, </a:t>
                </a:r>
                <a:r>
                  <a:rPr lang="en-US" sz="1400" dirty="0"/>
                  <a:t>Mark W. Spong, Seth Hutchinson, and M. Vidyasagar</a:t>
                </a:r>
                <a:r>
                  <a:rPr lang="el-GR" sz="1400" dirty="0"/>
                  <a:t>, </a:t>
                </a:r>
                <a:r>
                  <a:rPr lang="en-US" sz="1400" dirty="0"/>
                  <a:t>John Wiley &amp; Sons, 2005</a:t>
                </a:r>
                <a:endParaRPr lang="el-GR" sz="1400" dirty="0" smtClean="0"/>
              </a:p>
              <a:p>
                <a:pPr marL="0" indent="0">
                  <a:buNone/>
                </a:pPr>
                <a:r>
                  <a:rPr lang="el-GR" sz="1400" dirty="0" smtClean="0">
                    <a:solidFill>
                      <a:srgbClr val="FF0000"/>
                    </a:solidFill>
                  </a:rPr>
                  <a:t>Εικόνα </a:t>
                </a:r>
                <a:r>
                  <a:rPr lang="el-GR" sz="1400" dirty="0" smtClean="0">
                    <a:solidFill>
                      <a:srgbClr val="FF0000"/>
                    </a:solidFill>
                  </a:rPr>
                  <a:t>3: </a:t>
                </a:r>
                <a:r>
                  <a:rPr lang="el-GR" altLang="en-US" sz="1400" dirty="0"/>
                  <a:t>Εικόνα 3: Ρομποτικός βραχίονας </a:t>
                </a:r>
                <a:r>
                  <a:rPr lang="en-US" altLang="en-US" sz="1400" dirty="0" smtClean="0"/>
                  <a:t>Stanford</a:t>
                </a:r>
                <a:r>
                  <a:rPr lang="el-GR" altLang="en-US" sz="1400" dirty="0" smtClean="0"/>
                  <a:t>, </a:t>
                </a:r>
                <a:r>
                  <a:rPr lang="en-US" sz="1400" dirty="0"/>
                  <a:t>, Redesigned Figure, Original is a available on the web at the Internet Archive, </a:t>
                </a:r>
                <a:r>
                  <a:rPr lang="en-US" sz="1400" dirty="0">
                    <a:hlinkClick r:id="rId3"/>
                  </a:rPr>
                  <a:t>http://</a:t>
                </a:r>
                <a:r>
                  <a:rPr lang="en-US" sz="1400" dirty="0" smtClean="0">
                    <a:hlinkClick r:id="rId3"/>
                  </a:rPr>
                  <a:t>pwsz.home.pl/kuczewski/robotyka/wyklad6_rob.pdf</a:t>
                </a:r>
                <a:endParaRPr lang="en-US" sz="1400" dirty="0"/>
              </a:p>
              <a:p>
                <a:pPr marL="0" indent="0">
                  <a:buNone/>
                </a:pPr>
                <a:r>
                  <a:rPr lang="el-GR" sz="1400" dirty="0" smtClean="0">
                    <a:solidFill>
                      <a:srgbClr val="FF0000"/>
                    </a:solidFill>
                  </a:rPr>
                  <a:t>Εικόνα </a:t>
                </a:r>
                <a:r>
                  <a:rPr lang="el-GR" sz="1400" dirty="0">
                    <a:solidFill>
                      <a:srgbClr val="FF0000"/>
                    </a:solidFill>
                  </a:rPr>
                  <a:t>4</a:t>
                </a:r>
                <a:r>
                  <a:rPr lang="el-GR" sz="14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1400" dirty="0"/>
                  <a:t>Singularities</a:t>
                </a:r>
                <a:r>
                  <a:rPr lang="el-GR" sz="1400" dirty="0"/>
                  <a:t> ρομποτικού</a:t>
                </a:r>
                <a:r>
                  <a:rPr lang="en-US" sz="1400" dirty="0"/>
                  <a:t> </a:t>
                </a:r>
                <a:r>
                  <a:rPr lang="el-GR" sz="1400" dirty="0" smtClean="0"/>
                  <a:t>καρπού</a:t>
                </a:r>
                <a:r>
                  <a:rPr lang="en-US" sz="1400" dirty="0"/>
                  <a:t>,</a:t>
                </a:r>
                <a:r>
                  <a:rPr lang="el-GR" sz="1400" dirty="0"/>
                  <a:t> Ίδιο </a:t>
                </a:r>
                <a:r>
                  <a:rPr lang="el-GR" sz="1400" dirty="0" smtClean="0"/>
                  <a:t>έργο</a:t>
                </a:r>
                <a:endParaRPr lang="el-GR" sz="1400" dirty="0" smtClean="0"/>
              </a:p>
              <a:p>
                <a:pPr marL="0" indent="0">
                  <a:buNone/>
                </a:pPr>
                <a:r>
                  <a:rPr lang="el-GR" sz="1400" dirty="0" smtClean="0">
                    <a:solidFill>
                      <a:srgbClr val="FF0000"/>
                    </a:solidFill>
                  </a:rPr>
                  <a:t>Εικόνα 5:</a:t>
                </a:r>
                <a:r>
                  <a:rPr lang="el-GR" sz="1400" dirty="0" smtClean="0"/>
                  <a:t> </a:t>
                </a:r>
                <a:r>
                  <a:rPr lang="el-GR" sz="1400" dirty="0"/>
                  <a:t>Ρομποτικό </a:t>
                </a:r>
                <a:r>
                  <a:rPr lang="el-GR" sz="1400" dirty="0" smtClean="0"/>
                  <a:t>χέρι</a:t>
                </a:r>
                <a:r>
                  <a:rPr lang="en-US" sz="1400" dirty="0" smtClean="0"/>
                  <a:t>,</a:t>
                </a:r>
                <a:r>
                  <a:rPr lang="el-GR" sz="1400" dirty="0" smtClean="0"/>
                  <a:t> </a:t>
                </a:r>
                <a:r>
                  <a:rPr lang="el-GR" sz="1400" dirty="0"/>
                  <a:t>Ίδιο </a:t>
                </a:r>
                <a:r>
                  <a:rPr lang="el-GR" sz="1400" dirty="0" smtClean="0"/>
                  <a:t>έργο</a:t>
                </a:r>
              </a:p>
              <a:p>
                <a:pPr marL="0" indent="0">
                  <a:buNone/>
                </a:pPr>
                <a:r>
                  <a:rPr lang="el-GR" sz="1400" dirty="0" smtClean="0">
                    <a:solidFill>
                      <a:srgbClr val="FF0000"/>
                    </a:solidFill>
                  </a:rPr>
                  <a:t>Εικόνα 6: </a:t>
                </a:r>
                <a:r>
                  <a:rPr lang="en-US" sz="1400" dirty="0"/>
                  <a:t>Singularities </a:t>
                </a:r>
                <a:r>
                  <a:rPr lang="el-GR" sz="1400" dirty="0"/>
                  <a:t>του ρομπότ με </a:t>
                </a:r>
                <a:r>
                  <a:rPr lang="el-GR" sz="1400" dirty="0" smtClean="0"/>
                  <a:t>αγκώνα</a:t>
                </a:r>
                <a:r>
                  <a:rPr lang="en-US" sz="1400" dirty="0"/>
                  <a:t>,</a:t>
                </a:r>
                <a:r>
                  <a:rPr lang="el-GR" sz="1400" dirty="0"/>
                  <a:t> Ίδιο </a:t>
                </a:r>
                <a:r>
                  <a:rPr lang="el-GR" sz="1400" dirty="0" smtClean="0"/>
                  <a:t>έργο</a:t>
                </a:r>
                <a:endParaRPr lang="en-US" sz="1400" dirty="0" smtClean="0"/>
              </a:p>
              <a:p>
                <a:pPr marL="0" indent="0">
                  <a:buNone/>
                </a:pPr>
                <a:r>
                  <a:rPr lang="el-GR" sz="1400" dirty="0" smtClean="0">
                    <a:solidFill>
                      <a:srgbClr val="FF0000"/>
                    </a:solidFill>
                  </a:rPr>
                  <a:t>Εικόνα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7</a:t>
                </a:r>
                <a:r>
                  <a:rPr lang="el-GR" sz="1400" dirty="0" smtClean="0">
                    <a:solidFill>
                      <a:srgbClr val="FF0000"/>
                    </a:solidFill>
                  </a:rPr>
                  <a:t>:</a:t>
                </a:r>
                <a:r>
                  <a:rPr lang="el-GR" sz="1400" dirty="0" smtClean="0"/>
                  <a:t> </a:t>
                </a:r>
                <a:r>
                  <a:rPr lang="en-US" sz="1400" dirty="0"/>
                  <a:t>Singularities </a:t>
                </a:r>
                <a:r>
                  <a:rPr lang="el-GR" sz="1400" dirty="0"/>
                  <a:t>του ρομπότ με αγκώνα με μετατοπίσεις (αριστερά) και χωρίς μετατοπίσεις (δεξιά)</a:t>
                </a:r>
                <a:r>
                  <a:rPr lang="en-US" sz="1400" dirty="0" smtClean="0"/>
                  <a:t>,</a:t>
                </a:r>
                <a:r>
                  <a:rPr lang="el-GR" sz="1400" dirty="0" smtClean="0"/>
                  <a:t> </a:t>
                </a:r>
                <a:r>
                  <a:rPr lang="el-GR" sz="1400" dirty="0" smtClean="0"/>
                  <a:t>Ίδιο </a:t>
                </a:r>
                <a:r>
                  <a:rPr lang="el-GR" sz="1400" dirty="0" smtClean="0"/>
                  <a:t>έργο</a:t>
                </a:r>
                <a:endParaRPr lang="el-GR" sz="1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08" y="908719"/>
                <a:ext cx="8856984" cy="5811165"/>
              </a:xfrm>
              <a:blipFill rotWithShape="0">
                <a:blip r:embed="rId4"/>
                <a:stretch>
                  <a:fillRect l="-207" t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525344"/>
            <a:ext cx="80682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Ιακωβιανή </a:t>
            </a:r>
            <a:r>
              <a:rPr lang="el-GR" dirty="0" smtClean="0"/>
              <a:t>μήτρα (2/3)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1780381"/>
              </a:xfrm>
            </p:spPr>
            <p:txBody>
              <a:bodyPr>
                <a:normAutofit/>
              </a:bodyPr>
              <a:lstStyle/>
              <a:p>
                <a:r>
                  <a:rPr lang="el-GR" altLang="en-US" sz="2400" dirty="0" smtClean="0"/>
                  <a:t>Στόχος μας είναι να συνδέσουμε την γραμμική και γωνιακή ταχύτητα του άκρου του ρομπότ με το διάνυσμα των ταχυτήτων των συνδέσμων</a:t>
                </a:r>
                <a:endParaRPr lang="en-US" altLang="en-US" sz="2400" dirty="0" smtClean="0"/>
              </a:p>
              <a:p>
                <a:r>
                  <a:rPr lang="el-GR" altLang="en-US" sz="2400" dirty="0" smtClean="0"/>
                  <a:t>Ορίζουμε το διάνυσμα γωνιακής ταχύτητας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ως</a:t>
                </a:r>
                <a:endParaRPr lang="el-GR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1780381"/>
              </a:xfrm>
              <a:blipFill rotWithShape="0">
                <a:blip r:embed="rId4"/>
                <a:stretch>
                  <a:fillRect l="-963" t="-2740" b="-3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302415"/>
            <a:ext cx="8229600" cy="49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altLang="en-US" sz="2400" dirty="0"/>
              <a:t>κ</a:t>
            </a:r>
            <a:r>
              <a:rPr lang="el-GR" altLang="en-US" sz="2400" dirty="0" smtClean="0"/>
              <a:t>αι το διάνυσμα γραμμικής ταχύτητας ως</a:t>
            </a:r>
            <a:endParaRPr lang="el-GR" altLang="en-US" sz="2400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24" y="3522674"/>
            <a:ext cx="2158064" cy="4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266508"/>
              </p:ext>
            </p:extLst>
          </p:nvPr>
        </p:nvGraphicFramePr>
        <p:xfrm>
          <a:off x="4096565" y="4907133"/>
          <a:ext cx="96478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1" r:id="rId7" imgW="482391" imgH="253890" progId="Equation.DSMT4">
                  <p:embed/>
                </p:oleObj>
              </mc:Choice>
              <mc:Fallback>
                <p:oleObj r:id="rId7" imgW="482391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565" y="4907133"/>
                        <a:ext cx="964782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6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Ιακωβιανή </a:t>
            </a:r>
            <a:r>
              <a:rPr lang="el-GR" dirty="0" smtClean="0"/>
              <a:t>μήτρα (3/3)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altLang="en-US" sz="2400" dirty="0" smtClean="0"/>
              <a:t>Επιθυμούμε να προσδιορίσουμε σχέσεις της μορφής</a:t>
            </a:r>
            <a:endParaRPr lang="el-GR" altLang="en-US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004748"/>
              </p:ext>
            </p:extLst>
          </p:nvPr>
        </p:nvGraphicFramePr>
        <p:xfrm>
          <a:off x="3059831" y="2175043"/>
          <a:ext cx="109172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5" r:id="rId5" imgW="545863" imgH="241195" progId="Equation.DSMT4">
                  <p:embed/>
                </p:oleObj>
              </mc:Choice>
              <mc:Fallback>
                <p:oleObj r:id="rId5" imgW="545863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1" y="2175043"/>
                        <a:ext cx="1091726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74068"/>
              </p:ext>
            </p:extLst>
          </p:nvPr>
        </p:nvGraphicFramePr>
        <p:xfrm>
          <a:off x="4355976" y="2175043"/>
          <a:ext cx="121867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6" r:id="rId7" imgW="609336" imgH="241195" progId="Equation.DSMT4">
                  <p:embed/>
                </p:oleObj>
              </mc:Choice>
              <mc:Fallback>
                <p:oleObj r:id="rId7" imgW="609336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175043"/>
                        <a:ext cx="1218672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70506" y="2771627"/>
                <a:ext cx="8229600" cy="10174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altLang="en-US" sz="2400" dirty="0"/>
                  <a:t>ό</a:t>
                </a:r>
                <a:r>
                  <a:rPr lang="el-GR" altLang="en-US" sz="2400" dirty="0" smtClean="0"/>
                  <a:t>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l-GR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el-GR" altLang="en-US" sz="2400" dirty="0" smtClean="0"/>
                  <a:t> είναι </a:t>
                </a:r>
                <a14:m>
                  <m:oMath xmlns:m="http://schemas.openxmlformats.org/officeDocument/2006/math">
                    <m:r>
                      <a:rPr lang="el-GR" alt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l-GR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πίνακες</a:t>
                </a:r>
              </a:p>
              <a:p>
                <a:r>
                  <a:rPr lang="el-GR" altLang="en-US" sz="2400" dirty="0" smtClean="0"/>
                  <a:t>Οι πιο πάνω σχέσεις μπορούν να γραφούν μαζί ως</a:t>
                </a:r>
                <a:endParaRPr lang="el-GR" altLang="en-US" sz="240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2771627"/>
                <a:ext cx="8229600" cy="1017414"/>
              </a:xfrm>
              <a:prstGeom prst="rect">
                <a:avLst/>
              </a:prstGeom>
              <a:blipFill rotWithShape="0">
                <a:blip r:embed="rId9"/>
                <a:stretch>
                  <a:fillRect l="-963" t="-4790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078498"/>
              </p:ext>
            </p:extLst>
          </p:nvPr>
        </p:nvGraphicFramePr>
        <p:xfrm>
          <a:off x="3835400" y="3903235"/>
          <a:ext cx="1473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7" r:id="rId10" imgW="736600" imgH="482600" progId="Equation.DSMT4">
                  <p:embed/>
                </p:oleObj>
              </mc:Choice>
              <mc:Fallback>
                <p:oleObj r:id="rId10" imgW="7366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903235"/>
                        <a:ext cx="1473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70506" y="4982629"/>
                <a:ext cx="8229600" cy="12546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altLang="en-US" sz="2400" dirty="0" smtClean="0"/>
                  <a:t>όπου ο πίνακας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δίνεται από τη σχέση:</a:t>
                </a:r>
              </a:p>
              <a:p>
                <a:pPr marL="400050" lvl="1" indent="0">
                  <a:buNone/>
                </a:pPr>
                <a:r>
                  <a:rPr lang="el-GR" altLang="en-US" sz="2400" dirty="0" smtClean="0"/>
                  <a:t>(</a:t>
                </a:r>
                <a:r>
                  <a:rPr lang="el-GR" altLang="en-US" sz="2400" b="1" dirty="0" smtClean="0"/>
                  <a:t>Ιακωβιανή</a:t>
                </a:r>
                <a:r>
                  <a:rPr lang="el-GR" altLang="en-US" sz="2400" dirty="0" smtClean="0"/>
                  <a:t> του ρομπότ)</a:t>
                </a: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4982629"/>
                <a:ext cx="8229600" cy="1254683"/>
              </a:xfrm>
              <a:prstGeom prst="rect">
                <a:avLst/>
              </a:prstGeom>
              <a:blipFill rotWithShape="0">
                <a:blip r:embed="rId12"/>
                <a:stretch>
                  <a:fillRect t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32836"/>
              </p:ext>
            </p:extLst>
          </p:nvPr>
        </p:nvGraphicFramePr>
        <p:xfrm>
          <a:off x="6156176" y="4538730"/>
          <a:ext cx="1397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8" r:id="rId13" imgW="698500" imgH="711200" progId="Equation.DSMT4">
                  <p:embed/>
                </p:oleObj>
              </mc:Choice>
              <mc:Fallback>
                <p:oleObj r:id="rId13" imgW="698500" imgH="71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538730"/>
                        <a:ext cx="13970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7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Γωνιακή </a:t>
            </a:r>
            <a:r>
              <a:rPr lang="el-GR" dirty="0" smtClean="0"/>
              <a:t>ταχύτητα (1/2)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68052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Οι γωνιακές ταχύτητες μπορούν να προστεθούν διανυσματικά εφόσον είναι εκφρασμένες σε κοινό σύστημα συντεταγμένων</a:t>
                </a:r>
              </a:p>
              <a:p>
                <a:r>
                  <a:rPr lang="en-US" sz="2400" dirty="0" smtClean="0"/>
                  <a:t>H </a:t>
                </a:r>
                <a:r>
                  <a:rPr lang="el-GR" sz="2400" dirty="0" smtClean="0"/>
                  <a:t>γωνιακή ταχύτητα του άκρου του ρομπότ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προσδιορίζεται εκφράζοντας τη γωνιακή ταχύτητα κάθε βραχίονα ως προς το σύστημα συντεταγμένων βάσης και αθροίζοντας τις ταχύτητες αυτές</a:t>
                </a:r>
              </a:p>
              <a:p>
                <a:r>
                  <a:rPr lang="el-GR" sz="2400" dirty="0" smtClean="0"/>
                  <a:t>Αν 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400" dirty="0" smtClean="0"/>
                  <a:t>-οστός σύνδεσμος είναι περιστροφικός ως προς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τότε η γωνιακή του ταχύτητα εκφρασμένη στο σύστημα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από τη σχέση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l-GR" sz="2400" dirty="0" smtClean="0"/>
              </a:p>
              <a:p>
                <a:r>
                  <a:rPr lang="el-GR" sz="2400" dirty="0" smtClean="0"/>
                  <a:t>Αν 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400" dirty="0"/>
                  <a:t>-οστός σύνδεσμος είναι </a:t>
                </a:r>
                <a:r>
                  <a:rPr lang="el-GR" sz="2400" dirty="0" smtClean="0"/>
                  <a:t>προσματικός τότε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680520"/>
              </a:xfrm>
              <a:blipFill rotWithShape="0">
                <a:blip r:embed="rId4"/>
                <a:stretch>
                  <a:fillRect l="-963" t="-1042" r="-1111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8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Γωνιακή </a:t>
            </a:r>
            <a:r>
              <a:rPr lang="el-GR" dirty="0" smtClean="0"/>
              <a:t>ταχύτητα (2/2)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συνολική γωνιακή ταχύτητα δίνεται από τη σχέση</a:t>
            </a:r>
            <a:endParaRPr lang="el-GR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218258"/>
              </p:ext>
            </p:extLst>
          </p:nvPr>
        </p:nvGraphicFramePr>
        <p:xfrm>
          <a:off x="1399498" y="2059431"/>
          <a:ext cx="619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2" r:id="rId5" imgW="3098800" imgH="431800" progId="Equation.DSMT4">
                  <p:embed/>
                </p:oleObj>
              </mc:Choice>
              <mc:Fallback>
                <p:oleObj r:id="rId5" imgW="30988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498" y="2059431"/>
                        <a:ext cx="6197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39715"/>
            <a:ext cx="1397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 txBox="1">
                <a:spLocks/>
              </p:cNvSpPr>
              <p:nvPr/>
            </p:nvSpPr>
            <p:spPr>
              <a:xfrm>
                <a:off x="457200" y="2856908"/>
                <a:ext cx="8229600" cy="25883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                      είναι το μοναδιαίο διάνυσμα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l-GR" sz="2400" dirty="0" smtClean="0"/>
                  <a:t> του συστήματος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εκφρασμένο στο σύστημα βάσης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ίσο με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sz="2400" dirty="0" smtClean="0"/>
                  <a:t> αν ο σύνδεσμος είναι περιστροφικός και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αν είναι πρισματικός</a:t>
                </a:r>
              </a:p>
              <a:p>
                <a:r>
                  <a:rPr lang="el-GR" sz="2400" dirty="0" smtClean="0"/>
                  <a:t>Ισχύει ότι                                 και το κάτω μισό της Ιακωβιανής δίνεται από τη σχέση</a:t>
                </a:r>
                <a:endParaRPr lang="el-GR" sz="2400" dirty="0"/>
              </a:p>
            </p:txBody>
          </p:sp>
        </mc:Choice>
        <mc:Fallback xmlns="">
          <p:sp>
            <p:nvSpPr>
              <p:cNvPr id="1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56908"/>
                <a:ext cx="8229600" cy="2588316"/>
              </a:xfrm>
              <a:prstGeom prst="rect">
                <a:avLst/>
              </a:prstGeom>
              <a:blipFill rotWithShape="0">
                <a:blip r:embed="rId8"/>
                <a:stretch>
                  <a:fillRect l="-96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20887"/>
              </p:ext>
            </p:extLst>
          </p:nvPr>
        </p:nvGraphicFramePr>
        <p:xfrm>
          <a:off x="2195736" y="4458778"/>
          <a:ext cx="205650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3" r:id="rId9" imgW="1028254" imgH="241195" progId="Equation.DSMT4">
                  <p:embed/>
                </p:oleObj>
              </mc:Choice>
              <mc:Fallback>
                <p:oleObj r:id="rId9" imgW="1028254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458778"/>
                        <a:ext cx="2056508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13540"/>
              </p:ext>
            </p:extLst>
          </p:nvPr>
        </p:nvGraphicFramePr>
        <p:xfrm>
          <a:off x="3134866" y="5492080"/>
          <a:ext cx="248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4" r:id="rId11" imgW="1244600" imgH="228600" progId="Equation.DSMT4">
                  <p:embed/>
                </p:oleObj>
              </mc:Choice>
              <mc:Fallback>
                <p:oleObj r:id="rId11" imgW="12446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866" y="5492080"/>
                        <a:ext cx="2489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5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Γραμμική </a:t>
            </a:r>
            <a:r>
              <a:rPr lang="el-GR" dirty="0" smtClean="0"/>
              <a:t>ταχύτητα (1/5)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γραμμική ταχύτητα δίνεται ως</a:t>
            </a:r>
            <a:endParaRPr lang="en-US" sz="2400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459583"/>
              </p:ext>
            </p:extLst>
          </p:nvPr>
        </p:nvGraphicFramePr>
        <p:xfrm>
          <a:off x="3570893" y="2060849"/>
          <a:ext cx="20161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5" name="Equation" r:id="rId5" imgW="939800" imgH="457200" progId="Equation.DSMT4">
                  <p:embed/>
                </p:oleObj>
              </mc:Choice>
              <mc:Fallback>
                <p:oleObj name="Equation" r:id="rId5" imgW="939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893" y="2060849"/>
                        <a:ext cx="2016125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77290"/>
              </p:ext>
            </p:extLst>
          </p:nvPr>
        </p:nvGraphicFramePr>
        <p:xfrm>
          <a:off x="1259632" y="3596848"/>
          <a:ext cx="220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6" r:id="rId7" imgW="1104900" imgH="241300" progId="Equation.DSMT4">
                  <p:embed/>
                </p:oleObj>
              </mc:Choice>
              <mc:Fallback>
                <p:oleObj r:id="rId7" imgW="11049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596848"/>
                        <a:ext cx="2209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344627"/>
              </p:ext>
            </p:extLst>
          </p:nvPr>
        </p:nvGraphicFramePr>
        <p:xfrm>
          <a:off x="1259632" y="4166248"/>
          <a:ext cx="274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7" r:id="rId9" imgW="1371600" imgH="508000" progId="Equation.DSMT4">
                  <p:embed/>
                </p:oleObj>
              </mc:Choice>
              <mc:Fallback>
                <p:oleObj r:id="rId9" imgW="13716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166248"/>
                        <a:ext cx="27432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79292"/>
            <a:ext cx="1269450" cy="91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70506" y="3038749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/>
              <a:t>Περίπτωση 1:</a:t>
            </a:r>
            <a:r>
              <a:rPr lang="el-GR" sz="2400" dirty="0" smtClean="0"/>
              <a:t> πρισματικός βραχίονας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9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1316</Words>
  <Application>Microsoft Office PowerPoint</Application>
  <PresentationFormat>On-screen Show (4:3)</PresentationFormat>
  <Paragraphs>250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MS PGothic</vt:lpstr>
      <vt:lpstr>Arial</vt:lpstr>
      <vt:lpstr>Calibri</vt:lpstr>
      <vt:lpstr>Cambria Math</vt:lpstr>
      <vt:lpstr>Wingdings</vt:lpstr>
      <vt:lpstr>Θέμα του Office</vt:lpstr>
      <vt:lpstr>Equation.DSMT4</vt:lpstr>
      <vt:lpstr>Equation</vt:lpstr>
      <vt:lpstr>Document</vt:lpstr>
      <vt:lpstr>Εισαγωγή στη Ρομποτική</vt:lpstr>
      <vt:lpstr>Σκοποί  ενότητας</vt:lpstr>
      <vt:lpstr>Περιεχόμενα ενότητας</vt:lpstr>
      <vt:lpstr>Ιακωβιανή μήτρα (1/3)</vt:lpstr>
      <vt:lpstr>Ιακωβιανή μήτρα (2/3)</vt:lpstr>
      <vt:lpstr>Ιακωβιανή μήτρα (3/3)</vt:lpstr>
      <vt:lpstr>Γωνιακή ταχύτητα (1/2)</vt:lpstr>
      <vt:lpstr>Γωνιακή ταχύτητα (2/2)</vt:lpstr>
      <vt:lpstr>Γραμμική ταχύτητα (1/5)</vt:lpstr>
      <vt:lpstr>Γραμμική ταχύτητα (2/5)</vt:lpstr>
      <vt:lpstr>Γραμμική ταχύτητα (3/5)</vt:lpstr>
      <vt:lpstr>Γραμμική ταχύτητα (4/5)</vt:lpstr>
      <vt:lpstr>Γραμμική ταχύτητα (5/5)</vt:lpstr>
      <vt:lpstr>Ολική Ιακωβιανή</vt:lpstr>
      <vt:lpstr>Παράδειγμα 5.1 (1/2)</vt:lpstr>
      <vt:lpstr>Παράδειγμα 5.1 (2/2) </vt:lpstr>
      <vt:lpstr>Παράδειγμα 5.2 (1/4)</vt:lpstr>
      <vt:lpstr>Παράδειγμα 5.2 (2/4)</vt:lpstr>
      <vt:lpstr>Παράδειγμα 5.2 (3/4)</vt:lpstr>
      <vt:lpstr>Παράδειγμα 5.2 (4/4)</vt:lpstr>
      <vt:lpstr>Ιδιάζουσες καταστάσεις</vt:lpstr>
      <vt:lpstr>Παράδειγμα 5.3</vt:lpstr>
      <vt:lpstr>Απόζευξη των singularities (1/9)</vt:lpstr>
      <vt:lpstr>Απόζευξη των singularities (2/9)</vt:lpstr>
      <vt:lpstr>Απόζευξη των singularities (3/9)</vt:lpstr>
      <vt:lpstr>Απόζευξη των singularities (4/9)</vt:lpstr>
      <vt:lpstr>Απόζευξη των singularities (5/9)</vt:lpstr>
      <vt:lpstr>Απόζευξη των singularities (6/9)</vt:lpstr>
      <vt:lpstr>Απόζευξη των singularities (7/9)</vt:lpstr>
      <vt:lpstr>Απόζευξη των singularities (8/9)</vt:lpstr>
      <vt:lpstr>Απόζευξη των singularities (9/9)</vt:lpstr>
      <vt:lpstr>Αντίστροφη ταχύτητα και  επιτάχυνση (1/3)</vt:lpstr>
      <vt:lpstr>Αντίστροφη ταχύτητα και  επιτάχυνση (2/3)</vt:lpstr>
      <vt:lpstr>Αντίστροφη ταχύτητα και  επιτάχυνση (3/3)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Stathis</cp:lastModifiedBy>
  <cp:revision>413</cp:revision>
  <dcterms:created xsi:type="dcterms:W3CDTF">2012-09-06T09:03:05Z</dcterms:created>
  <dcterms:modified xsi:type="dcterms:W3CDTF">2015-11-19T13:27:56Z</dcterms:modified>
</cp:coreProperties>
</file>