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65" r:id="rId4"/>
    <p:sldId id="312" r:id="rId5"/>
    <p:sldId id="313" r:id="rId6"/>
    <p:sldId id="301" r:id="rId7"/>
    <p:sldId id="314" r:id="rId8"/>
    <p:sldId id="280" r:id="rId9"/>
    <p:sldId id="290" r:id="rId10"/>
    <p:sldId id="315" r:id="rId11"/>
    <p:sldId id="291" r:id="rId12"/>
    <p:sldId id="294"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512F115-2FCC-49EE-8759-A71F26F5819E}">
          <p14:sldIdLst>
            <p14:sldId id="256"/>
            <p14:sldId id="261"/>
            <p14:sldId id="262"/>
            <p14:sldId id="264"/>
            <p14:sldId id="266"/>
            <p14:sldId id="265"/>
            <p14:sldId id="274"/>
            <p14:sldId id="267"/>
            <p14:sldId id="288"/>
            <p14:sldId id="277"/>
            <p14:sldId id="269"/>
            <p14:sldId id="278"/>
            <p14:sldId id="270"/>
            <p14:sldId id="272"/>
            <p14:sldId id="279"/>
            <p14:sldId id="273"/>
            <p14:sldId id="281"/>
            <p14:sldId id="284"/>
            <p14:sldId id="282"/>
            <p14:sldId id="283"/>
            <p14:sldId id="285"/>
            <p14:sldId id="286"/>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75BC"/>
    <a:srgbClr val="4F81BD"/>
    <a:srgbClr val="50AB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4" d="100"/>
          <a:sy n="74" d="100"/>
        </p:scale>
        <p:origin x="-4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CFB50-4CA3-4288-B790-BFB2F230B2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14FB16B1-470E-4A9D-96A6-2C711C39B8CF}">
      <dgm:prSet phldrT="[Text]" custT="1"/>
      <dgm:spPr/>
      <dgm:t>
        <a:bodyPr/>
        <a:lstStyle/>
        <a:p>
          <a:r>
            <a:rPr lang="el-GR" sz="2000" dirty="0" smtClean="0"/>
            <a:t>προστακτική</a:t>
          </a:r>
          <a:endParaRPr lang="el-GR" sz="2000" dirty="0"/>
        </a:p>
      </dgm:t>
    </dgm:pt>
    <dgm:pt modelId="{5C44B2A8-6075-4A7C-B8E5-E8E1A5D56A5D}" type="parTrans" cxnId="{3BE0BBA8-D156-4568-B1D2-1FB622325421}">
      <dgm:prSet/>
      <dgm:spPr/>
      <dgm:t>
        <a:bodyPr/>
        <a:lstStyle/>
        <a:p>
          <a:endParaRPr lang="el-GR"/>
        </a:p>
      </dgm:t>
    </dgm:pt>
    <dgm:pt modelId="{B244710F-4DCA-4988-A61A-10CE043FDABA}" type="sibTrans" cxnId="{3BE0BBA8-D156-4568-B1D2-1FB622325421}">
      <dgm:prSet/>
      <dgm:spPr/>
      <dgm:t>
        <a:bodyPr/>
        <a:lstStyle/>
        <a:p>
          <a:endParaRPr lang="el-GR"/>
        </a:p>
      </dgm:t>
    </dgm:pt>
    <dgm:pt modelId="{549C66FC-E84D-4FD7-B922-1B4FC5DC333C}">
      <dgm:prSet phldrT="[Text]" custT="1"/>
      <dgm:spPr/>
      <dgm:t>
        <a:bodyPr/>
        <a:lstStyle/>
        <a:p>
          <a:r>
            <a:rPr lang="el-GR" sz="2000" dirty="0" smtClean="0"/>
            <a:t>επειδή μας προστάζει κάτι που συνήθως οι άνθρωποι </a:t>
          </a:r>
          <a:r>
            <a:rPr lang="el-GR" sz="2000" b="1" dirty="0" smtClean="0">
              <a:solidFill>
                <a:srgbClr val="FF0000"/>
              </a:solidFill>
            </a:rPr>
            <a:t>δεν</a:t>
          </a:r>
          <a:r>
            <a:rPr lang="el-GR" sz="2000" dirty="0" smtClean="0"/>
            <a:t> κάνουν</a:t>
          </a:r>
          <a:endParaRPr lang="el-GR" sz="2000" dirty="0"/>
        </a:p>
      </dgm:t>
    </dgm:pt>
    <dgm:pt modelId="{32FBC572-5856-4BD1-9370-E4F361FCD1B0}" type="parTrans" cxnId="{FE3D167B-7E40-494D-A3F4-949ECCC38244}">
      <dgm:prSet/>
      <dgm:spPr/>
      <dgm:t>
        <a:bodyPr/>
        <a:lstStyle/>
        <a:p>
          <a:endParaRPr lang="el-GR"/>
        </a:p>
      </dgm:t>
    </dgm:pt>
    <dgm:pt modelId="{5BDEE022-29D4-41F7-AC3A-23694A1ED9C9}" type="sibTrans" cxnId="{FE3D167B-7E40-494D-A3F4-949ECCC38244}">
      <dgm:prSet/>
      <dgm:spPr/>
      <dgm:t>
        <a:bodyPr/>
        <a:lstStyle/>
        <a:p>
          <a:endParaRPr lang="el-GR"/>
        </a:p>
      </dgm:t>
    </dgm:pt>
    <dgm:pt modelId="{97D83968-BCA1-4C1D-96ED-0955CD69F72B}">
      <dgm:prSet phldrT="[Text]" custT="1"/>
      <dgm:spPr/>
      <dgm:t>
        <a:bodyPr/>
        <a:lstStyle/>
        <a:p>
          <a:r>
            <a:rPr lang="el-GR" sz="2000" dirty="0" smtClean="0"/>
            <a:t>κανόνας</a:t>
          </a:r>
          <a:endParaRPr lang="el-GR" sz="2000" dirty="0"/>
        </a:p>
      </dgm:t>
    </dgm:pt>
    <dgm:pt modelId="{77AEC6C1-73E7-4241-806F-E5B2A9736C36}" type="parTrans" cxnId="{85B03779-65A7-42DF-94E3-C16E97F2FECE}">
      <dgm:prSet/>
      <dgm:spPr/>
      <dgm:t>
        <a:bodyPr/>
        <a:lstStyle/>
        <a:p>
          <a:endParaRPr lang="el-GR"/>
        </a:p>
      </dgm:t>
    </dgm:pt>
    <dgm:pt modelId="{49027090-01F1-45AE-A39C-73D806305324}" type="sibTrans" cxnId="{85B03779-65A7-42DF-94E3-C16E97F2FECE}">
      <dgm:prSet/>
      <dgm:spPr/>
      <dgm:t>
        <a:bodyPr/>
        <a:lstStyle/>
        <a:p>
          <a:endParaRPr lang="el-GR"/>
        </a:p>
      </dgm:t>
    </dgm:pt>
    <dgm:pt modelId="{5C84D46C-869B-40F0-BB90-739E93D64059}">
      <dgm:prSet phldrT="[Text]" custT="1"/>
      <dgm:spPr/>
      <dgm:t>
        <a:bodyPr/>
        <a:lstStyle/>
        <a:p>
          <a:r>
            <a:rPr lang="el-GR" sz="2000" dirty="0" smtClean="0"/>
            <a:t>Ισχύει </a:t>
          </a:r>
          <a:r>
            <a:rPr lang="el-GR" sz="2000" b="1" dirty="0" smtClean="0">
              <a:solidFill>
                <a:srgbClr val="FF0000"/>
              </a:solidFill>
            </a:rPr>
            <a:t>αναγκαστικά</a:t>
          </a:r>
          <a:r>
            <a:rPr lang="el-GR" sz="2000" dirty="0" smtClean="0"/>
            <a:t> για όλα τα ανθρώπινα έλλογα όντα</a:t>
          </a:r>
          <a:endParaRPr lang="el-GR" sz="2000" dirty="0"/>
        </a:p>
      </dgm:t>
    </dgm:pt>
    <dgm:pt modelId="{1256E819-FEC4-4E3D-BD9E-25649BD05DBB}" type="parTrans" cxnId="{C800F2E3-B372-473A-B88B-435E669BCF83}">
      <dgm:prSet/>
      <dgm:spPr/>
      <dgm:t>
        <a:bodyPr/>
        <a:lstStyle/>
        <a:p>
          <a:endParaRPr lang="el-GR"/>
        </a:p>
      </dgm:t>
    </dgm:pt>
    <dgm:pt modelId="{2042095F-52B8-441A-A67D-0E42A2D77C17}" type="sibTrans" cxnId="{C800F2E3-B372-473A-B88B-435E669BCF83}">
      <dgm:prSet/>
      <dgm:spPr/>
      <dgm:t>
        <a:bodyPr/>
        <a:lstStyle/>
        <a:p>
          <a:endParaRPr lang="el-GR"/>
        </a:p>
      </dgm:t>
    </dgm:pt>
    <dgm:pt modelId="{574206AE-203B-4D8F-BE05-303E88A76BC9}">
      <dgm:prSet custT="1"/>
      <dgm:spPr/>
      <dgm:t>
        <a:bodyPr/>
        <a:lstStyle/>
        <a:p>
          <a:r>
            <a:rPr lang="el-GR" sz="2000" dirty="0" smtClean="0"/>
            <a:t>υποθετική</a:t>
          </a:r>
          <a:endParaRPr lang="el-GR" sz="2000" dirty="0"/>
        </a:p>
      </dgm:t>
    </dgm:pt>
    <dgm:pt modelId="{51FF7FDB-FEE2-4185-9E76-02440C7B11A3}" type="parTrans" cxnId="{76642199-A1CA-4CF2-A90D-5FA3DB428F51}">
      <dgm:prSet/>
      <dgm:spPr/>
      <dgm:t>
        <a:bodyPr/>
        <a:lstStyle/>
        <a:p>
          <a:endParaRPr lang="el-GR"/>
        </a:p>
      </dgm:t>
    </dgm:pt>
    <dgm:pt modelId="{2D22BC51-35B3-4FC8-AE75-24A1FA9F1C77}" type="sibTrans" cxnId="{76642199-A1CA-4CF2-A90D-5FA3DB428F51}">
      <dgm:prSet/>
      <dgm:spPr/>
      <dgm:t>
        <a:bodyPr/>
        <a:lstStyle/>
        <a:p>
          <a:endParaRPr lang="el-GR"/>
        </a:p>
      </dgm:t>
    </dgm:pt>
    <dgm:pt modelId="{490BD139-C5FA-4ECD-A0E9-A3E609789013}">
      <dgm:prSet custT="1"/>
      <dgm:spPr/>
      <dgm:t>
        <a:bodyPr/>
        <a:lstStyle/>
        <a:p>
          <a:r>
            <a:rPr lang="el-GR" sz="2000" dirty="0" smtClean="0"/>
            <a:t>Διότι ισχύει για κάθε </a:t>
          </a:r>
          <a:r>
            <a:rPr lang="el-GR" sz="2000" b="1" dirty="0" smtClean="0">
              <a:solidFill>
                <a:srgbClr val="FF0000"/>
              </a:solidFill>
            </a:rPr>
            <a:t>ενδεχόμενο/υποθετικό </a:t>
          </a:r>
          <a:r>
            <a:rPr lang="el-GR" sz="2000" dirty="0" smtClean="0"/>
            <a:t>σκοπό</a:t>
          </a:r>
          <a:endParaRPr lang="el-GR" sz="2000" dirty="0"/>
        </a:p>
      </dgm:t>
    </dgm:pt>
    <dgm:pt modelId="{E14150E2-3BCA-4FD3-B301-A5F21535D9C9}" type="parTrans" cxnId="{57028416-FC51-44FF-94B8-22FB32D59E6B}">
      <dgm:prSet/>
      <dgm:spPr/>
      <dgm:t>
        <a:bodyPr/>
        <a:lstStyle/>
        <a:p>
          <a:endParaRPr lang="el-GR"/>
        </a:p>
      </dgm:t>
    </dgm:pt>
    <dgm:pt modelId="{D2FFADDF-DE51-40E0-BA53-4B867D377AE7}" type="sibTrans" cxnId="{57028416-FC51-44FF-94B8-22FB32D59E6B}">
      <dgm:prSet/>
      <dgm:spPr/>
      <dgm:t>
        <a:bodyPr/>
        <a:lstStyle/>
        <a:p>
          <a:endParaRPr lang="el-GR"/>
        </a:p>
      </dgm:t>
    </dgm:pt>
    <dgm:pt modelId="{EE55863D-F074-4E25-B92B-B3D959703834}">
      <dgm:prSet custT="1"/>
      <dgm:spPr/>
      <dgm:t>
        <a:bodyPr/>
        <a:lstStyle/>
        <a:p>
          <a:r>
            <a:rPr lang="el-GR" sz="2000" dirty="0" smtClean="0"/>
            <a:t>συνθετική </a:t>
          </a:r>
          <a:r>
            <a:rPr lang="en-US" sz="2000" dirty="0" smtClean="0"/>
            <a:t>a priori</a:t>
          </a:r>
          <a:endParaRPr lang="el-GR" sz="2000" dirty="0"/>
        </a:p>
      </dgm:t>
    </dgm:pt>
    <dgm:pt modelId="{48FE53B2-7DC1-42C2-9F89-AB749F50A6DD}" type="parTrans" cxnId="{C1E5D598-F5AD-4F21-B773-22EB58994796}">
      <dgm:prSet/>
      <dgm:spPr/>
      <dgm:t>
        <a:bodyPr/>
        <a:lstStyle/>
        <a:p>
          <a:endParaRPr lang="el-GR"/>
        </a:p>
      </dgm:t>
    </dgm:pt>
    <dgm:pt modelId="{90443396-5CA6-4597-9290-505F8A0C1495}" type="sibTrans" cxnId="{C1E5D598-F5AD-4F21-B773-22EB58994796}">
      <dgm:prSet/>
      <dgm:spPr/>
      <dgm:t>
        <a:bodyPr/>
        <a:lstStyle/>
        <a:p>
          <a:endParaRPr lang="el-GR"/>
        </a:p>
      </dgm:t>
    </dgm:pt>
    <dgm:pt modelId="{5C349E76-585A-4DA6-ACB5-5E395DA166FD}">
      <dgm:prSet custT="1"/>
      <dgm:spPr/>
      <dgm:t>
        <a:bodyPr/>
        <a:lstStyle/>
        <a:p>
          <a:r>
            <a:rPr lang="el-GR" sz="2000" b="1" dirty="0" smtClean="0">
              <a:solidFill>
                <a:srgbClr val="FF0000"/>
              </a:solidFill>
            </a:rPr>
            <a:t>προσθέτει </a:t>
          </a:r>
          <a:r>
            <a:rPr lang="el-GR" sz="2000" dirty="0" smtClean="0"/>
            <a:t>στη βούληση του σκοπού ένα μη-εμπειρικό κανονιστικό στοιχείο.</a:t>
          </a:r>
          <a:endParaRPr lang="el-GR" sz="2000" dirty="0"/>
        </a:p>
      </dgm:t>
    </dgm:pt>
    <dgm:pt modelId="{969908DF-04D3-45E0-B8D7-62978BC48E15}" type="parTrans" cxnId="{665F4696-A8C9-4466-8F4C-FD6CCEC95FC8}">
      <dgm:prSet/>
      <dgm:spPr/>
      <dgm:t>
        <a:bodyPr/>
        <a:lstStyle/>
        <a:p>
          <a:endParaRPr lang="el-GR"/>
        </a:p>
      </dgm:t>
    </dgm:pt>
    <dgm:pt modelId="{B3810DFD-9041-4991-9D98-FCCFD92D20E3}" type="sibTrans" cxnId="{665F4696-A8C9-4466-8F4C-FD6CCEC95FC8}">
      <dgm:prSet/>
      <dgm:spPr/>
      <dgm:t>
        <a:bodyPr/>
        <a:lstStyle/>
        <a:p>
          <a:endParaRPr lang="el-GR"/>
        </a:p>
      </dgm:t>
    </dgm:pt>
    <dgm:pt modelId="{75A8E6A7-3AAF-4A36-943E-6E2EB6630EBA}" type="pres">
      <dgm:prSet presAssocID="{01DCFB50-4CA3-4288-B790-BFB2F230B2A1}" presName="Name0" presStyleCnt="0">
        <dgm:presLayoutVars>
          <dgm:dir/>
          <dgm:animLvl val="lvl"/>
          <dgm:resizeHandles val="exact"/>
        </dgm:presLayoutVars>
      </dgm:prSet>
      <dgm:spPr/>
      <dgm:t>
        <a:bodyPr/>
        <a:lstStyle/>
        <a:p>
          <a:endParaRPr lang="el-GR"/>
        </a:p>
      </dgm:t>
    </dgm:pt>
    <dgm:pt modelId="{9736D3D9-0C5D-4084-A3E4-864A08F1A26F}" type="pres">
      <dgm:prSet presAssocID="{14FB16B1-470E-4A9D-96A6-2C711C39B8CF}" presName="composite" presStyleCnt="0"/>
      <dgm:spPr/>
    </dgm:pt>
    <dgm:pt modelId="{CDA429C3-1723-4BC9-AD58-17BA7AA316E6}" type="pres">
      <dgm:prSet presAssocID="{14FB16B1-470E-4A9D-96A6-2C711C39B8CF}" presName="parTx" presStyleLbl="alignNode1" presStyleIdx="0" presStyleCnt="4">
        <dgm:presLayoutVars>
          <dgm:chMax val="0"/>
          <dgm:chPref val="0"/>
          <dgm:bulletEnabled val="1"/>
        </dgm:presLayoutVars>
      </dgm:prSet>
      <dgm:spPr/>
      <dgm:t>
        <a:bodyPr/>
        <a:lstStyle/>
        <a:p>
          <a:endParaRPr lang="el-GR"/>
        </a:p>
      </dgm:t>
    </dgm:pt>
    <dgm:pt modelId="{1B2BB538-9DDD-40EC-8BBB-FAC3622FB3D7}" type="pres">
      <dgm:prSet presAssocID="{14FB16B1-470E-4A9D-96A6-2C711C39B8CF}" presName="desTx" presStyleLbl="alignAccFollowNode1" presStyleIdx="0" presStyleCnt="4" custScaleY="100000">
        <dgm:presLayoutVars>
          <dgm:bulletEnabled val="1"/>
        </dgm:presLayoutVars>
      </dgm:prSet>
      <dgm:spPr/>
      <dgm:t>
        <a:bodyPr/>
        <a:lstStyle/>
        <a:p>
          <a:endParaRPr lang="el-GR"/>
        </a:p>
      </dgm:t>
    </dgm:pt>
    <dgm:pt modelId="{6B8D666E-CC56-419E-92C9-8AAF088C2A0D}" type="pres">
      <dgm:prSet presAssocID="{B244710F-4DCA-4988-A61A-10CE043FDABA}" presName="space" presStyleCnt="0"/>
      <dgm:spPr/>
    </dgm:pt>
    <dgm:pt modelId="{7845B389-D028-433E-A801-69BF7A250F6A}" type="pres">
      <dgm:prSet presAssocID="{97D83968-BCA1-4C1D-96ED-0955CD69F72B}" presName="composite" presStyleCnt="0"/>
      <dgm:spPr/>
    </dgm:pt>
    <dgm:pt modelId="{03B6B723-032C-4B88-81B8-A495B6A54DE3}" type="pres">
      <dgm:prSet presAssocID="{97D83968-BCA1-4C1D-96ED-0955CD69F72B}" presName="parTx" presStyleLbl="alignNode1" presStyleIdx="1" presStyleCnt="4">
        <dgm:presLayoutVars>
          <dgm:chMax val="0"/>
          <dgm:chPref val="0"/>
          <dgm:bulletEnabled val="1"/>
        </dgm:presLayoutVars>
      </dgm:prSet>
      <dgm:spPr/>
      <dgm:t>
        <a:bodyPr/>
        <a:lstStyle/>
        <a:p>
          <a:endParaRPr lang="el-GR"/>
        </a:p>
      </dgm:t>
    </dgm:pt>
    <dgm:pt modelId="{4C85B28A-9C14-4773-9F12-CE2599619BBB}" type="pres">
      <dgm:prSet presAssocID="{97D83968-BCA1-4C1D-96ED-0955CD69F72B}" presName="desTx" presStyleLbl="alignAccFollowNode1" presStyleIdx="1" presStyleCnt="4">
        <dgm:presLayoutVars>
          <dgm:bulletEnabled val="1"/>
        </dgm:presLayoutVars>
      </dgm:prSet>
      <dgm:spPr/>
      <dgm:t>
        <a:bodyPr/>
        <a:lstStyle/>
        <a:p>
          <a:endParaRPr lang="el-GR"/>
        </a:p>
      </dgm:t>
    </dgm:pt>
    <dgm:pt modelId="{FCEB1B8B-E596-4645-B641-19D2E4090C3F}" type="pres">
      <dgm:prSet presAssocID="{49027090-01F1-45AE-A39C-73D806305324}" presName="space" presStyleCnt="0"/>
      <dgm:spPr/>
    </dgm:pt>
    <dgm:pt modelId="{157F02C5-39DD-4063-88C9-550199E51B7C}" type="pres">
      <dgm:prSet presAssocID="{574206AE-203B-4D8F-BE05-303E88A76BC9}" presName="composite" presStyleCnt="0"/>
      <dgm:spPr/>
    </dgm:pt>
    <dgm:pt modelId="{B2C86CC7-6E63-415E-B55D-5A5E824EC3B4}" type="pres">
      <dgm:prSet presAssocID="{574206AE-203B-4D8F-BE05-303E88A76BC9}" presName="parTx" presStyleLbl="alignNode1" presStyleIdx="2" presStyleCnt="4">
        <dgm:presLayoutVars>
          <dgm:chMax val="0"/>
          <dgm:chPref val="0"/>
          <dgm:bulletEnabled val="1"/>
        </dgm:presLayoutVars>
      </dgm:prSet>
      <dgm:spPr/>
      <dgm:t>
        <a:bodyPr/>
        <a:lstStyle/>
        <a:p>
          <a:endParaRPr lang="el-GR"/>
        </a:p>
      </dgm:t>
    </dgm:pt>
    <dgm:pt modelId="{458E10E4-2F18-4A71-BB9E-F8153EAD5D23}" type="pres">
      <dgm:prSet presAssocID="{574206AE-203B-4D8F-BE05-303E88A76BC9}" presName="desTx" presStyleLbl="alignAccFollowNode1" presStyleIdx="2" presStyleCnt="4">
        <dgm:presLayoutVars>
          <dgm:bulletEnabled val="1"/>
        </dgm:presLayoutVars>
      </dgm:prSet>
      <dgm:spPr/>
      <dgm:t>
        <a:bodyPr/>
        <a:lstStyle/>
        <a:p>
          <a:endParaRPr lang="el-GR"/>
        </a:p>
      </dgm:t>
    </dgm:pt>
    <dgm:pt modelId="{82E215F6-6BE6-446D-9CE0-0900EF3A46A9}" type="pres">
      <dgm:prSet presAssocID="{2D22BC51-35B3-4FC8-AE75-24A1FA9F1C77}" presName="space" presStyleCnt="0"/>
      <dgm:spPr/>
    </dgm:pt>
    <dgm:pt modelId="{B0904B09-6686-4FB1-9FB6-4278B48827FF}" type="pres">
      <dgm:prSet presAssocID="{EE55863D-F074-4E25-B92B-B3D959703834}" presName="composite" presStyleCnt="0"/>
      <dgm:spPr/>
    </dgm:pt>
    <dgm:pt modelId="{D66BA2E0-EDB1-4789-B076-35FC65059416}" type="pres">
      <dgm:prSet presAssocID="{EE55863D-F074-4E25-B92B-B3D959703834}" presName="parTx" presStyleLbl="alignNode1" presStyleIdx="3" presStyleCnt="4">
        <dgm:presLayoutVars>
          <dgm:chMax val="0"/>
          <dgm:chPref val="0"/>
          <dgm:bulletEnabled val="1"/>
        </dgm:presLayoutVars>
      </dgm:prSet>
      <dgm:spPr/>
      <dgm:t>
        <a:bodyPr/>
        <a:lstStyle/>
        <a:p>
          <a:endParaRPr lang="el-GR"/>
        </a:p>
      </dgm:t>
    </dgm:pt>
    <dgm:pt modelId="{F36CD025-2B3D-48DC-B93E-CDF773FD0C2F}" type="pres">
      <dgm:prSet presAssocID="{EE55863D-F074-4E25-B92B-B3D959703834}" presName="desTx" presStyleLbl="alignAccFollowNode1" presStyleIdx="3" presStyleCnt="4">
        <dgm:presLayoutVars>
          <dgm:bulletEnabled val="1"/>
        </dgm:presLayoutVars>
      </dgm:prSet>
      <dgm:spPr/>
      <dgm:t>
        <a:bodyPr/>
        <a:lstStyle/>
        <a:p>
          <a:endParaRPr lang="el-GR"/>
        </a:p>
      </dgm:t>
    </dgm:pt>
  </dgm:ptLst>
  <dgm:cxnLst>
    <dgm:cxn modelId="{3BE0BBA8-D156-4568-B1D2-1FB622325421}" srcId="{01DCFB50-4CA3-4288-B790-BFB2F230B2A1}" destId="{14FB16B1-470E-4A9D-96A6-2C711C39B8CF}" srcOrd="0" destOrd="0" parTransId="{5C44B2A8-6075-4A7C-B8E5-E8E1A5D56A5D}" sibTransId="{B244710F-4DCA-4988-A61A-10CE043FDABA}"/>
    <dgm:cxn modelId="{2307C8BD-5825-41E1-A623-BAD12DA0AF5F}" type="presOf" srcId="{01DCFB50-4CA3-4288-B790-BFB2F230B2A1}" destId="{75A8E6A7-3AAF-4A36-943E-6E2EB6630EBA}" srcOrd="0" destOrd="0" presId="urn:microsoft.com/office/officeart/2005/8/layout/hList1"/>
    <dgm:cxn modelId="{4AD8BB22-FEFA-4908-AE1F-1697B38F382F}" type="presOf" srcId="{549C66FC-E84D-4FD7-B922-1B4FC5DC333C}" destId="{1B2BB538-9DDD-40EC-8BBB-FAC3622FB3D7}" srcOrd="0" destOrd="0" presId="urn:microsoft.com/office/officeart/2005/8/layout/hList1"/>
    <dgm:cxn modelId="{C0B09E13-84B6-435E-9436-3E837F92555E}" type="presOf" srcId="{490BD139-C5FA-4ECD-A0E9-A3E609789013}" destId="{458E10E4-2F18-4A71-BB9E-F8153EAD5D23}" srcOrd="0" destOrd="0" presId="urn:microsoft.com/office/officeart/2005/8/layout/hList1"/>
    <dgm:cxn modelId="{665F4696-A8C9-4466-8F4C-FD6CCEC95FC8}" srcId="{EE55863D-F074-4E25-B92B-B3D959703834}" destId="{5C349E76-585A-4DA6-ACB5-5E395DA166FD}" srcOrd="0" destOrd="0" parTransId="{969908DF-04D3-45E0-B8D7-62978BC48E15}" sibTransId="{B3810DFD-9041-4991-9D98-FCCFD92D20E3}"/>
    <dgm:cxn modelId="{FE3D167B-7E40-494D-A3F4-949ECCC38244}" srcId="{14FB16B1-470E-4A9D-96A6-2C711C39B8CF}" destId="{549C66FC-E84D-4FD7-B922-1B4FC5DC333C}" srcOrd="0" destOrd="0" parTransId="{32FBC572-5856-4BD1-9370-E4F361FCD1B0}" sibTransId="{5BDEE022-29D4-41F7-AC3A-23694A1ED9C9}"/>
    <dgm:cxn modelId="{2BCE3CDE-585B-4F52-AACB-BF576BE2094A}" type="presOf" srcId="{5C84D46C-869B-40F0-BB90-739E93D64059}" destId="{4C85B28A-9C14-4773-9F12-CE2599619BBB}" srcOrd="0" destOrd="0" presId="urn:microsoft.com/office/officeart/2005/8/layout/hList1"/>
    <dgm:cxn modelId="{FB3AA56C-F1B5-4BA8-B8C8-C4CAB13819B9}" type="presOf" srcId="{EE55863D-F074-4E25-B92B-B3D959703834}" destId="{D66BA2E0-EDB1-4789-B076-35FC65059416}" srcOrd="0" destOrd="0" presId="urn:microsoft.com/office/officeart/2005/8/layout/hList1"/>
    <dgm:cxn modelId="{D4D88BA0-524B-4AD3-825C-2AC19423D17A}" type="presOf" srcId="{574206AE-203B-4D8F-BE05-303E88A76BC9}" destId="{B2C86CC7-6E63-415E-B55D-5A5E824EC3B4}" srcOrd="0" destOrd="0" presId="urn:microsoft.com/office/officeart/2005/8/layout/hList1"/>
    <dgm:cxn modelId="{4407FC8A-76B6-4571-BFD0-DFB6CA29730C}" type="presOf" srcId="{5C349E76-585A-4DA6-ACB5-5E395DA166FD}" destId="{F36CD025-2B3D-48DC-B93E-CDF773FD0C2F}" srcOrd="0" destOrd="0" presId="urn:microsoft.com/office/officeart/2005/8/layout/hList1"/>
    <dgm:cxn modelId="{DD8F4D46-534E-485D-B163-A9A6E477A107}" type="presOf" srcId="{14FB16B1-470E-4A9D-96A6-2C711C39B8CF}" destId="{CDA429C3-1723-4BC9-AD58-17BA7AA316E6}" srcOrd="0" destOrd="0" presId="urn:microsoft.com/office/officeart/2005/8/layout/hList1"/>
    <dgm:cxn modelId="{C1E5D598-F5AD-4F21-B773-22EB58994796}" srcId="{01DCFB50-4CA3-4288-B790-BFB2F230B2A1}" destId="{EE55863D-F074-4E25-B92B-B3D959703834}" srcOrd="3" destOrd="0" parTransId="{48FE53B2-7DC1-42C2-9F89-AB749F50A6DD}" sibTransId="{90443396-5CA6-4597-9290-505F8A0C1495}"/>
    <dgm:cxn modelId="{85B03779-65A7-42DF-94E3-C16E97F2FECE}" srcId="{01DCFB50-4CA3-4288-B790-BFB2F230B2A1}" destId="{97D83968-BCA1-4C1D-96ED-0955CD69F72B}" srcOrd="1" destOrd="0" parTransId="{77AEC6C1-73E7-4241-806F-E5B2A9736C36}" sibTransId="{49027090-01F1-45AE-A39C-73D806305324}"/>
    <dgm:cxn modelId="{57028416-FC51-44FF-94B8-22FB32D59E6B}" srcId="{574206AE-203B-4D8F-BE05-303E88A76BC9}" destId="{490BD139-C5FA-4ECD-A0E9-A3E609789013}" srcOrd="0" destOrd="0" parTransId="{E14150E2-3BCA-4FD3-B301-A5F21535D9C9}" sibTransId="{D2FFADDF-DE51-40E0-BA53-4B867D377AE7}"/>
    <dgm:cxn modelId="{C800F2E3-B372-473A-B88B-435E669BCF83}" srcId="{97D83968-BCA1-4C1D-96ED-0955CD69F72B}" destId="{5C84D46C-869B-40F0-BB90-739E93D64059}" srcOrd="0" destOrd="0" parTransId="{1256E819-FEC4-4E3D-BD9E-25649BD05DBB}" sibTransId="{2042095F-52B8-441A-A67D-0E42A2D77C17}"/>
    <dgm:cxn modelId="{E913B1D9-0976-429F-83BF-BCC525882B07}" type="presOf" srcId="{97D83968-BCA1-4C1D-96ED-0955CD69F72B}" destId="{03B6B723-032C-4B88-81B8-A495B6A54DE3}" srcOrd="0" destOrd="0" presId="urn:microsoft.com/office/officeart/2005/8/layout/hList1"/>
    <dgm:cxn modelId="{76642199-A1CA-4CF2-A90D-5FA3DB428F51}" srcId="{01DCFB50-4CA3-4288-B790-BFB2F230B2A1}" destId="{574206AE-203B-4D8F-BE05-303E88A76BC9}" srcOrd="2" destOrd="0" parTransId="{51FF7FDB-FEE2-4185-9E76-02440C7B11A3}" sibTransId="{2D22BC51-35B3-4FC8-AE75-24A1FA9F1C77}"/>
    <dgm:cxn modelId="{836550C8-8309-44C2-9C5C-ADE49B9B5BFE}" type="presParOf" srcId="{75A8E6A7-3AAF-4A36-943E-6E2EB6630EBA}" destId="{9736D3D9-0C5D-4084-A3E4-864A08F1A26F}" srcOrd="0" destOrd="0" presId="urn:microsoft.com/office/officeart/2005/8/layout/hList1"/>
    <dgm:cxn modelId="{7B04FB86-583C-4BD3-8DE1-D1DF044BA03B}" type="presParOf" srcId="{9736D3D9-0C5D-4084-A3E4-864A08F1A26F}" destId="{CDA429C3-1723-4BC9-AD58-17BA7AA316E6}" srcOrd="0" destOrd="0" presId="urn:microsoft.com/office/officeart/2005/8/layout/hList1"/>
    <dgm:cxn modelId="{D38D2D60-EA88-4D5C-98A7-41F7DAF8CE52}" type="presParOf" srcId="{9736D3D9-0C5D-4084-A3E4-864A08F1A26F}" destId="{1B2BB538-9DDD-40EC-8BBB-FAC3622FB3D7}" srcOrd="1" destOrd="0" presId="urn:microsoft.com/office/officeart/2005/8/layout/hList1"/>
    <dgm:cxn modelId="{FA4D8FA5-9735-4D63-809A-CA965E6D8D6D}" type="presParOf" srcId="{75A8E6A7-3AAF-4A36-943E-6E2EB6630EBA}" destId="{6B8D666E-CC56-419E-92C9-8AAF088C2A0D}" srcOrd="1" destOrd="0" presId="urn:microsoft.com/office/officeart/2005/8/layout/hList1"/>
    <dgm:cxn modelId="{2234A5AE-1BE7-42F1-99A6-AF1B5C513CCE}" type="presParOf" srcId="{75A8E6A7-3AAF-4A36-943E-6E2EB6630EBA}" destId="{7845B389-D028-433E-A801-69BF7A250F6A}" srcOrd="2" destOrd="0" presId="urn:microsoft.com/office/officeart/2005/8/layout/hList1"/>
    <dgm:cxn modelId="{3CAAF04A-E3CD-4445-8ED3-479060EDB9C7}" type="presParOf" srcId="{7845B389-D028-433E-A801-69BF7A250F6A}" destId="{03B6B723-032C-4B88-81B8-A495B6A54DE3}" srcOrd="0" destOrd="0" presId="urn:microsoft.com/office/officeart/2005/8/layout/hList1"/>
    <dgm:cxn modelId="{2CE704B9-B302-4B3C-8358-0C694F5F54C2}" type="presParOf" srcId="{7845B389-D028-433E-A801-69BF7A250F6A}" destId="{4C85B28A-9C14-4773-9F12-CE2599619BBB}" srcOrd="1" destOrd="0" presId="urn:microsoft.com/office/officeart/2005/8/layout/hList1"/>
    <dgm:cxn modelId="{8A56116C-9537-4F91-942B-9DB17EFE4D95}" type="presParOf" srcId="{75A8E6A7-3AAF-4A36-943E-6E2EB6630EBA}" destId="{FCEB1B8B-E596-4645-B641-19D2E4090C3F}" srcOrd="3" destOrd="0" presId="urn:microsoft.com/office/officeart/2005/8/layout/hList1"/>
    <dgm:cxn modelId="{EE4A1C9E-84EC-4557-BD9E-F48BD444CA8C}" type="presParOf" srcId="{75A8E6A7-3AAF-4A36-943E-6E2EB6630EBA}" destId="{157F02C5-39DD-4063-88C9-550199E51B7C}" srcOrd="4" destOrd="0" presId="urn:microsoft.com/office/officeart/2005/8/layout/hList1"/>
    <dgm:cxn modelId="{B2D88F30-0C73-4B42-994D-EEA1450DD69D}" type="presParOf" srcId="{157F02C5-39DD-4063-88C9-550199E51B7C}" destId="{B2C86CC7-6E63-415E-B55D-5A5E824EC3B4}" srcOrd="0" destOrd="0" presId="urn:microsoft.com/office/officeart/2005/8/layout/hList1"/>
    <dgm:cxn modelId="{19774F7A-E4E6-4F90-8372-185E6411BF8B}" type="presParOf" srcId="{157F02C5-39DD-4063-88C9-550199E51B7C}" destId="{458E10E4-2F18-4A71-BB9E-F8153EAD5D23}" srcOrd="1" destOrd="0" presId="urn:microsoft.com/office/officeart/2005/8/layout/hList1"/>
    <dgm:cxn modelId="{8395C6E2-40B8-4017-A5AF-FD6AA28C6228}" type="presParOf" srcId="{75A8E6A7-3AAF-4A36-943E-6E2EB6630EBA}" destId="{82E215F6-6BE6-446D-9CE0-0900EF3A46A9}" srcOrd="5" destOrd="0" presId="urn:microsoft.com/office/officeart/2005/8/layout/hList1"/>
    <dgm:cxn modelId="{C870B78A-5AED-48B9-A00B-0C4142AA8883}" type="presParOf" srcId="{75A8E6A7-3AAF-4A36-943E-6E2EB6630EBA}" destId="{B0904B09-6686-4FB1-9FB6-4278B48827FF}" srcOrd="6" destOrd="0" presId="urn:microsoft.com/office/officeart/2005/8/layout/hList1"/>
    <dgm:cxn modelId="{322DEA29-A8FC-4EC4-A8FB-CA50A6CC4AEA}" type="presParOf" srcId="{B0904B09-6686-4FB1-9FB6-4278B48827FF}" destId="{D66BA2E0-EDB1-4789-B076-35FC65059416}" srcOrd="0" destOrd="0" presId="urn:microsoft.com/office/officeart/2005/8/layout/hList1"/>
    <dgm:cxn modelId="{AAB56FD3-3B1F-45B5-A66C-073DA74F1EA7}" type="presParOf" srcId="{B0904B09-6686-4FB1-9FB6-4278B48827FF}" destId="{F36CD025-2B3D-48DC-B93E-CDF773FD0C2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A429C3-1723-4BC9-AD58-17BA7AA316E6}">
      <dsp:nvSpPr>
        <dsp:cNvPr id="0" name=""/>
        <dsp:cNvSpPr/>
      </dsp:nvSpPr>
      <dsp:spPr>
        <a:xfrm>
          <a:off x="3094" y="485440"/>
          <a:ext cx="1860500" cy="744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l-GR" sz="2000" kern="1200" dirty="0" smtClean="0"/>
            <a:t>προστακτική</a:t>
          </a:r>
          <a:endParaRPr lang="el-GR" sz="2000" kern="1200" dirty="0"/>
        </a:p>
      </dsp:txBody>
      <dsp:txXfrm>
        <a:off x="3094" y="485440"/>
        <a:ext cx="1860500" cy="744200"/>
      </dsp:txXfrm>
    </dsp:sp>
    <dsp:sp modelId="{1B2BB538-9DDD-40EC-8BBB-FAC3622FB3D7}">
      <dsp:nvSpPr>
        <dsp:cNvPr id="0" name=""/>
        <dsp:cNvSpPr/>
      </dsp:nvSpPr>
      <dsp:spPr>
        <a:xfrm>
          <a:off x="3094" y="1229641"/>
          <a:ext cx="186050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επειδή μας προστάζει κάτι που συνήθως οι άνθρωποι </a:t>
          </a:r>
          <a:r>
            <a:rPr lang="el-GR" sz="2000" b="1" kern="1200" dirty="0" smtClean="0">
              <a:solidFill>
                <a:srgbClr val="FF0000"/>
              </a:solidFill>
            </a:rPr>
            <a:t>δεν</a:t>
          </a:r>
          <a:r>
            <a:rPr lang="el-GR" sz="2000" kern="1200" dirty="0" smtClean="0"/>
            <a:t> κάνουν</a:t>
          </a:r>
          <a:endParaRPr lang="el-GR" sz="2000" kern="1200" dirty="0"/>
        </a:p>
      </dsp:txBody>
      <dsp:txXfrm>
        <a:off x="3094" y="1229641"/>
        <a:ext cx="1860500" cy="2810880"/>
      </dsp:txXfrm>
    </dsp:sp>
    <dsp:sp modelId="{03B6B723-032C-4B88-81B8-A495B6A54DE3}">
      <dsp:nvSpPr>
        <dsp:cNvPr id="0" name=""/>
        <dsp:cNvSpPr/>
      </dsp:nvSpPr>
      <dsp:spPr>
        <a:xfrm>
          <a:off x="2124064" y="485440"/>
          <a:ext cx="1860500" cy="744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l-GR" sz="2000" kern="1200" dirty="0" smtClean="0"/>
            <a:t>κανόνας</a:t>
          </a:r>
          <a:endParaRPr lang="el-GR" sz="2000" kern="1200" dirty="0"/>
        </a:p>
      </dsp:txBody>
      <dsp:txXfrm>
        <a:off x="2124064" y="485440"/>
        <a:ext cx="1860500" cy="744200"/>
      </dsp:txXfrm>
    </dsp:sp>
    <dsp:sp modelId="{4C85B28A-9C14-4773-9F12-CE2599619BBB}">
      <dsp:nvSpPr>
        <dsp:cNvPr id="0" name=""/>
        <dsp:cNvSpPr/>
      </dsp:nvSpPr>
      <dsp:spPr>
        <a:xfrm>
          <a:off x="2124064" y="1229641"/>
          <a:ext cx="186050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Ισχύει </a:t>
          </a:r>
          <a:r>
            <a:rPr lang="el-GR" sz="2000" b="1" kern="1200" dirty="0" smtClean="0">
              <a:solidFill>
                <a:srgbClr val="FF0000"/>
              </a:solidFill>
            </a:rPr>
            <a:t>αναγκαστικά</a:t>
          </a:r>
          <a:r>
            <a:rPr lang="el-GR" sz="2000" kern="1200" dirty="0" smtClean="0"/>
            <a:t> για όλα τα ανθρώπινα έλλογα όντα</a:t>
          </a:r>
          <a:endParaRPr lang="el-GR" sz="2000" kern="1200" dirty="0"/>
        </a:p>
      </dsp:txBody>
      <dsp:txXfrm>
        <a:off x="2124064" y="1229641"/>
        <a:ext cx="1860500" cy="2810880"/>
      </dsp:txXfrm>
    </dsp:sp>
    <dsp:sp modelId="{B2C86CC7-6E63-415E-B55D-5A5E824EC3B4}">
      <dsp:nvSpPr>
        <dsp:cNvPr id="0" name=""/>
        <dsp:cNvSpPr/>
      </dsp:nvSpPr>
      <dsp:spPr>
        <a:xfrm>
          <a:off x="4245035" y="485440"/>
          <a:ext cx="1860500" cy="744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l-GR" sz="2000" kern="1200" dirty="0" smtClean="0"/>
            <a:t>υποθετική</a:t>
          </a:r>
          <a:endParaRPr lang="el-GR" sz="2000" kern="1200" dirty="0"/>
        </a:p>
      </dsp:txBody>
      <dsp:txXfrm>
        <a:off x="4245035" y="485440"/>
        <a:ext cx="1860500" cy="744200"/>
      </dsp:txXfrm>
    </dsp:sp>
    <dsp:sp modelId="{458E10E4-2F18-4A71-BB9E-F8153EAD5D23}">
      <dsp:nvSpPr>
        <dsp:cNvPr id="0" name=""/>
        <dsp:cNvSpPr/>
      </dsp:nvSpPr>
      <dsp:spPr>
        <a:xfrm>
          <a:off x="4245035" y="1229641"/>
          <a:ext cx="186050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Διότι ισχύει για κάθε </a:t>
          </a:r>
          <a:r>
            <a:rPr lang="el-GR" sz="2000" b="1" kern="1200" dirty="0" smtClean="0">
              <a:solidFill>
                <a:srgbClr val="FF0000"/>
              </a:solidFill>
            </a:rPr>
            <a:t>ενδεχόμενο/υποθετικό </a:t>
          </a:r>
          <a:r>
            <a:rPr lang="el-GR" sz="2000" kern="1200" dirty="0" smtClean="0"/>
            <a:t>σκοπό</a:t>
          </a:r>
          <a:endParaRPr lang="el-GR" sz="2000" kern="1200" dirty="0"/>
        </a:p>
      </dsp:txBody>
      <dsp:txXfrm>
        <a:off x="4245035" y="1229641"/>
        <a:ext cx="1860500" cy="2810880"/>
      </dsp:txXfrm>
    </dsp:sp>
    <dsp:sp modelId="{D66BA2E0-EDB1-4789-B076-35FC65059416}">
      <dsp:nvSpPr>
        <dsp:cNvPr id="0" name=""/>
        <dsp:cNvSpPr/>
      </dsp:nvSpPr>
      <dsp:spPr>
        <a:xfrm>
          <a:off x="6366005" y="485440"/>
          <a:ext cx="1860500" cy="744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l-GR" sz="2000" kern="1200" dirty="0" smtClean="0"/>
            <a:t>συνθετική </a:t>
          </a:r>
          <a:r>
            <a:rPr lang="en-US" sz="2000" kern="1200" dirty="0" smtClean="0"/>
            <a:t>a priori</a:t>
          </a:r>
          <a:endParaRPr lang="el-GR" sz="2000" kern="1200" dirty="0"/>
        </a:p>
      </dsp:txBody>
      <dsp:txXfrm>
        <a:off x="6366005" y="485440"/>
        <a:ext cx="1860500" cy="744200"/>
      </dsp:txXfrm>
    </dsp:sp>
    <dsp:sp modelId="{F36CD025-2B3D-48DC-B93E-CDF773FD0C2F}">
      <dsp:nvSpPr>
        <dsp:cNvPr id="0" name=""/>
        <dsp:cNvSpPr/>
      </dsp:nvSpPr>
      <dsp:spPr>
        <a:xfrm>
          <a:off x="6366005" y="1229641"/>
          <a:ext cx="186050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b="1" kern="1200" dirty="0" smtClean="0">
              <a:solidFill>
                <a:srgbClr val="FF0000"/>
              </a:solidFill>
            </a:rPr>
            <a:t>προσθέτει </a:t>
          </a:r>
          <a:r>
            <a:rPr lang="el-GR" sz="2000" kern="1200" dirty="0" smtClean="0"/>
            <a:t>στη βούληση του σκοπού ένα μη-εμπειρικό κανονιστικό στοιχείο.</a:t>
          </a:r>
          <a:endParaRPr lang="el-GR" sz="2000" kern="1200" dirty="0"/>
        </a:p>
      </dsp:txBody>
      <dsp:txXfrm>
        <a:off x="6366005" y="1229641"/>
        <a:ext cx="1860500"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12/1/2015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class.upatras.gr/courses/PHIL191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n-US" dirty="0" smtClean="0">
                <a:solidFill>
                  <a:srgbClr val="5075BC"/>
                </a:solidFill>
              </a:rPr>
              <a:t>Kant</a:t>
            </a:r>
            <a:r>
              <a:rPr lang="el-GR" dirty="0" smtClean="0">
                <a:solidFill>
                  <a:srgbClr val="5075BC"/>
                </a:solidFill>
              </a:rPr>
              <a:t>: Ηθική Φιλοσοφία</a:t>
            </a:r>
            <a:endParaRPr lang="el-GR" dirty="0">
              <a:solidFill>
                <a:srgbClr val="5075BC"/>
              </a:solidFill>
            </a:endParaRPr>
          </a:p>
        </p:txBody>
      </p:sp>
      <p:sp>
        <p:nvSpPr>
          <p:cNvPr id="3" name="Υπότιτλος 2"/>
          <p:cNvSpPr>
            <a:spLocks noGrp="1"/>
          </p:cNvSpPr>
          <p:nvPr>
            <p:ph type="subTitle" idx="1"/>
          </p:nvPr>
        </p:nvSpPr>
        <p:spPr>
          <a:xfrm>
            <a:off x="683568" y="3384822"/>
            <a:ext cx="7776864" cy="2924497"/>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4</a:t>
            </a:r>
            <a:r>
              <a:rPr lang="el-GR" sz="2800" baseline="30000" dirty="0" smtClean="0">
                <a:solidFill>
                  <a:srgbClr val="5075BC"/>
                </a:solidFill>
                <a:latin typeface="+mj-lt"/>
                <a:ea typeface="+mj-ea"/>
                <a:cs typeface="+mj-cs"/>
              </a:rPr>
              <a:t>η</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solidFill>
                  <a:srgbClr val="5075BC"/>
                </a:solidFill>
                <a:latin typeface="+mj-lt"/>
                <a:ea typeface="+mj-ea"/>
                <a:cs typeface="+mj-cs"/>
              </a:rPr>
              <a:t>Η υποθετική προστακτική της επιδεξιότητας</a:t>
            </a:r>
            <a:r>
              <a:rPr lang="en-US" sz="2800" dirty="0" smtClean="0">
                <a:solidFill>
                  <a:srgbClr val="5075BC"/>
                </a:solidFill>
                <a:latin typeface="+mj-lt"/>
                <a:ea typeface="+mj-ea"/>
                <a:cs typeface="+mj-cs"/>
              </a:rPr>
              <a:t> </a:t>
            </a:r>
            <a:endParaRPr lang="en-US" sz="2800" dirty="0" smtClean="0"/>
          </a:p>
          <a:p>
            <a:endParaRPr lang="en-US" sz="2800" dirty="0" smtClean="0"/>
          </a:p>
          <a:p>
            <a:r>
              <a:rPr lang="el-GR" sz="2800" dirty="0" smtClean="0"/>
              <a:t>Παύλος </a:t>
            </a:r>
            <a:r>
              <a:rPr lang="el-GR" sz="2800" dirty="0" err="1" smtClean="0"/>
              <a:t>Κόντος</a:t>
            </a:r>
            <a:endParaRPr lang="el-GR" sz="2800" dirty="0" smtClean="0"/>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a:t>
            </a:r>
            <a:r>
              <a:rPr lang="el-GR" sz="2000" dirty="0" smtClean="0"/>
              <a:t> Παύλος </a:t>
            </a:r>
            <a:r>
              <a:rPr lang="el-GR" sz="2000" dirty="0" err="1" smtClean="0"/>
              <a:t>Κόντος</a:t>
            </a:r>
            <a:r>
              <a:rPr lang="el-GR" sz="2000" dirty="0" smtClean="0"/>
              <a:t>. «Καντιανή Ηθική». </a:t>
            </a:r>
            <a:r>
              <a:rPr lang="el-GR" sz="2000" dirty="0"/>
              <a:t>Έκδοση: </a:t>
            </a:r>
            <a:r>
              <a:rPr lang="el-GR" sz="2000" dirty="0" smtClean="0">
                <a:solidFill>
                  <a:srgbClr val="FF0000"/>
                </a:solidFill>
              </a:rPr>
              <a:t>1.0</a:t>
            </a:r>
            <a:r>
              <a:rPr lang="el-GR" sz="2000" dirty="0"/>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https://eclass.upatras.gr/courses/PHIL1917/</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42475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endParaRPr lang="el-GR" dirty="0" smtClean="0"/>
          </a:p>
          <a:p>
            <a:pPr marL="0" algn="just">
              <a:buNone/>
            </a:pPr>
            <a:endParaRPr lang="el-GR" dirty="0" smtClean="0"/>
          </a:p>
          <a:p>
            <a:pPr marL="0">
              <a:buNone/>
            </a:pPr>
            <a:r>
              <a:rPr lang="el-GR" dirty="0" smtClean="0"/>
              <a:t>Σκοπός όσων ακολουθούν είναι να διευκρινισθεί η υποθετική προστακτική της επιδεξιότητας, να δειχθούν οι πιθανές παρερμηνείες της και να επιχειρηθεί μια αναδιατύπωσή της</a:t>
            </a:r>
            <a:r>
              <a:rPr lang="el-GR" i="1" dirty="0" smtClean="0"/>
              <a:t>.</a:t>
            </a:r>
          </a:p>
          <a:p>
            <a:pPr marL="0" algn="just">
              <a:buNone/>
            </a:pPr>
            <a:endParaRPr lang="el-GR" i="1"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8" name="Line Callout 2 (Border and Accent Bar) 7"/>
          <p:cNvSpPr/>
          <p:nvPr/>
        </p:nvSpPr>
        <p:spPr>
          <a:xfrm>
            <a:off x="5076056" y="1700808"/>
            <a:ext cx="3096344" cy="612648"/>
          </a:xfrm>
          <a:prstGeom prst="accentBorderCallout2">
            <a:avLst>
              <a:gd name="adj1" fmla="val 18750"/>
              <a:gd name="adj2" fmla="val -8333"/>
              <a:gd name="adj3" fmla="val 18750"/>
              <a:gd name="adj4" fmla="val -16667"/>
              <a:gd name="adj5" fmla="val 196587"/>
              <a:gd name="adj6" fmla="val -48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Βλέπε οδηγίες ανάγνωσης</a:t>
            </a:r>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Η υποθετική προστακτική της επιδεξιότητας. </a:t>
            </a:r>
            <a:endParaRPr lang="el-GR" dirty="0"/>
          </a:p>
        </p:txBody>
      </p:sp>
      <p:sp>
        <p:nvSpPr>
          <p:cNvPr id="5" name="Θέση περιεχομένου 4"/>
          <p:cNvSpPr>
            <a:spLocks noGrp="1"/>
          </p:cNvSpPr>
          <p:nvPr>
            <p:ph idx="1"/>
          </p:nvPr>
        </p:nvSpPr>
        <p:spPr/>
        <p:txBody>
          <a:bodyPr>
            <a:noAutofit/>
          </a:bodyPr>
          <a:lstStyle/>
          <a:p>
            <a:pPr>
              <a:buNone/>
            </a:pPr>
            <a:endParaRPr lang="el-GR" sz="2400" dirty="0" smtClean="0"/>
          </a:p>
          <a:p>
            <a:pPr>
              <a:buNone/>
            </a:pPr>
            <a:r>
              <a:rPr lang="el-GR" sz="2400" dirty="0" smtClean="0"/>
              <a:t>	[1] «Όποιος βούλεται το σκοπό, βούλεται […] και τα αναπόφευκτα αναγκαία μέσα που έχει στη διάθεσή του.»</a:t>
            </a:r>
          </a:p>
          <a:p>
            <a:pPr>
              <a:buNone/>
            </a:pPr>
            <a:r>
              <a:rPr lang="el-GR" sz="2400" dirty="0" smtClean="0"/>
              <a:t>	[2] «Αυτή η πρόταση, όσον αφορά στη βούληση, είναι αναλυτική. Γιατί στο ότι βούλομαι ένα αντικείμενο ως αποτέλεσμα δικό μου εμπεριέχεται εννοιολογικά το ότι είμαι αιτιότητα, το ότι ενεργώ ως δρώσα αιτία, δηλαδή ότι κάνω χρήση των μέσων.» (</a:t>
            </a:r>
            <a:r>
              <a:rPr lang="el-GR" sz="2400" i="1" dirty="0" smtClean="0"/>
              <a:t>ΘΜΗ</a:t>
            </a:r>
            <a:r>
              <a:rPr lang="el-GR" sz="2400" dirty="0" smtClean="0"/>
              <a:t>, 4:417).</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Line Callout 1 (Border and Accent Bar) 8"/>
          <p:cNvSpPr/>
          <p:nvPr/>
        </p:nvSpPr>
        <p:spPr>
          <a:xfrm>
            <a:off x="2555776" y="5157192"/>
            <a:ext cx="5544616" cy="900680"/>
          </a:xfrm>
          <a:prstGeom prst="accentBorderCallout1">
            <a:avLst>
              <a:gd name="adj1" fmla="val 18750"/>
              <a:gd name="adj2" fmla="val -8333"/>
              <a:gd name="adj3" fmla="val -24302"/>
              <a:gd name="adj4" fmla="val -21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Αλλά αυτές οι προτάσεις δίνουν λαβή για μια σειρά από παρερμηνείες!</a:t>
            </a:r>
            <a:endParaRPr lang="el-GR" sz="2400"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1</a:t>
            </a:r>
            <a:r>
              <a:rPr lang="el-GR" baseline="30000" dirty="0" smtClean="0"/>
              <a:t>η</a:t>
            </a:r>
            <a:r>
              <a:rPr lang="el-GR" dirty="0" smtClean="0"/>
              <a:t> πιθανή παρερμηνεία. </a:t>
            </a:r>
            <a:endParaRPr lang="el-GR" dirty="0"/>
          </a:p>
        </p:txBody>
      </p:sp>
      <p:sp>
        <p:nvSpPr>
          <p:cNvPr id="5" name="Θέση περιεχομένου 4"/>
          <p:cNvSpPr>
            <a:spLocks noGrp="1"/>
          </p:cNvSpPr>
          <p:nvPr>
            <p:ph idx="1"/>
          </p:nvPr>
        </p:nvSpPr>
        <p:spPr/>
        <p:txBody>
          <a:bodyPr>
            <a:noAutofit/>
          </a:bodyPr>
          <a:lstStyle/>
          <a:p>
            <a:pPr>
              <a:buNone/>
            </a:pPr>
            <a:r>
              <a:rPr lang="el-GR" sz="2400" dirty="0" smtClean="0"/>
              <a:t>	[1] «Όποιος βούλεται το σκοπό, βούλεται […] και τα αναπόφευκτα αναγκαία μέσα που έχει στη διάθεσή του.»</a:t>
            </a:r>
          </a:p>
          <a:p>
            <a:pPr>
              <a:buNone/>
            </a:pPr>
            <a:endParaRPr lang="el-GR" sz="2400" dirty="0" smtClean="0"/>
          </a:p>
          <a:p>
            <a:pPr>
              <a:buNone/>
            </a:pPr>
            <a:r>
              <a:rPr lang="el-GR" sz="2400" dirty="0" smtClean="0"/>
              <a:t>	Η παραπάνω πρόταση είναι </a:t>
            </a:r>
            <a:r>
              <a:rPr lang="el-GR" sz="2400" b="1" dirty="0" smtClean="0">
                <a:solidFill>
                  <a:schemeClr val="accent1"/>
                </a:solidFill>
              </a:rPr>
              <a:t>παραπλανητική</a:t>
            </a:r>
            <a:r>
              <a:rPr lang="el-GR" sz="2400" dirty="0" smtClean="0"/>
              <a:t> διότι:</a:t>
            </a:r>
          </a:p>
          <a:p>
            <a:pPr marL="457200" indent="-457200">
              <a:buFont typeface="+mj-lt"/>
              <a:buAutoNum type="arabicPeriod"/>
            </a:pPr>
            <a:r>
              <a:rPr lang="el-GR" sz="2400" dirty="0" smtClean="0"/>
              <a:t>Πολλοί άνθρωποι βούλονται ένα σκοπό, χωρίς να βούλονται τα μέσα.</a:t>
            </a:r>
          </a:p>
          <a:p>
            <a:pPr marL="457200" indent="-457200">
              <a:buFont typeface="+mj-lt"/>
              <a:buAutoNum type="arabicPeriod"/>
            </a:pPr>
            <a:r>
              <a:rPr lang="el-GR" sz="2400" dirty="0" smtClean="0"/>
              <a:t>Είναι ασαφές αν πρέπει να βούλομαι όλα τα αναγκαία μέσα ή μάλλον αρκεί να βούλομαι έστω και ένα από αυτά.</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2</a:t>
            </a:r>
            <a:r>
              <a:rPr lang="el-GR" baseline="30000" dirty="0" smtClean="0"/>
              <a:t>η</a:t>
            </a:r>
            <a:r>
              <a:rPr lang="el-GR" dirty="0" smtClean="0"/>
              <a:t> πιθανή παρερμηνεία. </a:t>
            </a:r>
            <a:endParaRPr lang="el-GR" dirty="0"/>
          </a:p>
        </p:txBody>
      </p:sp>
      <p:sp>
        <p:nvSpPr>
          <p:cNvPr id="5" name="Θέση περιεχομένου 4"/>
          <p:cNvSpPr>
            <a:spLocks noGrp="1"/>
          </p:cNvSpPr>
          <p:nvPr>
            <p:ph idx="1"/>
          </p:nvPr>
        </p:nvSpPr>
        <p:spPr/>
        <p:txBody>
          <a:bodyPr>
            <a:noAutofit/>
          </a:bodyPr>
          <a:lstStyle/>
          <a:p>
            <a:pPr>
              <a:buNone/>
            </a:pPr>
            <a:r>
              <a:rPr lang="el-GR" sz="2400" dirty="0" smtClean="0"/>
              <a:t>	[2] «Αυτή η πρόταση, όσον αφορά στη βούληση, είναι αναλυτική.»</a:t>
            </a:r>
          </a:p>
          <a:p>
            <a:pPr>
              <a:buNone/>
            </a:pPr>
            <a:r>
              <a:rPr lang="el-GR" sz="2400" dirty="0" smtClean="0"/>
              <a:t>	</a:t>
            </a:r>
          </a:p>
          <a:p>
            <a:pPr>
              <a:buNone/>
            </a:pPr>
            <a:r>
              <a:rPr lang="el-GR" sz="2400" dirty="0" smtClean="0"/>
              <a:t>	Η παραπάνω πρόταση είναι, επίσης, </a:t>
            </a:r>
            <a:r>
              <a:rPr lang="el-GR" sz="2400" b="1" dirty="0" smtClean="0">
                <a:solidFill>
                  <a:schemeClr val="accent1"/>
                </a:solidFill>
              </a:rPr>
              <a:t>παραπλανητική</a:t>
            </a:r>
            <a:r>
              <a:rPr lang="el-GR" sz="2400" dirty="0" smtClean="0"/>
              <a:t> διότι:</a:t>
            </a:r>
          </a:p>
          <a:p>
            <a:pPr marL="457200" indent="-457200">
              <a:buNone/>
            </a:pPr>
            <a:r>
              <a:rPr lang="el-GR" sz="2400" dirty="0" smtClean="0"/>
              <a:t>	Αφού πολλοί άνθρωποι βούλονται ένα σκοπό, χωρίς να βούλονται τα μέσα, η πρόταση δεν είναι δυνατόν να είναι αναλυτική. Διότι ακριβώς η έννοια «βούλομαι ένα σκοπό» </a:t>
            </a:r>
            <a:r>
              <a:rPr lang="el-GR" sz="2400" b="1" dirty="0" smtClean="0">
                <a:solidFill>
                  <a:srgbClr val="FF0000"/>
                </a:solidFill>
              </a:rPr>
              <a:t>δεν</a:t>
            </a:r>
            <a:r>
              <a:rPr lang="el-GR" sz="2400" dirty="0" smtClean="0"/>
              <a:t> εμπεριέχει αναγκαστικά το ότι «βούλομαι τα μέσα».</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Αναδιατύπωση της υποθετικής προστακτικής. </a:t>
            </a:r>
            <a:endParaRPr lang="el-GR" dirty="0"/>
          </a:p>
        </p:txBody>
      </p:sp>
      <p:sp>
        <p:nvSpPr>
          <p:cNvPr id="3" name="Θέση περιεχομένου 2"/>
          <p:cNvSpPr>
            <a:spLocks noGrp="1"/>
          </p:cNvSpPr>
          <p:nvPr>
            <p:ph idx="1"/>
          </p:nvPr>
        </p:nvSpPr>
        <p:spPr/>
        <p:txBody>
          <a:bodyPr>
            <a:normAutofit/>
          </a:bodyPr>
          <a:lstStyle/>
          <a:p>
            <a:pPr marL="400050" lvl="1" indent="0">
              <a:buNone/>
            </a:pPr>
            <a:r>
              <a:rPr lang="el-GR" sz="2400" dirty="0" smtClean="0"/>
              <a:t>«Όποιος βούλεται το σκοπό, </a:t>
            </a:r>
            <a:r>
              <a:rPr lang="el-GR" sz="2400" b="1" dirty="0" smtClean="0">
                <a:solidFill>
                  <a:schemeClr val="accent2">
                    <a:lumMod val="75000"/>
                  </a:schemeClr>
                </a:solidFill>
              </a:rPr>
              <a:t>πρέπει</a:t>
            </a:r>
            <a:r>
              <a:rPr lang="el-GR" sz="2400" dirty="0" smtClean="0"/>
              <a:t> να βούλεται […] </a:t>
            </a:r>
            <a:r>
              <a:rPr lang="el-GR" sz="2400" b="1" dirty="0" smtClean="0">
                <a:solidFill>
                  <a:schemeClr val="accent2">
                    <a:lumMod val="75000"/>
                  </a:schemeClr>
                </a:solidFill>
              </a:rPr>
              <a:t>κάποιο</a:t>
            </a:r>
            <a:r>
              <a:rPr lang="el-GR" sz="2400" dirty="0" smtClean="0"/>
              <a:t> από τα αναγκαία μέσα που έχει στη διάθεσή του.»</a:t>
            </a:r>
          </a:p>
          <a:p>
            <a:pPr marL="400050" lvl="1" indent="0">
              <a:buNone/>
            </a:pPr>
            <a:endParaRPr lang="el-GR" sz="2400" dirty="0" smtClean="0"/>
          </a:p>
          <a:p>
            <a:pPr marL="400050" lvl="1" indent="0">
              <a:buNone/>
            </a:pPr>
            <a:r>
              <a:rPr lang="el-GR" sz="2400" dirty="0" smtClean="0"/>
              <a:t>Αιτιολόγηση της αναδιατύπωσης:</a:t>
            </a:r>
          </a:p>
          <a:p>
            <a:pPr marL="857250" lvl="1" indent="-457200">
              <a:buFont typeface="+mj-lt"/>
              <a:buAutoNum type="arabicPeriod"/>
            </a:pPr>
            <a:r>
              <a:rPr lang="el-GR" sz="2400" dirty="0" smtClean="0"/>
              <a:t>Η λέξη «πρέπει» δείχνει ακριβώς ότι αυτό δεν συμβαίνει συνήθως, αλλά ότι είναι το αντικείμενο μιας «προσταγής».</a:t>
            </a:r>
          </a:p>
          <a:p>
            <a:pPr marL="857250" lvl="1" indent="-457200">
              <a:buFont typeface="+mj-lt"/>
              <a:buAutoNum type="arabicPeriod"/>
            </a:pPr>
            <a:r>
              <a:rPr lang="el-GR" sz="2400" dirty="0" smtClean="0"/>
              <a:t>Η λέξη «πρέπει» προσθέτει κάτι, ένα κανονιστικό στοιχείο, που δεν εμπεριέχεται αναλυτικά στο ότι κάποιος βούλεται ένα σκοπό.</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Αναδιατύπωση της υποθετικής προστακτικής. </a:t>
            </a:r>
            <a:endParaRPr lang="el-GR" dirty="0"/>
          </a:p>
        </p:txBody>
      </p:sp>
      <p:graphicFrame>
        <p:nvGraphicFramePr>
          <p:cNvPr id="7" name="Content Placeholder 6"/>
          <p:cNvGraphicFramePr>
            <a:graphicFrameLocks noGrp="1"/>
          </p:cNvGraphicFramePr>
          <p:nvPr>
            <p:ph idx="1"/>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458</Words>
  <Application>Microsoft Office PowerPoint</Application>
  <PresentationFormat>On-screen Show (4:3)</PresentationFormat>
  <Paragraphs>84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Θέμα του Office</vt:lpstr>
      <vt:lpstr>Kant: Ηθική Φιλοσοφία</vt:lpstr>
      <vt:lpstr>Σκοποί  ενότητας</vt:lpstr>
      <vt:lpstr>Η υποθετική προστακτική της επιδεξιότητας. </vt:lpstr>
      <vt:lpstr>1η πιθανή παρερμηνεία. </vt:lpstr>
      <vt:lpstr>2η πιθανή παρερμηνεία. </vt:lpstr>
      <vt:lpstr>Αναδιατύπωση της υποθετικής προστακτικής. </vt:lpstr>
      <vt:lpstr>Αναδιατύπωση της υποθετικής προστακτικής. </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p:lastModifiedBy>
  <cp:revision>202</cp:revision>
  <dcterms:created xsi:type="dcterms:W3CDTF">2012-09-06T09:03:05Z</dcterms:created>
  <dcterms:modified xsi:type="dcterms:W3CDTF">2015-01-12T07:17:57Z</dcterms:modified>
</cp:coreProperties>
</file>