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2" r:id="rId3"/>
    <p:sldId id="283" r:id="rId4"/>
    <p:sldId id="280" r:id="rId5"/>
    <p:sldId id="285" r:id="rId6"/>
    <p:sldId id="258" r:id="rId7"/>
    <p:sldId id="259" r:id="rId8"/>
    <p:sldId id="260" r:id="rId9"/>
    <p:sldId id="261" r:id="rId10"/>
    <p:sldId id="262" r:id="rId11"/>
    <p:sldId id="263" r:id="rId12"/>
    <p:sldId id="281" r:id="rId1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3" d="100"/>
          <a:sy n="83" d="100"/>
        </p:scale>
        <p:origin x="-1426"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Κάντε κλικ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30/3/2020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30/3/2020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30/3/2020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30/3/2020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Κάντε κλικ για να επεξεργαστείτε τα στυλ κειμένου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30/3/2020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30/3/2020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2342CEA3-3058-4D43-AE35-B3DA76CB4003}" type="datetimeFigureOut">
              <a:rPr lang="el-GR" smtClean="0"/>
              <a:pPr/>
              <a:t>30/3/2020</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2342CEA3-3058-4D43-AE35-B3DA76CB4003}" type="datetimeFigureOut">
              <a:rPr lang="el-GR" smtClean="0"/>
              <a:pPr/>
              <a:t>30/3/2020</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pPr/>
              <a:t>30/3/2020</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30/3/2020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30/3/2020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2CEA3-3058-4D43-AE35-B3DA76CB4003}" type="datetimeFigureOut">
              <a:rPr lang="el-GR" smtClean="0"/>
              <a:pPr/>
              <a:t>30/3/2020</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1D1C4-C2D9-4231-9FB2-B2D9D97AA41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latin-dictionary.net/search/latin/" TargetMode="External"/><Relationship Id="rId2" Type="http://schemas.openxmlformats.org/officeDocument/2006/relationships/slideLayout" Target="../slideLayouts/slideLayout1.xml"/><Relationship Id="rId1" Type="http://schemas.openxmlformats.org/officeDocument/2006/relationships/audio" Target="../media/audio1.wav"/><Relationship Id="rId5" Type="http://schemas.openxmlformats.org/officeDocument/2006/relationships/image" Target="../media/image1.png"/><Relationship Id="rId4" Type="http://schemas.openxmlformats.org/officeDocument/2006/relationships/hyperlink" Target="http://www.perseus.tufts.edu/hopper/text?doc=Perseus:text:1999.04.0059"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media/audio11.wav"/></Relationships>
</file>

<file path=ppt/slides/_rels/slide12.xml.rels><?xml version="1.0" encoding="UTF-8" standalone="yes"?>
<Relationships xmlns="http://schemas.openxmlformats.org/package/2006/relationships"><Relationship Id="rId3" Type="http://schemas.openxmlformats.org/officeDocument/2006/relationships/hyperlink" Target="mailto:gkazantzidis@upatras.gr" TargetMode="External"/><Relationship Id="rId2" Type="http://schemas.openxmlformats.org/officeDocument/2006/relationships/slideLayout" Target="../slideLayouts/slideLayout2.xml"/><Relationship Id="rId1" Type="http://schemas.openxmlformats.org/officeDocument/2006/relationships/audio" Target="../media/audio12.wav"/><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wav"/><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hyperlink" Target="https://repository.kallipos.gr/handle/11419/2409" TargetMode="External"/><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audio" Target="../media/audio5.wav"/></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audio6.wav"/></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audio" Target="../media/audio8.wav"/></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Υπότιτλος"/>
          <p:cNvSpPr>
            <a:spLocks noGrp="1"/>
          </p:cNvSpPr>
          <p:nvPr>
            <p:ph type="subTitle" idx="1"/>
          </p:nvPr>
        </p:nvSpPr>
        <p:spPr>
          <a:xfrm>
            <a:off x="0" y="0"/>
            <a:ext cx="9144000" cy="6858000"/>
          </a:xfrm>
        </p:spPr>
        <p:txBody>
          <a:bodyPr>
            <a:normAutofit/>
          </a:bodyPr>
          <a:lstStyle/>
          <a:p>
            <a:endParaRPr lang="en-US" dirty="0" smtClean="0">
              <a:latin typeface="Minion Pro" pitchFamily="18" charset="0"/>
            </a:endParaRPr>
          </a:p>
          <a:p>
            <a:r>
              <a:rPr lang="el-GR" dirty="0" smtClean="0">
                <a:solidFill>
                  <a:schemeClr val="tx1"/>
                </a:solidFill>
                <a:latin typeface="Minion Pro" pitchFamily="18" charset="0"/>
              </a:rPr>
              <a:t>Λατινική θεματογραφία</a:t>
            </a:r>
            <a:endParaRPr lang="en-US" dirty="0" smtClean="0">
              <a:solidFill>
                <a:schemeClr val="tx1"/>
              </a:solidFill>
              <a:latin typeface="Minion Pro" pitchFamily="18" charset="0"/>
            </a:endParaRPr>
          </a:p>
          <a:p>
            <a:r>
              <a:rPr lang="el-GR" dirty="0" smtClean="0">
                <a:solidFill>
                  <a:schemeClr val="tx1"/>
                </a:solidFill>
                <a:latin typeface="Minion Pro" pitchFamily="18" charset="0"/>
              </a:rPr>
              <a:t>1</a:t>
            </a:r>
            <a:r>
              <a:rPr lang="el-GR" baseline="30000" dirty="0" smtClean="0">
                <a:solidFill>
                  <a:schemeClr val="tx1"/>
                </a:solidFill>
                <a:latin typeface="Minion Pro" pitchFamily="18" charset="0"/>
              </a:rPr>
              <a:t>ο</a:t>
            </a:r>
            <a:r>
              <a:rPr lang="el-GR" dirty="0" smtClean="0">
                <a:solidFill>
                  <a:schemeClr val="tx1"/>
                </a:solidFill>
                <a:latin typeface="Minion Pro" pitchFamily="18" charset="0"/>
              </a:rPr>
              <a:t> διαδικτυακό μάθημα</a:t>
            </a:r>
          </a:p>
          <a:p>
            <a:endParaRPr lang="en-US" dirty="0" smtClean="0">
              <a:solidFill>
                <a:schemeClr val="tx1"/>
              </a:solidFill>
              <a:latin typeface="Minion Pro" pitchFamily="18" charset="0"/>
              <a:hlinkClick r:id="rId3"/>
            </a:endParaRPr>
          </a:p>
          <a:p>
            <a:r>
              <a:rPr lang="en-US" dirty="0" smtClean="0">
                <a:solidFill>
                  <a:schemeClr val="tx1"/>
                </a:solidFill>
                <a:latin typeface="Minion Pro" pitchFamily="18" charset="0"/>
                <a:hlinkClick r:id="rId3"/>
              </a:rPr>
              <a:t>http://www.latin-dictionary.net/search/latin/</a:t>
            </a:r>
            <a:endParaRPr lang="en-US" dirty="0" smtClean="0">
              <a:solidFill>
                <a:schemeClr val="tx1"/>
              </a:solidFill>
              <a:latin typeface="Minion Pro" pitchFamily="18" charset="0"/>
            </a:endParaRPr>
          </a:p>
          <a:p>
            <a:endParaRPr lang="en-US" dirty="0" smtClean="0">
              <a:solidFill>
                <a:schemeClr val="tx1"/>
              </a:solidFill>
              <a:latin typeface="Minion Pro" pitchFamily="18" charset="0"/>
            </a:endParaRPr>
          </a:p>
          <a:p>
            <a:r>
              <a:rPr lang="en-US" dirty="0" smtClean="0">
                <a:solidFill>
                  <a:schemeClr val="tx1"/>
                </a:solidFill>
                <a:latin typeface="Minion Pro" pitchFamily="18" charset="0"/>
                <a:hlinkClick r:id="rId4"/>
              </a:rPr>
              <a:t>http://www.perseus.tufts.edu/hopper/text?doc=Perseus:text:1999.04.0059</a:t>
            </a:r>
            <a:endParaRPr lang="en-US" dirty="0" smtClean="0">
              <a:solidFill>
                <a:schemeClr val="tx1"/>
              </a:solidFill>
              <a:latin typeface="Minion Pro" pitchFamily="18" charset="0"/>
            </a:endParaRPr>
          </a:p>
          <a:p>
            <a:r>
              <a:rPr lang="en-US" dirty="0" smtClean="0">
                <a:solidFill>
                  <a:schemeClr val="tx1"/>
                </a:solidFill>
                <a:latin typeface="Minion Pro" pitchFamily="18" charset="0"/>
              </a:rPr>
              <a:t> </a:t>
            </a:r>
          </a:p>
          <a:p>
            <a:endParaRPr lang="el-GR" dirty="0" smtClean="0">
              <a:solidFill>
                <a:schemeClr val="tx1"/>
              </a:solidFill>
              <a:latin typeface="Minion Pro" pitchFamily="18" charset="0"/>
            </a:endParaRPr>
          </a:p>
          <a:p>
            <a:endParaRPr lang="el-GR" dirty="0" smtClean="0">
              <a:solidFill>
                <a:schemeClr val="tx1"/>
              </a:solidFill>
              <a:latin typeface="Minion Pro" pitchFamily="18" charset="0"/>
            </a:endParaRPr>
          </a:p>
          <a:p>
            <a:endParaRPr lang="el-GR" dirty="0" smtClean="0">
              <a:solidFill>
                <a:schemeClr val="tx1"/>
              </a:solidFill>
              <a:latin typeface="Minion Pro" pitchFamily="18" charset="0"/>
            </a:endParaRPr>
          </a:p>
          <a:p>
            <a:endParaRPr lang="el-GR" dirty="0" smtClean="0">
              <a:solidFill>
                <a:schemeClr val="tx1"/>
              </a:solidFill>
              <a:latin typeface="Minion Pro" pitchFamily="18" charset="0"/>
            </a:endParaRPr>
          </a:p>
          <a:p>
            <a:endParaRPr lang="el-GR" dirty="0" smtClean="0">
              <a:latin typeface="Minion Pro" pitchFamily="18" charset="0"/>
            </a:endParaRPr>
          </a:p>
          <a:p>
            <a:endParaRPr lang="en-US" dirty="0">
              <a:latin typeface="Minion Pro" pitchFamily="18" charset="0"/>
            </a:endParaRPr>
          </a:p>
        </p:txBody>
      </p:sp>
      <p:pic>
        <p:nvPicPr>
          <p:cNvPr id="8" name="~PP3941.WAV">
            <a:hlinkClick r:id="" action="ppaction://media"/>
          </p:cNvPr>
          <p:cNvPicPr>
            <a:picLocks noRot="1" noChangeAspect="1"/>
          </p:cNvPicPr>
          <p:nvPr>
            <a:wavAudioFile r:embed="rId1" name="~PP3941.WAV"/>
          </p:nvPr>
        </p:nvPicPr>
        <p:blipFill>
          <a:blip r:embed="rId5"/>
          <a:stretch>
            <a:fillRect/>
          </a:stretch>
        </p:blipFill>
        <p:spPr>
          <a:xfrm>
            <a:off x="8704263" y="6418263"/>
            <a:ext cx="244475" cy="244475"/>
          </a:xfrm>
          <a:prstGeom prst="rect">
            <a:avLst/>
          </a:prstGeom>
        </p:spPr>
      </p:pic>
    </p:spTree>
  </p:cSld>
  <p:clrMapOvr>
    <a:masterClrMapping/>
  </p:clrMapOvr>
  <p:transition advTm="1758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fontScale="77500" lnSpcReduction="20000"/>
          </a:bodyPr>
          <a:lstStyle/>
          <a:p>
            <a:pPr>
              <a:buNone/>
            </a:pPr>
            <a:r>
              <a:rPr lang="en-US" sz="2000" dirty="0" err="1" smtClean="0">
                <a:latin typeface="Minion Pro" pitchFamily="18" charset="0"/>
              </a:rPr>
              <a:t>Ceterum</a:t>
            </a:r>
            <a:r>
              <a:rPr lang="en-US" sz="2000" dirty="0" smtClean="0">
                <a:latin typeface="Minion Pro" pitchFamily="18" charset="0"/>
              </a:rPr>
              <a:t> </a:t>
            </a:r>
            <a:r>
              <a:rPr lang="en-US" sz="2000" dirty="0" err="1" smtClean="0">
                <a:latin typeface="Minion Pro" pitchFamily="18" charset="0"/>
              </a:rPr>
              <a:t>nobilitas</a:t>
            </a:r>
            <a:r>
              <a:rPr lang="en-US" sz="2000" dirty="0" smtClean="0">
                <a:latin typeface="Minion Pro" pitchFamily="18" charset="0"/>
              </a:rPr>
              <a:t>  </a:t>
            </a:r>
            <a:r>
              <a:rPr lang="en-US" sz="2000" dirty="0" err="1" smtClean="0">
                <a:latin typeface="Minion Pro" pitchFamily="18" charset="0"/>
              </a:rPr>
              <a:t>factione</a:t>
            </a:r>
            <a:r>
              <a:rPr lang="en-US" sz="2000" dirty="0" smtClean="0">
                <a:latin typeface="Minion Pro" pitchFamily="18" charset="0"/>
              </a:rPr>
              <a:t> </a:t>
            </a:r>
            <a:r>
              <a:rPr lang="en-US" sz="2000" dirty="0" err="1" smtClean="0">
                <a:latin typeface="Minion Pro" pitchFamily="18" charset="0"/>
              </a:rPr>
              <a:t>magis</a:t>
            </a:r>
            <a:r>
              <a:rPr lang="en-US" sz="2000" dirty="0" smtClean="0">
                <a:latin typeface="Minion Pro" pitchFamily="18" charset="0"/>
              </a:rPr>
              <a:t> </a:t>
            </a:r>
            <a:r>
              <a:rPr lang="en-US" sz="2000" dirty="0" err="1" smtClean="0">
                <a:latin typeface="Minion Pro" pitchFamily="18" charset="0"/>
              </a:rPr>
              <a:t>pollebat</a:t>
            </a:r>
            <a:r>
              <a:rPr lang="en-US" sz="2000" dirty="0" smtClean="0">
                <a:latin typeface="Minion Pro" pitchFamily="18" charset="0"/>
              </a:rPr>
              <a:t>, </a:t>
            </a:r>
            <a:r>
              <a:rPr lang="en-US" sz="2000" dirty="0" err="1" smtClean="0">
                <a:latin typeface="Minion Pro" pitchFamily="18" charset="0"/>
              </a:rPr>
              <a:t>plebis</a:t>
            </a:r>
            <a:r>
              <a:rPr lang="en-US" sz="2000" dirty="0" smtClean="0">
                <a:latin typeface="Minion Pro" pitchFamily="18" charset="0"/>
              </a:rPr>
              <a:t> </a:t>
            </a:r>
            <a:r>
              <a:rPr lang="en-US" sz="2000" dirty="0" err="1" smtClean="0">
                <a:latin typeface="Minion Pro" pitchFamily="18" charset="0"/>
              </a:rPr>
              <a:t>vis</a:t>
            </a:r>
            <a:r>
              <a:rPr lang="en-US" sz="2000" dirty="0" smtClean="0">
                <a:latin typeface="Minion Pro" pitchFamily="18" charset="0"/>
              </a:rPr>
              <a:t> </a:t>
            </a:r>
            <a:r>
              <a:rPr lang="en-US" sz="2000" dirty="0" err="1" smtClean="0">
                <a:latin typeface="Minion Pro" pitchFamily="18" charset="0"/>
              </a:rPr>
              <a:t>soluta</a:t>
            </a:r>
            <a:r>
              <a:rPr lang="en-US" sz="2000" dirty="0" smtClean="0">
                <a:latin typeface="Minion Pro" pitchFamily="18" charset="0"/>
              </a:rPr>
              <a:t> atque </a:t>
            </a:r>
            <a:r>
              <a:rPr lang="en-US" sz="2000" dirty="0" err="1" smtClean="0">
                <a:latin typeface="Minion Pro" pitchFamily="18" charset="0"/>
              </a:rPr>
              <a:t>dispersa</a:t>
            </a:r>
            <a:r>
              <a:rPr lang="en-US" sz="2000" dirty="0" smtClean="0">
                <a:latin typeface="Minion Pro" pitchFamily="18" charset="0"/>
              </a:rPr>
              <a:t> in </a:t>
            </a:r>
            <a:r>
              <a:rPr lang="en-US" sz="2000" dirty="0" err="1" smtClean="0">
                <a:latin typeface="Minion Pro" pitchFamily="18" charset="0"/>
              </a:rPr>
              <a:t>multitudine</a:t>
            </a:r>
            <a:r>
              <a:rPr lang="en-US" sz="2000" dirty="0" smtClean="0">
                <a:latin typeface="Minion Pro" pitchFamily="18" charset="0"/>
              </a:rPr>
              <a:t>  minus </a:t>
            </a:r>
            <a:r>
              <a:rPr lang="en-US" sz="2000" dirty="0" err="1" smtClean="0">
                <a:latin typeface="Minion Pro" pitchFamily="18" charset="0"/>
              </a:rPr>
              <a:t>poterat</a:t>
            </a:r>
            <a:r>
              <a:rPr lang="en-US" sz="2000" dirty="0" smtClean="0">
                <a:latin typeface="Minion Pro" pitchFamily="18" charset="0"/>
              </a:rPr>
              <a:t>. </a:t>
            </a:r>
            <a:r>
              <a:rPr lang="en-US" sz="2000" dirty="0" err="1" smtClean="0">
                <a:latin typeface="Minion Pro" pitchFamily="18" charset="0"/>
              </a:rPr>
              <a:t>Paucorum</a:t>
            </a:r>
            <a:r>
              <a:rPr lang="en-US" sz="2000" dirty="0" smtClean="0">
                <a:latin typeface="Minion Pro" pitchFamily="18" charset="0"/>
              </a:rPr>
              <a:t> </a:t>
            </a:r>
            <a:r>
              <a:rPr lang="en-US" sz="2000" dirty="0" err="1" smtClean="0">
                <a:latin typeface="Minion Pro" pitchFamily="18" charset="0"/>
              </a:rPr>
              <a:t>arbitrio</a:t>
            </a:r>
            <a:r>
              <a:rPr lang="en-US" sz="2000" dirty="0" smtClean="0">
                <a:latin typeface="Minion Pro" pitchFamily="18" charset="0"/>
              </a:rPr>
              <a:t> belli </a:t>
            </a:r>
            <a:r>
              <a:rPr lang="en-US" sz="2000" dirty="0" err="1" smtClean="0">
                <a:latin typeface="Minion Pro" pitchFamily="18" charset="0"/>
              </a:rPr>
              <a:t>domique</a:t>
            </a:r>
            <a:r>
              <a:rPr lang="en-US" sz="2000" dirty="0" smtClean="0">
                <a:latin typeface="Minion Pro" pitchFamily="18" charset="0"/>
              </a:rPr>
              <a:t> </a:t>
            </a:r>
            <a:r>
              <a:rPr lang="en-US" sz="2000" dirty="0" err="1" smtClean="0">
                <a:latin typeface="Minion Pro" pitchFamily="18" charset="0"/>
              </a:rPr>
              <a:t>agitabatur</a:t>
            </a:r>
            <a:r>
              <a:rPr lang="en-US" sz="2000" dirty="0" smtClean="0">
                <a:latin typeface="Minion Pro" pitchFamily="18" charset="0"/>
              </a:rPr>
              <a:t>; </a:t>
            </a:r>
            <a:r>
              <a:rPr lang="en-US" sz="2000" dirty="0" err="1" smtClean="0">
                <a:latin typeface="Minion Pro" pitchFamily="18" charset="0"/>
              </a:rPr>
              <a:t>penes</a:t>
            </a:r>
            <a:r>
              <a:rPr lang="en-US" sz="2000" dirty="0" smtClean="0">
                <a:latin typeface="Minion Pro" pitchFamily="18" charset="0"/>
              </a:rPr>
              <a:t> </a:t>
            </a:r>
            <a:r>
              <a:rPr lang="en-US" sz="2000" dirty="0" err="1" smtClean="0">
                <a:latin typeface="Minion Pro" pitchFamily="18" charset="0"/>
              </a:rPr>
              <a:t>eosdem</a:t>
            </a:r>
            <a:r>
              <a:rPr lang="en-US" sz="2000" dirty="0" smtClean="0">
                <a:latin typeface="Minion Pro" pitchFamily="18" charset="0"/>
              </a:rPr>
              <a:t> </a:t>
            </a:r>
            <a:r>
              <a:rPr lang="en-US" sz="2000" dirty="0" err="1" smtClean="0">
                <a:latin typeface="Minion Pro" pitchFamily="18" charset="0"/>
              </a:rPr>
              <a:t>aerarium</a:t>
            </a:r>
            <a:r>
              <a:rPr lang="en-US" sz="2000" dirty="0" smtClean="0">
                <a:latin typeface="Minion Pro" pitchFamily="18" charset="0"/>
              </a:rPr>
              <a:t> </a:t>
            </a:r>
            <a:r>
              <a:rPr lang="en-US" sz="2000" dirty="0" err="1" smtClean="0">
                <a:latin typeface="Minion Pro" pitchFamily="18" charset="0"/>
              </a:rPr>
              <a:t>provinciae</a:t>
            </a:r>
            <a:r>
              <a:rPr lang="en-US" sz="2000" dirty="0" smtClean="0">
                <a:latin typeface="Minion Pro" pitchFamily="18" charset="0"/>
              </a:rPr>
              <a:t> </a:t>
            </a:r>
            <a:r>
              <a:rPr lang="en-US" sz="2000" dirty="0" err="1" smtClean="0">
                <a:latin typeface="Minion Pro" pitchFamily="18" charset="0"/>
              </a:rPr>
              <a:t>magistratus</a:t>
            </a:r>
            <a:r>
              <a:rPr lang="en-US" sz="2000" dirty="0" smtClean="0">
                <a:latin typeface="Minion Pro" pitchFamily="18" charset="0"/>
              </a:rPr>
              <a:t> gloriae </a:t>
            </a:r>
            <a:r>
              <a:rPr lang="en-US" sz="2000" dirty="0" err="1" smtClean="0">
                <a:latin typeface="Minion Pro" pitchFamily="18" charset="0"/>
              </a:rPr>
              <a:t>triumphique</a:t>
            </a:r>
            <a:r>
              <a:rPr lang="en-US" sz="2000" dirty="0" smtClean="0">
                <a:latin typeface="Minion Pro" pitchFamily="18" charset="0"/>
              </a:rPr>
              <a:t> erant.</a:t>
            </a:r>
          </a:p>
          <a:p>
            <a:pPr>
              <a:buNone/>
            </a:pPr>
            <a:r>
              <a:rPr lang="el-GR" sz="2000" dirty="0" smtClean="0">
                <a:latin typeface="Minion Pro" pitchFamily="18" charset="0"/>
              </a:rPr>
              <a:t>Επιπλέον, οι αριστοκράτες λόγω της οργάνωσής τους είχαν μεγαλύτερη δύναμη, ενώ οι δυνάμεις των πληβείων, καθώς ήταν διαλυμένες και διασκορπισμένες σε πολλούς, είχαν μικρότερη ισχύ. Η πολιτική στα πολεμικά πεδία και στο εσωτερικό ασκούνταν κατά τη βούληση λίγων, και υπό τον έλεγχο αυτών των ίδιων βρίσκονταν το θησαυροφυλάκιο του κράτους, οι επαρχίες, τα αξιώματα, οι ευκαιρίες για δόξα και οι τελετές θριάμβου.</a:t>
            </a:r>
            <a:endParaRPr lang="en-US" sz="2000" dirty="0" smtClean="0">
              <a:latin typeface="Minion Pro" pitchFamily="18" charset="0"/>
            </a:endParaRPr>
          </a:p>
          <a:p>
            <a:pPr>
              <a:buNone/>
            </a:pPr>
            <a:r>
              <a:rPr lang="en-US" sz="2000" dirty="0" smtClean="0">
                <a:latin typeface="Minion Pro" pitchFamily="18" charset="0"/>
              </a:rPr>
              <a:t> </a:t>
            </a:r>
          </a:p>
          <a:p>
            <a:pPr>
              <a:buNone/>
            </a:pPr>
            <a:r>
              <a:rPr lang="en-US" sz="2000" dirty="0" smtClean="0">
                <a:latin typeface="Minion Pro" pitchFamily="18" charset="0"/>
              </a:rPr>
              <a:t>Lewis Short</a:t>
            </a:r>
          </a:p>
          <a:p>
            <a:pPr>
              <a:buNone/>
            </a:pPr>
            <a:endParaRPr lang="en-US" sz="2000" dirty="0" smtClean="0">
              <a:latin typeface="Minion Pro" pitchFamily="18" charset="0"/>
            </a:endParaRPr>
          </a:p>
          <a:p>
            <a:pPr>
              <a:buNone/>
            </a:pPr>
            <a:r>
              <a:rPr lang="en-US" sz="2000" dirty="0" err="1" smtClean="0">
                <a:latin typeface="Minion Pro" pitchFamily="18" charset="0"/>
              </a:rPr>
              <a:t>factĭo</a:t>
            </a:r>
            <a:r>
              <a:rPr lang="en-US" sz="2000" dirty="0" smtClean="0">
                <a:latin typeface="Minion Pro" pitchFamily="18" charset="0"/>
              </a:rPr>
              <a:t> , </a:t>
            </a:r>
            <a:r>
              <a:rPr lang="en-US" sz="2000" dirty="0" err="1" smtClean="0">
                <a:latin typeface="Minion Pro" pitchFamily="18" charset="0"/>
              </a:rPr>
              <a:t>ōnis</a:t>
            </a:r>
            <a:r>
              <a:rPr lang="en-US" sz="2000" dirty="0" smtClean="0">
                <a:latin typeface="Minion Pro" pitchFamily="18" charset="0"/>
              </a:rPr>
              <a:t>, f.</a:t>
            </a:r>
          </a:p>
          <a:p>
            <a:pPr lvl="0">
              <a:buNone/>
            </a:pPr>
            <a:endParaRPr lang="en-US" sz="2000" dirty="0" smtClean="0">
              <a:latin typeface="Minion Pro" pitchFamily="18" charset="0"/>
            </a:endParaRPr>
          </a:p>
          <a:p>
            <a:pPr lvl="0">
              <a:buNone/>
            </a:pPr>
            <a:r>
              <a:rPr lang="en-US" sz="2000" dirty="0" smtClean="0">
                <a:latin typeface="Minion Pro" pitchFamily="18" charset="0"/>
              </a:rPr>
              <a:t>I. </a:t>
            </a:r>
            <a:r>
              <a:rPr lang="en-US" sz="2000" dirty="0" smtClean="0">
                <a:solidFill>
                  <a:schemeClr val="accent2">
                    <a:lumMod val="75000"/>
                  </a:schemeClr>
                </a:solidFill>
                <a:latin typeface="Minion Pro" pitchFamily="18" charset="0"/>
              </a:rPr>
              <a:t>A making, doing, preparing (very rare</a:t>
            </a:r>
            <a:r>
              <a:rPr lang="en-US" sz="2000" dirty="0" smtClean="0">
                <a:latin typeface="Minion Pro" pitchFamily="18" charset="0"/>
              </a:rPr>
              <a:t>): “</a:t>
            </a:r>
            <a:r>
              <a:rPr lang="en-US" sz="2000" dirty="0" err="1" smtClean="0">
                <a:latin typeface="Minion Pro" pitchFamily="18" charset="0"/>
              </a:rPr>
              <a:t>tabulae</a:t>
            </a:r>
            <a:r>
              <a:rPr lang="en-US" sz="2000" dirty="0" smtClean="0">
                <a:latin typeface="Minion Pro" pitchFamily="18" charset="0"/>
              </a:rPr>
              <a:t>, </a:t>
            </a:r>
            <a:r>
              <a:rPr lang="en-US" sz="2000" dirty="0" err="1" smtClean="0">
                <a:latin typeface="Minion Pro" pitchFamily="18" charset="0"/>
              </a:rPr>
              <a:t>quas</a:t>
            </a:r>
            <a:r>
              <a:rPr lang="en-US" sz="2000" dirty="0" smtClean="0">
                <a:latin typeface="Minion Pro" pitchFamily="18" charset="0"/>
              </a:rPr>
              <a:t> is </a:t>
            </a:r>
            <a:r>
              <a:rPr lang="en-US" sz="2000" dirty="0" err="1" smtClean="0">
                <a:latin typeface="Minion Pro" pitchFamily="18" charset="0"/>
              </a:rPr>
              <a:t>instituisset</a:t>
            </a:r>
            <a:r>
              <a:rPr lang="en-US" sz="2000" dirty="0" smtClean="0">
                <a:latin typeface="Minion Pro" pitchFamily="18" charset="0"/>
              </a:rPr>
              <a:t>, cui </a:t>
            </a:r>
            <a:r>
              <a:rPr lang="en-US" sz="2000" dirty="0" err="1" smtClean="0">
                <a:latin typeface="Minion Pro" pitchFamily="18" charset="0"/>
              </a:rPr>
              <a:t>testamenti</a:t>
            </a:r>
            <a:r>
              <a:rPr lang="en-US" sz="2000" dirty="0" smtClean="0">
                <a:latin typeface="Minion Pro" pitchFamily="18" charset="0"/>
              </a:rPr>
              <a:t> </a:t>
            </a:r>
            <a:r>
              <a:rPr lang="en-US" sz="2000" dirty="0" err="1" smtClean="0">
                <a:latin typeface="Minion Pro" pitchFamily="18" charset="0"/>
              </a:rPr>
              <a:t>factio</a:t>
            </a:r>
            <a:r>
              <a:rPr lang="en-US" sz="2000" dirty="0" smtClean="0">
                <a:latin typeface="Minion Pro" pitchFamily="18" charset="0"/>
              </a:rPr>
              <a:t> nulla est,” </a:t>
            </a:r>
            <a:r>
              <a:rPr lang="en-US" sz="2000" dirty="0" smtClean="0">
                <a:solidFill>
                  <a:schemeClr val="accent2">
                    <a:lumMod val="75000"/>
                  </a:schemeClr>
                </a:solidFill>
                <a:latin typeface="Minion Pro" pitchFamily="18" charset="0"/>
              </a:rPr>
              <a:t>the right of making a will</a:t>
            </a:r>
            <a:r>
              <a:rPr lang="en-US" sz="2000" dirty="0" smtClean="0">
                <a:latin typeface="Minion Pro" pitchFamily="18" charset="0"/>
              </a:rPr>
              <a:t>, </a:t>
            </a:r>
            <a:r>
              <a:rPr lang="en-US" sz="2000" dirty="0" err="1" smtClean="0">
                <a:latin typeface="Minion Pro" pitchFamily="18" charset="0"/>
              </a:rPr>
              <a:t>Cic</a:t>
            </a:r>
            <a:r>
              <a:rPr lang="en-US" sz="2000" dirty="0" smtClean="0">
                <a:latin typeface="Minion Pro" pitchFamily="18" charset="0"/>
              </a:rPr>
              <a:t>. Top. 11, 50; cf.: “</a:t>
            </a:r>
            <a:r>
              <a:rPr lang="en-US" sz="2000" dirty="0" err="1" smtClean="0">
                <a:latin typeface="Minion Pro" pitchFamily="18" charset="0"/>
              </a:rPr>
              <a:t>factionem</a:t>
            </a:r>
            <a:r>
              <a:rPr lang="en-US" sz="2000" dirty="0" smtClean="0">
                <a:latin typeface="Minion Pro" pitchFamily="18" charset="0"/>
              </a:rPr>
              <a:t> </a:t>
            </a:r>
            <a:r>
              <a:rPr lang="en-US" sz="2000" dirty="0" err="1" smtClean="0">
                <a:latin typeface="Minion Pro" pitchFamily="18" charset="0"/>
              </a:rPr>
              <a:t>testamenti</a:t>
            </a:r>
            <a:r>
              <a:rPr lang="en-US" sz="2000" dirty="0" smtClean="0">
                <a:latin typeface="Minion Pro" pitchFamily="18" charset="0"/>
              </a:rPr>
              <a:t> </a:t>
            </a:r>
            <a:r>
              <a:rPr lang="en-US" sz="2000" dirty="0" err="1" smtClean="0">
                <a:latin typeface="Minion Pro" pitchFamily="18" charset="0"/>
              </a:rPr>
              <a:t>habere</a:t>
            </a:r>
            <a:r>
              <a:rPr lang="en-US" sz="2000" dirty="0" smtClean="0">
                <a:latin typeface="Minion Pro" pitchFamily="18" charset="0"/>
              </a:rPr>
              <a:t>,” id. Fam. 7, 21: “quae haec </a:t>
            </a:r>
            <a:r>
              <a:rPr lang="en-US" sz="2000" dirty="0" err="1" smtClean="0">
                <a:latin typeface="Minion Pro" pitchFamily="18" charset="0"/>
              </a:rPr>
              <a:t>factio</a:t>
            </a:r>
            <a:r>
              <a:rPr lang="en-US" sz="2000" dirty="0" smtClean="0">
                <a:latin typeface="Minion Pro" pitchFamily="18" charset="0"/>
              </a:rPr>
              <a:t> est?” conduct, dealing, proceeding, </a:t>
            </a:r>
            <a:r>
              <a:rPr lang="en-US" sz="2000" dirty="0" err="1" smtClean="0">
                <a:latin typeface="Minion Pro" pitchFamily="18" charset="0"/>
              </a:rPr>
              <a:t>Plaut</a:t>
            </a:r>
            <a:r>
              <a:rPr lang="en-US" sz="2000" dirty="0" smtClean="0">
                <a:latin typeface="Minion Pro" pitchFamily="18" charset="0"/>
              </a:rPr>
              <a:t>. </a:t>
            </a:r>
            <a:r>
              <a:rPr lang="en-US" sz="2000" dirty="0" err="1" smtClean="0">
                <a:latin typeface="Minion Pro" pitchFamily="18" charset="0"/>
              </a:rPr>
              <a:t>Rud</a:t>
            </a:r>
            <a:r>
              <a:rPr lang="en-US" sz="2000" dirty="0" smtClean="0">
                <a:latin typeface="Minion Pro" pitchFamily="18" charset="0"/>
              </a:rPr>
              <a:t>. 5, 3, 15; id. </a:t>
            </a:r>
            <a:r>
              <a:rPr lang="en-US" sz="2000" dirty="0" err="1" smtClean="0">
                <a:latin typeface="Minion Pro" pitchFamily="18" charset="0"/>
              </a:rPr>
              <a:t>Bacch</a:t>
            </a:r>
            <a:r>
              <a:rPr lang="en-US" sz="2000" dirty="0" smtClean="0">
                <a:latin typeface="Minion Pro" pitchFamily="18" charset="0"/>
              </a:rPr>
              <a:t>. 4, 8, 2.</a:t>
            </a:r>
          </a:p>
          <a:p>
            <a:pPr>
              <a:buNone/>
            </a:pPr>
            <a:r>
              <a:rPr lang="en-US" sz="2000" dirty="0" smtClean="0">
                <a:latin typeface="Minion Pro" pitchFamily="18" charset="0"/>
              </a:rPr>
              <a:t>II. </a:t>
            </a:r>
            <a:r>
              <a:rPr lang="en-US" sz="2000" dirty="0" smtClean="0">
                <a:solidFill>
                  <a:schemeClr val="accent2">
                    <a:lumMod val="75000"/>
                  </a:schemeClr>
                </a:solidFill>
                <a:latin typeface="Minion Pro" pitchFamily="18" charset="0"/>
              </a:rPr>
              <a:t>A company of persons associated or acting together, a class, order, sect, faction, party </a:t>
            </a:r>
            <a:r>
              <a:rPr lang="en-US" sz="2000" dirty="0" smtClean="0">
                <a:latin typeface="Minion Pro" pitchFamily="18" charset="0"/>
              </a:rPr>
              <a:t>(syn.: pars, </a:t>
            </a:r>
            <a:r>
              <a:rPr lang="en-US" sz="2000" dirty="0" err="1" smtClean="0">
                <a:latin typeface="Minion Pro" pitchFamily="18" charset="0"/>
              </a:rPr>
              <a:t>partes</a:t>
            </a:r>
            <a:r>
              <a:rPr lang="en-US" sz="2000" dirty="0" smtClean="0">
                <a:latin typeface="Minion Pro" pitchFamily="18" charset="0"/>
              </a:rPr>
              <a:t>, </a:t>
            </a:r>
            <a:r>
              <a:rPr lang="en-US" sz="2000" dirty="0" err="1" smtClean="0">
                <a:latin typeface="Minion Pro" pitchFamily="18" charset="0"/>
              </a:rPr>
              <a:t>causa</a:t>
            </a:r>
            <a:r>
              <a:rPr lang="en-US" sz="2000" dirty="0" smtClean="0">
                <a:latin typeface="Minion Pro" pitchFamily="18" charset="0"/>
              </a:rPr>
              <a:t>, </a:t>
            </a:r>
            <a:r>
              <a:rPr lang="en-US" sz="2000" dirty="0" err="1" smtClean="0">
                <a:latin typeface="Minion Pro" pitchFamily="18" charset="0"/>
              </a:rPr>
              <a:t>rebellio</a:t>
            </a:r>
            <a:r>
              <a:rPr lang="en-US" sz="2000" dirty="0" smtClean="0">
                <a:latin typeface="Minion Pro" pitchFamily="18" charset="0"/>
              </a:rPr>
              <a:t>, </a:t>
            </a:r>
            <a:r>
              <a:rPr lang="en-US" sz="2000" dirty="0" err="1" smtClean="0">
                <a:latin typeface="Minion Pro" pitchFamily="18" charset="0"/>
              </a:rPr>
              <a:t>perduellio</a:t>
            </a:r>
            <a:r>
              <a:rPr lang="en-US" sz="2000" dirty="0" smtClean="0">
                <a:latin typeface="Minion Pro" pitchFamily="18" charset="0"/>
              </a:rPr>
              <a:t>, </a:t>
            </a:r>
            <a:r>
              <a:rPr lang="en-US" sz="2000" dirty="0" err="1" smtClean="0">
                <a:latin typeface="Minion Pro" pitchFamily="18" charset="0"/>
              </a:rPr>
              <a:t>seditio</a:t>
            </a:r>
            <a:r>
              <a:rPr lang="en-US" sz="2000" dirty="0" smtClean="0">
                <a:latin typeface="Minion Pro" pitchFamily="18" charset="0"/>
              </a:rPr>
              <a:t>). II. </a:t>
            </a:r>
            <a:r>
              <a:rPr lang="en-US" sz="2000" dirty="0" smtClean="0">
                <a:solidFill>
                  <a:schemeClr val="accent2">
                    <a:lumMod val="75000"/>
                  </a:schemeClr>
                </a:solidFill>
                <a:latin typeface="Minion Pro" pitchFamily="18" charset="0"/>
              </a:rPr>
              <a:t>A. family, ran</a:t>
            </a:r>
            <a:r>
              <a:rPr lang="en-US" sz="2000" dirty="0" smtClean="0">
                <a:latin typeface="Minion Pro" pitchFamily="18" charset="0"/>
              </a:rPr>
              <a:t>k, </a:t>
            </a:r>
            <a:r>
              <a:rPr lang="en-US" sz="2000" dirty="0" err="1" smtClean="0">
                <a:latin typeface="Minion Pro" pitchFamily="18" charset="0"/>
              </a:rPr>
              <a:t>Plaut</a:t>
            </a:r>
            <a:r>
              <a:rPr lang="en-US" sz="2000" dirty="0" smtClean="0">
                <a:latin typeface="Minion Pro" pitchFamily="18" charset="0"/>
              </a:rPr>
              <a:t>. </a:t>
            </a:r>
            <a:r>
              <a:rPr lang="en-US" sz="2000" dirty="0" err="1" smtClean="0">
                <a:latin typeface="Minion Pro" pitchFamily="18" charset="0"/>
              </a:rPr>
              <a:t>Trin</a:t>
            </a:r>
            <a:r>
              <a:rPr lang="en-US" sz="2000" dirty="0" smtClean="0">
                <a:latin typeface="Minion Pro" pitchFamily="18" charset="0"/>
              </a:rPr>
              <a:t>. 2, 4, 51; cf.: “neque </a:t>
            </a:r>
            <a:r>
              <a:rPr lang="en-US" sz="2000" dirty="0" err="1" smtClean="0">
                <a:latin typeface="Minion Pro" pitchFamily="18" charset="0"/>
              </a:rPr>
              <a:t>nos</a:t>
            </a:r>
            <a:r>
              <a:rPr lang="en-US" sz="2000" dirty="0" smtClean="0">
                <a:latin typeface="Minion Pro" pitchFamily="18" charset="0"/>
              </a:rPr>
              <a:t> </a:t>
            </a:r>
            <a:r>
              <a:rPr lang="en-US" sz="2000" dirty="0" err="1" smtClean="0">
                <a:latin typeface="Minion Pro" pitchFamily="18" charset="0"/>
              </a:rPr>
              <a:t>factione</a:t>
            </a:r>
            <a:r>
              <a:rPr lang="en-US" sz="2000" dirty="0" smtClean="0">
                <a:latin typeface="Minion Pro" pitchFamily="18" charset="0"/>
              </a:rPr>
              <a:t> </a:t>
            </a:r>
            <a:r>
              <a:rPr lang="en-US" sz="2000" dirty="0" err="1" smtClean="0">
                <a:latin typeface="Minion Pro" pitchFamily="18" charset="0"/>
              </a:rPr>
              <a:t>tanta</a:t>
            </a:r>
            <a:r>
              <a:rPr lang="en-US" sz="2000" dirty="0" smtClean="0">
                <a:latin typeface="Minion Pro" pitchFamily="18" charset="0"/>
              </a:rPr>
              <a:t>, quanta </a:t>
            </a:r>
            <a:r>
              <a:rPr lang="en-US" sz="2000" dirty="0" err="1" smtClean="0">
                <a:latin typeface="Minion Pro" pitchFamily="18" charset="0"/>
              </a:rPr>
              <a:t>tu</a:t>
            </a:r>
            <a:r>
              <a:rPr lang="en-US" sz="2000" dirty="0" smtClean="0">
                <a:latin typeface="Minion Pro" pitchFamily="18" charset="0"/>
              </a:rPr>
              <a:t>, </a:t>
            </a:r>
            <a:r>
              <a:rPr lang="en-US" sz="2000" dirty="0" err="1" smtClean="0">
                <a:latin typeface="Minion Pro" pitchFamily="18" charset="0"/>
              </a:rPr>
              <a:t>sumus</a:t>
            </a:r>
            <a:r>
              <a:rPr lang="en-US" sz="2000" dirty="0" smtClean="0">
                <a:latin typeface="Minion Pro" pitchFamily="18" charset="0"/>
              </a:rPr>
              <a:t>,” id. Cist. 2, 1, 17; id. </a:t>
            </a:r>
            <a:r>
              <a:rPr lang="en-US" sz="2000" dirty="0" err="1" smtClean="0">
                <a:latin typeface="Minion Pro" pitchFamily="18" charset="0"/>
              </a:rPr>
              <a:t>Trin</a:t>
            </a:r>
            <a:r>
              <a:rPr lang="en-US" sz="2000" dirty="0" smtClean="0">
                <a:latin typeface="Minion Pro" pitchFamily="18" charset="0"/>
              </a:rPr>
              <a:t>. 2, 4, 66; 90; 96; id. </a:t>
            </a:r>
            <a:r>
              <a:rPr lang="en-US" sz="2000" dirty="0" err="1" smtClean="0">
                <a:latin typeface="Minion Pro" pitchFamily="18" charset="0"/>
              </a:rPr>
              <a:t>Aul</a:t>
            </a:r>
            <a:r>
              <a:rPr lang="en-US" sz="2000" dirty="0" smtClean="0">
                <a:latin typeface="Minion Pro" pitchFamily="18" charset="0"/>
              </a:rPr>
              <a:t>. 2, 1, 45: </a:t>
            </a:r>
            <a:r>
              <a:rPr lang="en-US" sz="2000" dirty="0" err="1" smtClean="0">
                <a:latin typeface="Minion Pro" pitchFamily="18" charset="0"/>
              </a:rPr>
              <a:t>utrimque</a:t>
            </a:r>
            <a:r>
              <a:rPr lang="en-US" sz="2000" dirty="0" smtClean="0">
                <a:latin typeface="Minion Pro" pitchFamily="18" charset="0"/>
              </a:rPr>
              <a:t> </a:t>
            </a:r>
            <a:r>
              <a:rPr lang="en-US" sz="2000" dirty="0" err="1" smtClean="0">
                <a:latin typeface="Minion Pro" pitchFamily="18" charset="0"/>
              </a:rPr>
              <a:t>factiones</a:t>
            </a:r>
            <a:r>
              <a:rPr lang="en-US" sz="2000" dirty="0" smtClean="0">
                <a:latin typeface="Minion Pro" pitchFamily="18" charset="0"/>
              </a:rPr>
              <a:t> tibi pares, Cato ap. Charis. p. 198 P.: alia (</a:t>
            </a:r>
            <a:r>
              <a:rPr lang="en-US" sz="2000" dirty="0" err="1" smtClean="0">
                <a:latin typeface="Minion Pro" pitchFamily="18" charset="0"/>
              </a:rPr>
              <a:t>medicorum</a:t>
            </a:r>
            <a:r>
              <a:rPr lang="en-US" sz="2000" dirty="0" smtClean="0">
                <a:latin typeface="Minion Pro" pitchFamily="18" charset="0"/>
              </a:rPr>
              <a:t>) </a:t>
            </a:r>
            <a:r>
              <a:rPr lang="en-US" sz="2000" dirty="0" err="1" smtClean="0">
                <a:latin typeface="Minion Pro" pitchFamily="18" charset="0"/>
              </a:rPr>
              <a:t>factio</a:t>
            </a:r>
            <a:r>
              <a:rPr lang="en-US" sz="2000" dirty="0" smtClean="0">
                <a:latin typeface="Minion Pro" pitchFamily="18" charset="0"/>
              </a:rPr>
              <a:t> </a:t>
            </a:r>
            <a:r>
              <a:rPr lang="en-US" sz="2000" dirty="0" err="1" smtClean="0">
                <a:latin typeface="Minion Pro" pitchFamily="18" charset="0"/>
              </a:rPr>
              <a:t>coepit</a:t>
            </a:r>
            <a:r>
              <a:rPr lang="en-US" sz="2000" dirty="0" smtClean="0">
                <a:latin typeface="Minion Pro" pitchFamily="18" charset="0"/>
              </a:rPr>
              <a:t> in Sicilia, </a:t>
            </a:r>
            <a:r>
              <a:rPr lang="en-US" sz="2000" dirty="0" err="1" smtClean="0">
                <a:latin typeface="Minion Pro" pitchFamily="18" charset="0"/>
              </a:rPr>
              <a:t>i</a:t>
            </a:r>
            <a:r>
              <a:rPr lang="en-US" sz="2000" dirty="0" smtClean="0">
                <a:latin typeface="Minion Pro" pitchFamily="18" charset="0"/>
              </a:rPr>
              <a:t>. e. class or school. II. B. </a:t>
            </a:r>
            <a:r>
              <a:rPr lang="en-US" sz="2000" dirty="0" smtClean="0">
                <a:solidFill>
                  <a:schemeClr val="accent2">
                    <a:lumMod val="75000"/>
                  </a:schemeClr>
                </a:solidFill>
                <a:latin typeface="Minion Pro" pitchFamily="18" charset="0"/>
              </a:rPr>
              <a:t>In particular, a company of political adherents or partisans, a party, side, faction</a:t>
            </a:r>
            <a:r>
              <a:rPr lang="en-US" sz="2000" dirty="0" smtClean="0">
                <a:latin typeface="Minion Pro" pitchFamily="18" charset="0"/>
              </a:rPr>
              <a:t> (class.; “among the republican Romans usually with the odious accessory notion of </a:t>
            </a:r>
            <a:r>
              <a:rPr lang="en-US" sz="2000" dirty="0" err="1" smtClean="0">
                <a:latin typeface="Minion Pro" pitchFamily="18" charset="0"/>
              </a:rPr>
              <a:t>oligarchical</a:t>
            </a:r>
            <a:r>
              <a:rPr lang="en-US" sz="2000" dirty="0" smtClean="0">
                <a:latin typeface="Minion Pro" pitchFamily="18" charset="0"/>
              </a:rPr>
              <a:t>): </a:t>
            </a:r>
            <a:r>
              <a:rPr lang="en-US" sz="2000" b="1" dirty="0" smtClean="0">
                <a:solidFill>
                  <a:schemeClr val="bg2">
                    <a:lumMod val="10000"/>
                  </a:schemeClr>
                </a:solidFill>
                <a:latin typeface="Minion Pro" pitchFamily="18" charset="0"/>
              </a:rPr>
              <a:t>in Gallia non solum in omnibus </a:t>
            </a:r>
            <a:r>
              <a:rPr lang="en-US" sz="2000" b="1" dirty="0" err="1" smtClean="0">
                <a:solidFill>
                  <a:schemeClr val="bg2">
                    <a:lumMod val="10000"/>
                  </a:schemeClr>
                </a:solidFill>
                <a:latin typeface="Minion Pro" pitchFamily="18" charset="0"/>
              </a:rPr>
              <a:t>civitatibus</a:t>
            </a:r>
            <a:r>
              <a:rPr lang="en-US" sz="2000" b="1" dirty="0" smtClean="0">
                <a:solidFill>
                  <a:schemeClr val="bg2">
                    <a:lumMod val="10000"/>
                  </a:schemeClr>
                </a:solidFill>
                <a:latin typeface="Minion Pro" pitchFamily="18" charset="0"/>
              </a:rPr>
              <a:t> atque in omnibus </a:t>
            </a:r>
            <a:r>
              <a:rPr lang="en-US" sz="2000" b="1" dirty="0" err="1" smtClean="0">
                <a:solidFill>
                  <a:schemeClr val="bg2">
                    <a:lumMod val="10000"/>
                  </a:schemeClr>
                </a:solidFill>
                <a:latin typeface="Minion Pro" pitchFamily="18" charset="0"/>
              </a:rPr>
              <a:t>partibus</a:t>
            </a:r>
            <a:r>
              <a:rPr lang="en-US" sz="2000" b="1" dirty="0" smtClean="0">
                <a:solidFill>
                  <a:schemeClr val="bg2">
                    <a:lumMod val="10000"/>
                  </a:schemeClr>
                </a:solidFill>
                <a:latin typeface="Minion Pro" pitchFamily="18" charset="0"/>
              </a:rPr>
              <a:t>, sed </a:t>
            </a:r>
            <a:r>
              <a:rPr lang="en-US" sz="2000" b="1" dirty="0" err="1" smtClean="0">
                <a:solidFill>
                  <a:schemeClr val="bg2">
                    <a:lumMod val="10000"/>
                  </a:schemeClr>
                </a:solidFill>
                <a:latin typeface="Minion Pro" pitchFamily="18" charset="0"/>
              </a:rPr>
              <a:t>paene</a:t>
            </a:r>
            <a:r>
              <a:rPr lang="en-US" sz="2000" b="1" dirty="0" smtClean="0">
                <a:solidFill>
                  <a:schemeClr val="bg2">
                    <a:lumMod val="10000"/>
                  </a:schemeClr>
                </a:solidFill>
                <a:latin typeface="Minion Pro" pitchFamily="18" charset="0"/>
              </a:rPr>
              <a:t> etiam in </a:t>
            </a:r>
            <a:r>
              <a:rPr lang="en-US" sz="2000" b="1" dirty="0" err="1" smtClean="0">
                <a:solidFill>
                  <a:schemeClr val="bg2">
                    <a:lumMod val="10000"/>
                  </a:schemeClr>
                </a:solidFill>
                <a:latin typeface="Minion Pro" pitchFamily="18" charset="0"/>
              </a:rPr>
              <a:t>singulis</a:t>
            </a:r>
            <a:r>
              <a:rPr lang="en-US" sz="2000" b="1" dirty="0" smtClean="0">
                <a:solidFill>
                  <a:schemeClr val="bg2">
                    <a:lumMod val="10000"/>
                  </a:schemeClr>
                </a:solidFill>
                <a:latin typeface="Minion Pro" pitchFamily="18" charset="0"/>
              </a:rPr>
              <a:t> </a:t>
            </a:r>
            <a:r>
              <a:rPr lang="en-US" sz="2000" b="1" dirty="0" err="1" smtClean="0">
                <a:solidFill>
                  <a:schemeClr val="bg2">
                    <a:lumMod val="10000"/>
                  </a:schemeClr>
                </a:solidFill>
                <a:latin typeface="Minion Pro" pitchFamily="18" charset="0"/>
              </a:rPr>
              <a:t>domibus</a:t>
            </a:r>
            <a:r>
              <a:rPr lang="en-US" sz="2000" b="1" dirty="0" smtClean="0">
                <a:solidFill>
                  <a:schemeClr val="bg2">
                    <a:lumMod val="10000"/>
                  </a:schemeClr>
                </a:solidFill>
                <a:latin typeface="Minion Pro" pitchFamily="18" charset="0"/>
              </a:rPr>
              <a:t> </a:t>
            </a:r>
            <a:r>
              <a:rPr lang="en-US" sz="2000" b="1" dirty="0" err="1" smtClean="0">
                <a:solidFill>
                  <a:schemeClr val="bg2">
                    <a:lumMod val="10000"/>
                  </a:schemeClr>
                </a:solidFill>
                <a:latin typeface="Minion Pro" pitchFamily="18" charset="0"/>
              </a:rPr>
              <a:t>factiones</a:t>
            </a:r>
            <a:r>
              <a:rPr lang="en-US" sz="2000" b="1" dirty="0" smtClean="0">
                <a:solidFill>
                  <a:schemeClr val="bg2">
                    <a:lumMod val="10000"/>
                  </a:schemeClr>
                </a:solidFill>
                <a:latin typeface="Minion Pro" pitchFamily="18" charset="0"/>
              </a:rPr>
              <a:t> </a:t>
            </a:r>
            <a:r>
              <a:rPr lang="en-US" sz="2000" b="1" dirty="0" err="1" smtClean="0">
                <a:solidFill>
                  <a:schemeClr val="bg2">
                    <a:lumMod val="10000"/>
                  </a:schemeClr>
                </a:solidFill>
                <a:latin typeface="Minion Pro" pitchFamily="18" charset="0"/>
              </a:rPr>
              <a:t>sunt</a:t>
            </a:r>
            <a:r>
              <a:rPr lang="en-US" sz="2000" b="1" dirty="0" smtClean="0">
                <a:solidFill>
                  <a:schemeClr val="bg2">
                    <a:lumMod val="10000"/>
                  </a:schemeClr>
                </a:solidFill>
                <a:latin typeface="Minion Pro" pitchFamily="18" charset="0"/>
              </a:rPr>
              <a:t>, </a:t>
            </a:r>
            <a:r>
              <a:rPr lang="en-US" sz="2000" b="1" dirty="0" err="1" smtClean="0">
                <a:solidFill>
                  <a:schemeClr val="bg2">
                    <a:lumMod val="10000"/>
                  </a:schemeClr>
                </a:solidFill>
                <a:latin typeface="Minion Pro" pitchFamily="18" charset="0"/>
              </a:rPr>
              <a:t>earumque</a:t>
            </a:r>
            <a:r>
              <a:rPr lang="en-US" sz="2000" b="1" dirty="0" smtClean="0">
                <a:solidFill>
                  <a:schemeClr val="bg2">
                    <a:lumMod val="10000"/>
                  </a:schemeClr>
                </a:solidFill>
                <a:latin typeface="Minion Pro" pitchFamily="18" charset="0"/>
              </a:rPr>
              <a:t> </a:t>
            </a:r>
            <a:r>
              <a:rPr lang="en-US" sz="2000" b="1" dirty="0" err="1" smtClean="0">
                <a:solidFill>
                  <a:schemeClr val="bg2">
                    <a:lumMod val="10000"/>
                  </a:schemeClr>
                </a:solidFill>
                <a:latin typeface="Minion Pro" pitchFamily="18" charset="0"/>
              </a:rPr>
              <a:t>factionum</a:t>
            </a:r>
            <a:r>
              <a:rPr lang="en-US" sz="2000" b="1" dirty="0" smtClean="0">
                <a:solidFill>
                  <a:schemeClr val="bg2">
                    <a:lumMod val="10000"/>
                  </a:schemeClr>
                </a:solidFill>
                <a:latin typeface="Minion Pro" pitchFamily="18" charset="0"/>
              </a:rPr>
              <a:t> </a:t>
            </a:r>
            <a:r>
              <a:rPr lang="en-US" sz="2000" b="1" dirty="0" err="1" smtClean="0">
                <a:solidFill>
                  <a:schemeClr val="bg2">
                    <a:lumMod val="10000"/>
                  </a:schemeClr>
                </a:solidFill>
                <a:latin typeface="Minion Pro" pitchFamily="18" charset="0"/>
              </a:rPr>
              <a:t>principes</a:t>
            </a:r>
            <a:r>
              <a:rPr lang="en-US" sz="2000" b="1" dirty="0" smtClean="0">
                <a:solidFill>
                  <a:schemeClr val="bg2">
                    <a:lumMod val="10000"/>
                  </a:schemeClr>
                </a:solidFill>
                <a:latin typeface="Minion Pro" pitchFamily="18" charset="0"/>
              </a:rPr>
              <a:t> </a:t>
            </a:r>
            <a:r>
              <a:rPr lang="en-US" sz="2000" b="1" dirty="0" err="1" smtClean="0">
                <a:solidFill>
                  <a:schemeClr val="bg2">
                    <a:lumMod val="10000"/>
                  </a:schemeClr>
                </a:solidFill>
                <a:latin typeface="Minion Pro" pitchFamily="18" charset="0"/>
              </a:rPr>
              <a:t>sunt</a:t>
            </a:r>
            <a:r>
              <a:rPr lang="en-US" sz="2000" b="1" dirty="0" smtClean="0">
                <a:solidFill>
                  <a:schemeClr val="bg2">
                    <a:lumMod val="10000"/>
                  </a:schemeClr>
                </a:solidFill>
                <a:latin typeface="Minion Pro" pitchFamily="18" charset="0"/>
              </a:rPr>
              <a:t>, qui, etc.,” divisions, factions</a:t>
            </a:r>
            <a:r>
              <a:rPr lang="en-US" sz="2000" dirty="0" smtClean="0">
                <a:latin typeface="Minion Pro" pitchFamily="18" charset="0"/>
              </a:rPr>
              <a:t>, </a:t>
            </a:r>
            <a:r>
              <a:rPr lang="en-US" sz="2000" dirty="0" err="1" smtClean="0">
                <a:latin typeface="Minion Pro" pitchFamily="18" charset="0"/>
              </a:rPr>
              <a:t>Caes</a:t>
            </a:r>
            <a:r>
              <a:rPr lang="en-US" sz="2000" dirty="0" smtClean="0">
                <a:latin typeface="Minion Pro" pitchFamily="18" charset="0"/>
              </a:rPr>
              <a:t>. B. G. 6, 11, 2</a:t>
            </a:r>
          </a:p>
          <a:p>
            <a:pPr>
              <a:buNone/>
            </a:pPr>
            <a:endParaRPr lang="en-US" sz="2000" dirty="0" smtClean="0">
              <a:latin typeface="Minion Pro" pitchFamily="18" charset="0"/>
            </a:endParaRPr>
          </a:p>
          <a:p>
            <a:pPr>
              <a:buNone/>
            </a:pPr>
            <a:r>
              <a:rPr lang="en-US" sz="2000" dirty="0" smtClean="0">
                <a:latin typeface="Minion Pro" pitchFamily="18" charset="0"/>
              </a:rPr>
              <a:t> </a:t>
            </a:r>
          </a:p>
          <a:p>
            <a:pPr>
              <a:buNone/>
            </a:pPr>
            <a:r>
              <a:rPr lang="el-GR" sz="2000" dirty="0" smtClean="0">
                <a:latin typeface="Minion Pro" pitchFamily="18" charset="0"/>
              </a:rPr>
              <a:t>Λεξιλόγιο</a:t>
            </a:r>
            <a:r>
              <a:rPr lang="en-US" sz="2000" dirty="0" smtClean="0">
                <a:latin typeface="Minion Pro" pitchFamily="18" charset="0"/>
              </a:rPr>
              <a:t>: </a:t>
            </a:r>
            <a:r>
              <a:rPr lang="en-US" sz="2000" dirty="0" err="1" smtClean="0">
                <a:latin typeface="Minion Pro" pitchFamily="18" charset="0"/>
              </a:rPr>
              <a:t>factio</a:t>
            </a:r>
            <a:r>
              <a:rPr lang="en-US" sz="2000" dirty="0" smtClean="0">
                <a:latin typeface="Minion Pro" pitchFamily="18" charset="0"/>
              </a:rPr>
              <a:t>, -onis / </a:t>
            </a:r>
            <a:r>
              <a:rPr lang="en-US" sz="2000" dirty="0" err="1" smtClean="0">
                <a:latin typeface="Minion Pro" pitchFamily="18" charset="0"/>
              </a:rPr>
              <a:t>polleo</a:t>
            </a:r>
            <a:r>
              <a:rPr lang="en-US" sz="2000" dirty="0" smtClean="0">
                <a:latin typeface="Minion Pro" pitchFamily="18" charset="0"/>
              </a:rPr>
              <a:t>, -ere / plebs, -</a:t>
            </a:r>
            <a:r>
              <a:rPr lang="en-US" sz="2000" dirty="0" err="1" smtClean="0">
                <a:latin typeface="Minion Pro" pitchFamily="18" charset="0"/>
              </a:rPr>
              <a:t>bis</a:t>
            </a:r>
            <a:r>
              <a:rPr lang="en-US" sz="2000" dirty="0" smtClean="0">
                <a:latin typeface="Minion Pro" pitchFamily="18" charset="0"/>
              </a:rPr>
              <a:t> / </a:t>
            </a:r>
            <a:r>
              <a:rPr lang="en-US" sz="2000" dirty="0" err="1" smtClean="0">
                <a:latin typeface="Minion Pro" pitchFamily="18" charset="0"/>
              </a:rPr>
              <a:t>solveo</a:t>
            </a:r>
            <a:r>
              <a:rPr lang="en-US" sz="2000" dirty="0" smtClean="0">
                <a:latin typeface="Minion Pro" pitchFamily="18" charset="0"/>
              </a:rPr>
              <a:t>, -</a:t>
            </a:r>
            <a:r>
              <a:rPr lang="en-US" sz="2000" dirty="0" err="1" smtClean="0">
                <a:latin typeface="Minion Pro" pitchFamily="18" charset="0"/>
              </a:rPr>
              <a:t>lvi</a:t>
            </a:r>
            <a:r>
              <a:rPr lang="en-US" sz="2000" dirty="0" smtClean="0">
                <a:latin typeface="Minion Pro" pitchFamily="18" charset="0"/>
              </a:rPr>
              <a:t>, -</a:t>
            </a:r>
            <a:r>
              <a:rPr lang="en-US" sz="2000" dirty="0" err="1" smtClean="0">
                <a:latin typeface="Minion Pro" pitchFamily="18" charset="0"/>
              </a:rPr>
              <a:t>lutum</a:t>
            </a:r>
            <a:r>
              <a:rPr lang="en-US" sz="2000" dirty="0" smtClean="0">
                <a:latin typeface="Minion Pro" pitchFamily="18" charset="0"/>
              </a:rPr>
              <a:t>, -</a:t>
            </a:r>
            <a:r>
              <a:rPr lang="en-US" sz="2000" dirty="0" err="1" smtClean="0">
                <a:latin typeface="Minion Pro" pitchFamily="18" charset="0"/>
              </a:rPr>
              <a:t>lere</a:t>
            </a:r>
            <a:r>
              <a:rPr lang="en-US" sz="2000" dirty="0" smtClean="0">
                <a:latin typeface="Minion Pro" pitchFamily="18" charset="0"/>
              </a:rPr>
              <a:t> / </a:t>
            </a:r>
            <a:r>
              <a:rPr lang="en-US" sz="2000" dirty="0" err="1" smtClean="0">
                <a:latin typeface="Minion Pro" pitchFamily="18" charset="0"/>
              </a:rPr>
              <a:t>dispergo</a:t>
            </a:r>
            <a:r>
              <a:rPr lang="en-US" sz="2000" dirty="0" smtClean="0">
                <a:latin typeface="Minion Pro" pitchFamily="18" charset="0"/>
              </a:rPr>
              <a:t>, -</a:t>
            </a:r>
            <a:r>
              <a:rPr lang="en-US" sz="2000" dirty="0" err="1" smtClean="0">
                <a:latin typeface="Minion Pro" pitchFamily="18" charset="0"/>
              </a:rPr>
              <a:t>rsi</a:t>
            </a:r>
            <a:r>
              <a:rPr lang="en-US" sz="2000" dirty="0" smtClean="0">
                <a:latin typeface="Minion Pro" pitchFamily="18" charset="0"/>
              </a:rPr>
              <a:t>, -</a:t>
            </a:r>
            <a:r>
              <a:rPr lang="en-US" sz="2000" dirty="0" err="1" smtClean="0">
                <a:latin typeface="Minion Pro" pitchFamily="18" charset="0"/>
              </a:rPr>
              <a:t>rsum</a:t>
            </a:r>
            <a:r>
              <a:rPr lang="en-US" sz="2000" dirty="0" smtClean="0">
                <a:latin typeface="Minion Pro" pitchFamily="18" charset="0"/>
              </a:rPr>
              <a:t>, -ere / </a:t>
            </a:r>
            <a:r>
              <a:rPr lang="en-US" sz="2000" dirty="0" err="1" smtClean="0">
                <a:latin typeface="Minion Pro" pitchFamily="18" charset="0"/>
              </a:rPr>
              <a:t>arbitrium</a:t>
            </a:r>
            <a:r>
              <a:rPr lang="en-US" sz="2000" dirty="0" smtClean="0">
                <a:latin typeface="Minion Pro" pitchFamily="18" charset="0"/>
              </a:rPr>
              <a:t>, -ii / </a:t>
            </a:r>
            <a:r>
              <a:rPr lang="en-US" sz="2000" dirty="0" err="1" smtClean="0">
                <a:latin typeface="Minion Pro" pitchFamily="18" charset="0"/>
              </a:rPr>
              <a:t>agito</a:t>
            </a:r>
            <a:r>
              <a:rPr lang="en-US" sz="2000" dirty="0" smtClean="0">
                <a:latin typeface="Minion Pro" pitchFamily="18" charset="0"/>
              </a:rPr>
              <a:t>, -avi, -atum, -are / </a:t>
            </a:r>
            <a:r>
              <a:rPr lang="en-US" sz="2000" dirty="0" err="1" smtClean="0">
                <a:latin typeface="Minion Pro" pitchFamily="18" charset="0"/>
              </a:rPr>
              <a:t>penes</a:t>
            </a:r>
            <a:r>
              <a:rPr lang="en-US" sz="2000" dirty="0" smtClean="0">
                <a:latin typeface="Minion Pro" pitchFamily="18" charset="0"/>
              </a:rPr>
              <a:t> + </a:t>
            </a:r>
            <a:r>
              <a:rPr lang="el-GR" sz="2000" dirty="0" smtClean="0">
                <a:latin typeface="Minion Pro" pitchFamily="18" charset="0"/>
              </a:rPr>
              <a:t>αιτιατική</a:t>
            </a:r>
            <a:r>
              <a:rPr lang="en-US" sz="2000" dirty="0" smtClean="0">
                <a:latin typeface="Minion Pro" pitchFamily="18" charset="0"/>
              </a:rPr>
              <a:t> / </a:t>
            </a:r>
            <a:r>
              <a:rPr lang="en-US" sz="2000" dirty="0" err="1" smtClean="0">
                <a:latin typeface="Minion Pro" pitchFamily="18" charset="0"/>
              </a:rPr>
              <a:t>aerarium</a:t>
            </a:r>
            <a:r>
              <a:rPr lang="en-US" sz="2000" dirty="0" smtClean="0">
                <a:latin typeface="Minion Pro" pitchFamily="18" charset="0"/>
              </a:rPr>
              <a:t>, -ii / </a:t>
            </a:r>
            <a:r>
              <a:rPr lang="en-US" sz="2000" dirty="0" err="1" smtClean="0">
                <a:latin typeface="Minion Pro" pitchFamily="18" charset="0"/>
              </a:rPr>
              <a:t>provincia</a:t>
            </a:r>
            <a:r>
              <a:rPr lang="en-US" sz="2000" dirty="0" smtClean="0">
                <a:latin typeface="Minion Pro" pitchFamily="18" charset="0"/>
              </a:rPr>
              <a:t>, -</a:t>
            </a:r>
            <a:r>
              <a:rPr lang="en-US" sz="2000" dirty="0" err="1" smtClean="0">
                <a:latin typeface="Minion Pro" pitchFamily="18" charset="0"/>
              </a:rPr>
              <a:t>ae</a:t>
            </a:r>
            <a:r>
              <a:rPr lang="en-US" sz="2000" dirty="0" smtClean="0">
                <a:latin typeface="Minion Pro" pitchFamily="18" charset="0"/>
              </a:rPr>
              <a:t> / </a:t>
            </a:r>
            <a:r>
              <a:rPr lang="en-US" sz="2000" dirty="0" err="1" smtClean="0">
                <a:latin typeface="Minion Pro" pitchFamily="18" charset="0"/>
              </a:rPr>
              <a:t>magistratus</a:t>
            </a:r>
            <a:r>
              <a:rPr lang="en-US" sz="2000" dirty="0" smtClean="0">
                <a:latin typeface="Minion Pro" pitchFamily="18" charset="0"/>
              </a:rPr>
              <a:t>, -us / </a:t>
            </a:r>
          </a:p>
          <a:p>
            <a:pPr>
              <a:buNone/>
            </a:pPr>
            <a:r>
              <a:rPr lang="el-GR" sz="2000" dirty="0" smtClean="0">
                <a:latin typeface="Minion Pro" pitchFamily="18" charset="0"/>
              </a:rPr>
              <a:t> </a:t>
            </a:r>
            <a:endParaRPr lang="en-US" sz="2000" dirty="0">
              <a:latin typeface="Minion Pro" pitchFamily="18" charset="0"/>
            </a:endParaRPr>
          </a:p>
        </p:txBody>
      </p:sp>
      <p:pic>
        <p:nvPicPr>
          <p:cNvPr id="5" name="~PP1187.WAV">
            <a:hlinkClick r:id="" action="ppaction://media"/>
          </p:cNvPr>
          <p:cNvPicPr>
            <a:picLocks noRot="1" noChangeAspect="1"/>
          </p:cNvPicPr>
          <p:nvPr>
            <a:wavAudioFile r:embed="rId1" name="~PP1187.WAV"/>
          </p:nvPr>
        </p:nvPicPr>
        <p:blipFill>
          <a:blip r:embed="rId3"/>
          <a:stretch>
            <a:fillRect/>
          </a:stretch>
        </p:blipFill>
        <p:spPr>
          <a:xfrm>
            <a:off x="8704263" y="6418263"/>
            <a:ext cx="244475" cy="244475"/>
          </a:xfrm>
          <a:prstGeom prst="rect">
            <a:avLst/>
          </a:prstGeom>
        </p:spPr>
      </p:pic>
    </p:spTree>
  </p:cSld>
  <p:clrMapOvr>
    <a:masterClrMapping/>
  </p:clrMapOvr>
  <p:transition advTm="15165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fontScale="62500" lnSpcReduction="20000"/>
          </a:bodyPr>
          <a:lstStyle/>
          <a:p>
            <a:pPr>
              <a:buNone/>
            </a:pPr>
            <a:r>
              <a:rPr lang="en-US" dirty="0" smtClean="0">
                <a:latin typeface="Minion Pro" pitchFamily="18" charset="0"/>
              </a:rPr>
              <a:t>Populus militia atque </a:t>
            </a:r>
            <a:r>
              <a:rPr lang="en-US" dirty="0" err="1" smtClean="0">
                <a:latin typeface="Minion Pro" pitchFamily="18" charset="0"/>
              </a:rPr>
              <a:t>inopia</a:t>
            </a:r>
            <a:r>
              <a:rPr lang="en-US" dirty="0" smtClean="0">
                <a:latin typeface="Minion Pro" pitchFamily="18" charset="0"/>
              </a:rPr>
              <a:t> </a:t>
            </a:r>
            <a:r>
              <a:rPr lang="en-US" dirty="0" err="1" smtClean="0">
                <a:latin typeface="Minion Pro" pitchFamily="18" charset="0"/>
              </a:rPr>
              <a:t>urgebatur</a:t>
            </a:r>
            <a:r>
              <a:rPr lang="en-US" dirty="0" smtClean="0">
                <a:latin typeface="Minion Pro" pitchFamily="18" charset="0"/>
              </a:rPr>
              <a:t>; </a:t>
            </a:r>
            <a:r>
              <a:rPr lang="en-US" dirty="0" err="1" smtClean="0">
                <a:latin typeface="Minion Pro" pitchFamily="18" charset="0"/>
              </a:rPr>
              <a:t>praedas</a:t>
            </a:r>
            <a:r>
              <a:rPr lang="en-US" dirty="0" smtClean="0">
                <a:latin typeface="Minion Pro" pitchFamily="18" charset="0"/>
              </a:rPr>
              <a:t> </a:t>
            </a:r>
            <a:r>
              <a:rPr lang="en-US" dirty="0" err="1" smtClean="0">
                <a:latin typeface="Minion Pro" pitchFamily="18" charset="0"/>
              </a:rPr>
              <a:t>bellicas</a:t>
            </a:r>
            <a:r>
              <a:rPr lang="en-US" dirty="0" smtClean="0">
                <a:latin typeface="Minion Pro" pitchFamily="18" charset="0"/>
              </a:rPr>
              <a:t> </a:t>
            </a:r>
            <a:r>
              <a:rPr lang="en-US" dirty="0" err="1" smtClean="0">
                <a:latin typeface="Minion Pro" pitchFamily="18" charset="0"/>
              </a:rPr>
              <a:t>imperatores</a:t>
            </a:r>
            <a:r>
              <a:rPr lang="en-US" dirty="0" smtClean="0">
                <a:latin typeface="Minion Pro" pitchFamily="18" charset="0"/>
              </a:rPr>
              <a:t> cum </a:t>
            </a:r>
            <a:r>
              <a:rPr lang="en-US" dirty="0" err="1" smtClean="0">
                <a:latin typeface="Minion Pro" pitchFamily="18" charset="0"/>
              </a:rPr>
              <a:t>paucis</a:t>
            </a:r>
            <a:r>
              <a:rPr lang="en-US" dirty="0" smtClean="0">
                <a:latin typeface="Minion Pro" pitchFamily="18" charset="0"/>
              </a:rPr>
              <a:t> </a:t>
            </a:r>
            <a:r>
              <a:rPr lang="en-US" dirty="0" err="1" smtClean="0">
                <a:latin typeface="Minion Pro" pitchFamily="18" charset="0"/>
              </a:rPr>
              <a:t>diripiebant</a:t>
            </a:r>
            <a:r>
              <a:rPr lang="en-US" dirty="0" smtClean="0">
                <a:latin typeface="Minion Pro" pitchFamily="18" charset="0"/>
              </a:rPr>
              <a:t>: interea </a:t>
            </a:r>
            <a:r>
              <a:rPr lang="en-US" dirty="0" err="1" smtClean="0">
                <a:latin typeface="Minion Pro" pitchFamily="18" charset="0"/>
              </a:rPr>
              <a:t>parentes</a:t>
            </a:r>
            <a:r>
              <a:rPr lang="en-US" dirty="0" smtClean="0">
                <a:latin typeface="Minion Pro" pitchFamily="18" charset="0"/>
              </a:rPr>
              <a:t> </a:t>
            </a:r>
            <a:r>
              <a:rPr lang="en-US" dirty="0" err="1" smtClean="0">
                <a:latin typeface="Minion Pro" pitchFamily="18" charset="0"/>
              </a:rPr>
              <a:t>aut</a:t>
            </a:r>
            <a:r>
              <a:rPr lang="en-US" dirty="0" smtClean="0">
                <a:latin typeface="Minion Pro" pitchFamily="18" charset="0"/>
              </a:rPr>
              <a:t> </a:t>
            </a:r>
            <a:r>
              <a:rPr lang="en-US" dirty="0" err="1" smtClean="0">
                <a:latin typeface="Minion Pro" pitchFamily="18" charset="0"/>
              </a:rPr>
              <a:t>parvi</a:t>
            </a:r>
            <a:r>
              <a:rPr lang="en-US" dirty="0" smtClean="0">
                <a:latin typeface="Minion Pro" pitchFamily="18" charset="0"/>
              </a:rPr>
              <a:t> </a:t>
            </a:r>
            <a:r>
              <a:rPr lang="en-US" dirty="0" err="1" smtClean="0">
                <a:latin typeface="Minion Pro" pitchFamily="18" charset="0"/>
              </a:rPr>
              <a:t>liberi</a:t>
            </a:r>
            <a:r>
              <a:rPr lang="en-US" dirty="0" smtClean="0">
                <a:latin typeface="Minion Pro" pitchFamily="18" charset="0"/>
              </a:rPr>
              <a:t> </a:t>
            </a:r>
            <a:r>
              <a:rPr lang="en-US" dirty="0" err="1" smtClean="0">
                <a:latin typeface="Minion Pro" pitchFamily="18" charset="0"/>
              </a:rPr>
              <a:t>militum</a:t>
            </a:r>
            <a:r>
              <a:rPr lang="en-US" dirty="0" smtClean="0">
                <a:latin typeface="Minion Pro" pitchFamily="18" charset="0"/>
              </a:rPr>
              <a:t>, </a:t>
            </a:r>
            <a:r>
              <a:rPr lang="en-US" dirty="0" err="1" smtClean="0">
                <a:latin typeface="Minion Pro" pitchFamily="18" charset="0"/>
              </a:rPr>
              <a:t>uti</a:t>
            </a:r>
            <a:r>
              <a:rPr lang="en-US" dirty="0" smtClean="0">
                <a:latin typeface="Minion Pro" pitchFamily="18" charset="0"/>
              </a:rPr>
              <a:t> </a:t>
            </a:r>
            <a:r>
              <a:rPr lang="en-US" dirty="0" err="1" smtClean="0">
                <a:latin typeface="Minion Pro" pitchFamily="18" charset="0"/>
              </a:rPr>
              <a:t>quisque</a:t>
            </a:r>
            <a:r>
              <a:rPr lang="en-US" dirty="0" smtClean="0">
                <a:latin typeface="Minion Pro" pitchFamily="18" charset="0"/>
              </a:rPr>
              <a:t> </a:t>
            </a:r>
            <a:r>
              <a:rPr lang="en-US" dirty="0" err="1" smtClean="0">
                <a:latin typeface="Minion Pro" pitchFamily="18" charset="0"/>
              </a:rPr>
              <a:t>potentiori</a:t>
            </a:r>
            <a:r>
              <a:rPr lang="en-US" dirty="0" smtClean="0">
                <a:latin typeface="Minion Pro" pitchFamily="18" charset="0"/>
              </a:rPr>
              <a:t> </a:t>
            </a:r>
            <a:r>
              <a:rPr lang="en-US" dirty="0" err="1" smtClean="0">
                <a:latin typeface="Minion Pro" pitchFamily="18" charset="0"/>
              </a:rPr>
              <a:t>confinis</a:t>
            </a:r>
            <a:r>
              <a:rPr lang="en-US" dirty="0" smtClean="0">
                <a:latin typeface="Minion Pro" pitchFamily="18" charset="0"/>
              </a:rPr>
              <a:t> erat, </a:t>
            </a:r>
            <a:r>
              <a:rPr lang="en-US" dirty="0" err="1" smtClean="0">
                <a:latin typeface="Minion Pro" pitchFamily="18" charset="0"/>
              </a:rPr>
              <a:t>sedibus</a:t>
            </a:r>
            <a:r>
              <a:rPr lang="en-US" dirty="0" smtClean="0">
                <a:latin typeface="Minion Pro" pitchFamily="18" charset="0"/>
              </a:rPr>
              <a:t> </a:t>
            </a:r>
            <a:r>
              <a:rPr lang="en-US" dirty="0" err="1" smtClean="0">
                <a:latin typeface="Minion Pro" pitchFamily="18" charset="0"/>
              </a:rPr>
              <a:t>pellebantur</a:t>
            </a:r>
            <a:r>
              <a:rPr lang="en-US" dirty="0" smtClean="0">
                <a:latin typeface="Minion Pro" pitchFamily="18" charset="0"/>
              </a:rPr>
              <a:t>.</a:t>
            </a:r>
            <a:endParaRPr lang="el-GR" dirty="0" smtClean="0">
              <a:latin typeface="Minion Pro" pitchFamily="18" charset="0"/>
            </a:endParaRPr>
          </a:p>
          <a:p>
            <a:pPr>
              <a:buNone/>
            </a:pPr>
            <a:endParaRPr lang="el-GR" dirty="0" smtClean="0">
              <a:latin typeface="Minion Pro" pitchFamily="18" charset="0"/>
            </a:endParaRPr>
          </a:p>
          <a:p>
            <a:pPr>
              <a:buNone/>
            </a:pPr>
            <a:r>
              <a:rPr lang="el-GR" dirty="0" smtClean="0">
                <a:latin typeface="Minion Pro" pitchFamily="18" charset="0"/>
              </a:rPr>
              <a:t>Ο λαός στέναζε από τα στρατιωτική υπηρεσία και τη φτώχια. Τα πολεμικά λάφυρα τα διασπάθιζαν οι στρατηγοί με λίγους δικούς τους. Και εν τω μεταξύ οι γονείς και τα μικρά παιδιά των στρατιωτών εκδιώκονταν από τα σπίτια τους, στην περίπτωση που γειτόνευαν με κάποιον ισχυρότερο. </a:t>
            </a:r>
            <a:endParaRPr lang="en-US" dirty="0" smtClean="0">
              <a:latin typeface="Minion Pro" pitchFamily="18" charset="0"/>
            </a:endParaRPr>
          </a:p>
          <a:p>
            <a:pPr>
              <a:buNone/>
            </a:pPr>
            <a:endParaRPr lang="en-US" dirty="0" smtClean="0">
              <a:latin typeface="Minion Pro" pitchFamily="18" charset="0"/>
            </a:endParaRPr>
          </a:p>
          <a:p>
            <a:pPr>
              <a:buNone/>
            </a:pPr>
            <a:r>
              <a:rPr lang="en-US" dirty="0" smtClean="0">
                <a:latin typeface="Minion Pro" pitchFamily="18" charset="0"/>
              </a:rPr>
              <a:t># </a:t>
            </a:r>
            <a:r>
              <a:rPr lang="en-US" dirty="0" err="1" smtClean="0">
                <a:latin typeface="Minion Pro" pitchFamily="18" charset="0"/>
              </a:rPr>
              <a:t>uti</a:t>
            </a:r>
            <a:r>
              <a:rPr lang="en-US" dirty="0" smtClean="0">
                <a:latin typeface="Minion Pro" pitchFamily="18" charset="0"/>
              </a:rPr>
              <a:t> </a:t>
            </a:r>
            <a:r>
              <a:rPr lang="en-US" dirty="0" err="1" smtClean="0">
                <a:latin typeface="Minion Pro" pitchFamily="18" charset="0"/>
              </a:rPr>
              <a:t>quisque</a:t>
            </a:r>
            <a:r>
              <a:rPr lang="en-US" dirty="0" smtClean="0">
                <a:latin typeface="Minion Pro" pitchFamily="18" charset="0"/>
              </a:rPr>
              <a:t>…: </a:t>
            </a:r>
            <a:r>
              <a:rPr lang="el-GR" dirty="0" smtClean="0">
                <a:latin typeface="Minion Pro" pitchFamily="18" charset="0"/>
              </a:rPr>
              <a:t>με αυτόν τον τρόπο εισάγονται παραβολικές προτάσεις που δηλώνουν ποσό και το υποκείμενο είναι αόριστο. Η συνήθης σύνταξη έχει τη μορφή </a:t>
            </a:r>
            <a:r>
              <a:rPr lang="en-US" dirty="0" smtClean="0">
                <a:latin typeface="Minion Pro" pitchFamily="18" charset="0"/>
              </a:rPr>
              <a:t>ut </a:t>
            </a:r>
            <a:r>
              <a:rPr lang="en-US" dirty="0" err="1" smtClean="0">
                <a:latin typeface="Minion Pro" pitchFamily="18" charset="0"/>
              </a:rPr>
              <a:t>quisque</a:t>
            </a:r>
            <a:r>
              <a:rPr lang="en-US" dirty="0" smtClean="0">
                <a:latin typeface="Minion Pro" pitchFamily="18" charset="0"/>
              </a:rPr>
              <a:t> + </a:t>
            </a:r>
            <a:r>
              <a:rPr lang="en-US" dirty="0" err="1" smtClean="0">
                <a:latin typeface="Minion Pro" pitchFamily="18" charset="0"/>
              </a:rPr>
              <a:t>ita</a:t>
            </a:r>
            <a:r>
              <a:rPr lang="en-US" dirty="0" smtClean="0">
                <a:latin typeface="Minion Pro" pitchFamily="18" charset="0"/>
              </a:rPr>
              <a:t> (sic) + </a:t>
            </a:r>
            <a:r>
              <a:rPr lang="el-GR" dirty="0" smtClean="0">
                <a:latin typeface="Minion Pro" pitchFamily="18" charset="0"/>
              </a:rPr>
              <a:t>υπερθετικός βαθμός, π.χ. </a:t>
            </a:r>
            <a:r>
              <a:rPr lang="en-US" dirty="0" smtClean="0">
                <a:latin typeface="Minion Pro" pitchFamily="18" charset="0"/>
              </a:rPr>
              <a:t>Ut </a:t>
            </a:r>
            <a:r>
              <a:rPr lang="en-US" dirty="0" err="1" smtClean="0">
                <a:latin typeface="Minion Pro" pitchFamily="18" charset="0"/>
              </a:rPr>
              <a:t>quisque</a:t>
            </a:r>
            <a:r>
              <a:rPr lang="en-US" dirty="0" smtClean="0">
                <a:latin typeface="Minion Pro" pitchFamily="18" charset="0"/>
              </a:rPr>
              <a:t> est </a:t>
            </a:r>
            <a:r>
              <a:rPr lang="en-US" dirty="0" err="1" smtClean="0">
                <a:latin typeface="Minion Pro" pitchFamily="18" charset="0"/>
              </a:rPr>
              <a:t>vir</a:t>
            </a:r>
            <a:r>
              <a:rPr lang="en-US" dirty="0" smtClean="0">
                <a:latin typeface="Minion Pro" pitchFamily="18" charset="0"/>
              </a:rPr>
              <a:t> </a:t>
            </a:r>
            <a:r>
              <a:rPr lang="en-US" dirty="0" err="1" smtClean="0">
                <a:latin typeface="Minion Pro" pitchFamily="18" charset="0"/>
              </a:rPr>
              <a:t>optimus</a:t>
            </a:r>
            <a:r>
              <a:rPr lang="en-US" dirty="0" smtClean="0">
                <a:latin typeface="Minion Pro" pitchFamily="18" charset="0"/>
              </a:rPr>
              <a:t>, </a:t>
            </a:r>
            <a:r>
              <a:rPr lang="en-US" dirty="0" err="1" smtClean="0">
                <a:latin typeface="Minion Pro" pitchFamily="18" charset="0"/>
              </a:rPr>
              <a:t>ita</a:t>
            </a:r>
            <a:r>
              <a:rPr lang="en-US" dirty="0" smtClean="0">
                <a:latin typeface="Minion Pro" pitchFamily="18" charset="0"/>
              </a:rPr>
              <a:t> </a:t>
            </a:r>
            <a:r>
              <a:rPr lang="en-US" dirty="0" err="1" smtClean="0">
                <a:latin typeface="Minion Pro" pitchFamily="18" charset="0"/>
              </a:rPr>
              <a:t>difficillime</a:t>
            </a:r>
            <a:r>
              <a:rPr lang="en-US" dirty="0" smtClean="0">
                <a:latin typeface="Minion Pro" pitchFamily="18" charset="0"/>
              </a:rPr>
              <a:t> esse </a:t>
            </a:r>
            <a:r>
              <a:rPr lang="en-US" dirty="0" err="1" smtClean="0">
                <a:latin typeface="Minion Pro" pitchFamily="18" charset="0"/>
              </a:rPr>
              <a:t>alios</a:t>
            </a:r>
            <a:r>
              <a:rPr lang="en-US" dirty="0" smtClean="0">
                <a:latin typeface="Minion Pro" pitchFamily="18" charset="0"/>
              </a:rPr>
              <a:t> </a:t>
            </a:r>
            <a:r>
              <a:rPr lang="en-US" dirty="0" err="1" smtClean="0">
                <a:latin typeface="Minion Pro" pitchFamily="18" charset="0"/>
              </a:rPr>
              <a:t>improbos</a:t>
            </a:r>
            <a:r>
              <a:rPr lang="en-US" dirty="0" smtClean="0">
                <a:latin typeface="Minion Pro" pitchFamily="18" charset="0"/>
              </a:rPr>
              <a:t> </a:t>
            </a:r>
            <a:r>
              <a:rPr lang="en-US" dirty="0" err="1" smtClean="0">
                <a:latin typeface="Minion Pro" pitchFamily="18" charset="0"/>
              </a:rPr>
              <a:t>suspicatur</a:t>
            </a:r>
            <a:r>
              <a:rPr lang="en-US" dirty="0" smtClean="0">
                <a:latin typeface="Minion Pro" pitchFamily="18" charset="0"/>
              </a:rPr>
              <a:t> (‘</a:t>
            </a:r>
            <a:r>
              <a:rPr lang="el-GR" dirty="0" smtClean="0">
                <a:latin typeface="Minion Pro" pitchFamily="18" charset="0"/>
              </a:rPr>
              <a:t>όσο πιο καλός είναι κάποιος, τόσο δυσκολότερα υποψιάζεται ότι οι άλλοι είναι ανήθικοι). Απαντούν, ωστόσο, αρκετές παραλλαγές της βασικής σύνταξης</a:t>
            </a:r>
            <a:r>
              <a:rPr lang="en-US" dirty="0" smtClean="0">
                <a:latin typeface="Minion Pro" pitchFamily="18" charset="0"/>
              </a:rPr>
              <a:t>: </a:t>
            </a:r>
            <a:r>
              <a:rPr lang="el-GR" dirty="0" smtClean="0">
                <a:latin typeface="Minion Pro" pitchFamily="18" charset="0"/>
              </a:rPr>
              <a:t>α) παράλειψη του δεικτικού </a:t>
            </a:r>
            <a:r>
              <a:rPr lang="en-US" dirty="0" err="1" smtClean="0">
                <a:latin typeface="Minion Pro" pitchFamily="18" charset="0"/>
              </a:rPr>
              <a:t>ita</a:t>
            </a:r>
            <a:r>
              <a:rPr lang="en-US" dirty="0" smtClean="0">
                <a:latin typeface="Minion Pro" pitchFamily="18" charset="0"/>
              </a:rPr>
              <a:t> (sic), </a:t>
            </a:r>
            <a:r>
              <a:rPr lang="el-GR" dirty="0" smtClean="0">
                <a:latin typeface="Minion Pro" pitchFamily="18" charset="0"/>
              </a:rPr>
              <a:t>όπως συμβαίνει στο κείμενό μας, β) χρήση συγκριτικού στη μία πρόταση και υπερθετικού στην άλλη, γ) παράλειψη του υπερθετικού (ή του συγκριτικού) στη δεικτική πρόταση και διατήρησή του μόνο στην παραβολική, όπως στην περίπτωσή μας = δεικτική χωρίς δεικτικό και χωρίς παραθετικό</a:t>
            </a:r>
            <a:r>
              <a:rPr lang="en-US" dirty="0" smtClean="0">
                <a:latin typeface="Minion Pro" pitchFamily="18" charset="0"/>
              </a:rPr>
              <a:t>: </a:t>
            </a:r>
            <a:r>
              <a:rPr lang="en-US" dirty="0" err="1" smtClean="0">
                <a:latin typeface="Minion Pro" pitchFamily="18" charset="0"/>
              </a:rPr>
              <a:t>parentes</a:t>
            </a:r>
            <a:r>
              <a:rPr lang="en-US" dirty="0" smtClean="0">
                <a:latin typeface="Minion Pro" pitchFamily="18" charset="0"/>
              </a:rPr>
              <a:t> </a:t>
            </a:r>
            <a:r>
              <a:rPr lang="en-US" dirty="0" err="1" smtClean="0">
                <a:latin typeface="Minion Pro" pitchFamily="18" charset="0"/>
              </a:rPr>
              <a:t>aut</a:t>
            </a:r>
            <a:r>
              <a:rPr lang="en-US" dirty="0" smtClean="0">
                <a:latin typeface="Minion Pro" pitchFamily="18" charset="0"/>
              </a:rPr>
              <a:t> </a:t>
            </a:r>
            <a:r>
              <a:rPr lang="en-US" dirty="0" err="1" smtClean="0">
                <a:latin typeface="Minion Pro" pitchFamily="18" charset="0"/>
              </a:rPr>
              <a:t>parvi</a:t>
            </a:r>
            <a:r>
              <a:rPr lang="en-US" dirty="0" smtClean="0">
                <a:latin typeface="Minion Pro" pitchFamily="18" charset="0"/>
              </a:rPr>
              <a:t> </a:t>
            </a:r>
            <a:r>
              <a:rPr lang="en-US" dirty="0" err="1" smtClean="0">
                <a:latin typeface="Minion Pro" pitchFamily="18" charset="0"/>
              </a:rPr>
              <a:t>liberi</a:t>
            </a:r>
            <a:r>
              <a:rPr lang="en-US" dirty="0" smtClean="0">
                <a:latin typeface="Minion Pro" pitchFamily="18" charset="0"/>
              </a:rPr>
              <a:t> </a:t>
            </a:r>
            <a:r>
              <a:rPr lang="en-US" dirty="0" err="1" smtClean="0">
                <a:latin typeface="Minion Pro" pitchFamily="18" charset="0"/>
              </a:rPr>
              <a:t>militum</a:t>
            </a:r>
            <a:r>
              <a:rPr lang="en-US" dirty="0" smtClean="0">
                <a:latin typeface="Minion Pro" pitchFamily="18" charset="0"/>
              </a:rPr>
              <a:t> </a:t>
            </a:r>
            <a:r>
              <a:rPr lang="en-US" dirty="0" err="1" smtClean="0">
                <a:latin typeface="Minion Pro" pitchFamily="18" charset="0"/>
              </a:rPr>
              <a:t>sedibus</a:t>
            </a:r>
            <a:r>
              <a:rPr lang="en-US" dirty="0" smtClean="0">
                <a:latin typeface="Minion Pro" pitchFamily="18" charset="0"/>
              </a:rPr>
              <a:t> </a:t>
            </a:r>
            <a:r>
              <a:rPr lang="en-US" dirty="0" err="1" smtClean="0">
                <a:latin typeface="Minion Pro" pitchFamily="18" charset="0"/>
              </a:rPr>
              <a:t>pellebantur</a:t>
            </a:r>
            <a:r>
              <a:rPr lang="en-US" dirty="0" smtClean="0">
                <a:latin typeface="Minion Pro" pitchFamily="18" charset="0"/>
              </a:rPr>
              <a:t>, </a:t>
            </a:r>
            <a:r>
              <a:rPr lang="el-GR" dirty="0" smtClean="0">
                <a:latin typeface="Minion Pro" pitchFamily="18" charset="0"/>
              </a:rPr>
              <a:t>παραβολική με συγκριτικό</a:t>
            </a:r>
            <a:r>
              <a:rPr lang="en-US" dirty="0" smtClean="0">
                <a:latin typeface="Minion Pro" pitchFamily="18" charset="0"/>
              </a:rPr>
              <a:t>:  </a:t>
            </a:r>
            <a:r>
              <a:rPr lang="en-US" dirty="0" err="1" smtClean="0">
                <a:latin typeface="Minion Pro" pitchFamily="18" charset="0"/>
              </a:rPr>
              <a:t>uti</a:t>
            </a:r>
            <a:r>
              <a:rPr lang="en-US" dirty="0" smtClean="0">
                <a:latin typeface="Minion Pro" pitchFamily="18" charset="0"/>
              </a:rPr>
              <a:t> </a:t>
            </a:r>
            <a:r>
              <a:rPr lang="en-US" dirty="0" err="1" smtClean="0">
                <a:latin typeface="Minion Pro" pitchFamily="18" charset="0"/>
              </a:rPr>
              <a:t>quisque</a:t>
            </a:r>
            <a:r>
              <a:rPr lang="en-US" dirty="0" smtClean="0">
                <a:latin typeface="Minion Pro" pitchFamily="18" charset="0"/>
              </a:rPr>
              <a:t> </a:t>
            </a:r>
            <a:r>
              <a:rPr lang="en-US" dirty="0" err="1" smtClean="0">
                <a:latin typeface="Minion Pro" pitchFamily="18" charset="0"/>
              </a:rPr>
              <a:t>potentiori</a:t>
            </a:r>
            <a:r>
              <a:rPr lang="en-US" dirty="0" smtClean="0">
                <a:latin typeface="Minion Pro" pitchFamily="18" charset="0"/>
              </a:rPr>
              <a:t> </a:t>
            </a:r>
            <a:r>
              <a:rPr lang="en-US" dirty="0" err="1" smtClean="0">
                <a:latin typeface="Minion Pro" pitchFamily="18" charset="0"/>
              </a:rPr>
              <a:t>confinis</a:t>
            </a:r>
            <a:r>
              <a:rPr lang="en-US" dirty="0" smtClean="0">
                <a:latin typeface="Minion Pro" pitchFamily="18" charset="0"/>
              </a:rPr>
              <a:t> erat.  </a:t>
            </a:r>
            <a:endParaRPr lang="el-GR" dirty="0" smtClean="0">
              <a:latin typeface="Minion Pro" pitchFamily="18" charset="0"/>
            </a:endParaRPr>
          </a:p>
          <a:p>
            <a:pPr>
              <a:buNone/>
            </a:pPr>
            <a:endParaRPr lang="el-GR" dirty="0" smtClean="0">
              <a:latin typeface="Minion Pro" pitchFamily="18" charset="0"/>
            </a:endParaRPr>
          </a:p>
          <a:p>
            <a:pPr>
              <a:buNone/>
            </a:pPr>
            <a:r>
              <a:rPr lang="el-GR" dirty="0" smtClean="0">
                <a:latin typeface="Minion Pro" pitchFamily="18" charset="0"/>
              </a:rPr>
              <a:t>Λεξιλόγιο</a:t>
            </a:r>
            <a:r>
              <a:rPr lang="en-US" dirty="0" smtClean="0">
                <a:latin typeface="Minion Pro" pitchFamily="18" charset="0"/>
              </a:rPr>
              <a:t>: </a:t>
            </a:r>
            <a:r>
              <a:rPr lang="en-US" dirty="0" err="1" smtClean="0">
                <a:latin typeface="Minion Pro" pitchFamily="18" charset="0"/>
              </a:rPr>
              <a:t>urgeo</a:t>
            </a:r>
            <a:r>
              <a:rPr lang="en-US" dirty="0" smtClean="0">
                <a:latin typeface="Minion Pro" pitchFamily="18" charset="0"/>
              </a:rPr>
              <a:t>, -</a:t>
            </a:r>
            <a:r>
              <a:rPr lang="en-US" dirty="0" err="1" smtClean="0">
                <a:latin typeface="Minion Pro" pitchFamily="18" charset="0"/>
              </a:rPr>
              <a:t>rsi</a:t>
            </a:r>
            <a:r>
              <a:rPr lang="en-US" dirty="0" smtClean="0">
                <a:latin typeface="Minion Pro" pitchFamily="18" charset="0"/>
              </a:rPr>
              <a:t>, -ere / </a:t>
            </a:r>
            <a:r>
              <a:rPr lang="en-US" dirty="0" err="1" smtClean="0">
                <a:latin typeface="Minion Pro" pitchFamily="18" charset="0"/>
              </a:rPr>
              <a:t>praeda</a:t>
            </a:r>
            <a:r>
              <a:rPr lang="en-US" dirty="0" smtClean="0">
                <a:latin typeface="Minion Pro" pitchFamily="18" charset="0"/>
              </a:rPr>
              <a:t>, -</a:t>
            </a:r>
            <a:r>
              <a:rPr lang="en-US" dirty="0" err="1" smtClean="0">
                <a:latin typeface="Minion Pro" pitchFamily="18" charset="0"/>
              </a:rPr>
              <a:t>ae</a:t>
            </a:r>
            <a:r>
              <a:rPr lang="en-US" dirty="0" smtClean="0">
                <a:latin typeface="Minion Pro" pitchFamily="18" charset="0"/>
              </a:rPr>
              <a:t> / </a:t>
            </a:r>
            <a:r>
              <a:rPr lang="en-US" dirty="0" err="1" smtClean="0">
                <a:latin typeface="Minion Pro" pitchFamily="18" charset="0"/>
              </a:rPr>
              <a:t>bellicus</a:t>
            </a:r>
            <a:r>
              <a:rPr lang="en-US" dirty="0" smtClean="0">
                <a:latin typeface="Minion Pro" pitchFamily="18" charset="0"/>
              </a:rPr>
              <a:t>, -a, -um / </a:t>
            </a:r>
            <a:r>
              <a:rPr lang="en-US" dirty="0" err="1" smtClean="0">
                <a:latin typeface="Minion Pro" pitchFamily="18" charset="0"/>
              </a:rPr>
              <a:t>diripio</a:t>
            </a:r>
            <a:r>
              <a:rPr lang="en-US" dirty="0" smtClean="0">
                <a:latin typeface="Minion Pro" pitchFamily="18" charset="0"/>
              </a:rPr>
              <a:t>, -</a:t>
            </a:r>
            <a:r>
              <a:rPr lang="en-US" dirty="0" err="1" smtClean="0">
                <a:latin typeface="Minion Pro" pitchFamily="18" charset="0"/>
              </a:rPr>
              <a:t>pui</a:t>
            </a:r>
            <a:r>
              <a:rPr lang="en-US" dirty="0" smtClean="0">
                <a:latin typeface="Minion Pro" pitchFamily="18" charset="0"/>
              </a:rPr>
              <a:t>, -</a:t>
            </a:r>
            <a:r>
              <a:rPr lang="en-US" dirty="0" err="1" smtClean="0">
                <a:latin typeface="Minion Pro" pitchFamily="18" charset="0"/>
              </a:rPr>
              <a:t>reptum</a:t>
            </a:r>
            <a:r>
              <a:rPr lang="en-US" dirty="0" smtClean="0">
                <a:latin typeface="Minion Pro" pitchFamily="18" charset="0"/>
              </a:rPr>
              <a:t>, -ere / </a:t>
            </a:r>
            <a:r>
              <a:rPr lang="en-US" dirty="0" err="1" smtClean="0">
                <a:latin typeface="Minion Pro" pitchFamily="18" charset="0"/>
              </a:rPr>
              <a:t>liber</a:t>
            </a:r>
            <a:r>
              <a:rPr lang="en-US" dirty="0" smtClean="0">
                <a:latin typeface="Minion Pro" pitchFamily="18" charset="0"/>
              </a:rPr>
              <a:t>, -</a:t>
            </a:r>
            <a:r>
              <a:rPr lang="en-US" dirty="0" err="1" smtClean="0">
                <a:latin typeface="Minion Pro" pitchFamily="18" charset="0"/>
              </a:rPr>
              <a:t>eri</a:t>
            </a:r>
            <a:r>
              <a:rPr lang="en-US" dirty="0" smtClean="0">
                <a:latin typeface="Minion Pro" pitchFamily="18" charset="0"/>
              </a:rPr>
              <a:t> / miles, -it is / </a:t>
            </a:r>
            <a:r>
              <a:rPr lang="en-US" dirty="0" err="1" smtClean="0">
                <a:latin typeface="Minion Pro" pitchFamily="18" charset="0"/>
              </a:rPr>
              <a:t>confinis</a:t>
            </a:r>
            <a:r>
              <a:rPr lang="en-US" dirty="0" smtClean="0">
                <a:latin typeface="Minion Pro" pitchFamily="18" charset="0"/>
              </a:rPr>
              <a:t>, -is, -e (cum + finis) / </a:t>
            </a:r>
            <a:r>
              <a:rPr lang="en-US" dirty="0" err="1" smtClean="0">
                <a:latin typeface="Minion Pro" pitchFamily="18" charset="0"/>
              </a:rPr>
              <a:t>sedes</a:t>
            </a:r>
            <a:r>
              <a:rPr lang="en-US" dirty="0" smtClean="0">
                <a:latin typeface="Minion Pro" pitchFamily="18" charset="0"/>
              </a:rPr>
              <a:t>, -is / </a:t>
            </a:r>
            <a:r>
              <a:rPr lang="en-US" dirty="0" err="1" smtClean="0">
                <a:latin typeface="Minion Pro" pitchFamily="18" charset="0"/>
              </a:rPr>
              <a:t>pello</a:t>
            </a:r>
            <a:r>
              <a:rPr lang="en-US" dirty="0" smtClean="0">
                <a:latin typeface="Minion Pro" pitchFamily="18" charset="0"/>
              </a:rPr>
              <a:t>, </a:t>
            </a:r>
            <a:r>
              <a:rPr lang="en-US" dirty="0" err="1" smtClean="0">
                <a:latin typeface="Minion Pro" pitchFamily="18" charset="0"/>
              </a:rPr>
              <a:t>pepuli</a:t>
            </a:r>
            <a:r>
              <a:rPr lang="en-US" dirty="0" smtClean="0">
                <a:latin typeface="Minion Pro" pitchFamily="18" charset="0"/>
              </a:rPr>
              <a:t>, </a:t>
            </a:r>
            <a:r>
              <a:rPr lang="en-US" dirty="0" err="1" smtClean="0">
                <a:latin typeface="Minion Pro" pitchFamily="18" charset="0"/>
              </a:rPr>
              <a:t>pulsum</a:t>
            </a:r>
            <a:r>
              <a:rPr lang="en-US" dirty="0" smtClean="0">
                <a:latin typeface="Minion Pro" pitchFamily="18" charset="0"/>
              </a:rPr>
              <a:t>, </a:t>
            </a:r>
            <a:r>
              <a:rPr lang="en-US" dirty="0" err="1" smtClean="0">
                <a:latin typeface="Minion Pro" pitchFamily="18" charset="0"/>
              </a:rPr>
              <a:t>pellere</a:t>
            </a:r>
            <a:endParaRPr lang="en-US" dirty="0" smtClean="0">
              <a:latin typeface="Minion Pro" pitchFamily="18" charset="0"/>
            </a:endParaRPr>
          </a:p>
          <a:p>
            <a:pPr>
              <a:buNone/>
            </a:pPr>
            <a:r>
              <a:rPr lang="en-US" dirty="0" smtClean="0">
                <a:latin typeface="Minion Pro" pitchFamily="18" charset="0"/>
              </a:rPr>
              <a:t>  </a:t>
            </a:r>
            <a:endParaRPr lang="en-US" dirty="0">
              <a:latin typeface="Minion Pro" pitchFamily="18" charset="0"/>
            </a:endParaRPr>
          </a:p>
        </p:txBody>
      </p:sp>
      <p:pic>
        <p:nvPicPr>
          <p:cNvPr id="9" name="~PP1822.WAV">
            <a:hlinkClick r:id="" action="ppaction://media"/>
          </p:cNvPr>
          <p:cNvPicPr>
            <a:picLocks noRot="1" noChangeAspect="1"/>
          </p:cNvPicPr>
          <p:nvPr>
            <a:wavAudioFile r:embed="rId1" name="~PP1822.WAV"/>
          </p:nvPr>
        </p:nvPicPr>
        <p:blipFill>
          <a:blip r:embed="rId3"/>
          <a:stretch>
            <a:fillRect/>
          </a:stretch>
        </p:blipFill>
        <p:spPr>
          <a:xfrm>
            <a:off x="8704263" y="6418263"/>
            <a:ext cx="244475" cy="244475"/>
          </a:xfrm>
          <a:prstGeom prst="rect">
            <a:avLst/>
          </a:prstGeom>
        </p:spPr>
      </p:pic>
    </p:spTree>
  </p:cSld>
  <p:clrMapOvr>
    <a:masterClrMapping/>
  </p:clrMapOvr>
  <p:transition advTm="6764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buNone/>
            </a:pPr>
            <a:r>
              <a:rPr lang="el-GR" dirty="0" smtClean="0"/>
              <a:t>		</a:t>
            </a:r>
            <a:endParaRPr lang="en-US" dirty="0" smtClean="0"/>
          </a:p>
          <a:p>
            <a:pPr>
              <a:buNone/>
            </a:pPr>
            <a:r>
              <a:rPr lang="el-GR" dirty="0" smtClean="0"/>
              <a:t>			</a:t>
            </a:r>
            <a:r>
              <a:rPr lang="el-GR" dirty="0" smtClean="0">
                <a:latin typeface="Minion Pro" pitchFamily="18" charset="0"/>
              </a:rPr>
              <a:t>Απορίες</a:t>
            </a:r>
            <a:endParaRPr lang="en-US" dirty="0" smtClean="0">
              <a:latin typeface="Minion Pro" pitchFamily="18" charset="0"/>
            </a:endParaRPr>
          </a:p>
          <a:p>
            <a:pPr>
              <a:buNone/>
            </a:pPr>
            <a:endParaRPr lang="en-US" dirty="0" smtClean="0">
              <a:latin typeface="Minion Pro" pitchFamily="18" charset="0"/>
            </a:endParaRPr>
          </a:p>
          <a:p>
            <a:pPr>
              <a:buNone/>
            </a:pPr>
            <a:r>
              <a:rPr lang="en-US" dirty="0" smtClean="0">
                <a:latin typeface="Minion Pro" pitchFamily="18" charset="0"/>
                <a:hlinkClick r:id="rId3"/>
              </a:rPr>
              <a:t>gkazantzidis@upatras.gr</a:t>
            </a:r>
            <a:r>
              <a:rPr lang="en-US" dirty="0" smtClean="0">
                <a:latin typeface="Minion Pro" pitchFamily="18" charset="0"/>
              </a:rPr>
              <a:t> </a:t>
            </a:r>
            <a:endParaRPr lang="en-US" dirty="0">
              <a:latin typeface="Minion Pro" pitchFamily="18" charset="0"/>
            </a:endParaRPr>
          </a:p>
        </p:txBody>
      </p:sp>
      <p:pic>
        <p:nvPicPr>
          <p:cNvPr id="4" name="~PP3604.WAV">
            <a:hlinkClick r:id="" action="ppaction://media"/>
          </p:cNvPr>
          <p:cNvPicPr>
            <a:picLocks noRot="1" noChangeAspect="1"/>
          </p:cNvPicPr>
          <p:nvPr>
            <a:wavAudioFile r:embed="rId1" name="~PP3604.WAV"/>
          </p:nvPr>
        </p:nvPicPr>
        <p:blipFill>
          <a:blip r:embed="rId4"/>
          <a:stretch>
            <a:fillRect/>
          </a:stretch>
        </p:blipFill>
        <p:spPr>
          <a:xfrm>
            <a:off x="8704263" y="6418263"/>
            <a:ext cx="244475" cy="244475"/>
          </a:xfrm>
          <a:prstGeom prst="rect">
            <a:avLst/>
          </a:prstGeom>
        </p:spPr>
      </p:pic>
    </p:spTree>
  </p:cSld>
  <p:clrMapOvr>
    <a:masterClrMapping/>
  </p:clrMapOvr>
  <p:transition advTm="730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srcRect/>
          <a:stretch>
            <a:fillRect/>
          </a:stretch>
        </p:blipFill>
        <p:spPr bwMode="auto">
          <a:xfrm>
            <a:off x="488482" y="370778"/>
            <a:ext cx="7298228" cy="5755385"/>
          </a:xfrm>
          <a:prstGeom prst="rect">
            <a:avLst/>
          </a:prstGeom>
          <a:noFill/>
          <a:ln w="9525">
            <a:noFill/>
            <a:miter lim="800000"/>
            <a:headEnd/>
            <a:tailEnd/>
          </a:ln>
          <a:effectLst/>
        </p:spPr>
      </p:pic>
      <p:pic>
        <p:nvPicPr>
          <p:cNvPr id="4" name="~PP664.WAV">
            <a:hlinkClick r:id="" action="ppaction://media"/>
          </p:cNvPr>
          <p:cNvPicPr>
            <a:picLocks noRot="1" noChangeAspect="1"/>
          </p:cNvPicPr>
          <p:nvPr>
            <a:wavAudioFile r:embed="rId1" name="~PP664.WAV"/>
          </p:nvPr>
        </p:nvPicPr>
        <p:blipFill>
          <a:blip r:embed="rId4"/>
          <a:stretch>
            <a:fillRect/>
          </a:stretch>
        </p:blipFill>
        <p:spPr>
          <a:xfrm>
            <a:off x="8704263" y="6418263"/>
            <a:ext cx="244475" cy="244475"/>
          </a:xfrm>
          <a:prstGeom prst="rect">
            <a:avLst/>
          </a:prstGeom>
        </p:spPr>
      </p:pic>
    </p:spTree>
  </p:cSld>
  <p:clrMapOvr>
    <a:masterClrMapping/>
  </p:clrMapOvr>
  <p:transition advTm="457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a:srcRect/>
          <a:stretch>
            <a:fillRect/>
          </a:stretch>
        </p:blipFill>
        <p:spPr bwMode="auto">
          <a:xfrm>
            <a:off x="62699" y="152300"/>
            <a:ext cx="8009763" cy="5973864"/>
          </a:xfrm>
          <a:prstGeom prst="rect">
            <a:avLst/>
          </a:prstGeom>
          <a:noFill/>
          <a:ln w="9525">
            <a:noFill/>
            <a:miter lim="800000"/>
            <a:headEnd/>
            <a:tailEnd/>
          </a:ln>
          <a:effectLst/>
        </p:spPr>
      </p:pic>
      <p:pic>
        <p:nvPicPr>
          <p:cNvPr id="4" name="~PP3829.WAV">
            <a:hlinkClick r:id="" action="ppaction://media"/>
          </p:cNvPr>
          <p:cNvPicPr>
            <a:picLocks noRot="1" noChangeAspect="1"/>
          </p:cNvPicPr>
          <p:nvPr>
            <a:wavAudioFile r:embed="rId1" name="~PP3829.WAV"/>
          </p:nvPr>
        </p:nvPicPr>
        <p:blipFill>
          <a:blip r:embed="rId4"/>
          <a:stretch>
            <a:fillRect/>
          </a:stretch>
        </p:blipFill>
        <p:spPr>
          <a:xfrm>
            <a:off x="8704263" y="6418263"/>
            <a:ext cx="244475" cy="244475"/>
          </a:xfrm>
          <a:prstGeom prst="rect">
            <a:avLst/>
          </a:prstGeom>
        </p:spPr>
      </p:pic>
    </p:spTree>
  </p:cSld>
  <p:clrMapOvr>
    <a:masterClrMapping/>
  </p:clrMapOvr>
  <p:transition advTm="727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Autofit/>
          </a:bodyPr>
          <a:lstStyle/>
          <a:p>
            <a:pPr algn="just">
              <a:buNone/>
            </a:pPr>
            <a:r>
              <a:rPr lang="en-US" sz="2000" dirty="0" smtClean="0">
                <a:latin typeface="Minion Pro" pitchFamily="18" charset="0"/>
              </a:rPr>
              <a:t>Ante Carthaginem deletam populus et senatus Romanus placide modesteque inter se rem publicam tractabant, neque gloriae neque dominationis certamen inter civis erat: metus hostilis in bonis artibus civitatem retinebat. Sed ubi illa formido mentibus decessit, scilicet </a:t>
            </a:r>
            <a:r>
              <a:rPr lang="en-US" sz="2000" dirty="0" err="1" smtClean="0">
                <a:latin typeface="Minion Pro" pitchFamily="18" charset="0"/>
              </a:rPr>
              <a:t>lascivia</a:t>
            </a:r>
            <a:r>
              <a:rPr lang="en-US" sz="2000" dirty="0" smtClean="0">
                <a:latin typeface="Minion Pro" pitchFamily="18" charset="0"/>
              </a:rPr>
              <a:t> atque </a:t>
            </a:r>
            <a:r>
              <a:rPr lang="en-US" sz="2000" dirty="0" err="1" smtClean="0">
                <a:latin typeface="Minion Pro" pitchFamily="18" charset="0"/>
              </a:rPr>
              <a:t>superbia</a:t>
            </a:r>
            <a:r>
              <a:rPr lang="en-US" sz="2000" dirty="0" smtClean="0">
                <a:latin typeface="Minion Pro" pitchFamily="18" charset="0"/>
              </a:rPr>
              <a:t> </a:t>
            </a:r>
            <a:r>
              <a:rPr lang="en-US" sz="2000" dirty="0" err="1" smtClean="0">
                <a:latin typeface="Minion Pro" pitchFamily="18" charset="0"/>
              </a:rPr>
              <a:t>incessere</a:t>
            </a:r>
            <a:r>
              <a:rPr lang="en-US" sz="2000" dirty="0" smtClean="0">
                <a:latin typeface="Minion Pro" pitchFamily="18" charset="0"/>
              </a:rPr>
              <a:t>. </a:t>
            </a:r>
            <a:r>
              <a:rPr lang="en-US" sz="2000" dirty="0" err="1" smtClean="0">
                <a:latin typeface="Minion Pro" pitchFamily="18" charset="0"/>
              </a:rPr>
              <a:t>Namque</a:t>
            </a:r>
            <a:r>
              <a:rPr lang="en-US" sz="2000" dirty="0" smtClean="0">
                <a:latin typeface="Minion Pro" pitchFamily="18" charset="0"/>
              </a:rPr>
              <a:t> </a:t>
            </a:r>
            <a:r>
              <a:rPr lang="en-US" sz="2000" dirty="0" err="1" smtClean="0">
                <a:latin typeface="Minion Pro" pitchFamily="18" charset="0"/>
              </a:rPr>
              <a:t>coepere</a:t>
            </a:r>
            <a:r>
              <a:rPr lang="en-US" sz="2000" dirty="0" smtClean="0">
                <a:latin typeface="Minion Pro" pitchFamily="18" charset="0"/>
              </a:rPr>
              <a:t> </a:t>
            </a:r>
            <a:r>
              <a:rPr lang="en-US" sz="2000" dirty="0" err="1" smtClean="0">
                <a:latin typeface="Minion Pro" pitchFamily="18" charset="0"/>
              </a:rPr>
              <a:t>nobilitas</a:t>
            </a:r>
            <a:r>
              <a:rPr lang="en-US" sz="2000" dirty="0" smtClean="0">
                <a:latin typeface="Minion Pro" pitchFamily="18" charset="0"/>
              </a:rPr>
              <a:t> dignitatem, populus </a:t>
            </a:r>
            <a:r>
              <a:rPr lang="en-US" sz="2000" dirty="0" err="1" smtClean="0">
                <a:latin typeface="Minion Pro" pitchFamily="18" charset="0"/>
              </a:rPr>
              <a:t>libertatem</a:t>
            </a:r>
            <a:r>
              <a:rPr lang="en-US" sz="2000" dirty="0" smtClean="0">
                <a:latin typeface="Minion Pro" pitchFamily="18" charset="0"/>
              </a:rPr>
              <a:t> in </a:t>
            </a:r>
            <a:r>
              <a:rPr lang="en-US" sz="2000" dirty="0" err="1" smtClean="0">
                <a:latin typeface="Minion Pro" pitchFamily="18" charset="0"/>
              </a:rPr>
              <a:t>lubidinem</a:t>
            </a:r>
            <a:r>
              <a:rPr lang="en-US" sz="2000" dirty="0" smtClean="0">
                <a:latin typeface="Minion Pro" pitchFamily="18" charset="0"/>
              </a:rPr>
              <a:t> </a:t>
            </a:r>
            <a:r>
              <a:rPr lang="en-US" sz="2000" dirty="0" err="1" smtClean="0">
                <a:latin typeface="Minion Pro" pitchFamily="18" charset="0"/>
              </a:rPr>
              <a:t>vortere</a:t>
            </a:r>
            <a:r>
              <a:rPr lang="en-US" sz="2000" dirty="0" smtClean="0">
                <a:latin typeface="Minion Pro" pitchFamily="18" charset="0"/>
              </a:rPr>
              <a:t>, </a:t>
            </a:r>
            <a:r>
              <a:rPr lang="en-US" sz="2000" dirty="0" err="1" smtClean="0">
                <a:latin typeface="Minion Pro" pitchFamily="18" charset="0"/>
              </a:rPr>
              <a:t>sibi</a:t>
            </a:r>
            <a:r>
              <a:rPr lang="en-US" sz="2000" dirty="0" smtClean="0">
                <a:latin typeface="Minion Pro" pitchFamily="18" charset="0"/>
              </a:rPr>
              <a:t> </a:t>
            </a:r>
            <a:r>
              <a:rPr lang="en-US" sz="2000" dirty="0" err="1" smtClean="0">
                <a:latin typeface="Minion Pro" pitchFamily="18" charset="0"/>
              </a:rPr>
              <a:t>quisque</a:t>
            </a:r>
            <a:r>
              <a:rPr lang="en-US" sz="2000" dirty="0" smtClean="0">
                <a:latin typeface="Minion Pro" pitchFamily="18" charset="0"/>
              </a:rPr>
              <a:t> </a:t>
            </a:r>
            <a:r>
              <a:rPr lang="en-US" sz="2000" dirty="0" err="1" smtClean="0">
                <a:latin typeface="Minion Pro" pitchFamily="18" charset="0"/>
              </a:rPr>
              <a:t>ducere</a:t>
            </a:r>
            <a:r>
              <a:rPr lang="en-US" sz="2000" dirty="0" smtClean="0">
                <a:latin typeface="Minion Pro" pitchFamily="18" charset="0"/>
              </a:rPr>
              <a:t> </a:t>
            </a:r>
            <a:r>
              <a:rPr lang="en-US" sz="2000" dirty="0" err="1" smtClean="0">
                <a:latin typeface="Minion Pro" pitchFamily="18" charset="0"/>
              </a:rPr>
              <a:t>trahere</a:t>
            </a:r>
            <a:r>
              <a:rPr lang="en-US" sz="2000" dirty="0" smtClean="0">
                <a:latin typeface="Minion Pro" pitchFamily="18" charset="0"/>
              </a:rPr>
              <a:t> </a:t>
            </a:r>
            <a:r>
              <a:rPr lang="en-US" sz="2000" dirty="0" err="1" smtClean="0">
                <a:latin typeface="Minion Pro" pitchFamily="18" charset="0"/>
              </a:rPr>
              <a:t>rapere</a:t>
            </a:r>
            <a:r>
              <a:rPr lang="en-US" sz="2000" dirty="0" smtClean="0">
                <a:latin typeface="Minion Pro" pitchFamily="18" charset="0"/>
              </a:rPr>
              <a:t>. </a:t>
            </a:r>
            <a:r>
              <a:rPr lang="en-US" sz="2000" dirty="0" err="1" smtClean="0">
                <a:latin typeface="Minion Pro" pitchFamily="18" charset="0"/>
              </a:rPr>
              <a:t>Ita</a:t>
            </a:r>
            <a:r>
              <a:rPr lang="en-US" sz="2000" dirty="0" smtClean="0">
                <a:latin typeface="Minion Pro" pitchFamily="18" charset="0"/>
              </a:rPr>
              <a:t> </a:t>
            </a:r>
            <a:r>
              <a:rPr lang="en-US" sz="2000" dirty="0" err="1" smtClean="0">
                <a:latin typeface="Minion Pro" pitchFamily="18" charset="0"/>
              </a:rPr>
              <a:t>omnia</a:t>
            </a:r>
            <a:r>
              <a:rPr lang="en-US" sz="2000" dirty="0" smtClean="0">
                <a:latin typeface="Minion Pro" pitchFamily="18" charset="0"/>
              </a:rPr>
              <a:t> in </a:t>
            </a:r>
            <a:r>
              <a:rPr lang="en-US" sz="2000" dirty="0" err="1" smtClean="0">
                <a:latin typeface="Minion Pro" pitchFamily="18" charset="0"/>
              </a:rPr>
              <a:t>duas</a:t>
            </a:r>
            <a:r>
              <a:rPr lang="en-US" sz="2000" dirty="0" smtClean="0">
                <a:latin typeface="Minion Pro" pitchFamily="18" charset="0"/>
              </a:rPr>
              <a:t> </a:t>
            </a:r>
            <a:r>
              <a:rPr lang="en-US" sz="2000" dirty="0" err="1" smtClean="0">
                <a:latin typeface="Minion Pro" pitchFamily="18" charset="0"/>
              </a:rPr>
              <a:t>partis</a:t>
            </a:r>
            <a:r>
              <a:rPr lang="en-US" sz="2000" dirty="0" smtClean="0">
                <a:latin typeface="Minion Pro" pitchFamily="18" charset="0"/>
              </a:rPr>
              <a:t> </a:t>
            </a:r>
            <a:r>
              <a:rPr lang="en-US" sz="2000" dirty="0" err="1" smtClean="0">
                <a:latin typeface="Minion Pro" pitchFamily="18" charset="0"/>
              </a:rPr>
              <a:t>abstracta</a:t>
            </a:r>
            <a:r>
              <a:rPr lang="en-US" sz="2000" dirty="0" smtClean="0">
                <a:latin typeface="Minion Pro" pitchFamily="18" charset="0"/>
              </a:rPr>
              <a:t> </a:t>
            </a:r>
            <a:r>
              <a:rPr lang="en-US" sz="2000" dirty="0" err="1" smtClean="0">
                <a:latin typeface="Minion Pro" pitchFamily="18" charset="0"/>
              </a:rPr>
              <a:t>sunt</a:t>
            </a:r>
            <a:r>
              <a:rPr lang="en-US" sz="2000" dirty="0" smtClean="0">
                <a:latin typeface="Minion Pro" pitchFamily="18" charset="0"/>
              </a:rPr>
              <a:t>, res </a:t>
            </a:r>
            <a:r>
              <a:rPr lang="en-US" sz="2000" dirty="0" err="1" smtClean="0">
                <a:latin typeface="Minion Pro" pitchFamily="18" charset="0"/>
              </a:rPr>
              <a:t>publica</a:t>
            </a:r>
            <a:r>
              <a:rPr lang="en-US" sz="2000" dirty="0" smtClean="0">
                <a:latin typeface="Minion Pro" pitchFamily="18" charset="0"/>
              </a:rPr>
              <a:t>, quae media fuerat, </a:t>
            </a:r>
            <a:r>
              <a:rPr lang="en-US" sz="2000" dirty="0" err="1" smtClean="0">
                <a:latin typeface="Minion Pro" pitchFamily="18" charset="0"/>
              </a:rPr>
              <a:t>dilacerata</a:t>
            </a:r>
            <a:r>
              <a:rPr lang="en-US" sz="2000" dirty="0" smtClean="0">
                <a:latin typeface="Minion Pro" pitchFamily="18" charset="0"/>
              </a:rPr>
              <a:t>. </a:t>
            </a:r>
            <a:r>
              <a:rPr lang="en-US" sz="2000" dirty="0" err="1" smtClean="0">
                <a:latin typeface="Minion Pro" pitchFamily="18" charset="0"/>
              </a:rPr>
              <a:t>Ceterum</a:t>
            </a:r>
            <a:r>
              <a:rPr lang="en-US" sz="2000" dirty="0" smtClean="0">
                <a:latin typeface="Minion Pro" pitchFamily="18" charset="0"/>
              </a:rPr>
              <a:t> </a:t>
            </a:r>
            <a:r>
              <a:rPr lang="en-US" sz="2000" dirty="0" err="1" smtClean="0">
                <a:latin typeface="Minion Pro" pitchFamily="18" charset="0"/>
              </a:rPr>
              <a:t>nobilitas</a:t>
            </a:r>
            <a:r>
              <a:rPr lang="en-US" sz="2000" dirty="0" smtClean="0">
                <a:latin typeface="Minion Pro" pitchFamily="18" charset="0"/>
              </a:rPr>
              <a:t> </a:t>
            </a:r>
            <a:r>
              <a:rPr lang="en-US" sz="2000" dirty="0" err="1" smtClean="0">
                <a:latin typeface="Minion Pro" pitchFamily="18" charset="0"/>
              </a:rPr>
              <a:t>factione</a:t>
            </a:r>
            <a:r>
              <a:rPr lang="en-US" sz="2000" dirty="0" smtClean="0">
                <a:latin typeface="Minion Pro" pitchFamily="18" charset="0"/>
              </a:rPr>
              <a:t> </a:t>
            </a:r>
            <a:r>
              <a:rPr lang="en-US" sz="2000" dirty="0" err="1" smtClean="0">
                <a:latin typeface="Minion Pro" pitchFamily="18" charset="0"/>
              </a:rPr>
              <a:t>magis</a:t>
            </a:r>
            <a:r>
              <a:rPr lang="en-US" sz="2000" dirty="0" smtClean="0">
                <a:latin typeface="Minion Pro" pitchFamily="18" charset="0"/>
              </a:rPr>
              <a:t> </a:t>
            </a:r>
            <a:r>
              <a:rPr lang="en-US" sz="2000" dirty="0" err="1" smtClean="0">
                <a:latin typeface="Minion Pro" pitchFamily="18" charset="0"/>
              </a:rPr>
              <a:t>pollebat</a:t>
            </a:r>
            <a:r>
              <a:rPr lang="en-US" sz="2000" dirty="0" smtClean="0">
                <a:latin typeface="Minion Pro" pitchFamily="18" charset="0"/>
              </a:rPr>
              <a:t>, </a:t>
            </a:r>
            <a:r>
              <a:rPr lang="en-US" sz="2000" dirty="0" err="1" smtClean="0">
                <a:latin typeface="Minion Pro" pitchFamily="18" charset="0"/>
              </a:rPr>
              <a:t>plebis</a:t>
            </a:r>
            <a:r>
              <a:rPr lang="en-US" sz="2000" dirty="0" smtClean="0">
                <a:latin typeface="Minion Pro" pitchFamily="18" charset="0"/>
              </a:rPr>
              <a:t> </a:t>
            </a:r>
            <a:r>
              <a:rPr lang="en-US" sz="2000" dirty="0" err="1" smtClean="0">
                <a:latin typeface="Minion Pro" pitchFamily="18" charset="0"/>
              </a:rPr>
              <a:t>vis</a:t>
            </a:r>
            <a:r>
              <a:rPr lang="en-US" sz="2000" dirty="0" smtClean="0">
                <a:latin typeface="Minion Pro" pitchFamily="18" charset="0"/>
              </a:rPr>
              <a:t> </a:t>
            </a:r>
            <a:r>
              <a:rPr lang="en-US" sz="2000" dirty="0" err="1" smtClean="0">
                <a:latin typeface="Minion Pro" pitchFamily="18" charset="0"/>
              </a:rPr>
              <a:t>soluta</a:t>
            </a:r>
            <a:r>
              <a:rPr lang="en-US" sz="2000" dirty="0" smtClean="0">
                <a:latin typeface="Minion Pro" pitchFamily="18" charset="0"/>
              </a:rPr>
              <a:t> atque </a:t>
            </a:r>
            <a:r>
              <a:rPr lang="en-US" sz="2000" dirty="0" err="1" smtClean="0">
                <a:latin typeface="Minion Pro" pitchFamily="18" charset="0"/>
              </a:rPr>
              <a:t>dispersa</a:t>
            </a:r>
            <a:r>
              <a:rPr lang="en-US" sz="2000" dirty="0" smtClean="0">
                <a:latin typeface="Minion Pro" pitchFamily="18" charset="0"/>
              </a:rPr>
              <a:t> in </a:t>
            </a:r>
            <a:r>
              <a:rPr lang="en-US" sz="2000" dirty="0" err="1" smtClean="0">
                <a:latin typeface="Minion Pro" pitchFamily="18" charset="0"/>
              </a:rPr>
              <a:t>multitudine</a:t>
            </a:r>
            <a:r>
              <a:rPr lang="en-US" sz="2000" dirty="0" smtClean="0">
                <a:latin typeface="Minion Pro" pitchFamily="18" charset="0"/>
              </a:rPr>
              <a:t> minus </a:t>
            </a:r>
            <a:r>
              <a:rPr lang="en-US" sz="2000" dirty="0" err="1" smtClean="0">
                <a:latin typeface="Minion Pro" pitchFamily="18" charset="0"/>
              </a:rPr>
              <a:t>poterat</a:t>
            </a:r>
            <a:r>
              <a:rPr lang="en-US" sz="2000" dirty="0" smtClean="0">
                <a:latin typeface="Minion Pro" pitchFamily="18" charset="0"/>
              </a:rPr>
              <a:t>. </a:t>
            </a:r>
            <a:r>
              <a:rPr lang="en-US" sz="2000" dirty="0" err="1" smtClean="0">
                <a:latin typeface="Minion Pro" pitchFamily="18" charset="0"/>
              </a:rPr>
              <a:t>Paucorum</a:t>
            </a:r>
            <a:r>
              <a:rPr lang="en-US" sz="2000" dirty="0" smtClean="0">
                <a:latin typeface="Minion Pro" pitchFamily="18" charset="0"/>
              </a:rPr>
              <a:t> </a:t>
            </a:r>
            <a:r>
              <a:rPr lang="en-US" sz="2000" dirty="0" err="1" smtClean="0">
                <a:latin typeface="Minion Pro" pitchFamily="18" charset="0"/>
              </a:rPr>
              <a:t>arbitrio</a:t>
            </a:r>
            <a:r>
              <a:rPr lang="en-US" sz="2000" dirty="0" smtClean="0">
                <a:latin typeface="Minion Pro" pitchFamily="18" charset="0"/>
              </a:rPr>
              <a:t> belli </a:t>
            </a:r>
            <a:r>
              <a:rPr lang="en-US" sz="2000" dirty="0" err="1" smtClean="0">
                <a:latin typeface="Minion Pro" pitchFamily="18" charset="0"/>
              </a:rPr>
              <a:t>domique</a:t>
            </a:r>
            <a:r>
              <a:rPr lang="en-US" sz="2000" dirty="0" smtClean="0">
                <a:latin typeface="Minion Pro" pitchFamily="18" charset="0"/>
              </a:rPr>
              <a:t> </a:t>
            </a:r>
            <a:r>
              <a:rPr lang="en-US" sz="2000" dirty="0" err="1" smtClean="0">
                <a:latin typeface="Minion Pro" pitchFamily="18" charset="0"/>
              </a:rPr>
              <a:t>agitabatur</a:t>
            </a:r>
            <a:r>
              <a:rPr lang="en-US" sz="2000" dirty="0" smtClean="0">
                <a:latin typeface="Minion Pro" pitchFamily="18" charset="0"/>
              </a:rPr>
              <a:t>; </a:t>
            </a:r>
            <a:r>
              <a:rPr lang="en-US" sz="2000" dirty="0" err="1" smtClean="0">
                <a:latin typeface="Minion Pro" pitchFamily="18" charset="0"/>
              </a:rPr>
              <a:t>penes</a:t>
            </a:r>
            <a:r>
              <a:rPr lang="en-US" sz="2000" dirty="0" smtClean="0">
                <a:latin typeface="Minion Pro" pitchFamily="18" charset="0"/>
              </a:rPr>
              <a:t> </a:t>
            </a:r>
            <a:r>
              <a:rPr lang="en-US" sz="2000" dirty="0" err="1" smtClean="0">
                <a:latin typeface="Minion Pro" pitchFamily="18" charset="0"/>
              </a:rPr>
              <a:t>eosdem</a:t>
            </a:r>
            <a:r>
              <a:rPr lang="en-US" sz="2000" dirty="0" smtClean="0">
                <a:latin typeface="Minion Pro" pitchFamily="18" charset="0"/>
              </a:rPr>
              <a:t> </a:t>
            </a:r>
            <a:r>
              <a:rPr lang="en-US" sz="2000" dirty="0" err="1" smtClean="0">
                <a:latin typeface="Minion Pro" pitchFamily="18" charset="0"/>
              </a:rPr>
              <a:t>aerarium</a:t>
            </a:r>
            <a:r>
              <a:rPr lang="en-US" sz="2000" dirty="0" smtClean="0">
                <a:latin typeface="Minion Pro" pitchFamily="18" charset="0"/>
              </a:rPr>
              <a:t> </a:t>
            </a:r>
            <a:r>
              <a:rPr lang="en-US" sz="2000" dirty="0" err="1" smtClean="0">
                <a:latin typeface="Minion Pro" pitchFamily="18" charset="0"/>
              </a:rPr>
              <a:t>provinciae</a:t>
            </a:r>
            <a:r>
              <a:rPr lang="en-US" sz="2000" dirty="0" smtClean="0">
                <a:latin typeface="Minion Pro" pitchFamily="18" charset="0"/>
              </a:rPr>
              <a:t> </a:t>
            </a:r>
            <a:r>
              <a:rPr lang="en-US" sz="2000" dirty="0" err="1" smtClean="0">
                <a:latin typeface="Minion Pro" pitchFamily="18" charset="0"/>
              </a:rPr>
              <a:t>magistratus</a:t>
            </a:r>
            <a:r>
              <a:rPr lang="en-US" sz="2000" dirty="0" smtClean="0">
                <a:latin typeface="Minion Pro" pitchFamily="18" charset="0"/>
              </a:rPr>
              <a:t> gloriae </a:t>
            </a:r>
            <a:r>
              <a:rPr lang="en-US" sz="2000" dirty="0" err="1" smtClean="0">
                <a:latin typeface="Minion Pro" pitchFamily="18" charset="0"/>
              </a:rPr>
              <a:t>triumphique</a:t>
            </a:r>
            <a:r>
              <a:rPr lang="en-US" sz="2000" dirty="0" smtClean="0">
                <a:latin typeface="Minion Pro" pitchFamily="18" charset="0"/>
              </a:rPr>
              <a:t> erant. Populus militia atque </a:t>
            </a:r>
            <a:r>
              <a:rPr lang="en-US" sz="2000" dirty="0" err="1" smtClean="0">
                <a:latin typeface="Minion Pro" pitchFamily="18" charset="0"/>
              </a:rPr>
              <a:t>inopia</a:t>
            </a:r>
            <a:r>
              <a:rPr lang="en-US" sz="2000" dirty="0" smtClean="0">
                <a:latin typeface="Minion Pro" pitchFamily="18" charset="0"/>
              </a:rPr>
              <a:t> </a:t>
            </a:r>
            <a:r>
              <a:rPr lang="en-US" sz="2000" dirty="0" err="1" smtClean="0">
                <a:latin typeface="Minion Pro" pitchFamily="18" charset="0"/>
              </a:rPr>
              <a:t>urgebatur</a:t>
            </a:r>
            <a:r>
              <a:rPr lang="en-US" sz="2000" dirty="0" smtClean="0">
                <a:latin typeface="Minion Pro" pitchFamily="18" charset="0"/>
              </a:rPr>
              <a:t>; </a:t>
            </a:r>
            <a:r>
              <a:rPr lang="en-US" sz="2000" dirty="0" err="1" smtClean="0">
                <a:latin typeface="Minion Pro" pitchFamily="18" charset="0"/>
              </a:rPr>
              <a:t>praedas</a:t>
            </a:r>
            <a:r>
              <a:rPr lang="en-US" sz="2000" dirty="0" smtClean="0">
                <a:latin typeface="Minion Pro" pitchFamily="18" charset="0"/>
              </a:rPr>
              <a:t> </a:t>
            </a:r>
            <a:r>
              <a:rPr lang="en-US" sz="2000" dirty="0" err="1" smtClean="0">
                <a:latin typeface="Minion Pro" pitchFamily="18" charset="0"/>
              </a:rPr>
              <a:t>bellicas</a:t>
            </a:r>
            <a:r>
              <a:rPr lang="en-US" sz="2000" dirty="0" smtClean="0">
                <a:latin typeface="Minion Pro" pitchFamily="18" charset="0"/>
              </a:rPr>
              <a:t> </a:t>
            </a:r>
            <a:r>
              <a:rPr lang="en-US" sz="2000" dirty="0" err="1" smtClean="0">
                <a:latin typeface="Minion Pro" pitchFamily="18" charset="0"/>
              </a:rPr>
              <a:t>imperatores</a:t>
            </a:r>
            <a:r>
              <a:rPr lang="en-US" sz="2000" dirty="0" smtClean="0">
                <a:latin typeface="Minion Pro" pitchFamily="18" charset="0"/>
              </a:rPr>
              <a:t> cum </a:t>
            </a:r>
            <a:r>
              <a:rPr lang="en-US" sz="2000" dirty="0" err="1" smtClean="0">
                <a:latin typeface="Minion Pro" pitchFamily="18" charset="0"/>
              </a:rPr>
              <a:t>paucis</a:t>
            </a:r>
            <a:r>
              <a:rPr lang="en-US" sz="2000" dirty="0" smtClean="0">
                <a:latin typeface="Minion Pro" pitchFamily="18" charset="0"/>
              </a:rPr>
              <a:t> </a:t>
            </a:r>
            <a:r>
              <a:rPr lang="en-US" sz="2000" dirty="0" err="1" smtClean="0">
                <a:latin typeface="Minion Pro" pitchFamily="18" charset="0"/>
              </a:rPr>
              <a:t>diripiebant</a:t>
            </a:r>
            <a:r>
              <a:rPr lang="en-US" sz="2000" dirty="0" smtClean="0">
                <a:latin typeface="Minion Pro" pitchFamily="18" charset="0"/>
              </a:rPr>
              <a:t>: interea </a:t>
            </a:r>
            <a:r>
              <a:rPr lang="en-US" sz="2000" dirty="0" err="1" smtClean="0">
                <a:latin typeface="Minion Pro" pitchFamily="18" charset="0"/>
              </a:rPr>
              <a:t>parentes</a:t>
            </a:r>
            <a:r>
              <a:rPr lang="en-US" sz="2000" dirty="0" smtClean="0">
                <a:latin typeface="Minion Pro" pitchFamily="18" charset="0"/>
              </a:rPr>
              <a:t> </a:t>
            </a:r>
            <a:r>
              <a:rPr lang="en-US" sz="2000" dirty="0" err="1" smtClean="0">
                <a:latin typeface="Minion Pro" pitchFamily="18" charset="0"/>
              </a:rPr>
              <a:t>aut</a:t>
            </a:r>
            <a:r>
              <a:rPr lang="en-US" sz="2000" dirty="0" smtClean="0">
                <a:latin typeface="Minion Pro" pitchFamily="18" charset="0"/>
              </a:rPr>
              <a:t> </a:t>
            </a:r>
            <a:r>
              <a:rPr lang="en-US" sz="2000" dirty="0" err="1" smtClean="0">
                <a:latin typeface="Minion Pro" pitchFamily="18" charset="0"/>
              </a:rPr>
              <a:t>parvi</a:t>
            </a:r>
            <a:r>
              <a:rPr lang="en-US" sz="2000" dirty="0" smtClean="0">
                <a:latin typeface="Minion Pro" pitchFamily="18" charset="0"/>
              </a:rPr>
              <a:t> </a:t>
            </a:r>
            <a:r>
              <a:rPr lang="en-US" sz="2000" dirty="0" err="1" smtClean="0">
                <a:latin typeface="Minion Pro" pitchFamily="18" charset="0"/>
              </a:rPr>
              <a:t>liberi</a:t>
            </a:r>
            <a:r>
              <a:rPr lang="en-US" sz="2000" dirty="0" smtClean="0">
                <a:latin typeface="Minion Pro" pitchFamily="18" charset="0"/>
              </a:rPr>
              <a:t> </a:t>
            </a:r>
            <a:r>
              <a:rPr lang="en-US" sz="2000" dirty="0" err="1" smtClean="0">
                <a:latin typeface="Minion Pro" pitchFamily="18" charset="0"/>
              </a:rPr>
              <a:t>militum</a:t>
            </a:r>
            <a:r>
              <a:rPr lang="en-US" sz="2000" dirty="0" smtClean="0">
                <a:latin typeface="Minion Pro" pitchFamily="18" charset="0"/>
              </a:rPr>
              <a:t>, </a:t>
            </a:r>
            <a:r>
              <a:rPr lang="en-US" sz="2000" dirty="0" err="1" smtClean="0">
                <a:latin typeface="Minion Pro" pitchFamily="18" charset="0"/>
              </a:rPr>
              <a:t>uti</a:t>
            </a:r>
            <a:r>
              <a:rPr lang="en-US" sz="2000" dirty="0" smtClean="0">
                <a:latin typeface="Minion Pro" pitchFamily="18" charset="0"/>
              </a:rPr>
              <a:t> </a:t>
            </a:r>
            <a:r>
              <a:rPr lang="en-US" sz="2000" dirty="0" err="1" smtClean="0">
                <a:latin typeface="Minion Pro" pitchFamily="18" charset="0"/>
              </a:rPr>
              <a:t>quisque</a:t>
            </a:r>
            <a:r>
              <a:rPr lang="en-US" sz="2000" dirty="0" smtClean="0">
                <a:latin typeface="Minion Pro" pitchFamily="18" charset="0"/>
              </a:rPr>
              <a:t> </a:t>
            </a:r>
            <a:r>
              <a:rPr lang="en-US" sz="2000" dirty="0" err="1" smtClean="0">
                <a:latin typeface="Minion Pro" pitchFamily="18" charset="0"/>
              </a:rPr>
              <a:t>potentiori</a:t>
            </a:r>
            <a:r>
              <a:rPr lang="en-US" sz="2000" dirty="0" smtClean="0">
                <a:latin typeface="Minion Pro" pitchFamily="18" charset="0"/>
              </a:rPr>
              <a:t> </a:t>
            </a:r>
            <a:r>
              <a:rPr lang="en-US" sz="2000" dirty="0" err="1" smtClean="0">
                <a:latin typeface="Minion Pro" pitchFamily="18" charset="0"/>
              </a:rPr>
              <a:t>confinis</a:t>
            </a:r>
            <a:r>
              <a:rPr lang="en-US" sz="2000" dirty="0" smtClean="0">
                <a:latin typeface="Minion Pro" pitchFamily="18" charset="0"/>
              </a:rPr>
              <a:t> erat, </a:t>
            </a:r>
            <a:r>
              <a:rPr lang="en-US" sz="2000" dirty="0" err="1" smtClean="0">
                <a:latin typeface="Minion Pro" pitchFamily="18" charset="0"/>
              </a:rPr>
              <a:t>sedibus</a:t>
            </a:r>
            <a:r>
              <a:rPr lang="en-US" sz="2000" dirty="0" smtClean="0">
                <a:latin typeface="Minion Pro" pitchFamily="18" charset="0"/>
              </a:rPr>
              <a:t> </a:t>
            </a:r>
            <a:r>
              <a:rPr lang="en-US" sz="2000" dirty="0" err="1" smtClean="0">
                <a:latin typeface="Minion Pro" pitchFamily="18" charset="0"/>
              </a:rPr>
              <a:t>pellebantur</a:t>
            </a:r>
            <a:r>
              <a:rPr lang="en-US" sz="2000" dirty="0" smtClean="0">
                <a:latin typeface="Minion Pro" pitchFamily="18" charset="0"/>
              </a:rPr>
              <a:t>.            </a:t>
            </a:r>
            <a:r>
              <a:rPr lang="el-GR" sz="2000" dirty="0" err="1" smtClean="0">
                <a:latin typeface="Minion Pro" pitchFamily="18" charset="0"/>
              </a:rPr>
              <a:t>Σαλλούστιος</a:t>
            </a:r>
            <a:r>
              <a:rPr lang="el-GR" sz="2000" dirty="0" smtClean="0">
                <a:latin typeface="Minion Pro" pitchFamily="18" charset="0"/>
              </a:rPr>
              <a:t>, </a:t>
            </a:r>
            <a:r>
              <a:rPr lang="en-US" sz="2000" i="1" dirty="0" smtClean="0">
                <a:latin typeface="Minion Pro" pitchFamily="18" charset="0"/>
              </a:rPr>
              <a:t>Bellum </a:t>
            </a:r>
            <a:r>
              <a:rPr lang="en-US" sz="2000" i="1" dirty="0" err="1" smtClean="0">
                <a:latin typeface="Minion Pro" pitchFamily="18" charset="0"/>
              </a:rPr>
              <a:t>Iugurthinum</a:t>
            </a:r>
            <a:r>
              <a:rPr lang="en-US" sz="2000" i="1" dirty="0" smtClean="0">
                <a:latin typeface="Minion Pro" pitchFamily="18" charset="0"/>
              </a:rPr>
              <a:t> </a:t>
            </a:r>
            <a:r>
              <a:rPr lang="en-US" sz="2000" dirty="0" smtClean="0">
                <a:latin typeface="Minion Pro" pitchFamily="18" charset="0"/>
              </a:rPr>
              <a:t>41.1- 42.1</a:t>
            </a:r>
          </a:p>
          <a:p>
            <a:endParaRPr lang="en-US" sz="2000" dirty="0" smtClean="0">
              <a:latin typeface="Minion Pro" pitchFamily="18" charset="0"/>
            </a:endParaRPr>
          </a:p>
          <a:p>
            <a:endParaRPr lang="en-US" sz="2000" dirty="0" smtClean="0">
              <a:latin typeface="Minion Pro" pitchFamily="18" charset="0"/>
            </a:endParaRPr>
          </a:p>
          <a:p>
            <a:pPr>
              <a:buNone/>
            </a:pPr>
            <a:r>
              <a:rPr lang="el-GR" sz="2000" dirty="0" smtClean="0">
                <a:latin typeface="Minion Pro" pitchFamily="18" charset="0"/>
              </a:rPr>
              <a:t>Το κείμενο, η μετάφρασή του και πολλές από τις επιμέρους παρατηρήσεις έχουν αντληθεί από το διαδικτυακό εγχειρίδιο </a:t>
            </a:r>
            <a:r>
              <a:rPr lang="en-US" sz="2000" i="1" dirty="0" smtClean="0">
                <a:latin typeface="Minion Pro" pitchFamily="18" charset="0"/>
              </a:rPr>
              <a:t>Lingua Latina</a:t>
            </a:r>
            <a:r>
              <a:rPr lang="en-US" sz="2000" dirty="0" smtClean="0">
                <a:latin typeface="Minion Pro" pitchFamily="18" charset="0"/>
              </a:rPr>
              <a:t> </a:t>
            </a:r>
            <a:r>
              <a:rPr lang="el-GR" sz="2000" dirty="0" smtClean="0">
                <a:latin typeface="Minion Pro" pitchFamily="18" charset="0"/>
              </a:rPr>
              <a:t>των Β. </a:t>
            </a:r>
            <a:r>
              <a:rPr lang="el-GR" sz="2000" dirty="0" err="1" smtClean="0">
                <a:latin typeface="Minion Pro" pitchFamily="18" charset="0"/>
              </a:rPr>
              <a:t>Φυντίκογλου</a:t>
            </a:r>
            <a:r>
              <a:rPr lang="el-GR" sz="2000" dirty="0" smtClean="0">
                <a:latin typeface="Minion Pro" pitchFamily="18" charset="0"/>
              </a:rPr>
              <a:t>  - Χ. Τσίτσιου-</a:t>
            </a:r>
            <a:r>
              <a:rPr lang="el-GR" sz="2000" dirty="0" err="1" smtClean="0">
                <a:latin typeface="Minion Pro" pitchFamily="18" charset="0"/>
              </a:rPr>
              <a:t>Χελιδόνη</a:t>
            </a:r>
            <a:r>
              <a:rPr lang="el-GR" sz="2000" dirty="0" smtClean="0">
                <a:latin typeface="Minion Pro" pitchFamily="18" charset="0"/>
              </a:rPr>
              <a:t>  (</a:t>
            </a:r>
            <a:r>
              <a:rPr lang="en-US" sz="2000" dirty="0" smtClean="0">
                <a:latin typeface="Minion Pro" pitchFamily="18" charset="0"/>
                <a:hlinkClick r:id="rId3"/>
              </a:rPr>
              <a:t>https://repository.kallipos.gr/handle/11419/2409</a:t>
            </a:r>
            <a:r>
              <a:rPr lang="el-GR" sz="2000" dirty="0" smtClean="0">
                <a:latin typeface="Minion Pro" pitchFamily="18" charset="0"/>
              </a:rPr>
              <a:t>) </a:t>
            </a:r>
            <a:endParaRPr lang="en-US" sz="2000" dirty="0">
              <a:latin typeface="Minion Pro" pitchFamily="18" charset="0"/>
            </a:endParaRPr>
          </a:p>
        </p:txBody>
      </p:sp>
      <p:pic>
        <p:nvPicPr>
          <p:cNvPr id="5" name="~PP2992.WAV">
            <a:hlinkClick r:id="" action="ppaction://media"/>
          </p:cNvPr>
          <p:cNvPicPr>
            <a:picLocks noRot="1" noChangeAspect="1"/>
          </p:cNvPicPr>
          <p:nvPr>
            <a:wavAudioFile r:embed="rId1" name="~PP2992.WAV"/>
          </p:nvPr>
        </p:nvPicPr>
        <p:blipFill>
          <a:blip r:embed="rId4"/>
          <a:stretch>
            <a:fillRect/>
          </a:stretch>
        </p:blipFill>
        <p:spPr>
          <a:xfrm>
            <a:off x="8704263" y="6418263"/>
            <a:ext cx="244475" cy="244475"/>
          </a:xfrm>
          <a:prstGeom prst="rect">
            <a:avLst/>
          </a:prstGeom>
        </p:spPr>
      </p:pic>
    </p:spTree>
  </p:cSld>
  <p:clrMapOvr>
    <a:masterClrMapping/>
  </p:clrMapOvr>
  <p:transition advTm="1015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lnSpcReduction="10000"/>
          </a:bodyPr>
          <a:lstStyle/>
          <a:p>
            <a:pPr>
              <a:buNone/>
            </a:pPr>
            <a:endParaRPr lang="en-US" sz="2000" dirty="0" smtClean="0">
              <a:latin typeface="Minion Pro" pitchFamily="18" charset="0"/>
            </a:endParaRPr>
          </a:p>
          <a:p>
            <a:pPr algn="just">
              <a:buNone/>
            </a:pPr>
            <a:r>
              <a:rPr lang="en-US" sz="2000" dirty="0" smtClean="0">
                <a:latin typeface="Minion Pro" pitchFamily="18" charset="0"/>
              </a:rPr>
              <a:t>Ante Carthaginem deletam populus et senatus Romanus placide modesteque inter se rem publicam tractabant, neque gloriae neque dominationis certamen inter civis erat: metus hostilis in bonis artibus civitatem retinebat. </a:t>
            </a:r>
          </a:p>
          <a:p>
            <a:pPr algn="just">
              <a:buNone/>
            </a:pPr>
            <a:r>
              <a:rPr lang="el-GR" sz="2000" dirty="0" smtClean="0">
                <a:latin typeface="Minion Pro" pitchFamily="18" charset="0"/>
              </a:rPr>
              <a:t>Πριν από την καταστροφή της Καρχηδόνας ο λαός και η Σύγκλητος της Ρώμης διαχειρίζονταν τα πολιτικά πράγματα από κοινού με τρόπο αρμονικό και μετριοπαθή, και δεν υπήρχε ανταγωνισμός μεταξύ των πολιτών ούτε για τη δόξα ούτε για την εξουσία</a:t>
            </a:r>
            <a:r>
              <a:rPr lang="en-US" sz="2000" dirty="0" smtClean="0">
                <a:latin typeface="Minion Pro" pitchFamily="18" charset="0"/>
              </a:rPr>
              <a:t>: </a:t>
            </a:r>
            <a:r>
              <a:rPr lang="el-GR" sz="2000" dirty="0" smtClean="0">
                <a:latin typeface="Minion Pro" pitchFamily="18" charset="0"/>
              </a:rPr>
              <a:t>ο φόβος του εχθρού κρατούσε την πολιτεία στους σωστούς τρόπους. </a:t>
            </a:r>
          </a:p>
          <a:p>
            <a:pPr>
              <a:buNone/>
            </a:pPr>
            <a:endParaRPr lang="en-US" sz="2000" dirty="0" smtClean="0">
              <a:latin typeface="Minion Pro" pitchFamily="18" charset="0"/>
            </a:endParaRPr>
          </a:p>
          <a:p>
            <a:pPr>
              <a:buNone/>
            </a:pPr>
            <a:r>
              <a:rPr lang="en-US" sz="1600" dirty="0" smtClean="0">
                <a:latin typeface="Minion Pro" pitchFamily="18" charset="0"/>
              </a:rPr>
              <a:t># ante Carthaginem deletam</a:t>
            </a:r>
            <a:r>
              <a:rPr lang="el-GR" sz="1600" dirty="0" smtClean="0">
                <a:latin typeface="Minion Pro" pitchFamily="18" charset="0"/>
              </a:rPr>
              <a:t> (κατά λέξη</a:t>
            </a:r>
            <a:r>
              <a:rPr lang="en-US" sz="1600" dirty="0" smtClean="0">
                <a:latin typeface="Minion Pro" pitchFamily="18" charset="0"/>
              </a:rPr>
              <a:t>: </a:t>
            </a:r>
            <a:r>
              <a:rPr lang="el-GR" sz="1600" dirty="0" smtClean="0">
                <a:latin typeface="Minion Pro" pitchFamily="18" charset="0"/>
              </a:rPr>
              <a:t>‘πριν από την κατεστραμμένη Καρχηδόνα’)</a:t>
            </a:r>
            <a:r>
              <a:rPr lang="en-US" sz="1600" dirty="0" smtClean="0">
                <a:latin typeface="Minion Pro" pitchFamily="18" charset="0"/>
              </a:rPr>
              <a:t> = ante destructionem Carthaginis:  </a:t>
            </a:r>
            <a:r>
              <a:rPr lang="el-GR" sz="1600" dirty="0" smtClean="0">
                <a:latin typeface="Minion Pro" pitchFamily="18" charset="0"/>
              </a:rPr>
              <a:t>η χρήση της μετοχής (κυρίως του παρακειμένου) αντί ουσιαστικού γίνεται ιδιαίτερα συχνή από την κλασική εποχή και μετά.</a:t>
            </a:r>
          </a:p>
          <a:p>
            <a:pPr algn="just">
              <a:buNone/>
            </a:pPr>
            <a:r>
              <a:rPr lang="el-GR" sz="1600" dirty="0" smtClean="0">
                <a:latin typeface="Minion Pro" pitchFamily="18" charset="0"/>
              </a:rPr>
              <a:t># </a:t>
            </a:r>
            <a:r>
              <a:rPr lang="en-US" sz="1600" dirty="0" smtClean="0">
                <a:latin typeface="Minion Pro" pitchFamily="18" charset="0"/>
              </a:rPr>
              <a:t>tra</a:t>
            </a:r>
            <a:r>
              <a:rPr lang="en-US" sz="1600" b="1" dirty="0" smtClean="0">
                <a:latin typeface="Minion Pro" pitchFamily="18" charset="0"/>
              </a:rPr>
              <a:t>ct</a:t>
            </a:r>
            <a:r>
              <a:rPr lang="en-US" sz="1600" dirty="0" smtClean="0">
                <a:latin typeface="Minion Pro" pitchFamily="18" charset="0"/>
              </a:rPr>
              <a:t>abant: </a:t>
            </a:r>
            <a:r>
              <a:rPr lang="el-GR" sz="1600" dirty="0" smtClean="0">
                <a:latin typeface="Minion Pro" pitchFamily="18" charset="0"/>
              </a:rPr>
              <a:t> ανήκει στα λεγόμενα </a:t>
            </a:r>
            <a:r>
              <a:rPr lang="el-GR" sz="1600" i="1" dirty="0" smtClean="0">
                <a:latin typeface="Minion Pro" pitchFamily="18" charset="0"/>
              </a:rPr>
              <a:t>θαμιστικά </a:t>
            </a:r>
            <a:r>
              <a:rPr lang="el-GR" sz="1600" dirty="0" smtClean="0">
                <a:latin typeface="Minion Pro" pitchFamily="18" charset="0"/>
              </a:rPr>
              <a:t>ρήματα τα οποία δηλώνουν επανάληψη και συχνότητα ή διάρκεια, ένταση και επιμονή.  </a:t>
            </a:r>
            <a:endParaRPr lang="en-US" sz="1600" dirty="0" smtClean="0">
              <a:latin typeface="Minion Pro" pitchFamily="18" charset="0"/>
            </a:endParaRPr>
          </a:p>
          <a:p>
            <a:pPr>
              <a:buNone/>
            </a:pPr>
            <a:r>
              <a:rPr lang="en-US" sz="1600" dirty="0" smtClean="0">
                <a:latin typeface="Minion Pro" pitchFamily="18" charset="0"/>
              </a:rPr>
              <a:t># neque … neque: nec … nec # et …et / non solum … etiam: legati consentire nec possunt nec volunt / hostes neque castra relinquere volebant neque pugnare parati erant .</a:t>
            </a:r>
            <a:endParaRPr lang="el-GR" sz="1600" dirty="0" smtClean="0">
              <a:latin typeface="Minion Pro" pitchFamily="18" charset="0"/>
            </a:endParaRPr>
          </a:p>
          <a:p>
            <a:pPr>
              <a:buNone/>
            </a:pPr>
            <a:r>
              <a:rPr lang="el-GR" sz="1600" dirty="0" smtClean="0">
                <a:latin typeface="Minion Pro" pitchFamily="18" charset="0"/>
              </a:rPr>
              <a:t># </a:t>
            </a:r>
            <a:r>
              <a:rPr lang="en-US" sz="1600" dirty="0" smtClean="0">
                <a:latin typeface="Minion Pro" pitchFamily="18" charset="0"/>
              </a:rPr>
              <a:t>civis: </a:t>
            </a:r>
            <a:r>
              <a:rPr lang="el-GR" sz="1600" dirty="0" smtClean="0">
                <a:latin typeface="Minion Pro" pitchFamily="18" charset="0"/>
              </a:rPr>
              <a:t>δεύτερος τύπος της αιτιατικής πληθυντικού 3</a:t>
            </a:r>
            <a:r>
              <a:rPr lang="el-GR" sz="1600" baseline="30000" dirty="0" smtClean="0">
                <a:latin typeface="Minion Pro" pitchFamily="18" charset="0"/>
              </a:rPr>
              <a:t>ης</a:t>
            </a:r>
            <a:r>
              <a:rPr lang="el-GR" sz="1600" dirty="0" smtClean="0">
                <a:latin typeface="Minion Pro" pitchFamily="18" charset="0"/>
              </a:rPr>
              <a:t> κλίσης, με κατάληξη </a:t>
            </a:r>
            <a:r>
              <a:rPr lang="en-US" sz="1600" dirty="0" smtClean="0">
                <a:latin typeface="Minion Pro" pitchFamily="18" charset="0"/>
              </a:rPr>
              <a:t>–is </a:t>
            </a:r>
            <a:r>
              <a:rPr lang="el-GR" sz="1600" dirty="0" smtClean="0">
                <a:latin typeface="Minion Pro" pitchFamily="18" charset="0"/>
              </a:rPr>
              <a:t>αντί </a:t>
            </a:r>
            <a:r>
              <a:rPr lang="en-US" sz="1600" dirty="0" smtClean="0">
                <a:latin typeface="Minion Pro" pitchFamily="18" charset="0"/>
              </a:rPr>
              <a:t>–es. </a:t>
            </a:r>
            <a:r>
              <a:rPr lang="el-GR" sz="1600" dirty="0" smtClean="0">
                <a:latin typeface="Minion Pro" pitchFamily="18" charset="0"/>
              </a:rPr>
              <a:t> </a:t>
            </a:r>
            <a:endParaRPr lang="en-US" sz="1600" dirty="0" smtClean="0">
              <a:latin typeface="Minion Pro" pitchFamily="18" charset="0"/>
            </a:endParaRPr>
          </a:p>
          <a:p>
            <a:pPr>
              <a:buNone/>
            </a:pPr>
            <a:r>
              <a:rPr lang="en-US" sz="1600" dirty="0" smtClean="0">
                <a:latin typeface="Minion Pro" pitchFamily="18" charset="0"/>
              </a:rPr>
              <a:t># metus hostilis: </a:t>
            </a:r>
            <a:r>
              <a:rPr lang="el-GR" sz="1600" dirty="0" smtClean="0">
                <a:latin typeface="Minion Pro" pitchFamily="18" charset="0"/>
              </a:rPr>
              <a:t>κατά λέξη, ‘ο εχθρικός φόβος’. Η σημασία εδώ είναι ‘ο φόβος που εμπνέει ο εχθρός’.</a:t>
            </a:r>
            <a:r>
              <a:rPr lang="en-US" sz="1600" dirty="0" smtClean="0">
                <a:latin typeface="Minion Pro" pitchFamily="18" charset="0"/>
              </a:rPr>
              <a:t>  ‘Metus hostium recte dicitur, et cum timent hostes et cum timentur’</a:t>
            </a:r>
            <a:r>
              <a:rPr lang="el-GR" sz="1600" dirty="0" smtClean="0">
                <a:latin typeface="Minion Pro" pitchFamily="18" charset="0"/>
              </a:rPr>
              <a:t> (Αύλος Γέλλιος, </a:t>
            </a:r>
            <a:r>
              <a:rPr lang="en-US" sz="1600" i="1" dirty="0" smtClean="0">
                <a:latin typeface="Minion Pro" pitchFamily="18" charset="0"/>
              </a:rPr>
              <a:t>Noctes Atticae</a:t>
            </a:r>
            <a:r>
              <a:rPr lang="el-GR" sz="1600" dirty="0" smtClean="0">
                <a:latin typeface="Minion Pro" pitchFamily="18" charset="0"/>
              </a:rPr>
              <a:t> 9.12.13</a:t>
            </a:r>
            <a:r>
              <a:rPr lang="en-US" sz="1600" dirty="0" smtClean="0">
                <a:latin typeface="Minion Pro" pitchFamily="18" charset="0"/>
              </a:rPr>
              <a:t> – </a:t>
            </a:r>
            <a:r>
              <a:rPr lang="el-GR" sz="1600" dirty="0" smtClean="0">
                <a:latin typeface="Minion Pro" pitchFamily="18" charset="0"/>
              </a:rPr>
              <a:t>Ρωμαίος συγγραφέας και γραμματικός, 125-180 μ.Χ.)</a:t>
            </a:r>
            <a:endParaRPr lang="en-US" sz="1600" dirty="0" smtClean="0">
              <a:latin typeface="Minion Pro" pitchFamily="18" charset="0"/>
            </a:endParaRPr>
          </a:p>
          <a:p>
            <a:pPr>
              <a:buNone/>
            </a:pPr>
            <a:endParaRPr lang="en-US" sz="1600" dirty="0" smtClean="0">
              <a:latin typeface="Minion Pro" pitchFamily="18" charset="0"/>
            </a:endParaRPr>
          </a:p>
          <a:p>
            <a:pPr>
              <a:buNone/>
            </a:pPr>
            <a:r>
              <a:rPr lang="el-GR" sz="1600" b="1" dirty="0" smtClean="0">
                <a:latin typeface="Minion Pro" pitchFamily="18" charset="0"/>
              </a:rPr>
              <a:t>Λεξιλόγιο</a:t>
            </a:r>
            <a:r>
              <a:rPr lang="en-US" sz="1600" dirty="0" smtClean="0">
                <a:latin typeface="Minion Pro" pitchFamily="18" charset="0"/>
              </a:rPr>
              <a:t>: Carthago, -inis</a:t>
            </a:r>
            <a:r>
              <a:rPr lang="el-GR" sz="1600" dirty="0" smtClean="0">
                <a:latin typeface="Minion Pro" pitchFamily="18" charset="0"/>
              </a:rPr>
              <a:t> /</a:t>
            </a:r>
            <a:r>
              <a:rPr lang="en-US" sz="1600" dirty="0" smtClean="0">
                <a:latin typeface="Minion Pro" pitchFamily="18" charset="0"/>
              </a:rPr>
              <a:t> deleo, -evi, -etum, -ere / senatus, -us / tracto, -avi, -atum, -are / dominatio, -onis / certamen, -inis / civis, -is / metus, -us / ars, -tis / retineo, -ui, -entum, -ere.</a:t>
            </a:r>
            <a:endParaRPr lang="el-GR" sz="1600" dirty="0" smtClean="0">
              <a:latin typeface="Minion Pro" pitchFamily="18" charset="0"/>
            </a:endParaRPr>
          </a:p>
        </p:txBody>
      </p:sp>
      <p:pic>
        <p:nvPicPr>
          <p:cNvPr id="5" name="~PP2796.WAV">
            <a:hlinkClick r:id="" action="ppaction://media"/>
          </p:cNvPr>
          <p:cNvPicPr>
            <a:picLocks noRot="1" noChangeAspect="1"/>
          </p:cNvPicPr>
          <p:nvPr>
            <a:wavAudioFile r:embed="rId1" name="~PP2796.WAV"/>
          </p:nvPr>
        </p:nvPicPr>
        <p:blipFill>
          <a:blip r:embed="rId3"/>
          <a:stretch>
            <a:fillRect/>
          </a:stretch>
        </p:blipFill>
        <p:spPr>
          <a:xfrm>
            <a:off x="8704263" y="6418263"/>
            <a:ext cx="244475" cy="244475"/>
          </a:xfrm>
          <a:prstGeom prst="rect">
            <a:avLst/>
          </a:prstGeom>
        </p:spPr>
      </p:pic>
    </p:spTree>
  </p:cSld>
  <p:clrMapOvr>
    <a:masterClrMapping/>
  </p:clrMapOvr>
  <p:transition advTm="12200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fontScale="55000" lnSpcReduction="20000"/>
          </a:bodyPr>
          <a:lstStyle/>
          <a:p>
            <a:pPr algn="just">
              <a:buNone/>
            </a:pPr>
            <a:r>
              <a:rPr lang="en-US" sz="3600" dirty="0" smtClean="0">
                <a:latin typeface="Minion Pro" pitchFamily="18" charset="0"/>
              </a:rPr>
              <a:t>Sed ubi illa formido mentibus decessit, scilicet </a:t>
            </a:r>
            <a:r>
              <a:rPr lang="en-US" sz="3600" dirty="0" err="1" smtClean="0">
                <a:latin typeface="Minion Pro" pitchFamily="18" charset="0"/>
              </a:rPr>
              <a:t>lascivia</a:t>
            </a:r>
            <a:r>
              <a:rPr lang="en-US" sz="3600" dirty="0" smtClean="0">
                <a:latin typeface="Minion Pro" pitchFamily="18" charset="0"/>
              </a:rPr>
              <a:t> atque </a:t>
            </a:r>
            <a:r>
              <a:rPr lang="en-US" sz="3600" dirty="0" err="1" smtClean="0">
                <a:latin typeface="Minion Pro" pitchFamily="18" charset="0"/>
              </a:rPr>
              <a:t>superbia</a:t>
            </a:r>
            <a:r>
              <a:rPr lang="en-US" sz="3600" dirty="0" smtClean="0">
                <a:latin typeface="Minion Pro" pitchFamily="18" charset="0"/>
              </a:rPr>
              <a:t> </a:t>
            </a:r>
            <a:r>
              <a:rPr lang="en-US" sz="3600" dirty="0" err="1" smtClean="0">
                <a:latin typeface="Minion Pro" pitchFamily="18" charset="0"/>
              </a:rPr>
              <a:t>incessere</a:t>
            </a:r>
            <a:r>
              <a:rPr lang="en-US" sz="3600" dirty="0" smtClean="0">
                <a:latin typeface="Minion Pro" pitchFamily="18" charset="0"/>
              </a:rPr>
              <a:t>. </a:t>
            </a:r>
            <a:r>
              <a:rPr lang="en-US" sz="3600" dirty="0" err="1" smtClean="0">
                <a:latin typeface="Minion Pro" pitchFamily="18" charset="0"/>
              </a:rPr>
              <a:t>Namque</a:t>
            </a:r>
            <a:r>
              <a:rPr lang="en-US" sz="3600" dirty="0" smtClean="0">
                <a:latin typeface="Minion Pro" pitchFamily="18" charset="0"/>
              </a:rPr>
              <a:t> </a:t>
            </a:r>
            <a:r>
              <a:rPr lang="en-US" sz="3600" dirty="0" err="1" smtClean="0">
                <a:latin typeface="Minion Pro" pitchFamily="18" charset="0"/>
              </a:rPr>
              <a:t>coepere</a:t>
            </a:r>
            <a:r>
              <a:rPr lang="en-US" sz="3600" dirty="0" smtClean="0">
                <a:latin typeface="Minion Pro" pitchFamily="18" charset="0"/>
              </a:rPr>
              <a:t> </a:t>
            </a:r>
            <a:r>
              <a:rPr lang="en-US" sz="3600" dirty="0" err="1" smtClean="0">
                <a:latin typeface="Minion Pro" pitchFamily="18" charset="0"/>
              </a:rPr>
              <a:t>nobilitas</a:t>
            </a:r>
            <a:r>
              <a:rPr lang="en-US" sz="3600" dirty="0" smtClean="0">
                <a:latin typeface="Minion Pro" pitchFamily="18" charset="0"/>
              </a:rPr>
              <a:t> dignitatem, populus </a:t>
            </a:r>
            <a:r>
              <a:rPr lang="en-US" sz="3600" dirty="0" err="1" smtClean="0">
                <a:latin typeface="Minion Pro" pitchFamily="18" charset="0"/>
              </a:rPr>
              <a:t>libertatem</a:t>
            </a:r>
            <a:r>
              <a:rPr lang="en-US" sz="3600" dirty="0" smtClean="0">
                <a:latin typeface="Minion Pro" pitchFamily="18" charset="0"/>
              </a:rPr>
              <a:t> in </a:t>
            </a:r>
            <a:r>
              <a:rPr lang="en-US" sz="3600" dirty="0" err="1" smtClean="0">
                <a:latin typeface="Minion Pro" pitchFamily="18" charset="0"/>
              </a:rPr>
              <a:t>lubidinem</a:t>
            </a:r>
            <a:r>
              <a:rPr lang="en-US" sz="3600" dirty="0" smtClean="0">
                <a:latin typeface="Minion Pro" pitchFamily="18" charset="0"/>
              </a:rPr>
              <a:t> </a:t>
            </a:r>
            <a:r>
              <a:rPr lang="en-US" sz="3600" dirty="0" err="1" smtClean="0">
                <a:latin typeface="Minion Pro" pitchFamily="18" charset="0"/>
              </a:rPr>
              <a:t>vortere</a:t>
            </a:r>
            <a:r>
              <a:rPr lang="en-US" sz="3600" dirty="0" smtClean="0">
                <a:latin typeface="Minion Pro" pitchFamily="18" charset="0"/>
              </a:rPr>
              <a:t>, </a:t>
            </a:r>
            <a:r>
              <a:rPr lang="en-US" sz="3600" dirty="0" err="1" smtClean="0">
                <a:latin typeface="Minion Pro" pitchFamily="18" charset="0"/>
              </a:rPr>
              <a:t>sibi</a:t>
            </a:r>
            <a:r>
              <a:rPr lang="en-US" sz="3600" dirty="0" smtClean="0">
                <a:latin typeface="Minion Pro" pitchFamily="18" charset="0"/>
              </a:rPr>
              <a:t> </a:t>
            </a:r>
            <a:r>
              <a:rPr lang="en-US" sz="3600" dirty="0" err="1" smtClean="0">
                <a:latin typeface="Minion Pro" pitchFamily="18" charset="0"/>
              </a:rPr>
              <a:t>quisque</a:t>
            </a:r>
            <a:r>
              <a:rPr lang="en-US" sz="3600" dirty="0" smtClean="0">
                <a:latin typeface="Minion Pro" pitchFamily="18" charset="0"/>
              </a:rPr>
              <a:t> </a:t>
            </a:r>
            <a:r>
              <a:rPr lang="en-US" sz="3600" dirty="0" err="1" smtClean="0">
                <a:latin typeface="Minion Pro" pitchFamily="18" charset="0"/>
              </a:rPr>
              <a:t>ducere</a:t>
            </a:r>
            <a:r>
              <a:rPr lang="en-US" sz="3600" dirty="0" smtClean="0">
                <a:latin typeface="Minion Pro" pitchFamily="18" charset="0"/>
              </a:rPr>
              <a:t> </a:t>
            </a:r>
            <a:r>
              <a:rPr lang="en-US" sz="3600" dirty="0" err="1" smtClean="0">
                <a:latin typeface="Minion Pro" pitchFamily="18" charset="0"/>
              </a:rPr>
              <a:t>trahere</a:t>
            </a:r>
            <a:r>
              <a:rPr lang="en-US" sz="3600" dirty="0" smtClean="0">
                <a:latin typeface="Minion Pro" pitchFamily="18" charset="0"/>
              </a:rPr>
              <a:t> </a:t>
            </a:r>
            <a:r>
              <a:rPr lang="en-US" sz="3600" dirty="0" err="1" smtClean="0">
                <a:latin typeface="Minion Pro" pitchFamily="18" charset="0"/>
              </a:rPr>
              <a:t>rapere</a:t>
            </a:r>
            <a:r>
              <a:rPr lang="en-US" sz="3600" dirty="0" smtClean="0">
                <a:latin typeface="Minion Pro" pitchFamily="18" charset="0"/>
              </a:rPr>
              <a:t>. </a:t>
            </a:r>
            <a:r>
              <a:rPr lang="en-US" sz="3600" dirty="0" err="1" smtClean="0">
                <a:latin typeface="Minion Pro" pitchFamily="18" charset="0"/>
              </a:rPr>
              <a:t>Ita</a:t>
            </a:r>
            <a:r>
              <a:rPr lang="en-US" sz="3600" dirty="0" smtClean="0">
                <a:latin typeface="Minion Pro" pitchFamily="18" charset="0"/>
              </a:rPr>
              <a:t> </a:t>
            </a:r>
            <a:r>
              <a:rPr lang="en-US" sz="3600" dirty="0" err="1" smtClean="0">
                <a:latin typeface="Minion Pro" pitchFamily="18" charset="0"/>
              </a:rPr>
              <a:t>omnia</a:t>
            </a:r>
            <a:r>
              <a:rPr lang="en-US" sz="3600" dirty="0" smtClean="0">
                <a:latin typeface="Minion Pro" pitchFamily="18" charset="0"/>
              </a:rPr>
              <a:t> in </a:t>
            </a:r>
            <a:r>
              <a:rPr lang="en-US" sz="3600" dirty="0" err="1" smtClean="0">
                <a:latin typeface="Minion Pro" pitchFamily="18" charset="0"/>
              </a:rPr>
              <a:t>duas</a:t>
            </a:r>
            <a:r>
              <a:rPr lang="en-US" sz="3600" dirty="0" smtClean="0">
                <a:latin typeface="Minion Pro" pitchFamily="18" charset="0"/>
              </a:rPr>
              <a:t> </a:t>
            </a:r>
            <a:r>
              <a:rPr lang="en-US" sz="3600" dirty="0" err="1" smtClean="0">
                <a:latin typeface="Minion Pro" pitchFamily="18" charset="0"/>
              </a:rPr>
              <a:t>partis</a:t>
            </a:r>
            <a:r>
              <a:rPr lang="en-US" sz="3600" dirty="0" smtClean="0">
                <a:latin typeface="Minion Pro" pitchFamily="18" charset="0"/>
              </a:rPr>
              <a:t> </a:t>
            </a:r>
            <a:r>
              <a:rPr lang="en-US" sz="3600" dirty="0" err="1" smtClean="0">
                <a:latin typeface="Minion Pro" pitchFamily="18" charset="0"/>
              </a:rPr>
              <a:t>abstracta</a:t>
            </a:r>
            <a:r>
              <a:rPr lang="en-US" sz="3600" dirty="0" smtClean="0">
                <a:latin typeface="Minion Pro" pitchFamily="18" charset="0"/>
              </a:rPr>
              <a:t> </a:t>
            </a:r>
            <a:r>
              <a:rPr lang="en-US" sz="3600" dirty="0" err="1" smtClean="0">
                <a:latin typeface="Minion Pro" pitchFamily="18" charset="0"/>
              </a:rPr>
              <a:t>sunt</a:t>
            </a:r>
            <a:r>
              <a:rPr lang="en-US" sz="3600" dirty="0" smtClean="0">
                <a:latin typeface="Minion Pro" pitchFamily="18" charset="0"/>
              </a:rPr>
              <a:t>, res </a:t>
            </a:r>
            <a:r>
              <a:rPr lang="en-US" sz="3600" dirty="0" err="1" smtClean="0">
                <a:latin typeface="Minion Pro" pitchFamily="18" charset="0"/>
              </a:rPr>
              <a:t>publica</a:t>
            </a:r>
            <a:r>
              <a:rPr lang="en-US" sz="3600" dirty="0" smtClean="0">
                <a:latin typeface="Minion Pro" pitchFamily="18" charset="0"/>
              </a:rPr>
              <a:t>, quae media fuerat, </a:t>
            </a:r>
            <a:r>
              <a:rPr lang="en-US" sz="3600" dirty="0" err="1" smtClean="0">
                <a:latin typeface="Minion Pro" pitchFamily="18" charset="0"/>
              </a:rPr>
              <a:t>dilacerata</a:t>
            </a:r>
            <a:r>
              <a:rPr lang="en-US" sz="3600" dirty="0" smtClean="0">
                <a:latin typeface="Minion Pro" pitchFamily="18" charset="0"/>
              </a:rPr>
              <a:t>.</a:t>
            </a:r>
          </a:p>
          <a:p>
            <a:pPr algn="just">
              <a:buNone/>
            </a:pPr>
            <a:r>
              <a:rPr lang="el-GR" sz="3600" dirty="0" smtClean="0">
                <a:latin typeface="Minion Pro" pitchFamily="18" charset="0"/>
              </a:rPr>
              <a:t>Όταν όμως εκείνος ο φόβος έφυγε από το μυαλό τους, ως φυσική συνέπεια διείσδυσαν η ακολασία και η αλαζονεία. Διότι άρχισαν να εκμεταλλεύονται οι αριστοκράτες το κύρος τους και ο λαός την ελευθερία του για να ικανοποιήσουν το συμφέρον τους, ο καθένας να παίρνει, να κλέβει, να αρπάζει για τον εαυτό του. Έτσι όλα διασπάστηκαν σε δύο μέρη, και η πολιτεία βρέθηκε στη μέση και διαμελίστηκε. </a:t>
            </a:r>
            <a:endParaRPr lang="en-US" sz="3600" dirty="0" smtClean="0">
              <a:latin typeface="Minion Pro" pitchFamily="18" charset="0"/>
            </a:endParaRPr>
          </a:p>
          <a:p>
            <a:pPr algn="just">
              <a:buNone/>
            </a:pPr>
            <a:r>
              <a:rPr lang="el-GR" dirty="0" smtClean="0">
                <a:latin typeface="Minion Pro" pitchFamily="18" charset="0"/>
              </a:rPr>
              <a:t> </a:t>
            </a:r>
            <a:endParaRPr lang="en-US" dirty="0" smtClean="0">
              <a:latin typeface="Minion Pro" pitchFamily="18" charset="0"/>
            </a:endParaRPr>
          </a:p>
          <a:p>
            <a:pPr algn="just">
              <a:buNone/>
            </a:pPr>
            <a:endParaRPr lang="en-US" dirty="0" smtClean="0">
              <a:latin typeface="Minion Pro" pitchFamily="18" charset="0"/>
            </a:endParaRPr>
          </a:p>
          <a:p>
            <a:pPr>
              <a:buNone/>
            </a:pPr>
            <a:r>
              <a:rPr lang="en-US" dirty="0" smtClean="0">
                <a:latin typeface="Minion Pro" pitchFamily="18" charset="0"/>
              </a:rPr>
              <a:t># </a:t>
            </a:r>
            <a:r>
              <a:rPr lang="en-US" sz="2900" dirty="0" err="1" smtClean="0">
                <a:latin typeface="Minion Pro" pitchFamily="18" charset="0"/>
              </a:rPr>
              <a:t>cedo</a:t>
            </a:r>
            <a:r>
              <a:rPr lang="en-US" sz="2900" dirty="0" smtClean="0">
                <a:latin typeface="Minion Pro" pitchFamily="18" charset="0"/>
              </a:rPr>
              <a:t>: </a:t>
            </a:r>
            <a:r>
              <a:rPr lang="en-US" sz="2900" b="1" dirty="0" err="1" smtClean="0">
                <a:latin typeface="Minion Pro" pitchFamily="18" charset="0"/>
              </a:rPr>
              <a:t>de</a:t>
            </a:r>
            <a:r>
              <a:rPr lang="en-US" sz="2900" dirty="0" err="1" smtClean="0">
                <a:latin typeface="Minion Pro" pitchFamily="18" charset="0"/>
              </a:rPr>
              <a:t>cedo</a:t>
            </a:r>
            <a:r>
              <a:rPr lang="en-US" sz="2900" dirty="0" smtClean="0">
                <a:latin typeface="Minion Pro" pitchFamily="18" charset="0"/>
              </a:rPr>
              <a:t> – </a:t>
            </a:r>
            <a:r>
              <a:rPr lang="en-US" sz="2900" b="1" dirty="0" err="1" smtClean="0">
                <a:latin typeface="Minion Pro" pitchFamily="18" charset="0"/>
              </a:rPr>
              <a:t>in</a:t>
            </a:r>
            <a:r>
              <a:rPr lang="en-US" sz="2900" dirty="0" err="1" smtClean="0">
                <a:latin typeface="Minion Pro" pitchFamily="18" charset="0"/>
              </a:rPr>
              <a:t>cedo</a:t>
            </a:r>
            <a:endParaRPr lang="en-US" sz="2900" dirty="0" smtClean="0">
              <a:latin typeface="Minion Pro" pitchFamily="18" charset="0"/>
            </a:endParaRPr>
          </a:p>
          <a:p>
            <a:pPr>
              <a:buNone/>
            </a:pPr>
            <a:r>
              <a:rPr lang="en-US" sz="2900" dirty="0" smtClean="0">
                <a:latin typeface="Minion Pro" pitchFamily="18" charset="0"/>
              </a:rPr>
              <a:t># formido: est enim metus </a:t>
            </a:r>
            <a:r>
              <a:rPr lang="en-US" sz="2900" dirty="0" err="1" smtClean="0">
                <a:latin typeface="Minion Pro" pitchFamily="18" charset="0"/>
              </a:rPr>
              <a:t>futura</a:t>
            </a:r>
            <a:r>
              <a:rPr lang="en-US" sz="2900" dirty="0" smtClean="0">
                <a:latin typeface="Minion Pro" pitchFamily="18" charset="0"/>
              </a:rPr>
              <a:t> </a:t>
            </a:r>
            <a:r>
              <a:rPr lang="en-US" sz="2900" dirty="0" err="1" smtClean="0">
                <a:latin typeface="Minion Pro" pitchFamily="18" charset="0"/>
              </a:rPr>
              <a:t>aegritudinis</a:t>
            </a:r>
            <a:r>
              <a:rPr lang="en-US" sz="2900" dirty="0" smtClean="0">
                <a:latin typeface="Minion Pro" pitchFamily="18" charset="0"/>
              </a:rPr>
              <a:t> </a:t>
            </a:r>
            <a:r>
              <a:rPr lang="en-US" sz="2900" dirty="0" err="1" smtClean="0">
                <a:latin typeface="Minion Pro" pitchFamily="18" charset="0"/>
              </a:rPr>
              <a:t>exspectatio</a:t>
            </a:r>
            <a:r>
              <a:rPr lang="en-US" sz="2900" dirty="0" smtClean="0">
                <a:latin typeface="Minion Pro" pitchFamily="18" charset="0"/>
              </a:rPr>
              <a:t> (</a:t>
            </a:r>
            <a:r>
              <a:rPr lang="el-GR" sz="2900" dirty="0" smtClean="0">
                <a:latin typeface="Minion Pro" pitchFamily="18" charset="0"/>
              </a:rPr>
              <a:t>Κικέρωνας</a:t>
            </a:r>
            <a:r>
              <a:rPr lang="en-US" sz="2900" dirty="0" smtClean="0">
                <a:latin typeface="Minion Pro" pitchFamily="18" charset="0"/>
              </a:rPr>
              <a:t>, </a:t>
            </a:r>
            <a:r>
              <a:rPr lang="en-US" sz="2900" i="1" dirty="0" err="1" smtClean="0">
                <a:latin typeface="Minion Pro" pitchFamily="18" charset="0"/>
              </a:rPr>
              <a:t>Tusc</a:t>
            </a:r>
            <a:r>
              <a:rPr lang="en-US" sz="2900" i="1" dirty="0" smtClean="0">
                <a:latin typeface="Minion Pro" pitchFamily="18" charset="0"/>
              </a:rPr>
              <a:t>.</a:t>
            </a:r>
            <a:r>
              <a:rPr lang="en-US" sz="2900" dirty="0" smtClean="0">
                <a:latin typeface="Minion Pro" pitchFamily="18" charset="0"/>
              </a:rPr>
              <a:t> 4.13);  sub </a:t>
            </a:r>
            <a:r>
              <a:rPr lang="en-US" sz="2900" dirty="0" err="1" smtClean="0">
                <a:latin typeface="Minion Pro" pitchFamily="18" charset="0"/>
              </a:rPr>
              <a:t>metum</a:t>
            </a:r>
            <a:r>
              <a:rPr lang="en-US" sz="2900" dirty="0" smtClean="0">
                <a:latin typeface="Minion Pro" pitchFamily="18" charset="0"/>
              </a:rPr>
              <a:t> </a:t>
            </a:r>
            <a:r>
              <a:rPr lang="en-US" sz="2900" dirty="0" err="1" smtClean="0">
                <a:latin typeface="Minion Pro" pitchFamily="18" charset="0"/>
              </a:rPr>
              <a:t>subiecta</a:t>
            </a:r>
            <a:r>
              <a:rPr lang="en-US" sz="2900" dirty="0" smtClean="0">
                <a:latin typeface="Minion Pro" pitchFamily="18" charset="0"/>
              </a:rPr>
              <a:t> </a:t>
            </a:r>
            <a:r>
              <a:rPr lang="en-US" sz="2900" dirty="0" err="1" smtClean="0">
                <a:latin typeface="Minion Pro" pitchFamily="18" charset="0"/>
              </a:rPr>
              <a:t>sunt</a:t>
            </a:r>
            <a:r>
              <a:rPr lang="en-US" sz="2900" dirty="0" smtClean="0">
                <a:latin typeface="Minion Pro" pitchFamily="18" charset="0"/>
              </a:rPr>
              <a:t> terror, </a:t>
            </a:r>
            <a:r>
              <a:rPr lang="en-US" sz="2900" dirty="0" err="1" smtClean="0">
                <a:latin typeface="Minion Pro" pitchFamily="18" charset="0"/>
              </a:rPr>
              <a:t>timor</a:t>
            </a:r>
            <a:r>
              <a:rPr lang="en-US" sz="2900" dirty="0" smtClean="0">
                <a:latin typeface="Minion Pro" pitchFamily="18" charset="0"/>
              </a:rPr>
              <a:t>, </a:t>
            </a:r>
            <a:r>
              <a:rPr lang="en-US" sz="2900" dirty="0" err="1" smtClean="0">
                <a:latin typeface="Minion Pro" pitchFamily="18" charset="0"/>
              </a:rPr>
              <a:t>pavor</a:t>
            </a:r>
            <a:r>
              <a:rPr lang="en-US" sz="2900" dirty="0" smtClean="0">
                <a:latin typeface="Minion Pro" pitchFamily="18" charset="0"/>
              </a:rPr>
              <a:t>, </a:t>
            </a:r>
            <a:r>
              <a:rPr lang="en-US" sz="2900" dirty="0" err="1" smtClean="0">
                <a:latin typeface="Minion Pro" pitchFamily="18" charset="0"/>
              </a:rPr>
              <a:t>exanimatio</a:t>
            </a:r>
            <a:r>
              <a:rPr lang="en-US" sz="2900" dirty="0" smtClean="0">
                <a:latin typeface="Minion Pro" pitchFamily="18" charset="0"/>
              </a:rPr>
              <a:t>, </a:t>
            </a:r>
            <a:r>
              <a:rPr lang="en-US" sz="2900" dirty="0" err="1" smtClean="0">
                <a:latin typeface="Minion Pro" pitchFamily="18" charset="0"/>
              </a:rPr>
              <a:t>conturbatio</a:t>
            </a:r>
            <a:r>
              <a:rPr lang="en-US" sz="2900" dirty="0" smtClean="0">
                <a:latin typeface="Minion Pro" pitchFamily="18" charset="0"/>
              </a:rPr>
              <a:t>, formido (4.16)</a:t>
            </a:r>
          </a:p>
          <a:p>
            <a:pPr>
              <a:buNone/>
            </a:pPr>
            <a:r>
              <a:rPr lang="en-US" sz="2900" dirty="0" smtClean="0">
                <a:latin typeface="Minion Pro" pitchFamily="18" charset="0"/>
              </a:rPr>
              <a:t># scilicet: </a:t>
            </a:r>
            <a:r>
              <a:rPr lang="en-US" sz="2900" dirty="0" err="1" smtClean="0">
                <a:latin typeface="Minion Pro" pitchFamily="18" charset="0"/>
              </a:rPr>
              <a:t>scire</a:t>
            </a:r>
            <a:r>
              <a:rPr lang="en-US" sz="2900" dirty="0" smtClean="0">
                <a:latin typeface="Minion Pro" pitchFamily="18" charset="0"/>
              </a:rPr>
              <a:t> + licet = </a:t>
            </a:r>
            <a:r>
              <a:rPr lang="el-GR" sz="2900" dirty="0" smtClean="0">
                <a:latin typeface="Minion Pro" pitchFamily="18" charset="0"/>
              </a:rPr>
              <a:t>δηλονότι</a:t>
            </a:r>
            <a:r>
              <a:rPr lang="en-US" sz="2900" dirty="0" smtClean="0">
                <a:latin typeface="Minion Pro" pitchFamily="18" charset="0"/>
              </a:rPr>
              <a:t>. </a:t>
            </a:r>
          </a:p>
          <a:p>
            <a:pPr>
              <a:buNone/>
            </a:pPr>
            <a:r>
              <a:rPr lang="en-US" sz="2900" dirty="0" smtClean="0">
                <a:latin typeface="Minion Pro" pitchFamily="18" charset="0"/>
              </a:rPr>
              <a:t># </a:t>
            </a:r>
            <a:r>
              <a:rPr lang="en-US" sz="2900" dirty="0" err="1" smtClean="0">
                <a:latin typeface="Minion Pro" pitchFamily="18" charset="0"/>
              </a:rPr>
              <a:t>lubido</a:t>
            </a:r>
            <a:r>
              <a:rPr lang="en-US" sz="2900" dirty="0" smtClean="0">
                <a:latin typeface="Minion Pro" pitchFamily="18" charset="0"/>
              </a:rPr>
              <a:t>: ‘</a:t>
            </a:r>
            <a:r>
              <a:rPr lang="el-GR" sz="2900" dirty="0" smtClean="0">
                <a:latin typeface="Minion Pro" pitchFamily="18" charset="0"/>
              </a:rPr>
              <a:t>ευχαρίστηση / επιθυμία / πόθος’. Αντί του </a:t>
            </a:r>
            <a:r>
              <a:rPr lang="en-US" sz="2900" dirty="0" smtClean="0">
                <a:latin typeface="Minion Pro" pitchFamily="18" charset="0"/>
              </a:rPr>
              <a:t>libido. </a:t>
            </a:r>
            <a:r>
              <a:rPr lang="el-GR" sz="2900" dirty="0" smtClean="0">
                <a:latin typeface="Minion Pro" pitchFamily="18" charset="0"/>
              </a:rPr>
              <a:t>Πρόκειται για αρχαϊκή προφορά που διατηρήθηκε ακόμα και όταν το </a:t>
            </a:r>
            <a:r>
              <a:rPr lang="en-US" sz="2900" dirty="0" err="1" smtClean="0">
                <a:latin typeface="Minion Pro" pitchFamily="18" charset="0"/>
              </a:rPr>
              <a:t>i</a:t>
            </a:r>
            <a:r>
              <a:rPr lang="en-US" sz="2900" dirty="0" smtClean="0">
                <a:latin typeface="Minion Pro" pitchFamily="18" charset="0"/>
              </a:rPr>
              <a:t> </a:t>
            </a:r>
            <a:r>
              <a:rPr lang="el-GR" sz="2900" dirty="0" smtClean="0">
                <a:latin typeface="Minion Pro" pitchFamily="18" charset="0"/>
              </a:rPr>
              <a:t>αντικατέστησε το </a:t>
            </a:r>
            <a:r>
              <a:rPr lang="en-US" sz="2900" dirty="0" smtClean="0">
                <a:latin typeface="Minion Pro" pitchFamily="18" charset="0"/>
              </a:rPr>
              <a:t>u. </a:t>
            </a:r>
            <a:r>
              <a:rPr lang="el-GR" sz="2900" dirty="0" err="1" smtClean="0">
                <a:latin typeface="Minion Pro" pitchFamily="18" charset="0"/>
              </a:rPr>
              <a:t>Πρβλ</a:t>
            </a:r>
            <a:r>
              <a:rPr lang="el-GR" sz="2900" dirty="0" smtClean="0">
                <a:latin typeface="Minion Pro" pitchFamily="18" charset="0"/>
              </a:rPr>
              <a:t>. τους υπερθετικούς τύπους σε –</a:t>
            </a:r>
            <a:r>
              <a:rPr lang="en-US" sz="2900" dirty="0" err="1" smtClean="0">
                <a:latin typeface="Minion Pro" pitchFamily="18" charset="0"/>
              </a:rPr>
              <a:t>umus</a:t>
            </a:r>
            <a:r>
              <a:rPr lang="en-US" sz="2900" dirty="0" smtClean="0">
                <a:latin typeface="Minion Pro" pitchFamily="18" charset="0"/>
              </a:rPr>
              <a:t> </a:t>
            </a:r>
            <a:r>
              <a:rPr lang="el-GR" sz="2900" dirty="0" smtClean="0">
                <a:latin typeface="Minion Pro" pitchFamily="18" charset="0"/>
              </a:rPr>
              <a:t>αντί του </a:t>
            </a:r>
            <a:r>
              <a:rPr lang="el-GR" sz="2900" dirty="0" err="1" smtClean="0">
                <a:latin typeface="Minion Pro" pitchFamily="18" charset="0"/>
              </a:rPr>
              <a:t>συνηθους</a:t>
            </a:r>
            <a:r>
              <a:rPr lang="el-GR" sz="2900" dirty="0" smtClean="0">
                <a:latin typeface="Minion Pro" pitchFamily="18" charset="0"/>
              </a:rPr>
              <a:t> –</a:t>
            </a:r>
            <a:r>
              <a:rPr lang="en-US" sz="2900" dirty="0" err="1" smtClean="0">
                <a:latin typeface="Minion Pro" pitchFamily="18" charset="0"/>
              </a:rPr>
              <a:t>imus</a:t>
            </a:r>
            <a:r>
              <a:rPr lang="en-US" sz="2900" dirty="0" smtClean="0">
                <a:latin typeface="Minion Pro" pitchFamily="18" charset="0"/>
              </a:rPr>
              <a:t> (</a:t>
            </a:r>
            <a:r>
              <a:rPr lang="en-US" sz="2900" dirty="0" err="1" smtClean="0">
                <a:latin typeface="Minion Pro" pitchFamily="18" charset="0"/>
              </a:rPr>
              <a:t>optumus</a:t>
            </a:r>
            <a:r>
              <a:rPr lang="en-US" sz="2900" dirty="0" smtClean="0">
                <a:latin typeface="Minion Pro" pitchFamily="18" charset="0"/>
              </a:rPr>
              <a:t> = </a:t>
            </a:r>
            <a:r>
              <a:rPr lang="en-US" sz="2900" dirty="0" err="1" smtClean="0">
                <a:latin typeface="Minion Pro" pitchFamily="18" charset="0"/>
              </a:rPr>
              <a:t>optimus</a:t>
            </a:r>
            <a:r>
              <a:rPr lang="en-US" sz="2900" dirty="0" smtClean="0">
                <a:latin typeface="Minion Pro" pitchFamily="18" charset="0"/>
              </a:rPr>
              <a:t>).</a:t>
            </a:r>
          </a:p>
          <a:p>
            <a:pPr>
              <a:buNone/>
            </a:pPr>
            <a:r>
              <a:rPr lang="en-US" sz="2900" dirty="0" smtClean="0">
                <a:latin typeface="Minion Pro" pitchFamily="18" charset="0"/>
              </a:rPr>
              <a:t># </a:t>
            </a:r>
            <a:r>
              <a:rPr lang="en-US" sz="2900" dirty="0" err="1" smtClean="0">
                <a:latin typeface="Minion Pro" pitchFamily="18" charset="0"/>
              </a:rPr>
              <a:t>vortere</a:t>
            </a:r>
            <a:r>
              <a:rPr lang="en-US" sz="2900" dirty="0" smtClean="0">
                <a:latin typeface="Minion Pro" pitchFamily="18" charset="0"/>
              </a:rPr>
              <a:t> = </a:t>
            </a:r>
            <a:r>
              <a:rPr lang="en-US" sz="2900" dirty="0" err="1" smtClean="0">
                <a:latin typeface="Minion Pro" pitchFamily="18" charset="0"/>
              </a:rPr>
              <a:t>vertere</a:t>
            </a:r>
            <a:r>
              <a:rPr lang="en-US" sz="2900" dirty="0" smtClean="0">
                <a:latin typeface="Minion Pro" pitchFamily="18" charset="0"/>
              </a:rPr>
              <a:t>. </a:t>
            </a:r>
            <a:r>
              <a:rPr lang="el-GR" sz="2900" dirty="0" smtClean="0">
                <a:latin typeface="Minion Pro" pitchFamily="18" charset="0"/>
              </a:rPr>
              <a:t>Το αρχαϊκό </a:t>
            </a:r>
            <a:r>
              <a:rPr lang="en-US" sz="2900" dirty="0" err="1" smtClean="0">
                <a:latin typeface="Minion Pro" pitchFamily="18" charset="0"/>
              </a:rPr>
              <a:t>vo</a:t>
            </a:r>
            <a:r>
              <a:rPr lang="en-US" sz="2900" dirty="0" smtClean="0">
                <a:latin typeface="Minion Pro" pitchFamily="18" charset="0"/>
              </a:rPr>
              <a:t>- </a:t>
            </a:r>
            <a:r>
              <a:rPr lang="el-GR" sz="2900" dirty="0" smtClean="0">
                <a:latin typeface="Minion Pro" pitchFamily="18" charset="0"/>
              </a:rPr>
              <a:t>πριν από </a:t>
            </a:r>
            <a:r>
              <a:rPr lang="en-US" sz="2900" dirty="0" smtClean="0">
                <a:latin typeface="Minion Pro" pitchFamily="18" charset="0"/>
              </a:rPr>
              <a:t>r, s, t </a:t>
            </a:r>
            <a:r>
              <a:rPr lang="el-GR" sz="2900" dirty="0" smtClean="0">
                <a:latin typeface="Minion Pro" pitchFamily="18" charset="0"/>
              </a:rPr>
              <a:t>άλλαξε σταδιακά σε </a:t>
            </a:r>
            <a:r>
              <a:rPr lang="en-US" sz="2900" dirty="0" err="1" smtClean="0">
                <a:latin typeface="Minion Pro" pitchFamily="18" charset="0"/>
              </a:rPr>
              <a:t>ve</a:t>
            </a:r>
            <a:r>
              <a:rPr lang="en-US" sz="2900" dirty="0" smtClean="0">
                <a:latin typeface="Minion Pro" pitchFamily="18" charset="0"/>
              </a:rPr>
              <a:t>- </a:t>
            </a:r>
            <a:r>
              <a:rPr lang="el-GR" sz="2900" dirty="0" smtClean="0">
                <a:latin typeface="Minion Pro" pitchFamily="18" charset="0"/>
              </a:rPr>
              <a:t>χωρίς όμως να χαθεί τελείως η αρχαϊκή προφορά. </a:t>
            </a:r>
          </a:p>
          <a:p>
            <a:pPr>
              <a:buNone/>
            </a:pPr>
            <a:r>
              <a:rPr lang="el-GR" sz="2900" dirty="0" smtClean="0">
                <a:latin typeface="Minion Pro" pitchFamily="18" charset="0"/>
              </a:rPr>
              <a:t># </a:t>
            </a:r>
            <a:r>
              <a:rPr lang="en-US" sz="2900" dirty="0" err="1" smtClean="0">
                <a:latin typeface="Minion Pro" pitchFamily="18" charset="0"/>
              </a:rPr>
              <a:t>incessere</a:t>
            </a:r>
            <a:r>
              <a:rPr lang="en-US" sz="2900" dirty="0" smtClean="0">
                <a:latin typeface="Minion Pro" pitchFamily="18" charset="0"/>
              </a:rPr>
              <a:t> / </a:t>
            </a:r>
            <a:r>
              <a:rPr lang="en-US" sz="2900" dirty="0" err="1" smtClean="0">
                <a:latin typeface="Minion Pro" pitchFamily="18" charset="0"/>
              </a:rPr>
              <a:t>coepere</a:t>
            </a:r>
            <a:r>
              <a:rPr lang="en-US" sz="2900" dirty="0" smtClean="0">
                <a:latin typeface="Minion Pro" pitchFamily="18" charset="0"/>
              </a:rPr>
              <a:t>: </a:t>
            </a:r>
            <a:r>
              <a:rPr lang="el-GR" sz="2900" dirty="0" err="1" smtClean="0">
                <a:latin typeface="Minion Pro" pitchFamily="18" charset="0"/>
              </a:rPr>
              <a:t>γ΄</a:t>
            </a:r>
            <a:r>
              <a:rPr lang="el-GR" sz="2900" dirty="0" smtClean="0">
                <a:latin typeface="Minion Pro" pitchFamily="18" charset="0"/>
              </a:rPr>
              <a:t> πληθ. οριστικής παρακειμένου ενεργητικής φωνής αντί του τύπου σε –</a:t>
            </a:r>
            <a:r>
              <a:rPr lang="en-US" sz="2900" dirty="0" err="1" smtClean="0">
                <a:latin typeface="Minion Pro" pitchFamily="18" charset="0"/>
              </a:rPr>
              <a:t>erunt</a:t>
            </a:r>
            <a:r>
              <a:rPr lang="en-US" sz="2900" dirty="0" smtClean="0">
                <a:latin typeface="Minion Pro" pitchFamily="18" charset="0"/>
              </a:rPr>
              <a:t> (</a:t>
            </a:r>
            <a:r>
              <a:rPr lang="en-US" sz="2900" dirty="0" err="1" smtClean="0">
                <a:latin typeface="Minion Pro" pitchFamily="18" charset="0"/>
              </a:rPr>
              <a:t>incesserunt</a:t>
            </a:r>
            <a:r>
              <a:rPr lang="en-US" sz="2900" dirty="0" smtClean="0">
                <a:latin typeface="Minion Pro" pitchFamily="18" charset="0"/>
              </a:rPr>
              <a:t> / </a:t>
            </a:r>
            <a:r>
              <a:rPr lang="en-US" sz="2900" dirty="0" err="1" smtClean="0">
                <a:latin typeface="Minion Pro" pitchFamily="18" charset="0"/>
              </a:rPr>
              <a:t>coeperunt</a:t>
            </a:r>
            <a:r>
              <a:rPr lang="en-US" sz="2900" dirty="0" smtClean="0">
                <a:latin typeface="Minion Pro" pitchFamily="18" charset="0"/>
              </a:rPr>
              <a:t>)</a:t>
            </a:r>
          </a:p>
          <a:p>
            <a:pPr>
              <a:buNone/>
            </a:pPr>
            <a:endParaRPr lang="en-US" sz="2900" dirty="0" smtClean="0">
              <a:latin typeface="Minion Pro" pitchFamily="18" charset="0"/>
            </a:endParaRPr>
          </a:p>
          <a:p>
            <a:pPr>
              <a:buNone/>
            </a:pPr>
            <a:r>
              <a:rPr lang="el-GR" sz="2900" b="1" dirty="0" smtClean="0">
                <a:latin typeface="Minion Pro" pitchFamily="18" charset="0"/>
              </a:rPr>
              <a:t>Λεξιλόγιο</a:t>
            </a:r>
            <a:r>
              <a:rPr lang="el-GR" sz="2900" dirty="0" smtClean="0">
                <a:latin typeface="Minion Pro" pitchFamily="18" charset="0"/>
              </a:rPr>
              <a:t>: </a:t>
            </a:r>
            <a:r>
              <a:rPr lang="en-US" sz="2900" dirty="0" smtClean="0">
                <a:latin typeface="Minion Pro" pitchFamily="18" charset="0"/>
              </a:rPr>
              <a:t>formido, -inis / </a:t>
            </a:r>
            <a:r>
              <a:rPr lang="en-US" sz="2900" dirty="0" err="1" smtClean="0">
                <a:latin typeface="Minion Pro" pitchFamily="18" charset="0"/>
              </a:rPr>
              <a:t>mens</a:t>
            </a:r>
            <a:r>
              <a:rPr lang="en-US" sz="2900" dirty="0" smtClean="0">
                <a:latin typeface="Minion Pro" pitchFamily="18" charset="0"/>
              </a:rPr>
              <a:t>, -tis / </a:t>
            </a:r>
            <a:r>
              <a:rPr lang="en-US" sz="2900" dirty="0" err="1" smtClean="0">
                <a:latin typeface="Minion Pro" pitchFamily="18" charset="0"/>
              </a:rPr>
              <a:t>decedo</a:t>
            </a:r>
            <a:r>
              <a:rPr lang="en-US" sz="2900" dirty="0" smtClean="0">
                <a:latin typeface="Minion Pro" pitchFamily="18" charset="0"/>
              </a:rPr>
              <a:t>, -</a:t>
            </a:r>
            <a:r>
              <a:rPr lang="en-US" sz="2900" dirty="0" err="1" smtClean="0">
                <a:latin typeface="Minion Pro" pitchFamily="18" charset="0"/>
              </a:rPr>
              <a:t>cessi</a:t>
            </a:r>
            <a:r>
              <a:rPr lang="en-US" sz="2900" dirty="0" smtClean="0">
                <a:latin typeface="Minion Pro" pitchFamily="18" charset="0"/>
              </a:rPr>
              <a:t>, -</a:t>
            </a:r>
            <a:r>
              <a:rPr lang="en-US" sz="2900" dirty="0" err="1" smtClean="0">
                <a:latin typeface="Minion Pro" pitchFamily="18" charset="0"/>
              </a:rPr>
              <a:t>cessum</a:t>
            </a:r>
            <a:r>
              <a:rPr lang="en-US" sz="2900" dirty="0" smtClean="0">
                <a:latin typeface="Minion Pro" pitchFamily="18" charset="0"/>
              </a:rPr>
              <a:t> / </a:t>
            </a:r>
            <a:r>
              <a:rPr lang="en-US" sz="2900" dirty="0" err="1" smtClean="0">
                <a:latin typeface="Minion Pro" pitchFamily="18" charset="0"/>
              </a:rPr>
              <a:t>incedo</a:t>
            </a:r>
            <a:r>
              <a:rPr lang="en-US" sz="2900" dirty="0" smtClean="0">
                <a:latin typeface="Minion Pro" pitchFamily="18" charset="0"/>
              </a:rPr>
              <a:t>, -</a:t>
            </a:r>
            <a:r>
              <a:rPr lang="en-US" sz="2900" dirty="0" err="1" smtClean="0">
                <a:latin typeface="Minion Pro" pitchFamily="18" charset="0"/>
              </a:rPr>
              <a:t>cessi</a:t>
            </a:r>
            <a:r>
              <a:rPr lang="en-US" sz="2900" dirty="0" smtClean="0">
                <a:latin typeface="Minion Pro" pitchFamily="18" charset="0"/>
              </a:rPr>
              <a:t>, -</a:t>
            </a:r>
            <a:r>
              <a:rPr lang="en-US" sz="2900" dirty="0" err="1" smtClean="0">
                <a:latin typeface="Minion Pro" pitchFamily="18" charset="0"/>
              </a:rPr>
              <a:t>cessum</a:t>
            </a:r>
            <a:r>
              <a:rPr lang="en-US" sz="2900" dirty="0" smtClean="0">
                <a:latin typeface="Minion Pro" pitchFamily="18" charset="0"/>
              </a:rPr>
              <a:t> / </a:t>
            </a:r>
            <a:r>
              <a:rPr lang="en-US" sz="2900" dirty="0" err="1" smtClean="0">
                <a:latin typeface="Minion Pro" pitchFamily="18" charset="0"/>
              </a:rPr>
              <a:t>lubido</a:t>
            </a:r>
            <a:r>
              <a:rPr lang="en-US" sz="2900" dirty="0" smtClean="0">
                <a:latin typeface="Minion Pro" pitchFamily="18" charset="0"/>
              </a:rPr>
              <a:t>, -inis / </a:t>
            </a:r>
            <a:r>
              <a:rPr lang="en-US" sz="2900" dirty="0" err="1" smtClean="0">
                <a:latin typeface="Minion Pro" pitchFamily="18" charset="0"/>
              </a:rPr>
              <a:t>vorto</a:t>
            </a:r>
            <a:r>
              <a:rPr lang="en-US" sz="2900" dirty="0" smtClean="0">
                <a:latin typeface="Minion Pro" pitchFamily="18" charset="0"/>
              </a:rPr>
              <a:t> (</a:t>
            </a:r>
            <a:r>
              <a:rPr lang="en-US" sz="2900" dirty="0" err="1" smtClean="0">
                <a:latin typeface="Minion Pro" pitchFamily="18" charset="0"/>
              </a:rPr>
              <a:t>verto</a:t>
            </a:r>
            <a:r>
              <a:rPr lang="en-US" sz="2900" dirty="0" smtClean="0">
                <a:latin typeface="Minion Pro" pitchFamily="18" charset="0"/>
              </a:rPr>
              <a:t>), -</a:t>
            </a:r>
            <a:r>
              <a:rPr lang="en-US" sz="2900" dirty="0" err="1" smtClean="0">
                <a:latin typeface="Minion Pro" pitchFamily="18" charset="0"/>
              </a:rPr>
              <a:t>rsum</a:t>
            </a:r>
            <a:r>
              <a:rPr lang="en-US" sz="2900" dirty="0" smtClean="0">
                <a:latin typeface="Minion Pro" pitchFamily="18" charset="0"/>
              </a:rPr>
              <a:t>, -</a:t>
            </a:r>
            <a:r>
              <a:rPr lang="en-US" sz="2900" dirty="0" err="1" smtClean="0">
                <a:latin typeface="Minion Pro" pitchFamily="18" charset="0"/>
              </a:rPr>
              <a:t>rti</a:t>
            </a:r>
            <a:r>
              <a:rPr lang="en-US" sz="2900" dirty="0" smtClean="0">
                <a:latin typeface="Minion Pro" pitchFamily="18" charset="0"/>
              </a:rPr>
              <a:t> / </a:t>
            </a:r>
            <a:r>
              <a:rPr lang="en-US" sz="2900" dirty="0" err="1" smtClean="0">
                <a:latin typeface="Minion Pro" pitchFamily="18" charset="0"/>
              </a:rPr>
              <a:t>duco</a:t>
            </a:r>
            <a:r>
              <a:rPr lang="en-US" sz="2900" dirty="0" smtClean="0">
                <a:latin typeface="Minion Pro" pitchFamily="18" charset="0"/>
              </a:rPr>
              <a:t>, -xi, -</a:t>
            </a:r>
            <a:r>
              <a:rPr lang="en-US" sz="2900" dirty="0" err="1" smtClean="0">
                <a:latin typeface="Minion Pro" pitchFamily="18" charset="0"/>
              </a:rPr>
              <a:t>ctum</a:t>
            </a:r>
            <a:r>
              <a:rPr lang="en-US" sz="2900" dirty="0" smtClean="0">
                <a:latin typeface="Minion Pro" pitchFamily="18" charset="0"/>
              </a:rPr>
              <a:t> / </a:t>
            </a:r>
            <a:r>
              <a:rPr lang="en-US" sz="2900" dirty="0" err="1" smtClean="0">
                <a:latin typeface="Minion Pro" pitchFamily="18" charset="0"/>
              </a:rPr>
              <a:t>traho</a:t>
            </a:r>
            <a:r>
              <a:rPr lang="en-US" sz="2900" dirty="0" smtClean="0">
                <a:latin typeface="Minion Pro" pitchFamily="18" charset="0"/>
              </a:rPr>
              <a:t>, -</a:t>
            </a:r>
            <a:r>
              <a:rPr lang="en-US" sz="2900" dirty="0" err="1" smtClean="0">
                <a:latin typeface="Minion Pro" pitchFamily="18" charset="0"/>
              </a:rPr>
              <a:t>xim</a:t>
            </a:r>
            <a:r>
              <a:rPr lang="en-US" sz="2900" dirty="0" smtClean="0">
                <a:latin typeface="Minion Pro" pitchFamily="18" charset="0"/>
              </a:rPr>
              <a:t> –</a:t>
            </a:r>
            <a:r>
              <a:rPr lang="en-US" sz="2900" dirty="0" err="1" smtClean="0">
                <a:latin typeface="Minion Pro" pitchFamily="18" charset="0"/>
              </a:rPr>
              <a:t>ctum</a:t>
            </a:r>
            <a:r>
              <a:rPr lang="en-US" sz="2900" dirty="0" smtClean="0">
                <a:latin typeface="Minion Pro" pitchFamily="18" charset="0"/>
              </a:rPr>
              <a:t> / </a:t>
            </a:r>
            <a:r>
              <a:rPr lang="en-US" sz="2900" dirty="0" err="1" smtClean="0">
                <a:latin typeface="Minion Pro" pitchFamily="18" charset="0"/>
              </a:rPr>
              <a:t>rapio</a:t>
            </a:r>
            <a:r>
              <a:rPr lang="en-US" sz="2900" dirty="0" smtClean="0">
                <a:latin typeface="Minion Pro" pitchFamily="18" charset="0"/>
              </a:rPr>
              <a:t>, -</a:t>
            </a:r>
            <a:r>
              <a:rPr lang="en-US" sz="2900" dirty="0" err="1" smtClean="0">
                <a:latin typeface="Minion Pro" pitchFamily="18" charset="0"/>
              </a:rPr>
              <a:t>pui</a:t>
            </a:r>
            <a:r>
              <a:rPr lang="en-US" sz="2900" dirty="0" smtClean="0">
                <a:latin typeface="Minion Pro" pitchFamily="18" charset="0"/>
              </a:rPr>
              <a:t>, -</a:t>
            </a:r>
            <a:r>
              <a:rPr lang="en-US" sz="2900" dirty="0" err="1" smtClean="0">
                <a:latin typeface="Minion Pro" pitchFamily="18" charset="0"/>
              </a:rPr>
              <a:t>ptum</a:t>
            </a:r>
            <a:r>
              <a:rPr lang="en-US" sz="2900" dirty="0" smtClean="0">
                <a:latin typeface="Minion Pro" pitchFamily="18" charset="0"/>
              </a:rPr>
              <a:t> / </a:t>
            </a:r>
            <a:r>
              <a:rPr lang="en-US" sz="2900" dirty="0" err="1" smtClean="0">
                <a:latin typeface="Minion Pro" pitchFamily="18" charset="0"/>
              </a:rPr>
              <a:t>abstraho</a:t>
            </a:r>
            <a:r>
              <a:rPr lang="en-US" sz="2900" dirty="0" smtClean="0">
                <a:latin typeface="Minion Pro" pitchFamily="18" charset="0"/>
              </a:rPr>
              <a:t> / </a:t>
            </a:r>
            <a:r>
              <a:rPr lang="en-US" sz="2900" dirty="0" err="1" smtClean="0">
                <a:latin typeface="Minion Pro" pitchFamily="18" charset="0"/>
              </a:rPr>
              <a:t>dilacero</a:t>
            </a:r>
            <a:r>
              <a:rPr lang="en-US" sz="2900" dirty="0" smtClean="0">
                <a:latin typeface="Minion Pro" pitchFamily="18" charset="0"/>
              </a:rPr>
              <a:t>, -avi, -atum</a:t>
            </a:r>
            <a:endParaRPr lang="en-US" dirty="0">
              <a:latin typeface="Minion Pro" pitchFamily="18" charset="0"/>
            </a:endParaRPr>
          </a:p>
        </p:txBody>
      </p:sp>
      <p:pic>
        <p:nvPicPr>
          <p:cNvPr id="5" name="~PP800.WAV">
            <a:hlinkClick r:id="" action="ppaction://media"/>
          </p:cNvPr>
          <p:cNvPicPr>
            <a:picLocks noRot="1" noChangeAspect="1"/>
          </p:cNvPicPr>
          <p:nvPr>
            <a:wavAudioFile r:embed="rId1" name="~PP800.WAV"/>
          </p:nvPr>
        </p:nvPicPr>
        <p:blipFill>
          <a:blip r:embed="rId3"/>
          <a:stretch>
            <a:fillRect/>
          </a:stretch>
        </p:blipFill>
        <p:spPr>
          <a:xfrm>
            <a:off x="8704263" y="6418263"/>
            <a:ext cx="244475" cy="244475"/>
          </a:xfrm>
          <a:prstGeom prst="rect">
            <a:avLst/>
          </a:prstGeom>
        </p:spPr>
      </p:pic>
    </p:spTree>
  </p:cSld>
  <p:clrMapOvr>
    <a:masterClrMapping/>
  </p:clrMapOvr>
  <p:transition advTm="11340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buNone/>
            </a:pPr>
            <a:r>
              <a:rPr lang="en-US" dirty="0" smtClean="0">
                <a:latin typeface="Minion Pro" pitchFamily="18" charset="0"/>
              </a:rPr>
              <a:t>                         </a:t>
            </a:r>
            <a:r>
              <a:rPr lang="en-US" sz="2000" dirty="0" smtClean="0">
                <a:latin typeface="Minion Pro" pitchFamily="18" charset="0"/>
              </a:rPr>
              <a:t>ubi illa formido mentibus decessit</a:t>
            </a:r>
          </a:p>
          <a:p>
            <a:pPr>
              <a:buNone/>
            </a:pPr>
            <a:endParaRPr lang="el-GR" sz="2000" dirty="0" smtClean="0">
              <a:latin typeface="Minion Pro" pitchFamily="18" charset="0"/>
            </a:endParaRPr>
          </a:p>
          <a:p>
            <a:pPr>
              <a:buNone/>
            </a:pPr>
            <a:r>
              <a:rPr lang="el-GR" sz="2000" dirty="0" smtClean="0">
                <a:latin typeface="Minion Pro" pitchFamily="18" charset="0"/>
              </a:rPr>
              <a:t>Χρονικές προτάσεις</a:t>
            </a:r>
          </a:p>
          <a:p>
            <a:pPr>
              <a:buNone/>
            </a:pPr>
            <a:endParaRPr lang="el-GR" sz="2000" dirty="0" smtClean="0">
              <a:latin typeface="Minion Pro" pitchFamily="18" charset="0"/>
            </a:endParaRPr>
          </a:p>
          <a:p>
            <a:pPr>
              <a:buNone/>
            </a:pPr>
            <a:r>
              <a:rPr lang="el-GR" sz="2000" dirty="0" smtClean="0">
                <a:latin typeface="Minion Pro" pitchFamily="18" charset="0"/>
              </a:rPr>
              <a:t>Προτάσεις της ομάδας ‘όταν, αφού, αφότου’ δηλώνουν απλώς τη χρονική διαδοχή, συνήθως στην οριστική. Κύριοι σύνδεσμοι</a:t>
            </a:r>
            <a:r>
              <a:rPr lang="en-US" sz="2000" dirty="0" smtClean="0">
                <a:latin typeface="Minion Pro" pitchFamily="18" charset="0"/>
              </a:rPr>
              <a:t>: ubi, quando (</a:t>
            </a:r>
            <a:r>
              <a:rPr lang="el-GR" sz="2000" dirty="0" smtClean="0">
                <a:latin typeface="Minion Pro" pitchFamily="18" charset="0"/>
              </a:rPr>
              <a:t>κυρίως στον προφορικό λόγο). </a:t>
            </a:r>
            <a:r>
              <a:rPr lang="en-US" sz="2000" dirty="0" smtClean="0">
                <a:latin typeface="Minion Pro" pitchFamily="18" charset="0"/>
              </a:rPr>
              <a:t> </a:t>
            </a:r>
            <a:endParaRPr lang="el-GR" sz="2000" dirty="0" smtClean="0">
              <a:latin typeface="Minion Pro" pitchFamily="18" charset="0"/>
            </a:endParaRPr>
          </a:p>
          <a:p>
            <a:pPr>
              <a:buNone/>
            </a:pPr>
            <a:r>
              <a:rPr lang="el-GR" sz="2000" dirty="0" smtClean="0">
                <a:latin typeface="Minion Pro" pitchFamily="18" charset="0"/>
              </a:rPr>
              <a:t> # </a:t>
            </a:r>
            <a:r>
              <a:rPr lang="en-US" sz="2000" dirty="0" smtClean="0">
                <a:latin typeface="Minion Pro" pitchFamily="18" charset="0"/>
              </a:rPr>
              <a:t>ut: </a:t>
            </a:r>
            <a:r>
              <a:rPr lang="el-GR" sz="2000" dirty="0" smtClean="0">
                <a:latin typeface="Minion Pro" pitchFamily="18" charset="0"/>
              </a:rPr>
              <a:t>‘όταν, μόλις’</a:t>
            </a:r>
            <a:r>
              <a:rPr lang="en-US" sz="2000" dirty="0" smtClean="0">
                <a:latin typeface="Minion Pro" pitchFamily="18" charset="0"/>
              </a:rPr>
              <a:t> / simul atque </a:t>
            </a:r>
            <a:r>
              <a:rPr lang="el-GR" sz="2000" dirty="0" smtClean="0">
                <a:latin typeface="Minion Pro" pitchFamily="18" charset="0"/>
              </a:rPr>
              <a:t>ή </a:t>
            </a:r>
            <a:r>
              <a:rPr lang="en-US" sz="2000" dirty="0" smtClean="0">
                <a:latin typeface="Minion Pro" pitchFamily="18" charset="0"/>
              </a:rPr>
              <a:t>ac, ‘</a:t>
            </a:r>
            <a:r>
              <a:rPr lang="el-GR" sz="2000" dirty="0" smtClean="0">
                <a:latin typeface="Minion Pro" pitchFamily="18" charset="0"/>
              </a:rPr>
              <a:t>μόλις, αμέσως μόλις’ / </a:t>
            </a:r>
            <a:r>
              <a:rPr lang="en-US" sz="2000" dirty="0" smtClean="0">
                <a:latin typeface="Minion Pro" pitchFamily="18" charset="0"/>
              </a:rPr>
              <a:t>postquam (posteaquam, </a:t>
            </a:r>
            <a:r>
              <a:rPr lang="el-GR" sz="2000" dirty="0" smtClean="0">
                <a:latin typeface="Minion Pro" pitchFamily="18" charset="0"/>
              </a:rPr>
              <a:t>από τον Κικέρωνα και εξής)</a:t>
            </a:r>
          </a:p>
          <a:p>
            <a:pPr>
              <a:buNone/>
            </a:pPr>
            <a:r>
              <a:rPr lang="el-GR" sz="2000" dirty="0" smtClean="0">
                <a:latin typeface="Minion Pro" pitchFamily="18" charset="0"/>
              </a:rPr>
              <a:t># Μετά από το </a:t>
            </a:r>
            <a:r>
              <a:rPr lang="en-US" sz="2000" dirty="0" smtClean="0">
                <a:latin typeface="Minion Pro" pitchFamily="18" charset="0"/>
              </a:rPr>
              <a:t>ubi </a:t>
            </a:r>
            <a:r>
              <a:rPr lang="el-GR" sz="2000" dirty="0" smtClean="0">
                <a:latin typeface="Minion Pro" pitchFamily="18" charset="0"/>
              </a:rPr>
              <a:t>και το </a:t>
            </a:r>
            <a:r>
              <a:rPr lang="en-US" sz="2000" dirty="0" smtClean="0">
                <a:latin typeface="Minion Pro" pitchFamily="18" charset="0"/>
              </a:rPr>
              <a:t>postquam </a:t>
            </a:r>
            <a:r>
              <a:rPr lang="el-GR" sz="2000" dirty="0" smtClean="0">
                <a:latin typeface="Minion Pro" pitchFamily="18" charset="0"/>
              </a:rPr>
              <a:t>συνηθίζεται ο παρακείμενος της οριστικής. Ο παρατατικός και ο υπερσυντέλικος είναι περισσότερο σπάνιοι και απαντούν σε ειδικές περιπτώσεις.</a:t>
            </a:r>
            <a:r>
              <a:rPr lang="en-US" sz="2000" dirty="0" smtClean="0">
                <a:latin typeface="Minion Pro" pitchFamily="18" charset="0"/>
              </a:rPr>
              <a:t> </a:t>
            </a:r>
            <a:r>
              <a:rPr lang="el-GR" sz="2000" dirty="0" smtClean="0">
                <a:latin typeface="Minion Pro" pitchFamily="18" charset="0"/>
              </a:rPr>
              <a:t>Εδώ να σημειωθεί ότι το </a:t>
            </a:r>
            <a:r>
              <a:rPr lang="en-US" sz="2000" dirty="0" smtClean="0">
                <a:latin typeface="Minion Pro" pitchFamily="18" charset="0"/>
              </a:rPr>
              <a:t>ubi </a:t>
            </a:r>
            <a:r>
              <a:rPr lang="el-GR" sz="2000" dirty="0" smtClean="0">
                <a:latin typeface="Minion Pro" pitchFamily="18" charset="0"/>
              </a:rPr>
              <a:t>+ παρατατικός μπορεί ενίοτε να δηλώνει το ταυτόχρονο</a:t>
            </a:r>
            <a:r>
              <a:rPr lang="en-US" sz="2000" dirty="0" smtClean="0">
                <a:latin typeface="Minion Pro" pitchFamily="18" charset="0"/>
              </a:rPr>
              <a:t>: quid, ubi reddebas aurum, dixisti patri? (</a:t>
            </a:r>
            <a:r>
              <a:rPr lang="el-GR" sz="2000" dirty="0" smtClean="0">
                <a:latin typeface="Minion Pro" pitchFamily="18" charset="0"/>
              </a:rPr>
              <a:t>Πλαύτος)</a:t>
            </a:r>
            <a:endParaRPr lang="en-US" sz="2000" dirty="0" smtClean="0">
              <a:latin typeface="Minion Pro" pitchFamily="18" charset="0"/>
            </a:endParaRPr>
          </a:p>
        </p:txBody>
      </p:sp>
      <p:pic>
        <p:nvPicPr>
          <p:cNvPr id="4" name="~PP525.WAV">
            <a:hlinkClick r:id="" action="ppaction://media"/>
          </p:cNvPr>
          <p:cNvPicPr>
            <a:picLocks noRot="1" noChangeAspect="1"/>
          </p:cNvPicPr>
          <p:nvPr>
            <a:wavAudioFile r:embed="rId1" name="~PP525.WAV"/>
          </p:nvPr>
        </p:nvPicPr>
        <p:blipFill>
          <a:blip r:embed="rId3"/>
          <a:stretch>
            <a:fillRect/>
          </a:stretch>
        </p:blipFill>
        <p:spPr>
          <a:xfrm>
            <a:off x="8704263" y="6418263"/>
            <a:ext cx="244475" cy="244475"/>
          </a:xfrm>
          <a:prstGeom prst="rect">
            <a:avLst/>
          </a:prstGeom>
        </p:spPr>
      </p:pic>
    </p:spTree>
  </p:cSld>
  <p:clrMapOvr>
    <a:masterClrMapping/>
  </p:clrMapOvr>
  <p:transition advTm="3875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a:bodyPr>
          <a:lstStyle/>
          <a:p>
            <a:pPr>
              <a:buNone/>
            </a:pPr>
            <a:r>
              <a:rPr lang="en-US" sz="2000" dirty="0" smtClean="0">
                <a:latin typeface="Minion Pro" pitchFamily="18" charset="0"/>
              </a:rPr>
              <a:t>                                                         quae media fuerat</a:t>
            </a:r>
          </a:p>
          <a:p>
            <a:pPr>
              <a:buNone/>
            </a:pPr>
            <a:endParaRPr lang="en-US" sz="2000" dirty="0" smtClean="0">
              <a:latin typeface="Minion Pro" pitchFamily="18" charset="0"/>
            </a:endParaRPr>
          </a:p>
          <a:p>
            <a:pPr>
              <a:buNone/>
            </a:pPr>
            <a:r>
              <a:rPr lang="el-GR" sz="2000" dirty="0" smtClean="0">
                <a:latin typeface="Minion Pro" pitchFamily="18" charset="0"/>
              </a:rPr>
              <a:t>Αναφορικές προτάσεις</a:t>
            </a:r>
          </a:p>
          <a:p>
            <a:pPr>
              <a:buNone/>
            </a:pPr>
            <a:endParaRPr lang="el-GR" sz="2000" dirty="0" smtClean="0">
              <a:latin typeface="Minion Pro" pitchFamily="18" charset="0"/>
            </a:endParaRPr>
          </a:p>
          <a:p>
            <a:pPr>
              <a:buNone/>
            </a:pPr>
            <a:r>
              <a:rPr lang="el-GR" sz="2000" dirty="0" smtClean="0">
                <a:latin typeface="Minion Pro" pitchFamily="18" charset="0"/>
              </a:rPr>
              <a:t># η οριστική έχει το ρόλο της έγκλισης του πραγματικού</a:t>
            </a:r>
          </a:p>
          <a:p>
            <a:pPr>
              <a:buNone/>
            </a:pPr>
            <a:endParaRPr lang="el-GR" sz="2000" dirty="0" smtClean="0">
              <a:latin typeface="Minion Pro" pitchFamily="18" charset="0"/>
            </a:endParaRPr>
          </a:p>
          <a:p>
            <a:pPr>
              <a:buNone/>
            </a:pPr>
            <a:r>
              <a:rPr lang="el-GR" sz="2000" dirty="0" smtClean="0">
                <a:latin typeface="Minion Pro" pitchFamily="18" charset="0"/>
              </a:rPr>
              <a:t> </a:t>
            </a:r>
            <a:r>
              <a:rPr lang="en-US" sz="2000" dirty="0" smtClean="0">
                <a:latin typeface="Minion Pro" pitchFamily="18" charset="0"/>
              </a:rPr>
              <a:t>	</a:t>
            </a:r>
            <a:r>
              <a:rPr lang="el-GR" sz="2000" dirty="0" smtClean="0">
                <a:latin typeface="Minion Pro" pitchFamily="18" charset="0"/>
              </a:rPr>
              <a:t>αναφορικές-τελικές</a:t>
            </a:r>
            <a:r>
              <a:rPr lang="en-US" sz="2000" dirty="0" smtClean="0">
                <a:latin typeface="Minion Pro" pitchFamily="18" charset="0"/>
              </a:rPr>
              <a:t>: </a:t>
            </a:r>
            <a:r>
              <a:rPr lang="el-GR" sz="2000" dirty="0" smtClean="0">
                <a:latin typeface="Minion Pro" pitchFamily="18" charset="0"/>
              </a:rPr>
              <a:t>εδώ χρησιμοποιείται η υποτακτική λόγω της προτρεπτικής της σημασίας</a:t>
            </a:r>
            <a:r>
              <a:rPr lang="en-US" sz="2000" dirty="0" smtClean="0">
                <a:latin typeface="Minion Pro" pitchFamily="18" charset="0"/>
              </a:rPr>
              <a:t>: </a:t>
            </a:r>
            <a:r>
              <a:rPr lang="en-US" sz="2000" dirty="0" err="1" smtClean="0">
                <a:latin typeface="Minion Pro" pitchFamily="18" charset="0"/>
              </a:rPr>
              <a:t>Mago</a:t>
            </a:r>
            <a:r>
              <a:rPr lang="en-US" sz="2000" dirty="0" smtClean="0">
                <a:latin typeface="Minion Pro" pitchFamily="18" charset="0"/>
              </a:rPr>
              <a:t> locum </a:t>
            </a:r>
            <a:r>
              <a:rPr lang="en-US" sz="2000" dirty="0" err="1" smtClean="0">
                <a:latin typeface="Minion Pro" pitchFamily="18" charset="0"/>
              </a:rPr>
              <a:t>monstrabit</a:t>
            </a:r>
            <a:r>
              <a:rPr lang="en-US" sz="2000" dirty="0" smtClean="0">
                <a:latin typeface="Minion Pro" pitchFamily="18" charset="0"/>
              </a:rPr>
              <a:t> </a:t>
            </a:r>
            <a:r>
              <a:rPr lang="en-US" sz="2000" dirty="0" err="1" smtClean="0">
                <a:latin typeface="Minion Pro" pitchFamily="18" charset="0"/>
              </a:rPr>
              <a:t>quem</a:t>
            </a:r>
            <a:r>
              <a:rPr lang="en-US" sz="2000" dirty="0" smtClean="0">
                <a:latin typeface="Minion Pro" pitchFamily="18" charset="0"/>
              </a:rPr>
              <a:t> </a:t>
            </a:r>
            <a:r>
              <a:rPr lang="en-US" sz="2000" dirty="0" err="1" smtClean="0">
                <a:latin typeface="Minion Pro" pitchFamily="18" charset="0"/>
              </a:rPr>
              <a:t>insideatis</a:t>
            </a:r>
            <a:r>
              <a:rPr lang="en-US" sz="2000" dirty="0" smtClean="0">
                <a:latin typeface="Minion Pro" pitchFamily="18" charset="0"/>
              </a:rPr>
              <a:t> (</a:t>
            </a:r>
            <a:r>
              <a:rPr lang="el-GR" sz="2000" dirty="0" err="1" smtClean="0">
                <a:latin typeface="Minion Pro" pitchFamily="18" charset="0"/>
              </a:rPr>
              <a:t>Λίβιος</a:t>
            </a:r>
            <a:r>
              <a:rPr lang="el-GR" sz="2000" dirty="0" smtClean="0">
                <a:latin typeface="Minion Pro" pitchFamily="18" charset="0"/>
              </a:rPr>
              <a:t>)</a:t>
            </a:r>
          </a:p>
          <a:p>
            <a:pPr>
              <a:buFont typeface="Arial" charset="0"/>
              <a:buChar char="•"/>
            </a:pPr>
            <a:r>
              <a:rPr lang="el-GR" sz="2000" dirty="0" smtClean="0">
                <a:latin typeface="Minion Pro" pitchFamily="18" charset="0"/>
              </a:rPr>
              <a:t>αναφορικές-υποθετικές προτάσεις</a:t>
            </a:r>
            <a:r>
              <a:rPr lang="en-US" sz="2000" dirty="0" smtClean="0">
                <a:latin typeface="Minion Pro" pitchFamily="18" charset="0"/>
              </a:rPr>
              <a:t>: haec … qui </a:t>
            </a:r>
            <a:r>
              <a:rPr lang="en-US" sz="2000" dirty="0" err="1" smtClean="0">
                <a:latin typeface="Minion Pro" pitchFamily="18" charset="0"/>
              </a:rPr>
              <a:t>videat</a:t>
            </a:r>
            <a:r>
              <a:rPr lang="en-US" sz="2000" dirty="0" smtClean="0">
                <a:latin typeface="Minion Pro" pitchFamily="18" charset="0"/>
              </a:rPr>
              <a:t>, </a:t>
            </a:r>
            <a:r>
              <a:rPr lang="en-US" sz="2000" dirty="0" err="1" smtClean="0">
                <a:latin typeface="Minion Pro" pitchFamily="18" charset="0"/>
              </a:rPr>
              <a:t>nonne</a:t>
            </a:r>
            <a:r>
              <a:rPr lang="en-US" sz="2000" dirty="0" smtClean="0">
                <a:latin typeface="Minion Pro" pitchFamily="18" charset="0"/>
              </a:rPr>
              <a:t> </a:t>
            </a:r>
            <a:r>
              <a:rPr lang="en-US" sz="2000" dirty="0" err="1" smtClean="0">
                <a:latin typeface="Minion Pro" pitchFamily="18" charset="0"/>
              </a:rPr>
              <a:t>cogatur</a:t>
            </a:r>
            <a:r>
              <a:rPr lang="en-US" sz="2000" dirty="0" smtClean="0">
                <a:latin typeface="Minion Pro" pitchFamily="18" charset="0"/>
              </a:rPr>
              <a:t> </a:t>
            </a:r>
            <a:r>
              <a:rPr lang="en-US" sz="2000" dirty="0" err="1" smtClean="0">
                <a:latin typeface="Minion Pro" pitchFamily="18" charset="0"/>
              </a:rPr>
              <a:t>confiteri</a:t>
            </a:r>
            <a:r>
              <a:rPr lang="en-US" sz="2000" dirty="0" smtClean="0">
                <a:latin typeface="Minion Pro" pitchFamily="18" charset="0"/>
              </a:rPr>
              <a:t> </a:t>
            </a:r>
            <a:r>
              <a:rPr lang="en-US" sz="2000" dirty="0" err="1" smtClean="0">
                <a:latin typeface="Minion Pro" pitchFamily="18" charset="0"/>
              </a:rPr>
              <a:t>deos</a:t>
            </a:r>
            <a:r>
              <a:rPr lang="en-US" sz="2000" dirty="0" smtClean="0">
                <a:latin typeface="Minion Pro" pitchFamily="18" charset="0"/>
              </a:rPr>
              <a:t> esse? (</a:t>
            </a:r>
            <a:r>
              <a:rPr lang="el-GR" sz="2000" dirty="0" smtClean="0">
                <a:latin typeface="Minion Pro" pitchFamily="18" charset="0"/>
              </a:rPr>
              <a:t>Κικέρωνας) </a:t>
            </a:r>
            <a:endParaRPr lang="en-US" sz="2000" dirty="0" smtClean="0">
              <a:latin typeface="Minion Pro" pitchFamily="18" charset="0"/>
            </a:endParaRPr>
          </a:p>
          <a:p>
            <a:pPr>
              <a:buFont typeface="Arial" charset="0"/>
              <a:buChar char="•"/>
            </a:pPr>
            <a:r>
              <a:rPr lang="el-GR" sz="2000" dirty="0" smtClean="0">
                <a:latin typeface="Minion Pro" pitchFamily="18" charset="0"/>
              </a:rPr>
              <a:t>Αναφορικές-αιτιολογικές</a:t>
            </a:r>
            <a:r>
              <a:rPr lang="en-US" sz="2000" dirty="0" smtClean="0">
                <a:latin typeface="Minion Pro" pitchFamily="18" charset="0"/>
              </a:rPr>
              <a:t>: </a:t>
            </a:r>
            <a:r>
              <a:rPr lang="en-US" sz="2000" dirty="0" err="1" smtClean="0">
                <a:latin typeface="Minion Pro" pitchFamily="18" charset="0"/>
              </a:rPr>
              <a:t>amant</a:t>
            </a:r>
            <a:r>
              <a:rPr lang="en-US" sz="2000" dirty="0" smtClean="0">
                <a:latin typeface="Minion Pro" pitchFamily="18" charset="0"/>
              </a:rPr>
              <a:t> </a:t>
            </a:r>
            <a:r>
              <a:rPr lang="en-US" sz="2000" dirty="0" err="1" smtClean="0">
                <a:latin typeface="Minion Pro" pitchFamily="18" charset="0"/>
              </a:rPr>
              <a:t>te</a:t>
            </a:r>
            <a:r>
              <a:rPr lang="en-US" sz="2000" dirty="0" smtClean="0">
                <a:latin typeface="Minion Pro" pitchFamily="18" charset="0"/>
              </a:rPr>
              <a:t> </a:t>
            </a:r>
            <a:r>
              <a:rPr lang="en-US" sz="2000" dirty="0" err="1" smtClean="0">
                <a:latin typeface="Minion Pro" pitchFamily="18" charset="0"/>
              </a:rPr>
              <a:t>omnes</a:t>
            </a:r>
            <a:r>
              <a:rPr lang="en-US" sz="2000" dirty="0" smtClean="0">
                <a:latin typeface="Minion Pro" pitchFamily="18" charset="0"/>
              </a:rPr>
              <a:t> </a:t>
            </a:r>
            <a:r>
              <a:rPr lang="en-US" sz="2000" dirty="0" err="1" smtClean="0">
                <a:latin typeface="Minion Pro" pitchFamily="18" charset="0"/>
              </a:rPr>
              <a:t>mulieres</a:t>
            </a:r>
            <a:r>
              <a:rPr lang="en-US" sz="2000" dirty="0" smtClean="0">
                <a:latin typeface="Minion Pro" pitchFamily="18" charset="0"/>
              </a:rPr>
              <a:t>, neque </a:t>
            </a:r>
            <a:r>
              <a:rPr lang="en-US" sz="2000" dirty="0" err="1" smtClean="0">
                <a:latin typeface="Minion Pro" pitchFamily="18" charset="0"/>
              </a:rPr>
              <a:t>inuria</a:t>
            </a:r>
            <a:r>
              <a:rPr lang="en-US" sz="2000" dirty="0" smtClean="0">
                <a:latin typeface="Minion Pro" pitchFamily="18" charset="0"/>
              </a:rPr>
              <a:t>, / qui sis tam </a:t>
            </a:r>
            <a:r>
              <a:rPr lang="en-US" sz="2000" dirty="0" err="1" smtClean="0">
                <a:latin typeface="Minion Pro" pitchFamily="18" charset="0"/>
              </a:rPr>
              <a:t>pulcher</a:t>
            </a:r>
            <a:r>
              <a:rPr lang="en-US" sz="2000" dirty="0" smtClean="0">
                <a:latin typeface="Minion Pro" pitchFamily="18" charset="0"/>
              </a:rPr>
              <a:t> (</a:t>
            </a:r>
            <a:r>
              <a:rPr lang="el-GR" sz="2000" dirty="0" smtClean="0">
                <a:latin typeface="Minion Pro" pitchFamily="18" charset="0"/>
              </a:rPr>
              <a:t>Πλαύτος)</a:t>
            </a:r>
            <a:endParaRPr lang="en-US" sz="2000" dirty="0" smtClean="0">
              <a:latin typeface="Minion Pro" pitchFamily="18" charset="0"/>
            </a:endParaRPr>
          </a:p>
          <a:p>
            <a:pPr>
              <a:buFont typeface="Arial" charset="0"/>
              <a:buChar char="•"/>
            </a:pPr>
            <a:r>
              <a:rPr lang="el-GR" sz="2000" dirty="0" smtClean="0">
                <a:latin typeface="Minion Pro" pitchFamily="18" charset="0"/>
              </a:rPr>
              <a:t>Αναφορικές-</a:t>
            </a:r>
            <a:r>
              <a:rPr lang="el-GR" sz="2000" dirty="0" err="1" smtClean="0">
                <a:latin typeface="Minion Pro" pitchFamily="18" charset="0"/>
              </a:rPr>
              <a:t>ενταντιωματικές</a:t>
            </a:r>
            <a:r>
              <a:rPr lang="en-US" sz="2000" dirty="0" smtClean="0">
                <a:latin typeface="Minion Pro" pitchFamily="18" charset="0"/>
              </a:rPr>
              <a:t>: Caesar ipse, qui </a:t>
            </a:r>
            <a:r>
              <a:rPr lang="en-US" sz="2000" dirty="0" err="1" smtClean="0">
                <a:latin typeface="Minion Pro" pitchFamily="18" charset="0"/>
              </a:rPr>
              <a:t>illis</a:t>
            </a:r>
            <a:r>
              <a:rPr lang="en-US" sz="2000" dirty="0" smtClean="0">
                <a:latin typeface="Minion Pro" pitchFamily="18" charset="0"/>
              </a:rPr>
              <a:t> fuerat </a:t>
            </a:r>
            <a:r>
              <a:rPr lang="en-US" sz="2000" dirty="0" err="1" smtClean="0">
                <a:latin typeface="Minion Pro" pitchFamily="18" charset="0"/>
              </a:rPr>
              <a:t>iratissimus</a:t>
            </a:r>
            <a:r>
              <a:rPr lang="en-US" sz="2000" dirty="0" smtClean="0">
                <a:latin typeface="Minion Pro" pitchFamily="18" charset="0"/>
              </a:rPr>
              <a:t>, </a:t>
            </a:r>
            <a:r>
              <a:rPr lang="en-US" sz="2000" dirty="0" err="1" smtClean="0">
                <a:latin typeface="Minion Pro" pitchFamily="18" charset="0"/>
              </a:rPr>
              <a:t>tamen</a:t>
            </a:r>
            <a:r>
              <a:rPr lang="en-US" sz="2000" dirty="0" smtClean="0">
                <a:latin typeface="Minion Pro" pitchFamily="18" charset="0"/>
              </a:rPr>
              <a:t> …</a:t>
            </a:r>
            <a:r>
              <a:rPr lang="en-US" sz="2000" dirty="0" err="1" smtClean="0">
                <a:latin typeface="Minion Pro" pitchFamily="18" charset="0"/>
              </a:rPr>
              <a:t>cotidie</a:t>
            </a:r>
            <a:r>
              <a:rPr lang="en-US" sz="2000" dirty="0" smtClean="0">
                <a:latin typeface="Minion Pro" pitchFamily="18" charset="0"/>
              </a:rPr>
              <a:t> </a:t>
            </a:r>
            <a:r>
              <a:rPr lang="en-US" sz="2000" dirty="0" err="1" smtClean="0">
                <a:latin typeface="Minion Pro" pitchFamily="18" charset="0"/>
              </a:rPr>
              <a:t>aliquid</a:t>
            </a:r>
            <a:r>
              <a:rPr lang="en-US" sz="2000" dirty="0" smtClean="0">
                <a:latin typeface="Minion Pro" pitchFamily="18" charset="0"/>
              </a:rPr>
              <a:t> </a:t>
            </a:r>
            <a:r>
              <a:rPr lang="en-US" sz="2000" dirty="0" err="1" smtClean="0">
                <a:latin typeface="Minion Pro" pitchFamily="18" charset="0"/>
              </a:rPr>
              <a:t>iracundiae</a:t>
            </a:r>
            <a:r>
              <a:rPr lang="en-US" sz="2000" dirty="0" smtClean="0">
                <a:latin typeface="Minion Pro" pitchFamily="18" charset="0"/>
              </a:rPr>
              <a:t> </a:t>
            </a:r>
            <a:r>
              <a:rPr lang="en-US" sz="2000" dirty="0" err="1" smtClean="0">
                <a:latin typeface="Minion Pro" pitchFamily="18" charset="0"/>
              </a:rPr>
              <a:t>remittebat</a:t>
            </a:r>
            <a:r>
              <a:rPr lang="el-GR" sz="2000" dirty="0" smtClean="0">
                <a:latin typeface="Minion Pro" pitchFamily="18" charset="0"/>
              </a:rPr>
              <a:t> (Κικέρωνας)</a:t>
            </a:r>
            <a:endParaRPr lang="en-US" sz="2000" dirty="0" smtClean="0">
              <a:latin typeface="Minion Pro" pitchFamily="18" charset="0"/>
            </a:endParaRPr>
          </a:p>
          <a:p>
            <a:pPr>
              <a:buFont typeface="Arial" charset="0"/>
              <a:buChar char="•"/>
            </a:pPr>
            <a:r>
              <a:rPr lang="el-GR" sz="2000" dirty="0" smtClean="0">
                <a:latin typeface="Minion Pro" pitchFamily="18" charset="0"/>
              </a:rPr>
              <a:t>αναφορικές-συμπερασματικές</a:t>
            </a:r>
            <a:r>
              <a:rPr lang="en-US" sz="2000" dirty="0" smtClean="0">
                <a:latin typeface="Minion Pro" pitchFamily="18" charset="0"/>
              </a:rPr>
              <a:t>: </a:t>
            </a:r>
            <a:r>
              <a:rPr lang="en-US" sz="2000" dirty="0" err="1" smtClean="0">
                <a:latin typeface="Minion Pro" pitchFamily="18" charset="0"/>
              </a:rPr>
              <a:t>domus</a:t>
            </a:r>
            <a:r>
              <a:rPr lang="en-US" sz="2000" dirty="0" smtClean="0">
                <a:latin typeface="Minion Pro" pitchFamily="18" charset="0"/>
              </a:rPr>
              <a:t> est quae nulli </a:t>
            </a:r>
            <a:r>
              <a:rPr lang="en-US" sz="2000" dirty="0" err="1" smtClean="0">
                <a:latin typeface="Minion Pro" pitchFamily="18" charset="0"/>
              </a:rPr>
              <a:t>mearum</a:t>
            </a:r>
            <a:r>
              <a:rPr lang="en-US" sz="2000" dirty="0" smtClean="0">
                <a:latin typeface="Minion Pro" pitchFamily="18" charset="0"/>
              </a:rPr>
              <a:t> </a:t>
            </a:r>
            <a:r>
              <a:rPr lang="en-US" sz="2000" dirty="0" err="1" smtClean="0">
                <a:latin typeface="Minion Pro" pitchFamily="18" charset="0"/>
              </a:rPr>
              <a:t>villarum</a:t>
            </a:r>
            <a:r>
              <a:rPr lang="en-US" sz="2000" dirty="0" smtClean="0">
                <a:latin typeface="Minion Pro" pitchFamily="18" charset="0"/>
              </a:rPr>
              <a:t> </a:t>
            </a:r>
            <a:r>
              <a:rPr lang="en-US" sz="2000" dirty="0" err="1" smtClean="0">
                <a:latin typeface="Minion Pro" pitchFamily="18" charset="0"/>
              </a:rPr>
              <a:t>cedat</a:t>
            </a:r>
            <a:r>
              <a:rPr lang="el-GR" sz="2000" dirty="0" smtClean="0">
                <a:latin typeface="Minion Pro" pitchFamily="18" charset="0"/>
              </a:rPr>
              <a:t> (Κικέρωνας) </a:t>
            </a:r>
          </a:p>
          <a:p>
            <a:pPr>
              <a:buNone/>
            </a:pPr>
            <a:endParaRPr lang="el-GR" sz="2000" dirty="0" smtClean="0">
              <a:latin typeface="Minion Pro" pitchFamily="18" charset="0"/>
            </a:endParaRPr>
          </a:p>
          <a:p>
            <a:pPr>
              <a:buNone/>
            </a:pPr>
            <a:r>
              <a:rPr lang="el-GR" sz="1800" dirty="0" smtClean="0">
                <a:latin typeface="Minion Pro" pitchFamily="18" charset="0"/>
              </a:rPr>
              <a:t>Λεξιλόγιο</a:t>
            </a:r>
            <a:r>
              <a:rPr lang="en-US" sz="1800" dirty="0" smtClean="0">
                <a:latin typeface="Minion Pro" pitchFamily="18" charset="0"/>
              </a:rPr>
              <a:t>: </a:t>
            </a:r>
            <a:r>
              <a:rPr lang="en-US" sz="1800" dirty="0" err="1" smtClean="0">
                <a:latin typeface="Minion Pro" pitchFamily="18" charset="0"/>
              </a:rPr>
              <a:t>insideo</a:t>
            </a:r>
            <a:r>
              <a:rPr lang="en-US" sz="1800" dirty="0" smtClean="0">
                <a:latin typeface="Minion Pro" pitchFamily="18" charset="0"/>
              </a:rPr>
              <a:t>, -</a:t>
            </a:r>
            <a:r>
              <a:rPr lang="en-US" sz="1800" dirty="0" err="1" smtClean="0">
                <a:latin typeface="Minion Pro" pitchFamily="18" charset="0"/>
              </a:rPr>
              <a:t>sedi</a:t>
            </a:r>
            <a:r>
              <a:rPr lang="en-US" sz="1800" dirty="0" smtClean="0">
                <a:latin typeface="Minion Pro" pitchFamily="18" charset="0"/>
              </a:rPr>
              <a:t>, -</a:t>
            </a:r>
            <a:r>
              <a:rPr lang="en-US" sz="1800" dirty="0" err="1" smtClean="0">
                <a:latin typeface="Minion Pro" pitchFamily="18" charset="0"/>
              </a:rPr>
              <a:t>sessum</a:t>
            </a:r>
            <a:r>
              <a:rPr lang="en-US" sz="1800" dirty="0" smtClean="0">
                <a:latin typeface="Minion Pro" pitchFamily="18" charset="0"/>
              </a:rPr>
              <a:t> / </a:t>
            </a:r>
            <a:r>
              <a:rPr lang="en-US" sz="1800" dirty="0" err="1" smtClean="0">
                <a:latin typeface="Minion Pro" pitchFamily="18" charset="0"/>
              </a:rPr>
              <a:t>cogo</a:t>
            </a:r>
            <a:r>
              <a:rPr lang="en-US" sz="1800" dirty="0" smtClean="0">
                <a:latin typeface="Minion Pro" pitchFamily="18" charset="0"/>
              </a:rPr>
              <a:t>, -</a:t>
            </a:r>
            <a:r>
              <a:rPr lang="en-US" sz="1800" dirty="0" err="1" smtClean="0">
                <a:latin typeface="Minion Pro" pitchFamily="18" charset="0"/>
              </a:rPr>
              <a:t>egi</a:t>
            </a:r>
            <a:r>
              <a:rPr lang="en-US" sz="1800" dirty="0" smtClean="0">
                <a:latin typeface="Minion Pro" pitchFamily="18" charset="0"/>
              </a:rPr>
              <a:t>, -</a:t>
            </a:r>
            <a:r>
              <a:rPr lang="en-US" sz="1800" dirty="0" err="1" smtClean="0">
                <a:latin typeface="Minion Pro" pitchFamily="18" charset="0"/>
              </a:rPr>
              <a:t>actum</a:t>
            </a:r>
            <a:r>
              <a:rPr lang="en-US" sz="1800" dirty="0" smtClean="0">
                <a:latin typeface="Minion Pro" pitchFamily="18" charset="0"/>
              </a:rPr>
              <a:t> / </a:t>
            </a:r>
            <a:r>
              <a:rPr lang="en-US" sz="1800" dirty="0" err="1" smtClean="0">
                <a:latin typeface="Minion Pro" pitchFamily="18" charset="0"/>
              </a:rPr>
              <a:t>confiteor</a:t>
            </a:r>
            <a:r>
              <a:rPr lang="en-US" sz="1800" dirty="0" smtClean="0">
                <a:latin typeface="Minion Pro" pitchFamily="18" charset="0"/>
              </a:rPr>
              <a:t>, -</a:t>
            </a:r>
            <a:r>
              <a:rPr lang="en-US" sz="1800" dirty="0" err="1" smtClean="0">
                <a:latin typeface="Minion Pro" pitchFamily="18" charset="0"/>
              </a:rPr>
              <a:t>fessus</a:t>
            </a:r>
            <a:r>
              <a:rPr lang="en-US" sz="1800" dirty="0" smtClean="0">
                <a:latin typeface="Minion Pro" pitchFamily="18" charset="0"/>
              </a:rPr>
              <a:t> sum, -</a:t>
            </a:r>
            <a:r>
              <a:rPr lang="en-US" sz="1800" dirty="0" err="1" smtClean="0">
                <a:latin typeface="Minion Pro" pitchFamily="18" charset="0"/>
              </a:rPr>
              <a:t>eri</a:t>
            </a:r>
            <a:endParaRPr lang="en-US" sz="1800" dirty="0">
              <a:latin typeface="Minion Pro" pitchFamily="18" charset="0"/>
            </a:endParaRPr>
          </a:p>
        </p:txBody>
      </p:sp>
      <p:pic>
        <p:nvPicPr>
          <p:cNvPr id="6" name="~PP982.WAV">
            <a:hlinkClick r:id="" action="ppaction://media"/>
          </p:cNvPr>
          <p:cNvPicPr>
            <a:picLocks noRot="1" noChangeAspect="1"/>
          </p:cNvPicPr>
          <p:nvPr>
            <a:wavAudioFile r:embed="rId1" name="~PP982.WAV"/>
          </p:nvPr>
        </p:nvPicPr>
        <p:blipFill>
          <a:blip r:embed="rId3"/>
          <a:stretch>
            <a:fillRect/>
          </a:stretch>
        </p:blipFill>
        <p:spPr>
          <a:xfrm>
            <a:off x="8704263" y="6418263"/>
            <a:ext cx="244475" cy="244475"/>
          </a:xfrm>
          <a:prstGeom prst="rect">
            <a:avLst/>
          </a:prstGeom>
        </p:spPr>
      </p:pic>
    </p:spTree>
  </p:cSld>
  <p:clrMapOvr>
    <a:masterClrMapping/>
  </p:clrMapOvr>
  <p:transition advTm="10214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fontScale="77500" lnSpcReduction="20000"/>
          </a:bodyPr>
          <a:lstStyle/>
          <a:p>
            <a:pPr>
              <a:buNone/>
            </a:pPr>
            <a:endParaRPr lang="en-US" dirty="0" smtClean="0">
              <a:latin typeface="Minion Pro" pitchFamily="18" charset="0"/>
            </a:endParaRPr>
          </a:p>
          <a:p>
            <a:pPr>
              <a:buNone/>
            </a:pPr>
            <a:r>
              <a:rPr lang="en-US" sz="2600" dirty="0" err="1" smtClean="0">
                <a:latin typeface="Minion Pro" pitchFamily="18" charset="0"/>
              </a:rPr>
              <a:t>namque</a:t>
            </a:r>
            <a:r>
              <a:rPr lang="en-US" sz="2600" dirty="0" smtClean="0">
                <a:latin typeface="Minion Pro" pitchFamily="18" charset="0"/>
              </a:rPr>
              <a:t> </a:t>
            </a:r>
            <a:r>
              <a:rPr lang="en-US" sz="2600" dirty="0" err="1" smtClean="0">
                <a:latin typeface="Minion Pro" pitchFamily="18" charset="0"/>
              </a:rPr>
              <a:t>coepere</a:t>
            </a:r>
            <a:r>
              <a:rPr lang="en-US" sz="2600" dirty="0" smtClean="0">
                <a:latin typeface="Minion Pro" pitchFamily="18" charset="0"/>
              </a:rPr>
              <a:t> </a:t>
            </a:r>
            <a:r>
              <a:rPr lang="en-US" sz="2600" dirty="0" err="1" smtClean="0">
                <a:latin typeface="Minion Pro" pitchFamily="18" charset="0"/>
              </a:rPr>
              <a:t>nobilitas</a:t>
            </a:r>
            <a:r>
              <a:rPr lang="en-US" sz="2600" dirty="0" smtClean="0">
                <a:latin typeface="Minion Pro" pitchFamily="18" charset="0"/>
              </a:rPr>
              <a:t> dignitatem, populus </a:t>
            </a:r>
            <a:r>
              <a:rPr lang="en-US" sz="2600" dirty="0" err="1" smtClean="0">
                <a:latin typeface="Minion Pro" pitchFamily="18" charset="0"/>
              </a:rPr>
              <a:t>libertatem</a:t>
            </a:r>
            <a:r>
              <a:rPr lang="en-US" sz="2600" dirty="0" smtClean="0">
                <a:latin typeface="Minion Pro" pitchFamily="18" charset="0"/>
              </a:rPr>
              <a:t> in </a:t>
            </a:r>
            <a:r>
              <a:rPr lang="en-US" sz="2600" dirty="0" err="1" smtClean="0">
                <a:latin typeface="Minion Pro" pitchFamily="18" charset="0"/>
              </a:rPr>
              <a:t>lubidinem</a:t>
            </a:r>
            <a:r>
              <a:rPr lang="en-US" sz="2600" dirty="0" smtClean="0">
                <a:latin typeface="Minion Pro" pitchFamily="18" charset="0"/>
              </a:rPr>
              <a:t> </a:t>
            </a:r>
            <a:r>
              <a:rPr lang="en-US" sz="2600" dirty="0" err="1" smtClean="0">
                <a:latin typeface="Minion Pro" pitchFamily="18" charset="0"/>
              </a:rPr>
              <a:t>vortere</a:t>
            </a:r>
            <a:r>
              <a:rPr lang="en-US" sz="2600" dirty="0" smtClean="0">
                <a:latin typeface="Minion Pro" pitchFamily="18" charset="0"/>
              </a:rPr>
              <a:t>, </a:t>
            </a:r>
            <a:r>
              <a:rPr lang="en-US" sz="2600" dirty="0" err="1" smtClean="0">
                <a:latin typeface="Minion Pro" pitchFamily="18" charset="0"/>
              </a:rPr>
              <a:t>sibi</a:t>
            </a:r>
            <a:r>
              <a:rPr lang="en-US" sz="2600" dirty="0" smtClean="0">
                <a:latin typeface="Minion Pro" pitchFamily="18" charset="0"/>
              </a:rPr>
              <a:t> </a:t>
            </a:r>
            <a:r>
              <a:rPr lang="en-US" sz="2600" dirty="0" err="1" smtClean="0">
                <a:latin typeface="Minion Pro" pitchFamily="18" charset="0"/>
              </a:rPr>
              <a:t>quisque</a:t>
            </a:r>
            <a:r>
              <a:rPr lang="en-US" sz="2600" dirty="0" smtClean="0">
                <a:latin typeface="Minion Pro" pitchFamily="18" charset="0"/>
              </a:rPr>
              <a:t> </a:t>
            </a:r>
            <a:r>
              <a:rPr lang="en-US" sz="2600" dirty="0" err="1" smtClean="0">
                <a:latin typeface="Minion Pro" pitchFamily="18" charset="0"/>
              </a:rPr>
              <a:t>ducere</a:t>
            </a:r>
            <a:r>
              <a:rPr lang="en-US" sz="2600" dirty="0" smtClean="0">
                <a:latin typeface="Minion Pro" pitchFamily="18" charset="0"/>
              </a:rPr>
              <a:t> </a:t>
            </a:r>
            <a:r>
              <a:rPr lang="en-US" sz="2600" dirty="0" err="1" smtClean="0">
                <a:latin typeface="Minion Pro" pitchFamily="18" charset="0"/>
              </a:rPr>
              <a:t>trahere</a:t>
            </a:r>
            <a:r>
              <a:rPr lang="en-US" sz="2600" dirty="0" smtClean="0">
                <a:latin typeface="Minion Pro" pitchFamily="18" charset="0"/>
              </a:rPr>
              <a:t> </a:t>
            </a:r>
            <a:r>
              <a:rPr lang="en-US" sz="2600" dirty="0" err="1" smtClean="0">
                <a:latin typeface="Minion Pro" pitchFamily="18" charset="0"/>
              </a:rPr>
              <a:t>rapere</a:t>
            </a:r>
            <a:r>
              <a:rPr lang="en-US" sz="2600" dirty="0" smtClean="0">
                <a:latin typeface="Minion Pro" pitchFamily="18" charset="0"/>
              </a:rPr>
              <a:t>.</a:t>
            </a:r>
            <a:endParaRPr lang="el-GR" sz="2600" dirty="0" smtClean="0">
              <a:latin typeface="Minion Pro" pitchFamily="18" charset="0"/>
            </a:endParaRPr>
          </a:p>
          <a:p>
            <a:pPr>
              <a:buNone/>
            </a:pPr>
            <a:endParaRPr lang="en-US" sz="2600" dirty="0" smtClean="0">
              <a:latin typeface="Minion Pro" pitchFamily="18" charset="0"/>
            </a:endParaRPr>
          </a:p>
          <a:p>
            <a:pPr>
              <a:buNone/>
            </a:pPr>
            <a:r>
              <a:rPr lang="el-GR" sz="2600" dirty="0" smtClean="0">
                <a:latin typeface="Minion Pro" pitchFamily="18" charset="0"/>
              </a:rPr>
              <a:t>Ιστορικό απαρέμφατο</a:t>
            </a:r>
          </a:p>
          <a:p>
            <a:pPr>
              <a:buNone/>
            </a:pPr>
            <a:endParaRPr lang="el-GR" dirty="0" smtClean="0">
              <a:latin typeface="Minion Pro" pitchFamily="18" charset="0"/>
            </a:endParaRPr>
          </a:p>
          <a:p>
            <a:pPr>
              <a:buNone/>
            </a:pPr>
            <a:endParaRPr lang="el-GR" sz="2300" dirty="0" smtClean="0">
              <a:latin typeface="Minion Pro" pitchFamily="18" charset="0"/>
            </a:endParaRPr>
          </a:p>
          <a:p>
            <a:pPr>
              <a:buNone/>
            </a:pPr>
            <a:r>
              <a:rPr lang="el-GR" sz="2300" dirty="0" smtClean="0">
                <a:latin typeface="Minion Pro" pitchFamily="18" charset="0"/>
              </a:rPr>
              <a:t>Το απαρέμφατο μπορεί να λειτουργήσει απόλυτα, δηλαδή σε θέση ρήματος, χωρίς εξάρτηση από άλλο ρήμα. Πρόκειται για λειτουργία του απαρεμφάτου που απορρέει και αποδεικνύει τη ρηματική του φύση.</a:t>
            </a:r>
          </a:p>
          <a:p>
            <a:pPr>
              <a:buNone/>
            </a:pPr>
            <a:r>
              <a:rPr lang="el-GR" sz="2300" dirty="0" smtClean="0">
                <a:latin typeface="Minion Pro" pitchFamily="18" charset="0"/>
              </a:rPr>
              <a:t>Συγκεκριμένα:</a:t>
            </a:r>
            <a:endParaRPr lang="en-US" sz="2300" dirty="0" smtClean="0">
              <a:latin typeface="Minion Pro" pitchFamily="18" charset="0"/>
            </a:endParaRPr>
          </a:p>
          <a:p>
            <a:r>
              <a:rPr lang="el-GR" sz="2300" dirty="0" smtClean="0">
                <a:latin typeface="Minion Pro" pitchFamily="18" charset="0"/>
              </a:rPr>
              <a:t>Το απαρέμφατο μπορεί να αποτελέσει το ρήμα μιας </a:t>
            </a:r>
            <a:r>
              <a:rPr lang="el-GR" sz="2300" dirty="0" err="1" smtClean="0">
                <a:latin typeface="Minion Pro" pitchFamily="18" charset="0"/>
              </a:rPr>
              <a:t>επιφωνηματικής</a:t>
            </a:r>
            <a:r>
              <a:rPr lang="el-GR" sz="2300" dirty="0" smtClean="0">
                <a:latin typeface="Minion Pro" pitchFamily="18" charset="0"/>
              </a:rPr>
              <a:t> πρότασης, όπως και στα αρχαία ελληνικά. Σε αυτές τις περιπτώσεις δηλώνεται έντονο συναίσθημα, αγανάκτηση, έκπληξη κτλ.</a:t>
            </a:r>
            <a:r>
              <a:rPr lang="en-US" sz="2300" dirty="0" smtClean="0">
                <a:latin typeface="Minion Pro" pitchFamily="18" charset="0"/>
              </a:rPr>
              <a:t> Mea </a:t>
            </a:r>
            <a:r>
              <a:rPr lang="en-US" sz="2300" dirty="0" err="1" smtClean="0">
                <a:latin typeface="Minion Pro" pitchFamily="18" charset="0"/>
              </a:rPr>
              <a:t>lux</a:t>
            </a:r>
            <a:r>
              <a:rPr lang="en-US" sz="2300" dirty="0" smtClean="0">
                <a:latin typeface="Minion Pro" pitchFamily="18" charset="0"/>
              </a:rPr>
              <a:t>, mea </a:t>
            </a:r>
            <a:r>
              <a:rPr lang="en-US" sz="2300" dirty="0" err="1" smtClean="0">
                <a:latin typeface="Minion Pro" pitchFamily="18" charset="0"/>
              </a:rPr>
              <a:t>Terentia</a:t>
            </a:r>
            <a:r>
              <a:rPr lang="en-US" sz="2300" dirty="0" smtClean="0">
                <a:latin typeface="Minion Pro" pitchFamily="18" charset="0"/>
              </a:rPr>
              <a:t>, six </a:t>
            </a:r>
            <a:r>
              <a:rPr lang="en-US" sz="2300" dirty="0" err="1" smtClean="0">
                <a:latin typeface="Minion Pro" pitchFamily="18" charset="0"/>
              </a:rPr>
              <a:t>vexari</a:t>
            </a:r>
            <a:r>
              <a:rPr lang="en-US" sz="2300" dirty="0" smtClean="0">
                <a:latin typeface="Minion Pro" pitchFamily="18" charset="0"/>
              </a:rPr>
              <a:t> (</a:t>
            </a:r>
            <a:r>
              <a:rPr lang="el-GR" sz="2300" dirty="0" smtClean="0">
                <a:latin typeface="Minion Pro" pitchFamily="18" charset="0"/>
              </a:rPr>
              <a:t>Κικέρωνας), </a:t>
            </a:r>
            <a:r>
              <a:rPr lang="en-US" sz="2300" dirty="0" smtClean="0">
                <a:latin typeface="Minion Pro" pitchFamily="18" charset="0"/>
              </a:rPr>
              <a:t> </a:t>
            </a:r>
            <a:r>
              <a:rPr lang="en-US" sz="2300" dirty="0" err="1" smtClean="0">
                <a:latin typeface="Minion Pro" pitchFamily="18" charset="0"/>
              </a:rPr>
              <a:t>Hominemne</a:t>
            </a:r>
            <a:r>
              <a:rPr lang="en-US" sz="2300" dirty="0" smtClean="0">
                <a:latin typeface="Minion Pro" pitchFamily="18" charset="0"/>
              </a:rPr>
              <a:t> </a:t>
            </a:r>
            <a:r>
              <a:rPr lang="en-US" sz="2300" dirty="0" err="1" smtClean="0">
                <a:latin typeface="Minion Pro" pitchFamily="18" charset="0"/>
              </a:rPr>
              <a:t>Romanum</a:t>
            </a:r>
            <a:r>
              <a:rPr lang="en-US" sz="2300" dirty="0" smtClean="0">
                <a:latin typeface="Minion Pro" pitchFamily="18" charset="0"/>
              </a:rPr>
              <a:t> tam </a:t>
            </a:r>
            <a:r>
              <a:rPr lang="en-US" sz="2300" dirty="0" err="1" smtClean="0">
                <a:latin typeface="Minion Pro" pitchFamily="18" charset="0"/>
              </a:rPr>
              <a:t>Graece</a:t>
            </a:r>
            <a:r>
              <a:rPr lang="en-US" sz="2300" dirty="0" smtClean="0">
                <a:latin typeface="Minion Pro" pitchFamily="18" charset="0"/>
              </a:rPr>
              <a:t> </a:t>
            </a:r>
            <a:r>
              <a:rPr lang="en-US" sz="2300" dirty="0" err="1" smtClean="0">
                <a:latin typeface="Minion Pro" pitchFamily="18" charset="0"/>
              </a:rPr>
              <a:t>loqui</a:t>
            </a:r>
            <a:r>
              <a:rPr lang="en-US" sz="2300" dirty="0" smtClean="0">
                <a:latin typeface="Minion Pro" pitchFamily="18" charset="0"/>
              </a:rPr>
              <a:t>? (</a:t>
            </a:r>
            <a:r>
              <a:rPr lang="el-GR" sz="2300" dirty="0" smtClean="0">
                <a:latin typeface="Minion Pro" pitchFamily="18" charset="0"/>
              </a:rPr>
              <a:t>Πλίνιος) </a:t>
            </a:r>
            <a:endParaRPr lang="en-US" sz="2300" dirty="0" smtClean="0">
              <a:latin typeface="Minion Pro" pitchFamily="18" charset="0"/>
            </a:endParaRPr>
          </a:p>
          <a:p>
            <a:r>
              <a:rPr lang="el-GR" sz="2300" dirty="0" smtClean="0">
                <a:latin typeface="Minion Pro" pitchFamily="18" charset="0"/>
              </a:rPr>
              <a:t>Σε αφηγήσεις ιστορικών γεγονότων χρησιμοποιείται συχνά (κυρίως από τον </a:t>
            </a:r>
            <a:r>
              <a:rPr lang="el-GR" sz="2300" dirty="0" err="1" smtClean="0">
                <a:latin typeface="Minion Pro" pitchFamily="18" charset="0"/>
              </a:rPr>
              <a:t>Σαλλούστιο</a:t>
            </a:r>
            <a:r>
              <a:rPr lang="el-GR" sz="2300" dirty="0" smtClean="0">
                <a:latin typeface="Minion Pro" pitchFamily="18" charset="0"/>
              </a:rPr>
              <a:t>, τον </a:t>
            </a:r>
            <a:r>
              <a:rPr lang="el-GR" sz="2300" dirty="0" err="1" smtClean="0">
                <a:latin typeface="Minion Pro" pitchFamily="18" charset="0"/>
              </a:rPr>
              <a:t>Λίβιο</a:t>
            </a:r>
            <a:r>
              <a:rPr lang="el-GR" sz="2300" dirty="0" smtClean="0">
                <a:latin typeface="Minion Pro" pitchFamily="18" charset="0"/>
              </a:rPr>
              <a:t> και τον Τάκιτο) απαρέμφατο ενεστώτα προκειμένου να δοθεί δραματικότητα, ζωντάνια και ταχύτητα στην αφήγηση (‘ιστορικό’ απαρέμφατο). Το υποκείμενό του σε αυτές τις περιπτώσεις βρίσκεται ή εννοείται σε ονομαστική. Συχνά μπορεί να αποδοθεί στη μετάφραση με οριστική παρατατικού, και με </a:t>
            </a:r>
            <a:r>
              <a:rPr lang="el-GR" sz="2300" dirty="0" err="1" smtClean="0">
                <a:latin typeface="Minion Pro" pitchFamily="18" charset="0"/>
              </a:rPr>
              <a:t>αποπειρατικό</a:t>
            </a:r>
            <a:r>
              <a:rPr lang="el-GR" sz="2300" dirty="0" smtClean="0">
                <a:latin typeface="Minion Pro" pitchFamily="18" charset="0"/>
              </a:rPr>
              <a:t> παρατατικό (‘άρχισε να…’ / ‘προσπαθούσε / επιχειρούσε να’): </a:t>
            </a:r>
            <a:r>
              <a:rPr lang="en-US" sz="2300" dirty="0" smtClean="0">
                <a:latin typeface="Minion Pro" pitchFamily="18" charset="0"/>
              </a:rPr>
              <a:t>interim Caesar </a:t>
            </a:r>
            <a:r>
              <a:rPr lang="en-US" sz="2300" dirty="0" err="1" smtClean="0">
                <a:latin typeface="Minion Pro" pitchFamily="18" charset="0"/>
              </a:rPr>
              <a:t>Aeduos</a:t>
            </a:r>
            <a:r>
              <a:rPr lang="en-US" sz="2300" dirty="0" smtClean="0">
                <a:latin typeface="Minion Pro" pitchFamily="18" charset="0"/>
              </a:rPr>
              <a:t> </a:t>
            </a:r>
            <a:r>
              <a:rPr lang="en-US" sz="2300" dirty="0" err="1" smtClean="0">
                <a:latin typeface="Minion Pro" pitchFamily="18" charset="0"/>
              </a:rPr>
              <a:t>frumentum</a:t>
            </a:r>
            <a:r>
              <a:rPr lang="en-US" sz="2300" dirty="0" smtClean="0">
                <a:latin typeface="Minion Pro" pitchFamily="18" charset="0"/>
              </a:rPr>
              <a:t> </a:t>
            </a:r>
            <a:r>
              <a:rPr lang="en-US" sz="2300" dirty="0" err="1" smtClean="0">
                <a:latin typeface="Minion Pro" pitchFamily="18" charset="0"/>
              </a:rPr>
              <a:t>flagitare</a:t>
            </a:r>
            <a:r>
              <a:rPr lang="el-GR" sz="2300" dirty="0" smtClean="0">
                <a:latin typeface="Minion Pro" pitchFamily="18" charset="0"/>
              </a:rPr>
              <a:t>, ‘στο μεταξύ ο Καίσαρας ζητούσε επίμονα να εξασφαλίσει από τους </a:t>
            </a:r>
            <a:r>
              <a:rPr lang="el-GR" sz="2300" dirty="0" err="1" smtClean="0">
                <a:latin typeface="Minion Pro" pitchFamily="18" charset="0"/>
              </a:rPr>
              <a:t>Αιδούους</a:t>
            </a:r>
            <a:r>
              <a:rPr lang="el-GR" sz="2300" dirty="0" smtClean="0">
                <a:latin typeface="Minion Pro" pitchFamily="18" charset="0"/>
              </a:rPr>
              <a:t> σιτάρι’. </a:t>
            </a:r>
            <a:endParaRPr lang="en-US" sz="2300" dirty="0" smtClean="0">
              <a:latin typeface="Minion Pro" pitchFamily="18" charset="0"/>
            </a:endParaRPr>
          </a:p>
          <a:p>
            <a:pPr>
              <a:buNone/>
            </a:pPr>
            <a:endParaRPr lang="en-US" sz="2600" dirty="0" smtClean="0">
              <a:latin typeface="Minion Pro" pitchFamily="18" charset="0"/>
            </a:endParaRPr>
          </a:p>
          <a:p>
            <a:pPr>
              <a:buNone/>
            </a:pPr>
            <a:r>
              <a:rPr lang="el-GR" sz="2600" dirty="0" smtClean="0">
                <a:latin typeface="Minion Pro" pitchFamily="18" charset="0"/>
              </a:rPr>
              <a:t> </a:t>
            </a:r>
            <a:r>
              <a:rPr lang="el-GR" sz="2300" dirty="0" smtClean="0">
                <a:latin typeface="Minion Pro" pitchFamily="18" charset="0"/>
              </a:rPr>
              <a:t>Λεξιλόγιο</a:t>
            </a:r>
            <a:r>
              <a:rPr lang="en-US" sz="2300" dirty="0" smtClean="0">
                <a:latin typeface="Minion Pro" pitchFamily="18" charset="0"/>
              </a:rPr>
              <a:t>: </a:t>
            </a:r>
            <a:r>
              <a:rPr lang="en-US" sz="2300" dirty="0" err="1" smtClean="0">
                <a:latin typeface="Minion Pro" pitchFamily="18" charset="0"/>
              </a:rPr>
              <a:t>vexo</a:t>
            </a:r>
            <a:r>
              <a:rPr lang="en-US" sz="2300" dirty="0" smtClean="0">
                <a:latin typeface="Minion Pro" pitchFamily="18" charset="0"/>
              </a:rPr>
              <a:t>, -avi, -atum, -are / homo, -inis / </a:t>
            </a:r>
            <a:r>
              <a:rPr lang="en-US" sz="2300" dirty="0" err="1" smtClean="0">
                <a:latin typeface="Minion Pro" pitchFamily="18" charset="0"/>
              </a:rPr>
              <a:t>loquor</a:t>
            </a:r>
            <a:r>
              <a:rPr lang="en-US" sz="2300" dirty="0" smtClean="0">
                <a:latin typeface="Minion Pro" pitchFamily="18" charset="0"/>
              </a:rPr>
              <a:t>, -</a:t>
            </a:r>
            <a:r>
              <a:rPr lang="en-US" sz="2300" dirty="0" err="1" smtClean="0">
                <a:latin typeface="Minion Pro" pitchFamily="18" charset="0"/>
              </a:rPr>
              <a:t>cutus</a:t>
            </a:r>
            <a:r>
              <a:rPr lang="en-US" sz="2300" dirty="0" smtClean="0">
                <a:latin typeface="Minion Pro" pitchFamily="18" charset="0"/>
              </a:rPr>
              <a:t> sum, -qui /</a:t>
            </a:r>
            <a:r>
              <a:rPr lang="el-GR" sz="2300" dirty="0" smtClean="0">
                <a:latin typeface="Minion Pro" pitchFamily="18" charset="0"/>
              </a:rPr>
              <a:t> </a:t>
            </a:r>
            <a:r>
              <a:rPr lang="en-US" sz="2300" dirty="0" err="1" smtClean="0">
                <a:latin typeface="Minion Pro" pitchFamily="18" charset="0"/>
              </a:rPr>
              <a:t>flagito</a:t>
            </a:r>
            <a:r>
              <a:rPr lang="en-US" sz="2300" dirty="0" smtClean="0">
                <a:latin typeface="Minion Pro" pitchFamily="18" charset="0"/>
              </a:rPr>
              <a:t>, -avi, - atum, -are.</a:t>
            </a:r>
          </a:p>
          <a:p>
            <a:pPr>
              <a:buNone/>
            </a:pPr>
            <a:endParaRPr lang="en-US" dirty="0">
              <a:latin typeface="Minion Pro" pitchFamily="18" charset="0"/>
            </a:endParaRPr>
          </a:p>
        </p:txBody>
      </p:sp>
      <p:pic>
        <p:nvPicPr>
          <p:cNvPr id="4" name="~PP1177.WAV">
            <a:hlinkClick r:id="" action="ppaction://media"/>
          </p:cNvPr>
          <p:cNvPicPr>
            <a:picLocks noRot="1" noChangeAspect="1"/>
          </p:cNvPicPr>
          <p:nvPr>
            <a:wavAudioFile r:embed="rId1" name="~PP1177.WAV"/>
          </p:nvPr>
        </p:nvPicPr>
        <p:blipFill>
          <a:blip r:embed="rId3"/>
          <a:stretch>
            <a:fillRect/>
          </a:stretch>
        </p:blipFill>
        <p:spPr>
          <a:xfrm>
            <a:off x="8704263" y="6418263"/>
            <a:ext cx="244475" cy="244475"/>
          </a:xfrm>
          <a:prstGeom prst="rect">
            <a:avLst/>
          </a:prstGeom>
        </p:spPr>
      </p:pic>
    </p:spTree>
  </p:cSld>
  <p:clrMapOvr>
    <a:masterClrMapping/>
  </p:clrMapOvr>
  <p:transition advTm="6662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905</TotalTime>
  <Words>1090</Words>
  <PresentationFormat>Προβολή στην οθόνη (4:3)</PresentationFormat>
  <Paragraphs>96</Paragraphs>
  <Slides>12</Slides>
  <Notes>0</Notes>
  <HiddenSlides>0</HiddenSlides>
  <MMClips>12</MMClips>
  <ScaleCrop>false</ScaleCrop>
  <HeadingPairs>
    <vt:vector size="4" baseType="variant">
      <vt:variant>
        <vt:lpstr>Θέμα</vt:lpstr>
      </vt:variant>
      <vt:variant>
        <vt:i4>1</vt:i4>
      </vt:variant>
      <vt:variant>
        <vt:lpstr>Τίτλοι διαφανειών</vt:lpstr>
      </vt:variant>
      <vt:variant>
        <vt:i4>12</vt:i4>
      </vt:variant>
    </vt:vector>
  </HeadingPairs>
  <TitlesOfParts>
    <vt:vector size="13" baseType="lpstr">
      <vt:lpstr>Θέμα του Office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lfflvlfv</dc:title>
  <dc:creator>AsusR541U</dc:creator>
  <cp:lastModifiedBy>AsusR541U</cp:lastModifiedBy>
  <cp:revision>85</cp:revision>
  <dcterms:created xsi:type="dcterms:W3CDTF">2020-03-28T22:08:59Z</dcterms:created>
  <dcterms:modified xsi:type="dcterms:W3CDTF">2020-03-30T20:04:07Z</dcterms:modified>
</cp:coreProperties>
</file>