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01" r:id="rId2"/>
    <p:sldId id="303" r:id="rId3"/>
    <p:sldId id="30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1" r:id="rId37"/>
    <p:sldId id="342" r:id="rId38"/>
    <p:sldId id="343" r:id="rId39"/>
    <p:sldId id="344" r:id="rId40"/>
    <p:sldId id="346" r:id="rId41"/>
    <p:sldId id="345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280" r:id="rId53"/>
    <p:sldId id="304" r:id="rId54"/>
    <p:sldId id="295" r:id="rId55"/>
    <p:sldId id="299" r:id="rId56"/>
    <p:sldId id="305" r:id="rId57"/>
    <p:sldId id="306" r:id="rId58"/>
    <p:sldId id="307" r:id="rId59"/>
    <p:sldId id="293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342"/>
            <p14:sldId id="343"/>
            <p14:sldId id="344"/>
            <p14:sldId id="346"/>
            <p14:sldId id="345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86" d="100"/>
          <a:sy n="86" d="100"/>
        </p:scale>
        <p:origin x="143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24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623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86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3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10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15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258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685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44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1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266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68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971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770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313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737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812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30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263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26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00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099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216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617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08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601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1920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192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470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21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421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316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192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325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6427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6599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2332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9997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086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02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63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128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8943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9950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3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58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479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22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png"/><Relationship Id="rId10" Type="http://schemas.openxmlformats.org/officeDocument/2006/relationships/image" Target="../media/image3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1.png"/><Relationship Id="rId10" Type="http://schemas.openxmlformats.org/officeDocument/2006/relationships/image" Target="../media/image36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2.wmf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4.png"/><Relationship Id="rId9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7.wmf"/><Relationship Id="rId5" Type="http://schemas.openxmlformats.org/officeDocument/2006/relationships/image" Target="../media/image65.pn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4.png"/><Relationship Id="rId9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4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6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6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6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83.png"/><Relationship Id="rId4" Type="http://schemas.openxmlformats.org/officeDocument/2006/relationships/image" Target="../media/image4.png"/><Relationship Id="rId9" Type="http://schemas.openxmlformats.org/officeDocument/2006/relationships/image" Target="../media/image7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8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90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7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4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8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7.wmf"/><Relationship Id="rId5" Type="http://schemas.openxmlformats.org/officeDocument/2006/relationships/image" Target="../media/image89.png"/><Relationship Id="rId10" Type="http://schemas.openxmlformats.org/officeDocument/2006/relationships/oleObject" Target="../embeddings/oleObject83.bin"/><Relationship Id="rId4" Type="http://schemas.openxmlformats.org/officeDocument/2006/relationships/image" Target="../media/image4.png"/><Relationship Id="rId9" Type="http://schemas.openxmlformats.org/officeDocument/2006/relationships/image" Target="../media/image8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94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8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2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8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0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1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2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7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06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0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14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4.png"/><Relationship Id="rId9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4.png"/><Relationship Id="rId9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22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Δυναμικές Εξισώσεις 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</a:t>
            </a:r>
            <a:r>
              <a:rPr lang="el-GR" dirty="0" smtClean="0"/>
              <a:t>(7/11)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Όρος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76293"/>
              </p:ext>
            </p:extLst>
          </p:nvPr>
        </p:nvGraphicFramePr>
        <p:xfrm>
          <a:off x="1691680" y="1335123"/>
          <a:ext cx="116789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r:id="rId5" imgW="583947" imgH="431613" progId="Equation.DSMT4">
                  <p:embed/>
                </p:oleObj>
              </mc:Choice>
              <mc:Fallback>
                <p:oleObj r:id="rId5" imgW="583947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35123"/>
                        <a:ext cx="1167894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457200" y="2255390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l-GR" sz="2000" dirty="0" smtClean="0"/>
                  <a:t>Το έργο που παράγεται από τις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δίνεται από τη σχέση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55390"/>
                <a:ext cx="8229600" cy="504056"/>
              </a:xfrm>
              <a:prstGeom prst="rect">
                <a:avLst/>
              </a:prstGeom>
              <a:blipFill rotWithShape="0">
                <a:blip r:embed="rId7"/>
                <a:stretch>
                  <a:fillRect t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26452"/>
              </p:ext>
            </p:extLst>
          </p:nvPr>
        </p:nvGraphicFramePr>
        <p:xfrm>
          <a:off x="1331640" y="2823353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r:id="rId8" imgW="2463800" imgH="457200" progId="Equation.DSMT4">
                  <p:embed/>
                </p:oleObj>
              </mc:Choice>
              <mc:Fallback>
                <p:oleObj r:id="rId8" imgW="24638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823353"/>
                        <a:ext cx="4927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 txBox="1">
                <a:spLocks/>
              </p:cNvSpPr>
              <p:nvPr/>
            </p:nvSpPr>
            <p:spPr>
              <a:xfrm>
                <a:off x="470506" y="3859710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l-GR" sz="2000" dirty="0" smtClean="0"/>
                  <a:t>Ορίζουμε την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l-GR" sz="2000" dirty="0" smtClean="0"/>
                  <a:t>οστή γενικευμένη δύναμη ως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859710"/>
                <a:ext cx="8229600" cy="504056"/>
              </a:xfrm>
              <a:prstGeom prst="rect">
                <a:avLst/>
              </a:prstGeom>
              <a:blipFill rotWithShape="0">
                <a:blip r:embed="rId10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36977"/>
              </p:ext>
            </p:extLst>
          </p:nvPr>
        </p:nvGraphicFramePr>
        <p:xfrm>
          <a:off x="1331640" y="4479836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r:id="rId11" imgW="977900" imgH="457200" progId="Equation.DSMT4">
                  <p:embed/>
                </p:oleObj>
              </mc:Choice>
              <mc:Fallback>
                <p:oleObj r:id="rId11" imgW="9779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479836"/>
                        <a:ext cx="1955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6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</a:t>
            </a:r>
            <a:r>
              <a:rPr lang="el-GR" dirty="0" smtClean="0"/>
              <a:t>(8/11)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Όρος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805904"/>
              </p:ext>
            </p:extLst>
          </p:nvPr>
        </p:nvGraphicFramePr>
        <p:xfrm>
          <a:off x="1691680" y="1340768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r:id="rId5" imgW="571252" imgH="431613" progId="Equation.DSMT4">
                  <p:embed/>
                </p:oleObj>
              </mc:Choice>
              <mc:Fallback>
                <p:oleObj r:id="rId5" imgW="57125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40768"/>
                        <a:ext cx="1142504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541837"/>
              </p:ext>
            </p:extLst>
          </p:nvPr>
        </p:nvGraphicFramePr>
        <p:xfrm>
          <a:off x="833509" y="2312987"/>
          <a:ext cx="1091726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r:id="rId7" imgW="545863" imgH="228501" progId="Equation.DSMT4">
                  <p:embed/>
                </p:oleObj>
              </mc:Choice>
              <mc:Fallback>
                <p:oleObj r:id="rId7" imgW="545863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312987"/>
                        <a:ext cx="1091726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8871"/>
              </p:ext>
            </p:extLst>
          </p:nvPr>
        </p:nvGraphicFramePr>
        <p:xfrm>
          <a:off x="833509" y="2874751"/>
          <a:ext cx="525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r:id="rId9" imgW="2628900" imgH="457200" progId="Equation.DSMT4">
                  <p:embed/>
                </p:oleObj>
              </mc:Choice>
              <mc:Fallback>
                <p:oleObj r:id="rId9" imgW="26289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874751"/>
                        <a:ext cx="5257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13668"/>
              </p:ext>
            </p:extLst>
          </p:nvPr>
        </p:nvGraphicFramePr>
        <p:xfrm>
          <a:off x="843445" y="3926508"/>
          <a:ext cx="612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r:id="rId11" imgW="3060700" imgH="533400" progId="Equation.DSMT4">
                  <p:embed/>
                </p:oleObj>
              </mc:Choice>
              <mc:Fallback>
                <p:oleObj r:id="rId11" imgW="30607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45" y="3926508"/>
                        <a:ext cx="6121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41845"/>
              </p:ext>
            </p:extLst>
          </p:nvPr>
        </p:nvGraphicFramePr>
        <p:xfrm>
          <a:off x="843445" y="5101002"/>
          <a:ext cx="223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r:id="rId13" imgW="1117600" imgH="457200" progId="Equation.DSMT4">
                  <p:embed/>
                </p:oleObj>
              </mc:Choice>
              <mc:Fallback>
                <p:oleObj r:id="rId13" imgW="11176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45" y="5101002"/>
                        <a:ext cx="2235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</a:t>
            </a:r>
            <a:r>
              <a:rPr lang="el-GR" dirty="0" smtClean="0"/>
              <a:t>(9/11)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38775"/>
              </p:ext>
            </p:extLst>
          </p:nvPr>
        </p:nvGraphicFramePr>
        <p:xfrm>
          <a:off x="464156" y="1417638"/>
          <a:ext cx="3708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r:id="rId5" imgW="1854200" imgH="508000" progId="Equation.DSMT4">
                  <p:embed/>
                </p:oleObj>
              </mc:Choice>
              <mc:Fallback>
                <p:oleObj r:id="rId5" imgW="18542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56" y="1417638"/>
                        <a:ext cx="37084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38941"/>
              </p:ext>
            </p:extLst>
          </p:nvPr>
        </p:nvGraphicFramePr>
        <p:xfrm>
          <a:off x="470506" y="2560638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r:id="rId7" imgW="381000" imgH="228600" progId="Equation.DSMT4">
                  <p:embed/>
                </p:oleObj>
              </mc:Choice>
              <mc:Fallback>
                <p:oleObj r:id="rId7" imgW="381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06" y="2560638"/>
                        <a:ext cx="762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135488"/>
              </p:ext>
            </p:extLst>
          </p:nvPr>
        </p:nvGraphicFramePr>
        <p:xfrm>
          <a:off x="423790" y="2974895"/>
          <a:ext cx="551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r:id="rId9" imgW="2755900" imgH="533400" progId="Equation.DSMT4">
                  <p:embed/>
                </p:oleObj>
              </mc:Choice>
              <mc:Fallback>
                <p:oleObj r:id="rId9" imgW="27559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90" y="2974895"/>
                        <a:ext cx="5511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007627"/>
              </p:ext>
            </p:extLst>
          </p:nvPr>
        </p:nvGraphicFramePr>
        <p:xfrm>
          <a:off x="453078" y="4041695"/>
          <a:ext cx="200573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r:id="rId11" imgW="1002865" imgH="431613" progId="Equation.DSMT4">
                  <p:embed/>
                </p:oleObj>
              </mc:Choice>
              <mc:Fallback>
                <p:oleObj r:id="rId11" imgW="1002865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8" y="4041695"/>
                        <a:ext cx="2005730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60215"/>
              </p:ext>
            </p:extLst>
          </p:nvPr>
        </p:nvGraphicFramePr>
        <p:xfrm>
          <a:off x="453078" y="4915907"/>
          <a:ext cx="337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" r:id="rId13" imgW="1689100" imgH="457200" progId="Equation.DSMT4">
                  <p:embed/>
                </p:oleObj>
              </mc:Choice>
              <mc:Fallback>
                <p:oleObj r:id="rId13" imgW="16891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8" y="4915907"/>
                        <a:ext cx="3378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6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(</a:t>
            </a:r>
            <a:r>
              <a:rPr lang="el-GR" dirty="0" smtClean="0"/>
              <a:t>10/11)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64174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εξίσωση                                             γίνεται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26131"/>
              </p:ext>
            </p:extLst>
          </p:nvPr>
        </p:nvGraphicFramePr>
        <p:xfrm>
          <a:off x="2339752" y="1334936"/>
          <a:ext cx="287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r:id="rId5" imgW="1435100" imgH="431800" progId="Equation.DSMT4">
                  <p:embed/>
                </p:oleObj>
              </mc:Choice>
              <mc:Fallback>
                <p:oleObj r:id="rId5" imgW="1435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334936"/>
                        <a:ext cx="2870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226155"/>
              </p:ext>
            </p:extLst>
          </p:nvPr>
        </p:nvGraphicFramePr>
        <p:xfrm>
          <a:off x="833509" y="2242834"/>
          <a:ext cx="416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r:id="rId7" imgW="2082800" imgH="508000" progId="Equation.DSMT4">
                  <p:embed/>
                </p:oleObj>
              </mc:Choice>
              <mc:Fallback>
                <p:oleObj r:id="rId7" imgW="20828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242834"/>
                        <a:ext cx="4165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57200" y="3395647"/>
                <a:ext cx="8229600" cy="897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Εφόσον οι μετατοπίσεις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ανεξάρτητες μεταξύ τους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95647"/>
                <a:ext cx="8229600" cy="897449"/>
              </a:xfrm>
              <a:prstGeom prst="rect">
                <a:avLst/>
              </a:prstGeom>
              <a:blipFill rotWithShape="0">
                <a:blip r:embed="rId9"/>
                <a:stretch>
                  <a:fillRect l="-963" t="-5442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380952"/>
              </p:ext>
            </p:extLst>
          </p:nvPr>
        </p:nvGraphicFramePr>
        <p:xfrm>
          <a:off x="825925" y="4337293"/>
          <a:ext cx="3606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r:id="rId10" imgW="1803400" imgH="444500" progId="Equation.DSMT4">
                  <p:embed/>
                </p:oleObj>
              </mc:Choice>
              <mc:Fallback>
                <p:oleObj r:id="rId10" imgW="18034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25" y="4337293"/>
                        <a:ext cx="3606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5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 </a:t>
            </a:r>
            <a:r>
              <a:rPr lang="el-GR" dirty="0"/>
              <a:t>(</a:t>
            </a:r>
            <a:r>
              <a:rPr lang="el-GR" dirty="0" smtClean="0"/>
              <a:t>11/11)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Αν υποθέσουμε και μία δύναμη από πεδίο δυναμικού τότε έχουμε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87983"/>
              </p:ext>
            </p:extLst>
          </p:nvPr>
        </p:nvGraphicFramePr>
        <p:xfrm>
          <a:off x="833509" y="2420889"/>
          <a:ext cx="190417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r:id="rId5" imgW="952087" imgH="444307" progId="Equation.DSMT4">
                  <p:embed/>
                </p:oleObj>
              </mc:Choice>
              <mc:Fallback>
                <p:oleObj r:id="rId5" imgW="95208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420889"/>
                        <a:ext cx="1904174" cy="888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676751"/>
              </p:ext>
            </p:extLst>
          </p:nvPr>
        </p:nvGraphicFramePr>
        <p:xfrm>
          <a:off x="833509" y="3325483"/>
          <a:ext cx="218345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r:id="rId7" imgW="1091726" imgH="444307" progId="Equation.DSMT4">
                  <p:embed/>
                </p:oleObj>
              </mc:Choice>
              <mc:Fallback>
                <p:oleObj r:id="rId7" imgW="1091726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325483"/>
                        <a:ext cx="2183452" cy="888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453078" y="4363909"/>
                <a:ext cx="8229600" cy="20679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ποσότητα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καλείται </a:t>
                </a:r>
                <a:r>
                  <a:rPr lang="en-US" sz="2400" dirty="0" smtClean="0"/>
                  <a:t>Lagrangian</a:t>
                </a:r>
              </a:p>
              <a:p>
                <a:r>
                  <a:rPr lang="el-GR" sz="2400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l-GR" sz="2400" dirty="0"/>
                  <a:t>α</a:t>
                </a:r>
                <a:r>
                  <a:rPr lang="el-GR" sz="2400" dirty="0" smtClean="0"/>
                  <a:t>ναπαριστά τη δυναμική ενέργεια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8" y="4363909"/>
                <a:ext cx="8229600" cy="2067944"/>
              </a:xfrm>
              <a:prstGeom prst="rect">
                <a:avLst/>
              </a:prstGeom>
              <a:blipFill rotWithShape="0">
                <a:blip r:embed="rId9"/>
                <a:stretch>
                  <a:fillRect l="-963" t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2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 smtClean="0"/>
              <a:t>ενέργεια (1/9)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σώμα μάζας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πυκνότητας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sz="2400" dirty="0" smtClean="0"/>
                  <a:t> το οποίο αποτελείται από συνεχόμενα σωματίδια ισχύει 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69944"/>
              </p:ext>
            </p:extLst>
          </p:nvPr>
        </p:nvGraphicFramePr>
        <p:xfrm>
          <a:off x="3090220" y="2431348"/>
          <a:ext cx="279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r:id="rId6" imgW="1397000" imgH="368300" progId="Equation.DSMT4">
                  <p:embed/>
                </p:oleObj>
              </mc:Choice>
              <mc:Fallback>
                <p:oleObj r:id="rId6" imgW="13970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220" y="2431348"/>
                        <a:ext cx="2794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3078" y="3188745"/>
                <a:ext cx="8229600" cy="13923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συμβολίζει την περιοχή του τρισδιάστατου χώρου την οποία καταλαμβάνει το αντικείμενο</a:t>
                </a:r>
              </a:p>
              <a:p>
                <a:r>
                  <a:rPr lang="el-GR" sz="2400" dirty="0" smtClean="0"/>
                  <a:t>Η κινητική ενέργεια 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8" y="3188745"/>
                <a:ext cx="8229600" cy="1392384"/>
              </a:xfrm>
              <a:prstGeom prst="rect">
                <a:avLst/>
              </a:prstGeom>
              <a:blipFill rotWithShape="0">
                <a:blip r:embed="rId8"/>
                <a:stretch>
                  <a:fillRect l="-963" t="-3509" r="-81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723058"/>
              </p:ext>
            </p:extLst>
          </p:nvPr>
        </p:nvGraphicFramePr>
        <p:xfrm>
          <a:off x="1913578" y="4581129"/>
          <a:ext cx="530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r:id="rId9" imgW="2654300" imgH="889000" progId="Equation.DSMT4">
                  <p:embed/>
                </p:oleObj>
              </mc:Choice>
              <mc:Fallback>
                <p:oleObj r:id="rId9" imgW="26543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578" y="4581129"/>
                        <a:ext cx="53086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4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(2/9)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36815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Εκφράζουμε όλα τα μεγέθη ως προς το κέντρο μάζας του αντικειμένου</a:t>
            </a:r>
          </a:p>
          <a:p>
            <a:r>
              <a:rPr lang="el-GR" sz="2400" dirty="0" smtClean="0"/>
              <a:t>Το κέντρο μάζας έχει συντεταγμένες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13297"/>
              </p:ext>
            </p:extLst>
          </p:nvPr>
        </p:nvGraphicFramePr>
        <p:xfrm>
          <a:off x="1259632" y="2924945"/>
          <a:ext cx="167567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" r:id="rId5" imgW="837836" imgH="431613" progId="Equation.DSMT4">
                  <p:embed/>
                </p:oleObj>
              </mc:Choice>
              <mc:Fallback>
                <p:oleObj r:id="rId5" imgW="837836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945"/>
                        <a:ext cx="1675672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44899"/>
              </p:ext>
            </p:extLst>
          </p:nvPr>
        </p:nvGraphicFramePr>
        <p:xfrm>
          <a:off x="3721469" y="2943798"/>
          <a:ext cx="170106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" r:id="rId7" imgW="850531" imgH="431613" progId="Equation.DSMT4">
                  <p:embed/>
                </p:oleObj>
              </mc:Choice>
              <mc:Fallback>
                <p:oleObj r:id="rId7" imgW="850531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469" y="2943798"/>
                        <a:ext cx="1701062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54954"/>
              </p:ext>
            </p:extLst>
          </p:nvPr>
        </p:nvGraphicFramePr>
        <p:xfrm>
          <a:off x="6208696" y="2943040"/>
          <a:ext cx="165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" r:id="rId9" imgW="825500" imgH="431800" progId="Equation.DSMT4">
                  <p:embed/>
                </p:oleObj>
              </mc:Choice>
              <mc:Fallback>
                <p:oleObj r:id="rId9" imgW="825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696" y="2943040"/>
                        <a:ext cx="1651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63831"/>
              </p:ext>
            </p:extLst>
          </p:nvPr>
        </p:nvGraphicFramePr>
        <p:xfrm>
          <a:off x="2555776" y="4365104"/>
          <a:ext cx="159950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r:id="rId11" imgW="799753" imgH="431613" progId="Equation.DSMT4">
                  <p:embed/>
                </p:oleObj>
              </mc:Choice>
              <mc:Fallback>
                <p:oleObj r:id="rId11" imgW="799753" imgH="4316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365104"/>
                        <a:ext cx="1599506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52135"/>
              </p:ext>
            </p:extLst>
          </p:nvPr>
        </p:nvGraphicFramePr>
        <p:xfrm>
          <a:off x="4860032" y="4428417"/>
          <a:ext cx="1930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r:id="rId13" imgW="965200" imgH="368300" progId="Equation.DSMT4">
                  <p:embed/>
                </p:oleObj>
              </mc:Choice>
              <mc:Fallback>
                <p:oleObj r:id="rId13" imgW="9652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428417"/>
                        <a:ext cx="1930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4"/>
          <p:cNvSpPr txBox="1">
            <a:spLocks/>
          </p:cNvSpPr>
          <p:nvPr/>
        </p:nvSpPr>
        <p:spPr>
          <a:xfrm>
            <a:off x="457200" y="3865904"/>
            <a:ext cx="8229600" cy="49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Σε πιο συμπαγή μορφή μπορούμε να γράψουμε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 txBox="1">
                <a:spLocks/>
              </p:cNvSpPr>
              <p:nvPr/>
            </p:nvSpPr>
            <p:spPr>
              <a:xfrm>
                <a:off x="453078" y="5156323"/>
                <a:ext cx="8229600" cy="12755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l-GR" sz="2400" dirty="0"/>
                  <a:t>ό</a:t>
                </a:r>
                <a:r>
                  <a:rPr lang="el-GR" sz="2400" dirty="0" smtClean="0"/>
                  <a:t>που τα διανύσματα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συμβολίζουν τη θέση </a:t>
                </a:r>
                <a:r>
                  <a:rPr lang="el-GR" sz="2400" dirty="0"/>
                  <a:t>στον τρισδιάστατο χώρο</a:t>
                </a:r>
                <a:r>
                  <a:rPr lang="el-GR" sz="2400" dirty="0" smtClean="0"/>
                  <a:t> του κέντρου μάζας και ενός οποιουδήποτε σημείου στο σώμα αντίστοιχα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8" y="5156323"/>
                <a:ext cx="8229600" cy="1275530"/>
              </a:xfrm>
              <a:prstGeom prst="rect">
                <a:avLst/>
              </a:prstGeom>
              <a:blipFill rotWithShape="0">
                <a:blip r:embed="rId15"/>
                <a:stretch>
                  <a:fillRect t="-3828" b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(3/9)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800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Θεωρούμε ότι έχουμε προσκολλημένο στο κέντρο μάζας ένα σύστημα συντεταγμένων με την αρχή του στο κέντρο μάζας</a:t>
            </a:r>
          </a:p>
          <a:p>
            <a:r>
              <a:rPr lang="el-GR" sz="2400" dirty="0" smtClean="0"/>
              <a:t>Καθώς το σώμα κινείται η ταχύτητα ενός σημείου του σώματος δίνεται από τη σχέση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18139"/>
              </p:ext>
            </p:extLst>
          </p:nvPr>
        </p:nvGraphicFramePr>
        <p:xfrm>
          <a:off x="3759553" y="3230122"/>
          <a:ext cx="162489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1" r:id="rId5" imgW="812447" imgH="228501" progId="Equation.DSMT4">
                  <p:embed/>
                </p:oleObj>
              </mc:Choice>
              <mc:Fallback>
                <p:oleObj r:id="rId5" imgW="81244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553" y="3230122"/>
                        <a:ext cx="1624894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372420" y="3679614"/>
            <a:ext cx="8229600" cy="91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Εκφράζουμε την ταχύτητα του σημείου ως προς το κινούμενο σύστημα συντεταγμένων ως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10918"/>
              </p:ext>
            </p:extLst>
          </p:nvPr>
        </p:nvGraphicFramePr>
        <p:xfrm>
          <a:off x="1115616" y="4535538"/>
          <a:ext cx="459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r:id="rId7" imgW="2298700" imgH="241300" progId="Equation.DSMT4">
                  <p:embed/>
                </p:oleObj>
              </mc:Choice>
              <mc:Fallback>
                <p:oleObj r:id="rId7" imgW="22987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535538"/>
                        <a:ext cx="4597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20253"/>
              </p:ext>
            </p:extLst>
          </p:nvPr>
        </p:nvGraphicFramePr>
        <p:xfrm>
          <a:off x="6397262" y="4535538"/>
          <a:ext cx="180261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r:id="rId9" imgW="901309" imgH="228501" progId="Equation.DSMT4">
                  <p:embed/>
                </p:oleObj>
              </mc:Choice>
              <mc:Fallback>
                <p:oleObj r:id="rId9" imgW="901309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262" y="4535538"/>
                        <a:ext cx="1802618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372420" y="5090165"/>
            <a:ext cx="8229600" cy="590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κινητική ενέργεια γράφεται ως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943959"/>
              </p:ext>
            </p:extLst>
          </p:nvPr>
        </p:nvGraphicFramePr>
        <p:xfrm>
          <a:off x="2378735" y="5504043"/>
          <a:ext cx="459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r:id="rId11" imgW="2298700" imgH="431800" progId="Equation.DSMT4">
                  <p:embed/>
                </p:oleObj>
              </mc:Choice>
              <mc:Fallback>
                <p:oleObj r:id="rId11" imgW="22987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735" y="5504043"/>
                        <a:ext cx="4597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3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(4/9)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57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Όρος 1</a:t>
            </a:r>
            <a:r>
              <a:rPr lang="el-GR" sz="2400" baseline="30000" dirty="0" smtClean="0"/>
              <a:t>ος</a:t>
            </a:r>
            <a:endParaRPr lang="el-GR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42185"/>
              </p:ext>
            </p:extLst>
          </p:nvPr>
        </p:nvGraphicFramePr>
        <p:xfrm>
          <a:off x="833509" y="2132856"/>
          <a:ext cx="281817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" r:id="rId5" imgW="1409088" imgH="431613" progId="Equation.DSMT4">
                  <p:embed/>
                </p:oleObj>
              </mc:Choice>
              <mc:Fallback>
                <p:oleObj r:id="rId5" imgW="1409088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132856"/>
                        <a:ext cx="2818176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4"/>
          <p:cNvSpPr txBox="1">
            <a:spLocks/>
          </p:cNvSpPr>
          <p:nvPr/>
        </p:nvSpPr>
        <p:spPr>
          <a:xfrm>
            <a:off x="470506" y="3131308"/>
            <a:ext cx="8229600" cy="48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Όρος 2</a:t>
            </a:r>
            <a:r>
              <a:rPr lang="el-GR" sz="2400" baseline="30000" dirty="0" smtClean="0"/>
              <a:t>ος</a:t>
            </a:r>
            <a:endParaRPr lang="el-GR" sz="24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131605"/>
              </p:ext>
            </p:extLst>
          </p:nvPr>
        </p:nvGraphicFramePr>
        <p:xfrm>
          <a:off x="833509" y="3613881"/>
          <a:ext cx="457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r:id="rId7" imgW="2286000" imgH="431800" progId="Equation.DSMT4">
                  <p:embed/>
                </p:oleObj>
              </mc:Choice>
              <mc:Fallback>
                <p:oleObj r:id="rId7" imgW="2286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613881"/>
                        <a:ext cx="4572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50501"/>
              </p:ext>
            </p:extLst>
          </p:nvPr>
        </p:nvGraphicFramePr>
        <p:xfrm>
          <a:off x="6732240" y="3677381"/>
          <a:ext cx="121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" r:id="rId9" imgW="609600" imgH="368300" progId="Equation.DSMT4">
                  <p:embed/>
                </p:oleObj>
              </mc:Choice>
              <mc:Fallback>
                <p:oleObj r:id="rId9" imgW="6096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677381"/>
                        <a:ext cx="1219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4"/>
          <p:cNvSpPr txBox="1">
            <a:spLocks/>
          </p:cNvSpPr>
          <p:nvPr/>
        </p:nvSpPr>
        <p:spPr>
          <a:xfrm>
            <a:off x="5199945" y="3754755"/>
            <a:ext cx="1737859" cy="48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l-GR" sz="2400" dirty="0" smtClean="0"/>
              <a:t>διότι</a:t>
            </a:r>
            <a:endParaRPr lang="en-US" sz="2400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470506" y="4570344"/>
            <a:ext cx="1725230" cy="48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Όρος 3</a:t>
            </a:r>
            <a:r>
              <a:rPr lang="el-GR" sz="2400" baseline="30000" dirty="0" smtClean="0"/>
              <a:t>ος</a:t>
            </a:r>
            <a:endParaRPr lang="el-GR" sz="24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65833"/>
              </p:ext>
            </p:extLst>
          </p:nvPr>
        </p:nvGraphicFramePr>
        <p:xfrm>
          <a:off x="833509" y="5058685"/>
          <a:ext cx="2538898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" r:id="rId11" imgW="1269449" imgH="431613" progId="Equation.DSMT4">
                  <p:embed/>
                </p:oleObj>
              </mc:Choice>
              <mc:Fallback>
                <p:oleObj r:id="rId11" imgW="1269449" imgH="4316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5058685"/>
                        <a:ext cx="2538898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4"/>
          <p:cNvSpPr txBox="1">
            <a:spLocks/>
          </p:cNvSpPr>
          <p:nvPr/>
        </p:nvSpPr>
        <p:spPr>
          <a:xfrm>
            <a:off x="4572000" y="4574156"/>
            <a:ext cx="1725230" cy="48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Όρος 4</a:t>
            </a:r>
            <a:r>
              <a:rPr lang="el-GR" sz="2400" baseline="30000" dirty="0" smtClean="0"/>
              <a:t>ος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410777"/>
              </p:ext>
            </p:extLst>
          </p:nvPr>
        </p:nvGraphicFramePr>
        <p:xfrm>
          <a:off x="4970499" y="5058498"/>
          <a:ext cx="332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r:id="rId13" imgW="1663700" imgH="431800" progId="Equation.DSMT4">
                  <p:embed/>
                </p:oleObj>
              </mc:Choice>
              <mc:Fallback>
                <p:oleObj r:id="rId13" imgW="16637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99" y="5058498"/>
                        <a:ext cx="3327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6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(5/9)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δύο πίνακες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r>
                  <a:rPr lang="el-GR" sz="2400" dirty="0" smtClean="0"/>
                  <a:t> κα</a:t>
                </a:r>
                <a:r>
                  <a:rPr lang="el-GR" sz="2400" dirty="0"/>
                  <a:t>ι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sz="2400" i="1" dirty="0" smtClean="0"/>
                  <a:t> </a:t>
                </a:r>
                <a:r>
                  <a:rPr lang="el-GR" sz="2400" dirty="0"/>
                  <a:t>ι</a:t>
                </a:r>
                <a:r>
                  <a:rPr lang="el-GR" sz="2400" dirty="0" smtClean="0"/>
                  <a:t>σχύει ότι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 smtClean="0"/>
              </a:p>
              <a:p>
                <a:r>
                  <a:rPr lang="el-GR" sz="2400" dirty="0" smtClean="0"/>
                  <a:t>Για δύο διανύσματα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ισχύει ότι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008112"/>
              </a:xfrm>
              <a:blipFill rotWithShape="0">
                <a:blip r:embed="rId5"/>
                <a:stretch>
                  <a:fillRect l="-963" t="-4819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072708"/>
              </p:ext>
            </p:extLst>
          </p:nvPr>
        </p:nvGraphicFramePr>
        <p:xfrm>
          <a:off x="833509" y="2564905"/>
          <a:ext cx="39116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r:id="rId6" imgW="1955800" imgH="1358900" progId="Equation.DSMT4">
                  <p:embed/>
                </p:oleObj>
              </mc:Choice>
              <mc:Fallback>
                <p:oleObj r:id="rId6" imgW="1955800" imgH="1358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564905"/>
                        <a:ext cx="3911600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777098"/>
              </p:ext>
            </p:extLst>
          </p:nvPr>
        </p:nvGraphicFramePr>
        <p:xfrm>
          <a:off x="833509" y="5487348"/>
          <a:ext cx="1523338" cy="73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r:id="rId8" imgW="761669" imgH="368140" progId="Equation.DSMT4">
                  <p:embed/>
                </p:oleObj>
              </mc:Choice>
              <mc:Fallback>
                <p:oleObj r:id="rId8" imgW="761669" imgH="3681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5487348"/>
                        <a:ext cx="1523338" cy="736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Εξαγωγή δυναμικών εξισώσεων σε ρομποτικούς βραχίονες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(6/9)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Πλήρης μορφή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67049"/>
              </p:ext>
            </p:extLst>
          </p:nvPr>
        </p:nvGraphicFramePr>
        <p:xfrm>
          <a:off x="839621" y="2171804"/>
          <a:ext cx="3962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r:id="rId6" imgW="1981200" imgH="914400" progId="Equation.DSMT4">
                  <p:embed/>
                </p:oleObj>
              </mc:Choice>
              <mc:Fallback>
                <p:oleObj r:id="rId6" imgW="19812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21" y="2171804"/>
                        <a:ext cx="39624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38589"/>
              </p:ext>
            </p:extLst>
          </p:nvPr>
        </p:nvGraphicFramePr>
        <p:xfrm>
          <a:off x="5244762" y="2375004"/>
          <a:ext cx="3276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r:id="rId8" imgW="1638300" imgH="711200" progId="Equation.DSMT4">
                  <p:embed/>
                </p:oleObj>
              </mc:Choice>
              <mc:Fallback>
                <p:oleObj r:id="rId8" imgW="16383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762" y="2375004"/>
                        <a:ext cx="32766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4"/>
          <p:cNvSpPr txBox="1">
            <a:spLocks/>
          </p:cNvSpPr>
          <p:nvPr/>
        </p:nvSpPr>
        <p:spPr>
          <a:xfrm>
            <a:off x="457200" y="407617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Με αντικατάσταση έχουμε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73881"/>
              </p:ext>
            </p:extLst>
          </p:nvPr>
        </p:nvGraphicFramePr>
        <p:xfrm>
          <a:off x="4406926" y="3934675"/>
          <a:ext cx="1675672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r:id="rId10" imgW="837836" imgH="393529" progId="Equation.DSMT4">
                  <p:embed/>
                </p:oleObj>
              </mc:Choice>
              <mc:Fallback>
                <p:oleObj r:id="rId10" imgW="8378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26" y="3934675"/>
                        <a:ext cx="1675672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985845"/>
              </p:ext>
            </p:extLst>
          </p:nvPr>
        </p:nvGraphicFramePr>
        <p:xfrm>
          <a:off x="1282726" y="4712085"/>
          <a:ext cx="6248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r:id="rId12" imgW="3124200" imgH="914400" progId="Equation.DSMT4">
                  <p:embed/>
                </p:oleObj>
              </mc:Choice>
              <mc:Fallback>
                <p:oleObj r:id="rId12" imgW="3124200" imgH="914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26" y="4712085"/>
                        <a:ext cx="62484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9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(7/9)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ολική κινητική ενέργεια δίνεται από τη σχέση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421906"/>
              </p:ext>
            </p:extLst>
          </p:nvPr>
        </p:nvGraphicFramePr>
        <p:xfrm>
          <a:off x="3156556" y="2060848"/>
          <a:ext cx="284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5" imgW="1422400" imgH="393700" progId="Equation.DSMT4">
                  <p:embed/>
                </p:oleObj>
              </mc:Choice>
              <mc:Fallback>
                <p:oleObj r:id="rId5" imgW="14224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56" y="2060848"/>
                        <a:ext cx="284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70506" y="2848248"/>
                <a:ext cx="8229600" cy="3389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Το τριπλό γινόμενο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sup>
                    </m:sSup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𝛪𝜔</m:t>
                    </m:r>
                  </m:oMath>
                </a14:m>
                <a:r>
                  <a:rPr lang="el-GR" sz="2400" i="1" dirty="0" smtClean="0"/>
                  <a:t> </a:t>
                </a:r>
                <a:r>
                  <a:rPr lang="el-GR" sz="2400" dirty="0" smtClean="0"/>
                  <a:t>είναι το ίδιο για κάθε σύστημα συντεταγμένων και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𝛪</m:t>
                    </m:r>
                  </m:oMath>
                </a14:m>
                <a:r>
                  <a:rPr lang="el-GR" sz="2400" i="1" dirty="0" smtClean="0"/>
                  <a:t> </a:t>
                </a:r>
                <a:r>
                  <a:rPr lang="el-GR" sz="2400" dirty="0" smtClean="0"/>
                  <a:t>εκφράζεται στο σύστημα συντεταγμένων του αντικειμένου</a:t>
                </a:r>
              </a:p>
              <a:p>
                <a:r>
                  <a:rPr lang="el-GR" sz="2400" dirty="0" smtClean="0"/>
                  <a:t>Η γωνιακή ταχύτητα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2400" dirty="0" smtClean="0"/>
                  <a:t> πρέπει να εκφραστεί στο ίδιο σύστημα και ισχύει ότι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όπου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ο πίνακας μετατροπής από το σύστημα συντεταγμένων του αντικειμένου στο σύστημα συντεταγμένων του κέντρου μάζας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2848248"/>
                <a:ext cx="8229600" cy="3389063"/>
              </a:xfrm>
              <a:prstGeom prst="rect">
                <a:avLst/>
              </a:prstGeom>
              <a:blipFill rotWithShape="0">
                <a:blip r:embed="rId7"/>
                <a:stretch>
                  <a:fillRect l="-963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7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(8/9)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Με τις κατάλληλες Ιακωβιανές μήτρες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sz="2400" dirty="0" smtClean="0"/>
                  <a:t>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843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919592"/>
              </p:ext>
            </p:extLst>
          </p:nvPr>
        </p:nvGraphicFramePr>
        <p:xfrm>
          <a:off x="1992483" y="2212699"/>
          <a:ext cx="162489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r:id="rId6" imgW="812447" imgH="241195" progId="Equation.DSMT4">
                  <p:embed/>
                </p:oleObj>
              </mc:Choice>
              <mc:Fallback>
                <p:oleObj r:id="rId6" imgW="812447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483" y="2212699"/>
                        <a:ext cx="1624894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64187"/>
              </p:ext>
            </p:extLst>
          </p:nvPr>
        </p:nvGraphicFramePr>
        <p:xfrm>
          <a:off x="5004048" y="2200004"/>
          <a:ext cx="233578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r:id="rId8" imgW="1167893" imgH="253890" progId="Equation.DSMT4">
                  <p:embed/>
                </p:oleObj>
              </mc:Choice>
              <mc:Fallback>
                <p:oleObj r:id="rId8" imgW="1167893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00004"/>
                        <a:ext cx="2335786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37255"/>
              </p:ext>
            </p:extLst>
          </p:nvPr>
        </p:nvGraphicFramePr>
        <p:xfrm>
          <a:off x="813701" y="3357140"/>
          <a:ext cx="754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r:id="rId10" imgW="3771900" imgH="431800" progId="Equation.DSMT4">
                  <p:embed/>
                </p:oleObj>
              </mc:Choice>
              <mc:Fallback>
                <p:oleObj r:id="rId10" imgW="37719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01" y="3357140"/>
                        <a:ext cx="7543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94263"/>
              </p:ext>
            </p:extLst>
          </p:nvPr>
        </p:nvGraphicFramePr>
        <p:xfrm>
          <a:off x="3608125" y="4434390"/>
          <a:ext cx="1954952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r:id="rId12" imgW="977476" imgH="393529" progId="Equation.DSMT4">
                  <p:embed/>
                </p:oleObj>
              </mc:Choice>
              <mc:Fallback>
                <p:oleObj r:id="rId12" imgW="977476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125" y="4434390"/>
                        <a:ext cx="1954952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4"/>
          <p:cNvSpPr txBox="1">
            <a:spLocks/>
          </p:cNvSpPr>
          <p:nvPr/>
        </p:nvSpPr>
        <p:spPr>
          <a:xfrm>
            <a:off x="488810" y="285308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ολική κινητική ενέργεια δίνεται ως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7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Κινητική και δυναμική </a:t>
            </a:r>
            <a:r>
              <a:rPr lang="el-GR" dirty="0"/>
              <a:t>ενέργεια </a:t>
            </a:r>
            <a:r>
              <a:rPr lang="el-GR" dirty="0" smtClean="0"/>
              <a:t>(9/9)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το στοιχειώδες σωματίδιο που βρίσκεται στο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πάνω στο αντικείμενο η δυναμική ενέργεια είναι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𝑟𝑑𝑚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Η ολική δυναμική ενέργεια δίνεται από τη σχέση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  <a:blipFill rotWithShape="0">
                <a:blip r:embed="rId5"/>
                <a:stretch>
                  <a:fillRect l="-963" t="-3376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554582"/>
              </p:ext>
            </p:extLst>
          </p:nvPr>
        </p:nvGraphicFramePr>
        <p:xfrm>
          <a:off x="2699792" y="3136108"/>
          <a:ext cx="3962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r:id="rId6" imgW="1981200" imgH="368300" progId="Equation.DSMT4">
                  <p:embed/>
                </p:oleObj>
              </mc:Choice>
              <mc:Fallback>
                <p:oleObj r:id="rId6" imgW="19812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136108"/>
                        <a:ext cx="3962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9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(</a:t>
            </a:r>
            <a:r>
              <a:rPr lang="el-GR" dirty="0" smtClean="0"/>
              <a:t>1/8)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302433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ένα ρομποτικό βραχίονα ισχύει ότι η κινητική ενέργεια είναι τετραγωνική συνάρτηση του διανύσματος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η δυναμική ενέργεια είναι ανεξάρτητη του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Ο πίνακας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καλείται πίνακας αδράνειας και είναι συμμετρικός και θετικά ορισμένος για κάθε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Οι εξισώσεις </a:t>
                </a:r>
                <a:r>
                  <a:rPr lang="en-US" sz="2400" dirty="0" smtClean="0"/>
                  <a:t>Euler-Lagrange </a:t>
                </a:r>
                <a:r>
                  <a:rPr lang="el-GR" sz="2400" dirty="0" smtClean="0"/>
                  <a:t>για ένα ρομποτικό σύστημα παράγονται ως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3024336"/>
              </a:xfrm>
              <a:blipFill rotWithShape="0">
                <a:blip r:embed="rId5"/>
                <a:stretch>
                  <a:fillRect l="-963" t="-1613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32174"/>
              </p:ext>
            </p:extLst>
          </p:nvPr>
        </p:nvGraphicFramePr>
        <p:xfrm>
          <a:off x="2371859" y="4576957"/>
          <a:ext cx="4064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r:id="rId6" imgW="2032000" imgH="444500" progId="Equation.DSMT4">
                  <p:embed/>
                </p:oleObj>
              </mc:Choice>
              <mc:Fallback>
                <p:oleObj r:id="rId6" imgW="20320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859" y="4576957"/>
                        <a:ext cx="40640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533745"/>
              </p:ext>
            </p:extLst>
          </p:nvPr>
        </p:nvGraphicFramePr>
        <p:xfrm>
          <a:off x="2371859" y="5450608"/>
          <a:ext cx="424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r:id="rId8" imgW="2120900" imgH="431800" progId="Equation.DSMT4">
                  <p:embed/>
                </p:oleObj>
              </mc:Choice>
              <mc:Fallback>
                <p:oleObj r:id="rId8" imgW="21209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859" y="5450608"/>
                        <a:ext cx="4241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1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</a:t>
            </a:r>
            <a:r>
              <a:rPr lang="el-GR" dirty="0" smtClean="0"/>
              <a:t>(2/8)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520191"/>
              </p:ext>
            </p:extLst>
          </p:nvPr>
        </p:nvGraphicFramePr>
        <p:xfrm>
          <a:off x="563098" y="1417638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r:id="rId5" imgW="1117600" imgH="431800" progId="Equation.DSMT4">
                  <p:embed/>
                </p:oleObj>
              </mc:Choice>
              <mc:Fallback>
                <p:oleObj r:id="rId5" imgW="11176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98" y="1417638"/>
                        <a:ext cx="2235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99695"/>
              </p:ext>
            </p:extLst>
          </p:nvPr>
        </p:nvGraphicFramePr>
        <p:xfrm>
          <a:off x="568426" y="2560638"/>
          <a:ext cx="4546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r:id="rId7" imgW="2273300" imgH="914400" progId="Equation.DSMT4">
                  <p:embed/>
                </p:oleObj>
              </mc:Choice>
              <mc:Fallback>
                <p:oleObj r:id="rId7" imgW="22733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26" y="2560638"/>
                        <a:ext cx="45466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72291"/>
              </p:ext>
            </p:extLst>
          </p:nvPr>
        </p:nvGraphicFramePr>
        <p:xfrm>
          <a:off x="563098" y="4668838"/>
          <a:ext cx="325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r:id="rId9" imgW="1625600" imgH="457200" progId="Equation.DSMT4">
                  <p:embed/>
                </p:oleObj>
              </mc:Choice>
              <mc:Fallback>
                <p:oleObj r:id="rId9" imgW="1625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98" y="4668838"/>
                        <a:ext cx="3251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0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</a:t>
            </a:r>
            <a:r>
              <a:rPr lang="el-GR" dirty="0" smtClean="0"/>
              <a:t>(3/8)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279015"/>
              </p:ext>
            </p:extLst>
          </p:nvPr>
        </p:nvGraphicFramePr>
        <p:xfrm>
          <a:off x="838477" y="1417638"/>
          <a:ext cx="579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9" r:id="rId5" imgW="2895600" imgH="482600" progId="Equation.DSMT4">
                  <p:embed/>
                </p:oleObj>
              </mc:Choice>
              <mc:Fallback>
                <p:oleObj r:id="rId5" imgW="28956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77" y="1417638"/>
                        <a:ext cx="5791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4773"/>
              </p:ext>
            </p:extLst>
          </p:nvPr>
        </p:nvGraphicFramePr>
        <p:xfrm>
          <a:off x="7152922" y="1697126"/>
          <a:ext cx="132022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0" r:id="rId7" imgW="660113" imgH="203112" progId="Equation.DSMT4">
                  <p:embed/>
                </p:oleObj>
              </mc:Choice>
              <mc:Fallback>
                <p:oleObj r:id="rId7" imgW="66011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922" y="1697126"/>
                        <a:ext cx="132022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598399"/>
              </p:ext>
            </p:extLst>
          </p:nvPr>
        </p:nvGraphicFramePr>
        <p:xfrm>
          <a:off x="833509" y="2799289"/>
          <a:ext cx="492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r:id="rId9" imgW="2463800" imgH="508000" progId="Equation.DSMT4">
                  <p:embed/>
                </p:oleObj>
              </mc:Choice>
              <mc:Fallback>
                <p:oleObj r:id="rId9" imgW="24638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799289"/>
                        <a:ext cx="4927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73749"/>
              </p:ext>
            </p:extLst>
          </p:nvPr>
        </p:nvGraphicFramePr>
        <p:xfrm>
          <a:off x="833509" y="4231740"/>
          <a:ext cx="670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r:id="rId11" imgW="3352800" imgH="508000" progId="Equation.DSMT4">
                  <p:embed/>
                </p:oleObj>
              </mc:Choice>
              <mc:Fallback>
                <p:oleObj r:id="rId11" imgW="33528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4231740"/>
                        <a:ext cx="6705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</a:t>
            </a:r>
            <a:r>
              <a:rPr lang="el-GR" dirty="0" smtClean="0"/>
              <a:t>(4/8)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Ορίζουμε τα σύμβολα </a:t>
            </a:r>
            <a:r>
              <a:rPr lang="en-US" sz="2400" dirty="0" smtClean="0"/>
              <a:t>Cristoffel </a:t>
            </a:r>
            <a:r>
              <a:rPr lang="el-GR" sz="2400" dirty="0" smtClean="0"/>
              <a:t>ως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52885"/>
              </p:ext>
            </p:extLst>
          </p:nvPr>
        </p:nvGraphicFramePr>
        <p:xfrm>
          <a:off x="2844800" y="2060849"/>
          <a:ext cx="345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r:id="rId5" imgW="1727200" imgH="508000" progId="Equation.DSMT4">
                  <p:embed/>
                </p:oleObj>
              </mc:Choice>
              <mc:Fallback>
                <p:oleObj r:id="rId5" imgW="17272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060849"/>
                        <a:ext cx="34544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22244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Ορίζουμε</a:t>
            </a:r>
            <a:r>
              <a:rPr lang="en-US" sz="2400" dirty="0" smtClean="0"/>
              <a:t> </a:t>
            </a:r>
            <a:r>
              <a:rPr lang="el-GR" sz="2400" dirty="0" smtClean="0"/>
              <a:t>την ποσότητα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66794"/>
              </p:ext>
            </p:extLst>
          </p:nvPr>
        </p:nvGraphicFramePr>
        <p:xfrm>
          <a:off x="3915968" y="3730027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r:id="rId7" imgW="571252" imgH="431613" progId="Equation.DSMT4">
                  <p:embed/>
                </p:oleObj>
              </mc:Choice>
              <mc:Fallback>
                <p:oleObj r:id="rId7" imgW="571252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968" y="3730027"/>
                        <a:ext cx="1142504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470506" y="461892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Οι εξισώσεις </a:t>
            </a:r>
            <a:r>
              <a:rPr lang="en-US" sz="2400" dirty="0" smtClean="0"/>
              <a:t>Euler-Lagrange </a:t>
            </a:r>
            <a:r>
              <a:rPr lang="el-GR" sz="2400" dirty="0" smtClean="0"/>
              <a:t>γράφονται ως</a:t>
            </a:r>
            <a:endParaRPr lang="en-US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54075"/>
              </p:ext>
            </p:extLst>
          </p:nvPr>
        </p:nvGraphicFramePr>
        <p:xfrm>
          <a:off x="1691680" y="5421816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r:id="rId9" imgW="3136900" imgH="355600" progId="Equation.DSMT4">
                  <p:embed/>
                </p:oleObj>
              </mc:Choice>
              <mc:Fallback>
                <p:oleObj r:id="rId9" imgW="3136900" imgH="3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421816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6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</a:t>
            </a:r>
            <a:r>
              <a:rPr lang="el-GR" dirty="0" smtClean="0"/>
              <a:t>(5/8)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872208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Οι όροι που περιέχουν γινόμενο του τύπου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λέγονται </a:t>
                </a:r>
                <a:r>
                  <a:rPr lang="en-US" sz="2400" dirty="0" smtClean="0"/>
                  <a:t>centrifugal </a:t>
                </a:r>
                <a:r>
                  <a:rPr lang="el-GR" sz="2400" dirty="0" smtClean="0"/>
                  <a:t>και οι όροι που περιέχουν γινόμενο του τύπου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λέγονται </a:t>
                </a:r>
                <a:r>
                  <a:rPr lang="en-US" sz="2400" dirty="0" smtClean="0"/>
                  <a:t>Coriolis</a:t>
                </a:r>
              </a:p>
              <a:p>
                <a:r>
                  <a:rPr lang="el-GR" sz="2400" dirty="0" smtClean="0"/>
                  <a:t>Οι εξισώσεις </a:t>
                </a:r>
                <a:r>
                  <a:rPr lang="en-US" sz="2400" dirty="0" smtClean="0"/>
                  <a:t>Euler-Lagrange </a:t>
                </a:r>
                <a:r>
                  <a:rPr lang="el-GR" sz="2400" dirty="0" smtClean="0"/>
                  <a:t>γράφονται σε μορφή πίνακα ως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872208"/>
              </a:xfrm>
              <a:blipFill rotWithShape="0">
                <a:blip r:embed="rId5"/>
                <a:stretch>
                  <a:fillRect l="-963" t="-1623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57624"/>
              </p:ext>
            </p:extLst>
          </p:nvPr>
        </p:nvGraphicFramePr>
        <p:xfrm>
          <a:off x="2852505" y="3554231"/>
          <a:ext cx="3452902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r:id="rId6" imgW="1726451" imgH="203112" progId="Equation.DSMT4">
                  <p:embed/>
                </p:oleObj>
              </mc:Choice>
              <mc:Fallback>
                <p:oleObj r:id="rId6" imgW="1726451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505" y="3554231"/>
                        <a:ext cx="3452902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896038"/>
              </p:ext>
            </p:extLst>
          </p:nvPr>
        </p:nvGraphicFramePr>
        <p:xfrm>
          <a:off x="1810356" y="4214201"/>
          <a:ext cx="5537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r:id="rId8" imgW="2768600" imgH="508000" progId="Equation.DSMT4">
                  <p:embed/>
                </p:oleObj>
              </mc:Choice>
              <mc:Fallback>
                <p:oleObj r:id="rId8" imgW="27686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356" y="4214201"/>
                        <a:ext cx="5537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3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</a:t>
            </a:r>
            <a:r>
              <a:rPr lang="el-GR" dirty="0" smtClean="0"/>
              <a:t>(6/8)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4"/>
                <a:ext cx="8229600" cy="2736302"/>
              </a:xfrm>
            </p:spPr>
            <p:txBody>
              <a:bodyPr>
                <a:noAutofit/>
              </a:bodyPr>
              <a:lstStyle/>
              <a:p>
                <a:r>
                  <a:rPr lang="el-GR" sz="2400" b="1" dirty="0" smtClean="0"/>
                  <a:t>Θεώρημα:</a:t>
                </a:r>
                <a:r>
                  <a:rPr lang="el-GR" sz="2400" dirty="0" smtClean="0"/>
                  <a:t> Ο πίνακας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l-GR" sz="2400" dirty="0" smtClean="0"/>
                  <a:t> είναι </a:t>
                </a:r>
                <a:r>
                  <a:rPr lang="en-US" sz="2400" dirty="0" smtClean="0"/>
                  <a:t>skew symmetric, </a:t>
                </a:r>
                <a:r>
                  <a:rPr lang="el-GR" sz="2400" dirty="0" smtClean="0"/>
                  <a:t>το οποίο σημαίνει ότι τα στοιχεία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ικανοποιούν τη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b="1" dirty="0" smtClean="0"/>
                  <a:t>Απόδειξη:</a:t>
                </a:r>
              </a:p>
              <a:p>
                <a:pPr lvl="1"/>
                <a:r>
                  <a:rPr lang="el-GR" sz="2000" dirty="0" smtClean="0"/>
                  <a:t>Δεδομένου του πίνακα αδράνειας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το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στοιχείο του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l-GR" sz="2000" dirty="0" smtClean="0"/>
                  <a:t> δίνεται από τον διαδοχικό κανόνα ως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4"/>
                <a:ext cx="8229600" cy="2736302"/>
              </a:xfrm>
              <a:blipFill rotWithShape="0">
                <a:blip r:embed="rId5"/>
                <a:stretch>
                  <a:fillRect l="-963" t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145875"/>
              </p:ext>
            </p:extLst>
          </p:nvPr>
        </p:nvGraphicFramePr>
        <p:xfrm>
          <a:off x="3664556" y="4293096"/>
          <a:ext cx="182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r:id="rId6" imgW="914400" imgH="457200" progId="Equation.DSMT4">
                  <p:embed/>
                </p:oleObj>
              </mc:Choice>
              <mc:Fallback>
                <p:oleObj r:id="rId6" imgW="914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556" y="4293096"/>
                        <a:ext cx="1828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3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Εξισώσεις </a:t>
            </a:r>
            <a:r>
              <a:rPr lang="el-GR" dirty="0" smtClean="0"/>
              <a:t>Euler-Lagrange</a:t>
            </a:r>
          </a:p>
          <a:p>
            <a:r>
              <a:rPr lang="el-GR" dirty="0" smtClean="0"/>
              <a:t>Κινητική </a:t>
            </a:r>
            <a:r>
              <a:rPr lang="el-GR" dirty="0"/>
              <a:t>και δυναμική </a:t>
            </a:r>
            <a:r>
              <a:rPr lang="el-GR" dirty="0" smtClean="0"/>
              <a:t>ενέργεια</a:t>
            </a:r>
          </a:p>
          <a:p>
            <a:r>
              <a:rPr lang="el-GR" dirty="0"/>
              <a:t>Δ</a:t>
            </a:r>
            <a:r>
              <a:rPr lang="el-GR" dirty="0" smtClean="0"/>
              <a:t>υναμικές </a:t>
            </a:r>
            <a:r>
              <a:rPr lang="el-GR" dirty="0"/>
              <a:t>εξισώσεις </a:t>
            </a:r>
            <a:r>
              <a:rPr lang="el-GR" dirty="0" smtClean="0"/>
              <a:t>κίνησης</a:t>
            </a:r>
            <a:endParaRPr lang="el-GR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</a:t>
            </a:r>
            <a:r>
              <a:rPr lang="el-GR" dirty="0" smtClean="0"/>
              <a:t>(7/8)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4"/>
                <a:ext cx="8229600" cy="1080118"/>
              </a:xfrm>
            </p:spPr>
            <p:txBody>
              <a:bodyPr>
                <a:normAutofit/>
              </a:bodyPr>
              <a:lstStyle/>
              <a:p>
                <a:r>
                  <a:rPr lang="el-GR" sz="2400" b="1" dirty="0" smtClean="0"/>
                  <a:t>Απόδειξη:</a:t>
                </a:r>
              </a:p>
              <a:p>
                <a:pPr lvl="1"/>
                <a:r>
                  <a:rPr lang="el-GR" sz="2000" dirty="0"/>
                  <a:t>Επομένως το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στοιχείο του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δίνεται ως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4"/>
                <a:ext cx="8229600" cy="1080118"/>
              </a:xfrm>
              <a:blipFill rotWithShape="0">
                <a:blip r:embed="rId5"/>
                <a:stretch>
                  <a:fillRect l="-963" t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022176"/>
              </p:ext>
            </p:extLst>
          </p:nvPr>
        </p:nvGraphicFramePr>
        <p:xfrm>
          <a:off x="1477320" y="2533259"/>
          <a:ext cx="60198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r:id="rId6" imgW="3009900" imgH="1041400" progId="Equation.DSMT4">
                  <p:embed/>
                </p:oleObj>
              </mc:Choice>
              <mc:Fallback>
                <p:oleObj r:id="rId6" imgW="30099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320" y="2533259"/>
                        <a:ext cx="60198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/>
              <p:cNvSpPr txBox="1">
                <a:spLocks/>
              </p:cNvSpPr>
              <p:nvPr/>
            </p:nvSpPr>
            <p:spPr>
              <a:xfrm>
                <a:off x="458376" y="4727059"/>
                <a:ext cx="8229600" cy="1080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l-GR" sz="2000" dirty="0" smtClean="0"/>
                  <a:t>Εφόσον ο πίνακας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συμμετρικός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συνεπάγεται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l-GR" sz="20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το οποίο και θέλαμε να αποδείξουμε</a:t>
                </a:r>
                <a:endParaRPr lang="el-GR" sz="2000" dirty="0"/>
              </a:p>
            </p:txBody>
          </p:sp>
        </mc:Choice>
        <mc:Fallback xmlns="">
          <p:sp>
            <p:nvSpPr>
              <p:cNvPr id="1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76" y="4727059"/>
                <a:ext cx="8229600" cy="1080118"/>
              </a:xfrm>
              <a:prstGeom prst="rect">
                <a:avLst/>
              </a:prstGeom>
              <a:blipFill rotWithShape="0">
                <a:blip r:embed="rId8"/>
                <a:stretch>
                  <a:fillRect t="-224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7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εξισώσεις </a:t>
            </a:r>
            <a:r>
              <a:rPr lang="el-GR" dirty="0"/>
              <a:t>κίνησης </a:t>
            </a:r>
            <a:r>
              <a:rPr lang="el-GR" dirty="0" smtClean="0"/>
              <a:t>(8/8)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Ειδική περίπτωση έχουμε όταν ο πίνακας αδράνειας είναι διαγώνιος και ανεξάρτητος από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Στην περίπτωση αυτή η ποσότητα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μη μηδενική μόνο όταν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οπότε και λαμβάνουμε την αποζευγμένη μορφή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424517"/>
              </p:ext>
            </p:extLst>
          </p:nvPr>
        </p:nvGraphicFramePr>
        <p:xfrm>
          <a:off x="2750156" y="3487920"/>
          <a:ext cx="365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r:id="rId6" imgW="1828800" imgH="228600" progId="Equation.DSMT4">
                  <p:embed/>
                </p:oleObj>
              </mc:Choice>
              <mc:Fallback>
                <p:oleObj r:id="rId6" imgW="1828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156" y="3487920"/>
                        <a:ext cx="3657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/>
              <a:t>6.1 (</a:t>
            </a:r>
            <a:r>
              <a:rPr lang="el-GR" dirty="0" smtClean="0"/>
              <a:t>1/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το ρομπότ του παρακάτω σχήματος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32" y="2045952"/>
            <a:ext cx="4337375" cy="3969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3968" y="4653136"/>
            <a:ext cx="4409788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1: Ρομπότ 2 βαθμών ελευθερίας με πρισματικούς συνδέσμους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808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/>
              <a:t>6.1 </a:t>
            </a:r>
            <a:r>
              <a:rPr lang="el-GR" dirty="0" smtClean="0"/>
              <a:t>(2/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ρομπότ αποτελείται από 2 βραχίονες και 2 πρισματικούς συνδέσμους με μάζες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αντίστοιχα</a:t>
                </a:r>
              </a:p>
              <a:p>
                <a:r>
                  <a:rPr lang="el-GR" sz="2400" dirty="0" smtClean="0"/>
                  <a:t>Οι μετατοπίσεις των δύο συνδέσμων συμβολίζονται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αντίστοιχα</a:t>
                </a:r>
              </a:p>
              <a:p>
                <a:r>
                  <a:rPr lang="el-GR" sz="2400" dirty="0" smtClean="0"/>
                  <a:t>Η δυναμική ενέργεια είναι συνάρτηση μόνο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Η Ιακωβιανή της γωνιακής ταχύτητας είναι μηδενική εφόσον έχουμε μόνο πρισματικούς συνδέσμους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/>
              <a:t>6.1 </a:t>
            </a:r>
            <a:r>
              <a:rPr lang="el-GR" dirty="0" smtClean="0"/>
              <a:t>(3/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ταχύτητες των κέντρων μάζας των βραχιόνων δίνονται ως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32371"/>
              </p:ext>
            </p:extLst>
          </p:nvPr>
        </p:nvGraphicFramePr>
        <p:xfrm>
          <a:off x="905878" y="2203618"/>
          <a:ext cx="126945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" r:id="rId5" imgW="634725" imgH="241195" progId="Equation.DSMT4">
                  <p:embed/>
                </p:oleObj>
              </mc:Choice>
              <mc:Fallback>
                <p:oleObj r:id="rId5" imgW="63472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78" y="2203618"/>
                        <a:ext cx="1269450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463145"/>
              </p:ext>
            </p:extLst>
          </p:nvPr>
        </p:nvGraphicFramePr>
        <p:xfrm>
          <a:off x="905878" y="2825162"/>
          <a:ext cx="307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r:id="rId7" imgW="1536700" imgH="711200" progId="Equation.DSMT4">
                  <p:embed/>
                </p:oleObj>
              </mc:Choice>
              <mc:Fallback>
                <p:oleObj r:id="rId7" imgW="15367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78" y="2825162"/>
                        <a:ext cx="307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72114"/>
              </p:ext>
            </p:extLst>
          </p:nvPr>
        </p:nvGraphicFramePr>
        <p:xfrm>
          <a:off x="905878" y="4391477"/>
          <a:ext cx="132022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5" r:id="rId9" imgW="660113" imgH="241195" progId="Equation.DSMT4">
                  <p:embed/>
                </p:oleObj>
              </mc:Choice>
              <mc:Fallback>
                <p:oleObj r:id="rId9" imgW="660113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78" y="4391477"/>
                        <a:ext cx="1320226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45933"/>
              </p:ext>
            </p:extLst>
          </p:nvPr>
        </p:nvGraphicFramePr>
        <p:xfrm>
          <a:off x="905878" y="5009453"/>
          <a:ext cx="1676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6" r:id="rId11" imgW="838200" imgH="711200" progId="Equation.DSMT4">
                  <p:embed/>
                </p:oleObj>
              </mc:Choice>
              <mc:Fallback>
                <p:oleObj r:id="rId11" imgW="8382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78" y="5009453"/>
                        <a:ext cx="1676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4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/>
              <a:t>6.1 </a:t>
            </a:r>
            <a:r>
              <a:rPr lang="el-GR" dirty="0" smtClean="0"/>
              <a:t>(4/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κινητική ενέργεια δίνεται ως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468279"/>
              </p:ext>
            </p:extLst>
          </p:nvPr>
        </p:nvGraphicFramePr>
        <p:xfrm>
          <a:off x="842693" y="2221867"/>
          <a:ext cx="414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r:id="rId5" imgW="2070100" imgH="393700" progId="Equation.DSMT4">
                  <p:embed/>
                </p:oleObj>
              </mc:Choice>
              <mc:Fallback>
                <p:oleObj r:id="rId5" imgW="20701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93" y="2221867"/>
                        <a:ext cx="4140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91715"/>
              </p:ext>
            </p:extLst>
          </p:nvPr>
        </p:nvGraphicFramePr>
        <p:xfrm>
          <a:off x="833509" y="3170285"/>
          <a:ext cx="243734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r:id="rId7" imgW="1218671" imgH="482391" progId="Equation.DSMT4">
                  <p:embed/>
                </p:oleObj>
              </mc:Choice>
              <mc:Fallback>
                <p:oleObj r:id="rId7" imgW="1218671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170285"/>
                        <a:ext cx="2437342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37470"/>
              </p:ext>
            </p:extLst>
          </p:nvPr>
        </p:nvGraphicFramePr>
        <p:xfrm>
          <a:off x="842693" y="4961159"/>
          <a:ext cx="2132674" cy="43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7" r:id="rId9" imgW="1066337" imgH="215806" progId="Equation.DSMT4">
                  <p:embed/>
                </p:oleObj>
              </mc:Choice>
              <mc:Fallback>
                <p:oleObj r:id="rId9" imgW="1066337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93" y="4961159"/>
                        <a:ext cx="2132674" cy="43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4"/>
          <p:cNvSpPr txBox="1">
            <a:spLocks/>
          </p:cNvSpPr>
          <p:nvPr/>
        </p:nvSpPr>
        <p:spPr>
          <a:xfrm>
            <a:off x="453078" y="4296085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δυναμική ενέργεια δίνεται ως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7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/>
              <a:t>6.1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/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Τα διανύσματα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sz="2400" dirty="0" smtClean="0"/>
                  <a:t> δίνονται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72912"/>
              </p:ext>
            </p:extLst>
          </p:nvPr>
        </p:nvGraphicFramePr>
        <p:xfrm>
          <a:off x="833509" y="2200004"/>
          <a:ext cx="266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r:id="rId6" imgW="1333500" imgH="431800" progId="Equation.DSMT4">
                  <p:embed/>
                </p:oleObj>
              </mc:Choice>
              <mc:Fallback>
                <p:oleObj r:id="rId6" imgW="1333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200004"/>
                        <a:ext cx="2667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82977"/>
              </p:ext>
            </p:extLst>
          </p:nvPr>
        </p:nvGraphicFramePr>
        <p:xfrm>
          <a:off x="833509" y="3202759"/>
          <a:ext cx="157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r:id="rId8" imgW="787400" imgH="431800" progId="Equation.DSMT4">
                  <p:embed/>
                </p:oleObj>
              </mc:Choice>
              <mc:Fallback>
                <p:oleObj r:id="rId8" imgW="7874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202759"/>
                        <a:ext cx="1574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944121"/>
              </p:ext>
            </p:extLst>
          </p:nvPr>
        </p:nvGraphicFramePr>
        <p:xfrm>
          <a:off x="833509" y="4842947"/>
          <a:ext cx="358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r:id="rId10" imgW="1790700" imgH="457200" progId="Equation.DSMT4">
                  <p:embed/>
                </p:oleObj>
              </mc:Choice>
              <mc:Fallback>
                <p:oleObj r:id="rId10" imgW="17907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4842947"/>
                        <a:ext cx="3581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4"/>
          <p:cNvSpPr txBox="1">
            <a:spLocks/>
          </p:cNvSpPr>
          <p:nvPr/>
        </p:nvSpPr>
        <p:spPr>
          <a:xfrm>
            <a:off x="453078" y="420551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Τελικά έχουμε την εξίσωση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6.2</a:t>
            </a:r>
            <a:r>
              <a:rPr lang="en-US" dirty="0" smtClean="0"/>
              <a:t> (1/6)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το ρομπότ του παρακάτω σχήματος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2" y="2145030"/>
            <a:ext cx="4441016" cy="4202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3633" y="5038439"/>
            <a:ext cx="4490123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2: Ρομπότ 2 βαθμών ελευθερίας με περιστροφικούς συνδέσμους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618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6.2</a:t>
            </a:r>
            <a:r>
              <a:rPr lang="en-US" dirty="0"/>
              <a:t> </a:t>
            </a:r>
            <a:r>
              <a:rPr lang="en-US" dirty="0" smtClean="0"/>
              <a:t>(2/6)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Ορίζουμε τις γωνίες των συνδέσμων 1 και 2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Η μάζα και το μήκος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l-GR" sz="2400" dirty="0" smtClean="0"/>
                  <a:t>οστού βραχίονα ορίζονται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αντίστοιχα</a:t>
                </a:r>
              </a:p>
              <a:p>
                <a:r>
                  <a:rPr lang="el-GR" sz="2400" dirty="0" smtClean="0"/>
                  <a:t>Η απόσταση από τον προηγούμενο βραχίονα μέχρι το κέντρο μάζας του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el-GR" sz="2400" dirty="0"/>
                  <a:t>οστού </a:t>
                </a:r>
                <a:r>
                  <a:rPr lang="el-GR" sz="2400" dirty="0" smtClean="0"/>
                  <a:t>βραχίονα ορίζεται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:r>
                  <a:rPr lang="el-GR" sz="2400" dirty="0" smtClean="0"/>
                  <a:t>Η ροπή αδράνειας του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el-GR" sz="2400" dirty="0"/>
                  <a:t>οστού </a:t>
                </a:r>
                <a:r>
                  <a:rPr lang="el-GR" sz="2400" dirty="0" smtClean="0"/>
                  <a:t>βραχίονα γύρω από τον άξονα που είναι κάθετος στην περιστροφική του κίνηση και διέρχεται από το κέντρο μάζας του ορίζεται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𝛪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4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6.2</a:t>
            </a:r>
            <a:r>
              <a:rPr lang="en-US" dirty="0"/>
              <a:t> </a:t>
            </a:r>
            <a:r>
              <a:rPr lang="en-US" dirty="0" smtClean="0"/>
              <a:t>(3/6)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52918"/>
              </p:ext>
            </p:extLst>
          </p:nvPr>
        </p:nvGraphicFramePr>
        <p:xfrm>
          <a:off x="578178" y="2151777"/>
          <a:ext cx="126945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r:id="rId5" imgW="634725" imgH="241195" progId="Equation.DSMT4">
                  <p:embed/>
                </p:oleObj>
              </mc:Choice>
              <mc:Fallback>
                <p:oleObj r:id="rId5" imgW="63472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78" y="2151777"/>
                        <a:ext cx="1269450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3804"/>
              </p:ext>
            </p:extLst>
          </p:nvPr>
        </p:nvGraphicFramePr>
        <p:xfrm>
          <a:off x="2306370" y="1708368"/>
          <a:ext cx="2640454" cy="14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r:id="rId7" imgW="1320227" imgH="710891" progId="Equation.DSMT4">
                  <p:embed/>
                </p:oleObj>
              </mc:Choice>
              <mc:Fallback>
                <p:oleObj r:id="rId7" imgW="1320227" imgH="7108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370" y="1708368"/>
                        <a:ext cx="2640454" cy="1421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68070"/>
              </p:ext>
            </p:extLst>
          </p:nvPr>
        </p:nvGraphicFramePr>
        <p:xfrm>
          <a:off x="578178" y="4117236"/>
          <a:ext cx="132022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r:id="rId9" imgW="660113" imgH="241195" progId="Equation.DSMT4">
                  <p:embed/>
                </p:oleObj>
              </mc:Choice>
              <mc:Fallback>
                <p:oleObj r:id="rId9" imgW="660113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78" y="4117236"/>
                        <a:ext cx="1320226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050894"/>
              </p:ext>
            </p:extLst>
          </p:nvPr>
        </p:nvGraphicFramePr>
        <p:xfrm>
          <a:off x="2306370" y="3647231"/>
          <a:ext cx="6223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r:id="rId11" imgW="3111500" imgH="711200" progId="Equation.DSMT4">
                  <p:embed/>
                </p:oleObj>
              </mc:Choice>
              <mc:Fallback>
                <p:oleObj r:id="rId11" imgW="31115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370" y="3647231"/>
                        <a:ext cx="6223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 smtClean="0"/>
              <a:t> (1/11)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3600400"/>
              </a:xfrm>
            </p:spPr>
            <p:txBody>
              <a:bodyPr>
                <a:normAutofit/>
              </a:bodyPr>
              <a:lstStyle/>
              <a:p>
                <a:r>
                  <a:rPr lang="el-GR" altLang="en-US" sz="2400" dirty="0" smtClean="0"/>
                  <a:t>Γενικά υπάρχουν δύο μέθοδοι ανάλυσης της κίνησης επιμέρους τμημάτων ύλης</a:t>
                </a:r>
              </a:p>
              <a:p>
                <a:pPr lvl="1"/>
                <a:r>
                  <a:rPr lang="el-GR" altLang="en-US" sz="2000" dirty="0" smtClean="0"/>
                  <a:t>Καταστρώνουμε διαφορικές εξισώσεις κίνησης για κάθε τμήμα ύλης και καθορίζουμε τους κατάλληλους περιορισμούς για να συμπεριλάβουμε τη μεταξύ τους αλληλεπίδραση</a:t>
                </a:r>
              </a:p>
              <a:p>
                <a:pPr lvl="1"/>
                <a:r>
                  <a:rPr lang="el-GR" altLang="en-US" sz="2000" dirty="0" smtClean="0"/>
                  <a:t>Δημιουργούμε μία μέθοδο ανάλυσης στην οποία δε χρειάζεται να γνωρίζουμε τη δύναμη αλληλεπίδρασης μεταξύ των σωμάτων</a:t>
                </a:r>
              </a:p>
              <a:p>
                <a:pPr marL="400050"/>
                <a:r>
                  <a:rPr lang="el-GR" altLang="en-US" sz="2400" dirty="0" smtClean="0"/>
                  <a:t>Ένας περιορισμός στις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συντεταγμένες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καλείται ολονομικός όταν έχει τη μορφή</a:t>
                </a:r>
                <a:endParaRPr lang="el-GR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3600400"/>
              </a:xfrm>
              <a:blipFill rotWithShape="0">
                <a:blip r:embed="rId4"/>
                <a:stretch>
                  <a:fillRect l="-963" t="-1354" r="-74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48730"/>
              </p:ext>
            </p:extLst>
          </p:nvPr>
        </p:nvGraphicFramePr>
        <p:xfrm>
          <a:off x="3124200" y="5129097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6" imgW="1447800" imgH="228600" progId="Equation.DSMT4">
                  <p:embed/>
                </p:oleObj>
              </mc:Choice>
              <mc:Fallback>
                <p:oleObj r:id="rId6" imgW="1447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29097"/>
                        <a:ext cx="289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3078" y="5635612"/>
            <a:ext cx="8229600" cy="50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altLang="en-US" sz="2400" dirty="0" smtClean="0"/>
              <a:t>και μη ολονομικός σε κάθε άλλη περίπτωση</a:t>
            </a:r>
            <a:endParaRPr lang="el-G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28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6.2</a:t>
            </a:r>
            <a:r>
              <a:rPr lang="en-US" dirty="0"/>
              <a:t> </a:t>
            </a:r>
            <a:r>
              <a:rPr lang="en-US" dirty="0" smtClean="0"/>
              <a:t>(4/6)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κινητική ενέργεια λόγω μεταφορικής κίνησης δίνεται ως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116311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κινητική ενέργεια λόγω περιστροφικής κίνησης δίνεται ως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40216"/>
              </p:ext>
            </p:extLst>
          </p:nvPr>
        </p:nvGraphicFramePr>
        <p:xfrm>
          <a:off x="1346200" y="2196941"/>
          <a:ext cx="645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r:id="rId5" imgW="3225800" imgH="393700" progId="Equation.DSMT4">
                  <p:embed/>
                </p:oleObj>
              </mc:Choice>
              <mc:Fallback>
                <p:oleObj r:id="rId5" imgW="322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196941"/>
                        <a:ext cx="6451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11287"/>
              </p:ext>
            </p:extLst>
          </p:nvPr>
        </p:nvGraphicFramePr>
        <p:xfrm>
          <a:off x="854885" y="4849507"/>
          <a:ext cx="1065874" cy="43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r:id="rId7" imgW="532937" imgH="215713" progId="Equation.DSMT4">
                  <p:embed/>
                </p:oleObj>
              </mc:Choice>
              <mc:Fallback>
                <p:oleObj r:id="rId7" imgW="532937" imgH="2157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885" y="4849507"/>
                        <a:ext cx="1065874" cy="431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054406"/>
              </p:ext>
            </p:extLst>
          </p:nvPr>
        </p:nvGraphicFramePr>
        <p:xfrm>
          <a:off x="854885" y="5280933"/>
          <a:ext cx="1878784" cy="43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r:id="rId9" imgW="939392" imgH="215806" progId="Equation.DSMT4">
                  <p:embed/>
                </p:oleObj>
              </mc:Choice>
              <mc:Fallback>
                <p:oleObj r:id="rId9" imgW="939392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885" y="5280933"/>
                        <a:ext cx="1878784" cy="43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27506"/>
              </p:ext>
            </p:extLst>
          </p:nvPr>
        </p:nvGraphicFramePr>
        <p:xfrm>
          <a:off x="2362200" y="3752337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r:id="rId11" imgW="2209800" imgH="482600" progId="Equation.DSMT4">
                  <p:embed/>
                </p:oleObj>
              </mc:Choice>
              <mc:Fallback>
                <p:oleObj r:id="rId11" imgW="22098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52337"/>
                        <a:ext cx="4419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19067"/>
              </p:ext>
            </p:extLst>
          </p:nvPr>
        </p:nvGraphicFramePr>
        <p:xfrm>
          <a:off x="3136562" y="5014139"/>
          <a:ext cx="5384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r:id="rId13" imgW="2692400" imgH="482600" progId="Equation.DSMT4">
                  <p:embed/>
                </p:oleObj>
              </mc:Choice>
              <mc:Fallback>
                <p:oleObj r:id="rId13" imgW="26924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562" y="5014139"/>
                        <a:ext cx="5384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0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6.2</a:t>
            </a:r>
            <a:r>
              <a:rPr lang="en-US" dirty="0"/>
              <a:t> </a:t>
            </a:r>
            <a:r>
              <a:rPr lang="en-US" dirty="0" smtClean="0"/>
              <a:t>(5/6)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56285931"/>
              </p:ext>
            </p:extLst>
          </p:nvPr>
        </p:nvGraphicFramePr>
        <p:xfrm>
          <a:off x="833509" y="1417638"/>
          <a:ext cx="4545013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Document" r:id="rId5" imgW="3624686" imgH="3756834" progId="Word.Document.8">
                  <p:embed/>
                </p:oleObj>
              </mc:Choice>
              <mc:Fallback>
                <p:oleObj name="Document" r:id="rId5" imgW="3624686" imgH="37568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417638"/>
                        <a:ext cx="4545013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6.2</a:t>
            </a:r>
            <a:r>
              <a:rPr lang="en-US" dirty="0" smtClean="0"/>
              <a:t> (6/6)</a:t>
            </a:r>
            <a:endParaRPr lang="en-US" dirty="0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18204742"/>
              </p:ext>
            </p:extLst>
          </p:nvPr>
        </p:nvGraphicFramePr>
        <p:xfrm>
          <a:off x="833509" y="1417638"/>
          <a:ext cx="4595812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Document" r:id="rId5" imgW="3681417" imgH="3747472" progId="Word.Document.8">
                  <p:embed/>
                </p:oleObj>
              </mc:Choice>
              <mc:Fallback>
                <p:oleObj name="Document" r:id="rId5" imgW="3681417" imgH="37474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417638"/>
                        <a:ext cx="4595812" cy="467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2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6.3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1/4)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το ρομπότ του παρακάτω σχήματος </a:t>
            </a:r>
          </a:p>
          <a:p>
            <a:pPr marL="0" indent="0">
              <a:buNone/>
            </a:pPr>
            <a:r>
              <a:rPr lang="el-GR" sz="2400" dirty="0" smtClean="0"/>
              <a:t>Ο δεύτερος βραχίονας κινείται «απομακρυσμένα»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9" y="2739880"/>
            <a:ext cx="4881491" cy="3420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4533" y="3817250"/>
            <a:ext cx="4009223" cy="12654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3: Ρομποτικός βραχίονας 2 βαθμών ελευθερίας με απομακρυσμένη κίνηση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389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6.3</a:t>
            </a:r>
            <a:r>
              <a:rPr lang="en-US" dirty="0" smtClean="0"/>
              <a:t> (2/4)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35826"/>
              </p:ext>
            </p:extLst>
          </p:nvPr>
        </p:nvGraphicFramePr>
        <p:xfrm>
          <a:off x="1100358" y="1807878"/>
          <a:ext cx="2413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r:id="rId5" imgW="1206500" imgH="711200" progId="Equation.DSMT4">
                  <p:embed/>
                </p:oleObj>
              </mc:Choice>
              <mc:Fallback>
                <p:oleObj r:id="rId5" imgW="12065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358" y="1807878"/>
                        <a:ext cx="2413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950084"/>
              </p:ext>
            </p:extLst>
          </p:nvPr>
        </p:nvGraphicFramePr>
        <p:xfrm>
          <a:off x="3995936" y="1791440"/>
          <a:ext cx="4216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8" r:id="rId7" imgW="2108200" imgH="711200" progId="Equation.DSMT4">
                  <p:embed/>
                </p:oleObj>
              </mc:Choice>
              <mc:Fallback>
                <p:oleObj r:id="rId7" imgW="21082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791440"/>
                        <a:ext cx="4216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948572"/>
              </p:ext>
            </p:extLst>
          </p:nvPr>
        </p:nvGraphicFramePr>
        <p:xfrm>
          <a:off x="4026374" y="3601336"/>
          <a:ext cx="1091252" cy="43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9" r:id="rId9" imgW="545626" imgH="215713" progId="Equation.DSMT4">
                  <p:embed/>
                </p:oleObj>
              </mc:Choice>
              <mc:Fallback>
                <p:oleObj r:id="rId9" imgW="545626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374" y="3601336"/>
                        <a:ext cx="1091252" cy="431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87165"/>
              </p:ext>
            </p:extLst>
          </p:nvPr>
        </p:nvGraphicFramePr>
        <p:xfrm>
          <a:off x="1100358" y="3601336"/>
          <a:ext cx="1167386" cy="43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r:id="rId11" imgW="583693" imgH="215713" progId="Equation.DSMT4">
                  <p:embed/>
                </p:oleObj>
              </mc:Choice>
              <mc:Fallback>
                <p:oleObj r:id="rId11" imgW="583693" imgH="2157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358" y="3601336"/>
                        <a:ext cx="1167386" cy="431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40747"/>
              </p:ext>
            </p:extLst>
          </p:nvPr>
        </p:nvGraphicFramePr>
        <p:xfrm>
          <a:off x="1100358" y="4373866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r:id="rId13" imgW="914400" imgH="228600" progId="Equation.DSMT4">
                  <p:embed/>
                </p:oleObj>
              </mc:Choice>
              <mc:Fallback>
                <p:oleObj r:id="rId13" imgW="914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358" y="4373866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0197"/>
              </p:ext>
            </p:extLst>
          </p:nvPr>
        </p:nvGraphicFramePr>
        <p:xfrm>
          <a:off x="1100358" y="5144259"/>
          <a:ext cx="614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r:id="rId15" imgW="3073400" imgH="482600" progId="Equation.DSMT4">
                  <p:embed/>
                </p:oleObj>
              </mc:Choice>
              <mc:Fallback>
                <p:oleObj r:id="rId15" imgW="30734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358" y="5144259"/>
                        <a:ext cx="6146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6.3</a:t>
            </a:r>
            <a:r>
              <a:rPr lang="en-US" dirty="0" smtClean="0"/>
              <a:t> (3/4)</a:t>
            </a:r>
            <a:endParaRPr lang="en-US" dirty="0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80944363"/>
              </p:ext>
            </p:extLst>
          </p:nvPr>
        </p:nvGraphicFramePr>
        <p:xfrm>
          <a:off x="833509" y="1412264"/>
          <a:ext cx="442436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5" imgW="2561266" imgH="2666853" progId="Word.Document.8">
                  <p:embed/>
                </p:oleObj>
              </mc:Choice>
              <mc:Fallback>
                <p:oleObj name="Document" r:id="rId5" imgW="2561266" imgH="26668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412264"/>
                        <a:ext cx="4424363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4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6.3</a:t>
            </a:r>
            <a:r>
              <a:rPr lang="en-US" dirty="0" smtClean="0"/>
              <a:t> (4/4)</a:t>
            </a:r>
            <a:endParaRPr 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6009825"/>
              </p:ext>
            </p:extLst>
          </p:nvPr>
        </p:nvGraphicFramePr>
        <p:xfrm>
          <a:off x="833509" y="1417638"/>
          <a:ext cx="7273925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Document" r:id="rId5" imgW="3185307" imgH="1697612" progId="Word.Document.8">
                  <p:embed/>
                </p:oleObj>
              </mc:Choice>
              <mc:Fallback>
                <p:oleObj name="Document" r:id="rId5" imgW="3185307" imgH="16976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1417638"/>
                        <a:ext cx="7273925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14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6.4</a:t>
            </a:r>
            <a:r>
              <a:rPr lang="en-US" dirty="0" smtClean="0"/>
              <a:t> (1/5)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το ρομπότ του παρακάτω σχήματος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61" y="2094470"/>
            <a:ext cx="4119729" cy="4202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4533" y="3817250"/>
            <a:ext cx="4009223" cy="12654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4: Ρομποτικός βραχίονας 5 συνδέσμων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71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6.4</a:t>
            </a:r>
            <a:r>
              <a:rPr lang="en-US" dirty="0" smtClean="0"/>
              <a:t> (2/5)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258816" cy="4525963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Αν οι παράμετροι του ρομποτικού βραχίονα ικανοποιούν μια απλή σχέση τότε οι εξισώσεις είναι </a:t>
                </a:r>
                <a:r>
                  <a:rPr lang="el-GR" sz="2400" b="1" dirty="0" smtClean="0"/>
                  <a:t>αποζευγμένες </a:t>
                </a:r>
                <a:r>
                  <a:rPr lang="el-GR" sz="2400" dirty="0" smtClean="0"/>
                  <a:t>και οι ποσότητες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μπορούν να ελεγχθούν </a:t>
                </a:r>
                <a:r>
                  <a:rPr lang="el-GR" sz="2400" b="1" dirty="0" smtClean="0"/>
                  <a:t>ανεξάρτητα</a:t>
                </a:r>
                <a:r>
                  <a:rPr lang="el-GR" sz="2400" dirty="0" smtClean="0"/>
                  <a:t> η μία από την άλλη</a:t>
                </a:r>
                <a:endParaRPr lang="el-GR" sz="2400" b="1" dirty="0" smtClean="0"/>
              </a:p>
              <a:p>
                <a:r>
                  <a:rPr lang="el-GR" sz="2400" dirty="0"/>
                  <a:t>Γράφουμε τα κέντρα μάζας των βραχιόνων σαν συνάρτηση των γενικευμένων </a:t>
                </a:r>
                <a:r>
                  <a:rPr lang="el-GR" sz="2400" dirty="0" smtClean="0"/>
                  <a:t>συντεταγμένων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258816" cy="4525963"/>
              </a:xfrm>
              <a:blipFill rotWithShape="0">
                <a:blip r:embed="rId5"/>
                <a:stretch>
                  <a:fillRect l="-1860" t="-1078" r="-3290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11099"/>
              </p:ext>
            </p:extLst>
          </p:nvPr>
        </p:nvGraphicFramePr>
        <p:xfrm>
          <a:off x="4797425" y="1751806"/>
          <a:ext cx="3889375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r:id="rId6" imgW="2222500" imgH="2413000" progId="Equation.DSMT4">
                  <p:embed/>
                </p:oleObj>
              </mc:Choice>
              <mc:Fallback>
                <p:oleObj r:id="rId6" imgW="2222500" imgH="241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1751806"/>
                        <a:ext cx="3889375" cy="422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8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6.4</a:t>
            </a:r>
            <a:r>
              <a:rPr lang="en-US" dirty="0" smtClean="0"/>
              <a:t> (3/5)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πίνακας αδράνειας είναι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479841"/>
              </p:ext>
            </p:extLst>
          </p:nvPr>
        </p:nvGraphicFramePr>
        <p:xfrm>
          <a:off x="2214886" y="1941985"/>
          <a:ext cx="4699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r:id="rId5" imgW="2349500" imgH="482600" progId="Equation.DSMT4">
                  <p:embed/>
                </p:oleObj>
              </mc:Choice>
              <mc:Fallback>
                <p:oleObj r:id="rId5" imgW="23495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886" y="1941985"/>
                        <a:ext cx="4699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8"/>
          <p:cNvSpPr txBox="1">
            <a:spLocks/>
          </p:cNvSpPr>
          <p:nvPr/>
        </p:nvSpPr>
        <p:spPr>
          <a:xfrm>
            <a:off x="465602" y="2907185"/>
            <a:ext cx="8229600" cy="52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Με αντικατάσταση λαμβάνουμε τους επιμέρους όρους ως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26717"/>
              </p:ext>
            </p:extLst>
          </p:nvPr>
        </p:nvGraphicFramePr>
        <p:xfrm>
          <a:off x="833509" y="3429000"/>
          <a:ext cx="561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r:id="rId7" imgW="2806700" imgH="711200" progId="Equation.DSMT4">
                  <p:embed/>
                </p:oleObj>
              </mc:Choice>
              <mc:Fallback>
                <p:oleObj r:id="rId7" imgW="2806700" imgH="71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3429000"/>
                        <a:ext cx="561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8"/>
              <p:cNvSpPr txBox="1">
                <a:spLocks/>
              </p:cNvSpPr>
              <p:nvPr/>
            </p:nvSpPr>
            <p:spPr>
              <a:xfrm>
                <a:off x="449586" y="4967481"/>
                <a:ext cx="8229600" cy="1464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Αν ισχύει η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ο πίνακας αδράνειας είναι διαγώνιος και σταθερός και οι δυναμικές εξισώσεις δεν περιλαμβάνουν </a:t>
                </a:r>
                <a:r>
                  <a:rPr lang="en-US" sz="2400" dirty="0" smtClean="0"/>
                  <a:t>Coriolis </a:t>
                </a:r>
                <a:r>
                  <a:rPr lang="el-GR" sz="2400" dirty="0" smtClean="0"/>
                  <a:t>και </a:t>
                </a:r>
                <a:r>
                  <a:rPr lang="en-US" sz="2400" dirty="0" smtClean="0"/>
                  <a:t>centrifugal </a:t>
                </a:r>
                <a:r>
                  <a:rPr lang="el-GR" sz="2400" dirty="0" smtClean="0"/>
                  <a:t>όρους</a:t>
                </a:r>
                <a:endParaRPr lang="en-US" sz="2400" dirty="0"/>
              </a:p>
            </p:txBody>
          </p:sp>
        </mc:Choice>
        <mc:Fallback>
          <p:sp>
            <p:nvSpPr>
              <p:cNvPr id="2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6" y="4967481"/>
                <a:ext cx="8229600" cy="1464372"/>
              </a:xfrm>
              <a:prstGeom prst="rect">
                <a:avLst/>
              </a:prstGeom>
              <a:blipFill rotWithShape="0">
                <a:blip r:embed="rId9"/>
                <a:stretch>
                  <a:fillRect l="-1037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8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</a:t>
            </a:r>
            <a:r>
              <a:rPr lang="el-GR" dirty="0" smtClean="0"/>
              <a:t>(2/11)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728191"/>
              </a:xfrm>
            </p:spPr>
            <p:txBody>
              <a:bodyPr>
                <a:normAutofit/>
              </a:bodyPr>
              <a:lstStyle/>
              <a:p>
                <a:r>
                  <a:rPr lang="el-GR" altLang="en-US" sz="2400" dirty="0" smtClean="0"/>
                  <a:t>Παράδειγμα πρώτης μεθόδου</a:t>
                </a:r>
              </a:p>
              <a:p>
                <a:pPr lvl="1"/>
                <a:r>
                  <a:rPr lang="el-GR" altLang="en-US" sz="2000" dirty="0" smtClean="0"/>
                  <a:t>Έστω ότι δύο σωματίδια ενώνονται με μία ράβδο σταθερού σχήματος</a:t>
                </a:r>
              </a:p>
              <a:p>
                <a:pPr lvl="1"/>
                <a:r>
                  <a:rPr lang="el-GR" altLang="en-US" sz="2000" dirty="0" smtClean="0"/>
                  <a:t>Οι συντεταγμένες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l-GR" altLang="en-US" sz="20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altLang="en-US" sz="2000" dirty="0" smtClean="0"/>
                  <a:t> των σωματιδίων οφείλουν να ικανοποιούν τη σχέση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728191"/>
              </a:xfrm>
              <a:blipFill rotWithShape="0">
                <a:blip r:embed="rId4"/>
                <a:stretch>
                  <a:fillRect l="-963" t="-2817" r="-593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9885"/>
              </p:ext>
            </p:extLst>
          </p:nvPr>
        </p:nvGraphicFramePr>
        <p:xfrm>
          <a:off x="3880759" y="3144682"/>
          <a:ext cx="1396394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r:id="rId6" imgW="698197" imgH="253890" progId="Equation.DSMT4">
                  <p:embed/>
                </p:oleObj>
              </mc:Choice>
              <mc:Fallback>
                <p:oleObj r:id="rId6" imgW="69819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759" y="3144682"/>
                        <a:ext cx="1396394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66211"/>
              </p:ext>
            </p:extLst>
          </p:nvPr>
        </p:nvGraphicFramePr>
        <p:xfrm>
          <a:off x="3242620" y="3681628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r:id="rId8" imgW="1244600" imgH="228600" progId="Equation.DSMT4">
                  <p:embed/>
                </p:oleObj>
              </mc:Choice>
              <mc:Fallback>
                <p:oleObj r:id="rId8" imgW="1244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620" y="3681628"/>
                        <a:ext cx="248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3078" y="4158016"/>
                <a:ext cx="8229600" cy="1728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altLang="en-US" sz="2400" dirty="0" smtClean="0"/>
                  <a:t>Παράδειγμα δεύτερης μεθόδου</a:t>
                </a:r>
              </a:p>
              <a:p>
                <a:pPr lvl="1"/>
                <a:r>
                  <a:rPr lang="el-GR" altLang="en-US" sz="2000" dirty="0" smtClean="0"/>
                  <a:t>Ένα σωματίδιο κινείται μέσα σε σφαίρα ακτίνας </a:t>
                </a:r>
                <a14:m>
                  <m:oMath xmlns:m="http://schemas.openxmlformats.org/officeDocument/2006/math">
                    <m:r>
                      <a:rPr lang="el-GR" alt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altLang="en-US" sz="2000" dirty="0" smtClean="0"/>
                  <a:t> με κέντρο της την αρχή του συστήματος συντεταγμένων</a:t>
                </a:r>
              </a:p>
              <a:p>
                <a:pPr lvl="1"/>
                <a:r>
                  <a:rPr lang="el-GR" altLang="en-US" sz="2000" dirty="0" smtClean="0"/>
                  <a:t>Το διάνυσμα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l-GR" altLang="en-US" sz="2000" dirty="0" smtClean="0"/>
                  <a:t>του σωματιδίου οφείλει να ικανοποιεί τον περιορισμό 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8" y="4158016"/>
                <a:ext cx="8229600" cy="1728191"/>
              </a:xfrm>
              <a:prstGeom prst="rect">
                <a:avLst/>
              </a:prstGeom>
              <a:blipFill rotWithShape="0">
                <a:blip r:embed="rId10"/>
                <a:stretch>
                  <a:fillRect l="-963" t="-2817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49203"/>
              </p:ext>
            </p:extLst>
          </p:nvPr>
        </p:nvGraphicFramePr>
        <p:xfrm>
          <a:off x="4215857" y="5885060"/>
          <a:ext cx="914004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r:id="rId11" imgW="457002" imgH="253890" progId="Equation.DSMT4">
                  <p:embed/>
                </p:oleObj>
              </mc:Choice>
              <mc:Fallback>
                <p:oleObj r:id="rId11" imgW="457002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857" y="5885060"/>
                        <a:ext cx="914004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7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6.4</a:t>
            </a:r>
            <a:r>
              <a:rPr lang="en-US" dirty="0" smtClean="0"/>
              <a:t> (4/5)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Δυναμική ενέργεια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513444"/>
              </p:ext>
            </p:extLst>
          </p:nvPr>
        </p:nvGraphicFramePr>
        <p:xfrm>
          <a:off x="833509" y="2060849"/>
          <a:ext cx="3657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r:id="rId5" imgW="1828800" imgH="901700" progId="Equation.DSMT4">
                  <p:embed/>
                </p:oleObj>
              </mc:Choice>
              <mc:Fallback>
                <p:oleObj r:id="rId5" imgW="1828800" imgH="901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2060849"/>
                        <a:ext cx="36576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09616"/>
              </p:ext>
            </p:extLst>
          </p:nvPr>
        </p:nvGraphicFramePr>
        <p:xfrm>
          <a:off x="833509" y="4058790"/>
          <a:ext cx="408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r:id="rId7" imgW="2044700" imgH="457200" progId="Equation.DSMT4">
                  <p:embed/>
                </p:oleObj>
              </mc:Choice>
              <mc:Fallback>
                <p:oleObj r:id="rId7" imgW="20447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4058790"/>
                        <a:ext cx="4089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1"/>
              <p:cNvSpPr txBox="1">
                <a:spLocks/>
              </p:cNvSpPr>
              <p:nvPr/>
            </p:nvSpPr>
            <p:spPr>
              <a:xfrm>
                <a:off x="453078" y="5167731"/>
                <a:ext cx="8229600" cy="847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Παρατηρούμε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εξαρτάται μόνο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μόνο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8" y="5167731"/>
                <a:ext cx="8229600" cy="847672"/>
              </a:xfrm>
              <a:prstGeom prst="rect">
                <a:avLst/>
              </a:prstGeom>
              <a:blipFill rotWithShape="0">
                <a:blip r:embed="rId9"/>
                <a:stretch>
                  <a:fillRect l="-963" t="-5755" r="-1852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1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6.4</a:t>
            </a:r>
            <a:r>
              <a:rPr lang="en-US" dirty="0" smtClean="0"/>
              <a:t> (5/5)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296144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Εφόσον ισχύει η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 smtClean="0"/>
                  <a:t> το ρομπότ περιγράφεται από το ακόλουθο σετ αποζευγμένων εξισώσεων</a:t>
                </a:r>
                <a:endParaRPr lang="en-US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296144"/>
              </a:xfrm>
              <a:blipFill rotWithShape="0">
                <a:blip r:embed="rId5"/>
                <a:stretch>
                  <a:fillRect l="-963" t="-3756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20316"/>
              </p:ext>
            </p:extLst>
          </p:nvPr>
        </p:nvGraphicFramePr>
        <p:xfrm>
          <a:off x="3344220" y="2967748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r:id="rId6" imgW="1143000" imgH="457200" progId="Equation.DSMT4">
                  <p:embed/>
                </p:oleObj>
              </mc:Choice>
              <mc:Fallback>
                <p:oleObj r:id="rId6" imgW="1143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220" y="2967748"/>
                        <a:ext cx="2286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</a:t>
            </a:r>
            <a:r>
              <a:rPr lang="el-GR" sz="2000" dirty="0" smtClean="0"/>
              <a:t>Δυναμικές Εξισώσεις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19"/>
            <a:ext cx="8856984" cy="5811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l-GR" sz="1400" dirty="0"/>
              <a:t>Ρομπότ 2 βαθμών ελευθερίας με πρισματικούς </a:t>
            </a:r>
            <a:r>
              <a:rPr lang="el-GR" sz="1400" dirty="0" smtClean="0"/>
              <a:t>συνδέσμους</a:t>
            </a:r>
            <a:r>
              <a:rPr lang="el-GR" altLang="en-US" sz="1400" dirty="0" smtClean="0"/>
              <a:t>, </a:t>
            </a:r>
            <a:r>
              <a:rPr lang="el-GR" sz="1400" dirty="0" smtClean="0"/>
              <a:t>Ίδιο έργο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2: </a:t>
            </a:r>
            <a:r>
              <a:rPr lang="el-GR" sz="1400" dirty="0"/>
              <a:t>Ρομπότ 2 βαθμών ελευθερίας με περιστροφικούς </a:t>
            </a:r>
            <a:r>
              <a:rPr lang="el-GR" sz="1400" dirty="0" smtClean="0"/>
              <a:t>συνδέσμους</a:t>
            </a:r>
            <a:r>
              <a:rPr lang="el-GR" altLang="en-US" sz="1400" dirty="0" smtClean="0"/>
              <a:t>,</a:t>
            </a:r>
            <a:r>
              <a:rPr lang="en-US" sz="1400" dirty="0" smtClean="0"/>
              <a:t> </a:t>
            </a:r>
            <a:r>
              <a:rPr lang="el-GR" sz="1400" dirty="0" smtClean="0"/>
              <a:t>Ίδιο έργο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3: </a:t>
            </a:r>
            <a:r>
              <a:rPr lang="el-GR" altLang="en-US" sz="1400" dirty="0" smtClean="0"/>
              <a:t>Εικόνα 3: </a:t>
            </a:r>
            <a:r>
              <a:rPr lang="el-GR" sz="1400" dirty="0"/>
              <a:t>Ρομποτικός βραχίονας 2 βαθμών ελευθερίας με απομακρυσμένη </a:t>
            </a:r>
            <a:r>
              <a:rPr lang="el-GR" sz="1400" dirty="0" smtClean="0"/>
              <a:t>κίνηση, Ίδιο έργο</a:t>
            </a:r>
            <a:endParaRPr lang="en-US" sz="1400" dirty="0" smtClean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l-GR" sz="1400" dirty="0">
                <a:solidFill>
                  <a:srgbClr val="FF0000"/>
                </a:solidFill>
              </a:rPr>
              <a:t>4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/>
              <a:t>Ρομποτικός βραχίονας 5 </a:t>
            </a:r>
            <a:r>
              <a:rPr lang="el-GR" sz="1400" dirty="0" smtClean="0"/>
              <a:t>συνδέσμων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l-GR" sz="1400" dirty="0"/>
              <a:t>Ίδιο </a:t>
            </a:r>
            <a:r>
              <a:rPr lang="el-GR" sz="1400" dirty="0" smtClean="0"/>
              <a:t>έργο</a:t>
            </a:r>
            <a:endParaRPr lang="el-GR" sz="1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 smtClean="0"/>
              <a:t> (3/11)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36815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Εκφράζουμε τις συντεταγμένες των σωματιδίων σε σχέση με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γενικευμένες συντεταγμένες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Έστω τα σημεία με συντεταγμένες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368152"/>
              </a:xfrm>
              <a:blipFill rotWithShape="0">
                <a:blip r:embed="rId5"/>
                <a:stretch>
                  <a:fillRect l="-963" t="-355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78386"/>
              </p:ext>
            </p:extLst>
          </p:nvPr>
        </p:nvGraphicFramePr>
        <p:xfrm>
          <a:off x="3004156" y="2890886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r:id="rId6" imgW="1574800" imgH="228600" progId="Equation.DSMT4">
                  <p:embed/>
                </p:oleObj>
              </mc:Choice>
              <mc:Fallback>
                <p:oleObj r:id="rId6" imgW="1574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156" y="2890886"/>
                        <a:ext cx="3149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457200" y="3341396"/>
                <a:ext cx="822960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ανεξάρτητα μεταξύ τους</a:t>
                </a:r>
              </a:p>
              <a:p>
                <a:r>
                  <a:rPr lang="el-GR" sz="2400" dirty="0" smtClean="0"/>
                  <a:t>Για υποθετικές μετατοπίσεις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από τις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400" dirty="0" smtClean="0"/>
                  <a:t> συντεταγμένες ισχύει ότι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41396"/>
                <a:ext cx="8229600" cy="1368152"/>
              </a:xfrm>
              <a:prstGeom prst="rect">
                <a:avLst/>
              </a:prstGeom>
              <a:blipFill rotWithShape="0">
                <a:blip r:embed="rId8"/>
                <a:stretch>
                  <a:fillRect l="-963" t="-355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93165"/>
              </p:ext>
            </p:extLst>
          </p:nvPr>
        </p:nvGraphicFramePr>
        <p:xfrm>
          <a:off x="2902556" y="4709548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r:id="rId9" imgW="1676400" imgH="457200" progId="Equation.DSMT4">
                  <p:embed/>
                </p:oleObj>
              </mc:Choice>
              <mc:Fallback>
                <p:oleObj r:id="rId9" imgW="1676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56" y="4709548"/>
                        <a:ext cx="3352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7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</a:t>
            </a:r>
            <a:r>
              <a:rPr lang="el-GR" dirty="0" smtClean="0"/>
              <a:t>(4/11)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κάθε σωματίδιο βρίσκεται σε ισορροπία τότε η συνισταμένη δύναμη στο σωματίδιο είναι ίση με το μηδέν</a:t>
                </a:r>
              </a:p>
              <a:p>
                <a:r>
                  <a:rPr lang="el-GR" sz="2400" dirty="0" smtClean="0"/>
                  <a:t>Το άθροισμα του έργου για κάθε μετατόπιση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μηδέν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440160"/>
              </a:xfrm>
              <a:blipFill rotWithShape="0">
                <a:blip r:embed="rId5"/>
                <a:stretch>
                  <a:fillRect l="-963" t="-3376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65215"/>
              </p:ext>
            </p:extLst>
          </p:nvPr>
        </p:nvGraphicFramePr>
        <p:xfrm>
          <a:off x="3759553" y="2981791"/>
          <a:ext cx="162489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r:id="rId6" imgW="812447" imgH="431613" progId="Equation.DSMT4">
                  <p:embed/>
                </p:oleObj>
              </mc:Choice>
              <mc:Fallback>
                <p:oleObj r:id="rId6" imgW="812447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553" y="2981791"/>
                        <a:ext cx="1624894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57200" y="3850583"/>
                <a:ext cx="8229600" cy="144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συνισταμένη δύναμη στο σωματίδιο</a:t>
                </a:r>
              </a:p>
              <a:p>
                <a:r>
                  <a:rPr lang="el-GR" sz="2400" dirty="0" smtClean="0"/>
                  <a:t>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400" dirty="0" smtClean="0"/>
                  <a:t> αποτελείται από δύο συνιστώσες: την εξωτερικά ασκούμενη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400" dirty="0" smtClean="0"/>
                  <a:t> και τη δύναμη από αλληλεπιδράσεις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50583"/>
                <a:ext cx="8229600" cy="1440160"/>
              </a:xfrm>
              <a:prstGeom prst="rect">
                <a:avLst/>
              </a:prstGeom>
              <a:blipFill rotWithShape="0">
                <a:blip r:embed="rId8"/>
                <a:stretch>
                  <a:fillRect l="-815" t="-2966" b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</a:t>
            </a:r>
            <a:r>
              <a:rPr lang="el-GR" dirty="0" smtClean="0"/>
              <a:t>(5/11)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Υποθέτουμε ότι το ολικό έργο που παράγεται από τις δυνάμεις αλληλεπίδρασης είναι μηδέν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75689"/>
              </p:ext>
            </p:extLst>
          </p:nvPr>
        </p:nvGraphicFramePr>
        <p:xfrm>
          <a:off x="3433120" y="2421120"/>
          <a:ext cx="210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r:id="rId5" imgW="1054100" imgH="431800" progId="Equation.DSMT4">
                  <p:embed/>
                </p:oleObj>
              </mc:Choice>
              <mc:Fallback>
                <p:oleObj r:id="rId5" imgW="1054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120" y="2421120"/>
                        <a:ext cx="210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4"/>
          <p:cNvSpPr txBox="1">
            <a:spLocks/>
          </p:cNvSpPr>
          <p:nvPr/>
        </p:nvSpPr>
        <p:spPr>
          <a:xfrm>
            <a:off x="470506" y="3284471"/>
            <a:ext cx="8229600" cy="172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υπόθεση ισχύει όταν η δύναμη αλληλεπίδρασης μεταξύ δύο σωματιδίων ασκείται κατά μήκος του διανύσματος που τα συνδέει</a:t>
            </a:r>
          </a:p>
          <a:p>
            <a:r>
              <a:rPr lang="el-GR" sz="2400" dirty="0" smtClean="0"/>
              <a:t>Χρησιμοποιώντας τις προηγούμενες εξισώσεις έχουμε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701490"/>
              </p:ext>
            </p:extLst>
          </p:nvPr>
        </p:nvGraphicFramePr>
        <p:xfrm>
          <a:off x="3772247" y="4993949"/>
          <a:ext cx="159950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r:id="rId7" imgW="799753" imgH="431613" progId="Equation.DSMT4">
                  <p:embed/>
                </p:oleObj>
              </mc:Choice>
              <mc:Fallback>
                <p:oleObj r:id="rId7" imgW="799753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247" y="4993949"/>
                        <a:ext cx="1599506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4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Εξισώσεις </a:t>
            </a:r>
            <a:r>
              <a:rPr lang="en-US" dirty="0" smtClean="0"/>
              <a:t>Euler-Lagrange</a:t>
            </a:r>
            <a:r>
              <a:rPr lang="el-GR" dirty="0"/>
              <a:t> </a:t>
            </a:r>
            <a:r>
              <a:rPr lang="el-GR" dirty="0" smtClean="0"/>
              <a:t>(6/11)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078" y="6431853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Από την αρχή </a:t>
                </a:r>
                <a:r>
                  <a:rPr lang="en-US" sz="2400" dirty="0" smtClean="0"/>
                  <a:t>D’ Alembert </a:t>
                </a:r>
                <a:r>
                  <a:rPr lang="el-GR" sz="2400" dirty="0" smtClean="0"/>
                  <a:t>μπορούμε να προσθέσουμε μία υποθετική δύναμη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σωματίδιο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 για κάθε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η ορμή του αντίστοιχου σωματιδίου </a:t>
                </a:r>
              </a:p>
              <a:p>
                <a:r>
                  <a:rPr lang="el-GR" sz="2400" dirty="0" smtClean="0"/>
                  <a:t>Σε αυτή την περίπτωση κάθε σωματίδιο θα βρίσκεται σε ισορροπία</a:t>
                </a:r>
              </a:p>
              <a:p>
                <a:r>
                  <a:rPr lang="el-GR" sz="2400" dirty="0" smtClean="0"/>
                  <a:t>Αντικαθιστούμε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56380"/>
              </p:ext>
            </p:extLst>
          </p:nvPr>
        </p:nvGraphicFramePr>
        <p:xfrm>
          <a:off x="3143856" y="4221088"/>
          <a:ext cx="287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r:id="rId6" imgW="1435100" imgH="431800" progId="Equation.DSMT4">
                  <p:embed/>
                </p:oleObj>
              </mc:Choice>
              <mc:Fallback>
                <p:oleObj r:id="rId6" imgW="1435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856" y="4221088"/>
                        <a:ext cx="2870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1385</Words>
  <Application>Microsoft Office PowerPoint</Application>
  <PresentationFormat>On-screen Show (4:3)</PresentationFormat>
  <Paragraphs>312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MS PGothic</vt:lpstr>
      <vt:lpstr>Arial</vt:lpstr>
      <vt:lpstr>Calibri</vt:lpstr>
      <vt:lpstr>Cambria Math</vt:lpstr>
      <vt:lpstr>Wingdings</vt:lpstr>
      <vt:lpstr>Θέμα του Office</vt:lpstr>
      <vt:lpstr>Document</vt:lpstr>
      <vt:lpstr>Equation.DSMT4</vt:lpstr>
      <vt:lpstr>Microsoft Word 97 - 2003 Document</vt:lpstr>
      <vt:lpstr>Microsoft Word Document</vt:lpstr>
      <vt:lpstr>Εισαγωγή στη Ρομποτική</vt:lpstr>
      <vt:lpstr>Σκοποί  ενότητας</vt:lpstr>
      <vt:lpstr>Περιεχόμενα ενότητας</vt:lpstr>
      <vt:lpstr>Εξισώσεις Euler-Lagrange (1/11)</vt:lpstr>
      <vt:lpstr>Εξισώσεις Euler-Lagrange (2/11)</vt:lpstr>
      <vt:lpstr>Εξισώσεις Euler-Lagrange (3/11)</vt:lpstr>
      <vt:lpstr>Εξισώσεις Euler-Lagrange (4/11)</vt:lpstr>
      <vt:lpstr>Εξισώσεις Euler-Lagrange (5/11)</vt:lpstr>
      <vt:lpstr>Εξισώσεις Euler-Lagrange (6/11)</vt:lpstr>
      <vt:lpstr>Εξισώσεις Euler-Lagrange (7/11)</vt:lpstr>
      <vt:lpstr>Εξισώσεις Euler-Lagrange (8/11)</vt:lpstr>
      <vt:lpstr>Εξισώσεις Euler-Lagrange (9/11)</vt:lpstr>
      <vt:lpstr>Εξισώσεις Euler-Lagrange (10/11)</vt:lpstr>
      <vt:lpstr>Εξισώσεις Euler-Lagrange (11/11)</vt:lpstr>
      <vt:lpstr>Κινητική και δυναμική ενέργεια (1/9)</vt:lpstr>
      <vt:lpstr>Κινητική και δυναμική ενέργεια (2/9)</vt:lpstr>
      <vt:lpstr>Κινητική και δυναμική ενέργεια (3/9)</vt:lpstr>
      <vt:lpstr>Κινητική και δυναμική ενέργεια (4/9)</vt:lpstr>
      <vt:lpstr>Κινητική και δυναμική ενέργεια (5/9)</vt:lpstr>
      <vt:lpstr>Κινητική και δυναμική ενέργεια (6/9)</vt:lpstr>
      <vt:lpstr>Κινητική και δυναμική ενέργεια (7/9)</vt:lpstr>
      <vt:lpstr>Κινητική και δυναμική ενέργεια (8/9)</vt:lpstr>
      <vt:lpstr>Κινητική και δυναμική ενέργεια (9/9)</vt:lpstr>
      <vt:lpstr>Δυναμικές εξισώσεις κίνησης (1/8)</vt:lpstr>
      <vt:lpstr>Δυναμικές εξισώσεις κίνησης (2/8)</vt:lpstr>
      <vt:lpstr>Δυναμικές εξισώσεις κίνησης (3/8)</vt:lpstr>
      <vt:lpstr>Δυναμικές εξισώσεις κίνησης (4/8)</vt:lpstr>
      <vt:lpstr>Δυναμικές εξισώσεις κίνησης (5/8)</vt:lpstr>
      <vt:lpstr>Δυναμικές εξισώσεις κίνησης (6/8)</vt:lpstr>
      <vt:lpstr>Δυναμικές εξισώσεις κίνησης (7/8)</vt:lpstr>
      <vt:lpstr>Δυναμικές εξισώσεις κίνησης (8/8)</vt:lpstr>
      <vt:lpstr>Παράδειγμα 6.1 (1/5)</vt:lpstr>
      <vt:lpstr>Παράδειγμα 6.1 (2/5)</vt:lpstr>
      <vt:lpstr>Παράδειγμα 6.1 (3/5)</vt:lpstr>
      <vt:lpstr>Παράδειγμα 6.1 (4/5)</vt:lpstr>
      <vt:lpstr>Παράδειγμα 6.1 (5/5)</vt:lpstr>
      <vt:lpstr>Παράδειγμα 6.2 (1/6)</vt:lpstr>
      <vt:lpstr>Παράδειγμα 6.2 (2/6)</vt:lpstr>
      <vt:lpstr>Παράδειγμα 6.2 (3/6)</vt:lpstr>
      <vt:lpstr>Παράδειγμα 6.2 (4/6)</vt:lpstr>
      <vt:lpstr>Παράδειγμα 6.2 (5/6)</vt:lpstr>
      <vt:lpstr>Παράδειγμα 6.2 (6/6)</vt:lpstr>
      <vt:lpstr>Παράδειγμα 6.3 (1/4)</vt:lpstr>
      <vt:lpstr>Παράδειγμα 6.3 (2/4)</vt:lpstr>
      <vt:lpstr>Παράδειγμα 6.3 (3/4)</vt:lpstr>
      <vt:lpstr>Παράδειγμα 6.3 (4/4)</vt:lpstr>
      <vt:lpstr>Παράδειγμα 6.4 (1/5)</vt:lpstr>
      <vt:lpstr>Παράδειγμα 6.4 (2/5)</vt:lpstr>
      <vt:lpstr>Παράδειγμα 6.4 (3/5)</vt:lpstr>
      <vt:lpstr>Παράδειγμα 6.4 (4/5)</vt:lpstr>
      <vt:lpstr>Παράδειγμα 6.4 (5/5)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472</cp:revision>
  <dcterms:created xsi:type="dcterms:W3CDTF">2012-09-06T09:03:05Z</dcterms:created>
  <dcterms:modified xsi:type="dcterms:W3CDTF">2015-11-21T11:14:56Z</dcterms:modified>
</cp:coreProperties>
</file>