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331" r:id="rId2"/>
    <p:sldId id="257" r:id="rId3"/>
    <p:sldId id="313" r:id="rId4"/>
    <p:sldId id="303" r:id="rId5"/>
    <p:sldId id="301" r:id="rId6"/>
    <p:sldId id="332" r:id="rId7"/>
    <p:sldId id="305" r:id="rId8"/>
    <p:sldId id="323" r:id="rId9"/>
    <p:sldId id="333" r:id="rId10"/>
    <p:sldId id="340" r:id="rId11"/>
    <p:sldId id="334" r:id="rId12"/>
    <p:sldId id="335" r:id="rId13"/>
    <p:sldId id="336" r:id="rId14"/>
    <p:sldId id="367" r:id="rId15"/>
    <p:sldId id="338" r:id="rId16"/>
    <p:sldId id="368" r:id="rId17"/>
    <p:sldId id="337" r:id="rId18"/>
    <p:sldId id="369" r:id="rId19"/>
    <p:sldId id="339" r:id="rId20"/>
    <p:sldId id="370" r:id="rId21"/>
    <p:sldId id="341" r:id="rId22"/>
    <p:sldId id="309" r:id="rId23"/>
    <p:sldId id="342" r:id="rId24"/>
    <p:sldId id="326" r:id="rId25"/>
    <p:sldId id="343" r:id="rId26"/>
    <p:sldId id="344" r:id="rId27"/>
    <p:sldId id="345" r:id="rId28"/>
    <p:sldId id="346" r:id="rId29"/>
    <p:sldId id="347" r:id="rId30"/>
    <p:sldId id="348" r:id="rId31"/>
    <p:sldId id="349" r:id="rId32"/>
    <p:sldId id="327" r:id="rId33"/>
    <p:sldId id="350" r:id="rId34"/>
    <p:sldId id="351" r:id="rId35"/>
    <p:sldId id="352" r:id="rId36"/>
    <p:sldId id="353" r:id="rId37"/>
    <p:sldId id="354" r:id="rId38"/>
    <p:sldId id="355" r:id="rId39"/>
    <p:sldId id="356" r:id="rId40"/>
    <p:sldId id="357" r:id="rId41"/>
    <p:sldId id="358" r:id="rId42"/>
    <p:sldId id="359" r:id="rId43"/>
    <p:sldId id="360" r:id="rId44"/>
    <p:sldId id="362" r:id="rId45"/>
    <p:sldId id="363" r:id="rId46"/>
    <p:sldId id="364" r:id="rId47"/>
    <p:sldId id="365" r:id="rId48"/>
    <p:sldId id="283" r:id="rId49"/>
    <p:sldId id="366" r:id="rId50"/>
    <p:sldId id="286" r:id="rId5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52" autoAdjust="0"/>
  </p:normalViewPr>
  <p:slideViewPr>
    <p:cSldViewPr>
      <p:cViewPr varScale="1">
        <p:scale>
          <a:sx n="63" d="100"/>
          <a:sy n="63" d="100"/>
        </p:scale>
        <p:origin x="151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914;&#913;&#915;&#915;&#917;&#923;&#919;&#931;\Desktop\Rome%20presentations\Submission%20of%20the%20Revised%20R2\Figures%20Sample.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914;&#913;&#915;&#915;&#917;&#923;&#919;&#931;\Desktop\Rome%20presentations\Submission%20of%20the%20Revised%20R2\Figures%20Samp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Lbls>
            <c:dLbl>
              <c:idx val="0"/>
              <c:layout>
                <c:manualLayout>
                  <c:x val="-0.20254505686789201"/>
                  <c:y val="-3.6466558626791191E-2"/>
                </c:manualLayout>
              </c:layout>
              <c:tx>
                <c:rich>
                  <a:bodyPr/>
                  <a:lstStyle/>
                  <a:p>
                    <a:r>
                      <a:rPr lang="en-US" sz="3600">
                        <a:latin typeface="Times New Roman" pitchFamily="18" charset="0"/>
                        <a:cs typeface="Times New Roman" pitchFamily="18" charset="0"/>
                      </a:rPr>
                      <a:t>2</a:t>
                    </a:r>
                    <a:r>
                      <a:rPr lang="en-US"/>
                      <a:t>12 = 49%</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5778-46BA-AFC1-199EE1CAD10A}"/>
                </c:ext>
              </c:extLst>
            </c:dLbl>
            <c:dLbl>
              <c:idx val="1"/>
              <c:layout>
                <c:manualLayout>
                  <c:x val="0.17438779527559056"/>
                  <c:y val="-4.9557952919970658E-2"/>
                </c:manualLayout>
              </c:layout>
              <c:tx>
                <c:rich>
                  <a:bodyPr/>
                  <a:lstStyle/>
                  <a:p>
                    <a:r>
                      <a:rPr lang="en-US" sz="3600" dirty="0">
                        <a:latin typeface="Times New Roman" pitchFamily="18" charset="0"/>
                        <a:cs typeface="Times New Roman" pitchFamily="18" charset="0"/>
                      </a:rPr>
                      <a:t>2</a:t>
                    </a:r>
                    <a:r>
                      <a:rPr lang="en-US" dirty="0"/>
                      <a:t>21 = 51%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5778-46BA-AFC1-199EE1CAD10A}"/>
                </c:ext>
              </c:extLst>
            </c:dLbl>
            <c:spPr>
              <a:noFill/>
              <a:ln>
                <a:noFill/>
              </a:ln>
              <a:effectLst/>
            </c:spPr>
            <c:txPr>
              <a:bodyPr/>
              <a:lstStyle/>
              <a:p>
                <a:pPr>
                  <a:defRPr sz="3600">
                    <a:solidFill>
                      <a:schemeClr val="tx2">
                        <a:lumMod val="75000"/>
                      </a:schemeClr>
                    </a:solidFill>
                    <a:latin typeface="Times New Roman" pitchFamily="18" charset="0"/>
                    <a:cs typeface="Times New Roman" pitchFamily="18" charset="0"/>
                  </a:defRPr>
                </a:pPr>
                <a:endParaRPr lang="el-GR"/>
              </a:p>
            </c:txPr>
            <c:showLegendKey val="0"/>
            <c:showVal val="1"/>
            <c:showCatName val="0"/>
            <c:showSerName val="0"/>
            <c:showPercent val="0"/>
            <c:showBubbleSize val="0"/>
            <c:showLeaderLines val="1"/>
            <c:extLst>
              <c:ext xmlns:c15="http://schemas.microsoft.com/office/drawing/2012/chart" uri="{CE6537A1-D6FC-4f65-9D91-7224C49458BB}"/>
            </c:extLst>
          </c:dLbls>
          <c:cat>
            <c:strRef>
              <c:f>Φύλλο1!$A$4:$A$5</c:f>
              <c:strCache>
                <c:ptCount val="2"/>
                <c:pt idx="0">
                  <c:v>Manufacturing</c:v>
                </c:pt>
                <c:pt idx="1">
                  <c:v>Services</c:v>
                </c:pt>
              </c:strCache>
            </c:strRef>
          </c:cat>
          <c:val>
            <c:numRef>
              <c:f>Φύλλο1!$B$4:$B$5</c:f>
              <c:numCache>
                <c:formatCode>General</c:formatCode>
                <c:ptCount val="2"/>
                <c:pt idx="0">
                  <c:v>212</c:v>
                </c:pt>
                <c:pt idx="1">
                  <c:v>221</c:v>
                </c:pt>
              </c:numCache>
            </c:numRef>
          </c:val>
          <c:extLst>
            <c:ext xmlns:c16="http://schemas.microsoft.com/office/drawing/2014/chart" uri="{C3380CC4-5D6E-409C-BE32-E72D297353CC}">
              <c16:uniqueId val="{00000002-5778-46BA-AFC1-199EE1CAD10A}"/>
            </c:ext>
          </c:extLst>
        </c:ser>
        <c:dLbls>
          <c:showLegendKey val="0"/>
          <c:showVal val="0"/>
          <c:showCatName val="0"/>
          <c:showSerName val="0"/>
          <c:showPercent val="0"/>
          <c:showBubbleSize val="0"/>
          <c:showLeaderLines val="1"/>
        </c:dLbls>
        <c:firstSliceAng val="0"/>
      </c:pieChart>
    </c:plotArea>
    <c:legend>
      <c:legendPos val="r"/>
      <c:legendEntry>
        <c:idx val="0"/>
        <c:txPr>
          <a:bodyPr/>
          <a:lstStyle/>
          <a:p>
            <a:pPr>
              <a:defRPr sz="2000">
                <a:latin typeface="Times New Roman" pitchFamily="18" charset="0"/>
                <a:cs typeface="Times New Roman" pitchFamily="18" charset="0"/>
              </a:defRPr>
            </a:pPr>
            <a:endParaRPr lang="el-GR"/>
          </a:p>
        </c:txPr>
      </c:legendEntry>
      <c:legendEntry>
        <c:idx val="1"/>
        <c:txPr>
          <a:bodyPr/>
          <a:lstStyle/>
          <a:p>
            <a:pPr>
              <a:defRPr sz="2000">
                <a:latin typeface="Times New Roman" pitchFamily="18" charset="0"/>
                <a:cs typeface="Times New Roman" pitchFamily="18" charset="0"/>
              </a:defRPr>
            </a:pPr>
            <a:endParaRPr lang="el-GR"/>
          </a:p>
        </c:txPr>
      </c:legendEntry>
      <c:layout>
        <c:manualLayout>
          <c:xMode val="edge"/>
          <c:yMode val="edge"/>
          <c:x val="0.75937565616797975"/>
          <c:y val="0.26686430088252056"/>
          <c:w val="0.23229101049868769"/>
          <c:h val="0.27269508359707284"/>
        </c:manualLayout>
      </c:layout>
      <c:overlay val="0"/>
      <c:txPr>
        <a:bodyPr/>
        <a:lstStyle/>
        <a:p>
          <a:pPr>
            <a:defRPr sz="2000"/>
          </a:pPr>
          <a:endParaRPr lang="el-GR"/>
        </a:p>
      </c:txPr>
    </c:legend>
    <c:plotVisOnly val="1"/>
    <c:dispBlanksAs val="gap"/>
    <c:showDLblsOverMax val="0"/>
  </c:chart>
  <c: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Lbls>
            <c:dLbl>
              <c:idx val="0"/>
              <c:layout>
                <c:manualLayout>
                  <c:x val="-0.18317579833770778"/>
                  <c:y val="-0.1618442694663169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5B9-4184-B33B-228D96DAFBE9}"/>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5B9-4184-B33B-228D96DAFBE9}"/>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5B9-4184-B33B-228D96DAFBE9}"/>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5B9-4184-B33B-228D96DAFBE9}"/>
                </c:ext>
              </c:extLst>
            </c:dLbl>
            <c:spPr>
              <a:noFill/>
              <a:ln>
                <a:noFill/>
              </a:ln>
              <a:effectLst/>
            </c:spPr>
            <c:txPr>
              <a:bodyPr/>
              <a:lstStyle/>
              <a:p>
                <a:pPr>
                  <a:defRPr sz="3200">
                    <a:solidFill>
                      <a:schemeClr val="tx2">
                        <a:lumMod val="75000"/>
                      </a:schemeClr>
                    </a:solidFill>
                    <a:latin typeface="Times New Roman" pitchFamily="18" charset="0"/>
                    <a:cs typeface="Times New Roman" pitchFamily="18" charset="0"/>
                  </a:defRPr>
                </a:pPr>
                <a:endParaRPr lang="el-GR"/>
              </a:p>
            </c:txPr>
            <c:showLegendKey val="0"/>
            <c:showVal val="0"/>
            <c:showCatName val="0"/>
            <c:showSerName val="0"/>
            <c:showPercent val="0"/>
            <c:showBubbleSize val="0"/>
            <c:extLst>
              <c:ext xmlns:c15="http://schemas.microsoft.com/office/drawing/2012/chart" uri="{CE6537A1-D6FC-4f65-9D91-7224C49458BB}"/>
            </c:extLst>
          </c:dLbls>
          <c:cat>
            <c:strRef>
              <c:f>Φύλλο1!$L$9:$L$12</c:f>
              <c:strCache>
                <c:ptCount val="4"/>
                <c:pt idx="0">
                  <c:v>less than 50 employees</c:v>
                </c:pt>
                <c:pt idx="1">
                  <c:v>more than 50 and less than 100 employees</c:v>
                </c:pt>
                <c:pt idx="2">
                  <c:v>more than 100 and less than 250 employees</c:v>
                </c:pt>
                <c:pt idx="3">
                  <c:v>more than 250 employees</c:v>
                </c:pt>
              </c:strCache>
            </c:strRef>
          </c:cat>
          <c:val>
            <c:numRef>
              <c:f>Φύλλο1!$M$9:$M$12</c:f>
              <c:numCache>
                <c:formatCode>0%</c:formatCode>
                <c:ptCount val="4"/>
                <c:pt idx="0">
                  <c:v>0.62000000000000088</c:v>
                </c:pt>
                <c:pt idx="1">
                  <c:v>0.15000000000000022</c:v>
                </c:pt>
                <c:pt idx="2">
                  <c:v>9.0000000000000024E-2</c:v>
                </c:pt>
                <c:pt idx="3">
                  <c:v>0.14000000000000001</c:v>
                </c:pt>
              </c:numCache>
            </c:numRef>
          </c:val>
          <c:extLst>
            <c:ext xmlns:c16="http://schemas.microsoft.com/office/drawing/2014/chart" uri="{C3380CC4-5D6E-409C-BE32-E72D297353CC}">
              <c16:uniqueId val="{00000004-B5B9-4184-B33B-228D96DAFBE9}"/>
            </c:ext>
          </c:extLst>
        </c:ser>
        <c:dLbls>
          <c:showLegendKey val="0"/>
          <c:showVal val="0"/>
          <c:showCatName val="0"/>
          <c:showSerName val="0"/>
          <c:showPercent val="0"/>
          <c:showBubbleSize val="0"/>
          <c:showLeaderLines val="1"/>
        </c:dLbls>
        <c:firstSliceAng val="0"/>
      </c:pieChart>
    </c:plotArea>
    <c:legend>
      <c:legendPos val="r"/>
      <c:overlay val="0"/>
      <c:txPr>
        <a:bodyPr/>
        <a:lstStyle/>
        <a:p>
          <a:pPr>
            <a:defRPr sz="2000">
              <a:latin typeface="Times New Roman" pitchFamily="18" charset="0"/>
              <a:cs typeface="Times New Roman" pitchFamily="18" charset="0"/>
            </a:defRPr>
          </a:pPr>
          <a:endParaRPr lang="el-GR"/>
        </a:p>
      </c:txPr>
    </c:legend>
    <c:plotVisOnly val="1"/>
    <c:dispBlanksAs val="gap"/>
    <c:showDLblsOverMax val="0"/>
  </c:chart>
  <c: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c:spPr>
  <c:externalData r:id="rId1">
    <c:autoUpdate val="0"/>
  </c:externalData>
  <c:userShapes r:id="rId2"/>
</c:chartSpace>
</file>

<file path=ppt/diagrams/_rels/data10.xml.rels><?xml version="1.0" encoding="UTF-8" standalone="yes"?>
<Relationships xmlns="http://schemas.openxmlformats.org/package/2006/relationships"><Relationship Id="rId1" Type="http://schemas.openxmlformats.org/officeDocument/2006/relationships/image" Target="../media/image4.jpeg"/></Relationships>
</file>

<file path=ppt/diagrams/_rels/data11.xml.rels><?xml version="1.0" encoding="UTF-8" standalone="yes"?>
<Relationships xmlns="http://schemas.openxmlformats.org/package/2006/relationships"><Relationship Id="rId1" Type="http://schemas.openxmlformats.org/officeDocument/2006/relationships/image" Target="../media/image4.jpeg"/></Relationships>
</file>

<file path=ppt/diagrams/_rels/data8.xml.rels><?xml version="1.0" encoding="UTF-8" standalone="yes"?>
<Relationships xmlns="http://schemas.openxmlformats.org/package/2006/relationships"><Relationship Id="rId1" Type="http://schemas.openxmlformats.org/officeDocument/2006/relationships/image" Target="../media/image3.jpeg"/></Relationships>
</file>

<file path=ppt/diagrams/_rels/data9.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10.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11.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8.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4DC526-9289-4355-B0A0-367130F2A93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l-GR"/>
        </a:p>
      </dgm:t>
    </dgm:pt>
    <dgm:pt modelId="{209886CD-AB21-4DF6-961B-38F824D7E609}">
      <dgm:prSet phldrT="[Κείμενο]" custT="1"/>
      <dgm:spPr/>
      <dgm:t>
        <a:bodyPr/>
        <a:lstStyle/>
        <a:p>
          <a:pPr algn="just"/>
          <a:r>
            <a:rPr lang="en-US" sz="2400" dirty="0">
              <a:latin typeface="Times New Roman" pitchFamily="18" charset="0"/>
              <a:cs typeface="Times New Roman" pitchFamily="18" charset="0"/>
            </a:rPr>
            <a:t>In order to survive and compete in global and niche markets, companies should incorporate into their strategy the </a:t>
          </a:r>
          <a:r>
            <a:rPr lang="en-US" sz="2400" dirty="0">
              <a:solidFill>
                <a:schemeClr val="accent6">
                  <a:lumMod val="40000"/>
                  <a:lumOff val="60000"/>
                </a:schemeClr>
              </a:solidFill>
              <a:latin typeface="Times New Roman" pitchFamily="18" charset="0"/>
              <a:cs typeface="Times New Roman" pitchFamily="18" charset="0"/>
            </a:rPr>
            <a:t>innovation</a:t>
          </a:r>
          <a:r>
            <a:rPr lang="en-US" sz="2400" dirty="0">
              <a:solidFill>
                <a:srgbClr val="FF0000"/>
              </a:solidFill>
              <a:latin typeface="Times New Roman" pitchFamily="18" charset="0"/>
              <a:cs typeface="Times New Roman" pitchFamily="18" charset="0"/>
            </a:rPr>
            <a:t>.</a:t>
          </a:r>
          <a:endParaRPr lang="el-GR" sz="2400" dirty="0">
            <a:solidFill>
              <a:srgbClr val="FF0000"/>
            </a:solidFill>
            <a:latin typeface="Times New Roman" pitchFamily="18" charset="0"/>
            <a:cs typeface="Times New Roman" pitchFamily="18" charset="0"/>
          </a:endParaRPr>
        </a:p>
      </dgm:t>
    </dgm:pt>
    <dgm:pt modelId="{75F2FF13-4782-4144-96B9-E0FF1FA456F1}" type="parTrans" cxnId="{047066F6-F747-440D-B368-4521FFAAD89F}">
      <dgm:prSet/>
      <dgm:spPr/>
      <dgm:t>
        <a:bodyPr/>
        <a:lstStyle/>
        <a:p>
          <a:endParaRPr lang="el-GR"/>
        </a:p>
      </dgm:t>
    </dgm:pt>
    <dgm:pt modelId="{B9C9CA49-ED43-434C-BCE4-50D5E143E0EF}" type="sibTrans" cxnId="{047066F6-F747-440D-B368-4521FFAAD89F}">
      <dgm:prSet/>
      <dgm:spPr>
        <a:solidFill>
          <a:schemeClr val="tx2">
            <a:lumMod val="75000"/>
            <a:alpha val="90000"/>
          </a:schemeClr>
        </a:solidFill>
      </dgm:spPr>
      <dgm:t>
        <a:bodyPr/>
        <a:lstStyle/>
        <a:p>
          <a:endParaRPr lang="el-GR"/>
        </a:p>
      </dgm:t>
    </dgm:pt>
    <dgm:pt modelId="{E4C5E092-7E84-4B65-ACFB-E0817CE68356}">
      <dgm:prSet phldrT="[Κείμενο]" custT="1"/>
      <dgm:spPr/>
      <dgm:t>
        <a:bodyPr/>
        <a:lstStyle/>
        <a:p>
          <a:pPr algn="just"/>
          <a:r>
            <a:rPr lang="en-US" sz="2400" dirty="0">
              <a:latin typeface="Times New Roman" pitchFamily="18" charset="0"/>
              <a:cs typeface="Times New Roman" pitchFamily="18" charset="0"/>
            </a:rPr>
            <a:t>Incorporate innovation not only with regard to  </a:t>
          </a:r>
          <a:r>
            <a:rPr lang="en-US" sz="2400" dirty="0">
              <a:solidFill>
                <a:schemeClr val="accent6">
                  <a:lumMod val="40000"/>
                  <a:lumOff val="60000"/>
                </a:schemeClr>
              </a:solidFill>
              <a:latin typeface="Times New Roman" pitchFamily="18" charset="0"/>
              <a:cs typeface="Times New Roman" pitchFamily="18" charset="0"/>
            </a:rPr>
            <a:t>products but also processes</a:t>
          </a:r>
          <a:r>
            <a:rPr lang="en-US" sz="2400" dirty="0">
              <a:latin typeface="Times New Roman" pitchFamily="18" charset="0"/>
              <a:cs typeface="Times New Roman" pitchFamily="18" charset="0"/>
            </a:rPr>
            <a:t>.</a:t>
          </a:r>
          <a:endParaRPr lang="el-GR" sz="2400" dirty="0">
            <a:latin typeface="Times New Roman" pitchFamily="18" charset="0"/>
            <a:cs typeface="Times New Roman" pitchFamily="18" charset="0"/>
          </a:endParaRPr>
        </a:p>
      </dgm:t>
    </dgm:pt>
    <dgm:pt modelId="{6FD29A38-D0C1-4E20-AF31-CC553CE70E2D}" type="parTrans" cxnId="{5347B9C6-B304-447D-A7C2-1137BEFE9083}">
      <dgm:prSet/>
      <dgm:spPr/>
      <dgm:t>
        <a:bodyPr/>
        <a:lstStyle/>
        <a:p>
          <a:endParaRPr lang="el-GR"/>
        </a:p>
      </dgm:t>
    </dgm:pt>
    <dgm:pt modelId="{B8B23FE1-76B4-448B-B6BF-817FA89E94D9}" type="sibTrans" cxnId="{5347B9C6-B304-447D-A7C2-1137BEFE9083}">
      <dgm:prSet/>
      <dgm:spPr>
        <a:solidFill>
          <a:schemeClr val="tx2">
            <a:lumMod val="75000"/>
            <a:alpha val="90000"/>
          </a:schemeClr>
        </a:solidFill>
      </dgm:spPr>
      <dgm:t>
        <a:bodyPr/>
        <a:lstStyle/>
        <a:p>
          <a:endParaRPr lang="el-GR"/>
        </a:p>
      </dgm:t>
    </dgm:pt>
    <dgm:pt modelId="{CC5ABDF8-3292-4920-AF39-C4EBED78CF4C}">
      <dgm:prSet custT="1"/>
      <dgm:spPr/>
      <dgm:t>
        <a:bodyPr/>
        <a:lstStyle/>
        <a:p>
          <a:pPr algn="just"/>
          <a:r>
            <a:rPr lang="en-US" sz="2400" dirty="0">
              <a:solidFill>
                <a:schemeClr val="accent6">
                  <a:lumMod val="40000"/>
                  <a:lumOff val="60000"/>
                </a:schemeClr>
              </a:solidFill>
              <a:latin typeface="Times New Roman" pitchFamily="18" charset="0"/>
              <a:cs typeface="Times New Roman" pitchFamily="18" charset="0"/>
            </a:rPr>
            <a:t>Globalization</a:t>
          </a:r>
          <a:r>
            <a:rPr lang="en-US" sz="2400" dirty="0">
              <a:latin typeface="Times New Roman" pitchFamily="18" charset="0"/>
              <a:cs typeface="Times New Roman" pitchFamily="18" charset="0"/>
            </a:rPr>
            <a:t> influences the business environment by making it more competitive and boosting </a:t>
          </a:r>
          <a:r>
            <a:rPr lang="en-US" sz="2400" dirty="0">
              <a:solidFill>
                <a:schemeClr val="accent6">
                  <a:lumMod val="40000"/>
                  <a:lumOff val="60000"/>
                </a:schemeClr>
              </a:solidFill>
              <a:latin typeface="Times New Roman" pitchFamily="18" charset="0"/>
              <a:cs typeface="Times New Roman" pitchFamily="18" charset="0"/>
            </a:rPr>
            <a:t>innovation</a:t>
          </a:r>
          <a:r>
            <a:rPr lang="el-GR" sz="2400" dirty="0">
              <a:latin typeface="Times New Roman" pitchFamily="18" charset="0"/>
              <a:cs typeface="Times New Roman" pitchFamily="18" charset="0"/>
            </a:rPr>
            <a:t>.</a:t>
          </a:r>
        </a:p>
      </dgm:t>
    </dgm:pt>
    <dgm:pt modelId="{E44D01FE-7387-459E-AA64-890C87522423}" type="parTrans" cxnId="{357F170B-F4FC-495B-B009-3466019B9C9F}">
      <dgm:prSet/>
      <dgm:spPr/>
      <dgm:t>
        <a:bodyPr/>
        <a:lstStyle/>
        <a:p>
          <a:endParaRPr lang="el-GR"/>
        </a:p>
      </dgm:t>
    </dgm:pt>
    <dgm:pt modelId="{FD7BE603-7FB0-43C2-9153-BB7860DA9B10}" type="sibTrans" cxnId="{357F170B-F4FC-495B-B009-3466019B9C9F}">
      <dgm:prSet/>
      <dgm:spPr>
        <a:solidFill>
          <a:schemeClr val="tx2">
            <a:lumMod val="75000"/>
            <a:alpha val="90000"/>
          </a:schemeClr>
        </a:solidFill>
      </dgm:spPr>
      <dgm:t>
        <a:bodyPr/>
        <a:lstStyle/>
        <a:p>
          <a:endParaRPr lang="el-GR"/>
        </a:p>
      </dgm:t>
    </dgm:pt>
    <dgm:pt modelId="{7926D80E-C20D-4EFA-9E4F-6C0D714E5A82}">
      <dgm:prSet custT="1"/>
      <dgm:spPr/>
      <dgm:t>
        <a:bodyPr/>
        <a:lstStyle/>
        <a:p>
          <a:pPr algn="just" rtl="0"/>
          <a:r>
            <a:rPr lang="en-US" sz="2400" dirty="0">
              <a:solidFill>
                <a:schemeClr val="accent6">
                  <a:lumMod val="40000"/>
                  <a:lumOff val="60000"/>
                </a:schemeClr>
              </a:solidFill>
              <a:latin typeface="Times New Roman" pitchFamily="18" charset="0"/>
              <a:cs typeface="Times New Roman" pitchFamily="18" charset="0"/>
            </a:rPr>
            <a:t>Process innovation </a:t>
          </a:r>
          <a:r>
            <a:rPr lang="en-US" sz="2400" dirty="0">
              <a:latin typeface="Times New Roman" pitchFamily="18" charset="0"/>
              <a:cs typeface="Times New Roman" pitchFamily="18" charset="0"/>
            </a:rPr>
            <a:t>is supplemental to </a:t>
          </a:r>
          <a:r>
            <a:rPr lang="en-US" sz="2400" dirty="0">
              <a:solidFill>
                <a:schemeClr val="accent6">
                  <a:lumMod val="40000"/>
                  <a:lumOff val="60000"/>
                </a:schemeClr>
              </a:solidFill>
              <a:latin typeface="Times New Roman" pitchFamily="18" charset="0"/>
              <a:cs typeface="Times New Roman" pitchFamily="18" charset="0"/>
            </a:rPr>
            <a:t>product innovation </a:t>
          </a:r>
          <a:r>
            <a:rPr lang="en-US" sz="2400" dirty="0">
              <a:latin typeface="Times New Roman" pitchFamily="18" charset="0"/>
              <a:cs typeface="Times New Roman" pitchFamily="18" charset="0"/>
            </a:rPr>
            <a:t>and this is strongly supported in the empirical literature. </a:t>
          </a:r>
          <a:endParaRPr lang="el-GR" sz="2400" dirty="0">
            <a:latin typeface="Times New Roman" pitchFamily="18" charset="0"/>
            <a:cs typeface="Times New Roman" pitchFamily="18" charset="0"/>
          </a:endParaRPr>
        </a:p>
      </dgm:t>
    </dgm:pt>
    <dgm:pt modelId="{A8C2FFD4-D01D-47ED-B159-0C5F4B786209}" type="parTrans" cxnId="{14883365-946C-49DA-9388-B8DA5AC32CF4}">
      <dgm:prSet/>
      <dgm:spPr/>
      <dgm:t>
        <a:bodyPr/>
        <a:lstStyle/>
        <a:p>
          <a:endParaRPr lang="el-GR"/>
        </a:p>
      </dgm:t>
    </dgm:pt>
    <dgm:pt modelId="{9577310F-3970-4461-91D9-EB69755E2B50}" type="sibTrans" cxnId="{14883365-946C-49DA-9388-B8DA5AC32CF4}">
      <dgm:prSet/>
      <dgm:spPr>
        <a:solidFill>
          <a:schemeClr val="tx2">
            <a:lumMod val="75000"/>
            <a:alpha val="90000"/>
          </a:schemeClr>
        </a:solidFill>
      </dgm:spPr>
      <dgm:t>
        <a:bodyPr/>
        <a:lstStyle/>
        <a:p>
          <a:endParaRPr lang="el-GR"/>
        </a:p>
      </dgm:t>
    </dgm:pt>
    <dgm:pt modelId="{DAC7379B-A47F-4F30-B9E7-47FB7452DC33}" type="pres">
      <dgm:prSet presAssocID="{7A4DC526-9289-4355-B0A0-367130F2A935}" presName="outerComposite" presStyleCnt="0">
        <dgm:presLayoutVars>
          <dgm:chMax val="5"/>
          <dgm:dir/>
          <dgm:resizeHandles val="exact"/>
        </dgm:presLayoutVars>
      </dgm:prSet>
      <dgm:spPr/>
    </dgm:pt>
    <dgm:pt modelId="{9FE8D017-5E97-4198-A0EB-0F5E1AE744DC}" type="pres">
      <dgm:prSet presAssocID="{7A4DC526-9289-4355-B0A0-367130F2A935}" presName="dummyMaxCanvas" presStyleCnt="0">
        <dgm:presLayoutVars/>
      </dgm:prSet>
      <dgm:spPr/>
    </dgm:pt>
    <dgm:pt modelId="{6B6DCB51-5919-45B5-B6CB-079816BDAF4D}" type="pres">
      <dgm:prSet presAssocID="{7A4DC526-9289-4355-B0A0-367130F2A935}" presName="FourNodes_1" presStyleLbl="node1" presStyleIdx="0" presStyleCnt="4" custScaleY="81987" custLinFactNeighborY="40803">
        <dgm:presLayoutVars>
          <dgm:bulletEnabled val="1"/>
        </dgm:presLayoutVars>
      </dgm:prSet>
      <dgm:spPr/>
    </dgm:pt>
    <dgm:pt modelId="{AB3A43CE-9103-4E84-B746-9ED0CA522A19}" type="pres">
      <dgm:prSet presAssocID="{7A4DC526-9289-4355-B0A0-367130F2A935}" presName="FourNodes_2" presStyleLbl="node1" presStyleIdx="1" presStyleCnt="4" custScaleY="103025" custLinFactNeighborX="-15" custLinFactNeighborY="30953">
        <dgm:presLayoutVars>
          <dgm:bulletEnabled val="1"/>
        </dgm:presLayoutVars>
      </dgm:prSet>
      <dgm:spPr/>
    </dgm:pt>
    <dgm:pt modelId="{AB786C34-23DC-4CCC-9843-FA42C8820EB5}" type="pres">
      <dgm:prSet presAssocID="{7A4DC526-9289-4355-B0A0-367130F2A935}" presName="FourNodes_3" presStyleLbl="node1" presStyleIdx="2" presStyleCnt="4" custScaleY="71563" custLinFactNeighborX="-390" custLinFactNeighborY="20592">
        <dgm:presLayoutVars>
          <dgm:bulletEnabled val="1"/>
        </dgm:presLayoutVars>
      </dgm:prSet>
      <dgm:spPr/>
    </dgm:pt>
    <dgm:pt modelId="{9F04730C-00EA-4782-9244-C4F08E08C4C1}" type="pres">
      <dgm:prSet presAssocID="{7A4DC526-9289-4355-B0A0-367130F2A935}" presName="FourNodes_4" presStyleLbl="node1" presStyleIdx="3" presStyleCnt="4" custScaleY="81413">
        <dgm:presLayoutVars>
          <dgm:bulletEnabled val="1"/>
        </dgm:presLayoutVars>
      </dgm:prSet>
      <dgm:spPr/>
    </dgm:pt>
    <dgm:pt modelId="{A1151B35-E853-45C9-8126-49A56DE75067}" type="pres">
      <dgm:prSet presAssocID="{7A4DC526-9289-4355-B0A0-367130F2A935}" presName="FourConn_1-2" presStyleLbl="fgAccFollowNode1" presStyleIdx="0" presStyleCnt="3" custLinFactNeighborX="4201" custLinFactNeighborY="53838">
        <dgm:presLayoutVars>
          <dgm:bulletEnabled val="1"/>
        </dgm:presLayoutVars>
      </dgm:prSet>
      <dgm:spPr/>
    </dgm:pt>
    <dgm:pt modelId="{EB1A25C6-E930-46F2-8DA4-F45F69A5A60C}" type="pres">
      <dgm:prSet presAssocID="{7A4DC526-9289-4355-B0A0-367130F2A935}" presName="FourConn_2-3" presStyleLbl="fgAccFollowNode1" presStyleIdx="1" presStyleCnt="3" custLinFactNeighborX="177" custLinFactNeighborY="46261">
        <dgm:presLayoutVars>
          <dgm:bulletEnabled val="1"/>
        </dgm:presLayoutVars>
      </dgm:prSet>
      <dgm:spPr/>
    </dgm:pt>
    <dgm:pt modelId="{76298FBC-5257-4A84-9118-5B0073EE1651}" type="pres">
      <dgm:prSet presAssocID="{7A4DC526-9289-4355-B0A0-367130F2A935}" presName="FourConn_3-4" presStyleLbl="fgAccFollowNode1" presStyleIdx="2" presStyleCnt="3">
        <dgm:presLayoutVars>
          <dgm:bulletEnabled val="1"/>
        </dgm:presLayoutVars>
      </dgm:prSet>
      <dgm:spPr/>
    </dgm:pt>
    <dgm:pt modelId="{8894FE46-D04F-4D3F-AA96-677796A17B1B}" type="pres">
      <dgm:prSet presAssocID="{7A4DC526-9289-4355-B0A0-367130F2A935}" presName="FourNodes_1_text" presStyleLbl="node1" presStyleIdx="3" presStyleCnt="4">
        <dgm:presLayoutVars>
          <dgm:bulletEnabled val="1"/>
        </dgm:presLayoutVars>
      </dgm:prSet>
      <dgm:spPr/>
    </dgm:pt>
    <dgm:pt modelId="{4EBDC4D9-7D02-4169-9769-99FB65E84EB8}" type="pres">
      <dgm:prSet presAssocID="{7A4DC526-9289-4355-B0A0-367130F2A935}" presName="FourNodes_2_text" presStyleLbl="node1" presStyleIdx="3" presStyleCnt="4">
        <dgm:presLayoutVars>
          <dgm:bulletEnabled val="1"/>
        </dgm:presLayoutVars>
      </dgm:prSet>
      <dgm:spPr/>
    </dgm:pt>
    <dgm:pt modelId="{4C408B7B-8CE5-4660-84B2-614234E94FBF}" type="pres">
      <dgm:prSet presAssocID="{7A4DC526-9289-4355-B0A0-367130F2A935}" presName="FourNodes_3_text" presStyleLbl="node1" presStyleIdx="3" presStyleCnt="4">
        <dgm:presLayoutVars>
          <dgm:bulletEnabled val="1"/>
        </dgm:presLayoutVars>
      </dgm:prSet>
      <dgm:spPr/>
    </dgm:pt>
    <dgm:pt modelId="{380D776C-C18C-4C4B-8404-27C2D0F778AE}" type="pres">
      <dgm:prSet presAssocID="{7A4DC526-9289-4355-B0A0-367130F2A935}" presName="FourNodes_4_text" presStyleLbl="node1" presStyleIdx="3" presStyleCnt="4">
        <dgm:presLayoutVars>
          <dgm:bulletEnabled val="1"/>
        </dgm:presLayoutVars>
      </dgm:prSet>
      <dgm:spPr/>
    </dgm:pt>
  </dgm:ptLst>
  <dgm:cxnLst>
    <dgm:cxn modelId="{A5645B01-B3F1-4D32-8237-64BD1F0CCDAD}" type="presOf" srcId="{7A4DC526-9289-4355-B0A0-367130F2A935}" destId="{DAC7379B-A47F-4F30-B9E7-47FB7452DC33}" srcOrd="0" destOrd="0" presId="urn:microsoft.com/office/officeart/2005/8/layout/vProcess5"/>
    <dgm:cxn modelId="{357F170B-F4FC-495B-B009-3466019B9C9F}" srcId="{7A4DC526-9289-4355-B0A0-367130F2A935}" destId="{CC5ABDF8-3292-4920-AF39-C4EBED78CF4C}" srcOrd="0" destOrd="0" parTransId="{E44D01FE-7387-459E-AA64-890C87522423}" sibTransId="{FD7BE603-7FB0-43C2-9153-BB7860DA9B10}"/>
    <dgm:cxn modelId="{0F03480C-2388-4353-BC06-01B1777C271D}" type="presOf" srcId="{CC5ABDF8-3292-4920-AF39-C4EBED78CF4C}" destId="{8894FE46-D04F-4D3F-AA96-677796A17B1B}" srcOrd="1" destOrd="0" presId="urn:microsoft.com/office/officeart/2005/8/layout/vProcess5"/>
    <dgm:cxn modelId="{8A6BA915-15BD-492F-86A1-5778F49045F7}" type="presOf" srcId="{7926D80E-C20D-4EFA-9E4F-6C0D714E5A82}" destId="{9F04730C-00EA-4782-9244-C4F08E08C4C1}" srcOrd="0" destOrd="0" presId="urn:microsoft.com/office/officeart/2005/8/layout/vProcess5"/>
    <dgm:cxn modelId="{94231E26-79E5-416B-BB28-C7AC0D9101D7}" type="presOf" srcId="{E4C5E092-7E84-4B65-ACFB-E0817CE68356}" destId="{AB786C34-23DC-4CCC-9843-FA42C8820EB5}" srcOrd="0" destOrd="0" presId="urn:microsoft.com/office/officeart/2005/8/layout/vProcess5"/>
    <dgm:cxn modelId="{38982540-1ED6-427F-ADC1-C3BF9D2FED32}" type="presOf" srcId="{CC5ABDF8-3292-4920-AF39-C4EBED78CF4C}" destId="{6B6DCB51-5919-45B5-B6CB-079816BDAF4D}" srcOrd="0" destOrd="0" presId="urn:microsoft.com/office/officeart/2005/8/layout/vProcess5"/>
    <dgm:cxn modelId="{3DF5725B-49A1-4D02-BAF8-535822E823A8}" type="presOf" srcId="{209886CD-AB21-4DF6-961B-38F824D7E609}" destId="{AB3A43CE-9103-4E84-B746-9ED0CA522A19}" srcOrd="0" destOrd="0" presId="urn:microsoft.com/office/officeart/2005/8/layout/vProcess5"/>
    <dgm:cxn modelId="{14883365-946C-49DA-9388-B8DA5AC32CF4}" srcId="{7A4DC526-9289-4355-B0A0-367130F2A935}" destId="{7926D80E-C20D-4EFA-9E4F-6C0D714E5A82}" srcOrd="3" destOrd="0" parTransId="{A8C2FFD4-D01D-47ED-B159-0C5F4B786209}" sibTransId="{9577310F-3970-4461-91D9-EB69755E2B50}"/>
    <dgm:cxn modelId="{8C808F4A-AEF8-4932-A2A2-C501401ECFAF}" type="presOf" srcId="{E4C5E092-7E84-4B65-ACFB-E0817CE68356}" destId="{4C408B7B-8CE5-4660-84B2-614234E94FBF}" srcOrd="1" destOrd="0" presId="urn:microsoft.com/office/officeart/2005/8/layout/vProcess5"/>
    <dgm:cxn modelId="{D083314D-6C88-4E6A-8A59-059297A76C26}" type="presOf" srcId="{7926D80E-C20D-4EFA-9E4F-6C0D714E5A82}" destId="{380D776C-C18C-4C4B-8404-27C2D0F778AE}" srcOrd="1" destOrd="0" presId="urn:microsoft.com/office/officeart/2005/8/layout/vProcess5"/>
    <dgm:cxn modelId="{D8C585A4-A659-4201-9BA2-019E229B959D}" type="presOf" srcId="{B8B23FE1-76B4-448B-B6BF-817FA89E94D9}" destId="{76298FBC-5257-4A84-9118-5B0073EE1651}" srcOrd="0" destOrd="0" presId="urn:microsoft.com/office/officeart/2005/8/layout/vProcess5"/>
    <dgm:cxn modelId="{4F2EDBBE-3B97-4FC9-B132-FC9DAEBB33AF}" type="presOf" srcId="{B9C9CA49-ED43-434C-BCE4-50D5E143E0EF}" destId="{EB1A25C6-E930-46F2-8DA4-F45F69A5A60C}" srcOrd="0" destOrd="0" presId="urn:microsoft.com/office/officeart/2005/8/layout/vProcess5"/>
    <dgm:cxn modelId="{5347B9C6-B304-447D-A7C2-1137BEFE9083}" srcId="{7A4DC526-9289-4355-B0A0-367130F2A935}" destId="{E4C5E092-7E84-4B65-ACFB-E0817CE68356}" srcOrd="2" destOrd="0" parTransId="{6FD29A38-D0C1-4E20-AF31-CC553CE70E2D}" sibTransId="{B8B23FE1-76B4-448B-B6BF-817FA89E94D9}"/>
    <dgm:cxn modelId="{8738FDC6-10EA-4189-9292-D2E1A75146D8}" type="presOf" srcId="{209886CD-AB21-4DF6-961B-38F824D7E609}" destId="{4EBDC4D9-7D02-4169-9769-99FB65E84EB8}" srcOrd="1" destOrd="0" presId="urn:microsoft.com/office/officeart/2005/8/layout/vProcess5"/>
    <dgm:cxn modelId="{8E4CAAC9-5B03-43EA-9287-83A9C661F3D6}" type="presOf" srcId="{FD7BE603-7FB0-43C2-9153-BB7860DA9B10}" destId="{A1151B35-E853-45C9-8126-49A56DE75067}" srcOrd="0" destOrd="0" presId="urn:microsoft.com/office/officeart/2005/8/layout/vProcess5"/>
    <dgm:cxn modelId="{047066F6-F747-440D-B368-4521FFAAD89F}" srcId="{7A4DC526-9289-4355-B0A0-367130F2A935}" destId="{209886CD-AB21-4DF6-961B-38F824D7E609}" srcOrd="1" destOrd="0" parTransId="{75F2FF13-4782-4144-96B9-E0FF1FA456F1}" sibTransId="{B9C9CA49-ED43-434C-BCE4-50D5E143E0EF}"/>
    <dgm:cxn modelId="{03CF6C18-5508-4D0F-B084-9AE4CEB6EE59}" type="presParOf" srcId="{DAC7379B-A47F-4F30-B9E7-47FB7452DC33}" destId="{9FE8D017-5E97-4198-A0EB-0F5E1AE744DC}" srcOrd="0" destOrd="0" presId="urn:microsoft.com/office/officeart/2005/8/layout/vProcess5"/>
    <dgm:cxn modelId="{C3F51DF3-6BF5-4C56-B4CF-ABCC89D75CAB}" type="presParOf" srcId="{DAC7379B-A47F-4F30-B9E7-47FB7452DC33}" destId="{6B6DCB51-5919-45B5-B6CB-079816BDAF4D}" srcOrd="1" destOrd="0" presId="urn:microsoft.com/office/officeart/2005/8/layout/vProcess5"/>
    <dgm:cxn modelId="{24F0FABA-EAA8-40FB-904C-D13C80133C84}" type="presParOf" srcId="{DAC7379B-A47F-4F30-B9E7-47FB7452DC33}" destId="{AB3A43CE-9103-4E84-B746-9ED0CA522A19}" srcOrd="2" destOrd="0" presId="urn:microsoft.com/office/officeart/2005/8/layout/vProcess5"/>
    <dgm:cxn modelId="{093004F5-7636-409F-9FB5-270906B5AEC2}" type="presParOf" srcId="{DAC7379B-A47F-4F30-B9E7-47FB7452DC33}" destId="{AB786C34-23DC-4CCC-9843-FA42C8820EB5}" srcOrd="3" destOrd="0" presId="urn:microsoft.com/office/officeart/2005/8/layout/vProcess5"/>
    <dgm:cxn modelId="{6D76FA30-0BB3-40EF-93A3-ACE330BD7493}" type="presParOf" srcId="{DAC7379B-A47F-4F30-B9E7-47FB7452DC33}" destId="{9F04730C-00EA-4782-9244-C4F08E08C4C1}" srcOrd="4" destOrd="0" presId="urn:microsoft.com/office/officeart/2005/8/layout/vProcess5"/>
    <dgm:cxn modelId="{9A1F73C2-16CB-4D46-9CF0-83D394C8BD7D}" type="presParOf" srcId="{DAC7379B-A47F-4F30-B9E7-47FB7452DC33}" destId="{A1151B35-E853-45C9-8126-49A56DE75067}" srcOrd="5" destOrd="0" presId="urn:microsoft.com/office/officeart/2005/8/layout/vProcess5"/>
    <dgm:cxn modelId="{EE23E46C-084E-4F28-A14B-1C29DA301BF8}" type="presParOf" srcId="{DAC7379B-A47F-4F30-B9E7-47FB7452DC33}" destId="{EB1A25C6-E930-46F2-8DA4-F45F69A5A60C}" srcOrd="6" destOrd="0" presId="urn:microsoft.com/office/officeart/2005/8/layout/vProcess5"/>
    <dgm:cxn modelId="{BE9E4647-9849-4832-BE04-BBCD8F80C404}" type="presParOf" srcId="{DAC7379B-A47F-4F30-B9E7-47FB7452DC33}" destId="{76298FBC-5257-4A84-9118-5B0073EE1651}" srcOrd="7" destOrd="0" presId="urn:microsoft.com/office/officeart/2005/8/layout/vProcess5"/>
    <dgm:cxn modelId="{D19B45F9-7311-47BD-9985-C836EF9EF238}" type="presParOf" srcId="{DAC7379B-A47F-4F30-B9E7-47FB7452DC33}" destId="{8894FE46-D04F-4D3F-AA96-677796A17B1B}" srcOrd="8" destOrd="0" presId="urn:microsoft.com/office/officeart/2005/8/layout/vProcess5"/>
    <dgm:cxn modelId="{3570CEE1-2646-4241-86DF-2827B5D3CC77}" type="presParOf" srcId="{DAC7379B-A47F-4F30-B9E7-47FB7452DC33}" destId="{4EBDC4D9-7D02-4169-9769-99FB65E84EB8}" srcOrd="9" destOrd="0" presId="urn:microsoft.com/office/officeart/2005/8/layout/vProcess5"/>
    <dgm:cxn modelId="{B01AF257-4369-4E70-83CF-4363213F4866}" type="presParOf" srcId="{DAC7379B-A47F-4F30-B9E7-47FB7452DC33}" destId="{4C408B7B-8CE5-4660-84B2-614234E94FBF}" srcOrd="10" destOrd="0" presId="urn:microsoft.com/office/officeart/2005/8/layout/vProcess5"/>
    <dgm:cxn modelId="{46B56C47-BC5C-45B7-B05A-331169C8FE37}" type="presParOf" srcId="{DAC7379B-A47F-4F30-B9E7-47FB7452DC33}" destId="{380D776C-C18C-4C4B-8404-27C2D0F778AE}"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9305966-DBCC-49FC-B43C-BFCCB213E38A}"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l-GR"/>
        </a:p>
      </dgm:t>
    </dgm:pt>
    <dgm:pt modelId="{95B96876-25AD-479D-8BBB-F44854F400E6}">
      <dgm:prSet/>
      <dgm:spPr/>
      <dgm:t>
        <a:bodyPr/>
        <a:lstStyle/>
        <a:p>
          <a:pPr rtl="0"/>
          <a:r>
            <a:rPr lang="en-US" b="1" i="1" dirty="0">
              <a:latin typeface="Times New Roman" pitchFamily="18" charset="0"/>
              <a:cs typeface="Times New Roman" pitchFamily="18" charset="0"/>
            </a:rPr>
            <a:t>Practical implications</a:t>
          </a:r>
          <a:endParaRPr lang="el-GR" dirty="0">
            <a:latin typeface="Times New Roman" pitchFamily="18" charset="0"/>
            <a:cs typeface="Times New Roman" pitchFamily="18" charset="0"/>
          </a:endParaRPr>
        </a:p>
      </dgm:t>
    </dgm:pt>
    <dgm:pt modelId="{4A8DB7F3-0C1A-4D32-BFB4-A29BC51E6353}" type="parTrans" cxnId="{7B6F2276-DD36-4D4E-89A7-88D14B7FA467}">
      <dgm:prSet/>
      <dgm:spPr/>
      <dgm:t>
        <a:bodyPr/>
        <a:lstStyle/>
        <a:p>
          <a:endParaRPr lang="el-GR"/>
        </a:p>
      </dgm:t>
    </dgm:pt>
    <dgm:pt modelId="{8E6AAC0D-7223-49F6-8D6C-62787ABC38EC}" type="sibTrans" cxnId="{7B6F2276-DD36-4D4E-89A7-88D14B7FA467}">
      <dgm:prSet/>
      <dgm:spPr/>
      <dgm:t>
        <a:bodyPr/>
        <a:lstStyle/>
        <a:p>
          <a:endParaRPr lang="el-GR"/>
        </a:p>
      </dgm:t>
    </dgm:pt>
    <dgm:pt modelId="{9822A1F0-29EF-4937-B313-5D3CDCC9680E}">
      <dgm:prSet custT="1"/>
      <dgm:spPr/>
      <dgm:t>
        <a:bodyPr/>
        <a:lstStyle/>
        <a:p>
          <a:pPr algn="just" rtl="0">
            <a:lnSpc>
              <a:spcPct val="100000"/>
            </a:lnSpc>
            <a:spcBef>
              <a:spcPts val="3000"/>
            </a:spcBef>
            <a:spcAft>
              <a:spcPts val="600"/>
            </a:spcAft>
          </a:pPr>
          <a:r>
            <a:rPr lang="en-US" sz="2400" kern="1200" dirty="0">
              <a:solidFill>
                <a:schemeClr val="tx2">
                  <a:lumMod val="75000"/>
                </a:schemeClr>
              </a:solidFill>
              <a:latin typeface="Times New Roman" pitchFamily="18" charset="0"/>
              <a:ea typeface="+mn-ea"/>
              <a:cs typeface="Times New Roman" pitchFamily="18" charset="0"/>
            </a:rPr>
            <a:t>In order for the policy makers to formulate such a robust strategy, ensure that it permeates through the company and make it sustainable, they can </a:t>
          </a:r>
          <a:r>
            <a:rPr lang="en-US" sz="2400" kern="1200" dirty="0">
              <a:solidFill>
                <a:schemeClr val="accent6">
                  <a:lumMod val="75000"/>
                </a:schemeClr>
              </a:solidFill>
              <a:latin typeface="Times New Roman" pitchFamily="18" charset="0"/>
              <a:ea typeface="+mn-ea"/>
              <a:cs typeface="Times New Roman" pitchFamily="18" charset="0"/>
            </a:rPr>
            <a:t>base their efforts on organizing internal educational seminars, consulting experts in the field of quality and innovation management, stimulating company managers to attend international conferences and finally benchmarking "excellent" companies. </a:t>
          </a:r>
          <a:endParaRPr lang="el-GR" sz="2400" kern="1200" dirty="0">
            <a:solidFill>
              <a:schemeClr val="accent6">
                <a:lumMod val="75000"/>
              </a:schemeClr>
            </a:solidFill>
            <a:latin typeface="Times New Roman" pitchFamily="18" charset="0"/>
            <a:ea typeface="+mn-ea"/>
            <a:cs typeface="Times New Roman" pitchFamily="18" charset="0"/>
          </a:endParaRPr>
        </a:p>
      </dgm:t>
    </dgm:pt>
    <dgm:pt modelId="{552E4E53-18CD-427E-9DE5-2B880625BA9C}" type="parTrans" cxnId="{B4498606-C81A-4D19-8198-E13F7A14E142}">
      <dgm:prSet/>
      <dgm:spPr/>
      <dgm:t>
        <a:bodyPr/>
        <a:lstStyle/>
        <a:p>
          <a:endParaRPr lang="el-GR"/>
        </a:p>
      </dgm:t>
    </dgm:pt>
    <dgm:pt modelId="{59B8B854-8A76-4075-B1A7-AA02E0B9A947}" type="sibTrans" cxnId="{B4498606-C81A-4D19-8198-E13F7A14E142}">
      <dgm:prSet/>
      <dgm:spPr/>
      <dgm:t>
        <a:bodyPr/>
        <a:lstStyle/>
        <a:p>
          <a:endParaRPr lang="el-GR"/>
        </a:p>
      </dgm:t>
    </dgm:pt>
    <dgm:pt modelId="{17798594-6B69-4E59-A930-8D65F40D9D00}">
      <dgm:prSet custT="1"/>
      <dgm:spPr/>
      <dgm:t>
        <a:bodyPr/>
        <a:lstStyle/>
        <a:p>
          <a:pPr algn="just" rtl="0">
            <a:lnSpc>
              <a:spcPct val="100000"/>
            </a:lnSpc>
            <a:spcBef>
              <a:spcPts val="3000"/>
            </a:spcBef>
            <a:spcAft>
              <a:spcPts val="600"/>
            </a:spcAft>
          </a:pPr>
          <a:r>
            <a:rPr lang="en-US" sz="2400" kern="1200" dirty="0">
              <a:solidFill>
                <a:schemeClr val="tx2">
                  <a:lumMod val="75000"/>
                </a:schemeClr>
              </a:solidFill>
              <a:latin typeface="Times New Roman" pitchFamily="18" charset="0"/>
              <a:ea typeface="+mn-ea"/>
              <a:cs typeface="Times New Roman" pitchFamily="18" charset="0"/>
            </a:rPr>
            <a:t>In doing so, the main concepts of the model suggested in the present study can be widely and strongly adopted by the company managers and employees.</a:t>
          </a:r>
          <a:endParaRPr lang="el-GR" sz="2400" kern="1200" dirty="0">
            <a:solidFill>
              <a:schemeClr val="tx2">
                <a:lumMod val="75000"/>
              </a:schemeClr>
            </a:solidFill>
            <a:latin typeface="Times New Roman" pitchFamily="18" charset="0"/>
            <a:ea typeface="+mn-ea"/>
            <a:cs typeface="Times New Roman" pitchFamily="18" charset="0"/>
          </a:endParaRPr>
        </a:p>
      </dgm:t>
    </dgm:pt>
    <dgm:pt modelId="{6E913BFD-BB47-467E-B68F-355ACE155B34}" type="parTrans" cxnId="{D8673527-73FC-4CBA-BFFC-B8F4B7FDDC7C}">
      <dgm:prSet/>
      <dgm:spPr/>
      <dgm:t>
        <a:bodyPr/>
        <a:lstStyle/>
        <a:p>
          <a:endParaRPr lang="el-GR"/>
        </a:p>
      </dgm:t>
    </dgm:pt>
    <dgm:pt modelId="{08A1A84A-04C1-4498-B94E-13BC438FDF5E}" type="sibTrans" cxnId="{D8673527-73FC-4CBA-BFFC-B8F4B7FDDC7C}">
      <dgm:prSet/>
      <dgm:spPr/>
      <dgm:t>
        <a:bodyPr/>
        <a:lstStyle/>
        <a:p>
          <a:endParaRPr lang="el-GR"/>
        </a:p>
      </dgm:t>
    </dgm:pt>
    <dgm:pt modelId="{8EC91D46-BA62-4AB5-95C7-F90168496DB6}" type="pres">
      <dgm:prSet presAssocID="{19305966-DBCC-49FC-B43C-BFCCB213E38A}" presName="diagram" presStyleCnt="0">
        <dgm:presLayoutVars>
          <dgm:dir/>
          <dgm:animLvl val="lvl"/>
          <dgm:resizeHandles val="exact"/>
        </dgm:presLayoutVars>
      </dgm:prSet>
      <dgm:spPr/>
    </dgm:pt>
    <dgm:pt modelId="{8C28A0D0-318C-426E-A599-DADC8F780908}" type="pres">
      <dgm:prSet presAssocID="{95B96876-25AD-479D-8BBB-F44854F400E6}" presName="compNode" presStyleCnt="0"/>
      <dgm:spPr/>
    </dgm:pt>
    <dgm:pt modelId="{CBAB23AC-C7BA-4DA1-877D-B90076C0560E}" type="pres">
      <dgm:prSet presAssocID="{95B96876-25AD-479D-8BBB-F44854F400E6}" presName="childRect" presStyleLbl="bgAcc1" presStyleIdx="0" presStyleCnt="1" custScaleX="174110" custScaleY="121698">
        <dgm:presLayoutVars>
          <dgm:bulletEnabled val="1"/>
        </dgm:presLayoutVars>
      </dgm:prSet>
      <dgm:spPr/>
    </dgm:pt>
    <dgm:pt modelId="{6523B9B7-8DEB-4E69-BC14-D73A64AB5399}" type="pres">
      <dgm:prSet presAssocID="{95B96876-25AD-479D-8BBB-F44854F400E6}" presName="parentText" presStyleLbl="node1" presStyleIdx="0" presStyleCnt="0">
        <dgm:presLayoutVars>
          <dgm:chMax val="0"/>
          <dgm:bulletEnabled val="1"/>
        </dgm:presLayoutVars>
      </dgm:prSet>
      <dgm:spPr/>
    </dgm:pt>
    <dgm:pt modelId="{30E7DEC3-C229-4595-A5AB-88F8EC3D932F}" type="pres">
      <dgm:prSet presAssocID="{95B96876-25AD-479D-8BBB-F44854F400E6}" presName="parentRect" presStyleLbl="alignNode1" presStyleIdx="0" presStyleCnt="1" custScaleX="153804" custScaleY="94088" custLinFactNeighborX="-4052" custLinFactNeighborY="12951"/>
      <dgm:spPr/>
    </dgm:pt>
    <dgm:pt modelId="{2DF806F2-808D-473C-97D8-6A61BEF832CC}" type="pres">
      <dgm:prSet presAssocID="{95B96876-25AD-479D-8BBB-F44854F400E6}" presName="adorn" presStyleLbl="fgAccFollowNode1" presStyleIdx="0" presStyleCnt="1" custLinFactNeighborX="82478" custLinFactNeighborY="-19580"/>
      <dgm:spPr>
        <a:blipFill rotWithShape="0">
          <a:blip xmlns:r="http://schemas.openxmlformats.org/officeDocument/2006/relationships" r:embed="rId1"/>
          <a:stretch>
            <a:fillRect/>
          </a:stretch>
        </a:blipFill>
      </dgm:spPr>
    </dgm:pt>
  </dgm:ptLst>
  <dgm:cxnLst>
    <dgm:cxn modelId="{B4498606-C81A-4D19-8198-E13F7A14E142}" srcId="{95B96876-25AD-479D-8BBB-F44854F400E6}" destId="{9822A1F0-29EF-4937-B313-5D3CDCC9680E}" srcOrd="0" destOrd="0" parTransId="{552E4E53-18CD-427E-9DE5-2B880625BA9C}" sibTransId="{59B8B854-8A76-4075-B1A7-AA02E0B9A947}"/>
    <dgm:cxn modelId="{D8673527-73FC-4CBA-BFFC-B8F4B7FDDC7C}" srcId="{95B96876-25AD-479D-8BBB-F44854F400E6}" destId="{17798594-6B69-4E59-A930-8D65F40D9D00}" srcOrd="1" destOrd="0" parTransId="{6E913BFD-BB47-467E-B68F-355ACE155B34}" sibTransId="{08A1A84A-04C1-4498-B94E-13BC438FDF5E}"/>
    <dgm:cxn modelId="{C4E7E73B-D62C-4534-AD4F-1D520DC004D6}" type="presOf" srcId="{95B96876-25AD-479D-8BBB-F44854F400E6}" destId="{6523B9B7-8DEB-4E69-BC14-D73A64AB5399}" srcOrd="0" destOrd="0" presId="urn:microsoft.com/office/officeart/2005/8/layout/bList2"/>
    <dgm:cxn modelId="{51763A5B-6848-49AE-9BF7-426DC65BD9DE}" type="presOf" srcId="{17798594-6B69-4E59-A930-8D65F40D9D00}" destId="{CBAB23AC-C7BA-4DA1-877D-B90076C0560E}" srcOrd="0" destOrd="1" presId="urn:microsoft.com/office/officeart/2005/8/layout/bList2"/>
    <dgm:cxn modelId="{F63F795F-A108-4FE8-8474-2FDE809AF26B}" type="presOf" srcId="{9822A1F0-29EF-4937-B313-5D3CDCC9680E}" destId="{CBAB23AC-C7BA-4DA1-877D-B90076C0560E}" srcOrd="0" destOrd="0" presId="urn:microsoft.com/office/officeart/2005/8/layout/bList2"/>
    <dgm:cxn modelId="{7B6F2276-DD36-4D4E-89A7-88D14B7FA467}" srcId="{19305966-DBCC-49FC-B43C-BFCCB213E38A}" destId="{95B96876-25AD-479D-8BBB-F44854F400E6}" srcOrd="0" destOrd="0" parTransId="{4A8DB7F3-0C1A-4D32-BFB4-A29BC51E6353}" sibTransId="{8E6AAC0D-7223-49F6-8D6C-62787ABC38EC}"/>
    <dgm:cxn modelId="{67C82685-B3DA-4020-9809-C645A8A5C2A8}" type="presOf" srcId="{95B96876-25AD-479D-8BBB-F44854F400E6}" destId="{30E7DEC3-C229-4595-A5AB-88F8EC3D932F}" srcOrd="1" destOrd="0" presId="urn:microsoft.com/office/officeart/2005/8/layout/bList2"/>
    <dgm:cxn modelId="{7FA3E0AB-1FFE-4EA2-A33C-9E72776E3953}" type="presOf" srcId="{19305966-DBCC-49FC-B43C-BFCCB213E38A}" destId="{8EC91D46-BA62-4AB5-95C7-F90168496DB6}" srcOrd="0" destOrd="0" presId="urn:microsoft.com/office/officeart/2005/8/layout/bList2"/>
    <dgm:cxn modelId="{DC4A758C-8691-43FE-A6C5-BEE8A6A0BF54}" type="presParOf" srcId="{8EC91D46-BA62-4AB5-95C7-F90168496DB6}" destId="{8C28A0D0-318C-426E-A599-DADC8F780908}" srcOrd="0" destOrd="0" presId="urn:microsoft.com/office/officeart/2005/8/layout/bList2"/>
    <dgm:cxn modelId="{D5BEB82F-9B32-4374-B972-A6222E09D1EB}" type="presParOf" srcId="{8C28A0D0-318C-426E-A599-DADC8F780908}" destId="{CBAB23AC-C7BA-4DA1-877D-B90076C0560E}" srcOrd="0" destOrd="0" presId="urn:microsoft.com/office/officeart/2005/8/layout/bList2"/>
    <dgm:cxn modelId="{FE9BA8E3-42CF-4FCB-A2F0-422197529C1B}" type="presParOf" srcId="{8C28A0D0-318C-426E-A599-DADC8F780908}" destId="{6523B9B7-8DEB-4E69-BC14-D73A64AB5399}" srcOrd="1" destOrd="0" presId="urn:microsoft.com/office/officeart/2005/8/layout/bList2"/>
    <dgm:cxn modelId="{8E1D98A5-2B27-4A81-978D-E5F1C7F8D9AC}" type="presParOf" srcId="{8C28A0D0-318C-426E-A599-DADC8F780908}" destId="{30E7DEC3-C229-4595-A5AB-88F8EC3D932F}" srcOrd="2" destOrd="0" presId="urn:microsoft.com/office/officeart/2005/8/layout/bList2"/>
    <dgm:cxn modelId="{3F97AC10-C6F7-4F23-8C54-1EE9FFAE2164}" type="presParOf" srcId="{8C28A0D0-318C-426E-A599-DADC8F780908}" destId="{2DF806F2-808D-473C-97D8-6A61BEF832CC}" srcOrd="3" destOrd="0" presId="urn:microsoft.com/office/officeart/2005/8/layout/bList2"/>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9305966-DBCC-49FC-B43C-BFCCB213E38A}"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l-GR"/>
        </a:p>
      </dgm:t>
    </dgm:pt>
    <dgm:pt modelId="{95B96876-25AD-479D-8BBB-F44854F400E6}">
      <dgm:prSet/>
      <dgm:spPr/>
      <dgm:t>
        <a:bodyPr/>
        <a:lstStyle/>
        <a:p>
          <a:pPr rtl="0"/>
          <a:r>
            <a:rPr lang="en-US" b="1" i="1" dirty="0">
              <a:latin typeface="Times New Roman" pitchFamily="18" charset="0"/>
              <a:cs typeface="Times New Roman" pitchFamily="18" charset="0"/>
            </a:rPr>
            <a:t>Practical implications</a:t>
          </a:r>
          <a:endParaRPr lang="el-GR" dirty="0">
            <a:latin typeface="Times New Roman" pitchFamily="18" charset="0"/>
            <a:cs typeface="Times New Roman" pitchFamily="18" charset="0"/>
          </a:endParaRPr>
        </a:p>
      </dgm:t>
    </dgm:pt>
    <dgm:pt modelId="{4A8DB7F3-0C1A-4D32-BFB4-A29BC51E6353}" type="parTrans" cxnId="{7B6F2276-DD36-4D4E-89A7-88D14B7FA467}">
      <dgm:prSet/>
      <dgm:spPr/>
      <dgm:t>
        <a:bodyPr/>
        <a:lstStyle/>
        <a:p>
          <a:endParaRPr lang="el-GR"/>
        </a:p>
      </dgm:t>
    </dgm:pt>
    <dgm:pt modelId="{8E6AAC0D-7223-49F6-8D6C-62787ABC38EC}" type="sibTrans" cxnId="{7B6F2276-DD36-4D4E-89A7-88D14B7FA467}">
      <dgm:prSet/>
      <dgm:spPr/>
      <dgm:t>
        <a:bodyPr/>
        <a:lstStyle/>
        <a:p>
          <a:endParaRPr lang="el-GR"/>
        </a:p>
      </dgm:t>
    </dgm:pt>
    <dgm:pt modelId="{9822A1F0-29EF-4937-B313-5D3CDCC9680E}">
      <dgm:prSet custT="1"/>
      <dgm:spPr/>
      <dgm:t>
        <a:bodyPr/>
        <a:lstStyle/>
        <a:p>
          <a:pPr algn="just" rtl="0">
            <a:lnSpc>
              <a:spcPct val="100000"/>
            </a:lnSpc>
            <a:spcBef>
              <a:spcPts val="3000"/>
            </a:spcBef>
            <a:spcAft>
              <a:spcPts val="600"/>
            </a:spcAft>
          </a:pPr>
          <a:r>
            <a:rPr lang="en-US" sz="2400" kern="1200" dirty="0">
              <a:solidFill>
                <a:schemeClr val="accent6">
                  <a:lumMod val="75000"/>
                </a:schemeClr>
              </a:solidFill>
              <a:latin typeface="Times New Roman" pitchFamily="18" charset="0"/>
              <a:ea typeface="+mn-ea"/>
              <a:cs typeface="Times New Roman" pitchFamily="18" charset="0"/>
            </a:rPr>
            <a:t>Researchers can</a:t>
          </a:r>
          <a:r>
            <a:rPr lang="en-US" sz="2400" kern="1200" dirty="0">
              <a:solidFill>
                <a:schemeClr val="tx2">
                  <a:lumMod val="75000"/>
                </a:schemeClr>
              </a:solidFill>
              <a:latin typeface="Times New Roman" pitchFamily="18" charset="0"/>
              <a:ea typeface="+mn-ea"/>
              <a:cs typeface="Times New Roman" pitchFamily="18" charset="0"/>
            </a:rPr>
            <a:t> also benefit from the present study findings. They can </a:t>
          </a:r>
          <a:r>
            <a:rPr lang="en-US" sz="2400" kern="1200" dirty="0">
              <a:solidFill>
                <a:schemeClr val="accent6">
                  <a:lumMod val="75000"/>
                </a:schemeClr>
              </a:solidFill>
              <a:latin typeface="Times New Roman" pitchFamily="18" charset="0"/>
              <a:ea typeface="+mn-ea"/>
              <a:cs typeface="Times New Roman" pitchFamily="18" charset="0"/>
            </a:rPr>
            <a:t>use the suggested valid model as</a:t>
          </a:r>
          <a:endParaRPr lang="el-GR" sz="2400" kern="1200" dirty="0">
            <a:solidFill>
              <a:schemeClr val="accent6">
                <a:lumMod val="75000"/>
              </a:schemeClr>
            </a:solidFill>
            <a:latin typeface="Times New Roman" pitchFamily="18" charset="0"/>
            <a:ea typeface="+mn-ea"/>
            <a:cs typeface="Times New Roman" pitchFamily="18" charset="0"/>
          </a:endParaRPr>
        </a:p>
      </dgm:t>
    </dgm:pt>
    <dgm:pt modelId="{552E4E53-18CD-427E-9DE5-2B880625BA9C}" type="parTrans" cxnId="{B4498606-C81A-4D19-8198-E13F7A14E142}">
      <dgm:prSet/>
      <dgm:spPr/>
      <dgm:t>
        <a:bodyPr/>
        <a:lstStyle/>
        <a:p>
          <a:endParaRPr lang="el-GR"/>
        </a:p>
      </dgm:t>
    </dgm:pt>
    <dgm:pt modelId="{59B8B854-8A76-4075-B1A7-AA02E0B9A947}" type="sibTrans" cxnId="{B4498606-C81A-4D19-8198-E13F7A14E142}">
      <dgm:prSet/>
      <dgm:spPr/>
      <dgm:t>
        <a:bodyPr/>
        <a:lstStyle/>
        <a:p>
          <a:endParaRPr lang="el-GR"/>
        </a:p>
      </dgm:t>
    </dgm:pt>
    <dgm:pt modelId="{C2C06E33-6B08-4B11-A5FE-12EDA62BE66E}">
      <dgm:prSet custT="1"/>
      <dgm:spPr/>
      <dgm:t>
        <a:bodyPr/>
        <a:lstStyle/>
        <a:p>
          <a:pPr algn="just" rtl="0">
            <a:lnSpc>
              <a:spcPct val="100000"/>
            </a:lnSpc>
            <a:spcBef>
              <a:spcPts val="3000"/>
            </a:spcBef>
            <a:spcAft>
              <a:spcPts val="600"/>
            </a:spcAft>
          </a:pPr>
          <a:r>
            <a:rPr lang="en-US" sz="2400" kern="1200" dirty="0">
              <a:solidFill>
                <a:schemeClr val="accent6">
                  <a:lumMod val="75000"/>
                </a:schemeClr>
              </a:solidFill>
              <a:latin typeface="Times New Roman" pitchFamily="18" charset="0"/>
              <a:ea typeface="+mn-ea"/>
              <a:cs typeface="Times New Roman" pitchFamily="18" charset="0"/>
            </a:rPr>
            <a:t>a benchmarking tool </a:t>
          </a:r>
          <a:r>
            <a:rPr lang="en-US" sz="2400" kern="1200" dirty="0">
              <a:solidFill>
                <a:schemeClr val="tx2">
                  <a:lumMod val="75000"/>
                </a:schemeClr>
              </a:solidFill>
              <a:latin typeface="Times New Roman" pitchFamily="18" charset="0"/>
              <a:ea typeface="+mn-ea"/>
              <a:cs typeface="Times New Roman" pitchFamily="18" charset="0"/>
            </a:rPr>
            <a:t>and</a:t>
          </a:r>
          <a:endParaRPr lang="el-GR" sz="2400" kern="1200" dirty="0">
            <a:solidFill>
              <a:schemeClr val="tx2">
                <a:lumMod val="75000"/>
              </a:schemeClr>
            </a:solidFill>
            <a:latin typeface="Times New Roman" pitchFamily="18" charset="0"/>
            <a:ea typeface="+mn-ea"/>
            <a:cs typeface="Times New Roman" pitchFamily="18" charset="0"/>
          </a:endParaRPr>
        </a:p>
      </dgm:t>
    </dgm:pt>
    <dgm:pt modelId="{601DE58B-CE2E-45BD-AA3D-79CD373ABE85}" type="parTrans" cxnId="{DBEBE5DC-FF02-4697-90FC-7F46F381701C}">
      <dgm:prSet/>
      <dgm:spPr/>
      <dgm:t>
        <a:bodyPr/>
        <a:lstStyle/>
        <a:p>
          <a:endParaRPr lang="el-GR"/>
        </a:p>
      </dgm:t>
    </dgm:pt>
    <dgm:pt modelId="{98614664-E49A-436E-9376-E90B8BF436F5}" type="sibTrans" cxnId="{DBEBE5DC-FF02-4697-90FC-7F46F381701C}">
      <dgm:prSet/>
      <dgm:spPr/>
      <dgm:t>
        <a:bodyPr/>
        <a:lstStyle/>
        <a:p>
          <a:endParaRPr lang="el-GR"/>
        </a:p>
      </dgm:t>
    </dgm:pt>
    <dgm:pt modelId="{E92963C1-7318-47E5-95A5-7415DA336785}">
      <dgm:prSet custT="1"/>
      <dgm:spPr/>
      <dgm:t>
        <a:bodyPr/>
        <a:lstStyle/>
        <a:p>
          <a:pPr algn="just" rtl="0">
            <a:lnSpc>
              <a:spcPct val="100000"/>
            </a:lnSpc>
            <a:spcBef>
              <a:spcPts val="3000"/>
            </a:spcBef>
            <a:spcAft>
              <a:spcPts val="600"/>
            </a:spcAft>
          </a:pPr>
          <a:r>
            <a:rPr lang="en-US" sz="2400" kern="1200" dirty="0">
              <a:solidFill>
                <a:schemeClr val="accent6">
                  <a:lumMod val="75000"/>
                </a:schemeClr>
              </a:solidFill>
              <a:latin typeface="Times New Roman" pitchFamily="18" charset="0"/>
              <a:ea typeface="+mn-ea"/>
              <a:cs typeface="Times New Roman" pitchFamily="18" charset="0"/>
            </a:rPr>
            <a:t>a tool for the design of their future research studies</a:t>
          </a:r>
          <a:r>
            <a:rPr lang="en-US" sz="2400" kern="1200" dirty="0">
              <a:solidFill>
                <a:schemeClr val="tx2">
                  <a:lumMod val="75000"/>
                </a:schemeClr>
              </a:solidFill>
              <a:latin typeface="Times New Roman" pitchFamily="18" charset="0"/>
              <a:ea typeface="+mn-ea"/>
              <a:cs typeface="Times New Roman" pitchFamily="18" charset="0"/>
            </a:rPr>
            <a:t>.</a:t>
          </a:r>
          <a:endParaRPr lang="el-GR" sz="2400" kern="1200" dirty="0">
            <a:solidFill>
              <a:schemeClr val="tx2">
                <a:lumMod val="75000"/>
              </a:schemeClr>
            </a:solidFill>
            <a:latin typeface="Times New Roman" pitchFamily="18" charset="0"/>
            <a:ea typeface="+mn-ea"/>
            <a:cs typeface="Times New Roman" pitchFamily="18" charset="0"/>
          </a:endParaRPr>
        </a:p>
      </dgm:t>
    </dgm:pt>
    <dgm:pt modelId="{1CF74CE5-7FEB-4764-9EB0-739F20DFCA38}" type="parTrans" cxnId="{45DBBF18-4813-47FA-A419-51473888CF5E}">
      <dgm:prSet/>
      <dgm:spPr/>
      <dgm:t>
        <a:bodyPr/>
        <a:lstStyle/>
        <a:p>
          <a:endParaRPr lang="el-GR"/>
        </a:p>
      </dgm:t>
    </dgm:pt>
    <dgm:pt modelId="{2E007D71-A8E5-4CB2-BBAE-67ECEA9EDD68}" type="sibTrans" cxnId="{45DBBF18-4813-47FA-A419-51473888CF5E}">
      <dgm:prSet/>
      <dgm:spPr/>
      <dgm:t>
        <a:bodyPr/>
        <a:lstStyle/>
        <a:p>
          <a:endParaRPr lang="el-GR"/>
        </a:p>
      </dgm:t>
    </dgm:pt>
    <dgm:pt modelId="{04443B30-A94B-4B44-8681-CEA9DB7B58D9}">
      <dgm:prSet custT="1"/>
      <dgm:spPr/>
      <dgm:t>
        <a:bodyPr/>
        <a:lstStyle/>
        <a:p>
          <a:pPr algn="just" rtl="0">
            <a:lnSpc>
              <a:spcPct val="100000"/>
            </a:lnSpc>
            <a:spcBef>
              <a:spcPts val="3000"/>
            </a:spcBef>
            <a:spcAft>
              <a:spcPts val="600"/>
            </a:spcAft>
          </a:pPr>
          <a:r>
            <a:rPr lang="en-US" sz="2400" kern="1200" dirty="0">
              <a:solidFill>
                <a:schemeClr val="accent6">
                  <a:lumMod val="75000"/>
                </a:schemeClr>
              </a:solidFill>
              <a:latin typeface="Times New Roman" pitchFamily="18" charset="0"/>
              <a:ea typeface="+mn-ea"/>
              <a:cs typeface="Times New Roman" pitchFamily="18" charset="0"/>
            </a:rPr>
            <a:t>an assessment tool </a:t>
          </a:r>
          <a:r>
            <a:rPr lang="en-US" sz="2400" kern="1200" dirty="0">
              <a:solidFill>
                <a:schemeClr val="tx2">
                  <a:lumMod val="75000"/>
                </a:schemeClr>
              </a:solidFill>
              <a:latin typeface="Times New Roman" pitchFamily="18" charset="0"/>
              <a:ea typeface="+mn-ea"/>
              <a:cs typeface="Times New Roman" pitchFamily="18" charset="0"/>
            </a:rPr>
            <a:t>(for quality, innovation and market performance), </a:t>
          </a:r>
          <a:endParaRPr lang="el-GR" sz="2400" kern="1200" dirty="0">
            <a:solidFill>
              <a:schemeClr val="tx2">
                <a:lumMod val="75000"/>
              </a:schemeClr>
            </a:solidFill>
            <a:latin typeface="Times New Roman" pitchFamily="18" charset="0"/>
            <a:ea typeface="+mn-ea"/>
            <a:cs typeface="Times New Roman" pitchFamily="18" charset="0"/>
          </a:endParaRPr>
        </a:p>
      </dgm:t>
    </dgm:pt>
    <dgm:pt modelId="{686397E4-C957-406B-BBA7-B4B4382B0184}" type="parTrans" cxnId="{98CACC13-97CC-4DD7-A880-A39A81074219}">
      <dgm:prSet/>
      <dgm:spPr/>
      <dgm:t>
        <a:bodyPr/>
        <a:lstStyle/>
        <a:p>
          <a:endParaRPr lang="el-GR"/>
        </a:p>
      </dgm:t>
    </dgm:pt>
    <dgm:pt modelId="{0D670ED3-B513-4ACC-85BA-842C890A6617}" type="sibTrans" cxnId="{98CACC13-97CC-4DD7-A880-A39A81074219}">
      <dgm:prSet/>
      <dgm:spPr/>
      <dgm:t>
        <a:bodyPr/>
        <a:lstStyle/>
        <a:p>
          <a:endParaRPr lang="el-GR"/>
        </a:p>
      </dgm:t>
    </dgm:pt>
    <dgm:pt modelId="{8EC91D46-BA62-4AB5-95C7-F90168496DB6}" type="pres">
      <dgm:prSet presAssocID="{19305966-DBCC-49FC-B43C-BFCCB213E38A}" presName="diagram" presStyleCnt="0">
        <dgm:presLayoutVars>
          <dgm:dir/>
          <dgm:animLvl val="lvl"/>
          <dgm:resizeHandles val="exact"/>
        </dgm:presLayoutVars>
      </dgm:prSet>
      <dgm:spPr/>
    </dgm:pt>
    <dgm:pt modelId="{8C28A0D0-318C-426E-A599-DADC8F780908}" type="pres">
      <dgm:prSet presAssocID="{95B96876-25AD-479D-8BBB-F44854F400E6}" presName="compNode" presStyleCnt="0"/>
      <dgm:spPr/>
    </dgm:pt>
    <dgm:pt modelId="{CBAB23AC-C7BA-4DA1-877D-B90076C0560E}" type="pres">
      <dgm:prSet presAssocID="{95B96876-25AD-479D-8BBB-F44854F400E6}" presName="childRect" presStyleLbl="bgAcc1" presStyleIdx="0" presStyleCnt="1" custScaleX="174110" custScaleY="95379">
        <dgm:presLayoutVars>
          <dgm:bulletEnabled val="1"/>
        </dgm:presLayoutVars>
      </dgm:prSet>
      <dgm:spPr/>
    </dgm:pt>
    <dgm:pt modelId="{6523B9B7-8DEB-4E69-BC14-D73A64AB5399}" type="pres">
      <dgm:prSet presAssocID="{95B96876-25AD-479D-8BBB-F44854F400E6}" presName="parentText" presStyleLbl="node1" presStyleIdx="0" presStyleCnt="0">
        <dgm:presLayoutVars>
          <dgm:chMax val="0"/>
          <dgm:bulletEnabled val="1"/>
        </dgm:presLayoutVars>
      </dgm:prSet>
      <dgm:spPr/>
    </dgm:pt>
    <dgm:pt modelId="{30E7DEC3-C229-4595-A5AB-88F8EC3D932F}" type="pres">
      <dgm:prSet presAssocID="{95B96876-25AD-479D-8BBB-F44854F400E6}" presName="parentRect" presStyleLbl="alignNode1" presStyleIdx="0" presStyleCnt="1" custScaleX="153804" custScaleY="94088" custLinFactNeighborX="-4052" custLinFactNeighborY="12951"/>
      <dgm:spPr/>
    </dgm:pt>
    <dgm:pt modelId="{2DF806F2-808D-473C-97D8-6A61BEF832CC}" type="pres">
      <dgm:prSet presAssocID="{95B96876-25AD-479D-8BBB-F44854F400E6}" presName="adorn" presStyleLbl="fgAccFollowNode1" presStyleIdx="0" presStyleCnt="1" custLinFactNeighborX="82478" custLinFactNeighborY="-19580"/>
      <dgm:spPr>
        <a:blipFill rotWithShape="0">
          <a:blip xmlns:r="http://schemas.openxmlformats.org/officeDocument/2006/relationships" r:embed="rId1"/>
          <a:stretch>
            <a:fillRect/>
          </a:stretch>
        </a:blipFill>
      </dgm:spPr>
    </dgm:pt>
  </dgm:ptLst>
  <dgm:cxnLst>
    <dgm:cxn modelId="{B4498606-C81A-4D19-8198-E13F7A14E142}" srcId="{95B96876-25AD-479D-8BBB-F44854F400E6}" destId="{9822A1F0-29EF-4937-B313-5D3CDCC9680E}" srcOrd="0" destOrd="0" parTransId="{552E4E53-18CD-427E-9DE5-2B880625BA9C}" sibTransId="{59B8B854-8A76-4075-B1A7-AA02E0B9A947}"/>
    <dgm:cxn modelId="{5400E608-A72A-40B6-A9B4-109FFAA96AA9}" type="presOf" srcId="{19305966-DBCC-49FC-B43C-BFCCB213E38A}" destId="{8EC91D46-BA62-4AB5-95C7-F90168496DB6}" srcOrd="0" destOrd="0" presId="urn:microsoft.com/office/officeart/2005/8/layout/bList2"/>
    <dgm:cxn modelId="{98CACC13-97CC-4DD7-A880-A39A81074219}" srcId="{95B96876-25AD-479D-8BBB-F44854F400E6}" destId="{04443B30-A94B-4B44-8681-CEA9DB7B58D9}" srcOrd="1" destOrd="0" parTransId="{686397E4-C957-406B-BBA7-B4B4382B0184}" sibTransId="{0D670ED3-B513-4ACC-85BA-842C890A6617}"/>
    <dgm:cxn modelId="{45DBBF18-4813-47FA-A419-51473888CF5E}" srcId="{95B96876-25AD-479D-8BBB-F44854F400E6}" destId="{E92963C1-7318-47E5-95A5-7415DA336785}" srcOrd="3" destOrd="0" parTransId="{1CF74CE5-7FEB-4764-9EB0-739F20DFCA38}" sibTransId="{2E007D71-A8E5-4CB2-BBAE-67ECEA9EDD68}"/>
    <dgm:cxn modelId="{EDA19234-D4C6-413A-BE64-11E743E83509}" type="presOf" srcId="{C2C06E33-6B08-4B11-A5FE-12EDA62BE66E}" destId="{CBAB23AC-C7BA-4DA1-877D-B90076C0560E}" srcOrd="0" destOrd="2" presId="urn:microsoft.com/office/officeart/2005/8/layout/bList2"/>
    <dgm:cxn modelId="{C2DCA573-C2B0-4BFA-BE74-96D7AA98E8BF}" type="presOf" srcId="{E92963C1-7318-47E5-95A5-7415DA336785}" destId="{CBAB23AC-C7BA-4DA1-877D-B90076C0560E}" srcOrd="0" destOrd="3" presId="urn:microsoft.com/office/officeart/2005/8/layout/bList2"/>
    <dgm:cxn modelId="{7B6F2276-DD36-4D4E-89A7-88D14B7FA467}" srcId="{19305966-DBCC-49FC-B43C-BFCCB213E38A}" destId="{95B96876-25AD-479D-8BBB-F44854F400E6}" srcOrd="0" destOrd="0" parTransId="{4A8DB7F3-0C1A-4D32-BFB4-A29BC51E6353}" sibTransId="{8E6AAC0D-7223-49F6-8D6C-62787ABC38EC}"/>
    <dgm:cxn modelId="{BAACAD80-69D8-4F74-9610-A35FFD1805DD}" type="presOf" srcId="{95B96876-25AD-479D-8BBB-F44854F400E6}" destId="{6523B9B7-8DEB-4E69-BC14-D73A64AB5399}" srcOrd="0" destOrd="0" presId="urn:microsoft.com/office/officeart/2005/8/layout/bList2"/>
    <dgm:cxn modelId="{DBEBE5DC-FF02-4697-90FC-7F46F381701C}" srcId="{95B96876-25AD-479D-8BBB-F44854F400E6}" destId="{C2C06E33-6B08-4B11-A5FE-12EDA62BE66E}" srcOrd="2" destOrd="0" parTransId="{601DE58B-CE2E-45BD-AA3D-79CD373ABE85}" sibTransId="{98614664-E49A-436E-9376-E90B8BF436F5}"/>
    <dgm:cxn modelId="{3AF8ACE0-00CB-4BD3-A425-8133F79BD089}" type="presOf" srcId="{9822A1F0-29EF-4937-B313-5D3CDCC9680E}" destId="{CBAB23AC-C7BA-4DA1-877D-B90076C0560E}" srcOrd="0" destOrd="0" presId="urn:microsoft.com/office/officeart/2005/8/layout/bList2"/>
    <dgm:cxn modelId="{A9EDD2E9-D307-4121-A06C-7D9A94BC911D}" type="presOf" srcId="{95B96876-25AD-479D-8BBB-F44854F400E6}" destId="{30E7DEC3-C229-4595-A5AB-88F8EC3D932F}" srcOrd="1" destOrd="0" presId="urn:microsoft.com/office/officeart/2005/8/layout/bList2"/>
    <dgm:cxn modelId="{99FE18EE-0DCE-419C-8281-A657353FDB89}" type="presOf" srcId="{04443B30-A94B-4B44-8681-CEA9DB7B58D9}" destId="{CBAB23AC-C7BA-4DA1-877D-B90076C0560E}" srcOrd="0" destOrd="1" presId="urn:microsoft.com/office/officeart/2005/8/layout/bList2"/>
    <dgm:cxn modelId="{E949F275-0D3B-491E-9D9A-663A5E999646}" type="presParOf" srcId="{8EC91D46-BA62-4AB5-95C7-F90168496DB6}" destId="{8C28A0D0-318C-426E-A599-DADC8F780908}" srcOrd="0" destOrd="0" presId="urn:microsoft.com/office/officeart/2005/8/layout/bList2"/>
    <dgm:cxn modelId="{93EFC186-C722-416E-85A7-702F2CF20D89}" type="presParOf" srcId="{8C28A0D0-318C-426E-A599-DADC8F780908}" destId="{CBAB23AC-C7BA-4DA1-877D-B90076C0560E}" srcOrd="0" destOrd="0" presId="urn:microsoft.com/office/officeart/2005/8/layout/bList2"/>
    <dgm:cxn modelId="{0097C416-4B86-4017-9018-D7F7FF487FF5}" type="presParOf" srcId="{8C28A0D0-318C-426E-A599-DADC8F780908}" destId="{6523B9B7-8DEB-4E69-BC14-D73A64AB5399}" srcOrd="1" destOrd="0" presId="urn:microsoft.com/office/officeart/2005/8/layout/bList2"/>
    <dgm:cxn modelId="{8A512C14-C135-4F7A-9650-0C5EEF5DD34A}" type="presParOf" srcId="{8C28A0D0-318C-426E-A599-DADC8F780908}" destId="{30E7DEC3-C229-4595-A5AB-88F8EC3D932F}" srcOrd="2" destOrd="0" presId="urn:microsoft.com/office/officeart/2005/8/layout/bList2"/>
    <dgm:cxn modelId="{D5F91FE5-6AA3-47CC-A376-77B7E12D0108}" type="presParOf" srcId="{8C28A0D0-318C-426E-A599-DADC8F780908}" destId="{2DF806F2-808D-473C-97D8-6A61BEF832CC}" srcOrd="3" destOrd="0" presId="urn:microsoft.com/office/officeart/2005/8/layout/bList2"/>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DABBAE5-0694-42BA-A8DA-E587D977FAAD}"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D242863F-A1FE-491D-9061-FF465ACDE42F}">
      <dgm:prSet custT="1"/>
      <dgm:spPr/>
      <dgm:t>
        <a:bodyPr/>
        <a:lstStyle/>
        <a:p>
          <a:pPr algn="l" rtl="0">
            <a:lnSpc>
              <a:spcPct val="100000"/>
            </a:lnSpc>
            <a:spcBef>
              <a:spcPts val="1200"/>
            </a:spcBef>
            <a:spcAft>
              <a:spcPts val="1200"/>
            </a:spcAft>
          </a:pPr>
          <a:r>
            <a:rPr lang="en-US" sz="3600" b="1" i="0" dirty="0">
              <a:latin typeface="Times New Roman" pitchFamily="18" charset="0"/>
              <a:cs typeface="Times New Roman" pitchFamily="18" charset="0"/>
            </a:rPr>
            <a:t>11. Limitations</a:t>
          </a:r>
          <a:endParaRPr lang="el-GR" sz="3600" i="0" dirty="0">
            <a:latin typeface="Times New Roman" pitchFamily="18" charset="0"/>
            <a:cs typeface="Times New Roman" pitchFamily="18" charset="0"/>
          </a:endParaRPr>
        </a:p>
      </dgm:t>
    </dgm:pt>
    <dgm:pt modelId="{9883FF63-EC37-4057-96D1-CF7EF0D69A4F}" type="parTrans" cxnId="{6B79A5E5-B32D-4F17-B412-7BA995181FDC}">
      <dgm:prSet/>
      <dgm:spPr/>
      <dgm:t>
        <a:bodyPr/>
        <a:lstStyle/>
        <a:p>
          <a:endParaRPr lang="el-GR"/>
        </a:p>
      </dgm:t>
    </dgm:pt>
    <dgm:pt modelId="{8EF78013-343B-4ADE-AB75-138DD6D26BB3}" type="sibTrans" cxnId="{6B79A5E5-B32D-4F17-B412-7BA995181FDC}">
      <dgm:prSet/>
      <dgm:spPr/>
      <dgm:t>
        <a:bodyPr/>
        <a:lstStyle/>
        <a:p>
          <a:endParaRPr lang="el-GR"/>
        </a:p>
      </dgm:t>
    </dgm:pt>
    <dgm:pt modelId="{90C42D03-38C9-4B1D-A65F-F30EEE42D9D1}">
      <dgm:prSet custT="1"/>
      <dgm:spPr/>
      <dgm:t>
        <a:bodyPr/>
        <a:lstStyle/>
        <a:p>
          <a:pPr algn="just" rtl="0">
            <a:lnSpc>
              <a:spcPct val="100000"/>
            </a:lnSpc>
            <a:spcBef>
              <a:spcPts val="1200"/>
            </a:spcBef>
            <a:spcAft>
              <a:spcPts val="0"/>
            </a:spcAft>
          </a:pPr>
          <a:r>
            <a:rPr lang="en-US" sz="2400" dirty="0">
              <a:solidFill>
                <a:schemeClr val="accent6">
                  <a:lumMod val="40000"/>
                  <a:lumOff val="60000"/>
                </a:schemeClr>
              </a:solidFill>
              <a:latin typeface="Times New Roman" pitchFamily="18" charset="0"/>
              <a:cs typeface="Times New Roman" pitchFamily="18" charset="0"/>
            </a:rPr>
            <a:t>The sample of the responding companies is limited to Greek small, medium and large companies which belong to both the manufacturing and services sectors</a:t>
          </a:r>
          <a:r>
            <a:rPr lang="en-GB" sz="2400" dirty="0">
              <a:latin typeface="Times New Roman" pitchFamily="18" charset="0"/>
              <a:cs typeface="Times New Roman" pitchFamily="18" charset="0"/>
            </a:rPr>
            <a:t>.</a:t>
          </a:r>
          <a:endParaRPr lang="el-GR" sz="2400" dirty="0">
            <a:latin typeface="Times New Roman" pitchFamily="18" charset="0"/>
            <a:cs typeface="Times New Roman" pitchFamily="18" charset="0"/>
          </a:endParaRPr>
        </a:p>
      </dgm:t>
    </dgm:pt>
    <dgm:pt modelId="{4A036CF0-F59D-488C-A491-C162A3EFC310}" type="parTrans" cxnId="{96D3B0A7-A3D1-420F-8EE8-B2C37E4B1780}">
      <dgm:prSet/>
      <dgm:spPr/>
      <dgm:t>
        <a:bodyPr/>
        <a:lstStyle/>
        <a:p>
          <a:endParaRPr lang="el-GR"/>
        </a:p>
      </dgm:t>
    </dgm:pt>
    <dgm:pt modelId="{416520D8-84FF-4BE8-8DDC-B53EF65AD99C}" type="sibTrans" cxnId="{96D3B0A7-A3D1-420F-8EE8-B2C37E4B1780}">
      <dgm:prSet/>
      <dgm:spPr/>
      <dgm:t>
        <a:bodyPr/>
        <a:lstStyle/>
        <a:p>
          <a:endParaRPr lang="el-GR"/>
        </a:p>
      </dgm:t>
    </dgm:pt>
    <dgm:pt modelId="{93D39B10-61AC-460F-AF4B-0C41464BAA28}">
      <dgm:prSet custT="1"/>
      <dgm:spPr/>
      <dgm:t>
        <a:bodyPr/>
        <a:lstStyle/>
        <a:p>
          <a:pPr algn="just" rtl="0">
            <a:lnSpc>
              <a:spcPct val="100000"/>
            </a:lnSpc>
            <a:spcBef>
              <a:spcPts val="1200"/>
            </a:spcBef>
            <a:spcAft>
              <a:spcPts val="0"/>
            </a:spcAft>
          </a:pPr>
          <a:r>
            <a:rPr lang="en-US" sz="2400" dirty="0">
              <a:latin typeface="Times New Roman" pitchFamily="18" charset="0"/>
              <a:cs typeface="Times New Roman" pitchFamily="18" charset="0"/>
            </a:rPr>
            <a:t>In the business environment in which the sample companies operate, </a:t>
          </a:r>
          <a:r>
            <a:rPr lang="en-US" sz="2400" dirty="0">
              <a:solidFill>
                <a:schemeClr val="accent6">
                  <a:lumMod val="40000"/>
                  <a:lumOff val="60000"/>
                </a:schemeClr>
              </a:solidFill>
              <a:latin typeface="Times New Roman" pitchFamily="18" charset="0"/>
              <a:cs typeface="Times New Roman" pitchFamily="18" charset="0"/>
            </a:rPr>
            <a:t>a financial crisis dominates which influences a company's efforts to innovate and penetrate a wider market</a:t>
          </a:r>
          <a:r>
            <a:rPr lang="en-US" sz="2400" dirty="0">
              <a:latin typeface="Times New Roman" pitchFamily="18" charset="0"/>
              <a:cs typeface="Times New Roman" pitchFamily="18" charset="0"/>
            </a:rPr>
            <a:t>.</a:t>
          </a:r>
          <a:endParaRPr lang="el-GR" sz="2400" dirty="0">
            <a:latin typeface="Times New Roman" pitchFamily="18" charset="0"/>
            <a:cs typeface="Times New Roman" pitchFamily="18" charset="0"/>
          </a:endParaRPr>
        </a:p>
      </dgm:t>
    </dgm:pt>
    <dgm:pt modelId="{E5C19A88-A3E0-4E23-A3AB-47A202502F0E}" type="parTrans" cxnId="{7A705CDF-1DFD-4786-AD0F-4E7A6635858F}">
      <dgm:prSet/>
      <dgm:spPr/>
      <dgm:t>
        <a:bodyPr/>
        <a:lstStyle/>
        <a:p>
          <a:endParaRPr lang="el-GR"/>
        </a:p>
      </dgm:t>
    </dgm:pt>
    <dgm:pt modelId="{5B914290-8EB9-4348-BBC0-B2A9D31DA935}" type="sibTrans" cxnId="{7A705CDF-1DFD-4786-AD0F-4E7A6635858F}">
      <dgm:prSet/>
      <dgm:spPr/>
      <dgm:t>
        <a:bodyPr/>
        <a:lstStyle/>
        <a:p>
          <a:endParaRPr lang="el-GR"/>
        </a:p>
      </dgm:t>
    </dgm:pt>
    <dgm:pt modelId="{4085AC14-784D-43DF-8898-336213BF2DDD}">
      <dgm:prSet custT="1"/>
      <dgm:spPr/>
      <dgm:t>
        <a:bodyPr/>
        <a:lstStyle/>
        <a:p>
          <a:pPr algn="just" rtl="0">
            <a:lnSpc>
              <a:spcPct val="100000"/>
            </a:lnSpc>
            <a:spcBef>
              <a:spcPts val="1200"/>
            </a:spcBef>
            <a:spcAft>
              <a:spcPts val="0"/>
            </a:spcAft>
          </a:pPr>
          <a:r>
            <a:rPr lang="en-US" sz="2400" dirty="0">
              <a:latin typeface="Times New Roman" pitchFamily="18" charset="0"/>
              <a:cs typeface="Times New Roman" pitchFamily="18" charset="0"/>
            </a:rPr>
            <a:t>The </a:t>
          </a:r>
          <a:r>
            <a:rPr lang="en-US" sz="2400" dirty="0">
              <a:solidFill>
                <a:schemeClr val="accent6">
                  <a:lumMod val="40000"/>
                  <a:lumOff val="60000"/>
                </a:schemeClr>
              </a:solidFill>
              <a:latin typeface="Times New Roman" pitchFamily="18" charset="0"/>
              <a:cs typeface="Times New Roman" pitchFamily="18" charset="0"/>
            </a:rPr>
            <a:t>subjective character of the data collected </a:t>
          </a:r>
          <a:r>
            <a:rPr lang="en-US" sz="2400" dirty="0">
              <a:latin typeface="Times New Roman" pitchFamily="18" charset="0"/>
              <a:cs typeface="Times New Roman" pitchFamily="18" charset="0"/>
            </a:rPr>
            <a:t>through the CEOs involves also the risk of </a:t>
          </a:r>
          <a:r>
            <a:rPr lang="en-US" sz="2400" dirty="0">
              <a:solidFill>
                <a:schemeClr val="accent6">
                  <a:lumMod val="40000"/>
                  <a:lumOff val="60000"/>
                </a:schemeClr>
              </a:solidFill>
              <a:latin typeface="Times New Roman" pitchFamily="18" charset="0"/>
              <a:cs typeface="Times New Roman" pitchFamily="18" charset="0"/>
            </a:rPr>
            <a:t>receiving biased responses</a:t>
          </a:r>
          <a:r>
            <a:rPr lang="en-US" sz="2400" dirty="0">
              <a:latin typeface="Times New Roman" pitchFamily="18" charset="0"/>
              <a:cs typeface="Times New Roman" pitchFamily="18" charset="0"/>
            </a:rPr>
            <a:t>.</a:t>
          </a:r>
          <a:endParaRPr lang="el-GR" sz="2400" dirty="0">
            <a:latin typeface="Times New Roman" pitchFamily="18" charset="0"/>
            <a:cs typeface="Times New Roman" pitchFamily="18" charset="0"/>
          </a:endParaRPr>
        </a:p>
      </dgm:t>
    </dgm:pt>
    <dgm:pt modelId="{EB69E0E8-E3AF-49D5-9F43-DE0F767C5E0F}" type="parTrans" cxnId="{7552539D-238B-4E6C-BEF9-EA5A7B41F5AE}">
      <dgm:prSet/>
      <dgm:spPr/>
      <dgm:t>
        <a:bodyPr/>
        <a:lstStyle/>
        <a:p>
          <a:endParaRPr lang="el-GR"/>
        </a:p>
      </dgm:t>
    </dgm:pt>
    <dgm:pt modelId="{3575D297-3750-4E8C-9C60-3B11DB90B092}" type="sibTrans" cxnId="{7552539D-238B-4E6C-BEF9-EA5A7B41F5AE}">
      <dgm:prSet/>
      <dgm:spPr/>
      <dgm:t>
        <a:bodyPr/>
        <a:lstStyle/>
        <a:p>
          <a:endParaRPr lang="el-GR"/>
        </a:p>
      </dgm:t>
    </dgm:pt>
    <dgm:pt modelId="{9F06C092-EEAE-4D0D-AED7-6B1CA6E2FD0B}">
      <dgm:prSet custT="1"/>
      <dgm:spPr/>
      <dgm:t>
        <a:bodyPr/>
        <a:lstStyle/>
        <a:p>
          <a:pPr algn="just" rtl="0">
            <a:lnSpc>
              <a:spcPct val="100000"/>
            </a:lnSpc>
            <a:spcBef>
              <a:spcPts val="1200"/>
            </a:spcBef>
            <a:spcAft>
              <a:spcPts val="0"/>
            </a:spcAft>
          </a:pPr>
          <a:r>
            <a:rPr lang="en-US" sz="2400" dirty="0">
              <a:latin typeface="Times New Roman" pitchFamily="18" charset="0"/>
              <a:cs typeface="Times New Roman" pitchFamily="18" charset="0"/>
            </a:rPr>
            <a:t>The suggested model examines </a:t>
          </a:r>
          <a:r>
            <a:rPr lang="en-US" sz="2400" dirty="0">
              <a:solidFill>
                <a:schemeClr val="accent6">
                  <a:lumMod val="40000"/>
                  <a:lumOff val="60000"/>
                </a:schemeClr>
              </a:solidFill>
              <a:latin typeface="Times New Roman" pitchFamily="18" charset="0"/>
              <a:cs typeface="Times New Roman" pitchFamily="18" charset="0"/>
            </a:rPr>
            <a:t>only 'quality practices of top management' and 'process quality management' as influencing factors</a:t>
          </a:r>
          <a:r>
            <a:rPr lang="en-US" sz="2400" dirty="0">
              <a:latin typeface="Times New Roman" pitchFamily="18" charset="0"/>
              <a:cs typeface="Times New Roman" pitchFamily="18" charset="0"/>
            </a:rPr>
            <a:t> of company innovation.</a:t>
          </a:r>
          <a:endParaRPr lang="el-GR" sz="2400" dirty="0">
            <a:latin typeface="Times New Roman" pitchFamily="18" charset="0"/>
            <a:cs typeface="Times New Roman" pitchFamily="18" charset="0"/>
          </a:endParaRPr>
        </a:p>
      </dgm:t>
    </dgm:pt>
    <dgm:pt modelId="{BB37C223-51EE-4F8B-BA77-D0BAAF611EB3}" type="parTrans" cxnId="{F1A43B92-10DA-4A84-8B41-D5DADEE57C0E}">
      <dgm:prSet/>
      <dgm:spPr/>
      <dgm:t>
        <a:bodyPr/>
        <a:lstStyle/>
        <a:p>
          <a:endParaRPr lang="el-GR"/>
        </a:p>
      </dgm:t>
    </dgm:pt>
    <dgm:pt modelId="{D4D21443-9A24-44C7-9490-B138D8204334}" type="sibTrans" cxnId="{F1A43B92-10DA-4A84-8B41-D5DADEE57C0E}">
      <dgm:prSet/>
      <dgm:spPr/>
      <dgm:t>
        <a:bodyPr/>
        <a:lstStyle/>
        <a:p>
          <a:endParaRPr lang="el-GR"/>
        </a:p>
      </dgm:t>
    </dgm:pt>
    <dgm:pt modelId="{1E4BC4E5-2F99-4921-BCF9-535B756389BF}" type="pres">
      <dgm:prSet presAssocID="{8DABBAE5-0694-42BA-A8DA-E587D977FAAD}" presName="Name0" presStyleCnt="0">
        <dgm:presLayoutVars>
          <dgm:dir/>
          <dgm:resizeHandles val="exact"/>
        </dgm:presLayoutVars>
      </dgm:prSet>
      <dgm:spPr/>
    </dgm:pt>
    <dgm:pt modelId="{21BF5059-4FE7-41FF-93B5-7678CD6C4FB9}" type="pres">
      <dgm:prSet presAssocID="{D242863F-A1FE-491D-9061-FF465ACDE42F}" presName="node" presStyleLbl="node1" presStyleIdx="0" presStyleCnt="1">
        <dgm:presLayoutVars>
          <dgm:bulletEnabled val="1"/>
        </dgm:presLayoutVars>
      </dgm:prSet>
      <dgm:spPr/>
    </dgm:pt>
  </dgm:ptLst>
  <dgm:cxnLst>
    <dgm:cxn modelId="{B3290413-A72A-4EFB-B91A-A89053834271}" type="presOf" srcId="{9F06C092-EEAE-4D0D-AED7-6B1CA6E2FD0B}" destId="{21BF5059-4FE7-41FF-93B5-7678CD6C4FB9}" srcOrd="0" destOrd="4" presId="urn:microsoft.com/office/officeart/2005/8/layout/hList6"/>
    <dgm:cxn modelId="{169C105F-FC04-4B3A-A6CF-E53E494BB7C0}" type="presOf" srcId="{D242863F-A1FE-491D-9061-FF465ACDE42F}" destId="{21BF5059-4FE7-41FF-93B5-7678CD6C4FB9}" srcOrd="0" destOrd="0" presId="urn:microsoft.com/office/officeart/2005/8/layout/hList6"/>
    <dgm:cxn modelId="{60164E81-6734-4F38-8699-55B7F29FE4F2}" type="presOf" srcId="{93D39B10-61AC-460F-AF4B-0C41464BAA28}" destId="{21BF5059-4FE7-41FF-93B5-7678CD6C4FB9}" srcOrd="0" destOrd="2" presId="urn:microsoft.com/office/officeart/2005/8/layout/hList6"/>
    <dgm:cxn modelId="{E8C14F8B-CAFF-40C0-83B0-09709BDFFA34}" type="presOf" srcId="{90C42D03-38C9-4B1D-A65F-F30EEE42D9D1}" destId="{21BF5059-4FE7-41FF-93B5-7678CD6C4FB9}" srcOrd="0" destOrd="1" presId="urn:microsoft.com/office/officeart/2005/8/layout/hList6"/>
    <dgm:cxn modelId="{F1A43B92-10DA-4A84-8B41-D5DADEE57C0E}" srcId="{D242863F-A1FE-491D-9061-FF465ACDE42F}" destId="{9F06C092-EEAE-4D0D-AED7-6B1CA6E2FD0B}" srcOrd="3" destOrd="0" parTransId="{BB37C223-51EE-4F8B-BA77-D0BAAF611EB3}" sibTransId="{D4D21443-9A24-44C7-9490-B138D8204334}"/>
    <dgm:cxn modelId="{7552539D-238B-4E6C-BEF9-EA5A7B41F5AE}" srcId="{D242863F-A1FE-491D-9061-FF465ACDE42F}" destId="{4085AC14-784D-43DF-8898-336213BF2DDD}" srcOrd="2" destOrd="0" parTransId="{EB69E0E8-E3AF-49D5-9F43-DE0F767C5E0F}" sibTransId="{3575D297-3750-4E8C-9C60-3B11DB90B092}"/>
    <dgm:cxn modelId="{96D3B0A7-A3D1-420F-8EE8-B2C37E4B1780}" srcId="{D242863F-A1FE-491D-9061-FF465ACDE42F}" destId="{90C42D03-38C9-4B1D-A65F-F30EEE42D9D1}" srcOrd="0" destOrd="0" parTransId="{4A036CF0-F59D-488C-A491-C162A3EFC310}" sibTransId="{416520D8-84FF-4BE8-8DDC-B53EF65AD99C}"/>
    <dgm:cxn modelId="{EA19DAC0-FD32-4FD7-8D21-DB4E7D1B857F}" type="presOf" srcId="{8DABBAE5-0694-42BA-A8DA-E587D977FAAD}" destId="{1E4BC4E5-2F99-4921-BCF9-535B756389BF}" srcOrd="0" destOrd="0" presId="urn:microsoft.com/office/officeart/2005/8/layout/hList6"/>
    <dgm:cxn modelId="{7A705CDF-1DFD-4786-AD0F-4E7A6635858F}" srcId="{D242863F-A1FE-491D-9061-FF465ACDE42F}" destId="{93D39B10-61AC-460F-AF4B-0C41464BAA28}" srcOrd="1" destOrd="0" parTransId="{E5C19A88-A3E0-4E23-A3AB-47A202502F0E}" sibTransId="{5B914290-8EB9-4348-BBC0-B2A9D31DA935}"/>
    <dgm:cxn modelId="{4B37E9E3-554B-4998-9DFF-04C8FCBF9E08}" type="presOf" srcId="{4085AC14-784D-43DF-8898-336213BF2DDD}" destId="{21BF5059-4FE7-41FF-93B5-7678CD6C4FB9}" srcOrd="0" destOrd="3" presId="urn:microsoft.com/office/officeart/2005/8/layout/hList6"/>
    <dgm:cxn modelId="{6B79A5E5-B32D-4F17-B412-7BA995181FDC}" srcId="{8DABBAE5-0694-42BA-A8DA-E587D977FAAD}" destId="{D242863F-A1FE-491D-9061-FF465ACDE42F}" srcOrd="0" destOrd="0" parTransId="{9883FF63-EC37-4057-96D1-CF7EF0D69A4F}" sibTransId="{8EF78013-343B-4ADE-AB75-138DD6D26BB3}"/>
    <dgm:cxn modelId="{4CA8054C-9D37-4E65-ABAC-9DBBD8139D89}" type="presParOf" srcId="{1E4BC4E5-2F99-4921-BCF9-535B756389BF}" destId="{21BF5059-4FE7-41FF-93B5-7678CD6C4FB9}" srcOrd="0" destOrd="0" presId="urn:microsoft.com/office/officeart/2005/8/layout/hList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C2DEAA-FA0B-4B5A-9C9A-AF666BE49E3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l-GR"/>
        </a:p>
      </dgm:t>
    </dgm:pt>
    <dgm:pt modelId="{EF1EA7EC-4C0E-488D-A159-8046BE0FA585}">
      <dgm:prSet custT="1"/>
      <dgm:spPr/>
      <dgm:t>
        <a:bodyPr/>
        <a:lstStyle/>
        <a:p>
          <a:pPr algn="just"/>
          <a:r>
            <a:rPr lang="en-US" sz="2400" dirty="0">
              <a:latin typeface="Times New Roman" pitchFamily="18" charset="0"/>
              <a:cs typeface="Times New Roman" pitchFamily="18" charset="0"/>
            </a:rPr>
            <a:t>Being innovative in terms of products and processes, helps companies gain a sustainable </a:t>
          </a:r>
          <a:r>
            <a:rPr lang="en-US" sz="2400" dirty="0">
              <a:solidFill>
                <a:schemeClr val="accent6">
                  <a:lumMod val="40000"/>
                  <a:lumOff val="60000"/>
                </a:schemeClr>
              </a:solidFill>
              <a:latin typeface="Times New Roman" pitchFamily="18" charset="0"/>
              <a:cs typeface="Times New Roman" pitchFamily="18" charset="0"/>
            </a:rPr>
            <a:t>competitive advantage in the market</a:t>
          </a:r>
          <a:r>
            <a:rPr lang="en-US" sz="2400" dirty="0">
              <a:latin typeface="Times New Roman" pitchFamily="18" charset="0"/>
              <a:cs typeface="Times New Roman" pitchFamily="18" charset="0"/>
            </a:rPr>
            <a:t>.</a:t>
          </a:r>
          <a:endParaRPr lang="el-GR" sz="2400" dirty="0">
            <a:latin typeface="Times New Roman" pitchFamily="18" charset="0"/>
            <a:cs typeface="Times New Roman" pitchFamily="18" charset="0"/>
          </a:endParaRPr>
        </a:p>
      </dgm:t>
    </dgm:pt>
    <dgm:pt modelId="{5E2F225F-9DFF-4AD5-8DD7-6C7A8CA436E2}" type="parTrans" cxnId="{C90F7920-2AA2-4AE9-B181-58E9CF26EE5B}">
      <dgm:prSet/>
      <dgm:spPr/>
      <dgm:t>
        <a:bodyPr/>
        <a:lstStyle/>
        <a:p>
          <a:endParaRPr lang="el-GR"/>
        </a:p>
      </dgm:t>
    </dgm:pt>
    <dgm:pt modelId="{7BDA6128-83A1-47E4-9307-3C28E37BA8EC}" type="sibTrans" cxnId="{C90F7920-2AA2-4AE9-B181-58E9CF26EE5B}">
      <dgm:prSet/>
      <dgm:spPr>
        <a:solidFill>
          <a:schemeClr val="tx2">
            <a:lumMod val="75000"/>
            <a:alpha val="90000"/>
          </a:schemeClr>
        </a:solidFill>
      </dgm:spPr>
      <dgm:t>
        <a:bodyPr/>
        <a:lstStyle/>
        <a:p>
          <a:endParaRPr lang="el-GR"/>
        </a:p>
      </dgm:t>
    </dgm:pt>
    <dgm:pt modelId="{24A123AC-64E0-4450-A12A-85A06B88AF53}">
      <dgm:prSet custT="1"/>
      <dgm:spPr/>
      <dgm:t>
        <a:bodyPr/>
        <a:lstStyle/>
        <a:p>
          <a:pPr algn="just"/>
          <a:r>
            <a:rPr lang="en-US" sz="2400" dirty="0">
              <a:latin typeface="Times New Roman" pitchFamily="18" charset="0"/>
              <a:cs typeface="Times New Roman" pitchFamily="18" charset="0"/>
            </a:rPr>
            <a:t>The ability to introduce innovation to customers is improved when a company focuses on </a:t>
          </a:r>
          <a:r>
            <a:rPr lang="en-US" sz="2400" dirty="0">
              <a:solidFill>
                <a:schemeClr val="accent6">
                  <a:lumMod val="40000"/>
                  <a:lumOff val="60000"/>
                </a:schemeClr>
              </a:solidFill>
              <a:latin typeface="Times New Roman" pitchFamily="18" charset="0"/>
              <a:cs typeface="Times New Roman" pitchFamily="18" charset="0"/>
            </a:rPr>
            <a:t>process quality management</a:t>
          </a:r>
          <a:r>
            <a:rPr lang="en-US" sz="2400" dirty="0">
              <a:latin typeface="Times New Roman" pitchFamily="18" charset="0"/>
              <a:cs typeface="Times New Roman" pitchFamily="18" charset="0"/>
            </a:rPr>
            <a:t>. </a:t>
          </a:r>
          <a:endParaRPr lang="el-GR" sz="2400" dirty="0">
            <a:latin typeface="Times New Roman" pitchFamily="18" charset="0"/>
            <a:cs typeface="Times New Roman" pitchFamily="18" charset="0"/>
          </a:endParaRPr>
        </a:p>
      </dgm:t>
    </dgm:pt>
    <dgm:pt modelId="{ED429AF7-F17D-405A-AF67-BD7CC429186B}" type="parTrans" cxnId="{2901DDB9-C885-43D4-BF4F-3F10758DE5E5}">
      <dgm:prSet/>
      <dgm:spPr/>
      <dgm:t>
        <a:bodyPr/>
        <a:lstStyle/>
        <a:p>
          <a:endParaRPr lang="el-GR"/>
        </a:p>
      </dgm:t>
    </dgm:pt>
    <dgm:pt modelId="{69BB2C4A-0ED7-400D-B1C9-35E2C06735EF}" type="sibTrans" cxnId="{2901DDB9-C885-43D4-BF4F-3F10758DE5E5}">
      <dgm:prSet/>
      <dgm:spPr>
        <a:solidFill>
          <a:schemeClr val="tx2">
            <a:lumMod val="75000"/>
            <a:alpha val="90000"/>
          </a:schemeClr>
        </a:solidFill>
      </dgm:spPr>
      <dgm:t>
        <a:bodyPr/>
        <a:lstStyle/>
        <a:p>
          <a:endParaRPr lang="el-GR"/>
        </a:p>
      </dgm:t>
    </dgm:pt>
    <dgm:pt modelId="{E325FEEA-3D56-4FF1-BD22-B2EC45251267}">
      <dgm:prSet phldrT="[Κείμενο]" custT="1"/>
      <dgm:spPr/>
      <dgm:t>
        <a:bodyPr/>
        <a:lstStyle/>
        <a:p>
          <a:pPr algn="just">
            <a:lnSpc>
              <a:spcPct val="100000"/>
            </a:lnSpc>
            <a:spcAft>
              <a:spcPts val="0"/>
            </a:spcAft>
          </a:pPr>
          <a:r>
            <a:rPr lang="en-US" sz="2400" dirty="0">
              <a:latin typeface="Times New Roman" pitchFamily="18" charset="0"/>
              <a:cs typeface="Times New Roman" pitchFamily="18" charset="0"/>
            </a:rPr>
            <a:t>The main responsibility for creating the appropriate environment/</a:t>
          </a:r>
          <a:r>
            <a:rPr lang="en-US" sz="2400" dirty="0">
              <a:solidFill>
                <a:schemeClr val="accent6">
                  <a:lumMod val="40000"/>
                  <a:lumOff val="60000"/>
                </a:schemeClr>
              </a:solidFill>
              <a:latin typeface="Times New Roman" pitchFamily="18" charset="0"/>
              <a:cs typeface="Times New Roman" pitchFamily="18" charset="0"/>
            </a:rPr>
            <a:t>culture for innovation </a:t>
          </a:r>
          <a:r>
            <a:rPr lang="en-US" sz="2400" dirty="0">
              <a:latin typeface="Times New Roman" pitchFamily="18" charset="0"/>
              <a:cs typeface="Times New Roman" pitchFamily="18" charset="0"/>
            </a:rPr>
            <a:t>lies with the </a:t>
          </a:r>
          <a:r>
            <a:rPr lang="en-US" sz="2400" dirty="0">
              <a:solidFill>
                <a:schemeClr val="accent6">
                  <a:lumMod val="40000"/>
                  <a:lumOff val="60000"/>
                </a:schemeClr>
              </a:solidFill>
              <a:latin typeface="Times New Roman" pitchFamily="18" charset="0"/>
              <a:cs typeface="Times New Roman" pitchFamily="18" charset="0"/>
            </a:rPr>
            <a:t>top management team and its quality practices</a:t>
          </a:r>
          <a:r>
            <a:rPr lang="en-US" sz="2400" dirty="0">
              <a:latin typeface="Times New Roman" pitchFamily="18" charset="0"/>
              <a:cs typeface="Times New Roman" pitchFamily="18" charset="0"/>
            </a:rPr>
            <a:t>.</a:t>
          </a:r>
          <a:endParaRPr lang="el-GR" sz="2400" dirty="0">
            <a:latin typeface="Times New Roman" pitchFamily="18" charset="0"/>
            <a:cs typeface="Times New Roman" pitchFamily="18" charset="0"/>
          </a:endParaRPr>
        </a:p>
      </dgm:t>
    </dgm:pt>
    <dgm:pt modelId="{114DF1B8-F6D9-4D5D-8C9D-63C9AF4C4A64}" type="sibTrans" cxnId="{7A7CFFA7-26B8-43C4-B52F-F6CC520C44D0}">
      <dgm:prSet/>
      <dgm:spPr>
        <a:solidFill>
          <a:schemeClr val="tx2">
            <a:lumMod val="75000"/>
            <a:alpha val="90000"/>
          </a:schemeClr>
        </a:solidFill>
      </dgm:spPr>
      <dgm:t>
        <a:bodyPr/>
        <a:lstStyle/>
        <a:p>
          <a:endParaRPr lang="el-GR"/>
        </a:p>
      </dgm:t>
    </dgm:pt>
    <dgm:pt modelId="{D769F77E-E50B-4CEC-930D-B6CCDDDBEF79}" type="parTrans" cxnId="{7A7CFFA7-26B8-43C4-B52F-F6CC520C44D0}">
      <dgm:prSet/>
      <dgm:spPr/>
      <dgm:t>
        <a:bodyPr/>
        <a:lstStyle/>
        <a:p>
          <a:endParaRPr lang="el-GR"/>
        </a:p>
      </dgm:t>
    </dgm:pt>
    <dgm:pt modelId="{423A5779-076A-4E5E-A6B2-71905EE56F3A}" type="pres">
      <dgm:prSet presAssocID="{ABC2DEAA-FA0B-4B5A-9C9A-AF666BE49E32}" presName="outerComposite" presStyleCnt="0">
        <dgm:presLayoutVars>
          <dgm:chMax val="5"/>
          <dgm:dir/>
          <dgm:resizeHandles val="exact"/>
        </dgm:presLayoutVars>
      </dgm:prSet>
      <dgm:spPr/>
    </dgm:pt>
    <dgm:pt modelId="{01C41D59-8B67-4506-8F55-5E5C6D0183CD}" type="pres">
      <dgm:prSet presAssocID="{ABC2DEAA-FA0B-4B5A-9C9A-AF666BE49E32}" presName="dummyMaxCanvas" presStyleCnt="0">
        <dgm:presLayoutVars/>
      </dgm:prSet>
      <dgm:spPr/>
    </dgm:pt>
    <dgm:pt modelId="{72633944-8E74-4894-97C1-6ADEAC677CE1}" type="pres">
      <dgm:prSet presAssocID="{ABC2DEAA-FA0B-4B5A-9C9A-AF666BE49E32}" presName="ThreeNodes_1" presStyleLbl="node1" presStyleIdx="0" presStyleCnt="3" custScaleX="111232" custScaleY="80721" custLinFactNeighborX="3360" custLinFactNeighborY="24029">
        <dgm:presLayoutVars>
          <dgm:bulletEnabled val="1"/>
        </dgm:presLayoutVars>
      </dgm:prSet>
      <dgm:spPr/>
    </dgm:pt>
    <dgm:pt modelId="{726004C3-73AF-4F93-8F47-1CDF1EE81C58}" type="pres">
      <dgm:prSet presAssocID="{ABC2DEAA-FA0B-4B5A-9C9A-AF666BE49E32}" presName="ThreeNodes_2" presStyleLbl="node1" presStyleIdx="1" presStyleCnt="3" custScaleX="105883" custScaleY="83334" custLinFactNeighborX="-241" custLinFactNeighborY="17167">
        <dgm:presLayoutVars>
          <dgm:bulletEnabled val="1"/>
        </dgm:presLayoutVars>
      </dgm:prSet>
      <dgm:spPr/>
    </dgm:pt>
    <dgm:pt modelId="{8862E640-61DB-4C7D-A07F-481AF72F4141}" type="pres">
      <dgm:prSet presAssocID="{ABC2DEAA-FA0B-4B5A-9C9A-AF666BE49E32}" presName="ThreeNodes_3" presStyleLbl="node1" presStyleIdx="2" presStyleCnt="3" custScaleX="102209" custScaleY="87502" custLinFactNeighborX="-5343" custLinFactNeighborY="6249">
        <dgm:presLayoutVars>
          <dgm:bulletEnabled val="1"/>
        </dgm:presLayoutVars>
      </dgm:prSet>
      <dgm:spPr/>
    </dgm:pt>
    <dgm:pt modelId="{4B356CA4-991A-47A3-89BD-B950AC77DE6B}" type="pres">
      <dgm:prSet presAssocID="{ABC2DEAA-FA0B-4B5A-9C9A-AF666BE49E32}" presName="ThreeConn_1-2" presStyleLbl="fgAccFollowNode1" presStyleIdx="0" presStyleCnt="2" custLinFactNeighborX="9276" custLinFactNeighborY="26668">
        <dgm:presLayoutVars>
          <dgm:bulletEnabled val="1"/>
        </dgm:presLayoutVars>
      </dgm:prSet>
      <dgm:spPr/>
    </dgm:pt>
    <dgm:pt modelId="{A04EEC31-6796-4B25-95C7-B1F3A21C60BD}" type="pres">
      <dgm:prSet presAssocID="{ABC2DEAA-FA0B-4B5A-9C9A-AF666BE49E32}" presName="ThreeConn_2-3" presStyleLbl="fgAccFollowNode1" presStyleIdx="1" presStyleCnt="2" custLinFactNeighborX="1070" custLinFactNeighborY="15127">
        <dgm:presLayoutVars>
          <dgm:bulletEnabled val="1"/>
        </dgm:presLayoutVars>
      </dgm:prSet>
      <dgm:spPr/>
    </dgm:pt>
    <dgm:pt modelId="{27950196-B7AB-4D90-961D-FEB4D8ADEBF6}" type="pres">
      <dgm:prSet presAssocID="{ABC2DEAA-FA0B-4B5A-9C9A-AF666BE49E32}" presName="ThreeNodes_1_text" presStyleLbl="node1" presStyleIdx="2" presStyleCnt="3">
        <dgm:presLayoutVars>
          <dgm:bulletEnabled val="1"/>
        </dgm:presLayoutVars>
      </dgm:prSet>
      <dgm:spPr/>
    </dgm:pt>
    <dgm:pt modelId="{FE17DEA3-6908-4F09-BBE2-F4626432723C}" type="pres">
      <dgm:prSet presAssocID="{ABC2DEAA-FA0B-4B5A-9C9A-AF666BE49E32}" presName="ThreeNodes_2_text" presStyleLbl="node1" presStyleIdx="2" presStyleCnt="3">
        <dgm:presLayoutVars>
          <dgm:bulletEnabled val="1"/>
        </dgm:presLayoutVars>
      </dgm:prSet>
      <dgm:spPr/>
    </dgm:pt>
    <dgm:pt modelId="{FA63F9DC-D2E2-428D-9F4B-FF0CA0DACA06}" type="pres">
      <dgm:prSet presAssocID="{ABC2DEAA-FA0B-4B5A-9C9A-AF666BE49E32}" presName="ThreeNodes_3_text" presStyleLbl="node1" presStyleIdx="2" presStyleCnt="3">
        <dgm:presLayoutVars>
          <dgm:bulletEnabled val="1"/>
        </dgm:presLayoutVars>
      </dgm:prSet>
      <dgm:spPr/>
    </dgm:pt>
  </dgm:ptLst>
  <dgm:cxnLst>
    <dgm:cxn modelId="{ED23C50D-A815-4939-B6A1-32930A5DAD44}" type="presOf" srcId="{E325FEEA-3D56-4FF1-BD22-B2EC45251267}" destId="{72633944-8E74-4894-97C1-6ADEAC677CE1}" srcOrd="0" destOrd="0" presId="urn:microsoft.com/office/officeart/2005/8/layout/vProcess5"/>
    <dgm:cxn modelId="{C90F7920-2AA2-4AE9-B181-58E9CF26EE5B}" srcId="{ABC2DEAA-FA0B-4B5A-9C9A-AF666BE49E32}" destId="{EF1EA7EC-4C0E-488D-A159-8046BE0FA585}" srcOrd="2" destOrd="0" parTransId="{5E2F225F-9DFF-4AD5-8DD7-6C7A8CA436E2}" sibTransId="{7BDA6128-83A1-47E4-9307-3C28E37BA8EC}"/>
    <dgm:cxn modelId="{F757556E-D38A-4E26-ADCF-5597587DFB0C}" type="presOf" srcId="{E325FEEA-3D56-4FF1-BD22-B2EC45251267}" destId="{27950196-B7AB-4D90-961D-FEB4D8ADEBF6}" srcOrd="1" destOrd="0" presId="urn:microsoft.com/office/officeart/2005/8/layout/vProcess5"/>
    <dgm:cxn modelId="{988D6174-DCEF-46A8-A333-E5C4D94E14B6}" type="presOf" srcId="{EF1EA7EC-4C0E-488D-A159-8046BE0FA585}" destId="{FA63F9DC-D2E2-428D-9F4B-FF0CA0DACA06}" srcOrd="1" destOrd="0" presId="urn:microsoft.com/office/officeart/2005/8/layout/vProcess5"/>
    <dgm:cxn modelId="{1770CF8A-0041-461F-B273-09E7850717A8}" type="presOf" srcId="{24A123AC-64E0-4450-A12A-85A06B88AF53}" destId="{726004C3-73AF-4F93-8F47-1CDF1EE81C58}" srcOrd="0" destOrd="0" presId="urn:microsoft.com/office/officeart/2005/8/layout/vProcess5"/>
    <dgm:cxn modelId="{7DA369A5-A647-450D-8C87-3FC824AF5837}" type="presOf" srcId="{EF1EA7EC-4C0E-488D-A159-8046BE0FA585}" destId="{8862E640-61DB-4C7D-A07F-481AF72F4141}" srcOrd="0" destOrd="0" presId="urn:microsoft.com/office/officeart/2005/8/layout/vProcess5"/>
    <dgm:cxn modelId="{7A7CFFA7-26B8-43C4-B52F-F6CC520C44D0}" srcId="{ABC2DEAA-FA0B-4B5A-9C9A-AF666BE49E32}" destId="{E325FEEA-3D56-4FF1-BD22-B2EC45251267}" srcOrd="0" destOrd="0" parTransId="{D769F77E-E50B-4CEC-930D-B6CCDDDBEF79}" sibTransId="{114DF1B8-F6D9-4D5D-8C9D-63C9AF4C4A64}"/>
    <dgm:cxn modelId="{2901DDB9-C885-43D4-BF4F-3F10758DE5E5}" srcId="{ABC2DEAA-FA0B-4B5A-9C9A-AF666BE49E32}" destId="{24A123AC-64E0-4450-A12A-85A06B88AF53}" srcOrd="1" destOrd="0" parTransId="{ED429AF7-F17D-405A-AF67-BD7CC429186B}" sibTransId="{69BB2C4A-0ED7-400D-B1C9-35E2C06735EF}"/>
    <dgm:cxn modelId="{606C18C7-3FB3-47F9-B802-872981D9D9EB}" type="presOf" srcId="{114DF1B8-F6D9-4D5D-8C9D-63C9AF4C4A64}" destId="{4B356CA4-991A-47A3-89BD-B950AC77DE6B}" srcOrd="0" destOrd="0" presId="urn:microsoft.com/office/officeart/2005/8/layout/vProcess5"/>
    <dgm:cxn modelId="{856F73CC-C6EF-44B0-BB43-5A484E620A35}" type="presOf" srcId="{24A123AC-64E0-4450-A12A-85A06B88AF53}" destId="{FE17DEA3-6908-4F09-BBE2-F4626432723C}" srcOrd="1" destOrd="0" presId="urn:microsoft.com/office/officeart/2005/8/layout/vProcess5"/>
    <dgm:cxn modelId="{73A1E7D7-0E44-4AE8-86F6-0B928E483D31}" type="presOf" srcId="{ABC2DEAA-FA0B-4B5A-9C9A-AF666BE49E32}" destId="{423A5779-076A-4E5E-A6B2-71905EE56F3A}" srcOrd="0" destOrd="0" presId="urn:microsoft.com/office/officeart/2005/8/layout/vProcess5"/>
    <dgm:cxn modelId="{9AD18DF8-545D-49D4-93B0-2E2B621219F1}" type="presOf" srcId="{69BB2C4A-0ED7-400D-B1C9-35E2C06735EF}" destId="{A04EEC31-6796-4B25-95C7-B1F3A21C60BD}" srcOrd="0" destOrd="0" presId="urn:microsoft.com/office/officeart/2005/8/layout/vProcess5"/>
    <dgm:cxn modelId="{558024E7-0D11-4019-9384-E826EC679957}" type="presParOf" srcId="{423A5779-076A-4E5E-A6B2-71905EE56F3A}" destId="{01C41D59-8B67-4506-8F55-5E5C6D0183CD}" srcOrd="0" destOrd="0" presId="urn:microsoft.com/office/officeart/2005/8/layout/vProcess5"/>
    <dgm:cxn modelId="{778A5AC3-6860-4F31-81F1-CD35B2890BAB}" type="presParOf" srcId="{423A5779-076A-4E5E-A6B2-71905EE56F3A}" destId="{72633944-8E74-4894-97C1-6ADEAC677CE1}" srcOrd="1" destOrd="0" presId="urn:microsoft.com/office/officeart/2005/8/layout/vProcess5"/>
    <dgm:cxn modelId="{4EEB3DF6-97FB-4115-ADD4-7BA95DEAE3A1}" type="presParOf" srcId="{423A5779-076A-4E5E-A6B2-71905EE56F3A}" destId="{726004C3-73AF-4F93-8F47-1CDF1EE81C58}" srcOrd="2" destOrd="0" presId="urn:microsoft.com/office/officeart/2005/8/layout/vProcess5"/>
    <dgm:cxn modelId="{CDCC71CD-4C06-43F4-BB23-6D035D919528}" type="presParOf" srcId="{423A5779-076A-4E5E-A6B2-71905EE56F3A}" destId="{8862E640-61DB-4C7D-A07F-481AF72F4141}" srcOrd="3" destOrd="0" presId="urn:microsoft.com/office/officeart/2005/8/layout/vProcess5"/>
    <dgm:cxn modelId="{853906CE-AA24-43D8-8BC2-D77F7A62E629}" type="presParOf" srcId="{423A5779-076A-4E5E-A6B2-71905EE56F3A}" destId="{4B356CA4-991A-47A3-89BD-B950AC77DE6B}" srcOrd="4" destOrd="0" presId="urn:microsoft.com/office/officeart/2005/8/layout/vProcess5"/>
    <dgm:cxn modelId="{A5A5F05D-CCFF-49EC-B353-7F56536A72ED}" type="presParOf" srcId="{423A5779-076A-4E5E-A6B2-71905EE56F3A}" destId="{A04EEC31-6796-4B25-95C7-B1F3A21C60BD}" srcOrd="5" destOrd="0" presId="urn:microsoft.com/office/officeart/2005/8/layout/vProcess5"/>
    <dgm:cxn modelId="{69B74455-4447-4E3D-93A9-E4AD050674AF}" type="presParOf" srcId="{423A5779-076A-4E5E-A6B2-71905EE56F3A}" destId="{27950196-B7AB-4D90-961D-FEB4D8ADEBF6}" srcOrd="6" destOrd="0" presId="urn:microsoft.com/office/officeart/2005/8/layout/vProcess5"/>
    <dgm:cxn modelId="{750A2D21-FAA8-4385-8D6D-2EF25288931A}" type="presParOf" srcId="{423A5779-076A-4E5E-A6B2-71905EE56F3A}" destId="{FE17DEA3-6908-4F09-BBE2-F4626432723C}" srcOrd="7" destOrd="0" presId="urn:microsoft.com/office/officeart/2005/8/layout/vProcess5"/>
    <dgm:cxn modelId="{DCA0368B-3C60-484D-A53E-2AF55E6BCC01}" type="presParOf" srcId="{423A5779-076A-4E5E-A6B2-71905EE56F3A}" destId="{FA63F9DC-D2E2-428D-9F4B-FF0CA0DACA06}" srcOrd="8" destOrd="0" presId="urn:microsoft.com/office/officeart/2005/8/layout/vProcess5"/>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02FC18-4BF6-489D-AEA3-D5B654DBE980}"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l-GR"/>
        </a:p>
      </dgm:t>
    </dgm:pt>
    <dgm:pt modelId="{51879A75-B46B-41D1-82B7-4DDB8F53D186}">
      <dgm:prSet phldrT="[Κείμενο]" custT="1"/>
      <dgm:spPr/>
      <dgm:t>
        <a:bodyPr/>
        <a:lstStyle/>
        <a:p>
          <a:pPr algn="just">
            <a:lnSpc>
              <a:spcPts val="2200"/>
            </a:lnSpc>
            <a:spcBef>
              <a:spcPts val="600"/>
            </a:spcBef>
            <a:spcAft>
              <a:spcPts val="0"/>
            </a:spcAft>
          </a:pPr>
          <a:r>
            <a:rPr lang="en-GB" sz="2000" dirty="0">
              <a:latin typeface="Times New Roman" pitchFamily="18" charset="0"/>
              <a:cs typeface="Times New Roman" pitchFamily="18" charset="0"/>
            </a:rPr>
            <a:t>1.</a:t>
          </a:r>
          <a:r>
            <a:rPr lang="en-US" sz="2000" dirty="0">
              <a:latin typeface="Times New Roman" pitchFamily="18" charset="0"/>
              <a:cs typeface="Times New Roman" pitchFamily="18" charset="0"/>
            </a:rPr>
            <a:t>Current research has still failed to empirically identify </a:t>
          </a:r>
          <a:r>
            <a:rPr lang="en-US" sz="2000" dirty="0">
              <a:solidFill>
                <a:schemeClr val="accent6">
                  <a:lumMod val="40000"/>
                  <a:lumOff val="60000"/>
                </a:schemeClr>
              </a:solidFill>
              <a:latin typeface="Times New Roman" pitchFamily="18" charset="0"/>
              <a:cs typeface="Times New Roman" pitchFamily="18" charset="0"/>
            </a:rPr>
            <a:t>the role of dynamic determinants to different types of innovation.</a:t>
          </a:r>
        </a:p>
        <a:p>
          <a:pPr algn="just">
            <a:lnSpc>
              <a:spcPts val="2200"/>
            </a:lnSpc>
            <a:spcBef>
              <a:spcPts val="600"/>
            </a:spcBef>
            <a:spcAft>
              <a:spcPts val="0"/>
            </a:spcAft>
          </a:pPr>
          <a:endParaRPr lang="en-GB" sz="2000" dirty="0">
            <a:latin typeface="Times New Roman" pitchFamily="18" charset="0"/>
            <a:cs typeface="Times New Roman" pitchFamily="18" charset="0"/>
          </a:endParaRPr>
        </a:p>
        <a:p>
          <a:pPr algn="just">
            <a:lnSpc>
              <a:spcPts val="2200"/>
            </a:lnSpc>
            <a:spcBef>
              <a:spcPts val="600"/>
            </a:spcBef>
            <a:spcAft>
              <a:spcPts val="0"/>
            </a:spcAft>
          </a:pPr>
          <a:r>
            <a:rPr lang="en-GB" sz="2000" dirty="0">
              <a:latin typeface="Times New Roman" pitchFamily="18" charset="0"/>
              <a:cs typeface="Times New Roman" pitchFamily="18" charset="0"/>
            </a:rPr>
            <a:t>2. T</a:t>
          </a:r>
          <a:r>
            <a:rPr lang="en-US" sz="2000" dirty="0">
              <a:latin typeface="Times New Roman" pitchFamily="18" charset="0"/>
              <a:cs typeface="Times New Roman" pitchFamily="18" charset="0"/>
            </a:rPr>
            <a:t>here is a lack of research studies examining </a:t>
          </a:r>
          <a:r>
            <a:rPr lang="en-US" sz="2000" dirty="0">
              <a:solidFill>
                <a:schemeClr val="accent6">
                  <a:lumMod val="40000"/>
                  <a:lumOff val="60000"/>
                </a:schemeClr>
              </a:solidFill>
              <a:latin typeface="Times New Roman" pitchFamily="18" charset="0"/>
              <a:cs typeface="Times New Roman" pitchFamily="18" charset="0"/>
            </a:rPr>
            <a:t>how quality management practices are related to innovation</a:t>
          </a:r>
          <a:r>
            <a:rPr lang="en-US" sz="2000" dirty="0">
              <a:latin typeface="Times New Roman" pitchFamily="18" charset="0"/>
              <a:cs typeface="Times New Roman" pitchFamily="18" charset="0"/>
            </a:rPr>
            <a:t>.</a:t>
          </a:r>
        </a:p>
        <a:p>
          <a:pPr algn="just">
            <a:lnSpc>
              <a:spcPts val="2200"/>
            </a:lnSpc>
            <a:spcBef>
              <a:spcPts val="600"/>
            </a:spcBef>
            <a:spcAft>
              <a:spcPts val="0"/>
            </a:spcAft>
          </a:pPr>
          <a:endParaRPr lang="en-US" sz="2000" dirty="0">
            <a:latin typeface="Times New Roman" pitchFamily="18" charset="0"/>
            <a:cs typeface="Times New Roman" pitchFamily="18" charset="0"/>
          </a:endParaRPr>
        </a:p>
        <a:p>
          <a:pPr algn="just">
            <a:lnSpc>
              <a:spcPts val="2200"/>
            </a:lnSpc>
            <a:spcBef>
              <a:spcPts val="600"/>
            </a:spcBef>
            <a:spcAft>
              <a:spcPts val="0"/>
            </a:spcAft>
          </a:pPr>
          <a:r>
            <a:rPr lang="en-US" sz="2000" dirty="0">
              <a:latin typeface="Times New Roman" pitchFamily="18" charset="0"/>
              <a:cs typeface="Times New Roman" pitchFamily="18" charset="0"/>
            </a:rPr>
            <a:t>3. It is still not clear </a:t>
          </a:r>
          <a:r>
            <a:rPr lang="en-US" sz="2000" dirty="0">
              <a:solidFill>
                <a:schemeClr val="accent6">
                  <a:lumMod val="40000"/>
                  <a:lumOff val="60000"/>
                </a:schemeClr>
              </a:solidFill>
              <a:latin typeface="Times New Roman" pitchFamily="18" charset="0"/>
              <a:cs typeface="Times New Roman" pitchFamily="18" charset="0"/>
            </a:rPr>
            <a:t>what managers should change in the innovation process </a:t>
          </a:r>
          <a:r>
            <a:rPr lang="en-US" sz="2000" dirty="0">
              <a:latin typeface="Times New Roman" pitchFamily="18" charset="0"/>
              <a:cs typeface="Times New Roman" pitchFamily="18" charset="0"/>
            </a:rPr>
            <a:t>and the underlying organizational structures.</a:t>
          </a:r>
        </a:p>
        <a:p>
          <a:pPr algn="just">
            <a:lnSpc>
              <a:spcPts val="2200"/>
            </a:lnSpc>
            <a:spcBef>
              <a:spcPts val="600"/>
            </a:spcBef>
            <a:spcAft>
              <a:spcPts val="0"/>
            </a:spcAft>
          </a:pPr>
          <a:endParaRPr lang="en-US" sz="2000" dirty="0">
            <a:latin typeface="Times New Roman" pitchFamily="18" charset="0"/>
            <a:cs typeface="Times New Roman" pitchFamily="18" charset="0"/>
          </a:endParaRPr>
        </a:p>
        <a:p>
          <a:pPr algn="just">
            <a:lnSpc>
              <a:spcPts val="2200"/>
            </a:lnSpc>
            <a:spcBef>
              <a:spcPts val="600"/>
            </a:spcBef>
            <a:spcAft>
              <a:spcPts val="0"/>
            </a:spcAft>
          </a:pPr>
          <a:r>
            <a:rPr lang="en-US" sz="2000" dirty="0">
              <a:latin typeface="Times New Roman" pitchFamily="18" charset="0"/>
              <a:cs typeface="Times New Roman" pitchFamily="18" charset="0"/>
            </a:rPr>
            <a:t>4. Empirical studies that examine the </a:t>
          </a:r>
          <a:r>
            <a:rPr lang="en-US" sz="2000" dirty="0">
              <a:solidFill>
                <a:schemeClr val="accent6">
                  <a:lumMod val="40000"/>
                  <a:lumOff val="60000"/>
                </a:schemeClr>
              </a:solidFill>
              <a:latin typeface="Times New Roman" pitchFamily="18" charset="0"/>
              <a:cs typeface="Times New Roman" pitchFamily="18" charset="0"/>
            </a:rPr>
            <a:t>relationship between innovation and firm performance</a:t>
          </a:r>
          <a:r>
            <a:rPr lang="en-US" sz="2000" dirty="0">
              <a:latin typeface="Times New Roman" pitchFamily="18" charset="0"/>
              <a:cs typeface="Times New Roman" pitchFamily="18" charset="0"/>
            </a:rPr>
            <a:t> are limited.</a:t>
          </a:r>
          <a:endParaRPr lang="el-GR" sz="2000" dirty="0">
            <a:latin typeface="Times New Roman" pitchFamily="18" charset="0"/>
            <a:cs typeface="Times New Roman" pitchFamily="18" charset="0"/>
          </a:endParaRPr>
        </a:p>
      </dgm:t>
    </dgm:pt>
    <dgm:pt modelId="{CAC37CB7-EBF7-49ED-B104-1F0BFA5D7AC5}" type="sibTrans" cxnId="{2F1D5EAD-49F9-4FB8-A044-31D89A795CB9}">
      <dgm:prSet/>
      <dgm:spPr/>
      <dgm:t>
        <a:bodyPr/>
        <a:lstStyle/>
        <a:p>
          <a:endParaRPr lang="el-GR"/>
        </a:p>
      </dgm:t>
    </dgm:pt>
    <dgm:pt modelId="{ED97A5F1-2FE1-4C42-847B-D96DF28E943A}" type="parTrans" cxnId="{2F1D5EAD-49F9-4FB8-A044-31D89A795CB9}">
      <dgm:prSet/>
      <dgm:spPr/>
      <dgm:t>
        <a:bodyPr/>
        <a:lstStyle/>
        <a:p>
          <a:endParaRPr lang="el-GR"/>
        </a:p>
      </dgm:t>
    </dgm:pt>
    <dgm:pt modelId="{C143B449-4C90-478C-A9D5-33517FD25F8E}" type="pres">
      <dgm:prSet presAssocID="{BD02FC18-4BF6-489D-AEA3-D5B654DBE980}" presName="diagram" presStyleCnt="0">
        <dgm:presLayoutVars>
          <dgm:dir/>
          <dgm:resizeHandles val="exact"/>
        </dgm:presLayoutVars>
      </dgm:prSet>
      <dgm:spPr/>
    </dgm:pt>
    <dgm:pt modelId="{4715D668-BD09-4A93-8DDD-395D9BF26C54}" type="pres">
      <dgm:prSet presAssocID="{51879A75-B46B-41D1-82B7-4DDB8F53D186}" presName="arrow" presStyleLbl="node1" presStyleIdx="0" presStyleCnt="1" custScaleX="155781" custScaleY="102919" custRadScaleRad="108184" custRadScaleInc="0">
        <dgm:presLayoutVars>
          <dgm:bulletEnabled val="1"/>
        </dgm:presLayoutVars>
      </dgm:prSet>
      <dgm:spPr/>
    </dgm:pt>
  </dgm:ptLst>
  <dgm:cxnLst>
    <dgm:cxn modelId="{9339ED60-CF58-464A-8F76-18FE41F263DA}" type="presOf" srcId="{BD02FC18-4BF6-489D-AEA3-D5B654DBE980}" destId="{C143B449-4C90-478C-A9D5-33517FD25F8E}" srcOrd="0" destOrd="0" presId="urn:microsoft.com/office/officeart/2005/8/layout/arrow5"/>
    <dgm:cxn modelId="{5B501C7E-FA10-4F50-80DF-17335881179D}" type="presOf" srcId="{51879A75-B46B-41D1-82B7-4DDB8F53D186}" destId="{4715D668-BD09-4A93-8DDD-395D9BF26C54}" srcOrd="0" destOrd="0" presId="urn:microsoft.com/office/officeart/2005/8/layout/arrow5"/>
    <dgm:cxn modelId="{2F1D5EAD-49F9-4FB8-A044-31D89A795CB9}" srcId="{BD02FC18-4BF6-489D-AEA3-D5B654DBE980}" destId="{51879A75-B46B-41D1-82B7-4DDB8F53D186}" srcOrd="0" destOrd="0" parTransId="{ED97A5F1-2FE1-4C42-847B-D96DF28E943A}" sibTransId="{CAC37CB7-EBF7-49ED-B104-1F0BFA5D7AC5}"/>
    <dgm:cxn modelId="{AD28C6E0-6065-46C3-B793-C1374E9F955E}" type="presParOf" srcId="{C143B449-4C90-478C-A9D5-33517FD25F8E}" destId="{4715D668-BD09-4A93-8DDD-395D9BF26C54}" srcOrd="0"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02FC18-4BF6-489D-AEA3-D5B654DBE980}"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l-GR"/>
        </a:p>
      </dgm:t>
    </dgm:pt>
    <dgm:pt modelId="{51879A75-B46B-41D1-82B7-4DDB8F53D186}">
      <dgm:prSet phldrT="[Κείμενο]" custT="1"/>
      <dgm:spPr/>
      <dgm:t>
        <a:bodyPr/>
        <a:lstStyle/>
        <a:p>
          <a:pPr algn="just">
            <a:lnSpc>
              <a:spcPts val="1700"/>
            </a:lnSpc>
            <a:spcBef>
              <a:spcPts val="0"/>
            </a:spcBef>
            <a:spcAft>
              <a:spcPts val="0"/>
            </a:spcAft>
          </a:pPr>
          <a:endParaRPr lang="en-GB" sz="2000" dirty="0">
            <a:latin typeface="Times New Roman" pitchFamily="18" charset="0"/>
            <a:cs typeface="Times New Roman" pitchFamily="18" charset="0"/>
          </a:endParaRPr>
        </a:p>
        <a:p>
          <a:pPr algn="just">
            <a:lnSpc>
              <a:spcPts val="1700"/>
            </a:lnSpc>
            <a:spcBef>
              <a:spcPts val="0"/>
            </a:spcBef>
            <a:spcAft>
              <a:spcPts val="0"/>
            </a:spcAft>
          </a:pPr>
          <a:r>
            <a:rPr lang="en-GB" sz="2000" dirty="0">
              <a:latin typeface="Times New Roman" pitchFamily="18" charset="0"/>
              <a:cs typeface="Times New Roman" pitchFamily="18" charset="0"/>
            </a:rPr>
            <a:t>1. L</a:t>
          </a:r>
          <a:r>
            <a:rPr lang="en-US" sz="2000" dirty="0" err="1">
              <a:latin typeface="Times New Roman" pitchFamily="18" charset="0"/>
              <a:cs typeface="Times New Roman" pitchFamily="18" charset="0"/>
            </a:rPr>
            <a:t>ook</a:t>
          </a:r>
          <a:r>
            <a:rPr lang="en-US" sz="2000" dirty="0">
              <a:latin typeface="Times New Roman" pitchFamily="18" charset="0"/>
              <a:cs typeface="Times New Roman" pitchFamily="18" charset="0"/>
            </a:rPr>
            <a:t> at </a:t>
          </a:r>
          <a:r>
            <a:rPr lang="en-US" sz="2000" dirty="0">
              <a:solidFill>
                <a:schemeClr val="accent6">
                  <a:lumMod val="40000"/>
                  <a:lumOff val="60000"/>
                </a:schemeClr>
              </a:solidFill>
              <a:latin typeface="Times New Roman" pitchFamily="18" charset="0"/>
              <a:cs typeface="Times New Roman" pitchFamily="18" charset="0"/>
            </a:rPr>
            <a:t>innovation management systems, </a:t>
          </a:r>
          <a:r>
            <a:rPr lang="en-US" sz="2000" dirty="0">
              <a:latin typeface="Times New Roman" pitchFamily="18" charset="0"/>
              <a:cs typeface="Times New Roman" pitchFamily="18" charset="0"/>
            </a:rPr>
            <a:t>to unveil </a:t>
          </a:r>
          <a:r>
            <a:rPr lang="en-US" sz="2000" dirty="0">
              <a:solidFill>
                <a:schemeClr val="accent6">
                  <a:lumMod val="40000"/>
                  <a:lumOff val="60000"/>
                </a:schemeClr>
              </a:solidFill>
              <a:latin typeface="Times New Roman" pitchFamily="18" charset="0"/>
              <a:cs typeface="Times New Roman" pitchFamily="18" charset="0"/>
            </a:rPr>
            <a:t>how these are being implemented in SMEs</a:t>
          </a:r>
          <a:r>
            <a:rPr lang="en-US" sz="2000" dirty="0">
              <a:latin typeface="Times New Roman" pitchFamily="18" charset="0"/>
              <a:cs typeface="Times New Roman" pitchFamily="18" charset="0"/>
            </a:rPr>
            <a:t>.</a:t>
          </a:r>
        </a:p>
        <a:p>
          <a:pPr algn="just">
            <a:lnSpc>
              <a:spcPts val="1700"/>
            </a:lnSpc>
            <a:spcBef>
              <a:spcPts val="0"/>
            </a:spcBef>
            <a:spcAft>
              <a:spcPts val="0"/>
            </a:spcAft>
          </a:pPr>
          <a:endParaRPr lang="en-US" sz="2000" dirty="0">
            <a:latin typeface="Times New Roman" pitchFamily="18" charset="0"/>
            <a:cs typeface="Times New Roman" pitchFamily="18" charset="0"/>
          </a:endParaRPr>
        </a:p>
        <a:p>
          <a:pPr algn="just">
            <a:lnSpc>
              <a:spcPts val="1700"/>
            </a:lnSpc>
            <a:spcBef>
              <a:spcPts val="0"/>
            </a:spcBef>
            <a:spcAft>
              <a:spcPts val="0"/>
            </a:spcAft>
          </a:pPr>
          <a:r>
            <a:rPr lang="en-GB" sz="2000" dirty="0">
              <a:latin typeface="Times New Roman" pitchFamily="18" charset="0"/>
              <a:cs typeface="Times New Roman" pitchFamily="18" charset="0"/>
            </a:rPr>
            <a:t>2. </a:t>
          </a:r>
          <a:r>
            <a:rPr lang="en-US" sz="2000" dirty="0">
              <a:latin typeface="Times New Roman" pitchFamily="18" charset="0"/>
              <a:cs typeface="Times New Roman" pitchFamily="18" charset="0"/>
            </a:rPr>
            <a:t>Future research in innovation should be supported by </a:t>
          </a:r>
          <a:r>
            <a:rPr lang="en-US" sz="2000" dirty="0">
              <a:solidFill>
                <a:schemeClr val="accent6">
                  <a:lumMod val="40000"/>
                  <a:lumOff val="60000"/>
                </a:schemeClr>
              </a:solidFill>
              <a:latin typeface="Times New Roman" pitchFamily="18" charset="0"/>
              <a:cs typeface="Times New Roman" pitchFamily="18" charset="0"/>
            </a:rPr>
            <a:t>longitudinal studies</a:t>
          </a:r>
          <a:r>
            <a:rPr lang="en-US" sz="2000" dirty="0">
              <a:latin typeface="Times New Roman" pitchFamily="18" charset="0"/>
              <a:cs typeface="Times New Roman" pitchFamily="18" charset="0"/>
            </a:rPr>
            <a:t>.</a:t>
          </a:r>
        </a:p>
        <a:p>
          <a:pPr algn="just">
            <a:lnSpc>
              <a:spcPts val="1700"/>
            </a:lnSpc>
            <a:spcBef>
              <a:spcPts val="0"/>
            </a:spcBef>
            <a:spcAft>
              <a:spcPts val="0"/>
            </a:spcAft>
          </a:pPr>
          <a:endParaRPr lang="en-US" sz="2000" dirty="0">
            <a:latin typeface="Times New Roman" pitchFamily="18" charset="0"/>
            <a:cs typeface="Times New Roman" pitchFamily="18" charset="0"/>
          </a:endParaRPr>
        </a:p>
        <a:p>
          <a:pPr algn="just">
            <a:lnSpc>
              <a:spcPts val="1700"/>
            </a:lnSpc>
            <a:spcBef>
              <a:spcPts val="0"/>
            </a:spcBef>
            <a:spcAft>
              <a:spcPts val="0"/>
            </a:spcAft>
          </a:pPr>
          <a:r>
            <a:rPr lang="en-US" sz="2000" dirty="0">
              <a:latin typeface="Times New Roman" pitchFamily="18" charset="0"/>
              <a:cs typeface="Times New Roman" pitchFamily="18" charset="0"/>
            </a:rPr>
            <a:t>3. A periodic assessment is required </a:t>
          </a:r>
          <a:r>
            <a:rPr lang="en-US" sz="2000" dirty="0">
              <a:solidFill>
                <a:schemeClr val="accent6">
                  <a:lumMod val="40000"/>
                  <a:lumOff val="60000"/>
                </a:schemeClr>
              </a:solidFill>
              <a:latin typeface="Times New Roman" pitchFamily="18" charset="0"/>
              <a:cs typeface="Times New Roman" pitchFamily="18" charset="0"/>
            </a:rPr>
            <a:t>not only of innovation outputs, but also of inputs</a:t>
          </a:r>
          <a:r>
            <a:rPr lang="en-US" sz="2000" dirty="0">
              <a:latin typeface="Times New Roman" pitchFamily="18" charset="0"/>
              <a:cs typeface="Times New Roman" pitchFamily="18" charset="0"/>
            </a:rPr>
            <a:t> that determine a company’s innovation initiatives.</a:t>
          </a:r>
        </a:p>
        <a:p>
          <a:pPr algn="just">
            <a:lnSpc>
              <a:spcPts val="1700"/>
            </a:lnSpc>
            <a:spcBef>
              <a:spcPts val="0"/>
            </a:spcBef>
            <a:spcAft>
              <a:spcPts val="0"/>
            </a:spcAft>
          </a:pPr>
          <a:endParaRPr lang="en-US" sz="2000" dirty="0">
            <a:latin typeface="Times New Roman" pitchFamily="18" charset="0"/>
            <a:cs typeface="Times New Roman" pitchFamily="18" charset="0"/>
          </a:endParaRPr>
        </a:p>
        <a:p>
          <a:pPr algn="just">
            <a:lnSpc>
              <a:spcPts val="1700"/>
            </a:lnSpc>
            <a:spcBef>
              <a:spcPts val="0"/>
            </a:spcBef>
            <a:spcAft>
              <a:spcPts val="0"/>
            </a:spcAft>
          </a:pPr>
          <a:r>
            <a:rPr lang="en-US" sz="2000" dirty="0">
              <a:latin typeface="Times New Roman" pitchFamily="18" charset="0"/>
              <a:cs typeface="Times New Roman" pitchFamily="18" charset="0"/>
            </a:rPr>
            <a:t>4. More knowledge is needed about how </a:t>
          </a:r>
          <a:r>
            <a:rPr lang="en-US" sz="2000" dirty="0">
              <a:solidFill>
                <a:schemeClr val="accent6">
                  <a:lumMod val="40000"/>
                  <a:lumOff val="60000"/>
                </a:schemeClr>
              </a:solidFill>
              <a:latin typeface="Times New Roman" pitchFamily="18" charset="0"/>
              <a:cs typeface="Times New Roman" pitchFamily="18" charset="0"/>
            </a:rPr>
            <a:t>quality management can </a:t>
          </a:r>
          <a:r>
            <a:rPr lang="en-US" sz="2000" dirty="0">
              <a:latin typeface="Times New Roman" pitchFamily="18" charset="0"/>
              <a:cs typeface="Times New Roman" pitchFamily="18" charset="0"/>
            </a:rPr>
            <a:t>be developed to stimulate and improve innovation.</a:t>
          </a:r>
        </a:p>
        <a:p>
          <a:pPr algn="just">
            <a:lnSpc>
              <a:spcPts val="1700"/>
            </a:lnSpc>
            <a:spcBef>
              <a:spcPts val="0"/>
            </a:spcBef>
            <a:spcAft>
              <a:spcPts val="0"/>
            </a:spcAft>
          </a:pPr>
          <a:endParaRPr lang="en-US" sz="2000" dirty="0">
            <a:latin typeface="Times New Roman" pitchFamily="18" charset="0"/>
            <a:cs typeface="Times New Roman" pitchFamily="18" charset="0"/>
          </a:endParaRPr>
        </a:p>
        <a:p>
          <a:pPr algn="just">
            <a:lnSpc>
              <a:spcPts val="1700"/>
            </a:lnSpc>
            <a:spcBef>
              <a:spcPts val="0"/>
            </a:spcBef>
            <a:spcAft>
              <a:spcPts val="0"/>
            </a:spcAft>
          </a:pPr>
          <a:r>
            <a:rPr lang="en-US" sz="2000" dirty="0">
              <a:latin typeface="Times New Roman" pitchFamily="18" charset="0"/>
              <a:cs typeface="Times New Roman" pitchFamily="18" charset="0"/>
            </a:rPr>
            <a:t>5. M</a:t>
          </a:r>
          <a:r>
            <a:rPr lang="en-GB" sz="2000" dirty="0">
              <a:latin typeface="Times New Roman" pitchFamily="18" charset="0"/>
              <a:cs typeface="Times New Roman" pitchFamily="18" charset="0"/>
            </a:rPr>
            <a:t>ore empirical work is needed </a:t>
          </a:r>
          <a:r>
            <a:rPr lang="en-US" sz="2000" dirty="0">
              <a:latin typeface="Times New Roman" pitchFamily="18" charset="0"/>
              <a:cs typeface="Times New Roman" pitchFamily="18" charset="0"/>
            </a:rPr>
            <a:t>to </a:t>
          </a:r>
          <a:r>
            <a:rPr lang="en-GB" sz="2000" dirty="0">
              <a:latin typeface="Times New Roman" pitchFamily="18" charset="0"/>
              <a:cs typeface="Times New Roman" pitchFamily="18" charset="0"/>
            </a:rPr>
            <a:t>examine </a:t>
          </a:r>
          <a:r>
            <a:rPr lang="en-GB" sz="2000" dirty="0">
              <a:solidFill>
                <a:schemeClr val="accent6">
                  <a:lumMod val="40000"/>
                  <a:lumOff val="60000"/>
                </a:schemeClr>
              </a:solidFill>
              <a:latin typeface="Times New Roman" pitchFamily="18" charset="0"/>
              <a:cs typeface="Times New Roman" pitchFamily="18" charset="0"/>
            </a:rPr>
            <a:t>the impact of </a:t>
          </a:r>
          <a:r>
            <a:rPr lang="en-US" sz="2000" dirty="0">
              <a:solidFill>
                <a:schemeClr val="accent6">
                  <a:lumMod val="40000"/>
                  <a:lumOff val="60000"/>
                </a:schemeClr>
              </a:solidFill>
              <a:latin typeface="Times New Roman" pitchFamily="18" charset="0"/>
              <a:cs typeface="Times New Roman" pitchFamily="18" charset="0"/>
            </a:rPr>
            <a:t>several </a:t>
          </a:r>
          <a:r>
            <a:rPr lang="en-GB" sz="2000" dirty="0">
              <a:solidFill>
                <a:schemeClr val="accent6">
                  <a:lumMod val="40000"/>
                  <a:lumOff val="60000"/>
                </a:schemeClr>
              </a:solidFill>
              <a:latin typeface="Times New Roman" pitchFamily="18" charset="0"/>
              <a:cs typeface="Times New Roman" pitchFamily="18" charset="0"/>
            </a:rPr>
            <a:t>innovation dimensions on company performance</a:t>
          </a:r>
          <a:r>
            <a:rPr lang="en-GB" sz="2000" dirty="0">
              <a:latin typeface="Times New Roman" pitchFamily="18" charset="0"/>
              <a:cs typeface="Times New Roman" pitchFamily="18" charset="0"/>
            </a:rPr>
            <a:t>.</a:t>
          </a:r>
        </a:p>
        <a:p>
          <a:pPr algn="just">
            <a:lnSpc>
              <a:spcPts val="1700"/>
            </a:lnSpc>
            <a:spcBef>
              <a:spcPts val="0"/>
            </a:spcBef>
            <a:spcAft>
              <a:spcPts val="0"/>
            </a:spcAft>
          </a:pPr>
          <a:endParaRPr lang="en-GB" sz="2000" dirty="0">
            <a:latin typeface="Times New Roman" pitchFamily="18" charset="0"/>
            <a:cs typeface="Times New Roman" pitchFamily="18" charset="0"/>
          </a:endParaRPr>
        </a:p>
        <a:p>
          <a:pPr algn="just">
            <a:lnSpc>
              <a:spcPts val="1700"/>
            </a:lnSpc>
            <a:spcBef>
              <a:spcPts val="0"/>
            </a:spcBef>
            <a:spcAft>
              <a:spcPts val="0"/>
            </a:spcAft>
          </a:pPr>
          <a:r>
            <a:rPr lang="en-GB" sz="2000" dirty="0">
              <a:latin typeface="Times New Roman" pitchFamily="18" charset="0"/>
              <a:cs typeface="Times New Roman" pitchFamily="18" charset="0"/>
            </a:rPr>
            <a:t>6. </a:t>
          </a:r>
          <a:r>
            <a:rPr lang="en-US" sz="2000" dirty="0">
              <a:latin typeface="Times New Roman" pitchFamily="18" charset="0"/>
              <a:cs typeface="Times New Roman" pitchFamily="18" charset="0"/>
            </a:rPr>
            <a:t>Future research studies empirically </a:t>
          </a:r>
          <a:r>
            <a:rPr lang="en-US" sz="2000" dirty="0">
              <a:solidFill>
                <a:schemeClr val="accent6">
                  <a:lumMod val="40000"/>
                  <a:lumOff val="60000"/>
                </a:schemeClr>
              </a:solidFill>
              <a:latin typeface="Times New Roman" pitchFamily="18" charset="0"/>
              <a:cs typeface="Times New Roman" pitchFamily="18" charset="0"/>
            </a:rPr>
            <a:t>validate theoretical models that relate TQM, innovation, business performance</a:t>
          </a:r>
          <a:r>
            <a:rPr lang="en-US" sz="2000" dirty="0">
              <a:latin typeface="Times New Roman" pitchFamily="18" charset="0"/>
              <a:cs typeface="Times New Roman" pitchFamily="18" charset="0"/>
            </a:rPr>
            <a:t>.</a:t>
          </a:r>
          <a:endParaRPr lang="el-GR" sz="2000" dirty="0">
            <a:latin typeface="Times New Roman" pitchFamily="18" charset="0"/>
            <a:cs typeface="Times New Roman" pitchFamily="18" charset="0"/>
          </a:endParaRPr>
        </a:p>
      </dgm:t>
    </dgm:pt>
    <dgm:pt modelId="{CAC37CB7-EBF7-49ED-B104-1F0BFA5D7AC5}" type="sibTrans" cxnId="{2F1D5EAD-49F9-4FB8-A044-31D89A795CB9}">
      <dgm:prSet/>
      <dgm:spPr/>
      <dgm:t>
        <a:bodyPr/>
        <a:lstStyle/>
        <a:p>
          <a:endParaRPr lang="el-GR"/>
        </a:p>
      </dgm:t>
    </dgm:pt>
    <dgm:pt modelId="{ED97A5F1-2FE1-4C42-847B-D96DF28E943A}" type="parTrans" cxnId="{2F1D5EAD-49F9-4FB8-A044-31D89A795CB9}">
      <dgm:prSet/>
      <dgm:spPr/>
      <dgm:t>
        <a:bodyPr/>
        <a:lstStyle/>
        <a:p>
          <a:endParaRPr lang="el-GR"/>
        </a:p>
      </dgm:t>
    </dgm:pt>
    <dgm:pt modelId="{C143B449-4C90-478C-A9D5-33517FD25F8E}" type="pres">
      <dgm:prSet presAssocID="{BD02FC18-4BF6-489D-AEA3-D5B654DBE980}" presName="diagram" presStyleCnt="0">
        <dgm:presLayoutVars>
          <dgm:dir/>
          <dgm:resizeHandles val="exact"/>
        </dgm:presLayoutVars>
      </dgm:prSet>
      <dgm:spPr/>
    </dgm:pt>
    <dgm:pt modelId="{4715D668-BD09-4A93-8DDD-395D9BF26C54}" type="pres">
      <dgm:prSet presAssocID="{51879A75-B46B-41D1-82B7-4DDB8F53D186}" presName="arrow" presStyleLbl="node1" presStyleIdx="0" presStyleCnt="1" custScaleX="155781" custScaleY="102919" custRadScaleRad="108184" custRadScaleInc="0">
        <dgm:presLayoutVars>
          <dgm:bulletEnabled val="1"/>
        </dgm:presLayoutVars>
      </dgm:prSet>
      <dgm:spPr/>
    </dgm:pt>
  </dgm:ptLst>
  <dgm:cxnLst>
    <dgm:cxn modelId="{16A14228-B3D8-4D12-BE0F-BFD0B7F87A12}" type="presOf" srcId="{BD02FC18-4BF6-489D-AEA3-D5B654DBE980}" destId="{C143B449-4C90-478C-A9D5-33517FD25F8E}" srcOrd="0" destOrd="0" presId="urn:microsoft.com/office/officeart/2005/8/layout/arrow5"/>
    <dgm:cxn modelId="{DF1CC63C-50A0-4C99-BC98-92F8BFA72208}" type="presOf" srcId="{51879A75-B46B-41D1-82B7-4DDB8F53D186}" destId="{4715D668-BD09-4A93-8DDD-395D9BF26C54}" srcOrd="0" destOrd="0" presId="urn:microsoft.com/office/officeart/2005/8/layout/arrow5"/>
    <dgm:cxn modelId="{2F1D5EAD-49F9-4FB8-A044-31D89A795CB9}" srcId="{BD02FC18-4BF6-489D-AEA3-D5B654DBE980}" destId="{51879A75-B46B-41D1-82B7-4DDB8F53D186}" srcOrd="0" destOrd="0" parTransId="{ED97A5F1-2FE1-4C42-847B-D96DF28E943A}" sibTransId="{CAC37CB7-EBF7-49ED-B104-1F0BFA5D7AC5}"/>
    <dgm:cxn modelId="{88F627AA-0815-4B3E-AE84-84BE8A6FD253}" type="presParOf" srcId="{C143B449-4C90-478C-A9D5-33517FD25F8E}" destId="{4715D668-BD09-4A93-8DDD-395D9BF26C54}" srcOrd="0" destOrd="0" presId="urn:microsoft.com/office/officeart/2005/8/layout/arrow5"/>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894FC9-E611-4812-92DD-FDB58C8C51D0}" type="doc">
      <dgm:prSet loTypeId="urn:microsoft.com/office/officeart/2005/8/layout/process4" loCatId="list" qsTypeId="urn:microsoft.com/office/officeart/2005/8/quickstyle/simple3" qsCatId="simple" csTypeId="urn:microsoft.com/office/officeart/2005/8/colors/accent1_2" csCatId="accent1" phldr="1"/>
      <dgm:spPr/>
      <dgm:t>
        <a:bodyPr/>
        <a:lstStyle/>
        <a:p>
          <a:endParaRPr lang="el-GR"/>
        </a:p>
      </dgm:t>
    </dgm:pt>
    <dgm:pt modelId="{D0508E2C-7D96-460D-A603-8A60A93CA939}">
      <dgm:prSet phldrT="[Κείμενο]" custT="1"/>
      <dgm:spPr/>
      <dgm:t>
        <a:bodyPr/>
        <a:lstStyle/>
        <a:p>
          <a:r>
            <a:rPr lang="en-GB" sz="2400" dirty="0">
              <a:solidFill>
                <a:schemeClr val="tx2">
                  <a:lumMod val="75000"/>
                </a:schemeClr>
              </a:solidFill>
              <a:latin typeface="Times New Roman" pitchFamily="18" charset="0"/>
              <a:cs typeface="Times New Roman" pitchFamily="18" charset="0"/>
            </a:rPr>
            <a:t>A</a:t>
          </a:r>
          <a:r>
            <a:rPr lang="en-US" sz="2400" dirty="0">
              <a:solidFill>
                <a:schemeClr val="tx2">
                  <a:lumMod val="75000"/>
                </a:schemeClr>
              </a:solidFill>
              <a:latin typeface="Times New Roman" pitchFamily="18" charset="0"/>
              <a:cs typeface="Times New Roman" pitchFamily="18" charset="0"/>
            </a:rPr>
            <a:t> theoretical model </a:t>
          </a:r>
          <a:r>
            <a:rPr lang="en-US" sz="2400" dirty="0">
              <a:solidFill>
                <a:schemeClr val="accent6">
                  <a:lumMod val="75000"/>
                </a:schemeClr>
              </a:solidFill>
              <a:latin typeface="Times New Roman" pitchFamily="18" charset="0"/>
              <a:cs typeface="Times New Roman" pitchFamily="18" charset="0"/>
            </a:rPr>
            <a:t>incorporating determinants of company innovation, innovation dimensions and market performance</a:t>
          </a:r>
          <a:r>
            <a:rPr lang="en-US" sz="2400" dirty="0">
              <a:solidFill>
                <a:schemeClr val="tx2">
                  <a:lumMod val="75000"/>
                </a:schemeClr>
              </a:solidFill>
              <a:latin typeface="Times New Roman" pitchFamily="18" charset="0"/>
              <a:cs typeface="Times New Roman" pitchFamily="18" charset="0"/>
            </a:rPr>
            <a:t> is empirically validated in the present study. </a:t>
          </a:r>
          <a:endParaRPr lang="el-GR" sz="2400" dirty="0">
            <a:solidFill>
              <a:schemeClr val="tx2">
                <a:lumMod val="75000"/>
              </a:schemeClr>
            </a:solidFill>
            <a:latin typeface="Times New Roman" pitchFamily="18" charset="0"/>
            <a:cs typeface="Times New Roman" pitchFamily="18" charset="0"/>
          </a:endParaRPr>
        </a:p>
      </dgm:t>
    </dgm:pt>
    <dgm:pt modelId="{EF94527A-A352-4F82-84B2-F67E8A7D663F}" type="parTrans" cxnId="{B55CD5B3-159F-48F5-8AB7-0347F211E5F9}">
      <dgm:prSet/>
      <dgm:spPr/>
      <dgm:t>
        <a:bodyPr/>
        <a:lstStyle/>
        <a:p>
          <a:endParaRPr lang="el-GR"/>
        </a:p>
      </dgm:t>
    </dgm:pt>
    <dgm:pt modelId="{B7403944-F411-464F-8D89-DF1084C826CE}" type="sibTrans" cxnId="{B55CD5B3-159F-48F5-8AB7-0347F211E5F9}">
      <dgm:prSet/>
      <dgm:spPr/>
      <dgm:t>
        <a:bodyPr/>
        <a:lstStyle/>
        <a:p>
          <a:endParaRPr lang="el-GR"/>
        </a:p>
      </dgm:t>
    </dgm:pt>
    <dgm:pt modelId="{F898CE14-9235-44E9-84ED-89442502B63F}">
      <dgm:prSet phldrT="[Κείμενο]" custT="1"/>
      <dgm:spPr/>
      <dgm:t>
        <a:bodyPr/>
        <a:lstStyle/>
        <a:p>
          <a:r>
            <a:rPr lang="en-US" sz="2400" dirty="0">
              <a:solidFill>
                <a:schemeClr val="tx2">
                  <a:lumMod val="75000"/>
                </a:schemeClr>
              </a:solidFill>
              <a:latin typeface="Times New Roman" pitchFamily="18" charset="0"/>
              <a:cs typeface="Times New Roman" pitchFamily="18" charset="0"/>
            </a:rPr>
            <a:t>1. the impact of 'quality practices of top management' and 'process quality management' on 'product and process innovation' </a:t>
          </a:r>
          <a:endParaRPr lang="el-GR" sz="2400" dirty="0">
            <a:solidFill>
              <a:schemeClr val="tx2">
                <a:lumMod val="75000"/>
              </a:schemeClr>
            </a:solidFill>
            <a:latin typeface="Times New Roman" pitchFamily="18" charset="0"/>
            <a:cs typeface="Times New Roman" pitchFamily="18" charset="0"/>
          </a:endParaRPr>
        </a:p>
      </dgm:t>
    </dgm:pt>
    <dgm:pt modelId="{AB94584A-6F60-420E-8F2C-1046201FEC2C}" type="parTrans" cxnId="{E6B18D35-E910-4CDE-A676-7410C55A866F}">
      <dgm:prSet/>
      <dgm:spPr/>
      <dgm:t>
        <a:bodyPr/>
        <a:lstStyle/>
        <a:p>
          <a:endParaRPr lang="el-GR"/>
        </a:p>
      </dgm:t>
    </dgm:pt>
    <dgm:pt modelId="{F8EBF3C2-7A89-4332-9A9D-07F924B6257A}" type="sibTrans" cxnId="{E6B18D35-E910-4CDE-A676-7410C55A866F}">
      <dgm:prSet/>
      <dgm:spPr/>
      <dgm:t>
        <a:bodyPr/>
        <a:lstStyle/>
        <a:p>
          <a:endParaRPr lang="el-GR"/>
        </a:p>
      </dgm:t>
    </dgm:pt>
    <dgm:pt modelId="{BA0CC4F4-4ACF-4065-8FCB-136CC5834713}">
      <dgm:prSet phldrT="[Κείμενο]" custT="1"/>
      <dgm:spPr>
        <a:solidFill>
          <a:schemeClr val="accent1">
            <a:lumMod val="60000"/>
            <a:lumOff val="40000"/>
            <a:alpha val="90000"/>
          </a:schemeClr>
        </a:solidFill>
      </dgm:spPr>
      <dgm:t>
        <a:bodyPr/>
        <a:lstStyle/>
        <a:p>
          <a:pPr>
            <a:lnSpc>
              <a:spcPct val="100000"/>
            </a:lnSpc>
            <a:spcAft>
              <a:spcPts val="0"/>
            </a:spcAft>
          </a:pPr>
          <a:r>
            <a:rPr lang="en-US" sz="2400" dirty="0">
              <a:solidFill>
                <a:schemeClr val="tx2">
                  <a:lumMod val="75000"/>
                </a:schemeClr>
              </a:solidFill>
              <a:latin typeface="Times New Roman" pitchFamily="18" charset="0"/>
              <a:cs typeface="Times New Roman" pitchFamily="18" charset="0"/>
            </a:rPr>
            <a:t>2. the impact of these innovation dimensions on the </a:t>
          </a:r>
        </a:p>
        <a:p>
          <a:pPr>
            <a:lnSpc>
              <a:spcPct val="100000"/>
            </a:lnSpc>
            <a:spcAft>
              <a:spcPts val="0"/>
            </a:spcAft>
          </a:pPr>
          <a:r>
            <a:rPr lang="en-US" sz="2400" dirty="0">
              <a:solidFill>
                <a:schemeClr val="tx2">
                  <a:lumMod val="75000"/>
                </a:schemeClr>
              </a:solidFill>
              <a:latin typeface="Times New Roman" pitchFamily="18" charset="0"/>
              <a:cs typeface="Times New Roman" pitchFamily="18" charset="0"/>
            </a:rPr>
            <a:t>'market performance' of a company.</a:t>
          </a:r>
          <a:endParaRPr lang="el-GR" sz="2400" dirty="0">
            <a:solidFill>
              <a:schemeClr val="tx2">
                <a:lumMod val="75000"/>
              </a:schemeClr>
            </a:solidFill>
            <a:latin typeface="Times New Roman" pitchFamily="18" charset="0"/>
            <a:cs typeface="Times New Roman" pitchFamily="18" charset="0"/>
          </a:endParaRPr>
        </a:p>
      </dgm:t>
    </dgm:pt>
    <dgm:pt modelId="{EF17E5A7-FA62-4473-9295-AD52CCC55FA2}" type="parTrans" cxnId="{9556A848-D955-404A-B9CC-F7DA73BD114E}">
      <dgm:prSet/>
      <dgm:spPr/>
      <dgm:t>
        <a:bodyPr/>
        <a:lstStyle/>
        <a:p>
          <a:endParaRPr lang="el-GR"/>
        </a:p>
      </dgm:t>
    </dgm:pt>
    <dgm:pt modelId="{575FA326-211C-4455-97CB-F395D2801C21}" type="sibTrans" cxnId="{9556A848-D955-404A-B9CC-F7DA73BD114E}">
      <dgm:prSet/>
      <dgm:spPr/>
      <dgm:t>
        <a:bodyPr/>
        <a:lstStyle/>
        <a:p>
          <a:endParaRPr lang="el-GR"/>
        </a:p>
      </dgm:t>
    </dgm:pt>
    <dgm:pt modelId="{3153F55F-3D49-4671-AC46-60E778F00368}">
      <dgm:prSet phldrT="[Κείμενο]" custT="1"/>
      <dgm:spPr/>
      <dgm:t>
        <a:bodyPr/>
        <a:lstStyle/>
        <a:p>
          <a:pPr algn="ctr"/>
          <a:r>
            <a:rPr lang="en-US" sz="2400" dirty="0">
              <a:solidFill>
                <a:schemeClr val="tx2">
                  <a:lumMod val="75000"/>
                </a:schemeClr>
              </a:solidFill>
              <a:latin typeface="Times New Roman" pitchFamily="18" charset="0"/>
              <a:cs typeface="Times New Roman" pitchFamily="18" charset="0"/>
            </a:rPr>
            <a:t>In order to </a:t>
          </a:r>
          <a:r>
            <a:rPr lang="en-US" sz="2400" dirty="0">
              <a:solidFill>
                <a:schemeClr val="accent6">
                  <a:lumMod val="75000"/>
                </a:schemeClr>
              </a:solidFill>
              <a:latin typeface="Times New Roman" pitchFamily="18" charset="0"/>
              <a:cs typeface="Times New Roman" pitchFamily="18" charset="0"/>
            </a:rPr>
            <a:t>fill the literature gap</a:t>
          </a:r>
          <a:r>
            <a:rPr lang="en-US" sz="2400" dirty="0">
              <a:solidFill>
                <a:schemeClr val="tx2">
                  <a:lumMod val="75000"/>
                </a:schemeClr>
              </a:solidFill>
              <a:latin typeface="Times New Roman" pitchFamily="18" charset="0"/>
              <a:cs typeface="Times New Roman" pitchFamily="18" charset="0"/>
            </a:rPr>
            <a:t>, the present study </a:t>
          </a:r>
          <a:r>
            <a:rPr lang="en-US" sz="2400" dirty="0">
              <a:solidFill>
                <a:schemeClr val="accent6">
                  <a:lumMod val="75000"/>
                </a:schemeClr>
              </a:solidFill>
              <a:latin typeface="Times New Roman" pitchFamily="18" charset="0"/>
              <a:cs typeface="Times New Roman" pitchFamily="18" charset="0"/>
            </a:rPr>
            <a:t>follows the suggestions of several authors for future research </a:t>
          </a:r>
          <a:r>
            <a:rPr lang="en-US" sz="2400" dirty="0">
              <a:solidFill>
                <a:schemeClr val="tx2">
                  <a:lumMod val="75000"/>
                </a:schemeClr>
              </a:solidFill>
              <a:latin typeface="Times New Roman" pitchFamily="18" charset="0"/>
              <a:cs typeface="Times New Roman" pitchFamily="18" charset="0"/>
            </a:rPr>
            <a:t>studies with regard to innovation</a:t>
          </a:r>
          <a:r>
            <a:rPr lang="el-GR" sz="2400" dirty="0">
              <a:solidFill>
                <a:schemeClr val="tx2">
                  <a:lumMod val="75000"/>
                </a:schemeClr>
              </a:solidFill>
              <a:latin typeface="Times New Roman" pitchFamily="18" charset="0"/>
              <a:cs typeface="Times New Roman" pitchFamily="18" charset="0"/>
            </a:rPr>
            <a:t>.</a:t>
          </a:r>
        </a:p>
      </dgm:t>
    </dgm:pt>
    <dgm:pt modelId="{B90C89C5-3956-46FD-BC5E-08D334ECFA1B}" type="sibTrans" cxnId="{1530ACA3-EEC2-4AC0-89B6-79CE77D19F57}">
      <dgm:prSet/>
      <dgm:spPr/>
      <dgm:t>
        <a:bodyPr/>
        <a:lstStyle/>
        <a:p>
          <a:endParaRPr lang="el-GR"/>
        </a:p>
      </dgm:t>
    </dgm:pt>
    <dgm:pt modelId="{7000EF37-C831-4811-9E05-ACF183A06B1A}" type="parTrans" cxnId="{1530ACA3-EEC2-4AC0-89B6-79CE77D19F57}">
      <dgm:prSet/>
      <dgm:spPr/>
      <dgm:t>
        <a:bodyPr/>
        <a:lstStyle/>
        <a:p>
          <a:endParaRPr lang="el-GR"/>
        </a:p>
      </dgm:t>
    </dgm:pt>
    <dgm:pt modelId="{50EFAE92-770D-49D3-BD32-C824C8E9BCA4}" type="pres">
      <dgm:prSet presAssocID="{DE894FC9-E611-4812-92DD-FDB58C8C51D0}" presName="Name0" presStyleCnt="0">
        <dgm:presLayoutVars>
          <dgm:dir/>
          <dgm:animLvl val="lvl"/>
          <dgm:resizeHandles val="exact"/>
        </dgm:presLayoutVars>
      </dgm:prSet>
      <dgm:spPr/>
    </dgm:pt>
    <dgm:pt modelId="{2D365043-46C9-47F8-9D5C-564DF94233DC}" type="pres">
      <dgm:prSet presAssocID="{F898CE14-9235-44E9-84ED-89442502B63F}" presName="boxAndChildren" presStyleCnt="0"/>
      <dgm:spPr/>
    </dgm:pt>
    <dgm:pt modelId="{BDB054E5-DE99-465F-BF55-FE3180564D81}" type="pres">
      <dgm:prSet presAssocID="{F898CE14-9235-44E9-84ED-89442502B63F}" presName="parentTextBox" presStyleLbl="node1" presStyleIdx="0" presStyleCnt="3"/>
      <dgm:spPr/>
    </dgm:pt>
    <dgm:pt modelId="{422EAA58-AB1D-474B-A70D-3E9FB14E3DBE}" type="pres">
      <dgm:prSet presAssocID="{F898CE14-9235-44E9-84ED-89442502B63F}" presName="entireBox" presStyleLbl="node1" presStyleIdx="0" presStyleCnt="3"/>
      <dgm:spPr/>
    </dgm:pt>
    <dgm:pt modelId="{1C44D95D-9E1A-47EF-A0EA-C4EF709FA038}" type="pres">
      <dgm:prSet presAssocID="{F898CE14-9235-44E9-84ED-89442502B63F}" presName="descendantBox" presStyleCnt="0"/>
      <dgm:spPr/>
    </dgm:pt>
    <dgm:pt modelId="{89136B37-4D92-414D-BFF1-C10AE949D762}" type="pres">
      <dgm:prSet presAssocID="{BA0CC4F4-4ACF-4065-8FCB-136CC5834713}" presName="childTextBox" presStyleLbl="fgAccFollowNode1" presStyleIdx="0" presStyleCnt="1">
        <dgm:presLayoutVars>
          <dgm:bulletEnabled val="1"/>
        </dgm:presLayoutVars>
      </dgm:prSet>
      <dgm:spPr/>
    </dgm:pt>
    <dgm:pt modelId="{DEF57F48-1649-4085-80B0-E71B4ED9A80C}" type="pres">
      <dgm:prSet presAssocID="{B7403944-F411-464F-8D89-DF1084C826CE}" presName="sp" presStyleCnt="0"/>
      <dgm:spPr/>
    </dgm:pt>
    <dgm:pt modelId="{E9D00A97-ACB8-4AF3-B158-9C3B4678B3F8}" type="pres">
      <dgm:prSet presAssocID="{D0508E2C-7D96-460D-A603-8A60A93CA939}" presName="arrowAndChildren" presStyleCnt="0"/>
      <dgm:spPr/>
    </dgm:pt>
    <dgm:pt modelId="{912EAB27-C204-4BB8-9378-6D0438D0B69D}" type="pres">
      <dgm:prSet presAssocID="{D0508E2C-7D96-460D-A603-8A60A93CA939}" presName="parentTextArrow" presStyleLbl="node1" presStyleIdx="1" presStyleCnt="3" custScaleY="70283" custLinFactNeighborY="-673"/>
      <dgm:spPr/>
    </dgm:pt>
    <dgm:pt modelId="{DC80361A-2A61-412F-A574-878E8C816B26}" type="pres">
      <dgm:prSet presAssocID="{B90C89C5-3956-46FD-BC5E-08D334ECFA1B}" presName="sp" presStyleCnt="0"/>
      <dgm:spPr/>
    </dgm:pt>
    <dgm:pt modelId="{01A2B6B6-F902-4CBD-BB7D-DEAD1934154F}" type="pres">
      <dgm:prSet presAssocID="{3153F55F-3D49-4671-AC46-60E778F00368}" presName="arrowAndChildren" presStyleCnt="0"/>
      <dgm:spPr/>
    </dgm:pt>
    <dgm:pt modelId="{6AB120EF-134E-40BD-AC4B-84C788CA87D5}" type="pres">
      <dgm:prSet presAssocID="{3153F55F-3D49-4671-AC46-60E778F00368}" presName="parentTextArrow" presStyleLbl="node1" presStyleIdx="2" presStyleCnt="3" custScaleY="52879"/>
      <dgm:spPr/>
    </dgm:pt>
  </dgm:ptLst>
  <dgm:cxnLst>
    <dgm:cxn modelId="{6952651A-3CEA-41F3-BEF3-06AA84ABE28F}" type="presOf" srcId="{3153F55F-3D49-4671-AC46-60E778F00368}" destId="{6AB120EF-134E-40BD-AC4B-84C788CA87D5}" srcOrd="0" destOrd="0" presId="urn:microsoft.com/office/officeart/2005/8/layout/process4"/>
    <dgm:cxn modelId="{E6B18D35-E910-4CDE-A676-7410C55A866F}" srcId="{DE894FC9-E611-4812-92DD-FDB58C8C51D0}" destId="{F898CE14-9235-44E9-84ED-89442502B63F}" srcOrd="2" destOrd="0" parTransId="{AB94584A-6F60-420E-8F2C-1046201FEC2C}" sibTransId="{F8EBF3C2-7A89-4332-9A9D-07F924B6257A}"/>
    <dgm:cxn modelId="{A4F86538-96FB-4E33-A1B9-EADE146F073A}" type="presOf" srcId="{DE894FC9-E611-4812-92DD-FDB58C8C51D0}" destId="{50EFAE92-770D-49D3-BD32-C824C8E9BCA4}" srcOrd="0" destOrd="0" presId="urn:microsoft.com/office/officeart/2005/8/layout/process4"/>
    <dgm:cxn modelId="{FE2C3C3F-6879-46E0-8D3B-D86916944EB5}" type="presOf" srcId="{D0508E2C-7D96-460D-A603-8A60A93CA939}" destId="{912EAB27-C204-4BB8-9378-6D0438D0B69D}" srcOrd="0" destOrd="0" presId="urn:microsoft.com/office/officeart/2005/8/layout/process4"/>
    <dgm:cxn modelId="{2E72435D-3F9D-465B-9C75-51EC14DF1D72}" type="presOf" srcId="{F898CE14-9235-44E9-84ED-89442502B63F}" destId="{BDB054E5-DE99-465F-BF55-FE3180564D81}" srcOrd="0" destOrd="0" presId="urn:microsoft.com/office/officeart/2005/8/layout/process4"/>
    <dgm:cxn modelId="{9556A848-D955-404A-B9CC-F7DA73BD114E}" srcId="{F898CE14-9235-44E9-84ED-89442502B63F}" destId="{BA0CC4F4-4ACF-4065-8FCB-136CC5834713}" srcOrd="0" destOrd="0" parTransId="{EF17E5A7-FA62-4473-9295-AD52CCC55FA2}" sibTransId="{575FA326-211C-4455-97CB-F395D2801C21}"/>
    <dgm:cxn modelId="{0E432655-BF1B-4D01-84DD-9315F0307D32}" type="presOf" srcId="{F898CE14-9235-44E9-84ED-89442502B63F}" destId="{422EAA58-AB1D-474B-A70D-3E9FB14E3DBE}" srcOrd="1" destOrd="0" presId="urn:microsoft.com/office/officeart/2005/8/layout/process4"/>
    <dgm:cxn modelId="{5624A0A2-7BF8-4635-BCCC-84BB0946425F}" type="presOf" srcId="{BA0CC4F4-4ACF-4065-8FCB-136CC5834713}" destId="{89136B37-4D92-414D-BFF1-C10AE949D762}" srcOrd="0" destOrd="0" presId="urn:microsoft.com/office/officeart/2005/8/layout/process4"/>
    <dgm:cxn modelId="{1530ACA3-EEC2-4AC0-89B6-79CE77D19F57}" srcId="{DE894FC9-E611-4812-92DD-FDB58C8C51D0}" destId="{3153F55F-3D49-4671-AC46-60E778F00368}" srcOrd="0" destOrd="0" parTransId="{7000EF37-C831-4811-9E05-ACF183A06B1A}" sibTransId="{B90C89C5-3956-46FD-BC5E-08D334ECFA1B}"/>
    <dgm:cxn modelId="{B55CD5B3-159F-48F5-8AB7-0347F211E5F9}" srcId="{DE894FC9-E611-4812-92DD-FDB58C8C51D0}" destId="{D0508E2C-7D96-460D-A603-8A60A93CA939}" srcOrd="1" destOrd="0" parTransId="{EF94527A-A352-4F82-84B2-F67E8A7D663F}" sibTransId="{B7403944-F411-464F-8D89-DF1084C826CE}"/>
    <dgm:cxn modelId="{F0F71BB2-49F5-46A7-AFF7-9132F00EBE0C}" type="presParOf" srcId="{50EFAE92-770D-49D3-BD32-C824C8E9BCA4}" destId="{2D365043-46C9-47F8-9D5C-564DF94233DC}" srcOrd="0" destOrd="0" presId="urn:microsoft.com/office/officeart/2005/8/layout/process4"/>
    <dgm:cxn modelId="{0D673DCB-5B82-4AB9-8FA1-593FBDBE2EE9}" type="presParOf" srcId="{2D365043-46C9-47F8-9D5C-564DF94233DC}" destId="{BDB054E5-DE99-465F-BF55-FE3180564D81}" srcOrd="0" destOrd="0" presId="urn:microsoft.com/office/officeart/2005/8/layout/process4"/>
    <dgm:cxn modelId="{615E9CF4-1443-4513-9B25-0ABC93D26F3C}" type="presParOf" srcId="{2D365043-46C9-47F8-9D5C-564DF94233DC}" destId="{422EAA58-AB1D-474B-A70D-3E9FB14E3DBE}" srcOrd="1" destOrd="0" presId="urn:microsoft.com/office/officeart/2005/8/layout/process4"/>
    <dgm:cxn modelId="{463C4183-458B-4490-ADB0-BB2B8CF01774}" type="presParOf" srcId="{2D365043-46C9-47F8-9D5C-564DF94233DC}" destId="{1C44D95D-9E1A-47EF-A0EA-C4EF709FA038}" srcOrd="2" destOrd="0" presId="urn:microsoft.com/office/officeart/2005/8/layout/process4"/>
    <dgm:cxn modelId="{4831246E-8F45-4C2F-885B-25D2CEF42140}" type="presParOf" srcId="{1C44D95D-9E1A-47EF-A0EA-C4EF709FA038}" destId="{89136B37-4D92-414D-BFF1-C10AE949D762}" srcOrd="0" destOrd="0" presId="urn:microsoft.com/office/officeart/2005/8/layout/process4"/>
    <dgm:cxn modelId="{899ABA3A-9836-47FC-8C0D-4B6903843BFC}" type="presParOf" srcId="{50EFAE92-770D-49D3-BD32-C824C8E9BCA4}" destId="{DEF57F48-1649-4085-80B0-E71B4ED9A80C}" srcOrd="1" destOrd="0" presId="urn:microsoft.com/office/officeart/2005/8/layout/process4"/>
    <dgm:cxn modelId="{E4BB9B1A-095B-42F9-ADA5-3554965311E3}" type="presParOf" srcId="{50EFAE92-770D-49D3-BD32-C824C8E9BCA4}" destId="{E9D00A97-ACB8-4AF3-B158-9C3B4678B3F8}" srcOrd="2" destOrd="0" presId="urn:microsoft.com/office/officeart/2005/8/layout/process4"/>
    <dgm:cxn modelId="{AC357033-B39B-4316-A147-53BD0363858E}" type="presParOf" srcId="{E9D00A97-ACB8-4AF3-B158-9C3B4678B3F8}" destId="{912EAB27-C204-4BB8-9378-6D0438D0B69D}" srcOrd="0" destOrd="0" presId="urn:microsoft.com/office/officeart/2005/8/layout/process4"/>
    <dgm:cxn modelId="{95C2A23B-4C13-4EC9-B041-1EFD74A12260}" type="presParOf" srcId="{50EFAE92-770D-49D3-BD32-C824C8E9BCA4}" destId="{DC80361A-2A61-412F-A574-878E8C816B26}" srcOrd="3" destOrd="0" presId="urn:microsoft.com/office/officeart/2005/8/layout/process4"/>
    <dgm:cxn modelId="{92F65F4B-18C9-4516-858F-2F3F2B0B451C}" type="presParOf" srcId="{50EFAE92-770D-49D3-BD32-C824C8E9BCA4}" destId="{01A2B6B6-F902-4CBD-BB7D-DEAD1934154F}" srcOrd="4" destOrd="0" presId="urn:microsoft.com/office/officeart/2005/8/layout/process4"/>
    <dgm:cxn modelId="{F6E1B496-9A75-4CB5-AF73-28B73E239DC5}" type="presParOf" srcId="{01A2B6B6-F902-4CBD-BB7D-DEAD1934154F}" destId="{6AB120EF-134E-40BD-AC4B-84C788CA87D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A4DC526-9289-4355-B0A0-367130F2A93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l-GR"/>
        </a:p>
      </dgm:t>
    </dgm:pt>
    <dgm:pt modelId="{209886CD-AB21-4DF6-961B-38F824D7E609}">
      <dgm:prSet phldrT="[Κείμενο]" custT="1"/>
      <dgm:spPr/>
      <dgm:t>
        <a:bodyPr/>
        <a:lstStyle/>
        <a:p>
          <a:pPr algn="just"/>
          <a:r>
            <a:rPr lang="en-US" sz="2000" dirty="0">
              <a:latin typeface="Times New Roman" pitchFamily="18" charset="0"/>
              <a:cs typeface="Times New Roman" pitchFamily="18" charset="0"/>
            </a:rPr>
            <a:t>The </a:t>
          </a:r>
          <a:r>
            <a:rPr lang="en-US" sz="2000" dirty="0">
              <a:solidFill>
                <a:schemeClr val="accent6">
                  <a:lumMod val="40000"/>
                  <a:lumOff val="60000"/>
                </a:schemeClr>
              </a:solidFill>
              <a:latin typeface="Times New Roman" pitchFamily="18" charset="0"/>
              <a:cs typeface="Times New Roman" pitchFamily="18" charset="0"/>
            </a:rPr>
            <a:t>quality practices of top management </a:t>
          </a:r>
          <a:r>
            <a:rPr lang="en-US" sz="2000" dirty="0">
              <a:latin typeface="Times New Roman" pitchFamily="18" charset="0"/>
              <a:cs typeface="Times New Roman" pitchFamily="18" charset="0"/>
            </a:rPr>
            <a:t>used in the present study, have been </a:t>
          </a:r>
          <a:r>
            <a:rPr lang="en-US" sz="2000" dirty="0">
              <a:solidFill>
                <a:schemeClr val="accent6">
                  <a:lumMod val="40000"/>
                  <a:lumOff val="60000"/>
                </a:schemeClr>
              </a:solidFill>
              <a:latin typeface="Times New Roman" pitchFamily="18" charset="0"/>
              <a:cs typeface="Times New Roman" pitchFamily="18" charset="0"/>
            </a:rPr>
            <a:t>adapted from </a:t>
          </a:r>
          <a:r>
            <a:rPr lang="en-US" sz="2000" dirty="0">
              <a:latin typeface="Times New Roman" pitchFamily="18" charset="0"/>
              <a:cs typeface="Times New Roman" pitchFamily="18" charset="0"/>
            </a:rPr>
            <a:t>the studies of </a:t>
          </a:r>
          <a:r>
            <a:rPr lang="en-US" sz="2000" dirty="0" err="1">
              <a:latin typeface="Times New Roman" pitchFamily="18" charset="0"/>
              <a:cs typeface="Times New Roman" pitchFamily="18" charset="0"/>
            </a:rPr>
            <a:t>Zu</a:t>
          </a:r>
          <a:r>
            <a:rPr lang="en-US" sz="2000" dirty="0">
              <a:latin typeface="Times New Roman" pitchFamily="18" charset="0"/>
              <a:cs typeface="Times New Roman" pitchFamily="18" charset="0"/>
            </a:rPr>
            <a:t> (2009), Rhee et al. (2010) and Fotopoulos and </a:t>
          </a:r>
          <a:r>
            <a:rPr lang="en-US" sz="2000" dirty="0" err="1">
              <a:latin typeface="Times New Roman" pitchFamily="18" charset="0"/>
              <a:cs typeface="Times New Roman" pitchFamily="18" charset="0"/>
            </a:rPr>
            <a:t>Psomas</a:t>
          </a:r>
          <a:r>
            <a:rPr lang="en-US" sz="2000" dirty="0">
              <a:latin typeface="Times New Roman" pitchFamily="18" charset="0"/>
              <a:cs typeface="Times New Roman" pitchFamily="18" charset="0"/>
            </a:rPr>
            <a:t> (2010).</a:t>
          </a:r>
          <a:endParaRPr lang="el-GR" sz="2000" dirty="0">
            <a:latin typeface="Times New Roman" pitchFamily="18" charset="0"/>
            <a:cs typeface="Times New Roman" pitchFamily="18" charset="0"/>
          </a:endParaRPr>
        </a:p>
      </dgm:t>
    </dgm:pt>
    <dgm:pt modelId="{75F2FF13-4782-4144-96B9-E0FF1FA456F1}" type="parTrans" cxnId="{047066F6-F747-440D-B368-4521FFAAD89F}">
      <dgm:prSet/>
      <dgm:spPr/>
      <dgm:t>
        <a:bodyPr/>
        <a:lstStyle/>
        <a:p>
          <a:endParaRPr lang="el-GR"/>
        </a:p>
      </dgm:t>
    </dgm:pt>
    <dgm:pt modelId="{B9C9CA49-ED43-434C-BCE4-50D5E143E0EF}" type="sibTrans" cxnId="{047066F6-F747-440D-B368-4521FFAAD89F}">
      <dgm:prSet/>
      <dgm:spPr>
        <a:solidFill>
          <a:schemeClr val="tx2">
            <a:lumMod val="75000"/>
            <a:alpha val="90000"/>
          </a:schemeClr>
        </a:solidFill>
      </dgm:spPr>
      <dgm:t>
        <a:bodyPr/>
        <a:lstStyle/>
        <a:p>
          <a:endParaRPr lang="el-GR"/>
        </a:p>
      </dgm:t>
    </dgm:pt>
    <dgm:pt modelId="{CC5ABDF8-3292-4920-AF39-C4EBED78CF4C}">
      <dgm:prSet custT="1"/>
      <dgm:spPr/>
      <dgm:t>
        <a:bodyPr/>
        <a:lstStyle/>
        <a:p>
          <a:pPr algn="just"/>
          <a:r>
            <a:rPr lang="en-US" sz="2000" dirty="0">
              <a:latin typeface="Times New Roman" pitchFamily="18" charset="0"/>
              <a:cs typeface="Times New Roman" pitchFamily="18" charset="0"/>
            </a:rPr>
            <a:t>A </a:t>
          </a:r>
          <a:r>
            <a:rPr lang="en-US" sz="2000" dirty="0">
              <a:solidFill>
                <a:schemeClr val="accent6">
                  <a:lumMod val="40000"/>
                  <a:lumOff val="60000"/>
                </a:schemeClr>
              </a:solidFill>
              <a:latin typeface="Times New Roman" pitchFamily="18" charset="0"/>
              <a:cs typeface="Times New Roman" pitchFamily="18" charset="0"/>
            </a:rPr>
            <a:t>research study </a:t>
          </a:r>
          <a:r>
            <a:rPr lang="en-US" sz="2000" dirty="0">
              <a:latin typeface="Times New Roman" pitchFamily="18" charset="0"/>
              <a:cs typeface="Times New Roman" pitchFamily="18" charset="0"/>
            </a:rPr>
            <a:t>was carried out in Greek manufacturing companies using a</a:t>
          </a:r>
          <a:r>
            <a:rPr lang="el-GR" sz="2000" dirty="0">
              <a:latin typeface="Times New Roman" pitchFamily="18" charset="0"/>
              <a:cs typeface="Times New Roman" pitchFamily="18" charset="0"/>
            </a:rPr>
            <a:t> </a:t>
          </a:r>
          <a:r>
            <a:rPr lang="en-US" sz="2000" dirty="0">
              <a:solidFill>
                <a:schemeClr val="accent6">
                  <a:lumMod val="40000"/>
                  <a:lumOff val="60000"/>
                </a:schemeClr>
              </a:solidFill>
              <a:latin typeface="Times New Roman" pitchFamily="18" charset="0"/>
              <a:cs typeface="Times New Roman" pitchFamily="18" charset="0"/>
            </a:rPr>
            <a:t>structured  questionnaire</a:t>
          </a:r>
          <a:r>
            <a:rPr lang="en-US" sz="2000" dirty="0">
              <a:latin typeface="Times New Roman" pitchFamily="18" charset="0"/>
              <a:cs typeface="Times New Roman" pitchFamily="18" charset="0"/>
            </a:rPr>
            <a:t>,</a:t>
          </a:r>
          <a:r>
            <a:rPr lang="el-GR" sz="2000" dirty="0">
              <a:latin typeface="Times New Roman" pitchFamily="18" charset="0"/>
              <a:cs typeface="Times New Roman" pitchFamily="18" charset="0"/>
            </a:rPr>
            <a:t> </a:t>
          </a:r>
          <a:r>
            <a:rPr lang="en-US" sz="2000" dirty="0">
              <a:latin typeface="Times New Roman" pitchFamily="18" charset="0"/>
              <a:cs typeface="Times New Roman" pitchFamily="18" charset="0"/>
            </a:rPr>
            <a:t>which was </a:t>
          </a:r>
          <a:r>
            <a:rPr lang="en-US" sz="2000" dirty="0">
              <a:solidFill>
                <a:schemeClr val="accent6">
                  <a:lumMod val="40000"/>
                  <a:lumOff val="60000"/>
                </a:schemeClr>
              </a:solidFill>
              <a:latin typeface="Times New Roman" pitchFamily="18" charset="0"/>
              <a:cs typeface="Times New Roman" pitchFamily="18" charset="0"/>
            </a:rPr>
            <a:t>designed through a comprehensive literature review</a:t>
          </a:r>
          <a:r>
            <a:rPr lang="en-US" sz="2000" dirty="0">
              <a:latin typeface="Times New Roman" pitchFamily="18" charset="0"/>
              <a:cs typeface="Times New Roman" pitchFamily="18" charset="0"/>
            </a:rPr>
            <a:t>.</a:t>
          </a:r>
          <a:endParaRPr lang="el-GR" sz="2000" dirty="0">
            <a:latin typeface="Times New Roman" pitchFamily="18" charset="0"/>
            <a:cs typeface="Times New Roman" pitchFamily="18" charset="0"/>
          </a:endParaRPr>
        </a:p>
      </dgm:t>
    </dgm:pt>
    <dgm:pt modelId="{E44D01FE-7387-459E-AA64-890C87522423}" type="parTrans" cxnId="{357F170B-F4FC-495B-B009-3466019B9C9F}">
      <dgm:prSet/>
      <dgm:spPr/>
      <dgm:t>
        <a:bodyPr/>
        <a:lstStyle/>
        <a:p>
          <a:endParaRPr lang="el-GR"/>
        </a:p>
      </dgm:t>
    </dgm:pt>
    <dgm:pt modelId="{FD7BE603-7FB0-43C2-9153-BB7860DA9B10}" type="sibTrans" cxnId="{357F170B-F4FC-495B-B009-3466019B9C9F}">
      <dgm:prSet/>
      <dgm:spPr>
        <a:solidFill>
          <a:schemeClr val="tx2">
            <a:lumMod val="75000"/>
            <a:alpha val="90000"/>
          </a:schemeClr>
        </a:solidFill>
      </dgm:spPr>
      <dgm:t>
        <a:bodyPr/>
        <a:lstStyle/>
        <a:p>
          <a:endParaRPr lang="el-GR"/>
        </a:p>
      </dgm:t>
    </dgm:pt>
    <dgm:pt modelId="{B588A27C-38A8-4346-A8EC-95E8F155ED5F}">
      <dgm:prSet phldrT="[Κείμενο]" custT="1"/>
      <dgm:spPr/>
      <dgm:t>
        <a:bodyPr/>
        <a:lstStyle/>
        <a:p>
          <a:pPr algn="just"/>
          <a:r>
            <a:rPr lang="en-GB" sz="2000" dirty="0">
              <a:latin typeface="Times New Roman" pitchFamily="18" charset="0"/>
              <a:cs typeface="Times New Roman" pitchFamily="18" charset="0"/>
            </a:rPr>
            <a:t>The </a:t>
          </a:r>
          <a:r>
            <a:rPr lang="en-GB" sz="2000" dirty="0">
              <a:solidFill>
                <a:schemeClr val="accent6">
                  <a:lumMod val="40000"/>
                  <a:lumOff val="60000"/>
                </a:schemeClr>
              </a:solidFill>
              <a:latin typeface="Times New Roman" pitchFamily="18" charset="0"/>
              <a:cs typeface="Times New Roman" pitchFamily="18" charset="0"/>
            </a:rPr>
            <a:t>innovation practices are drawn from </a:t>
          </a:r>
          <a:r>
            <a:rPr lang="en-GB" sz="2000" dirty="0">
              <a:latin typeface="Times New Roman" pitchFamily="18" charset="0"/>
              <a:cs typeface="Times New Roman" pitchFamily="18" charset="0"/>
            </a:rPr>
            <a:t>the studies of </a:t>
          </a:r>
          <a:r>
            <a:rPr lang="en-US" sz="2000" dirty="0">
              <a:latin typeface="Times New Roman" pitchFamily="18" charset="0"/>
              <a:cs typeface="Times New Roman" pitchFamily="18" charset="0"/>
            </a:rPr>
            <a:t>Jimenez-Jimenez </a:t>
          </a:r>
          <a:r>
            <a:rPr lang="en-US" sz="2000" i="1" dirty="0">
              <a:latin typeface="Times New Roman" pitchFamily="18" charset="0"/>
              <a:cs typeface="Times New Roman" pitchFamily="18" charset="0"/>
            </a:rPr>
            <a:t>et al.</a:t>
          </a:r>
          <a:r>
            <a:rPr lang="en-US" sz="2000" dirty="0">
              <a:latin typeface="Times New Roman" pitchFamily="18" charset="0"/>
              <a:cs typeface="Times New Roman" pitchFamily="18" charset="0"/>
            </a:rPr>
            <a:t> (2008),</a:t>
          </a:r>
          <a:r>
            <a:rPr lang="en-GB" sz="2000" dirty="0">
              <a:latin typeface="Times New Roman" pitchFamily="18" charset="0"/>
              <a:cs typeface="Times New Roman" pitchFamily="18" charset="0"/>
            </a:rPr>
            <a:t> Martinez-Costa </a:t>
          </a:r>
          <a:r>
            <a:rPr lang="en-US" sz="2000" dirty="0">
              <a:latin typeface="Times New Roman" pitchFamily="18" charset="0"/>
              <a:cs typeface="Times New Roman" pitchFamily="18" charset="0"/>
            </a:rPr>
            <a:t>and</a:t>
          </a:r>
          <a:r>
            <a:rPr lang="en-GB" sz="2000" dirty="0">
              <a:latin typeface="Times New Roman" pitchFamily="18" charset="0"/>
              <a:cs typeface="Times New Roman" pitchFamily="18" charset="0"/>
            </a:rPr>
            <a:t> Martinez-</a:t>
          </a:r>
          <a:r>
            <a:rPr lang="en-GB" sz="2000" dirty="0" err="1">
              <a:latin typeface="Times New Roman" pitchFamily="18" charset="0"/>
              <a:cs typeface="Times New Roman" pitchFamily="18" charset="0"/>
            </a:rPr>
            <a:t>Lorente</a:t>
          </a:r>
          <a:r>
            <a:rPr lang="en-GB" sz="2000" dirty="0">
              <a:latin typeface="Times New Roman" pitchFamily="18" charset="0"/>
              <a:cs typeface="Times New Roman" pitchFamily="18" charset="0"/>
            </a:rPr>
            <a:t> (2008), Jimenez-Jimenez and </a:t>
          </a:r>
          <a:r>
            <a:rPr lang="en-GB" sz="2000" dirty="0" err="1">
              <a:latin typeface="Times New Roman" pitchFamily="18" charset="0"/>
              <a:cs typeface="Times New Roman" pitchFamily="18" charset="0"/>
            </a:rPr>
            <a:t>Sanz</a:t>
          </a:r>
          <a:r>
            <a:rPr lang="en-GB" sz="2000" dirty="0">
              <a:latin typeface="Times New Roman" pitchFamily="18" charset="0"/>
              <a:cs typeface="Times New Roman" pitchFamily="18" charset="0"/>
            </a:rPr>
            <a:t>-Valle (2011)</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Kafetzopoulos</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Psomas</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(2015).</a:t>
          </a:r>
          <a:endParaRPr lang="el-GR" sz="2000" dirty="0">
            <a:latin typeface="Times New Roman" pitchFamily="18" charset="0"/>
            <a:cs typeface="Times New Roman" pitchFamily="18" charset="0"/>
          </a:endParaRPr>
        </a:p>
      </dgm:t>
    </dgm:pt>
    <dgm:pt modelId="{004C8EFC-37CF-42D0-B2F6-6B422CAF3472}" type="parTrans" cxnId="{A2871C50-74A8-4829-A8A5-A1FEF68A7C94}">
      <dgm:prSet/>
      <dgm:spPr/>
      <dgm:t>
        <a:bodyPr/>
        <a:lstStyle/>
        <a:p>
          <a:endParaRPr lang="el-GR"/>
        </a:p>
      </dgm:t>
    </dgm:pt>
    <dgm:pt modelId="{F0228A9A-C5E7-4BE2-BF06-DAF53E444C31}" type="sibTrans" cxnId="{A2871C50-74A8-4829-A8A5-A1FEF68A7C94}">
      <dgm:prSet/>
      <dgm:spPr>
        <a:solidFill>
          <a:schemeClr val="tx2">
            <a:lumMod val="75000"/>
            <a:alpha val="90000"/>
          </a:schemeClr>
        </a:solidFill>
      </dgm:spPr>
      <dgm:t>
        <a:bodyPr/>
        <a:lstStyle/>
        <a:p>
          <a:endParaRPr lang="el-GR"/>
        </a:p>
      </dgm:t>
    </dgm:pt>
    <dgm:pt modelId="{41ADB8E6-2CC7-4754-889C-5DDDE1F2FA91}">
      <dgm:prSet custT="1"/>
      <dgm:spPr/>
      <dgm:t>
        <a:bodyPr/>
        <a:lstStyle/>
        <a:p>
          <a:pPr algn="just"/>
          <a:r>
            <a:rPr lang="en-US" sz="2000" dirty="0">
              <a:latin typeface="Times New Roman" pitchFamily="18" charset="0"/>
              <a:cs typeface="Times New Roman" pitchFamily="18" charset="0"/>
            </a:rPr>
            <a:t>The measured variables of </a:t>
          </a:r>
          <a:r>
            <a:rPr lang="en-US" sz="2000" dirty="0">
              <a:solidFill>
                <a:schemeClr val="accent6">
                  <a:lumMod val="40000"/>
                  <a:lumOff val="60000"/>
                </a:schemeClr>
              </a:solidFill>
              <a:latin typeface="Times New Roman" pitchFamily="18" charset="0"/>
              <a:cs typeface="Times New Roman" pitchFamily="18" charset="0"/>
            </a:rPr>
            <a:t>process quality management have been adapted from </a:t>
          </a:r>
          <a:r>
            <a:rPr lang="en-US" sz="2000" dirty="0">
              <a:latin typeface="Times New Roman" pitchFamily="18" charset="0"/>
              <a:cs typeface="Times New Roman" pitchFamily="18" charset="0"/>
            </a:rPr>
            <a:t>the studies of </a:t>
          </a:r>
          <a:r>
            <a:rPr lang="en-US" sz="2000" dirty="0" err="1">
              <a:latin typeface="Times New Roman" pitchFamily="18" charset="0"/>
              <a:cs typeface="Times New Roman" pitchFamily="18" charset="0"/>
            </a:rPr>
            <a:t>Kaynak</a:t>
          </a:r>
          <a:r>
            <a:rPr lang="en-US" sz="2000" dirty="0">
              <a:latin typeface="Times New Roman" pitchFamily="18" charset="0"/>
              <a:cs typeface="Times New Roman" pitchFamily="18" charset="0"/>
            </a:rPr>
            <a:t> (2003), </a:t>
          </a:r>
          <a:r>
            <a:rPr lang="en-US" sz="2000" dirty="0" err="1">
              <a:latin typeface="Times New Roman" pitchFamily="18" charset="0"/>
              <a:cs typeface="Times New Roman" pitchFamily="18" charset="0"/>
            </a:rPr>
            <a:t>Zu</a:t>
          </a:r>
          <a:r>
            <a:rPr lang="en-US" sz="2000" dirty="0">
              <a:latin typeface="Times New Roman" pitchFamily="18" charset="0"/>
              <a:cs typeface="Times New Roman" pitchFamily="18" charset="0"/>
            </a:rPr>
            <a:t> (2009), </a:t>
          </a:r>
          <a:r>
            <a:rPr lang="en-GB" sz="2000" dirty="0">
              <a:latin typeface="Times New Roman" pitchFamily="18" charset="0"/>
              <a:cs typeface="Times New Roman" pitchFamily="18" charset="0"/>
            </a:rPr>
            <a:t>Fotopoulos </a:t>
          </a:r>
          <a:r>
            <a:rPr lang="en-US" sz="2000" dirty="0">
              <a:latin typeface="Times New Roman" pitchFamily="18" charset="0"/>
              <a:cs typeface="Times New Roman" pitchFamily="18" charset="0"/>
            </a:rPr>
            <a:t>and</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Psomas</a:t>
          </a:r>
          <a:r>
            <a:rPr lang="en-GB" sz="2000" dirty="0">
              <a:latin typeface="Times New Roman" pitchFamily="18" charset="0"/>
              <a:cs typeface="Times New Roman" pitchFamily="18" charset="0"/>
            </a:rPr>
            <a:t> (2010)</a:t>
          </a:r>
          <a:r>
            <a:rPr lang="en-US" sz="2000" dirty="0">
              <a:latin typeface="Times New Roman" pitchFamily="18" charset="0"/>
              <a:cs typeface="Times New Roman" pitchFamily="18" charset="0"/>
            </a:rPr>
            <a:t> and </a:t>
          </a:r>
          <a:r>
            <a:rPr lang="en-GB" sz="2000" dirty="0" err="1">
              <a:latin typeface="Times New Roman" pitchFamily="18" charset="0"/>
              <a:cs typeface="Times New Roman" pitchFamily="18" charset="0"/>
            </a:rPr>
            <a:t>Psomas</a:t>
          </a:r>
          <a:r>
            <a:rPr lang="en-GB" sz="2000" dirty="0">
              <a:latin typeface="Times New Roman" pitchFamily="18" charset="0"/>
              <a:cs typeface="Times New Roman" pitchFamily="18" charset="0"/>
            </a:rPr>
            <a:t> et al. </a:t>
          </a:r>
          <a:r>
            <a:rPr lang="en-US" sz="2000" dirty="0">
              <a:latin typeface="Times New Roman" pitchFamily="18" charset="0"/>
              <a:cs typeface="Times New Roman" pitchFamily="18" charset="0"/>
            </a:rPr>
            <a:t>(2011).</a:t>
          </a:r>
          <a:endParaRPr lang="el-GR" sz="2000" dirty="0">
            <a:latin typeface="Times New Roman" pitchFamily="18" charset="0"/>
            <a:cs typeface="Times New Roman" pitchFamily="18" charset="0"/>
          </a:endParaRPr>
        </a:p>
      </dgm:t>
    </dgm:pt>
    <dgm:pt modelId="{D875E80B-2C69-4B32-ABCC-ADA86DF74E76}" type="parTrans" cxnId="{265D9E5F-F663-40A2-9D56-046B3E2DA077}">
      <dgm:prSet/>
      <dgm:spPr/>
      <dgm:t>
        <a:bodyPr/>
        <a:lstStyle/>
        <a:p>
          <a:endParaRPr lang="el-GR"/>
        </a:p>
      </dgm:t>
    </dgm:pt>
    <dgm:pt modelId="{065D16DF-2FA1-4162-AAF8-B68BC8E24293}" type="sibTrans" cxnId="{265D9E5F-F663-40A2-9D56-046B3E2DA077}">
      <dgm:prSet/>
      <dgm:spPr>
        <a:solidFill>
          <a:schemeClr val="tx2">
            <a:lumMod val="75000"/>
            <a:alpha val="90000"/>
          </a:schemeClr>
        </a:solidFill>
      </dgm:spPr>
      <dgm:t>
        <a:bodyPr/>
        <a:lstStyle/>
        <a:p>
          <a:endParaRPr lang="el-GR"/>
        </a:p>
      </dgm:t>
    </dgm:pt>
    <dgm:pt modelId="{BCBC9641-D676-42A7-A052-93B6F72F1C47}">
      <dgm:prSet phldrT="[Κείμενο]" custT="1"/>
      <dgm:spPr/>
      <dgm:t>
        <a:bodyPr/>
        <a:lstStyle/>
        <a:p>
          <a:r>
            <a:rPr lang="en-US" sz="2000" dirty="0">
              <a:latin typeface="Times New Roman" pitchFamily="18" charset="0"/>
              <a:cs typeface="Times New Roman" pitchFamily="18" charset="0"/>
            </a:rPr>
            <a:t>The studies of Yam </a:t>
          </a:r>
          <a:r>
            <a:rPr lang="en-US" sz="2000" i="1" dirty="0">
              <a:latin typeface="Times New Roman" pitchFamily="18" charset="0"/>
              <a:cs typeface="Times New Roman" pitchFamily="18" charset="0"/>
            </a:rPr>
            <a:t>et al.</a:t>
          </a:r>
          <a:r>
            <a:rPr lang="en-US" sz="2000" dirty="0">
              <a:latin typeface="Times New Roman" pitchFamily="18" charset="0"/>
              <a:cs typeface="Times New Roman" pitchFamily="18" charset="0"/>
            </a:rPr>
            <a:t> (2004), Evangelista </a:t>
          </a:r>
          <a:r>
            <a:rPr lang="en-GB" sz="2000" dirty="0">
              <a:latin typeface="Times New Roman" pitchFamily="18" charset="0"/>
              <a:cs typeface="Times New Roman" pitchFamily="18" charset="0"/>
            </a:rPr>
            <a:t>and </a:t>
          </a:r>
          <a:r>
            <a:rPr lang="en-GB" sz="2000" dirty="0" err="1">
              <a:latin typeface="Times New Roman" pitchFamily="18" charset="0"/>
              <a:cs typeface="Times New Roman" pitchFamily="18" charset="0"/>
            </a:rPr>
            <a:t>Vezzani</a:t>
          </a:r>
          <a:r>
            <a:rPr lang="en-US" sz="2000" dirty="0">
              <a:latin typeface="Times New Roman" pitchFamily="18" charset="0"/>
              <a:cs typeface="Times New Roman" pitchFamily="18" charset="0"/>
            </a:rPr>
            <a:t> (2010) and </a:t>
          </a:r>
          <a:r>
            <a:rPr lang="en-GB" sz="2000" dirty="0" err="1">
              <a:latin typeface="Times New Roman" pitchFamily="18" charset="0"/>
              <a:cs typeface="Times New Roman" pitchFamily="18" charset="0"/>
            </a:rPr>
            <a:t>Gunday</a:t>
          </a:r>
          <a:r>
            <a:rPr lang="en-GB" sz="2000" dirty="0">
              <a:latin typeface="Times New Roman" pitchFamily="18" charset="0"/>
              <a:cs typeface="Times New Roman" pitchFamily="18" charset="0"/>
            </a:rPr>
            <a:t> </a:t>
          </a:r>
          <a:r>
            <a:rPr lang="en-GB" sz="2000" i="1" dirty="0">
              <a:latin typeface="Times New Roman" pitchFamily="18" charset="0"/>
              <a:cs typeface="Times New Roman" pitchFamily="18" charset="0"/>
            </a:rPr>
            <a:t>et al</a:t>
          </a:r>
          <a:r>
            <a:rPr lang="en-GB" sz="2000" dirty="0">
              <a:latin typeface="Times New Roman" pitchFamily="18" charset="0"/>
              <a:cs typeface="Times New Roman" pitchFamily="18" charset="0"/>
            </a:rPr>
            <a:t>. </a:t>
          </a:r>
          <a:r>
            <a:rPr lang="en-US" sz="2000" dirty="0">
              <a:latin typeface="Times New Roman" pitchFamily="18" charset="0"/>
              <a:cs typeface="Times New Roman" pitchFamily="18" charset="0"/>
            </a:rPr>
            <a:t>(2011), are used for </a:t>
          </a:r>
          <a:r>
            <a:rPr lang="en-US" sz="2000" dirty="0">
              <a:solidFill>
                <a:schemeClr val="accent6">
                  <a:lumMod val="40000"/>
                  <a:lumOff val="60000"/>
                </a:schemeClr>
              </a:solidFill>
              <a:latin typeface="Times New Roman" pitchFamily="18" charset="0"/>
              <a:cs typeface="Times New Roman" pitchFamily="18" charset="0"/>
            </a:rPr>
            <a:t>drawing the items describing market performance</a:t>
          </a:r>
          <a:r>
            <a:rPr lang="en-US" sz="2000" dirty="0">
              <a:latin typeface="Times New Roman" pitchFamily="18" charset="0"/>
              <a:cs typeface="Times New Roman" pitchFamily="18" charset="0"/>
            </a:rPr>
            <a:t>. </a:t>
          </a:r>
          <a:endParaRPr lang="el-GR" sz="2000" dirty="0">
            <a:latin typeface="Times New Roman" pitchFamily="18" charset="0"/>
            <a:cs typeface="Times New Roman" pitchFamily="18" charset="0"/>
          </a:endParaRPr>
        </a:p>
      </dgm:t>
    </dgm:pt>
    <dgm:pt modelId="{E52A4507-E62B-4327-8BF7-62458BEAF2FB}" type="parTrans" cxnId="{3076BCE0-CEDD-4812-AE29-89072D666278}">
      <dgm:prSet/>
      <dgm:spPr/>
      <dgm:t>
        <a:bodyPr/>
        <a:lstStyle/>
        <a:p>
          <a:endParaRPr lang="el-GR"/>
        </a:p>
      </dgm:t>
    </dgm:pt>
    <dgm:pt modelId="{2B29AA80-5EAF-4A7D-BD5B-ACA7C9399EDD}" type="sibTrans" cxnId="{3076BCE0-CEDD-4812-AE29-89072D666278}">
      <dgm:prSet/>
      <dgm:spPr/>
      <dgm:t>
        <a:bodyPr/>
        <a:lstStyle/>
        <a:p>
          <a:endParaRPr lang="el-GR"/>
        </a:p>
      </dgm:t>
    </dgm:pt>
    <dgm:pt modelId="{DAC7379B-A47F-4F30-B9E7-47FB7452DC33}" type="pres">
      <dgm:prSet presAssocID="{7A4DC526-9289-4355-B0A0-367130F2A935}" presName="outerComposite" presStyleCnt="0">
        <dgm:presLayoutVars>
          <dgm:chMax val="5"/>
          <dgm:dir/>
          <dgm:resizeHandles val="exact"/>
        </dgm:presLayoutVars>
      </dgm:prSet>
      <dgm:spPr/>
    </dgm:pt>
    <dgm:pt modelId="{9FE8D017-5E97-4198-A0EB-0F5E1AE744DC}" type="pres">
      <dgm:prSet presAssocID="{7A4DC526-9289-4355-B0A0-367130F2A935}" presName="dummyMaxCanvas" presStyleCnt="0">
        <dgm:presLayoutVars/>
      </dgm:prSet>
      <dgm:spPr/>
    </dgm:pt>
    <dgm:pt modelId="{561FE2C9-059A-4231-9FDE-94E502EFF740}" type="pres">
      <dgm:prSet presAssocID="{7A4DC526-9289-4355-B0A0-367130F2A935}" presName="FiveNodes_1" presStyleLbl="node1" presStyleIdx="0" presStyleCnt="5">
        <dgm:presLayoutVars>
          <dgm:bulletEnabled val="1"/>
        </dgm:presLayoutVars>
      </dgm:prSet>
      <dgm:spPr/>
    </dgm:pt>
    <dgm:pt modelId="{524684A2-A04C-4F1F-8EC4-F43C16AEF7F1}" type="pres">
      <dgm:prSet presAssocID="{7A4DC526-9289-4355-B0A0-367130F2A935}" presName="FiveNodes_2" presStyleLbl="node1" presStyleIdx="1" presStyleCnt="5">
        <dgm:presLayoutVars>
          <dgm:bulletEnabled val="1"/>
        </dgm:presLayoutVars>
      </dgm:prSet>
      <dgm:spPr/>
    </dgm:pt>
    <dgm:pt modelId="{8868DBDE-6AEE-4591-87CB-AA6CC34E94ED}" type="pres">
      <dgm:prSet presAssocID="{7A4DC526-9289-4355-B0A0-367130F2A935}" presName="FiveNodes_3" presStyleLbl="node1" presStyleIdx="2" presStyleCnt="5">
        <dgm:presLayoutVars>
          <dgm:bulletEnabled val="1"/>
        </dgm:presLayoutVars>
      </dgm:prSet>
      <dgm:spPr/>
    </dgm:pt>
    <dgm:pt modelId="{C9821666-803B-44F6-9FFC-7BA5AB81B859}" type="pres">
      <dgm:prSet presAssocID="{7A4DC526-9289-4355-B0A0-367130F2A935}" presName="FiveNodes_4" presStyleLbl="node1" presStyleIdx="3" presStyleCnt="5">
        <dgm:presLayoutVars>
          <dgm:bulletEnabled val="1"/>
        </dgm:presLayoutVars>
      </dgm:prSet>
      <dgm:spPr/>
    </dgm:pt>
    <dgm:pt modelId="{D68C3C94-893C-448F-AE1B-33D50EFE4B7F}" type="pres">
      <dgm:prSet presAssocID="{7A4DC526-9289-4355-B0A0-367130F2A935}" presName="FiveNodes_5" presStyleLbl="node1" presStyleIdx="4" presStyleCnt="5" custScaleX="100756" custScaleY="74511" custLinFactNeighborX="-189" custLinFactNeighborY="-9932">
        <dgm:presLayoutVars>
          <dgm:bulletEnabled val="1"/>
        </dgm:presLayoutVars>
      </dgm:prSet>
      <dgm:spPr/>
    </dgm:pt>
    <dgm:pt modelId="{008EDAB4-1D79-49AD-96A4-721E7E3E28BD}" type="pres">
      <dgm:prSet presAssocID="{7A4DC526-9289-4355-B0A0-367130F2A935}" presName="FiveConn_1-2" presStyleLbl="fgAccFollowNode1" presStyleIdx="0" presStyleCnt="4">
        <dgm:presLayoutVars>
          <dgm:bulletEnabled val="1"/>
        </dgm:presLayoutVars>
      </dgm:prSet>
      <dgm:spPr/>
    </dgm:pt>
    <dgm:pt modelId="{A6CA83E0-C3D3-48E8-961D-D4CE9578BE2C}" type="pres">
      <dgm:prSet presAssocID="{7A4DC526-9289-4355-B0A0-367130F2A935}" presName="FiveConn_2-3" presStyleLbl="fgAccFollowNode1" presStyleIdx="1" presStyleCnt="4">
        <dgm:presLayoutVars>
          <dgm:bulletEnabled val="1"/>
        </dgm:presLayoutVars>
      </dgm:prSet>
      <dgm:spPr/>
    </dgm:pt>
    <dgm:pt modelId="{D4D9CB3C-B26F-4046-AF22-2A3AE438A7AB}" type="pres">
      <dgm:prSet presAssocID="{7A4DC526-9289-4355-B0A0-367130F2A935}" presName="FiveConn_3-4" presStyleLbl="fgAccFollowNode1" presStyleIdx="2" presStyleCnt="4">
        <dgm:presLayoutVars>
          <dgm:bulletEnabled val="1"/>
        </dgm:presLayoutVars>
      </dgm:prSet>
      <dgm:spPr/>
    </dgm:pt>
    <dgm:pt modelId="{CE54E277-4C63-411E-9FBF-93C321AC6409}" type="pres">
      <dgm:prSet presAssocID="{7A4DC526-9289-4355-B0A0-367130F2A935}" presName="FiveConn_4-5" presStyleLbl="fgAccFollowNode1" presStyleIdx="3" presStyleCnt="4">
        <dgm:presLayoutVars>
          <dgm:bulletEnabled val="1"/>
        </dgm:presLayoutVars>
      </dgm:prSet>
      <dgm:spPr/>
    </dgm:pt>
    <dgm:pt modelId="{75027ABF-F03F-4982-AA50-3F6EA925214D}" type="pres">
      <dgm:prSet presAssocID="{7A4DC526-9289-4355-B0A0-367130F2A935}" presName="FiveNodes_1_text" presStyleLbl="node1" presStyleIdx="4" presStyleCnt="5">
        <dgm:presLayoutVars>
          <dgm:bulletEnabled val="1"/>
        </dgm:presLayoutVars>
      </dgm:prSet>
      <dgm:spPr/>
    </dgm:pt>
    <dgm:pt modelId="{87F70312-5A72-4506-AB15-03A201C7DB75}" type="pres">
      <dgm:prSet presAssocID="{7A4DC526-9289-4355-B0A0-367130F2A935}" presName="FiveNodes_2_text" presStyleLbl="node1" presStyleIdx="4" presStyleCnt="5">
        <dgm:presLayoutVars>
          <dgm:bulletEnabled val="1"/>
        </dgm:presLayoutVars>
      </dgm:prSet>
      <dgm:spPr/>
    </dgm:pt>
    <dgm:pt modelId="{23E00C6C-46B4-46AE-BAE8-CDEEC9AC3267}" type="pres">
      <dgm:prSet presAssocID="{7A4DC526-9289-4355-B0A0-367130F2A935}" presName="FiveNodes_3_text" presStyleLbl="node1" presStyleIdx="4" presStyleCnt="5">
        <dgm:presLayoutVars>
          <dgm:bulletEnabled val="1"/>
        </dgm:presLayoutVars>
      </dgm:prSet>
      <dgm:spPr/>
    </dgm:pt>
    <dgm:pt modelId="{307C8D5C-7530-4216-A56C-18BE9085FDB7}" type="pres">
      <dgm:prSet presAssocID="{7A4DC526-9289-4355-B0A0-367130F2A935}" presName="FiveNodes_4_text" presStyleLbl="node1" presStyleIdx="4" presStyleCnt="5">
        <dgm:presLayoutVars>
          <dgm:bulletEnabled val="1"/>
        </dgm:presLayoutVars>
      </dgm:prSet>
      <dgm:spPr/>
    </dgm:pt>
    <dgm:pt modelId="{6DE7A12A-822D-489B-9126-6E77134E1229}" type="pres">
      <dgm:prSet presAssocID="{7A4DC526-9289-4355-B0A0-367130F2A935}" presName="FiveNodes_5_text" presStyleLbl="node1" presStyleIdx="4" presStyleCnt="5">
        <dgm:presLayoutVars>
          <dgm:bulletEnabled val="1"/>
        </dgm:presLayoutVars>
      </dgm:prSet>
      <dgm:spPr/>
    </dgm:pt>
  </dgm:ptLst>
  <dgm:cxnLst>
    <dgm:cxn modelId="{357F170B-F4FC-495B-B009-3466019B9C9F}" srcId="{7A4DC526-9289-4355-B0A0-367130F2A935}" destId="{CC5ABDF8-3292-4920-AF39-C4EBED78CF4C}" srcOrd="0" destOrd="0" parTransId="{E44D01FE-7387-459E-AA64-890C87522423}" sibTransId="{FD7BE603-7FB0-43C2-9153-BB7860DA9B10}"/>
    <dgm:cxn modelId="{C91B122E-8A75-4553-A7ED-16122ACC89B2}" type="presOf" srcId="{B588A27C-38A8-4346-A8EC-95E8F155ED5F}" destId="{307C8D5C-7530-4216-A56C-18BE9085FDB7}" srcOrd="1" destOrd="0" presId="urn:microsoft.com/office/officeart/2005/8/layout/vProcess5"/>
    <dgm:cxn modelId="{6F27F93B-B532-4CD9-A264-144D844B9A45}" type="presOf" srcId="{CC5ABDF8-3292-4920-AF39-C4EBED78CF4C}" destId="{561FE2C9-059A-4231-9FDE-94E502EFF740}" srcOrd="0" destOrd="0" presId="urn:microsoft.com/office/officeart/2005/8/layout/vProcess5"/>
    <dgm:cxn modelId="{18EF093D-D9BC-4851-A172-968F2EFE2BB9}" type="presOf" srcId="{065D16DF-2FA1-4162-AAF8-B68BC8E24293}" destId="{D4D9CB3C-B26F-4046-AF22-2A3AE438A7AB}" srcOrd="0" destOrd="0" presId="urn:microsoft.com/office/officeart/2005/8/layout/vProcess5"/>
    <dgm:cxn modelId="{265D9E5F-F663-40A2-9D56-046B3E2DA077}" srcId="{7A4DC526-9289-4355-B0A0-367130F2A935}" destId="{41ADB8E6-2CC7-4754-889C-5DDDE1F2FA91}" srcOrd="2" destOrd="0" parTransId="{D875E80B-2C69-4B32-ABCC-ADA86DF74E76}" sibTransId="{065D16DF-2FA1-4162-AAF8-B68BC8E24293}"/>
    <dgm:cxn modelId="{6DF06A43-8D0D-4DB2-94EB-86DCF662389D}" type="presOf" srcId="{BCBC9641-D676-42A7-A052-93B6F72F1C47}" destId="{D68C3C94-893C-448F-AE1B-33D50EFE4B7F}" srcOrd="0" destOrd="0" presId="urn:microsoft.com/office/officeart/2005/8/layout/vProcess5"/>
    <dgm:cxn modelId="{5D5A6E64-FEDD-4172-BD54-02F6FDB7B838}" type="presOf" srcId="{209886CD-AB21-4DF6-961B-38F824D7E609}" destId="{524684A2-A04C-4F1F-8EC4-F43C16AEF7F1}" srcOrd="0" destOrd="0" presId="urn:microsoft.com/office/officeart/2005/8/layout/vProcess5"/>
    <dgm:cxn modelId="{A9B6B646-19E9-40F2-B3A1-2F77B21D6F12}" type="presOf" srcId="{CC5ABDF8-3292-4920-AF39-C4EBED78CF4C}" destId="{75027ABF-F03F-4982-AA50-3F6EA925214D}" srcOrd="1" destOrd="0" presId="urn:microsoft.com/office/officeart/2005/8/layout/vProcess5"/>
    <dgm:cxn modelId="{A2871C50-74A8-4829-A8A5-A1FEF68A7C94}" srcId="{7A4DC526-9289-4355-B0A0-367130F2A935}" destId="{B588A27C-38A8-4346-A8EC-95E8F155ED5F}" srcOrd="3" destOrd="0" parTransId="{004C8EFC-37CF-42D0-B2F6-6B422CAF3472}" sibTransId="{F0228A9A-C5E7-4BE2-BF06-DAF53E444C31}"/>
    <dgm:cxn modelId="{86560A56-1DB5-484D-8BCB-433BEA927753}" type="presOf" srcId="{FD7BE603-7FB0-43C2-9153-BB7860DA9B10}" destId="{008EDAB4-1D79-49AD-96A4-721E7E3E28BD}" srcOrd="0" destOrd="0" presId="urn:microsoft.com/office/officeart/2005/8/layout/vProcess5"/>
    <dgm:cxn modelId="{99A3A779-B307-4333-A9FE-4E56EC4171F9}" type="presOf" srcId="{B588A27C-38A8-4346-A8EC-95E8F155ED5F}" destId="{C9821666-803B-44F6-9FFC-7BA5AB81B859}" srcOrd="0" destOrd="0" presId="urn:microsoft.com/office/officeart/2005/8/layout/vProcess5"/>
    <dgm:cxn modelId="{891F299A-4791-49B0-8E69-42B2E17DDB81}" type="presOf" srcId="{F0228A9A-C5E7-4BE2-BF06-DAF53E444C31}" destId="{CE54E277-4C63-411E-9FBF-93C321AC6409}" srcOrd="0" destOrd="0" presId="urn:microsoft.com/office/officeart/2005/8/layout/vProcess5"/>
    <dgm:cxn modelId="{2DA8AEAB-03CC-45F6-B91C-9F1F13648F8B}" type="presOf" srcId="{41ADB8E6-2CC7-4754-889C-5DDDE1F2FA91}" destId="{8868DBDE-6AEE-4591-87CB-AA6CC34E94ED}" srcOrd="0" destOrd="0" presId="urn:microsoft.com/office/officeart/2005/8/layout/vProcess5"/>
    <dgm:cxn modelId="{836B09AE-5E5D-44E0-82AD-FB4C5BFA51CE}" type="presOf" srcId="{B9C9CA49-ED43-434C-BCE4-50D5E143E0EF}" destId="{A6CA83E0-C3D3-48E8-961D-D4CE9578BE2C}" srcOrd="0" destOrd="0" presId="urn:microsoft.com/office/officeart/2005/8/layout/vProcess5"/>
    <dgm:cxn modelId="{BAB8A3CB-74B3-4FC2-AC9E-00047885F56C}" type="presOf" srcId="{41ADB8E6-2CC7-4754-889C-5DDDE1F2FA91}" destId="{23E00C6C-46B4-46AE-BAE8-CDEEC9AC3267}" srcOrd="1" destOrd="0" presId="urn:microsoft.com/office/officeart/2005/8/layout/vProcess5"/>
    <dgm:cxn modelId="{110ED0DD-BC38-4A9F-9CC1-7F016A63D09C}" type="presOf" srcId="{209886CD-AB21-4DF6-961B-38F824D7E609}" destId="{87F70312-5A72-4506-AB15-03A201C7DB75}" srcOrd="1" destOrd="0" presId="urn:microsoft.com/office/officeart/2005/8/layout/vProcess5"/>
    <dgm:cxn modelId="{EBE740DE-36D4-45EC-9C8F-3BEB2ADB4596}" type="presOf" srcId="{7A4DC526-9289-4355-B0A0-367130F2A935}" destId="{DAC7379B-A47F-4F30-B9E7-47FB7452DC33}" srcOrd="0" destOrd="0" presId="urn:microsoft.com/office/officeart/2005/8/layout/vProcess5"/>
    <dgm:cxn modelId="{3076BCE0-CEDD-4812-AE29-89072D666278}" srcId="{7A4DC526-9289-4355-B0A0-367130F2A935}" destId="{BCBC9641-D676-42A7-A052-93B6F72F1C47}" srcOrd="4" destOrd="0" parTransId="{E52A4507-E62B-4327-8BF7-62458BEAF2FB}" sibTransId="{2B29AA80-5EAF-4A7D-BD5B-ACA7C9399EDD}"/>
    <dgm:cxn modelId="{047066F6-F747-440D-B368-4521FFAAD89F}" srcId="{7A4DC526-9289-4355-B0A0-367130F2A935}" destId="{209886CD-AB21-4DF6-961B-38F824D7E609}" srcOrd="1" destOrd="0" parTransId="{75F2FF13-4782-4144-96B9-E0FF1FA456F1}" sibTransId="{B9C9CA49-ED43-434C-BCE4-50D5E143E0EF}"/>
    <dgm:cxn modelId="{F15710F7-0EE4-4DD2-8ECA-0D4F1D01BCFA}" type="presOf" srcId="{BCBC9641-D676-42A7-A052-93B6F72F1C47}" destId="{6DE7A12A-822D-489B-9126-6E77134E1229}" srcOrd="1" destOrd="0" presId="urn:microsoft.com/office/officeart/2005/8/layout/vProcess5"/>
    <dgm:cxn modelId="{6CCE4930-57B9-47BA-BE68-3E62D4D73BD3}" type="presParOf" srcId="{DAC7379B-A47F-4F30-B9E7-47FB7452DC33}" destId="{9FE8D017-5E97-4198-A0EB-0F5E1AE744DC}" srcOrd="0" destOrd="0" presId="urn:microsoft.com/office/officeart/2005/8/layout/vProcess5"/>
    <dgm:cxn modelId="{0E7968BA-16C7-4643-B06C-ED5511EBD9E2}" type="presParOf" srcId="{DAC7379B-A47F-4F30-B9E7-47FB7452DC33}" destId="{561FE2C9-059A-4231-9FDE-94E502EFF740}" srcOrd="1" destOrd="0" presId="urn:microsoft.com/office/officeart/2005/8/layout/vProcess5"/>
    <dgm:cxn modelId="{FEF8BE65-8D23-4699-9589-3876D27B718D}" type="presParOf" srcId="{DAC7379B-A47F-4F30-B9E7-47FB7452DC33}" destId="{524684A2-A04C-4F1F-8EC4-F43C16AEF7F1}" srcOrd="2" destOrd="0" presId="urn:microsoft.com/office/officeart/2005/8/layout/vProcess5"/>
    <dgm:cxn modelId="{BF487D01-B354-40A0-A9E9-386372EEE92B}" type="presParOf" srcId="{DAC7379B-A47F-4F30-B9E7-47FB7452DC33}" destId="{8868DBDE-6AEE-4591-87CB-AA6CC34E94ED}" srcOrd="3" destOrd="0" presId="urn:microsoft.com/office/officeart/2005/8/layout/vProcess5"/>
    <dgm:cxn modelId="{00D6F5A7-1A3D-43A1-A047-FD449265CDF6}" type="presParOf" srcId="{DAC7379B-A47F-4F30-B9E7-47FB7452DC33}" destId="{C9821666-803B-44F6-9FFC-7BA5AB81B859}" srcOrd="4" destOrd="0" presId="urn:microsoft.com/office/officeart/2005/8/layout/vProcess5"/>
    <dgm:cxn modelId="{F4ACFCD8-6D4A-4C71-AC0E-35C09D710605}" type="presParOf" srcId="{DAC7379B-A47F-4F30-B9E7-47FB7452DC33}" destId="{D68C3C94-893C-448F-AE1B-33D50EFE4B7F}" srcOrd="5" destOrd="0" presId="urn:microsoft.com/office/officeart/2005/8/layout/vProcess5"/>
    <dgm:cxn modelId="{9B653E22-6B51-43C7-B23E-AA49701B7E54}" type="presParOf" srcId="{DAC7379B-A47F-4F30-B9E7-47FB7452DC33}" destId="{008EDAB4-1D79-49AD-96A4-721E7E3E28BD}" srcOrd="6" destOrd="0" presId="urn:microsoft.com/office/officeart/2005/8/layout/vProcess5"/>
    <dgm:cxn modelId="{BF9C257B-ACBA-48DF-8989-36D47037643A}" type="presParOf" srcId="{DAC7379B-A47F-4F30-B9E7-47FB7452DC33}" destId="{A6CA83E0-C3D3-48E8-961D-D4CE9578BE2C}" srcOrd="7" destOrd="0" presId="urn:microsoft.com/office/officeart/2005/8/layout/vProcess5"/>
    <dgm:cxn modelId="{8282E980-31D4-4610-AEF7-48FBEECEDF69}" type="presParOf" srcId="{DAC7379B-A47F-4F30-B9E7-47FB7452DC33}" destId="{D4D9CB3C-B26F-4046-AF22-2A3AE438A7AB}" srcOrd="8" destOrd="0" presId="urn:microsoft.com/office/officeart/2005/8/layout/vProcess5"/>
    <dgm:cxn modelId="{9794433D-D82D-478E-B4A7-037B52933636}" type="presParOf" srcId="{DAC7379B-A47F-4F30-B9E7-47FB7452DC33}" destId="{CE54E277-4C63-411E-9FBF-93C321AC6409}" srcOrd="9" destOrd="0" presId="urn:microsoft.com/office/officeart/2005/8/layout/vProcess5"/>
    <dgm:cxn modelId="{E47A2AC6-83A5-4BAE-BC04-6C97DA1DEB0D}" type="presParOf" srcId="{DAC7379B-A47F-4F30-B9E7-47FB7452DC33}" destId="{75027ABF-F03F-4982-AA50-3F6EA925214D}" srcOrd="10" destOrd="0" presId="urn:microsoft.com/office/officeart/2005/8/layout/vProcess5"/>
    <dgm:cxn modelId="{EB905B91-D424-4403-95F9-C59AE9654217}" type="presParOf" srcId="{DAC7379B-A47F-4F30-B9E7-47FB7452DC33}" destId="{87F70312-5A72-4506-AB15-03A201C7DB75}" srcOrd="11" destOrd="0" presId="urn:microsoft.com/office/officeart/2005/8/layout/vProcess5"/>
    <dgm:cxn modelId="{F45E0F6C-D8BC-44F8-816E-7B13E71C9998}" type="presParOf" srcId="{DAC7379B-A47F-4F30-B9E7-47FB7452DC33}" destId="{23E00C6C-46B4-46AE-BAE8-CDEEC9AC3267}" srcOrd="12" destOrd="0" presId="urn:microsoft.com/office/officeart/2005/8/layout/vProcess5"/>
    <dgm:cxn modelId="{2233540D-9CD0-46BB-BE63-82BDB1039EAF}" type="presParOf" srcId="{DAC7379B-A47F-4F30-B9E7-47FB7452DC33}" destId="{307C8D5C-7530-4216-A56C-18BE9085FDB7}" srcOrd="13" destOrd="0" presId="urn:microsoft.com/office/officeart/2005/8/layout/vProcess5"/>
    <dgm:cxn modelId="{6093E5FD-9E9A-436B-8D39-4328D01B2E72}" type="presParOf" srcId="{DAC7379B-A47F-4F30-B9E7-47FB7452DC33}" destId="{6DE7A12A-822D-489B-9126-6E77134E1229}"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A4DC526-9289-4355-B0A0-367130F2A93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l-GR"/>
        </a:p>
      </dgm:t>
    </dgm:pt>
    <dgm:pt modelId="{209886CD-AB21-4DF6-961B-38F824D7E609}">
      <dgm:prSet phldrT="[Κείμενο]" custT="1"/>
      <dgm:spPr/>
      <dgm:t>
        <a:bodyPr/>
        <a:lstStyle/>
        <a:p>
          <a:pPr algn="just"/>
          <a:r>
            <a:rPr lang="en-US" sz="2000" dirty="0">
              <a:latin typeface="Times New Roman" pitchFamily="18" charset="0"/>
              <a:cs typeface="Times New Roman" pitchFamily="18" charset="0"/>
            </a:rPr>
            <a:t>The preliminary questionnaire was subjected to a series of </a:t>
          </a:r>
          <a:r>
            <a:rPr lang="en-US" sz="2000" dirty="0">
              <a:solidFill>
                <a:schemeClr val="accent6">
                  <a:lumMod val="40000"/>
                  <a:lumOff val="60000"/>
                </a:schemeClr>
              </a:solidFill>
              <a:latin typeface="Times New Roman" pitchFamily="18" charset="0"/>
              <a:cs typeface="Times New Roman" pitchFamily="18" charset="0"/>
            </a:rPr>
            <a:t>revisions based on discussion with academicians and professionals</a:t>
          </a:r>
          <a:r>
            <a:rPr lang="en-US" sz="2000" dirty="0">
              <a:latin typeface="Times New Roman" pitchFamily="18" charset="0"/>
              <a:cs typeface="Times New Roman" pitchFamily="18" charset="0"/>
            </a:rPr>
            <a:t>.</a:t>
          </a:r>
          <a:endParaRPr lang="el-GR" sz="2000" dirty="0">
            <a:latin typeface="Times New Roman" pitchFamily="18" charset="0"/>
            <a:cs typeface="Times New Roman" pitchFamily="18" charset="0"/>
          </a:endParaRPr>
        </a:p>
      </dgm:t>
    </dgm:pt>
    <dgm:pt modelId="{75F2FF13-4782-4144-96B9-E0FF1FA456F1}" type="parTrans" cxnId="{047066F6-F747-440D-B368-4521FFAAD89F}">
      <dgm:prSet/>
      <dgm:spPr/>
      <dgm:t>
        <a:bodyPr/>
        <a:lstStyle/>
        <a:p>
          <a:endParaRPr lang="el-GR"/>
        </a:p>
      </dgm:t>
    </dgm:pt>
    <dgm:pt modelId="{B9C9CA49-ED43-434C-BCE4-50D5E143E0EF}" type="sibTrans" cxnId="{047066F6-F747-440D-B368-4521FFAAD89F}">
      <dgm:prSet/>
      <dgm:spPr>
        <a:solidFill>
          <a:schemeClr val="tx2">
            <a:lumMod val="75000"/>
            <a:alpha val="90000"/>
          </a:schemeClr>
        </a:solidFill>
      </dgm:spPr>
      <dgm:t>
        <a:bodyPr/>
        <a:lstStyle/>
        <a:p>
          <a:endParaRPr lang="el-GR"/>
        </a:p>
      </dgm:t>
    </dgm:pt>
    <dgm:pt modelId="{41ADB8E6-2CC7-4754-889C-5DDDE1F2FA91}">
      <dgm:prSet custT="1"/>
      <dgm:spPr/>
      <dgm:t>
        <a:bodyPr/>
        <a:lstStyle/>
        <a:p>
          <a:pPr algn="just"/>
          <a:r>
            <a:rPr lang="en-GB" sz="2000" dirty="0">
              <a:latin typeface="Times New Roman" pitchFamily="18" charset="0"/>
              <a:cs typeface="Times New Roman" pitchFamily="18" charset="0"/>
            </a:rPr>
            <a:t>It was also </a:t>
          </a:r>
          <a:r>
            <a:rPr lang="en-GB" sz="2000" dirty="0">
              <a:solidFill>
                <a:schemeClr val="accent6">
                  <a:lumMod val="40000"/>
                  <a:lumOff val="60000"/>
                </a:schemeClr>
              </a:solidFill>
              <a:latin typeface="Times New Roman" pitchFamily="18" charset="0"/>
              <a:cs typeface="Times New Roman" pitchFamily="18" charset="0"/>
            </a:rPr>
            <a:t>pilot tested on </a:t>
          </a:r>
          <a:r>
            <a:rPr lang="en-US" sz="2000" dirty="0">
              <a:solidFill>
                <a:schemeClr val="accent6">
                  <a:lumMod val="40000"/>
                  <a:lumOff val="60000"/>
                </a:schemeClr>
              </a:solidFill>
              <a:latin typeface="Times New Roman" pitchFamily="18" charset="0"/>
              <a:cs typeface="Times New Roman" pitchFamily="18" charset="0"/>
            </a:rPr>
            <a:t>20</a:t>
          </a:r>
          <a:r>
            <a:rPr lang="en-GB" sz="2000" dirty="0">
              <a:solidFill>
                <a:schemeClr val="accent6">
                  <a:lumMod val="40000"/>
                  <a:lumOff val="60000"/>
                </a:schemeClr>
              </a:solidFill>
              <a:latin typeface="Times New Roman" pitchFamily="18" charset="0"/>
              <a:cs typeface="Times New Roman" pitchFamily="18" charset="0"/>
            </a:rPr>
            <a:t> companies </a:t>
          </a:r>
          <a:r>
            <a:rPr lang="en-GB" sz="2000" dirty="0">
              <a:latin typeface="Times New Roman" pitchFamily="18" charset="0"/>
              <a:cs typeface="Times New Roman" pitchFamily="18" charset="0"/>
            </a:rPr>
            <a:t>in Greece, proving its appropriateness.</a:t>
          </a:r>
          <a:endParaRPr lang="el-GR" sz="2000" dirty="0">
            <a:latin typeface="Times New Roman" pitchFamily="18" charset="0"/>
            <a:cs typeface="Times New Roman" pitchFamily="18" charset="0"/>
          </a:endParaRPr>
        </a:p>
      </dgm:t>
    </dgm:pt>
    <dgm:pt modelId="{D875E80B-2C69-4B32-ABCC-ADA86DF74E76}" type="parTrans" cxnId="{265D9E5F-F663-40A2-9D56-046B3E2DA077}">
      <dgm:prSet/>
      <dgm:spPr/>
      <dgm:t>
        <a:bodyPr/>
        <a:lstStyle/>
        <a:p>
          <a:endParaRPr lang="el-GR"/>
        </a:p>
      </dgm:t>
    </dgm:pt>
    <dgm:pt modelId="{065D16DF-2FA1-4162-AAF8-B68BC8E24293}" type="sibTrans" cxnId="{265D9E5F-F663-40A2-9D56-046B3E2DA077}">
      <dgm:prSet/>
      <dgm:spPr>
        <a:solidFill>
          <a:schemeClr val="tx2">
            <a:lumMod val="75000"/>
            <a:alpha val="90000"/>
          </a:schemeClr>
        </a:solidFill>
      </dgm:spPr>
      <dgm:t>
        <a:bodyPr/>
        <a:lstStyle/>
        <a:p>
          <a:endParaRPr lang="el-GR"/>
        </a:p>
      </dgm:t>
    </dgm:pt>
    <dgm:pt modelId="{07EB21F4-3DF5-48BD-B6CF-BD861099E5F1}">
      <dgm:prSet custT="1"/>
      <dgm:spPr/>
      <dgm:t>
        <a:bodyPr/>
        <a:lstStyle/>
        <a:p>
          <a:pPr algn="just"/>
          <a:r>
            <a:rPr lang="en-GB" sz="2000" dirty="0">
              <a:latin typeface="Times New Roman" pitchFamily="18" charset="0"/>
              <a:cs typeface="Times New Roman" pitchFamily="18" charset="0"/>
            </a:rPr>
            <a:t>Thus, the questionnaire constructs and their associated items possess </a:t>
          </a:r>
          <a:r>
            <a:rPr lang="en-GB" sz="2000" dirty="0">
              <a:solidFill>
                <a:schemeClr val="accent6">
                  <a:lumMod val="40000"/>
                  <a:lumOff val="60000"/>
                </a:schemeClr>
              </a:solidFill>
              <a:latin typeface="Times New Roman" pitchFamily="18" charset="0"/>
              <a:cs typeface="Times New Roman" pitchFamily="18" charset="0"/>
            </a:rPr>
            <a:t>sufficient content validity.</a:t>
          </a:r>
          <a:endParaRPr lang="el-GR" sz="2000" dirty="0">
            <a:solidFill>
              <a:schemeClr val="accent6">
                <a:lumMod val="40000"/>
                <a:lumOff val="60000"/>
              </a:schemeClr>
            </a:solidFill>
            <a:latin typeface="Times New Roman" pitchFamily="18" charset="0"/>
            <a:cs typeface="Times New Roman" pitchFamily="18" charset="0"/>
          </a:endParaRPr>
        </a:p>
      </dgm:t>
    </dgm:pt>
    <dgm:pt modelId="{FB5E1728-0EF6-419E-847A-11E0030918DC}" type="parTrans" cxnId="{1E3889A0-FF82-4AE0-8600-1B619191B8D4}">
      <dgm:prSet/>
      <dgm:spPr/>
      <dgm:t>
        <a:bodyPr/>
        <a:lstStyle/>
        <a:p>
          <a:endParaRPr lang="el-GR"/>
        </a:p>
      </dgm:t>
    </dgm:pt>
    <dgm:pt modelId="{D4DBDE17-CFFB-431C-96B3-462D60FAD59E}" type="sibTrans" cxnId="{1E3889A0-FF82-4AE0-8600-1B619191B8D4}">
      <dgm:prSet/>
      <dgm:spPr>
        <a:solidFill>
          <a:schemeClr val="tx2">
            <a:lumMod val="75000"/>
            <a:alpha val="90000"/>
          </a:schemeClr>
        </a:solidFill>
      </dgm:spPr>
      <dgm:t>
        <a:bodyPr/>
        <a:lstStyle/>
        <a:p>
          <a:endParaRPr lang="el-GR"/>
        </a:p>
      </dgm:t>
    </dgm:pt>
    <dgm:pt modelId="{363C2B8A-FD14-416A-869B-6A1B98AA9ECC}">
      <dgm:prSet custT="1"/>
      <dgm:spPr/>
      <dgm:t>
        <a:bodyPr/>
        <a:lstStyle/>
        <a:p>
          <a:pPr algn="just"/>
          <a:r>
            <a:rPr lang="en-GB" sz="2000" dirty="0">
              <a:latin typeface="Times New Roman" pitchFamily="18" charset="0"/>
              <a:cs typeface="Times New Roman" pitchFamily="18" charset="0"/>
            </a:rPr>
            <a:t>Respondents were asked to indicate the degree of their agreement or disagreement with the statements of the </a:t>
          </a:r>
          <a:r>
            <a:rPr lang="en-US" sz="2000" dirty="0">
              <a:latin typeface="Times New Roman" pitchFamily="18" charset="0"/>
              <a:cs typeface="Times New Roman" pitchFamily="18" charset="0"/>
            </a:rPr>
            <a:t>questionnaire</a:t>
          </a:r>
          <a:r>
            <a:rPr lang="en-GB" sz="2000" dirty="0">
              <a:latin typeface="Times New Roman" pitchFamily="18" charset="0"/>
              <a:cs typeface="Times New Roman" pitchFamily="18" charset="0"/>
            </a:rPr>
            <a:t>, using </a:t>
          </a:r>
          <a:r>
            <a:rPr lang="en-GB" sz="2000" dirty="0">
              <a:solidFill>
                <a:schemeClr val="accent6">
                  <a:lumMod val="40000"/>
                  <a:lumOff val="60000"/>
                </a:schemeClr>
              </a:solidFill>
              <a:latin typeface="Times New Roman" pitchFamily="18" charset="0"/>
              <a:cs typeface="Times New Roman" pitchFamily="18" charset="0"/>
            </a:rPr>
            <a:t>a seven-point </a:t>
          </a:r>
          <a:r>
            <a:rPr lang="en-GB" sz="2000" dirty="0" err="1">
              <a:solidFill>
                <a:schemeClr val="accent6">
                  <a:lumMod val="40000"/>
                  <a:lumOff val="60000"/>
                </a:schemeClr>
              </a:solidFill>
              <a:latin typeface="Times New Roman" pitchFamily="18" charset="0"/>
              <a:cs typeface="Times New Roman" pitchFamily="18" charset="0"/>
            </a:rPr>
            <a:t>Likert</a:t>
          </a:r>
          <a:r>
            <a:rPr lang="en-GB" sz="2000" dirty="0">
              <a:solidFill>
                <a:schemeClr val="accent6">
                  <a:lumMod val="40000"/>
                  <a:lumOff val="60000"/>
                </a:schemeClr>
              </a:solidFill>
              <a:latin typeface="Times New Roman" pitchFamily="18" charset="0"/>
              <a:cs typeface="Times New Roman" pitchFamily="18" charset="0"/>
            </a:rPr>
            <a:t> scale</a:t>
          </a:r>
          <a:r>
            <a:rPr lang="en-GB" sz="2000" dirty="0">
              <a:latin typeface="Times New Roman" pitchFamily="18" charset="0"/>
              <a:cs typeface="Times New Roman" pitchFamily="18" charset="0"/>
            </a:rPr>
            <a:t>, where 1 represented “strongly disagree” and 7 represented “strongly agree”. </a:t>
          </a:r>
          <a:endParaRPr lang="el-GR" sz="2000" dirty="0">
            <a:latin typeface="Times New Roman" pitchFamily="18" charset="0"/>
            <a:cs typeface="Times New Roman" pitchFamily="18" charset="0"/>
          </a:endParaRPr>
        </a:p>
      </dgm:t>
    </dgm:pt>
    <dgm:pt modelId="{92D487F0-3DFF-4FC7-A61E-FA12A7846DC5}" type="parTrans" cxnId="{8E5C6B68-EA31-4767-9F5D-BAF7E57343F7}">
      <dgm:prSet/>
      <dgm:spPr/>
      <dgm:t>
        <a:bodyPr/>
        <a:lstStyle/>
        <a:p>
          <a:endParaRPr lang="el-GR"/>
        </a:p>
      </dgm:t>
    </dgm:pt>
    <dgm:pt modelId="{E587AF2D-63BB-4A99-B41E-DB3A2F93BD2C}" type="sibTrans" cxnId="{8E5C6B68-EA31-4767-9F5D-BAF7E57343F7}">
      <dgm:prSet/>
      <dgm:spPr/>
      <dgm:t>
        <a:bodyPr/>
        <a:lstStyle/>
        <a:p>
          <a:endParaRPr lang="el-GR"/>
        </a:p>
      </dgm:t>
    </dgm:pt>
    <dgm:pt modelId="{DAC7379B-A47F-4F30-B9E7-47FB7452DC33}" type="pres">
      <dgm:prSet presAssocID="{7A4DC526-9289-4355-B0A0-367130F2A935}" presName="outerComposite" presStyleCnt="0">
        <dgm:presLayoutVars>
          <dgm:chMax val="5"/>
          <dgm:dir/>
          <dgm:resizeHandles val="exact"/>
        </dgm:presLayoutVars>
      </dgm:prSet>
      <dgm:spPr/>
    </dgm:pt>
    <dgm:pt modelId="{9FE8D017-5E97-4198-A0EB-0F5E1AE744DC}" type="pres">
      <dgm:prSet presAssocID="{7A4DC526-9289-4355-B0A0-367130F2A935}" presName="dummyMaxCanvas" presStyleCnt="0">
        <dgm:presLayoutVars/>
      </dgm:prSet>
      <dgm:spPr/>
    </dgm:pt>
    <dgm:pt modelId="{8BBCF2CE-932E-4F91-B2A9-B1663885DC80}" type="pres">
      <dgm:prSet presAssocID="{7A4DC526-9289-4355-B0A0-367130F2A935}" presName="FourNodes_1" presStyleLbl="node1" presStyleIdx="0" presStyleCnt="4" custScaleX="87986" custScaleY="71718" custLinFactNeighborX="-1976" custLinFactNeighborY="1011">
        <dgm:presLayoutVars>
          <dgm:bulletEnabled val="1"/>
        </dgm:presLayoutVars>
      </dgm:prSet>
      <dgm:spPr/>
    </dgm:pt>
    <dgm:pt modelId="{4624A737-C715-48DC-9E7C-B97EC4D8437F}" type="pres">
      <dgm:prSet presAssocID="{7A4DC526-9289-4355-B0A0-367130F2A935}" presName="FourNodes_2" presStyleLbl="node1" presStyleIdx="1" presStyleCnt="4" custScaleX="82983" custScaleY="73249" custLinFactNeighborX="-2914" custLinFactNeighborY="-28320">
        <dgm:presLayoutVars>
          <dgm:bulletEnabled val="1"/>
        </dgm:presLayoutVars>
      </dgm:prSet>
      <dgm:spPr/>
    </dgm:pt>
    <dgm:pt modelId="{FD71B333-BCD0-4974-93CD-24F2C0BC5876}" type="pres">
      <dgm:prSet presAssocID="{7A4DC526-9289-4355-B0A0-367130F2A935}" presName="FourNodes_3" presStyleLbl="node1" presStyleIdx="2" presStyleCnt="4" custScaleX="89670" custScaleY="79798" custLinFactNeighborX="-5648" custLinFactNeighborY="-39433">
        <dgm:presLayoutVars>
          <dgm:bulletEnabled val="1"/>
        </dgm:presLayoutVars>
      </dgm:prSet>
      <dgm:spPr/>
    </dgm:pt>
    <dgm:pt modelId="{B04509C5-EEF0-4E79-97AB-AA4BB841EA8F}" type="pres">
      <dgm:prSet presAssocID="{7A4DC526-9289-4355-B0A0-367130F2A935}" presName="FourNodes_4" presStyleLbl="node1" presStyleIdx="3" presStyleCnt="4" custScaleX="94466" custScaleY="122515" custLinFactNeighborX="-5626" custLinFactNeighborY="-33902">
        <dgm:presLayoutVars>
          <dgm:bulletEnabled val="1"/>
        </dgm:presLayoutVars>
      </dgm:prSet>
      <dgm:spPr/>
    </dgm:pt>
    <dgm:pt modelId="{D174FE39-CE3F-4485-9044-389DBF01F501}" type="pres">
      <dgm:prSet presAssocID="{7A4DC526-9289-4355-B0A0-367130F2A935}" presName="FourConn_1-2" presStyleLbl="fgAccFollowNode1" presStyleIdx="0" presStyleCnt="3" custLinFactNeighborX="-58507" custLinFactNeighborY="-9052">
        <dgm:presLayoutVars>
          <dgm:bulletEnabled val="1"/>
        </dgm:presLayoutVars>
      </dgm:prSet>
      <dgm:spPr>
        <a:solidFill>
          <a:schemeClr val="tx2">
            <a:lumMod val="75000"/>
            <a:alpha val="90000"/>
          </a:schemeClr>
        </a:solidFill>
      </dgm:spPr>
    </dgm:pt>
    <dgm:pt modelId="{6F82BFC5-341D-40B9-B5EB-83BE0413BAFB}" type="pres">
      <dgm:prSet presAssocID="{7A4DC526-9289-4355-B0A0-367130F2A935}" presName="FourConn_2-3" presStyleLbl="fgAccFollowNode1" presStyleIdx="1" presStyleCnt="3" custLinFactNeighborX="-78522" custLinFactNeighborY="-27699">
        <dgm:presLayoutVars>
          <dgm:bulletEnabled val="1"/>
        </dgm:presLayoutVars>
      </dgm:prSet>
      <dgm:spPr/>
    </dgm:pt>
    <dgm:pt modelId="{588BB0DB-633C-47A0-8A3F-DCF2DC26A744}" type="pres">
      <dgm:prSet presAssocID="{7A4DC526-9289-4355-B0A0-367130F2A935}" presName="FourConn_3-4" presStyleLbl="fgAccFollowNode1" presStyleIdx="2" presStyleCnt="3" custLinFactNeighborX="-72186" custLinFactNeighborY="-52483">
        <dgm:presLayoutVars>
          <dgm:bulletEnabled val="1"/>
        </dgm:presLayoutVars>
      </dgm:prSet>
      <dgm:spPr/>
    </dgm:pt>
    <dgm:pt modelId="{AEF11634-1984-4C2E-B9E1-76F4CC50288B}" type="pres">
      <dgm:prSet presAssocID="{7A4DC526-9289-4355-B0A0-367130F2A935}" presName="FourNodes_1_text" presStyleLbl="node1" presStyleIdx="3" presStyleCnt="4">
        <dgm:presLayoutVars>
          <dgm:bulletEnabled val="1"/>
        </dgm:presLayoutVars>
      </dgm:prSet>
      <dgm:spPr/>
    </dgm:pt>
    <dgm:pt modelId="{6602B1A8-9610-4384-B245-338299F55057}" type="pres">
      <dgm:prSet presAssocID="{7A4DC526-9289-4355-B0A0-367130F2A935}" presName="FourNodes_2_text" presStyleLbl="node1" presStyleIdx="3" presStyleCnt="4">
        <dgm:presLayoutVars>
          <dgm:bulletEnabled val="1"/>
        </dgm:presLayoutVars>
      </dgm:prSet>
      <dgm:spPr/>
    </dgm:pt>
    <dgm:pt modelId="{A1235914-1601-4CCB-BBE5-E4D87EF4F8CC}" type="pres">
      <dgm:prSet presAssocID="{7A4DC526-9289-4355-B0A0-367130F2A935}" presName="FourNodes_3_text" presStyleLbl="node1" presStyleIdx="3" presStyleCnt="4">
        <dgm:presLayoutVars>
          <dgm:bulletEnabled val="1"/>
        </dgm:presLayoutVars>
      </dgm:prSet>
      <dgm:spPr/>
    </dgm:pt>
    <dgm:pt modelId="{49EEA436-6415-4A79-87BA-4E9BFB761FC8}" type="pres">
      <dgm:prSet presAssocID="{7A4DC526-9289-4355-B0A0-367130F2A935}" presName="FourNodes_4_text" presStyleLbl="node1" presStyleIdx="3" presStyleCnt="4">
        <dgm:presLayoutVars>
          <dgm:bulletEnabled val="1"/>
        </dgm:presLayoutVars>
      </dgm:prSet>
      <dgm:spPr/>
    </dgm:pt>
  </dgm:ptLst>
  <dgm:cxnLst>
    <dgm:cxn modelId="{0A0D0405-FC40-4D08-883D-1BC56759ACA3}" type="presOf" srcId="{41ADB8E6-2CC7-4754-889C-5DDDE1F2FA91}" destId="{4624A737-C715-48DC-9E7C-B97EC4D8437F}" srcOrd="0" destOrd="0" presId="urn:microsoft.com/office/officeart/2005/8/layout/vProcess5"/>
    <dgm:cxn modelId="{35729928-BFAF-44C6-A7EF-8C027E5941AE}" type="presOf" srcId="{7A4DC526-9289-4355-B0A0-367130F2A935}" destId="{DAC7379B-A47F-4F30-B9E7-47FB7452DC33}" srcOrd="0" destOrd="0" presId="urn:microsoft.com/office/officeart/2005/8/layout/vProcess5"/>
    <dgm:cxn modelId="{D72F6B2C-2FCB-40F3-B850-A11D7BC61C30}" type="presOf" srcId="{D4DBDE17-CFFB-431C-96B3-462D60FAD59E}" destId="{588BB0DB-633C-47A0-8A3F-DCF2DC26A744}" srcOrd="0" destOrd="0" presId="urn:microsoft.com/office/officeart/2005/8/layout/vProcess5"/>
    <dgm:cxn modelId="{39B74B40-F4C2-47C6-BF8F-1792F28B340A}" type="presOf" srcId="{363C2B8A-FD14-416A-869B-6A1B98AA9ECC}" destId="{B04509C5-EEF0-4E79-97AB-AA4BB841EA8F}" srcOrd="0" destOrd="0" presId="urn:microsoft.com/office/officeart/2005/8/layout/vProcess5"/>
    <dgm:cxn modelId="{265D9E5F-F663-40A2-9D56-046B3E2DA077}" srcId="{7A4DC526-9289-4355-B0A0-367130F2A935}" destId="{41ADB8E6-2CC7-4754-889C-5DDDE1F2FA91}" srcOrd="1" destOrd="0" parTransId="{D875E80B-2C69-4B32-ABCC-ADA86DF74E76}" sibTransId="{065D16DF-2FA1-4162-AAF8-B68BC8E24293}"/>
    <dgm:cxn modelId="{4310A861-1C84-406A-B656-B2CB8C59B273}" type="presOf" srcId="{07EB21F4-3DF5-48BD-B6CF-BD861099E5F1}" destId="{FD71B333-BCD0-4974-93CD-24F2C0BC5876}" srcOrd="0" destOrd="0" presId="urn:microsoft.com/office/officeart/2005/8/layout/vProcess5"/>
    <dgm:cxn modelId="{97CA0D43-C0E3-4D04-B7B0-17EABCBF60EC}" type="presOf" srcId="{41ADB8E6-2CC7-4754-889C-5DDDE1F2FA91}" destId="{6602B1A8-9610-4384-B245-338299F55057}" srcOrd="1" destOrd="0" presId="urn:microsoft.com/office/officeart/2005/8/layout/vProcess5"/>
    <dgm:cxn modelId="{8E5C6B68-EA31-4767-9F5D-BAF7E57343F7}" srcId="{7A4DC526-9289-4355-B0A0-367130F2A935}" destId="{363C2B8A-FD14-416A-869B-6A1B98AA9ECC}" srcOrd="3" destOrd="0" parTransId="{92D487F0-3DFF-4FC7-A61E-FA12A7846DC5}" sibTransId="{E587AF2D-63BB-4A99-B41E-DB3A2F93BD2C}"/>
    <dgm:cxn modelId="{EB42518C-FB96-497E-9AF5-31D8006733FF}" type="presOf" srcId="{209886CD-AB21-4DF6-961B-38F824D7E609}" destId="{8BBCF2CE-932E-4F91-B2A9-B1663885DC80}" srcOrd="0" destOrd="0" presId="urn:microsoft.com/office/officeart/2005/8/layout/vProcess5"/>
    <dgm:cxn modelId="{C5CAE79F-B3C6-4EE0-8ECA-37B61FEE15C4}" type="presOf" srcId="{065D16DF-2FA1-4162-AAF8-B68BC8E24293}" destId="{6F82BFC5-341D-40B9-B5EB-83BE0413BAFB}" srcOrd="0" destOrd="0" presId="urn:microsoft.com/office/officeart/2005/8/layout/vProcess5"/>
    <dgm:cxn modelId="{1E3889A0-FF82-4AE0-8600-1B619191B8D4}" srcId="{7A4DC526-9289-4355-B0A0-367130F2A935}" destId="{07EB21F4-3DF5-48BD-B6CF-BD861099E5F1}" srcOrd="2" destOrd="0" parTransId="{FB5E1728-0EF6-419E-847A-11E0030918DC}" sibTransId="{D4DBDE17-CFFB-431C-96B3-462D60FAD59E}"/>
    <dgm:cxn modelId="{5A2A65A1-E93F-48B3-BB89-691829DAEE32}" type="presOf" srcId="{363C2B8A-FD14-416A-869B-6A1B98AA9ECC}" destId="{49EEA436-6415-4A79-87BA-4E9BFB761FC8}" srcOrd="1" destOrd="0" presId="urn:microsoft.com/office/officeart/2005/8/layout/vProcess5"/>
    <dgm:cxn modelId="{3217EBAC-715A-4EB7-96B3-5AF1E6EB2507}" type="presOf" srcId="{B9C9CA49-ED43-434C-BCE4-50D5E143E0EF}" destId="{D174FE39-CE3F-4485-9044-389DBF01F501}" srcOrd="0" destOrd="0" presId="urn:microsoft.com/office/officeart/2005/8/layout/vProcess5"/>
    <dgm:cxn modelId="{CF7806CF-69C3-4041-805F-54D1288D9F79}" type="presOf" srcId="{209886CD-AB21-4DF6-961B-38F824D7E609}" destId="{AEF11634-1984-4C2E-B9E1-76F4CC50288B}" srcOrd="1" destOrd="0" presId="urn:microsoft.com/office/officeart/2005/8/layout/vProcess5"/>
    <dgm:cxn modelId="{7A44EAF5-C1B5-49D6-BCD8-2F0DCEDE8A54}" type="presOf" srcId="{07EB21F4-3DF5-48BD-B6CF-BD861099E5F1}" destId="{A1235914-1601-4CCB-BBE5-E4D87EF4F8CC}" srcOrd="1" destOrd="0" presId="urn:microsoft.com/office/officeart/2005/8/layout/vProcess5"/>
    <dgm:cxn modelId="{047066F6-F747-440D-B368-4521FFAAD89F}" srcId="{7A4DC526-9289-4355-B0A0-367130F2A935}" destId="{209886CD-AB21-4DF6-961B-38F824D7E609}" srcOrd="0" destOrd="0" parTransId="{75F2FF13-4782-4144-96B9-E0FF1FA456F1}" sibTransId="{B9C9CA49-ED43-434C-BCE4-50D5E143E0EF}"/>
    <dgm:cxn modelId="{F9DD5C58-2B76-4586-8683-17212B84C69F}" type="presParOf" srcId="{DAC7379B-A47F-4F30-B9E7-47FB7452DC33}" destId="{9FE8D017-5E97-4198-A0EB-0F5E1AE744DC}" srcOrd="0" destOrd="0" presId="urn:microsoft.com/office/officeart/2005/8/layout/vProcess5"/>
    <dgm:cxn modelId="{EE797196-CAD2-4426-91FD-5AFE784C35E4}" type="presParOf" srcId="{DAC7379B-A47F-4F30-B9E7-47FB7452DC33}" destId="{8BBCF2CE-932E-4F91-B2A9-B1663885DC80}" srcOrd="1" destOrd="0" presId="urn:microsoft.com/office/officeart/2005/8/layout/vProcess5"/>
    <dgm:cxn modelId="{C064B6FD-2AA4-44E1-92A6-FAF52B2BF485}" type="presParOf" srcId="{DAC7379B-A47F-4F30-B9E7-47FB7452DC33}" destId="{4624A737-C715-48DC-9E7C-B97EC4D8437F}" srcOrd="2" destOrd="0" presId="urn:microsoft.com/office/officeart/2005/8/layout/vProcess5"/>
    <dgm:cxn modelId="{AEEB92B4-A878-4595-9234-38354F7314BD}" type="presParOf" srcId="{DAC7379B-A47F-4F30-B9E7-47FB7452DC33}" destId="{FD71B333-BCD0-4974-93CD-24F2C0BC5876}" srcOrd="3" destOrd="0" presId="urn:microsoft.com/office/officeart/2005/8/layout/vProcess5"/>
    <dgm:cxn modelId="{BC9DAA22-9E4C-4AF0-8FF0-415D7CCD0954}" type="presParOf" srcId="{DAC7379B-A47F-4F30-B9E7-47FB7452DC33}" destId="{B04509C5-EEF0-4E79-97AB-AA4BB841EA8F}" srcOrd="4" destOrd="0" presId="urn:microsoft.com/office/officeart/2005/8/layout/vProcess5"/>
    <dgm:cxn modelId="{24B066E9-70E8-4AE0-9C35-FF02D8B28AE3}" type="presParOf" srcId="{DAC7379B-A47F-4F30-B9E7-47FB7452DC33}" destId="{D174FE39-CE3F-4485-9044-389DBF01F501}" srcOrd="5" destOrd="0" presId="urn:microsoft.com/office/officeart/2005/8/layout/vProcess5"/>
    <dgm:cxn modelId="{BBD342B5-632C-4DFC-BE75-2BBCB6033ABF}" type="presParOf" srcId="{DAC7379B-A47F-4F30-B9E7-47FB7452DC33}" destId="{6F82BFC5-341D-40B9-B5EB-83BE0413BAFB}" srcOrd="6" destOrd="0" presId="urn:microsoft.com/office/officeart/2005/8/layout/vProcess5"/>
    <dgm:cxn modelId="{F1FDCFFA-1862-4572-BF02-B1232BFA904C}" type="presParOf" srcId="{DAC7379B-A47F-4F30-B9E7-47FB7452DC33}" destId="{588BB0DB-633C-47A0-8A3F-DCF2DC26A744}" srcOrd="7" destOrd="0" presId="urn:microsoft.com/office/officeart/2005/8/layout/vProcess5"/>
    <dgm:cxn modelId="{09F46D71-07E1-48FD-A764-B823C66CF368}" type="presParOf" srcId="{DAC7379B-A47F-4F30-B9E7-47FB7452DC33}" destId="{AEF11634-1984-4C2E-B9E1-76F4CC50288B}" srcOrd="8" destOrd="0" presId="urn:microsoft.com/office/officeart/2005/8/layout/vProcess5"/>
    <dgm:cxn modelId="{D5CF3AA1-331A-4B9C-B013-1DFB673E2E92}" type="presParOf" srcId="{DAC7379B-A47F-4F30-B9E7-47FB7452DC33}" destId="{6602B1A8-9610-4384-B245-338299F55057}" srcOrd="9" destOrd="0" presId="urn:microsoft.com/office/officeart/2005/8/layout/vProcess5"/>
    <dgm:cxn modelId="{9798650E-B281-44BC-B6B9-3F364B548288}" type="presParOf" srcId="{DAC7379B-A47F-4F30-B9E7-47FB7452DC33}" destId="{A1235914-1601-4CCB-BBE5-E4D87EF4F8CC}" srcOrd="10" destOrd="0" presId="urn:microsoft.com/office/officeart/2005/8/layout/vProcess5"/>
    <dgm:cxn modelId="{0536B9D5-4869-4C7B-ACAA-3C1E4CD74E10}" type="presParOf" srcId="{DAC7379B-A47F-4F30-B9E7-47FB7452DC33}" destId="{49EEA436-6415-4A79-87BA-4E9BFB761FC8}" srcOrd="11" destOrd="0" presId="urn:microsoft.com/office/officeart/2005/8/layout/vProcess5"/>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80A0C99-9FBA-46C9-931E-85782339A4F4}"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l-GR"/>
        </a:p>
      </dgm:t>
    </dgm:pt>
    <dgm:pt modelId="{1584BDC2-2EAE-4F88-8CD9-9DED729BD537}">
      <dgm:prSet custT="1"/>
      <dgm:spPr/>
      <dgm:t>
        <a:bodyPr/>
        <a:lstStyle/>
        <a:p>
          <a:pPr rtl="0"/>
          <a:r>
            <a:rPr lang="en-GB" sz="2400" dirty="0">
              <a:latin typeface="Times New Roman" pitchFamily="18" charset="0"/>
              <a:cs typeface="Times New Roman" pitchFamily="18" charset="0"/>
            </a:rPr>
            <a:t>This study </a:t>
          </a:r>
          <a:r>
            <a:rPr lang="en-GB" sz="2400" dirty="0">
              <a:solidFill>
                <a:schemeClr val="accent6">
                  <a:lumMod val="60000"/>
                  <a:lumOff val="40000"/>
                </a:schemeClr>
              </a:solidFill>
              <a:latin typeface="Times New Roman" pitchFamily="18" charset="0"/>
              <a:cs typeface="Times New Roman" pitchFamily="18" charset="0"/>
            </a:rPr>
            <a:t>empirically</a:t>
          </a:r>
          <a:r>
            <a:rPr lang="en-US" sz="2400" dirty="0">
              <a:solidFill>
                <a:schemeClr val="accent6">
                  <a:lumMod val="60000"/>
                  <a:lumOff val="40000"/>
                </a:schemeClr>
              </a:solidFill>
              <a:latin typeface="Times New Roman" pitchFamily="18" charset="0"/>
              <a:cs typeface="Times New Roman" pitchFamily="18" charset="0"/>
            </a:rPr>
            <a:t> validates a theoretical model </a:t>
          </a:r>
          <a:r>
            <a:rPr lang="en-US" sz="2400" dirty="0">
              <a:latin typeface="Times New Roman" pitchFamily="18" charset="0"/>
              <a:cs typeface="Times New Roman" pitchFamily="18" charset="0"/>
            </a:rPr>
            <a:t>with the company innovation dimensions at its center.</a:t>
          </a:r>
          <a:r>
            <a:rPr lang="en-GB" sz="2400" dirty="0">
              <a:latin typeface="Times New Roman" pitchFamily="18" charset="0"/>
              <a:cs typeface="Times New Roman" pitchFamily="18" charset="0"/>
            </a:rPr>
            <a:t> </a:t>
          </a:r>
          <a:endParaRPr lang="el-GR" sz="2400" dirty="0">
            <a:latin typeface="Times New Roman" pitchFamily="18" charset="0"/>
            <a:cs typeface="Times New Roman" pitchFamily="18" charset="0"/>
          </a:endParaRPr>
        </a:p>
      </dgm:t>
    </dgm:pt>
    <dgm:pt modelId="{58446547-B59D-4D56-B0DD-25F5DA9367BE}" type="parTrans" cxnId="{5C3FEAE3-AC63-4196-8074-033526546F7D}">
      <dgm:prSet/>
      <dgm:spPr/>
      <dgm:t>
        <a:bodyPr/>
        <a:lstStyle/>
        <a:p>
          <a:endParaRPr lang="el-GR"/>
        </a:p>
      </dgm:t>
    </dgm:pt>
    <dgm:pt modelId="{6E845F5C-E231-49FB-88C1-2AB8ED5A33C4}" type="sibTrans" cxnId="{5C3FEAE3-AC63-4196-8074-033526546F7D}">
      <dgm:prSet/>
      <dgm:spPr/>
      <dgm:t>
        <a:bodyPr/>
        <a:lstStyle/>
        <a:p>
          <a:endParaRPr lang="el-GR"/>
        </a:p>
      </dgm:t>
    </dgm:pt>
    <dgm:pt modelId="{75B7F999-F75E-45B5-8177-00FE95827AE3}">
      <dgm:prSet custT="1"/>
      <dgm:spPr/>
      <dgm:t>
        <a:bodyPr/>
        <a:lstStyle/>
        <a:p>
          <a:pPr algn="ctr" rtl="0"/>
          <a:r>
            <a:rPr lang="en-US" sz="2400" dirty="0">
              <a:latin typeface="Times New Roman" pitchFamily="18" charset="0"/>
              <a:cs typeface="Times New Roman" pitchFamily="18" charset="0"/>
            </a:rPr>
            <a:t>The study supports the significant </a:t>
          </a:r>
          <a:r>
            <a:rPr lang="en-US" sz="2400" dirty="0">
              <a:solidFill>
                <a:schemeClr val="accent6">
                  <a:lumMod val="60000"/>
                  <a:lumOff val="40000"/>
                </a:schemeClr>
              </a:solidFill>
              <a:latin typeface="Times New Roman" pitchFamily="18" charset="0"/>
              <a:cs typeface="Times New Roman" pitchFamily="18" charset="0"/>
            </a:rPr>
            <a:t>contribution of both 'quality practices of top management' and 'process quality management' to company innovation </a:t>
          </a:r>
          <a:r>
            <a:rPr lang="en-US" sz="2400" dirty="0">
              <a:latin typeface="Times New Roman" pitchFamily="18" charset="0"/>
              <a:cs typeface="Times New Roman" pitchFamily="18" charset="0"/>
            </a:rPr>
            <a:t>dimensions, namely 'product and process innovation'. </a:t>
          </a:r>
          <a:endParaRPr lang="el-GR" sz="2400" dirty="0">
            <a:latin typeface="Times New Roman" pitchFamily="18" charset="0"/>
            <a:cs typeface="Times New Roman" pitchFamily="18" charset="0"/>
          </a:endParaRPr>
        </a:p>
      </dgm:t>
    </dgm:pt>
    <dgm:pt modelId="{9014E84E-C904-4987-A82E-3E16B30B8009}" type="parTrans" cxnId="{E68F0B01-1514-401A-ADF9-B83EC837AAEF}">
      <dgm:prSet/>
      <dgm:spPr/>
      <dgm:t>
        <a:bodyPr/>
        <a:lstStyle/>
        <a:p>
          <a:endParaRPr lang="el-GR"/>
        </a:p>
      </dgm:t>
    </dgm:pt>
    <dgm:pt modelId="{233A4655-0134-49BB-9DC2-0C422BC2E8FD}" type="sibTrans" cxnId="{E68F0B01-1514-401A-ADF9-B83EC837AAEF}">
      <dgm:prSet/>
      <dgm:spPr/>
      <dgm:t>
        <a:bodyPr/>
        <a:lstStyle/>
        <a:p>
          <a:endParaRPr lang="el-GR"/>
        </a:p>
      </dgm:t>
    </dgm:pt>
    <dgm:pt modelId="{B5D26D92-964D-49CF-963E-2E755F885F37}">
      <dgm:prSet custT="1"/>
      <dgm:spPr/>
      <dgm:t>
        <a:bodyPr/>
        <a:lstStyle/>
        <a:p>
          <a:pPr algn="ctr" rtl="0"/>
          <a:r>
            <a:rPr lang="en-US" sz="2400" dirty="0">
              <a:latin typeface="Times New Roman" pitchFamily="18" charset="0"/>
              <a:cs typeface="Times New Roman" pitchFamily="18" charset="0"/>
            </a:rPr>
            <a:t>     </a:t>
          </a:r>
          <a:r>
            <a:rPr lang="en-US" sz="2400" dirty="0">
              <a:solidFill>
                <a:schemeClr val="accent6">
                  <a:lumMod val="60000"/>
                  <a:lumOff val="40000"/>
                </a:schemeClr>
              </a:solidFill>
              <a:latin typeface="Times New Roman" pitchFamily="18" charset="0"/>
              <a:cs typeface="Times New Roman" pitchFamily="18" charset="0"/>
            </a:rPr>
            <a:t>‘Product innovation' is primarily influenced by 'quality practices of top management', while 'process innovation' is primarily influenced by 'process quality management</a:t>
          </a:r>
          <a:r>
            <a:rPr lang="en-US" sz="2400" dirty="0">
              <a:latin typeface="Times New Roman" pitchFamily="18" charset="0"/>
              <a:cs typeface="Times New Roman" pitchFamily="18" charset="0"/>
            </a:rPr>
            <a:t>'. </a:t>
          </a:r>
          <a:endParaRPr lang="el-GR" sz="2400" dirty="0">
            <a:latin typeface="Times New Roman" pitchFamily="18" charset="0"/>
            <a:cs typeface="Times New Roman" pitchFamily="18" charset="0"/>
          </a:endParaRPr>
        </a:p>
      </dgm:t>
    </dgm:pt>
    <dgm:pt modelId="{80431F8E-D1A8-41EF-B61A-AF230DA8C4A2}" type="parTrans" cxnId="{14A053B5-96EF-4B19-89BD-D5265E73D9F4}">
      <dgm:prSet/>
      <dgm:spPr/>
      <dgm:t>
        <a:bodyPr/>
        <a:lstStyle/>
        <a:p>
          <a:endParaRPr lang="el-GR"/>
        </a:p>
      </dgm:t>
    </dgm:pt>
    <dgm:pt modelId="{01554389-36A5-4A52-AAFF-07F8D7EBF44A}" type="sibTrans" cxnId="{14A053B5-96EF-4B19-89BD-D5265E73D9F4}">
      <dgm:prSet/>
      <dgm:spPr/>
      <dgm:t>
        <a:bodyPr/>
        <a:lstStyle/>
        <a:p>
          <a:endParaRPr lang="el-GR"/>
        </a:p>
      </dgm:t>
    </dgm:pt>
    <dgm:pt modelId="{773903D9-3DDA-4745-AF24-47D550521078}">
      <dgm:prSet custT="1"/>
      <dgm:spPr/>
      <dgm:t>
        <a:bodyPr/>
        <a:lstStyle/>
        <a:p>
          <a:pPr rtl="0"/>
          <a:r>
            <a:rPr lang="en-US" sz="2400" dirty="0">
              <a:solidFill>
                <a:schemeClr val="accent6">
                  <a:lumMod val="60000"/>
                  <a:lumOff val="40000"/>
                </a:schemeClr>
              </a:solidFill>
              <a:latin typeface="Times New Roman" pitchFamily="18" charset="0"/>
              <a:cs typeface="Times New Roman" pitchFamily="18" charset="0"/>
            </a:rPr>
            <a:t>Company innovation dimensions</a:t>
          </a:r>
          <a:r>
            <a:rPr lang="en-US" sz="2400" dirty="0">
              <a:latin typeface="Times New Roman" pitchFamily="18" charset="0"/>
              <a:cs typeface="Times New Roman" pitchFamily="18" charset="0"/>
            </a:rPr>
            <a:t>, and especially the adoption of </a:t>
          </a:r>
          <a:r>
            <a:rPr lang="en-US" sz="2400" dirty="0">
              <a:solidFill>
                <a:schemeClr val="accent6">
                  <a:lumMod val="60000"/>
                  <a:lumOff val="40000"/>
                </a:schemeClr>
              </a:solidFill>
              <a:latin typeface="Times New Roman" pitchFamily="18" charset="0"/>
              <a:cs typeface="Times New Roman" pitchFamily="18" charset="0"/>
            </a:rPr>
            <a:t>'process innovation', significantly influence a company's overall 'market performance</a:t>
          </a:r>
          <a:r>
            <a:rPr lang="en-US" sz="2400" dirty="0">
              <a:latin typeface="Times New Roman" pitchFamily="18" charset="0"/>
              <a:cs typeface="Times New Roman" pitchFamily="18" charset="0"/>
            </a:rPr>
            <a:t>'. </a:t>
          </a:r>
          <a:endParaRPr lang="el-GR" sz="2400" dirty="0">
            <a:latin typeface="Times New Roman" pitchFamily="18" charset="0"/>
            <a:cs typeface="Times New Roman" pitchFamily="18" charset="0"/>
          </a:endParaRPr>
        </a:p>
      </dgm:t>
    </dgm:pt>
    <dgm:pt modelId="{31E9EE9B-FE3E-4668-A5BA-2377B03E38E3}" type="parTrans" cxnId="{024DB319-19AD-493E-909B-1B152C7CB7CF}">
      <dgm:prSet/>
      <dgm:spPr/>
      <dgm:t>
        <a:bodyPr/>
        <a:lstStyle/>
        <a:p>
          <a:endParaRPr lang="el-GR"/>
        </a:p>
      </dgm:t>
    </dgm:pt>
    <dgm:pt modelId="{013E1BBC-5B5F-4C82-BD00-69D39DFB9288}" type="sibTrans" cxnId="{024DB319-19AD-493E-909B-1B152C7CB7CF}">
      <dgm:prSet/>
      <dgm:spPr/>
      <dgm:t>
        <a:bodyPr/>
        <a:lstStyle/>
        <a:p>
          <a:endParaRPr lang="el-GR"/>
        </a:p>
      </dgm:t>
    </dgm:pt>
    <dgm:pt modelId="{04EE0A8B-DC86-476A-9CF9-32078E1527AF}" type="pres">
      <dgm:prSet presAssocID="{680A0C99-9FBA-46C9-931E-85782339A4F4}" presName="linearFlow" presStyleCnt="0">
        <dgm:presLayoutVars>
          <dgm:dir/>
          <dgm:resizeHandles val="exact"/>
        </dgm:presLayoutVars>
      </dgm:prSet>
      <dgm:spPr/>
    </dgm:pt>
    <dgm:pt modelId="{53047E66-714D-4C35-96F3-3CFCDA50BD3C}" type="pres">
      <dgm:prSet presAssocID="{1584BDC2-2EAE-4F88-8CD9-9DED729BD537}" presName="composite" presStyleCnt="0"/>
      <dgm:spPr/>
    </dgm:pt>
    <dgm:pt modelId="{AEF12E0F-849B-4E3B-B748-B41DCBF60DE9}" type="pres">
      <dgm:prSet presAssocID="{1584BDC2-2EAE-4F88-8CD9-9DED729BD537}" presName="imgShp" presStyleLbl="fgImgPlace1" presStyleIdx="0" presStyleCnt="4" custLinFactNeighborX="-59402" custLinFactNeighborY="54469"/>
      <dgm:spPr>
        <a:blipFill rotWithShape="0">
          <a:blip xmlns:r="http://schemas.openxmlformats.org/officeDocument/2006/relationships" r:embed="rId1"/>
          <a:stretch>
            <a:fillRect/>
          </a:stretch>
        </a:blipFill>
      </dgm:spPr>
    </dgm:pt>
    <dgm:pt modelId="{8FEAD342-6490-4459-9E49-8018F2B68725}" type="pres">
      <dgm:prSet presAssocID="{1584BDC2-2EAE-4F88-8CD9-9DED729BD537}" presName="txShp" presStyleLbl="node1" presStyleIdx="0" presStyleCnt="4" custScaleX="143271" custLinFactNeighborX="3552" custLinFactNeighborY="54469">
        <dgm:presLayoutVars>
          <dgm:bulletEnabled val="1"/>
        </dgm:presLayoutVars>
      </dgm:prSet>
      <dgm:spPr/>
    </dgm:pt>
    <dgm:pt modelId="{1E7F9AE6-58B2-4FC2-9B2F-3CF2B611D6D2}" type="pres">
      <dgm:prSet presAssocID="{6E845F5C-E231-49FB-88C1-2AB8ED5A33C4}" presName="spacing" presStyleCnt="0"/>
      <dgm:spPr/>
    </dgm:pt>
    <dgm:pt modelId="{51DED486-612C-4581-A7CD-A29A9A8D6760}" type="pres">
      <dgm:prSet presAssocID="{75B7F999-F75E-45B5-8177-00FE95827AE3}" presName="composite" presStyleCnt="0"/>
      <dgm:spPr/>
    </dgm:pt>
    <dgm:pt modelId="{2EE45C2A-BB82-46DF-8DF5-7C927AC771A4}" type="pres">
      <dgm:prSet presAssocID="{75B7F999-F75E-45B5-8177-00FE95827AE3}" presName="imgShp" presStyleLbl="fgImgPlace1" presStyleIdx="1" presStyleCnt="4" custLinFactNeighborX="-59402" custLinFactNeighborY="37774"/>
      <dgm:spPr>
        <a:blipFill rotWithShape="0">
          <a:blip xmlns:r="http://schemas.openxmlformats.org/officeDocument/2006/relationships" r:embed="rId1"/>
          <a:stretch>
            <a:fillRect/>
          </a:stretch>
        </a:blipFill>
      </dgm:spPr>
    </dgm:pt>
    <dgm:pt modelId="{AB3A1349-E0DD-41EF-9A7B-F500DD5E3BBA}" type="pres">
      <dgm:prSet presAssocID="{75B7F999-F75E-45B5-8177-00FE95827AE3}" presName="txShp" presStyleLbl="node1" presStyleIdx="1" presStyleCnt="4" custScaleX="144472" custLinFactNeighborX="2952" custLinFactNeighborY="37774">
        <dgm:presLayoutVars>
          <dgm:bulletEnabled val="1"/>
        </dgm:presLayoutVars>
      </dgm:prSet>
      <dgm:spPr/>
    </dgm:pt>
    <dgm:pt modelId="{35E4EC49-F88A-4248-A985-6022AEA32020}" type="pres">
      <dgm:prSet presAssocID="{233A4655-0134-49BB-9DC2-0C422BC2E8FD}" presName="spacing" presStyleCnt="0"/>
      <dgm:spPr/>
    </dgm:pt>
    <dgm:pt modelId="{42C45C78-421F-4354-8C7A-462053B05FD4}" type="pres">
      <dgm:prSet presAssocID="{B5D26D92-964D-49CF-963E-2E755F885F37}" presName="composite" presStyleCnt="0"/>
      <dgm:spPr/>
    </dgm:pt>
    <dgm:pt modelId="{2C38FB8D-C5B1-49CA-A948-93C212D69575}" type="pres">
      <dgm:prSet presAssocID="{B5D26D92-964D-49CF-963E-2E755F885F37}" presName="imgShp" presStyleLbl="fgImgPlace1" presStyleIdx="2" presStyleCnt="4" custLinFactNeighborX="-59402" custLinFactNeighborY="26222"/>
      <dgm:spPr>
        <a:blipFill rotWithShape="0">
          <a:blip xmlns:r="http://schemas.openxmlformats.org/officeDocument/2006/relationships" r:embed="rId1"/>
          <a:stretch>
            <a:fillRect/>
          </a:stretch>
        </a:blipFill>
      </dgm:spPr>
    </dgm:pt>
    <dgm:pt modelId="{18240C10-5B14-4102-B352-0B25AFBF8C4C}" type="pres">
      <dgm:prSet presAssocID="{B5D26D92-964D-49CF-963E-2E755F885F37}" presName="txShp" presStyleLbl="node1" presStyleIdx="2" presStyleCnt="4" custScaleX="149886" custLinFactNeighborX="245" custLinFactNeighborY="21079">
        <dgm:presLayoutVars>
          <dgm:bulletEnabled val="1"/>
        </dgm:presLayoutVars>
      </dgm:prSet>
      <dgm:spPr/>
    </dgm:pt>
    <dgm:pt modelId="{91EB6D4D-33B5-4038-AB15-C7EB0CDD465F}" type="pres">
      <dgm:prSet presAssocID="{01554389-36A5-4A52-AAFF-07F8D7EBF44A}" presName="spacing" presStyleCnt="0"/>
      <dgm:spPr/>
    </dgm:pt>
    <dgm:pt modelId="{DE94791D-347E-469B-84F1-126F7307BD4E}" type="pres">
      <dgm:prSet presAssocID="{773903D9-3DDA-4745-AF24-47D550521078}" presName="composite" presStyleCnt="0"/>
      <dgm:spPr/>
    </dgm:pt>
    <dgm:pt modelId="{B2E6713A-CC4D-4D46-A840-AECE740014FD}" type="pres">
      <dgm:prSet presAssocID="{773903D9-3DDA-4745-AF24-47D550521078}" presName="imgShp" presStyleLbl="fgImgPlace1" presStyleIdx="3" presStyleCnt="4" custLinFactNeighborX="-76890" custLinFactNeighborY="126"/>
      <dgm:spPr>
        <a:blipFill rotWithShape="0">
          <a:blip xmlns:r="http://schemas.openxmlformats.org/officeDocument/2006/relationships" r:embed="rId1"/>
          <a:stretch>
            <a:fillRect/>
          </a:stretch>
        </a:blipFill>
      </dgm:spPr>
    </dgm:pt>
    <dgm:pt modelId="{68CBE2D6-99AE-4153-AE62-C2AE30426937}" type="pres">
      <dgm:prSet presAssocID="{773903D9-3DDA-4745-AF24-47D550521078}" presName="txShp" presStyleLbl="node1" presStyleIdx="3" presStyleCnt="4" custScaleX="140451" custLinFactNeighborX="4962" custLinFactNeighborY="153">
        <dgm:presLayoutVars>
          <dgm:bulletEnabled val="1"/>
        </dgm:presLayoutVars>
      </dgm:prSet>
      <dgm:spPr/>
    </dgm:pt>
  </dgm:ptLst>
  <dgm:cxnLst>
    <dgm:cxn modelId="{E68F0B01-1514-401A-ADF9-B83EC837AAEF}" srcId="{680A0C99-9FBA-46C9-931E-85782339A4F4}" destId="{75B7F999-F75E-45B5-8177-00FE95827AE3}" srcOrd="1" destOrd="0" parTransId="{9014E84E-C904-4987-A82E-3E16B30B8009}" sibTransId="{233A4655-0134-49BB-9DC2-0C422BC2E8FD}"/>
    <dgm:cxn modelId="{024DB319-19AD-493E-909B-1B152C7CB7CF}" srcId="{680A0C99-9FBA-46C9-931E-85782339A4F4}" destId="{773903D9-3DDA-4745-AF24-47D550521078}" srcOrd="3" destOrd="0" parTransId="{31E9EE9B-FE3E-4668-A5BA-2377B03E38E3}" sibTransId="{013E1BBC-5B5F-4C82-BD00-69D39DFB9288}"/>
    <dgm:cxn modelId="{6E964B4C-81F5-4B38-AC55-E374DD7FF97A}" type="presOf" srcId="{75B7F999-F75E-45B5-8177-00FE95827AE3}" destId="{AB3A1349-E0DD-41EF-9A7B-F500DD5E3BBA}" srcOrd="0" destOrd="0" presId="urn:microsoft.com/office/officeart/2005/8/layout/vList3"/>
    <dgm:cxn modelId="{8072A4A1-BEEC-45F9-A0A2-2941CA764A70}" type="presOf" srcId="{1584BDC2-2EAE-4F88-8CD9-9DED729BD537}" destId="{8FEAD342-6490-4459-9E49-8018F2B68725}" srcOrd="0" destOrd="0" presId="urn:microsoft.com/office/officeart/2005/8/layout/vList3"/>
    <dgm:cxn modelId="{14A053B5-96EF-4B19-89BD-D5265E73D9F4}" srcId="{680A0C99-9FBA-46C9-931E-85782339A4F4}" destId="{B5D26D92-964D-49CF-963E-2E755F885F37}" srcOrd="2" destOrd="0" parTransId="{80431F8E-D1A8-41EF-B61A-AF230DA8C4A2}" sibTransId="{01554389-36A5-4A52-AAFF-07F8D7EBF44A}"/>
    <dgm:cxn modelId="{580750C5-CE15-4015-9BA2-018E133B1CC9}" type="presOf" srcId="{680A0C99-9FBA-46C9-931E-85782339A4F4}" destId="{04EE0A8B-DC86-476A-9CF9-32078E1527AF}" srcOrd="0" destOrd="0" presId="urn:microsoft.com/office/officeart/2005/8/layout/vList3"/>
    <dgm:cxn modelId="{639E93C7-C76E-4CC6-A711-43847BCAAD79}" type="presOf" srcId="{B5D26D92-964D-49CF-963E-2E755F885F37}" destId="{18240C10-5B14-4102-B352-0B25AFBF8C4C}" srcOrd="0" destOrd="0" presId="urn:microsoft.com/office/officeart/2005/8/layout/vList3"/>
    <dgm:cxn modelId="{0CEEE5DC-1DDA-4F42-B192-FDCF8F3FEEB6}" type="presOf" srcId="{773903D9-3DDA-4745-AF24-47D550521078}" destId="{68CBE2D6-99AE-4153-AE62-C2AE30426937}" srcOrd="0" destOrd="0" presId="urn:microsoft.com/office/officeart/2005/8/layout/vList3"/>
    <dgm:cxn modelId="{5C3FEAE3-AC63-4196-8074-033526546F7D}" srcId="{680A0C99-9FBA-46C9-931E-85782339A4F4}" destId="{1584BDC2-2EAE-4F88-8CD9-9DED729BD537}" srcOrd="0" destOrd="0" parTransId="{58446547-B59D-4D56-B0DD-25F5DA9367BE}" sibTransId="{6E845F5C-E231-49FB-88C1-2AB8ED5A33C4}"/>
    <dgm:cxn modelId="{23F3C97C-0FB7-4B5D-A138-56FE60568CC7}" type="presParOf" srcId="{04EE0A8B-DC86-476A-9CF9-32078E1527AF}" destId="{53047E66-714D-4C35-96F3-3CFCDA50BD3C}" srcOrd="0" destOrd="0" presId="urn:microsoft.com/office/officeart/2005/8/layout/vList3"/>
    <dgm:cxn modelId="{69FB570A-DC59-4606-9E52-4739D41C326E}" type="presParOf" srcId="{53047E66-714D-4C35-96F3-3CFCDA50BD3C}" destId="{AEF12E0F-849B-4E3B-B748-B41DCBF60DE9}" srcOrd="0" destOrd="0" presId="urn:microsoft.com/office/officeart/2005/8/layout/vList3"/>
    <dgm:cxn modelId="{A67C15C0-8B67-4CF6-A0EC-1581FEC5211E}" type="presParOf" srcId="{53047E66-714D-4C35-96F3-3CFCDA50BD3C}" destId="{8FEAD342-6490-4459-9E49-8018F2B68725}" srcOrd="1" destOrd="0" presId="urn:microsoft.com/office/officeart/2005/8/layout/vList3"/>
    <dgm:cxn modelId="{D7099D93-50E6-4BB0-BD7A-E267CD1CAC01}" type="presParOf" srcId="{04EE0A8B-DC86-476A-9CF9-32078E1527AF}" destId="{1E7F9AE6-58B2-4FC2-9B2F-3CF2B611D6D2}" srcOrd="1" destOrd="0" presId="urn:microsoft.com/office/officeart/2005/8/layout/vList3"/>
    <dgm:cxn modelId="{AAA78B46-53D9-487E-A325-744EB435061F}" type="presParOf" srcId="{04EE0A8B-DC86-476A-9CF9-32078E1527AF}" destId="{51DED486-612C-4581-A7CD-A29A9A8D6760}" srcOrd="2" destOrd="0" presId="urn:microsoft.com/office/officeart/2005/8/layout/vList3"/>
    <dgm:cxn modelId="{AA2848F4-0CBB-4EC0-98C9-C68E01747DD4}" type="presParOf" srcId="{51DED486-612C-4581-A7CD-A29A9A8D6760}" destId="{2EE45C2A-BB82-46DF-8DF5-7C927AC771A4}" srcOrd="0" destOrd="0" presId="urn:microsoft.com/office/officeart/2005/8/layout/vList3"/>
    <dgm:cxn modelId="{1914589A-6063-4A57-AAB1-F2047BDDEAE6}" type="presParOf" srcId="{51DED486-612C-4581-A7CD-A29A9A8D6760}" destId="{AB3A1349-E0DD-41EF-9A7B-F500DD5E3BBA}" srcOrd="1" destOrd="0" presId="urn:microsoft.com/office/officeart/2005/8/layout/vList3"/>
    <dgm:cxn modelId="{BC85225F-52C2-4B59-B37D-A412E1A4A167}" type="presParOf" srcId="{04EE0A8B-DC86-476A-9CF9-32078E1527AF}" destId="{35E4EC49-F88A-4248-A985-6022AEA32020}" srcOrd="3" destOrd="0" presId="urn:microsoft.com/office/officeart/2005/8/layout/vList3"/>
    <dgm:cxn modelId="{9CE93C45-D628-46D4-9E48-B8EB5E99AFA8}" type="presParOf" srcId="{04EE0A8B-DC86-476A-9CF9-32078E1527AF}" destId="{42C45C78-421F-4354-8C7A-462053B05FD4}" srcOrd="4" destOrd="0" presId="urn:microsoft.com/office/officeart/2005/8/layout/vList3"/>
    <dgm:cxn modelId="{4D651B9C-0AB5-419C-990C-AD223FCDBAF0}" type="presParOf" srcId="{42C45C78-421F-4354-8C7A-462053B05FD4}" destId="{2C38FB8D-C5B1-49CA-A948-93C212D69575}" srcOrd="0" destOrd="0" presId="urn:microsoft.com/office/officeart/2005/8/layout/vList3"/>
    <dgm:cxn modelId="{267D863D-0E5A-4975-B458-2DFAA2249321}" type="presParOf" srcId="{42C45C78-421F-4354-8C7A-462053B05FD4}" destId="{18240C10-5B14-4102-B352-0B25AFBF8C4C}" srcOrd="1" destOrd="0" presId="urn:microsoft.com/office/officeart/2005/8/layout/vList3"/>
    <dgm:cxn modelId="{E9BC2CF4-A6CE-46DB-A195-824ED2DDEE53}" type="presParOf" srcId="{04EE0A8B-DC86-476A-9CF9-32078E1527AF}" destId="{91EB6D4D-33B5-4038-AB15-C7EB0CDD465F}" srcOrd="5" destOrd="0" presId="urn:microsoft.com/office/officeart/2005/8/layout/vList3"/>
    <dgm:cxn modelId="{12E4D0F6-C073-4FFF-A46E-E55630394580}" type="presParOf" srcId="{04EE0A8B-DC86-476A-9CF9-32078E1527AF}" destId="{DE94791D-347E-469B-84F1-126F7307BD4E}" srcOrd="6" destOrd="0" presId="urn:microsoft.com/office/officeart/2005/8/layout/vList3"/>
    <dgm:cxn modelId="{79342A5A-69AF-40CF-ADAC-7A82403CC003}" type="presParOf" srcId="{DE94791D-347E-469B-84F1-126F7307BD4E}" destId="{B2E6713A-CC4D-4D46-A840-AECE740014FD}" srcOrd="0" destOrd="0" presId="urn:microsoft.com/office/officeart/2005/8/layout/vList3"/>
    <dgm:cxn modelId="{2351FE2B-9D7D-4B85-B334-8C23EFEFD815}" type="presParOf" srcId="{DE94791D-347E-469B-84F1-126F7307BD4E}" destId="{68CBE2D6-99AE-4153-AE62-C2AE30426937}" srcOrd="1" destOrd="0" presId="urn:microsoft.com/office/officeart/2005/8/layout/vList3"/>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9305966-DBCC-49FC-B43C-BFCCB213E38A}"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l-GR"/>
        </a:p>
      </dgm:t>
    </dgm:pt>
    <dgm:pt modelId="{95B96876-25AD-479D-8BBB-F44854F400E6}">
      <dgm:prSet/>
      <dgm:spPr/>
      <dgm:t>
        <a:bodyPr/>
        <a:lstStyle/>
        <a:p>
          <a:pPr rtl="0"/>
          <a:r>
            <a:rPr lang="en-US" b="1" i="1" dirty="0">
              <a:latin typeface="Times New Roman" pitchFamily="18" charset="0"/>
              <a:cs typeface="Times New Roman" pitchFamily="18" charset="0"/>
            </a:rPr>
            <a:t>Practical implications</a:t>
          </a:r>
          <a:endParaRPr lang="el-GR" dirty="0">
            <a:latin typeface="Times New Roman" pitchFamily="18" charset="0"/>
            <a:cs typeface="Times New Roman" pitchFamily="18" charset="0"/>
          </a:endParaRPr>
        </a:p>
      </dgm:t>
    </dgm:pt>
    <dgm:pt modelId="{4A8DB7F3-0C1A-4D32-BFB4-A29BC51E6353}" type="parTrans" cxnId="{7B6F2276-DD36-4D4E-89A7-88D14B7FA467}">
      <dgm:prSet/>
      <dgm:spPr/>
      <dgm:t>
        <a:bodyPr/>
        <a:lstStyle/>
        <a:p>
          <a:endParaRPr lang="el-GR"/>
        </a:p>
      </dgm:t>
    </dgm:pt>
    <dgm:pt modelId="{8E6AAC0D-7223-49F6-8D6C-62787ABC38EC}" type="sibTrans" cxnId="{7B6F2276-DD36-4D4E-89A7-88D14B7FA467}">
      <dgm:prSet/>
      <dgm:spPr/>
      <dgm:t>
        <a:bodyPr/>
        <a:lstStyle/>
        <a:p>
          <a:endParaRPr lang="el-GR"/>
        </a:p>
      </dgm:t>
    </dgm:pt>
    <dgm:pt modelId="{9822A1F0-29EF-4937-B313-5D3CDCC9680E}">
      <dgm:prSet custT="1"/>
      <dgm:spPr/>
      <dgm:t>
        <a:bodyPr/>
        <a:lstStyle/>
        <a:p>
          <a:pPr algn="just" rtl="0">
            <a:lnSpc>
              <a:spcPct val="100000"/>
            </a:lnSpc>
            <a:spcBef>
              <a:spcPts val="3000"/>
            </a:spcBef>
            <a:spcAft>
              <a:spcPts val="600"/>
            </a:spcAft>
          </a:pPr>
          <a:r>
            <a:rPr lang="en-GB" sz="2400" kern="1200" dirty="0">
              <a:solidFill>
                <a:schemeClr val="tx2">
                  <a:lumMod val="75000"/>
                </a:schemeClr>
              </a:solidFill>
              <a:latin typeface="Times New Roman" pitchFamily="18" charset="0"/>
              <a:ea typeface="+mn-ea"/>
              <a:cs typeface="Times New Roman" pitchFamily="18" charset="0"/>
            </a:rPr>
            <a:t>The empirically</a:t>
          </a:r>
          <a:r>
            <a:rPr lang="en-US" sz="2400" kern="1200" dirty="0">
              <a:solidFill>
                <a:schemeClr val="tx2">
                  <a:lumMod val="75000"/>
                </a:schemeClr>
              </a:solidFill>
              <a:latin typeface="Times New Roman" pitchFamily="18" charset="0"/>
              <a:ea typeface="+mn-ea"/>
              <a:cs typeface="Times New Roman" pitchFamily="18" charset="0"/>
            </a:rPr>
            <a:t> validated theoretical model of the present study can </a:t>
          </a:r>
          <a:r>
            <a:rPr lang="en-US" sz="2400" kern="1200" dirty="0">
              <a:solidFill>
                <a:schemeClr val="accent6">
                  <a:lumMod val="75000"/>
                </a:schemeClr>
              </a:solidFill>
              <a:latin typeface="Times New Roman" pitchFamily="18" charset="0"/>
              <a:ea typeface="+mn-ea"/>
              <a:cs typeface="Times New Roman" pitchFamily="18" charset="0"/>
            </a:rPr>
            <a:t>guide company policy makers to select the appropriate strategy </a:t>
          </a:r>
          <a:r>
            <a:rPr lang="en-US" sz="2400" kern="1200" dirty="0">
              <a:solidFill>
                <a:schemeClr val="tx2">
                  <a:lumMod val="75000"/>
                </a:schemeClr>
              </a:solidFill>
              <a:latin typeface="Times New Roman" pitchFamily="18" charset="0"/>
              <a:ea typeface="+mn-ea"/>
              <a:cs typeface="Times New Roman" pitchFamily="18" charset="0"/>
            </a:rPr>
            <a:t>through which a company can lay the foundations to </a:t>
          </a:r>
          <a:r>
            <a:rPr lang="en-US" sz="2400" kern="1200" dirty="0">
              <a:solidFill>
                <a:schemeClr val="accent6">
                  <a:lumMod val="75000"/>
                </a:schemeClr>
              </a:solidFill>
              <a:latin typeface="Times New Roman" pitchFamily="18" charset="0"/>
              <a:ea typeface="+mn-ea"/>
              <a:cs typeface="Times New Roman" pitchFamily="18" charset="0"/>
            </a:rPr>
            <a:t>increase its market performance</a:t>
          </a:r>
          <a:r>
            <a:rPr lang="en-US" sz="2400" kern="1200" dirty="0">
              <a:solidFill>
                <a:schemeClr val="tx2">
                  <a:lumMod val="75000"/>
                </a:schemeClr>
              </a:solidFill>
              <a:latin typeface="Times New Roman" pitchFamily="18" charset="0"/>
              <a:ea typeface="+mn-ea"/>
              <a:cs typeface="Times New Roman" pitchFamily="18" charset="0"/>
            </a:rPr>
            <a:t>, and thus, o</a:t>
          </a:r>
          <a:r>
            <a:rPr lang="en-US" sz="2400" kern="1200" dirty="0">
              <a:solidFill>
                <a:schemeClr val="accent6">
                  <a:lumMod val="75000"/>
                </a:schemeClr>
              </a:solidFill>
              <a:latin typeface="Times New Roman" pitchFamily="18" charset="0"/>
              <a:ea typeface="+mn-ea"/>
              <a:cs typeface="Times New Roman" pitchFamily="18" charset="0"/>
            </a:rPr>
            <a:t>vercome the current economic downturn and financial crisis</a:t>
          </a:r>
          <a:r>
            <a:rPr lang="el-GR" sz="2400" kern="1200" dirty="0">
              <a:solidFill>
                <a:schemeClr val="accent6">
                  <a:lumMod val="75000"/>
                </a:schemeClr>
              </a:solidFill>
              <a:latin typeface="Times New Roman" pitchFamily="18" charset="0"/>
              <a:ea typeface="+mn-ea"/>
              <a:cs typeface="Times New Roman" pitchFamily="18" charset="0"/>
            </a:rPr>
            <a:t>.</a:t>
          </a:r>
        </a:p>
      </dgm:t>
    </dgm:pt>
    <dgm:pt modelId="{552E4E53-18CD-427E-9DE5-2B880625BA9C}" type="parTrans" cxnId="{B4498606-C81A-4D19-8198-E13F7A14E142}">
      <dgm:prSet/>
      <dgm:spPr/>
      <dgm:t>
        <a:bodyPr/>
        <a:lstStyle/>
        <a:p>
          <a:endParaRPr lang="el-GR"/>
        </a:p>
      </dgm:t>
    </dgm:pt>
    <dgm:pt modelId="{59B8B854-8A76-4075-B1A7-AA02E0B9A947}" type="sibTrans" cxnId="{B4498606-C81A-4D19-8198-E13F7A14E142}">
      <dgm:prSet/>
      <dgm:spPr/>
      <dgm:t>
        <a:bodyPr/>
        <a:lstStyle/>
        <a:p>
          <a:endParaRPr lang="el-GR"/>
        </a:p>
      </dgm:t>
    </dgm:pt>
    <dgm:pt modelId="{6F4CD059-5FB7-49AB-A6D0-B0AA66D08F22}">
      <dgm:prSet custT="1"/>
      <dgm:spPr/>
      <dgm:t>
        <a:bodyPr/>
        <a:lstStyle/>
        <a:p>
          <a:pPr algn="just" rtl="0">
            <a:lnSpc>
              <a:spcPct val="100000"/>
            </a:lnSpc>
            <a:spcBef>
              <a:spcPts val="3000"/>
            </a:spcBef>
            <a:spcAft>
              <a:spcPts val="600"/>
            </a:spcAft>
          </a:pPr>
          <a:r>
            <a:rPr lang="en-US" sz="2400" kern="1200" dirty="0">
              <a:solidFill>
                <a:schemeClr val="tx2">
                  <a:lumMod val="75000"/>
                </a:schemeClr>
              </a:solidFill>
              <a:latin typeface="Times New Roman" pitchFamily="18" charset="0"/>
              <a:ea typeface="+mn-ea"/>
              <a:cs typeface="Times New Roman" pitchFamily="18" charset="0"/>
            </a:rPr>
            <a:t>Policy makers should </a:t>
          </a:r>
          <a:r>
            <a:rPr lang="en-US" sz="2400" kern="1200" dirty="0">
              <a:solidFill>
                <a:schemeClr val="accent6">
                  <a:lumMod val="75000"/>
                </a:schemeClr>
              </a:solidFill>
              <a:latin typeface="Times New Roman" pitchFamily="18" charset="0"/>
              <a:ea typeface="+mn-ea"/>
              <a:cs typeface="Times New Roman" pitchFamily="18" charset="0"/>
            </a:rPr>
            <a:t>give priority to process innovation initiatives</a:t>
          </a:r>
          <a:r>
            <a:rPr lang="en-US" sz="2400" kern="1200" dirty="0">
              <a:solidFill>
                <a:schemeClr val="tx2">
                  <a:lumMod val="75000"/>
                </a:schemeClr>
              </a:solidFill>
              <a:latin typeface="Times New Roman" pitchFamily="18" charset="0"/>
              <a:ea typeface="+mn-ea"/>
              <a:cs typeface="Times New Roman" pitchFamily="18" charset="0"/>
            </a:rPr>
            <a:t>, </a:t>
          </a:r>
          <a:r>
            <a:rPr lang="en-US" sz="2400" kern="1200" dirty="0">
              <a:solidFill>
                <a:schemeClr val="accent6">
                  <a:lumMod val="75000"/>
                </a:schemeClr>
              </a:solidFill>
              <a:latin typeface="Times New Roman" pitchFamily="18" charset="0"/>
              <a:ea typeface="+mn-ea"/>
              <a:cs typeface="Times New Roman" pitchFamily="18" charset="0"/>
            </a:rPr>
            <a:t>without however ignoring product innovation</a:t>
          </a:r>
          <a:r>
            <a:rPr lang="en-US" sz="2400" kern="1200" dirty="0">
              <a:solidFill>
                <a:schemeClr val="tx2">
                  <a:lumMod val="75000"/>
                </a:schemeClr>
              </a:solidFill>
              <a:latin typeface="Times New Roman" pitchFamily="18" charset="0"/>
              <a:ea typeface="+mn-ea"/>
              <a:cs typeface="Times New Roman" pitchFamily="18" charset="0"/>
            </a:rPr>
            <a:t>, given that both innovation dimensions enhance a company's market performance. </a:t>
          </a:r>
          <a:endParaRPr lang="el-GR" sz="2400" kern="1200" dirty="0">
            <a:solidFill>
              <a:schemeClr val="tx2">
                <a:lumMod val="75000"/>
              </a:schemeClr>
            </a:solidFill>
            <a:latin typeface="Times New Roman" pitchFamily="18" charset="0"/>
            <a:ea typeface="+mn-ea"/>
            <a:cs typeface="Times New Roman" pitchFamily="18" charset="0"/>
          </a:endParaRPr>
        </a:p>
      </dgm:t>
    </dgm:pt>
    <dgm:pt modelId="{D642285A-EDC5-4D28-A25F-A7711656B434}" type="parTrans" cxnId="{1E5363BF-EE10-4112-B781-6717D43D8ADA}">
      <dgm:prSet/>
      <dgm:spPr/>
      <dgm:t>
        <a:bodyPr/>
        <a:lstStyle/>
        <a:p>
          <a:endParaRPr lang="el-GR"/>
        </a:p>
      </dgm:t>
    </dgm:pt>
    <dgm:pt modelId="{ED61F43C-9CCB-4894-B96A-60E22EFFC4D9}" type="sibTrans" cxnId="{1E5363BF-EE10-4112-B781-6717D43D8ADA}">
      <dgm:prSet/>
      <dgm:spPr/>
      <dgm:t>
        <a:bodyPr/>
        <a:lstStyle/>
        <a:p>
          <a:endParaRPr lang="el-GR"/>
        </a:p>
      </dgm:t>
    </dgm:pt>
    <dgm:pt modelId="{64C4FED5-FF9D-4777-AEFE-25F6F60FA777}">
      <dgm:prSet custT="1"/>
      <dgm:spPr/>
      <dgm:t>
        <a:bodyPr/>
        <a:lstStyle/>
        <a:p>
          <a:pPr algn="just" rtl="0">
            <a:lnSpc>
              <a:spcPct val="100000"/>
            </a:lnSpc>
            <a:spcBef>
              <a:spcPts val="3000"/>
            </a:spcBef>
            <a:spcAft>
              <a:spcPts val="600"/>
            </a:spcAft>
          </a:pPr>
          <a:r>
            <a:rPr lang="en-US" sz="2400" kern="1200" dirty="0">
              <a:solidFill>
                <a:schemeClr val="tx2">
                  <a:lumMod val="75000"/>
                </a:schemeClr>
              </a:solidFill>
              <a:latin typeface="Times New Roman" pitchFamily="18" charset="0"/>
              <a:ea typeface="+mn-ea"/>
              <a:cs typeface="Times New Roman" pitchFamily="18" charset="0"/>
            </a:rPr>
            <a:t>Policy makers can make a company </a:t>
          </a:r>
          <a:r>
            <a:rPr lang="en-US" sz="2400" kern="1200" dirty="0">
              <a:solidFill>
                <a:schemeClr val="accent6">
                  <a:lumMod val="75000"/>
                </a:schemeClr>
              </a:solidFill>
              <a:latin typeface="Times New Roman" pitchFamily="18" charset="0"/>
              <a:ea typeface="+mn-ea"/>
              <a:cs typeface="Times New Roman" pitchFamily="18" charset="0"/>
            </a:rPr>
            <a:t>enhance its process orientation </a:t>
          </a:r>
          <a:r>
            <a:rPr lang="en-US" sz="2400" kern="1200" dirty="0">
              <a:solidFill>
                <a:schemeClr val="tx2">
                  <a:lumMod val="75000"/>
                </a:schemeClr>
              </a:solidFill>
              <a:latin typeface="Times New Roman" pitchFamily="18" charset="0"/>
              <a:ea typeface="+mn-ea"/>
              <a:cs typeface="Times New Roman" pitchFamily="18" charset="0"/>
            </a:rPr>
            <a:t>in order to successfully develop innovative processes, while simultaneously </a:t>
          </a:r>
          <a:r>
            <a:rPr lang="en-US" sz="2400" kern="1200" dirty="0">
              <a:solidFill>
                <a:schemeClr val="accent6">
                  <a:lumMod val="75000"/>
                </a:schemeClr>
              </a:solidFill>
              <a:latin typeface="Times New Roman" pitchFamily="18" charset="0"/>
              <a:ea typeface="+mn-ea"/>
              <a:cs typeface="Times New Roman" pitchFamily="18" charset="0"/>
            </a:rPr>
            <a:t>motivating top managers to inherently adopt quality practices</a:t>
          </a:r>
          <a:r>
            <a:rPr lang="en-US" sz="2400" kern="1200" dirty="0">
              <a:solidFill>
                <a:schemeClr val="tx2">
                  <a:lumMod val="75000"/>
                </a:schemeClr>
              </a:solidFill>
              <a:latin typeface="Times New Roman" pitchFamily="18" charset="0"/>
              <a:ea typeface="+mn-ea"/>
              <a:cs typeface="Times New Roman" pitchFamily="18" charset="0"/>
            </a:rPr>
            <a:t> as a means to generate innovative ideas for new product development. </a:t>
          </a:r>
          <a:endParaRPr lang="el-GR" sz="2400" kern="1200" dirty="0">
            <a:solidFill>
              <a:schemeClr val="tx2">
                <a:lumMod val="75000"/>
              </a:schemeClr>
            </a:solidFill>
            <a:latin typeface="Times New Roman" pitchFamily="18" charset="0"/>
            <a:ea typeface="+mn-ea"/>
            <a:cs typeface="Times New Roman" pitchFamily="18" charset="0"/>
          </a:endParaRPr>
        </a:p>
      </dgm:t>
    </dgm:pt>
    <dgm:pt modelId="{CF7496AA-8ED2-4AA1-8612-1692E80B5428}" type="parTrans" cxnId="{BD20E498-6135-4412-B32B-A2BFA9B01BF4}">
      <dgm:prSet/>
      <dgm:spPr/>
      <dgm:t>
        <a:bodyPr/>
        <a:lstStyle/>
        <a:p>
          <a:endParaRPr lang="el-GR"/>
        </a:p>
      </dgm:t>
    </dgm:pt>
    <dgm:pt modelId="{418B885E-60EC-4EAD-8F21-3B7EDE494D1C}" type="sibTrans" cxnId="{BD20E498-6135-4412-B32B-A2BFA9B01BF4}">
      <dgm:prSet/>
      <dgm:spPr/>
      <dgm:t>
        <a:bodyPr/>
        <a:lstStyle/>
        <a:p>
          <a:endParaRPr lang="el-GR"/>
        </a:p>
      </dgm:t>
    </dgm:pt>
    <dgm:pt modelId="{8EC91D46-BA62-4AB5-95C7-F90168496DB6}" type="pres">
      <dgm:prSet presAssocID="{19305966-DBCC-49FC-B43C-BFCCB213E38A}" presName="diagram" presStyleCnt="0">
        <dgm:presLayoutVars>
          <dgm:dir/>
          <dgm:animLvl val="lvl"/>
          <dgm:resizeHandles val="exact"/>
        </dgm:presLayoutVars>
      </dgm:prSet>
      <dgm:spPr/>
    </dgm:pt>
    <dgm:pt modelId="{8C28A0D0-318C-426E-A599-DADC8F780908}" type="pres">
      <dgm:prSet presAssocID="{95B96876-25AD-479D-8BBB-F44854F400E6}" presName="compNode" presStyleCnt="0"/>
      <dgm:spPr/>
    </dgm:pt>
    <dgm:pt modelId="{CBAB23AC-C7BA-4DA1-877D-B90076C0560E}" type="pres">
      <dgm:prSet presAssocID="{95B96876-25AD-479D-8BBB-F44854F400E6}" presName="childRect" presStyleLbl="bgAcc1" presStyleIdx="0" presStyleCnt="1" custScaleX="174110" custScaleY="141826">
        <dgm:presLayoutVars>
          <dgm:bulletEnabled val="1"/>
        </dgm:presLayoutVars>
      </dgm:prSet>
      <dgm:spPr/>
    </dgm:pt>
    <dgm:pt modelId="{6523B9B7-8DEB-4E69-BC14-D73A64AB5399}" type="pres">
      <dgm:prSet presAssocID="{95B96876-25AD-479D-8BBB-F44854F400E6}" presName="parentText" presStyleLbl="node1" presStyleIdx="0" presStyleCnt="0">
        <dgm:presLayoutVars>
          <dgm:chMax val="0"/>
          <dgm:bulletEnabled val="1"/>
        </dgm:presLayoutVars>
      </dgm:prSet>
      <dgm:spPr/>
    </dgm:pt>
    <dgm:pt modelId="{30E7DEC3-C229-4595-A5AB-88F8EC3D932F}" type="pres">
      <dgm:prSet presAssocID="{95B96876-25AD-479D-8BBB-F44854F400E6}" presName="parentRect" presStyleLbl="alignNode1" presStyleIdx="0" presStyleCnt="1" custScaleX="153804" custScaleY="94088" custLinFactNeighborX="-4052" custLinFactNeighborY="12951"/>
      <dgm:spPr/>
    </dgm:pt>
    <dgm:pt modelId="{2DF806F2-808D-473C-97D8-6A61BEF832CC}" type="pres">
      <dgm:prSet presAssocID="{95B96876-25AD-479D-8BBB-F44854F400E6}" presName="adorn" presStyleLbl="fgAccFollowNode1" presStyleIdx="0" presStyleCnt="1" custLinFactNeighborX="82478" custLinFactNeighborY="-19580"/>
      <dgm:spPr>
        <a:blipFill rotWithShape="0">
          <a:blip xmlns:r="http://schemas.openxmlformats.org/officeDocument/2006/relationships" r:embed="rId1"/>
          <a:stretch>
            <a:fillRect/>
          </a:stretch>
        </a:blipFill>
      </dgm:spPr>
    </dgm:pt>
  </dgm:ptLst>
  <dgm:cxnLst>
    <dgm:cxn modelId="{B4498606-C81A-4D19-8198-E13F7A14E142}" srcId="{95B96876-25AD-479D-8BBB-F44854F400E6}" destId="{9822A1F0-29EF-4937-B313-5D3CDCC9680E}" srcOrd="0" destOrd="0" parTransId="{552E4E53-18CD-427E-9DE5-2B880625BA9C}" sibTransId="{59B8B854-8A76-4075-B1A7-AA02E0B9A947}"/>
    <dgm:cxn modelId="{A084CF20-CA01-4169-B182-52DF1BC113A9}" type="presOf" srcId="{19305966-DBCC-49FC-B43C-BFCCB213E38A}" destId="{8EC91D46-BA62-4AB5-95C7-F90168496DB6}" srcOrd="0" destOrd="0" presId="urn:microsoft.com/office/officeart/2005/8/layout/bList2"/>
    <dgm:cxn modelId="{C8199A35-528A-45A5-AC47-60ED714981EA}" type="presOf" srcId="{6F4CD059-5FB7-49AB-A6D0-B0AA66D08F22}" destId="{CBAB23AC-C7BA-4DA1-877D-B90076C0560E}" srcOrd="0" destOrd="1" presId="urn:microsoft.com/office/officeart/2005/8/layout/bList2"/>
    <dgm:cxn modelId="{7B6F2276-DD36-4D4E-89A7-88D14B7FA467}" srcId="{19305966-DBCC-49FC-B43C-BFCCB213E38A}" destId="{95B96876-25AD-479D-8BBB-F44854F400E6}" srcOrd="0" destOrd="0" parTransId="{4A8DB7F3-0C1A-4D32-BFB4-A29BC51E6353}" sibTransId="{8E6AAC0D-7223-49F6-8D6C-62787ABC38EC}"/>
    <dgm:cxn modelId="{85927977-B779-4FF2-8544-EC8EE373022D}" type="presOf" srcId="{95B96876-25AD-479D-8BBB-F44854F400E6}" destId="{6523B9B7-8DEB-4E69-BC14-D73A64AB5399}" srcOrd="0" destOrd="0" presId="urn:microsoft.com/office/officeart/2005/8/layout/bList2"/>
    <dgm:cxn modelId="{35C98D58-F2C0-45EF-8593-122BC741620F}" type="presOf" srcId="{64C4FED5-FF9D-4777-AEFE-25F6F60FA777}" destId="{CBAB23AC-C7BA-4DA1-877D-B90076C0560E}" srcOrd="0" destOrd="2" presId="urn:microsoft.com/office/officeart/2005/8/layout/bList2"/>
    <dgm:cxn modelId="{CDE0D37B-A77F-45FC-A69F-D353D419854E}" type="presOf" srcId="{95B96876-25AD-479D-8BBB-F44854F400E6}" destId="{30E7DEC3-C229-4595-A5AB-88F8EC3D932F}" srcOrd="1" destOrd="0" presId="urn:microsoft.com/office/officeart/2005/8/layout/bList2"/>
    <dgm:cxn modelId="{BD20E498-6135-4412-B32B-A2BFA9B01BF4}" srcId="{95B96876-25AD-479D-8BBB-F44854F400E6}" destId="{64C4FED5-FF9D-4777-AEFE-25F6F60FA777}" srcOrd="2" destOrd="0" parTransId="{CF7496AA-8ED2-4AA1-8612-1692E80B5428}" sibTransId="{418B885E-60EC-4EAD-8F21-3B7EDE494D1C}"/>
    <dgm:cxn modelId="{CBC140BD-DF63-4C2E-968D-0A53D8C55BD3}" type="presOf" srcId="{9822A1F0-29EF-4937-B313-5D3CDCC9680E}" destId="{CBAB23AC-C7BA-4DA1-877D-B90076C0560E}" srcOrd="0" destOrd="0" presId="urn:microsoft.com/office/officeart/2005/8/layout/bList2"/>
    <dgm:cxn modelId="{1E5363BF-EE10-4112-B781-6717D43D8ADA}" srcId="{95B96876-25AD-479D-8BBB-F44854F400E6}" destId="{6F4CD059-5FB7-49AB-A6D0-B0AA66D08F22}" srcOrd="1" destOrd="0" parTransId="{D642285A-EDC5-4D28-A25F-A7711656B434}" sibTransId="{ED61F43C-9CCB-4894-B96A-60E22EFFC4D9}"/>
    <dgm:cxn modelId="{B2040A0B-03C5-4026-AFAE-7E86BDFD018D}" type="presParOf" srcId="{8EC91D46-BA62-4AB5-95C7-F90168496DB6}" destId="{8C28A0D0-318C-426E-A599-DADC8F780908}" srcOrd="0" destOrd="0" presId="urn:microsoft.com/office/officeart/2005/8/layout/bList2"/>
    <dgm:cxn modelId="{4745D4AB-3AE5-4165-A27F-3F07BF7BB6D0}" type="presParOf" srcId="{8C28A0D0-318C-426E-A599-DADC8F780908}" destId="{CBAB23AC-C7BA-4DA1-877D-B90076C0560E}" srcOrd="0" destOrd="0" presId="urn:microsoft.com/office/officeart/2005/8/layout/bList2"/>
    <dgm:cxn modelId="{22A402D5-1066-4053-A89B-3B094A67D127}" type="presParOf" srcId="{8C28A0D0-318C-426E-A599-DADC8F780908}" destId="{6523B9B7-8DEB-4E69-BC14-D73A64AB5399}" srcOrd="1" destOrd="0" presId="urn:microsoft.com/office/officeart/2005/8/layout/bList2"/>
    <dgm:cxn modelId="{00C46131-F360-473A-B0C6-8D387E4AF5EA}" type="presParOf" srcId="{8C28A0D0-318C-426E-A599-DADC8F780908}" destId="{30E7DEC3-C229-4595-A5AB-88F8EC3D932F}" srcOrd="2" destOrd="0" presId="urn:microsoft.com/office/officeart/2005/8/layout/bList2"/>
    <dgm:cxn modelId="{2B975CD2-F585-4436-8D4B-2071859E1258}" type="presParOf" srcId="{8C28A0D0-318C-426E-A599-DADC8F780908}" destId="{2DF806F2-808D-473C-97D8-6A61BEF832CC}" srcOrd="3" destOrd="0" presId="urn:microsoft.com/office/officeart/2005/8/layout/bList2"/>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DCB51-5919-45B5-B6CB-079816BDAF4D}">
      <dsp:nvSpPr>
        <dsp:cNvPr id="0" name=""/>
        <dsp:cNvSpPr/>
      </dsp:nvSpPr>
      <dsp:spPr>
        <a:xfrm>
          <a:off x="0" y="696710"/>
          <a:ext cx="7315200" cy="11467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solidFill>
                <a:schemeClr val="accent6">
                  <a:lumMod val="40000"/>
                  <a:lumOff val="60000"/>
                </a:schemeClr>
              </a:solidFill>
              <a:latin typeface="Times New Roman" pitchFamily="18" charset="0"/>
              <a:cs typeface="Times New Roman" pitchFamily="18" charset="0"/>
            </a:rPr>
            <a:t>Globalization</a:t>
          </a:r>
          <a:r>
            <a:rPr lang="en-US" sz="2400" kern="1200" dirty="0">
              <a:latin typeface="Times New Roman" pitchFamily="18" charset="0"/>
              <a:cs typeface="Times New Roman" pitchFamily="18" charset="0"/>
            </a:rPr>
            <a:t> influences the business environment by making it more competitive and boosting </a:t>
          </a:r>
          <a:r>
            <a:rPr lang="en-US" sz="2400" kern="1200" dirty="0">
              <a:solidFill>
                <a:schemeClr val="accent6">
                  <a:lumMod val="40000"/>
                  <a:lumOff val="60000"/>
                </a:schemeClr>
              </a:solidFill>
              <a:latin typeface="Times New Roman" pitchFamily="18" charset="0"/>
              <a:cs typeface="Times New Roman" pitchFamily="18" charset="0"/>
            </a:rPr>
            <a:t>innovation</a:t>
          </a:r>
          <a:r>
            <a:rPr lang="el-GR" sz="2400" kern="1200" dirty="0">
              <a:latin typeface="Times New Roman" pitchFamily="18" charset="0"/>
              <a:cs typeface="Times New Roman" pitchFamily="18" charset="0"/>
            </a:rPr>
            <a:t>.</a:t>
          </a:r>
        </a:p>
      </dsp:txBody>
      <dsp:txXfrm>
        <a:off x="33588" y="730298"/>
        <a:ext cx="5702404" cy="1079617"/>
      </dsp:txXfrm>
    </dsp:sp>
    <dsp:sp modelId="{AB3A43CE-9103-4E84-B746-9ED0CA522A19}">
      <dsp:nvSpPr>
        <dsp:cNvPr id="0" name=""/>
        <dsp:cNvSpPr/>
      </dsp:nvSpPr>
      <dsp:spPr>
        <a:xfrm>
          <a:off x="611550" y="2064868"/>
          <a:ext cx="7315200" cy="144106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latin typeface="Times New Roman" pitchFamily="18" charset="0"/>
              <a:cs typeface="Times New Roman" pitchFamily="18" charset="0"/>
            </a:rPr>
            <a:t>In order to survive and compete in global and niche markets, companies should incorporate into their strategy the </a:t>
          </a:r>
          <a:r>
            <a:rPr lang="en-US" sz="2400" kern="1200" dirty="0">
              <a:solidFill>
                <a:schemeClr val="accent6">
                  <a:lumMod val="40000"/>
                  <a:lumOff val="60000"/>
                </a:schemeClr>
              </a:solidFill>
              <a:latin typeface="Times New Roman" pitchFamily="18" charset="0"/>
              <a:cs typeface="Times New Roman" pitchFamily="18" charset="0"/>
            </a:rPr>
            <a:t>innovation</a:t>
          </a:r>
          <a:r>
            <a:rPr lang="en-US" sz="2400" kern="1200" dirty="0">
              <a:solidFill>
                <a:srgbClr val="FF0000"/>
              </a:solidFill>
              <a:latin typeface="Times New Roman" pitchFamily="18" charset="0"/>
              <a:cs typeface="Times New Roman" pitchFamily="18" charset="0"/>
            </a:rPr>
            <a:t>.</a:t>
          </a:r>
          <a:endParaRPr lang="el-GR" sz="2400" kern="1200" dirty="0">
            <a:solidFill>
              <a:srgbClr val="FF0000"/>
            </a:solidFill>
            <a:latin typeface="Times New Roman" pitchFamily="18" charset="0"/>
            <a:cs typeface="Times New Roman" pitchFamily="18" charset="0"/>
          </a:endParaRPr>
        </a:p>
      </dsp:txBody>
      <dsp:txXfrm>
        <a:off x="653757" y="2107075"/>
        <a:ext cx="5708950" cy="1356648"/>
      </dsp:txXfrm>
    </dsp:sp>
    <dsp:sp modelId="{AB786C34-23DC-4CCC-9843-FA42C8820EB5}">
      <dsp:nvSpPr>
        <dsp:cNvPr id="0" name=""/>
        <dsp:cNvSpPr/>
      </dsp:nvSpPr>
      <dsp:spPr>
        <a:xfrm>
          <a:off x="1187622" y="3793050"/>
          <a:ext cx="7315200" cy="10009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latin typeface="Times New Roman" pitchFamily="18" charset="0"/>
              <a:cs typeface="Times New Roman" pitchFamily="18" charset="0"/>
            </a:rPr>
            <a:t>Incorporate innovation not only with regard to  </a:t>
          </a:r>
          <a:r>
            <a:rPr lang="en-US" sz="2400" kern="1200" dirty="0">
              <a:solidFill>
                <a:schemeClr val="accent6">
                  <a:lumMod val="40000"/>
                  <a:lumOff val="60000"/>
                </a:schemeClr>
              </a:solidFill>
              <a:latin typeface="Times New Roman" pitchFamily="18" charset="0"/>
              <a:cs typeface="Times New Roman" pitchFamily="18" charset="0"/>
            </a:rPr>
            <a:t>products but also processes</a:t>
          </a:r>
          <a:r>
            <a:rPr lang="en-US" sz="2400" kern="1200" dirty="0">
              <a:latin typeface="Times New Roman" pitchFamily="18" charset="0"/>
              <a:cs typeface="Times New Roman" pitchFamily="18" charset="0"/>
            </a:rPr>
            <a:t>.</a:t>
          </a:r>
          <a:endParaRPr lang="el-GR" sz="2400" kern="1200" dirty="0">
            <a:latin typeface="Times New Roman" pitchFamily="18" charset="0"/>
            <a:cs typeface="Times New Roman" pitchFamily="18" charset="0"/>
          </a:endParaRPr>
        </a:p>
      </dsp:txBody>
      <dsp:txXfrm>
        <a:off x="1216940" y="3822368"/>
        <a:ext cx="5743872" cy="942352"/>
      </dsp:txXfrm>
    </dsp:sp>
    <dsp:sp modelId="{9F04730C-00EA-4782-9244-C4F08E08C4C1}">
      <dsp:nvSpPr>
        <dsp:cNvPr id="0" name=""/>
        <dsp:cNvSpPr/>
      </dsp:nvSpPr>
      <dsp:spPr>
        <a:xfrm>
          <a:off x="1828799" y="5089200"/>
          <a:ext cx="7315200" cy="11387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rtl="0">
            <a:lnSpc>
              <a:spcPct val="90000"/>
            </a:lnSpc>
            <a:spcBef>
              <a:spcPct val="0"/>
            </a:spcBef>
            <a:spcAft>
              <a:spcPct val="35000"/>
            </a:spcAft>
            <a:buNone/>
          </a:pPr>
          <a:r>
            <a:rPr lang="en-US" sz="2400" kern="1200" dirty="0">
              <a:solidFill>
                <a:schemeClr val="accent6">
                  <a:lumMod val="40000"/>
                  <a:lumOff val="60000"/>
                </a:schemeClr>
              </a:solidFill>
              <a:latin typeface="Times New Roman" pitchFamily="18" charset="0"/>
              <a:cs typeface="Times New Roman" pitchFamily="18" charset="0"/>
            </a:rPr>
            <a:t>Process innovation </a:t>
          </a:r>
          <a:r>
            <a:rPr lang="en-US" sz="2400" kern="1200" dirty="0">
              <a:latin typeface="Times New Roman" pitchFamily="18" charset="0"/>
              <a:cs typeface="Times New Roman" pitchFamily="18" charset="0"/>
            </a:rPr>
            <a:t>is supplemental to </a:t>
          </a:r>
          <a:r>
            <a:rPr lang="en-US" sz="2400" kern="1200" dirty="0">
              <a:solidFill>
                <a:schemeClr val="accent6">
                  <a:lumMod val="40000"/>
                  <a:lumOff val="60000"/>
                </a:schemeClr>
              </a:solidFill>
              <a:latin typeface="Times New Roman" pitchFamily="18" charset="0"/>
              <a:cs typeface="Times New Roman" pitchFamily="18" charset="0"/>
            </a:rPr>
            <a:t>product innovation </a:t>
          </a:r>
          <a:r>
            <a:rPr lang="en-US" sz="2400" kern="1200" dirty="0">
              <a:latin typeface="Times New Roman" pitchFamily="18" charset="0"/>
              <a:cs typeface="Times New Roman" pitchFamily="18" charset="0"/>
            </a:rPr>
            <a:t>and this is strongly supported in the empirical literature. </a:t>
          </a:r>
          <a:endParaRPr lang="el-GR" sz="2400" kern="1200" dirty="0">
            <a:latin typeface="Times New Roman" pitchFamily="18" charset="0"/>
            <a:cs typeface="Times New Roman" pitchFamily="18" charset="0"/>
          </a:endParaRPr>
        </a:p>
      </dsp:txBody>
      <dsp:txXfrm>
        <a:off x="1862152" y="5122553"/>
        <a:ext cx="5726658" cy="1072058"/>
      </dsp:txXfrm>
    </dsp:sp>
    <dsp:sp modelId="{A1151B35-E853-45C9-8126-49A56DE75067}">
      <dsp:nvSpPr>
        <dsp:cNvPr id="0" name=""/>
        <dsp:cNvSpPr/>
      </dsp:nvSpPr>
      <dsp:spPr>
        <a:xfrm>
          <a:off x="6444206" y="1560804"/>
          <a:ext cx="909187" cy="909187"/>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a:off x="6648773" y="1560804"/>
        <a:ext cx="500053" cy="684163"/>
      </dsp:txXfrm>
    </dsp:sp>
    <dsp:sp modelId="{EB1A25C6-E930-46F2-8DA4-F45F69A5A60C}">
      <dsp:nvSpPr>
        <dsp:cNvPr id="0" name=""/>
        <dsp:cNvSpPr/>
      </dsp:nvSpPr>
      <dsp:spPr>
        <a:xfrm>
          <a:off x="7020269" y="3144984"/>
          <a:ext cx="909187" cy="909187"/>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a:off x="7224836" y="3144984"/>
        <a:ext cx="500053" cy="684163"/>
      </dsp:txXfrm>
    </dsp:sp>
    <dsp:sp modelId="{76298FBC-5257-4A84-9118-5B0073EE1651}">
      <dsp:nvSpPr>
        <dsp:cNvPr id="0" name=""/>
        <dsp:cNvSpPr/>
      </dsp:nvSpPr>
      <dsp:spPr>
        <a:xfrm>
          <a:off x="7622164" y="4377454"/>
          <a:ext cx="909187" cy="909187"/>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a:off x="7826731" y="4377454"/>
        <a:ext cx="500053" cy="68416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B23AC-C7BA-4DA1-877D-B90076C0560E}">
      <dsp:nvSpPr>
        <dsp:cNvPr id="0" name=""/>
        <dsp:cNvSpPr/>
      </dsp:nvSpPr>
      <dsp:spPr>
        <a:xfrm>
          <a:off x="3341" y="205538"/>
          <a:ext cx="9137316" cy="4767557"/>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91440" rIns="30480" bIns="30480" numCol="1" spcCol="1270" anchor="t" anchorCtr="0">
          <a:noAutofit/>
        </a:bodyPr>
        <a:lstStyle/>
        <a:p>
          <a:pPr marL="228600" lvl="1" indent="-228600" algn="just" defTabSz="1066800" rtl="0">
            <a:lnSpc>
              <a:spcPct val="100000"/>
            </a:lnSpc>
            <a:spcBef>
              <a:spcPct val="0"/>
            </a:spcBef>
            <a:spcAft>
              <a:spcPts val="600"/>
            </a:spcAft>
            <a:buChar char="•"/>
          </a:pPr>
          <a:r>
            <a:rPr lang="en-US" sz="2400" kern="1200" dirty="0">
              <a:solidFill>
                <a:schemeClr val="tx2">
                  <a:lumMod val="75000"/>
                </a:schemeClr>
              </a:solidFill>
              <a:latin typeface="Times New Roman" pitchFamily="18" charset="0"/>
              <a:ea typeface="+mn-ea"/>
              <a:cs typeface="Times New Roman" pitchFamily="18" charset="0"/>
            </a:rPr>
            <a:t>In order for the policy makers to formulate such a robust strategy, ensure that it permeates through the company and make it sustainable, they can </a:t>
          </a:r>
          <a:r>
            <a:rPr lang="en-US" sz="2400" kern="1200" dirty="0">
              <a:solidFill>
                <a:schemeClr val="accent6">
                  <a:lumMod val="75000"/>
                </a:schemeClr>
              </a:solidFill>
              <a:latin typeface="Times New Roman" pitchFamily="18" charset="0"/>
              <a:ea typeface="+mn-ea"/>
              <a:cs typeface="Times New Roman" pitchFamily="18" charset="0"/>
            </a:rPr>
            <a:t>base their efforts on organizing internal educational seminars, consulting experts in the field of quality and innovation management, stimulating company managers to attend international conferences and finally benchmarking "excellent" companies. </a:t>
          </a:r>
          <a:endParaRPr lang="el-GR" sz="2400" kern="1200" dirty="0">
            <a:solidFill>
              <a:schemeClr val="accent6">
                <a:lumMod val="75000"/>
              </a:schemeClr>
            </a:solidFill>
            <a:latin typeface="Times New Roman" pitchFamily="18" charset="0"/>
            <a:ea typeface="+mn-ea"/>
            <a:cs typeface="Times New Roman" pitchFamily="18" charset="0"/>
          </a:endParaRPr>
        </a:p>
        <a:p>
          <a:pPr marL="228600" lvl="1" indent="-228600" algn="just" defTabSz="1066800" rtl="0">
            <a:lnSpc>
              <a:spcPct val="100000"/>
            </a:lnSpc>
            <a:spcBef>
              <a:spcPct val="0"/>
            </a:spcBef>
            <a:spcAft>
              <a:spcPts val="600"/>
            </a:spcAft>
            <a:buChar char="•"/>
          </a:pPr>
          <a:r>
            <a:rPr lang="en-US" sz="2400" kern="1200" dirty="0">
              <a:solidFill>
                <a:schemeClr val="tx2">
                  <a:lumMod val="75000"/>
                </a:schemeClr>
              </a:solidFill>
              <a:latin typeface="Times New Roman" pitchFamily="18" charset="0"/>
              <a:ea typeface="+mn-ea"/>
              <a:cs typeface="Times New Roman" pitchFamily="18" charset="0"/>
            </a:rPr>
            <a:t>In doing so, the main concepts of the model suggested in the present study can be widely and strongly adopted by the company managers and employees.</a:t>
          </a:r>
          <a:endParaRPr lang="el-GR" sz="2400" kern="1200" dirty="0">
            <a:solidFill>
              <a:schemeClr val="tx2">
                <a:lumMod val="75000"/>
              </a:schemeClr>
            </a:solidFill>
            <a:latin typeface="Times New Roman" pitchFamily="18" charset="0"/>
            <a:ea typeface="+mn-ea"/>
            <a:cs typeface="Times New Roman" pitchFamily="18" charset="0"/>
          </a:endParaRPr>
        </a:p>
      </dsp:txBody>
      <dsp:txXfrm>
        <a:off x="115051" y="317248"/>
        <a:ext cx="8913896" cy="4655847"/>
      </dsp:txXfrm>
    </dsp:sp>
    <dsp:sp modelId="{30E7DEC3-C229-4595-A5AB-88F8EC3D932F}">
      <dsp:nvSpPr>
        <dsp:cNvPr id="0" name=""/>
        <dsp:cNvSpPr/>
      </dsp:nvSpPr>
      <dsp:spPr>
        <a:xfrm>
          <a:off x="323523" y="4816042"/>
          <a:ext cx="8071654" cy="158494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76200" bIns="0" numCol="1" spcCol="1270" anchor="ctr" anchorCtr="0">
          <a:noAutofit/>
        </a:bodyPr>
        <a:lstStyle/>
        <a:p>
          <a:pPr marL="0" lvl="0" indent="0" algn="l" defTabSz="2667000" rtl="0">
            <a:lnSpc>
              <a:spcPct val="90000"/>
            </a:lnSpc>
            <a:spcBef>
              <a:spcPct val="0"/>
            </a:spcBef>
            <a:spcAft>
              <a:spcPct val="35000"/>
            </a:spcAft>
            <a:buNone/>
          </a:pPr>
          <a:r>
            <a:rPr lang="en-US" sz="6000" b="1" i="1" kern="1200" dirty="0">
              <a:latin typeface="Times New Roman" pitchFamily="18" charset="0"/>
              <a:cs typeface="Times New Roman" pitchFamily="18" charset="0"/>
            </a:rPr>
            <a:t>Practical implications</a:t>
          </a:r>
          <a:endParaRPr lang="el-GR" sz="6000" kern="1200" dirty="0">
            <a:latin typeface="Times New Roman" pitchFamily="18" charset="0"/>
            <a:cs typeface="Times New Roman" pitchFamily="18" charset="0"/>
          </a:endParaRPr>
        </a:p>
      </dsp:txBody>
      <dsp:txXfrm>
        <a:off x="323523" y="4816042"/>
        <a:ext cx="5684263" cy="1584948"/>
      </dsp:txXfrm>
    </dsp:sp>
    <dsp:sp modelId="{2DF806F2-808D-473C-97D8-6A61BEF832CC}">
      <dsp:nvSpPr>
        <dsp:cNvPr id="0" name=""/>
        <dsp:cNvSpPr/>
      </dsp:nvSpPr>
      <dsp:spPr>
        <a:xfrm>
          <a:off x="7307195" y="4456010"/>
          <a:ext cx="1836804" cy="1836804"/>
        </a:xfrm>
        <a:prstGeom prst="ellipse">
          <a:avLst/>
        </a:prstGeom>
        <a:blipFill rotWithShape="0">
          <a:blip xmlns:r="http://schemas.openxmlformats.org/officeDocument/2006/relationships" r:embed="rId1"/>
          <a:stretch>
            <a:fillRect/>
          </a:stretch>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B23AC-C7BA-4DA1-877D-B90076C0560E}">
      <dsp:nvSpPr>
        <dsp:cNvPr id="0" name=""/>
        <dsp:cNvSpPr/>
      </dsp:nvSpPr>
      <dsp:spPr>
        <a:xfrm>
          <a:off x="3341" y="463302"/>
          <a:ext cx="9137316" cy="3736502"/>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91440" rIns="30480" bIns="30480" numCol="1" spcCol="1270" anchor="t" anchorCtr="0">
          <a:noAutofit/>
        </a:bodyPr>
        <a:lstStyle/>
        <a:p>
          <a:pPr marL="228600" lvl="1" indent="-228600" algn="just" defTabSz="1066800" rtl="0">
            <a:lnSpc>
              <a:spcPct val="100000"/>
            </a:lnSpc>
            <a:spcBef>
              <a:spcPct val="0"/>
            </a:spcBef>
            <a:spcAft>
              <a:spcPts val="600"/>
            </a:spcAft>
            <a:buChar char="•"/>
          </a:pPr>
          <a:r>
            <a:rPr lang="en-US" sz="2400" kern="1200" dirty="0">
              <a:solidFill>
                <a:schemeClr val="accent6">
                  <a:lumMod val="75000"/>
                </a:schemeClr>
              </a:solidFill>
              <a:latin typeface="Times New Roman" pitchFamily="18" charset="0"/>
              <a:ea typeface="+mn-ea"/>
              <a:cs typeface="Times New Roman" pitchFamily="18" charset="0"/>
            </a:rPr>
            <a:t>Researchers can</a:t>
          </a:r>
          <a:r>
            <a:rPr lang="en-US" sz="2400" kern="1200" dirty="0">
              <a:solidFill>
                <a:schemeClr val="tx2">
                  <a:lumMod val="75000"/>
                </a:schemeClr>
              </a:solidFill>
              <a:latin typeface="Times New Roman" pitchFamily="18" charset="0"/>
              <a:ea typeface="+mn-ea"/>
              <a:cs typeface="Times New Roman" pitchFamily="18" charset="0"/>
            </a:rPr>
            <a:t> also benefit from the present study findings. They can </a:t>
          </a:r>
          <a:r>
            <a:rPr lang="en-US" sz="2400" kern="1200" dirty="0">
              <a:solidFill>
                <a:schemeClr val="accent6">
                  <a:lumMod val="75000"/>
                </a:schemeClr>
              </a:solidFill>
              <a:latin typeface="Times New Roman" pitchFamily="18" charset="0"/>
              <a:ea typeface="+mn-ea"/>
              <a:cs typeface="Times New Roman" pitchFamily="18" charset="0"/>
            </a:rPr>
            <a:t>use the suggested valid model as</a:t>
          </a:r>
          <a:endParaRPr lang="el-GR" sz="2400" kern="1200" dirty="0">
            <a:solidFill>
              <a:schemeClr val="accent6">
                <a:lumMod val="75000"/>
              </a:schemeClr>
            </a:solidFill>
            <a:latin typeface="Times New Roman" pitchFamily="18" charset="0"/>
            <a:ea typeface="+mn-ea"/>
            <a:cs typeface="Times New Roman" pitchFamily="18" charset="0"/>
          </a:endParaRPr>
        </a:p>
        <a:p>
          <a:pPr marL="228600" lvl="1" indent="-228600" algn="just" defTabSz="1066800" rtl="0">
            <a:lnSpc>
              <a:spcPct val="100000"/>
            </a:lnSpc>
            <a:spcBef>
              <a:spcPct val="0"/>
            </a:spcBef>
            <a:spcAft>
              <a:spcPts val="600"/>
            </a:spcAft>
            <a:buChar char="•"/>
          </a:pPr>
          <a:r>
            <a:rPr lang="en-US" sz="2400" kern="1200" dirty="0">
              <a:solidFill>
                <a:schemeClr val="accent6">
                  <a:lumMod val="75000"/>
                </a:schemeClr>
              </a:solidFill>
              <a:latin typeface="Times New Roman" pitchFamily="18" charset="0"/>
              <a:ea typeface="+mn-ea"/>
              <a:cs typeface="Times New Roman" pitchFamily="18" charset="0"/>
            </a:rPr>
            <a:t>an assessment tool </a:t>
          </a:r>
          <a:r>
            <a:rPr lang="en-US" sz="2400" kern="1200" dirty="0">
              <a:solidFill>
                <a:schemeClr val="tx2">
                  <a:lumMod val="75000"/>
                </a:schemeClr>
              </a:solidFill>
              <a:latin typeface="Times New Roman" pitchFamily="18" charset="0"/>
              <a:ea typeface="+mn-ea"/>
              <a:cs typeface="Times New Roman" pitchFamily="18" charset="0"/>
            </a:rPr>
            <a:t>(for quality, innovation and market performance), </a:t>
          </a:r>
          <a:endParaRPr lang="el-GR" sz="2400" kern="1200" dirty="0">
            <a:solidFill>
              <a:schemeClr val="tx2">
                <a:lumMod val="75000"/>
              </a:schemeClr>
            </a:solidFill>
            <a:latin typeface="Times New Roman" pitchFamily="18" charset="0"/>
            <a:ea typeface="+mn-ea"/>
            <a:cs typeface="Times New Roman" pitchFamily="18" charset="0"/>
          </a:endParaRPr>
        </a:p>
        <a:p>
          <a:pPr marL="228600" lvl="1" indent="-228600" algn="just" defTabSz="1066800" rtl="0">
            <a:lnSpc>
              <a:spcPct val="100000"/>
            </a:lnSpc>
            <a:spcBef>
              <a:spcPct val="0"/>
            </a:spcBef>
            <a:spcAft>
              <a:spcPts val="600"/>
            </a:spcAft>
            <a:buChar char="•"/>
          </a:pPr>
          <a:r>
            <a:rPr lang="en-US" sz="2400" kern="1200" dirty="0">
              <a:solidFill>
                <a:schemeClr val="accent6">
                  <a:lumMod val="75000"/>
                </a:schemeClr>
              </a:solidFill>
              <a:latin typeface="Times New Roman" pitchFamily="18" charset="0"/>
              <a:ea typeface="+mn-ea"/>
              <a:cs typeface="Times New Roman" pitchFamily="18" charset="0"/>
            </a:rPr>
            <a:t>a benchmarking tool </a:t>
          </a:r>
          <a:r>
            <a:rPr lang="en-US" sz="2400" kern="1200" dirty="0">
              <a:solidFill>
                <a:schemeClr val="tx2">
                  <a:lumMod val="75000"/>
                </a:schemeClr>
              </a:solidFill>
              <a:latin typeface="Times New Roman" pitchFamily="18" charset="0"/>
              <a:ea typeface="+mn-ea"/>
              <a:cs typeface="Times New Roman" pitchFamily="18" charset="0"/>
            </a:rPr>
            <a:t>and</a:t>
          </a:r>
          <a:endParaRPr lang="el-GR" sz="2400" kern="1200" dirty="0">
            <a:solidFill>
              <a:schemeClr val="tx2">
                <a:lumMod val="75000"/>
              </a:schemeClr>
            </a:solidFill>
            <a:latin typeface="Times New Roman" pitchFamily="18" charset="0"/>
            <a:ea typeface="+mn-ea"/>
            <a:cs typeface="Times New Roman" pitchFamily="18" charset="0"/>
          </a:endParaRPr>
        </a:p>
        <a:p>
          <a:pPr marL="228600" lvl="1" indent="-228600" algn="just" defTabSz="1066800" rtl="0">
            <a:lnSpc>
              <a:spcPct val="100000"/>
            </a:lnSpc>
            <a:spcBef>
              <a:spcPct val="0"/>
            </a:spcBef>
            <a:spcAft>
              <a:spcPts val="600"/>
            </a:spcAft>
            <a:buChar char="•"/>
          </a:pPr>
          <a:r>
            <a:rPr lang="en-US" sz="2400" kern="1200" dirty="0">
              <a:solidFill>
                <a:schemeClr val="accent6">
                  <a:lumMod val="75000"/>
                </a:schemeClr>
              </a:solidFill>
              <a:latin typeface="Times New Roman" pitchFamily="18" charset="0"/>
              <a:ea typeface="+mn-ea"/>
              <a:cs typeface="Times New Roman" pitchFamily="18" charset="0"/>
            </a:rPr>
            <a:t>a tool for the design of their future research studies</a:t>
          </a:r>
          <a:r>
            <a:rPr lang="en-US" sz="2400" kern="1200" dirty="0">
              <a:solidFill>
                <a:schemeClr val="tx2">
                  <a:lumMod val="75000"/>
                </a:schemeClr>
              </a:solidFill>
              <a:latin typeface="Times New Roman" pitchFamily="18" charset="0"/>
              <a:ea typeface="+mn-ea"/>
              <a:cs typeface="Times New Roman" pitchFamily="18" charset="0"/>
            </a:rPr>
            <a:t>.</a:t>
          </a:r>
          <a:endParaRPr lang="el-GR" sz="2400" kern="1200" dirty="0">
            <a:solidFill>
              <a:schemeClr val="tx2">
                <a:lumMod val="75000"/>
              </a:schemeClr>
            </a:solidFill>
            <a:latin typeface="Times New Roman" pitchFamily="18" charset="0"/>
            <a:ea typeface="+mn-ea"/>
            <a:cs typeface="Times New Roman" pitchFamily="18" charset="0"/>
          </a:endParaRPr>
        </a:p>
      </dsp:txBody>
      <dsp:txXfrm>
        <a:off x="90892" y="550853"/>
        <a:ext cx="8962214" cy="3648951"/>
      </dsp:txXfrm>
    </dsp:sp>
    <dsp:sp modelId="{30E7DEC3-C229-4595-A5AB-88F8EC3D932F}">
      <dsp:nvSpPr>
        <dsp:cNvPr id="0" name=""/>
        <dsp:cNvSpPr/>
      </dsp:nvSpPr>
      <dsp:spPr>
        <a:xfrm>
          <a:off x="323523" y="4558278"/>
          <a:ext cx="8071654" cy="158494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76200" bIns="0" numCol="1" spcCol="1270" anchor="ctr" anchorCtr="0">
          <a:noAutofit/>
        </a:bodyPr>
        <a:lstStyle/>
        <a:p>
          <a:pPr marL="0" lvl="0" indent="0" algn="l" defTabSz="2667000" rtl="0">
            <a:lnSpc>
              <a:spcPct val="90000"/>
            </a:lnSpc>
            <a:spcBef>
              <a:spcPct val="0"/>
            </a:spcBef>
            <a:spcAft>
              <a:spcPct val="35000"/>
            </a:spcAft>
            <a:buNone/>
          </a:pPr>
          <a:r>
            <a:rPr lang="en-US" sz="6000" b="1" i="1" kern="1200" dirty="0">
              <a:latin typeface="Times New Roman" pitchFamily="18" charset="0"/>
              <a:cs typeface="Times New Roman" pitchFamily="18" charset="0"/>
            </a:rPr>
            <a:t>Practical implications</a:t>
          </a:r>
          <a:endParaRPr lang="el-GR" sz="6000" kern="1200" dirty="0">
            <a:latin typeface="Times New Roman" pitchFamily="18" charset="0"/>
            <a:cs typeface="Times New Roman" pitchFamily="18" charset="0"/>
          </a:endParaRPr>
        </a:p>
      </dsp:txBody>
      <dsp:txXfrm>
        <a:off x="323523" y="4558278"/>
        <a:ext cx="5684263" cy="1584948"/>
      </dsp:txXfrm>
    </dsp:sp>
    <dsp:sp modelId="{2DF806F2-808D-473C-97D8-6A61BEF832CC}">
      <dsp:nvSpPr>
        <dsp:cNvPr id="0" name=""/>
        <dsp:cNvSpPr/>
      </dsp:nvSpPr>
      <dsp:spPr>
        <a:xfrm>
          <a:off x="7307195" y="4198246"/>
          <a:ext cx="1836804" cy="1836804"/>
        </a:xfrm>
        <a:prstGeom prst="ellipse">
          <a:avLst/>
        </a:prstGeom>
        <a:blipFill rotWithShape="0">
          <a:blip xmlns:r="http://schemas.openxmlformats.org/officeDocument/2006/relationships" r:embed="rId1"/>
          <a:stretch>
            <a:fillRect/>
          </a:stretch>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F5059-4FE7-41FF-93B5-7678CD6C4FB9}">
      <dsp:nvSpPr>
        <dsp:cNvPr id="0" name=""/>
        <dsp:cNvSpPr/>
      </dsp:nvSpPr>
      <dsp:spPr>
        <a:xfrm rot="16200000">
          <a:off x="1143000" y="-1138535"/>
          <a:ext cx="6858000" cy="9135070"/>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8600" bIns="0" numCol="1" spcCol="1270" anchor="t" anchorCtr="0">
          <a:noAutofit/>
        </a:bodyPr>
        <a:lstStyle/>
        <a:p>
          <a:pPr marL="0" lvl="0" indent="0" algn="l" defTabSz="1600200" rtl="0">
            <a:lnSpc>
              <a:spcPct val="100000"/>
            </a:lnSpc>
            <a:spcBef>
              <a:spcPct val="0"/>
            </a:spcBef>
            <a:spcAft>
              <a:spcPts val="1200"/>
            </a:spcAft>
            <a:buNone/>
          </a:pPr>
          <a:r>
            <a:rPr lang="en-US" sz="3600" b="1" i="0" kern="1200" dirty="0">
              <a:latin typeface="Times New Roman" pitchFamily="18" charset="0"/>
              <a:cs typeface="Times New Roman" pitchFamily="18" charset="0"/>
            </a:rPr>
            <a:t>11. Limitations</a:t>
          </a:r>
          <a:endParaRPr lang="el-GR" sz="3600" i="0" kern="1200" dirty="0">
            <a:latin typeface="Times New Roman" pitchFamily="18" charset="0"/>
            <a:cs typeface="Times New Roman" pitchFamily="18" charset="0"/>
          </a:endParaRPr>
        </a:p>
        <a:p>
          <a:pPr marL="228600" lvl="1" indent="-228600" algn="just" defTabSz="1066800" rtl="0">
            <a:lnSpc>
              <a:spcPct val="100000"/>
            </a:lnSpc>
            <a:spcBef>
              <a:spcPct val="0"/>
            </a:spcBef>
            <a:spcAft>
              <a:spcPts val="0"/>
            </a:spcAft>
            <a:buChar char="•"/>
          </a:pPr>
          <a:r>
            <a:rPr lang="en-US" sz="2400" kern="1200" dirty="0">
              <a:solidFill>
                <a:schemeClr val="accent6">
                  <a:lumMod val="40000"/>
                  <a:lumOff val="60000"/>
                </a:schemeClr>
              </a:solidFill>
              <a:latin typeface="Times New Roman" pitchFamily="18" charset="0"/>
              <a:cs typeface="Times New Roman" pitchFamily="18" charset="0"/>
            </a:rPr>
            <a:t>The sample of the responding companies is limited to Greek small, medium and large companies which belong to both the manufacturing and services sectors</a:t>
          </a:r>
          <a:r>
            <a:rPr lang="en-GB" sz="2400" kern="1200" dirty="0">
              <a:latin typeface="Times New Roman" pitchFamily="18" charset="0"/>
              <a:cs typeface="Times New Roman" pitchFamily="18" charset="0"/>
            </a:rPr>
            <a:t>.</a:t>
          </a:r>
          <a:endParaRPr lang="el-GR" sz="2400" kern="1200" dirty="0">
            <a:latin typeface="Times New Roman" pitchFamily="18" charset="0"/>
            <a:cs typeface="Times New Roman" pitchFamily="18" charset="0"/>
          </a:endParaRPr>
        </a:p>
        <a:p>
          <a:pPr marL="228600" lvl="1" indent="-228600" algn="just" defTabSz="1066800" rtl="0">
            <a:lnSpc>
              <a:spcPct val="100000"/>
            </a:lnSpc>
            <a:spcBef>
              <a:spcPct val="0"/>
            </a:spcBef>
            <a:spcAft>
              <a:spcPts val="0"/>
            </a:spcAft>
            <a:buChar char="•"/>
          </a:pPr>
          <a:r>
            <a:rPr lang="en-US" sz="2400" kern="1200" dirty="0">
              <a:latin typeface="Times New Roman" pitchFamily="18" charset="0"/>
              <a:cs typeface="Times New Roman" pitchFamily="18" charset="0"/>
            </a:rPr>
            <a:t>In the business environment in which the sample companies operate, </a:t>
          </a:r>
          <a:r>
            <a:rPr lang="en-US" sz="2400" kern="1200" dirty="0">
              <a:solidFill>
                <a:schemeClr val="accent6">
                  <a:lumMod val="40000"/>
                  <a:lumOff val="60000"/>
                </a:schemeClr>
              </a:solidFill>
              <a:latin typeface="Times New Roman" pitchFamily="18" charset="0"/>
              <a:cs typeface="Times New Roman" pitchFamily="18" charset="0"/>
            </a:rPr>
            <a:t>a financial crisis dominates which influences a company's efforts to innovate and penetrate a wider market</a:t>
          </a:r>
          <a:r>
            <a:rPr lang="en-US" sz="2400" kern="1200" dirty="0">
              <a:latin typeface="Times New Roman" pitchFamily="18" charset="0"/>
              <a:cs typeface="Times New Roman" pitchFamily="18" charset="0"/>
            </a:rPr>
            <a:t>.</a:t>
          </a:r>
          <a:endParaRPr lang="el-GR" sz="2400" kern="1200" dirty="0">
            <a:latin typeface="Times New Roman" pitchFamily="18" charset="0"/>
            <a:cs typeface="Times New Roman" pitchFamily="18" charset="0"/>
          </a:endParaRPr>
        </a:p>
        <a:p>
          <a:pPr marL="228600" lvl="1" indent="-228600" algn="just" defTabSz="1066800" rtl="0">
            <a:lnSpc>
              <a:spcPct val="100000"/>
            </a:lnSpc>
            <a:spcBef>
              <a:spcPct val="0"/>
            </a:spcBef>
            <a:spcAft>
              <a:spcPts val="0"/>
            </a:spcAft>
            <a:buChar char="•"/>
          </a:pPr>
          <a:r>
            <a:rPr lang="en-US" sz="2400" kern="1200" dirty="0">
              <a:latin typeface="Times New Roman" pitchFamily="18" charset="0"/>
              <a:cs typeface="Times New Roman" pitchFamily="18" charset="0"/>
            </a:rPr>
            <a:t>The </a:t>
          </a:r>
          <a:r>
            <a:rPr lang="en-US" sz="2400" kern="1200" dirty="0">
              <a:solidFill>
                <a:schemeClr val="accent6">
                  <a:lumMod val="40000"/>
                  <a:lumOff val="60000"/>
                </a:schemeClr>
              </a:solidFill>
              <a:latin typeface="Times New Roman" pitchFamily="18" charset="0"/>
              <a:cs typeface="Times New Roman" pitchFamily="18" charset="0"/>
            </a:rPr>
            <a:t>subjective character of the data collected </a:t>
          </a:r>
          <a:r>
            <a:rPr lang="en-US" sz="2400" kern="1200" dirty="0">
              <a:latin typeface="Times New Roman" pitchFamily="18" charset="0"/>
              <a:cs typeface="Times New Roman" pitchFamily="18" charset="0"/>
            </a:rPr>
            <a:t>through the CEOs involves also the risk of </a:t>
          </a:r>
          <a:r>
            <a:rPr lang="en-US" sz="2400" kern="1200" dirty="0">
              <a:solidFill>
                <a:schemeClr val="accent6">
                  <a:lumMod val="40000"/>
                  <a:lumOff val="60000"/>
                </a:schemeClr>
              </a:solidFill>
              <a:latin typeface="Times New Roman" pitchFamily="18" charset="0"/>
              <a:cs typeface="Times New Roman" pitchFamily="18" charset="0"/>
            </a:rPr>
            <a:t>receiving biased responses</a:t>
          </a:r>
          <a:r>
            <a:rPr lang="en-US" sz="2400" kern="1200" dirty="0">
              <a:latin typeface="Times New Roman" pitchFamily="18" charset="0"/>
              <a:cs typeface="Times New Roman" pitchFamily="18" charset="0"/>
            </a:rPr>
            <a:t>.</a:t>
          </a:r>
          <a:endParaRPr lang="el-GR" sz="2400" kern="1200" dirty="0">
            <a:latin typeface="Times New Roman" pitchFamily="18" charset="0"/>
            <a:cs typeface="Times New Roman" pitchFamily="18" charset="0"/>
          </a:endParaRPr>
        </a:p>
        <a:p>
          <a:pPr marL="228600" lvl="1" indent="-228600" algn="just" defTabSz="1066800" rtl="0">
            <a:lnSpc>
              <a:spcPct val="100000"/>
            </a:lnSpc>
            <a:spcBef>
              <a:spcPct val="0"/>
            </a:spcBef>
            <a:spcAft>
              <a:spcPts val="0"/>
            </a:spcAft>
            <a:buChar char="•"/>
          </a:pPr>
          <a:r>
            <a:rPr lang="en-US" sz="2400" kern="1200" dirty="0">
              <a:latin typeface="Times New Roman" pitchFamily="18" charset="0"/>
              <a:cs typeface="Times New Roman" pitchFamily="18" charset="0"/>
            </a:rPr>
            <a:t>The suggested model examines </a:t>
          </a:r>
          <a:r>
            <a:rPr lang="en-US" sz="2400" kern="1200" dirty="0">
              <a:solidFill>
                <a:schemeClr val="accent6">
                  <a:lumMod val="40000"/>
                  <a:lumOff val="60000"/>
                </a:schemeClr>
              </a:solidFill>
              <a:latin typeface="Times New Roman" pitchFamily="18" charset="0"/>
              <a:cs typeface="Times New Roman" pitchFamily="18" charset="0"/>
            </a:rPr>
            <a:t>only 'quality practices of top management' and 'process quality management' as influencing factors</a:t>
          </a:r>
          <a:r>
            <a:rPr lang="en-US" sz="2400" kern="1200" dirty="0">
              <a:latin typeface="Times New Roman" pitchFamily="18" charset="0"/>
              <a:cs typeface="Times New Roman" pitchFamily="18" charset="0"/>
            </a:rPr>
            <a:t> of company innovation.</a:t>
          </a:r>
          <a:endParaRPr lang="el-GR" sz="2400" kern="1200" dirty="0">
            <a:latin typeface="Times New Roman" pitchFamily="18" charset="0"/>
            <a:cs typeface="Times New Roman" pitchFamily="18" charset="0"/>
          </a:endParaRPr>
        </a:p>
      </dsp:txBody>
      <dsp:txXfrm rot="5400000">
        <a:off x="4465" y="1371600"/>
        <a:ext cx="9135070" cy="4114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633944-8E74-4894-97C1-6ADEAC677CE1}">
      <dsp:nvSpPr>
        <dsp:cNvPr id="0" name=""/>
        <dsp:cNvSpPr/>
      </dsp:nvSpPr>
      <dsp:spPr>
        <a:xfrm>
          <a:off x="-19" y="692695"/>
          <a:ext cx="8645395" cy="16607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100000"/>
            </a:lnSpc>
            <a:spcBef>
              <a:spcPct val="0"/>
            </a:spcBef>
            <a:spcAft>
              <a:spcPts val="0"/>
            </a:spcAft>
            <a:buNone/>
          </a:pPr>
          <a:r>
            <a:rPr lang="en-US" sz="2400" kern="1200" dirty="0">
              <a:latin typeface="Times New Roman" pitchFamily="18" charset="0"/>
              <a:cs typeface="Times New Roman" pitchFamily="18" charset="0"/>
            </a:rPr>
            <a:t>The main responsibility for creating the appropriate environment/</a:t>
          </a:r>
          <a:r>
            <a:rPr lang="en-US" sz="2400" kern="1200" dirty="0">
              <a:solidFill>
                <a:schemeClr val="accent6">
                  <a:lumMod val="40000"/>
                  <a:lumOff val="60000"/>
                </a:schemeClr>
              </a:solidFill>
              <a:latin typeface="Times New Roman" pitchFamily="18" charset="0"/>
              <a:cs typeface="Times New Roman" pitchFamily="18" charset="0"/>
            </a:rPr>
            <a:t>culture for innovation </a:t>
          </a:r>
          <a:r>
            <a:rPr lang="en-US" sz="2400" kern="1200" dirty="0">
              <a:latin typeface="Times New Roman" pitchFamily="18" charset="0"/>
              <a:cs typeface="Times New Roman" pitchFamily="18" charset="0"/>
            </a:rPr>
            <a:t>lies with the </a:t>
          </a:r>
          <a:r>
            <a:rPr lang="en-US" sz="2400" kern="1200" dirty="0">
              <a:solidFill>
                <a:schemeClr val="accent6">
                  <a:lumMod val="40000"/>
                  <a:lumOff val="60000"/>
                </a:schemeClr>
              </a:solidFill>
              <a:latin typeface="Times New Roman" pitchFamily="18" charset="0"/>
              <a:cs typeface="Times New Roman" pitchFamily="18" charset="0"/>
            </a:rPr>
            <a:t>top management team and its quality practices</a:t>
          </a:r>
          <a:r>
            <a:rPr lang="en-US" sz="2400" kern="1200" dirty="0">
              <a:latin typeface="Times New Roman" pitchFamily="18" charset="0"/>
              <a:cs typeface="Times New Roman" pitchFamily="18" charset="0"/>
            </a:rPr>
            <a:t>.</a:t>
          </a:r>
          <a:endParaRPr lang="el-GR" sz="2400" kern="1200" dirty="0">
            <a:latin typeface="Times New Roman" pitchFamily="18" charset="0"/>
            <a:cs typeface="Times New Roman" pitchFamily="18" charset="0"/>
          </a:endParaRPr>
        </a:p>
      </dsp:txBody>
      <dsp:txXfrm>
        <a:off x="48623" y="741337"/>
        <a:ext cx="6212710" cy="1563469"/>
      </dsp:txXfrm>
    </dsp:sp>
    <dsp:sp modelId="{726004C3-73AF-4F93-8F47-1CDF1EE81C58}">
      <dsp:nvSpPr>
        <dsp:cNvPr id="0" name=""/>
        <dsp:cNvSpPr/>
      </dsp:nvSpPr>
      <dsp:spPr>
        <a:xfrm>
          <a:off x="613769" y="2924937"/>
          <a:ext cx="8229650" cy="17145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latin typeface="Times New Roman" pitchFamily="18" charset="0"/>
              <a:cs typeface="Times New Roman" pitchFamily="18" charset="0"/>
            </a:rPr>
            <a:t>The ability to introduce innovation to customers is improved when a company focuses on </a:t>
          </a:r>
          <a:r>
            <a:rPr lang="en-US" sz="2400" kern="1200" dirty="0">
              <a:solidFill>
                <a:schemeClr val="accent6">
                  <a:lumMod val="40000"/>
                  <a:lumOff val="60000"/>
                </a:schemeClr>
              </a:solidFill>
              <a:latin typeface="Times New Roman" pitchFamily="18" charset="0"/>
              <a:cs typeface="Times New Roman" pitchFamily="18" charset="0"/>
            </a:rPr>
            <a:t>process quality management</a:t>
          </a:r>
          <a:r>
            <a:rPr lang="en-US" sz="2400" kern="1200" dirty="0">
              <a:latin typeface="Times New Roman" pitchFamily="18" charset="0"/>
              <a:cs typeface="Times New Roman" pitchFamily="18" charset="0"/>
            </a:rPr>
            <a:t>. </a:t>
          </a:r>
          <a:endParaRPr lang="el-GR" sz="2400" kern="1200" dirty="0">
            <a:latin typeface="Times New Roman" pitchFamily="18" charset="0"/>
            <a:cs typeface="Times New Roman" pitchFamily="18" charset="0"/>
          </a:endParaRPr>
        </a:p>
      </dsp:txBody>
      <dsp:txXfrm>
        <a:off x="663985" y="2975153"/>
        <a:ext cx="5987088" cy="1614081"/>
      </dsp:txXfrm>
    </dsp:sp>
    <dsp:sp modelId="{8862E640-61DB-4C7D-A07F-481AF72F4141}">
      <dsp:nvSpPr>
        <dsp:cNvPr id="0" name=""/>
        <dsp:cNvSpPr/>
      </dsp:nvSpPr>
      <dsp:spPr>
        <a:xfrm>
          <a:off x="1045800" y="5057733"/>
          <a:ext cx="7944092" cy="18002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latin typeface="Times New Roman" pitchFamily="18" charset="0"/>
              <a:cs typeface="Times New Roman" pitchFamily="18" charset="0"/>
            </a:rPr>
            <a:t>Being innovative in terms of products and processes, helps companies gain a sustainable </a:t>
          </a:r>
          <a:r>
            <a:rPr lang="en-US" sz="2400" kern="1200" dirty="0">
              <a:solidFill>
                <a:schemeClr val="accent6">
                  <a:lumMod val="40000"/>
                  <a:lumOff val="60000"/>
                </a:schemeClr>
              </a:solidFill>
              <a:latin typeface="Times New Roman" pitchFamily="18" charset="0"/>
              <a:cs typeface="Times New Roman" pitchFamily="18" charset="0"/>
            </a:rPr>
            <a:t>competitive advantage in the market</a:t>
          </a:r>
          <a:r>
            <a:rPr lang="en-US" sz="2400" kern="1200" dirty="0">
              <a:latin typeface="Times New Roman" pitchFamily="18" charset="0"/>
              <a:cs typeface="Times New Roman" pitchFamily="18" charset="0"/>
            </a:rPr>
            <a:t>.</a:t>
          </a:r>
          <a:endParaRPr lang="el-GR" sz="2400" kern="1200" dirty="0">
            <a:latin typeface="Times New Roman" pitchFamily="18" charset="0"/>
            <a:cs typeface="Times New Roman" pitchFamily="18" charset="0"/>
          </a:endParaRPr>
        </a:p>
      </dsp:txBody>
      <dsp:txXfrm>
        <a:off x="1098528" y="5110461"/>
        <a:ext cx="5770835" cy="1694810"/>
      </dsp:txXfrm>
    </dsp:sp>
    <dsp:sp modelId="{4B356CA4-991A-47A3-89BD-B950AC77DE6B}">
      <dsp:nvSpPr>
        <dsp:cNvPr id="0" name=""/>
        <dsp:cNvSpPr/>
      </dsp:nvSpPr>
      <dsp:spPr>
        <a:xfrm>
          <a:off x="6734464" y="1916828"/>
          <a:ext cx="1337310" cy="1337310"/>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a:off x="7035359" y="1916828"/>
        <a:ext cx="735520" cy="1006326"/>
      </dsp:txXfrm>
    </dsp:sp>
    <dsp:sp modelId="{A04EEC31-6796-4B25-95C7-B1F3A21C60BD}">
      <dsp:nvSpPr>
        <dsp:cNvPr id="0" name=""/>
        <dsp:cNvSpPr/>
      </dsp:nvSpPr>
      <dsp:spPr>
        <a:xfrm>
          <a:off x="7310525" y="4149073"/>
          <a:ext cx="1337310" cy="1337310"/>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a:off x="7611420" y="4149073"/>
        <a:ext cx="735520" cy="10063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5D668-BD09-4A93-8DDD-395D9BF26C54}">
      <dsp:nvSpPr>
        <dsp:cNvPr id="0" name=""/>
        <dsp:cNvSpPr/>
      </dsp:nvSpPr>
      <dsp:spPr>
        <a:xfrm>
          <a:off x="2316" y="0"/>
          <a:ext cx="9139367" cy="603805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ts val="2200"/>
            </a:lnSpc>
            <a:spcBef>
              <a:spcPct val="0"/>
            </a:spcBef>
            <a:spcAft>
              <a:spcPts val="0"/>
            </a:spcAft>
            <a:buNone/>
          </a:pPr>
          <a:r>
            <a:rPr lang="en-GB" sz="2000" kern="1200" dirty="0">
              <a:latin typeface="Times New Roman" pitchFamily="18" charset="0"/>
              <a:cs typeface="Times New Roman" pitchFamily="18" charset="0"/>
            </a:rPr>
            <a:t>1.</a:t>
          </a:r>
          <a:r>
            <a:rPr lang="en-US" sz="2000" kern="1200" dirty="0">
              <a:latin typeface="Times New Roman" pitchFamily="18" charset="0"/>
              <a:cs typeface="Times New Roman" pitchFamily="18" charset="0"/>
            </a:rPr>
            <a:t>Current research has still failed to empirically identify </a:t>
          </a:r>
          <a:r>
            <a:rPr lang="en-US" sz="2000" kern="1200" dirty="0">
              <a:solidFill>
                <a:schemeClr val="accent6">
                  <a:lumMod val="40000"/>
                  <a:lumOff val="60000"/>
                </a:schemeClr>
              </a:solidFill>
              <a:latin typeface="Times New Roman" pitchFamily="18" charset="0"/>
              <a:cs typeface="Times New Roman" pitchFamily="18" charset="0"/>
            </a:rPr>
            <a:t>the role of dynamic determinants to different types of innovation.</a:t>
          </a:r>
        </a:p>
        <a:p>
          <a:pPr marL="0" lvl="0" indent="0" algn="just" defTabSz="889000">
            <a:lnSpc>
              <a:spcPts val="2200"/>
            </a:lnSpc>
            <a:spcBef>
              <a:spcPct val="0"/>
            </a:spcBef>
            <a:spcAft>
              <a:spcPts val="0"/>
            </a:spcAft>
            <a:buNone/>
          </a:pPr>
          <a:endParaRPr lang="en-GB" sz="2000" kern="1200" dirty="0">
            <a:latin typeface="Times New Roman" pitchFamily="18" charset="0"/>
            <a:cs typeface="Times New Roman" pitchFamily="18" charset="0"/>
          </a:endParaRPr>
        </a:p>
        <a:p>
          <a:pPr marL="0" lvl="0" indent="0" algn="just" defTabSz="889000">
            <a:lnSpc>
              <a:spcPts val="2200"/>
            </a:lnSpc>
            <a:spcBef>
              <a:spcPct val="0"/>
            </a:spcBef>
            <a:spcAft>
              <a:spcPts val="0"/>
            </a:spcAft>
            <a:buNone/>
          </a:pPr>
          <a:r>
            <a:rPr lang="en-GB" sz="2000" kern="1200" dirty="0">
              <a:latin typeface="Times New Roman" pitchFamily="18" charset="0"/>
              <a:cs typeface="Times New Roman" pitchFamily="18" charset="0"/>
            </a:rPr>
            <a:t>2. T</a:t>
          </a:r>
          <a:r>
            <a:rPr lang="en-US" sz="2000" kern="1200" dirty="0">
              <a:latin typeface="Times New Roman" pitchFamily="18" charset="0"/>
              <a:cs typeface="Times New Roman" pitchFamily="18" charset="0"/>
            </a:rPr>
            <a:t>here is a lack of research studies examining </a:t>
          </a:r>
          <a:r>
            <a:rPr lang="en-US" sz="2000" kern="1200" dirty="0">
              <a:solidFill>
                <a:schemeClr val="accent6">
                  <a:lumMod val="40000"/>
                  <a:lumOff val="60000"/>
                </a:schemeClr>
              </a:solidFill>
              <a:latin typeface="Times New Roman" pitchFamily="18" charset="0"/>
              <a:cs typeface="Times New Roman" pitchFamily="18" charset="0"/>
            </a:rPr>
            <a:t>how quality management practices are related to innovation</a:t>
          </a:r>
          <a:r>
            <a:rPr lang="en-US" sz="2000" kern="1200" dirty="0">
              <a:latin typeface="Times New Roman" pitchFamily="18" charset="0"/>
              <a:cs typeface="Times New Roman" pitchFamily="18" charset="0"/>
            </a:rPr>
            <a:t>.</a:t>
          </a:r>
        </a:p>
        <a:p>
          <a:pPr marL="0" lvl="0" indent="0" algn="just" defTabSz="889000">
            <a:lnSpc>
              <a:spcPts val="2200"/>
            </a:lnSpc>
            <a:spcBef>
              <a:spcPct val="0"/>
            </a:spcBef>
            <a:spcAft>
              <a:spcPts val="0"/>
            </a:spcAft>
            <a:buNone/>
          </a:pPr>
          <a:endParaRPr lang="en-US" sz="2000" kern="1200" dirty="0">
            <a:latin typeface="Times New Roman" pitchFamily="18" charset="0"/>
            <a:cs typeface="Times New Roman" pitchFamily="18" charset="0"/>
          </a:endParaRPr>
        </a:p>
        <a:p>
          <a:pPr marL="0" lvl="0" indent="0" algn="just" defTabSz="889000">
            <a:lnSpc>
              <a:spcPts val="2200"/>
            </a:lnSpc>
            <a:spcBef>
              <a:spcPct val="0"/>
            </a:spcBef>
            <a:spcAft>
              <a:spcPts val="0"/>
            </a:spcAft>
            <a:buNone/>
          </a:pPr>
          <a:r>
            <a:rPr lang="en-US" sz="2000" kern="1200" dirty="0">
              <a:latin typeface="Times New Roman" pitchFamily="18" charset="0"/>
              <a:cs typeface="Times New Roman" pitchFamily="18" charset="0"/>
            </a:rPr>
            <a:t>3. It is still not clear </a:t>
          </a:r>
          <a:r>
            <a:rPr lang="en-US" sz="2000" kern="1200" dirty="0">
              <a:solidFill>
                <a:schemeClr val="accent6">
                  <a:lumMod val="40000"/>
                  <a:lumOff val="60000"/>
                </a:schemeClr>
              </a:solidFill>
              <a:latin typeface="Times New Roman" pitchFamily="18" charset="0"/>
              <a:cs typeface="Times New Roman" pitchFamily="18" charset="0"/>
            </a:rPr>
            <a:t>what managers should change in the innovation process </a:t>
          </a:r>
          <a:r>
            <a:rPr lang="en-US" sz="2000" kern="1200" dirty="0">
              <a:latin typeface="Times New Roman" pitchFamily="18" charset="0"/>
              <a:cs typeface="Times New Roman" pitchFamily="18" charset="0"/>
            </a:rPr>
            <a:t>and the underlying organizational structures.</a:t>
          </a:r>
        </a:p>
        <a:p>
          <a:pPr marL="0" lvl="0" indent="0" algn="just" defTabSz="889000">
            <a:lnSpc>
              <a:spcPts val="2200"/>
            </a:lnSpc>
            <a:spcBef>
              <a:spcPct val="0"/>
            </a:spcBef>
            <a:spcAft>
              <a:spcPts val="0"/>
            </a:spcAft>
            <a:buNone/>
          </a:pPr>
          <a:endParaRPr lang="en-US" sz="2000" kern="1200" dirty="0">
            <a:latin typeface="Times New Roman" pitchFamily="18" charset="0"/>
            <a:cs typeface="Times New Roman" pitchFamily="18" charset="0"/>
          </a:endParaRPr>
        </a:p>
        <a:p>
          <a:pPr marL="0" lvl="0" indent="0" algn="just" defTabSz="889000">
            <a:lnSpc>
              <a:spcPts val="2200"/>
            </a:lnSpc>
            <a:spcBef>
              <a:spcPct val="0"/>
            </a:spcBef>
            <a:spcAft>
              <a:spcPts val="0"/>
            </a:spcAft>
            <a:buNone/>
          </a:pPr>
          <a:r>
            <a:rPr lang="en-US" sz="2000" kern="1200" dirty="0">
              <a:latin typeface="Times New Roman" pitchFamily="18" charset="0"/>
              <a:cs typeface="Times New Roman" pitchFamily="18" charset="0"/>
            </a:rPr>
            <a:t>4. Empirical studies that examine the </a:t>
          </a:r>
          <a:r>
            <a:rPr lang="en-US" sz="2000" kern="1200" dirty="0">
              <a:solidFill>
                <a:schemeClr val="accent6">
                  <a:lumMod val="40000"/>
                  <a:lumOff val="60000"/>
                </a:schemeClr>
              </a:solidFill>
              <a:latin typeface="Times New Roman" pitchFamily="18" charset="0"/>
              <a:cs typeface="Times New Roman" pitchFamily="18" charset="0"/>
            </a:rPr>
            <a:t>relationship between innovation and firm performance</a:t>
          </a:r>
          <a:r>
            <a:rPr lang="en-US" sz="2000" kern="1200" dirty="0">
              <a:latin typeface="Times New Roman" pitchFamily="18" charset="0"/>
              <a:cs typeface="Times New Roman" pitchFamily="18" charset="0"/>
            </a:rPr>
            <a:t> are limited.</a:t>
          </a:r>
          <a:endParaRPr lang="el-GR" sz="2000" kern="1200" dirty="0">
            <a:latin typeface="Times New Roman" pitchFamily="18" charset="0"/>
            <a:cs typeface="Times New Roman" pitchFamily="18" charset="0"/>
          </a:endParaRPr>
        </a:p>
      </dsp:txBody>
      <dsp:txXfrm>
        <a:off x="2287158" y="0"/>
        <a:ext cx="4569683" cy="49813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5D668-BD09-4A93-8DDD-395D9BF26C54}">
      <dsp:nvSpPr>
        <dsp:cNvPr id="0" name=""/>
        <dsp:cNvSpPr/>
      </dsp:nvSpPr>
      <dsp:spPr>
        <a:xfrm>
          <a:off x="2316" y="0"/>
          <a:ext cx="9139367" cy="603805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ts val="1700"/>
            </a:lnSpc>
            <a:spcBef>
              <a:spcPct val="0"/>
            </a:spcBef>
            <a:spcAft>
              <a:spcPts val="0"/>
            </a:spcAft>
            <a:buNone/>
          </a:pPr>
          <a:endParaRPr lang="en-GB" sz="2000" kern="1200" dirty="0">
            <a:latin typeface="Times New Roman" pitchFamily="18" charset="0"/>
            <a:cs typeface="Times New Roman" pitchFamily="18" charset="0"/>
          </a:endParaRPr>
        </a:p>
        <a:p>
          <a:pPr marL="0" lvl="0" indent="0" algn="just" defTabSz="889000">
            <a:lnSpc>
              <a:spcPts val="1700"/>
            </a:lnSpc>
            <a:spcBef>
              <a:spcPct val="0"/>
            </a:spcBef>
            <a:spcAft>
              <a:spcPts val="0"/>
            </a:spcAft>
            <a:buNone/>
          </a:pPr>
          <a:r>
            <a:rPr lang="en-GB" sz="2000" kern="1200" dirty="0">
              <a:latin typeface="Times New Roman" pitchFamily="18" charset="0"/>
              <a:cs typeface="Times New Roman" pitchFamily="18" charset="0"/>
            </a:rPr>
            <a:t>1. L</a:t>
          </a:r>
          <a:r>
            <a:rPr lang="en-US" sz="2000" kern="1200" dirty="0" err="1">
              <a:latin typeface="Times New Roman" pitchFamily="18" charset="0"/>
              <a:cs typeface="Times New Roman" pitchFamily="18" charset="0"/>
            </a:rPr>
            <a:t>ook</a:t>
          </a:r>
          <a:r>
            <a:rPr lang="en-US" sz="2000" kern="1200" dirty="0">
              <a:latin typeface="Times New Roman" pitchFamily="18" charset="0"/>
              <a:cs typeface="Times New Roman" pitchFamily="18" charset="0"/>
            </a:rPr>
            <a:t> at </a:t>
          </a:r>
          <a:r>
            <a:rPr lang="en-US" sz="2000" kern="1200" dirty="0">
              <a:solidFill>
                <a:schemeClr val="accent6">
                  <a:lumMod val="40000"/>
                  <a:lumOff val="60000"/>
                </a:schemeClr>
              </a:solidFill>
              <a:latin typeface="Times New Roman" pitchFamily="18" charset="0"/>
              <a:cs typeface="Times New Roman" pitchFamily="18" charset="0"/>
            </a:rPr>
            <a:t>innovation management systems, </a:t>
          </a:r>
          <a:r>
            <a:rPr lang="en-US" sz="2000" kern="1200" dirty="0">
              <a:latin typeface="Times New Roman" pitchFamily="18" charset="0"/>
              <a:cs typeface="Times New Roman" pitchFamily="18" charset="0"/>
            </a:rPr>
            <a:t>to unveil </a:t>
          </a:r>
          <a:r>
            <a:rPr lang="en-US" sz="2000" kern="1200" dirty="0">
              <a:solidFill>
                <a:schemeClr val="accent6">
                  <a:lumMod val="40000"/>
                  <a:lumOff val="60000"/>
                </a:schemeClr>
              </a:solidFill>
              <a:latin typeface="Times New Roman" pitchFamily="18" charset="0"/>
              <a:cs typeface="Times New Roman" pitchFamily="18" charset="0"/>
            </a:rPr>
            <a:t>how these are being implemented in SMEs</a:t>
          </a:r>
          <a:r>
            <a:rPr lang="en-US" sz="2000" kern="1200" dirty="0">
              <a:latin typeface="Times New Roman" pitchFamily="18" charset="0"/>
              <a:cs typeface="Times New Roman" pitchFamily="18" charset="0"/>
            </a:rPr>
            <a:t>.</a:t>
          </a:r>
        </a:p>
        <a:p>
          <a:pPr marL="0" lvl="0" indent="0" algn="just" defTabSz="889000">
            <a:lnSpc>
              <a:spcPts val="1700"/>
            </a:lnSpc>
            <a:spcBef>
              <a:spcPct val="0"/>
            </a:spcBef>
            <a:spcAft>
              <a:spcPts val="0"/>
            </a:spcAft>
            <a:buNone/>
          </a:pPr>
          <a:endParaRPr lang="en-US" sz="2000" kern="1200" dirty="0">
            <a:latin typeface="Times New Roman" pitchFamily="18" charset="0"/>
            <a:cs typeface="Times New Roman" pitchFamily="18" charset="0"/>
          </a:endParaRPr>
        </a:p>
        <a:p>
          <a:pPr marL="0" lvl="0" indent="0" algn="just" defTabSz="889000">
            <a:lnSpc>
              <a:spcPts val="1700"/>
            </a:lnSpc>
            <a:spcBef>
              <a:spcPct val="0"/>
            </a:spcBef>
            <a:spcAft>
              <a:spcPts val="0"/>
            </a:spcAft>
            <a:buNone/>
          </a:pPr>
          <a:r>
            <a:rPr lang="en-GB" sz="2000" kern="1200" dirty="0">
              <a:latin typeface="Times New Roman" pitchFamily="18" charset="0"/>
              <a:cs typeface="Times New Roman" pitchFamily="18" charset="0"/>
            </a:rPr>
            <a:t>2. </a:t>
          </a:r>
          <a:r>
            <a:rPr lang="en-US" sz="2000" kern="1200" dirty="0">
              <a:latin typeface="Times New Roman" pitchFamily="18" charset="0"/>
              <a:cs typeface="Times New Roman" pitchFamily="18" charset="0"/>
            </a:rPr>
            <a:t>Future research in innovation should be supported by </a:t>
          </a:r>
          <a:r>
            <a:rPr lang="en-US" sz="2000" kern="1200" dirty="0">
              <a:solidFill>
                <a:schemeClr val="accent6">
                  <a:lumMod val="40000"/>
                  <a:lumOff val="60000"/>
                </a:schemeClr>
              </a:solidFill>
              <a:latin typeface="Times New Roman" pitchFamily="18" charset="0"/>
              <a:cs typeface="Times New Roman" pitchFamily="18" charset="0"/>
            </a:rPr>
            <a:t>longitudinal studies</a:t>
          </a:r>
          <a:r>
            <a:rPr lang="en-US" sz="2000" kern="1200" dirty="0">
              <a:latin typeface="Times New Roman" pitchFamily="18" charset="0"/>
              <a:cs typeface="Times New Roman" pitchFamily="18" charset="0"/>
            </a:rPr>
            <a:t>.</a:t>
          </a:r>
        </a:p>
        <a:p>
          <a:pPr marL="0" lvl="0" indent="0" algn="just" defTabSz="889000">
            <a:lnSpc>
              <a:spcPts val="1700"/>
            </a:lnSpc>
            <a:spcBef>
              <a:spcPct val="0"/>
            </a:spcBef>
            <a:spcAft>
              <a:spcPts val="0"/>
            </a:spcAft>
            <a:buNone/>
          </a:pPr>
          <a:endParaRPr lang="en-US" sz="2000" kern="1200" dirty="0">
            <a:latin typeface="Times New Roman" pitchFamily="18" charset="0"/>
            <a:cs typeface="Times New Roman" pitchFamily="18" charset="0"/>
          </a:endParaRPr>
        </a:p>
        <a:p>
          <a:pPr marL="0" lvl="0" indent="0" algn="just" defTabSz="889000">
            <a:lnSpc>
              <a:spcPts val="1700"/>
            </a:lnSpc>
            <a:spcBef>
              <a:spcPct val="0"/>
            </a:spcBef>
            <a:spcAft>
              <a:spcPts val="0"/>
            </a:spcAft>
            <a:buNone/>
          </a:pPr>
          <a:r>
            <a:rPr lang="en-US" sz="2000" kern="1200" dirty="0">
              <a:latin typeface="Times New Roman" pitchFamily="18" charset="0"/>
              <a:cs typeface="Times New Roman" pitchFamily="18" charset="0"/>
            </a:rPr>
            <a:t>3. A periodic assessment is required </a:t>
          </a:r>
          <a:r>
            <a:rPr lang="en-US" sz="2000" kern="1200" dirty="0">
              <a:solidFill>
                <a:schemeClr val="accent6">
                  <a:lumMod val="40000"/>
                  <a:lumOff val="60000"/>
                </a:schemeClr>
              </a:solidFill>
              <a:latin typeface="Times New Roman" pitchFamily="18" charset="0"/>
              <a:cs typeface="Times New Roman" pitchFamily="18" charset="0"/>
            </a:rPr>
            <a:t>not only of innovation outputs, but also of inputs</a:t>
          </a:r>
          <a:r>
            <a:rPr lang="en-US" sz="2000" kern="1200" dirty="0">
              <a:latin typeface="Times New Roman" pitchFamily="18" charset="0"/>
              <a:cs typeface="Times New Roman" pitchFamily="18" charset="0"/>
            </a:rPr>
            <a:t> that determine a company’s innovation initiatives.</a:t>
          </a:r>
        </a:p>
        <a:p>
          <a:pPr marL="0" lvl="0" indent="0" algn="just" defTabSz="889000">
            <a:lnSpc>
              <a:spcPts val="1700"/>
            </a:lnSpc>
            <a:spcBef>
              <a:spcPct val="0"/>
            </a:spcBef>
            <a:spcAft>
              <a:spcPts val="0"/>
            </a:spcAft>
            <a:buNone/>
          </a:pPr>
          <a:endParaRPr lang="en-US" sz="2000" kern="1200" dirty="0">
            <a:latin typeface="Times New Roman" pitchFamily="18" charset="0"/>
            <a:cs typeface="Times New Roman" pitchFamily="18" charset="0"/>
          </a:endParaRPr>
        </a:p>
        <a:p>
          <a:pPr marL="0" lvl="0" indent="0" algn="just" defTabSz="889000">
            <a:lnSpc>
              <a:spcPts val="1700"/>
            </a:lnSpc>
            <a:spcBef>
              <a:spcPct val="0"/>
            </a:spcBef>
            <a:spcAft>
              <a:spcPts val="0"/>
            </a:spcAft>
            <a:buNone/>
          </a:pPr>
          <a:r>
            <a:rPr lang="en-US" sz="2000" kern="1200" dirty="0">
              <a:latin typeface="Times New Roman" pitchFamily="18" charset="0"/>
              <a:cs typeface="Times New Roman" pitchFamily="18" charset="0"/>
            </a:rPr>
            <a:t>4. More knowledge is needed about how </a:t>
          </a:r>
          <a:r>
            <a:rPr lang="en-US" sz="2000" kern="1200" dirty="0">
              <a:solidFill>
                <a:schemeClr val="accent6">
                  <a:lumMod val="40000"/>
                  <a:lumOff val="60000"/>
                </a:schemeClr>
              </a:solidFill>
              <a:latin typeface="Times New Roman" pitchFamily="18" charset="0"/>
              <a:cs typeface="Times New Roman" pitchFamily="18" charset="0"/>
            </a:rPr>
            <a:t>quality management can </a:t>
          </a:r>
          <a:r>
            <a:rPr lang="en-US" sz="2000" kern="1200" dirty="0">
              <a:latin typeface="Times New Roman" pitchFamily="18" charset="0"/>
              <a:cs typeface="Times New Roman" pitchFamily="18" charset="0"/>
            </a:rPr>
            <a:t>be developed to stimulate and improve innovation.</a:t>
          </a:r>
        </a:p>
        <a:p>
          <a:pPr marL="0" lvl="0" indent="0" algn="just" defTabSz="889000">
            <a:lnSpc>
              <a:spcPts val="1700"/>
            </a:lnSpc>
            <a:spcBef>
              <a:spcPct val="0"/>
            </a:spcBef>
            <a:spcAft>
              <a:spcPts val="0"/>
            </a:spcAft>
            <a:buNone/>
          </a:pPr>
          <a:endParaRPr lang="en-US" sz="2000" kern="1200" dirty="0">
            <a:latin typeface="Times New Roman" pitchFamily="18" charset="0"/>
            <a:cs typeface="Times New Roman" pitchFamily="18" charset="0"/>
          </a:endParaRPr>
        </a:p>
        <a:p>
          <a:pPr marL="0" lvl="0" indent="0" algn="just" defTabSz="889000">
            <a:lnSpc>
              <a:spcPts val="1700"/>
            </a:lnSpc>
            <a:spcBef>
              <a:spcPct val="0"/>
            </a:spcBef>
            <a:spcAft>
              <a:spcPts val="0"/>
            </a:spcAft>
            <a:buNone/>
          </a:pPr>
          <a:r>
            <a:rPr lang="en-US" sz="2000" kern="1200" dirty="0">
              <a:latin typeface="Times New Roman" pitchFamily="18" charset="0"/>
              <a:cs typeface="Times New Roman" pitchFamily="18" charset="0"/>
            </a:rPr>
            <a:t>5. M</a:t>
          </a:r>
          <a:r>
            <a:rPr lang="en-GB" sz="2000" kern="1200" dirty="0">
              <a:latin typeface="Times New Roman" pitchFamily="18" charset="0"/>
              <a:cs typeface="Times New Roman" pitchFamily="18" charset="0"/>
            </a:rPr>
            <a:t>ore empirical work is needed </a:t>
          </a:r>
          <a:r>
            <a:rPr lang="en-US" sz="2000" kern="1200" dirty="0">
              <a:latin typeface="Times New Roman" pitchFamily="18" charset="0"/>
              <a:cs typeface="Times New Roman" pitchFamily="18" charset="0"/>
            </a:rPr>
            <a:t>to </a:t>
          </a:r>
          <a:r>
            <a:rPr lang="en-GB" sz="2000" kern="1200" dirty="0">
              <a:latin typeface="Times New Roman" pitchFamily="18" charset="0"/>
              <a:cs typeface="Times New Roman" pitchFamily="18" charset="0"/>
            </a:rPr>
            <a:t>examine </a:t>
          </a:r>
          <a:r>
            <a:rPr lang="en-GB" sz="2000" kern="1200" dirty="0">
              <a:solidFill>
                <a:schemeClr val="accent6">
                  <a:lumMod val="40000"/>
                  <a:lumOff val="60000"/>
                </a:schemeClr>
              </a:solidFill>
              <a:latin typeface="Times New Roman" pitchFamily="18" charset="0"/>
              <a:cs typeface="Times New Roman" pitchFamily="18" charset="0"/>
            </a:rPr>
            <a:t>the impact of </a:t>
          </a:r>
          <a:r>
            <a:rPr lang="en-US" sz="2000" kern="1200" dirty="0">
              <a:solidFill>
                <a:schemeClr val="accent6">
                  <a:lumMod val="40000"/>
                  <a:lumOff val="60000"/>
                </a:schemeClr>
              </a:solidFill>
              <a:latin typeface="Times New Roman" pitchFamily="18" charset="0"/>
              <a:cs typeface="Times New Roman" pitchFamily="18" charset="0"/>
            </a:rPr>
            <a:t>several </a:t>
          </a:r>
          <a:r>
            <a:rPr lang="en-GB" sz="2000" kern="1200" dirty="0">
              <a:solidFill>
                <a:schemeClr val="accent6">
                  <a:lumMod val="40000"/>
                  <a:lumOff val="60000"/>
                </a:schemeClr>
              </a:solidFill>
              <a:latin typeface="Times New Roman" pitchFamily="18" charset="0"/>
              <a:cs typeface="Times New Roman" pitchFamily="18" charset="0"/>
            </a:rPr>
            <a:t>innovation dimensions on company performance</a:t>
          </a:r>
          <a:r>
            <a:rPr lang="en-GB" sz="2000" kern="1200" dirty="0">
              <a:latin typeface="Times New Roman" pitchFamily="18" charset="0"/>
              <a:cs typeface="Times New Roman" pitchFamily="18" charset="0"/>
            </a:rPr>
            <a:t>.</a:t>
          </a:r>
        </a:p>
        <a:p>
          <a:pPr marL="0" lvl="0" indent="0" algn="just" defTabSz="889000">
            <a:lnSpc>
              <a:spcPts val="1700"/>
            </a:lnSpc>
            <a:spcBef>
              <a:spcPct val="0"/>
            </a:spcBef>
            <a:spcAft>
              <a:spcPts val="0"/>
            </a:spcAft>
            <a:buNone/>
          </a:pPr>
          <a:endParaRPr lang="en-GB" sz="2000" kern="1200" dirty="0">
            <a:latin typeface="Times New Roman" pitchFamily="18" charset="0"/>
            <a:cs typeface="Times New Roman" pitchFamily="18" charset="0"/>
          </a:endParaRPr>
        </a:p>
        <a:p>
          <a:pPr marL="0" lvl="0" indent="0" algn="just" defTabSz="889000">
            <a:lnSpc>
              <a:spcPts val="1700"/>
            </a:lnSpc>
            <a:spcBef>
              <a:spcPct val="0"/>
            </a:spcBef>
            <a:spcAft>
              <a:spcPts val="0"/>
            </a:spcAft>
            <a:buNone/>
          </a:pPr>
          <a:r>
            <a:rPr lang="en-GB" sz="2000" kern="1200" dirty="0">
              <a:latin typeface="Times New Roman" pitchFamily="18" charset="0"/>
              <a:cs typeface="Times New Roman" pitchFamily="18" charset="0"/>
            </a:rPr>
            <a:t>6. </a:t>
          </a:r>
          <a:r>
            <a:rPr lang="en-US" sz="2000" kern="1200" dirty="0">
              <a:latin typeface="Times New Roman" pitchFamily="18" charset="0"/>
              <a:cs typeface="Times New Roman" pitchFamily="18" charset="0"/>
            </a:rPr>
            <a:t>Future research studies empirically </a:t>
          </a:r>
          <a:r>
            <a:rPr lang="en-US" sz="2000" kern="1200" dirty="0">
              <a:solidFill>
                <a:schemeClr val="accent6">
                  <a:lumMod val="40000"/>
                  <a:lumOff val="60000"/>
                </a:schemeClr>
              </a:solidFill>
              <a:latin typeface="Times New Roman" pitchFamily="18" charset="0"/>
              <a:cs typeface="Times New Roman" pitchFamily="18" charset="0"/>
            </a:rPr>
            <a:t>validate theoretical models that relate TQM, innovation, business performance</a:t>
          </a:r>
          <a:r>
            <a:rPr lang="en-US" sz="2000" kern="1200" dirty="0">
              <a:latin typeface="Times New Roman" pitchFamily="18" charset="0"/>
              <a:cs typeface="Times New Roman" pitchFamily="18" charset="0"/>
            </a:rPr>
            <a:t>.</a:t>
          </a:r>
          <a:endParaRPr lang="el-GR" sz="2000" kern="1200" dirty="0">
            <a:latin typeface="Times New Roman" pitchFamily="18" charset="0"/>
            <a:cs typeface="Times New Roman" pitchFamily="18" charset="0"/>
          </a:endParaRPr>
        </a:p>
      </dsp:txBody>
      <dsp:txXfrm>
        <a:off x="2287158" y="0"/>
        <a:ext cx="4569683" cy="4981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2EAA58-AB1D-474B-A70D-3E9FB14E3DBE}">
      <dsp:nvSpPr>
        <dsp:cNvPr id="0" name=""/>
        <dsp:cNvSpPr/>
      </dsp:nvSpPr>
      <dsp:spPr>
        <a:xfrm>
          <a:off x="0" y="4463602"/>
          <a:ext cx="9144000" cy="239427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2">
                  <a:lumMod val="75000"/>
                </a:schemeClr>
              </a:solidFill>
              <a:latin typeface="Times New Roman" pitchFamily="18" charset="0"/>
              <a:cs typeface="Times New Roman" pitchFamily="18" charset="0"/>
            </a:rPr>
            <a:t>1. the impact of 'quality practices of top management' and 'process quality management' on 'product and process innovation' </a:t>
          </a:r>
          <a:endParaRPr lang="el-GR" sz="2400" kern="1200" dirty="0">
            <a:solidFill>
              <a:schemeClr val="tx2">
                <a:lumMod val="75000"/>
              </a:schemeClr>
            </a:solidFill>
            <a:latin typeface="Times New Roman" pitchFamily="18" charset="0"/>
            <a:cs typeface="Times New Roman" pitchFamily="18" charset="0"/>
          </a:endParaRPr>
        </a:p>
      </dsp:txBody>
      <dsp:txXfrm>
        <a:off x="0" y="4463602"/>
        <a:ext cx="9144000" cy="1292907"/>
      </dsp:txXfrm>
    </dsp:sp>
    <dsp:sp modelId="{89136B37-4D92-414D-BFF1-C10AE949D762}">
      <dsp:nvSpPr>
        <dsp:cNvPr id="0" name=""/>
        <dsp:cNvSpPr/>
      </dsp:nvSpPr>
      <dsp:spPr>
        <a:xfrm>
          <a:off x="0" y="5708624"/>
          <a:ext cx="9144000" cy="1101365"/>
        </a:xfrm>
        <a:prstGeom prst="rect">
          <a:avLst/>
        </a:prstGeom>
        <a:solidFill>
          <a:schemeClr val="accent1">
            <a:lumMod val="60000"/>
            <a:lumOff val="40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marL="0" lvl="0" indent="0" algn="ctr" defTabSz="1066800">
            <a:lnSpc>
              <a:spcPct val="100000"/>
            </a:lnSpc>
            <a:spcBef>
              <a:spcPct val="0"/>
            </a:spcBef>
            <a:spcAft>
              <a:spcPts val="0"/>
            </a:spcAft>
            <a:buNone/>
          </a:pPr>
          <a:r>
            <a:rPr lang="en-US" sz="2400" kern="1200" dirty="0">
              <a:solidFill>
                <a:schemeClr val="tx2">
                  <a:lumMod val="75000"/>
                </a:schemeClr>
              </a:solidFill>
              <a:latin typeface="Times New Roman" pitchFamily="18" charset="0"/>
              <a:cs typeface="Times New Roman" pitchFamily="18" charset="0"/>
            </a:rPr>
            <a:t>2. the impact of these innovation dimensions on the </a:t>
          </a:r>
        </a:p>
        <a:p>
          <a:pPr marL="0" lvl="0" indent="0" algn="ctr" defTabSz="1066800">
            <a:lnSpc>
              <a:spcPct val="100000"/>
            </a:lnSpc>
            <a:spcBef>
              <a:spcPct val="0"/>
            </a:spcBef>
            <a:spcAft>
              <a:spcPts val="0"/>
            </a:spcAft>
            <a:buNone/>
          </a:pPr>
          <a:r>
            <a:rPr lang="en-US" sz="2400" kern="1200" dirty="0">
              <a:solidFill>
                <a:schemeClr val="tx2">
                  <a:lumMod val="75000"/>
                </a:schemeClr>
              </a:solidFill>
              <a:latin typeface="Times New Roman" pitchFamily="18" charset="0"/>
              <a:cs typeface="Times New Roman" pitchFamily="18" charset="0"/>
            </a:rPr>
            <a:t>'market performance' of a company.</a:t>
          </a:r>
          <a:endParaRPr lang="el-GR" sz="2400" kern="1200" dirty="0">
            <a:solidFill>
              <a:schemeClr val="tx2">
                <a:lumMod val="75000"/>
              </a:schemeClr>
            </a:solidFill>
            <a:latin typeface="Times New Roman" pitchFamily="18" charset="0"/>
            <a:cs typeface="Times New Roman" pitchFamily="18" charset="0"/>
          </a:endParaRPr>
        </a:p>
      </dsp:txBody>
      <dsp:txXfrm>
        <a:off x="0" y="5708624"/>
        <a:ext cx="9144000" cy="1101365"/>
      </dsp:txXfrm>
    </dsp:sp>
    <dsp:sp modelId="{912EAB27-C204-4BB8-9378-6D0438D0B69D}">
      <dsp:nvSpPr>
        <dsp:cNvPr id="0" name=""/>
        <dsp:cNvSpPr/>
      </dsp:nvSpPr>
      <dsp:spPr>
        <a:xfrm rot="10800000">
          <a:off x="0" y="1886639"/>
          <a:ext cx="9144000" cy="2588094"/>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tx2">
                  <a:lumMod val="75000"/>
                </a:schemeClr>
              </a:solidFill>
              <a:latin typeface="Times New Roman" pitchFamily="18" charset="0"/>
              <a:cs typeface="Times New Roman" pitchFamily="18" charset="0"/>
            </a:rPr>
            <a:t>A</a:t>
          </a:r>
          <a:r>
            <a:rPr lang="en-US" sz="2400" kern="1200" dirty="0">
              <a:solidFill>
                <a:schemeClr val="tx2">
                  <a:lumMod val="75000"/>
                </a:schemeClr>
              </a:solidFill>
              <a:latin typeface="Times New Roman" pitchFamily="18" charset="0"/>
              <a:cs typeface="Times New Roman" pitchFamily="18" charset="0"/>
            </a:rPr>
            <a:t> theoretical model </a:t>
          </a:r>
          <a:r>
            <a:rPr lang="en-US" sz="2400" kern="1200" dirty="0">
              <a:solidFill>
                <a:schemeClr val="accent6">
                  <a:lumMod val="75000"/>
                </a:schemeClr>
              </a:solidFill>
              <a:latin typeface="Times New Roman" pitchFamily="18" charset="0"/>
              <a:cs typeface="Times New Roman" pitchFamily="18" charset="0"/>
            </a:rPr>
            <a:t>incorporating determinants of company innovation, innovation dimensions and market performance</a:t>
          </a:r>
          <a:r>
            <a:rPr lang="en-US" sz="2400" kern="1200" dirty="0">
              <a:solidFill>
                <a:schemeClr val="tx2">
                  <a:lumMod val="75000"/>
                </a:schemeClr>
              </a:solidFill>
              <a:latin typeface="Times New Roman" pitchFamily="18" charset="0"/>
              <a:cs typeface="Times New Roman" pitchFamily="18" charset="0"/>
            </a:rPr>
            <a:t> is empirically validated in the present study. </a:t>
          </a:r>
          <a:endParaRPr lang="el-GR" sz="2400" kern="1200" dirty="0">
            <a:solidFill>
              <a:schemeClr val="tx2">
                <a:lumMod val="75000"/>
              </a:schemeClr>
            </a:solidFill>
            <a:latin typeface="Times New Roman" pitchFamily="18" charset="0"/>
            <a:cs typeface="Times New Roman" pitchFamily="18" charset="0"/>
          </a:endParaRPr>
        </a:p>
      </dsp:txBody>
      <dsp:txXfrm rot="10800000">
        <a:off x="0" y="1886639"/>
        <a:ext cx="9144000" cy="1681666"/>
      </dsp:txXfrm>
    </dsp:sp>
    <dsp:sp modelId="{6AB120EF-134E-40BD-AC4B-84C788CA87D5}">
      <dsp:nvSpPr>
        <dsp:cNvPr id="0" name=""/>
        <dsp:cNvSpPr/>
      </dsp:nvSpPr>
      <dsp:spPr>
        <a:xfrm rot="10800000">
          <a:off x="0" y="124"/>
          <a:ext cx="9144000" cy="1947211"/>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2">
                  <a:lumMod val="75000"/>
                </a:schemeClr>
              </a:solidFill>
              <a:latin typeface="Times New Roman" pitchFamily="18" charset="0"/>
              <a:cs typeface="Times New Roman" pitchFamily="18" charset="0"/>
            </a:rPr>
            <a:t>In order to </a:t>
          </a:r>
          <a:r>
            <a:rPr lang="en-US" sz="2400" kern="1200" dirty="0">
              <a:solidFill>
                <a:schemeClr val="accent6">
                  <a:lumMod val="75000"/>
                </a:schemeClr>
              </a:solidFill>
              <a:latin typeface="Times New Roman" pitchFamily="18" charset="0"/>
              <a:cs typeface="Times New Roman" pitchFamily="18" charset="0"/>
            </a:rPr>
            <a:t>fill the literature gap</a:t>
          </a:r>
          <a:r>
            <a:rPr lang="en-US" sz="2400" kern="1200" dirty="0">
              <a:solidFill>
                <a:schemeClr val="tx2">
                  <a:lumMod val="75000"/>
                </a:schemeClr>
              </a:solidFill>
              <a:latin typeface="Times New Roman" pitchFamily="18" charset="0"/>
              <a:cs typeface="Times New Roman" pitchFamily="18" charset="0"/>
            </a:rPr>
            <a:t>, the present study </a:t>
          </a:r>
          <a:r>
            <a:rPr lang="en-US" sz="2400" kern="1200" dirty="0">
              <a:solidFill>
                <a:schemeClr val="accent6">
                  <a:lumMod val="75000"/>
                </a:schemeClr>
              </a:solidFill>
              <a:latin typeface="Times New Roman" pitchFamily="18" charset="0"/>
              <a:cs typeface="Times New Roman" pitchFamily="18" charset="0"/>
            </a:rPr>
            <a:t>follows the suggestions of several authors for future research </a:t>
          </a:r>
          <a:r>
            <a:rPr lang="en-US" sz="2400" kern="1200" dirty="0">
              <a:solidFill>
                <a:schemeClr val="tx2">
                  <a:lumMod val="75000"/>
                </a:schemeClr>
              </a:solidFill>
              <a:latin typeface="Times New Roman" pitchFamily="18" charset="0"/>
              <a:cs typeface="Times New Roman" pitchFamily="18" charset="0"/>
            </a:rPr>
            <a:t>studies with regard to innovation</a:t>
          </a:r>
          <a:r>
            <a:rPr lang="el-GR" sz="2400" kern="1200" dirty="0">
              <a:solidFill>
                <a:schemeClr val="tx2">
                  <a:lumMod val="75000"/>
                </a:schemeClr>
              </a:solidFill>
              <a:latin typeface="Times New Roman" pitchFamily="18" charset="0"/>
              <a:cs typeface="Times New Roman" pitchFamily="18" charset="0"/>
            </a:rPr>
            <a:t>.</a:t>
          </a:r>
        </a:p>
      </dsp:txBody>
      <dsp:txXfrm rot="10800000">
        <a:off x="0" y="124"/>
        <a:ext cx="9144000" cy="12652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1FE2C9-059A-4231-9FDE-94E502EFF740}">
      <dsp:nvSpPr>
        <dsp:cNvPr id="0" name=""/>
        <dsp:cNvSpPr/>
      </dsp:nvSpPr>
      <dsp:spPr>
        <a:xfrm>
          <a:off x="-13307" y="0"/>
          <a:ext cx="7040880" cy="11572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latin typeface="Times New Roman" pitchFamily="18" charset="0"/>
              <a:cs typeface="Times New Roman" pitchFamily="18" charset="0"/>
            </a:rPr>
            <a:t>A </a:t>
          </a:r>
          <a:r>
            <a:rPr lang="en-US" sz="2000" kern="1200" dirty="0">
              <a:solidFill>
                <a:schemeClr val="accent6">
                  <a:lumMod val="40000"/>
                  <a:lumOff val="60000"/>
                </a:schemeClr>
              </a:solidFill>
              <a:latin typeface="Times New Roman" pitchFamily="18" charset="0"/>
              <a:cs typeface="Times New Roman" pitchFamily="18" charset="0"/>
            </a:rPr>
            <a:t>research study </a:t>
          </a:r>
          <a:r>
            <a:rPr lang="en-US" sz="2000" kern="1200" dirty="0">
              <a:latin typeface="Times New Roman" pitchFamily="18" charset="0"/>
              <a:cs typeface="Times New Roman" pitchFamily="18" charset="0"/>
            </a:rPr>
            <a:t>was carried out in Greek manufacturing companies using a</a:t>
          </a:r>
          <a:r>
            <a:rPr lang="el-GR" sz="2000" kern="1200" dirty="0">
              <a:latin typeface="Times New Roman" pitchFamily="18" charset="0"/>
              <a:cs typeface="Times New Roman" pitchFamily="18" charset="0"/>
            </a:rPr>
            <a:t> </a:t>
          </a:r>
          <a:r>
            <a:rPr lang="en-US" sz="2000" kern="1200" dirty="0">
              <a:solidFill>
                <a:schemeClr val="accent6">
                  <a:lumMod val="40000"/>
                  <a:lumOff val="60000"/>
                </a:schemeClr>
              </a:solidFill>
              <a:latin typeface="Times New Roman" pitchFamily="18" charset="0"/>
              <a:cs typeface="Times New Roman" pitchFamily="18" charset="0"/>
            </a:rPr>
            <a:t>structured  questionnaire</a:t>
          </a:r>
          <a:r>
            <a:rPr lang="en-US" sz="2000" kern="1200" dirty="0">
              <a:latin typeface="Times New Roman" pitchFamily="18" charset="0"/>
              <a:cs typeface="Times New Roman" pitchFamily="18" charset="0"/>
            </a:rPr>
            <a:t>,</a:t>
          </a:r>
          <a:r>
            <a:rPr lang="el-GR" sz="2000" kern="1200" dirty="0">
              <a:latin typeface="Times New Roman" pitchFamily="18" charset="0"/>
              <a:cs typeface="Times New Roman" pitchFamily="18" charset="0"/>
            </a:rPr>
            <a:t> </a:t>
          </a:r>
          <a:r>
            <a:rPr lang="en-US" sz="2000" kern="1200" dirty="0">
              <a:latin typeface="Times New Roman" pitchFamily="18" charset="0"/>
              <a:cs typeface="Times New Roman" pitchFamily="18" charset="0"/>
            </a:rPr>
            <a:t>which was </a:t>
          </a:r>
          <a:r>
            <a:rPr lang="en-US" sz="2000" kern="1200" dirty="0">
              <a:solidFill>
                <a:schemeClr val="accent6">
                  <a:lumMod val="40000"/>
                  <a:lumOff val="60000"/>
                </a:schemeClr>
              </a:solidFill>
              <a:latin typeface="Times New Roman" pitchFamily="18" charset="0"/>
              <a:cs typeface="Times New Roman" pitchFamily="18" charset="0"/>
            </a:rPr>
            <a:t>designed through a comprehensive literature review</a:t>
          </a:r>
          <a:r>
            <a:rPr lang="en-US" sz="2000" kern="1200" dirty="0">
              <a:latin typeface="Times New Roman" pitchFamily="18" charset="0"/>
              <a:cs typeface="Times New Roman" pitchFamily="18" charset="0"/>
            </a:rPr>
            <a:t>.</a:t>
          </a:r>
          <a:endParaRPr lang="el-GR" sz="2000" kern="1200" dirty="0">
            <a:latin typeface="Times New Roman" pitchFamily="18" charset="0"/>
            <a:cs typeface="Times New Roman" pitchFamily="18" charset="0"/>
          </a:endParaRPr>
        </a:p>
      </dsp:txBody>
      <dsp:txXfrm>
        <a:off x="20589" y="33896"/>
        <a:ext cx="5656669" cy="1089499"/>
      </dsp:txXfrm>
    </dsp:sp>
    <dsp:sp modelId="{524684A2-A04C-4F1F-8EC4-F43C16AEF7F1}">
      <dsp:nvSpPr>
        <dsp:cNvPr id="0" name=""/>
        <dsp:cNvSpPr/>
      </dsp:nvSpPr>
      <dsp:spPr>
        <a:xfrm>
          <a:off x="512472" y="1318026"/>
          <a:ext cx="7040880" cy="11572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latin typeface="Times New Roman" pitchFamily="18" charset="0"/>
              <a:cs typeface="Times New Roman" pitchFamily="18" charset="0"/>
            </a:rPr>
            <a:t>The </a:t>
          </a:r>
          <a:r>
            <a:rPr lang="en-US" sz="2000" kern="1200" dirty="0">
              <a:solidFill>
                <a:schemeClr val="accent6">
                  <a:lumMod val="40000"/>
                  <a:lumOff val="60000"/>
                </a:schemeClr>
              </a:solidFill>
              <a:latin typeface="Times New Roman" pitchFamily="18" charset="0"/>
              <a:cs typeface="Times New Roman" pitchFamily="18" charset="0"/>
            </a:rPr>
            <a:t>quality practices of top management </a:t>
          </a:r>
          <a:r>
            <a:rPr lang="en-US" sz="2000" kern="1200" dirty="0">
              <a:latin typeface="Times New Roman" pitchFamily="18" charset="0"/>
              <a:cs typeface="Times New Roman" pitchFamily="18" charset="0"/>
            </a:rPr>
            <a:t>used in the present study, have been </a:t>
          </a:r>
          <a:r>
            <a:rPr lang="en-US" sz="2000" kern="1200" dirty="0">
              <a:solidFill>
                <a:schemeClr val="accent6">
                  <a:lumMod val="40000"/>
                  <a:lumOff val="60000"/>
                </a:schemeClr>
              </a:solidFill>
              <a:latin typeface="Times New Roman" pitchFamily="18" charset="0"/>
              <a:cs typeface="Times New Roman" pitchFamily="18" charset="0"/>
            </a:rPr>
            <a:t>adapted from </a:t>
          </a:r>
          <a:r>
            <a:rPr lang="en-US" sz="2000" kern="1200" dirty="0">
              <a:latin typeface="Times New Roman" pitchFamily="18" charset="0"/>
              <a:cs typeface="Times New Roman" pitchFamily="18" charset="0"/>
            </a:rPr>
            <a:t>the studies of </a:t>
          </a:r>
          <a:r>
            <a:rPr lang="en-US" sz="2000" kern="1200" dirty="0" err="1">
              <a:latin typeface="Times New Roman" pitchFamily="18" charset="0"/>
              <a:cs typeface="Times New Roman" pitchFamily="18" charset="0"/>
            </a:rPr>
            <a:t>Zu</a:t>
          </a:r>
          <a:r>
            <a:rPr lang="en-US" sz="2000" kern="1200" dirty="0">
              <a:latin typeface="Times New Roman" pitchFamily="18" charset="0"/>
              <a:cs typeface="Times New Roman" pitchFamily="18" charset="0"/>
            </a:rPr>
            <a:t> (2009), Rhee et al. (2010) and Fotopoulos and </a:t>
          </a:r>
          <a:r>
            <a:rPr lang="en-US" sz="2000" kern="1200" dirty="0" err="1">
              <a:latin typeface="Times New Roman" pitchFamily="18" charset="0"/>
              <a:cs typeface="Times New Roman" pitchFamily="18" charset="0"/>
            </a:rPr>
            <a:t>Psomas</a:t>
          </a:r>
          <a:r>
            <a:rPr lang="en-US" sz="2000" kern="1200" dirty="0">
              <a:latin typeface="Times New Roman" pitchFamily="18" charset="0"/>
              <a:cs typeface="Times New Roman" pitchFamily="18" charset="0"/>
            </a:rPr>
            <a:t> (2010).</a:t>
          </a:r>
          <a:endParaRPr lang="el-GR" sz="2000" kern="1200" dirty="0">
            <a:latin typeface="Times New Roman" pitchFamily="18" charset="0"/>
            <a:cs typeface="Times New Roman" pitchFamily="18" charset="0"/>
          </a:endParaRPr>
        </a:p>
      </dsp:txBody>
      <dsp:txXfrm>
        <a:off x="546368" y="1351922"/>
        <a:ext cx="5695068" cy="1089499"/>
      </dsp:txXfrm>
    </dsp:sp>
    <dsp:sp modelId="{8868DBDE-6AEE-4591-87CB-AA6CC34E94ED}">
      <dsp:nvSpPr>
        <dsp:cNvPr id="0" name=""/>
        <dsp:cNvSpPr/>
      </dsp:nvSpPr>
      <dsp:spPr>
        <a:xfrm>
          <a:off x="1038252" y="2636052"/>
          <a:ext cx="7040880" cy="11572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latin typeface="Times New Roman" pitchFamily="18" charset="0"/>
              <a:cs typeface="Times New Roman" pitchFamily="18" charset="0"/>
            </a:rPr>
            <a:t>The measured variables of </a:t>
          </a:r>
          <a:r>
            <a:rPr lang="en-US" sz="2000" kern="1200" dirty="0">
              <a:solidFill>
                <a:schemeClr val="accent6">
                  <a:lumMod val="40000"/>
                  <a:lumOff val="60000"/>
                </a:schemeClr>
              </a:solidFill>
              <a:latin typeface="Times New Roman" pitchFamily="18" charset="0"/>
              <a:cs typeface="Times New Roman" pitchFamily="18" charset="0"/>
            </a:rPr>
            <a:t>process quality management have been adapted from </a:t>
          </a:r>
          <a:r>
            <a:rPr lang="en-US" sz="2000" kern="1200" dirty="0">
              <a:latin typeface="Times New Roman" pitchFamily="18" charset="0"/>
              <a:cs typeface="Times New Roman" pitchFamily="18" charset="0"/>
            </a:rPr>
            <a:t>the studies of </a:t>
          </a:r>
          <a:r>
            <a:rPr lang="en-US" sz="2000" kern="1200" dirty="0" err="1">
              <a:latin typeface="Times New Roman" pitchFamily="18" charset="0"/>
              <a:cs typeface="Times New Roman" pitchFamily="18" charset="0"/>
            </a:rPr>
            <a:t>Kaynak</a:t>
          </a:r>
          <a:r>
            <a:rPr lang="en-US" sz="2000" kern="1200" dirty="0">
              <a:latin typeface="Times New Roman" pitchFamily="18" charset="0"/>
              <a:cs typeface="Times New Roman" pitchFamily="18" charset="0"/>
            </a:rPr>
            <a:t> (2003), </a:t>
          </a:r>
          <a:r>
            <a:rPr lang="en-US" sz="2000" kern="1200" dirty="0" err="1">
              <a:latin typeface="Times New Roman" pitchFamily="18" charset="0"/>
              <a:cs typeface="Times New Roman" pitchFamily="18" charset="0"/>
            </a:rPr>
            <a:t>Zu</a:t>
          </a:r>
          <a:r>
            <a:rPr lang="en-US" sz="2000" kern="1200" dirty="0">
              <a:latin typeface="Times New Roman" pitchFamily="18" charset="0"/>
              <a:cs typeface="Times New Roman" pitchFamily="18" charset="0"/>
            </a:rPr>
            <a:t> (2009), </a:t>
          </a:r>
          <a:r>
            <a:rPr lang="en-GB" sz="2000" kern="1200" dirty="0">
              <a:latin typeface="Times New Roman" pitchFamily="18" charset="0"/>
              <a:cs typeface="Times New Roman" pitchFamily="18" charset="0"/>
            </a:rPr>
            <a:t>Fotopoulos </a:t>
          </a:r>
          <a:r>
            <a:rPr lang="en-US" sz="2000" kern="1200" dirty="0">
              <a:latin typeface="Times New Roman" pitchFamily="18" charset="0"/>
              <a:cs typeface="Times New Roman" pitchFamily="18" charset="0"/>
            </a:rPr>
            <a:t>and</a:t>
          </a:r>
          <a:r>
            <a:rPr lang="en-GB" sz="2000" kern="1200" dirty="0">
              <a:latin typeface="Times New Roman" pitchFamily="18" charset="0"/>
              <a:cs typeface="Times New Roman" pitchFamily="18" charset="0"/>
            </a:rPr>
            <a:t> </a:t>
          </a:r>
          <a:r>
            <a:rPr lang="en-GB" sz="2000" kern="1200" dirty="0" err="1">
              <a:latin typeface="Times New Roman" pitchFamily="18" charset="0"/>
              <a:cs typeface="Times New Roman" pitchFamily="18" charset="0"/>
            </a:rPr>
            <a:t>Psomas</a:t>
          </a:r>
          <a:r>
            <a:rPr lang="en-GB" sz="2000" kern="1200" dirty="0">
              <a:latin typeface="Times New Roman" pitchFamily="18" charset="0"/>
              <a:cs typeface="Times New Roman" pitchFamily="18" charset="0"/>
            </a:rPr>
            <a:t> (2010)</a:t>
          </a:r>
          <a:r>
            <a:rPr lang="en-US" sz="2000" kern="1200" dirty="0">
              <a:latin typeface="Times New Roman" pitchFamily="18" charset="0"/>
              <a:cs typeface="Times New Roman" pitchFamily="18" charset="0"/>
            </a:rPr>
            <a:t> and </a:t>
          </a:r>
          <a:r>
            <a:rPr lang="en-GB" sz="2000" kern="1200" dirty="0" err="1">
              <a:latin typeface="Times New Roman" pitchFamily="18" charset="0"/>
              <a:cs typeface="Times New Roman" pitchFamily="18" charset="0"/>
            </a:rPr>
            <a:t>Psomas</a:t>
          </a:r>
          <a:r>
            <a:rPr lang="en-GB" sz="2000" kern="1200" dirty="0">
              <a:latin typeface="Times New Roman" pitchFamily="18" charset="0"/>
              <a:cs typeface="Times New Roman" pitchFamily="18" charset="0"/>
            </a:rPr>
            <a:t> et al. </a:t>
          </a:r>
          <a:r>
            <a:rPr lang="en-US" sz="2000" kern="1200" dirty="0">
              <a:latin typeface="Times New Roman" pitchFamily="18" charset="0"/>
              <a:cs typeface="Times New Roman" pitchFamily="18" charset="0"/>
            </a:rPr>
            <a:t>(2011).</a:t>
          </a:r>
          <a:endParaRPr lang="el-GR" sz="2000" kern="1200" dirty="0">
            <a:latin typeface="Times New Roman" pitchFamily="18" charset="0"/>
            <a:cs typeface="Times New Roman" pitchFamily="18" charset="0"/>
          </a:endParaRPr>
        </a:p>
      </dsp:txBody>
      <dsp:txXfrm>
        <a:off x="1072148" y="2669948"/>
        <a:ext cx="5695068" cy="1089499"/>
      </dsp:txXfrm>
    </dsp:sp>
    <dsp:sp modelId="{C9821666-803B-44F6-9FFC-7BA5AB81B859}">
      <dsp:nvSpPr>
        <dsp:cNvPr id="0" name=""/>
        <dsp:cNvSpPr/>
      </dsp:nvSpPr>
      <dsp:spPr>
        <a:xfrm>
          <a:off x="1564032" y="3954078"/>
          <a:ext cx="7040880" cy="11572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GB" sz="2000" kern="1200" dirty="0">
              <a:latin typeface="Times New Roman" pitchFamily="18" charset="0"/>
              <a:cs typeface="Times New Roman" pitchFamily="18" charset="0"/>
            </a:rPr>
            <a:t>The </a:t>
          </a:r>
          <a:r>
            <a:rPr lang="en-GB" sz="2000" kern="1200" dirty="0">
              <a:solidFill>
                <a:schemeClr val="accent6">
                  <a:lumMod val="40000"/>
                  <a:lumOff val="60000"/>
                </a:schemeClr>
              </a:solidFill>
              <a:latin typeface="Times New Roman" pitchFamily="18" charset="0"/>
              <a:cs typeface="Times New Roman" pitchFamily="18" charset="0"/>
            </a:rPr>
            <a:t>innovation practices are drawn from </a:t>
          </a:r>
          <a:r>
            <a:rPr lang="en-GB" sz="2000" kern="1200" dirty="0">
              <a:latin typeface="Times New Roman" pitchFamily="18" charset="0"/>
              <a:cs typeface="Times New Roman" pitchFamily="18" charset="0"/>
            </a:rPr>
            <a:t>the studies of </a:t>
          </a:r>
          <a:r>
            <a:rPr lang="en-US" sz="2000" kern="1200" dirty="0">
              <a:latin typeface="Times New Roman" pitchFamily="18" charset="0"/>
              <a:cs typeface="Times New Roman" pitchFamily="18" charset="0"/>
            </a:rPr>
            <a:t>Jimenez-Jimenez </a:t>
          </a:r>
          <a:r>
            <a:rPr lang="en-US" sz="2000" i="1" kern="1200" dirty="0">
              <a:latin typeface="Times New Roman" pitchFamily="18" charset="0"/>
              <a:cs typeface="Times New Roman" pitchFamily="18" charset="0"/>
            </a:rPr>
            <a:t>et al.</a:t>
          </a:r>
          <a:r>
            <a:rPr lang="en-US" sz="2000" kern="1200" dirty="0">
              <a:latin typeface="Times New Roman" pitchFamily="18" charset="0"/>
              <a:cs typeface="Times New Roman" pitchFamily="18" charset="0"/>
            </a:rPr>
            <a:t> (2008),</a:t>
          </a:r>
          <a:r>
            <a:rPr lang="en-GB" sz="2000" kern="1200" dirty="0">
              <a:latin typeface="Times New Roman" pitchFamily="18" charset="0"/>
              <a:cs typeface="Times New Roman" pitchFamily="18" charset="0"/>
            </a:rPr>
            <a:t> Martinez-Costa </a:t>
          </a:r>
          <a:r>
            <a:rPr lang="en-US" sz="2000" kern="1200" dirty="0">
              <a:latin typeface="Times New Roman" pitchFamily="18" charset="0"/>
              <a:cs typeface="Times New Roman" pitchFamily="18" charset="0"/>
            </a:rPr>
            <a:t>and</a:t>
          </a:r>
          <a:r>
            <a:rPr lang="en-GB" sz="2000" kern="1200" dirty="0">
              <a:latin typeface="Times New Roman" pitchFamily="18" charset="0"/>
              <a:cs typeface="Times New Roman" pitchFamily="18" charset="0"/>
            </a:rPr>
            <a:t> Martinez-</a:t>
          </a:r>
          <a:r>
            <a:rPr lang="en-GB" sz="2000" kern="1200" dirty="0" err="1">
              <a:latin typeface="Times New Roman" pitchFamily="18" charset="0"/>
              <a:cs typeface="Times New Roman" pitchFamily="18" charset="0"/>
            </a:rPr>
            <a:t>Lorente</a:t>
          </a:r>
          <a:r>
            <a:rPr lang="en-GB" sz="2000" kern="1200" dirty="0">
              <a:latin typeface="Times New Roman" pitchFamily="18" charset="0"/>
              <a:cs typeface="Times New Roman" pitchFamily="18" charset="0"/>
            </a:rPr>
            <a:t> (2008), Jimenez-Jimenez and </a:t>
          </a:r>
          <a:r>
            <a:rPr lang="en-GB" sz="2000" kern="1200" dirty="0" err="1">
              <a:latin typeface="Times New Roman" pitchFamily="18" charset="0"/>
              <a:cs typeface="Times New Roman" pitchFamily="18" charset="0"/>
            </a:rPr>
            <a:t>Sanz</a:t>
          </a:r>
          <a:r>
            <a:rPr lang="en-GB" sz="2000" kern="1200" dirty="0">
              <a:latin typeface="Times New Roman" pitchFamily="18" charset="0"/>
              <a:cs typeface="Times New Roman" pitchFamily="18" charset="0"/>
            </a:rPr>
            <a:t>-Valle (2011)</a:t>
          </a:r>
          <a:r>
            <a:rPr lang="en-US" sz="2000" kern="1200" dirty="0">
              <a:latin typeface="Times New Roman" pitchFamily="18" charset="0"/>
              <a:cs typeface="Times New Roman" pitchFamily="18" charset="0"/>
            </a:rPr>
            <a:t> and </a:t>
          </a:r>
          <a:r>
            <a:rPr lang="en-US" sz="2000" kern="1200" dirty="0" err="1">
              <a:latin typeface="Times New Roman" pitchFamily="18" charset="0"/>
              <a:cs typeface="Times New Roman" pitchFamily="18" charset="0"/>
            </a:rPr>
            <a:t>Kafetzopoulos</a:t>
          </a:r>
          <a:r>
            <a:rPr lang="en-US" sz="2000" kern="1200" dirty="0">
              <a:latin typeface="Times New Roman" pitchFamily="18" charset="0"/>
              <a:cs typeface="Times New Roman" pitchFamily="18" charset="0"/>
            </a:rPr>
            <a:t> and </a:t>
          </a:r>
          <a:r>
            <a:rPr lang="en-US" sz="2000" kern="1200" dirty="0" err="1">
              <a:latin typeface="Times New Roman" pitchFamily="18" charset="0"/>
              <a:cs typeface="Times New Roman" pitchFamily="18" charset="0"/>
            </a:rPr>
            <a:t>Psomas</a:t>
          </a:r>
          <a:r>
            <a:rPr lang="en-US" sz="2000" b="1" kern="1200" dirty="0">
              <a:latin typeface="Times New Roman" pitchFamily="18" charset="0"/>
              <a:cs typeface="Times New Roman" pitchFamily="18" charset="0"/>
            </a:rPr>
            <a:t> </a:t>
          </a:r>
          <a:r>
            <a:rPr lang="en-US" sz="2000" kern="1200" dirty="0">
              <a:latin typeface="Times New Roman" pitchFamily="18" charset="0"/>
              <a:cs typeface="Times New Roman" pitchFamily="18" charset="0"/>
            </a:rPr>
            <a:t>(2015).</a:t>
          </a:r>
          <a:endParaRPr lang="el-GR" sz="2000" kern="1200" dirty="0">
            <a:latin typeface="Times New Roman" pitchFamily="18" charset="0"/>
            <a:cs typeface="Times New Roman" pitchFamily="18" charset="0"/>
          </a:endParaRPr>
        </a:p>
      </dsp:txBody>
      <dsp:txXfrm>
        <a:off x="1597928" y="3987974"/>
        <a:ext cx="5695068" cy="1089499"/>
      </dsp:txXfrm>
    </dsp:sp>
    <dsp:sp modelId="{D68C3C94-893C-448F-AE1B-33D50EFE4B7F}">
      <dsp:nvSpPr>
        <dsp:cNvPr id="0" name=""/>
        <dsp:cNvSpPr/>
      </dsp:nvSpPr>
      <dsp:spPr>
        <a:xfrm>
          <a:off x="2049890" y="5304653"/>
          <a:ext cx="7094109" cy="8623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Times New Roman" pitchFamily="18" charset="0"/>
              <a:cs typeface="Times New Roman" pitchFamily="18" charset="0"/>
            </a:rPr>
            <a:t>The studies of Yam </a:t>
          </a:r>
          <a:r>
            <a:rPr lang="en-US" sz="2000" i="1" kern="1200" dirty="0">
              <a:latin typeface="Times New Roman" pitchFamily="18" charset="0"/>
              <a:cs typeface="Times New Roman" pitchFamily="18" charset="0"/>
            </a:rPr>
            <a:t>et al.</a:t>
          </a:r>
          <a:r>
            <a:rPr lang="en-US" sz="2000" kern="1200" dirty="0">
              <a:latin typeface="Times New Roman" pitchFamily="18" charset="0"/>
              <a:cs typeface="Times New Roman" pitchFamily="18" charset="0"/>
            </a:rPr>
            <a:t> (2004), Evangelista </a:t>
          </a:r>
          <a:r>
            <a:rPr lang="en-GB" sz="2000" kern="1200" dirty="0">
              <a:latin typeface="Times New Roman" pitchFamily="18" charset="0"/>
              <a:cs typeface="Times New Roman" pitchFamily="18" charset="0"/>
            </a:rPr>
            <a:t>and </a:t>
          </a:r>
          <a:r>
            <a:rPr lang="en-GB" sz="2000" kern="1200" dirty="0" err="1">
              <a:latin typeface="Times New Roman" pitchFamily="18" charset="0"/>
              <a:cs typeface="Times New Roman" pitchFamily="18" charset="0"/>
            </a:rPr>
            <a:t>Vezzani</a:t>
          </a:r>
          <a:r>
            <a:rPr lang="en-US" sz="2000" kern="1200" dirty="0">
              <a:latin typeface="Times New Roman" pitchFamily="18" charset="0"/>
              <a:cs typeface="Times New Roman" pitchFamily="18" charset="0"/>
            </a:rPr>
            <a:t> (2010) and </a:t>
          </a:r>
          <a:r>
            <a:rPr lang="en-GB" sz="2000" kern="1200" dirty="0" err="1">
              <a:latin typeface="Times New Roman" pitchFamily="18" charset="0"/>
              <a:cs typeface="Times New Roman" pitchFamily="18" charset="0"/>
            </a:rPr>
            <a:t>Gunday</a:t>
          </a:r>
          <a:r>
            <a:rPr lang="en-GB" sz="2000" kern="1200" dirty="0">
              <a:latin typeface="Times New Roman" pitchFamily="18" charset="0"/>
              <a:cs typeface="Times New Roman" pitchFamily="18" charset="0"/>
            </a:rPr>
            <a:t> </a:t>
          </a:r>
          <a:r>
            <a:rPr lang="en-GB" sz="2000" i="1" kern="1200" dirty="0">
              <a:latin typeface="Times New Roman" pitchFamily="18" charset="0"/>
              <a:cs typeface="Times New Roman" pitchFamily="18" charset="0"/>
            </a:rPr>
            <a:t>et al</a:t>
          </a:r>
          <a:r>
            <a:rPr lang="en-GB" sz="2000" kern="1200" dirty="0">
              <a:latin typeface="Times New Roman" pitchFamily="18" charset="0"/>
              <a:cs typeface="Times New Roman" pitchFamily="18" charset="0"/>
            </a:rPr>
            <a:t>. </a:t>
          </a:r>
          <a:r>
            <a:rPr lang="en-US" sz="2000" kern="1200" dirty="0">
              <a:latin typeface="Times New Roman" pitchFamily="18" charset="0"/>
              <a:cs typeface="Times New Roman" pitchFamily="18" charset="0"/>
            </a:rPr>
            <a:t>(2011), are used for </a:t>
          </a:r>
          <a:r>
            <a:rPr lang="en-US" sz="2000" kern="1200" dirty="0">
              <a:solidFill>
                <a:schemeClr val="accent6">
                  <a:lumMod val="40000"/>
                  <a:lumOff val="60000"/>
                </a:schemeClr>
              </a:solidFill>
              <a:latin typeface="Times New Roman" pitchFamily="18" charset="0"/>
              <a:cs typeface="Times New Roman" pitchFamily="18" charset="0"/>
            </a:rPr>
            <a:t>drawing the items describing market performance</a:t>
          </a:r>
          <a:r>
            <a:rPr lang="en-US" sz="2000" kern="1200" dirty="0">
              <a:latin typeface="Times New Roman" pitchFamily="18" charset="0"/>
              <a:cs typeface="Times New Roman" pitchFamily="18" charset="0"/>
            </a:rPr>
            <a:t>. </a:t>
          </a:r>
          <a:endParaRPr lang="el-GR" sz="2000" kern="1200" dirty="0">
            <a:latin typeface="Times New Roman" pitchFamily="18" charset="0"/>
            <a:cs typeface="Times New Roman" pitchFamily="18" charset="0"/>
          </a:endParaRPr>
        </a:p>
      </dsp:txBody>
      <dsp:txXfrm>
        <a:off x="2075146" y="5329909"/>
        <a:ext cx="5755915" cy="811797"/>
      </dsp:txXfrm>
    </dsp:sp>
    <dsp:sp modelId="{008EDAB4-1D79-49AD-96A4-721E7E3E28BD}">
      <dsp:nvSpPr>
        <dsp:cNvPr id="0" name=""/>
        <dsp:cNvSpPr/>
      </dsp:nvSpPr>
      <dsp:spPr>
        <a:xfrm>
          <a:off x="6275333" y="845465"/>
          <a:ext cx="752239" cy="752239"/>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l-GR" sz="3400" kern="1200"/>
        </a:p>
      </dsp:txBody>
      <dsp:txXfrm>
        <a:off x="6444587" y="845465"/>
        <a:ext cx="413731" cy="566060"/>
      </dsp:txXfrm>
    </dsp:sp>
    <dsp:sp modelId="{A6CA83E0-C3D3-48E8-961D-D4CE9578BE2C}">
      <dsp:nvSpPr>
        <dsp:cNvPr id="0" name=""/>
        <dsp:cNvSpPr/>
      </dsp:nvSpPr>
      <dsp:spPr>
        <a:xfrm>
          <a:off x="6801113" y="2163491"/>
          <a:ext cx="752239" cy="752239"/>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l-GR" sz="3400" kern="1200"/>
        </a:p>
      </dsp:txBody>
      <dsp:txXfrm>
        <a:off x="6970367" y="2163491"/>
        <a:ext cx="413731" cy="566060"/>
      </dsp:txXfrm>
    </dsp:sp>
    <dsp:sp modelId="{D4D9CB3C-B26F-4046-AF22-2A3AE438A7AB}">
      <dsp:nvSpPr>
        <dsp:cNvPr id="0" name=""/>
        <dsp:cNvSpPr/>
      </dsp:nvSpPr>
      <dsp:spPr>
        <a:xfrm>
          <a:off x="7326893" y="3462229"/>
          <a:ext cx="752239" cy="752239"/>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l-GR" sz="3400" kern="1200"/>
        </a:p>
      </dsp:txBody>
      <dsp:txXfrm>
        <a:off x="7496147" y="3462229"/>
        <a:ext cx="413731" cy="566060"/>
      </dsp:txXfrm>
    </dsp:sp>
    <dsp:sp modelId="{CE54E277-4C63-411E-9FBF-93C321AC6409}">
      <dsp:nvSpPr>
        <dsp:cNvPr id="0" name=""/>
        <dsp:cNvSpPr/>
      </dsp:nvSpPr>
      <dsp:spPr>
        <a:xfrm>
          <a:off x="7852673" y="4793114"/>
          <a:ext cx="752239" cy="752239"/>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l-GR" sz="3400" kern="1200"/>
        </a:p>
      </dsp:txBody>
      <dsp:txXfrm>
        <a:off x="8021927" y="4793114"/>
        <a:ext cx="413731" cy="5660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CF2CE-932E-4F91-B2A9-B1663885DC80}">
      <dsp:nvSpPr>
        <dsp:cNvPr id="0" name=""/>
        <dsp:cNvSpPr/>
      </dsp:nvSpPr>
      <dsp:spPr>
        <a:xfrm>
          <a:off x="294875" y="134703"/>
          <a:ext cx="6436351" cy="10144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latin typeface="Times New Roman" pitchFamily="18" charset="0"/>
              <a:cs typeface="Times New Roman" pitchFamily="18" charset="0"/>
            </a:rPr>
            <a:t>The preliminary questionnaire was subjected to a series of </a:t>
          </a:r>
          <a:r>
            <a:rPr lang="en-US" sz="2000" kern="1200" dirty="0">
              <a:solidFill>
                <a:schemeClr val="accent6">
                  <a:lumMod val="40000"/>
                  <a:lumOff val="60000"/>
                </a:schemeClr>
              </a:solidFill>
              <a:latin typeface="Times New Roman" pitchFamily="18" charset="0"/>
              <a:cs typeface="Times New Roman" pitchFamily="18" charset="0"/>
            </a:rPr>
            <a:t>revisions based on discussion with academicians and professionals</a:t>
          </a:r>
          <a:r>
            <a:rPr lang="en-US" sz="2000" kern="1200" dirty="0">
              <a:latin typeface="Times New Roman" pitchFamily="18" charset="0"/>
              <a:cs typeface="Times New Roman" pitchFamily="18" charset="0"/>
            </a:rPr>
            <a:t>.</a:t>
          </a:r>
          <a:endParaRPr lang="el-GR" sz="2000" kern="1200" dirty="0">
            <a:latin typeface="Times New Roman" pitchFamily="18" charset="0"/>
            <a:cs typeface="Times New Roman" pitchFamily="18" charset="0"/>
          </a:endParaRPr>
        </a:p>
      </dsp:txBody>
      <dsp:txXfrm>
        <a:off x="324587" y="164415"/>
        <a:ext cx="5001718" cy="955003"/>
      </dsp:txXfrm>
    </dsp:sp>
    <dsp:sp modelId="{4624A737-C715-48DC-9E7C-B97EC4D8437F}">
      <dsp:nvSpPr>
        <dsp:cNvPr id="0" name=""/>
        <dsp:cNvSpPr/>
      </dsp:nvSpPr>
      <dsp:spPr>
        <a:xfrm>
          <a:off x="1021896" y="1380641"/>
          <a:ext cx="6070372" cy="10360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GB" sz="2000" kern="1200" dirty="0">
              <a:latin typeface="Times New Roman" pitchFamily="18" charset="0"/>
              <a:cs typeface="Times New Roman" pitchFamily="18" charset="0"/>
            </a:rPr>
            <a:t>It was also </a:t>
          </a:r>
          <a:r>
            <a:rPr lang="en-GB" sz="2000" kern="1200" dirty="0">
              <a:solidFill>
                <a:schemeClr val="accent6">
                  <a:lumMod val="40000"/>
                  <a:lumOff val="60000"/>
                </a:schemeClr>
              </a:solidFill>
              <a:latin typeface="Times New Roman" pitchFamily="18" charset="0"/>
              <a:cs typeface="Times New Roman" pitchFamily="18" charset="0"/>
            </a:rPr>
            <a:t>pilot tested on </a:t>
          </a:r>
          <a:r>
            <a:rPr lang="en-US" sz="2000" kern="1200" dirty="0">
              <a:solidFill>
                <a:schemeClr val="accent6">
                  <a:lumMod val="40000"/>
                  <a:lumOff val="60000"/>
                </a:schemeClr>
              </a:solidFill>
              <a:latin typeface="Times New Roman" pitchFamily="18" charset="0"/>
              <a:cs typeface="Times New Roman" pitchFamily="18" charset="0"/>
            </a:rPr>
            <a:t>20</a:t>
          </a:r>
          <a:r>
            <a:rPr lang="en-GB" sz="2000" kern="1200" dirty="0">
              <a:solidFill>
                <a:schemeClr val="accent6">
                  <a:lumMod val="40000"/>
                  <a:lumOff val="60000"/>
                </a:schemeClr>
              </a:solidFill>
              <a:latin typeface="Times New Roman" pitchFamily="18" charset="0"/>
              <a:cs typeface="Times New Roman" pitchFamily="18" charset="0"/>
            </a:rPr>
            <a:t> companies </a:t>
          </a:r>
          <a:r>
            <a:rPr lang="en-GB" sz="2000" kern="1200" dirty="0">
              <a:latin typeface="Times New Roman" pitchFamily="18" charset="0"/>
              <a:cs typeface="Times New Roman" pitchFamily="18" charset="0"/>
            </a:rPr>
            <a:t>in Greece, proving its appropriateness.</a:t>
          </a:r>
          <a:endParaRPr lang="el-GR" sz="2000" kern="1200" dirty="0">
            <a:latin typeface="Times New Roman" pitchFamily="18" charset="0"/>
            <a:cs typeface="Times New Roman" pitchFamily="18" charset="0"/>
          </a:endParaRPr>
        </a:p>
      </dsp:txBody>
      <dsp:txXfrm>
        <a:off x="1052242" y="1410987"/>
        <a:ext cx="4738338" cy="975391"/>
      </dsp:txXfrm>
    </dsp:sp>
    <dsp:sp modelId="{FD71B333-BCD0-4974-93CD-24F2C0BC5876}">
      <dsp:nvSpPr>
        <dsp:cNvPr id="0" name=""/>
        <dsp:cNvSpPr/>
      </dsp:nvSpPr>
      <dsp:spPr>
        <a:xfrm>
          <a:off x="1180819" y="2848777"/>
          <a:ext cx="6559539" cy="11287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GB" sz="2000" kern="1200" dirty="0">
              <a:latin typeface="Times New Roman" pitchFamily="18" charset="0"/>
              <a:cs typeface="Times New Roman" pitchFamily="18" charset="0"/>
            </a:rPr>
            <a:t>Thus, the questionnaire constructs and their associated items possess </a:t>
          </a:r>
          <a:r>
            <a:rPr lang="en-GB" sz="2000" kern="1200" dirty="0">
              <a:solidFill>
                <a:schemeClr val="accent6">
                  <a:lumMod val="40000"/>
                  <a:lumOff val="60000"/>
                </a:schemeClr>
              </a:solidFill>
              <a:latin typeface="Times New Roman" pitchFamily="18" charset="0"/>
              <a:cs typeface="Times New Roman" pitchFamily="18" charset="0"/>
            </a:rPr>
            <a:t>sufficient content validity.</a:t>
          </a:r>
          <a:endParaRPr lang="el-GR" sz="2000" kern="1200" dirty="0">
            <a:solidFill>
              <a:schemeClr val="accent6">
                <a:lumMod val="40000"/>
                <a:lumOff val="60000"/>
              </a:schemeClr>
            </a:solidFill>
            <a:latin typeface="Times New Roman" pitchFamily="18" charset="0"/>
            <a:cs typeface="Times New Roman" pitchFamily="18" charset="0"/>
          </a:endParaRPr>
        </a:p>
      </dsp:txBody>
      <dsp:txXfrm>
        <a:off x="1213878" y="2881836"/>
        <a:ext cx="5127830" cy="1062598"/>
      </dsp:txXfrm>
    </dsp:sp>
    <dsp:sp modelId="{B04509C5-EEF0-4E79-97AB-AA4BB841EA8F}">
      <dsp:nvSpPr>
        <dsp:cNvPr id="0" name=""/>
        <dsp:cNvSpPr/>
      </dsp:nvSpPr>
      <dsp:spPr>
        <a:xfrm>
          <a:off x="1619658" y="4296545"/>
          <a:ext cx="6910376" cy="17329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GB" sz="2000" kern="1200" dirty="0">
              <a:latin typeface="Times New Roman" pitchFamily="18" charset="0"/>
              <a:cs typeface="Times New Roman" pitchFamily="18" charset="0"/>
            </a:rPr>
            <a:t>Respondents were asked to indicate the degree of their agreement or disagreement with the statements of the </a:t>
          </a:r>
          <a:r>
            <a:rPr lang="en-US" sz="2000" kern="1200" dirty="0">
              <a:latin typeface="Times New Roman" pitchFamily="18" charset="0"/>
              <a:cs typeface="Times New Roman" pitchFamily="18" charset="0"/>
            </a:rPr>
            <a:t>questionnaire</a:t>
          </a:r>
          <a:r>
            <a:rPr lang="en-GB" sz="2000" kern="1200" dirty="0">
              <a:latin typeface="Times New Roman" pitchFamily="18" charset="0"/>
              <a:cs typeface="Times New Roman" pitchFamily="18" charset="0"/>
            </a:rPr>
            <a:t>, using </a:t>
          </a:r>
          <a:r>
            <a:rPr lang="en-GB" sz="2000" kern="1200" dirty="0">
              <a:solidFill>
                <a:schemeClr val="accent6">
                  <a:lumMod val="40000"/>
                  <a:lumOff val="60000"/>
                </a:schemeClr>
              </a:solidFill>
              <a:latin typeface="Times New Roman" pitchFamily="18" charset="0"/>
              <a:cs typeface="Times New Roman" pitchFamily="18" charset="0"/>
            </a:rPr>
            <a:t>a seven-point </a:t>
          </a:r>
          <a:r>
            <a:rPr lang="en-GB" sz="2000" kern="1200" dirty="0" err="1">
              <a:solidFill>
                <a:schemeClr val="accent6">
                  <a:lumMod val="40000"/>
                  <a:lumOff val="60000"/>
                </a:schemeClr>
              </a:solidFill>
              <a:latin typeface="Times New Roman" pitchFamily="18" charset="0"/>
              <a:cs typeface="Times New Roman" pitchFamily="18" charset="0"/>
            </a:rPr>
            <a:t>Likert</a:t>
          </a:r>
          <a:r>
            <a:rPr lang="en-GB" sz="2000" kern="1200" dirty="0">
              <a:solidFill>
                <a:schemeClr val="accent6">
                  <a:lumMod val="40000"/>
                  <a:lumOff val="60000"/>
                </a:schemeClr>
              </a:solidFill>
              <a:latin typeface="Times New Roman" pitchFamily="18" charset="0"/>
              <a:cs typeface="Times New Roman" pitchFamily="18" charset="0"/>
            </a:rPr>
            <a:t> scale</a:t>
          </a:r>
          <a:r>
            <a:rPr lang="en-GB" sz="2000" kern="1200" dirty="0">
              <a:latin typeface="Times New Roman" pitchFamily="18" charset="0"/>
              <a:cs typeface="Times New Roman" pitchFamily="18" charset="0"/>
            </a:rPr>
            <a:t>, where 1 represented “strongly disagree” and 7 represented “strongly agree”. </a:t>
          </a:r>
          <a:endParaRPr lang="el-GR" sz="2000" kern="1200" dirty="0">
            <a:latin typeface="Times New Roman" pitchFamily="18" charset="0"/>
            <a:cs typeface="Times New Roman" pitchFamily="18" charset="0"/>
          </a:endParaRPr>
        </a:p>
      </dsp:txBody>
      <dsp:txXfrm>
        <a:off x="1670414" y="4347301"/>
        <a:ext cx="5361596" cy="1631422"/>
      </dsp:txXfrm>
    </dsp:sp>
    <dsp:sp modelId="{D174FE39-CE3F-4485-9044-389DBF01F501}">
      <dsp:nvSpPr>
        <dsp:cNvPr id="0" name=""/>
        <dsp:cNvSpPr/>
      </dsp:nvSpPr>
      <dsp:spPr>
        <a:xfrm>
          <a:off x="5857880" y="920511"/>
          <a:ext cx="919403" cy="919403"/>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a:off x="6064746" y="920511"/>
        <a:ext cx="505671" cy="691851"/>
      </dsp:txXfrm>
    </dsp:sp>
    <dsp:sp modelId="{6F82BFC5-341D-40B9-B5EB-83BE0413BAFB}">
      <dsp:nvSpPr>
        <dsp:cNvPr id="0" name=""/>
        <dsp:cNvSpPr/>
      </dsp:nvSpPr>
      <dsp:spPr>
        <a:xfrm>
          <a:off x="6286510" y="2420713"/>
          <a:ext cx="919403" cy="919403"/>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a:off x="6493376" y="2420713"/>
        <a:ext cx="505671" cy="691851"/>
      </dsp:txXfrm>
    </dsp:sp>
    <dsp:sp modelId="{588BB0DB-633C-47A0-8A3F-DCF2DC26A744}">
      <dsp:nvSpPr>
        <dsp:cNvPr id="0" name=""/>
        <dsp:cNvSpPr/>
      </dsp:nvSpPr>
      <dsp:spPr>
        <a:xfrm>
          <a:off x="6948267" y="3864491"/>
          <a:ext cx="919403" cy="919403"/>
        </a:xfrm>
        <a:prstGeom prst="downArrow">
          <a:avLst>
            <a:gd name="adj1" fmla="val 55000"/>
            <a:gd name="adj2" fmla="val 45000"/>
          </a:avLst>
        </a:prstGeom>
        <a:solidFill>
          <a:schemeClr val="tx2">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a:off x="7155133" y="3864491"/>
        <a:ext cx="505671" cy="69185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EAD342-6490-4459-9E49-8018F2B68725}">
      <dsp:nvSpPr>
        <dsp:cNvPr id="0" name=""/>
        <dsp:cNvSpPr/>
      </dsp:nvSpPr>
      <dsp:spPr>
        <a:xfrm rot="10800000">
          <a:off x="432005" y="764707"/>
          <a:ext cx="8711965" cy="139999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360" tIns="91440" rIns="170688" bIns="91440" numCol="1" spcCol="1270" anchor="ctr" anchorCtr="0">
          <a:noAutofit/>
        </a:bodyPr>
        <a:lstStyle/>
        <a:p>
          <a:pPr marL="0" lvl="0" indent="0" algn="ctr" defTabSz="1066800" rtl="0">
            <a:lnSpc>
              <a:spcPct val="90000"/>
            </a:lnSpc>
            <a:spcBef>
              <a:spcPct val="0"/>
            </a:spcBef>
            <a:spcAft>
              <a:spcPct val="35000"/>
            </a:spcAft>
            <a:buNone/>
          </a:pPr>
          <a:r>
            <a:rPr lang="en-GB" sz="2400" kern="1200" dirty="0">
              <a:latin typeface="Times New Roman" pitchFamily="18" charset="0"/>
              <a:cs typeface="Times New Roman" pitchFamily="18" charset="0"/>
            </a:rPr>
            <a:t>This study </a:t>
          </a:r>
          <a:r>
            <a:rPr lang="en-GB" sz="2400" kern="1200" dirty="0">
              <a:solidFill>
                <a:schemeClr val="accent6">
                  <a:lumMod val="60000"/>
                  <a:lumOff val="40000"/>
                </a:schemeClr>
              </a:solidFill>
              <a:latin typeface="Times New Roman" pitchFamily="18" charset="0"/>
              <a:cs typeface="Times New Roman" pitchFamily="18" charset="0"/>
            </a:rPr>
            <a:t>empirically</a:t>
          </a:r>
          <a:r>
            <a:rPr lang="en-US" sz="2400" kern="1200" dirty="0">
              <a:solidFill>
                <a:schemeClr val="accent6">
                  <a:lumMod val="60000"/>
                  <a:lumOff val="40000"/>
                </a:schemeClr>
              </a:solidFill>
              <a:latin typeface="Times New Roman" pitchFamily="18" charset="0"/>
              <a:cs typeface="Times New Roman" pitchFamily="18" charset="0"/>
            </a:rPr>
            <a:t> validates a theoretical model </a:t>
          </a:r>
          <a:r>
            <a:rPr lang="en-US" sz="2400" kern="1200" dirty="0">
              <a:latin typeface="Times New Roman" pitchFamily="18" charset="0"/>
              <a:cs typeface="Times New Roman" pitchFamily="18" charset="0"/>
            </a:rPr>
            <a:t>with the company innovation dimensions at its center.</a:t>
          </a:r>
          <a:r>
            <a:rPr lang="en-GB" sz="2400" kern="1200" dirty="0">
              <a:latin typeface="Times New Roman" pitchFamily="18" charset="0"/>
              <a:cs typeface="Times New Roman" pitchFamily="18" charset="0"/>
            </a:rPr>
            <a:t> </a:t>
          </a:r>
          <a:endParaRPr lang="el-GR" sz="2400" kern="1200" dirty="0">
            <a:latin typeface="Times New Roman" pitchFamily="18" charset="0"/>
            <a:cs typeface="Times New Roman" pitchFamily="18" charset="0"/>
          </a:endParaRPr>
        </a:p>
      </dsp:txBody>
      <dsp:txXfrm rot="10800000">
        <a:off x="782004" y="764707"/>
        <a:ext cx="8361966" cy="1399996"/>
      </dsp:txXfrm>
    </dsp:sp>
    <dsp:sp modelId="{AEF12E0F-849B-4E3B-B748-B41DCBF60DE9}">
      <dsp:nvSpPr>
        <dsp:cNvPr id="0" name=""/>
        <dsp:cNvSpPr/>
      </dsp:nvSpPr>
      <dsp:spPr>
        <a:xfrm>
          <a:off x="0" y="764707"/>
          <a:ext cx="1399996" cy="1399996"/>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3A1349-E0DD-41EF-9A7B-F500DD5E3BBA}">
      <dsp:nvSpPr>
        <dsp:cNvPr id="0" name=""/>
        <dsp:cNvSpPr/>
      </dsp:nvSpPr>
      <dsp:spPr>
        <a:xfrm rot="10800000">
          <a:off x="359004" y="2348883"/>
          <a:ext cx="8784995" cy="139999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360" tIns="91440" rIns="170688" bIns="91440" numCol="1" spcCol="1270" anchor="ctr" anchorCtr="0">
          <a:noAutofit/>
        </a:bodyPr>
        <a:lstStyle/>
        <a:p>
          <a:pPr marL="0" lvl="0" indent="0" algn="ctr" defTabSz="1066800" rtl="0">
            <a:lnSpc>
              <a:spcPct val="90000"/>
            </a:lnSpc>
            <a:spcBef>
              <a:spcPct val="0"/>
            </a:spcBef>
            <a:spcAft>
              <a:spcPct val="35000"/>
            </a:spcAft>
            <a:buNone/>
          </a:pPr>
          <a:r>
            <a:rPr lang="en-US" sz="2400" kern="1200" dirty="0">
              <a:latin typeface="Times New Roman" pitchFamily="18" charset="0"/>
              <a:cs typeface="Times New Roman" pitchFamily="18" charset="0"/>
            </a:rPr>
            <a:t>The study supports the significant </a:t>
          </a:r>
          <a:r>
            <a:rPr lang="en-US" sz="2400" kern="1200" dirty="0">
              <a:solidFill>
                <a:schemeClr val="accent6">
                  <a:lumMod val="60000"/>
                  <a:lumOff val="40000"/>
                </a:schemeClr>
              </a:solidFill>
              <a:latin typeface="Times New Roman" pitchFamily="18" charset="0"/>
              <a:cs typeface="Times New Roman" pitchFamily="18" charset="0"/>
            </a:rPr>
            <a:t>contribution of both 'quality practices of top management' and 'process quality management' to company innovation </a:t>
          </a:r>
          <a:r>
            <a:rPr lang="en-US" sz="2400" kern="1200" dirty="0">
              <a:latin typeface="Times New Roman" pitchFamily="18" charset="0"/>
              <a:cs typeface="Times New Roman" pitchFamily="18" charset="0"/>
            </a:rPr>
            <a:t>dimensions, namely 'product and process innovation'. </a:t>
          </a:r>
          <a:endParaRPr lang="el-GR" sz="2400" kern="1200" dirty="0">
            <a:latin typeface="Times New Roman" pitchFamily="18" charset="0"/>
            <a:cs typeface="Times New Roman" pitchFamily="18" charset="0"/>
          </a:endParaRPr>
        </a:p>
      </dsp:txBody>
      <dsp:txXfrm rot="10800000">
        <a:off x="709003" y="2348883"/>
        <a:ext cx="8434996" cy="1399996"/>
      </dsp:txXfrm>
    </dsp:sp>
    <dsp:sp modelId="{2EE45C2A-BB82-46DF-8DF5-7C927AC771A4}">
      <dsp:nvSpPr>
        <dsp:cNvPr id="0" name=""/>
        <dsp:cNvSpPr/>
      </dsp:nvSpPr>
      <dsp:spPr>
        <a:xfrm>
          <a:off x="0" y="2348883"/>
          <a:ext cx="1399996" cy="1399996"/>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240C10-5B14-4102-B352-0B25AFBF8C4C}">
      <dsp:nvSpPr>
        <dsp:cNvPr id="0" name=""/>
        <dsp:cNvSpPr/>
      </dsp:nvSpPr>
      <dsp:spPr>
        <a:xfrm rot="10800000">
          <a:off x="29792" y="3933059"/>
          <a:ext cx="9114207" cy="139999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360" tIns="91440" rIns="170688" bIns="91440" numCol="1" spcCol="1270" anchor="ctr" anchorCtr="0">
          <a:noAutofit/>
        </a:bodyPr>
        <a:lstStyle/>
        <a:p>
          <a:pPr marL="0" lvl="0" indent="0" algn="ctr" defTabSz="1066800" rtl="0">
            <a:lnSpc>
              <a:spcPct val="90000"/>
            </a:lnSpc>
            <a:spcBef>
              <a:spcPct val="0"/>
            </a:spcBef>
            <a:spcAft>
              <a:spcPct val="35000"/>
            </a:spcAft>
            <a:buNone/>
          </a:pPr>
          <a:r>
            <a:rPr lang="en-US" sz="2400" kern="1200" dirty="0">
              <a:latin typeface="Times New Roman" pitchFamily="18" charset="0"/>
              <a:cs typeface="Times New Roman" pitchFamily="18" charset="0"/>
            </a:rPr>
            <a:t>     </a:t>
          </a:r>
          <a:r>
            <a:rPr lang="en-US" sz="2400" kern="1200" dirty="0">
              <a:solidFill>
                <a:schemeClr val="accent6">
                  <a:lumMod val="60000"/>
                  <a:lumOff val="40000"/>
                </a:schemeClr>
              </a:solidFill>
              <a:latin typeface="Times New Roman" pitchFamily="18" charset="0"/>
              <a:cs typeface="Times New Roman" pitchFamily="18" charset="0"/>
            </a:rPr>
            <a:t>‘Product innovation' is primarily influenced by 'quality practices of top management', while 'process innovation' is primarily influenced by 'process quality management</a:t>
          </a:r>
          <a:r>
            <a:rPr lang="en-US" sz="2400" kern="1200" dirty="0">
              <a:latin typeface="Times New Roman" pitchFamily="18" charset="0"/>
              <a:cs typeface="Times New Roman" pitchFamily="18" charset="0"/>
            </a:rPr>
            <a:t>'. </a:t>
          </a:r>
          <a:endParaRPr lang="el-GR" sz="2400" kern="1200" dirty="0">
            <a:latin typeface="Times New Roman" pitchFamily="18" charset="0"/>
            <a:cs typeface="Times New Roman" pitchFamily="18" charset="0"/>
          </a:endParaRPr>
        </a:p>
      </dsp:txBody>
      <dsp:txXfrm rot="10800000">
        <a:off x="379791" y="3933059"/>
        <a:ext cx="8764208" cy="1399996"/>
      </dsp:txXfrm>
    </dsp:sp>
    <dsp:sp modelId="{2C38FB8D-C5B1-49CA-A948-93C212D69575}">
      <dsp:nvSpPr>
        <dsp:cNvPr id="0" name=""/>
        <dsp:cNvSpPr/>
      </dsp:nvSpPr>
      <dsp:spPr>
        <a:xfrm>
          <a:off x="0" y="4005061"/>
          <a:ext cx="1399996" cy="1399996"/>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CBE2D6-99AE-4153-AE62-C2AE30426937}">
      <dsp:nvSpPr>
        <dsp:cNvPr id="0" name=""/>
        <dsp:cNvSpPr/>
      </dsp:nvSpPr>
      <dsp:spPr>
        <a:xfrm rot="10800000">
          <a:off x="603483" y="5458002"/>
          <a:ext cx="8540488" cy="139999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360" tIns="91440" rIns="170688" bIns="9144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accent6">
                  <a:lumMod val="60000"/>
                  <a:lumOff val="40000"/>
                </a:schemeClr>
              </a:solidFill>
              <a:latin typeface="Times New Roman" pitchFamily="18" charset="0"/>
              <a:cs typeface="Times New Roman" pitchFamily="18" charset="0"/>
            </a:rPr>
            <a:t>Company innovation dimensions</a:t>
          </a:r>
          <a:r>
            <a:rPr lang="en-US" sz="2400" kern="1200" dirty="0">
              <a:latin typeface="Times New Roman" pitchFamily="18" charset="0"/>
              <a:cs typeface="Times New Roman" pitchFamily="18" charset="0"/>
            </a:rPr>
            <a:t>, and especially the adoption of </a:t>
          </a:r>
          <a:r>
            <a:rPr lang="en-US" sz="2400" kern="1200" dirty="0">
              <a:solidFill>
                <a:schemeClr val="accent6">
                  <a:lumMod val="60000"/>
                  <a:lumOff val="40000"/>
                </a:schemeClr>
              </a:solidFill>
              <a:latin typeface="Times New Roman" pitchFamily="18" charset="0"/>
              <a:cs typeface="Times New Roman" pitchFamily="18" charset="0"/>
            </a:rPr>
            <a:t>'process innovation', significantly influence a company's overall 'market performance</a:t>
          </a:r>
          <a:r>
            <a:rPr lang="en-US" sz="2400" kern="1200" dirty="0">
              <a:latin typeface="Times New Roman" pitchFamily="18" charset="0"/>
              <a:cs typeface="Times New Roman" pitchFamily="18" charset="0"/>
            </a:rPr>
            <a:t>'. </a:t>
          </a:r>
          <a:endParaRPr lang="el-GR" sz="2400" kern="1200" dirty="0">
            <a:latin typeface="Times New Roman" pitchFamily="18" charset="0"/>
            <a:cs typeface="Times New Roman" pitchFamily="18" charset="0"/>
          </a:endParaRPr>
        </a:p>
      </dsp:txBody>
      <dsp:txXfrm rot="10800000">
        <a:off x="953482" y="5458002"/>
        <a:ext cx="8190489" cy="1399996"/>
      </dsp:txXfrm>
    </dsp:sp>
    <dsp:sp modelId="{B2E6713A-CC4D-4D46-A840-AECE740014FD}">
      <dsp:nvSpPr>
        <dsp:cNvPr id="0" name=""/>
        <dsp:cNvSpPr/>
      </dsp:nvSpPr>
      <dsp:spPr>
        <a:xfrm>
          <a:off x="0" y="5457624"/>
          <a:ext cx="1399996" cy="1399996"/>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B23AC-C7BA-4DA1-877D-B90076C0560E}">
      <dsp:nvSpPr>
        <dsp:cNvPr id="0" name=""/>
        <dsp:cNvSpPr/>
      </dsp:nvSpPr>
      <dsp:spPr>
        <a:xfrm>
          <a:off x="3341" y="8408"/>
          <a:ext cx="9137316" cy="5556077"/>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91440" rIns="30480" bIns="30480" numCol="1" spcCol="1270" anchor="t" anchorCtr="0">
          <a:noAutofit/>
        </a:bodyPr>
        <a:lstStyle/>
        <a:p>
          <a:pPr marL="228600" lvl="1" indent="-228600" algn="just" defTabSz="1066800" rtl="0">
            <a:lnSpc>
              <a:spcPct val="100000"/>
            </a:lnSpc>
            <a:spcBef>
              <a:spcPct val="0"/>
            </a:spcBef>
            <a:spcAft>
              <a:spcPts val="600"/>
            </a:spcAft>
            <a:buChar char="•"/>
          </a:pPr>
          <a:r>
            <a:rPr lang="en-GB" sz="2400" kern="1200" dirty="0">
              <a:solidFill>
                <a:schemeClr val="tx2">
                  <a:lumMod val="75000"/>
                </a:schemeClr>
              </a:solidFill>
              <a:latin typeface="Times New Roman" pitchFamily="18" charset="0"/>
              <a:ea typeface="+mn-ea"/>
              <a:cs typeface="Times New Roman" pitchFamily="18" charset="0"/>
            </a:rPr>
            <a:t>The empirically</a:t>
          </a:r>
          <a:r>
            <a:rPr lang="en-US" sz="2400" kern="1200" dirty="0">
              <a:solidFill>
                <a:schemeClr val="tx2">
                  <a:lumMod val="75000"/>
                </a:schemeClr>
              </a:solidFill>
              <a:latin typeface="Times New Roman" pitchFamily="18" charset="0"/>
              <a:ea typeface="+mn-ea"/>
              <a:cs typeface="Times New Roman" pitchFamily="18" charset="0"/>
            </a:rPr>
            <a:t> validated theoretical model of the present study can </a:t>
          </a:r>
          <a:r>
            <a:rPr lang="en-US" sz="2400" kern="1200" dirty="0">
              <a:solidFill>
                <a:schemeClr val="accent6">
                  <a:lumMod val="75000"/>
                </a:schemeClr>
              </a:solidFill>
              <a:latin typeface="Times New Roman" pitchFamily="18" charset="0"/>
              <a:ea typeface="+mn-ea"/>
              <a:cs typeface="Times New Roman" pitchFamily="18" charset="0"/>
            </a:rPr>
            <a:t>guide company policy makers to select the appropriate strategy </a:t>
          </a:r>
          <a:r>
            <a:rPr lang="en-US" sz="2400" kern="1200" dirty="0">
              <a:solidFill>
                <a:schemeClr val="tx2">
                  <a:lumMod val="75000"/>
                </a:schemeClr>
              </a:solidFill>
              <a:latin typeface="Times New Roman" pitchFamily="18" charset="0"/>
              <a:ea typeface="+mn-ea"/>
              <a:cs typeface="Times New Roman" pitchFamily="18" charset="0"/>
            </a:rPr>
            <a:t>through which a company can lay the foundations to </a:t>
          </a:r>
          <a:r>
            <a:rPr lang="en-US" sz="2400" kern="1200" dirty="0">
              <a:solidFill>
                <a:schemeClr val="accent6">
                  <a:lumMod val="75000"/>
                </a:schemeClr>
              </a:solidFill>
              <a:latin typeface="Times New Roman" pitchFamily="18" charset="0"/>
              <a:ea typeface="+mn-ea"/>
              <a:cs typeface="Times New Roman" pitchFamily="18" charset="0"/>
            </a:rPr>
            <a:t>increase its market performance</a:t>
          </a:r>
          <a:r>
            <a:rPr lang="en-US" sz="2400" kern="1200" dirty="0">
              <a:solidFill>
                <a:schemeClr val="tx2">
                  <a:lumMod val="75000"/>
                </a:schemeClr>
              </a:solidFill>
              <a:latin typeface="Times New Roman" pitchFamily="18" charset="0"/>
              <a:ea typeface="+mn-ea"/>
              <a:cs typeface="Times New Roman" pitchFamily="18" charset="0"/>
            </a:rPr>
            <a:t>, and thus, o</a:t>
          </a:r>
          <a:r>
            <a:rPr lang="en-US" sz="2400" kern="1200" dirty="0">
              <a:solidFill>
                <a:schemeClr val="accent6">
                  <a:lumMod val="75000"/>
                </a:schemeClr>
              </a:solidFill>
              <a:latin typeface="Times New Roman" pitchFamily="18" charset="0"/>
              <a:ea typeface="+mn-ea"/>
              <a:cs typeface="Times New Roman" pitchFamily="18" charset="0"/>
            </a:rPr>
            <a:t>vercome the current economic downturn and financial crisis</a:t>
          </a:r>
          <a:r>
            <a:rPr lang="el-GR" sz="2400" kern="1200" dirty="0">
              <a:solidFill>
                <a:schemeClr val="accent6">
                  <a:lumMod val="75000"/>
                </a:schemeClr>
              </a:solidFill>
              <a:latin typeface="Times New Roman" pitchFamily="18" charset="0"/>
              <a:ea typeface="+mn-ea"/>
              <a:cs typeface="Times New Roman" pitchFamily="18" charset="0"/>
            </a:rPr>
            <a:t>.</a:t>
          </a:r>
        </a:p>
        <a:p>
          <a:pPr marL="228600" lvl="1" indent="-228600" algn="just" defTabSz="1066800" rtl="0">
            <a:lnSpc>
              <a:spcPct val="100000"/>
            </a:lnSpc>
            <a:spcBef>
              <a:spcPct val="0"/>
            </a:spcBef>
            <a:spcAft>
              <a:spcPts val="600"/>
            </a:spcAft>
            <a:buChar char="•"/>
          </a:pPr>
          <a:r>
            <a:rPr lang="en-US" sz="2400" kern="1200" dirty="0">
              <a:solidFill>
                <a:schemeClr val="tx2">
                  <a:lumMod val="75000"/>
                </a:schemeClr>
              </a:solidFill>
              <a:latin typeface="Times New Roman" pitchFamily="18" charset="0"/>
              <a:ea typeface="+mn-ea"/>
              <a:cs typeface="Times New Roman" pitchFamily="18" charset="0"/>
            </a:rPr>
            <a:t>Policy makers should </a:t>
          </a:r>
          <a:r>
            <a:rPr lang="en-US" sz="2400" kern="1200" dirty="0">
              <a:solidFill>
                <a:schemeClr val="accent6">
                  <a:lumMod val="75000"/>
                </a:schemeClr>
              </a:solidFill>
              <a:latin typeface="Times New Roman" pitchFamily="18" charset="0"/>
              <a:ea typeface="+mn-ea"/>
              <a:cs typeface="Times New Roman" pitchFamily="18" charset="0"/>
            </a:rPr>
            <a:t>give priority to process innovation initiatives</a:t>
          </a:r>
          <a:r>
            <a:rPr lang="en-US" sz="2400" kern="1200" dirty="0">
              <a:solidFill>
                <a:schemeClr val="tx2">
                  <a:lumMod val="75000"/>
                </a:schemeClr>
              </a:solidFill>
              <a:latin typeface="Times New Roman" pitchFamily="18" charset="0"/>
              <a:ea typeface="+mn-ea"/>
              <a:cs typeface="Times New Roman" pitchFamily="18" charset="0"/>
            </a:rPr>
            <a:t>, </a:t>
          </a:r>
          <a:r>
            <a:rPr lang="en-US" sz="2400" kern="1200" dirty="0">
              <a:solidFill>
                <a:schemeClr val="accent6">
                  <a:lumMod val="75000"/>
                </a:schemeClr>
              </a:solidFill>
              <a:latin typeface="Times New Roman" pitchFamily="18" charset="0"/>
              <a:ea typeface="+mn-ea"/>
              <a:cs typeface="Times New Roman" pitchFamily="18" charset="0"/>
            </a:rPr>
            <a:t>without however ignoring product innovation</a:t>
          </a:r>
          <a:r>
            <a:rPr lang="en-US" sz="2400" kern="1200" dirty="0">
              <a:solidFill>
                <a:schemeClr val="tx2">
                  <a:lumMod val="75000"/>
                </a:schemeClr>
              </a:solidFill>
              <a:latin typeface="Times New Roman" pitchFamily="18" charset="0"/>
              <a:ea typeface="+mn-ea"/>
              <a:cs typeface="Times New Roman" pitchFamily="18" charset="0"/>
            </a:rPr>
            <a:t>, given that both innovation dimensions enhance a company's market performance. </a:t>
          </a:r>
          <a:endParaRPr lang="el-GR" sz="2400" kern="1200" dirty="0">
            <a:solidFill>
              <a:schemeClr val="tx2">
                <a:lumMod val="75000"/>
              </a:schemeClr>
            </a:solidFill>
            <a:latin typeface="Times New Roman" pitchFamily="18" charset="0"/>
            <a:ea typeface="+mn-ea"/>
            <a:cs typeface="Times New Roman" pitchFamily="18" charset="0"/>
          </a:endParaRPr>
        </a:p>
        <a:p>
          <a:pPr marL="228600" lvl="1" indent="-228600" algn="just" defTabSz="1066800" rtl="0">
            <a:lnSpc>
              <a:spcPct val="100000"/>
            </a:lnSpc>
            <a:spcBef>
              <a:spcPct val="0"/>
            </a:spcBef>
            <a:spcAft>
              <a:spcPts val="600"/>
            </a:spcAft>
            <a:buChar char="•"/>
          </a:pPr>
          <a:r>
            <a:rPr lang="en-US" sz="2400" kern="1200" dirty="0">
              <a:solidFill>
                <a:schemeClr val="tx2">
                  <a:lumMod val="75000"/>
                </a:schemeClr>
              </a:solidFill>
              <a:latin typeface="Times New Roman" pitchFamily="18" charset="0"/>
              <a:ea typeface="+mn-ea"/>
              <a:cs typeface="Times New Roman" pitchFamily="18" charset="0"/>
            </a:rPr>
            <a:t>Policy makers can make a company </a:t>
          </a:r>
          <a:r>
            <a:rPr lang="en-US" sz="2400" kern="1200" dirty="0">
              <a:solidFill>
                <a:schemeClr val="accent6">
                  <a:lumMod val="75000"/>
                </a:schemeClr>
              </a:solidFill>
              <a:latin typeface="Times New Roman" pitchFamily="18" charset="0"/>
              <a:ea typeface="+mn-ea"/>
              <a:cs typeface="Times New Roman" pitchFamily="18" charset="0"/>
            </a:rPr>
            <a:t>enhance its process orientation </a:t>
          </a:r>
          <a:r>
            <a:rPr lang="en-US" sz="2400" kern="1200" dirty="0">
              <a:solidFill>
                <a:schemeClr val="tx2">
                  <a:lumMod val="75000"/>
                </a:schemeClr>
              </a:solidFill>
              <a:latin typeface="Times New Roman" pitchFamily="18" charset="0"/>
              <a:ea typeface="+mn-ea"/>
              <a:cs typeface="Times New Roman" pitchFamily="18" charset="0"/>
            </a:rPr>
            <a:t>in order to successfully develop innovative processes, while simultaneously </a:t>
          </a:r>
          <a:r>
            <a:rPr lang="en-US" sz="2400" kern="1200" dirty="0">
              <a:solidFill>
                <a:schemeClr val="accent6">
                  <a:lumMod val="75000"/>
                </a:schemeClr>
              </a:solidFill>
              <a:latin typeface="Times New Roman" pitchFamily="18" charset="0"/>
              <a:ea typeface="+mn-ea"/>
              <a:cs typeface="Times New Roman" pitchFamily="18" charset="0"/>
            </a:rPr>
            <a:t>motivating top managers to inherently adopt quality practices</a:t>
          </a:r>
          <a:r>
            <a:rPr lang="en-US" sz="2400" kern="1200" dirty="0">
              <a:solidFill>
                <a:schemeClr val="tx2">
                  <a:lumMod val="75000"/>
                </a:schemeClr>
              </a:solidFill>
              <a:latin typeface="Times New Roman" pitchFamily="18" charset="0"/>
              <a:ea typeface="+mn-ea"/>
              <a:cs typeface="Times New Roman" pitchFamily="18" charset="0"/>
            </a:rPr>
            <a:t> as a means to generate innovative ideas for new product development. </a:t>
          </a:r>
          <a:endParaRPr lang="el-GR" sz="2400" kern="1200" dirty="0">
            <a:solidFill>
              <a:schemeClr val="tx2">
                <a:lumMod val="75000"/>
              </a:schemeClr>
            </a:solidFill>
            <a:latin typeface="Times New Roman" pitchFamily="18" charset="0"/>
            <a:ea typeface="+mn-ea"/>
            <a:cs typeface="Times New Roman" pitchFamily="18" charset="0"/>
          </a:endParaRPr>
        </a:p>
      </dsp:txBody>
      <dsp:txXfrm>
        <a:off x="133527" y="138594"/>
        <a:ext cx="8876944" cy="5425891"/>
      </dsp:txXfrm>
    </dsp:sp>
    <dsp:sp modelId="{30E7DEC3-C229-4595-A5AB-88F8EC3D932F}">
      <dsp:nvSpPr>
        <dsp:cNvPr id="0" name=""/>
        <dsp:cNvSpPr/>
      </dsp:nvSpPr>
      <dsp:spPr>
        <a:xfrm>
          <a:off x="323523" y="5013172"/>
          <a:ext cx="8071654" cy="158494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76200" bIns="0" numCol="1" spcCol="1270" anchor="ctr" anchorCtr="0">
          <a:noAutofit/>
        </a:bodyPr>
        <a:lstStyle/>
        <a:p>
          <a:pPr marL="0" lvl="0" indent="0" algn="l" defTabSz="2667000" rtl="0">
            <a:lnSpc>
              <a:spcPct val="90000"/>
            </a:lnSpc>
            <a:spcBef>
              <a:spcPct val="0"/>
            </a:spcBef>
            <a:spcAft>
              <a:spcPct val="35000"/>
            </a:spcAft>
            <a:buNone/>
          </a:pPr>
          <a:r>
            <a:rPr lang="en-US" sz="6000" b="1" i="1" kern="1200" dirty="0">
              <a:latin typeface="Times New Roman" pitchFamily="18" charset="0"/>
              <a:cs typeface="Times New Roman" pitchFamily="18" charset="0"/>
            </a:rPr>
            <a:t>Practical implications</a:t>
          </a:r>
          <a:endParaRPr lang="el-GR" sz="6000" kern="1200" dirty="0">
            <a:latin typeface="Times New Roman" pitchFamily="18" charset="0"/>
            <a:cs typeface="Times New Roman" pitchFamily="18" charset="0"/>
          </a:endParaRPr>
        </a:p>
      </dsp:txBody>
      <dsp:txXfrm>
        <a:off x="323523" y="5013172"/>
        <a:ext cx="5684263" cy="1584948"/>
      </dsp:txXfrm>
    </dsp:sp>
    <dsp:sp modelId="{2DF806F2-808D-473C-97D8-6A61BEF832CC}">
      <dsp:nvSpPr>
        <dsp:cNvPr id="0" name=""/>
        <dsp:cNvSpPr/>
      </dsp:nvSpPr>
      <dsp:spPr>
        <a:xfrm>
          <a:off x="7307195" y="4653140"/>
          <a:ext cx="1836804" cy="1836804"/>
        </a:xfrm>
        <a:prstGeom prst="ellipse">
          <a:avLst/>
        </a:prstGeom>
        <a:blipFill rotWithShape="0">
          <a:blip xmlns:r="http://schemas.openxmlformats.org/officeDocument/2006/relationships" r:embed="rId1"/>
          <a:stretch>
            <a:fillRect/>
          </a:stretch>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0.00637</cdr:y>
    </cdr:from>
    <cdr:to>
      <cdr:x>1</cdr:x>
      <cdr:y>0.08266</cdr:y>
    </cdr:to>
    <cdr:sp macro="" textlink="">
      <cdr:nvSpPr>
        <cdr:cNvPr id="2" name="Rectangle 1"/>
        <cdr:cNvSpPr>
          <a:spLocks xmlns:a="http://schemas.openxmlformats.org/drawingml/2006/main" noChangeArrowheads="1"/>
        </cdr:cNvSpPr>
      </cdr:nvSpPr>
      <cdr:spPr bwMode="auto">
        <a:xfrm xmlns:a="http://schemas.openxmlformats.org/drawingml/2006/main">
          <a:off x="0" y="43654"/>
          <a:ext cx="9144000" cy="523220"/>
        </a:xfrm>
        <a:prstGeom xmlns:a="http://schemas.openxmlformats.org/drawingml/2006/main" prst="rect">
          <a:avLst/>
        </a:prstGeom>
        <a:gradFill xmlns:a="http://schemas.openxmlformats.org/drawingml/2006/main" flip="none" rotWithShape="1">
          <a:gsLst>
            <a:gs pos="0">
              <a:srgbClr val="4F81BD">
                <a:tint val="66000"/>
                <a:satMod val="160000"/>
              </a:srgbClr>
            </a:gs>
            <a:gs pos="50000">
              <a:srgbClr val="4F81BD">
                <a:tint val="44500"/>
                <a:satMod val="160000"/>
              </a:srgbClr>
            </a:gs>
            <a:gs pos="100000">
              <a:srgbClr val="4F81BD">
                <a:tint val="23500"/>
                <a:satMod val="160000"/>
              </a:srgbClr>
            </a:gs>
          </a:gsLst>
          <a:lin ang="2700000" scaled="1"/>
          <a:tileRect/>
        </a:gradFill>
        <a:ln xmlns:a="http://schemas.openxmlformats.org/drawingml/2006/main" w="9525">
          <a:noFill/>
          <a:miter lim="800000"/>
          <a:headEnd/>
          <a:tailEnd/>
        </a:ln>
        <a:effectLst xmlns:a="http://schemas.openxmlformats.org/drawingml/2006/main"/>
      </cdr:spPr>
      <cdr:txBody>
        <a:bodyPr xmlns:a="http://schemas.openxmlformats.org/drawingml/2006/main" vert="horz" wrap="square" lIns="91440" tIns="45720" rIns="91440" bIns="45720" numCol="1" anchor="ctr" anchorCtr="0" compatLnSpc="1">
          <a:prstTxWarp prst="textNoShape">
            <a:avLst/>
          </a:prstTxWarp>
          <a:spAutoFit/>
        </a:bodyPr>
        <a:lstStyle xmlns:a="http://schemas.openxmlformats.org/drawingml/2006/main">
          <a:defPPr>
            <a:defRPr lang="el-GR"/>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marR="0" lvl="0" indent="93663" defTabSz="914400" rtl="0" eaLnBrk="1" fontAlgn="base" latinLnBrk="0" hangingPunct="1">
            <a:lnSpc>
              <a:spcPct val="100000"/>
            </a:lnSpc>
            <a:spcBef>
              <a:spcPct val="0"/>
            </a:spcBef>
            <a:spcAft>
              <a:spcPct val="0"/>
            </a:spcAft>
            <a:buClrTx/>
            <a:buSzTx/>
            <a:buFontTx/>
            <a:buNone/>
            <a:tabLst/>
          </a:pPr>
          <a:r>
            <a:rPr kumimoji="0" lang="en-GB" sz="2800" b="1" i="1" u="none" strike="noStrike" cap="none" normalizeH="0" baseline="0" dirty="0">
              <a:ln>
                <a:noFill/>
              </a:ln>
              <a:solidFill>
                <a:srgbClr val="1F497D">
                  <a:lumMod val="75000"/>
                </a:srgbClr>
              </a:solidFill>
              <a:effectLst/>
              <a:latin typeface="Times New Roman" pitchFamily="18" charset="0"/>
              <a:ea typeface="Times New Roman" pitchFamily="18" charset="0"/>
              <a:cs typeface="Times New Roman" pitchFamily="18" charset="0"/>
            </a:rPr>
            <a:t>8.2 Sample 3</a:t>
          </a:r>
          <a:r>
            <a:rPr kumimoji="0" lang="el-GR" sz="2800" b="1" i="1" u="none" strike="noStrike" cap="none" normalizeH="0" baseline="0" dirty="0">
              <a:ln>
                <a:noFill/>
              </a:ln>
              <a:solidFill>
                <a:srgbClr val="1F497D">
                  <a:lumMod val="75000"/>
                </a:srgbClr>
              </a:solidFill>
              <a:effectLst/>
              <a:latin typeface="Times New Roman" pitchFamily="18" charset="0"/>
              <a:ea typeface="Times New Roman" pitchFamily="18" charset="0"/>
              <a:cs typeface="Times New Roman" pitchFamily="18" charset="0"/>
            </a:rPr>
            <a:t> - </a:t>
          </a:r>
          <a:r>
            <a:rPr kumimoji="0" lang="en-US" sz="2800" b="1" i="1" u="none" strike="noStrike" cap="none" normalizeH="0" baseline="0" dirty="0">
              <a:ln>
                <a:noFill/>
              </a:ln>
              <a:solidFill>
                <a:srgbClr val="1F497D">
                  <a:lumMod val="75000"/>
                </a:srgbClr>
              </a:solidFill>
              <a:effectLst/>
              <a:latin typeface="Times New Roman" pitchFamily="18" charset="0"/>
              <a:ea typeface="Times New Roman" pitchFamily="18" charset="0"/>
              <a:cs typeface="Times New Roman" pitchFamily="18" charset="0"/>
            </a:rPr>
            <a:t>Size</a:t>
          </a:r>
          <a:endParaRPr kumimoji="0" lang="en-GB" sz="2800" b="1" i="1" u="none" strike="noStrike" cap="none" normalizeH="0" baseline="0" dirty="0">
            <a:ln>
              <a:noFill/>
            </a:ln>
            <a:solidFill>
              <a:srgbClr val="1F497D">
                <a:lumMod val="75000"/>
              </a:srgbClr>
            </a:solidFill>
            <a:effectLst/>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9A0B22-703F-4D00-9AA4-BA6153588355}" type="datetimeFigureOut">
              <a:rPr lang="el-GR" smtClean="0"/>
              <a:pPr/>
              <a:t>23/10/2023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9FD753-712A-44E7-8E3B-D8EB1DA71DE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239FD753-712A-44E7-8E3B-D8EB1DA71DE1}"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239FD753-712A-44E7-8E3B-D8EB1DA71DE1}" type="slidenum">
              <a:rPr lang="el-GR" smtClean="0"/>
              <a:pPr/>
              <a:t>44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23/10/2023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nSpc>
                <a:spcPct val="120000"/>
              </a:lnSpc>
              <a:spcBef>
                <a:spcPts val="1800"/>
              </a:spcBef>
            </a:pPr>
            <a:r>
              <a:rPr lang="en-GB" sz="3300" b="1" dirty="0">
                <a:solidFill>
                  <a:schemeClr val="tx2">
                    <a:lumMod val="75000"/>
                  </a:schemeClr>
                </a:solidFill>
                <a:latin typeface="Times New Roman" pitchFamily="18" charset="0"/>
                <a:cs typeface="Times New Roman" pitchFamily="18" charset="0"/>
              </a:rPr>
              <a:t>University of </a:t>
            </a:r>
            <a:r>
              <a:rPr lang="en-US" sz="3300" b="1" dirty="0" err="1">
                <a:solidFill>
                  <a:schemeClr val="tx2">
                    <a:lumMod val="75000"/>
                  </a:schemeClr>
                </a:solidFill>
                <a:latin typeface="Times New Roman" pitchFamily="18" charset="0"/>
                <a:cs typeface="Times New Roman" pitchFamily="18" charset="0"/>
              </a:rPr>
              <a:t>Patras</a:t>
            </a:r>
            <a:endParaRPr lang="en-US" sz="3300" b="1" dirty="0">
              <a:solidFill>
                <a:schemeClr val="tx2">
                  <a:lumMod val="75000"/>
                </a:schemeClr>
              </a:solidFill>
              <a:latin typeface="Times New Roman" pitchFamily="18" charset="0"/>
              <a:cs typeface="Times New Roman" pitchFamily="18" charset="0"/>
            </a:endParaRPr>
          </a:p>
          <a:p>
            <a:pPr>
              <a:lnSpc>
                <a:spcPct val="120000"/>
              </a:lnSpc>
              <a:spcBef>
                <a:spcPts val="0"/>
              </a:spcBef>
            </a:pPr>
            <a:r>
              <a:rPr lang="en-GB" sz="3000" b="1" dirty="0">
                <a:solidFill>
                  <a:schemeClr val="tx2">
                    <a:lumMod val="75000"/>
                  </a:schemeClr>
                </a:solidFill>
                <a:latin typeface="Times New Roman" pitchFamily="18" charset="0"/>
                <a:cs typeface="Times New Roman" pitchFamily="18" charset="0"/>
              </a:rPr>
              <a:t>Department of Business Administration of Food and Agricultural Enterprises, </a:t>
            </a:r>
            <a:r>
              <a:rPr lang="en-US" sz="3000" b="1" dirty="0">
                <a:solidFill>
                  <a:schemeClr val="tx2">
                    <a:lumMod val="75000"/>
                  </a:schemeClr>
                </a:solidFill>
                <a:latin typeface="Times New Roman" pitchFamily="18" charset="0"/>
                <a:cs typeface="Times New Roman" pitchFamily="18" charset="0"/>
              </a:rPr>
              <a:t>Greece</a:t>
            </a:r>
            <a:endParaRPr lang="en-GB" sz="3000" b="1" dirty="0">
              <a:solidFill>
                <a:schemeClr val="tx2">
                  <a:lumMod val="75000"/>
                </a:schemeClr>
              </a:solidFill>
              <a:latin typeface="Times New Roman" pitchFamily="18" charset="0"/>
              <a:cs typeface="Times New Roman" pitchFamily="18" charset="0"/>
            </a:endParaRPr>
          </a:p>
          <a:p>
            <a:endParaRPr lang="en-GB" i="1" dirty="0">
              <a:solidFill>
                <a:schemeClr val="tx2">
                  <a:lumMod val="75000"/>
                </a:schemeClr>
              </a:solidFill>
              <a:latin typeface="Times New Roman" pitchFamily="18" charset="0"/>
              <a:cs typeface="Times New Roman" pitchFamily="18" charset="0"/>
            </a:endParaRPr>
          </a:p>
          <a:p>
            <a:endParaRPr lang="en-GB" i="1" dirty="0">
              <a:solidFill>
                <a:schemeClr val="tx2">
                  <a:lumMod val="75000"/>
                </a:schemeClr>
              </a:solidFill>
              <a:latin typeface="Times New Roman" pitchFamily="18" charset="0"/>
              <a:cs typeface="Times New Roman" pitchFamily="18" charset="0"/>
            </a:endParaRPr>
          </a:p>
          <a:p>
            <a:endParaRPr lang="en-GB" i="1" dirty="0">
              <a:solidFill>
                <a:schemeClr val="tx2">
                  <a:lumMod val="75000"/>
                </a:schemeClr>
              </a:solidFill>
              <a:latin typeface="Times New Roman" pitchFamily="18" charset="0"/>
              <a:cs typeface="Times New Roman" pitchFamily="18" charset="0"/>
            </a:endParaRPr>
          </a:p>
          <a:p>
            <a:r>
              <a:rPr lang="en-US" sz="3000" dirty="0">
                <a:solidFill>
                  <a:schemeClr val="tx2">
                    <a:lumMod val="75000"/>
                  </a:schemeClr>
                </a:solidFill>
                <a:latin typeface="Times New Roman" pitchFamily="18" charset="0"/>
                <a:cs typeface="Times New Roman" pitchFamily="18" charset="0"/>
              </a:rPr>
              <a:t>Determinants of company innovation and market performance</a:t>
            </a:r>
            <a:endParaRPr lang="el-GR" sz="3000" dirty="0">
              <a:solidFill>
                <a:schemeClr val="tx2">
                  <a:lumMod val="75000"/>
                </a:schemeClr>
              </a:solidFill>
              <a:latin typeface="Times New Roman" pitchFamily="18" charset="0"/>
              <a:cs typeface="Times New Roman" pitchFamily="18" charset="0"/>
            </a:endParaRPr>
          </a:p>
          <a:p>
            <a:pPr marR="0" eaLnBrk="1" hangingPunct="1">
              <a:lnSpc>
                <a:spcPct val="90000"/>
              </a:lnSpc>
            </a:pPr>
            <a:endParaRPr lang="el-GR" sz="3600" b="1" dirty="0">
              <a:solidFill>
                <a:schemeClr val="tx2">
                  <a:lumMod val="75000"/>
                </a:schemeClr>
              </a:solidFill>
              <a:latin typeface="Times New Roman" pitchFamily="18" charset="0"/>
              <a:cs typeface="Times New Roman" pitchFamily="18" charset="0"/>
            </a:endParaRPr>
          </a:p>
          <a:p>
            <a:pPr marR="0" eaLnBrk="1" hangingPunct="1">
              <a:lnSpc>
                <a:spcPct val="90000"/>
              </a:lnSpc>
            </a:pPr>
            <a:endParaRPr lang="pt-BR" sz="2400" dirty="0">
              <a:solidFill>
                <a:schemeClr val="tx2">
                  <a:lumMod val="75000"/>
                </a:schemeClr>
              </a:solidFill>
              <a:latin typeface="Times New Roman" pitchFamily="18" charset="0"/>
              <a:cs typeface="Times New Roman" pitchFamily="18" charset="0"/>
            </a:endParaRPr>
          </a:p>
          <a:p>
            <a:pPr marR="0" eaLnBrk="1" hangingPunct="1">
              <a:lnSpc>
                <a:spcPct val="90000"/>
              </a:lnSpc>
            </a:pPr>
            <a:endParaRPr lang="pt-BR" sz="2400" dirty="0">
              <a:solidFill>
                <a:schemeClr val="tx2">
                  <a:lumMod val="75000"/>
                </a:schemeClr>
              </a:solidFill>
              <a:latin typeface="Times New Roman" pitchFamily="18" charset="0"/>
              <a:cs typeface="Times New Roman" pitchFamily="18" charset="0"/>
            </a:endParaRPr>
          </a:p>
          <a:p>
            <a:pPr>
              <a:lnSpc>
                <a:spcPct val="90000"/>
              </a:lnSpc>
              <a:spcBef>
                <a:spcPts val="1800"/>
              </a:spcBef>
            </a:pPr>
            <a:r>
              <a:rPr lang="pt-BR" sz="3000" dirty="0">
                <a:solidFill>
                  <a:schemeClr val="tx2">
                    <a:lumMod val="75000"/>
                  </a:schemeClr>
                </a:solidFill>
                <a:latin typeface="Times New Roman" pitchFamily="18" charset="0"/>
                <a:cs typeface="Times New Roman" pitchFamily="18" charset="0"/>
              </a:rPr>
              <a:t>Evangelos L. Psomas</a:t>
            </a:r>
          </a:p>
          <a:p>
            <a:pPr>
              <a:lnSpc>
                <a:spcPct val="90000"/>
              </a:lnSpc>
              <a:spcBef>
                <a:spcPts val="1800"/>
              </a:spcBef>
            </a:pPr>
            <a:r>
              <a:rPr lang="pt-BR" sz="2600" dirty="0">
                <a:solidFill>
                  <a:schemeClr val="tx2">
                    <a:lumMod val="75000"/>
                  </a:schemeClr>
                </a:solidFill>
                <a:latin typeface="Times New Roman" pitchFamily="18" charset="0"/>
                <a:cs typeface="Times New Roman" pitchFamily="18" charset="0"/>
              </a:rPr>
              <a:t>Ass</a:t>
            </a:r>
            <a:r>
              <a:rPr lang="en-US" sz="2600">
                <a:solidFill>
                  <a:schemeClr val="tx2">
                    <a:lumMod val="75000"/>
                  </a:schemeClr>
                </a:solidFill>
                <a:latin typeface="Times New Roman" pitchFamily="18" charset="0"/>
                <a:cs typeface="Times New Roman" pitchFamily="18" charset="0"/>
              </a:rPr>
              <a:t>ociate</a:t>
            </a:r>
            <a:r>
              <a:rPr lang="pt-BR" sz="2600">
                <a:solidFill>
                  <a:schemeClr val="tx2">
                    <a:lumMod val="75000"/>
                  </a:schemeClr>
                </a:solidFill>
                <a:latin typeface="Times New Roman" pitchFamily="18" charset="0"/>
                <a:cs typeface="Times New Roman" pitchFamily="18" charset="0"/>
              </a:rPr>
              <a:t> </a:t>
            </a:r>
            <a:r>
              <a:rPr lang="pt-BR" sz="2600" dirty="0">
                <a:solidFill>
                  <a:schemeClr val="tx2">
                    <a:lumMod val="75000"/>
                  </a:schemeClr>
                </a:solidFill>
                <a:latin typeface="Times New Roman" pitchFamily="18" charset="0"/>
                <a:cs typeface="Times New Roman" pitchFamily="18" charset="0"/>
              </a:rPr>
              <a:t>Professor</a:t>
            </a:r>
          </a:p>
          <a:p>
            <a:pPr marR="0" algn="ctr" eaLnBrk="1" hangingPunct="1">
              <a:lnSpc>
                <a:spcPct val="90000"/>
              </a:lnSpc>
            </a:pPr>
            <a:endParaRPr lang="en-US" sz="2400" b="1" dirty="0">
              <a:solidFill>
                <a:schemeClr val="tx2">
                  <a:lumMod val="75000"/>
                </a:schemeClr>
              </a:solidFill>
              <a:latin typeface="Times New Roman" pitchFamily="18" charset="0"/>
              <a:cs typeface="Times New Roman" pitchFamily="18" charset="0"/>
            </a:endParaRPr>
          </a:p>
          <a:p>
            <a:pPr>
              <a:lnSpc>
                <a:spcPct val="90000"/>
              </a:lnSpc>
            </a:pPr>
            <a:endParaRPr lang="en-US" sz="3000" b="1" dirty="0">
              <a:solidFill>
                <a:schemeClr val="tx2">
                  <a:lumMod val="75000"/>
                </a:schemeClr>
              </a:solidFill>
              <a:latin typeface="Times New Roman" pitchFamily="18" charset="0"/>
              <a:cs typeface="Times New Roman" pitchFamily="18" charset="0"/>
            </a:endParaRPr>
          </a:p>
          <a:p>
            <a:pPr>
              <a:lnSpc>
                <a:spcPct val="90000"/>
              </a:lnSpc>
            </a:pPr>
            <a:endParaRPr lang="en-US" sz="3000" b="1" dirty="0">
              <a:solidFill>
                <a:schemeClr val="tx2">
                  <a:lumMod val="75000"/>
                </a:schemeClr>
              </a:solidFill>
              <a:latin typeface="Times New Roman" pitchFamily="18" charset="0"/>
              <a:cs typeface="Times New Roman" pitchFamily="18" charset="0"/>
            </a:endParaRPr>
          </a:p>
          <a:p>
            <a:pPr>
              <a:lnSpc>
                <a:spcPct val="90000"/>
              </a:lnSpc>
            </a:pPr>
            <a:r>
              <a:rPr lang="el-GR" sz="3000" b="1" dirty="0">
                <a:solidFill>
                  <a:schemeClr val="tx2">
                    <a:lumMod val="75000"/>
                  </a:schemeClr>
                </a:solidFill>
                <a:latin typeface="Times New Roman" pitchFamily="18" charset="0"/>
                <a:cs typeface="Times New Roman" pitchFamily="18" charset="0"/>
              </a:rPr>
              <a:t>18</a:t>
            </a:r>
            <a:r>
              <a:rPr lang="en-US" sz="3000" b="1" dirty="0">
                <a:solidFill>
                  <a:schemeClr val="tx2">
                    <a:lumMod val="75000"/>
                  </a:schemeClr>
                </a:solidFill>
                <a:latin typeface="Times New Roman" pitchFamily="18" charset="0"/>
                <a:cs typeface="Times New Roman" pitchFamily="18" charset="0"/>
              </a:rPr>
              <a:t>-1</a:t>
            </a:r>
            <a:r>
              <a:rPr lang="el-GR" sz="3000" b="1" dirty="0">
                <a:solidFill>
                  <a:schemeClr val="tx2">
                    <a:lumMod val="75000"/>
                  </a:schemeClr>
                </a:solidFill>
                <a:latin typeface="Times New Roman" pitchFamily="18" charset="0"/>
                <a:cs typeface="Times New Roman" pitchFamily="18" charset="0"/>
              </a:rPr>
              <a:t>9</a:t>
            </a:r>
            <a:r>
              <a:rPr lang="en-US" sz="3000" b="1" dirty="0">
                <a:solidFill>
                  <a:schemeClr val="tx2">
                    <a:lumMod val="75000"/>
                  </a:schemeClr>
                </a:solidFill>
                <a:latin typeface="Times New Roman" pitchFamily="18" charset="0"/>
                <a:cs typeface="Times New Roman" pitchFamily="18" charset="0"/>
              </a:rPr>
              <a:t> April</a:t>
            </a:r>
            <a:r>
              <a:rPr lang="el-GR" sz="3000" b="1" dirty="0">
                <a:solidFill>
                  <a:schemeClr val="tx2">
                    <a:lumMod val="75000"/>
                  </a:schemeClr>
                </a:solidFill>
                <a:latin typeface="Times New Roman" pitchFamily="18" charset="0"/>
                <a:cs typeface="Times New Roman" pitchFamily="18" charset="0"/>
              </a:rPr>
              <a:t> 201</a:t>
            </a:r>
            <a:r>
              <a:rPr lang="en-US" sz="3000" b="1" dirty="0">
                <a:solidFill>
                  <a:schemeClr val="tx2">
                    <a:lumMod val="75000"/>
                  </a:schemeClr>
                </a:solidFill>
                <a:latin typeface="Times New Roman" pitchFamily="18" charset="0"/>
                <a:cs typeface="Times New Roman" pitchFamily="18" charset="0"/>
              </a:rPr>
              <a:t>8, Rome, Italy</a:t>
            </a:r>
            <a:endParaRPr lang="el-GR" sz="3000" b="1" dirty="0">
              <a:solidFill>
                <a:schemeClr val="tx2">
                  <a:lumMod val="75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457200" indent="-457200" algn="ctr">
              <a:buClr>
                <a:schemeClr val="accent3"/>
              </a:buClr>
              <a:buNone/>
              <a:defRPr/>
            </a:pPr>
            <a:r>
              <a:rPr lang="en-US" sz="2800" b="1" i="1" dirty="0">
                <a:solidFill>
                  <a:schemeClr val="tx2">
                    <a:lumMod val="75000"/>
                  </a:schemeClr>
                </a:solidFill>
                <a:latin typeface="Times New Roman" pitchFamily="18" charset="0"/>
                <a:cs typeface="Times New Roman" pitchFamily="18" charset="0"/>
              </a:rPr>
              <a:t>2. Literature review - </a:t>
            </a:r>
            <a:r>
              <a:rPr lang="en-US" sz="2400" b="1" i="1" dirty="0">
                <a:solidFill>
                  <a:schemeClr val="tx2">
                    <a:lumMod val="75000"/>
                  </a:schemeClr>
                </a:solidFill>
                <a:latin typeface="Times New Roman" pitchFamily="18" charset="0"/>
                <a:cs typeface="Times New Roman" pitchFamily="18" charset="0"/>
              </a:rPr>
              <a:t>Definitions</a:t>
            </a:r>
          </a:p>
          <a:p>
            <a:pPr marL="0" indent="0" algn="just">
              <a:spcBef>
                <a:spcPts val="1800"/>
              </a:spcBef>
              <a:buClr>
                <a:schemeClr val="tx2">
                  <a:lumMod val="75000"/>
                </a:schemeClr>
              </a:buClr>
              <a:buFont typeface="Wingdings" pitchFamily="2" charset="2"/>
              <a:buChar char="ü"/>
              <a:defRPr/>
            </a:pPr>
            <a:r>
              <a:rPr lang="en-US" sz="2400" b="1" dirty="0">
                <a:solidFill>
                  <a:schemeClr val="tx2">
                    <a:lumMod val="75000"/>
                  </a:schemeClr>
                </a:solidFill>
                <a:latin typeface="Times New Roman" pitchFamily="18" charset="0"/>
                <a:cs typeface="Times New Roman" pitchFamily="18" charset="0"/>
              </a:rPr>
              <a:t>Product innovation </a:t>
            </a:r>
            <a:r>
              <a:rPr lang="en-US" sz="2400" dirty="0">
                <a:solidFill>
                  <a:schemeClr val="tx2">
                    <a:lumMod val="75000"/>
                  </a:schemeClr>
                </a:solidFill>
                <a:latin typeface="Times New Roman" pitchFamily="18" charset="0"/>
                <a:cs typeface="Times New Roman" pitchFamily="18" charset="0"/>
              </a:rPr>
              <a:t>is defined as a new product or service introduced to meet an external user or market need.</a:t>
            </a:r>
          </a:p>
          <a:p>
            <a:pPr marL="0" indent="0" algn="just">
              <a:spcBef>
                <a:spcPts val="1800"/>
              </a:spcBef>
              <a:buClr>
                <a:schemeClr val="tx2">
                  <a:lumMod val="75000"/>
                </a:schemeClr>
              </a:buClr>
              <a:buFont typeface="Wingdings" pitchFamily="2" charset="2"/>
              <a:buChar char="ü"/>
              <a:defRPr/>
            </a:pPr>
            <a:r>
              <a:rPr lang="en-US" sz="2400" b="1" dirty="0">
                <a:solidFill>
                  <a:schemeClr val="tx2">
                    <a:lumMod val="75000"/>
                  </a:schemeClr>
                </a:solidFill>
                <a:latin typeface="Times New Roman" pitchFamily="18" charset="0"/>
                <a:cs typeface="Times New Roman" pitchFamily="18" charset="0"/>
              </a:rPr>
              <a:t>Process innovation </a:t>
            </a:r>
            <a:r>
              <a:rPr lang="en-US" sz="2400" dirty="0">
                <a:solidFill>
                  <a:schemeClr val="tx2">
                    <a:lumMod val="75000"/>
                  </a:schemeClr>
                </a:solidFill>
                <a:latin typeface="Times New Roman" pitchFamily="18" charset="0"/>
                <a:cs typeface="Times New Roman" pitchFamily="18" charset="0"/>
              </a:rPr>
              <a:t>is defined as the implementation of a new or significantly improved production or delivery method</a:t>
            </a:r>
            <a:r>
              <a:rPr lang="el-GR" sz="2400" dirty="0">
                <a:solidFill>
                  <a:schemeClr val="tx2">
                    <a:lumMod val="75000"/>
                  </a:schemeClr>
                </a:solidFill>
                <a:latin typeface="Times New Roman" pitchFamily="18" charset="0"/>
                <a:cs typeface="Times New Roman" pitchFamily="18" charset="0"/>
              </a:rPr>
              <a:t>.</a:t>
            </a:r>
            <a:endParaRPr lang="en-US" sz="2400" dirty="0">
              <a:solidFill>
                <a:schemeClr val="tx2">
                  <a:lumMod val="75000"/>
                </a:schemeClr>
              </a:solidFill>
              <a:latin typeface="Times New Roman" pitchFamily="18" charset="0"/>
              <a:cs typeface="Times New Roman" pitchFamily="18" charset="0"/>
            </a:endParaRPr>
          </a:p>
          <a:p>
            <a:pPr marL="0" indent="0" algn="just">
              <a:spcBef>
                <a:spcPts val="1800"/>
              </a:spcBef>
              <a:buClr>
                <a:schemeClr val="tx2">
                  <a:lumMod val="75000"/>
                </a:schemeClr>
              </a:buClr>
              <a:buFont typeface="Wingdings" pitchFamily="2" charset="2"/>
              <a:buChar char="ü"/>
              <a:defRPr/>
            </a:pPr>
            <a:r>
              <a:rPr lang="en-US" sz="2400" b="1" dirty="0">
                <a:solidFill>
                  <a:schemeClr val="tx2">
                    <a:lumMod val="75000"/>
                  </a:schemeClr>
                </a:solidFill>
                <a:latin typeface="Times New Roman" pitchFamily="18" charset="0"/>
                <a:cs typeface="Times New Roman" pitchFamily="18" charset="0"/>
              </a:rPr>
              <a:t>Quality-oriented leadership </a:t>
            </a:r>
            <a:r>
              <a:rPr lang="en-US" sz="2400" dirty="0">
                <a:solidFill>
                  <a:schemeClr val="tx2">
                    <a:lumMod val="75000"/>
                  </a:schemeClr>
                </a:solidFill>
                <a:latin typeface="Times New Roman" pitchFamily="18" charset="0"/>
                <a:cs typeface="Times New Roman" pitchFamily="18" charset="0"/>
              </a:rPr>
              <a:t>means top management commitment to quality, communication of the quality policy and goals, and review of the quality issues, etc.</a:t>
            </a:r>
          </a:p>
          <a:p>
            <a:pPr marL="0" indent="0" algn="just">
              <a:spcBef>
                <a:spcPts val="1800"/>
              </a:spcBef>
              <a:buClr>
                <a:schemeClr val="tx2">
                  <a:lumMod val="75000"/>
                </a:schemeClr>
              </a:buClr>
              <a:buFont typeface="Wingdings" pitchFamily="2" charset="2"/>
              <a:buChar char="ü"/>
              <a:defRPr/>
            </a:pPr>
            <a:r>
              <a:rPr lang="en-US" sz="2400" b="1" dirty="0">
                <a:solidFill>
                  <a:schemeClr val="tx2">
                    <a:lumMod val="75000"/>
                  </a:schemeClr>
                </a:solidFill>
                <a:latin typeface="Times New Roman" pitchFamily="18" charset="0"/>
                <a:cs typeface="Times New Roman" pitchFamily="18" charset="0"/>
              </a:rPr>
              <a:t>Business process </a:t>
            </a:r>
            <a:r>
              <a:rPr lang="en-US" sz="2400" dirty="0">
                <a:solidFill>
                  <a:schemeClr val="tx2">
                    <a:lumMod val="75000"/>
                  </a:schemeClr>
                </a:solidFill>
                <a:latin typeface="Times New Roman" pitchFamily="18" charset="0"/>
                <a:cs typeface="Times New Roman" pitchFamily="18" charset="0"/>
              </a:rPr>
              <a:t>refers to a coordinated chain of activities intended to produce a business result or to a repeated cycle of activities that achieves a business goal.</a:t>
            </a:r>
          </a:p>
          <a:p>
            <a:pPr marL="0" indent="0" algn="just">
              <a:spcBef>
                <a:spcPts val="1800"/>
              </a:spcBef>
              <a:buClr>
                <a:schemeClr val="tx2">
                  <a:lumMod val="75000"/>
                </a:schemeClr>
              </a:buClr>
              <a:buFont typeface="Wingdings" pitchFamily="2" charset="2"/>
              <a:buChar char="ü"/>
              <a:defRPr/>
            </a:pPr>
            <a:r>
              <a:rPr lang="en-US" sz="2400" b="1" dirty="0">
                <a:solidFill>
                  <a:schemeClr val="tx2">
                    <a:lumMod val="75000"/>
                  </a:schemeClr>
                </a:solidFill>
                <a:latin typeface="Times New Roman" pitchFamily="18" charset="0"/>
                <a:cs typeface="Times New Roman" pitchFamily="18" charset="0"/>
              </a:rPr>
              <a:t>Market performance </a:t>
            </a:r>
            <a:r>
              <a:rPr lang="en-US" sz="2400" dirty="0">
                <a:solidFill>
                  <a:schemeClr val="tx2">
                    <a:lumMod val="75000"/>
                  </a:schemeClr>
                </a:solidFill>
                <a:latin typeface="Times New Roman" pitchFamily="18" charset="0"/>
                <a:cs typeface="Times New Roman" pitchFamily="18" charset="0"/>
              </a:rPr>
              <a:t>is conceptualized based on a company's market share, competitive position and penetration of the market.</a:t>
            </a:r>
            <a:endParaRPr lang="el-GR" sz="2400" dirty="0">
              <a:solidFill>
                <a:schemeClr val="tx2">
                  <a:lumMod val="75000"/>
                </a:schemeClr>
              </a:solidFill>
              <a:latin typeface="Times New Roman" pitchFamily="18" charset="0"/>
              <a:cs typeface="Times New Roman" pitchFamily="18" charset="0"/>
            </a:endParaRPr>
          </a:p>
          <a:p>
            <a:pPr marL="0" indent="0" algn="just">
              <a:spcBef>
                <a:spcPts val="600"/>
              </a:spcBef>
              <a:buClr>
                <a:schemeClr val="tx2">
                  <a:lumMod val="75000"/>
                </a:schemeClr>
              </a:buClr>
              <a:buFont typeface="Wingdings" pitchFamily="2" charset="2"/>
              <a:buChar char="ü"/>
              <a:defRPr/>
            </a:pPr>
            <a:endParaRPr lang="en-US" sz="2400" dirty="0">
              <a:solidFill>
                <a:schemeClr val="tx2">
                  <a:lumMod val="75000"/>
                </a:schemeClr>
              </a:solidFill>
              <a:latin typeface="Times New Roman" pitchFamily="18" charset="0"/>
              <a:cs typeface="Times New Roman" pitchFamily="18" charset="0"/>
            </a:endParaRPr>
          </a:p>
          <a:p>
            <a:pPr marL="0" indent="0" algn="just">
              <a:lnSpc>
                <a:spcPct val="150000"/>
              </a:lnSpc>
              <a:spcBef>
                <a:spcPts val="1200"/>
              </a:spcBef>
              <a:buClr>
                <a:schemeClr val="tx2">
                  <a:lumMod val="75000"/>
                </a:schemeClr>
              </a:buClr>
              <a:buFont typeface="Wingdings" pitchFamily="2" charset="2"/>
              <a:buChar char="ü"/>
              <a:defRPr/>
            </a:pPr>
            <a:endParaRPr lang="el-GR" sz="2400" dirty="0">
              <a:solidFill>
                <a:schemeClr val="tx2">
                  <a:lumMod val="75000"/>
                </a:schemeClr>
              </a:solidFill>
              <a:latin typeface="Times New Roman" pitchFamily="18" charset="0"/>
              <a:cs typeface="Times New Roman" pitchFamily="18" charset="0"/>
            </a:endParaRPr>
          </a:p>
          <a:p>
            <a:pPr marL="0" indent="0" algn="just">
              <a:lnSpc>
                <a:spcPct val="150000"/>
              </a:lnSpc>
              <a:spcBef>
                <a:spcPts val="1200"/>
              </a:spcBef>
              <a:buClr>
                <a:schemeClr val="tx2">
                  <a:lumMod val="75000"/>
                </a:schemeClr>
              </a:buClr>
              <a:buFont typeface="Wingdings" pitchFamily="2" charset="2"/>
              <a:buChar char="ü"/>
              <a:defRPr/>
            </a:pPr>
            <a:endParaRPr lang="en-US" sz="2400" dirty="0">
              <a:solidFill>
                <a:schemeClr val="tx2">
                  <a:lumMod val="75000"/>
                </a:schemeClr>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457200" indent="-457200" algn="ctr">
              <a:buClr>
                <a:schemeClr val="accent3"/>
              </a:buClr>
              <a:buNone/>
              <a:defRPr/>
            </a:pPr>
            <a:r>
              <a:rPr lang="el-GR" sz="2800" b="1" i="1" dirty="0">
                <a:solidFill>
                  <a:schemeClr val="tx2">
                    <a:lumMod val="75000"/>
                  </a:schemeClr>
                </a:solidFill>
                <a:latin typeface="Times New Roman" pitchFamily="18" charset="0"/>
                <a:cs typeface="Times New Roman" pitchFamily="18" charset="0"/>
              </a:rPr>
              <a:t>3</a:t>
            </a:r>
            <a:r>
              <a:rPr lang="en-US" sz="2800" b="1" i="1" dirty="0">
                <a:solidFill>
                  <a:schemeClr val="tx2">
                    <a:lumMod val="75000"/>
                  </a:schemeClr>
                </a:solidFill>
                <a:latin typeface="Times New Roman" pitchFamily="18" charset="0"/>
                <a:cs typeface="Times New Roman" pitchFamily="18" charset="0"/>
              </a:rPr>
              <a:t>. Literature review</a:t>
            </a:r>
          </a:p>
          <a:p>
            <a:pPr marL="457200" indent="-457200" algn="ctr">
              <a:buClr>
                <a:schemeClr val="accent3"/>
              </a:buClr>
              <a:buNone/>
              <a:defRPr/>
            </a:pPr>
            <a:r>
              <a:rPr lang="en-US" sz="2400" b="1" i="1" dirty="0">
                <a:solidFill>
                  <a:schemeClr val="tx2">
                    <a:lumMod val="75000"/>
                  </a:schemeClr>
                </a:solidFill>
                <a:latin typeface="Times New Roman" pitchFamily="18" charset="0"/>
                <a:cs typeface="Times New Roman" pitchFamily="18" charset="0"/>
              </a:rPr>
              <a:t>Product innovation</a:t>
            </a:r>
            <a:r>
              <a:rPr lang="el-GR" sz="2400" b="1" i="1" dirty="0">
                <a:solidFill>
                  <a:schemeClr val="tx2">
                    <a:lumMod val="75000"/>
                  </a:schemeClr>
                </a:solidFill>
                <a:latin typeface="Times New Roman" pitchFamily="18" charset="0"/>
                <a:cs typeface="Times New Roman" pitchFamily="18" charset="0"/>
              </a:rPr>
              <a:t> </a:t>
            </a:r>
            <a:r>
              <a:rPr lang="en-US" sz="2400" b="1" i="1" dirty="0">
                <a:solidFill>
                  <a:schemeClr val="tx2">
                    <a:lumMod val="75000"/>
                  </a:schemeClr>
                </a:solidFill>
                <a:latin typeface="Times New Roman" pitchFamily="18" charset="0"/>
                <a:cs typeface="Times New Roman" pitchFamily="18" charset="0"/>
              </a:rPr>
              <a:t>Justification</a:t>
            </a:r>
          </a:p>
          <a:p>
            <a:pPr marL="0" indent="0" algn="just">
              <a:lnSpc>
                <a:spcPct val="150000"/>
              </a:lnSpc>
              <a:spcBef>
                <a:spcPts val="1200"/>
              </a:spcBef>
              <a:buClr>
                <a:schemeClr val="tx2">
                  <a:lumMod val="75000"/>
                </a:schemeClr>
              </a:buClr>
              <a:buFont typeface="Wingdings" pitchFamily="2" charset="2"/>
              <a:buChar char="ü"/>
              <a:defRPr/>
            </a:pPr>
            <a:r>
              <a:rPr lang="en-US" sz="2400" dirty="0">
                <a:solidFill>
                  <a:schemeClr val="tx2">
                    <a:lumMod val="75000"/>
                  </a:schemeClr>
                </a:solidFill>
                <a:latin typeface="Times New Roman" pitchFamily="18" charset="0"/>
                <a:cs typeface="Times New Roman" pitchFamily="18" charset="0"/>
              </a:rPr>
              <a:t>It is a matter of viability, economic growth and competitive edge.</a:t>
            </a:r>
          </a:p>
          <a:p>
            <a:pPr marL="0" indent="0" algn="just">
              <a:lnSpc>
                <a:spcPct val="150000"/>
              </a:lnSpc>
              <a:spcBef>
                <a:spcPts val="1200"/>
              </a:spcBef>
              <a:buClr>
                <a:schemeClr val="tx2">
                  <a:lumMod val="75000"/>
                </a:schemeClr>
              </a:buClr>
              <a:buFont typeface="Wingdings" pitchFamily="2" charset="2"/>
              <a:buChar char="ü"/>
              <a:defRPr/>
            </a:pPr>
            <a:r>
              <a:rPr lang="en-US" sz="2400" dirty="0">
                <a:solidFill>
                  <a:schemeClr val="tx2">
                    <a:lumMod val="75000"/>
                  </a:schemeClr>
                </a:solidFill>
                <a:latin typeface="Times New Roman" pitchFamily="18" charset="0"/>
                <a:cs typeface="Times New Roman" pitchFamily="18" charset="0"/>
              </a:rPr>
              <a:t>Introducing an innovative product in times of recession is the right choice, even if available resources are scarce and the chance of increased sales is minimum.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457200" indent="-457200" algn="ctr">
              <a:buClr>
                <a:schemeClr val="accent3"/>
              </a:buClr>
              <a:buNone/>
              <a:defRPr/>
            </a:pPr>
            <a:r>
              <a:rPr lang="el-GR" sz="2800" b="1" i="1" dirty="0">
                <a:solidFill>
                  <a:schemeClr val="tx2">
                    <a:lumMod val="75000"/>
                  </a:schemeClr>
                </a:solidFill>
                <a:latin typeface="Times New Roman" pitchFamily="18" charset="0"/>
                <a:cs typeface="Times New Roman" pitchFamily="18" charset="0"/>
              </a:rPr>
              <a:t>3</a:t>
            </a:r>
            <a:r>
              <a:rPr lang="en-US" sz="2800" b="1" i="1" dirty="0">
                <a:solidFill>
                  <a:schemeClr val="tx2">
                    <a:lumMod val="75000"/>
                  </a:schemeClr>
                </a:solidFill>
                <a:latin typeface="Times New Roman" pitchFamily="18" charset="0"/>
                <a:cs typeface="Times New Roman" pitchFamily="18" charset="0"/>
              </a:rPr>
              <a:t>. Literature review</a:t>
            </a:r>
          </a:p>
          <a:p>
            <a:pPr marL="457200" indent="-457200" algn="ctr">
              <a:buClr>
                <a:schemeClr val="accent3"/>
              </a:buClr>
              <a:buNone/>
              <a:defRPr/>
            </a:pPr>
            <a:r>
              <a:rPr lang="en-US" sz="2400" b="1" i="1" dirty="0">
                <a:solidFill>
                  <a:schemeClr val="tx2">
                    <a:lumMod val="75000"/>
                  </a:schemeClr>
                </a:solidFill>
                <a:latin typeface="Times New Roman" pitchFamily="18" charset="0"/>
                <a:cs typeface="Times New Roman" pitchFamily="18" charset="0"/>
              </a:rPr>
              <a:t>Process innovation Justification</a:t>
            </a:r>
            <a:endParaRPr lang="el-GR" sz="2400" b="1" i="1" dirty="0">
              <a:solidFill>
                <a:schemeClr val="tx2">
                  <a:lumMod val="75000"/>
                </a:schemeClr>
              </a:solidFill>
              <a:latin typeface="Times New Roman" pitchFamily="18" charset="0"/>
              <a:cs typeface="Times New Roman" pitchFamily="18" charset="0"/>
            </a:endParaRPr>
          </a:p>
          <a:p>
            <a:pPr marL="0" indent="0" algn="just">
              <a:lnSpc>
                <a:spcPct val="150000"/>
              </a:lnSpc>
              <a:spcBef>
                <a:spcPts val="1200"/>
              </a:spcBef>
              <a:buClr>
                <a:schemeClr val="tx2">
                  <a:lumMod val="75000"/>
                </a:schemeClr>
              </a:buClr>
              <a:buFont typeface="Wingdings" pitchFamily="2" charset="2"/>
              <a:buChar char="ü"/>
              <a:defRPr/>
            </a:pPr>
            <a:r>
              <a:rPr lang="en-US" sz="2400" dirty="0">
                <a:solidFill>
                  <a:schemeClr val="tx2">
                    <a:lumMod val="75000"/>
                  </a:schemeClr>
                </a:solidFill>
                <a:latin typeface="Times New Roman" pitchFamily="18" charset="0"/>
                <a:cs typeface="Times New Roman" pitchFamily="18" charset="0"/>
              </a:rPr>
              <a:t>Optimizing the sequence of the production procedures is the core of process innovation and it can be associated with new resources, tools, procedures</a:t>
            </a:r>
            <a:r>
              <a:rPr lang="el-GR" sz="2400" dirty="0">
                <a:solidFill>
                  <a:schemeClr val="tx2">
                    <a:lumMod val="75000"/>
                  </a:schemeClr>
                </a:solidFill>
                <a:latin typeface="Times New Roman" pitchFamily="18" charset="0"/>
                <a:cs typeface="Times New Roman" pitchFamily="18" charset="0"/>
              </a:rPr>
              <a:t>,</a:t>
            </a:r>
            <a:r>
              <a:rPr lang="en-US" sz="2400" dirty="0">
                <a:solidFill>
                  <a:schemeClr val="tx2">
                    <a:lumMod val="75000"/>
                  </a:schemeClr>
                </a:solidFill>
                <a:latin typeface="Times New Roman" pitchFamily="18" charset="0"/>
                <a:cs typeface="Times New Roman" pitchFamily="18" charset="0"/>
              </a:rPr>
              <a:t> techniques and software</a:t>
            </a:r>
            <a:r>
              <a:rPr lang="el-GR" sz="2400" dirty="0">
                <a:solidFill>
                  <a:schemeClr val="tx2">
                    <a:lumMod val="75000"/>
                  </a:schemeClr>
                </a:solidFill>
                <a:latin typeface="Times New Roman" pitchFamily="18" charset="0"/>
                <a:cs typeface="Times New Roman" pitchFamily="18" charset="0"/>
              </a:rPr>
              <a:t>.</a:t>
            </a:r>
          </a:p>
          <a:p>
            <a:pPr marL="0" indent="0" algn="just">
              <a:lnSpc>
                <a:spcPct val="150000"/>
              </a:lnSpc>
              <a:spcBef>
                <a:spcPts val="1200"/>
              </a:spcBef>
              <a:buClr>
                <a:schemeClr val="tx2">
                  <a:lumMod val="75000"/>
                </a:schemeClr>
              </a:buClr>
              <a:buFont typeface="Wingdings" pitchFamily="2" charset="2"/>
              <a:buChar char="ü"/>
              <a:defRPr/>
            </a:pPr>
            <a:r>
              <a:rPr lang="en-US" sz="2400" dirty="0">
                <a:solidFill>
                  <a:schemeClr val="tx2">
                    <a:lumMod val="75000"/>
                  </a:schemeClr>
                </a:solidFill>
                <a:latin typeface="Times New Roman" pitchFamily="18" charset="0"/>
                <a:cs typeface="Times New Roman" pitchFamily="18" charset="0"/>
              </a:rPr>
              <a:t>Process innovation aims to maximize the flexibility of the production processes</a:t>
            </a:r>
            <a:r>
              <a:rPr lang="el-GR" sz="2400" dirty="0">
                <a:solidFill>
                  <a:schemeClr val="tx2">
                    <a:lumMod val="75000"/>
                  </a:schemeClr>
                </a:solidFill>
                <a:latin typeface="Times New Roman" pitchFamily="18" charset="0"/>
                <a:cs typeface="Times New Roman" pitchFamily="18" charset="0"/>
              </a:rPr>
              <a:t>,</a:t>
            </a:r>
            <a:r>
              <a:rPr lang="en-US" sz="2400" dirty="0">
                <a:solidFill>
                  <a:schemeClr val="tx2">
                    <a:lumMod val="75000"/>
                  </a:schemeClr>
                </a:solidFill>
                <a:latin typeface="Times New Roman" pitchFamily="18" charset="0"/>
                <a:cs typeface="Times New Roman" pitchFamily="18" charset="0"/>
              </a:rPr>
              <a:t> improve the quality of products</a:t>
            </a:r>
            <a:r>
              <a:rPr lang="en-GB" sz="2400" dirty="0">
                <a:solidFill>
                  <a:schemeClr val="tx2">
                    <a:lumMod val="75000"/>
                  </a:schemeClr>
                </a:solidFill>
                <a:latin typeface="Times New Roman" pitchFamily="18" charset="0"/>
                <a:cs typeface="Times New Roman" pitchFamily="18" charset="0"/>
              </a:rPr>
              <a:t> and </a:t>
            </a:r>
            <a:r>
              <a:rPr lang="en-US" sz="2400" dirty="0">
                <a:solidFill>
                  <a:schemeClr val="tx2">
                    <a:lumMod val="75000"/>
                  </a:schemeClr>
                </a:solidFill>
                <a:latin typeface="Times New Roman" pitchFamily="18" charset="0"/>
                <a:cs typeface="Times New Roman" pitchFamily="18" charset="0"/>
              </a:rPr>
              <a:t>minimize production cost</a:t>
            </a:r>
            <a:r>
              <a:rPr lang="el-GR" sz="2400" dirty="0">
                <a:solidFill>
                  <a:schemeClr val="tx2">
                    <a:lumMod val="75000"/>
                  </a:schemeClr>
                </a:solidFill>
                <a:latin typeface="Times New Roman" pitchFamily="18" charset="0"/>
                <a:cs typeface="Times New Roman" pitchFamily="18"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457200" indent="-457200" algn="ctr">
              <a:buClr>
                <a:schemeClr val="accent3"/>
              </a:buClr>
              <a:buNone/>
              <a:defRPr/>
            </a:pPr>
            <a:r>
              <a:rPr lang="el-GR" sz="2800" b="1" i="1" dirty="0">
                <a:solidFill>
                  <a:schemeClr val="tx2">
                    <a:lumMod val="75000"/>
                  </a:schemeClr>
                </a:solidFill>
                <a:latin typeface="Times New Roman" pitchFamily="18" charset="0"/>
                <a:cs typeface="Times New Roman" pitchFamily="18" charset="0"/>
              </a:rPr>
              <a:t>4</a:t>
            </a:r>
            <a:r>
              <a:rPr lang="en-US" sz="2800" b="1" i="1" dirty="0">
                <a:solidFill>
                  <a:schemeClr val="tx2">
                    <a:lumMod val="75000"/>
                  </a:schemeClr>
                </a:solidFill>
                <a:latin typeface="Times New Roman" pitchFamily="18" charset="0"/>
                <a:cs typeface="Times New Roman" pitchFamily="18" charset="0"/>
              </a:rPr>
              <a:t>. Literature review and research hypotheses</a:t>
            </a:r>
          </a:p>
          <a:p>
            <a:pPr marL="457200" indent="-457200" algn="ctr">
              <a:buClr>
                <a:schemeClr val="accent3"/>
              </a:buClr>
              <a:buNone/>
              <a:defRPr/>
            </a:pPr>
            <a:r>
              <a:rPr lang="en-US" sz="2400" i="1" dirty="0"/>
              <a:t>	</a:t>
            </a:r>
            <a:r>
              <a:rPr lang="en-US" sz="2400" b="1" i="1" dirty="0">
                <a:solidFill>
                  <a:schemeClr val="tx2">
                    <a:lumMod val="75000"/>
                  </a:schemeClr>
                </a:solidFill>
                <a:latin typeface="Times New Roman" pitchFamily="18" charset="0"/>
                <a:cs typeface="Times New Roman" pitchFamily="18" charset="0"/>
              </a:rPr>
              <a:t>Quality practices of top management and innovation</a:t>
            </a:r>
            <a:endParaRPr lang="el-GR" sz="2400" b="1" i="1"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r>
              <a:rPr lang="en-US" sz="2400" dirty="0">
                <a:solidFill>
                  <a:schemeClr val="accent6">
                    <a:lumMod val="75000"/>
                  </a:schemeClr>
                </a:solidFill>
                <a:latin typeface="Times New Roman" pitchFamily="18" charset="0"/>
                <a:cs typeface="Times New Roman" pitchFamily="18" charset="0"/>
              </a:rPr>
              <a:t>Quality-oriented leaders </a:t>
            </a:r>
            <a:r>
              <a:rPr lang="en-US" sz="2400" dirty="0">
                <a:solidFill>
                  <a:schemeClr val="tx2">
                    <a:lumMod val="75000"/>
                  </a:schemeClr>
                </a:solidFill>
                <a:latin typeface="Times New Roman" pitchFamily="18" charset="0"/>
                <a:cs typeface="Times New Roman" pitchFamily="18" charset="0"/>
              </a:rPr>
              <a:t>communicate the innovation ideology within the company, spread the innovation vision and goals to the company’s workforce and clarify the fact that innovation can be achieved only if everybody commits to that goal.</a:t>
            </a:r>
          </a:p>
          <a:p>
            <a:pPr marL="0" indent="0" algn="just">
              <a:buClr>
                <a:schemeClr val="tx2">
                  <a:lumMod val="75000"/>
                </a:schemeClr>
              </a:buClr>
              <a:buFont typeface="Wingdings" pitchFamily="2" charset="2"/>
              <a:buChar char="Ø"/>
              <a:defRPr/>
            </a:pPr>
            <a:r>
              <a:rPr lang="en-US" sz="2400" dirty="0">
                <a:solidFill>
                  <a:schemeClr val="accent6">
                    <a:lumMod val="75000"/>
                  </a:schemeClr>
                </a:solidFill>
                <a:latin typeface="Times New Roman" pitchFamily="18" charset="0"/>
                <a:cs typeface="Times New Roman" pitchFamily="18" charset="0"/>
              </a:rPr>
              <a:t>Leaders' quality personality </a:t>
            </a:r>
            <a:r>
              <a:rPr lang="en-US" sz="2400" dirty="0">
                <a:solidFill>
                  <a:schemeClr val="tx2">
                    <a:lumMod val="75000"/>
                  </a:schemeClr>
                </a:solidFill>
                <a:latin typeface="Times New Roman" pitchFamily="18" charset="0"/>
                <a:cs typeface="Times New Roman" pitchFamily="18" charset="0"/>
              </a:rPr>
              <a:t>ensures a suitable innovation process.</a:t>
            </a:r>
            <a:endParaRPr lang="el-GR"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r>
              <a:rPr lang="en-US" sz="2400" dirty="0">
                <a:solidFill>
                  <a:schemeClr val="tx2">
                    <a:lumMod val="75000"/>
                  </a:schemeClr>
                </a:solidFill>
                <a:latin typeface="Times New Roman" pitchFamily="18" charset="0"/>
                <a:cs typeface="Times New Roman" pitchFamily="18" charset="0"/>
              </a:rPr>
              <a:t>Quality improvement activities, provided that they are </a:t>
            </a:r>
            <a:r>
              <a:rPr lang="en-US" sz="2400" dirty="0">
                <a:solidFill>
                  <a:schemeClr val="accent6">
                    <a:lumMod val="75000"/>
                  </a:schemeClr>
                </a:solidFill>
                <a:latin typeface="Times New Roman" pitchFamily="18" charset="0"/>
                <a:cs typeface="Times New Roman" pitchFamily="18" charset="0"/>
              </a:rPr>
              <a:t>properly managed</a:t>
            </a:r>
            <a:r>
              <a:rPr lang="en-US" sz="2400" dirty="0">
                <a:solidFill>
                  <a:schemeClr val="tx2">
                    <a:lumMod val="75000"/>
                  </a:schemeClr>
                </a:solidFill>
                <a:latin typeface="Times New Roman" pitchFamily="18" charset="0"/>
                <a:cs typeface="Times New Roman" pitchFamily="18" charset="0"/>
              </a:rPr>
              <a:t>, lead to successive innovations over time.</a:t>
            </a:r>
            <a:endParaRPr lang="el-GR"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r>
              <a:rPr lang="en-US" sz="2400" dirty="0">
                <a:solidFill>
                  <a:schemeClr val="tx2">
                    <a:lumMod val="75000"/>
                  </a:schemeClr>
                </a:solidFill>
                <a:latin typeface="Times New Roman" pitchFamily="18" charset="0"/>
                <a:cs typeface="Times New Roman" pitchFamily="18" charset="0"/>
              </a:rPr>
              <a:t>Innovation oriented cultures depend on appropriate </a:t>
            </a:r>
            <a:r>
              <a:rPr lang="en-US" sz="2400" dirty="0">
                <a:solidFill>
                  <a:schemeClr val="accent6">
                    <a:lumMod val="75000"/>
                  </a:schemeClr>
                </a:solidFill>
                <a:latin typeface="Times New Roman" pitchFamily="18" charset="0"/>
                <a:cs typeface="Times New Roman" pitchFamily="18" charset="0"/>
              </a:rPr>
              <a:t>quality leadership</a:t>
            </a:r>
            <a:r>
              <a:rPr lang="en-US" sz="2400" dirty="0">
                <a:solidFill>
                  <a:schemeClr val="tx2">
                    <a:lumMod val="75000"/>
                  </a:schemeClr>
                </a:solidFill>
                <a:latin typeface="Times New Roman" pitchFamily="18" charset="0"/>
                <a:cs typeface="Times New Roman" pitchFamily="18" charset="0"/>
              </a:rPr>
              <a:t>.</a:t>
            </a:r>
            <a:endParaRPr lang="el-GR"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r>
              <a:rPr lang="en-US" sz="2400" dirty="0">
                <a:solidFill>
                  <a:schemeClr val="accent6">
                    <a:lumMod val="75000"/>
                  </a:schemeClr>
                </a:solidFill>
                <a:latin typeface="Times New Roman" pitchFamily="18" charset="0"/>
                <a:cs typeface="Times New Roman" pitchFamily="18" charset="0"/>
              </a:rPr>
              <a:t>Quality-oriented leadership </a:t>
            </a:r>
            <a:r>
              <a:rPr lang="en-US" sz="2400" dirty="0">
                <a:solidFill>
                  <a:schemeClr val="tx2">
                    <a:lumMod val="75000"/>
                  </a:schemeClr>
                </a:solidFill>
                <a:latin typeface="Times New Roman" pitchFamily="18" charset="0"/>
                <a:cs typeface="Times New Roman" pitchFamily="18" charset="0"/>
              </a:rPr>
              <a:t>is positively related to company innovation and performance.</a:t>
            </a:r>
          </a:p>
          <a:p>
            <a:pPr marL="0" indent="0" algn="just">
              <a:buClr>
                <a:schemeClr val="tx2">
                  <a:lumMod val="75000"/>
                </a:schemeClr>
              </a:buClr>
              <a:buFont typeface="Wingdings" pitchFamily="2" charset="2"/>
              <a:buChar char="Ø"/>
              <a:defRPr/>
            </a:pPr>
            <a:endParaRPr lang="en-US"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endParaRPr lang="en-US" sz="2400" dirty="0">
              <a:solidFill>
                <a:schemeClr val="tx2">
                  <a:lumMod val="75000"/>
                </a:schemeClr>
              </a:solidFill>
              <a:latin typeface="Times New Roman" pitchFamily="18" charset="0"/>
              <a:cs typeface="Times New Roman" pitchFamily="18" charset="0"/>
            </a:endParaRPr>
          </a:p>
          <a:p>
            <a:pPr marL="0" indent="0" algn="just">
              <a:buNone/>
            </a:pPr>
            <a:r>
              <a:rPr lang="en-US" sz="2400" dirty="0">
                <a:solidFill>
                  <a:schemeClr val="tx2">
                    <a:lumMod val="75000"/>
                  </a:schemeClr>
                </a:solidFill>
                <a:latin typeface="Times New Roman" pitchFamily="18" charset="0"/>
                <a:cs typeface="Times New Roman" pitchFamily="18" charset="0"/>
              </a:rPr>
              <a:t>RH</a:t>
            </a:r>
            <a:r>
              <a:rPr lang="en-US" sz="2400" baseline="-25000" dirty="0">
                <a:solidFill>
                  <a:schemeClr val="tx2">
                    <a:lumMod val="75000"/>
                  </a:schemeClr>
                </a:solidFill>
                <a:latin typeface="Times New Roman" pitchFamily="18" charset="0"/>
                <a:cs typeface="Times New Roman" pitchFamily="18" charset="0"/>
              </a:rPr>
              <a:t>1</a:t>
            </a:r>
            <a:r>
              <a:rPr lang="en-US" sz="2400" dirty="0">
                <a:solidFill>
                  <a:schemeClr val="tx2">
                    <a:lumMod val="75000"/>
                  </a:schemeClr>
                </a:solidFill>
                <a:latin typeface="Times New Roman" pitchFamily="18" charset="0"/>
                <a:cs typeface="Times New Roman" pitchFamily="18" charset="0"/>
              </a:rPr>
              <a:t>: Quality practices of top management are positively related to product innovation.</a:t>
            </a:r>
            <a:endParaRPr lang="el-GR" sz="2400" dirty="0">
              <a:solidFill>
                <a:schemeClr val="tx2">
                  <a:lumMod val="75000"/>
                </a:schemeClr>
              </a:solidFill>
              <a:latin typeface="Times New Roman" pitchFamily="18" charset="0"/>
              <a:cs typeface="Times New Roman" pitchFamily="18" charset="0"/>
            </a:endParaRPr>
          </a:p>
          <a:p>
            <a:pPr marL="0" indent="0" algn="just">
              <a:buNone/>
            </a:pPr>
            <a:r>
              <a:rPr lang="en-US" sz="2400" dirty="0">
                <a:solidFill>
                  <a:schemeClr val="tx2">
                    <a:lumMod val="75000"/>
                  </a:schemeClr>
                </a:solidFill>
                <a:latin typeface="Times New Roman" pitchFamily="18" charset="0"/>
                <a:cs typeface="Times New Roman" pitchFamily="18" charset="0"/>
              </a:rPr>
              <a:t>RH</a:t>
            </a:r>
            <a:r>
              <a:rPr lang="en-US" sz="2400" baseline="-25000" dirty="0">
                <a:solidFill>
                  <a:schemeClr val="tx2">
                    <a:lumMod val="75000"/>
                  </a:schemeClr>
                </a:solidFill>
                <a:latin typeface="Times New Roman" pitchFamily="18" charset="0"/>
                <a:cs typeface="Times New Roman" pitchFamily="18" charset="0"/>
              </a:rPr>
              <a:t>2</a:t>
            </a:r>
            <a:r>
              <a:rPr lang="en-US" sz="2400" dirty="0">
                <a:solidFill>
                  <a:schemeClr val="tx2">
                    <a:lumMod val="75000"/>
                  </a:schemeClr>
                </a:solidFill>
                <a:latin typeface="Times New Roman" pitchFamily="18" charset="0"/>
                <a:cs typeface="Times New Roman" pitchFamily="18" charset="0"/>
              </a:rPr>
              <a:t>: Quality practices of top management are positively related to process innovation.</a:t>
            </a:r>
            <a:endParaRPr lang="el-GR"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endParaRPr lang="el-GR" sz="2400" dirty="0">
              <a:solidFill>
                <a:schemeClr val="tx2">
                  <a:lumMod val="75000"/>
                </a:schemeClr>
              </a:solidFill>
              <a:latin typeface="Times New Roman" pitchFamily="18" charset="0"/>
              <a:cs typeface="Times New Roman" pitchFamily="18" charset="0"/>
            </a:endParaRPr>
          </a:p>
        </p:txBody>
      </p:sp>
      <p:sp>
        <p:nvSpPr>
          <p:cNvPr id="3" name="2 - Βέλος προς τα κάτω"/>
          <p:cNvSpPr/>
          <p:nvPr/>
        </p:nvSpPr>
        <p:spPr>
          <a:xfrm>
            <a:off x="4283968" y="4581128"/>
            <a:ext cx="79208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2" name="Rectangle 4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pSp>
        <p:nvGrpSpPr>
          <p:cNvPr id="2083" name="Group 35"/>
          <p:cNvGrpSpPr>
            <a:grpSpLocks noChangeAspect="1"/>
          </p:cNvGrpSpPr>
          <p:nvPr/>
        </p:nvGrpSpPr>
        <p:grpSpPr bwMode="auto">
          <a:xfrm>
            <a:off x="0" y="0"/>
            <a:ext cx="9144000" cy="6858381"/>
            <a:chOff x="2362" y="1185"/>
            <a:chExt cx="7200" cy="511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grpSpPr>
        <p:sp>
          <p:nvSpPr>
            <p:cNvPr id="2091" name="AutoShape 43"/>
            <p:cNvSpPr>
              <a:spLocks noChangeAspect="1" noChangeArrowheads="1" noTextEdit="1"/>
            </p:cNvSpPr>
            <p:nvPr/>
          </p:nvSpPr>
          <p:spPr bwMode="auto">
            <a:xfrm>
              <a:off x="2362" y="1185"/>
              <a:ext cx="7200" cy="5116"/>
            </a:xfrm>
            <a:prstGeom prst="rect">
              <a:avLst/>
            </a:prstGeom>
            <a:grpFill/>
          </p:spPr>
          <p:txBody>
            <a:bodyPr vert="horz" wrap="square" lIns="91440" tIns="45720" rIns="91440" bIns="45720" numCol="1" anchor="t" anchorCtr="0" compatLnSpc="1">
              <a:prstTxWarp prst="textNoShape">
                <a:avLst/>
              </a:prstTxWarp>
            </a:bodyPr>
            <a:lstStyle/>
            <a:p>
              <a:endParaRPr lang="el-GR"/>
            </a:p>
          </p:txBody>
        </p:sp>
        <p:sp>
          <p:nvSpPr>
            <p:cNvPr id="2090" name="Oval 42"/>
            <p:cNvSpPr>
              <a:spLocks noChangeArrowheads="1"/>
            </p:cNvSpPr>
            <p:nvPr/>
          </p:nvSpPr>
          <p:spPr bwMode="auto">
            <a:xfrm>
              <a:off x="2820" y="1847"/>
              <a:ext cx="1678" cy="1344"/>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a:ln>
                    <a:noFill/>
                  </a:ln>
                  <a:solidFill>
                    <a:schemeClr val="tx1"/>
                  </a:solidFill>
                  <a:effectLst/>
                  <a:latin typeface="Calibri" pitchFamily="34" charset="0"/>
                  <a:ea typeface="Times New Roman" pitchFamily="18" charset="0"/>
                  <a:cs typeface="Times New Roman" pitchFamily="18" charset="0"/>
                </a:rPr>
                <a:t>Quality </a:t>
              </a:r>
              <a:endParaRPr kumimoji="0" lang="en-US"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a:ln>
                    <a:noFill/>
                  </a:ln>
                  <a:solidFill>
                    <a:schemeClr val="tx1"/>
                  </a:solidFill>
                  <a:effectLst/>
                  <a:latin typeface="Calibri" pitchFamily="34" charset="0"/>
                  <a:ea typeface="Times New Roman" pitchFamily="18" charset="0"/>
                  <a:cs typeface="Times New Roman" pitchFamily="18" charset="0"/>
                </a:rPr>
                <a:t>Practices of Top Management</a:t>
              </a:r>
              <a:endParaRPr kumimoji="0" lang="en-US" b="0" i="0" u="none" strike="noStrike" cap="none" normalizeH="0" baseline="0">
                <a:ln>
                  <a:noFill/>
                </a:ln>
                <a:solidFill>
                  <a:schemeClr val="tx1"/>
                </a:solidFill>
                <a:effectLst/>
                <a:latin typeface="Arial" pitchFamily="34" charset="0"/>
                <a:cs typeface="Arial" pitchFamily="34" charset="0"/>
              </a:endParaRPr>
            </a:p>
          </p:txBody>
        </p:sp>
        <p:sp>
          <p:nvSpPr>
            <p:cNvPr id="2089" name="Oval 41"/>
            <p:cNvSpPr>
              <a:spLocks noChangeArrowheads="1"/>
            </p:cNvSpPr>
            <p:nvPr/>
          </p:nvSpPr>
          <p:spPr bwMode="auto">
            <a:xfrm>
              <a:off x="5916" y="2022"/>
              <a:ext cx="1452" cy="1059"/>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Product Innovation</a:t>
              </a:r>
              <a:endParaRPr kumimoji="0" lang="en-US" b="0" i="0" u="none" strike="noStrike" cap="none" normalizeH="0" baseline="0">
                <a:ln>
                  <a:noFill/>
                </a:ln>
                <a:solidFill>
                  <a:schemeClr val="tx1"/>
                </a:solidFill>
                <a:effectLst/>
                <a:latin typeface="Times New Roman" pitchFamily="18" charset="0"/>
                <a:cs typeface="Times New Roman" pitchFamily="18" charset="0"/>
              </a:endParaRPr>
            </a:p>
          </p:txBody>
        </p:sp>
        <p:sp>
          <p:nvSpPr>
            <p:cNvPr id="2088" name="Oval 40"/>
            <p:cNvSpPr>
              <a:spLocks noChangeArrowheads="1"/>
            </p:cNvSpPr>
            <p:nvPr/>
          </p:nvSpPr>
          <p:spPr bwMode="auto">
            <a:xfrm>
              <a:off x="5916" y="4063"/>
              <a:ext cx="1368" cy="938"/>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Process</a:t>
              </a:r>
              <a:endParaRPr kumimoji="0" lang="en-US"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Innovation</a:t>
              </a:r>
              <a:endParaRPr kumimoji="0" lang="en-US" b="0" i="0" u="none" strike="noStrike" cap="none" normalizeH="0" baseline="0">
                <a:ln>
                  <a:noFill/>
                </a:ln>
                <a:solidFill>
                  <a:schemeClr val="tx1"/>
                </a:solidFill>
                <a:effectLst/>
                <a:latin typeface="Times New Roman" pitchFamily="18" charset="0"/>
                <a:cs typeface="Times New Roman" pitchFamily="18" charset="0"/>
              </a:endParaRPr>
            </a:p>
          </p:txBody>
        </p:sp>
        <p:sp>
          <p:nvSpPr>
            <p:cNvPr id="2087" name="AutoShape 39"/>
            <p:cNvSpPr>
              <a:spLocks noChangeShapeType="1"/>
            </p:cNvSpPr>
            <p:nvPr/>
          </p:nvSpPr>
          <p:spPr bwMode="auto">
            <a:xfrm>
              <a:off x="4498" y="2519"/>
              <a:ext cx="1418" cy="32"/>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2086" name="AutoShape 38"/>
            <p:cNvSpPr>
              <a:spLocks noChangeShapeType="1"/>
            </p:cNvSpPr>
            <p:nvPr/>
          </p:nvSpPr>
          <p:spPr bwMode="auto">
            <a:xfrm>
              <a:off x="4498" y="2519"/>
              <a:ext cx="1418" cy="2013"/>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2085" name="Rectangle 37"/>
            <p:cNvSpPr>
              <a:spLocks noChangeArrowheads="1"/>
            </p:cNvSpPr>
            <p:nvPr/>
          </p:nvSpPr>
          <p:spPr bwMode="auto">
            <a:xfrm>
              <a:off x="5204" y="2096"/>
              <a:ext cx="548" cy="333"/>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RH</a:t>
              </a:r>
              <a:r>
                <a:rPr kumimoji="0" lang="en-US" sz="2000" b="0" i="0" u="none" strike="noStrike" cap="none" normalizeH="0" baseline="-30000" dirty="0">
                  <a:ln>
                    <a:noFill/>
                  </a:ln>
                  <a:solidFill>
                    <a:schemeClr val="tx1"/>
                  </a:solidFill>
                  <a:effectLst/>
                  <a:latin typeface="Calibri" pitchFamily="34" charset="0"/>
                  <a:ea typeface="Times New Roman" pitchFamily="18" charset="0"/>
                  <a:cs typeface="Times New Roman" pitchFamily="18" charset="0"/>
                </a:rPr>
                <a:t>1</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2084" name="Rectangle 36"/>
            <p:cNvSpPr>
              <a:spLocks noChangeArrowheads="1"/>
            </p:cNvSpPr>
            <p:nvPr/>
          </p:nvSpPr>
          <p:spPr bwMode="auto">
            <a:xfrm>
              <a:off x="5682" y="3693"/>
              <a:ext cx="593" cy="399"/>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Calibri" pitchFamily="34" charset="0"/>
                  <a:ea typeface="Times New Roman" pitchFamily="18" charset="0"/>
                  <a:cs typeface="Times New Roman" pitchFamily="18" charset="0"/>
                </a:rPr>
                <a:t>RH</a:t>
              </a:r>
              <a:r>
                <a:rPr kumimoji="0" lang="en-US" b="0" i="0" u="none" strike="noStrike" cap="none" normalizeH="0" baseline="-30000">
                  <a:ln>
                    <a:noFill/>
                  </a:ln>
                  <a:solidFill>
                    <a:schemeClr val="tx1"/>
                  </a:solidFill>
                  <a:effectLst/>
                  <a:latin typeface="Calibri" pitchFamily="34" charset="0"/>
                  <a:ea typeface="Times New Roman" pitchFamily="18" charset="0"/>
                  <a:cs typeface="Times New Roman" pitchFamily="18" charset="0"/>
                </a:rPr>
                <a:t>2</a:t>
              </a:r>
              <a:endParaRPr kumimoji="0" lang="en-US" b="0" i="0" u="none" strike="noStrike" cap="none" normalizeH="0" baseline="0">
                <a:ln>
                  <a:noFill/>
                </a:ln>
                <a:solidFill>
                  <a:schemeClr val="tx1"/>
                </a:solidFill>
                <a:effectLst/>
                <a:latin typeface="Arial" pitchFamily="34" charset="0"/>
                <a:cs typeface="Arial" pitchFamily="34" charset="0"/>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457200" indent="-457200" algn="ctr">
              <a:buClr>
                <a:schemeClr val="accent3"/>
              </a:buClr>
              <a:buNone/>
              <a:defRPr/>
            </a:pPr>
            <a:r>
              <a:rPr lang="el-GR" sz="2800" b="1" i="1" dirty="0">
                <a:solidFill>
                  <a:schemeClr val="tx2">
                    <a:lumMod val="75000"/>
                  </a:schemeClr>
                </a:solidFill>
                <a:latin typeface="Times New Roman" pitchFamily="18" charset="0"/>
                <a:cs typeface="Times New Roman" pitchFamily="18" charset="0"/>
              </a:rPr>
              <a:t>5</a:t>
            </a:r>
            <a:r>
              <a:rPr lang="en-US" sz="2800" b="1" i="1" dirty="0">
                <a:solidFill>
                  <a:schemeClr val="tx2">
                    <a:lumMod val="75000"/>
                  </a:schemeClr>
                </a:solidFill>
                <a:latin typeface="Times New Roman" pitchFamily="18" charset="0"/>
                <a:cs typeface="Times New Roman" pitchFamily="18" charset="0"/>
              </a:rPr>
              <a:t>. Literature review and research hypotheses</a:t>
            </a:r>
          </a:p>
          <a:p>
            <a:pPr marL="457200" indent="-457200" algn="ctr">
              <a:buClr>
                <a:schemeClr val="accent3"/>
              </a:buClr>
              <a:buNone/>
              <a:defRPr/>
            </a:pPr>
            <a:r>
              <a:rPr lang="en-US" sz="2400" i="1" dirty="0"/>
              <a:t>	 </a:t>
            </a:r>
            <a:r>
              <a:rPr lang="en-US" sz="2400" b="1" i="1" dirty="0">
                <a:solidFill>
                  <a:schemeClr val="tx2">
                    <a:lumMod val="75000"/>
                  </a:schemeClr>
                </a:solidFill>
                <a:latin typeface="Times New Roman" pitchFamily="18" charset="0"/>
                <a:cs typeface="Times New Roman" pitchFamily="18" charset="0"/>
              </a:rPr>
              <a:t>Process quality management and innovation</a:t>
            </a:r>
          </a:p>
          <a:p>
            <a:pPr marL="0" indent="0" algn="just">
              <a:spcBef>
                <a:spcPts val="1200"/>
              </a:spcBef>
              <a:buClr>
                <a:schemeClr val="tx2">
                  <a:lumMod val="75000"/>
                </a:schemeClr>
              </a:buClr>
              <a:buFont typeface="Wingdings" pitchFamily="2" charset="2"/>
              <a:buChar char="Ø"/>
              <a:defRPr/>
            </a:pPr>
            <a:r>
              <a:rPr lang="en-US" sz="2400" dirty="0">
                <a:solidFill>
                  <a:schemeClr val="accent6">
                    <a:lumMod val="75000"/>
                  </a:schemeClr>
                </a:solidFill>
                <a:latin typeface="Times New Roman" pitchFamily="18" charset="0"/>
                <a:cs typeface="Times New Roman" pitchFamily="18" charset="0"/>
              </a:rPr>
              <a:t>Reliable and effective processes </a:t>
            </a:r>
            <a:r>
              <a:rPr lang="en-US" sz="2400" dirty="0">
                <a:solidFill>
                  <a:schemeClr val="tx2">
                    <a:lumMod val="75000"/>
                  </a:schemeClr>
                </a:solidFill>
                <a:latin typeface="Times New Roman" pitchFamily="18" charset="0"/>
                <a:cs typeface="Times New Roman" pitchFamily="18" charset="0"/>
              </a:rPr>
              <a:t>enhance a company's ability to innovate in terms of its products and processes</a:t>
            </a:r>
            <a:r>
              <a:rPr lang="el-GR" sz="2400" dirty="0">
                <a:solidFill>
                  <a:schemeClr val="tx2">
                    <a:lumMod val="75000"/>
                  </a:schemeClr>
                </a:solidFill>
                <a:latin typeface="Times New Roman" pitchFamily="18" charset="0"/>
                <a:cs typeface="Times New Roman" pitchFamily="18" charset="0"/>
              </a:rPr>
              <a:t>.</a:t>
            </a:r>
          </a:p>
          <a:p>
            <a:pPr marL="0" indent="0" algn="just">
              <a:spcBef>
                <a:spcPts val="1200"/>
              </a:spcBef>
              <a:buClr>
                <a:schemeClr val="tx2">
                  <a:lumMod val="75000"/>
                </a:schemeClr>
              </a:buClr>
              <a:buFont typeface="Wingdings" pitchFamily="2" charset="2"/>
              <a:buChar char="Ø"/>
              <a:defRPr/>
            </a:pPr>
            <a:r>
              <a:rPr lang="en-US" sz="2400" dirty="0">
                <a:solidFill>
                  <a:schemeClr val="accent6">
                    <a:lumMod val="75000"/>
                  </a:schemeClr>
                </a:solidFill>
                <a:latin typeface="Times New Roman" pitchFamily="18" charset="0"/>
                <a:cs typeface="Times New Roman" pitchFamily="18" charset="0"/>
              </a:rPr>
              <a:t>Process management </a:t>
            </a:r>
            <a:r>
              <a:rPr lang="en-US" sz="2400" dirty="0">
                <a:solidFill>
                  <a:schemeClr val="tx2">
                    <a:lumMod val="75000"/>
                  </a:schemeClr>
                </a:solidFill>
                <a:latin typeface="Times New Roman" pitchFamily="18" charset="0"/>
                <a:cs typeface="Times New Roman" pitchFamily="18" charset="0"/>
              </a:rPr>
              <a:t>affects positively incremental innovation.</a:t>
            </a:r>
          </a:p>
          <a:p>
            <a:pPr marL="0" indent="0" algn="just">
              <a:lnSpc>
                <a:spcPct val="150000"/>
              </a:lnSpc>
              <a:spcBef>
                <a:spcPts val="0"/>
              </a:spcBef>
              <a:buClr>
                <a:schemeClr val="tx2">
                  <a:lumMod val="75000"/>
                </a:schemeClr>
              </a:buClr>
              <a:buFont typeface="Wingdings" pitchFamily="2" charset="2"/>
              <a:buChar char="Ø"/>
              <a:defRPr/>
            </a:pPr>
            <a:endParaRPr lang="en-US" sz="2400" dirty="0">
              <a:solidFill>
                <a:schemeClr val="tx2">
                  <a:lumMod val="75000"/>
                </a:schemeClr>
              </a:solidFill>
              <a:latin typeface="Times New Roman" pitchFamily="18" charset="0"/>
              <a:cs typeface="Times New Roman" pitchFamily="18" charset="0"/>
            </a:endParaRPr>
          </a:p>
          <a:p>
            <a:pPr marL="0" indent="0" algn="just">
              <a:lnSpc>
                <a:spcPct val="150000"/>
              </a:lnSpc>
              <a:spcBef>
                <a:spcPts val="0"/>
              </a:spcBef>
              <a:buClr>
                <a:schemeClr val="tx2">
                  <a:lumMod val="75000"/>
                </a:schemeClr>
              </a:buClr>
              <a:buNone/>
              <a:defRPr/>
            </a:pPr>
            <a:endParaRPr lang="en-US" sz="2400" dirty="0">
              <a:solidFill>
                <a:schemeClr val="tx2">
                  <a:lumMod val="75000"/>
                </a:schemeClr>
              </a:solidFill>
              <a:latin typeface="Times New Roman" pitchFamily="18" charset="0"/>
              <a:cs typeface="Times New Roman" pitchFamily="18" charset="0"/>
            </a:endParaRPr>
          </a:p>
          <a:p>
            <a:pPr marL="0" indent="0" algn="just">
              <a:spcBef>
                <a:spcPts val="1200"/>
              </a:spcBef>
              <a:buNone/>
            </a:pPr>
            <a:r>
              <a:rPr lang="en-US" sz="2400" dirty="0">
                <a:solidFill>
                  <a:schemeClr val="tx2">
                    <a:lumMod val="75000"/>
                  </a:schemeClr>
                </a:solidFill>
                <a:latin typeface="Times New Roman" pitchFamily="18" charset="0"/>
                <a:cs typeface="Times New Roman" pitchFamily="18" charset="0"/>
              </a:rPr>
              <a:t>RH</a:t>
            </a:r>
            <a:r>
              <a:rPr lang="en-US" sz="2400" baseline="-25000" dirty="0">
                <a:solidFill>
                  <a:schemeClr val="tx2">
                    <a:lumMod val="75000"/>
                  </a:schemeClr>
                </a:solidFill>
                <a:latin typeface="Times New Roman" pitchFamily="18" charset="0"/>
                <a:cs typeface="Times New Roman" pitchFamily="18" charset="0"/>
              </a:rPr>
              <a:t>3</a:t>
            </a:r>
            <a:r>
              <a:rPr lang="en-US" sz="2400" dirty="0">
                <a:solidFill>
                  <a:schemeClr val="tx2">
                    <a:lumMod val="75000"/>
                  </a:schemeClr>
                </a:solidFill>
                <a:latin typeface="Times New Roman" pitchFamily="18" charset="0"/>
                <a:cs typeface="Times New Roman" pitchFamily="18" charset="0"/>
              </a:rPr>
              <a:t>: Process quality management is positively related to product innovation.</a:t>
            </a:r>
            <a:endParaRPr lang="el-GR" sz="2400" dirty="0">
              <a:solidFill>
                <a:schemeClr val="tx2">
                  <a:lumMod val="75000"/>
                </a:schemeClr>
              </a:solidFill>
              <a:latin typeface="Times New Roman" pitchFamily="18" charset="0"/>
              <a:cs typeface="Times New Roman" pitchFamily="18" charset="0"/>
            </a:endParaRPr>
          </a:p>
          <a:p>
            <a:pPr marL="0" indent="0" algn="just">
              <a:spcBef>
                <a:spcPts val="1200"/>
              </a:spcBef>
              <a:buNone/>
            </a:pPr>
            <a:r>
              <a:rPr lang="en-US" sz="2400" dirty="0">
                <a:solidFill>
                  <a:schemeClr val="tx2">
                    <a:lumMod val="75000"/>
                  </a:schemeClr>
                </a:solidFill>
                <a:latin typeface="Times New Roman" pitchFamily="18" charset="0"/>
                <a:cs typeface="Times New Roman" pitchFamily="18" charset="0"/>
              </a:rPr>
              <a:t>RH</a:t>
            </a:r>
            <a:r>
              <a:rPr lang="en-US" sz="2400" baseline="-25000" dirty="0">
                <a:solidFill>
                  <a:schemeClr val="tx2">
                    <a:lumMod val="75000"/>
                  </a:schemeClr>
                </a:solidFill>
                <a:latin typeface="Times New Roman" pitchFamily="18" charset="0"/>
                <a:cs typeface="Times New Roman" pitchFamily="18" charset="0"/>
              </a:rPr>
              <a:t>4</a:t>
            </a:r>
            <a:r>
              <a:rPr lang="en-US" sz="2400" dirty="0">
                <a:solidFill>
                  <a:schemeClr val="tx2">
                    <a:lumMod val="75000"/>
                  </a:schemeClr>
                </a:solidFill>
                <a:latin typeface="Times New Roman" pitchFamily="18" charset="0"/>
                <a:cs typeface="Times New Roman" pitchFamily="18" charset="0"/>
              </a:rPr>
              <a:t>: Process quality management is positively related to process innovation.</a:t>
            </a:r>
            <a:endParaRPr lang="el-GR" sz="2400" dirty="0">
              <a:solidFill>
                <a:schemeClr val="tx2">
                  <a:lumMod val="75000"/>
                </a:schemeClr>
              </a:solidFill>
              <a:latin typeface="Times New Roman" pitchFamily="18" charset="0"/>
              <a:cs typeface="Times New Roman" pitchFamily="18" charset="0"/>
            </a:endParaRPr>
          </a:p>
          <a:p>
            <a:pPr marL="457200" indent="-457200" algn="ctr">
              <a:lnSpc>
                <a:spcPct val="150000"/>
              </a:lnSpc>
              <a:spcBef>
                <a:spcPts val="0"/>
              </a:spcBef>
              <a:buClr>
                <a:schemeClr val="accent3"/>
              </a:buClr>
              <a:buNone/>
              <a:defRPr/>
            </a:pPr>
            <a:endParaRPr lang="el-GR" sz="2400" b="1" i="1"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endParaRPr lang="en-US"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endParaRPr lang="en-US"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None/>
              <a:defRPr/>
            </a:pPr>
            <a:endParaRPr lang="el-GR" sz="2400" dirty="0">
              <a:solidFill>
                <a:schemeClr val="tx2">
                  <a:lumMod val="75000"/>
                </a:schemeClr>
              </a:solidFill>
              <a:latin typeface="Times New Roman" pitchFamily="18" charset="0"/>
              <a:cs typeface="Times New Roman" pitchFamily="18" charset="0"/>
            </a:endParaRPr>
          </a:p>
        </p:txBody>
      </p:sp>
      <p:sp>
        <p:nvSpPr>
          <p:cNvPr id="3" name="2 - Βέλος προς τα κάτω"/>
          <p:cNvSpPr/>
          <p:nvPr/>
        </p:nvSpPr>
        <p:spPr>
          <a:xfrm>
            <a:off x="4067944" y="2636912"/>
            <a:ext cx="792088"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61" name="Rectangle 2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65576" name="Rectangle 4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pSp>
        <p:nvGrpSpPr>
          <p:cNvPr id="65567" name="Group 31"/>
          <p:cNvGrpSpPr>
            <a:grpSpLocks noChangeAspect="1"/>
          </p:cNvGrpSpPr>
          <p:nvPr/>
        </p:nvGrpSpPr>
        <p:grpSpPr bwMode="auto">
          <a:xfrm>
            <a:off x="0" y="0"/>
            <a:ext cx="9144000" cy="6858000"/>
            <a:chOff x="2362" y="1185"/>
            <a:chExt cx="7200" cy="497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grpSpPr>
        <p:sp>
          <p:nvSpPr>
            <p:cNvPr id="65575" name="AutoShape 39"/>
            <p:cNvSpPr>
              <a:spLocks noChangeAspect="1" noChangeArrowheads="1" noTextEdit="1"/>
            </p:cNvSpPr>
            <p:nvPr/>
          </p:nvSpPr>
          <p:spPr bwMode="auto">
            <a:xfrm>
              <a:off x="2362" y="1185"/>
              <a:ext cx="7200" cy="4975"/>
            </a:xfrm>
            <a:prstGeom prst="rect">
              <a:avLst/>
            </a:prstGeom>
            <a:grpFill/>
          </p:spPr>
          <p:txBody>
            <a:bodyPr vert="horz" wrap="square" lIns="91440" tIns="45720" rIns="91440" bIns="45720" numCol="1" anchor="t" anchorCtr="0" compatLnSpc="1">
              <a:prstTxWarp prst="textNoShape">
                <a:avLst/>
              </a:prstTxWarp>
            </a:bodyPr>
            <a:lstStyle/>
            <a:p>
              <a:endParaRPr lang="el-GR"/>
            </a:p>
          </p:txBody>
        </p:sp>
        <p:sp>
          <p:nvSpPr>
            <p:cNvPr id="65574" name="Oval 38"/>
            <p:cNvSpPr>
              <a:spLocks noChangeArrowheads="1"/>
            </p:cNvSpPr>
            <p:nvPr/>
          </p:nvSpPr>
          <p:spPr bwMode="auto">
            <a:xfrm>
              <a:off x="2820" y="4334"/>
              <a:ext cx="1669" cy="1048"/>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Process </a:t>
              </a:r>
              <a:endParaRPr kumimoji="0" lang="en-US"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Quality Management</a:t>
              </a:r>
              <a:endParaRPr kumimoji="0" lang="en-US" b="0" i="0" u="none" strike="noStrike" cap="none" normalizeH="0" baseline="0">
                <a:ln>
                  <a:noFill/>
                </a:ln>
                <a:solidFill>
                  <a:schemeClr val="tx1"/>
                </a:solidFill>
                <a:effectLst/>
                <a:latin typeface="Times New Roman" pitchFamily="18" charset="0"/>
                <a:cs typeface="Times New Roman" pitchFamily="18" charset="0"/>
              </a:endParaRPr>
            </a:p>
          </p:txBody>
        </p:sp>
        <p:sp>
          <p:nvSpPr>
            <p:cNvPr id="65573" name="Oval 37"/>
            <p:cNvSpPr>
              <a:spLocks noChangeArrowheads="1"/>
            </p:cNvSpPr>
            <p:nvPr/>
          </p:nvSpPr>
          <p:spPr bwMode="auto">
            <a:xfrm>
              <a:off x="5916" y="2022"/>
              <a:ext cx="1452" cy="1059"/>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Product Innovation</a:t>
              </a:r>
              <a:endParaRPr kumimoji="0" lang="en-US" b="0" i="0" u="none" strike="noStrike" cap="none" normalizeH="0" baseline="0">
                <a:ln>
                  <a:noFill/>
                </a:ln>
                <a:solidFill>
                  <a:schemeClr val="tx1"/>
                </a:solidFill>
                <a:effectLst/>
                <a:latin typeface="Times New Roman" pitchFamily="18" charset="0"/>
                <a:cs typeface="Times New Roman" pitchFamily="18" charset="0"/>
              </a:endParaRPr>
            </a:p>
          </p:txBody>
        </p:sp>
        <p:sp>
          <p:nvSpPr>
            <p:cNvPr id="65572" name="Oval 36"/>
            <p:cNvSpPr>
              <a:spLocks noChangeArrowheads="1"/>
            </p:cNvSpPr>
            <p:nvPr/>
          </p:nvSpPr>
          <p:spPr bwMode="auto">
            <a:xfrm>
              <a:off x="5916" y="4063"/>
              <a:ext cx="1368" cy="938"/>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Process</a:t>
              </a:r>
              <a:endParaRPr kumimoji="0" lang="en-US"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Innovation</a:t>
              </a:r>
              <a:endParaRPr kumimoji="0" lang="en-US" b="0" i="0" u="none" strike="noStrike" cap="none" normalizeH="0" baseline="0">
                <a:ln>
                  <a:noFill/>
                </a:ln>
                <a:solidFill>
                  <a:schemeClr val="tx1"/>
                </a:solidFill>
                <a:effectLst/>
                <a:latin typeface="Times New Roman" pitchFamily="18" charset="0"/>
                <a:cs typeface="Times New Roman" pitchFamily="18" charset="0"/>
              </a:endParaRPr>
            </a:p>
          </p:txBody>
        </p:sp>
        <p:sp>
          <p:nvSpPr>
            <p:cNvPr id="65571" name="AutoShape 35"/>
            <p:cNvSpPr>
              <a:spLocks noChangeShapeType="1"/>
            </p:cNvSpPr>
            <p:nvPr/>
          </p:nvSpPr>
          <p:spPr bwMode="auto">
            <a:xfrm flipV="1">
              <a:off x="4489" y="2551"/>
              <a:ext cx="1427" cy="2307"/>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65570" name="AutoShape 34"/>
            <p:cNvSpPr>
              <a:spLocks noChangeShapeType="1"/>
            </p:cNvSpPr>
            <p:nvPr/>
          </p:nvSpPr>
          <p:spPr bwMode="auto">
            <a:xfrm>
              <a:off x="4489" y="4858"/>
              <a:ext cx="1627" cy="6"/>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65569" name="Rectangle 33"/>
            <p:cNvSpPr>
              <a:spLocks noChangeArrowheads="1"/>
            </p:cNvSpPr>
            <p:nvPr/>
          </p:nvSpPr>
          <p:spPr bwMode="auto">
            <a:xfrm>
              <a:off x="5596" y="3081"/>
              <a:ext cx="583" cy="33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RH</a:t>
              </a:r>
              <a:r>
                <a:rPr kumimoji="0" lang="en-US" b="0" i="0" u="none" strike="noStrike" cap="none" normalizeH="0" baseline="-30000" dirty="0">
                  <a:ln>
                    <a:noFill/>
                  </a:ln>
                  <a:solidFill>
                    <a:schemeClr val="tx1"/>
                  </a:solidFill>
                  <a:effectLst/>
                  <a:latin typeface="Calibri" pitchFamily="34" charset="0"/>
                  <a:ea typeface="Times New Roman" pitchFamily="18" charset="0"/>
                  <a:cs typeface="Times New Roman" pitchFamily="18" charset="0"/>
                </a:rPr>
                <a:t>3</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sp>
          <p:nvSpPr>
            <p:cNvPr id="65568" name="Rectangle 32"/>
            <p:cNvSpPr>
              <a:spLocks noChangeArrowheads="1"/>
            </p:cNvSpPr>
            <p:nvPr/>
          </p:nvSpPr>
          <p:spPr bwMode="auto">
            <a:xfrm>
              <a:off x="5204" y="5001"/>
              <a:ext cx="593" cy="334"/>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Calibri" pitchFamily="34" charset="0"/>
                  <a:ea typeface="Times New Roman" pitchFamily="18" charset="0"/>
                  <a:cs typeface="Times New Roman" pitchFamily="18" charset="0"/>
                </a:rPr>
                <a:t>RH</a:t>
              </a:r>
              <a:r>
                <a:rPr kumimoji="0" lang="en-US" b="0" i="0" u="none" strike="noStrike" cap="none" normalizeH="0" baseline="-30000">
                  <a:ln>
                    <a:noFill/>
                  </a:ln>
                  <a:solidFill>
                    <a:schemeClr val="tx1"/>
                  </a:solidFill>
                  <a:effectLst/>
                  <a:latin typeface="Calibri" pitchFamily="34" charset="0"/>
                  <a:ea typeface="Times New Roman" pitchFamily="18" charset="0"/>
                  <a:cs typeface="Times New Roman" pitchFamily="18" charset="0"/>
                </a:rPr>
                <a:t>4</a:t>
              </a:r>
              <a:endParaRPr kumimoji="0" lang="en-US" b="0" i="0" u="none" strike="noStrike" cap="none" normalizeH="0" baseline="0">
                <a:ln>
                  <a:noFill/>
                </a:ln>
                <a:solidFill>
                  <a:schemeClr val="tx1"/>
                </a:solidFill>
                <a:effectLst/>
                <a:latin typeface="Arial" pitchFamily="34" charset="0"/>
                <a:cs typeface="Arial" pitchFamily="34" charset="0"/>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457200" indent="-457200" algn="ctr">
              <a:buClr>
                <a:schemeClr val="accent3"/>
              </a:buClr>
              <a:buNone/>
              <a:defRPr/>
            </a:pPr>
            <a:r>
              <a:rPr lang="el-GR" sz="2800" b="1" i="1" dirty="0">
                <a:solidFill>
                  <a:schemeClr val="tx2">
                    <a:lumMod val="75000"/>
                  </a:schemeClr>
                </a:solidFill>
                <a:latin typeface="Times New Roman" pitchFamily="18" charset="0"/>
                <a:cs typeface="Times New Roman" pitchFamily="18" charset="0"/>
              </a:rPr>
              <a:t>6</a:t>
            </a:r>
            <a:r>
              <a:rPr lang="en-US" sz="2800" b="1" i="1" dirty="0">
                <a:solidFill>
                  <a:schemeClr val="tx2">
                    <a:lumMod val="75000"/>
                  </a:schemeClr>
                </a:solidFill>
                <a:latin typeface="Times New Roman" pitchFamily="18" charset="0"/>
                <a:cs typeface="Times New Roman" pitchFamily="18" charset="0"/>
              </a:rPr>
              <a:t>. Literature review and research hypotheses</a:t>
            </a:r>
          </a:p>
          <a:p>
            <a:pPr marL="457200" indent="-457200" algn="ctr">
              <a:spcBef>
                <a:spcPts val="0"/>
              </a:spcBef>
              <a:buClr>
                <a:schemeClr val="accent3"/>
              </a:buClr>
              <a:buNone/>
              <a:defRPr/>
            </a:pPr>
            <a:r>
              <a:rPr lang="en-US" sz="2400" i="1" dirty="0"/>
              <a:t>	</a:t>
            </a:r>
            <a:r>
              <a:rPr lang="en-US" sz="2400" b="1" i="1" dirty="0">
                <a:solidFill>
                  <a:schemeClr val="tx2">
                    <a:lumMod val="75000"/>
                  </a:schemeClr>
                </a:solidFill>
                <a:latin typeface="Times New Roman" pitchFamily="18" charset="0"/>
                <a:cs typeface="Times New Roman" pitchFamily="18" charset="0"/>
              </a:rPr>
              <a:t> Quality practices of top management </a:t>
            </a:r>
            <a:r>
              <a:rPr lang="el-GR" sz="2400" b="1" i="1" dirty="0">
                <a:solidFill>
                  <a:schemeClr val="tx2">
                    <a:lumMod val="75000"/>
                  </a:schemeClr>
                </a:solidFill>
                <a:latin typeface="Times New Roman" pitchFamily="18" charset="0"/>
                <a:cs typeface="Times New Roman" pitchFamily="18" charset="0"/>
              </a:rPr>
              <a:t> &amp;</a:t>
            </a:r>
          </a:p>
          <a:p>
            <a:pPr marL="457200" indent="-457200" algn="ctr">
              <a:spcBef>
                <a:spcPts val="0"/>
              </a:spcBef>
              <a:buClr>
                <a:schemeClr val="accent3"/>
              </a:buClr>
              <a:buNone/>
              <a:defRPr/>
            </a:pPr>
            <a:r>
              <a:rPr lang="en-US" sz="2400" b="1" i="1" dirty="0">
                <a:solidFill>
                  <a:schemeClr val="tx2">
                    <a:lumMod val="75000"/>
                  </a:schemeClr>
                </a:solidFill>
                <a:latin typeface="Times New Roman" pitchFamily="18" charset="0"/>
                <a:cs typeface="Times New Roman" pitchFamily="18" charset="0"/>
              </a:rPr>
              <a:t>Process quality management</a:t>
            </a:r>
          </a:p>
          <a:p>
            <a:pPr marL="0" indent="0" algn="just">
              <a:spcBef>
                <a:spcPts val="1200"/>
              </a:spcBef>
              <a:buClr>
                <a:schemeClr val="tx2">
                  <a:lumMod val="75000"/>
                </a:schemeClr>
              </a:buClr>
              <a:buFont typeface="Wingdings" pitchFamily="2" charset="2"/>
              <a:buChar char="Ø"/>
              <a:defRPr/>
            </a:pPr>
            <a:r>
              <a:rPr lang="en-US" sz="2400" dirty="0">
                <a:solidFill>
                  <a:schemeClr val="tx2">
                    <a:lumMod val="75000"/>
                  </a:schemeClr>
                </a:solidFill>
                <a:latin typeface="Times New Roman" pitchFamily="18" charset="0"/>
                <a:cs typeface="Times New Roman" pitchFamily="18" charset="0"/>
              </a:rPr>
              <a:t>A company’s biggest hurdle in being </a:t>
            </a:r>
            <a:r>
              <a:rPr lang="en-US" sz="2400" dirty="0">
                <a:solidFill>
                  <a:schemeClr val="accent6">
                    <a:lumMod val="75000"/>
                  </a:schemeClr>
                </a:solidFill>
                <a:latin typeface="Times New Roman" pitchFamily="18" charset="0"/>
                <a:cs typeface="Times New Roman" pitchFamily="18" charset="0"/>
              </a:rPr>
              <a:t>process oriented </a:t>
            </a:r>
            <a:r>
              <a:rPr lang="en-US" sz="2400" dirty="0">
                <a:solidFill>
                  <a:schemeClr val="tx2">
                    <a:lumMod val="75000"/>
                  </a:schemeClr>
                </a:solidFill>
                <a:latin typeface="Times New Roman" pitchFamily="18" charset="0"/>
                <a:cs typeface="Times New Roman" pitchFamily="18" charset="0"/>
              </a:rPr>
              <a:t>is inadequate </a:t>
            </a:r>
            <a:r>
              <a:rPr lang="en-US" sz="2400" dirty="0">
                <a:solidFill>
                  <a:schemeClr val="accent6">
                    <a:lumMod val="75000"/>
                  </a:schemeClr>
                </a:solidFill>
                <a:latin typeface="Times New Roman" pitchFamily="18" charset="0"/>
                <a:cs typeface="Times New Roman" pitchFamily="18" charset="0"/>
              </a:rPr>
              <a:t>leader support</a:t>
            </a:r>
            <a:r>
              <a:rPr lang="el-GR" sz="2400" dirty="0">
                <a:solidFill>
                  <a:schemeClr val="tx2">
                    <a:lumMod val="75000"/>
                  </a:schemeClr>
                </a:solidFill>
                <a:latin typeface="Times New Roman" pitchFamily="18" charset="0"/>
                <a:cs typeface="Times New Roman" pitchFamily="18" charset="0"/>
              </a:rPr>
              <a:t>,</a:t>
            </a:r>
            <a:endParaRPr lang="en-US" sz="2400" dirty="0">
              <a:solidFill>
                <a:schemeClr val="tx2">
                  <a:lumMod val="75000"/>
                </a:schemeClr>
              </a:solidFill>
              <a:latin typeface="Times New Roman" pitchFamily="18" charset="0"/>
              <a:cs typeface="Times New Roman" pitchFamily="18" charset="0"/>
            </a:endParaRPr>
          </a:p>
          <a:p>
            <a:pPr marL="0" indent="0" algn="just">
              <a:spcBef>
                <a:spcPts val="1200"/>
              </a:spcBef>
              <a:buClr>
                <a:schemeClr val="tx2">
                  <a:lumMod val="75000"/>
                </a:schemeClr>
              </a:buClr>
              <a:buFont typeface="Wingdings" pitchFamily="2" charset="2"/>
              <a:buChar char="Ø"/>
              <a:defRPr/>
            </a:pPr>
            <a:r>
              <a:rPr lang="en-US" sz="2400" dirty="0">
                <a:solidFill>
                  <a:schemeClr val="tx2">
                    <a:lumMod val="75000"/>
                  </a:schemeClr>
                </a:solidFill>
                <a:latin typeface="Times New Roman" pitchFamily="18" charset="0"/>
                <a:cs typeface="Times New Roman" pitchFamily="18" charset="0"/>
              </a:rPr>
              <a:t>the </a:t>
            </a:r>
            <a:r>
              <a:rPr lang="en-US" sz="2400" dirty="0">
                <a:solidFill>
                  <a:schemeClr val="accent6">
                    <a:lumMod val="75000"/>
                  </a:schemeClr>
                </a:solidFill>
                <a:latin typeface="Times New Roman" pitchFamily="18" charset="0"/>
                <a:cs typeface="Times New Roman" pitchFamily="18" charset="0"/>
              </a:rPr>
              <a:t>process orientation </a:t>
            </a:r>
            <a:r>
              <a:rPr lang="en-US" sz="2400" dirty="0">
                <a:solidFill>
                  <a:schemeClr val="tx2">
                    <a:lumMod val="75000"/>
                  </a:schemeClr>
                </a:solidFill>
                <a:latin typeface="Times New Roman" pitchFamily="18" charset="0"/>
                <a:cs typeface="Times New Roman" pitchFamily="18" charset="0"/>
              </a:rPr>
              <a:t>of a company is enhanced through the </a:t>
            </a:r>
            <a:r>
              <a:rPr lang="en-US" sz="2400" dirty="0">
                <a:solidFill>
                  <a:schemeClr val="accent6">
                    <a:lumMod val="75000"/>
                  </a:schemeClr>
                </a:solidFill>
                <a:latin typeface="Times New Roman" pitchFamily="18" charset="0"/>
                <a:cs typeface="Times New Roman" pitchFamily="18" charset="0"/>
              </a:rPr>
              <a:t>quality practices of top management</a:t>
            </a:r>
            <a:r>
              <a:rPr lang="el-GR" sz="2400" dirty="0">
                <a:solidFill>
                  <a:schemeClr val="accent6">
                    <a:lumMod val="75000"/>
                  </a:schemeClr>
                </a:solidFill>
                <a:latin typeface="Times New Roman" pitchFamily="18" charset="0"/>
                <a:cs typeface="Times New Roman" pitchFamily="18" charset="0"/>
              </a:rPr>
              <a:t>.</a:t>
            </a:r>
          </a:p>
          <a:p>
            <a:pPr marL="0" indent="0" algn="just">
              <a:buClr>
                <a:schemeClr val="accent3"/>
              </a:buClr>
              <a:buNone/>
              <a:defRPr/>
            </a:pPr>
            <a:endParaRPr lang="el-GR" sz="2400" dirty="0">
              <a:solidFill>
                <a:schemeClr val="tx2">
                  <a:lumMod val="75000"/>
                </a:schemeClr>
              </a:solidFill>
              <a:latin typeface="Times New Roman" pitchFamily="18" charset="0"/>
              <a:cs typeface="Times New Roman" pitchFamily="18" charset="0"/>
            </a:endParaRPr>
          </a:p>
          <a:p>
            <a:pPr marL="0" indent="0" algn="just">
              <a:buClr>
                <a:schemeClr val="accent3"/>
              </a:buClr>
              <a:buNone/>
              <a:defRPr/>
            </a:pPr>
            <a:endParaRPr lang="el-GR" sz="2400" dirty="0">
              <a:solidFill>
                <a:schemeClr val="tx2">
                  <a:lumMod val="75000"/>
                </a:schemeClr>
              </a:solidFill>
              <a:latin typeface="Times New Roman" pitchFamily="18" charset="0"/>
              <a:cs typeface="Times New Roman" pitchFamily="18" charset="0"/>
            </a:endParaRPr>
          </a:p>
          <a:p>
            <a:pPr marL="0" indent="0" algn="just">
              <a:buClr>
                <a:schemeClr val="accent3"/>
              </a:buClr>
              <a:buNone/>
              <a:defRPr/>
            </a:pPr>
            <a:r>
              <a:rPr lang="en-US" sz="2400" dirty="0">
                <a:solidFill>
                  <a:schemeClr val="tx2">
                    <a:lumMod val="75000"/>
                  </a:schemeClr>
                </a:solidFill>
                <a:latin typeface="Times New Roman" pitchFamily="18" charset="0"/>
                <a:cs typeface="Times New Roman" pitchFamily="18" charset="0"/>
              </a:rPr>
              <a:t>RH</a:t>
            </a:r>
            <a:r>
              <a:rPr lang="en-US" sz="2400" baseline="-25000" dirty="0">
                <a:solidFill>
                  <a:schemeClr val="tx2">
                    <a:lumMod val="75000"/>
                  </a:schemeClr>
                </a:solidFill>
                <a:latin typeface="Times New Roman" pitchFamily="18" charset="0"/>
                <a:cs typeface="Times New Roman" pitchFamily="18" charset="0"/>
              </a:rPr>
              <a:t>5</a:t>
            </a:r>
            <a:r>
              <a:rPr lang="en-US" sz="2400" dirty="0">
                <a:solidFill>
                  <a:schemeClr val="tx2">
                    <a:lumMod val="75000"/>
                  </a:schemeClr>
                </a:solidFill>
                <a:latin typeface="Times New Roman" pitchFamily="18" charset="0"/>
                <a:cs typeface="Times New Roman" pitchFamily="18" charset="0"/>
              </a:rPr>
              <a:t>: Quality practices of top management and process quality management are inter-related.</a:t>
            </a:r>
            <a:endParaRPr lang="el-GR" sz="2400" dirty="0">
              <a:solidFill>
                <a:schemeClr val="tx2">
                  <a:lumMod val="75000"/>
                </a:schemeClr>
              </a:solidFill>
              <a:latin typeface="Times New Roman" pitchFamily="18" charset="0"/>
              <a:cs typeface="Times New Roman" pitchFamily="18" charset="0"/>
            </a:endParaRPr>
          </a:p>
          <a:p>
            <a:pPr marL="457200" indent="-457200" algn="ctr">
              <a:buClr>
                <a:schemeClr val="accent3"/>
              </a:buClr>
              <a:buNone/>
              <a:defRPr/>
            </a:pPr>
            <a:endParaRPr lang="el-GR" sz="2400" b="1" i="1"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endParaRPr lang="en-US"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endParaRPr lang="en-US"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None/>
              <a:defRPr/>
            </a:pPr>
            <a:endParaRPr lang="el-GR" sz="2400" dirty="0">
              <a:solidFill>
                <a:schemeClr val="tx2">
                  <a:lumMod val="75000"/>
                </a:schemeClr>
              </a:solidFill>
              <a:latin typeface="Times New Roman" pitchFamily="18" charset="0"/>
              <a:cs typeface="Times New Roman" pitchFamily="18" charset="0"/>
            </a:endParaRPr>
          </a:p>
        </p:txBody>
      </p:sp>
      <p:sp>
        <p:nvSpPr>
          <p:cNvPr id="4" name="3 - Βέλος προς τα κάτω"/>
          <p:cNvSpPr/>
          <p:nvPr/>
        </p:nvSpPr>
        <p:spPr>
          <a:xfrm>
            <a:off x="4211960" y="3068960"/>
            <a:ext cx="79208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pSp>
        <p:nvGrpSpPr>
          <p:cNvPr id="66561" name="Group 1"/>
          <p:cNvGrpSpPr>
            <a:grpSpLocks noChangeAspect="1"/>
          </p:cNvGrpSpPr>
          <p:nvPr/>
        </p:nvGrpSpPr>
        <p:grpSpPr bwMode="auto">
          <a:xfrm>
            <a:off x="0" y="0"/>
            <a:ext cx="9144000" cy="6858000"/>
            <a:chOff x="2362" y="1185"/>
            <a:chExt cx="4197" cy="497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grpSpPr>
        <p:sp>
          <p:nvSpPr>
            <p:cNvPr id="66566" name="AutoShape 6"/>
            <p:cNvSpPr>
              <a:spLocks noChangeAspect="1" noChangeArrowheads="1" noTextEdit="1"/>
            </p:cNvSpPr>
            <p:nvPr/>
          </p:nvSpPr>
          <p:spPr bwMode="auto">
            <a:xfrm>
              <a:off x="2362" y="1185"/>
              <a:ext cx="4197" cy="4975"/>
            </a:xfrm>
            <a:prstGeom prst="rect">
              <a:avLst/>
            </a:prstGeom>
            <a:grpFill/>
          </p:spPr>
          <p:txBody>
            <a:bodyPr vert="horz" wrap="square" lIns="91440" tIns="45720" rIns="91440" bIns="45720" numCol="1" anchor="t" anchorCtr="0" compatLnSpc="1">
              <a:prstTxWarp prst="textNoShape">
                <a:avLst/>
              </a:prstTxWarp>
            </a:bodyPr>
            <a:lstStyle/>
            <a:p>
              <a:endParaRPr lang="el-GR"/>
            </a:p>
          </p:txBody>
        </p:sp>
        <p:sp>
          <p:nvSpPr>
            <p:cNvPr id="66565" name="Oval 5"/>
            <p:cNvSpPr>
              <a:spLocks noChangeArrowheads="1"/>
            </p:cNvSpPr>
            <p:nvPr/>
          </p:nvSpPr>
          <p:spPr bwMode="auto">
            <a:xfrm>
              <a:off x="2820" y="1847"/>
              <a:ext cx="1674" cy="1344"/>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Quality </a:t>
              </a: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Practices of Top Management</a:t>
              </a: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66564" name="Oval 4"/>
            <p:cNvSpPr>
              <a:spLocks noChangeArrowheads="1"/>
            </p:cNvSpPr>
            <p:nvPr/>
          </p:nvSpPr>
          <p:spPr bwMode="auto">
            <a:xfrm>
              <a:off x="2820" y="4334"/>
              <a:ext cx="1669" cy="1048"/>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Process </a:t>
              </a: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Quality Management</a:t>
              </a: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66563" name="AutoShape 3"/>
            <p:cNvSpPr>
              <a:spLocks/>
            </p:cNvSpPr>
            <p:nvPr/>
          </p:nvSpPr>
          <p:spPr bwMode="auto">
            <a:xfrm>
              <a:off x="2653" y="2524"/>
              <a:ext cx="167" cy="2394"/>
            </a:xfrm>
            <a:prstGeom prst="leftBracket">
              <a:avLst>
                <a:gd name="adj" fmla="val 119461"/>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l-GR"/>
            </a:p>
          </p:txBody>
        </p:sp>
        <p:sp>
          <p:nvSpPr>
            <p:cNvPr id="66562" name="Rectangle 2"/>
            <p:cNvSpPr>
              <a:spLocks noChangeArrowheads="1"/>
            </p:cNvSpPr>
            <p:nvPr/>
          </p:nvSpPr>
          <p:spPr bwMode="auto">
            <a:xfrm>
              <a:off x="2726" y="3262"/>
              <a:ext cx="570" cy="334"/>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RH</a:t>
              </a:r>
              <a:r>
                <a:rPr kumimoji="0" lang="en-US" sz="2000" b="0" i="0" u="none" strike="noStrike" cap="none" normalizeH="0" baseline="-30000" dirty="0">
                  <a:ln>
                    <a:noFill/>
                  </a:ln>
                  <a:solidFill>
                    <a:schemeClr val="tx1"/>
                  </a:solidFill>
                  <a:effectLst/>
                  <a:latin typeface="Calibri" pitchFamily="34" charset="0"/>
                  <a:ea typeface="Times New Roman" pitchFamily="18" charset="0"/>
                  <a:cs typeface="Times New Roman" pitchFamily="18" charset="0"/>
                </a:rPr>
                <a:t>5</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457200" indent="-457200" algn="ctr">
              <a:buClr>
                <a:schemeClr val="accent3"/>
              </a:buClr>
              <a:buNone/>
              <a:defRPr/>
            </a:pPr>
            <a:r>
              <a:rPr lang="el-GR" sz="2800" b="1" i="1" dirty="0">
                <a:solidFill>
                  <a:schemeClr val="tx2">
                    <a:lumMod val="75000"/>
                  </a:schemeClr>
                </a:solidFill>
                <a:latin typeface="Times New Roman" pitchFamily="18" charset="0"/>
                <a:cs typeface="Times New Roman" pitchFamily="18" charset="0"/>
              </a:rPr>
              <a:t>7</a:t>
            </a:r>
            <a:r>
              <a:rPr lang="en-US" sz="2800" b="1" i="1" dirty="0">
                <a:solidFill>
                  <a:schemeClr val="tx2">
                    <a:lumMod val="75000"/>
                  </a:schemeClr>
                </a:solidFill>
                <a:latin typeface="Times New Roman" pitchFamily="18" charset="0"/>
                <a:cs typeface="Times New Roman" pitchFamily="18" charset="0"/>
              </a:rPr>
              <a:t>. Literature review and research hypotheses</a:t>
            </a:r>
          </a:p>
          <a:p>
            <a:pPr marL="457200" indent="-457200" algn="ctr">
              <a:buClr>
                <a:schemeClr val="accent3"/>
              </a:buClr>
              <a:buNone/>
              <a:defRPr/>
            </a:pPr>
            <a:r>
              <a:rPr lang="en-US" sz="2400" i="1" dirty="0"/>
              <a:t>	</a:t>
            </a:r>
            <a:r>
              <a:rPr lang="en-US" sz="2400" b="1" i="1" dirty="0">
                <a:solidFill>
                  <a:schemeClr val="tx2">
                    <a:lumMod val="75000"/>
                  </a:schemeClr>
                </a:solidFill>
                <a:latin typeface="Times New Roman" pitchFamily="18" charset="0"/>
                <a:cs typeface="Times New Roman" pitchFamily="18" charset="0"/>
              </a:rPr>
              <a:t> Innovation and market performance</a:t>
            </a:r>
            <a:endParaRPr lang="el-GR" sz="2400" b="1" i="1"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r>
              <a:rPr lang="en-US" sz="2400" dirty="0">
                <a:solidFill>
                  <a:schemeClr val="tx2">
                    <a:lumMod val="75000"/>
                  </a:schemeClr>
                </a:solidFill>
                <a:latin typeface="Times New Roman" pitchFamily="18" charset="0"/>
                <a:cs typeface="Times New Roman" pitchFamily="18" charset="0"/>
              </a:rPr>
              <a:t>Linking business strategy to quality processes and innovation improves </a:t>
            </a:r>
            <a:r>
              <a:rPr lang="en-US" sz="2400" dirty="0">
                <a:solidFill>
                  <a:schemeClr val="accent6">
                    <a:lumMod val="75000"/>
                  </a:schemeClr>
                </a:solidFill>
                <a:latin typeface="Times New Roman" pitchFamily="18" charset="0"/>
                <a:cs typeface="Times New Roman" pitchFamily="18" charset="0"/>
              </a:rPr>
              <a:t>business performance</a:t>
            </a:r>
            <a:r>
              <a:rPr lang="en-US" sz="2400" dirty="0">
                <a:solidFill>
                  <a:schemeClr val="tx2">
                    <a:lumMod val="75000"/>
                  </a:schemeClr>
                </a:solidFill>
                <a:latin typeface="Times New Roman" pitchFamily="18" charset="0"/>
                <a:cs typeface="Times New Roman" pitchFamily="18" charset="0"/>
              </a:rPr>
              <a:t>.</a:t>
            </a:r>
            <a:endParaRPr lang="el-GR"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r>
              <a:rPr lang="en-US" sz="2400" dirty="0">
                <a:solidFill>
                  <a:schemeClr val="tx2">
                    <a:lumMod val="75000"/>
                  </a:schemeClr>
                </a:solidFill>
                <a:latin typeface="Times New Roman" pitchFamily="18" charset="0"/>
                <a:cs typeface="Times New Roman" pitchFamily="18" charset="0"/>
              </a:rPr>
              <a:t>Integration of TQM and innovation increases the profits and the </a:t>
            </a:r>
            <a:r>
              <a:rPr lang="en-US" sz="2400" dirty="0">
                <a:solidFill>
                  <a:schemeClr val="accent6">
                    <a:lumMod val="75000"/>
                  </a:schemeClr>
                </a:solidFill>
                <a:latin typeface="Times New Roman" pitchFamily="18" charset="0"/>
                <a:cs typeface="Times New Roman" pitchFamily="18" charset="0"/>
              </a:rPr>
              <a:t>market share of a company.</a:t>
            </a:r>
            <a:endParaRPr lang="el-GR" sz="2400" dirty="0">
              <a:solidFill>
                <a:schemeClr val="accent6">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r>
              <a:rPr lang="en-US" sz="2400" dirty="0">
                <a:solidFill>
                  <a:schemeClr val="tx2">
                    <a:lumMod val="75000"/>
                  </a:schemeClr>
                </a:solidFill>
                <a:latin typeface="Times New Roman" pitchFamily="18" charset="0"/>
                <a:cs typeface="Times New Roman" pitchFamily="18" charset="0"/>
              </a:rPr>
              <a:t>Innovation is a main factor influencing </a:t>
            </a:r>
            <a:r>
              <a:rPr lang="en-US" sz="2400" dirty="0">
                <a:solidFill>
                  <a:schemeClr val="accent6">
                    <a:lumMod val="75000"/>
                  </a:schemeClr>
                </a:solidFill>
                <a:latin typeface="Times New Roman" pitchFamily="18" charset="0"/>
                <a:cs typeface="Times New Roman" pitchFamily="18" charset="0"/>
              </a:rPr>
              <a:t>the performance</a:t>
            </a:r>
            <a:r>
              <a:rPr lang="en-US" sz="2400" dirty="0">
                <a:solidFill>
                  <a:schemeClr val="tx2">
                    <a:lumMod val="75000"/>
                  </a:schemeClr>
                </a:solidFill>
                <a:latin typeface="Times New Roman" pitchFamily="18" charset="0"/>
                <a:cs typeface="Times New Roman" pitchFamily="18" charset="0"/>
              </a:rPr>
              <a:t>, long-term survival and sustainability of organizations.</a:t>
            </a:r>
            <a:endParaRPr lang="el-GR"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r>
              <a:rPr lang="en-US" sz="2400" dirty="0">
                <a:solidFill>
                  <a:schemeClr val="tx2">
                    <a:lumMod val="75000"/>
                  </a:schemeClr>
                </a:solidFill>
                <a:latin typeface="Times New Roman" pitchFamily="18" charset="0"/>
                <a:cs typeface="Times New Roman" pitchFamily="18" charset="0"/>
              </a:rPr>
              <a:t>Innovation can increase </a:t>
            </a:r>
            <a:r>
              <a:rPr lang="en-US" sz="2400" dirty="0">
                <a:solidFill>
                  <a:schemeClr val="accent6">
                    <a:lumMod val="75000"/>
                  </a:schemeClr>
                </a:solidFill>
                <a:latin typeface="Times New Roman" pitchFamily="18" charset="0"/>
                <a:cs typeface="Times New Roman" pitchFamily="18" charset="0"/>
              </a:rPr>
              <a:t>customer satisfaction and loyalty </a:t>
            </a:r>
            <a:r>
              <a:rPr lang="en-US" sz="2400" dirty="0">
                <a:solidFill>
                  <a:schemeClr val="tx2">
                    <a:lumMod val="75000"/>
                  </a:schemeClr>
                </a:solidFill>
                <a:latin typeface="Times New Roman" pitchFamily="18" charset="0"/>
                <a:cs typeface="Times New Roman" pitchFamily="18" charset="0"/>
              </a:rPr>
              <a:t>and company performance with regard to economic terms and </a:t>
            </a:r>
            <a:r>
              <a:rPr lang="en-US" sz="2400" dirty="0">
                <a:solidFill>
                  <a:schemeClr val="accent6">
                    <a:lumMod val="75000"/>
                  </a:schemeClr>
                </a:solidFill>
                <a:latin typeface="Times New Roman" pitchFamily="18" charset="0"/>
                <a:cs typeface="Times New Roman" pitchFamily="18" charset="0"/>
              </a:rPr>
              <a:t>the market</a:t>
            </a:r>
            <a:r>
              <a:rPr lang="en-US" sz="2400" dirty="0">
                <a:solidFill>
                  <a:schemeClr val="tx2">
                    <a:lumMod val="75000"/>
                  </a:schemeClr>
                </a:solidFill>
                <a:latin typeface="Times New Roman" pitchFamily="18" charset="0"/>
                <a:cs typeface="Times New Roman" pitchFamily="18" charset="0"/>
              </a:rPr>
              <a:t>.</a:t>
            </a:r>
            <a:endParaRPr lang="el-GR"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r>
              <a:rPr lang="en-US" sz="2400" dirty="0">
                <a:solidFill>
                  <a:schemeClr val="tx2">
                    <a:lumMod val="75000"/>
                  </a:schemeClr>
                </a:solidFill>
                <a:latin typeface="Times New Roman" pitchFamily="18" charset="0"/>
                <a:cs typeface="Times New Roman" pitchFamily="18" charset="0"/>
              </a:rPr>
              <a:t>Companies looking for better </a:t>
            </a:r>
            <a:r>
              <a:rPr lang="en-US" sz="2400" dirty="0">
                <a:solidFill>
                  <a:schemeClr val="accent6">
                    <a:lumMod val="75000"/>
                  </a:schemeClr>
                </a:solidFill>
                <a:latin typeface="Times New Roman" pitchFamily="18" charset="0"/>
                <a:cs typeface="Times New Roman" pitchFamily="18" charset="0"/>
              </a:rPr>
              <a:t>market position </a:t>
            </a:r>
            <a:r>
              <a:rPr lang="en-US" sz="2400" dirty="0">
                <a:solidFill>
                  <a:schemeClr val="tx2">
                    <a:lumMod val="75000"/>
                  </a:schemeClr>
                </a:solidFill>
                <a:latin typeface="Times New Roman" pitchFamily="18" charset="0"/>
                <a:cs typeface="Times New Roman" pitchFamily="18" charset="0"/>
              </a:rPr>
              <a:t>turn to innovation meaning product and process innovation</a:t>
            </a:r>
            <a:endParaRPr lang="el-GR" sz="2400" dirty="0">
              <a:solidFill>
                <a:schemeClr val="tx2">
                  <a:lumMod val="75000"/>
                </a:schemeClr>
              </a:solidFill>
              <a:latin typeface="Times New Roman" pitchFamily="18" charset="0"/>
              <a:cs typeface="Times New Roman" pitchFamily="18" charset="0"/>
            </a:endParaRPr>
          </a:p>
          <a:p>
            <a:pPr marL="0" indent="0" algn="just">
              <a:buClr>
                <a:schemeClr val="accent3"/>
              </a:buClr>
              <a:buNone/>
              <a:defRPr/>
            </a:pPr>
            <a:endParaRPr lang="el-GR" sz="2400" dirty="0">
              <a:solidFill>
                <a:schemeClr val="tx2">
                  <a:lumMod val="75000"/>
                </a:schemeClr>
              </a:solidFill>
              <a:latin typeface="Times New Roman" pitchFamily="18" charset="0"/>
              <a:cs typeface="Times New Roman" pitchFamily="18" charset="0"/>
            </a:endParaRPr>
          </a:p>
          <a:p>
            <a:pPr>
              <a:buNone/>
            </a:pPr>
            <a:endParaRPr lang="en-US" sz="2400" dirty="0">
              <a:solidFill>
                <a:schemeClr val="tx2">
                  <a:lumMod val="75000"/>
                </a:schemeClr>
              </a:solidFill>
              <a:latin typeface="Times New Roman" pitchFamily="18" charset="0"/>
              <a:cs typeface="Times New Roman" pitchFamily="18" charset="0"/>
            </a:endParaRPr>
          </a:p>
          <a:p>
            <a:pPr>
              <a:buNone/>
            </a:pPr>
            <a:r>
              <a:rPr lang="en-US" sz="2400" dirty="0">
                <a:solidFill>
                  <a:schemeClr val="tx2">
                    <a:lumMod val="75000"/>
                  </a:schemeClr>
                </a:solidFill>
                <a:latin typeface="Times New Roman" pitchFamily="18" charset="0"/>
                <a:cs typeface="Times New Roman" pitchFamily="18" charset="0"/>
              </a:rPr>
              <a:t>RH</a:t>
            </a:r>
            <a:r>
              <a:rPr lang="en-US" sz="2400" baseline="-25000" dirty="0">
                <a:solidFill>
                  <a:schemeClr val="tx2">
                    <a:lumMod val="75000"/>
                  </a:schemeClr>
                </a:solidFill>
                <a:latin typeface="Times New Roman" pitchFamily="18" charset="0"/>
                <a:cs typeface="Times New Roman" pitchFamily="18" charset="0"/>
              </a:rPr>
              <a:t>6</a:t>
            </a:r>
            <a:r>
              <a:rPr lang="en-US" sz="2400" dirty="0">
                <a:solidFill>
                  <a:schemeClr val="tx2">
                    <a:lumMod val="75000"/>
                  </a:schemeClr>
                </a:solidFill>
                <a:latin typeface="Times New Roman" pitchFamily="18" charset="0"/>
                <a:cs typeface="Times New Roman" pitchFamily="18" charset="0"/>
              </a:rPr>
              <a:t>: Product innovation is positively related to market performance.</a:t>
            </a:r>
            <a:endParaRPr lang="el-GR" sz="2400" dirty="0">
              <a:solidFill>
                <a:schemeClr val="tx2">
                  <a:lumMod val="75000"/>
                </a:schemeClr>
              </a:solidFill>
              <a:latin typeface="Times New Roman" pitchFamily="18" charset="0"/>
              <a:cs typeface="Times New Roman" pitchFamily="18" charset="0"/>
            </a:endParaRPr>
          </a:p>
          <a:p>
            <a:pPr>
              <a:buNone/>
            </a:pPr>
            <a:r>
              <a:rPr lang="en-US" sz="2400" dirty="0">
                <a:solidFill>
                  <a:schemeClr val="tx2">
                    <a:lumMod val="75000"/>
                  </a:schemeClr>
                </a:solidFill>
                <a:latin typeface="Times New Roman" pitchFamily="18" charset="0"/>
                <a:cs typeface="Times New Roman" pitchFamily="18" charset="0"/>
              </a:rPr>
              <a:t>RH</a:t>
            </a:r>
            <a:r>
              <a:rPr lang="en-US" sz="2400" baseline="-25000" dirty="0">
                <a:solidFill>
                  <a:schemeClr val="tx2">
                    <a:lumMod val="75000"/>
                  </a:schemeClr>
                </a:solidFill>
                <a:latin typeface="Times New Roman" pitchFamily="18" charset="0"/>
                <a:cs typeface="Times New Roman" pitchFamily="18" charset="0"/>
              </a:rPr>
              <a:t>7</a:t>
            </a:r>
            <a:r>
              <a:rPr lang="en-US" sz="2400" dirty="0">
                <a:solidFill>
                  <a:schemeClr val="tx2">
                    <a:lumMod val="75000"/>
                  </a:schemeClr>
                </a:solidFill>
                <a:latin typeface="Times New Roman" pitchFamily="18" charset="0"/>
                <a:cs typeface="Times New Roman" pitchFamily="18" charset="0"/>
              </a:rPr>
              <a:t>: Process innovation is positively related to market performance.</a:t>
            </a:r>
            <a:endParaRPr lang="el-GR" sz="2400" dirty="0">
              <a:solidFill>
                <a:schemeClr val="tx2">
                  <a:lumMod val="75000"/>
                </a:schemeClr>
              </a:solidFill>
              <a:latin typeface="Times New Roman" pitchFamily="18" charset="0"/>
              <a:cs typeface="Times New Roman" pitchFamily="18" charset="0"/>
            </a:endParaRPr>
          </a:p>
          <a:p>
            <a:pPr marL="457200" indent="-457200" algn="ctr">
              <a:buClr>
                <a:schemeClr val="accent3"/>
              </a:buClr>
              <a:buNone/>
              <a:defRPr/>
            </a:pPr>
            <a:endParaRPr lang="el-GR" sz="2400" b="1" i="1"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endParaRPr lang="en-US"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Font typeface="Wingdings" pitchFamily="2" charset="2"/>
              <a:buChar char="Ø"/>
              <a:defRPr/>
            </a:pPr>
            <a:endParaRPr lang="en-US" sz="2400" dirty="0">
              <a:solidFill>
                <a:schemeClr val="tx2">
                  <a:lumMod val="75000"/>
                </a:schemeClr>
              </a:solidFill>
              <a:latin typeface="Times New Roman" pitchFamily="18" charset="0"/>
              <a:cs typeface="Times New Roman" pitchFamily="18" charset="0"/>
            </a:endParaRPr>
          </a:p>
          <a:p>
            <a:pPr marL="0" indent="0" algn="just">
              <a:buClr>
                <a:schemeClr val="tx2">
                  <a:lumMod val="75000"/>
                </a:schemeClr>
              </a:buClr>
              <a:buNone/>
              <a:defRPr/>
            </a:pPr>
            <a:endParaRPr lang="el-GR" sz="2400" dirty="0">
              <a:solidFill>
                <a:schemeClr val="tx2">
                  <a:lumMod val="75000"/>
                </a:schemeClr>
              </a:solidFill>
              <a:latin typeface="Times New Roman" pitchFamily="18" charset="0"/>
              <a:cs typeface="Times New Roman" pitchFamily="18" charset="0"/>
            </a:endParaRPr>
          </a:p>
        </p:txBody>
      </p:sp>
      <p:sp>
        <p:nvSpPr>
          <p:cNvPr id="5" name="4 - Βέλος προς τα κάτω"/>
          <p:cNvSpPr/>
          <p:nvPr/>
        </p:nvSpPr>
        <p:spPr>
          <a:xfrm>
            <a:off x="4283968" y="5013176"/>
            <a:ext cx="79208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457200" indent="-457200" algn="ctr" eaLnBrk="1" fontAlgn="auto" hangingPunct="1">
              <a:spcAft>
                <a:spcPts val="0"/>
              </a:spcAft>
              <a:buClr>
                <a:schemeClr val="accent3"/>
              </a:buClr>
              <a:buFontTx/>
              <a:buNone/>
              <a:defRPr/>
            </a:pPr>
            <a:r>
              <a:rPr lang="en-US" sz="2800" b="1" dirty="0">
                <a:solidFill>
                  <a:schemeClr val="tx2">
                    <a:lumMod val="75000"/>
                  </a:schemeClr>
                </a:solidFill>
                <a:latin typeface="Times New Roman" pitchFamily="18" charset="0"/>
                <a:cs typeface="Times New Roman" pitchFamily="18" charset="0"/>
              </a:rPr>
              <a:t>The structure of the presentation</a:t>
            </a:r>
          </a:p>
          <a:p>
            <a:pPr marL="360363" lvl="0" indent="-360363" algn="just">
              <a:lnSpc>
                <a:spcPct val="110000"/>
              </a:lnSpc>
              <a:spcBef>
                <a:spcPts val="600"/>
              </a:spcBef>
              <a:spcAft>
                <a:spcPts val="600"/>
              </a:spcAft>
              <a:buFont typeface="+mj-lt"/>
              <a:buAutoNum type="arabicPeriod"/>
              <a:defRPr/>
            </a:pPr>
            <a:r>
              <a:rPr lang="en-GB" sz="2400" dirty="0">
                <a:solidFill>
                  <a:schemeClr val="tx2">
                    <a:lumMod val="75000"/>
                  </a:schemeClr>
                </a:solidFill>
                <a:latin typeface="Times New Roman" pitchFamily="18" charset="0"/>
                <a:cs typeface="Times New Roman" pitchFamily="18" charset="0"/>
              </a:rPr>
              <a:t>The main subject of the study in light of the current business environment</a:t>
            </a:r>
            <a:endParaRPr lang="el-GR" sz="2400" dirty="0">
              <a:solidFill>
                <a:schemeClr val="tx2">
                  <a:lumMod val="75000"/>
                </a:schemeClr>
              </a:solidFill>
              <a:latin typeface="Times New Roman" pitchFamily="18" charset="0"/>
              <a:cs typeface="Times New Roman" pitchFamily="18" charset="0"/>
            </a:endParaRPr>
          </a:p>
          <a:p>
            <a:pPr marL="360363" indent="-360363" algn="just" eaLnBrk="1" fontAlgn="auto" hangingPunct="1">
              <a:lnSpc>
                <a:spcPct val="110000"/>
              </a:lnSpc>
              <a:spcBef>
                <a:spcPts val="600"/>
              </a:spcBef>
              <a:spcAft>
                <a:spcPts val="600"/>
              </a:spcAft>
              <a:buClrTx/>
              <a:buFont typeface="+mj-lt"/>
              <a:buAutoNum type="arabicPeriod"/>
              <a:defRPr/>
            </a:pPr>
            <a:r>
              <a:rPr lang="en-GB" sz="2400" dirty="0">
                <a:solidFill>
                  <a:schemeClr val="tx2">
                    <a:lumMod val="75000"/>
                  </a:schemeClr>
                </a:solidFill>
                <a:latin typeface="Times New Roman" pitchFamily="18" charset="0"/>
                <a:cs typeface="Times New Roman" pitchFamily="18" charset="0"/>
              </a:rPr>
              <a:t>The existing </a:t>
            </a:r>
            <a:r>
              <a:rPr lang="en-US" sz="2400" dirty="0">
                <a:solidFill>
                  <a:schemeClr val="tx2">
                    <a:lumMod val="75000"/>
                  </a:schemeClr>
                </a:solidFill>
                <a:latin typeface="Times New Roman" pitchFamily="18" charset="0"/>
                <a:cs typeface="Times New Roman" pitchFamily="18" charset="0"/>
              </a:rPr>
              <a:t>literature gap and the future research suggestions</a:t>
            </a:r>
          </a:p>
          <a:p>
            <a:pPr marL="360363" indent="-360363" algn="just" eaLnBrk="1" fontAlgn="auto" hangingPunct="1">
              <a:lnSpc>
                <a:spcPct val="110000"/>
              </a:lnSpc>
              <a:spcBef>
                <a:spcPts val="600"/>
              </a:spcBef>
              <a:spcAft>
                <a:spcPts val="600"/>
              </a:spcAft>
              <a:buClrTx/>
              <a:buFont typeface="+mj-lt"/>
              <a:buAutoNum type="arabicPeriod"/>
              <a:defRPr/>
            </a:pPr>
            <a:r>
              <a:rPr lang="en-US" sz="2400" dirty="0">
                <a:solidFill>
                  <a:schemeClr val="tx2">
                    <a:lumMod val="75000"/>
                  </a:schemeClr>
                </a:solidFill>
                <a:latin typeface="Times New Roman" pitchFamily="18" charset="0"/>
                <a:cs typeface="Times New Roman" pitchFamily="18" charset="0"/>
              </a:rPr>
              <a:t>The objectives of the study</a:t>
            </a:r>
          </a:p>
          <a:p>
            <a:pPr marL="360363" indent="-360363" algn="just" eaLnBrk="1" fontAlgn="auto" hangingPunct="1">
              <a:lnSpc>
                <a:spcPct val="110000"/>
              </a:lnSpc>
              <a:spcBef>
                <a:spcPts val="600"/>
              </a:spcBef>
              <a:spcAft>
                <a:spcPts val="600"/>
              </a:spcAft>
              <a:buClrTx/>
              <a:buFont typeface="+mj-lt"/>
              <a:buAutoNum type="arabicPeriod"/>
              <a:defRPr/>
            </a:pPr>
            <a:r>
              <a:rPr lang="en-US" sz="2400" dirty="0">
                <a:solidFill>
                  <a:schemeClr val="tx2">
                    <a:lumMod val="75000"/>
                  </a:schemeClr>
                </a:solidFill>
                <a:latin typeface="Times New Roman" pitchFamily="18" charset="0"/>
                <a:cs typeface="Times New Roman" pitchFamily="18" charset="0"/>
              </a:rPr>
              <a:t>The originality and the contribution of the study</a:t>
            </a:r>
            <a:endParaRPr lang="el-GR" sz="2400" dirty="0">
              <a:solidFill>
                <a:schemeClr val="tx2">
                  <a:lumMod val="75000"/>
                </a:schemeClr>
              </a:solidFill>
              <a:latin typeface="Times New Roman" pitchFamily="18" charset="0"/>
              <a:cs typeface="Times New Roman" pitchFamily="18" charset="0"/>
            </a:endParaRPr>
          </a:p>
          <a:p>
            <a:pPr marL="360363" indent="-360363" algn="just" eaLnBrk="1" fontAlgn="auto" hangingPunct="1">
              <a:lnSpc>
                <a:spcPct val="110000"/>
              </a:lnSpc>
              <a:spcBef>
                <a:spcPts val="600"/>
              </a:spcBef>
              <a:spcAft>
                <a:spcPts val="600"/>
              </a:spcAft>
              <a:buClrTx/>
              <a:buFont typeface="+mj-lt"/>
              <a:buAutoNum type="arabicPeriod"/>
              <a:defRPr/>
            </a:pPr>
            <a:r>
              <a:rPr lang="en-US" sz="2400" dirty="0">
                <a:solidFill>
                  <a:schemeClr val="tx2">
                    <a:lumMod val="75000"/>
                  </a:schemeClr>
                </a:solidFill>
                <a:latin typeface="Times New Roman" pitchFamily="18" charset="0"/>
                <a:cs typeface="Times New Roman" pitchFamily="18" charset="0"/>
              </a:rPr>
              <a:t>Formulation of the theoretical model</a:t>
            </a:r>
            <a:endParaRPr lang="en-GB" sz="2400" dirty="0">
              <a:solidFill>
                <a:schemeClr val="tx2">
                  <a:lumMod val="75000"/>
                </a:schemeClr>
              </a:solidFill>
              <a:latin typeface="Times New Roman" pitchFamily="18" charset="0"/>
              <a:cs typeface="Times New Roman" pitchFamily="18" charset="0"/>
            </a:endParaRPr>
          </a:p>
          <a:p>
            <a:pPr marL="360363" indent="-360363" algn="just" eaLnBrk="1" fontAlgn="auto" hangingPunct="1">
              <a:lnSpc>
                <a:spcPct val="110000"/>
              </a:lnSpc>
              <a:spcBef>
                <a:spcPts val="600"/>
              </a:spcBef>
              <a:spcAft>
                <a:spcPts val="600"/>
              </a:spcAft>
              <a:buClrTx/>
              <a:buFont typeface="+mj-lt"/>
              <a:buAutoNum type="arabicPeriod"/>
              <a:defRPr/>
            </a:pPr>
            <a:r>
              <a:rPr lang="en-GB" sz="2400" dirty="0">
                <a:solidFill>
                  <a:schemeClr val="tx2">
                    <a:lumMod val="75000"/>
                  </a:schemeClr>
                </a:solidFill>
                <a:latin typeface="Times New Roman" pitchFamily="18" charset="0"/>
                <a:cs typeface="Times New Roman" pitchFamily="18" charset="0"/>
              </a:rPr>
              <a:t>Methodology</a:t>
            </a:r>
          </a:p>
          <a:p>
            <a:pPr marL="360363" indent="-360363" algn="just" eaLnBrk="1" fontAlgn="auto" hangingPunct="1">
              <a:lnSpc>
                <a:spcPct val="110000"/>
              </a:lnSpc>
              <a:spcBef>
                <a:spcPts val="600"/>
              </a:spcBef>
              <a:spcAft>
                <a:spcPts val="600"/>
              </a:spcAft>
              <a:buClrTx/>
              <a:buFont typeface="+mj-lt"/>
              <a:buAutoNum type="arabicPeriod"/>
              <a:defRPr/>
            </a:pPr>
            <a:r>
              <a:rPr lang="en-US" sz="2400" dirty="0">
                <a:solidFill>
                  <a:schemeClr val="tx2">
                    <a:lumMod val="75000"/>
                  </a:schemeClr>
                </a:solidFill>
                <a:latin typeface="Times New Roman" pitchFamily="18" charset="0"/>
                <a:cs typeface="Times New Roman" pitchFamily="18" charset="0"/>
              </a:rPr>
              <a:t>Results</a:t>
            </a:r>
          </a:p>
          <a:p>
            <a:pPr marL="360363" indent="-360363" algn="just" eaLnBrk="1" fontAlgn="auto" hangingPunct="1">
              <a:lnSpc>
                <a:spcPct val="110000"/>
              </a:lnSpc>
              <a:spcBef>
                <a:spcPts val="600"/>
              </a:spcBef>
              <a:spcAft>
                <a:spcPts val="600"/>
              </a:spcAft>
              <a:buClrTx/>
              <a:buFont typeface="+mj-lt"/>
              <a:buAutoNum type="arabicPeriod"/>
              <a:defRPr/>
            </a:pPr>
            <a:r>
              <a:rPr lang="en-US" sz="2400" dirty="0">
                <a:solidFill>
                  <a:schemeClr val="tx2">
                    <a:lumMod val="75000"/>
                  </a:schemeClr>
                </a:solidFill>
                <a:latin typeface="Times New Roman" pitchFamily="18" charset="0"/>
                <a:cs typeface="Times New Roman" pitchFamily="18" charset="0"/>
              </a:rPr>
              <a:t>Conclusions &amp; practical implications</a:t>
            </a:r>
            <a:r>
              <a:rPr lang="el-GR" sz="2400" dirty="0">
                <a:solidFill>
                  <a:schemeClr val="tx2">
                    <a:lumMod val="75000"/>
                  </a:schemeClr>
                </a:solidFill>
                <a:latin typeface="Times New Roman" pitchFamily="18" charset="0"/>
                <a:cs typeface="Times New Roman" pitchFamily="18" charset="0"/>
              </a:rPr>
              <a:t> </a:t>
            </a:r>
            <a:endParaRPr lang="en-US" sz="2400" dirty="0">
              <a:solidFill>
                <a:schemeClr val="tx2">
                  <a:lumMod val="75000"/>
                </a:schemeClr>
              </a:solidFill>
              <a:latin typeface="Times New Roman" pitchFamily="18" charset="0"/>
              <a:cs typeface="Times New Roman" pitchFamily="18" charset="0"/>
            </a:endParaRPr>
          </a:p>
          <a:p>
            <a:pPr marL="360363" indent="-360363" algn="just" eaLnBrk="1" fontAlgn="auto" hangingPunct="1">
              <a:lnSpc>
                <a:spcPct val="110000"/>
              </a:lnSpc>
              <a:spcBef>
                <a:spcPts val="600"/>
              </a:spcBef>
              <a:spcAft>
                <a:spcPts val="600"/>
              </a:spcAft>
              <a:buClrTx/>
              <a:buFont typeface="+mj-lt"/>
              <a:buAutoNum type="arabicPeriod"/>
              <a:defRPr/>
            </a:pPr>
            <a:r>
              <a:rPr lang="en-GB" sz="2400" dirty="0">
                <a:solidFill>
                  <a:schemeClr val="tx2">
                    <a:lumMod val="75000"/>
                  </a:schemeClr>
                </a:solidFill>
                <a:latin typeface="Times New Roman" pitchFamily="18" charset="0"/>
                <a:cs typeface="Times New Roman" pitchFamily="18" charset="0"/>
              </a:rPr>
              <a:t>Limitations and future research recommendations</a:t>
            </a:r>
            <a:endParaRPr lang="el-GR" sz="2400" dirty="0">
              <a:solidFill>
                <a:schemeClr val="tx2">
                  <a:lumMod val="75000"/>
                </a:schemeClr>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pSp>
        <p:nvGrpSpPr>
          <p:cNvPr id="67585" name="Group 1"/>
          <p:cNvGrpSpPr>
            <a:grpSpLocks noChangeAspect="1"/>
          </p:cNvGrpSpPr>
          <p:nvPr/>
        </p:nvGrpSpPr>
        <p:grpSpPr bwMode="auto">
          <a:xfrm>
            <a:off x="0" y="0"/>
            <a:ext cx="9144000" cy="6858000"/>
            <a:chOff x="3403" y="1185"/>
            <a:chExt cx="6159" cy="497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grpSpPr>
        <p:sp>
          <p:nvSpPr>
            <p:cNvPr id="67593" name="AutoShape 9"/>
            <p:cNvSpPr>
              <a:spLocks noChangeAspect="1" noChangeArrowheads="1" noTextEdit="1"/>
            </p:cNvSpPr>
            <p:nvPr/>
          </p:nvSpPr>
          <p:spPr bwMode="auto">
            <a:xfrm>
              <a:off x="3403" y="1185"/>
              <a:ext cx="6159" cy="4975"/>
            </a:xfrm>
            <a:prstGeom prst="rect">
              <a:avLst/>
            </a:prstGeom>
            <a:grpFill/>
          </p:spPr>
          <p:txBody>
            <a:bodyPr vert="horz" wrap="square" lIns="91440" tIns="45720" rIns="91440" bIns="45720" numCol="1" anchor="t" anchorCtr="0" compatLnSpc="1">
              <a:prstTxWarp prst="textNoShape">
                <a:avLst/>
              </a:prstTxWarp>
            </a:bodyPr>
            <a:lstStyle/>
            <a:p>
              <a:endParaRPr lang="el-GR"/>
            </a:p>
          </p:txBody>
        </p:sp>
        <p:sp>
          <p:nvSpPr>
            <p:cNvPr id="67592" name="Oval 8"/>
            <p:cNvSpPr>
              <a:spLocks noChangeArrowheads="1"/>
            </p:cNvSpPr>
            <p:nvPr/>
          </p:nvSpPr>
          <p:spPr bwMode="auto">
            <a:xfrm>
              <a:off x="5916" y="2022"/>
              <a:ext cx="1452" cy="1059"/>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Product Innovation</a:t>
              </a:r>
              <a:endParaRPr kumimoji="0" lang="en-US" sz="20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67591" name="Oval 7"/>
            <p:cNvSpPr>
              <a:spLocks noChangeArrowheads="1"/>
            </p:cNvSpPr>
            <p:nvPr/>
          </p:nvSpPr>
          <p:spPr bwMode="auto">
            <a:xfrm>
              <a:off x="5916" y="4063"/>
              <a:ext cx="1368" cy="938"/>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Process</a:t>
              </a:r>
              <a:endParaRPr kumimoji="0" lang="en-US" sz="2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Innovation</a:t>
              </a:r>
              <a:endParaRPr kumimoji="0" lang="en-US" sz="20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67590" name="Oval 6"/>
            <p:cNvSpPr>
              <a:spLocks noChangeArrowheads="1"/>
            </p:cNvSpPr>
            <p:nvPr/>
          </p:nvSpPr>
          <p:spPr bwMode="auto">
            <a:xfrm>
              <a:off x="7893" y="2662"/>
              <a:ext cx="1559" cy="1001"/>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Market</a:t>
              </a:r>
              <a:endParaRPr kumimoji="0" lang="en-US" sz="2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Performance</a:t>
              </a:r>
              <a:endParaRPr kumimoji="0" lang="en-US" sz="20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67589" name="AutoShape 5"/>
            <p:cNvSpPr>
              <a:spLocks noChangeShapeType="1"/>
            </p:cNvSpPr>
            <p:nvPr/>
          </p:nvSpPr>
          <p:spPr bwMode="auto">
            <a:xfrm flipV="1">
              <a:off x="7284" y="3517"/>
              <a:ext cx="837" cy="1015"/>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67588" name="AutoShape 4"/>
            <p:cNvSpPr>
              <a:spLocks noChangeShapeType="1"/>
            </p:cNvSpPr>
            <p:nvPr/>
          </p:nvSpPr>
          <p:spPr bwMode="auto">
            <a:xfrm>
              <a:off x="7368" y="2551"/>
              <a:ext cx="525" cy="612"/>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67587" name="Rectangle 3"/>
            <p:cNvSpPr>
              <a:spLocks noChangeArrowheads="1"/>
            </p:cNvSpPr>
            <p:nvPr/>
          </p:nvSpPr>
          <p:spPr bwMode="auto">
            <a:xfrm>
              <a:off x="7532" y="2328"/>
              <a:ext cx="526" cy="334"/>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RH</a:t>
              </a:r>
              <a:r>
                <a:rPr kumimoji="0" lang="en-US" b="0" i="0" u="none" strike="noStrike" cap="none" normalizeH="0" baseline="-30000" dirty="0">
                  <a:ln>
                    <a:noFill/>
                  </a:ln>
                  <a:solidFill>
                    <a:schemeClr val="tx1"/>
                  </a:solidFill>
                  <a:effectLst/>
                  <a:latin typeface="Calibri" pitchFamily="34" charset="0"/>
                  <a:ea typeface="Times New Roman" pitchFamily="18" charset="0"/>
                  <a:cs typeface="Times New Roman" pitchFamily="18" charset="0"/>
                </a:rPr>
                <a:t>6</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sp>
          <p:nvSpPr>
            <p:cNvPr id="67586" name="Rectangle 2"/>
            <p:cNvSpPr>
              <a:spLocks noChangeArrowheads="1"/>
            </p:cNvSpPr>
            <p:nvPr/>
          </p:nvSpPr>
          <p:spPr bwMode="auto">
            <a:xfrm>
              <a:off x="7764" y="4092"/>
              <a:ext cx="579" cy="334"/>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RH</a:t>
              </a:r>
              <a:r>
                <a:rPr kumimoji="0" lang="en-US" b="0" i="0" u="none" strike="noStrike" cap="none" normalizeH="0" baseline="-30000" dirty="0">
                  <a:ln>
                    <a:noFill/>
                  </a:ln>
                  <a:solidFill>
                    <a:schemeClr val="tx1"/>
                  </a:solidFill>
                  <a:effectLst/>
                  <a:latin typeface="Calibri" pitchFamily="34" charset="0"/>
                  <a:ea typeface="Times New Roman" pitchFamily="18" charset="0"/>
                  <a:cs typeface="Times New Roman" pitchFamily="18" charset="0"/>
                </a:rPr>
                <a:t>7</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8" name="Rectangle 2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pSp>
        <p:nvGrpSpPr>
          <p:cNvPr id="19457" name="Group 1"/>
          <p:cNvGrpSpPr>
            <a:grpSpLocks noChangeAspect="1"/>
          </p:cNvGrpSpPr>
          <p:nvPr/>
        </p:nvGrpSpPr>
        <p:grpSpPr bwMode="auto">
          <a:xfrm>
            <a:off x="0" y="0"/>
            <a:ext cx="9144000" cy="6858000"/>
            <a:chOff x="2362" y="1185"/>
            <a:chExt cx="7200" cy="497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grpSpPr>
        <p:sp>
          <p:nvSpPr>
            <p:cNvPr id="19477" name="AutoShape 21"/>
            <p:cNvSpPr>
              <a:spLocks noChangeAspect="1" noChangeArrowheads="1" noTextEdit="1"/>
            </p:cNvSpPr>
            <p:nvPr/>
          </p:nvSpPr>
          <p:spPr bwMode="auto">
            <a:xfrm>
              <a:off x="2362" y="1185"/>
              <a:ext cx="7200" cy="4975"/>
            </a:xfrm>
            <a:prstGeom prst="rect">
              <a:avLst/>
            </a:prstGeom>
            <a:grpFill/>
          </p:spPr>
          <p:txBody>
            <a:bodyPr vert="horz" wrap="square" lIns="91440" tIns="45720" rIns="91440" bIns="45720" numCol="1" anchor="t" anchorCtr="0" compatLnSpc="1">
              <a:prstTxWarp prst="textNoShape">
                <a:avLst/>
              </a:prstTxWarp>
            </a:bodyPr>
            <a:lstStyle/>
            <a:p>
              <a:endParaRPr lang="el-GR" dirty="0">
                <a:solidFill>
                  <a:schemeClr val="tx2">
                    <a:lumMod val="75000"/>
                  </a:schemeClr>
                </a:solidFill>
              </a:endParaRPr>
            </a:p>
          </p:txBody>
        </p:sp>
        <p:sp>
          <p:nvSpPr>
            <p:cNvPr id="19476" name="Oval 20"/>
            <p:cNvSpPr>
              <a:spLocks noChangeArrowheads="1"/>
            </p:cNvSpPr>
            <p:nvPr/>
          </p:nvSpPr>
          <p:spPr bwMode="auto">
            <a:xfrm>
              <a:off x="2820" y="1847"/>
              <a:ext cx="1678" cy="1344"/>
            </a:xfrm>
            <a:prstGeom prst="ellipse">
              <a:avLst/>
            </a:prstGeom>
            <a:grpFill/>
            <a:ln w="9525">
              <a:solidFill>
                <a:schemeClr val="tx2">
                  <a:lumMod val="75000"/>
                </a:schemeClr>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Quality </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Practices of Top Management</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
          <p:nvSpPr>
            <p:cNvPr id="19475" name="Oval 19"/>
            <p:cNvSpPr>
              <a:spLocks noChangeArrowheads="1"/>
            </p:cNvSpPr>
            <p:nvPr/>
          </p:nvSpPr>
          <p:spPr bwMode="auto">
            <a:xfrm>
              <a:off x="2820" y="4334"/>
              <a:ext cx="1669" cy="1048"/>
            </a:xfrm>
            <a:prstGeom prst="ellipse">
              <a:avLst/>
            </a:prstGeom>
            <a:grpFill/>
            <a:ln w="9525">
              <a:solidFill>
                <a:schemeClr val="tx2">
                  <a:lumMod val="75000"/>
                </a:schemeClr>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Process </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Quality Management</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
          <p:nvSpPr>
            <p:cNvPr id="19474" name="Oval 18"/>
            <p:cNvSpPr>
              <a:spLocks noChangeArrowheads="1"/>
            </p:cNvSpPr>
            <p:nvPr/>
          </p:nvSpPr>
          <p:spPr bwMode="auto">
            <a:xfrm>
              <a:off x="5916" y="2022"/>
              <a:ext cx="1452" cy="1059"/>
            </a:xfrm>
            <a:prstGeom prst="ellipse">
              <a:avLst/>
            </a:prstGeom>
            <a:grpFill/>
            <a:ln w="9525">
              <a:solidFill>
                <a:schemeClr val="tx2">
                  <a:lumMod val="75000"/>
                </a:schemeClr>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Product Innovation</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
          <p:nvSpPr>
            <p:cNvPr id="19473" name="Oval 17"/>
            <p:cNvSpPr>
              <a:spLocks noChangeArrowheads="1"/>
            </p:cNvSpPr>
            <p:nvPr/>
          </p:nvSpPr>
          <p:spPr bwMode="auto">
            <a:xfrm>
              <a:off x="6075" y="4195"/>
              <a:ext cx="1368" cy="938"/>
            </a:xfrm>
            <a:prstGeom prst="ellipse">
              <a:avLst/>
            </a:prstGeom>
            <a:grpFill/>
            <a:ln w="9525">
              <a:solidFill>
                <a:schemeClr val="tx2">
                  <a:lumMod val="75000"/>
                </a:schemeClr>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Process</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Innovation</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
          <p:nvSpPr>
            <p:cNvPr id="19472" name="Oval 16"/>
            <p:cNvSpPr>
              <a:spLocks noChangeArrowheads="1"/>
            </p:cNvSpPr>
            <p:nvPr/>
          </p:nvSpPr>
          <p:spPr bwMode="auto">
            <a:xfrm>
              <a:off x="7893" y="2662"/>
              <a:ext cx="1669" cy="1001"/>
            </a:xfrm>
            <a:prstGeom prst="ellipse">
              <a:avLst/>
            </a:prstGeom>
            <a:grpFill/>
            <a:ln w="9525">
              <a:solidFill>
                <a:schemeClr val="tx2">
                  <a:lumMod val="75000"/>
                </a:schemeClr>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Market</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Performance</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
          <p:nvSpPr>
            <p:cNvPr id="19471" name="AutoShape 15"/>
            <p:cNvSpPr>
              <a:spLocks/>
            </p:cNvSpPr>
            <p:nvPr/>
          </p:nvSpPr>
          <p:spPr bwMode="auto">
            <a:xfrm>
              <a:off x="2653" y="2524"/>
              <a:ext cx="167" cy="2394"/>
            </a:xfrm>
            <a:prstGeom prst="leftBracket">
              <a:avLst>
                <a:gd name="adj" fmla="val 119461"/>
              </a:avLst>
            </a:prstGeom>
            <a:grpFill/>
            <a:ln w="9525">
              <a:solidFill>
                <a:schemeClr val="tx2">
                  <a:lumMod val="75000"/>
                </a:schemeClr>
              </a:solidFill>
              <a:round/>
              <a:headEnd/>
              <a:tailEnd/>
            </a:ln>
          </p:spPr>
          <p:txBody>
            <a:bodyPr vert="horz" wrap="square" lIns="91440" tIns="45720" rIns="91440" bIns="45720" numCol="1" anchor="t" anchorCtr="0" compatLnSpc="1">
              <a:prstTxWarp prst="textNoShape">
                <a:avLst/>
              </a:prstTxWarp>
            </a:bodyPr>
            <a:lstStyle/>
            <a:p>
              <a:endParaRPr lang="el-GR" dirty="0">
                <a:solidFill>
                  <a:schemeClr val="tx2">
                    <a:lumMod val="75000"/>
                  </a:schemeClr>
                </a:solidFill>
              </a:endParaRPr>
            </a:p>
          </p:txBody>
        </p:sp>
        <p:sp>
          <p:nvSpPr>
            <p:cNvPr id="19470" name="AutoShape 14"/>
            <p:cNvSpPr>
              <a:spLocks noChangeShapeType="1"/>
            </p:cNvSpPr>
            <p:nvPr/>
          </p:nvSpPr>
          <p:spPr bwMode="auto">
            <a:xfrm>
              <a:off x="4498" y="2519"/>
              <a:ext cx="1418" cy="32"/>
            </a:xfrm>
            <a:prstGeom prst="straightConnector1">
              <a:avLst/>
            </a:prstGeom>
            <a:grpFill/>
            <a:ln w="9525">
              <a:solidFill>
                <a:schemeClr val="tx2">
                  <a:lumMod val="75000"/>
                </a:schemeClr>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19469" name="AutoShape 13"/>
            <p:cNvSpPr>
              <a:spLocks noChangeShapeType="1"/>
            </p:cNvSpPr>
            <p:nvPr/>
          </p:nvSpPr>
          <p:spPr bwMode="auto">
            <a:xfrm>
              <a:off x="4498" y="2519"/>
              <a:ext cx="1634" cy="1849"/>
            </a:xfrm>
            <a:prstGeom prst="straightConnector1">
              <a:avLst/>
            </a:prstGeom>
            <a:grpFill/>
            <a:ln w="9525">
              <a:solidFill>
                <a:schemeClr val="tx2">
                  <a:lumMod val="75000"/>
                </a:schemeClr>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19468" name="AutoShape 12"/>
            <p:cNvSpPr>
              <a:spLocks noChangeShapeType="1"/>
            </p:cNvSpPr>
            <p:nvPr/>
          </p:nvSpPr>
          <p:spPr bwMode="auto">
            <a:xfrm flipV="1">
              <a:off x="4488" y="2793"/>
              <a:ext cx="1531" cy="2035"/>
            </a:xfrm>
            <a:prstGeom prst="straightConnector1">
              <a:avLst/>
            </a:prstGeom>
            <a:grpFill/>
            <a:ln w="9525">
              <a:solidFill>
                <a:schemeClr val="tx2">
                  <a:lumMod val="75000"/>
                </a:schemeClr>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19467" name="AutoShape 11"/>
            <p:cNvSpPr>
              <a:spLocks noChangeShapeType="1"/>
            </p:cNvSpPr>
            <p:nvPr/>
          </p:nvSpPr>
          <p:spPr bwMode="auto">
            <a:xfrm>
              <a:off x="4489" y="4858"/>
              <a:ext cx="1627" cy="6"/>
            </a:xfrm>
            <a:prstGeom prst="straightConnector1">
              <a:avLst/>
            </a:prstGeom>
            <a:grpFill/>
            <a:ln w="9525">
              <a:solidFill>
                <a:schemeClr val="tx2">
                  <a:lumMod val="75000"/>
                </a:schemeClr>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19466" name="AutoShape 10"/>
            <p:cNvSpPr>
              <a:spLocks noChangeShapeType="1"/>
            </p:cNvSpPr>
            <p:nvPr/>
          </p:nvSpPr>
          <p:spPr bwMode="auto">
            <a:xfrm flipV="1">
              <a:off x="7379" y="3517"/>
              <a:ext cx="742" cy="1014"/>
            </a:xfrm>
            <a:prstGeom prst="straightConnector1">
              <a:avLst/>
            </a:prstGeom>
            <a:grpFill/>
            <a:ln w="9525">
              <a:solidFill>
                <a:schemeClr val="tx2">
                  <a:lumMod val="75000"/>
                </a:schemeClr>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19465" name="AutoShape 9"/>
            <p:cNvSpPr>
              <a:spLocks noChangeShapeType="1"/>
            </p:cNvSpPr>
            <p:nvPr/>
          </p:nvSpPr>
          <p:spPr bwMode="auto">
            <a:xfrm>
              <a:off x="7368" y="2552"/>
              <a:ext cx="525" cy="611"/>
            </a:xfrm>
            <a:prstGeom prst="straightConnector1">
              <a:avLst/>
            </a:prstGeom>
            <a:grpFill/>
            <a:ln w="9525">
              <a:solidFill>
                <a:schemeClr val="tx2">
                  <a:lumMod val="75000"/>
                </a:schemeClr>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sp>
          <p:nvSpPr>
            <p:cNvPr id="19464" name="Rectangle 8"/>
            <p:cNvSpPr>
              <a:spLocks noChangeArrowheads="1"/>
            </p:cNvSpPr>
            <p:nvPr/>
          </p:nvSpPr>
          <p:spPr bwMode="auto">
            <a:xfrm>
              <a:off x="5204" y="2096"/>
              <a:ext cx="548" cy="333"/>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RH</a:t>
              </a:r>
              <a:r>
                <a:rPr kumimoji="0" lang="en-US" b="0" i="0" u="none" strike="noStrike" cap="none" normalizeH="0" baseline="-30000" dirty="0">
                  <a:ln>
                    <a:noFill/>
                  </a:ln>
                  <a:solidFill>
                    <a:schemeClr val="tx2">
                      <a:lumMod val="75000"/>
                    </a:schemeClr>
                  </a:solidFill>
                  <a:effectLst/>
                  <a:latin typeface="Times New Roman" pitchFamily="18" charset="0"/>
                  <a:ea typeface="Times New Roman" pitchFamily="18" charset="0"/>
                  <a:cs typeface="Times New Roman" pitchFamily="18" charset="0"/>
                </a:rPr>
                <a:t>1</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
          <p:nvSpPr>
            <p:cNvPr id="19463" name="Rectangle 7"/>
            <p:cNvSpPr>
              <a:spLocks noChangeArrowheads="1"/>
            </p:cNvSpPr>
            <p:nvPr/>
          </p:nvSpPr>
          <p:spPr bwMode="auto">
            <a:xfrm>
              <a:off x="5962" y="3771"/>
              <a:ext cx="593" cy="399"/>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RH</a:t>
              </a:r>
              <a:r>
                <a:rPr kumimoji="0" lang="en-US" b="0" i="0" u="none" strike="noStrike" cap="none" normalizeH="0" baseline="-30000" dirty="0">
                  <a:ln>
                    <a:noFill/>
                  </a:ln>
                  <a:solidFill>
                    <a:schemeClr val="tx2">
                      <a:lumMod val="75000"/>
                    </a:schemeClr>
                  </a:solidFill>
                  <a:effectLst/>
                  <a:latin typeface="Times New Roman" pitchFamily="18" charset="0"/>
                  <a:ea typeface="Times New Roman" pitchFamily="18" charset="0"/>
                  <a:cs typeface="Times New Roman" pitchFamily="18" charset="0"/>
                </a:rPr>
                <a:t>2</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
          <p:nvSpPr>
            <p:cNvPr id="19462" name="Rectangle 6"/>
            <p:cNvSpPr>
              <a:spLocks noChangeArrowheads="1"/>
            </p:cNvSpPr>
            <p:nvPr/>
          </p:nvSpPr>
          <p:spPr bwMode="auto">
            <a:xfrm>
              <a:off x="5792" y="3173"/>
              <a:ext cx="583" cy="33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RH</a:t>
              </a:r>
              <a:r>
                <a:rPr kumimoji="0" lang="en-US" b="0" i="0" u="none" strike="noStrike" cap="none" normalizeH="0" baseline="-30000" dirty="0">
                  <a:ln>
                    <a:noFill/>
                  </a:ln>
                  <a:solidFill>
                    <a:schemeClr val="tx2">
                      <a:lumMod val="75000"/>
                    </a:schemeClr>
                  </a:solidFill>
                  <a:effectLst/>
                  <a:latin typeface="Times New Roman" pitchFamily="18" charset="0"/>
                  <a:ea typeface="Times New Roman" pitchFamily="18" charset="0"/>
                  <a:cs typeface="Times New Roman" pitchFamily="18" charset="0"/>
                </a:rPr>
                <a:t>3</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
          <p:nvSpPr>
            <p:cNvPr id="19461" name="Rectangle 5"/>
            <p:cNvSpPr>
              <a:spLocks noChangeArrowheads="1"/>
            </p:cNvSpPr>
            <p:nvPr/>
          </p:nvSpPr>
          <p:spPr bwMode="auto">
            <a:xfrm>
              <a:off x="5338" y="5020"/>
              <a:ext cx="593" cy="334"/>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RH</a:t>
              </a:r>
              <a:r>
                <a:rPr kumimoji="0" lang="en-US" b="0" i="0" u="none" strike="noStrike" cap="none" normalizeH="0" baseline="-30000" dirty="0">
                  <a:ln>
                    <a:noFill/>
                  </a:ln>
                  <a:solidFill>
                    <a:schemeClr val="tx2">
                      <a:lumMod val="75000"/>
                    </a:schemeClr>
                  </a:solidFill>
                  <a:effectLst/>
                  <a:latin typeface="Times New Roman" pitchFamily="18" charset="0"/>
                  <a:ea typeface="Times New Roman" pitchFamily="18" charset="0"/>
                  <a:cs typeface="Times New Roman" pitchFamily="18" charset="0"/>
                </a:rPr>
                <a:t>4</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
          <p:nvSpPr>
            <p:cNvPr id="19460" name="Rectangle 4"/>
            <p:cNvSpPr>
              <a:spLocks noChangeArrowheads="1"/>
            </p:cNvSpPr>
            <p:nvPr/>
          </p:nvSpPr>
          <p:spPr bwMode="auto">
            <a:xfrm>
              <a:off x="2730" y="3499"/>
              <a:ext cx="570" cy="334"/>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RH</a:t>
              </a:r>
              <a:r>
                <a:rPr kumimoji="0" lang="en-US" b="0" i="0" u="none" strike="noStrike" cap="none" normalizeH="0" baseline="-30000" dirty="0">
                  <a:ln>
                    <a:noFill/>
                  </a:ln>
                  <a:solidFill>
                    <a:schemeClr val="tx2">
                      <a:lumMod val="75000"/>
                    </a:schemeClr>
                  </a:solidFill>
                  <a:effectLst/>
                  <a:latin typeface="Times New Roman" pitchFamily="18" charset="0"/>
                  <a:ea typeface="Times New Roman" pitchFamily="18" charset="0"/>
                  <a:cs typeface="Times New Roman" pitchFamily="18" charset="0"/>
                </a:rPr>
                <a:t>5</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
          <p:nvSpPr>
            <p:cNvPr id="19459" name="Rectangle 3"/>
            <p:cNvSpPr>
              <a:spLocks noChangeArrowheads="1"/>
            </p:cNvSpPr>
            <p:nvPr/>
          </p:nvSpPr>
          <p:spPr bwMode="auto">
            <a:xfrm>
              <a:off x="7532" y="2328"/>
              <a:ext cx="526" cy="334"/>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RH</a:t>
              </a:r>
              <a:r>
                <a:rPr kumimoji="0" lang="en-US" b="0" i="0" u="none" strike="noStrike" cap="none" normalizeH="0" baseline="-30000" dirty="0">
                  <a:ln>
                    <a:noFill/>
                  </a:ln>
                  <a:solidFill>
                    <a:schemeClr val="tx1"/>
                  </a:solidFill>
                  <a:effectLst/>
                  <a:latin typeface="Times New Roman" pitchFamily="18" charset="0"/>
                  <a:ea typeface="Times New Roman" pitchFamily="18" charset="0"/>
                  <a:cs typeface="Times New Roman" pitchFamily="18" charset="0"/>
                </a:rPr>
                <a:t>6</a:t>
              </a:r>
              <a:endParaRPr kumimoji="0" lang="en-US"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19458" name="Rectangle 2"/>
            <p:cNvSpPr>
              <a:spLocks noChangeArrowheads="1"/>
            </p:cNvSpPr>
            <p:nvPr/>
          </p:nvSpPr>
          <p:spPr bwMode="auto">
            <a:xfrm>
              <a:off x="7776" y="4097"/>
              <a:ext cx="579" cy="334"/>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RH</a:t>
              </a:r>
              <a:r>
                <a:rPr kumimoji="0" lang="en-US" b="0" i="0" u="none" strike="noStrike" cap="none" normalizeH="0" baseline="-30000" dirty="0">
                  <a:ln>
                    <a:noFill/>
                  </a:ln>
                  <a:solidFill>
                    <a:schemeClr val="tx2">
                      <a:lumMod val="75000"/>
                    </a:schemeClr>
                  </a:solidFill>
                  <a:effectLst/>
                  <a:latin typeface="Times New Roman" pitchFamily="18" charset="0"/>
                  <a:ea typeface="Times New Roman" pitchFamily="18" charset="0"/>
                  <a:cs typeface="Times New Roman" pitchFamily="18" charset="0"/>
                </a:rPr>
                <a:t>7</a:t>
              </a:r>
              <a:endParaRPr kumimoji="0" lang="en-US" b="0" i="0"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grpSp>
      <p:sp>
        <p:nvSpPr>
          <p:cNvPr id="24" name="Rectangle 1"/>
          <p:cNvSpPr>
            <a:spLocks noChangeArrowheads="1"/>
          </p:cNvSpPr>
          <p:nvPr/>
        </p:nvSpPr>
        <p:spPr bwMode="auto">
          <a:xfrm>
            <a:off x="0" y="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93663" algn="ctr"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Theoretical framework</a:t>
            </a:r>
            <a:endParaRPr kumimoji="0" lang="en-GB" sz="2800" b="1" i="1"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graphicFrame>
        <p:nvGraphicFramePr>
          <p:cNvPr id="2" name="1 - Διάγραμμα"/>
          <p:cNvGraphicFramePr/>
          <p:nvPr>
            <p:extLst>
              <p:ext uri="{D42A27DB-BD31-4B8C-83A1-F6EECF244321}">
                <p14:modId xmlns:p14="http://schemas.microsoft.com/office/powerpoint/2010/main" val="2775925703"/>
              </p:ext>
            </p:extLst>
          </p:nvPr>
        </p:nvGraphicFramePr>
        <p:xfrm>
          <a:off x="0" y="428604"/>
          <a:ext cx="9144000" cy="6429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121" name="Rectangle 1"/>
          <p:cNvSpPr>
            <a:spLocks noChangeArrowheads="1"/>
          </p:cNvSpPr>
          <p:nvPr/>
        </p:nvSpPr>
        <p:spPr bwMode="auto">
          <a:xfrm>
            <a:off x="0" y="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93663" defTabSz="914400" rtl="0" eaLnBrk="1" fontAlgn="base" latinLnBrk="0" hangingPunct="1">
              <a:lnSpc>
                <a:spcPct val="100000"/>
              </a:lnSpc>
              <a:spcBef>
                <a:spcPct val="0"/>
              </a:spcBef>
              <a:spcAft>
                <a:spcPct val="0"/>
              </a:spcAft>
              <a:buClrTx/>
              <a:buSzTx/>
              <a:buFontTx/>
              <a:buNone/>
              <a:tabLst/>
            </a:pPr>
            <a:r>
              <a:rPr kumimoji="0" lang="en-GB"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8.1 Methodology</a:t>
            </a:r>
            <a:r>
              <a:rPr kumimoji="0" lang="el-GR"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 – </a:t>
            </a:r>
            <a:r>
              <a:rPr kumimoji="0" lang="en-GB"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Questionnaire development</a:t>
            </a:r>
            <a:r>
              <a:rPr kumimoji="0" lang="el-GR"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 </a:t>
            </a:r>
            <a:endParaRPr kumimoji="0" lang="en-GB" sz="2800" b="1" i="1"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extLst>
              <p:ext uri="{D42A27DB-BD31-4B8C-83A1-F6EECF244321}">
                <p14:modId xmlns:p14="http://schemas.microsoft.com/office/powerpoint/2010/main" val="2167348134"/>
              </p:ext>
            </p:extLst>
          </p:nvPr>
        </p:nvGraphicFramePr>
        <p:xfrm>
          <a:off x="0" y="428604"/>
          <a:ext cx="9144000" cy="6429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121" name="Rectangle 1"/>
          <p:cNvSpPr>
            <a:spLocks noChangeArrowheads="1"/>
          </p:cNvSpPr>
          <p:nvPr/>
        </p:nvSpPr>
        <p:spPr bwMode="auto">
          <a:xfrm>
            <a:off x="0" y="0"/>
            <a:ext cx="9144000" cy="52322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93663" defTabSz="914400" rtl="0" eaLnBrk="1" fontAlgn="base" latinLnBrk="0" hangingPunct="1">
              <a:lnSpc>
                <a:spcPct val="100000"/>
              </a:lnSpc>
              <a:spcBef>
                <a:spcPct val="0"/>
              </a:spcBef>
              <a:spcAft>
                <a:spcPct val="0"/>
              </a:spcAft>
              <a:buClrTx/>
              <a:buSzTx/>
              <a:buFontTx/>
              <a:buNone/>
              <a:tabLst/>
            </a:pPr>
            <a:r>
              <a:rPr kumimoji="0" lang="en-GB"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8.1 Methodology</a:t>
            </a:r>
            <a:r>
              <a:rPr kumimoji="0" lang="el-GR"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 –  </a:t>
            </a:r>
            <a:r>
              <a:rPr kumimoji="0" lang="en-GB"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Questionnaire development</a:t>
            </a:r>
            <a:endParaRPr kumimoji="0" lang="en-GB" sz="2800" b="1" i="1"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8.2 Methodology –  Sample 1</a:t>
            </a:r>
          </a:p>
          <a:p>
            <a:pPr algn="just">
              <a:spcBef>
                <a:spcPts val="1200"/>
              </a:spcBef>
              <a:buFont typeface="Arial" pitchFamily="34" charset="0"/>
              <a:buChar char="•"/>
            </a:pPr>
            <a:r>
              <a:rPr lang="en-GB" sz="2400" dirty="0">
                <a:solidFill>
                  <a:schemeClr val="tx2">
                    <a:lumMod val="75000"/>
                  </a:schemeClr>
                </a:solidFill>
                <a:latin typeface="Times New Roman" pitchFamily="18" charset="0"/>
                <a:cs typeface="Times New Roman" pitchFamily="18" charset="0"/>
              </a:rPr>
              <a:t>A </a:t>
            </a:r>
            <a:r>
              <a:rPr lang="en-GB" sz="2400" dirty="0">
                <a:solidFill>
                  <a:schemeClr val="accent6">
                    <a:lumMod val="75000"/>
                  </a:schemeClr>
                </a:solidFill>
                <a:latin typeface="Times New Roman" pitchFamily="18" charset="0"/>
                <a:cs typeface="Times New Roman" pitchFamily="18" charset="0"/>
              </a:rPr>
              <a:t>sample of </a:t>
            </a:r>
            <a:r>
              <a:rPr lang="en-US" sz="2400" dirty="0">
                <a:solidFill>
                  <a:schemeClr val="accent6">
                    <a:lumMod val="75000"/>
                  </a:schemeClr>
                </a:solidFill>
                <a:latin typeface="Times New Roman" pitchFamily="18" charset="0"/>
                <a:cs typeface="Times New Roman" pitchFamily="18" charset="0"/>
              </a:rPr>
              <a:t>2</a:t>
            </a:r>
            <a:r>
              <a:rPr lang="en-GB" sz="2400" dirty="0">
                <a:solidFill>
                  <a:schemeClr val="accent6">
                    <a:lumMod val="75000"/>
                  </a:schemeClr>
                </a:solidFill>
                <a:latin typeface="Times New Roman" pitchFamily="18" charset="0"/>
                <a:cs typeface="Times New Roman" pitchFamily="18" charset="0"/>
              </a:rPr>
              <a:t>000 companies </a:t>
            </a:r>
            <a:r>
              <a:rPr lang="en-GB" sz="2400" dirty="0">
                <a:solidFill>
                  <a:schemeClr val="tx2">
                    <a:lumMod val="75000"/>
                  </a:schemeClr>
                </a:solidFill>
                <a:latin typeface="Times New Roman" pitchFamily="18" charset="0"/>
                <a:cs typeface="Times New Roman" pitchFamily="18" charset="0"/>
              </a:rPr>
              <a:t>was randomly selected from the list of companies that were </a:t>
            </a:r>
            <a:r>
              <a:rPr lang="en-GB" sz="2400" dirty="0">
                <a:solidFill>
                  <a:schemeClr val="accent6">
                    <a:lumMod val="75000"/>
                  </a:schemeClr>
                </a:solidFill>
                <a:latin typeface="Times New Roman" pitchFamily="18" charset="0"/>
                <a:cs typeface="Times New Roman" pitchFamily="18" charset="0"/>
              </a:rPr>
              <a:t>recorded in </a:t>
            </a:r>
            <a:r>
              <a:rPr lang="en-US" sz="2400" dirty="0">
                <a:solidFill>
                  <a:schemeClr val="accent6">
                    <a:lumMod val="75000"/>
                  </a:schemeClr>
                </a:solidFill>
                <a:latin typeface="Times New Roman" pitchFamily="18" charset="0"/>
                <a:cs typeface="Times New Roman" pitchFamily="18" charset="0"/>
              </a:rPr>
              <a:t>the data base of </a:t>
            </a:r>
            <a:r>
              <a:rPr lang="en-GB" sz="2400" dirty="0">
                <a:solidFill>
                  <a:schemeClr val="accent6">
                    <a:lumMod val="75000"/>
                  </a:schemeClr>
                </a:solidFill>
                <a:latin typeface="Times New Roman" pitchFamily="18" charset="0"/>
                <a:cs typeface="Times New Roman" pitchFamily="18" charset="0"/>
              </a:rPr>
              <a:t>ICAP </a:t>
            </a:r>
            <a:r>
              <a:rPr lang="en-GB" sz="2400" dirty="0">
                <a:solidFill>
                  <a:schemeClr val="tx2">
                    <a:lumMod val="75000"/>
                  </a:schemeClr>
                </a:solidFill>
                <a:latin typeface="Times New Roman" pitchFamily="18" charset="0"/>
                <a:cs typeface="Times New Roman" pitchFamily="18" charset="0"/>
              </a:rPr>
              <a:t>(the largest business information and consulting firm in Greece).</a:t>
            </a:r>
          </a:p>
          <a:p>
            <a:pPr algn="just">
              <a:spcBef>
                <a:spcPts val="1200"/>
              </a:spcBef>
              <a:buFont typeface="Arial" pitchFamily="34" charset="0"/>
              <a:buChar char="•"/>
            </a:pPr>
            <a:r>
              <a:rPr lang="en-GB" sz="2400" dirty="0">
                <a:solidFill>
                  <a:schemeClr val="tx2">
                    <a:lumMod val="75000"/>
                  </a:schemeClr>
                </a:solidFill>
                <a:latin typeface="Times New Roman" pitchFamily="18" charset="0"/>
                <a:cs typeface="Times New Roman" pitchFamily="18" charset="0"/>
              </a:rPr>
              <a:t>The questionnaire was </a:t>
            </a:r>
            <a:r>
              <a:rPr lang="en-GB" sz="2400" dirty="0">
                <a:solidFill>
                  <a:schemeClr val="accent6">
                    <a:lumMod val="75000"/>
                  </a:schemeClr>
                </a:solidFill>
                <a:latin typeface="Times New Roman" pitchFamily="18" charset="0"/>
                <a:cs typeface="Times New Roman" pitchFamily="18" charset="0"/>
              </a:rPr>
              <a:t>sent to the </a:t>
            </a:r>
            <a:r>
              <a:rPr lang="en-US" sz="2400" dirty="0">
                <a:solidFill>
                  <a:schemeClr val="accent6">
                    <a:lumMod val="75000"/>
                  </a:schemeClr>
                </a:solidFill>
                <a:latin typeface="Times New Roman" pitchFamily="18" charset="0"/>
                <a:cs typeface="Times New Roman" pitchFamily="18" charset="0"/>
              </a:rPr>
              <a:t>Chief Executive Officer </a:t>
            </a:r>
            <a:r>
              <a:rPr lang="en-US" sz="2400" dirty="0">
                <a:solidFill>
                  <a:schemeClr val="tx2">
                    <a:lumMod val="75000"/>
                  </a:schemeClr>
                </a:solidFill>
                <a:latin typeface="Times New Roman" pitchFamily="18" charset="0"/>
                <a:cs typeface="Times New Roman" pitchFamily="18" charset="0"/>
              </a:rPr>
              <a:t>(CEO) </a:t>
            </a:r>
            <a:r>
              <a:rPr lang="en-GB" sz="2400" dirty="0">
                <a:solidFill>
                  <a:schemeClr val="tx2">
                    <a:lumMod val="75000"/>
                  </a:schemeClr>
                </a:solidFill>
                <a:latin typeface="Times New Roman" pitchFamily="18" charset="0"/>
                <a:cs typeface="Times New Roman" pitchFamily="18" charset="0"/>
              </a:rPr>
              <a:t>of the sample companies </a:t>
            </a:r>
            <a:r>
              <a:rPr lang="en-GB" sz="2400" dirty="0">
                <a:solidFill>
                  <a:schemeClr val="accent6">
                    <a:lumMod val="75000"/>
                  </a:schemeClr>
                </a:solidFill>
                <a:latin typeface="Times New Roman" pitchFamily="18" charset="0"/>
                <a:cs typeface="Times New Roman" pitchFamily="18" charset="0"/>
              </a:rPr>
              <a:t>through e-mails</a:t>
            </a:r>
            <a:r>
              <a:rPr lang="en-GB" sz="2400" dirty="0">
                <a:solidFill>
                  <a:schemeClr val="tx2">
                    <a:lumMod val="75000"/>
                  </a:schemeClr>
                </a:solidFill>
                <a:latin typeface="Times New Roman" pitchFamily="18" charset="0"/>
                <a:cs typeface="Times New Roman" pitchFamily="18" charset="0"/>
              </a:rPr>
              <a:t>.</a:t>
            </a:r>
          </a:p>
          <a:p>
            <a:pPr algn="just">
              <a:spcBef>
                <a:spcPts val="1200"/>
              </a:spcBef>
              <a:buFont typeface="Arial" pitchFamily="34" charset="0"/>
              <a:buChar char="•"/>
            </a:pPr>
            <a:r>
              <a:rPr lang="en-GB" sz="2400" dirty="0">
                <a:solidFill>
                  <a:schemeClr val="tx2">
                    <a:lumMod val="75000"/>
                  </a:schemeClr>
                </a:solidFill>
                <a:latin typeface="Times New Roman" pitchFamily="18" charset="0"/>
                <a:cs typeface="Times New Roman" pitchFamily="18" charset="0"/>
              </a:rPr>
              <a:t>Two </a:t>
            </a:r>
            <a:r>
              <a:rPr lang="en-GB" sz="2400" dirty="0">
                <a:solidFill>
                  <a:schemeClr val="accent6">
                    <a:lumMod val="75000"/>
                  </a:schemeClr>
                </a:solidFill>
                <a:latin typeface="Times New Roman" pitchFamily="18" charset="0"/>
                <a:cs typeface="Times New Roman" pitchFamily="18" charset="0"/>
              </a:rPr>
              <a:t>follow-up reminder e-mails </a:t>
            </a:r>
            <a:r>
              <a:rPr lang="en-GB" sz="2400" dirty="0">
                <a:solidFill>
                  <a:schemeClr val="tx2">
                    <a:lumMod val="75000"/>
                  </a:schemeClr>
                </a:solidFill>
                <a:latin typeface="Times New Roman" pitchFamily="18" charset="0"/>
                <a:cs typeface="Times New Roman" pitchFamily="18" charset="0"/>
              </a:rPr>
              <a:t>were sent two and four weeks after the initial e-mailing . </a:t>
            </a:r>
          </a:p>
          <a:p>
            <a:pPr algn="just">
              <a:spcBef>
                <a:spcPts val="1200"/>
              </a:spcBef>
              <a:buFont typeface="Arial" pitchFamily="34" charset="0"/>
              <a:buChar char="•"/>
            </a:pPr>
            <a:r>
              <a:rPr lang="en-GB" sz="2400" dirty="0">
                <a:solidFill>
                  <a:schemeClr val="tx2">
                    <a:lumMod val="75000"/>
                  </a:schemeClr>
                </a:solidFill>
                <a:latin typeface="Times New Roman" pitchFamily="18" charset="0"/>
                <a:cs typeface="Times New Roman" pitchFamily="18" charset="0"/>
              </a:rPr>
              <a:t>In total, </a:t>
            </a:r>
            <a:r>
              <a:rPr lang="en-US" sz="2400" dirty="0">
                <a:solidFill>
                  <a:schemeClr val="accent6">
                    <a:lumMod val="75000"/>
                  </a:schemeClr>
                </a:solidFill>
                <a:latin typeface="Times New Roman" pitchFamily="18" charset="0"/>
                <a:cs typeface="Times New Roman" pitchFamily="18" charset="0"/>
              </a:rPr>
              <a:t>433</a:t>
            </a:r>
            <a:r>
              <a:rPr lang="en-GB" sz="2400" dirty="0">
                <a:solidFill>
                  <a:schemeClr val="accent6">
                    <a:lumMod val="75000"/>
                  </a:schemeClr>
                </a:solidFill>
                <a:latin typeface="Times New Roman" pitchFamily="18" charset="0"/>
                <a:cs typeface="Times New Roman" pitchFamily="18" charset="0"/>
              </a:rPr>
              <a:t> valid questionnaires were collected</a:t>
            </a:r>
            <a:r>
              <a:rPr lang="en-GB" sz="2400" dirty="0">
                <a:solidFill>
                  <a:schemeClr val="tx2">
                    <a:lumMod val="75000"/>
                  </a:schemeClr>
                </a:solidFill>
                <a:latin typeface="Times New Roman" pitchFamily="18" charset="0"/>
                <a:cs typeface="Times New Roman" pitchFamily="18" charset="0"/>
              </a:rPr>
              <a:t>, yielding a </a:t>
            </a:r>
            <a:r>
              <a:rPr lang="en-GB" sz="2400" dirty="0">
                <a:solidFill>
                  <a:schemeClr val="accent6">
                    <a:lumMod val="75000"/>
                  </a:schemeClr>
                </a:solidFill>
                <a:latin typeface="Times New Roman" pitchFamily="18" charset="0"/>
                <a:cs typeface="Times New Roman" pitchFamily="18" charset="0"/>
              </a:rPr>
              <a:t>response rate of 2</a:t>
            </a:r>
            <a:r>
              <a:rPr lang="en-US" sz="2400" dirty="0">
                <a:solidFill>
                  <a:schemeClr val="accent6">
                    <a:lumMod val="75000"/>
                  </a:schemeClr>
                </a:solidFill>
                <a:latin typeface="Times New Roman" pitchFamily="18" charset="0"/>
                <a:cs typeface="Times New Roman" pitchFamily="18" charset="0"/>
              </a:rPr>
              <a:t>1</a:t>
            </a:r>
            <a:r>
              <a:rPr lang="en-GB" sz="2400" dirty="0">
                <a:solidFill>
                  <a:schemeClr val="accent6">
                    <a:lumMod val="75000"/>
                  </a:schemeClr>
                </a:solidFill>
                <a:latin typeface="Times New Roman" pitchFamily="18" charset="0"/>
                <a:cs typeface="Times New Roman" pitchFamily="18" charset="0"/>
              </a:rPr>
              <a:t>.</a:t>
            </a:r>
            <a:r>
              <a:rPr lang="en-US" sz="2400" dirty="0">
                <a:solidFill>
                  <a:schemeClr val="accent6">
                    <a:lumMod val="75000"/>
                  </a:schemeClr>
                </a:solidFill>
                <a:latin typeface="Times New Roman" pitchFamily="18" charset="0"/>
                <a:cs typeface="Times New Roman" pitchFamily="18" charset="0"/>
              </a:rPr>
              <a:t>65</a:t>
            </a:r>
            <a:r>
              <a:rPr lang="en-GB" sz="2400" dirty="0">
                <a:solidFill>
                  <a:schemeClr val="accent6">
                    <a:lumMod val="75000"/>
                  </a:schemeClr>
                </a:solidFill>
                <a:latin typeface="Times New Roman" pitchFamily="18" charset="0"/>
                <a:cs typeface="Times New Roman" pitchFamily="18" charset="0"/>
              </a:rPr>
              <a:t>%</a:t>
            </a:r>
            <a:r>
              <a:rPr lang="en-GB" sz="2400" dirty="0">
                <a:solidFill>
                  <a:schemeClr val="tx2">
                    <a:lumMod val="75000"/>
                  </a:schemeClr>
                </a:solidFill>
                <a:latin typeface="Times New Roman" pitchFamily="18" charset="0"/>
                <a:cs typeface="Times New Roman" pitchFamily="18" charset="0"/>
              </a:rPr>
              <a:t> </a:t>
            </a:r>
            <a:r>
              <a:rPr lang="en-US" sz="2400" dirty="0">
                <a:solidFill>
                  <a:schemeClr val="tx2">
                    <a:lumMod val="75000"/>
                  </a:schemeClr>
                </a:solidFill>
                <a:latin typeface="Times New Roman" pitchFamily="18" charset="0"/>
                <a:cs typeface="Times New Roman" pitchFamily="18" charset="0"/>
              </a:rPr>
              <a:t>which is acceptable compared to the response rate of similar research studies</a:t>
            </a:r>
            <a:r>
              <a:rPr lang="en-GB" sz="2400" dirty="0">
                <a:solidFill>
                  <a:schemeClr val="tx2">
                    <a:lumMod val="75000"/>
                  </a:schemeClr>
                </a:solidFill>
                <a:latin typeface="Times New Roman" pitchFamily="18" charset="0"/>
                <a:cs typeface="Times New Roman" pitchFamily="18" charset="0"/>
              </a:rPr>
              <a:t>. </a:t>
            </a:r>
            <a:endParaRPr lang="el-GR" sz="2400" dirty="0">
              <a:solidFill>
                <a:schemeClr val="tx2">
                  <a:lumMod val="75000"/>
                </a:schemeClr>
              </a:solidFill>
              <a:latin typeface="Times New Roman" pitchFamily="18" charset="0"/>
              <a:cs typeface="Times New Roman" pitchFamily="18" charset="0"/>
            </a:endParaRPr>
          </a:p>
          <a:p>
            <a:pPr algn="just"/>
            <a:endParaRPr lang="en-US" sz="2400" dirty="0">
              <a:solidFill>
                <a:schemeClr val="accent1">
                  <a:lumMod val="75000"/>
                </a:schemeClr>
              </a:solidFill>
              <a:latin typeface="Times New Roman" pitchFamily="18" charset="0"/>
              <a:cs typeface="Times New Roman" pitchFamily="18" charset="0"/>
            </a:endParaRPr>
          </a:p>
          <a:p>
            <a:pPr algn="just"/>
            <a:endParaRPr lang="el-GR" sz="2400" dirty="0">
              <a:solidFill>
                <a:schemeClr val="accent1">
                  <a:lumMod val="75000"/>
                </a:schemeClr>
              </a:solidFill>
              <a:latin typeface="Times New Roman" pitchFamily="18" charset="0"/>
              <a:cs typeface="Times New Roman" pitchFamily="18" charset="0"/>
            </a:endParaRPr>
          </a:p>
          <a:p>
            <a:endParaRPr lang="el-GR" sz="2400" i="1" dirty="0">
              <a:solidFill>
                <a:schemeClr val="accent1">
                  <a:lumMod val="75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accent1">
                  <a:lumMod val="50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tx2">
                  <a:lumMod val="75000"/>
                </a:schemeClr>
              </a:solidFill>
              <a:latin typeface="Times New Roman" pitchFamily="18" charset="0"/>
              <a:cs typeface="Times New Roman" pitchFamily="18" charset="0"/>
            </a:endParaRP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2 - Γράφημα"/>
          <p:cNvGraphicFramePr/>
          <p:nvPr/>
        </p:nvGraphicFramePr>
        <p:xfrm>
          <a:off x="0" y="404664"/>
          <a:ext cx="9144000" cy="6453336"/>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1"/>
          <p:cNvSpPr>
            <a:spLocks noChangeArrowheads="1"/>
          </p:cNvSpPr>
          <p:nvPr/>
        </p:nvSpPr>
        <p:spPr bwMode="auto">
          <a:xfrm>
            <a:off x="0" y="0"/>
            <a:ext cx="9144000" cy="52322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93663" defTabSz="914400" rtl="0" eaLnBrk="1" fontAlgn="base" latinLnBrk="0" hangingPunct="1">
              <a:lnSpc>
                <a:spcPct val="100000"/>
              </a:lnSpc>
              <a:spcBef>
                <a:spcPct val="0"/>
              </a:spcBef>
              <a:spcAft>
                <a:spcPct val="0"/>
              </a:spcAft>
              <a:buClrTx/>
              <a:buSzTx/>
              <a:buFontTx/>
              <a:buNone/>
              <a:tabLst/>
            </a:pPr>
            <a:r>
              <a:rPr kumimoji="0" lang="en-GB"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8.2 Sample</a:t>
            </a:r>
            <a:r>
              <a:rPr kumimoji="0" lang="el-GR"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 - </a:t>
            </a:r>
            <a:r>
              <a:rPr kumimoji="0" lang="en-US" sz="2800" b="1" i="1"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Sectors</a:t>
            </a:r>
            <a:endParaRPr kumimoji="0" lang="en-GB" sz="2800" b="1" i="1" u="none" strike="noStrike" cap="none" normalizeH="0" baseline="0" dirty="0">
              <a:ln>
                <a:noFill/>
              </a:ln>
              <a:solidFill>
                <a:schemeClr val="tx2">
                  <a:lumMod val="75000"/>
                </a:schemeClr>
              </a:solidFill>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3 - Γράφημα"/>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8.2 Methodology – Sample  –  Certification of the Sample</a:t>
            </a:r>
          </a:p>
          <a:p>
            <a:pPr algn="just">
              <a:spcBef>
                <a:spcPts val="1200"/>
              </a:spcBef>
              <a:buFont typeface="Arial" pitchFamily="34" charset="0"/>
              <a:buChar char="•"/>
            </a:pPr>
            <a:r>
              <a:rPr lang="en-US" sz="2400" dirty="0">
                <a:solidFill>
                  <a:schemeClr val="accent6">
                    <a:lumMod val="75000"/>
                  </a:schemeClr>
                </a:solidFill>
                <a:latin typeface="Times New Roman" pitchFamily="18" charset="0"/>
                <a:cs typeface="Times New Roman" pitchFamily="18" charset="0"/>
              </a:rPr>
              <a:t>Half of the sample companies </a:t>
            </a:r>
            <a:r>
              <a:rPr lang="en-US" sz="2400" dirty="0">
                <a:solidFill>
                  <a:schemeClr val="tx2">
                    <a:lumMod val="75000"/>
                  </a:schemeClr>
                </a:solidFill>
                <a:latin typeface="Times New Roman" pitchFamily="18" charset="0"/>
                <a:cs typeface="Times New Roman" pitchFamily="18" charset="0"/>
              </a:rPr>
              <a:t>implement a QMS and have been certified according to </a:t>
            </a:r>
            <a:r>
              <a:rPr lang="en-US" sz="2400" dirty="0">
                <a:solidFill>
                  <a:schemeClr val="accent6">
                    <a:lumMod val="75000"/>
                  </a:schemeClr>
                </a:solidFill>
                <a:latin typeface="Times New Roman" pitchFamily="18" charset="0"/>
                <a:cs typeface="Times New Roman" pitchFamily="18" charset="0"/>
              </a:rPr>
              <a:t>the ISO 9001 standard</a:t>
            </a:r>
            <a:r>
              <a:rPr lang="en-US" sz="2400" dirty="0">
                <a:solidFill>
                  <a:schemeClr val="tx2">
                    <a:lumMod val="75000"/>
                  </a:schemeClr>
                </a:solidFill>
                <a:latin typeface="Times New Roman" pitchFamily="18" charset="0"/>
                <a:cs typeface="Times New Roman" pitchFamily="18" charset="0"/>
              </a:rPr>
              <a:t>. </a:t>
            </a:r>
          </a:p>
          <a:p>
            <a:pPr algn="just">
              <a:spcBef>
                <a:spcPts val="1200"/>
              </a:spcBef>
              <a:buFont typeface="Arial" pitchFamily="34" charset="0"/>
              <a:buChar char="•"/>
            </a:pPr>
            <a:r>
              <a:rPr lang="en-US" sz="2400" dirty="0">
                <a:solidFill>
                  <a:schemeClr val="accent6">
                    <a:lumMod val="75000"/>
                  </a:schemeClr>
                </a:solidFill>
                <a:latin typeface="Times New Roman" pitchFamily="18" charset="0"/>
                <a:cs typeface="Times New Roman" pitchFamily="18" charset="0"/>
              </a:rPr>
              <a:t>20% implement a FSMS </a:t>
            </a:r>
            <a:r>
              <a:rPr lang="en-US" sz="2400" dirty="0">
                <a:solidFill>
                  <a:schemeClr val="tx2">
                    <a:lumMod val="75000"/>
                  </a:schemeClr>
                </a:solidFill>
                <a:latin typeface="Times New Roman" pitchFamily="18" charset="0"/>
                <a:cs typeface="Times New Roman" pitchFamily="18" charset="0"/>
              </a:rPr>
              <a:t>and have been certified according to the ISO 22000 standard.</a:t>
            </a:r>
          </a:p>
          <a:p>
            <a:pPr algn="just">
              <a:spcBef>
                <a:spcPts val="1200"/>
              </a:spcBef>
              <a:buFont typeface="Arial" pitchFamily="34" charset="0"/>
              <a:buChar char="•"/>
            </a:pPr>
            <a:r>
              <a:rPr lang="en-US" sz="2400" dirty="0">
                <a:solidFill>
                  <a:schemeClr val="accent6">
                    <a:lumMod val="75000"/>
                  </a:schemeClr>
                </a:solidFill>
                <a:latin typeface="Times New Roman" pitchFamily="18" charset="0"/>
                <a:cs typeface="Times New Roman" pitchFamily="18" charset="0"/>
              </a:rPr>
              <a:t>4% implement an EMS </a:t>
            </a:r>
            <a:r>
              <a:rPr lang="en-US" sz="2400" dirty="0">
                <a:solidFill>
                  <a:schemeClr val="tx2">
                    <a:lumMod val="75000"/>
                  </a:schemeClr>
                </a:solidFill>
                <a:latin typeface="Times New Roman" pitchFamily="18" charset="0"/>
                <a:cs typeface="Times New Roman" pitchFamily="18" charset="0"/>
              </a:rPr>
              <a:t>and have been certified according to the ISO 14001 standard. </a:t>
            </a:r>
          </a:p>
          <a:p>
            <a:pPr algn="just">
              <a:spcBef>
                <a:spcPts val="1200"/>
              </a:spcBef>
              <a:buFont typeface="Arial" pitchFamily="34" charset="0"/>
              <a:buChar char="•"/>
            </a:pPr>
            <a:endParaRPr lang="en-US" sz="2400" dirty="0">
              <a:solidFill>
                <a:schemeClr val="tx2">
                  <a:lumMod val="75000"/>
                </a:schemeClr>
              </a:solidFill>
              <a:latin typeface="Times New Roman" pitchFamily="18" charset="0"/>
              <a:cs typeface="Times New Roman" pitchFamily="18" charset="0"/>
            </a:endParaRPr>
          </a:p>
          <a:p>
            <a:pPr algn="just">
              <a:spcBef>
                <a:spcPts val="1200"/>
              </a:spcBef>
            </a:pPr>
            <a:r>
              <a:rPr lang="en-US" sz="2400" dirty="0">
                <a:solidFill>
                  <a:schemeClr val="tx2">
                    <a:lumMod val="75000"/>
                  </a:schemeClr>
                </a:solidFill>
                <a:latin typeface="Times New Roman" pitchFamily="18" charset="0"/>
                <a:cs typeface="Times New Roman" pitchFamily="18" charset="0"/>
              </a:rPr>
              <a:t>The </a:t>
            </a:r>
            <a:r>
              <a:rPr lang="en-US" sz="2400" dirty="0">
                <a:solidFill>
                  <a:schemeClr val="accent6">
                    <a:lumMod val="75000"/>
                  </a:schemeClr>
                </a:solidFill>
                <a:latin typeface="Times New Roman" pitchFamily="18" charset="0"/>
                <a:cs typeface="Times New Roman" pitchFamily="18" charset="0"/>
              </a:rPr>
              <a:t>majority of the companies </a:t>
            </a:r>
            <a:r>
              <a:rPr lang="en-US" sz="2400" dirty="0">
                <a:solidFill>
                  <a:schemeClr val="tx2">
                    <a:lumMod val="75000"/>
                  </a:schemeClr>
                </a:solidFill>
                <a:latin typeface="Times New Roman" pitchFamily="18" charset="0"/>
                <a:cs typeface="Times New Roman" pitchFamily="18" charset="0"/>
              </a:rPr>
              <a:t>participating in the present study have been </a:t>
            </a:r>
            <a:r>
              <a:rPr lang="en-US" sz="2400" dirty="0">
                <a:solidFill>
                  <a:schemeClr val="accent6">
                    <a:lumMod val="75000"/>
                  </a:schemeClr>
                </a:solidFill>
                <a:latin typeface="Times New Roman" pitchFamily="18" charset="0"/>
                <a:cs typeface="Times New Roman" pitchFamily="18" charset="0"/>
              </a:rPr>
              <a:t>certified according to an international standard</a:t>
            </a:r>
            <a:r>
              <a:rPr lang="en-US" sz="2400" dirty="0">
                <a:solidFill>
                  <a:schemeClr val="tx2">
                    <a:lumMod val="75000"/>
                  </a:schemeClr>
                </a:solidFill>
                <a:latin typeface="Times New Roman" pitchFamily="18" charset="0"/>
                <a:cs typeface="Times New Roman" pitchFamily="18" charset="0"/>
              </a:rPr>
              <a:t>.</a:t>
            </a:r>
          </a:p>
          <a:p>
            <a:pPr algn="just"/>
            <a:endParaRPr lang="en-US" sz="2400" dirty="0">
              <a:solidFill>
                <a:schemeClr val="tx2">
                  <a:lumMod val="75000"/>
                </a:schemeClr>
              </a:solidFill>
              <a:latin typeface="Times New Roman" pitchFamily="18" charset="0"/>
              <a:cs typeface="Times New Roman" pitchFamily="18" charset="0"/>
            </a:endParaRPr>
          </a:p>
          <a:p>
            <a:pPr algn="just"/>
            <a:r>
              <a:rPr lang="en-US" sz="2400" dirty="0">
                <a:solidFill>
                  <a:schemeClr val="tx2">
                    <a:lumMod val="75000"/>
                  </a:schemeClr>
                </a:solidFill>
                <a:latin typeface="Times New Roman" pitchFamily="18" charset="0"/>
                <a:cs typeface="Times New Roman" pitchFamily="18" charset="0"/>
              </a:rPr>
              <a:t>The vast majority of the non-certified sample companies, according to the statement of the CEOs, have already taken the initial steps to develop a QMS, based on which they will be certified according to the ISO 9001 standard soon.</a:t>
            </a:r>
            <a:endParaRPr lang="el-GR" sz="2400" dirty="0">
              <a:solidFill>
                <a:schemeClr val="tx2">
                  <a:lumMod val="75000"/>
                </a:schemeClr>
              </a:solidFill>
              <a:latin typeface="Times New Roman" pitchFamily="18" charset="0"/>
              <a:cs typeface="Times New Roman" pitchFamily="18" charset="0"/>
            </a:endParaRPr>
          </a:p>
          <a:p>
            <a:pPr algn="just"/>
            <a:endParaRPr lang="el-GR" sz="2400" dirty="0">
              <a:solidFill>
                <a:schemeClr val="accent1">
                  <a:lumMod val="75000"/>
                </a:schemeClr>
              </a:solidFill>
              <a:latin typeface="Times New Roman" pitchFamily="18" charset="0"/>
              <a:cs typeface="Times New Roman" pitchFamily="18" charset="0"/>
            </a:endParaRPr>
          </a:p>
          <a:p>
            <a:endParaRPr lang="el-GR" sz="2400" i="1" dirty="0">
              <a:solidFill>
                <a:schemeClr val="accent1">
                  <a:lumMod val="75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accent1">
                  <a:lumMod val="50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tx2">
                  <a:lumMod val="75000"/>
                </a:schemeClr>
              </a:solidFill>
              <a:latin typeface="Times New Roman" pitchFamily="18" charset="0"/>
              <a:cs typeface="Times New Roman" pitchFamily="18" charset="0"/>
            </a:endParaRPr>
          </a:p>
          <a:p>
            <a:endParaRPr lang="el-GR" dirty="0"/>
          </a:p>
        </p:txBody>
      </p:sp>
      <p:sp>
        <p:nvSpPr>
          <p:cNvPr id="4" name="3 - Βέλος προς τα κάτω"/>
          <p:cNvSpPr/>
          <p:nvPr/>
        </p:nvSpPr>
        <p:spPr>
          <a:xfrm>
            <a:off x="3779912" y="3212976"/>
            <a:ext cx="129614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fontScale="92500"/>
          </a:bodyPr>
          <a:lstStyle/>
          <a:p>
            <a:pPr algn="just"/>
            <a:r>
              <a:rPr lang="en-US" sz="3000" b="1" i="1" dirty="0">
                <a:solidFill>
                  <a:schemeClr val="tx2">
                    <a:lumMod val="75000"/>
                  </a:schemeClr>
                </a:solidFill>
                <a:latin typeface="Times New Roman" pitchFamily="18" charset="0"/>
                <a:cs typeface="Times New Roman" pitchFamily="18" charset="0"/>
              </a:rPr>
              <a:t>8.2 Methodology – </a:t>
            </a:r>
            <a:r>
              <a:rPr lang="en-US" sz="3000" b="1" i="1" dirty="0">
                <a:solidFill>
                  <a:schemeClr val="accent6">
                    <a:lumMod val="75000"/>
                  </a:schemeClr>
                </a:solidFill>
                <a:latin typeface="Times New Roman" pitchFamily="18" charset="0"/>
                <a:cs typeface="Times New Roman" pitchFamily="18" charset="0"/>
              </a:rPr>
              <a:t>Sample - </a:t>
            </a:r>
            <a:r>
              <a:rPr lang="en-US" sz="2600" b="1" i="1" dirty="0">
                <a:solidFill>
                  <a:schemeClr val="accent6">
                    <a:lumMod val="75000"/>
                  </a:schemeClr>
                </a:solidFill>
                <a:latin typeface="Times New Roman" pitchFamily="18" charset="0"/>
                <a:cs typeface="Times New Roman" pitchFamily="18" charset="0"/>
              </a:rPr>
              <a:t>Certified </a:t>
            </a:r>
            <a:r>
              <a:rPr lang="en-US" sz="2600" b="1" i="1" dirty="0" err="1">
                <a:solidFill>
                  <a:schemeClr val="accent6">
                    <a:lumMod val="75000"/>
                  </a:schemeClr>
                </a:solidFill>
                <a:latin typeface="Times New Roman" pitchFamily="18" charset="0"/>
                <a:cs typeface="Times New Roman" pitchFamily="18" charset="0"/>
              </a:rPr>
              <a:t>vs</a:t>
            </a:r>
            <a:r>
              <a:rPr lang="en-US" sz="2600" b="1" i="1" dirty="0">
                <a:solidFill>
                  <a:schemeClr val="accent6">
                    <a:lumMod val="75000"/>
                  </a:schemeClr>
                </a:solidFill>
                <a:latin typeface="Times New Roman" pitchFamily="18" charset="0"/>
                <a:cs typeface="Times New Roman" pitchFamily="18" charset="0"/>
              </a:rPr>
              <a:t> Non-Certified companies </a:t>
            </a:r>
          </a:p>
          <a:p>
            <a:pPr algn="just">
              <a:buFont typeface="Arial" pitchFamily="34" charset="0"/>
              <a:buChar char="•"/>
            </a:pPr>
            <a:r>
              <a:rPr lang="en-US" sz="2600" dirty="0">
                <a:solidFill>
                  <a:schemeClr val="accent6">
                    <a:lumMod val="75000"/>
                  </a:schemeClr>
                </a:solidFill>
                <a:latin typeface="Times New Roman" pitchFamily="18" charset="0"/>
                <a:cs typeface="Times New Roman" pitchFamily="18" charset="0"/>
              </a:rPr>
              <a:t>The certified and non-certified companies </a:t>
            </a:r>
            <a:r>
              <a:rPr lang="en-US" sz="2600" dirty="0">
                <a:solidFill>
                  <a:schemeClr val="tx2">
                    <a:lumMod val="75000"/>
                  </a:schemeClr>
                </a:solidFill>
                <a:latin typeface="Times New Roman" pitchFamily="18" charset="0"/>
                <a:cs typeface="Times New Roman" pitchFamily="18" charset="0"/>
              </a:rPr>
              <a:t>were compared in terms of the number of their employees (Mann Whitney Test) and no statistically significant differences were found.</a:t>
            </a:r>
            <a:endParaRPr lang="el-GR" sz="2600" dirty="0">
              <a:solidFill>
                <a:schemeClr val="tx2">
                  <a:lumMod val="75000"/>
                </a:schemeClr>
              </a:solidFill>
              <a:latin typeface="Times New Roman" pitchFamily="18" charset="0"/>
              <a:cs typeface="Times New Roman" pitchFamily="18" charset="0"/>
            </a:endParaRPr>
          </a:p>
          <a:p>
            <a:pPr algn="just">
              <a:buFont typeface="Arial" pitchFamily="34" charset="0"/>
              <a:buChar char="•"/>
            </a:pPr>
            <a:r>
              <a:rPr lang="en-US" sz="2600" dirty="0">
                <a:solidFill>
                  <a:schemeClr val="tx2">
                    <a:lumMod val="75000"/>
                  </a:schemeClr>
                </a:solidFill>
                <a:latin typeface="Times New Roman" pitchFamily="18" charset="0"/>
                <a:cs typeface="Times New Roman" pitchFamily="18" charset="0"/>
              </a:rPr>
              <a:t>Comparing the </a:t>
            </a:r>
            <a:r>
              <a:rPr lang="en-US" sz="2600" dirty="0">
                <a:solidFill>
                  <a:schemeClr val="accent6">
                    <a:lumMod val="75000"/>
                  </a:schemeClr>
                </a:solidFill>
                <a:latin typeface="Times New Roman" pitchFamily="18" charset="0"/>
                <a:cs typeface="Times New Roman" pitchFamily="18" charset="0"/>
              </a:rPr>
              <a:t>certified and non-certified companies </a:t>
            </a:r>
            <a:r>
              <a:rPr lang="en-US" sz="2600" dirty="0">
                <a:solidFill>
                  <a:schemeClr val="tx2">
                    <a:lumMod val="75000"/>
                  </a:schemeClr>
                </a:solidFill>
                <a:latin typeface="Times New Roman" pitchFamily="18" charset="0"/>
                <a:cs typeface="Times New Roman" pitchFamily="18" charset="0"/>
              </a:rPr>
              <a:t>in terms of the questionnaire items (T-test), no statistically significant differences were found either.</a:t>
            </a:r>
          </a:p>
          <a:p>
            <a:pPr algn="just">
              <a:buFont typeface="Arial" pitchFamily="34" charset="0"/>
              <a:buChar char="•"/>
            </a:pPr>
            <a:r>
              <a:rPr lang="en-US" sz="2600" dirty="0">
                <a:solidFill>
                  <a:schemeClr val="tx2">
                    <a:lumMod val="75000"/>
                  </a:schemeClr>
                </a:solidFill>
                <a:latin typeface="Times New Roman" pitchFamily="18" charset="0"/>
                <a:cs typeface="Times New Roman" pitchFamily="18" charset="0"/>
              </a:rPr>
              <a:t>The companies </a:t>
            </a:r>
            <a:r>
              <a:rPr lang="en-US" sz="2600" dirty="0">
                <a:solidFill>
                  <a:schemeClr val="accent6">
                    <a:lumMod val="75000"/>
                  </a:schemeClr>
                </a:solidFill>
                <a:latin typeface="Times New Roman" pitchFamily="18" charset="0"/>
                <a:cs typeface="Times New Roman" pitchFamily="18" charset="0"/>
              </a:rPr>
              <a:t>certified according to ISO 9001, ISO 22000 and ISO 14001</a:t>
            </a:r>
            <a:r>
              <a:rPr lang="en-US" sz="2600" dirty="0">
                <a:solidFill>
                  <a:schemeClr val="tx2">
                    <a:lumMod val="75000"/>
                  </a:schemeClr>
                </a:solidFill>
                <a:latin typeface="Times New Roman" pitchFamily="18" charset="0"/>
                <a:cs typeface="Times New Roman" pitchFamily="18" charset="0"/>
              </a:rPr>
              <a:t> were compared in terms of the questionnaire items (one-way ANOVA), and no statistically significant differences were found among the three sub-samples of companies</a:t>
            </a:r>
            <a:r>
              <a:rPr lang="el-GR" sz="2600" dirty="0">
                <a:solidFill>
                  <a:schemeClr val="tx2">
                    <a:lumMod val="75000"/>
                  </a:schemeClr>
                </a:solidFill>
                <a:latin typeface="Times New Roman" pitchFamily="18" charset="0"/>
                <a:cs typeface="Times New Roman" pitchFamily="18" charset="0"/>
              </a:rPr>
              <a:t>.</a:t>
            </a:r>
          </a:p>
          <a:p>
            <a:pPr algn="just"/>
            <a:endParaRPr lang="en-US" sz="2400" dirty="0">
              <a:solidFill>
                <a:schemeClr val="tx2">
                  <a:lumMod val="75000"/>
                </a:schemeClr>
              </a:solidFill>
              <a:latin typeface="Times New Roman" pitchFamily="18" charset="0"/>
              <a:cs typeface="Times New Roman" pitchFamily="18" charset="0"/>
            </a:endParaRPr>
          </a:p>
          <a:p>
            <a:pPr algn="just"/>
            <a:endParaRPr lang="en-US" sz="2400" dirty="0">
              <a:solidFill>
                <a:schemeClr val="tx2">
                  <a:lumMod val="75000"/>
                </a:schemeClr>
              </a:solidFill>
              <a:latin typeface="Times New Roman" pitchFamily="18" charset="0"/>
              <a:cs typeface="Times New Roman" pitchFamily="18" charset="0"/>
            </a:endParaRPr>
          </a:p>
          <a:p>
            <a:pPr algn="just"/>
            <a:r>
              <a:rPr lang="en-US" sz="2600" dirty="0">
                <a:solidFill>
                  <a:schemeClr val="tx2">
                    <a:lumMod val="75000"/>
                  </a:schemeClr>
                </a:solidFill>
                <a:latin typeface="Times New Roman" pitchFamily="18" charset="0"/>
                <a:cs typeface="Times New Roman" pitchFamily="18" charset="0"/>
              </a:rPr>
              <a:t>The sub-samples of the participating companies take into similar consideration all the theoretical factors considered in the present study (with regard to quality management, innovation and market performance</a:t>
            </a:r>
            <a:r>
              <a:rPr lang="en-US" sz="2400" dirty="0">
                <a:solidFill>
                  <a:schemeClr val="tx2">
                    <a:lumMod val="75000"/>
                  </a:schemeClr>
                </a:solidFill>
                <a:latin typeface="Times New Roman" pitchFamily="18" charset="0"/>
                <a:cs typeface="Times New Roman" pitchFamily="18" charset="0"/>
              </a:rPr>
              <a:t>).</a:t>
            </a:r>
            <a:endParaRPr lang="el-GR" sz="2400" dirty="0">
              <a:solidFill>
                <a:schemeClr val="tx2">
                  <a:lumMod val="75000"/>
                </a:schemeClr>
              </a:solidFill>
              <a:latin typeface="Times New Roman" pitchFamily="18" charset="0"/>
              <a:cs typeface="Times New Roman" pitchFamily="18" charset="0"/>
            </a:endParaRPr>
          </a:p>
          <a:p>
            <a:endParaRPr lang="el-GR" sz="2400" i="1" dirty="0">
              <a:solidFill>
                <a:schemeClr val="accent1">
                  <a:lumMod val="75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accent1">
                  <a:lumMod val="50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tx2">
                  <a:lumMod val="75000"/>
                </a:schemeClr>
              </a:solidFill>
              <a:latin typeface="Times New Roman" pitchFamily="18" charset="0"/>
              <a:cs typeface="Times New Roman" pitchFamily="18" charset="0"/>
            </a:endParaRPr>
          </a:p>
          <a:p>
            <a:endParaRPr lang="el-GR" dirty="0"/>
          </a:p>
        </p:txBody>
      </p:sp>
      <p:sp>
        <p:nvSpPr>
          <p:cNvPr id="5" name="4 - Βέλος προς τα κάτω"/>
          <p:cNvSpPr/>
          <p:nvPr/>
        </p:nvSpPr>
        <p:spPr>
          <a:xfrm>
            <a:off x="4355976" y="4293096"/>
            <a:ext cx="1080120"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8.2 Methodology – Sample - </a:t>
            </a:r>
            <a:r>
              <a:rPr lang="en-US" sz="2800" b="1" i="1" dirty="0">
                <a:solidFill>
                  <a:schemeClr val="accent6">
                    <a:lumMod val="75000"/>
                  </a:schemeClr>
                </a:solidFill>
                <a:latin typeface="Times New Roman" pitchFamily="18" charset="0"/>
                <a:cs typeface="Times New Roman" pitchFamily="18" charset="0"/>
              </a:rPr>
              <a:t>Non-response bias </a:t>
            </a:r>
          </a:p>
          <a:p>
            <a:pPr algn="just">
              <a:buFont typeface="Wingdings" pitchFamily="2" charset="2"/>
              <a:buChar char="ü"/>
            </a:pPr>
            <a:r>
              <a:rPr lang="en-US" sz="2400" dirty="0">
                <a:solidFill>
                  <a:schemeClr val="tx2">
                    <a:lumMod val="75000"/>
                  </a:schemeClr>
                </a:solidFill>
                <a:latin typeface="Times New Roman" pitchFamily="18" charset="0"/>
                <a:cs typeface="Times New Roman" pitchFamily="18" charset="0"/>
              </a:rPr>
              <a:t>The </a:t>
            </a:r>
            <a:r>
              <a:rPr lang="en-US" sz="2400" dirty="0">
                <a:solidFill>
                  <a:schemeClr val="accent6">
                    <a:lumMod val="75000"/>
                  </a:schemeClr>
                </a:solidFill>
                <a:latin typeface="Times New Roman" pitchFamily="18" charset="0"/>
                <a:cs typeface="Times New Roman" pitchFamily="18" charset="0"/>
              </a:rPr>
              <a:t>early and late responding companies </a:t>
            </a:r>
            <a:r>
              <a:rPr lang="en-US" sz="2400" dirty="0">
                <a:solidFill>
                  <a:schemeClr val="tx2">
                    <a:lumMod val="75000"/>
                  </a:schemeClr>
                </a:solidFill>
                <a:latin typeface="Times New Roman" pitchFamily="18" charset="0"/>
                <a:cs typeface="Times New Roman" pitchFamily="18" charset="0"/>
              </a:rPr>
              <a:t>were also compared in terms of the number of their employees (Mann Whitney Test) and the questionnaire items (T-test)</a:t>
            </a:r>
            <a:r>
              <a:rPr lang="en-GB" sz="2400" dirty="0">
                <a:solidFill>
                  <a:schemeClr val="tx2">
                    <a:lumMod val="75000"/>
                  </a:schemeClr>
                </a:solidFill>
                <a:latin typeface="Times New Roman" pitchFamily="18" charset="0"/>
                <a:cs typeface="Times New Roman" pitchFamily="18" charset="0"/>
              </a:rPr>
              <a:t> and no</a:t>
            </a:r>
            <a:r>
              <a:rPr lang="en-US" sz="2400" dirty="0">
                <a:solidFill>
                  <a:schemeClr val="tx2">
                    <a:lumMod val="75000"/>
                  </a:schemeClr>
                </a:solidFill>
                <a:latin typeface="Times New Roman" pitchFamily="18" charset="0"/>
                <a:cs typeface="Times New Roman" pitchFamily="18" charset="0"/>
              </a:rPr>
              <a:t> statistically significant differences were found.</a:t>
            </a:r>
          </a:p>
          <a:p>
            <a:pPr algn="just">
              <a:buFont typeface="Wingdings" pitchFamily="2" charset="2"/>
              <a:buChar char="ü"/>
            </a:pPr>
            <a:r>
              <a:rPr lang="en-US" sz="2400" dirty="0">
                <a:solidFill>
                  <a:schemeClr val="tx2">
                    <a:lumMod val="75000"/>
                  </a:schemeClr>
                </a:solidFill>
                <a:latin typeface="Times New Roman" pitchFamily="18" charset="0"/>
                <a:cs typeface="Times New Roman" pitchFamily="18" charset="0"/>
              </a:rPr>
              <a:t>Several </a:t>
            </a:r>
            <a:r>
              <a:rPr lang="en-US" sz="2400" dirty="0">
                <a:solidFill>
                  <a:schemeClr val="accent6">
                    <a:lumMod val="75000"/>
                  </a:schemeClr>
                </a:solidFill>
                <a:latin typeface="Times New Roman" pitchFamily="18" charset="0"/>
                <a:cs typeface="Times New Roman" pitchFamily="18" charset="0"/>
              </a:rPr>
              <a:t>non-responding companies stated</a:t>
            </a:r>
            <a:r>
              <a:rPr lang="en-US" sz="2400" dirty="0">
                <a:solidFill>
                  <a:schemeClr val="tx2">
                    <a:lumMod val="75000"/>
                  </a:schemeClr>
                </a:solidFill>
                <a:latin typeface="Times New Roman" pitchFamily="18" charset="0"/>
                <a:cs typeface="Times New Roman" pitchFamily="18" charset="0"/>
              </a:rPr>
              <a:t>, when contacted, that the major reason for them not participating in the research study was ‘lack of time’, ‘company policy of not disclosing information’ and the fact that they were ‘not interested’.</a:t>
            </a:r>
            <a:endParaRPr lang="el-GR" sz="2400" dirty="0">
              <a:solidFill>
                <a:schemeClr val="tx2">
                  <a:lumMod val="75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accent1">
                  <a:lumMod val="50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tx2">
                  <a:lumMod val="75000"/>
                </a:schemeClr>
              </a:solidFill>
              <a:latin typeface="Times New Roman" pitchFamily="18" charset="0"/>
              <a:cs typeface="Times New Roman" pitchFamily="18" charset="0"/>
            </a:endParaRPr>
          </a:p>
          <a:p>
            <a:endParaRPr lang="en-US" sz="2600" dirty="0">
              <a:solidFill>
                <a:schemeClr val="tx2">
                  <a:lumMod val="75000"/>
                </a:schemeClr>
              </a:solidFill>
              <a:latin typeface="Times New Roman" pitchFamily="18" charset="0"/>
              <a:cs typeface="Times New Roman" pitchFamily="18" charset="0"/>
            </a:endParaRPr>
          </a:p>
          <a:p>
            <a:r>
              <a:rPr lang="en-US" sz="2600" dirty="0">
                <a:solidFill>
                  <a:schemeClr val="accent6">
                    <a:lumMod val="75000"/>
                  </a:schemeClr>
                </a:solidFill>
                <a:latin typeface="Times New Roman" pitchFamily="18" charset="0"/>
                <a:cs typeface="Times New Roman" pitchFamily="18" charset="0"/>
              </a:rPr>
              <a:t>Non-response bias</a:t>
            </a:r>
            <a:r>
              <a:rPr lang="en-US" sz="2600" dirty="0">
                <a:solidFill>
                  <a:schemeClr val="tx2">
                    <a:lumMod val="75000"/>
                  </a:schemeClr>
                </a:solidFill>
                <a:latin typeface="Times New Roman" pitchFamily="18" charset="0"/>
                <a:cs typeface="Times New Roman" pitchFamily="18" charset="0"/>
              </a:rPr>
              <a:t> is not a cause for concern in this study. </a:t>
            </a:r>
            <a:endParaRPr lang="el-GR" sz="2600" dirty="0">
              <a:solidFill>
                <a:schemeClr val="tx2">
                  <a:lumMod val="75000"/>
                </a:schemeClr>
              </a:solidFill>
              <a:latin typeface="Times New Roman" pitchFamily="18" charset="0"/>
              <a:cs typeface="Times New Roman" pitchFamily="18" charset="0"/>
            </a:endParaRPr>
          </a:p>
          <a:p>
            <a:endParaRPr lang="el-GR" dirty="0"/>
          </a:p>
        </p:txBody>
      </p:sp>
      <p:sp>
        <p:nvSpPr>
          <p:cNvPr id="5" name="4 - Βέλος προς τα κάτω"/>
          <p:cNvSpPr/>
          <p:nvPr/>
        </p:nvSpPr>
        <p:spPr>
          <a:xfrm>
            <a:off x="3851920" y="4221088"/>
            <a:ext cx="1080120"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graphicFrame>
        <p:nvGraphicFramePr>
          <p:cNvPr id="2" name="1 - Διάγραμμα"/>
          <p:cNvGraphicFramePr/>
          <p:nvPr>
            <p:extLst>
              <p:ext uri="{D42A27DB-BD31-4B8C-83A1-F6EECF244321}">
                <p14:modId xmlns:p14="http://schemas.microsoft.com/office/powerpoint/2010/main" val="2371664364"/>
              </p:ext>
            </p:extLst>
          </p:nvPr>
        </p:nvGraphicFramePr>
        <p:xfrm>
          <a:off x="0" y="500042"/>
          <a:ext cx="9144000" cy="63579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121" name="Rectangle 1"/>
          <p:cNvSpPr>
            <a:spLocks noChangeArrowheads="1"/>
          </p:cNvSpPr>
          <p:nvPr/>
        </p:nvSpPr>
        <p:spPr bwMode="auto">
          <a:xfrm>
            <a:off x="0" y="94320"/>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n-GB" sz="2800" b="1" i="1" dirty="0">
                <a:solidFill>
                  <a:schemeClr val="tx2">
                    <a:lumMod val="75000"/>
                  </a:schemeClr>
                </a:solidFill>
                <a:latin typeface="Times New Roman" pitchFamily="18" charset="0"/>
                <a:cs typeface="Times New Roman" pitchFamily="18" charset="0"/>
              </a:rPr>
              <a:t>The main subject of the study in light of the current business environment</a:t>
            </a:r>
            <a:endParaRPr lang="el-GR" sz="2800" b="1" i="1" dirty="0">
              <a:solidFill>
                <a:schemeClr val="tx2">
                  <a:lumMod val="75000"/>
                </a:schemeClr>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8.2 Methodology – Sample - </a:t>
            </a:r>
            <a:r>
              <a:rPr lang="en-US" sz="2800" b="1" i="1" dirty="0">
                <a:solidFill>
                  <a:schemeClr val="accent6">
                    <a:lumMod val="75000"/>
                  </a:schemeClr>
                </a:solidFill>
                <a:latin typeface="Times New Roman" pitchFamily="18" charset="0"/>
                <a:cs typeface="Times New Roman" pitchFamily="18" charset="0"/>
              </a:rPr>
              <a:t>C</a:t>
            </a:r>
            <a:r>
              <a:rPr lang="en-GB" sz="2800" b="1" i="1" dirty="0" err="1">
                <a:solidFill>
                  <a:schemeClr val="accent6">
                    <a:lumMod val="75000"/>
                  </a:schemeClr>
                </a:solidFill>
                <a:latin typeface="Times New Roman" pitchFamily="18" charset="0"/>
                <a:cs typeface="Times New Roman" pitchFamily="18" charset="0"/>
              </a:rPr>
              <a:t>ommon</a:t>
            </a:r>
            <a:r>
              <a:rPr lang="en-GB" sz="2800" b="1" i="1" dirty="0">
                <a:solidFill>
                  <a:schemeClr val="accent6">
                    <a:lumMod val="75000"/>
                  </a:schemeClr>
                </a:solidFill>
                <a:latin typeface="Times New Roman" pitchFamily="18" charset="0"/>
                <a:cs typeface="Times New Roman" pitchFamily="18" charset="0"/>
              </a:rPr>
              <a:t> method variance </a:t>
            </a:r>
            <a:endParaRPr lang="en-US" sz="2800" b="1" i="1" dirty="0">
              <a:solidFill>
                <a:schemeClr val="accent6">
                  <a:lumMod val="75000"/>
                </a:schemeClr>
              </a:solidFill>
              <a:latin typeface="Times New Roman" pitchFamily="18" charset="0"/>
              <a:cs typeface="Times New Roman" pitchFamily="18" charset="0"/>
            </a:endParaRPr>
          </a:p>
          <a:p>
            <a:pPr algn="just">
              <a:spcBef>
                <a:spcPts val="1200"/>
              </a:spcBef>
              <a:spcAft>
                <a:spcPts val="1200"/>
              </a:spcAft>
              <a:buFont typeface="Arial" pitchFamily="34" charset="0"/>
              <a:buChar char="•"/>
            </a:pPr>
            <a:r>
              <a:rPr lang="en-GB" sz="2400" dirty="0">
                <a:solidFill>
                  <a:schemeClr val="tx2">
                    <a:lumMod val="75000"/>
                  </a:schemeClr>
                </a:solidFill>
                <a:latin typeface="Times New Roman" pitchFamily="18" charset="0"/>
                <a:cs typeface="Times New Roman" pitchFamily="18" charset="0"/>
              </a:rPr>
              <a:t>Since the questionnaire was completed by a single respondent from each participating company, the common method variance had to be checked.</a:t>
            </a:r>
          </a:p>
          <a:p>
            <a:pPr algn="just">
              <a:spcBef>
                <a:spcPts val="1200"/>
              </a:spcBef>
              <a:spcAft>
                <a:spcPts val="1200"/>
              </a:spcAft>
              <a:buFont typeface="Arial" pitchFamily="34" charset="0"/>
              <a:buChar char="•"/>
            </a:pPr>
            <a:r>
              <a:rPr lang="en-GB" sz="2400" dirty="0">
                <a:solidFill>
                  <a:schemeClr val="tx2">
                    <a:lumMod val="75000"/>
                  </a:schemeClr>
                </a:solidFill>
                <a:latin typeface="Times New Roman" pitchFamily="18" charset="0"/>
                <a:cs typeface="Times New Roman" pitchFamily="18" charset="0"/>
              </a:rPr>
              <a:t>The </a:t>
            </a:r>
            <a:r>
              <a:rPr lang="en-GB" sz="2400" dirty="0">
                <a:solidFill>
                  <a:schemeClr val="accent6">
                    <a:lumMod val="75000"/>
                  </a:schemeClr>
                </a:solidFill>
                <a:latin typeface="Times New Roman" pitchFamily="18" charset="0"/>
                <a:cs typeface="Times New Roman" pitchFamily="18" charset="0"/>
              </a:rPr>
              <a:t>single-factor test was applied</a:t>
            </a:r>
            <a:r>
              <a:rPr lang="en-US" sz="2400" dirty="0">
                <a:solidFill>
                  <a:schemeClr val="tx2">
                    <a:lumMod val="75000"/>
                  </a:schemeClr>
                </a:solidFill>
                <a:latin typeface="Times New Roman" pitchFamily="18" charset="0"/>
                <a:cs typeface="Times New Roman" pitchFamily="18" charset="0"/>
              </a:rPr>
              <a:t>,</a:t>
            </a:r>
            <a:r>
              <a:rPr lang="en-GB" sz="2400" dirty="0">
                <a:solidFill>
                  <a:schemeClr val="tx2">
                    <a:lumMod val="75000"/>
                  </a:schemeClr>
                </a:solidFill>
                <a:latin typeface="Times New Roman" pitchFamily="18" charset="0"/>
                <a:cs typeface="Times New Roman" pitchFamily="18" charset="0"/>
              </a:rPr>
              <a:t> loading all the questionnaire items into a principal component analysis and forcing them into one latent factor.</a:t>
            </a:r>
            <a:endParaRPr lang="el-GR" sz="2400" dirty="0">
              <a:solidFill>
                <a:schemeClr val="tx2">
                  <a:lumMod val="75000"/>
                </a:schemeClr>
              </a:solidFill>
              <a:latin typeface="Times New Roman" pitchFamily="18" charset="0"/>
              <a:cs typeface="Times New Roman" pitchFamily="18" charset="0"/>
            </a:endParaRPr>
          </a:p>
          <a:p>
            <a:pPr algn="just">
              <a:spcBef>
                <a:spcPts val="1200"/>
              </a:spcBef>
              <a:spcAft>
                <a:spcPts val="1200"/>
              </a:spcAft>
              <a:buFont typeface="Arial" pitchFamily="34" charset="0"/>
              <a:buChar char="•"/>
            </a:pPr>
            <a:r>
              <a:rPr lang="en-GB" sz="2400" dirty="0">
                <a:solidFill>
                  <a:schemeClr val="tx2">
                    <a:lumMod val="75000"/>
                  </a:schemeClr>
                </a:solidFill>
                <a:latin typeface="Times New Roman" pitchFamily="18" charset="0"/>
                <a:cs typeface="Times New Roman" pitchFamily="18" charset="0"/>
              </a:rPr>
              <a:t>This method produced poor results as indicated by the 22 percent of the variance extracted, while many items suffered from poor factor loadings, which fell below 0.5.</a:t>
            </a:r>
          </a:p>
          <a:p>
            <a:pPr algn="just">
              <a:spcBef>
                <a:spcPts val="1200"/>
              </a:spcBef>
              <a:spcAft>
                <a:spcPts val="1200"/>
              </a:spcAft>
            </a:pPr>
            <a:endParaRPr lang="en-GB" sz="2400" dirty="0">
              <a:solidFill>
                <a:schemeClr val="tx2">
                  <a:lumMod val="75000"/>
                </a:schemeClr>
              </a:solidFill>
              <a:latin typeface="Times New Roman" pitchFamily="18" charset="0"/>
              <a:cs typeface="Times New Roman" pitchFamily="18" charset="0"/>
            </a:endParaRPr>
          </a:p>
          <a:p>
            <a:pPr algn="just">
              <a:spcBef>
                <a:spcPts val="1200"/>
              </a:spcBef>
              <a:spcAft>
                <a:spcPts val="1200"/>
              </a:spcAft>
            </a:pPr>
            <a:r>
              <a:rPr lang="en-GB" sz="2400" dirty="0">
                <a:solidFill>
                  <a:schemeClr val="tx2">
                    <a:lumMod val="75000"/>
                  </a:schemeClr>
                </a:solidFill>
                <a:latin typeface="Times New Roman" pitchFamily="18" charset="0"/>
                <a:cs typeface="Times New Roman" pitchFamily="18" charset="0"/>
              </a:rPr>
              <a:t>The </a:t>
            </a:r>
            <a:r>
              <a:rPr lang="en-GB" sz="2400" dirty="0">
                <a:solidFill>
                  <a:schemeClr val="accent6">
                    <a:lumMod val="75000"/>
                  </a:schemeClr>
                </a:solidFill>
                <a:latin typeface="Times New Roman" pitchFamily="18" charset="0"/>
                <a:cs typeface="Times New Roman" pitchFamily="18" charset="0"/>
              </a:rPr>
              <a:t>common method variance </a:t>
            </a:r>
            <a:r>
              <a:rPr lang="en-GB" sz="2400" dirty="0">
                <a:solidFill>
                  <a:schemeClr val="tx2">
                    <a:lumMod val="75000"/>
                  </a:schemeClr>
                </a:solidFill>
                <a:latin typeface="Times New Roman" pitchFamily="18" charset="0"/>
                <a:cs typeface="Times New Roman" pitchFamily="18" charset="0"/>
              </a:rPr>
              <a:t>is not a substantive problem in this study.</a:t>
            </a:r>
            <a:endParaRPr lang="el-GR" sz="2400" dirty="0">
              <a:solidFill>
                <a:schemeClr val="tx2">
                  <a:lumMod val="75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tx2">
                  <a:lumMod val="75000"/>
                </a:schemeClr>
              </a:solidFill>
              <a:latin typeface="Times New Roman" pitchFamily="18" charset="0"/>
              <a:cs typeface="Times New Roman" pitchFamily="18" charset="0"/>
            </a:endParaRPr>
          </a:p>
          <a:p>
            <a:endParaRPr lang="en-US" sz="2600" dirty="0">
              <a:solidFill>
                <a:schemeClr val="tx2">
                  <a:lumMod val="75000"/>
                </a:schemeClr>
              </a:solidFill>
              <a:latin typeface="Times New Roman" pitchFamily="18" charset="0"/>
              <a:cs typeface="Times New Roman" pitchFamily="18" charset="0"/>
            </a:endParaRPr>
          </a:p>
          <a:p>
            <a:endParaRPr lang="el-GR" dirty="0"/>
          </a:p>
        </p:txBody>
      </p:sp>
      <p:sp>
        <p:nvSpPr>
          <p:cNvPr id="5" name="4 - Βέλος προς τα κάτω"/>
          <p:cNvSpPr/>
          <p:nvPr/>
        </p:nvSpPr>
        <p:spPr>
          <a:xfrm>
            <a:off x="4139952" y="4221088"/>
            <a:ext cx="1080120"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8.3 Methodology – </a:t>
            </a:r>
            <a:r>
              <a:rPr lang="en-US" sz="2800" b="1" i="1" dirty="0">
                <a:solidFill>
                  <a:schemeClr val="accent6">
                    <a:lumMod val="75000"/>
                  </a:schemeClr>
                </a:solidFill>
                <a:latin typeface="Times New Roman" pitchFamily="18" charset="0"/>
                <a:cs typeface="Times New Roman" pitchFamily="18" charset="0"/>
              </a:rPr>
              <a:t>Data Analysis</a:t>
            </a:r>
            <a:r>
              <a:rPr lang="en-GB" sz="2800" b="1" i="1" dirty="0">
                <a:solidFill>
                  <a:schemeClr val="accent6">
                    <a:lumMod val="75000"/>
                  </a:schemeClr>
                </a:solidFill>
                <a:latin typeface="Times New Roman" pitchFamily="18" charset="0"/>
                <a:cs typeface="Times New Roman" pitchFamily="18" charset="0"/>
              </a:rPr>
              <a:t> </a:t>
            </a:r>
            <a:endParaRPr lang="en-US" sz="2800" b="1" i="1" dirty="0">
              <a:solidFill>
                <a:schemeClr val="accent6">
                  <a:lumMod val="75000"/>
                </a:schemeClr>
              </a:solidFill>
              <a:latin typeface="Times New Roman" pitchFamily="18" charset="0"/>
              <a:cs typeface="Times New Roman" pitchFamily="18" charset="0"/>
            </a:endParaRPr>
          </a:p>
          <a:p>
            <a:pPr algn="just">
              <a:spcBef>
                <a:spcPts val="1200"/>
              </a:spcBef>
              <a:spcAft>
                <a:spcPts val="1200"/>
              </a:spcAft>
              <a:buFont typeface="Arial" pitchFamily="34" charset="0"/>
              <a:buChar char="•"/>
            </a:pPr>
            <a:r>
              <a:rPr lang="en-US" sz="2400" dirty="0">
                <a:solidFill>
                  <a:schemeClr val="tx2">
                    <a:lumMod val="75000"/>
                  </a:schemeClr>
                </a:solidFill>
                <a:latin typeface="Times New Roman" pitchFamily="18" charset="0"/>
                <a:cs typeface="Times New Roman" pitchFamily="18" charset="0"/>
              </a:rPr>
              <a:t>Given that t</a:t>
            </a:r>
            <a:r>
              <a:rPr lang="el-GR" sz="2400" dirty="0" err="1">
                <a:solidFill>
                  <a:schemeClr val="tx2">
                    <a:lumMod val="75000"/>
                  </a:schemeClr>
                </a:solidFill>
                <a:latin typeface="Times New Roman" pitchFamily="18" charset="0"/>
                <a:cs typeface="Times New Roman" pitchFamily="18" charset="0"/>
              </a:rPr>
              <a:t>he</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number</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of</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the</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responding</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companies</a:t>
            </a:r>
            <a:r>
              <a:rPr lang="el-GR" sz="2400" dirty="0">
                <a:solidFill>
                  <a:schemeClr val="tx2">
                    <a:lumMod val="75000"/>
                  </a:schemeClr>
                </a:solidFill>
                <a:latin typeface="Times New Roman" pitchFamily="18" charset="0"/>
                <a:cs typeface="Times New Roman" pitchFamily="18" charset="0"/>
              </a:rPr>
              <a:t> </a:t>
            </a:r>
            <a:r>
              <a:rPr lang="el-GR" sz="2400" dirty="0">
                <a:solidFill>
                  <a:schemeClr val="accent6">
                    <a:lumMod val="75000"/>
                  </a:schemeClr>
                </a:solidFill>
                <a:latin typeface="Times New Roman" pitchFamily="18" charset="0"/>
                <a:cs typeface="Times New Roman" pitchFamily="18" charset="0"/>
              </a:rPr>
              <a:t>(433) </a:t>
            </a:r>
            <a:r>
              <a:rPr lang="el-GR" sz="2400" dirty="0" err="1">
                <a:solidFill>
                  <a:schemeClr val="accent6">
                    <a:lumMod val="75000"/>
                  </a:schemeClr>
                </a:solidFill>
                <a:latin typeface="Times New Roman" pitchFamily="18" charset="0"/>
                <a:cs typeface="Times New Roman" pitchFamily="18" charset="0"/>
              </a:rPr>
              <a:t>is</a:t>
            </a:r>
            <a:r>
              <a:rPr lang="el-GR" sz="2400" dirty="0">
                <a:solidFill>
                  <a:schemeClr val="accent6">
                    <a:lumMod val="75000"/>
                  </a:schemeClr>
                </a:solidFill>
                <a:latin typeface="Times New Roman" pitchFamily="18" charset="0"/>
                <a:cs typeface="Times New Roman" pitchFamily="18" charset="0"/>
              </a:rPr>
              <a:t> </a:t>
            </a:r>
            <a:r>
              <a:rPr lang="el-GR" sz="2400" dirty="0" err="1">
                <a:solidFill>
                  <a:schemeClr val="accent6">
                    <a:lumMod val="75000"/>
                  </a:schemeClr>
                </a:solidFill>
                <a:latin typeface="Times New Roman" pitchFamily="18" charset="0"/>
                <a:cs typeface="Times New Roman" pitchFamily="18" charset="0"/>
              </a:rPr>
              <a:t>deemed</a:t>
            </a:r>
            <a:r>
              <a:rPr lang="el-GR" sz="2400" dirty="0">
                <a:solidFill>
                  <a:schemeClr val="accent6">
                    <a:lumMod val="75000"/>
                  </a:schemeClr>
                </a:solidFill>
                <a:latin typeface="Times New Roman" pitchFamily="18" charset="0"/>
                <a:cs typeface="Times New Roman" pitchFamily="18" charset="0"/>
              </a:rPr>
              <a:t> </a:t>
            </a:r>
            <a:r>
              <a:rPr lang="el-GR" sz="2400" dirty="0" err="1">
                <a:solidFill>
                  <a:schemeClr val="accent6">
                    <a:lumMod val="75000"/>
                  </a:schemeClr>
                </a:solidFill>
                <a:latin typeface="Times New Roman" pitchFamily="18" charset="0"/>
                <a:cs typeface="Times New Roman" pitchFamily="18" charset="0"/>
              </a:rPr>
              <a:t>large</a:t>
            </a:r>
            <a:r>
              <a:rPr lang="el-GR" sz="2400" dirty="0">
                <a:solidFill>
                  <a:schemeClr val="accent6">
                    <a:lumMod val="75000"/>
                  </a:schemeClr>
                </a:solidFill>
                <a:latin typeface="Times New Roman" pitchFamily="18" charset="0"/>
                <a:cs typeface="Times New Roman" pitchFamily="18" charset="0"/>
              </a:rPr>
              <a:t> </a:t>
            </a:r>
            <a:r>
              <a:rPr lang="el-GR" sz="2400" dirty="0" err="1">
                <a:solidFill>
                  <a:schemeClr val="accent6">
                    <a:lumMod val="75000"/>
                  </a:schemeClr>
                </a:solidFill>
                <a:latin typeface="Times New Roman" pitchFamily="18" charset="0"/>
                <a:cs typeface="Times New Roman" pitchFamily="18" charset="0"/>
              </a:rPr>
              <a:t>enough</a:t>
            </a:r>
            <a:r>
              <a:rPr lang="el-GR" sz="2400" dirty="0">
                <a:solidFill>
                  <a:schemeClr val="accent6">
                    <a:lumMod val="75000"/>
                  </a:schemeClr>
                </a:solidFill>
                <a:latin typeface="Times New Roman" pitchFamily="18" charset="0"/>
                <a:cs typeface="Times New Roman" pitchFamily="18" charset="0"/>
              </a:rPr>
              <a:t> </a:t>
            </a:r>
            <a:r>
              <a:rPr lang="el-GR" sz="2400" dirty="0" err="1">
                <a:solidFill>
                  <a:schemeClr val="accent6">
                    <a:lumMod val="75000"/>
                  </a:schemeClr>
                </a:solidFill>
                <a:latin typeface="Times New Roman" pitchFamily="18" charset="0"/>
                <a:cs typeface="Times New Roman" pitchFamily="18" charset="0"/>
              </a:rPr>
              <a:t>for</a:t>
            </a:r>
            <a:r>
              <a:rPr lang="el-GR" sz="2400" dirty="0">
                <a:solidFill>
                  <a:schemeClr val="accent6">
                    <a:lumMod val="75000"/>
                  </a:schemeClr>
                </a:solidFill>
                <a:latin typeface="Times New Roman" pitchFamily="18" charset="0"/>
                <a:cs typeface="Times New Roman" pitchFamily="18" charset="0"/>
              </a:rPr>
              <a:t> </a:t>
            </a:r>
            <a:r>
              <a:rPr lang="el-GR" sz="2400" dirty="0" err="1">
                <a:solidFill>
                  <a:schemeClr val="accent6">
                    <a:lumMod val="75000"/>
                  </a:schemeClr>
                </a:solidFill>
                <a:latin typeface="Times New Roman" pitchFamily="18" charset="0"/>
                <a:cs typeface="Times New Roman" pitchFamily="18" charset="0"/>
              </a:rPr>
              <a:t>multivariate</a:t>
            </a:r>
            <a:r>
              <a:rPr lang="el-GR" sz="2400" dirty="0">
                <a:solidFill>
                  <a:schemeClr val="accent6">
                    <a:lumMod val="75000"/>
                  </a:schemeClr>
                </a:solidFill>
                <a:latin typeface="Times New Roman" pitchFamily="18" charset="0"/>
                <a:cs typeface="Times New Roman" pitchFamily="18" charset="0"/>
              </a:rPr>
              <a:t> </a:t>
            </a:r>
            <a:r>
              <a:rPr lang="el-GR" sz="2400" dirty="0" err="1">
                <a:solidFill>
                  <a:schemeClr val="accent6">
                    <a:lumMod val="75000"/>
                  </a:schemeClr>
                </a:solidFill>
                <a:latin typeface="Times New Roman" pitchFamily="18" charset="0"/>
                <a:cs typeface="Times New Roman" pitchFamily="18" charset="0"/>
              </a:rPr>
              <a:t>data</a:t>
            </a:r>
            <a:r>
              <a:rPr lang="el-GR" sz="2400" dirty="0">
                <a:solidFill>
                  <a:schemeClr val="accent6">
                    <a:lumMod val="75000"/>
                  </a:schemeClr>
                </a:solidFill>
                <a:latin typeface="Times New Roman" pitchFamily="18" charset="0"/>
                <a:cs typeface="Times New Roman" pitchFamily="18" charset="0"/>
              </a:rPr>
              <a:t> </a:t>
            </a:r>
            <a:r>
              <a:rPr lang="el-GR" sz="2400" dirty="0" err="1">
                <a:solidFill>
                  <a:schemeClr val="accent6">
                    <a:lumMod val="75000"/>
                  </a:schemeClr>
                </a:solidFill>
                <a:latin typeface="Times New Roman" pitchFamily="18" charset="0"/>
                <a:cs typeface="Times New Roman" pitchFamily="18" charset="0"/>
              </a:rPr>
              <a:t>analysis</a:t>
            </a:r>
            <a:r>
              <a:rPr lang="en-US" sz="2400" dirty="0">
                <a:solidFill>
                  <a:schemeClr val="accent6">
                    <a:lumMod val="75000"/>
                  </a:schemeClr>
                </a:solidFill>
                <a:latin typeface="Times New Roman" pitchFamily="18" charset="0"/>
                <a:cs typeface="Times New Roman" pitchFamily="18" charset="0"/>
              </a:rPr>
              <a:t>,</a:t>
            </a:r>
            <a:r>
              <a:rPr lang="el-GR" sz="2400" dirty="0">
                <a:solidFill>
                  <a:schemeClr val="accent6">
                    <a:lumMod val="75000"/>
                  </a:schemeClr>
                </a:solidFill>
                <a:latin typeface="Times New Roman" pitchFamily="18" charset="0"/>
                <a:cs typeface="Times New Roman" pitchFamily="18" charset="0"/>
              </a:rPr>
              <a:t> </a:t>
            </a:r>
            <a:endParaRPr lang="en-US" sz="2400" dirty="0">
              <a:solidFill>
                <a:schemeClr val="accent6">
                  <a:lumMod val="75000"/>
                </a:schemeClr>
              </a:solidFill>
              <a:latin typeface="Times New Roman" pitchFamily="18" charset="0"/>
              <a:cs typeface="Times New Roman" pitchFamily="18" charset="0"/>
            </a:endParaRPr>
          </a:p>
          <a:p>
            <a:pPr algn="just">
              <a:spcBef>
                <a:spcPts val="1200"/>
              </a:spcBef>
              <a:spcAft>
                <a:spcPts val="1200"/>
              </a:spcAft>
              <a:buFont typeface="Arial" pitchFamily="34" charset="0"/>
              <a:buChar char="•"/>
            </a:pPr>
            <a:r>
              <a:rPr lang="el-GR" sz="2400" dirty="0">
                <a:solidFill>
                  <a:schemeClr val="accent6">
                    <a:lumMod val="75000"/>
                  </a:schemeClr>
                </a:solidFill>
                <a:latin typeface="Times New Roman" pitchFamily="18" charset="0"/>
                <a:cs typeface="Times New Roman" pitchFamily="18" charset="0"/>
              </a:rPr>
              <a:t>EFA</a:t>
            </a:r>
            <a:r>
              <a:rPr lang="el-GR" sz="2400" dirty="0">
                <a:solidFill>
                  <a:schemeClr val="tx2">
                    <a:lumMod val="75000"/>
                  </a:schemeClr>
                </a:solidFill>
                <a:latin typeface="Times New Roman" pitchFamily="18" charset="0"/>
                <a:cs typeface="Times New Roman" pitchFamily="18" charset="0"/>
              </a:rPr>
              <a:t> </a:t>
            </a:r>
            <a:r>
              <a:rPr lang="en-US" sz="2400" dirty="0" err="1">
                <a:solidFill>
                  <a:schemeClr val="tx2">
                    <a:lumMod val="75000"/>
                  </a:schemeClr>
                </a:solidFill>
                <a:latin typeface="Times New Roman" pitchFamily="18" charset="0"/>
                <a:cs typeface="Times New Roman" pitchFamily="18" charset="0"/>
              </a:rPr>
              <a:t>i</a:t>
            </a:r>
            <a:r>
              <a:rPr lang="el-GR" sz="2400" dirty="0">
                <a:solidFill>
                  <a:schemeClr val="tx2">
                    <a:lumMod val="75000"/>
                  </a:schemeClr>
                </a:solidFill>
                <a:latin typeface="Times New Roman" pitchFamily="18" charset="0"/>
                <a:cs typeface="Times New Roman" pitchFamily="18" charset="0"/>
              </a:rPr>
              <a:t>s </a:t>
            </a:r>
            <a:r>
              <a:rPr lang="en-US" sz="2400" dirty="0">
                <a:solidFill>
                  <a:schemeClr val="tx2">
                    <a:lumMod val="75000"/>
                  </a:schemeClr>
                </a:solidFill>
                <a:latin typeface="Times New Roman" pitchFamily="18" charset="0"/>
                <a:cs typeface="Times New Roman" pitchFamily="18" charset="0"/>
              </a:rPr>
              <a:t>applied to reduce the initial set of the variables to a more manageable set of scales and to extract the latent factors.</a:t>
            </a:r>
          </a:p>
          <a:p>
            <a:pPr algn="just">
              <a:spcBef>
                <a:spcPts val="1200"/>
              </a:spcBef>
              <a:spcAft>
                <a:spcPts val="1200"/>
              </a:spcAft>
              <a:buFont typeface="Arial" pitchFamily="34" charset="0"/>
              <a:buChar char="•"/>
            </a:pPr>
            <a:r>
              <a:rPr lang="el-GR" sz="2400" dirty="0">
                <a:solidFill>
                  <a:schemeClr val="accent6">
                    <a:lumMod val="75000"/>
                  </a:schemeClr>
                </a:solidFill>
                <a:latin typeface="Times New Roman" pitchFamily="18" charset="0"/>
                <a:cs typeface="Times New Roman" pitchFamily="18" charset="0"/>
              </a:rPr>
              <a:t>CFA</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is</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applied</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to</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refine</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the</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resulting</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scales</a:t>
            </a:r>
            <a:r>
              <a:rPr lang="el-GR" sz="2400" dirty="0">
                <a:solidFill>
                  <a:schemeClr val="tx2">
                    <a:lumMod val="75000"/>
                  </a:schemeClr>
                </a:solidFill>
                <a:latin typeface="Times New Roman" pitchFamily="18" charset="0"/>
                <a:cs typeface="Times New Roman" pitchFamily="18" charset="0"/>
              </a:rPr>
              <a:t> </a:t>
            </a:r>
            <a:r>
              <a:rPr lang="el-GR" sz="2400" dirty="0" err="1">
                <a:solidFill>
                  <a:schemeClr val="tx2">
                    <a:lumMod val="75000"/>
                  </a:schemeClr>
                </a:solidFill>
                <a:latin typeface="Times New Roman" pitchFamily="18" charset="0"/>
                <a:cs typeface="Times New Roman" pitchFamily="18" charset="0"/>
              </a:rPr>
              <a:t>in</a:t>
            </a:r>
            <a:r>
              <a:rPr lang="el-GR" sz="2400" dirty="0">
                <a:solidFill>
                  <a:schemeClr val="tx2">
                    <a:lumMod val="75000"/>
                  </a:schemeClr>
                </a:solidFill>
                <a:latin typeface="Times New Roman" pitchFamily="18" charset="0"/>
                <a:cs typeface="Times New Roman" pitchFamily="18" charset="0"/>
              </a:rPr>
              <a:t> EFA</a:t>
            </a:r>
            <a:r>
              <a:rPr lang="en-US" sz="2400" dirty="0">
                <a:solidFill>
                  <a:schemeClr val="tx2">
                    <a:lumMod val="75000"/>
                  </a:schemeClr>
                </a:solidFill>
                <a:latin typeface="Times New Roman" pitchFamily="18" charset="0"/>
                <a:cs typeface="Times New Roman" pitchFamily="18" charset="0"/>
              </a:rPr>
              <a:t>.</a:t>
            </a:r>
          </a:p>
          <a:p>
            <a:pPr algn="just">
              <a:spcBef>
                <a:spcPts val="1200"/>
              </a:spcBef>
              <a:spcAft>
                <a:spcPts val="1200"/>
              </a:spcAft>
              <a:buFont typeface="Arial" pitchFamily="34" charset="0"/>
              <a:buChar char="•"/>
            </a:pPr>
            <a:r>
              <a:rPr lang="en-US" sz="2400" dirty="0">
                <a:solidFill>
                  <a:schemeClr val="tx2">
                    <a:lumMod val="75000"/>
                  </a:schemeClr>
                </a:solidFill>
                <a:latin typeface="Times New Roman" pitchFamily="18" charset="0"/>
                <a:cs typeface="Times New Roman" pitchFamily="18" charset="0"/>
              </a:rPr>
              <a:t>A series of tests are also performed through EFA and CFA to determine whether the latent factors developed in this study have sound psychometric properties.</a:t>
            </a:r>
          </a:p>
          <a:p>
            <a:pPr algn="just">
              <a:spcBef>
                <a:spcPts val="1200"/>
              </a:spcBef>
              <a:spcAft>
                <a:spcPts val="1200"/>
              </a:spcAft>
              <a:buFont typeface="Arial" pitchFamily="34" charset="0"/>
              <a:buChar char="•"/>
            </a:pPr>
            <a:r>
              <a:rPr lang="en-US" sz="2400" dirty="0">
                <a:solidFill>
                  <a:schemeClr val="tx2">
                    <a:lumMod val="75000"/>
                  </a:schemeClr>
                </a:solidFill>
                <a:latin typeface="Times New Roman" pitchFamily="18" charset="0"/>
                <a:cs typeface="Times New Roman" pitchFamily="18" charset="0"/>
              </a:rPr>
              <a:t>These tests concern </a:t>
            </a:r>
            <a:r>
              <a:rPr lang="en-US" sz="2400" dirty="0" err="1">
                <a:solidFill>
                  <a:schemeClr val="accent6">
                    <a:lumMod val="75000"/>
                  </a:schemeClr>
                </a:solidFill>
                <a:latin typeface="Times New Roman" pitchFamily="18" charset="0"/>
                <a:cs typeface="Times New Roman" pitchFamily="18" charset="0"/>
              </a:rPr>
              <a:t>unidimensionality</a:t>
            </a:r>
            <a:r>
              <a:rPr lang="en-US" sz="2400" dirty="0">
                <a:solidFill>
                  <a:schemeClr val="accent6">
                    <a:lumMod val="75000"/>
                  </a:schemeClr>
                </a:solidFill>
                <a:latin typeface="Times New Roman" pitchFamily="18" charset="0"/>
                <a:cs typeface="Times New Roman" pitchFamily="18" charset="0"/>
              </a:rPr>
              <a:t>, </a:t>
            </a:r>
            <a:r>
              <a:rPr lang="en-US" sz="2400" dirty="0" err="1">
                <a:solidFill>
                  <a:schemeClr val="accent6">
                    <a:lumMod val="75000"/>
                  </a:schemeClr>
                </a:solidFill>
                <a:latin typeface="Times New Roman" pitchFamily="18" charset="0"/>
                <a:cs typeface="Times New Roman" pitchFamily="18" charset="0"/>
              </a:rPr>
              <a:t>multicollinearity</a:t>
            </a:r>
            <a:r>
              <a:rPr lang="en-US" sz="2400" dirty="0">
                <a:solidFill>
                  <a:schemeClr val="accent6">
                    <a:lumMod val="75000"/>
                  </a:schemeClr>
                </a:solidFill>
                <a:latin typeface="Times New Roman" pitchFamily="18" charset="0"/>
                <a:cs typeface="Times New Roman" pitchFamily="18" charset="0"/>
              </a:rPr>
              <a:t>, reliability, convergent validity, </a:t>
            </a:r>
            <a:r>
              <a:rPr lang="en-US" sz="2400" dirty="0" err="1">
                <a:solidFill>
                  <a:schemeClr val="accent6">
                    <a:lumMod val="75000"/>
                  </a:schemeClr>
                </a:solidFill>
                <a:latin typeface="Times New Roman" pitchFamily="18" charset="0"/>
                <a:cs typeface="Times New Roman" pitchFamily="18" charset="0"/>
              </a:rPr>
              <a:t>discriminant</a:t>
            </a:r>
            <a:r>
              <a:rPr lang="en-US" sz="2400" dirty="0">
                <a:solidFill>
                  <a:schemeClr val="accent6">
                    <a:lumMod val="75000"/>
                  </a:schemeClr>
                </a:solidFill>
                <a:latin typeface="Times New Roman" pitchFamily="18" charset="0"/>
                <a:cs typeface="Times New Roman" pitchFamily="18" charset="0"/>
              </a:rPr>
              <a:t> validity and </a:t>
            </a:r>
            <a:r>
              <a:rPr lang="en-US" sz="2400" dirty="0" err="1">
                <a:solidFill>
                  <a:schemeClr val="accent6">
                    <a:lumMod val="75000"/>
                  </a:schemeClr>
                </a:solidFill>
                <a:latin typeface="Times New Roman" pitchFamily="18" charset="0"/>
                <a:cs typeface="Times New Roman" pitchFamily="18" charset="0"/>
              </a:rPr>
              <a:t>nomological</a:t>
            </a:r>
            <a:r>
              <a:rPr lang="en-US" sz="2400" dirty="0">
                <a:solidFill>
                  <a:schemeClr val="accent6">
                    <a:lumMod val="75000"/>
                  </a:schemeClr>
                </a:solidFill>
                <a:latin typeface="Times New Roman" pitchFamily="18" charset="0"/>
                <a:cs typeface="Times New Roman" pitchFamily="18" charset="0"/>
              </a:rPr>
              <a:t> va</a:t>
            </a:r>
            <a:r>
              <a:rPr lang="en-US" sz="2400" dirty="0">
                <a:solidFill>
                  <a:schemeClr val="tx2">
                    <a:lumMod val="75000"/>
                  </a:schemeClr>
                </a:solidFill>
                <a:latin typeface="Times New Roman" pitchFamily="18" charset="0"/>
                <a:cs typeface="Times New Roman" pitchFamily="18" charset="0"/>
              </a:rPr>
              <a:t>lidity. </a:t>
            </a:r>
          </a:p>
          <a:p>
            <a:pPr algn="just">
              <a:spcBef>
                <a:spcPts val="1200"/>
              </a:spcBef>
              <a:spcAft>
                <a:spcPts val="1200"/>
              </a:spcAft>
              <a:buFont typeface="Arial" pitchFamily="34" charset="0"/>
              <a:buChar char="•"/>
            </a:pPr>
            <a:r>
              <a:rPr lang="el-GR" sz="2400" dirty="0">
                <a:solidFill>
                  <a:schemeClr val="tx2">
                    <a:lumMod val="75000"/>
                  </a:schemeClr>
                </a:solidFill>
                <a:latin typeface="Times New Roman" pitchFamily="18" charset="0"/>
                <a:cs typeface="Times New Roman" pitchFamily="18" charset="0"/>
              </a:rPr>
              <a:t>Τ</a:t>
            </a:r>
            <a:r>
              <a:rPr lang="en-US" sz="2400" dirty="0">
                <a:solidFill>
                  <a:schemeClr val="tx2">
                    <a:lumMod val="75000"/>
                  </a:schemeClr>
                </a:solidFill>
                <a:latin typeface="Times New Roman" pitchFamily="18" charset="0"/>
                <a:cs typeface="Times New Roman" pitchFamily="18" charset="0"/>
              </a:rPr>
              <a:t>he relationships between the latent factors are determined through </a:t>
            </a:r>
            <a:r>
              <a:rPr lang="en-US" sz="2400" dirty="0">
                <a:solidFill>
                  <a:schemeClr val="accent6">
                    <a:lumMod val="75000"/>
                  </a:schemeClr>
                </a:solidFill>
                <a:latin typeface="Times New Roman" pitchFamily="18" charset="0"/>
                <a:cs typeface="Times New Roman" pitchFamily="18" charset="0"/>
              </a:rPr>
              <a:t>Structural Equation Modeling (SEM).</a:t>
            </a:r>
            <a:endParaRPr lang="el-GR" sz="2400" dirty="0">
              <a:solidFill>
                <a:schemeClr val="accent6">
                  <a:lumMod val="75000"/>
                </a:schemeClr>
              </a:solidFill>
              <a:latin typeface="Times New Roman" pitchFamily="18" charset="0"/>
              <a:cs typeface="Times New Roman" pitchFamily="18" charset="0"/>
            </a:endParaRPr>
          </a:p>
          <a:p>
            <a:pPr algn="just">
              <a:spcBef>
                <a:spcPts val="1200"/>
              </a:spcBef>
              <a:spcAft>
                <a:spcPts val="1200"/>
              </a:spcAft>
              <a:buFont typeface="Arial" pitchFamily="34" charset="0"/>
              <a:buChar char="•"/>
            </a:pPr>
            <a:endParaRPr lang="el-GR" sz="2400" dirty="0">
              <a:solidFill>
                <a:schemeClr val="tx2">
                  <a:lumMod val="75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tx2">
                  <a:lumMod val="75000"/>
                </a:schemeClr>
              </a:solidFill>
              <a:latin typeface="Times New Roman" pitchFamily="18" charset="0"/>
              <a:cs typeface="Times New Roman" pitchFamily="18" charset="0"/>
            </a:endParaRPr>
          </a:p>
          <a:p>
            <a:endParaRPr lang="en-US" sz="2600" dirty="0">
              <a:solidFill>
                <a:schemeClr val="tx2">
                  <a:lumMod val="75000"/>
                </a:schemeClr>
              </a:solidFill>
              <a:latin typeface="Times New Roman" pitchFamily="18" charset="0"/>
              <a:cs typeface="Times New Roman" pitchFamily="18" charset="0"/>
            </a:endParaRP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9. Results</a:t>
            </a:r>
            <a:endParaRPr lang="el-GR" sz="2800" b="1" i="1" dirty="0">
              <a:solidFill>
                <a:schemeClr val="tx2">
                  <a:lumMod val="75000"/>
                </a:schemeClr>
              </a:solidFill>
              <a:latin typeface="Times New Roman" pitchFamily="18" charset="0"/>
              <a:cs typeface="Times New Roman" pitchFamily="18" charset="0"/>
            </a:endParaRPr>
          </a:p>
          <a:p>
            <a:pPr algn="just"/>
            <a:r>
              <a:rPr lang="en-US" sz="2400" b="1" i="1" dirty="0">
                <a:solidFill>
                  <a:schemeClr val="tx2">
                    <a:lumMod val="75000"/>
                  </a:schemeClr>
                </a:solidFill>
                <a:latin typeface="Times New Roman" pitchFamily="18" charset="0"/>
                <a:cs typeface="Times New Roman" pitchFamily="18" charset="0"/>
              </a:rPr>
              <a:t>9.</a:t>
            </a:r>
            <a:r>
              <a:rPr lang="el-GR" sz="2400" b="1" i="1" dirty="0">
                <a:solidFill>
                  <a:schemeClr val="tx2">
                    <a:lumMod val="75000"/>
                  </a:schemeClr>
                </a:solidFill>
                <a:latin typeface="Times New Roman" pitchFamily="18" charset="0"/>
                <a:cs typeface="Times New Roman" pitchFamily="18" charset="0"/>
              </a:rPr>
              <a:t>1 </a:t>
            </a:r>
            <a:r>
              <a:rPr lang="en-US" sz="2400" b="1" i="1" dirty="0">
                <a:solidFill>
                  <a:schemeClr val="accent6">
                    <a:lumMod val="75000"/>
                  </a:schemeClr>
                </a:solidFill>
                <a:latin typeface="Times New Roman" pitchFamily="18" charset="0"/>
                <a:cs typeface="Times New Roman" pitchFamily="18" charset="0"/>
              </a:rPr>
              <a:t>Exploratory Factor Analysis (EFA)</a:t>
            </a:r>
            <a:endParaRPr lang="el-GR" sz="2400" b="1" i="1" dirty="0">
              <a:solidFill>
                <a:schemeClr val="accent6">
                  <a:lumMod val="75000"/>
                </a:schemeClr>
              </a:solidFill>
              <a:latin typeface="Times New Roman" pitchFamily="18" charset="0"/>
              <a:cs typeface="Times New Roman" pitchFamily="18" charset="0"/>
            </a:endParaRPr>
          </a:p>
          <a:p>
            <a:pPr algn="just"/>
            <a:r>
              <a:rPr lang="en-GB" sz="2400" dirty="0">
                <a:solidFill>
                  <a:schemeClr val="tx2">
                    <a:lumMod val="75000"/>
                  </a:schemeClr>
                </a:solidFill>
                <a:latin typeface="Times New Roman" pitchFamily="18" charset="0"/>
                <a:cs typeface="Times New Roman" pitchFamily="18" charset="0"/>
              </a:rPr>
              <a:t>Items identified in the literature are used as measured variables of an </a:t>
            </a:r>
            <a:r>
              <a:rPr lang="en-US" sz="2400" dirty="0">
                <a:solidFill>
                  <a:schemeClr val="tx2">
                    <a:lumMod val="75000"/>
                  </a:schemeClr>
                </a:solidFill>
                <a:latin typeface="Times New Roman" pitchFamily="18" charset="0"/>
                <a:cs typeface="Times New Roman" pitchFamily="18" charset="0"/>
              </a:rPr>
              <a:t>EFA</a:t>
            </a:r>
            <a:r>
              <a:rPr lang="en-GB" sz="2400" dirty="0">
                <a:solidFill>
                  <a:schemeClr val="tx2">
                    <a:lumMod val="75000"/>
                  </a:schemeClr>
                </a:solidFill>
                <a:latin typeface="Times New Roman" pitchFamily="18" charset="0"/>
                <a:cs typeface="Times New Roman" pitchFamily="18" charset="0"/>
              </a:rPr>
              <a:t>. </a:t>
            </a:r>
          </a:p>
          <a:p>
            <a:pPr algn="just"/>
            <a:r>
              <a:rPr lang="en-GB" sz="2400" dirty="0">
                <a:solidFill>
                  <a:schemeClr val="tx2">
                    <a:lumMod val="75000"/>
                  </a:schemeClr>
                </a:solidFill>
                <a:latin typeface="Times New Roman" pitchFamily="18" charset="0"/>
                <a:cs typeface="Times New Roman" pitchFamily="18" charset="0"/>
              </a:rPr>
              <a:t>The result is the establishment of five latent factors (Kaiser-Meyer-</a:t>
            </a:r>
            <a:r>
              <a:rPr lang="en-GB" sz="2400" dirty="0" err="1">
                <a:solidFill>
                  <a:schemeClr val="tx2">
                    <a:lumMod val="75000"/>
                  </a:schemeClr>
                </a:solidFill>
                <a:latin typeface="Times New Roman" pitchFamily="18" charset="0"/>
                <a:cs typeface="Times New Roman" pitchFamily="18" charset="0"/>
              </a:rPr>
              <a:t>Olkin</a:t>
            </a:r>
            <a:r>
              <a:rPr lang="en-GB" sz="2400" dirty="0">
                <a:solidFill>
                  <a:schemeClr val="tx2">
                    <a:lumMod val="75000"/>
                  </a:schemeClr>
                </a:solidFill>
                <a:latin typeface="Times New Roman" pitchFamily="18" charset="0"/>
                <a:cs typeface="Times New Roman" pitchFamily="18" charset="0"/>
              </a:rPr>
              <a:t> = 0.917, Bartlett’s test of </a:t>
            </a:r>
            <a:r>
              <a:rPr lang="en-GB" sz="2400" dirty="0" err="1">
                <a:solidFill>
                  <a:schemeClr val="tx2">
                    <a:lumMod val="75000"/>
                  </a:schemeClr>
                </a:solidFill>
                <a:latin typeface="Times New Roman" pitchFamily="18" charset="0"/>
                <a:cs typeface="Times New Roman" pitchFamily="18" charset="0"/>
              </a:rPr>
              <a:t>Sphericity</a:t>
            </a:r>
            <a:r>
              <a:rPr lang="en-GB" sz="2400" dirty="0">
                <a:solidFill>
                  <a:schemeClr val="tx2">
                    <a:lumMod val="75000"/>
                  </a:schemeClr>
                </a:solidFill>
                <a:latin typeface="Times New Roman" pitchFamily="18" charset="0"/>
                <a:cs typeface="Times New Roman" pitchFamily="18" charset="0"/>
              </a:rPr>
              <a:t> = </a:t>
            </a:r>
            <a:r>
              <a:rPr lang="en-US" sz="2400" dirty="0">
                <a:solidFill>
                  <a:schemeClr val="tx2">
                    <a:lumMod val="75000"/>
                  </a:schemeClr>
                </a:solidFill>
                <a:latin typeface="Times New Roman" pitchFamily="18" charset="0"/>
                <a:cs typeface="Times New Roman" pitchFamily="18" charset="0"/>
              </a:rPr>
              <a:t>4995.923</a:t>
            </a:r>
            <a:r>
              <a:rPr lang="en-GB" sz="2400" dirty="0">
                <a:solidFill>
                  <a:schemeClr val="tx2">
                    <a:lumMod val="75000"/>
                  </a:schemeClr>
                </a:solidFill>
                <a:latin typeface="Times New Roman" pitchFamily="18" charset="0"/>
                <a:cs typeface="Times New Roman" pitchFamily="18" charset="0"/>
              </a:rPr>
              <a:t>, p = 0.00, </a:t>
            </a:r>
            <a:r>
              <a:rPr lang="en-GB" sz="2400" dirty="0" err="1">
                <a:solidFill>
                  <a:schemeClr val="tx2">
                    <a:lumMod val="75000"/>
                  </a:schemeClr>
                </a:solidFill>
                <a:latin typeface="Times New Roman" pitchFamily="18" charset="0"/>
                <a:cs typeface="Times New Roman" pitchFamily="18" charset="0"/>
              </a:rPr>
              <a:t>eigenvalue</a:t>
            </a:r>
            <a:r>
              <a:rPr lang="en-GB" sz="2400" dirty="0">
                <a:solidFill>
                  <a:schemeClr val="tx2">
                    <a:lumMod val="75000"/>
                  </a:schemeClr>
                </a:solidFill>
                <a:latin typeface="Times New Roman" pitchFamily="18" charset="0"/>
                <a:cs typeface="Times New Roman" pitchFamily="18" charset="0"/>
              </a:rPr>
              <a:t> &gt; 1, Measures of Sampling Adequacy &gt; 0.80, factor loadings &gt; 0.632, </a:t>
            </a:r>
            <a:r>
              <a:rPr lang="en-US" sz="2400" dirty="0">
                <a:solidFill>
                  <a:schemeClr val="tx2">
                    <a:lumMod val="75000"/>
                  </a:schemeClr>
                </a:solidFill>
                <a:latin typeface="Times New Roman" pitchFamily="18" charset="0"/>
                <a:cs typeface="Times New Roman" pitchFamily="18" charset="0"/>
              </a:rPr>
              <a:t>Cumulative Variance = 70.5%).</a:t>
            </a:r>
            <a:r>
              <a:rPr lang="en-GB" sz="2400" dirty="0">
                <a:solidFill>
                  <a:schemeClr val="tx2">
                    <a:lumMod val="75000"/>
                  </a:schemeClr>
                </a:solidFill>
                <a:latin typeface="Times New Roman" pitchFamily="18" charset="0"/>
                <a:cs typeface="Times New Roman" pitchFamily="18" charset="0"/>
              </a:rPr>
              <a:t> </a:t>
            </a:r>
          </a:p>
          <a:p>
            <a:pPr algn="just"/>
            <a:r>
              <a:rPr lang="en-GB" sz="2400" dirty="0">
                <a:solidFill>
                  <a:schemeClr val="tx2">
                    <a:lumMod val="75000"/>
                  </a:schemeClr>
                </a:solidFill>
                <a:latin typeface="Times New Roman" pitchFamily="18" charset="0"/>
                <a:cs typeface="Times New Roman" pitchFamily="18" charset="0"/>
              </a:rPr>
              <a:t>The </a:t>
            </a:r>
            <a:r>
              <a:rPr lang="en-GB" sz="2400" dirty="0">
                <a:solidFill>
                  <a:schemeClr val="accent6">
                    <a:lumMod val="75000"/>
                  </a:schemeClr>
                </a:solidFill>
                <a:latin typeface="Times New Roman" pitchFamily="18" charset="0"/>
                <a:cs typeface="Times New Roman" pitchFamily="18" charset="0"/>
              </a:rPr>
              <a:t>extracted latent </a:t>
            </a:r>
            <a:r>
              <a:rPr lang="en-US" sz="2400" dirty="0">
                <a:solidFill>
                  <a:schemeClr val="accent6">
                    <a:lumMod val="75000"/>
                  </a:schemeClr>
                </a:solidFill>
                <a:latin typeface="Times New Roman" pitchFamily="18" charset="0"/>
                <a:cs typeface="Times New Roman" pitchFamily="18" charset="0"/>
              </a:rPr>
              <a:t>factors </a:t>
            </a:r>
            <a:r>
              <a:rPr lang="en-GB" sz="2400" dirty="0">
                <a:solidFill>
                  <a:schemeClr val="accent6">
                    <a:lumMod val="75000"/>
                  </a:schemeClr>
                </a:solidFill>
                <a:latin typeface="Times New Roman" pitchFamily="18" charset="0"/>
                <a:cs typeface="Times New Roman" pitchFamily="18" charset="0"/>
              </a:rPr>
              <a:t>are explained using </a:t>
            </a:r>
            <a:r>
              <a:rPr lang="en-US" sz="2400" dirty="0">
                <a:solidFill>
                  <a:schemeClr val="accent6">
                    <a:lumMod val="75000"/>
                  </a:schemeClr>
                </a:solidFill>
                <a:latin typeface="Times New Roman" pitchFamily="18" charset="0"/>
                <a:cs typeface="Times New Roman" pitchFamily="18" charset="0"/>
              </a:rPr>
              <a:t>the measured variable loadings and can be labeled in accordance with the respective theoretical factors</a:t>
            </a:r>
            <a:r>
              <a:rPr lang="en-US" sz="2400" dirty="0">
                <a:solidFill>
                  <a:schemeClr val="tx2">
                    <a:lumMod val="75000"/>
                  </a:schemeClr>
                </a:solidFill>
                <a:latin typeface="Times New Roman" pitchFamily="18" charset="0"/>
                <a:cs typeface="Times New Roman" pitchFamily="18" charset="0"/>
              </a:rPr>
              <a:t> considered in the present study, as follows: </a:t>
            </a:r>
          </a:p>
          <a:p>
            <a:pPr algn="just">
              <a:buFont typeface="Arial" pitchFamily="34" charset="0"/>
              <a:buChar char="•"/>
            </a:pPr>
            <a:r>
              <a:rPr lang="en-US" sz="2400" dirty="0">
                <a:solidFill>
                  <a:schemeClr val="tx2">
                    <a:lumMod val="75000"/>
                  </a:schemeClr>
                </a:solidFill>
                <a:latin typeface="Times New Roman" pitchFamily="18" charset="0"/>
                <a:cs typeface="Times New Roman" pitchFamily="18" charset="0"/>
              </a:rPr>
              <a:t>'</a:t>
            </a:r>
            <a:r>
              <a:rPr lang="en-GB" sz="2400" dirty="0">
                <a:solidFill>
                  <a:schemeClr val="tx2">
                    <a:lumMod val="75000"/>
                  </a:schemeClr>
                </a:solidFill>
                <a:latin typeface="Times New Roman" pitchFamily="18" charset="0"/>
                <a:cs typeface="Times New Roman" pitchFamily="18" charset="0"/>
              </a:rPr>
              <a:t>quality practices</a:t>
            </a:r>
            <a:r>
              <a:rPr lang="en-US" sz="2400" dirty="0">
                <a:solidFill>
                  <a:schemeClr val="tx2">
                    <a:lumMod val="75000"/>
                  </a:schemeClr>
                </a:solidFill>
                <a:latin typeface="Times New Roman" pitchFamily="18" charset="0"/>
                <a:cs typeface="Times New Roman" pitchFamily="18" charset="0"/>
              </a:rPr>
              <a:t> of top management', </a:t>
            </a:r>
          </a:p>
          <a:p>
            <a:pPr algn="just">
              <a:buFont typeface="Arial" pitchFamily="34" charset="0"/>
              <a:buChar char="•"/>
            </a:pPr>
            <a:r>
              <a:rPr lang="en-US" sz="2400" dirty="0">
                <a:solidFill>
                  <a:schemeClr val="tx2">
                    <a:lumMod val="75000"/>
                  </a:schemeClr>
                </a:solidFill>
                <a:latin typeface="Times New Roman" pitchFamily="18" charset="0"/>
                <a:cs typeface="Times New Roman" pitchFamily="18" charset="0"/>
              </a:rPr>
              <a:t>'process quality management', </a:t>
            </a:r>
          </a:p>
          <a:p>
            <a:pPr algn="just">
              <a:buFont typeface="Arial" pitchFamily="34" charset="0"/>
              <a:buChar char="•"/>
            </a:pPr>
            <a:r>
              <a:rPr lang="en-US" sz="2400" dirty="0">
                <a:solidFill>
                  <a:schemeClr val="tx2">
                    <a:lumMod val="75000"/>
                  </a:schemeClr>
                </a:solidFill>
                <a:latin typeface="Times New Roman" pitchFamily="18" charset="0"/>
                <a:cs typeface="Times New Roman" pitchFamily="18" charset="0"/>
              </a:rPr>
              <a:t>'product innovation', </a:t>
            </a:r>
          </a:p>
          <a:p>
            <a:pPr algn="just">
              <a:buFont typeface="Arial" pitchFamily="34" charset="0"/>
              <a:buChar char="•"/>
            </a:pPr>
            <a:r>
              <a:rPr lang="en-US" sz="2400" dirty="0">
                <a:solidFill>
                  <a:schemeClr val="tx2">
                    <a:lumMod val="75000"/>
                  </a:schemeClr>
                </a:solidFill>
                <a:latin typeface="Times New Roman" pitchFamily="18" charset="0"/>
                <a:cs typeface="Times New Roman" pitchFamily="18" charset="0"/>
              </a:rPr>
              <a:t>'process innovation' and</a:t>
            </a:r>
          </a:p>
          <a:p>
            <a:pPr algn="just">
              <a:buFont typeface="Arial" pitchFamily="34" charset="0"/>
              <a:buChar char="•"/>
            </a:pPr>
            <a:r>
              <a:rPr lang="en-US" sz="2400" dirty="0">
                <a:solidFill>
                  <a:schemeClr val="tx2">
                    <a:lumMod val="75000"/>
                  </a:schemeClr>
                </a:solidFill>
                <a:latin typeface="Times New Roman" pitchFamily="18" charset="0"/>
                <a:cs typeface="Times New Roman" pitchFamily="18" charset="0"/>
              </a:rPr>
              <a:t> 'market performance'. </a:t>
            </a:r>
            <a:endParaRPr lang="el-GR" sz="2400" dirty="0">
              <a:solidFill>
                <a:schemeClr val="tx2">
                  <a:lumMod val="75000"/>
                </a:schemeClr>
              </a:solidFill>
              <a:latin typeface="Times New Roman" pitchFamily="18" charset="0"/>
              <a:cs typeface="Times New Roman" pitchFamily="18" charset="0"/>
            </a:endParaRPr>
          </a:p>
          <a:p>
            <a:pPr algn="just"/>
            <a:endParaRPr lang="el-GR" sz="2200" dirty="0">
              <a:solidFill>
                <a:schemeClr val="accent1">
                  <a:lumMod val="75000"/>
                </a:schemeClr>
              </a:solidFill>
              <a:latin typeface="Times New Roman" pitchFamily="18" charset="0"/>
              <a:cs typeface="Times New Roman" pitchFamily="18" charset="0"/>
            </a:endParaRPr>
          </a:p>
          <a:p>
            <a:endParaRPr lang="el-GR" sz="2400" i="1" dirty="0">
              <a:solidFill>
                <a:schemeClr val="accent1">
                  <a:lumMod val="75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accent1">
                  <a:lumMod val="50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tx2">
                  <a:lumMod val="75000"/>
                </a:schemeClr>
              </a:solidFill>
              <a:latin typeface="Times New Roman" pitchFamily="18" charset="0"/>
              <a:cs typeface="Times New Roman" pitchFamily="18" charset="0"/>
            </a:endParaRP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9. Results</a:t>
            </a:r>
            <a:endParaRPr lang="el-GR" sz="2800" b="1" i="1" dirty="0">
              <a:solidFill>
                <a:schemeClr val="tx2">
                  <a:lumMod val="75000"/>
                </a:schemeClr>
              </a:solidFill>
              <a:latin typeface="Times New Roman" pitchFamily="18" charset="0"/>
              <a:cs typeface="Times New Roman" pitchFamily="18" charset="0"/>
            </a:endParaRPr>
          </a:p>
          <a:p>
            <a:pPr algn="just"/>
            <a:r>
              <a:rPr lang="en-US" sz="2400" b="1" i="1" dirty="0">
                <a:solidFill>
                  <a:schemeClr val="tx2">
                    <a:lumMod val="75000"/>
                  </a:schemeClr>
                </a:solidFill>
                <a:latin typeface="Times New Roman" pitchFamily="18" charset="0"/>
                <a:cs typeface="Times New Roman" pitchFamily="18" charset="0"/>
              </a:rPr>
              <a:t>9.</a:t>
            </a:r>
            <a:r>
              <a:rPr lang="el-GR" sz="2400" b="1" i="1" dirty="0">
                <a:solidFill>
                  <a:schemeClr val="tx2">
                    <a:lumMod val="75000"/>
                  </a:schemeClr>
                </a:solidFill>
                <a:latin typeface="Times New Roman" pitchFamily="18" charset="0"/>
                <a:cs typeface="Times New Roman" pitchFamily="18" charset="0"/>
              </a:rPr>
              <a:t>2 </a:t>
            </a:r>
            <a:r>
              <a:rPr lang="en-GB" sz="2400" b="1" i="1" dirty="0">
                <a:solidFill>
                  <a:schemeClr val="accent6">
                    <a:lumMod val="75000"/>
                  </a:schemeClr>
                </a:solidFill>
                <a:latin typeface="Times New Roman" pitchFamily="18" charset="0"/>
                <a:cs typeface="Times New Roman" pitchFamily="18" charset="0"/>
              </a:rPr>
              <a:t>Confirmatory Factor Analysis </a:t>
            </a:r>
            <a:r>
              <a:rPr lang="en-GB" sz="2400" b="1" i="1" dirty="0">
                <a:solidFill>
                  <a:schemeClr val="tx2">
                    <a:lumMod val="75000"/>
                  </a:schemeClr>
                </a:solidFill>
                <a:latin typeface="Times New Roman" pitchFamily="18" charset="0"/>
                <a:cs typeface="Times New Roman" pitchFamily="18" charset="0"/>
              </a:rPr>
              <a:t>(CFA)</a:t>
            </a:r>
            <a:endParaRPr lang="el-GR" sz="2400" b="1" i="1" dirty="0">
              <a:solidFill>
                <a:schemeClr val="tx2">
                  <a:lumMod val="75000"/>
                </a:schemeClr>
              </a:solidFill>
              <a:latin typeface="Times New Roman" pitchFamily="18" charset="0"/>
              <a:cs typeface="Times New Roman" pitchFamily="18" charset="0"/>
            </a:endParaRPr>
          </a:p>
          <a:p>
            <a:pPr algn="just">
              <a:lnSpc>
                <a:spcPct val="150000"/>
              </a:lnSpc>
              <a:spcBef>
                <a:spcPts val="600"/>
              </a:spcBef>
              <a:buFont typeface="Arial" pitchFamily="34" charset="0"/>
              <a:buChar char="•"/>
            </a:pPr>
            <a:r>
              <a:rPr lang="en-US" sz="2400" dirty="0">
                <a:solidFill>
                  <a:schemeClr val="accent6">
                    <a:lumMod val="75000"/>
                  </a:schemeClr>
                </a:solidFill>
                <a:latin typeface="Times New Roman" pitchFamily="18" charset="0"/>
                <a:cs typeface="Times New Roman" pitchFamily="18" charset="0"/>
              </a:rPr>
              <a:t>CFA</a:t>
            </a:r>
            <a:r>
              <a:rPr lang="en-US" sz="2400" dirty="0">
                <a:solidFill>
                  <a:schemeClr val="tx2">
                    <a:lumMod val="75000"/>
                  </a:schemeClr>
                </a:solidFill>
                <a:latin typeface="Times New Roman" pitchFamily="18" charset="0"/>
                <a:cs typeface="Times New Roman" pitchFamily="18" charset="0"/>
              </a:rPr>
              <a:t> is performed to further validate the measures for all the factors considered in this study</a:t>
            </a:r>
            <a:r>
              <a:rPr lang="el-GR" sz="2400" dirty="0">
                <a:solidFill>
                  <a:schemeClr val="tx2">
                    <a:lumMod val="75000"/>
                  </a:schemeClr>
                </a:solidFill>
                <a:latin typeface="Times New Roman" pitchFamily="18" charset="0"/>
                <a:cs typeface="Times New Roman" pitchFamily="18" charset="0"/>
              </a:rPr>
              <a:t>.</a:t>
            </a:r>
          </a:p>
          <a:p>
            <a:pPr algn="just">
              <a:lnSpc>
                <a:spcPct val="150000"/>
              </a:lnSpc>
              <a:spcBef>
                <a:spcPts val="600"/>
              </a:spcBef>
              <a:buFont typeface="Arial" pitchFamily="34" charset="0"/>
              <a:buChar char="•"/>
            </a:pPr>
            <a:r>
              <a:rPr lang="en-US" sz="2400" dirty="0">
                <a:solidFill>
                  <a:schemeClr val="tx2">
                    <a:lumMod val="75000"/>
                  </a:schemeClr>
                </a:solidFill>
                <a:latin typeface="Times New Roman" pitchFamily="18" charset="0"/>
                <a:cs typeface="Times New Roman" pitchFamily="18" charset="0"/>
              </a:rPr>
              <a:t>The goodness of</a:t>
            </a:r>
            <a:r>
              <a:rPr lang="en-GB" sz="2400" dirty="0">
                <a:solidFill>
                  <a:schemeClr val="tx2">
                    <a:lumMod val="75000"/>
                  </a:schemeClr>
                </a:solidFill>
                <a:latin typeface="Times New Roman" pitchFamily="18" charset="0"/>
                <a:cs typeface="Times New Roman" pitchFamily="18" charset="0"/>
              </a:rPr>
              <a:t> fit of the </a:t>
            </a:r>
            <a:r>
              <a:rPr lang="en-US" sz="2400" dirty="0">
                <a:solidFill>
                  <a:schemeClr val="tx2">
                    <a:lumMod val="75000"/>
                  </a:schemeClr>
                </a:solidFill>
                <a:latin typeface="Times New Roman" pitchFamily="18" charset="0"/>
                <a:cs typeface="Times New Roman" pitchFamily="18" charset="0"/>
              </a:rPr>
              <a:t>model to the measured data is established. </a:t>
            </a:r>
            <a:endParaRPr lang="el-GR" sz="2400" dirty="0">
              <a:solidFill>
                <a:schemeClr val="tx2">
                  <a:lumMod val="75000"/>
                </a:schemeClr>
              </a:solidFill>
              <a:latin typeface="Times New Roman" pitchFamily="18" charset="0"/>
              <a:cs typeface="Times New Roman" pitchFamily="18" charset="0"/>
            </a:endParaRPr>
          </a:p>
          <a:p>
            <a:pPr algn="just">
              <a:lnSpc>
                <a:spcPct val="150000"/>
              </a:lnSpc>
              <a:spcBef>
                <a:spcPts val="600"/>
              </a:spcBef>
              <a:buFont typeface="Arial" pitchFamily="34" charset="0"/>
              <a:buChar char="•"/>
            </a:pPr>
            <a:r>
              <a:rPr lang="en-US" sz="2400" dirty="0">
                <a:solidFill>
                  <a:schemeClr val="tx2">
                    <a:lumMod val="75000"/>
                  </a:schemeClr>
                </a:solidFill>
                <a:latin typeface="Times New Roman" pitchFamily="18" charset="0"/>
                <a:cs typeface="Times New Roman" pitchFamily="18" charset="0"/>
              </a:rPr>
              <a:t>The results consistently support the structure of the latent factors revealed as discussed earlier in the EFA stage.</a:t>
            </a:r>
            <a:endParaRPr lang="el-GR" sz="2400" dirty="0">
              <a:solidFill>
                <a:schemeClr val="tx2">
                  <a:lumMod val="75000"/>
                </a:schemeClr>
              </a:solidFill>
              <a:latin typeface="Times New Roman" pitchFamily="18" charset="0"/>
              <a:cs typeface="Times New Roman" pitchFamily="18" charset="0"/>
            </a:endParaRPr>
          </a:p>
          <a:p>
            <a:pPr algn="just"/>
            <a:endParaRPr lang="el-GR" sz="2200" dirty="0">
              <a:solidFill>
                <a:schemeClr val="accent1">
                  <a:lumMod val="75000"/>
                </a:schemeClr>
              </a:solidFill>
              <a:latin typeface="Times New Roman" pitchFamily="18" charset="0"/>
              <a:cs typeface="Times New Roman" pitchFamily="18" charset="0"/>
            </a:endParaRPr>
          </a:p>
          <a:p>
            <a:endParaRPr lang="el-GR" sz="2400" i="1" dirty="0">
              <a:solidFill>
                <a:schemeClr val="accent1">
                  <a:lumMod val="75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accent1">
                  <a:lumMod val="50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tx2">
                  <a:lumMod val="75000"/>
                </a:schemeClr>
              </a:solidFill>
              <a:latin typeface="Times New Roman" pitchFamily="18" charset="0"/>
              <a:cs typeface="Times New Roman" pitchFamily="18" charset="0"/>
            </a:endParaRP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0" y="476679"/>
          <a:ext cx="9143999" cy="6381324"/>
        </p:xfrm>
        <a:graphic>
          <a:graphicData uri="http://schemas.openxmlformats.org/drawingml/2006/table">
            <a:tbl>
              <a:tblPr/>
              <a:tblGrid>
                <a:gridCol w="5987141">
                  <a:extLst>
                    <a:ext uri="{9D8B030D-6E8A-4147-A177-3AD203B41FA5}">
                      <a16:colId xmlns:a16="http://schemas.microsoft.com/office/drawing/2014/main" val="20000"/>
                    </a:ext>
                  </a:extLst>
                </a:gridCol>
                <a:gridCol w="3156858">
                  <a:extLst>
                    <a:ext uri="{9D8B030D-6E8A-4147-A177-3AD203B41FA5}">
                      <a16:colId xmlns:a16="http://schemas.microsoft.com/office/drawing/2014/main" val="20001"/>
                    </a:ext>
                  </a:extLst>
                </a:gridCol>
              </a:tblGrid>
              <a:tr h="375372">
                <a:tc>
                  <a:txBody>
                    <a:bodyPr/>
                    <a:lstStyle/>
                    <a:p>
                      <a:pPr fontAlgn="base" hangingPunct="0">
                        <a:lnSpc>
                          <a:spcPct val="115000"/>
                        </a:lnSpc>
                        <a:spcAft>
                          <a:spcPts val="0"/>
                        </a:spcAft>
                      </a:pPr>
                      <a:r>
                        <a:rPr lang="en-US" sz="2000" b="1" i="1" dirty="0">
                          <a:solidFill>
                            <a:schemeClr val="tx2">
                              <a:lumMod val="75000"/>
                            </a:schemeClr>
                          </a:solidFill>
                          <a:latin typeface="Times New Roman"/>
                          <a:ea typeface="Calibri"/>
                          <a:cs typeface="Times New Roman"/>
                        </a:rPr>
                        <a:t>Goodness of fit measures</a:t>
                      </a:r>
                      <a:endParaRPr lang="el-GR" sz="2000" dirty="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US" sz="2000" b="1" dirty="0">
                          <a:solidFill>
                            <a:schemeClr val="tx2">
                              <a:lumMod val="75000"/>
                            </a:schemeClr>
                          </a:solidFill>
                          <a:latin typeface="Times New Roman"/>
                          <a:ea typeface="Calibri"/>
                          <a:cs typeface="Times New Roman"/>
                        </a:rPr>
                        <a:t>CFA model</a:t>
                      </a:r>
                      <a:endParaRPr lang="el-GR" sz="2000" dirty="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00"/>
                  </a:ext>
                </a:extLst>
              </a:tr>
              <a:tr h="375372">
                <a:tc>
                  <a:txBody>
                    <a:bodyPr/>
                    <a:lstStyle/>
                    <a:p>
                      <a:pPr fontAlgn="base" hangingPunct="0">
                        <a:lnSpc>
                          <a:spcPct val="115000"/>
                        </a:lnSpc>
                        <a:spcAft>
                          <a:spcPts val="0"/>
                        </a:spcAft>
                      </a:pPr>
                      <a:r>
                        <a:rPr lang="en-US" sz="2000" i="1">
                          <a:solidFill>
                            <a:schemeClr val="tx2">
                              <a:lumMod val="75000"/>
                            </a:schemeClr>
                          </a:solidFill>
                          <a:latin typeface="Times New Roman"/>
                          <a:ea typeface="Calibri"/>
                          <a:cs typeface="Times New Roman"/>
                        </a:rPr>
                        <a:t>The Basics of Goodness of Fit</a:t>
                      </a:r>
                      <a:endParaRPr lang="el-GR" sz="2000">
                        <a:solidFill>
                          <a:schemeClr val="tx2">
                            <a:lumMod val="75000"/>
                          </a:schemeClr>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fontAlgn="base" hangingPunct="0">
                        <a:lnSpc>
                          <a:spcPct val="115000"/>
                        </a:lnSpc>
                        <a:spcAft>
                          <a:spcPts val="0"/>
                        </a:spcAft>
                      </a:pPr>
                      <a:endParaRPr lang="en-GB" sz="2000">
                        <a:solidFill>
                          <a:schemeClr val="tx2">
                            <a:lumMod val="75000"/>
                          </a:schemeClr>
                        </a:solidFill>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01"/>
                  </a:ext>
                </a:extLst>
              </a:tr>
              <a:tr h="375372">
                <a:tc>
                  <a:txBody>
                    <a:bodyPr/>
                    <a:lstStyle/>
                    <a:p>
                      <a:pPr fontAlgn="base" hangingPunct="0">
                        <a:lnSpc>
                          <a:spcPct val="115000"/>
                        </a:lnSpc>
                        <a:spcAft>
                          <a:spcPts val="0"/>
                        </a:spcAft>
                      </a:pPr>
                      <a:r>
                        <a:rPr lang="en-US" sz="2000" dirty="0">
                          <a:solidFill>
                            <a:schemeClr val="tx2">
                              <a:lumMod val="75000"/>
                            </a:schemeClr>
                          </a:solidFill>
                          <a:latin typeface="Times New Roman"/>
                          <a:ea typeface="Calibri"/>
                          <a:cs typeface="Times New Roman"/>
                        </a:rPr>
                        <a:t>Chi</a:t>
                      </a:r>
                      <a:r>
                        <a:rPr lang="en-GB" sz="2000" dirty="0">
                          <a:solidFill>
                            <a:schemeClr val="tx2">
                              <a:lumMod val="75000"/>
                            </a:schemeClr>
                          </a:solidFill>
                          <a:latin typeface="Times New Roman"/>
                          <a:ea typeface="Calibri"/>
                          <a:cs typeface="Times New Roman"/>
                        </a:rPr>
                        <a:t>-</a:t>
                      </a:r>
                      <a:r>
                        <a:rPr lang="en-US" sz="2000" dirty="0">
                          <a:solidFill>
                            <a:schemeClr val="tx2">
                              <a:lumMod val="75000"/>
                            </a:schemeClr>
                          </a:solidFill>
                          <a:latin typeface="Times New Roman"/>
                          <a:ea typeface="Calibri"/>
                          <a:cs typeface="Times New Roman"/>
                        </a:rPr>
                        <a:t>square</a:t>
                      </a:r>
                      <a:endParaRPr lang="el-GR" sz="2000" dirty="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l-GR" sz="2000">
                          <a:solidFill>
                            <a:schemeClr val="tx2">
                              <a:lumMod val="75000"/>
                            </a:schemeClr>
                          </a:solidFill>
                          <a:latin typeface="Times New Roman"/>
                          <a:ea typeface="Calibri"/>
                          <a:cs typeface="Times New Roman"/>
                        </a:rPr>
                        <a:t>404.681</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02"/>
                  </a:ext>
                </a:extLst>
              </a:tr>
              <a:tr h="375372">
                <a:tc>
                  <a:txBody>
                    <a:bodyPr/>
                    <a:lstStyle/>
                    <a:p>
                      <a:pPr fontAlgn="base" hangingPunct="0">
                        <a:lnSpc>
                          <a:spcPct val="115000"/>
                        </a:lnSpc>
                        <a:spcAft>
                          <a:spcPts val="0"/>
                        </a:spcAft>
                      </a:pPr>
                      <a:r>
                        <a:rPr lang="en-GB" sz="2000" dirty="0">
                          <a:solidFill>
                            <a:schemeClr val="tx2">
                              <a:lumMod val="75000"/>
                            </a:schemeClr>
                          </a:solidFill>
                          <a:latin typeface="Times New Roman"/>
                          <a:ea typeface="Calibri"/>
                          <a:cs typeface="Times New Roman"/>
                        </a:rPr>
                        <a:t>Probability level</a:t>
                      </a:r>
                      <a:endParaRPr lang="el-GR" sz="2000" dirty="0">
                        <a:solidFill>
                          <a:schemeClr val="tx2">
                            <a:lumMod val="75000"/>
                          </a:schemeClr>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US" sz="2000">
                          <a:solidFill>
                            <a:schemeClr val="tx2">
                              <a:lumMod val="75000"/>
                            </a:schemeClr>
                          </a:solidFill>
                          <a:latin typeface="Times New Roman"/>
                          <a:ea typeface="Calibri"/>
                          <a:cs typeface="Times New Roman"/>
                        </a:rPr>
                        <a:t>0.000</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03"/>
                  </a:ext>
                </a:extLst>
              </a:tr>
              <a:tr h="375372">
                <a:tc>
                  <a:txBody>
                    <a:bodyPr/>
                    <a:lstStyle/>
                    <a:p>
                      <a:pPr fontAlgn="base" hangingPunct="0">
                        <a:lnSpc>
                          <a:spcPct val="115000"/>
                        </a:lnSpc>
                        <a:spcAft>
                          <a:spcPts val="0"/>
                        </a:spcAft>
                      </a:pPr>
                      <a:r>
                        <a:rPr lang="en-US" sz="2000" i="1">
                          <a:solidFill>
                            <a:schemeClr val="tx2">
                              <a:lumMod val="75000"/>
                            </a:schemeClr>
                          </a:solidFill>
                          <a:latin typeface="Times New Roman"/>
                          <a:ea typeface="Calibri"/>
                          <a:cs typeface="Times New Roman"/>
                        </a:rPr>
                        <a:t>Absolute Fit Indices</a:t>
                      </a:r>
                      <a:endParaRPr lang="el-GR" sz="2000">
                        <a:solidFill>
                          <a:schemeClr val="tx2">
                            <a:lumMod val="75000"/>
                          </a:schemeClr>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endParaRPr lang="en-GB" sz="2000">
                        <a:solidFill>
                          <a:schemeClr val="tx2">
                            <a:lumMod val="75000"/>
                          </a:schemeClr>
                        </a:solidFill>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04"/>
                  </a:ext>
                </a:extLst>
              </a:tr>
              <a:tr h="375372">
                <a:tc>
                  <a:txBody>
                    <a:bodyPr/>
                    <a:lstStyle/>
                    <a:p>
                      <a:pPr fontAlgn="base" hangingPunct="0">
                        <a:lnSpc>
                          <a:spcPct val="115000"/>
                        </a:lnSpc>
                        <a:spcAft>
                          <a:spcPts val="0"/>
                        </a:spcAft>
                      </a:pPr>
                      <a:r>
                        <a:rPr lang="en-US" sz="2000">
                          <a:solidFill>
                            <a:schemeClr val="tx2">
                              <a:lumMod val="75000"/>
                            </a:schemeClr>
                          </a:solidFill>
                          <a:latin typeface="Times New Roman"/>
                          <a:ea typeface="Calibri"/>
                          <a:cs typeface="Times New Roman"/>
                        </a:rPr>
                        <a:t>Chi</a:t>
                      </a:r>
                      <a:r>
                        <a:rPr lang="en-GB" sz="2000">
                          <a:solidFill>
                            <a:schemeClr val="tx2">
                              <a:lumMod val="75000"/>
                            </a:schemeClr>
                          </a:solidFill>
                          <a:latin typeface="Times New Roman"/>
                          <a:ea typeface="Calibri"/>
                          <a:cs typeface="Times New Roman"/>
                        </a:rPr>
                        <a:t>-</a:t>
                      </a:r>
                      <a:r>
                        <a:rPr lang="en-US" sz="2000">
                          <a:solidFill>
                            <a:schemeClr val="tx2">
                              <a:lumMod val="75000"/>
                            </a:schemeClr>
                          </a:solidFill>
                          <a:latin typeface="Times New Roman"/>
                          <a:ea typeface="Calibri"/>
                          <a:cs typeface="Times New Roman"/>
                        </a:rPr>
                        <a:t>square</a:t>
                      </a:r>
                      <a:r>
                        <a:rPr lang="en-GB" sz="2000">
                          <a:solidFill>
                            <a:schemeClr val="tx2">
                              <a:lumMod val="75000"/>
                            </a:schemeClr>
                          </a:solidFill>
                          <a:latin typeface="Times New Roman"/>
                          <a:ea typeface="Calibri"/>
                          <a:cs typeface="Times New Roman"/>
                        </a:rPr>
                        <a:t>/</a:t>
                      </a:r>
                      <a:r>
                        <a:rPr lang="en-US" sz="2000">
                          <a:solidFill>
                            <a:schemeClr val="tx2">
                              <a:lumMod val="75000"/>
                            </a:schemeClr>
                          </a:solidFill>
                          <a:latin typeface="Times New Roman"/>
                          <a:ea typeface="Calibri"/>
                          <a:cs typeface="Times New Roman"/>
                        </a:rPr>
                        <a:t> degrees of freedom</a:t>
                      </a:r>
                      <a:r>
                        <a:rPr lang="en-GB" sz="2000">
                          <a:solidFill>
                            <a:schemeClr val="tx2">
                              <a:lumMod val="75000"/>
                            </a:schemeClr>
                          </a:solidFill>
                          <a:latin typeface="Times New Roman"/>
                          <a:ea typeface="Calibri"/>
                          <a:cs typeface="Times New Roman"/>
                        </a:rPr>
                        <a:t> (</a:t>
                      </a:r>
                      <a:r>
                        <a:rPr lang="el-GR" sz="2000">
                          <a:solidFill>
                            <a:schemeClr val="tx2">
                              <a:lumMod val="75000"/>
                            </a:schemeClr>
                          </a:solidFill>
                          <a:latin typeface="Times New Roman"/>
                          <a:ea typeface="Calibri"/>
                          <a:cs typeface="Times New Roman"/>
                        </a:rPr>
                        <a:t>χ</a:t>
                      </a:r>
                      <a:r>
                        <a:rPr lang="en-GB" sz="2000" baseline="30000">
                          <a:solidFill>
                            <a:schemeClr val="tx2">
                              <a:lumMod val="75000"/>
                            </a:schemeClr>
                          </a:solidFill>
                          <a:latin typeface="Times New Roman"/>
                          <a:ea typeface="Calibri"/>
                          <a:cs typeface="Times New Roman"/>
                        </a:rPr>
                        <a:t>2</a:t>
                      </a:r>
                      <a:r>
                        <a:rPr lang="en-GB" sz="2000">
                          <a:solidFill>
                            <a:schemeClr val="tx2">
                              <a:lumMod val="75000"/>
                            </a:schemeClr>
                          </a:solidFill>
                          <a:latin typeface="Times New Roman"/>
                          <a:ea typeface="Calibri"/>
                          <a:cs typeface="Times New Roman"/>
                        </a:rPr>
                        <a:t>/</a:t>
                      </a:r>
                      <a:r>
                        <a:rPr lang="en-US" sz="2000">
                          <a:solidFill>
                            <a:schemeClr val="tx2">
                              <a:lumMod val="75000"/>
                            </a:schemeClr>
                          </a:solidFill>
                          <a:latin typeface="Times New Roman"/>
                          <a:ea typeface="Calibri"/>
                          <a:cs typeface="Times New Roman"/>
                        </a:rPr>
                        <a:t>df</a:t>
                      </a:r>
                      <a:r>
                        <a:rPr lang="en-GB" sz="2000">
                          <a:solidFill>
                            <a:schemeClr val="tx2">
                              <a:lumMod val="75000"/>
                            </a:schemeClr>
                          </a:solidFill>
                          <a:latin typeface="Times New Roman"/>
                          <a:ea typeface="Calibri"/>
                          <a:cs typeface="Times New Roman"/>
                        </a:rPr>
                        <a:t>)</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l-GR" sz="2000">
                          <a:solidFill>
                            <a:schemeClr val="tx2">
                              <a:lumMod val="75000"/>
                            </a:schemeClr>
                          </a:solidFill>
                          <a:latin typeface="Times New Roman"/>
                          <a:ea typeface="Calibri"/>
                          <a:cs typeface="Times New Roman"/>
                        </a:rPr>
                        <a:t>2.529</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05"/>
                  </a:ext>
                </a:extLst>
              </a:tr>
              <a:tr h="375372">
                <a:tc>
                  <a:txBody>
                    <a:bodyPr/>
                    <a:lstStyle/>
                    <a:p>
                      <a:pPr fontAlgn="base" hangingPunct="0">
                        <a:lnSpc>
                          <a:spcPct val="115000"/>
                        </a:lnSpc>
                        <a:spcAft>
                          <a:spcPts val="0"/>
                        </a:spcAft>
                      </a:pPr>
                      <a:r>
                        <a:rPr lang="en-US" sz="2000">
                          <a:solidFill>
                            <a:schemeClr val="tx2">
                              <a:lumMod val="75000"/>
                            </a:schemeClr>
                          </a:solidFill>
                          <a:latin typeface="Times New Roman"/>
                          <a:ea typeface="Calibri"/>
                          <a:cs typeface="Times New Roman"/>
                        </a:rPr>
                        <a:t>Root Mean Square of Approximation</a:t>
                      </a:r>
                      <a:r>
                        <a:rPr lang="en-GB" sz="2000">
                          <a:solidFill>
                            <a:schemeClr val="tx2">
                              <a:lumMod val="75000"/>
                            </a:schemeClr>
                          </a:solidFill>
                          <a:latin typeface="Times New Roman"/>
                          <a:ea typeface="Calibri"/>
                          <a:cs typeface="Times New Roman"/>
                        </a:rPr>
                        <a:t> (</a:t>
                      </a:r>
                      <a:r>
                        <a:rPr lang="en-US" sz="2000">
                          <a:solidFill>
                            <a:schemeClr val="tx2">
                              <a:lumMod val="75000"/>
                            </a:schemeClr>
                          </a:solidFill>
                          <a:latin typeface="Times New Roman"/>
                          <a:ea typeface="Calibri"/>
                          <a:cs typeface="Times New Roman"/>
                        </a:rPr>
                        <a:t>RMSEA</a:t>
                      </a:r>
                      <a:r>
                        <a:rPr lang="en-GB" sz="2000">
                          <a:solidFill>
                            <a:schemeClr val="tx2">
                              <a:lumMod val="75000"/>
                            </a:schemeClr>
                          </a:solidFill>
                          <a:latin typeface="Times New Roman"/>
                          <a:ea typeface="Calibri"/>
                          <a:cs typeface="Times New Roman"/>
                        </a:rPr>
                        <a:t>)</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GB" sz="2000">
                          <a:solidFill>
                            <a:schemeClr val="tx2">
                              <a:lumMod val="75000"/>
                            </a:schemeClr>
                          </a:solidFill>
                          <a:latin typeface="Times New Roman"/>
                          <a:ea typeface="Calibri"/>
                          <a:cs typeface="Times New Roman"/>
                        </a:rPr>
                        <a:t>0.05</a:t>
                      </a:r>
                      <a:r>
                        <a:rPr lang="el-GR" sz="2000">
                          <a:solidFill>
                            <a:schemeClr val="tx2">
                              <a:lumMod val="75000"/>
                            </a:schemeClr>
                          </a:solidFill>
                          <a:latin typeface="Times New Roman"/>
                          <a:ea typeface="Calibri"/>
                          <a:cs typeface="Times New Roman"/>
                        </a:rPr>
                        <a:t>9</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06"/>
                  </a:ext>
                </a:extLst>
              </a:tr>
              <a:tr h="375372">
                <a:tc>
                  <a:txBody>
                    <a:bodyPr/>
                    <a:lstStyle/>
                    <a:p>
                      <a:pPr fontAlgn="base" hangingPunct="0">
                        <a:lnSpc>
                          <a:spcPct val="115000"/>
                        </a:lnSpc>
                        <a:spcAft>
                          <a:spcPts val="0"/>
                        </a:spcAft>
                      </a:pPr>
                      <a:r>
                        <a:rPr lang="en-US" sz="2000">
                          <a:solidFill>
                            <a:schemeClr val="tx2">
                              <a:lumMod val="75000"/>
                            </a:schemeClr>
                          </a:solidFill>
                          <a:latin typeface="Times New Roman"/>
                          <a:ea typeface="Calibri"/>
                          <a:cs typeface="Times New Roman"/>
                        </a:rPr>
                        <a:t>Root mean square residual (RMR)</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GB" sz="2000">
                          <a:solidFill>
                            <a:schemeClr val="tx2">
                              <a:lumMod val="75000"/>
                            </a:schemeClr>
                          </a:solidFill>
                          <a:latin typeface="Times New Roman"/>
                          <a:ea typeface="Calibri"/>
                          <a:cs typeface="Times New Roman"/>
                        </a:rPr>
                        <a:t>0.0</a:t>
                      </a:r>
                      <a:r>
                        <a:rPr lang="el-GR" sz="2000">
                          <a:solidFill>
                            <a:schemeClr val="tx2">
                              <a:lumMod val="75000"/>
                            </a:schemeClr>
                          </a:solidFill>
                          <a:latin typeface="Times New Roman"/>
                          <a:ea typeface="Calibri"/>
                          <a:cs typeface="Times New Roman"/>
                        </a:rPr>
                        <a:t>40</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07"/>
                  </a:ext>
                </a:extLst>
              </a:tr>
              <a:tr h="375372">
                <a:tc>
                  <a:txBody>
                    <a:bodyPr/>
                    <a:lstStyle/>
                    <a:p>
                      <a:pPr fontAlgn="base" hangingPunct="0">
                        <a:lnSpc>
                          <a:spcPct val="115000"/>
                        </a:lnSpc>
                        <a:spcAft>
                          <a:spcPts val="0"/>
                        </a:spcAft>
                      </a:pPr>
                      <a:r>
                        <a:rPr lang="en-US" sz="2000">
                          <a:solidFill>
                            <a:schemeClr val="tx2">
                              <a:lumMod val="75000"/>
                            </a:schemeClr>
                          </a:solidFill>
                          <a:latin typeface="Times New Roman"/>
                          <a:ea typeface="Calibri"/>
                          <a:cs typeface="Times New Roman"/>
                        </a:rPr>
                        <a:t>G</a:t>
                      </a:r>
                      <a:r>
                        <a:rPr lang="en-GB" sz="2000">
                          <a:solidFill>
                            <a:schemeClr val="tx2">
                              <a:lumMod val="75000"/>
                            </a:schemeClr>
                          </a:solidFill>
                          <a:latin typeface="Times New Roman"/>
                          <a:ea typeface="Calibri"/>
                          <a:cs typeface="Times New Roman"/>
                        </a:rPr>
                        <a:t>oodness of </a:t>
                      </a:r>
                      <a:r>
                        <a:rPr lang="en-US" sz="2000">
                          <a:solidFill>
                            <a:schemeClr val="tx2">
                              <a:lumMod val="75000"/>
                            </a:schemeClr>
                          </a:solidFill>
                          <a:latin typeface="Times New Roman"/>
                          <a:ea typeface="Calibri"/>
                          <a:cs typeface="Times New Roman"/>
                        </a:rPr>
                        <a:t>F</a:t>
                      </a:r>
                      <a:r>
                        <a:rPr lang="en-GB" sz="2000">
                          <a:solidFill>
                            <a:schemeClr val="tx2">
                              <a:lumMod val="75000"/>
                            </a:schemeClr>
                          </a:solidFill>
                          <a:latin typeface="Times New Roman"/>
                          <a:ea typeface="Calibri"/>
                          <a:cs typeface="Times New Roman"/>
                        </a:rPr>
                        <a:t>it </a:t>
                      </a:r>
                      <a:r>
                        <a:rPr lang="en-US" sz="2000">
                          <a:solidFill>
                            <a:schemeClr val="tx2">
                              <a:lumMod val="75000"/>
                            </a:schemeClr>
                          </a:solidFill>
                          <a:latin typeface="Times New Roman"/>
                          <a:ea typeface="Calibri"/>
                          <a:cs typeface="Times New Roman"/>
                        </a:rPr>
                        <a:t>I</a:t>
                      </a:r>
                      <a:r>
                        <a:rPr lang="en-GB" sz="2000">
                          <a:solidFill>
                            <a:schemeClr val="tx2">
                              <a:lumMod val="75000"/>
                            </a:schemeClr>
                          </a:solidFill>
                          <a:latin typeface="Times New Roman"/>
                          <a:ea typeface="Calibri"/>
                          <a:cs typeface="Times New Roman"/>
                        </a:rPr>
                        <a:t>ndex</a:t>
                      </a:r>
                      <a:r>
                        <a:rPr lang="en-US" sz="2000">
                          <a:solidFill>
                            <a:schemeClr val="tx2">
                              <a:lumMod val="75000"/>
                            </a:schemeClr>
                          </a:solidFill>
                          <a:latin typeface="Times New Roman"/>
                          <a:ea typeface="Calibri"/>
                          <a:cs typeface="Times New Roman"/>
                        </a:rPr>
                        <a:t>  (GFI)</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GB" sz="2000">
                          <a:solidFill>
                            <a:schemeClr val="tx2">
                              <a:lumMod val="75000"/>
                            </a:schemeClr>
                          </a:solidFill>
                          <a:latin typeface="Times New Roman"/>
                          <a:ea typeface="Calibri"/>
                          <a:cs typeface="Times New Roman"/>
                        </a:rPr>
                        <a:t>0.9</a:t>
                      </a:r>
                      <a:r>
                        <a:rPr lang="el-GR" sz="2000">
                          <a:solidFill>
                            <a:schemeClr val="tx2">
                              <a:lumMod val="75000"/>
                            </a:schemeClr>
                          </a:solidFill>
                          <a:latin typeface="Times New Roman"/>
                          <a:ea typeface="Calibri"/>
                          <a:cs typeface="Times New Roman"/>
                        </a:rPr>
                        <a:t>1</a:t>
                      </a:r>
                      <a:r>
                        <a:rPr lang="en-GB" sz="2000">
                          <a:solidFill>
                            <a:schemeClr val="tx2">
                              <a:lumMod val="75000"/>
                            </a:schemeClr>
                          </a:solidFill>
                          <a:latin typeface="Times New Roman"/>
                          <a:ea typeface="Calibri"/>
                          <a:cs typeface="Times New Roman"/>
                        </a:rPr>
                        <a:t>4</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08"/>
                  </a:ext>
                </a:extLst>
              </a:tr>
              <a:tr h="375372">
                <a:tc>
                  <a:txBody>
                    <a:bodyPr/>
                    <a:lstStyle/>
                    <a:p>
                      <a:pPr fontAlgn="base" hangingPunct="0">
                        <a:lnSpc>
                          <a:spcPct val="115000"/>
                        </a:lnSpc>
                        <a:spcAft>
                          <a:spcPts val="0"/>
                        </a:spcAft>
                      </a:pPr>
                      <a:r>
                        <a:rPr lang="en-US" sz="2000" i="1">
                          <a:solidFill>
                            <a:schemeClr val="tx2">
                              <a:lumMod val="75000"/>
                            </a:schemeClr>
                          </a:solidFill>
                          <a:latin typeface="Times New Roman"/>
                          <a:ea typeface="Calibri"/>
                          <a:cs typeface="Times New Roman"/>
                        </a:rPr>
                        <a:t>Incremental Fit Indices</a:t>
                      </a:r>
                      <a:endParaRPr lang="el-GR" sz="2000">
                        <a:solidFill>
                          <a:schemeClr val="tx2">
                            <a:lumMod val="75000"/>
                          </a:schemeClr>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endParaRPr lang="el-GR" sz="2000">
                        <a:solidFill>
                          <a:schemeClr val="tx2">
                            <a:lumMod val="75000"/>
                          </a:schemeClr>
                        </a:solidFill>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09"/>
                  </a:ext>
                </a:extLst>
              </a:tr>
              <a:tr h="375372">
                <a:tc>
                  <a:txBody>
                    <a:bodyPr/>
                    <a:lstStyle/>
                    <a:p>
                      <a:pPr fontAlgn="base" hangingPunct="0">
                        <a:lnSpc>
                          <a:spcPct val="115000"/>
                        </a:lnSpc>
                        <a:spcAft>
                          <a:spcPts val="0"/>
                        </a:spcAft>
                      </a:pPr>
                      <a:r>
                        <a:rPr lang="en-US" sz="2000">
                          <a:solidFill>
                            <a:schemeClr val="tx2">
                              <a:lumMod val="75000"/>
                            </a:schemeClr>
                          </a:solidFill>
                          <a:latin typeface="Times New Roman"/>
                          <a:ea typeface="Calibri"/>
                          <a:cs typeface="Times New Roman"/>
                        </a:rPr>
                        <a:t>Normed Fit Index (NFI)</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GB" sz="2000">
                          <a:solidFill>
                            <a:schemeClr val="tx2">
                              <a:lumMod val="75000"/>
                            </a:schemeClr>
                          </a:solidFill>
                          <a:latin typeface="Times New Roman"/>
                          <a:ea typeface="Calibri"/>
                          <a:cs typeface="Times New Roman"/>
                        </a:rPr>
                        <a:t>0.9</a:t>
                      </a:r>
                      <a:r>
                        <a:rPr lang="el-GR" sz="2000">
                          <a:solidFill>
                            <a:schemeClr val="tx2">
                              <a:lumMod val="75000"/>
                            </a:schemeClr>
                          </a:solidFill>
                          <a:latin typeface="Times New Roman"/>
                          <a:ea typeface="Calibri"/>
                          <a:cs typeface="Times New Roman"/>
                        </a:rPr>
                        <a:t>20</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10"/>
                  </a:ext>
                </a:extLst>
              </a:tr>
              <a:tr h="375372">
                <a:tc>
                  <a:txBody>
                    <a:bodyPr/>
                    <a:lstStyle/>
                    <a:p>
                      <a:pPr fontAlgn="base" hangingPunct="0">
                        <a:lnSpc>
                          <a:spcPct val="115000"/>
                        </a:lnSpc>
                        <a:spcAft>
                          <a:spcPts val="0"/>
                        </a:spcAft>
                      </a:pPr>
                      <a:r>
                        <a:rPr lang="fr-FR" sz="2000">
                          <a:solidFill>
                            <a:schemeClr val="tx2">
                              <a:lumMod val="75000"/>
                            </a:schemeClr>
                          </a:solidFill>
                          <a:latin typeface="Times New Roman"/>
                          <a:ea typeface="Calibri"/>
                          <a:cs typeface="Times New Roman"/>
                        </a:rPr>
                        <a:t>Incremental Fit Index (IFI)</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GB" sz="2000">
                          <a:solidFill>
                            <a:schemeClr val="tx2">
                              <a:lumMod val="75000"/>
                            </a:schemeClr>
                          </a:solidFill>
                          <a:latin typeface="Times New Roman"/>
                          <a:ea typeface="Calibri"/>
                          <a:cs typeface="Times New Roman"/>
                        </a:rPr>
                        <a:t>0.9</a:t>
                      </a:r>
                      <a:r>
                        <a:rPr lang="el-GR" sz="2000">
                          <a:solidFill>
                            <a:schemeClr val="tx2">
                              <a:lumMod val="75000"/>
                            </a:schemeClr>
                          </a:solidFill>
                          <a:latin typeface="Times New Roman"/>
                          <a:ea typeface="Calibri"/>
                          <a:cs typeface="Times New Roman"/>
                        </a:rPr>
                        <a:t>50</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11"/>
                  </a:ext>
                </a:extLst>
              </a:tr>
              <a:tr h="375372">
                <a:tc>
                  <a:txBody>
                    <a:bodyPr/>
                    <a:lstStyle/>
                    <a:p>
                      <a:pPr fontAlgn="base" hangingPunct="0">
                        <a:lnSpc>
                          <a:spcPct val="115000"/>
                        </a:lnSpc>
                        <a:spcAft>
                          <a:spcPts val="0"/>
                        </a:spcAft>
                      </a:pPr>
                      <a:r>
                        <a:rPr lang="fr-FR" sz="2000">
                          <a:solidFill>
                            <a:schemeClr val="tx2">
                              <a:lumMod val="75000"/>
                            </a:schemeClr>
                          </a:solidFill>
                          <a:latin typeface="Times New Roman"/>
                          <a:ea typeface="Calibri"/>
                          <a:cs typeface="Times New Roman"/>
                        </a:rPr>
                        <a:t>Tucker-Lewis coefficient (TLI</a:t>
                      </a:r>
                      <a:r>
                        <a:rPr lang="el-GR" sz="2000">
                          <a:solidFill>
                            <a:schemeClr val="tx2">
                              <a:lumMod val="75000"/>
                            </a:schemeClr>
                          </a:solidFill>
                          <a:latin typeface="Times New Roman"/>
                          <a:ea typeface="Calibri"/>
                          <a:cs typeface="Times New Roman"/>
                        </a:rPr>
                        <a:t>)</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GB" sz="2000">
                          <a:solidFill>
                            <a:schemeClr val="tx2">
                              <a:lumMod val="75000"/>
                            </a:schemeClr>
                          </a:solidFill>
                          <a:latin typeface="Times New Roman"/>
                          <a:ea typeface="Calibri"/>
                          <a:cs typeface="Times New Roman"/>
                        </a:rPr>
                        <a:t>0.9</a:t>
                      </a:r>
                      <a:r>
                        <a:rPr lang="el-GR" sz="2000">
                          <a:solidFill>
                            <a:schemeClr val="tx2">
                              <a:lumMod val="75000"/>
                            </a:schemeClr>
                          </a:solidFill>
                          <a:latin typeface="Times New Roman"/>
                          <a:ea typeface="Calibri"/>
                          <a:cs typeface="Times New Roman"/>
                        </a:rPr>
                        <a:t>41</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12"/>
                  </a:ext>
                </a:extLst>
              </a:tr>
              <a:tr h="375372">
                <a:tc>
                  <a:txBody>
                    <a:bodyPr/>
                    <a:lstStyle/>
                    <a:p>
                      <a:pPr fontAlgn="base" hangingPunct="0">
                        <a:lnSpc>
                          <a:spcPct val="115000"/>
                        </a:lnSpc>
                        <a:spcAft>
                          <a:spcPts val="0"/>
                        </a:spcAft>
                      </a:pPr>
                      <a:r>
                        <a:rPr lang="en-US" sz="2000">
                          <a:solidFill>
                            <a:schemeClr val="tx2">
                              <a:lumMod val="75000"/>
                            </a:schemeClr>
                          </a:solidFill>
                          <a:latin typeface="Times New Roman"/>
                          <a:ea typeface="Calibri"/>
                          <a:cs typeface="Times New Roman"/>
                        </a:rPr>
                        <a:t>Comparative Fit Index</a:t>
                      </a:r>
                      <a:r>
                        <a:rPr lang="en-GB" sz="2000">
                          <a:solidFill>
                            <a:schemeClr val="tx2">
                              <a:lumMod val="75000"/>
                            </a:schemeClr>
                          </a:solidFill>
                          <a:latin typeface="Times New Roman"/>
                          <a:ea typeface="Calibri"/>
                          <a:cs typeface="Times New Roman"/>
                        </a:rPr>
                        <a:t> (</a:t>
                      </a:r>
                      <a:r>
                        <a:rPr lang="en-US" sz="2000">
                          <a:solidFill>
                            <a:schemeClr val="tx2">
                              <a:lumMod val="75000"/>
                            </a:schemeClr>
                          </a:solidFill>
                          <a:latin typeface="Times New Roman"/>
                          <a:ea typeface="Calibri"/>
                          <a:cs typeface="Times New Roman"/>
                        </a:rPr>
                        <a:t>CFI</a:t>
                      </a:r>
                      <a:r>
                        <a:rPr lang="en-GB" sz="2000">
                          <a:solidFill>
                            <a:schemeClr val="tx2">
                              <a:lumMod val="75000"/>
                            </a:schemeClr>
                          </a:solidFill>
                          <a:latin typeface="Times New Roman"/>
                          <a:ea typeface="Calibri"/>
                          <a:cs typeface="Times New Roman"/>
                        </a:rPr>
                        <a:t>)</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GB" sz="2000">
                          <a:solidFill>
                            <a:schemeClr val="tx2">
                              <a:lumMod val="75000"/>
                            </a:schemeClr>
                          </a:solidFill>
                          <a:latin typeface="Times New Roman"/>
                          <a:ea typeface="Calibri"/>
                          <a:cs typeface="Times New Roman"/>
                        </a:rPr>
                        <a:t>0.9</a:t>
                      </a:r>
                      <a:r>
                        <a:rPr lang="el-GR" sz="2000">
                          <a:solidFill>
                            <a:schemeClr val="tx2">
                              <a:lumMod val="75000"/>
                            </a:schemeClr>
                          </a:solidFill>
                          <a:latin typeface="Times New Roman"/>
                          <a:ea typeface="Calibri"/>
                          <a:cs typeface="Times New Roman"/>
                        </a:rPr>
                        <a:t>50</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13"/>
                  </a:ext>
                </a:extLst>
              </a:tr>
              <a:tr h="375372">
                <a:tc>
                  <a:txBody>
                    <a:bodyPr/>
                    <a:lstStyle/>
                    <a:p>
                      <a:pPr fontAlgn="base" hangingPunct="0">
                        <a:lnSpc>
                          <a:spcPct val="115000"/>
                        </a:lnSpc>
                        <a:spcAft>
                          <a:spcPts val="0"/>
                        </a:spcAft>
                      </a:pPr>
                      <a:r>
                        <a:rPr lang="en-US" sz="2000" i="1">
                          <a:solidFill>
                            <a:schemeClr val="tx2">
                              <a:lumMod val="75000"/>
                            </a:schemeClr>
                          </a:solidFill>
                          <a:latin typeface="Times New Roman"/>
                          <a:ea typeface="Calibri"/>
                          <a:cs typeface="Times New Roman"/>
                        </a:rPr>
                        <a:t>Parsimony Fit Indices</a:t>
                      </a:r>
                      <a:endParaRPr lang="el-GR" sz="2000">
                        <a:solidFill>
                          <a:schemeClr val="tx2">
                            <a:lumMod val="75000"/>
                          </a:schemeClr>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endParaRPr lang="el-GR" sz="2000">
                        <a:solidFill>
                          <a:schemeClr val="tx2">
                            <a:lumMod val="75000"/>
                          </a:schemeClr>
                        </a:solidFill>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14"/>
                  </a:ext>
                </a:extLst>
              </a:tr>
              <a:tr h="375372">
                <a:tc>
                  <a:txBody>
                    <a:bodyPr/>
                    <a:lstStyle/>
                    <a:p>
                      <a:pPr fontAlgn="base" hangingPunct="0">
                        <a:lnSpc>
                          <a:spcPct val="115000"/>
                        </a:lnSpc>
                        <a:spcAft>
                          <a:spcPts val="0"/>
                        </a:spcAft>
                      </a:pPr>
                      <a:r>
                        <a:rPr lang="en-US" sz="2000">
                          <a:solidFill>
                            <a:schemeClr val="tx2">
                              <a:lumMod val="75000"/>
                            </a:schemeClr>
                          </a:solidFill>
                          <a:latin typeface="Times New Roman"/>
                          <a:ea typeface="Calibri"/>
                          <a:cs typeface="Times New Roman"/>
                        </a:rPr>
                        <a:t>Parsimony Comparative Fit Index (PCFI)</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US" sz="2000">
                          <a:solidFill>
                            <a:schemeClr val="tx2">
                              <a:lumMod val="75000"/>
                            </a:schemeClr>
                          </a:solidFill>
                          <a:latin typeface="Times New Roman"/>
                          <a:ea typeface="Calibri"/>
                          <a:cs typeface="Times New Roman"/>
                        </a:rPr>
                        <a:t>0.</a:t>
                      </a:r>
                      <a:r>
                        <a:rPr lang="el-GR" sz="2000">
                          <a:solidFill>
                            <a:schemeClr val="tx2">
                              <a:lumMod val="75000"/>
                            </a:schemeClr>
                          </a:solidFill>
                          <a:latin typeface="Times New Roman"/>
                          <a:ea typeface="Calibri"/>
                          <a:cs typeface="Times New Roman"/>
                        </a:rPr>
                        <a:t>800</a:t>
                      </a:r>
                      <a:r>
                        <a:rPr lang="en-US" sz="2000" baseline="30000">
                          <a:solidFill>
                            <a:schemeClr val="tx2">
                              <a:lumMod val="75000"/>
                            </a:schemeClr>
                          </a:solidFill>
                          <a:latin typeface="Times New Roman"/>
                          <a:ea typeface="Calibri"/>
                          <a:cs typeface="Times New Roman"/>
                        </a:rPr>
                        <a:t>1</a:t>
                      </a:r>
                      <a:endParaRPr lang="el-GR" sz="200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15"/>
                  </a:ext>
                </a:extLst>
              </a:tr>
              <a:tr h="375372">
                <a:tc>
                  <a:txBody>
                    <a:bodyPr/>
                    <a:lstStyle/>
                    <a:p>
                      <a:pPr fontAlgn="base" hangingPunct="0">
                        <a:lnSpc>
                          <a:spcPct val="115000"/>
                        </a:lnSpc>
                        <a:spcAft>
                          <a:spcPts val="0"/>
                        </a:spcAft>
                      </a:pPr>
                      <a:r>
                        <a:rPr lang="en-US" sz="2000" dirty="0">
                          <a:solidFill>
                            <a:schemeClr val="tx2">
                              <a:lumMod val="75000"/>
                            </a:schemeClr>
                          </a:solidFill>
                          <a:latin typeface="Times New Roman"/>
                          <a:ea typeface="Calibri"/>
                          <a:cs typeface="Times New Roman"/>
                        </a:rPr>
                        <a:t>Parsimony </a:t>
                      </a:r>
                      <a:r>
                        <a:rPr lang="en-US" sz="2000" dirty="0" err="1">
                          <a:solidFill>
                            <a:schemeClr val="tx2">
                              <a:lumMod val="75000"/>
                            </a:schemeClr>
                          </a:solidFill>
                          <a:latin typeface="Times New Roman"/>
                          <a:ea typeface="Calibri"/>
                          <a:cs typeface="Times New Roman"/>
                        </a:rPr>
                        <a:t>Normed</a:t>
                      </a:r>
                      <a:r>
                        <a:rPr lang="en-US" sz="2000" dirty="0">
                          <a:solidFill>
                            <a:schemeClr val="tx2">
                              <a:lumMod val="75000"/>
                            </a:schemeClr>
                          </a:solidFill>
                          <a:latin typeface="Times New Roman"/>
                          <a:ea typeface="Calibri"/>
                          <a:cs typeface="Times New Roman"/>
                        </a:rPr>
                        <a:t> Fit Index (PNFI)</a:t>
                      </a:r>
                      <a:endParaRPr lang="el-GR" sz="2000" dirty="0">
                        <a:solidFill>
                          <a:schemeClr val="tx2">
                            <a:lumMod val="75000"/>
                          </a:schemeClr>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tc>
                  <a:txBody>
                    <a:bodyPr/>
                    <a:lstStyle/>
                    <a:p>
                      <a:pPr algn="ctr" fontAlgn="base" hangingPunct="0">
                        <a:lnSpc>
                          <a:spcPct val="115000"/>
                        </a:lnSpc>
                        <a:spcAft>
                          <a:spcPts val="0"/>
                        </a:spcAft>
                      </a:pPr>
                      <a:r>
                        <a:rPr lang="en-US" sz="2000" dirty="0">
                          <a:solidFill>
                            <a:schemeClr val="tx2">
                              <a:lumMod val="75000"/>
                            </a:schemeClr>
                          </a:solidFill>
                          <a:latin typeface="Times New Roman"/>
                          <a:ea typeface="Calibri"/>
                          <a:cs typeface="Times New Roman"/>
                        </a:rPr>
                        <a:t>0.7</a:t>
                      </a:r>
                      <a:r>
                        <a:rPr lang="el-GR" sz="2000" dirty="0">
                          <a:solidFill>
                            <a:schemeClr val="tx2">
                              <a:lumMod val="75000"/>
                            </a:schemeClr>
                          </a:solidFill>
                          <a:latin typeface="Times New Roman"/>
                          <a:ea typeface="Calibri"/>
                          <a:cs typeface="Times New Roman"/>
                        </a:rPr>
                        <a:t>75</a:t>
                      </a:r>
                      <a:r>
                        <a:rPr lang="en-US" sz="2000" baseline="30000" dirty="0">
                          <a:solidFill>
                            <a:schemeClr val="tx2">
                              <a:lumMod val="75000"/>
                            </a:schemeClr>
                          </a:solidFill>
                          <a:latin typeface="Times New Roman"/>
                          <a:ea typeface="Calibri"/>
                          <a:cs typeface="Times New Roman"/>
                        </a:rPr>
                        <a:t>1</a:t>
                      </a:r>
                      <a:endParaRPr lang="el-GR" sz="2000" dirty="0">
                        <a:solidFill>
                          <a:schemeClr val="tx2">
                            <a:lumMod val="75000"/>
                          </a:schemeClr>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tcPr>
                </a:tc>
                <a:extLst>
                  <a:ext uri="{0D108BD9-81ED-4DB2-BD59-A6C34878D82A}">
                    <a16:rowId xmlns:a16="http://schemas.microsoft.com/office/drawing/2014/main" val="10016"/>
                  </a:ext>
                </a:extLst>
              </a:tr>
            </a:tbl>
          </a:graphicData>
        </a:graphic>
      </p:graphicFrame>
      <p:sp>
        <p:nvSpPr>
          <p:cNvPr id="1025" name="Rectangle 1"/>
          <p:cNvSpPr>
            <a:spLocks noChangeArrowheads="1"/>
          </p:cNvSpPr>
          <p:nvPr/>
        </p:nvSpPr>
        <p:spPr bwMode="auto">
          <a:xfrm>
            <a:off x="0" y="0"/>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Table I:</a:t>
            </a:r>
            <a:r>
              <a:rPr kumimoji="0" lang="en-US" sz="24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Goodness of fit measures</a:t>
            </a:r>
            <a:endParaRPr kumimoji="0" lang="el-GR" sz="2400" b="0" i="0" u="none" strike="noStrike" cap="none" normalizeH="0" baseline="0" dirty="0">
              <a:ln>
                <a:noFill/>
              </a:ln>
              <a:solidFill>
                <a:schemeClr val="tx2">
                  <a:lumMod val="75000"/>
                </a:schemeClr>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extLst>
              <p:ext uri="{D42A27DB-BD31-4B8C-83A1-F6EECF244321}">
                <p14:modId xmlns:p14="http://schemas.microsoft.com/office/powerpoint/2010/main" val="39008543"/>
              </p:ext>
            </p:extLst>
          </p:nvPr>
        </p:nvGraphicFramePr>
        <p:xfrm>
          <a:off x="1" y="404664"/>
          <a:ext cx="9143999" cy="6453336"/>
        </p:xfrm>
        <a:graphic>
          <a:graphicData uri="http://schemas.openxmlformats.org/drawingml/2006/table">
            <a:tbl>
              <a:tblPr/>
              <a:tblGrid>
                <a:gridCol w="1331639">
                  <a:extLst>
                    <a:ext uri="{9D8B030D-6E8A-4147-A177-3AD203B41FA5}">
                      <a16:colId xmlns:a16="http://schemas.microsoft.com/office/drawing/2014/main" val="20000"/>
                    </a:ext>
                  </a:extLst>
                </a:gridCol>
                <a:gridCol w="4968552">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331640">
                  <a:extLst>
                    <a:ext uri="{9D8B030D-6E8A-4147-A177-3AD203B41FA5}">
                      <a16:colId xmlns:a16="http://schemas.microsoft.com/office/drawing/2014/main" val="20003"/>
                    </a:ext>
                  </a:extLst>
                </a:gridCol>
              </a:tblGrid>
              <a:tr h="977050">
                <a:tc>
                  <a:txBody>
                    <a:bodyPr/>
                    <a:lstStyle/>
                    <a:p>
                      <a:pPr algn="ctr">
                        <a:lnSpc>
                          <a:spcPct val="115000"/>
                        </a:lnSpc>
                        <a:spcAft>
                          <a:spcPts val="0"/>
                        </a:spcAft>
                      </a:pPr>
                      <a:r>
                        <a:rPr lang="en-US" sz="2000" b="1" i="1" dirty="0">
                          <a:solidFill>
                            <a:schemeClr val="accent6">
                              <a:lumMod val="75000"/>
                            </a:schemeClr>
                          </a:solidFill>
                          <a:latin typeface="Times New Roman"/>
                          <a:ea typeface="Calibri"/>
                          <a:cs typeface="Times New Roman"/>
                        </a:rPr>
                        <a:t>Latent factors</a:t>
                      </a:r>
                      <a:endParaRPr lang="el-GR" sz="2000" dirty="0">
                        <a:solidFill>
                          <a:schemeClr val="accent6">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n-US" sz="2400" b="1" dirty="0">
                          <a:solidFill>
                            <a:schemeClr val="accent6">
                              <a:lumMod val="75000"/>
                            </a:schemeClr>
                          </a:solidFill>
                          <a:latin typeface="Times New Roman"/>
                          <a:ea typeface="Calibri"/>
                          <a:cs typeface="Times New Roman"/>
                        </a:rPr>
                        <a:t>Measured variables</a:t>
                      </a:r>
                      <a:endParaRPr lang="el-GR" sz="2400" dirty="0">
                        <a:solidFill>
                          <a:schemeClr val="accent6">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n-GB" sz="1800" b="1">
                          <a:solidFill>
                            <a:schemeClr val="tx2">
                              <a:lumMod val="75000"/>
                            </a:schemeClr>
                          </a:solidFill>
                          <a:latin typeface="Times New Roman"/>
                          <a:ea typeface="Calibri"/>
                          <a:cs typeface="Times New Roman"/>
                        </a:rPr>
                        <a:t>Standardized Regression Weights</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n-GB" sz="1800" b="1">
                          <a:solidFill>
                            <a:schemeClr val="tx2">
                              <a:lumMod val="75000"/>
                            </a:schemeClr>
                          </a:solidFill>
                          <a:latin typeface="Times New Roman"/>
                          <a:ea typeface="Calibri"/>
                          <a:cs typeface="Times New Roman"/>
                        </a:rPr>
                        <a:t>Squared Multiple Correlations</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0"/>
                  </a:ext>
                </a:extLst>
              </a:tr>
              <a:tr h="683150">
                <a:tc rowSpan="4">
                  <a:txBody>
                    <a:bodyPr/>
                    <a:lstStyle/>
                    <a:p>
                      <a:pPr algn="ctr">
                        <a:lnSpc>
                          <a:spcPct val="115000"/>
                        </a:lnSpc>
                        <a:spcAft>
                          <a:spcPts val="0"/>
                        </a:spcAft>
                      </a:pPr>
                      <a:r>
                        <a:rPr lang="en-US" sz="1800" dirty="0">
                          <a:solidFill>
                            <a:schemeClr val="tx2">
                              <a:lumMod val="75000"/>
                            </a:schemeClr>
                          </a:solidFill>
                          <a:latin typeface="Times New Roman"/>
                          <a:ea typeface="Calibri"/>
                          <a:cs typeface="Times New Roman"/>
                        </a:rPr>
                        <a:t>Quality practices of top management</a:t>
                      </a:r>
                      <a:endParaRPr lang="el-GR" sz="1800" dirty="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Top management frequently communicates company quality goals and vision to employees</a:t>
                      </a:r>
                      <a:r>
                        <a:rPr lang="en-GB" sz="1800" dirty="0">
                          <a:solidFill>
                            <a:schemeClr val="tx2">
                              <a:lumMod val="75000"/>
                            </a:schemeClr>
                          </a:solidFill>
                          <a:latin typeface="Times New Roman"/>
                          <a:ea typeface="Calibri"/>
                          <a:cs typeface="Times New Roman"/>
                        </a:rPr>
                        <a:t> (</a:t>
                      </a:r>
                      <a:r>
                        <a:rPr lang="en-GB" sz="1800" dirty="0" err="1">
                          <a:solidFill>
                            <a:schemeClr val="tx2">
                              <a:lumMod val="75000"/>
                            </a:schemeClr>
                          </a:solidFill>
                          <a:latin typeface="Times New Roman"/>
                          <a:ea typeface="Calibri"/>
                          <a:cs typeface="Times New Roman"/>
                        </a:rPr>
                        <a:t>var</a:t>
                      </a:r>
                      <a:r>
                        <a:rPr lang="en-US" sz="1800" dirty="0">
                          <a:solidFill>
                            <a:schemeClr val="tx2">
                              <a:lumMod val="75000"/>
                            </a:schemeClr>
                          </a:solidFill>
                          <a:latin typeface="Times New Roman"/>
                          <a:ea typeface="Calibri"/>
                          <a:cs typeface="Times New Roman"/>
                        </a:rPr>
                        <a:t>1</a:t>
                      </a:r>
                      <a:r>
                        <a:rPr lang="en-GB" sz="1800" dirty="0">
                          <a:solidFill>
                            <a:schemeClr val="tx2">
                              <a:lumMod val="75000"/>
                            </a:schemeClr>
                          </a:solidFill>
                          <a:latin typeface="Times New Roman"/>
                          <a:ea typeface="Calibri"/>
                          <a:cs typeface="Times New Roman"/>
                        </a:rPr>
                        <a:t>)</a:t>
                      </a:r>
                      <a:endParaRPr lang="el-GR" sz="1800" dirty="0">
                        <a:solidFill>
                          <a:schemeClr val="tx2">
                            <a:lumMod val="75000"/>
                          </a:schemeClr>
                        </a:solidFill>
                        <a:latin typeface="Calibri"/>
                        <a:ea typeface="Calibri"/>
                        <a:cs typeface="Times New Roman"/>
                      </a:endParaRPr>
                    </a:p>
                  </a:txBody>
                  <a:tcPr marL="42749" marR="42749" marT="0" marB="0" anchor="b">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0.771</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0.594</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1"/>
                  </a:ext>
                </a:extLst>
              </a:tr>
              <a:tr h="683150">
                <a:tc vMerge="1">
                  <a:txBody>
                    <a:bodyPr/>
                    <a:lstStyle/>
                    <a:p>
                      <a:endParaRPr lang="el-GR"/>
                    </a:p>
                  </a:txBody>
                  <a:tcPr/>
                </a:tc>
                <a:tc>
                  <a:txBody>
                    <a:bodyPr/>
                    <a:lstStyle/>
                    <a:p>
                      <a:pPr algn="just">
                        <a:lnSpc>
                          <a:spcPct val="115000"/>
                        </a:lnSpc>
                        <a:spcAft>
                          <a:spcPts val="0"/>
                        </a:spcAft>
                      </a:pPr>
                      <a:r>
                        <a:rPr lang="en-GB" sz="1800" dirty="0">
                          <a:solidFill>
                            <a:schemeClr val="tx2">
                              <a:lumMod val="75000"/>
                            </a:schemeClr>
                          </a:solidFill>
                          <a:latin typeface="Times New Roman"/>
                          <a:ea typeface="Calibri"/>
                          <a:cs typeface="Times New Roman"/>
                        </a:rPr>
                        <a:t>T</a:t>
                      </a:r>
                      <a:r>
                        <a:rPr lang="en-US" sz="1800" dirty="0">
                          <a:solidFill>
                            <a:schemeClr val="tx2">
                              <a:lumMod val="75000"/>
                            </a:schemeClr>
                          </a:solidFill>
                          <a:latin typeface="Times New Roman"/>
                          <a:ea typeface="Calibri"/>
                          <a:cs typeface="Times New Roman"/>
                        </a:rPr>
                        <a:t>op management emphasizes pursuing knowledge which fits the new business environment</a:t>
                      </a:r>
                      <a:r>
                        <a:rPr lang="en-GB" sz="1800" dirty="0">
                          <a:solidFill>
                            <a:schemeClr val="tx2">
                              <a:lumMod val="75000"/>
                            </a:schemeClr>
                          </a:solidFill>
                          <a:latin typeface="Times New Roman"/>
                          <a:ea typeface="Calibri"/>
                          <a:cs typeface="Times New Roman"/>
                        </a:rPr>
                        <a:t> (var2)</a:t>
                      </a:r>
                      <a:endParaRPr lang="el-GR" sz="1800" dirty="0">
                        <a:solidFill>
                          <a:schemeClr val="tx2">
                            <a:lumMod val="75000"/>
                          </a:schemeClr>
                        </a:solidFill>
                        <a:latin typeface="Calibri"/>
                        <a:ea typeface="Calibri"/>
                        <a:cs typeface="Times New Roman"/>
                      </a:endParaRPr>
                    </a:p>
                  </a:txBody>
                  <a:tcPr marL="42749" marR="42749" marT="0" marB="0" anchor="b">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dirty="0">
                          <a:solidFill>
                            <a:schemeClr val="tx2">
                              <a:lumMod val="75000"/>
                            </a:schemeClr>
                          </a:solidFill>
                          <a:latin typeface="Times New Roman"/>
                          <a:ea typeface="Calibri"/>
                          <a:cs typeface="Times New Roman"/>
                        </a:rPr>
                        <a:t>0.786</a:t>
                      </a:r>
                      <a:endParaRPr lang="el-GR" sz="1800" dirty="0">
                        <a:solidFill>
                          <a:schemeClr val="tx2">
                            <a:lumMod val="75000"/>
                          </a:schemeClr>
                        </a:solidFill>
                        <a:latin typeface="Calibri"/>
                        <a:ea typeface="Calibri"/>
                        <a:cs typeface="Times New Roman"/>
                      </a:endParaRPr>
                    </a:p>
                  </a:txBody>
                  <a:tcPr marL="42749" marR="42749"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0.618</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2"/>
                  </a:ext>
                </a:extLst>
              </a:tr>
              <a:tr h="956401">
                <a:tc vMerge="1">
                  <a:txBody>
                    <a:bodyPr/>
                    <a:lstStyle/>
                    <a:p>
                      <a:endParaRPr lang="el-GR"/>
                    </a:p>
                  </a:txBody>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Top management considers that employees’ ability to learn is the key to company competitive advantage</a:t>
                      </a:r>
                      <a:r>
                        <a:rPr lang="en-GB" sz="1800" dirty="0">
                          <a:solidFill>
                            <a:schemeClr val="tx2">
                              <a:lumMod val="75000"/>
                            </a:schemeClr>
                          </a:solidFill>
                          <a:latin typeface="Times New Roman"/>
                          <a:ea typeface="Calibri"/>
                          <a:cs typeface="Times New Roman"/>
                        </a:rPr>
                        <a:t> (</a:t>
                      </a:r>
                      <a:r>
                        <a:rPr lang="en-GB" sz="1800" dirty="0" err="1">
                          <a:solidFill>
                            <a:schemeClr val="tx2">
                              <a:lumMod val="75000"/>
                            </a:schemeClr>
                          </a:solidFill>
                          <a:latin typeface="Times New Roman"/>
                          <a:ea typeface="Calibri"/>
                          <a:cs typeface="Times New Roman"/>
                        </a:rPr>
                        <a:t>var</a:t>
                      </a:r>
                      <a:r>
                        <a:rPr lang="en-US" sz="1800" dirty="0">
                          <a:solidFill>
                            <a:schemeClr val="tx2">
                              <a:lumMod val="75000"/>
                            </a:schemeClr>
                          </a:solidFill>
                          <a:latin typeface="Times New Roman"/>
                          <a:ea typeface="Calibri"/>
                          <a:cs typeface="Times New Roman"/>
                        </a:rPr>
                        <a:t>3</a:t>
                      </a:r>
                      <a:r>
                        <a:rPr lang="en-GB" sz="1800" dirty="0">
                          <a:solidFill>
                            <a:schemeClr val="tx2">
                              <a:lumMod val="75000"/>
                            </a:schemeClr>
                          </a:solidFill>
                          <a:latin typeface="Times New Roman"/>
                          <a:ea typeface="Calibri"/>
                          <a:cs typeface="Times New Roman"/>
                        </a:rPr>
                        <a:t>)</a:t>
                      </a:r>
                      <a:endParaRPr lang="el-GR" sz="1800" dirty="0">
                        <a:solidFill>
                          <a:schemeClr val="tx2">
                            <a:lumMod val="75000"/>
                          </a:schemeClr>
                        </a:solidFill>
                        <a:latin typeface="Calibri"/>
                        <a:ea typeface="Calibri"/>
                        <a:cs typeface="Times New Roman"/>
                      </a:endParaRPr>
                    </a:p>
                  </a:txBody>
                  <a:tcPr marL="42749" marR="42749" marT="0" marB="0" anchor="b">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0.819</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0.671</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3"/>
                  </a:ext>
                </a:extLst>
              </a:tr>
              <a:tr h="630717">
                <a:tc vMerge="1">
                  <a:txBody>
                    <a:bodyPr/>
                    <a:lstStyle/>
                    <a:p>
                      <a:endParaRPr lang="el-GR"/>
                    </a:p>
                  </a:txBody>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Quality issues are reviewed in the plant’s management meetings</a:t>
                      </a:r>
                      <a:r>
                        <a:rPr lang="en-GB" sz="1800" dirty="0">
                          <a:solidFill>
                            <a:schemeClr val="tx2">
                              <a:lumMod val="75000"/>
                            </a:schemeClr>
                          </a:solidFill>
                          <a:latin typeface="Times New Roman"/>
                          <a:ea typeface="Calibri"/>
                          <a:cs typeface="Times New Roman"/>
                        </a:rPr>
                        <a:t> (</a:t>
                      </a:r>
                      <a:r>
                        <a:rPr lang="en-GB" sz="1800" dirty="0" err="1">
                          <a:solidFill>
                            <a:schemeClr val="tx2">
                              <a:lumMod val="75000"/>
                            </a:schemeClr>
                          </a:solidFill>
                          <a:latin typeface="Times New Roman"/>
                          <a:ea typeface="Calibri"/>
                          <a:cs typeface="Times New Roman"/>
                        </a:rPr>
                        <a:t>var</a:t>
                      </a:r>
                      <a:r>
                        <a:rPr lang="en-US" sz="1800" dirty="0">
                          <a:solidFill>
                            <a:schemeClr val="tx2">
                              <a:lumMod val="75000"/>
                            </a:schemeClr>
                          </a:solidFill>
                          <a:latin typeface="Times New Roman"/>
                          <a:ea typeface="Calibri"/>
                          <a:cs typeface="Times New Roman"/>
                        </a:rPr>
                        <a:t>4</a:t>
                      </a:r>
                      <a:r>
                        <a:rPr lang="en-GB" sz="1800" dirty="0">
                          <a:solidFill>
                            <a:schemeClr val="tx2">
                              <a:lumMod val="75000"/>
                            </a:schemeClr>
                          </a:solidFill>
                          <a:latin typeface="Times New Roman"/>
                          <a:ea typeface="Calibri"/>
                          <a:cs typeface="Times New Roman"/>
                        </a:rPr>
                        <a:t>)</a:t>
                      </a:r>
                      <a:endParaRPr lang="el-GR" sz="1800" dirty="0">
                        <a:solidFill>
                          <a:schemeClr val="tx2">
                            <a:lumMod val="75000"/>
                          </a:schemeClr>
                        </a:solidFill>
                        <a:latin typeface="Calibri"/>
                        <a:ea typeface="Calibri"/>
                        <a:cs typeface="Times New Roman"/>
                      </a:endParaRPr>
                    </a:p>
                  </a:txBody>
                  <a:tcPr marL="42749" marR="42749" marT="0" marB="0" anchor="b">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0.691</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0.477</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4"/>
                  </a:ext>
                </a:extLst>
              </a:tr>
              <a:tr h="630717">
                <a:tc rowSpan="4">
                  <a:txBody>
                    <a:bodyPr/>
                    <a:lstStyle/>
                    <a:p>
                      <a:pPr algn="ctr">
                        <a:lnSpc>
                          <a:spcPct val="115000"/>
                        </a:lnSpc>
                        <a:spcAft>
                          <a:spcPts val="0"/>
                        </a:spcAft>
                      </a:pPr>
                      <a:r>
                        <a:rPr lang="en-GB" sz="1800">
                          <a:solidFill>
                            <a:schemeClr val="tx2">
                              <a:lumMod val="75000"/>
                            </a:schemeClr>
                          </a:solidFill>
                          <a:latin typeface="Times New Roman"/>
                          <a:ea typeface="Calibri"/>
                          <a:cs typeface="Times New Roman"/>
                        </a:rPr>
                        <a:t>Process quality management</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Inspection, review, or checking of work is automatically implemented (var5)</a:t>
                      </a:r>
                      <a:endParaRPr lang="el-GR" sz="1800" dirty="0">
                        <a:solidFill>
                          <a:schemeClr val="tx2">
                            <a:lumMod val="75000"/>
                          </a:schemeClr>
                        </a:solidFill>
                        <a:latin typeface="Calibri"/>
                        <a:ea typeface="Calibri"/>
                        <a:cs typeface="Times New Roman"/>
                      </a:endParaRPr>
                    </a:p>
                  </a:txBody>
                  <a:tcPr marL="42749" marR="42749" marT="0" marB="0" anchor="b">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0.704</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0.496</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5"/>
                  </a:ext>
                </a:extLst>
              </a:tr>
              <a:tr h="630717">
                <a:tc vMerge="1">
                  <a:txBody>
                    <a:bodyPr/>
                    <a:lstStyle/>
                    <a:p>
                      <a:endParaRPr lang="el-GR"/>
                    </a:p>
                  </a:txBody>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The work processes are automatically implemented (var6)</a:t>
                      </a:r>
                      <a:endParaRPr lang="el-GR" sz="1800" dirty="0">
                        <a:solidFill>
                          <a:schemeClr val="tx2">
                            <a:lumMod val="75000"/>
                          </a:schemeClr>
                        </a:solidFill>
                        <a:latin typeface="Calibri"/>
                        <a:ea typeface="Calibri"/>
                        <a:cs typeface="Times New Roman"/>
                      </a:endParaRPr>
                    </a:p>
                  </a:txBody>
                  <a:tcPr marL="42749" marR="42749" marT="0" marB="0" anchor="b">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0.712</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0.507</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6"/>
                  </a:ext>
                </a:extLst>
              </a:tr>
              <a:tr h="630717">
                <a:tc vMerge="1">
                  <a:txBody>
                    <a:bodyPr/>
                    <a:lstStyle/>
                    <a:p>
                      <a:endParaRPr lang="el-GR"/>
                    </a:p>
                  </a:txBody>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Quality tools and techniques are used to reduce process variation (var7)</a:t>
                      </a:r>
                      <a:endParaRPr lang="el-GR" sz="1800" dirty="0">
                        <a:solidFill>
                          <a:schemeClr val="tx2">
                            <a:lumMod val="75000"/>
                          </a:schemeClr>
                        </a:solidFill>
                        <a:latin typeface="Calibri"/>
                        <a:ea typeface="Calibri"/>
                        <a:cs typeface="Times New Roman"/>
                      </a:endParaRPr>
                    </a:p>
                  </a:txBody>
                  <a:tcPr marL="42749" marR="42749" marT="0" marB="0" anchor="b">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0.737</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0.543</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7"/>
                  </a:ext>
                </a:extLst>
              </a:tr>
              <a:tr h="630717">
                <a:tc vMerge="1">
                  <a:txBody>
                    <a:bodyPr/>
                    <a:lstStyle/>
                    <a:p>
                      <a:endParaRPr lang="el-GR"/>
                    </a:p>
                  </a:txBody>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Statistical techniques are applied to reduce process variation (var8)</a:t>
                      </a:r>
                      <a:endParaRPr lang="el-GR" sz="1800" dirty="0">
                        <a:solidFill>
                          <a:schemeClr val="tx2">
                            <a:lumMod val="75000"/>
                          </a:schemeClr>
                        </a:solidFill>
                        <a:latin typeface="Calibri"/>
                        <a:ea typeface="Calibri"/>
                        <a:cs typeface="Times New Roman"/>
                      </a:endParaRPr>
                    </a:p>
                  </a:txBody>
                  <a:tcPr marL="42749" marR="42749" marT="0" marB="0" anchor="b">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0.757</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dirty="0">
                          <a:solidFill>
                            <a:schemeClr val="tx2">
                              <a:lumMod val="75000"/>
                            </a:schemeClr>
                          </a:solidFill>
                          <a:latin typeface="Times New Roman"/>
                          <a:ea typeface="Calibri"/>
                          <a:cs typeface="Times New Roman"/>
                        </a:rPr>
                        <a:t>0.573</a:t>
                      </a:r>
                      <a:endParaRPr lang="el-GR" sz="1800" dirty="0">
                        <a:solidFill>
                          <a:schemeClr val="tx2">
                            <a:lumMod val="75000"/>
                          </a:schemeClr>
                        </a:solidFill>
                        <a:latin typeface="Calibri"/>
                        <a:ea typeface="Calibri"/>
                        <a:cs typeface="Times New Roman"/>
                      </a:endParaRPr>
                    </a:p>
                  </a:txBody>
                  <a:tcPr marL="42749" marR="42749"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8"/>
                  </a:ext>
                </a:extLst>
              </a:tr>
            </a:tbl>
          </a:graphicData>
        </a:graphic>
      </p:graphicFrame>
      <p:sp>
        <p:nvSpPr>
          <p:cNvPr id="52225" name="Rectangle 1"/>
          <p:cNvSpPr>
            <a:spLocks noChangeArrowheads="1"/>
          </p:cNvSpPr>
          <p:nvPr/>
        </p:nvSpPr>
        <p:spPr bwMode="auto">
          <a:xfrm>
            <a:off x="0" y="0"/>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Table </a:t>
            </a:r>
            <a:r>
              <a:rPr kumimoji="0" lang="en-US" sz="2400" b="1" i="0" u="none" strike="noStrike" cap="none" normalizeH="0" baseline="0" dirty="0" err="1">
                <a:ln>
                  <a:noFill/>
                </a:ln>
                <a:solidFill>
                  <a:schemeClr val="tx2">
                    <a:lumMod val="75000"/>
                  </a:schemeClr>
                </a:solidFill>
                <a:effectLst/>
                <a:latin typeface="Times New Roman" pitchFamily="18" charset="0"/>
                <a:ea typeface="Calibri" pitchFamily="34" charset="0"/>
                <a:cs typeface="Times New Roman" pitchFamily="18" charset="0"/>
              </a:rPr>
              <a:t>IIa</a:t>
            </a:r>
            <a:r>
              <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a:t>
            </a:r>
            <a:r>
              <a:rPr kumimoji="0" lang="en-US" sz="24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Confirmatory Factor Analysis</a:t>
            </a:r>
            <a:endParaRPr kumimoji="0" lang="en-US" sz="2400" b="0" i="0" u="none" strike="noStrike" cap="none" normalizeH="0" baseline="0" dirty="0">
              <a:ln>
                <a:noFill/>
              </a:ln>
              <a:solidFill>
                <a:schemeClr val="tx2">
                  <a:lumMod val="75000"/>
                </a:schemeClr>
              </a:solidFill>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extLst>
              <p:ext uri="{D42A27DB-BD31-4B8C-83A1-F6EECF244321}">
                <p14:modId xmlns:p14="http://schemas.microsoft.com/office/powerpoint/2010/main" val="341578898"/>
              </p:ext>
            </p:extLst>
          </p:nvPr>
        </p:nvGraphicFramePr>
        <p:xfrm>
          <a:off x="1" y="476672"/>
          <a:ext cx="9143999" cy="6381330"/>
        </p:xfrm>
        <a:graphic>
          <a:graphicData uri="http://schemas.openxmlformats.org/drawingml/2006/table">
            <a:tbl>
              <a:tblPr/>
              <a:tblGrid>
                <a:gridCol w="1331639">
                  <a:extLst>
                    <a:ext uri="{9D8B030D-6E8A-4147-A177-3AD203B41FA5}">
                      <a16:colId xmlns:a16="http://schemas.microsoft.com/office/drawing/2014/main" val="20000"/>
                    </a:ext>
                  </a:extLst>
                </a:gridCol>
                <a:gridCol w="4968552">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331640">
                  <a:extLst>
                    <a:ext uri="{9D8B030D-6E8A-4147-A177-3AD203B41FA5}">
                      <a16:colId xmlns:a16="http://schemas.microsoft.com/office/drawing/2014/main" val="20003"/>
                    </a:ext>
                  </a:extLst>
                </a:gridCol>
              </a:tblGrid>
              <a:tr h="990855">
                <a:tc>
                  <a:txBody>
                    <a:bodyPr/>
                    <a:lstStyle/>
                    <a:p>
                      <a:pPr marL="0" algn="ctr" defTabSz="914400" rtl="0" eaLnBrk="1" latinLnBrk="0" hangingPunct="1">
                        <a:lnSpc>
                          <a:spcPct val="115000"/>
                        </a:lnSpc>
                        <a:spcAft>
                          <a:spcPts val="0"/>
                        </a:spcAft>
                      </a:pPr>
                      <a:r>
                        <a:rPr lang="en-US" sz="2000" b="1" i="1" kern="1200" dirty="0">
                          <a:solidFill>
                            <a:schemeClr val="accent6">
                              <a:lumMod val="75000"/>
                            </a:schemeClr>
                          </a:solidFill>
                          <a:latin typeface="Times New Roman"/>
                          <a:ea typeface="Calibri"/>
                          <a:cs typeface="Times New Roman"/>
                        </a:rPr>
                        <a:t>Latent factors</a:t>
                      </a:r>
                      <a:endParaRPr lang="el-GR" sz="2000" b="1" i="1" kern="1200" dirty="0">
                        <a:solidFill>
                          <a:schemeClr val="accent6">
                            <a:lumMod val="75000"/>
                          </a:schemeClr>
                        </a:solidFill>
                        <a:latin typeface="Times New Roman"/>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marL="0" algn="ctr" defTabSz="914400" rtl="0" eaLnBrk="1" latinLnBrk="0" hangingPunct="1">
                        <a:lnSpc>
                          <a:spcPct val="115000"/>
                        </a:lnSpc>
                        <a:spcAft>
                          <a:spcPts val="0"/>
                        </a:spcAft>
                      </a:pPr>
                      <a:r>
                        <a:rPr lang="en-US" sz="2400" b="1" kern="1200" dirty="0">
                          <a:solidFill>
                            <a:schemeClr val="accent6">
                              <a:lumMod val="75000"/>
                            </a:schemeClr>
                          </a:solidFill>
                          <a:latin typeface="Times New Roman"/>
                          <a:ea typeface="Calibri"/>
                          <a:cs typeface="Times New Roman"/>
                        </a:rPr>
                        <a:t>Measured variables</a:t>
                      </a:r>
                      <a:endParaRPr lang="el-GR" sz="2400" b="1" kern="1200" dirty="0">
                        <a:solidFill>
                          <a:schemeClr val="accent6">
                            <a:lumMod val="75000"/>
                          </a:schemeClr>
                        </a:solidFill>
                        <a:latin typeface="Times New Roman"/>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n-GB" sz="1800" b="1">
                          <a:solidFill>
                            <a:schemeClr val="tx2">
                              <a:lumMod val="75000"/>
                            </a:schemeClr>
                          </a:solidFill>
                          <a:latin typeface="Times New Roman"/>
                          <a:ea typeface="Calibri"/>
                          <a:cs typeface="Times New Roman"/>
                        </a:rPr>
                        <a:t>Standardized Regression Weights</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n-GB" sz="1800" b="1">
                          <a:solidFill>
                            <a:schemeClr val="tx2">
                              <a:lumMod val="75000"/>
                            </a:schemeClr>
                          </a:solidFill>
                          <a:latin typeface="Times New Roman"/>
                          <a:ea typeface="Calibri"/>
                          <a:cs typeface="Times New Roman"/>
                        </a:rPr>
                        <a:t>Squared Multiple Correlations</a:t>
                      </a:r>
                      <a:endParaRPr lang="el-GR" sz="18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0"/>
                  </a:ext>
                </a:extLst>
              </a:tr>
              <a:tr h="707760">
                <a:tc rowSpan="4">
                  <a:txBody>
                    <a:bodyPr/>
                    <a:lstStyle/>
                    <a:p>
                      <a:pPr algn="ctr">
                        <a:lnSpc>
                          <a:spcPct val="115000"/>
                        </a:lnSpc>
                        <a:spcAft>
                          <a:spcPts val="0"/>
                        </a:spcAft>
                      </a:pPr>
                      <a:r>
                        <a:rPr lang="en-GB" sz="1800">
                          <a:solidFill>
                            <a:schemeClr val="tx2">
                              <a:lumMod val="75000"/>
                            </a:schemeClr>
                          </a:solidFill>
                          <a:latin typeface="Times New Roman"/>
                          <a:ea typeface="Calibri"/>
                          <a:cs typeface="Times New Roman"/>
                        </a:rPr>
                        <a:t>Product innovation</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The level of newness (novelty) of the company’s products is increased</a:t>
                      </a:r>
                      <a:r>
                        <a:rPr lang="en-GB" sz="1800" dirty="0">
                          <a:solidFill>
                            <a:schemeClr val="tx2">
                              <a:lumMod val="75000"/>
                            </a:schemeClr>
                          </a:solidFill>
                          <a:latin typeface="Times New Roman"/>
                          <a:ea typeface="Calibri"/>
                          <a:cs typeface="Times New Roman"/>
                        </a:rPr>
                        <a:t> (</a:t>
                      </a:r>
                      <a:r>
                        <a:rPr lang="en-GB" sz="1800" dirty="0" err="1">
                          <a:solidFill>
                            <a:schemeClr val="tx2">
                              <a:lumMod val="75000"/>
                            </a:schemeClr>
                          </a:solidFill>
                          <a:latin typeface="Times New Roman"/>
                          <a:ea typeface="Calibri"/>
                          <a:cs typeface="Times New Roman"/>
                        </a:rPr>
                        <a:t>var</a:t>
                      </a:r>
                      <a:r>
                        <a:rPr lang="en-US" sz="1800" dirty="0">
                          <a:solidFill>
                            <a:schemeClr val="tx2">
                              <a:lumMod val="75000"/>
                            </a:schemeClr>
                          </a:solidFill>
                          <a:latin typeface="Times New Roman"/>
                          <a:ea typeface="Calibri"/>
                          <a:cs typeface="Times New Roman"/>
                        </a:rPr>
                        <a:t>9</a:t>
                      </a:r>
                      <a:r>
                        <a:rPr lang="en-GB" sz="1800" dirty="0">
                          <a:solidFill>
                            <a:schemeClr val="tx2">
                              <a:lumMod val="75000"/>
                            </a:schemeClr>
                          </a:solidFill>
                          <a:latin typeface="Times New Roman"/>
                          <a:ea typeface="Calibri"/>
                          <a:cs typeface="Times New Roman"/>
                        </a:rPr>
                        <a:t>)</a:t>
                      </a:r>
                      <a:endParaRPr lang="el-GR" sz="1800" dirty="0">
                        <a:solidFill>
                          <a:schemeClr val="tx2">
                            <a:lumMod val="75000"/>
                          </a:schemeClr>
                        </a:solidFill>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0.751</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0.564</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1"/>
                  </a:ext>
                </a:extLst>
              </a:tr>
              <a:tr h="707760">
                <a:tc vMerge="1">
                  <a:txBody>
                    <a:bodyPr/>
                    <a:lstStyle/>
                    <a:p>
                      <a:endParaRPr lang="el-GR"/>
                    </a:p>
                  </a:txBody>
                  <a:tcPr/>
                </a:tc>
                <a:tc>
                  <a:txBody>
                    <a:bodyPr/>
                    <a:lstStyle/>
                    <a:p>
                      <a:pPr algn="just">
                        <a:lnSpc>
                          <a:spcPct val="115000"/>
                        </a:lnSpc>
                        <a:spcAft>
                          <a:spcPts val="0"/>
                        </a:spcAft>
                      </a:pPr>
                      <a:r>
                        <a:rPr lang="en-GB" sz="1800" dirty="0">
                          <a:solidFill>
                            <a:schemeClr val="tx2">
                              <a:lumMod val="75000"/>
                            </a:schemeClr>
                          </a:solidFill>
                          <a:latin typeface="Times New Roman"/>
                          <a:ea typeface="Calibri"/>
                          <a:cs typeface="Times New Roman"/>
                        </a:rPr>
                        <a:t>The</a:t>
                      </a:r>
                      <a:r>
                        <a:rPr lang="en-US" sz="1800" dirty="0">
                          <a:solidFill>
                            <a:schemeClr val="tx2">
                              <a:lumMod val="75000"/>
                            </a:schemeClr>
                          </a:solidFill>
                          <a:latin typeface="Times New Roman"/>
                          <a:ea typeface="Calibri"/>
                          <a:cs typeface="Times New Roman"/>
                        </a:rPr>
                        <a:t> latest technological innovations are incorporated in the new products (var10)</a:t>
                      </a:r>
                      <a:endParaRPr lang="el-GR" sz="1800" dirty="0">
                        <a:solidFill>
                          <a:schemeClr val="tx2">
                            <a:lumMod val="75000"/>
                          </a:schemeClr>
                        </a:solidFill>
                        <a:latin typeface="Calibri"/>
                        <a:ea typeface="Calibri"/>
                        <a:cs typeface="Times New Roman"/>
                      </a:endParaRPr>
                    </a:p>
                  </a:txBody>
                  <a:tcPr marL="68580" marR="68580" marT="0" marB="0" anchor="b">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0.865</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0.748</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2"/>
                  </a:ext>
                </a:extLst>
              </a:tr>
              <a:tr h="707760">
                <a:tc vMerge="1">
                  <a:txBody>
                    <a:bodyPr/>
                    <a:lstStyle/>
                    <a:p>
                      <a:endParaRPr lang="el-GR"/>
                    </a:p>
                  </a:txBody>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The frequency of developing new products is high (var11)</a:t>
                      </a:r>
                      <a:endParaRPr lang="el-GR" sz="1800" dirty="0">
                        <a:solidFill>
                          <a:schemeClr val="tx2">
                            <a:lumMod val="75000"/>
                          </a:schemeClr>
                        </a:solidFill>
                        <a:latin typeface="Calibri"/>
                        <a:ea typeface="Calibri"/>
                        <a:cs typeface="Times New Roman"/>
                      </a:endParaRPr>
                    </a:p>
                  </a:txBody>
                  <a:tcPr marL="68580" marR="68580" marT="0" marB="0" anchor="b">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0.755</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0.570</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3"/>
                  </a:ext>
                </a:extLst>
              </a:tr>
              <a:tr h="653439">
                <a:tc vMerge="1">
                  <a:txBody>
                    <a:bodyPr/>
                    <a:lstStyle/>
                    <a:p>
                      <a:endParaRPr lang="el-GR"/>
                    </a:p>
                  </a:txBody>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The number of the new products introduced to the market is high (var12)</a:t>
                      </a:r>
                      <a:endParaRPr lang="el-GR" sz="1800" dirty="0">
                        <a:solidFill>
                          <a:schemeClr val="tx2">
                            <a:lumMod val="75000"/>
                          </a:schemeClr>
                        </a:solidFill>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0.669</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0.448</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4"/>
                  </a:ext>
                </a:extLst>
              </a:tr>
              <a:tr h="653439">
                <a:tc rowSpan="4">
                  <a:txBody>
                    <a:bodyPr/>
                    <a:lstStyle/>
                    <a:p>
                      <a:pPr algn="ctr">
                        <a:lnSpc>
                          <a:spcPct val="115000"/>
                        </a:lnSpc>
                        <a:spcAft>
                          <a:spcPts val="0"/>
                        </a:spcAft>
                      </a:pPr>
                      <a:r>
                        <a:rPr lang="en-US" sz="1800">
                          <a:solidFill>
                            <a:schemeClr val="tx2">
                              <a:lumMod val="75000"/>
                            </a:schemeClr>
                          </a:solidFill>
                          <a:latin typeface="Times New Roman"/>
                          <a:ea typeface="Calibri"/>
                          <a:cs typeface="Times New Roman"/>
                        </a:rPr>
                        <a:t>Process  innovation</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The competitiveness of the company from the technology point of view is high</a:t>
                      </a:r>
                      <a:r>
                        <a:rPr lang="en-GB" sz="1800" dirty="0">
                          <a:solidFill>
                            <a:schemeClr val="tx2">
                              <a:lumMod val="75000"/>
                            </a:schemeClr>
                          </a:solidFill>
                          <a:latin typeface="Times New Roman"/>
                          <a:ea typeface="Calibri"/>
                          <a:cs typeface="Times New Roman"/>
                        </a:rPr>
                        <a:t> (</a:t>
                      </a:r>
                      <a:r>
                        <a:rPr lang="en-GB" sz="1800" dirty="0" err="1">
                          <a:solidFill>
                            <a:schemeClr val="tx2">
                              <a:lumMod val="75000"/>
                            </a:schemeClr>
                          </a:solidFill>
                          <a:latin typeface="Times New Roman"/>
                          <a:ea typeface="Calibri"/>
                          <a:cs typeface="Times New Roman"/>
                        </a:rPr>
                        <a:t>var</a:t>
                      </a:r>
                      <a:r>
                        <a:rPr lang="en-US" sz="1800" dirty="0">
                          <a:solidFill>
                            <a:schemeClr val="tx2">
                              <a:lumMod val="75000"/>
                            </a:schemeClr>
                          </a:solidFill>
                          <a:latin typeface="Times New Roman"/>
                          <a:ea typeface="Calibri"/>
                          <a:cs typeface="Times New Roman"/>
                        </a:rPr>
                        <a:t>13</a:t>
                      </a:r>
                      <a:r>
                        <a:rPr lang="en-GB" sz="1800" dirty="0">
                          <a:solidFill>
                            <a:schemeClr val="tx2">
                              <a:lumMod val="75000"/>
                            </a:schemeClr>
                          </a:solidFill>
                          <a:latin typeface="Times New Roman"/>
                          <a:ea typeface="Calibri"/>
                          <a:cs typeface="Times New Roman"/>
                        </a:rPr>
                        <a:t>)</a:t>
                      </a:r>
                      <a:endParaRPr lang="el-GR" sz="1800" dirty="0">
                        <a:solidFill>
                          <a:schemeClr val="tx2">
                            <a:lumMod val="75000"/>
                          </a:schemeClr>
                        </a:solidFill>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0.801</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0.642</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5"/>
                  </a:ext>
                </a:extLst>
              </a:tr>
              <a:tr h="653439">
                <a:tc vMerge="1">
                  <a:txBody>
                    <a:bodyPr/>
                    <a:lstStyle/>
                    <a:p>
                      <a:endParaRPr lang="el-GR"/>
                    </a:p>
                  </a:txBody>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The latest technological innovations are frequently adopted in our processes (var14)</a:t>
                      </a:r>
                      <a:endParaRPr lang="el-GR" sz="1800" dirty="0">
                        <a:solidFill>
                          <a:schemeClr val="tx2">
                            <a:lumMod val="75000"/>
                          </a:schemeClr>
                        </a:solidFill>
                        <a:latin typeface="Calibri"/>
                        <a:ea typeface="Calibri"/>
                        <a:cs typeface="Times New Roman"/>
                      </a:endParaRPr>
                    </a:p>
                  </a:txBody>
                  <a:tcPr marL="68580" marR="68580" marT="0" marB="0" anchor="b">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0.887</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0.787</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6"/>
                  </a:ext>
                </a:extLst>
              </a:tr>
              <a:tr h="653439">
                <a:tc vMerge="1">
                  <a:txBody>
                    <a:bodyPr/>
                    <a:lstStyle/>
                    <a:p>
                      <a:endParaRPr lang="el-GR"/>
                    </a:p>
                  </a:txBody>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The technology used in our processes is characterized by novelty (var15)</a:t>
                      </a:r>
                      <a:endParaRPr lang="el-GR" sz="1800" dirty="0">
                        <a:solidFill>
                          <a:schemeClr val="tx2">
                            <a:lumMod val="75000"/>
                          </a:schemeClr>
                        </a:solidFill>
                        <a:latin typeface="Calibri"/>
                        <a:ea typeface="Calibri"/>
                        <a:cs typeface="Times New Roman"/>
                      </a:endParaRPr>
                    </a:p>
                  </a:txBody>
                  <a:tcPr marL="68580" marR="68580" marT="0" marB="0" anchor="b">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0.922</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0.850</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7"/>
                  </a:ext>
                </a:extLst>
              </a:tr>
              <a:tr h="653439">
                <a:tc vMerge="1">
                  <a:txBody>
                    <a:bodyPr/>
                    <a:lstStyle/>
                    <a:p>
                      <a:endParaRPr lang="el-GR"/>
                    </a:p>
                  </a:txBody>
                  <a:tcPr/>
                </a:tc>
                <a:tc>
                  <a:txBody>
                    <a:bodyPr/>
                    <a:lstStyle/>
                    <a:p>
                      <a:pPr algn="just">
                        <a:lnSpc>
                          <a:spcPct val="115000"/>
                        </a:lnSpc>
                        <a:spcAft>
                          <a:spcPts val="0"/>
                        </a:spcAft>
                      </a:pPr>
                      <a:r>
                        <a:rPr lang="en-US" sz="1800" dirty="0">
                          <a:solidFill>
                            <a:schemeClr val="tx2">
                              <a:lumMod val="75000"/>
                            </a:schemeClr>
                          </a:solidFill>
                          <a:latin typeface="Times New Roman"/>
                          <a:ea typeface="Calibri"/>
                          <a:cs typeface="Times New Roman"/>
                        </a:rPr>
                        <a:t>The rate of changes in the processes and techniques is high (var16)</a:t>
                      </a:r>
                      <a:endParaRPr lang="el-GR" sz="1800" dirty="0">
                        <a:solidFill>
                          <a:schemeClr val="tx2">
                            <a:lumMod val="75000"/>
                          </a:schemeClr>
                        </a:solidFill>
                        <a:latin typeface="Calibri"/>
                        <a:ea typeface="Calibri"/>
                        <a:cs typeface="Times New Roman"/>
                      </a:endParaRPr>
                    </a:p>
                  </a:txBody>
                  <a:tcPr marL="68580" marR="68580" marT="0" marB="0" anchor="b">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a:solidFill>
                            <a:schemeClr val="tx2">
                              <a:lumMod val="75000"/>
                            </a:schemeClr>
                          </a:solidFill>
                          <a:latin typeface="Times New Roman"/>
                          <a:ea typeface="Calibri"/>
                          <a:cs typeface="Times New Roman"/>
                        </a:rPr>
                        <a:t>0.847</a:t>
                      </a:r>
                      <a:endParaRPr lang="el-GR" sz="18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1800" dirty="0">
                          <a:solidFill>
                            <a:schemeClr val="tx2">
                              <a:lumMod val="75000"/>
                            </a:schemeClr>
                          </a:solidFill>
                          <a:latin typeface="Times New Roman"/>
                          <a:ea typeface="Calibri"/>
                          <a:cs typeface="Times New Roman"/>
                        </a:rPr>
                        <a:t>0.717</a:t>
                      </a:r>
                      <a:endParaRPr lang="el-GR" sz="1800" dirty="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8"/>
                  </a:ext>
                </a:extLst>
              </a:tr>
            </a:tbl>
          </a:graphicData>
        </a:graphic>
      </p:graphicFrame>
      <p:sp>
        <p:nvSpPr>
          <p:cNvPr id="52225" name="Rectangle 1"/>
          <p:cNvSpPr>
            <a:spLocks noChangeArrowheads="1"/>
          </p:cNvSpPr>
          <p:nvPr/>
        </p:nvSpPr>
        <p:spPr bwMode="auto">
          <a:xfrm>
            <a:off x="0" y="0"/>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Table </a:t>
            </a:r>
            <a:r>
              <a:rPr kumimoji="0" lang="en-US" sz="2400" b="1" i="0" u="none" strike="noStrike" cap="none" normalizeH="0" baseline="0" dirty="0" err="1">
                <a:ln>
                  <a:noFill/>
                </a:ln>
                <a:solidFill>
                  <a:schemeClr val="tx2">
                    <a:lumMod val="75000"/>
                  </a:schemeClr>
                </a:solidFill>
                <a:effectLst/>
                <a:latin typeface="Times New Roman" pitchFamily="18" charset="0"/>
                <a:ea typeface="Calibri" pitchFamily="34" charset="0"/>
                <a:cs typeface="Times New Roman" pitchFamily="18" charset="0"/>
              </a:rPr>
              <a:t>IIb</a:t>
            </a:r>
            <a:r>
              <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a:t>
            </a:r>
            <a:r>
              <a:rPr kumimoji="0" lang="en-US" sz="24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Confirmatory Factor Analysis</a:t>
            </a:r>
            <a:endParaRPr kumimoji="0" lang="en-US" sz="2400" b="0" i="0" u="none" strike="noStrike" cap="none" normalizeH="0" baseline="0" dirty="0">
              <a:ln>
                <a:noFill/>
              </a:ln>
              <a:solidFill>
                <a:schemeClr val="tx2">
                  <a:lumMod val="75000"/>
                </a:schemeClr>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extLst>
              <p:ext uri="{D42A27DB-BD31-4B8C-83A1-F6EECF244321}">
                <p14:modId xmlns:p14="http://schemas.microsoft.com/office/powerpoint/2010/main" val="3738826629"/>
              </p:ext>
            </p:extLst>
          </p:nvPr>
        </p:nvGraphicFramePr>
        <p:xfrm>
          <a:off x="1" y="476672"/>
          <a:ext cx="9143999" cy="6509831"/>
        </p:xfrm>
        <a:graphic>
          <a:graphicData uri="http://schemas.openxmlformats.org/drawingml/2006/table">
            <a:tbl>
              <a:tblPr/>
              <a:tblGrid>
                <a:gridCol w="1331639">
                  <a:extLst>
                    <a:ext uri="{9D8B030D-6E8A-4147-A177-3AD203B41FA5}">
                      <a16:colId xmlns:a16="http://schemas.microsoft.com/office/drawing/2014/main" val="20000"/>
                    </a:ext>
                  </a:extLst>
                </a:gridCol>
                <a:gridCol w="4392488">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1331640">
                  <a:extLst>
                    <a:ext uri="{9D8B030D-6E8A-4147-A177-3AD203B41FA5}">
                      <a16:colId xmlns:a16="http://schemas.microsoft.com/office/drawing/2014/main" val="20003"/>
                    </a:ext>
                  </a:extLst>
                </a:gridCol>
              </a:tblGrid>
              <a:tr h="1678261">
                <a:tc>
                  <a:txBody>
                    <a:bodyPr/>
                    <a:lstStyle/>
                    <a:p>
                      <a:pPr algn="ctr">
                        <a:lnSpc>
                          <a:spcPct val="115000"/>
                        </a:lnSpc>
                        <a:spcAft>
                          <a:spcPts val="0"/>
                        </a:spcAft>
                      </a:pPr>
                      <a:r>
                        <a:rPr lang="en-US" sz="2400" b="1" i="1" dirty="0">
                          <a:solidFill>
                            <a:schemeClr val="accent6">
                              <a:lumMod val="75000"/>
                            </a:schemeClr>
                          </a:solidFill>
                          <a:latin typeface="Times New Roman"/>
                          <a:ea typeface="Calibri"/>
                          <a:cs typeface="Times New Roman"/>
                        </a:rPr>
                        <a:t>Latent factors</a:t>
                      </a:r>
                      <a:endParaRPr lang="el-GR" sz="2400" dirty="0">
                        <a:solidFill>
                          <a:schemeClr val="accent6">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n-US" sz="2400" b="1" dirty="0">
                          <a:solidFill>
                            <a:schemeClr val="accent6">
                              <a:lumMod val="75000"/>
                            </a:schemeClr>
                          </a:solidFill>
                          <a:latin typeface="Times New Roman"/>
                          <a:ea typeface="Calibri"/>
                          <a:cs typeface="Times New Roman"/>
                        </a:rPr>
                        <a:t>Measured variables</a:t>
                      </a:r>
                      <a:endParaRPr lang="el-GR" sz="2400" dirty="0">
                        <a:solidFill>
                          <a:schemeClr val="accent6">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n-GB" sz="2400" b="1">
                          <a:solidFill>
                            <a:schemeClr val="tx2">
                              <a:lumMod val="75000"/>
                            </a:schemeClr>
                          </a:solidFill>
                          <a:latin typeface="Times New Roman"/>
                          <a:ea typeface="Calibri"/>
                          <a:cs typeface="Times New Roman"/>
                        </a:rPr>
                        <a:t>Standardized Regression Weights</a:t>
                      </a:r>
                      <a:endParaRPr lang="el-GR" sz="24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n-GB" sz="2400" b="1">
                          <a:solidFill>
                            <a:schemeClr val="tx2">
                              <a:lumMod val="75000"/>
                            </a:schemeClr>
                          </a:solidFill>
                          <a:latin typeface="Times New Roman"/>
                          <a:ea typeface="Calibri"/>
                          <a:cs typeface="Times New Roman"/>
                        </a:rPr>
                        <a:t>Squared Multiple Correlations</a:t>
                      </a:r>
                      <a:endParaRPr lang="el-GR" sz="2400">
                        <a:solidFill>
                          <a:schemeClr val="tx2">
                            <a:lumMod val="75000"/>
                          </a:schemeClr>
                        </a:solidFill>
                        <a:latin typeface="Calibri"/>
                        <a:ea typeface="Calibri"/>
                        <a:cs typeface="Times New Roman"/>
                      </a:endParaRPr>
                    </a:p>
                  </a:txBody>
                  <a:tcPr marL="42749" marR="42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0"/>
                  </a:ext>
                </a:extLst>
              </a:tr>
              <a:tr h="1198768">
                <a:tc rowSpan="4">
                  <a:txBody>
                    <a:bodyPr/>
                    <a:lstStyle/>
                    <a:p>
                      <a:pPr algn="ctr">
                        <a:lnSpc>
                          <a:spcPct val="115000"/>
                        </a:lnSpc>
                        <a:spcAft>
                          <a:spcPts val="0"/>
                        </a:spcAft>
                      </a:pPr>
                      <a:r>
                        <a:rPr lang="en-US" sz="2400" dirty="0">
                          <a:solidFill>
                            <a:schemeClr val="tx2">
                              <a:lumMod val="75000"/>
                            </a:schemeClr>
                          </a:solidFill>
                          <a:latin typeface="Times New Roman"/>
                          <a:ea typeface="Calibri"/>
                          <a:cs typeface="Times New Roman"/>
                        </a:rPr>
                        <a:t>Market </a:t>
                      </a:r>
                      <a:r>
                        <a:rPr lang="en-US" sz="2400" dirty="0" err="1">
                          <a:solidFill>
                            <a:schemeClr val="tx2">
                              <a:lumMod val="75000"/>
                            </a:schemeClr>
                          </a:solidFill>
                          <a:latin typeface="Times New Roman"/>
                          <a:ea typeface="Calibri"/>
                          <a:cs typeface="Times New Roman"/>
                        </a:rPr>
                        <a:t>perfor</a:t>
                      </a:r>
                      <a:r>
                        <a:rPr lang="el-GR" sz="2400" dirty="0">
                          <a:solidFill>
                            <a:schemeClr val="tx2">
                              <a:lumMod val="75000"/>
                            </a:schemeClr>
                          </a:solidFill>
                          <a:latin typeface="Times New Roman"/>
                          <a:ea typeface="Calibri"/>
                          <a:cs typeface="Times New Roman"/>
                        </a:rPr>
                        <a:t>-</a:t>
                      </a:r>
                      <a:r>
                        <a:rPr lang="en-US" sz="2400" dirty="0" err="1">
                          <a:solidFill>
                            <a:schemeClr val="tx2">
                              <a:lumMod val="75000"/>
                            </a:schemeClr>
                          </a:solidFill>
                          <a:latin typeface="Times New Roman"/>
                          <a:ea typeface="Calibri"/>
                          <a:cs typeface="Times New Roman"/>
                        </a:rPr>
                        <a:t>mance</a:t>
                      </a:r>
                      <a:endParaRPr lang="el-GR" sz="2400" dirty="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just">
                        <a:lnSpc>
                          <a:spcPct val="115000"/>
                        </a:lnSpc>
                        <a:spcAft>
                          <a:spcPts val="0"/>
                        </a:spcAft>
                      </a:pPr>
                      <a:r>
                        <a:rPr lang="en-GB" sz="2400" dirty="0">
                          <a:solidFill>
                            <a:schemeClr val="tx2">
                              <a:lumMod val="75000"/>
                            </a:schemeClr>
                          </a:solidFill>
                          <a:latin typeface="Times New Roman"/>
                          <a:ea typeface="Calibri"/>
                          <a:cs typeface="Times New Roman"/>
                        </a:rPr>
                        <a:t>The company's market share is high (</a:t>
                      </a:r>
                      <a:r>
                        <a:rPr lang="en-GB" sz="2400" dirty="0" err="1">
                          <a:solidFill>
                            <a:schemeClr val="tx2">
                              <a:lumMod val="75000"/>
                            </a:schemeClr>
                          </a:solidFill>
                          <a:latin typeface="Times New Roman"/>
                          <a:ea typeface="Calibri"/>
                          <a:cs typeface="Times New Roman"/>
                        </a:rPr>
                        <a:t>var</a:t>
                      </a:r>
                      <a:r>
                        <a:rPr lang="en-US" sz="2400" dirty="0">
                          <a:solidFill>
                            <a:schemeClr val="tx2">
                              <a:lumMod val="75000"/>
                            </a:schemeClr>
                          </a:solidFill>
                          <a:latin typeface="Times New Roman"/>
                          <a:ea typeface="Calibri"/>
                          <a:cs typeface="Times New Roman"/>
                        </a:rPr>
                        <a:t>17</a:t>
                      </a:r>
                      <a:r>
                        <a:rPr lang="en-GB" sz="2400" dirty="0">
                          <a:solidFill>
                            <a:schemeClr val="tx2">
                              <a:lumMod val="75000"/>
                            </a:schemeClr>
                          </a:solidFill>
                          <a:latin typeface="Times New Roman"/>
                          <a:ea typeface="Calibri"/>
                          <a:cs typeface="Times New Roman"/>
                        </a:rPr>
                        <a:t>)</a:t>
                      </a:r>
                      <a:endParaRPr lang="el-GR" sz="2400" dirty="0">
                        <a:solidFill>
                          <a:schemeClr val="tx2">
                            <a:lumMod val="75000"/>
                          </a:schemeClr>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2400">
                          <a:solidFill>
                            <a:schemeClr val="tx2">
                              <a:lumMod val="75000"/>
                            </a:schemeClr>
                          </a:solidFill>
                          <a:latin typeface="Times New Roman"/>
                          <a:ea typeface="Calibri"/>
                          <a:cs typeface="Times New Roman"/>
                        </a:rPr>
                        <a:t>0.688</a:t>
                      </a:r>
                      <a:endParaRPr lang="el-GR" sz="24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2400">
                          <a:solidFill>
                            <a:schemeClr val="tx2">
                              <a:lumMod val="75000"/>
                            </a:schemeClr>
                          </a:solidFill>
                          <a:latin typeface="Times New Roman"/>
                          <a:ea typeface="Calibri"/>
                          <a:cs typeface="Times New Roman"/>
                        </a:rPr>
                        <a:t>0.473</a:t>
                      </a:r>
                      <a:endParaRPr lang="el-GR" sz="24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1"/>
                  </a:ext>
                </a:extLst>
              </a:tr>
              <a:tr h="1198768">
                <a:tc vMerge="1">
                  <a:txBody>
                    <a:bodyPr/>
                    <a:lstStyle/>
                    <a:p>
                      <a:endParaRPr lang="el-GR"/>
                    </a:p>
                  </a:txBody>
                  <a:tcPr/>
                </a:tc>
                <a:tc>
                  <a:txBody>
                    <a:bodyPr/>
                    <a:lstStyle/>
                    <a:p>
                      <a:pPr algn="just">
                        <a:lnSpc>
                          <a:spcPct val="115000"/>
                        </a:lnSpc>
                        <a:spcAft>
                          <a:spcPts val="0"/>
                        </a:spcAft>
                      </a:pPr>
                      <a:r>
                        <a:rPr lang="en-US" sz="2400" dirty="0">
                          <a:solidFill>
                            <a:schemeClr val="tx2">
                              <a:lumMod val="75000"/>
                            </a:schemeClr>
                          </a:solidFill>
                          <a:latin typeface="Times New Roman"/>
                          <a:ea typeface="Calibri"/>
                          <a:cs typeface="Times New Roman"/>
                        </a:rPr>
                        <a:t>The company's penetration of the market is high (var18)</a:t>
                      </a:r>
                      <a:endParaRPr lang="el-GR" sz="2400" dirty="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2400">
                          <a:solidFill>
                            <a:schemeClr val="tx2">
                              <a:lumMod val="75000"/>
                            </a:schemeClr>
                          </a:solidFill>
                          <a:latin typeface="Times New Roman"/>
                          <a:ea typeface="Calibri"/>
                          <a:cs typeface="Times New Roman"/>
                        </a:rPr>
                        <a:t>0.686</a:t>
                      </a:r>
                      <a:endParaRPr lang="el-GR" sz="24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2400">
                          <a:solidFill>
                            <a:schemeClr val="tx2">
                              <a:lumMod val="75000"/>
                            </a:schemeClr>
                          </a:solidFill>
                          <a:latin typeface="Times New Roman"/>
                          <a:ea typeface="Calibri"/>
                          <a:cs typeface="Times New Roman"/>
                        </a:rPr>
                        <a:t>0.471</a:t>
                      </a:r>
                      <a:endParaRPr lang="el-GR" sz="24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2"/>
                  </a:ext>
                </a:extLst>
              </a:tr>
              <a:tr h="1198768">
                <a:tc vMerge="1">
                  <a:txBody>
                    <a:bodyPr/>
                    <a:lstStyle/>
                    <a:p>
                      <a:endParaRPr lang="el-GR"/>
                    </a:p>
                  </a:txBody>
                  <a:tcPr/>
                </a:tc>
                <a:tc>
                  <a:txBody>
                    <a:bodyPr/>
                    <a:lstStyle/>
                    <a:p>
                      <a:pPr algn="just">
                        <a:lnSpc>
                          <a:spcPct val="115000"/>
                        </a:lnSpc>
                        <a:spcAft>
                          <a:spcPts val="0"/>
                        </a:spcAft>
                      </a:pPr>
                      <a:r>
                        <a:rPr lang="en-GB" sz="2400" dirty="0">
                          <a:solidFill>
                            <a:schemeClr val="tx2">
                              <a:lumMod val="75000"/>
                            </a:schemeClr>
                          </a:solidFill>
                          <a:latin typeface="Times New Roman"/>
                          <a:ea typeface="Calibri"/>
                          <a:cs typeface="Times New Roman"/>
                        </a:rPr>
                        <a:t>The company's image within the market is high </a:t>
                      </a:r>
                      <a:r>
                        <a:rPr lang="en-US" sz="2400" dirty="0">
                          <a:solidFill>
                            <a:schemeClr val="tx2">
                              <a:lumMod val="75000"/>
                            </a:schemeClr>
                          </a:solidFill>
                          <a:latin typeface="Times New Roman"/>
                          <a:ea typeface="Calibri"/>
                          <a:cs typeface="Times New Roman"/>
                        </a:rPr>
                        <a:t>(var19)</a:t>
                      </a:r>
                      <a:endParaRPr lang="el-GR" sz="2400" dirty="0">
                        <a:solidFill>
                          <a:schemeClr val="tx2">
                            <a:lumMod val="75000"/>
                          </a:schemeClr>
                        </a:solidFill>
                        <a:latin typeface="Calibri"/>
                        <a:ea typeface="Calibri"/>
                        <a:cs typeface="Times New Roman"/>
                      </a:endParaRPr>
                    </a:p>
                  </a:txBody>
                  <a:tcPr marL="68580" marR="68580" marT="0" marB="0">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2400">
                          <a:solidFill>
                            <a:schemeClr val="tx2">
                              <a:lumMod val="75000"/>
                            </a:schemeClr>
                          </a:solidFill>
                          <a:latin typeface="Times New Roman"/>
                          <a:ea typeface="Calibri"/>
                          <a:cs typeface="Times New Roman"/>
                        </a:rPr>
                        <a:t>0.725</a:t>
                      </a:r>
                      <a:endParaRPr lang="el-GR" sz="24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2400">
                          <a:solidFill>
                            <a:schemeClr val="tx2">
                              <a:lumMod val="75000"/>
                            </a:schemeClr>
                          </a:solidFill>
                          <a:latin typeface="Times New Roman"/>
                          <a:ea typeface="Calibri"/>
                          <a:cs typeface="Times New Roman"/>
                        </a:rPr>
                        <a:t>0.526</a:t>
                      </a:r>
                      <a:endParaRPr lang="el-GR" sz="24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3"/>
                  </a:ext>
                </a:extLst>
              </a:tr>
              <a:tr h="1106762">
                <a:tc vMerge="1">
                  <a:txBody>
                    <a:bodyPr/>
                    <a:lstStyle/>
                    <a:p>
                      <a:endParaRPr lang="el-GR"/>
                    </a:p>
                  </a:txBody>
                  <a:tcPr/>
                </a:tc>
                <a:tc>
                  <a:txBody>
                    <a:bodyPr/>
                    <a:lstStyle/>
                    <a:p>
                      <a:pPr algn="just">
                        <a:lnSpc>
                          <a:spcPct val="115000"/>
                        </a:lnSpc>
                        <a:spcAft>
                          <a:spcPts val="0"/>
                        </a:spcAft>
                      </a:pPr>
                      <a:r>
                        <a:rPr lang="en-GB" sz="2400" dirty="0">
                          <a:solidFill>
                            <a:schemeClr val="tx2">
                              <a:lumMod val="75000"/>
                            </a:schemeClr>
                          </a:solidFill>
                          <a:latin typeface="Times New Roman"/>
                          <a:ea typeface="Calibri"/>
                          <a:cs typeface="Times New Roman"/>
                        </a:rPr>
                        <a:t>The company's position in the market considering the competitiveness is high </a:t>
                      </a:r>
                      <a:r>
                        <a:rPr lang="en-US" sz="2400" dirty="0">
                          <a:solidFill>
                            <a:schemeClr val="tx2">
                              <a:lumMod val="75000"/>
                            </a:schemeClr>
                          </a:solidFill>
                          <a:latin typeface="Times New Roman"/>
                          <a:ea typeface="Calibri"/>
                          <a:cs typeface="Times New Roman"/>
                        </a:rPr>
                        <a:t>(var20)</a:t>
                      </a:r>
                      <a:endParaRPr lang="el-GR" sz="2400" dirty="0">
                        <a:solidFill>
                          <a:schemeClr val="tx2">
                            <a:lumMod val="75000"/>
                          </a:schemeClr>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2400">
                          <a:solidFill>
                            <a:schemeClr val="tx2">
                              <a:lumMod val="75000"/>
                            </a:schemeClr>
                          </a:solidFill>
                          <a:latin typeface="Times New Roman"/>
                          <a:ea typeface="Calibri"/>
                          <a:cs typeface="Times New Roman"/>
                        </a:rPr>
                        <a:t>0.783</a:t>
                      </a:r>
                      <a:endParaRPr lang="el-GR" sz="2400">
                        <a:solidFill>
                          <a:schemeClr val="tx2">
                            <a:lumMod val="75000"/>
                          </a:schemeClr>
                        </a:solidFill>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tc>
                  <a:txBody>
                    <a:bodyPr/>
                    <a:lstStyle/>
                    <a:p>
                      <a:pPr algn="ctr">
                        <a:lnSpc>
                          <a:spcPct val="115000"/>
                        </a:lnSpc>
                        <a:spcAft>
                          <a:spcPts val="0"/>
                        </a:spcAft>
                      </a:pPr>
                      <a:r>
                        <a:rPr lang="el-GR" sz="2400" dirty="0">
                          <a:solidFill>
                            <a:schemeClr val="tx2">
                              <a:lumMod val="75000"/>
                            </a:schemeClr>
                          </a:solidFill>
                          <a:latin typeface="Times New Roman"/>
                          <a:ea typeface="Calibri"/>
                          <a:cs typeface="Times New Roman"/>
                        </a:rPr>
                        <a:t>0.613</a:t>
                      </a:r>
                      <a:endParaRPr lang="el-GR" sz="2400" dirty="0">
                        <a:solidFill>
                          <a:schemeClr val="tx2">
                            <a:lumMod val="75000"/>
                          </a:schemeClr>
                        </a:solidFill>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tcPr>
                </a:tc>
                <a:extLst>
                  <a:ext uri="{0D108BD9-81ED-4DB2-BD59-A6C34878D82A}">
                    <a16:rowId xmlns:a16="http://schemas.microsoft.com/office/drawing/2014/main" val="10004"/>
                  </a:ext>
                </a:extLst>
              </a:tr>
            </a:tbl>
          </a:graphicData>
        </a:graphic>
      </p:graphicFrame>
      <p:sp>
        <p:nvSpPr>
          <p:cNvPr id="52225" name="Rectangle 1"/>
          <p:cNvSpPr>
            <a:spLocks noChangeArrowheads="1"/>
          </p:cNvSpPr>
          <p:nvPr/>
        </p:nvSpPr>
        <p:spPr bwMode="auto">
          <a:xfrm>
            <a:off x="0" y="0"/>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Table </a:t>
            </a:r>
            <a:r>
              <a:rPr kumimoji="0" lang="en-US" sz="2400" b="1" i="0" u="none" strike="noStrike" cap="none" normalizeH="0" baseline="0" dirty="0" err="1">
                <a:ln>
                  <a:noFill/>
                </a:ln>
                <a:solidFill>
                  <a:schemeClr val="tx2">
                    <a:lumMod val="75000"/>
                  </a:schemeClr>
                </a:solidFill>
                <a:effectLst/>
                <a:latin typeface="Times New Roman" pitchFamily="18" charset="0"/>
                <a:ea typeface="Calibri" pitchFamily="34" charset="0"/>
                <a:cs typeface="Times New Roman" pitchFamily="18" charset="0"/>
              </a:rPr>
              <a:t>IIc</a:t>
            </a:r>
            <a:r>
              <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a:t>
            </a:r>
            <a:r>
              <a:rPr kumimoji="0" lang="en-US" sz="24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Confirmatory Factor Analysis</a:t>
            </a:r>
            <a:endParaRPr kumimoji="0" lang="en-US" sz="2400" b="0" i="0" u="none" strike="noStrike" cap="none" normalizeH="0" baseline="0" dirty="0">
              <a:ln>
                <a:noFill/>
              </a:ln>
              <a:solidFill>
                <a:schemeClr val="tx2">
                  <a:lumMod val="75000"/>
                </a:schemeClr>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9. Results</a:t>
            </a:r>
            <a:endParaRPr lang="el-GR" sz="2800" b="1" i="1" dirty="0">
              <a:solidFill>
                <a:schemeClr val="tx2">
                  <a:lumMod val="75000"/>
                </a:schemeClr>
              </a:solidFill>
              <a:latin typeface="Times New Roman" pitchFamily="18" charset="0"/>
              <a:cs typeface="Times New Roman" pitchFamily="18" charset="0"/>
            </a:endParaRPr>
          </a:p>
          <a:p>
            <a:pPr algn="just"/>
            <a:r>
              <a:rPr lang="en-US" sz="2400" b="1" i="1" dirty="0">
                <a:solidFill>
                  <a:schemeClr val="tx2">
                    <a:lumMod val="75000"/>
                  </a:schemeClr>
                </a:solidFill>
                <a:latin typeface="Times New Roman" pitchFamily="18" charset="0"/>
                <a:cs typeface="Times New Roman" pitchFamily="18" charset="0"/>
              </a:rPr>
              <a:t>9.</a:t>
            </a:r>
            <a:r>
              <a:rPr lang="el-GR" sz="2400" b="1" i="1" dirty="0">
                <a:solidFill>
                  <a:schemeClr val="tx2">
                    <a:lumMod val="75000"/>
                  </a:schemeClr>
                </a:solidFill>
                <a:latin typeface="Times New Roman" pitchFamily="18" charset="0"/>
                <a:cs typeface="Times New Roman" pitchFamily="18" charset="0"/>
              </a:rPr>
              <a:t>2 </a:t>
            </a:r>
            <a:r>
              <a:rPr lang="en-GB" sz="2400" b="1" i="1" dirty="0">
                <a:solidFill>
                  <a:schemeClr val="tx2">
                    <a:lumMod val="75000"/>
                  </a:schemeClr>
                </a:solidFill>
                <a:latin typeface="Times New Roman" pitchFamily="18" charset="0"/>
                <a:cs typeface="Times New Roman" pitchFamily="18" charset="0"/>
              </a:rPr>
              <a:t>Confirmatory Factor Analysis (CFA)</a:t>
            </a:r>
          </a:p>
          <a:p>
            <a:pPr algn="just"/>
            <a:r>
              <a:rPr lang="en-US" sz="2400" b="1" i="1" dirty="0">
                <a:solidFill>
                  <a:schemeClr val="tx2">
                    <a:lumMod val="75000"/>
                  </a:schemeClr>
                </a:solidFill>
                <a:latin typeface="Times New Roman"/>
                <a:ea typeface="Calibri"/>
                <a:cs typeface="Times New Roman"/>
              </a:rPr>
              <a:t>A. </a:t>
            </a:r>
            <a:r>
              <a:rPr lang="en-US" sz="2400" b="1" i="1" dirty="0" err="1">
                <a:solidFill>
                  <a:schemeClr val="accent6">
                    <a:lumMod val="75000"/>
                  </a:schemeClr>
                </a:solidFill>
                <a:latin typeface="Times New Roman"/>
                <a:ea typeface="Calibri"/>
                <a:cs typeface="Times New Roman"/>
              </a:rPr>
              <a:t>Unidimensionality</a:t>
            </a:r>
            <a:r>
              <a:rPr lang="en-US" sz="2400" b="1" i="1" dirty="0">
                <a:solidFill>
                  <a:schemeClr val="accent6">
                    <a:lumMod val="75000"/>
                  </a:schemeClr>
                </a:solidFill>
                <a:latin typeface="Times New Roman"/>
                <a:ea typeface="Calibri"/>
                <a:cs typeface="Times New Roman"/>
              </a:rPr>
              <a:t> of the factors</a:t>
            </a:r>
            <a:endParaRPr lang="el-GR" sz="2400" b="1" i="1" dirty="0">
              <a:solidFill>
                <a:schemeClr val="accent6">
                  <a:lumMod val="75000"/>
                </a:schemeClr>
              </a:solidFill>
              <a:latin typeface="Times New Roman" pitchFamily="18" charset="0"/>
              <a:cs typeface="Times New Roman" pitchFamily="18" charset="0"/>
            </a:endParaRPr>
          </a:p>
          <a:p>
            <a:pPr algn="just">
              <a:buFont typeface="Arial" pitchFamily="34" charset="0"/>
              <a:buChar char="•"/>
            </a:pPr>
            <a:r>
              <a:rPr lang="en-US" sz="2400" dirty="0">
                <a:solidFill>
                  <a:schemeClr val="tx2">
                    <a:lumMod val="75000"/>
                  </a:schemeClr>
                </a:solidFill>
                <a:latin typeface="Times New Roman"/>
                <a:ea typeface="Calibri"/>
                <a:cs typeface="Times New Roman"/>
              </a:rPr>
              <a:t>The item loadings (from both EFA and CFA) exceed the 0.50 threshold</a:t>
            </a:r>
            <a:r>
              <a:rPr lang="el-GR" sz="2400" dirty="0">
                <a:solidFill>
                  <a:schemeClr val="tx2">
                    <a:lumMod val="75000"/>
                  </a:schemeClr>
                </a:solidFill>
                <a:latin typeface="Times New Roman"/>
                <a:ea typeface="Calibri"/>
                <a:cs typeface="Times New Roman"/>
              </a:rPr>
              <a:t>.</a:t>
            </a:r>
            <a:r>
              <a:rPr lang="en-US" sz="2400" dirty="0">
                <a:solidFill>
                  <a:schemeClr val="tx2">
                    <a:lumMod val="75000"/>
                  </a:schemeClr>
                </a:solidFill>
                <a:latin typeface="Times New Roman"/>
                <a:ea typeface="Calibri"/>
                <a:cs typeface="Times New Roman"/>
              </a:rPr>
              <a:t> </a:t>
            </a:r>
          </a:p>
          <a:p>
            <a:pPr algn="just">
              <a:buFont typeface="Arial" pitchFamily="34" charset="0"/>
              <a:buChar char="•"/>
            </a:pPr>
            <a:r>
              <a:rPr lang="el-GR" sz="2400" dirty="0">
                <a:solidFill>
                  <a:schemeClr val="tx2">
                    <a:lumMod val="75000"/>
                  </a:schemeClr>
                </a:solidFill>
                <a:latin typeface="Times New Roman"/>
                <a:ea typeface="Calibri"/>
                <a:cs typeface="Times New Roman"/>
              </a:rPr>
              <a:t>Τ</a:t>
            </a:r>
            <a:r>
              <a:rPr lang="en-US" sz="2400" dirty="0">
                <a:solidFill>
                  <a:schemeClr val="tx2">
                    <a:lumMod val="75000"/>
                  </a:schemeClr>
                </a:solidFill>
                <a:latin typeface="Times New Roman"/>
                <a:ea typeface="Calibri"/>
                <a:cs typeface="Times New Roman"/>
              </a:rPr>
              <a:t>he respective</a:t>
            </a:r>
            <a:r>
              <a:rPr lang="en-GB" sz="2400" dirty="0">
                <a:solidFill>
                  <a:schemeClr val="tx2">
                    <a:lumMod val="75000"/>
                  </a:schemeClr>
                </a:solidFill>
                <a:latin typeface="Times New Roman"/>
                <a:ea typeface="Calibri"/>
                <a:cs typeface="Times New Roman"/>
              </a:rPr>
              <a:t> squared multiple correlations </a:t>
            </a:r>
            <a:r>
              <a:rPr lang="en-US" sz="2400" dirty="0">
                <a:solidFill>
                  <a:schemeClr val="tx2">
                    <a:lumMod val="75000"/>
                  </a:schemeClr>
                </a:solidFill>
                <a:latin typeface="Times New Roman"/>
                <a:ea typeface="Calibri"/>
                <a:cs typeface="Times New Roman"/>
              </a:rPr>
              <a:t>are satisfactorily high</a:t>
            </a:r>
            <a:r>
              <a:rPr lang="en-GB" sz="2400" dirty="0">
                <a:solidFill>
                  <a:schemeClr val="tx2">
                    <a:lumMod val="75000"/>
                  </a:schemeClr>
                </a:solidFill>
                <a:latin typeface="Times New Roman"/>
                <a:ea typeface="Calibri"/>
                <a:cs typeface="Times New Roman"/>
              </a:rPr>
              <a:t>. </a:t>
            </a:r>
            <a:r>
              <a:rPr lang="en-US" sz="2400" dirty="0">
                <a:solidFill>
                  <a:schemeClr val="tx2">
                    <a:lumMod val="75000"/>
                  </a:schemeClr>
                </a:solidFill>
                <a:latin typeface="Times New Roman"/>
                <a:ea typeface="Calibri"/>
                <a:cs typeface="Times New Roman"/>
              </a:rPr>
              <a:t>This means that a high amount of measured variable’s variance is explained by a latent factor</a:t>
            </a:r>
            <a:r>
              <a:rPr lang="en-GB" sz="2400" dirty="0">
                <a:solidFill>
                  <a:schemeClr val="tx2">
                    <a:lumMod val="75000"/>
                  </a:schemeClr>
                </a:solidFill>
                <a:latin typeface="Times New Roman"/>
                <a:ea typeface="Calibri"/>
                <a:cs typeface="Times New Roman"/>
              </a:rPr>
              <a:t>. </a:t>
            </a:r>
          </a:p>
          <a:p>
            <a:pPr algn="just">
              <a:buFont typeface="Arial" pitchFamily="34" charset="0"/>
              <a:buChar char="•"/>
            </a:pPr>
            <a:r>
              <a:rPr lang="el-GR" sz="2400" dirty="0">
                <a:solidFill>
                  <a:schemeClr val="tx2">
                    <a:lumMod val="75000"/>
                  </a:schemeClr>
                </a:solidFill>
                <a:latin typeface="Times New Roman"/>
                <a:ea typeface="Calibri"/>
                <a:cs typeface="Times New Roman"/>
              </a:rPr>
              <a:t>Τ</a:t>
            </a:r>
            <a:r>
              <a:rPr lang="en-US" sz="2400" dirty="0">
                <a:solidFill>
                  <a:schemeClr val="tx2">
                    <a:lumMod val="75000"/>
                  </a:schemeClr>
                </a:solidFill>
                <a:latin typeface="Times New Roman"/>
                <a:ea typeface="Calibri"/>
                <a:cs typeface="Times New Roman"/>
              </a:rPr>
              <a:t>he goodness of</a:t>
            </a:r>
            <a:r>
              <a:rPr lang="en-GB" sz="2400" dirty="0">
                <a:solidFill>
                  <a:schemeClr val="tx2">
                    <a:lumMod val="75000"/>
                  </a:schemeClr>
                </a:solidFill>
                <a:latin typeface="Times New Roman"/>
                <a:ea typeface="Calibri"/>
                <a:cs typeface="Times New Roman"/>
              </a:rPr>
              <a:t> fit of the </a:t>
            </a:r>
            <a:r>
              <a:rPr lang="en-US" sz="2400" dirty="0">
                <a:solidFill>
                  <a:schemeClr val="tx2">
                    <a:lumMod val="75000"/>
                  </a:schemeClr>
                </a:solidFill>
                <a:latin typeface="Times New Roman"/>
                <a:ea typeface="Calibri"/>
                <a:cs typeface="Times New Roman"/>
              </a:rPr>
              <a:t>model to the measured data</a:t>
            </a:r>
            <a:r>
              <a:rPr lang="el-GR" sz="2400" dirty="0">
                <a:solidFill>
                  <a:schemeClr val="tx2">
                    <a:lumMod val="75000"/>
                  </a:schemeClr>
                </a:solidFill>
                <a:latin typeface="Times New Roman"/>
                <a:ea typeface="Calibri"/>
                <a:cs typeface="Times New Roman"/>
              </a:rPr>
              <a:t>.</a:t>
            </a:r>
          </a:p>
          <a:p>
            <a:pPr algn="just"/>
            <a:endParaRPr lang="en-US" sz="2400" dirty="0">
              <a:solidFill>
                <a:schemeClr val="tx2">
                  <a:lumMod val="75000"/>
                </a:schemeClr>
              </a:solidFill>
              <a:latin typeface="Times New Roman"/>
              <a:ea typeface="Calibri"/>
              <a:cs typeface="Times New Roman"/>
            </a:endParaRPr>
          </a:p>
          <a:p>
            <a:pPr algn="just"/>
            <a:endParaRPr lang="el-GR" sz="2400" dirty="0">
              <a:solidFill>
                <a:schemeClr val="tx2">
                  <a:lumMod val="75000"/>
                </a:schemeClr>
              </a:solidFill>
              <a:latin typeface="Times New Roman"/>
              <a:ea typeface="Calibri"/>
              <a:cs typeface="Times New Roman"/>
            </a:endParaRPr>
          </a:p>
          <a:p>
            <a:r>
              <a:rPr lang="en-US" sz="2400" dirty="0">
                <a:solidFill>
                  <a:schemeClr val="tx2">
                    <a:lumMod val="75000"/>
                  </a:schemeClr>
                </a:solidFill>
                <a:latin typeface="Times New Roman"/>
                <a:ea typeface="Calibri"/>
                <a:cs typeface="Times New Roman"/>
              </a:rPr>
              <a:t>All indicators are well loaded onto the factor they are intended to measure. </a:t>
            </a:r>
          </a:p>
          <a:p>
            <a:pPr algn="just"/>
            <a:endParaRPr lang="en-US" sz="2400" dirty="0">
              <a:solidFill>
                <a:schemeClr val="tx2">
                  <a:lumMod val="75000"/>
                </a:schemeClr>
              </a:solidFill>
              <a:latin typeface="Times New Roman"/>
              <a:ea typeface="Calibri"/>
              <a:cs typeface="Times New Roman"/>
            </a:endParaRPr>
          </a:p>
          <a:p>
            <a:endParaRPr lang="el-GR" sz="2400" dirty="0">
              <a:solidFill>
                <a:schemeClr val="tx2">
                  <a:lumMod val="75000"/>
                </a:schemeClr>
              </a:solidFill>
              <a:latin typeface="Times New Roman"/>
              <a:ea typeface="Calibri"/>
              <a:cs typeface="Times New Roman"/>
            </a:endParaRPr>
          </a:p>
          <a:p>
            <a:r>
              <a:rPr lang="en-US" sz="2400" dirty="0">
                <a:solidFill>
                  <a:schemeClr val="tx2">
                    <a:lumMod val="75000"/>
                  </a:schemeClr>
                </a:solidFill>
                <a:latin typeface="Times New Roman"/>
                <a:ea typeface="Calibri"/>
                <a:cs typeface="Times New Roman"/>
              </a:rPr>
              <a:t>Thus, the </a:t>
            </a:r>
            <a:r>
              <a:rPr lang="en-US" sz="2400" dirty="0" err="1">
                <a:solidFill>
                  <a:schemeClr val="tx2">
                    <a:lumMod val="75000"/>
                  </a:schemeClr>
                </a:solidFill>
                <a:latin typeface="Times New Roman"/>
                <a:ea typeface="Calibri"/>
                <a:cs typeface="Times New Roman"/>
              </a:rPr>
              <a:t>unidimensionality</a:t>
            </a:r>
            <a:r>
              <a:rPr lang="en-US" sz="2400" dirty="0">
                <a:solidFill>
                  <a:schemeClr val="tx2">
                    <a:lumMod val="75000"/>
                  </a:schemeClr>
                </a:solidFill>
                <a:latin typeface="Times New Roman"/>
                <a:ea typeface="Calibri"/>
                <a:cs typeface="Times New Roman"/>
              </a:rPr>
              <a:t> of the factors is ensured.</a:t>
            </a:r>
            <a:endParaRPr lang="el-GR" sz="2400" dirty="0">
              <a:solidFill>
                <a:schemeClr val="tx2">
                  <a:lumMod val="75000"/>
                </a:schemeClr>
              </a:solidFill>
              <a:latin typeface="Times New Roman"/>
              <a:ea typeface="Calibri"/>
              <a:cs typeface="Times New Roman"/>
            </a:endParaRPr>
          </a:p>
          <a:p>
            <a:pPr algn="just"/>
            <a:endParaRPr lang="el-GR" sz="2200" dirty="0">
              <a:solidFill>
                <a:schemeClr val="accent1">
                  <a:lumMod val="75000"/>
                </a:schemeClr>
              </a:solidFill>
              <a:latin typeface="Times New Roman" pitchFamily="18" charset="0"/>
              <a:cs typeface="Times New Roman" pitchFamily="18" charset="0"/>
            </a:endParaRPr>
          </a:p>
          <a:p>
            <a:endParaRPr lang="el-GR" sz="2400" i="1" dirty="0">
              <a:solidFill>
                <a:schemeClr val="accent1">
                  <a:lumMod val="75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accent1">
                  <a:lumMod val="50000"/>
                </a:schemeClr>
              </a:solidFill>
              <a:latin typeface="Times New Roman" pitchFamily="18" charset="0"/>
              <a:cs typeface="Times New Roman" pitchFamily="18" charset="0"/>
            </a:endParaRPr>
          </a:p>
          <a:p>
            <a:pPr algn="just">
              <a:spcBef>
                <a:spcPts val="1200"/>
              </a:spcBef>
              <a:spcAft>
                <a:spcPts val="1200"/>
              </a:spcAft>
            </a:pPr>
            <a:endParaRPr lang="el-GR" sz="2400" dirty="0">
              <a:solidFill>
                <a:schemeClr val="tx2">
                  <a:lumMod val="75000"/>
                </a:schemeClr>
              </a:solidFill>
              <a:latin typeface="Times New Roman" pitchFamily="18" charset="0"/>
              <a:cs typeface="Times New Roman" pitchFamily="18" charset="0"/>
            </a:endParaRPr>
          </a:p>
          <a:p>
            <a:endParaRPr lang="el-GR" dirty="0"/>
          </a:p>
        </p:txBody>
      </p:sp>
      <p:sp>
        <p:nvSpPr>
          <p:cNvPr id="4" name="3 - Βέλος προς τα κάτω"/>
          <p:cNvSpPr/>
          <p:nvPr/>
        </p:nvSpPr>
        <p:spPr>
          <a:xfrm>
            <a:off x="4067944" y="3573016"/>
            <a:ext cx="432048"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139952" y="5301208"/>
            <a:ext cx="43204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9. Results</a:t>
            </a:r>
            <a:endParaRPr lang="el-GR" sz="2800" b="1" i="1" dirty="0">
              <a:solidFill>
                <a:schemeClr val="tx2">
                  <a:lumMod val="75000"/>
                </a:schemeClr>
              </a:solidFill>
              <a:latin typeface="Times New Roman" pitchFamily="18" charset="0"/>
              <a:cs typeface="Times New Roman" pitchFamily="18" charset="0"/>
            </a:endParaRPr>
          </a:p>
          <a:p>
            <a:pPr algn="just"/>
            <a:r>
              <a:rPr lang="en-US" sz="2400" b="1" i="1" dirty="0">
                <a:solidFill>
                  <a:schemeClr val="tx2">
                    <a:lumMod val="75000"/>
                  </a:schemeClr>
                </a:solidFill>
                <a:latin typeface="Times New Roman" pitchFamily="18" charset="0"/>
                <a:cs typeface="Times New Roman" pitchFamily="18" charset="0"/>
              </a:rPr>
              <a:t>9.</a:t>
            </a:r>
            <a:r>
              <a:rPr lang="el-GR" sz="2400" b="1" i="1" dirty="0">
                <a:solidFill>
                  <a:schemeClr val="tx2">
                    <a:lumMod val="75000"/>
                  </a:schemeClr>
                </a:solidFill>
                <a:latin typeface="Times New Roman" pitchFamily="18" charset="0"/>
                <a:cs typeface="Times New Roman" pitchFamily="18" charset="0"/>
              </a:rPr>
              <a:t>2 </a:t>
            </a:r>
            <a:r>
              <a:rPr lang="en-GB" sz="2400" b="1" i="1" dirty="0">
                <a:solidFill>
                  <a:schemeClr val="tx2">
                    <a:lumMod val="75000"/>
                  </a:schemeClr>
                </a:solidFill>
                <a:latin typeface="Times New Roman" pitchFamily="18" charset="0"/>
                <a:cs typeface="Times New Roman" pitchFamily="18" charset="0"/>
              </a:rPr>
              <a:t>Confirmatory Factor Analysis (CFA)</a:t>
            </a:r>
          </a:p>
          <a:p>
            <a:pPr algn="just"/>
            <a:r>
              <a:rPr lang="en-US" sz="2400" b="1" i="1" dirty="0">
                <a:solidFill>
                  <a:schemeClr val="tx2">
                    <a:lumMod val="75000"/>
                  </a:schemeClr>
                </a:solidFill>
                <a:latin typeface="Times New Roman"/>
                <a:ea typeface="Calibri"/>
                <a:cs typeface="Times New Roman"/>
              </a:rPr>
              <a:t>B. </a:t>
            </a:r>
            <a:r>
              <a:rPr lang="en-US" sz="2400" b="1" i="1" dirty="0">
                <a:solidFill>
                  <a:schemeClr val="accent6">
                    <a:lumMod val="75000"/>
                  </a:schemeClr>
                </a:solidFill>
                <a:latin typeface="Times New Roman"/>
                <a:ea typeface="Calibri"/>
                <a:cs typeface="Times New Roman"/>
              </a:rPr>
              <a:t>Multicollinearity </a:t>
            </a:r>
          </a:p>
          <a:p>
            <a:pPr algn="just">
              <a:spcBef>
                <a:spcPts val="1200"/>
              </a:spcBef>
              <a:buFont typeface="Arial" pitchFamily="34" charset="0"/>
              <a:buChar char="•"/>
            </a:pPr>
            <a:r>
              <a:rPr lang="en-US" sz="2400" dirty="0">
                <a:solidFill>
                  <a:schemeClr val="tx2">
                    <a:lumMod val="75000"/>
                  </a:schemeClr>
                </a:solidFill>
                <a:latin typeface="Times New Roman"/>
                <a:ea typeface="Calibri"/>
                <a:cs typeface="Times New Roman"/>
              </a:rPr>
              <a:t>None of the inter-item Pearson correlation coefficients in this study is greater than 0.9. </a:t>
            </a:r>
          </a:p>
          <a:p>
            <a:pPr algn="just">
              <a:spcBef>
                <a:spcPts val="1200"/>
              </a:spcBef>
              <a:buFont typeface="Arial" pitchFamily="34" charset="0"/>
              <a:buChar char="•"/>
            </a:pPr>
            <a:r>
              <a:rPr lang="en-GB" sz="2400" dirty="0">
                <a:solidFill>
                  <a:schemeClr val="tx2">
                    <a:lumMod val="75000"/>
                  </a:schemeClr>
                </a:solidFill>
                <a:latin typeface="Times New Roman"/>
                <a:ea typeface="Calibri"/>
                <a:cs typeface="Times New Roman"/>
              </a:rPr>
              <a:t>All the tolerance values (1-R</a:t>
            </a:r>
            <a:r>
              <a:rPr lang="en-GB" sz="2400" baseline="30000" dirty="0">
                <a:solidFill>
                  <a:schemeClr val="tx2">
                    <a:lumMod val="75000"/>
                  </a:schemeClr>
                </a:solidFill>
                <a:latin typeface="Times New Roman"/>
                <a:ea typeface="Calibri"/>
                <a:cs typeface="Times New Roman"/>
              </a:rPr>
              <a:t>2</a:t>
            </a:r>
            <a:r>
              <a:rPr lang="en-US" sz="2400" dirty="0">
                <a:solidFill>
                  <a:schemeClr val="tx2">
                    <a:lumMod val="75000"/>
                  </a:schemeClr>
                </a:solidFill>
                <a:latin typeface="Times New Roman"/>
                <a:ea typeface="Calibri"/>
                <a:cs typeface="Times New Roman"/>
              </a:rPr>
              <a:t>, </a:t>
            </a:r>
            <a:r>
              <a:rPr lang="en-GB" sz="2400" dirty="0">
                <a:solidFill>
                  <a:schemeClr val="tx2">
                    <a:lumMod val="75000"/>
                  </a:schemeClr>
                </a:solidFill>
                <a:latin typeface="Times New Roman"/>
                <a:ea typeface="Calibri"/>
                <a:cs typeface="Times New Roman"/>
              </a:rPr>
              <a:t>where R</a:t>
            </a:r>
            <a:r>
              <a:rPr lang="en-GB" sz="2400" baseline="30000" dirty="0">
                <a:solidFill>
                  <a:schemeClr val="tx2">
                    <a:lumMod val="75000"/>
                  </a:schemeClr>
                </a:solidFill>
                <a:latin typeface="Times New Roman"/>
                <a:ea typeface="Calibri"/>
                <a:cs typeface="Times New Roman"/>
              </a:rPr>
              <a:t>2</a:t>
            </a:r>
            <a:r>
              <a:rPr lang="en-GB" sz="2400" dirty="0">
                <a:solidFill>
                  <a:schemeClr val="tx2">
                    <a:lumMod val="75000"/>
                  </a:schemeClr>
                </a:solidFill>
                <a:latin typeface="Times New Roman"/>
                <a:ea typeface="Calibri"/>
                <a:cs typeface="Times New Roman"/>
              </a:rPr>
              <a:t> represents the </a:t>
            </a:r>
            <a:r>
              <a:rPr lang="en-US" sz="2400" dirty="0">
                <a:solidFill>
                  <a:schemeClr val="tx2">
                    <a:lumMod val="75000"/>
                  </a:schemeClr>
                </a:solidFill>
                <a:latin typeface="Times New Roman"/>
                <a:ea typeface="Calibri"/>
                <a:cs typeface="Times New Roman"/>
              </a:rPr>
              <a:t>squared</a:t>
            </a:r>
            <a:r>
              <a:rPr lang="en-GB" sz="2400" dirty="0">
                <a:solidFill>
                  <a:schemeClr val="tx2">
                    <a:lumMod val="75000"/>
                  </a:schemeClr>
                </a:solidFill>
                <a:latin typeface="Times New Roman"/>
                <a:ea typeface="Calibri"/>
                <a:cs typeface="Times New Roman"/>
              </a:rPr>
              <a:t> multiple correlation) are well above the minimum acceptable cut-off value of 0.1.</a:t>
            </a:r>
          </a:p>
          <a:p>
            <a:pPr algn="just">
              <a:spcBef>
                <a:spcPts val="1200"/>
              </a:spcBef>
              <a:buFont typeface="Arial" pitchFamily="34" charset="0"/>
              <a:buChar char="•"/>
            </a:pPr>
            <a:r>
              <a:rPr lang="en-GB" sz="2400" dirty="0">
                <a:solidFill>
                  <a:schemeClr val="tx2">
                    <a:lumMod val="75000"/>
                  </a:schemeClr>
                </a:solidFill>
                <a:latin typeface="Times New Roman"/>
                <a:ea typeface="Calibri"/>
                <a:cs typeface="Times New Roman"/>
              </a:rPr>
              <a:t>All the variance inflation factors (VIF) (which are calculated as the inverse of the tolerance value</a:t>
            </a:r>
            <a:r>
              <a:rPr lang="el-GR" sz="2400" dirty="0">
                <a:solidFill>
                  <a:schemeClr val="tx2">
                    <a:lumMod val="75000"/>
                  </a:schemeClr>
                </a:solidFill>
                <a:latin typeface="Times New Roman"/>
                <a:ea typeface="Calibri"/>
                <a:cs typeface="Times New Roman"/>
              </a:rPr>
              <a:t>)</a:t>
            </a:r>
            <a:r>
              <a:rPr lang="en-GB" sz="2400" dirty="0">
                <a:solidFill>
                  <a:schemeClr val="tx2">
                    <a:lumMod val="75000"/>
                  </a:schemeClr>
                </a:solidFill>
                <a:latin typeface="Times New Roman"/>
                <a:ea typeface="Calibri"/>
                <a:cs typeface="Times New Roman"/>
              </a:rPr>
              <a:t> are well below the maximum acceptable cut-off value of 10.</a:t>
            </a:r>
            <a:endParaRPr lang="el-GR" sz="2400" dirty="0">
              <a:solidFill>
                <a:schemeClr val="tx2">
                  <a:lumMod val="75000"/>
                </a:schemeClr>
              </a:solidFill>
              <a:latin typeface="Times New Roman"/>
              <a:ea typeface="Calibri"/>
              <a:cs typeface="Times New Roman"/>
            </a:endParaRPr>
          </a:p>
          <a:p>
            <a:pPr algn="just"/>
            <a:endParaRPr lang="el-GR" sz="2200" dirty="0">
              <a:solidFill>
                <a:schemeClr val="accent1">
                  <a:lumMod val="75000"/>
                </a:schemeClr>
              </a:solidFill>
              <a:latin typeface="Times New Roman" pitchFamily="18" charset="0"/>
              <a:cs typeface="Times New Roman" pitchFamily="18" charset="0"/>
            </a:endParaRPr>
          </a:p>
          <a:p>
            <a:endParaRPr lang="el-GR" sz="2400" i="1" dirty="0">
              <a:solidFill>
                <a:schemeClr val="accent1">
                  <a:lumMod val="75000"/>
                </a:schemeClr>
              </a:solidFill>
              <a:latin typeface="Times New Roman" pitchFamily="18" charset="0"/>
              <a:cs typeface="Times New Roman" pitchFamily="18" charset="0"/>
            </a:endParaRPr>
          </a:p>
          <a:p>
            <a:pPr>
              <a:spcBef>
                <a:spcPts val="1200"/>
              </a:spcBef>
              <a:spcAft>
                <a:spcPts val="1200"/>
              </a:spcAft>
            </a:pPr>
            <a:r>
              <a:rPr lang="en-GB" sz="2400" dirty="0">
                <a:solidFill>
                  <a:schemeClr val="tx2">
                    <a:lumMod val="75000"/>
                  </a:schemeClr>
                </a:solidFill>
                <a:latin typeface="Times New Roman"/>
                <a:ea typeface="Calibri"/>
                <a:cs typeface="Times New Roman"/>
              </a:rPr>
              <a:t>The above indicate absence of</a:t>
            </a:r>
            <a:r>
              <a:rPr lang="en-US" sz="2400" dirty="0">
                <a:solidFill>
                  <a:schemeClr val="tx2">
                    <a:lumMod val="75000"/>
                  </a:schemeClr>
                </a:solidFill>
                <a:latin typeface="Times New Roman"/>
                <a:ea typeface="Calibri"/>
                <a:cs typeface="Times New Roman"/>
              </a:rPr>
              <a:t> </a:t>
            </a:r>
            <a:r>
              <a:rPr lang="en-US" sz="2400" dirty="0" err="1">
                <a:solidFill>
                  <a:schemeClr val="tx2">
                    <a:lumMod val="75000"/>
                  </a:schemeClr>
                </a:solidFill>
                <a:latin typeface="Times New Roman"/>
                <a:ea typeface="Calibri"/>
                <a:cs typeface="Times New Roman"/>
              </a:rPr>
              <a:t>multicollinearity</a:t>
            </a:r>
            <a:r>
              <a:rPr lang="en-US" sz="2400" dirty="0">
                <a:solidFill>
                  <a:schemeClr val="tx2">
                    <a:lumMod val="75000"/>
                  </a:schemeClr>
                </a:solidFill>
                <a:latin typeface="Times New Roman"/>
                <a:ea typeface="Calibri"/>
                <a:cs typeface="Times New Roman"/>
              </a:rPr>
              <a:t> type problems in the data.</a:t>
            </a:r>
            <a:endParaRPr lang="el-GR" sz="2400" dirty="0">
              <a:solidFill>
                <a:schemeClr val="tx2">
                  <a:lumMod val="75000"/>
                </a:schemeClr>
              </a:solidFill>
              <a:latin typeface="Times New Roman"/>
              <a:ea typeface="Calibri"/>
              <a:cs typeface="Times New Roman"/>
            </a:endParaRPr>
          </a:p>
          <a:p>
            <a:pPr algn="just">
              <a:spcBef>
                <a:spcPts val="1200"/>
              </a:spcBef>
              <a:spcAft>
                <a:spcPts val="1200"/>
              </a:spcAft>
            </a:pPr>
            <a:endParaRPr lang="el-GR" sz="2400" dirty="0">
              <a:solidFill>
                <a:schemeClr val="tx2">
                  <a:lumMod val="75000"/>
                </a:schemeClr>
              </a:solidFill>
              <a:latin typeface="Times New Roman" pitchFamily="18" charset="0"/>
              <a:cs typeface="Times New Roman" pitchFamily="18" charset="0"/>
            </a:endParaRPr>
          </a:p>
          <a:p>
            <a:endParaRPr lang="el-GR" dirty="0"/>
          </a:p>
        </p:txBody>
      </p:sp>
      <p:sp>
        <p:nvSpPr>
          <p:cNvPr id="4" name="3 - Βέλος προς τα κάτω"/>
          <p:cNvSpPr/>
          <p:nvPr/>
        </p:nvSpPr>
        <p:spPr>
          <a:xfrm>
            <a:off x="4211960" y="4293096"/>
            <a:ext cx="576064"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graphicFrame>
        <p:nvGraphicFramePr>
          <p:cNvPr id="2" name="1 - Διάγραμμα"/>
          <p:cNvGraphicFramePr/>
          <p:nvPr>
            <p:extLst>
              <p:ext uri="{D42A27DB-BD31-4B8C-83A1-F6EECF244321}">
                <p14:modId xmlns:p14="http://schemas.microsoft.com/office/powerpoint/2010/main" val="2239085481"/>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1"/>
          <p:cNvSpPr>
            <a:spLocks noChangeArrowheads="1"/>
          </p:cNvSpPr>
          <p:nvPr/>
        </p:nvSpPr>
        <p:spPr bwMode="auto">
          <a:xfrm>
            <a:off x="0" y="-94992"/>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GB" sz="2800" b="1" i="1" dirty="0">
                <a:solidFill>
                  <a:schemeClr val="tx2">
                    <a:lumMod val="75000"/>
                  </a:schemeClr>
                </a:solidFill>
                <a:latin typeface="Times New Roman" pitchFamily="18" charset="0"/>
                <a:cs typeface="Times New Roman" pitchFamily="18" charset="0"/>
              </a:rPr>
              <a:t>Reflecting the main factors of the study</a:t>
            </a:r>
            <a:endParaRPr lang="el-GR" sz="2800" b="1" i="1" dirty="0">
              <a:solidFill>
                <a:schemeClr val="tx2">
                  <a:lumMod val="75000"/>
                </a:schemeClr>
              </a:solidFill>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9. Results</a:t>
            </a:r>
            <a:endParaRPr lang="el-GR" sz="2800" b="1" i="1" dirty="0">
              <a:solidFill>
                <a:schemeClr val="tx2">
                  <a:lumMod val="75000"/>
                </a:schemeClr>
              </a:solidFill>
              <a:latin typeface="Times New Roman" pitchFamily="18" charset="0"/>
              <a:cs typeface="Times New Roman" pitchFamily="18" charset="0"/>
            </a:endParaRPr>
          </a:p>
          <a:p>
            <a:pPr algn="just"/>
            <a:r>
              <a:rPr lang="en-US" sz="2400" b="1" i="1" dirty="0">
                <a:solidFill>
                  <a:schemeClr val="tx2">
                    <a:lumMod val="75000"/>
                  </a:schemeClr>
                </a:solidFill>
                <a:latin typeface="Times New Roman" pitchFamily="18" charset="0"/>
                <a:cs typeface="Times New Roman" pitchFamily="18" charset="0"/>
              </a:rPr>
              <a:t>9.</a:t>
            </a:r>
            <a:r>
              <a:rPr lang="el-GR" sz="2400" b="1" i="1" dirty="0">
                <a:solidFill>
                  <a:schemeClr val="tx2">
                    <a:lumMod val="75000"/>
                  </a:schemeClr>
                </a:solidFill>
                <a:latin typeface="Times New Roman" pitchFamily="18" charset="0"/>
                <a:cs typeface="Times New Roman" pitchFamily="18" charset="0"/>
              </a:rPr>
              <a:t>2 </a:t>
            </a:r>
            <a:r>
              <a:rPr lang="en-GB" sz="2400" b="1" i="1" dirty="0">
                <a:solidFill>
                  <a:schemeClr val="tx2">
                    <a:lumMod val="75000"/>
                  </a:schemeClr>
                </a:solidFill>
                <a:latin typeface="Times New Roman" pitchFamily="18" charset="0"/>
                <a:cs typeface="Times New Roman" pitchFamily="18" charset="0"/>
              </a:rPr>
              <a:t>Confirmatory Factor Analysis (CFA)</a:t>
            </a:r>
          </a:p>
          <a:p>
            <a:pPr algn="just"/>
            <a:r>
              <a:rPr lang="en-US" sz="2400" b="1" i="1" dirty="0">
                <a:solidFill>
                  <a:schemeClr val="tx2">
                    <a:lumMod val="75000"/>
                  </a:schemeClr>
                </a:solidFill>
                <a:latin typeface="Times New Roman" pitchFamily="18" charset="0"/>
                <a:cs typeface="Times New Roman" pitchFamily="18" charset="0"/>
              </a:rPr>
              <a:t>C. </a:t>
            </a:r>
            <a:r>
              <a:rPr lang="en-US" sz="2400" b="1" i="1" dirty="0">
                <a:solidFill>
                  <a:schemeClr val="accent6">
                    <a:lumMod val="75000"/>
                  </a:schemeClr>
                </a:solidFill>
                <a:latin typeface="Times New Roman" pitchFamily="18" charset="0"/>
                <a:cs typeface="Times New Roman" pitchFamily="18" charset="0"/>
              </a:rPr>
              <a:t>Reliability &amp; construct validity </a:t>
            </a:r>
            <a:endParaRPr lang="el-GR" sz="2400" b="1" i="1" dirty="0">
              <a:solidFill>
                <a:schemeClr val="accent6">
                  <a:lumMod val="75000"/>
                </a:schemeClr>
              </a:solidFill>
              <a:latin typeface="Times New Roman" pitchFamily="18" charset="0"/>
              <a:cs typeface="Times New Roman" pitchFamily="18" charset="0"/>
            </a:endParaRPr>
          </a:p>
          <a:p>
            <a:pPr algn="just">
              <a:spcBef>
                <a:spcPts val="1200"/>
              </a:spcBef>
              <a:buFont typeface="Wingdings" pitchFamily="2" charset="2"/>
              <a:buChar char="Ø"/>
            </a:pPr>
            <a:r>
              <a:rPr lang="en-US" sz="2400" dirty="0">
                <a:solidFill>
                  <a:schemeClr val="tx2">
                    <a:lumMod val="75000"/>
                  </a:schemeClr>
                </a:solidFill>
                <a:latin typeface="Times New Roman"/>
                <a:ea typeface="Calibri"/>
                <a:cs typeface="Times New Roman"/>
              </a:rPr>
              <a:t>Reliability analysis is also applied by the internal consistency method calculating the </a:t>
            </a:r>
            <a:r>
              <a:rPr lang="en-US" sz="2400" dirty="0" err="1">
                <a:solidFill>
                  <a:schemeClr val="tx2">
                    <a:lumMod val="75000"/>
                  </a:schemeClr>
                </a:solidFill>
                <a:latin typeface="Times New Roman"/>
                <a:ea typeface="Calibri"/>
                <a:cs typeface="Times New Roman"/>
              </a:rPr>
              <a:t>Cronbach’s</a:t>
            </a:r>
            <a:r>
              <a:rPr lang="en-US" sz="2400" dirty="0">
                <a:solidFill>
                  <a:schemeClr val="tx2">
                    <a:lumMod val="75000"/>
                  </a:schemeClr>
                </a:solidFill>
                <a:latin typeface="Times New Roman"/>
                <a:ea typeface="Calibri"/>
                <a:cs typeface="Times New Roman"/>
              </a:rPr>
              <a:t> alpha coefficient and the Composite/Construct Reliability index.</a:t>
            </a:r>
          </a:p>
          <a:p>
            <a:pPr algn="just">
              <a:spcBef>
                <a:spcPts val="1200"/>
              </a:spcBef>
              <a:buFont typeface="Wingdings" pitchFamily="2" charset="2"/>
              <a:buChar char="Ø"/>
            </a:pPr>
            <a:r>
              <a:rPr lang="en-US" sz="2400" dirty="0">
                <a:solidFill>
                  <a:schemeClr val="tx2">
                    <a:lumMod val="75000"/>
                  </a:schemeClr>
                </a:solidFill>
                <a:latin typeface="Times New Roman"/>
                <a:ea typeface="Calibri"/>
                <a:cs typeface="Times New Roman"/>
              </a:rPr>
              <a:t>All the </a:t>
            </a:r>
            <a:r>
              <a:rPr lang="en-US" sz="2400" dirty="0" err="1">
                <a:solidFill>
                  <a:schemeClr val="tx2">
                    <a:lumMod val="75000"/>
                  </a:schemeClr>
                </a:solidFill>
                <a:latin typeface="Times New Roman"/>
                <a:ea typeface="Calibri"/>
                <a:cs typeface="Times New Roman"/>
              </a:rPr>
              <a:t>Cronbach’s</a:t>
            </a:r>
            <a:r>
              <a:rPr lang="en-US" sz="2400" dirty="0">
                <a:solidFill>
                  <a:schemeClr val="tx2">
                    <a:lumMod val="75000"/>
                  </a:schemeClr>
                </a:solidFill>
                <a:latin typeface="Times New Roman"/>
                <a:ea typeface="Calibri"/>
                <a:cs typeface="Times New Roman"/>
              </a:rPr>
              <a:t> alpha coefficients and the Construct Reliability indexes are above 0.69 indicating that the selected items reliably estimate the latent factors.</a:t>
            </a:r>
            <a:endParaRPr lang="el-GR" sz="2400" dirty="0">
              <a:solidFill>
                <a:schemeClr val="tx2">
                  <a:lumMod val="75000"/>
                </a:schemeClr>
              </a:solidFill>
              <a:latin typeface="Times New Roman"/>
              <a:ea typeface="Calibri"/>
              <a:cs typeface="Times New Roman"/>
            </a:endParaRPr>
          </a:p>
          <a:p>
            <a:pPr algn="just">
              <a:spcBef>
                <a:spcPts val="1200"/>
              </a:spcBef>
              <a:buFont typeface="Wingdings" pitchFamily="2" charset="2"/>
              <a:buChar char="Ø"/>
            </a:pPr>
            <a:r>
              <a:rPr lang="en-US" sz="2400" dirty="0">
                <a:solidFill>
                  <a:schemeClr val="tx2">
                    <a:lumMod val="75000"/>
                  </a:schemeClr>
                </a:solidFill>
                <a:latin typeface="Times New Roman"/>
                <a:ea typeface="Calibri"/>
                <a:cs typeface="Times New Roman"/>
              </a:rPr>
              <a:t>Construct validity is confirmed by evaluating convergent validity</a:t>
            </a:r>
            <a:r>
              <a:rPr lang="en-GB" sz="2400" dirty="0">
                <a:solidFill>
                  <a:schemeClr val="tx2">
                    <a:lumMod val="75000"/>
                  </a:schemeClr>
                </a:solidFill>
                <a:latin typeface="Times New Roman"/>
                <a:ea typeface="Calibri"/>
                <a:cs typeface="Times New Roman"/>
              </a:rPr>
              <a:t> (</a:t>
            </a:r>
            <a:r>
              <a:rPr lang="en-US" sz="2400" dirty="0">
                <a:solidFill>
                  <a:schemeClr val="tx2">
                    <a:lumMod val="75000"/>
                  </a:schemeClr>
                </a:solidFill>
                <a:latin typeface="Times New Roman"/>
                <a:ea typeface="Calibri"/>
                <a:cs typeface="Times New Roman"/>
              </a:rPr>
              <a:t>AVE </a:t>
            </a:r>
            <a:r>
              <a:rPr lang="en-GB" sz="2400" dirty="0">
                <a:solidFill>
                  <a:schemeClr val="tx2">
                    <a:lumMod val="75000"/>
                  </a:schemeClr>
                </a:solidFill>
                <a:latin typeface="Times New Roman"/>
                <a:ea typeface="Calibri"/>
                <a:cs typeface="Times New Roman"/>
              </a:rPr>
              <a:t>&gt; 0</a:t>
            </a:r>
            <a:r>
              <a:rPr lang="en-US" sz="2400" dirty="0">
                <a:solidFill>
                  <a:schemeClr val="tx2">
                    <a:lumMod val="75000"/>
                  </a:schemeClr>
                </a:solidFill>
                <a:latin typeface="Times New Roman"/>
                <a:ea typeface="Calibri"/>
                <a:cs typeface="Times New Roman"/>
              </a:rPr>
              <a:t>.520</a:t>
            </a:r>
            <a:r>
              <a:rPr lang="en-GB" sz="2400" dirty="0">
                <a:solidFill>
                  <a:schemeClr val="tx2">
                    <a:lumMod val="75000"/>
                  </a:schemeClr>
                </a:solidFill>
                <a:latin typeface="Times New Roman"/>
                <a:ea typeface="Calibri"/>
                <a:cs typeface="Times New Roman"/>
              </a:rPr>
              <a:t>); </a:t>
            </a:r>
            <a:r>
              <a:rPr lang="en-US" sz="2400" dirty="0" err="1">
                <a:solidFill>
                  <a:schemeClr val="tx2">
                    <a:lumMod val="75000"/>
                  </a:schemeClr>
                </a:solidFill>
                <a:latin typeface="Times New Roman"/>
                <a:ea typeface="Calibri"/>
                <a:cs typeface="Times New Roman"/>
              </a:rPr>
              <a:t>discriminant</a:t>
            </a:r>
            <a:r>
              <a:rPr lang="en-US" sz="2400" dirty="0">
                <a:solidFill>
                  <a:schemeClr val="tx2">
                    <a:lumMod val="75000"/>
                  </a:schemeClr>
                </a:solidFill>
                <a:latin typeface="Times New Roman"/>
                <a:ea typeface="Calibri"/>
                <a:cs typeface="Times New Roman"/>
              </a:rPr>
              <a:t> validity</a:t>
            </a:r>
            <a:r>
              <a:rPr lang="en-GB" sz="2400" dirty="0">
                <a:solidFill>
                  <a:schemeClr val="tx2">
                    <a:lumMod val="75000"/>
                  </a:schemeClr>
                </a:solidFill>
                <a:latin typeface="Times New Roman"/>
                <a:ea typeface="Calibri"/>
                <a:cs typeface="Times New Roman"/>
              </a:rPr>
              <a:t> (</a:t>
            </a:r>
            <a:r>
              <a:rPr lang="en-US" sz="2400" dirty="0">
                <a:solidFill>
                  <a:schemeClr val="tx2">
                    <a:lumMod val="75000"/>
                  </a:schemeClr>
                </a:solidFill>
                <a:latin typeface="Times New Roman"/>
                <a:ea typeface="Calibri"/>
                <a:cs typeface="Times New Roman"/>
              </a:rPr>
              <a:t>AVE </a:t>
            </a:r>
            <a:r>
              <a:rPr lang="en-GB" sz="2400" dirty="0">
                <a:solidFill>
                  <a:schemeClr val="tx2">
                    <a:lumMod val="75000"/>
                  </a:schemeClr>
                </a:solidFill>
                <a:latin typeface="Times New Roman"/>
                <a:ea typeface="Calibri"/>
                <a:cs typeface="Times New Roman"/>
              </a:rPr>
              <a:t>&gt; </a:t>
            </a:r>
            <a:r>
              <a:rPr lang="en-US" sz="2400" dirty="0" err="1">
                <a:solidFill>
                  <a:schemeClr val="tx2">
                    <a:lumMod val="75000"/>
                  </a:schemeClr>
                </a:solidFill>
                <a:latin typeface="Times New Roman"/>
                <a:ea typeface="Calibri"/>
                <a:cs typeface="Times New Roman"/>
              </a:rPr>
              <a:t>Corr</a:t>
            </a:r>
            <a:r>
              <a:rPr lang="en-GB" sz="2400" dirty="0">
                <a:solidFill>
                  <a:schemeClr val="tx2">
                    <a:lumMod val="75000"/>
                  </a:schemeClr>
                </a:solidFill>
                <a:latin typeface="Times New Roman"/>
                <a:ea typeface="Calibri"/>
                <a:cs typeface="Times New Roman"/>
              </a:rPr>
              <a:t>2); </a:t>
            </a:r>
            <a:r>
              <a:rPr lang="en-US" sz="2400" dirty="0">
                <a:solidFill>
                  <a:schemeClr val="tx2">
                    <a:lumMod val="75000"/>
                  </a:schemeClr>
                </a:solidFill>
                <a:latin typeface="Times New Roman"/>
                <a:ea typeface="Calibri"/>
                <a:cs typeface="Times New Roman"/>
              </a:rPr>
              <a:t>and </a:t>
            </a:r>
            <a:r>
              <a:rPr lang="en-US" sz="2400" dirty="0" err="1">
                <a:solidFill>
                  <a:schemeClr val="tx2">
                    <a:lumMod val="75000"/>
                  </a:schemeClr>
                </a:solidFill>
                <a:latin typeface="Times New Roman"/>
                <a:ea typeface="Calibri"/>
                <a:cs typeface="Times New Roman"/>
              </a:rPr>
              <a:t>nomological</a:t>
            </a:r>
            <a:r>
              <a:rPr lang="en-US" sz="2400" dirty="0">
                <a:solidFill>
                  <a:schemeClr val="tx2">
                    <a:lumMod val="75000"/>
                  </a:schemeClr>
                </a:solidFill>
                <a:latin typeface="Times New Roman"/>
                <a:ea typeface="Calibri"/>
                <a:cs typeface="Times New Roman"/>
              </a:rPr>
              <a:t> validity</a:t>
            </a:r>
            <a:r>
              <a:rPr lang="en-GB" sz="2400" dirty="0">
                <a:solidFill>
                  <a:schemeClr val="tx2">
                    <a:lumMod val="75000"/>
                  </a:schemeClr>
                </a:solidFill>
                <a:latin typeface="Times New Roman"/>
                <a:ea typeface="Calibri"/>
                <a:cs typeface="Times New Roman"/>
              </a:rPr>
              <a:t> (</a:t>
            </a:r>
            <a:r>
              <a:rPr lang="en-US" sz="2400" dirty="0">
                <a:solidFill>
                  <a:schemeClr val="tx2">
                    <a:lumMod val="75000"/>
                  </a:schemeClr>
                </a:solidFill>
                <a:latin typeface="Times New Roman"/>
                <a:ea typeface="Calibri"/>
                <a:cs typeface="Times New Roman"/>
              </a:rPr>
              <a:t>significant correlations among the extracted latent factors</a:t>
            </a:r>
            <a:r>
              <a:rPr lang="en-GB" sz="2400" dirty="0">
                <a:solidFill>
                  <a:schemeClr val="tx2">
                    <a:lumMod val="75000"/>
                  </a:schemeClr>
                </a:solidFill>
                <a:latin typeface="Times New Roman"/>
                <a:ea typeface="Calibri"/>
                <a:cs typeface="Times New Roman"/>
              </a:rPr>
              <a:t>).</a:t>
            </a:r>
            <a:endParaRPr lang="el-GR" sz="2400" dirty="0">
              <a:solidFill>
                <a:schemeClr val="tx2">
                  <a:lumMod val="75000"/>
                </a:schemeClr>
              </a:solidFill>
              <a:latin typeface="Times New Roman"/>
              <a:ea typeface="Calibri"/>
              <a:cs typeface="Times New Roman"/>
            </a:endParaRPr>
          </a:p>
          <a:p>
            <a:pPr algn="just"/>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0" y="1196752"/>
          <a:ext cx="9143999" cy="5661247"/>
        </p:xfrm>
        <a:graphic>
          <a:graphicData uri="http://schemas.openxmlformats.org/drawingml/2006/table">
            <a:tbl>
              <a:tblPr/>
              <a:tblGrid>
                <a:gridCol w="2627784">
                  <a:extLst>
                    <a:ext uri="{9D8B030D-6E8A-4147-A177-3AD203B41FA5}">
                      <a16:colId xmlns:a16="http://schemas.microsoft.com/office/drawing/2014/main" val="20000"/>
                    </a:ext>
                  </a:extLst>
                </a:gridCol>
                <a:gridCol w="1658970">
                  <a:extLst>
                    <a:ext uri="{9D8B030D-6E8A-4147-A177-3AD203B41FA5}">
                      <a16:colId xmlns:a16="http://schemas.microsoft.com/office/drawing/2014/main" val="20001"/>
                    </a:ext>
                  </a:extLst>
                </a:gridCol>
                <a:gridCol w="2142872">
                  <a:extLst>
                    <a:ext uri="{9D8B030D-6E8A-4147-A177-3AD203B41FA5}">
                      <a16:colId xmlns:a16="http://schemas.microsoft.com/office/drawing/2014/main" val="20002"/>
                    </a:ext>
                  </a:extLst>
                </a:gridCol>
                <a:gridCol w="1429254">
                  <a:extLst>
                    <a:ext uri="{9D8B030D-6E8A-4147-A177-3AD203B41FA5}">
                      <a16:colId xmlns:a16="http://schemas.microsoft.com/office/drawing/2014/main" val="20003"/>
                    </a:ext>
                  </a:extLst>
                </a:gridCol>
                <a:gridCol w="1285119">
                  <a:extLst>
                    <a:ext uri="{9D8B030D-6E8A-4147-A177-3AD203B41FA5}">
                      <a16:colId xmlns:a16="http://schemas.microsoft.com/office/drawing/2014/main" val="20004"/>
                    </a:ext>
                  </a:extLst>
                </a:gridCol>
              </a:tblGrid>
              <a:tr h="1716760">
                <a:tc>
                  <a:txBody>
                    <a:bodyPr/>
                    <a:lstStyle/>
                    <a:p>
                      <a:pPr>
                        <a:lnSpc>
                          <a:spcPct val="115000"/>
                        </a:lnSpc>
                        <a:spcAft>
                          <a:spcPts val="0"/>
                        </a:spcAft>
                        <a:tabLst>
                          <a:tab pos="2240280" algn="ctr"/>
                        </a:tabLst>
                      </a:pPr>
                      <a:r>
                        <a:rPr lang="en-US" sz="2000" b="1" dirty="0">
                          <a:solidFill>
                            <a:schemeClr val="tx2">
                              <a:lumMod val="75000"/>
                            </a:schemeClr>
                          </a:solidFill>
                          <a:latin typeface="Times New Roman"/>
                          <a:ea typeface="Calibri"/>
                          <a:cs typeface="Times New Roman"/>
                        </a:rPr>
                        <a:t>Latent factors</a:t>
                      </a:r>
                      <a:endParaRPr lang="el-GR" sz="2000" dirty="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b="1">
                          <a:solidFill>
                            <a:schemeClr val="tx2">
                              <a:lumMod val="75000"/>
                            </a:schemeClr>
                          </a:solidFill>
                          <a:latin typeface="Times New Roman"/>
                          <a:ea typeface="Calibri"/>
                          <a:cs typeface="Times New Roman"/>
                        </a:rPr>
                        <a:t>Reliability Cronbach’s alpha</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b="1">
                          <a:solidFill>
                            <a:schemeClr val="tx2">
                              <a:lumMod val="75000"/>
                            </a:schemeClr>
                          </a:solidFill>
                          <a:latin typeface="Times New Roman"/>
                          <a:ea typeface="Calibri"/>
                          <a:cs typeface="Times New Roman"/>
                        </a:rPr>
                        <a:t>Average Variance Extracted</a:t>
                      </a:r>
                      <a:r>
                        <a:rPr lang="en-US" sz="2000" b="1" baseline="30000">
                          <a:solidFill>
                            <a:schemeClr val="tx2">
                              <a:lumMod val="75000"/>
                            </a:schemeClr>
                          </a:solidFill>
                          <a:latin typeface="Times New Roman"/>
                          <a:ea typeface="Calibri"/>
                          <a:cs typeface="Times New Roman"/>
                        </a:rPr>
                        <a:t>a</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b="1">
                          <a:solidFill>
                            <a:schemeClr val="tx2">
                              <a:lumMod val="75000"/>
                            </a:schemeClr>
                          </a:solidFill>
                          <a:latin typeface="Times New Roman"/>
                          <a:ea typeface="Calibri"/>
                          <a:cs typeface="Times New Roman"/>
                        </a:rPr>
                        <a:t>Construct Reliability</a:t>
                      </a:r>
                      <a:r>
                        <a:rPr lang="en-US" sz="2000" b="1" baseline="30000">
                          <a:solidFill>
                            <a:schemeClr val="tx2">
                              <a:lumMod val="75000"/>
                            </a:schemeClr>
                          </a:solidFill>
                          <a:latin typeface="Times New Roman"/>
                          <a:ea typeface="Calibri"/>
                          <a:cs typeface="Times New Roman"/>
                        </a:rPr>
                        <a:t>b</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b="1">
                          <a:solidFill>
                            <a:schemeClr val="tx2">
                              <a:lumMod val="75000"/>
                            </a:schemeClr>
                          </a:solidFill>
                          <a:latin typeface="Times New Roman"/>
                          <a:ea typeface="Calibri"/>
                          <a:cs typeface="Times New Roman"/>
                        </a:rPr>
                        <a:t>(Corr)</a:t>
                      </a:r>
                      <a:r>
                        <a:rPr lang="en-US" sz="2000" b="1" baseline="30000">
                          <a:solidFill>
                            <a:schemeClr val="tx2">
                              <a:lumMod val="75000"/>
                            </a:schemeClr>
                          </a:solidFill>
                          <a:latin typeface="Times New Roman"/>
                          <a:ea typeface="Calibri"/>
                          <a:cs typeface="Times New Roman"/>
                        </a:rPr>
                        <a:t>2c</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extLst>
                  <a:ext uri="{0D108BD9-81ED-4DB2-BD59-A6C34878D82A}">
                    <a16:rowId xmlns:a16="http://schemas.microsoft.com/office/drawing/2014/main" val="10000"/>
                  </a:ext>
                </a:extLst>
              </a:tr>
              <a:tr h="1083220">
                <a:tc>
                  <a:txBody>
                    <a:bodyPr/>
                    <a:lstStyle/>
                    <a:p>
                      <a:pPr>
                        <a:lnSpc>
                          <a:spcPct val="115000"/>
                        </a:lnSpc>
                        <a:spcAft>
                          <a:spcPts val="0"/>
                        </a:spcAft>
                      </a:pPr>
                      <a:r>
                        <a:rPr lang="en-US" sz="2000">
                          <a:solidFill>
                            <a:schemeClr val="tx2">
                              <a:lumMod val="75000"/>
                            </a:schemeClr>
                          </a:solidFill>
                          <a:latin typeface="Times New Roman"/>
                          <a:ea typeface="Calibri"/>
                          <a:cs typeface="Times New Roman"/>
                        </a:rPr>
                        <a:t>Quality practices of top management</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l-GR" sz="2000" dirty="0">
                          <a:solidFill>
                            <a:schemeClr val="tx2">
                              <a:lumMod val="75000"/>
                            </a:schemeClr>
                          </a:solidFill>
                          <a:latin typeface="Times New Roman"/>
                          <a:ea typeface="Calibri"/>
                          <a:cs typeface="Times New Roman"/>
                        </a:rPr>
                        <a:t>0.8</a:t>
                      </a:r>
                      <a:r>
                        <a:rPr lang="en-US" sz="2000" dirty="0">
                          <a:solidFill>
                            <a:schemeClr val="tx2">
                              <a:lumMod val="75000"/>
                            </a:schemeClr>
                          </a:solidFill>
                          <a:latin typeface="Times New Roman"/>
                          <a:ea typeface="Calibri"/>
                          <a:cs typeface="Times New Roman"/>
                        </a:rPr>
                        <a:t>51</a:t>
                      </a:r>
                      <a:endParaRPr lang="el-GR" sz="2000" dirty="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0.590</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0.852</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l-GR" sz="2000">
                          <a:solidFill>
                            <a:schemeClr val="tx2">
                              <a:lumMod val="75000"/>
                            </a:schemeClr>
                          </a:solidFill>
                          <a:latin typeface="Times New Roman"/>
                          <a:ea typeface="Calibri"/>
                          <a:cs typeface="Times New Roman"/>
                        </a:rPr>
                        <a:t>0.376</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extLst>
                  <a:ext uri="{0D108BD9-81ED-4DB2-BD59-A6C34878D82A}">
                    <a16:rowId xmlns:a16="http://schemas.microsoft.com/office/drawing/2014/main" val="10001"/>
                  </a:ext>
                </a:extLst>
              </a:tr>
              <a:tr h="1144508">
                <a:tc>
                  <a:txBody>
                    <a:bodyPr/>
                    <a:lstStyle/>
                    <a:p>
                      <a:pPr>
                        <a:lnSpc>
                          <a:spcPct val="115000"/>
                        </a:lnSpc>
                        <a:spcAft>
                          <a:spcPts val="0"/>
                        </a:spcAft>
                      </a:pPr>
                      <a:r>
                        <a:rPr lang="en-GB" sz="2000">
                          <a:solidFill>
                            <a:schemeClr val="tx2">
                              <a:lumMod val="75000"/>
                            </a:schemeClr>
                          </a:solidFill>
                          <a:latin typeface="Times New Roman"/>
                          <a:ea typeface="Calibri"/>
                          <a:cs typeface="Times New Roman"/>
                        </a:rPr>
                        <a:t>Process quality management</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l-GR" sz="2000">
                          <a:solidFill>
                            <a:schemeClr val="tx2">
                              <a:lumMod val="75000"/>
                            </a:schemeClr>
                          </a:solidFill>
                          <a:latin typeface="Times New Roman"/>
                          <a:ea typeface="Calibri"/>
                          <a:cs typeface="Times New Roman"/>
                        </a:rPr>
                        <a:t>0.82</a:t>
                      </a:r>
                      <a:r>
                        <a:rPr lang="en-US" sz="2000">
                          <a:solidFill>
                            <a:schemeClr val="tx2">
                              <a:lumMod val="75000"/>
                            </a:schemeClr>
                          </a:solidFill>
                          <a:latin typeface="Times New Roman"/>
                          <a:ea typeface="Calibri"/>
                          <a:cs typeface="Times New Roman"/>
                        </a:rPr>
                        <a:t>0</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0.530</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0.818</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l-GR" sz="2000">
                          <a:solidFill>
                            <a:schemeClr val="tx2">
                              <a:lumMod val="75000"/>
                            </a:schemeClr>
                          </a:solidFill>
                          <a:latin typeface="Times New Roman"/>
                          <a:ea typeface="Calibri"/>
                          <a:cs typeface="Times New Roman"/>
                        </a:rPr>
                        <a:t>0.453</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extLst>
                  <a:ext uri="{0D108BD9-81ED-4DB2-BD59-A6C34878D82A}">
                    <a16:rowId xmlns:a16="http://schemas.microsoft.com/office/drawing/2014/main" val="10002"/>
                  </a:ext>
                </a:extLst>
              </a:tr>
              <a:tr h="572253">
                <a:tc>
                  <a:txBody>
                    <a:bodyPr/>
                    <a:lstStyle/>
                    <a:p>
                      <a:pPr>
                        <a:lnSpc>
                          <a:spcPct val="115000"/>
                        </a:lnSpc>
                        <a:spcAft>
                          <a:spcPts val="0"/>
                        </a:spcAft>
                      </a:pPr>
                      <a:r>
                        <a:rPr lang="en-GB" sz="2000">
                          <a:solidFill>
                            <a:schemeClr val="tx2">
                              <a:lumMod val="75000"/>
                            </a:schemeClr>
                          </a:solidFill>
                          <a:latin typeface="Times New Roman"/>
                          <a:ea typeface="Calibri"/>
                          <a:cs typeface="Times New Roman"/>
                        </a:rPr>
                        <a:t>Product innovation </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0.858</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0.583</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0.847</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l-GR" sz="2000">
                          <a:solidFill>
                            <a:schemeClr val="tx2">
                              <a:lumMod val="75000"/>
                            </a:schemeClr>
                          </a:solidFill>
                          <a:latin typeface="Times New Roman"/>
                          <a:ea typeface="Calibri"/>
                          <a:cs typeface="Times New Roman"/>
                        </a:rPr>
                        <a:t>0.471</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extLst>
                  <a:ext uri="{0D108BD9-81ED-4DB2-BD59-A6C34878D82A}">
                    <a16:rowId xmlns:a16="http://schemas.microsoft.com/office/drawing/2014/main" val="10003"/>
                  </a:ext>
                </a:extLst>
              </a:tr>
              <a:tr h="572253">
                <a:tc>
                  <a:txBody>
                    <a:bodyPr/>
                    <a:lstStyle/>
                    <a:p>
                      <a:pPr>
                        <a:lnSpc>
                          <a:spcPct val="115000"/>
                        </a:lnSpc>
                        <a:spcAft>
                          <a:spcPts val="0"/>
                        </a:spcAft>
                      </a:pPr>
                      <a:r>
                        <a:rPr lang="en-US" sz="2000">
                          <a:solidFill>
                            <a:schemeClr val="tx2">
                              <a:lumMod val="75000"/>
                            </a:schemeClr>
                          </a:solidFill>
                          <a:latin typeface="Times New Roman"/>
                          <a:ea typeface="Calibri"/>
                          <a:cs typeface="Times New Roman"/>
                        </a:rPr>
                        <a:t>Process  innovation</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l-GR" sz="2000">
                          <a:solidFill>
                            <a:schemeClr val="tx2">
                              <a:lumMod val="75000"/>
                            </a:schemeClr>
                          </a:solidFill>
                          <a:latin typeface="Times New Roman"/>
                          <a:ea typeface="Calibri"/>
                          <a:cs typeface="Times New Roman"/>
                        </a:rPr>
                        <a:t>0.</a:t>
                      </a:r>
                      <a:r>
                        <a:rPr lang="en-US" sz="2000">
                          <a:solidFill>
                            <a:schemeClr val="tx2">
                              <a:lumMod val="75000"/>
                            </a:schemeClr>
                          </a:solidFill>
                          <a:latin typeface="Times New Roman"/>
                          <a:ea typeface="Calibri"/>
                          <a:cs typeface="Times New Roman"/>
                        </a:rPr>
                        <a:t>921</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0.750</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0.926</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l-GR" sz="2000">
                          <a:solidFill>
                            <a:schemeClr val="tx2">
                              <a:lumMod val="75000"/>
                            </a:schemeClr>
                          </a:solidFill>
                          <a:latin typeface="Times New Roman"/>
                          <a:ea typeface="Calibri"/>
                          <a:cs typeface="Times New Roman"/>
                        </a:rPr>
                        <a:t>0.471</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a:noFill/>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extLst>
                  <a:ext uri="{0D108BD9-81ED-4DB2-BD59-A6C34878D82A}">
                    <a16:rowId xmlns:a16="http://schemas.microsoft.com/office/drawing/2014/main" val="10004"/>
                  </a:ext>
                </a:extLst>
              </a:tr>
              <a:tr h="572253">
                <a:tc>
                  <a:txBody>
                    <a:bodyPr/>
                    <a:lstStyle/>
                    <a:p>
                      <a:pPr>
                        <a:lnSpc>
                          <a:spcPct val="115000"/>
                        </a:lnSpc>
                        <a:spcAft>
                          <a:spcPts val="0"/>
                        </a:spcAft>
                      </a:pPr>
                      <a:r>
                        <a:rPr lang="en-US" sz="2000">
                          <a:solidFill>
                            <a:schemeClr val="tx2">
                              <a:lumMod val="75000"/>
                            </a:schemeClr>
                          </a:solidFill>
                          <a:latin typeface="Times New Roman"/>
                          <a:ea typeface="Calibri"/>
                          <a:cs typeface="Times New Roman"/>
                        </a:rPr>
                        <a:t>Market performance</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0.781</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dirty="0">
                          <a:solidFill>
                            <a:schemeClr val="tx2">
                              <a:lumMod val="75000"/>
                            </a:schemeClr>
                          </a:solidFill>
                          <a:latin typeface="Times New Roman"/>
                          <a:ea typeface="Calibri"/>
                          <a:cs typeface="Times New Roman"/>
                        </a:rPr>
                        <a:t>0.520</a:t>
                      </a:r>
                      <a:endParaRPr lang="el-GR" sz="2000" dirty="0">
                        <a:solidFill>
                          <a:schemeClr val="tx2">
                            <a:lumMod val="75000"/>
                          </a:schemeClr>
                        </a:solidFill>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n-US" sz="2000">
                          <a:solidFill>
                            <a:schemeClr val="tx2">
                              <a:lumMod val="75000"/>
                            </a:schemeClr>
                          </a:solidFill>
                          <a:latin typeface="Times New Roman"/>
                          <a:ea typeface="Calibri"/>
                          <a:cs typeface="Times New Roman"/>
                        </a:rPr>
                        <a:t>0.697</a:t>
                      </a:r>
                      <a:endParaRPr lang="el-GR" sz="2000">
                        <a:solidFill>
                          <a:schemeClr val="tx2">
                            <a:lumMod val="75000"/>
                          </a:schemeClr>
                        </a:solidFill>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lnSpc>
                          <a:spcPct val="115000"/>
                        </a:lnSpc>
                        <a:spcAft>
                          <a:spcPts val="0"/>
                        </a:spcAft>
                        <a:tabLst>
                          <a:tab pos="2240280" algn="ctr"/>
                        </a:tabLst>
                      </a:pPr>
                      <a:r>
                        <a:rPr lang="el-GR" sz="2000" dirty="0">
                          <a:solidFill>
                            <a:schemeClr val="tx2">
                              <a:lumMod val="75000"/>
                            </a:schemeClr>
                          </a:solidFill>
                          <a:latin typeface="Times New Roman"/>
                          <a:ea typeface="Calibri"/>
                          <a:cs typeface="Times New Roman"/>
                        </a:rPr>
                        <a:t>0.291</a:t>
                      </a:r>
                      <a:endParaRPr lang="el-GR" sz="2000" dirty="0">
                        <a:solidFill>
                          <a:schemeClr val="tx2">
                            <a:lumMod val="75000"/>
                          </a:schemeClr>
                        </a:solidFill>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extLst>
                  <a:ext uri="{0D108BD9-81ED-4DB2-BD59-A6C34878D82A}">
                    <a16:rowId xmlns:a16="http://schemas.microsoft.com/office/drawing/2014/main" val="10005"/>
                  </a:ext>
                </a:extLst>
              </a:tr>
            </a:tbl>
          </a:graphicData>
        </a:graphic>
      </p:graphicFrame>
      <p:sp>
        <p:nvSpPr>
          <p:cNvPr id="53249" name="Rectangle 1"/>
          <p:cNvSpPr>
            <a:spLocks noChangeArrowheads="1"/>
          </p:cNvSpPr>
          <p:nvPr/>
        </p:nvSpPr>
        <p:spPr bwMode="auto">
          <a:xfrm>
            <a:off x="0" y="0"/>
            <a:ext cx="9144000" cy="1200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39963" algn="ctr"/>
              </a:tabLst>
            </a:pPr>
            <a:r>
              <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Table</a:t>
            </a:r>
            <a:r>
              <a:rPr kumimoji="0" lang="en-GB"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III:</a:t>
            </a:r>
            <a:r>
              <a:rPr kumimoji="0" lang="en-GB" sz="24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a:ln>
                  <a:noFill/>
                </a:ln>
                <a:solidFill>
                  <a:schemeClr val="accent6">
                    <a:lumMod val="75000"/>
                  </a:schemeClr>
                </a:solidFill>
                <a:effectLst/>
                <a:latin typeface="Times New Roman" pitchFamily="18" charset="0"/>
                <a:ea typeface="Calibri" pitchFamily="34" charset="0"/>
                <a:cs typeface="Times New Roman" pitchFamily="18" charset="0"/>
              </a:rPr>
              <a:t>Model reliability and validity</a:t>
            </a:r>
            <a:endParaRPr kumimoji="0" lang="el-GR" sz="2400" b="0" i="0" u="none" strike="noStrike" cap="none" normalizeH="0" baseline="0" dirty="0">
              <a:ln>
                <a:noFill/>
              </a:ln>
              <a:solidFill>
                <a:schemeClr val="accent6">
                  <a:lumMod val="75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39963" algn="ctr"/>
              </a:tabLst>
            </a:pPr>
            <a:r>
              <a:rPr kumimoji="0" lang="en-GB" sz="1600" b="0" i="0" u="none" strike="noStrike" cap="none" normalizeH="0" baseline="30000" dirty="0">
                <a:ln>
                  <a:noFill/>
                </a:ln>
                <a:solidFill>
                  <a:schemeClr val="tx2">
                    <a:lumMod val="75000"/>
                  </a:schemeClr>
                </a:solidFill>
                <a:effectLst/>
                <a:latin typeface="Times New Roman" pitchFamily="18" charset="0"/>
                <a:ea typeface="Calibri" pitchFamily="34" charset="0"/>
                <a:cs typeface="Times New Roman" pitchFamily="18" charset="0"/>
              </a:rPr>
              <a:t>a</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AVE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l-GR"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Σλ</a:t>
            </a:r>
            <a:r>
              <a:rPr kumimoji="0" lang="en-US" sz="1600" b="0" i="0" u="none" strike="noStrike" cap="none" normalizeH="0" baseline="-30000" dirty="0" err="1">
                <a:ln>
                  <a:noFill/>
                </a:ln>
                <a:solidFill>
                  <a:schemeClr val="tx2">
                    <a:lumMod val="75000"/>
                  </a:schemeClr>
                </a:solidFill>
                <a:effectLst/>
                <a:latin typeface="Times New Roman" pitchFamily="18" charset="0"/>
                <a:ea typeface="Calibri" pitchFamily="34" charset="0"/>
                <a:cs typeface="Times New Roman" pitchFamily="18" charset="0"/>
              </a:rPr>
              <a:t>i</a:t>
            </a:r>
            <a:r>
              <a:rPr kumimoji="0" lang="en-GB" sz="1600" b="0" i="0" u="none" strike="noStrike" cap="none" normalizeH="0" baseline="30000" dirty="0">
                <a:ln>
                  <a:noFill/>
                </a:ln>
                <a:solidFill>
                  <a:schemeClr val="tx2">
                    <a:lumMod val="75000"/>
                  </a:schemeClr>
                </a:solidFill>
                <a:effectLst/>
                <a:latin typeface="Times New Roman" pitchFamily="18" charset="0"/>
                <a:ea typeface="Calibri" pitchFamily="34" charset="0"/>
                <a:cs typeface="Times New Roman" pitchFamily="18" charset="0"/>
              </a:rPr>
              <a:t>2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n</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(number of items </a:t>
            </a:r>
            <a:r>
              <a:rPr kumimoji="0" lang="en-US" sz="1600" b="0" i="0" u="none" strike="noStrike" cap="none" normalizeH="0" baseline="0" dirty="0" err="1">
                <a:ln>
                  <a:noFill/>
                </a:ln>
                <a:solidFill>
                  <a:schemeClr val="tx2">
                    <a:lumMod val="75000"/>
                  </a:schemeClr>
                </a:solidFill>
                <a:effectLst/>
                <a:latin typeface="Times New Roman" pitchFamily="18" charset="0"/>
                <a:ea typeface="Calibri" pitchFamily="34" charset="0"/>
                <a:cs typeface="Times New Roman" pitchFamily="18" charset="0"/>
              </a:rPr>
              <a:t>i</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1</a:t>
            </a:r>
            <a:r>
              <a:rPr kumimoji="0" lang="en-GB" sz="1600" b="0" i="0" u="none" strike="noStrike" cap="none" normalizeH="0" baseline="0" dirty="0">
                <a:ln>
                  <a:noFill/>
                </a:ln>
                <a:solidFill>
                  <a:schemeClr val="tx2">
                    <a:lumMod val="75000"/>
                  </a:schemeClr>
                </a:solidFill>
                <a:effectLst/>
                <a:latin typeface="Calibri"/>
                <a:ea typeface="Calibri" pitchFamily="34" charset="0"/>
                <a:cs typeface="Times New Roman" pitchFamily="18" charset="0"/>
              </a:rPr>
              <a:t>…</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n</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l-GR"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λ</a:t>
            </a:r>
            <a:r>
              <a:rPr kumimoji="0" lang="en-US" sz="1600" b="0" i="0" u="none" strike="noStrike" cap="none" normalizeH="0" baseline="0" dirty="0" err="1">
                <a:ln>
                  <a:noFill/>
                </a:ln>
                <a:solidFill>
                  <a:schemeClr val="tx2">
                    <a:lumMod val="75000"/>
                  </a:schemeClr>
                </a:solidFill>
                <a:effectLst/>
                <a:latin typeface="Times New Roman" pitchFamily="18" charset="0"/>
                <a:ea typeface="Calibri" pitchFamily="34" charset="0"/>
                <a:cs typeface="Times New Roman" pitchFamily="18" charset="0"/>
              </a:rPr>
              <a:t>i</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standardized factor loading</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endParaRPr kumimoji="0" lang="el-GR" sz="1600" b="0" i="0" u="none" strike="noStrike" cap="none" normalizeH="0" baseline="0" dirty="0">
              <a:ln>
                <a:noFill/>
              </a:ln>
              <a:solidFill>
                <a:schemeClr val="tx2">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39963" algn="ctr"/>
              </a:tabLst>
            </a:pPr>
            <a:r>
              <a:rPr kumimoji="0" lang="en-GB" sz="1600" b="0" i="0" u="none" strike="noStrike" cap="none" normalizeH="0" baseline="30000" dirty="0">
                <a:ln>
                  <a:noFill/>
                </a:ln>
                <a:solidFill>
                  <a:schemeClr val="tx2">
                    <a:lumMod val="75000"/>
                  </a:schemeClr>
                </a:solidFill>
                <a:effectLst/>
                <a:latin typeface="Times New Roman" pitchFamily="18" charset="0"/>
                <a:ea typeface="Calibri" pitchFamily="34" charset="0"/>
                <a:cs typeface="Times New Roman" pitchFamily="18" charset="0"/>
              </a:rPr>
              <a:t>b</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CR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l-GR"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Σλ</a:t>
            </a:r>
            <a:r>
              <a:rPr kumimoji="0" lang="en-US" sz="1600" b="0" i="0" u="none" strike="noStrike" cap="none" normalizeH="0" baseline="-30000" dirty="0" err="1">
                <a:ln>
                  <a:noFill/>
                </a:ln>
                <a:solidFill>
                  <a:schemeClr val="tx2">
                    <a:lumMod val="75000"/>
                  </a:schemeClr>
                </a:solidFill>
                <a:effectLst/>
                <a:latin typeface="Times New Roman" pitchFamily="18" charset="0"/>
                <a:ea typeface="Calibri" pitchFamily="34" charset="0"/>
                <a:cs typeface="Times New Roman" pitchFamily="18" charset="0"/>
              </a:rPr>
              <a:t>i</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a:t>
            </a:r>
            <a:r>
              <a:rPr kumimoji="0" lang="en-GB" sz="1600" b="0" i="0" u="none" strike="noStrike" cap="none" normalizeH="0" baseline="30000" dirty="0">
                <a:ln>
                  <a:noFill/>
                </a:ln>
                <a:solidFill>
                  <a:schemeClr val="tx2">
                    <a:lumMod val="75000"/>
                  </a:schemeClr>
                </a:solidFill>
                <a:effectLst/>
                <a:latin typeface="Times New Roman" pitchFamily="18" charset="0"/>
                <a:ea typeface="Calibri" pitchFamily="34" charset="0"/>
                <a:cs typeface="Times New Roman" pitchFamily="18" charset="0"/>
              </a:rPr>
              <a:t>2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l-GR"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Σλ</a:t>
            </a:r>
            <a:r>
              <a:rPr kumimoji="0" lang="en-US" sz="1600" b="0" i="0" u="none" strike="noStrike" cap="none" normalizeH="0" baseline="-30000" dirty="0" err="1">
                <a:ln>
                  <a:noFill/>
                </a:ln>
                <a:solidFill>
                  <a:schemeClr val="tx2">
                    <a:lumMod val="75000"/>
                  </a:schemeClr>
                </a:solidFill>
                <a:effectLst/>
                <a:latin typeface="Times New Roman" pitchFamily="18" charset="0"/>
                <a:ea typeface="Calibri" pitchFamily="34" charset="0"/>
                <a:cs typeface="Times New Roman" pitchFamily="18" charset="0"/>
              </a:rPr>
              <a:t>i</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a:t>
            </a:r>
            <a:r>
              <a:rPr kumimoji="0" lang="en-GB" sz="1600" b="0" i="0" u="none" strike="noStrike" cap="none" normalizeH="0" baseline="30000" dirty="0">
                <a:ln>
                  <a:noFill/>
                </a:ln>
                <a:solidFill>
                  <a:schemeClr val="tx2">
                    <a:lumMod val="75000"/>
                  </a:schemeClr>
                </a:solidFill>
                <a:effectLst/>
                <a:latin typeface="Times New Roman" pitchFamily="18" charset="0"/>
                <a:ea typeface="Calibri" pitchFamily="34" charset="0"/>
                <a:cs typeface="Times New Roman" pitchFamily="18" charset="0"/>
              </a:rPr>
              <a:t>2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l-GR"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Σδ</a:t>
            </a:r>
            <a:r>
              <a:rPr kumimoji="0" lang="en-US" sz="1600" b="0" i="0" u="none" strike="noStrike" cap="none" normalizeH="0" baseline="-30000" dirty="0" err="1">
                <a:ln>
                  <a:noFill/>
                </a:ln>
                <a:solidFill>
                  <a:schemeClr val="tx2">
                    <a:lumMod val="75000"/>
                  </a:schemeClr>
                </a:solidFill>
                <a:effectLst/>
                <a:latin typeface="Times New Roman" pitchFamily="18" charset="0"/>
                <a:ea typeface="Calibri" pitchFamily="34" charset="0"/>
                <a:cs typeface="Times New Roman" pitchFamily="18" charset="0"/>
              </a:rPr>
              <a:t>i</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(number of items </a:t>
            </a:r>
            <a:r>
              <a:rPr kumimoji="0" lang="en-US" sz="1600" b="0" i="0" u="none" strike="noStrike" cap="none" normalizeH="0" baseline="0" dirty="0" err="1">
                <a:ln>
                  <a:noFill/>
                </a:ln>
                <a:solidFill>
                  <a:schemeClr val="tx2">
                    <a:lumMod val="75000"/>
                  </a:schemeClr>
                </a:solidFill>
                <a:effectLst/>
                <a:latin typeface="Times New Roman" pitchFamily="18" charset="0"/>
                <a:ea typeface="Calibri" pitchFamily="34" charset="0"/>
                <a:cs typeface="Times New Roman" pitchFamily="18" charset="0"/>
              </a:rPr>
              <a:t>i</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1</a:t>
            </a:r>
            <a:r>
              <a:rPr kumimoji="0" lang="en-GB" sz="1600" b="0" i="0" u="none" strike="noStrike" cap="none" normalizeH="0" baseline="0" dirty="0">
                <a:ln>
                  <a:noFill/>
                </a:ln>
                <a:solidFill>
                  <a:schemeClr val="tx2">
                    <a:lumMod val="75000"/>
                  </a:schemeClr>
                </a:solidFill>
                <a:effectLst/>
                <a:latin typeface="Calibri"/>
                <a:ea typeface="Calibri" pitchFamily="34" charset="0"/>
                <a:cs typeface="Times New Roman" pitchFamily="18" charset="0"/>
              </a:rPr>
              <a:t>…</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n</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l-GR"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λ</a:t>
            </a:r>
            <a:r>
              <a:rPr kumimoji="0" lang="en-US" sz="1600" b="0" i="0" u="none" strike="noStrike" cap="none" normalizeH="0" baseline="0" dirty="0" err="1">
                <a:ln>
                  <a:noFill/>
                </a:ln>
                <a:solidFill>
                  <a:schemeClr val="tx2">
                    <a:lumMod val="75000"/>
                  </a:schemeClr>
                </a:solidFill>
                <a:effectLst/>
                <a:latin typeface="Times New Roman" pitchFamily="18" charset="0"/>
                <a:ea typeface="Calibri" pitchFamily="34" charset="0"/>
                <a:cs typeface="Times New Roman" pitchFamily="18" charset="0"/>
              </a:rPr>
              <a:t>i</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standardized factor loading</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l-GR"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δ</a:t>
            </a:r>
            <a:r>
              <a:rPr kumimoji="0" lang="en-US" sz="1600" b="0" i="0" u="none" strike="noStrike" cap="none" normalizeH="0" baseline="-30000" dirty="0" err="1">
                <a:ln>
                  <a:noFill/>
                </a:ln>
                <a:solidFill>
                  <a:schemeClr val="tx2">
                    <a:lumMod val="75000"/>
                  </a:schemeClr>
                </a:solidFill>
                <a:effectLst/>
                <a:latin typeface="Times New Roman" pitchFamily="18" charset="0"/>
                <a:ea typeface="Calibri" pitchFamily="34" charset="0"/>
                <a:cs typeface="Times New Roman" pitchFamily="18" charset="0"/>
              </a:rPr>
              <a:t>i</a:t>
            </a:r>
            <a:r>
              <a:rPr kumimoji="0" lang="en-US" sz="1600" b="0" i="0" u="none" strike="noStrike" cap="none" normalizeH="0" baseline="-3000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error term</a:t>
            </a:r>
            <a:r>
              <a:rPr kumimoji="0" lang="en-GB"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a:t>
            </a:r>
            <a:endParaRPr kumimoji="0" lang="el-GR" sz="1600" b="0" i="0" u="none" strike="noStrike" cap="none" normalizeH="0" baseline="0" dirty="0">
              <a:ln>
                <a:noFill/>
              </a:ln>
              <a:solidFill>
                <a:schemeClr val="tx2">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39963" algn="ctr"/>
              </a:tabLst>
            </a:pPr>
            <a:r>
              <a:rPr kumimoji="0" lang="en-GB" sz="1600" b="0" i="0" u="none" strike="noStrike" cap="none" normalizeH="0" baseline="30000" dirty="0">
                <a:ln>
                  <a:noFill/>
                </a:ln>
                <a:solidFill>
                  <a:schemeClr val="tx2">
                    <a:lumMod val="75000"/>
                  </a:schemeClr>
                </a:solidFill>
                <a:effectLst/>
                <a:latin typeface="Times New Roman" pitchFamily="18" charset="0"/>
                <a:ea typeface="Calibri" pitchFamily="34" charset="0"/>
                <a:cs typeface="Times New Roman" pitchFamily="18" charset="0"/>
              </a:rPr>
              <a:t>c</a:t>
            </a:r>
            <a:r>
              <a:rPr kumimoji="0" lang="en-US" sz="1600"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the highest squared correlation between the factor of interest and the remaining factors.</a:t>
            </a:r>
            <a:endParaRPr kumimoji="0" lang="en-US" sz="1600" b="0" i="0" u="none" strike="noStrike" cap="none" normalizeH="0" baseline="0" dirty="0">
              <a:ln>
                <a:noFill/>
              </a:ln>
              <a:solidFill>
                <a:schemeClr val="tx2">
                  <a:lumMod val="75000"/>
                </a:schemeClr>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n-US" sz="2800" b="1" i="1" dirty="0">
                <a:solidFill>
                  <a:schemeClr val="tx2">
                    <a:lumMod val="75000"/>
                  </a:schemeClr>
                </a:solidFill>
                <a:latin typeface="Times New Roman" pitchFamily="18" charset="0"/>
                <a:cs typeface="Times New Roman" pitchFamily="18" charset="0"/>
              </a:rPr>
              <a:t>9. Results</a:t>
            </a:r>
            <a:endParaRPr lang="el-GR" sz="2800" b="1" i="1" dirty="0">
              <a:solidFill>
                <a:schemeClr val="tx2">
                  <a:lumMod val="75000"/>
                </a:schemeClr>
              </a:solidFill>
              <a:latin typeface="Times New Roman" pitchFamily="18" charset="0"/>
              <a:cs typeface="Times New Roman" pitchFamily="18" charset="0"/>
            </a:endParaRPr>
          </a:p>
          <a:p>
            <a:pPr algn="just"/>
            <a:r>
              <a:rPr lang="en-US" sz="2400" b="1" i="1" dirty="0">
                <a:solidFill>
                  <a:schemeClr val="tx2">
                    <a:lumMod val="75000"/>
                  </a:schemeClr>
                </a:solidFill>
                <a:latin typeface="Times New Roman" pitchFamily="18" charset="0"/>
                <a:cs typeface="Times New Roman" pitchFamily="18" charset="0"/>
              </a:rPr>
              <a:t>9.3</a:t>
            </a:r>
            <a:r>
              <a:rPr lang="el-GR" sz="2400" b="1" i="1" dirty="0">
                <a:solidFill>
                  <a:schemeClr val="tx2">
                    <a:lumMod val="75000"/>
                  </a:schemeClr>
                </a:solidFill>
                <a:latin typeface="Times New Roman" pitchFamily="18" charset="0"/>
                <a:cs typeface="Times New Roman" pitchFamily="18" charset="0"/>
              </a:rPr>
              <a:t> </a:t>
            </a:r>
            <a:r>
              <a:rPr lang="en-US" sz="2400" b="1" i="1" dirty="0">
                <a:solidFill>
                  <a:schemeClr val="accent6">
                    <a:lumMod val="75000"/>
                  </a:schemeClr>
                </a:solidFill>
                <a:latin typeface="Times New Roman" pitchFamily="18" charset="0"/>
                <a:cs typeface="Times New Roman" pitchFamily="18" charset="0"/>
              </a:rPr>
              <a:t>Structural Equation Modeling (SEM)</a:t>
            </a:r>
          </a:p>
          <a:p>
            <a:pPr algn="just">
              <a:spcBef>
                <a:spcPts val="1200"/>
              </a:spcBef>
            </a:pPr>
            <a:r>
              <a:rPr lang="en-US" sz="2400" dirty="0">
                <a:solidFill>
                  <a:schemeClr val="tx2">
                    <a:lumMod val="75000"/>
                  </a:schemeClr>
                </a:solidFill>
                <a:latin typeface="Times New Roman"/>
                <a:ea typeface="Calibri"/>
                <a:cs typeface="Times New Roman"/>
              </a:rPr>
              <a:t>The SEM procedure is applied</a:t>
            </a:r>
            <a:r>
              <a:rPr lang="en-GB" sz="2400" dirty="0">
                <a:solidFill>
                  <a:schemeClr val="tx2">
                    <a:lumMod val="75000"/>
                  </a:schemeClr>
                </a:solidFill>
                <a:latin typeface="Times New Roman"/>
                <a:ea typeface="Calibri"/>
                <a:cs typeface="Times New Roman"/>
              </a:rPr>
              <a:t> (maximum likelihood method) to estimate the causal relations between the latent factors</a:t>
            </a:r>
            <a:r>
              <a:rPr lang="en-US" sz="2400" dirty="0">
                <a:solidFill>
                  <a:schemeClr val="tx2">
                    <a:lumMod val="75000"/>
                  </a:schemeClr>
                </a:solidFill>
                <a:latin typeface="Times New Roman"/>
                <a:ea typeface="Calibri"/>
                <a:cs typeface="Times New Roman"/>
              </a:rPr>
              <a:t> </a:t>
            </a:r>
            <a:r>
              <a:rPr lang="en-GB" sz="2400" dirty="0">
                <a:solidFill>
                  <a:schemeClr val="tx2">
                    <a:lumMod val="75000"/>
                  </a:schemeClr>
                </a:solidFill>
                <a:latin typeface="Times New Roman"/>
                <a:ea typeface="Calibri"/>
                <a:cs typeface="Times New Roman"/>
              </a:rPr>
              <a:t>and to confirm or refute the hypotheses presented earlier </a:t>
            </a:r>
            <a:r>
              <a:rPr lang="en-US" sz="2400" dirty="0">
                <a:solidFill>
                  <a:schemeClr val="tx2">
                    <a:lumMod val="75000"/>
                  </a:schemeClr>
                </a:solidFill>
                <a:latin typeface="Times New Roman"/>
                <a:ea typeface="Calibri"/>
                <a:cs typeface="Times New Roman"/>
              </a:rPr>
              <a:t>(H1-H7)</a:t>
            </a:r>
            <a:r>
              <a:rPr lang="en-GB" sz="2400" dirty="0">
                <a:solidFill>
                  <a:schemeClr val="tx2">
                    <a:lumMod val="75000"/>
                  </a:schemeClr>
                </a:solidFill>
                <a:latin typeface="Times New Roman"/>
                <a:ea typeface="Calibri"/>
                <a:cs typeface="Times New Roman"/>
              </a:rPr>
              <a:t>.</a:t>
            </a:r>
          </a:p>
          <a:p>
            <a:pPr algn="just">
              <a:spcBef>
                <a:spcPts val="1200"/>
              </a:spcBef>
              <a:buFont typeface="Wingdings" pitchFamily="2" charset="2"/>
              <a:buChar char="ü"/>
            </a:pPr>
            <a:r>
              <a:rPr lang="en-US" sz="2400" dirty="0">
                <a:solidFill>
                  <a:schemeClr val="tx2">
                    <a:lumMod val="75000"/>
                  </a:schemeClr>
                </a:solidFill>
                <a:latin typeface="Times New Roman"/>
                <a:ea typeface="Calibri"/>
                <a:cs typeface="Times New Roman"/>
              </a:rPr>
              <a:t>Product innovation is positively and significantly affected primarily by the </a:t>
            </a:r>
            <a:r>
              <a:rPr lang="en-GB" sz="2400" dirty="0">
                <a:solidFill>
                  <a:schemeClr val="tx2">
                    <a:lumMod val="75000"/>
                  </a:schemeClr>
                </a:solidFill>
                <a:latin typeface="Times New Roman"/>
                <a:ea typeface="Calibri"/>
                <a:cs typeface="Times New Roman"/>
              </a:rPr>
              <a:t>quality practices</a:t>
            </a:r>
            <a:r>
              <a:rPr lang="en-US" sz="2400" dirty="0">
                <a:solidFill>
                  <a:schemeClr val="tx2">
                    <a:lumMod val="75000"/>
                  </a:schemeClr>
                </a:solidFill>
                <a:latin typeface="Times New Roman"/>
                <a:ea typeface="Calibri"/>
                <a:cs typeface="Times New Roman"/>
              </a:rPr>
              <a:t> of top management and secondarily by process quality management. </a:t>
            </a:r>
          </a:p>
          <a:p>
            <a:pPr algn="just">
              <a:spcBef>
                <a:spcPts val="1200"/>
              </a:spcBef>
              <a:buFont typeface="Wingdings" pitchFamily="2" charset="2"/>
              <a:buChar char="ü"/>
            </a:pPr>
            <a:r>
              <a:rPr lang="en-US" sz="2400" dirty="0">
                <a:solidFill>
                  <a:schemeClr val="tx2">
                    <a:lumMod val="75000"/>
                  </a:schemeClr>
                </a:solidFill>
                <a:latin typeface="Times New Roman"/>
                <a:ea typeface="Calibri"/>
                <a:cs typeface="Times New Roman"/>
              </a:rPr>
              <a:t>Process innovation is positively and significantly affected primarily by process quality management and secondarily by the </a:t>
            </a:r>
            <a:r>
              <a:rPr lang="en-GB" sz="2400" dirty="0">
                <a:solidFill>
                  <a:schemeClr val="tx2">
                    <a:lumMod val="75000"/>
                  </a:schemeClr>
                </a:solidFill>
                <a:latin typeface="Times New Roman"/>
                <a:ea typeface="Calibri"/>
                <a:cs typeface="Times New Roman"/>
              </a:rPr>
              <a:t>quality practices</a:t>
            </a:r>
            <a:r>
              <a:rPr lang="en-US" sz="2400" dirty="0">
                <a:solidFill>
                  <a:schemeClr val="tx2">
                    <a:lumMod val="75000"/>
                  </a:schemeClr>
                </a:solidFill>
                <a:latin typeface="Times New Roman"/>
                <a:ea typeface="Calibri"/>
                <a:cs typeface="Times New Roman"/>
              </a:rPr>
              <a:t> of top management. </a:t>
            </a:r>
          </a:p>
          <a:p>
            <a:pPr algn="just">
              <a:spcBef>
                <a:spcPts val="1200"/>
              </a:spcBef>
              <a:buFont typeface="Wingdings" pitchFamily="2" charset="2"/>
              <a:buChar char="ü"/>
            </a:pPr>
            <a:r>
              <a:rPr lang="en-US" sz="2400" dirty="0">
                <a:solidFill>
                  <a:schemeClr val="tx2">
                    <a:lumMod val="75000"/>
                  </a:schemeClr>
                </a:solidFill>
                <a:latin typeface="Times New Roman"/>
                <a:ea typeface="Calibri"/>
                <a:cs typeface="Times New Roman"/>
              </a:rPr>
              <a:t>Both product and process innovation are significant positive contributors to company market performance.</a:t>
            </a:r>
            <a:endParaRPr lang="el-GR" sz="2400" dirty="0">
              <a:solidFill>
                <a:schemeClr val="tx2">
                  <a:lumMod val="75000"/>
                </a:schemeClr>
              </a:solidFill>
              <a:latin typeface="Times New Roman"/>
              <a:ea typeface="Calibri"/>
              <a:cs typeface="Times New Roman"/>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9393" name="Rectangle 1"/>
          <p:cNvSpPr>
            <a:spLocks noChangeArrowheads="1"/>
          </p:cNvSpPr>
          <p:nvPr/>
        </p:nvSpPr>
        <p:spPr bwMode="auto">
          <a:xfrm>
            <a:off x="0" y="28545"/>
            <a:ext cx="7219028"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Figure 2.</a:t>
            </a:r>
            <a:r>
              <a:rPr kumimoji="0" lang="en-US" sz="2000" b="0" i="0" u="none" strike="noStrike" cap="none" normalizeH="0" baseline="0" dirty="0">
                <a:ln>
                  <a:noFill/>
                </a:ln>
                <a:solidFill>
                  <a:schemeClr val="tx2">
                    <a:lumMod val="75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a:ln>
                  <a:noFill/>
                </a:ln>
                <a:solidFill>
                  <a:schemeClr val="accent6">
                    <a:lumMod val="75000"/>
                  </a:schemeClr>
                </a:solidFill>
                <a:effectLst/>
                <a:latin typeface="Times New Roman" pitchFamily="18" charset="0"/>
                <a:ea typeface="Times New Roman" pitchFamily="18" charset="0"/>
                <a:cs typeface="Times New Roman" pitchFamily="18" charset="0"/>
              </a:rPr>
              <a:t>The structural relationships between the latent factors </a:t>
            </a:r>
            <a:endParaRPr kumimoji="0" lang="en-US" sz="2000" b="1" i="0" u="none" strike="noStrike" cap="none" normalizeH="0" baseline="0" dirty="0">
              <a:ln>
                <a:noFill/>
              </a:ln>
              <a:solidFill>
                <a:schemeClr val="accent6">
                  <a:lumMod val="75000"/>
                </a:schemeClr>
              </a:solidFill>
              <a:effectLst/>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Διάγραμμα"/>
          <p:cNvGraphicFramePr/>
          <p:nvPr>
            <p:extLst>
              <p:ext uri="{D42A27DB-BD31-4B8C-83A1-F6EECF244321}">
                <p14:modId xmlns:p14="http://schemas.microsoft.com/office/powerpoint/2010/main" val="2236846916"/>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5 - TextBox"/>
          <p:cNvSpPr txBox="1"/>
          <p:nvPr/>
        </p:nvSpPr>
        <p:spPr>
          <a:xfrm>
            <a:off x="2915816" y="0"/>
            <a:ext cx="3384376" cy="523220"/>
          </a:xfrm>
          <a:prstGeom prst="rect">
            <a:avLst/>
          </a:prstGeom>
          <a:noFill/>
        </p:spPr>
        <p:txBody>
          <a:bodyPr wrap="square" rtlCol="0">
            <a:spAutoFit/>
          </a:bodyPr>
          <a:lstStyle/>
          <a:p>
            <a:pPr algn="ctr"/>
            <a:r>
              <a:rPr lang="en-US" sz="2800" b="1" i="1" dirty="0">
                <a:solidFill>
                  <a:schemeClr val="tx2">
                    <a:lumMod val="75000"/>
                  </a:schemeClr>
                </a:solidFill>
                <a:latin typeface="Times New Roman" pitchFamily="18" charset="0"/>
                <a:cs typeface="Times New Roman" pitchFamily="18" charset="0"/>
              </a:rPr>
              <a:t>10. Conclusions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15 - Διάγραμμα"/>
          <p:cNvGraphicFramePr/>
          <p:nvPr>
            <p:extLst>
              <p:ext uri="{D42A27DB-BD31-4B8C-83A1-F6EECF244321}">
                <p14:modId xmlns:p14="http://schemas.microsoft.com/office/powerpoint/2010/main" val="3935839558"/>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15 - Διάγραμμα"/>
          <p:cNvGraphicFramePr/>
          <p:nvPr>
            <p:extLst>
              <p:ext uri="{D42A27DB-BD31-4B8C-83A1-F6EECF244321}">
                <p14:modId xmlns:p14="http://schemas.microsoft.com/office/powerpoint/2010/main" val="1795153714"/>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15 - Διάγραμμα"/>
          <p:cNvGraphicFramePr/>
          <p:nvPr>
            <p:extLst>
              <p:ext uri="{D42A27DB-BD31-4B8C-83A1-F6EECF244321}">
                <p14:modId xmlns:p14="http://schemas.microsoft.com/office/powerpoint/2010/main" val="2793524194"/>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0 - Διάγραμμα"/>
          <p:cNvGraphicFramePr/>
          <p:nvPr>
            <p:extLst>
              <p:ext uri="{D42A27DB-BD31-4B8C-83A1-F6EECF244321}">
                <p14:modId xmlns:p14="http://schemas.microsoft.com/office/powerpoint/2010/main" val="4045135144"/>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n-GB" sz="2800" b="1" i="1" dirty="0">
                <a:solidFill>
                  <a:schemeClr val="tx2">
                    <a:lumMod val="75000"/>
                  </a:schemeClr>
                </a:solidFill>
                <a:latin typeface="Times New Roman" pitchFamily="18" charset="0"/>
                <a:cs typeface="Times New Roman" pitchFamily="18" charset="0"/>
              </a:rPr>
              <a:t>12. Suggestions for future research </a:t>
            </a:r>
          </a:p>
          <a:p>
            <a:pPr algn="just">
              <a:spcBef>
                <a:spcPts val="1800"/>
              </a:spcBef>
              <a:buFont typeface="Wingdings" pitchFamily="2" charset="2"/>
              <a:buChar char="Ø"/>
            </a:pPr>
            <a:r>
              <a:rPr lang="en-US" sz="2400" dirty="0">
                <a:solidFill>
                  <a:schemeClr val="tx2">
                    <a:lumMod val="75000"/>
                  </a:schemeClr>
                </a:solidFill>
                <a:latin typeface="Times New Roman" pitchFamily="18" charset="0"/>
                <a:cs typeface="Times New Roman" pitchFamily="18" charset="0"/>
              </a:rPr>
              <a:t>It is worth </a:t>
            </a:r>
            <a:r>
              <a:rPr lang="en-US" sz="2400" dirty="0">
                <a:solidFill>
                  <a:schemeClr val="accent6">
                    <a:lumMod val="75000"/>
                  </a:schemeClr>
                </a:solidFill>
                <a:latin typeface="Times New Roman" pitchFamily="18" charset="0"/>
                <a:cs typeface="Times New Roman" pitchFamily="18" charset="0"/>
              </a:rPr>
              <a:t>testing the validity of the model </a:t>
            </a:r>
            <a:r>
              <a:rPr lang="en-US" sz="2400" dirty="0">
                <a:solidFill>
                  <a:schemeClr val="tx2">
                    <a:lumMod val="75000"/>
                  </a:schemeClr>
                </a:solidFill>
                <a:latin typeface="Times New Roman" pitchFamily="18" charset="0"/>
                <a:cs typeface="Times New Roman" pitchFamily="18" charset="0"/>
              </a:rPr>
              <a:t>suggested in the present study, </a:t>
            </a:r>
            <a:r>
              <a:rPr lang="en-US" sz="2400" dirty="0">
                <a:solidFill>
                  <a:schemeClr val="accent6">
                    <a:lumMod val="75000"/>
                  </a:schemeClr>
                </a:solidFill>
                <a:latin typeface="Times New Roman" pitchFamily="18" charset="0"/>
                <a:cs typeface="Times New Roman" pitchFamily="18" charset="0"/>
              </a:rPr>
              <a:t>in samples of SMEs and large companies operating under similar economic conditions in Europe or worldwide</a:t>
            </a:r>
            <a:r>
              <a:rPr lang="en-US" sz="2400" dirty="0">
                <a:solidFill>
                  <a:schemeClr val="tx2">
                    <a:lumMod val="75000"/>
                  </a:schemeClr>
                </a:solidFill>
                <a:latin typeface="Times New Roman" pitchFamily="18" charset="0"/>
                <a:cs typeface="Times New Roman" pitchFamily="18" charset="0"/>
              </a:rPr>
              <a:t>.</a:t>
            </a:r>
          </a:p>
          <a:p>
            <a:pPr algn="just">
              <a:spcBef>
                <a:spcPts val="1800"/>
              </a:spcBef>
              <a:buFont typeface="Wingdings" pitchFamily="2" charset="2"/>
              <a:buChar char="Ø"/>
            </a:pPr>
            <a:r>
              <a:rPr lang="en-GB" sz="2400" dirty="0">
                <a:solidFill>
                  <a:schemeClr val="accent6">
                    <a:lumMod val="75000"/>
                  </a:schemeClr>
                </a:solidFill>
                <a:latin typeface="Times New Roman" pitchFamily="18" charset="0"/>
                <a:cs typeface="Times New Roman" pitchFamily="18" charset="0"/>
              </a:rPr>
              <a:t>Testing this model for its validity in specific subsectors of the manufacturing industry </a:t>
            </a:r>
            <a:r>
              <a:rPr lang="en-GB" sz="2400" dirty="0">
                <a:solidFill>
                  <a:schemeClr val="tx2">
                    <a:lumMod val="75000"/>
                  </a:schemeClr>
                </a:solidFill>
                <a:latin typeface="Times New Roman" pitchFamily="18" charset="0"/>
                <a:cs typeface="Times New Roman" pitchFamily="18" charset="0"/>
              </a:rPr>
              <a:t>(e.g. the food industry) </a:t>
            </a:r>
            <a:r>
              <a:rPr lang="en-US" sz="2400" dirty="0">
                <a:solidFill>
                  <a:schemeClr val="tx2">
                    <a:lumMod val="75000"/>
                  </a:schemeClr>
                </a:solidFill>
                <a:latin typeface="Times New Roman" pitchFamily="18" charset="0"/>
                <a:cs typeface="Times New Roman" pitchFamily="18" charset="0"/>
              </a:rPr>
              <a:t>or </a:t>
            </a:r>
            <a:r>
              <a:rPr lang="en-GB" sz="2400" dirty="0">
                <a:solidFill>
                  <a:schemeClr val="accent6">
                    <a:lumMod val="75000"/>
                  </a:schemeClr>
                </a:solidFill>
                <a:latin typeface="Times New Roman" pitchFamily="18" charset="0"/>
                <a:cs typeface="Times New Roman" pitchFamily="18" charset="0"/>
              </a:rPr>
              <a:t>the services sector </a:t>
            </a:r>
            <a:r>
              <a:rPr lang="en-US" sz="2400" dirty="0">
                <a:solidFill>
                  <a:schemeClr val="tx2">
                    <a:lumMod val="75000"/>
                  </a:schemeClr>
                </a:solidFill>
                <a:latin typeface="Times New Roman" pitchFamily="18" charset="0"/>
                <a:cs typeface="Times New Roman" pitchFamily="18" charset="0"/>
              </a:rPr>
              <a:t>could also be</a:t>
            </a:r>
            <a:r>
              <a:rPr lang="en-GB" sz="2400" dirty="0">
                <a:solidFill>
                  <a:schemeClr val="tx2">
                    <a:lumMod val="75000"/>
                  </a:schemeClr>
                </a:solidFill>
                <a:latin typeface="Times New Roman" pitchFamily="18" charset="0"/>
                <a:cs typeface="Times New Roman" pitchFamily="18" charset="0"/>
              </a:rPr>
              <a:t> a future research direction.</a:t>
            </a:r>
          </a:p>
          <a:p>
            <a:pPr algn="just">
              <a:spcBef>
                <a:spcPts val="1800"/>
              </a:spcBef>
              <a:buFont typeface="Wingdings" pitchFamily="2" charset="2"/>
              <a:buChar char="Ø"/>
            </a:pPr>
            <a:r>
              <a:rPr lang="en-GB" sz="2400" dirty="0">
                <a:solidFill>
                  <a:schemeClr val="tx2">
                    <a:lumMod val="75000"/>
                  </a:schemeClr>
                </a:solidFill>
                <a:latin typeface="Times New Roman" pitchFamily="18" charset="0"/>
                <a:cs typeface="Times New Roman" pitchFamily="18" charset="0"/>
              </a:rPr>
              <a:t>Given that the data collected constitutes subjective estimations, it</a:t>
            </a:r>
            <a:r>
              <a:rPr lang="en-US" sz="2400" dirty="0">
                <a:solidFill>
                  <a:schemeClr val="tx2">
                    <a:lumMod val="75000"/>
                  </a:schemeClr>
                </a:solidFill>
                <a:latin typeface="Times New Roman" pitchFamily="18" charset="0"/>
                <a:cs typeface="Times New Roman" pitchFamily="18" charset="0"/>
              </a:rPr>
              <a:t> is recommended that </a:t>
            </a:r>
            <a:r>
              <a:rPr lang="en-US" sz="2400" dirty="0">
                <a:solidFill>
                  <a:schemeClr val="accent6">
                    <a:lumMod val="75000"/>
                  </a:schemeClr>
                </a:solidFill>
                <a:latin typeface="Times New Roman" pitchFamily="18" charset="0"/>
                <a:cs typeface="Times New Roman" pitchFamily="18" charset="0"/>
              </a:rPr>
              <a:t>objective business evidence be used, drawn from the companies' official documents and other data.</a:t>
            </a:r>
            <a:r>
              <a:rPr lang="en-GB" sz="2400" dirty="0">
                <a:solidFill>
                  <a:schemeClr val="accent6">
                    <a:lumMod val="75000"/>
                  </a:schemeClr>
                </a:solidFill>
                <a:latin typeface="Times New Roman" pitchFamily="18" charset="0"/>
                <a:cs typeface="Times New Roman" pitchFamily="18" charset="0"/>
              </a:rPr>
              <a:t> </a:t>
            </a:r>
          </a:p>
          <a:p>
            <a:pPr algn="just">
              <a:spcBef>
                <a:spcPts val="1800"/>
              </a:spcBef>
              <a:buFont typeface="Wingdings" pitchFamily="2" charset="2"/>
              <a:buChar char="Ø"/>
            </a:pPr>
            <a:r>
              <a:rPr lang="en-US" sz="2400" dirty="0">
                <a:solidFill>
                  <a:schemeClr val="tx2">
                    <a:lumMod val="75000"/>
                  </a:schemeClr>
                </a:solidFill>
                <a:latin typeface="Times New Roman" pitchFamily="18" charset="0"/>
                <a:cs typeface="Times New Roman" pitchFamily="18" charset="0"/>
              </a:rPr>
              <a:t>Finally, it is strongly suggested that </a:t>
            </a:r>
            <a:r>
              <a:rPr lang="en-US" sz="2400" dirty="0">
                <a:solidFill>
                  <a:schemeClr val="accent6">
                    <a:lumMod val="75000"/>
                  </a:schemeClr>
                </a:solidFill>
                <a:latin typeface="Times New Roman" pitchFamily="18" charset="0"/>
                <a:cs typeface="Times New Roman" pitchFamily="18" charset="0"/>
              </a:rPr>
              <a:t>more influencing factors of company innovation be incorporated into the model</a:t>
            </a:r>
            <a:r>
              <a:rPr lang="en-US" sz="2400" dirty="0">
                <a:solidFill>
                  <a:schemeClr val="tx2">
                    <a:lumMod val="75000"/>
                  </a:schemeClr>
                </a:solidFill>
                <a:latin typeface="Times New Roman" pitchFamily="18" charset="0"/>
                <a:cs typeface="Times New Roman" pitchFamily="18" charset="0"/>
              </a:rPr>
              <a:t>.</a:t>
            </a:r>
            <a:endParaRPr lang="el-GR" sz="2400" dirty="0">
              <a:solidFill>
                <a:schemeClr val="tx2">
                  <a:lumMod val="75000"/>
                </a:schemeClr>
              </a:solidFill>
              <a:latin typeface="Times New Roman" pitchFamily="18" charset="0"/>
              <a:cs typeface="Times New Roman" pitchFamily="18" charset="0"/>
            </a:endParaRPr>
          </a:p>
          <a:p>
            <a:pPr algn="just"/>
            <a:endParaRPr lang="en-GB" sz="2800" b="1" i="1" dirty="0">
              <a:solidFill>
                <a:schemeClr val="tx2">
                  <a:lumMod val="75000"/>
                </a:schemeClr>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graphicFrame>
        <p:nvGraphicFramePr>
          <p:cNvPr id="2" name="1 - Διάγραμμα"/>
          <p:cNvGraphicFramePr/>
          <p:nvPr>
            <p:extLst>
              <p:ext uri="{D42A27DB-BD31-4B8C-83A1-F6EECF244321}">
                <p14:modId xmlns:p14="http://schemas.microsoft.com/office/powerpoint/2010/main" val="3533424465"/>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 Ορθογώνιο"/>
          <p:cNvSpPr/>
          <p:nvPr/>
        </p:nvSpPr>
        <p:spPr>
          <a:xfrm>
            <a:off x="0" y="0"/>
            <a:ext cx="208823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pPr>
            <a:r>
              <a:rPr lang="en-US" sz="2400" b="1" i="1" dirty="0">
                <a:solidFill>
                  <a:schemeClr val="accent6">
                    <a:lumMod val="40000"/>
                    <a:lumOff val="60000"/>
                  </a:schemeClr>
                </a:solidFill>
                <a:latin typeface="Times New Roman" pitchFamily="18" charset="0"/>
                <a:cs typeface="Times New Roman" pitchFamily="18" charset="0"/>
              </a:rPr>
              <a:t>Literature gap</a:t>
            </a:r>
          </a:p>
          <a:p>
            <a:pPr algn="ctr"/>
            <a:endParaRPr lang="el-GR" dirty="0"/>
          </a:p>
        </p:txBody>
      </p:sp>
      <p:sp>
        <p:nvSpPr>
          <p:cNvPr id="6" name="5 - Ορθογώνιο"/>
          <p:cNvSpPr/>
          <p:nvPr/>
        </p:nvSpPr>
        <p:spPr>
          <a:xfrm>
            <a:off x="2411760" y="6165304"/>
            <a:ext cx="4320480" cy="692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Bef>
                <a:spcPts val="600"/>
              </a:spcBef>
            </a:pPr>
            <a:r>
              <a:rPr lang="en-US" sz="2400" b="1" i="1" dirty="0">
                <a:solidFill>
                  <a:schemeClr val="bg1"/>
                </a:solidFill>
                <a:latin typeface="Times New Roman" pitchFamily="18" charset="0"/>
                <a:cs typeface="Times New Roman" pitchFamily="18" charset="0"/>
              </a:rPr>
              <a:t>Research study on innovation</a:t>
            </a:r>
          </a:p>
          <a:p>
            <a:pPr algn="ctr"/>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274320" indent="-274320" algn="ctr" eaLnBrk="1" fontAlgn="auto" hangingPunct="1">
              <a:spcAft>
                <a:spcPts val="0"/>
              </a:spcAft>
              <a:buClr>
                <a:schemeClr val="accent3"/>
              </a:buClr>
              <a:buFontTx/>
              <a:buNone/>
              <a:defRPr/>
            </a:pPr>
            <a:endParaRPr lang="en-US" dirty="0">
              <a:solidFill>
                <a:schemeClr val="tx2">
                  <a:lumMod val="75000"/>
                </a:schemeClr>
              </a:solidFill>
              <a:latin typeface="Times New Roman" pitchFamily="18" charset="0"/>
              <a:cs typeface="Times New Roman" pitchFamily="18" charset="0"/>
            </a:endParaRPr>
          </a:p>
          <a:p>
            <a:pPr marL="274320" indent="-274320" algn="ctr" eaLnBrk="1" fontAlgn="auto" hangingPunct="1">
              <a:spcAft>
                <a:spcPts val="0"/>
              </a:spcAft>
              <a:buClr>
                <a:schemeClr val="accent3"/>
              </a:buClr>
              <a:buFontTx/>
              <a:buNone/>
              <a:defRPr/>
            </a:pPr>
            <a:endParaRPr lang="en-US" dirty="0">
              <a:solidFill>
                <a:schemeClr val="tx2">
                  <a:lumMod val="75000"/>
                </a:schemeClr>
              </a:solidFill>
              <a:latin typeface="Times New Roman" pitchFamily="18" charset="0"/>
              <a:cs typeface="Times New Roman" pitchFamily="18" charset="0"/>
            </a:endParaRPr>
          </a:p>
          <a:p>
            <a:pPr marL="274320" indent="-274320" algn="ctr" eaLnBrk="1" fontAlgn="auto" hangingPunct="1">
              <a:spcAft>
                <a:spcPts val="0"/>
              </a:spcAft>
              <a:buClr>
                <a:schemeClr val="accent3"/>
              </a:buClr>
              <a:buFontTx/>
              <a:buNone/>
              <a:defRPr/>
            </a:pPr>
            <a:endParaRPr lang="en-US" dirty="0">
              <a:solidFill>
                <a:schemeClr val="tx2">
                  <a:lumMod val="75000"/>
                </a:schemeClr>
              </a:solidFill>
              <a:latin typeface="Times New Roman" pitchFamily="18" charset="0"/>
              <a:cs typeface="Times New Roman" pitchFamily="18" charset="0"/>
            </a:endParaRPr>
          </a:p>
          <a:p>
            <a:pPr marL="274320" indent="-274320" algn="ctr" eaLnBrk="1" fontAlgn="auto" hangingPunct="1">
              <a:spcAft>
                <a:spcPts val="0"/>
              </a:spcAft>
              <a:buClr>
                <a:schemeClr val="accent3"/>
              </a:buClr>
              <a:buFontTx/>
              <a:buNone/>
              <a:defRPr/>
            </a:pPr>
            <a:endParaRPr lang="en-US" dirty="0">
              <a:solidFill>
                <a:schemeClr val="tx2">
                  <a:lumMod val="75000"/>
                </a:schemeClr>
              </a:solidFill>
              <a:latin typeface="Times New Roman" pitchFamily="18" charset="0"/>
              <a:cs typeface="Times New Roman" pitchFamily="18" charset="0"/>
            </a:endParaRPr>
          </a:p>
          <a:p>
            <a:pPr marL="274320" indent="-274320" algn="ctr" eaLnBrk="1" fontAlgn="auto" hangingPunct="1">
              <a:spcAft>
                <a:spcPts val="0"/>
              </a:spcAft>
              <a:buClr>
                <a:schemeClr val="accent3"/>
              </a:buClr>
              <a:buFontTx/>
              <a:buNone/>
              <a:defRPr/>
            </a:pPr>
            <a:endParaRPr lang="en-US" dirty="0">
              <a:solidFill>
                <a:schemeClr val="tx2">
                  <a:lumMod val="75000"/>
                </a:schemeClr>
              </a:solidFill>
              <a:latin typeface="Times New Roman" pitchFamily="18" charset="0"/>
              <a:cs typeface="Times New Roman" pitchFamily="18" charset="0"/>
            </a:endParaRPr>
          </a:p>
          <a:p>
            <a:pPr marL="274320" indent="-274320" algn="ctr" eaLnBrk="1" fontAlgn="auto" hangingPunct="1">
              <a:spcAft>
                <a:spcPts val="0"/>
              </a:spcAft>
              <a:buClr>
                <a:schemeClr val="accent3"/>
              </a:buClr>
              <a:buFontTx/>
              <a:buNone/>
              <a:defRPr/>
            </a:pPr>
            <a:r>
              <a:rPr lang="en-US" i="1" dirty="0">
                <a:solidFill>
                  <a:schemeClr val="tx2">
                    <a:lumMod val="75000"/>
                  </a:schemeClr>
                </a:solidFill>
                <a:latin typeface="Times New Roman" pitchFamily="18" charset="0"/>
                <a:cs typeface="Times New Roman" pitchFamily="18" charset="0"/>
              </a:rPr>
              <a:t>Thank you for your attention!</a:t>
            </a:r>
            <a:endParaRPr lang="el-GR" i="1" dirty="0">
              <a:solidFill>
                <a:schemeClr val="tx2">
                  <a:lumMod val="75000"/>
                </a:schemeClr>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extLst>
              <p:ext uri="{D42A27DB-BD31-4B8C-83A1-F6EECF244321}">
                <p14:modId xmlns:p14="http://schemas.microsoft.com/office/powerpoint/2010/main" val="4007694740"/>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 Ορθογώνιο"/>
          <p:cNvSpPr/>
          <p:nvPr/>
        </p:nvSpPr>
        <p:spPr>
          <a:xfrm>
            <a:off x="0" y="0"/>
            <a:ext cx="2088232" cy="1268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0"/>
              </a:spcBef>
            </a:pPr>
            <a:r>
              <a:rPr lang="en-US" sz="2400" b="1" i="1" dirty="0">
                <a:solidFill>
                  <a:schemeClr val="accent6">
                    <a:lumMod val="40000"/>
                    <a:lumOff val="60000"/>
                  </a:schemeClr>
                </a:solidFill>
                <a:latin typeface="Times New Roman" pitchFamily="18" charset="0"/>
                <a:cs typeface="Times New Roman" pitchFamily="18" charset="0"/>
              </a:rPr>
              <a:t>Future research suggestions</a:t>
            </a:r>
          </a:p>
          <a:p>
            <a:pPr algn="ctr"/>
            <a:endParaRPr lang="el-GR" dirty="0"/>
          </a:p>
        </p:txBody>
      </p:sp>
      <p:sp>
        <p:nvSpPr>
          <p:cNvPr id="6" name="5 - Ορθογώνιο"/>
          <p:cNvSpPr/>
          <p:nvPr/>
        </p:nvSpPr>
        <p:spPr>
          <a:xfrm>
            <a:off x="2483768" y="6165304"/>
            <a:ext cx="4320480" cy="692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Bef>
                <a:spcPts val="0"/>
              </a:spcBef>
            </a:pPr>
            <a:r>
              <a:rPr lang="en-US" sz="2400" b="1" i="1" dirty="0">
                <a:solidFill>
                  <a:schemeClr val="accent6">
                    <a:lumMod val="40000"/>
                    <a:lumOff val="60000"/>
                  </a:schemeClr>
                </a:solidFill>
                <a:latin typeface="Times New Roman" pitchFamily="18" charset="0"/>
                <a:cs typeface="Times New Roman" pitchFamily="18" charset="0"/>
              </a:rPr>
              <a:t>Research study on innovation</a:t>
            </a:r>
          </a:p>
          <a:p>
            <a:pPr algn="ct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extLst>
              <p:ext uri="{D42A27DB-BD31-4B8C-83A1-F6EECF244321}">
                <p14:modId xmlns:p14="http://schemas.microsoft.com/office/powerpoint/2010/main" val="2866923360"/>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 Ορθογώνιο"/>
          <p:cNvSpPr/>
          <p:nvPr/>
        </p:nvSpPr>
        <p:spPr>
          <a:xfrm>
            <a:off x="0" y="3645024"/>
            <a:ext cx="377991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1200"/>
              </a:spcBef>
            </a:pPr>
            <a:r>
              <a:rPr lang="en-US" sz="2400" dirty="0">
                <a:latin typeface="Times New Roman" pitchFamily="18" charset="0"/>
                <a:cs typeface="Times New Roman" pitchFamily="18" charset="0"/>
              </a:rPr>
              <a:t>The study </a:t>
            </a:r>
            <a:r>
              <a:rPr lang="en-US" sz="2400" dirty="0">
                <a:solidFill>
                  <a:schemeClr val="accent6">
                    <a:lumMod val="60000"/>
                    <a:lumOff val="40000"/>
                  </a:schemeClr>
                </a:solidFill>
                <a:latin typeface="Times New Roman" pitchFamily="18" charset="0"/>
                <a:cs typeface="Times New Roman" pitchFamily="18" charset="0"/>
              </a:rPr>
              <a:t>aims at exploring</a:t>
            </a:r>
            <a:endParaRPr lang="el-GR" sz="2400" dirty="0">
              <a:solidFill>
                <a:schemeClr val="accent6">
                  <a:lumMod val="60000"/>
                  <a:lumOff val="40000"/>
                </a:schemeClr>
              </a:solidFill>
              <a:latin typeface="Times New Roman" pitchFamily="18" charset="0"/>
              <a:cs typeface="Times New Roman" pitchFamily="18" charset="0"/>
            </a:endParaRPr>
          </a:p>
          <a:p>
            <a:pPr algn="ct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457200" indent="-457200" algn="ctr">
              <a:buClr>
                <a:schemeClr val="accent3"/>
              </a:buClr>
              <a:buNone/>
              <a:defRPr/>
            </a:pPr>
            <a:r>
              <a:rPr lang="en-US" sz="2800" b="1" i="1" dirty="0">
                <a:solidFill>
                  <a:schemeClr val="tx2">
                    <a:lumMod val="75000"/>
                  </a:schemeClr>
                </a:solidFill>
                <a:latin typeface="Times New Roman" pitchFamily="18" charset="0"/>
                <a:cs typeface="Times New Roman" pitchFamily="18" charset="0"/>
              </a:rPr>
              <a:t>The originality and the contribution of the present</a:t>
            </a:r>
            <a:endParaRPr lang="el-GR" sz="2800" b="1" i="1" dirty="0">
              <a:solidFill>
                <a:schemeClr val="tx2">
                  <a:lumMod val="75000"/>
                </a:schemeClr>
              </a:solidFill>
              <a:latin typeface="Times New Roman" pitchFamily="18" charset="0"/>
              <a:cs typeface="Times New Roman" pitchFamily="18" charset="0"/>
            </a:endParaRPr>
          </a:p>
          <a:p>
            <a:pPr marL="457200" indent="-457200">
              <a:buClr>
                <a:schemeClr val="accent3"/>
              </a:buClr>
              <a:buNone/>
              <a:defRPr/>
            </a:pPr>
            <a:r>
              <a:rPr lang="en-US" sz="2400" b="1" dirty="0">
                <a:solidFill>
                  <a:schemeClr val="tx2">
                    <a:lumMod val="75000"/>
                  </a:schemeClr>
                </a:solidFill>
                <a:latin typeface="Times New Roman" pitchFamily="18" charset="0"/>
                <a:cs typeface="Times New Roman" pitchFamily="18" charset="0"/>
              </a:rPr>
              <a:t>The present study</a:t>
            </a:r>
          </a:p>
          <a:p>
            <a:pPr marL="263525" indent="-263525" algn="just">
              <a:lnSpc>
                <a:spcPct val="150000"/>
              </a:lnSpc>
              <a:spcBef>
                <a:spcPts val="0"/>
              </a:spcBef>
              <a:buClr>
                <a:schemeClr val="accent1">
                  <a:lumMod val="75000"/>
                </a:schemeClr>
              </a:buClr>
              <a:defRPr/>
            </a:pPr>
            <a:r>
              <a:rPr lang="en-US" sz="2400" dirty="0">
                <a:solidFill>
                  <a:schemeClr val="tx2">
                    <a:lumMod val="75000"/>
                  </a:schemeClr>
                </a:solidFill>
                <a:latin typeface="Times New Roman" pitchFamily="18" charset="0"/>
                <a:cs typeface="Times New Roman" pitchFamily="18" charset="0"/>
              </a:rPr>
              <a:t>provides </a:t>
            </a:r>
            <a:r>
              <a:rPr lang="en-US" sz="2400" dirty="0">
                <a:solidFill>
                  <a:schemeClr val="accent6">
                    <a:lumMod val="75000"/>
                  </a:schemeClr>
                </a:solidFill>
                <a:latin typeface="Times New Roman" pitchFamily="18" charset="0"/>
                <a:cs typeface="Times New Roman" pitchFamily="18" charset="0"/>
              </a:rPr>
              <a:t>up-to-date empirical evidence </a:t>
            </a:r>
            <a:r>
              <a:rPr lang="en-US" sz="2400" dirty="0">
                <a:solidFill>
                  <a:schemeClr val="tx2">
                    <a:lumMod val="75000"/>
                  </a:schemeClr>
                </a:solidFill>
                <a:latin typeface="Times New Roman" pitchFamily="18" charset="0"/>
                <a:cs typeface="Times New Roman" pitchFamily="18" charset="0"/>
              </a:rPr>
              <a:t>to validate a theoretical model not examined in previous research studies,</a:t>
            </a:r>
          </a:p>
          <a:p>
            <a:pPr marL="263525" indent="-263525" algn="just">
              <a:lnSpc>
                <a:spcPct val="150000"/>
              </a:lnSpc>
              <a:spcBef>
                <a:spcPts val="0"/>
              </a:spcBef>
              <a:buClr>
                <a:schemeClr val="accent1">
                  <a:lumMod val="75000"/>
                </a:schemeClr>
              </a:buClr>
              <a:defRPr/>
            </a:pPr>
            <a:r>
              <a:rPr lang="en-US" sz="2400" dirty="0">
                <a:solidFill>
                  <a:schemeClr val="tx2">
                    <a:lumMod val="75000"/>
                  </a:schemeClr>
                </a:solidFill>
                <a:latin typeface="Times New Roman" pitchFamily="18" charset="0"/>
                <a:cs typeface="Times New Roman" pitchFamily="18" charset="0"/>
              </a:rPr>
              <a:t>focuses on the </a:t>
            </a:r>
            <a:r>
              <a:rPr lang="en-US" sz="2400" dirty="0">
                <a:solidFill>
                  <a:schemeClr val="accent6">
                    <a:lumMod val="75000"/>
                  </a:schemeClr>
                </a:solidFill>
                <a:latin typeface="Times New Roman" pitchFamily="18" charset="0"/>
                <a:cs typeface="Times New Roman" pitchFamily="18" charset="0"/>
              </a:rPr>
              <a:t>innovativeness of companies from the technical perspective</a:t>
            </a:r>
            <a:r>
              <a:rPr lang="en-US" sz="2400" dirty="0">
                <a:solidFill>
                  <a:schemeClr val="tx2">
                    <a:lumMod val="75000"/>
                  </a:schemeClr>
                </a:solidFill>
                <a:latin typeface="Times New Roman" pitchFamily="18" charset="0"/>
                <a:cs typeface="Times New Roman" pitchFamily="18" charset="0"/>
              </a:rPr>
              <a:t> (process and product innovation),</a:t>
            </a:r>
          </a:p>
          <a:p>
            <a:pPr marL="263525" indent="-263525" algn="just">
              <a:lnSpc>
                <a:spcPct val="150000"/>
              </a:lnSpc>
              <a:spcBef>
                <a:spcPts val="0"/>
              </a:spcBef>
              <a:buClr>
                <a:schemeClr val="accent1">
                  <a:lumMod val="75000"/>
                </a:schemeClr>
              </a:buClr>
              <a:defRPr/>
            </a:pPr>
            <a:r>
              <a:rPr lang="en-US" sz="2400" dirty="0">
                <a:solidFill>
                  <a:schemeClr val="tx2">
                    <a:lumMod val="75000"/>
                  </a:schemeClr>
                </a:solidFill>
                <a:latin typeface="Times New Roman" pitchFamily="18" charset="0"/>
                <a:cs typeface="Times New Roman" pitchFamily="18" charset="0"/>
              </a:rPr>
              <a:t>confirms the validity of latent factors by </a:t>
            </a:r>
            <a:r>
              <a:rPr lang="en-US" sz="2400" dirty="0">
                <a:solidFill>
                  <a:schemeClr val="accent6">
                    <a:lumMod val="75000"/>
                  </a:schemeClr>
                </a:solidFill>
                <a:latin typeface="Times New Roman" pitchFamily="18" charset="0"/>
                <a:cs typeface="Times New Roman" pitchFamily="18" charset="0"/>
              </a:rPr>
              <a:t>applying EFA and CFA</a:t>
            </a:r>
            <a:r>
              <a:rPr lang="en-US" sz="2400" dirty="0">
                <a:solidFill>
                  <a:schemeClr val="tx2">
                    <a:lumMod val="75000"/>
                  </a:schemeClr>
                </a:solidFill>
                <a:latin typeface="Times New Roman" pitchFamily="18" charset="0"/>
                <a:cs typeface="Times New Roman" pitchFamily="18" charset="0"/>
              </a:rPr>
              <a:t>,</a:t>
            </a:r>
          </a:p>
          <a:p>
            <a:pPr marL="263525" indent="-263525" algn="just">
              <a:lnSpc>
                <a:spcPct val="150000"/>
              </a:lnSpc>
              <a:spcBef>
                <a:spcPts val="0"/>
              </a:spcBef>
              <a:buClr>
                <a:schemeClr val="accent1">
                  <a:lumMod val="75000"/>
                </a:schemeClr>
              </a:buClr>
              <a:defRPr/>
            </a:pPr>
            <a:r>
              <a:rPr lang="en-US" sz="2400" dirty="0">
                <a:solidFill>
                  <a:schemeClr val="tx2">
                    <a:lumMod val="75000"/>
                  </a:schemeClr>
                </a:solidFill>
                <a:latin typeface="Times New Roman" pitchFamily="18" charset="0"/>
                <a:cs typeface="Times New Roman" pitchFamily="18" charset="0"/>
              </a:rPr>
              <a:t>tests the goodness of fit of the theoretical model to the collected data through </a:t>
            </a:r>
            <a:r>
              <a:rPr lang="en-US" sz="2400" dirty="0">
                <a:solidFill>
                  <a:schemeClr val="accent6">
                    <a:lumMod val="75000"/>
                  </a:schemeClr>
                </a:solidFill>
                <a:latin typeface="Times New Roman" pitchFamily="18" charset="0"/>
                <a:cs typeface="Times New Roman" pitchFamily="18" charset="0"/>
              </a:rPr>
              <a:t>SEM,</a:t>
            </a:r>
          </a:p>
          <a:p>
            <a:pPr marL="263525" indent="-263525" algn="just">
              <a:lnSpc>
                <a:spcPct val="150000"/>
              </a:lnSpc>
              <a:spcBef>
                <a:spcPts val="0"/>
              </a:spcBef>
              <a:buClr>
                <a:schemeClr val="accent1">
                  <a:lumMod val="75000"/>
                </a:schemeClr>
              </a:buClr>
              <a:defRPr/>
            </a:pPr>
            <a:r>
              <a:rPr lang="en-US" sz="2400" dirty="0">
                <a:solidFill>
                  <a:schemeClr val="tx2">
                    <a:lumMod val="75000"/>
                  </a:schemeClr>
                </a:solidFill>
                <a:latin typeface="Times New Roman" pitchFamily="18" charset="0"/>
                <a:cs typeface="Times New Roman" pitchFamily="18" charset="0"/>
              </a:rPr>
              <a:t>uses a </a:t>
            </a:r>
            <a:r>
              <a:rPr lang="en-US" sz="2400" dirty="0">
                <a:solidFill>
                  <a:schemeClr val="accent6">
                    <a:lumMod val="75000"/>
                  </a:schemeClr>
                </a:solidFill>
                <a:latin typeface="Times New Roman" pitchFamily="18" charset="0"/>
                <a:cs typeface="Times New Roman" pitchFamily="18" charset="0"/>
              </a:rPr>
              <a:t>large sample of Greek companies </a:t>
            </a:r>
            <a:r>
              <a:rPr lang="en-US" sz="2400" dirty="0">
                <a:solidFill>
                  <a:schemeClr val="tx2">
                    <a:lumMod val="75000"/>
                  </a:schemeClr>
                </a:solidFill>
                <a:latin typeface="Times New Roman" pitchFamily="18" charset="0"/>
                <a:cs typeface="Times New Roman" pitchFamily="18" charset="0"/>
              </a:rPr>
              <a:t>operating under </a:t>
            </a:r>
            <a:r>
              <a:rPr lang="en-US" sz="2400" dirty="0">
                <a:solidFill>
                  <a:schemeClr val="accent6">
                    <a:lumMod val="75000"/>
                  </a:schemeClr>
                </a:solidFill>
                <a:latin typeface="Times New Roman" pitchFamily="18" charset="0"/>
                <a:cs typeface="Times New Roman" pitchFamily="18" charset="0"/>
              </a:rPr>
              <a:t>circumstances of economic downturn.</a:t>
            </a:r>
          </a:p>
          <a:p>
            <a:pPr marL="457200" indent="-457200" algn="just">
              <a:lnSpc>
                <a:spcPct val="150000"/>
              </a:lnSpc>
              <a:spcBef>
                <a:spcPts val="0"/>
              </a:spcBef>
              <a:buClr>
                <a:schemeClr val="accent3"/>
              </a:buClr>
              <a:buNone/>
              <a:defRPr/>
            </a:pPr>
            <a:endParaRPr lang="en-US" sz="2400" dirty="0">
              <a:solidFill>
                <a:schemeClr val="tx2">
                  <a:lumMod val="75000"/>
                </a:schemeClr>
              </a:solidFill>
              <a:latin typeface="Times New Roman" pitchFamily="18" charset="0"/>
              <a:cs typeface="Times New Roman" pitchFamily="18" charset="0"/>
            </a:endParaRPr>
          </a:p>
          <a:p>
            <a:pPr marL="457200" indent="-457200" algn="ctr">
              <a:buClr>
                <a:schemeClr val="accent3"/>
              </a:buClr>
              <a:buNone/>
              <a:defRPr/>
            </a:pPr>
            <a:endParaRPr lang="en-US" sz="3000" b="1" i="1" dirty="0">
              <a:solidFill>
                <a:schemeClr val="tx2">
                  <a:lumMod val="75000"/>
                </a:schemeClr>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457200" indent="-457200" algn="ctr">
              <a:buClr>
                <a:schemeClr val="accent3"/>
              </a:buClr>
              <a:buNone/>
              <a:defRPr/>
            </a:pPr>
            <a:r>
              <a:rPr lang="en-US" sz="2800" b="1" i="1" dirty="0">
                <a:solidFill>
                  <a:schemeClr val="tx2">
                    <a:lumMod val="75000"/>
                  </a:schemeClr>
                </a:solidFill>
                <a:latin typeface="Times New Roman" pitchFamily="18" charset="0"/>
                <a:cs typeface="Times New Roman" pitchFamily="18" charset="0"/>
              </a:rPr>
              <a:t>1. Literature review</a:t>
            </a:r>
          </a:p>
          <a:p>
            <a:pPr marL="457200" indent="-457200" algn="ctr">
              <a:buClr>
                <a:schemeClr val="accent3"/>
              </a:buClr>
              <a:buNone/>
              <a:defRPr/>
            </a:pPr>
            <a:r>
              <a:rPr lang="en-US" sz="2400" b="1" i="1" dirty="0">
                <a:solidFill>
                  <a:schemeClr val="tx2">
                    <a:lumMod val="75000"/>
                  </a:schemeClr>
                </a:solidFill>
                <a:latin typeface="Times New Roman" pitchFamily="18" charset="0"/>
                <a:cs typeface="Times New Roman" pitchFamily="18" charset="0"/>
              </a:rPr>
              <a:t>Innovation dimensions selected</a:t>
            </a:r>
          </a:p>
          <a:p>
            <a:pPr marL="263525" indent="-263525" algn="just">
              <a:lnSpc>
                <a:spcPct val="150000"/>
              </a:lnSpc>
              <a:spcBef>
                <a:spcPts val="0"/>
              </a:spcBef>
              <a:buClr>
                <a:schemeClr val="accent1">
                  <a:lumMod val="75000"/>
                </a:schemeClr>
              </a:buClr>
              <a:defRPr/>
            </a:pPr>
            <a:r>
              <a:rPr lang="en-GB" sz="2400" dirty="0">
                <a:solidFill>
                  <a:schemeClr val="tx2">
                    <a:lumMod val="75000"/>
                  </a:schemeClr>
                </a:solidFill>
                <a:latin typeface="Times New Roman" pitchFamily="18" charset="0"/>
                <a:cs typeface="Times New Roman" pitchFamily="18" charset="0"/>
              </a:rPr>
              <a:t>Literature distinguishes </a:t>
            </a:r>
            <a:r>
              <a:rPr lang="en-GB" sz="2400" dirty="0">
                <a:solidFill>
                  <a:schemeClr val="accent6">
                    <a:lumMod val="75000"/>
                  </a:schemeClr>
                </a:solidFill>
                <a:latin typeface="Times New Roman" pitchFamily="18" charset="0"/>
                <a:cs typeface="Times New Roman" pitchFamily="18" charset="0"/>
              </a:rPr>
              <a:t>different types of innovation </a:t>
            </a:r>
            <a:r>
              <a:rPr lang="en-GB" sz="2400" dirty="0">
                <a:solidFill>
                  <a:schemeClr val="tx2">
                    <a:lumMod val="75000"/>
                  </a:schemeClr>
                </a:solidFill>
                <a:latin typeface="Times New Roman" pitchFamily="18" charset="0"/>
                <a:cs typeface="Times New Roman" pitchFamily="18" charset="0"/>
              </a:rPr>
              <a:t>and researchers have explored its classification in </a:t>
            </a:r>
            <a:r>
              <a:rPr lang="en-US" sz="2400" dirty="0">
                <a:solidFill>
                  <a:schemeClr val="tx2">
                    <a:lumMod val="75000"/>
                  </a:schemeClr>
                </a:solidFill>
                <a:latin typeface="Times New Roman" pitchFamily="18" charset="0"/>
                <a:cs typeface="Times New Roman" pitchFamily="18" charset="0"/>
              </a:rPr>
              <a:t>various</a:t>
            </a:r>
            <a:r>
              <a:rPr lang="en-GB" sz="2400" dirty="0">
                <a:solidFill>
                  <a:schemeClr val="tx2">
                    <a:lumMod val="75000"/>
                  </a:schemeClr>
                </a:solidFill>
                <a:latin typeface="Times New Roman" pitchFamily="18" charset="0"/>
                <a:cs typeface="Times New Roman" pitchFamily="18" charset="0"/>
              </a:rPr>
              <a:t> ways.</a:t>
            </a:r>
          </a:p>
          <a:p>
            <a:pPr marL="263525" indent="-263525" algn="just">
              <a:lnSpc>
                <a:spcPct val="150000"/>
              </a:lnSpc>
              <a:spcBef>
                <a:spcPts val="0"/>
              </a:spcBef>
              <a:buClr>
                <a:schemeClr val="accent1">
                  <a:lumMod val="75000"/>
                </a:schemeClr>
              </a:buClr>
              <a:defRPr/>
            </a:pPr>
            <a:r>
              <a:rPr lang="en-GB" sz="2400" dirty="0">
                <a:solidFill>
                  <a:schemeClr val="tx2">
                    <a:lumMod val="75000"/>
                  </a:schemeClr>
                </a:solidFill>
                <a:latin typeface="Times New Roman" pitchFamily="18" charset="0"/>
                <a:cs typeface="Times New Roman" pitchFamily="18" charset="0"/>
              </a:rPr>
              <a:t>Some studies are based on a </a:t>
            </a:r>
            <a:r>
              <a:rPr lang="en-GB" sz="2400" dirty="0">
                <a:solidFill>
                  <a:schemeClr val="accent6">
                    <a:lumMod val="75000"/>
                  </a:schemeClr>
                </a:solidFill>
                <a:latin typeface="Times New Roman" pitchFamily="18" charset="0"/>
                <a:cs typeface="Times New Roman" pitchFamily="18" charset="0"/>
              </a:rPr>
              <a:t>single type of innovation such as process innovation or product innovation</a:t>
            </a:r>
            <a:r>
              <a:rPr lang="en-GB" sz="2400" dirty="0">
                <a:solidFill>
                  <a:schemeClr val="tx2">
                    <a:lumMod val="75000"/>
                  </a:schemeClr>
                </a:solidFill>
                <a:latin typeface="Times New Roman" pitchFamily="18" charset="0"/>
                <a:cs typeface="Times New Roman" pitchFamily="18" charset="0"/>
              </a:rPr>
              <a:t>, whereas other </a:t>
            </a:r>
            <a:r>
              <a:rPr lang="en-US" sz="2400" dirty="0">
                <a:solidFill>
                  <a:schemeClr val="tx2">
                    <a:lumMod val="75000"/>
                  </a:schemeClr>
                </a:solidFill>
                <a:latin typeface="Times New Roman" pitchFamily="18" charset="0"/>
                <a:cs typeface="Times New Roman" pitchFamily="18" charset="0"/>
              </a:rPr>
              <a:t>studies </a:t>
            </a:r>
            <a:r>
              <a:rPr lang="en-GB" sz="2400" dirty="0">
                <a:solidFill>
                  <a:schemeClr val="tx2">
                    <a:lumMod val="75000"/>
                  </a:schemeClr>
                </a:solidFill>
                <a:latin typeface="Times New Roman" pitchFamily="18" charset="0"/>
                <a:cs typeface="Times New Roman" pitchFamily="18" charset="0"/>
              </a:rPr>
              <a:t>are based on both process and product innovation.</a:t>
            </a:r>
          </a:p>
          <a:p>
            <a:pPr marL="263525" indent="-263525" algn="just">
              <a:lnSpc>
                <a:spcPct val="150000"/>
              </a:lnSpc>
              <a:spcBef>
                <a:spcPts val="0"/>
              </a:spcBef>
              <a:buClr>
                <a:schemeClr val="accent1">
                  <a:lumMod val="75000"/>
                </a:schemeClr>
              </a:buClr>
              <a:defRPr/>
            </a:pPr>
            <a:endParaRPr lang="en-GB" sz="2400" dirty="0">
              <a:solidFill>
                <a:schemeClr val="tx2">
                  <a:lumMod val="75000"/>
                </a:schemeClr>
              </a:solidFill>
              <a:latin typeface="Times New Roman" pitchFamily="18" charset="0"/>
              <a:cs typeface="Times New Roman" pitchFamily="18" charset="0"/>
            </a:endParaRPr>
          </a:p>
          <a:p>
            <a:pPr marL="263525" indent="-263525" algn="just">
              <a:lnSpc>
                <a:spcPct val="150000"/>
              </a:lnSpc>
              <a:spcBef>
                <a:spcPts val="0"/>
              </a:spcBef>
              <a:buClr>
                <a:schemeClr val="accent1">
                  <a:lumMod val="75000"/>
                </a:schemeClr>
              </a:buClr>
              <a:defRPr/>
            </a:pPr>
            <a:endParaRPr lang="en-GB" sz="2400" dirty="0">
              <a:solidFill>
                <a:schemeClr val="tx2">
                  <a:lumMod val="75000"/>
                </a:schemeClr>
              </a:solidFill>
              <a:latin typeface="Times New Roman" pitchFamily="18" charset="0"/>
              <a:cs typeface="Times New Roman" pitchFamily="18" charset="0"/>
            </a:endParaRPr>
          </a:p>
          <a:p>
            <a:pPr marL="263525" indent="0" algn="just">
              <a:lnSpc>
                <a:spcPct val="150000"/>
              </a:lnSpc>
              <a:spcBef>
                <a:spcPts val="0"/>
              </a:spcBef>
              <a:buClr>
                <a:schemeClr val="accent1">
                  <a:lumMod val="75000"/>
                </a:schemeClr>
              </a:buClr>
              <a:buNone/>
              <a:defRPr/>
            </a:pPr>
            <a:r>
              <a:rPr lang="en-US" sz="2400" dirty="0">
                <a:solidFill>
                  <a:schemeClr val="tx2">
                    <a:lumMod val="75000"/>
                  </a:schemeClr>
                </a:solidFill>
                <a:latin typeface="Times New Roman" pitchFamily="18" charset="0"/>
                <a:cs typeface="Times New Roman" pitchFamily="18" charset="0"/>
              </a:rPr>
              <a:t>In this study innovation is described in terms of </a:t>
            </a:r>
            <a:r>
              <a:rPr lang="en-US" sz="2400" dirty="0">
                <a:solidFill>
                  <a:schemeClr val="accent6">
                    <a:lumMod val="75000"/>
                  </a:schemeClr>
                </a:solidFill>
                <a:latin typeface="Times New Roman" pitchFamily="18" charset="0"/>
                <a:cs typeface="Times New Roman" pitchFamily="18" charset="0"/>
              </a:rPr>
              <a:t>product and process innovation</a:t>
            </a:r>
            <a:r>
              <a:rPr lang="en-US" sz="2400" dirty="0">
                <a:solidFill>
                  <a:schemeClr val="tx2">
                    <a:lumMod val="75000"/>
                  </a:schemeClr>
                </a:solidFill>
                <a:latin typeface="Times New Roman" pitchFamily="18" charset="0"/>
                <a:cs typeface="Times New Roman" pitchFamily="18" charset="0"/>
              </a:rPr>
              <a:t>, considering them as the </a:t>
            </a:r>
            <a:r>
              <a:rPr lang="en-US" sz="2400" dirty="0">
                <a:solidFill>
                  <a:schemeClr val="accent6">
                    <a:lumMod val="75000"/>
                  </a:schemeClr>
                </a:solidFill>
                <a:latin typeface="Times New Roman" pitchFamily="18" charset="0"/>
                <a:cs typeface="Times New Roman" pitchFamily="18" charset="0"/>
              </a:rPr>
              <a:t>most common dimensions </a:t>
            </a:r>
            <a:r>
              <a:rPr lang="en-US" sz="2400" dirty="0">
                <a:solidFill>
                  <a:schemeClr val="tx2">
                    <a:lumMod val="75000"/>
                  </a:schemeClr>
                </a:solidFill>
                <a:latin typeface="Times New Roman" pitchFamily="18" charset="0"/>
                <a:cs typeface="Times New Roman" pitchFamily="18" charset="0"/>
              </a:rPr>
              <a:t>of company innovation.</a:t>
            </a:r>
          </a:p>
          <a:p>
            <a:pPr marL="457200" indent="-457200" algn="ctr">
              <a:buClr>
                <a:schemeClr val="accent3"/>
              </a:buClr>
              <a:buNone/>
              <a:defRPr/>
            </a:pPr>
            <a:endParaRPr lang="en-US" sz="3000" b="1" i="1" dirty="0">
              <a:solidFill>
                <a:schemeClr val="tx2">
                  <a:lumMod val="75000"/>
                </a:schemeClr>
              </a:solidFill>
              <a:latin typeface="Times New Roman" pitchFamily="18" charset="0"/>
              <a:cs typeface="Times New Roman" pitchFamily="18" charset="0"/>
            </a:endParaRPr>
          </a:p>
        </p:txBody>
      </p:sp>
      <p:sp>
        <p:nvSpPr>
          <p:cNvPr id="3" name="2 - Βέλος προς τα κάτω"/>
          <p:cNvSpPr/>
          <p:nvPr/>
        </p:nvSpPr>
        <p:spPr>
          <a:xfrm>
            <a:off x="4139952" y="3717032"/>
            <a:ext cx="1080120"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4409</TotalTime>
  <Words>4117</Words>
  <Application>Microsoft Office PowerPoint</Application>
  <PresentationFormat>Προβολή στην οθόνη (4:3)</PresentationFormat>
  <Paragraphs>484</Paragraphs>
  <Slides>50</Slides>
  <Notes>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50</vt:i4>
      </vt:variant>
    </vt:vector>
  </HeadingPairs>
  <TitlesOfParts>
    <vt:vector size="55" baseType="lpstr">
      <vt:lpstr>Arial</vt:lpstr>
      <vt:lpstr>Calibri</vt:lpstr>
      <vt:lpstr>Times New Roman</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Patras Department of Business Administration of Food and Agricultural Enterprises</dc:title>
  <dc:creator>ΒΑΓΓΕΛΗΣ</dc:creator>
  <cp:lastModifiedBy>PSomas Evangelos</cp:lastModifiedBy>
  <cp:revision>614</cp:revision>
  <dcterms:created xsi:type="dcterms:W3CDTF">2013-08-07T14:37:16Z</dcterms:created>
  <dcterms:modified xsi:type="dcterms:W3CDTF">2023-10-23T11:50:07Z</dcterms:modified>
</cp:coreProperties>
</file>