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wmf" ContentType="image/x-wmf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40.xml" ContentType="application/vnd.openxmlformats-officedocument.presentationml.slideLayout+xml"/>
  <Override PartName="/ppt/slides/slide138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Layouts/slideLayout89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s/slide14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Layouts/slideLayout99.xml" ContentType="application/vnd.openxmlformats-officedocument.presentationml.slideLayout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slideLayouts/slideLayout88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167.xml" ContentType="application/vnd.openxmlformats-officedocument.presentationml.slide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theme/theme8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967" r:id="rId2"/>
    <p:sldMasterId id="2147483980" r:id="rId3"/>
    <p:sldMasterId id="2147483993" r:id="rId4"/>
    <p:sldMasterId id="2147484006" r:id="rId5"/>
    <p:sldMasterId id="2147484019" r:id="rId6"/>
    <p:sldMasterId id="2147484032" r:id="rId7"/>
    <p:sldMasterId id="2147484045" r:id="rId8"/>
    <p:sldMasterId id="2147484058" r:id="rId9"/>
  </p:sldMasterIdLst>
  <p:notesMasterIdLst>
    <p:notesMasterId r:id="rId182"/>
  </p:notesMasterIdLst>
  <p:sldIdLst>
    <p:sldId id="256" r:id="rId10"/>
    <p:sldId id="365" r:id="rId11"/>
    <p:sldId id="268" r:id="rId12"/>
    <p:sldId id="364" r:id="rId13"/>
    <p:sldId id="366" r:id="rId14"/>
    <p:sldId id="478" r:id="rId15"/>
    <p:sldId id="367" r:id="rId16"/>
    <p:sldId id="260" r:id="rId17"/>
    <p:sldId id="258" r:id="rId18"/>
    <p:sldId id="259" r:id="rId19"/>
    <p:sldId id="427" r:id="rId20"/>
    <p:sldId id="411" r:id="rId21"/>
    <p:sldId id="477" r:id="rId22"/>
    <p:sldId id="483" r:id="rId23"/>
    <p:sldId id="435" r:id="rId24"/>
    <p:sldId id="429" r:id="rId25"/>
    <p:sldId id="277" r:id="rId26"/>
    <p:sldId id="261" r:id="rId27"/>
    <p:sldId id="262" r:id="rId28"/>
    <p:sldId id="276" r:id="rId29"/>
    <p:sldId id="278" r:id="rId30"/>
    <p:sldId id="264" r:id="rId31"/>
    <p:sldId id="279" r:id="rId32"/>
    <p:sldId id="370" r:id="rId33"/>
    <p:sldId id="476" r:id="rId34"/>
    <p:sldId id="263" r:id="rId35"/>
    <p:sldId id="352" r:id="rId36"/>
    <p:sldId id="399" r:id="rId37"/>
    <p:sldId id="372" r:id="rId38"/>
    <p:sldId id="374" r:id="rId39"/>
    <p:sldId id="376" r:id="rId40"/>
    <p:sldId id="378" r:id="rId41"/>
    <p:sldId id="380" r:id="rId42"/>
    <p:sldId id="382" r:id="rId43"/>
    <p:sldId id="383" r:id="rId44"/>
    <p:sldId id="269" r:id="rId45"/>
    <p:sldId id="270" r:id="rId46"/>
    <p:sldId id="271" r:id="rId47"/>
    <p:sldId id="272" r:id="rId48"/>
    <p:sldId id="273" r:id="rId49"/>
    <p:sldId id="274" r:id="rId50"/>
    <p:sldId id="280" r:id="rId51"/>
    <p:sldId id="275" r:id="rId52"/>
    <p:sldId id="265" r:id="rId53"/>
    <p:sldId id="479" r:id="rId54"/>
    <p:sldId id="482" r:id="rId55"/>
    <p:sldId id="480" r:id="rId56"/>
    <p:sldId id="481" r:id="rId57"/>
    <p:sldId id="288" r:id="rId58"/>
    <p:sldId id="282" r:id="rId59"/>
    <p:sldId id="283" r:id="rId60"/>
    <p:sldId id="484" r:id="rId61"/>
    <p:sldId id="266" r:id="rId62"/>
    <p:sldId id="446" r:id="rId63"/>
    <p:sldId id="447" r:id="rId64"/>
    <p:sldId id="448" r:id="rId65"/>
    <p:sldId id="449" r:id="rId66"/>
    <p:sldId id="450" r:id="rId67"/>
    <p:sldId id="267" r:id="rId68"/>
    <p:sldId id="284" r:id="rId69"/>
    <p:sldId id="403" r:id="rId70"/>
    <p:sldId id="440" r:id="rId71"/>
    <p:sldId id="407" r:id="rId72"/>
    <p:sldId id="401" r:id="rId73"/>
    <p:sldId id="400" r:id="rId74"/>
    <p:sldId id="402" r:id="rId75"/>
    <p:sldId id="285" r:id="rId76"/>
    <p:sldId id="404" r:id="rId77"/>
    <p:sldId id="405" r:id="rId78"/>
    <p:sldId id="431" r:id="rId79"/>
    <p:sldId id="490" r:id="rId80"/>
    <p:sldId id="433" r:id="rId81"/>
    <p:sldId id="437" r:id="rId82"/>
    <p:sldId id="439" r:id="rId83"/>
    <p:sldId id="430" r:id="rId84"/>
    <p:sldId id="485" r:id="rId85"/>
    <p:sldId id="486" r:id="rId86"/>
    <p:sldId id="487" r:id="rId87"/>
    <p:sldId id="444" r:id="rId88"/>
    <p:sldId id="489" r:id="rId89"/>
    <p:sldId id="491" r:id="rId90"/>
    <p:sldId id="416" r:id="rId91"/>
    <p:sldId id="417" r:id="rId92"/>
    <p:sldId id="488" r:id="rId93"/>
    <p:sldId id="493" r:id="rId94"/>
    <p:sldId id="494" r:id="rId95"/>
    <p:sldId id="495" r:id="rId96"/>
    <p:sldId id="496" r:id="rId97"/>
    <p:sldId id="497" r:id="rId98"/>
    <p:sldId id="498" r:id="rId99"/>
    <p:sldId id="499" r:id="rId100"/>
    <p:sldId id="500" r:id="rId101"/>
    <p:sldId id="452" r:id="rId102"/>
    <p:sldId id="453" r:id="rId103"/>
    <p:sldId id="454" r:id="rId104"/>
    <p:sldId id="455" r:id="rId105"/>
    <p:sldId id="456" r:id="rId106"/>
    <p:sldId id="457" r:id="rId107"/>
    <p:sldId id="458" r:id="rId108"/>
    <p:sldId id="459" r:id="rId109"/>
    <p:sldId id="460" r:id="rId110"/>
    <p:sldId id="463" r:id="rId111"/>
    <p:sldId id="464" r:id="rId112"/>
    <p:sldId id="465" r:id="rId113"/>
    <p:sldId id="466" r:id="rId114"/>
    <p:sldId id="467" r:id="rId115"/>
    <p:sldId id="468" r:id="rId116"/>
    <p:sldId id="353" r:id="rId117"/>
    <p:sldId id="291" r:id="rId118"/>
    <p:sldId id="286" r:id="rId119"/>
    <p:sldId id="289" r:id="rId120"/>
    <p:sldId id="292" r:id="rId121"/>
    <p:sldId id="293" r:id="rId122"/>
    <p:sldId id="389" r:id="rId123"/>
    <p:sldId id="387" r:id="rId124"/>
    <p:sldId id="290" r:id="rId125"/>
    <p:sldId id="294" r:id="rId126"/>
    <p:sldId id="296" r:id="rId127"/>
    <p:sldId id="384" r:id="rId128"/>
    <p:sldId id="386" r:id="rId129"/>
    <p:sldId id="302" r:id="rId130"/>
    <p:sldId id="303" r:id="rId131"/>
    <p:sldId id="388" r:id="rId132"/>
    <p:sldId id="299" r:id="rId133"/>
    <p:sldId id="354" r:id="rId134"/>
    <p:sldId id="390" r:id="rId135"/>
    <p:sldId id="357" r:id="rId136"/>
    <p:sldId id="358" r:id="rId137"/>
    <p:sldId id="359" r:id="rId138"/>
    <p:sldId id="356" r:id="rId139"/>
    <p:sldId id="360" r:id="rId140"/>
    <p:sldId id="361" r:id="rId141"/>
    <p:sldId id="391" r:id="rId142"/>
    <p:sldId id="305" r:id="rId143"/>
    <p:sldId id="362" r:id="rId144"/>
    <p:sldId id="363" r:id="rId145"/>
    <p:sldId id="311" r:id="rId146"/>
    <p:sldId id="470" r:id="rId147"/>
    <p:sldId id="471" r:id="rId148"/>
    <p:sldId id="472" r:id="rId149"/>
    <p:sldId id="473" r:id="rId150"/>
    <p:sldId id="474" r:id="rId151"/>
    <p:sldId id="312" r:id="rId152"/>
    <p:sldId id="313" r:id="rId153"/>
    <p:sldId id="314" r:id="rId154"/>
    <p:sldId id="315" r:id="rId155"/>
    <p:sldId id="310" r:id="rId156"/>
    <p:sldId id="309" r:id="rId157"/>
    <p:sldId id="392" r:id="rId158"/>
    <p:sldId id="393" r:id="rId159"/>
    <p:sldId id="394" r:id="rId160"/>
    <p:sldId id="395" r:id="rId161"/>
    <p:sldId id="332" r:id="rId162"/>
    <p:sldId id="287" r:id="rId163"/>
    <p:sldId id="331" r:id="rId164"/>
    <p:sldId id="398" r:id="rId165"/>
    <p:sldId id="396" r:id="rId166"/>
    <p:sldId id="397" r:id="rId167"/>
    <p:sldId id="347" r:id="rId168"/>
    <p:sldId id="349" r:id="rId169"/>
    <p:sldId id="350" r:id="rId170"/>
    <p:sldId id="351" r:id="rId171"/>
    <p:sldId id="333" r:id="rId172"/>
    <p:sldId id="336" r:id="rId173"/>
    <p:sldId id="334" r:id="rId174"/>
    <p:sldId id="335" r:id="rId175"/>
    <p:sldId id="339" r:id="rId176"/>
    <p:sldId id="340" r:id="rId177"/>
    <p:sldId id="341" r:id="rId178"/>
    <p:sldId id="342" r:id="rId179"/>
    <p:sldId id="343" r:id="rId180"/>
    <p:sldId id="338" r:id="rId181"/>
  </p:sldIdLst>
  <p:sldSz cx="9144000" cy="6858000" type="screen4x3"/>
  <p:notesSz cx="6858000" cy="9144000"/>
  <p:defaultTextStyle>
    <a:defPPr>
      <a:defRPr lang="el-GR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FF66"/>
    <a:srgbClr val="FFFF00"/>
    <a:srgbClr val="000099"/>
    <a:srgbClr val="CCFF99"/>
    <a:srgbClr val="009900"/>
    <a:srgbClr val="A5002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11" autoAdjust="0"/>
    <p:restoredTop sz="99244" autoAdjust="0"/>
  </p:normalViewPr>
  <p:slideViewPr>
    <p:cSldViewPr>
      <p:cViewPr varScale="1">
        <p:scale>
          <a:sx n="75" d="100"/>
          <a:sy n="75" d="100"/>
        </p:scale>
        <p:origin x="-108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117" Type="http://schemas.openxmlformats.org/officeDocument/2006/relationships/slide" Target="slides/slide108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112" Type="http://schemas.openxmlformats.org/officeDocument/2006/relationships/slide" Target="slides/slide103.xml"/><Relationship Id="rId133" Type="http://schemas.openxmlformats.org/officeDocument/2006/relationships/slide" Target="slides/slide124.xml"/><Relationship Id="rId138" Type="http://schemas.openxmlformats.org/officeDocument/2006/relationships/slide" Target="slides/slide129.xml"/><Relationship Id="rId154" Type="http://schemas.openxmlformats.org/officeDocument/2006/relationships/slide" Target="slides/slide145.xml"/><Relationship Id="rId159" Type="http://schemas.openxmlformats.org/officeDocument/2006/relationships/slide" Target="slides/slide150.xml"/><Relationship Id="rId175" Type="http://schemas.openxmlformats.org/officeDocument/2006/relationships/slide" Target="slides/slide166.xml"/><Relationship Id="rId170" Type="http://schemas.openxmlformats.org/officeDocument/2006/relationships/slide" Target="slides/slide161.xml"/><Relationship Id="rId16" Type="http://schemas.openxmlformats.org/officeDocument/2006/relationships/slide" Target="slides/slide7.xml"/><Relationship Id="rId107" Type="http://schemas.openxmlformats.org/officeDocument/2006/relationships/slide" Target="slides/slide98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102" Type="http://schemas.openxmlformats.org/officeDocument/2006/relationships/slide" Target="slides/slide93.xml"/><Relationship Id="rId123" Type="http://schemas.openxmlformats.org/officeDocument/2006/relationships/slide" Target="slides/slide114.xml"/><Relationship Id="rId128" Type="http://schemas.openxmlformats.org/officeDocument/2006/relationships/slide" Target="slides/slide119.xml"/><Relationship Id="rId144" Type="http://schemas.openxmlformats.org/officeDocument/2006/relationships/slide" Target="slides/slide135.xml"/><Relationship Id="rId149" Type="http://schemas.openxmlformats.org/officeDocument/2006/relationships/slide" Target="slides/slide140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160" Type="http://schemas.openxmlformats.org/officeDocument/2006/relationships/slide" Target="slides/slide151.xml"/><Relationship Id="rId165" Type="http://schemas.openxmlformats.org/officeDocument/2006/relationships/slide" Target="slides/slide156.xml"/><Relationship Id="rId181" Type="http://schemas.openxmlformats.org/officeDocument/2006/relationships/slide" Target="slides/slide172.xml"/><Relationship Id="rId186" Type="http://schemas.openxmlformats.org/officeDocument/2006/relationships/tableStyles" Target="tableStyles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113" Type="http://schemas.openxmlformats.org/officeDocument/2006/relationships/slide" Target="slides/slide104.xml"/><Relationship Id="rId118" Type="http://schemas.openxmlformats.org/officeDocument/2006/relationships/slide" Target="slides/slide109.xml"/><Relationship Id="rId134" Type="http://schemas.openxmlformats.org/officeDocument/2006/relationships/slide" Target="slides/slide125.xml"/><Relationship Id="rId139" Type="http://schemas.openxmlformats.org/officeDocument/2006/relationships/slide" Target="slides/slide130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150" Type="http://schemas.openxmlformats.org/officeDocument/2006/relationships/slide" Target="slides/slide141.xml"/><Relationship Id="rId155" Type="http://schemas.openxmlformats.org/officeDocument/2006/relationships/slide" Target="slides/slide146.xml"/><Relationship Id="rId171" Type="http://schemas.openxmlformats.org/officeDocument/2006/relationships/slide" Target="slides/slide162.xml"/><Relationship Id="rId176" Type="http://schemas.openxmlformats.org/officeDocument/2006/relationships/slide" Target="slides/slide16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59" Type="http://schemas.openxmlformats.org/officeDocument/2006/relationships/slide" Target="slides/slide50.xml"/><Relationship Id="rId103" Type="http://schemas.openxmlformats.org/officeDocument/2006/relationships/slide" Target="slides/slide94.xml"/><Relationship Id="rId108" Type="http://schemas.openxmlformats.org/officeDocument/2006/relationships/slide" Target="slides/slide99.xml"/><Relationship Id="rId124" Type="http://schemas.openxmlformats.org/officeDocument/2006/relationships/slide" Target="slides/slide115.xml"/><Relationship Id="rId129" Type="http://schemas.openxmlformats.org/officeDocument/2006/relationships/slide" Target="slides/slide120.xml"/><Relationship Id="rId54" Type="http://schemas.openxmlformats.org/officeDocument/2006/relationships/slide" Target="slides/slide45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40" Type="http://schemas.openxmlformats.org/officeDocument/2006/relationships/slide" Target="slides/slide131.xml"/><Relationship Id="rId145" Type="http://schemas.openxmlformats.org/officeDocument/2006/relationships/slide" Target="slides/slide136.xml"/><Relationship Id="rId161" Type="http://schemas.openxmlformats.org/officeDocument/2006/relationships/slide" Target="slides/slide152.xml"/><Relationship Id="rId166" Type="http://schemas.openxmlformats.org/officeDocument/2006/relationships/slide" Target="slides/slide157.xml"/><Relationship Id="rId18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49" Type="http://schemas.openxmlformats.org/officeDocument/2006/relationships/slide" Target="slides/slide40.xml"/><Relationship Id="rId114" Type="http://schemas.openxmlformats.org/officeDocument/2006/relationships/slide" Target="slides/slide105.xml"/><Relationship Id="rId119" Type="http://schemas.openxmlformats.org/officeDocument/2006/relationships/slide" Target="slides/slide110.xml"/><Relationship Id="rId44" Type="http://schemas.openxmlformats.org/officeDocument/2006/relationships/slide" Target="slides/slide35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130" Type="http://schemas.openxmlformats.org/officeDocument/2006/relationships/slide" Target="slides/slide121.xml"/><Relationship Id="rId135" Type="http://schemas.openxmlformats.org/officeDocument/2006/relationships/slide" Target="slides/slide126.xml"/><Relationship Id="rId151" Type="http://schemas.openxmlformats.org/officeDocument/2006/relationships/slide" Target="slides/slide142.xml"/><Relationship Id="rId156" Type="http://schemas.openxmlformats.org/officeDocument/2006/relationships/slide" Target="slides/slide147.xml"/><Relationship Id="rId177" Type="http://schemas.openxmlformats.org/officeDocument/2006/relationships/slide" Target="slides/slide16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72" Type="http://schemas.openxmlformats.org/officeDocument/2006/relationships/slide" Target="slides/slide163.xml"/><Relationship Id="rId180" Type="http://schemas.openxmlformats.org/officeDocument/2006/relationships/slide" Target="slides/slide171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109" Type="http://schemas.openxmlformats.org/officeDocument/2006/relationships/slide" Target="slides/slide10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slide" Target="slides/slide95.xml"/><Relationship Id="rId120" Type="http://schemas.openxmlformats.org/officeDocument/2006/relationships/slide" Target="slides/slide111.xml"/><Relationship Id="rId125" Type="http://schemas.openxmlformats.org/officeDocument/2006/relationships/slide" Target="slides/slide116.xml"/><Relationship Id="rId141" Type="http://schemas.openxmlformats.org/officeDocument/2006/relationships/slide" Target="slides/slide132.xml"/><Relationship Id="rId146" Type="http://schemas.openxmlformats.org/officeDocument/2006/relationships/slide" Target="slides/slide137.xml"/><Relationship Id="rId167" Type="http://schemas.openxmlformats.org/officeDocument/2006/relationships/slide" Target="slides/slide15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162" Type="http://schemas.openxmlformats.org/officeDocument/2006/relationships/slide" Target="slides/slide153.xml"/><Relationship Id="rId18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slide" Target="slides/slide78.xml"/><Relationship Id="rId110" Type="http://schemas.openxmlformats.org/officeDocument/2006/relationships/slide" Target="slides/slide101.xml"/><Relationship Id="rId115" Type="http://schemas.openxmlformats.org/officeDocument/2006/relationships/slide" Target="slides/slide106.xml"/><Relationship Id="rId131" Type="http://schemas.openxmlformats.org/officeDocument/2006/relationships/slide" Target="slides/slide122.xml"/><Relationship Id="rId136" Type="http://schemas.openxmlformats.org/officeDocument/2006/relationships/slide" Target="slides/slide127.xml"/><Relationship Id="rId157" Type="http://schemas.openxmlformats.org/officeDocument/2006/relationships/slide" Target="slides/slide148.xml"/><Relationship Id="rId178" Type="http://schemas.openxmlformats.org/officeDocument/2006/relationships/slide" Target="slides/slide169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52" Type="http://schemas.openxmlformats.org/officeDocument/2006/relationships/slide" Target="slides/slide143.xml"/><Relationship Id="rId173" Type="http://schemas.openxmlformats.org/officeDocument/2006/relationships/slide" Target="slides/slide164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slide" Target="slides/slide96.xml"/><Relationship Id="rId126" Type="http://schemas.openxmlformats.org/officeDocument/2006/relationships/slide" Target="slides/slide117.xml"/><Relationship Id="rId147" Type="http://schemas.openxmlformats.org/officeDocument/2006/relationships/slide" Target="slides/slide138.xml"/><Relationship Id="rId168" Type="http://schemas.openxmlformats.org/officeDocument/2006/relationships/slide" Target="slides/slide15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121" Type="http://schemas.openxmlformats.org/officeDocument/2006/relationships/slide" Target="slides/slide112.xml"/><Relationship Id="rId142" Type="http://schemas.openxmlformats.org/officeDocument/2006/relationships/slide" Target="slides/slide133.xml"/><Relationship Id="rId163" Type="http://schemas.openxmlformats.org/officeDocument/2006/relationships/slide" Target="slides/slide154.xml"/><Relationship Id="rId184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6.xml"/><Relationship Id="rId46" Type="http://schemas.openxmlformats.org/officeDocument/2006/relationships/slide" Target="slides/slide37.xml"/><Relationship Id="rId67" Type="http://schemas.openxmlformats.org/officeDocument/2006/relationships/slide" Target="slides/slide58.xml"/><Relationship Id="rId116" Type="http://schemas.openxmlformats.org/officeDocument/2006/relationships/slide" Target="slides/slide107.xml"/><Relationship Id="rId137" Type="http://schemas.openxmlformats.org/officeDocument/2006/relationships/slide" Target="slides/slide128.xml"/><Relationship Id="rId158" Type="http://schemas.openxmlformats.org/officeDocument/2006/relationships/slide" Target="slides/slide149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62" Type="http://schemas.openxmlformats.org/officeDocument/2006/relationships/slide" Target="slides/slide53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111" Type="http://schemas.openxmlformats.org/officeDocument/2006/relationships/slide" Target="slides/slide102.xml"/><Relationship Id="rId132" Type="http://schemas.openxmlformats.org/officeDocument/2006/relationships/slide" Target="slides/slide123.xml"/><Relationship Id="rId153" Type="http://schemas.openxmlformats.org/officeDocument/2006/relationships/slide" Target="slides/slide144.xml"/><Relationship Id="rId174" Type="http://schemas.openxmlformats.org/officeDocument/2006/relationships/slide" Target="slides/slide165.xml"/><Relationship Id="rId179" Type="http://schemas.openxmlformats.org/officeDocument/2006/relationships/slide" Target="slides/slide170.xml"/><Relationship Id="rId15" Type="http://schemas.openxmlformats.org/officeDocument/2006/relationships/slide" Target="slides/slide6.xml"/><Relationship Id="rId36" Type="http://schemas.openxmlformats.org/officeDocument/2006/relationships/slide" Target="slides/slide27.xml"/><Relationship Id="rId57" Type="http://schemas.openxmlformats.org/officeDocument/2006/relationships/slide" Target="slides/slide48.xml"/><Relationship Id="rId106" Type="http://schemas.openxmlformats.org/officeDocument/2006/relationships/slide" Target="slides/slide97.xml"/><Relationship Id="rId127" Type="http://schemas.openxmlformats.org/officeDocument/2006/relationships/slide" Target="slides/slide11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52" Type="http://schemas.openxmlformats.org/officeDocument/2006/relationships/slide" Target="slides/slide43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slide" Target="slides/slide92.xml"/><Relationship Id="rId122" Type="http://schemas.openxmlformats.org/officeDocument/2006/relationships/slide" Target="slides/slide113.xml"/><Relationship Id="rId143" Type="http://schemas.openxmlformats.org/officeDocument/2006/relationships/slide" Target="slides/slide134.xml"/><Relationship Id="rId148" Type="http://schemas.openxmlformats.org/officeDocument/2006/relationships/slide" Target="slides/slide139.xml"/><Relationship Id="rId164" Type="http://schemas.openxmlformats.org/officeDocument/2006/relationships/slide" Target="slides/slide155.xml"/><Relationship Id="rId169" Type="http://schemas.openxmlformats.org/officeDocument/2006/relationships/slide" Target="slides/slide160.xml"/><Relationship Id="rId18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713DF5B-36A3-40AB-98A3-EB8A5FCFF8BC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smtClean="0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noProof="0" smtClean="0"/>
              <a:t>Στυλ υποδείγματος κειμένου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fld id="{B27A24E3-78CD-421B-A1CA-BCE365537479}" type="slidenum">
              <a:rPr lang="el-GR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spcBef>
                    <a:spcPct val="20000"/>
                  </a:spcBef>
                  <a:buClr>
                    <a:schemeClr val="hlink"/>
                  </a:buClr>
                  <a:buSzPct val="90000"/>
                  <a:buFont typeface="Wingdings" panose="05000000000000000000" pitchFamily="2" charset="2"/>
                  <a:buChar char="l"/>
                  <a:defRPr/>
                </a:pPr>
                <a:endParaRPr lang="el-G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spcBef>
                    <a:spcPct val="20000"/>
                  </a:spcBef>
                  <a:buClr>
                    <a:schemeClr val="hlink"/>
                  </a:buClr>
                  <a:buSzPct val="90000"/>
                  <a:buFont typeface="Wingdings" panose="05000000000000000000" pitchFamily="2" charset="2"/>
                  <a:buChar char="l"/>
                  <a:defRPr/>
                </a:pPr>
                <a:endParaRPr lang="el-G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11306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11307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F62177-DF52-425D-9379-BD29DCECFA17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0D8870-6EC6-41D8-97F7-F9212B17EDD2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2A2196A-7BC2-41B7-98F5-B17CCB47655C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833E1523-FC42-494E-BA33-ED8D8C66D2AF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13CD5BE-C31B-4499-A9D2-F0CA2EB603EB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2A9B06D2-6E38-4559-894B-BB4AFA8699D5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D917D43-966E-4182-8F22-B23F7070938C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4DE5D911-2E3B-4DFF-9567-A635ACEE7DD9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64287B9-98CE-4965-89B5-D4778A558A79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D8C21F6A-E333-4F97-85BC-9846280C88D4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EDC58AC-ECC1-431A-9D1A-C790B230A96C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2808EBDC-964B-47CE-AF9B-0CFE750102A3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A706FA5-C57E-4468-9AC5-C4A3A38EACEE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9B0890DA-221A-4957-BF50-4E4B4635EB04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92E8CD4-4073-49C6-85B1-703F29171EA1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F383D7DD-2E2F-4A06-92D5-569BC23467CF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B3F9F05-FD6E-4BD5-96A5-6C9343F0B23C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8C05E67E-49F7-431C-8265-8690947AB5A8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604329"/>
            <a:ext cx="8226720" cy="21933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481" y="3935934"/>
            <a:ext cx="8226720" cy="2193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9F323442-D49F-4FF9-9100-5842975DA29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E1623C-BC50-4D9E-BD8B-D948A2952C25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l-GR" noProof="0" smtClean="0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CB6980-71BD-4D60-B4AA-0BBAF83353FD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3E450AA-B2FF-4231-8751-083625B79D3F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F3F58103-86BC-43B2-AFA4-6B85ECF1B40A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CA94277-17BD-44E1-B653-80F3079F2097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96B2AE57-DFA6-44BF-82A3-F9921692EAB3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2A7E326-E6CE-43C6-B153-5F0714C98CFD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7B6F9C1A-79CB-47FA-855E-A0D57E27CDBF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03C978D-768A-4581-A5EF-B6E6F1CE020A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B3D93E0C-49A5-4162-9AB8-0DECCDA5A8A3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A72E106-B21B-4246-A02B-A8C7381C4C52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F8023177-0B02-4225-A68F-612783D0D6E1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8E68DCF-8E60-4F7C-AD2F-CEB7097E1898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B455037B-3BEE-4C94-9A59-F823344930EF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AC46058-8365-49EA-BEDA-9F7F89627E1B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8149639A-F50B-4AAA-9A72-44CFFE60298C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7F5D97-A212-42E4-A3AC-44B423DB5709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58BCD01-1166-4B03-BB7F-E2CB123F49D1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6AA1DB13-FD5A-4CC3-A820-C56D70369A6A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3FB9739-B0D2-4A4C-87E9-EFD8374E9D73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4FEA7BE2-7423-4220-A905-72F0DA70F79D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6CEF300-4F30-4944-BB46-152B24C955C9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D6628D34-7933-405F-94BF-66C81BDA09C5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A7114F5-0ADE-41DE-8A09-3DCF5628CA35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C307BD8C-C535-4766-8B57-D47DB3D066E3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604329"/>
            <a:ext cx="8226720" cy="21933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481" y="3935934"/>
            <a:ext cx="8226720" cy="2193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FDE396A9-D4A7-4772-AFB4-506955C2D75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67279BB-7D13-4F7F-A5C6-0CB0B2E5BD9D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A2012FBB-13D5-4C24-B265-881C1AC79E46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B525536-5DF6-49B6-B10B-FB81B4CA453B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C78D94E7-B999-4F3E-A346-30319B95B711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5442309-D552-4EB3-AF17-EFE471A17951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C73764BB-79E5-4B93-B65C-5291C85381AF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1CA3761-90A6-473A-867B-D251602E885C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5BDA5166-CECA-4B84-8A5C-95AFE5E8E989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B353214-C82B-48A7-9CAA-560528C4A91A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D56202AE-5364-4FCD-9A9B-E5CFAC0E82D6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4C7E54-FB6B-4D48-8937-B90E52B71149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D753A49-B5E3-435C-B154-B101ECA440B0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ABCFBE68-3737-4DF5-BC2E-CD0C58938A76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5EA65B9-EEC5-47AB-91CA-9A166847138E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2047BA2E-B076-46AD-A12C-F8E5B8C31A1A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7AD7803-E0A5-442A-8304-A53572CE339D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73C483A1-F712-4888-8735-AD7FD629C434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C34BEB1-CBA4-410C-B114-5DE70DA5DDA3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F238D3CD-BA28-49FF-B6BA-A477B461398A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6CB1710-D6FD-49CB-85F7-48B3CF3B2D33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A2367D97-B96A-466F-B0CF-4C448602D51B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55CB9E7-6D08-48C1-9296-4F91CE210F39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74B076F0-769F-457E-8420-5494D044627E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604329"/>
            <a:ext cx="8226720" cy="21933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481" y="3935934"/>
            <a:ext cx="8226720" cy="2193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243583A4-7C4A-48FD-8102-EF5918EB74B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5C0640D-0AAC-425B-B6FE-87EAFC0B847D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B0C1EC95-1A50-4FFF-9A44-81697F3ED194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22D70F2-EB97-4533-9290-3C0B66914EC4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67BCB321-CFCA-4C58-BC59-417456A45BDE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C0CB312-35BF-46B6-835F-56884B2D4656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D8A2F6DB-054B-4BC7-9C72-D42025A1BB90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4B8328-B3EA-43D9-9E6B-C85D827C70CF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78381EE-B309-4B17-8959-B665C13883D4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693C2691-4873-4BB8-8BFB-95911A5E1974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CCD5F2E-9C92-4113-9955-73E5AF410C74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97A658B3-0A08-4BF4-9C34-777D6B504710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9ACE8F3-0D1B-4748-8065-AD9F5742071C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E42551C9-1942-4E6D-9A17-4CC493A59301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9AD4C08-1479-4E21-B55F-94687792755A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4411DCE2-B0DC-4594-AB63-FF8C3F52FACF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C1DC95B-FB5A-4739-864E-DB9CD63B77BD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63259F52-5D44-4A6A-A501-D83CC5E29500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6F8E22B-DD39-4DF5-87E8-DED2F7947969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5CB4A3EF-DE02-43D4-A355-0317BB4D3D74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FF4218D-9424-465B-8236-EA9A86300FB5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4B06B661-386D-4DF2-A4B8-D4129553789A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F31CFC7-43B2-43F9-ABAB-D23B26FA9FE9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EF9ADC8D-23AE-4719-B9A5-0FA2A3697071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604329"/>
            <a:ext cx="8226720" cy="21933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481" y="3935934"/>
            <a:ext cx="8226720" cy="2193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336A01E6-EA18-494B-83AC-92F38A5C99B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2CE5869-F732-423E-99C9-ADEF5FD17DE1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735A633D-E72F-4011-A370-09BE319B60CB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82419D-CB60-47D7-B2E2-45FD04370185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749128E-95F6-45B6-A2D5-F6FE62A6806F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9CA70C10-ACA9-4410-9C61-73CD879299EC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4CA750E-A3FC-4CAB-8C1F-25752AD8F74C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8D8BD911-6068-4FD9-A26D-97BB9E1E6F52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2859B49-AFBD-4760-8E44-84C7FDAF4626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D4437134-1AE7-498B-AF23-B36E554185B4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A95E0E7-2664-490E-93F7-A7F7AAF78CFF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DA576673-FCF5-44A5-B267-088F5AA09C19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9CEC257-657B-4A02-ABE7-CCB0890B5BFF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823A5760-7538-4694-BD60-30DAE1F60919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141662F-8B12-4415-841D-5985C35E6D64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118A099F-DCEB-47CD-9BC5-3B4A180DFB60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33D2C78-B734-4CFD-A431-9B76DDF96EB0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947175E2-DF8D-4C40-93ED-BDA6EFCAAB98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4B6D63F-6128-4772-A951-BFD178B41C5E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945B25D1-A7DC-4F9E-952A-E493DA35B9B7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9ECF4DA-66E5-4BD8-B0D8-1AB0D216FC81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E344A7C8-254C-4B72-BE01-F68CF3849C44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B73CBE5-87DF-4A31-98C0-0529D7478DB6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2A5BD9DF-A119-48B6-9F2E-12CF0CBC6BD3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84574E-796D-4234-A939-E898FAA4D84A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604329"/>
            <a:ext cx="8226720" cy="21933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481" y="3935934"/>
            <a:ext cx="8226720" cy="2193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F0F1A150-5D24-483D-8210-F15989F2430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074624F-53DB-4808-A2B8-B37175BF5C91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174BC67F-BA6B-4E9A-A782-519F51CF6AFA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8A99009-109A-4A62-BEF3-F16FB016BB7F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15D6DE82-A42A-4A7A-AC0B-BB9902FAB41F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55C1AB3-4641-430A-8159-15517424665B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D742BB1E-B381-41FC-96E7-9BE487DCAB85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6306382-42B5-4A19-A547-919A9F53B89A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67BB48C1-DD1A-4848-BBFD-892EF9E9127A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5B1AD5A-2E41-4E19-8604-E31ED27668F3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7A2234AF-3917-430C-95B4-368122201F66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CB583F3-1575-43C2-BAFA-AC127738E297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ECE286C6-CCA7-4C6E-A148-8E5A8CB986C6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F1DA921-0BA4-4876-A27C-565A1906815A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9C81231C-4C5F-4DF2-8156-BFCA59862CEB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0A05BE1-9CE9-4829-820E-CC122D5A86C8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8D944EAC-0DDE-4295-BE83-464FA1F319D5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89F6E01-AA3A-430A-8C2B-9456CF48FC8F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6166FD9D-5C5F-4906-BE8F-66F88A38DEC2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B78F18-C4AB-4569-9BF8-A5C60083A15E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9883A47-C458-402D-BC41-42F3135A6E05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AD9949BA-70D6-42A1-8F03-7059FE5D03B9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C15DAE2-FE54-45D5-82EB-18DA50307B53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DBCA32D6-0210-4353-9853-72A04250639A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604329"/>
            <a:ext cx="8226720" cy="21933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481" y="3935934"/>
            <a:ext cx="8226720" cy="2193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2D62F291-A5C1-4D82-9A81-9BA30CCDE79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0A04764-0C1B-42E1-952B-05BAB460624C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573304E0-970F-413D-A397-6A75435ECB29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A293DA7-AAC0-45A2-9102-E43C1B3DEECC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39BBC9C5-15F6-4B07-92E4-D88E7281E13A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83E7266-3E3D-4B44-98A4-2ADFC31B64E4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60FD31C1-465E-4E91-B004-F9C88549ECB6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ECAEC43-75AE-4BD0-B9AB-67A093C4C4C6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675607E5-A0EC-4647-8AFD-27AD83DAEDD0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8DFFFC5-617B-4EB0-9E8F-F39BF22A3C0B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E3CFA1C0-F55D-417A-A0E6-7B4AF1CC13E4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F39F792-A2E4-46A2-BF4C-5402E9F999A8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C48FFBBE-24C6-44C7-AA8D-B72C0B364C5C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F81907A-A16C-4CCA-BC18-44263BCAF742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55FBE558-D95F-4123-81E0-07B895C92B0C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BCE34-EBF4-47E1-83C7-7A0A0116230B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C1A389F-D323-480C-8C00-AEE7A7F0596F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BCCAF97F-1FB9-4E04-97A6-37CBF5A37C3F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C0651F7-0B1F-4105-82D3-DDF28C24986E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57BF69C4-E371-45D5-BBF5-69EA6A31C654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FDF3791-509C-41CE-99A1-D672C2C10DD3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87574895-713D-4FA0-9442-D969AB29FB43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846D4EC-343D-4F6F-9431-D7810A231BB2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B159C251-03FC-40BD-B024-59D0804FF709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604329"/>
            <a:ext cx="8226720" cy="21933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481" y="3935934"/>
            <a:ext cx="8226720" cy="2193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BF56F9A0-B18D-4E66-9C39-C9EFCAB5E86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2EFB5DC-9C51-4F93-BF64-6DE835C799D8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8A3BA8F6-63A8-4E9D-A88B-D34BFA5F4B9E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BF67A41-BDD3-4214-AFA0-1EA392E54C92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17BD65CA-6B5A-441E-890A-380E8B16C6E1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C57497D-F306-43DD-AC2B-75A9CA93FC18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AC479BDA-7B1B-4DA6-A64F-8D5E48CAB17C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6C0F855-8A18-4889-8798-1EEFF4F41CF1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26E286CD-88B1-47BE-B9C3-D363C971B9B4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7A91976-D164-4364-86F2-EC3354B2E739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A0006508-88FB-459E-A1B4-23C8CF969D89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B29AFC-C980-41AC-9426-F9BBFAEB508D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054E84C-8EB9-437E-BEE1-FA1C9C7A4CED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36DAC686-7839-438D-9277-AF8E07F1F86F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BE42E3C-4C13-4A47-AC7F-7AE4449A2C95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9DAACD4F-6170-4ABC-A76E-F06F3E46192D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83A58D7-D206-4A87-9B58-A91F7FFBA98F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91DCDEA4-4438-4493-97DB-C0ED387022D5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99580C5-AE6F-4847-A966-9550F017210E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70B93D41-984B-4A88-8F28-DDF1EA5ECF71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06859C1-740B-4CD8-B0C6-3F4B959C75E3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F2FCC37A-54DA-42BC-A0A1-DC087B2D166E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93850AF-0177-4AF5-8326-6CE4C6132BD5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545DDA54-A131-4A89-B96E-FB533C46B5D8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604329"/>
            <a:ext cx="8226720" cy="21933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481" y="3935934"/>
            <a:ext cx="8226720" cy="2193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8EF311C2-ED1F-4BE7-9D81-F654981C6B8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001C569-BFD2-41A9-A450-5F1CF2F10E2E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B57330E1-04E0-4070-B91A-39B2775AA405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1CBA47D-7824-4239-8686-14A762034664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661ED19D-D59D-47F4-B09E-F514D0DFCF9D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57D43F1-90A1-4A95-9E2E-74D539693E5E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6B3A0283-D7BE-4E42-9F9D-9462E3DC787B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10243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44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45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46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47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48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49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50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51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52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53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54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55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56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57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58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59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60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61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62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63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64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65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66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67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68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69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70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71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72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73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74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75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76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77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78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06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10280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spcBef>
                    <a:spcPct val="20000"/>
                  </a:spcBef>
                  <a:buClr>
                    <a:schemeClr val="hlink"/>
                  </a:buClr>
                  <a:buSzPct val="90000"/>
                  <a:buFont typeface="Wingdings" panose="05000000000000000000" pitchFamily="2" charset="2"/>
                  <a:buChar char="l"/>
                  <a:defRPr/>
                </a:pPr>
                <a:endParaRPr lang="el-G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81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spcBef>
                    <a:spcPct val="20000"/>
                  </a:spcBef>
                  <a:buClr>
                    <a:schemeClr val="hlink"/>
                  </a:buClr>
                  <a:buSzPct val="90000"/>
                  <a:buFont typeface="Wingdings" panose="05000000000000000000" pitchFamily="2" charset="2"/>
                  <a:buChar char="l"/>
                  <a:defRPr/>
                </a:pPr>
                <a:endParaRPr lang="el-G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10282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επεξεργασία του τίτλου</a:t>
            </a:r>
          </a:p>
        </p:txBody>
      </p:sp>
      <p:sp>
        <p:nvSpPr>
          <p:cNvPr id="1028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10284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ClrTx/>
              <a:buSzTx/>
              <a:buFontTx/>
              <a:buNone/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85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buClrTx/>
              <a:buSzTx/>
              <a:buFontTx/>
              <a:buNone/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86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B28FE821-5D02-425F-B196-CC1EE7B12CAD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79" r:id="rId1"/>
    <p:sldLayoutId id="214748418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  <p:sldLayoutId id="214748419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4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5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3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l-GR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B25971B-1DD0-458E-AB8E-791DE10BD8A1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Calibri" pitchFamily="34" charset="0"/>
              </a:defRPr>
            </a:lvl1pPr>
          </a:lstStyle>
          <a:p>
            <a:fld id="{0AC8407C-2C7A-4EA5-92DE-69F0FA9CD246}" type="slidenum">
              <a:rPr lang="el-GR"/>
              <a:pPr/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91" r:id="rId1"/>
    <p:sldLayoutId id="2147484192" r:id="rId2"/>
    <p:sldLayoutId id="2147484193" r:id="rId3"/>
    <p:sldLayoutId id="2147484194" r:id="rId4"/>
    <p:sldLayoutId id="2147484195" r:id="rId5"/>
    <p:sldLayoutId id="2147484196" r:id="rId6"/>
    <p:sldLayoutId id="2147484197" r:id="rId7"/>
    <p:sldLayoutId id="2147484198" r:id="rId8"/>
    <p:sldLayoutId id="2147484199" r:id="rId9"/>
    <p:sldLayoutId id="2147484200" r:id="rId10"/>
    <p:sldLayoutId id="2147484201" r:id="rId11"/>
    <p:sldLayoutId id="214748420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3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l-GR" smtClean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1EC8359-64C8-4E7D-9B25-BC7A6CF1FCAD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Calibri" pitchFamily="34" charset="0"/>
              </a:defRPr>
            </a:lvl1pPr>
          </a:lstStyle>
          <a:p>
            <a:fld id="{56943C98-E157-42A4-A266-E24791DCBDCC}" type="slidenum">
              <a:rPr lang="el-GR"/>
              <a:pPr/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6" r:id="rId4"/>
    <p:sldLayoutId id="2147484207" r:id="rId5"/>
    <p:sldLayoutId id="2147484208" r:id="rId6"/>
    <p:sldLayoutId id="2147484209" r:id="rId7"/>
    <p:sldLayoutId id="2147484210" r:id="rId8"/>
    <p:sldLayoutId id="2147484211" r:id="rId9"/>
    <p:sldLayoutId id="2147484212" r:id="rId10"/>
    <p:sldLayoutId id="2147484213" r:id="rId11"/>
    <p:sldLayoutId id="214748421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3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l-GR" smtClean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49C2D853-51B8-4DBD-BEDE-8EC74010D5D5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Calibri" pitchFamily="34" charset="0"/>
              </a:defRPr>
            </a:lvl1pPr>
          </a:lstStyle>
          <a:p>
            <a:fld id="{DF5710D8-159E-40FA-A5A0-56662EE239FF}" type="slidenum">
              <a:rPr lang="el-GR"/>
              <a:pPr/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15" r:id="rId1"/>
    <p:sldLayoutId id="2147484216" r:id="rId2"/>
    <p:sldLayoutId id="2147484217" r:id="rId3"/>
    <p:sldLayoutId id="2147484218" r:id="rId4"/>
    <p:sldLayoutId id="2147484219" r:id="rId5"/>
    <p:sldLayoutId id="2147484220" r:id="rId6"/>
    <p:sldLayoutId id="2147484221" r:id="rId7"/>
    <p:sldLayoutId id="2147484222" r:id="rId8"/>
    <p:sldLayoutId id="2147484223" r:id="rId9"/>
    <p:sldLayoutId id="2147484224" r:id="rId10"/>
    <p:sldLayoutId id="2147484225" r:id="rId11"/>
    <p:sldLayoutId id="214748422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3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l-GR" smtClean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D0E2431D-CAEC-494B-94C0-41001B8FB724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Calibri" pitchFamily="34" charset="0"/>
              </a:defRPr>
            </a:lvl1pPr>
          </a:lstStyle>
          <a:p>
            <a:fld id="{21D9D2C3-324E-446B-BDE4-03983BFBA4EC}" type="slidenum">
              <a:rPr lang="el-GR"/>
              <a:pPr/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27" r:id="rId1"/>
    <p:sldLayoutId id="2147484228" r:id="rId2"/>
    <p:sldLayoutId id="2147484229" r:id="rId3"/>
    <p:sldLayoutId id="2147484230" r:id="rId4"/>
    <p:sldLayoutId id="2147484231" r:id="rId5"/>
    <p:sldLayoutId id="2147484232" r:id="rId6"/>
    <p:sldLayoutId id="2147484233" r:id="rId7"/>
    <p:sldLayoutId id="2147484234" r:id="rId8"/>
    <p:sldLayoutId id="2147484235" r:id="rId9"/>
    <p:sldLayoutId id="2147484236" r:id="rId10"/>
    <p:sldLayoutId id="2147484237" r:id="rId11"/>
    <p:sldLayoutId id="214748423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3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l-GR" smtClean="0"/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194E11C-8942-451C-8788-D94F717515C8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Calibri" pitchFamily="34" charset="0"/>
              </a:defRPr>
            </a:lvl1pPr>
          </a:lstStyle>
          <a:p>
            <a:fld id="{6139A13E-4046-4B6D-97FB-408D13135AB6}" type="slidenum">
              <a:rPr lang="el-GR"/>
              <a:pPr/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39" r:id="rId1"/>
    <p:sldLayoutId id="2147484240" r:id="rId2"/>
    <p:sldLayoutId id="2147484241" r:id="rId3"/>
    <p:sldLayoutId id="2147484242" r:id="rId4"/>
    <p:sldLayoutId id="2147484243" r:id="rId5"/>
    <p:sldLayoutId id="2147484244" r:id="rId6"/>
    <p:sldLayoutId id="2147484245" r:id="rId7"/>
    <p:sldLayoutId id="2147484246" r:id="rId8"/>
    <p:sldLayoutId id="2147484247" r:id="rId9"/>
    <p:sldLayoutId id="2147484248" r:id="rId10"/>
    <p:sldLayoutId id="2147484249" r:id="rId11"/>
    <p:sldLayoutId id="214748425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3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l-GR" smtClean="0"/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ABBD35A-CA41-491C-9FF5-74B316364B70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Calibri" pitchFamily="34" charset="0"/>
              </a:defRPr>
            </a:lvl1pPr>
          </a:lstStyle>
          <a:p>
            <a:fld id="{E1F85D04-A02D-45AD-85A7-A32C9C1164C7}" type="slidenum">
              <a:rPr lang="el-GR"/>
              <a:pPr/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51" r:id="rId1"/>
    <p:sldLayoutId id="2147484252" r:id="rId2"/>
    <p:sldLayoutId id="2147484253" r:id="rId3"/>
    <p:sldLayoutId id="2147484254" r:id="rId4"/>
    <p:sldLayoutId id="2147484255" r:id="rId5"/>
    <p:sldLayoutId id="2147484256" r:id="rId6"/>
    <p:sldLayoutId id="2147484257" r:id="rId7"/>
    <p:sldLayoutId id="2147484258" r:id="rId8"/>
    <p:sldLayoutId id="2147484259" r:id="rId9"/>
    <p:sldLayoutId id="2147484260" r:id="rId10"/>
    <p:sldLayoutId id="2147484261" r:id="rId11"/>
    <p:sldLayoutId id="214748426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3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l-GR" smtClean="0"/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A988319-C90F-4CA5-B499-7C5A8A404650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Calibri" pitchFamily="34" charset="0"/>
              </a:defRPr>
            </a:lvl1pPr>
          </a:lstStyle>
          <a:p>
            <a:fld id="{6BA941D1-6E99-4D04-BFE7-7F2BD1C3E4E1}" type="slidenum">
              <a:rPr lang="el-GR"/>
              <a:pPr/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63" r:id="rId1"/>
    <p:sldLayoutId id="2147484264" r:id="rId2"/>
    <p:sldLayoutId id="2147484265" r:id="rId3"/>
    <p:sldLayoutId id="2147484266" r:id="rId4"/>
    <p:sldLayoutId id="2147484267" r:id="rId5"/>
    <p:sldLayoutId id="2147484268" r:id="rId6"/>
    <p:sldLayoutId id="2147484269" r:id="rId7"/>
    <p:sldLayoutId id="2147484270" r:id="rId8"/>
    <p:sldLayoutId id="2147484271" r:id="rId9"/>
    <p:sldLayoutId id="2147484272" r:id="rId10"/>
    <p:sldLayoutId id="2147484273" r:id="rId11"/>
    <p:sldLayoutId id="214748427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3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l-GR" smtClean="0"/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85957BA-5AC0-4B1C-86A7-26DB39AEF5B1}" type="datetimeFigureOut">
              <a:rPr lang="el-GR"/>
              <a:pPr>
                <a:defRPr/>
              </a:pPr>
              <a:t>3/10/2019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Calibri" pitchFamily="34" charset="0"/>
              </a:defRPr>
            </a:lvl1pPr>
          </a:lstStyle>
          <a:p>
            <a:fld id="{C9C54A44-29DA-423E-9060-27112C79698F}" type="slidenum">
              <a:rPr lang="el-GR"/>
              <a:pPr/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75" r:id="rId1"/>
    <p:sldLayoutId id="2147484276" r:id="rId2"/>
    <p:sldLayoutId id="2147484277" r:id="rId3"/>
    <p:sldLayoutId id="2147484278" r:id="rId4"/>
    <p:sldLayoutId id="2147484279" r:id="rId5"/>
    <p:sldLayoutId id="2147484280" r:id="rId6"/>
    <p:sldLayoutId id="2147484281" r:id="rId7"/>
    <p:sldLayoutId id="2147484282" r:id="rId8"/>
    <p:sldLayoutId id="2147484283" r:id="rId9"/>
    <p:sldLayoutId id="2147484284" r:id="rId10"/>
    <p:sldLayoutId id="2147484285" r:id="rId11"/>
    <p:sldLayoutId id="214748428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77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trialx.com/curetalk/wp-content/blogs.dir/7/files/2011/05/diseases/Cushing_Syndrome-3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://www.sciencedirect.com/science/article/pii/S1043276012001506" TargetMode="External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wmf"/><Relationship Id="rId4" Type="http://schemas.openxmlformats.org/officeDocument/2006/relationships/image" Target="../media/image72.w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541463"/>
          </a:xfrm>
          <a:ln>
            <a:solidFill>
              <a:srgbClr val="FFC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l-GR" sz="3600" b="1" dirty="0" smtClean="0">
                <a:solidFill>
                  <a:srgbClr val="FFC000"/>
                </a:solidFill>
              </a:rPr>
              <a:t>ΕΠΙΝΕΦΡΙΔΙΑ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sz="quarter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l-GR" sz="2400" b="1" dirty="0" smtClean="0">
                <a:latin typeface="+mj-lt"/>
              </a:rPr>
              <a:t>Βενετσάνα  Κυριαζοπούλου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sz="2400" b="1" dirty="0" smtClean="0">
                <a:latin typeface="+mj-lt"/>
              </a:rPr>
              <a:t>Ενδοκρινολόγος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sz="2400" b="1" dirty="0" smtClean="0">
                <a:latin typeface="+mj-lt"/>
              </a:rPr>
              <a:t>Καθηγήτρια Παθολογίας-- Ενδοκρινολογίας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sz="1800" b="1" dirty="0" smtClean="0">
                <a:latin typeface="+mj-lt"/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sz="1800" b="1" dirty="0" smtClean="0">
                <a:latin typeface="+mj-lt"/>
              </a:rPr>
              <a:t> 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73100" y="1816100"/>
            <a:ext cx="8229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l-GR" sz="36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889000" y="2032000"/>
            <a:ext cx="8229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l-GR" sz="36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813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362950" cy="404813"/>
          </a:xfrm>
        </p:spPr>
        <p:txBody>
          <a:bodyPr/>
          <a:lstStyle/>
          <a:p>
            <a:pPr eaLnBrk="1" hangingPunct="1">
              <a:defRPr/>
            </a:pPr>
            <a:r>
              <a:rPr lang="el-GR" sz="2800" b="1" dirty="0" smtClean="0">
                <a:solidFill>
                  <a:srgbClr val="FFC000"/>
                </a:solidFill>
                <a:latin typeface="Baskerville Old Face" pitchFamily="18" charset="0"/>
              </a:rPr>
              <a:t>Παραγωγή κορτικοειδών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5" descr="16f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" y="908050"/>
            <a:ext cx="7488238" cy="508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b="1" smtClean="0"/>
              <a:t>ΒΙΟΨΙΑ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2133600"/>
            <a:ext cx="8229600" cy="4248150"/>
          </a:xfrm>
        </p:spPr>
        <p:txBody>
          <a:bodyPr/>
          <a:lstStyle/>
          <a:p>
            <a:pPr>
              <a:lnSpc>
                <a:spcPct val="130000"/>
              </a:lnSpc>
              <a:buFontTx/>
              <a:buNone/>
              <a:defRPr/>
            </a:pPr>
            <a:r>
              <a:rPr lang="el-GR" sz="2800" b="1" smtClean="0"/>
              <a:t>   In contrast to other tumor entities, biopsy of adrenal tumors</a:t>
            </a:r>
            <a:r>
              <a:rPr lang="en-US" sz="2800" b="1" smtClean="0"/>
              <a:t> </a:t>
            </a:r>
            <a:r>
              <a:rPr lang="el-GR" sz="2800" b="1" smtClean="0">
                <a:solidFill>
                  <a:srgbClr val="FF0000"/>
                </a:solidFill>
              </a:rPr>
              <a:t>has been controversial</a:t>
            </a:r>
            <a:r>
              <a:rPr lang="el-GR" sz="2800" b="1" smtClean="0"/>
              <a:t> in the past and has never gained</a:t>
            </a:r>
            <a:r>
              <a:rPr lang="en-US" sz="2800" b="1" smtClean="0"/>
              <a:t> </a:t>
            </a:r>
            <a:r>
              <a:rPr lang="el-GR" sz="2800" b="1" smtClean="0"/>
              <a:t>general acceptance </a:t>
            </a:r>
            <a:r>
              <a:rPr lang="el-GR" sz="2800" b="1" smtClean="0">
                <a:solidFill>
                  <a:srgbClr val="FF0000"/>
                </a:solidFill>
              </a:rPr>
              <a:t>because of needle tract metastases and</a:t>
            </a:r>
            <a:r>
              <a:rPr lang="en-US" sz="2800" b="1" smtClean="0">
                <a:solidFill>
                  <a:srgbClr val="FF0000"/>
                </a:solidFill>
              </a:rPr>
              <a:t> </a:t>
            </a:r>
            <a:r>
              <a:rPr lang="el-GR" sz="2800" b="1" smtClean="0">
                <a:solidFill>
                  <a:srgbClr val="FF0000"/>
                </a:solidFill>
              </a:rPr>
              <a:t>limited diagnostic value in differentiating benign from malignant</a:t>
            </a:r>
            <a:r>
              <a:rPr lang="en-US" sz="2800" b="1" smtClean="0">
                <a:solidFill>
                  <a:srgbClr val="FF0000"/>
                </a:solidFill>
              </a:rPr>
              <a:t> </a:t>
            </a:r>
            <a:r>
              <a:rPr lang="el-GR" sz="2800" b="1" smtClean="0">
                <a:solidFill>
                  <a:srgbClr val="FF0000"/>
                </a:solidFill>
              </a:rPr>
              <a:t>lesions</a:t>
            </a:r>
          </a:p>
        </p:txBody>
      </p:sp>
      <p:sp>
        <p:nvSpPr>
          <p:cNvPr id="45060" name="Line 4"/>
          <p:cNvSpPr>
            <a:spLocks noChangeShapeType="1"/>
          </p:cNvSpPr>
          <p:nvPr/>
        </p:nvSpPr>
        <p:spPr bwMode="auto">
          <a:xfrm>
            <a:off x="0" y="1557338"/>
            <a:ext cx="9144000" cy="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350"/>
            <a:ext cx="9144000" cy="55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" y="5857875"/>
            <a:ext cx="92297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Ορθογώνιο 1"/>
          <p:cNvSpPr/>
          <p:nvPr/>
        </p:nvSpPr>
        <p:spPr bwMode="auto">
          <a:xfrm>
            <a:off x="1692275" y="44450"/>
            <a:ext cx="4967288" cy="3603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5"/>
              </a:buBlip>
              <a:defRPr/>
            </a:pPr>
            <a:r>
              <a:rPr lang="el-GR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θεραπεία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sz="3200" b="1" dirty="0" smtClean="0">
                <a:solidFill>
                  <a:srgbClr val="FFC000"/>
                </a:solidFill>
              </a:rPr>
              <a:t>ΧΕΙΡΟΥΡΓΕΙΟ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855788"/>
            <a:ext cx="8229600" cy="4237037"/>
          </a:xfrm>
        </p:spPr>
        <p:txBody>
          <a:bodyPr/>
          <a:lstStyle/>
          <a:p>
            <a:pPr>
              <a:lnSpc>
                <a:spcPct val="130000"/>
              </a:lnSpc>
              <a:spcBef>
                <a:spcPct val="70000"/>
              </a:spcBef>
              <a:buClr>
                <a:srgbClr val="FF0000"/>
              </a:buClr>
              <a:buSzPct val="130000"/>
              <a:buFont typeface="Wingdings" pitchFamily="2" charset="2"/>
              <a:buChar char="ü"/>
              <a:defRPr/>
            </a:pPr>
            <a:r>
              <a:rPr lang="en-US" sz="1800" b="1" smtClean="0"/>
              <a:t>E</a:t>
            </a:r>
            <a:r>
              <a:rPr lang="el-GR" sz="1800" b="1" smtClean="0"/>
              <a:t>xtensive </a:t>
            </a:r>
            <a:r>
              <a:rPr lang="en-US" sz="1800" b="1" smtClean="0"/>
              <a:t>+</a:t>
            </a:r>
            <a:r>
              <a:rPr lang="el-GR" sz="1800" b="1" i="1" smtClean="0"/>
              <a:t>en bloc </a:t>
            </a:r>
            <a:r>
              <a:rPr lang="el-GR" sz="1800" b="1" smtClean="0"/>
              <a:t>resection of invaded organs </a:t>
            </a:r>
            <a:r>
              <a:rPr lang="en-US" sz="1800" b="1" smtClean="0"/>
              <a:t>+ l</a:t>
            </a:r>
            <a:r>
              <a:rPr lang="el-GR" sz="1800" b="1" smtClean="0"/>
              <a:t>ymphadenectomy. </a:t>
            </a:r>
            <a:endParaRPr lang="en-US" sz="1800" b="1" smtClean="0"/>
          </a:p>
          <a:p>
            <a:pPr>
              <a:lnSpc>
                <a:spcPct val="130000"/>
              </a:lnSpc>
              <a:spcBef>
                <a:spcPct val="70000"/>
              </a:spcBef>
              <a:buClr>
                <a:srgbClr val="FF0000"/>
              </a:buClr>
              <a:buSzPct val="130000"/>
              <a:buFont typeface="Wingdings" pitchFamily="2" charset="2"/>
              <a:buChar char="ü"/>
              <a:defRPr/>
            </a:pPr>
            <a:r>
              <a:rPr lang="en-US" sz="1800" b="1" smtClean="0"/>
              <a:t>L</a:t>
            </a:r>
            <a:r>
              <a:rPr lang="el-GR" sz="1800" b="1" smtClean="0"/>
              <a:t>eave the</a:t>
            </a:r>
            <a:r>
              <a:rPr lang="en-US" sz="1800" b="1" smtClean="0"/>
              <a:t> </a:t>
            </a:r>
            <a:r>
              <a:rPr lang="el-GR" sz="1800" b="1" smtClean="0"/>
              <a:t>tumor capsule intact, thereby avoiding tumor spillage and</a:t>
            </a:r>
            <a:r>
              <a:rPr lang="en-US" sz="1800" b="1" smtClean="0"/>
              <a:t> </a:t>
            </a:r>
            <a:r>
              <a:rPr lang="el-GR" sz="1800" b="1" smtClean="0"/>
              <a:t>reducing risk for local recurrence </a:t>
            </a:r>
            <a:endParaRPr lang="en-US" sz="1800" b="1" smtClean="0"/>
          </a:p>
          <a:p>
            <a:pPr>
              <a:lnSpc>
                <a:spcPct val="130000"/>
              </a:lnSpc>
              <a:spcBef>
                <a:spcPct val="70000"/>
              </a:spcBef>
              <a:buClr>
                <a:srgbClr val="FF0000"/>
              </a:buClr>
              <a:buSzPct val="130000"/>
              <a:buFont typeface="Wingdings" pitchFamily="2" charset="2"/>
              <a:buChar char="ü"/>
              <a:defRPr/>
            </a:pPr>
            <a:r>
              <a:rPr lang="el-GR" sz="1800" b="1" smtClean="0"/>
              <a:t>The presence of a tumor</a:t>
            </a:r>
            <a:r>
              <a:rPr lang="en-US" sz="1800" b="1" smtClean="0"/>
              <a:t> </a:t>
            </a:r>
            <a:r>
              <a:rPr lang="el-GR" sz="1800" b="1" smtClean="0"/>
              <a:t>thrombus in the inferior vena cava or the renal vein is compatible</a:t>
            </a:r>
            <a:r>
              <a:rPr lang="en-US" sz="1800" b="1" smtClean="0"/>
              <a:t> </a:t>
            </a:r>
            <a:r>
              <a:rPr lang="el-GR" sz="1800" b="1" smtClean="0"/>
              <a:t>with complete tumor resection but occasionally necessitates</a:t>
            </a:r>
            <a:r>
              <a:rPr lang="en-US" sz="1800" b="1" smtClean="0"/>
              <a:t> </a:t>
            </a:r>
            <a:r>
              <a:rPr lang="el-GR" sz="1800" b="1" smtClean="0"/>
              <a:t>cardiac bypass technique </a:t>
            </a:r>
            <a:endParaRPr lang="en-US" sz="1800" b="1" smtClean="0"/>
          </a:p>
          <a:p>
            <a:pPr>
              <a:lnSpc>
                <a:spcPct val="130000"/>
              </a:lnSpc>
              <a:spcBef>
                <a:spcPct val="70000"/>
              </a:spcBef>
              <a:buClr>
                <a:srgbClr val="FF0000"/>
              </a:buClr>
              <a:buSzPct val="130000"/>
              <a:buFont typeface="Wingdings" pitchFamily="2" charset="2"/>
              <a:buChar char="ü"/>
              <a:defRPr/>
            </a:pPr>
            <a:r>
              <a:rPr lang="en-US" sz="1800" b="1" smtClean="0"/>
              <a:t>Open oper</a:t>
            </a:r>
            <a:r>
              <a:rPr lang="el-GR" sz="1800" b="1" smtClean="0"/>
              <a:t>ation of choice for ACC with</a:t>
            </a:r>
            <a:r>
              <a:rPr lang="en-US" sz="1800" b="1" smtClean="0"/>
              <a:t> </a:t>
            </a:r>
            <a:r>
              <a:rPr lang="el-GR" sz="1800" b="1" smtClean="0"/>
              <a:t>invasion of adjacent organs, enlarged regional lymph nodes,</a:t>
            </a:r>
            <a:r>
              <a:rPr lang="en-US" sz="1800" b="1" smtClean="0"/>
              <a:t> </a:t>
            </a:r>
            <a:r>
              <a:rPr lang="el-GR" sz="1800" b="1" smtClean="0"/>
              <a:t>or tumors larger than 10–12 cm</a:t>
            </a:r>
            <a:endParaRPr lang="en-US" sz="1800" b="1" smtClean="0"/>
          </a:p>
          <a:p>
            <a:pPr>
              <a:lnSpc>
                <a:spcPct val="130000"/>
              </a:lnSpc>
              <a:spcBef>
                <a:spcPct val="70000"/>
              </a:spcBef>
              <a:buClr>
                <a:srgbClr val="FF0000"/>
              </a:buClr>
              <a:buSzPct val="130000"/>
              <a:buFont typeface="Wingdings" pitchFamily="2" charset="2"/>
              <a:buChar char="ü"/>
              <a:defRPr/>
            </a:pPr>
            <a:r>
              <a:rPr lang="en-US" sz="1800" b="1" smtClean="0"/>
              <a:t>Surgery for local recurrences or metastatic disease  </a:t>
            </a:r>
            <a:endParaRPr lang="el-GR" sz="1800" b="1" smtClean="0"/>
          </a:p>
        </p:txBody>
      </p:sp>
      <p:sp>
        <p:nvSpPr>
          <p:cNvPr id="46084" name="Line 4"/>
          <p:cNvSpPr>
            <a:spLocks noChangeShapeType="1"/>
          </p:cNvSpPr>
          <p:nvPr/>
        </p:nvSpPr>
        <p:spPr bwMode="auto">
          <a:xfrm>
            <a:off x="0" y="1341438"/>
            <a:ext cx="9144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611188" y="1628775"/>
            <a:ext cx="8064500" cy="25209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844675"/>
            <a:ext cx="8229600" cy="2303463"/>
          </a:xfrm>
        </p:spPr>
        <p:txBody>
          <a:bodyPr/>
          <a:lstStyle/>
          <a:p>
            <a:pPr algn="ctr">
              <a:lnSpc>
                <a:spcPct val="130000"/>
              </a:lnSpc>
              <a:buFontTx/>
              <a:buNone/>
              <a:defRPr/>
            </a:pPr>
            <a:r>
              <a:rPr lang="el-GR" sz="2800" b="1" smtClean="0">
                <a:solidFill>
                  <a:schemeClr val="bg1"/>
                </a:solidFill>
              </a:rPr>
              <a:t>75-85% των ασθενών υποτροπιάζουν μετά </a:t>
            </a:r>
          </a:p>
          <a:p>
            <a:pPr algn="ctr">
              <a:lnSpc>
                <a:spcPct val="130000"/>
              </a:lnSpc>
              <a:buFontTx/>
              <a:buNone/>
              <a:defRPr/>
            </a:pPr>
            <a:r>
              <a:rPr lang="el-GR" sz="2800" b="1" smtClean="0">
                <a:solidFill>
                  <a:schemeClr val="bg1"/>
                </a:solidFill>
              </a:rPr>
              <a:t>από ριζική χειρουργική επέμβαση</a:t>
            </a:r>
          </a:p>
          <a:p>
            <a:pPr algn="ctr">
              <a:lnSpc>
                <a:spcPct val="130000"/>
              </a:lnSpc>
              <a:buFontTx/>
              <a:buNone/>
              <a:defRPr/>
            </a:pPr>
            <a:r>
              <a:rPr lang="el-GR" sz="2800" b="1" smtClean="0">
                <a:solidFill>
                  <a:srgbClr val="FF0000"/>
                </a:solidFill>
              </a:rPr>
              <a:t>Χρειάζεται </a:t>
            </a:r>
            <a:r>
              <a:rPr lang="en-US" sz="2800" b="1" smtClean="0">
                <a:solidFill>
                  <a:srgbClr val="FF0000"/>
                </a:solidFill>
              </a:rPr>
              <a:t>adjuvant </a:t>
            </a:r>
            <a:r>
              <a:rPr lang="el-GR" sz="2800" b="1" smtClean="0">
                <a:solidFill>
                  <a:srgbClr val="FF0000"/>
                </a:solidFill>
              </a:rPr>
              <a:t>θεραπεία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b="1" dirty="0" err="1" smtClean="0">
                <a:solidFill>
                  <a:srgbClr val="FFC000"/>
                </a:solidFill>
              </a:rPr>
              <a:t>Ακτινοβολια</a:t>
            </a:r>
            <a:endParaRPr lang="el-GR" b="1" dirty="0" smtClean="0">
              <a:solidFill>
                <a:srgbClr val="FFC000"/>
              </a:solidFill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55788"/>
            <a:ext cx="8229600" cy="4525962"/>
          </a:xfrm>
        </p:spPr>
        <p:txBody>
          <a:bodyPr/>
          <a:lstStyle/>
          <a:p>
            <a:pPr>
              <a:defRPr/>
            </a:pPr>
            <a:r>
              <a:rPr lang="el-GR" smtClean="0"/>
              <a:t>Απάντηση στην ακτινοβολία έως 42%</a:t>
            </a:r>
          </a:p>
          <a:p>
            <a:pPr>
              <a:defRPr/>
            </a:pPr>
            <a:r>
              <a:rPr lang="el-GR" smtClean="0"/>
              <a:t>Συστήνετε ακτινοβολία σε μη ελεγχόμενη τοπική νόσο και οστικές και εγκεφαλικές μεταστάσεις</a:t>
            </a:r>
          </a:p>
          <a:p>
            <a:pPr>
              <a:defRPr/>
            </a:pPr>
            <a:r>
              <a:rPr lang="el-GR" smtClean="0"/>
              <a:t>Μετά το χειρουργείο σε</a:t>
            </a:r>
            <a:r>
              <a:rPr lang="en-US" smtClean="0"/>
              <a:t> pts </a:t>
            </a:r>
            <a:r>
              <a:rPr lang="el-GR" smtClean="0"/>
              <a:t>με στάδιο ΙΙΙ ή ΙΙ (υψηλού κινδύνου)</a:t>
            </a:r>
          </a:p>
        </p:txBody>
      </p:sp>
      <p:sp>
        <p:nvSpPr>
          <p:cNvPr id="47108" name="Line 4"/>
          <p:cNvSpPr>
            <a:spLocks noChangeShapeType="1"/>
          </p:cNvSpPr>
          <p:nvPr/>
        </p:nvSpPr>
        <p:spPr bwMode="auto">
          <a:xfrm>
            <a:off x="0" y="1341438"/>
            <a:ext cx="9144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>
                <a:solidFill>
                  <a:srgbClr val="FFC000"/>
                </a:solidFill>
              </a:rPr>
              <a:t>M</a:t>
            </a:r>
            <a:r>
              <a:rPr lang="el-GR" sz="3200" b="1" dirty="0" err="1" smtClean="0">
                <a:solidFill>
                  <a:srgbClr val="FFC000"/>
                </a:solidFill>
              </a:rPr>
              <a:t>ιτοτάνη</a:t>
            </a:r>
            <a:r>
              <a:rPr lang="el-GR" sz="3200" b="1" dirty="0" smtClean="0">
                <a:solidFill>
                  <a:srgbClr val="FFC000"/>
                </a:solidFill>
              </a:rPr>
              <a:t> (παράγωγο </a:t>
            </a:r>
            <a:r>
              <a:rPr lang="en-US" sz="3200" b="1" dirty="0" smtClean="0">
                <a:solidFill>
                  <a:srgbClr val="FFC000"/>
                </a:solidFill>
              </a:rPr>
              <a:t>DDT): </a:t>
            </a:r>
            <a:r>
              <a:rPr lang="el-GR" sz="3200" b="1" dirty="0" smtClean="0"/>
              <a:t>δράσεις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420938"/>
            <a:ext cx="8229600" cy="3095625"/>
          </a:xfrm>
        </p:spPr>
        <p:txBody>
          <a:bodyPr/>
          <a:lstStyle/>
          <a:p>
            <a:pPr>
              <a:lnSpc>
                <a:spcPct val="130000"/>
              </a:lnSpc>
              <a:spcBef>
                <a:spcPct val="60000"/>
              </a:spcBef>
              <a:buClr>
                <a:srgbClr val="FF0000"/>
              </a:buClr>
              <a:buSzPct val="130000"/>
              <a:buFont typeface="Wingdings" pitchFamily="2" charset="2"/>
              <a:buChar char="ü"/>
              <a:defRPr/>
            </a:pPr>
            <a:r>
              <a:rPr lang="el-GR" sz="2400" b="1" smtClean="0"/>
              <a:t>Κυταροτοξική δράση στα κ. της στηλιδωτής και δικτυωτής ζώνης </a:t>
            </a:r>
          </a:p>
          <a:p>
            <a:pPr>
              <a:lnSpc>
                <a:spcPct val="130000"/>
              </a:lnSpc>
              <a:spcBef>
                <a:spcPct val="60000"/>
              </a:spcBef>
              <a:buClr>
                <a:srgbClr val="FF0000"/>
              </a:buClr>
              <a:buSzPct val="130000"/>
              <a:buFont typeface="Wingdings" pitchFamily="2" charset="2"/>
              <a:buChar char="ü"/>
              <a:defRPr/>
            </a:pPr>
            <a:r>
              <a:rPr lang="el-GR" sz="2400" b="1" smtClean="0"/>
              <a:t>Αναστέλλει τα ένζυμα της στεροειδογένεσης</a:t>
            </a:r>
          </a:p>
          <a:p>
            <a:pPr>
              <a:lnSpc>
                <a:spcPct val="130000"/>
              </a:lnSpc>
              <a:spcBef>
                <a:spcPct val="60000"/>
              </a:spcBef>
              <a:buClr>
                <a:srgbClr val="FF0000"/>
              </a:buClr>
              <a:buSzPct val="130000"/>
              <a:buFont typeface="Wingdings" pitchFamily="2" charset="2"/>
              <a:buChar char="ü"/>
              <a:defRPr/>
            </a:pPr>
            <a:r>
              <a:rPr lang="el-GR" sz="2400" b="1" smtClean="0"/>
              <a:t>Επάγει το μεταβολισμό των ΓΚ (50</a:t>
            </a:r>
            <a:r>
              <a:rPr lang="en-US" sz="2400" b="1" smtClean="0"/>
              <a:t>mg hydrocortisone/day)</a:t>
            </a:r>
            <a:endParaRPr lang="el-GR" sz="2400" b="1" smtClean="0"/>
          </a:p>
        </p:txBody>
      </p:sp>
      <p:sp>
        <p:nvSpPr>
          <p:cNvPr id="50180" name="Line 4"/>
          <p:cNvSpPr>
            <a:spLocks noChangeShapeType="1"/>
          </p:cNvSpPr>
          <p:nvPr/>
        </p:nvSpPr>
        <p:spPr bwMode="auto">
          <a:xfrm>
            <a:off x="0" y="1341438"/>
            <a:ext cx="9144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2484438" y="5734050"/>
            <a:ext cx="4392612" cy="7905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2411413" y="5911850"/>
            <a:ext cx="45354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Approval: </a:t>
            </a:r>
            <a:r>
              <a:rPr lang="el-GR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1970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FDA/2004 EMEA</a:t>
            </a:r>
            <a:endParaRPr lang="el-GR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4" descr="histo_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260350"/>
            <a:ext cx="9144001" cy="580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900113" y="6183313"/>
            <a:ext cx="59039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chemeClr val="hlink"/>
              </a:buClr>
              <a:buSzPct val="90000"/>
              <a:defRPr/>
            </a:pP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Σπειροειδής             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στηλιδωτή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δικτυωτή</a:t>
            </a:r>
          </a:p>
        </p:txBody>
      </p:sp>
      <p:sp>
        <p:nvSpPr>
          <p:cNvPr id="48134" name="Line 6"/>
          <p:cNvSpPr>
            <a:spLocks noChangeShapeType="1"/>
          </p:cNvSpPr>
          <p:nvPr/>
        </p:nvSpPr>
        <p:spPr bwMode="auto">
          <a:xfrm flipV="1">
            <a:off x="3851275" y="4005263"/>
            <a:ext cx="1081088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135" name="Line 7"/>
          <p:cNvSpPr>
            <a:spLocks noChangeShapeType="1"/>
          </p:cNvSpPr>
          <p:nvPr/>
        </p:nvSpPr>
        <p:spPr bwMode="auto">
          <a:xfrm flipH="1" flipV="1">
            <a:off x="5076825" y="4005263"/>
            <a:ext cx="1079500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3132138" y="3644900"/>
            <a:ext cx="38877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r>
              <a: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Κορτιζόλη και ανδρογόνα</a:t>
            </a:r>
          </a:p>
        </p:txBody>
      </p:sp>
      <p:sp>
        <p:nvSpPr>
          <p:cNvPr id="48137" name="Line 9"/>
          <p:cNvSpPr>
            <a:spLocks noChangeShapeType="1"/>
          </p:cNvSpPr>
          <p:nvPr/>
        </p:nvSpPr>
        <p:spPr bwMode="auto">
          <a:xfrm flipH="1" flipV="1">
            <a:off x="1547813" y="4292600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138" name="Text Box 10"/>
          <p:cNvSpPr txBox="1">
            <a:spLocks noChangeArrowheads="1"/>
          </p:cNvSpPr>
          <p:nvPr/>
        </p:nvSpPr>
        <p:spPr bwMode="auto">
          <a:xfrm>
            <a:off x="395288" y="3716338"/>
            <a:ext cx="22320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r>
              <a: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Αλδοστερόνη</a:t>
            </a:r>
          </a:p>
        </p:txBody>
      </p:sp>
      <p:sp>
        <p:nvSpPr>
          <p:cNvPr id="48141" name="Line 13"/>
          <p:cNvSpPr>
            <a:spLocks noChangeShapeType="1"/>
          </p:cNvSpPr>
          <p:nvPr/>
        </p:nvSpPr>
        <p:spPr bwMode="auto">
          <a:xfrm>
            <a:off x="2339975" y="981075"/>
            <a:ext cx="0" cy="1727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339975" y="981075"/>
            <a:ext cx="4392613" cy="1727200"/>
            <a:chOff x="1474" y="618"/>
            <a:chExt cx="2767" cy="1088"/>
          </a:xfrm>
        </p:grpSpPr>
        <p:sp>
          <p:nvSpPr>
            <p:cNvPr id="48139" name="Text Box 11"/>
            <p:cNvSpPr txBox="1">
              <a:spLocks noChangeArrowheads="1"/>
            </p:cNvSpPr>
            <p:nvPr/>
          </p:nvSpPr>
          <p:spPr bwMode="auto">
            <a:xfrm>
              <a:off x="1474" y="693"/>
              <a:ext cx="2767" cy="9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r>
                <a:rPr lang="el-GR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Η μιτοτάνη έχει κυταροτοξική δράση στα κ. της στηλιδωτής και δικτρυωτής ζώνης και επίσης ανάστέλλει την στεροιειδογένεση λόγω αναστολής των ενζύμων της στεροειδογένεσης</a:t>
              </a:r>
            </a:p>
          </p:txBody>
        </p:sp>
        <p:sp>
          <p:nvSpPr>
            <p:cNvPr id="48142" name="Line 14"/>
            <p:cNvSpPr>
              <a:spLocks noChangeShapeType="1"/>
            </p:cNvSpPr>
            <p:nvPr/>
          </p:nvSpPr>
          <p:spPr bwMode="auto">
            <a:xfrm>
              <a:off x="4241" y="618"/>
              <a:ext cx="0" cy="1088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8143" name="Line 15"/>
            <p:cNvSpPr>
              <a:spLocks noChangeShapeType="1"/>
            </p:cNvSpPr>
            <p:nvPr/>
          </p:nvSpPr>
          <p:spPr bwMode="auto">
            <a:xfrm>
              <a:off x="1474" y="618"/>
              <a:ext cx="2767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8144" name="Line 16"/>
            <p:cNvSpPr>
              <a:spLocks noChangeShapeType="1"/>
            </p:cNvSpPr>
            <p:nvPr/>
          </p:nvSpPr>
          <p:spPr bwMode="auto">
            <a:xfrm>
              <a:off x="1474" y="1661"/>
              <a:ext cx="2767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2400" b="1" dirty="0" smtClean="0">
                <a:solidFill>
                  <a:srgbClr val="FFC000"/>
                </a:solidFill>
                <a:latin typeface="+mn-lt"/>
              </a:rPr>
              <a:t/>
            </a:r>
            <a:br>
              <a:rPr lang="el-GR" sz="2400" b="1" dirty="0" smtClean="0">
                <a:solidFill>
                  <a:srgbClr val="FFC000"/>
                </a:solidFill>
                <a:latin typeface="+mn-lt"/>
              </a:rPr>
            </a:br>
            <a:r>
              <a:rPr lang="el-GR" sz="2400" b="1" dirty="0">
                <a:solidFill>
                  <a:srgbClr val="FFC000"/>
                </a:solidFill>
                <a:latin typeface="+mn-lt"/>
              </a:rPr>
              <a:t/>
            </a:r>
            <a:br>
              <a:rPr lang="el-GR" sz="2400" b="1" dirty="0">
                <a:solidFill>
                  <a:srgbClr val="FFC000"/>
                </a:solidFill>
                <a:latin typeface="+mn-lt"/>
              </a:rPr>
            </a:br>
            <a:r>
              <a:rPr lang="el-GR" sz="2400" b="1" dirty="0" smtClean="0">
                <a:solidFill>
                  <a:srgbClr val="FFC000"/>
                </a:solidFill>
                <a:latin typeface="+mn-lt"/>
              </a:rPr>
              <a:t/>
            </a:r>
            <a:br>
              <a:rPr lang="el-GR" sz="2400" b="1" dirty="0" smtClean="0">
                <a:solidFill>
                  <a:srgbClr val="FFC000"/>
                </a:solidFill>
                <a:latin typeface="+mn-lt"/>
              </a:rPr>
            </a:br>
            <a:r>
              <a:rPr lang="el-GR" sz="2400" b="1" dirty="0">
                <a:solidFill>
                  <a:srgbClr val="FFC000"/>
                </a:solidFill>
                <a:latin typeface="+mn-lt"/>
              </a:rPr>
              <a:t/>
            </a:r>
            <a:br>
              <a:rPr lang="el-GR" sz="2400" b="1" dirty="0">
                <a:solidFill>
                  <a:srgbClr val="FFC000"/>
                </a:solidFill>
                <a:latin typeface="+mn-lt"/>
              </a:rPr>
            </a:br>
            <a:r>
              <a:rPr lang="el-GR" sz="2400" b="1" dirty="0" smtClean="0">
                <a:solidFill>
                  <a:srgbClr val="FFC000"/>
                </a:solidFill>
                <a:latin typeface="+mn-lt"/>
              </a:rPr>
              <a:t/>
            </a:r>
            <a:br>
              <a:rPr lang="el-GR" sz="2400" b="1" dirty="0" smtClean="0">
                <a:solidFill>
                  <a:srgbClr val="FFC000"/>
                </a:solidFill>
                <a:latin typeface="+mn-lt"/>
              </a:rPr>
            </a:br>
            <a:r>
              <a:rPr lang="el-GR" sz="2400" b="1" dirty="0">
                <a:solidFill>
                  <a:srgbClr val="FFC000"/>
                </a:solidFill>
                <a:latin typeface="+mn-lt"/>
              </a:rPr>
              <a:t/>
            </a:r>
            <a:br>
              <a:rPr lang="el-GR" sz="2400" b="1" dirty="0">
                <a:solidFill>
                  <a:srgbClr val="FFC000"/>
                </a:solidFill>
                <a:latin typeface="+mn-lt"/>
              </a:rPr>
            </a:br>
            <a:r>
              <a:rPr lang="el-GR" sz="2400" b="1" dirty="0" smtClean="0">
                <a:solidFill>
                  <a:srgbClr val="FFC000"/>
                </a:solidFill>
                <a:latin typeface="+mn-lt"/>
              </a:rPr>
              <a:t/>
            </a:r>
            <a:br>
              <a:rPr lang="el-GR" sz="2400" b="1" dirty="0" smtClean="0">
                <a:solidFill>
                  <a:srgbClr val="FFC000"/>
                </a:solidFill>
                <a:latin typeface="+mn-lt"/>
              </a:rPr>
            </a:br>
            <a:r>
              <a:rPr lang="el-GR" sz="2400" b="1" dirty="0">
                <a:solidFill>
                  <a:srgbClr val="FFC000"/>
                </a:solidFill>
                <a:latin typeface="+mn-lt"/>
              </a:rPr>
              <a:t/>
            </a:r>
            <a:br>
              <a:rPr lang="el-GR" sz="2400" b="1" dirty="0">
                <a:solidFill>
                  <a:srgbClr val="FFC000"/>
                </a:solidFill>
                <a:latin typeface="+mn-lt"/>
              </a:rPr>
            </a:br>
            <a:r>
              <a:rPr lang="el-GR" sz="2400" b="1" dirty="0" smtClean="0">
                <a:solidFill>
                  <a:srgbClr val="FFC000"/>
                </a:solidFill>
                <a:latin typeface="+mn-lt"/>
              </a:rPr>
              <a:t>ΝΟΣΗΜΑΤΑ ΘΥΡΕΟΕΙΔΟΥΣ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l-GR" sz="2400" b="1" dirty="0" smtClean="0">
                <a:solidFill>
                  <a:srgbClr val="FFFF00"/>
                </a:solidFill>
              </a:rPr>
              <a:t>                         </a:t>
            </a:r>
          </a:p>
          <a:p>
            <a:pPr eaLnBrk="1" hangingPunct="1">
              <a:defRPr/>
            </a:pPr>
            <a:endParaRPr lang="el-GR" sz="2400" b="1" dirty="0">
              <a:solidFill>
                <a:srgbClr val="FFFF00"/>
              </a:solidFill>
            </a:endParaRPr>
          </a:p>
          <a:p>
            <a:pPr eaLnBrk="1" hangingPunct="1">
              <a:defRPr/>
            </a:pPr>
            <a:endParaRPr lang="el-GR" sz="2400" b="1" dirty="0" smtClean="0">
              <a:solidFill>
                <a:srgbClr val="FFFF00"/>
              </a:solidFill>
            </a:endParaRPr>
          </a:p>
          <a:p>
            <a:pPr eaLnBrk="1" hangingPunct="1">
              <a:defRPr/>
            </a:pPr>
            <a:endParaRPr lang="el-GR" sz="2400" b="1" dirty="0">
              <a:solidFill>
                <a:srgbClr val="FFFF00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l-GR" sz="2400" b="1" dirty="0" smtClean="0">
                <a:solidFill>
                  <a:srgbClr val="FFC000"/>
                </a:solidFill>
              </a:rPr>
              <a:t>Β. ΚΥΡΙΑΖΟΠΟΥΛΟΥ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l-GR" sz="2400" b="1" dirty="0" smtClean="0">
                <a:solidFill>
                  <a:srgbClr val="FFC000"/>
                </a:solidFill>
              </a:rPr>
              <a:t>Καθηγήτρια Παθολογίας -Ενδοκρινολογίας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9588"/>
            <a:ext cx="9144000" cy="507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rgbClr val="FFC000"/>
                </a:solidFill>
              </a:rPr>
              <a:t>Δράση κορτικοειδών</a:t>
            </a:r>
            <a:endParaRPr lang="el-GR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3151187"/>
          </a:xfrm>
        </p:spPr>
        <p:txBody>
          <a:bodyPr/>
          <a:lstStyle/>
          <a:p>
            <a:pPr marL="838200" indent="-838200" algn="l" eaLnBrk="1" hangingPunct="1">
              <a:defRPr/>
            </a:pPr>
            <a:r>
              <a:rPr lang="el-GR" sz="4000" b="1" dirty="0" smtClean="0">
                <a:solidFill>
                  <a:schemeClr val="tx1"/>
                </a:solidFill>
                <a:latin typeface="Baskerville Old Face" pitchFamily="18" charset="0"/>
              </a:rPr>
              <a:t>ΘΥΡΕΟΕΙΔΗΣ   ΑΔΕΝΑΣ</a:t>
            </a:r>
            <a:br>
              <a:rPr lang="el-GR" sz="4000" b="1" dirty="0" smtClean="0">
                <a:solidFill>
                  <a:schemeClr val="tx1"/>
                </a:solidFill>
                <a:latin typeface="Baskerville Old Face" pitchFamily="18" charset="0"/>
              </a:rPr>
            </a:br>
            <a:r>
              <a:rPr lang="en-US" sz="4000" b="1" dirty="0" smtClean="0">
                <a:solidFill>
                  <a:srgbClr val="FFFF00"/>
                </a:solidFill>
                <a:latin typeface="Baskerville Old Face" pitchFamily="18" charset="0"/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latin typeface="Baskerville Old Face" pitchFamily="18" charset="0"/>
              </a:rPr>
            </a:br>
            <a:r>
              <a:rPr lang="el-GR" sz="3200" b="1" dirty="0" smtClean="0">
                <a:solidFill>
                  <a:srgbClr val="FFC000"/>
                </a:solidFill>
                <a:latin typeface="Baskerville Old Face" pitchFamily="18" charset="0"/>
              </a:rPr>
              <a:t>διαταραχή λειτουργίας</a:t>
            </a:r>
            <a:br>
              <a:rPr lang="el-GR" sz="3200" b="1" dirty="0" smtClean="0">
                <a:solidFill>
                  <a:srgbClr val="FFC000"/>
                </a:solidFill>
                <a:latin typeface="Baskerville Old Face" pitchFamily="18" charset="0"/>
              </a:rPr>
            </a:br>
            <a:r>
              <a:rPr lang="el-GR" sz="3200" b="1" dirty="0" smtClean="0">
                <a:solidFill>
                  <a:srgbClr val="FFC000"/>
                </a:solidFill>
                <a:latin typeface="Baskerville Old Face" pitchFamily="18" charset="0"/>
              </a:rPr>
              <a:t>διαταραχή δομής</a:t>
            </a:r>
            <a:br>
              <a:rPr lang="el-GR" sz="3200" b="1" dirty="0" smtClean="0">
                <a:solidFill>
                  <a:srgbClr val="FFC000"/>
                </a:solidFill>
                <a:latin typeface="Baskerville Old Face" pitchFamily="18" charset="0"/>
              </a:rPr>
            </a:br>
            <a:r>
              <a:rPr lang="el-GR" sz="3200" b="1" dirty="0" smtClean="0">
                <a:solidFill>
                  <a:srgbClr val="FFC000"/>
                </a:solidFill>
                <a:latin typeface="Baskerville Old Face" pitchFamily="18" charset="0"/>
              </a:rPr>
              <a:t>διαταραχή και των δύο</a:t>
            </a:r>
            <a:r>
              <a:rPr lang="en-US" sz="3200" b="1" dirty="0" smtClean="0">
                <a:solidFill>
                  <a:srgbClr val="FFC000"/>
                </a:solidFill>
              </a:rPr>
              <a:t> </a:t>
            </a:r>
            <a:r>
              <a:rPr lang="el-GR" sz="3200" b="1" dirty="0" smtClean="0">
                <a:solidFill>
                  <a:srgbClr val="FFC000"/>
                </a:solidFill>
              </a:rPr>
              <a:t/>
            </a:r>
            <a:br>
              <a:rPr lang="el-GR" sz="3200" b="1" dirty="0" smtClean="0">
                <a:solidFill>
                  <a:srgbClr val="FFC000"/>
                </a:solidFill>
              </a:rPr>
            </a:br>
            <a:endParaRPr lang="el-GR" sz="4000" b="1" dirty="0" smtClean="0">
              <a:solidFill>
                <a:srgbClr val="CCFF99"/>
              </a:solidFill>
              <a:latin typeface="Baskerville Old Face" pitchFamily="18" charset="0"/>
            </a:endParaRPr>
          </a:p>
        </p:txBody>
      </p:sp>
      <p:sp>
        <p:nvSpPr>
          <p:cNvPr id="248835" name="Text Box 5"/>
          <p:cNvSpPr txBox="1">
            <a:spLocks noChangeArrowheads="1"/>
          </p:cNvSpPr>
          <p:nvPr/>
        </p:nvSpPr>
        <p:spPr bwMode="auto">
          <a:xfrm rot="10811542" flipV="1">
            <a:off x="458788" y="3930650"/>
            <a:ext cx="8672512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50000"/>
              </a:spcBef>
              <a:buFontTx/>
              <a:buAutoNum type="arabicPeriod"/>
            </a:pPr>
            <a:r>
              <a:rPr lang="el-GR" altLang="el-GR" sz="2400"/>
              <a:t>        </a:t>
            </a:r>
            <a:r>
              <a:rPr lang="el-GR" altLang="el-GR" sz="2800" b="1">
                <a:latin typeface="Baskerville Old Face" pitchFamily="18" charset="0"/>
              </a:rPr>
              <a:t>Αξονας   Υποθάλαμος—Υπόφυση---Θυρεοειδής</a:t>
            </a:r>
          </a:p>
          <a:p>
            <a:pPr marL="342900" indent="-342900" eaLnBrk="1" hangingPunct="1">
              <a:spcBef>
                <a:spcPct val="50000"/>
              </a:spcBef>
              <a:buFontTx/>
              <a:buAutoNum type="arabicPeriod"/>
            </a:pPr>
            <a:r>
              <a:rPr lang="el-GR" altLang="el-GR" sz="2800" b="1">
                <a:latin typeface="Baskerville Old Face" pitchFamily="18" charset="0"/>
              </a:rPr>
              <a:t>        Δομή θυρεοειδούς</a:t>
            </a:r>
          </a:p>
          <a:p>
            <a:pPr marL="342900" indent="-342900" eaLnBrk="1" hangingPunct="1">
              <a:spcBef>
                <a:spcPct val="50000"/>
              </a:spcBef>
            </a:pPr>
            <a:endParaRPr lang="el-GR" altLang="el-GR" sz="2800" b="1"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20725"/>
            <a:ext cx="914400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9859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l-GR" altLang="el-GR" b="1">
                <a:solidFill>
                  <a:srgbClr val="FFC000"/>
                </a:solidFill>
                <a:latin typeface="Baskerville Old Face" pitchFamily="18" charset="0"/>
              </a:rPr>
              <a:t>Άξονας  Υ.Υ.Θ.</a:t>
            </a:r>
            <a:r>
              <a:rPr lang="en-US" altLang="el-GR" b="1">
                <a:solidFill>
                  <a:srgbClr val="FFC000"/>
                </a:solidFill>
                <a:latin typeface="Baskerville Old Face" pitchFamily="18" charset="0"/>
              </a:rPr>
              <a:t>( </a:t>
            </a:r>
            <a:r>
              <a:rPr lang="el-GR" altLang="el-GR" b="1">
                <a:solidFill>
                  <a:srgbClr val="FFC000"/>
                </a:solidFill>
                <a:latin typeface="Baskerville Old Face" pitchFamily="18" charset="0"/>
              </a:rPr>
              <a:t>Πρωτοπαθής –δευτεροπαθής διαταραχή)</a:t>
            </a:r>
          </a:p>
        </p:txBody>
      </p:sp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250825" y="1700213"/>
            <a:ext cx="2089150" cy="649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615" name="Rectangle 7"/>
          <p:cNvSpPr>
            <a:spLocks noChangeArrowheads="1"/>
          </p:cNvSpPr>
          <p:nvPr/>
        </p:nvSpPr>
        <p:spPr bwMode="auto">
          <a:xfrm>
            <a:off x="0" y="1412875"/>
            <a:ext cx="2555875" cy="1223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/>
            </a:pPr>
            <a:r>
              <a:rPr lang="el-GR" sz="2400" b="1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</a:rPr>
              <a:t>υποθάλαμος</a:t>
            </a:r>
          </a:p>
        </p:txBody>
      </p:sp>
      <p:sp>
        <p:nvSpPr>
          <p:cNvPr id="68616" name="Rectangle 8"/>
          <p:cNvSpPr>
            <a:spLocks noChangeArrowheads="1"/>
          </p:cNvSpPr>
          <p:nvPr/>
        </p:nvSpPr>
        <p:spPr bwMode="auto">
          <a:xfrm>
            <a:off x="179388" y="4005263"/>
            <a:ext cx="2376487" cy="5032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/>
            </a:pPr>
            <a:r>
              <a:rPr lang="el-GR" sz="2800" b="1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</a:rPr>
              <a:t>υπόφυση</a:t>
            </a:r>
          </a:p>
        </p:txBody>
      </p:sp>
      <p:sp>
        <p:nvSpPr>
          <p:cNvPr id="68617" name="Rectangle 9"/>
          <p:cNvSpPr>
            <a:spLocks noChangeArrowheads="1"/>
          </p:cNvSpPr>
          <p:nvPr/>
        </p:nvSpPr>
        <p:spPr bwMode="auto">
          <a:xfrm>
            <a:off x="323850" y="6165850"/>
            <a:ext cx="2160588" cy="692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/>
            </a:pPr>
            <a:r>
              <a:rPr lang="el-GR" sz="2800" b="1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</a:rPr>
              <a:t>θυρεοειδής</a:t>
            </a:r>
          </a:p>
        </p:txBody>
      </p:sp>
      <p:sp>
        <p:nvSpPr>
          <p:cNvPr id="68618" name="Rectangle 10"/>
          <p:cNvSpPr>
            <a:spLocks noChangeArrowheads="1"/>
          </p:cNvSpPr>
          <p:nvPr/>
        </p:nvSpPr>
        <p:spPr bwMode="auto">
          <a:xfrm>
            <a:off x="5076825" y="765175"/>
            <a:ext cx="4067175" cy="1079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619" name="Rectangle 11"/>
          <p:cNvSpPr>
            <a:spLocks noChangeArrowheads="1"/>
          </p:cNvSpPr>
          <p:nvPr/>
        </p:nvSpPr>
        <p:spPr bwMode="auto">
          <a:xfrm>
            <a:off x="4572000" y="692150"/>
            <a:ext cx="4572000" cy="1152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el-GR" sz="2800" b="1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</a:rPr>
              <a:t>Πρωτοπαθής-θυρεοειδής</a:t>
            </a:r>
          </a:p>
          <a:p>
            <a:pPr marL="342900" indent="-342900" algn="ctr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el-GR" sz="2800" b="1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</a:rPr>
              <a:t>Δευτεροπαθής-υπόφυση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81075"/>
          </a:xfrm>
        </p:spPr>
        <p:txBody>
          <a:bodyPr/>
          <a:lstStyle/>
          <a:p>
            <a:pPr eaLnBrk="1" hangingPunct="1">
              <a:defRPr/>
            </a:pPr>
            <a:r>
              <a:rPr lang="el-GR" sz="2400" b="1" dirty="0" smtClean="0">
                <a:solidFill>
                  <a:srgbClr val="FFC000"/>
                </a:solidFill>
                <a:latin typeface="Baskerville Old Face" pitchFamily="18" charset="0"/>
              </a:rPr>
              <a:t>Νοσήματα  θυρεοειδούς</a:t>
            </a:r>
          </a:p>
        </p:txBody>
      </p:sp>
      <p:sp>
        <p:nvSpPr>
          <p:cNvPr id="71685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0" y="692150"/>
            <a:ext cx="4495800" cy="5438775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l-GR" sz="2000" b="1" dirty="0" smtClean="0">
                <a:solidFill>
                  <a:srgbClr val="FFC000"/>
                </a:solidFill>
                <a:latin typeface="Baskerville Old Face" pitchFamily="18" charset="0"/>
              </a:rPr>
              <a:t>Νοσήματα  δομής</a:t>
            </a:r>
          </a:p>
          <a:p>
            <a:pPr eaLnBrk="1" hangingPunct="1">
              <a:defRPr/>
            </a:pPr>
            <a:endParaRPr lang="el-GR" dirty="0" smtClean="0">
              <a:latin typeface="Baskerville Old Face" pitchFamily="18" charset="0"/>
            </a:endParaRPr>
          </a:p>
        </p:txBody>
      </p:sp>
      <p:sp>
        <p:nvSpPr>
          <p:cNvPr id="71686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4648200" y="765175"/>
            <a:ext cx="4495800" cy="536575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l-GR" sz="2000" b="1" dirty="0" smtClean="0">
                <a:solidFill>
                  <a:srgbClr val="FFC000"/>
                </a:solidFill>
                <a:latin typeface="Baskerville Old Face" pitchFamily="18" charset="0"/>
              </a:rPr>
              <a:t>Νοσήματα  λειτουργίας</a:t>
            </a:r>
          </a:p>
        </p:txBody>
      </p:sp>
      <p:sp>
        <p:nvSpPr>
          <p:cNvPr id="250885" name="Text Box 8"/>
          <p:cNvSpPr txBox="1">
            <a:spLocks noChangeArrowheads="1"/>
          </p:cNvSpPr>
          <p:nvPr/>
        </p:nvSpPr>
        <p:spPr bwMode="auto">
          <a:xfrm>
            <a:off x="0" y="1700213"/>
            <a:ext cx="4356100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l-GR" altLang="el-GR" b="1">
                <a:latin typeface="Baskerville Old Face" pitchFamily="18" charset="0"/>
              </a:rPr>
              <a:t>Απλή  βρογχοκήλη</a:t>
            </a:r>
          </a:p>
          <a:p>
            <a:pPr eaLnBrk="1" hangingPunct="1">
              <a:spcBef>
                <a:spcPct val="50000"/>
              </a:spcBef>
            </a:pPr>
            <a:r>
              <a:rPr lang="el-GR" altLang="el-GR" b="1">
                <a:latin typeface="Baskerville Old Face" pitchFamily="18" charset="0"/>
              </a:rPr>
              <a:t>Οζώδης  βρογχοκήλη</a:t>
            </a:r>
          </a:p>
          <a:p>
            <a:pPr eaLnBrk="1" hangingPunct="1">
              <a:spcBef>
                <a:spcPct val="50000"/>
              </a:spcBef>
            </a:pPr>
            <a:r>
              <a:rPr lang="el-GR" altLang="el-GR" b="1">
                <a:latin typeface="Baskerville Old Face" pitchFamily="18" charset="0"/>
              </a:rPr>
              <a:t>Μονήρης -πολλαπλοί  όζοι</a:t>
            </a:r>
          </a:p>
          <a:p>
            <a:pPr eaLnBrk="1" hangingPunct="1">
              <a:spcBef>
                <a:spcPct val="50000"/>
              </a:spcBef>
            </a:pPr>
            <a:r>
              <a:rPr lang="el-GR" altLang="el-GR" b="1">
                <a:latin typeface="Baskerville Old Face" pitchFamily="18" charset="0"/>
              </a:rPr>
              <a:t>Καρκίνος θυρεοειδούς</a:t>
            </a:r>
          </a:p>
          <a:p>
            <a:pPr eaLnBrk="1" hangingPunct="1">
              <a:spcBef>
                <a:spcPct val="50000"/>
              </a:spcBef>
            </a:pPr>
            <a:r>
              <a:rPr lang="el-GR" altLang="el-GR" b="1">
                <a:latin typeface="Baskerville Old Face" pitchFamily="18" charset="0"/>
              </a:rPr>
              <a:t>Χρόνια αυτοάνοση θυρεοειδίτης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l-GR" b="1">
                <a:latin typeface="Baskerville Old Face" pitchFamily="18" charset="0"/>
              </a:rPr>
              <a:t>Hashimoto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l-GR" b="1">
                <a:latin typeface="Baskerville Old Face" pitchFamily="18" charset="0"/>
              </a:rPr>
              <a:t>Graves </a:t>
            </a:r>
            <a:r>
              <a:rPr lang="el-GR" altLang="el-GR" b="1">
                <a:latin typeface="Baskerville Old Face" pitchFamily="18" charset="0"/>
              </a:rPr>
              <a:t>υπερπλασία</a:t>
            </a:r>
          </a:p>
          <a:p>
            <a:pPr eaLnBrk="1" hangingPunct="1">
              <a:spcBef>
                <a:spcPct val="50000"/>
              </a:spcBef>
            </a:pPr>
            <a:r>
              <a:rPr lang="el-GR" altLang="el-GR" b="1">
                <a:latin typeface="Baskerville Old Face" pitchFamily="18" charset="0"/>
              </a:rPr>
              <a:t>θυρεοειδίτιδες</a:t>
            </a:r>
            <a:endParaRPr lang="en-US" altLang="el-GR" b="1">
              <a:latin typeface="Baskerville Old Face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l-GR" altLang="el-GR" sz="2400" b="1">
              <a:latin typeface="Baskerville Old Face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l-GR" altLang="el-GR" sz="1800" b="1"/>
          </a:p>
        </p:txBody>
      </p:sp>
      <p:sp>
        <p:nvSpPr>
          <p:cNvPr id="250886" name="Text Box 11"/>
          <p:cNvSpPr txBox="1">
            <a:spLocks noChangeArrowheads="1"/>
          </p:cNvSpPr>
          <p:nvPr/>
        </p:nvSpPr>
        <p:spPr bwMode="auto">
          <a:xfrm>
            <a:off x="4427538" y="1746250"/>
            <a:ext cx="4465637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l-GR" altLang="el-GR" b="1">
                <a:latin typeface="Baskerville Old Face" pitchFamily="18" charset="0"/>
              </a:rPr>
              <a:t>Υπερλειτουργία</a:t>
            </a:r>
          </a:p>
          <a:p>
            <a:pPr eaLnBrk="1" hangingPunct="1">
              <a:spcBef>
                <a:spcPct val="50000"/>
              </a:spcBef>
            </a:pPr>
            <a:r>
              <a:rPr lang="el-GR" altLang="el-GR" b="1">
                <a:latin typeface="Baskerville Old Face" pitchFamily="18" charset="0"/>
              </a:rPr>
              <a:t>Υπολειτουργία</a:t>
            </a:r>
          </a:p>
          <a:p>
            <a:pPr eaLnBrk="1" hangingPunct="1">
              <a:spcBef>
                <a:spcPct val="50000"/>
              </a:spcBef>
            </a:pPr>
            <a:r>
              <a:rPr lang="el-GR" altLang="el-GR" b="1">
                <a:latin typeface="Baskerville Old Face" pitchFamily="18" charset="0"/>
              </a:rPr>
              <a:t>Λανθάνουσα υπό-υπερλειτουργία</a:t>
            </a:r>
          </a:p>
          <a:p>
            <a:pPr eaLnBrk="1" hangingPunct="1">
              <a:spcBef>
                <a:spcPct val="50000"/>
              </a:spcBef>
            </a:pPr>
            <a:r>
              <a:rPr lang="el-GR" altLang="el-GR" b="1">
                <a:latin typeface="Baskerville Old Face" pitchFamily="18" charset="0"/>
              </a:rPr>
              <a:t>αυτοανοσία</a:t>
            </a:r>
          </a:p>
        </p:txBody>
      </p:sp>
      <p:sp>
        <p:nvSpPr>
          <p:cNvPr id="250887" name="Text Box 13"/>
          <p:cNvSpPr txBox="1">
            <a:spLocks noChangeArrowheads="1"/>
          </p:cNvSpPr>
          <p:nvPr/>
        </p:nvSpPr>
        <p:spPr bwMode="auto">
          <a:xfrm>
            <a:off x="684213" y="5805488"/>
            <a:ext cx="77041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l-GR" altLang="el-GR" sz="2400" b="1">
                <a:solidFill>
                  <a:srgbClr val="FFFF00"/>
                </a:solidFill>
              </a:rPr>
              <a:t>                               </a:t>
            </a:r>
            <a:r>
              <a:rPr lang="el-GR" altLang="el-GR" b="1">
                <a:solidFill>
                  <a:srgbClr val="FFC000"/>
                </a:solidFill>
                <a:latin typeface="Baskerville Old Face" pitchFamily="18" charset="0"/>
              </a:rPr>
              <a:t>Μικτά νοσήματα</a:t>
            </a:r>
          </a:p>
        </p:txBody>
      </p:sp>
      <p:sp>
        <p:nvSpPr>
          <p:cNvPr id="71697" name="AutoShape 17"/>
          <p:cNvSpPr>
            <a:spLocks noChangeArrowheads="1"/>
          </p:cNvSpPr>
          <p:nvPr/>
        </p:nvSpPr>
        <p:spPr bwMode="auto">
          <a:xfrm flipH="1">
            <a:off x="6443663" y="1268413"/>
            <a:ext cx="73025" cy="36036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 algn="ctr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698" name="AutoShape 18"/>
          <p:cNvSpPr>
            <a:spLocks noChangeArrowheads="1"/>
          </p:cNvSpPr>
          <p:nvPr/>
        </p:nvSpPr>
        <p:spPr bwMode="auto">
          <a:xfrm>
            <a:off x="1619250" y="1196975"/>
            <a:ext cx="73025" cy="36036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 algn="ctr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699" name="AutoShape 19"/>
          <p:cNvSpPr>
            <a:spLocks noChangeArrowheads="1"/>
          </p:cNvSpPr>
          <p:nvPr/>
        </p:nvSpPr>
        <p:spPr bwMode="auto">
          <a:xfrm>
            <a:off x="3419475" y="4868863"/>
            <a:ext cx="725488" cy="696912"/>
          </a:xfrm>
          <a:prstGeom prst="curvedRightArrow">
            <a:avLst>
              <a:gd name="adj1" fmla="val 20000"/>
              <a:gd name="adj2" fmla="val 40000"/>
              <a:gd name="adj3" fmla="val 44485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00" name="AutoShape 20"/>
          <p:cNvSpPr>
            <a:spLocks noChangeArrowheads="1"/>
          </p:cNvSpPr>
          <p:nvPr/>
        </p:nvSpPr>
        <p:spPr bwMode="auto">
          <a:xfrm>
            <a:off x="5654675" y="4797425"/>
            <a:ext cx="573088" cy="790575"/>
          </a:xfrm>
          <a:prstGeom prst="curvedLeftArrow">
            <a:avLst>
              <a:gd name="adj1" fmla="val 20000"/>
              <a:gd name="adj2" fmla="val 40000"/>
              <a:gd name="adj3" fmla="val 36152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18488" cy="1268413"/>
          </a:xfrm>
        </p:spPr>
        <p:txBody>
          <a:bodyPr/>
          <a:lstStyle/>
          <a:p>
            <a:pPr eaLnBrk="1" hangingPunct="1">
              <a:defRPr/>
            </a:pPr>
            <a:r>
              <a:rPr lang="el-GR" sz="2400" b="1" dirty="0" smtClean="0">
                <a:solidFill>
                  <a:srgbClr val="FFC000"/>
                </a:solidFill>
                <a:latin typeface="Baskerville Old Face" pitchFamily="18" charset="0"/>
              </a:rPr>
              <a:t>Έλεγχος </a:t>
            </a:r>
            <a:r>
              <a:rPr lang="el-GR" sz="2400" b="1" dirty="0" err="1" smtClean="0">
                <a:solidFill>
                  <a:srgbClr val="FFC000"/>
                </a:solidFill>
                <a:latin typeface="Baskerville Old Face" pitchFamily="18" charset="0"/>
              </a:rPr>
              <a:t>θυρεοειδικής</a:t>
            </a:r>
            <a:r>
              <a:rPr lang="el-GR" sz="2400" b="1" dirty="0" smtClean="0">
                <a:solidFill>
                  <a:srgbClr val="FFC000"/>
                </a:solidFill>
                <a:latin typeface="Baskerville Old Face" pitchFamily="18" charset="0"/>
              </a:rPr>
              <a:t>  λειτουργίας</a:t>
            </a:r>
            <a:br>
              <a:rPr lang="el-GR" sz="2400" b="1" dirty="0" smtClean="0">
                <a:solidFill>
                  <a:srgbClr val="FFC000"/>
                </a:solidFill>
                <a:latin typeface="Baskerville Old Face" pitchFamily="18" charset="0"/>
              </a:rPr>
            </a:br>
            <a:r>
              <a:rPr lang="el-GR" sz="2400" b="1" dirty="0" smtClean="0">
                <a:solidFill>
                  <a:srgbClr val="FFC000"/>
                </a:solidFill>
                <a:latin typeface="Baskerville Old Face" pitchFamily="18" charset="0"/>
              </a:rPr>
              <a:t>πότε χρειάζεται ο κάθε </a:t>
            </a:r>
            <a:r>
              <a:rPr lang="el-GR" sz="2400" dirty="0" smtClean="0">
                <a:solidFill>
                  <a:srgbClr val="FFC000"/>
                </a:solidFill>
              </a:rPr>
              <a:t> </a:t>
            </a:r>
            <a:r>
              <a:rPr lang="el-GR" sz="2400" b="1" dirty="0" smtClean="0">
                <a:solidFill>
                  <a:srgbClr val="FFC000"/>
                </a:solidFill>
                <a:latin typeface="Baskerville Old Face" pitchFamily="18" charset="0"/>
              </a:rPr>
              <a:t>προσδιορισμός ??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9144000" cy="453072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l-GR" sz="2400" b="1" dirty="0" smtClean="0">
                <a:latin typeface="Baskerville Old Face" pitchFamily="18" charset="0"/>
              </a:rPr>
              <a:t>Ολική θυροξίνη </a:t>
            </a:r>
            <a:r>
              <a:rPr lang="el-GR" sz="2400" b="1" dirty="0" smtClean="0">
                <a:solidFill>
                  <a:srgbClr val="FFC000"/>
                </a:solidFill>
                <a:latin typeface="Baskerville Old Face" pitchFamily="18" charset="0"/>
              </a:rPr>
              <a:t>(Τ4)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l-GR" sz="2400" b="1" dirty="0" smtClean="0">
                <a:latin typeface="Baskerville Old Face" pitchFamily="18" charset="0"/>
              </a:rPr>
              <a:t>Ολική </a:t>
            </a:r>
            <a:r>
              <a:rPr lang="el-GR" sz="2400" b="1" dirty="0" err="1" smtClean="0">
                <a:latin typeface="Baskerville Old Face" pitchFamily="18" charset="0"/>
              </a:rPr>
              <a:t>τριιωδοθυρονίνη</a:t>
            </a:r>
            <a:r>
              <a:rPr lang="el-GR" sz="2400" b="1" dirty="0" smtClean="0">
                <a:latin typeface="Baskerville Old Face" pitchFamily="18" charset="0"/>
              </a:rPr>
              <a:t> </a:t>
            </a:r>
            <a:r>
              <a:rPr lang="el-GR" sz="2400" b="1" dirty="0" smtClean="0">
                <a:solidFill>
                  <a:srgbClr val="FFC000"/>
                </a:solidFill>
                <a:latin typeface="Baskerville Old Face" pitchFamily="18" charset="0"/>
              </a:rPr>
              <a:t>(Τ3)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l-GR" sz="2400" b="1" dirty="0" smtClean="0">
                <a:latin typeface="Baskerville Old Face" pitchFamily="18" charset="0"/>
              </a:rPr>
              <a:t>Τ</a:t>
            </a:r>
            <a:r>
              <a:rPr lang="en-US" sz="2400" b="1" dirty="0" smtClean="0">
                <a:latin typeface="Baskerville Old Face" pitchFamily="18" charset="0"/>
              </a:rPr>
              <a:t>SH</a:t>
            </a:r>
            <a:endParaRPr lang="el-GR" sz="2400" b="1" dirty="0" smtClean="0">
              <a:latin typeface="Baskerville Old Face" pitchFamily="18" charset="0"/>
            </a:endParaRP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l-GR" sz="2400" b="1" dirty="0" smtClean="0">
                <a:latin typeface="Baskerville Old Face" pitchFamily="18" charset="0"/>
              </a:rPr>
              <a:t>Αντισώματα </a:t>
            </a:r>
            <a:r>
              <a:rPr lang="el-GR" sz="2400" b="1" dirty="0" err="1" smtClean="0">
                <a:latin typeface="Baskerville Old Face" pitchFamily="18" charset="0"/>
              </a:rPr>
              <a:t>θυρεοειδικά</a:t>
            </a:r>
            <a:r>
              <a:rPr lang="el-GR" sz="2400" b="1" dirty="0" smtClean="0">
                <a:latin typeface="Baskerville Old Face" pitchFamily="18" charset="0"/>
              </a:rPr>
              <a:t> (</a:t>
            </a:r>
            <a:r>
              <a:rPr lang="en-US" sz="2400" b="1" dirty="0" smtClean="0">
                <a:latin typeface="Baskerville Old Face" pitchFamily="18" charset="0"/>
              </a:rPr>
              <a:t>thyroid peroxidase-TSHR—ANTI –TG)</a:t>
            </a:r>
            <a:endParaRPr lang="el-GR" sz="2400" b="1" dirty="0" smtClean="0">
              <a:latin typeface="Baskerville Old Face" pitchFamily="18" charset="0"/>
            </a:endParaRP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l-GR" sz="2400" b="1" dirty="0" smtClean="0">
                <a:latin typeface="Baskerville Old Face" pitchFamily="18" charset="0"/>
              </a:rPr>
              <a:t>Ελ.Τ3 </a:t>
            </a:r>
            <a:r>
              <a:rPr lang="en-US" sz="2400" b="1" dirty="0" smtClean="0">
                <a:solidFill>
                  <a:srgbClr val="FFC000"/>
                </a:solidFill>
                <a:latin typeface="Baskerville Old Face" pitchFamily="18" charset="0"/>
              </a:rPr>
              <a:t>(FT3)</a:t>
            </a:r>
            <a:endParaRPr lang="el-GR" sz="2400" b="1" dirty="0" smtClean="0">
              <a:solidFill>
                <a:srgbClr val="FFC000"/>
              </a:solidFill>
              <a:latin typeface="Baskerville Old Face" pitchFamily="18" charset="0"/>
            </a:endParaRP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l-GR" sz="2400" b="1" dirty="0" smtClean="0">
                <a:latin typeface="Baskerville Old Face" pitchFamily="18" charset="0"/>
              </a:rPr>
              <a:t>Ελ.Τ4 </a:t>
            </a:r>
            <a:r>
              <a:rPr lang="el-GR" sz="2400" b="1" dirty="0" smtClean="0">
                <a:solidFill>
                  <a:srgbClr val="FFC000"/>
                </a:solidFill>
                <a:latin typeface="Baskerville Old Face" pitchFamily="18" charset="0"/>
              </a:rPr>
              <a:t>(</a:t>
            </a:r>
            <a:r>
              <a:rPr lang="en-US" sz="2400" b="1" dirty="0" smtClean="0">
                <a:solidFill>
                  <a:srgbClr val="FFC000"/>
                </a:solidFill>
                <a:latin typeface="Baskerville Old Face" pitchFamily="18" charset="0"/>
              </a:rPr>
              <a:t>FT4)</a:t>
            </a:r>
            <a:endParaRPr lang="el-GR" sz="2400" b="1" dirty="0" smtClean="0">
              <a:solidFill>
                <a:srgbClr val="FFC000"/>
              </a:solidFill>
              <a:latin typeface="Baskerville Old Face" pitchFamily="18" charset="0"/>
            </a:endParaRP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l-GR" sz="2400" b="1" dirty="0" err="1" smtClean="0">
                <a:latin typeface="Baskerville Old Face" pitchFamily="18" charset="0"/>
              </a:rPr>
              <a:t>Καλσιτονίνη</a:t>
            </a:r>
            <a:endParaRPr lang="el-GR" sz="2400" b="1" dirty="0" smtClean="0">
              <a:latin typeface="Baskerville Old Face" pitchFamily="18" charset="0"/>
            </a:endParaRP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l-GR" sz="2400" b="1" dirty="0" err="1" smtClean="0">
                <a:latin typeface="Baskerville Old Face" pitchFamily="18" charset="0"/>
              </a:rPr>
              <a:t>Θυρεοσφαιρίνη</a:t>
            </a:r>
            <a:r>
              <a:rPr lang="en-US" sz="2400" b="1" dirty="0" smtClean="0">
                <a:latin typeface="Baskerville Old Face" pitchFamily="18" charset="0"/>
              </a:rPr>
              <a:t> </a:t>
            </a:r>
            <a:r>
              <a:rPr lang="en-US" sz="2400" b="1" dirty="0" smtClean="0">
                <a:solidFill>
                  <a:srgbClr val="FFC000"/>
                </a:solidFill>
                <a:latin typeface="Baskerville Old Face" pitchFamily="18" charset="0"/>
              </a:rPr>
              <a:t>(TG)</a:t>
            </a:r>
            <a:endParaRPr lang="el-GR" sz="2400" b="1" dirty="0" smtClean="0">
              <a:solidFill>
                <a:srgbClr val="FFC000"/>
              </a:solidFill>
              <a:latin typeface="Baskerville Old Face" pitchFamily="18" charset="0"/>
            </a:endParaRP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l-GR" sz="2400" b="1" dirty="0" smtClean="0">
                <a:latin typeface="Baskerville Old Face" pitchFamily="18" charset="0"/>
              </a:rPr>
              <a:t>ΤΒ</a:t>
            </a:r>
            <a:r>
              <a:rPr lang="en-US" sz="2400" b="1" dirty="0" smtClean="0">
                <a:latin typeface="Baskerville Old Face" pitchFamily="18" charset="0"/>
              </a:rPr>
              <a:t>G</a:t>
            </a:r>
            <a:endParaRPr lang="el-GR" sz="2400" b="1" dirty="0" smtClean="0">
              <a:latin typeface="Baskerville Old Face" pitchFamily="18" charset="0"/>
            </a:endParaRP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TRH test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  <a:defRPr/>
            </a:pPr>
            <a:endParaRPr lang="el-GR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4000" b="1" dirty="0" smtClean="0">
                <a:solidFill>
                  <a:srgbClr val="FFC000"/>
                </a:solidFill>
                <a:latin typeface="Baskerville Old Face" pitchFamily="18" charset="0"/>
              </a:rPr>
              <a:t>Προσοχή</a:t>
            </a:r>
          </a:p>
        </p:txBody>
      </p:sp>
      <p:pic>
        <p:nvPicPr>
          <p:cNvPr id="2529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268413"/>
            <a:ext cx="8569325" cy="5473700"/>
          </a:xfr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23925"/>
            <a:ext cx="9144000" cy="5934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9866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342900"/>
          </a:xfrm>
        </p:spPr>
        <p:txBody>
          <a:bodyPr/>
          <a:lstStyle/>
          <a:p>
            <a:pPr eaLnBrk="1" hangingPunct="1">
              <a:defRPr/>
            </a:pPr>
            <a:r>
              <a:rPr lang="el-GR" sz="2400" b="1" dirty="0" smtClean="0">
                <a:solidFill>
                  <a:srgbClr val="FFC000"/>
                </a:solidFill>
                <a:latin typeface="Baskerville Old Face" pitchFamily="18" charset="0"/>
              </a:rPr>
              <a:t>Δοκιμασία </a:t>
            </a:r>
            <a:r>
              <a:rPr lang="en-US" sz="2400" b="1" dirty="0" smtClean="0">
                <a:solidFill>
                  <a:srgbClr val="FFC000"/>
                </a:solidFill>
                <a:latin typeface="Baskerville Old Face" pitchFamily="18" charset="0"/>
              </a:rPr>
              <a:t>TRH</a:t>
            </a:r>
            <a:endParaRPr lang="el-GR" sz="2400" b="1" dirty="0" smtClean="0">
              <a:solidFill>
                <a:srgbClr val="FFC000"/>
              </a:solidFill>
              <a:latin typeface="Baskerville Old Face" pitchFamily="18" charset="0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Text Box 5"/>
          <p:cNvSpPr txBox="1">
            <a:spLocks noChangeArrowheads="1"/>
          </p:cNvSpPr>
          <p:nvPr/>
        </p:nvSpPr>
        <p:spPr bwMode="auto">
          <a:xfrm>
            <a:off x="0" y="0"/>
            <a:ext cx="33480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l-GR" altLang="el-GR" b="1">
                <a:solidFill>
                  <a:srgbClr val="FFC000"/>
                </a:solidFill>
                <a:latin typeface="Baskerville Old Face" pitchFamily="18" charset="0"/>
              </a:rPr>
              <a:t>ΥΠΟΛΕΙΤΟΥΡΓΙΑ</a:t>
            </a:r>
          </a:p>
        </p:txBody>
      </p:sp>
      <p:sp>
        <p:nvSpPr>
          <p:cNvPr id="256003" name="Text Box 9"/>
          <p:cNvSpPr txBox="1">
            <a:spLocks noChangeArrowheads="1"/>
          </p:cNvSpPr>
          <p:nvPr/>
        </p:nvSpPr>
        <p:spPr bwMode="auto">
          <a:xfrm>
            <a:off x="323850" y="404813"/>
            <a:ext cx="2879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l-GR" altLang="el-GR" sz="2400">
              <a:solidFill>
                <a:srgbClr val="FFFF00"/>
              </a:solidFill>
            </a:endParaRPr>
          </a:p>
        </p:txBody>
      </p:sp>
      <p:sp>
        <p:nvSpPr>
          <p:cNvPr id="142340" name="AutoShape 7"/>
          <p:cNvSpPr>
            <a:spLocks noChangeArrowheads="1"/>
          </p:cNvSpPr>
          <p:nvPr/>
        </p:nvSpPr>
        <p:spPr bwMode="auto">
          <a:xfrm>
            <a:off x="-1044575" y="1844675"/>
            <a:ext cx="5832475" cy="3040063"/>
          </a:xfrm>
          <a:prstGeom prst="downArrow">
            <a:avLst>
              <a:gd name="adj1" fmla="val 50000"/>
              <a:gd name="adj2" fmla="val 25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l-GR" altLang="el-GR" sz="2400" dirty="0" smtClean="0">
                <a:solidFill>
                  <a:schemeClr val="tx1">
                    <a:lumMod val="95000"/>
                  </a:schemeClr>
                </a:solidFill>
                <a:latin typeface="Baskerville Old Face" panose="02020602080505020303" pitchFamily="18" charset="0"/>
              </a:rPr>
              <a:t>Τ3 </a:t>
            </a:r>
            <a:r>
              <a:rPr lang="el-GR" altLang="el-GR" sz="24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                      </a:t>
            </a:r>
            <a:r>
              <a:rPr lang="el-GR" altLang="el-GR" sz="2400" dirty="0" err="1" smtClean="0">
                <a:solidFill>
                  <a:schemeClr val="tx1">
                    <a:lumMod val="95000"/>
                  </a:schemeClr>
                </a:solidFill>
                <a:latin typeface="Baskerville Old Face" panose="02020602080505020303" pitchFamily="18" charset="0"/>
              </a:rPr>
              <a:t>Τ3</a:t>
            </a:r>
            <a:endParaRPr lang="en-US" altLang="el-GR" sz="2400" dirty="0" smtClean="0">
              <a:solidFill>
                <a:schemeClr val="tx1">
                  <a:lumMod val="95000"/>
                </a:schemeClr>
              </a:solidFill>
              <a:latin typeface="Baskerville Old Face" panose="02020602080505020303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endParaRPr lang="el-GR" altLang="el-GR" sz="2400" dirty="0" smtClean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l-GR" altLang="el-GR" sz="2400" dirty="0" smtClean="0">
                <a:solidFill>
                  <a:schemeClr val="tx1">
                    <a:lumMod val="95000"/>
                  </a:schemeClr>
                </a:solidFill>
                <a:latin typeface="Baskerville Old Face" panose="02020602080505020303" pitchFamily="18" charset="0"/>
              </a:rPr>
              <a:t>Τ4  </a:t>
            </a:r>
            <a:r>
              <a:rPr lang="el-GR" altLang="el-GR" sz="24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                     </a:t>
            </a:r>
            <a:r>
              <a:rPr lang="el-GR" altLang="el-GR" sz="2400" dirty="0" err="1" smtClean="0">
                <a:solidFill>
                  <a:schemeClr val="tx1">
                    <a:lumMod val="95000"/>
                  </a:schemeClr>
                </a:solidFill>
                <a:latin typeface="Baskerville Old Face" panose="02020602080505020303" pitchFamily="18" charset="0"/>
              </a:rPr>
              <a:t>Τ4</a:t>
            </a:r>
            <a:endParaRPr lang="en-US" altLang="el-GR" sz="2400" dirty="0" smtClean="0">
              <a:solidFill>
                <a:schemeClr val="tx1">
                  <a:lumMod val="95000"/>
                </a:schemeClr>
              </a:solidFill>
              <a:latin typeface="Baskerville Old Face" panose="02020602080505020303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endParaRPr lang="el-GR" altLang="el-GR" sz="2400" dirty="0" smtClean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el-GR" sz="2400" dirty="0" smtClean="0">
                <a:solidFill>
                  <a:schemeClr val="tx1">
                    <a:lumMod val="95000"/>
                  </a:schemeClr>
                </a:solidFill>
                <a:latin typeface="Baskerville Old Face" panose="02020602080505020303" pitchFamily="18" charset="0"/>
              </a:rPr>
              <a:t>TSH</a:t>
            </a:r>
            <a:r>
              <a:rPr lang="el-GR" altLang="el-GR" sz="24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                   </a:t>
            </a:r>
            <a:r>
              <a:rPr lang="en-US" altLang="el-GR" sz="2400" dirty="0" smtClean="0">
                <a:solidFill>
                  <a:schemeClr val="tx1">
                    <a:lumMod val="95000"/>
                  </a:schemeClr>
                </a:solidFill>
                <a:latin typeface="Baskerville Old Face" panose="02020602080505020303" pitchFamily="18" charset="0"/>
              </a:rPr>
              <a:t>TSH</a:t>
            </a:r>
            <a:r>
              <a:rPr lang="el-GR" altLang="el-GR" sz="2400" dirty="0" smtClean="0">
                <a:solidFill>
                  <a:schemeClr val="tx1">
                    <a:lumMod val="9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l-GR" altLang="el-GR" sz="24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 </a:t>
            </a:r>
          </a:p>
        </p:txBody>
      </p:sp>
      <p:sp>
        <p:nvSpPr>
          <p:cNvPr id="256005" name="Text Box 14"/>
          <p:cNvSpPr txBox="1">
            <a:spLocks noChangeArrowheads="1"/>
          </p:cNvSpPr>
          <p:nvPr/>
        </p:nvSpPr>
        <p:spPr bwMode="auto">
          <a:xfrm>
            <a:off x="5399088" y="0"/>
            <a:ext cx="37449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l-GR" altLang="el-GR" b="1">
                <a:solidFill>
                  <a:srgbClr val="FFC000"/>
                </a:solidFill>
                <a:latin typeface="Baskerville Old Face" pitchFamily="18" charset="0"/>
              </a:rPr>
              <a:t>ΥΠΕΡΛΕΙΤΟΥΡΓΙΑ</a:t>
            </a:r>
          </a:p>
        </p:txBody>
      </p:sp>
      <p:sp>
        <p:nvSpPr>
          <p:cNvPr id="74769" name="Text Box 17"/>
          <p:cNvSpPr txBox="1">
            <a:spLocks noChangeArrowheads="1"/>
          </p:cNvSpPr>
          <p:nvPr/>
        </p:nvSpPr>
        <p:spPr bwMode="auto">
          <a:xfrm>
            <a:off x="4752975" y="650875"/>
            <a:ext cx="44275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l-GR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</a:rPr>
              <a:t>Πρωτοπαθής             Δευτεροπαθής</a:t>
            </a:r>
            <a:endParaRPr lang="el-GR" sz="1800" b="1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askerville Old Face" pitchFamily="18" charset="0"/>
            </a:endParaRPr>
          </a:p>
        </p:txBody>
      </p:sp>
      <p:sp>
        <p:nvSpPr>
          <p:cNvPr id="142343" name="Text Box 19"/>
          <p:cNvSpPr txBox="1">
            <a:spLocks noChangeArrowheads="1"/>
          </p:cNvSpPr>
          <p:nvPr/>
        </p:nvSpPr>
        <p:spPr bwMode="auto">
          <a:xfrm>
            <a:off x="5076825" y="1844675"/>
            <a:ext cx="381635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l-GR" altLang="el-GR" sz="24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</a:rPr>
              <a:t>Τ3</a:t>
            </a:r>
            <a:r>
              <a:rPr lang="en-US" altLang="el-GR" sz="24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l-GR" sz="2400" dirty="0" smtClean="0">
                <a:solidFill>
                  <a:srgbClr val="FFFF00"/>
                </a:solidFill>
                <a:latin typeface="Arial" panose="020B0604020202020204" pitchFamily="34" charset="0"/>
              </a:rPr>
              <a:t>                       </a:t>
            </a:r>
            <a:r>
              <a:rPr lang="en-US" altLang="el-GR" sz="24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</a:rPr>
              <a:t>T3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endParaRPr lang="el-GR" altLang="el-GR" sz="2400" dirty="0" smtClean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l-GR" altLang="el-GR" sz="24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</a:rPr>
              <a:t>Τ4</a:t>
            </a:r>
            <a:r>
              <a:rPr lang="en-US" altLang="el-GR" sz="24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</a:rPr>
              <a:t>   </a:t>
            </a:r>
            <a:r>
              <a:rPr lang="en-US" altLang="el-GR" sz="2400" dirty="0" smtClean="0">
                <a:solidFill>
                  <a:srgbClr val="FFFF00"/>
                </a:solidFill>
                <a:latin typeface="Arial" panose="020B0604020202020204" pitchFamily="34" charset="0"/>
              </a:rPr>
              <a:t>                      </a:t>
            </a:r>
            <a:r>
              <a:rPr lang="en-US" altLang="el-GR" sz="24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</a:rPr>
              <a:t>T4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endParaRPr lang="el-GR" altLang="el-GR" sz="2400" dirty="0" smtClean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l-GR" altLang="el-GR" sz="24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</a:rPr>
              <a:t>Τ</a:t>
            </a:r>
            <a:r>
              <a:rPr lang="en-US" altLang="el-GR" sz="24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</a:rPr>
              <a:t>SH                      TSH</a:t>
            </a:r>
            <a:endParaRPr lang="el-GR" altLang="el-GR" sz="2400" dirty="0" smtClean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56008" name="Text Box 23"/>
          <p:cNvSpPr txBox="1">
            <a:spLocks noChangeArrowheads="1"/>
          </p:cNvSpPr>
          <p:nvPr/>
        </p:nvSpPr>
        <p:spPr bwMode="auto">
          <a:xfrm>
            <a:off x="4356100" y="2135188"/>
            <a:ext cx="4032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l-GR" altLang="el-GR" sz="1800"/>
          </a:p>
        </p:txBody>
      </p:sp>
      <p:sp>
        <p:nvSpPr>
          <p:cNvPr id="74778" name="Text Box 26"/>
          <p:cNvSpPr txBox="1">
            <a:spLocks noChangeArrowheads="1"/>
          </p:cNvSpPr>
          <p:nvPr/>
        </p:nvSpPr>
        <p:spPr bwMode="auto">
          <a:xfrm>
            <a:off x="0" y="620713"/>
            <a:ext cx="4500563" cy="338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5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el-GR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</a:rPr>
              <a:t>Πρωτοπαθής</a:t>
            </a:r>
            <a:r>
              <a:rPr lang="el-GR" sz="16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</a:t>
            </a:r>
            <a:r>
              <a:rPr lang="el-GR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</a:rPr>
              <a:t>Δευτεροπαθής</a:t>
            </a:r>
            <a:endParaRPr lang="el-GR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askerville Old Face" pitchFamily="18" charset="0"/>
            </a:endParaRPr>
          </a:p>
        </p:txBody>
      </p:sp>
      <p:sp>
        <p:nvSpPr>
          <p:cNvPr id="74781" name="Text Box 29"/>
          <p:cNvSpPr txBox="1">
            <a:spLocks noChangeArrowheads="1"/>
          </p:cNvSpPr>
          <p:nvPr/>
        </p:nvSpPr>
        <p:spPr bwMode="auto">
          <a:xfrm>
            <a:off x="3867150" y="2133600"/>
            <a:ext cx="488950" cy="2879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 marL="342900" indent="-342900" eaLnBrk="1" hangingPunct="1">
              <a:spcBef>
                <a:spcPct val="5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/>
            </a:pPr>
            <a:endParaRPr lang="el-GR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4790" name="Rectangle 38"/>
          <p:cNvSpPr>
            <a:spLocks noChangeArrowheads="1"/>
          </p:cNvSpPr>
          <p:nvPr/>
        </p:nvSpPr>
        <p:spPr bwMode="auto">
          <a:xfrm>
            <a:off x="107950" y="549275"/>
            <a:ext cx="1871663" cy="54006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793" name="Rectangle 41"/>
          <p:cNvSpPr>
            <a:spLocks noChangeArrowheads="1"/>
          </p:cNvSpPr>
          <p:nvPr/>
        </p:nvSpPr>
        <p:spPr bwMode="auto">
          <a:xfrm>
            <a:off x="2051050" y="549275"/>
            <a:ext cx="2305050" cy="54006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794" name="AutoShape 42"/>
          <p:cNvSpPr>
            <a:spLocks noChangeArrowheads="1"/>
          </p:cNvSpPr>
          <p:nvPr/>
        </p:nvSpPr>
        <p:spPr bwMode="auto">
          <a:xfrm>
            <a:off x="1330325" y="1989138"/>
            <a:ext cx="71438" cy="360362"/>
          </a:xfrm>
          <a:prstGeom prst="downArrow">
            <a:avLst>
              <a:gd name="adj1" fmla="val 50000"/>
              <a:gd name="adj2" fmla="val 31181"/>
            </a:avLst>
          </a:prstGeom>
          <a:solidFill>
            <a:srgbClr val="FFC000"/>
          </a:solidFill>
          <a:ln w="9525" algn="ctr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795" name="AutoShape 43"/>
          <p:cNvSpPr>
            <a:spLocks noChangeArrowheads="1"/>
          </p:cNvSpPr>
          <p:nvPr/>
        </p:nvSpPr>
        <p:spPr bwMode="auto">
          <a:xfrm>
            <a:off x="1489075" y="2913063"/>
            <a:ext cx="44450" cy="360362"/>
          </a:xfrm>
          <a:prstGeom prst="downArrow">
            <a:avLst>
              <a:gd name="adj1" fmla="val 50000"/>
              <a:gd name="adj2" fmla="val 31181"/>
            </a:avLst>
          </a:prstGeom>
          <a:solidFill>
            <a:srgbClr val="FFC000"/>
          </a:solidFill>
          <a:ln w="9525" algn="ctr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796" name="AutoShape 44"/>
          <p:cNvSpPr>
            <a:spLocks noChangeArrowheads="1"/>
          </p:cNvSpPr>
          <p:nvPr/>
        </p:nvSpPr>
        <p:spPr bwMode="auto">
          <a:xfrm>
            <a:off x="1258888" y="4005263"/>
            <a:ext cx="433387" cy="431800"/>
          </a:xfrm>
          <a:prstGeom prst="upArrow">
            <a:avLst>
              <a:gd name="adj1" fmla="val 50000"/>
              <a:gd name="adj2" fmla="val 25000"/>
            </a:avLst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797" name="AutoShape 45"/>
          <p:cNvSpPr>
            <a:spLocks noChangeArrowheads="1"/>
          </p:cNvSpPr>
          <p:nvPr/>
        </p:nvSpPr>
        <p:spPr bwMode="auto">
          <a:xfrm>
            <a:off x="1403350" y="4076700"/>
            <a:ext cx="46038" cy="431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 algn="ctr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798" name="AutoShape 46"/>
          <p:cNvSpPr>
            <a:spLocks noChangeArrowheads="1"/>
          </p:cNvSpPr>
          <p:nvPr/>
        </p:nvSpPr>
        <p:spPr bwMode="auto">
          <a:xfrm flipH="1">
            <a:off x="3230563" y="1844675"/>
            <a:ext cx="46037" cy="431800"/>
          </a:xfrm>
          <a:prstGeom prst="downArrow">
            <a:avLst>
              <a:gd name="adj1" fmla="val 50000"/>
              <a:gd name="adj2" fmla="val 30088"/>
            </a:avLst>
          </a:prstGeom>
          <a:solidFill>
            <a:srgbClr val="FFC000"/>
          </a:solidFill>
          <a:ln w="9525" algn="ctr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799" name="AutoShape 47"/>
          <p:cNvSpPr>
            <a:spLocks noChangeArrowheads="1"/>
          </p:cNvSpPr>
          <p:nvPr/>
        </p:nvSpPr>
        <p:spPr bwMode="auto">
          <a:xfrm>
            <a:off x="3492500" y="2924175"/>
            <a:ext cx="71438" cy="433388"/>
          </a:xfrm>
          <a:prstGeom prst="downArrow">
            <a:avLst>
              <a:gd name="adj1" fmla="val 50000"/>
              <a:gd name="adj2" fmla="val 37707"/>
            </a:avLst>
          </a:prstGeom>
          <a:solidFill>
            <a:srgbClr val="FFC000"/>
          </a:solidFill>
          <a:ln w="9525" algn="ctr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800" name="AutoShape 48"/>
          <p:cNvSpPr>
            <a:spLocks noChangeArrowheads="1"/>
          </p:cNvSpPr>
          <p:nvPr/>
        </p:nvSpPr>
        <p:spPr bwMode="auto">
          <a:xfrm>
            <a:off x="3563938" y="4076700"/>
            <a:ext cx="87312" cy="576263"/>
          </a:xfrm>
          <a:prstGeom prst="downArrow">
            <a:avLst>
              <a:gd name="adj1" fmla="val 50000"/>
              <a:gd name="adj2" fmla="val 39978"/>
            </a:avLst>
          </a:prstGeom>
          <a:solidFill>
            <a:srgbClr val="A50021"/>
          </a:solidFill>
          <a:ln w="9525" algn="ctr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801" name="Rectangle 49"/>
          <p:cNvSpPr>
            <a:spLocks noChangeArrowheads="1"/>
          </p:cNvSpPr>
          <p:nvPr/>
        </p:nvSpPr>
        <p:spPr bwMode="auto">
          <a:xfrm>
            <a:off x="4572000" y="549275"/>
            <a:ext cx="2016125" cy="54006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802" name="AutoShape 50"/>
          <p:cNvSpPr>
            <a:spLocks noChangeArrowheads="1"/>
          </p:cNvSpPr>
          <p:nvPr/>
        </p:nvSpPr>
        <p:spPr bwMode="auto">
          <a:xfrm>
            <a:off x="6156325" y="1773238"/>
            <a:ext cx="46038" cy="431800"/>
          </a:xfrm>
          <a:prstGeom prst="upArrow">
            <a:avLst>
              <a:gd name="adj1" fmla="val 50000"/>
              <a:gd name="adj2" fmla="val 37569"/>
            </a:avLst>
          </a:prstGeom>
          <a:solidFill>
            <a:srgbClr val="FFC000"/>
          </a:solidFill>
          <a:ln w="9525" algn="ctr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803" name="AutoShape 51"/>
          <p:cNvSpPr>
            <a:spLocks noChangeArrowheads="1"/>
          </p:cNvSpPr>
          <p:nvPr/>
        </p:nvSpPr>
        <p:spPr bwMode="auto">
          <a:xfrm>
            <a:off x="6156325" y="2852738"/>
            <a:ext cx="46038" cy="504825"/>
          </a:xfrm>
          <a:prstGeom prst="upArrow">
            <a:avLst>
              <a:gd name="adj1" fmla="val 50000"/>
              <a:gd name="adj2" fmla="val 35022"/>
            </a:avLst>
          </a:prstGeom>
          <a:solidFill>
            <a:srgbClr val="FFC000"/>
          </a:solidFill>
          <a:ln w="9525" algn="ctr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804" name="AutoShape 52"/>
          <p:cNvSpPr>
            <a:spLocks noChangeArrowheads="1"/>
          </p:cNvSpPr>
          <p:nvPr/>
        </p:nvSpPr>
        <p:spPr bwMode="auto">
          <a:xfrm>
            <a:off x="6084888" y="4076700"/>
            <a:ext cx="71437" cy="504825"/>
          </a:xfrm>
          <a:prstGeom prst="downArrow">
            <a:avLst>
              <a:gd name="adj1" fmla="val 50000"/>
              <a:gd name="adj2" fmla="val 35177"/>
            </a:avLst>
          </a:prstGeom>
          <a:solidFill>
            <a:srgbClr val="FFC000"/>
          </a:solidFill>
          <a:ln w="9525" algn="ctr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805" name="Rectangle 53"/>
          <p:cNvSpPr>
            <a:spLocks noChangeArrowheads="1"/>
          </p:cNvSpPr>
          <p:nvPr/>
        </p:nvSpPr>
        <p:spPr bwMode="auto">
          <a:xfrm>
            <a:off x="6657975" y="542925"/>
            <a:ext cx="2339975" cy="5400675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806" name="AutoShape 54"/>
          <p:cNvSpPr>
            <a:spLocks noChangeArrowheads="1"/>
          </p:cNvSpPr>
          <p:nvPr/>
        </p:nvSpPr>
        <p:spPr bwMode="auto">
          <a:xfrm>
            <a:off x="8459788" y="1773238"/>
            <a:ext cx="46037" cy="431800"/>
          </a:xfrm>
          <a:prstGeom prst="upArrow">
            <a:avLst>
              <a:gd name="adj1" fmla="val 50000"/>
              <a:gd name="adj2" fmla="val 37363"/>
            </a:avLst>
          </a:prstGeom>
          <a:solidFill>
            <a:srgbClr val="FFC000"/>
          </a:solidFill>
          <a:ln w="9525" algn="ctr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807" name="AutoShape 55"/>
          <p:cNvSpPr>
            <a:spLocks noChangeArrowheads="1"/>
          </p:cNvSpPr>
          <p:nvPr/>
        </p:nvSpPr>
        <p:spPr bwMode="auto">
          <a:xfrm>
            <a:off x="8469313" y="3027363"/>
            <a:ext cx="44450" cy="433387"/>
          </a:xfrm>
          <a:prstGeom prst="upArrow">
            <a:avLst>
              <a:gd name="adj1" fmla="val 50000"/>
              <a:gd name="adj2" fmla="val 37500"/>
            </a:avLst>
          </a:prstGeom>
          <a:solidFill>
            <a:srgbClr val="FFC000"/>
          </a:solidFill>
          <a:ln w="9525" algn="ctr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808" name="AutoShape 56"/>
          <p:cNvSpPr>
            <a:spLocks noChangeArrowheads="1"/>
          </p:cNvSpPr>
          <p:nvPr/>
        </p:nvSpPr>
        <p:spPr bwMode="auto">
          <a:xfrm>
            <a:off x="8604250" y="4005263"/>
            <a:ext cx="71438" cy="576262"/>
          </a:xfrm>
          <a:prstGeom prst="upArrow">
            <a:avLst>
              <a:gd name="adj1" fmla="val 50000"/>
              <a:gd name="adj2" fmla="val 39978"/>
            </a:avLst>
          </a:prstGeom>
          <a:solidFill>
            <a:srgbClr val="A50021"/>
          </a:solidFill>
          <a:ln w="9525" algn="ctr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5" name="AutoShape 5"/>
          <p:cNvSpPr>
            <a:spLocks noChangeArrowheads="1"/>
          </p:cNvSpPr>
          <p:nvPr/>
        </p:nvSpPr>
        <p:spPr bwMode="auto">
          <a:xfrm>
            <a:off x="179388" y="1700213"/>
            <a:ext cx="720725" cy="144462"/>
          </a:xfrm>
          <a:prstGeom prst="rightArrow">
            <a:avLst>
              <a:gd name="adj1" fmla="val 50000"/>
              <a:gd name="adj2" fmla="val 124726"/>
            </a:avLst>
          </a:prstGeom>
          <a:solidFill>
            <a:srgbClr val="A50021"/>
          </a:solidFill>
          <a:ln w="9525" algn="ctr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6806" name="AutoShape 6"/>
          <p:cNvSpPr>
            <a:spLocks noChangeArrowheads="1"/>
          </p:cNvSpPr>
          <p:nvPr/>
        </p:nvSpPr>
        <p:spPr bwMode="auto">
          <a:xfrm>
            <a:off x="179388" y="2420938"/>
            <a:ext cx="720725" cy="144462"/>
          </a:xfrm>
          <a:prstGeom prst="rightArrow">
            <a:avLst>
              <a:gd name="adj1" fmla="val 50000"/>
              <a:gd name="adj2" fmla="val 124726"/>
            </a:avLst>
          </a:prstGeom>
          <a:solidFill>
            <a:srgbClr val="A50021"/>
          </a:solidFill>
          <a:ln w="9525" algn="ctr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6807" name="AutoShape 7"/>
          <p:cNvSpPr>
            <a:spLocks noChangeArrowheads="1"/>
          </p:cNvSpPr>
          <p:nvPr/>
        </p:nvSpPr>
        <p:spPr bwMode="auto">
          <a:xfrm>
            <a:off x="179388" y="3357563"/>
            <a:ext cx="647700" cy="144462"/>
          </a:xfrm>
          <a:prstGeom prst="rightArrow">
            <a:avLst>
              <a:gd name="adj1" fmla="val 50000"/>
              <a:gd name="adj2" fmla="val 112088"/>
            </a:avLst>
          </a:prstGeom>
          <a:solidFill>
            <a:srgbClr val="A50021"/>
          </a:solidFill>
          <a:ln w="9525" algn="ctr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611188" y="404813"/>
            <a:ext cx="8137525" cy="503237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6809" name="Rectangle 9"/>
          <p:cNvSpPr>
            <a:spLocks noChangeArrowheads="1"/>
          </p:cNvSpPr>
          <p:nvPr/>
        </p:nvSpPr>
        <p:spPr bwMode="auto">
          <a:xfrm>
            <a:off x="395288" y="0"/>
            <a:ext cx="8497887" cy="90805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/>
            </a:pPr>
            <a:r>
              <a:rPr lang="el-GR" sz="32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skerville Old Face" pitchFamily="18" charset="0"/>
              </a:rPr>
              <a:t>Αίτια</a:t>
            </a:r>
            <a:r>
              <a:rPr lang="el-GR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l-GR" sz="32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skerville Old Face" pitchFamily="18" charset="0"/>
              </a:rPr>
              <a:t>υποθυρεοειδισμού</a:t>
            </a:r>
          </a:p>
        </p:txBody>
      </p:sp>
      <p:sp>
        <p:nvSpPr>
          <p:cNvPr id="76810" name="Rectangle 10"/>
          <p:cNvSpPr>
            <a:spLocks noChangeArrowheads="1"/>
          </p:cNvSpPr>
          <p:nvPr/>
        </p:nvSpPr>
        <p:spPr bwMode="auto">
          <a:xfrm>
            <a:off x="4500563" y="981075"/>
            <a:ext cx="3743325" cy="3603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el-GR" sz="2800" b="1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</a:rPr>
              <a:t>πρωτοπαθής</a:t>
            </a:r>
          </a:p>
        </p:txBody>
      </p:sp>
      <p:sp>
        <p:nvSpPr>
          <p:cNvPr id="76811" name="Rectangle 11"/>
          <p:cNvSpPr>
            <a:spLocks noChangeArrowheads="1"/>
          </p:cNvSpPr>
          <p:nvPr/>
        </p:nvSpPr>
        <p:spPr bwMode="auto">
          <a:xfrm>
            <a:off x="4859338" y="4149725"/>
            <a:ext cx="3673475" cy="574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el-GR" sz="2800" b="1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</a:rPr>
              <a:t>δευτεροπαθής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4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655763"/>
          </a:xfrm>
        </p:spPr>
        <p:txBody>
          <a:bodyPr/>
          <a:lstStyle/>
          <a:p>
            <a:pPr eaLnBrk="1" hangingPunct="1">
              <a:defRPr/>
            </a:pPr>
            <a:r>
              <a:rPr lang="el-GR" sz="2800" b="1" dirty="0" smtClean="0">
                <a:solidFill>
                  <a:srgbClr val="FFC000"/>
                </a:solidFill>
                <a:latin typeface="Baskerville Old Face" pitchFamily="18" charset="0"/>
              </a:rPr>
              <a:t>Κλινική εικόνα υποθυρεοειδισμού</a:t>
            </a:r>
            <a:r>
              <a:rPr lang="el-GR" sz="2800" b="1" dirty="0" smtClean="0">
                <a:solidFill>
                  <a:srgbClr val="FFFF00"/>
                </a:solidFill>
                <a:latin typeface="Baskerville Old Face" pitchFamily="18" charset="0"/>
              </a:rPr>
              <a:t/>
            </a:r>
            <a:br>
              <a:rPr lang="el-GR" sz="2800" b="1" dirty="0" smtClean="0">
                <a:solidFill>
                  <a:srgbClr val="FFFF00"/>
                </a:solidFill>
                <a:latin typeface="Baskerville Old Face" pitchFamily="18" charset="0"/>
              </a:rPr>
            </a:br>
            <a:r>
              <a:rPr lang="el-GR" sz="2800" b="1" dirty="0" smtClean="0">
                <a:solidFill>
                  <a:srgbClr val="FFFF00"/>
                </a:solidFill>
                <a:latin typeface="Baskerville Old Face" pitchFamily="18" charset="0"/>
              </a:rPr>
              <a:t/>
            </a:r>
            <a:br>
              <a:rPr lang="el-GR" sz="2800" b="1" dirty="0" smtClean="0">
                <a:solidFill>
                  <a:srgbClr val="FFFF00"/>
                </a:solidFill>
                <a:latin typeface="Baskerville Old Face" pitchFamily="18" charset="0"/>
              </a:rPr>
            </a:br>
            <a:r>
              <a:rPr lang="el-GR" sz="2000" b="1" dirty="0" smtClean="0">
                <a:solidFill>
                  <a:schemeClr val="tx1">
                    <a:lumMod val="95000"/>
                  </a:schemeClr>
                </a:solidFill>
                <a:latin typeface="Baskerville Old Face" pitchFamily="18" charset="0"/>
              </a:rPr>
              <a:t>Η  βαρύτητα της κλινικής εικόνας εξαρτάται από το επίπεδο της </a:t>
            </a:r>
            <a:r>
              <a:rPr lang="el-GR" sz="2000" b="1" dirty="0" err="1" smtClean="0">
                <a:solidFill>
                  <a:schemeClr val="tx1">
                    <a:lumMod val="95000"/>
                  </a:schemeClr>
                </a:solidFill>
                <a:latin typeface="Baskerville Old Face" pitchFamily="18" charset="0"/>
              </a:rPr>
              <a:t>θυρεοειδικής</a:t>
            </a:r>
            <a:r>
              <a:rPr lang="el-GR" sz="2000" b="1" dirty="0" smtClean="0">
                <a:solidFill>
                  <a:schemeClr val="tx1">
                    <a:lumMod val="95000"/>
                  </a:schemeClr>
                </a:solidFill>
                <a:latin typeface="Baskerville Old Face" pitchFamily="18" charset="0"/>
              </a:rPr>
              <a:t> λειτουργίας</a:t>
            </a:r>
          </a:p>
        </p:txBody>
      </p:sp>
      <p:pic>
        <p:nvPicPr>
          <p:cNvPr id="25805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00250"/>
            <a:ext cx="9144000" cy="4857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268413"/>
            <a:ext cx="80645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875"/>
            <a:ext cx="9144000" cy="5445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96613" name="Rectangle 5"/>
          <p:cNvSpPr>
            <a:spLocks noChangeArrowheads="1"/>
          </p:cNvSpPr>
          <p:nvPr/>
        </p:nvSpPr>
        <p:spPr bwMode="auto">
          <a:xfrm>
            <a:off x="827088" y="0"/>
            <a:ext cx="7273925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defRPr/>
            </a:pPr>
            <a:r>
              <a:rPr lang="el-G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</a:rPr>
              <a:t>Κλινική εικόνα υποθυρεοειδισμού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88913"/>
            <a:ext cx="8229600" cy="863600"/>
          </a:xfrm>
        </p:spPr>
        <p:txBody>
          <a:bodyPr/>
          <a:lstStyle/>
          <a:p>
            <a:pPr eaLnBrk="1" hangingPunct="1">
              <a:defRPr/>
            </a:pPr>
            <a:r>
              <a:rPr lang="el-GR" sz="2800" b="1" dirty="0" smtClean="0">
                <a:solidFill>
                  <a:srgbClr val="FFC000"/>
                </a:solidFill>
                <a:latin typeface="Baskerville Old Face" pitchFamily="18" charset="0"/>
              </a:rPr>
              <a:t>ΘΕΡΑΠΕΙΑ   ΥΠΟΘΥΡΕΟΕΙΔΙΣΜΟΥ</a:t>
            </a: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68313" y="1412875"/>
            <a:ext cx="8280400" cy="5111750"/>
          </a:xfrm>
        </p:spPr>
        <p:txBody>
          <a:bodyPr/>
          <a:lstStyle/>
          <a:p>
            <a:pPr eaLnBrk="1" hangingPunct="1">
              <a:defRPr/>
            </a:pPr>
            <a:r>
              <a:rPr lang="el-GR" sz="2400" b="1" dirty="0" err="1" smtClean="0">
                <a:solidFill>
                  <a:srgbClr val="FFC000"/>
                </a:solidFill>
              </a:rPr>
              <a:t>Μυξοιδηματικό</a:t>
            </a:r>
            <a:r>
              <a:rPr lang="el-GR" sz="2400" b="1" dirty="0" smtClean="0">
                <a:solidFill>
                  <a:srgbClr val="FFC000"/>
                </a:solidFill>
              </a:rPr>
              <a:t> κώμα</a:t>
            </a:r>
            <a:r>
              <a:rPr lang="en-US" sz="2400" b="1" dirty="0" smtClean="0"/>
              <a:t>:</a:t>
            </a:r>
            <a:r>
              <a:rPr lang="el-GR" sz="2400" b="1" dirty="0" smtClean="0"/>
              <a:t> ΜΕΘ  γενική υποστήριξη </a:t>
            </a:r>
          </a:p>
          <a:p>
            <a:pPr eaLnBrk="1" hangingPunct="1">
              <a:defRPr/>
            </a:pPr>
            <a:r>
              <a:rPr lang="el-GR" sz="2400" b="1" dirty="0" smtClean="0"/>
              <a:t>θυροξίνη ( μεγάλες δόσεις ) 0.3-04 </a:t>
            </a:r>
            <a:r>
              <a:rPr lang="en-US" sz="2400" b="1" dirty="0" smtClean="0"/>
              <a:t>mg E.</a:t>
            </a:r>
            <a:r>
              <a:rPr lang="el-GR" sz="2400" b="1" dirty="0" smtClean="0"/>
              <a:t>Φ</a:t>
            </a:r>
            <a:r>
              <a:rPr lang="en-US" sz="2400" b="1" dirty="0" smtClean="0"/>
              <a:t>.</a:t>
            </a:r>
            <a:r>
              <a:rPr lang="el-GR" sz="2400" b="1" dirty="0" smtClean="0"/>
              <a:t>  Η με </a:t>
            </a:r>
            <a:r>
              <a:rPr lang="el-GR" sz="2400" b="1" dirty="0" err="1" smtClean="0"/>
              <a:t>ρινογαστρικό</a:t>
            </a:r>
            <a:r>
              <a:rPr lang="el-GR" sz="2400" b="1" dirty="0" smtClean="0"/>
              <a:t> καθετήρα και στη συνέχεια 0.1 </a:t>
            </a:r>
            <a:r>
              <a:rPr lang="en-US" sz="2400" b="1" dirty="0" smtClean="0"/>
              <a:t>mg</a:t>
            </a:r>
            <a:r>
              <a:rPr lang="el-GR" sz="2400" b="1" dirty="0" smtClean="0"/>
              <a:t> ημερησίως. </a:t>
            </a:r>
            <a:r>
              <a:rPr lang="el-GR" sz="2400" b="1" dirty="0" smtClean="0">
                <a:solidFill>
                  <a:srgbClr val="A50021"/>
                </a:solidFill>
              </a:rPr>
              <a:t>Η δόση αυτή είναι μεγάλη και μπορεί να είναι μοιραία για τον ασθενή.</a:t>
            </a:r>
          </a:p>
          <a:p>
            <a:pPr eaLnBrk="1" hangingPunct="1">
              <a:defRPr/>
            </a:pPr>
            <a:r>
              <a:rPr lang="el-GR" sz="2400" b="1" dirty="0" smtClean="0">
                <a:solidFill>
                  <a:srgbClr val="FFC000"/>
                </a:solidFill>
              </a:rPr>
              <a:t>Στον υποθυρεοειδισμό </a:t>
            </a:r>
            <a:r>
              <a:rPr lang="en-US" sz="2400" b="1" dirty="0" smtClean="0"/>
              <a:t>:</a:t>
            </a:r>
            <a:r>
              <a:rPr lang="el-GR" sz="2400" b="1" dirty="0" smtClean="0"/>
              <a:t> μικρή βαθμιαία αυξανόμενη δόση , άπαξ ημερησίως, προσαρμοσμένη στην ηλικία και σε </a:t>
            </a:r>
            <a:r>
              <a:rPr lang="el-GR" sz="2400" b="1" dirty="0" err="1" smtClean="0"/>
              <a:t>συνοδά</a:t>
            </a:r>
            <a:r>
              <a:rPr lang="el-GR" sz="2400" b="1" dirty="0" smtClean="0"/>
              <a:t> νοσήματα .</a:t>
            </a:r>
          </a:p>
          <a:p>
            <a:pPr eaLnBrk="1" hangingPunct="1">
              <a:defRPr/>
            </a:pPr>
            <a:r>
              <a:rPr lang="el-GR" sz="2400" b="1" dirty="0" smtClean="0">
                <a:solidFill>
                  <a:srgbClr val="FFC000"/>
                </a:solidFill>
              </a:rPr>
              <a:t>Προσοχή στην χορήγηση και </a:t>
            </a:r>
            <a:r>
              <a:rPr lang="el-GR" sz="2400" b="1" dirty="0" err="1" smtClean="0">
                <a:solidFill>
                  <a:srgbClr val="FFC000"/>
                </a:solidFill>
              </a:rPr>
              <a:t>συνχορήγηση</a:t>
            </a:r>
            <a:r>
              <a:rPr lang="el-GR" sz="2400" b="1" dirty="0" smtClean="0">
                <a:solidFill>
                  <a:srgbClr val="FFC000"/>
                </a:solidFill>
              </a:rPr>
              <a:t> άλλων φαρμάκων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19162"/>
          </a:xfrm>
        </p:spPr>
        <p:txBody>
          <a:bodyPr/>
          <a:lstStyle/>
          <a:p>
            <a:pPr eaLnBrk="1" hangingPunct="1">
              <a:defRPr/>
            </a:pPr>
            <a:r>
              <a:rPr lang="el-GR" sz="2000" b="1" dirty="0" smtClean="0">
                <a:solidFill>
                  <a:srgbClr val="FFC000"/>
                </a:solidFill>
                <a:latin typeface="Baskerville Old Face" pitchFamily="18" charset="0"/>
              </a:rPr>
              <a:t>Τύποι </a:t>
            </a:r>
            <a:r>
              <a:rPr lang="el-GR" sz="2000" b="1" dirty="0" err="1" smtClean="0">
                <a:solidFill>
                  <a:srgbClr val="FFC000"/>
                </a:solidFill>
                <a:latin typeface="Baskerville Old Face" pitchFamily="18" charset="0"/>
              </a:rPr>
              <a:t>αυτοάνοσης</a:t>
            </a:r>
            <a:r>
              <a:rPr lang="el-GR" sz="2000" b="1" dirty="0" smtClean="0">
                <a:solidFill>
                  <a:srgbClr val="FFC000"/>
                </a:solidFill>
                <a:latin typeface="Baskerville Old Face" pitchFamily="18" charset="0"/>
              </a:rPr>
              <a:t> θυρεοειδίτιδας</a:t>
            </a:r>
          </a:p>
        </p:txBody>
      </p:sp>
      <p:pic>
        <p:nvPicPr>
          <p:cNvPr id="262147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125538"/>
            <a:ext cx="9144000" cy="5732462"/>
          </a:xfr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1075"/>
            <a:ext cx="9144000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3171" name="Text Box 5"/>
          <p:cNvSpPr txBox="1">
            <a:spLocks noChangeArrowheads="1"/>
          </p:cNvSpPr>
          <p:nvPr/>
        </p:nvSpPr>
        <p:spPr bwMode="auto">
          <a:xfrm>
            <a:off x="0" y="260350"/>
            <a:ext cx="8964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l-GR" altLang="el-GR" sz="2400" b="1">
                <a:solidFill>
                  <a:srgbClr val="CCFF99"/>
                </a:solidFill>
                <a:latin typeface="Baskerville Old Face" pitchFamily="18" charset="0"/>
              </a:rPr>
              <a:t>ΑΝΟΣΟΓΕΝΝΕΤΙΚΗ     ΘΥΡ</a:t>
            </a:r>
            <a:r>
              <a:rPr lang="en-US" altLang="el-GR" sz="2400" b="1">
                <a:solidFill>
                  <a:srgbClr val="CCFF99"/>
                </a:solidFill>
                <a:latin typeface="Baskerville Old Face" pitchFamily="18" charset="0"/>
              </a:rPr>
              <a:t>.  HASHIMOTO</a:t>
            </a:r>
            <a:r>
              <a:rPr lang="el-GR" altLang="el-GR" sz="2400" b="1">
                <a:solidFill>
                  <a:srgbClr val="CCFF99"/>
                </a:solidFill>
                <a:latin typeface="Baskerville Old Face" pitchFamily="18" charset="0"/>
              </a:rPr>
              <a:t>. 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74700"/>
          </a:xfrm>
        </p:spPr>
        <p:txBody>
          <a:bodyPr/>
          <a:lstStyle/>
          <a:p>
            <a:pPr eaLnBrk="1" hangingPunct="1">
              <a:defRPr/>
            </a:pPr>
            <a:r>
              <a:rPr lang="el-GR" sz="2800" b="1" smtClean="0">
                <a:solidFill>
                  <a:srgbClr val="CCFF99"/>
                </a:solidFill>
                <a:latin typeface="Baskerville Old Face" pitchFamily="18" charset="0"/>
              </a:rPr>
              <a:t>ΥΠΕΡΘΥΡΕΟΕΙΔΙΣΜΟΣ</a:t>
            </a:r>
          </a:p>
        </p:txBody>
      </p:sp>
      <p:pic>
        <p:nvPicPr>
          <p:cNvPr id="26419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19175"/>
            <a:ext cx="9144000" cy="5838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53606" name="Rectangle 6"/>
          <p:cNvSpPr>
            <a:spLocks noChangeArrowheads="1"/>
          </p:cNvSpPr>
          <p:nvPr/>
        </p:nvSpPr>
        <p:spPr bwMode="auto">
          <a:xfrm>
            <a:off x="179388" y="1196975"/>
            <a:ext cx="1008062" cy="360363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8363"/>
            <a:ext cx="9144000" cy="4719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02757" name="Rectangle 5"/>
          <p:cNvSpPr>
            <a:spLocks noChangeArrowheads="1"/>
          </p:cNvSpPr>
          <p:nvPr/>
        </p:nvSpPr>
        <p:spPr bwMode="auto">
          <a:xfrm>
            <a:off x="0" y="2349500"/>
            <a:ext cx="1116013" cy="503238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758" name="Rectangle 6"/>
          <p:cNvSpPr>
            <a:spLocks noChangeArrowheads="1"/>
          </p:cNvSpPr>
          <p:nvPr/>
        </p:nvSpPr>
        <p:spPr bwMode="auto">
          <a:xfrm>
            <a:off x="827088" y="549275"/>
            <a:ext cx="6408737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/>
            </a:pPr>
            <a:r>
              <a:rPr lang="el-GR" sz="3600" b="1">
                <a:solidFill>
                  <a:srgbClr val="CC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</a:rPr>
              <a:t>ΥΠΕΡΘΥΡΕΟΕΙΔΙΣΜΟΣ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2375"/>
            <a:ext cx="9144000" cy="4365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56678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852738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smtClean="0">
                <a:latin typeface="Baskerville Old Face" pitchFamily="18" charset="0"/>
              </a:rPr>
              <a:t>H </a:t>
            </a:r>
            <a:r>
              <a:rPr lang="el-GR" sz="3200" b="1" smtClean="0">
                <a:latin typeface="Baskerville Old Face" pitchFamily="18" charset="0"/>
              </a:rPr>
              <a:t>ν. </a:t>
            </a:r>
            <a:r>
              <a:rPr lang="en-US" sz="3200" b="1" smtClean="0">
                <a:latin typeface="Baskerville Old Face" pitchFamily="18" charset="0"/>
              </a:rPr>
              <a:t>Graves</a:t>
            </a:r>
            <a:r>
              <a:rPr lang="el-GR" sz="3200" b="1" smtClean="0">
                <a:latin typeface="Baskerville Old Face" pitchFamily="18" charset="0"/>
              </a:rPr>
              <a:t> εμφανίζεται αιφνίδια στον άνθρωπο  , οι κλινικές εκδηλώσεις διαμεσολαβούνται από αυτοαντισώματα στον υποδοχέα της </a:t>
            </a:r>
            <a:r>
              <a:rPr lang="en-US" sz="3200" b="1" smtClean="0">
                <a:latin typeface="Baskerville Old Face" pitchFamily="18" charset="0"/>
              </a:rPr>
              <a:t>TSH(TSHR</a:t>
            </a:r>
            <a:r>
              <a:rPr lang="en-US" sz="3200" smtClean="0">
                <a:latin typeface="Baskerville Old Face" pitchFamily="18" charset="0"/>
              </a:rPr>
              <a:t>)</a:t>
            </a:r>
            <a:endParaRPr lang="el-GR" sz="3200" smtClean="0"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1075"/>
            <a:ext cx="9144000" cy="5876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57703" name="Rectangle 7"/>
          <p:cNvSpPr>
            <a:spLocks noChangeArrowheads="1"/>
          </p:cNvSpPr>
          <p:nvPr/>
        </p:nvSpPr>
        <p:spPr bwMode="auto">
          <a:xfrm>
            <a:off x="2176463" y="41275"/>
            <a:ext cx="1806575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1" hangingPunct="1">
              <a:spcBef>
                <a:spcPct val="5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/>
            </a:pP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</a:rPr>
              <a:t>TRHR</a:t>
            </a:r>
            <a:endParaRPr lang="el-GR" sz="36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askerville Old Face" pitchFamily="18" charset="0"/>
            </a:endParaRPr>
          </a:p>
        </p:txBody>
      </p:sp>
      <p:sp>
        <p:nvSpPr>
          <p:cNvPr id="157704" name="Rectangle 8"/>
          <p:cNvSpPr>
            <a:spLocks noChangeArrowheads="1"/>
          </p:cNvSpPr>
          <p:nvPr/>
        </p:nvSpPr>
        <p:spPr bwMode="auto">
          <a:xfrm>
            <a:off x="179388" y="6597650"/>
            <a:ext cx="8964612" cy="26035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050"/>
            <a:ext cx="9144000" cy="5949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59749" name="Text Box 5"/>
          <p:cNvSpPr txBox="1">
            <a:spLocks noChangeArrowheads="1"/>
          </p:cNvSpPr>
          <p:nvPr/>
        </p:nvSpPr>
        <p:spPr bwMode="auto">
          <a:xfrm>
            <a:off x="0" y="260350"/>
            <a:ext cx="8893175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5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/>
            </a:pPr>
            <a:r>
              <a:rPr lang="el-GR" sz="3200" b="1">
                <a:solidFill>
                  <a:srgbClr val="CC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</a:rPr>
              <a:t>Πιθανός   μηχανισμός   </a:t>
            </a:r>
            <a:r>
              <a:rPr lang="en-US" sz="3200" b="1">
                <a:solidFill>
                  <a:srgbClr val="CC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</a:rPr>
              <a:t>graves</a:t>
            </a:r>
            <a:endParaRPr lang="el-GR" sz="3200" b="1">
              <a:solidFill>
                <a:srgbClr val="CC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Εικόνα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3600" b="1" smtClean="0">
                <a:solidFill>
                  <a:srgbClr val="CCFF99"/>
                </a:solidFill>
                <a:latin typeface="Baskerville Old Face" pitchFamily="18" charset="0"/>
              </a:rPr>
              <a:t>Μεγάλο  αντιγόνο της </a:t>
            </a:r>
            <a:r>
              <a:rPr lang="en-US" sz="3600" b="1" smtClean="0">
                <a:solidFill>
                  <a:srgbClr val="CCFF99"/>
                </a:solidFill>
                <a:latin typeface="Baskerville Old Face" pitchFamily="18" charset="0"/>
              </a:rPr>
              <a:t>graves</a:t>
            </a:r>
            <a:endParaRPr lang="el-GR" sz="3600" b="1" smtClean="0">
              <a:solidFill>
                <a:srgbClr val="CCFF99"/>
              </a:solidFill>
              <a:latin typeface="Baskerville Old Face" pitchFamily="18" charset="0"/>
            </a:endParaRPr>
          </a:p>
        </p:txBody>
      </p:sp>
      <p:sp>
        <p:nvSpPr>
          <p:cNvPr id="155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3600" b="1" smtClean="0">
                <a:latin typeface="Baskerville Old Face" pitchFamily="18" charset="0"/>
              </a:rPr>
              <a:t>Υποδοχέας   </a:t>
            </a:r>
            <a:r>
              <a:rPr lang="en-US" sz="3600" b="1" smtClean="0">
                <a:latin typeface="Baskerville Old Face" pitchFamily="18" charset="0"/>
              </a:rPr>
              <a:t>TSH(TSHR)  G</a:t>
            </a:r>
            <a:r>
              <a:rPr lang="el-GR" sz="3600" b="1" smtClean="0">
                <a:latin typeface="Baskerville Old Face" pitchFamily="18" charset="0"/>
              </a:rPr>
              <a:t> πρωτεινη</a:t>
            </a:r>
          </a:p>
          <a:p>
            <a:pPr eaLnBrk="1" hangingPunct="1">
              <a:defRPr/>
            </a:pPr>
            <a:r>
              <a:rPr lang="el-GR" sz="3600" b="1" smtClean="0">
                <a:latin typeface="Baskerville Old Face" pitchFamily="18" charset="0"/>
              </a:rPr>
              <a:t>Αντι </a:t>
            </a:r>
            <a:r>
              <a:rPr lang="en-US" sz="3600" b="1" smtClean="0">
                <a:latin typeface="Baskerville Old Face" pitchFamily="18" charset="0"/>
              </a:rPr>
              <a:t>TPO(</a:t>
            </a:r>
            <a:r>
              <a:rPr lang="el-GR" sz="3600" b="1" smtClean="0">
                <a:latin typeface="Baskerville Old Face" pitchFamily="18" charset="0"/>
              </a:rPr>
              <a:t>Εναντίον περοξειδάσης)</a:t>
            </a:r>
          </a:p>
          <a:p>
            <a:pPr eaLnBrk="1" hangingPunct="1">
              <a:defRPr/>
            </a:pPr>
            <a:r>
              <a:rPr lang="el-GR" sz="3600" b="1" smtClean="0">
                <a:latin typeface="Baskerville Old Face" pitchFamily="18" charset="0"/>
              </a:rPr>
              <a:t>Αντισωματα   θυρεοσφαιρίνης΄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3600" b="1" smtClean="0">
                <a:solidFill>
                  <a:srgbClr val="CCFF99"/>
                </a:solidFill>
                <a:latin typeface="Baskerville Old Face" pitchFamily="18" charset="0"/>
              </a:rPr>
              <a:t>Παθογένεια  οφθαλμοπάθειας</a:t>
            </a:r>
            <a:r>
              <a:rPr lang="el-GR" smtClean="0"/>
              <a:t>   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852988"/>
          </a:xfrm>
          <a:ln>
            <a:solidFill>
              <a:srgbClr val="A5002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l-GR" sz="3600" b="1" smtClean="0">
                <a:latin typeface="Baskerville Old Face" pitchFamily="18" charset="0"/>
              </a:rPr>
              <a:t>Περικογχικό λίπος---οφθ.   Μυες</a:t>
            </a:r>
          </a:p>
          <a:p>
            <a:pPr eaLnBrk="1" hangingPunct="1">
              <a:defRPr/>
            </a:pPr>
            <a:r>
              <a:rPr lang="el-GR" sz="3600" b="1" smtClean="0">
                <a:latin typeface="Baskerville Old Face" pitchFamily="18" charset="0"/>
              </a:rPr>
              <a:t>        γλυκοζοαμινογλυκάνες</a:t>
            </a:r>
          </a:p>
          <a:p>
            <a:pPr eaLnBrk="1" hangingPunct="1">
              <a:defRPr/>
            </a:pPr>
            <a:endParaRPr lang="el-GR" sz="3600" b="1" smtClean="0">
              <a:latin typeface="Baskerville Old Face" pitchFamily="18" charset="0"/>
            </a:endParaRPr>
          </a:p>
          <a:p>
            <a:pPr eaLnBrk="1" hangingPunct="1">
              <a:defRPr/>
            </a:pPr>
            <a:endParaRPr lang="el-GR" sz="3600" b="1" smtClean="0">
              <a:latin typeface="Baskerville Old Face" pitchFamily="18" charset="0"/>
            </a:endParaRPr>
          </a:p>
          <a:p>
            <a:pPr eaLnBrk="1" hangingPunct="1">
              <a:defRPr/>
            </a:pPr>
            <a:r>
              <a:rPr lang="el-GR" sz="3600" b="1" smtClean="0">
                <a:latin typeface="Baskerville Old Face" pitchFamily="18" charset="0"/>
              </a:rPr>
              <a:t>                ινοβλάστες</a:t>
            </a:r>
          </a:p>
        </p:txBody>
      </p:sp>
      <p:sp>
        <p:nvSpPr>
          <p:cNvPr id="160774" name="Text Box 6"/>
          <p:cNvSpPr txBox="1">
            <a:spLocks noChangeArrowheads="1"/>
          </p:cNvSpPr>
          <p:nvPr/>
        </p:nvSpPr>
        <p:spPr bwMode="auto">
          <a:xfrm>
            <a:off x="5724525" y="4076700"/>
            <a:ext cx="2232025" cy="2227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5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el-GR" sz="2800" b="1"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</a:rPr>
              <a:t>Κιτοκύνες από  τοπικά λεμφοκύτταρα</a:t>
            </a:r>
          </a:p>
        </p:txBody>
      </p:sp>
      <p:sp>
        <p:nvSpPr>
          <p:cNvPr id="160775" name="AutoShape 7"/>
          <p:cNvSpPr>
            <a:spLocks noChangeArrowheads="1"/>
          </p:cNvSpPr>
          <p:nvPr/>
        </p:nvSpPr>
        <p:spPr bwMode="auto">
          <a:xfrm>
            <a:off x="5508625" y="4797425"/>
            <a:ext cx="503238" cy="215900"/>
          </a:xfrm>
          <a:prstGeom prst="leftArrow">
            <a:avLst>
              <a:gd name="adj1" fmla="val 50000"/>
              <a:gd name="adj2" fmla="val 58272"/>
            </a:avLst>
          </a:prstGeom>
          <a:solidFill>
            <a:srgbClr val="A50021"/>
          </a:solidFill>
          <a:ln w="9525" algn="ctr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0776" name="AutoShape 8"/>
          <p:cNvSpPr>
            <a:spLocks noChangeArrowheads="1"/>
          </p:cNvSpPr>
          <p:nvPr/>
        </p:nvSpPr>
        <p:spPr bwMode="auto">
          <a:xfrm>
            <a:off x="3708400" y="3141663"/>
            <a:ext cx="431800" cy="792162"/>
          </a:xfrm>
          <a:prstGeom prst="upArrow">
            <a:avLst>
              <a:gd name="adj1" fmla="val 50000"/>
              <a:gd name="adj2" fmla="val 45864"/>
            </a:avLst>
          </a:prstGeom>
          <a:solidFill>
            <a:srgbClr val="A5002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675"/>
            <a:ext cx="9144000" cy="5013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62821" name="AutoShape 5"/>
          <p:cNvSpPr>
            <a:spLocks noChangeArrowheads="1"/>
          </p:cNvSpPr>
          <p:nvPr/>
        </p:nvSpPr>
        <p:spPr bwMode="auto">
          <a:xfrm>
            <a:off x="2195513" y="3860800"/>
            <a:ext cx="792162" cy="360363"/>
          </a:xfrm>
          <a:prstGeom prst="leftArrow">
            <a:avLst>
              <a:gd name="adj1" fmla="val 50000"/>
              <a:gd name="adj2" fmla="val 54956"/>
            </a:avLst>
          </a:prstGeom>
          <a:solidFill>
            <a:srgbClr val="A5002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2822" name="Oval 6"/>
          <p:cNvSpPr>
            <a:spLocks noChangeArrowheads="1"/>
          </p:cNvSpPr>
          <p:nvPr/>
        </p:nvSpPr>
        <p:spPr bwMode="auto">
          <a:xfrm>
            <a:off x="1258888" y="4005263"/>
            <a:ext cx="1225550" cy="576262"/>
          </a:xfrm>
          <a:prstGeom prst="ellipse">
            <a:avLst/>
          </a:prstGeom>
          <a:noFill/>
          <a:ln w="9525" algn="ctr">
            <a:solidFill>
              <a:srgbClr val="A5002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2823" name="Oval 7"/>
          <p:cNvSpPr>
            <a:spLocks noChangeArrowheads="1"/>
          </p:cNvSpPr>
          <p:nvPr/>
        </p:nvSpPr>
        <p:spPr bwMode="auto">
          <a:xfrm>
            <a:off x="5940425" y="3573463"/>
            <a:ext cx="503238" cy="287337"/>
          </a:xfrm>
          <a:prstGeom prst="ellipse">
            <a:avLst/>
          </a:prstGeom>
          <a:noFill/>
          <a:ln w="9525" algn="ctr">
            <a:solidFill>
              <a:srgbClr val="A5002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2824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41438"/>
          </a:xfrm>
        </p:spPr>
        <p:txBody>
          <a:bodyPr/>
          <a:lstStyle/>
          <a:p>
            <a:pPr eaLnBrk="1" hangingPunct="1">
              <a:defRPr/>
            </a:pPr>
            <a:r>
              <a:rPr lang="el-GR" sz="3600" b="1" smtClean="0">
                <a:latin typeface="Baskerville Old Face" pitchFamily="18" charset="0"/>
              </a:rPr>
              <a:t>Οφθαλμικοί μύες ν.</a:t>
            </a:r>
            <a:r>
              <a:rPr lang="en-US" sz="3600" b="1" smtClean="0">
                <a:latin typeface="Baskerville Old Face" pitchFamily="18" charset="0"/>
              </a:rPr>
              <a:t>Graves</a:t>
            </a:r>
            <a:r>
              <a:rPr lang="el-GR" sz="3600" b="1" smtClean="0">
                <a:latin typeface="Baskerville Old Face" pitchFamily="18" charset="0"/>
              </a:rPr>
              <a:t/>
            </a:r>
            <a:br>
              <a:rPr lang="el-GR" sz="3600" b="1" smtClean="0">
                <a:latin typeface="Baskerville Old Face" pitchFamily="18" charset="0"/>
              </a:rPr>
            </a:br>
            <a:r>
              <a:rPr lang="el-GR" sz="3600" b="1" smtClean="0">
                <a:latin typeface="Baskerville Old Face" pitchFamily="18" charset="0"/>
              </a:rPr>
              <a:t>-σύγκριση με φυσιολογικούς    </a:t>
            </a:r>
            <a:r>
              <a:rPr lang="en-US" smtClean="0"/>
              <a:t> </a:t>
            </a:r>
            <a:endParaRPr lang="el-G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3438" cy="3933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7238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0"/>
            <a:ext cx="4427537" cy="3644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7238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33825"/>
            <a:ext cx="3132138" cy="2924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7238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3663" y="3644900"/>
            <a:ext cx="2700337" cy="3213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7239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2138" y="3644900"/>
            <a:ext cx="3492500" cy="3213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3411" name="Text Box 5"/>
          <p:cNvSpPr txBox="1">
            <a:spLocks noChangeArrowheads="1"/>
          </p:cNvSpPr>
          <p:nvPr/>
        </p:nvSpPr>
        <p:spPr bwMode="auto">
          <a:xfrm>
            <a:off x="0" y="188913"/>
            <a:ext cx="69484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l-GR" sz="2800" b="1">
                <a:solidFill>
                  <a:srgbClr val="CCFF99"/>
                </a:solidFill>
                <a:latin typeface="Baskerville Old Face" pitchFamily="18" charset="0"/>
              </a:rPr>
              <a:t>GRAVES   </a:t>
            </a:r>
            <a:r>
              <a:rPr lang="el-GR" altLang="el-GR" sz="2800" b="1">
                <a:solidFill>
                  <a:srgbClr val="CCFF99"/>
                </a:solidFill>
                <a:latin typeface="Baskerville Old Face" pitchFamily="18" charset="0"/>
              </a:rPr>
              <a:t>ΟΦΘΑΛΜΟΠΑΘΕΙΑ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63845" name="Rectangle 5"/>
          <p:cNvSpPr>
            <a:spLocks noChangeArrowheads="1"/>
          </p:cNvSpPr>
          <p:nvPr/>
        </p:nvSpPr>
        <p:spPr bwMode="auto">
          <a:xfrm>
            <a:off x="539750" y="333375"/>
            <a:ext cx="1871663" cy="574675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3600" b="1" smtClean="0">
                <a:solidFill>
                  <a:srgbClr val="CCFF99"/>
                </a:solidFill>
                <a:latin typeface="Baskerville Old Face" pitchFamily="18" charset="0"/>
              </a:rPr>
              <a:t>Παράγοντες που επηρεάζουν την οφθαλμοπάθεια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3600" b="1" smtClean="0">
                <a:latin typeface="Baskerville Old Face" pitchFamily="18" charset="0"/>
              </a:rPr>
              <a:t>Θυρεοειδική δυσλειτουργία</a:t>
            </a:r>
          </a:p>
          <a:p>
            <a:pPr eaLnBrk="1" hangingPunct="1">
              <a:defRPr/>
            </a:pPr>
            <a:r>
              <a:rPr lang="en-US" sz="3600" b="1" smtClean="0">
                <a:latin typeface="Baskerville Old Face" pitchFamily="18" charset="0"/>
              </a:rPr>
              <a:t>Stress</a:t>
            </a:r>
            <a:endParaRPr lang="el-GR" sz="3600" b="1" smtClean="0">
              <a:latin typeface="Baskerville Old Face" pitchFamily="18" charset="0"/>
            </a:endParaRPr>
          </a:p>
          <a:p>
            <a:pPr eaLnBrk="1" hangingPunct="1">
              <a:defRPr/>
            </a:pPr>
            <a:r>
              <a:rPr lang="el-GR" sz="3600" b="1" smtClean="0">
                <a:latin typeface="Baskerville Old Face" pitchFamily="18" charset="0"/>
              </a:rPr>
              <a:t>Κάπνισμα</a:t>
            </a:r>
          </a:p>
          <a:p>
            <a:pPr eaLnBrk="1" hangingPunct="1">
              <a:defRPr/>
            </a:pPr>
            <a:r>
              <a:rPr lang="el-GR" sz="3600" b="1" smtClean="0">
                <a:latin typeface="Baskerville Old Face" pitchFamily="18" charset="0"/>
              </a:rPr>
              <a:t>Ραδιενεργό  ιώδιο</a:t>
            </a:r>
          </a:p>
        </p:txBody>
      </p:sp>
      <p:sp>
        <p:nvSpPr>
          <p:cNvPr id="164868" name="AutoShape 4"/>
          <p:cNvSpPr>
            <a:spLocks noChangeArrowheads="1"/>
          </p:cNvSpPr>
          <p:nvPr/>
        </p:nvSpPr>
        <p:spPr bwMode="auto">
          <a:xfrm>
            <a:off x="3132138" y="2781300"/>
            <a:ext cx="719137" cy="719138"/>
          </a:xfrm>
          <a:prstGeom prst="star5">
            <a:avLst/>
          </a:prstGeom>
          <a:solidFill>
            <a:srgbClr val="CCFF99"/>
          </a:solidFill>
          <a:ln w="9525" algn="ctr">
            <a:solidFill>
              <a:srgbClr val="CCFF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513"/>
            <a:ext cx="9144000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3" name="Rectangle 5"/>
          <p:cNvSpPr>
            <a:spLocks noChangeArrowheads="1"/>
          </p:cNvSpPr>
          <p:nvPr/>
        </p:nvSpPr>
        <p:spPr bwMode="auto">
          <a:xfrm>
            <a:off x="1476375" y="1125538"/>
            <a:ext cx="6119813" cy="431800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pPr eaLnBrk="1" hangingPunct="1">
              <a:defRPr/>
            </a:pPr>
            <a:r>
              <a:rPr lang="el-GR" sz="3200" b="1" smtClean="0">
                <a:solidFill>
                  <a:srgbClr val="CCFF99"/>
                </a:solidFill>
                <a:latin typeface="Baskerville Old Face" pitchFamily="18" charset="0"/>
              </a:rPr>
              <a:t>Κλινικές εκδηλώσεις θυρεοτοξίκωσης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513"/>
            <a:ext cx="9144000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3" name="Rectangle 5"/>
          <p:cNvSpPr>
            <a:spLocks noChangeArrowheads="1"/>
          </p:cNvSpPr>
          <p:nvPr/>
        </p:nvSpPr>
        <p:spPr bwMode="auto">
          <a:xfrm>
            <a:off x="1476375" y="1125538"/>
            <a:ext cx="6119813" cy="431800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pPr eaLnBrk="1" hangingPunct="1">
              <a:defRPr/>
            </a:pPr>
            <a:r>
              <a:rPr lang="el-GR" sz="3200" b="1" smtClean="0">
                <a:solidFill>
                  <a:srgbClr val="CCFF99"/>
                </a:solidFill>
                <a:latin typeface="Baskerville Old Face" pitchFamily="18" charset="0"/>
              </a:rPr>
              <a:t>Κλινικές εκδηλώσεις θυρεοτοξίκωσης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8784976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bg2">
              <a:lumMod val="75000"/>
              <a:lumOff val="2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/>
          <a:lstStyle/>
          <a:p>
            <a:pPr>
              <a:defRPr/>
            </a:pPr>
            <a:r>
              <a:rPr lang="el-GR" b="1" dirty="0" smtClean="0"/>
              <a:t>Υπερθυρεοειδισμός και καρδιά</a:t>
            </a:r>
            <a:endParaRPr lang="el-GR" dirty="0"/>
          </a:p>
        </p:txBody>
      </p:sp>
      <p:sp>
        <p:nvSpPr>
          <p:cNvPr id="4" name="Oval 3"/>
          <p:cNvSpPr/>
          <p:nvPr/>
        </p:nvSpPr>
        <p:spPr>
          <a:xfrm>
            <a:off x="5003800" y="3716338"/>
            <a:ext cx="3889375" cy="11525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Εικόνα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8822214" cy="5647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4" name="TextBox 3"/>
          <p:cNvSpPr txBox="1"/>
          <p:nvPr/>
        </p:nvSpPr>
        <p:spPr>
          <a:xfrm rot="10800000" flipV="1">
            <a:off x="395536" y="290017"/>
            <a:ext cx="8280920" cy="369332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Δράση θυρεοειδικών ορμονών στην καρδια και περιφερικό αγγειακό σύστημα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44000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3" name="Oval 2"/>
          <p:cNvSpPr/>
          <p:nvPr/>
        </p:nvSpPr>
        <p:spPr>
          <a:xfrm>
            <a:off x="6516688" y="1700213"/>
            <a:ext cx="647700" cy="288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Oval 3"/>
          <p:cNvSpPr/>
          <p:nvPr/>
        </p:nvSpPr>
        <p:spPr>
          <a:xfrm>
            <a:off x="6443663" y="2492375"/>
            <a:ext cx="936625" cy="288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val 4"/>
          <p:cNvSpPr/>
          <p:nvPr/>
        </p:nvSpPr>
        <p:spPr>
          <a:xfrm>
            <a:off x="6588125" y="3644900"/>
            <a:ext cx="647700" cy="3603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784976" cy="6597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6" name="Rectangle 4"/>
          <p:cNvSpPr>
            <a:spLocks noGrp="1" noChangeArrowheads="1"/>
          </p:cNvSpPr>
          <p:nvPr>
            <p:ph type="ctr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b="1" smtClean="0">
                <a:solidFill>
                  <a:srgbClr val="FFFF00"/>
                </a:solidFill>
                <a:latin typeface="Baskerville Old Face" pitchFamily="18" charset="0"/>
              </a:rPr>
              <a:t>Υπερθυρεοειδισμος-υποθυρεοειδισμος</a:t>
            </a:r>
          </a:p>
        </p:txBody>
      </p:sp>
      <p:sp>
        <p:nvSpPr>
          <p:cNvPr id="95237" name="Rectangle 5"/>
          <p:cNvSpPr>
            <a:spLocks noGrp="1" noChangeArrowheads="1"/>
          </p:cNvSpPr>
          <p:nvPr>
            <p:ph type="subTitle" sz="quarter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3200" b="1" smtClean="0">
                <a:latin typeface="Baskerville Old Face" pitchFamily="18" charset="0"/>
              </a:rPr>
              <a:t>Προσβολή  όλων των συστημάτων και συμπτώματα και κλινικές εκδηλώσεις από όλα τα συστήματα</a:t>
            </a:r>
          </a:p>
        </p:txBody>
      </p:sp>
      <p:sp>
        <p:nvSpPr>
          <p:cNvPr id="282628" name="Text Box 7"/>
          <p:cNvSpPr txBox="1">
            <a:spLocks noChangeArrowheads="1"/>
          </p:cNvSpPr>
          <p:nvPr/>
        </p:nvSpPr>
        <p:spPr bwMode="auto">
          <a:xfrm>
            <a:off x="755650" y="1341438"/>
            <a:ext cx="79930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l-GR" altLang="el-GR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b="1" smtClean="0">
                <a:solidFill>
                  <a:srgbClr val="CCFF99"/>
                </a:solidFill>
                <a:latin typeface="Baskerville Old Face" pitchFamily="18" charset="0"/>
              </a:rPr>
              <a:t>Θεραπεια  υπερθυρεοειδισμου</a:t>
            </a:r>
          </a:p>
        </p:txBody>
      </p:sp>
      <p:sp>
        <p:nvSpPr>
          <p:cNvPr id="97285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b="1" dirty="0" smtClean="0">
                <a:latin typeface="Baskerville Old Face" pitchFamily="18" charset="0"/>
              </a:rPr>
              <a:t>Καρβιμαζολη</a:t>
            </a:r>
          </a:p>
          <a:p>
            <a:pPr eaLnBrk="1" hangingPunct="1">
              <a:defRPr/>
            </a:pPr>
            <a:r>
              <a:rPr lang="el-GR" b="1" dirty="0" smtClean="0">
                <a:latin typeface="Baskerville Old Face" pitchFamily="18" charset="0"/>
              </a:rPr>
              <a:t>Μεθιμαζολη</a:t>
            </a:r>
          </a:p>
          <a:p>
            <a:pPr eaLnBrk="1" hangingPunct="1">
              <a:defRPr/>
            </a:pPr>
            <a:r>
              <a:rPr lang="el-GR" b="1" dirty="0" smtClean="0">
                <a:latin typeface="Baskerville Old Face" pitchFamily="18" charset="0"/>
              </a:rPr>
              <a:t>Προπυλθυουρακιλη</a:t>
            </a:r>
            <a:r>
              <a:rPr lang="en-US" b="1" dirty="0" smtClean="0">
                <a:latin typeface="Baskerville Old Face" pitchFamily="18" charset="0"/>
              </a:rPr>
              <a:t>   </a:t>
            </a:r>
            <a:r>
              <a:rPr lang="el-GR" b="1" dirty="0" smtClean="0">
                <a:solidFill>
                  <a:srgbClr val="C00000"/>
                </a:solidFill>
                <a:latin typeface="Baskerville Old Face" pitchFamily="18" charset="0"/>
              </a:rPr>
              <a:t>προσοχη</a:t>
            </a:r>
          </a:p>
          <a:p>
            <a:pPr eaLnBrk="1" hangingPunct="1">
              <a:defRPr/>
            </a:pPr>
            <a:r>
              <a:rPr lang="el-GR" b="1" dirty="0" smtClean="0">
                <a:latin typeface="Baskerville Old Face" pitchFamily="18" charset="0"/>
              </a:rPr>
              <a:t>β αποκλειστές</a:t>
            </a:r>
          </a:p>
          <a:p>
            <a:pPr eaLnBrk="1" hangingPunct="1">
              <a:defRPr/>
            </a:pPr>
            <a:r>
              <a:rPr lang="el-GR" b="1" dirty="0" smtClean="0">
                <a:latin typeface="Baskerville Old Face" pitchFamily="18" charset="0"/>
              </a:rPr>
              <a:t>Ραδιενεργο ιωδιο</a:t>
            </a:r>
          </a:p>
          <a:p>
            <a:pPr eaLnBrk="1" hangingPunct="1">
              <a:defRPr/>
            </a:pPr>
            <a:r>
              <a:rPr lang="el-GR" b="1" dirty="0" smtClean="0">
                <a:latin typeface="Baskerville Old Face" pitchFamily="18" charset="0"/>
              </a:rPr>
              <a:t>χειρουργειο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558800"/>
          </a:xfrm>
        </p:spPr>
        <p:txBody>
          <a:bodyPr/>
          <a:lstStyle/>
          <a:p>
            <a:pPr eaLnBrk="1" hangingPunct="1">
              <a:defRPr/>
            </a:pPr>
            <a:r>
              <a:rPr lang="el-GR" sz="3200" b="1" smtClean="0">
                <a:solidFill>
                  <a:srgbClr val="CCFF99"/>
                </a:solidFill>
                <a:latin typeface="Baskerville Old Face" pitchFamily="18" charset="0"/>
              </a:rPr>
              <a:t>Παρενέργειες  θεραπειας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81075"/>
            <a:ext cx="8229600" cy="5149850"/>
          </a:xfrm>
        </p:spPr>
        <p:txBody>
          <a:bodyPr/>
          <a:lstStyle/>
          <a:p>
            <a:pPr eaLnBrk="1" hangingPunct="1">
              <a:defRPr/>
            </a:pPr>
            <a:r>
              <a:rPr lang="el-GR" sz="2800" b="1" smtClean="0">
                <a:latin typeface="Baskerville Old Face" pitchFamily="18" charset="0"/>
              </a:rPr>
              <a:t>Θειοναμίδες </a:t>
            </a:r>
            <a:r>
              <a:rPr lang="en-US" sz="2800" b="1" smtClean="0">
                <a:latin typeface="Baskerville Old Face" pitchFamily="18" charset="0"/>
              </a:rPr>
              <a:t>:</a:t>
            </a:r>
            <a:r>
              <a:rPr lang="el-GR" sz="2800" b="1" smtClean="0">
                <a:latin typeface="Baskerville Old Face" pitchFamily="18" charset="0"/>
              </a:rPr>
              <a:t>   κνησμό –αρθραλγίες –κνήδωση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800" b="1" smtClean="0">
                <a:solidFill>
                  <a:srgbClr val="CCFF99"/>
                </a:solidFill>
                <a:latin typeface="Baskerville Old Face" pitchFamily="18" charset="0"/>
              </a:rPr>
              <a:t>                              (1-5%) </a:t>
            </a:r>
            <a:endParaRPr lang="en-US" sz="2800" b="1" smtClean="0">
              <a:solidFill>
                <a:srgbClr val="CCFF99"/>
              </a:solidFill>
              <a:latin typeface="Baskerville Old Face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b="1" smtClean="0">
                <a:latin typeface="Baskerville Old Face" pitchFamily="18" charset="0"/>
              </a:rPr>
              <a:t>                             </a:t>
            </a:r>
            <a:r>
              <a:rPr lang="el-GR" sz="2800" b="1" smtClean="0">
                <a:latin typeface="Baskerville Old Face" pitchFamily="18" charset="0"/>
              </a:rPr>
              <a:t> ακοκκιοκυταραιμία </a:t>
            </a:r>
            <a:r>
              <a:rPr lang="el-GR" sz="2800" b="1" smtClean="0">
                <a:solidFill>
                  <a:srgbClr val="CCFF99"/>
                </a:solidFill>
                <a:latin typeface="Baskerville Old Face" pitchFamily="18" charset="0"/>
              </a:rPr>
              <a:t>( 0.2-0.5%)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800" b="1" smtClean="0">
                <a:latin typeface="Baskerville Old Face" pitchFamily="18" charset="0"/>
              </a:rPr>
              <a:t>                              (</a:t>
            </a:r>
            <a:r>
              <a:rPr lang="el-GR" sz="2800" b="1" smtClean="0">
                <a:solidFill>
                  <a:srgbClr val="CCFF99"/>
                </a:solidFill>
                <a:latin typeface="Baskerville Old Face" pitchFamily="18" charset="0"/>
              </a:rPr>
              <a:t>διασταυρούμενη αντίδραση</a:t>
            </a:r>
            <a:r>
              <a:rPr lang="el-GR" sz="2800" b="1" smtClean="0">
                <a:latin typeface="Baskerville Old Face" pitchFamily="18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800" b="1" smtClean="0">
                <a:latin typeface="Baskerville Old Face" pitchFamily="18" charset="0"/>
              </a:rPr>
              <a:t>                               ηπατοτοξικότητα </a:t>
            </a:r>
            <a:r>
              <a:rPr lang="el-GR" sz="2800" b="1" smtClean="0">
                <a:solidFill>
                  <a:srgbClr val="CCFF99"/>
                </a:solidFill>
                <a:latin typeface="Baskerville Old Face" pitchFamily="18" charset="0"/>
              </a:rPr>
              <a:t>(0.1-0.2%)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800" b="1" smtClean="0">
                <a:solidFill>
                  <a:srgbClr val="CCFF99"/>
                </a:solidFill>
                <a:latin typeface="Baskerville Old Face" pitchFamily="18" charset="0"/>
              </a:rPr>
              <a:t>                               καρβ.-μεθυμ.-----χολόσταση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800" b="1" smtClean="0">
                <a:solidFill>
                  <a:srgbClr val="CCFF99"/>
                </a:solidFill>
                <a:latin typeface="Baskerville Old Face" pitchFamily="18" charset="0"/>
              </a:rPr>
              <a:t>                               προπυλ. -----    Ηπατοκυτταρική                      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800" b="1" smtClean="0">
                <a:solidFill>
                  <a:srgbClr val="CCFF99"/>
                </a:solidFill>
                <a:latin typeface="Baskerville Old Face" pitchFamily="18" charset="0"/>
              </a:rPr>
              <a:t>                               βλάβη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800" b="1" smtClean="0">
                <a:solidFill>
                  <a:srgbClr val="CCFF99"/>
                </a:solidFill>
                <a:latin typeface="Baskerville Old Face" pitchFamily="18" charset="0"/>
              </a:rPr>
              <a:t>                               </a:t>
            </a:r>
            <a:r>
              <a:rPr lang="el-GR" sz="2800" b="1" smtClean="0">
                <a:latin typeface="Baskerville Old Face" pitchFamily="18" charset="0"/>
              </a:rPr>
              <a:t>σπάνια </a:t>
            </a:r>
            <a:r>
              <a:rPr lang="el-GR" sz="2800" b="1" smtClean="0">
                <a:solidFill>
                  <a:srgbClr val="CCFF99"/>
                </a:solidFill>
                <a:latin typeface="Baskerville Old Face" pitchFamily="18" charset="0"/>
              </a:rPr>
              <a:t>    αγγειίτης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800" b="1" smtClean="0">
                <a:solidFill>
                  <a:srgbClr val="CCFF99"/>
                </a:solidFill>
                <a:latin typeface="Baskerville Old Face" pitchFamily="18" charset="0"/>
              </a:rPr>
              <a:t>                                                παγκρεατίτης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3200" b="1" smtClean="0">
                <a:solidFill>
                  <a:srgbClr val="CCFF99"/>
                </a:solidFill>
                <a:latin typeface="Baskerville Old Face" pitchFamily="18" charset="0"/>
              </a:rPr>
              <a:t>Θεραπεία   οφθαλμοπάθειες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3600" b="1" smtClean="0">
                <a:latin typeface="Baskerville Old Face" pitchFamily="18" charset="0"/>
              </a:rPr>
              <a:t>Τοπικα</a:t>
            </a:r>
          </a:p>
          <a:p>
            <a:pPr eaLnBrk="1" hangingPunct="1">
              <a:defRPr/>
            </a:pPr>
            <a:r>
              <a:rPr lang="el-GR" sz="3600" b="1" smtClean="0">
                <a:latin typeface="Baskerville Old Face" pitchFamily="18" charset="0"/>
              </a:rPr>
              <a:t>Κορτιζονη</a:t>
            </a:r>
          </a:p>
          <a:p>
            <a:pPr eaLnBrk="1" hangingPunct="1">
              <a:defRPr/>
            </a:pPr>
            <a:r>
              <a:rPr lang="el-GR" sz="3600" b="1" smtClean="0">
                <a:latin typeface="Baskerville Old Face" pitchFamily="18" charset="0"/>
              </a:rPr>
              <a:t>Σωματοστατινη</a:t>
            </a:r>
          </a:p>
          <a:p>
            <a:pPr eaLnBrk="1" hangingPunct="1">
              <a:defRPr/>
            </a:pPr>
            <a:r>
              <a:rPr lang="el-GR" sz="3600" b="1" smtClean="0">
                <a:latin typeface="Baskerville Old Face" pitchFamily="18" charset="0"/>
              </a:rPr>
              <a:t>Χειρουργειο</a:t>
            </a:r>
          </a:p>
          <a:p>
            <a:pPr eaLnBrk="1" hangingPunct="1">
              <a:defRPr/>
            </a:pPr>
            <a:r>
              <a:rPr lang="el-GR" sz="3600" b="1" smtClean="0">
                <a:latin typeface="Baskerville Old Face" pitchFamily="18" charset="0"/>
              </a:rPr>
              <a:t>Επίτευξη ευθυρεοειδισμού--</a:t>
            </a:r>
            <a:r>
              <a:rPr lang="el-GR" sz="3600" b="1" smtClean="0">
                <a:solidFill>
                  <a:srgbClr val="A50021"/>
                </a:solidFill>
                <a:latin typeface="Baskerville Old Face" pitchFamily="18" charset="0"/>
              </a:rPr>
              <a:t>σημαντικό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620713"/>
            <a:ext cx="8702675" cy="597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23" name="Text Box 5"/>
          <p:cNvSpPr txBox="1">
            <a:spLocks noChangeArrowheads="1"/>
          </p:cNvSpPr>
          <p:nvPr/>
        </p:nvSpPr>
        <p:spPr bwMode="auto">
          <a:xfrm>
            <a:off x="250825" y="0"/>
            <a:ext cx="84248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l-GR" altLang="el-GR" sz="3200" b="1">
                <a:solidFill>
                  <a:srgbClr val="CCFF99"/>
                </a:solidFill>
                <a:latin typeface="Baskerville Old Face" pitchFamily="18" charset="0"/>
              </a:rPr>
              <a:t>ΑΥΤΟΝΟΜΟΣ   ΟΖΟΣ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1438"/>
            <a:ext cx="9144000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7747" name="Text Box 5"/>
          <p:cNvSpPr txBox="1">
            <a:spLocks noChangeArrowheads="1"/>
          </p:cNvSpPr>
          <p:nvPr/>
        </p:nvSpPr>
        <p:spPr bwMode="auto">
          <a:xfrm>
            <a:off x="250825" y="0"/>
            <a:ext cx="86423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l-GR" altLang="el-GR" sz="2800" b="1">
                <a:solidFill>
                  <a:srgbClr val="CCFF99"/>
                </a:solidFill>
                <a:latin typeface="Baskerville Old Face" pitchFamily="18" charset="0"/>
              </a:rPr>
              <a:t>ΠΑΘΟΓΕΝΕΙΑ   ΠΟΛΥΟΖΩΔΟΥΣ  ΤΟΧΙΚΗΣ  ΒΡΟΓΧΟΚΗΛΗΣ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08901" name="Rectangle 5"/>
          <p:cNvSpPr>
            <a:spLocks noChangeArrowheads="1"/>
          </p:cNvSpPr>
          <p:nvPr/>
        </p:nvSpPr>
        <p:spPr bwMode="auto">
          <a:xfrm>
            <a:off x="179388" y="260350"/>
            <a:ext cx="1008062" cy="431800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8902" name="Rectangle 6"/>
          <p:cNvSpPr>
            <a:spLocks noChangeArrowheads="1"/>
          </p:cNvSpPr>
          <p:nvPr/>
        </p:nvSpPr>
        <p:spPr bwMode="auto">
          <a:xfrm>
            <a:off x="1042988" y="188913"/>
            <a:ext cx="5329237" cy="719137"/>
          </a:xfrm>
          <a:prstGeom prst="rect">
            <a:avLst/>
          </a:prstGeom>
          <a:noFill/>
          <a:ln w="9525" algn="ctr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484313"/>
            <a:ext cx="8207375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10949" name="Rectangle 5"/>
          <p:cNvSpPr>
            <a:spLocks noChangeArrowheads="1"/>
          </p:cNvSpPr>
          <p:nvPr/>
        </p:nvSpPr>
        <p:spPr bwMode="auto">
          <a:xfrm>
            <a:off x="250825" y="404813"/>
            <a:ext cx="936625" cy="6477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0950" name="Rectangle 6"/>
          <p:cNvSpPr>
            <a:spLocks noChangeArrowheads="1"/>
          </p:cNvSpPr>
          <p:nvPr/>
        </p:nvSpPr>
        <p:spPr bwMode="auto">
          <a:xfrm>
            <a:off x="684213" y="404813"/>
            <a:ext cx="7127875" cy="863600"/>
          </a:xfrm>
          <a:prstGeom prst="rect">
            <a:avLst/>
          </a:prstGeom>
          <a:noFill/>
          <a:ln w="9525" algn="ctr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0951" name="Rectangle 7"/>
          <p:cNvSpPr>
            <a:spLocks noChangeArrowheads="1"/>
          </p:cNvSpPr>
          <p:nvPr/>
        </p:nvSpPr>
        <p:spPr bwMode="auto">
          <a:xfrm>
            <a:off x="3059113" y="5516563"/>
            <a:ext cx="2449512" cy="3603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8" name="Picture 2"/>
          <p:cNvPicPr>
            <a:picLocks noGrp="1" noChangeAspect="1" noChangeArrowheads="1"/>
          </p:cNvPicPr>
          <p:nvPr>
            <p:ph type="title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28850" y="573088"/>
            <a:ext cx="4686300" cy="552450"/>
          </a:xfrm>
        </p:spPr>
      </p:pic>
      <p:sp>
        <p:nvSpPr>
          <p:cNvPr id="2119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  </a:t>
            </a:r>
            <a:r>
              <a:rPr lang="el-GR" b="1" smtClean="0">
                <a:latin typeface="Baskerville Old Face" pitchFamily="18" charset="0"/>
              </a:rPr>
              <a:t>άλγος στη ψηλάφηση του όζου</a:t>
            </a:r>
          </a:p>
          <a:p>
            <a:pPr eaLnBrk="1" hangingPunct="1">
              <a:defRPr/>
            </a:pPr>
            <a:r>
              <a:rPr lang="el-GR" b="1" smtClean="0">
                <a:latin typeface="Baskerville Old Face" pitchFamily="18" charset="0"/>
              </a:rPr>
              <a:t>  μικροαποτιτάνωση ( &lt; 3 χιλ.) στον όζο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b="1" smtClean="0">
                <a:latin typeface="Baskerville Old Face" pitchFamily="18" charset="0"/>
              </a:rPr>
              <a:t>      (εύρημα στους </a:t>
            </a:r>
            <a:r>
              <a:rPr lang="en-US" b="1" smtClean="0">
                <a:latin typeface="Baskerville Old Face" pitchFamily="18" charset="0"/>
              </a:rPr>
              <a:t>U/S)</a:t>
            </a:r>
            <a:endParaRPr lang="el-GR" b="1" smtClean="0">
              <a:latin typeface="Baskerville Old Face" pitchFamily="18" charset="0"/>
            </a:endParaRPr>
          </a:p>
        </p:txBody>
      </p:sp>
      <p:sp>
        <p:nvSpPr>
          <p:cNvPr id="211972" name="AutoShape 4"/>
          <p:cNvSpPr>
            <a:spLocks noChangeArrowheads="1"/>
          </p:cNvSpPr>
          <p:nvPr/>
        </p:nvSpPr>
        <p:spPr bwMode="auto">
          <a:xfrm>
            <a:off x="5003800" y="2781300"/>
            <a:ext cx="576263" cy="719138"/>
          </a:xfrm>
          <a:prstGeom prst="star4">
            <a:avLst>
              <a:gd name="adj" fmla="val 12500"/>
            </a:avLst>
          </a:prstGeom>
          <a:solidFill>
            <a:srgbClr val="A50021"/>
          </a:solidFill>
          <a:ln w="9525" algn="ctr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313"/>
            <a:ext cx="9144000" cy="53736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1299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3200" b="1" smtClean="0">
                <a:solidFill>
                  <a:srgbClr val="CCFF99"/>
                </a:solidFill>
                <a:latin typeface="Baskerville Old Face" pitchFamily="18" charset="0"/>
              </a:rPr>
              <a:t>Ευρήματα στους </a:t>
            </a:r>
            <a:r>
              <a:rPr lang="en-US" sz="3200" b="1" smtClean="0">
                <a:solidFill>
                  <a:srgbClr val="CCFF99"/>
                </a:solidFill>
                <a:latin typeface="Baskerville Old Face" pitchFamily="18" charset="0"/>
              </a:rPr>
              <a:t>U/S</a:t>
            </a:r>
            <a:r>
              <a:rPr lang="el-GR" sz="3200" b="1" smtClean="0">
                <a:solidFill>
                  <a:srgbClr val="CCFF99"/>
                </a:solidFill>
                <a:latin typeface="Baskerville Old Face" pitchFamily="18" charset="0"/>
              </a:rPr>
              <a:t>   που δηλώνουν πιθανή κακοήθεια</a:t>
            </a:r>
            <a:r>
              <a:rPr lang="el-GR" sz="4000" smtClean="0"/>
              <a:t> 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1" name="Rectangle 5"/>
          <p:cNvSpPr>
            <a:spLocks noChangeArrowheads="1"/>
          </p:cNvSpPr>
          <p:nvPr/>
        </p:nvSpPr>
        <p:spPr bwMode="auto">
          <a:xfrm>
            <a:off x="5435600" y="476250"/>
            <a:ext cx="3457575" cy="3024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6982" name="Rectangle 6"/>
          <p:cNvSpPr>
            <a:spLocks noChangeArrowheads="1"/>
          </p:cNvSpPr>
          <p:nvPr/>
        </p:nvSpPr>
        <p:spPr bwMode="auto">
          <a:xfrm>
            <a:off x="4572000" y="765175"/>
            <a:ext cx="4572000" cy="1439863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el-GR" sz="3600" b="1"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</a:rPr>
              <a:t>Λειτουργικότητα όζου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74700"/>
          </a:xfrm>
        </p:spPr>
        <p:txBody>
          <a:bodyPr/>
          <a:lstStyle/>
          <a:p>
            <a:pPr eaLnBrk="1" hangingPunct="1">
              <a:defRPr/>
            </a:pPr>
            <a:r>
              <a:rPr lang="el-GR" sz="4000" b="1" smtClean="0">
                <a:solidFill>
                  <a:srgbClr val="CCFF99"/>
                </a:solidFill>
                <a:latin typeface="Baskerville Old Face" pitchFamily="18" charset="0"/>
              </a:rPr>
              <a:t>Ασθενής με όζο θυρεοειδούς</a:t>
            </a:r>
          </a:p>
        </p:txBody>
      </p:sp>
      <p:pic>
        <p:nvPicPr>
          <p:cNvPr id="29389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12888"/>
            <a:ext cx="9144000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4" name="Rectangle 8"/>
          <p:cNvSpPr>
            <a:spLocks noChangeArrowheads="1"/>
          </p:cNvSpPr>
          <p:nvPr/>
        </p:nvSpPr>
        <p:spPr bwMode="auto">
          <a:xfrm>
            <a:off x="2339975" y="1773238"/>
            <a:ext cx="1223963" cy="360362"/>
          </a:xfrm>
          <a:prstGeom prst="rect">
            <a:avLst/>
          </a:prstGeom>
          <a:solidFill>
            <a:schemeClr val="hlink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050"/>
            <a:ext cx="9144000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pPr eaLnBrk="1" hangingPunct="1">
              <a:defRPr/>
            </a:pPr>
            <a:r>
              <a:rPr lang="el-GR" sz="3600" b="1" smtClean="0">
                <a:solidFill>
                  <a:srgbClr val="CCFF99"/>
                </a:solidFill>
                <a:latin typeface="Baskerville Old Face" pitchFamily="18" charset="0"/>
              </a:rPr>
              <a:t>Αλγόριθμος ελέγχου όζου θυρεοειδούς</a:t>
            </a:r>
          </a:p>
        </p:txBody>
      </p:sp>
      <p:sp>
        <p:nvSpPr>
          <p:cNvPr id="125958" name="Rectangle 6"/>
          <p:cNvSpPr>
            <a:spLocks noChangeArrowheads="1"/>
          </p:cNvSpPr>
          <p:nvPr/>
        </p:nvSpPr>
        <p:spPr bwMode="auto">
          <a:xfrm>
            <a:off x="0" y="4724400"/>
            <a:ext cx="1835150" cy="576263"/>
          </a:xfrm>
          <a:prstGeom prst="rect">
            <a:avLst/>
          </a:prstGeom>
          <a:solidFill>
            <a:schemeClr val="bg2"/>
          </a:solidFill>
          <a:ln w="9525" algn="ctr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el-GR" b="1">
                <a:solidFill>
                  <a:srgbClr val="CC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</a:rPr>
              <a:t>Θυροξίνη ??</a:t>
            </a:r>
          </a:p>
          <a:p>
            <a:pPr marL="342900" indent="-342900" algn="ctr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el-GR" b="1">
                <a:solidFill>
                  <a:srgbClr val="CC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</a:rPr>
              <a:t> για καταστολή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l-GR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3600" b="1" smtClean="0">
                <a:solidFill>
                  <a:srgbClr val="CCFF99"/>
                </a:solidFill>
                <a:latin typeface="Baskerville Old Face" pitchFamily="18" charset="0"/>
              </a:rPr>
              <a:t>Θεραπεία καταστολής με θυροξίνη</a:t>
            </a:r>
          </a:p>
        </p:txBody>
      </p:sp>
      <p:sp>
        <p:nvSpPr>
          <p:cNvPr id="2191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8413"/>
            <a:ext cx="8229600" cy="4862512"/>
          </a:xfrm>
        </p:spPr>
        <p:txBody>
          <a:bodyPr/>
          <a:lstStyle/>
          <a:p>
            <a:pPr eaLnBrk="1" hangingPunct="1">
              <a:defRPr/>
            </a:pPr>
            <a:r>
              <a:rPr lang="el-GR" sz="2800" b="1" smtClean="0">
                <a:solidFill>
                  <a:srgbClr val="CCFF99"/>
                </a:solidFill>
                <a:latin typeface="Baskerville Old Face" pitchFamily="18" charset="0"/>
              </a:rPr>
              <a:t>Θυροξίνη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800" b="1" smtClean="0">
                <a:solidFill>
                  <a:schemeClr val="tx2"/>
                </a:solidFill>
                <a:latin typeface="Baskerville Old Face" pitchFamily="18" charset="0"/>
              </a:rPr>
              <a:t>     ηλικία ασθενούς ?  πότε ?,  δόση?  Διάστημα ? Αναμενόμενο αποτέλεσμα ?</a:t>
            </a:r>
          </a:p>
        </p:txBody>
      </p:sp>
      <p:pic>
        <p:nvPicPr>
          <p:cNvPr id="2959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2738"/>
            <a:ext cx="9144000" cy="4005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19141" name="Rectangle 5"/>
          <p:cNvSpPr>
            <a:spLocks noChangeArrowheads="1"/>
          </p:cNvSpPr>
          <p:nvPr/>
        </p:nvSpPr>
        <p:spPr bwMode="auto">
          <a:xfrm>
            <a:off x="250825" y="2997200"/>
            <a:ext cx="865188" cy="431800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9142" name="Rectangle 6"/>
          <p:cNvSpPr>
            <a:spLocks noChangeArrowheads="1"/>
          </p:cNvSpPr>
          <p:nvPr/>
        </p:nvSpPr>
        <p:spPr bwMode="auto">
          <a:xfrm>
            <a:off x="971550" y="2997200"/>
            <a:ext cx="5832475" cy="576263"/>
          </a:xfrm>
          <a:prstGeom prst="rect">
            <a:avLst/>
          </a:prstGeom>
          <a:noFill/>
          <a:ln w="9525" algn="ctr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4525"/>
            <a:ext cx="9144000" cy="4943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1606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3600" b="1" smtClean="0">
                <a:solidFill>
                  <a:srgbClr val="CCFF99"/>
                </a:solidFill>
                <a:latin typeface="Baskerville Old Face" pitchFamily="18" charset="0"/>
              </a:rPr>
              <a:t>Παρακέντηση με λεπτή βελόνα( </a:t>
            </a:r>
            <a:r>
              <a:rPr lang="en-US" sz="3600" b="1" smtClean="0">
                <a:solidFill>
                  <a:srgbClr val="CCFF99"/>
                </a:solidFill>
                <a:latin typeface="Baskerville Old Face" pitchFamily="18" charset="0"/>
              </a:rPr>
              <a:t>FNA)</a:t>
            </a:r>
            <a:endParaRPr lang="el-GR" sz="3600" b="1" smtClean="0">
              <a:solidFill>
                <a:srgbClr val="CCFF99"/>
              </a:solidFill>
              <a:latin typeface="Baskerville Old Face" pitchFamily="18" charset="0"/>
            </a:endParaRPr>
          </a:p>
        </p:txBody>
      </p:sp>
      <p:sp>
        <p:nvSpPr>
          <p:cNvPr id="216070" name="Rectangle 6"/>
          <p:cNvSpPr>
            <a:spLocks noChangeArrowheads="1"/>
          </p:cNvSpPr>
          <p:nvPr/>
        </p:nvSpPr>
        <p:spPr bwMode="auto">
          <a:xfrm>
            <a:off x="250825" y="2276475"/>
            <a:ext cx="936625" cy="576263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6071" name="Rectangle 7"/>
          <p:cNvSpPr>
            <a:spLocks noChangeArrowheads="1"/>
          </p:cNvSpPr>
          <p:nvPr/>
        </p:nvSpPr>
        <p:spPr bwMode="auto">
          <a:xfrm>
            <a:off x="971550" y="2205038"/>
            <a:ext cx="7777163" cy="936625"/>
          </a:xfrm>
          <a:prstGeom prst="rect">
            <a:avLst/>
          </a:prstGeom>
          <a:noFill/>
          <a:ln w="9525" algn="ctr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644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9798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44900"/>
            <a:ext cx="9144000" cy="3213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18118" name="Rectangle 6"/>
          <p:cNvSpPr>
            <a:spLocks noChangeArrowheads="1"/>
          </p:cNvSpPr>
          <p:nvPr/>
        </p:nvSpPr>
        <p:spPr bwMode="auto">
          <a:xfrm>
            <a:off x="0" y="3789363"/>
            <a:ext cx="1187450" cy="360362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8119" name="Rectangle 7"/>
          <p:cNvSpPr>
            <a:spLocks noChangeArrowheads="1"/>
          </p:cNvSpPr>
          <p:nvPr/>
        </p:nvSpPr>
        <p:spPr bwMode="auto">
          <a:xfrm>
            <a:off x="900113" y="3789363"/>
            <a:ext cx="5184775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8120" name="Rectangle 8"/>
          <p:cNvSpPr>
            <a:spLocks noChangeArrowheads="1"/>
          </p:cNvSpPr>
          <p:nvPr/>
        </p:nvSpPr>
        <p:spPr bwMode="auto">
          <a:xfrm>
            <a:off x="1042988" y="3789363"/>
            <a:ext cx="5834062" cy="431800"/>
          </a:xfrm>
          <a:prstGeom prst="rect">
            <a:avLst/>
          </a:prstGeom>
          <a:noFill/>
          <a:ln w="9525" algn="ctr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8121" name="Rectangle 9"/>
          <p:cNvSpPr>
            <a:spLocks noChangeArrowheads="1"/>
          </p:cNvSpPr>
          <p:nvPr/>
        </p:nvSpPr>
        <p:spPr bwMode="auto">
          <a:xfrm>
            <a:off x="0" y="0"/>
            <a:ext cx="8893175" cy="476250"/>
          </a:xfrm>
          <a:prstGeom prst="rect">
            <a:avLst/>
          </a:prstGeom>
          <a:noFill/>
          <a:ln w="9525" algn="ctr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4000" b="1" smtClean="0">
                <a:solidFill>
                  <a:srgbClr val="CCFF99"/>
                </a:solidFill>
                <a:latin typeface="Baskerville Old Face" pitchFamily="18" charset="0"/>
              </a:rPr>
              <a:t>θυρεοειδίτιδες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3600" b="1" smtClean="0">
                <a:solidFill>
                  <a:schemeClr val="tx2"/>
                </a:solidFill>
                <a:latin typeface="Baskerville Old Face" pitchFamily="18" charset="0"/>
              </a:rPr>
              <a:t>Υποξεία   (</a:t>
            </a:r>
            <a:r>
              <a:rPr lang="en-US" sz="3600" b="1" smtClean="0">
                <a:solidFill>
                  <a:schemeClr val="tx2"/>
                </a:solidFill>
                <a:latin typeface="Baskerville Old Face" pitchFamily="18" charset="0"/>
              </a:rPr>
              <a:t>de  quervain;s)</a:t>
            </a:r>
            <a:endParaRPr lang="el-GR" sz="3600" b="1" smtClean="0">
              <a:solidFill>
                <a:schemeClr val="tx2"/>
              </a:solidFill>
              <a:latin typeface="Baskerville Old Face" pitchFamily="18" charset="0"/>
            </a:endParaRPr>
          </a:p>
          <a:p>
            <a:pPr eaLnBrk="1" hangingPunct="1">
              <a:defRPr/>
            </a:pPr>
            <a:r>
              <a:rPr lang="el-GR" sz="3600" b="1" smtClean="0">
                <a:solidFill>
                  <a:schemeClr val="tx2"/>
                </a:solidFill>
                <a:latin typeface="Baskerville Old Face" pitchFamily="18" charset="0"/>
              </a:rPr>
              <a:t>Σιωπηλή</a:t>
            </a:r>
          </a:p>
          <a:p>
            <a:pPr eaLnBrk="1" hangingPunct="1">
              <a:defRPr/>
            </a:pPr>
            <a:r>
              <a:rPr lang="el-GR" sz="3600" b="1" smtClean="0">
                <a:solidFill>
                  <a:schemeClr val="tx2"/>
                </a:solidFill>
                <a:latin typeface="Baskerville Old Face" pitchFamily="18" charset="0"/>
              </a:rPr>
              <a:t>Μετά  τοκετό (</a:t>
            </a:r>
            <a:r>
              <a:rPr lang="en-US" sz="3600" b="1" smtClean="0">
                <a:solidFill>
                  <a:schemeClr val="tx2"/>
                </a:solidFill>
                <a:latin typeface="Baskerville Old Face" pitchFamily="18" charset="0"/>
              </a:rPr>
              <a:t>postpartum)</a:t>
            </a:r>
            <a:endParaRPr lang="el-GR" sz="3600" b="1" smtClean="0">
              <a:solidFill>
                <a:schemeClr val="tx2"/>
              </a:solidFill>
              <a:latin typeface="Baskerville Old Face" pitchFamily="18" charset="0"/>
            </a:endParaRPr>
          </a:p>
          <a:p>
            <a:pPr eaLnBrk="1" hangingPunct="1">
              <a:defRPr/>
            </a:pPr>
            <a:r>
              <a:rPr lang="el-GR" sz="3600" b="1" smtClean="0">
                <a:solidFill>
                  <a:schemeClr val="tx2"/>
                </a:solidFill>
                <a:latin typeface="Baskerville Old Face" pitchFamily="18" charset="0"/>
              </a:rPr>
              <a:t>Οξεία  λοιμώδης</a:t>
            </a:r>
            <a:endParaRPr lang="en-US" sz="3600" b="1" smtClean="0">
              <a:solidFill>
                <a:schemeClr val="tx2"/>
              </a:solidFill>
              <a:latin typeface="Baskerville Old Face" pitchFamily="18" charset="0"/>
            </a:endParaRPr>
          </a:p>
          <a:p>
            <a:pPr eaLnBrk="1" hangingPunct="1">
              <a:defRPr/>
            </a:pPr>
            <a:r>
              <a:rPr lang="en-US" sz="3600" b="1" smtClean="0">
                <a:solidFill>
                  <a:schemeClr val="tx2"/>
                </a:solidFill>
                <a:latin typeface="Baskerville Old Face" pitchFamily="18" charset="0"/>
              </a:rPr>
              <a:t>Riedel</a:t>
            </a:r>
            <a:endParaRPr lang="el-GR" sz="3600" b="1" smtClean="0">
              <a:solidFill>
                <a:schemeClr val="tx2"/>
              </a:solidFill>
              <a:latin typeface="Baskerville Old Face" pitchFamily="18" charset="0"/>
            </a:endParaRPr>
          </a:p>
          <a:p>
            <a:pPr eaLnBrk="1" hangingPunct="1">
              <a:defRPr/>
            </a:pPr>
            <a:endParaRPr lang="en-US" sz="3600" b="1" smtClean="0">
              <a:solidFill>
                <a:schemeClr val="tx2"/>
              </a:solidFill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908050"/>
            <a:ext cx="8713787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558800"/>
          </a:xfrm>
        </p:spPr>
        <p:txBody>
          <a:bodyPr/>
          <a:lstStyle/>
          <a:p>
            <a:pPr>
              <a:defRPr/>
            </a:pPr>
            <a:r>
              <a:rPr lang="el-GR" sz="3200" dirty="0" smtClean="0">
                <a:solidFill>
                  <a:srgbClr val="FFC000"/>
                </a:solidFill>
              </a:rPr>
              <a:t>Δράση κορτικοειδών στα οργανα</a:t>
            </a:r>
            <a:endParaRPr lang="el-GR" sz="32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6613"/>
          </a:xfrm>
        </p:spPr>
        <p:txBody>
          <a:bodyPr/>
          <a:lstStyle/>
          <a:p>
            <a:pPr eaLnBrk="1" hangingPunct="1">
              <a:defRPr/>
            </a:pPr>
            <a:r>
              <a:rPr lang="el-GR" b="1" smtClean="0">
                <a:solidFill>
                  <a:srgbClr val="CCFF99"/>
                </a:solidFill>
                <a:latin typeface="Baskerville Old Face" pitchFamily="18" charset="0"/>
              </a:rPr>
              <a:t>Διαφ.διάγνωση  θυρεοειδίτιδας</a:t>
            </a:r>
          </a:p>
        </p:txBody>
      </p:sp>
      <p:graphicFrame>
        <p:nvGraphicFramePr>
          <p:cNvPr id="147553" name="Group 97"/>
          <p:cNvGraphicFramePr>
            <a:graphicFrameLocks noGrp="1"/>
          </p:cNvGraphicFramePr>
          <p:nvPr>
            <p:ph type="tbl" idx="1"/>
          </p:nvPr>
        </p:nvGraphicFramePr>
        <p:xfrm>
          <a:off x="457200" y="981075"/>
          <a:ext cx="8229600" cy="5881688"/>
        </p:xfrm>
        <a:graphic>
          <a:graphicData uri="http://schemas.openxmlformats.org/drawingml/2006/table">
            <a:tbl>
              <a:tblPr/>
              <a:tblGrid>
                <a:gridCol w="1646238"/>
                <a:gridCol w="1646237"/>
                <a:gridCol w="1685925"/>
                <a:gridCol w="1604963"/>
                <a:gridCol w="1646237"/>
              </a:tblGrid>
              <a:tr h="473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askerville Old Face" pitchFamily="18" charset="0"/>
                        </a:rPr>
                        <a:t>υποξεία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askerville Old Face" pitchFamily="18" charset="0"/>
                        </a:rPr>
                        <a:t>σιωπηλή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askerville Old Face" pitchFamily="18" charset="0"/>
                        </a:rPr>
                        <a:t>postpartum</a:t>
                      </a:r>
                      <a:endParaRPr kumimoji="0" lang="el-GR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CC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askerville Old Fac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askerville Old Face" pitchFamily="18" charset="0"/>
                        </a:rPr>
                        <a:t>λοιμώδης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askerville Old Face" pitchFamily="18" charset="0"/>
                        </a:rPr>
                        <a:t>Riedel</a:t>
                      </a:r>
                      <a:endParaRPr kumimoji="0" lang="el-G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C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askerville Old Fac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4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askerville Old Face" pitchFamily="18" charset="0"/>
                        </a:rPr>
                        <a:t>Λευκά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askerville Old Face" pitchFamily="18" charset="0"/>
                        </a:rPr>
                        <a:t>σηπτική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2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Τ.Κ.Ε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4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Τ3,Τ4,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ιδια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ιδια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Τ3,Τ4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4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TSH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ιδια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ιδια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TSH</a:t>
                      </a: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0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UPTAKE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ΜΗΔΕΝ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ιδια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ιδια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φυσιολογικό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2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U/S</a:t>
                      </a: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σκληρός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4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ΠΥΡΕΤΟΣ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ινώδης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6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ΠΟΝΟΣ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Tpo  </a:t>
                      </a: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θετικά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+ 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8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Ασπιρίνη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κορτιζόνη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Β.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bloker</a:t>
                      </a:r>
                      <a:endParaRPr kumimoji="0" lang="el-G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χειρουργείο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7538" name="Line 82"/>
          <p:cNvSpPr>
            <a:spLocks noChangeShapeType="1"/>
          </p:cNvSpPr>
          <p:nvPr/>
        </p:nvSpPr>
        <p:spPr bwMode="auto">
          <a:xfrm>
            <a:off x="2268538" y="5876925"/>
            <a:ext cx="1079500" cy="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7539" name="Line 83"/>
          <p:cNvSpPr>
            <a:spLocks noChangeShapeType="1"/>
          </p:cNvSpPr>
          <p:nvPr/>
        </p:nvSpPr>
        <p:spPr bwMode="auto">
          <a:xfrm>
            <a:off x="2195513" y="5373688"/>
            <a:ext cx="1152525" cy="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7541" name="Line 85"/>
          <p:cNvSpPr>
            <a:spLocks noChangeShapeType="1"/>
          </p:cNvSpPr>
          <p:nvPr/>
        </p:nvSpPr>
        <p:spPr bwMode="auto">
          <a:xfrm>
            <a:off x="2195513" y="1700213"/>
            <a:ext cx="1296987" cy="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7543" name="Line 87"/>
          <p:cNvSpPr>
            <a:spLocks noChangeShapeType="1"/>
          </p:cNvSpPr>
          <p:nvPr/>
        </p:nvSpPr>
        <p:spPr bwMode="auto">
          <a:xfrm>
            <a:off x="2195513" y="2349500"/>
            <a:ext cx="1368425" cy="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7545" name="Line 89"/>
          <p:cNvSpPr>
            <a:spLocks noChangeShapeType="1"/>
          </p:cNvSpPr>
          <p:nvPr/>
        </p:nvSpPr>
        <p:spPr bwMode="auto">
          <a:xfrm>
            <a:off x="4716463" y="5805488"/>
            <a:ext cx="0" cy="360362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7548" name="Line 92"/>
          <p:cNvSpPr>
            <a:spLocks noChangeShapeType="1"/>
          </p:cNvSpPr>
          <p:nvPr/>
        </p:nvSpPr>
        <p:spPr bwMode="auto">
          <a:xfrm>
            <a:off x="7235825" y="2276475"/>
            <a:ext cx="1152525" cy="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7554" name="AutoShape 98"/>
          <p:cNvSpPr>
            <a:spLocks noChangeArrowheads="1"/>
          </p:cNvSpPr>
          <p:nvPr/>
        </p:nvSpPr>
        <p:spPr bwMode="auto">
          <a:xfrm>
            <a:off x="1763713" y="1557338"/>
            <a:ext cx="215900" cy="358775"/>
          </a:xfrm>
          <a:prstGeom prst="upArrow">
            <a:avLst>
              <a:gd name="adj1" fmla="val 50000"/>
              <a:gd name="adj2" fmla="val 41544"/>
            </a:avLst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7555" name="AutoShape 99"/>
          <p:cNvSpPr>
            <a:spLocks noChangeArrowheads="1"/>
          </p:cNvSpPr>
          <p:nvPr/>
        </p:nvSpPr>
        <p:spPr bwMode="auto">
          <a:xfrm>
            <a:off x="1835150" y="2133600"/>
            <a:ext cx="71438" cy="287338"/>
          </a:xfrm>
          <a:prstGeom prst="upArrow">
            <a:avLst>
              <a:gd name="adj1" fmla="val 50000"/>
              <a:gd name="adj2" fmla="val 100555"/>
            </a:avLst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endParaRPr lang="el-GR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7556" name="AutoShape 100"/>
          <p:cNvSpPr>
            <a:spLocks noChangeArrowheads="1"/>
          </p:cNvSpPr>
          <p:nvPr/>
        </p:nvSpPr>
        <p:spPr bwMode="auto">
          <a:xfrm>
            <a:off x="1692275" y="2060575"/>
            <a:ext cx="215900" cy="360363"/>
          </a:xfrm>
          <a:prstGeom prst="upArrow">
            <a:avLst>
              <a:gd name="adj1" fmla="val 50000"/>
              <a:gd name="adj2" fmla="val 41728"/>
            </a:avLst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/>
            </a:pPr>
            <a:endParaRPr lang="el-GR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7557" name="AutoShape 101"/>
          <p:cNvSpPr>
            <a:spLocks noChangeArrowheads="1"/>
          </p:cNvSpPr>
          <p:nvPr/>
        </p:nvSpPr>
        <p:spPr bwMode="auto">
          <a:xfrm>
            <a:off x="1692275" y="2133600"/>
            <a:ext cx="215900" cy="358775"/>
          </a:xfrm>
          <a:prstGeom prst="upArrow">
            <a:avLst>
              <a:gd name="adj1" fmla="val 50000"/>
              <a:gd name="adj2" fmla="val 41544"/>
            </a:avLst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7558" name="AutoShape 102"/>
          <p:cNvSpPr>
            <a:spLocks noChangeArrowheads="1"/>
          </p:cNvSpPr>
          <p:nvPr/>
        </p:nvSpPr>
        <p:spPr bwMode="auto">
          <a:xfrm>
            <a:off x="1547813" y="2636838"/>
            <a:ext cx="287337" cy="360362"/>
          </a:xfrm>
          <a:prstGeom prst="upArrow">
            <a:avLst>
              <a:gd name="adj1" fmla="val 50000"/>
              <a:gd name="adj2" fmla="val 31354"/>
            </a:avLst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7559" name="AutoShape 103"/>
          <p:cNvSpPr>
            <a:spLocks noChangeArrowheads="1"/>
          </p:cNvSpPr>
          <p:nvPr/>
        </p:nvSpPr>
        <p:spPr bwMode="auto">
          <a:xfrm>
            <a:off x="1403350" y="3141663"/>
            <a:ext cx="288925" cy="358775"/>
          </a:xfrm>
          <a:prstGeom prst="downArrow">
            <a:avLst>
              <a:gd name="adj1" fmla="val 50000"/>
              <a:gd name="adj2" fmla="val 31044"/>
            </a:avLst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813"/>
            <a:ext cx="9144000" cy="6453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49509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5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/>
            </a:pPr>
            <a:r>
              <a:rPr lang="el-GR" sz="2800" b="1">
                <a:solidFill>
                  <a:srgbClr val="CC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</a:rPr>
              <a:t>Εξέλιξη  υποξείας θυρεοειδίτιδας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90575"/>
            <a:ext cx="9144000" cy="6067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50533" name="Text Box 5"/>
          <p:cNvSpPr txBox="1">
            <a:spLocks noChangeArrowheads="1"/>
          </p:cNvSpPr>
          <p:nvPr/>
        </p:nvSpPr>
        <p:spPr bwMode="auto">
          <a:xfrm>
            <a:off x="179388" y="260350"/>
            <a:ext cx="83534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5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/>
            </a:pPr>
            <a:r>
              <a:rPr lang="el-G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Θυροξίνη ορού στη   </a:t>
            </a:r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POSTPARTUM</a:t>
            </a:r>
            <a:endParaRPr lang="el-GR" sz="2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0534" name="Rectangle 6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49275"/>
          </a:xfrm>
        </p:spPr>
        <p:txBody>
          <a:bodyPr/>
          <a:lstStyle/>
          <a:p>
            <a:pPr eaLnBrk="1" hangingPunct="1">
              <a:defRPr/>
            </a:pPr>
            <a:r>
              <a:rPr lang="el-GR" sz="3600" b="1" smtClean="0"/>
              <a:t>Θυρεοειδής και κύηση</a:t>
            </a:r>
          </a:p>
        </p:txBody>
      </p:sp>
      <p:pic>
        <p:nvPicPr>
          <p:cNvPr id="30310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150"/>
            <a:ext cx="9144000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2503487"/>
          </a:xfrm>
        </p:spPr>
        <p:txBody>
          <a:bodyPr/>
          <a:lstStyle/>
          <a:p>
            <a:pPr eaLnBrk="1" hangingPunct="1">
              <a:defRPr/>
            </a:pPr>
            <a:r>
              <a:rPr lang="el-GR" sz="3200" b="1" smtClean="0">
                <a:solidFill>
                  <a:srgbClr val="CCFF99"/>
                </a:solidFill>
                <a:latin typeface="Baskerville Old Face" pitchFamily="18" charset="0"/>
              </a:rPr>
              <a:t>Έλεγχος  θυρεοειδούς στη κύηση</a:t>
            </a:r>
            <a:br>
              <a:rPr lang="el-GR" sz="3200" b="1" smtClean="0">
                <a:solidFill>
                  <a:srgbClr val="CCFF99"/>
                </a:solidFill>
                <a:latin typeface="Baskerville Old Face" pitchFamily="18" charset="0"/>
              </a:rPr>
            </a:br>
            <a:r>
              <a:rPr lang="el-GR" sz="3200" b="1" smtClean="0">
                <a:solidFill>
                  <a:srgbClr val="CCFF99"/>
                </a:solidFill>
                <a:latin typeface="Baskerville Old Face" pitchFamily="18" charset="0"/>
              </a:rPr>
              <a:t/>
            </a:r>
            <a:br>
              <a:rPr lang="el-GR" sz="3200" b="1" smtClean="0">
                <a:solidFill>
                  <a:srgbClr val="CCFF99"/>
                </a:solidFill>
                <a:latin typeface="Baskerville Old Face" pitchFamily="18" charset="0"/>
              </a:rPr>
            </a:br>
            <a:r>
              <a:rPr lang="el-GR" sz="3200" b="1" smtClean="0">
                <a:solidFill>
                  <a:srgbClr val="CCFF99"/>
                </a:solidFill>
                <a:latin typeface="Baskerville Old Face" pitchFamily="18" charset="0"/>
              </a:rPr>
              <a:t>προ της κύησης, και, </a:t>
            </a:r>
            <a:br>
              <a:rPr lang="el-GR" sz="3200" b="1" smtClean="0">
                <a:solidFill>
                  <a:srgbClr val="CCFF99"/>
                </a:solidFill>
                <a:latin typeface="Baskerville Old Face" pitchFamily="18" charset="0"/>
              </a:rPr>
            </a:br>
            <a:r>
              <a:rPr lang="el-GR" sz="3200" b="1" smtClean="0">
                <a:solidFill>
                  <a:srgbClr val="CCFF99"/>
                </a:solidFill>
                <a:latin typeface="Baskerville Old Face" pitchFamily="18" charset="0"/>
              </a:rPr>
              <a:t>ανά 6-8 εβδ.  κατά την κύηση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924175"/>
            <a:ext cx="8229600" cy="3933825"/>
          </a:xfrm>
        </p:spPr>
        <p:txBody>
          <a:bodyPr/>
          <a:lstStyle/>
          <a:p>
            <a:pPr eaLnBrk="1" hangingPunct="1">
              <a:defRPr/>
            </a:pPr>
            <a:r>
              <a:rPr lang="en-US" b="1" smtClean="0">
                <a:latin typeface="Baskerville Old Face" pitchFamily="18" charset="0"/>
              </a:rPr>
              <a:t>TSH</a:t>
            </a:r>
          </a:p>
          <a:p>
            <a:pPr eaLnBrk="1" hangingPunct="1">
              <a:defRPr/>
            </a:pPr>
            <a:r>
              <a:rPr lang="en-US" b="1" smtClean="0">
                <a:latin typeface="Baskerville Old Face" pitchFamily="18" charset="0"/>
              </a:rPr>
              <a:t>FT3</a:t>
            </a:r>
          </a:p>
          <a:p>
            <a:pPr eaLnBrk="1" hangingPunct="1">
              <a:defRPr/>
            </a:pPr>
            <a:r>
              <a:rPr lang="en-US" b="1" smtClean="0">
                <a:latin typeface="Baskerville Old Face" pitchFamily="18" charset="0"/>
              </a:rPr>
              <a:t>FT4</a:t>
            </a:r>
          </a:p>
          <a:p>
            <a:pPr eaLnBrk="1" hangingPunct="1">
              <a:defRPr/>
            </a:pPr>
            <a:r>
              <a:rPr lang="el-GR" b="1" smtClean="0">
                <a:latin typeface="Baskerville Old Face" pitchFamily="18" charset="0"/>
              </a:rPr>
              <a:t>Αντισώματα</a:t>
            </a:r>
          </a:p>
          <a:p>
            <a:pPr eaLnBrk="1" hangingPunct="1">
              <a:defRPr/>
            </a:pPr>
            <a:r>
              <a:rPr lang="el-GR" b="1" smtClean="0">
                <a:latin typeface="Baskerville Old Face" pitchFamily="18" charset="0"/>
              </a:rPr>
              <a:t>Υπερηχογράφημα</a:t>
            </a:r>
          </a:p>
          <a:p>
            <a:pPr eaLnBrk="1" hangingPunct="1">
              <a:defRPr/>
            </a:pPr>
            <a:r>
              <a:rPr lang="el-GR" b="1" smtClean="0">
                <a:latin typeface="Baskerville Old Face" pitchFamily="18" charset="0"/>
              </a:rPr>
              <a:t>Σπινθηρογράφημα    ----ποτέ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15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3" name="Rectangle 5"/>
          <p:cNvSpPr>
            <a:spLocks noChangeArrowheads="1"/>
          </p:cNvSpPr>
          <p:nvPr/>
        </p:nvSpPr>
        <p:spPr bwMode="auto">
          <a:xfrm>
            <a:off x="2268538" y="188913"/>
            <a:ext cx="5616575" cy="647700"/>
          </a:xfrm>
          <a:prstGeom prst="rect">
            <a:avLst/>
          </a:prstGeom>
          <a:noFill/>
          <a:ln w="9525" algn="ctr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7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0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2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5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150"/>
            <a:ext cx="9144000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3" name="Text Box 7"/>
          <p:cNvSpPr txBox="1">
            <a:spLocks noChangeArrowheads="1"/>
          </p:cNvSpPr>
          <p:nvPr/>
        </p:nvSpPr>
        <p:spPr bwMode="auto">
          <a:xfrm>
            <a:off x="0" y="0"/>
            <a:ext cx="8316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l-GR" altLang="el-GR" sz="2400" b="1">
                <a:solidFill>
                  <a:srgbClr val="FFC000"/>
                </a:solidFill>
                <a:latin typeface="Baskerville Old Face" pitchFamily="18" charset="0"/>
              </a:rPr>
              <a:t>Δράση  γλυκοκορτικοειδων στα όργανα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29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250"/>
            <a:ext cx="9144000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67" name="Text Box 5"/>
          <p:cNvSpPr txBox="1">
            <a:spLocks noChangeArrowheads="1"/>
          </p:cNvSpPr>
          <p:nvPr/>
        </p:nvSpPr>
        <p:spPr bwMode="auto">
          <a:xfrm>
            <a:off x="468313" y="0"/>
            <a:ext cx="8353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l-GR" altLang="el-GR" sz="2400" b="1">
                <a:solidFill>
                  <a:srgbClr val="FFFF00"/>
                </a:solidFill>
              </a:rPr>
              <a:t>                   </a:t>
            </a:r>
            <a:r>
              <a:rPr lang="el-GR" altLang="el-GR" sz="2400" b="1">
                <a:solidFill>
                  <a:srgbClr val="FFC000"/>
                </a:solidFill>
                <a:latin typeface="Baskerville Old Face" pitchFamily="18" charset="0"/>
              </a:rPr>
              <a:t>ΔΡΑΣΕΙΣ    ΚΟΡΤΙΚΟΕΙΔΩΝ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813"/>
            <a:ext cx="9144000" cy="645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1" name="Text Box 5"/>
          <p:cNvSpPr txBox="1">
            <a:spLocks noChangeArrowheads="1"/>
          </p:cNvSpPr>
          <p:nvPr/>
        </p:nvSpPr>
        <p:spPr bwMode="auto">
          <a:xfrm>
            <a:off x="468313" y="0"/>
            <a:ext cx="8135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l-GR" altLang="el-GR" sz="2400" b="1">
                <a:solidFill>
                  <a:srgbClr val="FFC000"/>
                </a:solidFill>
                <a:latin typeface="Baskerville Old Face" pitchFamily="18" charset="0"/>
              </a:rPr>
              <a:t>ΓΛΥΚ/ΔΗ  και ΜΕΤΑΒΟΛΙΣΜΟΣ   </a:t>
            </a:r>
            <a:r>
              <a:rPr lang="en-US" altLang="el-GR" sz="2400" b="1">
                <a:solidFill>
                  <a:srgbClr val="FFC000"/>
                </a:solidFill>
                <a:latin typeface="Baskerville Old Face" pitchFamily="18" charset="0"/>
              </a:rPr>
              <a:t>CA</a:t>
            </a:r>
            <a:endParaRPr lang="el-GR" altLang="el-GR" sz="2400" b="1">
              <a:solidFill>
                <a:srgbClr val="FFC000"/>
              </a:solidFill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463"/>
            <a:ext cx="9144000" cy="68754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1075"/>
            <a:ext cx="9144000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5" name="Text Box 5"/>
          <p:cNvSpPr txBox="1">
            <a:spLocks noChangeArrowheads="1"/>
          </p:cNvSpPr>
          <p:nvPr/>
        </p:nvSpPr>
        <p:spPr bwMode="auto">
          <a:xfrm>
            <a:off x="539750" y="0"/>
            <a:ext cx="756126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l-GR" altLang="el-GR" sz="2400" b="1">
                <a:solidFill>
                  <a:srgbClr val="FFC000"/>
                </a:solidFill>
                <a:latin typeface="Baskerville Old Face" pitchFamily="18" charset="0"/>
              </a:rPr>
              <a:t>Ρύθμιση  έκκρισης   αλατοκορτικοειδων</a:t>
            </a:r>
          </a:p>
          <a:p>
            <a:pPr eaLnBrk="1" hangingPunct="1">
              <a:spcBef>
                <a:spcPct val="50000"/>
              </a:spcBef>
            </a:pPr>
            <a:r>
              <a:rPr lang="el-GR" altLang="el-GR" sz="2400" b="1">
                <a:solidFill>
                  <a:srgbClr val="FFC000"/>
                </a:solidFill>
                <a:latin typeface="Baskerville Old Face" pitchFamily="18" charset="0"/>
              </a:rPr>
              <a:t>Σύστημα ρενίνης-αγγειοτενσίνης-αλδοστερόνης</a:t>
            </a:r>
            <a:r>
              <a:rPr lang="el-GR" altLang="el-GR" sz="2400" b="1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141316" name="Text Box 7"/>
          <p:cNvSpPr txBox="1">
            <a:spLocks noChangeArrowheads="1"/>
          </p:cNvSpPr>
          <p:nvPr/>
        </p:nvSpPr>
        <p:spPr bwMode="auto">
          <a:xfrm>
            <a:off x="684213" y="123825"/>
            <a:ext cx="6804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l-GR" altLang="el-GR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7213"/>
            <a:ext cx="9144000" cy="630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39" name="Text Box 5"/>
          <p:cNvSpPr txBox="1">
            <a:spLocks noChangeArrowheads="1"/>
          </p:cNvSpPr>
          <p:nvPr/>
        </p:nvSpPr>
        <p:spPr bwMode="auto">
          <a:xfrm>
            <a:off x="250825" y="0"/>
            <a:ext cx="8713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l-GR" altLang="el-GR" sz="2400" b="1">
                <a:solidFill>
                  <a:srgbClr val="FFC000"/>
                </a:solidFill>
                <a:latin typeface="Baskerville Old Face" pitchFamily="18" charset="0"/>
              </a:rPr>
              <a:t>Δράση  αλατοκορτικοειδων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250"/>
            <a:ext cx="9144000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Text Box 5"/>
          <p:cNvSpPr txBox="1">
            <a:spLocks noChangeArrowheads="1"/>
          </p:cNvSpPr>
          <p:nvPr/>
        </p:nvSpPr>
        <p:spPr bwMode="auto">
          <a:xfrm>
            <a:off x="468313" y="0"/>
            <a:ext cx="7991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l-GR" altLang="el-GR" sz="2400" b="1">
                <a:solidFill>
                  <a:srgbClr val="FFC000"/>
                </a:solidFill>
                <a:latin typeface="Baskerville Old Face" pitchFamily="18" charset="0"/>
              </a:rPr>
              <a:t>Άξονας   </a:t>
            </a:r>
            <a:r>
              <a:rPr lang="en-US" altLang="el-GR" sz="2400" b="1">
                <a:solidFill>
                  <a:srgbClr val="FFC000"/>
                </a:solidFill>
                <a:latin typeface="Baskerville Old Face" pitchFamily="18" charset="0"/>
              </a:rPr>
              <a:t>H.P.A    </a:t>
            </a:r>
            <a:r>
              <a:rPr lang="el-GR" altLang="el-GR" sz="2400" b="1">
                <a:solidFill>
                  <a:srgbClr val="FFC000"/>
                </a:solidFill>
                <a:latin typeface="Baskerville Old Face" pitchFamily="18" charset="0"/>
              </a:rPr>
              <a:t>και    </a:t>
            </a:r>
            <a:r>
              <a:rPr lang="en-US" altLang="el-GR" sz="2400" b="1">
                <a:solidFill>
                  <a:srgbClr val="FFC000"/>
                </a:solidFill>
                <a:latin typeface="Baskerville Old Face" pitchFamily="18" charset="0"/>
              </a:rPr>
              <a:t>STRESS</a:t>
            </a:r>
            <a:endParaRPr lang="el-GR" altLang="el-GR" sz="2400" b="1">
              <a:solidFill>
                <a:srgbClr val="FFC000"/>
              </a:solidFill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613"/>
            <a:ext cx="9144000" cy="602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7" name="Text Box 5"/>
          <p:cNvSpPr txBox="1">
            <a:spLocks noChangeArrowheads="1"/>
          </p:cNvSpPr>
          <p:nvPr/>
        </p:nvSpPr>
        <p:spPr bwMode="auto">
          <a:xfrm>
            <a:off x="179388" y="333375"/>
            <a:ext cx="8496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l-GR" altLang="el-GR" sz="2400" b="1">
                <a:solidFill>
                  <a:srgbClr val="FFC000"/>
                </a:solidFill>
                <a:latin typeface="Baskerville Old Face" pitchFamily="18" charset="0"/>
              </a:rPr>
              <a:t>Νοσήματα επινεφριδίων</a:t>
            </a:r>
          </a:p>
        </p:txBody>
      </p:sp>
      <p:sp>
        <p:nvSpPr>
          <p:cNvPr id="43014" name="Oval 6"/>
          <p:cNvSpPr>
            <a:spLocks noChangeArrowheads="1"/>
          </p:cNvSpPr>
          <p:nvPr/>
        </p:nvSpPr>
        <p:spPr bwMode="auto">
          <a:xfrm>
            <a:off x="684213" y="1412875"/>
            <a:ext cx="2951162" cy="360363"/>
          </a:xfrm>
          <a:prstGeom prst="ellipse">
            <a:avLst/>
          </a:prstGeom>
          <a:noFill/>
          <a:ln w="9525" algn="ctr">
            <a:solidFill>
              <a:srgbClr val="A5002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015" name="Oval 7"/>
          <p:cNvSpPr>
            <a:spLocks noChangeArrowheads="1"/>
          </p:cNvSpPr>
          <p:nvPr/>
        </p:nvSpPr>
        <p:spPr bwMode="auto">
          <a:xfrm>
            <a:off x="684213" y="2781300"/>
            <a:ext cx="3240087" cy="360363"/>
          </a:xfrm>
          <a:prstGeom prst="ellipse">
            <a:avLst/>
          </a:prstGeom>
          <a:noFill/>
          <a:ln w="9525" algn="ctr">
            <a:solidFill>
              <a:srgbClr val="A5002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Έλλειψη 1"/>
          <p:cNvSpPr/>
          <p:nvPr/>
        </p:nvSpPr>
        <p:spPr bwMode="auto">
          <a:xfrm>
            <a:off x="3708400" y="6237288"/>
            <a:ext cx="647700" cy="71437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Slides-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8400" y="0"/>
            <a:ext cx="5435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0" y="692150"/>
            <a:ext cx="3708400" cy="237648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l-GR" b="1" dirty="0" smtClean="0">
                <a:solidFill>
                  <a:srgbClr val="FFC000"/>
                </a:solidFill>
                <a:latin typeface="Arial" panose="020B0604020202020204" pitchFamily="34" charset="0"/>
              </a:rPr>
              <a:t>Addison disease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l-GR" b="1" dirty="0" smtClean="0">
                <a:solidFill>
                  <a:srgbClr val="FFC000"/>
                </a:solidFill>
                <a:latin typeface="Arial" panose="020B0604020202020204" pitchFamily="34" charset="0"/>
              </a:rPr>
              <a:t>1855</a:t>
            </a:r>
            <a:endParaRPr lang="el-GR" altLang="el-GR" b="1" dirty="0" smtClean="0">
              <a:solidFill>
                <a:srgbClr val="FFC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Εικόνα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713"/>
            <a:ext cx="9144000" cy="623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59" name="Text Box 5"/>
          <p:cNvSpPr txBox="1">
            <a:spLocks noChangeArrowheads="1"/>
          </p:cNvSpPr>
          <p:nvPr/>
        </p:nvSpPr>
        <p:spPr bwMode="auto">
          <a:xfrm>
            <a:off x="32385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l-GR" altLang="el-GR" sz="2400" b="1">
                <a:solidFill>
                  <a:srgbClr val="FFFF00"/>
                </a:solidFill>
              </a:rPr>
              <a:t>               </a:t>
            </a:r>
            <a:r>
              <a:rPr lang="el-GR" altLang="el-GR" b="1">
                <a:solidFill>
                  <a:srgbClr val="FFC000"/>
                </a:solidFill>
                <a:latin typeface="Baskerville Old Face" pitchFamily="18" charset="0"/>
              </a:rPr>
              <a:t>ΑΝΕΠΑΡΚΕΙΑ  ΛΕΙΤΟΥΡΓΙΑΣ ΕΠΙΝΕΦΡΙΔΙΩΝ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6" name="Text Box 4"/>
          <p:cNvSpPr txBox="1">
            <a:spLocks noChangeArrowheads="1"/>
          </p:cNvSpPr>
          <p:nvPr/>
        </p:nvSpPr>
        <p:spPr bwMode="auto">
          <a:xfrm>
            <a:off x="611188" y="1484313"/>
            <a:ext cx="7848600" cy="11604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5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</a:rPr>
              <a:t>ΦΛΟΙΟΕΠΙΝΕΦΡΙΔΙΑΚΗ  ΑΝΕΠΑΡΚΕΙΑ</a:t>
            </a:r>
          </a:p>
          <a:p>
            <a:pPr marL="342900" indent="-342900" eaLnBrk="1" hangingPunct="1">
              <a:spcBef>
                <a:spcPct val="5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</a:rPr>
              <a:t>          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</a:rPr>
              <a:t>                     </a:t>
            </a:r>
            <a:r>
              <a:rPr 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</a:rPr>
              <a:t>Ν.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</a:rPr>
              <a:t>ADDISON</a:t>
            </a:r>
            <a:endParaRPr lang="el-GR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22214" name="Rectangle 6"/>
          <p:cNvSpPr>
            <a:spLocks noChangeArrowheads="1"/>
          </p:cNvSpPr>
          <p:nvPr/>
        </p:nvSpPr>
        <p:spPr bwMode="auto">
          <a:xfrm>
            <a:off x="250825" y="188913"/>
            <a:ext cx="936625" cy="431800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5175"/>
            <a:ext cx="9144000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7" name="Text Box 6"/>
          <p:cNvSpPr txBox="1">
            <a:spLocks noChangeArrowheads="1"/>
          </p:cNvSpPr>
          <p:nvPr/>
        </p:nvSpPr>
        <p:spPr bwMode="auto">
          <a:xfrm>
            <a:off x="0" y="188913"/>
            <a:ext cx="9144000" cy="40005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l-GR" altLang="el-GR" b="1">
                <a:solidFill>
                  <a:srgbClr val="FFC000"/>
                </a:solidFill>
                <a:latin typeface="Baskerville Old Face" pitchFamily="18" charset="0"/>
              </a:rPr>
              <a:t>Α</a:t>
            </a:r>
            <a:r>
              <a:rPr lang="en-US" altLang="el-GR" b="1">
                <a:solidFill>
                  <a:srgbClr val="FFC000"/>
                </a:solidFill>
                <a:latin typeface="Baskerville Old Face" pitchFamily="18" charset="0"/>
              </a:rPr>
              <a:t>C</a:t>
            </a:r>
            <a:r>
              <a:rPr lang="el-GR" altLang="el-GR" b="1">
                <a:solidFill>
                  <a:srgbClr val="FFC000"/>
                </a:solidFill>
                <a:latin typeface="Baskerville Old Face" pitchFamily="18" charset="0"/>
              </a:rPr>
              <a:t>ΤΗ</a:t>
            </a:r>
            <a:r>
              <a:rPr lang="en-US" altLang="el-GR" b="1">
                <a:solidFill>
                  <a:srgbClr val="FFC000"/>
                </a:solidFill>
                <a:latin typeface="Baskerville Old Face" pitchFamily="18" charset="0"/>
              </a:rPr>
              <a:t>  KAI NON ACTH  </a:t>
            </a:r>
            <a:r>
              <a:rPr lang="el-GR" altLang="el-GR" b="1">
                <a:solidFill>
                  <a:srgbClr val="FFC000"/>
                </a:solidFill>
                <a:latin typeface="Baskerville Old Face" pitchFamily="18" charset="0"/>
              </a:rPr>
              <a:t>ρύθμιση λειτουργίας   φλοιού επινεφριδίων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Slides-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938" y="0"/>
            <a:ext cx="5575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33338" y="620713"/>
            <a:ext cx="3563937" cy="3024187"/>
          </a:xfrm>
          <a:prstGeom prst="rect">
            <a:avLst/>
          </a:prstGeom>
          <a:solidFill>
            <a:schemeClr val="accent4">
              <a:lumMod val="50000"/>
            </a:schemeClr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l-GR" altLang="el-GR" b="1" smtClean="0">
                <a:solidFill>
                  <a:srgbClr val="CCFF99"/>
                </a:solidFill>
                <a:latin typeface="Baskerville Old Face" panose="02020602080505020303" pitchFamily="18" charset="0"/>
              </a:rPr>
              <a:t>Κλινική εικόνα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l-GR" altLang="el-GR" b="1" smtClean="0">
                <a:solidFill>
                  <a:srgbClr val="CCFF99"/>
                </a:solidFill>
                <a:latin typeface="Baskerville Old Face" panose="02020602080505020303" pitchFamily="18" charset="0"/>
              </a:rPr>
              <a:t> ν. Α</a:t>
            </a:r>
            <a:r>
              <a:rPr lang="en-US" altLang="el-GR" b="1" smtClean="0">
                <a:solidFill>
                  <a:srgbClr val="CCFF99"/>
                </a:solidFill>
                <a:latin typeface="Baskerville Old Face" panose="02020602080505020303" pitchFamily="18" charset="0"/>
              </a:rPr>
              <a:t>ddison</a:t>
            </a:r>
            <a:endParaRPr lang="el-GR" altLang="el-GR" b="1" smtClean="0">
              <a:solidFill>
                <a:srgbClr val="CCFF99"/>
              </a:solidFill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79" name="Rectangle 3"/>
          <p:cNvSpPr>
            <a:spLocks noChangeArrowheads="1"/>
          </p:cNvSpPr>
          <p:nvPr/>
        </p:nvSpPr>
        <p:spPr bwMode="auto">
          <a:xfrm>
            <a:off x="971550" y="260350"/>
            <a:ext cx="7632700" cy="647700"/>
          </a:xfrm>
          <a:prstGeom prst="rect">
            <a:avLst/>
          </a:prstGeom>
          <a:solidFill>
            <a:srgbClr val="14303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l-GR" altLang="el-GR" sz="2400" b="1">
                <a:solidFill>
                  <a:srgbClr val="C0C0C0"/>
                </a:solidFill>
              </a:rPr>
              <a:t>Γενικευμένη καχεξία –μελάγχρωση- ν.</a:t>
            </a:r>
            <a:r>
              <a:rPr lang="en-US" altLang="el-GR" sz="2400" b="1">
                <a:solidFill>
                  <a:srgbClr val="C0C0C0"/>
                </a:solidFill>
              </a:rPr>
              <a:t>Addison</a:t>
            </a:r>
            <a:r>
              <a:rPr lang="el-GR" altLang="el-GR" sz="1800"/>
              <a:t> </a:t>
            </a:r>
          </a:p>
        </p:txBody>
      </p:sp>
      <p:sp>
        <p:nvSpPr>
          <p:cNvPr id="179204" name="Rectangle 4"/>
          <p:cNvSpPr>
            <a:spLocks noChangeArrowheads="1"/>
          </p:cNvSpPr>
          <p:nvPr/>
        </p:nvSpPr>
        <p:spPr bwMode="auto">
          <a:xfrm>
            <a:off x="11113" y="5805488"/>
            <a:ext cx="9144000" cy="1052512"/>
          </a:xfrm>
          <a:prstGeom prst="rect">
            <a:avLst/>
          </a:prstGeom>
          <a:solidFill>
            <a:schemeClr val="accent4">
              <a:lumMod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9205" name="Rectangle 5"/>
          <p:cNvSpPr>
            <a:spLocks noChangeArrowheads="1"/>
          </p:cNvSpPr>
          <p:nvPr/>
        </p:nvSpPr>
        <p:spPr bwMode="auto">
          <a:xfrm>
            <a:off x="7751763" y="1196975"/>
            <a:ext cx="1403350" cy="4608513"/>
          </a:xfrm>
          <a:prstGeom prst="rect">
            <a:avLst/>
          </a:prstGeom>
          <a:solidFill>
            <a:schemeClr val="accent4">
              <a:lumMod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9206" name="Rectangle 6"/>
          <p:cNvSpPr>
            <a:spLocks noChangeArrowheads="1"/>
          </p:cNvSpPr>
          <p:nvPr/>
        </p:nvSpPr>
        <p:spPr bwMode="auto">
          <a:xfrm>
            <a:off x="0" y="1190625"/>
            <a:ext cx="1042988" cy="4614863"/>
          </a:xfrm>
          <a:prstGeom prst="rect">
            <a:avLst/>
          </a:prstGeom>
          <a:solidFill>
            <a:schemeClr val="accent4">
              <a:lumMod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0" y="908050"/>
            <a:ext cx="9144000" cy="288925"/>
          </a:xfrm>
          <a:prstGeom prst="rect">
            <a:avLst/>
          </a:prstGeom>
          <a:solidFill>
            <a:schemeClr val="accent4">
              <a:lumMod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solidFill>
            <a:schemeClr val="accent4">
              <a:lumMod val="50000"/>
            </a:schemeClr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l-GR" altLang="el-GR" sz="28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Γενικευμένη καχεξία-</a:t>
            </a:r>
            <a:r>
              <a:rPr lang="el-GR" altLang="el-GR" sz="2800" b="1" dirty="0" err="1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μελάγχρωση</a:t>
            </a:r>
            <a:r>
              <a:rPr lang="el-GR" altLang="el-GR" sz="28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-ν. </a:t>
            </a:r>
            <a:r>
              <a:rPr lang="en-US" altLang="el-GR" sz="28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Addison</a:t>
            </a:r>
            <a:r>
              <a:rPr lang="el-GR" altLang="el-GR" sz="28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Slides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313" y="0"/>
            <a:ext cx="65166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0" y="981075"/>
            <a:ext cx="2627313" cy="1727200"/>
          </a:xfrm>
          <a:prstGeom prst="rect">
            <a:avLst/>
          </a:prstGeom>
          <a:solidFill>
            <a:schemeClr val="accent4">
              <a:lumMod val="50000"/>
            </a:schemeClr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l-GR" altLang="el-GR" sz="24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Απιοειδής καρδιά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l-GR" altLang="el-GR" sz="24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ν. </a:t>
            </a:r>
            <a:r>
              <a:rPr lang="en-US" altLang="el-GR" sz="24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Addison</a:t>
            </a:r>
            <a:endParaRPr lang="el-GR" altLang="el-GR" sz="24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Slides-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5175"/>
            <a:ext cx="914400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solidFill>
            <a:schemeClr val="accent4">
              <a:lumMod val="25000"/>
            </a:schemeClr>
          </a:soli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l-GR" altLang="el-GR" sz="3600" b="1" dirty="0" err="1" smtClean="0">
                <a:latin typeface="Baskerville Old Face" panose="02020602080505020303" pitchFamily="18" charset="0"/>
              </a:rPr>
              <a:t>Μελάγχρωση</a:t>
            </a:r>
            <a:r>
              <a:rPr lang="el-GR" altLang="el-GR" sz="3600" b="1" dirty="0" smtClean="0">
                <a:latin typeface="Baskerville Old Face" panose="02020602080505020303" pitchFamily="18" charset="0"/>
              </a:rPr>
              <a:t> στη ν. </a:t>
            </a:r>
            <a:r>
              <a:rPr lang="en-US" altLang="el-GR" sz="3600" b="1" dirty="0" smtClean="0">
                <a:latin typeface="Baskerville Old Face" panose="02020602080505020303" pitchFamily="18" charset="0"/>
              </a:rPr>
              <a:t>Addison</a:t>
            </a:r>
            <a:endParaRPr lang="el-GR" altLang="el-GR" sz="3600" b="1" dirty="0" smtClean="0"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Slides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050"/>
            <a:ext cx="9144000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5347" name="AutoShape 3"/>
          <p:cNvSpPr>
            <a:spLocks noChangeArrowheads="1"/>
          </p:cNvSpPr>
          <p:nvPr/>
        </p:nvSpPr>
        <p:spPr bwMode="auto">
          <a:xfrm>
            <a:off x="4500563" y="4149725"/>
            <a:ext cx="1439862" cy="71438"/>
          </a:xfrm>
          <a:prstGeom prst="rightArrow">
            <a:avLst>
              <a:gd name="adj1" fmla="val 50000"/>
              <a:gd name="adj2" fmla="val 503885"/>
            </a:avLst>
          </a:prstGeom>
          <a:solidFill>
            <a:srgbClr val="143032"/>
          </a:solidFill>
          <a:ln w="9525">
            <a:solidFill>
              <a:srgbClr val="14303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5349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  <a:solidFill>
            <a:schemeClr val="accent4">
              <a:lumMod val="25000"/>
            </a:schemeClr>
          </a:solidFill>
          <a:ln>
            <a:solidFill>
              <a:srgbClr val="A5002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l-GR" sz="2800" b="1" dirty="0" err="1" smtClean="0">
                <a:latin typeface="Baskerville Old Face" pitchFamily="18" charset="0"/>
              </a:rPr>
              <a:t>Μελάγχρωση</a:t>
            </a:r>
            <a:r>
              <a:rPr lang="el-GR" sz="2800" b="1" dirty="0" smtClean="0">
                <a:latin typeface="Baskerville Old Face" pitchFamily="18" charset="0"/>
              </a:rPr>
              <a:t> βλεννογόνων </a:t>
            </a:r>
            <a:r>
              <a:rPr lang="el-GR" sz="2800" b="1" dirty="0" err="1" smtClean="0">
                <a:latin typeface="Baskerville Old Face" pitchFamily="18" charset="0"/>
              </a:rPr>
              <a:t>ν.Addison</a:t>
            </a:r>
            <a:r>
              <a:rPr lang="el-GR" sz="2800" b="1" dirty="0" smtClean="0">
                <a:latin typeface="Baskerville Old Face" pitchFamily="18" charset="0"/>
              </a:rPr>
              <a:t/>
            </a:r>
            <a:br>
              <a:rPr lang="el-GR" sz="2800" b="1" dirty="0" smtClean="0">
                <a:latin typeface="Baskerville Old Face" pitchFamily="18" charset="0"/>
              </a:rPr>
            </a:br>
            <a:endParaRPr lang="el-GR" sz="2800" b="1" dirty="0" smtClean="0"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 b="1" dirty="0" smtClean="0">
              <a:latin typeface="Baskerville Old Face" pitchFamily="18" charset="0"/>
            </a:endParaRPr>
          </a:p>
          <a:p>
            <a:pPr eaLnBrk="1" hangingPunct="1">
              <a:defRPr/>
            </a:pPr>
            <a:r>
              <a:rPr lang="el-GR" b="1" dirty="0" smtClean="0">
                <a:latin typeface="Baskerville Old Face" pitchFamily="18" charset="0"/>
              </a:rPr>
              <a:t>Βασική αρχή</a:t>
            </a:r>
            <a:r>
              <a:rPr lang="el-GR" b="1" dirty="0" smtClean="0">
                <a:solidFill>
                  <a:schemeClr val="bg1"/>
                </a:solidFill>
                <a:latin typeface="Baskerville Old Face" pitchFamily="18" charset="0"/>
              </a:rPr>
              <a:t> </a:t>
            </a:r>
            <a:r>
              <a:rPr lang="el-GR" b="1" dirty="0" smtClean="0">
                <a:solidFill>
                  <a:schemeClr val="tx1">
                    <a:lumMod val="95000"/>
                  </a:schemeClr>
                </a:solidFill>
                <a:latin typeface="Baskerville Old Face" pitchFamily="18" charset="0"/>
              </a:rPr>
              <a:t>-----</a:t>
            </a:r>
            <a:r>
              <a:rPr lang="el-GR" b="1" dirty="0" smtClean="0">
                <a:solidFill>
                  <a:schemeClr val="bg1"/>
                </a:solidFill>
                <a:latin typeface="Baskerville Old Face" pitchFamily="18" charset="0"/>
              </a:rPr>
              <a:t>     </a:t>
            </a:r>
            <a:r>
              <a:rPr lang="el-GR" b="1" dirty="0" smtClean="0">
                <a:solidFill>
                  <a:srgbClr val="FFC000"/>
                </a:solidFill>
                <a:latin typeface="Baskerville Old Face" pitchFamily="18" charset="0"/>
              </a:rPr>
              <a:t>γνώση</a:t>
            </a:r>
          </a:p>
          <a:p>
            <a:pPr eaLnBrk="1" hangingPunct="1">
              <a:defRPr/>
            </a:pPr>
            <a:endParaRPr lang="el-GR" b="1" dirty="0" smtClean="0">
              <a:solidFill>
                <a:schemeClr val="bg1"/>
              </a:solidFill>
              <a:latin typeface="Baskerville Old Face" pitchFamily="18" charset="0"/>
            </a:endParaRPr>
          </a:p>
          <a:p>
            <a:pPr eaLnBrk="1" hangingPunct="1">
              <a:defRPr/>
            </a:pPr>
            <a:endParaRPr lang="el-GR" b="1" dirty="0" smtClean="0">
              <a:solidFill>
                <a:schemeClr val="bg1"/>
              </a:solidFill>
              <a:latin typeface="Baskerville Old Face" pitchFamily="18" charset="0"/>
            </a:endParaRPr>
          </a:p>
          <a:p>
            <a:pPr eaLnBrk="1" hangingPunct="1">
              <a:defRPr/>
            </a:pPr>
            <a:r>
              <a:rPr lang="el-GR" b="1" dirty="0" smtClean="0">
                <a:latin typeface="Baskerville Old Face" pitchFamily="18" charset="0"/>
              </a:rPr>
              <a:t>Υψηλού δείκτη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b="1" dirty="0" smtClean="0">
                <a:latin typeface="Baskerville Old Face" pitchFamily="18" charset="0"/>
              </a:rPr>
              <a:t>         υποψίας</a:t>
            </a:r>
          </a:p>
          <a:p>
            <a:pPr eaLnBrk="1" hangingPunct="1">
              <a:defRPr/>
            </a:pPr>
            <a:endParaRPr lang="el-GR" b="1" dirty="0" smtClean="0">
              <a:latin typeface="Baskerville Old Face" pitchFamily="18" charset="0"/>
            </a:endParaRPr>
          </a:p>
          <a:p>
            <a:pPr eaLnBrk="1" hangingPunct="1">
              <a:defRPr/>
            </a:pPr>
            <a:endParaRPr lang="el-GR" b="1" dirty="0" smtClean="0">
              <a:solidFill>
                <a:schemeClr val="bg1"/>
              </a:solidFill>
              <a:latin typeface="Baskerville Old Face" pitchFamily="18" charset="0"/>
            </a:endParaRPr>
          </a:p>
          <a:p>
            <a:pPr eaLnBrk="1" hangingPunct="1">
              <a:defRPr/>
            </a:pPr>
            <a:endParaRPr lang="el-GR" b="1" dirty="0" smtClean="0">
              <a:solidFill>
                <a:schemeClr val="bg1"/>
              </a:solidFill>
              <a:latin typeface="Baskerville Old Face" pitchFamily="18" charset="0"/>
            </a:endParaRPr>
          </a:p>
          <a:p>
            <a:pPr eaLnBrk="1" hangingPunct="1">
              <a:defRPr/>
            </a:pPr>
            <a:r>
              <a:rPr lang="el-GR" b="1" dirty="0" smtClean="0">
                <a:solidFill>
                  <a:schemeClr val="bg1"/>
                </a:solidFill>
                <a:latin typeface="Baskerville Old Face" pitchFamily="18" charset="0"/>
              </a:rPr>
              <a:t>                               </a:t>
            </a:r>
            <a:r>
              <a:rPr lang="el-GR" b="1" dirty="0" smtClean="0">
                <a:solidFill>
                  <a:srgbClr val="FFC000"/>
                </a:solidFill>
                <a:latin typeface="Baskerville Old Face" pitchFamily="18" charset="0"/>
              </a:rPr>
              <a:t>αναγνώριση νόσου</a:t>
            </a:r>
          </a:p>
        </p:txBody>
      </p:sp>
      <p:sp>
        <p:nvSpPr>
          <p:cNvPr id="186371" name="AutoShape 3"/>
          <p:cNvSpPr>
            <a:spLocks noChangeArrowheads="1"/>
          </p:cNvSpPr>
          <p:nvPr/>
        </p:nvSpPr>
        <p:spPr bwMode="auto">
          <a:xfrm>
            <a:off x="4716463" y="1125538"/>
            <a:ext cx="360362" cy="3527425"/>
          </a:xfrm>
          <a:prstGeom prst="downArrow">
            <a:avLst>
              <a:gd name="adj1" fmla="val 50000"/>
              <a:gd name="adj2" fmla="val 244714"/>
            </a:avLst>
          </a:prstGeom>
          <a:solidFill>
            <a:srgbClr val="A50021"/>
          </a:solidFill>
          <a:ln w="9525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6372" name="AutoShape 4"/>
          <p:cNvSpPr>
            <a:spLocks noChangeArrowheads="1"/>
          </p:cNvSpPr>
          <p:nvPr/>
        </p:nvSpPr>
        <p:spPr bwMode="auto">
          <a:xfrm>
            <a:off x="1403350" y="4221163"/>
            <a:ext cx="2232025" cy="576262"/>
          </a:xfrm>
          <a:prstGeom prst="curvedRightArrow">
            <a:avLst>
              <a:gd name="adj1" fmla="val 20000"/>
              <a:gd name="adj2" fmla="val 40000"/>
              <a:gd name="adj3" fmla="val 129109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2400" b="1" smtClean="0">
                <a:solidFill>
                  <a:schemeClr val="tx1"/>
                </a:solidFill>
                <a:latin typeface="Baskerville Old Face" pitchFamily="18" charset="0"/>
              </a:rPr>
              <a:t>Συνοδά   αυτοάνοσα  νοσήματα σε ασθενείς με νόσο </a:t>
            </a:r>
            <a:r>
              <a:rPr lang="en-US" sz="2400" b="1" smtClean="0">
                <a:solidFill>
                  <a:schemeClr val="tx1"/>
                </a:solidFill>
                <a:latin typeface="Baskerville Old Face" pitchFamily="18" charset="0"/>
              </a:rPr>
              <a:t>ADDISON</a:t>
            </a:r>
            <a:endParaRPr lang="el-GR" sz="2400" b="1" smtClean="0">
              <a:solidFill>
                <a:schemeClr val="tx1"/>
              </a:solidFill>
              <a:latin typeface="Baskerville Old Face" pitchFamily="18" charset="0"/>
            </a:endParaRPr>
          </a:p>
        </p:txBody>
      </p:sp>
      <p:sp>
        <p:nvSpPr>
          <p:cNvPr id="24583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468313" y="1628775"/>
            <a:ext cx="4038600" cy="4530725"/>
          </a:xfrm>
        </p:spPr>
        <p:txBody>
          <a:bodyPr/>
          <a:lstStyle/>
          <a:p>
            <a:pPr eaLnBrk="1" hangingPunct="1">
              <a:defRPr/>
            </a:pPr>
            <a:r>
              <a:rPr lang="el-GR" sz="2400" b="1" dirty="0" smtClean="0">
                <a:solidFill>
                  <a:srgbClr val="FFC000"/>
                </a:solidFill>
              </a:rPr>
              <a:t>Πρωτοπαθής ανεπάρκεια ωοθηκών </a:t>
            </a:r>
          </a:p>
          <a:p>
            <a:pPr eaLnBrk="1" hangingPunct="1">
              <a:defRPr/>
            </a:pPr>
            <a:r>
              <a:rPr lang="el-GR" sz="2400" b="1" dirty="0" smtClean="0">
                <a:solidFill>
                  <a:srgbClr val="FFC000"/>
                </a:solidFill>
              </a:rPr>
              <a:t>Θυρεοειδής</a:t>
            </a:r>
          </a:p>
          <a:p>
            <a:pPr eaLnBrk="1" hangingPunct="1">
              <a:defRPr/>
            </a:pPr>
            <a:r>
              <a:rPr lang="el-GR" sz="2400" b="1" dirty="0" smtClean="0">
                <a:solidFill>
                  <a:srgbClr val="FFC000"/>
                </a:solidFill>
              </a:rPr>
              <a:t>     υπερθυρεοειδισμός</a:t>
            </a:r>
          </a:p>
          <a:p>
            <a:pPr eaLnBrk="1" hangingPunct="1">
              <a:defRPr/>
            </a:pPr>
            <a:r>
              <a:rPr lang="el-GR" sz="2400" b="1" dirty="0" smtClean="0">
                <a:solidFill>
                  <a:srgbClr val="FFC000"/>
                </a:solidFill>
              </a:rPr>
              <a:t>      υποθυρεοειδισμός</a:t>
            </a:r>
          </a:p>
          <a:p>
            <a:pPr eaLnBrk="1" hangingPunct="1">
              <a:defRPr/>
            </a:pPr>
            <a:r>
              <a:rPr lang="el-GR" sz="2400" b="1" dirty="0" smtClean="0">
                <a:solidFill>
                  <a:srgbClr val="FFC000"/>
                </a:solidFill>
              </a:rPr>
              <a:t>Σακχαρώδης διαβήτης</a:t>
            </a:r>
          </a:p>
          <a:p>
            <a:pPr eaLnBrk="1" hangingPunct="1">
              <a:defRPr/>
            </a:pPr>
            <a:r>
              <a:rPr lang="el-GR" sz="2400" b="1" dirty="0" err="1" smtClean="0">
                <a:solidFill>
                  <a:srgbClr val="FFC000"/>
                </a:solidFill>
              </a:rPr>
              <a:t>Λευκη</a:t>
            </a:r>
            <a:endParaRPr lang="el-GR" sz="2400" b="1" dirty="0" smtClean="0">
              <a:solidFill>
                <a:srgbClr val="FFC000"/>
              </a:solidFill>
            </a:endParaRPr>
          </a:p>
          <a:p>
            <a:pPr eaLnBrk="1" hangingPunct="1">
              <a:defRPr/>
            </a:pPr>
            <a:r>
              <a:rPr lang="el-GR" sz="2400" b="1" dirty="0" err="1" smtClean="0">
                <a:solidFill>
                  <a:srgbClr val="FFC000"/>
                </a:solidFill>
              </a:rPr>
              <a:t>Υποπαραθυρεοειδισμό</a:t>
            </a:r>
            <a:endParaRPr lang="el-GR" sz="2400" b="1" dirty="0" smtClean="0">
              <a:solidFill>
                <a:srgbClr val="FFC000"/>
              </a:solidFill>
            </a:endParaRPr>
          </a:p>
          <a:p>
            <a:pPr eaLnBrk="1" hangingPunct="1">
              <a:defRPr/>
            </a:pPr>
            <a:r>
              <a:rPr lang="el-GR" sz="2400" b="1" dirty="0" smtClean="0">
                <a:solidFill>
                  <a:srgbClr val="FFC000"/>
                </a:solidFill>
              </a:rPr>
              <a:t>Κακοήθης  αναιμία</a:t>
            </a:r>
          </a:p>
        </p:txBody>
      </p:sp>
      <p:sp>
        <p:nvSpPr>
          <p:cNvPr id="24584" name="Rectangle 8"/>
          <p:cNvSpPr>
            <a:spLocks noGrp="1" noChangeArrowheads="1"/>
          </p:cNvSpPr>
          <p:nvPr>
            <p:ph sz="half" idx="2"/>
          </p:nvPr>
        </p:nvSpPr>
        <p:spPr>
          <a:xfrm>
            <a:off x="4643438" y="1628775"/>
            <a:ext cx="4038600" cy="4530725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l-GR" sz="2400" b="1" dirty="0" smtClean="0">
                <a:solidFill>
                  <a:srgbClr val="FFC000"/>
                </a:solidFill>
              </a:rPr>
              <a:t>23%</a:t>
            </a:r>
          </a:p>
          <a:p>
            <a:pPr eaLnBrk="1" hangingPunct="1">
              <a:defRPr/>
            </a:pPr>
            <a:endParaRPr lang="el-GR" sz="2400" b="1" dirty="0" smtClean="0">
              <a:solidFill>
                <a:srgbClr val="FFC000"/>
              </a:solidFill>
            </a:endParaRPr>
          </a:p>
          <a:p>
            <a:pPr eaLnBrk="1" hangingPunct="1">
              <a:defRPr/>
            </a:pPr>
            <a:endParaRPr lang="el-GR" sz="2400" b="1" dirty="0" smtClean="0">
              <a:solidFill>
                <a:srgbClr val="FFC000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l-GR" sz="2400" b="1" dirty="0" smtClean="0">
                <a:solidFill>
                  <a:srgbClr val="FFC000"/>
                </a:solidFill>
              </a:rPr>
              <a:t>7%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l-GR" sz="2400" b="1" dirty="0" smtClean="0">
                <a:solidFill>
                  <a:srgbClr val="FFC000"/>
                </a:solidFill>
              </a:rPr>
              <a:t>9%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l-GR" sz="2400" b="1" dirty="0" smtClean="0">
                <a:solidFill>
                  <a:srgbClr val="FFC000"/>
                </a:solidFill>
              </a:rPr>
              <a:t>12%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l-GR" sz="2400" b="1" dirty="0" smtClean="0">
                <a:solidFill>
                  <a:srgbClr val="FFC000"/>
                </a:solidFill>
              </a:rPr>
              <a:t>9%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l-GR" sz="2400" b="1" dirty="0" smtClean="0">
                <a:solidFill>
                  <a:srgbClr val="FFC000"/>
                </a:solidFill>
              </a:rPr>
              <a:t>6%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l-GR" sz="2400" b="1" dirty="0" smtClean="0">
                <a:solidFill>
                  <a:srgbClr val="FFC000"/>
                </a:solidFill>
              </a:rPr>
              <a:t>4%</a:t>
            </a:r>
          </a:p>
          <a:p>
            <a:pPr eaLnBrk="1" hangingPunct="1">
              <a:defRPr/>
            </a:pPr>
            <a:endParaRPr lang="el-GR" sz="2400" b="1" dirty="0" smtClean="0">
              <a:solidFill>
                <a:srgbClr val="FFFF00"/>
              </a:solidFill>
            </a:endParaRPr>
          </a:p>
          <a:p>
            <a:pPr eaLnBrk="1" hangingPunct="1">
              <a:defRPr/>
            </a:pPr>
            <a:endParaRPr lang="el-GR" sz="2400" b="1" dirty="0" smtClean="0">
              <a:solidFill>
                <a:srgbClr val="FFFF00"/>
              </a:solidFill>
            </a:endParaRPr>
          </a:p>
        </p:txBody>
      </p:sp>
      <p:sp>
        <p:nvSpPr>
          <p:cNvPr id="157701" name="Text Box 6"/>
          <p:cNvSpPr txBox="1">
            <a:spLocks noChangeArrowheads="1"/>
          </p:cNvSpPr>
          <p:nvPr/>
        </p:nvSpPr>
        <p:spPr bwMode="auto">
          <a:xfrm>
            <a:off x="323850" y="404813"/>
            <a:ext cx="8496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l-GR" altLang="el-GR" sz="1800"/>
          </a:p>
        </p:txBody>
      </p:sp>
      <p:sp>
        <p:nvSpPr>
          <p:cNvPr id="157702" name="Text Box 9"/>
          <p:cNvSpPr txBox="1">
            <a:spLocks noChangeArrowheads="1"/>
          </p:cNvSpPr>
          <p:nvPr/>
        </p:nvSpPr>
        <p:spPr bwMode="auto">
          <a:xfrm>
            <a:off x="5219700" y="17002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l-GR" altLang="el-GR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7772400" cy="1143000"/>
          </a:xfrm>
          <a:solidFill>
            <a:schemeClr val="accent4">
              <a:lumMod val="50000"/>
            </a:schemeClr>
          </a:solidFill>
          <a:ln>
            <a:solidFill>
              <a:srgbClr val="FFC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l-GR" sz="2400" b="1" dirty="0" smtClean="0">
                <a:solidFill>
                  <a:schemeClr val="tx1"/>
                </a:solidFill>
                <a:latin typeface="Baskerville Old Face" pitchFamily="18" charset="0"/>
              </a:rPr>
              <a:t>Κλινική εικόνα χρόνιας  επινεφριδιακής  ανεπάρκειας</a:t>
            </a:r>
            <a:endParaRPr lang="el-GR" dirty="0" smtClean="0">
              <a:solidFill>
                <a:schemeClr val="tx1"/>
              </a:solidFill>
              <a:latin typeface="Baskerville Old Face" pitchFamily="18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060575"/>
            <a:ext cx="8229600" cy="407035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l-GR" sz="2400" b="1" dirty="0" smtClean="0">
                <a:solidFill>
                  <a:schemeClr val="tx1">
                    <a:lumMod val="95000"/>
                  </a:schemeClr>
                </a:solidFill>
                <a:latin typeface="Baskerville Old Face" pitchFamily="18" charset="0"/>
              </a:rPr>
              <a:t>Αδυναμία  και κόπωση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l-GR" sz="2400" b="1" dirty="0" smtClean="0">
                <a:solidFill>
                  <a:schemeClr val="tx1">
                    <a:lumMod val="95000"/>
                  </a:schemeClr>
                </a:solidFill>
                <a:latin typeface="Baskerville Old Face" pitchFamily="18" charset="0"/>
              </a:rPr>
              <a:t>Απώλεια   βάρους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l-GR" sz="2400" b="1" dirty="0" smtClean="0">
                <a:solidFill>
                  <a:schemeClr val="tx1">
                    <a:lumMod val="95000"/>
                  </a:schemeClr>
                </a:solidFill>
                <a:latin typeface="Baskerville Old Face" pitchFamily="18" charset="0"/>
              </a:rPr>
              <a:t>Ανορεξία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l-GR" sz="2400" b="1" dirty="0" err="1" smtClean="0">
                <a:solidFill>
                  <a:schemeClr val="tx1">
                    <a:lumMod val="95000"/>
                  </a:schemeClr>
                </a:solidFill>
                <a:latin typeface="Baskerville Old Face" pitchFamily="18" charset="0"/>
              </a:rPr>
              <a:t>Μελάγχρωση</a:t>
            </a:r>
            <a:endParaRPr lang="el-GR" sz="2400" b="1" dirty="0" smtClean="0">
              <a:solidFill>
                <a:schemeClr val="tx1">
                  <a:lumMod val="95000"/>
                </a:schemeClr>
              </a:solidFill>
              <a:latin typeface="Baskerville Old Face" pitchFamily="18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l-GR" sz="2400" b="1" dirty="0" smtClean="0">
                <a:solidFill>
                  <a:schemeClr val="tx1">
                    <a:lumMod val="95000"/>
                  </a:schemeClr>
                </a:solidFill>
                <a:latin typeface="Baskerville Old Face" pitchFamily="18" charset="0"/>
              </a:rPr>
              <a:t>Υπόταση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l-GR" sz="2400" b="1" dirty="0" smtClean="0">
                <a:solidFill>
                  <a:schemeClr val="tx1">
                    <a:lumMod val="95000"/>
                  </a:schemeClr>
                </a:solidFill>
                <a:latin typeface="Baskerville Old Face" pitchFamily="18" charset="0"/>
              </a:rPr>
              <a:t>Γαστρεντερικές διαταραχές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l-GR" sz="2400" b="1" dirty="0" smtClean="0">
                <a:solidFill>
                  <a:schemeClr val="tx1">
                    <a:lumMod val="95000"/>
                  </a:schemeClr>
                </a:solidFill>
                <a:latin typeface="Baskerville Old Face" pitchFamily="18" charset="0"/>
              </a:rPr>
              <a:t>Επιθυμία για αλάτι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4">
              <a:lumMod val="50000"/>
            </a:schemeClr>
          </a:solidFill>
          <a:ln>
            <a:solidFill>
              <a:srgbClr val="FFC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l-GR" sz="3200" b="1" dirty="0" smtClean="0">
                <a:solidFill>
                  <a:srgbClr val="FFC000"/>
                </a:solidFill>
                <a:latin typeface="Baskerville Old Face" pitchFamily="18" charset="0"/>
              </a:rPr>
              <a:t>Κλινική εικόνα οξείας επινεφριδιακής ανεπάρκειας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l-GR" b="1" dirty="0" smtClean="0">
                <a:solidFill>
                  <a:schemeClr val="tx1">
                    <a:lumMod val="95000"/>
                  </a:schemeClr>
                </a:solidFill>
                <a:latin typeface="Baskerville Old Face" pitchFamily="18" charset="0"/>
              </a:rPr>
              <a:t>Υπόταση---</a:t>
            </a:r>
            <a:r>
              <a:rPr lang="en-US" b="1" dirty="0" smtClean="0">
                <a:solidFill>
                  <a:schemeClr val="tx1">
                    <a:lumMod val="95000"/>
                  </a:schemeClr>
                </a:solidFill>
                <a:latin typeface="Baskerville Old Face" pitchFamily="18" charset="0"/>
              </a:rPr>
              <a:t>shock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l-GR" b="1" dirty="0" smtClean="0">
                <a:solidFill>
                  <a:schemeClr val="tx1">
                    <a:lumMod val="95000"/>
                  </a:schemeClr>
                </a:solidFill>
                <a:latin typeface="Baskerville Old Face" pitchFamily="18" charset="0"/>
              </a:rPr>
              <a:t>Αδυναμία-απάθεια σύγχυση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l-GR" b="1" dirty="0" smtClean="0">
                <a:solidFill>
                  <a:schemeClr val="tx1">
                    <a:lumMod val="95000"/>
                  </a:schemeClr>
                </a:solidFill>
                <a:latin typeface="Baskerville Old Face" pitchFamily="18" charset="0"/>
              </a:rPr>
              <a:t>Ναυτία –</a:t>
            </a:r>
            <a:r>
              <a:rPr lang="el-GR" b="1" dirty="0" err="1" smtClean="0">
                <a:solidFill>
                  <a:schemeClr val="tx1">
                    <a:lumMod val="95000"/>
                  </a:schemeClr>
                </a:solidFill>
                <a:latin typeface="Baskerville Old Face" pitchFamily="18" charset="0"/>
              </a:rPr>
              <a:t>εμμετος</a:t>
            </a:r>
            <a:endParaRPr lang="el-GR" b="1" dirty="0" smtClean="0">
              <a:solidFill>
                <a:schemeClr val="tx1">
                  <a:lumMod val="95000"/>
                </a:schemeClr>
              </a:solidFill>
              <a:latin typeface="Baskerville Old Face" pitchFamily="18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l-GR" b="1" dirty="0" smtClean="0">
                <a:solidFill>
                  <a:schemeClr val="tx1">
                    <a:lumMod val="95000"/>
                  </a:schemeClr>
                </a:solidFill>
                <a:latin typeface="Baskerville Old Face" pitchFamily="18" charset="0"/>
              </a:rPr>
              <a:t>Αφυδάτωση –</a:t>
            </a:r>
            <a:r>
              <a:rPr lang="el-GR" b="1" dirty="0" err="1" smtClean="0">
                <a:solidFill>
                  <a:schemeClr val="tx1">
                    <a:lumMod val="95000"/>
                  </a:schemeClr>
                </a:solidFill>
                <a:latin typeface="Baskerville Old Face" pitchFamily="18" charset="0"/>
              </a:rPr>
              <a:t>υποόγκαιμία</a:t>
            </a:r>
            <a:endParaRPr lang="el-GR" b="1" dirty="0" smtClean="0">
              <a:solidFill>
                <a:schemeClr val="tx1">
                  <a:lumMod val="95000"/>
                </a:schemeClr>
              </a:solidFill>
              <a:latin typeface="Baskerville Old Face" pitchFamily="18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l-GR" b="1" dirty="0" err="1" smtClean="0">
                <a:solidFill>
                  <a:schemeClr val="tx1">
                    <a:lumMod val="95000"/>
                  </a:schemeClr>
                </a:solidFill>
                <a:latin typeface="Baskerville Old Face" pitchFamily="18" charset="0"/>
              </a:rPr>
              <a:t>Υπονατριαιμία</a:t>
            </a:r>
            <a:r>
              <a:rPr lang="el-GR" b="1" dirty="0" smtClean="0">
                <a:solidFill>
                  <a:schemeClr val="tx1">
                    <a:lumMod val="95000"/>
                  </a:schemeClr>
                </a:solidFill>
                <a:latin typeface="Baskerville Old Face" pitchFamily="18" charset="0"/>
              </a:rPr>
              <a:t>—</a:t>
            </a:r>
            <a:r>
              <a:rPr lang="el-GR" b="1" dirty="0" err="1" smtClean="0">
                <a:solidFill>
                  <a:schemeClr val="tx1">
                    <a:lumMod val="95000"/>
                  </a:schemeClr>
                </a:solidFill>
                <a:latin typeface="Baskerville Old Face" pitchFamily="18" charset="0"/>
              </a:rPr>
              <a:t>υπερκαλιαιμία</a:t>
            </a:r>
            <a:endParaRPr lang="el-GR" b="1" dirty="0" smtClean="0">
              <a:solidFill>
                <a:schemeClr val="tx1">
                  <a:lumMod val="95000"/>
                </a:schemeClr>
              </a:solidFill>
              <a:latin typeface="Baskerville Old Face" pitchFamily="18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l-GR" b="1" dirty="0" smtClean="0">
                <a:solidFill>
                  <a:schemeClr val="tx1">
                    <a:lumMod val="95000"/>
                  </a:schemeClr>
                </a:solidFill>
                <a:latin typeface="Baskerville Old Face" pitchFamily="18" charset="0"/>
              </a:rPr>
              <a:t>Υπερθερμία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l-GR" b="1" dirty="0" smtClean="0">
                <a:solidFill>
                  <a:schemeClr val="tx1">
                    <a:lumMod val="95000"/>
                  </a:schemeClr>
                </a:solidFill>
                <a:latin typeface="Baskerville Old Face" pitchFamily="18" charset="0"/>
              </a:rPr>
              <a:t>Υπογλυκαιμία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4">
              <a:lumMod val="50000"/>
            </a:schemeClr>
          </a:solidFill>
          <a:ln>
            <a:solidFill>
              <a:srgbClr val="FFC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l-GR" sz="2800" b="1" dirty="0" smtClean="0">
                <a:solidFill>
                  <a:schemeClr val="tx1"/>
                </a:solidFill>
                <a:latin typeface="Baskerville Old Face" pitchFamily="18" charset="0"/>
              </a:rPr>
              <a:t>Εργαστηριακά ευρήματα νόσου</a:t>
            </a:r>
            <a:r>
              <a:rPr lang="en-US" sz="2800" b="1" dirty="0" smtClean="0">
                <a:solidFill>
                  <a:schemeClr val="tx1"/>
                </a:solidFill>
                <a:latin typeface="Baskerville Old Face" pitchFamily="18" charset="0"/>
              </a:rPr>
              <a:t> Addison</a:t>
            </a:r>
            <a:r>
              <a:rPr lang="en-US" dirty="0" smtClean="0"/>
              <a:t> </a:t>
            </a:r>
            <a:r>
              <a:rPr lang="el-GR" dirty="0" smtClean="0"/>
              <a:t> </a:t>
            </a:r>
          </a:p>
        </p:txBody>
      </p:sp>
      <p:sp>
        <p:nvSpPr>
          <p:cNvPr id="32773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523875" y="1700213"/>
            <a:ext cx="4038600" cy="3925887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l-GR" b="1" dirty="0" smtClean="0">
                <a:latin typeface="Baskerville Old Face" pitchFamily="18" charset="0"/>
              </a:rPr>
              <a:t>Υπονατριαιμία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l-GR" b="1" smtClean="0">
                <a:latin typeface="Baskerville Old Face" pitchFamily="18" charset="0"/>
              </a:rPr>
              <a:t>Υπερκαλιαιμία</a:t>
            </a:r>
            <a:endParaRPr lang="el-GR" b="1" dirty="0" smtClean="0">
              <a:latin typeface="Baskerville Old Face" pitchFamily="18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l-GR" b="1" dirty="0" smtClean="0">
                <a:latin typeface="Baskerville Old Face" pitchFamily="18" charset="0"/>
              </a:rPr>
              <a:t>Αζωθαιμία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l-GR" b="1" dirty="0" smtClean="0">
                <a:latin typeface="Baskerville Old Face" pitchFamily="18" charset="0"/>
              </a:rPr>
              <a:t>Αναιμία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l-GR" b="1" dirty="0" smtClean="0">
                <a:latin typeface="Baskerville Old Face" pitchFamily="18" charset="0"/>
              </a:rPr>
              <a:t>Ηωσινοφιλία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l-GR" b="1" dirty="0" smtClean="0">
                <a:latin typeface="Baskerville Old Face" pitchFamily="18" charset="0"/>
              </a:rPr>
              <a:t>Λεμφοκυττάρωση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l-GR" b="1" dirty="0" smtClean="0">
                <a:latin typeface="Baskerville Old Face" pitchFamily="18" charset="0"/>
              </a:rPr>
              <a:t>Υπογλυκαιμία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l-GR" b="1" dirty="0" smtClean="0">
                <a:latin typeface="Baskerville Old Face" pitchFamily="18" charset="0"/>
              </a:rPr>
              <a:t>Υπερασβεστιαιμία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b="1" dirty="0" smtClean="0">
                <a:latin typeface="Baskerville Old Face" pitchFamily="18" charset="0"/>
              </a:rPr>
              <a:t>88%</a:t>
            </a:r>
          </a:p>
          <a:p>
            <a:pPr eaLnBrk="1" hangingPunct="1">
              <a:defRPr/>
            </a:pPr>
            <a:r>
              <a:rPr lang="el-GR" b="1" dirty="0" smtClean="0">
                <a:latin typeface="Baskerville Old Face" pitchFamily="18" charset="0"/>
              </a:rPr>
              <a:t>64%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C000"/>
                </a:solidFill>
                <a:latin typeface="Baskerville Old Face" pitchFamily="18" charset="0"/>
              </a:rPr>
              <a:t>CRH---ACTH ----</a:t>
            </a:r>
            <a:r>
              <a:rPr lang="el-GR" sz="3200" b="1" dirty="0" err="1" smtClean="0">
                <a:solidFill>
                  <a:srgbClr val="FFC000"/>
                </a:solidFill>
                <a:latin typeface="Baskerville Old Face" pitchFamily="18" charset="0"/>
              </a:rPr>
              <a:t>κορτιζόλη</a:t>
            </a:r>
            <a:endParaRPr lang="el-GR" sz="3200" b="1" dirty="0" smtClean="0">
              <a:solidFill>
                <a:srgbClr val="FFC000"/>
              </a:solidFill>
              <a:latin typeface="Baskerville Old Face" pitchFamily="18" charset="0"/>
            </a:endParaRPr>
          </a:p>
        </p:txBody>
      </p:sp>
      <p:sp>
        <p:nvSpPr>
          <p:cNvPr id="1658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b="1" dirty="0" smtClean="0">
                <a:solidFill>
                  <a:schemeClr val="tx1">
                    <a:lumMod val="95000"/>
                  </a:schemeClr>
                </a:solidFill>
                <a:latin typeface="Baskerville Old Face" pitchFamily="18" charset="0"/>
              </a:rPr>
              <a:t>Ημερήσιος   ρυθμός έκκρισης</a:t>
            </a:r>
            <a:endParaRPr lang="en-US" b="1" dirty="0" smtClean="0">
              <a:solidFill>
                <a:schemeClr val="tx1">
                  <a:lumMod val="95000"/>
                </a:schemeClr>
              </a:solidFill>
              <a:latin typeface="Baskerville Old Face" pitchFamily="18" charset="0"/>
            </a:endParaRPr>
          </a:p>
          <a:p>
            <a:pPr eaLnBrk="1" hangingPunct="1">
              <a:defRPr/>
            </a:pPr>
            <a:endParaRPr lang="el-GR" b="1" dirty="0" smtClean="0">
              <a:solidFill>
                <a:schemeClr val="tx1">
                  <a:lumMod val="95000"/>
                </a:schemeClr>
              </a:solidFill>
              <a:latin typeface="Baskerville Old Face" pitchFamily="18" charset="0"/>
            </a:endParaRPr>
          </a:p>
          <a:p>
            <a:pPr eaLnBrk="1" hangingPunct="1">
              <a:defRPr/>
            </a:pPr>
            <a:r>
              <a:rPr lang="el-GR" b="1" dirty="0" err="1" smtClean="0">
                <a:latin typeface="Baskerville Old Face" pitchFamily="18" charset="0"/>
              </a:rPr>
              <a:t>Φώς</a:t>
            </a:r>
            <a:r>
              <a:rPr lang="el-GR" b="1" dirty="0" smtClean="0">
                <a:latin typeface="Baskerville Old Face" pitchFamily="18" charset="0"/>
              </a:rPr>
              <a:t>---σκοτάδι</a:t>
            </a:r>
            <a:endParaRPr lang="en-US" b="1" dirty="0" smtClean="0">
              <a:latin typeface="Baskerville Old Face" pitchFamily="18" charset="0"/>
            </a:endParaRPr>
          </a:p>
          <a:p>
            <a:pPr eaLnBrk="1" hangingPunct="1">
              <a:defRPr/>
            </a:pPr>
            <a:endParaRPr lang="el-GR" b="1" dirty="0" smtClean="0">
              <a:latin typeface="Baskerville Old Face" pitchFamily="18" charset="0"/>
            </a:endParaRPr>
          </a:p>
          <a:p>
            <a:pPr eaLnBrk="1" hangingPunct="1">
              <a:defRPr/>
            </a:pPr>
            <a:r>
              <a:rPr lang="el-GR" b="1" dirty="0" smtClean="0">
                <a:latin typeface="Baskerville Old Face" pitchFamily="18" charset="0"/>
              </a:rPr>
              <a:t>Αρνητική παλίνδρομη ρύθμιση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4">
              <a:lumMod val="50000"/>
            </a:schemeClr>
          </a:solidFill>
          <a:ln>
            <a:solidFill>
              <a:srgbClr val="FFC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l-GR" sz="2400" b="1" smtClean="0">
                <a:latin typeface="Baskerville Old Face" pitchFamily="18" charset="0"/>
              </a:rPr>
              <a:t>Εργαστηριακά ευρήματα στη ν. </a:t>
            </a:r>
            <a:r>
              <a:rPr lang="en-US" sz="2400" b="1" smtClean="0">
                <a:latin typeface="Baskerville Old Face" pitchFamily="18" charset="0"/>
              </a:rPr>
              <a:t>Addson</a:t>
            </a:r>
            <a:endParaRPr lang="el-GR" sz="2400" b="1" smtClean="0">
              <a:latin typeface="Baskerville Old Face" pitchFamily="18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l-GR" sz="2400" b="1" dirty="0" smtClean="0">
                <a:latin typeface="Baskerville Old Face" pitchFamily="18" charset="0"/>
              </a:rPr>
              <a:t>Αναιμία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l-GR" sz="2400" b="1" dirty="0" err="1" smtClean="0">
                <a:latin typeface="Baskerville Old Face" pitchFamily="18" charset="0"/>
              </a:rPr>
              <a:t>Λεύκοπενια</a:t>
            </a:r>
            <a:r>
              <a:rPr lang="el-GR" sz="2400" b="1" dirty="0" smtClean="0">
                <a:latin typeface="Baskerville Old Face" pitchFamily="18" charset="0"/>
              </a:rPr>
              <a:t>-λεμφοκυττάρωση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l-GR" sz="2400" b="1" dirty="0" err="1" smtClean="0">
                <a:latin typeface="Baskerville Old Face" pitchFamily="18" charset="0"/>
              </a:rPr>
              <a:t>Υπονατριαιμία-υπερκαλιαιμία</a:t>
            </a:r>
            <a:endParaRPr lang="el-GR" sz="2400" b="1" dirty="0" smtClean="0">
              <a:latin typeface="Baskerville Old Face" pitchFamily="18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l-GR" sz="2400" b="1" dirty="0" smtClean="0">
                <a:latin typeface="Baskerville Old Face" pitchFamily="18" charset="0"/>
              </a:rPr>
              <a:t>Υπογλυκαιμία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l-GR" sz="2400" b="1" dirty="0" err="1" smtClean="0">
                <a:latin typeface="Baskerville Old Face" pitchFamily="18" charset="0"/>
              </a:rPr>
              <a:t>κορτιζόλη</a:t>
            </a:r>
            <a:r>
              <a:rPr lang="el-GR" sz="2400" b="1" dirty="0" smtClean="0">
                <a:latin typeface="Baskerville Old Face" pitchFamily="18" charset="0"/>
              </a:rPr>
              <a:t>   πρωινή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2400" b="1" dirty="0" smtClean="0">
                <a:latin typeface="Baskerville Old Face" pitchFamily="18" charset="0"/>
              </a:rPr>
              <a:t>ACTH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l-GR" sz="2400" b="1" dirty="0" smtClean="0">
                <a:latin typeface="Baskerville Old Face" pitchFamily="18" charset="0"/>
              </a:rPr>
              <a:t>Δυναμική δοκιμασία </a:t>
            </a:r>
            <a:r>
              <a:rPr lang="en-US" sz="2400" b="1" dirty="0" smtClean="0">
                <a:latin typeface="Baskerville Old Face" pitchFamily="18" charset="0"/>
              </a:rPr>
              <a:t>ACTH</a:t>
            </a:r>
            <a:endParaRPr lang="el-GR" sz="2400" b="1" dirty="0" smtClean="0">
              <a:latin typeface="Baskerville Old Face" pitchFamily="18" charset="0"/>
            </a:endParaRPr>
          </a:p>
          <a:p>
            <a:pPr eaLnBrk="1" hangingPunct="1">
              <a:defRPr/>
            </a:pPr>
            <a:endParaRPr lang="el-GR" sz="2400" b="1" dirty="0" smtClean="0">
              <a:latin typeface="Baskerville Old Face" pitchFamily="18" charset="0"/>
            </a:endParaRPr>
          </a:p>
          <a:p>
            <a:pPr eaLnBrk="1" hangingPunct="1">
              <a:defRPr/>
            </a:pPr>
            <a:endParaRPr lang="el-GR" sz="2400" dirty="0" smtClean="0">
              <a:latin typeface="Baskerville Old Face" pitchFamily="18" charset="0"/>
            </a:endParaRPr>
          </a:p>
        </p:txBody>
      </p:sp>
      <p:sp>
        <p:nvSpPr>
          <p:cNvPr id="34830" name="AutoShape 14"/>
          <p:cNvSpPr>
            <a:spLocks noChangeArrowheads="1"/>
          </p:cNvSpPr>
          <p:nvPr/>
        </p:nvSpPr>
        <p:spPr bwMode="auto">
          <a:xfrm>
            <a:off x="3635375" y="3357563"/>
            <a:ext cx="288925" cy="431800"/>
          </a:xfrm>
          <a:prstGeom prst="downArrow">
            <a:avLst>
              <a:gd name="adj1" fmla="val 50000"/>
              <a:gd name="adj2" fmla="val 37363"/>
            </a:avLst>
          </a:prstGeom>
          <a:solidFill>
            <a:srgbClr val="A50021"/>
          </a:solidFill>
          <a:ln w="9525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838" name="AutoShape 22"/>
          <p:cNvSpPr>
            <a:spLocks noChangeArrowheads="1"/>
          </p:cNvSpPr>
          <p:nvPr/>
        </p:nvSpPr>
        <p:spPr bwMode="auto">
          <a:xfrm>
            <a:off x="1979613" y="3860800"/>
            <a:ext cx="485775" cy="288925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A50021"/>
          </a:solidFill>
          <a:ln w="9525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4">
              <a:lumMod val="50000"/>
            </a:schemeClr>
          </a:solidFill>
          <a:ln>
            <a:solidFill>
              <a:srgbClr val="FFC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l-GR" sz="2800" b="1" dirty="0" smtClean="0">
                <a:solidFill>
                  <a:schemeClr val="tx1"/>
                </a:solidFill>
                <a:latin typeface="Baskerville Old Face" pitchFamily="18" charset="0"/>
              </a:rPr>
              <a:t>Διάγνωση ν .</a:t>
            </a:r>
            <a:r>
              <a:rPr lang="en-US" sz="2800" b="1" dirty="0" smtClean="0">
                <a:solidFill>
                  <a:schemeClr val="tx1"/>
                </a:solidFill>
                <a:latin typeface="Baskerville Old Face" pitchFamily="18" charset="0"/>
              </a:rPr>
              <a:t>ADDISON</a:t>
            </a:r>
            <a:endParaRPr lang="el-GR" sz="2800" b="1" dirty="0" smtClean="0">
              <a:solidFill>
                <a:schemeClr val="tx1"/>
              </a:solidFill>
              <a:latin typeface="Baskerville Old Face" pitchFamily="18" charset="0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l-GR" b="1" dirty="0" smtClean="0">
                <a:latin typeface="Baskerville Old Face" pitchFamily="18" charset="0"/>
              </a:rPr>
              <a:t>Υψηλός  δείκτης  υποψίας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l-GR" b="1" dirty="0" smtClean="0">
                <a:latin typeface="Baskerville Old Face" pitchFamily="18" charset="0"/>
              </a:rPr>
              <a:t>Κλινική  εικόνα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l-GR" b="1" dirty="0" smtClean="0">
                <a:latin typeface="Baskerville Old Face" pitchFamily="18" charset="0"/>
              </a:rPr>
              <a:t>Εργαστηριακά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l-GR" b="1" dirty="0" smtClean="0">
                <a:latin typeface="Baskerville Old Face" pitchFamily="18" charset="0"/>
              </a:rPr>
              <a:t>Μέτρηση </a:t>
            </a:r>
            <a:r>
              <a:rPr lang="el-GR" b="1" dirty="0" err="1" smtClean="0">
                <a:latin typeface="Baskerville Old Face" pitchFamily="18" charset="0"/>
              </a:rPr>
              <a:t>κορτιζόλης</a:t>
            </a:r>
            <a:endParaRPr lang="el-GR" b="1" dirty="0" smtClean="0">
              <a:latin typeface="Baskerville Old Face" pitchFamily="18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latin typeface="Baskerville Old Face" pitchFamily="18" charset="0"/>
              </a:rPr>
              <a:t>ACTH</a:t>
            </a:r>
            <a:r>
              <a:rPr lang="el-GR" b="1" dirty="0" smtClean="0">
                <a:latin typeface="Baskerville Old Face" pitchFamily="18" charset="0"/>
              </a:rPr>
              <a:t>  δοκιμασία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765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l-GR" altLang="el-GR" sz="3600" b="1" dirty="0" smtClean="0">
                <a:solidFill>
                  <a:schemeClr val="tx1">
                    <a:lumMod val="95000"/>
                  </a:schemeClr>
                </a:solidFill>
                <a:latin typeface="Baskerville Old Face" panose="02020602080505020303" pitchFamily="18" charset="0"/>
              </a:rPr>
              <a:t>ΔΥΝΑΜΙΚΗ ΔΟΚΙΜΑΣΙΑ </a:t>
            </a:r>
            <a:r>
              <a:rPr lang="en-US" altLang="el-GR" sz="3600" b="1" dirty="0" smtClean="0">
                <a:solidFill>
                  <a:schemeClr val="tx1">
                    <a:lumMod val="95000"/>
                  </a:schemeClr>
                </a:solidFill>
                <a:latin typeface="Baskerville Old Face" panose="02020602080505020303" pitchFamily="18" charset="0"/>
              </a:rPr>
              <a:t>ACTH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el-GR" sz="24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I.V.250</a:t>
            </a:r>
            <a:r>
              <a:rPr lang="el-GR" altLang="el-GR" sz="24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μ</a:t>
            </a:r>
            <a:r>
              <a:rPr lang="en-US" altLang="el-GR" sz="24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g </a:t>
            </a:r>
            <a:r>
              <a:rPr lang="en-US" altLang="el-GR" sz="2400" b="1" dirty="0" err="1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tetracosartin</a:t>
            </a:r>
            <a:r>
              <a:rPr lang="en-US" altLang="el-GR" sz="24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(</a:t>
            </a:r>
            <a:r>
              <a:rPr lang="en-US" altLang="el-GR" sz="2400" b="1" dirty="0" err="1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Synachten</a:t>
            </a:r>
            <a:r>
              <a:rPr lang="en-US" altLang="el-GR" sz="24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)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l-GR" altLang="el-GR" sz="2400" b="1" dirty="0" smtClean="0">
                <a:latin typeface="Baskerville Old Face" panose="02020602080505020303" pitchFamily="18" charset="0"/>
              </a:rPr>
              <a:t>Μέτρηση </a:t>
            </a:r>
            <a:r>
              <a:rPr lang="el-GR" altLang="el-GR" sz="2400" b="1" dirty="0" err="1" smtClean="0">
                <a:latin typeface="Baskerville Old Face" panose="02020602080505020303" pitchFamily="18" charset="0"/>
              </a:rPr>
              <a:t>κορτιζόλης</a:t>
            </a:r>
            <a:r>
              <a:rPr lang="el-GR" altLang="el-GR" sz="2400" b="1" dirty="0" smtClean="0">
                <a:latin typeface="Baskerville Old Face" panose="02020602080505020303" pitchFamily="18" charset="0"/>
              </a:rPr>
              <a:t> σε χρόνο   ο  ,30’ ,60’  (&gt;19μ</a:t>
            </a:r>
            <a:r>
              <a:rPr lang="en-US" altLang="el-GR" sz="2400" b="1" dirty="0" smtClean="0">
                <a:latin typeface="Baskerville Old Face" panose="02020602080505020303" pitchFamily="18" charset="0"/>
              </a:rPr>
              <a:t>g)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l-GR" altLang="el-GR" sz="24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ΠΑΡΑΤΕΤΑΜΕΝΗ ΔΟΚΙΜΑΣΙΑ </a:t>
            </a:r>
            <a:r>
              <a:rPr lang="en-US" altLang="el-GR" sz="24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 ACTH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el-GR" sz="24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DEPOT SYNACTHEN  </a:t>
            </a:r>
            <a:r>
              <a:rPr lang="el-GR" altLang="el-GR" sz="24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για  48  </a:t>
            </a:r>
            <a:r>
              <a:rPr lang="el-GR" altLang="el-GR" sz="2400" b="1" dirty="0" err="1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ωρες</a:t>
            </a:r>
            <a:endParaRPr lang="el-GR" altLang="el-GR" sz="24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l-GR" altLang="el-GR" sz="2800" b="1" dirty="0" smtClean="0">
                <a:solidFill>
                  <a:schemeClr val="tx2"/>
                </a:solidFill>
                <a:latin typeface="Baskerville Old Face" panose="02020602080505020303" pitchFamily="18" charset="0"/>
              </a:rPr>
              <a:t>δ/δ πρωτοπαθούς—</a:t>
            </a:r>
            <a:r>
              <a:rPr lang="el-GR" altLang="el-GR" sz="2800" b="1" dirty="0" err="1" smtClean="0">
                <a:solidFill>
                  <a:schemeClr val="tx2"/>
                </a:solidFill>
                <a:latin typeface="Baskerville Old Face" panose="02020602080505020303" pitchFamily="18" charset="0"/>
              </a:rPr>
              <a:t>δευτεροπαθους</a:t>
            </a:r>
            <a:r>
              <a:rPr lang="el-GR" altLang="el-GR" sz="2800" b="1" dirty="0" smtClean="0">
                <a:solidFill>
                  <a:schemeClr val="tx2"/>
                </a:solidFill>
                <a:latin typeface="Baskerville Old Face" panose="02020602080505020303" pitchFamily="18" charset="0"/>
              </a:rPr>
              <a:t>  επινεφριδιακής </a:t>
            </a:r>
            <a:r>
              <a:rPr lang="el-GR" altLang="el-GR" sz="2800" b="1" dirty="0" err="1" smtClean="0">
                <a:solidFill>
                  <a:schemeClr val="tx2"/>
                </a:solidFill>
                <a:latin typeface="Baskerville Old Face" panose="02020602080505020303" pitchFamily="18" charset="0"/>
              </a:rPr>
              <a:t>ανεπαρκειας</a:t>
            </a:r>
            <a:endParaRPr lang="el-GR" altLang="el-GR" sz="2800" b="1" dirty="0" smtClean="0">
              <a:solidFill>
                <a:schemeClr val="tx2"/>
              </a:solidFill>
              <a:latin typeface="Baskerville Old Face" panose="02020602080505020303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l-GR" altLang="el-GR" sz="2800" b="1" dirty="0" err="1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Κορτιζόλη</a:t>
            </a:r>
            <a:r>
              <a:rPr lang="el-GR" altLang="el-GR" sz="28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&gt;36μ</a:t>
            </a:r>
            <a:r>
              <a:rPr lang="en-US" altLang="el-GR" sz="28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g/Dl   </a:t>
            </a:r>
            <a:r>
              <a:rPr lang="el-GR" altLang="el-GR" sz="2800" b="1" dirty="0" err="1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φυσιλογικά</a:t>
            </a:r>
            <a:r>
              <a:rPr lang="el-GR" altLang="el-GR" sz="28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  </a:t>
            </a:r>
            <a:r>
              <a:rPr lang="el-GR" altLang="el-GR" sz="2800" b="1" dirty="0" err="1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ατομα</a:t>
            </a:r>
            <a:endParaRPr lang="el-GR" altLang="el-GR" sz="28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l-GR" altLang="el-GR" sz="28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Αργοπορημένη απάντηση -----δευτεροπαθής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l-GR" altLang="el-GR" sz="2800" b="1" dirty="0" err="1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Καμμία</a:t>
            </a:r>
            <a:r>
              <a:rPr lang="el-GR" altLang="el-GR" sz="28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  απάντηση------πρωτοπαθής 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endParaRPr lang="el-GR" altLang="el-GR" sz="2800" b="1" dirty="0" smtClean="0">
              <a:solidFill>
                <a:srgbClr val="FFFF66"/>
              </a:solidFill>
              <a:latin typeface="Baskerville Old Face" panose="02020602080505020303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endParaRPr lang="el-GR" altLang="el-GR" sz="2800" b="1" dirty="0" smtClean="0">
              <a:solidFill>
                <a:srgbClr val="FFFF66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l-GR" altLang="el-GR" sz="2400" b="1" dirty="0" smtClean="0">
                <a:latin typeface="Arial" panose="020B0604020202020204" pitchFamily="34" charset="0"/>
              </a:rPr>
              <a:t>           </a:t>
            </a:r>
            <a:endParaRPr lang="el-GR" altLang="el-GR" sz="2400" b="1" dirty="0" smtClean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813"/>
            <a:ext cx="9144000" cy="645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468313" y="0"/>
            <a:ext cx="8064500" cy="4048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solidFill>
            <a:schemeClr val="tx2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5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/>
            </a:pPr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skerville Old Face" pitchFamily="18" charset="0"/>
              </a:rPr>
              <a:t>A</a:t>
            </a:r>
            <a:r>
              <a:rPr lang="el-GR" b="1" dirty="0" err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skerville Old Face" pitchFamily="18" charset="0"/>
              </a:rPr>
              <a:t>λγόριθμος</a:t>
            </a:r>
            <a:r>
              <a:rPr lang="el-GR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skerville Old Face" pitchFamily="18" charset="0"/>
              </a:rPr>
              <a:t> διάγνωσης επινεφριδιακής ανεπάρκειας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Rectangle 7"/>
          <p:cNvSpPr>
            <a:spLocks noGrp="1" noChangeArrowheads="1"/>
          </p:cNvSpPr>
          <p:nvPr>
            <p:ph type="title"/>
          </p:nvPr>
        </p:nvSpPr>
        <p:spPr>
          <a:solidFill>
            <a:schemeClr val="accent4">
              <a:lumMod val="50000"/>
            </a:schemeClr>
          </a:solidFill>
          <a:ln>
            <a:solidFill>
              <a:srgbClr val="FFC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l-GR" sz="3200" b="1" dirty="0" smtClean="0">
                <a:latin typeface="Baskerville Old Face" pitchFamily="18" charset="0"/>
              </a:rPr>
              <a:t>Θεραπεία  χρόνιας επινεφριδιακής  ανεπάρκειας</a:t>
            </a:r>
          </a:p>
        </p:txBody>
      </p:sp>
      <p:sp>
        <p:nvSpPr>
          <p:cNvPr id="20488" name="Rectangle 8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latin typeface="Baskerville Old Face" pitchFamily="18" charset="0"/>
              </a:rPr>
              <a:t>HYDROCORTISONE  (15-30mg)</a:t>
            </a:r>
            <a:r>
              <a:rPr lang="el-GR" sz="2400" b="1" dirty="0" smtClean="0">
                <a:latin typeface="Baskerville Old Face" pitchFamily="18" charset="0"/>
              </a:rPr>
              <a:t>ημερησίως</a:t>
            </a:r>
          </a:p>
          <a:p>
            <a:pPr eaLnBrk="1" hangingPunct="1">
              <a:defRPr/>
            </a:pPr>
            <a:r>
              <a:rPr lang="el-GR" sz="2400" b="1" dirty="0" smtClean="0">
                <a:latin typeface="Baskerville Old Face" pitchFamily="18" charset="0"/>
              </a:rPr>
              <a:t>8πμ-4μμ(</a:t>
            </a:r>
            <a:r>
              <a:rPr lang="el-GR" sz="2400" b="1" dirty="0" err="1" smtClean="0">
                <a:latin typeface="Baskerville Old Face" pitchFamily="18" charset="0"/>
              </a:rPr>
              <a:t>μεγαλυτερη</a:t>
            </a:r>
            <a:r>
              <a:rPr lang="el-GR" sz="2400" b="1" dirty="0" smtClean="0">
                <a:latin typeface="Baskerville Old Face" pitchFamily="18" charset="0"/>
              </a:rPr>
              <a:t> δόση  </a:t>
            </a:r>
            <a:r>
              <a:rPr lang="el-GR" sz="2400" b="1" dirty="0" err="1" smtClean="0">
                <a:latin typeface="Baskerville Old Face" pitchFamily="18" charset="0"/>
              </a:rPr>
              <a:t>πρωι</a:t>
            </a:r>
            <a:r>
              <a:rPr lang="el-GR" sz="2400" b="1" dirty="0" smtClean="0">
                <a:latin typeface="Baskerville Old Face" pitchFamily="18" charset="0"/>
              </a:rPr>
              <a:t>- δύο η τρεις δόσεις)</a:t>
            </a:r>
          </a:p>
          <a:p>
            <a:pPr eaLnBrk="1" hangingPunct="1">
              <a:defRPr/>
            </a:pPr>
            <a:r>
              <a:rPr lang="en-US" sz="2400" b="1" dirty="0" smtClean="0">
                <a:latin typeface="Baskerville Old Face" pitchFamily="18" charset="0"/>
              </a:rPr>
              <a:t>Fludrocortisone  0.1mg(</a:t>
            </a:r>
            <a:r>
              <a:rPr lang="en-US" sz="2400" b="1" dirty="0" err="1" smtClean="0">
                <a:latin typeface="Baskerville Old Face" pitchFamily="18" charset="0"/>
              </a:rPr>
              <a:t>florinef</a:t>
            </a:r>
            <a:r>
              <a:rPr lang="en-US" sz="2400" b="1" dirty="0" smtClean="0">
                <a:latin typeface="Baskerville Old Face" pitchFamily="18" charset="0"/>
              </a:rPr>
              <a:t>)</a:t>
            </a:r>
            <a:endParaRPr lang="el-GR" sz="2400" b="1" dirty="0" smtClean="0">
              <a:latin typeface="Baskerville Old Face" pitchFamily="18" charset="0"/>
            </a:endParaRPr>
          </a:p>
          <a:p>
            <a:pPr eaLnBrk="1" hangingPunct="1">
              <a:defRPr/>
            </a:pPr>
            <a:endParaRPr lang="el-GR" sz="2400" b="1" dirty="0" smtClean="0">
              <a:latin typeface="Baskerville Old Face" pitchFamily="18" charset="0"/>
            </a:endParaRPr>
          </a:p>
          <a:p>
            <a:pPr eaLnBrk="1" hangingPunct="1">
              <a:defRPr/>
            </a:pPr>
            <a:r>
              <a:rPr lang="el-GR" sz="2400" b="1" dirty="0" smtClean="0">
                <a:solidFill>
                  <a:srgbClr val="FFC000"/>
                </a:solidFill>
                <a:latin typeface="Baskerville Old Face" pitchFamily="18" charset="0"/>
              </a:rPr>
              <a:t>Μελλοντικές θεραπείες</a:t>
            </a:r>
          </a:p>
          <a:p>
            <a:pPr eaLnBrk="1" hangingPunct="1">
              <a:defRPr/>
            </a:pPr>
            <a:r>
              <a:rPr lang="el-GR" sz="2400" b="1" dirty="0" smtClean="0">
                <a:latin typeface="Baskerville Old Face" pitchFamily="18" charset="0"/>
              </a:rPr>
              <a:t>Μακράς δράσεις σκευάσματα χορηγούμενα το βράδυ</a:t>
            </a:r>
          </a:p>
          <a:p>
            <a:pPr eaLnBrk="1" hangingPunct="1">
              <a:defRPr/>
            </a:pPr>
            <a:r>
              <a:rPr lang="el-GR" sz="2400" b="1" dirty="0" smtClean="0">
                <a:latin typeface="Baskerville Old Face" pitchFamily="18" charset="0"/>
              </a:rPr>
              <a:t>Στόχος      υψηλά επίπεδα κορτιζόνης το πρωί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Εικόνα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163" y="1125538"/>
            <a:ext cx="8609012" cy="479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Τίτλος 2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630237"/>
          </a:xfrm>
        </p:spPr>
        <p:txBody>
          <a:bodyPr/>
          <a:lstStyle/>
          <a:p>
            <a:pPr>
              <a:defRPr/>
            </a:pPr>
            <a:r>
              <a:rPr lang="el-GR" sz="2800" dirty="0" smtClean="0">
                <a:solidFill>
                  <a:srgbClr val="FFC000"/>
                </a:solidFill>
              </a:rPr>
              <a:t>Σύγχρονες θεραπείες της Ε.Α.</a:t>
            </a:r>
            <a:endParaRPr lang="el-GR" sz="28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Εικόνα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Εικόνα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661988"/>
            <a:ext cx="8569325" cy="553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Εικόνα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196975"/>
            <a:ext cx="8785225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3600" b="1" dirty="0" err="1" smtClean="0">
                <a:solidFill>
                  <a:srgbClr val="FFC000"/>
                </a:solidFill>
                <a:latin typeface="Baskerville Old Face" pitchFamily="18" charset="0"/>
              </a:rPr>
              <a:t>Κορτιζόλη</a:t>
            </a:r>
            <a:r>
              <a:rPr lang="el-GR" sz="3600" b="1" dirty="0" smtClean="0">
                <a:solidFill>
                  <a:srgbClr val="FFC000"/>
                </a:solidFill>
                <a:latin typeface="Baskerville Old Face" pitchFamily="18" charset="0"/>
              </a:rPr>
              <a:t> και άλλα φάρμακα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b="1" dirty="0" err="1" smtClean="0">
                <a:latin typeface="Baskerville Old Face" pitchFamily="18" charset="0"/>
              </a:rPr>
              <a:t>Ριφαμπικίνη</a:t>
            </a:r>
            <a:endParaRPr lang="el-GR" b="1" dirty="0" smtClean="0">
              <a:latin typeface="Baskerville Old Face" pitchFamily="18" charset="0"/>
            </a:endParaRPr>
          </a:p>
          <a:p>
            <a:pPr eaLnBrk="1" hangingPunct="1">
              <a:defRPr/>
            </a:pPr>
            <a:r>
              <a:rPr lang="el-GR" b="1" dirty="0" smtClean="0">
                <a:latin typeface="Baskerville Old Face" pitchFamily="18" charset="0"/>
              </a:rPr>
              <a:t>αντιεπιληπτικά</a:t>
            </a:r>
          </a:p>
        </p:txBody>
      </p:sp>
      <p:sp>
        <p:nvSpPr>
          <p:cNvPr id="67589" name="Line 5"/>
          <p:cNvSpPr>
            <a:spLocks noChangeShapeType="1"/>
          </p:cNvSpPr>
          <p:nvPr/>
        </p:nvSpPr>
        <p:spPr bwMode="auto">
          <a:xfrm flipV="1">
            <a:off x="1042988" y="4365625"/>
            <a:ext cx="0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1013" name="Text Box 6"/>
          <p:cNvSpPr txBox="1">
            <a:spLocks noChangeArrowheads="1"/>
          </p:cNvSpPr>
          <p:nvPr/>
        </p:nvSpPr>
        <p:spPr bwMode="auto">
          <a:xfrm>
            <a:off x="900113" y="4437063"/>
            <a:ext cx="7127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l-GR" altLang="el-GR" sz="2400" b="1">
                <a:solidFill>
                  <a:srgbClr val="CCFF99"/>
                </a:solidFill>
                <a:latin typeface="Baskerville Old Face" pitchFamily="18" charset="0"/>
              </a:rPr>
              <a:t>Αύξηση  δόσης  κορτιζόλης</a:t>
            </a:r>
            <a:r>
              <a:rPr lang="en-US" altLang="el-GR" sz="2400" b="1">
                <a:solidFill>
                  <a:srgbClr val="CCFF99"/>
                </a:solidFill>
                <a:latin typeface="Baskerville Old Face" pitchFamily="18" charset="0"/>
              </a:rPr>
              <a:t> </a:t>
            </a:r>
            <a:r>
              <a:rPr lang="el-GR" altLang="el-GR" sz="2400" b="1">
                <a:solidFill>
                  <a:srgbClr val="CCFF99"/>
                </a:solidFill>
                <a:latin typeface="Baskerville Old Face" pitchFamily="18" charset="0"/>
              </a:rPr>
              <a:t>έως 3 φορές</a:t>
            </a:r>
          </a:p>
        </p:txBody>
      </p:sp>
      <p:sp>
        <p:nvSpPr>
          <p:cNvPr id="67591" name="AutoShape 7"/>
          <p:cNvSpPr>
            <a:spLocks noChangeArrowheads="1"/>
          </p:cNvSpPr>
          <p:nvPr/>
        </p:nvSpPr>
        <p:spPr bwMode="auto">
          <a:xfrm>
            <a:off x="2627313" y="2997200"/>
            <a:ext cx="576262" cy="936625"/>
          </a:xfrm>
          <a:prstGeom prst="downArrow">
            <a:avLst>
              <a:gd name="adj1" fmla="val 50000"/>
              <a:gd name="adj2" fmla="val 40634"/>
            </a:avLst>
          </a:prstGeom>
          <a:solidFill>
            <a:srgbClr val="FFC000"/>
          </a:solidFill>
          <a:ln w="9525" algn="ctr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513"/>
            <a:ext cx="9144000" cy="58054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6794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792162"/>
          </a:xfrm>
        </p:spPr>
        <p:txBody>
          <a:bodyPr/>
          <a:lstStyle/>
          <a:p>
            <a:pPr eaLnBrk="1" hangingPunct="1">
              <a:defRPr/>
            </a:pPr>
            <a:r>
              <a:rPr lang="el-GR" sz="3200" b="1" dirty="0" smtClean="0">
                <a:solidFill>
                  <a:srgbClr val="FFC000"/>
                </a:solidFill>
                <a:latin typeface="Baskerville Old Face" pitchFamily="18" charset="0"/>
              </a:rPr>
              <a:t>Ημερήσια έκκριση </a:t>
            </a:r>
            <a:r>
              <a:rPr lang="en-US" sz="3200" b="1" dirty="0" smtClean="0">
                <a:solidFill>
                  <a:srgbClr val="FFC000"/>
                </a:solidFill>
                <a:latin typeface="Baskerville Old Face" pitchFamily="18" charset="0"/>
              </a:rPr>
              <a:t>ACTH ,</a:t>
            </a:r>
            <a:r>
              <a:rPr lang="el-GR" sz="3200" b="1" dirty="0" err="1" smtClean="0">
                <a:solidFill>
                  <a:srgbClr val="FFC000"/>
                </a:solidFill>
                <a:latin typeface="Baskerville Old Face" pitchFamily="18" charset="0"/>
              </a:rPr>
              <a:t>κορτιζόλης</a:t>
            </a:r>
            <a:endParaRPr lang="el-GR" sz="3200" b="1" dirty="0" smtClean="0">
              <a:solidFill>
                <a:srgbClr val="FFC000"/>
              </a:solidFill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3200" b="1" dirty="0" smtClean="0">
                <a:solidFill>
                  <a:srgbClr val="FFC000"/>
                </a:solidFill>
                <a:latin typeface="Baskerville Old Face" pitchFamily="18" charset="0"/>
              </a:rPr>
              <a:t>Θεραπεία οξείας  </a:t>
            </a:r>
            <a:r>
              <a:rPr lang="el-GR" sz="3200" b="1" dirty="0" err="1" smtClean="0">
                <a:solidFill>
                  <a:srgbClr val="FFC000"/>
                </a:solidFill>
                <a:latin typeface="Baskerville Old Face" pitchFamily="18" charset="0"/>
              </a:rPr>
              <a:t>επ</a:t>
            </a:r>
            <a:r>
              <a:rPr lang="el-GR" sz="3200" b="1" dirty="0" smtClean="0">
                <a:solidFill>
                  <a:srgbClr val="FFC000"/>
                </a:solidFill>
                <a:latin typeface="Baskerville Old Face" pitchFamily="18" charset="0"/>
              </a:rPr>
              <a:t>. ανεπάρκειας</a:t>
            </a:r>
            <a:r>
              <a:rPr lang="el-GR" dirty="0" smtClean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54280" name="Rectangle 8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b="1" dirty="0" smtClean="0">
                <a:latin typeface="Baskerville Old Face" pitchFamily="18" charset="0"/>
              </a:rPr>
              <a:t>Ενυδάτωση</a:t>
            </a:r>
            <a:endParaRPr lang="en-US" b="1" dirty="0" smtClean="0">
              <a:latin typeface="Baskerville Old Face" pitchFamily="18" charset="0"/>
            </a:endParaRPr>
          </a:p>
          <a:p>
            <a:pPr eaLnBrk="1" hangingPunct="1">
              <a:defRPr/>
            </a:pPr>
            <a:endParaRPr lang="el-GR" b="1" dirty="0" smtClean="0">
              <a:latin typeface="Baskerville Old Face" pitchFamily="18" charset="0"/>
            </a:endParaRPr>
          </a:p>
          <a:p>
            <a:pPr eaLnBrk="1" hangingPunct="1">
              <a:defRPr/>
            </a:pPr>
            <a:r>
              <a:rPr lang="el-GR" b="1" dirty="0" smtClean="0">
                <a:latin typeface="Baskerville Old Face" pitchFamily="18" charset="0"/>
              </a:rPr>
              <a:t>Χορήγηση </a:t>
            </a:r>
            <a:r>
              <a:rPr lang="en-US" b="1" dirty="0" err="1" smtClean="0">
                <a:latin typeface="Baskerville Old Face" pitchFamily="18" charset="0"/>
              </a:rPr>
              <a:t>i.v.</a:t>
            </a:r>
            <a:r>
              <a:rPr lang="el-GR" b="1" dirty="0" smtClean="0">
                <a:latin typeface="Baskerville Old Face" pitchFamily="18" charset="0"/>
              </a:rPr>
              <a:t>κορτιζόνης</a:t>
            </a:r>
            <a:endParaRPr lang="en-US" b="1" dirty="0" smtClean="0">
              <a:latin typeface="Baskerville Old Face" pitchFamily="18" charset="0"/>
            </a:endParaRPr>
          </a:p>
          <a:p>
            <a:pPr eaLnBrk="1" hangingPunct="1">
              <a:defRPr/>
            </a:pPr>
            <a:endParaRPr lang="en-US" b="1" dirty="0">
              <a:latin typeface="Baskerville Old Face" pitchFamily="18" charset="0"/>
            </a:endParaRPr>
          </a:p>
          <a:p>
            <a:pPr eaLnBrk="1" hangingPunct="1">
              <a:defRPr/>
            </a:pPr>
            <a:r>
              <a:rPr lang="el-GR" b="1" dirty="0" smtClean="0">
                <a:latin typeface="Baskerville Old Face" pitchFamily="18" charset="0"/>
              </a:rPr>
              <a:t>Χορήγηση γλυκόζης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6192838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l-GR" sz="3600" b="1" dirty="0" smtClean="0">
                <a:solidFill>
                  <a:schemeClr val="tx1"/>
                </a:solidFill>
              </a:rPr>
              <a:t>Λειτουργική Ανεπάρκεια επινεφριδίων σε </a:t>
            </a:r>
            <a:r>
              <a:rPr lang="el-GR" sz="3600" b="1" dirty="0" err="1" smtClean="0">
                <a:solidFill>
                  <a:schemeClr val="tx1"/>
                </a:solidFill>
              </a:rPr>
              <a:t>βαρέως</a:t>
            </a:r>
            <a:r>
              <a:rPr lang="el-GR" sz="3600" b="1" dirty="0" smtClean="0">
                <a:solidFill>
                  <a:schemeClr val="tx1"/>
                </a:solidFill>
              </a:rPr>
              <a:t> πάσχοντες ?</a:t>
            </a:r>
            <a:br>
              <a:rPr lang="el-GR" sz="3600" b="1" dirty="0" smtClean="0">
                <a:solidFill>
                  <a:schemeClr val="tx1"/>
                </a:solidFill>
              </a:rPr>
            </a:br>
            <a:r>
              <a:rPr lang="el-GR" sz="3600" b="1" dirty="0" smtClean="0">
                <a:solidFill>
                  <a:schemeClr val="tx1"/>
                </a:solidFill>
              </a:rPr>
              <a:t/>
            </a:r>
            <a:br>
              <a:rPr lang="el-GR" sz="3600" b="1" dirty="0" smtClean="0">
                <a:solidFill>
                  <a:schemeClr val="tx1"/>
                </a:solidFill>
              </a:rPr>
            </a:br>
            <a:r>
              <a:rPr lang="el-GR" sz="3600" b="1" dirty="0" smtClean="0">
                <a:solidFill>
                  <a:schemeClr val="tx1"/>
                </a:solidFill>
              </a:rPr>
              <a:t>Παραμένει ερωτηματικό τόσο η ανάπτυξη επινεφριδιακής ανεπάρκειας όσο και η ανάγκη χορήγησης κορτιζόνης</a:t>
            </a: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827088" y="2852738"/>
            <a:ext cx="7489825" cy="2952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Εικόνα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613"/>
            <a:ext cx="9144000" cy="602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3" name="Εικόνα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2025" y="115888"/>
            <a:ext cx="721995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150"/>
            <a:ext cx="9144000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07" name="Text Box 5"/>
          <p:cNvSpPr txBox="1">
            <a:spLocks noChangeArrowheads="1"/>
          </p:cNvSpPr>
          <p:nvPr/>
        </p:nvSpPr>
        <p:spPr bwMode="auto">
          <a:xfrm>
            <a:off x="0" y="0"/>
            <a:ext cx="87487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l-GR" altLang="el-GR" sz="2800" b="1">
                <a:solidFill>
                  <a:srgbClr val="FFC000"/>
                </a:solidFill>
                <a:latin typeface="Baskerville Old Face" pitchFamily="18" charset="0"/>
              </a:rPr>
              <a:t>Άξονας    </a:t>
            </a:r>
            <a:r>
              <a:rPr lang="en-US" altLang="el-GR" sz="2800" b="1">
                <a:solidFill>
                  <a:srgbClr val="FFC000"/>
                </a:solidFill>
                <a:latin typeface="Baskerville Old Face" pitchFamily="18" charset="0"/>
              </a:rPr>
              <a:t>H.P.A. </a:t>
            </a:r>
            <a:r>
              <a:rPr lang="el-GR" altLang="el-GR" sz="2800" b="1">
                <a:solidFill>
                  <a:srgbClr val="FFC000"/>
                </a:solidFill>
                <a:latin typeface="Baskerville Old Face" pitchFamily="18" charset="0"/>
              </a:rPr>
              <a:t>Και  φλεγμονώδεις   κιτοκίνες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981075"/>
            <a:ext cx="8229600" cy="5145088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l-GR" sz="3600" b="1" dirty="0" smtClean="0">
                <a:solidFill>
                  <a:srgbClr val="FFC000"/>
                </a:solidFill>
                <a:latin typeface="Baskerville Old Face" pitchFamily="18" charset="0"/>
              </a:rPr>
              <a:t>Επίταση του φαινομένου διαχωρισμού επιπέδων </a:t>
            </a:r>
            <a:r>
              <a:rPr lang="en-US" sz="3600" b="1" dirty="0" smtClean="0">
                <a:solidFill>
                  <a:srgbClr val="FFC000"/>
                </a:solidFill>
                <a:latin typeface="Baskerville Old Face" pitchFamily="18" charset="0"/>
              </a:rPr>
              <a:t>ACTH </a:t>
            </a:r>
            <a:r>
              <a:rPr lang="el-GR" sz="3600" b="1" dirty="0" smtClean="0">
                <a:solidFill>
                  <a:srgbClr val="FFC000"/>
                </a:solidFill>
                <a:latin typeface="Baskerville Old Face" pitchFamily="18" charset="0"/>
              </a:rPr>
              <a:t>και γλυκοκορτικοειδών</a:t>
            </a:r>
          </a:p>
          <a:p>
            <a:pPr marL="609600" indent="-609600" eaLnBrk="1" fontAlgn="auto" hangingPunct="1">
              <a:spcAft>
                <a:spcPts val="0"/>
              </a:spcAft>
              <a:buFontTx/>
              <a:buAutoNum type="arabicPeriod"/>
              <a:defRPr/>
            </a:pPr>
            <a:endParaRPr lang="el-GR" sz="3600" b="1" dirty="0" smtClean="0">
              <a:solidFill>
                <a:srgbClr val="FFC000"/>
              </a:solidFill>
              <a:latin typeface="Baskerville Old Face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l-GR" sz="3600" b="1" dirty="0" smtClean="0">
                <a:solidFill>
                  <a:srgbClr val="FFC000"/>
                </a:solidFill>
                <a:latin typeface="Baskerville Old Face" pitchFamily="18" charset="0"/>
              </a:rPr>
              <a:t> Αλλαγές στην</a:t>
            </a:r>
            <a:r>
              <a:rPr lang="en-US" sz="3600" b="1" dirty="0" smtClean="0">
                <a:solidFill>
                  <a:srgbClr val="FFC000"/>
                </a:solidFill>
                <a:latin typeface="Baskerville Old Face" pitchFamily="18" charset="0"/>
              </a:rPr>
              <a:t> </a:t>
            </a:r>
            <a:r>
              <a:rPr lang="el-GR" sz="3600" b="1" dirty="0" smtClean="0">
                <a:solidFill>
                  <a:srgbClr val="FFC000"/>
                </a:solidFill>
                <a:latin typeface="Baskerville Old Face" pitchFamily="18" charset="0"/>
              </a:rPr>
              <a:t> έκκριση κορτιζόλης</a:t>
            </a:r>
          </a:p>
          <a:p>
            <a:pPr marL="609600" indent="-609600" eaLnBrk="1" fontAlgn="auto" hangingPunct="1">
              <a:spcAft>
                <a:spcPts val="0"/>
              </a:spcAft>
              <a:buFontTx/>
              <a:buAutoNum type="arabicPeriod"/>
              <a:defRPr/>
            </a:pPr>
            <a:endParaRPr lang="el-GR" sz="3600" b="1" dirty="0" smtClean="0">
              <a:solidFill>
                <a:srgbClr val="FFCC00"/>
              </a:solidFill>
              <a:latin typeface="Baskerville Old Face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l-GR" sz="3600" b="1" dirty="0" smtClean="0">
                <a:latin typeface="Baskerville Old Face" pitchFamily="18" charset="0"/>
              </a:rPr>
              <a:t>Αλλαγές της δράσης της κορτιζόλης σε ιστικό επίπεδο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20713"/>
          </a:xfrm>
        </p:spPr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l-GR" dirty="0" smtClean="0">
                <a:solidFill>
                  <a:srgbClr val="FFFF99"/>
                </a:solidFill>
              </a:rPr>
              <a:t>  </a:t>
            </a:r>
            <a:r>
              <a:rPr lang="el-GR" b="1" dirty="0" smtClean="0">
                <a:solidFill>
                  <a:srgbClr val="FFC000"/>
                </a:solidFill>
                <a:latin typeface="Baskerville Old Face" pitchFamily="18" charset="0"/>
              </a:rPr>
              <a:t>Διαχωρισμός επιπέδων </a:t>
            </a:r>
            <a:r>
              <a:rPr lang="en-US" b="1" dirty="0" smtClean="0">
                <a:solidFill>
                  <a:srgbClr val="FFC000"/>
                </a:solidFill>
                <a:latin typeface="Baskerville Old Face" pitchFamily="18" charset="0"/>
              </a:rPr>
              <a:t>ACT</a:t>
            </a:r>
            <a:r>
              <a:rPr lang="el-GR" b="1" dirty="0" smtClean="0">
                <a:solidFill>
                  <a:srgbClr val="FFC000"/>
                </a:solidFill>
                <a:latin typeface="Baskerville Old Face" pitchFamily="18" charset="0"/>
              </a:rPr>
              <a:t>Η-γλυκοκορτικοειδών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l-GR" dirty="0" smtClean="0">
              <a:solidFill>
                <a:srgbClr val="FFCC00"/>
              </a:solidFill>
              <a:latin typeface="Baskerville Old Face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l-GR" dirty="0" smtClean="0">
              <a:solidFill>
                <a:srgbClr val="FFCC00"/>
              </a:solidFill>
            </a:endParaRPr>
          </a:p>
        </p:txBody>
      </p:sp>
      <p:pic>
        <p:nvPicPr>
          <p:cNvPr id="177155" name="Picture 3" descr="Παρουσίαση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981075"/>
            <a:ext cx="763270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AutoShape 4"/>
          <p:cNvSpPr>
            <a:spLocks/>
          </p:cNvSpPr>
          <p:nvPr/>
        </p:nvSpPr>
        <p:spPr bwMode="auto">
          <a:xfrm>
            <a:off x="7380288" y="2492375"/>
            <a:ext cx="288925" cy="2736850"/>
          </a:xfrm>
          <a:prstGeom prst="rightBrace">
            <a:avLst>
              <a:gd name="adj1" fmla="val 7893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7596188" y="2636838"/>
            <a:ext cx="1547812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chemeClr val="hlink"/>
              </a:buClr>
              <a:buSzPct val="90000"/>
              <a:defRPr/>
            </a:pPr>
            <a:r>
              <a:rPr lang="el-GR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Παράγοντες που δρουν στα επινεφρίδια ανεξάρτητα από την </a:t>
            </a:r>
            <a:r>
              <a:rPr lang="en-US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ACTH</a:t>
            </a:r>
            <a:r>
              <a:rPr lang="en-US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 </a:t>
            </a:r>
            <a:endParaRPr lang="el-GR" sz="1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charset="0"/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250825" y="5734050"/>
            <a:ext cx="12969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0" y="5780088"/>
            <a:ext cx="9144000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charset="0"/>
            </a:endParaRP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r>
              <a:rPr lang="en-GB" sz="1400" b="1" dirty="0">
                <a:solidFill>
                  <a:schemeClr val="tx2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Bornstein SR, </a:t>
            </a:r>
            <a:r>
              <a:rPr lang="en-GB" sz="1400" b="1" dirty="0" err="1">
                <a:solidFill>
                  <a:schemeClr val="tx2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Engeland</a:t>
            </a:r>
            <a:r>
              <a:rPr lang="en-GB" sz="1400" b="1" dirty="0">
                <a:solidFill>
                  <a:schemeClr val="tx2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 WC, </a:t>
            </a:r>
            <a:r>
              <a:rPr lang="en-GB" sz="1400" b="1" dirty="0" err="1">
                <a:solidFill>
                  <a:schemeClr val="tx2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Ehrhart</a:t>
            </a:r>
            <a:r>
              <a:rPr lang="en-GB" sz="1400" b="1" dirty="0">
                <a:solidFill>
                  <a:schemeClr val="tx2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-Bornstein M, Herman JP  “Dissociation of ACTH and glucocorticoids” Trends in Endocrinology and Metabolism, 2008</a:t>
            </a:r>
            <a:endParaRPr lang="el-GR" sz="1400" b="1" dirty="0">
              <a:solidFill>
                <a:schemeClr val="tx2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charset="0"/>
            </a:endParaRP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chrousos stress system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23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0" y="6246813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eaLnBrk="1" hangingPunct="1">
              <a:spcBef>
                <a:spcPct val="5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r>
              <a:rPr lang="en-US" sz="1600" b="1" i="1" dirty="0" err="1">
                <a:solidFill>
                  <a:schemeClr val="tx2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Chrousos</a:t>
            </a:r>
            <a:r>
              <a:rPr lang="en-US" sz="1600" b="1" i="1" dirty="0">
                <a:solidFill>
                  <a:schemeClr val="tx2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 GP “</a:t>
            </a:r>
            <a:r>
              <a:rPr lang="en-GB" sz="1600" b="1" i="1" dirty="0">
                <a:solidFill>
                  <a:schemeClr val="tx2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The Hypothalamic–Pituitary– Adrenal Axis And Immune Mediated Inflammation” </a:t>
            </a:r>
            <a:r>
              <a:rPr lang="el-GR" sz="1600" b="1" i="1" dirty="0">
                <a:solidFill>
                  <a:schemeClr val="tx2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     </a:t>
            </a:r>
            <a:r>
              <a:rPr lang="en-GB" sz="1600" b="1" i="1" dirty="0">
                <a:solidFill>
                  <a:schemeClr val="tx2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N </a:t>
            </a:r>
            <a:r>
              <a:rPr lang="en-GB" sz="1600" b="1" i="1" dirty="0" err="1">
                <a:solidFill>
                  <a:schemeClr val="tx2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Engl</a:t>
            </a:r>
            <a:r>
              <a:rPr lang="en-GB" sz="1600" b="1" i="1" dirty="0">
                <a:solidFill>
                  <a:schemeClr val="tx2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 J Med. </a:t>
            </a:r>
            <a:r>
              <a:rPr lang="en-US" sz="1600" b="1" i="1" dirty="0">
                <a:solidFill>
                  <a:schemeClr val="tx2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1995</a:t>
            </a:r>
            <a:r>
              <a:rPr lang="en-GB" sz="1600" b="1" i="1" dirty="0">
                <a:solidFill>
                  <a:schemeClr val="tx2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; </a:t>
            </a:r>
            <a:endParaRPr lang="el-GR" b="1" dirty="0">
              <a:solidFill>
                <a:schemeClr val="tx2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0244" name="Line 4"/>
          <p:cNvSpPr>
            <a:spLocks noChangeShapeType="1"/>
          </p:cNvSpPr>
          <p:nvPr/>
        </p:nvSpPr>
        <p:spPr bwMode="auto">
          <a:xfrm>
            <a:off x="2268538" y="1628775"/>
            <a:ext cx="1150937" cy="7921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0"/>
            <a:ext cx="8229600" cy="572135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l-GR" sz="2800" b="1" dirty="0" smtClean="0">
                <a:solidFill>
                  <a:srgbClr val="FFFF99"/>
                </a:solidFill>
              </a:rPr>
              <a:t> </a:t>
            </a:r>
            <a:r>
              <a:rPr lang="el-GR" b="1" dirty="0" smtClean="0">
                <a:solidFill>
                  <a:srgbClr val="FFC000"/>
                </a:solidFill>
                <a:latin typeface="Baskerville Old Face" pitchFamily="18" charset="0"/>
              </a:rPr>
              <a:t>Αλλαγές στην έκκριση </a:t>
            </a:r>
            <a:r>
              <a:rPr lang="el-GR" b="1" dirty="0" err="1" smtClean="0">
                <a:solidFill>
                  <a:srgbClr val="FFC000"/>
                </a:solidFill>
                <a:latin typeface="Baskerville Old Face" pitchFamily="18" charset="0"/>
              </a:rPr>
              <a:t>κορτιζόλης</a:t>
            </a:r>
            <a:r>
              <a:rPr lang="el-GR" dirty="0" smtClean="0">
                <a:solidFill>
                  <a:srgbClr val="FFCC00"/>
                </a:solidFill>
                <a:latin typeface="Baskerville Old Face" pitchFamily="18" charset="0"/>
              </a:rPr>
              <a:t>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l-GR" b="1" dirty="0" smtClean="0">
                <a:latin typeface="Baskerville Old Face" pitchFamily="18" charset="0"/>
              </a:rPr>
              <a:t>Ταχεία αύξηση κορτιζόλης με την έναρξη της οξείας νόσου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l-GR" b="1" dirty="0" smtClean="0">
                <a:latin typeface="Baskerville Old Face" pitchFamily="18" charset="0"/>
              </a:rPr>
              <a:t>Απώλεια νυχθημερήσιου ρυθμού έκκρισης της κορτιζόλης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l-GR" b="1" dirty="0" smtClean="0">
                <a:latin typeface="Baskerville Old Face" pitchFamily="18" charset="0"/>
              </a:rPr>
              <a:t>Αυξημένα επίπεδα </a:t>
            </a:r>
            <a:r>
              <a:rPr lang="en-US" b="1" dirty="0" smtClean="0">
                <a:latin typeface="Baskerville Old Face" pitchFamily="18" charset="0"/>
              </a:rPr>
              <a:t>CRH </a:t>
            </a:r>
            <a:r>
              <a:rPr lang="el-GR" b="1" dirty="0" smtClean="0">
                <a:latin typeface="Baskerville Old Face" pitchFamily="18" charset="0"/>
              </a:rPr>
              <a:t>και </a:t>
            </a:r>
            <a:r>
              <a:rPr lang="en-US" b="1" dirty="0" smtClean="0">
                <a:latin typeface="Baskerville Old Face" pitchFamily="18" charset="0"/>
              </a:rPr>
              <a:t>ACTH</a:t>
            </a:r>
            <a:r>
              <a:rPr lang="el-GR" b="1" dirty="0" smtClean="0">
                <a:latin typeface="Baskerville Old Face" pitchFamily="18" charset="0"/>
              </a:rPr>
              <a:t> στην οξεία φάση της νόσου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l-GR" b="1" dirty="0" smtClean="0">
                <a:latin typeface="Baskerville Old Face" pitchFamily="18" charset="0"/>
              </a:rPr>
              <a:t>Κατάργηση της αρνητικής ανάδρομης δράσης των κορτικοειδών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5432425"/>
            <a:ext cx="9144000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defRPr/>
            </a:pPr>
            <a:r>
              <a:rPr lang="el-GR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cs typeface="Arial" charset="0"/>
              </a:rPr>
              <a:t>1.</a:t>
            </a:r>
            <a:r>
              <a:rPr lang="en-US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cs typeface="Arial" charset="0"/>
              </a:rPr>
              <a:t>Vermes</a:t>
            </a: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cs typeface="Arial" charset="0"/>
              </a:rPr>
              <a:t> I, </a:t>
            </a:r>
            <a:r>
              <a:rPr lang="en-US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cs typeface="Arial" charset="0"/>
              </a:rPr>
              <a:t>Beishuizen</a:t>
            </a: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cs typeface="Arial" charset="0"/>
              </a:rPr>
              <a:t> A “The hypothalamic – pituitary – adrenal response to critical illness” Best Practice and Research </a:t>
            </a:r>
            <a:r>
              <a:rPr lang="en-US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cs typeface="Arial" charset="0"/>
              </a:rPr>
              <a:t>Clin</a:t>
            </a: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cs typeface="Arial" charset="0"/>
              </a:rPr>
              <a:t>  Endocrinology &amp; Metabolism. 2001; </a:t>
            </a:r>
            <a:endParaRPr lang="el-GR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  <a:cs typeface="Arial" charset="0"/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defRPr/>
            </a:pPr>
            <a:r>
              <a:rPr lang="el-GR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cs typeface="Arial" charset="0"/>
              </a:rPr>
              <a:t>2.</a:t>
            </a:r>
            <a:r>
              <a:rPr lang="en-GB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cs typeface="Arial" charset="0"/>
              </a:rPr>
              <a:t>Cooper MS, Stewart PM “Corticosteroid insufficiency in acutely ill patients” N </a:t>
            </a:r>
            <a:r>
              <a:rPr lang="en-GB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cs typeface="Arial" charset="0"/>
              </a:rPr>
              <a:t>Engl</a:t>
            </a:r>
            <a:r>
              <a:rPr lang="en-GB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cs typeface="Arial" charset="0"/>
              </a:rPr>
              <a:t> J Med 2003;</a:t>
            </a:r>
            <a:endParaRPr lang="el-GR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  <a:cs typeface="Arial" charset="0"/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defRPr/>
            </a:pPr>
            <a:r>
              <a:rPr lang="el-GR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cs typeface="Arial" charset="0"/>
              </a:rPr>
              <a:t>3. </a:t>
            </a: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cs typeface="Arial" charset="0"/>
              </a:rPr>
              <a:t>Perrot D, </a:t>
            </a:r>
            <a:r>
              <a:rPr lang="en-US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cs typeface="Arial" charset="0"/>
              </a:rPr>
              <a:t>Bonneton</a:t>
            </a: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cs typeface="Arial" charset="0"/>
              </a:rPr>
              <a:t> A, </a:t>
            </a:r>
            <a:r>
              <a:rPr lang="en-US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cs typeface="Arial" charset="0"/>
              </a:rPr>
              <a:t>Dechaud</a:t>
            </a: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cs typeface="Arial" charset="0"/>
              </a:rPr>
              <a:t> H, </a:t>
            </a:r>
            <a:r>
              <a:rPr lang="en-US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cs typeface="Arial" charset="0"/>
              </a:rPr>
              <a:t>Motin</a:t>
            </a: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cs typeface="Arial" charset="0"/>
              </a:rPr>
              <a:t> J, </a:t>
            </a:r>
            <a:r>
              <a:rPr lang="en-US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cs typeface="Arial" charset="0"/>
              </a:rPr>
              <a:t>Pugeat</a:t>
            </a: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cs typeface="Arial" charset="0"/>
              </a:rPr>
              <a:t> M. “</a:t>
            </a:r>
            <a:r>
              <a:rPr lang="en-US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cs typeface="Arial" charset="0"/>
              </a:rPr>
              <a:t>Hypercortisolism</a:t>
            </a: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cs typeface="Arial" charset="0"/>
              </a:rPr>
              <a:t> in septic shock is not suppressible by </a:t>
            </a:r>
            <a:r>
              <a:rPr lang="en-US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cs typeface="Arial" charset="0"/>
              </a:rPr>
              <a:t>dexamethasone</a:t>
            </a: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cs typeface="Arial" charset="0"/>
              </a:rPr>
              <a:t> infusion”. Critical Care Medicine, 1993;</a:t>
            </a:r>
            <a:endParaRPr lang="el-GR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412875"/>
            <a:ext cx="8353425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itle 3"/>
          <p:cNvSpPr>
            <a:spLocks noGrp="1"/>
          </p:cNvSpPr>
          <p:nvPr>
            <p:ph type="title"/>
          </p:nvPr>
        </p:nvSpPr>
        <p:spPr>
          <a:xfrm>
            <a:off x="179388" y="274638"/>
            <a:ext cx="8785225" cy="706437"/>
          </a:xfrm>
        </p:spPr>
        <p:txBody>
          <a:bodyPr/>
          <a:lstStyle/>
          <a:p>
            <a:pPr>
              <a:defRPr/>
            </a:pPr>
            <a:r>
              <a:rPr lang="en-US" sz="1800" b="1" dirty="0" smtClean="0">
                <a:solidFill>
                  <a:srgbClr val="FFC000"/>
                </a:solidFill>
              </a:rPr>
              <a:t>The typical circadian rhythm  of cortisol is absent in critically ill patients</a:t>
            </a:r>
            <a:endParaRPr lang="el-GR" sz="1800" b="1" dirty="0" smtClean="0">
              <a:solidFill>
                <a:srgbClr val="FFC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01013" y="1773238"/>
            <a:ext cx="503237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4213" y="6092825"/>
            <a:ext cx="503237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5175"/>
            <a:ext cx="914400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251" name="Text Box 5"/>
          <p:cNvSpPr txBox="1">
            <a:spLocks noChangeArrowheads="1"/>
          </p:cNvSpPr>
          <p:nvPr/>
        </p:nvSpPr>
        <p:spPr bwMode="auto">
          <a:xfrm>
            <a:off x="323850" y="0"/>
            <a:ext cx="8820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l-GR" altLang="el-GR" sz="2800" b="1">
                <a:solidFill>
                  <a:srgbClr val="FFC000"/>
                </a:solidFill>
                <a:latin typeface="Baskerville Old Face" pitchFamily="18" charset="0"/>
              </a:rPr>
              <a:t>Κορτιζόλη     σε  </a:t>
            </a:r>
            <a:r>
              <a:rPr lang="en-US" altLang="el-GR" sz="2800" b="1">
                <a:solidFill>
                  <a:srgbClr val="FFC000"/>
                </a:solidFill>
                <a:latin typeface="Baskerville Old Face" pitchFamily="18" charset="0"/>
              </a:rPr>
              <a:t>STRESS</a:t>
            </a:r>
            <a:endParaRPr lang="el-GR" altLang="el-GR" sz="2800" b="1">
              <a:solidFill>
                <a:srgbClr val="FFC000"/>
              </a:solidFill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Εικόνα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650" y="779463"/>
            <a:ext cx="8394700" cy="529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3388"/>
            <a:ext cx="9144000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2275" name="Text Box 5"/>
          <p:cNvSpPr txBox="1">
            <a:spLocks noChangeArrowheads="1"/>
          </p:cNvSpPr>
          <p:nvPr/>
        </p:nvSpPr>
        <p:spPr bwMode="auto">
          <a:xfrm>
            <a:off x="179388" y="0"/>
            <a:ext cx="6480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l-GR" altLang="el-GR" sz="1800"/>
          </a:p>
        </p:txBody>
      </p:sp>
      <p:sp>
        <p:nvSpPr>
          <p:cNvPr id="182276" name="Text Box 7"/>
          <p:cNvSpPr txBox="1">
            <a:spLocks noChangeArrowheads="1"/>
          </p:cNvSpPr>
          <p:nvPr/>
        </p:nvSpPr>
        <p:spPr bwMode="auto">
          <a:xfrm>
            <a:off x="250825" y="0"/>
            <a:ext cx="88931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l-GR" altLang="el-GR" sz="2800" b="1">
                <a:solidFill>
                  <a:srgbClr val="FFC000"/>
                </a:solidFill>
                <a:latin typeface="Baskerville Old Face" pitchFamily="18" charset="0"/>
              </a:rPr>
              <a:t>Νόσος </a:t>
            </a:r>
            <a:r>
              <a:rPr lang="en-US" altLang="el-GR" sz="2800" b="1">
                <a:solidFill>
                  <a:srgbClr val="FFC000"/>
                </a:solidFill>
                <a:latin typeface="Baskerville Old Face" pitchFamily="18" charset="0"/>
              </a:rPr>
              <a:t>Addison</a:t>
            </a:r>
            <a:endParaRPr lang="el-GR" altLang="el-GR" sz="2800" b="1">
              <a:solidFill>
                <a:srgbClr val="FFC000"/>
              </a:solidFill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2513"/>
            <a:ext cx="8229600" cy="3240087"/>
          </a:xfrm>
        </p:spPr>
        <p:txBody>
          <a:bodyPr/>
          <a:lstStyle/>
          <a:p>
            <a:pPr>
              <a:defRPr/>
            </a:pPr>
            <a:r>
              <a:rPr lang="el-GR" dirty="0" smtClean="0"/>
              <a:t>Ν.</a:t>
            </a:r>
            <a:r>
              <a:rPr lang="en-US" dirty="0" smtClean="0"/>
              <a:t> CUSHING</a:t>
            </a:r>
            <a:r>
              <a:rPr lang="el-GR" dirty="0" smtClean="0"/>
              <a:t>- Σ.</a:t>
            </a:r>
            <a:r>
              <a:rPr lang="en-US" dirty="0" smtClean="0"/>
              <a:t>CUSHING</a:t>
            </a:r>
            <a:endParaRPr lang="el-GR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476250"/>
            <a:ext cx="8351837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628775"/>
            <a:ext cx="7777162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41313"/>
            <a:ext cx="7283450" cy="1143000"/>
          </a:xfrm>
        </p:spPr>
        <p:txBody>
          <a:bodyPr/>
          <a:lstStyle/>
          <a:p>
            <a:pPr algn="r">
              <a:defRPr/>
            </a:pPr>
            <a:r>
              <a:rPr lang="en-US" sz="2800" dirty="0" smtClean="0"/>
              <a:t>	Harvey Cushing 1868-1939……</a:t>
            </a:r>
            <a:br>
              <a:rPr lang="en-US" sz="2800" dirty="0" smtClean="0"/>
            </a:br>
            <a:r>
              <a:rPr lang="en-US" sz="2800" dirty="0" smtClean="0"/>
              <a:t>THE Pituitary body and its disorders </a:t>
            </a:r>
            <a:endParaRPr lang="el-GR" sz="280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www.potbellysyndrome.com/images/D734507426AC219E77D1809C6DA1E2218A65E84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0"/>
            <a:ext cx="64807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http://www.physio-pedia.com/images/0/06/Cushings-syndrom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Cushing Syndrom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375" y="333375"/>
            <a:ext cx="5678488" cy="641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Έλλειψη 1"/>
          <p:cNvSpPr/>
          <p:nvPr/>
        </p:nvSpPr>
        <p:spPr bwMode="auto">
          <a:xfrm>
            <a:off x="6732588" y="1125538"/>
            <a:ext cx="1943100" cy="1295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4"/>
              </a:buBlip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Ορθογώνιο 2"/>
          <p:cNvSpPr/>
          <p:nvPr/>
        </p:nvSpPr>
        <p:spPr bwMode="auto">
          <a:xfrm>
            <a:off x="6659563" y="836613"/>
            <a:ext cx="2016125" cy="187166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4"/>
              </a:buBlip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Έλλειψη 3"/>
          <p:cNvSpPr/>
          <p:nvPr/>
        </p:nvSpPr>
        <p:spPr bwMode="auto">
          <a:xfrm>
            <a:off x="6443663" y="908050"/>
            <a:ext cx="2449512" cy="122555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defRPr/>
            </a:pPr>
            <a:r>
              <a:rPr lang="el-GR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Κυανερρυθρες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ραβδώσεις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813"/>
            <a:ext cx="9144000" cy="645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443" name="Text Box 5"/>
          <p:cNvSpPr txBox="1">
            <a:spLocks noChangeArrowheads="1"/>
          </p:cNvSpPr>
          <p:nvPr/>
        </p:nvSpPr>
        <p:spPr bwMode="auto">
          <a:xfrm>
            <a:off x="250825" y="0"/>
            <a:ext cx="88931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l-GR" altLang="el-GR" sz="2800" b="1">
                <a:solidFill>
                  <a:srgbClr val="FFC000"/>
                </a:solidFill>
                <a:latin typeface="Baskerville Old Face" pitchFamily="18" charset="0"/>
              </a:rPr>
              <a:t>Σ. </a:t>
            </a:r>
            <a:r>
              <a:rPr lang="en-US" altLang="el-GR" sz="2800" b="1">
                <a:solidFill>
                  <a:srgbClr val="FFC000"/>
                </a:solidFill>
                <a:latin typeface="Baskerville Old Face" pitchFamily="18" charset="0"/>
              </a:rPr>
              <a:t>Cushing</a:t>
            </a:r>
            <a:endParaRPr lang="el-GR" altLang="el-GR" sz="2800" b="1">
              <a:solidFill>
                <a:srgbClr val="FFC000"/>
              </a:solidFill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457200" y="333375"/>
            <a:ext cx="8229600" cy="935038"/>
          </a:xfrm>
        </p:spPr>
        <p:txBody>
          <a:bodyPr/>
          <a:lstStyle/>
          <a:p>
            <a:pPr>
              <a:defRPr/>
            </a:pPr>
            <a:r>
              <a:rPr lang="el-GR" sz="2400" dirty="0" smtClean="0">
                <a:solidFill>
                  <a:srgbClr val="FFC000"/>
                </a:solidFill>
              </a:rPr>
              <a:t>Σ</a:t>
            </a:r>
            <a:r>
              <a:rPr lang="en-US" sz="2400" dirty="0" smtClean="0">
                <a:solidFill>
                  <a:srgbClr val="FFC000"/>
                </a:solidFill>
              </a:rPr>
              <a:t>.Cushing</a:t>
            </a:r>
            <a:br>
              <a:rPr lang="en-US" sz="2400" dirty="0" smtClean="0">
                <a:solidFill>
                  <a:srgbClr val="FFC000"/>
                </a:solidFill>
              </a:rPr>
            </a:br>
            <a:r>
              <a:rPr lang="el-GR" sz="2400" dirty="0" smtClean="0">
                <a:solidFill>
                  <a:srgbClr val="FFC000"/>
                </a:solidFill>
              </a:rPr>
              <a:t>διαταραχές στην λειτουργία του Αξονα</a:t>
            </a:r>
            <a:endParaRPr lang="el-GR" sz="2400" dirty="0">
              <a:solidFill>
                <a:srgbClr val="FFC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323850" y="1989138"/>
            <a:ext cx="8424863" cy="4464050"/>
          </a:xfrm>
        </p:spPr>
        <p:txBody>
          <a:bodyPr/>
          <a:lstStyle/>
          <a:p>
            <a:pPr algn="l">
              <a:defRPr/>
            </a:pPr>
            <a:r>
              <a:rPr lang="el-GR" sz="2000" dirty="0" smtClean="0"/>
              <a:t>Υπερρέκριση </a:t>
            </a:r>
            <a:r>
              <a:rPr lang="en-US" sz="2000" dirty="0" smtClean="0"/>
              <a:t>ACTH </a:t>
            </a:r>
            <a:r>
              <a:rPr lang="el-GR" sz="2000" dirty="0" smtClean="0">
                <a:solidFill>
                  <a:srgbClr val="FFC000"/>
                </a:solidFill>
              </a:rPr>
              <a:t>και</a:t>
            </a:r>
            <a:r>
              <a:rPr lang="el-GR" sz="2000" dirty="0" smtClean="0"/>
              <a:t> </a:t>
            </a:r>
            <a:r>
              <a:rPr lang="el-GR" sz="2000" dirty="0" err="1" smtClean="0"/>
              <a:t>κορτιζόλης</a:t>
            </a:r>
            <a:endParaRPr lang="el-GR" sz="2000" dirty="0" smtClean="0"/>
          </a:p>
          <a:p>
            <a:pPr algn="l">
              <a:defRPr/>
            </a:pPr>
            <a:endParaRPr lang="el-GR" sz="2000" dirty="0" smtClean="0"/>
          </a:p>
          <a:p>
            <a:pPr algn="l">
              <a:defRPr/>
            </a:pPr>
            <a:r>
              <a:rPr lang="el-GR" sz="2000" dirty="0" smtClean="0"/>
              <a:t>Απουσία ημερήσιου ρυθμού εκκρισης </a:t>
            </a:r>
            <a:r>
              <a:rPr lang="en-US" sz="2000" dirty="0" smtClean="0"/>
              <a:t>ACTH </a:t>
            </a:r>
            <a:r>
              <a:rPr lang="el-GR" sz="2000" dirty="0" smtClean="0"/>
              <a:t>και </a:t>
            </a:r>
            <a:r>
              <a:rPr lang="el-GR" sz="2000" dirty="0" err="1" smtClean="0"/>
              <a:t>κορτιζόλης</a:t>
            </a:r>
            <a:endParaRPr lang="el-GR" sz="2000" dirty="0" smtClean="0"/>
          </a:p>
          <a:p>
            <a:pPr algn="l">
              <a:defRPr/>
            </a:pPr>
            <a:endParaRPr lang="el-GR" sz="2000" dirty="0" smtClean="0"/>
          </a:p>
          <a:p>
            <a:pPr algn="l">
              <a:defRPr/>
            </a:pPr>
            <a:r>
              <a:rPr lang="el-GR" sz="2000" dirty="0" smtClean="0"/>
              <a:t> Διαταραχή στη αρνητική παλίνδρομη ρύθμιση εκκρισης </a:t>
            </a:r>
            <a:r>
              <a:rPr lang="en-US" sz="2000" dirty="0" smtClean="0"/>
              <a:t>ACTH </a:t>
            </a:r>
            <a:r>
              <a:rPr lang="el-GR" sz="2000" dirty="0" smtClean="0"/>
              <a:t> από </a:t>
            </a:r>
          </a:p>
          <a:p>
            <a:pPr algn="l">
              <a:defRPr/>
            </a:pPr>
            <a:r>
              <a:rPr lang="el-GR" sz="2000" dirty="0" smtClean="0"/>
              <a:t>  γλυκοκορτικοειδή</a:t>
            </a:r>
            <a:r>
              <a:rPr lang="en-US" sz="2000" dirty="0" smtClean="0"/>
              <a:t> </a:t>
            </a:r>
            <a:r>
              <a:rPr lang="el-GR" sz="2000" dirty="0" smtClean="0"/>
              <a:t>(</a:t>
            </a:r>
            <a:r>
              <a:rPr lang="en-US" sz="2000" dirty="0" smtClean="0"/>
              <a:t> </a:t>
            </a:r>
            <a:r>
              <a:rPr lang="el-GR" sz="2000" dirty="0" smtClean="0">
                <a:solidFill>
                  <a:srgbClr val="FFC000"/>
                </a:solidFill>
              </a:rPr>
              <a:t>δ/δ συνδρόμου από νόσο</a:t>
            </a:r>
            <a:r>
              <a:rPr lang="el-GR" sz="2000" dirty="0" smtClean="0"/>
              <a:t>)</a:t>
            </a:r>
          </a:p>
          <a:p>
            <a:pPr algn="l">
              <a:defRPr/>
            </a:pPr>
            <a:endParaRPr lang="el-GR" sz="2000" dirty="0" smtClean="0"/>
          </a:p>
          <a:p>
            <a:pPr algn="l">
              <a:defRPr/>
            </a:pPr>
            <a:r>
              <a:rPr lang="el-GR" sz="2000" dirty="0" smtClean="0"/>
              <a:t> Διαταραχή στην απάντηση </a:t>
            </a:r>
            <a:r>
              <a:rPr lang="en-US" sz="2000" dirty="0" smtClean="0"/>
              <a:t>ACTH </a:t>
            </a:r>
            <a:r>
              <a:rPr lang="el-GR" sz="2000" dirty="0" smtClean="0"/>
              <a:t>και κορτιζόλης στο στρες</a:t>
            </a:r>
          </a:p>
          <a:p>
            <a:pPr algn="l">
              <a:defRPr/>
            </a:pPr>
            <a:endParaRPr lang="el-GR" sz="2000" dirty="0" smtClean="0"/>
          </a:p>
          <a:p>
            <a:pPr algn="l">
              <a:defRPr/>
            </a:pPr>
            <a:r>
              <a:rPr lang="el-GR" sz="2000" dirty="0" smtClean="0"/>
              <a:t>Διαταραχή στην καταστολή με Δεξαμεθαζόνη</a:t>
            </a:r>
            <a:endParaRPr lang="el-GR" sz="2000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395288" y="260350"/>
            <a:ext cx="7416800" cy="1223963"/>
          </a:xfrm>
        </p:spPr>
        <p:txBody>
          <a:bodyPr/>
          <a:lstStyle/>
          <a:p>
            <a:pPr>
              <a:defRPr/>
            </a:pPr>
            <a:r>
              <a:rPr lang="el-GR" sz="2000" dirty="0" smtClean="0">
                <a:solidFill>
                  <a:srgbClr val="FFC000"/>
                </a:solidFill>
              </a:rPr>
              <a:t>Κλινική εικόνα ( προσομοιάζει με του μεταβολικού συνδρόμου)</a:t>
            </a:r>
            <a:br>
              <a:rPr lang="el-GR" sz="2000" dirty="0" smtClean="0">
                <a:solidFill>
                  <a:srgbClr val="FFC000"/>
                </a:solidFill>
              </a:rPr>
            </a:br>
            <a:endParaRPr lang="el-GR" sz="2000" dirty="0">
              <a:solidFill>
                <a:srgbClr val="FFC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395288" y="1412875"/>
            <a:ext cx="8208962" cy="4968875"/>
          </a:xfrm>
        </p:spPr>
        <p:txBody>
          <a:bodyPr/>
          <a:lstStyle/>
          <a:p>
            <a:pPr algn="l">
              <a:defRPr/>
            </a:pPr>
            <a:r>
              <a:rPr lang="el-GR" sz="2800" dirty="0" smtClean="0"/>
              <a:t>Κεντρομυελική παχυσαρκία</a:t>
            </a:r>
          </a:p>
          <a:p>
            <a:pPr algn="l">
              <a:defRPr/>
            </a:pPr>
            <a:r>
              <a:rPr lang="el-GR" sz="2800" dirty="0" smtClean="0"/>
              <a:t>Πληθωρικό προσωπείο</a:t>
            </a:r>
          </a:p>
          <a:p>
            <a:pPr algn="l">
              <a:defRPr/>
            </a:pPr>
            <a:r>
              <a:rPr lang="el-GR" sz="2800" dirty="0" smtClean="0"/>
              <a:t>Υπερτρίχωση</a:t>
            </a:r>
          </a:p>
          <a:p>
            <a:pPr algn="l">
              <a:defRPr/>
            </a:pPr>
            <a:r>
              <a:rPr lang="el-GR" sz="2800" dirty="0" smtClean="0"/>
              <a:t>Υπέρταση-Σ.Διαβήτης</a:t>
            </a:r>
          </a:p>
          <a:p>
            <a:pPr algn="l">
              <a:defRPr/>
            </a:pPr>
            <a:r>
              <a:rPr lang="el-GR" sz="2800" dirty="0" smtClean="0"/>
              <a:t>Μυική αδυναμία</a:t>
            </a:r>
          </a:p>
          <a:p>
            <a:pPr algn="l">
              <a:defRPr/>
            </a:pPr>
            <a:r>
              <a:rPr lang="el-GR" sz="2800" dirty="0" smtClean="0"/>
              <a:t>διαταραχή του κύκλου</a:t>
            </a:r>
          </a:p>
          <a:p>
            <a:pPr algn="l">
              <a:defRPr/>
            </a:pPr>
            <a:r>
              <a:rPr lang="el-GR" sz="2800" dirty="0" smtClean="0"/>
              <a:t>Ακμή</a:t>
            </a:r>
          </a:p>
          <a:p>
            <a:pPr algn="l">
              <a:defRPr/>
            </a:pPr>
            <a:r>
              <a:rPr lang="el-GR" sz="2800" dirty="0" smtClean="0"/>
              <a:t>Κυανέρυθρες ραβδώσει</a:t>
            </a:r>
            <a:r>
              <a:rPr lang="el-GR" sz="2400" dirty="0" smtClean="0"/>
              <a:t>ς</a:t>
            </a:r>
          </a:p>
          <a:p>
            <a:pPr algn="l">
              <a:defRPr/>
            </a:pPr>
            <a:r>
              <a:rPr lang="el-GR" sz="2400" dirty="0" smtClean="0">
                <a:solidFill>
                  <a:srgbClr val="FFC000"/>
                </a:solidFill>
              </a:rPr>
              <a:t>Κατάθλιψη-σοβαρό πρόβλημα στη διάγνωση</a:t>
            </a:r>
          </a:p>
          <a:p>
            <a:pPr algn="l">
              <a:buFont typeface="Arial" pitchFamily="34" charset="0"/>
              <a:buChar char="•"/>
              <a:defRPr/>
            </a:pPr>
            <a:endParaRPr lang="el-GR" sz="24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8" y="0"/>
            <a:ext cx="91106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Εικόνα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613" y="912813"/>
            <a:ext cx="7724775" cy="503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08050"/>
            <a:ext cx="8424863" cy="49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558800"/>
          </a:xfrm>
        </p:spPr>
        <p:txBody>
          <a:bodyPr/>
          <a:lstStyle/>
          <a:p>
            <a:pPr>
              <a:defRPr/>
            </a:pPr>
            <a:r>
              <a:rPr lang="el-GR" sz="2800" dirty="0" smtClean="0">
                <a:solidFill>
                  <a:srgbClr val="FFC000"/>
                </a:solidFill>
              </a:rPr>
              <a:t>Εξωγενές     </a:t>
            </a:r>
            <a:r>
              <a:rPr lang="en-US" sz="2800" dirty="0" smtClean="0">
                <a:solidFill>
                  <a:srgbClr val="FFC000"/>
                </a:solidFill>
              </a:rPr>
              <a:t>Cushing</a:t>
            </a:r>
            <a:endParaRPr lang="el-GR" sz="2800" dirty="0">
              <a:solidFill>
                <a:srgbClr val="FFC000"/>
              </a:solidFill>
            </a:endParaRPr>
          </a:p>
        </p:txBody>
      </p:sp>
      <p:sp>
        <p:nvSpPr>
          <p:cNvPr id="2" name="Έλλειψη 1"/>
          <p:cNvSpPr/>
          <p:nvPr/>
        </p:nvSpPr>
        <p:spPr bwMode="auto">
          <a:xfrm>
            <a:off x="684213" y="2852738"/>
            <a:ext cx="2232025" cy="936625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052513"/>
            <a:ext cx="8280400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49287"/>
          </a:xfrm>
        </p:spPr>
        <p:txBody>
          <a:bodyPr/>
          <a:lstStyle/>
          <a:p>
            <a:pPr>
              <a:defRPr/>
            </a:pPr>
            <a:r>
              <a:rPr lang="el-GR" sz="2000" dirty="0" smtClean="0">
                <a:solidFill>
                  <a:srgbClr val="FFC000"/>
                </a:solidFill>
              </a:rPr>
              <a:t>Σταδιακή διακοπή εξωτερικώς χορηγουμένων κορτικοειδών</a:t>
            </a:r>
            <a:endParaRPr lang="el-GR" sz="20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44450"/>
            <a:ext cx="64817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>
          <a:xfrm>
            <a:off x="457200" y="404813"/>
            <a:ext cx="8229600" cy="503237"/>
          </a:xfrm>
        </p:spPr>
        <p:txBody>
          <a:bodyPr/>
          <a:lstStyle/>
          <a:p>
            <a:pPr>
              <a:defRPr/>
            </a:pPr>
            <a:r>
              <a:rPr lang="el-GR" sz="2800" dirty="0" smtClean="0">
                <a:solidFill>
                  <a:srgbClr val="FFC000"/>
                </a:solidFill>
              </a:rPr>
              <a:t>Εργαστηριακή διερεύνηση ν/σ </a:t>
            </a:r>
            <a:r>
              <a:rPr lang="en-US" sz="2800" dirty="0" smtClean="0">
                <a:solidFill>
                  <a:srgbClr val="FFC000"/>
                </a:solidFill>
              </a:rPr>
              <a:t>Cushing</a:t>
            </a:r>
            <a:endParaRPr lang="el-GR" sz="2800" dirty="0">
              <a:solidFill>
                <a:srgbClr val="FFC00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sz="quarter" idx="1"/>
          </p:nvPr>
        </p:nvSpPr>
        <p:spPr>
          <a:xfrm>
            <a:off x="539750" y="1341438"/>
            <a:ext cx="8064500" cy="4967287"/>
          </a:xfrm>
        </p:spPr>
        <p:txBody>
          <a:bodyPr/>
          <a:lstStyle/>
          <a:p>
            <a:pPr algn="l">
              <a:defRPr/>
            </a:pPr>
            <a:r>
              <a:rPr lang="el-GR" sz="2400" dirty="0" smtClean="0"/>
              <a:t>Ελεγχος ημερήσιας εκκρισης κορτιζόλης</a:t>
            </a:r>
            <a:r>
              <a:rPr lang="en-US" sz="2400" dirty="0" smtClean="0"/>
              <a:t> </a:t>
            </a:r>
            <a:endParaRPr lang="el-GR" sz="2400" dirty="0" smtClean="0"/>
          </a:p>
          <a:p>
            <a:pPr algn="l">
              <a:defRPr/>
            </a:pPr>
            <a:r>
              <a:rPr lang="el-GR" sz="2400" dirty="0" smtClean="0"/>
              <a:t>Κορτιζόλη ουρων 24 ωρών</a:t>
            </a:r>
          </a:p>
          <a:p>
            <a:pPr algn="l">
              <a:defRPr/>
            </a:pPr>
            <a:r>
              <a:rPr lang="el-GR" sz="2400" dirty="0" smtClean="0"/>
              <a:t>Κορτιζόλη σιέλου</a:t>
            </a:r>
          </a:p>
          <a:p>
            <a:pPr algn="l">
              <a:defRPr/>
            </a:pPr>
            <a:r>
              <a:rPr lang="el-GR" sz="2400" dirty="0" smtClean="0"/>
              <a:t>Δυναμικές δοκιμασίες καταστολής του άξονα</a:t>
            </a:r>
          </a:p>
          <a:p>
            <a:pPr algn="l">
              <a:defRPr/>
            </a:pPr>
            <a:r>
              <a:rPr lang="el-GR" sz="2400" dirty="0" smtClean="0"/>
              <a:t>( θα δοθούν σημειώσεις)</a:t>
            </a:r>
          </a:p>
          <a:p>
            <a:pPr algn="l">
              <a:defRPr/>
            </a:pPr>
            <a:endParaRPr lang="el-GR" sz="2400" dirty="0" smtClean="0"/>
          </a:p>
          <a:p>
            <a:pPr algn="l">
              <a:defRPr/>
            </a:pPr>
            <a:r>
              <a:rPr lang="el-GR" sz="2400" dirty="0" smtClean="0">
                <a:solidFill>
                  <a:srgbClr val="FFC000"/>
                </a:solidFill>
              </a:rPr>
              <a:t>Η διάγνωση τίθεται εργαστηριακά και επιβεβαιώνεται απεικονιστικά</a:t>
            </a:r>
          </a:p>
          <a:p>
            <a:pPr algn="l">
              <a:defRPr/>
            </a:pPr>
            <a:r>
              <a:rPr lang="el-GR" sz="2400" dirty="0" smtClean="0">
                <a:solidFill>
                  <a:srgbClr val="FFC000"/>
                </a:solidFill>
              </a:rPr>
              <a:t>Πολύ σημαντικό η τήρηση αυστηρά του πρωτοκόλου στις δυναμικές δοκιμασίες</a:t>
            </a:r>
            <a:endParaRPr lang="el-GR" sz="24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36600"/>
          </a:xfrm>
        </p:spPr>
        <p:txBody>
          <a:bodyPr/>
          <a:lstStyle/>
          <a:p>
            <a:pPr>
              <a:defRPr/>
            </a:pPr>
            <a:r>
              <a:rPr lang="el-GR" sz="1800" dirty="0">
                <a:solidFill>
                  <a:srgbClr val="FFC000"/>
                </a:solidFill>
              </a:rPr>
              <a:t>Δυναμικές δοκιμασίες ελέγχου </a:t>
            </a:r>
            <a:r>
              <a:rPr lang="el-GR" sz="1800" dirty="0" err="1">
                <a:solidFill>
                  <a:srgbClr val="FFC000"/>
                </a:solidFill>
              </a:rPr>
              <a:t>υπερέκρισης</a:t>
            </a:r>
            <a:r>
              <a:rPr lang="el-GR" sz="1800" dirty="0">
                <a:solidFill>
                  <a:srgbClr val="FFC000"/>
                </a:solidFill>
              </a:rPr>
              <a:t> </a:t>
            </a:r>
            <a:r>
              <a:rPr lang="el-GR" sz="1800" dirty="0" err="1">
                <a:solidFill>
                  <a:srgbClr val="FFC000"/>
                </a:solidFill>
              </a:rPr>
              <a:t>γλυκοκορτικοειδών</a:t>
            </a:r>
            <a:endParaRPr lang="el-GR" dirty="0">
              <a:solidFill>
                <a:srgbClr val="FFC000"/>
              </a:solidFill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611188" y="1484313"/>
            <a:ext cx="7777162" cy="4425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86D1EC"/>
              </a:buClr>
              <a:buSzPct val="90000"/>
              <a:defRPr/>
            </a:pPr>
            <a:r>
              <a:rPr lang="el-GR" sz="16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1.</a:t>
            </a:r>
            <a:r>
              <a:rPr lang="en-US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Overnight </a:t>
            </a:r>
            <a:r>
              <a:rPr lang="en-US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dexamethasone suppression test 1mg </a:t>
            </a:r>
            <a:r>
              <a:rPr lang="en-US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–</a:t>
            </a:r>
          </a:p>
          <a:p>
            <a:pPr>
              <a:spcBef>
                <a:spcPct val="20000"/>
              </a:spcBef>
              <a:buClr>
                <a:srgbClr val="86D1EC"/>
              </a:buClr>
              <a:buSzPct val="90000"/>
              <a:defRPr/>
            </a:pPr>
            <a:r>
              <a:rPr lang="el-GR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μέτρηση </a:t>
            </a:r>
            <a:r>
              <a:rPr lang="el-GR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κορτιζόλης</a:t>
            </a:r>
            <a:r>
              <a:rPr lang="el-GR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 την επομένη το πρωί στις 8πμ </a:t>
            </a:r>
            <a:endParaRPr lang="el-GR" sz="16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/>
            </a:endParaRPr>
          </a:p>
          <a:p>
            <a:pPr>
              <a:spcBef>
                <a:spcPct val="20000"/>
              </a:spcBef>
              <a:buClr>
                <a:srgbClr val="86D1EC"/>
              </a:buClr>
              <a:buSzPct val="90000"/>
              <a:defRPr/>
            </a:pPr>
            <a:r>
              <a:rPr lang="el-GR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        </a:t>
            </a:r>
            <a:r>
              <a:rPr lang="el-GR" sz="1600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κορτιζόλη</a:t>
            </a:r>
            <a:r>
              <a:rPr lang="el-GR" sz="16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 ορού &lt; 1μ</a:t>
            </a:r>
            <a:r>
              <a:rPr lang="en-US" sz="16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g</a:t>
            </a:r>
            <a:r>
              <a:rPr lang="el-GR" sz="16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                                               </a:t>
            </a:r>
            <a:endParaRPr lang="el-GR" sz="1600" kern="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/>
            </a:endParaRPr>
          </a:p>
          <a:p>
            <a:pPr>
              <a:spcBef>
                <a:spcPct val="20000"/>
              </a:spcBef>
              <a:buClr>
                <a:srgbClr val="86D1EC"/>
              </a:buClr>
              <a:buSzPct val="90000"/>
              <a:defRPr/>
            </a:pPr>
            <a:r>
              <a:rPr lang="el-GR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Λαμβάνεται σοβαρά υπόψη στην εκτίμηση του αποτελέσματος, η σύγχρονη λήψη</a:t>
            </a:r>
            <a:r>
              <a:rPr lang="en-US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 </a:t>
            </a:r>
            <a:r>
              <a:rPr lang="el-GR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Φαρμάκων </a:t>
            </a:r>
            <a:r>
              <a:rPr lang="el-GR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, </a:t>
            </a:r>
            <a:r>
              <a:rPr lang="el-GR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η ψυχική </a:t>
            </a:r>
            <a:r>
              <a:rPr lang="el-GR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διαταραχή</a:t>
            </a:r>
            <a:r>
              <a:rPr lang="el-GR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, η παχυσαρκία</a:t>
            </a:r>
          </a:p>
          <a:p>
            <a:pPr>
              <a:spcBef>
                <a:spcPct val="20000"/>
              </a:spcBef>
              <a:buClr>
                <a:srgbClr val="86D1EC"/>
              </a:buClr>
              <a:buSzPct val="90000"/>
              <a:defRPr/>
            </a:pPr>
            <a:endParaRPr lang="en-US" sz="16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/>
            </a:endParaRPr>
          </a:p>
          <a:p>
            <a:pPr>
              <a:spcBef>
                <a:spcPct val="20000"/>
              </a:spcBef>
              <a:buClr>
                <a:srgbClr val="86D1EC"/>
              </a:buClr>
              <a:buSzPct val="90000"/>
              <a:defRPr/>
            </a:pPr>
            <a:endParaRPr lang="el-GR" sz="16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/>
            </a:endParaRPr>
          </a:p>
          <a:p>
            <a:pPr>
              <a:spcBef>
                <a:spcPct val="20000"/>
              </a:spcBef>
              <a:buClr>
                <a:srgbClr val="86D1EC"/>
              </a:buClr>
              <a:buSzPct val="90000"/>
              <a:defRPr/>
            </a:pPr>
            <a:r>
              <a:rPr lang="el-GR" sz="16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2.</a:t>
            </a:r>
            <a:r>
              <a:rPr lang="el-GR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Καταστολή με </a:t>
            </a:r>
            <a:r>
              <a:rPr lang="el-GR" sz="16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0,5 </a:t>
            </a:r>
            <a:r>
              <a:rPr lang="en-US" sz="16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mg </a:t>
            </a:r>
            <a:r>
              <a:rPr lang="en-US" sz="16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dexamethasone x 2 </a:t>
            </a:r>
            <a:r>
              <a:rPr lang="el-GR" sz="1600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ημ</a:t>
            </a:r>
            <a:r>
              <a:rPr lang="el-GR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.</a:t>
            </a:r>
            <a:endParaRPr lang="en-US" sz="16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/>
            </a:endParaRPr>
          </a:p>
          <a:p>
            <a:pPr>
              <a:spcBef>
                <a:spcPct val="20000"/>
              </a:spcBef>
              <a:buClr>
                <a:srgbClr val="86D1EC"/>
              </a:buClr>
              <a:buSzPct val="90000"/>
              <a:defRPr/>
            </a:pPr>
            <a:r>
              <a:rPr lang="el-GR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Μέτρηση </a:t>
            </a:r>
            <a:r>
              <a:rPr lang="el-GR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Κορτιζόλης</a:t>
            </a:r>
            <a:r>
              <a:rPr lang="el-GR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 ορού </a:t>
            </a:r>
            <a:r>
              <a:rPr lang="el-GR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σε χρόνο </a:t>
            </a:r>
            <a:r>
              <a:rPr lang="el-GR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 </a:t>
            </a:r>
            <a:r>
              <a:rPr lang="el-GR" sz="16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0</a:t>
            </a:r>
            <a:r>
              <a:rPr lang="el-GR" sz="16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, </a:t>
            </a:r>
            <a:r>
              <a:rPr lang="el-GR" sz="16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 24</a:t>
            </a:r>
            <a:r>
              <a:rPr lang="en-US" sz="16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h</a:t>
            </a:r>
            <a:r>
              <a:rPr lang="el-GR" sz="16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 και 48</a:t>
            </a:r>
            <a:r>
              <a:rPr lang="en-US" sz="16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h</a:t>
            </a:r>
            <a:endParaRPr lang="el-GR" sz="1600" kern="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/>
            </a:endParaRPr>
          </a:p>
          <a:p>
            <a:pPr>
              <a:spcBef>
                <a:spcPct val="20000"/>
              </a:spcBef>
              <a:buClr>
                <a:srgbClr val="86D1EC"/>
              </a:buClr>
              <a:buSzPct val="90000"/>
              <a:defRPr/>
            </a:pPr>
            <a:r>
              <a:rPr lang="el-GR" sz="16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Φυσιολογικά αναμένεται καταστολή της </a:t>
            </a:r>
            <a:r>
              <a:rPr lang="el-GR" sz="1600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κορτιζόλης</a:t>
            </a:r>
            <a:endParaRPr lang="el-GR" sz="1600" kern="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/>
            </a:endParaRPr>
          </a:p>
          <a:p>
            <a:pPr>
              <a:spcBef>
                <a:spcPct val="20000"/>
              </a:spcBef>
              <a:buClr>
                <a:srgbClr val="86D1EC"/>
              </a:buClr>
              <a:buSzPct val="90000"/>
              <a:defRPr/>
            </a:pPr>
            <a:endParaRPr lang="en-US" sz="1600" kern="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/>
            </a:endParaRPr>
          </a:p>
          <a:p>
            <a:pPr marL="171450" indent="-171450">
              <a:spcBef>
                <a:spcPct val="20000"/>
              </a:spcBef>
              <a:buClr>
                <a:srgbClr val="86D1EC"/>
              </a:buClr>
              <a:buSzPct val="90000"/>
              <a:buFont typeface="Arial" panose="020B0604020202020204" pitchFamily="34" charset="0"/>
              <a:buChar char="•"/>
              <a:defRPr/>
            </a:pPr>
            <a:endParaRPr lang="en-US" sz="16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/>
            </a:endParaRPr>
          </a:p>
          <a:p>
            <a:pPr>
              <a:spcBef>
                <a:spcPct val="20000"/>
              </a:spcBef>
              <a:buClr>
                <a:srgbClr val="86D1EC"/>
              </a:buClr>
              <a:buSzPct val="90000"/>
              <a:defRPr/>
            </a:pPr>
            <a:r>
              <a:rPr lang="el-GR" sz="16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3. </a:t>
            </a:r>
            <a:r>
              <a:rPr lang="el-GR" sz="1600" kern="0" dirty="0">
                <a:solidFill>
                  <a:schemeClr val="tx2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Καταστολή με </a:t>
            </a:r>
            <a:r>
              <a:rPr lang="en-US" sz="16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2mg</a:t>
            </a:r>
            <a:r>
              <a:rPr lang="el-GR" sz="16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 </a:t>
            </a:r>
            <a:r>
              <a:rPr lang="en-US" sz="16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dexamethasone </a:t>
            </a:r>
            <a:r>
              <a:rPr lang="en-US" sz="16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x2 </a:t>
            </a:r>
            <a:r>
              <a:rPr lang="el-GR" sz="1600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ημ</a:t>
            </a:r>
            <a:r>
              <a:rPr lang="el-GR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. </a:t>
            </a:r>
            <a:endParaRPr lang="el-GR" sz="16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/>
            </a:endParaRPr>
          </a:p>
          <a:p>
            <a:pPr>
              <a:spcBef>
                <a:spcPct val="20000"/>
              </a:spcBef>
              <a:buClr>
                <a:srgbClr val="86D1EC"/>
              </a:buClr>
              <a:buSzPct val="90000"/>
              <a:defRPr/>
            </a:pPr>
            <a:r>
              <a:rPr lang="el-GR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Μέτρηση  </a:t>
            </a:r>
            <a:r>
              <a:rPr lang="el-GR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Κορτιζόλης</a:t>
            </a:r>
            <a:r>
              <a:rPr lang="el-GR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 ορού  </a:t>
            </a:r>
            <a:r>
              <a:rPr lang="el-GR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σε χρόνο 0, 24</a:t>
            </a:r>
            <a:r>
              <a:rPr lang="en-US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h</a:t>
            </a:r>
            <a:r>
              <a:rPr lang="el-GR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 και 48</a:t>
            </a:r>
            <a:r>
              <a:rPr lang="en-US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h</a:t>
            </a:r>
            <a:endParaRPr lang="el-GR" sz="16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/>
            </a:endParaRPr>
          </a:p>
          <a:p>
            <a:pPr>
              <a:spcBef>
                <a:spcPct val="20000"/>
              </a:spcBef>
              <a:buClr>
                <a:srgbClr val="86D1EC"/>
              </a:buClr>
              <a:buSzPct val="90000"/>
              <a:defRPr/>
            </a:pPr>
            <a:r>
              <a:rPr lang="en-US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(</a:t>
            </a:r>
            <a:r>
              <a:rPr lang="el-GR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Δ/Δ συνδρόμου και νόσου   </a:t>
            </a:r>
            <a:r>
              <a:rPr lang="en-US" sz="16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ea typeface="+mj-ea"/>
                <a:cs typeface="+mj-cs"/>
              </a:rPr>
              <a:t>Cushing</a:t>
            </a:r>
            <a:r>
              <a:rPr lang="el-GR" sz="16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ea typeface="+mj-ea"/>
                <a:cs typeface="+mj-cs"/>
              </a:rPr>
              <a:t>)</a:t>
            </a:r>
            <a:endParaRPr lang="el-GR" sz="1600" kern="0" dirty="0">
              <a:effectLst>
                <a:outerShdw blurRad="38100" dist="38100" dir="2700000" algn="tl">
                  <a:srgbClr val="000000"/>
                </a:outerShdw>
              </a:effectLst>
              <a:latin typeface="Comic Sans MS"/>
            </a:endParaRPr>
          </a:p>
        </p:txBody>
      </p:sp>
      <p:sp>
        <p:nvSpPr>
          <p:cNvPr id="6" name="Βέλος προς τα κάτω 5"/>
          <p:cNvSpPr/>
          <p:nvPr/>
        </p:nvSpPr>
        <p:spPr bwMode="auto">
          <a:xfrm>
            <a:off x="3587750" y="2924175"/>
            <a:ext cx="215900" cy="433388"/>
          </a:xfrm>
          <a:prstGeom prst="downArrow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8661" name="Εικόνα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4113" y="4581525"/>
            <a:ext cx="2190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Εικόνα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650" y="0"/>
            <a:ext cx="8394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Εικόνα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22288"/>
            <a:ext cx="9144000" cy="621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Τίτλος 2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288925"/>
          </a:xfrm>
        </p:spPr>
        <p:txBody>
          <a:bodyPr/>
          <a:lstStyle/>
          <a:p>
            <a:pPr>
              <a:defRPr/>
            </a:pPr>
            <a:r>
              <a:rPr lang="el-GR" sz="2800" dirty="0" smtClean="0">
                <a:solidFill>
                  <a:srgbClr val="FFC000"/>
                </a:solidFill>
              </a:rPr>
              <a:t>Αλγόριθμος </a:t>
            </a:r>
            <a:r>
              <a:rPr lang="el-GR" sz="2800" dirty="0">
                <a:solidFill>
                  <a:srgbClr val="FFC000"/>
                </a:solidFill>
              </a:rPr>
              <a:t>δ/δ νόσου και συνδρόμου </a:t>
            </a:r>
            <a:r>
              <a:rPr lang="en-US" sz="2800" dirty="0">
                <a:solidFill>
                  <a:srgbClr val="FFC000"/>
                </a:solidFill>
              </a:rPr>
              <a:t>Cushing</a:t>
            </a:r>
            <a:endParaRPr lang="el-GR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333375"/>
            <a:ext cx="7764463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Εικόνα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1125538"/>
            <a:ext cx="5545137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Εικόνα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4563" y="815975"/>
            <a:ext cx="7254875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73025"/>
            <a:ext cx="849630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275" y="1268413"/>
            <a:ext cx="8699500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rgbClr val="FFC000"/>
                </a:solidFill>
              </a:rPr>
              <a:t>M</a:t>
            </a:r>
            <a:r>
              <a:rPr lang="el-GR" sz="2800" dirty="0" err="1" smtClean="0">
                <a:solidFill>
                  <a:srgbClr val="FFC000"/>
                </a:solidFill>
              </a:rPr>
              <a:t>εταβολικό</a:t>
            </a:r>
            <a:r>
              <a:rPr lang="el-GR" sz="2800" dirty="0" smtClean="0">
                <a:solidFill>
                  <a:srgbClr val="FFC000"/>
                </a:solidFill>
              </a:rPr>
              <a:t> σύνδρομο- Σύνδρομο </a:t>
            </a:r>
            <a:r>
              <a:rPr lang="en-US" sz="2800" dirty="0" smtClean="0">
                <a:solidFill>
                  <a:srgbClr val="FFC000"/>
                </a:solidFill>
              </a:rPr>
              <a:t>Cushing</a:t>
            </a:r>
            <a:endParaRPr lang="el-GR" sz="2800" dirty="0">
              <a:solidFill>
                <a:srgbClr val="FFC000"/>
              </a:solidFill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pPr>
              <a:defRPr/>
            </a:pPr>
            <a:r>
              <a:rPr lang="el-GR" sz="2400" dirty="0" err="1" smtClean="0">
                <a:solidFill>
                  <a:srgbClr val="FFC000"/>
                </a:solidFill>
              </a:rPr>
              <a:t>Υποκλινική</a:t>
            </a:r>
            <a:r>
              <a:rPr lang="el-GR" sz="2400" dirty="0" smtClean="0">
                <a:solidFill>
                  <a:srgbClr val="FFC000"/>
                </a:solidFill>
              </a:rPr>
              <a:t> </a:t>
            </a:r>
            <a:r>
              <a:rPr lang="el-GR" sz="2400" dirty="0" err="1" smtClean="0">
                <a:solidFill>
                  <a:srgbClr val="FFC000"/>
                </a:solidFill>
              </a:rPr>
              <a:t>υπερκορτιζολαιμία</a:t>
            </a:r>
            <a:endParaRPr lang="el-GR" sz="24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250825" y="333375"/>
            <a:ext cx="6265863" cy="2374900"/>
          </a:xfrm>
          <a:ln>
            <a:solidFill>
              <a:srgbClr val="FFC000"/>
            </a:solidFill>
          </a:ln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prstClr val="white"/>
                </a:solidFill>
                <a:latin typeface="Comic Sans MS" pitchFamily="66" charset="0"/>
              </a:rPr>
              <a:t/>
            </a:r>
            <a:br>
              <a:rPr lang="en-US" sz="2800" b="1" dirty="0" smtClean="0">
                <a:solidFill>
                  <a:prstClr val="white"/>
                </a:solidFill>
                <a:latin typeface="Comic Sans MS" pitchFamily="66" charset="0"/>
              </a:rPr>
            </a:br>
            <a:r>
              <a:rPr lang="en-US" sz="2800" b="1" dirty="0">
                <a:solidFill>
                  <a:prstClr val="white"/>
                </a:solidFill>
                <a:latin typeface="Comic Sans MS" pitchFamily="66" charset="0"/>
              </a:rPr>
              <a:t/>
            </a:r>
            <a:br>
              <a:rPr lang="en-US" sz="2800" b="1" dirty="0">
                <a:solidFill>
                  <a:prstClr val="white"/>
                </a:solidFill>
                <a:latin typeface="Comic Sans MS" pitchFamily="66" charset="0"/>
              </a:rPr>
            </a:br>
            <a:r>
              <a:rPr lang="el-GR" sz="2800" b="1" dirty="0" err="1" smtClean="0">
                <a:solidFill>
                  <a:prstClr val="white"/>
                </a:solidFill>
                <a:latin typeface="Comic Sans MS" pitchFamily="66" charset="0"/>
              </a:rPr>
              <a:t>υποκλινική</a:t>
            </a:r>
            <a:r>
              <a:rPr lang="el-GR" sz="2800" b="1" dirty="0" smtClean="0">
                <a:solidFill>
                  <a:prstClr val="white"/>
                </a:solidFill>
                <a:latin typeface="Comic Sans MS" pitchFamily="66" charset="0"/>
              </a:rPr>
              <a:t> </a:t>
            </a:r>
            <a:r>
              <a:rPr lang="en-US" sz="2800" b="1" dirty="0" smtClean="0">
                <a:solidFill>
                  <a:prstClr val="white"/>
                </a:solidFill>
                <a:latin typeface="Comic Sans MS" pitchFamily="66" charset="0"/>
              </a:rPr>
              <a:t>    </a:t>
            </a:r>
            <a:r>
              <a:rPr lang="el-GR" sz="2800" b="1" dirty="0" err="1" smtClean="0">
                <a:solidFill>
                  <a:prstClr val="white"/>
                </a:solidFill>
                <a:latin typeface="Comic Sans MS" pitchFamily="66" charset="0"/>
              </a:rPr>
              <a:t>υπερκορτιζολαιμία</a:t>
            </a:r>
            <a:r>
              <a:rPr lang="en-US" sz="2800" b="1" dirty="0" smtClean="0">
                <a:solidFill>
                  <a:prstClr val="white"/>
                </a:solidFill>
                <a:latin typeface="Comic Sans MS" pitchFamily="66" charset="0"/>
              </a:rPr>
              <a:t> </a:t>
            </a:r>
            <a:r>
              <a:rPr lang="en-US" sz="2800" b="1" dirty="0" smtClean="0">
                <a:solidFill>
                  <a:srgbClr val="FFC000"/>
                </a:solidFill>
                <a:latin typeface="Comic Sans MS" pitchFamily="66" charset="0"/>
              </a:rPr>
              <a:t>(SH</a:t>
            </a:r>
            <a:r>
              <a:rPr lang="el-GR" sz="2800" b="1" dirty="0" smtClean="0">
                <a:solidFill>
                  <a:srgbClr val="FFC000"/>
                </a:solidFill>
                <a:latin typeface="Comic Sans MS" pitchFamily="66" charset="0"/>
              </a:rPr>
              <a:t> </a:t>
            </a:r>
            <a:r>
              <a:rPr lang="en-US" sz="2800" b="1" dirty="0" smtClean="0">
                <a:solidFill>
                  <a:srgbClr val="FFC000"/>
                </a:solidFill>
                <a:latin typeface="Comic Sans MS" pitchFamily="66" charset="0"/>
              </a:rPr>
              <a:t>)</a:t>
            </a:r>
            <a:br>
              <a:rPr lang="en-US" sz="2800" b="1" dirty="0" smtClean="0">
                <a:solidFill>
                  <a:srgbClr val="FFC000"/>
                </a:solidFill>
                <a:latin typeface="Comic Sans MS" pitchFamily="66" charset="0"/>
              </a:rPr>
            </a:br>
            <a:r>
              <a:rPr lang="en-US" sz="2800" b="1" dirty="0" smtClean="0">
                <a:solidFill>
                  <a:srgbClr val="FFC000"/>
                </a:solidFill>
                <a:latin typeface="Comic Sans MS" pitchFamily="66" charset="0"/>
              </a:rPr>
              <a:t/>
            </a:r>
            <a:br>
              <a:rPr lang="en-US" sz="2800" b="1" dirty="0" smtClean="0">
                <a:solidFill>
                  <a:srgbClr val="FFC000"/>
                </a:solidFill>
                <a:latin typeface="Comic Sans MS" pitchFamily="66" charset="0"/>
              </a:rPr>
            </a:br>
            <a:r>
              <a:rPr lang="en-US" sz="2000" b="1" dirty="0" err="1" smtClean="0">
                <a:solidFill>
                  <a:srgbClr val="FFC000"/>
                </a:solidFill>
                <a:latin typeface="Comic Sans MS" pitchFamily="66" charset="0"/>
              </a:rPr>
              <a:t>Terzolo</a:t>
            </a:r>
            <a:r>
              <a:rPr lang="en-US" sz="2000" b="1" dirty="0" smtClean="0">
                <a:solidFill>
                  <a:srgbClr val="FFC000"/>
                </a:solidFill>
                <a:latin typeface="Comic Sans MS" pitchFamily="66" charset="0"/>
              </a:rPr>
              <a:t> M –clin.Endocr.2012</a:t>
            </a:r>
            <a:br>
              <a:rPr lang="en-US" sz="2000" b="1" dirty="0" smtClean="0">
                <a:solidFill>
                  <a:srgbClr val="FFC000"/>
                </a:solidFill>
                <a:latin typeface="Comic Sans MS" pitchFamily="66" charset="0"/>
              </a:rPr>
            </a:br>
            <a:r>
              <a:rPr lang="en-US" sz="2000" b="1" dirty="0" err="1" smtClean="0">
                <a:solidFill>
                  <a:srgbClr val="FFC000"/>
                </a:solidFill>
                <a:latin typeface="Comic Sans MS" pitchFamily="66" charset="0"/>
              </a:rPr>
              <a:t>Chroussos</a:t>
            </a:r>
            <a:r>
              <a:rPr lang="en-US" sz="2000" b="1" dirty="0" smtClean="0">
                <a:solidFill>
                  <a:srgbClr val="FFC000"/>
                </a:solidFill>
                <a:latin typeface="Comic Sans MS" pitchFamily="66" charset="0"/>
              </a:rPr>
              <a:t> G-trends in End e Met. 2012</a:t>
            </a:r>
            <a:br>
              <a:rPr lang="en-US" sz="2000" b="1" dirty="0" smtClean="0">
                <a:solidFill>
                  <a:srgbClr val="FFC000"/>
                </a:solidFill>
                <a:latin typeface="Comic Sans MS" pitchFamily="66" charset="0"/>
              </a:rPr>
            </a:br>
            <a:r>
              <a:rPr lang="en-US" sz="2000" b="1" dirty="0" err="1" smtClean="0">
                <a:solidFill>
                  <a:srgbClr val="FFC000"/>
                </a:solidFill>
                <a:latin typeface="Comic Sans MS" pitchFamily="66" charset="0"/>
              </a:rPr>
              <a:t>Tsagarakis</a:t>
            </a:r>
            <a:r>
              <a:rPr lang="en-US" sz="2000" b="1" dirty="0" smtClean="0">
                <a:solidFill>
                  <a:srgbClr val="FFC000"/>
                </a:solidFill>
                <a:latin typeface="Comic Sans MS" pitchFamily="66" charset="0"/>
              </a:rPr>
              <a:t> S-Endocrine- 2012</a:t>
            </a:r>
            <a:br>
              <a:rPr lang="en-US" sz="2000" b="1" dirty="0" smtClean="0">
                <a:solidFill>
                  <a:srgbClr val="FFC000"/>
                </a:solidFill>
                <a:latin typeface="Comic Sans MS" pitchFamily="66" charset="0"/>
              </a:rPr>
            </a:br>
            <a:r>
              <a:rPr lang="en-US" sz="2000" b="1" dirty="0" err="1" smtClean="0">
                <a:solidFill>
                  <a:srgbClr val="FFC000"/>
                </a:solidFill>
                <a:latin typeface="Comic Sans MS" pitchFamily="66" charset="0"/>
              </a:rPr>
              <a:t>Colao</a:t>
            </a:r>
            <a:r>
              <a:rPr lang="en-US" sz="2000" b="1" dirty="0" smtClean="0">
                <a:solidFill>
                  <a:srgbClr val="FFC000"/>
                </a:solidFill>
                <a:latin typeface="Comic Sans MS" pitchFamily="66" charset="0"/>
              </a:rPr>
              <a:t> A- best prac.in </a:t>
            </a:r>
            <a:r>
              <a:rPr lang="en-US" sz="2000" b="1" dirty="0" err="1" smtClean="0">
                <a:solidFill>
                  <a:srgbClr val="FFC000"/>
                </a:solidFill>
                <a:latin typeface="Comic Sans MS" pitchFamily="66" charset="0"/>
              </a:rPr>
              <a:t>clin.end.e</a:t>
            </a:r>
            <a:r>
              <a:rPr lang="en-US" sz="2000" b="1" dirty="0" smtClean="0">
                <a:solidFill>
                  <a:srgbClr val="FFC000"/>
                </a:solidFill>
                <a:latin typeface="Comic Sans MS" pitchFamily="66" charset="0"/>
              </a:rPr>
              <a:t> met.2012</a:t>
            </a:r>
            <a:br>
              <a:rPr lang="en-US" sz="2000" b="1" dirty="0" smtClean="0">
                <a:solidFill>
                  <a:srgbClr val="FFC000"/>
                </a:solidFill>
                <a:latin typeface="Comic Sans MS" pitchFamily="66" charset="0"/>
              </a:rPr>
            </a:br>
            <a:r>
              <a:rPr lang="en-US" sz="2800" b="1" dirty="0">
                <a:solidFill>
                  <a:prstClr val="white"/>
                </a:solidFill>
                <a:latin typeface="Comic Sans MS" pitchFamily="66" charset="0"/>
              </a:rPr>
              <a:t/>
            </a:r>
            <a:br>
              <a:rPr lang="en-US" sz="2800" b="1" dirty="0">
                <a:solidFill>
                  <a:prstClr val="white"/>
                </a:solidFill>
                <a:latin typeface="Comic Sans MS" pitchFamily="66" charset="0"/>
              </a:rPr>
            </a:br>
            <a:r>
              <a:rPr lang="en-US" sz="2800" b="1" dirty="0" smtClean="0">
                <a:solidFill>
                  <a:prstClr val="white"/>
                </a:solidFill>
                <a:latin typeface="Comic Sans MS" pitchFamily="66" charset="0"/>
              </a:rPr>
              <a:t>         </a:t>
            </a:r>
            <a:r>
              <a:rPr lang="el-GR" sz="2800" b="1" dirty="0" smtClean="0">
                <a:solidFill>
                  <a:prstClr val="white"/>
                </a:solidFill>
                <a:latin typeface="Comic Sans MS" pitchFamily="66" charset="0"/>
              </a:rPr>
              <a:t> </a:t>
            </a:r>
            <a:r>
              <a:rPr lang="el-GR" sz="2800" b="1" dirty="0">
                <a:solidFill>
                  <a:prstClr val="white"/>
                </a:solidFill>
                <a:latin typeface="Comic Sans MS" pitchFamily="66" charset="0"/>
              </a:rPr>
              <a:t/>
            </a:r>
            <a:br>
              <a:rPr lang="el-GR" sz="2800" b="1" dirty="0">
                <a:solidFill>
                  <a:prstClr val="white"/>
                </a:solidFill>
                <a:latin typeface="Comic Sans MS" pitchFamily="66" charset="0"/>
              </a:rPr>
            </a:br>
            <a:r>
              <a:rPr lang="el-GR" sz="2800" b="1" dirty="0">
                <a:solidFill>
                  <a:prstClr val="white"/>
                </a:solidFill>
                <a:latin typeface="Comic Sans MS" pitchFamily="66" charset="0"/>
              </a:rPr>
              <a:t>               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539750" y="2997200"/>
            <a:ext cx="8208963" cy="3744913"/>
          </a:xfrm>
        </p:spPr>
        <p:txBody>
          <a:bodyPr rtlCol="0">
            <a:normAutofit/>
          </a:bodyPr>
          <a:lstStyle/>
          <a:p>
            <a:pPr marL="285750" indent="-285750"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 smtClean="0">
                <a:solidFill>
                  <a:srgbClr val="FFC000"/>
                </a:solidFill>
                <a:latin typeface="Comic Sans MS" pitchFamily="66" charset="0"/>
              </a:rPr>
              <a:t>Actually , there is no ideal term to describe this condition </a:t>
            </a:r>
          </a:p>
          <a:p>
            <a:pPr marL="285750" indent="-285750"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 smtClean="0">
                <a:solidFill>
                  <a:srgbClr val="FFC000"/>
                </a:solidFill>
                <a:latin typeface="Comic Sans MS" pitchFamily="66" charset="0"/>
              </a:rPr>
              <a:t>Currently  SH is one of the most debatable entities in endocrinology mainly because its diagnosis can not be made against an indisputable standard</a:t>
            </a:r>
          </a:p>
          <a:p>
            <a:pPr marL="285750" indent="-285750"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 smtClean="0">
                <a:solidFill>
                  <a:srgbClr val="FFC000"/>
                </a:solidFill>
                <a:latin typeface="Comic Sans MS" pitchFamily="66" charset="0"/>
              </a:rPr>
              <a:t>The diagnosis should stand on three criteria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dirty="0" smtClean="0">
              <a:solidFill>
                <a:srgbClr val="FFC000"/>
              </a:solidFill>
              <a:latin typeface="Comic Sans MS" pitchFamily="66" charset="0"/>
            </a:endParaRPr>
          </a:p>
          <a:p>
            <a:pPr marL="742950" lvl="1" indent="-285750"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tx1"/>
                </a:solidFill>
                <a:latin typeface="Comic Sans MS" pitchFamily="66" charset="0"/>
              </a:rPr>
              <a:t>The patient bears an adrenal adenoma ( 4% of </a:t>
            </a:r>
            <a:r>
              <a:rPr lang="en-US" sz="1600" dirty="0" err="1" smtClean="0">
                <a:solidFill>
                  <a:schemeClr val="tx1"/>
                </a:solidFill>
                <a:latin typeface="Comic Sans MS" pitchFamily="66" charset="0"/>
              </a:rPr>
              <a:t>m.a</a:t>
            </a:r>
            <a:r>
              <a:rPr lang="en-US" sz="1600" dirty="0" smtClean="0">
                <a:solidFill>
                  <a:schemeClr val="tx1"/>
                </a:solidFill>
                <a:latin typeface="Comic Sans MS" pitchFamily="66" charset="0"/>
              </a:rPr>
              <a:t> and 10% of </a:t>
            </a:r>
            <a:r>
              <a:rPr lang="en-US" sz="1600" dirty="0" err="1" smtClean="0">
                <a:solidFill>
                  <a:schemeClr val="tx1"/>
                </a:solidFill>
                <a:latin typeface="Comic Sans MS" pitchFamily="66" charset="0"/>
              </a:rPr>
              <a:t>erderly</a:t>
            </a:r>
            <a:r>
              <a:rPr lang="en-US" sz="1600" dirty="0" smtClean="0">
                <a:solidFill>
                  <a:schemeClr val="tx1"/>
                </a:solidFill>
                <a:latin typeface="Comic Sans MS" pitchFamily="66" charset="0"/>
              </a:rPr>
              <a:t>)</a:t>
            </a:r>
          </a:p>
          <a:p>
            <a:pPr marL="742950" lvl="1" indent="-285750"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tx1"/>
                </a:solidFill>
                <a:latin typeface="Comic Sans MS" pitchFamily="66" charset="0"/>
              </a:rPr>
              <a:t>The patient does not present a </a:t>
            </a:r>
            <a:r>
              <a:rPr lang="en-US" sz="1600" dirty="0" err="1" smtClean="0">
                <a:solidFill>
                  <a:schemeClr val="tx1"/>
                </a:solidFill>
                <a:latin typeface="Comic Sans MS" pitchFamily="66" charset="0"/>
              </a:rPr>
              <a:t>Cushingoid</a:t>
            </a:r>
            <a:r>
              <a:rPr lang="en-US" sz="1600" dirty="0" smtClean="0">
                <a:solidFill>
                  <a:schemeClr val="tx1"/>
                </a:solidFill>
                <a:latin typeface="Comic Sans MS" pitchFamily="66" charset="0"/>
              </a:rPr>
              <a:t> Phenotype</a:t>
            </a:r>
          </a:p>
          <a:p>
            <a:pPr marL="742950" lvl="1" indent="-285750"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FFC000"/>
                </a:solidFill>
                <a:latin typeface="Comic Sans MS" pitchFamily="66" charset="0"/>
              </a:rPr>
              <a:t>Autonomous cortisol secretion ?</a:t>
            </a:r>
          </a:p>
          <a:p>
            <a:pPr marL="742950" lvl="1" indent="-285750"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600" dirty="0">
              <a:solidFill>
                <a:srgbClr val="FFC000"/>
              </a:solidFill>
              <a:latin typeface="Comic Sans MS" pitchFamily="66" charset="0"/>
            </a:endParaRPr>
          </a:p>
          <a:p>
            <a:pPr marL="742950" lvl="1" indent="-285750"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92D050"/>
                </a:solidFill>
                <a:latin typeface="Comic Sans MS" pitchFamily="66" charset="0"/>
              </a:rPr>
              <a:t>Patients bearing pituitary </a:t>
            </a:r>
            <a:r>
              <a:rPr lang="en-US" sz="1600" dirty="0" err="1" smtClean="0">
                <a:solidFill>
                  <a:srgbClr val="92D050"/>
                </a:solidFill>
                <a:latin typeface="Comic Sans MS" pitchFamily="66" charset="0"/>
              </a:rPr>
              <a:t>incidentalimas</a:t>
            </a:r>
            <a:endParaRPr lang="en-US" sz="1600" dirty="0" smtClean="0">
              <a:solidFill>
                <a:srgbClr val="92D050"/>
              </a:solidFill>
              <a:latin typeface="Comic Sans MS" pitchFamily="66" charset="0"/>
            </a:endParaRPr>
          </a:p>
          <a:p>
            <a:pPr marL="742950" lvl="1" indent="-285750"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92D050"/>
                </a:solidFill>
                <a:latin typeface="Comic Sans MS" pitchFamily="66" charset="0"/>
              </a:rPr>
              <a:t>On steroid replacement</a:t>
            </a:r>
          </a:p>
          <a:p>
            <a:pPr marL="742950" lvl="1" indent="-285750"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l-GR" sz="1600" dirty="0">
              <a:solidFill>
                <a:srgbClr val="FFC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333375"/>
            <a:ext cx="8229600" cy="62642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sz="2400" b="1" smtClean="0">
                <a:solidFill>
                  <a:srgbClr val="FFC000"/>
                </a:solidFill>
              </a:rPr>
              <a:t>Features of SH</a:t>
            </a:r>
          </a:p>
          <a:p>
            <a:pPr marL="0" indent="0">
              <a:buFont typeface="Arial" charset="0"/>
              <a:buNone/>
            </a:pPr>
            <a:r>
              <a:rPr lang="en-US" sz="1800" smtClean="0"/>
              <a:t>The diagnosis of SH in patients with AI remains a challenge because</a:t>
            </a:r>
          </a:p>
          <a:p>
            <a:pPr marL="0" indent="0">
              <a:buFont typeface="Arial" charset="0"/>
              <a:buNone/>
            </a:pPr>
            <a:r>
              <a:rPr lang="en-US" sz="1800" smtClean="0">
                <a:solidFill>
                  <a:srgbClr val="FFC000"/>
                </a:solidFill>
              </a:rPr>
              <a:t>cortisol secretion is a continuum from normal to clearly increased</a:t>
            </a:r>
          </a:p>
          <a:p>
            <a:pPr marL="0" indent="0">
              <a:buFont typeface="Arial" charset="0"/>
              <a:buNone/>
            </a:pPr>
            <a:r>
              <a:rPr lang="en-US" sz="1800" smtClean="0">
                <a:solidFill>
                  <a:srgbClr val="FFC000"/>
                </a:solidFill>
              </a:rPr>
              <a:t>levels and often variable</a:t>
            </a:r>
            <a:r>
              <a:rPr lang="en-US" sz="1800" smtClean="0"/>
              <a:t>. Because in SH the specific signs of</a:t>
            </a:r>
          </a:p>
          <a:p>
            <a:pPr marL="0" indent="0">
              <a:buFont typeface="Arial" charset="0"/>
              <a:buNone/>
            </a:pPr>
            <a:r>
              <a:rPr lang="en-US" sz="1800" smtClean="0"/>
              <a:t>hypercortisolism are absent, there is </a:t>
            </a:r>
            <a:r>
              <a:rPr lang="en-US" sz="1800" smtClean="0">
                <a:solidFill>
                  <a:srgbClr val="FFC000"/>
                </a:solidFill>
              </a:rPr>
              <a:t>no clinical ‘gold-standard</a:t>
            </a:r>
            <a:r>
              <a:rPr lang="en-US" sz="1800" smtClean="0"/>
              <a:t>’ to</a:t>
            </a:r>
          </a:p>
          <a:p>
            <a:pPr marL="0" indent="0">
              <a:buFont typeface="Arial" charset="0"/>
              <a:buNone/>
            </a:pPr>
            <a:r>
              <a:rPr lang="en-US" sz="1800" smtClean="0"/>
              <a:t>facilitate the diagnosis. In addition, the reliability of markers of HPA</a:t>
            </a:r>
          </a:p>
          <a:p>
            <a:pPr marL="0" indent="0">
              <a:buFont typeface="Arial" charset="0"/>
              <a:buNone/>
            </a:pPr>
            <a:r>
              <a:rPr lang="en-US" sz="1800" smtClean="0"/>
              <a:t>axis activity is questionable, particularly </a:t>
            </a:r>
            <a:r>
              <a:rPr lang="en-US" sz="1800" smtClean="0">
                <a:solidFill>
                  <a:srgbClr val="FFC000"/>
                </a:solidFill>
              </a:rPr>
              <a:t>when ACTH and 24 h urinary</a:t>
            </a:r>
          </a:p>
          <a:p>
            <a:pPr marL="0" indent="0">
              <a:buFont typeface="Arial" charset="0"/>
              <a:buNone/>
            </a:pPr>
            <a:r>
              <a:rPr lang="en-US" sz="1800" smtClean="0">
                <a:solidFill>
                  <a:srgbClr val="FFC000"/>
                </a:solidFill>
              </a:rPr>
              <a:t>free cortisol levels are low, whereas the arbitrary cut-offs of the most</a:t>
            </a:r>
          </a:p>
          <a:p>
            <a:pPr marL="0" indent="0">
              <a:buFont typeface="Arial" charset="0"/>
              <a:buNone/>
            </a:pPr>
            <a:r>
              <a:rPr lang="en-US" sz="1800" smtClean="0">
                <a:solidFill>
                  <a:srgbClr val="FFC000"/>
                </a:solidFill>
              </a:rPr>
              <a:t>reliable DST may lead to misclassification of some patients</a:t>
            </a:r>
            <a:r>
              <a:rPr lang="en-US" sz="1800" smtClean="0"/>
              <a:t>. In</a:t>
            </a:r>
          </a:p>
          <a:p>
            <a:pPr marL="0" indent="0">
              <a:buFont typeface="Arial" charset="0"/>
              <a:buNone/>
            </a:pPr>
            <a:r>
              <a:rPr lang="en-US" sz="1800" smtClean="0"/>
              <a:t>support of this is the finding that when patients with cortisol values</a:t>
            </a:r>
          </a:p>
          <a:p>
            <a:pPr marL="0" indent="0">
              <a:buFont typeface="Arial" charset="0"/>
              <a:buNone/>
            </a:pPr>
            <a:r>
              <a:rPr lang="en-US" sz="1800" smtClean="0"/>
              <a:t>lower than 5 but higher than 1.8 mg/dl following the 1 mg DST were</a:t>
            </a:r>
          </a:p>
          <a:p>
            <a:pPr marL="0" indent="0">
              <a:buFont typeface="Arial" charset="0"/>
              <a:buNone/>
            </a:pPr>
            <a:r>
              <a:rPr lang="en-US" sz="1800" smtClean="0"/>
              <a:t>operated without steroid replacement, some developed post-adrenalectomy</a:t>
            </a:r>
          </a:p>
          <a:p>
            <a:pPr marL="0" indent="0">
              <a:buFont typeface="Arial" charset="0"/>
              <a:buNone/>
            </a:pPr>
            <a:r>
              <a:rPr lang="en-US" sz="1800" smtClean="0"/>
              <a:t>hypocortisolism. In addition, the use of a combination of</a:t>
            </a:r>
          </a:p>
          <a:p>
            <a:pPr marL="0" indent="0">
              <a:buFont typeface="Arial" charset="0"/>
              <a:buNone/>
            </a:pPr>
            <a:r>
              <a:rPr lang="en-US" sz="1800" smtClean="0"/>
              <a:t>different tests to assess the HPA axis has not shown to be superior to</a:t>
            </a:r>
          </a:p>
          <a:p>
            <a:pPr marL="0" indent="0">
              <a:buFont typeface="Arial" charset="0"/>
              <a:buNone/>
            </a:pPr>
            <a:r>
              <a:rPr lang="en-US" sz="1800" smtClean="0"/>
              <a:t>the 1 mg DST. </a:t>
            </a:r>
            <a:r>
              <a:rPr lang="en-US" sz="1800" smtClean="0">
                <a:solidFill>
                  <a:srgbClr val="FFC000"/>
                </a:solidFill>
              </a:rPr>
              <a:t>It appears that no single parameter has the adequate</a:t>
            </a:r>
          </a:p>
          <a:p>
            <a:pPr marL="0" indent="0">
              <a:buFont typeface="Arial" charset="0"/>
              <a:buNone/>
            </a:pPr>
            <a:r>
              <a:rPr lang="en-US" sz="1800" smtClean="0">
                <a:solidFill>
                  <a:srgbClr val="FFC000"/>
                </a:solidFill>
              </a:rPr>
              <a:t>sensitivity and specificity to reliably diagnose SH, and further</a:t>
            </a:r>
          </a:p>
          <a:p>
            <a:pPr marL="0" indent="0">
              <a:buFont typeface="Arial" charset="0"/>
              <a:buNone/>
            </a:pPr>
            <a:r>
              <a:rPr lang="en-US" sz="1800" smtClean="0">
                <a:solidFill>
                  <a:srgbClr val="FFC000"/>
                </a:solidFill>
              </a:rPr>
              <a:t>validation based on clinical grounds is required</a:t>
            </a:r>
            <a:endParaRPr lang="el-GR" sz="1800" smtClean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94300" cy="63341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solidFill>
                  <a:srgbClr val="FFC000"/>
                </a:solidFill>
                <a:latin typeface="Comic Sans MS" pitchFamily="66" charset="0"/>
              </a:rPr>
              <a:t>Autonomous cortisol secretion ?</a:t>
            </a:r>
            <a:br>
              <a:rPr lang="en-US" sz="2400" dirty="0">
                <a:solidFill>
                  <a:srgbClr val="FFC000"/>
                </a:solidFill>
                <a:latin typeface="Comic Sans MS" pitchFamily="66" charset="0"/>
              </a:rPr>
            </a:br>
            <a:endParaRPr lang="el-GR" sz="2400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50825" y="1052513"/>
            <a:ext cx="8569325" cy="547211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Comic Sans MS" pitchFamily="66" charset="0"/>
              </a:rPr>
              <a:t>Urinary free cortisol levels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Comic Sans MS" pitchFamily="66" charset="0"/>
              </a:rPr>
              <a:t>Blunted circadian rhythm of cortisol despite normal morning level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Comic Sans MS" pitchFamily="66" charset="0"/>
              </a:rPr>
              <a:t>Midnight level of cortisol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Comic Sans MS" pitchFamily="66" charset="0"/>
              </a:rPr>
              <a:t>Low serum level of ACTH ?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Comic Sans MS" pitchFamily="66" charset="0"/>
              </a:rPr>
              <a:t>Reduction of DEAS- mater of debate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Comic Sans MS" pitchFamily="66" charset="0"/>
              </a:rPr>
              <a:t>DST -1 mg     </a:t>
            </a:r>
            <a:r>
              <a:rPr lang="en-US" sz="2000" dirty="0" smtClean="0">
                <a:solidFill>
                  <a:srgbClr val="FFC000"/>
                </a:solidFill>
                <a:latin typeface="Comic Sans MS" pitchFamily="66" charset="0"/>
              </a:rPr>
              <a:t>cutoff values  ?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000" dirty="0" smtClean="0">
              <a:solidFill>
                <a:srgbClr val="FFC000"/>
              </a:solidFill>
              <a:latin typeface="Comic Sans MS" pitchFamily="66" charset="0"/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600" dirty="0" smtClean="0">
                <a:solidFill>
                  <a:srgbClr val="FFC000"/>
                </a:solidFill>
                <a:latin typeface="Comic Sans MS" pitchFamily="66" charset="0"/>
              </a:rPr>
              <a:t>AACE, AAES recommended  1mg overnight DST as screening test with the traditional threshold of 5mg/dl to define adequate suppression</a:t>
            </a:r>
          </a:p>
          <a:p>
            <a:pPr marL="457200" lvl="1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1600" dirty="0" smtClean="0">
              <a:solidFill>
                <a:srgbClr val="FFC000"/>
              </a:solidFill>
              <a:latin typeface="Comic Sans MS" pitchFamily="66" charset="0"/>
            </a:endParaRPr>
          </a:p>
          <a:p>
            <a:pPr marL="457200" lvl="1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dirty="0">
                <a:solidFill>
                  <a:srgbClr val="FFC000"/>
                </a:solidFill>
                <a:latin typeface="Comic Sans MS" pitchFamily="66" charset="0"/>
              </a:rPr>
              <a:t> </a:t>
            </a:r>
            <a:r>
              <a:rPr lang="en-US" sz="1600" dirty="0" smtClean="0">
                <a:solidFill>
                  <a:srgbClr val="FFC000"/>
                </a:solidFill>
                <a:latin typeface="Comic Sans MS" pitchFamily="66" charset="0"/>
              </a:rPr>
              <a:t>                                        </a:t>
            </a:r>
            <a:r>
              <a:rPr lang="en-US" sz="1600" b="1" dirty="0" smtClean="0">
                <a:solidFill>
                  <a:srgbClr val="92D050"/>
                </a:solidFill>
                <a:latin typeface="Comic Sans MS" pitchFamily="66" charset="0"/>
              </a:rPr>
              <a:t>but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600" dirty="0" smtClean="0">
                <a:solidFill>
                  <a:srgbClr val="FFC000"/>
                </a:solidFill>
                <a:latin typeface="Comic Sans MS" pitchFamily="66" charset="0"/>
              </a:rPr>
              <a:t>ACE suggests that </a:t>
            </a:r>
            <a:r>
              <a:rPr lang="en-US" sz="1600" dirty="0" err="1" smtClean="0">
                <a:solidFill>
                  <a:srgbClr val="FFC000"/>
                </a:solidFill>
                <a:latin typeface="Comic Sans MS" pitchFamily="66" charset="0"/>
              </a:rPr>
              <a:t>cortisol</a:t>
            </a:r>
            <a:r>
              <a:rPr lang="en-US" sz="1600" dirty="0" smtClean="0">
                <a:solidFill>
                  <a:srgbClr val="FFC000"/>
                </a:solidFill>
                <a:latin typeface="Comic Sans MS" pitchFamily="66" charset="0"/>
              </a:rPr>
              <a:t>  &lt;</a:t>
            </a:r>
            <a:r>
              <a:rPr lang="en-US" sz="1600" dirty="0">
                <a:solidFill>
                  <a:srgbClr val="FFC000"/>
                </a:solidFill>
                <a:latin typeface="Comic Sans MS" pitchFamily="66" charset="0"/>
              </a:rPr>
              <a:t>1,8 </a:t>
            </a:r>
            <a:r>
              <a:rPr lang="en-US" sz="1600" dirty="0" smtClean="0">
                <a:solidFill>
                  <a:srgbClr val="FFC000"/>
                </a:solidFill>
                <a:latin typeface="Comic Sans MS" pitchFamily="66" charset="0"/>
              </a:rPr>
              <a:t>after 1mg </a:t>
            </a:r>
            <a:r>
              <a:rPr lang="en-US" sz="1600" dirty="0">
                <a:solidFill>
                  <a:srgbClr val="FFC000"/>
                </a:solidFill>
                <a:latin typeface="Comic Sans MS" pitchFamily="66" charset="0"/>
              </a:rPr>
              <a:t>overnight DST </a:t>
            </a:r>
            <a:r>
              <a:rPr lang="en-US" sz="1600" dirty="0" smtClean="0">
                <a:solidFill>
                  <a:srgbClr val="FFC000"/>
                </a:solidFill>
                <a:latin typeface="Comic Sans MS" pitchFamily="66" charset="0"/>
              </a:rPr>
              <a:t>clearly </a:t>
            </a:r>
            <a:r>
              <a:rPr lang="en-US" sz="1600" dirty="0" err="1" smtClean="0">
                <a:solidFill>
                  <a:srgbClr val="FFC000"/>
                </a:solidFill>
                <a:latin typeface="Comic Sans MS" pitchFamily="66" charset="0"/>
              </a:rPr>
              <a:t>exlude</a:t>
            </a:r>
            <a:r>
              <a:rPr lang="en-US" sz="1600" dirty="0" smtClean="0">
                <a:solidFill>
                  <a:srgbClr val="FFC000"/>
                </a:solidFill>
                <a:latin typeface="Comic Sans MS" pitchFamily="66" charset="0"/>
              </a:rPr>
              <a:t> autonomous cortisol secretion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1600" dirty="0">
              <a:solidFill>
                <a:srgbClr val="FFC000"/>
              </a:solidFill>
              <a:latin typeface="Comic Sans MS" pitchFamily="66" charset="0"/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600" dirty="0" smtClean="0">
                <a:solidFill>
                  <a:srgbClr val="FFC000"/>
                </a:solidFill>
                <a:latin typeface="Comic Sans MS" pitchFamily="66" charset="0"/>
              </a:rPr>
              <a:t>Values  1,8- 5mg/dl may be considered as indeterminate</a:t>
            </a:r>
            <a:endParaRPr lang="el-GR" sz="1600" dirty="0">
              <a:solidFill>
                <a:srgbClr val="FFC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Ορθογώνιο 1"/>
          <p:cNvSpPr>
            <a:spLocks noChangeArrowheads="1"/>
          </p:cNvSpPr>
          <p:nvPr/>
        </p:nvSpPr>
        <p:spPr bwMode="auto">
          <a:xfrm>
            <a:off x="250825" y="333375"/>
            <a:ext cx="8569325" cy="698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3200">
                <a:solidFill>
                  <a:srgbClr val="FFC000"/>
                </a:solidFill>
                <a:latin typeface="Calibri" pitchFamily="34" charset="0"/>
              </a:rPr>
              <a:t>Clinical features demonstrated in patients with SH</a:t>
            </a:r>
          </a:p>
          <a:p>
            <a:pPr eaLnBrk="1" hangingPunct="1"/>
            <a:endParaRPr lang="en-US" sz="3200">
              <a:solidFill>
                <a:srgbClr val="FFC000"/>
              </a:solidFill>
              <a:latin typeface="Calibri" pitchFamily="34" charset="0"/>
            </a:endParaRPr>
          </a:p>
          <a:p>
            <a:pPr eaLnBrk="1" hangingPunct="1"/>
            <a:endParaRPr lang="en-US" sz="3200">
              <a:solidFill>
                <a:srgbClr val="FFFFFF"/>
              </a:solidFill>
              <a:latin typeface="Calibri" pitchFamily="34" charset="0"/>
            </a:endParaRPr>
          </a:p>
          <a:p>
            <a:pPr eaLnBrk="1" hangingPunct="1"/>
            <a:r>
              <a:rPr lang="en-US" sz="3200">
                <a:solidFill>
                  <a:srgbClr val="FFFFFF"/>
                </a:solidFill>
                <a:latin typeface="Calibri" pitchFamily="34" charset="0"/>
              </a:rPr>
              <a:t>Hyperinsulinemia/insulin resistance</a:t>
            </a:r>
          </a:p>
          <a:p>
            <a:pPr eaLnBrk="1" hangingPunct="1"/>
            <a:r>
              <a:rPr lang="en-US" sz="3200">
                <a:solidFill>
                  <a:srgbClr val="FFFFFF"/>
                </a:solidFill>
                <a:latin typeface="Calibri" pitchFamily="34" charset="0"/>
              </a:rPr>
              <a:t>Diabetes or IGT</a:t>
            </a:r>
          </a:p>
          <a:p>
            <a:pPr eaLnBrk="1" hangingPunct="1"/>
            <a:r>
              <a:rPr lang="en-US" sz="3200">
                <a:solidFill>
                  <a:srgbClr val="FFFFFF"/>
                </a:solidFill>
                <a:latin typeface="Calibri" pitchFamily="34" charset="0"/>
              </a:rPr>
              <a:t>Systolic and diastolic hypertension</a:t>
            </a:r>
          </a:p>
          <a:p>
            <a:pPr eaLnBrk="1" hangingPunct="1"/>
            <a:r>
              <a:rPr lang="en-US" sz="3200">
                <a:solidFill>
                  <a:srgbClr val="FFFFFF"/>
                </a:solidFill>
                <a:latin typeface="Calibri" pitchFamily="34" charset="0"/>
              </a:rPr>
              <a:t>Hypertrigliceridemia</a:t>
            </a:r>
          </a:p>
          <a:p>
            <a:pPr eaLnBrk="1" hangingPunct="1"/>
            <a:r>
              <a:rPr lang="en-US" sz="3200">
                <a:solidFill>
                  <a:srgbClr val="FFFFFF"/>
                </a:solidFill>
                <a:latin typeface="Calibri" pitchFamily="34" charset="0"/>
              </a:rPr>
              <a:t>Accelerated atherosclerosis</a:t>
            </a:r>
          </a:p>
          <a:p>
            <a:pPr eaLnBrk="1" hangingPunct="1"/>
            <a:r>
              <a:rPr lang="en-US" sz="3200">
                <a:solidFill>
                  <a:srgbClr val="FFFFFF"/>
                </a:solidFill>
                <a:latin typeface="Calibri" pitchFamily="34" charset="0"/>
              </a:rPr>
              <a:t>Osteopenia/osteoporosis</a:t>
            </a:r>
          </a:p>
          <a:p>
            <a:pPr eaLnBrk="1" hangingPunct="1"/>
            <a:endParaRPr lang="en-US" sz="3200">
              <a:solidFill>
                <a:srgbClr val="FFFFFF"/>
              </a:solidFill>
              <a:latin typeface="Calibri" pitchFamily="34" charset="0"/>
            </a:endParaRPr>
          </a:p>
          <a:p>
            <a:pPr eaLnBrk="1" hangingPunct="1"/>
            <a:endParaRPr lang="en-US" sz="3200">
              <a:solidFill>
                <a:srgbClr val="FFFFFF"/>
              </a:solidFill>
              <a:latin typeface="Calibri" pitchFamily="34" charset="0"/>
            </a:endParaRPr>
          </a:p>
          <a:p>
            <a:pPr eaLnBrk="1" hangingPunct="1"/>
            <a:endParaRPr lang="en-US" sz="3200">
              <a:solidFill>
                <a:srgbClr val="FFFFFF"/>
              </a:solidFill>
              <a:latin typeface="Calibri" pitchFamily="34" charset="0"/>
            </a:endParaRPr>
          </a:p>
          <a:p>
            <a:pPr eaLnBrk="1" hangingPunct="1"/>
            <a:endParaRPr lang="en-US" sz="3200">
              <a:solidFill>
                <a:srgbClr val="FFFFFF"/>
              </a:solidFill>
              <a:latin typeface="Calibri" pitchFamily="34" charset="0"/>
            </a:endParaRPr>
          </a:p>
          <a:p>
            <a:pPr eaLnBrk="1" hangingPunct="1"/>
            <a:endParaRPr lang="el-GR" sz="3200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 descr="Full-size image (53 K)">
            <a:hlinkClick r:id="rId2" tooltip="Full-size image (53 K)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1971" name="Rectangle 2"/>
          <p:cNvSpPr>
            <a:spLocks noChangeArrowheads="1"/>
          </p:cNvSpPr>
          <p:nvPr/>
        </p:nvSpPr>
        <p:spPr bwMode="auto">
          <a:xfrm>
            <a:off x="3678238" y="3244850"/>
            <a:ext cx="1787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solidFill>
                  <a:srgbClr val="FFFFFF"/>
                </a:solidFill>
                <a:latin typeface="Calibri" pitchFamily="34" charset="0"/>
              </a:rPr>
              <a:t>George Chrousos</a:t>
            </a:r>
            <a:endParaRPr lang="el-GR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11972" name="Rectangle 3"/>
          <p:cNvSpPr>
            <a:spLocks noChangeArrowheads="1"/>
          </p:cNvSpPr>
          <p:nvPr/>
        </p:nvSpPr>
        <p:spPr bwMode="auto">
          <a:xfrm>
            <a:off x="3678238" y="3244850"/>
            <a:ext cx="1787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solidFill>
                  <a:srgbClr val="FFFFFF"/>
                </a:solidFill>
                <a:latin typeface="Calibri" pitchFamily="34" charset="0"/>
              </a:rPr>
              <a:t>George Chrousos</a:t>
            </a:r>
            <a:endParaRPr lang="el-GR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11973" name="Rectangle 4"/>
          <p:cNvSpPr>
            <a:spLocks noChangeArrowheads="1"/>
          </p:cNvSpPr>
          <p:nvPr/>
        </p:nvSpPr>
        <p:spPr bwMode="auto">
          <a:xfrm rot="10800000" flipV="1">
            <a:off x="4133850" y="6021388"/>
            <a:ext cx="42243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800">
                <a:solidFill>
                  <a:srgbClr val="000000"/>
                </a:solidFill>
                <a:latin typeface="Calibri" pitchFamily="34" charset="0"/>
              </a:rPr>
              <a:t>                             George Chrousos</a:t>
            </a:r>
            <a:endParaRPr lang="el-GR" sz="18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46125"/>
            <a:ext cx="9144000" cy="611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1" name="Text Box 5"/>
          <p:cNvSpPr txBox="1">
            <a:spLocks noChangeArrowheads="1"/>
          </p:cNvSpPr>
          <p:nvPr/>
        </p:nvSpPr>
        <p:spPr bwMode="auto">
          <a:xfrm>
            <a:off x="395288" y="188913"/>
            <a:ext cx="82089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l-GR" altLang="el-GR" sz="1800"/>
              <a:t>                                               </a:t>
            </a:r>
            <a:r>
              <a:rPr lang="el-GR" altLang="el-GR" sz="3200" b="1">
                <a:solidFill>
                  <a:srgbClr val="FFC000"/>
                </a:solidFill>
                <a:latin typeface="Baskerville Old Face" pitchFamily="18" charset="0"/>
              </a:rPr>
              <a:t>ΕΠΙΝΕΦΡΙΔΙΑ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1438" y="500063"/>
          <a:ext cx="9072562" cy="6283325"/>
        </p:xfrm>
        <a:graphic>
          <a:graphicData uri="http://schemas.openxmlformats.org/drawingml/2006/table">
            <a:tbl>
              <a:tblPr/>
              <a:tblGrid>
                <a:gridCol w="3256869"/>
                <a:gridCol w="2907862"/>
                <a:gridCol w="2907862"/>
              </a:tblGrid>
              <a:tr h="490408"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Subclinical Cushing</a:t>
                      </a:r>
                    </a:p>
                    <a:p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Mild Cushing</a:t>
                      </a:r>
                    </a:p>
                    <a:p>
                      <a:endParaRPr lang="el-GR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33867" marR="33867" marT="16933" marB="16933">
                    <a:lnL>
                      <a:noFill/>
                    </a:lnL>
                  </a:tcPr>
                </a:tc>
              </a:tr>
              <a:tr h="508190">
                <a:tc gridSpan="3">
                  <a:txBody>
                    <a:bodyPr/>
                    <a:lstStyle/>
                    <a:p>
                      <a:pPr>
                        <a:buFont typeface="+mj-lt"/>
                        <a:buAutoNum type="arabicPeriod"/>
                      </a:pP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272778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Sex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Slight female excess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Clear female excess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4864"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Age at diagnosis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Usually &gt;50 years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Usually &lt;50 years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62555"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Diagnostic modality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Incidental finding Radiological tests usually prompt further endocrine work-up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Finding based on clinical suspect Endocrine tests usually prompt further radiological work-up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2778"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Cause of disease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Usually adrenal adenoma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Usually pituitary adenoma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95118"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Clinical presentation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One or more features of the metabolic syndrome No specific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Cushingoid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signs (slight facial roundness may be present)*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One or more features of the metabolic syndrome One or more specific Cushingoid signs (usually of minimal to mild intensity)*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62555"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Biochemical presentation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Altered response to DST UFC usually normal MSC usually normal ACTH usually low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Altered response to DST UFC usually normal or slightly elevated MSC usually elevated Variable ACTH 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14425"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Disease course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Usually does not progress to overt Cushing’s syndrome Hypoadrenalism may occur after removal of the adrenal tumour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Usually progressive to more severe clinical presentation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Hypoadrenalism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ensues invariably after removal of the causing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tumour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Ορθογώνιο 1"/>
          <p:cNvSpPr>
            <a:spLocks noChangeArrowheads="1"/>
          </p:cNvSpPr>
          <p:nvPr/>
        </p:nvSpPr>
        <p:spPr bwMode="auto">
          <a:xfrm>
            <a:off x="468313" y="692150"/>
            <a:ext cx="7920037" cy="440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800">
                <a:solidFill>
                  <a:srgbClr val="FFC000"/>
                </a:solidFill>
                <a:latin typeface="Calibri" pitchFamily="34" charset="0"/>
              </a:rPr>
              <a:t>Malignant lesions</a:t>
            </a:r>
          </a:p>
          <a:p>
            <a:pPr eaLnBrk="1" hangingPunct="1"/>
            <a:endParaRPr lang="en-US" sz="2800">
              <a:solidFill>
                <a:srgbClr val="FFFFFF"/>
              </a:solidFill>
              <a:latin typeface="Calibri" pitchFamily="34" charset="0"/>
            </a:endParaRPr>
          </a:p>
          <a:p>
            <a:pPr eaLnBrk="1" hangingPunct="1"/>
            <a:r>
              <a:rPr lang="en-US" sz="2800">
                <a:solidFill>
                  <a:srgbClr val="FFFFFF"/>
                </a:solidFill>
                <a:latin typeface="Calibri" pitchFamily="34" charset="0"/>
              </a:rPr>
              <a:t>Cortisol-secreting carcinoma </a:t>
            </a:r>
          </a:p>
          <a:p>
            <a:pPr eaLnBrk="1" hangingPunct="1"/>
            <a:r>
              <a:rPr lang="en-US" sz="2800">
                <a:solidFill>
                  <a:srgbClr val="FFFFFF"/>
                </a:solidFill>
                <a:latin typeface="Calibri" pitchFamily="34" charset="0"/>
              </a:rPr>
              <a:t>Malignant  pheochromocytoma </a:t>
            </a:r>
          </a:p>
          <a:p>
            <a:pPr eaLnBrk="1" hangingPunct="1"/>
            <a:r>
              <a:rPr lang="en-US" sz="2800">
                <a:solidFill>
                  <a:srgbClr val="FFFFFF"/>
                </a:solidFill>
                <a:latin typeface="Calibri" pitchFamily="34" charset="0"/>
              </a:rPr>
              <a:t>Aldosterone-secreting carcinoma </a:t>
            </a:r>
          </a:p>
          <a:p>
            <a:pPr eaLnBrk="1" hangingPunct="1"/>
            <a:r>
              <a:rPr lang="en-US" sz="2800">
                <a:solidFill>
                  <a:srgbClr val="FFFFFF"/>
                </a:solidFill>
                <a:latin typeface="Calibri" pitchFamily="34" charset="0"/>
              </a:rPr>
              <a:t>Androgen- or estrogen-secreting carcinomas </a:t>
            </a:r>
          </a:p>
          <a:p>
            <a:pPr eaLnBrk="1" hangingPunct="1"/>
            <a:r>
              <a:rPr lang="en-US" sz="2800">
                <a:solidFill>
                  <a:srgbClr val="FFFFFF"/>
                </a:solidFill>
                <a:latin typeface="Calibri" pitchFamily="34" charset="0"/>
              </a:rPr>
              <a:t>Adrenocortical carcinoma (non-secretory) </a:t>
            </a:r>
          </a:p>
          <a:p>
            <a:pPr eaLnBrk="1" hangingPunct="1"/>
            <a:r>
              <a:rPr lang="en-US" sz="2800">
                <a:solidFill>
                  <a:srgbClr val="FFFFFF"/>
                </a:solidFill>
                <a:latin typeface="Calibri" pitchFamily="34" charset="0"/>
              </a:rPr>
              <a:t>Metastasis (lung, breast, kidney, melanoma, lymphoma) </a:t>
            </a:r>
          </a:p>
          <a:p>
            <a:pPr eaLnBrk="1" hangingPunct="1"/>
            <a:r>
              <a:rPr lang="en-US" sz="2800">
                <a:solidFill>
                  <a:srgbClr val="FFFFFF"/>
                </a:solidFill>
                <a:latin typeface="Calibri" pitchFamily="34" charset="0"/>
              </a:rPr>
              <a:t>Neuroblastoma 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98588"/>
            <a:ext cx="9144000" cy="545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43" name="Text Box 5"/>
          <p:cNvSpPr txBox="1">
            <a:spLocks noChangeArrowheads="1"/>
          </p:cNvSpPr>
          <p:nvPr/>
        </p:nvSpPr>
        <p:spPr bwMode="auto">
          <a:xfrm>
            <a:off x="179388" y="0"/>
            <a:ext cx="8713787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l-GR" sz="1800" b="1">
                <a:solidFill>
                  <a:srgbClr val="FFFFFF"/>
                </a:solidFill>
                <a:latin typeface="Comic Sans MS" pitchFamily="66" charset="0"/>
              </a:rPr>
              <a:t>Ηυξημένη δραστηριότητα Υ.Υ.Ε-- Ηυξημένη δραστηριότητα Συμπαθητικού</a:t>
            </a:r>
          </a:p>
          <a:p>
            <a:pPr eaLnBrk="1" hangingPunct="1">
              <a:spcBef>
                <a:spcPct val="50000"/>
              </a:spcBef>
            </a:pPr>
            <a:r>
              <a:rPr lang="el-GR" sz="1800">
                <a:solidFill>
                  <a:srgbClr val="FFFFFF"/>
                </a:solidFill>
                <a:latin typeface="Comic Sans MS" pitchFamily="66" charset="0"/>
              </a:rPr>
              <a:t>                                         </a:t>
            </a:r>
            <a:r>
              <a:rPr lang="el-GR" sz="1800" b="1">
                <a:solidFill>
                  <a:srgbClr val="FFFFFF"/>
                </a:solidFill>
                <a:latin typeface="Comic Sans MS" pitchFamily="66" charset="0"/>
              </a:rPr>
              <a:t>σπλαχνική παχυσαρκία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  <a:latin typeface="Comic Sans MS" pitchFamily="66" charset="0"/>
              </a:rPr>
              <a:t>                    </a:t>
            </a:r>
            <a:r>
              <a:rPr lang="el-GR" sz="1800" b="1">
                <a:solidFill>
                  <a:srgbClr val="FFFFFF"/>
                </a:solidFill>
                <a:latin typeface="Comic Sans MS" pitchFamily="66" charset="0"/>
              </a:rPr>
              <a:t>Δυσκολία προσαρμογής στο καθημερινό </a:t>
            </a:r>
            <a:r>
              <a:rPr lang="en-US" sz="1800" b="1">
                <a:solidFill>
                  <a:srgbClr val="FFFFFF"/>
                </a:solidFill>
                <a:latin typeface="Comic Sans MS" pitchFamily="66" charset="0"/>
              </a:rPr>
              <a:t>stress                                                                         </a:t>
            </a:r>
            <a:r>
              <a:rPr lang="en-US" sz="1800" b="1">
                <a:solidFill>
                  <a:srgbClr val="C6D9F1"/>
                </a:solidFill>
                <a:latin typeface="Calibri" pitchFamily="34" charset="0"/>
              </a:rPr>
              <a:t>Bjorntorp per 1999</a:t>
            </a:r>
            <a:endParaRPr lang="el-GR" sz="1800" b="1">
              <a:solidFill>
                <a:srgbClr val="C6D9F1"/>
              </a:solidFill>
              <a:latin typeface="Calibri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l-GR" sz="1800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5044" name="AutoShape 8"/>
          <p:cNvSpPr>
            <a:spLocks noChangeArrowheads="1"/>
          </p:cNvSpPr>
          <p:nvPr/>
        </p:nvSpPr>
        <p:spPr bwMode="auto">
          <a:xfrm>
            <a:off x="684213" y="908050"/>
            <a:ext cx="719137" cy="144463"/>
          </a:xfrm>
          <a:prstGeom prst="homePlate">
            <a:avLst>
              <a:gd name="adj" fmla="val 124450"/>
            </a:avLst>
          </a:prstGeom>
          <a:solidFill>
            <a:srgbClr val="FF0000"/>
          </a:soli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l-GR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331913" y="5589588"/>
            <a:ext cx="1944687" cy="719137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l-GR" sz="1800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916238" y="6237288"/>
            <a:ext cx="3384550" cy="620712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l-GR" sz="180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4000" b="1" dirty="0" err="1" smtClean="0">
                <a:solidFill>
                  <a:srgbClr val="FFC000"/>
                </a:solidFill>
              </a:rPr>
              <a:t>Φλοιοεπινεφριδιακό</a:t>
            </a:r>
            <a:r>
              <a:rPr lang="el-GR" sz="4000" b="1" dirty="0" smtClean="0">
                <a:solidFill>
                  <a:srgbClr val="FFC000"/>
                </a:solidFill>
              </a:rPr>
              <a:t> καρκίνωμα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87538"/>
            <a:ext cx="8229600" cy="4349750"/>
          </a:xfrm>
        </p:spPr>
        <p:txBody>
          <a:bodyPr/>
          <a:lstStyle/>
          <a:p>
            <a:pPr eaLnBrk="1" hangingPunct="1">
              <a:spcBef>
                <a:spcPct val="200000"/>
              </a:spcBef>
              <a:buClr>
                <a:srgbClr val="FF0000"/>
              </a:buClr>
              <a:buSzPct val="130000"/>
              <a:buFont typeface="Wingdings" pitchFamily="2" charset="2"/>
              <a:buChar char="ü"/>
              <a:defRPr/>
            </a:pPr>
            <a:r>
              <a:rPr lang="el-GR" sz="2800" b="1" smtClean="0"/>
              <a:t>Σπάνιο (</a:t>
            </a:r>
            <a:r>
              <a:rPr lang="en-US" sz="2800" b="1" smtClean="0"/>
              <a:t>0.5</a:t>
            </a:r>
            <a:r>
              <a:rPr lang="el-GR" sz="2800" b="1" smtClean="0"/>
              <a:t>-2/εκατ/έτος)</a:t>
            </a:r>
            <a:endParaRPr lang="en-US" sz="2800" b="1" smtClean="0"/>
          </a:p>
          <a:p>
            <a:pPr eaLnBrk="1" hangingPunct="1">
              <a:spcBef>
                <a:spcPct val="200000"/>
              </a:spcBef>
              <a:buClr>
                <a:srgbClr val="FF0000"/>
              </a:buClr>
              <a:buSzPct val="130000"/>
              <a:buFont typeface="Wingdings" pitchFamily="2" charset="2"/>
              <a:buChar char="ü"/>
              <a:defRPr/>
            </a:pPr>
            <a:r>
              <a:rPr lang="el-GR" sz="2800" b="1" smtClean="0"/>
              <a:t>Ηλικία</a:t>
            </a:r>
            <a:r>
              <a:rPr lang="en-US" sz="2800" b="1" smtClean="0"/>
              <a:t>: &gt;50 </a:t>
            </a:r>
            <a:r>
              <a:rPr lang="el-GR" sz="2800" b="1" smtClean="0"/>
              <a:t>και &lt;10</a:t>
            </a:r>
            <a:r>
              <a:rPr lang="en-US" sz="2800" b="1" smtClean="0"/>
              <a:t> </a:t>
            </a:r>
            <a:r>
              <a:rPr lang="el-GR" sz="2800" b="1" smtClean="0"/>
              <a:t>έτη</a:t>
            </a:r>
          </a:p>
          <a:p>
            <a:pPr eaLnBrk="1" hangingPunct="1">
              <a:spcBef>
                <a:spcPct val="200000"/>
              </a:spcBef>
              <a:buClr>
                <a:srgbClr val="FF0000"/>
              </a:buClr>
              <a:buSzPct val="130000"/>
              <a:buFont typeface="Wingdings" pitchFamily="2" charset="2"/>
              <a:buChar char="ü"/>
              <a:defRPr/>
            </a:pPr>
            <a:r>
              <a:rPr lang="el-GR" sz="2800" b="1" smtClean="0"/>
              <a:t>Ετερογενή</a:t>
            </a:r>
            <a:r>
              <a:rPr lang="en-US" sz="2800" b="1" smtClean="0"/>
              <a:t>s</a:t>
            </a:r>
            <a:r>
              <a:rPr lang="el-GR" sz="2800" b="1" smtClean="0"/>
              <a:t> κλινική εικόνα</a:t>
            </a:r>
          </a:p>
          <a:p>
            <a:pPr eaLnBrk="1" hangingPunct="1">
              <a:spcBef>
                <a:spcPct val="200000"/>
              </a:spcBef>
              <a:buClr>
                <a:srgbClr val="FF0000"/>
              </a:buClr>
              <a:buSzPct val="130000"/>
              <a:buFont typeface="Wingdings" pitchFamily="2" charset="2"/>
              <a:buChar char="ü"/>
              <a:defRPr/>
            </a:pPr>
            <a:r>
              <a:rPr lang="el-GR" sz="2800" b="1" smtClean="0"/>
              <a:t>Κακή πρόγνωση</a:t>
            </a:r>
            <a:r>
              <a:rPr lang="el-GR" sz="2800" b="1" smtClean="0">
                <a:sym typeface="Symbol" pitchFamily="18" charset="2"/>
              </a:rPr>
              <a:t> </a:t>
            </a:r>
            <a:r>
              <a:rPr lang="en-US" sz="2800" b="1" smtClean="0">
                <a:sym typeface="Symbol" pitchFamily="18" charset="2"/>
              </a:rPr>
              <a:t>(16-38% 5</a:t>
            </a:r>
            <a:r>
              <a:rPr lang="el-GR" sz="2800" b="1" smtClean="0">
                <a:sym typeface="Symbol" pitchFamily="18" charset="2"/>
              </a:rPr>
              <a:t>ετής επιβίωση)</a:t>
            </a:r>
            <a:endParaRPr lang="en-US" sz="2800" b="1" smtClean="0">
              <a:sym typeface="Symbol" pitchFamily="18" charset="2"/>
            </a:endParaRPr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>
            <a:off x="0" y="1341438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03262"/>
          </a:xfrm>
        </p:spPr>
        <p:txBody>
          <a:bodyPr/>
          <a:lstStyle/>
          <a:p>
            <a:pPr eaLnBrk="1" hangingPunct="1">
              <a:defRPr/>
            </a:pP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>
                <a:solidFill>
                  <a:srgbClr val="FFC000"/>
                </a:solidFill>
              </a:rPr>
              <a:t>Κλινική εικόνα</a:t>
            </a:r>
            <a:br>
              <a:rPr lang="el-GR" sz="4000" b="1" dirty="0" smtClean="0">
                <a:solidFill>
                  <a:srgbClr val="FFC000"/>
                </a:solidFill>
              </a:rPr>
            </a:br>
            <a:endParaRPr lang="el-GR" sz="4000" b="1" dirty="0" smtClean="0">
              <a:solidFill>
                <a:srgbClr val="FFC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341438"/>
            <a:ext cx="8713788" cy="5183187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en-US" sz="2000" b="1" dirty="0" smtClean="0"/>
              <a:t>                                     </a:t>
            </a:r>
            <a:r>
              <a:rPr lang="el-GR" sz="2400" b="1" dirty="0" smtClean="0"/>
              <a:t>60% ορμονοπαραγωγό</a:t>
            </a:r>
          </a:p>
          <a:p>
            <a:pPr marL="0" indent="0" eaLnBrk="1" hangingPunct="1">
              <a:spcBef>
                <a:spcPct val="50000"/>
              </a:spcBef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en-US" sz="2000" b="1" dirty="0" smtClean="0"/>
              <a:t>Cushing</a:t>
            </a:r>
            <a:r>
              <a:rPr lang="el-GR" sz="2000" b="1" dirty="0" smtClean="0"/>
              <a:t> </a:t>
            </a:r>
            <a:r>
              <a:rPr lang="en-US" sz="2000" b="1" dirty="0" smtClean="0"/>
              <a:t>(</a:t>
            </a:r>
            <a:r>
              <a:rPr lang="el-GR" sz="2000" b="1" dirty="0" smtClean="0"/>
              <a:t>και υποκλινικό)</a:t>
            </a:r>
            <a:r>
              <a:rPr lang="en-US" sz="2000" b="1" dirty="0" smtClean="0"/>
              <a:t>+ </a:t>
            </a:r>
            <a:r>
              <a:rPr lang="el-GR" sz="2000" b="1" dirty="0" smtClean="0"/>
              <a:t>υπερανδρογοναιμία</a:t>
            </a:r>
            <a:r>
              <a:rPr lang="en-US" sz="2000" b="1" dirty="0" smtClean="0"/>
              <a:t> (35%)</a:t>
            </a:r>
          </a:p>
          <a:p>
            <a:pPr marL="0" indent="0" eaLnBrk="1" hangingPunct="1">
              <a:spcBef>
                <a:spcPct val="50000"/>
              </a:spcBef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en-US" sz="2000" b="1" dirty="0" smtClean="0"/>
              <a:t>Cushing </a:t>
            </a:r>
            <a:r>
              <a:rPr lang="el-GR" sz="2000" b="1" dirty="0" smtClean="0"/>
              <a:t>(και υποκλινικό) </a:t>
            </a:r>
            <a:r>
              <a:rPr lang="en-US" sz="2000" b="1" dirty="0" smtClean="0"/>
              <a:t>(30%)</a:t>
            </a:r>
            <a:endParaRPr lang="el-GR" sz="2000" b="1" dirty="0" smtClean="0"/>
          </a:p>
          <a:p>
            <a:pPr marL="0" indent="0" eaLnBrk="1" hangingPunct="1">
              <a:spcBef>
                <a:spcPct val="50000"/>
              </a:spcBef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el-GR" sz="2000" b="1" dirty="0" smtClean="0"/>
              <a:t>Αρρενοποιητικοί όγκοι </a:t>
            </a:r>
            <a:r>
              <a:rPr lang="en-US" sz="2000" b="1" dirty="0" smtClean="0"/>
              <a:t>(20%)</a:t>
            </a:r>
            <a:endParaRPr lang="el-GR" sz="2000" b="1" dirty="0" smtClean="0"/>
          </a:p>
          <a:p>
            <a:pPr eaLnBrk="1" hangingPunct="1">
              <a:spcBef>
                <a:spcPct val="50000"/>
              </a:spcBef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el-GR" sz="2000" b="1" dirty="0" smtClean="0"/>
              <a:t>    Γυναίκες</a:t>
            </a:r>
            <a:r>
              <a:rPr lang="en-US" sz="2000" b="1" dirty="0" smtClean="0"/>
              <a:t>: </a:t>
            </a:r>
            <a:r>
              <a:rPr lang="el-GR" sz="2000" b="1" dirty="0" smtClean="0"/>
              <a:t>αραιομηνόροια/αμηνόροια, ανδρικού τύπου αλωπεκία, βαθιά φωνή </a:t>
            </a:r>
          </a:p>
          <a:p>
            <a:pPr marL="0" indent="0" eaLnBrk="1" hangingPunct="1">
              <a:spcBef>
                <a:spcPct val="50000"/>
              </a:spcBef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el-GR" sz="2000" b="1" dirty="0" smtClean="0"/>
              <a:t>Θηλεοποιητικοί όγκοι</a:t>
            </a:r>
            <a:r>
              <a:rPr lang="en-US" sz="2000" b="1" dirty="0" smtClean="0"/>
              <a:t> (10%)</a:t>
            </a:r>
            <a:endParaRPr lang="el-GR" sz="2000" b="1" dirty="0" smtClean="0"/>
          </a:p>
          <a:p>
            <a:pPr eaLnBrk="1" hangingPunct="1">
              <a:spcBef>
                <a:spcPct val="50000"/>
              </a:spcBef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el-GR" sz="2000" b="1" dirty="0" smtClean="0"/>
              <a:t>     Ανδρες</a:t>
            </a:r>
            <a:r>
              <a:rPr lang="en-US" sz="2000" b="1" dirty="0" smtClean="0"/>
              <a:t>: </a:t>
            </a:r>
            <a:r>
              <a:rPr lang="el-GR" sz="2000" b="1" dirty="0" smtClean="0"/>
              <a:t>γυναικομαστία, ατροφία όρχεων</a:t>
            </a:r>
          </a:p>
          <a:p>
            <a:pPr marL="0" indent="0" eaLnBrk="1" hangingPunct="1">
              <a:spcBef>
                <a:spcPct val="50000"/>
              </a:spcBef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el-GR" sz="2000" b="1" dirty="0" smtClean="0">
                <a:sym typeface="Symbol" pitchFamily="18" charset="2"/>
              </a:rPr>
              <a:t> </a:t>
            </a:r>
            <a:r>
              <a:rPr lang="en-US" sz="2000" b="1" dirty="0" smtClean="0">
                <a:sym typeface="Symbol" pitchFamily="18" charset="2"/>
              </a:rPr>
              <a:t>DEHA-S </a:t>
            </a:r>
          </a:p>
          <a:p>
            <a:pPr marL="0" indent="0" eaLnBrk="1" hangingPunct="1">
              <a:spcBef>
                <a:spcPct val="50000"/>
              </a:spcBef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en-US" sz="2000" b="1" dirty="0" smtClean="0">
                <a:sym typeface="Symbol" pitchFamily="18" charset="2"/>
              </a:rPr>
              <a:t>A</a:t>
            </a:r>
            <a:r>
              <a:rPr lang="el-GR" sz="2000" b="1" dirty="0" smtClean="0">
                <a:sym typeface="Symbol" pitchFamily="18" charset="2"/>
              </a:rPr>
              <a:t>λδοστερόνη </a:t>
            </a:r>
            <a:r>
              <a:rPr lang="en-US" sz="2000" b="1" dirty="0" smtClean="0">
                <a:sym typeface="Symbol" pitchFamily="18" charset="2"/>
              </a:rPr>
              <a:t>(2%)</a:t>
            </a:r>
            <a:endParaRPr lang="el-GR" sz="2000" b="1" dirty="0" smtClean="0">
              <a:sym typeface="Symbol" pitchFamily="18" charset="2"/>
            </a:endParaRPr>
          </a:p>
          <a:p>
            <a:pPr eaLnBrk="1" hangingPunct="1">
              <a:spcBef>
                <a:spcPct val="50000"/>
              </a:spcBef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el-GR" sz="2000" b="1" dirty="0" smtClean="0">
                <a:sym typeface="Symbol" pitchFamily="18" charset="2"/>
              </a:rPr>
              <a:t>     ΑΥ + εκσεσημασμένη υποκαλιαιμία (Κ</a:t>
            </a:r>
            <a:r>
              <a:rPr lang="en-US" sz="2000" b="1" dirty="0" smtClean="0">
                <a:sym typeface="Symbol" pitchFamily="18" charset="2"/>
              </a:rPr>
              <a:t>: 2.3</a:t>
            </a:r>
            <a:r>
              <a:rPr lang="en-US" sz="2000" b="1" dirty="0" smtClean="0">
                <a:cs typeface="Arial" charset="0"/>
                <a:sym typeface="Symbol" pitchFamily="18" charset="2"/>
              </a:rPr>
              <a:t>±0.8mmol/L)</a:t>
            </a:r>
          </a:p>
          <a:p>
            <a:pPr marL="0" indent="0" eaLnBrk="1" hangingPunct="1">
              <a:spcBef>
                <a:spcPct val="50000"/>
              </a:spcBef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el-GR" sz="2000" b="1" dirty="0" smtClean="0">
                <a:cs typeface="Arial" charset="0"/>
                <a:sym typeface="Symbol" pitchFamily="18" charset="2"/>
              </a:rPr>
              <a:t> Πρόδρομα μόρια (ανδροστενδιόνη και 17-ΟΗ-</a:t>
            </a:r>
            <a:r>
              <a:rPr lang="en-US" sz="2000" b="1" dirty="0" smtClean="0">
                <a:cs typeface="Arial" charset="0"/>
                <a:sym typeface="Symbol" pitchFamily="18" charset="2"/>
              </a:rPr>
              <a:t>progesterone)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q"/>
              <a:defRPr/>
            </a:pPr>
            <a:endParaRPr lang="el-GR" sz="2000" b="1" dirty="0" smtClean="0"/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q"/>
              <a:defRPr/>
            </a:pPr>
            <a:endParaRPr lang="el-GR" sz="2000" b="1" dirty="0" smtClean="0"/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0" y="1341438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r>
              <a:rPr lang="el-GR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Κλινική εικόνα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l-GR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συνέχεια)</a:t>
            </a:r>
            <a:br>
              <a:rPr lang="el-GR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3" name="Line 5"/>
          <p:cNvSpPr>
            <a:spLocks noChangeShapeType="1"/>
          </p:cNvSpPr>
          <p:nvPr/>
        </p:nvSpPr>
        <p:spPr bwMode="auto">
          <a:xfrm>
            <a:off x="0" y="1341438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4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57200" y="1782763"/>
            <a:ext cx="8229600" cy="4525962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dirty="0" smtClean="0"/>
              <a:t>   </a:t>
            </a:r>
            <a:r>
              <a:rPr lang="el-GR" b="1" dirty="0" smtClean="0"/>
              <a:t>Μη ορμονοπαραγωγά</a:t>
            </a:r>
            <a:r>
              <a:rPr lang="en-US" b="1" dirty="0" smtClean="0"/>
              <a:t> (40%)</a:t>
            </a:r>
            <a:endParaRPr lang="el-GR" b="1" dirty="0" smtClean="0"/>
          </a:p>
          <a:p>
            <a:pPr eaLnBrk="1" hangingPunct="1">
              <a:defRPr/>
            </a:pPr>
            <a:endParaRPr lang="en-US" sz="2800" b="1" dirty="0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l-GR" sz="2800" b="1" dirty="0" smtClean="0"/>
              <a:t>Ναυτία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l-GR" sz="2800" b="1" dirty="0" smtClean="0"/>
              <a:t>Έμετοι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2800" b="1" dirty="0" smtClean="0"/>
              <a:t>Abdominal fullness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l-GR" sz="2800" b="1" dirty="0" smtClean="0"/>
              <a:t>Σπάνια με πυρετό, απώλεια βάρους και ανορεξία και είναι ενδεικτικά </a:t>
            </a:r>
            <a:r>
              <a:rPr lang="en-US" sz="2800" b="1" dirty="0" smtClean="0"/>
              <a:t>non-cortisol producing ACC</a:t>
            </a:r>
            <a:endParaRPr lang="el-GR" sz="2800" b="1" dirty="0" smtClean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71663"/>
            <a:ext cx="9158288" cy="341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3071813" y="6367463"/>
            <a:ext cx="33575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r>
              <a:rPr lang="en-US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Alollio et al, JCEM 2006, </a:t>
            </a:r>
          </a:p>
        </p:txBody>
      </p:sp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2068513" y="762000"/>
            <a:ext cx="52403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90000"/>
              <a:defRPr/>
            </a:pPr>
            <a:r>
              <a:rPr lang="el-GR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Προεγχειρητική</a:t>
            </a:r>
            <a:r>
              <a:rPr 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εκτίμηση </a:t>
            </a: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>
            <a:off x="323850" y="2565400"/>
            <a:ext cx="136842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395288" y="4868863"/>
            <a:ext cx="792162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b="1" dirty="0" smtClean="0">
                <a:solidFill>
                  <a:srgbClr val="FFC000"/>
                </a:solidFill>
              </a:rPr>
              <a:t>ΑΠΕΙΚΟΝΙΣΗ</a:t>
            </a:r>
          </a:p>
        </p:txBody>
      </p:sp>
      <p:sp>
        <p:nvSpPr>
          <p:cNvPr id="36868" name="Content Placeholder 2"/>
          <p:cNvSpPr>
            <a:spLocks/>
          </p:cNvSpPr>
          <p:nvPr/>
        </p:nvSpPr>
        <p:spPr bwMode="auto">
          <a:xfrm>
            <a:off x="468313" y="1484313"/>
            <a:ext cx="82296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150000"/>
              </a:lnSpc>
              <a:spcBef>
                <a:spcPct val="5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r>
              <a:rPr lang="el-GR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ΜΕΓΕΘΟΣ</a:t>
            </a: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Consensus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NIH 2002): 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εκ χειρουργική εξαίρεση αν και το 75% είναι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καλοήθη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869" name="Line 5"/>
          <p:cNvSpPr>
            <a:spLocks noChangeShapeType="1"/>
          </p:cNvSpPr>
          <p:nvPr/>
        </p:nvSpPr>
        <p:spPr bwMode="auto">
          <a:xfrm>
            <a:off x="0" y="1341438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426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2701925"/>
            <a:ext cx="6696075" cy="367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Line 7"/>
          <p:cNvSpPr>
            <a:spLocks noChangeShapeType="1"/>
          </p:cNvSpPr>
          <p:nvPr/>
        </p:nvSpPr>
        <p:spPr bwMode="auto">
          <a:xfrm>
            <a:off x="1619250" y="3284538"/>
            <a:ext cx="6121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872" name="Line 8"/>
          <p:cNvSpPr>
            <a:spLocks noChangeShapeType="1"/>
          </p:cNvSpPr>
          <p:nvPr/>
        </p:nvSpPr>
        <p:spPr bwMode="auto">
          <a:xfrm>
            <a:off x="1619250" y="3573463"/>
            <a:ext cx="4176713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873" name="Line 9"/>
          <p:cNvSpPr>
            <a:spLocks noChangeShapeType="1"/>
          </p:cNvSpPr>
          <p:nvPr/>
        </p:nvSpPr>
        <p:spPr bwMode="auto">
          <a:xfrm>
            <a:off x="1547813" y="5157788"/>
            <a:ext cx="6121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874" name="Line 10"/>
          <p:cNvSpPr>
            <a:spLocks noChangeShapeType="1"/>
          </p:cNvSpPr>
          <p:nvPr/>
        </p:nvSpPr>
        <p:spPr bwMode="auto">
          <a:xfrm>
            <a:off x="1547813" y="5734050"/>
            <a:ext cx="6121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875" name="Line 11"/>
          <p:cNvSpPr>
            <a:spLocks noChangeShapeType="1"/>
          </p:cNvSpPr>
          <p:nvPr/>
        </p:nvSpPr>
        <p:spPr bwMode="auto">
          <a:xfrm>
            <a:off x="1619250" y="6021388"/>
            <a:ext cx="6121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876" name="Line 12"/>
          <p:cNvSpPr>
            <a:spLocks noChangeShapeType="1"/>
          </p:cNvSpPr>
          <p:nvPr/>
        </p:nvSpPr>
        <p:spPr bwMode="auto">
          <a:xfrm>
            <a:off x="1619250" y="6308725"/>
            <a:ext cx="5689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877" name="Line 13"/>
          <p:cNvSpPr>
            <a:spLocks noChangeShapeType="1"/>
          </p:cNvSpPr>
          <p:nvPr/>
        </p:nvSpPr>
        <p:spPr bwMode="auto">
          <a:xfrm>
            <a:off x="1547813" y="5445125"/>
            <a:ext cx="6119812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981075"/>
            <a:ext cx="4981575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827088" y="5826125"/>
            <a:ext cx="7561262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FIG. 1. CT of a large inhomogeneous ACC of the left adrenal gland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multiple pulmonary and hepatic metastases (see </a:t>
            </a:r>
            <a:r>
              <a:rPr lang="en-US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arrows) (image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kindly provided by W. Kenn, Department of Radiology, University of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1403350" y="307975"/>
            <a:ext cx="6048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l"/>
              <a:defRPr/>
            </a:pP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Thin-collimation CT</a:t>
            </a:r>
            <a:endParaRPr lang="el-GR" sz="2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630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5650" y="1268413"/>
            <a:ext cx="4578350" cy="110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1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30713" y="3500438"/>
            <a:ext cx="4713287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5" descr="a04fig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341438"/>
            <a:ext cx="8351837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APARTIOSH TSANANEW">
  <a:themeElements>
    <a:clrScheme name="APARTIOSH TSANANEW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Custom 1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90000"/>
          <a:buFont typeface="Wingdings" pitchFamily="2" charset="2"/>
          <a:buBlip>
            <a:blip xmlns:r="http://schemas.openxmlformats.org/officeDocument/2006/relationships" r:embed="rId1"/>
          </a:buBlip>
          <a:tabLst/>
          <a:defRPr kumimoji="0" lang="el-G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90000"/>
          <a:buFont typeface="Wingdings" pitchFamily="2" charset="2"/>
          <a:buBlip>
            <a:blip xmlns:r="http://schemas.openxmlformats.org/officeDocument/2006/relationships" r:embed="rId1"/>
          </a:buBlip>
          <a:tabLst/>
          <a:defRPr kumimoji="0" lang="el-G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APARTIOSH TSANANEW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ARTIOSH TSANANEW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ARTIOSH TSANANEW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ARTIOSH TSANANEW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ARTIOSH TSANANEW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ARTIOSH TSANANEW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ARTIOSH TSANANEW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ARTIOSH TSANANEW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ARTIOSH TSANANEW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1693</TotalTime>
  <Words>2399</Words>
  <Application>Microsoft Office PowerPoint</Application>
  <PresentationFormat>Προβολή στην οθόνη (4:3)</PresentationFormat>
  <Paragraphs>554</Paragraphs>
  <Slides>172</Slides>
  <Notes>15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9</vt:i4>
      </vt:variant>
      <vt:variant>
        <vt:lpstr>Τίτλοι διαφανειών</vt:lpstr>
      </vt:variant>
      <vt:variant>
        <vt:i4>172</vt:i4>
      </vt:variant>
    </vt:vector>
  </HeadingPairs>
  <TitlesOfParts>
    <vt:vector size="187" baseType="lpstr">
      <vt:lpstr>Arial</vt:lpstr>
      <vt:lpstr>Comic Sans MS</vt:lpstr>
      <vt:lpstr>Wingdings</vt:lpstr>
      <vt:lpstr>Calibri</vt:lpstr>
      <vt:lpstr>Baskerville Old Face</vt:lpstr>
      <vt:lpstr>Symbol</vt:lpstr>
      <vt:lpstr>APARTIOSH TSANANEW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ΕΠΙΝΕΦΡΙΔΙΑ</vt:lpstr>
      <vt:lpstr>Διαφάνεια 2</vt:lpstr>
      <vt:lpstr>Διαφάνεια 3</vt:lpstr>
      <vt:lpstr>CRH---ACTH ----κορτιζόλη</vt:lpstr>
      <vt:lpstr>Ημερήσια έκκριση ACTH ,κορτιζόλης</vt:lpstr>
      <vt:lpstr>Διαφάνεια 6</vt:lpstr>
      <vt:lpstr>Διαφάνεια 7</vt:lpstr>
      <vt:lpstr>Διαφάνεια 8</vt:lpstr>
      <vt:lpstr>Διαφάνεια 9</vt:lpstr>
      <vt:lpstr>Παραγωγή κορτικοειδών</vt:lpstr>
      <vt:lpstr>Δράση κορτικοειδών</vt:lpstr>
      <vt:lpstr>Διαφάνεια 12</vt:lpstr>
      <vt:lpstr>Διαφάνεια 13</vt:lpstr>
      <vt:lpstr>Διαφάνεια 14</vt:lpstr>
      <vt:lpstr>Διαφάνεια 15</vt:lpstr>
      <vt:lpstr>Δράση κορτικοειδών στα οργανα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Μελάγχρωση βλεννογόνων ν.Addison </vt:lpstr>
      <vt:lpstr>Διαφάνεια 35</vt:lpstr>
      <vt:lpstr>Συνοδά   αυτοάνοσα  νοσήματα σε ασθενείς με νόσο ADDISON</vt:lpstr>
      <vt:lpstr>Κλινική εικόνα χρόνιας  επινεφριδιακής  ανεπάρκειας</vt:lpstr>
      <vt:lpstr>Κλινική εικόνα οξείας επινεφριδιακής ανεπάρκειας</vt:lpstr>
      <vt:lpstr>Εργαστηριακά ευρήματα νόσου Addison  </vt:lpstr>
      <vt:lpstr>Εργαστηριακά ευρήματα στη ν. Addson</vt:lpstr>
      <vt:lpstr>Διάγνωση ν .ADDISON</vt:lpstr>
      <vt:lpstr>Διαφάνεια 42</vt:lpstr>
      <vt:lpstr>Διαφάνεια 43</vt:lpstr>
      <vt:lpstr>Θεραπεία  χρόνιας επινεφριδιακής  ανεπάρκειας</vt:lpstr>
      <vt:lpstr>Σύγχρονες θεραπείες της Ε.Α.</vt:lpstr>
      <vt:lpstr>Διαφάνεια 46</vt:lpstr>
      <vt:lpstr>Διαφάνεια 47</vt:lpstr>
      <vt:lpstr>Διαφάνεια 48</vt:lpstr>
      <vt:lpstr>Κορτιζόλη και άλλα φάρμακα</vt:lpstr>
      <vt:lpstr>Θεραπεία οξείας  επ. ανεπάρκειας </vt:lpstr>
      <vt:lpstr>Λειτουργική Ανεπάρκεια επινεφριδίων σε βαρέως πάσχοντες ?  Παραμένει ερωτηματικό τόσο η ανάπτυξη επινεφριδιακής ανεπάρκειας όσο και η ανάγκη χορήγησης κορτιζόνης</vt:lpstr>
      <vt:lpstr>Διαφάνεια 52</vt:lpstr>
      <vt:lpstr>Διαφάνεια 53</vt:lpstr>
      <vt:lpstr>Διαφάνεια 54</vt:lpstr>
      <vt:lpstr>Διαφάνεια 55</vt:lpstr>
      <vt:lpstr>Διαφάνεια 56</vt:lpstr>
      <vt:lpstr>Διαφάνεια 57</vt:lpstr>
      <vt:lpstr>The typical circadian rhythm  of cortisol is absent in critically ill patients</vt:lpstr>
      <vt:lpstr>Διαφάνεια 59</vt:lpstr>
      <vt:lpstr>Διαφάνεια 60</vt:lpstr>
      <vt:lpstr>Ν. CUSHING- Σ.CUSHING</vt:lpstr>
      <vt:lpstr>Διαφάνεια 62</vt:lpstr>
      <vt:lpstr> Harvey Cushing 1868-1939…… THE Pituitary body and its disorders </vt:lpstr>
      <vt:lpstr>Διαφάνεια 64</vt:lpstr>
      <vt:lpstr>Διαφάνεια 65</vt:lpstr>
      <vt:lpstr>Διαφάνεια 66</vt:lpstr>
      <vt:lpstr>Διαφάνεια 67</vt:lpstr>
      <vt:lpstr>Σ.Cushing διαταραχές στην λειτουργία του Αξονα</vt:lpstr>
      <vt:lpstr>Κλινική εικόνα ( προσομοιάζει με του μεταβολικού συνδρόμου) </vt:lpstr>
      <vt:lpstr>Διαφάνεια 70</vt:lpstr>
      <vt:lpstr>Διαφάνεια 71</vt:lpstr>
      <vt:lpstr>Εξωγενές     Cushing</vt:lpstr>
      <vt:lpstr>Σταδιακή διακοπή εξωτερικώς χορηγουμένων κορτικοειδών</vt:lpstr>
      <vt:lpstr>Διαφάνεια 74</vt:lpstr>
      <vt:lpstr>Εργαστηριακή διερεύνηση ν/σ Cushing</vt:lpstr>
      <vt:lpstr>Δυναμικές δοκιμασίες ελέγχου υπερέκρισης γλυκοκορτικοειδών</vt:lpstr>
      <vt:lpstr>Διαφάνεια 77</vt:lpstr>
      <vt:lpstr>Αλγόριθμος δ/δ νόσου και συνδρόμου Cushing</vt:lpstr>
      <vt:lpstr>Διαφάνεια 79</vt:lpstr>
      <vt:lpstr>Διαφάνεια 80</vt:lpstr>
      <vt:lpstr>Διαφάνεια 81</vt:lpstr>
      <vt:lpstr>Διαφάνεια 82</vt:lpstr>
      <vt:lpstr>Διαφάνεια 83</vt:lpstr>
      <vt:lpstr>Mεταβολικό σύνδρομο- Σύνδρομο Cushing</vt:lpstr>
      <vt:lpstr>  υποκλινική     υπερκορτιζολαιμία (SH )  Terzolo M –clin.Endocr.2012 Chroussos G-trends in End e Met. 2012 Tsagarakis S-Endocrine- 2012 Colao A- best prac.in clin.end.e met.2012                            </vt:lpstr>
      <vt:lpstr>Διαφάνεια 86</vt:lpstr>
      <vt:lpstr>Autonomous cortisol secretion ? </vt:lpstr>
      <vt:lpstr>Διαφάνεια 88</vt:lpstr>
      <vt:lpstr>Διαφάνεια 89</vt:lpstr>
      <vt:lpstr>Διαφάνεια 90</vt:lpstr>
      <vt:lpstr>Διαφάνεια 91</vt:lpstr>
      <vt:lpstr>Διαφάνεια 92</vt:lpstr>
      <vt:lpstr>Φλοιοεπινεφριδιακό καρκίνωμα</vt:lpstr>
      <vt:lpstr> Κλινική εικόνα </vt:lpstr>
      <vt:lpstr>Διαφάνεια 95</vt:lpstr>
      <vt:lpstr>Διαφάνεια 96</vt:lpstr>
      <vt:lpstr>ΑΠΕΙΚΟΝΙΣΗ</vt:lpstr>
      <vt:lpstr>Διαφάνεια 98</vt:lpstr>
      <vt:lpstr>Διαφάνεια 99</vt:lpstr>
      <vt:lpstr>Διαφάνεια 100</vt:lpstr>
      <vt:lpstr>ΒΙΟΨΙΑ</vt:lpstr>
      <vt:lpstr>Διαφάνεια 102</vt:lpstr>
      <vt:lpstr>ΧΕΙΡΟΥΡΓΕΙΟ</vt:lpstr>
      <vt:lpstr>Διαφάνεια 104</vt:lpstr>
      <vt:lpstr>Ακτινοβολια</vt:lpstr>
      <vt:lpstr>Mιτοτάνη (παράγωγο DDT): δράσεις</vt:lpstr>
      <vt:lpstr>Διαφάνεια 107</vt:lpstr>
      <vt:lpstr>        ΝΟΣΗΜΑΤΑ ΘΥΡΕΟΕΙΔΟΥΣ</vt:lpstr>
      <vt:lpstr>Διαφάνεια 109</vt:lpstr>
      <vt:lpstr>ΘΥΡΕΟΕΙΔΗΣ   ΑΔΕΝΑΣ  διαταραχή λειτουργίας διαταραχή δομής διαταραχή και των δύο  </vt:lpstr>
      <vt:lpstr>Διαφάνεια 111</vt:lpstr>
      <vt:lpstr>Νοσήματα  θυρεοειδούς</vt:lpstr>
      <vt:lpstr>Έλεγχος θυρεοειδικής  λειτουργίας πότε χρειάζεται ο κάθε  προσδιορισμός ??</vt:lpstr>
      <vt:lpstr>Προσοχή</vt:lpstr>
      <vt:lpstr>Δοκιμασία TRH</vt:lpstr>
      <vt:lpstr>Διαφάνεια 116</vt:lpstr>
      <vt:lpstr>Διαφάνεια 117</vt:lpstr>
      <vt:lpstr>Διαφάνεια 118</vt:lpstr>
      <vt:lpstr>Κλινική εικόνα υποθυρεοειδισμού  Η  βαρύτητα της κλινικής εικόνας εξαρτάται από το επίπεδο της θυρεοειδικής λειτουργίας</vt:lpstr>
      <vt:lpstr>Διαφάνεια 120</vt:lpstr>
      <vt:lpstr>Διαφάνεια 121</vt:lpstr>
      <vt:lpstr>ΘΕΡΑΠΕΙΑ   ΥΠΟΘΥΡΕΟΕΙΔΙΣΜΟΥ</vt:lpstr>
      <vt:lpstr>Τύποι αυτοάνοσης θυρεοειδίτιδας</vt:lpstr>
      <vt:lpstr>Διαφάνεια 124</vt:lpstr>
      <vt:lpstr>ΥΠΕΡΘΥΡΕΟΕΙΔΙΣΜΟΣ</vt:lpstr>
      <vt:lpstr>Διαφάνεια 126</vt:lpstr>
      <vt:lpstr>H ν. Graves εμφανίζεται αιφνίδια στον άνθρωπο  , οι κλινικές εκδηλώσεις διαμεσολαβούνται από αυτοαντισώματα στον υποδοχέα της TSH(TSHR)</vt:lpstr>
      <vt:lpstr>Διαφάνεια 128</vt:lpstr>
      <vt:lpstr>Διαφάνεια 129</vt:lpstr>
      <vt:lpstr>Μεγάλο  αντιγόνο της graves</vt:lpstr>
      <vt:lpstr>Παθογένεια  οφθαλμοπάθειας   </vt:lpstr>
      <vt:lpstr>Οφθαλμικοί μύες ν.Graves -σύγκριση με φυσιολογικούς     </vt:lpstr>
      <vt:lpstr>Διαφάνεια 133</vt:lpstr>
      <vt:lpstr>Διαφάνεια 134</vt:lpstr>
      <vt:lpstr>Διαφάνεια 135</vt:lpstr>
      <vt:lpstr>Παράγοντες που επηρεάζουν την οφθαλμοπάθεια</vt:lpstr>
      <vt:lpstr>Κλινικές εκδηλώσεις θυρεοτοξίκωσης</vt:lpstr>
      <vt:lpstr>Κλινικές εκδηλώσεις θυρεοτοξίκωσης</vt:lpstr>
      <vt:lpstr>Υπερθυρεοειδισμός και καρδιά</vt:lpstr>
      <vt:lpstr>Διαφάνεια 140</vt:lpstr>
      <vt:lpstr>Διαφάνεια 141</vt:lpstr>
      <vt:lpstr>Διαφάνεια 142</vt:lpstr>
      <vt:lpstr>Υπερθυρεοειδισμος-υποθυρεοειδισμος</vt:lpstr>
      <vt:lpstr>Θεραπεια  υπερθυρεοειδισμου</vt:lpstr>
      <vt:lpstr>Παρενέργειες  θεραπειας</vt:lpstr>
      <vt:lpstr>Θεραπεία   οφθαλμοπάθειες</vt:lpstr>
      <vt:lpstr>Διαφάνεια 147</vt:lpstr>
      <vt:lpstr>Διαφάνεια 148</vt:lpstr>
      <vt:lpstr>Διαφάνεια 149</vt:lpstr>
      <vt:lpstr>Διαφάνεια 150</vt:lpstr>
      <vt:lpstr>Διαφάνεια 151</vt:lpstr>
      <vt:lpstr>Ευρήματα στους U/S   που δηλώνουν πιθανή κακοήθεια </vt:lpstr>
      <vt:lpstr>Διαφάνεια 153</vt:lpstr>
      <vt:lpstr>Ασθενής με όζο θυρεοειδούς</vt:lpstr>
      <vt:lpstr>Αλγόριθμος ελέγχου όζου θυρεοειδούς</vt:lpstr>
      <vt:lpstr>Θεραπεία καταστολής με θυροξίνη</vt:lpstr>
      <vt:lpstr>Παρακέντηση με λεπτή βελόνα( FNA)</vt:lpstr>
      <vt:lpstr>Διαφάνεια 158</vt:lpstr>
      <vt:lpstr>θυρεοειδίτιδες</vt:lpstr>
      <vt:lpstr>Διαφ.διάγνωση  θυρεοειδίτιδας</vt:lpstr>
      <vt:lpstr>Διαφάνεια 161</vt:lpstr>
      <vt:lpstr>Διαφάνεια 162</vt:lpstr>
      <vt:lpstr>Θυρεοειδής και κύηση</vt:lpstr>
      <vt:lpstr>Έλεγχος  θυρεοειδούς στη κύηση  προ της κύησης, και,  ανά 6-8 εβδ.  κατά την κύηση</vt:lpstr>
      <vt:lpstr>Διαφάνεια 165</vt:lpstr>
      <vt:lpstr>Διαφάνεια 166</vt:lpstr>
      <vt:lpstr>Διαφάνεια 167</vt:lpstr>
      <vt:lpstr>Διαφάνεια 168</vt:lpstr>
      <vt:lpstr>Διαφάνεια 169</vt:lpstr>
      <vt:lpstr>Διαφάνεια 170</vt:lpstr>
      <vt:lpstr>Διαφάνεια 171</vt:lpstr>
      <vt:lpstr>Διαφάνεια 172</vt:lpstr>
    </vt:vector>
  </TitlesOfParts>
  <Company>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ΕΠΙΝΕΦΡΙΔΙΑ</dc:title>
  <dc:creator>bkyria</dc:creator>
  <cp:lastModifiedBy>Ρουγκάλα Ιωάννα</cp:lastModifiedBy>
  <cp:revision>357</cp:revision>
  <dcterms:created xsi:type="dcterms:W3CDTF">2008-09-28T10:32:04Z</dcterms:created>
  <dcterms:modified xsi:type="dcterms:W3CDTF">2019-10-03T06:39:51Z</dcterms:modified>
</cp:coreProperties>
</file>